
<file path=[Content_Types].xml><?xml version="1.0" encoding="utf-8"?>
<Types xmlns="http://schemas.openxmlformats.org/package/2006/content-types">
  <Default Extension="png" ContentType="image/png"/>
  <Default Extension="jpeg" ContentType="image/jpeg"/>
  <Default Extension="emf" ContentType="image/x-emf"/>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slideLayouts/slideLayout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ppt/slideLayouts/slideLayout17.xml" ContentType="application/vnd.openxmlformats-officedocument.presentationml.slideLayout+xml"/>
  <Override PartName="/ppt/theme/theme10.xml" ContentType="application/vnd.openxmlformats-officedocument.theme+xml"/>
  <Override PartName="/ppt/slideLayouts/slideLayout18.xml" ContentType="application/vnd.openxmlformats-officedocument.presentationml.slideLayout+xml"/>
  <Override PartName="/ppt/theme/theme11.xml" ContentType="application/vnd.openxmlformats-officedocument.theme+xml"/>
  <Override PartName="/ppt/slideLayouts/slideLayout19.xml" ContentType="application/vnd.openxmlformats-officedocument.presentationml.slideLayout+xml"/>
  <Override PartName="/ppt/theme/theme12.xml" ContentType="application/vnd.openxmlformats-officedocument.theme+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theme/theme15.xml" ContentType="application/vnd.openxmlformats-officedocument.theme+xml"/>
  <Override PartName="/ppt/slideLayouts/slideLayout23.xml" ContentType="application/vnd.openxmlformats-officedocument.presentationml.slideLayout+xml"/>
  <Override PartName="/ppt/theme/theme16.xml" ContentType="application/vnd.openxmlformats-officedocument.theme+xml"/>
  <Override PartName="/ppt/slideLayouts/slideLayout24.xml" ContentType="application/vnd.openxmlformats-officedocument.presentationml.slideLayout+xml"/>
  <Override PartName="/ppt/theme/theme1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slideLayouts/slideLayout36.xml" ContentType="application/vnd.openxmlformats-officedocument.presentationml.slideLayout+xml"/>
  <Override PartName="/ppt/theme/theme28.xml" ContentType="application/vnd.openxmlformats-officedocument.theme+xml"/>
  <Override PartName="/ppt/slideLayouts/slideLayout37.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slideLayouts/slideLayout38.xml" ContentType="application/vnd.openxmlformats-officedocument.presentationml.slideLayout+xml"/>
  <Override PartName="/ppt/theme/theme3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slideLayouts/slideLayout41.xml" ContentType="application/vnd.openxmlformats-officedocument.presentationml.slideLayout+xml"/>
  <Override PartName="/ppt/theme/theme38.xml" ContentType="application/vnd.openxmlformats-officedocument.theme+xml"/>
  <Override PartName="/ppt/slideLayouts/slideLayout42.xml" ContentType="application/vnd.openxmlformats-officedocument.presentationml.slideLayout+xml"/>
  <Override PartName="/ppt/theme/theme39.xml" ContentType="application/vnd.openxmlformats-officedocument.theme+xml"/>
  <Override PartName="/ppt/slideLayouts/slideLayout43.xml" ContentType="application/vnd.openxmlformats-officedocument.presentationml.slideLayout+xml"/>
  <Override PartName="/ppt/theme/theme40.xml" ContentType="application/vnd.openxmlformats-officedocument.theme+xml"/>
  <Override PartName="/ppt/slideLayouts/slideLayout44.xml" ContentType="application/vnd.openxmlformats-officedocument.presentationml.slideLayout+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slideLayouts/slideLayout45.xml" ContentType="application/vnd.openxmlformats-officedocument.presentationml.slideLayout+xml"/>
  <Override PartName="/ppt/theme/theme45.xml" ContentType="application/vnd.openxmlformats-officedocument.theme+xml"/>
  <Override PartName="/ppt/slideLayouts/slideLayout46.xml" ContentType="application/vnd.openxmlformats-officedocument.presentationml.slideLayout+xml"/>
  <Override PartName="/ppt/theme/theme46.xml" ContentType="application/vnd.openxmlformats-officedocument.theme+xml"/>
  <Override PartName="/ppt/slideLayouts/slideLayout47.xml" ContentType="application/vnd.openxmlformats-officedocument.presentationml.slideLayout+xml"/>
  <Override PartName="/ppt/theme/theme47.xml" ContentType="application/vnd.openxmlformats-officedocument.theme+xml"/>
  <Override PartName="/ppt/slideLayouts/slideLayout48.xml" ContentType="application/vnd.openxmlformats-officedocument.presentationml.slideLayout+xml"/>
  <Override PartName="/ppt/theme/theme48.xml" ContentType="application/vnd.openxmlformats-officedocument.theme+xml"/>
  <Override PartName="/ppt/slideLayouts/slideLayout49.xml" ContentType="application/vnd.openxmlformats-officedocument.presentationml.slideLayout+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slideLayouts/slideLayout50.xml" ContentType="application/vnd.openxmlformats-officedocument.presentationml.slideLayout+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slideLayouts/slideLayout51.xml" ContentType="application/vnd.openxmlformats-officedocument.presentationml.slideLayout+xml"/>
  <Override PartName="/ppt/theme/theme62.xml" ContentType="application/vnd.openxmlformats-officedocument.theme+xml"/>
  <Override PartName="/ppt/theme/theme63.xml" ContentType="application/vnd.openxmlformats-officedocument.theme+xml"/>
  <Override PartName="/ppt/slideLayouts/slideLayout52.xml" ContentType="application/vnd.openxmlformats-officedocument.presentationml.slideLayout+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8.xml" ContentType="application/vnd.openxmlformats-officedocument.theme+xml"/>
  <Override PartName="/ppt/slideLayouts/slideLayout55.xml" ContentType="application/vnd.openxmlformats-officedocument.presentationml.slideLayout+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slideLayouts/slideLayout56.xml" ContentType="application/vnd.openxmlformats-officedocument.presentationml.slideLayout+xml"/>
  <Override PartName="/ppt/theme/theme90.xml" ContentType="application/vnd.openxmlformats-officedocument.theme+xml"/>
  <Override PartName="/ppt/theme/theme91.xml" ContentType="application/vnd.openxmlformats-officedocument.theme+xml"/>
  <Override PartName="/ppt/slideLayouts/slideLayout57.xml" ContentType="application/vnd.openxmlformats-officedocument.presentationml.slideLayout+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theme/theme104.xml" ContentType="application/vnd.openxmlformats-officedocument.theme+xml"/>
  <Override PartName="/ppt/slideLayouts/slideLayout58.xml" ContentType="application/vnd.openxmlformats-officedocument.presentationml.slideLayout+xml"/>
  <Override PartName="/ppt/theme/theme105.xml" ContentType="application/vnd.openxmlformats-officedocument.theme+xml"/>
  <Override PartName="/ppt/slideLayouts/slideLayout59.xml" ContentType="application/vnd.openxmlformats-officedocument.presentationml.slideLayout+xml"/>
  <Override PartName="/ppt/theme/theme106.xml" ContentType="application/vnd.openxmlformats-officedocument.theme+xml"/>
  <Override PartName="/ppt/theme/theme107.xml" ContentType="application/vnd.openxmlformats-officedocument.theme+xml"/>
  <Override PartName="/ppt/theme/theme108.xml" ContentType="application/vnd.openxmlformats-officedocument.theme+xml"/>
  <Override PartName="/ppt/slideLayouts/slideLayout60.xml" ContentType="application/vnd.openxmlformats-officedocument.presentationml.slideLayout+xml"/>
  <Override PartName="/ppt/theme/theme109.xml" ContentType="application/vnd.openxmlformats-officedocument.theme+xml"/>
  <Override PartName="/ppt/slideLayouts/slideLayout61.xml" ContentType="application/vnd.openxmlformats-officedocument.presentationml.slideLayout+xml"/>
  <Override PartName="/ppt/theme/theme110.xml" ContentType="application/vnd.openxmlformats-officedocument.theme+xml"/>
  <Override PartName="/ppt/slideLayouts/slideLayout62.xml" ContentType="application/vnd.openxmlformats-officedocument.presentationml.slideLayout+xml"/>
  <Override PartName="/ppt/theme/theme111.xml" ContentType="application/vnd.openxmlformats-officedocument.theme+xml"/>
  <Override PartName="/ppt/slideLayouts/slideLayout63.xml" ContentType="application/vnd.openxmlformats-officedocument.presentationml.slideLayout+xml"/>
  <Override PartName="/ppt/theme/theme112.xml" ContentType="application/vnd.openxmlformats-officedocument.theme+xml"/>
  <Override PartName="/ppt/theme/theme113.xml" ContentType="application/vnd.openxmlformats-officedocument.theme+xml"/>
  <Override PartName="/ppt/slideLayouts/slideLayout64.xml" ContentType="application/vnd.openxmlformats-officedocument.presentationml.slideLayout+xml"/>
  <Override PartName="/ppt/theme/theme114.xml" ContentType="application/vnd.openxmlformats-officedocument.theme+xml"/>
  <Override PartName="/ppt/slideLayouts/slideLayout65.xml" ContentType="application/vnd.openxmlformats-officedocument.presentationml.slideLayout+xml"/>
  <Override PartName="/ppt/theme/theme115.xml" ContentType="application/vnd.openxmlformats-officedocument.theme+xml"/>
  <Override PartName="/ppt/slideLayouts/slideLayout66.xml" ContentType="application/vnd.openxmlformats-officedocument.presentationml.slideLayout+xml"/>
  <Override PartName="/ppt/theme/theme116.xml" ContentType="application/vnd.openxmlformats-officedocument.theme+xml"/>
  <Override PartName="/ppt/slideLayouts/slideLayout67.xml" ContentType="application/vnd.openxmlformats-officedocument.presentationml.slideLayout+xml"/>
  <Override PartName="/ppt/theme/theme117.xml" ContentType="application/vnd.openxmlformats-officedocument.theme+xml"/>
  <Override PartName="/ppt/slideLayouts/slideLayout68.xml" ContentType="application/vnd.openxmlformats-officedocument.presentationml.slideLayout+xml"/>
  <Override PartName="/ppt/theme/theme118.xml" ContentType="application/vnd.openxmlformats-officedocument.theme+xml"/>
  <Override PartName="/ppt/theme/theme119.xml" ContentType="application/vnd.openxmlformats-officedocument.theme+xml"/>
  <Override PartName="/ppt/theme/theme120.xml" ContentType="application/vnd.openxmlformats-officedocument.theme+xml"/>
  <Override PartName="/ppt/theme/theme121.xml" ContentType="application/vnd.openxmlformats-officedocument.theme+xml"/>
  <Override PartName="/ppt/slideLayouts/slideLayout69.xml" ContentType="application/vnd.openxmlformats-officedocument.presentationml.slideLayout+xml"/>
  <Override PartName="/ppt/theme/theme122.xml" ContentType="application/vnd.openxmlformats-officedocument.theme+xml"/>
  <Override PartName="/ppt/slideLayouts/slideLayout70.xml" ContentType="application/vnd.openxmlformats-officedocument.presentationml.slideLayout+xml"/>
  <Override PartName="/ppt/theme/theme123.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24.xml" ContentType="application/vnd.openxmlformats-officedocument.theme+xml"/>
  <Override PartName="/ppt/slideLayouts/slideLayout74.xml" ContentType="application/vnd.openxmlformats-officedocument.presentationml.slideLayout+xml"/>
  <Override PartName="/ppt/theme/theme125.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26.xml" ContentType="application/vnd.openxmlformats-officedocument.theme+xml"/>
  <Override PartName="/ppt/slideLayouts/slideLayout77.xml" ContentType="application/vnd.openxmlformats-officedocument.presentationml.slideLayout+xml"/>
  <Override PartName="/ppt/theme/theme127.xml" ContentType="application/vnd.openxmlformats-officedocument.theme+xml"/>
  <Override PartName="/ppt/theme/theme12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1" r:id="rId39"/>
    <p:sldMasterId id="2147484744" r:id="rId40"/>
    <p:sldMasterId id="2147484746" r:id="rId41"/>
    <p:sldMasterId id="2147484749" r:id="rId42"/>
    <p:sldMasterId id="2147484753" r:id="rId43"/>
    <p:sldMasterId id="2147484755" r:id="rId44"/>
    <p:sldMasterId id="2147484758" r:id="rId45"/>
    <p:sldMasterId id="2147484760" r:id="rId46"/>
    <p:sldMasterId id="2147484762" r:id="rId47"/>
    <p:sldMasterId id="2147484766" r:id="rId48"/>
    <p:sldMasterId id="2147484768" r:id="rId49"/>
    <p:sldMasterId id="2147484770" r:id="rId50"/>
    <p:sldMasterId id="2147484772" r:id="rId51"/>
    <p:sldMasterId id="2147484778" r:id="rId52"/>
    <p:sldMasterId id="2147484780" r:id="rId53"/>
    <p:sldMasterId id="2147484789" r:id="rId54"/>
    <p:sldMasterId id="2147484793" r:id="rId55"/>
    <p:sldMasterId id="2147484797" r:id="rId56"/>
    <p:sldMasterId id="2147484799" r:id="rId57"/>
    <p:sldMasterId id="2147484802" r:id="rId58"/>
    <p:sldMasterId id="2147484804" r:id="rId59"/>
    <p:sldMasterId id="2147484806" r:id="rId60"/>
    <p:sldMasterId id="2147484808" r:id="rId61"/>
    <p:sldMasterId id="2147484811" r:id="rId62"/>
    <p:sldMasterId id="2147484815" r:id="rId63"/>
    <p:sldMasterId id="2147484817" r:id="rId64"/>
    <p:sldMasterId id="2147484819" r:id="rId65"/>
    <p:sldMasterId id="2147484821" r:id="rId66"/>
    <p:sldMasterId id="2147484823" r:id="rId67"/>
    <p:sldMasterId id="2147484825" r:id="rId68"/>
    <p:sldMasterId id="2147484827" r:id="rId69"/>
    <p:sldMasterId id="2147484829" r:id="rId70"/>
    <p:sldMasterId id="2147484831" r:id="rId71"/>
    <p:sldMasterId id="2147484833" r:id="rId72"/>
    <p:sldMasterId id="2147484835" r:id="rId73"/>
    <p:sldMasterId id="2147484837" r:id="rId74"/>
    <p:sldMasterId id="2147484839" r:id="rId75"/>
    <p:sldMasterId id="2147484841" r:id="rId76"/>
    <p:sldMasterId id="2147484845" r:id="rId77"/>
    <p:sldMasterId id="2147484848" r:id="rId78"/>
    <p:sldMasterId id="2147484850" r:id="rId79"/>
    <p:sldMasterId id="2147484853" r:id="rId80"/>
    <p:sldMasterId id="2147484855" r:id="rId81"/>
    <p:sldMasterId id="2147484857" r:id="rId82"/>
    <p:sldMasterId id="2147484864" r:id="rId83"/>
    <p:sldMasterId id="2147484866" r:id="rId84"/>
    <p:sldMasterId id="2147484868" r:id="rId85"/>
    <p:sldMasterId id="2147484870" r:id="rId86"/>
    <p:sldMasterId id="2147484872" r:id="rId87"/>
    <p:sldMasterId id="2147484876" r:id="rId88"/>
    <p:sldMasterId id="2147484878" r:id="rId89"/>
    <p:sldMasterId id="2147484880" r:id="rId90"/>
    <p:sldMasterId id="2147484888" r:id="rId91"/>
    <p:sldMasterId id="2147484895" r:id="rId92"/>
    <p:sldMasterId id="2147484903" r:id="rId93"/>
    <p:sldMasterId id="2147484905" r:id="rId94"/>
    <p:sldMasterId id="2147484907" r:id="rId95"/>
    <p:sldMasterId id="2147484909" r:id="rId96"/>
    <p:sldMasterId id="2147484911" r:id="rId97"/>
    <p:sldMasterId id="2147484913" r:id="rId98"/>
    <p:sldMasterId id="2147484915" r:id="rId99"/>
    <p:sldMasterId id="2147484933" r:id="rId100"/>
    <p:sldMasterId id="2147484935" r:id="rId101"/>
    <p:sldMasterId id="2147484938" r:id="rId102"/>
    <p:sldMasterId id="2147484940" r:id="rId103"/>
    <p:sldMasterId id="2147484942" r:id="rId104"/>
    <p:sldMasterId id="2147484945" r:id="rId105"/>
    <p:sldMasterId id="2147484947" r:id="rId106"/>
    <p:sldMasterId id="2147484951" r:id="rId107"/>
    <p:sldMasterId id="2147484953" r:id="rId108"/>
    <p:sldMasterId id="2147484960" r:id="rId109"/>
    <p:sldMasterId id="2147484962" r:id="rId110"/>
    <p:sldMasterId id="2147484964" r:id="rId111"/>
    <p:sldMasterId id="2147484970" r:id="rId112"/>
    <p:sldMasterId id="2147484975" r:id="rId113"/>
    <p:sldMasterId id="2147484977" r:id="rId114"/>
    <p:sldMasterId id="2147484981" r:id="rId115"/>
    <p:sldMasterId id="2147484983" r:id="rId116"/>
    <p:sldMasterId id="2147484985" r:id="rId117"/>
    <p:sldMasterId id="2147484987" r:id="rId118"/>
    <p:sldMasterId id="2147484989" r:id="rId119"/>
    <p:sldMasterId id="2147484995" r:id="rId120"/>
    <p:sldMasterId id="2147484998" r:id="rId121"/>
    <p:sldMasterId id="2147485000" r:id="rId122"/>
    <p:sldMasterId id="2147485002" r:id="rId123"/>
    <p:sldMasterId id="2147485004" r:id="rId124"/>
    <p:sldMasterId id="2147485006" r:id="rId125"/>
    <p:sldMasterId id="2147485009" r:id="rId126"/>
    <p:sldMasterId id="2147485013" r:id="rId127"/>
  </p:sldMasterIdLst>
  <p:notesMasterIdLst>
    <p:notesMasterId r:id="rId202"/>
  </p:notesMasterIdLst>
  <p:sldIdLst>
    <p:sldId id="428" r:id="rId128"/>
    <p:sldId id="476" r:id="rId129"/>
    <p:sldId id="528" r:id="rId130"/>
    <p:sldId id="783" r:id="rId131"/>
    <p:sldId id="731" r:id="rId132"/>
    <p:sldId id="836" r:id="rId133"/>
    <p:sldId id="837" r:id="rId134"/>
    <p:sldId id="529" r:id="rId135"/>
    <p:sldId id="459" r:id="rId136"/>
    <p:sldId id="844" r:id="rId137"/>
    <p:sldId id="864" r:id="rId138"/>
    <p:sldId id="531" r:id="rId139"/>
    <p:sldId id="532" r:id="rId140"/>
    <p:sldId id="840" r:id="rId141"/>
    <p:sldId id="841" r:id="rId142"/>
    <p:sldId id="842" r:id="rId143"/>
    <p:sldId id="486" r:id="rId144"/>
    <p:sldId id="829" r:id="rId145"/>
    <p:sldId id="674" r:id="rId146"/>
    <p:sldId id="784" r:id="rId147"/>
    <p:sldId id="785" r:id="rId148"/>
    <p:sldId id="786" r:id="rId149"/>
    <p:sldId id="508" r:id="rId150"/>
    <p:sldId id="509" r:id="rId151"/>
    <p:sldId id="603" r:id="rId152"/>
    <p:sldId id="706" r:id="rId153"/>
    <p:sldId id="510" r:id="rId154"/>
    <p:sldId id="511" r:id="rId155"/>
    <p:sldId id="865" r:id="rId156"/>
    <p:sldId id="867" r:id="rId157"/>
    <p:sldId id="868" r:id="rId158"/>
    <p:sldId id="869" r:id="rId159"/>
    <p:sldId id="871" r:id="rId160"/>
    <p:sldId id="872" r:id="rId161"/>
    <p:sldId id="873" r:id="rId162"/>
    <p:sldId id="874" r:id="rId163"/>
    <p:sldId id="875" r:id="rId164"/>
    <p:sldId id="548" r:id="rId165"/>
    <p:sldId id="524" r:id="rId166"/>
    <p:sldId id="845" r:id="rId167"/>
    <p:sldId id="525" r:id="rId168"/>
    <p:sldId id="846" r:id="rId169"/>
    <p:sldId id="847" r:id="rId170"/>
    <p:sldId id="848" r:id="rId171"/>
    <p:sldId id="849" r:id="rId172"/>
    <p:sldId id="850" r:id="rId173"/>
    <p:sldId id="851" r:id="rId174"/>
    <p:sldId id="852" r:id="rId175"/>
    <p:sldId id="853" r:id="rId176"/>
    <p:sldId id="854" r:id="rId177"/>
    <p:sldId id="855" r:id="rId178"/>
    <p:sldId id="856" r:id="rId179"/>
    <p:sldId id="857" r:id="rId180"/>
    <p:sldId id="858" r:id="rId181"/>
    <p:sldId id="859" r:id="rId182"/>
    <p:sldId id="860" r:id="rId183"/>
    <p:sldId id="861" r:id="rId184"/>
    <p:sldId id="862" r:id="rId185"/>
    <p:sldId id="863" r:id="rId186"/>
    <p:sldId id="876" r:id="rId187"/>
    <p:sldId id="830" r:id="rId188"/>
    <p:sldId id="635" r:id="rId189"/>
    <p:sldId id="636" r:id="rId190"/>
    <p:sldId id="637" r:id="rId191"/>
    <p:sldId id="592" r:id="rId192"/>
    <p:sldId id="465" r:id="rId193"/>
    <p:sldId id="613" r:id="rId194"/>
    <p:sldId id="460" r:id="rId195"/>
    <p:sldId id="555" r:id="rId196"/>
    <p:sldId id="556" r:id="rId197"/>
    <p:sldId id="557" r:id="rId198"/>
    <p:sldId id="558" r:id="rId199"/>
    <p:sldId id="559" r:id="rId200"/>
    <p:sldId id="502" r:id="rId201"/>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8000"/>
    <a:srgbClr val="FFFFFF"/>
    <a:srgbClr val="CC0000"/>
    <a:srgbClr val="FF3300"/>
    <a:srgbClr val="CCFFFF"/>
    <a:srgbClr val="FF6699"/>
    <a:srgbClr val="CCFFCC"/>
    <a:srgbClr val="3333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23" autoAdjust="0"/>
    <p:restoredTop sz="98239" autoAdjust="0"/>
  </p:normalViewPr>
  <p:slideViewPr>
    <p:cSldViewPr>
      <p:cViewPr varScale="1">
        <p:scale>
          <a:sx n="70" d="100"/>
          <a:sy n="70" d="100"/>
        </p:scale>
        <p:origin x="132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10" cy="7201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 Target="slides/slide11.xml"/><Relationship Id="rId159" Type="http://schemas.openxmlformats.org/officeDocument/2006/relationships/slide" Target="slides/slide32.xml"/><Relationship Id="rId170" Type="http://schemas.openxmlformats.org/officeDocument/2006/relationships/slide" Target="slides/slide43.xml"/><Relationship Id="rId191" Type="http://schemas.openxmlformats.org/officeDocument/2006/relationships/slide" Target="slides/slide64.xml"/><Relationship Id="rId205" Type="http://schemas.openxmlformats.org/officeDocument/2006/relationships/theme" Target="theme/theme1.xml"/><Relationship Id="rId16" Type="http://schemas.openxmlformats.org/officeDocument/2006/relationships/slideMaster" Target="slideMasters/slideMaster16.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28" Type="http://schemas.openxmlformats.org/officeDocument/2006/relationships/slide" Target="slides/slide1.xml"/><Relationship Id="rId144" Type="http://schemas.openxmlformats.org/officeDocument/2006/relationships/slide" Target="slides/slide17.xml"/><Relationship Id="rId149" Type="http://schemas.openxmlformats.org/officeDocument/2006/relationships/slide" Target="slides/slide22.xml"/><Relationship Id="rId5" Type="http://schemas.openxmlformats.org/officeDocument/2006/relationships/slideMaster" Target="slideMasters/slideMaster5.xml"/><Relationship Id="rId90" Type="http://schemas.openxmlformats.org/officeDocument/2006/relationships/slideMaster" Target="slideMasters/slideMaster90.xml"/><Relationship Id="rId95" Type="http://schemas.openxmlformats.org/officeDocument/2006/relationships/slideMaster" Target="slideMasters/slideMaster95.xml"/><Relationship Id="rId160" Type="http://schemas.openxmlformats.org/officeDocument/2006/relationships/slide" Target="slides/slide33.xml"/><Relationship Id="rId165" Type="http://schemas.openxmlformats.org/officeDocument/2006/relationships/slide" Target="slides/slide38.xml"/><Relationship Id="rId181" Type="http://schemas.openxmlformats.org/officeDocument/2006/relationships/slide" Target="slides/slide54.xml"/><Relationship Id="rId186" Type="http://schemas.openxmlformats.org/officeDocument/2006/relationships/slide" Target="slides/slide59.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18" Type="http://schemas.openxmlformats.org/officeDocument/2006/relationships/slideMaster" Target="slideMasters/slideMaster118.xml"/><Relationship Id="rId134" Type="http://schemas.openxmlformats.org/officeDocument/2006/relationships/slide" Target="slides/slide7.xml"/><Relationship Id="rId139" Type="http://schemas.openxmlformats.org/officeDocument/2006/relationships/slide" Target="slides/slide12.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 Target="slides/slide23.xml"/><Relationship Id="rId155" Type="http://schemas.openxmlformats.org/officeDocument/2006/relationships/slide" Target="slides/slide28.xml"/><Relationship Id="rId171" Type="http://schemas.openxmlformats.org/officeDocument/2006/relationships/slide" Target="slides/slide44.xml"/><Relationship Id="rId176" Type="http://schemas.openxmlformats.org/officeDocument/2006/relationships/slide" Target="slides/slide49.xml"/><Relationship Id="rId192" Type="http://schemas.openxmlformats.org/officeDocument/2006/relationships/slide" Target="slides/slide65.xml"/><Relationship Id="rId197" Type="http://schemas.openxmlformats.org/officeDocument/2006/relationships/slide" Target="slides/slide70.xml"/><Relationship Id="rId206" Type="http://schemas.openxmlformats.org/officeDocument/2006/relationships/tableStyles" Target="tableStyles.xml"/><Relationship Id="rId201" Type="http://schemas.openxmlformats.org/officeDocument/2006/relationships/slide" Target="slides/slide74.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24" Type="http://schemas.openxmlformats.org/officeDocument/2006/relationships/slideMaster" Target="slideMasters/slideMaster124.xml"/><Relationship Id="rId129" Type="http://schemas.openxmlformats.org/officeDocument/2006/relationships/slide" Target="slides/slide2.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 Target="slides/slide13.xml"/><Relationship Id="rId145" Type="http://schemas.openxmlformats.org/officeDocument/2006/relationships/slide" Target="slides/slide18.xml"/><Relationship Id="rId161" Type="http://schemas.openxmlformats.org/officeDocument/2006/relationships/slide" Target="slides/slide34.xml"/><Relationship Id="rId166" Type="http://schemas.openxmlformats.org/officeDocument/2006/relationships/slide" Target="slides/slide39.xml"/><Relationship Id="rId182" Type="http://schemas.openxmlformats.org/officeDocument/2006/relationships/slide" Target="slides/slide55.xml"/><Relationship Id="rId187"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 Target="slides/slide3.xml"/><Relationship Id="rId135" Type="http://schemas.openxmlformats.org/officeDocument/2006/relationships/slide" Target="slides/slide8.xml"/><Relationship Id="rId151" Type="http://schemas.openxmlformats.org/officeDocument/2006/relationships/slide" Target="slides/slide24.xml"/><Relationship Id="rId156" Type="http://schemas.openxmlformats.org/officeDocument/2006/relationships/slide" Target="slides/slide29.xml"/><Relationship Id="rId177" Type="http://schemas.openxmlformats.org/officeDocument/2006/relationships/slide" Target="slides/slide50.xml"/><Relationship Id="rId198" Type="http://schemas.openxmlformats.org/officeDocument/2006/relationships/slide" Target="slides/slide71.xml"/><Relationship Id="rId172" Type="http://schemas.openxmlformats.org/officeDocument/2006/relationships/slide" Target="slides/slide45.xml"/><Relationship Id="rId193" Type="http://schemas.openxmlformats.org/officeDocument/2006/relationships/slide" Target="slides/slide66.xml"/><Relationship Id="rId202" Type="http://schemas.openxmlformats.org/officeDocument/2006/relationships/notesMaster" Target="notesMasters/notesMaster1.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 Target="slides/slide14.xml"/><Relationship Id="rId146" Type="http://schemas.openxmlformats.org/officeDocument/2006/relationships/slide" Target="slides/slide19.xml"/><Relationship Id="rId167" Type="http://schemas.openxmlformats.org/officeDocument/2006/relationships/slide" Target="slides/slide40.xml"/><Relationship Id="rId188"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35.xml"/><Relationship Id="rId183" Type="http://schemas.openxmlformats.org/officeDocument/2006/relationships/slide" Target="slides/slide56.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 Target="slides/slide4.xml"/><Relationship Id="rId136" Type="http://schemas.openxmlformats.org/officeDocument/2006/relationships/slide" Target="slides/slide9.xml"/><Relationship Id="rId157" Type="http://schemas.openxmlformats.org/officeDocument/2006/relationships/slide" Target="slides/slide30.xml"/><Relationship Id="rId178" Type="http://schemas.openxmlformats.org/officeDocument/2006/relationships/slide" Target="slides/slide51.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25.xml"/><Relationship Id="rId173" Type="http://schemas.openxmlformats.org/officeDocument/2006/relationships/slide" Target="slides/slide46.xml"/><Relationship Id="rId194" Type="http://schemas.openxmlformats.org/officeDocument/2006/relationships/slide" Target="slides/slide67.xml"/><Relationship Id="rId199" Type="http://schemas.openxmlformats.org/officeDocument/2006/relationships/slide" Target="slides/slide72.xml"/><Relationship Id="rId203" Type="http://schemas.openxmlformats.org/officeDocument/2006/relationships/presProps" Target="pres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 Target="slides/slide20.xml"/><Relationship Id="rId168" Type="http://schemas.openxmlformats.org/officeDocument/2006/relationships/slide" Target="slides/slide4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 Target="slides/slide15.xml"/><Relationship Id="rId163" Type="http://schemas.openxmlformats.org/officeDocument/2006/relationships/slide" Target="slides/slide36.xml"/><Relationship Id="rId184" Type="http://schemas.openxmlformats.org/officeDocument/2006/relationships/slide" Target="slides/slide57.xml"/><Relationship Id="rId189" Type="http://schemas.openxmlformats.org/officeDocument/2006/relationships/slide" Target="slides/slide62.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 Target="slides/slide10.xml"/><Relationship Id="rId158" Type="http://schemas.openxmlformats.org/officeDocument/2006/relationships/slide" Target="slides/slide3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 Target="slides/slide5.xml"/><Relationship Id="rId153" Type="http://schemas.openxmlformats.org/officeDocument/2006/relationships/slide" Target="slides/slide26.xml"/><Relationship Id="rId174" Type="http://schemas.openxmlformats.org/officeDocument/2006/relationships/slide" Target="slides/slide47.xml"/><Relationship Id="rId179" Type="http://schemas.openxmlformats.org/officeDocument/2006/relationships/slide" Target="slides/slide52.xml"/><Relationship Id="rId195" Type="http://schemas.openxmlformats.org/officeDocument/2006/relationships/slide" Target="slides/slide68.xml"/><Relationship Id="rId190" Type="http://schemas.openxmlformats.org/officeDocument/2006/relationships/slide" Target="slides/slide63.xml"/><Relationship Id="rId204" Type="http://schemas.openxmlformats.org/officeDocument/2006/relationships/viewProps" Target="viewProps.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 Target="slides/slide16.xml"/><Relationship Id="rId148" Type="http://schemas.openxmlformats.org/officeDocument/2006/relationships/slide" Target="slides/slide21.xml"/><Relationship Id="rId164" Type="http://schemas.openxmlformats.org/officeDocument/2006/relationships/slide" Target="slides/slide37.xml"/><Relationship Id="rId169" Type="http://schemas.openxmlformats.org/officeDocument/2006/relationships/slide" Target="slides/slide42.xml"/><Relationship Id="rId185" Type="http://schemas.openxmlformats.org/officeDocument/2006/relationships/slide" Target="slides/slide58.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53.xml"/><Relationship Id="rId26" Type="http://schemas.openxmlformats.org/officeDocument/2006/relationships/slideMaster" Target="slideMasters/slideMaster26.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 Target="slides/slide6.xml"/><Relationship Id="rId154" Type="http://schemas.openxmlformats.org/officeDocument/2006/relationships/slide" Target="slides/slide27.xml"/><Relationship Id="rId175" Type="http://schemas.openxmlformats.org/officeDocument/2006/relationships/slide" Target="slides/slide48.xml"/><Relationship Id="rId196" Type="http://schemas.openxmlformats.org/officeDocument/2006/relationships/slide" Target="slides/slide69.xml"/><Relationship Id="rId200" Type="http://schemas.openxmlformats.org/officeDocument/2006/relationships/slide" Target="slides/slide7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19</a:t>
            </a:fld>
            <a:endParaRPr lang="en-GB" dirty="0">
              <a:solidFill>
                <a:srgbClr val="000000"/>
              </a:solidFill>
            </a:endParaRPr>
          </a:p>
        </p:txBody>
      </p:sp>
    </p:spTree>
    <p:extLst>
      <p:ext uri="{BB962C8B-B14F-4D97-AF65-F5344CB8AC3E}">
        <p14:creationId xmlns:p14="http://schemas.microsoft.com/office/powerpoint/2010/main" val="22327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23</a:t>
            </a:fld>
            <a:endParaRPr lang="en-GB">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24</a:t>
            </a:fld>
            <a:endParaRPr 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AC049EE-53FC-4187-915D-6A743F5D43C1}" type="slidenum">
              <a:rPr lang="en-GB"/>
              <a:pPr/>
              <a:t>25</a:t>
            </a:fld>
            <a:endParaRPr lang="en-GB"/>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27</a:t>
            </a:fld>
            <a:endParaRPr lang="en-GB">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3FB56F1-60F1-488B-A081-8D7FD241E705}" type="slidenum">
              <a:rPr lang="en-GB" smtClean="0">
                <a:solidFill>
                  <a:prstClr val="black"/>
                </a:solidFill>
              </a:rPr>
              <a:pPr/>
              <a:t>28</a:t>
            </a:fld>
            <a:endParaRPr lang="en-GB">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EB4D23F-3F18-4B52-A131-26954D8723D1}"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GB" sz="1800" b="0" i="0" u="none" strike="noStrike" kern="0" cap="none" spc="0" normalizeH="0" baseline="0" noProof="0" dirty="0">
              <a:ln>
                <a:noFill/>
              </a:ln>
              <a:solidFill>
                <a:srgbClr val="000000"/>
              </a:solidFill>
              <a:effectLst/>
              <a:uLnTx/>
              <a:uFillTx/>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75205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B3EF1C2-6057-4851-B6CA-63297B9649F6}"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GB" sz="1800" b="0" i="0" u="none" strike="noStrike" kern="0" cap="none" spc="0" normalizeH="0" baseline="0" noProof="0" dirty="0">
              <a:ln>
                <a:noFill/>
              </a:ln>
              <a:solidFill>
                <a:srgbClr val="000000"/>
              </a:solidFill>
              <a:effectLst/>
              <a:uLnTx/>
              <a:uFillTx/>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37109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9F08E08-4E57-474C-8023-CF278F0D587F}"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GB" sz="1800" b="0" i="0" u="none" strike="noStrike" kern="0" cap="none" spc="0" normalizeH="0" baseline="0" noProof="0" dirty="0">
              <a:ln>
                <a:noFill/>
              </a:ln>
              <a:solidFill>
                <a:srgbClr val="000000"/>
              </a:solidFill>
              <a:effectLst/>
              <a:uLnTx/>
              <a:uFillTx/>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53280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99F50BC-3A8B-47EF-8A0E-20873F284227}"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GB" sz="1800" b="0" i="0" u="none" strike="noStrike" kern="0" cap="none" spc="0" normalizeH="0" baseline="0" noProof="0">
              <a:ln>
                <a:noFill/>
              </a:ln>
              <a:solidFill>
                <a:srgbClr val="000000"/>
              </a:solidFill>
              <a:effectLst/>
              <a:uLnTx/>
              <a:uFillTx/>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76250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GB"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785910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959225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439446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75BC881-36EA-4748-B1FE-4985DDC5EDCC}" type="slidenum">
              <a:rPr kumimoji="0" lang="en-GB"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GB"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838099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38</a:t>
            </a:fld>
            <a:endParaRPr lang="en-GB">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41</a:t>
            </a:fld>
            <a:endParaRPr lang="en-GB">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C1651B0-F35B-40BD-89E9-C49B81D58407}"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GB" sz="1800" b="0" i="0" u="none" strike="noStrike" kern="0" cap="none" spc="0" normalizeH="0" baseline="0" noProof="0" dirty="0">
              <a:ln>
                <a:noFill/>
              </a:ln>
              <a:solidFill>
                <a:srgbClr val="000000"/>
              </a:solidFill>
              <a:effectLst/>
              <a:uLnTx/>
              <a:uFillTx/>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2054288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0E9BB56-B69A-4A19-A3F7-497798BDC6BD}"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GB" sz="1800" b="0" i="0" u="none" strike="noStrike" kern="0" cap="none" spc="0" normalizeH="0" baseline="0" noProof="0" dirty="0">
              <a:ln>
                <a:noFill/>
              </a:ln>
              <a:solidFill>
                <a:srgbClr val="000000"/>
              </a:solidFill>
              <a:effectLst/>
              <a:uLnTx/>
              <a:uFillTx/>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54161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88757E5-A981-4945-8126-F351778C602B}"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en-GB" sz="1800" b="0" i="0" u="none" strike="noStrike" kern="0" cap="none" spc="0" normalizeH="0" baseline="0" noProof="0" dirty="0">
              <a:ln>
                <a:noFill/>
              </a:ln>
              <a:solidFill>
                <a:srgbClr val="000000"/>
              </a:solidFill>
              <a:effectLst/>
              <a:uLnTx/>
              <a:uFillTx/>
            </a:endParaRPr>
          </a:p>
        </p:txBody>
      </p:sp>
      <p:sp>
        <p:nvSpPr>
          <p:cNvPr id="117763" name="Rectangle 2"/>
          <p:cNvSpPr>
            <a:spLocks noGrp="1" noRot="1" noChangeAspect="1" noChangeArrowheads="1" noTextEdit="1"/>
          </p:cNvSpPr>
          <p:nvPr>
            <p:ph type="sldImg"/>
          </p:nvPr>
        </p:nvSpPr>
        <p:spPr>
          <a:xfrm>
            <a:off x="1150938" y="692150"/>
            <a:ext cx="4556125" cy="3416300"/>
          </a:xfrm>
          <a:ln/>
        </p:spPr>
      </p:sp>
      <p:sp>
        <p:nvSpPr>
          <p:cNvPr id="11776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2911218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CA9BFA2-5A1B-4478-BD73-FE75D672A801}" type="slidenum">
              <a:rPr kumimoji="0" lang="en-GB"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45</a:t>
            </a:fld>
            <a:endParaRPr kumimoji="0" lang="en-GB"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865864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705B441-2BD2-44DC-8A10-0E4A4408FD7E}"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46</a:t>
            </a:fld>
            <a:endParaRPr kumimoji="0" lang="en-GB" sz="1800" b="0" i="0" u="none" strike="noStrike" kern="0" cap="none" spc="0" normalizeH="0" baseline="0" noProof="0" dirty="0">
              <a:ln>
                <a:noFill/>
              </a:ln>
              <a:solidFill>
                <a:srgbClr val="000000"/>
              </a:solidFill>
              <a:effectLst/>
              <a:uLnTx/>
              <a:uFillTx/>
            </a:endParaRPr>
          </a:p>
        </p:txBody>
      </p:sp>
      <p:sp>
        <p:nvSpPr>
          <p:cNvPr id="118787" name="Rectangle 2"/>
          <p:cNvSpPr>
            <a:spLocks noGrp="1" noRot="1" noChangeAspect="1" noChangeArrowheads="1" noTextEdit="1"/>
          </p:cNvSpPr>
          <p:nvPr>
            <p:ph type="sldImg"/>
          </p:nvPr>
        </p:nvSpPr>
        <p:spPr>
          <a:xfrm>
            <a:off x="1150938" y="692150"/>
            <a:ext cx="4556125" cy="3416300"/>
          </a:xfrm>
          <a:ln/>
        </p:spPr>
      </p:sp>
      <p:sp>
        <p:nvSpPr>
          <p:cNvPr id="11878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23088981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C9F89A7-5327-4499-9021-86204D377D94}"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47</a:t>
            </a:fld>
            <a:endParaRPr kumimoji="0" lang="en-GB" sz="1800" b="0" i="0" u="none" strike="noStrike" kern="0" cap="none" spc="0" normalizeH="0" baseline="0" noProof="0" dirty="0">
              <a:ln>
                <a:noFill/>
              </a:ln>
              <a:solidFill>
                <a:srgbClr val="000000"/>
              </a:solidFill>
              <a:effectLst/>
              <a:uLnTx/>
              <a:uFillTx/>
            </a:endParaRPr>
          </a:p>
        </p:txBody>
      </p:sp>
      <p:sp>
        <p:nvSpPr>
          <p:cNvPr id="119811" name="Rectangle 2"/>
          <p:cNvSpPr>
            <a:spLocks noGrp="1" noRot="1" noChangeAspect="1" noChangeArrowheads="1" noTextEdit="1"/>
          </p:cNvSpPr>
          <p:nvPr>
            <p:ph type="sldImg"/>
          </p:nvPr>
        </p:nvSpPr>
        <p:spPr>
          <a:xfrm>
            <a:off x="1150938" y="692150"/>
            <a:ext cx="4556125" cy="3416300"/>
          </a:xfrm>
          <a:ln/>
        </p:spPr>
      </p:sp>
      <p:sp>
        <p:nvSpPr>
          <p:cNvPr id="11981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38912472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E7918A6-274E-49C2-AE12-872A22CD5749}"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48</a:t>
            </a:fld>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695107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7736897-36D9-459B-9B8F-2D1EABC460FE}"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49</a:t>
            </a:fld>
            <a:endParaRPr kumimoji="0" lang="en-GB" sz="1800" b="0" i="0" u="none" strike="noStrike" kern="0" cap="none" spc="0" normalizeH="0" baseline="0" noProof="0" dirty="0">
              <a:ln>
                <a:noFill/>
              </a:ln>
              <a:solidFill>
                <a:srgbClr val="000000"/>
              </a:solidFill>
              <a:effectLst/>
              <a:uLnTx/>
              <a:uFillTx/>
            </a:endParaRPr>
          </a:p>
        </p:txBody>
      </p:sp>
      <p:sp>
        <p:nvSpPr>
          <p:cNvPr id="123907" name="Rectangle 2"/>
          <p:cNvSpPr>
            <a:spLocks noGrp="1" noRot="1" noChangeAspect="1" noChangeArrowheads="1" noTextEdit="1"/>
          </p:cNvSpPr>
          <p:nvPr>
            <p:ph type="sldImg"/>
          </p:nvPr>
        </p:nvSpPr>
        <p:spPr>
          <a:xfrm>
            <a:off x="1150938" y="692150"/>
            <a:ext cx="4556125" cy="3416300"/>
          </a:xfrm>
          <a:ln/>
        </p:spPr>
      </p:sp>
      <p:sp>
        <p:nvSpPr>
          <p:cNvPr id="12390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697258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5D961E3-7B4B-43BB-BE08-5DC36F955DF6}"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50</a:t>
            </a:fld>
            <a:endParaRPr kumimoji="0" lang="en-GB" sz="1800" b="0" i="0" u="none" strike="noStrike" kern="0" cap="none" spc="0" normalizeH="0" baseline="0" noProof="0" dirty="0">
              <a:ln>
                <a:noFill/>
              </a:ln>
              <a:solidFill>
                <a:srgbClr val="000000"/>
              </a:solidFill>
              <a:effectLst/>
              <a:uLnTx/>
              <a:uFillTx/>
            </a:endParaRPr>
          </a:p>
        </p:txBody>
      </p:sp>
      <p:sp>
        <p:nvSpPr>
          <p:cNvPr id="124931" name="Rectangle 2"/>
          <p:cNvSpPr>
            <a:spLocks noGrp="1" noRot="1" noChangeAspect="1" noChangeArrowheads="1" noTextEdit="1"/>
          </p:cNvSpPr>
          <p:nvPr>
            <p:ph type="sldImg"/>
          </p:nvPr>
        </p:nvSpPr>
        <p:spPr>
          <a:xfrm>
            <a:off x="1150938" y="692150"/>
            <a:ext cx="4556125" cy="3416300"/>
          </a:xfrm>
          <a:ln/>
        </p:spPr>
      </p:sp>
      <p:sp>
        <p:nvSpPr>
          <p:cNvPr id="1249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42429916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FD862F-5BEF-4858-9A1C-47876B8105AF}"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51</a:t>
            </a:fld>
            <a:endParaRPr kumimoji="0" lang="en-GB" sz="1800" b="0" i="0" u="none" strike="noStrike" kern="0" cap="none" spc="0" normalizeH="0" baseline="0" noProof="0" dirty="0">
              <a:ln>
                <a:noFill/>
              </a:ln>
              <a:solidFill>
                <a:srgbClr val="000000"/>
              </a:solidFill>
              <a:effectLst/>
              <a:uLnTx/>
              <a:uFillTx/>
            </a:endParaRPr>
          </a:p>
        </p:txBody>
      </p:sp>
      <p:sp>
        <p:nvSpPr>
          <p:cNvPr id="125955" name="Rectangle 2"/>
          <p:cNvSpPr>
            <a:spLocks noGrp="1" noRot="1" noChangeAspect="1" noChangeArrowheads="1" noTextEdit="1"/>
          </p:cNvSpPr>
          <p:nvPr>
            <p:ph type="sldImg"/>
          </p:nvPr>
        </p:nvSpPr>
        <p:spPr>
          <a:xfrm>
            <a:off x="1150938" y="692150"/>
            <a:ext cx="4556125" cy="3416300"/>
          </a:xfrm>
          <a:ln/>
        </p:spPr>
      </p:sp>
      <p:sp>
        <p:nvSpPr>
          <p:cNvPr id="125956"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37152656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0947455-07AF-4A96-B01A-3BC0DF8E37FF}"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a:t>
            </a:fld>
            <a:endParaRPr kumimoji="0" lang="en-GB" sz="1800" b="0" i="0" u="none" strike="noStrike" kern="0" cap="none" spc="0" normalizeH="0" baseline="0" noProof="0" dirty="0">
              <a:ln>
                <a:noFill/>
              </a:ln>
              <a:solidFill>
                <a:srgbClr val="000000"/>
              </a:solidFill>
              <a:effectLst/>
              <a:uLnTx/>
              <a:uFillTx/>
            </a:endParaRPr>
          </a:p>
        </p:txBody>
      </p:sp>
      <p:sp>
        <p:nvSpPr>
          <p:cNvPr id="126979" name="Rectangle 2"/>
          <p:cNvSpPr>
            <a:spLocks noGrp="1" noRot="1" noChangeAspect="1" noChangeArrowheads="1" noTextEdit="1"/>
          </p:cNvSpPr>
          <p:nvPr>
            <p:ph type="sldImg"/>
          </p:nvPr>
        </p:nvSpPr>
        <p:spPr>
          <a:xfrm>
            <a:off x="1150938" y="692150"/>
            <a:ext cx="4556125" cy="3416300"/>
          </a:xfrm>
          <a:ln/>
        </p:spPr>
      </p:sp>
      <p:sp>
        <p:nvSpPr>
          <p:cNvPr id="126980"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39612601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880E15-F66C-43B7-9D4D-E4E4BE3FC131}"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53</a:t>
            </a:fld>
            <a:endParaRPr kumimoji="0" lang="en-GB" sz="1800" b="0" i="0" u="none" strike="noStrike" kern="0" cap="none" spc="0" normalizeH="0" baseline="0" noProof="0" dirty="0">
              <a:ln>
                <a:noFill/>
              </a:ln>
              <a:solidFill>
                <a:srgbClr val="000000"/>
              </a:solidFill>
              <a:effectLst/>
              <a:uLnTx/>
              <a:uFillTx/>
            </a:endParaRPr>
          </a:p>
        </p:txBody>
      </p:sp>
      <p:sp>
        <p:nvSpPr>
          <p:cNvPr id="128003" name="Rectangle 2"/>
          <p:cNvSpPr>
            <a:spLocks noGrp="1" noRot="1" noChangeAspect="1" noChangeArrowheads="1" noTextEdit="1"/>
          </p:cNvSpPr>
          <p:nvPr>
            <p:ph type="sldImg"/>
          </p:nvPr>
        </p:nvSpPr>
        <p:spPr>
          <a:xfrm>
            <a:off x="1150938" y="692150"/>
            <a:ext cx="4556125" cy="3416300"/>
          </a:xfrm>
          <a:ln/>
        </p:spPr>
      </p:sp>
      <p:sp>
        <p:nvSpPr>
          <p:cNvPr id="12800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2718990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46D71DA-5519-4470-853E-67BA4984C499}"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54</a:t>
            </a:fld>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10444959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C7A561C-9FD9-4C4C-8580-77C3C3ECC807}"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55</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101941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4</a:t>
            </a:fld>
            <a:endParaRPr lang="en-GB" dirty="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CC4565-EC8B-468B-9078-897913D08FFB}"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56</a:t>
            </a:fld>
            <a:endParaRPr kumimoji="0" lang="en-GB" sz="1800" b="0" i="0" u="none" strike="noStrike" kern="0" cap="none" spc="0" normalizeH="0" baseline="0" noProof="0" dirty="0">
              <a:ln>
                <a:noFill/>
              </a:ln>
              <a:solidFill>
                <a:srgbClr val="000000"/>
              </a:solidFill>
              <a:effectLst/>
              <a:uLnTx/>
              <a:uFillTx/>
            </a:endParaRPr>
          </a:p>
        </p:txBody>
      </p:sp>
      <p:sp>
        <p:nvSpPr>
          <p:cNvPr id="130051" name="Rectangle 2"/>
          <p:cNvSpPr>
            <a:spLocks noGrp="1" noRot="1" noChangeAspect="1" noChangeArrowheads="1" noTextEdit="1"/>
          </p:cNvSpPr>
          <p:nvPr>
            <p:ph type="sldImg"/>
          </p:nvPr>
        </p:nvSpPr>
        <p:spPr>
          <a:xfrm>
            <a:off x="1150938" y="692150"/>
            <a:ext cx="4556125" cy="3416300"/>
          </a:xfrm>
          <a:ln/>
        </p:spPr>
      </p:sp>
      <p:sp>
        <p:nvSpPr>
          <p:cNvPr id="13005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5891658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C7A561C-9FD9-4C4C-8580-77C3C3ECC807}"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57</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3754334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C7A561C-9FD9-4C4C-8580-77C3C3ECC807}"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58</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498538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C7A561C-9FD9-4C4C-8580-77C3C3ECC807}"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59</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3550810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endParaRPr lang="en-US">
              <a:latin typeface="Arial" charset="0"/>
            </a:endParaRPr>
          </a:p>
        </p:txBody>
      </p:sp>
      <p:sp>
        <p:nvSpPr>
          <p:cNvPr id="28676"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CC0103D-919D-404D-A765-59DD853BCAE5}"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60</a:t>
            </a:fld>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14607820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61</a:t>
            </a:fld>
            <a:endParaRPr lang="en-GB" dirty="0">
              <a:solidFill>
                <a:srgbClr val="000000"/>
              </a:solidFill>
            </a:endParaRPr>
          </a:p>
        </p:txBody>
      </p:sp>
    </p:spTree>
    <p:extLst>
      <p:ext uri="{BB962C8B-B14F-4D97-AF65-F5344CB8AC3E}">
        <p14:creationId xmlns:p14="http://schemas.microsoft.com/office/powerpoint/2010/main" val="3744492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fld id="{08007301-76D3-4B7A-BC11-58C77780AB35}" type="slidenum">
              <a:rPr lang="en-GB">
                <a:solidFill>
                  <a:srgbClr val="000000"/>
                </a:solidFill>
              </a:rPr>
              <a:pPr/>
              <a:t>62</a:t>
            </a:fld>
            <a:endParaRPr lang="en-GB" dirty="0">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64</a:t>
            </a:fld>
            <a:endParaRPr lang="en-GB" dirty="0">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43000" y="685800"/>
            <a:ext cx="4572000" cy="3429000"/>
          </a:xfrm>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a:noFill/>
        </p:spPr>
        <p:txBody>
          <a:bodyPr/>
          <a:lstStyle/>
          <a:p>
            <a:fld id="{C9F5DBD7-E30B-4921-9C33-845DBB6180F2}" type="slidenum">
              <a:rPr lang="en-US">
                <a:solidFill>
                  <a:srgbClr val="000000"/>
                </a:solidFill>
              </a:rPr>
              <a:pPr/>
              <a:t>65</a:t>
            </a:fld>
            <a:endParaRPr lang="en-US">
              <a:solidFill>
                <a:srgbClr val="000000"/>
              </a:solidFill>
            </a:endParaRPr>
          </a:p>
        </p:txBody>
      </p:sp>
    </p:spTree>
    <p:extLst>
      <p:ext uri="{BB962C8B-B14F-4D97-AF65-F5344CB8AC3E}">
        <p14:creationId xmlns:p14="http://schemas.microsoft.com/office/powerpoint/2010/main" val="22958861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E102470-1571-4297-98E9-97B71B911597}" type="slidenum">
              <a:rPr lang="en-GB" smtClean="0">
                <a:solidFill>
                  <a:srgbClr val="000000"/>
                </a:solidFill>
                <a:latin typeface="Arial" pitchFamily="34" charset="0"/>
              </a:rPr>
              <a:pPr/>
              <a:t>68</a:t>
            </a:fld>
            <a:endParaRPr lang="en-GB">
              <a:solidFill>
                <a:srgbClr val="000000"/>
              </a:solidFill>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8</a:t>
            </a:fld>
            <a:endParaRPr lang="en-GB" dirty="0">
              <a:solidFill>
                <a:prstClr val="black"/>
              </a:solidFill>
            </a:endParaRPr>
          </a:p>
        </p:txBody>
      </p:sp>
    </p:spTree>
    <p:extLst>
      <p:ext uri="{BB962C8B-B14F-4D97-AF65-F5344CB8AC3E}">
        <p14:creationId xmlns:p14="http://schemas.microsoft.com/office/powerpoint/2010/main" val="5167843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69</a:t>
            </a:fld>
            <a:endParaRPr lang="en-US">
              <a:solidFill>
                <a:srgbClr val="000000"/>
              </a:solidFill>
            </a:endParaRPr>
          </a:p>
        </p:txBody>
      </p:sp>
    </p:spTree>
    <p:extLst>
      <p:ext uri="{BB962C8B-B14F-4D97-AF65-F5344CB8AC3E}">
        <p14:creationId xmlns:p14="http://schemas.microsoft.com/office/powerpoint/2010/main" val="40083882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70</a:t>
            </a:fld>
            <a:endParaRPr lang="en-US">
              <a:solidFill>
                <a:srgbClr val="000000"/>
              </a:solidFill>
            </a:endParaRPr>
          </a:p>
        </p:txBody>
      </p:sp>
    </p:spTree>
    <p:extLst>
      <p:ext uri="{BB962C8B-B14F-4D97-AF65-F5344CB8AC3E}">
        <p14:creationId xmlns:p14="http://schemas.microsoft.com/office/powerpoint/2010/main" val="35370386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71</a:t>
            </a:fld>
            <a:endParaRPr lang="en-US">
              <a:solidFill>
                <a:srgbClr val="000000"/>
              </a:solidFill>
            </a:endParaRPr>
          </a:p>
        </p:txBody>
      </p:sp>
    </p:spTree>
    <p:extLst>
      <p:ext uri="{BB962C8B-B14F-4D97-AF65-F5344CB8AC3E}">
        <p14:creationId xmlns:p14="http://schemas.microsoft.com/office/powerpoint/2010/main" val="1938834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72</a:t>
            </a:fld>
            <a:endParaRPr lang="en-US">
              <a:solidFill>
                <a:srgbClr val="000000"/>
              </a:solidFill>
            </a:endParaRPr>
          </a:p>
        </p:txBody>
      </p:sp>
    </p:spTree>
    <p:extLst>
      <p:ext uri="{BB962C8B-B14F-4D97-AF65-F5344CB8AC3E}">
        <p14:creationId xmlns:p14="http://schemas.microsoft.com/office/powerpoint/2010/main" val="13492613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74</a:t>
            </a:fld>
            <a:endParaRPr lang="en-GB">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9</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083130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17</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18</a:t>
            </a:fld>
            <a:endParaRPr lang="en-GB"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26/06/2017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26/06/2017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26/06/2017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6/26/2017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6/26/2017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6/26/2017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6/26/2017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6/26/2017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6/26/2017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6/26/2017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26/06/2017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6/26/2017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6/26/2017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6/26/2017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6/26/2017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6/26/2017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6/26/2017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6/26/2017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6/26/2017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6/26/2017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6/26/2017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6/26/2017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6/26/2017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6/26/2017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6/26/2017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6/26/2017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0"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Monday, 26 June 2017</a:t>
            </a:fld>
            <a:endParaRPr lang="en-GB" sz="1800" dirty="0">
              <a:solidFill>
                <a:srgbClr val="FFFF66"/>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26/06/2017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712489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6/26/2017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Monday, 26 June 2017</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print"/>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26/06/2017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26/06/2017</a:t>
            </a:fld>
            <a:endParaRPr lang="en-GB" alt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white">
                    <a:tint val="75000"/>
                  </a:prstClr>
                </a:solidFill>
              </a:rPr>
              <a:pPr/>
              <a:t>6/26/2017</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26/06/2017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1"/>
            <a:ext cx="3803650" cy="410210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1"/>
            <a:ext cx="3803650" cy="410210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381000" y="6323013"/>
            <a:ext cx="1905000" cy="457200"/>
          </a:xfrm>
          <a:prstGeom prst="rect">
            <a:avLst/>
          </a:prstGeom>
          <a:ln/>
        </p:spPr>
        <p:txBody>
          <a:bodyPr lIns="68580" tIns="34290" rIns="68580" bIns="34290"/>
          <a:lstStyle>
            <a:lvl1pPr>
              <a:defRPr/>
            </a:lvl1pPr>
          </a:lstStyle>
          <a:p>
            <a:pPr defTabSz="685800" fontAlgn="auto">
              <a:spcBef>
                <a:spcPts val="0"/>
              </a:spcBef>
              <a:spcAft>
                <a:spcPts val="0"/>
              </a:spcAft>
              <a:defRPr/>
            </a:pPr>
            <a:fld id="{8EDF7B6F-2004-4788-9F05-B9AC607002D6}" type="datetime2">
              <a:rPr lang="en-US" sz="1400" kern="0" smtClean="0">
                <a:solidFill>
                  <a:srgbClr val="000000"/>
                </a:solidFill>
                <a:latin typeface="Arial"/>
              </a:rPr>
              <a:pPr defTabSz="685800" fontAlgn="auto">
                <a:spcBef>
                  <a:spcPts val="0"/>
                </a:spcBef>
                <a:spcAft>
                  <a:spcPts val="0"/>
                </a:spcAft>
                <a:defRPr/>
              </a:pPr>
              <a:t>Monday, June 26, 2017</a:t>
            </a:fld>
            <a:endParaRPr lang="en-GB" sz="1400" kern="0">
              <a:solidFill>
                <a:srgbClr val="000000"/>
              </a:solidFill>
              <a:latin typeface="Arial"/>
            </a:endParaRPr>
          </a:p>
        </p:txBody>
      </p:sp>
      <p:sp>
        <p:nvSpPr>
          <p:cNvPr id="6" name="Footer Placeholder 5"/>
          <p:cNvSpPr>
            <a:spLocks noGrp="1" noChangeArrowheads="1"/>
          </p:cNvSpPr>
          <p:nvPr>
            <p:ph type="ftr" sz="quarter" idx="11"/>
          </p:nvPr>
        </p:nvSpPr>
        <p:spPr>
          <a:xfrm>
            <a:off x="3511551" y="6330953"/>
            <a:ext cx="2882900" cy="442913"/>
          </a:xfrm>
          <a:prstGeom prst="rect">
            <a:avLst/>
          </a:prstGeom>
          <a:ln/>
        </p:spPr>
        <p:txBody>
          <a:bodyPr lIns="68580" tIns="34290" rIns="68580" bIns="34290"/>
          <a:lstStyle>
            <a:lvl1pPr>
              <a:defRPr/>
            </a:lvl1pPr>
          </a:lstStyle>
          <a:p>
            <a:pPr defTabSz="685800" fontAlgn="auto">
              <a:spcBef>
                <a:spcPts val="0"/>
              </a:spcBef>
              <a:spcAft>
                <a:spcPts val="0"/>
              </a:spcAft>
              <a:defRPr/>
            </a:pPr>
            <a:endParaRPr lang="en-US" sz="1400" kern="0">
              <a:solidFill>
                <a:srgbClr val="000000"/>
              </a:solidFill>
              <a:latin typeface="Arial"/>
            </a:endParaRPr>
          </a:p>
        </p:txBody>
      </p:sp>
      <p:sp>
        <p:nvSpPr>
          <p:cNvPr id="7" name="Slide Number Placeholder 6"/>
          <p:cNvSpPr>
            <a:spLocks noGrp="1" noChangeArrowheads="1"/>
          </p:cNvSpPr>
          <p:nvPr>
            <p:ph type="sldNum" sz="quarter" idx="12"/>
          </p:nvPr>
        </p:nvSpPr>
        <p:spPr>
          <a:xfrm>
            <a:off x="6858000" y="6323013"/>
            <a:ext cx="1905000" cy="457200"/>
          </a:xfrm>
          <a:prstGeom prst="rect">
            <a:avLst/>
          </a:prstGeom>
          <a:ln/>
        </p:spPr>
        <p:txBody>
          <a:bodyPr lIns="68580" tIns="34290" rIns="68580" bIns="34290"/>
          <a:lstStyle>
            <a:lvl1pPr>
              <a:defRPr/>
            </a:lvl1pPr>
          </a:lstStyle>
          <a:p>
            <a:pPr defTabSz="685800" fontAlgn="auto">
              <a:spcBef>
                <a:spcPts val="0"/>
              </a:spcBef>
              <a:spcAft>
                <a:spcPts val="0"/>
              </a:spcAft>
              <a:defRPr/>
            </a:pPr>
            <a:endParaRPr lang="en-US" sz="1400" kern="0">
              <a:solidFill>
                <a:srgbClr val="000000"/>
              </a:solidFill>
              <a:latin typeface="Arial"/>
            </a:endParaRPr>
          </a:p>
        </p:txBody>
      </p:sp>
    </p:spTree>
    <p:extLst>
      <p:ext uri="{BB962C8B-B14F-4D97-AF65-F5344CB8AC3E}">
        <p14:creationId xmlns:p14="http://schemas.microsoft.com/office/powerpoint/2010/main" val="31451488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fld id="{D7D60709-E805-4CC4-A975-0CAC5AD3B47B}" type="datetime2">
              <a:rPr lang="en-GB">
                <a:solidFill>
                  <a:srgbClr val="FFFFFF"/>
                </a:solidFill>
              </a:rPr>
              <a:pPr>
                <a:defRPr/>
              </a:pPr>
              <a:t>Monday, 26 June 2017</a:t>
            </a:fld>
            <a:endParaRPr lang="en-GB">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B5EF43A-4B75-4FB8-AD73-F058845931D7}"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6/26/2017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9127968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277020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26/06/2017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8774353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15422100"/>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61541375"/>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227972"/>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0000"/>
              </a:solidFill>
              <a:effectLst/>
              <a:uLnTx/>
              <a:uFillTx/>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000000"/>
              </a:solidFill>
              <a:effectLst/>
              <a:uLnTx/>
              <a:uFillTx/>
            </a:endParaRPr>
          </a:p>
        </p:txBody>
      </p:sp>
      <p:sp>
        <p:nvSpPr>
          <p:cNvPr id="44" name="TextBox 43"/>
          <p:cNvSpPr txBox="1"/>
          <p:nvPr/>
        </p:nvSpPr>
        <p:spPr>
          <a:xfrm>
            <a:off x="3500438" y="6550025"/>
            <a:ext cx="2643187" cy="307975"/>
          </a:xfrm>
          <a:prstGeom prst="rect">
            <a:avLst/>
          </a:prstGeom>
          <a:noFill/>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0000"/>
                </a:solidFill>
                <a:effectLst/>
                <a:uLnTx/>
                <a:uFillTx/>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28617064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9770158"/>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12BFDB6-5EB2-4EAD-B635-5741753271E7}" type="datetime2">
              <a:rPr kumimoji="0" lang="en-GB" sz="1800" b="0" i="0" u="none" strike="noStrike" kern="0" cap="none" spc="0" normalizeH="0" baseline="0" noProof="0" smtClean="0">
                <a:ln>
                  <a:noFill/>
                </a:ln>
                <a:solidFill>
                  <a:srgbClr val="000000"/>
                </a:solidFill>
                <a:effectLst/>
                <a:uLnTx/>
                <a:uFillTx/>
                <a:latin typeface="Arial"/>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Monday, 26 June 2017</a:t>
            </a:fld>
            <a:endParaRPr kumimoji="0" lang="en-GB" sz="1800" b="0" i="0" u="none" strike="noStrike" kern="0" cap="none" spc="0" normalizeH="0" baseline="0" noProof="0" dirty="0">
              <a:ln>
                <a:noFill/>
              </a:ln>
              <a:solidFill>
                <a:srgbClr val="000000"/>
              </a:solidFill>
              <a:effectLst/>
              <a:uLnTx/>
              <a:uFillTx/>
              <a:latin typeface="Arial"/>
              <a:cs typeface="Arial" pitchFamily="34"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Arial"/>
              <a:cs typeface="Arial" pitchFamily="34"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7F7E5A3-CF98-4D9F-9B34-F4AE9FD14BF6}" type="slidenum">
              <a:rPr kumimoji="0" lang="en-GB" sz="1800" b="0" i="0" u="none" strike="noStrike" kern="0" cap="none" spc="0" normalizeH="0" baseline="0" noProof="0" smtClean="0">
                <a:ln>
                  <a:noFill/>
                </a:ln>
                <a:solidFill>
                  <a:srgbClr val="000000"/>
                </a:solidFill>
                <a:effectLst/>
                <a:uLnTx/>
                <a:uFillTx/>
                <a:latin typeface="Arial"/>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GB" sz="1800" b="0" i="0" u="none" strike="noStrike" kern="0" cap="none" spc="0" normalizeH="0" baseline="0" noProof="0" dirty="0">
              <a:ln>
                <a:noFill/>
              </a:ln>
              <a:solidFill>
                <a:srgbClr val="000000"/>
              </a:solidFill>
              <a:effectLst/>
              <a:uLnTx/>
              <a:uFillTx/>
              <a:latin typeface="Arial"/>
              <a:cs typeface="Arial" pitchFamily="34" charset="0"/>
            </a:endParaRPr>
          </a:p>
        </p:txBody>
      </p:sp>
    </p:spTree>
    <p:extLst>
      <p:ext uri="{BB962C8B-B14F-4D97-AF65-F5344CB8AC3E}">
        <p14:creationId xmlns:p14="http://schemas.microsoft.com/office/powerpoint/2010/main" val="13016711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5947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26/06/2017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26/06/2017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5.xml"/><Relationship Id="rId1" Type="http://schemas.openxmlformats.org/officeDocument/2006/relationships/slideLayout" Target="../slideLayouts/slideLayout5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6.xml"/><Relationship Id="rId1" Type="http://schemas.openxmlformats.org/officeDocument/2006/relationships/slideLayout" Target="../slideLayouts/slideLayout5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9.xml"/><Relationship Id="rId1" Type="http://schemas.openxmlformats.org/officeDocument/2006/relationships/slideLayout" Target="../slideLayouts/slideLayout6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1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0.xml"/><Relationship Id="rId1" Type="http://schemas.openxmlformats.org/officeDocument/2006/relationships/slideLayout" Target="../slideLayouts/slideLayout6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1.xml"/><Relationship Id="rId1" Type="http://schemas.openxmlformats.org/officeDocument/2006/relationships/slideLayout" Target="../slideLayouts/slideLayout6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2.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4.jpeg"/><Relationship Id="rId7" Type="http://schemas.openxmlformats.org/officeDocument/2006/relationships/hyperlink" Target="disruptive%20behaviour%20bradford.ppt#-1,1,PowerPoint Presentation" TargetMode="External"/><Relationship Id="rId2" Type="http://schemas.openxmlformats.org/officeDocument/2006/relationships/theme" Target="../theme/theme112.xml"/><Relationship Id="rId1" Type="http://schemas.openxmlformats.org/officeDocument/2006/relationships/slideLayout" Target="../slideLayouts/slideLayout63.xml"/><Relationship Id="rId6" Type="http://schemas.openxmlformats.org/officeDocument/2006/relationships/hyperlink" Target="lec%20book%20pics.ppt#-1,1,PowerPoint Presentation"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3.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113.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4.xml"/><Relationship Id="rId1" Type="http://schemas.openxmlformats.org/officeDocument/2006/relationships/slideLayout" Target="../slideLayouts/slideLayout64.xml"/></Relationships>
</file>

<file path=ppt/slideMasters/_rels/slideMaster115.xml.rels><?xml version="1.0" encoding="UTF-8" standalone="yes"?>
<Relationships xmlns="http://schemas.openxmlformats.org/package/2006/relationships"><Relationship Id="rId2" Type="http://schemas.openxmlformats.org/officeDocument/2006/relationships/theme" Target="../theme/theme115.xml"/><Relationship Id="rId1" Type="http://schemas.openxmlformats.org/officeDocument/2006/relationships/slideLayout" Target="../slideLayouts/slideLayout65.xml"/></Relationships>
</file>

<file path=ppt/slideMasters/_rels/slideMaster11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6.xml"/><Relationship Id="rId1" Type="http://schemas.openxmlformats.org/officeDocument/2006/relationships/slideLayout" Target="../slideLayouts/slideLayout6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7.xml"/><Relationship Id="rId1" Type="http://schemas.openxmlformats.org/officeDocument/2006/relationships/slideLayout" Target="../slideLayouts/slideLayout6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8.xml"/><Relationship Id="rId1" Type="http://schemas.openxmlformats.org/officeDocument/2006/relationships/slideLayout" Target="../slideLayouts/slideLayout6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9.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2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21.xml"/></Relationships>
</file>

<file path=ppt/slideMasters/_rels/slideMaster12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2.xml"/><Relationship Id="rId1" Type="http://schemas.openxmlformats.org/officeDocument/2006/relationships/slideLayout" Target="../slideLayouts/slideLayout69.xml"/></Relationships>
</file>

<file path=ppt/slideMasters/_rels/slideMaster12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3.xml"/><Relationship Id="rId1" Type="http://schemas.openxmlformats.org/officeDocument/2006/relationships/slideLayout" Target="../slideLayouts/slideLayout70.xml"/></Relationships>
</file>

<file path=ppt/slideMasters/_rels/slideMaster124.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slideLayout" Target="../slideLayouts/slideLayout72.xml"/><Relationship Id="rId1" Type="http://schemas.openxmlformats.org/officeDocument/2006/relationships/slideLayout" Target="../slideLayouts/slideLayout71.xml"/><Relationship Id="rId5" Type="http://schemas.openxmlformats.org/officeDocument/2006/relationships/hyperlink" Target="00%20main%20menu.ppt" TargetMode="External"/><Relationship Id="rId4" Type="http://schemas.openxmlformats.org/officeDocument/2006/relationships/theme" Target="../theme/theme124.xml"/></Relationships>
</file>

<file path=ppt/slideMasters/_rels/slideMaster1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5.xml"/><Relationship Id="rId1" Type="http://schemas.openxmlformats.org/officeDocument/2006/relationships/slideLayout" Target="../slideLayouts/slideLayout74.xml"/></Relationships>
</file>

<file path=ppt/slideMasters/_rels/slideMaster126.xml.rels><?xml version="1.0" encoding="UTF-8" standalone="yes"?>
<Relationships xmlns="http://schemas.openxmlformats.org/package/2006/relationships"><Relationship Id="rId3" Type="http://schemas.openxmlformats.org/officeDocument/2006/relationships/theme" Target="../theme/theme126.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2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7.xml"/><Relationship Id="rId1" Type="http://schemas.openxmlformats.org/officeDocument/2006/relationships/slideLayout" Target="../slideLayouts/slideLayout77.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3.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4.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6.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9.xml"/><Relationship Id="rId1" Type="http://schemas.openxmlformats.org/officeDocument/2006/relationships/slideLayout" Target="../slideLayouts/slideLayout3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38.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38.xml"/><Relationship Id="rId1" Type="http://schemas.openxmlformats.org/officeDocument/2006/relationships/slideLayout" Target="../slideLayouts/slideLayout41.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43.xm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1.xml"/><Relationship Id="rId1" Type="http://schemas.openxmlformats.org/officeDocument/2006/relationships/slideLayout" Target="../slideLayouts/slideLayout4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4.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5.xml"/><Relationship Id="rId1" Type="http://schemas.openxmlformats.org/officeDocument/2006/relationships/slideLayout" Target="../slideLayouts/slideLayout45.xml"/></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6.xml"/><Relationship Id="rId1" Type="http://schemas.openxmlformats.org/officeDocument/2006/relationships/slideLayout" Target="../slideLayouts/slideLayout46.xm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4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8.xml"/><Relationship Id="rId1" Type="http://schemas.openxmlformats.org/officeDocument/2006/relationships/slideLayout" Target="../slideLayouts/slideLayout48.xm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9.xml"/><Relationship Id="rId1" Type="http://schemas.openxmlformats.org/officeDocument/2006/relationships/slideLayout" Target="../slideLayouts/slideLayout4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2.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2.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2" Type="http://schemas.openxmlformats.org/officeDocument/2006/relationships/theme" Target="../theme/theme54.xml"/><Relationship Id="rId1" Type="http://schemas.openxmlformats.org/officeDocument/2006/relationships/slideLayout" Target="../slideLayouts/slideLayout50.xml"/></Relationships>
</file>

<file path=ppt/slideMasters/_rels/slideMaster55.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5.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6.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6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2.xml"/><Relationship Id="rId1" Type="http://schemas.openxmlformats.org/officeDocument/2006/relationships/slideLayout" Target="../slideLayouts/slideLayout5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6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3.xml"/></Relationships>
</file>

<file path=ppt/slideMasters/_rels/slideMaster6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4.xml"/><Relationship Id="rId1" Type="http://schemas.openxmlformats.org/officeDocument/2006/relationships/slideLayout" Target="../slideLayouts/slideLayout5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6.xm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8.xml.rels><?xml version="1.0" encoding="UTF-8" standalone="yes"?>
<Relationships xmlns="http://schemas.openxmlformats.org/package/2006/relationships"><Relationship Id="rId3" Type="http://schemas.openxmlformats.org/officeDocument/2006/relationships/theme" Target="../theme/theme78.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7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79.xml"/><Relationship Id="rId1" Type="http://schemas.openxmlformats.org/officeDocument/2006/relationships/slideLayout" Target="../slideLayouts/slideLayout5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80.xml.rels><?xml version="1.0" encoding="UTF-8" standalone="yes"?>
<Relationships xmlns="http://schemas.openxmlformats.org/package/2006/relationships"><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1.xml"/></Relationships>
</file>

<file path=ppt/slideMasters/_rels/slideMaster8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2.xm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0.xml"/><Relationship Id="rId1" Type="http://schemas.openxmlformats.org/officeDocument/2006/relationships/slideLayout" Target="../slideLayouts/slideLayout5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2.xml"/><Relationship Id="rId1" Type="http://schemas.openxmlformats.org/officeDocument/2006/relationships/slideLayout" Target="../slideLayouts/slideLayout5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4.xm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mj-lt"/>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6/26/2017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4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4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val="2914963083"/>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Tree>
    <p:extLst>
      <p:ext uri="{BB962C8B-B14F-4D97-AF65-F5344CB8AC3E}">
        <p14:creationId xmlns:p14="http://schemas.microsoft.com/office/powerpoint/2010/main" val="1963714867"/>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96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6/26/2017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68580" tIns="34290" rIns="68580" bIns="3429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5" y="5805488"/>
            <a:ext cx="7775575" cy="346249"/>
          </a:xfrm>
          <a:prstGeom prst="rect">
            <a:avLst/>
          </a:prstGeom>
          <a:noFill/>
          <a:ln w="9525">
            <a:noFill/>
            <a:miter lim="800000"/>
            <a:headEnd/>
            <a:tailEnd/>
          </a:ln>
          <a:effectLst/>
        </p:spPr>
        <p:txBody>
          <a:bodyPr lIns="68580" tIns="34290" rIns="68580" bIns="34290">
            <a:spAutoFit/>
          </a:bodyPr>
          <a:lstStyle/>
          <a:p>
            <a:pPr algn="ctr" defTabSz="685800" eaLnBrk="0" fontAlgn="auto" hangingPunct="0">
              <a:spcBef>
                <a:spcPct val="50000"/>
              </a:spcBef>
              <a:spcAft>
                <a:spcPts val="0"/>
              </a:spcAft>
              <a:defRPr/>
            </a:pPr>
            <a:endParaRPr lang="en-US" sz="18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7"/>
            <a:ext cx="1071562" cy="1071563"/>
          </a:xfrm>
          <a:prstGeom prst="ellipse">
            <a:avLst/>
          </a:prstGeom>
          <a:solidFill>
            <a:srgbClr val="33CC33"/>
          </a:solidFill>
          <a:ln w="12700">
            <a:noFill/>
            <a:round/>
            <a:headEnd type="none" w="sm" len="sm"/>
            <a:tailEnd type="none" w="sm" len="sm"/>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1"/>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9" name="Oval 7"/>
          <p:cNvSpPr>
            <a:spLocks noChangeArrowheads="1"/>
          </p:cNvSpPr>
          <p:nvPr/>
        </p:nvSpPr>
        <p:spPr bwMode="auto">
          <a:xfrm>
            <a:off x="8332790" y="6049963"/>
            <a:ext cx="568325" cy="577851"/>
          </a:xfrm>
          <a:prstGeom prst="ellipse">
            <a:avLst/>
          </a:prstGeom>
          <a:solidFill>
            <a:srgbClr val="FF99FF"/>
          </a:solidFill>
          <a:ln w="50800">
            <a:noFill/>
            <a:round/>
            <a:headEnd/>
            <a:tailEnd/>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10" name="Oval 8"/>
          <p:cNvSpPr>
            <a:spLocks noChangeArrowheads="1"/>
          </p:cNvSpPr>
          <p:nvPr/>
        </p:nvSpPr>
        <p:spPr bwMode="auto">
          <a:xfrm>
            <a:off x="8421690" y="6138863"/>
            <a:ext cx="403225" cy="411163"/>
          </a:xfrm>
          <a:prstGeom prst="ellipse">
            <a:avLst/>
          </a:prstGeom>
          <a:solidFill>
            <a:srgbClr val="FF3300"/>
          </a:solidFill>
          <a:ln w="50800">
            <a:noFill/>
            <a:round/>
            <a:headEnd/>
            <a:tailEnd/>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11" name="Oval 9"/>
          <p:cNvSpPr>
            <a:spLocks noChangeArrowheads="1"/>
          </p:cNvSpPr>
          <p:nvPr/>
        </p:nvSpPr>
        <p:spPr bwMode="auto">
          <a:xfrm>
            <a:off x="8505827" y="6221415"/>
            <a:ext cx="231775" cy="230187"/>
          </a:xfrm>
          <a:prstGeom prst="ellipse">
            <a:avLst/>
          </a:prstGeom>
          <a:solidFill>
            <a:srgbClr val="FFFF66"/>
          </a:solidFill>
          <a:ln w="50800">
            <a:noFill/>
            <a:round/>
            <a:headEnd/>
            <a:tailEnd/>
          </a:ln>
        </p:spPr>
        <p:txBody>
          <a:bodyPr wrap="none" lIns="69056" tIns="34529" rIns="69056" bIns="34529" anchor="ctr"/>
          <a:lstStyle/>
          <a:p>
            <a:pPr algn="ctr" defTabSz="685800" eaLnBrk="0" fontAlgn="auto" hangingPunct="0">
              <a:spcBef>
                <a:spcPts val="0"/>
              </a:spcBef>
              <a:spcAft>
                <a:spcPts val="0"/>
              </a:spcAft>
              <a:defRPr/>
            </a:pPr>
            <a:endParaRPr lang="en-US" sz="2100" b="1" dirty="0">
              <a:solidFill>
                <a:srgbClr val="000000"/>
              </a:solidFill>
              <a:latin typeface="Calibri"/>
            </a:endParaRPr>
          </a:p>
        </p:txBody>
      </p:sp>
      <p:sp>
        <p:nvSpPr>
          <p:cNvPr id="12" name="TextBox 11"/>
          <p:cNvSpPr txBox="1"/>
          <p:nvPr/>
        </p:nvSpPr>
        <p:spPr>
          <a:xfrm>
            <a:off x="3500440" y="6550027"/>
            <a:ext cx="2643187" cy="238527"/>
          </a:xfrm>
          <a:prstGeom prst="rect">
            <a:avLst/>
          </a:prstGeom>
          <a:noFill/>
        </p:spPr>
        <p:txBody>
          <a:bodyPr lIns="68580" tIns="34290" rIns="68580" bIns="34290">
            <a:spAutoFit/>
          </a:bodyPr>
          <a:lstStyle/>
          <a:p>
            <a:pPr algn="ctr" defTabSz="685800" eaLnBrk="0" fontAlgn="auto" hangingPunct="0">
              <a:spcBef>
                <a:spcPts val="0"/>
              </a:spcBef>
              <a:spcAft>
                <a:spcPts val="0"/>
              </a:spcAft>
              <a:defRPr/>
            </a:pPr>
            <a:r>
              <a:rPr lang="en-GB" sz="11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1"/>
            <a:ext cx="1042988" cy="1042988"/>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1"/>
            <a:ext cx="1042988" cy="1042988"/>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5" y="1"/>
            <a:ext cx="1042987" cy="1042988"/>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5" y="5815015"/>
            <a:ext cx="1042987" cy="1042987"/>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Tree>
    <p:extLst>
      <p:ext uri="{BB962C8B-B14F-4D97-AF65-F5344CB8AC3E}">
        <p14:creationId xmlns:p14="http://schemas.microsoft.com/office/powerpoint/2010/main" val="3391402725"/>
      </p:ext>
    </p:extLst>
  </p:cSld>
  <p:clrMap bg1="lt1" tx1="dk1" bg2="lt2" tx2="dk2" accent1="accent1" accent2="accent2" accent3="accent3" accent4="accent4" accent5="accent5" accent6="accent6" hlink="hlink" folHlink="folHlink"/>
  <p:sldLayoutIdLst>
    <p:sldLayoutId id="21474849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3000">
          <a:solidFill>
            <a:srgbClr val="008000"/>
          </a:solidFill>
          <a:latin typeface="+mj-lt"/>
          <a:ea typeface="+mj-ea"/>
          <a:cs typeface="+mj-cs"/>
        </a:defRPr>
      </a:lvl1pPr>
      <a:lvl2pPr algn="ctr" rtl="0" eaLnBrk="0" fontAlgn="base" hangingPunct="0">
        <a:lnSpc>
          <a:spcPct val="85000"/>
        </a:lnSpc>
        <a:spcBef>
          <a:spcPct val="0"/>
        </a:spcBef>
        <a:spcAft>
          <a:spcPct val="0"/>
        </a:spcAft>
        <a:defRPr sz="3000">
          <a:solidFill>
            <a:srgbClr val="008000"/>
          </a:solidFill>
          <a:latin typeface="Arial Rounded MT Bold" pitchFamily="34" charset="0"/>
        </a:defRPr>
      </a:lvl2pPr>
      <a:lvl3pPr algn="ctr" rtl="0" eaLnBrk="0" fontAlgn="base" hangingPunct="0">
        <a:lnSpc>
          <a:spcPct val="85000"/>
        </a:lnSpc>
        <a:spcBef>
          <a:spcPct val="0"/>
        </a:spcBef>
        <a:spcAft>
          <a:spcPct val="0"/>
        </a:spcAft>
        <a:defRPr sz="3000">
          <a:solidFill>
            <a:srgbClr val="008000"/>
          </a:solidFill>
          <a:latin typeface="Arial Rounded MT Bold" pitchFamily="34" charset="0"/>
        </a:defRPr>
      </a:lvl3pPr>
      <a:lvl4pPr algn="ctr" rtl="0" eaLnBrk="0" fontAlgn="base" hangingPunct="0">
        <a:lnSpc>
          <a:spcPct val="85000"/>
        </a:lnSpc>
        <a:spcBef>
          <a:spcPct val="0"/>
        </a:spcBef>
        <a:spcAft>
          <a:spcPct val="0"/>
        </a:spcAft>
        <a:defRPr sz="3000">
          <a:solidFill>
            <a:srgbClr val="008000"/>
          </a:solidFill>
          <a:latin typeface="Arial Rounded MT Bold" pitchFamily="34" charset="0"/>
        </a:defRPr>
      </a:lvl4pPr>
      <a:lvl5pPr algn="ctr" rtl="0" eaLnBrk="0" fontAlgn="base" hangingPunct="0">
        <a:lnSpc>
          <a:spcPct val="85000"/>
        </a:lnSpc>
        <a:spcBef>
          <a:spcPct val="0"/>
        </a:spcBef>
        <a:spcAft>
          <a:spcPct val="0"/>
        </a:spcAft>
        <a:defRPr sz="3000">
          <a:solidFill>
            <a:srgbClr val="008000"/>
          </a:solidFill>
          <a:latin typeface="Arial Rounded MT Bold" pitchFamily="34" charset="0"/>
        </a:defRPr>
      </a:lvl5pPr>
      <a:lvl6pPr marL="342900" algn="ctr" rtl="0" eaLnBrk="1" fontAlgn="base" hangingPunct="1">
        <a:lnSpc>
          <a:spcPct val="85000"/>
        </a:lnSpc>
        <a:spcBef>
          <a:spcPct val="0"/>
        </a:spcBef>
        <a:spcAft>
          <a:spcPct val="0"/>
        </a:spcAft>
        <a:defRPr sz="3000">
          <a:solidFill>
            <a:srgbClr val="008000"/>
          </a:solidFill>
          <a:latin typeface="Arial Rounded MT Bold" pitchFamily="34" charset="0"/>
        </a:defRPr>
      </a:lvl6pPr>
      <a:lvl7pPr marL="685800" algn="ctr" rtl="0" eaLnBrk="1" fontAlgn="base" hangingPunct="1">
        <a:lnSpc>
          <a:spcPct val="85000"/>
        </a:lnSpc>
        <a:spcBef>
          <a:spcPct val="0"/>
        </a:spcBef>
        <a:spcAft>
          <a:spcPct val="0"/>
        </a:spcAft>
        <a:defRPr sz="3000">
          <a:solidFill>
            <a:srgbClr val="008000"/>
          </a:solidFill>
          <a:latin typeface="Arial Rounded MT Bold" pitchFamily="34" charset="0"/>
        </a:defRPr>
      </a:lvl7pPr>
      <a:lvl8pPr marL="1028700" algn="ctr" rtl="0" eaLnBrk="1" fontAlgn="base" hangingPunct="1">
        <a:lnSpc>
          <a:spcPct val="85000"/>
        </a:lnSpc>
        <a:spcBef>
          <a:spcPct val="0"/>
        </a:spcBef>
        <a:spcAft>
          <a:spcPct val="0"/>
        </a:spcAft>
        <a:defRPr sz="3000">
          <a:solidFill>
            <a:srgbClr val="008000"/>
          </a:solidFill>
          <a:latin typeface="Arial Rounded MT Bold" pitchFamily="34" charset="0"/>
        </a:defRPr>
      </a:lvl8pPr>
      <a:lvl9pPr marL="1371600" algn="ctr" rtl="0" eaLnBrk="1" fontAlgn="base" hangingPunct="1">
        <a:lnSpc>
          <a:spcPct val="85000"/>
        </a:lnSpc>
        <a:spcBef>
          <a:spcPct val="0"/>
        </a:spcBef>
        <a:spcAft>
          <a:spcPct val="0"/>
        </a:spcAft>
        <a:defRPr sz="3000">
          <a:solidFill>
            <a:srgbClr val="008000"/>
          </a:solidFill>
          <a:latin typeface="Arial Rounded MT Bold" pitchFamily="34" charset="0"/>
        </a:defRPr>
      </a:lvl9pPr>
    </p:titleStyle>
    <p:bodyStyle>
      <a:lvl1pPr marL="400050" indent="-40005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ea typeface="+mn-ea"/>
          <a:cs typeface="+mn-cs"/>
        </a:defRPr>
      </a:lvl1pPr>
      <a:lvl2pPr marL="748904" indent="-214313" algn="l" rtl="0" eaLnBrk="0" fontAlgn="base" hangingPunct="0">
        <a:lnSpc>
          <a:spcPct val="90000"/>
        </a:lnSpc>
        <a:spcBef>
          <a:spcPct val="35000"/>
        </a:spcBef>
        <a:spcAft>
          <a:spcPct val="0"/>
        </a:spcAft>
        <a:buClr>
          <a:srgbClr val="009900"/>
        </a:buClr>
        <a:buFont typeface="Wingdings" pitchFamily="2" charset="2"/>
        <a:buChar char="v"/>
        <a:defRPr sz="2100" b="1">
          <a:solidFill>
            <a:srgbClr val="660066"/>
          </a:solidFill>
          <a:latin typeface="+mn-lt"/>
        </a:defRPr>
      </a:lvl2pPr>
      <a:lvl3pPr marL="1054894" indent="-171450" algn="l" rtl="0" eaLnBrk="0" fontAlgn="base" hangingPunct="0">
        <a:lnSpc>
          <a:spcPct val="90000"/>
        </a:lnSpc>
        <a:spcBef>
          <a:spcPct val="35000"/>
        </a:spcBef>
        <a:spcAft>
          <a:spcPct val="0"/>
        </a:spcAft>
        <a:buClr>
          <a:srgbClr val="009900"/>
        </a:buClr>
        <a:buFont typeface="Wingdings" pitchFamily="2" charset="2"/>
        <a:buChar char="v"/>
        <a:defRPr sz="1800" b="1">
          <a:solidFill>
            <a:srgbClr val="660066"/>
          </a:solidFill>
          <a:latin typeface="+mn-lt"/>
        </a:defRPr>
      </a:lvl3pPr>
      <a:lvl4pPr marL="1360885" indent="-171450" algn="l" rtl="0" eaLnBrk="0" fontAlgn="base" hangingPunct="0">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4pPr>
      <a:lvl5pPr marL="1666875" indent="-171450" algn="l" rtl="0" eaLnBrk="0" fontAlgn="base" hangingPunct="0">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5pPr>
      <a:lvl6pPr marL="20097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6pPr>
      <a:lvl7pPr marL="23526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7pPr>
      <a:lvl8pPr marL="26955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8pPr>
      <a:lvl9pPr marL="30384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6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7" y="228602"/>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50627" name="Rectangle 3"/>
          <p:cNvSpPr>
            <a:spLocks noGrp="1" noRot="1" noChangeArrowheads="1"/>
          </p:cNvSpPr>
          <p:nvPr>
            <p:ph type="body" idx="1"/>
          </p:nvPr>
        </p:nvSpPr>
        <p:spPr bwMode="auto">
          <a:xfrm>
            <a:off x="301627" y="1676408"/>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Monday, 26 June 2017</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4971"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97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6/26/2017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98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sldLayoutIdLst>
    <p:sldLayoutId id="214748498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98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498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6/26/2017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3610300787"/>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3650325010"/>
      </p:ext>
    </p:extLst>
  </p:cSld>
  <p:clrMap bg1="lt1" tx1="dk1" bg2="lt2" tx2="dk2" accent1="accent1" accent2="accent2" accent3="accent3" accent4="accent4" accent5="accent5" accent6="accent6" hlink="hlink" folHlink="folHlink"/>
  <p:sldLayoutIdLst>
    <p:sldLayoutId id="214748500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2606946758"/>
      </p:ext>
    </p:extLst>
  </p:cSld>
  <p:clrMap bg1="lt1" tx1="dk1" bg2="lt2" tx2="dk2" accent1="accent1" accent2="accent2" accent3="accent3" accent4="accent4" accent5="accent5" accent6="accent6" hlink="hlink" folHlink="folHlink"/>
  <p:sldLayoutIdLst>
    <p:sldLayoutId id="214748500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5"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103109663"/>
      </p:ext>
    </p:extLst>
  </p:cSld>
  <p:clrMap bg1="lt1" tx1="dk1" bg2="lt2" tx2="dk2" accent1="accent1" accent2="accent2" accent3="accent3" accent4="accent4" accent5="accent5" accent6="accent6" hlink="hlink" folHlink="folHlink"/>
  <p:sldLayoutIdLst>
    <p:sldLayoutId id="2147485005" r:id="rId1"/>
    <p:sldLayoutId id="2147485008" r:id="rId2"/>
    <p:sldLayoutId id="2147485012" r:id="rId3"/>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extLst>
      <p:ext uri="{BB962C8B-B14F-4D97-AF65-F5344CB8AC3E}">
        <p14:creationId xmlns:p14="http://schemas.microsoft.com/office/powerpoint/2010/main" val="1249053072"/>
      </p:ext>
    </p:extLst>
  </p:cSld>
  <p:clrMap bg1="lt1" tx1="dk1" bg2="lt2" tx2="dk2" accent1="accent1" accent2="accent2" accent3="accent3" accent4="accent4" accent5="accent5" accent6="accent6" hlink="hlink" folHlink="folHlink"/>
  <p:sldLayoutIdLst>
    <p:sldLayoutId id="2147485007"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6"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7"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extLst>
      <p:ext uri="{BB962C8B-B14F-4D97-AF65-F5344CB8AC3E}">
        <p14:creationId xmlns:p14="http://schemas.microsoft.com/office/powerpoint/2010/main" val="3752493725"/>
      </p:ext>
    </p:extLst>
  </p:cSld>
  <p:clrMap bg1="lt1" tx1="dk1" bg2="lt2" tx2="dk2" accent1="accent1" accent2="accent2" accent3="accent3" accent4="accent4" accent5="accent5" accent6="accent6" hlink="hlink" folHlink="folHlink"/>
  <p:sldLayoutIdLst>
    <p:sldLayoutId id="2147485010" r:id="rId1"/>
    <p:sldLayoutId id="2147485011"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extLst>
      <p:ext uri="{BB962C8B-B14F-4D97-AF65-F5344CB8AC3E}">
        <p14:creationId xmlns:p14="http://schemas.microsoft.com/office/powerpoint/2010/main" val="15967998"/>
      </p:ext>
    </p:extLst>
  </p:cSld>
  <p:clrMap bg1="lt1" tx1="dk1" bg2="lt2" tx2="dk2" accent1="accent1" accent2="accent2" accent3="accent3" accent4="accent4" accent5="accent5" accent6="accent6" hlink="hlink" folHlink="folHlink"/>
  <p:sldLayoutIdLst>
    <p:sldLayoutId id="214748501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6/26/2017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6/26/2017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6/26/2017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6/26/2017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6/26/2017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6/26/2017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6/26/2017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6/26/2017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6/26/2017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6/26/2017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6/26/2017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6/26/2017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24" r:id="rId1"/>
    <p:sldLayoutId id="214748473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1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6/26/2017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74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26/06/2017</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790"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26/06/2017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1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81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6/26/2017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49" r:id="rId1"/>
    <p:sldLayoutId id="2147484852"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8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6/26/2017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6/26/2017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6/26/2017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5.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3" Type="http://schemas.openxmlformats.org/officeDocument/2006/relationships/hyperlink" Target="http://phil-race.co.uk/2016/10/lthe-tweetchat-lthechat-wed-oct-19-8-00-9-00-pm/" TargetMode="External"/><Relationship Id="rId2" Type="http://schemas.openxmlformats.org/officeDocument/2006/relationships/hyperlink" Target="http://phil-race.co.uk/2016/10/feedback-digest-lthechat65/" TargetMode="External"/><Relationship Id="rId1" Type="http://schemas.openxmlformats.org/officeDocument/2006/relationships/slideLayout" Target="../slideLayouts/slideLayout36.xml"/><Relationship Id="rId6" Type="http://schemas.openxmlformats.org/officeDocument/2006/relationships/hyperlink" Target="http://phil-race.co.uk/ripples-model-seven-factors-underpinning-successful-learning-update-july-2015/" TargetMode="External"/><Relationship Id="rId5" Type="http://schemas.openxmlformats.org/officeDocument/2006/relationships/hyperlink" Target="https://phil-race.co.uk/2017/05/lectures-and-learning/" TargetMode="External"/><Relationship Id="rId4" Type="http://schemas.openxmlformats.org/officeDocument/2006/relationships/hyperlink" Target="http://phil-race.co.uk/2015/01/assessment-bits-new-edition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7.xml"/><Relationship Id="rId1" Type="http://schemas.openxmlformats.org/officeDocument/2006/relationships/slideLayout" Target="../slideLayouts/slideLayout58.xml"/><Relationship Id="rId5" Type="http://schemas.openxmlformats.org/officeDocument/2006/relationships/hyperlink" Target="http://www.heacademy.ac.uk/assets/documents/assessment/A_Marked_Improvement.pdf" TargetMode="External"/><Relationship Id="rId4" Type="http://schemas.openxmlformats.org/officeDocument/2006/relationships/hyperlink" Target="http://www.etctoolkit.org.uk/"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journals.sagepub.com/doi/abs/10.3102/0034654312474350" TargetMode="Externa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9.png"/><Relationship Id="rId4"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cs.cmu.edu/~rgs/alice26a.gif" TargetMode="Externa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40.xml.rels><?xml version="1.0" encoding="UTF-8" standalone="yes"?>
<Relationships xmlns="http://schemas.openxmlformats.org/package/2006/relationships"><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7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6.xml"/><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7.xml"/><Relationship Id="rId1" Type="http://schemas.openxmlformats.org/officeDocument/2006/relationships/slideLayout" Target="../slideLayouts/slideLayout72.xml"/></Relationships>
</file>

<file path=ppt/slides/_rels/slide4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8.xml"/><Relationship Id="rId1" Type="http://schemas.openxmlformats.org/officeDocument/2006/relationships/slideLayout" Target="../slideLayouts/slideLayout75.xml"/></Relationships>
</file>

<file path=ppt/slides/_rels/slide4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9.xml"/><Relationship Id="rId1" Type="http://schemas.openxmlformats.org/officeDocument/2006/relationships/slideLayout" Target="../slideLayouts/slideLayout76.xml"/></Relationships>
</file>

<file path=ppt/slides/_rels/slide4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0.xml"/><Relationship Id="rId1" Type="http://schemas.openxmlformats.org/officeDocument/2006/relationships/slideLayout" Target="../slideLayouts/slideLayout71.xml"/></Relationships>
</file>

<file path=ppt/slides/_rels/slide4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1.xml"/><Relationship Id="rId1" Type="http://schemas.openxmlformats.org/officeDocument/2006/relationships/slideLayout" Target="../slideLayouts/slideLayout73.xml"/></Relationships>
</file>

<file path=ppt/slides/_rels/slide4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2.xml"/><Relationship Id="rId1" Type="http://schemas.openxmlformats.org/officeDocument/2006/relationships/slideLayout" Target="../slideLayouts/slideLayout7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4.xml"/><Relationship Id="rId1" Type="http://schemas.openxmlformats.org/officeDocument/2006/relationships/slideLayout" Target="../slideLayouts/slideLayout7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3.xml"/></Relationships>
</file>

<file path=ppt/slides/_rels/slide5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6.xml"/><Relationship Id="rId1" Type="http://schemas.openxmlformats.org/officeDocument/2006/relationships/slideLayout" Target="../slideLayouts/slideLayout73.xml"/></Relationships>
</file>

<file path=ppt/slides/_rels/slide5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7.xml"/><Relationship Id="rId1" Type="http://schemas.openxmlformats.org/officeDocument/2006/relationships/slideLayout" Target="../slideLayouts/slideLayout7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1.xml"/></Relationships>
</file>

<file path=ppt/slides/_rels/slide5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0.xml"/><Relationship Id="rId1" Type="http://schemas.openxmlformats.org/officeDocument/2006/relationships/slideLayout" Target="../slideLayouts/slideLayout7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1.xml"/></Relationships>
</file>

<file path=ppt/slides/_rels/slide5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2.xml"/><Relationship Id="rId1" Type="http://schemas.openxmlformats.org/officeDocument/2006/relationships/slideLayout" Target="../slideLayouts/slideLayout73.xml"/></Relationships>
</file>

<file path=ppt/slides/_rels/slide5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3.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4.xml"/><Relationship Id="rId1" Type="http://schemas.openxmlformats.org/officeDocument/2006/relationships/slideLayout" Target="../slideLayouts/slideLayout6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3.xml"/></Relationships>
</file>

<file path=ppt/slides/_rels/slide63.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55.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0.xml"/></Relationships>
</file>

<file path=ppt/slides/_rels/slide71.xml.rels><?xml version="1.0" encoding="UTF-8" standalone="yes"?>
<Relationships xmlns="http://schemas.openxmlformats.org/package/2006/relationships"><Relationship Id="rId3" Type="http://schemas.openxmlformats.org/officeDocument/2006/relationships/hyperlink" Target="http://www.tla.ed.ac.uk/interchange" TargetMode="External"/><Relationship Id="rId2" Type="http://schemas.openxmlformats.org/officeDocument/2006/relationships/notesSlide" Target="../notesSlides/notesSlide52.xml"/><Relationship Id="rId1" Type="http://schemas.openxmlformats.org/officeDocument/2006/relationships/slideLayout" Target="../slideLayouts/slideLayout50.xml"/></Relationships>
</file>

<file path=ppt/slides/_rels/slide72.xml.rels><?xml version="1.0" encoding="UTF-8" standalone="yes"?>
<Relationships xmlns="http://schemas.openxmlformats.org/package/2006/relationships"><Relationship Id="rId3" Type="http://schemas.openxmlformats.org/officeDocument/2006/relationships/hyperlink" Target="http://www.nusconnect.org.uk/asset/news/6010/FeedbackCharter-toview.pdf" TargetMode="External"/><Relationship Id="rId2" Type="http://schemas.openxmlformats.org/officeDocument/2006/relationships/notesSlide" Target="../notesSlides/notesSlide53.xml"/><Relationship Id="rId1" Type="http://schemas.openxmlformats.org/officeDocument/2006/relationships/slideLayout" Target="../slideLayouts/slideLayout50.xml"/><Relationship Id="rId5" Type="http://schemas.openxmlformats.org/officeDocument/2006/relationships/hyperlink" Target="http://www.qaa.ac.uk/" TargetMode="External"/><Relationship Id="rId4" Type="http://schemas.openxmlformats.org/officeDocument/2006/relationships/hyperlink" Target="http://www.pass.brad.ac.uk/"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4.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54.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0" y="0"/>
            <a:ext cx="6697400" cy="3284980"/>
          </a:xfrm>
          <a:noFill/>
        </p:spPr>
        <p:txBody>
          <a:bodyPr/>
          <a:lstStyle/>
          <a:p>
            <a:pPr algn="ctr">
              <a:defRPr/>
            </a:pPr>
            <a:br>
              <a:rPr lang="en-GB" sz="4000" dirty="0">
                <a:solidFill>
                  <a:srgbClr val="FF3300"/>
                </a:solidFill>
              </a:rPr>
            </a:br>
            <a:r>
              <a:rPr lang="en-GB" sz="4400" dirty="0">
                <a:solidFill>
                  <a:schemeClr val="accent1">
                    <a:lumMod val="60000"/>
                    <a:lumOff val="40000"/>
                  </a:schemeClr>
                </a:solidFill>
              </a:rPr>
              <a:t>Smarter Assessment: making it effective and manageable</a:t>
            </a:r>
            <a:br>
              <a:rPr lang="en-GB" sz="4400" dirty="0">
                <a:solidFill>
                  <a:schemeClr val="accent1">
                    <a:lumMod val="60000"/>
                    <a:lumOff val="40000"/>
                  </a:schemeClr>
                </a:solidFill>
              </a:rPr>
            </a:br>
            <a:r>
              <a:rPr lang="en-GB" sz="2400" dirty="0">
                <a:solidFill>
                  <a:srgbClr val="FFC000"/>
                </a:solidFill>
              </a:rPr>
              <a:t>- exploring what the gurus say about assessment and feedback, and some ideas from Phil!</a:t>
            </a:r>
            <a:endParaRPr lang="en-GB" sz="4000" dirty="0">
              <a:solidFill>
                <a:srgbClr val="FFC000"/>
              </a:solidFill>
            </a:endParaRPr>
          </a:p>
        </p:txBody>
      </p:sp>
      <p:sp>
        <p:nvSpPr>
          <p:cNvPr id="13315" name="Rectangle 3"/>
          <p:cNvSpPr>
            <a:spLocks noGrp="1" noChangeArrowheads="1"/>
          </p:cNvSpPr>
          <p:nvPr>
            <p:ph type="subTitle" idx="1"/>
          </p:nvPr>
        </p:nvSpPr>
        <p:spPr>
          <a:xfrm>
            <a:off x="611450" y="3356990"/>
            <a:ext cx="6625390" cy="610356"/>
          </a:xfrm>
        </p:spPr>
        <p:txBody>
          <a:bodyPr/>
          <a:lstStyle/>
          <a:p>
            <a:pPr algn="ctr"/>
            <a:r>
              <a:rPr lang="en-GB" b="1" dirty="0"/>
              <a:t>Pharmacy Education Conference </a:t>
            </a:r>
            <a:r>
              <a:rPr lang="en-GB" b="1" dirty="0">
                <a:solidFill>
                  <a:srgbClr val="92D050"/>
                </a:solidFill>
              </a:rPr>
              <a:t>University of Manchester</a:t>
            </a:r>
          </a:p>
          <a:p>
            <a:pPr algn="ctr"/>
            <a:r>
              <a:rPr lang="en-GB" sz="2400" b="1" dirty="0">
                <a:solidFill>
                  <a:srgbClr val="FF6699"/>
                </a:solidFill>
              </a:rPr>
              <a:t>June  26</a:t>
            </a:r>
            <a:r>
              <a:rPr lang="en-GB" sz="2400" b="1" baseline="30000" dirty="0">
                <a:solidFill>
                  <a:srgbClr val="FF6699"/>
                </a:solidFill>
              </a:rPr>
              <a:t>th</a:t>
            </a:r>
            <a:r>
              <a:rPr lang="en-GB" sz="2400" b="1" dirty="0">
                <a:solidFill>
                  <a:srgbClr val="FF6699"/>
                </a:solidFill>
              </a:rPr>
              <a:t>  2017</a:t>
            </a:r>
          </a:p>
        </p:txBody>
      </p:sp>
      <p:sp>
        <p:nvSpPr>
          <p:cNvPr id="5" name="Rectangle 8">
            <a:hlinkClick r:id="rId3" action="ppaction://hlinkpres?slideindex=1&amp;slidetitle="/>
          </p:cNvPr>
          <p:cNvSpPr>
            <a:spLocks noChangeArrowheads="1"/>
          </p:cNvSpPr>
          <p:nvPr/>
        </p:nvSpPr>
        <p:spPr bwMode="auto">
          <a:xfrm>
            <a:off x="395536" y="4365130"/>
            <a:ext cx="792088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a:t>
            </a:r>
            <a:r>
              <a:rPr lang="en-GB" sz="2000" b="1" dirty="0" err="1">
                <a:solidFill>
                  <a:srgbClr val="4F81BD"/>
                </a:solidFill>
                <a:latin typeface="Arial" charset="0"/>
              </a:rPr>
              <a:t>RacePhil</a:t>
            </a:r>
            <a:r>
              <a:rPr lang="en-GB" sz="2000" b="1" dirty="0">
                <a:solidFill>
                  <a:srgbClr val="4F81BD"/>
                </a:solidFill>
                <a:latin typeface="Arial" charset="0"/>
              </a:rPr>
              <a:t>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Edge Hill University and University of Plymouth</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pic>
        <p:nvPicPr>
          <p:cNvPr id="7" name="Picture 6" descr="http://www.ipharmd.net/images/pharmacy_green_cross.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910" y="1036675"/>
            <a:ext cx="976196" cy="1211630"/>
          </a:xfrm>
          <a:prstGeom prst="rect">
            <a:avLst/>
          </a:prstGeom>
          <a:solidFill>
            <a:schemeClr val="tx1"/>
          </a:solidFill>
          <a:ln>
            <a:noFill/>
          </a:ln>
          <a:extLst/>
        </p:spPr>
      </p:pic>
      <p:pic>
        <p:nvPicPr>
          <p:cNvPr id="8" name="Picture 7" descr="TAB_col_white_background.eps"/>
          <p:cNvPicPr/>
          <p:nvPr/>
        </p:nvPicPr>
        <p:blipFill>
          <a:blip r:embed="rId6">
            <a:extLst>
              <a:ext uri="{28A0092B-C50C-407E-A947-70E740481C1C}">
                <a14:useLocalDpi xmlns:a14="http://schemas.microsoft.com/office/drawing/2010/main" val="0"/>
              </a:ext>
            </a:extLst>
          </a:blip>
          <a:srcRect/>
          <a:stretch>
            <a:fillRect/>
          </a:stretch>
        </p:blipFill>
        <p:spPr bwMode="auto">
          <a:xfrm>
            <a:off x="179390" y="284560"/>
            <a:ext cx="1065030" cy="497590"/>
          </a:xfrm>
          <a:prstGeom prst="rect">
            <a:avLst/>
          </a:prstGeom>
          <a:solidFill>
            <a:schemeClr val="tx1"/>
          </a:solidFill>
          <a:ln>
            <a:noFill/>
          </a:ln>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719725"/>
          </a:xfrm>
        </p:spPr>
        <p:txBody>
          <a:bodyPr/>
          <a:lstStyle/>
          <a:p>
            <a:r>
              <a:rPr lang="en-GB" b="1" dirty="0">
                <a:solidFill>
                  <a:schemeClr val="tx1"/>
                </a:solidFill>
              </a:rPr>
              <a:t>Task: </a:t>
            </a:r>
            <a:r>
              <a:rPr lang="en-GB" b="1" dirty="0"/>
              <a:t>agree, </a:t>
            </a:r>
            <a:r>
              <a:rPr lang="en-GB" b="1" dirty="0">
                <a:solidFill>
                  <a:srgbClr val="CC0000"/>
                </a:solidFill>
              </a:rPr>
              <a:t>disagree,</a:t>
            </a:r>
            <a:r>
              <a:rPr lang="en-GB" b="1" dirty="0"/>
              <a:t> </a:t>
            </a:r>
            <a:r>
              <a:rPr lang="en-GB" b="1" dirty="0">
                <a:solidFill>
                  <a:schemeClr val="tx1"/>
                </a:solidFill>
              </a:rPr>
              <a:t>or</a:t>
            </a:r>
            <a:r>
              <a:rPr lang="en-GB" b="1" dirty="0"/>
              <a:t> </a:t>
            </a:r>
            <a:r>
              <a:rPr lang="en-GB" b="1" dirty="0">
                <a:solidFill>
                  <a:srgbClr val="FF6600"/>
                </a:solidFill>
              </a:rPr>
              <a:t>don’t know</a:t>
            </a:r>
          </a:p>
        </p:txBody>
      </p:sp>
      <p:sp>
        <p:nvSpPr>
          <p:cNvPr id="3" name="Content Placeholder 2"/>
          <p:cNvSpPr>
            <a:spLocks noGrp="1"/>
          </p:cNvSpPr>
          <p:nvPr>
            <p:ph idx="1"/>
          </p:nvPr>
        </p:nvSpPr>
        <p:spPr>
          <a:xfrm>
            <a:off x="358777" y="908651"/>
            <a:ext cx="8605838" cy="4958752"/>
          </a:xfrm>
        </p:spPr>
        <p:txBody>
          <a:bodyPr/>
          <a:lstStyle/>
          <a:p>
            <a:pPr marL="0" indent="0">
              <a:buNone/>
            </a:pPr>
            <a:r>
              <a:rPr lang="en-GB" dirty="0"/>
              <a:t>A week last Sunday, I tweeted…</a:t>
            </a:r>
            <a:r>
              <a:rPr lang="en-GB" dirty="0" err="1"/>
              <a:t>twote</a:t>
            </a:r>
            <a:r>
              <a:rPr lang="en-GB" dirty="0"/>
              <a:t>? 	</a:t>
            </a:r>
            <a:r>
              <a:rPr lang="en-GB" dirty="0">
                <a:solidFill>
                  <a:srgbClr val="008000"/>
                </a:solidFill>
              </a:rPr>
              <a:t>(@</a:t>
            </a:r>
            <a:r>
              <a:rPr lang="en-GB" dirty="0" err="1">
                <a:solidFill>
                  <a:srgbClr val="008000"/>
                </a:solidFill>
              </a:rPr>
              <a:t>RacePhil</a:t>
            </a:r>
            <a:r>
              <a:rPr lang="en-GB" dirty="0">
                <a:solidFill>
                  <a:srgbClr val="008000"/>
                </a:solidFill>
              </a:rPr>
              <a:t>)</a:t>
            </a:r>
          </a:p>
          <a:p>
            <a:pPr marL="0" indent="0">
              <a:buNone/>
            </a:pPr>
            <a:r>
              <a:rPr lang="en-GB" sz="3600" dirty="0"/>
              <a:t>“word count = credit points:  I can think of no idea more stupid, banal and counter-educative that this! </a:t>
            </a:r>
            <a:r>
              <a:rPr lang="en-GB" sz="3600" dirty="0" err="1"/>
              <a:t>Wordspinning</a:t>
            </a:r>
            <a:r>
              <a:rPr lang="en-GB" sz="3600" dirty="0"/>
              <a:t> for a degree? Rubbish!”</a:t>
            </a:r>
          </a:p>
          <a:p>
            <a:r>
              <a:rPr lang="en-GB" dirty="0">
                <a:solidFill>
                  <a:srgbClr val="008000"/>
                </a:solidFill>
              </a:rPr>
              <a:t>If you agree, please raise two hands</a:t>
            </a:r>
          </a:p>
          <a:p>
            <a:r>
              <a:rPr lang="en-GB" dirty="0">
                <a:solidFill>
                  <a:srgbClr val="CC0000"/>
                </a:solidFill>
              </a:rPr>
              <a:t>If you disagree, please raise one hand</a:t>
            </a:r>
          </a:p>
          <a:p>
            <a:r>
              <a:rPr lang="en-GB" dirty="0">
                <a:solidFill>
                  <a:srgbClr val="FF6600"/>
                </a:solidFill>
              </a:rPr>
              <a:t>If you don’t know, please scratch your head.</a:t>
            </a:r>
          </a:p>
          <a:p>
            <a:pPr marL="0" indent="0">
              <a:buNone/>
            </a:pPr>
            <a:r>
              <a:rPr lang="en-GB" dirty="0"/>
              <a:t>Please also make your views known by ‘liking’ or ‘retweeting’ the Tweet, or by replying to it.</a:t>
            </a:r>
          </a:p>
        </p:txBody>
      </p:sp>
    </p:spTree>
    <p:extLst>
      <p:ext uri="{BB962C8B-B14F-4D97-AF65-F5344CB8AC3E}">
        <p14:creationId xmlns:p14="http://schemas.microsoft.com/office/powerpoint/2010/main" val="409203897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anose="020F0502020204030204" pitchFamily="34" charset="0"/>
                <a:cs typeface="Calibri" panose="020F0502020204030204" pitchFamily="34" charset="0"/>
              </a:rPr>
              <a:t>Download Phil’s materials on feedback, assessment, and lecturing</a:t>
            </a:r>
          </a:p>
        </p:txBody>
      </p:sp>
      <p:sp>
        <p:nvSpPr>
          <p:cNvPr id="3" name="Content Placeholder 2"/>
          <p:cNvSpPr>
            <a:spLocks noGrp="1"/>
          </p:cNvSpPr>
          <p:nvPr>
            <p:ph idx="1"/>
          </p:nvPr>
        </p:nvSpPr>
        <p:spPr>
          <a:xfrm>
            <a:off x="358775" y="980661"/>
            <a:ext cx="8605838" cy="4886740"/>
          </a:xfrm>
        </p:spPr>
        <p:txBody>
          <a:bodyPr/>
          <a:lstStyle/>
          <a:p>
            <a:pPr>
              <a:buNone/>
            </a:pPr>
            <a:r>
              <a:rPr lang="en-GB" sz="2800" dirty="0"/>
              <a:t>Expanded discussion of how the factors underpinning learning in this session link to feedback, assessment and large-group teaching:</a:t>
            </a:r>
          </a:p>
          <a:p>
            <a:pPr>
              <a:buFont typeface="+mj-lt"/>
              <a:buAutoNum type="arabicPeriod"/>
            </a:pPr>
            <a:r>
              <a:rPr lang="en-GB" sz="2800" u="sng" dirty="0">
                <a:hlinkClick r:id="rId2"/>
              </a:rPr>
              <a:t>http://phil-race.co.uk/2016/10/feedback-digest-lthechat65/</a:t>
            </a:r>
            <a:r>
              <a:rPr lang="en-GB" sz="2800" dirty="0"/>
              <a:t>  (feedback stuff from my most recent two books)</a:t>
            </a:r>
          </a:p>
          <a:p>
            <a:pPr>
              <a:buFont typeface="+mj-lt"/>
              <a:buAutoNum type="arabicPeriod"/>
            </a:pPr>
            <a:r>
              <a:rPr lang="en-GB" sz="2800" u="sng" dirty="0">
                <a:hlinkClick r:id="rId3"/>
              </a:rPr>
              <a:t>http://phil-race.co.uk/2016/10/lthe-tweetchat-lthechat-wed-oct-19-8-00-9-00-pm/</a:t>
            </a:r>
            <a:r>
              <a:rPr lang="en-GB" sz="2800" dirty="0"/>
              <a:t> (extracts  on feedback)</a:t>
            </a:r>
          </a:p>
          <a:p>
            <a:pPr>
              <a:buFont typeface="+mj-lt"/>
              <a:buAutoNum type="arabicPeriod"/>
            </a:pPr>
            <a:r>
              <a:rPr lang="en-GB" sz="2800" u="sng" dirty="0">
                <a:hlinkClick r:id="rId4"/>
              </a:rPr>
              <a:t>http://phil-race.co.uk/2015/01/assessment-bits-new-editions/</a:t>
            </a:r>
            <a:r>
              <a:rPr lang="en-GB" sz="2800" dirty="0"/>
              <a:t>  (extracts on assessment)</a:t>
            </a:r>
          </a:p>
          <a:p>
            <a:pPr>
              <a:buFont typeface="+mj-lt"/>
              <a:buAutoNum type="arabicPeriod"/>
            </a:pPr>
            <a:r>
              <a:rPr lang="en-GB" sz="2800" dirty="0">
                <a:hlinkClick r:id="rId5"/>
              </a:rPr>
              <a:t>https://phil-race.co.uk/2017/05/lectures-and-learning/</a:t>
            </a:r>
            <a:r>
              <a:rPr lang="en-GB" sz="2800" dirty="0"/>
              <a:t>  (extracts on lecturing)</a:t>
            </a:r>
          </a:p>
          <a:p>
            <a:pPr>
              <a:buFont typeface="+mj-lt"/>
              <a:buAutoNum type="arabicPeriod"/>
            </a:pPr>
            <a:endParaRPr lang="en-GB" sz="2800" u="sng" dirty="0">
              <a:hlinkClick r:id="rId6"/>
            </a:endParaRPr>
          </a:p>
          <a:p>
            <a:pPr>
              <a:buFont typeface="+mj-lt"/>
              <a:buAutoNum type="arabicPeriod"/>
            </a:pPr>
            <a:endParaRPr lang="en-GB" sz="2800" dirty="0"/>
          </a:p>
        </p:txBody>
      </p:sp>
    </p:spTree>
    <p:extLst>
      <p:ext uri="{BB962C8B-B14F-4D97-AF65-F5344CB8AC3E}">
        <p14:creationId xmlns:p14="http://schemas.microsoft.com/office/powerpoint/2010/main" val="72642805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a:latin typeface="Calibri" pitchFamily="34" charset="0"/>
              </a:rPr>
              <a:t>Announcement about mobile phones and laptops...</a:t>
            </a:r>
          </a:p>
        </p:txBody>
      </p:sp>
      <p:sp>
        <p:nvSpPr>
          <p:cNvPr id="5" name="Content Placeholder 4"/>
          <p:cNvSpPr>
            <a:spLocks noGrp="1"/>
          </p:cNvSpPr>
          <p:nvPr>
            <p:ph idx="1"/>
          </p:nvPr>
        </p:nvSpPr>
        <p:spPr>
          <a:xfrm>
            <a:off x="358775" y="1196975"/>
            <a:ext cx="8605838" cy="5661025"/>
          </a:xfrm>
        </p:spPr>
        <p:txBody>
          <a:bodyPr/>
          <a:lstStyle/>
          <a:p>
            <a:r>
              <a:rPr lang="en-GB" sz="3600" i="1" dirty="0">
                <a:latin typeface="Calibri" pitchFamily="34" charset="0"/>
              </a:rPr>
              <a:t>Good morning 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and computers.</a:t>
            </a:r>
            <a:endParaRPr lang="en-GB" sz="3600" dirty="0">
              <a:latin typeface="Calibri" pitchFamily="34" charset="0"/>
            </a:endParaRPr>
          </a:p>
          <a:p>
            <a:r>
              <a:rPr lang="en-GB" sz="3600" i="1" dirty="0">
                <a:latin typeface="Calibri" pitchFamily="34" charset="0"/>
              </a:rPr>
              <a:t>Please post your thoughts, comments and ideas to the hashtag </a:t>
            </a:r>
            <a:r>
              <a:rPr lang="en-GB" sz="3600" i="1" dirty="0">
                <a:solidFill>
                  <a:srgbClr val="00B050"/>
                </a:solidFill>
                <a:latin typeface="Calibri" pitchFamily="34" charset="0"/>
              </a:rPr>
              <a:t>#</a:t>
            </a:r>
            <a:r>
              <a:rPr lang="en-GB" sz="3600" i="1" dirty="0">
                <a:solidFill>
                  <a:srgbClr val="00B050"/>
                </a:solidFill>
              </a:rPr>
              <a:t>philatmanchester17</a:t>
            </a:r>
            <a:r>
              <a:rPr lang="en-GB" sz="3600" i="1" dirty="0">
                <a:latin typeface="Calibri" pitchFamily="34" charset="0"/>
              </a:rPr>
              <a:t> Thanks</a:t>
            </a:r>
            <a:r>
              <a:rPr lang="en-GB" sz="3600" dirty="0"/>
              <a:t>!</a:t>
            </a:r>
            <a:endParaRPr lang="en-GB" sz="3600" dirty="0">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anchor="ctr"/>
          <a:lstStyle/>
          <a:p>
            <a:pPr algn="l"/>
            <a:r>
              <a:rPr lang="en-GB" sz="2800" kern="1200" dirty="0">
                <a:solidFill>
                  <a:srgbClr val="008000"/>
                </a:solidFill>
                <a:latin typeface="Verdana" pitchFamily="34" charset="0"/>
                <a:ea typeface="+mn-ea"/>
                <a:cs typeface="+mn-cs"/>
              </a:rPr>
              <a:t>Evidence-based practice</a:t>
            </a:r>
          </a:p>
        </p:txBody>
      </p:sp>
      <p:sp>
        <p:nvSpPr>
          <p:cNvPr id="3" name="Content Placeholder 2"/>
          <p:cNvSpPr>
            <a:spLocks noGrp="1"/>
          </p:cNvSpPr>
          <p:nvPr>
            <p:ph idx="1"/>
          </p:nvPr>
        </p:nvSpPr>
        <p:spPr/>
        <p:txBody>
          <a:bodyPr/>
          <a:lstStyle/>
          <a:p>
            <a:r>
              <a:rPr lang="en-GB" dirty="0"/>
              <a:t>In the last decade, there’s been a great deal of </a:t>
            </a:r>
            <a:r>
              <a:rPr lang="en-GB" dirty="0">
                <a:solidFill>
                  <a:srgbClr val="FF00FF"/>
                </a:solidFill>
              </a:rPr>
              <a:t>international evidence-based research</a:t>
            </a:r>
            <a:r>
              <a:rPr lang="en-GB" dirty="0"/>
              <a:t> on assessment, feedback, learning and teaching. I’d like to alert you to how some of this can help us enhance students’ learning.</a:t>
            </a:r>
          </a:p>
          <a:p>
            <a:r>
              <a:rPr lang="en-GB" dirty="0"/>
              <a:t>The next three slides show just some of the published evidence.</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itchFamily="34" charset="0"/>
              </a:rPr>
              <a:t>17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600" dirty="0"/>
              <a:t>Knight, P. and Yorke, M. (2003) </a:t>
            </a:r>
            <a:r>
              <a:rPr lang="en-GB" sz="2600" i="1" dirty="0">
                <a:solidFill>
                  <a:srgbClr val="FF0000"/>
                </a:solidFill>
              </a:rPr>
              <a:t>Assessment, learning and employability,</a:t>
            </a:r>
            <a:r>
              <a:rPr lang="en-GB" sz="2600" dirty="0">
                <a:solidFill>
                  <a:srgbClr val="FF0000"/>
                </a:solidFill>
              </a:rPr>
              <a:t> </a:t>
            </a:r>
            <a:r>
              <a:rPr lang="en-GB" sz="2600" dirty="0"/>
              <a:t>Maidenhead, UK SRHE/Open University Press.</a:t>
            </a:r>
          </a:p>
          <a:p>
            <a:pPr marL="457200" indent="-457200">
              <a:lnSpc>
                <a:spcPct val="100000"/>
              </a:lnSpc>
              <a:spcBef>
                <a:spcPts val="0"/>
              </a:spcBef>
              <a:buFont typeface="+mj-lt"/>
              <a:buAutoNum type="arabicPeriod"/>
            </a:pPr>
            <a:r>
              <a:rPr lang="en-GB" sz="2600" dirty="0"/>
              <a:t>The TESTA project (</a:t>
            </a:r>
            <a:r>
              <a:rPr lang="en-GB" sz="2600" dirty="0">
                <a:hlinkClick r:id="rId3"/>
              </a:rPr>
              <a:t>http://www.testa.ac.uk/</a:t>
            </a:r>
            <a:r>
              <a:rPr lang="en-GB" sz="2600" dirty="0"/>
              <a:t>) </a:t>
            </a:r>
            <a:r>
              <a:rPr lang="en-US" sz="2600" i="1" dirty="0">
                <a:solidFill>
                  <a:srgbClr val="FF3300"/>
                </a:solidFill>
              </a:rPr>
              <a:t>Transforming the Experience of Students through Assessment,</a:t>
            </a:r>
            <a:r>
              <a:rPr lang="en-US" sz="2600" dirty="0"/>
              <a:t> (Bath Spa, </a:t>
            </a:r>
            <a:r>
              <a:rPr lang="en-US" sz="2600" dirty="0" err="1"/>
              <a:t>Chichester</a:t>
            </a:r>
            <a:r>
              <a:rPr lang="en-US" sz="2600" dirty="0"/>
              <a:t>, Winchester and Worcester)</a:t>
            </a:r>
            <a:endParaRPr lang="en-GB" sz="2600" dirty="0"/>
          </a:p>
          <a:p>
            <a:pPr marL="457200" indent="-457200">
              <a:lnSpc>
                <a:spcPct val="100000"/>
              </a:lnSpc>
              <a:spcBef>
                <a:spcPts val="0"/>
              </a:spcBef>
              <a:buFont typeface="+mj-lt"/>
              <a:buAutoNum type="arabicPeriod"/>
            </a:pPr>
            <a:r>
              <a:rPr lang="en-GB" sz="2600" dirty="0"/>
              <a:t>Flint, N. R. and Johnson, B. (2011) </a:t>
            </a:r>
            <a:r>
              <a:rPr lang="en-GB" sz="2600" i="1" dirty="0">
                <a:solidFill>
                  <a:srgbClr val="FF0000"/>
                </a:solidFill>
              </a:rPr>
              <a:t>Towards fairer university assessment – recognising the concerns of students,</a:t>
            </a:r>
            <a:r>
              <a:rPr lang="en-GB" sz="2600" dirty="0">
                <a:solidFill>
                  <a:srgbClr val="FF0000"/>
                </a:solidFill>
              </a:rPr>
              <a:t> </a:t>
            </a:r>
            <a:r>
              <a:rPr lang="en-GB" sz="2600" dirty="0"/>
              <a:t>London: Routledge.</a:t>
            </a:r>
          </a:p>
          <a:p>
            <a:pPr marL="457200" indent="-457200">
              <a:lnSpc>
                <a:spcPct val="100000"/>
              </a:lnSpc>
              <a:spcBef>
                <a:spcPts val="0"/>
              </a:spcBef>
              <a:buFont typeface="+mj-lt"/>
              <a:buAutoNum type="arabicPeriod"/>
            </a:pPr>
            <a:r>
              <a:rPr lang="en-GB" sz="2600" dirty="0"/>
              <a:t>ETC Toolkit (2015) (Enhancing the Curriculum) </a:t>
            </a:r>
            <a:r>
              <a:rPr lang="en-GB" sz="2600" dirty="0">
                <a:hlinkClick r:id="rId4"/>
              </a:rPr>
              <a:t>www.etctoolkit.org.uk</a:t>
            </a:r>
            <a:r>
              <a:rPr lang="en-GB" sz="2600" dirty="0"/>
              <a:t> </a:t>
            </a:r>
          </a:p>
          <a:p>
            <a:pPr marL="457200" indent="-457200">
              <a:lnSpc>
                <a:spcPct val="100000"/>
              </a:lnSpc>
              <a:spcBef>
                <a:spcPts val="0"/>
              </a:spcBef>
              <a:buFont typeface="+mj-lt"/>
              <a:buAutoNum type="arabicPeriod"/>
            </a:pPr>
            <a:r>
              <a:rPr lang="en-GB" sz="2600" dirty="0"/>
              <a:t>HEA (2012) </a:t>
            </a:r>
            <a:r>
              <a:rPr lang="en-GB" sz="2600" i="1" dirty="0">
                <a:solidFill>
                  <a:srgbClr val="FF0000"/>
                </a:solidFill>
              </a:rPr>
              <a:t>A Marked Improvement: transforming assessment in higher education, </a:t>
            </a:r>
            <a:r>
              <a:rPr lang="en-GB" sz="2600" dirty="0"/>
              <a:t>York: Higher Education Academy (</a:t>
            </a:r>
            <a:r>
              <a:rPr lang="en-GB" sz="2600" dirty="0">
                <a:hlinkClick r:id="rId5"/>
              </a:rPr>
              <a:t>http://www.heacademy.ac.uk/assets/documents/assessment/A_Marked_Improvement.pdf</a:t>
            </a:r>
            <a:r>
              <a:rPr lang="en-GB" sz="2600" dirty="0"/>
              <a:t> )</a:t>
            </a:r>
            <a:br>
              <a:rPr lang="en-US" sz="2600" dirty="0"/>
            </a:br>
            <a:endParaRPr lang="en-GB" sz="2600" dirty="0"/>
          </a:p>
        </p:txBody>
      </p:sp>
    </p:spTree>
    <p:extLst>
      <p:ext uri="{BB962C8B-B14F-4D97-AF65-F5344CB8AC3E}">
        <p14:creationId xmlns:p14="http://schemas.microsoft.com/office/powerpoint/2010/main" val="1596153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514350" lvl="0" indent="-514350">
              <a:lnSpc>
                <a:spcPct val="100000"/>
              </a:lnSpc>
              <a:spcBef>
                <a:spcPts val="0"/>
              </a:spcBef>
              <a:buFont typeface="+mj-lt"/>
              <a:buAutoNum type="arabicPeriod" startAt="6"/>
            </a:pPr>
            <a:r>
              <a:rPr lang="en-GB" sz="2400" dirty="0"/>
              <a:t>Boud, D. and Associates (2010) </a:t>
            </a:r>
            <a:r>
              <a:rPr lang="en-GB" sz="2400" i="1" dirty="0">
                <a:solidFill>
                  <a:srgbClr val="FF0000"/>
                </a:solidFill>
              </a:rPr>
              <a:t>Assessment 2020: seven propositions for assessment reform in higher education </a:t>
            </a:r>
            <a:r>
              <a:rPr lang="en-GB" sz="2400" dirty="0"/>
              <a:t>Sydney: Australian Learning and Teaching Council.</a:t>
            </a:r>
          </a:p>
          <a:p>
            <a:pPr marL="514350" lvl="0" indent="-514350">
              <a:lnSpc>
                <a:spcPct val="100000"/>
              </a:lnSpc>
              <a:spcBef>
                <a:spcPts val="0"/>
              </a:spcBef>
              <a:buFont typeface="+mj-lt"/>
              <a:buAutoNum type="arabicPeriod" startAt="6"/>
            </a:pPr>
            <a:r>
              <a:rPr lang="en-US" sz="2400" dirty="0"/>
              <a:t>Carless, D. (2015) </a:t>
            </a:r>
            <a:r>
              <a:rPr lang="en-US" sz="2400" i="1" dirty="0">
                <a:solidFill>
                  <a:srgbClr val="FF3300"/>
                </a:solidFill>
              </a:rPr>
              <a:t>Excellence in University Assessment: Learning from award-winning practice,</a:t>
            </a:r>
            <a:r>
              <a:rPr lang="en-US" sz="2400" dirty="0"/>
              <a:t> London: </a:t>
            </a:r>
            <a:r>
              <a:rPr lang="en-US" sz="2400" dirty="0" err="1"/>
              <a:t>Routledge</a:t>
            </a:r>
            <a:r>
              <a:rPr lang="en-US" sz="2400" dirty="0"/>
              <a:t>.</a:t>
            </a:r>
          </a:p>
          <a:p>
            <a:pPr marL="514350" indent="-514350">
              <a:lnSpc>
                <a:spcPct val="100000"/>
              </a:lnSpc>
              <a:spcBef>
                <a:spcPts val="0"/>
              </a:spcBef>
              <a:buFont typeface="+mj-lt"/>
              <a:buAutoNum type="arabicPeriod" startAt="6"/>
            </a:pPr>
            <a:r>
              <a:rPr lang="en-GB" sz="2400" dirty="0"/>
              <a:t>Race, P. (2014) </a:t>
            </a:r>
            <a:r>
              <a:rPr lang="en-GB" sz="2400" i="1" dirty="0">
                <a:solidFill>
                  <a:srgbClr val="FF0000"/>
                </a:solidFill>
              </a:rPr>
              <a:t>Making learning happen: 3</a:t>
            </a:r>
            <a:r>
              <a:rPr lang="en-GB" sz="2400" i="1" baseline="30000" dirty="0">
                <a:solidFill>
                  <a:srgbClr val="FF0000"/>
                </a:solidFill>
              </a:rPr>
              <a:t>rd</a:t>
            </a:r>
            <a:r>
              <a:rPr lang="en-GB" sz="2400" i="1" dirty="0">
                <a:solidFill>
                  <a:srgbClr val="FF0000"/>
                </a:solidFill>
              </a:rPr>
              <a:t> edition </a:t>
            </a:r>
            <a:r>
              <a:rPr lang="en-GB" sz="2400" dirty="0"/>
              <a:t>London: Sage. </a:t>
            </a:r>
            <a:r>
              <a:rPr lang="en-GB" sz="2400" dirty="0">
                <a:solidFill>
                  <a:srgbClr val="008000"/>
                </a:solidFill>
              </a:rPr>
              <a:t>(lots of bits free on my website!)</a:t>
            </a:r>
          </a:p>
          <a:p>
            <a:pPr marL="514350" lvl="0" indent="-514350">
              <a:lnSpc>
                <a:spcPct val="100000"/>
              </a:lnSpc>
              <a:spcBef>
                <a:spcPts val="0"/>
              </a:spcBef>
              <a:buFont typeface="+mj-lt"/>
              <a:buAutoNum type="arabicPeriod" startAt="6"/>
            </a:pPr>
            <a:r>
              <a:rPr lang="en-GB" sz="2400" dirty="0"/>
              <a:t>Hunt, D. and Chalmers, L. (eds) (2012) </a:t>
            </a:r>
            <a:r>
              <a:rPr lang="en-GB" sz="2400" i="1" dirty="0">
                <a:solidFill>
                  <a:srgbClr val="FF0000"/>
                </a:solidFill>
              </a:rPr>
              <a:t>University Teaching in Focus: a learning-centred approach</a:t>
            </a:r>
            <a:r>
              <a:rPr lang="en-GB" sz="2400" i="1" dirty="0"/>
              <a:t> </a:t>
            </a:r>
            <a:r>
              <a:rPr lang="en-US" sz="2400" dirty="0"/>
              <a:t>Australia: ACER Press, and London: Routledge.</a:t>
            </a:r>
          </a:p>
          <a:p>
            <a:pPr marL="514350" indent="-514350">
              <a:lnSpc>
                <a:spcPct val="100000"/>
              </a:lnSpc>
              <a:spcBef>
                <a:spcPts val="0"/>
              </a:spcBef>
              <a:buFont typeface="+mj-lt"/>
              <a:buAutoNum type="arabicPeriod" startAt="6"/>
            </a:pPr>
            <a:r>
              <a:rPr lang="en-US" sz="2400" dirty="0"/>
              <a:t>Price, M., Rust, C., O’Donovan, B. and Handley, K. (2012) </a:t>
            </a:r>
            <a:r>
              <a:rPr lang="en-US" sz="2400" i="1" dirty="0">
                <a:solidFill>
                  <a:srgbClr val="FF0000"/>
                </a:solidFill>
              </a:rPr>
              <a:t>Assessment Literacy</a:t>
            </a:r>
            <a:r>
              <a:rPr lang="en-US" sz="2400" dirty="0">
                <a:solidFill>
                  <a:srgbClr val="FF0000"/>
                </a:solidFill>
              </a:rPr>
              <a:t>, </a:t>
            </a:r>
            <a:r>
              <a:rPr lang="en-US" sz="2400" dirty="0"/>
              <a:t>Oxford: the Oxford Centre for Staff and Learning Development (based on the ‘</a:t>
            </a:r>
            <a:r>
              <a:rPr lang="en-US" sz="2400" dirty="0" err="1"/>
              <a:t>ASKe</a:t>
            </a:r>
            <a:r>
              <a:rPr lang="en-US" sz="2400" dirty="0"/>
              <a:t>’ Project). </a:t>
            </a:r>
          </a:p>
          <a:p>
            <a:pPr marL="514350" indent="-514350">
              <a:lnSpc>
                <a:spcPct val="100000"/>
              </a:lnSpc>
              <a:spcBef>
                <a:spcPts val="0"/>
              </a:spcBef>
              <a:buFont typeface="+mj-lt"/>
              <a:buAutoNum type="arabicPeriod" startAt="6"/>
            </a:pPr>
            <a:r>
              <a:rPr lang="en-US" sz="2400" dirty="0"/>
              <a:t>Evans, C. (2013) </a:t>
            </a:r>
            <a:r>
              <a:rPr lang="en-US" sz="2400" dirty="0">
                <a:solidFill>
                  <a:srgbClr val="FF0000"/>
                </a:solidFill>
              </a:rPr>
              <a:t>Making Sense of Assessment Feedback in Higher Education,</a:t>
            </a:r>
            <a:r>
              <a:rPr lang="en-US" sz="2400" dirty="0"/>
              <a:t> </a:t>
            </a:r>
            <a:r>
              <a:rPr lang="en-US" sz="2400" i="1" dirty="0"/>
              <a:t>Review of Educational Research Vol. 83, No. 1, pp. 70–120. </a:t>
            </a:r>
            <a:r>
              <a:rPr lang="en-GB" sz="1800" dirty="0">
                <a:hlinkClick r:id="rId2"/>
              </a:rPr>
              <a:t>http://journals.sagepub.com/doi/abs/10.3102/0034654312474350</a:t>
            </a:r>
            <a:r>
              <a:rPr lang="en-GB" sz="1800" dirty="0"/>
              <a:t> </a:t>
            </a:r>
            <a:endParaRPr lang="en-US" sz="2800" i="1" dirty="0"/>
          </a:p>
          <a:p>
            <a:pPr marL="514350" indent="-514350">
              <a:lnSpc>
                <a:spcPct val="100000"/>
              </a:lnSpc>
              <a:spcBef>
                <a:spcPts val="0"/>
              </a:spcBef>
              <a:buFont typeface="+mj-lt"/>
              <a:buAutoNum type="arabicPeriod" startAt="6"/>
            </a:pPr>
            <a:endParaRPr lang="en-US" sz="26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marL="0" marR="0" lvl="0" indent="0" algn="ctr" defTabSz="914400" eaLnBrk="0" fontAlgn="auto" latinLnBrk="0" hangingPunct="0">
              <a:lnSpc>
                <a:spcPct val="85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8000"/>
                </a:solidFill>
                <a:effectLst/>
                <a:uLnTx/>
                <a:uFillTx/>
                <a:latin typeface="Calibri"/>
              </a:rPr>
              <a:t>17 sources about assessment, feedback and learning in higher education</a:t>
            </a:r>
            <a:endParaRPr kumimoji="0" lang="en-US" sz="2800" b="1" i="0" u="none" strike="noStrike" kern="0" cap="none" spc="0" normalizeH="0" baseline="0" noProof="0" dirty="0">
              <a:ln>
                <a:noFill/>
              </a:ln>
              <a:solidFill>
                <a:srgbClr val="008000"/>
              </a:solidFill>
              <a:effectLst/>
              <a:uLnTx/>
              <a:uFillTx/>
              <a:latin typeface="Calibri"/>
            </a:endParaRPr>
          </a:p>
        </p:txBody>
      </p:sp>
    </p:spTree>
    <p:extLst>
      <p:ext uri="{BB962C8B-B14F-4D97-AF65-F5344CB8AC3E}">
        <p14:creationId xmlns:p14="http://schemas.microsoft.com/office/powerpoint/2010/main" val="151378847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 y="908662"/>
            <a:ext cx="8964613" cy="4958751"/>
          </a:xfrm>
        </p:spPr>
        <p:txBody>
          <a:bodyPr/>
          <a:lstStyle/>
          <a:p>
            <a:pPr marL="514350" indent="-514350">
              <a:lnSpc>
                <a:spcPct val="100000"/>
              </a:lnSpc>
              <a:spcBef>
                <a:spcPts val="0"/>
              </a:spcBef>
              <a:buFont typeface="+mj-lt"/>
              <a:buAutoNum type="arabicPeriod" startAt="12"/>
            </a:pPr>
            <a:r>
              <a:rPr lang="en-US" sz="2300" dirty="0"/>
              <a:t>Sambell, K., McDowell, L. and Montgomery, C. (2013) </a:t>
            </a:r>
            <a:r>
              <a:rPr lang="en-US" sz="2300" dirty="0">
                <a:solidFill>
                  <a:srgbClr val="FF0000"/>
                </a:solidFill>
              </a:rPr>
              <a:t>Assessment </a:t>
            </a:r>
            <a:r>
              <a:rPr lang="en-US" sz="2300" u="sng" dirty="0">
                <a:solidFill>
                  <a:srgbClr val="FF0000"/>
                </a:solidFill>
              </a:rPr>
              <a:t>for</a:t>
            </a:r>
            <a:r>
              <a:rPr lang="en-US" sz="2300" dirty="0">
                <a:solidFill>
                  <a:srgbClr val="FF0000"/>
                </a:solidFill>
              </a:rPr>
              <a:t> Learning in Higher Education, </a:t>
            </a:r>
            <a:r>
              <a:rPr lang="en-US" sz="2300" dirty="0"/>
              <a:t>London: </a:t>
            </a:r>
            <a:r>
              <a:rPr lang="en-US" sz="2300" dirty="0" err="1"/>
              <a:t>Routledge</a:t>
            </a:r>
            <a:r>
              <a:rPr lang="en-US" sz="2300" dirty="0"/>
              <a:t>.</a:t>
            </a:r>
          </a:p>
          <a:p>
            <a:pPr marL="514350" indent="-514350">
              <a:lnSpc>
                <a:spcPct val="100000"/>
              </a:lnSpc>
              <a:spcBef>
                <a:spcPts val="0"/>
              </a:spcBef>
              <a:buFont typeface="+mj-lt"/>
              <a:buAutoNum type="arabicPeriod" startAt="12"/>
            </a:pPr>
            <a:r>
              <a:rPr lang="en-US" sz="2300" dirty="0"/>
              <a:t>Brown, S. (2015) </a:t>
            </a:r>
            <a:r>
              <a:rPr lang="en-US" sz="2300" i="1" dirty="0">
                <a:solidFill>
                  <a:srgbClr val="FF0000"/>
                </a:solidFill>
              </a:rPr>
              <a:t>Learning, teaching and assessment in higher education: global perspectives,</a:t>
            </a:r>
            <a:r>
              <a:rPr lang="en-US" sz="2300" i="1" dirty="0"/>
              <a:t> </a:t>
            </a:r>
            <a:r>
              <a:rPr lang="en-US" sz="2300" dirty="0"/>
              <a:t>Basingstoke: Palgrave-Macmillan.</a:t>
            </a:r>
          </a:p>
          <a:p>
            <a:pPr marL="514350" indent="-514350">
              <a:lnSpc>
                <a:spcPct val="100000"/>
              </a:lnSpc>
              <a:spcBef>
                <a:spcPts val="0"/>
              </a:spcBef>
              <a:buFont typeface="+mj-lt"/>
              <a:buAutoNum type="arabicPeriod" startAt="12"/>
            </a:pPr>
            <a:r>
              <a:rPr lang="en-US" sz="2300" dirty="0"/>
              <a:t>Race, P. (2015) </a:t>
            </a:r>
            <a:r>
              <a:rPr lang="en-US" sz="2300" i="1" dirty="0">
                <a:solidFill>
                  <a:srgbClr val="FF0000"/>
                </a:solidFill>
              </a:rPr>
              <a:t>The Lecturer’s Toolkit: 4</a:t>
            </a:r>
            <a:r>
              <a:rPr lang="en-US" sz="2300" i="1" baseline="30000" dirty="0">
                <a:solidFill>
                  <a:srgbClr val="FF0000"/>
                </a:solidFill>
              </a:rPr>
              <a:t>th</a:t>
            </a:r>
            <a:r>
              <a:rPr lang="en-US" sz="2300" i="1" dirty="0">
                <a:solidFill>
                  <a:srgbClr val="FF0000"/>
                </a:solidFill>
              </a:rPr>
              <a:t> edition</a:t>
            </a:r>
            <a:r>
              <a:rPr lang="en-US" sz="2300" i="1" dirty="0">
                <a:solidFill>
                  <a:srgbClr val="002060"/>
                </a:solidFill>
              </a:rPr>
              <a:t>, </a:t>
            </a:r>
            <a:r>
              <a:rPr lang="en-US" sz="2300" dirty="0"/>
              <a:t>London</a:t>
            </a:r>
            <a:r>
              <a:rPr lang="en-US" sz="2300" dirty="0">
                <a:solidFill>
                  <a:srgbClr val="002060"/>
                </a:solidFill>
              </a:rPr>
              <a:t>, </a:t>
            </a:r>
            <a:r>
              <a:rPr lang="en-US" sz="2300" dirty="0"/>
              <a:t>Routledge</a:t>
            </a:r>
            <a:r>
              <a:rPr lang="en-US" sz="2300" dirty="0">
                <a:solidFill>
                  <a:srgbClr val="002060"/>
                </a:solidFill>
              </a:rPr>
              <a:t>. </a:t>
            </a:r>
            <a:r>
              <a:rPr lang="en-GB" sz="2400" dirty="0">
                <a:solidFill>
                  <a:srgbClr val="008000"/>
                </a:solidFill>
              </a:rPr>
              <a:t>(lots of bits free on my website!)</a:t>
            </a:r>
            <a:endParaRPr lang="en-US" sz="2300" dirty="0">
              <a:solidFill>
                <a:srgbClr val="002060"/>
              </a:solidFill>
            </a:endParaRPr>
          </a:p>
          <a:p>
            <a:pPr marL="514350" indent="-514350">
              <a:lnSpc>
                <a:spcPct val="100000"/>
              </a:lnSpc>
              <a:spcBef>
                <a:spcPts val="0"/>
              </a:spcBef>
              <a:buFont typeface="+mj-lt"/>
              <a:buAutoNum type="arabicPeriod" startAt="12"/>
            </a:pPr>
            <a:r>
              <a:rPr lang="en-GB" sz="2300" dirty="0" err="1"/>
              <a:t>Parkin</a:t>
            </a:r>
            <a:r>
              <a:rPr lang="en-GB" sz="2300" dirty="0"/>
              <a:t>, D (2017) </a:t>
            </a:r>
            <a:r>
              <a:rPr lang="en-GB" sz="2300" dirty="0">
                <a:solidFill>
                  <a:srgbClr val="FF0000"/>
                </a:solidFill>
              </a:rPr>
              <a:t>Leading Learning and Teaching in Higher Education – the key guide to designing and delivering courses, </a:t>
            </a:r>
            <a:r>
              <a:rPr lang="en-GB" sz="2300" dirty="0"/>
              <a:t>London: Routledge.</a:t>
            </a:r>
          </a:p>
          <a:p>
            <a:pPr marL="514350" indent="-514350">
              <a:lnSpc>
                <a:spcPct val="100000"/>
              </a:lnSpc>
              <a:spcBef>
                <a:spcPts val="0"/>
              </a:spcBef>
              <a:buFont typeface="+mj-lt"/>
              <a:buAutoNum type="arabicPeriod" startAt="12"/>
            </a:pPr>
            <a:r>
              <a:rPr lang="en-GB" sz="2300" dirty="0"/>
              <a:t>Lea, J. (ed.) (2015) </a:t>
            </a:r>
            <a:r>
              <a:rPr lang="en-US" sz="2300" dirty="0">
                <a:solidFill>
                  <a:srgbClr val="FF0000"/>
                </a:solidFill>
              </a:rPr>
              <a:t>Enhancing Learning And Teaching In Higher Education: Engaging With The Dimensions Of Practice, </a:t>
            </a:r>
            <a:r>
              <a:rPr lang="en-US" sz="2300" dirty="0"/>
              <a:t>London, Open University Press.</a:t>
            </a:r>
          </a:p>
          <a:p>
            <a:pPr marL="514350" indent="-514350">
              <a:lnSpc>
                <a:spcPct val="100000"/>
              </a:lnSpc>
              <a:spcBef>
                <a:spcPts val="0"/>
              </a:spcBef>
              <a:buFont typeface="+mj-lt"/>
              <a:buAutoNum type="arabicPeriod" startAt="12"/>
            </a:pPr>
            <a:r>
              <a:rPr lang="en-US" sz="2300" dirty="0"/>
              <a:t>Sambell, K, Brown, S and Graham, L (2017, </a:t>
            </a:r>
            <a:r>
              <a:rPr lang="en-US" sz="2300" i="1" dirty="0">
                <a:solidFill>
                  <a:srgbClr val="FF0000"/>
                </a:solidFill>
              </a:rPr>
              <a:t>Professionalism in Practice: Key directions in higher education: Learning, Teaching and  Assessment,</a:t>
            </a:r>
            <a:r>
              <a:rPr lang="en-US" sz="2300" i="1" dirty="0"/>
              <a:t> </a:t>
            </a:r>
            <a:r>
              <a:rPr lang="en-US" sz="2300" dirty="0"/>
              <a:t>Basingstoke: Palgrave-Macmillan.</a:t>
            </a:r>
          </a:p>
          <a:p>
            <a:pPr marL="514350" indent="-514350">
              <a:lnSpc>
                <a:spcPct val="100000"/>
              </a:lnSpc>
              <a:spcBef>
                <a:spcPts val="0"/>
              </a:spcBef>
              <a:buFont typeface="+mj-lt"/>
              <a:buAutoNum type="arabicPeriod" startAt="12"/>
            </a:pPr>
            <a:endParaRPr lang="en-US" sz="2300" dirty="0"/>
          </a:p>
          <a:p>
            <a:pPr marL="514350" indent="-514350">
              <a:lnSpc>
                <a:spcPct val="100000"/>
              </a:lnSpc>
              <a:spcBef>
                <a:spcPts val="0"/>
              </a:spcBef>
              <a:buFont typeface="+mj-lt"/>
              <a:buAutoNum type="arabicPeriod" startAt="12"/>
            </a:pPr>
            <a:endParaRPr lang="en-US" sz="2300" dirty="0">
              <a:solidFill>
                <a:srgbClr val="FF0000"/>
              </a:solidFill>
            </a:endParaRPr>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US" sz="2000" dirty="0">
              <a:solidFill>
                <a:srgbClr val="002060"/>
              </a:solidFill>
            </a:endParaRPr>
          </a:p>
          <a:p>
            <a:pPr>
              <a:buFont typeface="+mj-lt"/>
              <a:buAutoNum type="arabicPeriod" startAt="12"/>
            </a:pPr>
            <a:endParaRPr lang="en-GB" sz="20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marL="0" marR="0" lvl="0" indent="0" algn="ctr" defTabSz="914400" eaLnBrk="0" fontAlgn="auto" latinLnBrk="0" hangingPunct="0">
              <a:lnSpc>
                <a:spcPct val="85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8000"/>
                </a:solidFill>
                <a:effectLst/>
                <a:uLnTx/>
                <a:uFillTx/>
                <a:latin typeface="Calibri"/>
              </a:rPr>
              <a:t>17 sources about assessment, feedback and learning in higher education</a:t>
            </a:r>
            <a:endParaRPr kumimoji="0" lang="en-US" sz="2800" b="1" i="0" u="none" strike="noStrike" kern="0" cap="none" spc="0" normalizeH="0" baseline="0" noProof="0" dirty="0">
              <a:ln>
                <a:noFill/>
              </a:ln>
              <a:solidFill>
                <a:srgbClr val="008000"/>
              </a:solidFill>
              <a:effectLst/>
              <a:uLnTx/>
              <a:uFillTx/>
              <a:latin typeface="Calibri"/>
            </a:endParaRPr>
          </a:p>
        </p:txBody>
      </p:sp>
    </p:spTree>
    <p:extLst>
      <p:ext uri="{BB962C8B-B14F-4D97-AF65-F5344CB8AC3E}">
        <p14:creationId xmlns:p14="http://schemas.microsoft.com/office/powerpoint/2010/main" val="140532485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250825" y="188913"/>
            <a:ext cx="8713788" cy="791747"/>
          </a:xfrm>
        </p:spPr>
        <p:txBody>
          <a:bodyPr/>
          <a:lstStyle/>
          <a:p>
            <a:r>
              <a:rPr lang="en-GB" b="1" dirty="0"/>
              <a:t>Post-it exercise</a:t>
            </a:r>
          </a:p>
        </p:txBody>
      </p:sp>
      <p:sp>
        <p:nvSpPr>
          <p:cNvPr id="36868" name="Rectangle 3"/>
          <p:cNvSpPr>
            <a:spLocks noGrp="1" noChangeArrowheads="1"/>
          </p:cNvSpPr>
          <p:nvPr>
            <p:ph idx="1"/>
          </p:nvPr>
        </p:nvSpPr>
        <p:spPr>
          <a:xfrm>
            <a:off x="358775"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a:lnSpc>
                <a:spcPct val="100000"/>
              </a:lnSpc>
              <a:buNone/>
            </a:pPr>
            <a:r>
              <a:rPr lang="en-GB" sz="2800" dirty="0"/>
              <a:t>	</a:t>
            </a:r>
            <a:r>
              <a:rPr lang="en-GB" dirty="0">
                <a:solidFill>
                  <a:srgbClr val="C00000"/>
                </a:solidFill>
              </a:rPr>
              <a:t>“</a:t>
            </a:r>
            <a:r>
              <a:rPr lang="en-GB" dirty="0">
                <a:solidFill>
                  <a:schemeClr val="accent6">
                    <a:lumMod val="60000"/>
                    <a:lumOff val="40000"/>
                  </a:schemeClr>
                </a:solidFill>
              </a:rPr>
              <a:t>making assessment and feedback work more effectively and efficiently for myself and my students would be much better if only I </a:t>
            </a:r>
            <a:r>
              <a:rPr lang="en-GB" dirty="0">
                <a:solidFill>
                  <a:srgbClr val="C00000"/>
                </a:solidFill>
              </a:rPr>
              <a:t>…”</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a:p>
            <a:pPr>
              <a:lnSpc>
                <a:spcPct val="100000"/>
              </a:lnSpc>
            </a:pPr>
            <a:r>
              <a:rPr lang="en-GB" sz="2800" dirty="0"/>
              <a:t>Please place them all on the chart as directed.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73975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itchFamily="34" charset="0"/>
              </a:rPr>
              <a:t>Boud et al 2010: ‘Assessment 2020’</a:t>
            </a:r>
            <a:endParaRPr lang="en-US" sz="3600" b="1" dirty="0">
              <a:latin typeface="Calibri" pitchFamily="34" charset="0"/>
            </a:endParaRPr>
          </a:p>
        </p:txBody>
      </p:sp>
      <p:sp>
        <p:nvSpPr>
          <p:cNvPr id="3" name="Content Placeholder 2"/>
          <p:cNvSpPr>
            <a:spLocks noGrp="1"/>
          </p:cNvSpPr>
          <p:nvPr>
            <p:ph idx="1"/>
          </p:nvPr>
        </p:nvSpPr>
        <p:spPr>
          <a:xfrm>
            <a:off x="0" y="785794"/>
            <a:ext cx="8964613" cy="6072205"/>
          </a:xfrm>
        </p:spPr>
        <p:txBody>
          <a:bodyPr/>
          <a:lstStyle/>
          <a:p>
            <a:pPr>
              <a:lnSpc>
                <a:spcPct val="100000"/>
              </a:lnSpc>
              <a:buNone/>
            </a:pPr>
            <a:r>
              <a:rPr lang="en-GB" sz="2800" dirty="0">
                <a:solidFill>
                  <a:srgbClr val="C00000"/>
                </a:solidFill>
              </a:rPr>
              <a:t>Assessment has most effect when...:</a:t>
            </a:r>
          </a:p>
          <a:p>
            <a:pPr>
              <a:lnSpc>
                <a:spcPct val="100000"/>
              </a:lnSpc>
              <a:buFont typeface="+mj-lt"/>
              <a:buAutoNum type="arabicPeriod"/>
            </a:pPr>
            <a:r>
              <a:rPr lang="en-GB" sz="2400" dirty="0"/>
              <a:t>It is used to </a:t>
            </a:r>
            <a:r>
              <a:rPr lang="en-GB" sz="2400" dirty="0">
                <a:solidFill>
                  <a:srgbClr val="FF0000"/>
                </a:solidFill>
              </a:rPr>
              <a:t>engage</a:t>
            </a:r>
            <a:r>
              <a:rPr lang="en-GB" sz="2400" dirty="0"/>
              <a:t> students in learning that is productive.</a:t>
            </a:r>
          </a:p>
          <a:p>
            <a:pPr>
              <a:lnSpc>
                <a:spcPct val="100000"/>
              </a:lnSpc>
              <a:buFont typeface="+mj-lt"/>
              <a:buAutoNum type="arabicPeriod"/>
            </a:pPr>
            <a:r>
              <a:rPr lang="en-GB" sz="2400" dirty="0"/>
              <a:t>Feedback is used to actively </a:t>
            </a:r>
            <a:r>
              <a:rPr lang="en-GB" sz="2400" dirty="0">
                <a:solidFill>
                  <a:srgbClr val="FF0000"/>
                </a:solidFill>
              </a:rPr>
              <a:t>improve</a:t>
            </a:r>
            <a:r>
              <a:rPr lang="en-GB" sz="2400" dirty="0"/>
              <a:t> student learning.</a:t>
            </a:r>
          </a:p>
          <a:p>
            <a:pPr>
              <a:lnSpc>
                <a:spcPct val="100000"/>
              </a:lnSpc>
              <a:buFont typeface="+mj-lt"/>
              <a:buAutoNum type="arabicPeriod"/>
            </a:pPr>
            <a:r>
              <a:rPr lang="en-US" sz="2400" dirty="0"/>
              <a:t>Students and teachers become </a:t>
            </a:r>
            <a:r>
              <a:rPr lang="en-US" sz="2400" dirty="0">
                <a:solidFill>
                  <a:srgbClr val="FF0000"/>
                </a:solidFill>
              </a:rPr>
              <a:t>responsible partners</a:t>
            </a:r>
            <a:r>
              <a:rPr lang="en-US" sz="2400" dirty="0"/>
              <a:t> in learning and assessment.</a:t>
            </a:r>
          </a:p>
          <a:p>
            <a:pPr>
              <a:lnSpc>
                <a:spcPct val="100000"/>
              </a:lnSpc>
              <a:buFont typeface="+mj-lt"/>
              <a:buAutoNum type="arabicPeriod"/>
            </a:pPr>
            <a:r>
              <a:rPr lang="en-US" sz="2400" dirty="0"/>
              <a:t>Students are </a:t>
            </a:r>
            <a:r>
              <a:rPr lang="en-US" sz="2400" dirty="0">
                <a:solidFill>
                  <a:srgbClr val="FF0000"/>
                </a:solidFill>
              </a:rPr>
              <a:t>inducted</a:t>
            </a:r>
            <a:r>
              <a:rPr lang="en-US" sz="2400" dirty="0"/>
              <a:t> into the assessment practices and cultures of higher education.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placed at the centre of subject and program design.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a focus for staff and institutional development.</a:t>
            </a:r>
          </a:p>
          <a:p>
            <a:pPr>
              <a:lnSpc>
                <a:spcPct val="100000"/>
              </a:lnSpc>
              <a:buFont typeface="+mj-lt"/>
              <a:buAutoNum type="arabicPeriod"/>
            </a:pPr>
            <a:r>
              <a:rPr lang="en-US" sz="2400" dirty="0"/>
              <a:t>Assessment provides inclusive and trustworthy representation of student </a:t>
            </a:r>
            <a:r>
              <a:rPr lang="en-US" sz="2400" dirty="0">
                <a:solidFill>
                  <a:srgbClr val="FF0000"/>
                </a:solidFill>
              </a:rPr>
              <a:t>achievement</a:t>
            </a:r>
            <a:r>
              <a:rPr lang="en-US" sz="2400" dirty="0"/>
              <a:t>.</a:t>
            </a:r>
          </a:p>
          <a:p>
            <a:pPr>
              <a:lnSpc>
                <a:spcPct val="100000"/>
              </a:lnSpc>
              <a:buFont typeface="+mj-lt"/>
              <a:buAutoNum type="arabicPeriod"/>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Boud et al, 2010</a:t>
            </a:r>
            <a:endParaRPr lang="en-US" sz="3200" dirty="0"/>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600" dirty="0">
                <a:solidFill>
                  <a:schemeClr val="tx1"/>
                </a:solidFill>
              </a:rPr>
              <a:t>David </a:t>
            </a:r>
            <a:r>
              <a:rPr lang="en-US" sz="1600" dirty="0" err="1">
                <a:solidFill>
                  <a:schemeClr val="tx1"/>
                </a:solidFill>
              </a:rPr>
              <a:t>Boud</a:t>
            </a:r>
            <a:r>
              <a:rPr lang="en-US" sz="1600" dirty="0">
                <a:solidFill>
                  <a:schemeClr val="tx1"/>
                </a:solidFill>
              </a:rPr>
              <a:t> (University of Technology, Sydney), Royce Sadler (Griffith University), Gordon </a:t>
            </a:r>
            <a:r>
              <a:rPr lang="en-US" sz="1600" dirty="0" err="1">
                <a:solidFill>
                  <a:schemeClr val="tx1"/>
                </a:solidFill>
              </a:rPr>
              <a:t>Joughin</a:t>
            </a:r>
            <a:r>
              <a:rPr lang="en-US" sz="1600" dirty="0">
                <a:solidFill>
                  <a:schemeClr val="tx1"/>
                </a:solidFill>
              </a:rPr>
              <a:t> (University of Wollongong), Richard James (University of Melbourne), Mark Freeman (University of Sydney), Sally </a:t>
            </a:r>
            <a:r>
              <a:rPr lang="en-US" sz="1600" dirty="0" err="1">
                <a:solidFill>
                  <a:schemeClr val="tx1"/>
                </a:solidFill>
              </a:rPr>
              <a:t>Kift</a:t>
            </a:r>
            <a:r>
              <a:rPr lang="en-US" sz="1600" dirty="0">
                <a:solidFill>
                  <a:schemeClr val="tx1"/>
                </a:solidFill>
              </a:rPr>
              <a:t> (Queensland University of Technology), </a:t>
            </a:r>
            <a:r>
              <a:rPr lang="en-US" sz="1600" dirty="0" err="1">
                <a:solidFill>
                  <a:schemeClr val="tx1"/>
                </a:solidFill>
              </a:rPr>
              <a:t>Filip</a:t>
            </a:r>
            <a:r>
              <a:rPr lang="en-US" sz="1600" dirty="0">
                <a:solidFill>
                  <a:schemeClr val="tx1"/>
                </a:solidFill>
              </a:rPr>
              <a:t> </a:t>
            </a:r>
            <a:r>
              <a:rPr lang="en-US" sz="1600" dirty="0" err="1">
                <a:solidFill>
                  <a:schemeClr val="tx1"/>
                </a:solidFill>
              </a:rPr>
              <a:t>Dochy</a:t>
            </a:r>
            <a:r>
              <a:rPr lang="en-US" sz="1600" dirty="0">
                <a:solidFill>
                  <a:schemeClr val="tx1"/>
                </a:solidFill>
              </a:rPr>
              <a:t> (University of Leuven), Dai </a:t>
            </a:r>
            <a:r>
              <a:rPr lang="en-US" sz="1600" dirty="0" err="1">
                <a:solidFill>
                  <a:schemeClr val="tx1"/>
                </a:solidFill>
              </a:rPr>
              <a:t>Hounsell</a:t>
            </a:r>
            <a:r>
              <a:rPr lang="en-US" sz="1600" dirty="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a:solidFill>
                  <a:schemeClr val="tx1"/>
                </a:solidFill>
              </a:rPr>
              <a:t>Nulty</a:t>
            </a:r>
            <a:r>
              <a:rPr lang="en-US" sz="1600" dirty="0">
                <a:solidFill>
                  <a:schemeClr val="tx1"/>
                </a:solidFill>
              </a:rPr>
              <a:t> (Griffith University), Ron Oliver (Edith Cowan University), Jon </a:t>
            </a:r>
            <a:r>
              <a:rPr lang="en-US" sz="1600" dirty="0" err="1">
                <a:solidFill>
                  <a:schemeClr val="tx1"/>
                </a:solidFill>
              </a:rPr>
              <a:t>Yorke</a:t>
            </a:r>
            <a:r>
              <a:rPr lang="en-US" sz="1600" dirty="0">
                <a:solidFill>
                  <a:schemeClr val="tx1"/>
                </a:solidFill>
              </a:rPr>
              <a:t> (Curtin University), </a:t>
            </a:r>
            <a:r>
              <a:rPr lang="en-US" sz="1600" dirty="0" err="1">
                <a:solidFill>
                  <a:schemeClr val="tx1"/>
                </a:solidFill>
              </a:rPr>
              <a:t>Iouri</a:t>
            </a:r>
            <a:r>
              <a:rPr lang="en-US" sz="1600" dirty="0">
                <a:solidFill>
                  <a:schemeClr val="tx1"/>
                </a:solidFill>
              </a:rPr>
              <a:t> </a:t>
            </a:r>
            <a:r>
              <a:rPr lang="en-US" sz="1600" dirty="0" err="1">
                <a:solidFill>
                  <a:schemeClr val="tx1"/>
                </a:solidFill>
              </a:rPr>
              <a:t>Belski</a:t>
            </a:r>
            <a:r>
              <a:rPr lang="en-US" sz="1600" dirty="0">
                <a:solidFill>
                  <a:schemeClr val="tx1"/>
                </a:solidFill>
              </a:rPr>
              <a:t> (RMIT University), Ben Bradley (Charles </a:t>
            </a:r>
            <a:r>
              <a:rPr lang="en-US" sz="1600" dirty="0" err="1">
                <a:solidFill>
                  <a:schemeClr val="tx1"/>
                </a:solidFill>
              </a:rPr>
              <a:t>Sturt</a:t>
            </a:r>
            <a:r>
              <a:rPr lang="en-US" sz="1600" dirty="0">
                <a:solidFill>
                  <a:schemeClr val="tx1"/>
                </a:solidFill>
              </a:rPr>
              <a:t> University), Simone </a:t>
            </a:r>
            <a:r>
              <a:rPr lang="en-US" sz="1600" dirty="0" err="1">
                <a:solidFill>
                  <a:schemeClr val="tx1"/>
                </a:solidFill>
              </a:rPr>
              <a:t>Buzwell</a:t>
            </a:r>
            <a:r>
              <a:rPr lang="en-US" sz="1600" dirty="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a:solidFill>
                  <a:schemeClr val="tx1"/>
                </a:solidFill>
              </a:rPr>
              <a:t>Deakin</a:t>
            </a:r>
            <a:r>
              <a:rPr lang="en-US" sz="1600" dirty="0">
                <a:solidFill>
                  <a:schemeClr val="tx1"/>
                </a:solidFill>
              </a:rPr>
              <a:t> University), Christine Ewan (Australian Learning and Teaching Council), Paul </a:t>
            </a:r>
            <a:r>
              <a:rPr lang="en-US" sz="1600" dirty="0" err="1">
                <a:solidFill>
                  <a:schemeClr val="tx1"/>
                </a:solidFill>
              </a:rPr>
              <a:t>Gadek</a:t>
            </a:r>
            <a:r>
              <a:rPr lang="en-US" sz="1600" dirty="0">
                <a:solidFill>
                  <a:schemeClr val="tx1"/>
                </a:solidFill>
              </a:rPr>
              <a:t> (James Cook University), Susan Hamilton (University of Queensland), Margaret Hicks (University of South Australia), </a:t>
            </a:r>
            <a:r>
              <a:rPr lang="en-US" sz="1600" dirty="0" err="1">
                <a:solidFill>
                  <a:schemeClr val="tx1"/>
                </a:solidFill>
              </a:rPr>
              <a:t>Marnie</a:t>
            </a:r>
            <a:r>
              <a:rPr lang="en-US" sz="1600" dirty="0">
                <a:solidFill>
                  <a:schemeClr val="tx1"/>
                </a:solidFill>
              </a:rPr>
              <a:t> Hughes-Warrington (</a:t>
            </a:r>
            <a:r>
              <a:rPr lang="en-US" sz="1600" dirty="0" err="1">
                <a:solidFill>
                  <a:schemeClr val="tx1"/>
                </a:solidFill>
              </a:rPr>
              <a:t>Monash</a:t>
            </a:r>
            <a:r>
              <a:rPr lang="en-US" sz="1600" dirty="0">
                <a:solidFill>
                  <a:schemeClr val="tx1"/>
                </a:solidFill>
              </a:rPr>
              <a:t> University), Gail </a:t>
            </a:r>
            <a:r>
              <a:rPr lang="en-US" sz="1600" dirty="0" err="1">
                <a:solidFill>
                  <a:schemeClr val="tx1"/>
                </a:solidFill>
              </a:rPr>
              <a:t>Huon</a:t>
            </a:r>
            <a:r>
              <a:rPr lang="en-US" sz="1600" dirty="0">
                <a:solidFill>
                  <a:schemeClr val="tx1"/>
                </a:solidFill>
              </a:rPr>
              <a:t> (University of Newcastle), Margot Kearns (University of Notre Dame, Sydney), Don </a:t>
            </a:r>
            <a:r>
              <a:rPr lang="en-US" sz="1600" dirty="0" err="1">
                <a:solidFill>
                  <a:schemeClr val="tx1"/>
                </a:solidFill>
              </a:rPr>
              <a:t>Maconachie</a:t>
            </a:r>
            <a:r>
              <a:rPr lang="en-US" sz="1600" dirty="0">
                <a:solidFill>
                  <a:schemeClr val="tx1"/>
                </a:solidFill>
              </a:rPr>
              <a:t> (University of the Sunshine Coast), Vi McLean (Queensland University of Technology,) </a:t>
            </a:r>
            <a:r>
              <a:rPr lang="en-US" sz="1600" dirty="0" err="1">
                <a:solidFill>
                  <a:schemeClr val="tx1"/>
                </a:solidFill>
              </a:rPr>
              <a:t>Raoul</a:t>
            </a:r>
            <a:r>
              <a:rPr lang="en-US" sz="1600" dirty="0">
                <a:solidFill>
                  <a:schemeClr val="tx1"/>
                </a:solidFill>
              </a:rPr>
              <a:t> </a:t>
            </a:r>
            <a:r>
              <a:rPr lang="en-US" sz="1600" dirty="0" err="1">
                <a:solidFill>
                  <a:schemeClr val="tx1"/>
                </a:solidFill>
              </a:rPr>
              <a:t>Mortley</a:t>
            </a:r>
            <a:r>
              <a:rPr lang="en-US" sz="1600" dirty="0">
                <a:solidFill>
                  <a:schemeClr val="tx1"/>
                </a:solidFill>
              </a:rPr>
              <a:t> (Bond University), Kylie O’Brien (Victoria University), Gary O’Donovan (University of Tasmania), Beverley Oliver (Curtin University), Simon </a:t>
            </a:r>
            <a:r>
              <a:rPr lang="en-US" sz="1600" dirty="0" err="1">
                <a:solidFill>
                  <a:schemeClr val="tx1"/>
                </a:solidFill>
              </a:rPr>
              <a:t>Pyke</a:t>
            </a:r>
            <a:r>
              <a:rPr lang="en-US" sz="1600" dirty="0">
                <a:solidFill>
                  <a:schemeClr val="tx1"/>
                </a:solidFill>
              </a:rPr>
              <a:t> (University of Adelaide), Heather </a:t>
            </a:r>
            <a:r>
              <a:rPr lang="en-US" sz="1600" dirty="0" err="1">
                <a:solidFill>
                  <a:schemeClr val="tx1"/>
                </a:solidFill>
              </a:rPr>
              <a:t>Smigiel</a:t>
            </a:r>
            <a:r>
              <a:rPr lang="en-US" sz="1600" dirty="0">
                <a:solidFill>
                  <a:schemeClr val="tx1"/>
                </a:solidFill>
              </a:rPr>
              <a:t> (Flinders University), Janet Taylor (Southern Cross University), Keith </a:t>
            </a:r>
            <a:r>
              <a:rPr lang="en-US" sz="1600" dirty="0" err="1">
                <a:solidFill>
                  <a:schemeClr val="tx1"/>
                </a:solidFill>
              </a:rPr>
              <a:t>Trigwell</a:t>
            </a:r>
            <a:r>
              <a:rPr lang="en-US" sz="1600" dirty="0">
                <a:solidFill>
                  <a:schemeClr val="tx1"/>
                </a:solidFill>
              </a:rPr>
              <a:t> (University of Sydney), Neil </a:t>
            </a:r>
            <a:r>
              <a:rPr lang="en-US" sz="1600" dirty="0" err="1">
                <a:solidFill>
                  <a:schemeClr val="tx1"/>
                </a:solidFill>
              </a:rPr>
              <a:t>Trivett</a:t>
            </a:r>
            <a:r>
              <a:rPr lang="en-US" sz="1600" dirty="0">
                <a:solidFill>
                  <a:schemeClr val="tx1"/>
                </a:solidFill>
              </a:rPr>
              <a:t> (University of </a:t>
            </a:r>
            <a:r>
              <a:rPr lang="en-US" sz="1600" dirty="0" err="1">
                <a:solidFill>
                  <a:schemeClr val="tx1"/>
                </a:solidFill>
              </a:rPr>
              <a:t>Ballarat</a:t>
            </a:r>
            <a:r>
              <a:rPr lang="en-US" sz="1600" dirty="0">
                <a:solidFill>
                  <a:schemeClr val="tx1"/>
                </a:solidFill>
              </a:rPr>
              <a:t>), Graham Webb (University of New England). </a:t>
            </a:r>
          </a:p>
          <a:p>
            <a:pPr>
              <a:buNone/>
            </a:pP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58"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
            <a:ext cx="8713788" cy="764630"/>
          </a:xfrm>
        </p:spPr>
        <p:txBody>
          <a:bodyPr/>
          <a:lstStyle/>
          <a:p>
            <a:r>
              <a:rPr lang="en-GB" b="1" dirty="0"/>
              <a:t>A marked improvement: HEA, 2012</a:t>
            </a:r>
          </a:p>
        </p:txBody>
      </p:sp>
      <p:sp>
        <p:nvSpPr>
          <p:cNvPr id="5" name="Content Placeholder 4"/>
          <p:cNvSpPr>
            <a:spLocks noGrp="1"/>
          </p:cNvSpPr>
          <p:nvPr>
            <p:ph sz="half" idx="1"/>
          </p:nvPr>
        </p:nvSpPr>
        <p:spPr>
          <a:xfrm>
            <a:off x="251400" y="620610"/>
            <a:ext cx="4392610" cy="5976742"/>
          </a:xfrm>
        </p:spPr>
        <p:txBody>
          <a:bodyPr/>
          <a:lstStyle/>
          <a:p>
            <a:pPr marL="0" indent="0">
              <a:lnSpc>
                <a:spcPct val="100000"/>
              </a:lnSpc>
              <a:spcBef>
                <a:spcPts val="0"/>
              </a:spcBef>
              <a:buNone/>
            </a:pPr>
            <a:r>
              <a:rPr lang="en-US" sz="2400" dirty="0"/>
              <a:t>This publication was developed through collaborative working and writing involving a group of experts in the field of higher education (including 7 NTFs):</a:t>
            </a:r>
          </a:p>
          <a:p>
            <a:pPr marL="0" indent="0">
              <a:lnSpc>
                <a:spcPct val="100000"/>
              </a:lnSpc>
              <a:spcBef>
                <a:spcPts val="0"/>
              </a:spcBef>
              <a:buNone/>
            </a:pPr>
            <a:r>
              <a:rPr lang="en-US" sz="2400" dirty="0"/>
              <a:t> </a:t>
            </a:r>
          </a:p>
          <a:p>
            <a:pPr marL="601266" indent="-601266">
              <a:lnSpc>
                <a:spcPct val="100000"/>
              </a:lnSpc>
              <a:spcBef>
                <a:spcPts val="0"/>
              </a:spcBef>
              <a:buNone/>
            </a:pPr>
            <a:r>
              <a:rPr lang="en-US" sz="2400" dirty="0">
                <a:solidFill>
                  <a:srgbClr val="00B050"/>
                </a:solidFill>
              </a:rPr>
              <a:t>Dr Simon Ball </a:t>
            </a:r>
            <a:r>
              <a:rPr lang="en-US" sz="2400" dirty="0"/>
              <a:t>(JISC </a:t>
            </a:r>
            <a:r>
              <a:rPr lang="en-US" sz="2400" dirty="0" err="1"/>
              <a:t>TechDis</a:t>
            </a:r>
            <a:r>
              <a:rPr lang="en-US" sz="2400" dirty="0"/>
              <a:t>), </a:t>
            </a:r>
          </a:p>
          <a:p>
            <a:pPr marL="601266" indent="-601266">
              <a:lnSpc>
                <a:spcPct val="100000"/>
              </a:lnSpc>
              <a:spcBef>
                <a:spcPts val="0"/>
              </a:spcBef>
              <a:buNone/>
            </a:pPr>
            <a:r>
              <a:rPr lang="en-US" sz="2400" dirty="0">
                <a:solidFill>
                  <a:srgbClr val="00B050"/>
                </a:solidFill>
              </a:rPr>
              <a:t>Carolyn Bew </a:t>
            </a:r>
            <a:r>
              <a:rPr lang="en-US" sz="2400" dirty="0"/>
              <a:t>(Higher Education Academy), </a:t>
            </a:r>
          </a:p>
          <a:p>
            <a:pPr marL="601266" indent="-601266">
              <a:lnSpc>
                <a:spcPct val="100000"/>
              </a:lnSpc>
              <a:spcBef>
                <a:spcPts val="0"/>
              </a:spcBef>
              <a:buNone/>
            </a:pPr>
            <a:r>
              <a:rPr lang="en-US" sz="2400" dirty="0">
                <a:solidFill>
                  <a:srgbClr val="00B050"/>
                </a:solidFill>
              </a:rPr>
              <a:t>Professor Sue </a:t>
            </a:r>
            <a:r>
              <a:rPr lang="en-US" sz="2400" dirty="0" err="1">
                <a:solidFill>
                  <a:srgbClr val="00B050"/>
                </a:solidFill>
              </a:rPr>
              <a:t>Bloxham</a:t>
            </a:r>
            <a:r>
              <a:rPr lang="en-US" sz="2400" dirty="0">
                <a:solidFill>
                  <a:srgbClr val="00B050"/>
                </a:solidFill>
              </a:rPr>
              <a:t> NTF </a:t>
            </a:r>
            <a:r>
              <a:rPr lang="en-US" sz="2400" dirty="0"/>
              <a:t>(University of </a:t>
            </a:r>
            <a:r>
              <a:rPr lang="en-US" sz="2400" dirty="0" err="1"/>
              <a:t>Cumbria</a:t>
            </a:r>
            <a:r>
              <a:rPr lang="en-US" sz="2400" dirty="0"/>
              <a:t>), </a:t>
            </a:r>
          </a:p>
          <a:p>
            <a:pPr marL="601266" indent="-601266">
              <a:lnSpc>
                <a:spcPct val="100000"/>
              </a:lnSpc>
              <a:spcBef>
                <a:spcPts val="0"/>
              </a:spcBef>
              <a:buNone/>
            </a:pPr>
            <a:r>
              <a:rPr lang="en-US" sz="2400" dirty="0">
                <a:solidFill>
                  <a:srgbClr val="00B050"/>
                </a:solidFill>
              </a:rPr>
              <a:t>Professor Sally Brown NTF </a:t>
            </a:r>
            <a:r>
              <a:rPr lang="en-US" sz="2400" dirty="0"/>
              <a:t>(Independent Consultant), </a:t>
            </a:r>
          </a:p>
          <a:p>
            <a:pPr marL="601266" indent="-601266">
              <a:lnSpc>
                <a:spcPct val="100000"/>
              </a:lnSpc>
              <a:spcBef>
                <a:spcPts val="0"/>
              </a:spcBef>
              <a:buNone/>
            </a:pPr>
            <a:r>
              <a:rPr lang="en-US" sz="2400" dirty="0">
                <a:solidFill>
                  <a:srgbClr val="00B050"/>
                </a:solidFill>
              </a:rPr>
              <a:t>Dr Paul </a:t>
            </a:r>
            <a:r>
              <a:rPr lang="en-US" sz="2400" dirty="0" err="1">
                <a:solidFill>
                  <a:srgbClr val="00B050"/>
                </a:solidFill>
              </a:rPr>
              <a:t>Kleiman</a:t>
            </a:r>
            <a:r>
              <a:rPr lang="en-US" sz="2400" dirty="0">
                <a:solidFill>
                  <a:srgbClr val="00B050"/>
                </a:solidFill>
              </a:rPr>
              <a:t> </a:t>
            </a:r>
            <a:r>
              <a:rPr lang="en-US" sz="2400" dirty="0"/>
              <a:t>(Higher Education Academy), </a:t>
            </a:r>
          </a:p>
          <a:p>
            <a:pPr marL="601266" indent="-601266">
              <a:lnSpc>
                <a:spcPct val="100000"/>
              </a:lnSpc>
              <a:spcBef>
                <a:spcPts val="0"/>
              </a:spcBef>
              <a:buNone/>
            </a:pPr>
            <a:r>
              <a:rPr lang="en-US" sz="2400" dirty="0">
                <a:solidFill>
                  <a:srgbClr val="00B050"/>
                </a:solidFill>
              </a:rPr>
              <a:t>Dr Helen May </a:t>
            </a:r>
            <a:r>
              <a:rPr lang="en-US" sz="2400" dirty="0"/>
              <a:t>(Higher Education Academy), </a:t>
            </a:r>
          </a:p>
          <a:p>
            <a:pPr marL="0" indent="0">
              <a:lnSpc>
                <a:spcPct val="100000"/>
              </a:lnSpc>
              <a:spcBef>
                <a:spcPts val="0"/>
              </a:spcBef>
              <a:buNone/>
            </a:pPr>
            <a:r>
              <a:rPr lang="en-US" sz="2400" dirty="0"/>
              <a:t> </a:t>
            </a:r>
          </a:p>
        </p:txBody>
      </p:sp>
      <p:sp>
        <p:nvSpPr>
          <p:cNvPr id="6" name="Content Placeholder 5"/>
          <p:cNvSpPr>
            <a:spLocks noGrp="1"/>
          </p:cNvSpPr>
          <p:nvPr>
            <p:ph sz="half" idx="2"/>
          </p:nvPr>
        </p:nvSpPr>
        <p:spPr>
          <a:xfrm>
            <a:off x="4572000" y="620610"/>
            <a:ext cx="4572000" cy="5832726"/>
          </a:xfrm>
        </p:spPr>
        <p:txBody>
          <a:bodyPr/>
          <a:lstStyle/>
          <a:p>
            <a:pPr marL="469106" indent="-469106">
              <a:lnSpc>
                <a:spcPct val="100000"/>
              </a:lnSpc>
              <a:spcBef>
                <a:spcPts val="0"/>
              </a:spcBef>
              <a:buNone/>
            </a:pPr>
            <a:r>
              <a:rPr lang="en-US" sz="2400" dirty="0">
                <a:solidFill>
                  <a:srgbClr val="00B050"/>
                </a:solidFill>
              </a:rPr>
              <a:t>Professor Liz McDowell NTF </a:t>
            </a:r>
            <a:r>
              <a:rPr lang="en-US" sz="2400" dirty="0"/>
              <a:t>(Northumbria University), </a:t>
            </a:r>
          </a:p>
          <a:p>
            <a:pPr marL="469106" indent="-469106">
              <a:lnSpc>
                <a:spcPct val="100000"/>
              </a:lnSpc>
              <a:spcBef>
                <a:spcPts val="0"/>
              </a:spcBef>
              <a:buNone/>
            </a:pPr>
            <a:r>
              <a:rPr lang="en-US" sz="2400" dirty="0">
                <a:solidFill>
                  <a:srgbClr val="00B050"/>
                </a:solidFill>
              </a:rPr>
              <a:t>Dr Erica Morris </a:t>
            </a:r>
            <a:r>
              <a:rPr lang="en-US" sz="2400" dirty="0"/>
              <a:t>(Higher Education Academy), </a:t>
            </a:r>
          </a:p>
          <a:p>
            <a:pPr marL="469106" indent="-469106">
              <a:lnSpc>
                <a:spcPct val="100000"/>
              </a:lnSpc>
              <a:spcBef>
                <a:spcPts val="0"/>
              </a:spcBef>
              <a:buNone/>
            </a:pPr>
            <a:r>
              <a:rPr lang="en-US" sz="2400" dirty="0">
                <a:solidFill>
                  <a:srgbClr val="00B050"/>
                </a:solidFill>
              </a:rPr>
              <a:t>Professor Susan Orr NTF </a:t>
            </a:r>
            <a:r>
              <a:rPr lang="en-US" sz="2400" dirty="0"/>
              <a:t>(Sheffield Hallam University), </a:t>
            </a:r>
          </a:p>
          <a:p>
            <a:pPr marL="469106" indent="-469106">
              <a:lnSpc>
                <a:spcPct val="100000"/>
              </a:lnSpc>
              <a:spcBef>
                <a:spcPts val="0"/>
              </a:spcBef>
              <a:buNone/>
            </a:pPr>
            <a:r>
              <a:rPr lang="en-US" sz="2400" dirty="0">
                <a:solidFill>
                  <a:srgbClr val="00B050"/>
                </a:solidFill>
              </a:rPr>
              <a:t>Elaine Payne </a:t>
            </a:r>
            <a:r>
              <a:rPr lang="en-US" sz="2400" dirty="0"/>
              <a:t>(Higher Education Academy), </a:t>
            </a:r>
          </a:p>
          <a:p>
            <a:pPr marL="469106" indent="-469106">
              <a:lnSpc>
                <a:spcPct val="100000"/>
              </a:lnSpc>
              <a:spcBef>
                <a:spcPts val="0"/>
              </a:spcBef>
              <a:buNone/>
            </a:pPr>
            <a:r>
              <a:rPr lang="en-US" sz="2400" dirty="0">
                <a:solidFill>
                  <a:srgbClr val="00B050"/>
                </a:solidFill>
              </a:rPr>
              <a:t>Professor Margaret Price NTF </a:t>
            </a:r>
            <a:r>
              <a:rPr lang="en-US" sz="2400" dirty="0"/>
              <a:t>(Oxford Brookes University), </a:t>
            </a:r>
          </a:p>
          <a:p>
            <a:pPr marL="469106" indent="-469106">
              <a:lnSpc>
                <a:spcPct val="100000"/>
              </a:lnSpc>
              <a:spcBef>
                <a:spcPts val="0"/>
              </a:spcBef>
              <a:buNone/>
            </a:pPr>
            <a:r>
              <a:rPr lang="en-US" sz="2400" dirty="0">
                <a:solidFill>
                  <a:srgbClr val="00B050"/>
                </a:solidFill>
              </a:rPr>
              <a:t>Professor Chris Rust NTF  </a:t>
            </a:r>
            <a:r>
              <a:rPr lang="en-US" sz="2400" dirty="0"/>
              <a:t>(Oxford Brookes University), </a:t>
            </a:r>
          </a:p>
          <a:p>
            <a:pPr marL="469106" indent="-469106">
              <a:lnSpc>
                <a:spcPct val="100000"/>
              </a:lnSpc>
              <a:spcBef>
                <a:spcPts val="0"/>
              </a:spcBef>
              <a:buNone/>
            </a:pPr>
            <a:r>
              <a:rPr lang="en-US" sz="2400" dirty="0">
                <a:solidFill>
                  <a:srgbClr val="00B050"/>
                </a:solidFill>
              </a:rPr>
              <a:t>Professor Brenda Smith </a:t>
            </a:r>
            <a:r>
              <a:rPr lang="en-US" sz="2400" dirty="0"/>
              <a:t>(Independent Consultant) </a:t>
            </a:r>
          </a:p>
          <a:p>
            <a:pPr marL="469106" indent="-469106">
              <a:lnSpc>
                <a:spcPct val="100000"/>
              </a:lnSpc>
              <a:spcBef>
                <a:spcPts val="0"/>
              </a:spcBef>
              <a:buNone/>
            </a:pPr>
            <a:r>
              <a:rPr lang="en-US" sz="2400" dirty="0">
                <a:solidFill>
                  <a:srgbClr val="00B050"/>
                </a:solidFill>
              </a:rPr>
              <a:t>Judith Waterfield NTF </a:t>
            </a:r>
            <a:r>
              <a:rPr lang="en-US" sz="2400" dirty="0"/>
              <a:t>(Independent Consultant).</a:t>
            </a:r>
            <a:endParaRPr lang="en-GB" sz="2400" dirty="0"/>
          </a:p>
          <a:p>
            <a:pPr>
              <a:spcBef>
                <a:spcPts val="0"/>
              </a:spcBef>
            </a:pPr>
            <a:endParaRPr lang="en-GB" sz="2400" dirty="0"/>
          </a:p>
        </p:txBody>
      </p:sp>
    </p:spTree>
    <p:extLst>
      <p:ext uri="{BB962C8B-B14F-4D97-AF65-F5344CB8AC3E}">
        <p14:creationId xmlns:p14="http://schemas.microsoft.com/office/powerpoint/2010/main" val="2273692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More formative, less summative</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a:solidFill>
                  <a:schemeClr val="accent2">
                    <a:lumMod val="50000"/>
                  </a:schemeClr>
                </a:solidFill>
              </a:rPr>
              <a:t>The change that has the greatest potential to improve student learning is a </a:t>
            </a:r>
            <a:r>
              <a:rPr lang="en-GB" dirty="0">
                <a:solidFill>
                  <a:srgbClr val="008000"/>
                </a:solidFill>
              </a:rPr>
              <a:t>shift in the balance of summative and formative assessment</a:t>
            </a:r>
            <a:r>
              <a:rPr lang="en-GB" dirty="0">
                <a:solidFill>
                  <a:schemeClr val="accent2">
                    <a:lumMod val="50000"/>
                  </a:schemeClr>
                </a:solidFill>
              </a:rPr>
              <a:t>. Summative assessment has important purposes in selection, certification and institutional accountability, but its dominance has distorted the potential of assessment to promote learning (assessment for learning). (HEA, 2012, p.9) </a:t>
            </a:r>
          </a:p>
          <a:p>
            <a:endParaRPr lang="en-GB" dirty="0">
              <a:solidFill>
                <a:schemeClr val="accent2">
                  <a:lumMod val="50000"/>
                </a:schemeClr>
              </a:solidFil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Marks get in the way</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a:solidFill>
                  <a:schemeClr val="accent2">
                    <a:lumMod val="50000"/>
                  </a:schemeClr>
                </a:solidFill>
              </a:rPr>
              <a:t>The imperatives of summative assessment </a:t>
            </a:r>
            <a:r>
              <a:rPr lang="en-GB" dirty="0">
                <a:solidFill>
                  <a:schemeClr val="accent6">
                    <a:lumMod val="60000"/>
                    <a:lumOff val="40000"/>
                  </a:schemeClr>
                </a:solidFill>
              </a:rPr>
              <a:t>necessarily limit the use of assessment methods that have demonstrable value for learning</a:t>
            </a:r>
            <a:r>
              <a:rPr lang="en-GB" dirty="0">
                <a:solidFill>
                  <a:schemeClr val="accent2">
                    <a:lumMod val="50000"/>
                  </a:schemeClr>
                </a:solidFill>
              </a:rPr>
              <a:t>, such as feedback on drafts, group assessment, peer learning and work-based assessment. The need to provide a reliable, verifiable mark for each individual for each assignment can either limit the methods we use or create justifiable concerns about consistency and fairness in marking. (HEA 2012, p.9) </a:t>
            </a:r>
          </a:p>
          <a:p>
            <a:endParaRPr lang="en-GB" dirty="0">
              <a:solidFill>
                <a:schemeClr val="accent2">
                  <a:lumMod val="50000"/>
                </a:schemeClr>
              </a:solidFill>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dirty="0">
                <a:solidFill>
                  <a:srgbClr val="FFFFFF"/>
                </a:solidFill>
              </a:rPr>
              <a:t>Now is the decade of Universities’ </a:t>
            </a:r>
            <a:r>
              <a:rPr lang="en-GB" sz="4400" dirty="0" err="1">
                <a:solidFill>
                  <a:srgbClr val="FFFFFF"/>
                </a:solidFill>
              </a:rPr>
              <a:t>dis</a:t>
            </a:r>
            <a:r>
              <a:rPr lang="en-GB" sz="4400" dirty="0">
                <a:solidFill>
                  <a:srgbClr val="FFFFFF"/>
                </a:solidFill>
              </a:rPr>
              <a:t>-content!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cSld>
  <p:clrMapOvr>
    <a:overrideClrMapping bg1="dk1" tx1="lt1" bg2="dk2" tx2="lt2" accent1="accent1" accent2="accent2" accent3="accent3" accent4="accent4" accent5="accent5" accent6="accent6" hlink="hlink" folHlink="folHlink"/>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13"/>
            <a:ext cx="8713788" cy="1871935"/>
          </a:xfrm>
        </p:spPr>
        <p:txBody>
          <a:bodyPr/>
          <a:lstStyle/>
          <a:p>
            <a:pPr algn="l">
              <a:lnSpc>
                <a:spcPct val="100000"/>
              </a:lnSpc>
            </a:pPr>
            <a:r>
              <a:rPr lang="en-GB" sz="2800" dirty="0"/>
              <a:t>Modern universities are moving away from being the guardians of content, (where everything was about ‘delivery’), towards foregrounding two major functions: </a:t>
            </a:r>
          </a:p>
        </p:txBody>
      </p:sp>
      <p:sp>
        <p:nvSpPr>
          <p:cNvPr id="19459" name="Rectangle 3"/>
          <p:cNvSpPr>
            <a:spLocks noGrp="1" noChangeArrowheads="1"/>
          </p:cNvSpPr>
          <p:nvPr>
            <p:ph type="body" idx="1"/>
          </p:nvPr>
        </p:nvSpPr>
        <p:spPr>
          <a:xfrm>
            <a:off x="358775" y="1988800"/>
            <a:ext cx="8605838" cy="3878600"/>
          </a:xfrm>
        </p:spPr>
        <p:txBody>
          <a:bodyPr/>
          <a:lstStyle/>
          <a:p>
            <a:pPr eaLnBrk="1" hangingPunct="1">
              <a:buFont typeface="+mj-lt"/>
              <a:buAutoNum type="arabicPeriod"/>
            </a:pPr>
            <a:r>
              <a:rPr lang="en-GB" dirty="0"/>
              <a:t>Recognising and accrediting </a:t>
            </a:r>
            <a:r>
              <a:rPr lang="en-GB" dirty="0">
                <a:solidFill>
                  <a:srgbClr val="FF0000"/>
                </a:solidFill>
              </a:rPr>
              <a:t>achievement</a:t>
            </a:r>
            <a:r>
              <a:rPr lang="en-GB" dirty="0"/>
              <a:t>, wherever learning has taken place (i.e. getting the </a:t>
            </a:r>
            <a:r>
              <a:rPr lang="en-GB" dirty="0">
                <a:solidFill>
                  <a:schemeClr val="accent2">
                    <a:lumMod val="60000"/>
                    <a:lumOff val="40000"/>
                  </a:schemeClr>
                </a:solidFill>
              </a:rPr>
              <a:t>assessment</a:t>
            </a:r>
            <a:r>
              <a:rPr lang="en-GB" dirty="0"/>
              <a:t> right);</a:t>
            </a:r>
          </a:p>
          <a:p>
            <a:pPr eaLnBrk="1" hangingPunct="1">
              <a:buFont typeface="+mj-lt"/>
              <a:buAutoNum type="arabicPeriod"/>
            </a:pPr>
            <a:r>
              <a:rPr lang="en-GB" dirty="0"/>
              <a:t>Supporting student </a:t>
            </a:r>
            <a:r>
              <a:rPr lang="en-GB" dirty="0">
                <a:solidFill>
                  <a:srgbClr val="FF0000"/>
                </a:solidFill>
              </a:rPr>
              <a:t>learning</a:t>
            </a:r>
            <a:r>
              <a:rPr lang="en-GB" dirty="0"/>
              <a:t> and </a:t>
            </a:r>
            <a:r>
              <a:rPr lang="en-GB" dirty="0">
                <a:solidFill>
                  <a:srgbClr val="008000"/>
                </a:solidFill>
              </a:rPr>
              <a:t>engagement</a:t>
            </a:r>
            <a:r>
              <a:rPr lang="en-GB" dirty="0"/>
              <a:t> (not least by making </a:t>
            </a:r>
            <a:r>
              <a:rPr lang="en-GB" dirty="0">
                <a:solidFill>
                  <a:schemeClr val="accent2">
                    <a:lumMod val="60000"/>
                    <a:lumOff val="40000"/>
                  </a:schemeClr>
                </a:solidFill>
              </a:rPr>
              <a:t>feedback</a:t>
            </a:r>
            <a:r>
              <a:rPr lang="en-GB" dirty="0"/>
              <a:t> work well for students). </a:t>
            </a:r>
            <a:endParaRPr lang="en-GB" dirty="0">
              <a:solidFill>
                <a:srgbClr val="008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sz="2800" dirty="0"/>
              <a:t>The NSS Assessment and Feedback Agenda (2005-16)</a:t>
            </a:r>
          </a:p>
        </p:txBody>
      </p:sp>
      <p:sp>
        <p:nvSpPr>
          <p:cNvPr id="64515" name="Rectangle 3"/>
          <p:cNvSpPr>
            <a:spLocks noGrp="1" noChangeArrowheads="1"/>
          </p:cNvSpPr>
          <p:nvPr>
            <p:ph idx="1"/>
          </p:nvPr>
        </p:nvSpPr>
        <p:spPr/>
        <p:txBody>
          <a:bodyPr/>
          <a:lstStyle/>
          <a:p>
            <a:pPr>
              <a:buFont typeface="Wingdings" pitchFamily="2" charset="2"/>
              <a:buAutoNum type="arabicPeriod" startAt="5"/>
              <a:tabLst>
                <a:tab pos="571500" algn="l"/>
              </a:tabLst>
            </a:pPr>
            <a:r>
              <a:rPr lang="en-GB" dirty="0">
                <a:solidFill>
                  <a:srgbClr val="002060"/>
                </a:solidFill>
              </a:rPr>
              <a:t>The criteria used in marking have been clear in advance.</a:t>
            </a:r>
          </a:p>
          <a:p>
            <a:pPr>
              <a:buFont typeface="Wingdings" pitchFamily="2" charset="2"/>
              <a:buAutoNum type="arabicPeriod" startAt="5"/>
              <a:tabLst>
                <a:tab pos="571500" algn="l"/>
              </a:tabLst>
            </a:pPr>
            <a:r>
              <a:rPr lang="en-GB" dirty="0">
                <a:solidFill>
                  <a:srgbClr val="002060"/>
                </a:solidFill>
              </a:rPr>
              <a:t>Assessment arrangements and marking have been fair.</a:t>
            </a:r>
          </a:p>
          <a:p>
            <a:pPr>
              <a:buFont typeface="Wingdings" pitchFamily="2" charset="2"/>
              <a:buAutoNum type="arabicPeriod" startAt="5"/>
              <a:tabLst>
                <a:tab pos="571500" algn="l"/>
              </a:tabLst>
            </a:pPr>
            <a:r>
              <a:rPr lang="en-GB" dirty="0">
                <a:solidFill>
                  <a:srgbClr val="002060"/>
                </a:solidFill>
              </a:rPr>
              <a:t>Feedback on my work has been prompt.</a:t>
            </a:r>
          </a:p>
          <a:p>
            <a:pPr>
              <a:buFont typeface="Wingdings" pitchFamily="2" charset="2"/>
              <a:buAutoNum type="arabicPeriod" startAt="5"/>
              <a:tabLst>
                <a:tab pos="571500" algn="l"/>
              </a:tabLst>
            </a:pPr>
            <a:r>
              <a:rPr lang="en-GB" dirty="0">
                <a:solidFill>
                  <a:srgbClr val="002060"/>
                </a:solidFill>
              </a:rPr>
              <a:t>I have received detailed comments on my work.</a:t>
            </a:r>
          </a:p>
          <a:p>
            <a:pPr>
              <a:buFont typeface="Wingdings" pitchFamily="2" charset="2"/>
              <a:buAutoNum type="arabicPeriod" startAt="5"/>
              <a:tabLst>
                <a:tab pos="571500" algn="l"/>
              </a:tabLst>
            </a:pPr>
            <a:r>
              <a:rPr lang="en-GB" dirty="0">
                <a:solidFill>
                  <a:srgbClr val="002060"/>
                </a:solidFill>
              </a:rPr>
              <a:t>Feedback on my work has helped me to clarify things I did not understand.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764629"/>
          </a:xfrm>
        </p:spPr>
        <p:txBody>
          <a:bodyPr/>
          <a:lstStyle/>
          <a:p>
            <a:r>
              <a:rPr lang="en-GB" sz="3200" dirty="0"/>
              <a:t>The new NSS statements (2017)</a:t>
            </a:r>
          </a:p>
        </p:txBody>
      </p:sp>
      <p:sp>
        <p:nvSpPr>
          <p:cNvPr id="3" name="Content Placeholder 2"/>
          <p:cNvSpPr>
            <a:spLocks noGrp="1"/>
          </p:cNvSpPr>
          <p:nvPr>
            <p:ph idx="1"/>
          </p:nvPr>
        </p:nvSpPr>
        <p:spPr>
          <a:xfrm>
            <a:off x="358775" y="620610"/>
            <a:ext cx="8605838" cy="5246791"/>
          </a:xfrm>
        </p:spPr>
        <p:txBody>
          <a:bodyPr/>
          <a:lstStyle/>
          <a:p>
            <a:pPr>
              <a:buNone/>
            </a:pPr>
            <a:r>
              <a:rPr lang="en-GB" sz="2800" dirty="0">
                <a:solidFill>
                  <a:srgbClr val="000000"/>
                </a:solidFill>
              </a:rPr>
              <a:t>Assessment and feedback</a:t>
            </a:r>
          </a:p>
          <a:p>
            <a:pPr>
              <a:buFont typeface="+mj-lt"/>
              <a:buAutoNum type="arabicPeriod" startAt="8"/>
            </a:pPr>
            <a:r>
              <a:rPr lang="en-GB" sz="2800" dirty="0">
                <a:solidFill>
                  <a:srgbClr val="002060"/>
                </a:solidFill>
              </a:rPr>
              <a:t>The criteria used in marking have been clear in advance </a:t>
            </a:r>
          </a:p>
          <a:p>
            <a:pPr>
              <a:buFont typeface="+mj-lt"/>
              <a:buAutoNum type="arabicPeriod" startAt="8"/>
            </a:pPr>
            <a:r>
              <a:rPr lang="en-GB" sz="2800" dirty="0">
                <a:solidFill>
                  <a:srgbClr val="002060"/>
                </a:solidFill>
              </a:rPr>
              <a:t>Marking and assessment have been fair</a:t>
            </a:r>
          </a:p>
          <a:p>
            <a:pPr>
              <a:buFont typeface="+mj-lt"/>
              <a:buAutoNum type="arabicPeriod" startAt="8"/>
            </a:pPr>
            <a:r>
              <a:rPr lang="en-GB" sz="2800" dirty="0">
                <a:solidFill>
                  <a:srgbClr val="002060"/>
                </a:solidFill>
              </a:rPr>
              <a:t>Feedback on my work has been timely</a:t>
            </a:r>
          </a:p>
          <a:p>
            <a:pPr>
              <a:buFont typeface="+mj-lt"/>
              <a:buAutoNum type="arabicPeriod" startAt="8"/>
            </a:pPr>
            <a:r>
              <a:rPr lang="en-GB" sz="2800" dirty="0">
                <a:solidFill>
                  <a:srgbClr val="002060"/>
                </a:solidFill>
              </a:rPr>
              <a:t>I have received helpful comments on my work</a:t>
            </a:r>
          </a:p>
          <a:p>
            <a:pPr>
              <a:buNone/>
            </a:pPr>
            <a:r>
              <a:rPr lang="en-GB" sz="2800" dirty="0">
                <a:solidFill>
                  <a:srgbClr val="000000"/>
                </a:solidFill>
              </a:rPr>
              <a:t>Student voice</a:t>
            </a:r>
          </a:p>
          <a:p>
            <a:pPr lvl="0">
              <a:buFont typeface="+mj-lt"/>
              <a:buAutoNum type="arabicPeriod" startAt="23"/>
            </a:pPr>
            <a:r>
              <a:rPr lang="en-GB" sz="2800" dirty="0">
                <a:solidFill>
                  <a:srgbClr val="002060"/>
                </a:solidFill>
              </a:rPr>
              <a:t>I have had the right opportunities to provide feedback on my course</a:t>
            </a:r>
          </a:p>
          <a:p>
            <a:pPr lvl="0">
              <a:buFont typeface="+mj-lt"/>
              <a:buAutoNum type="arabicPeriod" startAt="23"/>
            </a:pPr>
            <a:r>
              <a:rPr lang="en-GB" sz="2800" dirty="0">
                <a:solidFill>
                  <a:srgbClr val="002060"/>
                </a:solidFill>
              </a:rPr>
              <a:t>Staff value students’ views and opinions about the course</a:t>
            </a:r>
          </a:p>
          <a:p>
            <a:pPr lvl="0">
              <a:buFont typeface="+mj-lt"/>
              <a:buAutoNum type="arabicPeriod" startAt="23"/>
            </a:pPr>
            <a:r>
              <a:rPr lang="en-US" sz="2800" dirty="0">
                <a:solidFill>
                  <a:srgbClr val="002060"/>
                </a:solidFill>
              </a:rPr>
              <a:t>It is clear how students’ feedback on the course has been acted on</a:t>
            </a:r>
            <a:endParaRPr lang="en-GB" sz="2800" dirty="0">
              <a:solidFill>
                <a:srgbClr val="002060"/>
              </a:solidFill>
            </a:endParaRPr>
          </a:p>
          <a:p>
            <a:endParaRPr lang="en-GB" sz="2800" dirty="0">
              <a:solidFill>
                <a:srgbClr val="002060"/>
              </a:solidFill>
            </a:endParaRPr>
          </a:p>
          <a:p>
            <a:endParaRPr lang="en-GB" sz="2800" dirty="0">
              <a:solidFill>
                <a:srgbClr val="002060"/>
              </a:solidFil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One of my main worries...</a:t>
            </a:r>
          </a:p>
        </p:txBody>
      </p:sp>
      <p:sp>
        <p:nvSpPr>
          <p:cNvPr id="3" name="Content Placeholder 2"/>
          <p:cNvSpPr>
            <a:spLocks noGrp="1"/>
          </p:cNvSpPr>
          <p:nvPr>
            <p:ph idx="1"/>
          </p:nvPr>
        </p:nvSpPr>
        <p:spPr/>
        <p:txBody>
          <a:bodyPr/>
          <a:lstStyle/>
          <a:p>
            <a:pPr>
              <a:buNone/>
            </a:pPr>
            <a:r>
              <a:rPr lang="en-GB" dirty="0"/>
              <a:t>We still tend to try to measure...</a:t>
            </a:r>
          </a:p>
          <a:p>
            <a:pPr>
              <a:buNone/>
            </a:pPr>
            <a:r>
              <a:rPr lang="en-GB" dirty="0"/>
              <a:t>	...</a:t>
            </a:r>
            <a:r>
              <a:rPr lang="en-GB" dirty="0">
                <a:solidFill>
                  <a:srgbClr val="FF0000"/>
                </a:solidFill>
              </a:rPr>
              <a:t>what’s in students’ heads, and what they can do with what’s there...</a:t>
            </a:r>
          </a:p>
          <a:p>
            <a:pPr>
              <a:buNone/>
            </a:pPr>
            <a:r>
              <a:rPr lang="en-GB" dirty="0"/>
              <a:t>	in terms of two unsatisfactory proxies ... </a:t>
            </a:r>
          </a:p>
          <a:p>
            <a:pPr>
              <a:buAutoNum type="arabicPeriod"/>
            </a:pPr>
            <a:r>
              <a:rPr lang="en-GB" dirty="0">
                <a:solidFill>
                  <a:srgbClr val="006600"/>
                </a:solidFill>
              </a:rPr>
              <a:t>what comes out of students’ </a:t>
            </a:r>
            <a:r>
              <a:rPr lang="en-GB" dirty="0">
                <a:solidFill>
                  <a:srgbClr val="FF0000"/>
                </a:solidFill>
              </a:rPr>
              <a:t>pens</a:t>
            </a:r>
            <a:r>
              <a:rPr lang="en-GB" dirty="0">
                <a:solidFill>
                  <a:srgbClr val="006600"/>
                </a:solidFill>
              </a:rPr>
              <a:t> in exams;</a:t>
            </a:r>
            <a:endParaRPr lang="en-GB" b="0" dirty="0">
              <a:solidFill>
                <a:srgbClr val="FF0000"/>
              </a:solidFill>
              <a:latin typeface="Creepy" pitchFamily="82" charset="0"/>
            </a:endParaRPr>
          </a:p>
          <a:p>
            <a:pPr>
              <a:buNone/>
            </a:pPr>
            <a:r>
              <a:rPr lang="en-GB" dirty="0">
                <a:solidFill>
                  <a:srgbClr val="006600"/>
                </a:solidFill>
              </a:rPr>
              <a:t>2.	what comes out of their </a:t>
            </a:r>
            <a:r>
              <a:rPr lang="en-GB" dirty="0">
                <a:solidFill>
                  <a:srgbClr val="FF0000"/>
                </a:solidFill>
              </a:rPr>
              <a:t>keyboards</a:t>
            </a:r>
            <a:r>
              <a:rPr lang="en-GB" dirty="0">
                <a:solidFill>
                  <a:srgbClr val="006600"/>
                </a:solidFill>
              </a:rPr>
              <a:t> in essays and reports</a:t>
            </a:r>
            <a:r>
              <a:rPr lang="en-GB"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8" name="Rectangle 4"/>
          <p:cNvSpPr>
            <a:spLocks noGrp="1" noRot="1" noChangeArrowheads="1"/>
          </p:cNvSpPr>
          <p:nvPr>
            <p:ph type="ctrTitle"/>
          </p:nvPr>
        </p:nvSpPr>
        <p:spPr/>
        <p:txBody>
          <a:bodyPr/>
          <a:lstStyle/>
          <a:p>
            <a:pPr eaLnBrk="1" hangingPunct="1">
              <a:defRPr/>
            </a:pPr>
            <a:r>
              <a:rPr lang="en-GB" dirty="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a:t>Making all the channels work</a:t>
            </a:r>
          </a:p>
        </p:txBody>
      </p:sp>
    </p:spTree>
    <p:extLst>
      <p:ext uri="{BB962C8B-B14F-4D97-AF65-F5344CB8AC3E}">
        <p14:creationId xmlns:p14="http://schemas.microsoft.com/office/powerpoint/2010/main" val="2281020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0"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Edge Hill</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0"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0" y="5733256"/>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a:solidFill>
                  <a:srgbClr val="C00000"/>
                </a:solidFill>
              </a:rPr>
              <a:t>On the signal to start</a:t>
            </a:r>
            <a:r>
              <a:rPr lang="en-GB" sz="2800" dirty="0"/>
              <a:t>, please stand up, and work in pairs, moving around the room, talking to different people using the script which follows…</a:t>
            </a:r>
            <a:endParaRPr lang="en-GB" sz="2800" dirty="0">
              <a:solidFill>
                <a:srgbClr val="66FF33"/>
              </a:solidFill>
            </a:endParaRPr>
          </a:p>
          <a:p>
            <a:pPr eaLnBrk="1" hangingPunct="1">
              <a:lnSpc>
                <a:spcPct val="100000"/>
              </a:lnSpc>
              <a:buFont typeface="Wingdings" pitchFamily="2" charset="2"/>
              <a:buNone/>
            </a:pPr>
            <a:r>
              <a:rPr lang="en-GB" sz="2800" dirty="0"/>
              <a:t>The script:</a:t>
            </a:r>
          </a:p>
          <a:p>
            <a:pPr eaLnBrk="1" hangingPunct="1">
              <a:lnSpc>
                <a:spcPct val="100000"/>
              </a:lnSpc>
              <a:buFont typeface="Wingdings" pitchFamily="2" charset="2"/>
              <a:buNone/>
            </a:pPr>
            <a:r>
              <a:rPr lang="en-GB" sz="2800" dirty="0">
                <a:solidFill>
                  <a:srgbClr val="009900"/>
                </a:solidFill>
              </a:rPr>
              <a:t>A		‘Hello’ (or equivalent).</a:t>
            </a:r>
          </a:p>
          <a:p>
            <a:pPr eaLnBrk="1" hangingPunct="1">
              <a:lnSpc>
                <a:spcPct val="100000"/>
              </a:lnSpc>
              <a:buFont typeface="Wingdings" pitchFamily="2" charset="2"/>
              <a:buNone/>
            </a:pPr>
            <a:r>
              <a:rPr lang="en-GB" sz="2800" dirty="0">
                <a:solidFill>
                  <a:srgbClr val="0000CC"/>
                </a:solidFill>
              </a:rPr>
              <a:t>B 		‘Hello’ (or equivalent).</a:t>
            </a:r>
          </a:p>
          <a:p>
            <a:pPr eaLnBrk="1" hangingPunct="1">
              <a:lnSpc>
                <a:spcPct val="100000"/>
              </a:lnSpc>
              <a:buFont typeface="Wingdings" pitchFamily="2" charset="2"/>
              <a:buNone/>
            </a:pPr>
            <a:r>
              <a:rPr lang="en-GB" sz="2800" dirty="0">
                <a:solidFill>
                  <a:srgbClr val="009900"/>
                </a:solidFill>
              </a:rPr>
              <a:t>A 		‘You are late’.</a:t>
            </a:r>
          </a:p>
          <a:p>
            <a:pPr eaLnBrk="1" hangingPunct="1">
              <a:lnSpc>
                <a:spcPct val="100000"/>
              </a:lnSpc>
              <a:buFont typeface="Wingdings" pitchFamily="2" charset="2"/>
              <a:buNone/>
            </a:pPr>
            <a:r>
              <a:rPr lang="en-GB" sz="2800" dirty="0">
                <a:solidFill>
                  <a:srgbClr val="0000CC"/>
                </a:solidFill>
              </a:rPr>
              <a:t>B 		‘I know’.</a:t>
            </a:r>
          </a:p>
          <a:p>
            <a:pPr eaLnBrk="1" hangingPunct="1">
              <a:lnSpc>
                <a:spcPct val="100000"/>
              </a:lnSpc>
              <a:buFont typeface="Wingdings" pitchFamily="2" charset="2"/>
              <a:buNone/>
            </a:pPr>
            <a:r>
              <a:rPr lang="en-GB" sz="2800" dirty="0">
                <a:solidFill>
                  <a:srgbClr val="FF0000"/>
                </a:solidFill>
                <a:highlight>
                  <a:srgbClr val="FFFF00"/>
                </a:highlight>
              </a:rPr>
              <a:t>Try to do it completely differently each time.</a:t>
            </a:r>
          </a:p>
        </p:txBody>
      </p:sp>
      <p:pic>
        <p:nvPicPr>
          <p:cNvPr id="2" name="glas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08130" y="6022181"/>
            <a:ext cx="609600" cy="609600"/>
          </a:xfrm>
          <a:prstGeom prst="rect">
            <a:avLst/>
          </a:prstGeom>
        </p:spPr>
      </p:pic>
    </p:spTree>
    <p:extLst>
      <p:ext uri="{BB962C8B-B14F-4D97-AF65-F5344CB8AC3E}">
        <p14:creationId xmlns:p14="http://schemas.microsoft.com/office/powerpoint/2010/main" val="27767681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7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600" dirty="0">
                <a:solidFill>
                  <a:srgbClr val="008000"/>
                </a:solidFill>
                <a:latin typeface="Calibri" panose="020F0502020204030204" pitchFamily="34" charset="0"/>
                <a:cs typeface="Calibri" panose="020F0502020204030204" pitchFamily="34" charset="0"/>
              </a:rPr>
              <a:t>Tone of voice</a:t>
            </a:r>
          </a:p>
          <a:p>
            <a:pPr marL="2876550" lvl="1" indent="-457200" eaLnBrk="1" hangingPunct="1">
              <a:lnSpc>
                <a:spcPct val="100000"/>
              </a:lnSpc>
            </a:pPr>
            <a:r>
              <a:rPr lang="en-GB" sz="2600" dirty="0">
                <a:solidFill>
                  <a:srgbClr val="008000"/>
                </a:solidFill>
                <a:latin typeface="Calibri" panose="020F0502020204030204" pitchFamily="34" charset="0"/>
                <a:cs typeface="Calibri" panose="020F0502020204030204" pitchFamily="34" charset="0"/>
              </a:rPr>
              <a:t>Body language</a:t>
            </a:r>
          </a:p>
          <a:p>
            <a:pPr marL="2876550" lvl="1" indent="-457200" eaLnBrk="1" hangingPunct="1">
              <a:lnSpc>
                <a:spcPct val="100000"/>
              </a:lnSpc>
            </a:pPr>
            <a:r>
              <a:rPr lang="en-GB" sz="2600" dirty="0">
                <a:solidFill>
                  <a:srgbClr val="008000"/>
                </a:solidFill>
                <a:latin typeface="Calibri" panose="020F0502020204030204" pitchFamily="34" charset="0"/>
                <a:cs typeface="Calibri" panose="020F0502020204030204" pitchFamily="34" charset="0"/>
              </a:rPr>
              <a:t>Facial expression</a:t>
            </a:r>
          </a:p>
          <a:p>
            <a:pPr marL="2876550" lvl="1" indent="-457200" eaLnBrk="1" hangingPunct="1">
              <a:lnSpc>
                <a:spcPct val="100000"/>
              </a:lnSpc>
            </a:pPr>
            <a:r>
              <a:rPr lang="en-GB" sz="2600" dirty="0">
                <a:solidFill>
                  <a:srgbClr val="008000"/>
                </a:solidFill>
                <a:latin typeface="Calibri" panose="020F0502020204030204" pitchFamily="34" charset="0"/>
                <a:cs typeface="Calibri" panose="020F0502020204030204" pitchFamily="34" charset="0"/>
              </a:rPr>
              <a:t>Eye contact</a:t>
            </a:r>
          </a:p>
          <a:p>
            <a:pPr marL="2876550" lvl="1" indent="-457200" eaLnBrk="1" hangingPunct="1">
              <a:lnSpc>
                <a:spcPct val="100000"/>
              </a:lnSpc>
            </a:pPr>
            <a:r>
              <a:rPr lang="en-GB" sz="2600" dirty="0">
                <a:solidFill>
                  <a:srgbClr val="008000"/>
                </a:solidFill>
                <a:latin typeface="Calibri" panose="020F0502020204030204" pitchFamily="34" charset="0"/>
                <a:cs typeface="Calibri" panose="020F0502020204030204" pitchFamily="34" charset="0"/>
              </a:rPr>
              <a:t>The chance to repeat things</a:t>
            </a:r>
          </a:p>
          <a:p>
            <a:pPr marL="2876550" lvl="1" indent="-457200" eaLnBrk="1" hangingPunct="1">
              <a:lnSpc>
                <a:spcPct val="100000"/>
              </a:lnSpc>
            </a:pPr>
            <a:r>
              <a:rPr lang="en-GB" sz="2600" dirty="0">
                <a:solidFill>
                  <a:srgbClr val="008000"/>
                </a:solidFill>
                <a:latin typeface="Calibri" panose="020F0502020204030204" pitchFamily="34" charset="0"/>
                <a:cs typeface="Calibri" panose="020F0502020204030204" pitchFamily="34" charset="0"/>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rPr>
              <a:t>What will I be expected to show for this?</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rPr>
              <a:t>What does a good one look like, and a bad one?</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C00000"/>
                </a:solidFill>
                <a:effectLst/>
                <a:uLnTx/>
                <a:uFillTx/>
                <a:latin typeface="Comic Sans MS" pitchFamily="66" charset="0"/>
              </a:rPr>
              <a:t>Some of the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C00000"/>
                </a:solidFill>
                <a:effectLst/>
                <a:uLnTx/>
                <a:uFillTx/>
                <a:latin typeface="Comic Sans MS" pitchFamily="66" charset="0"/>
              </a:rPr>
              <a:t>tools we can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C00000"/>
                </a:solidFill>
                <a:effectLst/>
                <a:uLnTx/>
                <a:uFillTx/>
                <a:latin typeface="Comic Sans MS" pitchFamily="66" charset="0"/>
              </a:rPr>
              <a:t>use in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C00000"/>
                </a:solidFill>
                <a:effectLst/>
                <a:uLnTx/>
                <a:uFillTx/>
                <a:latin typeface="Comic Sans MS" pitchFamily="66" charset="0"/>
              </a:rPr>
              <a:t>face-to-face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C00000"/>
                </a:solidFill>
                <a:effectLst/>
                <a:uLnTx/>
                <a:uFillTx/>
                <a:latin typeface="Comic Sans MS" pitchFamily="66" charset="0"/>
              </a:rPr>
              <a:t>contexts</a:t>
            </a:r>
          </a:p>
        </p:txBody>
      </p:sp>
    </p:spTree>
    <p:extLst>
      <p:ext uri="{BB962C8B-B14F-4D97-AF65-F5344CB8AC3E}">
        <p14:creationId xmlns:p14="http://schemas.microsoft.com/office/powerpoint/2010/main" val="299540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dirty="0">
                <a:solidFill>
                  <a:srgbClr val="006600"/>
                </a:solidFill>
              </a:rPr>
              <a:t>Feedback is like fish.</a:t>
            </a:r>
          </a:p>
          <a:p>
            <a:pPr eaLnBrk="1" hangingPunct="1">
              <a:buFont typeface="Wingdings" pitchFamily="2" charset="2"/>
              <a:buNone/>
              <a:defRPr/>
            </a:pPr>
            <a:r>
              <a:rPr lang="en-GB" dirty="0">
                <a:solidFill>
                  <a:srgbClr val="006600"/>
                </a:solidFill>
              </a:rPr>
              <a:t>If it is not used quickly, it becomes useless.</a:t>
            </a:r>
          </a:p>
          <a:p>
            <a:pPr eaLnBrk="1" hangingPunct="1">
              <a:buFont typeface="Wingdings" pitchFamily="2" charset="2"/>
              <a:buNone/>
              <a:defRPr/>
            </a:pPr>
            <a:r>
              <a:rPr lang="en-GB" dirty="0">
                <a:solidFill>
                  <a:srgbClr val="006600"/>
                </a:solidFill>
              </a:rPr>
              <a:t>	(Sally Brown).</a:t>
            </a:r>
          </a:p>
          <a:p>
            <a:pPr eaLnBrk="1" hangingPunct="1">
              <a:buFont typeface="Wingdings" pitchFamily="2" charset="2"/>
              <a:buNone/>
              <a:defRPr/>
            </a:pPr>
            <a:r>
              <a:rPr lang="en-GB" dirty="0">
                <a:solidFill>
                  <a:srgbClr val="0000CC"/>
                </a:solidFill>
              </a:rPr>
              <a:t>Give a man a fish,</a:t>
            </a:r>
          </a:p>
          <a:p>
            <a:pPr eaLnBrk="1" hangingPunct="1">
              <a:buFont typeface="Wingdings" pitchFamily="2" charset="2"/>
              <a:buNone/>
              <a:defRPr/>
            </a:pPr>
            <a:r>
              <a:rPr lang="en-GB" dirty="0">
                <a:solidFill>
                  <a:srgbClr val="0000CC"/>
                </a:solidFill>
              </a:rPr>
              <a:t>Feed him for a day.</a:t>
            </a:r>
          </a:p>
          <a:p>
            <a:pPr eaLnBrk="1" hangingPunct="1">
              <a:buFont typeface="Wingdings" pitchFamily="2" charset="2"/>
              <a:buNone/>
              <a:defRPr/>
            </a:pPr>
            <a:r>
              <a:rPr lang="en-GB" dirty="0">
                <a:solidFill>
                  <a:srgbClr val="0000CC"/>
                </a:solidFill>
              </a:rPr>
              <a:t>Teach a man to fish,</a:t>
            </a:r>
          </a:p>
          <a:p>
            <a:pPr eaLnBrk="1" hangingPunct="1">
              <a:buFont typeface="Wingdings" pitchFamily="2" charset="2"/>
              <a:buNone/>
              <a:defRPr/>
            </a:pPr>
            <a:r>
              <a:rPr lang="en-GB" dirty="0">
                <a:solidFill>
                  <a:srgbClr val="0000CC"/>
                </a:solidFill>
              </a:rPr>
              <a:t>Feed him for a lifetime.</a:t>
            </a:r>
          </a:p>
          <a:p>
            <a:pPr eaLnBrk="1" hangingPunct="1">
              <a:buFont typeface="Wingdings" pitchFamily="2" charset="2"/>
              <a:buNone/>
              <a:defRPr/>
            </a:pPr>
            <a:r>
              <a:rPr lang="en-GB" dirty="0">
                <a:solidFill>
                  <a:srgbClr val="0000CC"/>
                </a:solidFill>
              </a:rPr>
              <a:t>	</a:t>
            </a:r>
            <a:r>
              <a:rPr lang="en-GB" kern="1200" dirty="0">
                <a:solidFill>
                  <a:srgbClr val="0000CC"/>
                </a:solidFill>
              </a:rPr>
              <a:t>(Maimonides: 1135-1204)</a:t>
            </a:r>
          </a:p>
          <a:p>
            <a:pPr eaLnBrk="1" hangingPunct="1">
              <a:buFont typeface="Wingdings" pitchFamily="2" charset="2"/>
              <a:buNone/>
              <a:defRPr/>
            </a:pPr>
            <a:endParaRPr lang="en-GB" dirty="0">
              <a:solidFill>
                <a:srgbClr val="0000CC"/>
              </a:solidFill>
            </a:endParaRPr>
          </a:p>
        </p:txBody>
      </p:sp>
      <p:sp>
        <p:nvSpPr>
          <p:cNvPr id="6" name="TextBox 5"/>
          <p:cNvSpPr txBox="1">
            <a:spLocks noChangeArrowheads="1"/>
          </p:cNvSpPr>
          <p:nvPr/>
        </p:nvSpPr>
        <p:spPr bwMode="auto">
          <a:xfrm>
            <a:off x="395288" y="5229237"/>
            <a:ext cx="8748712" cy="1077913"/>
          </a:xfrm>
          <a:prstGeom prst="rect">
            <a:avLst/>
          </a:prstGeom>
          <a:solidFill>
            <a:schemeClr val="bg1"/>
          </a:solidFill>
          <a:ln w="9525">
            <a:noFill/>
            <a:miter lim="800000"/>
            <a:headEnd/>
            <a:tailEnd/>
          </a:ln>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sz="3200" b="1" i="0" u="none" strike="noStrike" kern="0" cap="none" spc="0" normalizeH="0" baseline="0" noProof="0">
                <a:ln>
                  <a:noFill/>
                </a:ln>
                <a:solidFill>
                  <a:srgbClr val="0000CC"/>
                </a:solidFill>
                <a:effectLst/>
                <a:uLnTx/>
                <a:uFillTx/>
                <a:latin typeface="Arial" charset="0"/>
              </a:rPr>
              <a:t>And he’ll learn to drink beer in boats</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3200" b="1" i="0" u="none" strike="noStrike" kern="0" cap="none" spc="0" normalizeH="0" baseline="0" noProof="0">
                <a:ln>
                  <a:noFill/>
                </a:ln>
                <a:solidFill>
                  <a:srgbClr val="0000CC"/>
                </a:solidFill>
                <a:effectLst/>
                <a:uLnTx/>
                <a:uFillTx/>
                <a:latin typeface="Arial" charset="0"/>
              </a:rPr>
              <a:t>And you won’t see him for weeks!</a:t>
            </a:r>
          </a:p>
        </p:txBody>
      </p:sp>
      <p:sp>
        <p:nvSpPr>
          <p:cNvPr id="7" name="Rectangle 6"/>
          <p:cNvSpPr/>
          <p:nvPr/>
        </p:nvSpPr>
        <p:spPr>
          <a:xfrm>
            <a:off x="827094" y="6321437"/>
            <a:ext cx="5184775" cy="536575"/>
          </a:xfrm>
          <a:prstGeom prst="rect">
            <a:avLst/>
          </a:prstGeom>
          <a:solidFill>
            <a:schemeClr val="bg1"/>
          </a:solidFill>
        </p:spPr>
        <p:txBody>
          <a:bodyPr>
            <a:spAutoFit/>
          </a:bodyPr>
          <a:lstStyle/>
          <a:p>
            <a:pPr marL="533400" marR="0" lvl="0" indent="-533400" defTabSz="914400" eaLnBrk="1" fontAlgn="auto" latinLnBrk="0" hangingPunct="1">
              <a:lnSpc>
                <a:spcPct val="90000"/>
              </a:lnSpc>
              <a:spcBef>
                <a:spcPct val="35000"/>
              </a:spcBef>
              <a:spcAft>
                <a:spcPts val="0"/>
              </a:spcAft>
              <a:buClr>
                <a:srgbClr val="009900"/>
              </a:buClr>
              <a:buSzTx/>
              <a:buFontTx/>
              <a:buNone/>
              <a:tabLst/>
              <a:defRPr/>
            </a:pPr>
            <a:r>
              <a:rPr kumimoji="0" lang="en-GB" sz="3200" b="1" i="0" u="none" strike="noStrike" kern="0" cap="none" spc="0" normalizeH="0" baseline="0" noProof="0" dirty="0">
                <a:ln>
                  <a:noFill/>
                </a:ln>
                <a:solidFill>
                  <a:srgbClr val="0000CC"/>
                </a:solidFill>
                <a:effectLst/>
                <a:uLnTx/>
                <a:uFillTx/>
                <a:latin typeface="Arial"/>
              </a:rPr>
              <a:t>(Australian proverb).</a:t>
            </a:r>
          </a:p>
        </p:txBody>
      </p:sp>
      <p:sp>
        <p:nvSpPr>
          <p:cNvPr id="9" name="TextBox 8"/>
          <p:cNvSpPr txBox="1"/>
          <p:nvPr/>
        </p:nvSpPr>
        <p:spPr>
          <a:xfrm>
            <a:off x="6" y="3500445"/>
            <a:ext cx="6156325" cy="3259354"/>
          </a:xfrm>
          <a:prstGeom prst="rect">
            <a:avLst/>
          </a:prstGeom>
          <a:solidFill>
            <a:schemeClr val="bg1"/>
          </a:solidFill>
          <a:ln>
            <a:solidFill>
              <a:schemeClr val="tx1"/>
            </a:solidFill>
          </a:ln>
        </p:spPr>
        <p:txBody>
          <a:bodyPr>
            <a:spAutoFit/>
          </a:bodyPr>
          <a:lstStyle/>
          <a:p>
            <a:pPr marL="533400" marR="0" lvl="0" indent="-533400" defTabSz="914400" eaLnBrk="1" fontAlgn="auto" latinLnBrk="0" hangingPunct="1">
              <a:lnSpc>
                <a:spcPct val="100000"/>
              </a:lnSpc>
              <a:spcBef>
                <a:spcPct val="35000"/>
              </a:spcBef>
              <a:spcAft>
                <a:spcPts val="0"/>
              </a:spcAft>
              <a:buClr>
                <a:srgbClr val="009900"/>
              </a:buClr>
              <a:buSzTx/>
              <a:buFontTx/>
              <a:buNone/>
              <a:tabLst/>
              <a:defRPr/>
            </a:pPr>
            <a:r>
              <a:rPr kumimoji="0" lang="en-GB" sz="2800" b="1" i="0" u="none" strike="noStrike" kern="0" cap="none" spc="0" normalizeH="0" baseline="0" noProof="0" dirty="0">
                <a:ln>
                  <a:noFill/>
                </a:ln>
                <a:solidFill>
                  <a:srgbClr val="660066"/>
                </a:solidFill>
                <a:effectLst/>
                <a:uLnTx/>
                <a:uFillTx/>
                <a:latin typeface="Arial"/>
              </a:rPr>
              <a:t>	Make feedback </a:t>
            </a:r>
            <a:r>
              <a:rPr kumimoji="0" lang="en-GB" sz="2800" b="1" i="0" u="none" strike="noStrike" kern="0" cap="none" spc="0" normalizeH="0" baseline="0" noProof="0" dirty="0">
                <a:ln>
                  <a:noFill/>
                </a:ln>
                <a:solidFill>
                  <a:srgbClr val="FF0000"/>
                </a:solidFill>
                <a:effectLst/>
                <a:uLnTx/>
                <a:uFillTx/>
                <a:latin typeface="Arial"/>
              </a:rPr>
              <a:t>timely</a:t>
            </a:r>
            <a:r>
              <a:rPr kumimoji="0" lang="en-GB" sz="2800" b="1" i="0" u="none" strike="noStrike" kern="0" cap="none" spc="0" normalizeH="0" baseline="0" noProof="0" dirty="0">
                <a:ln>
                  <a:noFill/>
                </a:ln>
                <a:solidFill>
                  <a:srgbClr val="660066"/>
                </a:solidFill>
                <a:effectLst/>
                <a:uLnTx/>
                <a:uFillTx/>
                <a:latin typeface="Arial"/>
              </a:rPr>
              <a:t>, while it still matters to students, in time for them to use it towards further learning, or to receive further assistance.</a:t>
            </a:r>
          </a:p>
          <a:p>
            <a:pPr marL="533400" marR="0" lvl="0" indent="-533400" defTabSz="914400" eaLnBrk="1" fontAlgn="auto" latinLnBrk="0" hangingPunct="1">
              <a:lnSpc>
                <a:spcPct val="100000"/>
              </a:lnSpc>
              <a:spcBef>
                <a:spcPct val="35000"/>
              </a:spcBef>
              <a:spcAft>
                <a:spcPts val="0"/>
              </a:spcAft>
              <a:buClr>
                <a:srgbClr val="009900"/>
              </a:buClr>
              <a:buSzTx/>
              <a:buFontTx/>
              <a:buNone/>
              <a:tabLst/>
              <a:defRPr/>
            </a:pPr>
            <a:r>
              <a:rPr kumimoji="0" lang="en-GB" sz="2800" b="1" i="0" u="none" strike="noStrike" kern="0" cap="none" spc="0" normalizeH="0" baseline="0" noProof="0" dirty="0">
                <a:ln>
                  <a:noFill/>
                </a:ln>
                <a:solidFill>
                  <a:srgbClr val="660066"/>
                </a:solidFill>
                <a:effectLst/>
                <a:uLnTx/>
                <a:uFillTx/>
                <a:latin typeface="Arial"/>
              </a:rPr>
              <a:t>	(Graham Gibbs)</a:t>
            </a:r>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2800" b="1" i="0" u="none" strike="noStrike" kern="0" cap="none" spc="0" normalizeH="0" baseline="0" noProof="0" dirty="0">
              <a:ln>
                <a:noFill/>
              </a:ln>
              <a:solidFill>
                <a:srgbClr val="000000"/>
              </a:solidFill>
              <a:effectLst/>
              <a:uLnTx/>
              <a:uFillTx/>
              <a:latin typeface="Times New Roman" pitchFamily="18" charset="0"/>
            </a:endParaRPr>
          </a:p>
        </p:txBody>
      </p:sp>
    </p:spTree>
    <p:extLst>
      <p:ext uri="{BB962C8B-B14F-4D97-AF65-F5344CB8AC3E}">
        <p14:creationId xmlns:p14="http://schemas.microsoft.com/office/powerpoint/2010/main" val="239747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autoUpdateAnimBg="0"/>
      <p:bldP spid="6" grpId="0" build="p" animBg="1"/>
      <p:bldP spid="7" grpId="0" animBg="1"/>
      <p:bldP spid="9" grpId="0" animBg="1"/>
      <p:bldP spid="9"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rPr>
              <a:t>Some feedback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rPr>
              <a:t>issues</a:t>
            </a:r>
          </a:p>
        </p:txBody>
      </p:sp>
      <p:sp>
        <p:nvSpPr>
          <p:cNvPr id="2" name="Oval 1"/>
          <p:cNvSpPr>
            <a:spLocks noChangeArrowheads="1"/>
          </p:cNvSpPr>
          <p:nvPr/>
        </p:nvSpPr>
        <p:spPr bwMode="auto">
          <a:xfrm>
            <a:off x="5753100" y="3124206"/>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rPr>
              <a:t>Written, printed,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rPr>
              <a:t>on-screen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ndParaRPr>
          </a:p>
        </p:txBody>
      </p:sp>
      <p:sp>
        <p:nvSpPr>
          <p:cNvPr id="4" name="Oval 3"/>
          <p:cNvSpPr>
            <a:spLocks noChangeArrowheads="1"/>
          </p:cNvSpPr>
          <p:nvPr/>
        </p:nvSpPr>
        <p:spPr bwMode="auto">
          <a:xfrm>
            <a:off x="228600" y="1371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rPr>
              <a:t>Language of feedback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ndParaRPr>
          </a:p>
        </p:txBody>
      </p:sp>
      <p:sp>
        <p:nvSpPr>
          <p:cNvPr id="5" name="Oval 4"/>
          <p:cNvSpPr>
            <a:spLocks noChangeArrowheads="1"/>
          </p:cNvSpPr>
          <p:nvPr/>
        </p:nvSpPr>
        <p:spPr bwMode="auto">
          <a:xfrm>
            <a:off x="5486400" y="1371612"/>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rPr>
              <a:t>National Student Survey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ndParaRPr>
          </a:p>
        </p:txBody>
      </p:sp>
      <p:sp>
        <p:nvSpPr>
          <p:cNvPr id="6" name="Oval 5"/>
          <p:cNvSpPr>
            <a:spLocks noChangeArrowheads="1"/>
          </p:cNvSpPr>
          <p:nvPr/>
        </p:nvSpPr>
        <p:spPr bwMode="auto">
          <a:xfrm>
            <a:off x="0" y="3124206"/>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rPr>
              <a:t>Timing: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rPr>
              <a:t>24-hours!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ndParaRPr>
          </a:p>
        </p:txBody>
      </p:sp>
      <p:sp>
        <p:nvSpPr>
          <p:cNvPr id="7" name="Oval 6"/>
          <p:cNvSpPr>
            <a:spLocks noChangeArrowheads="1"/>
          </p:cNvSpPr>
          <p:nvPr/>
        </p:nvSpPr>
        <p:spPr bwMode="auto">
          <a:xfrm>
            <a:off x="2819400" y="152404"/>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rPr>
              <a:t>Feed-forward</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ndParaRPr>
          </a:p>
        </p:txBody>
      </p:sp>
      <p:sp>
        <p:nvSpPr>
          <p:cNvPr id="8" name="Oval 7"/>
          <p:cNvSpPr>
            <a:spLocks noChangeArrowheads="1"/>
          </p:cNvSpPr>
          <p:nvPr/>
        </p:nvSpPr>
        <p:spPr bwMode="auto">
          <a:xfrm>
            <a:off x="1143000" y="4800612"/>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rPr>
              <a:t>Efficiency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ndParaRPr>
          </a:p>
        </p:txBody>
      </p:sp>
      <p:sp>
        <p:nvSpPr>
          <p:cNvPr id="9" name="Oval 8"/>
          <p:cNvSpPr>
            <a:spLocks noChangeArrowheads="1"/>
          </p:cNvSpPr>
          <p:nvPr/>
        </p:nvSpPr>
        <p:spPr bwMode="auto">
          <a:xfrm>
            <a:off x="4648200" y="4800612"/>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rPr>
              <a:t>Face to face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rPr>
              <a:t>oral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6307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itchFamily="34" charset="0"/>
              </a:rPr>
              <a:t>What’s wrong with feedback?</a:t>
            </a:r>
            <a:endParaRPr lang="en-US"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Students get it too late.</a:t>
            </a:r>
          </a:p>
          <a:p>
            <a:r>
              <a:rPr lang="en-GB" dirty="0">
                <a:latin typeface="Calibri" pitchFamily="34" charset="0"/>
              </a:rPr>
              <a:t>And too often, it’s just words on paper.</a:t>
            </a:r>
          </a:p>
          <a:p>
            <a:r>
              <a:rPr lang="en-GB" dirty="0">
                <a:latin typeface="Calibri" pitchFamily="34" charset="0"/>
              </a:rPr>
              <a:t>It doesn’t help them enough.</a:t>
            </a:r>
          </a:p>
          <a:p>
            <a:r>
              <a:rPr lang="en-GB" dirty="0">
                <a:latin typeface="Calibri" pitchFamily="34" charset="0"/>
              </a:rPr>
              <a:t>They often don’t take enough notice of it.</a:t>
            </a:r>
          </a:p>
        </p:txBody>
      </p:sp>
    </p:spTree>
    <p:extLst>
      <p:ext uri="{BB962C8B-B14F-4D97-AF65-F5344CB8AC3E}">
        <p14:creationId xmlns:p14="http://schemas.microsoft.com/office/powerpoint/2010/main" val="334598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Calibri" pitchFamily="34" charset="0"/>
              </a:rPr>
              <a:t>But what’s </a:t>
            </a:r>
            <a:r>
              <a:rPr lang="en-GB" sz="3200" b="1" dirty="0">
                <a:solidFill>
                  <a:srgbClr val="FF0000"/>
                </a:solidFill>
                <a:latin typeface="Calibri" pitchFamily="34" charset="0"/>
              </a:rPr>
              <a:t>really</a:t>
            </a:r>
            <a:r>
              <a:rPr lang="en-GB" sz="3200" b="1" dirty="0">
                <a:latin typeface="Calibri" pitchFamily="34" charset="0"/>
              </a:rPr>
              <a:t> wrong with feedback?</a:t>
            </a:r>
            <a:endParaRPr lang="en-US" sz="32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Too often it’s one-way – monologic.</a:t>
            </a:r>
          </a:p>
          <a:p>
            <a:r>
              <a:rPr lang="en-GB" dirty="0">
                <a:latin typeface="Calibri" pitchFamily="34" charset="0"/>
              </a:rPr>
              <a:t>What students want is </a:t>
            </a:r>
            <a:r>
              <a:rPr lang="en-GB" dirty="0">
                <a:solidFill>
                  <a:srgbClr val="FF0000"/>
                </a:solidFill>
                <a:latin typeface="Calibri" pitchFamily="34" charset="0"/>
              </a:rPr>
              <a:t>dialogue</a:t>
            </a:r>
            <a:r>
              <a:rPr lang="en-GB" dirty="0">
                <a:latin typeface="Calibri" pitchFamily="34" charset="0"/>
              </a:rPr>
              <a:t>.</a:t>
            </a:r>
          </a:p>
          <a:p>
            <a:r>
              <a:rPr lang="en-GB" dirty="0">
                <a:latin typeface="Calibri" pitchFamily="34" charset="0"/>
              </a:rPr>
              <a:t>They want to talk to us about their work.</a:t>
            </a:r>
          </a:p>
          <a:p>
            <a:r>
              <a:rPr lang="en-GB" dirty="0">
                <a:latin typeface="Calibri" pitchFamily="34" charset="0"/>
              </a:rPr>
              <a:t>But they’re </a:t>
            </a:r>
            <a:r>
              <a:rPr lang="en-GB" dirty="0">
                <a:solidFill>
                  <a:srgbClr val="FF0000"/>
                </a:solidFill>
                <a:latin typeface="Calibri" pitchFamily="34" charset="0"/>
              </a:rPr>
              <a:t>scared</a:t>
            </a:r>
            <a:r>
              <a:rPr lang="en-GB" dirty="0">
                <a:latin typeface="Calibri" pitchFamily="34" charset="0"/>
              </a:rPr>
              <a:t> to talk to us, for various reasons:</a:t>
            </a:r>
          </a:p>
          <a:p>
            <a:pPr lvl="1"/>
            <a:r>
              <a:rPr lang="en-GB" dirty="0">
                <a:latin typeface="Calibri" pitchFamily="34" charset="0"/>
              </a:rPr>
              <a:t>In case it leads to lower marks;</a:t>
            </a:r>
          </a:p>
          <a:p>
            <a:pPr lvl="1"/>
            <a:r>
              <a:rPr lang="en-GB" dirty="0">
                <a:latin typeface="Calibri" pitchFamily="34" charset="0"/>
              </a:rPr>
              <a:t>In case they’re ‘found out’;</a:t>
            </a:r>
          </a:p>
          <a:p>
            <a:pPr lvl="1"/>
            <a:r>
              <a:rPr lang="en-GB" dirty="0">
                <a:latin typeface="Calibri" pitchFamily="34" charset="0"/>
              </a:rPr>
              <a:t>In case they feel stupid.</a:t>
            </a:r>
            <a:endParaRPr lang="en-US" dirty="0">
              <a:latin typeface="Calibri" pitchFamily="34" charset="0"/>
            </a:endParaRPr>
          </a:p>
        </p:txBody>
      </p:sp>
    </p:spTree>
    <p:extLst>
      <p:ext uri="{BB962C8B-B14F-4D97-AF65-F5344CB8AC3E}">
        <p14:creationId xmlns:p14="http://schemas.microsoft.com/office/powerpoint/2010/main" val="89610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Royce Sadler on feedback:</a:t>
            </a:r>
          </a:p>
        </p:txBody>
      </p:sp>
      <p:sp>
        <p:nvSpPr>
          <p:cNvPr id="5" name="Content Placeholder 4"/>
          <p:cNvSpPr>
            <a:spLocks noGrp="1"/>
          </p:cNvSpPr>
          <p:nvPr>
            <p:ph idx="1"/>
          </p:nvPr>
        </p:nvSpPr>
        <p:spPr/>
        <p:txBody>
          <a:bodyPr/>
          <a:lstStyle/>
          <a:p>
            <a:pPr>
              <a:lnSpc>
                <a:spcPct val="100000"/>
              </a:lnSpc>
            </a:pPr>
            <a:r>
              <a:rPr lang="en-GB" sz="2800" dirty="0">
                <a:latin typeface="Calibri" pitchFamily="34" charset="0"/>
              </a:rPr>
              <a:t>Higher education teachers are often frustrated by the </a:t>
            </a:r>
            <a:r>
              <a:rPr lang="en-GB" sz="2800" dirty="0">
                <a:solidFill>
                  <a:srgbClr val="FF00FF"/>
                </a:solidFill>
                <a:latin typeface="Calibri" pitchFamily="34" charset="0"/>
              </a:rPr>
              <a:t>modest impact </a:t>
            </a:r>
            <a:r>
              <a:rPr lang="en-GB" sz="2800" dirty="0">
                <a:latin typeface="Calibri" pitchFamily="34" charset="0"/>
              </a:rPr>
              <a:t>feedback has in improving learning. The status of feedback deserves to be challenged on the grounds that it is essentially about telling. For students to become self-sustaining producers of high quality intellectual and professional goods, they must be equipped to </a:t>
            </a:r>
            <a:r>
              <a:rPr lang="en-GB" sz="2800" dirty="0">
                <a:solidFill>
                  <a:srgbClr val="FF0000"/>
                </a:solidFill>
                <a:latin typeface="Calibri" pitchFamily="34" charset="0"/>
              </a:rPr>
              <a:t>take control of their own learning and performance</a:t>
            </a:r>
            <a:r>
              <a:rPr lang="en-GB" sz="2800" dirty="0">
                <a:latin typeface="Calibri" pitchFamily="34" charset="0"/>
              </a:rPr>
              <a:t>. (Sadler, 2013)</a:t>
            </a:r>
          </a:p>
          <a:p>
            <a:pPr>
              <a:lnSpc>
                <a:spcPct val="100000"/>
              </a:lnSpc>
              <a:buNone/>
            </a:pPr>
            <a:r>
              <a:rPr lang="en-AU" sz="2000" dirty="0">
                <a:solidFill>
                  <a:srgbClr val="008000"/>
                </a:solidFill>
              </a:rPr>
              <a:t>Sadler, D. R. (2013). Opening up feedback: Teaching learners to see. In Merry, S., Price, M., Carless, D., &amp; </a:t>
            </a:r>
            <a:r>
              <a:rPr lang="en-AU" sz="2000" dirty="0" err="1">
                <a:solidFill>
                  <a:srgbClr val="008000"/>
                </a:solidFill>
              </a:rPr>
              <a:t>Taras</a:t>
            </a:r>
            <a:r>
              <a:rPr lang="en-AU" sz="2000" dirty="0">
                <a:solidFill>
                  <a:srgbClr val="008000"/>
                </a:solidFill>
              </a:rPr>
              <a:t>, M. (Eds.) </a:t>
            </a:r>
            <a:r>
              <a:rPr lang="en-AU" sz="2000" i="1" dirty="0">
                <a:solidFill>
                  <a:srgbClr val="008000"/>
                </a:solidFill>
              </a:rPr>
              <a:t>Reconceptualising feedback in higher education: Developing dialogue with students</a:t>
            </a:r>
            <a:r>
              <a:rPr lang="en-AU" sz="2000" dirty="0">
                <a:solidFill>
                  <a:srgbClr val="008000"/>
                </a:solidFill>
              </a:rPr>
              <a:t>. (Ch. 5, 54‑63). London: </a:t>
            </a:r>
            <a:r>
              <a:rPr lang="en-AU" sz="2000" dirty="0" err="1">
                <a:solidFill>
                  <a:srgbClr val="008000"/>
                </a:solidFill>
              </a:rPr>
              <a:t>Routledge</a:t>
            </a:r>
            <a:r>
              <a:rPr lang="en-AU" sz="2000" dirty="0">
                <a:solidFill>
                  <a:srgbClr val="008000"/>
                </a:solidFill>
              </a:rPr>
              <a:t>.</a:t>
            </a:r>
            <a:endParaRPr lang="en-GB" sz="2000" dirty="0">
              <a:solidFill>
                <a:srgbClr val="008000"/>
              </a:solidFill>
            </a:endParaRPr>
          </a:p>
          <a:p>
            <a:pPr>
              <a:lnSpc>
                <a:spcPct val="100000"/>
              </a:lnSpc>
            </a:pPr>
            <a:endParaRPr lang="en-GB" sz="2800" dirty="0">
              <a:latin typeface="Calibri" pitchFamily="34" charset="0"/>
            </a:endParaRPr>
          </a:p>
          <a:p>
            <a:pPr>
              <a:lnSpc>
                <a:spcPct val="100000"/>
              </a:lnSpc>
            </a:pPr>
            <a:endParaRPr lang="en-GB" sz="2800" dirty="0">
              <a:latin typeface="Calibri" pitchFamily="34" charset="0"/>
            </a:endParaRPr>
          </a:p>
        </p:txBody>
      </p:sp>
    </p:spTree>
    <p:extLst>
      <p:ext uri="{BB962C8B-B14F-4D97-AF65-F5344CB8AC3E}">
        <p14:creationId xmlns:p14="http://schemas.microsoft.com/office/powerpoint/2010/main" val="165473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Dylan </a:t>
            </a:r>
            <a:r>
              <a:rPr lang="en-GB" sz="3600" dirty="0" err="1">
                <a:solidFill>
                  <a:srgbClr val="008000"/>
                </a:solidFill>
                <a:latin typeface="Calibri" pitchFamily="34" charset="0"/>
              </a:rPr>
              <a:t>Wiliam</a:t>
            </a:r>
            <a:r>
              <a:rPr lang="en-GB" sz="3600" dirty="0">
                <a:solidFill>
                  <a:srgbClr val="008000"/>
                </a:solidFill>
                <a:latin typeface="Calibri" pitchFamily="34" charset="0"/>
              </a:rPr>
              <a:t> on feedback April 2014 (online)</a:t>
            </a:r>
          </a:p>
        </p:txBody>
      </p:sp>
      <p:sp>
        <p:nvSpPr>
          <p:cNvPr id="3" name="Content Placeholder 2"/>
          <p:cNvSpPr>
            <a:spLocks noGrp="1"/>
          </p:cNvSpPr>
          <p:nvPr>
            <p:ph idx="1"/>
          </p:nvPr>
        </p:nvSpPr>
        <p:spPr>
          <a:xfrm>
            <a:off x="6" y="1196977"/>
            <a:ext cx="8964613" cy="4670425"/>
          </a:xfrm>
        </p:spPr>
        <p:txBody>
          <a:bodyPr/>
          <a:lstStyle/>
          <a:p>
            <a:r>
              <a:rPr lang="en-GB" sz="2600" dirty="0">
                <a:latin typeface="Calibri" pitchFamily="34" charset="0"/>
              </a:rPr>
              <a:t>There really is a lot of rot talked about how feedback should and should not be given.</a:t>
            </a:r>
          </a:p>
          <a:p>
            <a:r>
              <a:rPr lang="en-GB" sz="2600" dirty="0">
                <a:latin typeface="Calibri" pitchFamily="34" charset="0"/>
              </a:rPr>
              <a:t>...people forget that the only good feedback is that which is acted upon, which is why </a:t>
            </a:r>
            <a:r>
              <a:rPr lang="en-GB" sz="2600" dirty="0">
                <a:solidFill>
                  <a:srgbClr val="FF00FF"/>
                </a:solidFill>
                <a:latin typeface="Calibri" pitchFamily="34" charset="0"/>
              </a:rPr>
              <a:t>the only thing that matters is the relationship between the teacher and the student</a:t>
            </a:r>
            <a:r>
              <a:rPr lang="en-GB" sz="2600" dirty="0">
                <a:latin typeface="Calibri" pitchFamily="34" charset="0"/>
              </a:rPr>
              <a:t>. </a:t>
            </a:r>
          </a:p>
          <a:p>
            <a:r>
              <a:rPr lang="en-GB" sz="2600" dirty="0">
                <a:latin typeface="Calibri" pitchFamily="34" charset="0"/>
              </a:rPr>
              <a:t>Every teacher knows that the same feedback given to one student will improve that student’s learning but to another student, of similar achievement, will make that student give up. Teachers need to know their students, so that they know when to push, and they know when to back off. ...hardly any studies look at the responses cued in the individual recipient by the feedback.</a:t>
            </a:r>
          </a:p>
          <a:p>
            <a:endParaRPr lang="en-GB" sz="2600" dirty="0">
              <a:latin typeface="Calibri" pitchFamily="34" charset="0"/>
            </a:endParaRPr>
          </a:p>
        </p:txBody>
      </p:sp>
    </p:spTree>
    <p:extLst>
      <p:ext uri="{BB962C8B-B14F-4D97-AF65-F5344CB8AC3E}">
        <p14:creationId xmlns:p14="http://schemas.microsoft.com/office/powerpoint/2010/main" val="426956202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b="1" dirty="0">
                <a:solidFill>
                  <a:schemeClr val="bg1"/>
                </a:solidFill>
              </a:rPr>
              <a:t>Some </a:t>
            </a:r>
          </a:p>
          <a:p>
            <a:pPr algn="ctr" eaLnBrk="1" fontAlgn="auto" hangingPunct="1">
              <a:spcBef>
                <a:spcPts val="0"/>
              </a:spcBef>
              <a:spcAft>
                <a:spcPts val="0"/>
              </a:spcAft>
            </a:pPr>
            <a:r>
              <a:rPr lang="en-GB" b="1" dirty="0">
                <a:solidFill>
                  <a:schemeClr val="bg1"/>
                </a:solidFill>
              </a:rPr>
              <a:t>assessment</a:t>
            </a:r>
          </a:p>
          <a:p>
            <a:pPr algn="ctr" eaLnBrk="1" fontAlgn="auto" hangingPunct="1">
              <a:spcBef>
                <a:spcPts val="0"/>
              </a:spcBef>
              <a:spcAft>
                <a:spcPts val="0"/>
              </a:spcAft>
            </a:pPr>
            <a:r>
              <a:rPr lang="en-GB" b="1" dirty="0">
                <a:solidFill>
                  <a:schemeClr val="bg1"/>
                </a:solidFill>
              </a:rPr>
              <a:t>issues</a:t>
            </a:r>
          </a:p>
          <a:p>
            <a:pPr algn="ctr" eaLnBrk="1" fontAlgn="auto" hangingPunct="1">
              <a:spcBef>
                <a:spcPts val="0"/>
              </a:spcBef>
              <a:spcAft>
                <a:spcPts val="0"/>
              </a:spcAft>
            </a:pPr>
            <a:r>
              <a:rPr lang="en-GB" b="1" dirty="0">
                <a:solidFill>
                  <a:schemeClr val="bg1"/>
                </a:solidFill>
              </a:rPr>
              <a:t> </a:t>
            </a: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Validity</a:t>
            </a:r>
          </a:p>
          <a:p>
            <a:pPr algn="ctr" eaLnBrk="1" hangingPunct="1"/>
            <a:r>
              <a:rPr lang="en-US" sz="3200" b="1" dirty="0">
                <a:solidFill>
                  <a:schemeClr val="bg1"/>
                </a:solidFill>
                <a:latin typeface="Calibri"/>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Is assessment broken?</a:t>
            </a:r>
          </a:p>
          <a:p>
            <a:pPr algn="ctr" eaLnBrk="1" hangingPunct="1"/>
            <a:endParaRPr lang="en-US" sz="3200" b="1" dirty="0">
              <a:solidFill>
                <a:schemeClr val="bg1"/>
              </a:solidFill>
              <a:latin typeface="Calibri"/>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What students think</a:t>
            </a:r>
          </a:p>
          <a:p>
            <a:pPr algn="ctr" eaLnBrk="1" hangingPunct="1"/>
            <a:endParaRPr lang="en-US" sz="3200" b="1" dirty="0">
              <a:solidFill>
                <a:schemeClr val="bg1"/>
              </a:solidFill>
              <a:latin typeface="Calibri"/>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Assessment as learning</a:t>
            </a:r>
          </a:p>
          <a:p>
            <a:pPr algn="ctr" eaLnBrk="1" hangingPunct="1"/>
            <a:endParaRPr lang="en-US" sz="3200" b="1" dirty="0">
              <a:solidFill>
                <a:prstClr val="black"/>
              </a:solidFill>
              <a:latin typeface="Calibri"/>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Drives most learning</a:t>
            </a:r>
          </a:p>
          <a:p>
            <a:pPr algn="ctr" eaLnBrk="1" hangingPunct="1"/>
            <a:endParaRPr lang="en-US" sz="3200" b="1" dirty="0">
              <a:solidFill>
                <a:prstClr val="black"/>
              </a:solidFill>
              <a:latin typeface="Calibri"/>
            </a:endParaRPr>
          </a:p>
          <a:p>
            <a:pPr algn="ctr" eaLnBrk="1" hangingPunct="1"/>
            <a:endParaRPr lang="en-US" sz="3200" b="1" dirty="0">
              <a:solidFill>
                <a:prstClr val="black"/>
              </a:solidFill>
              <a:latin typeface="Calibri"/>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Whodunit?</a:t>
            </a:r>
          </a:p>
          <a:p>
            <a:pPr algn="ctr" eaLnBrk="1" hangingPunct="1"/>
            <a:endParaRPr lang="en-US" sz="3200" b="1" dirty="0">
              <a:solidFill>
                <a:prstClr val="black"/>
              </a:solidFill>
              <a:latin typeface="Calibri"/>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Fairness </a:t>
            </a:r>
          </a:p>
          <a:p>
            <a:pPr algn="ctr" eaLnBrk="1" hangingPunct="1"/>
            <a:endParaRPr lang="en-US" sz="3200" b="1"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404664"/>
            <a:ext cx="6444208" cy="6120680"/>
          </a:xfrm>
          <a:solidFill>
            <a:schemeClr val="bg1"/>
          </a:solidFill>
        </p:spPr>
        <p:txBody>
          <a:bodyPr>
            <a:noAutofit/>
          </a:bodyPr>
          <a:lstStyle/>
          <a:p>
            <a:pPr marL="273050" indent="-273050" eaLnBrk="1" hangingPunct="1">
              <a:spcBef>
                <a:spcPts val="1200"/>
              </a:spcBef>
              <a:spcAft>
                <a:spcPts val="600"/>
              </a:spcAft>
              <a:buClr>
                <a:srgbClr val="EB641B"/>
              </a:buClr>
              <a:buFont typeface="Wingdings" pitchFamily="2" charset="2"/>
              <a:buNone/>
            </a:pPr>
            <a:r>
              <a:rPr lang="en-AU" b="1" i="1" dirty="0"/>
              <a:t>	“[The] pupils got it all by heart; and, when Examination-time came, they wrote it down; and the Examiner said ‘Beautiful! What depth!’ </a:t>
            </a:r>
          </a:p>
          <a:p>
            <a:pPr marL="273050" indent="-273050" eaLnBrk="1" hangingPunct="1">
              <a:spcBef>
                <a:spcPts val="1200"/>
              </a:spcBef>
              <a:spcAft>
                <a:spcPts val="600"/>
              </a:spcAft>
              <a:buClr>
                <a:srgbClr val="EB641B"/>
              </a:buClr>
              <a:buFont typeface="Wingdings" pitchFamily="2" charset="2"/>
              <a:buNone/>
            </a:pPr>
            <a:r>
              <a:rPr lang="en-AU" b="1" i="1" dirty="0"/>
              <a:t>	They became teachers in their turn, and they said all these things over again; and their pupils wrote it down, and the examiner accepted it; and </a:t>
            </a:r>
            <a:r>
              <a:rPr lang="en-AU" b="1" i="1" dirty="0">
                <a:effectLst>
                  <a:glow rad="101600">
                    <a:srgbClr val="FFFF00">
                      <a:alpha val="60000"/>
                    </a:srgbClr>
                  </a:glow>
                </a:effectLst>
              </a:rPr>
              <a:t>nobody had the ghost of an idea what it meant</a:t>
            </a:r>
            <a:r>
              <a:rPr lang="en-AU" b="1" i="1" dirty="0"/>
              <a:t>”</a:t>
            </a:r>
            <a:br>
              <a:rPr lang="en-AU" sz="4800" b="1" dirty="0">
                <a:solidFill>
                  <a:srgbClr val="FF0000"/>
                </a:solidFill>
              </a:rPr>
            </a:br>
            <a:r>
              <a:rPr lang="en-AU" sz="4800" b="1" dirty="0">
                <a:solidFill>
                  <a:srgbClr val="FF0000"/>
                </a:solidFill>
              </a:rPr>
              <a:t>Lewis Carroll, 1893</a:t>
            </a: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Active</a:t>
            </a:r>
          </a:p>
          <a:p>
            <a:pPr algn="ctr" eaLnBrk="0" hangingPunct="0">
              <a:lnSpc>
                <a:spcPct val="80000"/>
              </a:lnSpc>
            </a:pPr>
            <a:r>
              <a:rPr lang="en-US" sz="2400" b="1" dirty="0">
                <a:solidFill>
                  <a:srgbClr val="000000"/>
                </a:solidFill>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Concrete</a:t>
            </a:r>
          </a:p>
          <a:p>
            <a:pPr algn="ctr" eaLnBrk="0" hangingPunct="0">
              <a:lnSpc>
                <a:spcPct val="80000"/>
              </a:lnSpc>
            </a:pPr>
            <a:r>
              <a:rPr lang="en-US" sz="2400" b="1" dirty="0">
                <a:solidFill>
                  <a:srgbClr val="000000"/>
                </a:solidFill>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Reflective</a:t>
            </a:r>
          </a:p>
          <a:p>
            <a:pPr algn="ctr" eaLnBrk="0" hangingPunct="0">
              <a:lnSpc>
                <a:spcPct val="80000"/>
              </a:lnSpc>
            </a:pPr>
            <a:r>
              <a:rPr lang="en-US" sz="2400" b="1" dirty="0">
                <a:solidFill>
                  <a:srgbClr val="000000"/>
                </a:solidFill>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Abstract</a:t>
            </a:r>
          </a:p>
          <a:p>
            <a:pPr algn="ctr" eaLnBrk="0" hangingPunct="0">
              <a:lnSpc>
                <a:spcPct val="80000"/>
              </a:lnSpc>
            </a:pPr>
            <a:r>
              <a:rPr lang="en-US" sz="2400" b="1" dirty="0">
                <a:solidFill>
                  <a:srgbClr val="000000"/>
                </a:solidFill>
              </a:rPr>
              <a:t>Conceptualisation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remove"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style.rotation</p:attrName>
                                        </p:attrNameLst>
                                      </p:cBhvr>
                                      <p:tavLst>
                                        <p:tav tm="0">
                                          <p:val>
                                            <p:fltVal val="720"/>
                                          </p:val>
                                        </p:tav>
                                        <p:tav tm="100000">
                                          <p:val>
                                            <p:fltVal val="0"/>
                                          </p:val>
                                        </p:tav>
                                      </p:tavLst>
                                    </p:anim>
                                    <p:anim calcmode="lin" valueType="num">
                                      <p:cBhvr>
                                        <p:cTn id="9" dur="3000" fill="hold"/>
                                        <p:tgtEl>
                                          <p:spTgt spid="4"/>
                                        </p:tgtEl>
                                        <p:attrNameLst>
                                          <p:attrName>ppt_h</p:attrName>
                                        </p:attrNameLst>
                                      </p:cBhvr>
                                      <p:tavLst>
                                        <p:tav tm="0">
                                          <p:val>
                                            <p:fltVal val="0"/>
                                          </p:val>
                                        </p:tav>
                                        <p:tav tm="100000">
                                          <p:val>
                                            <p:strVal val="#ppt_h"/>
                                          </p:val>
                                        </p:tav>
                                      </p:tavLst>
                                    </p:anim>
                                    <p:anim calcmode="lin" valueType="num">
                                      <p:cBhvr>
                                        <p:cTn id="10" dur="30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remove"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anim calcmode="lin" valueType="num">
                                      <p:cBhvr>
                                        <p:cTn id="14" dur="3000" fill="hold"/>
                                        <p:tgtEl>
                                          <p:spTgt spid="5"/>
                                        </p:tgtEl>
                                        <p:attrNameLst>
                                          <p:attrName>style.rotation</p:attrName>
                                        </p:attrNameLst>
                                      </p:cBhvr>
                                      <p:tavLst>
                                        <p:tav tm="0">
                                          <p:val>
                                            <p:fltVal val="720"/>
                                          </p:val>
                                        </p:tav>
                                        <p:tav tm="100000">
                                          <p:val>
                                            <p:fltVal val="0"/>
                                          </p:val>
                                        </p:tav>
                                      </p:tavLst>
                                    </p:anim>
                                    <p:anim calcmode="lin" valueType="num">
                                      <p:cBhvr>
                                        <p:cTn id="15" dur="3000" fill="hold"/>
                                        <p:tgtEl>
                                          <p:spTgt spid="5"/>
                                        </p:tgtEl>
                                        <p:attrNameLst>
                                          <p:attrName>ppt_h</p:attrName>
                                        </p:attrNameLst>
                                      </p:cBhvr>
                                      <p:tavLst>
                                        <p:tav tm="0">
                                          <p:val>
                                            <p:fltVal val="0"/>
                                          </p:val>
                                        </p:tav>
                                        <p:tav tm="100000">
                                          <p:val>
                                            <p:strVal val="#ppt_h"/>
                                          </p:val>
                                        </p:tav>
                                      </p:tavLst>
                                    </p:anim>
                                    <p:anim calcmode="lin" valueType="num">
                                      <p:cBhvr>
                                        <p:cTn id="16" dur="3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remove"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anim calcmode="lin" valueType="num">
                                      <p:cBhvr>
                                        <p:cTn id="20" dur="3000" fill="hold"/>
                                        <p:tgtEl>
                                          <p:spTgt spid="6"/>
                                        </p:tgtEl>
                                        <p:attrNameLst>
                                          <p:attrName>style.rotation</p:attrName>
                                        </p:attrNameLst>
                                      </p:cBhvr>
                                      <p:tavLst>
                                        <p:tav tm="0">
                                          <p:val>
                                            <p:fltVal val="720"/>
                                          </p:val>
                                        </p:tav>
                                        <p:tav tm="100000">
                                          <p:val>
                                            <p:fltVal val="0"/>
                                          </p:val>
                                        </p:tav>
                                      </p:tavLst>
                                    </p:anim>
                                    <p:anim calcmode="lin" valueType="num">
                                      <p:cBhvr>
                                        <p:cTn id="21" dur="3000" fill="hold"/>
                                        <p:tgtEl>
                                          <p:spTgt spid="6"/>
                                        </p:tgtEl>
                                        <p:attrNameLst>
                                          <p:attrName>ppt_h</p:attrName>
                                        </p:attrNameLst>
                                      </p:cBhvr>
                                      <p:tavLst>
                                        <p:tav tm="0">
                                          <p:val>
                                            <p:fltVal val="0"/>
                                          </p:val>
                                        </p:tav>
                                        <p:tav tm="100000">
                                          <p:val>
                                            <p:strVal val="#ppt_h"/>
                                          </p:val>
                                        </p:tav>
                                      </p:tavLst>
                                    </p:anim>
                                    <p:anim calcmode="lin" valueType="num">
                                      <p:cBhvr>
                                        <p:cTn id="22" dur="3000" fill="hold"/>
                                        <p:tgtEl>
                                          <p:spTgt spid="6"/>
                                        </p:tgtEl>
                                        <p:attrNameLst>
                                          <p:attrName>ppt_w</p:attrName>
                                        </p:attrNameLst>
                                      </p:cBhvr>
                                      <p:tavLst>
                                        <p:tav tm="0">
                                          <p:val>
                                            <p:fltVal val="0"/>
                                          </p:val>
                                        </p:tav>
                                        <p:tav tm="100000">
                                          <p:val>
                                            <p:strVal val="#ppt_w"/>
                                          </p:val>
                                        </p:tav>
                                      </p:tavLst>
                                    </p:anim>
                                  </p:childTnLst>
                                </p:cTn>
                              </p:par>
                              <p:par>
                                <p:cTn id="23" presetID="35" presetClass="entr" presetSubtype="0" fill="remove"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000"/>
                                        <p:tgtEl>
                                          <p:spTgt spid="7"/>
                                        </p:tgtEl>
                                      </p:cBhvr>
                                    </p:animEffect>
                                    <p:anim calcmode="lin" valueType="num">
                                      <p:cBhvr>
                                        <p:cTn id="26" dur="3000" fill="hold"/>
                                        <p:tgtEl>
                                          <p:spTgt spid="7"/>
                                        </p:tgtEl>
                                        <p:attrNameLst>
                                          <p:attrName>style.rotation</p:attrName>
                                        </p:attrNameLst>
                                      </p:cBhvr>
                                      <p:tavLst>
                                        <p:tav tm="0">
                                          <p:val>
                                            <p:fltVal val="720"/>
                                          </p:val>
                                        </p:tav>
                                        <p:tav tm="100000">
                                          <p:val>
                                            <p:fltVal val="0"/>
                                          </p:val>
                                        </p:tav>
                                      </p:tavLst>
                                    </p:anim>
                                    <p:anim calcmode="lin" valueType="num">
                                      <p:cBhvr>
                                        <p:cTn id="27" dur="3000" fill="hold"/>
                                        <p:tgtEl>
                                          <p:spTgt spid="7"/>
                                        </p:tgtEl>
                                        <p:attrNameLst>
                                          <p:attrName>ppt_h</p:attrName>
                                        </p:attrNameLst>
                                      </p:cBhvr>
                                      <p:tavLst>
                                        <p:tav tm="0">
                                          <p:val>
                                            <p:fltVal val="0"/>
                                          </p:val>
                                        </p:tav>
                                        <p:tav tm="100000">
                                          <p:val>
                                            <p:strVal val="#ppt_h"/>
                                          </p:val>
                                        </p:tav>
                                      </p:tavLst>
                                    </p:anim>
                                    <p:anim calcmode="lin" valueType="num">
                                      <p:cBhvr>
                                        <p:cTn id="28" dur="3000" fill="hold"/>
                                        <p:tgtEl>
                                          <p:spTgt spid="7"/>
                                        </p:tgtEl>
                                        <p:attrNameLst>
                                          <p:attrName>ppt_w</p:attrName>
                                        </p:attrNameLst>
                                      </p:cBhvr>
                                      <p:tavLst>
                                        <p:tav tm="0">
                                          <p:val>
                                            <p:fltVal val="0"/>
                                          </p:val>
                                        </p:tav>
                                        <p:tav tm="100000">
                                          <p:val>
                                            <p:strVal val="#ppt_w"/>
                                          </p:val>
                                        </p:tav>
                                      </p:tavLst>
                                    </p:anim>
                                  </p:childTnLst>
                                </p:cTn>
                              </p:par>
                              <p:par>
                                <p:cTn id="29" presetID="35" presetClass="entr" presetSubtype="0" fill="remove"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3000"/>
                                        <p:tgtEl>
                                          <p:spTgt spid="8"/>
                                        </p:tgtEl>
                                      </p:cBhvr>
                                    </p:animEffect>
                                    <p:anim calcmode="lin" valueType="num">
                                      <p:cBhvr>
                                        <p:cTn id="32" dur="3000" fill="hold"/>
                                        <p:tgtEl>
                                          <p:spTgt spid="8"/>
                                        </p:tgtEl>
                                        <p:attrNameLst>
                                          <p:attrName>style.rotation</p:attrName>
                                        </p:attrNameLst>
                                      </p:cBhvr>
                                      <p:tavLst>
                                        <p:tav tm="0">
                                          <p:val>
                                            <p:fltVal val="720"/>
                                          </p:val>
                                        </p:tav>
                                        <p:tav tm="100000">
                                          <p:val>
                                            <p:fltVal val="0"/>
                                          </p:val>
                                        </p:tav>
                                      </p:tavLst>
                                    </p:anim>
                                    <p:anim calcmode="lin" valueType="num">
                                      <p:cBhvr>
                                        <p:cTn id="33" dur="3000" fill="hold"/>
                                        <p:tgtEl>
                                          <p:spTgt spid="8"/>
                                        </p:tgtEl>
                                        <p:attrNameLst>
                                          <p:attrName>ppt_h</p:attrName>
                                        </p:attrNameLst>
                                      </p:cBhvr>
                                      <p:tavLst>
                                        <p:tav tm="0">
                                          <p:val>
                                            <p:fltVal val="0"/>
                                          </p:val>
                                        </p:tav>
                                        <p:tav tm="100000">
                                          <p:val>
                                            <p:strVal val="#ppt_h"/>
                                          </p:val>
                                        </p:tav>
                                      </p:tavLst>
                                    </p:anim>
                                    <p:anim calcmode="lin" valueType="num">
                                      <p:cBhvr>
                                        <p:cTn id="34"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Thanks to students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But what about learning styles?</a:t>
            </a:r>
          </a:p>
        </p:txBody>
      </p:sp>
      <p:sp>
        <p:nvSpPr>
          <p:cNvPr id="3" name="Content Placeholder 2"/>
          <p:cNvSpPr>
            <a:spLocks noGrp="1"/>
          </p:cNvSpPr>
          <p:nvPr>
            <p:ph idx="1"/>
          </p:nvPr>
        </p:nvSpPr>
        <p:spPr/>
        <p:txBody>
          <a:bodyPr/>
          <a:lstStyle/>
          <a:p>
            <a:r>
              <a:rPr lang="en-GB" u="sng" dirty="0">
                <a:hlinkClick r:id="rId2"/>
              </a:rPr>
              <a:t>https://www.theguardian.com/education/2017/mar/12/no-evidence-to-back-idea-of-learning-styles?CMP=share_btn_tw</a:t>
            </a:r>
            <a:r>
              <a:rPr lang="en-GB" dirty="0"/>
              <a:t> </a:t>
            </a:r>
          </a:p>
          <a:p>
            <a:r>
              <a:rPr lang="en-GB" dirty="0"/>
              <a:t>(Link from my Tweet on March 13</a:t>
            </a:r>
            <a:r>
              <a:rPr lang="en-GB" baseline="30000" dirty="0"/>
              <a:t>th</a:t>
            </a:r>
            <a:r>
              <a:rPr lang="en-GB" dirty="0"/>
              <a:t> to a letter in the Guardian by prominent folk around the world of education)</a:t>
            </a:r>
          </a:p>
          <a:p>
            <a:r>
              <a:rPr lang="en-GB" dirty="0"/>
              <a:t>“No evidence to back idea of learning styles”</a:t>
            </a:r>
          </a:p>
          <a:p>
            <a:endParaRPr lang="en-GB" dirty="0"/>
          </a:p>
        </p:txBody>
      </p:sp>
    </p:spTree>
    <p:extLst>
      <p:ext uri="{BB962C8B-B14F-4D97-AF65-F5344CB8AC3E}">
        <p14:creationId xmlns:p14="http://schemas.microsoft.com/office/powerpoint/2010/main" val="116849526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now, it’s time to re-think:</a:t>
            </a:r>
          </a:p>
        </p:txBody>
      </p:sp>
      <p:sp>
        <p:nvSpPr>
          <p:cNvPr id="3" name="Content Placeholder 2"/>
          <p:cNvSpPr>
            <a:spLocks noGrp="1"/>
          </p:cNvSpPr>
          <p:nvPr>
            <p:ph idx="1"/>
          </p:nvPr>
        </p:nvSpPr>
        <p:spPr/>
        <p:txBody>
          <a:bodyPr/>
          <a:lstStyle/>
          <a:p>
            <a:pPr>
              <a:lnSpc>
                <a:spcPct val="100000"/>
              </a:lnSpc>
              <a:buFont typeface="+mj-lt"/>
              <a:buAutoNum type="arabicPeriod"/>
            </a:pPr>
            <a:r>
              <a:rPr lang="en-GB" sz="2800" dirty="0"/>
              <a:t>How students </a:t>
            </a:r>
            <a:r>
              <a:rPr lang="en-GB" sz="2800" dirty="0">
                <a:solidFill>
                  <a:srgbClr val="FF0000"/>
                </a:solidFill>
              </a:rPr>
              <a:t>really</a:t>
            </a:r>
            <a:r>
              <a:rPr lang="en-GB" sz="2800" dirty="0"/>
              <a:t> learn – and how we can help make learning happen for them;</a:t>
            </a:r>
          </a:p>
          <a:p>
            <a:pPr>
              <a:lnSpc>
                <a:spcPct val="100000"/>
              </a:lnSpc>
              <a:buFont typeface="+mj-lt"/>
              <a:buAutoNum type="arabicPeriod"/>
            </a:pPr>
            <a:r>
              <a:rPr lang="en-GB" sz="2800" dirty="0"/>
              <a:t>How to make </a:t>
            </a:r>
            <a:r>
              <a:rPr lang="en-GB" sz="2800" dirty="0">
                <a:solidFill>
                  <a:srgbClr val="FF0000"/>
                </a:solidFill>
              </a:rPr>
              <a:t>feedback</a:t>
            </a:r>
            <a:r>
              <a:rPr lang="en-GB" sz="2800" dirty="0"/>
              <a:t> really work for students;</a:t>
            </a:r>
          </a:p>
          <a:p>
            <a:pPr>
              <a:lnSpc>
                <a:spcPct val="100000"/>
              </a:lnSpc>
              <a:buFont typeface="+mj-lt"/>
              <a:buAutoNum type="arabicPeriod"/>
            </a:pPr>
            <a:r>
              <a:rPr lang="en-GB" sz="2800" dirty="0"/>
              <a:t>How best to </a:t>
            </a:r>
            <a:r>
              <a:rPr lang="en-GB" sz="2800" dirty="0">
                <a:solidFill>
                  <a:srgbClr val="FF0000"/>
                </a:solidFill>
              </a:rPr>
              <a:t>measure</a:t>
            </a:r>
            <a:r>
              <a:rPr lang="en-GB" sz="2800" dirty="0"/>
              <a:t> and </a:t>
            </a:r>
            <a:r>
              <a:rPr lang="en-GB" sz="2800" dirty="0">
                <a:solidFill>
                  <a:srgbClr val="FF0000"/>
                </a:solidFill>
              </a:rPr>
              <a:t>accredit</a:t>
            </a:r>
            <a:r>
              <a:rPr lang="en-GB" sz="2800" dirty="0"/>
              <a:t> students’ achievement (not just more of the same old tired methods).</a:t>
            </a:r>
          </a:p>
          <a:p>
            <a:pPr>
              <a:lnSpc>
                <a:spcPct val="100000"/>
              </a:lnSpc>
              <a:buNone/>
            </a:pPr>
            <a:r>
              <a:rPr lang="en-GB" sz="2800" dirty="0"/>
              <a:t>	</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a:t>Seven factors underpinning successful learning based on asking 200,000 people about their learning in the last 20 years – ditching learning theories which don’t work!</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613921102"/>
      </p:ext>
    </p:extLst>
  </p:cSld>
  <p:clrMapOvr>
    <a:overrideClrMapping bg1="dk1" tx1="lt1" bg2="dk2" tx2="lt2" accent1="accent1" accent2="accent2" accent3="accent3" accent4="accent4" accent5="accent5" accent6="accent6" hlink="hlink" folHlink="folHlink"/>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000000"/>
              </a:solidFill>
              <a:effectLst/>
              <a:uLnTx/>
              <a:uFillTx/>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br>
              <a:rPr lang="en-GB" sz="3200" dirty="0">
                <a:solidFill>
                  <a:srgbClr val="CC00CC"/>
                </a:solidFill>
              </a:rPr>
            </a:br>
            <a:r>
              <a:rPr lang="en-GB" b="1" dirty="0">
                <a:solidFill>
                  <a:srgbClr val="000066"/>
                </a:solidFill>
              </a:rPr>
              <a:t>How Students </a:t>
            </a:r>
            <a:r>
              <a:rPr lang="en-GB" b="1" i="1" dirty="0">
                <a:solidFill>
                  <a:srgbClr val="000066"/>
                </a:solidFill>
              </a:rPr>
              <a:t>Really </a:t>
            </a:r>
            <a:r>
              <a:rPr lang="en-GB" b="1" dirty="0">
                <a:solidFill>
                  <a:srgbClr val="000066"/>
                </a:solidFill>
              </a:rPr>
              <a:t>Learn</a:t>
            </a:r>
            <a:br>
              <a:rPr lang="en-GB" b="1" dirty="0">
                <a:solidFill>
                  <a:srgbClr val="CC00CC"/>
                </a:solidFill>
              </a:rPr>
            </a:br>
            <a:r>
              <a:rPr lang="en-GB" sz="3600" b="1" dirty="0">
                <a:solidFill>
                  <a:srgbClr val="CC00CC"/>
                </a:solidFill>
              </a:rPr>
              <a:t>‘Ripples’ model of learning</a:t>
            </a:r>
            <a:endParaRPr lang="en-GB" sz="3200" dirty="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000000"/>
              </a:solidFill>
              <a:effectLst/>
              <a:uLnTx/>
              <a:uFillTx/>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marR="0" lvl="0" indent="-723900" algn="ctr" defTabSz="914400" eaLnBrk="0" fontAlgn="auto" latinLnBrk="0" hangingPunct="0">
              <a:lnSpc>
                <a:spcPct val="100000"/>
              </a:lnSpc>
              <a:spcBef>
                <a:spcPct val="20000"/>
              </a:spcBef>
              <a:spcAft>
                <a:spcPts val="0"/>
              </a:spcAft>
              <a:buClr>
                <a:srgbClr val="009999"/>
              </a:buClr>
              <a:buSzTx/>
              <a:buFont typeface="Wingdings" pitchFamily="2" charset="2"/>
              <a:buNone/>
              <a:tabLst/>
              <a:defRPr/>
            </a:pPr>
            <a:r>
              <a:rPr kumimoji="0" lang="en-GB" sz="2800" b="1" i="0" u="none" strike="noStrike" kern="0" cap="none" spc="0" normalizeH="0" baseline="0" noProof="0" dirty="0">
                <a:ln>
                  <a:noFill/>
                </a:ln>
                <a:solidFill>
                  <a:srgbClr val="000000"/>
                </a:solidFill>
                <a:effectLst/>
                <a:uLnTx/>
                <a:uFillTx/>
                <a:latin typeface="Calibri" pitchFamily="34" charset="0"/>
              </a:rPr>
              <a:t>Phil Race</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extLst>
      <p:ext uri="{BB962C8B-B14F-4D97-AF65-F5344CB8AC3E}">
        <p14:creationId xmlns:p14="http://schemas.microsoft.com/office/powerpoint/2010/main" val="29719394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Five of the seven factors underpinning successful learning</a:t>
            </a:r>
          </a:p>
        </p:txBody>
      </p:sp>
      <p:sp>
        <p:nvSpPr>
          <p:cNvPr id="63491" name="Rectangle 3"/>
          <p:cNvSpPr>
            <a:spLocks noGrp="1" noChangeArrowheads="1"/>
          </p:cNvSpPr>
          <p:nvPr>
            <p:ph idx="1"/>
          </p:nvPr>
        </p:nvSpPr>
        <p:spPr>
          <a:noFill/>
        </p:spPr>
        <p:txBody>
          <a:bodyPr/>
          <a:lstStyle/>
          <a:p>
            <a:pPr eaLnBrk="1" hangingPunct="1">
              <a:lnSpc>
                <a:spcPct val="100000"/>
              </a:lnSpc>
            </a:pPr>
            <a:r>
              <a:rPr lang="en-GB" sz="3600" dirty="0"/>
              <a:t>learning by </a:t>
            </a:r>
            <a:r>
              <a:rPr lang="en-GB" sz="3600" dirty="0">
                <a:solidFill>
                  <a:srgbClr val="FF0000"/>
                </a:solidFill>
              </a:rPr>
              <a:t>doing</a:t>
            </a:r>
          </a:p>
          <a:p>
            <a:pPr eaLnBrk="1" hangingPunct="1">
              <a:lnSpc>
                <a:spcPct val="100000"/>
              </a:lnSpc>
            </a:pPr>
            <a:r>
              <a:rPr lang="en-GB" sz="3600" dirty="0"/>
              <a:t>learning from </a:t>
            </a:r>
            <a:r>
              <a:rPr lang="en-GB" sz="3600" dirty="0">
                <a:solidFill>
                  <a:srgbClr val="FF0000"/>
                </a:solidFill>
              </a:rPr>
              <a:t>feedback</a:t>
            </a:r>
          </a:p>
          <a:p>
            <a:pPr eaLnBrk="1" hangingPunct="1">
              <a:lnSpc>
                <a:spcPct val="100000"/>
              </a:lnSpc>
            </a:pPr>
            <a:r>
              <a:rPr lang="en-GB" sz="3600" dirty="0">
                <a:solidFill>
                  <a:srgbClr val="FF0000"/>
                </a:solidFill>
              </a:rPr>
              <a:t>wanting</a:t>
            </a:r>
            <a:r>
              <a:rPr lang="en-GB" sz="3600" dirty="0"/>
              <a:t> to learn</a:t>
            </a:r>
          </a:p>
          <a:p>
            <a:pPr eaLnBrk="1" hangingPunct="1">
              <a:lnSpc>
                <a:spcPct val="100000"/>
              </a:lnSpc>
            </a:pPr>
            <a:r>
              <a:rPr lang="en-GB" sz="3600" dirty="0">
                <a:solidFill>
                  <a:srgbClr val="FF0000"/>
                </a:solidFill>
              </a:rPr>
              <a:t>needing</a:t>
            </a:r>
            <a:r>
              <a:rPr lang="en-GB" sz="3600" dirty="0"/>
              <a:t> to learn</a:t>
            </a:r>
          </a:p>
          <a:p>
            <a:pPr eaLnBrk="1" hangingPunct="1">
              <a:lnSpc>
                <a:spcPct val="100000"/>
              </a:lnSpc>
            </a:pPr>
            <a:r>
              <a:rPr lang="en-GB" sz="3600" dirty="0">
                <a:solidFill>
                  <a:srgbClr val="FF0000"/>
                </a:solidFill>
              </a:rPr>
              <a:t>...</a:t>
            </a:r>
            <a:endParaRPr lang="en-GB" sz="3600" dirty="0"/>
          </a:p>
        </p:txBody>
      </p:sp>
      <p:sp>
        <p:nvSpPr>
          <p:cNvPr id="62468"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Arial" pitchFamily="34" charset="0"/>
            </a:endParaRPr>
          </a:p>
        </p:txBody>
      </p:sp>
    </p:spTree>
    <p:extLst>
      <p:ext uri="{BB962C8B-B14F-4D97-AF65-F5344CB8AC3E}">
        <p14:creationId xmlns:p14="http://schemas.microsoft.com/office/powerpoint/2010/main" val="4230847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a:lnSpc>
                <a:spcPct val="85000"/>
              </a:lnSpc>
              <a:defRPr sz="3600" b="1">
                <a:solidFill>
                  <a:srgbClr val="008000"/>
                </a:solidFill>
                <a:latin typeface="Calibri" panose="020F0502020204030204" pitchFamily="34" charset="0"/>
                <a:ea typeface="+mj-ea"/>
                <a:cs typeface="Calibri" panose="020F0502020204030204" pitchFamily="34" charset="0"/>
              </a:defRPr>
            </a:lvl1pPr>
            <a:lvl2pPr algn="ctr">
              <a:lnSpc>
                <a:spcPct val="85000"/>
              </a:lnSpc>
              <a:defRPr>
                <a:solidFill>
                  <a:srgbClr val="008000"/>
                </a:solidFill>
                <a:latin typeface="Arial Rounded MT Bold" pitchFamily="34" charset="0"/>
              </a:defRPr>
            </a:lvl2pPr>
            <a:lvl3pPr algn="ctr">
              <a:lnSpc>
                <a:spcPct val="85000"/>
              </a:lnSpc>
              <a:defRPr>
                <a:solidFill>
                  <a:srgbClr val="008000"/>
                </a:solidFill>
                <a:latin typeface="Arial Rounded MT Bold" pitchFamily="34" charset="0"/>
              </a:defRPr>
            </a:lvl3pPr>
            <a:lvl4pPr algn="ctr">
              <a:lnSpc>
                <a:spcPct val="85000"/>
              </a:lnSpc>
              <a:defRPr>
                <a:solidFill>
                  <a:srgbClr val="008000"/>
                </a:solidFill>
                <a:latin typeface="Arial Rounded MT Bold" pitchFamily="34" charset="0"/>
              </a:defRPr>
            </a:lvl4pPr>
            <a:lvl5pPr algn="ctr">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8000"/>
                </a:solidFill>
                <a:effectLst/>
                <a:uLnTx/>
                <a:uFillTx/>
                <a:latin typeface="Calibri" panose="020F0502020204030204" pitchFamily="34" charset="0"/>
                <a:ea typeface="+mj-ea"/>
                <a:cs typeface="Calibri" panose="020F0502020204030204" pitchFamily="34" charset="0"/>
              </a:rPr>
              <a:t>Five of the seven factors underpinning successful learning</a:t>
            </a:r>
          </a:p>
        </p:txBody>
      </p:sp>
      <p:sp>
        <p:nvSpPr>
          <p:cNvPr id="5" name="Rectangle 3"/>
          <p:cNvSpPr txBox="1">
            <a:spLocks noChangeArrowheads="1"/>
          </p:cNvSpPr>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33400" marR="0" lvl="0" indent="-533400" defTabSz="914400" eaLnBrk="1" fontAlgn="auto" latinLnBrk="0" hangingPunct="1">
              <a:lnSpc>
                <a:spcPct val="100000"/>
              </a:lnSpc>
              <a:spcBef>
                <a:spcPct val="35000"/>
              </a:spcBef>
              <a:spcAft>
                <a:spcPts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660066"/>
                </a:solidFill>
                <a:effectLst/>
                <a:uLnTx/>
                <a:uFillTx/>
                <a:latin typeface="Calibri" pitchFamily="34" charset="0"/>
                <a:cs typeface="Arial" pitchFamily="34" charset="0"/>
              </a:rPr>
              <a:t>learning by </a:t>
            </a:r>
            <a:r>
              <a:rPr kumimoji="0" lang="en-GB" sz="3600" b="1" i="0" u="none" strike="noStrike" kern="0" cap="none" spc="0" normalizeH="0" baseline="0" noProof="0" dirty="0">
                <a:ln>
                  <a:noFill/>
                </a:ln>
                <a:solidFill>
                  <a:srgbClr val="FF0000"/>
                </a:solidFill>
                <a:effectLst/>
                <a:uLnTx/>
                <a:uFillTx/>
                <a:latin typeface="Calibri" pitchFamily="34" charset="0"/>
                <a:cs typeface="Arial" pitchFamily="34" charset="0"/>
              </a:rPr>
              <a:t>doing</a:t>
            </a:r>
          </a:p>
          <a:p>
            <a:pPr marL="533400" marR="0" lvl="0" indent="-533400" defTabSz="914400" eaLnBrk="1" fontAlgn="auto" latinLnBrk="0" hangingPunct="1">
              <a:lnSpc>
                <a:spcPct val="100000"/>
              </a:lnSpc>
              <a:spcBef>
                <a:spcPct val="35000"/>
              </a:spcBef>
              <a:spcAft>
                <a:spcPts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660066"/>
                </a:solidFill>
                <a:effectLst/>
                <a:uLnTx/>
                <a:uFillTx/>
                <a:latin typeface="Calibri" pitchFamily="34" charset="0"/>
                <a:cs typeface="Arial" pitchFamily="34" charset="0"/>
              </a:rPr>
              <a:t>learning from </a:t>
            </a:r>
            <a:r>
              <a:rPr kumimoji="0" lang="en-GB" sz="3600" b="1" i="0" u="none" strike="noStrike" kern="0" cap="none" spc="0" normalizeH="0" baseline="0" noProof="0" dirty="0">
                <a:ln>
                  <a:noFill/>
                </a:ln>
                <a:solidFill>
                  <a:srgbClr val="FF0000"/>
                </a:solidFill>
                <a:effectLst/>
                <a:uLnTx/>
                <a:uFillTx/>
                <a:latin typeface="Calibri" pitchFamily="34" charset="0"/>
                <a:cs typeface="Arial" pitchFamily="34" charset="0"/>
              </a:rPr>
              <a:t>feedback</a:t>
            </a:r>
          </a:p>
          <a:p>
            <a:pPr marL="533400" marR="0" lvl="0" indent="-533400" defTabSz="914400" eaLnBrk="1" fontAlgn="auto" latinLnBrk="0" hangingPunct="1">
              <a:lnSpc>
                <a:spcPct val="100000"/>
              </a:lnSpc>
              <a:spcBef>
                <a:spcPct val="35000"/>
              </a:spcBef>
              <a:spcAft>
                <a:spcPts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FF0000"/>
                </a:solidFill>
                <a:effectLst/>
                <a:uLnTx/>
                <a:uFillTx/>
                <a:latin typeface="Calibri" pitchFamily="34" charset="0"/>
                <a:cs typeface="Arial" pitchFamily="34" charset="0"/>
              </a:rPr>
              <a:t>wanting</a:t>
            </a:r>
            <a:r>
              <a:rPr kumimoji="0" lang="en-GB" sz="3600" b="1" i="0" u="none" strike="noStrike" kern="0" cap="none" spc="0" normalizeH="0" baseline="0" noProof="0" dirty="0">
                <a:ln>
                  <a:noFill/>
                </a:ln>
                <a:solidFill>
                  <a:srgbClr val="660066"/>
                </a:solidFill>
                <a:effectLst/>
                <a:uLnTx/>
                <a:uFillTx/>
                <a:latin typeface="Calibri" pitchFamily="34" charset="0"/>
                <a:cs typeface="Arial" pitchFamily="34" charset="0"/>
              </a:rPr>
              <a:t> to learn</a:t>
            </a:r>
          </a:p>
          <a:p>
            <a:pPr marL="533400" marR="0" lvl="0" indent="-533400" defTabSz="914400" eaLnBrk="1" fontAlgn="auto" latinLnBrk="0" hangingPunct="1">
              <a:lnSpc>
                <a:spcPct val="100000"/>
              </a:lnSpc>
              <a:spcBef>
                <a:spcPct val="35000"/>
              </a:spcBef>
              <a:spcAft>
                <a:spcPts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FF0000"/>
                </a:solidFill>
                <a:effectLst/>
                <a:uLnTx/>
                <a:uFillTx/>
                <a:latin typeface="Calibri" pitchFamily="34" charset="0"/>
                <a:cs typeface="Arial" pitchFamily="34" charset="0"/>
              </a:rPr>
              <a:t>needing</a:t>
            </a:r>
            <a:r>
              <a:rPr kumimoji="0" lang="en-GB" sz="3600" b="1" i="0" u="none" strike="noStrike" kern="0" cap="none" spc="0" normalizeH="0" baseline="0" noProof="0" dirty="0">
                <a:ln>
                  <a:noFill/>
                </a:ln>
                <a:solidFill>
                  <a:srgbClr val="660066"/>
                </a:solidFill>
                <a:effectLst/>
                <a:uLnTx/>
                <a:uFillTx/>
                <a:latin typeface="Calibri" pitchFamily="34" charset="0"/>
                <a:cs typeface="Arial" pitchFamily="34" charset="0"/>
              </a:rPr>
              <a:t> to learn</a:t>
            </a:r>
          </a:p>
          <a:p>
            <a:pPr marL="533400" marR="0" lvl="0" indent="-533400" defTabSz="914400" eaLnBrk="1" fontAlgn="auto" latinLnBrk="0" hangingPunct="1">
              <a:lnSpc>
                <a:spcPct val="100000"/>
              </a:lnSpc>
              <a:spcBef>
                <a:spcPct val="35000"/>
              </a:spcBef>
              <a:spcAft>
                <a:spcPts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FF0000"/>
                </a:solidFill>
                <a:effectLst/>
                <a:uLnTx/>
                <a:uFillTx/>
                <a:latin typeface="Calibri" pitchFamily="34" charset="0"/>
                <a:cs typeface="Arial" pitchFamily="34" charset="0"/>
              </a:rPr>
              <a:t>making</a:t>
            </a:r>
            <a:r>
              <a:rPr kumimoji="0" lang="en-GB" sz="3600" b="1" i="0" u="none" strike="noStrike" kern="0" cap="none" spc="0" normalizeH="0" baseline="0" noProof="0" dirty="0">
                <a:ln>
                  <a:noFill/>
                </a:ln>
                <a:solidFill>
                  <a:srgbClr val="660066"/>
                </a:solidFill>
                <a:effectLst/>
                <a:uLnTx/>
                <a:uFillTx/>
                <a:latin typeface="Calibri" pitchFamily="34" charset="0"/>
                <a:cs typeface="Arial" pitchFamily="34" charset="0"/>
              </a:rPr>
              <a:t> </a:t>
            </a:r>
            <a:r>
              <a:rPr kumimoji="0" lang="en-GB" sz="3600" b="1" i="0" u="none" strike="noStrike" kern="0" cap="none" spc="0" normalizeH="0" baseline="0" noProof="0" dirty="0">
                <a:ln>
                  <a:noFill/>
                </a:ln>
                <a:solidFill>
                  <a:srgbClr val="FF0000"/>
                </a:solidFill>
                <a:effectLst/>
                <a:uLnTx/>
                <a:uFillTx/>
                <a:latin typeface="Calibri" pitchFamily="34" charset="0"/>
                <a:cs typeface="Arial" pitchFamily="34" charset="0"/>
              </a:rPr>
              <a:t>sense</a:t>
            </a:r>
            <a:r>
              <a:rPr kumimoji="0" lang="en-GB" sz="3600" b="1" i="0" u="none" strike="noStrike" kern="0" cap="none" spc="0" normalizeH="0" baseline="0" noProof="0" dirty="0">
                <a:ln>
                  <a:noFill/>
                </a:ln>
                <a:solidFill>
                  <a:srgbClr val="660066"/>
                </a:solidFill>
                <a:effectLst/>
                <a:uLnTx/>
                <a:uFillTx/>
                <a:latin typeface="Calibri" pitchFamily="34" charset="0"/>
                <a:cs typeface="Arial" pitchFamily="34" charset="0"/>
              </a:rPr>
              <a:t> – ‘getting one’s head round it’</a:t>
            </a:r>
          </a:p>
        </p:txBody>
      </p:sp>
      <p:sp>
        <p:nvSpPr>
          <p:cNvPr id="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Arial" pitchFamily="34" charset="0"/>
            </a:endParaRPr>
          </a:p>
        </p:txBody>
      </p:sp>
    </p:spTree>
    <p:extLst>
      <p:ext uri="{BB962C8B-B14F-4D97-AF65-F5344CB8AC3E}">
        <p14:creationId xmlns:p14="http://schemas.microsoft.com/office/powerpoint/2010/main" val="2229595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type="title"/>
          </p:nvPr>
        </p:nvSpPr>
        <p:spPr>
          <a:noFill/>
        </p:spPr>
        <p:txBody>
          <a:bodyPr/>
          <a:lstStyle/>
          <a:p>
            <a:pPr eaLnBrk="1" hangingPunct="1"/>
            <a:r>
              <a:rPr lang="en-GB" sz="5400" dirty="0">
                <a:latin typeface="Old English Text MT" pitchFamily="66" charset="0"/>
              </a:rPr>
              <a:t>Traditional views...</a:t>
            </a:r>
          </a:p>
        </p:txBody>
      </p:sp>
      <p:sp>
        <p:nvSpPr>
          <p:cNvPr id="65538" name="Rectangle 2"/>
          <p:cNvSpPr>
            <a:spLocks noGrp="1" noChangeArrowheads="1"/>
          </p:cNvSpPr>
          <p:nvPr>
            <p:ph idx="1"/>
          </p:nvPr>
        </p:nvSpPr>
        <p:spPr>
          <a:noFill/>
        </p:spPr>
        <p:txBody>
          <a:bodyPr/>
          <a:lstStyle/>
          <a:p>
            <a:pPr marL="812800" indent="-812800" eaLnBrk="1" hangingPunct="1">
              <a:buFont typeface="Wingdings" pitchFamily="2" charset="2"/>
              <a:buAutoNum type="alphaUcPeriod"/>
            </a:pPr>
            <a:r>
              <a:rPr lang="en-US" sz="4400" dirty="0">
                <a:latin typeface="Old English Text MT" pitchFamily="66" charset="0"/>
              </a:rPr>
              <a:t>active experimentation</a:t>
            </a:r>
          </a:p>
          <a:p>
            <a:pPr marL="812800" indent="-812800" eaLnBrk="1" hangingPunct="1">
              <a:buFont typeface="Wingdings" pitchFamily="2" charset="2"/>
              <a:buAutoNum type="alphaUcPeriod"/>
            </a:pPr>
            <a:r>
              <a:rPr lang="en-US" sz="4400" dirty="0">
                <a:latin typeface="Old English Text MT" pitchFamily="66" charset="0"/>
              </a:rPr>
              <a:t>concrete experience</a:t>
            </a:r>
          </a:p>
          <a:p>
            <a:pPr marL="812800" indent="-812800" eaLnBrk="1" hangingPunct="1">
              <a:buFont typeface="Wingdings" pitchFamily="2" charset="2"/>
              <a:buAutoNum type="alphaUcPeriod"/>
            </a:pPr>
            <a:r>
              <a:rPr lang="en-US" sz="4400" dirty="0">
                <a:latin typeface="Old English Text MT" pitchFamily="66" charset="0"/>
              </a:rPr>
              <a:t>reflective observation</a:t>
            </a:r>
          </a:p>
          <a:p>
            <a:pPr marL="812800" indent="-812800" eaLnBrk="1" hangingPunct="1">
              <a:buFont typeface="Wingdings" pitchFamily="2" charset="2"/>
              <a:buAutoNum type="alphaUcPeriod"/>
            </a:pPr>
            <a:r>
              <a:rPr lang="en-US" sz="4400" dirty="0">
                <a:latin typeface="Old English Text MT" pitchFamily="66" charset="0"/>
              </a:rPr>
              <a:t>abstract conceptualisation</a:t>
            </a:r>
            <a:endParaRPr lang="en-GB" sz="4400" dirty="0">
              <a:latin typeface="Old English Text MT" pitchFamily="66" charset="0"/>
            </a:endParaRPr>
          </a:p>
        </p:txBody>
      </p:sp>
      <p:sp>
        <p:nvSpPr>
          <p:cNvPr id="6349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5634092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 calcmode="lin" valueType="num">
                                      <p:cBhvr additive="base">
                                        <p:cTn id="7" dur="500" fill="hold"/>
                                        <p:tgtEl>
                                          <p:spTgt spid="655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8">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0" end="0"/>
                                            </p:txEl>
                                          </p:spTgt>
                                        </p:tgtEl>
                                        <p:attrNameLst>
                                          <p:attrName>ppt_c</p:attrName>
                                        </p:attrNameLst>
                                      </p:cBhvr>
                                      <p:to>
                                        <a:srgbClr val="CC0066"/>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8">
                                            <p:txEl>
                                              <p:pRg st="1" end="1"/>
                                            </p:txEl>
                                          </p:spTgt>
                                        </p:tgtEl>
                                        <p:attrNameLst>
                                          <p:attrName>style.visibility</p:attrName>
                                        </p:attrNameLst>
                                      </p:cBhvr>
                                      <p:to>
                                        <p:strVal val="visible"/>
                                      </p:to>
                                    </p:set>
                                    <p:anim calcmode="lin" valueType="num">
                                      <p:cBhvr additive="base">
                                        <p:cTn id="13" dur="500" fill="hold"/>
                                        <p:tgtEl>
                                          <p:spTgt spid="6553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8">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1" end="1"/>
                                            </p:txEl>
                                          </p:spTgt>
                                        </p:tgtEl>
                                        <p:attrNameLst>
                                          <p:attrName>ppt_c</p:attrName>
                                        </p:attrNameLst>
                                      </p:cBhvr>
                                      <p:to>
                                        <a:srgbClr val="CC0066"/>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8">
                                            <p:txEl>
                                              <p:pRg st="2" end="2"/>
                                            </p:txEl>
                                          </p:spTgt>
                                        </p:tgtEl>
                                        <p:attrNameLst>
                                          <p:attrName>style.visibility</p:attrName>
                                        </p:attrNameLst>
                                      </p:cBhvr>
                                      <p:to>
                                        <p:strVal val="visible"/>
                                      </p:to>
                                    </p:set>
                                    <p:anim calcmode="lin" valueType="num">
                                      <p:cBhvr additive="base">
                                        <p:cTn id="19" dur="500" fill="hold"/>
                                        <p:tgtEl>
                                          <p:spTgt spid="6553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8">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2" end="2"/>
                                            </p:txEl>
                                          </p:spTgt>
                                        </p:tgtEl>
                                        <p:attrNameLst>
                                          <p:attrName>ppt_c</p:attrName>
                                        </p:attrNameLst>
                                      </p:cBhvr>
                                      <p:to>
                                        <a:srgbClr val="CC0066"/>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538">
                                            <p:txEl>
                                              <p:pRg st="3" end="3"/>
                                            </p:txEl>
                                          </p:spTgt>
                                        </p:tgtEl>
                                        <p:attrNameLst>
                                          <p:attrName>style.visibility</p:attrName>
                                        </p:attrNameLst>
                                      </p:cBhvr>
                                      <p:to>
                                        <p:strVal val="visible"/>
                                      </p:to>
                                    </p:set>
                                    <p:anim calcmode="lin" valueType="num">
                                      <p:cBhvr additive="base">
                                        <p:cTn id="25" dur="500" fill="hold"/>
                                        <p:tgtEl>
                                          <p:spTgt spid="6553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8">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3" end="3"/>
                                            </p:txEl>
                                          </p:spTgt>
                                        </p:tgtEl>
                                        <p:attrNameLst>
                                          <p:attrName>ppt_c</p:attrName>
                                        </p:attrNameLst>
                                      </p:cBhvr>
                                      <p:to>
                                        <a:srgbClr val="CC00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8000"/>
                </a:solidFill>
                <a:effectLst/>
                <a:uLnTx/>
                <a:uFillTx/>
                <a:latin typeface="Calibri" panose="020F0502020204030204" pitchFamily="34" charset="0"/>
                <a:ea typeface="+mj-ea"/>
                <a:cs typeface="Calibri" panose="020F0502020204030204" pitchFamily="34" charset="0"/>
              </a:rPr>
              <a:t>Is it a cycle?</a:t>
            </a:r>
          </a:p>
        </p:txBody>
      </p:sp>
      <p:sp>
        <p:nvSpPr>
          <p:cNvPr id="64515"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7588"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Active</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Experimentation</a:t>
            </a:r>
          </a:p>
        </p:txBody>
      </p:sp>
      <p:sp>
        <p:nvSpPr>
          <p:cNvPr id="67589"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Concrete</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Experience</a:t>
            </a:r>
          </a:p>
        </p:txBody>
      </p:sp>
      <p:sp>
        <p:nvSpPr>
          <p:cNvPr id="67590"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Reflective</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Observation</a:t>
            </a:r>
          </a:p>
        </p:txBody>
      </p:sp>
      <p:sp>
        <p:nvSpPr>
          <p:cNvPr id="67591"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Abstract</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Conceptualisation</a:t>
            </a:r>
          </a:p>
        </p:txBody>
      </p:sp>
      <p:sp>
        <p:nvSpPr>
          <p:cNvPr id="64520"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2635307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dissolve">
                                      <p:cBhvr>
                                        <p:cTn id="7" dur="500"/>
                                        <p:tgtEl>
                                          <p:spTgt spid="675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89"/>
                                        </p:tgtEl>
                                        <p:attrNameLst>
                                          <p:attrName>style.visibility</p:attrName>
                                        </p:attrNameLst>
                                      </p:cBhvr>
                                      <p:to>
                                        <p:strVal val="visible"/>
                                      </p:to>
                                    </p:set>
                                    <p:animEffect transition="in" filter="dissolve">
                                      <p:cBhvr>
                                        <p:cTn id="12" dur="500"/>
                                        <p:tgtEl>
                                          <p:spTgt spid="6758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590"/>
                                        </p:tgtEl>
                                        <p:attrNameLst>
                                          <p:attrName>style.visibility</p:attrName>
                                        </p:attrNameLst>
                                      </p:cBhvr>
                                      <p:to>
                                        <p:strVal val="visible"/>
                                      </p:to>
                                    </p:set>
                                    <p:animEffect transition="in" filter="dissolve">
                                      <p:cBhvr>
                                        <p:cTn id="17" dur="500"/>
                                        <p:tgtEl>
                                          <p:spTgt spid="6759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7591"/>
                                        </p:tgtEl>
                                        <p:attrNameLst>
                                          <p:attrName>style.visibility</p:attrName>
                                        </p:attrNameLst>
                                      </p:cBhvr>
                                      <p:to>
                                        <p:strVal val="visible"/>
                                      </p:to>
                                    </p:set>
                                    <p:animEffect transition="in" filter="dissolve">
                                      <p:cBhvr>
                                        <p:cTn id="22" dur="500"/>
                                        <p:tgtEl>
                                          <p:spTgt spid="6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autoUpdateAnimBg="0"/>
      <p:bldP spid="67589" grpId="0" animBg="1" autoUpdateAnimBg="0"/>
      <p:bldP spid="67590" grpId="0" animBg="1" autoUpdateAnimBg="0"/>
      <p:bldP spid="67591"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243408"/>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8000"/>
                </a:solidFill>
                <a:effectLst/>
                <a:uLnTx/>
                <a:uFillTx/>
                <a:latin typeface="Calibri" panose="020F0502020204030204" pitchFamily="34" charset="0"/>
                <a:ea typeface="+mj-ea"/>
                <a:cs typeface="Calibri" panose="020F0502020204030204" pitchFamily="34" charset="0"/>
              </a:rPr>
              <a:t>What’s missing?</a:t>
            </a:r>
          </a:p>
        </p:txBody>
      </p:sp>
      <p:sp>
        <p:nvSpPr>
          <p:cNvPr id="3"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Arial" pitchFamily="34" charset="0"/>
            </a:endParaRPr>
          </a:p>
        </p:txBody>
      </p:sp>
      <p:sp>
        <p:nvSpPr>
          <p:cNvPr id="4"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cs typeface="Arial" pitchFamily="34" charset="0"/>
              </a:rPr>
              <a:t>Active</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cs typeface="Arial" pitchFamily="34" charset="0"/>
              </a:rPr>
              <a:t>Experimentation</a:t>
            </a:r>
          </a:p>
        </p:txBody>
      </p:sp>
      <p:sp>
        <p:nvSpPr>
          <p:cNvPr id="5"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cs typeface="Arial" pitchFamily="34" charset="0"/>
              </a:rPr>
              <a:t>Concrete</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cs typeface="Arial" pitchFamily="34" charset="0"/>
              </a:rPr>
              <a:t>Experience</a:t>
            </a:r>
          </a:p>
        </p:txBody>
      </p:sp>
      <p:sp>
        <p:nvSpPr>
          <p:cNvPr id="6"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cs typeface="Arial" pitchFamily="34" charset="0"/>
              </a:rPr>
              <a:t>Reflective</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cs typeface="Arial" pitchFamily="34" charset="0"/>
              </a:rPr>
              <a:t>Observation</a:t>
            </a:r>
          </a:p>
        </p:txBody>
      </p:sp>
      <p:sp>
        <p:nvSpPr>
          <p:cNvPr id="7"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cs typeface="Arial" pitchFamily="34" charset="0"/>
              </a:rPr>
              <a:t>Abstract</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000000"/>
                </a:solidFill>
                <a:effectLst/>
                <a:uLnTx/>
                <a:uFillTx/>
                <a:cs typeface="Arial" pitchFamily="34" charset="0"/>
              </a:rPr>
              <a:t>Conceptualisation</a:t>
            </a:r>
            <a:endParaRPr kumimoji="0" lang="en-US" sz="2400" b="1" i="0" u="none" strike="noStrike" kern="0" cap="none" spc="0" normalizeH="0" baseline="0" noProof="0" dirty="0">
              <a:ln>
                <a:noFill/>
              </a:ln>
              <a:solidFill>
                <a:srgbClr val="000000"/>
              </a:solidFill>
              <a:effectLst/>
              <a:uLnTx/>
              <a:uFillTx/>
              <a:cs typeface="Arial" pitchFamily="34" charset="0"/>
            </a:endParaRPr>
          </a:p>
        </p:txBody>
      </p:sp>
      <p:sp>
        <p:nvSpPr>
          <p:cNvPr id="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Arial" pitchFamily="34" charset="0"/>
            </a:endParaRPr>
          </a:p>
        </p:txBody>
      </p:sp>
      <p:sp>
        <p:nvSpPr>
          <p:cNvPr id="9" name="Rectangle 4"/>
          <p:cNvSpPr>
            <a:spLocks noChangeArrowheads="1"/>
          </p:cNvSpPr>
          <p:nvPr/>
        </p:nvSpPr>
        <p:spPr bwMode="auto">
          <a:xfrm>
            <a:off x="467430" y="126870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cs typeface="Arial" pitchFamily="34" charset="0"/>
              </a:rPr>
              <a:t>Feelings?</a:t>
            </a:r>
          </a:p>
        </p:txBody>
      </p:sp>
      <p:sp>
        <p:nvSpPr>
          <p:cNvPr id="10" name="Rectangle 4"/>
          <p:cNvSpPr>
            <a:spLocks noChangeArrowheads="1"/>
          </p:cNvSpPr>
          <p:nvPr/>
        </p:nvSpPr>
        <p:spPr bwMode="auto">
          <a:xfrm>
            <a:off x="6388100" y="191679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cs typeface="Arial" pitchFamily="34" charset="0"/>
              </a:rPr>
              <a:t>Emotions?</a:t>
            </a:r>
          </a:p>
        </p:txBody>
      </p:sp>
      <p:sp>
        <p:nvSpPr>
          <p:cNvPr id="11" name="Rectangle 4"/>
          <p:cNvSpPr>
            <a:spLocks noChangeArrowheads="1"/>
          </p:cNvSpPr>
          <p:nvPr/>
        </p:nvSpPr>
        <p:spPr bwMode="auto">
          <a:xfrm>
            <a:off x="251400" y="522925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cs typeface="Arial" pitchFamily="34" charset="0"/>
              </a:rPr>
              <a:t>People?</a:t>
            </a:r>
          </a:p>
        </p:txBody>
      </p:sp>
      <p:sp>
        <p:nvSpPr>
          <p:cNvPr id="12" name="Rectangle 4"/>
          <p:cNvSpPr>
            <a:spLocks noChangeArrowheads="1"/>
          </p:cNvSpPr>
          <p:nvPr/>
        </p:nvSpPr>
        <p:spPr bwMode="auto">
          <a:xfrm>
            <a:off x="5796136" y="4941210"/>
            <a:ext cx="2971964" cy="437685"/>
          </a:xfrm>
          <a:prstGeom prst="rect">
            <a:avLst/>
          </a:prstGeom>
          <a:solidFill>
            <a:srgbClr val="FF0000"/>
          </a:solidFill>
          <a:ln w="12700">
            <a:solidFill>
              <a:schemeClr val="tx1"/>
            </a:solidFill>
            <a:miter lim="800000"/>
            <a:headEnd/>
            <a:tailEnd/>
          </a:ln>
        </p:spPr>
        <p:txBody>
          <a:bodyPr wrap="square"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cs typeface="Arial" pitchFamily="34" charset="0"/>
              </a:rPr>
              <a:t>Communication?</a:t>
            </a:r>
          </a:p>
        </p:txBody>
      </p:sp>
      <p:sp>
        <p:nvSpPr>
          <p:cNvPr id="13" name="Rectangle 4"/>
          <p:cNvSpPr>
            <a:spLocks noChangeArrowheads="1"/>
          </p:cNvSpPr>
          <p:nvPr/>
        </p:nvSpPr>
        <p:spPr bwMode="auto">
          <a:xfrm>
            <a:off x="251400" y="278091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cs typeface="Arial" pitchFamily="34" charset="0"/>
              </a:rPr>
              <a:t>Judgments?</a:t>
            </a:r>
          </a:p>
        </p:txBody>
      </p:sp>
      <p:sp>
        <p:nvSpPr>
          <p:cNvPr id="14" name="Rectangle 4"/>
          <p:cNvSpPr>
            <a:spLocks noChangeArrowheads="1"/>
          </p:cNvSpPr>
          <p:nvPr/>
        </p:nvSpPr>
        <p:spPr bwMode="auto">
          <a:xfrm>
            <a:off x="5868180" y="292493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cs typeface="Arial" pitchFamily="34" charset="0"/>
              </a:rPr>
              <a:t>Desire?</a:t>
            </a:r>
          </a:p>
        </p:txBody>
      </p:sp>
      <p:sp>
        <p:nvSpPr>
          <p:cNvPr id="15" name="Rectangle 4"/>
          <p:cNvSpPr>
            <a:spLocks noChangeArrowheads="1"/>
          </p:cNvSpPr>
          <p:nvPr/>
        </p:nvSpPr>
        <p:spPr bwMode="auto">
          <a:xfrm>
            <a:off x="6388100" y="105267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cs typeface="Arial" pitchFamily="34" charset="0"/>
              </a:rPr>
              <a:t>Engagement?</a:t>
            </a:r>
          </a:p>
        </p:txBody>
      </p:sp>
    </p:spTree>
    <p:extLst>
      <p:ext uri="{BB962C8B-B14F-4D97-AF65-F5344CB8AC3E}">
        <p14:creationId xmlns:p14="http://schemas.microsoft.com/office/powerpoint/2010/main" val="32263615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844550" y="0"/>
            <a:ext cx="7759700" cy="1196752"/>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8000"/>
                </a:solidFill>
                <a:effectLst/>
                <a:uLnTx/>
                <a:uFillTx/>
                <a:latin typeface="Calibri" panose="020F0502020204030204" pitchFamily="34" charset="0"/>
                <a:ea typeface="+mj-ea"/>
                <a:cs typeface="Calibri" panose="020F0502020204030204" pitchFamily="34" charset="0"/>
              </a:rPr>
              <a:t>Is this a cycle?</a:t>
            </a:r>
          </a:p>
        </p:txBody>
      </p:sp>
      <p:sp>
        <p:nvSpPr>
          <p:cNvPr id="68611" name="Oval 3"/>
          <p:cNvSpPr>
            <a:spLocks noChangeArrowheads="1"/>
          </p:cNvSpPr>
          <p:nvPr/>
        </p:nvSpPr>
        <p:spPr bwMode="auto">
          <a:xfrm>
            <a:off x="2244725" y="2006600"/>
            <a:ext cx="4435475" cy="3987800"/>
          </a:xfrm>
          <a:prstGeom prst="ellipse">
            <a:avLst/>
          </a:prstGeom>
          <a:solidFill>
            <a:srgbClr val="CC99FF"/>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3732" name="Rectangle 4"/>
          <p:cNvSpPr>
            <a:spLocks noChangeArrowheads="1"/>
          </p:cNvSpPr>
          <p:nvPr/>
        </p:nvSpPr>
        <p:spPr bwMode="auto">
          <a:xfrm>
            <a:off x="2627313" y="1700213"/>
            <a:ext cx="3471862"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FFFFFF"/>
                </a:solidFill>
                <a:effectLst>
                  <a:outerShdw blurRad="38100" dist="38100" dir="2700000" algn="tl">
                    <a:srgbClr val="000000"/>
                  </a:outerShdw>
                </a:effectLst>
                <a:uLnTx/>
                <a:uFillTx/>
              </a:rPr>
              <a:t>Wanting/Needing</a:t>
            </a:r>
          </a:p>
        </p:txBody>
      </p:sp>
      <p:sp>
        <p:nvSpPr>
          <p:cNvPr id="73733" name="Rectangle 5"/>
          <p:cNvSpPr>
            <a:spLocks noChangeArrowheads="1"/>
          </p:cNvSpPr>
          <p:nvPr/>
        </p:nvSpPr>
        <p:spPr bwMode="auto">
          <a:xfrm>
            <a:off x="5181600" y="38163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FFFFFF"/>
                </a:solidFill>
                <a:effectLst>
                  <a:outerShdw blurRad="38100" dist="38100" dir="2700000" algn="tl">
                    <a:srgbClr val="000000"/>
                  </a:outerShdw>
                </a:effectLst>
                <a:uLnTx/>
                <a:uFillTx/>
              </a:rPr>
              <a:t>Doing</a:t>
            </a:r>
          </a:p>
        </p:txBody>
      </p:sp>
      <p:sp>
        <p:nvSpPr>
          <p:cNvPr id="73734" name="Rectangle 6"/>
          <p:cNvSpPr>
            <a:spLocks noChangeArrowheads="1"/>
          </p:cNvSpPr>
          <p:nvPr/>
        </p:nvSpPr>
        <p:spPr bwMode="auto">
          <a:xfrm>
            <a:off x="3124200" y="57975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FFFFFF"/>
                </a:solidFill>
                <a:effectLst>
                  <a:outerShdw blurRad="38100" dist="38100" dir="2700000" algn="tl">
                    <a:srgbClr val="000000"/>
                  </a:outerShdw>
                </a:effectLst>
                <a:uLnTx/>
                <a:uFillTx/>
              </a:rPr>
              <a:t>Feedback</a:t>
            </a:r>
          </a:p>
        </p:txBody>
      </p:sp>
      <p:sp>
        <p:nvSpPr>
          <p:cNvPr id="73735" name="Rectangle 7"/>
          <p:cNvSpPr>
            <a:spLocks noChangeArrowheads="1"/>
          </p:cNvSpPr>
          <p:nvPr/>
        </p:nvSpPr>
        <p:spPr bwMode="auto">
          <a:xfrm>
            <a:off x="609600" y="38163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FFFFFF"/>
                </a:solidFill>
                <a:effectLst>
                  <a:outerShdw blurRad="38100" dist="38100" dir="2700000" algn="tl">
                    <a:srgbClr val="000000"/>
                  </a:outerShdw>
                </a:effectLst>
                <a:uLnTx/>
                <a:uFillTx/>
              </a:rPr>
              <a:t>Making sense</a:t>
            </a:r>
          </a:p>
        </p:txBody>
      </p:sp>
      <p:sp>
        <p:nvSpPr>
          <p:cNvPr id="8" name="TextBox 7"/>
          <p:cNvSpPr txBox="1"/>
          <p:nvPr/>
        </p:nvSpPr>
        <p:spPr>
          <a:xfrm>
            <a:off x="4000496" y="1071546"/>
            <a:ext cx="4786346" cy="584775"/>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C00000"/>
                </a:solidFill>
                <a:effectLst/>
                <a:uLnTx/>
                <a:uFillTx/>
                <a:latin typeface="Verdana" pitchFamily="34" charset="0"/>
              </a:rPr>
              <a:t>- No!</a:t>
            </a:r>
            <a:r>
              <a:rPr kumimoji="0" lang="en-GB" sz="3200" b="0" i="0" u="none" strike="noStrike" kern="0" cap="none" spc="0" normalizeH="0" baseline="0" noProof="0" dirty="0">
                <a:ln>
                  <a:noFill/>
                </a:ln>
                <a:solidFill>
                  <a:srgbClr val="C00000"/>
                </a:solidFill>
                <a:effectLst/>
                <a:uLnTx/>
                <a:uFillTx/>
              </a:rPr>
              <a:t> </a:t>
            </a:r>
            <a:r>
              <a:rPr kumimoji="0" lang="en-GB" sz="2800" b="1" i="0" u="none" strike="noStrike" kern="0" cap="none" spc="0" normalizeH="0" baseline="0" noProof="0" dirty="0">
                <a:ln>
                  <a:noFill/>
                </a:ln>
                <a:solidFill>
                  <a:srgbClr val="C00000"/>
                </a:solidFill>
                <a:effectLst/>
                <a:uLnTx/>
                <a:uFillTx/>
                <a:latin typeface="Verdana" pitchFamily="34" charset="0"/>
              </a:rPr>
              <a:t>It’s not a cycle</a:t>
            </a:r>
          </a:p>
        </p:txBody>
      </p:sp>
    </p:spTree>
    <p:extLst>
      <p:ext uri="{BB962C8B-B14F-4D97-AF65-F5344CB8AC3E}">
        <p14:creationId xmlns:p14="http://schemas.microsoft.com/office/powerpoint/2010/main" val="3622978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dissolve">
                                      <p:cBhvr>
                                        <p:cTn id="7" dur="50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3733"/>
                                        </p:tgtEl>
                                        <p:attrNameLst>
                                          <p:attrName>style.visibility</p:attrName>
                                        </p:attrNameLst>
                                      </p:cBhvr>
                                      <p:to>
                                        <p:strVal val="visible"/>
                                      </p:to>
                                    </p:set>
                                    <p:animEffect transition="in" filter="dissolve">
                                      <p:cBhvr>
                                        <p:cTn id="12" dur="500"/>
                                        <p:tgtEl>
                                          <p:spTgt spid="737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3734"/>
                                        </p:tgtEl>
                                        <p:attrNameLst>
                                          <p:attrName>style.visibility</p:attrName>
                                        </p:attrNameLst>
                                      </p:cBhvr>
                                      <p:to>
                                        <p:strVal val="visible"/>
                                      </p:to>
                                    </p:set>
                                    <p:animEffect transition="in" filter="dissolve">
                                      <p:cBhvr>
                                        <p:cTn id="17" dur="500"/>
                                        <p:tgtEl>
                                          <p:spTgt spid="7373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3735"/>
                                        </p:tgtEl>
                                        <p:attrNameLst>
                                          <p:attrName>style.visibility</p:attrName>
                                        </p:attrNameLst>
                                      </p:cBhvr>
                                      <p:to>
                                        <p:strVal val="visible"/>
                                      </p:to>
                                    </p:set>
                                    <p:animEffect transition="in" filter="dissolve">
                                      <p:cBhvr>
                                        <p:cTn id="22" dur="500"/>
                                        <p:tgtEl>
                                          <p:spTgt spid="7373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500"/>
                                  </p:iterate>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nimBg="1" autoUpdateAnimBg="0"/>
      <p:bldP spid="73733" grpId="0" animBg="1" autoUpdateAnimBg="0"/>
      <p:bldP spid="73734" grpId="0" animBg="1" autoUpdateAnimBg="0"/>
      <p:bldP spid="73735" grpId="0" animBg="1" autoUpdateAnimBg="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07"/>
          </a:xfrm>
        </p:spPr>
        <p:txBody>
          <a:bodyPr/>
          <a:lstStyle/>
          <a:p>
            <a:r>
              <a:rPr lang="en-GB" dirty="0">
                <a:solidFill>
                  <a:srgbClr val="008000"/>
                </a:solidFill>
              </a:rPr>
              <a:t>Rationale</a:t>
            </a:r>
          </a:p>
        </p:txBody>
      </p:sp>
      <p:sp>
        <p:nvSpPr>
          <p:cNvPr id="3" name="Content Placeholder 2"/>
          <p:cNvSpPr>
            <a:spLocks noGrp="1"/>
          </p:cNvSpPr>
          <p:nvPr>
            <p:ph idx="1"/>
          </p:nvPr>
        </p:nvSpPr>
        <p:spPr>
          <a:xfrm>
            <a:off x="358775" y="692620"/>
            <a:ext cx="8605838" cy="5174781"/>
          </a:xfrm>
        </p:spPr>
        <p:txBody>
          <a:bodyPr/>
          <a:lstStyle/>
          <a:p>
            <a:r>
              <a:rPr lang="en-GB" sz="2600" dirty="0"/>
              <a:t>Pharmacists have to be competent, safe and knowledgeable, and </a:t>
            </a:r>
            <a:r>
              <a:rPr lang="en-GB" sz="2600" dirty="0">
                <a:solidFill>
                  <a:srgbClr val="008000"/>
                </a:solidFill>
              </a:rPr>
              <a:t>assessment</a:t>
            </a:r>
            <a:r>
              <a:rPr lang="en-GB" sz="2600" dirty="0"/>
              <a:t> therefore has to do everything possible to ensure this.</a:t>
            </a:r>
          </a:p>
          <a:p>
            <a:r>
              <a:rPr lang="en-GB" sz="2600" dirty="0"/>
              <a:t>However, we can end up spending </a:t>
            </a:r>
            <a:r>
              <a:rPr lang="en-GB" sz="2600" dirty="0">
                <a:solidFill>
                  <a:srgbClr val="008000"/>
                </a:solidFill>
              </a:rPr>
              <a:t>more time and energy </a:t>
            </a:r>
            <a:r>
              <a:rPr lang="en-GB" sz="2600" dirty="0"/>
              <a:t>on assessment (and associated feedback) than is feasible and practicable.</a:t>
            </a:r>
          </a:p>
          <a:p>
            <a:r>
              <a:rPr lang="en-GB" sz="2600" dirty="0"/>
              <a:t>This session will explore some tactics for making assessment both more </a:t>
            </a:r>
            <a:r>
              <a:rPr lang="en-GB" sz="2600" dirty="0">
                <a:solidFill>
                  <a:srgbClr val="008000"/>
                </a:solidFill>
              </a:rPr>
              <a:t>manageable</a:t>
            </a:r>
            <a:r>
              <a:rPr lang="en-GB" sz="2600" dirty="0"/>
              <a:t> and more </a:t>
            </a:r>
            <a:r>
              <a:rPr lang="en-GB" sz="2600" dirty="0">
                <a:solidFill>
                  <a:srgbClr val="008000"/>
                </a:solidFill>
              </a:rPr>
              <a:t>effective</a:t>
            </a:r>
            <a:r>
              <a:rPr lang="en-GB" sz="2600" dirty="0"/>
              <a:t>, and ensuring that students are </a:t>
            </a:r>
            <a:r>
              <a:rPr lang="en-GB" sz="2600" dirty="0">
                <a:solidFill>
                  <a:srgbClr val="008000"/>
                </a:solidFill>
              </a:rPr>
              <a:t>satisfied</a:t>
            </a:r>
            <a:r>
              <a:rPr lang="en-GB" sz="2600" dirty="0"/>
              <a:t> that they gain useful feedback.</a:t>
            </a:r>
          </a:p>
          <a:p>
            <a:r>
              <a:rPr lang="en-GB" sz="2600" dirty="0"/>
              <a:t>Students views are even more important than before, with the ‘student voice’ elements of NSS 2017, and the impact of NSS and retention on the Teaching Excellence Framework. </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US" sz="3600" b="1" dirty="0">
                <a:latin typeface="Calibri" panose="020F0502020204030204" pitchFamily="34" charset="0"/>
                <a:cs typeface="Calibri" panose="020F0502020204030204" pitchFamily="34" charset="0"/>
              </a:rPr>
              <a:t>Ripples on a pond….</a:t>
            </a:r>
          </a:p>
        </p:txBody>
      </p:sp>
      <p:sp>
        <p:nvSpPr>
          <p:cNvPr id="75779"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Wanting/</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Needing</a:t>
            </a:r>
          </a:p>
        </p:txBody>
      </p:sp>
      <p:sp>
        <p:nvSpPr>
          <p:cNvPr id="696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8740066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dissolve">
                                      <p:cBhvr>
                                        <p:cTn id="7" dur="5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Oval 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7827"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Wanting/</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Needing</a:t>
            </a:r>
          </a:p>
        </p:txBody>
      </p:sp>
      <p:sp>
        <p:nvSpPr>
          <p:cNvPr id="77828" name="Rectangle 4"/>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rPr>
              <a:t>Doing</a:t>
            </a:r>
          </a:p>
        </p:txBody>
      </p:sp>
      <p:sp>
        <p:nvSpPr>
          <p:cNvPr id="70661" name="Rectangle 5"/>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8000"/>
                </a:solidFill>
                <a:effectLst/>
                <a:uLnTx/>
                <a:uFillTx/>
                <a:latin typeface="Calibri" panose="020F0502020204030204" pitchFamily="34" charset="0"/>
                <a:ea typeface="+mj-ea"/>
                <a:cs typeface="Calibri" panose="020F0502020204030204" pitchFamily="34" charset="0"/>
              </a:rPr>
              <a:t>Ripples on a pond….</a:t>
            </a:r>
          </a:p>
        </p:txBody>
      </p:sp>
    </p:spTree>
    <p:extLst>
      <p:ext uri="{BB962C8B-B14F-4D97-AF65-F5344CB8AC3E}">
        <p14:creationId xmlns:p14="http://schemas.microsoft.com/office/powerpoint/2010/main" val="36202942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dissolve">
                                      <p:cBhvr>
                                        <p:cTn id="7" dur="500"/>
                                        <p:tgtEl>
                                          <p:spTgt spid="778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826"/>
                                        </p:tgtEl>
                                        <p:attrNameLst>
                                          <p:attrName>style.visibility</p:attrName>
                                        </p:attrNameLst>
                                      </p:cBhvr>
                                      <p:to>
                                        <p:strVal val="visible"/>
                                      </p:to>
                                    </p:set>
                                    <p:animEffect transition="in" filter="dissolve">
                                      <p:cBhvr>
                                        <p:cTn id="12" dur="500"/>
                                        <p:tgtEl>
                                          <p:spTgt spid="778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7828"/>
                                        </p:tgtEl>
                                        <p:attrNameLst>
                                          <p:attrName>style.visibility</p:attrName>
                                        </p:attrNameLst>
                                      </p:cBhvr>
                                      <p:to>
                                        <p:strVal val="visible"/>
                                      </p:to>
                                    </p:set>
                                    <p:anim calcmode="lin" valueType="num">
                                      <p:cBhvr additive="base">
                                        <p:cTn id="17" dur="500" fill="hold"/>
                                        <p:tgtEl>
                                          <p:spTgt spid="77828"/>
                                        </p:tgtEl>
                                        <p:attrNameLst>
                                          <p:attrName>ppt_x</p:attrName>
                                        </p:attrNameLst>
                                      </p:cBhvr>
                                      <p:tavLst>
                                        <p:tav tm="0">
                                          <p:val>
                                            <p:strVal val="0-#ppt_w/2"/>
                                          </p:val>
                                        </p:tav>
                                        <p:tav tm="100000">
                                          <p:val>
                                            <p:strVal val="#ppt_x"/>
                                          </p:val>
                                        </p:tav>
                                      </p:tavLst>
                                    </p:anim>
                                    <p:anim calcmode="lin" valueType="num">
                                      <p:cBhvr additive="base">
                                        <p:cTn id="18" dur="500" fill="hold"/>
                                        <p:tgtEl>
                                          <p:spTgt spid="778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P spid="77827" grpId="0" animBg="1" autoUpdateAnimBg="0"/>
      <p:bldP spid="77828"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8000"/>
                </a:solidFill>
                <a:effectLst/>
                <a:uLnTx/>
                <a:uFillTx/>
                <a:latin typeface="Calibri" panose="020F0502020204030204" pitchFamily="34" charset="0"/>
                <a:ea typeface="+mj-ea"/>
                <a:cs typeface="Calibri" panose="020F0502020204030204" pitchFamily="34" charset="0"/>
              </a:rPr>
              <a:t>Ripples on a pond….</a:t>
            </a:r>
          </a:p>
        </p:txBody>
      </p:sp>
      <p:sp>
        <p:nvSpPr>
          <p:cNvPr id="79875" name="Oval 3"/>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1684" name="Oval 4"/>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1685" name="Oval 5"/>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Wanting/</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Needing</a:t>
            </a:r>
          </a:p>
        </p:txBody>
      </p:sp>
      <p:sp>
        <p:nvSpPr>
          <p:cNvPr id="71686" name="Rectangle 6"/>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rPr>
              <a:t>Doing</a:t>
            </a:r>
          </a:p>
        </p:txBody>
      </p:sp>
      <p:sp>
        <p:nvSpPr>
          <p:cNvPr id="71687" name="Rectangle 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Making sense</a:t>
            </a:r>
          </a:p>
        </p:txBody>
      </p:sp>
      <p:sp>
        <p:nvSpPr>
          <p:cNvPr id="7168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6778754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dissolve">
                                      <p:cBhvr>
                                        <p:cTn id="7"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8000"/>
                </a:solidFill>
                <a:effectLst/>
                <a:uLnTx/>
                <a:uFillTx/>
                <a:latin typeface="Calibri" panose="020F0502020204030204" pitchFamily="34" charset="0"/>
                <a:ea typeface="+mj-ea"/>
                <a:cs typeface="Calibri" panose="020F0502020204030204" pitchFamily="34" charset="0"/>
              </a:rPr>
              <a:t>Ripples on a pond….</a:t>
            </a:r>
          </a:p>
        </p:txBody>
      </p:sp>
      <p:sp>
        <p:nvSpPr>
          <p:cNvPr id="81923"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2708"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2709"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2710"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Wanting/</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Needing</a:t>
            </a:r>
          </a:p>
        </p:txBody>
      </p:sp>
      <p:sp>
        <p:nvSpPr>
          <p:cNvPr id="72711"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rPr>
              <a:t>Doing</a:t>
            </a:r>
          </a:p>
        </p:txBody>
      </p:sp>
      <p:sp>
        <p:nvSpPr>
          <p:cNvPr id="72712"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Feedback</a:t>
            </a:r>
          </a:p>
        </p:txBody>
      </p:sp>
      <p:sp>
        <p:nvSpPr>
          <p:cNvPr id="7271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2714"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Making sense</a:t>
            </a:r>
          </a:p>
        </p:txBody>
      </p:sp>
    </p:spTree>
    <p:extLst>
      <p:ext uri="{BB962C8B-B14F-4D97-AF65-F5344CB8AC3E}">
        <p14:creationId xmlns:p14="http://schemas.microsoft.com/office/powerpoint/2010/main" val="23729768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ox(out)">
                                      <p:cBhvr>
                                        <p:cTn id="7"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But there are still two things missing</a:t>
            </a:r>
          </a:p>
        </p:txBody>
      </p:sp>
      <p:sp>
        <p:nvSpPr>
          <p:cNvPr id="3" name="Content Placeholder 2"/>
          <p:cNvSpPr>
            <a:spLocks noGrp="1"/>
          </p:cNvSpPr>
          <p:nvPr>
            <p:ph idx="1"/>
          </p:nvPr>
        </p:nvSpPr>
        <p:spPr/>
        <p:txBody>
          <a:bodyPr/>
          <a:lstStyle/>
          <a:p>
            <a:r>
              <a:rPr lang="en-GB" dirty="0"/>
              <a:t>One has never really ‘got’ something until one has done both of two more things...</a:t>
            </a:r>
          </a:p>
        </p:txBody>
      </p:sp>
    </p:spTree>
    <p:extLst>
      <p:ext uri="{BB962C8B-B14F-4D97-AF65-F5344CB8AC3E}">
        <p14:creationId xmlns:p14="http://schemas.microsoft.com/office/powerpoint/2010/main" val="164070283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5: Think back to your own teaching</a:t>
            </a:r>
          </a:p>
        </p:txBody>
      </p:sp>
      <p:sp>
        <p:nvSpPr>
          <p:cNvPr id="3" name="Content Placeholder 2"/>
          <p:cNvSpPr>
            <a:spLocks noGrp="1"/>
          </p:cNvSpPr>
          <p:nvPr>
            <p:ph idx="1"/>
          </p:nvPr>
        </p:nvSpPr>
        <p:spPr/>
        <p:txBody>
          <a:bodyPr/>
          <a:lstStyle/>
          <a:p>
            <a:pPr>
              <a:lnSpc>
                <a:spcPct val="100000"/>
              </a:lnSpc>
            </a:pPr>
            <a:r>
              <a:rPr lang="en-GB" dirty="0"/>
              <a:t>Think of something you’ve taught for some time. Think back particularly to the </a:t>
            </a:r>
            <a:r>
              <a:rPr lang="en-GB" dirty="0">
                <a:solidFill>
                  <a:srgbClr val="FF0000"/>
                </a:solidFill>
              </a:rPr>
              <a:t>first</a:t>
            </a:r>
            <a:r>
              <a:rPr lang="en-GB" dirty="0"/>
              <a:t> time you taught it.</a:t>
            </a:r>
          </a:p>
          <a:p>
            <a:pPr>
              <a:lnSpc>
                <a:spcPct val="100000"/>
              </a:lnSpc>
            </a:pPr>
            <a:r>
              <a:rPr lang="en-GB" dirty="0"/>
              <a:t>To what extent did you find that you ‘had your head around it’ </a:t>
            </a:r>
            <a:r>
              <a:rPr lang="en-GB" dirty="0">
                <a:solidFill>
                  <a:srgbClr val="FF0000"/>
                </a:solidFill>
              </a:rPr>
              <a:t>much</a:t>
            </a:r>
            <a:r>
              <a:rPr lang="en-GB" dirty="0"/>
              <a:t> </a:t>
            </a:r>
            <a:r>
              <a:rPr lang="en-GB" dirty="0">
                <a:solidFill>
                  <a:srgbClr val="FF0000"/>
                </a:solidFill>
              </a:rPr>
              <a:t>better</a:t>
            </a:r>
            <a:r>
              <a:rPr lang="en-GB" dirty="0"/>
              <a:t> after teaching it for the first time?</a:t>
            </a:r>
          </a:p>
          <a:p>
            <a:pPr lvl="1">
              <a:lnSpc>
                <a:spcPct val="100000"/>
              </a:lnSpc>
            </a:pPr>
            <a:r>
              <a:rPr lang="en-GB" sz="3200" dirty="0">
                <a:solidFill>
                  <a:srgbClr val="FF0000"/>
                </a:solidFill>
              </a:rPr>
              <a:t>Very much better: raise two hands</a:t>
            </a:r>
          </a:p>
          <a:p>
            <a:pPr lvl="1">
              <a:lnSpc>
                <a:spcPct val="100000"/>
              </a:lnSpc>
            </a:pPr>
            <a:r>
              <a:rPr lang="en-GB" sz="3200" dirty="0">
                <a:solidFill>
                  <a:srgbClr val="333399"/>
                </a:solidFill>
              </a:rPr>
              <a:t>Somewhat better: raise one hand</a:t>
            </a:r>
          </a:p>
          <a:p>
            <a:pPr lvl="1">
              <a:lnSpc>
                <a:spcPct val="100000"/>
              </a:lnSpc>
            </a:pPr>
            <a:r>
              <a:rPr lang="en-GB" sz="3200" dirty="0">
                <a:solidFill>
                  <a:schemeClr val="bg2">
                    <a:lumMod val="75000"/>
                  </a:schemeClr>
                </a:solidFill>
              </a:rPr>
              <a:t>No better: touch left ear!</a:t>
            </a:r>
          </a:p>
        </p:txBody>
      </p:sp>
    </p:spTree>
    <p:extLst>
      <p:ext uri="{BB962C8B-B14F-4D97-AF65-F5344CB8AC3E}">
        <p14:creationId xmlns:p14="http://schemas.microsoft.com/office/powerpoint/2010/main" val="30497648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8000"/>
                </a:solidFill>
                <a:effectLst/>
                <a:uLnTx/>
                <a:uFillTx/>
                <a:latin typeface="Calibri" pitchFamily="34" charset="0"/>
              </a:rPr>
              <a:t>Ripples on a pond….</a:t>
            </a:r>
          </a:p>
        </p:txBody>
      </p:sp>
      <p:sp>
        <p:nvSpPr>
          <p:cNvPr id="86021"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000000"/>
              </a:solidFill>
              <a:effectLst/>
              <a:uLnTx/>
              <a:uFillTx/>
            </a:endParaRPr>
          </a:p>
        </p:txBody>
      </p:sp>
      <p:sp>
        <p:nvSpPr>
          <p:cNvPr id="86022"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475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475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476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Wanting/</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Needing</a:t>
            </a:r>
          </a:p>
        </p:txBody>
      </p:sp>
      <p:sp>
        <p:nvSpPr>
          <p:cNvPr id="74761"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rPr>
              <a:t>Doing</a:t>
            </a:r>
          </a:p>
        </p:txBody>
      </p:sp>
      <p:sp>
        <p:nvSpPr>
          <p:cNvPr id="74762"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Feedback</a:t>
            </a:r>
          </a:p>
        </p:txBody>
      </p:sp>
      <p:sp>
        <p:nvSpPr>
          <p:cNvPr id="86028" name="Text Box 12"/>
          <p:cNvSpPr txBox="1">
            <a:spLocks noChangeArrowheads="1"/>
          </p:cNvSpPr>
          <p:nvPr/>
        </p:nvSpPr>
        <p:spPr bwMode="auto">
          <a:xfrm>
            <a:off x="714348" y="260648"/>
            <a:ext cx="7494671" cy="523220"/>
          </a:xfrm>
          <a:prstGeom prst="rect">
            <a:avLst/>
          </a:prstGeom>
          <a:noFill/>
          <a:ln w="12700">
            <a:noFill/>
            <a:miter lim="800000"/>
            <a:headEnd type="none" w="sm" len="sm"/>
            <a:tailEnd type="none" w="sm" len="sm"/>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FFFFFF"/>
                </a:solidFill>
                <a:effectLst/>
                <a:uLnTx/>
                <a:uFillTx/>
              </a:rPr>
              <a:t>Verbalising</a:t>
            </a:r>
          </a:p>
        </p:txBody>
      </p:sp>
      <p:sp>
        <p:nvSpPr>
          <p:cNvPr id="74765"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4766"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Making sense</a:t>
            </a:r>
          </a:p>
        </p:txBody>
      </p:sp>
    </p:spTree>
    <p:extLst>
      <p:ext uri="{BB962C8B-B14F-4D97-AF65-F5344CB8AC3E}">
        <p14:creationId xmlns:p14="http://schemas.microsoft.com/office/powerpoint/2010/main" val="5481107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box(out)">
                                      <p:cBhvr>
                                        <p:cTn id="7" dur="500"/>
                                        <p:tgtEl>
                                          <p:spTgt spid="860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dissolve">
                                      <p:cBhvr>
                                        <p:cTn id="12" dur="500"/>
                                        <p:tgtEl>
                                          <p:spTgt spid="860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6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autoUpdateAnimBg="0"/>
      <p:bldP spid="86022" grpId="0" animBg="1"/>
      <p:bldP spid="86028"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6: Now think about assessing</a:t>
            </a:r>
          </a:p>
        </p:txBody>
      </p:sp>
      <p:sp>
        <p:nvSpPr>
          <p:cNvPr id="3" name="Content Placeholder 2"/>
          <p:cNvSpPr>
            <a:spLocks noGrp="1"/>
          </p:cNvSpPr>
          <p:nvPr>
            <p:ph idx="1"/>
          </p:nvPr>
        </p:nvSpPr>
        <p:spPr/>
        <p:txBody>
          <a:bodyPr/>
          <a:lstStyle/>
          <a:p>
            <a:pPr>
              <a:lnSpc>
                <a:spcPct val="100000"/>
              </a:lnSpc>
            </a:pPr>
            <a:r>
              <a:rPr lang="en-GB" dirty="0"/>
              <a:t>Still thinking of the first time you taught that particular topic, think back to the first time you </a:t>
            </a:r>
            <a:r>
              <a:rPr lang="en-GB" dirty="0">
                <a:solidFill>
                  <a:srgbClr val="FF0000"/>
                </a:solidFill>
              </a:rPr>
              <a:t>measured </a:t>
            </a:r>
            <a:r>
              <a:rPr lang="en-GB" dirty="0"/>
              <a:t>students’ learning of the topic.</a:t>
            </a:r>
          </a:p>
          <a:p>
            <a:pPr>
              <a:lnSpc>
                <a:spcPct val="100000"/>
              </a:lnSpc>
            </a:pPr>
            <a:r>
              <a:rPr lang="en-GB" dirty="0"/>
              <a:t>To what extent did you find that after </a:t>
            </a:r>
            <a:r>
              <a:rPr lang="en-GB" dirty="0">
                <a:solidFill>
                  <a:srgbClr val="FF0000"/>
                </a:solidFill>
              </a:rPr>
              <a:t>assessing</a:t>
            </a:r>
            <a:r>
              <a:rPr lang="en-GB" dirty="0"/>
              <a:t> students work, you yourself had ‘made sense’ of the topic even more deeply?</a:t>
            </a:r>
          </a:p>
          <a:p>
            <a:pPr lvl="1">
              <a:lnSpc>
                <a:spcPct val="100000"/>
              </a:lnSpc>
            </a:pPr>
            <a:r>
              <a:rPr lang="en-GB" sz="3200" dirty="0">
                <a:solidFill>
                  <a:srgbClr val="FF0000"/>
                </a:solidFill>
              </a:rPr>
              <a:t>Very much better: raise two hands</a:t>
            </a:r>
          </a:p>
          <a:p>
            <a:pPr lvl="1">
              <a:lnSpc>
                <a:spcPct val="100000"/>
              </a:lnSpc>
            </a:pPr>
            <a:r>
              <a:rPr lang="en-GB" sz="3200" dirty="0">
                <a:solidFill>
                  <a:srgbClr val="333399"/>
                </a:solidFill>
              </a:rPr>
              <a:t>Somewhat better: raise one hand</a:t>
            </a:r>
          </a:p>
          <a:p>
            <a:pPr lvl="1">
              <a:lnSpc>
                <a:spcPct val="100000"/>
              </a:lnSpc>
            </a:pPr>
            <a:r>
              <a:rPr lang="en-GB" sz="3200" dirty="0">
                <a:solidFill>
                  <a:schemeClr val="bg2">
                    <a:lumMod val="75000"/>
                  </a:schemeClr>
                </a:solidFill>
              </a:rPr>
              <a:t>No better: touch left ear!</a:t>
            </a:r>
          </a:p>
          <a:p>
            <a:pPr lvl="1">
              <a:lnSpc>
                <a:spcPct val="100000"/>
              </a:lnSpc>
            </a:pPr>
            <a:endParaRPr lang="en-GB" sz="3200" dirty="0"/>
          </a:p>
        </p:txBody>
      </p:sp>
    </p:spTree>
    <p:extLst>
      <p:ext uri="{BB962C8B-B14F-4D97-AF65-F5344CB8AC3E}">
        <p14:creationId xmlns:p14="http://schemas.microsoft.com/office/powerpoint/2010/main" val="28506913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CCFF33"/>
                </a:solidFill>
                <a:effectLst/>
                <a:uLnTx/>
                <a:uFillTx/>
              </a:rPr>
              <a:t>Ripples on a pond….</a:t>
            </a:r>
          </a:p>
        </p:txBody>
      </p:sp>
      <p:sp>
        <p:nvSpPr>
          <p:cNvPr id="3"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4"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000000"/>
              </a:solidFill>
              <a:effectLst/>
              <a:uLnTx/>
              <a:uFillTx/>
            </a:endParaRPr>
          </a:p>
        </p:txBody>
      </p:sp>
      <p:sp>
        <p:nvSpPr>
          <p:cNvPr id="5"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Wanting/</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Needing</a:t>
            </a:r>
          </a:p>
        </p:txBody>
      </p:sp>
      <p:sp>
        <p:nvSpPr>
          <p:cNvPr id="9"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rPr>
              <a:t>Doing</a:t>
            </a:r>
          </a:p>
        </p:txBody>
      </p:sp>
      <p:sp>
        <p:nvSpPr>
          <p:cNvPr id="10"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Feedback</a:t>
            </a:r>
          </a:p>
        </p:txBody>
      </p:sp>
      <p:sp>
        <p:nvSpPr>
          <p:cNvPr id="12" name="Text Box 13"/>
          <p:cNvSpPr txBox="1">
            <a:spLocks noChangeArrowheads="1"/>
          </p:cNvSpPr>
          <p:nvPr/>
        </p:nvSpPr>
        <p:spPr bwMode="auto">
          <a:xfrm>
            <a:off x="6372200" y="1124744"/>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GB" sz="3200" b="1" i="0" u="none" strike="noStrike" kern="0" cap="none" spc="0" normalizeH="0" baseline="0" noProof="0" dirty="0">
                <a:ln>
                  <a:noFill/>
                </a:ln>
                <a:solidFill>
                  <a:srgbClr val="000000"/>
                </a:solidFill>
                <a:effectLst/>
                <a:uLnTx/>
                <a:uFillTx/>
              </a:rPr>
              <a:t>Assessing</a:t>
            </a:r>
          </a:p>
          <a:p>
            <a:pPr marL="0" marR="0" lvl="0" indent="0" algn="ctr" defTabSz="914400" eaLnBrk="0" fontAlgn="auto" latinLnBrk="0" hangingPunct="0">
              <a:lnSpc>
                <a:spcPct val="100000"/>
              </a:lnSpc>
              <a:spcBef>
                <a:spcPct val="50000"/>
              </a:spcBef>
              <a:spcAft>
                <a:spcPts val="0"/>
              </a:spcAft>
              <a:buClrTx/>
              <a:buSzTx/>
              <a:buFontTx/>
              <a:buNone/>
              <a:tabLst/>
              <a:defRPr/>
            </a:pPr>
            <a:r>
              <a:rPr kumimoji="0" lang="en-GB" sz="2000" b="1" i="0" u="none" strike="noStrike" kern="0" cap="none" spc="0" normalizeH="0" baseline="0" noProof="0" dirty="0">
                <a:ln>
                  <a:noFill/>
                </a:ln>
                <a:solidFill>
                  <a:srgbClr val="000000"/>
                </a:solidFill>
                <a:effectLst/>
                <a:uLnTx/>
                <a:uFillTx/>
              </a:rPr>
              <a:t>making informed judgements</a:t>
            </a:r>
          </a:p>
        </p:txBody>
      </p:sp>
      <p:sp>
        <p:nvSpPr>
          <p:cNvPr id="1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Making sense</a:t>
            </a:r>
          </a:p>
        </p:txBody>
      </p:sp>
      <p:sp>
        <p:nvSpPr>
          <p:cNvPr id="18" name="Text Box 12"/>
          <p:cNvSpPr txBox="1">
            <a:spLocks noChangeArrowheads="1"/>
          </p:cNvSpPr>
          <p:nvPr/>
        </p:nvSpPr>
        <p:spPr bwMode="auto">
          <a:xfrm>
            <a:off x="714348" y="260648"/>
            <a:ext cx="7494671" cy="523220"/>
          </a:xfrm>
          <a:prstGeom prst="rect">
            <a:avLst/>
          </a:prstGeom>
          <a:noFill/>
          <a:ln w="12700">
            <a:noFill/>
            <a:miter lim="800000"/>
            <a:headEnd type="none" w="sm" len="sm"/>
            <a:tailEnd type="none" w="sm" len="sm"/>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FFFFFF"/>
                </a:solidFill>
                <a:effectLst/>
                <a:uLnTx/>
                <a:uFillTx/>
              </a:rPr>
              <a:t>Verbalising</a:t>
            </a:r>
          </a:p>
        </p:txBody>
      </p:sp>
    </p:spTree>
    <p:extLst>
      <p:ext uri="{BB962C8B-B14F-4D97-AF65-F5344CB8AC3E}">
        <p14:creationId xmlns:p14="http://schemas.microsoft.com/office/powerpoint/2010/main" val="2501557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 calcmode="lin" valueType="num">
                                      <p:cBhvr>
                                        <p:cTn id="28"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utoUpdateAnimBg="0"/>
      <p:bldP spid="5" grpId="0" animBg="1"/>
      <p:bldP spid="12" grpId="0" animBg="1" autoUpdateAnimBg="0"/>
      <p:bldP spid="18"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CCFF33"/>
                </a:solidFill>
                <a:effectLst/>
                <a:uLnTx/>
                <a:uFillTx/>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000000"/>
              </a:solidFill>
              <a:effectLst/>
              <a:uLnTx/>
              <a:uFillTx/>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Wanting/</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GB" sz="3200" b="1" i="0" u="none" strike="noStrike" kern="0" cap="none" spc="0" normalizeH="0" baseline="0" noProof="0" dirty="0">
                <a:ln>
                  <a:noFill/>
                </a:ln>
                <a:solidFill>
                  <a:srgbClr val="FFFF00"/>
                </a:solidFill>
                <a:effectLst/>
                <a:uLnTx/>
                <a:uFillTx/>
              </a:rPr>
              <a:t>Assessing</a:t>
            </a:r>
          </a:p>
          <a:p>
            <a:pPr marL="0" marR="0" lvl="0" indent="0" algn="ctr" defTabSz="914400" eaLnBrk="0" fontAlgn="auto" latinLnBrk="0" hangingPunct="0">
              <a:lnSpc>
                <a:spcPct val="100000"/>
              </a:lnSpc>
              <a:spcBef>
                <a:spcPct val="50000"/>
              </a:spcBef>
              <a:spcAft>
                <a:spcPts val="0"/>
              </a:spcAft>
              <a:buClrTx/>
              <a:buSzTx/>
              <a:buFontTx/>
              <a:buNone/>
              <a:tabLst/>
              <a:defRPr/>
            </a:pPr>
            <a:r>
              <a:rPr kumimoji="0" lang="en-GB" sz="2000" b="1" i="0" u="none" strike="noStrike" kern="0" cap="none" spc="0" normalizeH="0" baseline="0" noProof="0" dirty="0">
                <a:ln>
                  <a:noFill/>
                </a:ln>
                <a:solidFill>
                  <a:srgbClr val="FFFF00"/>
                </a:solidFill>
                <a:effectLst/>
                <a:uLnTx/>
                <a:uFillTx/>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FFFFFF"/>
                </a:solidFill>
                <a:effectLst/>
                <a:uLnTx/>
                <a:uFillTx/>
              </a:rPr>
              <a:t>Verbalising</a:t>
            </a:r>
          </a:p>
        </p:txBody>
      </p:sp>
      <p:sp>
        <p:nvSpPr>
          <p:cNvPr id="26" name="Text Box 12"/>
          <p:cNvSpPr txBox="1">
            <a:spLocks noChangeArrowheads="1"/>
          </p:cNvSpPr>
          <p:nvPr/>
        </p:nvSpPr>
        <p:spPr bwMode="auto">
          <a:xfrm>
            <a:off x="0" y="0"/>
            <a:ext cx="9144000" cy="8494633"/>
          </a:xfrm>
          <a:prstGeom prst="rect">
            <a:avLst/>
          </a:prstGeom>
          <a:solidFill>
            <a:srgbClr val="FFFFCC">
              <a:alpha val="94118"/>
            </a:srgbClr>
          </a:solidFill>
          <a:ln w="9525">
            <a:noFill/>
            <a:miter lim="800000"/>
            <a:headEnd/>
            <a:tailEnd/>
          </a:ln>
        </p:spPr>
        <p:txBody>
          <a:bodyPr wrap="square">
            <a:spAutoFit/>
          </a:bodyPr>
          <a:lstStyle/>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endParaRPr kumimoji="0" lang="en-GB" sz="2800" b="1" i="0" u="none" strike="noStrike" kern="0" cap="none" spc="0" normalizeH="0" baseline="0" noProof="0" dirty="0">
              <a:ln>
                <a:noFill/>
              </a:ln>
              <a:solidFill>
                <a:srgbClr val="59178A"/>
              </a:solidFill>
              <a:effectLst/>
              <a:uLnTx/>
              <a:uFillTx/>
              <a:latin typeface="Calibri"/>
            </a:endParaRP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endParaRPr kumimoji="0" lang="en-GB" sz="2800" b="1" i="0" u="none" strike="noStrike" kern="0" cap="none" spc="0" normalizeH="0" baseline="0" noProof="0" dirty="0">
              <a:ln>
                <a:noFill/>
              </a:ln>
              <a:solidFill>
                <a:srgbClr val="59178A"/>
              </a:solidFill>
              <a:effectLst/>
              <a:uLnTx/>
              <a:uFillTx/>
              <a:latin typeface="Calibri"/>
            </a:endParaRP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59178A"/>
                </a:solidFill>
                <a:effectLst/>
                <a:uLnTx/>
                <a:uFillTx/>
                <a:latin typeface="Calibri"/>
              </a:rPr>
              <a:t>Striving to enhance our students’ </a:t>
            </a:r>
            <a:r>
              <a:rPr kumimoji="0" lang="en-GB" sz="2800" b="1" i="0" u="none" strike="noStrike" kern="0" cap="none" spc="0" normalizeH="0" baseline="0" noProof="0" dirty="0">
                <a:ln>
                  <a:noFill/>
                </a:ln>
                <a:solidFill>
                  <a:srgbClr val="CC0000"/>
                </a:solidFill>
                <a:effectLst/>
                <a:uLnTx/>
                <a:uFillTx/>
                <a:latin typeface="Calibri"/>
              </a:rPr>
              <a:t>want</a:t>
            </a:r>
            <a:r>
              <a:rPr kumimoji="0" lang="en-GB" sz="2800" b="1" i="0" u="none" strike="noStrike" kern="0" cap="none" spc="0" normalizeH="0" baseline="0" noProof="0" dirty="0">
                <a:ln>
                  <a:noFill/>
                </a:ln>
                <a:solidFill>
                  <a:srgbClr val="59178A"/>
                </a:solidFill>
                <a:effectLst/>
                <a:uLnTx/>
                <a:uFillTx/>
                <a:latin typeface="Calibri"/>
              </a:rPr>
              <a:t> to learn;</a:t>
            </a: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59178A"/>
                </a:solidFill>
                <a:effectLst/>
                <a:uLnTx/>
                <a:uFillTx/>
                <a:latin typeface="Calibri"/>
              </a:rPr>
              <a:t>Helping students to develop ownership of the </a:t>
            </a:r>
            <a:r>
              <a:rPr kumimoji="0" lang="en-GB" sz="2800" b="1" i="0" u="none" strike="noStrike" kern="0" cap="none" spc="0" normalizeH="0" baseline="0" noProof="0" dirty="0">
                <a:ln>
                  <a:noFill/>
                </a:ln>
                <a:solidFill>
                  <a:srgbClr val="CC0000"/>
                </a:solidFill>
                <a:effectLst/>
                <a:uLnTx/>
                <a:uFillTx/>
                <a:latin typeface="Calibri"/>
              </a:rPr>
              <a:t>need</a:t>
            </a:r>
            <a:r>
              <a:rPr kumimoji="0" lang="en-GB" sz="2800" b="1" i="0" u="none" strike="noStrike" kern="0" cap="none" spc="0" normalizeH="0" baseline="0" noProof="0" dirty="0">
                <a:ln>
                  <a:noFill/>
                </a:ln>
                <a:solidFill>
                  <a:srgbClr val="59178A"/>
                </a:solidFill>
                <a:effectLst/>
                <a:uLnTx/>
                <a:uFillTx/>
                <a:latin typeface="Calibri"/>
              </a:rPr>
              <a:t> to learn;</a:t>
            </a: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59178A"/>
                </a:solidFill>
                <a:effectLst/>
                <a:uLnTx/>
                <a:uFillTx/>
                <a:latin typeface="Calibri"/>
              </a:rPr>
              <a:t>Keeping students learning by </a:t>
            </a:r>
            <a:r>
              <a:rPr kumimoji="0" lang="en-GB" sz="2800" b="1" i="0" u="none" strike="noStrike" kern="0" cap="none" spc="0" normalizeH="0" baseline="0" noProof="0" dirty="0">
                <a:ln>
                  <a:noFill/>
                </a:ln>
                <a:solidFill>
                  <a:srgbClr val="CC0000"/>
                </a:solidFill>
                <a:effectLst/>
                <a:uLnTx/>
                <a:uFillTx/>
                <a:latin typeface="Calibri"/>
              </a:rPr>
              <a:t>doing</a:t>
            </a:r>
            <a:r>
              <a:rPr kumimoji="0" lang="en-GB" sz="2800" b="1" i="0" u="none" strike="noStrike" kern="0" cap="none" spc="0" normalizeH="0" baseline="0" noProof="0" dirty="0">
                <a:ln>
                  <a:noFill/>
                </a:ln>
                <a:solidFill>
                  <a:srgbClr val="59178A"/>
                </a:solidFill>
                <a:effectLst/>
                <a:uLnTx/>
                <a:uFillTx/>
                <a:latin typeface="Calibri"/>
              </a:rPr>
              <a:t>, practice, trial-and-error, repetition;</a:t>
            </a: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59178A"/>
                </a:solidFill>
                <a:effectLst/>
                <a:uLnTx/>
                <a:uFillTx/>
                <a:latin typeface="Calibri"/>
              </a:rPr>
              <a:t>Ensuring students get quick and useful </a:t>
            </a:r>
            <a:r>
              <a:rPr kumimoji="0" lang="en-GB" sz="2800" b="1" i="0" u="none" strike="noStrike" kern="0" cap="none" spc="0" normalizeH="0" baseline="0" noProof="0" dirty="0">
                <a:ln>
                  <a:noFill/>
                </a:ln>
                <a:solidFill>
                  <a:srgbClr val="CC0000"/>
                </a:solidFill>
                <a:effectLst/>
                <a:uLnTx/>
                <a:uFillTx/>
                <a:latin typeface="Calibri"/>
              </a:rPr>
              <a:t>feedback</a:t>
            </a:r>
            <a:r>
              <a:rPr kumimoji="0" lang="en-GB" sz="2800" b="1" i="0" u="none" strike="noStrike" kern="0" cap="none" spc="0" normalizeH="0" baseline="0" noProof="0" dirty="0">
                <a:ln>
                  <a:noFill/>
                </a:ln>
                <a:solidFill>
                  <a:srgbClr val="59178A"/>
                </a:solidFill>
                <a:effectLst/>
                <a:uLnTx/>
                <a:uFillTx/>
                <a:latin typeface="Calibri"/>
              </a:rPr>
              <a:t> – from us and from each other;</a:t>
            </a: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59178A"/>
                </a:solidFill>
                <a:effectLst/>
                <a:uLnTx/>
                <a:uFillTx/>
                <a:latin typeface="Calibri"/>
              </a:rPr>
              <a:t>Helping students to </a:t>
            </a:r>
            <a:r>
              <a:rPr kumimoji="0" lang="en-GB" sz="2800" b="1" i="0" u="none" strike="noStrike" kern="0" cap="none" spc="0" normalizeH="0" baseline="0" noProof="0" dirty="0">
                <a:ln>
                  <a:noFill/>
                </a:ln>
                <a:solidFill>
                  <a:srgbClr val="CC0000"/>
                </a:solidFill>
                <a:effectLst/>
                <a:uLnTx/>
                <a:uFillTx/>
                <a:latin typeface="Calibri"/>
              </a:rPr>
              <a:t>make sense</a:t>
            </a:r>
            <a:r>
              <a:rPr kumimoji="0" lang="en-GB" sz="2800" b="1" i="0" u="none" strike="noStrike" kern="0" cap="none" spc="0" normalizeH="0" baseline="0" noProof="0" dirty="0">
                <a:ln>
                  <a:noFill/>
                </a:ln>
                <a:solidFill>
                  <a:srgbClr val="59178A"/>
                </a:solidFill>
                <a:effectLst/>
                <a:uLnTx/>
                <a:uFillTx/>
                <a:latin typeface="Calibri"/>
              </a:rPr>
              <a:t> of what they learn.</a:t>
            </a: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59178A"/>
                </a:solidFill>
                <a:effectLst/>
                <a:uLnTx/>
                <a:uFillTx/>
                <a:latin typeface="Calibri"/>
              </a:rPr>
              <a:t>Getting students deepening their learning by </a:t>
            </a:r>
            <a:r>
              <a:rPr kumimoji="0" lang="en-GB" sz="2800" b="1" i="0" u="none" strike="noStrike" kern="0" cap="none" spc="0" normalizeH="0" baseline="0" noProof="0" dirty="0">
                <a:ln>
                  <a:noFill/>
                </a:ln>
                <a:solidFill>
                  <a:srgbClr val="FF0000"/>
                </a:solidFill>
                <a:effectLst/>
                <a:uLnTx/>
                <a:uFillTx/>
                <a:latin typeface="Calibri"/>
              </a:rPr>
              <a:t>verbalising</a:t>
            </a:r>
            <a:r>
              <a:rPr kumimoji="0" lang="en-GB" sz="2800" b="1" i="0" u="none" strike="noStrike" kern="0" cap="none" spc="0" normalizeH="0" baseline="0" noProof="0" dirty="0">
                <a:ln>
                  <a:noFill/>
                </a:ln>
                <a:solidFill>
                  <a:srgbClr val="59178A"/>
                </a:solidFill>
                <a:effectLst/>
                <a:uLnTx/>
                <a:uFillTx/>
                <a:latin typeface="Calibri"/>
              </a:rPr>
              <a:t>, explaining things to each other, and to us.</a:t>
            </a: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59178A"/>
                </a:solidFill>
                <a:effectLst/>
                <a:uLnTx/>
                <a:uFillTx/>
                <a:latin typeface="Calibri"/>
              </a:rPr>
              <a:t>Allowing students to further deepen their learning by </a:t>
            </a:r>
            <a:r>
              <a:rPr kumimoji="0" lang="en-GB" sz="2800" b="1" i="0" u="none" strike="noStrike" kern="0" cap="none" spc="0" normalizeH="0" baseline="0" noProof="0" dirty="0">
                <a:ln>
                  <a:noFill/>
                </a:ln>
                <a:solidFill>
                  <a:srgbClr val="FF0000"/>
                </a:solidFill>
                <a:effectLst/>
                <a:uLnTx/>
                <a:uFillTx/>
                <a:latin typeface="Calibri"/>
              </a:rPr>
              <a:t>assessing</a:t>
            </a:r>
            <a:r>
              <a:rPr kumimoji="0" lang="en-GB" sz="2800" b="1" i="0" u="none" strike="noStrike" kern="0" cap="none" spc="0" normalizeH="0" baseline="0" noProof="0" dirty="0">
                <a:ln>
                  <a:noFill/>
                </a:ln>
                <a:solidFill>
                  <a:srgbClr val="59178A"/>
                </a:solidFill>
                <a:effectLst/>
                <a:uLnTx/>
                <a:uFillTx/>
                <a:latin typeface="Calibri"/>
              </a:rPr>
              <a:t> their own learning, and assessing others’ learning – </a:t>
            </a:r>
            <a:r>
              <a:rPr kumimoji="0" lang="en-GB" sz="2800" b="1" i="0" u="none" strike="noStrike" kern="0" cap="none" spc="0" normalizeH="0" baseline="0" noProof="0" dirty="0">
                <a:ln>
                  <a:noFill/>
                </a:ln>
                <a:solidFill>
                  <a:srgbClr val="FF0000"/>
                </a:solidFill>
                <a:effectLst/>
                <a:uLnTx/>
                <a:uFillTx/>
                <a:latin typeface="Calibri"/>
              </a:rPr>
              <a:t>making informed judgements</a:t>
            </a:r>
            <a:r>
              <a:rPr kumimoji="0" lang="en-GB" sz="2800" b="1" i="0" u="none" strike="noStrike" kern="0" cap="none" spc="0" normalizeH="0" baseline="0" noProof="0" dirty="0">
                <a:ln>
                  <a:noFill/>
                </a:ln>
                <a:solidFill>
                  <a:srgbClr val="59178A"/>
                </a:solidFill>
                <a:effectLst/>
                <a:uLnTx/>
                <a:uFillTx/>
                <a:latin typeface="Calibri"/>
              </a:rPr>
              <a:t>.</a:t>
            </a: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endParaRPr kumimoji="0" lang="en-GB" sz="2800" b="1" i="0" u="none" strike="noStrike" kern="0" cap="none" spc="0" normalizeH="0" baseline="0" noProof="0" dirty="0">
              <a:ln>
                <a:noFill/>
              </a:ln>
              <a:solidFill>
                <a:srgbClr val="59178A"/>
              </a:solidFill>
              <a:effectLst/>
              <a:uLnTx/>
              <a:uFillTx/>
              <a:latin typeface="Calibri"/>
            </a:endParaRP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endParaRPr kumimoji="0" lang="en-GB" sz="2800" b="1" i="0" u="none" strike="noStrike" kern="0" cap="none" spc="0" normalizeH="0" baseline="0" noProof="0" dirty="0">
              <a:ln>
                <a:noFill/>
              </a:ln>
              <a:solidFill>
                <a:srgbClr val="59178A"/>
              </a:solidFill>
              <a:effectLst/>
              <a:uLnTx/>
              <a:uFillTx/>
              <a:latin typeface="Calibri"/>
            </a:endParaRP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endParaRPr kumimoji="0" lang="en-GB" sz="2800" b="1" i="0" u="none" strike="noStrike" kern="0" cap="none" spc="0" normalizeH="0" baseline="0" noProof="0" dirty="0">
              <a:ln>
                <a:noFill/>
              </a:ln>
              <a:solidFill>
                <a:srgbClr val="59178A"/>
              </a:solidFill>
              <a:effectLst/>
              <a:uLnTx/>
              <a:uFillTx/>
              <a:latin typeface="Calibri"/>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8000"/>
                </a:solidFill>
                <a:effectLst/>
                <a:uLnTx/>
                <a:uFillTx/>
                <a:latin typeface="Calibri" panose="020F0502020204030204" pitchFamily="34" charset="0"/>
                <a:ea typeface="+mj-ea"/>
                <a:cs typeface="Calibri" panose="020F0502020204030204" pitchFamily="34" charset="0"/>
              </a:rPr>
              <a:t>We can make learning happen by:</a:t>
            </a:r>
          </a:p>
        </p:txBody>
      </p:sp>
    </p:spTree>
    <p:extLst>
      <p:ext uri="{BB962C8B-B14F-4D97-AF65-F5344CB8AC3E}">
        <p14:creationId xmlns:p14="http://schemas.microsoft.com/office/powerpoint/2010/main" val="10020673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8000"/>
                </a:solidFill>
                <a:latin typeface="Calibri" pitchFamily="34" charset="0"/>
              </a:rPr>
              <a:t>Getting to know each other</a:t>
            </a:r>
          </a:p>
        </p:txBody>
      </p:sp>
      <p:sp>
        <p:nvSpPr>
          <p:cNvPr id="3" name="Content Placeholder 2"/>
          <p:cNvSpPr>
            <a:spLocks noGrp="1"/>
          </p:cNvSpPr>
          <p:nvPr>
            <p:ph idx="1"/>
          </p:nvPr>
        </p:nvSpPr>
        <p:spPr>
          <a:xfrm>
            <a:off x="358777" y="1123963"/>
            <a:ext cx="8605838" cy="4743440"/>
          </a:xfrm>
        </p:spPr>
        <p:txBody>
          <a:bodyPr/>
          <a:lstStyle/>
          <a:p>
            <a:pPr>
              <a:buNone/>
            </a:pPr>
            <a:r>
              <a:rPr lang="en-GB" dirty="0"/>
              <a:t>In turn, please..</a:t>
            </a:r>
          </a:p>
          <a:p>
            <a:pPr>
              <a:buFont typeface="+mj-lt"/>
              <a:buAutoNum type="arabicPeriod"/>
            </a:pPr>
            <a:r>
              <a:rPr lang="en-GB" dirty="0"/>
              <a:t>Say one or two sentences about... </a:t>
            </a:r>
          </a:p>
          <a:p>
            <a:pPr lvl="1"/>
            <a:r>
              <a:rPr lang="en-GB" dirty="0">
                <a:solidFill>
                  <a:srgbClr val="008000"/>
                </a:solidFill>
              </a:rPr>
              <a:t> who you are</a:t>
            </a:r>
            <a:r>
              <a:rPr lang="en-GB" dirty="0"/>
              <a:t>, </a:t>
            </a:r>
          </a:p>
          <a:p>
            <a:pPr lvl="1"/>
            <a:r>
              <a:rPr lang="en-GB" dirty="0">
                <a:solidFill>
                  <a:srgbClr val="990000"/>
                </a:solidFill>
              </a:rPr>
              <a:t> where you come from</a:t>
            </a:r>
            <a:r>
              <a:rPr lang="en-GB" dirty="0"/>
              <a:t>, and </a:t>
            </a:r>
          </a:p>
          <a:p>
            <a:pPr lvl="1"/>
            <a:r>
              <a:rPr lang="en-GB" dirty="0">
                <a:solidFill>
                  <a:srgbClr val="FF0000"/>
                </a:solidFill>
              </a:rPr>
              <a:t> what you do</a:t>
            </a:r>
            <a:r>
              <a:rPr lang="en-GB" dirty="0"/>
              <a:t>.</a:t>
            </a:r>
          </a:p>
          <a:p>
            <a:pPr lvl="1">
              <a:buNone/>
            </a:pPr>
            <a:r>
              <a:rPr lang="en-GB" sz="4400" dirty="0">
                <a:solidFill>
                  <a:srgbClr val="990000"/>
                </a:solidFill>
                <a:highlight>
                  <a:srgbClr val="FFFFFF"/>
                </a:highlight>
                <a:latin typeface="Creepy" pitchFamily="82" charset="0"/>
              </a:rPr>
              <a:t>				</a:t>
            </a:r>
            <a:r>
              <a:rPr lang="en-GB" sz="4400" dirty="0">
                <a:solidFill>
                  <a:srgbClr val="990000"/>
                </a:solidFill>
                <a:highlight>
                  <a:srgbClr val="FFFF00"/>
                </a:highlight>
                <a:latin typeface="Creepy" pitchFamily="82" charset="0"/>
              </a:rPr>
              <a:t>In one breath! </a:t>
            </a:r>
          </a:p>
          <a:p>
            <a:pPr>
              <a:buFont typeface="+mj-lt"/>
              <a:buAutoNum type="arabicPeriod"/>
            </a:pPr>
            <a:r>
              <a:rPr lang="en-GB" dirty="0">
                <a:solidFill>
                  <a:srgbClr val="FF0000"/>
                </a:solidFill>
              </a:rPr>
              <a:t>(Optional)</a:t>
            </a:r>
            <a:r>
              <a:rPr lang="en-GB" dirty="0"/>
              <a:t> Share with us one thing that you’re dead good at or really proud of.</a:t>
            </a:r>
          </a:p>
        </p:txBody>
      </p:sp>
    </p:spTree>
    <p:extLst>
      <p:ext uri="{BB962C8B-B14F-4D97-AF65-F5344CB8AC3E}">
        <p14:creationId xmlns:p14="http://schemas.microsoft.com/office/powerpoint/2010/main" val="22686086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3810000" y="4618050"/>
            <a:ext cx="1447800" cy="585787"/>
          </a:xfrm>
          <a:prstGeom prst="rect">
            <a:avLst/>
          </a:prstGeom>
          <a:noFill/>
          <a:ln w="9525">
            <a:noFill/>
            <a:miter lim="800000"/>
            <a:headEnd/>
            <a:tailEnd/>
          </a:ln>
        </p:spPr>
        <p:txBody>
          <a:bodyPr lIns="92075" tIns="46038" rIns="92075" bIns="46038">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FFFFFF"/>
                </a:solidFill>
                <a:effectLst/>
                <a:uLnTx/>
                <a:uFillTx/>
                <a:cs typeface="Arial" charset="0"/>
              </a:rPr>
              <a:t>Doing</a:t>
            </a:r>
          </a:p>
        </p:txBody>
      </p:sp>
      <p:sp>
        <p:nvSpPr>
          <p:cNvPr id="8195"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cs typeface="Arial" charset="0"/>
            </a:endParaRPr>
          </a:p>
        </p:txBody>
      </p:sp>
      <p:sp>
        <p:nvSpPr>
          <p:cNvPr id="8196"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4400" b="1" i="0" u="none" strike="noStrike" kern="0" cap="none" spc="0" normalizeH="0" baseline="0" noProof="0">
                <a:ln>
                  <a:noFill/>
                </a:ln>
                <a:solidFill>
                  <a:srgbClr val="CCFF33"/>
                </a:solidFill>
                <a:effectLst/>
                <a:uLnTx/>
                <a:uFillTx/>
                <a:cs typeface="Arial" charset="0"/>
              </a:rPr>
              <a:t>Ripples on a pond….</a:t>
            </a:r>
          </a:p>
        </p:txBody>
      </p:sp>
      <p:sp>
        <p:nvSpPr>
          <p:cNvPr id="8197"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cs typeface="Arial" charset="0"/>
            </a:endParaRPr>
          </a:p>
        </p:txBody>
      </p:sp>
      <p:sp>
        <p:nvSpPr>
          <p:cNvPr id="8198"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srgbClr val="000000"/>
              </a:solidFill>
              <a:effectLst/>
              <a:uLnTx/>
              <a:uFillTx/>
              <a:cs typeface="Arial" charset="0"/>
            </a:endParaRPr>
          </a:p>
        </p:txBody>
      </p:sp>
      <p:sp>
        <p:nvSpPr>
          <p:cNvPr id="8199"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cs typeface="Arial" charset="0"/>
            </a:endParaRPr>
          </a:p>
        </p:txBody>
      </p:sp>
      <p:sp>
        <p:nvSpPr>
          <p:cNvPr id="8200" name="Oval 7"/>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cs typeface="Arial" charset="0"/>
            </a:endParaRPr>
          </a:p>
        </p:txBody>
      </p:sp>
      <p:sp>
        <p:nvSpPr>
          <p:cNvPr id="8201" name="Oval 8"/>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cs typeface="Arial" charset="0"/>
            </a:endParaRPr>
          </a:p>
        </p:txBody>
      </p:sp>
      <p:sp>
        <p:nvSpPr>
          <p:cNvPr id="8202" name="Oval 9"/>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000000"/>
                </a:solidFill>
                <a:effectLst/>
                <a:uLnTx/>
                <a:uFillTx/>
                <a:cs typeface="Arial" charset="0"/>
              </a:rPr>
              <a:t>Wanting/</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000000"/>
                </a:solidFill>
                <a:effectLst/>
                <a:uLnTx/>
                <a:uFillTx/>
                <a:cs typeface="Arial" charset="0"/>
              </a:rPr>
              <a:t>Needing</a:t>
            </a:r>
          </a:p>
        </p:txBody>
      </p:sp>
      <p:sp>
        <p:nvSpPr>
          <p:cNvPr id="8203" name="Rectangle 10"/>
          <p:cNvSpPr>
            <a:spLocks noChangeArrowheads="1"/>
          </p:cNvSpPr>
          <p:nvPr/>
        </p:nvSpPr>
        <p:spPr bwMode="auto">
          <a:xfrm>
            <a:off x="3810000" y="4618050"/>
            <a:ext cx="1447800" cy="585787"/>
          </a:xfrm>
          <a:prstGeom prst="rect">
            <a:avLst/>
          </a:prstGeom>
          <a:noFill/>
          <a:ln w="9525">
            <a:noFill/>
            <a:miter lim="800000"/>
            <a:headEnd/>
            <a:tailEnd/>
          </a:ln>
        </p:spPr>
        <p:txBody>
          <a:bodyPr lIns="92075" tIns="46038" rIns="92075" bIns="46038">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FFFFFF"/>
                </a:solidFill>
                <a:effectLst/>
                <a:uLnTx/>
                <a:uFillTx/>
                <a:cs typeface="Arial" charset="0"/>
              </a:rPr>
              <a:t>Doing</a:t>
            </a:r>
          </a:p>
        </p:txBody>
      </p:sp>
      <p:sp>
        <p:nvSpPr>
          <p:cNvPr id="8204" name="Rectangle 11"/>
          <p:cNvSpPr>
            <a:spLocks noChangeArrowheads="1"/>
          </p:cNvSpPr>
          <p:nvPr/>
        </p:nvSpPr>
        <p:spPr bwMode="auto">
          <a:xfrm>
            <a:off x="3505200" y="6065850"/>
            <a:ext cx="2514600" cy="585787"/>
          </a:xfrm>
          <a:prstGeom prst="rect">
            <a:avLst/>
          </a:prstGeom>
          <a:noFill/>
          <a:ln w="9525">
            <a:noFill/>
            <a:miter lim="800000"/>
            <a:headEnd/>
            <a:tailEnd/>
          </a:ln>
        </p:spPr>
        <p:txBody>
          <a:bodyPr lIns="92075" tIns="46038" rIns="92075" bIns="46038">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000000"/>
                </a:solidFill>
                <a:effectLst/>
                <a:uLnTx/>
                <a:uFillTx/>
                <a:cs typeface="Arial" charset="0"/>
              </a:rPr>
              <a:t>Feedback</a:t>
            </a:r>
          </a:p>
        </p:txBody>
      </p:sp>
      <p:sp>
        <p:nvSpPr>
          <p:cNvPr id="8205" name="Text Box 13"/>
          <p:cNvSpPr txBox="1">
            <a:spLocks noChangeArrowheads="1"/>
          </p:cNvSpPr>
          <p:nvPr/>
        </p:nvSpPr>
        <p:spPr bwMode="auto">
          <a:xfrm>
            <a:off x="6429375" y="571500"/>
            <a:ext cx="2438400" cy="1354138"/>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GB" sz="3200" b="1" i="0" u="none" strike="noStrike" kern="0" cap="none" spc="0" normalizeH="0" baseline="0" noProof="0">
                <a:ln>
                  <a:noFill/>
                </a:ln>
                <a:solidFill>
                  <a:srgbClr val="FFFF00"/>
                </a:solidFill>
                <a:effectLst/>
                <a:uLnTx/>
                <a:uFillTx/>
                <a:cs typeface="Arial" charset="0"/>
              </a:rPr>
              <a:t>Assessing</a:t>
            </a:r>
          </a:p>
          <a:p>
            <a:pPr marL="0" marR="0" lvl="0" indent="0" algn="ctr" defTabSz="914400" eaLnBrk="0" fontAlgn="auto" latinLnBrk="0" hangingPunct="0">
              <a:lnSpc>
                <a:spcPct val="100000"/>
              </a:lnSpc>
              <a:spcBef>
                <a:spcPct val="50000"/>
              </a:spcBef>
              <a:spcAft>
                <a:spcPts val="0"/>
              </a:spcAft>
              <a:buClrTx/>
              <a:buSzTx/>
              <a:buFontTx/>
              <a:buNone/>
              <a:tabLst/>
              <a:defRPr/>
            </a:pPr>
            <a:r>
              <a:rPr kumimoji="0" lang="en-GB" sz="2000" b="1" i="0" u="none" strike="noStrike" kern="0" cap="none" spc="0" normalizeH="0" baseline="0" noProof="0">
                <a:ln>
                  <a:noFill/>
                </a:ln>
                <a:solidFill>
                  <a:srgbClr val="FFFF00"/>
                </a:solidFill>
                <a:effectLst/>
                <a:uLnTx/>
                <a:uFillTx/>
                <a:cs typeface="Arial" charset="0"/>
              </a:rPr>
              <a:t>making informed judgements</a:t>
            </a:r>
          </a:p>
        </p:txBody>
      </p:sp>
      <p:sp>
        <p:nvSpPr>
          <p:cNvPr id="8206" name="AutoShape 16">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cs typeface="Arial" charset="0"/>
            </a:endParaRPr>
          </a:p>
        </p:txBody>
      </p:sp>
      <p:sp>
        <p:nvSpPr>
          <p:cNvPr id="8207" name="Rectangle 17"/>
          <p:cNvSpPr>
            <a:spLocks noChangeArrowheads="1"/>
          </p:cNvSpPr>
          <p:nvPr/>
        </p:nvSpPr>
        <p:spPr bwMode="auto">
          <a:xfrm>
            <a:off x="2987677" y="5157800"/>
            <a:ext cx="2795588" cy="585787"/>
          </a:xfrm>
          <a:prstGeom prst="rect">
            <a:avLst/>
          </a:prstGeom>
          <a:noFill/>
          <a:ln w="9525">
            <a:noFill/>
            <a:miter lim="800000"/>
            <a:headEnd/>
            <a:tailEnd/>
          </a:ln>
        </p:spPr>
        <p:txBody>
          <a:bodyPr lIns="92075" tIns="46038" rIns="92075" bIns="46038">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000000"/>
                </a:solidFill>
                <a:effectLst/>
                <a:uLnTx/>
                <a:uFillTx/>
                <a:cs typeface="Arial" charset="0"/>
              </a:rPr>
              <a:t>Making sense</a:t>
            </a:r>
          </a:p>
        </p:txBody>
      </p:sp>
      <p:sp>
        <p:nvSpPr>
          <p:cNvPr id="8208" name="Text Box 12"/>
          <p:cNvSpPr txBox="1">
            <a:spLocks noChangeArrowheads="1"/>
          </p:cNvSpPr>
          <p:nvPr/>
        </p:nvSpPr>
        <p:spPr bwMode="auto">
          <a:xfrm>
            <a:off x="714375" y="142876"/>
            <a:ext cx="7494588" cy="708025"/>
          </a:xfrm>
          <a:prstGeom prst="rect">
            <a:avLst/>
          </a:prstGeom>
          <a:noFill/>
          <a:ln w="12700">
            <a:noFill/>
            <a:miter lim="800000"/>
            <a:headEnd type="none" w="sm" len="sm"/>
            <a:tailEnd type="none" w="sm" len="sm"/>
          </a:ln>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srgbClr val="FFFFFF"/>
                </a:solidFill>
                <a:effectLst/>
                <a:uLnTx/>
                <a:uFillTx/>
                <a:cs typeface="Arial" charset="0"/>
              </a:rPr>
              <a:t>Coaching,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srgbClr val="FFFFFF"/>
                </a:solidFill>
                <a:effectLst/>
                <a:uLnTx/>
                <a:uFillTx/>
                <a:cs typeface="Arial" charset="0"/>
              </a:rPr>
              <a:t>explaining, teaching</a:t>
            </a:r>
          </a:p>
        </p:txBody>
      </p:sp>
      <p:sp>
        <p:nvSpPr>
          <p:cNvPr id="18" name="Text Box 12"/>
          <p:cNvSpPr txBox="1">
            <a:spLocks noChangeArrowheads="1"/>
          </p:cNvSpPr>
          <p:nvPr/>
        </p:nvSpPr>
        <p:spPr bwMode="auto">
          <a:xfrm>
            <a:off x="0" y="0"/>
            <a:ext cx="9144000" cy="7306616"/>
          </a:xfrm>
          <a:prstGeom prst="rect">
            <a:avLst/>
          </a:prstGeom>
          <a:solidFill>
            <a:srgbClr val="FFFFCC">
              <a:alpha val="81176"/>
            </a:srgbClr>
          </a:solidFill>
          <a:ln w="9525">
            <a:noFill/>
            <a:miter lim="800000"/>
            <a:headEnd/>
            <a:tailEnd/>
          </a:ln>
        </p:spPr>
        <p:txBody>
          <a:bodyPr>
            <a:spAutoFit/>
          </a:bodyPr>
          <a:lstStyle/>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endParaRPr kumimoji="0" lang="en-GB" sz="2600" b="1" i="0" u="none" strike="noStrike" kern="0" cap="none" spc="0" normalizeH="0" baseline="0" noProof="0" dirty="0">
              <a:ln>
                <a:noFill/>
              </a:ln>
              <a:solidFill>
                <a:srgbClr val="59178A"/>
              </a:solidFill>
              <a:effectLst/>
              <a:uLnTx/>
              <a:uFillTx/>
              <a:latin typeface="Calibri" pitchFamily="34" charset="0"/>
              <a:cs typeface="Arial" pitchFamily="34" charset="0"/>
            </a:endParaRP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endParaRPr kumimoji="0" lang="en-GB" sz="2600" b="1" i="0" u="none" strike="noStrike" kern="0" cap="none" spc="0" normalizeH="0" baseline="0" noProof="0" dirty="0">
              <a:ln>
                <a:noFill/>
              </a:ln>
              <a:solidFill>
                <a:srgbClr val="59178A"/>
              </a:solidFill>
              <a:effectLst/>
              <a:uLnTx/>
              <a:uFillTx/>
              <a:latin typeface="Calibri" pitchFamily="34" charset="0"/>
              <a:cs typeface="Arial" pitchFamily="34" charset="0"/>
            </a:endParaRPr>
          </a:p>
          <a:p>
            <a:pPr marL="533400" marR="0" lvl="0" indent="-533400" defTabSz="914400" eaLnBrk="1" fontAlgn="auto" latinLnBrk="0" hangingPunct="1">
              <a:lnSpc>
                <a:spcPct val="90000"/>
              </a:lnSpc>
              <a:spcBef>
                <a:spcPct val="35000"/>
              </a:spcBef>
              <a:spcAft>
                <a:spcPts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CC0000"/>
                </a:solidFill>
                <a:effectLst/>
                <a:uLnTx/>
                <a:uFillTx/>
                <a:latin typeface="Calibri" pitchFamily="34" charset="0"/>
              </a:rPr>
              <a:t>Motivates</a:t>
            </a:r>
            <a:r>
              <a:rPr kumimoji="0" lang="en-GB" sz="2800" b="1" i="0" u="none" strike="noStrike" kern="0" cap="none" spc="0" normalizeH="0" baseline="0" noProof="0" dirty="0">
                <a:ln>
                  <a:noFill/>
                </a:ln>
                <a:solidFill>
                  <a:srgbClr val="660066"/>
                </a:solidFill>
                <a:effectLst/>
                <a:uLnTx/>
                <a:uFillTx/>
                <a:latin typeface="Calibri" pitchFamily="34" charset="0"/>
              </a:rPr>
              <a:t> students – helps them to </a:t>
            </a:r>
            <a:r>
              <a:rPr kumimoji="0" lang="en-GB" sz="2800" b="1" i="0" u="none" strike="noStrike" kern="0" cap="none" spc="0" normalizeH="0" baseline="0" noProof="0" dirty="0">
                <a:ln>
                  <a:noFill/>
                </a:ln>
                <a:solidFill>
                  <a:srgbClr val="CC0000"/>
                </a:solidFill>
                <a:effectLst/>
                <a:uLnTx/>
                <a:uFillTx/>
                <a:latin typeface="Calibri" pitchFamily="34" charset="0"/>
              </a:rPr>
              <a:t>want</a:t>
            </a:r>
            <a:r>
              <a:rPr kumimoji="0" lang="en-GB" sz="2800" b="1" i="0" u="none" strike="noStrike" kern="0" cap="none" spc="0" normalizeH="0" baseline="0" noProof="0" dirty="0">
                <a:ln>
                  <a:noFill/>
                </a:ln>
                <a:solidFill>
                  <a:srgbClr val="660066"/>
                </a:solidFill>
                <a:effectLst/>
                <a:uLnTx/>
                <a:uFillTx/>
                <a:latin typeface="Calibri" pitchFamily="34" charset="0"/>
              </a:rPr>
              <a:t> to learn;</a:t>
            </a:r>
          </a:p>
          <a:p>
            <a:pPr marL="533400" marR="0" lvl="0" indent="-533400" defTabSz="914400" eaLnBrk="1" fontAlgn="auto" latinLnBrk="0" hangingPunct="1">
              <a:lnSpc>
                <a:spcPct val="90000"/>
              </a:lnSpc>
              <a:spcBef>
                <a:spcPct val="35000"/>
              </a:spcBef>
              <a:spcAft>
                <a:spcPts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itchFamily="34" charset="0"/>
              </a:rPr>
              <a:t>Helps students to identify what they </a:t>
            </a:r>
            <a:r>
              <a:rPr kumimoji="0" lang="en-GB" sz="2800" b="1" i="0" u="none" strike="noStrike" kern="0" cap="none" spc="0" normalizeH="0" baseline="0" noProof="0" dirty="0">
                <a:ln>
                  <a:noFill/>
                </a:ln>
                <a:solidFill>
                  <a:srgbClr val="CC0000"/>
                </a:solidFill>
                <a:effectLst/>
                <a:uLnTx/>
                <a:uFillTx/>
                <a:latin typeface="Calibri" pitchFamily="34" charset="0"/>
              </a:rPr>
              <a:t>need</a:t>
            </a:r>
            <a:r>
              <a:rPr kumimoji="0" lang="en-GB" sz="2800" b="1" i="0" u="none" strike="noStrike" kern="0" cap="none" spc="0" normalizeH="0" baseline="0" noProof="0" dirty="0">
                <a:ln>
                  <a:noFill/>
                </a:ln>
                <a:solidFill>
                  <a:srgbClr val="660066"/>
                </a:solidFill>
                <a:effectLst/>
                <a:uLnTx/>
                <a:uFillTx/>
                <a:latin typeface="Calibri" pitchFamily="34" charset="0"/>
              </a:rPr>
              <a:t> to do next;</a:t>
            </a:r>
          </a:p>
          <a:p>
            <a:pPr marL="533400" marR="0" lvl="0" indent="-533400" defTabSz="914400" eaLnBrk="1" fontAlgn="auto" latinLnBrk="0" hangingPunct="1">
              <a:lnSpc>
                <a:spcPct val="90000"/>
              </a:lnSpc>
              <a:spcBef>
                <a:spcPct val="35000"/>
              </a:spcBef>
              <a:spcAft>
                <a:spcPts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itchFamily="34" charset="0"/>
              </a:rPr>
              <a:t>Helps students to </a:t>
            </a:r>
            <a:r>
              <a:rPr kumimoji="0" lang="en-GB" sz="2800" b="1" i="0" u="none" strike="noStrike" kern="0" cap="none" spc="0" normalizeH="0" baseline="0" noProof="0" dirty="0">
                <a:ln>
                  <a:noFill/>
                </a:ln>
                <a:solidFill>
                  <a:srgbClr val="CC0000"/>
                </a:solidFill>
                <a:effectLst/>
                <a:uLnTx/>
                <a:uFillTx/>
                <a:latin typeface="Calibri" pitchFamily="34" charset="0"/>
              </a:rPr>
              <a:t>take action</a:t>
            </a:r>
            <a:r>
              <a:rPr kumimoji="0" lang="en-GB" sz="2800" b="1" i="0" u="none" strike="noStrike" kern="0" cap="none" spc="0" normalizeH="0" baseline="0" noProof="0" dirty="0">
                <a:ln>
                  <a:noFill/>
                </a:ln>
                <a:solidFill>
                  <a:srgbClr val="660066"/>
                </a:solidFill>
                <a:effectLst/>
                <a:uLnTx/>
                <a:uFillTx/>
                <a:latin typeface="Calibri" pitchFamily="34" charset="0"/>
              </a:rPr>
              <a:t> to improve their learning;</a:t>
            </a:r>
          </a:p>
          <a:p>
            <a:pPr marL="533400" marR="0" lvl="0" indent="-533400" defTabSz="914400" eaLnBrk="1" fontAlgn="auto" latinLnBrk="0" hangingPunct="1">
              <a:lnSpc>
                <a:spcPct val="90000"/>
              </a:lnSpc>
              <a:spcBef>
                <a:spcPct val="35000"/>
              </a:spcBef>
              <a:spcAft>
                <a:spcPts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itchFamily="34" charset="0"/>
              </a:rPr>
              <a:t>Helps students to </a:t>
            </a:r>
            <a:r>
              <a:rPr kumimoji="0" lang="en-GB" sz="2800" b="1" i="0" u="none" strike="noStrike" kern="0" cap="none" spc="0" normalizeH="0" baseline="0" noProof="0" dirty="0">
                <a:ln>
                  <a:noFill/>
                </a:ln>
                <a:solidFill>
                  <a:srgbClr val="CC0000"/>
                </a:solidFill>
                <a:effectLst/>
                <a:uLnTx/>
                <a:uFillTx/>
                <a:latin typeface="Calibri" pitchFamily="34" charset="0"/>
              </a:rPr>
              <a:t>make sense</a:t>
            </a:r>
            <a:r>
              <a:rPr kumimoji="0" lang="en-GB" sz="2800" b="1" i="0" u="none" strike="noStrike" kern="0" cap="none" spc="0" normalizeH="0" baseline="0" noProof="0" dirty="0">
                <a:ln>
                  <a:noFill/>
                </a:ln>
                <a:solidFill>
                  <a:srgbClr val="660066"/>
                </a:solidFill>
                <a:effectLst/>
                <a:uLnTx/>
                <a:uFillTx/>
                <a:latin typeface="Calibri" pitchFamily="34" charset="0"/>
              </a:rPr>
              <a:t> of what they are learning;</a:t>
            </a:r>
          </a:p>
          <a:p>
            <a:pPr marL="533400" marR="0" lvl="0" indent="-533400" defTabSz="914400" eaLnBrk="1" fontAlgn="auto" latinLnBrk="0" hangingPunct="1">
              <a:lnSpc>
                <a:spcPct val="90000"/>
              </a:lnSpc>
              <a:spcBef>
                <a:spcPct val="35000"/>
              </a:spcBef>
              <a:spcAft>
                <a:spcPts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itchFamily="34" charset="0"/>
              </a:rPr>
              <a:t>Helps them to further make sense of their learning by </a:t>
            </a:r>
            <a:r>
              <a:rPr kumimoji="0" lang="en-GB" sz="2800" b="1" i="0" u="none" strike="noStrike" kern="0" cap="none" spc="0" normalizeH="0" baseline="0" noProof="0" dirty="0">
                <a:ln>
                  <a:noFill/>
                </a:ln>
                <a:solidFill>
                  <a:srgbClr val="CC0000"/>
                </a:solidFill>
                <a:effectLst/>
                <a:uLnTx/>
                <a:uFillTx/>
                <a:latin typeface="Calibri" pitchFamily="34" charset="0"/>
              </a:rPr>
              <a:t>engaging in real dialogue</a:t>
            </a:r>
            <a:r>
              <a:rPr kumimoji="0" lang="en-GB" sz="2800" b="1" i="0" u="none" strike="noStrike" kern="0" cap="none" spc="0" normalizeH="0" baseline="0" noProof="0" dirty="0">
                <a:ln>
                  <a:noFill/>
                </a:ln>
                <a:solidFill>
                  <a:srgbClr val="660066"/>
                </a:solidFill>
                <a:effectLst/>
                <a:uLnTx/>
                <a:uFillTx/>
                <a:latin typeface="Calibri" pitchFamily="34" charset="0"/>
              </a:rPr>
              <a:t> with tutors and peers;</a:t>
            </a:r>
          </a:p>
          <a:p>
            <a:pPr marL="533400" marR="0" lvl="0" indent="-533400" defTabSz="914400" eaLnBrk="1" fontAlgn="auto" latinLnBrk="0" hangingPunct="1">
              <a:lnSpc>
                <a:spcPct val="90000"/>
              </a:lnSpc>
              <a:spcBef>
                <a:spcPct val="35000"/>
              </a:spcBef>
              <a:spcAft>
                <a:spcPts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itchFamily="34" charset="0"/>
              </a:rPr>
              <a:t>Helps them to </a:t>
            </a:r>
            <a:r>
              <a:rPr kumimoji="0" lang="en-GB" sz="2800" b="1" i="0" u="none" strike="noStrike" kern="0" cap="none" spc="0" normalizeH="0" baseline="0" noProof="0" dirty="0">
                <a:ln>
                  <a:noFill/>
                </a:ln>
                <a:solidFill>
                  <a:srgbClr val="CC0000"/>
                </a:solidFill>
                <a:effectLst/>
                <a:uLnTx/>
                <a:uFillTx/>
                <a:latin typeface="Calibri" pitchFamily="34" charset="0"/>
              </a:rPr>
              <a:t>make informed judgements </a:t>
            </a:r>
            <a:r>
              <a:rPr kumimoji="0" lang="en-GB" sz="2800" b="1" i="0" u="none" strike="noStrike" kern="0" cap="none" spc="0" normalizeH="0" baseline="0" noProof="0" dirty="0">
                <a:ln>
                  <a:noFill/>
                </a:ln>
                <a:solidFill>
                  <a:srgbClr val="660066"/>
                </a:solidFill>
                <a:effectLst/>
                <a:uLnTx/>
                <a:uFillTx/>
                <a:latin typeface="Calibri" pitchFamily="34" charset="0"/>
              </a:rPr>
              <a:t>on their own work, and each others’ work:</a:t>
            </a:r>
          </a:p>
          <a:p>
            <a:pPr marL="533400" marR="0" lvl="0" indent="-533400" defTabSz="914400" eaLnBrk="1" fontAlgn="auto" latinLnBrk="0" hangingPunct="1">
              <a:lnSpc>
                <a:spcPct val="90000"/>
              </a:lnSpc>
              <a:spcBef>
                <a:spcPct val="35000"/>
              </a:spcBef>
              <a:spcAft>
                <a:spcPts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itchFamily="34" charset="0"/>
              </a:rPr>
              <a:t>Helps them to </a:t>
            </a:r>
            <a:r>
              <a:rPr kumimoji="0" lang="en-GB" sz="2800" b="1" i="0" u="none" strike="noStrike" kern="0" cap="none" spc="0" normalizeH="0" baseline="0" noProof="0" dirty="0">
                <a:ln>
                  <a:noFill/>
                </a:ln>
                <a:solidFill>
                  <a:srgbClr val="CC0000"/>
                </a:solidFill>
                <a:effectLst/>
                <a:uLnTx/>
                <a:uFillTx/>
                <a:latin typeface="Calibri" pitchFamily="34" charset="0"/>
              </a:rPr>
              <a:t>reflect</a:t>
            </a:r>
            <a:r>
              <a:rPr kumimoji="0" lang="en-GB" sz="2800" b="1" i="0" u="none" strike="noStrike" kern="0" cap="none" spc="0" normalizeH="0" baseline="0" noProof="0" dirty="0">
                <a:ln>
                  <a:noFill/>
                </a:ln>
                <a:solidFill>
                  <a:srgbClr val="660066"/>
                </a:solidFill>
                <a:effectLst/>
                <a:uLnTx/>
                <a:uFillTx/>
                <a:latin typeface="Calibri" pitchFamily="34" charset="0"/>
              </a:rPr>
              <a:t> on their past work in ways they can use to improve their future work.</a:t>
            </a: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endParaRPr kumimoji="0" lang="en-GB" sz="2600" b="1" i="0" u="none" strike="noStrike" kern="0" cap="none" spc="0" normalizeH="0" baseline="0" noProof="0" dirty="0">
              <a:ln>
                <a:noFill/>
              </a:ln>
              <a:solidFill>
                <a:srgbClr val="59178A"/>
              </a:solidFill>
              <a:effectLst/>
              <a:uLnTx/>
              <a:uFillTx/>
              <a:latin typeface="Calibri" pitchFamily="34" charset="0"/>
              <a:cs typeface="Arial" pitchFamily="34" charset="0"/>
            </a:endParaRP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endParaRPr kumimoji="0" lang="en-GB" sz="2600" b="1" i="0" u="none" strike="noStrike" kern="0" cap="none" spc="0" normalizeH="0" baseline="0" noProof="0" dirty="0">
              <a:ln>
                <a:noFill/>
              </a:ln>
              <a:solidFill>
                <a:srgbClr val="59178A"/>
              </a:solidFill>
              <a:effectLst/>
              <a:uLnTx/>
              <a:uFillTx/>
              <a:latin typeface="Calibri" pitchFamily="34" charset="0"/>
              <a:cs typeface="Arial" pitchFamily="34" charset="0"/>
            </a:endParaRP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endParaRPr kumimoji="0" lang="en-GB" sz="2600" b="1" i="0" u="none" strike="noStrike" kern="0" cap="none" spc="0" normalizeH="0" baseline="0" noProof="0" dirty="0">
              <a:ln>
                <a:noFill/>
              </a:ln>
              <a:solidFill>
                <a:srgbClr val="59178A"/>
              </a:solidFill>
              <a:effectLst/>
              <a:uLnTx/>
              <a:uFillTx/>
              <a:latin typeface="Calibri" pitchFamily="34" charset="0"/>
              <a:cs typeface="Arial" pitchFamily="34" charset="0"/>
            </a:endParaRPr>
          </a:p>
        </p:txBody>
      </p:sp>
      <p:sp>
        <p:nvSpPr>
          <p:cNvPr id="8210" name="Rectangle 2"/>
          <p:cNvSpPr>
            <a:spLocks noChangeArrowheads="1"/>
          </p:cNvSpPr>
          <p:nvPr/>
        </p:nvSpPr>
        <p:spPr bwMode="auto">
          <a:xfrm>
            <a:off x="0" y="12"/>
            <a:ext cx="9144000" cy="836613"/>
          </a:xfrm>
          <a:prstGeom prst="rect">
            <a:avLst/>
          </a:prstGeom>
          <a:solidFill>
            <a:srgbClr val="000000">
              <a:alpha val="58038"/>
            </a:srgbClr>
          </a:solidFill>
          <a:ln w="9525" algn="ctr">
            <a:noFill/>
            <a:miter lim="800000"/>
            <a:headEnd/>
            <a:tailEnd/>
          </a:ln>
        </p:spPr>
        <p:txBody>
          <a:bodyPr anchor="ctr"/>
          <a:lstStyle/>
          <a:p>
            <a:pPr marL="0" marR="0" lvl="0" indent="0" algn="ctr" defTabSz="914400" eaLnBrk="0" fontAlgn="auto" latinLnBrk="0" hangingPunct="0">
              <a:lnSpc>
                <a:spcPct val="85000"/>
              </a:lnSpc>
              <a:spcBef>
                <a:spcPts val="0"/>
              </a:spcBef>
              <a:spcAft>
                <a:spcPts val="0"/>
              </a:spcAft>
              <a:buClrTx/>
              <a:buSzTx/>
              <a:buFontTx/>
              <a:buNone/>
              <a:tabLst/>
              <a:defRPr/>
            </a:pPr>
            <a:r>
              <a:rPr kumimoji="0" lang="en-GB" sz="2800" b="1" i="0" u="none" strike="noStrike" kern="0" cap="none" spc="0" normalizeH="0" baseline="0" noProof="0">
                <a:ln>
                  <a:noFill/>
                </a:ln>
                <a:solidFill>
                  <a:srgbClr val="FFFF66"/>
                </a:solidFill>
                <a:effectLst/>
                <a:uLnTx/>
                <a:uFillTx/>
                <a:latin typeface="Calibri" panose="020F0502020204030204" pitchFamily="34" charset="0"/>
                <a:cs typeface="Calibri" panose="020F0502020204030204" pitchFamily="34" charset="0"/>
              </a:rPr>
              <a:t>Feedback (including feed forward) works well when it:</a:t>
            </a:r>
            <a:endParaRPr kumimoji="0" lang="en-US" sz="28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8355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821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00B050"/>
                </a:solidFill>
              </a:rPr>
              <a:t>Albert Einstein</a:t>
            </a:r>
            <a:endParaRPr lang="en-US" sz="3600" b="1" dirty="0">
              <a:solidFill>
                <a:srgbClr val="00B050"/>
              </a:solidFill>
            </a:endParaRPr>
          </a:p>
        </p:txBody>
      </p:sp>
      <p:sp>
        <p:nvSpPr>
          <p:cNvPr id="3" name="Content Placeholder 2"/>
          <p:cNvSpPr>
            <a:spLocks noGrp="1"/>
          </p:cNvSpPr>
          <p:nvPr>
            <p:ph idx="1"/>
          </p:nvPr>
        </p:nvSpPr>
        <p:spPr/>
        <p:txBody>
          <a:bodyPr/>
          <a:lstStyle/>
          <a:p>
            <a:pPr>
              <a:buNone/>
            </a:pPr>
            <a:r>
              <a:rPr lang="en-GB" dirty="0"/>
              <a:t>“It is simply madness to keep doing the same thing, and expect different results”</a:t>
            </a:r>
            <a:endParaRPr lang="en-US" dirty="0"/>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
            <a:ext cx="9144000" cy="1124679"/>
          </a:xfrm>
        </p:spPr>
        <p:txBody>
          <a:bodyPr/>
          <a:lstStyle/>
          <a:p>
            <a:r>
              <a:rPr lang="en-GB" sz="3200" b="1" dirty="0">
                <a:solidFill>
                  <a:srgbClr val="00B050"/>
                </a:solidFill>
                <a:latin typeface="Calibri" pitchFamily="34" charset="0"/>
              </a:rPr>
              <a:t>Teaching – and research – and reflection:</a:t>
            </a:r>
            <a:br>
              <a:rPr lang="en-GB" sz="3200" b="1" dirty="0">
                <a:solidFill>
                  <a:srgbClr val="00B050"/>
                </a:solidFill>
                <a:latin typeface="Calibri" pitchFamily="34" charset="0"/>
              </a:rPr>
            </a:br>
            <a:r>
              <a:rPr lang="en-GB" sz="3200" b="1" dirty="0">
                <a:solidFill>
                  <a:srgbClr val="00B050"/>
                </a:solidFill>
                <a:latin typeface="Calibri" pitchFamily="34" charset="0"/>
              </a:rPr>
              <a:t>the ten most important words</a:t>
            </a:r>
          </a:p>
        </p:txBody>
      </p:sp>
      <p:sp>
        <p:nvSpPr>
          <p:cNvPr id="23555" name="Content Placeholder 2"/>
          <p:cNvSpPr>
            <a:spLocks noGrp="1"/>
          </p:cNvSpPr>
          <p:nvPr>
            <p:ph sz="half" idx="1"/>
          </p:nvPr>
        </p:nvSpPr>
        <p:spPr>
          <a:xfrm>
            <a:off x="285720" y="1643050"/>
            <a:ext cx="4225925" cy="3438532"/>
          </a:xfrm>
        </p:spPr>
        <p:txBody>
          <a:bodyPr/>
          <a:lstStyle/>
          <a:p>
            <a:r>
              <a:rPr lang="en-GB" dirty="0"/>
              <a:t>Why?</a:t>
            </a:r>
          </a:p>
          <a:p>
            <a:r>
              <a:rPr lang="en-GB" dirty="0"/>
              <a:t>What?</a:t>
            </a:r>
          </a:p>
          <a:p>
            <a:r>
              <a:rPr lang="en-GB" dirty="0"/>
              <a:t>Who?</a:t>
            </a:r>
          </a:p>
          <a:p>
            <a:r>
              <a:rPr lang="en-GB" dirty="0"/>
              <a:t>Where?</a:t>
            </a:r>
          </a:p>
          <a:p>
            <a:r>
              <a:rPr lang="en-GB" dirty="0"/>
              <a:t>When?</a:t>
            </a:r>
          </a:p>
          <a:p>
            <a:r>
              <a:rPr lang="en-GB" dirty="0"/>
              <a:t>How?</a:t>
            </a:r>
          </a:p>
        </p:txBody>
      </p:sp>
      <p:sp>
        <p:nvSpPr>
          <p:cNvPr id="23556" name="Content Placeholder 3"/>
          <p:cNvSpPr>
            <a:spLocks noGrp="1"/>
          </p:cNvSpPr>
          <p:nvPr>
            <p:ph sz="half" idx="2"/>
          </p:nvPr>
        </p:nvSpPr>
        <p:spPr>
          <a:xfrm>
            <a:off x="3714744" y="1714488"/>
            <a:ext cx="4227513" cy="3509970"/>
          </a:xfrm>
        </p:spPr>
        <p:txBody>
          <a:bodyPr/>
          <a:lstStyle/>
          <a:p>
            <a:r>
              <a:rPr lang="en-GB" dirty="0"/>
              <a:t>Which?</a:t>
            </a:r>
          </a:p>
          <a:p>
            <a:r>
              <a:rPr lang="en-GB" dirty="0"/>
              <a:t>So what?</a:t>
            </a:r>
          </a:p>
          <a:p>
            <a:pPr marL="0" indent="0">
              <a:buNone/>
            </a:pPr>
            <a:r>
              <a:rPr lang="en-GB" dirty="0"/>
              <a:t>	(wtf?)</a:t>
            </a:r>
          </a:p>
          <a:p>
            <a:r>
              <a:rPr lang="en-GB" dirty="0"/>
              <a:t>Wow?</a:t>
            </a:r>
          </a:p>
          <a:p>
            <a:pPr>
              <a:buNone/>
            </a:pPr>
            <a:r>
              <a:rPr lang="en-GB" dirty="0"/>
              <a:t>And the most powerful four-letter word in the English language...</a:t>
            </a:r>
          </a:p>
          <a:p>
            <a:pPr>
              <a:buNone/>
            </a:pPr>
            <a:r>
              <a:rPr lang="en-GB" sz="4000" dirty="0">
                <a:solidFill>
                  <a:srgbClr val="CC0000"/>
                </a:solidFill>
              </a:rPr>
              <a:t>	????</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latin typeface="Calibri" pitchFamily="34" charset="0"/>
              </a:rPr>
              <a:t>‘what’ is getting ever less important</a:t>
            </a:r>
          </a:p>
        </p:txBody>
      </p:sp>
      <p:sp>
        <p:nvSpPr>
          <p:cNvPr id="3" name="Content Placeholder 2"/>
          <p:cNvSpPr>
            <a:spLocks noGrp="1"/>
          </p:cNvSpPr>
          <p:nvPr>
            <p:ph idx="1"/>
          </p:nvPr>
        </p:nvSpPr>
        <p:spPr/>
        <p:txBody>
          <a:bodyPr/>
          <a:lstStyle/>
          <a:p>
            <a:pPr>
              <a:lnSpc>
                <a:spcPct val="100000"/>
              </a:lnSpc>
            </a:pPr>
            <a:r>
              <a:rPr lang="en-GB" sz="2000" dirty="0"/>
              <a:t>Columbia University research published recently (2011) in Science magazine shows that people are much less prepared to remember ‘</a:t>
            </a:r>
            <a:r>
              <a:rPr lang="en-GB" sz="2000" dirty="0">
                <a:solidFill>
                  <a:srgbClr val="FF0000"/>
                </a:solidFill>
              </a:rPr>
              <a:t>what</a:t>
            </a:r>
            <a:r>
              <a:rPr lang="en-GB" sz="2000" dirty="0"/>
              <a:t>’, but better at remembering </a:t>
            </a:r>
            <a:r>
              <a:rPr lang="en-GB" sz="2000" dirty="0">
                <a:solidFill>
                  <a:srgbClr val="FF0000"/>
                </a:solidFill>
              </a:rPr>
              <a:t>where</a:t>
            </a:r>
            <a:r>
              <a:rPr lang="en-GB" sz="2000" dirty="0"/>
              <a:t> to access information, and </a:t>
            </a:r>
            <a:r>
              <a:rPr lang="en-GB" sz="2000" dirty="0">
                <a:solidFill>
                  <a:srgbClr val="FF0000"/>
                </a:solidFill>
              </a:rPr>
              <a:t>how</a:t>
            </a:r>
            <a:r>
              <a:rPr lang="en-GB" sz="2000" dirty="0"/>
              <a:t> to do so.</a:t>
            </a:r>
          </a:p>
          <a:p>
            <a:pPr>
              <a:lnSpc>
                <a:spcPct val="100000"/>
              </a:lnSpc>
            </a:pPr>
            <a:r>
              <a:rPr lang="en-GB" sz="2000" dirty="0"/>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1800" i="1" dirty="0">
                <a:solidFill>
                  <a:schemeClr val="tx1"/>
                </a:solidFill>
              </a:rPr>
              <a:t>Published Online July 14 2011 </a:t>
            </a:r>
            <a:r>
              <a:rPr lang="en-US" sz="1800" i="1" dirty="0">
                <a:solidFill>
                  <a:schemeClr val="tx1"/>
                </a:solidFill>
                <a:hlinkClick r:id="rId2" action="ppaction://hlinkfile"/>
              </a:rPr>
              <a:t>&lt; Science Express Index</a:t>
            </a:r>
            <a:r>
              <a:rPr lang="en-US" sz="1800" i="1" dirty="0">
                <a:solidFill>
                  <a:schemeClr val="tx1"/>
                </a:solidFill>
              </a:rPr>
              <a:t> Science DOI: 10.1126/science.1207745 </a:t>
            </a:r>
            <a:endParaRPr lang="en-US" sz="1800" dirty="0">
              <a:solidFill>
                <a:schemeClr val="tx1"/>
              </a:solidFill>
            </a:endParaRPr>
          </a:p>
          <a:p>
            <a:pPr>
              <a:buNone/>
            </a:pPr>
            <a:r>
              <a:rPr lang="en-US" sz="1800" dirty="0">
                <a:solidFill>
                  <a:schemeClr val="tx1"/>
                </a:solidFill>
              </a:rPr>
              <a:t>Report: Google Effects on Memory: Cognitive Consequences of Having Information at Our Fingertips </a:t>
            </a:r>
            <a:r>
              <a:rPr lang="en-US" sz="1800" dirty="0">
                <a:solidFill>
                  <a:schemeClr val="tx1"/>
                </a:solidFill>
                <a:hlinkClick r:id="rId3" action="ppaction://hlinkfile"/>
              </a:rPr>
              <a:t>Betsy Sparrow</a:t>
            </a:r>
            <a:r>
              <a:rPr lang="en-US" sz="1800" dirty="0">
                <a:solidFill>
                  <a:schemeClr val="tx1"/>
                </a:solidFill>
              </a:rPr>
              <a:t>,</a:t>
            </a:r>
            <a:r>
              <a:rPr lang="en-US" sz="1800" dirty="0">
                <a:solidFill>
                  <a:schemeClr val="tx1"/>
                </a:solidFill>
                <a:hlinkClick r:id="" action="ppaction://hlinkfile"/>
              </a:rPr>
              <a:t>*</a:t>
            </a:r>
            <a:r>
              <a:rPr lang="en-US" sz="1800" dirty="0">
                <a:solidFill>
                  <a:schemeClr val="tx1"/>
                </a:solidFill>
              </a:rPr>
              <a:t>, </a:t>
            </a:r>
            <a:r>
              <a:rPr lang="en-US" sz="1800" dirty="0">
                <a:solidFill>
                  <a:schemeClr val="tx1"/>
                </a:solidFill>
                <a:hlinkClick r:id="rId4" action="ppaction://hlinkfile"/>
              </a:rPr>
              <a:t>Jenny Liu</a:t>
            </a:r>
            <a:r>
              <a:rPr lang="en-US" sz="1800" dirty="0">
                <a:solidFill>
                  <a:schemeClr val="tx1"/>
                </a:solidFill>
              </a:rPr>
              <a:t>, </a:t>
            </a:r>
            <a:r>
              <a:rPr lang="en-US" sz="1800" dirty="0">
                <a:solidFill>
                  <a:schemeClr val="tx1"/>
                </a:solidFill>
                <a:hlinkClick r:id="rId5" action="ppaction://hlinkfile"/>
              </a:rPr>
              <a:t>Daniel M. Wegner</a:t>
            </a:r>
            <a:endParaRPr lang="en-US" sz="1800" dirty="0">
              <a:solidFill>
                <a:schemeClr val="tx1"/>
              </a:solidFill>
            </a:endParaRPr>
          </a:p>
          <a:p>
            <a:pPr>
              <a:lnSpc>
                <a:spcPct val="100000"/>
              </a:lnSpc>
            </a:pPr>
            <a:endParaRPr lang="en-GB" sz="2000" dirty="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itchFamily="34" charset="0"/>
              </a:rPr>
              <a:t>Why? </a:t>
            </a:r>
            <a:r>
              <a:rPr lang="en-GB" sz="2800" b="1" kern="0" dirty="0">
                <a:solidFill>
                  <a:srgbClr val="C00000"/>
                </a:solidFill>
                <a:latin typeface="Calibri" pitchFamily="34" charset="0"/>
              </a:rPr>
              <a:t>(rationale)</a:t>
            </a:r>
          </a:p>
          <a:p>
            <a:pPr marL="533400" indent="-533400">
              <a:lnSpc>
                <a:spcPct val="90000"/>
              </a:lnSpc>
              <a:spcBef>
                <a:spcPct val="35000"/>
              </a:spcBef>
              <a:buClr>
                <a:srgbClr val="009900"/>
              </a:buClr>
              <a:buFont typeface="Wingdings" pitchFamily="2" charset="2"/>
              <a:buChar char="v"/>
              <a:defRPr/>
            </a:pPr>
            <a:r>
              <a:rPr lang="en-GB" sz="1800" b="1" kern="0" dirty="0">
                <a:solidFill>
                  <a:srgbClr val="660066"/>
                </a:solidFill>
                <a:latin typeface="Calibri" pitchFamily="34" charset="0"/>
              </a:rPr>
              <a:t>What? </a:t>
            </a:r>
            <a:r>
              <a:rPr lang="en-GB" sz="1800" b="1" kern="0" dirty="0">
                <a:solidFill>
                  <a:srgbClr val="C00000"/>
                </a:solidFill>
                <a:latin typeface="Calibri" pitchFamily="34" charset="0"/>
              </a:rPr>
              <a:t>(content)</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itchFamily="34" charset="0"/>
              </a:rPr>
              <a:t>Who? </a:t>
            </a:r>
            <a:r>
              <a:rPr lang="en-GB" sz="2800" b="1" kern="0" dirty="0">
                <a:solidFill>
                  <a:srgbClr val="C00000"/>
                </a:solidFill>
                <a:latin typeface="Calibri" pitchFamily="34" charset="0"/>
              </a:rPr>
              <a:t>(people, you, me, them)</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itchFamily="34" charset="0"/>
              </a:rPr>
              <a:t>Where? </a:t>
            </a:r>
            <a:r>
              <a:rPr lang="en-GB" sz="2800" b="1" kern="0" dirty="0">
                <a:solidFill>
                  <a:srgbClr val="C00000"/>
                </a:solidFill>
                <a:latin typeface="Calibri" pitchFamily="34" charset="0"/>
              </a:rPr>
              <a:t>(locations)</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itchFamily="34" charset="0"/>
              </a:rPr>
              <a:t>When? </a:t>
            </a:r>
            <a:r>
              <a:rPr lang="en-GB" sz="2800" b="1" kern="0" dirty="0">
                <a:solidFill>
                  <a:srgbClr val="C00000"/>
                </a:solidFill>
                <a:latin typeface="Calibri" pitchFamily="34" charset="0"/>
              </a:rPr>
              <a:t>(times)</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itchFamily="34" charset="0"/>
              </a:rPr>
              <a:t>How? </a:t>
            </a:r>
            <a:r>
              <a:rPr lang="en-GB" sz="2800" b="1" kern="0" dirty="0">
                <a:solidFill>
                  <a:srgbClr val="C00000"/>
                </a:solidFill>
                <a:latin typeface="Calibri"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mn-lt"/>
              </a:rPr>
              <a:t>Which? </a:t>
            </a:r>
            <a:r>
              <a:rPr lang="en-GB" sz="2800" b="1" kern="0" dirty="0">
                <a:solidFill>
                  <a:srgbClr val="C00000"/>
                </a:solidFill>
                <a:latin typeface="+mn-lt"/>
              </a:rPr>
              <a:t>(decisions)</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mn-lt"/>
              </a:rPr>
              <a:t>So what? </a:t>
            </a:r>
            <a:r>
              <a:rPr lang="en-GB" sz="2800" b="1" kern="0" dirty="0">
                <a:solidFill>
                  <a:srgbClr val="C00000"/>
                </a:solidFill>
                <a:latin typeface="+mn-lt"/>
              </a:rPr>
              <a:t>(importance?)</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mn-lt"/>
              </a:rPr>
              <a:t>Wow? </a:t>
            </a:r>
            <a:r>
              <a:rPr lang="en-GB" sz="2800" b="1" kern="0" dirty="0">
                <a:solidFill>
                  <a:srgbClr val="C00000"/>
                </a:solidFill>
                <a:latin typeface="+mn-lt"/>
              </a:rPr>
              <a:t>(impact?)</a:t>
            </a:r>
          </a:p>
          <a:p>
            <a:pPr marL="533400" indent="-533400">
              <a:lnSpc>
                <a:spcPct val="90000"/>
              </a:lnSpc>
              <a:spcBef>
                <a:spcPct val="35000"/>
              </a:spcBef>
              <a:buClr>
                <a:srgbClr val="009900"/>
              </a:buClr>
              <a:buFont typeface="Wingdings" pitchFamily="2" charset="2"/>
              <a:buNone/>
              <a:defRPr/>
            </a:pPr>
            <a:r>
              <a:rPr lang="en-GB" sz="2800" b="1" kern="0" dirty="0">
                <a:solidFill>
                  <a:srgbClr val="660066"/>
                </a:solidFill>
                <a:latin typeface="+mn-lt"/>
              </a:rPr>
              <a:t>And the most powerful four-letter word in the English language...</a:t>
            </a:r>
          </a:p>
          <a:p>
            <a:pPr marL="533400" indent="-533400">
              <a:lnSpc>
                <a:spcPct val="90000"/>
              </a:lnSpc>
              <a:spcBef>
                <a:spcPct val="35000"/>
              </a:spcBef>
              <a:buClr>
                <a:srgbClr val="009900"/>
              </a:buClr>
              <a:buFont typeface="Wingdings" pitchFamily="2" charset="2"/>
              <a:buNone/>
              <a:defRPr/>
            </a:pPr>
            <a:r>
              <a:rPr lang="en-GB" sz="3600" b="1" kern="0" dirty="0">
                <a:solidFill>
                  <a:srgbClr val="CC0000"/>
                </a:solidFill>
                <a:latin typeface="+mn-lt"/>
              </a:rPr>
              <a:t>	????</a:t>
            </a:r>
          </a:p>
        </p:txBody>
      </p:sp>
      <p:sp>
        <p:nvSpPr>
          <p:cNvPr id="5" name="Title 1"/>
          <p:cNvSpPr txBox="1">
            <a:spLocks/>
          </p:cNvSpPr>
          <p:nvPr/>
        </p:nvSpPr>
        <p:spPr>
          <a:xfrm>
            <a:off x="0" y="1"/>
            <a:ext cx="9144000" cy="1124679"/>
          </a:xfrm>
          <a:prstGeom prst="rect">
            <a:avLst/>
          </a:prstGeom>
        </p:spPr>
        <p:txBody>
          <a:bodyPr/>
          <a:lstStyle/>
          <a:p>
            <a:pPr algn="ctr">
              <a:lnSpc>
                <a:spcPct val="85000"/>
              </a:lnSpc>
              <a:defRPr/>
            </a:pPr>
            <a:r>
              <a:rPr lang="en-GB" sz="3200" b="1" kern="0" dirty="0">
                <a:solidFill>
                  <a:srgbClr val="00B050"/>
                </a:solidFill>
                <a:latin typeface="Calibri" pitchFamily="34" charset="0"/>
              </a:rPr>
              <a:t>Teaching – and research – and reflection:</a:t>
            </a:r>
            <a:br>
              <a:rPr lang="en-GB" sz="3200" b="1" kern="0" dirty="0">
                <a:solidFill>
                  <a:srgbClr val="00B050"/>
                </a:solidFill>
                <a:latin typeface="Calibri" pitchFamily="34" charset="0"/>
              </a:rPr>
            </a:br>
            <a:r>
              <a:rPr lang="en-GB" sz="3200" b="1" kern="0" dirty="0">
                <a:solidFill>
                  <a:srgbClr val="00B050"/>
                </a:solidFill>
                <a:latin typeface="Calibri" pitchFamily="34" charset="0"/>
              </a:rPr>
              <a:t>the ten most important words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sz="3600" b="1" dirty="0"/>
              <a:t>The guru Royce Sadler</a:t>
            </a:r>
            <a:br>
              <a:rPr lang="en-GB" sz="3600" b="1" dirty="0"/>
            </a:br>
            <a:endParaRPr lang="en-GB" sz="3600" b="1" dirty="0"/>
          </a:p>
        </p:txBody>
      </p:sp>
      <p:sp>
        <p:nvSpPr>
          <p:cNvPr id="26627" name="Rectangle 3"/>
          <p:cNvSpPr>
            <a:spLocks noGrp="1" noChangeArrowheads="1"/>
          </p:cNvSpPr>
          <p:nvPr>
            <p:ph idx="1"/>
          </p:nvPr>
        </p:nvSpPr>
        <p:spPr>
          <a:xfrm>
            <a:off x="214313" y="1071563"/>
            <a:ext cx="8483600" cy="5130800"/>
          </a:xfrm>
        </p:spPr>
        <p:txBody>
          <a:bodyPr/>
          <a:lstStyle/>
          <a:p>
            <a:pPr eaLnBrk="1" hangingPunct="1">
              <a:lnSpc>
                <a:spcPct val="100000"/>
              </a:lnSpc>
              <a:buFontTx/>
              <a:buNone/>
            </a:pPr>
            <a:r>
              <a:rPr lang="en-AU" sz="2800" dirty="0"/>
              <a:t>“The indispensable conditions for improvement are that the student comes to hold a concept of quality roughly similar to that held by the teacher, is able to monitor continuously the quality of what is being produced </a:t>
            </a:r>
            <a:r>
              <a:rPr lang="en-AU" sz="2800" b="1" i="1" dirty="0">
                <a:solidFill>
                  <a:srgbClr val="FF0000"/>
                </a:solidFill>
              </a:rPr>
              <a:t>during the act of production itself</a:t>
            </a:r>
            <a:r>
              <a:rPr lang="en-AU" sz="2800" dirty="0"/>
              <a:t>, and has a repertoire of alternative moves or strategies from which to draw at any given point. In other words, students have to be able to judge the quality of what they are producing and be able to regulate what they are doing </a:t>
            </a:r>
            <a:r>
              <a:rPr lang="en-AU" sz="2800" b="1" i="1" dirty="0">
                <a:solidFill>
                  <a:srgbClr val="FF0000"/>
                </a:solidFill>
              </a:rPr>
              <a:t>during the doing of it</a:t>
            </a:r>
            <a:r>
              <a:rPr lang="en-AU" sz="2800" dirty="0"/>
              <a:t>”. (Sadler 1989). (my italics)</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1367827"/>
          </a:xfrm>
        </p:spPr>
        <p:txBody>
          <a:bodyPr/>
          <a:lstStyle/>
          <a:p>
            <a:pPr algn="l"/>
            <a:r>
              <a:rPr lang="en-GB" sz="2400" b="1" dirty="0">
                <a:solidFill>
                  <a:srgbClr val="FF3300"/>
                </a:solidFill>
              </a:rPr>
              <a:t>Sadler, D. R. (2010). </a:t>
            </a:r>
            <a:r>
              <a:rPr lang="en-GB" sz="2400" b="1" dirty="0"/>
              <a:t>Beyond feedback: Developing student capability in complex appraisal. </a:t>
            </a:r>
            <a:r>
              <a:rPr lang="en-GB" sz="2400" b="1" i="1" dirty="0"/>
              <a:t>Assessment &amp; Evaluation in Higher Education, 35</a:t>
            </a:r>
            <a:r>
              <a:rPr lang="en-GB" sz="2400" b="1" dirty="0"/>
              <a:t>(5), 535-550.</a:t>
            </a:r>
            <a:br>
              <a:rPr lang="en-GB" sz="2400" b="1" dirty="0"/>
            </a:br>
            <a:endParaRPr lang="en-GB" sz="2400" b="1" dirty="0"/>
          </a:p>
        </p:txBody>
      </p:sp>
      <p:sp>
        <p:nvSpPr>
          <p:cNvPr id="5" name="Content Placeholder 4"/>
          <p:cNvSpPr>
            <a:spLocks noGrp="1"/>
          </p:cNvSpPr>
          <p:nvPr>
            <p:ph idx="1"/>
          </p:nvPr>
        </p:nvSpPr>
        <p:spPr>
          <a:xfrm>
            <a:off x="358775" y="1340710"/>
            <a:ext cx="8605838" cy="5212490"/>
          </a:xfrm>
        </p:spPr>
        <p:txBody>
          <a:bodyPr/>
          <a:lstStyle/>
          <a:p>
            <a:r>
              <a:rPr lang="en-GB" dirty="0"/>
              <a:t>Students need to be exposed to, and gain experience in </a:t>
            </a:r>
            <a:r>
              <a:rPr lang="en-GB" dirty="0">
                <a:solidFill>
                  <a:schemeClr val="accent6">
                    <a:lumMod val="40000"/>
                    <a:lumOff val="60000"/>
                  </a:schemeClr>
                </a:solidFill>
              </a:rPr>
              <a:t>making judgements </a:t>
            </a:r>
            <a:r>
              <a:rPr lang="en-GB" dirty="0"/>
              <a:t>about a variety of works of </a:t>
            </a:r>
            <a:r>
              <a:rPr lang="en-GB" dirty="0">
                <a:solidFill>
                  <a:schemeClr val="accent6">
                    <a:lumMod val="40000"/>
                    <a:lumOff val="60000"/>
                  </a:schemeClr>
                </a:solidFill>
              </a:rPr>
              <a:t>different</a:t>
            </a:r>
            <a:r>
              <a:rPr lang="en-GB" dirty="0"/>
              <a:t> quality…They need planned rather than random exposure to exemplars, and experience in making judgements about quality. They need to create verbalised rationales and accounts of how various works could have been </a:t>
            </a:r>
            <a:r>
              <a:rPr lang="en-GB" dirty="0">
                <a:solidFill>
                  <a:schemeClr val="accent6">
                    <a:lumMod val="40000"/>
                    <a:lumOff val="60000"/>
                  </a:schemeClr>
                </a:solidFill>
              </a:rPr>
              <a:t>done</a:t>
            </a:r>
            <a:r>
              <a:rPr lang="en-GB" dirty="0">
                <a:solidFill>
                  <a:srgbClr val="FF3300"/>
                </a:solidFill>
              </a:rPr>
              <a:t> </a:t>
            </a:r>
            <a:r>
              <a:rPr lang="en-GB" dirty="0">
                <a:solidFill>
                  <a:schemeClr val="accent6">
                    <a:lumMod val="40000"/>
                    <a:lumOff val="60000"/>
                  </a:schemeClr>
                </a:solidFill>
              </a:rPr>
              <a:t>better</a:t>
            </a:r>
            <a:r>
              <a:rPr lang="en-GB" dirty="0"/>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Finally, they need to engage in </a:t>
            </a:r>
            <a:r>
              <a:rPr lang="en-GB" dirty="0">
                <a:solidFill>
                  <a:schemeClr val="accent6">
                    <a:lumMod val="40000"/>
                    <a:lumOff val="60000"/>
                  </a:schemeClr>
                </a:solidFill>
              </a:rPr>
              <a:t>evaluative conversations</a:t>
            </a:r>
            <a:r>
              <a:rPr lang="en-GB" dirty="0"/>
              <a:t> with teachers and other students. Together, these three provide the means by which students can develop a concept of quality that is similar in essence to that which the teacher possesses, and in particular to understand what makes for high quality (p. 544).</a:t>
            </a:r>
          </a:p>
        </p:txBody>
      </p:sp>
      <p:sp>
        <p:nvSpPr>
          <p:cNvPr id="4" name="Title 3"/>
          <p:cNvSpPr txBox="1">
            <a:spLocks/>
          </p:cNvSpPr>
          <p:nvPr/>
        </p:nvSpPr>
        <p:spPr bwMode="auto">
          <a:xfrm>
            <a:off x="0" y="0"/>
            <a:ext cx="8713788" cy="136782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FF3300"/>
                </a:solidFill>
                <a:effectLst/>
                <a:uLnTx/>
                <a:uFillTx/>
                <a:latin typeface="+mj-lt"/>
                <a:ea typeface="+mj-ea"/>
                <a:cs typeface="+mj-cs"/>
              </a:rPr>
              <a:t>Sadler, D. R. (2010) </a:t>
            </a:r>
            <a:r>
              <a:rPr kumimoji="0" lang="en-GB" sz="2400" b="1" i="0" u="none" strike="noStrike" kern="0" cap="none" spc="0" normalizeH="0" baseline="0" noProof="0" dirty="0">
                <a:ln>
                  <a:noFill/>
                </a:ln>
                <a:solidFill>
                  <a:srgbClr val="008000"/>
                </a:solidFill>
                <a:effectLst/>
                <a:uLnTx/>
                <a:uFillTx/>
                <a:latin typeface="+mj-lt"/>
                <a:ea typeface="+mj-ea"/>
                <a:cs typeface="+mj-cs"/>
              </a:rPr>
              <a:t>Beyond feedback: Developing student capability in complex appraisal. </a:t>
            </a:r>
            <a:r>
              <a:rPr kumimoji="0" lang="en-GB" sz="2400" b="1" i="1" u="none" strike="noStrike" kern="0" cap="none" spc="0" normalizeH="0" baseline="0" noProof="0" dirty="0">
                <a:ln>
                  <a:noFill/>
                </a:ln>
                <a:solidFill>
                  <a:srgbClr val="008000"/>
                </a:solidFill>
                <a:effectLst/>
                <a:uLnTx/>
                <a:uFillTx/>
                <a:latin typeface="+mj-lt"/>
                <a:ea typeface="+mj-ea"/>
                <a:cs typeface="+mj-cs"/>
              </a:rPr>
              <a:t>Assessment &amp; Evaluation in Higher Education, 35</a:t>
            </a:r>
            <a:r>
              <a:rPr kumimoji="0" lang="en-GB" sz="2400" b="1" i="0" u="none" strike="noStrike" kern="0" cap="none" spc="0" normalizeH="0" baseline="0" noProof="0" dirty="0">
                <a:ln>
                  <a:noFill/>
                </a:ln>
                <a:solidFill>
                  <a:srgbClr val="008000"/>
                </a:solidFill>
                <a:effectLst/>
                <a:uLnTx/>
                <a:uFillTx/>
                <a:latin typeface="+mj-lt"/>
                <a:ea typeface="+mj-ea"/>
                <a:cs typeface="+mj-cs"/>
              </a:rPr>
              <a:t>(5), 535-550.</a:t>
            </a:r>
            <a:br>
              <a:rPr kumimoji="0" lang="en-GB" sz="2400" b="1" i="0" u="none" strike="noStrike" kern="0" cap="none" spc="0" normalizeH="0" baseline="0" noProof="0" dirty="0">
                <a:ln>
                  <a:noFill/>
                </a:ln>
                <a:solidFill>
                  <a:srgbClr val="008000"/>
                </a:solidFill>
                <a:effectLst/>
                <a:uLnTx/>
                <a:uFillTx/>
                <a:latin typeface="+mj-lt"/>
                <a:ea typeface="+mj-ea"/>
                <a:cs typeface="+mj-cs"/>
              </a:rPr>
            </a:br>
            <a:endParaRPr kumimoji="0" lang="en-GB" sz="2400" b="1" i="0" u="none" strike="noStrike" kern="0" cap="none" spc="0" normalizeH="0" baseline="0" noProof="0" dirty="0">
              <a:ln>
                <a:noFill/>
              </a:ln>
              <a:solidFill>
                <a:srgbClr val="008000"/>
              </a:solidFill>
              <a:effectLst/>
              <a:uLnTx/>
              <a:uFillTx/>
              <a:latin typeface="+mj-lt"/>
              <a:ea typeface="+mj-ea"/>
              <a:cs typeface="+mj-cs"/>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765175"/>
          </a:xfrm>
          <a:prstGeom prst="rect">
            <a:avLst/>
          </a:prstGeom>
          <a:noFill/>
          <a:ln w="9525" algn="ctr">
            <a:noFill/>
            <a:miter lim="800000"/>
            <a:headEnd/>
            <a:tailEnd/>
          </a:ln>
        </p:spPr>
        <p:txBody>
          <a:bodyPr anchor="ctr"/>
          <a:lstStyle/>
          <a:p>
            <a:pPr>
              <a:lnSpc>
                <a:spcPct val="85000"/>
              </a:lnSpc>
            </a:pPr>
            <a:r>
              <a:rPr lang="en-US" sz="2800" b="1" dirty="0">
                <a:solidFill>
                  <a:srgbClr val="008000"/>
                </a:solidFill>
                <a:latin typeface="Verdana" pitchFamily="34" charset="0"/>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2532"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22533"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22534"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r>
              <a:rPr lang="en-US" sz="2800" b="1">
                <a:solidFill>
                  <a:srgbClr val="000000"/>
                </a:solidFill>
              </a:rPr>
              <a:t>Wanting/</a:t>
            </a:r>
          </a:p>
          <a:p>
            <a:r>
              <a:rPr lang="en-US" sz="2800" b="1">
                <a:solidFill>
                  <a:srgbClr val="000000"/>
                </a:solidFill>
              </a:rPr>
              <a:t>Needing</a:t>
            </a:r>
          </a:p>
        </p:txBody>
      </p:sp>
      <p:sp>
        <p:nvSpPr>
          <p:cNvPr id="22535"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r>
              <a:rPr lang="en-US" sz="3200" b="1">
                <a:solidFill>
                  <a:srgbClr val="FFFFFF"/>
                </a:solidFill>
              </a:rPr>
              <a:t>Doing</a:t>
            </a:r>
          </a:p>
        </p:txBody>
      </p:sp>
      <p:sp>
        <p:nvSpPr>
          <p:cNvPr id="22536"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Feedback</a:t>
            </a:r>
          </a:p>
        </p:txBody>
      </p:sp>
      <p:sp>
        <p:nvSpPr>
          <p:cNvPr id="22537"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22538"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endParaRPr lang="en-US">
              <a:solidFill>
                <a:srgbClr val="59178A"/>
              </a:solidFill>
              <a:latin typeface="Arial" pitchFamily="34" charset="0"/>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mn-lt"/>
              </a:rPr>
              <a:t>Do you now feel better able to:</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mn-lt"/>
              </a:rPr>
              <a:t>	</a:t>
            </a:r>
            <a:r>
              <a:rPr lang="en-GB" sz="2800" b="1" dirty="0">
                <a:solidFill>
                  <a:srgbClr val="336600"/>
                </a:solidFill>
                <a:latin typeface="+mn-lt"/>
              </a:rPr>
              <a:t>2 hands = very much better</a:t>
            </a:r>
            <a:r>
              <a:rPr lang="en-GB" sz="2800" b="1" dirty="0">
                <a:solidFill>
                  <a:srgbClr val="660066"/>
                </a:solidFill>
                <a:latin typeface="+mn-lt"/>
              </a:rPr>
              <a:t>,  </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mn-lt"/>
              </a:rPr>
              <a:t>	</a:t>
            </a:r>
            <a:r>
              <a:rPr lang="en-GB" sz="2800" b="1" dirty="0">
                <a:solidFill>
                  <a:srgbClr val="CC6600"/>
                </a:solidFill>
                <a:latin typeface="+mn-lt"/>
              </a:rPr>
              <a:t>one hand = somewhat  better</a:t>
            </a:r>
            <a:r>
              <a:rPr lang="en-GB" sz="2800" b="1" dirty="0">
                <a:solidFill>
                  <a:srgbClr val="660066"/>
                </a:solidFill>
                <a:latin typeface="+mn-lt"/>
              </a:rPr>
              <a:t>, </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mn-lt"/>
              </a:rPr>
              <a:t>	</a:t>
            </a:r>
            <a:r>
              <a:rPr lang="en-GB" sz="2800" b="1" dirty="0">
                <a:solidFill>
                  <a:srgbClr val="CC0000"/>
                </a:solidFill>
                <a:latin typeface="+mn-lt"/>
              </a:rPr>
              <a:t>touch left ear = no better</a:t>
            </a:r>
            <a:r>
              <a:rPr lang="en-GB" sz="2800" b="1" dirty="0">
                <a:solidFill>
                  <a:srgbClr val="660066"/>
                </a:solidFill>
                <a:latin typeface="+mn-lt"/>
              </a:rPr>
              <a:t>...</a:t>
            </a:r>
            <a:endParaRPr lang="en-US" sz="2800" b="1" kern="0" dirty="0">
              <a:solidFill>
                <a:srgbClr val="660066"/>
              </a:solidFill>
              <a:latin typeface="Calibri"/>
            </a:endParaRP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Make life better – for you and for students – by making assessment and feedback more manageable!</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Put assessment and feedback in context in the 2017 university sector, and in the disciplines around pharmacy? (not forgetting NSS 2017 and TEF!).</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6049" y="88784"/>
            <a:ext cx="7554951" cy="800100"/>
          </a:xfrm>
          <a:noFill/>
        </p:spPr>
        <p:txBody>
          <a:bodyPr anchor="ctr"/>
          <a:lstStyle/>
          <a:p>
            <a:pPr eaLnBrk="1" hangingPunct="1"/>
            <a:r>
              <a:rPr lang="en-GB" sz="3200" dirty="0"/>
              <a:t>Useful references: 1</a:t>
            </a:r>
          </a:p>
        </p:txBody>
      </p:sp>
      <p:sp>
        <p:nvSpPr>
          <p:cNvPr id="207875" name="Rectangle 3"/>
          <p:cNvSpPr>
            <a:spLocks noGrp="1" noChangeArrowheads="1"/>
          </p:cNvSpPr>
          <p:nvPr>
            <p:ph type="body" idx="1"/>
          </p:nvPr>
        </p:nvSpPr>
        <p:spPr>
          <a:xfrm>
            <a:off x="250825" y="908720"/>
            <a:ext cx="8713788" cy="5615905"/>
          </a:xfrm>
        </p:spPr>
        <p:txBody>
          <a:bodyPr/>
          <a:lstStyle/>
          <a:p>
            <a:pPr marL="609600" indent="-609600" eaLnBrk="1" hangingPunct="1">
              <a:buFont typeface="Wingdings" pitchFamily="2" charset="2"/>
              <a:buNone/>
              <a:defRPr/>
            </a:pPr>
            <a:r>
              <a:rPr lang="en-GB" sz="2000" dirty="0"/>
              <a:t>Assessment Reform Group (1999) </a:t>
            </a:r>
            <a:r>
              <a:rPr lang="en-GB" sz="2000" i="1" dirty="0"/>
              <a:t>Assessment for Learning : Beyond the black box, </a:t>
            </a:r>
            <a:r>
              <a:rPr lang="en-GB" sz="2000" dirty="0"/>
              <a:t>Cambridge UK, University of Cambridge School of Education.</a:t>
            </a:r>
            <a:r>
              <a:rPr lang="en-GB" sz="2000" dirty="0">
                <a:cs typeface="Times New Roman" pitchFamily="18" charset="0"/>
              </a:rPr>
              <a:t> </a:t>
            </a:r>
          </a:p>
          <a:p>
            <a:pPr marL="609600" indent="-609600" eaLnBrk="1" hangingPunct="1">
              <a:buFont typeface="Wingdings" pitchFamily="2" charset="2"/>
              <a:buNone/>
              <a:defRPr/>
            </a:pPr>
            <a:r>
              <a:rPr lang="en-GB" sz="2000" dirty="0">
                <a:cs typeface="Times New Roman" pitchFamily="18" charset="0"/>
              </a:rPr>
              <a:t>Biggs, J. and Tang, C. (2007) </a:t>
            </a:r>
            <a:r>
              <a:rPr lang="en-GB" sz="2000" i="1" dirty="0">
                <a:cs typeface="Times New Roman" pitchFamily="18" charset="0"/>
              </a:rPr>
              <a:t>Teaching for Quality Learning at University, </a:t>
            </a:r>
            <a:r>
              <a:rPr lang="en-GB" sz="2000" dirty="0">
                <a:cs typeface="Times New Roman" pitchFamily="18" charset="0"/>
              </a:rPr>
              <a:t>Maidenhead: Open University Press.</a:t>
            </a:r>
          </a:p>
          <a:p>
            <a:pPr marL="609600" indent="-609600" eaLnBrk="1" hangingPunct="1">
              <a:buFont typeface="Wingdings" pitchFamily="2" charset="2"/>
              <a:buNone/>
              <a:defRPr/>
            </a:pPr>
            <a:r>
              <a:rPr lang="en-GB" sz="2000" dirty="0">
                <a:cs typeface="Times New Roman" pitchFamily="18" charset="0"/>
              </a:rPr>
              <a:t>Bloxham, S. and Boyd, P. (2007) </a:t>
            </a:r>
            <a:r>
              <a:rPr lang="en-GB" sz="2000" i="1" dirty="0">
                <a:cs typeface="Times New Roman" pitchFamily="18" charset="0"/>
              </a:rPr>
              <a:t>Developing effective assessment in higher education: a practical guide</a:t>
            </a:r>
            <a:r>
              <a:rPr lang="en-GB" sz="2000" dirty="0">
                <a:cs typeface="Times New Roman" pitchFamily="18" charset="0"/>
              </a:rPr>
              <a:t>, Maidenhead, Open University Press.</a:t>
            </a:r>
          </a:p>
          <a:p>
            <a:pPr marL="609600" indent="-609600" eaLnBrk="1" hangingPunct="1">
              <a:buFont typeface="Wingdings" pitchFamily="2" charset="2"/>
              <a:buNone/>
              <a:defRPr/>
            </a:pPr>
            <a:r>
              <a:rPr lang="en-GB" sz="2000" dirty="0">
                <a:cs typeface="Times New Roman" pitchFamily="18" charset="0"/>
              </a:rPr>
              <a:t>Brown, S. Rust, C. &amp; Gibbs, G. (1994) </a:t>
            </a:r>
            <a:r>
              <a:rPr lang="en-GB" sz="2000" i="1" dirty="0">
                <a:cs typeface="Times New Roman" pitchFamily="18" charset="0"/>
              </a:rPr>
              <a:t>Strategies for Diversifying Assessment,</a:t>
            </a:r>
            <a:r>
              <a:rPr lang="en-GB" sz="2000" dirty="0">
                <a:cs typeface="Times New Roman" pitchFamily="18" charset="0"/>
              </a:rPr>
              <a:t> Oxford: Oxford Centre for Staff Development. </a:t>
            </a:r>
          </a:p>
          <a:p>
            <a:pPr marL="609600" indent="-609600" eaLnBrk="1" hangingPunct="1">
              <a:buFont typeface="Wingdings" pitchFamily="2" charset="2"/>
              <a:buNone/>
              <a:defRPr/>
            </a:pPr>
            <a:r>
              <a:rPr lang="en-GB" sz="2000" dirty="0"/>
              <a:t>Boud, D. (1995) </a:t>
            </a:r>
            <a:r>
              <a:rPr lang="en-GB" sz="2000" i="1" dirty="0"/>
              <a:t>Enhancing learning through self-assessment,</a:t>
            </a:r>
            <a:r>
              <a:rPr lang="en-GB" sz="2000" dirty="0"/>
              <a:t> London: Routledge.</a:t>
            </a:r>
          </a:p>
          <a:p>
            <a:pPr marL="609600" indent="-609600" eaLnBrk="1" hangingPunct="1">
              <a:buNone/>
              <a:defRPr/>
            </a:pPr>
            <a:r>
              <a:rPr lang="en-GB" sz="2000" dirty="0" err="1"/>
              <a:t>Boud</a:t>
            </a:r>
            <a:r>
              <a:rPr lang="en-GB" sz="2000" dirty="0"/>
              <a:t>, D. and Associates (2010) </a:t>
            </a:r>
            <a:r>
              <a:rPr lang="en-GB" sz="2000" i="1" dirty="0"/>
              <a:t>Assessment 2020: seven propositions for assessment reform in higher education </a:t>
            </a:r>
            <a:r>
              <a:rPr lang="en-GB" sz="2000" dirty="0"/>
              <a:t>Sydney: Australian Learning and Teaching Council.</a:t>
            </a:r>
          </a:p>
          <a:p>
            <a:pPr marL="609600" indent="-609600" eaLnBrk="1" hangingPunct="1">
              <a:buFont typeface="Wingdings" pitchFamily="2" charset="2"/>
              <a:buNone/>
              <a:defRPr/>
            </a:pPr>
            <a:r>
              <a:rPr lang="en-GB" sz="2000" dirty="0"/>
              <a:t>Brown, S. and </a:t>
            </a:r>
            <a:r>
              <a:rPr lang="en-GB" sz="2000" dirty="0" err="1"/>
              <a:t>Glasner</a:t>
            </a:r>
            <a:r>
              <a:rPr lang="en-GB" sz="2000" dirty="0"/>
              <a:t>, A. (eds.) (1999) </a:t>
            </a:r>
            <a:r>
              <a:rPr lang="en-GB" sz="2000" i="1" dirty="0"/>
              <a:t>Assessment Matters in Higher Education, Choosing and Using Diverse Approaches</a:t>
            </a:r>
            <a:r>
              <a:rPr lang="en-GB" sz="2000" dirty="0"/>
              <a:t>, Maidenhead: Open University Press.</a:t>
            </a:r>
          </a:p>
          <a:p>
            <a:pPr marL="609600" indent="-609600" eaLnBrk="1" hangingPunct="1">
              <a:buFont typeface="Wingdings" pitchFamily="2" charset="2"/>
              <a:buNone/>
              <a:defRPr/>
            </a:pPr>
            <a:r>
              <a:rPr lang="en-GB" sz="2000" dirty="0"/>
              <a:t>Brown, S. and Knight, P. (1994) </a:t>
            </a:r>
            <a:r>
              <a:rPr lang="en-GB" sz="2000" i="1" dirty="0"/>
              <a:t>Assessing Learners in Higher Education</a:t>
            </a:r>
            <a:r>
              <a:rPr lang="en-GB" sz="2000" dirty="0"/>
              <a:t>, London: Kogan Page.</a:t>
            </a:r>
            <a:endParaRPr lang="en-US" sz="2000" dirty="0"/>
          </a:p>
          <a:p>
            <a:pPr marL="609600" indent="-609600" eaLnBrk="1" hangingPunct="1">
              <a:defRPr/>
            </a:pPr>
            <a:endParaRPr lang="en-GB" sz="2000" dirty="0"/>
          </a:p>
          <a:p>
            <a:pPr eaLnBrk="1" hangingPunct="1">
              <a:lnSpc>
                <a:spcPct val="90000"/>
              </a:lnSpc>
              <a:buNone/>
              <a:defRPr/>
            </a:pPr>
            <a:endParaRPr lang="en-GB"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solidFill>
                  <a:srgbClr val="008000"/>
                </a:solidFill>
              </a:rPr>
              <a:t>Madness?</a:t>
            </a:r>
          </a:p>
        </p:txBody>
      </p:sp>
      <p:sp>
        <p:nvSpPr>
          <p:cNvPr id="3" name="Content Placeholder 2"/>
          <p:cNvSpPr>
            <a:spLocks noGrp="1"/>
          </p:cNvSpPr>
          <p:nvPr>
            <p:ph idx="1"/>
          </p:nvPr>
        </p:nvSpPr>
        <p:spPr/>
        <p:txBody>
          <a:bodyPr/>
          <a:lstStyle/>
          <a:p>
            <a:r>
              <a:rPr lang="en-GB" dirty="0"/>
              <a:t>Some of our present practices regarding assessment and feedback don’t work at all well, and take too much of our time and energy. </a:t>
            </a:r>
          </a:p>
          <a:p>
            <a:r>
              <a:rPr lang="en-GB" dirty="0"/>
              <a:t>Einstein suggested that </a:t>
            </a:r>
            <a:r>
              <a:rPr lang="en-GB" dirty="0">
                <a:solidFill>
                  <a:srgbClr val="008000"/>
                </a:solidFill>
              </a:rPr>
              <a:t>‘it is simply madness to keep doing the same things and expect different results’</a:t>
            </a:r>
            <a:r>
              <a:rPr lang="en-GB" dirty="0"/>
              <a:t>. </a:t>
            </a:r>
          </a:p>
          <a:p>
            <a:endParaRPr lang="en-GB" dirty="0"/>
          </a:p>
        </p:txBody>
      </p:sp>
    </p:spTree>
    <p:extLst>
      <p:ext uri="{BB962C8B-B14F-4D97-AF65-F5344CB8AC3E}">
        <p14:creationId xmlns:p14="http://schemas.microsoft.com/office/powerpoint/2010/main" val="3561391022"/>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None/>
              <a:defRPr/>
            </a:pPr>
            <a:r>
              <a:rPr lang="en-US" sz="2000" dirty="0"/>
              <a:t>Brown, S. and Race, P. (2012) </a:t>
            </a:r>
            <a:r>
              <a:rPr lang="en-GB" sz="2000" i="1" dirty="0"/>
              <a:t>Using effective assessment to promote learning </a:t>
            </a:r>
            <a:r>
              <a:rPr lang="en-GB" sz="2000" dirty="0"/>
              <a:t>in Hunt, L. and Chambers, D. (2012) </a:t>
            </a:r>
            <a:r>
              <a:rPr lang="en-GB" sz="2000" i="1" dirty="0"/>
              <a:t>University Teaching in Focus, Victoria, Australia, Acer Press. P74-91</a:t>
            </a:r>
            <a:endParaRPr lang="en-GB" sz="2000" dirty="0"/>
          </a:p>
          <a:p>
            <a:pPr eaLnBrk="1" hangingPunct="1">
              <a:buNone/>
              <a:defRPr/>
            </a:pPr>
            <a:r>
              <a:rPr lang="en-GB" sz="2000" dirty="0"/>
              <a:t>Brown, S. (2015) </a:t>
            </a:r>
            <a:r>
              <a:rPr lang="en-GB" sz="2000" i="1" dirty="0"/>
              <a:t>Learning, teaching and assessment in higher education: global perspectives, </a:t>
            </a:r>
            <a:r>
              <a:rPr lang="en-GB" sz="2000" dirty="0"/>
              <a:t>London: Palgrave-</a:t>
            </a:r>
            <a:r>
              <a:rPr lang="en-GB" sz="2000" dirty="0" err="1"/>
              <a:t>MacMillan</a:t>
            </a:r>
            <a:r>
              <a:rPr lang="en-GB" sz="2000" dirty="0"/>
              <a:t>.</a:t>
            </a:r>
          </a:p>
          <a:p>
            <a:pPr eaLnBrk="1" hangingPunct="1">
              <a:buFont typeface="Wingdings" pitchFamily="2" charset="2"/>
              <a:buNone/>
              <a:defRPr/>
            </a:pPr>
            <a:r>
              <a:rPr lang="en-US" sz="2000" dirty="0"/>
              <a:t>Carless, D., Joughin, G., </a:t>
            </a:r>
            <a:r>
              <a:rPr lang="en-US" sz="2000" dirty="0" err="1"/>
              <a:t>Ngar</a:t>
            </a:r>
            <a:r>
              <a:rPr lang="en-US" sz="2000" dirty="0"/>
              <a:t>-Fun Liu </a:t>
            </a:r>
            <a:r>
              <a:rPr lang="en-US" sz="2000" i="1" dirty="0"/>
              <a:t>et al</a:t>
            </a:r>
            <a:r>
              <a:rPr lang="en-US" sz="2000" dirty="0"/>
              <a:t> (2006) </a:t>
            </a:r>
            <a:r>
              <a:rPr lang="en-US" sz="2000" i="1" dirty="0"/>
              <a:t>How Assessment supports learning: Learning orientated assessment in action </a:t>
            </a:r>
            <a:r>
              <a:rPr lang="en-US" sz="2000" dirty="0"/>
              <a:t>Hong Kong: Hong Kong University Press.</a:t>
            </a:r>
          </a:p>
          <a:p>
            <a:pPr eaLnBrk="1" hangingPunct="1">
              <a:buFont typeface="Wingdings" pitchFamily="2" charset="2"/>
              <a:buNone/>
              <a:defRPr/>
            </a:pPr>
            <a:r>
              <a:rPr lang="en-GB" sz="2000" dirty="0"/>
              <a:t>Carroll, J. and Ryan, J. (2005) </a:t>
            </a:r>
            <a:r>
              <a:rPr lang="en-GB" sz="2000" i="1" dirty="0"/>
              <a:t>Teaching International students: improving learning for all. </a:t>
            </a:r>
            <a:r>
              <a:rPr lang="en-GB" sz="2000" dirty="0"/>
              <a:t>London: Routledge SEDA series.</a:t>
            </a:r>
          </a:p>
          <a:p>
            <a:pPr eaLnBrk="1" hangingPunct="1">
              <a:buNone/>
              <a:defRPr/>
            </a:pPr>
            <a:r>
              <a:rPr lang="en-GB" sz="2000" dirty="0" err="1"/>
              <a:t>Crosling</a:t>
            </a:r>
            <a:r>
              <a:rPr lang="en-GB" sz="2000" dirty="0"/>
              <a:t>, G., Thomas, L. and </a:t>
            </a:r>
            <a:r>
              <a:rPr lang="en-GB" sz="2000" dirty="0" err="1"/>
              <a:t>Heagney</a:t>
            </a:r>
            <a:r>
              <a:rPr lang="en-GB" sz="2000" dirty="0"/>
              <a:t>, M. (2008) </a:t>
            </a:r>
            <a:r>
              <a:rPr lang="en-GB" sz="2000" i="1" dirty="0"/>
              <a:t>Improving student retention in Higher Education,</a:t>
            </a:r>
            <a:r>
              <a:rPr lang="en-GB" sz="2000" dirty="0"/>
              <a:t> London and New York: Routledge </a:t>
            </a:r>
          </a:p>
          <a:p>
            <a:pPr marL="609600" indent="-609600" eaLnBrk="1" hangingPunct="1">
              <a:buFont typeface="Wingdings" pitchFamily="2" charset="2"/>
              <a:buNone/>
              <a:defRPr/>
            </a:pPr>
            <a:r>
              <a:rPr lang="en-GB" sz="2000" dirty="0"/>
              <a:t>Crooks, T. (1988) </a:t>
            </a:r>
            <a:r>
              <a:rPr lang="en-GB" sz="2000" i="1" dirty="0"/>
              <a:t>Assessing student performance, </a:t>
            </a:r>
            <a:r>
              <a:rPr lang="en-GB" sz="2000" dirty="0"/>
              <a:t>HERDSA Green Guide No 8 HERDSA (reprinted 1994).</a:t>
            </a:r>
          </a:p>
          <a:p>
            <a:pPr marL="609600" indent="-609600" eaLnBrk="1" hangingPunct="1">
              <a:buFont typeface="Wingdings" pitchFamily="2" charset="2"/>
              <a:buNone/>
              <a:defRPr/>
            </a:pPr>
            <a:r>
              <a:rPr lang="en-GB" sz="2000" dirty="0" err="1"/>
              <a:t>Falchikov</a:t>
            </a:r>
            <a:r>
              <a:rPr lang="en-GB" sz="2000" dirty="0"/>
              <a:t>, N. (2004) </a:t>
            </a:r>
            <a:r>
              <a:rPr lang="en-GB" sz="2000" i="1" dirty="0"/>
              <a:t>Improving Assessment through Student Involvement: Practical Solutions for Aiding Learning in Higher and Further Education,</a:t>
            </a:r>
            <a:r>
              <a:rPr lang="en-GB" sz="2000" dirty="0"/>
              <a:t> London: Routledge.</a:t>
            </a:r>
          </a:p>
          <a:p>
            <a:pPr eaLnBrk="1" hangingPunct="1">
              <a:defRPr/>
            </a:pPr>
            <a:endParaRPr lang="en-GB" sz="2000" dirty="0"/>
          </a:p>
          <a:p>
            <a:pPr eaLnBrk="1" hangingPunct="1">
              <a:defRPr/>
            </a:pPr>
            <a:endParaRPr lang="en-GB" sz="2000" dirty="0"/>
          </a:p>
          <a:p>
            <a:pPr eaLnBrk="1" hangingPunct="1">
              <a:defRPr/>
            </a:pPr>
            <a:endParaRPr lang="en-GB" sz="2000" dirty="0"/>
          </a:p>
          <a:p>
            <a:pPr eaLnBrk="1" hangingPunct="1">
              <a:defRPr/>
            </a:pPr>
            <a:endParaRPr lang="en-GB" sz="20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3</a:t>
            </a:r>
          </a:p>
        </p:txBody>
      </p:sp>
      <p:sp>
        <p:nvSpPr>
          <p:cNvPr id="43011" name="Rectangle 3"/>
          <p:cNvSpPr>
            <a:spLocks noGrp="1" noChangeArrowheads="1"/>
          </p:cNvSpPr>
          <p:nvPr>
            <p:ph type="body" idx="1"/>
          </p:nvPr>
        </p:nvSpPr>
        <p:spPr>
          <a:xfrm>
            <a:off x="142844" y="1052737"/>
            <a:ext cx="8750331" cy="5329014"/>
          </a:xfrm>
        </p:spPr>
        <p:txBody>
          <a:bodyPr/>
          <a:lstStyle/>
          <a:p>
            <a:pPr marL="609600" indent="-609600" eaLnBrk="1" hangingPunct="1">
              <a:buNone/>
              <a:defRPr/>
            </a:pPr>
            <a:r>
              <a:rPr lang="en-GB" sz="2000" dirty="0"/>
              <a:t>Gibbs, G. (1999) </a:t>
            </a:r>
            <a:r>
              <a:rPr lang="en-GB" sz="2000" i="1" dirty="0"/>
              <a:t>Using assessment strategically to change the way students learn</a:t>
            </a:r>
            <a:r>
              <a:rPr lang="en-GB" sz="2000" dirty="0"/>
              <a:t>, in Brown S. &amp; </a:t>
            </a:r>
            <a:r>
              <a:rPr lang="en-GB" sz="2000" dirty="0" err="1"/>
              <a:t>Glasner</a:t>
            </a:r>
            <a:r>
              <a:rPr lang="en-GB" sz="2000" dirty="0"/>
              <a:t>, A. (eds.), </a:t>
            </a:r>
            <a:r>
              <a:rPr lang="en-GB" sz="2000" i="1" dirty="0"/>
              <a:t>Assessment Matters in Higher Education: Choosing and Using Diverse Approaches, </a:t>
            </a:r>
            <a:r>
              <a:rPr lang="en-GB" sz="2000" dirty="0"/>
              <a:t>Maidenhead: SRHE/Open University Press.</a:t>
            </a:r>
          </a:p>
          <a:p>
            <a:pPr marL="609600" indent="-609600" eaLnBrk="1" hangingPunct="1">
              <a:buNone/>
              <a:defRPr/>
            </a:pPr>
            <a:r>
              <a:rPr lang="en-GB" sz="2000" dirty="0"/>
              <a:t>Higher Education Academy (2012) </a:t>
            </a:r>
            <a:r>
              <a:rPr lang="en-GB" sz="2000" i="1" dirty="0"/>
              <a:t>A marked improvement; transforming assessment in higher education</a:t>
            </a:r>
            <a:r>
              <a:rPr lang="en-GB" sz="2000" dirty="0"/>
              <a:t>, York: HEA.</a:t>
            </a:r>
          </a:p>
          <a:p>
            <a:pPr marL="609600" indent="-609600" eaLnBrk="1" hangingPunct="1">
              <a:buNone/>
              <a:defRPr/>
            </a:pPr>
            <a:r>
              <a:rPr lang="en-GB" sz="2000" dirty="0" err="1"/>
              <a:t>Hounsell</a:t>
            </a:r>
            <a:r>
              <a:rPr lang="en-GB" sz="2000" dirty="0"/>
              <a:t>, D. (2008). The trouble with feedback: New challenges, emerging strategies, </a:t>
            </a:r>
            <a:r>
              <a:rPr lang="en-GB" sz="2000" i="1" dirty="0"/>
              <a:t>Interchange, Spring</a:t>
            </a:r>
            <a:r>
              <a:rPr lang="en-GB" sz="2000" dirty="0"/>
              <a:t>, Accessed at </a:t>
            </a:r>
            <a:r>
              <a:rPr lang="en-GB" sz="2000" dirty="0">
                <a:hlinkClick r:id="rId3"/>
              </a:rPr>
              <a:t>www.tla.ed.ac.uk/interchange</a:t>
            </a:r>
            <a:r>
              <a:rPr lang="en-GB" sz="2000" dirty="0"/>
              <a:t>.</a:t>
            </a:r>
          </a:p>
          <a:p>
            <a:pPr marL="609600" indent="-609600" eaLnBrk="1" hangingPunct="1">
              <a:buFont typeface="Wingdings" pitchFamily="2" charset="2"/>
              <a:buNone/>
              <a:defRPr/>
            </a:pPr>
            <a:r>
              <a:rPr lang="en-GB" sz="2000" dirty="0"/>
              <a:t>Knight, P. and Yorke, M. (2003) </a:t>
            </a:r>
            <a:r>
              <a:rPr lang="en-GB" sz="2000" i="1" dirty="0"/>
              <a:t>Assessment, learning and employability</a:t>
            </a:r>
            <a:r>
              <a:rPr lang="en-GB" sz="2000" dirty="0"/>
              <a:t> Maidenhead, UK: SRHE/Open University Press.</a:t>
            </a:r>
          </a:p>
          <a:p>
            <a:pPr eaLnBrk="1" hangingPunct="1">
              <a:buFont typeface="Wingdings" pitchFamily="2" charset="2"/>
              <a:buNone/>
              <a:defRPr/>
            </a:pPr>
            <a:r>
              <a:rPr lang="en-GB" sz="2000" dirty="0"/>
              <a:t>Mentkowski, M. and associates (2000) p.82 </a:t>
            </a:r>
            <a:r>
              <a:rPr lang="en-GB" sz="2000" i="1" dirty="0"/>
              <a:t>Learning that lasts: integrating learning development and performance in college and beyond,</a:t>
            </a:r>
            <a:r>
              <a:rPr lang="en-GB" sz="2000" dirty="0"/>
              <a:t> San Francisco: </a:t>
            </a:r>
            <a:r>
              <a:rPr lang="en-GB" sz="2000" dirty="0" err="1"/>
              <a:t>Jossey</a:t>
            </a:r>
            <a:r>
              <a:rPr lang="en-GB" sz="2000" dirty="0"/>
              <a:t>-Bass.</a:t>
            </a:r>
          </a:p>
          <a:p>
            <a:pPr eaLnBrk="1" hangingPunct="1">
              <a:buFont typeface="Wingdings" pitchFamily="2" charset="2"/>
              <a:buNone/>
              <a:defRPr/>
            </a:pPr>
            <a:r>
              <a:rPr lang="en-GB" sz="2000" dirty="0"/>
              <a:t>McDowell, L. and Brown, S. (1998) </a:t>
            </a:r>
            <a:r>
              <a:rPr lang="en-GB" sz="2000" i="1" dirty="0"/>
              <a:t>Assessing students: cheating and plagiarism</a:t>
            </a:r>
            <a:r>
              <a:rPr lang="en-GB" sz="2000" dirty="0"/>
              <a:t>, Newcastle: Red Guide 10/11 University of Northumbria.</a:t>
            </a:r>
            <a:endParaRPr lang="en-US" sz="2000" dirty="0"/>
          </a:p>
          <a:p>
            <a:pPr eaLnBrk="1" hangingPunct="1">
              <a:buNone/>
              <a:defRPr/>
            </a:pPr>
            <a:endParaRPr lang="en-GB" sz="2000" dirty="0"/>
          </a:p>
          <a:p>
            <a:pPr eaLnBrk="1" hangingPunct="1">
              <a:lnSpc>
                <a:spcPct val="90000"/>
              </a:lnSpc>
              <a:buFont typeface="Wingdings" pitchFamily="2" charset="2"/>
              <a:buNone/>
              <a:defRPr/>
            </a:pPr>
            <a:endParaRPr lang="en-GB" sz="20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4</a:t>
            </a:r>
          </a:p>
        </p:txBody>
      </p:sp>
      <p:sp>
        <p:nvSpPr>
          <p:cNvPr id="48131" name="Content Placeholder 2"/>
          <p:cNvSpPr>
            <a:spLocks noGrp="1"/>
          </p:cNvSpPr>
          <p:nvPr>
            <p:ph idx="1"/>
          </p:nvPr>
        </p:nvSpPr>
        <p:spPr>
          <a:xfrm>
            <a:off x="468313" y="980728"/>
            <a:ext cx="8229600" cy="5221635"/>
          </a:xfrm>
        </p:spPr>
        <p:txBody>
          <a:bodyPr/>
          <a:lstStyle/>
          <a:p>
            <a:pPr eaLnBrk="1" hangingPunct="1">
              <a:buNone/>
              <a:defRPr/>
            </a:pPr>
            <a:r>
              <a:rPr lang="en-GB" sz="2000" dirty="0" err="1"/>
              <a:t>Nicol</a:t>
            </a:r>
            <a:r>
              <a:rPr lang="en-GB" sz="2000" dirty="0"/>
              <a:t>, D. J. and Macfarlane-Dick, D. (2006) Formative assessment and self-regulated learning: A model and seven principles of good feedback practice, </a:t>
            </a:r>
            <a:r>
              <a:rPr lang="en-GB" sz="2000" i="1" dirty="0"/>
              <a:t>Studies in Higher Education </a:t>
            </a:r>
            <a:r>
              <a:rPr lang="en-GB" sz="2000" i="1" dirty="0" err="1"/>
              <a:t>Vol</a:t>
            </a:r>
            <a:r>
              <a:rPr lang="en-GB" sz="2000" i="1" dirty="0"/>
              <a:t> 31(2), 199-218.</a:t>
            </a:r>
          </a:p>
          <a:p>
            <a:pPr eaLnBrk="1" hangingPunct="1">
              <a:buNone/>
              <a:defRPr/>
            </a:pPr>
            <a:r>
              <a:rPr lang="en-GB" sz="2000" dirty="0"/>
              <a:t>NUS (2010) </a:t>
            </a:r>
            <a:r>
              <a:rPr lang="en-GB" sz="2000" i="1" dirty="0"/>
              <a:t>NUS Charter on Assessment and Feedback,</a:t>
            </a:r>
            <a:r>
              <a:rPr lang="en-GB" sz="2000" dirty="0"/>
              <a:t> </a:t>
            </a:r>
            <a:r>
              <a:rPr lang="en-GB" sz="2000" u="sng" dirty="0">
                <a:hlinkClick r:id="rId3"/>
              </a:rPr>
              <a:t>http://www.nusconnect.org.uk/asset/news/6010/FeedbackCharter-toview.pdf</a:t>
            </a:r>
            <a:r>
              <a:rPr lang="en-GB" sz="2000" dirty="0"/>
              <a:t>).</a:t>
            </a:r>
          </a:p>
          <a:p>
            <a:pPr eaLnBrk="1" hangingPunct="1">
              <a:buNone/>
              <a:defRPr/>
            </a:pPr>
            <a:r>
              <a:rPr lang="en-GB" sz="2000" dirty="0"/>
              <a:t>PASS project Bradford </a:t>
            </a:r>
            <a:r>
              <a:rPr lang="en-GB" sz="2000" dirty="0">
                <a:hlinkClick r:id="rId4"/>
              </a:rPr>
              <a:t>http://www.pass.brad.ac.uk/</a:t>
            </a:r>
            <a:r>
              <a:rPr lang="en-GB" sz="2000" dirty="0"/>
              <a:t> Accessed November 2013</a:t>
            </a:r>
          </a:p>
          <a:p>
            <a:pPr eaLnBrk="1" hangingPunct="1">
              <a:buNone/>
              <a:defRPr/>
            </a:pPr>
            <a:r>
              <a:rPr lang="en-GB" sz="2000" dirty="0"/>
              <a:t>Pickford, R. and Brown, S. (2006) </a:t>
            </a:r>
            <a:r>
              <a:rPr lang="en-GB" sz="2000" i="1" dirty="0"/>
              <a:t>Assessing skills and practice,</a:t>
            </a:r>
            <a:r>
              <a:rPr lang="en-GB" sz="2000" dirty="0"/>
              <a:t> London: Routledge. </a:t>
            </a:r>
          </a:p>
          <a:p>
            <a:pPr eaLnBrk="1" hangingPunct="1">
              <a:buNone/>
            </a:pPr>
            <a:r>
              <a:rPr lang="en-GB" sz="2000" dirty="0"/>
              <a:t>QAA (2013) UK Quality Code for Higher Education: Part B: Assuring and enhancing academic quality, accessed at </a:t>
            </a:r>
            <a:r>
              <a:rPr lang="en-GB" sz="2000" u="sng" dirty="0" err="1">
                <a:hlinkClick r:id="rId5"/>
              </a:rPr>
              <a:t>www.qaa.ac.uk</a:t>
            </a:r>
            <a:r>
              <a:rPr lang="en-GB" sz="2000" dirty="0"/>
              <a:t> (June 2014)</a:t>
            </a:r>
          </a:p>
          <a:p>
            <a:pPr eaLnBrk="1" hangingPunct="1">
              <a:buFont typeface="Wingdings" pitchFamily="2" charset="2"/>
              <a:buNone/>
            </a:pPr>
            <a:r>
              <a:rPr lang="en-GB" sz="2000" dirty="0"/>
              <a:t>Race, P. (2001) </a:t>
            </a:r>
            <a:r>
              <a:rPr lang="en-GB" sz="2000" i="1" dirty="0"/>
              <a:t>A Briefing on Self, Peer &amp; Group Assessment,</a:t>
            </a:r>
            <a:r>
              <a:rPr lang="en-GB" sz="2000" dirty="0"/>
              <a:t> in LTSN Generic Centre Assessment Series No 9, LTSN York.</a:t>
            </a:r>
          </a:p>
          <a:p>
            <a:pPr eaLnBrk="1" hangingPunct="1">
              <a:buFont typeface="Wingdings" pitchFamily="2" charset="2"/>
              <a:buNone/>
            </a:pPr>
            <a:r>
              <a:rPr lang="en-GB" sz="2000" dirty="0"/>
              <a:t>Race, P. (2015) </a:t>
            </a:r>
            <a:r>
              <a:rPr lang="en-GB" sz="2000" i="1" dirty="0"/>
              <a:t>The lecturer’s toolkit (4</a:t>
            </a:r>
            <a:r>
              <a:rPr lang="en-GB" sz="2000" i="1" baseline="30000" dirty="0"/>
              <a:t>th</a:t>
            </a:r>
            <a:r>
              <a:rPr lang="en-GB" sz="2000" i="1" dirty="0"/>
              <a:t> edition),</a:t>
            </a:r>
            <a:r>
              <a:rPr lang="en-GB" sz="2000" dirty="0"/>
              <a:t> London: Routledge.</a:t>
            </a:r>
          </a:p>
          <a:p>
            <a:pPr eaLnBrk="1" hangingPunct="1">
              <a:buNone/>
            </a:pPr>
            <a:r>
              <a:rPr lang="en-GB" sz="2000" dirty="0"/>
              <a:t>Ryan, J. (2000) </a:t>
            </a:r>
            <a:r>
              <a:rPr lang="en-GB" sz="2000" i="1" dirty="0"/>
              <a:t>A Guide to Teaching International Students,</a:t>
            </a:r>
            <a:r>
              <a:rPr lang="en-GB" sz="2000" dirty="0"/>
              <a:t> Oxford Centre for Staff and Learning Development</a:t>
            </a:r>
          </a:p>
          <a:p>
            <a:pPr eaLnBrk="1" hangingPunct="1">
              <a:buFont typeface="Wingdings" pitchFamily="2" charset="2"/>
              <a:buNone/>
            </a:pPr>
            <a:endParaRPr lang="en-GB" sz="2000" dirty="0"/>
          </a:p>
          <a:p>
            <a:pPr eaLnBrk="1" hangingPunct="1">
              <a:buFont typeface="Wingdings" pitchFamily="2" charset="2"/>
              <a:buNone/>
            </a:pPr>
            <a:endParaRPr lang="en-GB" sz="2000" dirty="0"/>
          </a:p>
          <a:p>
            <a:endParaRPr lang="en-GB" sz="20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620688"/>
            <a:ext cx="8605838" cy="5246713"/>
          </a:xfrm>
        </p:spPr>
        <p:txBody>
          <a:bodyPr/>
          <a:lstStyle/>
          <a:p>
            <a:pPr eaLnBrk="1" hangingPunct="1">
              <a:buNone/>
            </a:pPr>
            <a:r>
              <a:rPr lang="en-GB" sz="2000" dirty="0"/>
              <a:t>Rust, C., Price, M. and O’Donovan, B. (2003) Improving students’ learning by developing their understanding of assessment criteria and processes</a:t>
            </a:r>
            <a:r>
              <a:rPr lang="en-GB" sz="2000" i="1" dirty="0"/>
              <a:t>, Assessment and Evaluation in Higher Education. 28 (2), 147-164.</a:t>
            </a:r>
          </a:p>
          <a:p>
            <a:pPr eaLnBrk="1" hangingPunct="1">
              <a:buNone/>
            </a:pPr>
            <a:r>
              <a:rPr lang="en-GB" sz="2000" dirty="0" err="1"/>
              <a:t>Stefani</a:t>
            </a:r>
            <a:r>
              <a:rPr lang="en-GB" sz="2000" dirty="0"/>
              <a:t>, L. and Carroll, J. (2001) </a:t>
            </a:r>
            <a:r>
              <a:rPr lang="en-GB" sz="2000" i="1" dirty="0"/>
              <a:t>A Briefing on Plagiarism </a:t>
            </a:r>
            <a:r>
              <a:rPr lang="en-GB" sz="2000" dirty="0"/>
              <a:t>http://www.ltsn.ac.uk/application.asp?app=resources.asp&amp;process=full_record&amp;section=generic&amp;id=10</a:t>
            </a:r>
          </a:p>
          <a:p>
            <a:pPr>
              <a:buNone/>
            </a:pPr>
            <a:r>
              <a:rPr lang="en-GB" sz="2000" dirty="0"/>
              <a:t>Sadler, D. R. (2010a). Beyond feedback: Developing student capability in complex appraisal. </a:t>
            </a:r>
            <a:r>
              <a:rPr lang="en-GB" sz="2000" i="1" dirty="0"/>
              <a:t>Assessment &amp; Evaluation in Higher Education, 35</a:t>
            </a:r>
            <a:r>
              <a:rPr lang="en-GB" sz="2000" dirty="0"/>
              <a:t>(5), 535-550.</a:t>
            </a:r>
          </a:p>
          <a:p>
            <a:pPr>
              <a:buNone/>
            </a:pPr>
            <a:r>
              <a:rPr lang="en-AU" sz="2000" dirty="0"/>
              <a:t>Sadler, D. R. (2010b) Fidelity as a precondition for integrity in grading academic achievement. </a:t>
            </a:r>
            <a:r>
              <a:rPr lang="en-AU" sz="2000" i="1" dirty="0"/>
              <a:t>Assessment and Evaluation in Higher Education</a:t>
            </a:r>
            <a:r>
              <a:rPr lang="en-AU" sz="2000" dirty="0"/>
              <a:t>, 35, 727‑743.</a:t>
            </a:r>
            <a:endParaRPr lang="en-GB" sz="2000" dirty="0"/>
          </a:p>
          <a:p>
            <a:pPr>
              <a:buNone/>
            </a:pPr>
            <a:r>
              <a:rPr lang="en-GB" sz="2000" dirty="0"/>
              <a:t>Sadler, D. R. (2010c). Assessment in higher education. In P. Peterson, E. Baker, &amp; B. </a:t>
            </a:r>
            <a:r>
              <a:rPr lang="en-GB" sz="2000" dirty="0" err="1"/>
              <a:t>McGaw</a:t>
            </a:r>
            <a:r>
              <a:rPr lang="en-GB" sz="2000" dirty="0"/>
              <a:t> (</a:t>
            </a:r>
            <a:r>
              <a:rPr lang="en-GB" sz="2000" dirty="0" err="1"/>
              <a:t>eds</a:t>
            </a:r>
            <a:r>
              <a:rPr lang="en-GB" sz="2000" dirty="0"/>
              <a:t>). </a:t>
            </a:r>
            <a:r>
              <a:rPr lang="en-GB" sz="2000" i="1" dirty="0"/>
              <a:t>International </a:t>
            </a:r>
            <a:r>
              <a:rPr lang="en-GB" sz="2000" i="1" dirty="0" err="1"/>
              <a:t>encyclopedia</a:t>
            </a:r>
            <a:r>
              <a:rPr lang="en-GB" sz="2000" i="1" dirty="0"/>
              <a:t> of education. </a:t>
            </a:r>
            <a:r>
              <a:rPr lang="en-GB" sz="2000" dirty="0"/>
              <a:t>Vol. 3, 249‑255. Oxford: Elsevier. </a:t>
            </a:r>
          </a:p>
          <a:p>
            <a:pPr>
              <a:buNone/>
            </a:pPr>
            <a:r>
              <a:rPr lang="en-GB" sz="2000" dirty="0"/>
              <a:t>Sadler, D. R. (2013b). Opening up feedback: Teaching learners to see. In Merry, S., Price, M., </a:t>
            </a:r>
            <a:r>
              <a:rPr lang="en-GB" sz="2000" dirty="0" err="1"/>
              <a:t>Carless</a:t>
            </a:r>
            <a:r>
              <a:rPr lang="en-GB" sz="2000" dirty="0"/>
              <a:t>, D., &amp; </a:t>
            </a:r>
            <a:r>
              <a:rPr lang="en-GB" sz="2000" dirty="0" err="1"/>
              <a:t>Taras</a:t>
            </a:r>
            <a:r>
              <a:rPr lang="en-GB" sz="2000" dirty="0"/>
              <a:t>, M. (Eds.) </a:t>
            </a:r>
            <a:r>
              <a:rPr lang="en-GB" sz="2000" i="1" dirty="0" err="1"/>
              <a:t>Reconceptualising</a:t>
            </a:r>
            <a:r>
              <a:rPr lang="en-GB" sz="2000" i="1" dirty="0"/>
              <a:t> feedback in higher education: Developing </a:t>
            </a:r>
            <a:r>
              <a:rPr lang="en-GB" sz="2000" dirty="0"/>
              <a:t>Yorke, M. (1999) </a:t>
            </a:r>
            <a:r>
              <a:rPr lang="en-GB" sz="2000" i="1" dirty="0"/>
              <a:t>Leaving Early: Undergraduate Non-completion in Higher Education,</a:t>
            </a:r>
            <a:r>
              <a:rPr lang="en-GB" sz="2000" dirty="0"/>
              <a:t> London: Routledge.</a:t>
            </a:r>
          </a:p>
          <a:p>
            <a:pPr>
              <a:buNone/>
            </a:pPr>
            <a:endParaRPr lang="en-GB" sz="2200" dirty="0">
              <a:solidFill>
                <a:schemeClr val="tx1"/>
              </a:solidFill>
            </a:endParaRPr>
          </a:p>
        </p:txBody>
      </p:sp>
      <p:sp>
        <p:nvSpPr>
          <p:cNvPr id="4" name="Title 1"/>
          <p:cNvSpPr>
            <a:spLocks noGrp="1"/>
          </p:cNvSpPr>
          <p:nvPr>
            <p:ph type="title"/>
          </p:nvPr>
        </p:nvSpPr>
        <p:spPr>
          <a:xfrm>
            <a:off x="250825" y="1"/>
            <a:ext cx="8713788" cy="692696"/>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5</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403648" y="642918"/>
            <a:ext cx="7200800" cy="5622925"/>
          </a:xfrm>
          <a:prstGeom prst="rect">
            <a:avLst/>
          </a:prstGeom>
          <a:noFill/>
          <a:ln w="12700">
            <a:noFill/>
            <a:miter lim="800000"/>
            <a:headEnd/>
            <a:tailEnd/>
          </a:ln>
        </p:spPr>
        <p:txBody>
          <a:bodyPr lIns="92075" tIns="46038" rIns="92075" bIns="46038" anchor="ctr"/>
          <a:lstStyle/>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5400" b="1" dirty="0">
                <a:solidFill>
                  <a:srgbClr val="CCFFFF"/>
                </a:solidFill>
                <a:latin typeface="Arial" charset="0"/>
              </a:rPr>
              <a:t>Thank you…</a:t>
            </a:r>
          </a:p>
          <a:p>
            <a:pPr algn="ctr" eaLnBrk="0" hangingPunct="0">
              <a:lnSpc>
                <a:spcPct val="90000"/>
              </a:lnSpc>
              <a:buClr>
                <a:srgbClr val="FF3399"/>
              </a:buClr>
              <a:buSzPct val="75000"/>
              <a:buFont typeface="Monotype Sorts" pitchFamily="2" charset="2"/>
              <a:buNone/>
            </a:pPr>
            <a:endParaRPr lang="en-GB" sz="3600" b="1" dirty="0">
              <a:solidFill>
                <a:srgbClr val="FFFF00"/>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FF66CC"/>
                </a:solidFill>
                <a:latin typeface="Arial" charset="0"/>
                <a:hlinkClick r:id="rId3"/>
              </a:rPr>
              <a:t>http://phil-race.co.uk</a:t>
            </a:r>
            <a:r>
              <a:rPr lang="en-GB" sz="3600" b="1" dirty="0">
                <a:solidFill>
                  <a:srgbClr val="FF66CC"/>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a:solidFill>
                <a:srgbClr val="00B0F0"/>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00B0F0"/>
                </a:solidFill>
                <a:latin typeface="Arial" charset="0"/>
              </a:rPr>
              <a:t>Follow Phil on Twitter</a:t>
            </a:r>
          </a:p>
          <a:p>
            <a:pPr algn="ctr" eaLnBrk="0" hangingPunct="0">
              <a:lnSpc>
                <a:spcPct val="90000"/>
              </a:lnSpc>
              <a:buClr>
                <a:srgbClr val="FF3399"/>
              </a:buClr>
              <a:buSzPct val="75000"/>
              <a:buFont typeface="Monotype Sorts" pitchFamily="2" charset="2"/>
              <a:buNone/>
            </a:pPr>
            <a:r>
              <a:rPr lang="en-GB" sz="3600" b="1" dirty="0">
                <a:solidFill>
                  <a:srgbClr val="00B0F0"/>
                </a:solidFill>
                <a:latin typeface="Arial" charset="0"/>
              </a:rPr>
              <a:t>@</a:t>
            </a:r>
            <a:r>
              <a:rPr lang="en-GB" sz="3600" b="1" dirty="0" err="1">
                <a:solidFill>
                  <a:srgbClr val="00B0F0"/>
                </a:solidFill>
                <a:latin typeface="Arial" charset="0"/>
              </a:rPr>
              <a:t>RacePhil</a:t>
            </a:r>
            <a:r>
              <a:rPr lang="en-GB" sz="3600" b="1" dirty="0">
                <a:solidFill>
                  <a:srgbClr val="00B0F0"/>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a:solidFill>
                <a:srgbClr val="FF66CC"/>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CCCCFF"/>
                </a:solidFill>
                <a:latin typeface="Arial" charset="0"/>
              </a:rPr>
              <a:t>e-mail: </a:t>
            </a:r>
          </a:p>
          <a:p>
            <a:pPr algn="ctr" eaLnBrk="0" hangingPunct="0">
              <a:lnSpc>
                <a:spcPct val="90000"/>
              </a:lnSpc>
              <a:buClr>
                <a:srgbClr val="FF3399"/>
              </a:buClr>
              <a:buSzPct val="75000"/>
              <a:buFont typeface="Monotype Sorts" pitchFamily="2" charset="2"/>
              <a:buNone/>
            </a:pPr>
            <a:endParaRPr lang="en-GB" b="1" dirty="0">
              <a:solidFill>
                <a:srgbClr val="CCCCFF"/>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FFFF00"/>
                </a:solidFill>
                <a:latin typeface="Arial" charset="0"/>
              </a:rPr>
              <a:t>phil@phil-race.co.uk</a:t>
            </a: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sz="2800" dirty="0">
                <a:latin typeface="Calibri" pitchFamily="34" charset="0"/>
              </a:rPr>
              <a:t>You don’t need to take notes.</a:t>
            </a:r>
          </a:p>
          <a:p>
            <a:r>
              <a:rPr lang="en-GB" sz="2800" dirty="0">
                <a:latin typeface="Calibri" pitchFamily="34" charset="0"/>
              </a:rPr>
              <a:t>I’ll put the main slides up on my this evening  </a:t>
            </a:r>
            <a:r>
              <a:rPr lang="en-GB" sz="2800" dirty="0">
                <a:solidFill>
                  <a:srgbClr val="008000"/>
                </a:solidFill>
                <a:latin typeface="Calibri" pitchFamily="34" charset="0"/>
              </a:rPr>
              <a:t>(http://phil-race.co.uk/)</a:t>
            </a:r>
          </a:p>
          <a:p>
            <a:r>
              <a:rPr lang="en-GB" sz="2800" dirty="0">
                <a:latin typeface="Calibri" pitchFamily="34" charset="0"/>
              </a:rPr>
              <a:t>I won’t include pictures and video-clips, as this would make the file-size too large.</a:t>
            </a:r>
          </a:p>
          <a:p>
            <a:r>
              <a:rPr lang="en-GB" sz="2800" dirty="0">
                <a:latin typeface="Calibri" pitchFamily="34" charset="0"/>
              </a:rPr>
              <a:t>I may sometimes go through slides quite fast, but you can study them as you wish at your leisure.</a:t>
            </a:r>
            <a:endParaRPr lang="en-US" sz="2800" dirty="0">
              <a:latin typeface="Calibri"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3"/>
            <a:ext cx="8713788" cy="575717"/>
          </a:xfrm>
          <a:noFill/>
          <a:ln w="9525" algn="ctr">
            <a:noFill/>
            <a:miter lim="800000"/>
            <a:headEnd/>
            <a:tailEnd/>
          </a:ln>
        </p:spPr>
        <p:txBody>
          <a:bodyPr anchor="ctr"/>
          <a:lstStyle/>
          <a:p>
            <a:pPr algn="l"/>
            <a:r>
              <a:rPr lang="en-GB" sz="2800" b="1" kern="1200" dirty="0">
                <a:latin typeface="Verdana" pitchFamily="34" charset="0"/>
                <a:ea typeface="+mn-ea"/>
                <a:cs typeface="+mn-cs"/>
              </a:rPr>
              <a:t>Intended learning outcomes</a:t>
            </a:r>
          </a:p>
        </p:txBody>
      </p:sp>
      <p:sp>
        <p:nvSpPr>
          <p:cNvPr id="110595" name="Rectangle 3"/>
          <p:cNvSpPr>
            <a:spLocks noGrp="1" noChangeArrowheads="1"/>
          </p:cNvSpPr>
          <p:nvPr>
            <p:ph idx="1"/>
          </p:nvPr>
        </p:nvSpPr>
        <p:spPr>
          <a:xfrm>
            <a:off x="250824" y="980660"/>
            <a:ext cx="8425745" cy="5877339"/>
          </a:xfrm>
        </p:spPr>
        <p:txBody>
          <a:bodyPr/>
          <a:lstStyle/>
          <a:p>
            <a:pPr>
              <a:buNone/>
            </a:pPr>
            <a:r>
              <a:rPr lang="en-US" sz="2800" dirty="0"/>
              <a:t>After participating in this session, you should be better able to:</a:t>
            </a:r>
          </a:p>
          <a:p>
            <a:pPr lvl="0">
              <a:buFont typeface="+mj-lt"/>
              <a:buAutoNum type="arabicPeriod"/>
            </a:pPr>
            <a:r>
              <a:rPr lang="en-GB" sz="2800" dirty="0"/>
              <a:t>Make life better – for you and for students – by making assessment and feedback more manageable!</a:t>
            </a:r>
          </a:p>
          <a:p>
            <a:pPr lvl="0">
              <a:buFont typeface="+mj-lt"/>
              <a:buAutoNum type="arabicPeriod"/>
            </a:pPr>
            <a:r>
              <a:rPr lang="en-GB" sz="2800" dirty="0"/>
              <a:t>Put assessment and feedback in context in the 2017 university sector, and in the disciplines around pharmacy (not forgetting NSS 2017 and TEF!).</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9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6.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10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5.xml><?xml version="1.0" encoding="utf-8"?>
<a:theme xmlns:a="http://schemas.openxmlformats.org/drawingml/2006/main" name="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1.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4911</Words>
  <Application>Microsoft Office PowerPoint</Application>
  <PresentationFormat>On-screen Show (4:3)</PresentationFormat>
  <Paragraphs>590</Paragraphs>
  <Slides>74</Slides>
  <Notes>54</Notes>
  <HiddenSlides>0</HiddenSlides>
  <MMClips>1</MMClips>
  <ScaleCrop>false</ScaleCrop>
  <HeadingPairs>
    <vt:vector size="6" baseType="variant">
      <vt:variant>
        <vt:lpstr>Fonts Used</vt:lpstr>
      </vt:variant>
      <vt:variant>
        <vt:i4>12</vt:i4>
      </vt:variant>
      <vt:variant>
        <vt:lpstr>Theme</vt:lpstr>
      </vt:variant>
      <vt:variant>
        <vt:i4>127</vt:i4>
      </vt:variant>
      <vt:variant>
        <vt:lpstr>Slide Titles</vt:lpstr>
      </vt:variant>
      <vt:variant>
        <vt:i4>74</vt:i4>
      </vt:variant>
    </vt:vector>
  </HeadingPairs>
  <TitlesOfParts>
    <vt:vector size="213" baseType="lpstr">
      <vt:lpstr>Arial</vt:lpstr>
      <vt:lpstr>Arial Rounded MT Bold</vt:lpstr>
      <vt:lpstr>Calibri</vt:lpstr>
      <vt:lpstr>Comic Sans MS</vt:lpstr>
      <vt:lpstr>Creepy</vt:lpstr>
      <vt:lpstr>Monotype Sorts</vt:lpstr>
      <vt:lpstr>Old English Text MT</vt:lpstr>
      <vt:lpstr>Tahoma</vt:lpstr>
      <vt:lpstr>Times New Roman</vt:lpstr>
      <vt:lpstr>Trebuchet MS</vt:lpstr>
      <vt:lpstr>Verdana</vt:lpstr>
      <vt:lpstr>Wingdings</vt: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LeedsMet template</vt:lpstr>
      <vt:lpstr>Office Theme</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117_Custom Design</vt:lpstr>
      <vt:lpstr>13_Custom Design</vt:lpstr>
      <vt:lpstr>4_LeedsMet template</vt:lpstr>
      <vt:lpstr>118_Custom Design</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50_Custom Design</vt:lpstr>
      <vt:lpstr>78_Custom Design</vt:lpstr>
      <vt:lpstr>39_Custom Design</vt:lpstr>
      <vt:lpstr>86_Custom Design</vt:lpstr>
      <vt:lpstr>47_Custom Design</vt:lpstr>
      <vt:lpstr>40_Custom Design</vt:lpstr>
      <vt:lpstr>41_Custom Design</vt:lpstr>
      <vt:lpstr>42_Custom Design</vt:lpstr>
      <vt:lpstr>43_Custom Design</vt:lpstr>
      <vt:lpstr>45_Custom Design</vt:lpstr>
      <vt:lpstr>49_Custom Design</vt:lpstr>
      <vt:lpstr>51_Custom Design</vt:lpstr>
      <vt:lpstr>52_Custom Design</vt:lpstr>
      <vt:lpstr>80_Custom Design</vt:lpstr>
      <vt:lpstr>87_Custom Design</vt:lpstr>
      <vt:lpstr>88_Custom Design</vt:lpstr>
      <vt:lpstr>116_Custom Design</vt:lpstr>
      <vt:lpstr>115_Custom Design</vt:lpstr>
      <vt:lpstr>119_Custom Design</vt:lpstr>
      <vt:lpstr>89_Custom Design</vt:lpstr>
      <vt:lpstr>120_Custom Design</vt:lpstr>
      <vt:lpstr>99_Custom Design</vt:lpstr>
      <vt:lpstr>53_Custom Design</vt:lpstr>
      <vt:lpstr>90_Custom Design</vt:lpstr>
      <vt:lpstr>2_Clouds</vt:lpstr>
      <vt:lpstr>121_Custom Design</vt:lpstr>
      <vt:lpstr>54_Custom Design</vt:lpstr>
      <vt:lpstr>3_Office Theme</vt:lpstr>
      <vt:lpstr>126_Custom Design</vt:lpstr>
      <vt:lpstr>105_Custom Design</vt:lpstr>
      <vt:lpstr>91_Custom Design</vt:lpstr>
      <vt:lpstr>58_Custom Design</vt:lpstr>
      <vt:lpstr>103_Custom Design</vt:lpstr>
      <vt:lpstr>55_Custom Design</vt:lpstr>
      <vt:lpstr>100_Custom Design</vt:lpstr>
      <vt:lpstr>92_Custom Design</vt:lpstr>
      <vt:lpstr>70_Custom Design</vt:lpstr>
      <vt:lpstr>5_LeedsMet template</vt:lpstr>
      <vt:lpstr>71_Custom Design</vt:lpstr>
      <vt:lpstr>72_Custom Design</vt:lpstr>
      <vt:lpstr> Smarter Assessment: making it effective and manageable - exploring what the gurus say about assessment and feedback, and some ideas from Phil!</vt:lpstr>
      <vt:lpstr>PowerPoint Presentation</vt:lpstr>
      <vt:lpstr> About Phil…</vt:lpstr>
      <vt:lpstr>Thanks to students</vt:lpstr>
      <vt:lpstr>Rationale</vt:lpstr>
      <vt:lpstr>Getting to know each other</vt:lpstr>
      <vt:lpstr>Madness?</vt:lpstr>
      <vt:lpstr>You will be able to download my main slides</vt:lpstr>
      <vt:lpstr>Intended learning outcomes</vt:lpstr>
      <vt:lpstr>Task: agree, disagree, or don’t know</vt:lpstr>
      <vt:lpstr>Download Phil’s materials on feedback, assessment, and lecturing</vt:lpstr>
      <vt:lpstr>Announcement about mobile phones and laptops...</vt:lpstr>
      <vt:lpstr>Evidence-based practice</vt:lpstr>
      <vt:lpstr>17 sources about assessment, feedback and learning in higher education</vt:lpstr>
      <vt:lpstr>PowerPoint Presentation</vt:lpstr>
      <vt:lpstr>PowerPoint Presentation</vt:lpstr>
      <vt:lpstr>Post-it exercise</vt:lpstr>
      <vt:lpstr>Boud et al 2010: ‘Assessment 2020’</vt:lpstr>
      <vt:lpstr>Boud et al, 2010</vt:lpstr>
      <vt:lpstr>A marked improvement: HEA, 2012</vt:lpstr>
      <vt:lpstr>More formative, less summative</vt:lpstr>
      <vt:lpstr>Marks get in the way</vt:lpstr>
      <vt:lpstr>Now is the decade of Universities’ dis-content!</vt:lpstr>
      <vt:lpstr>Modern universities are moving away from being the guardians of content, (where everything was about ‘delivery’), towards foregrounding two major functions: </vt:lpstr>
      <vt:lpstr>The NSS Assessment and Feedback Agenda (2005-16)</vt:lpstr>
      <vt:lpstr>The new NSS statements (2017)</vt:lpstr>
      <vt:lpstr>One of my main worries...</vt:lpstr>
      <vt:lpstr>PowerPoint Presentation</vt:lpstr>
      <vt:lpstr>Face-to-face communication</vt:lpstr>
      <vt:lpstr>Face-to-face one-to-one feedback activity</vt:lpstr>
      <vt:lpstr>PowerPoint Presentation</vt:lpstr>
      <vt:lpstr>Fishing for feedback?</vt:lpstr>
      <vt:lpstr>PowerPoint Presentation</vt:lpstr>
      <vt:lpstr>What’s wrong with feedback?</vt:lpstr>
      <vt:lpstr>But what’s really wrong with feedback?</vt:lpstr>
      <vt:lpstr>Royce Sadler on feedback:</vt:lpstr>
      <vt:lpstr>Dylan Wiliam on feedback April 2014 (online)</vt:lpstr>
      <vt:lpstr>PowerPoint Presentation</vt:lpstr>
      <vt:lpstr>PowerPoint Presentation</vt:lpstr>
      <vt:lpstr>But what about learning styles?</vt:lpstr>
      <vt:lpstr>So now, it’s time to re-think:</vt:lpstr>
      <vt:lpstr> How students really learn </vt:lpstr>
      <vt:lpstr> How Students Really Learn ‘Ripples’ model of learning</vt:lpstr>
      <vt:lpstr>Five of the seven factors underpinning successful learning</vt:lpstr>
      <vt:lpstr>PowerPoint Presentation</vt:lpstr>
      <vt:lpstr>Traditional views...</vt:lpstr>
      <vt:lpstr>PowerPoint Presentation</vt:lpstr>
      <vt:lpstr>PowerPoint Presentation</vt:lpstr>
      <vt:lpstr>PowerPoint Presentation</vt:lpstr>
      <vt:lpstr>Ripples on a pond….</vt:lpstr>
      <vt:lpstr>PowerPoint Presentation</vt:lpstr>
      <vt:lpstr>PowerPoint Presentation</vt:lpstr>
      <vt:lpstr>PowerPoint Presentation</vt:lpstr>
      <vt:lpstr>But there are still two things missing</vt:lpstr>
      <vt:lpstr>5: Think back to your own teaching</vt:lpstr>
      <vt:lpstr>PowerPoint Presentation</vt:lpstr>
      <vt:lpstr>6: Now think about assessing</vt:lpstr>
      <vt:lpstr>PowerPoint Presentation</vt:lpstr>
      <vt:lpstr>PowerPoint Presentation</vt:lpstr>
      <vt:lpstr>PowerPoint Presentation</vt:lpstr>
      <vt:lpstr>Albert Einstein</vt:lpstr>
      <vt:lpstr>Teaching – and research – and reflection: the ten most important words</vt:lpstr>
      <vt:lpstr>‘what’ is getting ever less important</vt:lpstr>
      <vt:lpstr>PowerPoint Presentation</vt:lpstr>
      <vt:lpstr>The guru Royce Sadler </vt:lpstr>
      <vt:lpstr>Sadler, D. R. (2010). Beyond feedback: Developing student capability in complex appraisal. Assessment &amp; Evaluation in Higher Education, 35(5), 535-550. </vt:lpstr>
      <vt:lpstr>PowerPoint Presentation</vt:lpstr>
      <vt:lpstr>PowerPoint Presentation</vt:lpstr>
      <vt:lpstr>Useful references: 1</vt:lpstr>
      <vt:lpstr>Useful references: 2</vt:lpstr>
      <vt:lpstr>Useful references: 3</vt:lpstr>
      <vt:lpstr>Useful references: 4</vt:lpstr>
      <vt:lpstr>Useful references: 5</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Steve Denton Pro-Vice-Chancellor Registrar and Secretary   Professional administration – myths, realities and challenges  </dc:title>
  <dc:creator/>
  <cp:lastModifiedBy/>
  <cp:revision>210</cp:revision>
  <dcterms:created xsi:type="dcterms:W3CDTF">2006-05-11T10:54:55Z</dcterms:created>
  <dcterms:modified xsi:type="dcterms:W3CDTF">2017-06-26T17:43:08Z</dcterms:modified>
</cp:coreProperties>
</file>