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96" r:id="rId2"/>
    <p:sldMasterId id="2147483798" r:id="rId3"/>
    <p:sldMasterId id="2147483800" r:id="rId4"/>
    <p:sldMasterId id="2147483804" r:id="rId5"/>
  </p:sldMasterIdLst>
  <p:notesMasterIdLst>
    <p:notesMasterId r:id="rId37"/>
  </p:notesMasterIdLst>
  <p:handoutMasterIdLst>
    <p:handoutMasterId r:id="rId38"/>
  </p:handoutMasterIdLst>
  <p:sldIdLst>
    <p:sldId id="301" r:id="rId6"/>
    <p:sldId id="327" r:id="rId7"/>
    <p:sldId id="270" r:id="rId8"/>
    <p:sldId id="310" r:id="rId9"/>
    <p:sldId id="323" r:id="rId10"/>
    <p:sldId id="324" r:id="rId11"/>
    <p:sldId id="326" r:id="rId12"/>
    <p:sldId id="312" r:id="rId13"/>
    <p:sldId id="313" r:id="rId14"/>
    <p:sldId id="296" r:id="rId15"/>
    <p:sldId id="297" r:id="rId16"/>
    <p:sldId id="300" r:id="rId17"/>
    <p:sldId id="334" r:id="rId18"/>
    <p:sldId id="336" r:id="rId19"/>
    <p:sldId id="335"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31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31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31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3100" kern="1200">
        <a:solidFill>
          <a:schemeClr val="tx1"/>
        </a:solidFill>
        <a:latin typeface="Arial" panose="020B0604020202020204" pitchFamily="34" charset="0"/>
        <a:ea typeface="+mn-ea"/>
        <a:cs typeface="+mn-cs"/>
      </a:defRPr>
    </a:lvl5pPr>
    <a:lvl6pPr marL="2286000" algn="l" defTabSz="914400" rtl="0" eaLnBrk="1" latinLnBrk="0" hangingPunct="1">
      <a:defRPr sz="3100" kern="1200">
        <a:solidFill>
          <a:schemeClr val="tx1"/>
        </a:solidFill>
        <a:latin typeface="Arial" panose="020B0604020202020204" pitchFamily="34" charset="0"/>
        <a:ea typeface="+mn-ea"/>
        <a:cs typeface="+mn-cs"/>
      </a:defRPr>
    </a:lvl6pPr>
    <a:lvl7pPr marL="2743200" algn="l" defTabSz="914400" rtl="0" eaLnBrk="1" latinLnBrk="0" hangingPunct="1">
      <a:defRPr sz="3100" kern="1200">
        <a:solidFill>
          <a:schemeClr val="tx1"/>
        </a:solidFill>
        <a:latin typeface="Arial" panose="020B0604020202020204" pitchFamily="34" charset="0"/>
        <a:ea typeface="+mn-ea"/>
        <a:cs typeface="+mn-cs"/>
      </a:defRPr>
    </a:lvl7pPr>
    <a:lvl8pPr marL="3200400" algn="l" defTabSz="914400" rtl="0" eaLnBrk="1" latinLnBrk="0" hangingPunct="1">
      <a:defRPr sz="3100" kern="1200">
        <a:solidFill>
          <a:schemeClr val="tx1"/>
        </a:solidFill>
        <a:latin typeface="Arial" panose="020B0604020202020204" pitchFamily="34" charset="0"/>
        <a:ea typeface="+mn-ea"/>
        <a:cs typeface="+mn-cs"/>
      </a:defRPr>
    </a:lvl8pPr>
    <a:lvl9pPr marL="3657600" algn="l" defTabSz="914400" rtl="0" eaLnBrk="1" latinLnBrk="0" hangingPunct="1">
      <a:defRPr sz="3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4660"/>
  </p:normalViewPr>
  <p:slideViewPr>
    <p:cSldViewPr>
      <p:cViewPr varScale="1">
        <p:scale>
          <a:sx n="70" d="100"/>
          <a:sy n="70" d="100"/>
        </p:scale>
        <p:origin x="930" y="5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E1E2A-929A-44E8-A883-64970EEF2B0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AB321D-CEB7-4604-B7CC-4BE840CAAA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818469F-67B1-407D-BAC0-72EA817A92F8}"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19490" name="Rectangle 2"/>
          <p:cNvSpPr>
            <a:spLocks noGrp="1" noRot="1" noChangeAspect="1" noChangeArrowheads="1" noTextEdit="1"/>
          </p:cNvSpPr>
          <p:nvPr>
            <p:ph type="sldImg"/>
          </p:nvPr>
        </p:nvSpPr>
        <p:spPr>
          <a:xfrm>
            <a:off x="1150938" y="692150"/>
            <a:ext cx="4556125" cy="3416300"/>
          </a:xfrm>
          <a:ln/>
        </p:spPr>
      </p:sp>
      <p:sp>
        <p:nvSpPr>
          <p:cNvPr id="31949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244768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DF9B351-A716-4498-B827-D114B9078ABE}"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38946" name="Rectangle 2"/>
          <p:cNvSpPr>
            <a:spLocks noGrp="1" noRot="1" noChangeAspect="1" noChangeArrowheads="1" noTextEdit="1"/>
          </p:cNvSpPr>
          <p:nvPr>
            <p:ph type="sldImg"/>
          </p:nvPr>
        </p:nvSpPr>
        <p:spPr>
          <a:xfrm>
            <a:off x="1150938" y="692150"/>
            <a:ext cx="4556125" cy="3416300"/>
          </a:xfrm>
          <a:ln/>
        </p:spPr>
      </p:sp>
      <p:sp>
        <p:nvSpPr>
          <p:cNvPr id="33894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473353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23D98E-C04C-4AA4-A211-4ABB68A5FCF3}" type="slidenum">
              <a:rPr kumimoji="0" lang="en-GB" sz="1800" b="0" i="0" u="none" strike="noStrike" kern="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800" b="0" i="0" u="none" strike="noStrike" kern="0" cap="none" spc="0" normalizeH="0" baseline="0" noProof="0">
              <a:ln>
                <a:noFill/>
              </a:ln>
              <a:solidFill>
                <a:srgbClr val="000000"/>
              </a:solidFill>
              <a:effectLst/>
              <a:uLnTx/>
              <a:uFillTx/>
              <a:latin typeface="Arial" charset="0"/>
              <a:ea typeface="+mn-ea"/>
              <a:cs typeface="+mn-cs"/>
            </a:endParaRPr>
          </a:p>
        </p:txBody>
      </p:sp>
      <p:sp>
        <p:nvSpPr>
          <p:cNvPr id="7171" name="Rectangle 2"/>
          <p:cNvSpPr>
            <a:spLocks noGrp="1" noRot="1" noChangeAspect="1" noChangeArrowheads="1" noTextEdit="1"/>
          </p:cNvSpPr>
          <p:nvPr>
            <p:ph type="sldImg"/>
          </p:nvPr>
        </p:nvSpPr>
        <p:spPr>
          <a:xfrm>
            <a:off x="1150938" y="692150"/>
            <a:ext cx="4556125" cy="3416300"/>
          </a:xfrm>
          <a:ln/>
        </p:spPr>
      </p:sp>
      <p:sp>
        <p:nvSpPr>
          <p:cNvPr id="717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9196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0358A32-C884-4DD0-97E7-301B1D069677}"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26627" name="Rectangle 2"/>
          <p:cNvSpPr>
            <a:spLocks noGrp="1" noRot="1" noChangeAspect="1" noChangeArrowheads="1" noTextEdit="1"/>
          </p:cNvSpPr>
          <p:nvPr>
            <p:ph type="sldImg"/>
          </p:nvPr>
        </p:nvSpPr>
        <p:spPr>
          <a:xfrm>
            <a:off x="1150938" y="692150"/>
            <a:ext cx="4556125" cy="3416300"/>
          </a:xfrm>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631340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5753ED4-881E-4D26-9AC2-73070988BEA7}"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6387" name="Rectangle 2"/>
          <p:cNvSpPr>
            <a:spLocks noGrp="1" noRot="1" noChangeAspect="1" noChangeArrowheads="1" noTextEdit="1"/>
          </p:cNvSpPr>
          <p:nvPr>
            <p:ph type="sldImg"/>
          </p:nvPr>
        </p:nvSpPr>
        <p:spPr>
          <a:xfrm>
            <a:off x="1150938" y="692150"/>
            <a:ext cx="4556125" cy="3416300"/>
          </a:xfrm>
          <a:ln/>
        </p:spPr>
      </p:sp>
      <p:sp>
        <p:nvSpPr>
          <p:cNvPr id="1638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079738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2083CBD-8CF1-4714-A1CB-AA42A795B03F}"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07202" name="Rectangle 2"/>
          <p:cNvSpPr>
            <a:spLocks noGrp="1" noRot="1" noChangeAspect="1" noChangeArrowheads="1" noTextEdit="1"/>
          </p:cNvSpPr>
          <p:nvPr>
            <p:ph type="sldImg"/>
          </p:nvPr>
        </p:nvSpPr>
        <p:spPr>
          <a:xfrm>
            <a:off x="1150938" y="692150"/>
            <a:ext cx="4556125" cy="3416300"/>
          </a:xfrm>
          <a:ln/>
        </p:spPr>
      </p:sp>
      <p:sp>
        <p:nvSpPr>
          <p:cNvPr id="30720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849840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F28DD6D-F61D-4B38-8F17-9DD3BB25EFBF}"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17442" name="Rectangle 2"/>
          <p:cNvSpPr>
            <a:spLocks noGrp="1" noRot="1" noChangeAspect="1" noChangeArrowheads="1" noTextEdit="1"/>
          </p:cNvSpPr>
          <p:nvPr>
            <p:ph type="sldImg"/>
          </p:nvPr>
        </p:nvSpPr>
        <p:spPr>
          <a:xfrm>
            <a:off x="1150938" y="692150"/>
            <a:ext cx="4556125" cy="3416300"/>
          </a:xfrm>
          <a:ln/>
        </p:spPr>
      </p:sp>
      <p:sp>
        <p:nvSpPr>
          <p:cNvPr id="3174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841227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1BB01C2-1461-43DE-B6CB-B936C299DDE6}"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95266" name="Rectangle 2"/>
          <p:cNvSpPr>
            <a:spLocks noGrp="1" noRot="1" noChangeAspect="1" noChangeArrowheads="1" noTextEdit="1"/>
          </p:cNvSpPr>
          <p:nvPr>
            <p:ph type="sldImg"/>
          </p:nvPr>
        </p:nvSpPr>
        <p:spPr>
          <a:xfrm>
            <a:off x="1150938" y="692150"/>
            <a:ext cx="4556125" cy="3416300"/>
          </a:xfrm>
          <a:ln/>
        </p:spPr>
      </p:sp>
      <p:sp>
        <p:nvSpPr>
          <p:cNvPr id="39526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048721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CA9BFA2-5A1B-4478-BD73-FE75D672A801}"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504860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CA9BFA2-5A1B-4478-BD73-FE75D672A801}"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075485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0542D63-5BEB-4723-931F-C9665CA862B4}"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08578" name="Rectangle 2"/>
          <p:cNvSpPr>
            <a:spLocks noGrp="1" noRot="1" noChangeAspect="1" noChangeArrowheads="1" noTextEdit="1"/>
          </p:cNvSpPr>
          <p:nvPr>
            <p:ph type="sldImg"/>
          </p:nvPr>
        </p:nvSpPr>
        <p:spPr>
          <a:xfrm>
            <a:off x="1150938" y="692150"/>
            <a:ext cx="4556125" cy="3416300"/>
          </a:xfrm>
          <a:ln/>
        </p:spPr>
      </p:sp>
      <p:sp>
        <p:nvSpPr>
          <p:cNvPr id="40857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75202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377A560F-5EF0-4D45-AE02-17AEFA352E25}" type="datetime1">
              <a:rPr lang="en-GB" altLang="en-US"/>
              <a:pPr>
                <a:defRPr/>
              </a:pPr>
              <a:t>14/07/2017</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extLst>
      <p:ext uri="{BB962C8B-B14F-4D97-AF65-F5344CB8AC3E}">
        <p14:creationId xmlns:p14="http://schemas.microsoft.com/office/powerpoint/2010/main" val="374283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7C849C8-3EA3-469F-81C0-6DC454393D35}" type="datetime1">
              <a:rPr lang="en-GB"/>
              <a:pPr>
                <a:defRPr/>
              </a:pPr>
              <a:t>14/07/2017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2F6A4899-F98B-49FE-AD82-FBCCECCF7C24}" type="slidenum">
              <a:rPr lang="en-GB" altLang="en-US"/>
              <a:pPr/>
              <a:t>‹#›</a:t>
            </a:fld>
            <a:endParaRPr lang="en-GB" altLang="en-US"/>
          </a:p>
        </p:txBody>
      </p:sp>
    </p:spTree>
    <p:extLst>
      <p:ext uri="{BB962C8B-B14F-4D97-AF65-F5344CB8AC3E}">
        <p14:creationId xmlns:p14="http://schemas.microsoft.com/office/powerpoint/2010/main" val="313815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E940EDA-EDFF-43A8-A740-144AF1CD368A}" type="datetime1">
              <a:rPr lang="en-GB"/>
              <a:pPr>
                <a:defRPr/>
              </a:pPr>
              <a:t>14/07/2017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94AACDCB-FD5F-45D5-B372-94B832DA32EA}" type="slidenum">
              <a:rPr lang="en-GB" altLang="en-US"/>
              <a:pPr/>
              <a:t>‹#›</a:t>
            </a:fld>
            <a:endParaRPr lang="en-GB" altLang="en-US"/>
          </a:p>
        </p:txBody>
      </p:sp>
    </p:spTree>
    <p:extLst>
      <p:ext uri="{BB962C8B-B14F-4D97-AF65-F5344CB8AC3E}">
        <p14:creationId xmlns:p14="http://schemas.microsoft.com/office/powerpoint/2010/main" val="1877422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grpSp>
        <p:nvGrpSpPr>
          <p:cNvPr id="2" name="Group 8"/>
          <p:cNvGrpSpPr>
            <a:grpSpLocks/>
          </p:cNvGrpSpPr>
          <p:nvPr/>
        </p:nvGrpSpPr>
        <p:grpSpPr bwMode="auto">
          <a:xfrm>
            <a:off x="7493006"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grpSp>
      <p:sp>
        <p:nvSpPr>
          <p:cNvPr id="37" name="Line 40"/>
          <p:cNvSpPr>
            <a:spLocks noChangeShapeType="1"/>
          </p:cNvSpPr>
          <p:nvPr/>
        </p:nvSpPr>
        <p:spPr bwMode="auto">
          <a:xfrm>
            <a:off x="323528" y="3429000"/>
            <a:ext cx="8229600" cy="0"/>
          </a:xfrm>
          <a:prstGeom prst="line">
            <a:avLst/>
          </a:prstGeom>
          <a:noFill/>
          <a:ln w="63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8" name="Oval 4"/>
          <p:cNvSpPr>
            <a:spLocks noChangeArrowheads="1"/>
          </p:cNvSpPr>
          <p:nvPr/>
        </p:nvSpPr>
        <p:spPr bwMode="auto">
          <a:xfrm>
            <a:off x="7686681" y="1041412"/>
            <a:ext cx="1071563" cy="1071563"/>
          </a:xfrm>
          <a:prstGeom prst="ellipse">
            <a:avLst/>
          </a:prstGeom>
          <a:solidFill>
            <a:srgbClr val="33CC33"/>
          </a:solidFill>
          <a:ln w="12700">
            <a:noFill/>
            <a:round/>
            <a:headEnd type="none" w="sm" len="sm"/>
            <a:tailEnd type="none" w="sm" len="sm"/>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9" name="Oval 5"/>
          <p:cNvSpPr>
            <a:spLocks noChangeArrowheads="1"/>
          </p:cNvSpPr>
          <p:nvPr/>
        </p:nvSpPr>
        <p:spPr bwMode="auto">
          <a:xfrm>
            <a:off x="7770813" y="1128713"/>
            <a:ext cx="895350" cy="901700"/>
          </a:xfrm>
          <a:prstGeom prst="ellipse">
            <a:avLst/>
          </a:prstGeom>
          <a:solidFill>
            <a:schemeClr val="accent2"/>
          </a:solidFill>
          <a:ln w="12700">
            <a:noFill/>
            <a:round/>
            <a:headEnd type="none" w="sm" len="sm"/>
            <a:tailEnd type="none" w="sm" len="sm"/>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40" name="Oval 6">
            <a:hlinkClick r:id="" action="ppaction://hlinkshowjump?jump=previousslide"/>
          </p:cNvPr>
          <p:cNvSpPr>
            <a:spLocks noChangeArrowheads="1"/>
          </p:cNvSpPr>
          <p:nvPr/>
        </p:nvSpPr>
        <p:spPr bwMode="auto">
          <a:xfrm>
            <a:off x="7858131" y="1214450"/>
            <a:ext cx="728663" cy="731837"/>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41" name="Oval 7"/>
          <p:cNvSpPr>
            <a:spLocks noChangeArrowheads="1"/>
          </p:cNvSpPr>
          <p:nvPr/>
        </p:nvSpPr>
        <p:spPr bwMode="auto">
          <a:xfrm>
            <a:off x="7947031" y="1306513"/>
            <a:ext cx="568325" cy="577850"/>
          </a:xfrm>
          <a:prstGeom prst="ellipse">
            <a:avLst/>
          </a:prstGeom>
          <a:solidFill>
            <a:srgbClr val="FF99FF"/>
          </a:solidFill>
          <a:ln w="50800">
            <a:noFill/>
            <a:round/>
            <a:headEnd/>
            <a:tailEnd/>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42" name="Oval 8"/>
          <p:cNvSpPr>
            <a:spLocks noChangeArrowheads="1"/>
          </p:cNvSpPr>
          <p:nvPr/>
        </p:nvSpPr>
        <p:spPr bwMode="auto">
          <a:xfrm>
            <a:off x="8035931" y="1393825"/>
            <a:ext cx="403225" cy="412750"/>
          </a:xfrm>
          <a:prstGeom prst="ellipse">
            <a:avLst/>
          </a:prstGeom>
          <a:solidFill>
            <a:srgbClr val="FF3300"/>
          </a:solidFill>
          <a:ln w="50800">
            <a:noFill/>
            <a:round/>
            <a:headEnd/>
            <a:tailEnd/>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43" name="Oval 9"/>
          <p:cNvSpPr>
            <a:spLocks noChangeArrowheads="1"/>
          </p:cNvSpPr>
          <p:nvPr/>
        </p:nvSpPr>
        <p:spPr bwMode="auto">
          <a:xfrm>
            <a:off x="8121651" y="1476387"/>
            <a:ext cx="230188" cy="231775"/>
          </a:xfrm>
          <a:prstGeom prst="ellipse">
            <a:avLst/>
          </a:prstGeom>
          <a:solidFill>
            <a:srgbClr val="FFFF66"/>
          </a:solidFill>
          <a:ln w="50800">
            <a:noFill/>
            <a:round/>
            <a:headEnd/>
            <a:tailEnd/>
          </a:ln>
        </p:spPr>
        <p:txBody>
          <a:bodyPr wrap="none" lIns="92075" tIns="46038" rIns="92075" bIns="46038"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44" name="TextBox 43"/>
          <p:cNvSpPr txBox="1"/>
          <p:nvPr/>
        </p:nvSpPr>
        <p:spPr>
          <a:xfrm>
            <a:off x="3500444" y="6550025"/>
            <a:ext cx="2643187" cy="55399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Calibri" pitchFamily="34" charset="0"/>
                <a:ea typeface="+mn-ea"/>
                <a:cs typeface="+mn-cs"/>
              </a:rPr>
              <a:t>http://phil-race.co.uk</a:t>
            </a:r>
            <a:r>
              <a:rPr kumimoji="0" lang="en-GB" sz="1400" b="0" i="0" u="none" strike="noStrike" kern="1200" cap="none" spc="0" normalizeH="0" baseline="0" noProof="0" dirty="0">
                <a:ln>
                  <a:noFill/>
                </a:ln>
                <a:solidFill>
                  <a:srgbClr val="FF0000"/>
                </a:solidFill>
                <a:effectLst/>
                <a:uLnTx/>
                <a:uFillTx/>
                <a:latin typeface="Calibri" pitchFamily="34" charset="0"/>
                <a:ea typeface="+mn-ea"/>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400" b="0" i="0" u="none" strike="noStrike" kern="1200" cap="none" spc="0" normalizeH="0" baseline="0" noProof="0" dirty="0">
              <a:ln>
                <a:noFill/>
              </a:ln>
              <a:solidFill>
                <a:srgbClr val="FF0000"/>
              </a:solidFill>
              <a:effectLst/>
              <a:uLnTx/>
              <a:uFillTx/>
              <a:latin typeface="Arial Rounded MT Bold"/>
              <a:ea typeface="+mn-ea"/>
              <a:cs typeface="+mn-cs"/>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endParaRPr lang="en-GB" altLang="en-US"/>
          </a:p>
        </p:txBody>
      </p:sp>
      <p:pic>
        <p:nvPicPr>
          <p:cNvPr id="45" name="Picture 7" descr="Leeds Met 06" hidden="1"/>
          <p:cNvPicPr>
            <a:picLocks noChangeAspect="1" noChangeArrowheads="1"/>
          </p:cNvPicPr>
          <p:nvPr/>
        </p:nvPicPr>
        <p:blipFill>
          <a:blip r:embed="rId2" cstate="email"/>
          <a:srcRect/>
          <a:stretch>
            <a:fillRect/>
          </a:stretch>
        </p:blipFill>
        <p:spPr bwMode="auto">
          <a:xfrm>
            <a:off x="0" y="0"/>
            <a:ext cx="9144000" cy="6877050"/>
          </a:xfrm>
          <a:prstGeom prst="rect">
            <a:avLst/>
          </a:prstGeom>
          <a:noFill/>
          <a:ln w="9525">
            <a:noFill/>
            <a:miter lim="800000"/>
            <a:headEnd/>
            <a:tailEnd/>
          </a:ln>
        </p:spPr>
      </p:pic>
      <p:pic>
        <p:nvPicPr>
          <p:cNvPr id="46" name="Picture 7" descr="Leeds Met 06" hidden="1"/>
          <p:cNvPicPr>
            <a:picLocks noChangeAspect="1" noChangeArrowheads="1"/>
          </p:cNvPicPr>
          <p:nvPr userDrawn="1"/>
        </p:nvPicPr>
        <p:blipFill>
          <a:blip r:embed="rId2" cstate="email"/>
          <a:srcRect/>
          <a:stretch>
            <a:fillRect/>
          </a:stretch>
        </p:blipFill>
        <p:spPr bwMode="auto">
          <a:xfrm>
            <a:off x="0" y="0"/>
            <a:ext cx="9144000" cy="6877050"/>
          </a:xfrm>
          <a:prstGeom prst="rect">
            <a:avLst/>
          </a:prstGeom>
          <a:noFill/>
          <a:ln w="9525">
            <a:noFill/>
            <a:miter lim="800000"/>
            <a:headEnd/>
            <a:tailEnd/>
          </a:ln>
        </p:spPr>
      </p:pic>
    </p:spTree>
    <p:extLst>
      <p:ext uri="{BB962C8B-B14F-4D97-AF65-F5344CB8AC3E}">
        <p14:creationId xmlns:p14="http://schemas.microsoft.com/office/powerpoint/2010/main" val="3357740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7750533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a:xfrm>
            <a:off x="4114800" y="6415088"/>
            <a:ext cx="4178300" cy="442912"/>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4" name="Slide Number Placeholder 3"/>
          <p:cNvSpPr>
            <a:spLocks noGrp="1"/>
          </p:cNvSpPr>
          <p:nvPr>
            <p:ph type="sldNum" sz="quarter" idx="11"/>
          </p:nvPr>
        </p:nvSpPr>
        <p:spPr>
          <a:xfrm>
            <a:off x="6858000" y="6323013"/>
            <a:ext cx="1905000" cy="45720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5" name="Date Placeholder 4"/>
          <p:cNvSpPr>
            <a:spLocks noGrp="1"/>
          </p:cNvSpPr>
          <p:nvPr>
            <p:ph type="dt" sz="half" idx="12"/>
          </p:nvPr>
        </p:nvSpPr>
        <p:spPr>
          <a:xfrm>
            <a:off x="0" y="6407150"/>
            <a:ext cx="1739900" cy="4508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E5B348F-23B7-4242-92BC-D1A72D5F0F37}" type="datetime2">
              <a:rPr kumimoji="0" lang="en-US" sz="4000" b="0" i="0" u="none" strike="noStrike" kern="1200" cap="none" spc="0" normalizeH="0" baseline="0" noProof="0" smtClean="0">
                <a:ln>
                  <a:noFill/>
                </a:ln>
                <a:solidFill>
                  <a:srgbClr val="000000"/>
                </a:solidFill>
                <a:effectLst/>
                <a:uLnTx/>
                <a:uFillTx/>
                <a:latin typeface="Comic Sans MS" pitchFamily="66"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Friday, July 14, 2017</a:t>
            </a:fld>
            <a:endParaRPr kumimoji="0" lang="en-US"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2420111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9061608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658380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fld id="{15D6DB75-0499-49DE-A5F6-2F76A0DD07EC}" type="datetime2">
              <a:rPr kumimoji="0" lang="en-GB" sz="2400" b="0" i="0" u="none" strike="noStrike" kern="0" cap="none" spc="0" normalizeH="0" baseline="0" noProof="0">
                <a:ln>
                  <a:noFill/>
                </a:ln>
                <a:solidFill>
                  <a:srgbClr val="FFFFFF"/>
                </a:solidFill>
                <a:effectLst/>
                <a:uLnTx/>
                <a:uFillTx/>
                <a:latin typeface="Tahoma" pitchFamily="34"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Friday, 14 July 2017</a:t>
            </a:fld>
            <a:endParaRPr kumimoji="0" lang="en-GB" sz="2400" b="0" i="0" u="none" strike="noStrike" kern="0" cap="none" spc="0" normalizeH="0" baseline="0" noProof="0">
              <a:ln>
                <a:noFill/>
              </a:ln>
              <a:solidFill>
                <a:srgbClr val="FFFFFF"/>
              </a:solidFill>
              <a:effectLst/>
              <a:uLnTx/>
              <a:uFillTx/>
              <a:latin typeface="Tahoma" pitchFamily="34" charset="0"/>
              <a:ea typeface="+mn-ea"/>
              <a:cs typeface="+mn-cs"/>
            </a:endParaRPr>
          </a:p>
        </p:txBody>
      </p:sp>
      <p:sp>
        <p:nvSpPr>
          <p:cNvPr id="3" name="Rectangle 18"/>
          <p:cNvSpPr>
            <a:spLocks noGrp="1" noChangeArrowheads="1"/>
          </p:cNvSpPr>
          <p:nvPr>
            <p:ph type="ftr" sz="quarter" idx="11"/>
          </p:nvPr>
        </p:nvSpPr>
        <p:spPr>
          <a:xfrm>
            <a:off x="3511550" y="6330950"/>
            <a:ext cx="2882900" cy="442913"/>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GB" sz="2400" b="0" i="0" u="none" strike="noStrike" kern="0" cap="none" spc="0" normalizeH="0" baseline="0" noProof="0">
                <a:ln>
                  <a:noFill/>
                </a:ln>
                <a:solidFill>
                  <a:srgbClr val="FFFFFF"/>
                </a:solidFill>
                <a:effectLst/>
                <a:uLnTx/>
                <a:uFillTx/>
                <a:latin typeface="Tahoma" pitchFamily="34" charset="0"/>
                <a:ea typeface="+mn-ea"/>
                <a:cs typeface="+mn-cs"/>
              </a:rPr>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fld id="{5AD808E0-68C8-4DE2-8472-D3274C1776DA}" type="slidenum">
              <a:rPr kumimoji="0" lang="en-GB" sz="2400" b="0" i="0" u="none" strike="noStrike" kern="0" cap="none" spc="0" normalizeH="0" baseline="0" noProof="0">
                <a:ln>
                  <a:noFill/>
                </a:ln>
                <a:solidFill>
                  <a:srgbClr val="FFFFFF"/>
                </a:solidFill>
                <a:effectLst/>
                <a:uLnTx/>
                <a:uFillTx/>
                <a:latin typeface="Tahoma" pitchFamily="34"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a:t>
            </a:fld>
            <a:endParaRPr kumimoji="0" lang="en-GB" sz="2400" b="0" i="0" u="none" strike="noStrike" kern="0" cap="none" spc="0" normalizeH="0" baseline="0" noProof="0">
              <a:ln>
                <a:noFill/>
              </a:ln>
              <a:solidFill>
                <a:srgbClr val="FFFFFF"/>
              </a:solidFill>
              <a:effectLst/>
              <a:uLnTx/>
              <a:uFillTx/>
              <a:latin typeface="Tahoma" pitchFamily="34" charset="0"/>
              <a:ea typeface="+mn-ea"/>
              <a:cs typeface="+mn-cs"/>
            </a:endParaRPr>
          </a:p>
        </p:txBody>
      </p:sp>
    </p:spTree>
    <p:extLst>
      <p:ext uri="{BB962C8B-B14F-4D97-AF65-F5344CB8AC3E}">
        <p14:creationId xmlns:p14="http://schemas.microsoft.com/office/powerpoint/2010/main" val="1174606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860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CB08B8D-0CFE-4026-96D8-1E58A5F07197}" type="datetime1">
              <a:rPr lang="en-GB"/>
              <a:pPr>
                <a:defRPr/>
              </a:pPr>
              <a:t>14/07/2017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849AC359-826A-41D2-9EFF-3B8A75F4FEBF}" type="slidenum">
              <a:rPr lang="en-GB" altLang="en-US"/>
              <a:pPr/>
              <a:t>‹#›</a:t>
            </a:fld>
            <a:endParaRPr lang="en-GB" altLang="en-US"/>
          </a:p>
        </p:txBody>
      </p:sp>
    </p:spTree>
    <p:extLst>
      <p:ext uri="{BB962C8B-B14F-4D97-AF65-F5344CB8AC3E}">
        <p14:creationId xmlns:p14="http://schemas.microsoft.com/office/powerpoint/2010/main" val="12445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01A4A7EA-0E37-4E11-BE0F-BFC6B93AF670}" type="datetime1">
              <a:rPr lang="en-GB"/>
              <a:pPr>
                <a:defRPr/>
              </a:pPr>
              <a:t>14/07/2017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09834ED8-8436-4372-AAE6-2275FD707B7F}" type="slidenum">
              <a:rPr lang="en-GB" altLang="en-US"/>
              <a:pPr/>
              <a:t>‹#›</a:t>
            </a:fld>
            <a:endParaRPr lang="en-GB" altLang="en-US"/>
          </a:p>
        </p:txBody>
      </p:sp>
    </p:spTree>
    <p:extLst>
      <p:ext uri="{BB962C8B-B14F-4D97-AF65-F5344CB8AC3E}">
        <p14:creationId xmlns:p14="http://schemas.microsoft.com/office/powerpoint/2010/main" val="292371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FDE63597-0D44-488C-A193-7ED1A235F305}" type="datetime1">
              <a:rPr lang="en-GB"/>
              <a:pPr>
                <a:defRPr/>
              </a:pPr>
              <a:t>14/07/2017</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r>
              <a:rPr lang="en-GB" altLang="en-US"/>
              <a:t>Slide # </a:t>
            </a:r>
            <a:fld id="{60BE427E-C7DB-4682-91D1-AAD69977A458}" type="slidenum">
              <a:rPr lang="en-GB" altLang="en-US"/>
              <a:pPr/>
              <a:t>‹#›</a:t>
            </a:fld>
            <a:endParaRPr lang="en-GB" altLang="en-US"/>
          </a:p>
        </p:txBody>
      </p:sp>
    </p:spTree>
    <p:extLst>
      <p:ext uri="{BB962C8B-B14F-4D97-AF65-F5344CB8AC3E}">
        <p14:creationId xmlns:p14="http://schemas.microsoft.com/office/powerpoint/2010/main" val="328610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66E1E1F9-56A8-41C0-9C9E-831BD2263A92}" type="datetime1">
              <a:rPr lang="en-GB"/>
              <a:pPr>
                <a:defRPr/>
              </a:pPr>
              <a:t>14/07/2017</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r>
              <a:rPr lang="en-GB" altLang="en-US"/>
              <a:t>Slide # </a:t>
            </a:r>
            <a:fld id="{BA3416FF-C78F-4CB9-9F0C-BED0341E53D1}" type="slidenum">
              <a:rPr lang="en-GB" altLang="en-US"/>
              <a:pPr/>
              <a:t>‹#›</a:t>
            </a:fld>
            <a:endParaRPr lang="en-GB" altLang="en-US"/>
          </a:p>
        </p:txBody>
      </p:sp>
    </p:spTree>
    <p:extLst>
      <p:ext uri="{BB962C8B-B14F-4D97-AF65-F5344CB8AC3E}">
        <p14:creationId xmlns:p14="http://schemas.microsoft.com/office/powerpoint/2010/main" val="128629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5CE4EF1-462B-44F8-8C03-6D58A57165F4}" type="datetime1">
              <a:rPr lang="en-GB"/>
              <a:pPr>
                <a:defRPr/>
              </a:pPr>
              <a:t>14/07/2017</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r>
              <a:rPr lang="en-GB" altLang="en-US"/>
              <a:t>Slide # </a:t>
            </a:r>
            <a:fld id="{4D7C71EB-BF44-4211-9B79-E2FBE3437BAD}" type="slidenum">
              <a:rPr lang="en-GB" altLang="en-US"/>
              <a:pPr/>
              <a:t>‹#›</a:t>
            </a:fld>
            <a:endParaRPr lang="en-GB" altLang="en-US"/>
          </a:p>
        </p:txBody>
      </p:sp>
    </p:spTree>
    <p:extLst>
      <p:ext uri="{BB962C8B-B14F-4D97-AF65-F5344CB8AC3E}">
        <p14:creationId xmlns:p14="http://schemas.microsoft.com/office/powerpoint/2010/main" val="58383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1CF7E8F-23DB-40E7-91D1-CB1113A32F3E}" type="datetime1">
              <a:rPr lang="en-GB"/>
              <a:pPr>
                <a:defRPr/>
              </a:pPr>
              <a:t>14/07/2017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86A85E4E-13B4-4EED-90A3-30B4AEA0202F}" type="slidenum">
              <a:rPr lang="en-GB" altLang="en-US"/>
              <a:pPr/>
              <a:t>‹#›</a:t>
            </a:fld>
            <a:endParaRPr lang="en-GB" altLang="en-US"/>
          </a:p>
        </p:txBody>
      </p:sp>
    </p:spTree>
    <p:extLst>
      <p:ext uri="{BB962C8B-B14F-4D97-AF65-F5344CB8AC3E}">
        <p14:creationId xmlns:p14="http://schemas.microsoft.com/office/powerpoint/2010/main" val="100823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3ECBE51-AF61-4917-BF29-76CD1B93544D}" type="datetime1">
              <a:rPr lang="en-GB"/>
              <a:pPr>
                <a:defRPr/>
              </a:pPr>
              <a:t>14/07/2017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1B604FBB-77EE-42C0-B50E-7B39C8DED001}" type="slidenum">
              <a:rPr lang="en-GB" altLang="en-US"/>
              <a:pPr/>
              <a:t>‹#›</a:t>
            </a:fld>
            <a:endParaRPr lang="en-GB" altLang="en-US"/>
          </a:p>
        </p:txBody>
      </p:sp>
    </p:spTree>
    <p:extLst>
      <p:ext uri="{BB962C8B-B14F-4D97-AF65-F5344CB8AC3E}">
        <p14:creationId xmlns:p14="http://schemas.microsoft.com/office/powerpoint/2010/main" val="19046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5.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5.xml"/><Relationship Id="rId1" Type="http://schemas.openxmlformats.org/officeDocument/2006/relationships/slideLayout" Target="../slideLayouts/slideLayout17.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14/07/2017</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075" name="Rectangle 3"/>
          <p:cNvSpPr>
            <a:spLocks noGrp="1" noChangeArrowheads="1"/>
          </p:cNvSpPr>
          <p:nvPr>
            <p:ph type="title"/>
          </p:nvPr>
        </p:nvSpPr>
        <p:spPr bwMode="auto">
          <a:xfrm>
            <a:off x="457200" y="122250"/>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102" name="Rectangle 6"/>
          <p:cNvSpPr>
            <a:spLocks noGrp="1" noChangeArrowheads="1"/>
          </p:cNvSpPr>
          <p:nvPr>
            <p:ph type="ftr" sz="quarter" idx="3"/>
          </p:nvPr>
        </p:nvSpPr>
        <p:spPr bwMode="auto">
          <a:xfrm>
            <a:off x="2303469"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en-GB" altLang="en-US"/>
              <a:t>Leeds Metropolitan University</a:t>
            </a:r>
          </a:p>
          <a:p>
            <a:pPr>
              <a:defRPr/>
            </a:pPr>
            <a:r>
              <a:rPr lang="en-GB" altLang="en-US"/>
              <a:t>Innovation North – Faculty Of Information And Technology</a:t>
            </a:r>
          </a:p>
        </p:txBody>
      </p:sp>
      <p:pic>
        <p:nvPicPr>
          <p:cNvPr id="3078" name="Picture 8" descr="LeedsMetRoseLogo"/>
          <p:cNvPicPr>
            <a:picLocks noChangeAspect="1" noChangeArrowheads="1"/>
          </p:cNvPicPr>
          <p:nvPr/>
        </p:nvPicPr>
        <p:blipFill>
          <a:blip r:embed="rId3" cstate="email"/>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9" y="188925"/>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Tree>
    <p:extLst>
      <p:ext uri="{BB962C8B-B14F-4D97-AF65-F5344CB8AC3E}">
        <p14:creationId xmlns:p14="http://schemas.microsoft.com/office/powerpoint/2010/main" val="3630034974"/>
      </p:ext>
    </p:extLst>
  </p:cSld>
  <p:clrMap bg1="dk1" tx1="lt1" bg2="dk2" tx2="lt2" accent1="accent1" accent2="accent2" accent3="accent3" accent4="accent4" accent5="accent5" accent6="accent6" hlink="hlink" folHlink="folHlink"/>
  <p:sldLayoutIdLst>
    <p:sldLayoutId id="2147483797"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txStyles>
    <p:titleStyle>
      <a:lvl1pPr algn="l" rtl="0" eaLnBrk="1" fontAlgn="base" hangingPunct="1">
        <a:spcBef>
          <a:spcPct val="0"/>
        </a:spcBef>
        <a:spcAft>
          <a:spcPct val="0"/>
        </a:spcAft>
        <a:defRPr sz="3900" b="1">
          <a:solidFill>
            <a:schemeClr val="tx2"/>
          </a:solidFill>
          <a:latin typeface="Calibri" pitchFamily="34" charset="0"/>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Calibri" pitchFamily="34" charset="0"/>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Calibri" pitchFamily="34" charset="0"/>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Calibri" pitchFamily="34" charset="0"/>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Calibri" pitchFamily="34" charset="0"/>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Calibri" pitchFamily="34" charset="0"/>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5"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6"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7"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2240690860"/>
      </p:ext>
    </p:extLst>
  </p:cSld>
  <p:clrMap bg1="lt1" tx1="dk1" bg2="lt2" tx2="dk2" accent1="accent1" accent2="accent2" accent3="accent3" accent4="accent4" accent5="accent5" accent6="accent6" hlink="hlink" folHlink="folHlink"/>
  <p:sldLayoutIdLst>
    <p:sldLayoutId id="2147483799" r:id="rId1"/>
    <p:sldLayoutId id="2147483802"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rtl="0" eaLnBrk="0" fontAlgn="base" hangingPunct="0">
              <a:spcBef>
                <a:spcPct val="50000"/>
              </a:spcBef>
              <a:spcAft>
                <a:spcPct val="0"/>
              </a:spcAft>
              <a:defRPr/>
            </a:pPr>
            <a:endParaRPr lang="en-US" sz="2400" kern="1200" dirty="0">
              <a:solidFill>
                <a:srgbClr val="000000"/>
              </a:solidFill>
              <a:latin typeface="Times New Roman" pitchFamily="18" charset="0"/>
              <a:ea typeface="+mn-ea"/>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b="1" kern="1200" dirty="0">
              <a:solidFill>
                <a:srgbClr val="000000"/>
              </a:solidFill>
              <a:latin typeface="Comic Sans MS" pitchFamily="66" charset="0"/>
              <a:ea typeface="+mn-ea"/>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rtl="0" eaLnBrk="0" fontAlgn="base" hangingPunct="0">
              <a:spcBef>
                <a:spcPct val="0"/>
              </a:spcBef>
              <a:spcAft>
                <a:spcPct val="0"/>
              </a:spcAft>
              <a:defRPr/>
            </a:pPr>
            <a:endParaRPr lang="en-US" sz="2800" b="1" kern="1200" dirty="0">
              <a:solidFill>
                <a:srgbClr val="000000"/>
              </a:solidFill>
              <a:latin typeface="Comic Sans MS" pitchFamily="66" charset="0"/>
              <a:ea typeface="+mn-ea"/>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rtl="0" eaLnBrk="0" fontAlgn="base" hangingPunct="0">
              <a:spcBef>
                <a:spcPct val="0"/>
              </a:spcBef>
              <a:spcAft>
                <a:spcPct val="0"/>
              </a:spcAft>
              <a:defRPr/>
            </a:pPr>
            <a:r>
              <a:rPr lang="en-GB" sz="1400" b="1" kern="1200" dirty="0">
                <a:solidFill>
                  <a:srgbClr val="FF0000"/>
                </a:solidFill>
                <a:latin typeface="Arial Rounded MT Bold"/>
                <a:ea typeface="+mn-ea"/>
                <a:cs typeface="+mn-cs"/>
              </a:rPr>
              <a:t>www.phil-race.co.uk</a:t>
            </a:r>
          </a:p>
        </p:txBody>
      </p:sp>
      <p:sp>
        <p:nvSpPr>
          <p:cNvPr id="13" name="AutoShape 38">
            <a:hlinkClick r:id="rId5"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4" name="AutoShape 39">
            <a:hlinkClick r:id="rId6"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5" name="AutoShape 40">
            <a:hlinkClick r:id="rId7"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6" name="AutoShape 4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3546237288"/>
      </p:ext>
    </p:extLst>
  </p:cSld>
  <p:clrMap bg1="lt1" tx1="dk1" bg2="lt2" tx2="dk2" accent1="accent1" accent2="accent2" accent3="accent3" accent4="accent4" accent5="accent5" accent6="accent6" hlink="hlink" folHlink="folHlink"/>
  <p:sldLayoutIdLst>
    <p:sldLayoutId id="2147483801" r:id="rId1"/>
    <p:sldLayoutId id="2147483803"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extLst>
      <p:ext uri="{BB962C8B-B14F-4D97-AF65-F5344CB8AC3E}">
        <p14:creationId xmlns:p14="http://schemas.microsoft.com/office/powerpoint/2010/main" val="1827702967"/>
      </p:ext>
    </p:extLst>
  </p:cSld>
  <p:clrMap bg1="dk1" tx1="lt1" bg2="dk2" tx2="lt2" accent1="accent1" accent2="accent2" accent3="accent3" accent4="accent4" accent5="accent5" accent6="accent6" hlink="hlink" folHlink="folHlink"/>
  <p:sldLayoutIdLst>
    <p:sldLayoutId id="2147483805"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nformaworld.com/smpp/title~db=all~content=t713445574~tab=issueslist~branches=14" TargetMode="External"/><Relationship Id="rId2" Type="http://schemas.openxmlformats.org/officeDocument/2006/relationships/hyperlink" Target="http://www.informaworld.com/smpp/title~db=all~content=t71344557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file:///C:\Users\Phil\Desktop\current%20stuff\brunel%20pieces%203\Newcastle.pptx#-1,1,Slide 1"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file:///C:\Users\Phil\Desktop\current%20stuff\brunel%20pieces%203\awat.ppt"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hyperlink" Target="http://phil-race.co.uk/" TargetMode="External"/><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en.wikipedia.org/wiki/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en.wikipedia.org/wiki/Impact_factor"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t>Getting published on assessment, learning </a:t>
            </a:r>
            <a:r>
              <a:rPr lang="en-GB" altLang="en-US" sz="4400"/>
              <a:t>and teaching</a:t>
            </a:r>
            <a:endParaRPr lang="en-GB" altLang="en-US" sz="4000" dirty="0"/>
          </a:p>
        </p:txBody>
      </p:sp>
      <p:sp>
        <p:nvSpPr>
          <p:cNvPr id="3075" name="Rectangle 3"/>
          <p:cNvSpPr>
            <a:spLocks noGrp="1" noChangeArrowheads="1"/>
          </p:cNvSpPr>
          <p:nvPr>
            <p:ph type="subTitle" idx="1"/>
          </p:nvPr>
        </p:nvSpPr>
        <p:spPr>
          <a:xfrm>
            <a:off x="860612" y="2928938"/>
            <a:ext cx="6214876" cy="3429000"/>
          </a:xfrm>
        </p:spPr>
        <p:txBody>
          <a:bodyPr/>
          <a:lstStyle/>
          <a:p>
            <a:pPr algn="ctr" eaLnBrk="1" hangingPunct="1">
              <a:defRPr/>
            </a:pPr>
            <a:r>
              <a:rPr lang="en-GB" b="1" dirty="0">
                <a:solidFill>
                  <a:srgbClr val="0070C0"/>
                </a:solidFill>
              </a:rPr>
              <a:t>Leeds Beckett Writing Residential</a:t>
            </a:r>
          </a:p>
          <a:p>
            <a:pPr algn="ctr" eaLnBrk="1" hangingPunct="1">
              <a:defRPr/>
            </a:pPr>
            <a:r>
              <a:rPr lang="en-GB" sz="2000" b="1" dirty="0">
                <a:solidFill>
                  <a:srgbClr val="0070C0"/>
                </a:solidFill>
              </a:rPr>
              <a:t>July 2017</a:t>
            </a:r>
          </a:p>
          <a:p>
            <a:pPr algn="ctr" eaLnBrk="1" hangingPunct="1">
              <a:defRPr/>
            </a:pPr>
            <a:r>
              <a:rPr lang="en-GB" sz="2400" b="1" dirty="0"/>
              <a:t>Sally Brown &amp; Phil Race</a:t>
            </a:r>
          </a:p>
          <a:p>
            <a:pPr algn="ctr" eaLnBrk="1" hangingPunct="1">
              <a:defRPr/>
            </a:pPr>
            <a:r>
              <a:rPr lang="en-GB" sz="2400" b="1" dirty="0"/>
              <a:t>sally-brown.net  &amp; phil-race.co.uk</a:t>
            </a:r>
          </a:p>
          <a:p>
            <a:pPr algn="ctr" eaLnBrk="1" hangingPunct="1">
              <a:defRPr/>
            </a:pPr>
            <a:r>
              <a:rPr lang="en-GB" sz="2400" b="1" dirty="0"/>
              <a:t>@</a:t>
            </a:r>
            <a:r>
              <a:rPr lang="en-GB" sz="2400" b="1" dirty="0" err="1"/>
              <a:t>ProfSallyBrown</a:t>
            </a:r>
            <a:r>
              <a:rPr lang="en-GB" sz="2400" b="1" dirty="0"/>
              <a:t> @</a:t>
            </a:r>
            <a:r>
              <a:rPr lang="en-GB" sz="2400" b="1" dirty="0" err="1"/>
              <a:t>RacePhil</a:t>
            </a:r>
            <a:endParaRPr lang="en-GB" sz="2400" b="1" dirty="0"/>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z="3600" dirty="0"/>
              <a:t>Writing in journals: some suggestions...</a:t>
            </a:r>
            <a:endParaRPr lang="en-GB" altLang="en-US" sz="3600" dirty="0"/>
          </a:p>
        </p:txBody>
      </p:sp>
      <p:sp>
        <p:nvSpPr>
          <p:cNvPr id="37891" name="Rectangle 3"/>
          <p:cNvSpPr>
            <a:spLocks noGrp="1" noChangeArrowheads="1"/>
          </p:cNvSpPr>
          <p:nvPr>
            <p:ph type="body" idx="1"/>
          </p:nvPr>
        </p:nvSpPr>
        <p:spPr/>
        <p:txBody>
          <a:bodyPr/>
          <a:lstStyle/>
          <a:p>
            <a:pPr eaLnBrk="1" hangingPunct="1"/>
            <a:r>
              <a:rPr lang="en-US" altLang="en-US" b="1" dirty="0"/>
              <a:t>Never publish in a vacuum: know where you are aiming to publish your work by carefully reviewing the available outlets in your field;</a:t>
            </a:r>
          </a:p>
          <a:p>
            <a:pPr eaLnBrk="1" hangingPunct="1"/>
            <a:r>
              <a:rPr lang="en-US" altLang="en-US" b="1" dirty="0"/>
              <a:t>Ask your mentor or research leader which journals would be best for you to target;</a:t>
            </a:r>
          </a:p>
          <a:p>
            <a:pPr eaLnBrk="1" hangingPunct="1"/>
            <a:r>
              <a:rPr lang="en-US" altLang="en-US" b="1" dirty="0"/>
              <a:t>Every journal has its own particular strengths and preferences, so consider whether your work should best be published in a major academic journal, or perhaps some emerging, less prestigious journal.</a:t>
            </a:r>
            <a:endParaRPr lang="en-GB"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600"/>
              <a:t>Writing in journals: some suggestions...</a:t>
            </a:r>
            <a:endParaRPr lang="en-GB" altLang="en-US" sz="3600"/>
          </a:p>
        </p:txBody>
      </p:sp>
      <p:sp>
        <p:nvSpPr>
          <p:cNvPr id="38915" name="Rectangle 3"/>
          <p:cNvSpPr>
            <a:spLocks noGrp="1" noChangeArrowheads="1"/>
          </p:cNvSpPr>
          <p:nvPr>
            <p:ph type="body" idx="1"/>
          </p:nvPr>
        </p:nvSpPr>
        <p:spPr/>
        <p:txBody>
          <a:bodyPr/>
          <a:lstStyle/>
          <a:p>
            <a:pPr eaLnBrk="1" hangingPunct="1"/>
            <a:r>
              <a:rPr lang="en-US" altLang="en-US" sz="2400" b="1" dirty="0"/>
              <a:t>Some material has a more practical than academic bias. You may consider a practitioners’ journal to be the appropriate vehicle for a particular piece rather than a strictly academic journal;</a:t>
            </a:r>
          </a:p>
          <a:p>
            <a:pPr eaLnBrk="1" hangingPunct="1"/>
            <a:r>
              <a:rPr lang="en-US" altLang="en-US" sz="2400" b="1" dirty="0"/>
              <a:t>It may be that your work has a particular specialist audience, and that it is best placed in a specialist journal;</a:t>
            </a:r>
          </a:p>
          <a:p>
            <a:pPr eaLnBrk="1" hangingPunct="1"/>
            <a:r>
              <a:rPr lang="en-US" altLang="en-US" sz="2400" b="1" dirty="0"/>
              <a:t>Assess what may be attractive to the editor of a journal in the light of recent trends in the publication. Some topics move rapidly in and out of fashion;</a:t>
            </a:r>
          </a:p>
          <a:p>
            <a:pPr eaLnBrk="1" hangingPunct="1"/>
            <a:r>
              <a:rPr lang="en-US" altLang="en-US" sz="2400" b="1" dirty="0"/>
              <a:t>Assess realistically whether you can match up to the demands of a target journal.</a:t>
            </a:r>
          </a:p>
          <a:p>
            <a:pPr eaLnBrk="1" hangingPunct="1"/>
            <a:endParaRPr lang="en-GB" alt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dirty="0"/>
              <a:t>Useful references</a:t>
            </a:r>
          </a:p>
        </p:txBody>
      </p:sp>
      <p:sp>
        <p:nvSpPr>
          <p:cNvPr id="51203" name="Rectangle 3"/>
          <p:cNvSpPr>
            <a:spLocks noGrp="1" noChangeArrowheads="1"/>
          </p:cNvSpPr>
          <p:nvPr>
            <p:ph type="body" idx="4294967295"/>
          </p:nvPr>
        </p:nvSpPr>
        <p:spPr/>
        <p:txBody>
          <a:bodyPr/>
          <a:lstStyle/>
          <a:p>
            <a:r>
              <a:rPr lang="en-GB" altLang="en-US" sz="2000" b="1" dirty="0"/>
              <a:t>Black, D. Brown, S. and Race, P.(1998) </a:t>
            </a:r>
            <a:r>
              <a:rPr lang="en-US" altLang="en-US" sz="2000" b="1" dirty="0"/>
              <a:t>500 Tips for Getting Published </a:t>
            </a:r>
            <a:r>
              <a:rPr lang="en-US" altLang="en-US" sz="2000" b="1" dirty="0" err="1"/>
              <a:t>Kogan</a:t>
            </a:r>
            <a:r>
              <a:rPr lang="en-US" altLang="en-US" sz="2000" b="1" dirty="0"/>
              <a:t> Page London </a:t>
            </a:r>
            <a:endParaRPr lang="en-GB" altLang="en-US" sz="2000" b="1" dirty="0"/>
          </a:p>
          <a:p>
            <a:r>
              <a:rPr lang="en-GB" altLang="en-US" sz="2000" b="1" dirty="0"/>
              <a:t>Day A (2008) How to Get Research Published in Journals Gower, London</a:t>
            </a:r>
          </a:p>
          <a:p>
            <a:r>
              <a:rPr lang="en-US" altLang="en-US" sz="2000" b="1" dirty="0"/>
              <a:t>Fairbairn, G and Fairbairn S (2005) </a:t>
            </a:r>
            <a:r>
              <a:rPr lang="en-US" altLang="en-US" sz="2000" b="1" i="1" dirty="0"/>
              <a:t>Writing your abstract: a guide for would be conference presenters</a:t>
            </a:r>
            <a:r>
              <a:rPr lang="en-US" altLang="en-US" sz="2000" b="1" dirty="0"/>
              <a:t> Salisbury: APS publishing </a:t>
            </a:r>
            <a:endParaRPr lang="en-GB" altLang="en-US" sz="2000" b="1" dirty="0"/>
          </a:p>
          <a:p>
            <a:r>
              <a:rPr lang="en-US" altLang="en-US" sz="2000" b="1" dirty="0" err="1"/>
              <a:t>Kamler</a:t>
            </a:r>
            <a:r>
              <a:rPr lang="en-US" altLang="en-US" sz="2000" b="1" dirty="0"/>
              <a:t>, B and Thomson, P. (2006) </a:t>
            </a:r>
            <a:r>
              <a:rPr lang="en-US" altLang="en-US" sz="2000" b="1" i="1" dirty="0"/>
              <a:t>Helping doctoral students write: pedagogies for supervision, </a:t>
            </a:r>
            <a:r>
              <a:rPr lang="en-US" altLang="en-US" sz="2000" b="1" dirty="0"/>
              <a:t>London: Routledge.</a:t>
            </a:r>
            <a:endParaRPr lang="en-GB" altLang="en-US" sz="2000" b="1" dirty="0"/>
          </a:p>
          <a:p>
            <a:r>
              <a:rPr lang="en-US" altLang="en-US" sz="2000" b="1" dirty="0"/>
              <a:t>Noble: Studies in Higher Education </a:t>
            </a:r>
            <a:r>
              <a:rPr lang="en-US" altLang="en-US" sz="2000" b="1" i="1" dirty="0"/>
              <a:t>Publish or Perish: what 23 Journal Editors have to say </a:t>
            </a:r>
            <a:r>
              <a:rPr lang="en-GB" altLang="en-US" sz="2000" b="1" i="1" u="sng" dirty="0">
                <a:hlinkClick r:id="rId2"/>
              </a:rPr>
              <a:t>Studies in Higher Education</a:t>
            </a:r>
            <a:r>
              <a:rPr lang="en-GB" altLang="en-US" sz="2000" b="1" i="1" dirty="0"/>
              <a:t>, Volume </a:t>
            </a:r>
            <a:r>
              <a:rPr lang="en-GB" altLang="en-US" sz="2000" b="1" i="1" u="sng" dirty="0">
                <a:hlinkClick r:id="rId3"/>
              </a:rPr>
              <a:t>14, Issue 1 1989 , pages 97 - 102</a:t>
            </a:r>
            <a:r>
              <a:rPr lang="en-GB" altLang="en-US" sz="2000" b="1" u="sng" dirty="0"/>
              <a:t> </a:t>
            </a:r>
            <a:r>
              <a:rPr lang="en-GB" altLang="en-US" sz="2000" b="1" dirty="0"/>
              <a:t>Routledge</a:t>
            </a:r>
          </a:p>
          <a:p>
            <a:r>
              <a:rPr lang="en-GB" altLang="en-US" sz="2000" b="1" dirty="0"/>
              <a:t>Sadler R (1984, but multiple subsequent reprints) Up the Publication Road HERDSA Green Guide No 2</a:t>
            </a:r>
          </a:p>
          <a:p>
            <a:r>
              <a:rPr lang="en-GB" altLang="en-US" sz="2000" b="1" dirty="0"/>
              <a:t>Thomson, P. and </a:t>
            </a:r>
            <a:r>
              <a:rPr lang="en-GB" altLang="en-US" sz="2000" b="1" dirty="0" err="1"/>
              <a:t>Kamler</a:t>
            </a:r>
            <a:r>
              <a:rPr lang="en-GB" altLang="en-US" sz="2000" b="1" dirty="0"/>
              <a:t>, B. (2013) Writing for peer reviewed journals London Routledge</a:t>
            </a:r>
          </a:p>
          <a:p>
            <a:pPr>
              <a:buFont typeface="Wingdings" panose="05000000000000000000" pitchFamily="2" charset="2"/>
              <a:buNone/>
            </a:pPr>
            <a:r>
              <a:rPr lang="en-GB" altLang="en-US" sz="2600" b="1"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0BF8E-1776-4021-A4F8-65A47CDCE729}"/>
              </a:ext>
            </a:extLst>
          </p:cNvPr>
          <p:cNvSpPr>
            <a:spLocks noGrp="1"/>
          </p:cNvSpPr>
          <p:nvPr>
            <p:ph type="title"/>
          </p:nvPr>
        </p:nvSpPr>
        <p:spPr/>
        <p:txBody>
          <a:bodyPr/>
          <a:lstStyle/>
          <a:p>
            <a:r>
              <a:rPr lang="en-GB" dirty="0"/>
              <a:t>Overnight task: 500 words</a:t>
            </a:r>
            <a:br>
              <a:rPr lang="en-GB" dirty="0"/>
            </a:br>
            <a:r>
              <a:rPr lang="en-GB" sz="2400" dirty="0">
                <a:solidFill>
                  <a:srgbClr val="FF0000"/>
                </a:solidFill>
              </a:rPr>
              <a:t>(plus or minus 10 words)</a:t>
            </a:r>
            <a:endParaRPr lang="en-GB" dirty="0">
              <a:solidFill>
                <a:srgbClr val="FF0000"/>
              </a:solidFill>
            </a:endParaRPr>
          </a:p>
        </p:txBody>
      </p:sp>
      <p:sp>
        <p:nvSpPr>
          <p:cNvPr id="3" name="Content Placeholder 2">
            <a:extLst>
              <a:ext uri="{FF2B5EF4-FFF2-40B4-BE49-F238E27FC236}">
                <a16:creationId xmlns:a16="http://schemas.microsoft.com/office/drawing/2014/main" id="{643C288B-F664-4315-8310-9954D01AC295}"/>
              </a:ext>
            </a:extLst>
          </p:cNvPr>
          <p:cNvSpPr>
            <a:spLocks noGrp="1"/>
          </p:cNvSpPr>
          <p:nvPr>
            <p:ph idx="1"/>
          </p:nvPr>
        </p:nvSpPr>
        <p:spPr/>
        <p:txBody>
          <a:bodyPr/>
          <a:lstStyle/>
          <a:p>
            <a:r>
              <a:rPr lang="en-GB" b="1" dirty="0"/>
              <a:t>Please write 500 words, including a draft title for your piece, and a ‘bit’ of the piece for feedback from colleagues.</a:t>
            </a:r>
          </a:p>
          <a:p>
            <a:r>
              <a:rPr lang="en-GB" b="1" dirty="0"/>
              <a:t>Email it to two other writers in the group, by 0830, who will aim to give you feedback before or during tomorrow morning, either by email or face-to-face.</a:t>
            </a:r>
          </a:p>
        </p:txBody>
      </p:sp>
    </p:spTree>
    <p:extLst>
      <p:ext uri="{BB962C8B-B14F-4D97-AF65-F5344CB8AC3E}">
        <p14:creationId xmlns:p14="http://schemas.microsoft.com/office/powerpoint/2010/main" val="159050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60B76-8F1D-4315-83DD-FFB72253E785}"/>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6BEE972D-C5FD-49E8-BD62-D362D0808F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404664"/>
            <a:ext cx="8663185" cy="6497389"/>
          </a:xfrm>
        </p:spPr>
      </p:pic>
    </p:spTree>
    <p:extLst>
      <p:ext uri="{BB962C8B-B14F-4D97-AF65-F5344CB8AC3E}">
        <p14:creationId xmlns:p14="http://schemas.microsoft.com/office/powerpoint/2010/main" val="3250151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F3F7-C380-4721-9E81-8ED6420ED589}"/>
              </a:ext>
            </a:extLst>
          </p:cNvPr>
          <p:cNvSpPr>
            <a:spLocks noGrp="1"/>
          </p:cNvSpPr>
          <p:nvPr>
            <p:ph type="title"/>
          </p:nvPr>
        </p:nvSpPr>
        <p:spPr/>
        <p:txBody>
          <a:bodyPr/>
          <a:lstStyle/>
          <a:p>
            <a:r>
              <a:rPr lang="en-GB" dirty="0"/>
              <a:t>What did you learn?</a:t>
            </a:r>
          </a:p>
        </p:txBody>
      </p:sp>
      <p:sp>
        <p:nvSpPr>
          <p:cNvPr id="3" name="Content Placeholder 2">
            <a:extLst>
              <a:ext uri="{FF2B5EF4-FFF2-40B4-BE49-F238E27FC236}">
                <a16:creationId xmlns:a16="http://schemas.microsoft.com/office/drawing/2014/main" id="{7B8B289E-8C63-484E-AC26-67F45620B2D6}"/>
              </a:ext>
            </a:extLst>
          </p:cNvPr>
          <p:cNvSpPr>
            <a:spLocks noGrp="1"/>
          </p:cNvSpPr>
          <p:nvPr>
            <p:ph idx="1"/>
          </p:nvPr>
        </p:nvSpPr>
        <p:spPr/>
        <p:txBody>
          <a:bodyPr/>
          <a:lstStyle/>
          <a:p>
            <a:pPr marL="514350" indent="-514350">
              <a:buClr>
                <a:srgbClr val="FF0000"/>
              </a:buClr>
              <a:buSzPct val="100000"/>
              <a:buFont typeface="+mj-lt"/>
              <a:buAutoNum type="arabicPeriod"/>
            </a:pPr>
            <a:r>
              <a:rPr lang="en-GB" dirty="0"/>
              <a:t>What did you learn about your own work, and what are you going to do as a result of this?</a:t>
            </a:r>
          </a:p>
          <a:p>
            <a:pPr marL="514350" indent="-514350">
              <a:buClr>
                <a:srgbClr val="FF0000"/>
              </a:buClr>
              <a:buSzPct val="100000"/>
              <a:buFont typeface="+mj-lt"/>
              <a:buAutoNum type="arabicPeriod"/>
            </a:pPr>
            <a:r>
              <a:rPr lang="en-GB" dirty="0"/>
              <a:t>What did you learn reading colleagues’ work, and how may this help you in your own future writing?</a:t>
            </a:r>
          </a:p>
          <a:p>
            <a:pPr marL="514350" indent="-514350">
              <a:buClr>
                <a:srgbClr val="FF0000"/>
              </a:buClr>
              <a:buSzPct val="100000"/>
              <a:buFont typeface="+mj-lt"/>
              <a:buAutoNum type="arabicPeriod"/>
            </a:pPr>
            <a:r>
              <a:rPr lang="en-GB" dirty="0"/>
              <a:t>What </a:t>
            </a:r>
            <a:r>
              <a:rPr lang="en-GB" b="1" dirty="0"/>
              <a:t>else</a:t>
            </a:r>
            <a:r>
              <a:rPr lang="en-GB" dirty="0"/>
              <a:t> did you learn?</a:t>
            </a:r>
          </a:p>
        </p:txBody>
      </p:sp>
    </p:spTree>
    <p:extLst>
      <p:ext uri="{BB962C8B-B14F-4D97-AF65-F5344CB8AC3E}">
        <p14:creationId xmlns:p14="http://schemas.microsoft.com/office/powerpoint/2010/main" val="3279855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ctrTitle"/>
          </p:nvPr>
        </p:nvSpPr>
        <p:spPr>
          <a:xfrm>
            <a:off x="611452" y="980660"/>
            <a:ext cx="6697400" cy="3960550"/>
          </a:xfrm>
          <a:noFill/>
        </p:spPr>
        <p:txBody>
          <a:bodyPr/>
          <a:lstStyle/>
          <a:p>
            <a:pPr algn="ctr">
              <a:defRPr/>
            </a:pPr>
            <a:r>
              <a:rPr lang="en-GB" dirty="0">
                <a:solidFill>
                  <a:srgbClr val="FFFF00"/>
                </a:solidFill>
                <a:latin typeface="+mn-lt"/>
              </a:rPr>
              <a:t>Tips and Tactics</a:t>
            </a:r>
            <a:br>
              <a:rPr lang="en-GB" dirty="0">
                <a:solidFill>
                  <a:srgbClr val="FFFF00"/>
                </a:solidFill>
                <a:latin typeface="+mn-lt"/>
              </a:rPr>
            </a:br>
            <a:r>
              <a:rPr lang="en-GB" dirty="0">
                <a:solidFill>
                  <a:srgbClr val="FFFF00"/>
                </a:solidFill>
                <a:latin typeface="+mn-lt"/>
              </a:rPr>
              <a:t>Co-authoring</a:t>
            </a:r>
            <a:br>
              <a:rPr lang="en-GB" dirty="0">
                <a:solidFill>
                  <a:srgbClr val="FFFF00"/>
                </a:solidFill>
                <a:latin typeface="+mn-lt"/>
              </a:rPr>
            </a:br>
            <a:r>
              <a:rPr lang="en-GB" dirty="0">
                <a:solidFill>
                  <a:srgbClr val="FFFF00"/>
                </a:solidFill>
                <a:latin typeface="+mn-lt"/>
              </a:rPr>
              <a:t>Multi-purposing</a:t>
            </a:r>
            <a:br>
              <a:rPr lang="en-GB" dirty="0">
                <a:solidFill>
                  <a:srgbClr val="FFFF00"/>
                </a:solidFill>
                <a:latin typeface="+mn-lt"/>
              </a:rPr>
            </a:br>
            <a:r>
              <a:rPr lang="en-GB" dirty="0">
                <a:solidFill>
                  <a:srgbClr val="FFFF00"/>
                </a:solidFill>
                <a:latin typeface="+mn-lt"/>
              </a:rPr>
              <a:t>Networking</a:t>
            </a:r>
            <a:br>
              <a:rPr lang="en-GB" dirty="0">
                <a:solidFill>
                  <a:srgbClr val="FFFF00"/>
                </a:solidFill>
                <a:latin typeface="+mn-lt"/>
              </a:rPr>
            </a:br>
            <a:r>
              <a:rPr lang="en-GB" dirty="0">
                <a:solidFill>
                  <a:srgbClr val="FFFF00"/>
                </a:solidFill>
                <a:latin typeface="+mn-lt"/>
              </a:rPr>
              <a:t>Planning next steps</a:t>
            </a:r>
          </a:p>
        </p:txBody>
      </p:sp>
      <p:sp>
        <p:nvSpPr>
          <p:cNvPr id="6" name="Action Button: Custom 5">
            <a:hlinkClick r:id="rId3" action="ppaction://hlinkpres?slideindex=1&amp;slidetitle=Slide 1" highlightClick="1"/>
          </p:cNvPr>
          <p:cNvSpPr/>
          <p:nvPr/>
        </p:nvSpPr>
        <p:spPr>
          <a:xfrm>
            <a:off x="7308380" y="2924930"/>
            <a:ext cx="1042416" cy="1042416"/>
          </a:xfrm>
          <a:prstGeom prst="actionButtonBlank">
            <a:avLst/>
          </a:prstGeom>
          <a:solidFill>
            <a:srgbClr val="FFFFFF">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4400" b="0" i="0" u="none" strike="noStrike" kern="1200" cap="none" spc="0" normalizeH="0" baseline="0" noProof="0">
              <a:ln>
                <a:noFill/>
              </a:ln>
              <a:solidFill>
                <a:srgbClr val="FFFFFF"/>
              </a:solidFill>
              <a:effectLst/>
              <a:uLnTx/>
              <a:uFillTx/>
              <a:latin typeface="Calibri" pitchFamily="34" charset="0"/>
              <a:ea typeface="+mn-ea"/>
              <a:cs typeface="+mn-cs"/>
            </a:endParaRPr>
          </a:p>
        </p:txBody>
      </p:sp>
      <p:sp>
        <p:nvSpPr>
          <p:cNvPr id="2" name="Rectangle 1"/>
          <p:cNvSpPr/>
          <p:nvPr/>
        </p:nvSpPr>
        <p:spPr>
          <a:xfrm>
            <a:off x="1331550" y="5589300"/>
            <a:ext cx="5905292" cy="52322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92D050"/>
                </a:solidFill>
                <a:effectLst/>
                <a:uLnTx/>
                <a:uFillTx/>
                <a:latin typeface="Calibri" panose="020F0502020204030204" pitchFamily="34" charset="0"/>
                <a:ea typeface="+mn-ea"/>
                <a:cs typeface="+mn-cs"/>
              </a:rPr>
              <a:t>14</a:t>
            </a:r>
            <a:r>
              <a:rPr kumimoji="0" lang="en-GB" sz="2800" b="1" i="0" u="none" strike="noStrike" kern="1200" cap="none" spc="0" normalizeH="0" baseline="30000" noProof="0" dirty="0">
                <a:ln>
                  <a:noFill/>
                </a:ln>
                <a:solidFill>
                  <a:srgbClr val="92D050"/>
                </a:solidFill>
                <a:effectLst/>
                <a:uLnTx/>
                <a:uFillTx/>
                <a:latin typeface="Calibri" panose="020F0502020204030204" pitchFamily="34" charset="0"/>
                <a:ea typeface="+mn-ea"/>
                <a:cs typeface="+mn-cs"/>
              </a:rPr>
              <a:t>th</a:t>
            </a:r>
            <a:r>
              <a:rPr kumimoji="0" lang="en-GB" sz="2800" b="1" i="0" u="none" strike="noStrike" kern="1200" cap="none" spc="0" normalizeH="0" baseline="0" noProof="0" dirty="0">
                <a:ln>
                  <a:noFill/>
                </a:ln>
                <a:solidFill>
                  <a:srgbClr val="92D050"/>
                </a:solidFill>
                <a:effectLst/>
                <a:uLnTx/>
                <a:uFillTx/>
                <a:latin typeface="Calibri" panose="020F0502020204030204" pitchFamily="34" charset="0"/>
                <a:ea typeface="+mn-ea"/>
                <a:cs typeface="+mn-cs"/>
              </a:rPr>
              <a:t> July,</a:t>
            </a:r>
            <a:r>
              <a:rPr kumimoji="0" lang="en-GB" sz="2800" b="0" i="0" u="none" strike="noStrike" kern="1200" cap="none" spc="0" normalizeH="0" baseline="0" noProof="0" dirty="0">
                <a:ln>
                  <a:noFill/>
                </a:ln>
                <a:solidFill>
                  <a:srgbClr val="92D050"/>
                </a:solidFill>
                <a:effectLst/>
                <a:uLnTx/>
                <a:uFillTx/>
                <a:latin typeface="Calibri" panose="020F0502020204030204" pitchFamily="34" charset="0"/>
                <a:ea typeface="+mn-ea"/>
                <a:cs typeface="+mn-cs"/>
              </a:rPr>
              <a:t> </a:t>
            </a:r>
            <a:r>
              <a:rPr kumimoji="0" lang="en-GB" sz="2800" b="1" i="0" u="none" strike="noStrike" kern="1200" cap="none" spc="0" normalizeH="0" baseline="0" noProof="0" dirty="0">
                <a:ln>
                  <a:noFill/>
                </a:ln>
                <a:solidFill>
                  <a:srgbClr val="92D050"/>
                </a:solidFill>
                <a:effectLst/>
                <a:uLnTx/>
                <a:uFillTx/>
                <a:latin typeface="Calibri" panose="020F0502020204030204" pitchFamily="34" charset="0"/>
                <a:ea typeface="+mn-ea"/>
                <a:cs typeface="+mn-cs"/>
              </a:rPr>
              <a:t>2017</a:t>
            </a:r>
          </a:p>
        </p:txBody>
      </p:sp>
    </p:spTree>
    <p:extLst>
      <p:ext uri="{BB962C8B-B14F-4D97-AF65-F5344CB8AC3E}">
        <p14:creationId xmlns:p14="http://schemas.microsoft.com/office/powerpoint/2010/main" val="445663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457200" y="0"/>
            <a:ext cx="8229600" cy="1052736"/>
          </a:xfrm>
        </p:spPr>
        <p:txBody>
          <a:bodyPr/>
          <a:lstStyle/>
          <a:p>
            <a:pPr>
              <a:defRPr/>
            </a:pPr>
            <a:r>
              <a:rPr lang="en-GB" b="1" dirty="0">
                <a:solidFill>
                  <a:srgbClr val="00B050"/>
                </a:solidFill>
              </a:rPr>
              <a:t>Organising your writing…</a:t>
            </a:r>
          </a:p>
        </p:txBody>
      </p:sp>
      <p:sp>
        <p:nvSpPr>
          <p:cNvPr id="593923" name="Rectangle 3"/>
          <p:cNvSpPr>
            <a:spLocks noGrp="1" noChangeArrowheads="1"/>
          </p:cNvSpPr>
          <p:nvPr>
            <p:ph idx="1"/>
          </p:nvPr>
        </p:nvSpPr>
        <p:spPr>
          <a:xfrm>
            <a:off x="457200" y="908720"/>
            <a:ext cx="8229600" cy="5217443"/>
          </a:xfrm>
        </p:spPr>
        <p:txBody>
          <a:bodyPr>
            <a:noAutofit/>
          </a:bodyPr>
          <a:lstStyle/>
          <a:p>
            <a:pPr marL="685800" indent="-685800">
              <a:lnSpc>
                <a:spcPct val="85000"/>
              </a:lnSpc>
              <a:buFont typeface="Wingdings" pitchFamily="2" charset="2"/>
              <a:buNone/>
            </a:pPr>
            <a:r>
              <a:rPr lang="en-GB" sz="2600" b="1" dirty="0"/>
              <a:t>Reminder about the dangers of writing avoidance tactics….</a:t>
            </a:r>
          </a:p>
          <a:p>
            <a:pPr marL="685800" indent="-685800">
              <a:lnSpc>
                <a:spcPct val="85000"/>
              </a:lnSpc>
              <a:buFont typeface="Wingdings" pitchFamily="2" charset="2"/>
              <a:buAutoNum type="arabicPeriod"/>
            </a:pPr>
            <a:r>
              <a:rPr lang="en-GB" sz="2600" b="1" dirty="0"/>
              <a:t>Where will you (or do you) do your writing?</a:t>
            </a:r>
          </a:p>
          <a:p>
            <a:pPr marL="685800" indent="-685800">
              <a:lnSpc>
                <a:spcPct val="85000"/>
              </a:lnSpc>
              <a:buFont typeface="Wingdings" pitchFamily="2" charset="2"/>
              <a:buAutoNum type="arabicPeriod"/>
            </a:pPr>
            <a:r>
              <a:rPr lang="en-GB" sz="2600" b="1" dirty="0"/>
              <a:t>When (time of day) do you do your writing?</a:t>
            </a:r>
          </a:p>
          <a:p>
            <a:pPr marL="685800" indent="-685800">
              <a:lnSpc>
                <a:spcPct val="85000"/>
              </a:lnSpc>
              <a:buFont typeface="Wingdings" pitchFamily="2" charset="2"/>
              <a:buAutoNum type="arabicPeriod"/>
            </a:pPr>
            <a:r>
              <a:rPr lang="en-GB" sz="2600" b="1" dirty="0"/>
              <a:t>When you’re writing, how long does it take you to actually put pen to paper, or fingers to keyboard?</a:t>
            </a:r>
          </a:p>
          <a:p>
            <a:pPr marL="685800" indent="-685800">
              <a:lnSpc>
                <a:spcPct val="85000"/>
              </a:lnSpc>
              <a:buFont typeface="Wingdings" pitchFamily="2" charset="2"/>
              <a:buAutoNum type="arabicPeriod"/>
            </a:pPr>
            <a:r>
              <a:rPr lang="en-GB" sz="2600" b="1" dirty="0"/>
              <a:t>Who knows about your writing plans? </a:t>
            </a:r>
          </a:p>
          <a:p>
            <a:pPr marL="685800" indent="-685800">
              <a:lnSpc>
                <a:spcPct val="85000"/>
              </a:lnSpc>
              <a:buFont typeface="Wingdings" pitchFamily="2" charset="2"/>
              <a:buAutoNum type="arabicPeriod"/>
            </a:pPr>
            <a:r>
              <a:rPr lang="en-GB" sz="2600" b="1" dirty="0"/>
              <a:t>Jot down (in hours or minutes) what you think is a sensible minimum element of time which could be used to make some progress with your writing.</a:t>
            </a:r>
          </a:p>
          <a:p>
            <a:pPr marL="685800" indent="-685800">
              <a:lnSpc>
                <a:spcPct val="85000"/>
              </a:lnSpc>
              <a:buFont typeface="Wingdings" pitchFamily="2" charset="2"/>
              <a:buAutoNum type="arabicPeriod"/>
            </a:pPr>
            <a:r>
              <a:rPr lang="en-GB" sz="2600" b="1" dirty="0"/>
              <a:t>How many times, per week, does this time element become available to you?</a:t>
            </a:r>
          </a:p>
          <a:p>
            <a:pPr marL="685800" indent="-685800">
              <a:lnSpc>
                <a:spcPct val="85000"/>
              </a:lnSpc>
            </a:pPr>
            <a:endParaRPr lang="en-GB" sz="2600" b="1" dirty="0"/>
          </a:p>
        </p:txBody>
      </p:sp>
      <p:sp>
        <p:nvSpPr>
          <p:cNvPr id="593924" name="AutoShape 4">
            <a:hlinkClick r:id="rId3" action="ppaction://hlinkpres?slideindex=1&amp;slidetitle=" highlightClick="1"/>
          </p:cNvPr>
          <p:cNvSpPr>
            <a:spLocks noChangeArrowheads="1"/>
          </p:cNvSpPr>
          <p:nvPr/>
        </p:nvSpPr>
        <p:spPr bwMode="auto">
          <a:xfrm>
            <a:off x="7236296" y="6021139"/>
            <a:ext cx="1571625" cy="463846"/>
          </a:xfrm>
          <a:prstGeom prst="actionButtonBlank">
            <a:avLst/>
          </a:prstGeom>
          <a:solidFill>
            <a:schemeClr val="accent1"/>
          </a:solidFill>
          <a:ln w="12700">
            <a:noFill/>
            <a:miter lim="800000"/>
            <a:headEnd type="none" w="sm" len="sm"/>
            <a:tailEnd type="none" w="sm" len="sm"/>
          </a:ln>
        </p:spPr>
        <p:txBody>
          <a:bodyPr lIns="90000" tIns="46800" rIns="90000" bIns="46800"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rgbClr val="000000"/>
                </a:solidFill>
                <a:effectLst/>
                <a:uLnTx/>
                <a:uFillTx/>
                <a:latin typeface="Comic Sans MS" pitchFamily="66" charset="0"/>
                <a:ea typeface="+mn-ea"/>
                <a:cs typeface="+mn-cs"/>
              </a:rPr>
              <a:t>Danger!</a:t>
            </a:r>
          </a:p>
        </p:txBody>
      </p:sp>
    </p:spTree>
    <p:extLst>
      <p:ext uri="{BB962C8B-B14F-4D97-AF65-F5344CB8AC3E}">
        <p14:creationId xmlns:p14="http://schemas.microsoft.com/office/powerpoint/2010/main" val="1426850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p:txBody>
          <a:bodyPr/>
          <a:lstStyle/>
          <a:p>
            <a:r>
              <a:rPr lang="en-GB" sz="4000">
                <a:latin typeface="Comic Sans MS" pitchFamily="66" charset="0"/>
              </a:rPr>
              <a:t>Making time …</a:t>
            </a:r>
          </a:p>
        </p:txBody>
      </p:sp>
      <p:sp>
        <p:nvSpPr>
          <p:cNvPr id="177155" name="Rectangle 3"/>
          <p:cNvSpPr>
            <a:spLocks noGrp="1" noRot="1" noChangeArrowheads="1"/>
          </p:cNvSpPr>
          <p:nvPr>
            <p:ph idx="1"/>
          </p:nvPr>
        </p:nvSpPr>
        <p:spPr/>
        <p:txBody>
          <a:bodyPr/>
          <a:lstStyle/>
          <a:p>
            <a:pPr>
              <a:lnSpc>
                <a:spcPct val="90000"/>
              </a:lnSpc>
            </a:pPr>
            <a:r>
              <a:rPr lang="en-GB" dirty="0">
                <a:latin typeface="Calibri" panose="020F0502020204030204" pitchFamily="34" charset="0"/>
                <a:cs typeface="Calibri" panose="020F0502020204030204" pitchFamily="34" charset="0"/>
              </a:rPr>
              <a:t>How do prolific writers manage to do it?</a:t>
            </a:r>
          </a:p>
          <a:p>
            <a:pPr>
              <a:lnSpc>
                <a:spcPct val="90000"/>
              </a:lnSpc>
            </a:pPr>
            <a:r>
              <a:rPr lang="en-GB" dirty="0">
                <a:latin typeface="Calibri" panose="020F0502020204030204" pitchFamily="34" charset="0"/>
                <a:cs typeface="Calibri" panose="020F0502020204030204" pitchFamily="34" charset="0"/>
              </a:rPr>
              <a:t>By using the odd 5-minutes which keep turning up, rather than waiting for the solid 2-hours which never occur.</a:t>
            </a:r>
          </a:p>
        </p:txBody>
      </p:sp>
    </p:spTree>
    <p:extLst>
      <p:ext uri="{BB962C8B-B14F-4D97-AF65-F5344CB8AC3E}">
        <p14:creationId xmlns:p14="http://schemas.microsoft.com/office/powerpoint/2010/main" val="1201803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7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71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Ten questions to get started writing</a:t>
            </a:r>
          </a:p>
        </p:txBody>
      </p:sp>
      <p:sp>
        <p:nvSpPr>
          <p:cNvPr id="3" name="Content Placeholder 2"/>
          <p:cNvSpPr>
            <a:spLocks noGrp="1"/>
          </p:cNvSpPr>
          <p:nvPr>
            <p:ph idx="1"/>
          </p:nvPr>
        </p:nvSpPr>
        <p:spPr/>
        <p:txBody>
          <a:bodyPr/>
          <a:lstStyle/>
          <a:p>
            <a:pPr lvl="0">
              <a:buFont typeface="+mj-lt"/>
              <a:buAutoNum type="arabicPeriod"/>
            </a:pPr>
            <a:r>
              <a:rPr lang="en-US" sz="2600" dirty="0">
                <a:solidFill>
                  <a:srgbClr val="CC00CC"/>
                </a:solidFill>
              </a:rPr>
              <a:t>What</a:t>
            </a:r>
            <a:r>
              <a:rPr lang="en-US" sz="2600" dirty="0"/>
              <a:t> have we been doing?</a:t>
            </a:r>
            <a:endParaRPr lang="en-GB" sz="2600" dirty="0"/>
          </a:p>
          <a:p>
            <a:pPr lvl="0">
              <a:buFont typeface="+mj-lt"/>
              <a:buAutoNum type="arabicPeriod"/>
            </a:pPr>
            <a:r>
              <a:rPr lang="en-US" sz="2600" dirty="0">
                <a:solidFill>
                  <a:srgbClr val="CC00CC"/>
                </a:solidFill>
              </a:rPr>
              <a:t>Why</a:t>
            </a:r>
            <a:r>
              <a:rPr lang="en-US" sz="2600" dirty="0"/>
              <a:t> have we been doing it?</a:t>
            </a:r>
            <a:endParaRPr lang="en-GB" sz="2600" dirty="0"/>
          </a:p>
          <a:p>
            <a:pPr lvl="0">
              <a:buFont typeface="+mj-lt"/>
              <a:buAutoNum type="arabicPeriod"/>
            </a:pPr>
            <a:r>
              <a:rPr lang="en-US" sz="2600" dirty="0"/>
              <a:t>What has been done </a:t>
            </a:r>
            <a:r>
              <a:rPr lang="en-US" sz="2600" dirty="0">
                <a:solidFill>
                  <a:srgbClr val="CC00CC"/>
                </a:solidFill>
              </a:rPr>
              <a:t>in the past </a:t>
            </a:r>
            <a:r>
              <a:rPr lang="en-US" sz="2600" dirty="0"/>
              <a:t>in this area?</a:t>
            </a:r>
            <a:endParaRPr lang="en-GB" sz="2600" dirty="0"/>
          </a:p>
          <a:p>
            <a:pPr lvl="0">
              <a:buFont typeface="+mj-lt"/>
              <a:buAutoNum type="arabicPeriod"/>
            </a:pPr>
            <a:r>
              <a:rPr lang="en-US" sz="2600" dirty="0"/>
              <a:t>What were the </a:t>
            </a:r>
            <a:r>
              <a:rPr lang="en-US" sz="2600" dirty="0">
                <a:solidFill>
                  <a:srgbClr val="CC00CC"/>
                </a:solidFill>
              </a:rPr>
              <a:t>effects</a:t>
            </a:r>
            <a:r>
              <a:rPr lang="en-US" sz="2600" dirty="0"/>
              <a:t> then ?</a:t>
            </a:r>
            <a:endParaRPr lang="en-GB" sz="2600" dirty="0"/>
          </a:p>
          <a:p>
            <a:pPr lvl="0">
              <a:buFont typeface="+mj-lt"/>
              <a:buAutoNum type="arabicPeriod"/>
            </a:pPr>
            <a:r>
              <a:rPr lang="en-US" sz="2600" dirty="0"/>
              <a:t>To what extent was this unsatisfactory and why?</a:t>
            </a:r>
            <a:endParaRPr lang="en-GB" sz="2600" dirty="0"/>
          </a:p>
          <a:p>
            <a:pPr lvl="0">
              <a:buFont typeface="+mj-lt"/>
              <a:buAutoNum type="arabicPeriod"/>
            </a:pPr>
            <a:r>
              <a:rPr lang="en-US" sz="2600" dirty="0"/>
              <a:t>What have we tried that worked </a:t>
            </a:r>
            <a:r>
              <a:rPr lang="en-US" sz="2600" dirty="0">
                <a:solidFill>
                  <a:srgbClr val="CC00CC"/>
                </a:solidFill>
              </a:rPr>
              <a:t>better</a:t>
            </a:r>
            <a:r>
              <a:rPr lang="en-US" sz="2600" dirty="0"/>
              <a:t>?</a:t>
            </a:r>
            <a:endParaRPr lang="en-GB" sz="2600" dirty="0"/>
          </a:p>
          <a:p>
            <a:pPr lvl="0">
              <a:buFont typeface="+mj-lt"/>
              <a:buAutoNum type="arabicPeriod"/>
            </a:pPr>
            <a:r>
              <a:rPr lang="en-US" sz="2600" dirty="0"/>
              <a:t>What </a:t>
            </a:r>
            <a:r>
              <a:rPr lang="en-US" sz="2600" dirty="0">
                <a:solidFill>
                  <a:srgbClr val="CC00CC"/>
                </a:solidFill>
              </a:rPr>
              <a:t>didn’t work </a:t>
            </a:r>
            <a:r>
              <a:rPr lang="en-US" sz="2600" dirty="0"/>
              <a:t>so well?</a:t>
            </a:r>
            <a:endParaRPr lang="en-GB" sz="2600" dirty="0"/>
          </a:p>
          <a:p>
            <a:pPr lvl="0">
              <a:buFont typeface="+mj-lt"/>
              <a:buAutoNum type="arabicPeriod"/>
            </a:pPr>
            <a:r>
              <a:rPr lang="en-US" sz="2600" dirty="0"/>
              <a:t>What have we learned from our </a:t>
            </a:r>
            <a:r>
              <a:rPr lang="en-US" sz="2600" dirty="0">
                <a:solidFill>
                  <a:srgbClr val="CC00CC"/>
                </a:solidFill>
              </a:rPr>
              <a:t>success and failures</a:t>
            </a:r>
            <a:r>
              <a:rPr lang="en-US" sz="2600" dirty="0"/>
              <a:t>?</a:t>
            </a:r>
            <a:endParaRPr lang="en-GB" sz="2600" dirty="0"/>
          </a:p>
          <a:p>
            <a:pPr lvl="0">
              <a:buFont typeface="+mj-lt"/>
              <a:buAutoNum type="arabicPeriod"/>
            </a:pPr>
            <a:r>
              <a:rPr lang="en-US" sz="2600" dirty="0"/>
              <a:t>What can we </a:t>
            </a:r>
            <a:r>
              <a:rPr lang="en-US" sz="2600" dirty="0">
                <a:solidFill>
                  <a:srgbClr val="CC00CC"/>
                </a:solidFill>
              </a:rPr>
              <a:t>deduce</a:t>
            </a:r>
            <a:r>
              <a:rPr lang="en-US" sz="2600" dirty="0"/>
              <a:t> from what we have done?</a:t>
            </a:r>
            <a:endParaRPr lang="en-GB" sz="2600" dirty="0"/>
          </a:p>
          <a:p>
            <a:pPr lvl="0">
              <a:buFont typeface="+mj-lt"/>
              <a:buAutoNum type="arabicPeriod"/>
            </a:pPr>
            <a:r>
              <a:rPr lang="en-US" sz="2600" dirty="0"/>
              <a:t>What do we plan to do </a:t>
            </a:r>
            <a:r>
              <a:rPr lang="en-US" sz="2600" dirty="0">
                <a:solidFill>
                  <a:srgbClr val="CC00CC"/>
                </a:solidFill>
              </a:rPr>
              <a:t>next</a:t>
            </a:r>
            <a:r>
              <a:rPr lang="en-US" sz="2600" dirty="0"/>
              <a:t> in this domain? </a:t>
            </a:r>
            <a:endParaRPr lang="en-GB" sz="2600" dirty="0"/>
          </a:p>
          <a:p>
            <a:pPr>
              <a:buFont typeface="+mj-lt"/>
              <a:buAutoNum type="arabicPeriod"/>
            </a:pPr>
            <a:endParaRPr lang="en-GB" sz="2600" dirty="0"/>
          </a:p>
        </p:txBody>
      </p:sp>
    </p:spTree>
    <p:extLst>
      <p:ext uri="{BB962C8B-B14F-4D97-AF65-F5344CB8AC3E}">
        <p14:creationId xmlns:p14="http://schemas.microsoft.com/office/powerpoint/2010/main" val="41093593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Ten most common reasons for immediately rejecting a manuscript (after Noble)</a:t>
            </a:r>
            <a:endParaRPr lang="en-GB" altLang="en-US" sz="3200" dirty="0"/>
          </a:p>
        </p:txBody>
      </p:sp>
      <p:sp>
        <p:nvSpPr>
          <p:cNvPr id="31747" name="Rectangle 3"/>
          <p:cNvSpPr>
            <a:spLocks noGrp="1" noChangeArrowheads="1"/>
          </p:cNvSpPr>
          <p:nvPr>
            <p:ph type="body" idx="1"/>
          </p:nvPr>
        </p:nvSpPr>
        <p:spPr/>
        <p:txBody>
          <a:bodyPr/>
          <a:lstStyle/>
          <a:p>
            <a:pPr eaLnBrk="1" hangingPunct="1"/>
            <a:r>
              <a:rPr lang="en-US" altLang="en-US" sz="2400" b="1" dirty="0"/>
              <a:t>Author guidelines not followed.</a:t>
            </a:r>
          </a:p>
          <a:p>
            <a:pPr eaLnBrk="1" hangingPunct="1"/>
            <a:r>
              <a:rPr lang="en-US" altLang="en-US" sz="2400" b="1" dirty="0"/>
              <a:t>Not thorough.</a:t>
            </a:r>
          </a:p>
          <a:p>
            <a:pPr eaLnBrk="1" hangingPunct="1"/>
            <a:r>
              <a:rPr lang="en-US" altLang="en-US" sz="2400" b="1" dirty="0"/>
              <a:t>Bad writing: clarity and style.</a:t>
            </a:r>
          </a:p>
          <a:p>
            <a:pPr eaLnBrk="1" hangingPunct="1"/>
            <a:r>
              <a:rPr lang="en-US" altLang="en-US" sz="2400" b="1" dirty="0"/>
              <a:t>Subject of no interest to readers.</a:t>
            </a:r>
          </a:p>
          <a:p>
            <a:pPr eaLnBrk="1" hangingPunct="1"/>
            <a:r>
              <a:rPr lang="en-US" altLang="en-US" sz="2400" b="1" dirty="0"/>
              <a:t>Poor statistics, tables, figures.</a:t>
            </a:r>
          </a:p>
          <a:p>
            <a:pPr eaLnBrk="1" hangingPunct="1"/>
            <a:r>
              <a:rPr lang="en-US" altLang="en-US" sz="2400" b="1" dirty="0"/>
              <a:t>Old subject / manuscript.</a:t>
            </a:r>
          </a:p>
          <a:p>
            <a:pPr eaLnBrk="1" hangingPunct="1"/>
            <a:r>
              <a:rPr lang="en-US" altLang="en-US" sz="2400" b="1" dirty="0"/>
              <a:t>Unprofessional appearance.</a:t>
            </a:r>
          </a:p>
          <a:p>
            <a:pPr eaLnBrk="1" hangingPunct="1"/>
            <a:r>
              <a:rPr lang="en-US" altLang="en-US" sz="2400" b="1" dirty="0"/>
              <a:t>Title of manuscript.</a:t>
            </a:r>
          </a:p>
          <a:p>
            <a:pPr eaLnBrk="1" hangingPunct="1"/>
            <a:r>
              <a:rPr lang="en-US" altLang="en-US" sz="2400" b="1" dirty="0"/>
              <a:t>Too simple - ‘reporting’.</a:t>
            </a:r>
          </a:p>
          <a:p>
            <a:pPr eaLnBrk="1" hangingPunct="1"/>
            <a:r>
              <a:rPr lang="en-US" altLang="en-US" sz="2400" b="1" dirty="0"/>
              <a:t>Written at the wrong level.</a:t>
            </a:r>
          </a:p>
          <a:p>
            <a:pPr eaLnBrk="1" hangingPunct="1"/>
            <a:endParaRPr lang="en-US" altLang="en-US" b="1" dirty="0"/>
          </a:p>
          <a:p>
            <a:pPr eaLnBrk="1" hangingPunct="1"/>
            <a:endParaRPr lang="en-GB" altLang="en-US" dirty="0"/>
          </a:p>
        </p:txBody>
      </p:sp>
    </p:spTree>
    <p:extLst>
      <p:ext uri="{BB962C8B-B14F-4D97-AF65-F5344CB8AC3E}">
        <p14:creationId xmlns:p14="http://schemas.microsoft.com/office/powerpoint/2010/main" val="259311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a:t>Answers to such questions can contribute to:</a:t>
            </a:r>
          </a:p>
        </p:txBody>
      </p:sp>
      <p:sp>
        <p:nvSpPr>
          <p:cNvPr id="3" name="Content Placeholder 2"/>
          <p:cNvSpPr>
            <a:spLocks noGrp="1"/>
          </p:cNvSpPr>
          <p:nvPr>
            <p:ph idx="1"/>
          </p:nvPr>
        </p:nvSpPr>
        <p:spPr>
          <a:xfrm>
            <a:off x="358775" y="908651"/>
            <a:ext cx="8605838" cy="4958750"/>
          </a:xfrm>
        </p:spPr>
        <p:txBody>
          <a:bodyPr/>
          <a:lstStyle/>
          <a:p>
            <a:pPr lvl="0">
              <a:lnSpc>
                <a:spcPct val="100000"/>
              </a:lnSpc>
            </a:pPr>
            <a:r>
              <a:rPr lang="en-GB" sz="2200" dirty="0"/>
              <a:t>Background</a:t>
            </a:r>
          </a:p>
          <a:p>
            <a:pPr lvl="0">
              <a:lnSpc>
                <a:spcPct val="100000"/>
              </a:lnSpc>
            </a:pPr>
            <a:r>
              <a:rPr lang="en-GB" sz="2200" dirty="0"/>
              <a:t>Introduction</a:t>
            </a:r>
          </a:p>
          <a:p>
            <a:pPr lvl="0">
              <a:lnSpc>
                <a:spcPct val="100000"/>
              </a:lnSpc>
            </a:pPr>
            <a:r>
              <a:rPr lang="en-GB" sz="2200" dirty="0"/>
              <a:t>Literature review</a:t>
            </a:r>
          </a:p>
          <a:p>
            <a:pPr lvl="0">
              <a:lnSpc>
                <a:spcPct val="100000"/>
              </a:lnSpc>
            </a:pPr>
            <a:r>
              <a:rPr lang="en-GB" sz="2200" dirty="0"/>
              <a:t>Evaluation of previous work</a:t>
            </a:r>
          </a:p>
          <a:p>
            <a:pPr lvl="0">
              <a:lnSpc>
                <a:spcPct val="100000"/>
              </a:lnSpc>
            </a:pPr>
            <a:r>
              <a:rPr lang="en-GB" sz="2200" dirty="0"/>
              <a:t>Methodology for our study</a:t>
            </a:r>
          </a:p>
          <a:p>
            <a:pPr lvl="0">
              <a:lnSpc>
                <a:spcPct val="100000"/>
              </a:lnSpc>
            </a:pPr>
            <a:r>
              <a:rPr lang="en-GB" sz="2200" dirty="0"/>
              <a:t>Limitations and parameters of the research</a:t>
            </a:r>
          </a:p>
          <a:p>
            <a:pPr lvl="0">
              <a:lnSpc>
                <a:spcPct val="100000"/>
              </a:lnSpc>
            </a:pPr>
            <a:r>
              <a:rPr lang="en-GB" sz="2200" dirty="0"/>
              <a:t>Outcomes</a:t>
            </a:r>
          </a:p>
          <a:p>
            <a:pPr lvl="0">
              <a:lnSpc>
                <a:spcPct val="100000"/>
              </a:lnSpc>
            </a:pPr>
            <a:r>
              <a:rPr lang="en-GB" sz="2200" dirty="0"/>
              <a:t>Analysis of findings</a:t>
            </a:r>
          </a:p>
          <a:p>
            <a:pPr lvl="0">
              <a:lnSpc>
                <a:spcPct val="100000"/>
              </a:lnSpc>
            </a:pPr>
            <a:r>
              <a:rPr lang="en-GB" sz="2200" dirty="0"/>
              <a:t>Evaluation</a:t>
            </a:r>
          </a:p>
          <a:p>
            <a:pPr lvl="0">
              <a:lnSpc>
                <a:spcPct val="100000"/>
              </a:lnSpc>
            </a:pPr>
            <a:r>
              <a:rPr lang="en-GB" sz="2200" dirty="0"/>
              <a:t>Conclusions</a:t>
            </a:r>
          </a:p>
          <a:p>
            <a:pPr lvl="0">
              <a:lnSpc>
                <a:spcPct val="100000"/>
              </a:lnSpc>
            </a:pPr>
            <a:r>
              <a:rPr lang="en-GB" sz="2200" dirty="0"/>
              <a:t>Recommendations</a:t>
            </a:r>
          </a:p>
          <a:p>
            <a:pPr lvl="0">
              <a:lnSpc>
                <a:spcPct val="100000"/>
              </a:lnSpc>
            </a:pPr>
            <a:r>
              <a:rPr lang="en-GB" sz="2200" dirty="0"/>
              <a:t>Future work</a:t>
            </a:r>
          </a:p>
          <a:p>
            <a:pPr>
              <a:lnSpc>
                <a:spcPct val="100000"/>
              </a:lnSpc>
            </a:pPr>
            <a:endParaRPr lang="en-GB" sz="2200" dirty="0"/>
          </a:p>
        </p:txBody>
      </p:sp>
    </p:spTree>
    <p:extLst>
      <p:ext uri="{BB962C8B-B14F-4D97-AF65-F5344CB8AC3E}">
        <p14:creationId xmlns:p14="http://schemas.microsoft.com/office/powerpoint/2010/main" val="193373102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cap="flat" algn="ctr">
            <a:noFill/>
            <a:miter lim="800000"/>
            <a:headEnd/>
            <a:tailEnd/>
          </a:ln>
        </p:spPr>
        <p:txBody>
          <a:bodyPr vert="horz" wrap="square" lIns="91440" tIns="45720" rIns="91440" bIns="45720" numCol="1" anchor="ctr" anchorCtr="0" compatLnSpc="1">
            <a:prstTxWarp prst="textNoShape">
              <a:avLst/>
            </a:prstTxWarp>
          </a:bodyPr>
          <a:lstStyle/>
          <a:p>
            <a:r>
              <a:rPr lang="en-US" sz="3600" dirty="0">
                <a:solidFill>
                  <a:srgbClr val="00B050"/>
                </a:solidFill>
              </a:rPr>
              <a:t>Getting started: lay an egg...</a:t>
            </a:r>
          </a:p>
        </p:txBody>
      </p:sp>
      <p:sp>
        <p:nvSpPr>
          <p:cNvPr id="36867" name="Oval 3"/>
          <p:cNvSpPr>
            <a:spLocks noChangeArrowheads="1"/>
          </p:cNvSpPr>
          <p:nvPr/>
        </p:nvSpPr>
        <p:spPr bwMode="auto">
          <a:xfrm>
            <a:off x="3683000" y="3530600"/>
            <a:ext cx="2463800" cy="1320800"/>
          </a:xfrm>
          <a:prstGeom prst="ellipse">
            <a:avLst/>
          </a:prstGeom>
          <a:solidFill>
            <a:srgbClr val="FFFF66"/>
          </a:solidFill>
          <a:ln w="50800">
            <a:solidFill>
              <a:schemeClr val="tx1"/>
            </a:solidFill>
            <a:round/>
            <a:headEnd/>
            <a:tailEnd/>
          </a:ln>
          <a:effectLst/>
        </p:spPr>
        <p:txBody>
          <a:bodyPr wrap="none" lIns="92075" tIns="46038" rIns="92075" bIns="46038"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omic Sans MS" pitchFamily="66" charset="0"/>
                <a:ea typeface="+mn-ea"/>
                <a:cs typeface="+mn-cs"/>
              </a:rPr>
              <a:t>Title or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omic Sans MS" pitchFamily="66" charset="0"/>
                <a:ea typeface="+mn-ea"/>
                <a:cs typeface="+mn-cs"/>
              </a:rPr>
              <a:t>keywords</a:t>
            </a:r>
          </a:p>
        </p:txBody>
      </p:sp>
      <p:sp>
        <p:nvSpPr>
          <p:cNvPr id="36868" name="Line 4"/>
          <p:cNvSpPr>
            <a:spLocks noChangeShapeType="1"/>
          </p:cNvSpPr>
          <p:nvPr/>
        </p:nvSpPr>
        <p:spPr bwMode="auto">
          <a:xfrm flipH="1" flipV="1">
            <a:off x="1600200" y="2286000"/>
            <a:ext cx="2133600" cy="16764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69" name="Line 5"/>
          <p:cNvSpPr>
            <a:spLocks noChangeShapeType="1"/>
          </p:cNvSpPr>
          <p:nvPr/>
        </p:nvSpPr>
        <p:spPr bwMode="auto">
          <a:xfrm>
            <a:off x="5638800" y="4724400"/>
            <a:ext cx="2590800" cy="12192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0" name="Line 6"/>
          <p:cNvSpPr>
            <a:spLocks noChangeShapeType="1"/>
          </p:cNvSpPr>
          <p:nvPr/>
        </p:nvSpPr>
        <p:spPr bwMode="auto">
          <a:xfrm flipV="1">
            <a:off x="5638800" y="2057400"/>
            <a:ext cx="2819400" cy="16002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1" name="Line 7"/>
          <p:cNvSpPr>
            <a:spLocks noChangeShapeType="1"/>
          </p:cNvSpPr>
          <p:nvPr/>
        </p:nvSpPr>
        <p:spPr bwMode="auto">
          <a:xfrm flipH="1">
            <a:off x="1295400" y="4495800"/>
            <a:ext cx="2590800" cy="12192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2" name="Line 8"/>
          <p:cNvSpPr>
            <a:spLocks noChangeShapeType="1"/>
          </p:cNvSpPr>
          <p:nvPr/>
        </p:nvSpPr>
        <p:spPr bwMode="auto">
          <a:xfrm flipH="1">
            <a:off x="4038600" y="4800600"/>
            <a:ext cx="304800" cy="12192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3" name="Line 9"/>
          <p:cNvSpPr>
            <a:spLocks noChangeShapeType="1"/>
          </p:cNvSpPr>
          <p:nvPr/>
        </p:nvSpPr>
        <p:spPr bwMode="auto">
          <a:xfrm>
            <a:off x="5181600" y="4876800"/>
            <a:ext cx="838200" cy="12192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4" name="Line 10"/>
          <p:cNvSpPr>
            <a:spLocks noChangeShapeType="1"/>
          </p:cNvSpPr>
          <p:nvPr/>
        </p:nvSpPr>
        <p:spPr bwMode="auto">
          <a:xfrm flipH="1" flipV="1">
            <a:off x="3352800" y="2133600"/>
            <a:ext cx="1143000" cy="14478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5" name="Line 11"/>
          <p:cNvSpPr>
            <a:spLocks noChangeShapeType="1"/>
          </p:cNvSpPr>
          <p:nvPr/>
        </p:nvSpPr>
        <p:spPr bwMode="auto">
          <a:xfrm flipH="1" flipV="1">
            <a:off x="1143000" y="4114800"/>
            <a:ext cx="2514600" cy="1524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6" name="Line 12"/>
          <p:cNvSpPr>
            <a:spLocks noChangeShapeType="1"/>
          </p:cNvSpPr>
          <p:nvPr/>
        </p:nvSpPr>
        <p:spPr bwMode="auto">
          <a:xfrm flipV="1">
            <a:off x="6172200" y="4038600"/>
            <a:ext cx="2362200" cy="1524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7" name="Line 13"/>
          <p:cNvSpPr>
            <a:spLocks noChangeShapeType="1"/>
          </p:cNvSpPr>
          <p:nvPr/>
        </p:nvSpPr>
        <p:spPr bwMode="auto">
          <a:xfrm flipV="1">
            <a:off x="5257800" y="2133600"/>
            <a:ext cx="76200" cy="1447800"/>
          </a:xfrm>
          <a:prstGeom prst="line">
            <a:avLst/>
          </a:prstGeom>
          <a:noFill/>
          <a:ln w="508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78" name="Rectangle 14"/>
          <p:cNvSpPr>
            <a:spLocks noChangeArrowheads="1"/>
          </p:cNvSpPr>
          <p:nvPr/>
        </p:nvSpPr>
        <p:spPr bwMode="auto">
          <a:xfrm>
            <a:off x="1355725" y="1766888"/>
            <a:ext cx="401638"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3300"/>
                </a:solidFill>
                <a:effectLst/>
                <a:uLnTx/>
                <a:uFillTx/>
                <a:latin typeface="Comic Sans MS" pitchFamily="66" charset="0"/>
                <a:ea typeface="+mn-ea"/>
                <a:cs typeface="+mn-cs"/>
              </a:rPr>
              <a:t>1</a:t>
            </a:r>
          </a:p>
        </p:txBody>
      </p:sp>
      <p:sp>
        <p:nvSpPr>
          <p:cNvPr id="36879" name="Rectangle 15"/>
          <p:cNvSpPr>
            <a:spLocks noChangeArrowheads="1"/>
          </p:cNvSpPr>
          <p:nvPr/>
        </p:nvSpPr>
        <p:spPr bwMode="auto">
          <a:xfrm>
            <a:off x="8137525" y="5440363"/>
            <a:ext cx="186013" cy="708528"/>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36880" name="Rectangle 16"/>
          <p:cNvSpPr>
            <a:spLocks noChangeArrowheads="1"/>
          </p:cNvSpPr>
          <p:nvPr/>
        </p:nvSpPr>
        <p:spPr bwMode="auto">
          <a:xfrm>
            <a:off x="8289925" y="5272088"/>
            <a:ext cx="401638"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3300"/>
                </a:solidFill>
                <a:effectLst/>
                <a:uLnTx/>
                <a:uFillTx/>
                <a:latin typeface="Comic Sans MS" pitchFamily="66" charset="0"/>
                <a:ea typeface="+mn-ea"/>
                <a:cs typeface="+mn-cs"/>
              </a:rPr>
              <a:t>2</a:t>
            </a:r>
          </a:p>
        </p:txBody>
      </p:sp>
      <p:sp>
        <p:nvSpPr>
          <p:cNvPr id="36881" name="Rectangle 17"/>
          <p:cNvSpPr>
            <a:spLocks noChangeArrowheads="1"/>
          </p:cNvSpPr>
          <p:nvPr/>
        </p:nvSpPr>
        <p:spPr bwMode="auto">
          <a:xfrm>
            <a:off x="746125" y="5272088"/>
            <a:ext cx="401638"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3300"/>
                </a:solidFill>
                <a:effectLst/>
                <a:uLnTx/>
                <a:uFillTx/>
                <a:latin typeface="Comic Sans MS" pitchFamily="66" charset="0"/>
                <a:ea typeface="+mn-ea"/>
                <a:cs typeface="+mn-cs"/>
              </a:rPr>
              <a:t>3</a:t>
            </a:r>
          </a:p>
        </p:txBody>
      </p:sp>
      <p:sp>
        <p:nvSpPr>
          <p:cNvPr id="36882" name="Rectangle 18"/>
          <p:cNvSpPr>
            <a:spLocks noChangeArrowheads="1"/>
          </p:cNvSpPr>
          <p:nvPr/>
        </p:nvSpPr>
        <p:spPr bwMode="auto">
          <a:xfrm>
            <a:off x="5470525" y="1766888"/>
            <a:ext cx="401638"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3300"/>
                </a:solidFill>
                <a:effectLst/>
                <a:uLnTx/>
                <a:uFillTx/>
                <a:latin typeface="Comic Sans MS" pitchFamily="66" charset="0"/>
                <a:ea typeface="+mn-ea"/>
                <a:cs typeface="+mn-cs"/>
              </a:rPr>
              <a:t>4</a:t>
            </a:r>
          </a:p>
        </p:txBody>
      </p:sp>
      <p:sp>
        <p:nvSpPr>
          <p:cNvPr id="36883" name="Rectangle 19"/>
          <p:cNvSpPr>
            <a:spLocks noChangeArrowheads="1"/>
          </p:cNvSpPr>
          <p:nvPr/>
        </p:nvSpPr>
        <p:spPr bwMode="auto">
          <a:xfrm>
            <a:off x="3565525" y="5500688"/>
            <a:ext cx="401638"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3300"/>
                </a:solidFill>
                <a:effectLst/>
                <a:uLnTx/>
                <a:uFillTx/>
                <a:latin typeface="Comic Sans MS" pitchFamily="66" charset="0"/>
                <a:ea typeface="+mn-ea"/>
                <a:cs typeface="+mn-cs"/>
              </a:rPr>
              <a:t>5</a:t>
            </a:r>
          </a:p>
        </p:txBody>
      </p:sp>
      <p:sp>
        <p:nvSpPr>
          <p:cNvPr id="36884" name="Rectangle 20"/>
          <p:cNvSpPr>
            <a:spLocks noChangeArrowheads="1"/>
          </p:cNvSpPr>
          <p:nvPr/>
        </p:nvSpPr>
        <p:spPr bwMode="auto">
          <a:xfrm>
            <a:off x="3641725" y="1690688"/>
            <a:ext cx="401638"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3300"/>
                </a:solidFill>
                <a:effectLst/>
                <a:uLnTx/>
                <a:uFillTx/>
                <a:latin typeface="Comic Sans MS" pitchFamily="66" charset="0"/>
                <a:ea typeface="+mn-ea"/>
                <a:cs typeface="+mn-cs"/>
              </a:rPr>
              <a:t>6</a:t>
            </a:r>
          </a:p>
        </p:txBody>
      </p:sp>
      <p:sp>
        <p:nvSpPr>
          <p:cNvPr id="36885" name="Rectangle 21"/>
          <p:cNvSpPr>
            <a:spLocks noChangeArrowheads="1"/>
          </p:cNvSpPr>
          <p:nvPr/>
        </p:nvSpPr>
        <p:spPr bwMode="auto">
          <a:xfrm>
            <a:off x="8137525" y="4205288"/>
            <a:ext cx="441325"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3333CC"/>
                </a:solidFill>
                <a:effectLst/>
                <a:uLnTx/>
                <a:uFillTx/>
                <a:latin typeface="Comic Sans MS" pitchFamily="66" charset="0"/>
                <a:ea typeface="+mn-ea"/>
                <a:cs typeface="+mn-cs"/>
              </a:rPr>
              <a:t>X</a:t>
            </a:r>
          </a:p>
        </p:txBody>
      </p:sp>
      <p:sp>
        <p:nvSpPr>
          <p:cNvPr id="36886" name="Rectangle 22"/>
          <p:cNvSpPr>
            <a:spLocks noChangeArrowheads="1"/>
          </p:cNvSpPr>
          <p:nvPr/>
        </p:nvSpPr>
        <p:spPr bwMode="auto">
          <a:xfrm>
            <a:off x="822325" y="3367088"/>
            <a:ext cx="876300"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3333CC"/>
                </a:solidFill>
                <a:effectLst/>
                <a:uLnTx/>
                <a:uFillTx/>
                <a:latin typeface="Comic Sans MS" pitchFamily="66" charset="0"/>
                <a:ea typeface="+mn-ea"/>
                <a:cs typeface="+mn-cs"/>
              </a:rPr>
              <a:t>X-1</a:t>
            </a:r>
          </a:p>
        </p:txBody>
      </p:sp>
      <p:sp>
        <p:nvSpPr>
          <p:cNvPr id="36887" name="Rectangle 23"/>
          <p:cNvSpPr>
            <a:spLocks noChangeArrowheads="1"/>
          </p:cNvSpPr>
          <p:nvPr/>
        </p:nvSpPr>
        <p:spPr bwMode="auto">
          <a:xfrm>
            <a:off x="8137525" y="2452688"/>
            <a:ext cx="401638" cy="519112"/>
          </a:xfrm>
          <a:prstGeom prst="rect">
            <a:avLst/>
          </a:prstGeom>
          <a:noFill/>
          <a:ln w="9525">
            <a:noFill/>
            <a:miter lim="800000"/>
            <a:headEnd/>
            <a:tailEnd/>
          </a:ln>
          <a:effectLst/>
        </p:spPr>
        <p:txBody>
          <a:bodyPr wrap="none"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3300"/>
                </a:solidFill>
                <a:effectLst/>
                <a:uLnTx/>
                <a:uFillTx/>
                <a:latin typeface="Comic Sans MS" pitchFamily="66" charset="0"/>
                <a:ea typeface="+mn-ea"/>
                <a:cs typeface="+mn-cs"/>
              </a:rPr>
              <a:t>7</a:t>
            </a:r>
          </a:p>
        </p:txBody>
      </p:sp>
    </p:spTree>
    <p:extLst>
      <p:ext uri="{BB962C8B-B14F-4D97-AF65-F5344CB8AC3E}">
        <p14:creationId xmlns:p14="http://schemas.microsoft.com/office/powerpoint/2010/main" val="378264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8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68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8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8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68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68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68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68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687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687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6878">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6880">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6881">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6882">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6883">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6884">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36885">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36886">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499"/>
                                          </p:stCondLst>
                                        </p:cTn>
                                        <p:tgtEl>
                                          <p:spTgt spid="368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P spid="36868" grpId="0" animBg="1"/>
      <p:bldP spid="36869" grpId="0" animBg="1"/>
      <p:bldP spid="36870" grpId="0" animBg="1"/>
      <p:bldP spid="36871" grpId="0" animBg="1"/>
      <p:bldP spid="36872" grpId="0" animBg="1"/>
      <p:bldP spid="36873" grpId="0" animBg="1"/>
      <p:bldP spid="36874" grpId="0" animBg="1"/>
      <p:bldP spid="36875" grpId="0" animBg="1"/>
      <p:bldP spid="36876" grpId="0" animBg="1"/>
      <p:bldP spid="36877" grpId="0" animBg="1"/>
      <p:bldP spid="36878" grpId="0" build="p" autoUpdateAnimBg="0"/>
      <p:bldP spid="36880" grpId="0" build="p" autoUpdateAnimBg="0"/>
      <p:bldP spid="36881" grpId="0" build="p" autoUpdateAnimBg="0"/>
      <p:bldP spid="36882" grpId="0" build="p" autoUpdateAnimBg="0"/>
      <p:bldP spid="36883" grpId="0" build="p" autoUpdateAnimBg="0"/>
      <p:bldP spid="36884" grpId="0" build="p" autoUpdateAnimBg="0"/>
      <p:bldP spid="36885" grpId="0" build="p" autoUpdateAnimBg="0"/>
      <p:bldP spid="36886" grpId="0" build="p" autoUpdateAnimBg="0"/>
      <p:bldP spid="3688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ln/>
        </p:spPr>
        <p:txBody>
          <a:bodyPr/>
          <a:lstStyle/>
          <a:p>
            <a:r>
              <a:rPr lang="en-GB" sz="3600" dirty="0">
                <a:solidFill>
                  <a:srgbClr val="00B050"/>
                </a:solidFill>
              </a:rPr>
              <a:t>Talk each other through your egg diagram</a:t>
            </a:r>
          </a:p>
        </p:txBody>
      </p:sp>
      <p:sp>
        <p:nvSpPr>
          <p:cNvPr id="394243" name="Rectangle 3"/>
          <p:cNvSpPr>
            <a:spLocks noGrp="1" noChangeArrowheads="1"/>
          </p:cNvSpPr>
          <p:nvPr>
            <p:ph idx="1"/>
          </p:nvPr>
        </p:nvSpPr>
        <p:spPr/>
        <p:txBody>
          <a:bodyPr/>
          <a:lstStyle/>
          <a:p>
            <a:r>
              <a:rPr lang="en-GB" sz="2800" dirty="0">
                <a:latin typeface="Calibri" panose="020F0502020204030204" pitchFamily="34" charset="0"/>
                <a:cs typeface="Calibri" panose="020F0502020204030204" pitchFamily="34" charset="0"/>
              </a:rPr>
              <a:t>Practise </a:t>
            </a:r>
            <a:r>
              <a:rPr lang="en-GB" sz="2800" dirty="0">
                <a:solidFill>
                  <a:srgbClr val="FF0000"/>
                </a:solidFill>
                <a:latin typeface="Calibri" panose="020F0502020204030204" pitchFamily="34" charset="0"/>
                <a:cs typeface="Calibri" panose="020F0502020204030204" pitchFamily="34" charset="0"/>
              </a:rPr>
              <a:t>verbalising</a:t>
            </a:r>
            <a:r>
              <a:rPr lang="en-GB" sz="2800" dirty="0">
                <a:latin typeface="Calibri" panose="020F0502020204030204" pitchFamily="34" charset="0"/>
                <a:cs typeface="Calibri" panose="020F0502020204030204" pitchFamily="34" charset="0"/>
              </a:rPr>
              <a:t> your ideas, to make it much easier in due course to choose how you write them down.</a:t>
            </a:r>
          </a:p>
          <a:p>
            <a:r>
              <a:rPr lang="en-GB" sz="2800" dirty="0">
                <a:latin typeface="Calibri" panose="020F0502020204030204" pitchFamily="34" charset="0"/>
                <a:cs typeface="Calibri" panose="020F0502020204030204" pitchFamily="34" charset="0"/>
              </a:rPr>
              <a:t>While sharing ideas on your writing plans, note particularly when you </a:t>
            </a:r>
            <a:r>
              <a:rPr lang="en-GB" sz="2800" dirty="0">
                <a:solidFill>
                  <a:schemeClr val="accent6">
                    <a:lumMod val="60000"/>
                    <a:lumOff val="40000"/>
                  </a:schemeClr>
                </a:solidFill>
                <a:latin typeface="Calibri" panose="020F0502020204030204" pitchFamily="34" charset="0"/>
                <a:cs typeface="Calibri" panose="020F0502020204030204" pitchFamily="34" charset="0"/>
              </a:rPr>
              <a:t>explain</a:t>
            </a:r>
            <a:r>
              <a:rPr lang="en-GB" sz="2800" dirty="0">
                <a:latin typeface="Calibri" panose="020F0502020204030204" pitchFamily="34" charset="0"/>
                <a:cs typeface="Calibri" panose="020F0502020204030204" pitchFamily="34" charset="0"/>
              </a:rPr>
              <a:t> to someone…</a:t>
            </a:r>
          </a:p>
          <a:p>
            <a:r>
              <a:rPr lang="en-GB" sz="2800" dirty="0">
                <a:solidFill>
                  <a:srgbClr val="FF0000"/>
                </a:solidFill>
                <a:latin typeface="Calibri" panose="020F0502020204030204" pitchFamily="34" charset="0"/>
                <a:cs typeface="Calibri" panose="020F0502020204030204" pitchFamily="34" charset="0"/>
              </a:rPr>
              <a:t>‘but that’s what is very interesting…’</a:t>
            </a:r>
            <a:r>
              <a:rPr lang="en-GB" sz="2800" dirty="0">
                <a:latin typeface="Calibri" panose="020F0502020204030204" pitchFamily="34" charset="0"/>
                <a:cs typeface="Calibri" panose="020F0502020204030204" pitchFamily="34" charset="0"/>
              </a:rPr>
              <a:t> as this will be something important to convey with </a:t>
            </a:r>
            <a:r>
              <a:rPr lang="en-GB" sz="2800" dirty="0">
                <a:solidFill>
                  <a:schemeClr val="accent6">
                    <a:lumMod val="60000"/>
                    <a:lumOff val="40000"/>
                  </a:schemeClr>
                </a:solidFill>
                <a:latin typeface="Calibri" panose="020F0502020204030204" pitchFamily="34" charset="0"/>
                <a:cs typeface="Calibri" panose="020F0502020204030204" pitchFamily="34" charset="0"/>
              </a:rPr>
              <a:t>passion</a:t>
            </a:r>
            <a:r>
              <a:rPr lang="en-GB" sz="2800" dirty="0">
                <a:latin typeface="Calibri" panose="020F0502020204030204" pitchFamily="34" charset="0"/>
                <a:cs typeface="Calibri" panose="020F0502020204030204" pitchFamily="34" charset="0"/>
              </a:rPr>
              <a:t> and </a:t>
            </a:r>
            <a:r>
              <a:rPr lang="en-GB" sz="2800" dirty="0">
                <a:solidFill>
                  <a:schemeClr val="accent6">
                    <a:lumMod val="60000"/>
                    <a:lumOff val="40000"/>
                  </a:schemeClr>
                </a:solidFill>
                <a:latin typeface="Calibri" panose="020F0502020204030204" pitchFamily="34" charset="0"/>
                <a:cs typeface="Calibri" panose="020F0502020204030204" pitchFamily="34" charset="0"/>
              </a:rPr>
              <a:t>enthusiasm</a:t>
            </a:r>
            <a:r>
              <a:rPr lang="en-GB" sz="2800" dirty="0">
                <a:latin typeface="Calibri" panose="020F0502020204030204" pitchFamily="34" charset="0"/>
                <a:cs typeface="Calibri" panose="020F0502020204030204" pitchFamily="34" charset="0"/>
              </a:rPr>
              <a:t> in your writing itself</a:t>
            </a:r>
          </a:p>
          <a:p>
            <a:r>
              <a:rPr lang="en-GB" sz="2800" dirty="0">
                <a:solidFill>
                  <a:srgbClr val="003300"/>
                </a:solidFill>
                <a:latin typeface="Calibri" panose="020F0502020204030204" pitchFamily="34" charset="0"/>
                <a:cs typeface="Calibri" panose="020F0502020204030204" pitchFamily="34" charset="0"/>
              </a:rPr>
              <a:t>‘can I tell you very simply….’</a:t>
            </a:r>
            <a:r>
              <a:rPr lang="en-GB" sz="2800" dirty="0">
                <a:latin typeface="Calibri" panose="020F0502020204030204" pitchFamily="34" charset="0"/>
                <a:cs typeface="Calibri" panose="020F0502020204030204" pitchFamily="34" charset="0"/>
              </a:rPr>
              <a:t> which may be good practice for how to </a:t>
            </a:r>
            <a:r>
              <a:rPr lang="en-GB" sz="2800" dirty="0">
                <a:solidFill>
                  <a:schemeClr val="accent6">
                    <a:lumMod val="60000"/>
                    <a:lumOff val="40000"/>
                  </a:schemeClr>
                </a:solidFill>
                <a:latin typeface="Calibri" panose="020F0502020204030204" pitchFamily="34" charset="0"/>
                <a:cs typeface="Calibri" panose="020F0502020204030204" pitchFamily="34" charset="0"/>
              </a:rPr>
              <a:t>introduce</a:t>
            </a:r>
            <a:r>
              <a:rPr lang="en-GB" sz="2800" dirty="0">
                <a:latin typeface="Calibri" panose="020F0502020204030204" pitchFamily="34" charset="0"/>
                <a:cs typeface="Calibri" panose="020F0502020204030204" pitchFamily="34" charset="0"/>
              </a:rPr>
              <a:t> your writing.</a:t>
            </a:r>
          </a:p>
        </p:txBody>
      </p:sp>
    </p:spTree>
    <p:extLst>
      <p:ext uri="{BB962C8B-B14F-4D97-AF65-F5344CB8AC3E}">
        <p14:creationId xmlns:p14="http://schemas.microsoft.com/office/powerpoint/2010/main" val="262657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4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Why? </a:t>
            </a:r>
            <a:r>
              <a:rPr kumimoji="0" lang="en-GB" sz="2800" b="1" i="0" u="none" strike="noStrike" kern="0" cap="none" spc="0" normalizeH="0" baseline="0" noProof="0" dirty="0">
                <a:ln>
                  <a:noFill/>
                </a:ln>
                <a:solidFill>
                  <a:srgbClr val="C00000"/>
                </a:solidFill>
                <a:effectLst/>
                <a:uLnTx/>
                <a:uFillTx/>
                <a:latin typeface="Arial"/>
                <a:ea typeface="+mn-ea"/>
                <a:cs typeface="+mn-cs"/>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a:ln>
                  <a:noFill/>
                </a:ln>
                <a:solidFill>
                  <a:srgbClr val="660066"/>
                </a:solidFill>
                <a:effectLst/>
                <a:uLnTx/>
                <a:uFillTx/>
                <a:latin typeface="Arial"/>
                <a:ea typeface="+mn-ea"/>
                <a:cs typeface="+mn-cs"/>
              </a:rPr>
              <a:t>What? </a:t>
            </a:r>
            <a:r>
              <a:rPr kumimoji="0" lang="en-GB" sz="1800" b="1" i="0" u="none" strike="noStrike" kern="0" cap="none" spc="0" normalizeH="0" baseline="0" noProof="0" dirty="0">
                <a:ln>
                  <a:noFill/>
                </a:ln>
                <a:solidFill>
                  <a:srgbClr val="C00000"/>
                </a:solidFill>
                <a:effectLst/>
                <a:uLnTx/>
                <a:uFillTx/>
                <a:latin typeface="Arial"/>
                <a:ea typeface="+mn-ea"/>
                <a:cs typeface="+mn-cs"/>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Who? </a:t>
            </a:r>
            <a:r>
              <a:rPr kumimoji="0" lang="en-GB" sz="2800" b="1" i="0" u="none" strike="noStrike" kern="0" cap="none" spc="0" normalizeH="0" baseline="0" noProof="0" dirty="0">
                <a:ln>
                  <a:noFill/>
                </a:ln>
                <a:solidFill>
                  <a:srgbClr val="C00000"/>
                </a:solidFill>
                <a:effectLst/>
                <a:uLnTx/>
                <a:uFillTx/>
                <a:latin typeface="Arial"/>
                <a:ea typeface="+mn-ea"/>
                <a:cs typeface="+mn-cs"/>
              </a:rPr>
              <a:t>(people, you, me, them)</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Where? </a:t>
            </a:r>
            <a:r>
              <a:rPr kumimoji="0" lang="en-GB" sz="2800" b="1" i="0" u="none" strike="noStrike" kern="0" cap="none" spc="0" normalizeH="0" baseline="0" noProof="0" dirty="0">
                <a:ln>
                  <a:noFill/>
                </a:ln>
                <a:solidFill>
                  <a:srgbClr val="C00000"/>
                </a:solidFill>
                <a:effectLst/>
                <a:uLnTx/>
                <a:uFillTx/>
                <a:latin typeface="Arial"/>
                <a:ea typeface="+mn-ea"/>
                <a:cs typeface="+mn-cs"/>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When? </a:t>
            </a:r>
            <a:r>
              <a:rPr kumimoji="0" lang="en-GB" sz="2800" b="1" i="0" u="none" strike="noStrike" kern="0" cap="none" spc="0" normalizeH="0" baseline="0" noProof="0" dirty="0">
                <a:ln>
                  <a:noFill/>
                </a:ln>
                <a:solidFill>
                  <a:srgbClr val="C00000"/>
                </a:solidFill>
                <a:effectLst/>
                <a:uLnTx/>
                <a:uFillTx/>
                <a:latin typeface="Arial"/>
                <a:ea typeface="+mn-ea"/>
                <a:cs typeface="+mn-cs"/>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How? </a:t>
            </a:r>
            <a:r>
              <a:rPr kumimoji="0" lang="en-GB" sz="2800" b="1" i="0" u="none" strike="noStrike" kern="0" cap="none" spc="0" normalizeH="0" baseline="0" noProof="0" dirty="0">
                <a:ln>
                  <a:noFill/>
                </a:ln>
                <a:solidFill>
                  <a:srgbClr val="C00000"/>
                </a:solidFill>
                <a:effectLst/>
                <a:uLnTx/>
                <a:uFillTx/>
                <a:latin typeface="Arial"/>
                <a:ea typeface="+mn-ea"/>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Which? </a:t>
            </a:r>
            <a:r>
              <a:rPr kumimoji="0" lang="en-GB" sz="2800" b="1" i="0" u="none" strike="noStrike" kern="0" cap="none" spc="0" normalizeH="0" baseline="0" noProof="0" dirty="0">
                <a:ln>
                  <a:noFill/>
                </a:ln>
                <a:solidFill>
                  <a:srgbClr val="C00000"/>
                </a:solidFill>
                <a:effectLst/>
                <a:uLnTx/>
                <a:uFillTx/>
                <a:latin typeface="Arial"/>
                <a:ea typeface="+mn-ea"/>
                <a:cs typeface="+mn-cs"/>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So what? </a:t>
            </a:r>
            <a:r>
              <a:rPr kumimoji="0" lang="en-GB" sz="2800" b="1" i="0" u="none" strike="noStrike" kern="0" cap="none" spc="0" normalizeH="0" baseline="0" noProof="0" dirty="0">
                <a:ln>
                  <a:noFill/>
                </a:ln>
                <a:solidFill>
                  <a:srgbClr val="C00000"/>
                </a:solidFill>
                <a:effectLst/>
                <a:uLnTx/>
                <a:uFillTx/>
                <a:latin typeface="Arial"/>
                <a:ea typeface="+mn-ea"/>
                <a:cs typeface="+mn-cs"/>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Wow? </a:t>
            </a:r>
            <a:r>
              <a:rPr kumimoji="0" lang="en-GB" sz="2800" b="1" i="0" u="none" strike="noStrike" kern="0" cap="none" spc="0" normalizeH="0" baseline="0" noProof="0" dirty="0">
                <a:ln>
                  <a:noFill/>
                </a:ln>
                <a:solidFill>
                  <a:srgbClr val="C00000"/>
                </a:solidFill>
                <a:effectLst/>
                <a:uLnTx/>
                <a:uFillTx/>
                <a:latin typeface="Arial"/>
                <a:ea typeface="+mn-ea"/>
                <a:cs typeface="+mn-cs"/>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And the most powerful four-letter word in the English language...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3600" b="1" i="0" u="none" strike="noStrike" kern="0" cap="none" spc="0" normalizeH="0" baseline="0" noProof="0" dirty="0">
                <a:ln>
                  <a:noFill/>
                </a:ln>
                <a:solidFill>
                  <a:srgbClr val="CC0000"/>
                </a:solidFill>
                <a:effectLst/>
                <a:uLnTx/>
                <a:uFillTx/>
                <a:latin typeface="Arial"/>
                <a:ea typeface="+mn-ea"/>
                <a:cs typeface="+mn-cs"/>
              </a:rPr>
              <a:t>	????</a:t>
            </a:r>
          </a:p>
        </p:txBody>
      </p:sp>
      <p:sp>
        <p:nvSpPr>
          <p:cNvPr id="5" name="Title 1"/>
          <p:cNvSpPr txBox="1">
            <a:spLocks/>
          </p:cNvSpPr>
          <p:nvPr/>
        </p:nvSpPr>
        <p:spPr>
          <a:xfrm>
            <a:off x="0" y="1"/>
            <a:ext cx="9144000" cy="1124679"/>
          </a:xfrm>
          <a:prstGeom prst="rect">
            <a:avLst/>
          </a:prstGeom>
        </p:spPr>
        <p:txBody>
          <a:bodyPr/>
          <a:lstStyle/>
          <a:p>
            <a:pPr marL="0" marR="0" lvl="0" indent="0" algn="ctr" defTabSz="914400" rtl="0" eaLnBrk="1" fontAlgn="base" latinLnBrk="0" hangingPunct="1">
              <a:lnSpc>
                <a:spcPct val="85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00B050"/>
                </a:solidFill>
                <a:effectLst/>
                <a:uLnTx/>
                <a:uFillTx/>
                <a:latin typeface="Arial Rounded MT Bold"/>
                <a:ea typeface="+mn-ea"/>
                <a:cs typeface="+mn-cs"/>
              </a:rPr>
              <a:t>Teaching – and research – and reflection:</a:t>
            </a:r>
            <a:br>
              <a:rPr kumimoji="0" lang="en-GB" sz="3200" b="1" i="0" u="none" strike="noStrike" kern="0" cap="none" spc="0" normalizeH="0" baseline="0" noProof="0" dirty="0">
                <a:ln>
                  <a:noFill/>
                </a:ln>
                <a:solidFill>
                  <a:srgbClr val="00B050"/>
                </a:solidFill>
                <a:effectLst/>
                <a:uLnTx/>
                <a:uFillTx/>
                <a:latin typeface="Arial Rounded MT Bold"/>
                <a:ea typeface="+mn-ea"/>
                <a:cs typeface="+mn-cs"/>
              </a:rPr>
            </a:br>
            <a:r>
              <a:rPr kumimoji="0" lang="en-GB" sz="3200" b="1" i="0" u="none" strike="noStrike" kern="0" cap="none" spc="0" normalizeH="0" baseline="0" noProof="0" dirty="0">
                <a:ln>
                  <a:noFill/>
                </a:ln>
                <a:solidFill>
                  <a:srgbClr val="00B050"/>
                </a:solidFill>
                <a:effectLst/>
                <a:uLnTx/>
                <a:uFillTx/>
                <a:latin typeface="Arial Rounded MT Bold"/>
                <a:ea typeface="+mn-ea"/>
                <a:cs typeface="+mn-cs"/>
              </a:rPr>
              <a:t>the ten most important words</a:t>
            </a:r>
          </a:p>
        </p:txBody>
      </p:sp>
    </p:spTree>
    <p:extLst>
      <p:ext uri="{BB962C8B-B14F-4D97-AF65-F5344CB8AC3E}">
        <p14:creationId xmlns:p14="http://schemas.microsoft.com/office/powerpoint/2010/main" val="14853216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Why? </a:t>
            </a:r>
            <a:r>
              <a:rPr kumimoji="0" lang="en-GB" sz="2800" b="1" i="0" u="none" strike="noStrike" kern="0" cap="none" spc="0" normalizeH="0" baseline="0" noProof="0" dirty="0">
                <a:ln>
                  <a:noFill/>
                </a:ln>
                <a:solidFill>
                  <a:srgbClr val="C00000"/>
                </a:solidFill>
                <a:effectLst/>
                <a:uLnTx/>
                <a:uFillTx/>
                <a:latin typeface="Arial"/>
                <a:ea typeface="+mn-ea"/>
                <a:cs typeface="+mn-cs"/>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a:ln>
                  <a:noFill/>
                </a:ln>
                <a:solidFill>
                  <a:srgbClr val="660066"/>
                </a:solidFill>
                <a:effectLst/>
                <a:uLnTx/>
                <a:uFillTx/>
                <a:latin typeface="Arial"/>
                <a:ea typeface="+mn-ea"/>
                <a:cs typeface="+mn-cs"/>
              </a:rPr>
              <a:t>What? </a:t>
            </a:r>
            <a:r>
              <a:rPr kumimoji="0" lang="en-GB" sz="1800" b="1" i="0" u="none" strike="noStrike" kern="0" cap="none" spc="0" normalizeH="0" baseline="0" noProof="0" dirty="0">
                <a:ln>
                  <a:noFill/>
                </a:ln>
                <a:solidFill>
                  <a:srgbClr val="C00000"/>
                </a:solidFill>
                <a:effectLst/>
                <a:uLnTx/>
                <a:uFillTx/>
                <a:latin typeface="Arial"/>
                <a:ea typeface="+mn-ea"/>
                <a:cs typeface="+mn-cs"/>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Who? </a:t>
            </a:r>
            <a:r>
              <a:rPr kumimoji="0" lang="en-GB" sz="2800" b="1" i="0" u="none" strike="noStrike" kern="0" cap="none" spc="0" normalizeH="0" baseline="0" noProof="0" dirty="0">
                <a:ln>
                  <a:noFill/>
                </a:ln>
                <a:solidFill>
                  <a:srgbClr val="C00000"/>
                </a:solidFill>
                <a:effectLst/>
                <a:uLnTx/>
                <a:uFillTx/>
                <a:latin typeface="Arial"/>
                <a:ea typeface="+mn-ea"/>
                <a:cs typeface="+mn-cs"/>
              </a:rPr>
              <a:t>(people, you, me, them)</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Where? </a:t>
            </a:r>
            <a:r>
              <a:rPr kumimoji="0" lang="en-GB" sz="2800" b="1" i="0" u="none" strike="noStrike" kern="0" cap="none" spc="0" normalizeH="0" baseline="0" noProof="0" dirty="0">
                <a:ln>
                  <a:noFill/>
                </a:ln>
                <a:solidFill>
                  <a:srgbClr val="C00000"/>
                </a:solidFill>
                <a:effectLst/>
                <a:uLnTx/>
                <a:uFillTx/>
                <a:latin typeface="Arial"/>
                <a:ea typeface="+mn-ea"/>
                <a:cs typeface="+mn-cs"/>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When? </a:t>
            </a:r>
            <a:r>
              <a:rPr kumimoji="0" lang="en-GB" sz="2800" b="1" i="0" u="none" strike="noStrike" kern="0" cap="none" spc="0" normalizeH="0" baseline="0" noProof="0" dirty="0">
                <a:ln>
                  <a:noFill/>
                </a:ln>
                <a:solidFill>
                  <a:srgbClr val="C00000"/>
                </a:solidFill>
                <a:effectLst/>
                <a:uLnTx/>
                <a:uFillTx/>
                <a:latin typeface="Arial"/>
                <a:ea typeface="+mn-ea"/>
                <a:cs typeface="+mn-cs"/>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How? </a:t>
            </a:r>
            <a:r>
              <a:rPr kumimoji="0" lang="en-GB" sz="2800" b="1" i="0" u="none" strike="noStrike" kern="0" cap="none" spc="0" normalizeH="0" baseline="0" noProof="0" dirty="0">
                <a:ln>
                  <a:noFill/>
                </a:ln>
                <a:solidFill>
                  <a:srgbClr val="C00000"/>
                </a:solidFill>
                <a:effectLst/>
                <a:uLnTx/>
                <a:uFillTx/>
                <a:latin typeface="Arial"/>
                <a:ea typeface="+mn-ea"/>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Which? </a:t>
            </a:r>
            <a:r>
              <a:rPr kumimoji="0" lang="en-GB" sz="2800" b="1" i="0" u="none" strike="noStrike" kern="0" cap="none" spc="0" normalizeH="0" baseline="0" noProof="0" dirty="0">
                <a:ln>
                  <a:noFill/>
                </a:ln>
                <a:solidFill>
                  <a:srgbClr val="C00000"/>
                </a:solidFill>
                <a:effectLst/>
                <a:uLnTx/>
                <a:uFillTx/>
                <a:latin typeface="Arial"/>
                <a:ea typeface="+mn-ea"/>
                <a:cs typeface="+mn-cs"/>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So what? </a:t>
            </a:r>
            <a:r>
              <a:rPr kumimoji="0" lang="en-GB" sz="2800" b="1" i="0" u="none" strike="noStrike" kern="0" cap="none" spc="0" normalizeH="0" baseline="0" noProof="0" dirty="0">
                <a:ln>
                  <a:noFill/>
                </a:ln>
                <a:solidFill>
                  <a:srgbClr val="C00000"/>
                </a:solidFill>
                <a:effectLst/>
                <a:uLnTx/>
                <a:uFillTx/>
                <a:latin typeface="Arial"/>
                <a:ea typeface="+mn-ea"/>
                <a:cs typeface="+mn-cs"/>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Wow? </a:t>
            </a:r>
            <a:r>
              <a:rPr kumimoji="0" lang="en-GB" sz="2800" b="1" i="0" u="none" strike="noStrike" kern="0" cap="none" spc="0" normalizeH="0" baseline="0" noProof="0" dirty="0">
                <a:ln>
                  <a:noFill/>
                </a:ln>
                <a:solidFill>
                  <a:srgbClr val="C00000"/>
                </a:solidFill>
                <a:effectLst/>
                <a:uLnTx/>
                <a:uFillTx/>
                <a:latin typeface="Arial"/>
                <a:ea typeface="+mn-ea"/>
                <a:cs typeface="+mn-cs"/>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And the most powerful four-letter word in the English language...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3600" b="1" i="0" u="none" strike="noStrike" kern="0" cap="none" spc="0" normalizeH="0" baseline="0" noProof="0" dirty="0">
                <a:ln>
                  <a:noFill/>
                </a:ln>
                <a:solidFill>
                  <a:srgbClr val="CC0000"/>
                </a:solidFill>
                <a:effectLst/>
                <a:uLnTx/>
                <a:uFillTx/>
                <a:latin typeface="Arial"/>
                <a:ea typeface="+mn-ea"/>
                <a:cs typeface="+mn-cs"/>
              </a:rPr>
              <a:t>	</a:t>
            </a:r>
            <a:r>
              <a:rPr kumimoji="0" lang="en-GB" sz="6000" b="1" i="0" u="none" strike="noStrike" kern="0" cap="none" spc="0" normalizeH="0" baseline="0" noProof="0" dirty="0">
                <a:ln>
                  <a:noFill/>
                </a:ln>
                <a:solidFill>
                  <a:srgbClr val="CC0000"/>
                </a:solidFill>
                <a:effectLst/>
                <a:uLnTx/>
                <a:uFillTx/>
                <a:latin typeface="Arial"/>
                <a:ea typeface="+mn-ea"/>
                <a:cs typeface="+mn-cs"/>
              </a:rPr>
              <a:t>else</a:t>
            </a:r>
            <a:endParaRPr kumimoji="0" lang="en-GB" sz="3600" b="1" i="0" u="none" strike="noStrike" kern="0" cap="none" spc="0" normalizeH="0" baseline="0" noProof="0" dirty="0">
              <a:ln>
                <a:noFill/>
              </a:ln>
              <a:solidFill>
                <a:srgbClr val="CC0000"/>
              </a:solidFill>
              <a:effectLst/>
              <a:uLnTx/>
              <a:uFillTx/>
              <a:latin typeface="Arial"/>
              <a:ea typeface="+mn-ea"/>
              <a:cs typeface="+mn-cs"/>
            </a:endParaRPr>
          </a:p>
        </p:txBody>
      </p:sp>
      <p:sp>
        <p:nvSpPr>
          <p:cNvPr id="5" name="Title 1"/>
          <p:cNvSpPr txBox="1">
            <a:spLocks/>
          </p:cNvSpPr>
          <p:nvPr/>
        </p:nvSpPr>
        <p:spPr>
          <a:xfrm>
            <a:off x="0" y="1"/>
            <a:ext cx="9144000" cy="1124679"/>
          </a:xfrm>
          <a:prstGeom prst="rect">
            <a:avLst/>
          </a:prstGeom>
        </p:spPr>
        <p:txBody>
          <a:bodyPr/>
          <a:lstStyle/>
          <a:p>
            <a:pPr marL="0" marR="0" lvl="0" indent="0" algn="ctr" defTabSz="914400" rtl="0" eaLnBrk="1" fontAlgn="base" latinLnBrk="0" hangingPunct="1">
              <a:lnSpc>
                <a:spcPct val="85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00B050"/>
                </a:solidFill>
                <a:effectLst/>
                <a:uLnTx/>
                <a:uFillTx/>
                <a:latin typeface="Arial Rounded MT Bold"/>
                <a:ea typeface="+mn-ea"/>
                <a:cs typeface="+mn-cs"/>
              </a:rPr>
              <a:t>Teaching – and research – and reflection:</a:t>
            </a:r>
            <a:br>
              <a:rPr kumimoji="0" lang="en-GB" sz="3200" b="1" i="0" u="none" strike="noStrike" kern="0" cap="none" spc="0" normalizeH="0" baseline="0" noProof="0" dirty="0">
                <a:ln>
                  <a:noFill/>
                </a:ln>
                <a:solidFill>
                  <a:srgbClr val="00B050"/>
                </a:solidFill>
                <a:effectLst/>
                <a:uLnTx/>
                <a:uFillTx/>
                <a:latin typeface="Arial Rounded MT Bold"/>
                <a:ea typeface="+mn-ea"/>
                <a:cs typeface="+mn-cs"/>
              </a:rPr>
            </a:br>
            <a:r>
              <a:rPr kumimoji="0" lang="en-GB" sz="3200" b="1" i="0" u="none" strike="noStrike" kern="0" cap="none" spc="0" normalizeH="0" baseline="0" noProof="0" dirty="0">
                <a:ln>
                  <a:noFill/>
                </a:ln>
                <a:solidFill>
                  <a:srgbClr val="00B050"/>
                </a:solidFill>
                <a:effectLst/>
                <a:uLnTx/>
                <a:uFillTx/>
                <a:latin typeface="Arial Rounded MT Bold"/>
                <a:ea typeface="+mn-ea"/>
                <a:cs typeface="+mn-cs"/>
              </a:rPr>
              <a:t>the ten most important words</a:t>
            </a:r>
          </a:p>
        </p:txBody>
      </p:sp>
    </p:spTree>
    <p:extLst>
      <p:ext uri="{BB962C8B-B14F-4D97-AF65-F5344CB8AC3E}">
        <p14:creationId xmlns:p14="http://schemas.microsoft.com/office/powerpoint/2010/main" val="7149996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dissolve">
                                      <p:cBhvr>
                                        <p:cTn id="7" dur="5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B050"/>
                </a:solidFill>
              </a:rPr>
              <a:t>Interrogating your draft article</a:t>
            </a:r>
          </a:p>
        </p:txBody>
      </p:sp>
      <p:sp>
        <p:nvSpPr>
          <p:cNvPr id="5" name="Content Placeholder 4"/>
          <p:cNvSpPr>
            <a:spLocks noGrp="1"/>
          </p:cNvSpPr>
          <p:nvPr>
            <p:ph idx="1"/>
          </p:nvPr>
        </p:nvSpPr>
        <p:spPr/>
        <p:txBody>
          <a:bodyPr/>
          <a:lstStyle/>
          <a:p>
            <a:pPr>
              <a:buFont typeface="+mj-lt"/>
              <a:buAutoNum type="arabicPeriod"/>
            </a:pPr>
            <a:r>
              <a:rPr lang="en-GB" dirty="0">
                <a:latin typeface="Calibri" panose="020F0502020204030204" pitchFamily="34" charset="0"/>
                <a:cs typeface="Calibri" panose="020F0502020204030204" pitchFamily="34" charset="0"/>
              </a:rPr>
              <a:t>What is the </a:t>
            </a:r>
            <a:r>
              <a:rPr lang="en-GB" dirty="0">
                <a:solidFill>
                  <a:srgbClr val="FF0000"/>
                </a:solidFill>
                <a:latin typeface="Calibri" panose="020F0502020204030204" pitchFamily="34" charset="0"/>
                <a:cs typeface="Calibri" panose="020F0502020204030204" pitchFamily="34" charset="0"/>
              </a:rPr>
              <a:t>single most important finding</a:t>
            </a:r>
            <a:r>
              <a:rPr lang="en-GB" dirty="0">
                <a:latin typeface="Calibri" panose="020F0502020204030204" pitchFamily="34" charset="0"/>
                <a:cs typeface="Calibri" panose="020F0502020204030204" pitchFamily="34" charset="0"/>
              </a:rPr>
              <a:t> in this article?</a:t>
            </a:r>
          </a:p>
          <a:p>
            <a:pPr>
              <a:buFont typeface="+mj-lt"/>
              <a:buAutoNum type="arabicPeriod"/>
            </a:pPr>
            <a:r>
              <a:rPr lang="en-GB" dirty="0">
                <a:latin typeface="Calibri" panose="020F0502020204030204" pitchFamily="34" charset="0"/>
                <a:cs typeface="Calibri" panose="020F0502020204030204" pitchFamily="34" charset="0"/>
              </a:rPr>
              <a:t>What is the most </a:t>
            </a:r>
            <a:r>
              <a:rPr lang="en-GB" dirty="0">
                <a:solidFill>
                  <a:srgbClr val="FF0000"/>
                </a:solidFill>
                <a:latin typeface="Calibri" panose="020F0502020204030204" pitchFamily="34" charset="0"/>
                <a:cs typeface="Calibri" panose="020F0502020204030204" pitchFamily="34" charset="0"/>
              </a:rPr>
              <a:t>surprising</a:t>
            </a:r>
            <a:r>
              <a:rPr lang="en-GB" dirty="0">
                <a:latin typeface="Calibri" panose="020F0502020204030204" pitchFamily="34" charset="0"/>
                <a:cs typeface="Calibri" panose="020F0502020204030204" pitchFamily="34" charset="0"/>
              </a:rPr>
              <a:t> thing?</a:t>
            </a:r>
          </a:p>
          <a:p>
            <a:pPr>
              <a:buFont typeface="+mj-lt"/>
              <a:buAutoNum type="arabicPeriod"/>
            </a:pPr>
            <a:r>
              <a:rPr lang="en-GB" dirty="0">
                <a:latin typeface="Calibri" panose="020F0502020204030204" pitchFamily="34" charset="0"/>
                <a:cs typeface="Calibri" panose="020F0502020204030204" pitchFamily="34" charset="0"/>
              </a:rPr>
              <a:t>What is the </a:t>
            </a:r>
            <a:r>
              <a:rPr lang="en-GB" dirty="0">
                <a:solidFill>
                  <a:srgbClr val="FF0000"/>
                </a:solidFill>
                <a:latin typeface="Calibri" panose="020F0502020204030204" pitchFamily="34" charset="0"/>
                <a:cs typeface="Calibri" panose="020F0502020204030204" pitchFamily="34" charset="0"/>
              </a:rPr>
              <a:t>unique selling point </a:t>
            </a:r>
            <a:r>
              <a:rPr lang="en-GB" dirty="0">
                <a:latin typeface="Calibri" panose="020F0502020204030204" pitchFamily="34" charset="0"/>
                <a:cs typeface="Calibri" panose="020F0502020204030204" pitchFamily="34" charset="0"/>
              </a:rPr>
              <a:t>of this work?</a:t>
            </a:r>
          </a:p>
          <a:p>
            <a:pPr>
              <a:buFont typeface="+mj-lt"/>
              <a:buAutoNum type="arabicPeriod"/>
            </a:pPr>
            <a:r>
              <a:rPr lang="en-GB" dirty="0">
                <a:latin typeface="Calibri" panose="020F0502020204030204" pitchFamily="34" charset="0"/>
                <a:cs typeface="Calibri" panose="020F0502020204030204" pitchFamily="34" charset="0"/>
              </a:rPr>
              <a:t>Why should </a:t>
            </a:r>
            <a:r>
              <a:rPr lang="en-GB" dirty="0">
                <a:solidFill>
                  <a:srgbClr val="FF0000"/>
                </a:solidFill>
                <a:latin typeface="Calibri" panose="020F0502020204030204" pitchFamily="34" charset="0"/>
                <a:cs typeface="Calibri" panose="020F0502020204030204" pitchFamily="34" charset="0"/>
              </a:rPr>
              <a:t>this</a:t>
            </a:r>
            <a:r>
              <a:rPr lang="en-GB" dirty="0">
                <a:latin typeface="Calibri" panose="020F0502020204030204" pitchFamily="34" charset="0"/>
                <a:cs typeface="Calibri" panose="020F0502020204030204" pitchFamily="34" charset="0"/>
              </a:rPr>
              <a:t> piece get published, rather than all the other pieces on the editor’s desk?</a:t>
            </a:r>
          </a:p>
          <a:p>
            <a:pPr>
              <a:buFont typeface="+mj-lt"/>
              <a:buAutoNum type="arabicPeriod"/>
            </a:pPr>
            <a:r>
              <a:rPr lang="en-GB" dirty="0">
                <a:latin typeface="Calibri" panose="020F0502020204030204" pitchFamily="34" charset="0"/>
                <a:cs typeface="Calibri" panose="020F0502020204030204" pitchFamily="34" charset="0"/>
              </a:rPr>
              <a:t>What </a:t>
            </a:r>
            <a:r>
              <a:rPr lang="en-GB" dirty="0">
                <a:solidFill>
                  <a:srgbClr val="FF0000"/>
                </a:solidFill>
                <a:latin typeface="Calibri" panose="020F0502020204030204" pitchFamily="34" charset="0"/>
                <a:cs typeface="Calibri" panose="020F0502020204030204" pitchFamily="34" charset="0"/>
              </a:rPr>
              <a:t>else</a:t>
            </a:r>
            <a:r>
              <a:rPr lang="en-GB" dirty="0">
                <a:latin typeface="Calibri" panose="020F0502020204030204" pitchFamily="34" charset="0"/>
                <a:cs typeface="Calibri" panose="020F0502020204030204" pitchFamily="34" charset="0"/>
              </a:rPr>
              <a:t> could be even more important?</a:t>
            </a:r>
          </a:p>
        </p:txBody>
      </p:sp>
    </p:spTree>
    <p:extLst>
      <p:ext uri="{BB962C8B-B14F-4D97-AF65-F5344CB8AC3E}">
        <p14:creationId xmlns:p14="http://schemas.microsoft.com/office/powerpoint/2010/main" val="335293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ln/>
        </p:spPr>
        <p:txBody>
          <a:bodyPr/>
          <a:lstStyle/>
          <a:p>
            <a:r>
              <a:rPr lang="en-GB" dirty="0">
                <a:latin typeface="Times New Roman" panose="02020603050405020304" pitchFamily="18" charset="0"/>
                <a:cs typeface="Times New Roman" panose="02020603050405020304" pitchFamily="18" charset="0"/>
              </a:rPr>
              <a:t>WIRMI and WIIFM?</a:t>
            </a:r>
          </a:p>
        </p:txBody>
      </p:sp>
      <p:sp>
        <p:nvSpPr>
          <p:cNvPr id="407555" name="Rectangle 3"/>
          <p:cNvSpPr>
            <a:spLocks noGrp="1" noChangeArrowheads="1"/>
          </p:cNvSpPr>
          <p:nvPr>
            <p:ph idx="1"/>
          </p:nvPr>
        </p:nvSpPr>
        <p:spPr/>
        <p:txBody>
          <a:bodyPr/>
          <a:lstStyle/>
          <a:p>
            <a:r>
              <a:rPr lang="en-GB" sz="3600" dirty="0">
                <a:solidFill>
                  <a:srgbClr val="FF0000"/>
                </a:solidFill>
                <a:latin typeface="Times New Roman" panose="02020603050405020304" pitchFamily="18" charset="0"/>
                <a:cs typeface="Times New Roman" panose="02020603050405020304" pitchFamily="18" charset="0"/>
              </a:rPr>
              <a:t>WIRMI</a:t>
            </a:r>
          </a:p>
          <a:p>
            <a:pPr>
              <a:buFont typeface="Wingdings" pitchFamily="2" charset="2"/>
              <a:buNone/>
            </a:pPr>
            <a:r>
              <a:rPr lang="en-GB" dirty="0"/>
              <a:t>	‘What I really mean is….’</a:t>
            </a:r>
          </a:p>
          <a:p>
            <a:r>
              <a:rPr lang="en-GB" sz="3600" dirty="0">
                <a:solidFill>
                  <a:srgbClr val="FF0000"/>
                </a:solidFill>
                <a:latin typeface="Times New Roman" panose="02020603050405020304" pitchFamily="18" charset="0"/>
                <a:cs typeface="Times New Roman" panose="02020603050405020304" pitchFamily="18" charset="0"/>
              </a:rPr>
              <a:t>WIIFM?</a:t>
            </a:r>
          </a:p>
          <a:p>
            <a:pPr>
              <a:buFont typeface="Wingdings" pitchFamily="2" charset="2"/>
              <a:buNone/>
            </a:pPr>
            <a:r>
              <a:rPr lang="en-GB" dirty="0"/>
              <a:t>	‘What’s in it for me?’ i.e. the </a:t>
            </a:r>
            <a:r>
              <a:rPr lang="en-GB" dirty="0">
                <a:solidFill>
                  <a:srgbClr val="FFC000"/>
                </a:solidFill>
              </a:rPr>
              <a:t>reader</a:t>
            </a:r>
            <a:r>
              <a:rPr lang="en-GB" dirty="0"/>
              <a:t>, </a:t>
            </a:r>
            <a:r>
              <a:rPr lang="en-GB" dirty="0">
                <a:solidFill>
                  <a:schemeClr val="accent2">
                    <a:lumMod val="40000"/>
                    <a:lumOff val="60000"/>
                  </a:schemeClr>
                </a:solidFill>
              </a:rPr>
              <a:t>editor</a:t>
            </a:r>
            <a:r>
              <a:rPr lang="en-GB" dirty="0"/>
              <a:t>, </a:t>
            </a:r>
            <a:r>
              <a:rPr lang="en-GB" dirty="0">
                <a:solidFill>
                  <a:srgbClr val="92D050"/>
                </a:solidFill>
              </a:rPr>
              <a:t>publisher</a:t>
            </a:r>
            <a:r>
              <a:rPr lang="en-GB" dirty="0"/>
              <a:t>, target audience…</a:t>
            </a:r>
          </a:p>
        </p:txBody>
      </p:sp>
    </p:spTree>
    <p:extLst>
      <p:ext uri="{BB962C8B-B14F-4D97-AF65-F5344CB8AC3E}">
        <p14:creationId xmlns:p14="http://schemas.microsoft.com/office/powerpoint/2010/main" val="45974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7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7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7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7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ln/>
        </p:spPr>
        <p:txBody>
          <a:bodyPr/>
          <a:lstStyle/>
          <a:p>
            <a:r>
              <a:rPr lang="en-GB"/>
              <a:t>How to tackle writer’s block…</a:t>
            </a:r>
          </a:p>
        </p:txBody>
      </p:sp>
      <p:sp>
        <p:nvSpPr>
          <p:cNvPr id="144387" name="Rectangle 3"/>
          <p:cNvSpPr>
            <a:spLocks noGrp="1" noChangeArrowheads="1"/>
          </p:cNvSpPr>
          <p:nvPr>
            <p:ph idx="1"/>
          </p:nvPr>
        </p:nvSpPr>
        <p:spPr/>
        <p:txBody>
          <a:bodyPr/>
          <a:lstStyle/>
          <a:p>
            <a:r>
              <a:rPr lang="en-GB" sz="4000"/>
              <a:t>Write something else!</a:t>
            </a:r>
          </a:p>
        </p:txBody>
      </p:sp>
    </p:spTree>
    <p:extLst>
      <p:ext uri="{BB962C8B-B14F-4D97-AF65-F5344CB8AC3E}">
        <p14:creationId xmlns:p14="http://schemas.microsoft.com/office/powerpoint/2010/main" val="157491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ln/>
        </p:spPr>
        <p:txBody>
          <a:bodyPr/>
          <a:lstStyle/>
          <a:p>
            <a:r>
              <a:rPr lang="en-GB"/>
              <a:t>The journal editor’s agenda…</a:t>
            </a:r>
          </a:p>
        </p:txBody>
      </p:sp>
      <p:sp>
        <p:nvSpPr>
          <p:cNvPr id="92163" name="Rectangle 3"/>
          <p:cNvSpPr>
            <a:spLocks noGrp="1" noChangeArrowheads="1"/>
          </p:cNvSpPr>
          <p:nvPr>
            <p:ph idx="1"/>
          </p:nvPr>
        </p:nvSpPr>
        <p:spPr>
          <a:noFill/>
          <a:ln/>
        </p:spPr>
        <p:txBody>
          <a:bodyPr/>
          <a:lstStyle/>
          <a:p>
            <a:pPr marL="0" indent="0">
              <a:lnSpc>
                <a:spcPct val="85000"/>
              </a:lnSpc>
              <a:buNone/>
            </a:pPr>
            <a:r>
              <a:rPr lang="en-GB" sz="2400" dirty="0"/>
              <a:t>Will it survive the 5-minute test?</a:t>
            </a:r>
          </a:p>
          <a:p>
            <a:pPr>
              <a:lnSpc>
                <a:spcPct val="85000"/>
              </a:lnSpc>
            </a:pPr>
            <a:r>
              <a:rPr lang="en-GB" sz="2400" dirty="0"/>
              <a:t>Is the purpose clear?</a:t>
            </a:r>
          </a:p>
          <a:p>
            <a:pPr>
              <a:lnSpc>
                <a:spcPct val="85000"/>
              </a:lnSpc>
            </a:pPr>
            <a:r>
              <a:rPr lang="en-GB" sz="2400" dirty="0"/>
              <a:t>Does the purpose match the journal’s?</a:t>
            </a:r>
          </a:p>
          <a:p>
            <a:pPr>
              <a:lnSpc>
                <a:spcPct val="85000"/>
              </a:lnSpc>
            </a:pPr>
            <a:r>
              <a:rPr lang="en-GB" sz="2400" dirty="0"/>
              <a:t>Are the key points quick to spot?</a:t>
            </a:r>
          </a:p>
          <a:p>
            <a:pPr>
              <a:lnSpc>
                <a:spcPct val="85000"/>
              </a:lnSpc>
            </a:pPr>
            <a:r>
              <a:rPr lang="en-GB" sz="2400" dirty="0"/>
              <a:t>Do the key points link to the purpose?</a:t>
            </a:r>
          </a:p>
          <a:p>
            <a:pPr>
              <a:lnSpc>
                <a:spcPct val="85000"/>
              </a:lnSpc>
            </a:pPr>
            <a:r>
              <a:rPr lang="en-GB" sz="2400" dirty="0"/>
              <a:t>Does the author know why it’s important?</a:t>
            </a:r>
          </a:p>
          <a:p>
            <a:pPr>
              <a:lnSpc>
                <a:spcPct val="85000"/>
              </a:lnSpc>
            </a:pPr>
            <a:r>
              <a:rPr lang="en-GB" sz="2400" dirty="0"/>
              <a:t>Is it readable?</a:t>
            </a:r>
          </a:p>
          <a:p>
            <a:pPr>
              <a:lnSpc>
                <a:spcPct val="85000"/>
              </a:lnSpc>
            </a:pPr>
            <a:r>
              <a:rPr lang="en-GB" sz="2400" dirty="0"/>
              <a:t>Does it follow the </a:t>
            </a:r>
            <a:r>
              <a:rPr lang="en-GB" sz="2400" dirty="0" err="1"/>
              <a:t>housestyle</a:t>
            </a:r>
            <a:r>
              <a:rPr lang="en-GB" sz="2400" dirty="0"/>
              <a:t> (to the letter!!)</a:t>
            </a:r>
          </a:p>
          <a:p>
            <a:pPr>
              <a:lnSpc>
                <a:spcPct val="85000"/>
              </a:lnSpc>
            </a:pPr>
            <a:r>
              <a:rPr lang="en-GB" sz="2400" dirty="0"/>
              <a:t>Will it create a lot of work for me?</a:t>
            </a:r>
          </a:p>
        </p:txBody>
      </p:sp>
    </p:spTree>
    <p:extLst>
      <p:ext uri="{BB962C8B-B14F-4D97-AF65-F5344CB8AC3E}">
        <p14:creationId xmlns:p14="http://schemas.microsoft.com/office/powerpoint/2010/main" val="13189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0" end="0"/>
                                            </p:txEl>
                                          </p:spTgt>
                                        </p:tgtEl>
                                        <p:attrNameLst>
                                          <p:attrName>ppt_c</p:attrName>
                                        </p:attrNameLst>
                                      </p:cBhvr>
                                      <p:to>
                                        <a:srgbClr val="0066CC"/>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63">
                                            <p:txEl>
                                              <p:pRg st="1" end="1"/>
                                            </p:txEl>
                                          </p:spTgt>
                                        </p:tgtEl>
                                        <p:attrNameLst>
                                          <p:attrName>style.visibility</p:attrName>
                                        </p:attrNameLst>
                                      </p:cBhvr>
                                      <p:to>
                                        <p:strVal val="visible"/>
                                      </p:to>
                                    </p:set>
                                    <p:anim calcmode="lin" valueType="num">
                                      <p:cBhvr additive="base">
                                        <p:cTn id="13" dur="500" fill="hold"/>
                                        <p:tgtEl>
                                          <p:spTgt spid="921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6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1" end="1"/>
                                            </p:txEl>
                                          </p:spTgt>
                                        </p:tgtEl>
                                        <p:attrNameLst>
                                          <p:attrName>ppt_c</p:attrName>
                                        </p:attrNameLst>
                                      </p:cBhvr>
                                      <p:to>
                                        <a:srgbClr val="0066CC"/>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63">
                                            <p:txEl>
                                              <p:pRg st="2" end="2"/>
                                            </p:txEl>
                                          </p:spTgt>
                                        </p:tgtEl>
                                        <p:attrNameLst>
                                          <p:attrName>style.visibility</p:attrName>
                                        </p:attrNameLst>
                                      </p:cBhvr>
                                      <p:to>
                                        <p:strVal val="visible"/>
                                      </p:to>
                                    </p:set>
                                    <p:anim calcmode="lin" valueType="num">
                                      <p:cBhvr additive="base">
                                        <p:cTn id="19" dur="500" fill="hold"/>
                                        <p:tgtEl>
                                          <p:spTgt spid="921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6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2" end="2"/>
                                            </p:txEl>
                                          </p:spTgt>
                                        </p:tgtEl>
                                        <p:attrNameLst>
                                          <p:attrName>ppt_c</p:attrName>
                                        </p:attrNameLst>
                                      </p:cBhvr>
                                      <p:to>
                                        <a:srgbClr val="0066CC"/>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63">
                                            <p:txEl>
                                              <p:pRg st="3" end="3"/>
                                            </p:txEl>
                                          </p:spTgt>
                                        </p:tgtEl>
                                        <p:attrNameLst>
                                          <p:attrName>style.visibility</p:attrName>
                                        </p:attrNameLst>
                                      </p:cBhvr>
                                      <p:to>
                                        <p:strVal val="visible"/>
                                      </p:to>
                                    </p:set>
                                    <p:anim calcmode="lin" valueType="num">
                                      <p:cBhvr additive="base">
                                        <p:cTn id="25" dur="500" fill="hold"/>
                                        <p:tgtEl>
                                          <p:spTgt spid="921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63">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3" end="3"/>
                                            </p:txEl>
                                          </p:spTgt>
                                        </p:tgtEl>
                                        <p:attrNameLst>
                                          <p:attrName>ppt_c</p:attrName>
                                        </p:attrNameLst>
                                      </p:cBhvr>
                                      <p:to>
                                        <a:srgbClr val="0066CC"/>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163">
                                            <p:txEl>
                                              <p:pRg st="4" end="4"/>
                                            </p:txEl>
                                          </p:spTgt>
                                        </p:tgtEl>
                                        <p:attrNameLst>
                                          <p:attrName>style.visibility</p:attrName>
                                        </p:attrNameLst>
                                      </p:cBhvr>
                                      <p:to>
                                        <p:strVal val="visible"/>
                                      </p:to>
                                    </p:set>
                                    <p:anim calcmode="lin" valueType="num">
                                      <p:cBhvr additive="base">
                                        <p:cTn id="31" dur="500" fill="hold"/>
                                        <p:tgtEl>
                                          <p:spTgt spid="921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63">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4" end="4"/>
                                            </p:txEl>
                                          </p:spTgt>
                                        </p:tgtEl>
                                        <p:attrNameLst>
                                          <p:attrName>ppt_c</p:attrName>
                                        </p:attrNameLst>
                                      </p:cBhvr>
                                      <p:to>
                                        <a:srgbClr val="0066CC"/>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2163">
                                            <p:txEl>
                                              <p:pRg st="5" end="5"/>
                                            </p:txEl>
                                          </p:spTgt>
                                        </p:tgtEl>
                                        <p:attrNameLst>
                                          <p:attrName>style.visibility</p:attrName>
                                        </p:attrNameLst>
                                      </p:cBhvr>
                                      <p:to>
                                        <p:strVal val="visible"/>
                                      </p:to>
                                    </p:set>
                                    <p:anim calcmode="lin" valueType="num">
                                      <p:cBhvr additive="base">
                                        <p:cTn id="37" dur="500" fill="hold"/>
                                        <p:tgtEl>
                                          <p:spTgt spid="9216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63">
                                            <p:txEl>
                                              <p:pRg st="5" end="5"/>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5" end="5"/>
                                            </p:txEl>
                                          </p:spTgt>
                                        </p:tgtEl>
                                        <p:attrNameLst>
                                          <p:attrName>ppt_c</p:attrName>
                                        </p:attrNameLst>
                                      </p:cBhvr>
                                      <p:to>
                                        <a:srgbClr val="0066CC"/>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2163">
                                            <p:txEl>
                                              <p:pRg st="6" end="6"/>
                                            </p:txEl>
                                          </p:spTgt>
                                        </p:tgtEl>
                                        <p:attrNameLst>
                                          <p:attrName>style.visibility</p:attrName>
                                        </p:attrNameLst>
                                      </p:cBhvr>
                                      <p:to>
                                        <p:strVal val="visible"/>
                                      </p:to>
                                    </p:set>
                                    <p:anim calcmode="lin" valueType="num">
                                      <p:cBhvr additive="base">
                                        <p:cTn id="43" dur="500" fill="hold"/>
                                        <p:tgtEl>
                                          <p:spTgt spid="9216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63">
                                            <p:txEl>
                                              <p:pRg st="6" end="6"/>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6" end="6"/>
                                            </p:txEl>
                                          </p:spTgt>
                                        </p:tgtEl>
                                        <p:attrNameLst>
                                          <p:attrName>ppt_c</p:attrName>
                                        </p:attrNameLst>
                                      </p:cBhvr>
                                      <p:to>
                                        <a:srgbClr val="0066CC"/>
                                      </p:to>
                                    </p:animClr>
                                  </p:sub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2163">
                                            <p:txEl>
                                              <p:pRg st="7" end="7"/>
                                            </p:txEl>
                                          </p:spTgt>
                                        </p:tgtEl>
                                        <p:attrNameLst>
                                          <p:attrName>style.visibility</p:attrName>
                                        </p:attrNameLst>
                                      </p:cBhvr>
                                      <p:to>
                                        <p:strVal val="visible"/>
                                      </p:to>
                                    </p:set>
                                    <p:anim calcmode="lin" valueType="num">
                                      <p:cBhvr additive="base">
                                        <p:cTn id="49" dur="500" fill="hold"/>
                                        <p:tgtEl>
                                          <p:spTgt spid="9216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2163">
                                            <p:txEl>
                                              <p:pRg st="7" end="7"/>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7" end="7"/>
                                            </p:txEl>
                                          </p:spTgt>
                                        </p:tgtEl>
                                        <p:attrNameLst>
                                          <p:attrName>ppt_c</p:attrName>
                                        </p:attrNameLst>
                                      </p:cBhvr>
                                      <p:to>
                                        <a:srgbClr val="0066CC"/>
                                      </p:to>
                                    </p:animClr>
                                  </p:sub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2163">
                                            <p:txEl>
                                              <p:pRg st="8" end="8"/>
                                            </p:txEl>
                                          </p:spTgt>
                                        </p:tgtEl>
                                        <p:attrNameLst>
                                          <p:attrName>style.visibility</p:attrName>
                                        </p:attrNameLst>
                                      </p:cBhvr>
                                      <p:to>
                                        <p:strVal val="visible"/>
                                      </p:to>
                                    </p:set>
                                    <p:anim calcmode="lin" valueType="num">
                                      <p:cBhvr additive="base">
                                        <p:cTn id="55" dur="500" fill="hold"/>
                                        <p:tgtEl>
                                          <p:spTgt spid="9216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2163">
                                            <p:txEl>
                                              <p:pRg st="8" end="8"/>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2163">
                                            <p:txEl>
                                              <p:pRg st="8" end="8"/>
                                            </p:txEl>
                                          </p:spTgt>
                                        </p:tgtEl>
                                        <p:attrNameLst>
                                          <p:attrName>ppt_c</p:attrName>
                                        </p:attrNameLst>
                                      </p:cBhvr>
                                      <p:to>
                                        <a:srgbClr val="0066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117C4-9888-4921-918E-7945A6F7C20C}"/>
              </a:ext>
            </a:extLst>
          </p:cNvPr>
          <p:cNvSpPr>
            <a:spLocks noGrp="1"/>
          </p:cNvSpPr>
          <p:nvPr>
            <p:ph type="title"/>
          </p:nvPr>
        </p:nvSpPr>
        <p:spPr/>
        <p:txBody>
          <a:bodyPr/>
          <a:lstStyle/>
          <a:p>
            <a:r>
              <a:rPr lang="en-GB" dirty="0"/>
              <a:t>One thing I’m going to do next…</a:t>
            </a:r>
          </a:p>
        </p:txBody>
      </p:sp>
      <p:sp>
        <p:nvSpPr>
          <p:cNvPr id="3" name="Content Placeholder 2">
            <a:extLst>
              <a:ext uri="{FF2B5EF4-FFF2-40B4-BE49-F238E27FC236}">
                <a16:creationId xmlns:a16="http://schemas.microsoft.com/office/drawing/2014/main" id="{E147C3A0-B4D1-4FDD-AB8A-6F785BB2FC6A}"/>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418808225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Outlets for publications: a hierarchy</a:t>
            </a:r>
            <a:endParaRPr lang="en-GB" altLang="en-US" sz="3200"/>
          </a:p>
        </p:txBody>
      </p:sp>
      <p:sp>
        <p:nvSpPr>
          <p:cNvPr id="28675" name="Rectangle 3"/>
          <p:cNvSpPr>
            <a:spLocks noGrp="1" noChangeArrowheads="1"/>
          </p:cNvSpPr>
          <p:nvPr>
            <p:ph type="body" idx="1"/>
          </p:nvPr>
        </p:nvSpPr>
        <p:spPr/>
        <p:txBody>
          <a:bodyPr/>
          <a:lstStyle/>
          <a:p>
            <a:pPr eaLnBrk="1" hangingPunct="1">
              <a:lnSpc>
                <a:spcPct val="90000"/>
              </a:lnSpc>
            </a:pPr>
            <a:r>
              <a:rPr lang="en-US" altLang="en-US" sz="2300" b="1" dirty="0"/>
              <a:t>journals: international refereed</a:t>
            </a:r>
          </a:p>
          <a:p>
            <a:pPr eaLnBrk="1" hangingPunct="1">
              <a:lnSpc>
                <a:spcPct val="90000"/>
              </a:lnSpc>
            </a:pPr>
            <a:r>
              <a:rPr lang="en-US" altLang="en-US" sz="2300" b="1" dirty="0"/>
              <a:t>lesser, UK </a:t>
            </a:r>
            <a:r>
              <a:rPr lang="en-US" altLang="en-US" sz="2300" b="1" dirty="0" err="1"/>
              <a:t>unrefereed</a:t>
            </a:r>
            <a:endParaRPr lang="en-US" altLang="en-US" sz="2300" b="1" dirty="0"/>
          </a:p>
          <a:p>
            <a:pPr eaLnBrk="1" hangingPunct="1">
              <a:lnSpc>
                <a:spcPct val="90000"/>
              </a:lnSpc>
            </a:pPr>
            <a:r>
              <a:rPr lang="en-US" altLang="en-US" sz="2300" b="1" dirty="0"/>
              <a:t>books scholarly monograph, co-written, edited, co-edited</a:t>
            </a:r>
          </a:p>
          <a:p>
            <a:pPr eaLnBrk="1" hangingPunct="1">
              <a:lnSpc>
                <a:spcPct val="90000"/>
              </a:lnSpc>
            </a:pPr>
            <a:r>
              <a:rPr lang="en-US" altLang="en-US" sz="2300" b="1" dirty="0"/>
              <a:t>conference proceedings - refereed</a:t>
            </a:r>
          </a:p>
          <a:p>
            <a:pPr eaLnBrk="1" hangingPunct="1">
              <a:lnSpc>
                <a:spcPct val="90000"/>
              </a:lnSpc>
            </a:pPr>
            <a:r>
              <a:rPr lang="en-US" altLang="en-US" sz="2300" b="1" dirty="0"/>
              <a:t>book reviews</a:t>
            </a:r>
          </a:p>
          <a:p>
            <a:pPr eaLnBrk="1" hangingPunct="1">
              <a:lnSpc>
                <a:spcPct val="90000"/>
              </a:lnSpc>
            </a:pPr>
            <a:r>
              <a:rPr lang="en-US" altLang="en-US" sz="2300" b="1" dirty="0"/>
              <a:t>conference papers - depends on type</a:t>
            </a:r>
          </a:p>
          <a:p>
            <a:pPr eaLnBrk="1" hangingPunct="1">
              <a:lnSpc>
                <a:spcPct val="90000"/>
              </a:lnSpc>
            </a:pPr>
            <a:r>
              <a:rPr lang="en-US" altLang="en-US" sz="2300" b="1" dirty="0"/>
              <a:t>project reports</a:t>
            </a:r>
          </a:p>
          <a:p>
            <a:pPr eaLnBrk="1" hangingPunct="1">
              <a:lnSpc>
                <a:spcPct val="90000"/>
              </a:lnSpc>
            </a:pPr>
            <a:r>
              <a:rPr lang="en-US" altLang="en-US" sz="2300" b="1" dirty="0"/>
              <a:t>poster sessions</a:t>
            </a:r>
          </a:p>
          <a:p>
            <a:pPr eaLnBrk="1" hangingPunct="1">
              <a:lnSpc>
                <a:spcPct val="90000"/>
              </a:lnSpc>
            </a:pPr>
            <a:r>
              <a:rPr lang="en-US" altLang="en-US" sz="2300" b="1" dirty="0"/>
              <a:t>magazines</a:t>
            </a:r>
          </a:p>
          <a:p>
            <a:pPr eaLnBrk="1" hangingPunct="1">
              <a:lnSpc>
                <a:spcPct val="90000"/>
              </a:lnSpc>
            </a:pPr>
            <a:r>
              <a:rPr lang="en-US" altLang="en-US" sz="2300" b="1" dirty="0"/>
              <a:t>textbooks, newspapers </a:t>
            </a:r>
          </a:p>
          <a:p>
            <a:pPr eaLnBrk="1" hangingPunct="1">
              <a:lnSpc>
                <a:spcPct val="90000"/>
              </a:lnSpc>
            </a:pPr>
            <a:r>
              <a:rPr lang="en-US" altLang="en-US" sz="2300" b="1" dirty="0"/>
              <a:t>Web articles of various kinds</a:t>
            </a:r>
          </a:p>
          <a:p>
            <a:pPr eaLnBrk="1" hangingPunct="1">
              <a:lnSpc>
                <a:spcPct val="90000"/>
              </a:lnSpc>
            </a:pPr>
            <a:r>
              <a:rPr lang="en-US" altLang="en-US" sz="2300" b="1" dirty="0"/>
              <a:t>distance learning materials</a:t>
            </a:r>
            <a:endParaRPr lang="en-GB" altLang="en-US" sz="23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6CD57-68FA-43B3-88FE-87F4850DB256}"/>
              </a:ext>
            </a:extLst>
          </p:cNvPr>
          <p:cNvSpPr>
            <a:spLocks noGrp="1"/>
          </p:cNvSpPr>
          <p:nvPr>
            <p:ph type="title"/>
          </p:nvPr>
        </p:nvSpPr>
        <p:spPr/>
        <p:txBody>
          <a:bodyPr/>
          <a:lstStyle/>
          <a:p>
            <a:r>
              <a:rPr lang="en-GB" dirty="0"/>
              <a:t>And finally</a:t>
            </a:r>
          </a:p>
        </p:txBody>
      </p:sp>
      <p:sp>
        <p:nvSpPr>
          <p:cNvPr id="3" name="Content Placeholder 2">
            <a:extLst>
              <a:ext uri="{FF2B5EF4-FFF2-40B4-BE49-F238E27FC236}">
                <a16:creationId xmlns:a16="http://schemas.microsoft.com/office/drawing/2014/main" id="{371AF3B2-18CC-41B3-BE8C-6AF670276F6D}"/>
              </a:ext>
            </a:extLst>
          </p:cNvPr>
          <p:cNvSpPr>
            <a:spLocks noGrp="1"/>
          </p:cNvSpPr>
          <p:nvPr>
            <p:ph idx="1"/>
          </p:nvPr>
        </p:nvSpPr>
        <p:spPr/>
        <p:txBody>
          <a:bodyPr/>
          <a:lstStyle/>
          <a:p>
            <a:r>
              <a:rPr lang="en-GB" dirty="0"/>
              <a:t>Thanks for being here and working really hard on everything we’ve done.</a:t>
            </a:r>
          </a:p>
          <a:p>
            <a:r>
              <a:rPr lang="en-GB" dirty="0"/>
              <a:t>Good luck with your writing, and getting published.</a:t>
            </a:r>
          </a:p>
        </p:txBody>
      </p:sp>
    </p:spTree>
    <p:extLst>
      <p:ext uri="{BB962C8B-B14F-4D97-AF65-F5344CB8AC3E}">
        <p14:creationId xmlns:p14="http://schemas.microsoft.com/office/powerpoint/2010/main" val="38385613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1403648" y="642918"/>
            <a:ext cx="7200800" cy="5622925"/>
          </a:xfrm>
          <a:prstGeom prst="rect">
            <a:avLst/>
          </a:prstGeom>
          <a:noFill/>
          <a:ln w="12700">
            <a:noFill/>
            <a:miter lim="800000"/>
            <a:headEnd/>
            <a:tailEnd/>
          </a:ln>
        </p:spPr>
        <p:txBody>
          <a:bodyPr lIns="92075" tIns="46038" rIns="92075" bIns="46038" anchor="ctr"/>
          <a:lstStyle/>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r>
              <a:rPr kumimoji="0" lang="en-GB" sz="5400" b="1" i="0" u="none" strike="noStrike" kern="0" cap="none" spc="0" normalizeH="0" baseline="0" noProof="0" dirty="0">
                <a:ln>
                  <a:noFill/>
                </a:ln>
                <a:solidFill>
                  <a:srgbClr val="CCFFFF"/>
                </a:solidFill>
                <a:effectLst/>
                <a:uLnTx/>
                <a:uFillTx/>
                <a:latin typeface="Arial" charset="0"/>
                <a:ea typeface="+mn-ea"/>
                <a:cs typeface="+mn-cs"/>
              </a:rPr>
              <a:t>Thank you…</a:t>
            </a: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FFFF00"/>
              </a:solidFill>
              <a:effectLst/>
              <a:uLnTx/>
              <a:uFillTx/>
              <a:latin typeface="Arial" charset="0"/>
              <a:ea typeface="+mn-ea"/>
              <a:cs typeface="+mn-cs"/>
            </a:endParaRP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r>
              <a:rPr kumimoji="0" lang="en-GB" sz="3200" b="1" i="0" u="none" strike="noStrike" kern="0" cap="none" spc="0" normalizeH="0" baseline="0" noProof="0" dirty="0">
                <a:ln>
                  <a:noFill/>
                </a:ln>
                <a:solidFill>
                  <a:srgbClr val="FF66CC"/>
                </a:solidFill>
                <a:effectLst/>
                <a:uLnTx/>
                <a:uFillTx/>
                <a:latin typeface="Arial" charset="0"/>
                <a:ea typeface="+mn-ea"/>
                <a:cs typeface="+mn-cs"/>
                <a:hlinkClick r:id="rId3"/>
              </a:rPr>
              <a:t>http://sally-brown.net </a:t>
            </a: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r>
              <a:rPr kumimoji="0" lang="en-GB" sz="3200" b="1" i="0" u="none" strike="noStrike" kern="0" cap="none" spc="0" normalizeH="0" baseline="0" noProof="0" dirty="0">
                <a:ln>
                  <a:noFill/>
                </a:ln>
                <a:solidFill>
                  <a:srgbClr val="FF66CC"/>
                </a:solidFill>
                <a:effectLst/>
                <a:uLnTx/>
                <a:uFillTx/>
                <a:latin typeface="Arial" charset="0"/>
                <a:ea typeface="+mn-ea"/>
                <a:cs typeface="+mn-cs"/>
                <a:hlinkClick r:id="rId3"/>
              </a:rPr>
              <a:t>http://phil-race.co.uk</a:t>
            </a:r>
            <a:r>
              <a:rPr kumimoji="0" lang="en-GB" sz="3200" b="1" i="0" u="none" strike="noStrike" kern="0" cap="none" spc="0" normalizeH="0" baseline="0" noProof="0" dirty="0">
                <a:ln>
                  <a:noFill/>
                </a:ln>
                <a:solidFill>
                  <a:srgbClr val="FF66CC"/>
                </a:solidFill>
                <a:effectLst/>
                <a:uLnTx/>
                <a:uFillTx/>
                <a:latin typeface="Arial" charset="0"/>
                <a:ea typeface="+mn-ea"/>
                <a:cs typeface="+mn-cs"/>
              </a:rPr>
              <a:t>   </a:t>
            </a: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endParaRPr kumimoji="0" lang="en-GB" sz="3200" b="1" i="0" u="none" strike="noStrike" kern="0" cap="none" spc="0" normalizeH="0" baseline="0" noProof="0" dirty="0">
              <a:ln>
                <a:noFill/>
              </a:ln>
              <a:solidFill>
                <a:srgbClr val="00B0F0"/>
              </a:solidFill>
              <a:effectLst/>
              <a:uLnTx/>
              <a:uFillTx/>
              <a:latin typeface="Arial" charset="0"/>
              <a:ea typeface="+mn-ea"/>
              <a:cs typeface="+mn-cs"/>
            </a:endParaRP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r>
              <a:rPr kumimoji="0" lang="en-GB" sz="3200" b="1" i="0" u="none" strike="noStrike" kern="0" cap="none" spc="0" normalizeH="0" baseline="0" noProof="0" dirty="0">
                <a:ln>
                  <a:noFill/>
                </a:ln>
                <a:solidFill>
                  <a:srgbClr val="00B0F0"/>
                </a:solidFill>
                <a:effectLst/>
                <a:uLnTx/>
                <a:uFillTx/>
                <a:latin typeface="Arial" charset="0"/>
                <a:ea typeface="+mn-ea"/>
                <a:cs typeface="+mn-cs"/>
              </a:rPr>
              <a:t>Follow us on Twitter</a:t>
            </a: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r>
              <a:rPr kumimoji="0" lang="en-GB" sz="3200" b="1" i="0" u="none" strike="noStrike" kern="0" cap="none" spc="0" normalizeH="0" baseline="0" noProof="0" dirty="0">
                <a:ln>
                  <a:noFill/>
                </a:ln>
                <a:solidFill>
                  <a:srgbClr val="00B0F0"/>
                </a:solidFill>
                <a:effectLst/>
                <a:uLnTx/>
                <a:uFillTx/>
                <a:latin typeface="Arial" charset="0"/>
                <a:ea typeface="+mn-ea"/>
                <a:cs typeface="+mn-cs"/>
              </a:rPr>
              <a:t>@</a:t>
            </a:r>
            <a:r>
              <a:rPr kumimoji="0" lang="en-GB" sz="3200" b="1" i="0" u="none" strike="noStrike" kern="0" cap="none" spc="0" normalizeH="0" baseline="0" noProof="0" dirty="0" err="1">
                <a:ln>
                  <a:noFill/>
                </a:ln>
                <a:solidFill>
                  <a:srgbClr val="00B0F0"/>
                </a:solidFill>
                <a:effectLst/>
                <a:uLnTx/>
                <a:uFillTx/>
                <a:latin typeface="Arial" charset="0"/>
                <a:ea typeface="+mn-ea"/>
                <a:cs typeface="+mn-cs"/>
              </a:rPr>
              <a:t>ProfSallyBrown</a:t>
            </a:r>
            <a:endParaRPr kumimoji="0" lang="en-GB" sz="3200" b="1" i="0" u="none" strike="noStrike" kern="0" cap="none" spc="0" normalizeH="0" baseline="0" noProof="0" dirty="0">
              <a:ln>
                <a:noFill/>
              </a:ln>
              <a:solidFill>
                <a:srgbClr val="00B0F0"/>
              </a:solidFill>
              <a:effectLst/>
              <a:uLnTx/>
              <a:uFillTx/>
              <a:latin typeface="Arial" charset="0"/>
              <a:ea typeface="+mn-ea"/>
              <a:cs typeface="+mn-cs"/>
            </a:endParaRP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r>
              <a:rPr kumimoji="0" lang="en-GB" sz="3200" b="1" i="0" u="none" strike="noStrike" kern="0" cap="none" spc="0" normalizeH="0" baseline="0" noProof="0" dirty="0">
                <a:ln>
                  <a:noFill/>
                </a:ln>
                <a:solidFill>
                  <a:srgbClr val="00B0F0"/>
                </a:solidFill>
                <a:effectLst/>
                <a:uLnTx/>
                <a:uFillTx/>
                <a:latin typeface="Arial" charset="0"/>
                <a:ea typeface="+mn-ea"/>
                <a:cs typeface="+mn-cs"/>
              </a:rPr>
              <a:t>@</a:t>
            </a:r>
            <a:r>
              <a:rPr kumimoji="0" lang="en-GB" sz="3200" b="1" i="0" u="none" strike="noStrike" kern="0" cap="none" spc="0" normalizeH="0" baseline="0" noProof="0" dirty="0" err="1">
                <a:ln>
                  <a:noFill/>
                </a:ln>
                <a:solidFill>
                  <a:srgbClr val="00B0F0"/>
                </a:solidFill>
                <a:effectLst/>
                <a:uLnTx/>
                <a:uFillTx/>
                <a:latin typeface="Arial" charset="0"/>
                <a:ea typeface="+mn-ea"/>
                <a:cs typeface="+mn-cs"/>
              </a:rPr>
              <a:t>RacePhil</a:t>
            </a:r>
            <a:r>
              <a:rPr kumimoji="0" lang="en-GB" sz="3200" b="1" i="0" u="none" strike="noStrike" kern="0" cap="none" spc="0" normalizeH="0" baseline="0" noProof="0" dirty="0">
                <a:ln>
                  <a:noFill/>
                </a:ln>
                <a:solidFill>
                  <a:srgbClr val="00B0F0"/>
                </a:solidFill>
                <a:effectLst/>
                <a:uLnTx/>
                <a:uFillTx/>
                <a:latin typeface="Arial" charset="0"/>
                <a:ea typeface="+mn-ea"/>
                <a:cs typeface="+mn-cs"/>
              </a:rPr>
              <a:t> </a:t>
            </a: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endParaRPr kumimoji="0" lang="en-GB" sz="3200" b="1" i="0" u="none" strike="noStrike" kern="0" cap="none" spc="0" normalizeH="0" baseline="0" noProof="0" dirty="0">
              <a:ln>
                <a:noFill/>
              </a:ln>
              <a:solidFill>
                <a:srgbClr val="FF66CC"/>
              </a:solidFill>
              <a:effectLst/>
              <a:uLnTx/>
              <a:uFillTx/>
              <a:latin typeface="Arial" charset="0"/>
              <a:ea typeface="+mn-ea"/>
              <a:cs typeface="+mn-cs"/>
            </a:endParaRP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r>
              <a:rPr kumimoji="0" lang="en-GB" sz="3200" b="1" i="0" u="none" strike="noStrike" kern="0" cap="none" spc="0" normalizeH="0" baseline="0" noProof="0" dirty="0">
                <a:ln>
                  <a:noFill/>
                </a:ln>
                <a:solidFill>
                  <a:srgbClr val="CCCCFF"/>
                </a:solidFill>
                <a:effectLst/>
                <a:uLnTx/>
                <a:uFillTx/>
                <a:latin typeface="Arial" charset="0"/>
                <a:ea typeface="+mn-ea"/>
                <a:cs typeface="+mn-cs"/>
              </a:rPr>
              <a:t>e-mails: </a:t>
            </a: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endParaRPr kumimoji="0" lang="en-GB" sz="1600" b="1" i="0" u="none" strike="noStrike" kern="0" cap="none" spc="0" normalizeH="0" baseline="0" noProof="0" dirty="0">
              <a:ln>
                <a:noFill/>
              </a:ln>
              <a:solidFill>
                <a:srgbClr val="CCCCFF"/>
              </a:solidFill>
              <a:effectLst/>
              <a:uLnTx/>
              <a:uFillTx/>
              <a:latin typeface="Arial" charset="0"/>
              <a:ea typeface="+mn-ea"/>
              <a:cs typeface="+mn-cs"/>
            </a:endParaRP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r>
              <a:rPr kumimoji="0" lang="en-GB" sz="3200" b="1" i="0" u="none" strike="noStrike" kern="0" cap="none" spc="0" normalizeH="0" baseline="0" noProof="0" dirty="0">
                <a:ln>
                  <a:noFill/>
                </a:ln>
                <a:solidFill>
                  <a:srgbClr val="FFFF00"/>
                </a:solidFill>
                <a:effectLst/>
                <a:uLnTx/>
                <a:uFillTx/>
                <a:latin typeface="Arial" charset="0"/>
                <a:ea typeface="+mn-ea"/>
                <a:cs typeface="+mn-cs"/>
              </a:rPr>
              <a:t>s.brown@leedsbeckett.ac.uk phil@phil-race.co.uk</a:t>
            </a: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auto" latinLnBrk="0" hangingPunct="0">
              <a:lnSpc>
                <a:spcPct val="90000"/>
              </a:lnSpc>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Arial" charset="0"/>
              <a:ea typeface="+mn-ea"/>
              <a:cs typeface="+mn-cs"/>
            </a:endParaRPr>
          </a:p>
        </p:txBody>
      </p:sp>
    </p:spTree>
    <p:extLst>
      <p:ext uri="{BB962C8B-B14F-4D97-AF65-F5344CB8AC3E}">
        <p14:creationId xmlns:p14="http://schemas.microsoft.com/office/powerpoint/2010/main" val="3143908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Good advice to help you maximise your chances of publication:</a:t>
            </a:r>
            <a:endParaRPr lang="en-GB" altLang="en-US" sz="3200"/>
          </a:p>
        </p:txBody>
      </p:sp>
      <p:sp>
        <p:nvSpPr>
          <p:cNvPr id="36867" name="Content Placeholder 4"/>
          <p:cNvSpPr>
            <a:spLocks noGrp="1"/>
          </p:cNvSpPr>
          <p:nvPr>
            <p:ph idx="1"/>
          </p:nvPr>
        </p:nvSpPr>
        <p:spPr/>
        <p:txBody>
          <a:bodyPr/>
          <a:lstStyle/>
          <a:p>
            <a:r>
              <a:rPr lang="en-US" altLang="en-US" b="1" dirty="0"/>
              <a:t>Write clearly, logically and sequentially.</a:t>
            </a:r>
            <a:endParaRPr lang="en-GB" altLang="en-US" b="1" dirty="0"/>
          </a:p>
          <a:p>
            <a:r>
              <a:rPr lang="en-US" altLang="en-US" b="1" dirty="0"/>
              <a:t>Study and follow the author guidelines.</a:t>
            </a:r>
            <a:endParaRPr lang="en-GB" altLang="en-US" b="1" dirty="0"/>
          </a:p>
          <a:p>
            <a:r>
              <a:rPr lang="en-US" altLang="en-US" b="1" dirty="0"/>
              <a:t>Have the manuscript critiqued by peers and others before submission.</a:t>
            </a:r>
            <a:endParaRPr lang="en-GB" altLang="en-US" b="1" dirty="0"/>
          </a:p>
          <a:p>
            <a:r>
              <a:rPr lang="en-US" altLang="en-US" b="1" dirty="0"/>
              <a:t>Think what readers might want to know, rather than what you want to say.</a:t>
            </a:r>
            <a:endParaRPr lang="en-GB" altLang="en-US" b="1" dirty="0"/>
          </a:p>
          <a:p>
            <a:r>
              <a:rPr lang="en-US" altLang="en-US" b="1" dirty="0"/>
              <a:t>Pay great attention to detail about presentation/appearance/format.</a:t>
            </a:r>
            <a:endParaRPr lang="en-GB" altLang="en-US" b="1" dirty="0"/>
          </a:p>
          <a:p>
            <a:r>
              <a:rPr lang="en-US" altLang="en-US" b="1" dirty="0"/>
              <a:t>Ensure your Research method is relevant, appropriate and accurate.</a:t>
            </a:r>
            <a:endParaRPr lang="en-GB" altLang="en-US" b="1" dirty="0"/>
          </a:p>
          <a:p>
            <a:endParaRPr lang="en-GB" alt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3A16-1754-45EC-A8AD-F8513CA6964F}"/>
              </a:ext>
            </a:extLst>
          </p:cNvPr>
          <p:cNvSpPr>
            <a:spLocks noGrp="1"/>
          </p:cNvSpPr>
          <p:nvPr>
            <p:ph type="title"/>
          </p:nvPr>
        </p:nvSpPr>
        <p:spPr/>
        <p:txBody>
          <a:bodyPr/>
          <a:lstStyle/>
          <a:p>
            <a:r>
              <a:rPr lang="en-GB" dirty="0"/>
              <a:t>Getting feedback on your work</a:t>
            </a:r>
          </a:p>
        </p:txBody>
      </p:sp>
      <p:sp>
        <p:nvSpPr>
          <p:cNvPr id="3" name="Content Placeholder 2">
            <a:extLst>
              <a:ext uri="{FF2B5EF4-FFF2-40B4-BE49-F238E27FC236}">
                <a16:creationId xmlns:a16="http://schemas.microsoft.com/office/drawing/2014/main" id="{EB336C9C-248D-4277-91D7-1B64B51F2461}"/>
              </a:ext>
            </a:extLst>
          </p:cNvPr>
          <p:cNvSpPr>
            <a:spLocks noGrp="1"/>
          </p:cNvSpPr>
          <p:nvPr>
            <p:ph idx="1"/>
          </p:nvPr>
        </p:nvSpPr>
        <p:spPr/>
        <p:txBody>
          <a:bodyPr/>
          <a:lstStyle/>
          <a:p>
            <a:pPr marL="0" indent="0">
              <a:buNone/>
            </a:pPr>
            <a:r>
              <a:rPr lang="en-GB" b="1" dirty="0"/>
              <a:t>Never submit work for publication without:</a:t>
            </a:r>
          </a:p>
          <a:p>
            <a:r>
              <a:rPr lang="en-GB" b="1" dirty="0"/>
              <a:t>reading it aloud to yourself;</a:t>
            </a:r>
          </a:p>
          <a:p>
            <a:r>
              <a:rPr lang="en-GB" b="1" dirty="0"/>
              <a:t>Getting feedback from at least two people, one an expert colleague, the other a ‘talented amateur’;</a:t>
            </a:r>
          </a:p>
          <a:p>
            <a:r>
              <a:rPr lang="en-GB" b="1" dirty="0"/>
              <a:t>Seek out and make good use of an experienced mentor;</a:t>
            </a:r>
          </a:p>
          <a:p>
            <a:r>
              <a:rPr lang="en-GB" b="1" dirty="0"/>
              <a:t>Constructively use feedback you get once you have submitted work for publication.</a:t>
            </a:r>
          </a:p>
          <a:p>
            <a:endParaRPr lang="en-GB" dirty="0"/>
          </a:p>
        </p:txBody>
      </p:sp>
    </p:spTree>
    <p:extLst>
      <p:ext uri="{BB962C8B-B14F-4D97-AF65-F5344CB8AC3E}">
        <p14:creationId xmlns:p14="http://schemas.microsoft.com/office/powerpoint/2010/main" val="517769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Honing your writing style;</a:t>
            </a:r>
          </a:p>
        </p:txBody>
      </p:sp>
      <p:sp>
        <p:nvSpPr>
          <p:cNvPr id="3" name="Content Placeholder 2"/>
          <p:cNvSpPr>
            <a:spLocks noGrp="1"/>
          </p:cNvSpPr>
          <p:nvPr>
            <p:ph idx="1"/>
          </p:nvPr>
        </p:nvSpPr>
        <p:spPr/>
        <p:txBody>
          <a:bodyPr/>
          <a:lstStyle/>
          <a:p>
            <a:r>
              <a:rPr lang="en-GB" sz="2400" b="1" dirty="0"/>
              <a:t>If you want to publish in a journal or a book series, become very familiar with their existing outputs;</a:t>
            </a:r>
          </a:p>
          <a:p>
            <a:r>
              <a:rPr lang="en-GB" sz="2400" b="1" dirty="0"/>
              <a:t>Read thoroughly the last couple of issues of a journal you want to submit to, for example, or scrutinize other books in the series;</a:t>
            </a:r>
          </a:p>
          <a:p>
            <a:r>
              <a:rPr lang="en-GB" sz="2400" b="1" dirty="0"/>
              <a:t>Look at:</a:t>
            </a:r>
          </a:p>
          <a:p>
            <a:pPr lvl="1"/>
            <a:r>
              <a:rPr lang="en-GB" sz="2400" b="1" dirty="0"/>
              <a:t>Technical issues like length, format, layout, number of diagrams/ tables expected;</a:t>
            </a:r>
          </a:p>
          <a:p>
            <a:pPr lvl="1"/>
            <a:r>
              <a:rPr lang="en-GB" sz="2400" b="1" dirty="0"/>
              <a:t>Stylistic issues like active or passive verbs, typical sentence structure, tone, register, vocabulary; </a:t>
            </a:r>
          </a:p>
          <a:p>
            <a:pPr lvl="1"/>
            <a:r>
              <a:rPr lang="en-GB" sz="2400" b="1" dirty="0"/>
              <a:t>Read and read and read to get the look and feel right.</a:t>
            </a:r>
          </a:p>
          <a:p>
            <a:pPr lvl="1"/>
            <a:endParaRPr lang="en-GB" sz="2400" b="1" dirty="0"/>
          </a:p>
          <a:p>
            <a:pPr marL="0" indent="0">
              <a:buNone/>
            </a:pPr>
            <a:endParaRPr lang="en-GB" sz="2800" b="1" dirty="0"/>
          </a:p>
          <a:p>
            <a:endParaRPr lang="en-GB" b="1" dirty="0"/>
          </a:p>
        </p:txBody>
      </p:sp>
    </p:spTree>
    <p:extLst>
      <p:ext uri="{BB962C8B-B14F-4D97-AF65-F5344CB8AC3E}">
        <p14:creationId xmlns:p14="http://schemas.microsoft.com/office/powerpoint/2010/main" val="2566966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305258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a:t>How do you evaluate the status and impact of journals?</a:t>
            </a:r>
          </a:p>
        </p:txBody>
      </p:sp>
      <p:sp>
        <p:nvSpPr>
          <p:cNvPr id="49155" name="Content Placeholder 4"/>
          <p:cNvSpPr>
            <a:spLocks noGrp="1"/>
          </p:cNvSpPr>
          <p:nvPr>
            <p:ph idx="1"/>
          </p:nvPr>
        </p:nvSpPr>
        <p:spPr/>
        <p:txBody>
          <a:bodyPr/>
          <a:lstStyle/>
          <a:p>
            <a:pPr>
              <a:buFont typeface="Wingdings" panose="05000000000000000000" pitchFamily="2" charset="2"/>
              <a:buNone/>
            </a:pPr>
            <a:r>
              <a:rPr lang="en-GB" altLang="en-US" sz="2200" b="1" dirty="0"/>
              <a:t>The impact factor (IF) of an </a:t>
            </a:r>
            <a:r>
              <a:rPr lang="en-GB" altLang="en-US" sz="2200" b="1" dirty="0">
                <a:hlinkClick r:id="rId2" tooltip="Academic journal"/>
              </a:rPr>
              <a:t>academic journal</a:t>
            </a:r>
            <a:r>
              <a:rPr lang="en-GB" altLang="en-US" sz="2200" b="1" dirty="0"/>
              <a:t> is a measure reflecting the average number of </a:t>
            </a:r>
            <a:r>
              <a:rPr lang="en-GB" altLang="en-US" sz="2200" b="1" dirty="0">
                <a:hlinkClick r:id="rId3" tooltip="Citation"/>
              </a:rPr>
              <a:t>citations</a:t>
            </a:r>
            <a:r>
              <a:rPr lang="en-GB" altLang="en-US" sz="2200" b="1" dirty="0"/>
              <a:t> to recent articles published in the journal. It is frequently used as a </a:t>
            </a:r>
            <a:r>
              <a:rPr lang="en-GB" altLang="en-US" sz="2200" b="1" dirty="0">
                <a:hlinkClick r:id="rId4" tooltip="Proxy (statistics)"/>
              </a:rPr>
              <a:t>proxy</a:t>
            </a:r>
            <a:r>
              <a:rPr lang="en-GB" altLang="en-US" sz="2200" b="1" dirty="0"/>
              <a:t> for the relative importance of a journal within its field, with journals with higher impact factors deemed to be more important than those with lower ones. The impact factor was devised by </a:t>
            </a:r>
            <a:r>
              <a:rPr lang="en-GB" altLang="en-US" sz="2200" b="1" dirty="0">
                <a:hlinkClick r:id="rId5" tooltip="Eugene Garfield"/>
              </a:rPr>
              <a:t>Eugene Garfield</a:t>
            </a:r>
            <a:r>
              <a:rPr lang="en-GB" altLang="en-US" sz="2200" b="1" dirty="0"/>
              <a:t>, the founder of the </a:t>
            </a:r>
            <a:r>
              <a:rPr lang="en-GB" altLang="en-US" sz="2200" b="1" dirty="0">
                <a:hlinkClick r:id="rId6" tooltip="Institute for Scientific Information"/>
              </a:rPr>
              <a:t>Institute for Scientific Information</a:t>
            </a:r>
            <a:r>
              <a:rPr lang="en-GB" altLang="en-US" sz="2200" b="1" dirty="0"/>
              <a:t>. Impact factors are calculated yearly starting from 1975 for those journals that are indexed in the </a:t>
            </a:r>
            <a:r>
              <a:rPr lang="en-GB" altLang="en-US" sz="2200" b="1" i="1" dirty="0">
                <a:hlinkClick r:id="rId7" tooltip="Journal Citation Reports"/>
              </a:rPr>
              <a:t>Journal Citation Reports</a:t>
            </a:r>
            <a:r>
              <a:rPr lang="en-GB" altLang="en-US" sz="2200" b="1" dirty="0"/>
              <a:t>. Impact factors cannot be used to compare journals across disciplines. A journal can adopt editorial policies to increase its impact factor. For example, journals may publish a larger percentage of </a:t>
            </a:r>
            <a:r>
              <a:rPr lang="en-GB" altLang="en-US" sz="2200" b="1" dirty="0">
                <a:hlinkClick r:id="rId8" tooltip="Review article"/>
              </a:rPr>
              <a:t>review articles</a:t>
            </a:r>
            <a:r>
              <a:rPr lang="en-GB" altLang="en-US" sz="2200" b="1" dirty="0"/>
              <a:t> which generally are cited more than research reports </a:t>
            </a:r>
            <a:r>
              <a:rPr lang="en-GB" altLang="en-US" sz="2200" b="1" u="sng" dirty="0">
                <a:hlinkClick r:id="rId9"/>
              </a:rPr>
              <a:t>http://en.wikipedia.org/wiki/Impact_factor</a:t>
            </a:r>
            <a:r>
              <a:rPr lang="en-GB" altLang="en-US" sz="2200" b="1" dirty="0"/>
              <a:t>, see also </a:t>
            </a:r>
            <a:r>
              <a:rPr lang="en-GB" altLang="en-US" sz="2200" b="1" u="sng" dirty="0">
                <a:hlinkClick r:id="rId10"/>
              </a:rPr>
              <a:t>http://en.wikipedia.org/wiki/Journal_Citation_Reports</a:t>
            </a:r>
            <a:endParaRPr lang="en-GB" altLang="en-US" sz="2200" b="1" dirty="0"/>
          </a:p>
          <a:p>
            <a:endParaRPr lang="en-GB" alt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p:spPr>
        <p:txBody>
          <a:bodyPr/>
          <a:lstStyle/>
          <a:p>
            <a:r>
              <a:rPr lang="en-GB" altLang="en-US" sz="2800"/>
              <a:t>A useful tool to help you calculate ratings at </a:t>
            </a:r>
            <a:r>
              <a:rPr lang="en-GB" altLang="en-US" sz="2800">
                <a:hlinkClick r:id="rId2"/>
              </a:rPr>
              <a:t>http://www.scimagojr.com/index.php</a:t>
            </a:r>
            <a:endParaRPr lang="en-GB" altLang="en-US" sz="2800"/>
          </a:p>
        </p:txBody>
      </p:sp>
      <p:sp>
        <p:nvSpPr>
          <p:cNvPr id="50179" name="Content Placeholder 4"/>
          <p:cNvSpPr>
            <a:spLocks noGrp="1"/>
          </p:cNvSpPr>
          <p:nvPr>
            <p:ph idx="1"/>
          </p:nvPr>
        </p:nvSpPr>
        <p:spPr>
          <a:xfrm>
            <a:off x="571500" y="1285875"/>
            <a:ext cx="8229600" cy="5033963"/>
          </a:xfrm>
        </p:spPr>
        <p:txBody>
          <a:bodyPr/>
          <a:lstStyle/>
          <a:p>
            <a:pPr>
              <a:buFont typeface="Wingdings" panose="05000000000000000000" pitchFamily="2" charset="2"/>
              <a:buNone/>
            </a:pPr>
            <a:r>
              <a:rPr lang="en-GB" altLang="en-US" sz="2400" b="1" dirty="0"/>
              <a:t>If you type in the name of a journal in the box JOURNAL SEARCH it will give a graphical and numerical indication of its influence over the last few years (rising or falling). (It also identifies its country of publication)</a:t>
            </a:r>
          </a:p>
          <a:p>
            <a:pPr>
              <a:buFont typeface="Wingdings" panose="05000000000000000000" pitchFamily="2" charset="2"/>
              <a:buNone/>
            </a:pPr>
            <a:r>
              <a:rPr lang="en-GB" altLang="en-US" sz="2400" b="1" dirty="0"/>
              <a:t>If you click on JOURNAL RANKING they can select by Social Science and then Education and then by region (worldwide or in the UK or in the USA, </a:t>
            </a:r>
            <a:r>
              <a:rPr lang="en-GB" altLang="en-US" sz="2400" b="1" dirty="0" err="1"/>
              <a:t>etc</a:t>
            </a:r>
            <a:r>
              <a:rPr lang="en-GB" altLang="en-US" sz="2400" b="1" dirty="0"/>
              <a:t>)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1800" b="1" dirty="0"/>
              <a:t>Thanks to Ray Land at Durham University for this tip</a:t>
            </a:r>
            <a:r>
              <a:rPr lang="en-GB" altLang="en-US" b="1" dirty="0"/>
              <a:t>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1655</TotalTime>
  <Words>1848</Words>
  <Application>Microsoft Office PowerPoint</Application>
  <PresentationFormat>On-screen Show (4:3)</PresentationFormat>
  <Paragraphs>218</Paragraphs>
  <Slides>31</Slides>
  <Notes>12</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31</vt:i4>
      </vt:variant>
    </vt:vector>
  </HeadingPairs>
  <TitlesOfParts>
    <vt:vector size="44" baseType="lpstr">
      <vt:lpstr>Arial</vt:lpstr>
      <vt:lpstr>Arial Rounded MT Bold</vt:lpstr>
      <vt:lpstr>Calibri</vt:lpstr>
      <vt:lpstr>Comic Sans MS</vt:lpstr>
      <vt:lpstr>Monotype Sorts</vt:lpstr>
      <vt:lpstr>Tahoma</vt:lpstr>
      <vt:lpstr>Times New Roman</vt:lpstr>
      <vt:lpstr>Wingdings</vt:lpstr>
      <vt:lpstr>LeedsMet template</vt:lpstr>
      <vt:lpstr>2_LeedsMet template</vt:lpstr>
      <vt:lpstr>83_Custom Design</vt:lpstr>
      <vt:lpstr>75_Custom Design</vt:lpstr>
      <vt:lpstr>45_Custom Design</vt:lpstr>
      <vt:lpstr>Getting published on assessment, learning and teaching</vt:lpstr>
      <vt:lpstr>Ten most common reasons for immediately rejecting a manuscript (after Noble)</vt:lpstr>
      <vt:lpstr>Outlets for publications: a hierarchy</vt:lpstr>
      <vt:lpstr>Good advice to help you maximise your chances of publication:</vt:lpstr>
      <vt:lpstr>Getting feedback on your work</vt:lpstr>
      <vt:lpstr>Honing your writing style;</vt:lpstr>
      <vt:lpstr>Persisting in the face of setbacks</vt:lpstr>
      <vt:lpstr>How do you evaluate the status and impact of journals?</vt:lpstr>
      <vt:lpstr>A useful tool to help you calculate ratings at http://www.scimagojr.com/index.php</vt:lpstr>
      <vt:lpstr>Writing in journals: some suggestions...</vt:lpstr>
      <vt:lpstr>Writing in journals: some suggestions...</vt:lpstr>
      <vt:lpstr>Useful references</vt:lpstr>
      <vt:lpstr>Overnight task: 500 words (plus or minus 10 words)</vt:lpstr>
      <vt:lpstr>PowerPoint Presentation</vt:lpstr>
      <vt:lpstr>What did you learn?</vt:lpstr>
      <vt:lpstr>Tips and Tactics Co-authoring Multi-purposing Networking Planning next steps</vt:lpstr>
      <vt:lpstr>Organising your writing…</vt:lpstr>
      <vt:lpstr>Making time …</vt:lpstr>
      <vt:lpstr>Ten questions to get started writing</vt:lpstr>
      <vt:lpstr>Answers to such questions can contribute to:</vt:lpstr>
      <vt:lpstr>Getting started: lay an egg...</vt:lpstr>
      <vt:lpstr>Talk each other through your egg diagram</vt:lpstr>
      <vt:lpstr>PowerPoint Presentation</vt:lpstr>
      <vt:lpstr>PowerPoint Presentation</vt:lpstr>
      <vt:lpstr>Interrogating your draft article</vt:lpstr>
      <vt:lpstr>WIRMI and WIIFM?</vt:lpstr>
      <vt:lpstr>How to tackle writer’s block…</vt:lpstr>
      <vt:lpstr>The journal editor’s agenda…</vt:lpstr>
      <vt:lpstr>One thing I’m going to do next…</vt:lpstr>
      <vt:lpstr>And finally</vt:lpstr>
      <vt:lpstr>PowerPoint Presentation</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85</cp:revision>
  <dcterms:created xsi:type="dcterms:W3CDTF">2007-03-06T12:05:28Z</dcterms:created>
  <dcterms:modified xsi:type="dcterms:W3CDTF">2017-07-14T18:53:02Z</dcterms:modified>
</cp:coreProperties>
</file>