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06.xml" ContentType="application/vnd.openxmlformats-officedocument.presentationml.slideMaster+xml"/>
  <Override PartName="/ppt/slideMasters/slideMaster107.xml" ContentType="application/vnd.openxmlformats-officedocument.presentationml.slideMaster+xml"/>
  <Override PartName="/ppt/slideMasters/slideMaster108.xml" ContentType="application/vnd.openxmlformats-officedocument.presentationml.slideMaster+xml"/>
  <Override PartName="/ppt/slideMasters/slideMaster109.xml" ContentType="application/vnd.openxmlformats-officedocument.presentationml.slideMaster+xml"/>
  <Override PartName="/ppt/slideMasters/slideMaster110.xml" ContentType="application/vnd.openxmlformats-officedocument.presentationml.slideMaster+xml"/>
  <Override PartName="/ppt/slideMasters/slideMaster111.xml" ContentType="application/vnd.openxmlformats-officedocument.presentationml.slideMaster+xml"/>
  <Override PartName="/ppt/slideMasters/slideMaster112.xml" ContentType="application/vnd.openxmlformats-officedocument.presentationml.slideMaster+xml"/>
  <Override PartName="/ppt/slideMasters/slideMaster113.xml" ContentType="application/vnd.openxmlformats-officedocument.presentationml.slideMaster+xml"/>
  <Override PartName="/ppt/slideMasters/slideMaster114.xml" ContentType="application/vnd.openxmlformats-officedocument.presentationml.slideMaster+xml"/>
  <Override PartName="/ppt/slideMasters/slideMaster115.xml" ContentType="application/vnd.openxmlformats-officedocument.presentationml.slideMaster+xml"/>
  <Override PartName="/ppt/slideMasters/slideMaster116.xml" ContentType="application/vnd.openxmlformats-officedocument.presentationml.slideMaster+xml"/>
  <Override PartName="/ppt/slideMasters/slideMaster117.xml" ContentType="application/vnd.openxmlformats-officedocument.presentationml.slideMaster+xml"/>
  <Override PartName="/ppt/slideMasters/slideMaster118.xml" ContentType="application/vnd.openxmlformats-officedocument.presentationml.slideMaster+xml"/>
  <Override PartName="/ppt/slideMasters/slideMaster119.xml" ContentType="application/vnd.openxmlformats-officedocument.presentationml.slideMaster+xml"/>
  <Override PartName="/ppt/slideMasters/slideMaster120.xml" ContentType="application/vnd.openxmlformats-officedocument.presentationml.slideMaster+xml"/>
  <Override PartName="/ppt/slideMasters/slideMaster121.xml" ContentType="application/vnd.openxmlformats-officedocument.presentationml.slideMaster+xml"/>
  <Override PartName="/ppt/slideMasters/slideMaster122.xml" ContentType="application/vnd.openxmlformats-officedocument.presentationml.slideMaster+xml"/>
  <Override PartName="/ppt/slideMasters/slideMaster123.xml" ContentType="application/vnd.openxmlformats-officedocument.presentationml.slideMaster+xml"/>
  <Override PartName="/ppt/slideMasters/slideMaster124.xml" ContentType="application/vnd.openxmlformats-officedocument.presentationml.slideMaster+xml"/>
  <Override PartName="/ppt/slideMasters/slideMaster125.xml" ContentType="application/vnd.openxmlformats-officedocument.presentationml.slideMaster+xml"/>
  <Override PartName="/ppt/slideMasters/slideMaster126.xml" ContentType="application/vnd.openxmlformats-officedocument.presentationml.slideMaster+xml"/>
  <Override PartName="/ppt/slideMasters/slideMaster127.xml" ContentType="application/vnd.openxmlformats-officedocument.presentationml.slideMaster+xml"/>
  <Override PartName="/ppt/slideMasters/slideMaster128.xml" ContentType="application/vnd.openxmlformats-officedocument.presentationml.slideMaster+xml"/>
  <Override PartName="/ppt/slideMasters/slideMaster12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theme/theme7.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8.xml" ContentType="application/vnd.openxmlformats-officedocument.theme+xml"/>
  <Override PartName="/ppt/slideLayouts/slideLayout15.xml" ContentType="application/vnd.openxmlformats-officedocument.presentationml.slideLayout+xml"/>
  <Override PartName="/ppt/theme/theme9.xml" ContentType="application/vnd.openxmlformats-officedocument.theme+xml"/>
  <Override PartName="/ppt/slideLayouts/slideLayout16.xml" ContentType="application/vnd.openxmlformats-officedocument.presentationml.slideLayout+xml"/>
  <Override PartName="/ppt/theme/theme10.xml" ContentType="application/vnd.openxmlformats-officedocument.theme+xml"/>
  <Override PartName="/ppt/slideLayouts/slideLayout17.xml" ContentType="application/vnd.openxmlformats-officedocument.presentationml.slideLayout+xml"/>
  <Override PartName="/ppt/theme/theme11.xml" ContentType="application/vnd.openxmlformats-officedocument.theme+xml"/>
  <Override PartName="/ppt/slideLayouts/slideLayout18.xml" ContentType="application/vnd.openxmlformats-officedocument.presentationml.slideLayout+xml"/>
  <Override PartName="/ppt/theme/theme12.xml" ContentType="application/vnd.openxmlformats-officedocument.theme+xml"/>
  <Override PartName="/ppt/slideLayouts/slideLayout19.xml" ContentType="application/vnd.openxmlformats-officedocument.presentationml.slideLayout+xml"/>
  <Override PartName="/ppt/theme/theme13.xml" ContentType="application/vnd.openxmlformats-officedocument.theme+xml"/>
  <Override PartName="/ppt/slideLayouts/slideLayout20.xml" ContentType="application/vnd.openxmlformats-officedocument.presentationml.slideLayout+xml"/>
  <Override PartName="/ppt/theme/theme14.xml" ContentType="application/vnd.openxmlformats-officedocument.theme+xml"/>
  <Override PartName="/ppt/slideLayouts/slideLayout21.xml" ContentType="application/vnd.openxmlformats-officedocument.presentationml.slideLayout+xml"/>
  <Override PartName="/ppt/theme/theme15.xml" ContentType="application/vnd.openxmlformats-officedocument.theme+xml"/>
  <Override PartName="/ppt/slideLayouts/slideLayout22.xml" ContentType="application/vnd.openxmlformats-officedocument.presentationml.slideLayout+xml"/>
  <Override PartName="/ppt/theme/theme16.xml" ContentType="application/vnd.openxmlformats-officedocument.theme+xml"/>
  <Override PartName="/ppt/slideLayouts/slideLayout23.xml" ContentType="application/vnd.openxmlformats-officedocument.presentationml.slideLayout+xml"/>
  <Override PartName="/ppt/theme/theme17.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8.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19.xml" ContentType="application/vnd.openxmlformats-officedocument.theme+xml"/>
  <Override PartName="/ppt/slideLayouts/slideLayout29.xml" ContentType="application/vnd.openxmlformats-officedocument.presentationml.slideLayout+xml"/>
  <Override PartName="/ppt/theme/theme20.xml" ContentType="application/vnd.openxmlformats-officedocument.theme+xml"/>
  <Override PartName="/ppt/slideLayouts/slideLayout30.xml" ContentType="application/vnd.openxmlformats-officedocument.presentationml.slideLayout+xml"/>
  <Override PartName="/ppt/theme/theme21.xml" ContentType="application/vnd.openxmlformats-officedocument.theme+xml"/>
  <Override PartName="/ppt/slideLayouts/slideLayout31.xml" ContentType="application/vnd.openxmlformats-officedocument.presentationml.slideLayout+xml"/>
  <Override PartName="/ppt/theme/theme22.xml" ContentType="application/vnd.openxmlformats-officedocument.theme+xml"/>
  <Override PartName="/ppt/slideLayouts/slideLayout32.xml" ContentType="application/vnd.openxmlformats-officedocument.presentationml.slideLayout+xml"/>
  <Override PartName="/ppt/theme/theme23.xml" ContentType="application/vnd.openxmlformats-officedocument.theme+xml"/>
  <Override PartName="/ppt/slideLayouts/slideLayout33.xml" ContentType="application/vnd.openxmlformats-officedocument.presentationml.slideLayout+xml"/>
  <Override PartName="/ppt/theme/theme24.xml" ContentType="application/vnd.openxmlformats-officedocument.theme+xml"/>
  <Override PartName="/ppt/slideLayouts/slideLayout34.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slideLayouts/slideLayout35.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slideLayouts/slideLayout36.xml" ContentType="application/vnd.openxmlformats-officedocument.presentationml.slideLayout+xml"/>
  <Override PartName="/ppt/theme/theme34.xml" ContentType="application/vnd.openxmlformats-officedocument.theme+xml"/>
  <Override PartName="/ppt/slideLayouts/slideLayout37.xml" ContentType="application/vnd.openxmlformats-officedocument.presentationml.slideLayout+xml"/>
  <Override PartName="/ppt/theme/theme35.xml" ContentType="application/vnd.openxmlformats-officedocument.theme+xml"/>
  <Override PartName="/ppt/theme/theme36.xml" ContentType="application/vnd.openxmlformats-officedocument.theme+xml"/>
  <Override PartName="/ppt/slideLayouts/slideLayout38.xml" ContentType="application/vnd.openxmlformats-officedocument.presentationml.slideLayout+xml"/>
  <Override PartName="/ppt/theme/theme37.xml" ContentType="application/vnd.openxmlformats-officedocument.theme+xml"/>
  <Override PartName="/ppt/slideLayouts/slideLayout39.xml" ContentType="application/vnd.openxmlformats-officedocument.presentationml.slideLayout+xml"/>
  <Override PartName="/ppt/theme/theme38.xml" ContentType="application/vnd.openxmlformats-officedocument.theme+xml"/>
  <Override PartName="/ppt/slideLayouts/slideLayout40.xml" ContentType="application/vnd.openxmlformats-officedocument.presentationml.slideLayout+xml"/>
  <Override PartName="/ppt/theme/theme39.xml" ContentType="application/vnd.openxmlformats-officedocument.theme+xml"/>
  <Override PartName="/ppt/slideLayouts/slideLayout41.xml" ContentType="application/vnd.openxmlformats-officedocument.presentationml.slideLayout+xml"/>
  <Override PartName="/ppt/theme/theme40.xml" ContentType="application/vnd.openxmlformats-officedocument.theme+xml"/>
  <Override PartName="/ppt/slideLayouts/slideLayout42.xml" ContentType="application/vnd.openxmlformats-officedocument.presentationml.slideLayout+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theme/theme4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5.xml" ContentType="application/vnd.openxmlformats-officedocument.theme+xml"/>
  <Override PartName="/ppt/slideLayouts/slideLayout45.xml" ContentType="application/vnd.openxmlformats-officedocument.presentationml.slideLayout+xml"/>
  <Override PartName="/ppt/theme/theme46.xml" ContentType="application/vnd.openxmlformats-officedocument.theme+xml"/>
  <Override PartName="/ppt/slideLayouts/slideLayout46.xml" ContentType="application/vnd.openxmlformats-officedocument.presentationml.slideLayout+xml"/>
  <Override PartName="/ppt/theme/theme47.xml" ContentType="application/vnd.openxmlformats-officedocument.theme+xml"/>
  <Override PartName="/ppt/slideLayouts/slideLayout47.xml" ContentType="application/vnd.openxmlformats-officedocument.presentationml.slideLayout+xml"/>
  <Override PartName="/ppt/theme/theme48.xml" ContentType="application/vnd.openxmlformats-officedocument.theme+xml"/>
  <Override PartName="/ppt/slideLayouts/slideLayout48.xml" ContentType="application/vnd.openxmlformats-officedocument.presentationml.slideLayout+xml"/>
  <Override PartName="/ppt/theme/theme49.xml" ContentType="application/vnd.openxmlformats-officedocument.theme+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slideLayouts/slideLayout49.xml" ContentType="application/vnd.openxmlformats-officedocument.presentationml.slideLayout+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theme/theme63.xml" ContentType="application/vnd.openxmlformats-officedocument.theme+xml"/>
  <Override PartName="/ppt/theme/theme64.xml" ContentType="application/vnd.openxmlformats-officedocument.theme+xml"/>
  <Override PartName="/ppt/theme/theme65.xml" ContentType="application/vnd.openxmlformats-officedocument.theme+xml"/>
  <Override PartName="/ppt/theme/theme66.xml" ContentType="application/vnd.openxmlformats-officedocument.theme+xml"/>
  <Override PartName="/ppt/theme/theme67.xml" ContentType="application/vnd.openxmlformats-officedocument.theme+xml"/>
  <Override PartName="/ppt/theme/theme68.xml" ContentType="application/vnd.openxmlformats-officedocument.theme+xml"/>
  <Override PartName="/ppt/theme/theme69.xml" ContentType="application/vnd.openxmlformats-officedocument.theme+xml"/>
  <Override PartName="/ppt/theme/theme70.xml" ContentType="application/vnd.openxmlformats-officedocument.theme+xml"/>
  <Override PartName="/ppt/theme/theme71.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theme/theme74.xml" ContentType="application/vnd.openxmlformats-officedocument.theme+xml"/>
  <Override PartName="/ppt/theme/theme75.xml" ContentType="application/vnd.openxmlformats-officedocument.theme+xml"/>
  <Override PartName="/ppt/theme/theme76.xml" ContentType="application/vnd.openxmlformats-officedocument.theme+xml"/>
  <Override PartName="/ppt/theme/theme77.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8.xml" ContentType="application/vnd.openxmlformats-officedocument.theme+xml"/>
  <Override PartName="/ppt/slideLayouts/slideLayout52.xml" ContentType="application/vnd.openxmlformats-officedocument.presentationml.slideLayout+xml"/>
  <Override PartName="/ppt/theme/theme79.xml" ContentType="application/vnd.openxmlformats-officedocument.theme+xml"/>
  <Override PartName="/ppt/theme/theme80.xml" ContentType="application/vnd.openxmlformats-officedocument.theme+xml"/>
  <Override PartName="/ppt/theme/theme81.xml" ContentType="application/vnd.openxmlformats-officedocument.theme+xml"/>
  <Override PartName="/ppt/theme/theme82.xml" ContentType="application/vnd.openxmlformats-officedocument.theme+xml"/>
  <Override PartName="/ppt/theme/theme83.xml" ContentType="application/vnd.openxmlformats-officedocument.theme+xml"/>
  <Override PartName="/ppt/theme/theme84.xml" ContentType="application/vnd.openxmlformats-officedocument.theme+xml"/>
  <Override PartName="/ppt/theme/theme85.xml" ContentType="application/vnd.openxmlformats-officedocument.theme+xml"/>
  <Override PartName="/ppt/theme/theme86.xml" ContentType="application/vnd.openxmlformats-officedocument.theme+xml"/>
  <Override PartName="/ppt/theme/theme87.xml" ContentType="application/vnd.openxmlformats-officedocument.theme+xml"/>
  <Override PartName="/ppt/theme/theme88.xml" ContentType="application/vnd.openxmlformats-officedocument.theme+xml"/>
  <Override PartName="/ppt/theme/theme89.xml" ContentType="application/vnd.openxmlformats-officedocument.theme+xml"/>
  <Override PartName="/ppt/slideLayouts/slideLayout53.xml" ContentType="application/vnd.openxmlformats-officedocument.presentationml.slideLayout+xml"/>
  <Override PartName="/ppt/theme/theme90.xml" ContentType="application/vnd.openxmlformats-officedocument.theme+xml"/>
  <Override PartName="/ppt/theme/theme91.xml" ContentType="application/vnd.openxmlformats-officedocument.theme+xml"/>
  <Override PartName="/ppt/slideLayouts/slideLayout54.xml" ContentType="application/vnd.openxmlformats-officedocument.presentationml.slideLayout+xml"/>
  <Override PartName="/ppt/theme/theme92.xml" ContentType="application/vnd.openxmlformats-officedocument.theme+xml"/>
  <Override PartName="/ppt/theme/theme93.xml" ContentType="application/vnd.openxmlformats-officedocument.theme+xml"/>
  <Override PartName="/ppt/theme/theme94.xml" ContentType="application/vnd.openxmlformats-officedocument.theme+xml"/>
  <Override PartName="/ppt/theme/theme95.xml" ContentType="application/vnd.openxmlformats-officedocument.theme+xml"/>
  <Override PartName="/ppt/theme/theme96.xml" ContentType="application/vnd.openxmlformats-officedocument.theme+xml"/>
  <Override PartName="/ppt/theme/theme97.xml" ContentType="application/vnd.openxmlformats-officedocument.theme+xml"/>
  <Override PartName="/ppt/theme/theme98.xml" ContentType="application/vnd.openxmlformats-officedocument.theme+xml"/>
  <Override PartName="/ppt/theme/theme99.xml" ContentType="application/vnd.openxmlformats-officedocument.theme+xml"/>
  <Override PartName="/ppt/theme/theme100.xml" ContentType="application/vnd.openxmlformats-officedocument.theme+xml"/>
  <Override PartName="/ppt/theme/theme101.xml" ContentType="application/vnd.openxmlformats-officedocument.theme+xml"/>
  <Override PartName="/ppt/theme/theme102.xml" ContentType="application/vnd.openxmlformats-officedocument.theme+xml"/>
  <Override PartName="/ppt/theme/theme103.xml" ContentType="application/vnd.openxmlformats-officedocument.theme+xml"/>
  <Override PartName="/ppt/theme/theme104.xml" ContentType="application/vnd.openxmlformats-officedocument.theme+xml"/>
  <Override PartName="/ppt/slideLayouts/slideLayout55.xml" ContentType="application/vnd.openxmlformats-officedocument.presentationml.slideLayout+xml"/>
  <Override PartName="/ppt/theme/theme105.xml" ContentType="application/vnd.openxmlformats-officedocument.theme+xml"/>
  <Override PartName="/ppt/slideLayouts/slideLayout56.xml" ContentType="application/vnd.openxmlformats-officedocument.presentationml.slideLayout+xml"/>
  <Override PartName="/ppt/theme/theme106.xml" ContentType="application/vnd.openxmlformats-officedocument.theme+xml"/>
  <Override PartName="/ppt/theme/theme107.xml" ContentType="application/vnd.openxmlformats-officedocument.theme+xml"/>
  <Override PartName="/ppt/theme/theme108.xml" ContentType="application/vnd.openxmlformats-officedocument.theme+xml"/>
  <Override PartName="/ppt/slideLayouts/slideLayout57.xml" ContentType="application/vnd.openxmlformats-officedocument.presentationml.slideLayout+xml"/>
  <Override PartName="/ppt/theme/theme109.xml" ContentType="application/vnd.openxmlformats-officedocument.theme+xml"/>
  <Override PartName="/ppt/slideLayouts/slideLayout58.xml" ContentType="application/vnd.openxmlformats-officedocument.presentationml.slideLayout+xml"/>
  <Override PartName="/ppt/theme/theme110.xml" ContentType="application/vnd.openxmlformats-officedocument.theme+xml"/>
  <Override PartName="/ppt/slideLayouts/slideLayout59.xml" ContentType="application/vnd.openxmlformats-officedocument.presentationml.slideLayout+xml"/>
  <Override PartName="/ppt/theme/theme111.xml" ContentType="application/vnd.openxmlformats-officedocument.theme+xml"/>
  <Override PartName="/ppt/theme/theme112.xml" ContentType="application/vnd.openxmlformats-officedocument.theme+xml"/>
  <Override PartName="/ppt/slideLayouts/slideLayout60.xml" ContentType="application/vnd.openxmlformats-officedocument.presentationml.slideLayout+xml"/>
  <Override PartName="/ppt/theme/theme113.xml" ContentType="application/vnd.openxmlformats-officedocument.theme+xml"/>
  <Override PartName="/ppt/theme/theme114.xml" ContentType="application/vnd.openxmlformats-officedocument.theme+xml"/>
  <Override PartName="/ppt/theme/theme115.xml" ContentType="application/vnd.openxmlformats-officedocument.theme+xml"/>
  <Override PartName="/ppt/theme/theme116.xml" ContentType="application/vnd.openxmlformats-officedocument.theme+xml"/>
  <Override PartName="/ppt/theme/theme117.xml" ContentType="application/vnd.openxmlformats-officedocument.theme+xml"/>
  <Override PartName="/ppt/theme/theme118.xml" ContentType="application/vnd.openxmlformats-officedocument.theme+xml"/>
  <Override PartName="/ppt/theme/theme119.xml" ContentType="application/vnd.openxmlformats-officedocument.theme+xml"/>
  <Override PartName="/ppt/slideLayouts/slideLayout61.xml" ContentType="application/vnd.openxmlformats-officedocument.presentationml.slideLayout+xml"/>
  <Override PartName="/ppt/theme/theme120.xml" ContentType="application/vnd.openxmlformats-officedocument.theme+xml"/>
  <Override PartName="/ppt/slideLayouts/slideLayout62.xml" ContentType="application/vnd.openxmlformats-officedocument.presentationml.slideLayout+xml"/>
  <Override PartName="/ppt/theme/theme121.xml" ContentType="application/vnd.openxmlformats-officedocument.theme+xml"/>
  <Override PartName="/ppt/slideLayouts/slideLayout63.xml" ContentType="application/vnd.openxmlformats-officedocument.presentationml.slideLayout+xml"/>
  <Override PartName="/ppt/theme/theme122.xml" ContentType="application/vnd.openxmlformats-officedocument.theme+xml"/>
  <Override PartName="/ppt/theme/theme123.xml" ContentType="application/vnd.openxmlformats-officedocument.theme+xml"/>
  <Override PartName="/ppt/theme/theme124.xml" ContentType="application/vnd.openxmlformats-officedocument.theme+xml"/>
  <Override PartName="/ppt/slideLayouts/slideLayout64.xml" ContentType="application/vnd.openxmlformats-officedocument.presentationml.slideLayout+xml"/>
  <Override PartName="/ppt/theme/theme125.xml" ContentType="application/vnd.openxmlformats-officedocument.theme+xml"/>
  <Override PartName="/ppt/slideLayouts/slideLayout65.xml" ContentType="application/vnd.openxmlformats-officedocument.presentationml.slideLayout+xml"/>
  <Override PartName="/ppt/theme/theme126.xml" ContentType="application/vnd.openxmlformats-officedocument.theme+xml"/>
  <Override PartName="/ppt/slideLayouts/slideLayout66.xml" ContentType="application/vnd.openxmlformats-officedocument.presentationml.slideLayout+xml"/>
  <Override PartName="/ppt/theme/theme12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28.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29.xml" ContentType="application/vnd.openxmlformats-officedocument.theme+xml"/>
  <Override PartName="/ppt/theme/theme13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97" r:id="rId1"/>
    <p:sldMasterId id="2147484400" r:id="rId2"/>
    <p:sldMasterId id="2147484402" r:id="rId3"/>
    <p:sldMasterId id="2147484465" r:id="rId4"/>
    <p:sldMasterId id="2147484615" r:id="rId5"/>
    <p:sldMasterId id="2147484643" r:id="rId6"/>
    <p:sldMasterId id="2147484655" r:id="rId7"/>
    <p:sldMasterId id="2147484657" r:id="rId8"/>
    <p:sldMasterId id="2147484660" r:id="rId9"/>
    <p:sldMasterId id="2147484662" r:id="rId10"/>
    <p:sldMasterId id="2147484664" r:id="rId11"/>
    <p:sldMasterId id="2147484666" r:id="rId12"/>
    <p:sldMasterId id="2147484668" r:id="rId13"/>
    <p:sldMasterId id="2147484670" r:id="rId14"/>
    <p:sldMasterId id="2147484672" r:id="rId15"/>
    <p:sldMasterId id="2147484674" r:id="rId16"/>
    <p:sldMasterId id="2147484676" r:id="rId17"/>
    <p:sldMasterId id="2147484678" r:id="rId18"/>
    <p:sldMasterId id="2147484682" r:id="rId19"/>
    <p:sldMasterId id="2147484685" r:id="rId20"/>
    <p:sldMasterId id="2147484687" r:id="rId21"/>
    <p:sldMasterId id="2147484689" r:id="rId22"/>
    <p:sldMasterId id="2147484691" r:id="rId23"/>
    <p:sldMasterId id="2147484693" r:id="rId24"/>
    <p:sldMasterId id="2147484695" r:id="rId25"/>
    <p:sldMasterId id="2147484697" r:id="rId26"/>
    <p:sldMasterId id="2147484701" r:id="rId27"/>
    <p:sldMasterId id="2147484703" r:id="rId28"/>
    <p:sldMasterId id="2147484707" r:id="rId29"/>
    <p:sldMasterId id="2147484711" r:id="rId30"/>
    <p:sldMasterId id="2147484713" r:id="rId31"/>
    <p:sldMasterId id="2147484715" r:id="rId32"/>
    <p:sldMasterId id="2147484717" r:id="rId33"/>
    <p:sldMasterId id="2147484719" r:id="rId34"/>
    <p:sldMasterId id="2147484723" r:id="rId35"/>
    <p:sldMasterId id="2147484728" r:id="rId36"/>
    <p:sldMasterId id="2147484730" r:id="rId37"/>
    <p:sldMasterId id="2147484739" r:id="rId38"/>
    <p:sldMasterId id="2147484741" r:id="rId39"/>
    <p:sldMasterId id="2147484744" r:id="rId40"/>
    <p:sldMasterId id="2147484746" r:id="rId41"/>
    <p:sldMasterId id="2147484749" r:id="rId42"/>
    <p:sldMasterId id="2147484753" r:id="rId43"/>
    <p:sldMasterId id="2147484755" r:id="rId44"/>
    <p:sldMasterId id="2147484758" r:id="rId45"/>
    <p:sldMasterId id="2147484760" r:id="rId46"/>
    <p:sldMasterId id="2147484762" r:id="rId47"/>
    <p:sldMasterId id="2147484766" r:id="rId48"/>
    <p:sldMasterId id="2147484768" r:id="rId49"/>
    <p:sldMasterId id="2147484770" r:id="rId50"/>
    <p:sldMasterId id="2147484772" r:id="rId51"/>
    <p:sldMasterId id="2147484778" r:id="rId52"/>
    <p:sldMasterId id="2147484780" r:id="rId53"/>
    <p:sldMasterId id="2147484789" r:id="rId54"/>
    <p:sldMasterId id="2147484793" r:id="rId55"/>
    <p:sldMasterId id="2147484797" r:id="rId56"/>
    <p:sldMasterId id="2147484799" r:id="rId57"/>
    <p:sldMasterId id="2147484802" r:id="rId58"/>
    <p:sldMasterId id="2147484804" r:id="rId59"/>
    <p:sldMasterId id="2147484806" r:id="rId60"/>
    <p:sldMasterId id="2147484808" r:id="rId61"/>
    <p:sldMasterId id="2147484811" r:id="rId62"/>
    <p:sldMasterId id="2147484815" r:id="rId63"/>
    <p:sldMasterId id="2147484817" r:id="rId64"/>
    <p:sldMasterId id="2147484819" r:id="rId65"/>
    <p:sldMasterId id="2147484821" r:id="rId66"/>
    <p:sldMasterId id="2147484823" r:id="rId67"/>
    <p:sldMasterId id="2147484825" r:id="rId68"/>
    <p:sldMasterId id="2147484827" r:id="rId69"/>
    <p:sldMasterId id="2147484829" r:id="rId70"/>
    <p:sldMasterId id="2147484831" r:id="rId71"/>
    <p:sldMasterId id="2147484833" r:id="rId72"/>
    <p:sldMasterId id="2147484835" r:id="rId73"/>
    <p:sldMasterId id="2147484837" r:id="rId74"/>
    <p:sldMasterId id="2147484839" r:id="rId75"/>
    <p:sldMasterId id="2147484841" r:id="rId76"/>
    <p:sldMasterId id="2147484845" r:id="rId77"/>
    <p:sldMasterId id="2147484848" r:id="rId78"/>
    <p:sldMasterId id="2147484850" r:id="rId79"/>
    <p:sldMasterId id="2147484853" r:id="rId80"/>
    <p:sldMasterId id="2147484855" r:id="rId81"/>
    <p:sldMasterId id="2147484857" r:id="rId82"/>
    <p:sldMasterId id="2147484864" r:id="rId83"/>
    <p:sldMasterId id="2147484866" r:id="rId84"/>
    <p:sldMasterId id="2147484868" r:id="rId85"/>
    <p:sldMasterId id="2147484870" r:id="rId86"/>
    <p:sldMasterId id="2147484872" r:id="rId87"/>
    <p:sldMasterId id="2147484876" r:id="rId88"/>
    <p:sldMasterId id="2147484878" r:id="rId89"/>
    <p:sldMasterId id="2147484880" r:id="rId90"/>
    <p:sldMasterId id="2147484888" r:id="rId91"/>
    <p:sldMasterId id="2147484895" r:id="rId92"/>
    <p:sldMasterId id="2147484903" r:id="rId93"/>
    <p:sldMasterId id="2147484905" r:id="rId94"/>
    <p:sldMasterId id="2147484907" r:id="rId95"/>
    <p:sldMasterId id="2147484909" r:id="rId96"/>
    <p:sldMasterId id="2147484911" r:id="rId97"/>
    <p:sldMasterId id="2147484913" r:id="rId98"/>
    <p:sldMasterId id="2147484915" r:id="rId99"/>
    <p:sldMasterId id="2147484933" r:id="rId100"/>
    <p:sldMasterId id="2147484935" r:id="rId101"/>
    <p:sldMasterId id="2147484938" r:id="rId102"/>
    <p:sldMasterId id="2147484940" r:id="rId103"/>
    <p:sldMasterId id="2147484942" r:id="rId104"/>
    <p:sldMasterId id="2147484945" r:id="rId105"/>
    <p:sldMasterId id="2147484947" r:id="rId106"/>
    <p:sldMasterId id="2147484951" r:id="rId107"/>
    <p:sldMasterId id="2147484953" r:id="rId108"/>
    <p:sldMasterId id="2147484960" r:id="rId109"/>
    <p:sldMasterId id="2147484962" r:id="rId110"/>
    <p:sldMasterId id="2147484964" r:id="rId111"/>
    <p:sldMasterId id="2147484975" r:id="rId112"/>
    <p:sldMasterId id="2147484977" r:id="rId113"/>
    <p:sldMasterId id="2147484983" r:id="rId114"/>
    <p:sldMasterId id="2147484985" r:id="rId115"/>
    <p:sldMasterId id="2147484987" r:id="rId116"/>
    <p:sldMasterId id="2147484989" r:id="rId117"/>
    <p:sldMasterId id="2147484995" r:id="rId118"/>
    <p:sldMasterId id="2147484998" r:id="rId119"/>
    <p:sldMasterId id="2147485000" r:id="rId120"/>
    <p:sldMasterId id="2147485002" r:id="rId121"/>
    <p:sldMasterId id="2147485004" r:id="rId122"/>
    <p:sldMasterId id="2147485009" r:id="rId123"/>
    <p:sldMasterId id="2147485013" r:id="rId124"/>
    <p:sldMasterId id="2147485016" r:id="rId125"/>
    <p:sldMasterId id="2147485025" r:id="rId126"/>
    <p:sldMasterId id="2147485029" r:id="rId127"/>
    <p:sldMasterId id="2147485031" r:id="rId128"/>
    <p:sldMasterId id="2147485034" r:id="rId129"/>
  </p:sldMasterIdLst>
  <p:notesMasterIdLst>
    <p:notesMasterId r:id="rId236"/>
  </p:notesMasterIdLst>
  <p:sldIdLst>
    <p:sldId id="428" r:id="rId130"/>
    <p:sldId id="932" r:id="rId131"/>
    <p:sldId id="933" r:id="rId132"/>
    <p:sldId id="528" r:id="rId133"/>
    <p:sldId id="783" r:id="rId134"/>
    <p:sldId id="886" r:id="rId135"/>
    <p:sldId id="884" r:id="rId136"/>
    <p:sldId id="885" r:id="rId137"/>
    <p:sldId id="837" r:id="rId138"/>
    <p:sldId id="529" r:id="rId139"/>
    <p:sldId id="459" r:id="rId140"/>
    <p:sldId id="844" r:id="rId141"/>
    <p:sldId id="864" r:id="rId142"/>
    <p:sldId id="531" r:id="rId143"/>
    <p:sldId id="532" r:id="rId144"/>
    <p:sldId id="840" r:id="rId145"/>
    <p:sldId id="841" r:id="rId146"/>
    <p:sldId id="842" r:id="rId147"/>
    <p:sldId id="486" r:id="rId148"/>
    <p:sldId id="888" r:id="rId149"/>
    <p:sldId id="829" r:id="rId150"/>
    <p:sldId id="674" r:id="rId151"/>
    <p:sldId id="784" r:id="rId152"/>
    <p:sldId id="785" r:id="rId153"/>
    <p:sldId id="786" r:id="rId154"/>
    <p:sldId id="508" r:id="rId155"/>
    <p:sldId id="509" r:id="rId156"/>
    <p:sldId id="603" r:id="rId157"/>
    <p:sldId id="706" r:id="rId158"/>
    <p:sldId id="510" r:id="rId159"/>
    <p:sldId id="925" r:id="rId160"/>
    <p:sldId id="926" r:id="rId161"/>
    <p:sldId id="928" r:id="rId162"/>
    <p:sldId id="929" r:id="rId163"/>
    <p:sldId id="930" r:id="rId164"/>
    <p:sldId id="867" r:id="rId165"/>
    <p:sldId id="868" r:id="rId166"/>
    <p:sldId id="869" r:id="rId167"/>
    <p:sldId id="524" r:id="rId168"/>
    <p:sldId id="845" r:id="rId169"/>
    <p:sldId id="525" r:id="rId170"/>
    <p:sldId id="889" r:id="rId171"/>
    <p:sldId id="922" r:id="rId172"/>
    <p:sldId id="923" r:id="rId173"/>
    <p:sldId id="891" r:id="rId174"/>
    <p:sldId id="892" r:id="rId175"/>
    <p:sldId id="893" r:id="rId176"/>
    <p:sldId id="894" r:id="rId177"/>
    <p:sldId id="931" r:id="rId178"/>
    <p:sldId id="895" r:id="rId179"/>
    <p:sldId id="896" r:id="rId180"/>
    <p:sldId id="897" r:id="rId181"/>
    <p:sldId id="898" r:id="rId182"/>
    <p:sldId id="899" r:id="rId183"/>
    <p:sldId id="900" r:id="rId184"/>
    <p:sldId id="901" r:id="rId185"/>
    <p:sldId id="902" r:id="rId186"/>
    <p:sldId id="903" r:id="rId187"/>
    <p:sldId id="904" r:id="rId188"/>
    <p:sldId id="924" r:id="rId189"/>
    <p:sldId id="905" r:id="rId190"/>
    <p:sldId id="908" r:id="rId191"/>
    <p:sldId id="909" r:id="rId192"/>
    <p:sldId id="910" r:id="rId193"/>
    <p:sldId id="912" r:id="rId194"/>
    <p:sldId id="913" r:id="rId195"/>
    <p:sldId id="914" r:id="rId196"/>
    <p:sldId id="915" r:id="rId197"/>
    <p:sldId id="916" r:id="rId198"/>
    <p:sldId id="917" r:id="rId199"/>
    <p:sldId id="919" r:id="rId200"/>
    <p:sldId id="863" r:id="rId201"/>
    <p:sldId id="635" r:id="rId202"/>
    <p:sldId id="636" r:id="rId203"/>
    <p:sldId id="637" r:id="rId204"/>
    <p:sldId id="934" r:id="rId205"/>
    <p:sldId id="935" r:id="rId206"/>
    <p:sldId id="936" r:id="rId207"/>
    <p:sldId id="937" r:id="rId208"/>
    <p:sldId id="938" r:id="rId209"/>
    <p:sldId id="939" r:id="rId210"/>
    <p:sldId id="940" r:id="rId211"/>
    <p:sldId id="941" r:id="rId212"/>
    <p:sldId id="942" r:id="rId213"/>
    <p:sldId id="943" r:id="rId214"/>
    <p:sldId id="944" r:id="rId215"/>
    <p:sldId id="945" r:id="rId216"/>
    <p:sldId id="946" r:id="rId217"/>
    <p:sldId id="947" r:id="rId218"/>
    <p:sldId id="948" r:id="rId219"/>
    <p:sldId id="949" r:id="rId220"/>
    <p:sldId id="950" r:id="rId221"/>
    <p:sldId id="951" r:id="rId222"/>
    <p:sldId id="952" r:id="rId223"/>
    <p:sldId id="953" r:id="rId224"/>
    <p:sldId id="954" r:id="rId225"/>
    <p:sldId id="955" r:id="rId226"/>
    <p:sldId id="956" r:id="rId227"/>
    <p:sldId id="957" r:id="rId228"/>
    <p:sldId id="958" r:id="rId229"/>
    <p:sldId id="555" r:id="rId230"/>
    <p:sldId id="556" r:id="rId231"/>
    <p:sldId id="557" r:id="rId232"/>
    <p:sldId id="558" r:id="rId233"/>
    <p:sldId id="559" r:id="rId234"/>
    <p:sldId id="502" r:id="rId235"/>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00"/>
    <a:srgbClr val="FFFFFF"/>
    <a:srgbClr val="CC0000"/>
    <a:srgbClr val="FF3300"/>
    <a:srgbClr val="CCFFFF"/>
    <a:srgbClr val="FF6699"/>
    <a:srgbClr val="CCFFCC"/>
    <a:srgbClr val="333399"/>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040" autoAdjust="0"/>
    <p:restoredTop sz="94384" autoAdjust="0"/>
  </p:normalViewPr>
  <p:slideViewPr>
    <p:cSldViewPr>
      <p:cViewPr varScale="1">
        <p:scale>
          <a:sx n="70" d="100"/>
          <a:sy n="70" d="100"/>
        </p:scale>
        <p:origin x="1242" y="66"/>
      </p:cViewPr>
      <p:guideLst>
        <p:guide orient="horz" pos="2160"/>
        <p:guide pos="2880"/>
      </p:guideLst>
    </p:cSldViewPr>
  </p:slideViewPr>
  <p:outlineViewPr>
    <p:cViewPr>
      <p:scale>
        <a:sx n="33" d="100"/>
        <a:sy n="33" d="100"/>
      </p:scale>
      <p:origin x="0" y="-115242"/>
    </p:cViewPr>
  </p:outlineViewPr>
  <p:notesTextViewPr>
    <p:cViewPr>
      <p:scale>
        <a:sx n="3" d="2"/>
        <a:sy n="3" d="2"/>
      </p:scale>
      <p:origin x="0" y="0"/>
    </p:cViewPr>
  </p:notesTextViewPr>
  <p:sorterViewPr>
    <p:cViewPr>
      <p:scale>
        <a:sx n="120" d="100"/>
        <a:sy n="120" d="100"/>
      </p:scale>
      <p:origin x="0" y="-40356"/>
    </p:cViewPr>
  </p:sorterViewPr>
  <p:gridSpacing cx="72010" cy="72010"/>
</p:viewPr>
</file>

<file path=ppt/_rels/presentation.xml.rels><?xml version="1.0" encoding="UTF-8" standalone="yes"?>
<Relationships xmlns="http://schemas.openxmlformats.org/package/2006/relationships"><Relationship Id="rId117" Type="http://schemas.openxmlformats.org/officeDocument/2006/relationships/slideMaster" Target="slideMasters/slideMaster117.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 Target="slides/slide9.xml"/><Relationship Id="rId159" Type="http://schemas.openxmlformats.org/officeDocument/2006/relationships/slide" Target="slides/slide30.xml"/><Relationship Id="rId170" Type="http://schemas.openxmlformats.org/officeDocument/2006/relationships/slide" Target="slides/slide41.xml"/><Relationship Id="rId191" Type="http://schemas.openxmlformats.org/officeDocument/2006/relationships/slide" Target="slides/slide62.xml"/><Relationship Id="rId205" Type="http://schemas.openxmlformats.org/officeDocument/2006/relationships/slide" Target="slides/slide76.xml"/><Relationship Id="rId226" Type="http://schemas.openxmlformats.org/officeDocument/2006/relationships/slide" Target="slides/slide97.xml"/><Relationship Id="rId107" Type="http://schemas.openxmlformats.org/officeDocument/2006/relationships/slideMaster" Target="slideMasters/slideMaster107.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Master" Target="slideMasters/slideMaster74.xml"/><Relationship Id="rId128" Type="http://schemas.openxmlformats.org/officeDocument/2006/relationships/slideMaster" Target="slideMasters/slideMaster128.xml"/><Relationship Id="rId149" Type="http://schemas.openxmlformats.org/officeDocument/2006/relationships/slide" Target="slides/slide20.xml"/><Relationship Id="rId5" Type="http://schemas.openxmlformats.org/officeDocument/2006/relationships/slideMaster" Target="slideMasters/slideMaster5.xml"/><Relationship Id="rId95" Type="http://schemas.openxmlformats.org/officeDocument/2006/relationships/slideMaster" Target="slideMasters/slideMaster95.xml"/><Relationship Id="rId160" Type="http://schemas.openxmlformats.org/officeDocument/2006/relationships/slide" Target="slides/slide31.xml"/><Relationship Id="rId181" Type="http://schemas.openxmlformats.org/officeDocument/2006/relationships/slide" Target="slides/slide52.xml"/><Relationship Id="rId216" Type="http://schemas.openxmlformats.org/officeDocument/2006/relationships/slide" Target="slides/slide87.xml"/><Relationship Id="rId237" Type="http://schemas.openxmlformats.org/officeDocument/2006/relationships/presProps" Target="presProps.xml"/><Relationship Id="rId22" Type="http://schemas.openxmlformats.org/officeDocument/2006/relationships/slideMaster" Target="slideMasters/slideMaster22.xml"/><Relationship Id="rId43" Type="http://schemas.openxmlformats.org/officeDocument/2006/relationships/slideMaster" Target="slideMasters/slideMaster43.xml"/><Relationship Id="rId64" Type="http://schemas.openxmlformats.org/officeDocument/2006/relationships/slideMaster" Target="slideMasters/slideMaster64.xml"/><Relationship Id="rId118" Type="http://schemas.openxmlformats.org/officeDocument/2006/relationships/slideMaster" Target="slideMasters/slideMaster118.xml"/><Relationship Id="rId139" Type="http://schemas.openxmlformats.org/officeDocument/2006/relationships/slide" Target="slides/slide10.xml"/><Relationship Id="rId80" Type="http://schemas.openxmlformats.org/officeDocument/2006/relationships/slideMaster" Target="slideMasters/slideMaster80.xml"/><Relationship Id="rId85" Type="http://schemas.openxmlformats.org/officeDocument/2006/relationships/slideMaster" Target="slideMasters/slideMaster85.xml"/><Relationship Id="rId150" Type="http://schemas.openxmlformats.org/officeDocument/2006/relationships/slide" Target="slides/slide21.xml"/><Relationship Id="rId155" Type="http://schemas.openxmlformats.org/officeDocument/2006/relationships/slide" Target="slides/slide26.xml"/><Relationship Id="rId171" Type="http://schemas.openxmlformats.org/officeDocument/2006/relationships/slide" Target="slides/slide42.xml"/><Relationship Id="rId176" Type="http://schemas.openxmlformats.org/officeDocument/2006/relationships/slide" Target="slides/slide47.xml"/><Relationship Id="rId192" Type="http://schemas.openxmlformats.org/officeDocument/2006/relationships/slide" Target="slides/slide63.xml"/><Relationship Id="rId197" Type="http://schemas.openxmlformats.org/officeDocument/2006/relationships/slide" Target="slides/slide68.xml"/><Relationship Id="rId206" Type="http://schemas.openxmlformats.org/officeDocument/2006/relationships/slide" Target="slides/slide77.xml"/><Relationship Id="rId227" Type="http://schemas.openxmlformats.org/officeDocument/2006/relationships/slide" Target="slides/slide98.xml"/><Relationship Id="rId201" Type="http://schemas.openxmlformats.org/officeDocument/2006/relationships/slide" Target="slides/slide72.xml"/><Relationship Id="rId222" Type="http://schemas.openxmlformats.org/officeDocument/2006/relationships/slide" Target="slides/slide9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08" Type="http://schemas.openxmlformats.org/officeDocument/2006/relationships/slideMaster" Target="slideMasters/slideMaster108.xml"/><Relationship Id="rId124" Type="http://schemas.openxmlformats.org/officeDocument/2006/relationships/slideMaster" Target="slideMasters/slideMaster124.xml"/><Relationship Id="rId129" Type="http://schemas.openxmlformats.org/officeDocument/2006/relationships/slideMaster" Target="slideMasters/slideMaster129.xml"/><Relationship Id="rId54" Type="http://schemas.openxmlformats.org/officeDocument/2006/relationships/slideMaster" Target="slideMasters/slideMaster54.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91" Type="http://schemas.openxmlformats.org/officeDocument/2006/relationships/slideMaster" Target="slideMasters/slideMaster91.xml"/><Relationship Id="rId96" Type="http://schemas.openxmlformats.org/officeDocument/2006/relationships/slideMaster" Target="slideMasters/slideMaster96.xml"/><Relationship Id="rId140" Type="http://schemas.openxmlformats.org/officeDocument/2006/relationships/slide" Target="slides/slide11.xml"/><Relationship Id="rId145" Type="http://schemas.openxmlformats.org/officeDocument/2006/relationships/slide" Target="slides/slide16.xml"/><Relationship Id="rId161" Type="http://schemas.openxmlformats.org/officeDocument/2006/relationships/slide" Target="slides/slide32.xml"/><Relationship Id="rId166" Type="http://schemas.openxmlformats.org/officeDocument/2006/relationships/slide" Target="slides/slide37.xml"/><Relationship Id="rId182" Type="http://schemas.openxmlformats.org/officeDocument/2006/relationships/slide" Target="slides/slide53.xml"/><Relationship Id="rId187" Type="http://schemas.openxmlformats.org/officeDocument/2006/relationships/slide" Target="slides/slide58.xml"/><Relationship Id="rId217" Type="http://schemas.openxmlformats.org/officeDocument/2006/relationships/slide" Target="slides/slide88.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slide" Target="slides/slide83.xml"/><Relationship Id="rId233" Type="http://schemas.openxmlformats.org/officeDocument/2006/relationships/slide" Target="slides/slide104.xml"/><Relationship Id="rId238" Type="http://schemas.openxmlformats.org/officeDocument/2006/relationships/viewProps" Target="viewProps.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Master" Target="slideMasters/slideMaster114.xml"/><Relationship Id="rId119" Type="http://schemas.openxmlformats.org/officeDocument/2006/relationships/slideMaster" Target="slideMasters/slideMaster119.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130" Type="http://schemas.openxmlformats.org/officeDocument/2006/relationships/slide" Target="slides/slide1.xml"/><Relationship Id="rId135" Type="http://schemas.openxmlformats.org/officeDocument/2006/relationships/slide" Target="slides/slide6.xml"/><Relationship Id="rId151" Type="http://schemas.openxmlformats.org/officeDocument/2006/relationships/slide" Target="slides/slide22.xml"/><Relationship Id="rId156" Type="http://schemas.openxmlformats.org/officeDocument/2006/relationships/slide" Target="slides/slide27.xml"/><Relationship Id="rId177" Type="http://schemas.openxmlformats.org/officeDocument/2006/relationships/slide" Target="slides/slide48.xml"/><Relationship Id="rId198" Type="http://schemas.openxmlformats.org/officeDocument/2006/relationships/slide" Target="slides/slide69.xml"/><Relationship Id="rId172" Type="http://schemas.openxmlformats.org/officeDocument/2006/relationships/slide" Target="slides/slide43.xml"/><Relationship Id="rId193" Type="http://schemas.openxmlformats.org/officeDocument/2006/relationships/slide" Target="slides/slide64.xml"/><Relationship Id="rId202" Type="http://schemas.openxmlformats.org/officeDocument/2006/relationships/slide" Target="slides/slide73.xml"/><Relationship Id="rId207" Type="http://schemas.openxmlformats.org/officeDocument/2006/relationships/slide" Target="slides/slide78.xml"/><Relationship Id="rId223" Type="http://schemas.openxmlformats.org/officeDocument/2006/relationships/slide" Target="slides/slide94.xml"/><Relationship Id="rId228" Type="http://schemas.openxmlformats.org/officeDocument/2006/relationships/slide" Target="slides/slide9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Master" Target="slideMasters/slideMaster109.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Master" Target="slideMasters/slideMaster120.xml"/><Relationship Id="rId125" Type="http://schemas.openxmlformats.org/officeDocument/2006/relationships/slideMaster" Target="slideMasters/slideMaster125.xml"/><Relationship Id="rId141" Type="http://schemas.openxmlformats.org/officeDocument/2006/relationships/slide" Target="slides/slide12.xml"/><Relationship Id="rId146" Type="http://schemas.openxmlformats.org/officeDocument/2006/relationships/slide" Target="slides/slide17.xml"/><Relationship Id="rId167" Type="http://schemas.openxmlformats.org/officeDocument/2006/relationships/slide" Target="slides/slide38.xml"/><Relationship Id="rId188" Type="http://schemas.openxmlformats.org/officeDocument/2006/relationships/slide" Target="slides/slide59.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 Target="slides/slide33.xml"/><Relationship Id="rId183" Type="http://schemas.openxmlformats.org/officeDocument/2006/relationships/slide" Target="slides/slide54.xml"/><Relationship Id="rId213" Type="http://schemas.openxmlformats.org/officeDocument/2006/relationships/slide" Target="slides/slide84.xml"/><Relationship Id="rId218" Type="http://schemas.openxmlformats.org/officeDocument/2006/relationships/slide" Target="slides/slide89.xml"/><Relationship Id="rId234" Type="http://schemas.openxmlformats.org/officeDocument/2006/relationships/slide" Target="slides/slide105.xml"/><Relationship Id="rId239"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15" Type="http://schemas.openxmlformats.org/officeDocument/2006/relationships/slideMaster" Target="slideMasters/slideMaster115.xml"/><Relationship Id="rId131" Type="http://schemas.openxmlformats.org/officeDocument/2006/relationships/slide" Target="slides/slide2.xml"/><Relationship Id="rId136" Type="http://schemas.openxmlformats.org/officeDocument/2006/relationships/slide" Target="slides/slide7.xml"/><Relationship Id="rId157" Type="http://schemas.openxmlformats.org/officeDocument/2006/relationships/slide" Target="slides/slide28.xml"/><Relationship Id="rId178" Type="http://schemas.openxmlformats.org/officeDocument/2006/relationships/slide" Target="slides/slide49.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 Target="slides/slide23.xml"/><Relationship Id="rId173" Type="http://schemas.openxmlformats.org/officeDocument/2006/relationships/slide" Target="slides/slide44.xml"/><Relationship Id="rId194" Type="http://schemas.openxmlformats.org/officeDocument/2006/relationships/slide" Target="slides/slide65.xml"/><Relationship Id="rId199" Type="http://schemas.openxmlformats.org/officeDocument/2006/relationships/slide" Target="slides/slide70.xml"/><Relationship Id="rId203" Type="http://schemas.openxmlformats.org/officeDocument/2006/relationships/slide" Target="slides/slide74.xml"/><Relationship Id="rId208" Type="http://schemas.openxmlformats.org/officeDocument/2006/relationships/slide" Target="slides/slide79.xml"/><Relationship Id="rId229" Type="http://schemas.openxmlformats.org/officeDocument/2006/relationships/slide" Target="slides/slide100.xml"/><Relationship Id="rId19" Type="http://schemas.openxmlformats.org/officeDocument/2006/relationships/slideMaster" Target="slideMasters/slideMaster19.xml"/><Relationship Id="rId224" Type="http://schemas.openxmlformats.org/officeDocument/2006/relationships/slide" Target="slides/slide95.xml"/><Relationship Id="rId240" Type="http://schemas.openxmlformats.org/officeDocument/2006/relationships/tableStyles" Target="tableStyles.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Master" Target="slideMasters/slideMaster126.xml"/><Relationship Id="rId147" Type="http://schemas.openxmlformats.org/officeDocument/2006/relationships/slide" Target="slides/slide18.xml"/><Relationship Id="rId168" Type="http://schemas.openxmlformats.org/officeDocument/2006/relationships/slide" Target="slides/slide39.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 Target="slides/slide13.xml"/><Relationship Id="rId163" Type="http://schemas.openxmlformats.org/officeDocument/2006/relationships/slide" Target="slides/slide34.xml"/><Relationship Id="rId184" Type="http://schemas.openxmlformats.org/officeDocument/2006/relationships/slide" Target="slides/slide55.xml"/><Relationship Id="rId189" Type="http://schemas.openxmlformats.org/officeDocument/2006/relationships/slide" Target="slides/slide60.xml"/><Relationship Id="rId219" Type="http://schemas.openxmlformats.org/officeDocument/2006/relationships/slide" Target="slides/slide90.xml"/><Relationship Id="rId3" Type="http://schemas.openxmlformats.org/officeDocument/2006/relationships/slideMaster" Target="slideMasters/slideMaster3.xml"/><Relationship Id="rId214" Type="http://schemas.openxmlformats.org/officeDocument/2006/relationships/slide" Target="slides/slide85.xml"/><Relationship Id="rId230" Type="http://schemas.openxmlformats.org/officeDocument/2006/relationships/slide" Target="slides/slide101.xml"/><Relationship Id="rId235" Type="http://schemas.openxmlformats.org/officeDocument/2006/relationships/slide" Target="slides/slide106.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Master" Target="slideMasters/slideMaster116.xml"/><Relationship Id="rId137" Type="http://schemas.openxmlformats.org/officeDocument/2006/relationships/slide" Target="slides/slide8.xml"/><Relationship Id="rId158" Type="http://schemas.openxmlformats.org/officeDocument/2006/relationships/slide" Target="slides/slide29.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 Target="slides/slide3.xml"/><Relationship Id="rId153" Type="http://schemas.openxmlformats.org/officeDocument/2006/relationships/slide" Target="slides/slide24.xml"/><Relationship Id="rId174" Type="http://schemas.openxmlformats.org/officeDocument/2006/relationships/slide" Target="slides/slide45.xml"/><Relationship Id="rId179" Type="http://schemas.openxmlformats.org/officeDocument/2006/relationships/slide" Target="slides/slide50.xml"/><Relationship Id="rId195" Type="http://schemas.openxmlformats.org/officeDocument/2006/relationships/slide" Target="slides/slide66.xml"/><Relationship Id="rId209" Type="http://schemas.openxmlformats.org/officeDocument/2006/relationships/slide" Target="slides/slide80.xml"/><Relationship Id="rId190" Type="http://schemas.openxmlformats.org/officeDocument/2006/relationships/slide" Target="slides/slide61.xml"/><Relationship Id="rId204" Type="http://schemas.openxmlformats.org/officeDocument/2006/relationships/slide" Target="slides/slide75.xml"/><Relationship Id="rId220" Type="http://schemas.openxmlformats.org/officeDocument/2006/relationships/slide" Target="slides/slide91.xml"/><Relationship Id="rId225" Type="http://schemas.openxmlformats.org/officeDocument/2006/relationships/slide" Target="slides/slide96.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27" Type="http://schemas.openxmlformats.org/officeDocument/2006/relationships/slideMaster" Target="slideMasters/slideMaster12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43" Type="http://schemas.openxmlformats.org/officeDocument/2006/relationships/slide" Target="slides/slide14.xml"/><Relationship Id="rId148" Type="http://schemas.openxmlformats.org/officeDocument/2006/relationships/slide" Target="slides/slide19.xml"/><Relationship Id="rId164" Type="http://schemas.openxmlformats.org/officeDocument/2006/relationships/slide" Target="slides/slide35.xml"/><Relationship Id="rId169" Type="http://schemas.openxmlformats.org/officeDocument/2006/relationships/slide" Target="slides/slide40.xml"/><Relationship Id="rId185" Type="http://schemas.openxmlformats.org/officeDocument/2006/relationships/slide" Target="slides/slide56.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51.xml"/><Relationship Id="rId210" Type="http://schemas.openxmlformats.org/officeDocument/2006/relationships/slide" Target="slides/slide81.xml"/><Relationship Id="rId215" Type="http://schemas.openxmlformats.org/officeDocument/2006/relationships/slide" Target="slides/slide86.xml"/><Relationship Id="rId236" Type="http://schemas.openxmlformats.org/officeDocument/2006/relationships/notesMaster" Target="notesMasters/notesMaster1.xml"/><Relationship Id="rId26" Type="http://schemas.openxmlformats.org/officeDocument/2006/relationships/slideMaster" Target="slideMasters/slideMaster26.xml"/><Relationship Id="rId231" Type="http://schemas.openxmlformats.org/officeDocument/2006/relationships/slide" Target="slides/slide102.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 Target="slides/slide4.xml"/><Relationship Id="rId154" Type="http://schemas.openxmlformats.org/officeDocument/2006/relationships/slide" Target="slides/slide25.xml"/><Relationship Id="rId175" Type="http://schemas.openxmlformats.org/officeDocument/2006/relationships/slide" Target="slides/slide46.xml"/><Relationship Id="rId196" Type="http://schemas.openxmlformats.org/officeDocument/2006/relationships/slide" Target="slides/slide67.xml"/><Relationship Id="rId200" Type="http://schemas.openxmlformats.org/officeDocument/2006/relationships/slide" Target="slides/slide71.xml"/><Relationship Id="rId16" Type="http://schemas.openxmlformats.org/officeDocument/2006/relationships/slideMaster" Target="slideMasters/slideMaster16.xml"/><Relationship Id="rId221" Type="http://schemas.openxmlformats.org/officeDocument/2006/relationships/slide" Target="slides/slide92.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44" Type="http://schemas.openxmlformats.org/officeDocument/2006/relationships/slide" Target="slides/slide15.xml"/><Relationship Id="rId90" Type="http://schemas.openxmlformats.org/officeDocument/2006/relationships/slideMaster" Target="slideMasters/slideMaster90.xml"/><Relationship Id="rId165" Type="http://schemas.openxmlformats.org/officeDocument/2006/relationships/slide" Target="slides/slide36.xml"/><Relationship Id="rId186" Type="http://schemas.openxmlformats.org/officeDocument/2006/relationships/slide" Target="slides/slide57.xml"/><Relationship Id="rId211" Type="http://schemas.openxmlformats.org/officeDocument/2006/relationships/slide" Target="slides/slide82.xml"/><Relationship Id="rId232" Type="http://schemas.openxmlformats.org/officeDocument/2006/relationships/slide" Target="slides/slide103.xml"/><Relationship Id="rId27" Type="http://schemas.openxmlformats.org/officeDocument/2006/relationships/slideMaster" Target="slideMasters/slideMaster27.xml"/><Relationship Id="rId48" Type="http://schemas.openxmlformats.org/officeDocument/2006/relationships/slideMaster" Target="slideMasters/slideMaster48.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34"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1</a:t>
            </a:fld>
            <a:endParaRPr lang="en-GB">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21</a:t>
            </a:fld>
            <a:endParaRPr lang="en-GB" dirty="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22</a:t>
            </a:fld>
            <a:endParaRPr lang="en-GB" dirty="0">
              <a:solidFill>
                <a:srgbClr val="000000"/>
              </a:solidFill>
            </a:endParaRPr>
          </a:p>
        </p:txBody>
      </p:sp>
    </p:spTree>
    <p:extLst>
      <p:ext uri="{BB962C8B-B14F-4D97-AF65-F5344CB8AC3E}">
        <p14:creationId xmlns:p14="http://schemas.microsoft.com/office/powerpoint/2010/main" val="22327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26</a:t>
            </a:fld>
            <a:endParaRPr lang="en-GB">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p:spPr>
        <p:txBody>
          <a:bodyPr/>
          <a:lstStyle/>
          <a:p>
            <a:pPr eaLnBrk="1" hangingPunct="1"/>
            <a:endParaRPr lang="en-US"/>
          </a:p>
        </p:txBody>
      </p:sp>
      <p:sp>
        <p:nvSpPr>
          <p:cNvPr id="43012" name="Slide Number Placeholder 3"/>
          <p:cNvSpPr>
            <a:spLocks noGrp="1"/>
          </p:cNvSpPr>
          <p:nvPr>
            <p:ph type="sldNum" sz="quarter" idx="5"/>
          </p:nvPr>
        </p:nvSpPr>
        <p:spPr>
          <a:noFill/>
        </p:spPr>
        <p:txBody>
          <a:bodyPr/>
          <a:lstStyle/>
          <a:p>
            <a:fld id="{F5CC5AE9-0A61-480E-A345-BF81D1D33A93}" type="slidenum">
              <a:rPr lang="en-US">
                <a:solidFill>
                  <a:srgbClr val="000000"/>
                </a:solidFill>
              </a:rPr>
              <a:pPr/>
              <a:t>27</a:t>
            </a:fld>
            <a:endParaRPr lang="en-US">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1AC049EE-53FC-4187-915D-6A743F5D43C1}" type="slidenum">
              <a:rPr lang="en-GB"/>
              <a:pPr/>
              <a:t>28</a:t>
            </a:fld>
            <a:endParaRPr lang="en-GB"/>
          </a:p>
        </p:txBody>
      </p:sp>
      <p:sp>
        <p:nvSpPr>
          <p:cNvPr id="72707" name="Rectangle 2"/>
          <p:cNvSpPr>
            <a:spLocks noGrp="1" noRot="1" noChangeAspect="1" noChangeArrowheads="1" noTextEdit="1"/>
          </p:cNvSpPr>
          <p:nvPr>
            <p:ph type="sldImg"/>
          </p:nvPr>
        </p:nvSpPr>
        <p:spPr>
          <a:xfrm>
            <a:off x="1150938" y="692150"/>
            <a:ext cx="4556125" cy="3416300"/>
          </a:xfrm>
          <a:ln/>
        </p:spPr>
      </p:sp>
      <p:sp>
        <p:nvSpPr>
          <p:cNvPr id="727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30</a:t>
            </a:fld>
            <a:endParaRPr lang="en-GB">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2ADD17B2-3419-468D-91A3-0C1A752DECFC}" type="slidenum">
              <a:rPr lang="en-GB" smtClean="0">
                <a:solidFill>
                  <a:prstClr val="black"/>
                </a:solidFill>
              </a:rPr>
              <a:pPr>
                <a:defRPr/>
              </a:pPr>
              <a:t>34</a:t>
            </a:fld>
            <a:endParaRPr lang="en-GB">
              <a:solidFill>
                <a:prstClr val="black"/>
              </a:solidFill>
            </a:endParaRPr>
          </a:p>
        </p:txBody>
      </p:sp>
    </p:spTree>
    <p:extLst>
      <p:ext uri="{BB962C8B-B14F-4D97-AF65-F5344CB8AC3E}">
        <p14:creationId xmlns:p14="http://schemas.microsoft.com/office/powerpoint/2010/main" val="1791010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FB84BE51-6D20-42D1-BF0C-4A3E69943F54}" type="slidenum">
              <a:rPr lang="en-GB" smtClean="0"/>
              <a:pPr>
                <a:defRPr/>
              </a:pPr>
              <a:t>35</a:t>
            </a:fld>
            <a:endParaRPr lang="en-GB"/>
          </a:p>
        </p:txBody>
      </p:sp>
    </p:spTree>
    <p:extLst>
      <p:ext uri="{BB962C8B-B14F-4D97-AF65-F5344CB8AC3E}">
        <p14:creationId xmlns:p14="http://schemas.microsoft.com/office/powerpoint/2010/main" val="2000774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B3EF1C2-6057-4851-B6CA-63297B9649F6}"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36</a:t>
            </a:fld>
            <a:endParaRPr kumimoji="0" lang="en-GB" sz="1800" b="0" i="0" u="none" strike="noStrike" kern="0" cap="none" spc="0" normalizeH="0" baseline="0" noProof="0" dirty="0">
              <a:ln>
                <a:noFill/>
              </a:ln>
              <a:solidFill>
                <a:srgbClr val="000000"/>
              </a:solidFill>
              <a:effectLst/>
              <a:uLnTx/>
              <a:uFillTx/>
            </a:endParaRPr>
          </a:p>
        </p:txBody>
      </p:sp>
      <p:sp>
        <p:nvSpPr>
          <p:cNvPr id="28675" name="Rectangle 2"/>
          <p:cNvSpPr>
            <a:spLocks noGrp="1" noRot="1" noChangeAspect="1" noChangeArrowheads="1" noTextEdit="1"/>
          </p:cNvSpPr>
          <p:nvPr>
            <p:ph type="sldImg"/>
          </p:nvPr>
        </p:nvSpPr>
        <p:spPr>
          <a:xfrm>
            <a:off x="1150938" y="692150"/>
            <a:ext cx="4556125" cy="3416300"/>
          </a:xfrm>
          <a:ln/>
        </p:spPr>
      </p:sp>
      <p:sp>
        <p:nvSpPr>
          <p:cNvPr id="286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37109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9F08E08-4E57-474C-8023-CF278F0D587F}"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37</a:t>
            </a:fld>
            <a:endParaRPr kumimoji="0" lang="en-GB" sz="1800" b="0" i="0" u="none" strike="noStrike" kern="0" cap="none" spc="0" normalizeH="0" baseline="0" noProof="0" dirty="0">
              <a:ln>
                <a:noFill/>
              </a:ln>
              <a:solidFill>
                <a:srgbClr val="000000"/>
              </a:solidFill>
              <a:effectLst/>
              <a:uLnTx/>
              <a:uFillTx/>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653280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4</a:t>
            </a:fld>
            <a:endParaRPr lang="en-GB" dirty="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2927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99F50BC-3A8B-47EF-8A0E-20873F284227}"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38</a:t>
            </a:fld>
            <a:endParaRPr kumimoji="0" lang="en-GB" sz="1800" b="0" i="0" u="none" strike="noStrike" kern="0" cap="none" spc="0" normalizeH="0" baseline="0" noProof="0">
              <a:ln>
                <a:noFill/>
              </a:ln>
              <a:solidFill>
                <a:srgbClr val="000000"/>
              </a:solidFill>
              <a:effectLst/>
              <a:uLnTx/>
              <a:uFillTx/>
            </a:endParaRPr>
          </a:p>
        </p:txBody>
      </p:sp>
      <p:sp>
        <p:nvSpPr>
          <p:cNvPr id="15363" name="Rectangle 2"/>
          <p:cNvSpPr>
            <a:spLocks noGrp="1" noRot="1" noChangeAspect="1" noChangeArrowheads="1" noTextEdit="1"/>
          </p:cNvSpPr>
          <p:nvPr>
            <p:ph type="sldImg"/>
          </p:nvPr>
        </p:nvSpPr>
        <p:spPr>
          <a:xfrm>
            <a:off x="1150938" y="692150"/>
            <a:ext cx="4556125" cy="3416300"/>
          </a:xfrm>
          <a:ln/>
        </p:spPr>
      </p:sp>
      <p:sp>
        <p:nvSpPr>
          <p:cNvPr id="153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76250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41</a:t>
            </a:fld>
            <a:endParaRPr lang="en-GB">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C7A561C-9FD9-4C4C-8580-77C3C3ECC807}"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72</a:t>
            </a:fld>
            <a:endParaRPr kumimoji="0" lang="en-GB"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23550810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50938" y="692150"/>
            <a:ext cx="4556125" cy="3416300"/>
          </a:xfrm>
          <a:ln/>
        </p:spPr>
      </p:sp>
      <p:sp>
        <p:nvSpPr>
          <p:cNvPr id="45059" name="Notes Placeholder 2"/>
          <p:cNvSpPr>
            <a:spLocks noGrp="1"/>
          </p:cNvSpPr>
          <p:nvPr>
            <p:ph type="body" idx="1"/>
          </p:nvPr>
        </p:nvSpPr>
        <p:spPr>
          <a:noFill/>
          <a:ln/>
        </p:spPr>
        <p:txBody>
          <a:bodyPr/>
          <a:lstStyle/>
          <a:p>
            <a:endParaRPr lang="en-US" dirty="0"/>
          </a:p>
        </p:txBody>
      </p:sp>
      <p:sp>
        <p:nvSpPr>
          <p:cNvPr id="45060" name="Slide Number Placeholder 3"/>
          <p:cNvSpPr>
            <a:spLocks noGrp="1"/>
          </p:cNvSpPr>
          <p:nvPr>
            <p:ph type="sldNum" sz="quarter" idx="5"/>
          </p:nvPr>
        </p:nvSpPr>
        <p:spPr>
          <a:noFill/>
        </p:spPr>
        <p:txBody>
          <a:bodyPr/>
          <a:lstStyle/>
          <a:p>
            <a:fld id="{08007301-76D3-4B7A-BC11-58C77780AB35}" type="slidenum">
              <a:rPr lang="en-GB">
                <a:solidFill>
                  <a:srgbClr val="000000"/>
                </a:solidFill>
              </a:rPr>
              <a:pPr/>
              <a:t>73</a:t>
            </a:fld>
            <a:endParaRPr lang="en-GB" dirty="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75</a:t>
            </a:fld>
            <a:endParaRPr lang="en-GB" dirty="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222E68E5-EB7D-487D-959A-0D4DE6B12643}"/>
              </a:ext>
            </a:extLst>
          </p:cNvPr>
          <p:cNvSpPr>
            <a:spLocks noGrp="1" noRot="1" noChangeAspect="1" noTextEdit="1"/>
          </p:cNvSpPr>
          <p:nvPr>
            <p:ph type="sldImg"/>
          </p:nvPr>
        </p:nvSpPr>
        <p:spPr>
          <a:xfrm>
            <a:off x="1150938" y="692150"/>
            <a:ext cx="4556125" cy="3416300"/>
          </a:xfrm>
          <a:ln/>
        </p:spPr>
      </p:sp>
      <p:sp>
        <p:nvSpPr>
          <p:cNvPr id="10243" name="Notes Placeholder 2">
            <a:extLst>
              <a:ext uri="{FF2B5EF4-FFF2-40B4-BE49-F238E27FC236}">
                <a16:creationId xmlns:a16="http://schemas.microsoft.com/office/drawing/2014/main" id="{A762269B-7B1E-4C38-B60D-7BC6BF62FEE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244" name="Slide Number Placeholder 3">
            <a:extLst>
              <a:ext uri="{FF2B5EF4-FFF2-40B4-BE49-F238E27FC236}">
                <a16:creationId xmlns:a16="http://schemas.microsoft.com/office/drawing/2014/main" id="{16F18504-3278-4E0D-813A-BA5358D30EE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14D1EAE-8713-4DD7-A846-AA0062F04F5C}" type="slidenum">
              <a:rPr kumimoji="0" lang="en-GB"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76</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0597120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0033C600-1643-453B-A022-9B4360C8B3A5}"/>
              </a:ext>
            </a:extLst>
          </p:cNvPr>
          <p:cNvSpPr>
            <a:spLocks noGrp="1" noRot="1" noChangeAspect="1" noTextEdit="1"/>
          </p:cNvSpPr>
          <p:nvPr>
            <p:ph type="sldImg"/>
          </p:nvPr>
        </p:nvSpPr>
        <p:spPr>
          <a:xfrm>
            <a:off x="1150938" y="692150"/>
            <a:ext cx="4556125" cy="3416300"/>
          </a:xfrm>
          <a:ln/>
        </p:spPr>
      </p:sp>
      <p:sp>
        <p:nvSpPr>
          <p:cNvPr id="12291" name="Notes Placeholder 2">
            <a:extLst>
              <a:ext uri="{FF2B5EF4-FFF2-40B4-BE49-F238E27FC236}">
                <a16:creationId xmlns:a16="http://schemas.microsoft.com/office/drawing/2014/main" id="{93246F71-4AF7-4CDA-BF24-73FEA79B097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292" name="Slide Number Placeholder 3">
            <a:extLst>
              <a:ext uri="{FF2B5EF4-FFF2-40B4-BE49-F238E27FC236}">
                <a16:creationId xmlns:a16="http://schemas.microsoft.com/office/drawing/2014/main" id="{684D6114-FABB-43B8-A983-9340C50E875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D5E1B9F-DA56-41F9-97C9-9FAF99D821C2}" type="slidenum">
              <a:rPr kumimoji="0" lang="en-GB"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77</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0517068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CF16EE8D-7772-4A1E-B290-3A1EA3A3BAF8}"/>
              </a:ext>
            </a:extLst>
          </p:cNvPr>
          <p:cNvSpPr>
            <a:spLocks noGrp="1" noRot="1" noChangeAspect="1" noTextEdit="1"/>
          </p:cNvSpPr>
          <p:nvPr>
            <p:ph type="sldImg"/>
          </p:nvPr>
        </p:nvSpPr>
        <p:spPr>
          <a:xfrm>
            <a:off x="1150938" y="692150"/>
            <a:ext cx="4556125" cy="3416300"/>
          </a:xfrm>
          <a:ln/>
        </p:spPr>
      </p:sp>
      <p:sp>
        <p:nvSpPr>
          <p:cNvPr id="14339" name="Notes Placeholder 2">
            <a:extLst>
              <a:ext uri="{FF2B5EF4-FFF2-40B4-BE49-F238E27FC236}">
                <a16:creationId xmlns:a16="http://schemas.microsoft.com/office/drawing/2014/main" id="{C2B12E7A-F0E0-4A61-BF92-EE4A68E889E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340" name="Slide Number Placeholder 3">
            <a:extLst>
              <a:ext uri="{FF2B5EF4-FFF2-40B4-BE49-F238E27FC236}">
                <a16:creationId xmlns:a16="http://schemas.microsoft.com/office/drawing/2014/main" id="{2F085983-3BDE-4128-9A10-632C682EC5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B59268E-9DDE-40DA-9635-243D7168B341}" type="slidenum">
              <a:rPr kumimoji="0" lang="en-GB"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78</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2616444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993CF06C-D97D-4E13-B30D-C278DACE6480}"/>
              </a:ext>
            </a:extLst>
          </p:cNvPr>
          <p:cNvSpPr>
            <a:spLocks noGrp="1" noRot="1" noChangeAspect="1" noTextEdit="1"/>
          </p:cNvSpPr>
          <p:nvPr>
            <p:ph type="sldImg"/>
          </p:nvPr>
        </p:nvSpPr>
        <p:spPr>
          <a:xfrm>
            <a:off x="1150938" y="692150"/>
            <a:ext cx="4556125" cy="3416300"/>
          </a:xfrm>
          <a:ln/>
        </p:spPr>
      </p:sp>
      <p:sp>
        <p:nvSpPr>
          <p:cNvPr id="16387" name="Notes Placeholder 2">
            <a:extLst>
              <a:ext uri="{FF2B5EF4-FFF2-40B4-BE49-F238E27FC236}">
                <a16:creationId xmlns:a16="http://schemas.microsoft.com/office/drawing/2014/main" id="{3E446BE9-D148-4CAC-81EE-A35702C3361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a:extLst>
              <a:ext uri="{FF2B5EF4-FFF2-40B4-BE49-F238E27FC236}">
                <a16:creationId xmlns:a16="http://schemas.microsoft.com/office/drawing/2014/main" id="{60E49604-20AE-4B6B-8EB0-B8438E0E05F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087BC3E-9B1D-4EFD-98DC-7FDCEF9B1E17}" type="slidenum">
              <a:rPr kumimoji="0" lang="en-GB"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79</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3409749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BAE619F0-7019-4B82-9EFF-085016064597}"/>
              </a:ext>
            </a:extLst>
          </p:cNvPr>
          <p:cNvSpPr>
            <a:spLocks noGrp="1" noRot="1" noChangeAspect="1" noTextEdit="1"/>
          </p:cNvSpPr>
          <p:nvPr>
            <p:ph type="sldImg"/>
          </p:nvPr>
        </p:nvSpPr>
        <p:spPr>
          <a:xfrm>
            <a:off x="1150938" y="692150"/>
            <a:ext cx="4556125" cy="3416300"/>
          </a:xfrm>
          <a:ln/>
        </p:spPr>
      </p:sp>
      <p:sp>
        <p:nvSpPr>
          <p:cNvPr id="18435" name="Notes Placeholder 2">
            <a:extLst>
              <a:ext uri="{FF2B5EF4-FFF2-40B4-BE49-F238E27FC236}">
                <a16:creationId xmlns:a16="http://schemas.microsoft.com/office/drawing/2014/main" id="{35BC102B-BD80-4EF0-B64A-71F070D3DE2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436" name="Slide Number Placeholder 3">
            <a:extLst>
              <a:ext uri="{FF2B5EF4-FFF2-40B4-BE49-F238E27FC236}">
                <a16:creationId xmlns:a16="http://schemas.microsoft.com/office/drawing/2014/main" id="{42398355-5D4A-4BE7-B453-0EFCA615E99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FE66667-56E2-4DD4-8957-3FB1A66CA6A9}" type="slidenum">
              <a:rPr kumimoji="0" lang="en-GB"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80</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326038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5</a:t>
            </a:fld>
            <a:endParaRPr lang="en-GB" dirty="0">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2107C99D-B0BC-4AAC-BD31-CA32B28C32D5}"/>
              </a:ext>
            </a:extLst>
          </p:cNvPr>
          <p:cNvSpPr>
            <a:spLocks noGrp="1" noRot="1" noChangeAspect="1" noTextEdit="1"/>
          </p:cNvSpPr>
          <p:nvPr>
            <p:ph type="sldImg"/>
          </p:nvPr>
        </p:nvSpPr>
        <p:spPr>
          <a:xfrm>
            <a:off x="1150938" y="692150"/>
            <a:ext cx="4556125" cy="3416300"/>
          </a:xfrm>
          <a:ln/>
        </p:spPr>
      </p:sp>
      <p:sp>
        <p:nvSpPr>
          <p:cNvPr id="20483" name="Notes Placeholder 2">
            <a:extLst>
              <a:ext uri="{FF2B5EF4-FFF2-40B4-BE49-F238E27FC236}">
                <a16:creationId xmlns:a16="http://schemas.microsoft.com/office/drawing/2014/main" id="{4BA64BB2-0D05-483D-8758-BF923F55A8D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0484" name="Slide Number Placeholder 3">
            <a:extLst>
              <a:ext uri="{FF2B5EF4-FFF2-40B4-BE49-F238E27FC236}">
                <a16:creationId xmlns:a16="http://schemas.microsoft.com/office/drawing/2014/main" id="{89256991-1F74-4FFC-AAAE-E08D5D1AB39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223D096-5A62-413C-AC68-2A34641D6B81}" type="slidenum">
              <a:rPr kumimoji="0" lang="en-GB"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81</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4670541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78B13CF7-4C21-49A1-A2CD-64707410E59D}"/>
              </a:ext>
            </a:extLst>
          </p:cNvPr>
          <p:cNvSpPr>
            <a:spLocks noGrp="1" noRot="1" noChangeAspect="1" noTextEdit="1"/>
          </p:cNvSpPr>
          <p:nvPr>
            <p:ph type="sldImg"/>
          </p:nvPr>
        </p:nvSpPr>
        <p:spPr>
          <a:xfrm>
            <a:off x="1150938" y="692150"/>
            <a:ext cx="4556125" cy="3416300"/>
          </a:xfrm>
          <a:ln/>
        </p:spPr>
      </p:sp>
      <p:sp>
        <p:nvSpPr>
          <p:cNvPr id="22531" name="Notes Placeholder 2">
            <a:extLst>
              <a:ext uri="{FF2B5EF4-FFF2-40B4-BE49-F238E27FC236}">
                <a16:creationId xmlns:a16="http://schemas.microsoft.com/office/drawing/2014/main" id="{033B7E65-B77E-4C3F-B4DA-C6217D50A57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532" name="Slide Number Placeholder 3">
            <a:extLst>
              <a:ext uri="{FF2B5EF4-FFF2-40B4-BE49-F238E27FC236}">
                <a16:creationId xmlns:a16="http://schemas.microsoft.com/office/drawing/2014/main" id="{2DCC1F09-867D-4D7C-B177-482C3EF7E08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618C2E1-B411-4530-8EDE-F2F015B2C9F1}" type="slidenum">
              <a:rPr kumimoji="0" lang="en-GB"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82</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6919274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891AFA20-F2FC-4542-8CA6-FA4D6B9003BC}" type="slidenum">
              <a:rPr lang="en-GB" smtClean="0">
                <a:solidFill>
                  <a:srgbClr val="000000"/>
                </a:solidFill>
              </a:rPr>
              <a:pPr/>
              <a:t>83</a:t>
            </a:fld>
            <a:endParaRPr lang="en-GB">
              <a:solidFill>
                <a:srgbClr val="000000"/>
              </a:solidFill>
            </a:endParaRPr>
          </a:p>
        </p:txBody>
      </p:sp>
      <p:sp>
        <p:nvSpPr>
          <p:cNvPr id="27651" name="Rectangle 2"/>
          <p:cNvSpPr>
            <a:spLocks noGrp="1" noRot="1" noChangeAspect="1" noChangeArrowheads="1" noTextEdit="1"/>
          </p:cNvSpPr>
          <p:nvPr>
            <p:ph type="sldImg"/>
          </p:nvPr>
        </p:nvSpPr>
        <p:spPr>
          <a:xfrm>
            <a:off x="1150938" y="692150"/>
            <a:ext cx="4556125" cy="3416300"/>
          </a:xfrm>
          <a:ln/>
        </p:spPr>
      </p:sp>
      <p:sp>
        <p:nvSpPr>
          <p:cNvPr id="2765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4261075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50938" y="692150"/>
            <a:ext cx="4556125" cy="3416300"/>
          </a:xfrm>
          <a:ln/>
        </p:spPr>
      </p:sp>
      <p:sp>
        <p:nvSpPr>
          <p:cNvPr id="28675" name="Notes Placeholder 2"/>
          <p:cNvSpPr>
            <a:spLocks noGrp="1"/>
          </p:cNvSpPr>
          <p:nvPr>
            <p:ph type="body" idx="1"/>
          </p:nvPr>
        </p:nvSpPr>
        <p:spPr>
          <a:noFill/>
          <a:ln/>
        </p:spPr>
        <p:txBody>
          <a:bodyPr/>
          <a:lstStyle/>
          <a:p>
            <a:endParaRPr lang="en-US">
              <a:latin typeface="Arial" charset="0"/>
            </a:endParaRPr>
          </a:p>
        </p:txBody>
      </p:sp>
      <p:sp>
        <p:nvSpPr>
          <p:cNvPr id="28676" name="Slide Number Placeholder 3"/>
          <p:cNvSpPr>
            <a:spLocks noGrp="1"/>
          </p:cNvSpPr>
          <p:nvPr>
            <p:ph type="sldNum" sz="quarter" idx="5"/>
          </p:nvPr>
        </p:nvSpPr>
        <p:spPr>
          <a:noFill/>
        </p:spPr>
        <p:txBody>
          <a:bodyPr/>
          <a:lstStyle/>
          <a:p>
            <a:fld id="{2CC0103D-919D-404D-A765-59DD853BCAE5}" type="slidenum">
              <a:rPr lang="en-GB" smtClean="0">
                <a:solidFill>
                  <a:srgbClr val="000000"/>
                </a:solidFill>
              </a:rPr>
              <a:pPr/>
              <a:t>84</a:t>
            </a:fld>
            <a:endParaRPr lang="en-GB">
              <a:solidFill>
                <a:srgbClr val="000000"/>
              </a:solidFill>
            </a:endParaRPr>
          </a:p>
        </p:txBody>
      </p:sp>
    </p:spTree>
    <p:extLst>
      <p:ext uri="{BB962C8B-B14F-4D97-AF65-F5344CB8AC3E}">
        <p14:creationId xmlns:p14="http://schemas.microsoft.com/office/powerpoint/2010/main" val="11909993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D469B74-8BEA-40BC-B706-02B0D27CA9D5}"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85</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4488373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F8734BB-AB46-4229-9487-25B70724BB9E}"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86</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2771" name="Rectangle 2"/>
          <p:cNvSpPr>
            <a:spLocks noGrp="1" noRot="1" noChangeAspect="1" noChangeArrowheads="1" noTextEdit="1"/>
          </p:cNvSpPr>
          <p:nvPr>
            <p:ph type="sldImg"/>
          </p:nvPr>
        </p:nvSpPr>
        <p:spPr>
          <a:xfrm>
            <a:off x="1150938" y="692150"/>
            <a:ext cx="4556125" cy="3416300"/>
          </a:xfrm>
          <a:ln/>
        </p:spPr>
      </p:sp>
      <p:sp>
        <p:nvSpPr>
          <p:cNvPr id="3277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9434866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3F3C2D-51EE-40FA-A657-11F0657708F1}"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87</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3795" name="Rectangle 2"/>
          <p:cNvSpPr>
            <a:spLocks noGrp="1" noRot="1" noChangeAspect="1" noChangeArrowheads="1" noTextEdit="1"/>
          </p:cNvSpPr>
          <p:nvPr>
            <p:ph type="sldImg"/>
          </p:nvPr>
        </p:nvSpPr>
        <p:spPr>
          <a:xfrm>
            <a:off x="1150938" y="692150"/>
            <a:ext cx="4556125" cy="3416300"/>
          </a:xfrm>
          <a:ln/>
        </p:spPr>
      </p:sp>
      <p:sp>
        <p:nvSpPr>
          <p:cNvPr id="3379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7213030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AAB7911-E510-43FD-B5F5-C9A363608339}"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88</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9939" name="Rectangle 2"/>
          <p:cNvSpPr>
            <a:spLocks noGrp="1" noRot="1" noChangeAspect="1" noChangeArrowheads="1" noTextEdit="1"/>
          </p:cNvSpPr>
          <p:nvPr>
            <p:ph type="sldImg"/>
          </p:nvPr>
        </p:nvSpPr>
        <p:spPr>
          <a:xfrm>
            <a:off x="1150938" y="692150"/>
            <a:ext cx="4556125" cy="3416300"/>
          </a:xfrm>
          <a:ln/>
        </p:spPr>
      </p:sp>
      <p:sp>
        <p:nvSpPr>
          <p:cNvPr id="39940"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4589681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1150938" y="692150"/>
            <a:ext cx="4556125" cy="3416300"/>
          </a:xfrm>
          <a:ln/>
        </p:spPr>
      </p:sp>
      <p:sp>
        <p:nvSpPr>
          <p:cNvPr id="40963" name="Notes Placeholder 2"/>
          <p:cNvSpPr>
            <a:spLocks noGrp="1"/>
          </p:cNvSpPr>
          <p:nvPr>
            <p:ph type="body" idx="1"/>
          </p:nvPr>
        </p:nvSpPr>
        <p:spPr>
          <a:noFill/>
          <a:ln/>
        </p:spPr>
        <p:txBody>
          <a:bodyPr/>
          <a:lstStyle/>
          <a:p>
            <a:endParaRPr lang="en-US"/>
          </a:p>
        </p:txBody>
      </p:sp>
      <p:sp>
        <p:nvSpPr>
          <p:cNvPr id="40964" name="Slide Number Placeholder 3"/>
          <p:cNvSpPr>
            <a:spLocks noGrp="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AE9A6F3-C633-4730-93FA-7624146951BA}"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89</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087795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1D4E526-42AF-4B1B-B371-2D523428B63B}"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90</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1987" name="Rectangle 2"/>
          <p:cNvSpPr>
            <a:spLocks noGrp="1" noRot="1" noChangeAspect="1" noChangeArrowheads="1" noTextEdit="1"/>
          </p:cNvSpPr>
          <p:nvPr>
            <p:ph type="sldImg"/>
          </p:nvPr>
        </p:nvSpPr>
        <p:spPr>
          <a:xfrm>
            <a:off x="1150938" y="692150"/>
            <a:ext cx="4556125" cy="3416300"/>
          </a:xfrm>
          <a:ln/>
        </p:spPr>
      </p:sp>
      <p:sp>
        <p:nvSpPr>
          <p:cNvPr id="4198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9132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460757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83111D1-EAE3-467C-9B06-6ADA87062BA5}"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91</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3011" name="Rectangle 2"/>
          <p:cNvSpPr>
            <a:spLocks noGrp="1" noRot="1" noChangeAspect="1" noChangeArrowheads="1" noTextEdit="1"/>
          </p:cNvSpPr>
          <p:nvPr>
            <p:ph type="sldImg"/>
          </p:nvPr>
        </p:nvSpPr>
        <p:spPr>
          <a:xfrm>
            <a:off x="1150938" y="692150"/>
            <a:ext cx="4556125" cy="3416300"/>
          </a:xfrm>
          <a:ln/>
        </p:spPr>
      </p:sp>
      <p:sp>
        <p:nvSpPr>
          <p:cNvPr id="4301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7118417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8A46A20-DDFF-475D-AA4E-EB3D33104BCF}" type="slidenum">
              <a:rPr kumimoji="0" lang="en-GB" sz="1000" b="0" i="1"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92</a:t>
            </a:fld>
            <a:endParaRPr kumimoji="0" lang="en-GB" sz="1000" b="0" i="1"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840130" name="Rectangle 2"/>
          <p:cNvSpPr>
            <a:spLocks noGrp="1" noRot="1" noChangeAspect="1" noChangeArrowheads="1" noTextEdit="1"/>
          </p:cNvSpPr>
          <p:nvPr>
            <p:ph type="sldImg"/>
          </p:nvPr>
        </p:nvSpPr>
        <p:spPr>
          <a:xfrm>
            <a:off x="1150938" y="692150"/>
            <a:ext cx="4556125" cy="3416300"/>
          </a:xfrm>
          <a:ln/>
        </p:spPr>
      </p:sp>
      <p:sp>
        <p:nvSpPr>
          <p:cNvPr id="184013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42127754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516FE5-762C-46A8-9742-8BC77C01C0C7}" type="slidenum">
              <a:rPr lang="en-GB">
                <a:solidFill>
                  <a:srgbClr val="000000"/>
                </a:solidFill>
              </a:rPr>
              <a:pPr/>
              <a:t>93</a:t>
            </a:fld>
            <a:endParaRPr lang="en-GB">
              <a:solidFill>
                <a:srgbClr val="000000"/>
              </a:solidFill>
            </a:endParaRPr>
          </a:p>
        </p:txBody>
      </p:sp>
      <p:sp>
        <p:nvSpPr>
          <p:cNvPr id="190466" name="Rectangle 2"/>
          <p:cNvSpPr>
            <a:spLocks noGrp="1" noRot="1" noChangeAspect="1" noChangeArrowheads="1" noTextEdit="1"/>
          </p:cNvSpPr>
          <p:nvPr>
            <p:ph type="sldImg"/>
          </p:nvPr>
        </p:nvSpPr>
        <p:spPr>
          <a:xfrm>
            <a:off x="1150938" y="692150"/>
            <a:ext cx="4556125" cy="3416300"/>
          </a:xfrm>
          <a:ln/>
        </p:spPr>
      </p:sp>
      <p:sp>
        <p:nvSpPr>
          <p:cNvPr id="1904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213754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54B70-C7F1-47CB-AA41-A4E341294039}" type="slidenum">
              <a:rPr lang="en-GB">
                <a:solidFill>
                  <a:srgbClr val="000000"/>
                </a:solidFill>
              </a:rPr>
              <a:pPr/>
              <a:t>94</a:t>
            </a:fld>
            <a:endParaRPr lang="en-GB">
              <a:solidFill>
                <a:srgbClr val="000000"/>
              </a:solidFill>
            </a:endParaRPr>
          </a:p>
        </p:txBody>
      </p:sp>
      <p:sp>
        <p:nvSpPr>
          <p:cNvPr id="176130" name="Rectangle 2"/>
          <p:cNvSpPr>
            <a:spLocks noGrp="1" noRot="1" noChangeAspect="1" noChangeArrowheads="1" noTextEdit="1"/>
          </p:cNvSpPr>
          <p:nvPr>
            <p:ph type="sldImg"/>
          </p:nvPr>
        </p:nvSpPr>
        <p:spPr>
          <a:xfrm>
            <a:off x="1150938" y="692150"/>
            <a:ext cx="4556125" cy="3416300"/>
          </a:xfrm>
          <a:ln/>
        </p:spPr>
      </p:sp>
      <p:sp>
        <p:nvSpPr>
          <p:cNvPr id="176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460003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DAF0CB-A590-4800-9562-FD29FD27160C}" type="slidenum">
              <a:rPr lang="en-GB">
                <a:solidFill>
                  <a:srgbClr val="000000"/>
                </a:solidFill>
              </a:rPr>
              <a:pPr/>
              <a:t>95</a:t>
            </a:fld>
            <a:endParaRPr lang="en-GB">
              <a:solidFill>
                <a:srgbClr val="000000"/>
              </a:solidFill>
            </a:endParaRPr>
          </a:p>
        </p:txBody>
      </p:sp>
      <p:sp>
        <p:nvSpPr>
          <p:cNvPr id="177154" name="Rectangle 2"/>
          <p:cNvSpPr>
            <a:spLocks noGrp="1" noRot="1" noChangeAspect="1" noChangeArrowheads="1" noTextEdit="1"/>
          </p:cNvSpPr>
          <p:nvPr>
            <p:ph type="sldImg"/>
          </p:nvPr>
        </p:nvSpPr>
        <p:spPr>
          <a:xfrm>
            <a:off x="1150938" y="692150"/>
            <a:ext cx="4556125" cy="3416300"/>
          </a:xfrm>
          <a:ln/>
        </p:spPr>
      </p:sp>
      <p:sp>
        <p:nvSpPr>
          <p:cNvPr id="177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417793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3B56A6-F5E6-4AEC-9203-77DDD3124074}" type="slidenum">
              <a:rPr lang="en-GB">
                <a:solidFill>
                  <a:srgbClr val="000000"/>
                </a:solidFill>
              </a:rPr>
              <a:pPr/>
              <a:t>96</a:t>
            </a:fld>
            <a:endParaRPr lang="en-GB">
              <a:solidFill>
                <a:srgbClr val="000000"/>
              </a:solidFill>
            </a:endParaRPr>
          </a:p>
        </p:txBody>
      </p:sp>
      <p:sp>
        <p:nvSpPr>
          <p:cNvPr id="178178" name="Rectangle 2"/>
          <p:cNvSpPr>
            <a:spLocks noGrp="1" noRot="1" noChangeAspect="1" noChangeArrowheads="1" noTextEdit="1"/>
          </p:cNvSpPr>
          <p:nvPr>
            <p:ph type="sldImg"/>
          </p:nvPr>
        </p:nvSpPr>
        <p:spPr>
          <a:xfrm>
            <a:off x="1150938" y="692150"/>
            <a:ext cx="4556125" cy="3416300"/>
          </a:xfrm>
          <a:ln/>
        </p:spPr>
      </p:sp>
      <p:sp>
        <p:nvSpPr>
          <p:cNvPr id="178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306233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DE9FCF-9A89-4647-80F4-A8BD16F83A52}" type="slidenum">
              <a:rPr lang="en-GB">
                <a:solidFill>
                  <a:srgbClr val="000000"/>
                </a:solidFill>
              </a:rPr>
              <a:pPr/>
              <a:t>97</a:t>
            </a:fld>
            <a:endParaRPr lang="en-GB">
              <a:solidFill>
                <a:srgbClr val="000000"/>
              </a:solidFill>
            </a:endParaRPr>
          </a:p>
        </p:txBody>
      </p:sp>
      <p:sp>
        <p:nvSpPr>
          <p:cNvPr id="179202" name="Rectangle 2"/>
          <p:cNvSpPr>
            <a:spLocks noGrp="1" noRot="1" noChangeAspect="1" noChangeArrowheads="1" noTextEdit="1"/>
          </p:cNvSpPr>
          <p:nvPr>
            <p:ph type="sldImg"/>
          </p:nvPr>
        </p:nvSpPr>
        <p:spPr>
          <a:xfrm>
            <a:off x="1150938" y="692150"/>
            <a:ext cx="4556125" cy="3416300"/>
          </a:xfrm>
          <a:ln/>
        </p:spPr>
      </p:sp>
      <p:sp>
        <p:nvSpPr>
          <p:cNvPr id="179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140308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1CF9B-09E2-44A1-81AA-B5DE7CC01C72}" type="slidenum">
              <a:rPr lang="en-GB">
                <a:solidFill>
                  <a:srgbClr val="000000"/>
                </a:solidFill>
              </a:rPr>
              <a:pPr/>
              <a:t>98</a:t>
            </a:fld>
            <a:endParaRPr lang="en-GB">
              <a:solidFill>
                <a:srgbClr val="000000"/>
              </a:solidFill>
            </a:endParaRPr>
          </a:p>
        </p:txBody>
      </p:sp>
      <p:sp>
        <p:nvSpPr>
          <p:cNvPr id="180226" name="Rectangle 2"/>
          <p:cNvSpPr>
            <a:spLocks noGrp="1" noRot="1" noChangeAspect="1" noChangeArrowheads="1" noTextEdit="1"/>
          </p:cNvSpPr>
          <p:nvPr>
            <p:ph type="sldImg"/>
          </p:nvPr>
        </p:nvSpPr>
        <p:spPr>
          <a:xfrm>
            <a:off x="1150938" y="692150"/>
            <a:ext cx="4556125" cy="3416300"/>
          </a:xfrm>
          <a:ln/>
        </p:spPr>
      </p:sp>
      <p:sp>
        <p:nvSpPr>
          <p:cNvPr id="180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153466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7902E9-6B73-4BAF-A35B-F2A8EBE17FC3}" type="slidenum">
              <a:rPr lang="en-GB">
                <a:solidFill>
                  <a:srgbClr val="000000"/>
                </a:solidFill>
              </a:rPr>
              <a:pPr/>
              <a:t>99</a:t>
            </a:fld>
            <a:endParaRPr lang="en-GB">
              <a:solidFill>
                <a:srgbClr val="000000"/>
              </a:solidFill>
            </a:endParaRPr>
          </a:p>
        </p:txBody>
      </p:sp>
      <p:sp>
        <p:nvSpPr>
          <p:cNvPr id="181250" name="Rectangle 2"/>
          <p:cNvSpPr>
            <a:spLocks noGrp="1" noRot="1" noChangeAspect="1" noChangeArrowheads="1" noTextEdit="1"/>
          </p:cNvSpPr>
          <p:nvPr>
            <p:ph type="sldImg"/>
          </p:nvPr>
        </p:nvSpPr>
        <p:spPr>
          <a:xfrm>
            <a:off x="1150938" y="692150"/>
            <a:ext cx="4556125" cy="3416300"/>
          </a:xfrm>
          <a:ln/>
        </p:spPr>
      </p:sp>
      <p:sp>
        <p:nvSpPr>
          <p:cNvPr id="1812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222679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F7AE84-F142-4C8F-B419-5C8BABE5B49C}" type="slidenum">
              <a:rPr lang="en-GB">
                <a:solidFill>
                  <a:srgbClr val="000000"/>
                </a:solidFill>
              </a:rPr>
              <a:pPr/>
              <a:t>100</a:t>
            </a:fld>
            <a:endParaRPr lang="en-GB">
              <a:solidFill>
                <a:srgbClr val="000000"/>
              </a:solidFill>
            </a:endParaRPr>
          </a:p>
        </p:txBody>
      </p:sp>
      <p:sp>
        <p:nvSpPr>
          <p:cNvPr id="182274" name="Rectangle 2"/>
          <p:cNvSpPr>
            <a:spLocks noGrp="1" noRot="1" noChangeAspect="1" noChangeArrowheads="1" noTextEdit="1"/>
          </p:cNvSpPr>
          <p:nvPr>
            <p:ph type="sldImg"/>
          </p:nvPr>
        </p:nvSpPr>
        <p:spPr>
          <a:xfrm>
            <a:off x="1150938" y="692150"/>
            <a:ext cx="4556125" cy="3416300"/>
          </a:xfrm>
          <a:ln/>
        </p:spPr>
      </p:sp>
      <p:sp>
        <p:nvSpPr>
          <p:cNvPr id="182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21438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10</a:t>
            </a:fld>
            <a:endParaRPr lang="en-GB" dirty="0">
              <a:solidFill>
                <a:prstClr val="black"/>
              </a:solidFill>
            </a:endParaRPr>
          </a:p>
        </p:txBody>
      </p:sp>
    </p:spTree>
    <p:extLst>
      <p:ext uri="{BB962C8B-B14F-4D97-AF65-F5344CB8AC3E}">
        <p14:creationId xmlns:p14="http://schemas.microsoft.com/office/powerpoint/2010/main" val="5167843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101</a:t>
            </a:fld>
            <a:endParaRPr lang="en-US">
              <a:solidFill>
                <a:srgbClr val="000000"/>
              </a:solidFill>
            </a:endParaRPr>
          </a:p>
        </p:txBody>
      </p:sp>
    </p:spTree>
    <p:extLst>
      <p:ext uri="{BB962C8B-B14F-4D97-AF65-F5344CB8AC3E}">
        <p14:creationId xmlns:p14="http://schemas.microsoft.com/office/powerpoint/2010/main" val="40083882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102</a:t>
            </a:fld>
            <a:endParaRPr lang="en-US">
              <a:solidFill>
                <a:srgbClr val="000000"/>
              </a:solidFill>
            </a:endParaRPr>
          </a:p>
        </p:txBody>
      </p:sp>
    </p:spTree>
    <p:extLst>
      <p:ext uri="{BB962C8B-B14F-4D97-AF65-F5344CB8AC3E}">
        <p14:creationId xmlns:p14="http://schemas.microsoft.com/office/powerpoint/2010/main" val="35370386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103</a:t>
            </a:fld>
            <a:endParaRPr lang="en-US">
              <a:solidFill>
                <a:srgbClr val="000000"/>
              </a:solidFill>
            </a:endParaRPr>
          </a:p>
        </p:txBody>
      </p:sp>
    </p:spTree>
    <p:extLst>
      <p:ext uri="{BB962C8B-B14F-4D97-AF65-F5344CB8AC3E}">
        <p14:creationId xmlns:p14="http://schemas.microsoft.com/office/powerpoint/2010/main" val="1938834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104</a:t>
            </a:fld>
            <a:endParaRPr lang="en-US">
              <a:solidFill>
                <a:srgbClr val="000000"/>
              </a:solidFill>
            </a:endParaRPr>
          </a:p>
        </p:txBody>
      </p:sp>
    </p:spTree>
    <p:extLst>
      <p:ext uri="{BB962C8B-B14F-4D97-AF65-F5344CB8AC3E}">
        <p14:creationId xmlns:p14="http://schemas.microsoft.com/office/powerpoint/2010/main" val="13492613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9A23D98E-C04C-4AA4-A211-4ABB68A5FCF3}" type="slidenum">
              <a:rPr lang="en-GB" smtClean="0">
                <a:solidFill>
                  <a:srgbClr val="000000"/>
                </a:solidFill>
              </a:rPr>
              <a:pPr/>
              <a:t>106</a:t>
            </a:fld>
            <a:endParaRPr lang="en-GB">
              <a:solidFill>
                <a:srgbClr val="000000"/>
              </a:solidFill>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50C95F2-0D8D-4B98-8C69-7F85BD686F2C}" type="slidenum">
              <a:rPr lang="en-GB" smtClean="0">
                <a:solidFill>
                  <a:srgbClr val="000000"/>
                </a:solidFill>
                <a:latin typeface="Arial" pitchFamily="34" charset="0"/>
              </a:rPr>
              <a:pPr/>
              <a:t>11</a:t>
            </a:fld>
            <a:endParaRPr lang="en-GB" dirty="0">
              <a:solidFill>
                <a:srgbClr val="000000"/>
              </a:solidFill>
              <a:latin typeface="Arial" pitchFamily="34" charset="0"/>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A38D311-8C02-431B-86BD-364C9B366D4B}"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GB"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2083130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679573F-6D8D-465D-A168-3A3B72D4BF9C}" type="slidenum">
              <a:rPr lang="en-GB" smtClean="0">
                <a:solidFill>
                  <a:srgbClr val="000000"/>
                </a:solidFill>
              </a:rPr>
              <a:pPr/>
              <a:t>19</a:t>
            </a:fld>
            <a:endParaRPr lang="en-GB" dirty="0">
              <a:solidFill>
                <a:srgbClr val="000000"/>
              </a:solidFill>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213B-313C-4238-BE7B-DD7E790B2227}"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561765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68.xml.rels><?xml version="1.0" encoding="UTF-8" standalone="yes"?>
<Relationships xmlns="http://schemas.openxmlformats.org/package/2006/relationships"><Relationship Id="rId3" Type="http://schemas.openxmlformats.org/officeDocument/2006/relationships/hyperlink" Target="Choices&#8230;.ppt" TargetMode="External"/><Relationship Id="rId2" Type="http://schemas.openxmlformats.org/officeDocument/2006/relationships/image" Target="../media/image2.png"/><Relationship Id="rId1" Type="http://schemas.openxmlformats.org/officeDocument/2006/relationships/slideMaster" Target="../slideMasters/slideMaster12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9.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331BF11-0ABC-48CF-BD6E-D8CF90580047}" type="datetime1">
              <a:rPr lang="en-GB" smtClean="0"/>
              <a:pPr>
                <a:defRPr/>
              </a:pPr>
              <a:t>07/09/2017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2EA27DE-0117-43D9-9ECE-0AD88704633A}" type="slidenum">
              <a:rPr lang="en-GB" smtClean="0"/>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FAD3F61-B401-4118-AE37-97F1C91122B3}" type="datetime1">
              <a:rPr lang="en-GB" smtClean="0"/>
              <a:pPr>
                <a:defRPr/>
              </a:pPr>
              <a:t>07/09/2017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2DCC95C-6CB1-46EC-A34E-64EE824F5A41}"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6FE6AEC-5E18-4B36-ABFD-A6949386AB9E}" type="datetime1">
              <a:rPr lang="en-GB" smtClean="0"/>
              <a:pPr>
                <a:defRPr/>
              </a:pPr>
              <a:t>07/09/2017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6147D24-D6B7-4308-80ED-3F33E773419D}" type="slidenum">
              <a:rPr lang="en-GB" smtClean="0"/>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1780D3-5DEC-4DAF-9313-8BA86253756D}" type="datetimeFigureOut">
              <a:rPr lang="en-US"/>
              <a:pPr>
                <a:defRPr/>
              </a:pPr>
              <a:t>9/7/2017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99CF45-4F32-421D-A8A3-D1D94C3A95F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4967A5-F8E3-4D82-9A98-C09F29D2598D}" type="datetimeFigureOut">
              <a:rPr lang="en-US"/>
              <a:pPr>
                <a:defRPr/>
              </a:pPr>
              <a:t>9/7/2017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4ADCCC-9C7D-4382-8870-AD0C08DEE15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6DEB9F4-B5F6-4FB0-846F-50275B70A16A}" type="datetimeFigureOut">
              <a:rPr lang="en-US"/>
              <a:pPr>
                <a:defRPr/>
              </a:pPr>
              <a:t>9/7/2017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5A8050-1905-47BF-9906-E2F26365CCFB}"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DE6737-3C19-4FA7-A029-540DF42B1E83}" type="datetimeFigureOut">
              <a:rPr lang="en-US"/>
              <a:pPr>
                <a:defRPr/>
              </a:pPr>
              <a:t>9/7/2017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2198DC1-C081-480F-8CAE-0C86DD32E8F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A6DE00-398E-4C22-9787-B76644493DEB}" type="datetimeFigureOut">
              <a:rPr lang="en-US"/>
              <a:pPr>
                <a:defRPr/>
              </a:pPr>
              <a:t>9/7/2017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C32CC0-800C-44F1-914C-C4F7D84159D7}"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D81B2B-7E7A-4597-8E0C-EBBDA900220A}" type="datetimeFigureOut">
              <a:rPr lang="en-US"/>
              <a:pPr>
                <a:defRPr/>
              </a:pPr>
              <a:t>9/7/2017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18E1F5D-851E-4431-9ADB-B3E85260328E}"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FC4AE9-DE3E-402F-8F71-FC52CA3972D7}" type="datetimeFigureOut">
              <a:rPr lang="en-US"/>
              <a:pPr>
                <a:defRPr/>
              </a:pPr>
              <a:t>9/7/2017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631DC11-4629-4091-99DF-D537B0AF054A}"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019BBC-EC5A-43D8-A528-9F7EDB7E5282}" type="datetimeFigureOut">
              <a:rPr lang="en-US"/>
              <a:pPr>
                <a:defRPr/>
              </a:pPr>
              <a:t>9/7/2017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902C484-F0F5-488A-A25A-F9FA5D6AA71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3"/>
          <p:cNvSpPr>
            <a:spLocks noGrp="1"/>
          </p:cNvSpPr>
          <p:nvPr>
            <p:ph type="title"/>
          </p:nvPr>
        </p:nvSpPr>
        <p:spPr>
          <a:xfrm>
            <a:off x="457200" y="274638"/>
            <a:ext cx="8229600" cy="1143000"/>
          </a:xfrm>
          <a:solidFill>
            <a:srgbClr val="99CCFF"/>
          </a:solidFill>
        </p:spPr>
        <p:txBody>
          <a:bodyPr>
            <a:normAutofit/>
          </a:bodyPr>
          <a:lstStyle/>
          <a:p>
            <a:r>
              <a:rPr lang="en-US"/>
              <a:t>Click to edit Master title style</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746296-66D8-43DF-9246-8C9876B895BB}" type="datetimeFigureOut">
              <a:rPr lang="en-US"/>
              <a:pPr>
                <a:defRPr/>
              </a:pPr>
              <a:t>9/7/2017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6000B45-8678-4598-AAB5-A78ED998342E}"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05AD3A-6800-46CE-BA6A-036345561B33}" type="datetimeFigureOut">
              <a:rPr lang="en-US"/>
              <a:pPr>
                <a:defRPr/>
              </a:pPr>
              <a:t>9/7/2017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07AAAF-774E-46E2-BAEE-5A8085DBD211}"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ACED3B-9C1B-4248-BBDE-8BBA52209541}" type="datetimeFigureOut">
              <a:rPr lang="en-US"/>
              <a:pPr>
                <a:defRPr/>
              </a:pPr>
              <a:t>9/7/2017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5907-AB72-41D9-8E6E-29DA72659D70}"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9651E3-C778-4AAA-821B-6E4945432C75}" type="datetimeFigureOut">
              <a:rPr lang="en-US"/>
              <a:pPr>
                <a:defRPr/>
              </a:pPr>
              <a:t>9/7/2017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8B96E7-C393-4FDB-BA9F-5A32D8822948}"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826168-AEE5-4AAA-81DE-E342FC7E9ACD}" type="datetimeFigureOut">
              <a:rPr lang="en-US"/>
              <a:pPr>
                <a:defRPr/>
              </a:pPr>
              <a:t>9/7/2017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F546-C9F5-447A-89BF-248B9862BC00}"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661FAF3-9871-4CA9-A823-F5DE17A4B7B3}" type="datetimeFigureOut">
              <a:rPr lang="en-US"/>
              <a:pPr>
                <a:defRPr/>
              </a:pPr>
              <a:t>9/7/2017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75C338-F925-44F0-A05C-E039A193829B}"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6383AFD-7AAF-4D3C-A92C-D013EED6656D}" type="datetimeFigureOut">
              <a:rPr lang="en-US"/>
              <a:pPr>
                <a:defRPr/>
              </a:pPr>
              <a:t>9/7/2017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FA1BD2-1770-49F7-BA55-807167C09724}"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D67A0E-6C6E-4CF3-A588-0EED5DAA2AB8}" type="datetimeFigureOut">
              <a:rPr lang="en-US"/>
              <a:pPr>
                <a:defRPr/>
              </a:pPr>
              <a:t>9/7/2017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C93CBC8-1AAA-4BA9-8F58-30CD95299BF8}"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37643D2-8D03-4216-BE07-46F5CAEC39B7}" type="datetimeFigureOut">
              <a:rPr lang="en-US"/>
              <a:pPr>
                <a:defRPr/>
              </a:pPr>
              <a:t>9/7/2017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A722EA-C734-4580-AFC5-2E70E6025252}"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94F7B5-A5B3-4F5A-A83D-50711DCF5F6D}" type="datetimeFigureOut">
              <a:rPr lang="en-US"/>
              <a:pPr>
                <a:defRPr/>
              </a:pPr>
              <a:t>9/7/2017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E3FB52-E1DD-4436-B392-C2A3F2B60E7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45C5A43-2AB9-441E-9B0B-72EFA8E4AD29}" type="datetime1">
              <a:rPr lang="en-GB" smtClean="0"/>
              <a:pPr>
                <a:defRPr/>
              </a:pPr>
              <a:t>07/09/2017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D4D951D-91EB-45B8-B687-6F2A7DCD6CD2}" type="slidenum">
              <a:rPr lang="en-GB" smtClean="0"/>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C31927-73DF-4D9B-AE83-747F5FBB5F95}" type="datetimeFigureOut">
              <a:rPr lang="en-US"/>
              <a:pPr>
                <a:defRPr/>
              </a:pPr>
              <a:t>9/7/2017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57DECA-BDC1-4EE2-9DFF-DE777FF5CC20}"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36A86E-A688-4111-B710-A40ED97938DC}" type="datetimeFigureOut">
              <a:rPr lang="en-US"/>
              <a:pPr>
                <a:defRPr/>
              </a:pPr>
              <a:t>9/7/2017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C19682-7821-4CC8-BA42-669FD2B931F2}"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B0CDF6-2A09-4E4F-A501-B19CAF016574}" type="datetimeFigureOut">
              <a:rPr lang="en-US"/>
              <a:pPr>
                <a:defRPr/>
              </a:pPr>
              <a:t>9/7/2017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D63C7A-D3E5-4FCE-AF34-9F6666EAFD6F}"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6980EC-41E6-47F2-A92A-6A4BC247FACC}" type="datetimeFigureOut">
              <a:rPr lang="en-US"/>
              <a:pPr>
                <a:defRPr/>
              </a:pPr>
              <a:t>9/7/2017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E61101-504A-4998-9C76-456BD82AF040}"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80300242"/>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712489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FE27BEB-A735-4F64-BBA5-D56B28FF2EB9}" type="datetime1">
              <a:rPr lang="en-GB" smtClean="0"/>
              <a:pPr>
                <a:defRPr/>
              </a:pPr>
              <a:t>07/09/2017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BEECF6E-1187-4E52-9544-539E1D9881A9}" type="slidenum">
              <a:rPr lang="en-GB" smtClean="0"/>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9/7/2017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eaLnBrk="0" hangingPunct="0">
              <a:defRPr/>
            </a:pPr>
            <a:fld id="{15D6DB75-0499-49DE-A5F6-2F76A0DD07EC}" type="datetime2">
              <a:rPr lang="en-GB" sz="2400">
                <a:solidFill>
                  <a:srgbClr val="FFFFFF"/>
                </a:solidFill>
                <a:latin typeface="Tahoma" pitchFamily="34" charset="0"/>
              </a:rPr>
              <a:pPr algn="ctr" eaLnBrk="0" hangingPunct="0">
                <a:defRPr/>
              </a:pPr>
              <a:t>Thursday, 07 September 2017</a:t>
            </a:fld>
            <a:endParaRPr lang="en-GB" sz="240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0" y="6330950"/>
            <a:ext cx="2882900" cy="442913"/>
          </a:xfrm>
          <a:prstGeom prst="rect">
            <a:avLst/>
          </a:prstGeom>
          <a:ln/>
        </p:spPr>
        <p:txBody>
          <a:bodyPr/>
          <a:lstStyle>
            <a:lvl1pPr>
              <a:defRPr/>
            </a:lvl1pPr>
          </a:lstStyle>
          <a:p>
            <a:pPr algn="ctr" eaLnBrk="0" hangingPunct="0">
              <a:defRPr/>
            </a:pPr>
            <a:r>
              <a:rPr lang="en-GB" sz="240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eaLnBrk="0" hangingPunct="0">
              <a:defRPr/>
            </a:pPr>
            <a:fld id="{5AD808E0-68C8-4DE2-8472-D3274C1776DA}" type="slidenum">
              <a:rPr lang="en-GB" sz="2400">
                <a:solidFill>
                  <a:srgbClr val="FFFFFF"/>
                </a:solidFill>
                <a:latin typeface="Tahoma" pitchFamily="34" charset="0"/>
              </a:rPr>
              <a:pPr algn="ctr" eaLnBrk="0" hangingPunct="0">
                <a:defRPr/>
              </a:pPr>
              <a:t>‹#›</a:t>
            </a:fld>
            <a:endParaRPr lang="en-GB" sz="2400">
              <a:solidFill>
                <a:srgbClr val="FFFFFF"/>
              </a:solidFill>
              <a:latin typeface="Tahoma"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38"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a:solidFill>
                  <a:srgbClr val="FF0000"/>
                </a:solidFill>
                <a:latin typeface="Calibri" pitchFamily="34" charset="0"/>
              </a:rPr>
              <a:t>http://phil-race.co.uk</a:t>
            </a:r>
            <a:r>
              <a:rPr lang="en-GB" sz="1400" dirty="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print"/>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1001308"/>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07/09/2017</a:t>
            </a:fld>
            <a:endParaRPr lang="en-GB" alt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D54AAD9-1006-4C9C-9396-36200C874402}" type="datetime1">
              <a:rPr lang="en-GB" smtClean="0"/>
              <a:pPr>
                <a:defRPr/>
              </a:pPr>
              <a:t>07/09/2017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39D696D-85EA-43AB-AD94-6DC9EF94FAAC}" type="slidenum">
              <a:rPr lang="en-GB" smtClean="0"/>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58775" y="1196975"/>
            <a:ext cx="4225925"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37100" y="1196975"/>
            <a:ext cx="4227513"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solidFill>
                  <a:prstClr val="white">
                    <a:tint val="75000"/>
                  </a:prstClr>
                </a:solidFill>
              </a:rPr>
              <a:pPr/>
              <a:t>9/7/2017</a:t>
            </a:fld>
            <a:endParaRPr lang="en-US">
              <a:solidFill>
                <a:prstClr val="white">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1" y="1758951"/>
            <a:ext cx="3803650" cy="4102100"/>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1"/>
            <a:ext cx="3803650" cy="4102100"/>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a:xfrm>
            <a:off x="381000" y="6323013"/>
            <a:ext cx="1905000" cy="457200"/>
          </a:xfrm>
          <a:prstGeom prst="rect">
            <a:avLst/>
          </a:prstGeom>
          <a:ln/>
        </p:spPr>
        <p:txBody>
          <a:bodyPr lIns="68580" tIns="34290" rIns="68580" bIns="34290"/>
          <a:lstStyle>
            <a:lvl1pPr>
              <a:defRPr/>
            </a:lvl1pPr>
          </a:lstStyle>
          <a:p>
            <a:pPr defTabSz="685800" fontAlgn="auto">
              <a:spcBef>
                <a:spcPts val="0"/>
              </a:spcBef>
              <a:spcAft>
                <a:spcPts val="0"/>
              </a:spcAft>
              <a:defRPr/>
            </a:pPr>
            <a:fld id="{8EDF7B6F-2004-4788-9F05-B9AC607002D6}" type="datetime2">
              <a:rPr lang="en-US" sz="1400" kern="0" smtClean="0">
                <a:solidFill>
                  <a:srgbClr val="000000"/>
                </a:solidFill>
                <a:latin typeface="Arial"/>
              </a:rPr>
              <a:pPr defTabSz="685800" fontAlgn="auto">
                <a:spcBef>
                  <a:spcPts val="0"/>
                </a:spcBef>
                <a:spcAft>
                  <a:spcPts val="0"/>
                </a:spcAft>
                <a:defRPr/>
              </a:pPr>
              <a:t>Thursday, September 7, 2017</a:t>
            </a:fld>
            <a:endParaRPr lang="en-GB" sz="1400" kern="0">
              <a:solidFill>
                <a:srgbClr val="000000"/>
              </a:solidFill>
              <a:latin typeface="Arial"/>
            </a:endParaRPr>
          </a:p>
        </p:txBody>
      </p:sp>
      <p:sp>
        <p:nvSpPr>
          <p:cNvPr id="6" name="Footer Placeholder 5"/>
          <p:cNvSpPr>
            <a:spLocks noGrp="1" noChangeArrowheads="1"/>
          </p:cNvSpPr>
          <p:nvPr>
            <p:ph type="ftr" sz="quarter" idx="11"/>
          </p:nvPr>
        </p:nvSpPr>
        <p:spPr>
          <a:xfrm>
            <a:off x="3511551" y="6330953"/>
            <a:ext cx="2882900" cy="442913"/>
          </a:xfrm>
          <a:prstGeom prst="rect">
            <a:avLst/>
          </a:prstGeom>
          <a:ln/>
        </p:spPr>
        <p:txBody>
          <a:bodyPr lIns="68580" tIns="34290" rIns="68580" bIns="34290"/>
          <a:lstStyle>
            <a:lvl1pPr>
              <a:defRPr/>
            </a:lvl1pPr>
          </a:lstStyle>
          <a:p>
            <a:pPr defTabSz="685800" fontAlgn="auto">
              <a:spcBef>
                <a:spcPts val="0"/>
              </a:spcBef>
              <a:spcAft>
                <a:spcPts val="0"/>
              </a:spcAft>
              <a:defRPr/>
            </a:pPr>
            <a:endParaRPr lang="en-US" sz="1400" kern="0">
              <a:solidFill>
                <a:srgbClr val="000000"/>
              </a:solidFill>
              <a:latin typeface="Arial"/>
            </a:endParaRPr>
          </a:p>
        </p:txBody>
      </p:sp>
      <p:sp>
        <p:nvSpPr>
          <p:cNvPr id="7" name="Slide Number Placeholder 6"/>
          <p:cNvSpPr>
            <a:spLocks noGrp="1" noChangeArrowheads="1"/>
          </p:cNvSpPr>
          <p:nvPr>
            <p:ph type="sldNum" sz="quarter" idx="12"/>
          </p:nvPr>
        </p:nvSpPr>
        <p:spPr>
          <a:xfrm>
            <a:off x="6858000" y="6323013"/>
            <a:ext cx="1905000" cy="457200"/>
          </a:xfrm>
          <a:prstGeom prst="rect">
            <a:avLst/>
          </a:prstGeom>
          <a:ln/>
        </p:spPr>
        <p:txBody>
          <a:bodyPr lIns="68580" tIns="34290" rIns="68580" bIns="34290"/>
          <a:lstStyle>
            <a:lvl1pPr>
              <a:defRPr/>
            </a:lvl1pPr>
          </a:lstStyle>
          <a:p>
            <a:pPr defTabSz="685800" fontAlgn="auto">
              <a:spcBef>
                <a:spcPts val="0"/>
              </a:spcBef>
              <a:spcAft>
                <a:spcPts val="0"/>
              </a:spcAft>
              <a:defRPr/>
            </a:pPr>
            <a:endParaRPr lang="en-US" sz="1400" kern="0">
              <a:solidFill>
                <a:srgbClr val="000000"/>
              </a:solidFill>
              <a:latin typeface="Arial"/>
            </a:endParaRPr>
          </a:p>
        </p:txBody>
      </p:sp>
    </p:spTree>
    <p:extLst>
      <p:ext uri="{BB962C8B-B14F-4D97-AF65-F5344CB8AC3E}">
        <p14:creationId xmlns:p14="http://schemas.microsoft.com/office/powerpoint/2010/main" val="31451488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3F82EF9-6ED1-4179-A9AA-F353F410F666}" type="datetime1">
              <a:rPr lang="en-GB" smtClean="0"/>
              <a:pPr>
                <a:defRPr/>
              </a:pPr>
              <a:t>07/09/2017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ECDEC84-D34E-4F99-A53A-6AA823136A56}" type="slidenum">
              <a:rPr lang="en-GB" smtClean="0"/>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52770208"/>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87743533"/>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15422100"/>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62662821"/>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5440BB2-FAF0-4858-9101-167E7D666943}"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07/09/2017</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D57F40-0E04-4116-95B7-8C5EFEAD57E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76600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77095464"/>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4D259F-4D51-4032-AC4A-04EBA530D9C5}"/>
              </a:ext>
            </a:extLst>
          </p:cNvPr>
          <p:cNvSpPr>
            <a:spLocks noGrp="1"/>
          </p:cNvSpPr>
          <p:nvPr>
            <p:ph type="dt" sz="half" idx="10"/>
          </p:nvPr>
        </p:nvSpPr>
        <p:spPr/>
        <p:txBody>
          <a:bodyPr/>
          <a:lstStyle>
            <a:lvl1pPr eaLnBrk="0" fontAlgn="base" hangingPunct="0">
              <a:spcBef>
                <a:spcPct val="0"/>
              </a:spcBef>
              <a:spcAft>
                <a:spcPct val="0"/>
              </a:spcAft>
              <a:defRPr b="1">
                <a:latin typeface="Times New Roman" pitchFamily="18"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646731B1-8DB6-4238-86BE-244B9571B9BB}" type="datetimeFigureOut">
              <a:rPr kumimoji="0" lang="en-GB" sz="1200" b="1" i="0" u="none" strike="noStrike" kern="1200" cap="none" spc="0" normalizeH="0" baseline="0" noProof="0">
                <a:ln>
                  <a:noFill/>
                </a:ln>
                <a:solidFill>
                  <a:prstClr val="black">
                    <a:tint val="75000"/>
                  </a:prstClr>
                </a:solidFill>
                <a:effectLst/>
                <a:uLnTx/>
                <a:uFillTx/>
                <a:latin typeface="Times New Roman"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07/09/2017</a:t>
            </a:fld>
            <a:endParaRPr kumimoji="0" lang="en-GB" sz="1200" b="1"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
        <p:nvSpPr>
          <p:cNvPr id="3" name="Footer Placeholder 2">
            <a:extLst>
              <a:ext uri="{FF2B5EF4-FFF2-40B4-BE49-F238E27FC236}">
                <a16:creationId xmlns:a16="http://schemas.microsoft.com/office/drawing/2014/main" id="{8AB82FC8-7B83-4154-9F9F-926CF21DD2D2}"/>
              </a:ext>
            </a:extLst>
          </p:cNvPr>
          <p:cNvSpPr>
            <a:spLocks noGrp="1"/>
          </p:cNvSpPr>
          <p:nvPr>
            <p:ph type="ftr" sz="quarter" idx="11"/>
          </p:nvPr>
        </p:nvSpPr>
        <p:spPr/>
        <p:txBody>
          <a:bodyPr/>
          <a:lstStyle>
            <a:lvl1pPr eaLnBrk="0" fontAlgn="base" hangingPunct="0">
              <a:spcBef>
                <a:spcPct val="0"/>
              </a:spcBef>
              <a:spcAft>
                <a:spcPct val="0"/>
              </a:spcAft>
              <a:defRPr b="1">
                <a:latin typeface="Times New Roman" pitchFamily="18"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
        <p:nvSpPr>
          <p:cNvPr id="4" name="Slide Number Placeholder 3">
            <a:extLst>
              <a:ext uri="{FF2B5EF4-FFF2-40B4-BE49-F238E27FC236}">
                <a16:creationId xmlns:a16="http://schemas.microsoft.com/office/drawing/2014/main" id="{B9E982F2-4B88-4BA3-85ED-BCAFABDCEDB1}"/>
              </a:ext>
            </a:extLst>
          </p:cNvPr>
          <p:cNvSpPr>
            <a:spLocks noGrp="1"/>
          </p:cNvSpPr>
          <p:nvPr>
            <p:ph type="sldNum" sz="quarter" idx="12"/>
          </p:nvPr>
        </p:nvSpPr>
        <p:spPr/>
        <p:txBody>
          <a:bodyPr/>
          <a:lstStyle>
            <a:lvl1pPr eaLnBrk="0" hangingPunct="0">
              <a:defRPr b="1" smtClean="0">
                <a:latin typeface="Times New Roman" panose="02020603050405020304" pitchFamily="18"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5D1AC218-4A50-4229-9FE6-D78180C8A20A}" type="slidenum">
              <a:rPr kumimoji="0" lang="en-GB" altLang="en-US" sz="1200" b="1" i="0" u="none" strike="noStrike" kern="1200" cap="none" spc="0" normalizeH="0" baseline="0" noProof="0">
                <a:ln>
                  <a:noFill/>
                </a:ln>
                <a:solidFill>
                  <a:srgbClr val="898989"/>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GB" altLang="en-US" sz="1200" b="1" i="0" u="none" strike="noStrike" kern="1200" cap="none" spc="0" normalizeH="0" baseline="0" noProof="0">
              <a:ln>
                <a:noFill/>
              </a:ln>
              <a:solidFill>
                <a:srgbClr val="89898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1802711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sz="4000" b="1">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sz="4000" b="1">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sz="4000" b="1">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sz="4000" b="1">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sz="4000" b="1">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sz="4000" b="1">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sz="4000" b="1">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sz="4000" b="1">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sz="4000" b="1">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sz="4000" b="1">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sz="4000" b="1">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sz="4000" b="1">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sz="4000" b="1">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sz="4000" b="1">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sz="4000" b="1">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sz="4000" b="1">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sz="4000" b="1">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sz="4000" b="1">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sz="4000" b="1">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sz="4000" b="1">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sz="4000" b="1">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sz="4000" b="1">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sz="4000" b="1">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sz="4000" b="1">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sz="4000" b="1">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sz="4000" b="1">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sz="4000" b="1">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sz="4000" b="1">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sz="4000" b="1">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sz="4000" b="1">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sz="4000" b="1">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sz="4000" b="1">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GB" sz="4000" b="1">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defRPr/>
            </a:pPr>
            <a:endParaRPr lang="en-US" sz="4000" b="1">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4000" b="1">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4000" b="1">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defRPr/>
            </a:pPr>
            <a:endParaRPr lang="en-US" sz="4000" b="1">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defRPr/>
            </a:pPr>
            <a:endParaRPr lang="en-US" sz="4000" b="1">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sp>
        <p:nvSpPr>
          <p:cNvPr id="46" name="AutoShape 4">
            <a:hlinkClick r:id="rId3"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b="1"/>
          </a:p>
        </p:txBody>
      </p:sp>
      <p:sp>
        <p:nvSpPr>
          <p:cNvPr id="47" name="AutoShape 5">
            <a:hlinkClick r:id="rId3" action="ppaction://hlinkpres?slideindex=1&amp;slidetitle=" highlightClick="1"/>
          </p:cNvPr>
          <p:cNvSpPr>
            <a:spLocks noChangeArrowheads="1"/>
          </p:cNvSpPr>
          <p:nvPr userDrawn="1"/>
        </p:nvSpPr>
        <p:spPr bwMode="auto">
          <a:xfrm>
            <a:off x="8172450" y="5949950"/>
            <a:ext cx="1042988" cy="1042988"/>
          </a:xfrm>
          <a:prstGeom prst="actionButtonBlank">
            <a:avLst/>
          </a:prstGeom>
          <a:noFill/>
          <a:ln w="12700">
            <a:noFill/>
            <a:miter lim="800000"/>
            <a:headEnd type="none" w="sm" len="sm"/>
            <a:tailEnd type="none" w="sm" len="sm"/>
          </a:ln>
          <a:effectLst/>
        </p:spPr>
        <p:txBody>
          <a:bodyPr wrap="none" lIns="90000" tIns="46800" rIns="90000" bIns="46800" anchor="ctr">
            <a:spAutoFit/>
          </a:bodyPr>
          <a:lstStyle/>
          <a:p>
            <a:pPr>
              <a:defRPr/>
            </a:pPr>
            <a:endParaRPr lang="en-GB" b="1"/>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spTree>
    <p:extLst>
      <p:ext uri="{BB962C8B-B14F-4D97-AF65-F5344CB8AC3E}">
        <p14:creationId xmlns:p14="http://schemas.microsoft.com/office/powerpoint/2010/main" val="10339080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0833838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8D59E4-E051-40DE-9A2C-B3D3057CA44F}" type="datetime1">
              <a:rPr lang="en-GB" smtClean="0"/>
              <a:pPr>
                <a:defRPr/>
              </a:pPr>
              <a:t>07/09/2017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A792A76-7EF9-4E1A-9ACF-D9D0191CF955}" type="slidenum">
              <a:rPr lang="en-GB" smtClean="0"/>
              <a:pPr>
                <a:defRPr/>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44923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lgn="l" eaLnBrk="1" hangingPunct="1">
              <a:defRPr/>
            </a:pPr>
            <a:endParaRPr lang="en-GB" sz="400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lgn="l" eaLnBrk="1" hangingPunct="1">
                <a:defRPr/>
              </a:pPr>
              <a:endParaRPr lang="en-GB" sz="400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lgn="l" eaLnBrk="1" hangingPunct="1">
              <a:defRPr/>
            </a:pPr>
            <a:endParaRPr lang="en-GB" sz="400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defRPr/>
            </a:pPr>
            <a:endParaRPr lang="en-US" sz="400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4000" b="1">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400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defRPr/>
            </a:pPr>
            <a:endParaRPr lang="en-US" sz="400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defRPr/>
            </a:pPr>
            <a:endParaRPr lang="en-US" sz="400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algn="l" eaLnBrk="1" hangingPunct="1">
              <a:defRPr/>
            </a:pPr>
            <a:r>
              <a:rPr lang="en-GB" sz="1400" b="1" dirty="0">
                <a:solidFill>
                  <a:srgbClr val="FF0000"/>
                </a:solidFill>
                <a:latin typeface="Arial Rounded MT Bold"/>
              </a:rPr>
              <a:t>http://phil-race.co.uk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b="1"/>
            </a:lvl1pPr>
          </a:lstStyle>
          <a:p>
            <a:r>
              <a:rPr lang="en-US" altLang="en-US" dirty="0"/>
              <a:t>Click to edit Master subtitle style</a:t>
            </a:r>
            <a:endParaRPr lang="en-GB" altLang="en-US" dirty="0"/>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3866292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5322AFC-26DD-4D73-9587-549CB67BEF7C}" type="datetime1">
              <a:rPr lang="en-GB" smtClean="0"/>
              <a:pPr>
                <a:defRPr/>
              </a:pPr>
              <a:t>07/09/2017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8CFD487-D7FC-4B7A-A321-72D46CA469B6}" type="slidenum">
              <a:rPr lang="en-GB" smtClean="0"/>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4503615-97D5-4C94-8C98-130EB3F186F3}" type="datetime1">
              <a:rPr lang="en-GB" smtClean="0"/>
              <a:pPr>
                <a:defRPr/>
              </a:pPr>
              <a:t>07/09/2017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6127052-4C21-48C7-AA56-D048BA39A1D5}" type="slidenum">
              <a:rPr lang="en-GB" smtClean="0"/>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6.xml"/></Relationships>
</file>

<file path=ppt/slideMasters/_rels/slideMaster10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5.xml"/><Relationship Id="rId1" Type="http://schemas.openxmlformats.org/officeDocument/2006/relationships/slideLayout" Target="../slideLayouts/slideLayout5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6.xml"/><Relationship Id="rId1" Type="http://schemas.openxmlformats.org/officeDocument/2006/relationships/slideLayout" Target="../slideLayouts/slideLayout5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9.xml"/><Relationship Id="rId1" Type="http://schemas.openxmlformats.org/officeDocument/2006/relationships/slideLayout" Target="../slideLayouts/slideLayout5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7.xml"/></Relationships>
</file>

<file path=ppt/slideMasters/_rels/slideMaster11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0.xml"/><Relationship Id="rId1" Type="http://schemas.openxmlformats.org/officeDocument/2006/relationships/slideLayout" Target="../slideLayouts/slideLayout5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1.xml"/><Relationship Id="rId1" Type="http://schemas.openxmlformats.org/officeDocument/2006/relationships/slideLayout" Target="../slideLayouts/slideLayout5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2.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112.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11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3.xml"/><Relationship Id="rId1" Type="http://schemas.openxmlformats.org/officeDocument/2006/relationships/slideLayout" Target="../slideLayouts/slideLayout60.xml"/></Relationships>
</file>

<file path=ppt/slideMasters/_rels/slideMaster11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7.xml"/></Relationships>
</file>

<file path=ppt/slideMasters/_rels/slideMaster11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9.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8.xml"/></Relationships>
</file>

<file path=ppt/slideMasters/_rels/slideMaster12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0.xml"/><Relationship Id="rId1" Type="http://schemas.openxmlformats.org/officeDocument/2006/relationships/slideLayout" Target="../slideLayouts/slideLayout61.xml"/></Relationships>
</file>

<file path=ppt/slideMasters/_rels/slideMaster12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1.xml"/><Relationship Id="rId1" Type="http://schemas.openxmlformats.org/officeDocument/2006/relationships/slideLayout" Target="../slideLayouts/slideLayout62.xml"/></Relationships>
</file>

<file path=ppt/slideMasters/_rels/slideMaster12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2.xml"/><Relationship Id="rId1" Type="http://schemas.openxmlformats.org/officeDocument/2006/relationships/slideLayout" Target="../slideLayouts/slideLayout63.xml"/></Relationships>
</file>

<file path=ppt/slideMasters/_rels/slideMaster12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24.xml"/></Relationships>
</file>

<file path=ppt/slideMasters/_rels/slideMaster12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5.xml"/><Relationship Id="rId1" Type="http://schemas.openxmlformats.org/officeDocument/2006/relationships/slideLayout" Target="../slideLayouts/slideLayout6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6.xml.rels><?xml version="1.0" encoding="UTF-8" standalone="yes"?>
<Relationships xmlns="http://schemas.openxmlformats.org/package/2006/relationships"><Relationship Id="rId2" Type="http://schemas.openxmlformats.org/officeDocument/2006/relationships/theme" Target="../theme/theme126.xml"/><Relationship Id="rId1" Type="http://schemas.openxmlformats.org/officeDocument/2006/relationships/slideLayout" Target="../slideLayouts/slideLayout65.xml"/></Relationships>
</file>

<file path=ppt/slideMasters/_rels/slideMaster12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7.xml"/><Relationship Id="rId1" Type="http://schemas.openxmlformats.org/officeDocument/2006/relationships/slideLayout" Target="../slideLayouts/slideLayout66.xml"/></Relationships>
</file>

<file path=ppt/slideMasters/_rels/slideMaster128.xml.rels><?xml version="1.0" encoding="UTF-8" standalone="yes"?>
<Relationships xmlns="http://schemas.openxmlformats.org/package/2006/relationships"><Relationship Id="rId3" Type="http://schemas.openxmlformats.org/officeDocument/2006/relationships/theme" Target="../theme/theme128.xml"/><Relationship Id="rId2" Type="http://schemas.openxmlformats.org/officeDocument/2006/relationships/slideLayout" Target="../slideLayouts/slideLayout68.xml"/><Relationship Id="rId1" Type="http://schemas.openxmlformats.org/officeDocument/2006/relationships/slideLayout" Target="../slideLayouts/slideLayout67.xml"/></Relationships>
</file>

<file path=ppt/slideMasters/_rels/slideMaster129.xml.rels><?xml version="1.0" encoding="UTF-8" standalone="yes"?>
<Relationships xmlns="http://schemas.openxmlformats.org/package/2006/relationships"><Relationship Id="rId8" Type="http://schemas.openxmlformats.org/officeDocument/2006/relationships/hyperlink" Target="../Organising%20your%20studies/organising%20choices.ppt" TargetMode="External"/><Relationship Id="rId3" Type="http://schemas.openxmlformats.org/officeDocument/2006/relationships/slideLayout" Target="../slideLayouts/slideLayout71.xml"/><Relationship Id="rId7" Type="http://schemas.openxmlformats.org/officeDocument/2006/relationships/hyperlink" Target="Choices&#8230;.ppt" TargetMode="Externa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hyperlink" Target="coffee.ppt" TargetMode="External"/><Relationship Id="rId5" Type="http://schemas.openxmlformats.org/officeDocument/2006/relationships/hyperlink" Target="00%20main%20menu.ppt" TargetMode="External"/><Relationship Id="rId4" Type="http://schemas.openxmlformats.org/officeDocument/2006/relationships/theme" Target="../theme/theme129.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9.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0.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1.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2.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3.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9.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0.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1.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2.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3.xml"/></Relationships>
</file>

<file path=ppt/slideMasters/_rels/slideMaster2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5.xml"/><Relationship Id="rId1" Type="http://schemas.openxmlformats.org/officeDocument/2006/relationships/slideLayout" Target="../slideLayouts/slideLayout3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8.xml"/><Relationship Id="rId1" Type="http://schemas.openxmlformats.org/officeDocument/2006/relationships/slideLayout" Target="../slideLayouts/slideLayout35.xml"/></Relationships>
</file>

<file path=ppt/slideMasters/_rels/slideMaster2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3.xml.rels><?xml version="1.0" encoding="UTF-8" standalone="yes"?>
<Relationships xmlns="http://schemas.openxmlformats.org/package/2006/relationships"><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4.xml"/><Relationship Id="rId1" Type="http://schemas.openxmlformats.org/officeDocument/2006/relationships/slideLayout" Target="../slideLayouts/slideLayout36.xml"/></Relationships>
</file>

<file path=ppt/slideMasters/_rels/slideMaster3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5.xml"/><Relationship Id="rId1" Type="http://schemas.openxmlformats.org/officeDocument/2006/relationships/slideLayout" Target="../slideLayouts/slideLayout3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7.xml"/><Relationship Id="rId1" Type="http://schemas.openxmlformats.org/officeDocument/2006/relationships/slideLayout" Target="../slideLayouts/slideLayout3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8.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1,1,PowerPoint Presentation" TargetMode="External"/><Relationship Id="rId2" Type="http://schemas.openxmlformats.org/officeDocument/2006/relationships/theme" Target="../theme/theme38.xml"/><Relationship Id="rId1" Type="http://schemas.openxmlformats.org/officeDocument/2006/relationships/slideLayout" Target="../slideLayouts/slideLayout39.xml"/><Relationship Id="rId6" Type="http://schemas.openxmlformats.org/officeDocument/2006/relationships/hyperlink" Target="../../../Phil/Desktop/brunel%20pieces%202/lec%20book%20pics.ppt#-1,1,PowerPoint Presentation"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9.xml"/><Relationship Id="rId1"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0.xml.rels><?xml version="1.0" encoding="UTF-8" standalone="yes"?>
<Relationships xmlns="http://schemas.openxmlformats.org/package/2006/relationships"><Relationship Id="rId2" Type="http://schemas.openxmlformats.org/officeDocument/2006/relationships/theme" Target="../theme/theme40.xml"/><Relationship Id="rId1" Type="http://schemas.openxmlformats.org/officeDocument/2006/relationships/slideLayout" Target="../slideLayouts/slideLayout41.xml"/></Relationships>
</file>

<file path=ppt/slideMasters/_rels/slideMaster4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1.xml"/><Relationship Id="rId1" Type="http://schemas.openxmlformats.org/officeDocument/2006/relationships/slideLayout" Target="../slideLayouts/slideLayout4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4.xml"/><Relationship Id="rId6" Type="http://schemas.openxmlformats.org/officeDocument/2006/relationships/hyperlink" Target="meta.ppt#-1,1,Metacognition "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5.xml.rels><?xml version="1.0" encoding="UTF-8" standalone="yes"?>
<Relationships xmlns="http://schemas.openxmlformats.org/package/2006/relationships"><Relationship Id="rId3" Type="http://schemas.openxmlformats.org/officeDocument/2006/relationships/theme" Target="../theme/theme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4" Type="http://schemas.openxmlformats.org/officeDocument/2006/relationships/image" Target="../media/image1.jpeg"/></Relationships>
</file>

<file path=ppt/slideMasters/_rels/slideMaster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6.xml"/><Relationship Id="rId1" Type="http://schemas.openxmlformats.org/officeDocument/2006/relationships/slideLayout" Target="../slideLayouts/slideLayout45.xml"/></Relationships>
</file>

<file path=ppt/slideMasters/_rels/slideMaster4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7.xml"/><Relationship Id="rId1" Type="http://schemas.openxmlformats.org/officeDocument/2006/relationships/slideLayout" Target="../slideLayouts/slideLayout4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8.xml"/><Relationship Id="rId1" Type="http://schemas.openxmlformats.org/officeDocument/2006/relationships/slideLayout" Target="../slideLayouts/slideLayout47.xml"/></Relationships>
</file>

<file path=ppt/slideMasters/_rels/slideMaster4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9.xml"/><Relationship Id="rId1" Type="http://schemas.openxmlformats.org/officeDocument/2006/relationships/slideLayout" Target="../slideLayouts/slideLayout4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2.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2.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5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3.xml"/></Relationships>
</file>

<file path=ppt/slideMasters/_rels/slideMaster54.xml.rels><?xml version="1.0" encoding="UTF-8" standalone="yes"?>
<Relationships xmlns="http://schemas.openxmlformats.org/package/2006/relationships"><Relationship Id="rId2" Type="http://schemas.openxmlformats.org/officeDocument/2006/relationships/theme" Target="../theme/theme54.xml"/><Relationship Id="rId1" Type="http://schemas.openxmlformats.org/officeDocument/2006/relationships/slideLayout" Target="../slideLayouts/slideLayout49.xml"/></Relationships>
</file>

<file path=ppt/slideMasters/_rels/slideMaster55.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5.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5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6.xml"/></Relationships>
</file>

<file path=ppt/slideMasters/_rels/slideMaster5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8.xml"/></Relationships>
</file>

<file path=ppt/slideMasters/_rels/slideMaster5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6.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6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0.xml"/></Relationships>
</file>

<file path=ppt/slideMasters/_rels/slideMaster6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1.xml"/></Relationships>
</file>

<file path=ppt/slideMasters/_rels/slideMaster6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3.xml"/></Relationships>
</file>

<file path=ppt/slideMasters/_rels/slideMaster6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6.xml"/></Relationships>
</file>

<file path=ppt/slideMasters/_rels/slideMaster6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2.xml"/></Relationships>
</file>

<file path=ppt/slideMasters/_rels/slideMaster7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4.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5.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8.xml.rels><?xml version="1.0" encoding="UTF-8" standalone="yes"?>
<Relationships xmlns="http://schemas.openxmlformats.org/package/2006/relationships"><Relationship Id="rId3" Type="http://schemas.openxmlformats.org/officeDocument/2006/relationships/theme" Target="../theme/theme78.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7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79.xml"/><Relationship Id="rId1" Type="http://schemas.openxmlformats.org/officeDocument/2006/relationships/slideLayout" Target="../slideLayouts/slideLayout5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80.xml.rels><?xml version="1.0" encoding="UTF-8" standalone="yes"?>
<Relationships xmlns="http://schemas.openxmlformats.org/package/2006/relationships"><Relationship Id="rId1" Type="http://schemas.openxmlformats.org/officeDocument/2006/relationships/theme" Target="../theme/theme80.xml"/></Relationships>
</file>

<file path=ppt/slideMasters/_rels/slideMaster8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81.xml"/></Relationships>
</file>

<file path=ppt/slideMasters/_rels/slideMaster8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82.xml"/></Relationships>
</file>

<file path=ppt/slideMasters/_rels/slideMaster8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5.xml"/></Relationships>
</file>

<file path=ppt/slideMasters/_rels/slideMaster9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0.xml"/><Relationship Id="rId1" Type="http://schemas.openxmlformats.org/officeDocument/2006/relationships/slideLayout" Target="../slideLayouts/slideLayout5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2.xml"/><Relationship Id="rId1" Type="http://schemas.openxmlformats.org/officeDocument/2006/relationships/slideLayout" Target="../slideLayouts/slideLayout5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94.xml"/></Relationships>
</file>

<file path=ppt/slideMasters/_rels/slideMaster9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mj-lt"/>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CF04658C-A48D-4FC1-B670-6DEBB2ADDC90}" type="datetimeFigureOut">
              <a:rPr lang="en-US"/>
              <a:pPr>
                <a:defRPr/>
              </a:pPr>
              <a:t>9/7/2017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CCCB1BE-FAF5-455F-8C0E-1318258BF77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4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4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7"/>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20"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FFFF66"/>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b="1" dirty="0">
              <a:solidFill>
                <a:srgbClr val="FFFF66"/>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9" name="Oval 7"/>
          <p:cNvSpPr>
            <a:spLocks noChangeArrowheads="1"/>
          </p:cNvSpPr>
          <p:nvPr/>
        </p:nvSpPr>
        <p:spPr bwMode="auto">
          <a:xfrm>
            <a:off x="8332795"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0" name="Oval 8"/>
          <p:cNvSpPr>
            <a:spLocks noChangeArrowheads="1"/>
          </p:cNvSpPr>
          <p:nvPr/>
        </p:nvSpPr>
        <p:spPr bwMode="auto">
          <a:xfrm>
            <a:off x="8421695"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1" name="Oval 9"/>
          <p:cNvSpPr>
            <a:spLocks noChangeArrowheads="1"/>
          </p:cNvSpPr>
          <p:nvPr/>
        </p:nvSpPr>
        <p:spPr bwMode="auto">
          <a:xfrm>
            <a:off x="8505832" y="6221427"/>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FFFF66"/>
              </a:solidFill>
              <a:latin typeface="Calibri"/>
            </a:endParaRPr>
          </a:p>
        </p:txBody>
      </p:sp>
      <p:sp>
        <p:nvSpPr>
          <p:cNvPr id="12" name="TextBox 11"/>
          <p:cNvSpPr txBox="1"/>
          <p:nvPr/>
        </p:nvSpPr>
        <p:spPr>
          <a:xfrm>
            <a:off x="3500445" y="6550039"/>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20"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20" y="5815027"/>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Tree>
    <p:extLst>
      <p:ext uri="{BB962C8B-B14F-4D97-AF65-F5344CB8AC3E}">
        <p14:creationId xmlns:p14="http://schemas.microsoft.com/office/powerpoint/2010/main" val="2914963083"/>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7"/>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20"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9" name="Oval 7"/>
          <p:cNvSpPr>
            <a:spLocks noChangeArrowheads="1"/>
          </p:cNvSpPr>
          <p:nvPr/>
        </p:nvSpPr>
        <p:spPr bwMode="auto">
          <a:xfrm>
            <a:off x="8332795"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10" name="Oval 8"/>
          <p:cNvSpPr>
            <a:spLocks noChangeArrowheads="1"/>
          </p:cNvSpPr>
          <p:nvPr/>
        </p:nvSpPr>
        <p:spPr bwMode="auto">
          <a:xfrm>
            <a:off x="8421695"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11" name="Oval 9"/>
          <p:cNvSpPr>
            <a:spLocks noChangeArrowheads="1"/>
          </p:cNvSpPr>
          <p:nvPr/>
        </p:nvSpPr>
        <p:spPr bwMode="auto">
          <a:xfrm>
            <a:off x="8505832" y="6221427"/>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5" y="6550039"/>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20"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20" y="5815027"/>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Tree>
    <p:extLst>
      <p:ext uri="{BB962C8B-B14F-4D97-AF65-F5344CB8AC3E}">
        <p14:creationId xmlns:p14="http://schemas.microsoft.com/office/powerpoint/2010/main" val="1963714867"/>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96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7119C089-0791-4C8E-A869-EB4FAD899FF5}" type="datetimeFigureOut">
              <a:rPr lang="en-US"/>
              <a:pPr>
                <a:defRPr/>
              </a:pPr>
              <a:t>9/7/2017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D2A51509-786D-499C-BB55-54BEAA8F4D1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5"/>
            <a:ext cx="8713788" cy="935037"/>
          </a:xfrm>
          <a:prstGeom prst="rect">
            <a:avLst/>
          </a:prstGeom>
          <a:noFill/>
          <a:ln w="9525" algn="ctr">
            <a:noFill/>
            <a:miter lim="800000"/>
            <a:headEnd/>
            <a:tailEnd/>
          </a:ln>
        </p:spPr>
        <p:txBody>
          <a:bodyPr vert="horz" wrap="square" lIns="68580" tIns="34290" rIns="68580" bIns="3429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5" y="5805488"/>
            <a:ext cx="7775575" cy="346249"/>
          </a:xfrm>
          <a:prstGeom prst="rect">
            <a:avLst/>
          </a:prstGeom>
          <a:noFill/>
          <a:ln w="9525">
            <a:noFill/>
            <a:miter lim="800000"/>
            <a:headEnd/>
            <a:tailEnd/>
          </a:ln>
          <a:effectLst/>
        </p:spPr>
        <p:txBody>
          <a:bodyPr lIns="68580" tIns="34290" rIns="68580" bIns="34290">
            <a:spAutoFit/>
          </a:bodyPr>
          <a:lstStyle/>
          <a:p>
            <a:pPr algn="ctr" defTabSz="685800" eaLnBrk="0" fontAlgn="auto" hangingPunct="0">
              <a:spcBef>
                <a:spcPct val="50000"/>
              </a:spcBef>
              <a:spcAft>
                <a:spcPts val="0"/>
              </a:spcAft>
              <a:defRPr/>
            </a:pPr>
            <a:endParaRPr lang="en-US" sz="18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6" y="1196977"/>
            <a:ext cx="8605838" cy="4670425"/>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7"/>
            <a:ext cx="1071562" cy="1071563"/>
          </a:xfrm>
          <a:prstGeom prst="ellipse">
            <a:avLst/>
          </a:prstGeom>
          <a:solidFill>
            <a:srgbClr val="33CC33"/>
          </a:solidFill>
          <a:ln w="12700">
            <a:noFill/>
            <a:round/>
            <a:headEnd type="none" w="sm" len="sm"/>
            <a:tailEnd type="none" w="sm" len="sm"/>
          </a:ln>
        </p:spPr>
        <p:txBody>
          <a:bodyPr wrap="none" lIns="68580" tIns="34290" rIns="68580" bIns="34290" anchor="ctr"/>
          <a:lstStyle/>
          <a:p>
            <a:pPr algn="ctr" defTabSz="685800" eaLnBrk="0" fontAlgn="auto" hangingPunct="0">
              <a:spcBef>
                <a:spcPts val="0"/>
              </a:spcBef>
              <a:spcAft>
                <a:spcPts val="0"/>
              </a:spcAft>
              <a:defRPr/>
            </a:pPr>
            <a:endParaRPr lang="en-US" sz="1500" b="1"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lIns="68580" tIns="34290" rIns="68580" bIns="34290" anchor="ctr"/>
          <a:lstStyle/>
          <a:p>
            <a:pPr algn="ctr" defTabSz="685800" eaLnBrk="0" fontAlgn="auto" hangingPunct="0">
              <a:spcBef>
                <a:spcPts val="0"/>
              </a:spcBef>
              <a:spcAft>
                <a:spcPts val="0"/>
              </a:spcAft>
              <a:defRPr/>
            </a:pPr>
            <a:endParaRPr lang="en-US" sz="15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1"/>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lIns="68580" tIns="34290" rIns="68580" bIns="34290" anchor="ctr"/>
          <a:lstStyle/>
          <a:p>
            <a:pPr algn="ctr" defTabSz="685800" eaLnBrk="0" fontAlgn="auto" hangingPunct="0">
              <a:spcBef>
                <a:spcPts val="0"/>
              </a:spcBef>
              <a:spcAft>
                <a:spcPts val="0"/>
              </a:spcAft>
              <a:defRPr/>
            </a:pPr>
            <a:endParaRPr lang="en-US" sz="1500" b="1" dirty="0">
              <a:solidFill>
                <a:srgbClr val="000000"/>
              </a:solidFill>
              <a:latin typeface="Calibri"/>
            </a:endParaRPr>
          </a:p>
        </p:txBody>
      </p:sp>
      <p:sp>
        <p:nvSpPr>
          <p:cNvPr id="9" name="Oval 7"/>
          <p:cNvSpPr>
            <a:spLocks noChangeArrowheads="1"/>
          </p:cNvSpPr>
          <p:nvPr/>
        </p:nvSpPr>
        <p:spPr bwMode="auto">
          <a:xfrm>
            <a:off x="8332790" y="6049963"/>
            <a:ext cx="568325" cy="577851"/>
          </a:xfrm>
          <a:prstGeom prst="ellipse">
            <a:avLst/>
          </a:prstGeom>
          <a:solidFill>
            <a:srgbClr val="FF99FF"/>
          </a:solidFill>
          <a:ln w="50800">
            <a:noFill/>
            <a:round/>
            <a:headEnd/>
            <a:tailEnd/>
          </a:ln>
        </p:spPr>
        <p:txBody>
          <a:bodyPr wrap="none" lIns="68580" tIns="34290" rIns="68580" bIns="34290" anchor="ctr"/>
          <a:lstStyle/>
          <a:p>
            <a:pPr algn="ctr" defTabSz="685800" eaLnBrk="0" fontAlgn="auto" hangingPunct="0">
              <a:spcBef>
                <a:spcPts val="0"/>
              </a:spcBef>
              <a:spcAft>
                <a:spcPts val="0"/>
              </a:spcAft>
              <a:defRPr/>
            </a:pPr>
            <a:endParaRPr lang="en-US" sz="1500" b="1" dirty="0">
              <a:solidFill>
                <a:srgbClr val="000000"/>
              </a:solidFill>
              <a:latin typeface="Calibri"/>
            </a:endParaRPr>
          </a:p>
        </p:txBody>
      </p:sp>
      <p:sp>
        <p:nvSpPr>
          <p:cNvPr id="10" name="Oval 8"/>
          <p:cNvSpPr>
            <a:spLocks noChangeArrowheads="1"/>
          </p:cNvSpPr>
          <p:nvPr/>
        </p:nvSpPr>
        <p:spPr bwMode="auto">
          <a:xfrm>
            <a:off x="8421690" y="6138863"/>
            <a:ext cx="403225" cy="411163"/>
          </a:xfrm>
          <a:prstGeom prst="ellipse">
            <a:avLst/>
          </a:prstGeom>
          <a:solidFill>
            <a:srgbClr val="FF3300"/>
          </a:solidFill>
          <a:ln w="50800">
            <a:noFill/>
            <a:round/>
            <a:headEnd/>
            <a:tailEnd/>
          </a:ln>
        </p:spPr>
        <p:txBody>
          <a:bodyPr wrap="none" lIns="68580" tIns="34290" rIns="68580" bIns="34290" anchor="ctr"/>
          <a:lstStyle/>
          <a:p>
            <a:pPr algn="ctr" defTabSz="685800" eaLnBrk="0" fontAlgn="auto" hangingPunct="0">
              <a:spcBef>
                <a:spcPts val="0"/>
              </a:spcBef>
              <a:spcAft>
                <a:spcPts val="0"/>
              </a:spcAft>
              <a:defRPr/>
            </a:pPr>
            <a:endParaRPr lang="en-US" sz="1500" b="1" dirty="0">
              <a:solidFill>
                <a:srgbClr val="000000"/>
              </a:solidFill>
              <a:latin typeface="Calibri"/>
            </a:endParaRPr>
          </a:p>
        </p:txBody>
      </p:sp>
      <p:sp>
        <p:nvSpPr>
          <p:cNvPr id="11" name="Oval 9"/>
          <p:cNvSpPr>
            <a:spLocks noChangeArrowheads="1"/>
          </p:cNvSpPr>
          <p:nvPr/>
        </p:nvSpPr>
        <p:spPr bwMode="auto">
          <a:xfrm>
            <a:off x="8505827" y="6221415"/>
            <a:ext cx="231775" cy="230187"/>
          </a:xfrm>
          <a:prstGeom prst="ellipse">
            <a:avLst/>
          </a:prstGeom>
          <a:solidFill>
            <a:srgbClr val="FFFF66"/>
          </a:solidFill>
          <a:ln w="50800">
            <a:noFill/>
            <a:round/>
            <a:headEnd/>
            <a:tailEnd/>
          </a:ln>
        </p:spPr>
        <p:txBody>
          <a:bodyPr wrap="none" lIns="69056" tIns="34529" rIns="69056" bIns="34529" anchor="ctr"/>
          <a:lstStyle/>
          <a:p>
            <a:pPr algn="ctr" defTabSz="685800" eaLnBrk="0" fontAlgn="auto" hangingPunct="0">
              <a:spcBef>
                <a:spcPts val="0"/>
              </a:spcBef>
              <a:spcAft>
                <a:spcPts val="0"/>
              </a:spcAft>
              <a:defRPr/>
            </a:pPr>
            <a:endParaRPr lang="en-US" sz="2100" b="1" dirty="0">
              <a:solidFill>
                <a:srgbClr val="000000"/>
              </a:solidFill>
              <a:latin typeface="Calibri"/>
            </a:endParaRPr>
          </a:p>
        </p:txBody>
      </p:sp>
      <p:sp>
        <p:nvSpPr>
          <p:cNvPr id="12" name="TextBox 11"/>
          <p:cNvSpPr txBox="1"/>
          <p:nvPr/>
        </p:nvSpPr>
        <p:spPr>
          <a:xfrm>
            <a:off x="3500440" y="6550027"/>
            <a:ext cx="2643187" cy="238527"/>
          </a:xfrm>
          <a:prstGeom prst="rect">
            <a:avLst/>
          </a:prstGeom>
          <a:noFill/>
        </p:spPr>
        <p:txBody>
          <a:bodyPr lIns="68580" tIns="34290" rIns="68580" bIns="34290">
            <a:spAutoFit/>
          </a:bodyPr>
          <a:lstStyle/>
          <a:p>
            <a:pPr algn="ctr" defTabSz="685800" eaLnBrk="0" fontAlgn="auto" hangingPunct="0">
              <a:spcBef>
                <a:spcPts val="0"/>
              </a:spcBef>
              <a:spcAft>
                <a:spcPts val="0"/>
              </a:spcAft>
              <a:defRPr/>
            </a:pPr>
            <a:r>
              <a:rPr lang="en-GB" sz="11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1"/>
            <a:ext cx="1042988" cy="1042988"/>
          </a:xfrm>
          <a:prstGeom prst="actionButtonBlank">
            <a:avLst/>
          </a:prstGeom>
          <a:noFill/>
          <a:ln w="12700">
            <a:noFill/>
            <a:miter lim="800000"/>
            <a:headEnd type="none" w="sm" len="sm"/>
            <a:tailEnd type="none" w="sm" len="sm"/>
          </a:ln>
          <a:effectLst/>
        </p:spPr>
        <p:txBody>
          <a:bodyPr wrap="none" lIns="68580" tIns="34290" rIns="68580" bIns="34290" anchor="ctr"/>
          <a:lstStyle/>
          <a:p>
            <a:pPr algn="ctr" defTabSz="685800" eaLnBrk="0" fontAlgn="auto" hangingPunct="0">
              <a:spcBef>
                <a:spcPts val="0"/>
              </a:spcBef>
              <a:spcAft>
                <a:spcPts val="0"/>
              </a:spcAft>
              <a:defRPr/>
            </a:pPr>
            <a:endParaRPr lang="en-GB" sz="1500" b="1"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1"/>
            <a:ext cx="1042988" cy="1042988"/>
          </a:xfrm>
          <a:prstGeom prst="actionButtonBlank">
            <a:avLst/>
          </a:prstGeom>
          <a:noFill/>
          <a:ln w="12700">
            <a:noFill/>
            <a:miter lim="800000"/>
            <a:headEnd type="none" w="sm" len="sm"/>
            <a:tailEnd type="none" w="sm" len="sm"/>
          </a:ln>
          <a:effectLst/>
        </p:spPr>
        <p:txBody>
          <a:bodyPr wrap="none" lIns="68580" tIns="34290" rIns="68580" bIns="34290" anchor="ctr"/>
          <a:lstStyle/>
          <a:p>
            <a:pPr algn="ctr" defTabSz="685800" eaLnBrk="0" fontAlgn="auto" hangingPunct="0">
              <a:spcBef>
                <a:spcPts val="0"/>
              </a:spcBef>
              <a:spcAft>
                <a:spcPts val="0"/>
              </a:spcAft>
              <a:defRPr/>
            </a:pPr>
            <a:endParaRPr lang="en-GB" sz="1500" b="1"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5" y="1"/>
            <a:ext cx="1042987" cy="1042988"/>
          </a:xfrm>
          <a:prstGeom prst="actionButtonBlank">
            <a:avLst/>
          </a:prstGeom>
          <a:noFill/>
          <a:ln w="12700">
            <a:noFill/>
            <a:miter lim="800000"/>
            <a:headEnd type="none" w="sm" len="sm"/>
            <a:tailEnd type="none" w="sm" len="sm"/>
          </a:ln>
          <a:effectLst/>
        </p:spPr>
        <p:txBody>
          <a:bodyPr wrap="none" lIns="68580" tIns="34290" rIns="68580" bIns="34290" anchor="ctr"/>
          <a:lstStyle/>
          <a:p>
            <a:pPr algn="ctr" defTabSz="685800" eaLnBrk="0" fontAlgn="auto" hangingPunct="0">
              <a:spcBef>
                <a:spcPts val="0"/>
              </a:spcBef>
              <a:spcAft>
                <a:spcPts val="0"/>
              </a:spcAft>
              <a:defRPr/>
            </a:pPr>
            <a:endParaRPr lang="en-GB" sz="1500" b="1"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5" y="5815015"/>
            <a:ext cx="1042987" cy="1042987"/>
          </a:xfrm>
          <a:prstGeom prst="actionButtonBlank">
            <a:avLst/>
          </a:prstGeom>
          <a:noFill/>
          <a:ln w="12700">
            <a:noFill/>
            <a:miter lim="800000"/>
            <a:headEnd type="none" w="sm" len="sm"/>
            <a:tailEnd type="none" w="sm" len="sm"/>
          </a:ln>
          <a:effectLst/>
        </p:spPr>
        <p:txBody>
          <a:bodyPr wrap="none" lIns="68580" tIns="34290" rIns="68580" bIns="34290" anchor="ctr"/>
          <a:lstStyle/>
          <a:p>
            <a:pPr algn="ctr" defTabSz="685800" eaLnBrk="0" fontAlgn="auto" hangingPunct="0">
              <a:spcBef>
                <a:spcPts val="0"/>
              </a:spcBef>
              <a:spcAft>
                <a:spcPts val="0"/>
              </a:spcAft>
              <a:defRPr/>
            </a:pPr>
            <a:endParaRPr lang="en-GB" sz="1500" b="1" dirty="0">
              <a:solidFill>
                <a:srgbClr val="000000"/>
              </a:solidFill>
              <a:latin typeface="Times New Roman" pitchFamily="18" charset="0"/>
            </a:endParaRPr>
          </a:p>
        </p:txBody>
      </p:sp>
    </p:spTree>
    <p:extLst>
      <p:ext uri="{BB962C8B-B14F-4D97-AF65-F5344CB8AC3E}">
        <p14:creationId xmlns:p14="http://schemas.microsoft.com/office/powerpoint/2010/main" val="3391402725"/>
      </p:ext>
    </p:extLst>
  </p:cSld>
  <p:clrMap bg1="lt1" tx1="dk1" bg2="lt2" tx2="dk2" accent1="accent1" accent2="accent2" accent3="accent3" accent4="accent4" accent5="accent5" accent6="accent6" hlink="hlink" folHlink="folHlink"/>
  <p:sldLayoutIdLst>
    <p:sldLayoutId id="21474849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3000">
          <a:solidFill>
            <a:srgbClr val="008000"/>
          </a:solidFill>
          <a:latin typeface="+mj-lt"/>
          <a:ea typeface="+mj-ea"/>
          <a:cs typeface="+mj-cs"/>
        </a:defRPr>
      </a:lvl1pPr>
      <a:lvl2pPr algn="ctr" rtl="0" eaLnBrk="0" fontAlgn="base" hangingPunct="0">
        <a:lnSpc>
          <a:spcPct val="85000"/>
        </a:lnSpc>
        <a:spcBef>
          <a:spcPct val="0"/>
        </a:spcBef>
        <a:spcAft>
          <a:spcPct val="0"/>
        </a:spcAft>
        <a:defRPr sz="3000">
          <a:solidFill>
            <a:srgbClr val="008000"/>
          </a:solidFill>
          <a:latin typeface="Arial Rounded MT Bold" pitchFamily="34" charset="0"/>
        </a:defRPr>
      </a:lvl2pPr>
      <a:lvl3pPr algn="ctr" rtl="0" eaLnBrk="0" fontAlgn="base" hangingPunct="0">
        <a:lnSpc>
          <a:spcPct val="85000"/>
        </a:lnSpc>
        <a:spcBef>
          <a:spcPct val="0"/>
        </a:spcBef>
        <a:spcAft>
          <a:spcPct val="0"/>
        </a:spcAft>
        <a:defRPr sz="3000">
          <a:solidFill>
            <a:srgbClr val="008000"/>
          </a:solidFill>
          <a:latin typeface="Arial Rounded MT Bold" pitchFamily="34" charset="0"/>
        </a:defRPr>
      </a:lvl3pPr>
      <a:lvl4pPr algn="ctr" rtl="0" eaLnBrk="0" fontAlgn="base" hangingPunct="0">
        <a:lnSpc>
          <a:spcPct val="85000"/>
        </a:lnSpc>
        <a:spcBef>
          <a:spcPct val="0"/>
        </a:spcBef>
        <a:spcAft>
          <a:spcPct val="0"/>
        </a:spcAft>
        <a:defRPr sz="3000">
          <a:solidFill>
            <a:srgbClr val="008000"/>
          </a:solidFill>
          <a:latin typeface="Arial Rounded MT Bold" pitchFamily="34" charset="0"/>
        </a:defRPr>
      </a:lvl4pPr>
      <a:lvl5pPr algn="ctr" rtl="0" eaLnBrk="0" fontAlgn="base" hangingPunct="0">
        <a:lnSpc>
          <a:spcPct val="85000"/>
        </a:lnSpc>
        <a:spcBef>
          <a:spcPct val="0"/>
        </a:spcBef>
        <a:spcAft>
          <a:spcPct val="0"/>
        </a:spcAft>
        <a:defRPr sz="3000">
          <a:solidFill>
            <a:srgbClr val="008000"/>
          </a:solidFill>
          <a:latin typeface="Arial Rounded MT Bold" pitchFamily="34" charset="0"/>
        </a:defRPr>
      </a:lvl5pPr>
      <a:lvl6pPr marL="342900" algn="ctr" rtl="0" eaLnBrk="1" fontAlgn="base" hangingPunct="1">
        <a:lnSpc>
          <a:spcPct val="85000"/>
        </a:lnSpc>
        <a:spcBef>
          <a:spcPct val="0"/>
        </a:spcBef>
        <a:spcAft>
          <a:spcPct val="0"/>
        </a:spcAft>
        <a:defRPr sz="3000">
          <a:solidFill>
            <a:srgbClr val="008000"/>
          </a:solidFill>
          <a:latin typeface="Arial Rounded MT Bold" pitchFamily="34" charset="0"/>
        </a:defRPr>
      </a:lvl6pPr>
      <a:lvl7pPr marL="685800" algn="ctr" rtl="0" eaLnBrk="1" fontAlgn="base" hangingPunct="1">
        <a:lnSpc>
          <a:spcPct val="85000"/>
        </a:lnSpc>
        <a:spcBef>
          <a:spcPct val="0"/>
        </a:spcBef>
        <a:spcAft>
          <a:spcPct val="0"/>
        </a:spcAft>
        <a:defRPr sz="3000">
          <a:solidFill>
            <a:srgbClr val="008000"/>
          </a:solidFill>
          <a:latin typeface="Arial Rounded MT Bold" pitchFamily="34" charset="0"/>
        </a:defRPr>
      </a:lvl7pPr>
      <a:lvl8pPr marL="1028700" algn="ctr" rtl="0" eaLnBrk="1" fontAlgn="base" hangingPunct="1">
        <a:lnSpc>
          <a:spcPct val="85000"/>
        </a:lnSpc>
        <a:spcBef>
          <a:spcPct val="0"/>
        </a:spcBef>
        <a:spcAft>
          <a:spcPct val="0"/>
        </a:spcAft>
        <a:defRPr sz="3000">
          <a:solidFill>
            <a:srgbClr val="008000"/>
          </a:solidFill>
          <a:latin typeface="Arial Rounded MT Bold" pitchFamily="34" charset="0"/>
        </a:defRPr>
      </a:lvl8pPr>
      <a:lvl9pPr marL="1371600" algn="ctr" rtl="0" eaLnBrk="1" fontAlgn="base" hangingPunct="1">
        <a:lnSpc>
          <a:spcPct val="85000"/>
        </a:lnSpc>
        <a:spcBef>
          <a:spcPct val="0"/>
        </a:spcBef>
        <a:spcAft>
          <a:spcPct val="0"/>
        </a:spcAft>
        <a:defRPr sz="3000">
          <a:solidFill>
            <a:srgbClr val="008000"/>
          </a:solidFill>
          <a:latin typeface="Arial Rounded MT Bold" pitchFamily="34" charset="0"/>
        </a:defRPr>
      </a:lvl9pPr>
    </p:titleStyle>
    <p:bodyStyle>
      <a:lvl1pPr marL="400050" indent="-40005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ea typeface="+mn-ea"/>
          <a:cs typeface="+mn-cs"/>
        </a:defRPr>
      </a:lvl1pPr>
      <a:lvl2pPr marL="748904" indent="-214313" algn="l" rtl="0" eaLnBrk="0" fontAlgn="base" hangingPunct="0">
        <a:lnSpc>
          <a:spcPct val="90000"/>
        </a:lnSpc>
        <a:spcBef>
          <a:spcPct val="35000"/>
        </a:spcBef>
        <a:spcAft>
          <a:spcPct val="0"/>
        </a:spcAft>
        <a:buClr>
          <a:srgbClr val="009900"/>
        </a:buClr>
        <a:buFont typeface="Wingdings" pitchFamily="2" charset="2"/>
        <a:buChar char="v"/>
        <a:defRPr sz="2100" b="1">
          <a:solidFill>
            <a:srgbClr val="660066"/>
          </a:solidFill>
          <a:latin typeface="+mn-lt"/>
        </a:defRPr>
      </a:lvl2pPr>
      <a:lvl3pPr marL="1054894" indent="-171450" algn="l" rtl="0" eaLnBrk="0" fontAlgn="base" hangingPunct="0">
        <a:lnSpc>
          <a:spcPct val="90000"/>
        </a:lnSpc>
        <a:spcBef>
          <a:spcPct val="35000"/>
        </a:spcBef>
        <a:spcAft>
          <a:spcPct val="0"/>
        </a:spcAft>
        <a:buClr>
          <a:srgbClr val="009900"/>
        </a:buClr>
        <a:buFont typeface="Wingdings" pitchFamily="2" charset="2"/>
        <a:buChar char="v"/>
        <a:defRPr sz="1800" b="1">
          <a:solidFill>
            <a:srgbClr val="660066"/>
          </a:solidFill>
          <a:latin typeface="+mn-lt"/>
        </a:defRPr>
      </a:lvl3pPr>
      <a:lvl4pPr marL="1360885" indent="-171450" algn="l" rtl="0" eaLnBrk="0" fontAlgn="base" hangingPunct="0">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4pPr>
      <a:lvl5pPr marL="1666875" indent="-171450" algn="l" rtl="0" eaLnBrk="0" fontAlgn="base" hangingPunct="0">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5pPr>
      <a:lvl6pPr marL="200977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6pPr>
      <a:lvl7pPr marL="235267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7pPr>
      <a:lvl8pPr marL="269557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8pPr>
      <a:lvl9pPr marL="303847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6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497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Tree>
    <p:extLst>
      <p:ext uri="{BB962C8B-B14F-4D97-AF65-F5344CB8AC3E}">
        <p14:creationId xmlns:p14="http://schemas.microsoft.com/office/powerpoint/2010/main" val="3946368148"/>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Box 3"/>
          <p:cNvSpPr txBox="1">
            <a:spLocks noChangeArrowheads="1"/>
          </p:cNvSpPr>
          <p:nvPr/>
        </p:nvSpPr>
        <p:spPr bwMode="auto">
          <a:xfrm>
            <a:off x="684213" y="5805488"/>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en-US" altLang="en-US" sz="2400" b="0">
              <a:solidFill>
                <a:srgbClr val="000000"/>
              </a:solidFill>
              <a:latin typeface="Comic Sans MS" panose="030F0702030302020204"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3"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4" name="Oval 5"/>
          <p:cNvSpPr>
            <a:spLocks noChangeArrowheads="1"/>
          </p:cNvSpPr>
          <p:nvPr/>
        </p:nvSpPr>
        <p:spPr bwMode="auto">
          <a:xfrm>
            <a:off x="8156575" y="5872163"/>
            <a:ext cx="895350" cy="901700"/>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a:solidFill>
                <a:srgbClr val="000000"/>
              </a:solidFill>
              <a:latin typeface="Comic Sans MS" panose="030F0702030302020204" pitchFamily="66" charset="0"/>
            </a:endParaRPr>
          </a:p>
        </p:txBody>
      </p:sp>
      <p:sp>
        <p:nvSpPr>
          <p:cNvPr id="2055"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6" name="Oval 7"/>
          <p:cNvSpPr>
            <a:spLocks noChangeArrowheads="1"/>
          </p:cNvSpPr>
          <p:nvPr/>
        </p:nvSpPr>
        <p:spPr bwMode="auto">
          <a:xfrm>
            <a:off x="8332788" y="6049963"/>
            <a:ext cx="568325" cy="577850"/>
          </a:xfrm>
          <a:prstGeom prst="ellipse">
            <a:avLst/>
          </a:prstGeom>
          <a:solidFill>
            <a:srgbClr val="FF99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7" name="Oval 8"/>
          <p:cNvSpPr>
            <a:spLocks noChangeArrowheads="1"/>
          </p:cNvSpPr>
          <p:nvPr/>
        </p:nvSpPr>
        <p:spPr bwMode="auto">
          <a:xfrm>
            <a:off x="8421688" y="6138863"/>
            <a:ext cx="403225" cy="411162"/>
          </a:xfrm>
          <a:prstGeom prst="ellipse">
            <a:avLst/>
          </a:prstGeom>
          <a:solidFill>
            <a:srgbClr val="FF33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8" name="Oval 9"/>
          <p:cNvSpPr>
            <a:spLocks noChangeArrowheads="1"/>
          </p:cNvSpPr>
          <p:nvPr/>
        </p:nvSpPr>
        <p:spPr bwMode="auto">
          <a:xfrm>
            <a:off x="8505825" y="6221413"/>
            <a:ext cx="231775" cy="230187"/>
          </a:xfrm>
          <a:prstGeom prst="ellipse">
            <a:avLst/>
          </a:prstGeom>
          <a:solidFill>
            <a:srgbClr val="FFFF66"/>
          </a:solidFill>
          <a:ln>
            <a:noFill/>
          </a:ln>
          <a:extLst>
            <a:ext uri="{91240B29-F687-4F45-9708-019B960494DF}">
              <a14:hiddenLine xmlns:a14="http://schemas.microsoft.com/office/drawing/2010/main" w="50800">
                <a:solidFill>
                  <a:srgbClr val="000000"/>
                </a:solidFill>
                <a:round/>
                <a:headEnd/>
                <a:tailEnd/>
              </a14:hiddenLine>
            </a:ext>
          </a:extLst>
        </p:spPr>
        <p:txBody>
          <a:bodyPr wrap="none" lIns="92075" tIns="46038" rIns="92075" bIns="46038"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2800">
              <a:solidFill>
                <a:srgbClr val="000000"/>
              </a:solidFill>
              <a:latin typeface="Comic Sans MS" panose="030F0702030302020204" pitchFamily="66" charset="0"/>
            </a:endParaRPr>
          </a:p>
        </p:txBody>
      </p:sp>
      <p:sp>
        <p:nvSpPr>
          <p:cNvPr id="2059" name="TextBox 11"/>
          <p:cNvSpPr txBox="1">
            <a:spLocks noChangeArrowheads="1"/>
          </p:cNvSpPr>
          <p:nvPr/>
        </p:nvSpPr>
        <p:spPr bwMode="auto">
          <a:xfrm>
            <a:off x="3500438" y="6550025"/>
            <a:ext cx="264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a:r>
              <a:rPr lang="en-GB" altLang="en-US" sz="1400">
                <a:solidFill>
                  <a:srgbClr val="FF0000"/>
                </a:solidFill>
                <a:latin typeface="Arial Rounded MT Bold" panose="020F0704030504030204" pitchFamily="34" charset="0"/>
              </a:rPr>
              <a:t>www.phil-race.co.uk</a:t>
            </a:r>
          </a:p>
        </p:txBody>
      </p:sp>
    </p:spTree>
    <p:extLst>
      <p:ext uri="{BB962C8B-B14F-4D97-AF65-F5344CB8AC3E}">
        <p14:creationId xmlns:p14="http://schemas.microsoft.com/office/powerpoint/2010/main" val="3610300787"/>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anose="05000000000000000000"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anose="05000000000000000000"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D81A865-329D-46FE-939F-38FD95ECDD74}" type="datetimeFigureOut">
              <a:rPr lang="en-US"/>
              <a:pPr>
                <a:defRPr/>
              </a:pPr>
              <a:t>9/7/2017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38BB581-9C5A-4494-ABF2-A940DCD26C3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3650325010"/>
      </p:ext>
    </p:extLst>
  </p:cSld>
  <p:clrMap bg1="lt1" tx1="dk1" bg2="lt2" tx2="dk2" accent1="accent1" accent2="accent2" accent3="accent3" accent4="accent4" accent5="accent5" accent6="accent6" hlink="hlink" folHlink="folHlink"/>
  <p:sldLayoutIdLst>
    <p:sldLayoutId id="214748500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extLst>
      <p:ext uri="{BB962C8B-B14F-4D97-AF65-F5344CB8AC3E}">
        <p14:creationId xmlns:p14="http://schemas.microsoft.com/office/powerpoint/2010/main" val="2606946758"/>
      </p:ext>
    </p:extLst>
  </p:cSld>
  <p:clrMap bg1="lt1" tx1="dk1" bg2="lt2" tx2="dk2" accent1="accent1" accent2="accent2" accent3="accent3" accent4="accent4" accent5="accent5" accent6="accent6" hlink="hlink" folHlink="folHlink"/>
  <p:sldLayoutIdLst>
    <p:sldLayoutId id="214748500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103109663"/>
      </p:ext>
    </p:extLst>
  </p:cSld>
  <p:clrMap bg1="lt1" tx1="dk1" bg2="lt2" tx2="dk2" accent1="accent1" accent2="accent2" accent3="accent3" accent4="accent4" accent5="accent5" accent6="accent6" hlink="hlink" folHlink="folHlink"/>
  <p:sldLayoutIdLst>
    <p:sldLayoutId id="214748500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extLst>
      <p:ext uri="{BB962C8B-B14F-4D97-AF65-F5344CB8AC3E}">
        <p14:creationId xmlns:p14="http://schemas.microsoft.com/office/powerpoint/2010/main" val="3752493725"/>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extLst>
      <p:ext uri="{BB962C8B-B14F-4D97-AF65-F5344CB8AC3E}">
        <p14:creationId xmlns:p14="http://schemas.microsoft.com/office/powerpoint/2010/main" val="15967998"/>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1380575498"/>
      </p:ext>
    </p:extLst>
  </p:cSld>
  <p:clrMap bg1="lt1" tx1="dk1" bg2="lt2" tx2="dk2" accent1="accent1" accent2="accent2" accent3="accent3" accent4="accent4" accent5="accent5" accent6="accent6" hlink="hlink" folHlink="folHlink"/>
  <p:sldLayoutIdLst>
    <p:sldLayoutId id="214748501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440BB2-FAF0-4858-9101-167E7D666943}" type="datetimeFigureOut">
              <a:rPr lang="en-GB" smtClean="0"/>
              <a:t>07/09/2017</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57F40-0E04-4116-95B7-8C5EFEAD57EB}" type="slidenum">
              <a:rPr lang="en-GB" smtClean="0"/>
              <a:t>‹#›</a:t>
            </a:fld>
            <a:endParaRPr lang="en-GB"/>
          </a:p>
        </p:txBody>
      </p:sp>
    </p:spTree>
    <p:extLst>
      <p:ext uri="{BB962C8B-B14F-4D97-AF65-F5344CB8AC3E}">
        <p14:creationId xmlns:p14="http://schemas.microsoft.com/office/powerpoint/2010/main" val="577110771"/>
      </p:ext>
    </p:extLst>
  </p:cSld>
  <p:clrMap bg1="lt1" tx1="dk1" bg2="lt2" tx2="dk2" accent1="accent1" accent2="accent2" accent3="accent3" accent4="accent4" accent5="accent5" accent6="accent6" hlink="hlink" folHlink="folHlink"/>
  <p:sldLayoutIdLst>
    <p:sldLayoutId id="214748502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B86750C-515A-4990-A0F4-67C471C5D57B}"/>
              </a:ext>
            </a:extLst>
          </p:cNvPr>
          <p:cNvSpPr>
            <a:spLocks noGrp="1" noChangeArrowheads="1"/>
          </p:cNvSpPr>
          <p:nvPr>
            <p:ph type="title"/>
          </p:nvPr>
        </p:nvSpPr>
        <p:spPr bwMode="auto">
          <a:xfrm>
            <a:off x="250825" y="188913"/>
            <a:ext cx="87137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Box 3">
            <a:extLst>
              <a:ext uri="{FF2B5EF4-FFF2-40B4-BE49-F238E27FC236}">
                <a16:creationId xmlns:a16="http://schemas.microsoft.com/office/drawing/2014/main" id="{93819B18-E40E-41B3-B5BE-133301FC9CFB}"/>
              </a:ext>
            </a:extLst>
          </p:cNvPr>
          <p:cNvSpPr txBox="1">
            <a:spLocks noChangeArrowheads="1"/>
          </p:cNvSpPr>
          <p:nvPr/>
        </p:nvSpPr>
        <p:spPr bwMode="auto">
          <a:xfrm>
            <a:off x="684213" y="5805488"/>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en-US" altLang="en-US" sz="2400" b="0">
              <a:solidFill>
                <a:srgbClr val="000000"/>
              </a:solidFill>
              <a:latin typeface="Comic Sans MS" panose="030F0702030302020204" pitchFamily="66" charset="0"/>
            </a:endParaRPr>
          </a:p>
        </p:txBody>
      </p:sp>
      <p:sp>
        <p:nvSpPr>
          <p:cNvPr id="13317" name="Rectangle 5">
            <a:extLst>
              <a:ext uri="{FF2B5EF4-FFF2-40B4-BE49-F238E27FC236}">
                <a16:creationId xmlns:a16="http://schemas.microsoft.com/office/drawing/2014/main" id="{0FDFBED3-BCA2-4FCE-9874-3C57BB06A081}"/>
              </a:ext>
            </a:extLst>
          </p:cNvPr>
          <p:cNvSpPr>
            <a:spLocks noGrp="1" noChangeArrowheads="1"/>
          </p:cNvSpPr>
          <p:nvPr>
            <p:ph type="body" idx="1"/>
          </p:nvPr>
        </p:nvSpPr>
        <p:spPr bwMode="auto">
          <a:xfrm>
            <a:off x="358775" y="1196975"/>
            <a:ext cx="86058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Oval 4">
            <a:hlinkClick r:id="rId3" action="ppaction://hlinkpres?slideindex=1&amp;slidetitle="/>
            <a:extLst>
              <a:ext uri="{FF2B5EF4-FFF2-40B4-BE49-F238E27FC236}">
                <a16:creationId xmlns:a16="http://schemas.microsoft.com/office/drawing/2014/main" id="{8EBE6A42-F1F4-4979-96CD-F969BA43B794}"/>
              </a:ext>
            </a:extLst>
          </p:cNvPr>
          <p:cNvSpPr>
            <a:spLocks noChangeArrowheads="1"/>
          </p:cNvSpPr>
          <p:nvPr/>
        </p:nvSpPr>
        <p:spPr bwMode="auto">
          <a:xfrm>
            <a:off x="8072438" y="5786438"/>
            <a:ext cx="1071562" cy="1071562"/>
          </a:xfrm>
          <a:prstGeom prst="ellipse">
            <a:avLst/>
          </a:prstGeom>
          <a:solidFill>
            <a:srgbClr val="33CC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1030" name="Oval 5">
            <a:extLst>
              <a:ext uri="{FF2B5EF4-FFF2-40B4-BE49-F238E27FC236}">
                <a16:creationId xmlns:a16="http://schemas.microsoft.com/office/drawing/2014/main" id="{FDD93501-E691-421B-9947-D5E777503B36}"/>
              </a:ext>
            </a:extLst>
          </p:cNvPr>
          <p:cNvSpPr>
            <a:spLocks noChangeArrowheads="1"/>
          </p:cNvSpPr>
          <p:nvPr/>
        </p:nvSpPr>
        <p:spPr bwMode="auto">
          <a:xfrm>
            <a:off x="8156575" y="5872163"/>
            <a:ext cx="895350" cy="901700"/>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a:solidFill>
                <a:srgbClr val="000000"/>
              </a:solidFill>
              <a:latin typeface="Comic Sans MS" panose="030F0702030302020204" pitchFamily="66" charset="0"/>
            </a:endParaRPr>
          </a:p>
        </p:txBody>
      </p:sp>
      <p:sp>
        <p:nvSpPr>
          <p:cNvPr id="1031" name="Oval 6">
            <a:hlinkClick r:id="" action="ppaction://hlinkshowjump?jump=previousslide"/>
            <a:extLst>
              <a:ext uri="{FF2B5EF4-FFF2-40B4-BE49-F238E27FC236}">
                <a16:creationId xmlns:a16="http://schemas.microsoft.com/office/drawing/2014/main" id="{C1410CB6-71FD-4673-B50F-0B9906264FDC}"/>
              </a:ext>
            </a:extLst>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1032" name="Oval 7">
            <a:extLst>
              <a:ext uri="{FF2B5EF4-FFF2-40B4-BE49-F238E27FC236}">
                <a16:creationId xmlns:a16="http://schemas.microsoft.com/office/drawing/2014/main" id="{E844E1B9-A23B-4A1F-945D-92DF40C9FDAD}"/>
              </a:ext>
            </a:extLst>
          </p:cNvPr>
          <p:cNvSpPr>
            <a:spLocks noChangeArrowheads="1"/>
          </p:cNvSpPr>
          <p:nvPr/>
        </p:nvSpPr>
        <p:spPr bwMode="auto">
          <a:xfrm>
            <a:off x="8332788" y="6049963"/>
            <a:ext cx="568325" cy="577850"/>
          </a:xfrm>
          <a:prstGeom prst="ellipse">
            <a:avLst/>
          </a:prstGeom>
          <a:solidFill>
            <a:srgbClr val="FF99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1033" name="Oval 8">
            <a:extLst>
              <a:ext uri="{FF2B5EF4-FFF2-40B4-BE49-F238E27FC236}">
                <a16:creationId xmlns:a16="http://schemas.microsoft.com/office/drawing/2014/main" id="{8A116E39-FEB3-4620-B412-8B831A381B70}"/>
              </a:ext>
            </a:extLst>
          </p:cNvPr>
          <p:cNvSpPr>
            <a:spLocks noChangeArrowheads="1"/>
          </p:cNvSpPr>
          <p:nvPr/>
        </p:nvSpPr>
        <p:spPr bwMode="auto">
          <a:xfrm>
            <a:off x="8421688" y="6138863"/>
            <a:ext cx="403225" cy="411162"/>
          </a:xfrm>
          <a:prstGeom prst="ellipse">
            <a:avLst/>
          </a:prstGeom>
          <a:solidFill>
            <a:srgbClr val="FF33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1034" name="Oval 9">
            <a:extLst>
              <a:ext uri="{FF2B5EF4-FFF2-40B4-BE49-F238E27FC236}">
                <a16:creationId xmlns:a16="http://schemas.microsoft.com/office/drawing/2014/main" id="{C166E45E-098D-4DCD-94AA-26279E65F8D5}"/>
              </a:ext>
            </a:extLst>
          </p:cNvPr>
          <p:cNvSpPr>
            <a:spLocks noChangeArrowheads="1"/>
          </p:cNvSpPr>
          <p:nvPr/>
        </p:nvSpPr>
        <p:spPr bwMode="auto">
          <a:xfrm>
            <a:off x="8505825" y="6221413"/>
            <a:ext cx="231775" cy="230187"/>
          </a:xfrm>
          <a:prstGeom prst="ellipse">
            <a:avLst/>
          </a:prstGeom>
          <a:solidFill>
            <a:srgbClr val="FFFF66"/>
          </a:solidFill>
          <a:ln>
            <a:noFill/>
          </a:ln>
          <a:extLst>
            <a:ext uri="{91240B29-F687-4F45-9708-019B960494DF}">
              <a14:hiddenLine xmlns:a14="http://schemas.microsoft.com/office/drawing/2010/main" w="50800">
                <a:solidFill>
                  <a:srgbClr val="000000"/>
                </a:solidFill>
                <a:round/>
                <a:headEnd/>
                <a:tailEnd/>
              </a14:hiddenLine>
            </a:ext>
          </a:extLst>
        </p:spPr>
        <p:txBody>
          <a:bodyPr wrap="none" lIns="92075" tIns="46038" rIns="92075" bIns="46038"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2800">
              <a:solidFill>
                <a:srgbClr val="000000"/>
              </a:solidFill>
              <a:latin typeface="Comic Sans MS" panose="030F0702030302020204" pitchFamily="66" charset="0"/>
            </a:endParaRPr>
          </a:p>
        </p:txBody>
      </p:sp>
      <p:sp>
        <p:nvSpPr>
          <p:cNvPr id="1035" name="TextBox 11">
            <a:extLst>
              <a:ext uri="{FF2B5EF4-FFF2-40B4-BE49-F238E27FC236}">
                <a16:creationId xmlns:a16="http://schemas.microsoft.com/office/drawing/2014/main" id="{46A9985F-356E-4E26-A185-ED7BE981F241}"/>
              </a:ext>
            </a:extLst>
          </p:cNvPr>
          <p:cNvSpPr txBox="1">
            <a:spLocks noChangeArrowheads="1"/>
          </p:cNvSpPr>
          <p:nvPr/>
        </p:nvSpPr>
        <p:spPr bwMode="auto">
          <a:xfrm>
            <a:off x="3500438" y="6550025"/>
            <a:ext cx="264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eaLnBrk="1" hangingPunct="1"/>
            <a:r>
              <a:rPr lang="en-GB" altLang="en-US" sz="1400">
                <a:solidFill>
                  <a:srgbClr val="FF0000"/>
                </a:solidFill>
                <a:latin typeface="Arial Rounded MT Bold" panose="020F0704030504030204" pitchFamily="34" charset="0"/>
              </a:rPr>
              <a:t>www.phil-race.co.uk</a:t>
            </a:r>
          </a:p>
        </p:txBody>
      </p:sp>
    </p:spTree>
    <p:extLst>
      <p:ext uri="{BB962C8B-B14F-4D97-AF65-F5344CB8AC3E}">
        <p14:creationId xmlns:p14="http://schemas.microsoft.com/office/powerpoint/2010/main" val="91798436"/>
      </p:ext>
    </p:extLst>
  </p:cSld>
  <p:clrMap bg1="lt1" tx1="dk1" bg2="lt2" tx2="dk2" accent1="accent1" accent2="accent2" accent3="accent3" accent4="accent4" accent5="accent5" accent6="accent6" hlink="hlink" folHlink="folHlink"/>
  <p:sldLayoutIdLst>
    <p:sldLayoutId id="2147485030" r:id="rId1"/>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anose="05000000000000000000"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anose="05000000000000000000"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CC5E9388-1441-44A3-9FB3-21BBA23562E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3075" name="Text Placeholder 2">
            <a:extLst>
              <a:ext uri="{FF2B5EF4-FFF2-40B4-BE49-F238E27FC236}">
                <a16:creationId xmlns:a16="http://schemas.microsoft.com/office/drawing/2014/main" id="{3627D881-1E73-4FF1-B734-9236FD06988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860741B9-5A1E-472E-B76D-AD9734B4140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prstClr val="black">
                    <a:tint val="75000"/>
                  </a:prstClr>
                </a:solidFill>
                <a:latin typeface="Calibri"/>
              </a:defRPr>
            </a:lvl1pPr>
          </a:lstStyle>
          <a:p>
            <a:pPr>
              <a:defRPr/>
            </a:pPr>
            <a:fld id="{337BB9E5-3B92-4879-8588-893AADB66B2F}" type="datetimeFigureOut">
              <a:rPr lang="en-GB"/>
              <a:pPr>
                <a:defRPr/>
              </a:pPr>
              <a:t>07/09/2017</a:t>
            </a:fld>
            <a:endParaRPr lang="en-GB"/>
          </a:p>
        </p:txBody>
      </p:sp>
      <p:sp>
        <p:nvSpPr>
          <p:cNvPr id="5" name="Footer Placeholder 4">
            <a:extLst>
              <a:ext uri="{FF2B5EF4-FFF2-40B4-BE49-F238E27FC236}">
                <a16:creationId xmlns:a16="http://schemas.microsoft.com/office/drawing/2014/main" id="{0CA4D0E2-A98A-4B2E-9758-5A5AB2EFB38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latin typeface="Calibri"/>
              </a:defRPr>
            </a:lvl1pPr>
          </a:lstStyle>
          <a:p>
            <a:pPr>
              <a:defRPr/>
            </a:pPr>
            <a:endParaRPr lang="en-GB"/>
          </a:p>
        </p:txBody>
      </p:sp>
      <p:sp>
        <p:nvSpPr>
          <p:cNvPr id="6" name="Slide Number Placeholder 5">
            <a:extLst>
              <a:ext uri="{FF2B5EF4-FFF2-40B4-BE49-F238E27FC236}">
                <a16:creationId xmlns:a16="http://schemas.microsoft.com/office/drawing/2014/main" id="{943AEBE4-BECF-449F-97BB-EA9E48E6AF9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smtClean="0">
                <a:solidFill>
                  <a:srgbClr val="898989"/>
                </a:solidFill>
                <a:latin typeface="Calibri" panose="020F0502020204030204" pitchFamily="34" charset="0"/>
              </a:defRPr>
            </a:lvl1pPr>
          </a:lstStyle>
          <a:p>
            <a:pPr>
              <a:defRPr/>
            </a:pPr>
            <a:fld id="{D46D8D1E-6954-4C10-8C19-7FC5BA11BC76}" type="slidenum">
              <a:rPr lang="en-GB" altLang="en-US"/>
              <a:pPr>
                <a:defRPr/>
              </a:pPr>
              <a:t>‹#›</a:t>
            </a:fld>
            <a:endParaRPr lang="en-GB" altLang="en-US"/>
          </a:p>
        </p:txBody>
      </p:sp>
    </p:spTree>
    <p:extLst>
      <p:ext uri="{BB962C8B-B14F-4D97-AF65-F5344CB8AC3E}">
        <p14:creationId xmlns:p14="http://schemas.microsoft.com/office/powerpoint/2010/main" val="3491312428"/>
      </p:ext>
    </p:extLst>
  </p:cSld>
  <p:clrMap bg1="lt1" tx1="dk1" bg2="lt2" tx2="dk2" accent1="accent1" accent2="accent2" accent3="accent3" accent4="accent4" accent5="accent5" accent6="accent6" hlink="hlink" folHlink="folHlink"/>
  <p:sldLayoutIdLst>
    <p:sldLayoutId id="2147485032" r:id="rId1"/>
    <p:sldLayoutId id="2147485033"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5"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2000"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2000"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2000"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
        <p:nvSpPr>
          <p:cNvPr id="13" name="AutoShape 38">
            <a:hlinkClick r:id="rId6"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
        <p:nvSpPr>
          <p:cNvPr id="14" name="AutoShape 39">
            <a:hlinkClick r:id="rId7"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
        <p:nvSpPr>
          <p:cNvPr id="15" name="AutoShape 40">
            <a:hlinkClick r:id="rId8"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
        <p:nvSpPr>
          <p:cNvPr id="16" name="AutoShape 41">
            <a:hlinkClick r:id="rId5"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Tree>
    <p:extLst>
      <p:ext uri="{BB962C8B-B14F-4D97-AF65-F5344CB8AC3E}">
        <p14:creationId xmlns:p14="http://schemas.microsoft.com/office/powerpoint/2010/main" val="4272748021"/>
      </p:ext>
    </p:extLst>
  </p:cSld>
  <p:clrMap bg1="lt1" tx1="dk1" bg2="lt2" tx2="dk2" accent1="accent1" accent2="accent2" accent3="accent3" accent4="accent4" accent5="accent5" accent6="accent6" hlink="hlink" folHlink="folHlink"/>
  <p:sldLayoutIdLst>
    <p:sldLayoutId id="2147485035" r:id="rId1"/>
    <p:sldLayoutId id="2147485036" r:id="rId2"/>
    <p:sldLayoutId id="2147485037" r:id="rId3"/>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E264B66D-FEB6-491F-830A-D80F645EA250}" type="datetimeFigureOut">
              <a:rPr lang="en-US"/>
              <a:pPr>
                <a:defRPr/>
              </a:pPr>
              <a:t>9/7/2017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3D096C3-12FE-4F0C-B099-43328356415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9"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700240A-1585-4C83-90BE-139EE6A6C472}" type="datetimeFigureOut">
              <a:rPr lang="en-US"/>
              <a:pPr>
                <a:defRPr/>
              </a:pPr>
              <a:t>9/7/2017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52D3A817-BB9C-4E58-9070-EF18A4B433B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E181BA3-8EF6-4502-BF53-120050CD86EE}" type="datetimeFigureOut">
              <a:rPr lang="en-US"/>
              <a:pPr>
                <a:defRPr/>
              </a:pPr>
              <a:t>9/7/2017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14EBF77-9014-4191-875E-EFDB9D8C596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D2A7B9-BFC1-44F9-B000-C9DEA1736AA9}" type="datetimeFigureOut">
              <a:rPr lang="en-US"/>
              <a:pPr>
                <a:defRPr/>
              </a:pPr>
              <a:t>9/7/2017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4A8BC4D-13B8-4499-9351-4DCE6F6CDF2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3BF5A286-C44C-4FC7-8B1C-610E7E195618}" type="datetimeFigureOut">
              <a:rPr lang="en-US"/>
              <a:pPr>
                <a:defRPr/>
              </a:pPr>
              <a:t>9/7/2017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E7F870D5-A69F-4F87-8B6C-8C42CFB8A1C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289A9237-8170-4933-9D4C-8D6C64F70341}" type="datetimeFigureOut">
              <a:rPr lang="en-US"/>
              <a:pPr>
                <a:defRPr/>
              </a:pPr>
              <a:t>9/7/2017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10D4B0D8-7246-4E0D-B1C2-53DB94C81C6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9" r:id="rId1"/>
    <p:sldLayoutId id="2147484680" r:id="rId2"/>
    <p:sldLayoutId id="2147484681" r:id="rId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92BBA7A-B1CB-41D0-A44C-8FA54A61820B}" type="datetimeFigureOut">
              <a:rPr lang="en-US"/>
              <a:pPr>
                <a:defRPr/>
              </a:pPr>
              <a:t>9/7/2017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A59E6305-64A3-474D-90DA-20E861D1453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3" r:id="rId1"/>
    <p:sldLayoutId id="2147484684"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400" b="1">
          <a:solidFill>
            <a:srgbClr val="FF0000"/>
          </a:solidFill>
          <a:latin typeface="+mj-lt"/>
          <a:ea typeface="+mj-ea"/>
          <a:cs typeface="+mj-cs"/>
        </a:defRPr>
      </a:lvl1pPr>
      <a:lvl2pPr algn="ctr" rtl="0" eaLnBrk="0" fontAlgn="base" hangingPunct="0">
        <a:lnSpc>
          <a:spcPct val="85000"/>
        </a:lnSpc>
        <a:spcBef>
          <a:spcPct val="0"/>
        </a:spcBef>
        <a:spcAft>
          <a:spcPct val="0"/>
        </a:spcAft>
        <a:defRPr sz="4400" b="1">
          <a:solidFill>
            <a:srgbClr val="FF0000"/>
          </a:solidFill>
          <a:latin typeface="Arial Rounded MT Bold" pitchFamily="34" charset="0"/>
        </a:defRPr>
      </a:lvl2pPr>
      <a:lvl3pPr algn="ctr" rtl="0" eaLnBrk="0" fontAlgn="base" hangingPunct="0">
        <a:lnSpc>
          <a:spcPct val="85000"/>
        </a:lnSpc>
        <a:spcBef>
          <a:spcPct val="0"/>
        </a:spcBef>
        <a:spcAft>
          <a:spcPct val="0"/>
        </a:spcAft>
        <a:defRPr sz="4400" b="1">
          <a:solidFill>
            <a:srgbClr val="FF0000"/>
          </a:solidFill>
          <a:latin typeface="Arial Rounded MT Bold" pitchFamily="34" charset="0"/>
        </a:defRPr>
      </a:lvl3pPr>
      <a:lvl4pPr algn="ctr" rtl="0" eaLnBrk="0" fontAlgn="base" hangingPunct="0">
        <a:lnSpc>
          <a:spcPct val="85000"/>
        </a:lnSpc>
        <a:spcBef>
          <a:spcPct val="0"/>
        </a:spcBef>
        <a:spcAft>
          <a:spcPct val="0"/>
        </a:spcAft>
        <a:defRPr sz="4400" b="1">
          <a:solidFill>
            <a:srgbClr val="FF0000"/>
          </a:solidFill>
          <a:latin typeface="Arial Rounded MT Bold" pitchFamily="34" charset="0"/>
        </a:defRPr>
      </a:lvl4pPr>
      <a:lvl5pPr algn="ctr" rtl="0" eaLnBrk="0" fontAlgn="base" hangingPunct="0">
        <a:lnSpc>
          <a:spcPct val="85000"/>
        </a:lnSpc>
        <a:spcBef>
          <a:spcPct val="0"/>
        </a:spcBef>
        <a:spcAft>
          <a:spcPct val="0"/>
        </a:spcAft>
        <a:defRPr sz="4400" b="1">
          <a:solidFill>
            <a:srgbClr val="FF0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35E9CB4-E2B4-48C6-8F65-7E3C9B383AEB}" type="datetimeFigureOut">
              <a:rPr lang="en-US"/>
              <a:pPr>
                <a:defRPr/>
              </a:pPr>
              <a:t>9/7/2017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87B5F73-5174-48F1-B1E2-4F419015815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6F39F3FD-7C00-43E6-85E6-79AC8290F998}" type="datetimeFigureOut">
              <a:rPr lang="en-US"/>
              <a:pPr>
                <a:defRPr/>
              </a:pPr>
              <a:t>9/7/2017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0137EE4C-7735-4E32-B9F4-B9D4146E384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8"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F2942E8-4A84-4A8F-9645-9BEAEBD51327}" type="datetimeFigureOut">
              <a:rPr lang="en-US"/>
              <a:pPr>
                <a:defRPr/>
              </a:pPr>
              <a:t>9/7/2017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F3EA2AFF-773E-4AFE-B1D6-F54BA8C65B9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0"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FC0447FE-F373-4544-BDA5-DED1EC15CED4}" type="datetimeFigureOut">
              <a:rPr lang="en-US"/>
              <a:pPr>
                <a:defRPr/>
              </a:pPr>
              <a:t>9/7/2017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ECD5BA1-0C37-4494-91F1-DFFA8DB762A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2"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A901C85C-7709-42FA-85E1-40EFEF2F2C80}" type="datetimeFigureOut">
              <a:rPr lang="en-US"/>
              <a:pPr>
                <a:defRPr/>
              </a:pPr>
              <a:t>9/7/2017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D796739-DDB8-4857-9BB5-BB631F10D40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4"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7"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20"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Aria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1800">
              <a:solidFill>
                <a:srgbClr val="000000"/>
              </a:solidFill>
              <a:latin typeface="Arial" charset="0"/>
              <a:cs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gr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2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3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501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1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74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9/7/2017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474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74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7" name="AutoShape 3">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8" name="AutoShape 4">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9" name="AutoShape 5">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0" name="AutoShape 6">
            <a:hlinkClick r:id="rId6" action="ppaction://hlinkpres?slideindex=1&amp;slidetitle=Metacognition " highlightClick="1"/>
          </p:cNvPr>
          <p:cNvSpPr>
            <a:spLocks noChangeArrowheads="1"/>
          </p:cNvSpPr>
          <p:nvPr userDrawn="1"/>
        </p:nvSpPr>
        <p:spPr bwMode="auto">
          <a:xfrm>
            <a:off x="0" y="58674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1" name="AutoShape 7">
            <a:hlinkClick r:id="rId4" action="ppaction://hlinkpres?slideindex=1&amp;slidetitle=" highlightClick="1"/>
          </p:cNvPr>
          <p:cNvSpPr>
            <a:spLocks noChangeArrowheads="1"/>
          </p:cNvSpPr>
          <p:nvPr userDrawn="1"/>
        </p:nvSpPr>
        <p:spPr bwMode="auto">
          <a:xfrm>
            <a:off x="8382000" y="5943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a:t>Leeds Metropolitan University</a:t>
            </a:r>
          </a:p>
          <a:p>
            <a:pPr>
              <a:defRPr/>
            </a:pPr>
            <a:r>
              <a:rPr lang="en-GB" altLang="en-US"/>
              <a:t>Innovation North – Faculty Of Information And Technology</a:t>
            </a:r>
          </a:p>
        </p:txBody>
      </p:sp>
      <p:pic>
        <p:nvPicPr>
          <p:cNvPr id="3078" name="Picture 8" descr="LeedsMetRoseLogo"/>
          <p:cNvPicPr>
            <a:picLocks noChangeAspect="1" noChangeArrowheads="1"/>
          </p:cNvPicPr>
          <p:nvPr/>
        </p:nvPicPr>
        <p:blipFill>
          <a:blip r:embed="rId4"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759" r:id="rId1"/>
    <p:sldLayoutId id="2147485028" r:id="rId2"/>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0"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a:t>Click to edit Master title style</a:t>
            </a:r>
          </a:p>
        </p:txBody>
      </p:sp>
      <p:sp>
        <p:nvSpPr>
          <p:cNvPr id="1027" name="Rectangle 16"/>
          <p:cNvSpPr>
            <a:spLocks noGrp="1" noChangeArrowheads="1"/>
          </p:cNvSpPr>
          <p:nvPr>
            <p:ph type="body" idx="1"/>
          </p:nvPr>
        </p:nvSpPr>
        <p:spPr bwMode="auto">
          <a:xfrm>
            <a:off x="844550"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0" y="6330950"/>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61"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76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310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solidFill>
                  <a:srgbClr val="000000"/>
                </a:solidFill>
              </a:rPr>
              <a:pPr>
                <a:defRPr/>
              </a:pPr>
              <a:t>07/09/2017</a:t>
            </a:fld>
            <a:endParaRPr lang="en-GB" altLang="en-US">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790"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175A58E-772F-4000-B8AA-8FD4C0129D8B}" type="datetime1">
              <a:rPr lang="en-GB" smtClean="0"/>
              <a:pPr>
                <a:defRPr/>
              </a:pPr>
              <a:t>07/09/2017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810CFF-B23A-445F-BC77-A9D7F415DD90}" type="slidenum">
              <a:rPr lang="en-GB" smtClean="0"/>
              <a:pPr>
                <a:defRPr/>
              </a:pPr>
              <a:t>‹#›</a:t>
            </a:fld>
            <a:endParaRPr lang="en-GB"/>
          </a:p>
        </p:txBody>
      </p:sp>
    </p:spTree>
  </p:cSld>
  <p:clrMap bg1="dk1" tx1="lt1" bg2="dk2" tx2="lt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Lst>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ahoma"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latin typeface="Tahoma"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04E8D3-4E57-4A72-A434-ABED1A5444F9}" type="datetimeFigureOut">
              <a:rPr lang="en-US"/>
              <a:pPr>
                <a:defRPr/>
              </a:pPr>
              <a:t>9/7/2017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B5B8CF7-1D56-4B57-8819-D1536A526F8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49" r:id="rId1"/>
    <p:sldLayoutId id="2147484852"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85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ECB061D-A330-4E9F-9C2F-E21F8650F232}" type="datetimeFigureOut">
              <a:rPr lang="en-US"/>
              <a:pPr>
                <a:defRPr/>
              </a:pPr>
              <a:t>9/7/2017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DB4C1CC-B915-439D-808D-E2E3B073237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8" r:id="rId1"/>
    <p:sldLayoutId id="2147484659"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9/7/2017</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7E101C6-EE19-4E8E-B7A0-3AC5AF4DA854}" type="datetimeFigureOut">
              <a:rPr lang="en-US"/>
              <a:pPr>
                <a:defRPr/>
              </a:pPr>
              <a:t>9/7/2017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3691C953-0224-4ED8-AB21-ECC3F4177BF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8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89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43.xml"/><Relationship Id="rId4" Type="http://schemas.openxmlformats.org/officeDocument/2006/relationships/hyperlink" Target="file:///C:\Users\Phil\Desktop\current%20stuff\brunel%20pieces%203\Newcastle.pptx#-1,1,Slide 1"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9.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9.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9.xml"/></Relationships>
</file>

<file path=ppt/slides/_rels/slide103.xml.rels><?xml version="1.0" encoding="UTF-8" standalone="yes"?>
<Relationships xmlns="http://schemas.openxmlformats.org/package/2006/relationships"><Relationship Id="rId3" Type="http://schemas.openxmlformats.org/officeDocument/2006/relationships/hyperlink" Target="http://www.tla.ed.ac.uk/interchange" TargetMode="External"/><Relationship Id="rId2" Type="http://schemas.openxmlformats.org/officeDocument/2006/relationships/notesSlide" Target="../notesSlides/notesSlide52.xml"/><Relationship Id="rId1" Type="http://schemas.openxmlformats.org/officeDocument/2006/relationships/slideLayout" Target="../slideLayouts/slideLayout49.xml"/></Relationships>
</file>

<file path=ppt/slides/_rels/slide104.xml.rels><?xml version="1.0" encoding="UTF-8" standalone="yes"?>
<Relationships xmlns="http://schemas.openxmlformats.org/package/2006/relationships"><Relationship Id="rId3" Type="http://schemas.openxmlformats.org/officeDocument/2006/relationships/hyperlink" Target="http://www.nusconnect.org.uk/asset/news/6010/FeedbackCharter-toview.pdf" TargetMode="External"/><Relationship Id="rId2" Type="http://schemas.openxmlformats.org/officeDocument/2006/relationships/notesSlide" Target="../notesSlides/notesSlide53.xml"/><Relationship Id="rId1" Type="http://schemas.openxmlformats.org/officeDocument/2006/relationships/slideLayout" Target="../slideLayouts/slideLayout49.xml"/><Relationship Id="rId5" Type="http://schemas.openxmlformats.org/officeDocument/2006/relationships/hyperlink" Target="http://www.qaa.ac.uk/" TargetMode="External"/><Relationship Id="rId4" Type="http://schemas.openxmlformats.org/officeDocument/2006/relationships/hyperlink" Target="http://www.pass.brad.ac.uk/" TargetMode="Externa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06.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54.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3" Type="http://schemas.openxmlformats.org/officeDocument/2006/relationships/hyperlink" Target="http://phil-race.co.uk/2016/10/lthe-tweetchat-lthechat-wed-oct-19-8-00-9-00-pm/" TargetMode="External"/><Relationship Id="rId2" Type="http://schemas.openxmlformats.org/officeDocument/2006/relationships/hyperlink" Target="http://phil-race.co.uk/2016/10/feedback-digest-lthechat65/" TargetMode="External"/><Relationship Id="rId1" Type="http://schemas.openxmlformats.org/officeDocument/2006/relationships/slideLayout" Target="../slideLayouts/slideLayout35.xml"/><Relationship Id="rId6" Type="http://schemas.openxmlformats.org/officeDocument/2006/relationships/hyperlink" Target="http://phil-race.co.uk/ripples-model-seven-factors-underpinning-successful-learning-update-july-2015/" TargetMode="External"/><Relationship Id="rId5" Type="http://schemas.openxmlformats.org/officeDocument/2006/relationships/hyperlink" Target="https://phil-race.co.uk/2017/05/lectures-and-learning/" TargetMode="External"/><Relationship Id="rId4" Type="http://schemas.openxmlformats.org/officeDocument/2006/relationships/hyperlink" Target="http://phil-race.co.uk/2015/01/assessment-bits-new-edition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3" Type="http://schemas.openxmlformats.org/officeDocument/2006/relationships/hyperlink" Target="http://www.testa.ac.uk/" TargetMode="External"/><Relationship Id="rId2" Type="http://schemas.openxmlformats.org/officeDocument/2006/relationships/notesSlide" Target="../notesSlides/notesSlide7.xml"/><Relationship Id="rId1" Type="http://schemas.openxmlformats.org/officeDocument/2006/relationships/slideLayout" Target="../slideLayouts/slideLayout55.xml"/><Relationship Id="rId5" Type="http://schemas.openxmlformats.org/officeDocument/2006/relationships/hyperlink" Target="http://www.heacademy.ac.uk/assets/documents/assessment/A_Marked_Improvement.pdf" TargetMode="External"/><Relationship Id="rId4" Type="http://schemas.openxmlformats.org/officeDocument/2006/relationships/hyperlink" Target="http://www.etctoolkit.org.uk/"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journals.sagepub.com/doi/abs/10.3102/0034654312474350" TargetMode="External"/><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notesSlide" Target="../notesSlides/notesSlide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0.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cs.cmu.edu/~rgs/alice26a.gif" TargetMode="Externa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2" Type="http://schemas.openxmlformats.org/officeDocument/2006/relationships/hyperlink" Target="https://www.theguardian.com/education/2017/mar/12/no-evidence-to-back-idea-of-learning-styles?CMP=share_btn_tw" TargetMode="External"/><Relationship Id="rId1" Type="http://schemas.openxmlformats.org/officeDocument/2006/relationships/slideLayout" Target="../slideLayouts/slideLayout6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2" Type="http://schemas.openxmlformats.org/officeDocument/2006/relationships/hyperlink" Target="http://www.plagiarism.org/" TargetMode="External"/><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60.xml.rels><?xml version="1.0" encoding="UTF-8" standalone="yes"?>
<Relationships xmlns="http://schemas.openxmlformats.org/package/2006/relationships"><Relationship Id="rId2" Type="http://schemas.openxmlformats.org/officeDocument/2006/relationships/hyperlink" Target="http://www.digitalpedagogylab.com/hybridped/resisting-edtech/" TargetMode="External"/><Relationship Id="rId1" Type="http://schemas.openxmlformats.org/officeDocument/2006/relationships/slideLayout" Target="../slideLayouts/slideLayout6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7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2.xml"/><Relationship Id="rId1" Type="http://schemas.openxmlformats.org/officeDocument/2006/relationships/slideLayout" Target="../slideLayouts/slideLayout4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0.xml"/></Relationships>
</file>

<file path=ppt/slides/_rels/slide74.xml.rels><?xml version="1.0" encoding="UTF-8" standalone="yes"?>
<Relationships xmlns="http://schemas.openxmlformats.org/package/2006/relationships"><Relationship Id="rId3" Type="http://schemas.openxmlformats.org/officeDocument/2006/relationships/hyperlink" Target="http://www.sciencemag.org/search?author1=Betsy+Sparrow&amp;sortspec=date&amp;submit=Submit" TargetMode="External"/><Relationship Id="rId2" Type="http://schemas.openxmlformats.org/officeDocument/2006/relationships/hyperlink" Target="http://www.sciencemag.org/content/early/recent" TargetMode="External"/><Relationship Id="rId1" Type="http://schemas.openxmlformats.org/officeDocument/2006/relationships/slideLayout" Target="../slideLayouts/slideLayout52.xml"/><Relationship Id="rId5" Type="http://schemas.openxmlformats.org/officeDocument/2006/relationships/hyperlink" Target="http://www.sciencemag.org/search?author1=Daniel+M.+Wegner&amp;sortspec=date&amp;submit=Submit" TargetMode="External"/><Relationship Id="rId4" Type="http://schemas.openxmlformats.org/officeDocument/2006/relationships/hyperlink" Target="http://www.sciencemag.org/search?author1=Jenny+Liu&amp;sortspec=date&amp;submit=Submit" TargetMode="Externa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8.xml"/></Relationships>
</file>

<file path=ppt/slides/_rels/slide8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3.xml"/><Relationship Id="rId1" Type="http://schemas.openxmlformats.org/officeDocument/2006/relationships/slideLayout" Target="../slideLayouts/slideLayout6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9.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9.xml"/></Relationships>
</file>

<file path=ppt/slides/_rels/slide88.xml.rels><?xml version="1.0" encoding="UTF-8" standalone="yes"?>
<Relationships xmlns="http://schemas.openxmlformats.org/package/2006/relationships"><Relationship Id="rId3" Type="http://schemas.openxmlformats.org/officeDocument/2006/relationships/hyperlink" Target="../../../Phil/Desktop/brunel%20pieces%202/Choices&#8230;.ppt" TargetMode="External"/><Relationship Id="rId2" Type="http://schemas.openxmlformats.org/officeDocument/2006/relationships/notesSlide" Target="../notesSlides/notesSlide37.xml"/><Relationship Id="rId1" Type="http://schemas.openxmlformats.org/officeDocument/2006/relationships/slideLayout" Target="../slideLayouts/slideLayout69.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0.xml"/><Relationship Id="rId1" Type="http://schemas.openxmlformats.org/officeDocument/2006/relationships/audio" Target="file:///C:\Documents%20and%20Settings\user\Desktop\glass.mp3" TargetMode="External"/><Relationship Id="rId5" Type="http://schemas.openxmlformats.org/officeDocument/2006/relationships/image" Target="../media/image7.png"/><Relationship Id="rId4" Type="http://schemas.openxmlformats.org/officeDocument/2006/relationships/hyperlink" Target="../../../Phil/Desktop/brunel%20pieces%202/Choices&#8230;.ppt"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Phil/Desktop/brunel%20pieces%202/Choices&#8230;.ppt" TargetMode="External"/><Relationship Id="rId2" Type="http://schemas.openxmlformats.org/officeDocument/2006/relationships/notesSlide" Target="../notesSlides/notesSlide40.xml"/><Relationship Id="rId1" Type="http://schemas.openxmlformats.org/officeDocument/2006/relationships/slideLayout" Target="../slideLayouts/slideLayout70.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0.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9.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9.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9.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9.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9.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11450" y="0"/>
            <a:ext cx="6697400" cy="3284980"/>
          </a:xfrm>
          <a:noFill/>
        </p:spPr>
        <p:txBody>
          <a:bodyPr/>
          <a:lstStyle/>
          <a:p>
            <a:pPr algn="ctr">
              <a:defRPr/>
            </a:pPr>
            <a:br>
              <a:rPr lang="en-GB" dirty="0">
                <a:solidFill>
                  <a:schemeClr val="accent1">
                    <a:lumMod val="60000"/>
                    <a:lumOff val="40000"/>
                  </a:schemeClr>
                </a:solidFill>
              </a:rPr>
            </a:br>
            <a:r>
              <a:rPr lang="en-GB" dirty="0">
                <a:solidFill>
                  <a:schemeClr val="accent1">
                    <a:lumMod val="60000"/>
                    <a:lumOff val="40000"/>
                  </a:schemeClr>
                </a:solidFill>
              </a:rPr>
              <a:t>Designing out Plagiarism: towards assessment as learning</a:t>
            </a:r>
          </a:p>
        </p:txBody>
      </p:sp>
      <p:sp>
        <p:nvSpPr>
          <p:cNvPr id="13315" name="Rectangle 3"/>
          <p:cNvSpPr>
            <a:spLocks noGrp="1" noChangeArrowheads="1"/>
          </p:cNvSpPr>
          <p:nvPr>
            <p:ph type="subTitle" idx="1"/>
          </p:nvPr>
        </p:nvSpPr>
        <p:spPr>
          <a:xfrm>
            <a:off x="611450" y="3356990"/>
            <a:ext cx="6625390" cy="610356"/>
          </a:xfrm>
        </p:spPr>
        <p:txBody>
          <a:bodyPr/>
          <a:lstStyle/>
          <a:p>
            <a:pPr algn="ctr"/>
            <a:r>
              <a:rPr lang="en-GB" b="1" dirty="0">
                <a:solidFill>
                  <a:srgbClr val="92D050"/>
                </a:solidFill>
              </a:rPr>
              <a:t>Swansea University</a:t>
            </a:r>
          </a:p>
          <a:p>
            <a:pPr algn="ctr"/>
            <a:r>
              <a:rPr lang="en-GB" sz="2400" b="1" dirty="0">
                <a:solidFill>
                  <a:srgbClr val="FF6699"/>
                </a:solidFill>
              </a:rPr>
              <a:t>September  2017</a:t>
            </a:r>
          </a:p>
        </p:txBody>
      </p:sp>
      <p:sp>
        <p:nvSpPr>
          <p:cNvPr id="5" name="Rectangle 8">
            <a:hlinkClick r:id="rId3" action="ppaction://hlinkpres?slideindex=1&amp;slidetitle="/>
          </p:cNvPr>
          <p:cNvSpPr>
            <a:spLocks noChangeArrowheads="1"/>
          </p:cNvSpPr>
          <p:nvPr/>
        </p:nvSpPr>
        <p:spPr bwMode="auto">
          <a:xfrm>
            <a:off x="395536" y="4365130"/>
            <a:ext cx="7920880" cy="223224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3200" b="1" dirty="0">
                <a:solidFill>
                  <a:srgbClr val="000000"/>
                </a:solidFill>
                <a:latin typeface="Arial" pitchFamily="34" charset="0"/>
              </a:rPr>
              <a:t>Phil Race</a:t>
            </a:r>
          </a:p>
          <a:p>
            <a:pPr marL="723900" indent="-723900" algn="ctr" eaLnBrk="0" hangingPunct="0">
              <a:spcBef>
                <a:spcPct val="20000"/>
              </a:spcBef>
              <a:buClr>
                <a:srgbClr val="7E9CE8"/>
              </a:buClr>
              <a:buFont typeface="Wingdings" pitchFamily="2" charset="2"/>
              <a:buNone/>
            </a:pPr>
            <a:r>
              <a:rPr lang="en-GB" sz="2000" b="1" dirty="0">
                <a:solidFill>
                  <a:srgbClr val="008000"/>
                </a:solidFill>
                <a:latin typeface="Arial" pitchFamily="34" charset="0"/>
              </a:rPr>
              <a:t>(from Newcastle-upon-Tyne)</a:t>
            </a: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BSc  PhD  PGCE  FCIPD  PFHEA   NTF </a:t>
            </a:r>
          </a:p>
          <a:p>
            <a:pPr algn="ctr" eaLnBrk="0" hangingPunct="0">
              <a:lnSpc>
                <a:spcPct val="90000"/>
              </a:lnSpc>
              <a:buClr>
                <a:srgbClr val="FF3399"/>
              </a:buClr>
              <a:buSzPct val="75000"/>
              <a:buFont typeface="Monotype Sorts" pitchFamily="2" charset="2"/>
              <a:buNone/>
            </a:pPr>
            <a:r>
              <a:rPr lang="en-GB" sz="2000" b="1" dirty="0">
                <a:solidFill>
                  <a:srgbClr val="4F81BD"/>
                </a:solidFill>
                <a:latin typeface="Arial" charset="0"/>
              </a:rPr>
              <a:t>Follow Phil on Twitter: @</a:t>
            </a:r>
            <a:r>
              <a:rPr lang="en-GB" sz="2000" b="1" dirty="0" err="1">
                <a:solidFill>
                  <a:srgbClr val="4F81BD"/>
                </a:solidFill>
                <a:latin typeface="Arial" charset="0"/>
              </a:rPr>
              <a:t>RacePhil</a:t>
            </a:r>
            <a:r>
              <a:rPr lang="en-GB" sz="2000" b="1" dirty="0">
                <a:solidFill>
                  <a:srgbClr val="4F81BD"/>
                </a:solidFill>
                <a:latin typeface="Arial" charset="0"/>
              </a:rPr>
              <a:t> </a:t>
            </a:r>
            <a:endParaRPr lang="en-GB" sz="20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Visiting Professor:  Edge Hill University and University of Plymouth</a:t>
            </a: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Emeritus Professor, Leeds Beckett University</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latin typeface="Calibri" pitchFamily="34" charset="0"/>
              </a:rPr>
              <a:t>You will be able to download my main slides</a:t>
            </a:r>
            <a:endParaRPr lang="en-US" sz="3600" b="1" dirty="0">
              <a:latin typeface="Calibri" pitchFamily="34" charset="0"/>
            </a:endParaRPr>
          </a:p>
        </p:txBody>
      </p:sp>
      <p:sp>
        <p:nvSpPr>
          <p:cNvPr id="3" name="Content Placeholder 2"/>
          <p:cNvSpPr>
            <a:spLocks noGrp="1"/>
          </p:cNvSpPr>
          <p:nvPr>
            <p:ph idx="1"/>
          </p:nvPr>
        </p:nvSpPr>
        <p:spPr/>
        <p:txBody>
          <a:bodyPr/>
          <a:lstStyle/>
          <a:p>
            <a:r>
              <a:rPr lang="en-GB" sz="2800" dirty="0">
                <a:latin typeface="Calibri" pitchFamily="34" charset="0"/>
              </a:rPr>
              <a:t>You don’t need to take notes.</a:t>
            </a:r>
          </a:p>
          <a:p>
            <a:r>
              <a:rPr lang="en-GB" sz="2800" dirty="0">
                <a:latin typeface="Calibri" pitchFamily="34" charset="0"/>
              </a:rPr>
              <a:t>I’ll put the main slides up on my website after these events  </a:t>
            </a:r>
            <a:r>
              <a:rPr lang="en-GB" sz="2800" dirty="0">
                <a:solidFill>
                  <a:srgbClr val="008000"/>
                </a:solidFill>
                <a:latin typeface="Calibri" pitchFamily="34" charset="0"/>
              </a:rPr>
              <a:t>(http://phil-race.co.uk/)</a:t>
            </a:r>
          </a:p>
          <a:p>
            <a:r>
              <a:rPr lang="en-GB" sz="2800" dirty="0">
                <a:latin typeface="Calibri" pitchFamily="34" charset="0"/>
              </a:rPr>
              <a:t>I won’t include pictures and video-clips, as this would make the file-size too large.</a:t>
            </a:r>
          </a:p>
          <a:p>
            <a:r>
              <a:rPr lang="en-GB" sz="2800" dirty="0">
                <a:latin typeface="Calibri" pitchFamily="34" charset="0"/>
              </a:rPr>
              <a:t>I may sometimes go through slides quite fast, but you can study them as you wish at your leisure.</a:t>
            </a:r>
            <a:endParaRPr lang="en-US" sz="2800" dirty="0">
              <a:latin typeface="Calibri" pitchFamily="34" charset="0"/>
            </a:endParaRPr>
          </a:p>
        </p:txBody>
      </p:sp>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Students who over-estimate their grade…</a:t>
            </a:r>
          </a:p>
        </p:txBody>
      </p:sp>
      <p:sp>
        <p:nvSpPr>
          <p:cNvPr id="173059"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This usually indicates they’ve got a blind spot.</a:t>
            </a:r>
          </a:p>
          <a:p>
            <a:r>
              <a:rPr lang="en-GB" sz="2600" dirty="0"/>
              <a:t>Talk them through their work, and find out exactly where they’ve lost marks which they thought they had gained.</a:t>
            </a:r>
          </a:p>
          <a:p>
            <a:r>
              <a:rPr lang="en-GB" sz="2600" dirty="0"/>
              <a:t>Check with them that they can now see what was being looked for.</a:t>
            </a:r>
          </a:p>
        </p:txBody>
      </p:sp>
    </p:spTree>
    <p:extLst>
      <p:ext uri="{BB962C8B-B14F-4D97-AF65-F5344CB8AC3E}">
        <p14:creationId xmlns:p14="http://schemas.microsoft.com/office/powerpoint/2010/main" val="79239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3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3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p:bld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46049" y="88784"/>
            <a:ext cx="7554951" cy="800100"/>
          </a:xfrm>
          <a:noFill/>
        </p:spPr>
        <p:txBody>
          <a:bodyPr anchor="ctr"/>
          <a:lstStyle/>
          <a:p>
            <a:pPr eaLnBrk="1" hangingPunct="1"/>
            <a:r>
              <a:rPr lang="en-GB" sz="3200" dirty="0"/>
              <a:t>Useful references: 1</a:t>
            </a:r>
          </a:p>
        </p:txBody>
      </p:sp>
      <p:sp>
        <p:nvSpPr>
          <p:cNvPr id="207875" name="Rectangle 3"/>
          <p:cNvSpPr>
            <a:spLocks noGrp="1" noChangeArrowheads="1"/>
          </p:cNvSpPr>
          <p:nvPr>
            <p:ph type="body" idx="1"/>
          </p:nvPr>
        </p:nvSpPr>
        <p:spPr>
          <a:xfrm>
            <a:off x="250825" y="908720"/>
            <a:ext cx="8713788" cy="5615905"/>
          </a:xfrm>
        </p:spPr>
        <p:txBody>
          <a:bodyPr/>
          <a:lstStyle/>
          <a:p>
            <a:pPr marL="609600" indent="-609600" eaLnBrk="1" hangingPunct="1">
              <a:buFont typeface="Wingdings" pitchFamily="2" charset="2"/>
              <a:buNone/>
              <a:defRPr/>
            </a:pPr>
            <a:r>
              <a:rPr lang="en-GB" sz="2000" dirty="0"/>
              <a:t>Assessment Reform Group (1999) </a:t>
            </a:r>
            <a:r>
              <a:rPr lang="en-GB" sz="2000" i="1" dirty="0"/>
              <a:t>Assessment for Learning : Beyond the black box, </a:t>
            </a:r>
            <a:r>
              <a:rPr lang="en-GB" sz="2000" dirty="0"/>
              <a:t>Cambridge UK, University of Cambridge School of Education.</a:t>
            </a:r>
            <a:r>
              <a:rPr lang="en-GB" sz="2000" dirty="0">
                <a:cs typeface="Times New Roman" pitchFamily="18" charset="0"/>
              </a:rPr>
              <a:t> </a:t>
            </a:r>
          </a:p>
          <a:p>
            <a:pPr marL="609600" indent="-609600" eaLnBrk="1" hangingPunct="1">
              <a:buFont typeface="Wingdings" pitchFamily="2" charset="2"/>
              <a:buNone/>
              <a:defRPr/>
            </a:pPr>
            <a:r>
              <a:rPr lang="en-GB" sz="2000" dirty="0">
                <a:cs typeface="Times New Roman" pitchFamily="18" charset="0"/>
              </a:rPr>
              <a:t>Biggs, J. and Tang, C. (2007) </a:t>
            </a:r>
            <a:r>
              <a:rPr lang="en-GB" sz="2000" i="1" dirty="0">
                <a:cs typeface="Times New Roman" pitchFamily="18" charset="0"/>
              </a:rPr>
              <a:t>Teaching for Quality Learning at University, </a:t>
            </a:r>
            <a:r>
              <a:rPr lang="en-GB" sz="2000" dirty="0">
                <a:cs typeface="Times New Roman" pitchFamily="18" charset="0"/>
              </a:rPr>
              <a:t>Maidenhead: Open University Press.</a:t>
            </a:r>
          </a:p>
          <a:p>
            <a:pPr marL="609600" indent="-609600" eaLnBrk="1" hangingPunct="1">
              <a:buFont typeface="Wingdings" pitchFamily="2" charset="2"/>
              <a:buNone/>
              <a:defRPr/>
            </a:pPr>
            <a:r>
              <a:rPr lang="en-GB" sz="2000" dirty="0">
                <a:cs typeface="Times New Roman" pitchFamily="18" charset="0"/>
              </a:rPr>
              <a:t>Bloxham, S. and Boyd, P. (2007) </a:t>
            </a:r>
            <a:r>
              <a:rPr lang="en-GB" sz="2000" i="1" dirty="0">
                <a:cs typeface="Times New Roman" pitchFamily="18" charset="0"/>
              </a:rPr>
              <a:t>Developing effective assessment in higher education: a practical guide</a:t>
            </a:r>
            <a:r>
              <a:rPr lang="en-GB" sz="2000" dirty="0">
                <a:cs typeface="Times New Roman" pitchFamily="18" charset="0"/>
              </a:rPr>
              <a:t>, Maidenhead, Open University Press.</a:t>
            </a:r>
          </a:p>
          <a:p>
            <a:pPr marL="609600" indent="-609600" eaLnBrk="1" hangingPunct="1">
              <a:buFont typeface="Wingdings" pitchFamily="2" charset="2"/>
              <a:buNone/>
              <a:defRPr/>
            </a:pPr>
            <a:r>
              <a:rPr lang="en-GB" sz="2000" dirty="0">
                <a:cs typeface="Times New Roman" pitchFamily="18" charset="0"/>
              </a:rPr>
              <a:t>Brown, S. Rust, C. &amp; Gibbs, G. (1994) </a:t>
            </a:r>
            <a:r>
              <a:rPr lang="en-GB" sz="2000" i="1" dirty="0">
                <a:cs typeface="Times New Roman" pitchFamily="18" charset="0"/>
              </a:rPr>
              <a:t>Strategies for Diversifying Assessment,</a:t>
            </a:r>
            <a:r>
              <a:rPr lang="en-GB" sz="2000" dirty="0">
                <a:cs typeface="Times New Roman" pitchFamily="18" charset="0"/>
              </a:rPr>
              <a:t> Oxford: Oxford Centre for Staff Development. </a:t>
            </a:r>
          </a:p>
          <a:p>
            <a:pPr marL="609600" indent="-609600" eaLnBrk="1" hangingPunct="1">
              <a:buFont typeface="Wingdings" pitchFamily="2" charset="2"/>
              <a:buNone/>
              <a:defRPr/>
            </a:pPr>
            <a:r>
              <a:rPr lang="en-GB" sz="2000" dirty="0"/>
              <a:t>Boud, D. (1995) </a:t>
            </a:r>
            <a:r>
              <a:rPr lang="en-GB" sz="2000" i="1" dirty="0"/>
              <a:t>Enhancing learning through self-assessment,</a:t>
            </a:r>
            <a:r>
              <a:rPr lang="en-GB" sz="2000" dirty="0"/>
              <a:t> London: Routledge.</a:t>
            </a:r>
          </a:p>
          <a:p>
            <a:pPr marL="609600" indent="-609600" eaLnBrk="1" hangingPunct="1">
              <a:buNone/>
              <a:defRPr/>
            </a:pPr>
            <a:r>
              <a:rPr lang="en-GB" sz="2000" dirty="0" err="1"/>
              <a:t>Boud</a:t>
            </a:r>
            <a:r>
              <a:rPr lang="en-GB" sz="2000" dirty="0"/>
              <a:t>, D. and Associates (2010) </a:t>
            </a:r>
            <a:r>
              <a:rPr lang="en-GB" sz="2000" i="1" dirty="0"/>
              <a:t>Assessment 2020: seven propositions for assessment reform in higher education </a:t>
            </a:r>
            <a:r>
              <a:rPr lang="en-GB" sz="2000" dirty="0"/>
              <a:t>Sydney: Australian Learning and Teaching Council.</a:t>
            </a:r>
          </a:p>
          <a:p>
            <a:pPr marL="609600" indent="-609600" eaLnBrk="1" hangingPunct="1">
              <a:buFont typeface="Wingdings" pitchFamily="2" charset="2"/>
              <a:buNone/>
              <a:defRPr/>
            </a:pPr>
            <a:r>
              <a:rPr lang="en-GB" sz="2000" dirty="0"/>
              <a:t>Brown, S. and </a:t>
            </a:r>
            <a:r>
              <a:rPr lang="en-GB" sz="2000" dirty="0" err="1"/>
              <a:t>Glasner</a:t>
            </a:r>
            <a:r>
              <a:rPr lang="en-GB" sz="2000" dirty="0"/>
              <a:t>, A. (eds.) (1999) </a:t>
            </a:r>
            <a:r>
              <a:rPr lang="en-GB" sz="2000" i="1" dirty="0"/>
              <a:t>Assessment Matters in Higher Education, Choosing and Using Diverse Approaches</a:t>
            </a:r>
            <a:r>
              <a:rPr lang="en-GB" sz="2000" dirty="0"/>
              <a:t>, Maidenhead: Open University Press.</a:t>
            </a:r>
          </a:p>
          <a:p>
            <a:pPr marL="609600" indent="-609600" eaLnBrk="1" hangingPunct="1">
              <a:buFont typeface="Wingdings" pitchFamily="2" charset="2"/>
              <a:buNone/>
              <a:defRPr/>
            </a:pPr>
            <a:r>
              <a:rPr lang="en-GB" sz="2000" dirty="0"/>
              <a:t>Brown, S. and Knight, P. (1994) </a:t>
            </a:r>
            <a:r>
              <a:rPr lang="en-GB" sz="2000" i="1" dirty="0"/>
              <a:t>Assessing Learners in Higher Education</a:t>
            </a:r>
            <a:r>
              <a:rPr lang="en-GB" sz="2000" dirty="0"/>
              <a:t>, London: Kogan Page.</a:t>
            </a:r>
            <a:endParaRPr lang="en-US" sz="2000" dirty="0"/>
          </a:p>
          <a:p>
            <a:pPr marL="609600" indent="-609600" eaLnBrk="1" hangingPunct="1">
              <a:defRPr/>
            </a:pPr>
            <a:endParaRPr lang="en-GB" sz="2000" dirty="0"/>
          </a:p>
          <a:p>
            <a:pPr eaLnBrk="1" hangingPunct="1">
              <a:lnSpc>
                <a:spcPct val="90000"/>
              </a:lnSpc>
              <a:buNone/>
              <a:defRPr/>
            </a:pPr>
            <a:endParaRPr lang="en-GB" sz="2000"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7544" y="260648"/>
            <a:ext cx="7543800" cy="576262"/>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2</a:t>
            </a:r>
          </a:p>
        </p:txBody>
      </p:sp>
      <p:sp>
        <p:nvSpPr>
          <p:cNvPr id="208899" name="Rectangle 3"/>
          <p:cNvSpPr>
            <a:spLocks noGrp="1" noChangeArrowheads="1"/>
          </p:cNvSpPr>
          <p:nvPr>
            <p:ph type="body" idx="1"/>
          </p:nvPr>
        </p:nvSpPr>
        <p:spPr>
          <a:xfrm>
            <a:off x="250825" y="836712"/>
            <a:ext cx="8424863" cy="5365651"/>
          </a:xfr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buNone/>
              <a:defRPr/>
            </a:pPr>
            <a:r>
              <a:rPr lang="en-US" sz="2000" dirty="0"/>
              <a:t>Brown, S. and Race, P. (2012) </a:t>
            </a:r>
            <a:r>
              <a:rPr lang="en-GB" sz="2000" i="1" dirty="0"/>
              <a:t>Using effective assessment to promote learning </a:t>
            </a:r>
            <a:r>
              <a:rPr lang="en-GB" sz="2000" dirty="0"/>
              <a:t>in Hunt, L. and Chambers, D. (2012) </a:t>
            </a:r>
            <a:r>
              <a:rPr lang="en-GB" sz="2000" i="1" dirty="0"/>
              <a:t>University Teaching in Focus, Victoria, Australia, Acer Press. P74-91</a:t>
            </a:r>
            <a:endParaRPr lang="en-GB" sz="2000" dirty="0"/>
          </a:p>
          <a:p>
            <a:pPr eaLnBrk="1" hangingPunct="1">
              <a:buNone/>
              <a:defRPr/>
            </a:pPr>
            <a:r>
              <a:rPr lang="en-GB" sz="2000" dirty="0"/>
              <a:t>Brown, S. (2015) </a:t>
            </a:r>
            <a:r>
              <a:rPr lang="en-GB" sz="2000" i="1" dirty="0"/>
              <a:t>Learning, teaching and assessment in higher education: global perspectives, </a:t>
            </a:r>
            <a:r>
              <a:rPr lang="en-GB" sz="2000" dirty="0"/>
              <a:t>London: Palgrave-</a:t>
            </a:r>
            <a:r>
              <a:rPr lang="en-GB" sz="2000" dirty="0" err="1"/>
              <a:t>MacMillan</a:t>
            </a:r>
            <a:r>
              <a:rPr lang="en-GB" sz="2000" dirty="0"/>
              <a:t>.</a:t>
            </a:r>
          </a:p>
          <a:p>
            <a:pPr eaLnBrk="1" hangingPunct="1">
              <a:buFont typeface="Wingdings" pitchFamily="2" charset="2"/>
              <a:buNone/>
              <a:defRPr/>
            </a:pPr>
            <a:r>
              <a:rPr lang="en-US" sz="2000" dirty="0"/>
              <a:t>Carless, D., Joughin, G., </a:t>
            </a:r>
            <a:r>
              <a:rPr lang="en-US" sz="2000" dirty="0" err="1"/>
              <a:t>Ngar</a:t>
            </a:r>
            <a:r>
              <a:rPr lang="en-US" sz="2000" dirty="0"/>
              <a:t>-Fun Liu </a:t>
            </a:r>
            <a:r>
              <a:rPr lang="en-US" sz="2000" i="1" dirty="0"/>
              <a:t>et al</a:t>
            </a:r>
            <a:r>
              <a:rPr lang="en-US" sz="2000" dirty="0"/>
              <a:t> (2006) </a:t>
            </a:r>
            <a:r>
              <a:rPr lang="en-US" sz="2000" i="1" dirty="0"/>
              <a:t>How Assessment supports learning: Learning orientated assessment in action </a:t>
            </a:r>
            <a:r>
              <a:rPr lang="en-US" sz="2000" dirty="0"/>
              <a:t>Hong Kong: Hong Kong University Press.</a:t>
            </a:r>
          </a:p>
          <a:p>
            <a:pPr eaLnBrk="1" hangingPunct="1">
              <a:buFont typeface="Wingdings" pitchFamily="2" charset="2"/>
              <a:buNone/>
              <a:defRPr/>
            </a:pPr>
            <a:r>
              <a:rPr lang="en-GB" sz="2000" dirty="0"/>
              <a:t>Carroll, J. and Ryan, J. (2005) </a:t>
            </a:r>
            <a:r>
              <a:rPr lang="en-GB" sz="2000" i="1" dirty="0"/>
              <a:t>Teaching International students: improving learning for all. </a:t>
            </a:r>
            <a:r>
              <a:rPr lang="en-GB" sz="2000" dirty="0"/>
              <a:t>London: Routledge SEDA series.</a:t>
            </a:r>
          </a:p>
          <a:p>
            <a:pPr eaLnBrk="1" hangingPunct="1">
              <a:buNone/>
              <a:defRPr/>
            </a:pPr>
            <a:r>
              <a:rPr lang="en-GB" sz="2000" dirty="0" err="1"/>
              <a:t>Crosling</a:t>
            </a:r>
            <a:r>
              <a:rPr lang="en-GB" sz="2000" dirty="0"/>
              <a:t>, G., Thomas, L. and </a:t>
            </a:r>
            <a:r>
              <a:rPr lang="en-GB" sz="2000" dirty="0" err="1"/>
              <a:t>Heagney</a:t>
            </a:r>
            <a:r>
              <a:rPr lang="en-GB" sz="2000" dirty="0"/>
              <a:t>, M. (2008) </a:t>
            </a:r>
            <a:r>
              <a:rPr lang="en-GB" sz="2000" i="1" dirty="0"/>
              <a:t>Improving student retention in Higher Education,</a:t>
            </a:r>
            <a:r>
              <a:rPr lang="en-GB" sz="2000" dirty="0"/>
              <a:t> London and New York: Routledge </a:t>
            </a:r>
          </a:p>
          <a:p>
            <a:pPr marL="609600" indent="-609600" eaLnBrk="1" hangingPunct="1">
              <a:buFont typeface="Wingdings" pitchFamily="2" charset="2"/>
              <a:buNone/>
              <a:defRPr/>
            </a:pPr>
            <a:r>
              <a:rPr lang="en-GB" sz="2000" dirty="0"/>
              <a:t>Crooks, T. (1988) </a:t>
            </a:r>
            <a:r>
              <a:rPr lang="en-GB" sz="2000" i="1" dirty="0"/>
              <a:t>Assessing student performance, </a:t>
            </a:r>
            <a:r>
              <a:rPr lang="en-GB" sz="2000" dirty="0"/>
              <a:t>HERDSA Green Guide No 8 HERDSA (reprinted 1994).</a:t>
            </a:r>
          </a:p>
          <a:p>
            <a:pPr marL="609600" indent="-609600" eaLnBrk="1" hangingPunct="1">
              <a:buFont typeface="Wingdings" pitchFamily="2" charset="2"/>
              <a:buNone/>
              <a:defRPr/>
            </a:pPr>
            <a:r>
              <a:rPr lang="en-GB" sz="2000" dirty="0" err="1"/>
              <a:t>Falchikov</a:t>
            </a:r>
            <a:r>
              <a:rPr lang="en-GB" sz="2000" dirty="0"/>
              <a:t>, N. (2004) </a:t>
            </a:r>
            <a:r>
              <a:rPr lang="en-GB" sz="2000" i="1" dirty="0"/>
              <a:t>Improving Assessment through Student Involvement: Practical Solutions for Aiding Learning in Higher and Further Education,</a:t>
            </a:r>
            <a:r>
              <a:rPr lang="en-GB" sz="2000" dirty="0"/>
              <a:t> London: Routledge.</a:t>
            </a:r>
          </a:p>
          <a:p>
            <a:pPr eaLnBrk="1" hangingPunct="1">
              <a:defRPr/>
            </a:pPr>
            <a:endParaRPr lang="en-GB" sz="2000" dirty="0"/>
          </a:p>
          <a:p>
            <a:pPr eaLnBrk="1" hangingPunct="1">
              <a:defRPr/>
            </a:pPr>
            <a:endParaRPr lang="en-GB" sz="2000" dirty="0"/>
          </a:p>
          <a:p>
            <a:pPr eaLnBrk="1" hangingPunct="1">
              <a:defRPr/>
            </a:pPr>
            <a:endParaRPr lang="en-GB" sz="2000" dirty="0"/>
          </a:p>
          <a:p>
            <a:pPr eaLnBrk="1" hangingPunct="1">
              <a:defRPr/>
            </a:pPr>
            <a:endParaRPr lang="en-GB" sz="2000"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60350"/>
            <a:ext cx="7543800" cy="720725"/>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3</a:t>
            </a:r>
          </a:p>
        </p:txBody>
      </p:sp>
      <p:sp>
        <p:nvSpPr>
          <p:cNvPr id="43011" name="Rectangle 3"/>
          <p:cNvSpPr>
            <a:spLocks noGrp="1" noChangeArrowheads="1"/>
          </p:cNvSpPr>
          <p:nvPr>
            <p:ph type="body" idx="1"/>
          </p:nvPr>
        </p:nvSpPr>
        <p:spPr>
          <a:xfrm>
            <a:off x="142844" y="1052737"/>
            <a:ext cx="8750331" cy="5329014"/>
          </a:xfrm>
        </p:spPr>
        <p:txBody>
          <a:bodyPr/>
          <a:lstStyle/>
          <a:p>
            <a:pPr marL="609600" indent="-609600" eaLnBrk="1" hangingPunct="1">
              <a:buNone/>
              <a:defRPr/>
            </a:pPr>
            <a:r>
              <a:rPr lang="en-GB" sz="2000" dirty="0"/>
              <a:t>Gibbs, G. (1999) </a:t>
            </a:r>
            <a:r>
              <a:rPr lang="en-GB" sz="2000" i="1" dirty="0"/>
              <a:t>Using assessment strategically to change the way students learn</a:t>
            </a:r>
            <a:r>
              <a:rPr lang="en-GB" sz="2000" dirty="0"/>
              <a:t>, in Brown S. &amp; </a:t>
            </a:r>
            <a:r>
              <a:rPr lang="en-GB" sz="2000" dirty="0" err="1"/>
              <a:t>Glasner</a:t>
            </a:r>
            <a:r>
              <a:rPr lang="en-GB" sz="2000" dirty="0"/>
              <a:t>, A. (eds.), </a:t>
            </a:r>
            <a:r>
              <a:rPr lang="en-GB" sz="2000" i="1" dirty="0"/>
              <a:t>Assessment Matters in Higher Education: Choosing and Using Diverse Approaches, </a:t>
            </a:r>
            <a:r>
              <a:rPr lang="en-GB" sz="2000" dirty="0"/>
              <a:t>Maidenhead: SRHE/Open University Press.</a:t>
            </a:r>
          </a:p>
          <a:p>
            <a:pPr marL="609600" indent="-609600" eaLnBrk="1" hangingPunct="1">
              <a:buNone/>
              <a:defRPr/>
            </a:pPr>
            <a:r>
              <a:rPr lang="en-GB" sz="2000" dirty="0"/>
              <a:t>Higher Education Academy (2012) </a:t>
            </a:r>
            <a:r>
              <a:rPr lang="en-GB" sz="2000" i="1" dirty="0"/>
              <a:t>A marked improvement; transforming assessment in higher education</a:t>
            </a:r>
            <a:r>
              <a:rPr lang="en-GB" sz="2000" dirty="0"/>
              <a:t>, York: HEA.</a:t>
            </a:r>
          </a:p>
          <a:p>
            <a:pPr marL="609600" indent="-609600" eaLnBrk="1" hangingPunct="1">
              <a:buNone/>
              <a:defRPr/>
            </a:pPr>
            <a:r>
              <a:rPr lang="en-GB" sz="2000" dirty="0" err="1"/>
              <a:t>Hounsell</a:t>
            </a:r>
            <a:r>
              <a:rPr lang="en-GB" sz="2000" dirty="0"/>
              <a:t>, D. (2008). The trouble with feedback: New challenges, emerging strategies, </a:t>
            </a:r>
            <a:r>
              <a:rPr lang="en-GB" sz="2000" i="1" dirty="0"/>
              <a:t>Interchange, Spring</a:t>
            </a:r>
            <a:r>
              <a:rPr lang="en-GB" sz="2000" dirty="0"/>
              <a:t>, Accessed at </a:t>
            </a:r>
            <a:r>
              <a:rPr lang="en-GB" sz="2000" dirty="0">
                <a:hlinkClick r:id="rId3"/>
              </a:rPr>
              <a:t>www.tla.ed.ac.uk/interchange</a:t>
            </a:r>
            <a:r>
              <a:rPr lang="en-GB" sz="2000" dirty="0"/>
              <a:t>.</a:t>
            </a:r>
          </a:p>
          <a:p>
            <a:pPr marL="609600" indent="-609600" eaLnBrk="1" hangingPunct="1">
              <a:buFont typeface="Wingdings" pitchFamily="2" charset="2"/>
              <a:buNone/>
              <a:defRPr/>
            </a:pPr>
            <a:r>
              <a:rPr lang="en-GB" sz="2000" dirty="0"/>
              <a:t>Knight, P. and Yorke, M. (2003) </a:t>
            </a:r>
            <a:r>
              <a:rPr lang="en-GB" sz="2000" i="1" dirty="0"/>
              <a:t>Assessment, learning and employability</a:t>
            </a:r>
            <a:r>
              <a:rPr lang="en-GB" sz="2000" dirty="0"/>
              <a:t> Maidenhead, UK: SRHE/Open University Press.</a:t>
            </a:r>
          </a:p>
          <a:p>
            <a:pPr eaLnBrk="1" hangingPunct="1">
              <a:buFont typeface="Wingdings" pitchFamily="2" charset="2"/>
              <a:buNone/>
              <a:defRPr/>
            </a:pPr>
            <a:r>
              <a:rPr lang="en-GB" sz="2000" dirty="0"/>
              <a:t>Mentkowski, M. and associates (2000) p.82 </a:t>
            </a:r>
            <a:r>
              <a:rPr lang="en-GB" sz="2000" i="1" dirty="0"/>
              <a:t>Learning that lasts: integrating learning development and performance in college and beyond,</a:t>
            </a:r>
            <a:r>
              <a:rPr lang="en-GB" sz="2000" dirty="0"/>
              <a:t> San Francisco: </a:t>
            </a:r>
            <a:r>
              <a:rPr lang="en-GB" sz="2000" dirty="0" err="1"/>
              <a:t>Jossey</a:t>
            </a:r>
            <a:r>
              <a:rPr lang="en-GB" sz="2000" dirty="0"/>
              <a:t>-Bass.</a:t>
            </a:r>
          </a:p>
          <a:p>
            <a:pPr eaLnBrk="1" hangingPunct="1">
              <a:buFont typeface="Wingdings" pitchFamily="2" charset="2"/>
              <a:buNone/>
              <a:defRPr/>
            </a:pPr>
            <a:r>
              <a:rPr lang="en-GB" sz="2000" dirty="0"/>
              <a:t>McDowell, L. and Brown, S. (1998) </a:t>
            </a:r>
            <a:r>
              <a:rPr lang="en-GB" sz="2000" i="1" dirty="0"/>
              <a:t>Assessing students: cheating and plagiarism</a:t>
            </a:r>
            <a:r>
              <a:rPr lang="en-GB" sz="2000" dirty="0"/>
              <a:t>, Newcastle: Red Guide 10/11 University of Northumbria.</a:t>
            </a:r>
          </a:p>
          <a:p>
            <a:pPr eaLnBrk="1" hangingPunct="1">
              <a:buNone/>
              <a:defRPr/>
            </a:pPr>
            <a:r>
              <a:rPr lang="en-GB" sz="2000" dirty="0"/>
              <a:t>Newstead, S. E., Franklyn-Stokes, A., &amp; Armstead, P. (1996) Individual differences in student cheating, </a:t>
            </a:r>
            <a:r>
              <a:rPr lang="en-GB" sz="2000" i="1" dirty="0"/>
              <a:t>Journal of Educational Psychology</a:t>
            </a:r>
            <a:r>
              <a:rPr lang="en-GB" sz="2000" dirty="0"/>
              <a:t>, 88(2), 229-241</a:t>
            </a:r>
            <a:endParaRPr lang="en-US" sz="2000" dirty="0"/>
          </a:p>
          <a:p>
            <a:pPr eaLnBrk="1" hangingPunct="1">
              <a:buNone/>
              <a:defRPr/>
            </a:pPr>
            <a:endParaRPr lang="en-GB" sz="2000" dirty="0"/>
          </a:p>
          <a:p>
            <a:pPr eaLnBrk="1" hangingPunct="1">
              <a:lnSpc>
                <a:spcPct val="90000"/>
              </a:lnSpc>
              <a:buFont typeface="Wingdings" pitchFamily="2" charset="2"/>
              <a:buNone/>
              <a:defRPr/>
            </a:pPr>
            <a:endParaRPr lang="en-GB" sz="2000"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22239"/>
            <a:ext cx="7543800" cy="786482"/>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4</a:t>
            </a:r>
          </a:p>
        </p:txBody>
      </p:sp>
      <p:sp>
        <p:nvSpPr>
          <p:cNvPr id="48131" name="Content Placeholder 2"/>
          <p:cNvSpPr>
            <a:spLocks noGrp="1"/>
          </p:cNvSpPr>
          <p:nvPr>
            <p:ph idx="1"/>
          </p:nvPr>
        </p:nvSpPr>
        <p:spPr>
          <a:xfrm>
            <a:off x="468313" y="980728"/>
            <a:ext cx="8229600" cy="5221635"/>
          </a:xfrm>
        </p:spPr>
        <p:txBody>
          <a:bodyPr/>
          <a:lstStyle/>
          <a:p>
            <a:pPr eaLnBrk="1" hangingPunct="1">
              <a:buNone/>
              <a:defRPr/>
            </a:pPr>
            <a:r>
              <a:rPr lang="en-GB" sz="2000" dirty="0" err="1"/>
              <a:t>Nicol</a:t>
            </a:r>
            <a:r>
              <a:rPr lang="en-GB" sz="2000" dirty="0"/>
              <a:t>, D. J. and Macfarlane-Dick, D. (2006) Formative assessment and self-regulated learning: A model and seven principles of good feedback practice, </a:t>
            </a:r>
            <a:r>
              <a:rPr lang="en-GB" sz="2000" i="1" dirty="0"/>
              <a:t>Studies in Higher Education </a:t>
            </a:r>
            <a:r>
              <a:rPr lang="en-GB" sz="2000" i="1" dirty="0" err="1"/>
              <a:t>Vol</a:t>
            </a:r>
            <a:r>
              <a:rPr lang="en-GB" sz="2000" i="1" dirty="0"/>
              <a:t> 31(2), 199-218.</a:t>
            </a:r>
          </a:p>
          <a:p>
            <a:pPr eaLnBrk="1" hangingPunct="1">
              <a:buNone/>
              <a:defRPr/>
            </a:pPr>
            <a:r>
              <a:rPr lang="en-GB" sz="2000" dirty="0"/>
              <a:t>NUS (2010) </a:t>
            </a:r>
            <a:r>
              <a:rPr lang="en-GB" sz="2000" i="1" dirty="0"/>
              <a:t>NUS Charter on Assessment and Feedback,</a:t>
            </a:r>
            <a:r>
              <a:rPr lang="en-GB" sz="2000" dirty="0"/>
              <a:t> </a:t>
            </a:r>
            <a:r>
              <a:rPr lang="en-GB" sz="2000" u="sng" dirty="0">
                <a:hlinkClick r:id="rId3"/>
              </a:rPr>
              <a:t>http://www.nusconnect.org.uk/asset/news/6010/FeedbackCharter-toview.pdf</a:t>
            </a:r>
            <a:r>
              <a:rPr lang="en-GB" sz="2000" dirty="0"/>
              <a:t>).</a:t>
            </a:r>
          </a:p>
          <a:p>
            <a:pPr eaLnBrk="1" hangingPunct="1">
              <a:buNone/>
              <a:defRPr/>
            </a:pPr>
            <a:r>
              <a:rPr lang="en-GB" sz="2000" dirty="0"/>
              <a:t>PASS project Bradford </a:t>
            </a:r>
            <a:r>
              <a:rPr lang="en-GB" sz="2000" dirty="0">
                <a:hlinkClick r:id="rId4"/>
              </a:rPr>
              <a:t>http://www.pass.brad.ac.uk/</a:t>
            </a:r>
            <a:r>
              <a:rPr lang="en-GB" sz="2000" dirty="0"/>
              <a:t> Accessed November 2013</a:t>
            </a:r>
          </a:p>
          <a:p>
            <a:pPr eaLnBrk="1" hangingPunct="1">
              <a:buNone/>
              <a:defRPr/>
            </a:pPr>
            <a:r>
              <a:rPr lang="en-GB" sz="2000" dirty="0"/>
              <a:t>Pickford, R. and Brown, S. (2006) </a:t>
            </a:r>
            <a:r>
              <a:rPr lang="en-GB" sz="2000" i="1" dirty="0"/>
              <a:t>Assessing skills and practice,</a:t>
            </a:r>
            <a:r>
              <a:rPr lang="en-GB" sz="2000" dirty="0"/>
              <a:t> London: Routledge. </a:t>
            </a:r>
          </a:p>
          <a:p>
            <a:pPr eaLnBrk="1" hangingPunct="1">
              <a:buNone/>
            </a:pPr>
            <a:r>
              <a:rPr lang="en-GB" sz="2000" dirty="0"/>
              <a:t>QAA (2013) UK Quality Code for Higher Education: Part B: Assuring and enhancing academic quality, accessed at </a:t>
            </a:r>
            <a:r>
              <a:rPr lang="en-GB" sz="2000" u="sng" dirty="0" err="1">
                <a:hlinkClick r:id="rId5"/>
              </a:rPr>
              <a:t>www.qaa.ac.uk</a:t>
            </a:r>
            <a:r>
              <a:rPr lang="en-GB" sz="2000" dirty="0"/>
              <a:t> (June 2014)</a:t>
            </a:r>
          </a:p>
          <a:p>
            <a:pPr eaLnBrk="1" hangingPunct="1">
              <a:buFont typeface="Wingdings" pitchFamily="2" charset="2"/>
              <a:buNone/>
            </a:pPr>
            <a:r>
              <a:rPr lang="en-GB" sz="2000" dirty="0"/>
              <a:t>Race, P. (2001) </a:t>
            </a:r>
            <a:r>
              <a:rPr lang="en-GB" sz="2000" i="1" dirty="0"/>
              <a:t>A Briefing on Self, Peer &amp; Group Assessment,</a:t>
            </a:r>
            <a:r>
              <a:rPr lang="en-GB" sz="2000" dirty="0"/>
              <a:t> in LTSN Generic Centre Assessment Series No 9, LTSN York.</a:t>
            </a:r>
          </a:p>
          <a:p>
            <a:pPr eaLnBrk="1" hangingPunct="1">
              <a:buFont typeface="Wingdings" pitchFamily="2" charset="2"/>
              <a:buNone/>
            </a:pPr>
            <a:r>
              <a:rPr lang="en-GB" sz="2000" dirty="0"/>
              <a:t>Race, P. (2015) </a:t>
            </a:r>
            <a:r>
              <a:rPr lang="en-GB" sz="2000" i="1" dirty="0"/>
              <a:t>The lecturer’s toolkit (4</a:t>
            </a:r>
            <a:r>
              <a:rPr lang="en-GB" sz="2000" i="1" baseline="30000" dirty="0"/>
              <a:t>th</a:t>
            </a:r>
            <a:r>
              <a:rPr lang="en-GB" sz="2000" i="1" dirty="0"/>
              <a:t> edition),</a:t>
            </a:r>
            <a:r>
              <a:rPr lang="en-GB" sz="2000" dirty="0"/>
              <a:t> London: Routledge.</a:t>
            </a:r>
          </a:p>
          <a:p>
            <a:pPr eaLnBrk="1" hangingPunct="1">
              <a:buNone/>
            </a:pPr>
            <a:r>
              <a:rPr lang="en-GB" sz="2000" dirty="0"/>
              <a:t>Ryan, J. (2000) </a:t>
            </a:r>
            <a:r>
              <a:rPr lang="en-GB" sz="2000" i="1" dirty="0"/>
              <a:t>A Guide to Teaching International Students,</a:t>
            </a:r>
            <a:r>
              <a:rPr lang="en-GB" sz="2000" dirty="0"/>
              <a:t> Oxford Centre for Staff and Learning Development</a:t>
            </a:r>
          </a:p>
          <a:p>
            <a:pPr eaLnBrk="1" hangingPunct="1">
              <a:buFont typeface="Wingdings" pitchFamily="2" charset="2"/>
              <a:buNone/>
            </a:pPr>
            <a:endParaRPr lang="en-GB" sz="2000" dirty="0"/>
          </a:p>
          <a:p>
            <a:pPr eaLnBrk="1" hangingPunct="1">
              <a:buFont typeface="Wingdings" pitchFamily="2" charset="2"/>
              <a:buNone/>
            </a:pPr>
            <a:endParaRPr lang="en-GB" sz="2000" dirty="0"/>
          </a:p>
          <a:p>
            <a:endParaRPr lang="en-GB" sz="2000"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620688"/>
            <a:ext cx="8605838" cy="5246713"/>
          </a:xfrm>
        </p:spPr>
        <p:txBody>
          <a:bodyPr/>
          <a:lstStyle/>
          <a:p>
            <a:pPr eaLnBrk="1" hangingPunct="1">
              <a:buNone/>
            </a:pPr>
            <a:r>
              <a:rPr lang="en-GB" sz="2000" dirty="0"/>
              <a:t>Rust, C., Price, M. and O’Donovan, B. (2003) Improving students’ learning by developing their understanding of assessment criteria and processes</a:t>
            </a:r>
            <a:r>
              <a:rPr lang="en-GB" sz="2000" i="1" dirty="0"/>
              <a:t>, Assessment and Evaluation in Higher Education. 28 (2), 147-164.</a:t>
            </a:r>
          </a:p>
          <a:p>
            <a:pPr eaLnBrk="1" hangingPunct="1">
              <a:buNone/>
            </a:pPr>
            <a:r>
              <a:rPr lang="en-GB" sz="2000" dirty="0" err="1"/>
              <a:t>Stefani</a:t>
            </a:r>
            <a:r>
              <a:rPr lang="en-GB" sz="2000" dirty="0"/>
              <a:t>, L. and Carroll, J. (2001) </a:t>
            </a:r>
            <a:r>
              <a:rPr lang="en-GB" sz="2000" i="1" dirty="0"/>
              <a:t>A Briefing on Plagiarism </a:t>
            </a:r>
            <a:r>
              <a:rPr lang="en-GB" sz="2000" dirty="0"/>
              <a:t>http://www.ltsn.ac.uk/application.asp?app=resources.asp&amp;process=full_record&amp;section=generic&amp;id=10</a:t>
            </a:r>
          </a:p>
          <a:p>
            <a:pPr>
              <a:buNone/>
            </a:pPr>
            <a:r>
              <a:rPr lang="en-GB" sz="2000" dirty="0"/>
              <a:t>Sadler, D. R. (2010a). Beyond feedback: Developing student capability in complex appraisal. </a:t>
            </a:r>
            <a:r>
              <a:rPr lang="en-GB" sz="2000" i="1" dirty="0"/>
              <a:t>Assessment &amp; Evaluation in Higher Education, 35</a:t>
            </a:r>
            <a:r>
              <a:rPr lang="en-GB" sz="2000" dirty="0"/>
              <a:t>(5), 535-550.</a:t>
            </a:r>
          </a:p>
          <a:p>
            <a:pPr>
              <a:buNone/>
            </a:pPr>
            <a:r>
              <a:rPr lang="en-AU" sz="2000" dirty="0"/>
              <a:t>Sadler, D. R. (2010b) Fidelity as a precondition for integrity in grading academic achievement. </a:t>
            </a:r>
            <a:r>
              <a:rPr lang="en-AU" sz="2000" i="1" dirty="0"/>
              <a:t>Assessment and Evaluation in Higher Education</a:t>
            </a:r>
            <a:r>
              <a:rPr lang="en-AU" sz="2000" dirty="0"/>
              <a:t>, 35, 727‑743.</a:t>
            </a:r>
            <a:endParaRPr lang="en-GB" sz="2000" dirty="0"/>
          </a:p>
          <a:p>
            <a:pPr>
              <a:buNone/>
            </a:pPr>
            <a:r>
              <a:rPr lang="en-GB" sz="2000" dirty="0"/>
              <a:t>Sadler, D. R. (2010c). Assessment in higher education. In P. Peterson, E. Baker, &amp; B. </a:t>
            </a:r>
            <a:r>
              <a:rPr lang="en-GB" sz="2000" dirty="0" err="1"/>
              <a:t>McGaw</a:t>
            </a:r>
            <a:r>
              <a:rPr lang="en-GB" sz="2000" dirty="0"/>
              <a:t> (</a:t>
            </a:r>
            <a:r>
              <a:rPr lang="en-GB" sz="2000" dirty="0" err="1"/>
              <a:t>eds</a:t>
            </a:r>
            <a:r>
              <a:rPr lang="en-GB" sz="2000" dirty="0"/>
              <a:t>). </a:t>
            </a:r>
            <a:r>
              <a:rPr lang="en-GB" sz="2000" i="1" dirty="0"/>
              <a:t>International </a:t>
            </a:r>
            <a:r>
              <a:rPr lang="en-GB" sz="2000" i="1" dirty="0" err="1"/>
              <a:t>encyclopedia</a:t>
            </a:r>
            <a:r>
              <a:rPr lang="en-GB" sz="2000" i="1" dirty="0"/>
              <a:t> of education. </a:t>
            </a:r>
            <a:r>
              <a:rPr lang="en-GB" sz="2000" dirty="0"/>
              <a:t>Vol. 3, 249‑255. Oxford: Elsevier. </a:t>
            </a:r>
          </a:p>
          <a:p>
            <a:pPr>
              <a:buNone/>
            </a:pPr>
            <a:r>
              <a:rPr lang="en-GB" sz="2000" dirty="0"/>
              <a:t>Sadler, D. R. (2013b). Opening up feedback: Teaching learners to see. In Merry, S., Price, M., </a:t>
            </a:r>
            <a:r>
              <a:rPr lang="en-GB" sz="2000" dirty="0" err="1"/>
              <a:t>Carless</a:t>
            </a:r>
            <a:r>
              <a:rPr lang="en-GB" sz="2000" dirty="0"/>
              <a:t>, D., &amp; </a:t>
            </a:r>
            <a:r>
              <a:rPr lang="en-GB" sz="2000" dirty="0" err="1"/>
              <a:t>Taras</a:t>
            </a:r>
            <a:r>
              <a:rPr lang="en-GB" sz="2000" dirty="0"/>
              <a:t>, M. (Eds.) </a:t>
            </a:r>
            <a:r>
              <a:rPr lang="en-GB" sz="2000" i="1" dirty="0" err="1"/>
              <a:t>Reconceptualising</a:t>
            </a:r>
            <a:r>
              <a:rPr lang="en-GB" sz="2000" i="1" dirty="0"/>
              <a:t> feedback in higher education: Developing </a:t>
            </a:r>
            <a:r>
              <a:rPr lang="en-GB" sz="2000" dirty="0"/>
              <a:t>Yorke, M. (1999) </a:t>
            </a:r>
            <a:r>
              <a:rPr lang="en-GB" sz="2000" i="1" dirty="0"/>
              <a:t>Leaving Early: Undergraduate Non-completion in Higher Education,</a:t>
            </a:r>
            <a:r>
              <a:rPr lang="en-GB" sz="2000" dirty="0"/>
              <a:t> London: Routledge.</a:t>
            </a:r>
          </a:p>
          <a:p>
            <a:pPr>
              <a:buNone/>
            </a:pPr>
            <a:endParaRPr lang="en-GB" sz="2200" dirty="0">
              <a:solidFill>
                <a:schemeClr val="tx1"/>
              </a:solidFill>
            </a:endParaRPr>
          </a:p>
        </p:txBody>
      </p:sp>
      <p:sp>
        <p:nvSpPr>
          <p:cNvPr id="4" name="Title 1"/>
          <p:cNvSpPr>
            <a:spLocks noGrp="1"/>
          </p:cNvSpPr>
          <p:nvPr>
            <p:ph type="title"/>
          </p:nvPr>
        </p:nvSpPr>
        <p:spPr>
          <a:xfrm>
            <a:off x="250825" y="1"/>
            <a:ext cx="8713788" cy="692696"/>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5</a:t>
            </a:r>
          </a:p>
        </p:txBody>
      </p: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403648" y="642918"/>
            <a:ext cx="7200800" cy="5622925"/>
          </a:xfrm>
          <a:prstGeom prst="rect">
            <a:avLst/>
          </a:prstGeom>
          <a:noFill/>
          <a:ln w="12700">
            <a:noFill/>
            <a:miter lim="800000"/>
            <a:headEnd/>
            <a:tailEnd/>
          </a:ln>
        </p:spPr>
        <p:txBody>
          <a:bodyPr lIns="92075" tIns="46038" rIns="92075" bIns="46038" anchor="ctr"/>
          <a:lstStyle/>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r>
              <a:rPr lang="en-GB" sz="5400" b="1" dirty="0">
                <a:solidFill>
                  <a:srgbClr val="CCFFFF"/>
                </a:solidFill>
                <a:latin typeface="Arial" charset="0"/>
              </a:rPr>
              <a:t>Thank you…</a:t>
            </a:r>
          </a:p>
          <a:p>
            <a:pPr algn="ctr" eaLnBrk="0" hangingPunct="0">
              <a:lnSpc>
                <a:spcPct val="90000"/>
              </a:lnSpc>
              <a:buClr>
                <a:srgbClr val="FF3399"/>
              </a:buClr>
              <a:buSzPct val="75000"/>
              <a:buFont typeface="Monotype Sorts" pitchFamily="2" charset="2"/>
              <a:buNone/>
            </a:pPr>
            <a:endParaRPr lang="en-GB" sz="3600" b="1" dirty="0">
              <a:solidFill>
                <a:srgbClr val="FFFF00"/>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FF66CC"/>
                </a:solidFill>
                <a:latin typeface="Arial" charset="0"/>
                <a:hlinkClick r:id="rId3"/>
              </a:rPr>
              <a:t>http://phil-race.co.uk</a:t>
            </a:r>
            <a:r>
              <a:rPr lang="en-GB" sz="3600" b="1" dirty="0">
                <a:solidFill>
                  <a:srgbClr val="FF66CC"/>
                </a:solidFill>
                <a:latin typeface="Arial" charset="0"/>
              </a:rPr>
              <a:t>   </a:t>
            </a:r>
          </a:p>
          <a:p>
            <a:pPr algn="ctr" eaLnBrk="0" hangingPunct="0">
              <a:lnSpc>
                <a:spcPct val="90000"/>
              </a:lnSpc>
              <a:buClr>
                <a:srgbClr val="FF3399"/>
              </a:buClr>
              <a:buSzPct val="75000"/>
              <a:buFont typeface="Monotype Sorts" pitchFamily="2" charset="2"/>
              <a:buNone/>
            </a:pPr>
            <a:endParaRPr lang="en-GB" sz="3600" b="1" dirty="0">
              <a:solidFill>
                <a:srgbClr val="00B0F0"/>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00B0F0"/>
                </a:solidFill>
                <a:latin typeface="Arial" charset="0"/>
              </a:rPr>
              <a:t>Follow Phil on Twitter</a:t>
            </a:r>
          </a:p>
          <a:p>
            <a:pPr algn="ctr" eaLnBrk="0" hangingPunct="0">
              <a:lnSpc>
                <a:spcPct val="90000"/>
              </a:lnSpc>
              <a:buClr>
                <a:srgbClr val="FF3399"/>
              </a:buClr>
              <a:buSzPct val="75000"/>
              <a:buFont typeface="Monotype Sorts" pitchFamily="2" charset="2"/>
              <a:buNone/>
            </a:pPr>
            <a:r>
              <a:rPr lang="en-GB" sz="3600" b="1" dirty="0">
                <a:solidFill>
                  <a:srgbClr val="00B0F0"/>
                </a:solidFill>
                <a:latin typeface="Arial" charset="0"/>
              </a:rPr>
              <a:t>@</a:t>
            </a:r>
            <a:r>
              <a:rPr lang="en-GB" sz="3600" b="1" dirty="0" err="1">
                <a:solidFill>
                  <a:srgbClr val="00B0F0"/>
                </a:solidFill>
                <a:latin typeface="Arial" charset="0"/>
              </a:rPr>
              <a:t>RacePhil</a:t>
            </a:r>
            <a:r>
              <a:rPr lang="en-GB" sz="3600" b="1" dirty="0">
                <a:solidFill>
                  <a:srgbClr val="00B0F0"/>
                </a:solidFill>
                <a:latin typeface="Arial" charset="0"/>
              </a:rPr>
              <a:t> </a:t>
            </a:r>
          </a:p>
          <a:p>
            <a:pPr algn="ctr" eaLnBrk="0" hangingPunct="0">
              <a:lnSpc>
                <a:spcPct val="90000"/>
              </a:lnSpc>
              <a:buClr>
                <a:srgbClr val="FF3399"/>
              </a:buClr>
              <a:buSzPct val="75000"/>
              <a:buFont typeface="Monotype Sorts" pitchFamily="2" charset="2"/>
              <a:buNone/>
            </a:pPr>
            <a:endParaRPr lang="en-GB" sz="3600" b="1" dirty="0">
              <a:solidFill>
                <a:srgbClr val="FF66CC"/>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CCCCFF"/>
                </a:solidFill>
                <a:latin typeface="Arial" charset="0"/>
              </a:rPr>
              <a:t>e-mail: </a:t>
            </a:r>
          </a:p>
          <a:p>
            <a:pPr algn="ctr" eaLnBrk="0" hangingPunct="0">
              <a:lnSpc>
                <a:spcPct val="90000"/>
              </a:lnSpc>
              <a:buClr>
                <a:srgbClr val="FF3399"/>
              </a:buClr>
              <a:buSzPct val="75000"/>
              <a:buFont typeface="Monotype Sorts" pitchFamily="2" charset="2"/>
              <a:buNone/>
            </a:pPr>
            <a:endParaRPr lang="en-GB" b="1" dirty="0">
              <a:solidFill>
                <a:srgbClr val="CCCCFF"/>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FFFF00"/>
                </a:solidFill>
                <a:latin typeface="Arial" charset="0"/>
              </a:rPr>
              <a:t>phil@phil-race.co.uk</a:t>
            </a: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3"/>
            <a:ext cx="8713788" cy="575717"/>
          </a:xfrm>
          <a:noFill/>
          <a:ln w="9525" algn="ctr">
            <a:noFill/>
            <a:miter lim="800000"/>
            <a:headEnd/>
            <a:tailEnd/>
          </a:ln>
        </p:spPr>
        <p:txBody>
          <a:bodyPr anchor="ctr"/>
          <a:lstStyle/>
          <a:p>
            <a:pPr algn="l"/>
            <a:r>
              <a:rPr lang="en-GB" sz="2800" b="1" kern="1200" dirty="0">
                <a:latin typeface="Verdana" pitchFamily="34" charset="0"/>
                <a:ea typeface="+mn-ea"/>
                <a:cs typeface="+mn-cs"/>
              </a:rPr>
              <a:t>Intended learning outcomes</a:t>
            </a:r>
          </a:p>
        </p:txBody>
      </p:sp>
      <p:sp>
        <p:nvSpPr>
          <p:cNvPr id="110595" name="Rectangle 3"/>
          <p:cNvSpPr>
            <a:spLocks noGrp="1" noChangeArrowheads="1"/>
          </p:cNvSpPr>
          <p:nvPr>
            <p:ph idx="1"/>
          </p:nvPr>
        </p:nvSpPr>
        <p:spPr>
          <a:xfrm>
            <a:off x="250824" y="980660"/>
            <a:ext cx="8425745" cy="5877339"/>
          </a:xfrm>
        </p:spPr>
        <p:txBody>
          <a:bodyPr/>
          <a:lstStyle/>
          <a:p>
            <a:pPr>
              <a:buNone/>
            </a:pPr>
            <a:r>
              <a:rPr lang="en-US" sz="2800" dirty="0"/>
              <a:t>After participating in this session, you should be better able to:</a:t>
            </a:r>
          </a:p>
          <a:p>
            <a:pPr lvl="0">
              <a:buFont typeface="+mj-lt"/>
              <a:buAutoNum type="arabicPeriod"/>
            </a:pPr>
            <a:r>
              <a:rPr lang="en-GB" sz="2800" dirty="0"/>
              <a:t>Make life better – for you and for students – by doing everything possible to design out plagiarism.</a:t>
            </a:r>
          </a:p>
          <a:p>
            <a:pPr lvl="0">
              <a:buFont typeface="+mj-lt"/>
              <a:buAutoNum type="arabicPeriod"/>
            </a:pPr>
            <a:r>
              <a:rPr lang="en-GB" sz="2800" dirty="0"/>
              <a:t>Consider assessment design from scratch, as a way of moving assessment into the 21</a:t>
            </a:r>
            <a:r>
              <a:rPr lang="en-GB" sz="2800" baseline="30000" dirty="0"/>
              <a:t>st</a:t>
            </a:r>
            <a:r>
              <a:rPr lang="en-GB" sz="2800" dirty="0"/>
              <a:t> century.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719725"/>
          </a:xfrm>
        </p:spPr>
        <p:txBody>
          <a:bodyPr/>
          <a:lstStyle/>
          <a:p>
            <a:r>
              <a:rPr lang="en-GB" b="1" dirty="0">
                <a:solidFill>
                  <a:schemeClr val="tx1"/>
                </a:solidFill>
              </a:rPr>
              <a:t>Task: </a:t>
            </a:r>
            <a:r>
              <a:rPr lang="en-GB" b="1" dirty="0"/>
              <a:t>agree, </a:t>
            </a:r>
            <a:r>
              <a:rPr lang="en-GB" b="1" dirty="0">
                <a:solidFill>
                  <a:srgbClr val="CC0000"/>
                </a:solidFill>
              </a:rPr>
              <a:t>disagree,</a:t>
            </a:r>
            <a:r>
              <a:rPr lang="en-GB" b="1" dirty="0"/>
              <a:t> </a:t>
            </a:r>
            <a:r>
              <a:rPr lang="en-GB" b="1" dirty="0">
                <a:solidFill>
                  <a:schemeClr val="tx1"/>
                </a:solidFill>
              </a:rPr>
              <a:t>or</a:t>
            </a:r>
            <a:r>
              <a:rPr lang="en-GB" b="1" dirty="0"/>
              <a:t> </a:t>
            </a:r>
            <a:r>
              <a:rPr lang="en-GB" b="1" dirty="0">
                <a:solidFill>
                  <a:srgbClr val="FF6600"/>
                </a:solidFill>
              </a:rPr>
              <a:t>don’t know</a:t>
            </a:r>
          </a:p>
        </p:txBody>
      </p:sp>
      <p:sp>
        <p:nvSpPr>
          <p:cNvPr id="3" name="Content Placeholder 2"/>
          <p:cNvSpPr>
            <a:spLocks noGrp="1"/>
          </p:cNvSpPr>
          <p:nvPr>
            <p:ph idx="1"/>
          </p:nvPr>
        </p:nvSpPr>
        <p:spPr>
          <a:xfrm>
            <a:off x="358777" y="908651"/>
            <a:ext cx="8605838" cy="4958752"/>
          </a:xfrm>
        </p:spPr>
        <p:txBody>
          <a:bodyPr/>
          <a:lstStyle/>
          <a:p>
            <a:pPr marL="0" indent="0">
              <a:buNone/>
            </a:pPr>
            <a:r>
              <a:rPr lang="en-GB" dirty="0"/>
              <a:t>A problem of set word-counts: earlier this year, I tweeted…</a:t>
            </a:r>
            <a:r>
              <a:rPr lang="en-GB" dirty="0" err="1"/>
              <a:t>twote</a:t>
            </a:r>
            <a:r>
              <a:rPr lang="en-GB" dirty="0"/>
              <a:t>? 	</a:t>
            </a:r>
            <a:r>
              <a:rPr lang="en-GB" dirty="0">
                <a:solidFill>
                  <a:srgbClr val="008000"/>
                </a:solidFill>
              </a:rPr>
              <a:t>(@</a:t>
            </a:r>
            <a:r>
              <a:rPr lang="en-GB" dirty="0" err="1">
                <a:solidFill>
                  <a:srgbClr val="008000"/>
                </a:solidFill>
              </a:rPr>
              <a:t>RacePhil</a:t>
            </a:r>
            <a:r>
              <a:rPr lang="en-GB" dirty="0">
                <a:solidFill>
                  <a:srgbClr val="008000"/>
                </a:solidFill>
              </a:rPr>
              <a:t>)</a:t>
            </a:r>
          </a:p>
          <a:p>
            <a:pPr marL="0" indent="0">
              <a:buNone/>
            </a:pPr>
            <a:r>
              <a:rPr lang="en-GB" sz="3600" dirty="0"/>
              <a:t>“word count = credit points:  I can think of no idea more stupid, banal and counter-educative that this! </a:t>
            </a:r>
            <a:r>
              <a:rPr lang="en-GB" sz="3600" dirty="0" err="1"/>
              <a:t>Wordspinning</a:t>
            </a:r>
            <a:r>
              <a:rPr lang="en-GB" sz="3600" dirty="0"/>
              <a:t> for a degree? Rubbish!”</a:t>
            </a:r>
          </a:p>
          <a:p>
            <a:r>
              <a:rPr lang="en-GB" dirty="0">
                <a:solidFill>
                  <a:srgbClr val="008000"/>
                </a:solidFill>
              </a:rPr>
              <a:t>If you agree, please raise two hands</a:t>
            </a:r>
          </a:p>
          <a:p>
            <a:r>
              <a:rPr lang="en-GB" dirty="0">
                <a:solidFill>
                  <a:srgbClr val="CC0000"/>
                </a:solidFill>
              </a:rPr>
              <a:t>If you disagree, please raise one hand</a:t>
            </a:r>
          </a:p>
          <a:p>
            <a:r>
              <a:rPr lang="en-GB" dirty="0">
                <a:solidFill>
                  <a:srgbClr val="FF6600"/>
                </a:solidFill>
              </a:rPr>
              <a:t>If you don’t know, please scratch your head.</a:t>
            </a:r>
          </a:p>
          <a:p>
            <a:pPr marL="0" indent="0">
              <a:buNone/>
            </a:pPr>
            <a:r>
              <a:rPr lang="en-GB" dirty="0"/>
              <a:t>Please also make your views known by ‘liking’ or ‘retweeting’ the Tweet, or by replying to it.</a:t>
            </a:r>
          </a:p>
        </p:txBody>
      </p:sp>
    </p:spTree>
    <p:extLst>
      <p:ext uri="{BB962C8B-B14F-4D97-AF65-F5344CB8AC3E}">
        <p14:creationId xmlns:p14="http://schemas.microsoft.com/office/powerpoint/2010/main" val="409203897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latin typeface="Calibri" panose="020F0502020204030204" pitchFamily="34" charset="0"/>
                <a:cs typeface="Calibri" panose="020F0502020204030204" pitchFamily="34" charset="0"/>
              </a:rPr>
              <a:t>Download Phil’s materials on feedback, assessment, learning and lecturing</a:t>
            </a:r>
          </a:p>
        </p:txBody>
      </p:sp>
      <p:sp>
        <p:nvSpPr>
          <p:cNvPr id="3" name="Content Placeholder 2"/>
          <p:cNvSpPr>
            <a:spLocks noGrp="1"/>
          </p:cNvSpPr>
          <p:nvPr>
            <p:ph idx="1"/>
          </p:nvPr>
        </p:nvSpPr>
        <p:spPr>
          <a:xfrm>
            <a:off x="358775" y="980661"/>
            <a:ext cx="8605838" cy="4886740"/>
          </a:xfrm>
        </p:spPr>
        <p:txBody>
          <a:bodyPr/>
          <a:lstStyle/>
          <a:p>
            <a:pPr>
              <a:buNone/>
            </a:pPr>
            <a:r>
              <a:rPr lang="en-GB" sz="2800" dirty="0"/>
              <a:t>Expanded discussion of how the factors underpinning learning link to feedback, assessment and large-group teaching:</a:t>
            </a:r>
          </a:p>
          <a:p>
            <a:pPr>
              <a:buFont typeface="+mj-lt"/>
              <a:buAutoNum type="arabicPeriod"/>
            </a:pPr>
            <a:r>
              <a:rPr lang="en-GB" sz="2800" u="sng" dirty="0">
                <a:hlinkClick r:id="rId2"/>
              </a:rPr>
              <a:t>http://phil-race.co.uk/2016/10/feedback-digest-lthechat65/</a:t>
            </a:r>
            <a:r>
              <a:rPr lang="en-GB" sz="2800" dirty="0"/>
              <a:t>  (feedback stuff from my most recent two books)</a:t>
            </a:r>
          </a:p>
          <a:p>
            <a:pPr>
              <a:buFont typeface="+mj-lt"/>
              <a:buAutoNum type="arabicPeriod"/>
            </a:pPr>
            <a:r>
              <a:rPr lang="en-GB" sz="2800" u="sng" dirty="0">
                <a:hlinkClick r:id="rId3"/>
              </a:rPr>
              <a:t>http://phil-race.co.uk/2016/10/lthe-tweetchat-lthechat-wed-oct-19-8-00-9-00-pm/</a:t>
            </a:r>
            <a:r>
              <a:rPr lang="en-GB" sz="2800" dirty="0"/>
              <a:t> (extracts  on feedback)</a:t>
            </a:r>
          </a:p>
          <a:p>
            <a:pPr>
              <a:buFont typeface="+mj-lt"/>
              <a:buAutoNum type="arabicPeriod"/>
            </a:pPr>
            <a:r>
              <a:rPr lang="en-GB" sz="2800" u="sng" dirty="0">
                <a:hlinkClick r:id="rId4"/>
              </a:rPr>
              <a:t>http://phil-race.co.uk/2015/01/assessment-bits-new-editions/</a:t>
            </a:r>
            <a:r>
              <a:rPr lang="en-GB" sz="2800" dirty="0"/>
              <a:t>  (extracts on assessment)</a:t>
            </a:r>
          </a:p>
          <a:p>
            <a:pPr>
              <a:buFont typeface="+mj-lt"/>
              <a:buAutoNum type="arabicPeriod"/>
            </a:pPr>
            <a:r>
              <a:rPr lang="en-GB" sz="2800" dirty="0">
                <a:hlinkClick r:id="rId5"/>
              </a:rPr>
              <a:t>https://phil-race.co.uk/2017/05/lectures-and-learning/</a:t>
            </a:r>
            <a:r>
              <a:rPr lang="en-GB" sz="2800" dirty="0"/>
              <a:t>  (extracts on lecturing)</a:t>
            </a:r>
          </a:p>
          <a:p>
            <a:pPr>
              <a:buFont typeface="+mj-lt"/>
              <a:buAutoNum type="arabicPeriod"/>
            </a:pPr>
            <a:endParaRPr lang="en-GB" sz="2800" u="sng" dirty="0">
              <a:hlinkClick r:id="rId6"/>
            </a:endParaRPr>
          </a:p>
          <a:p>
            <a:pPr>
              <a:buFont typeface="+mj-lt"/>
              <a:buAutoNum type="arabicPeriod"/>
            </a:pPr>
            <a:endParaRPr lang="en-GB" sz="2800" dirty="0"/>
          </a:p>
        </p:txBody>
      </p:sp>
    </p:spTree>
    <p:extLst>
      <p:ext uri="{BB962C8B-B14F-4D97-AF65-F5344CB8AC3E}">
        <p14:creationId xmlns:p14="http://schemas.microsoft.com/office/powerpoint/2010/main" val="72642805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600" dirty="0">
                <a:latin typeface="Calibri" pitchFamily="34" charset="0"/>
              </a:rPr>
              <a:t>Announcement about mobile phones and laptops...</a:t>
            </a:r>
          </a:p>
        </p:txBody>
      </p:sp>
      <p:sp>
        <p:nvSpPr>
          <p:cNvPr id="5" name="Content Placeholder 4"/>
          <p:cNvSpPr>
            <a:spLocks noGrp="1"/>
          </p:cNvSpPr>
          <p:nvPr>
            <p:ph idx="1"/>
          </p:nvPr>
        </p:nvSpPr>
        <p:spPr>
          <a:xfrm>
            <a:off x="358775" y="1196975"/>
            <a:ext cx="8605838" cy="5661025"/>
          </a:xfrm>
        </p:spPr>
        <p:txBody>
          <a:bodyPr/>
          <a:lstStyle/>
          <a:p>
            <a:r>
              <a:rPr lang="en-GB" sz="3600" i="1" dirty="0">
                <a:latin typeface="Calibri" pitchFamily="34" charset="0"/>
              </a:rPr>
              <a:t>Good </a:t>
            </a:r>
            <a:r>
              <a:rPr lang="en-GB" sz="3600" i="1" dirty="0"/>
              <a:t>day</a:t>
            </a:r>
            <a:r>
              <a:rPr lang="en-GB" sz="3600" i="1" dirty="0">
                <a:latin typeface="Calibri" pitchFamily="34" charset="0"/>
              </a:rPr>
              <a:t> everyone – please turn </a:t>
            </a:r>
            <a:r>
              <a:rPr lang="en-GB" sz="4400" i="1" dirty="0">
                <a:solidFill>
                  <a:srgbClr val="FF0000"/>
                </a:solidFill>
                <a:latin typeface="Calibri" pitchFamily="34" charset="0"/>
              </a:rPr>
              <a:t>on</a:t>
            </a:r>
            <a:r>
              <a:rPr lang="en-GB" sz="4400" i="1" dirty="0">
                <a:latin typeface="Calibri" pitchFamily="34" charset="0"/>
              </a:rPr>
              <a:t> </a:t>
            </a:r>
            <a:r>
              <a:rPr lang="en-GB" sz="3600" i="1" dirty="0">
                <a:latin typeface="Calibri" pitchFamily="34" charset="0"/>
              </a:rPr>
              <a:t>your ‘phones and computers.</a:t>
            </a:r>
            <a:endParaRPr lang="en-GB" sz="3600" dirty="0">
              <a:latin typeface="Calibri" pitchFamily="34" charset="0"/>
            </a:endParaRPr>
          </a:p>
          <a:p>
            <a:r>
              <a:rPr lang="en-GB" sz="3600" i="1" dirty="0">
                <a:latin typeface="Calibri" pitchFamily="34" charset="0"/>
              </a:rPr>
              <a:t>Please post your thoughts, comments and ideas to the hashtag </a:t>
            </a:r>
            <a:r>
              <a:rPr lang="en-GB" sz="3600" i="1" dirty="0">
                <a:solidFill>
                  <a:srgbClr val="00B050"/>
                </a:solidFill>
                <a:latin typeface="Calibri" pitchFamily="34" charset="0"/>
              </a:rPr>
              <a:t>#</a:t>
            </a:r>
            <a:r>
              <a:rPr lang="en-GB" sz="3600" i="1" dirty="0">
                <a:solidFill>
                  <a:srgbClr val="00B050"/>
                </a:solidFill>
              </a:rPr>
              <a:t>philatswansea17</a:t>
            </a:r>
            <a:r>
              <a:rPr lang="en-GB" sz="3600" i="1" dirty="0">
                <a:latin typeface="Calibri" pitchFamily="34" charset="0"/>
              </a:rPr>
              <a:t> Thanks</a:t>
            </a:r>
            <a:r>
              <a:rPr lang="en-GB" sz="3600" dirty="0"/>
              <a:t>!</a:t>
            </a:r>
            <a:endParaRPr lang="en-GB" sz="3600" dirty="0">
              <a:latin typeface="Calibr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anchor="ctr"/>
          <a:lstStyle/>
          <a:p>
            <a:pPr algn="l"/>
            <a:r>
              <a:rPr lang="en-GB" sz="2800" kern="1200" dirty="0">
                <a:solidFill>
                  <a:srgbClr val="008000"/>
                </a:solidFill>
                <a:latin typeface="Verdana" pitchFamily="34" charset="0"/>
                <a:ea typeface="+mn-ea"/>
                <a:cs typeface="+mn-cs"/>
              </a:rPr>
              <a:t>Evidence-based practice</a:t>
            </a:r>
          </a:p>
        </p:txBody>
      </p:sp>
      <p:sp>
        <p:nvSpPr>
          <p:cNvPr id="3" name="Content Placeholder 2"/>
          <p:cNvSpPr>
            <a:spLocks noGrp="1"/>
          </p:cNvSpPr>
          <p:nvPr>
            <p:ph idx="1"/>
          </p:nvPr>
        </p:nvSpPr>
        <p:spPr/>
        <p:txBody>
          <a:bodyPr/>
          <a:lstStyle/>
          <a:p>
            <a:r>
              <a:rPr lang="en-GB" dirty="0"/>
              <a:t>In the last decade, there’s been a great deal of </a:t>
            </a:r>
            <a:r>
              <a:rPr lang="en-GB" dirty="0">
                <a:solidFill>
                  <a:srgbClr val="FF00FF"/>
                </a:solidFill>
              </a:rPr>
              <a:t>international evidence-based research</a:t>
            </a:r>
            <a:r>
              <a:rPr lang="en-GB" dirty="0"/>
              <a:t> on assessment, feedback, learning and teaching. I’d like to alert you to how some of this can help us re-design assessment to eliminate plagiarism.</a:t>
            </a:r>
          </a:p>
          <a:p>
            <a:r>
              <a:rPr lang="en-GB" dirty="0"/>
              <a:t>The next three slides show just some of the published evidence.</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43169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latin typeface="Calibri" pitchFamily="34" charset="0"/>
              </a:rPr>
              <a:t>17 sources about assessment, feedback and learning in higher education</a:t>
            </a:r>
            <a:endParaRPr lang="en-US" sz="2800" b="1" dirty="0">
              <a:latin typeface="Calibri" pitchFamily="34" charset="0"/>
            </a:endParaRPr>
          </a:p>
        </p:txBody>
      </p:sp>
      <p:sp>
        <p:nvSpPr>
          <p:cNvPr id="3" name="Content Placeholder 2"/>
          <p:cNvSpPr>
            <a:spLocks noGrp="1"/>
          </p:cNvSpPr>
          <p:nvPr>
            <p:ph idx="1"/>
          </p:nvPr>
        </p:nvSpPr>
        <p:spPr>
          <a:xfrm>
            <a:off x="0" y="620610"/>
            <a:ext cx="9144000" cy="6237390"/>
          </a:xfrm>
        </p:spPr>
        <p:txBody>
          <a:bodyPr/>
          <a:lstStyle/>
          <a:p>
            <a:pPr marL="457200" indent="-457200">
              <a:lnSpc>
                <a:spcPct val="100000"/>
              </a:lnSpc>
              <a:spcBef>
                <a:spcPts val="0"/>
              </a:spcBef>
              <a:buFont typeface="+mj-lt"/>
              <a:buAutoNum type="arabicPeriod"/>
            </a:pPr>
            <a:r>
              <a:rPr lang="en-GB" sz="2600" dirty="0"/>
              <a:t>Knight, P. and Yorke, M. (2003) </a:t>
            </a:r>
            <a:r>
              <a:rPr lang="en-GB" sz="2600" i="1" dirty="0">
                <a:solidFill>
                  <a:srgbClr val="FF0000"/>
                </a:solidFill>
              </a:rPr>
              <a:t>Assessment, learning and employability,</a:t>
            </a:r>
            <a:r>
              <a:rPr lang="en-GB" sz="2600" dirty="0">
                <a:solidFill>
                  <a:srgbClr val="FF0000"/>
                </a:solidFill>
              </a:rPr>
              <a:t> </a:t>
            </a:r>
            <a:r>
              <a:rPr lang="en-GB" sz="2600" dirty="0"/>
              <a:t>Maidenhead, UK SRHE/Open University Press.</a:t>
            </a:r>
          </a:p>
          <a:p>
            <a:pPr marL="457200" indent="-457200">
              <a:lnSpc>
                <a:spcPct val="100000"/>
              </a:lnSpc>
              <a:spcBef>
                <a:spcPts val="0"/>
              </a:spcBef>
              <a:buFont typeface="+mj-lt"/>
              <a:buAutoNum type="arabicPeriod"/>
            </a:pPr>
            <a:r>
              <a:rPr lang="en-GB" sz="2600" dirty="0"/>
              <a:t>The TESTA project (</a:t>
            </a:r>
            <a:r>
              <a:rPr lang="en-GB" sz="2600" dirty="0">
                <a:hlinkClick r:id="rId3"/>
              </a:rPr>
              <a:t>http://www.testa.ac.uk/</a:t>
            </a:r>
            <a:r>
              <a:rPr lang="en-GB" sz="2600" dirty="0"/>
              <a:t>) </a:t>
            </a:r>
            <a:r>
              <a:rPr lang="en-US" sz="2600" i="1" dirty="0">
                <a:solidFill>
                  <a:srgbClr val="FF3300"/>
                </a:solidFill>
              </a:rPr>
              <a:t>Transforming the Experience of Students through Assessment,</a:t>
            </a:r>
            <a:r>
              <a:rPr lang="en-US" sz="2600" dirty="0"/>
              <a:t> (Bath Spa, </a:t>
            </a:r>
            <a:r>
              <a:rPr lang="en-US" sz="2600" dirty="0" err="1"/>
              <a:t>Chichester</a:t>
            </a:r>
            <a:r>
              <a:rPr lang="en-US" sz="2600" dirty="0"/>
              <a:t>, Winchester and Worcester)</a:t>
            </a:r>
            <a:endParaRPr lang="en-GB" sz="2600" dirty="0"/>
          </a:p>
          <a:p>
            <a:pPr marL="457200" indent="-457200">
              <a:lnSpc>
                <a:spcPct val="100000"/>
              </a:lnSpc>
              <a:spcBef>
                <a:spcPts val="0"/>
              </a:spcBef>
              <a:buFont typeface="+mj-lt"/>
              <a:buAutoNum type="arabicPeriod"/>
            </a:pPr>
            <a:r>
              <a:rPr lang="en-GB" sz="2600" dirty="0"/>
              <a:t>Flint, N. R. and Johnson, B. (2011) </a:t>
            </a:r>
            <a:r>
              <a:rPr lang="en-GB" sz="2600" i="1" dirty="0">
                <a:solidFill>
                  <a:srgbClr val="FF0000"/>
                </a:solidFill>
              </a:rPr>
              <a:t>Towards fairer university assessment – recognising the concerns of students,</a:t>
            </a:r>
            <a:r>
              <a:rPr lang="en-GB" sz="2600" dirty="0">
                <a:solidFill>
                  <a:srgbClr val="FF0000"/>
                </a:solidFill>
              </a:rPr>
              <a:t> </a:t>
            </a:r>
            <a:r>
              <a:rPr lang="en-GB" sz="2600" dirty="0"/>
              <a:t>London: Routledge.</a:t>
            </a:r>
          </a:p>
          <a:p>
            <a:pPr marL="457200" indent="-457200">
              <a:lnSpc>
                <a:spcPct val="100000"/>
              </a:lnSpc>
              <a:spcBef>
                <a:spcPts val="0"/>
              </a:spcBef>
              <a:buFont typeface="+mj-lt"/>
              <a:buAutoNum type="arabicPeriod"/>
            </a:pPr>
            <a:r>
              <a:rPr lang="en-GB" sz="2600" dirty="0"/>
              <a:t>ETC Toolkit (2015) (Enhancing the Curriculum) </a:t>
            </a:r>
            <a:r>
              <a:rPr lang="en-GB" sz="2600" dirty="0">
                <a:hlinkClick r:id="rId4"/>
              </a:rPr>
              <a:t>www.etctoolkit.org.uk</a:t>
            </a:r>
            <a:r>
              <a:rPr lang="en-GB" sz="2600" dirty="0"/>
              <a:t> </a:t>
            </a:r>
          </a:p>
          <a:p>
            <a:pPr marL="457200" indent="-457200">
              <a:lnSpc>
                <a:spcPct val="100000"/>
              </a:lnSpc>
              <a:spcBef>
                <a:spcPts val="0"/>
              </a:spcBef>
              <a:buFont typeface="+mj-lt"/>
              <a:buAutoNum type="arabicPeriod"/>
            </a:pPr>
            <a:r>
              <a:rPr lang="en-GB" sz="2600" dirty="0"/>
              <a:t>HEA (2012) </a:t>
            </a:r>
            <a:r>
              <a:rPr lang="en-GB" sz="2600" i="1" dirty="0">
                <a:solidFill>
                  <a:srgbClr val="FF0000"/>
                </a:solidFill>
              </a:rPr>
              <a:t>A Marked Improvement: transforming assessment in higher education, </a:t>
            </a:r>
            <a:r>
              <a:rPr lang="en-GB" sz="2600" dirty="0"/>
              <a:t>York: Higher Education Academy (</a:t>
            </a:r>
            <a:r>
              <a:rPr lang="en-GB" sz="2600" dirty="0">
                <a:hlinkClick r:id="rId5"/>
              </a:rPr>
              <a:t>http://www.heacademy.ac.uk/assets/documents/assessment/A_Marked_Improvement.pdf</a:t>
            </a:r>
            <a:r>
              <a:rPr lang="en-GB" sz="2600" dirty="0"/>
              <a:t> )</a:t>
            </a:r>
            <a:br>
              <a:rPr lang="en-US" sz="2600" dirty="0"/>
            </a:br>
            <a:endParaRPr lang="en-GB" sz="2600" dirty="0"/>
          </a:p>
        </p:txBody>
      </p:sp>
    </p:spTree>
    <p:extLst>
      <p:ext uri="{BB962C8B-B14F-4D97-AF65-F5344CB8AC3E}">
        <p14:creationId xmlns:p14="http://schemas.microsoft.com/office/powerpoint/2010/main" val="1596153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2620"/>
            <a:ext cx="9144000" cy="5769306"/>
          </a:xfrm>
        </p:spPr>
        <p:txBody>
          <a:bodyPr/>
          <a:lstStyle/>
          <a:p>
            <a:pPr marL="514350" lvl="0" indent="-514350">
              <a:lnSpc>
                <a:spcPct val="100000"/>
              </a:lnSpc>
              <a:spcBef>
                <a:spcPts val="0"/>
              </a:spcBef>
              <a:buFont typeface="+mj-lt"/>
              <a:buAutoNum type="arabicPeriod" startAt="6"/>
            </a:pPr>
            <a:r>
              <a:rPr lang="en-GB" sz="2400" dirty="0"/>
              <a:t>Boud, D. and Associates (2010) </a:t>
            </a:r>
            <a:r>
              <a:rPr lang="en-GB" sz="2400" i="1" dirty="0">
                <a:solidFill>
                  <a:srgbClr val="FF0000"/>
                </a:solidFill>
              </a:rPr>
              <a:t>Assessment 2020: seven propositions for assessment reform in higher education </a:t>
            </a:r>
            <a:r>
              <a:rPr lang="en-GB" sz="2400" dirty="0"/>
              <a:t>Sydney: Australian Learning and Teaching Council.</a:t>
            </a:r>
          </a:p>
          <a:p>
            <a:pPr marL="514350" lvl="0" indent="-514350">
              <a:lnSpc>
                <a:spcPct val="100000"/>
              </a:lnSpc>
              <a:spcBef>
                <a:spcPts val="0"/>
              </a:spcBef>
              <a:buFont typeface="+mj-lt"/>
              <a:buAutoNum type="arabicPeriod" startAt="6"/>
            </a:pPr>
            <a:r>
              <a:rPr lang="en-US" sz="2400" dirty="0"/>
              <a:t>Carless, D. (2015) </a:t>
            </a:r>
            <a:r>
              <a:rPr lang="en-US" sz="2400" i="1" dirty="0">
                <a:solidFill>
                  <a:srgbClr val="FF3300"/>
                </a:solidFill>
              </a:rPr>
              <a:t>Excellence in University Assessment: Learning from award-winning practice,</a:t>
            </a:r>
            <a:r>
              <a:rPr lang="en-US" sz="2400" dirty="0"/>
              <a:t> London: </a:t>
            </a:r>
            <a:r>
              <a:rPr lang="en-US" sz="2400" dirty="0" err="1"/>
              <a:t>Routledge</a:t>
            </a:r>
            <a:r>
              <a:rPr lang="en-US" sz="2400" dirty="0"/>
              <a:t>.</a:t>
            </a:r>
          </a:p>
          <a:p>
            <a:pPr marL="514350" indent="-514350">
              <a:lnSpc>
                <a:spcPct val="100000"/>
              </a:lnSpc>
              <a:spcBef>
                <a:spcPts val="0"/>
              </a:spcBef>
              <a:buFont typeface="+mj-lt"/>
              <a:buAutoNum type="arabicPeriod" startAt="6"/>
            </a:pPr>
            <a:r>
              <a:rPr lang="en-GB" sz="2400" dirty="0"/>
              <a:t>Race, P. (2014) </a:t>
            </a:r>
            <a:r>
              <a:rPr lang="en-GB" sz="2400" i="1" dirty="0">
                <a:solidFill>
                  <a:srgbClr val="FF0000"/>
                </a:solidFill>
              </a:rPr>
              <a:t>Making learning happen: 3</a:t>
            </a:r>
            <a:r>
              <a:rPr lang="en-GB" sz="2400" i="1" baseline="30000" dirty="0">
                <a:solidFill>
                  <a:srgbClr val="FF0000"/>
                </a:solidFill>
              </a:rPr>
              <a:t>rd</a:t>
            </a:r>
            <a:r>
              <a:rPr lang="en-GB" sz="2400" i="1" dirty="0">
                <a:solidFill>
                  <a:srgbClr val="FF0000"/>
                </a:solidFill>
              </a:rPr>
              <a:t> edition </a:t>
            </a:r>
            <a:r>
              <a:rPr lang="en-GB" sz="2400" dirty="0"/>
              <a:t>London: Sage. </a:t>
            </a:r>
            <a:r>
              <a:rPr lang="en-GB" sz="2400" dirty="0">
                <a:solidFill>
                  <a:srgbClr val="008000"/>
                </a:solidFill>
              </a:rPr>
              <a:t>(lots of bits, including the ‘whodunit’ </a:t>
            </a:r>
            <a:r>
              <a:rPr lang="en-GB" sz="2400" dirty="0" err="1">
                <a:solidFill>
                  <a:srgbClr val="008000"/>
                </a:solidFill>
              </a:rPr>
              <a:t>discussio</a:t>
            </a:r>
            <a:r>
              <a:rPr lang="en-GB" sz="2400" dirty="0">
                <a:solidFill>
                  <a:srgbClr val="008000"/>
                </a:solidFill>
              </a:rPr>
              <a:t> on my website!)</a:t>
            </a:r>
          </a:p>
          <a:p>
            <a:pPr marL="514350" lvl="0" indent="-514350">
              <a:lnSpc>
                <a:spcPct val="100000"/>
              </a:lnSpc>
              <a:spcBef>
                <a:spcPts val="0"/>
              </a:spcBef>
              <a:buFont typeface="+mj-lt"/>
              <a:buAutoNum type="arabicPeriod" startAt="6"/>
            </a:pPr>
            <a:r>
              <a:rPr lang="en-GB" sz="2400" dirty="0"/>
              <a:t>Hunt, D. and Chalmers, L. (eds) (2012) </a:t>
            </a:r>
            <a:r>
              <a:rPr lang="en-GB" sz="2400" i="1" dirty="0">
                <a:solidFill>
                  <a:srgbClr val="FF0000"/>
                </a:solidFill>
              </a:rPr>
              <a:t>University Teaching in Focus: a learning-centred approach</a:t>
            </a:r>
            <a:r>
              <a:rPr lang="en-GB" sz="2400" i="1" dirty="0"/>
              <a:t> </a:t>
            </a:r>
            <a:r>
              <a:rPr lang="en-US" sz="2400" dirty="0"/>
              <a:t>Australia: ACER Press, and London: Routledge.</a:t>
            </a:r>
          </a:p>
          <a:p>
            <a:pPr marL="514350" indent="-514350">
              <a:lnSpc>
                <a:spcPct val="100000"/>
              </a:lnSpc>
              <a:spcBef>
                <a:spcPts val="0"/>
              </a:spcBef>
              <a:buFont typeface="+mj-lt"/>
              <a:buAutoNum type="arabicPeriod" startAt="6"/>
            </a:pPr>
            <a:r>
              <a:rPr lang="en-US" sz="2400" dirty="0"/>
              <a:t>Price, M., Rust, C., O’Donovan, B. and Handley, K. (2012) </a:t>
            </a:r>
            <a:r>
              <a:rPr lang="en-US" sz="2400" i="1" dirty="0">
                <a:solidFill>
                  <a:srgbClr val="FF0000"/>
                </a:solidFill>
              </a:rPr>
              <a:t>Assessment Literacy</a:t>
            </a:r>
            <a:r>
              <a:rPr lang="en-US" sz="2400" dirty="0">
                <a:solidFill>
                  <a:srgbClr val="FF0000"/>
                </a:solidFill>
              </a:rPr>
              <a:t>, </a:t>
            </a:r>
            <a:r>
              <a:rPr lang="en-US" sz="2400" dirty="0"/>
              <a:t>Oxford: the Oxford Centre for Staff and Learning Development (based on the ‘</a:t>
            </a:r>
            <a:r>
              <a:rPr lang="en-US" sz="2400" dirty="0" err="1"/>
              <a:t>ASKe</a:t>
            </a:r>
            <a:r>
              <a:rPr lang="en-US" sz="2400" dirty="0"/>
              <a:t>’ Project). </a:t>
            </a:r>
          </a:p>
          <a:p>
            <a:pPr marL="514350" indent="-514350">
              <a:lnSpc>
                <a:spcPct val="100000"/>
              </a:lnSpc>
              <a:spcBef>
                <a:spcPts val="0"/>
              </a:spcBef>
              <a:buFont typeface="+mj-lt"/>
              <a:buAutoNum type="arabicPeriod" startAt="6"/>
            </a:pPr>
            <a:r>
              <a:rPr lang="en-US" sz="2400" dirty="0"/>
              <a:t>Evans, C. (2013) </a:t>
            </a:r>
            <a:r>
              <a:rPr lang="en-US" sz="2400" dirty="0">
                <a:solidFill>
                  <a:srgbClr val="FF0000"/>
                </a:solidFill>
              </a:rPr>
              <a:t>Making Sense of Assessment Feedback in Higher Education,</a:t>
            </a:r>
            <a:r>
              <a:rPr lang="en-US" sz="2400" dirty="0"/>
              <a:t> </a:t>
            </a:r>
            <a:r>
              <a:rPr lang="en-US" sz="2400" i="1" dirty="0"/>
              <a:t>Review of Educational Research Vol. 83, No. 1, pp. 70–120. </a:t>
            </a:r>
            <a:r>
              <a:rPr lang="en-GB" sz="1800" dirty="0">
                <a:hlinkClick r:id="rId2"/>
              </a:rPr>
              <a:t>http://journals.sagepub.com/doi/abs/10.3102/0034654312474350</a:t>
            </a:r>
            <a:r>
              <a:rPr lang="en-GB" sz="1800" dirty="0"/>
              <a:t> </a:t>
            </a:r>
            <a:endParaRPr lang="en-US" sz="2800" i="1" dirty="0"/>
          </a:p>
          <a:p>
            <a:pPr marL="514350" indent="-514350">
              <a:lnSpc>
                <a:spcPct val="100000"/>
              </a:lnSpc>
              <a:spcBef>
                <a:spcPts val="0"/>
              </a:spcBef>
              <a:buFont typeface="+mj-lt"/>
              <a:buAutoNum type="arabicPeriod" startAt="6"/>
            </a:pPr>
            <a:endParaRPr lang="en-US" sz="2600" dirty="0"/>
          </a:p>
        </p:txBody>
      </p:sp>
      <p:sp>
        <p:nvSpPr>
          <p:cNvPr id="4" name="Title 1"/>
          <p:cNvSpPr txBox="1">
            <a:spLocks/>
          </p:cNvSpPr>
          <p:nvPr/>
        </p:nvSpPr>
        <p:spPr bwMode="auto">
          <a:xfrm>
            <a:off x="250825" y="11"/>
            <a:ext cx="8713788" cy="824841"/>
          </a:xfrm>
          <a:prstGeom prst="rect">
            <a:avLst/>
          </a:prstGeom>
          <a:noFill/>
        </p:spPr>
        <p:txBody>
          <a:bodyPr wrap="square" rtlCol="0">
            <a:spAutoFit/>
          </a:bodyPr>
          <a:lstStyle/>
          <a:p>
            <a:pPr marL="0" marR="0" lvl="0" indent="0" algn="ctr" defTabSz="914400" eaLnBrk="0" fontAlgn="auto" latinLnBrk="0" hangingPunct="0">
              <a:lnSpc>
                <a:spcPct val="85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8000"/>
                </a:solidFill>
                <a:effectLst/>
                <a:uLnTx/>
                <a:uFillTx/>
                <a:latin typeface="Calibri"/>
              </a:rPr>
              <a:t>17 sources about assessment, feedback and learning in higher education</a:t>
            </a:r>
            <a:endParaRPr kumimoji="0" lang="en-US" sz="2800" b="1" i="0" u="none" strike="noStrike" kern="0" cap="none" spc="0" normalizeH="0" baseline="0" noProof="0" dirty="0">
              <a:ln>
                <a:noFill/>
              </a:ln>
              <a:solidFill>
                <a:srgbClr val="008000"/>
              </a:solidFill>
              <a:effectLst/>
              <a:uLnTx/>
              <a:uFillTx/>
              <a:latin typeface="Calibri"/>
            </a:endParaRPr>
          </a:p>
        </p:txBody>
      </p:sp>
    </p:spTree>
    <p:extLst>
      <p:ext uri="{BB962C8B-B14F-4D97-AF65-F5344CB8AC3E}">
        <p14:creationId xmlns:p14="http://schemas.microsoft.com/office/powerpoint/2010/main" val="151378847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 y="908662"/>
            <a:ext cx="8964613" cy="4958751"/>
          </a:xfrm>
        </p:spPr>
        <p:txBody>
          <a:bodyPr/>
          <a:lstStyle/>
          <a:p>
            <a:pPr marL="514350" indent="-514350">
              <a:lnSpc>
                <a:spcPct val="100000"/>
              </a:lnSpc>
              <a:spcBef>
                <a:spcPts val="0"/>
              </a:spcBef>
              <a:buFont typeface="+mj-lt"/>
              <a:buAutoNum type="arabicPeriod" startAt="12"/>
            </a:pPr>
            <a:r>
              <a:rPr lang="en-US" sz="2300" dirty="0"/>
              <a:t>Sambell, K., McDowell, L. and Montgomery, C. (2013) </a:t>
            </a:r>
            <a:r>
              <a:rPr lang="en-US" sz="2300" dirty="0">
                <a:solidFill>
                  <a:srgbClr val="FF0000"/>
                </a:solidFill>
              </a:rPr>
              <a:t>Assessment </a:t>
            </a:r>
            <a:r>
              <a:rPr lang="en-US" sz="2300" u="sng" dirty="0">
                <a:solidFill>
                  <a:srgbClr val="FF0000"/>
                </a:solidFill>
              </a:rPr>
              <a:t>for</a:t>
            </a:r>
            <a:r>
              <a:rPr lang="en-US" sz="2300" dirty="0">
                <a:solidFill>
                  <a:srgbClr val="FF0000"/>
                </a:solidFill>
              </a:rPr>
              <a:t> Learning in Higher Education, </a:t>
            </a:r>
            <a:r>
              <a:rPr lang="en-US" sz="2300" dirty="0"/>
              <a:t>London: </a:t>
            </a:r>
            <a:r>
              <a:rPr lang="en-US" sz="2300" dirty="0" err="1"/>
              <a:t>Routledge</a:t>
            </a:r>
            <a:r>
              <a:rPr lang="en-US" sz="2300" dirty="0"/>
              <a:t>.</a:t>
            </a:r>
          </a:p>
          <a:p>
            <a:pPr marL="514350" indent="-514350">
              <a:lnSpc>
                <a:spcPct val="100000"/>
              </a:lnSpc>
              <a:spcBef>
                <a:spcPts val="0"/>
              </a:spcBef>
              <a:buFont typeface="+mj-lt"/>
              <a:buAutoNum type="arabicPeriod" startAt="12"/>
            </a:pPr>
            <a:r>
              <a:rPr lang="en-US" sz="2300" dirty="0"/>
              <a:t>Brown, S. (2015) </a:t>
            </a:r>
            <a:r>
              <a:rPr lang="en-US" sz="2300" i="1" dirty="0">
                <a:solidFill>
                  <a:srgbClr val="FF0000"/>
                </a:solidFill>
              </a:rPr>
              <a:t>Learning, teaching and assessment in higher education: global perspectives,</a:t>
            </a:r>
            <a:r>
              <a:rPr lang="en-US" sz="2300" i="1" dirty="0"/>
              <a:t> </a:t>
            </a:r>
            <a:r>
              <a:rPr lang="en-US" sz="2300" dirty="0"/>
              <a:t>Basingstoke: Palgrave-Macmillan.</a:t>
            </a:r>
          </a:p>
          <a:p>
            <a:pPr marL="514350" indent="-514350">
              <a:lnSpc>
                <a:spcPct val="100000"/>
              </a:lnSpc>
              <a:spcBef>
                <a:spcPts val="0"/>
              </a:spcBef>
              <a:buFont typeface="+mj-lt"/>
              <a:buAutoNum type="arabicPeriod" startAt="12"/>
            </a:pPr>
            <a:r>
              <a:rPr lang="en-US" sz="2300" dirty="0"/>
              <a:t>Race, P. (2015) </a:t>
            </a:r>
            <a:r>
              <a:rPr lang="en-US" sz="2300" i="1" dirty="0">
                <a:solidFill>
                  <a:srgbClr val="FF0000"/>
                </a:solidFill>
              </a:rPr>
              <a:t>The Lecturer’s Toolkit: 4</a:t>
            </a:r>
            <a:r>
              <a:rPr lang="en-US" sz="2300" i="1" baseline="30000" dirty="0">
                <a:solidFill>
                  <a:srgbClr val="FF0000"/>
                </a:solidFill>
              </a:rPr>
              <a:t>th</a:t>
            </a:r>
            <a:r>
              <a:rPr lang="en-US" sz="2300" i="1" dirty="0">
                <a:solidFill>
                  <a:srgbClr val="FF0000"/>
                </a:solidFill>
              </a:rPr>
              <a:t> edition</a:t>
            </a:r>
            <a:r>
              <a:rPr lang="en-US" sz="2300" i="1" dirty="0">
                <a:solidFill>
                  <a:srgbClr val="002060"/>
                </a:solidFill>
              </a:rPr>
              <a:t>, </a:t>
            </a:r>
            <a:r>
              <a:rPr lang="en-US" sz="2300" dirty="0"/>
              <a:t>London</a:t>
            </a:r>
            <a:r>
              <a:rPr lang="en-US" sz="2300" dirty="0">
                <a:solidFill>
                  <a:srgbClr val="002060"/>
                </a:solidFill>
              </a:rPr>
              <a:t>, </a:t>
            </a:r>
            <a:r>
              <a:rPr lang="en-US" sz="2300" dirty="0"/>
              <a:t>Routledge</a:t>
            </a:r>
            <a:r>
              <a:rPr lang="en-US" sz="2300" dirty="0">
                <a:solidFill>
                  <a:srgbClr val="002060"/>
                </a:solidFill>
              </a:rPr>
              <a:t>. </a:t>
            </a:r>
            <a:r>
              <a:rPr lang="en-GB" sz="2400" dirty="0">
                <a:solidFill>
                  <a:srgbClr val="008000"/>
                </a:solidFill>
              </a:rPr>
              <a:t>(lots of bits on my website!)</a:t>
            </a:r>
            <a:endParaRPr lang="en-US" sz="2300" dirty="0">
              <a:solidFill>
                <a:srgbClr val="002060"/>
              </a:solidFill>
            </a:endParaRPr>
          </a:p>
          <a:p>
            <a:pPr marL="514350" indent="-514350">
              <a:lnSpc>
                <a:spcPct val="100000"/>
              </a:lnSpc>
              <a:spcBef>
                <a:spcPts val="0"/>
              </a:spcBef>
              <a:buFont typeface="+mj-lt"/>
              <a:buAutoNum type="arabicPeriod" startAt="12"/>
            </a:pPr>
            <a:r>
              <a:rPr lang="en-GB" sz="2300" dirty="0" err="1"/>
              <a:t>Parkin</a:t>
            </a:r>
            <a:r>
              <a:rPr lang="en-GB" sz="2300" dirty="0"/>
              <a:t>, D (2017) </a:t>
            </a:r>
            <a:r>
              <a:rPr lang="en-GB" sz="2300" dirty="0">
                <a:solidFill>
                  <a:srgbClr val="FF0000"/>
                </a:solidFill>
              </a:rPr>
              <a:t>Leading Learning and Teaching in Higher Education – the key guide to designing and delivering courses, </a:t>
            </a:r>
            <a:r>
              <a:rPr lang="en-GB" sz="2300" dirty="0"/>
              <a:t>London: Routledge.</a:t>
            </a:r>
          </a:p>
          <a:p>
            <a:pPr marL="514350" indent="-514350">
              <a:lnSpc>
                <a:spcPct val="100000"/>
              </a:lnSpc>
              <a:spcBef>
                <a:spcPts val="0"/>
              </a:spcBef>
              <a:buFont typeface="+mj-lt"/>
              <a:buAutoNum type="arabicPeriod" startAt="12"/>
            </a:pPr>
            <a:r>
              <a:rPr lang="en-GB" sz="2300" dirty="0"/>
              <a:t>Lea, J. (ed.) (2015) </a:t>
            </a:r>
            <a:r>
              <a:rPr lang="en-US" sz="2300" dirty="0">
                <a:solidFill>
                  <a:srgbClr val="FF0000"/>
                </a:solidFill>
              </a:rPr>
              <a:t>Enhancing Learning And Teaching In Higher Education: Engaging With The Dimensions Of Practice, </a:t>
            </a:r>
            <a:r>
              <a:rPr lang="en-US" sz="2300" dirty="0"/>
              <a:t>London, Open University Press.</a:t>
            </a:r>
          </a:p>
          <a:p>
            <a:pPr marL="514350" indent="-514350">
              <a:lnSpc>
                <a:spcPct val="100000"/>
              </a:lnSpc>
              <a:spcBef>
                <a:spcPts val="0"/>
              </a:spcBef>
              <a:buFont typeface="+mj-lt"/>
              <a:buAutoNum type="arabicPeriod" startAt="12"/>
            </a:pPr>
            <a:r>
              <a:rPr lang="en-US" sz="2300" dirty="0"/>
              <a:t>Sambell, K, Brown, S and Graham, L (2017, </a:t>
            </a:r>
            <a:r>
              <a:rPr lang="en-US" sz="2300" i="1" dirty="0">
                <a:solidFill>
                  <a:srgbClr val="FF0000"/>
                </a:solidFill>
              </a:rPr>
              <a:t>Professionalism in Practice: Key directions in higher education: Learning, Teaching and  Assessment,</a:t>
            </a:r>
            <a:r>
              <a:rPr lang="en-US" sz="2300" i="1" dirty="0"/>
              <a:t> </a:t>
            </a:r>
            <a:r>
              <a:rPr lang="en-US" sz="2300" dirty="0"/>
              <a:t>Basingstoke: Palgrave-Macmillan.</a:t>
            </a:r>
          </a:p>
          <a:p>
            <a:pPr marL="0" indent="0">
              <a:lnSpc>
                <a:spcPct val="100000"/>
              </a:lnSpc>
              <a:spcBef>
                <a:spcPts val="0"/>
              </a:spcBef>
              <a:buNone/>
            </a:pPr>
            <a:r>
              <a:rPr lang="en-US" sz="2300" dirty="0"/>
              <a:t>	 </a:t>
            </a:r>
            <a:r>
              <a:rPr lang="en-US" sz="2300" dirty="0">
                <a:solidFill>
                  <a:srgbClr val="00B050"/>
                </a:solidFill>
              </a:rPr>
              <a:t>(great discussion on plagiarism)</a:t>
            </a:r>
          </a:p>
          <a:p>
            <a:pPr marL="514350" indent="-514350">
              <a:lnSpc>
                <a:spcPct val="100000"/>
              </a:lnSpc>
              <a:spcBef>
                <a:spcPts val="0"/>
              </a:spcBef>
              <a:buFont typeface="+mj-lt"/>
              <a:buAutoNum type="arabicPeriod" startAt="12"/>
            </a:pPr>
            <a:endParaRPr lang="en-US" sz="2300" dirty="0"/>
          </a:p>
          <a:p>
            <a:pPr marL="514350" indent="-514350">
              <a:lnSpc>
                <a:spcPct val="100000"/>
              </a:lnSpc>
              <a:spcBef>
                <a:spcPts val="0"/>
              </a:spcBef>
              <a:buFont typeface="+mj-lt"/>
              <a:buAutoNum type="arabicPeriod" startAt="12"/>
            </a:pPr>
            <a:endParaRPr lang="en-US" sz="2300" dirty="0">
              <a:solidFill>
                <a:srgbClr val="FF0000"/>
              </a:solidFill>
            </a:endParaRPr>
          </a:p>
          <a:p>
            <a:pPr marL="514350" indent="-514350">
              <a:lnSpc>
                <a:spcPct val="100000"/>
              </a:lnSpc>
              <a:spcBef>
                <a:spcPts val="0"/>
              </a:spcBef>
              <a:buFont typeface="+mj-lt"/>
              <a:buAutoNum type="arabicPeriod" startAt="12"/>
            </a:pPr>
            <a:endParaRPr lang="en-GB" sz="2000" dirty="0"/>
          </a:p>
          <a:p>
            <a:pPr marL="514350" indent="-514350">
              <a:lnSpc>
                <a:spcPct val="100000"/>
              </a:lnSpc>
              <a:spcBef>
                <a:spcPts val="0"/>
              </a:spcBef>
              <a:buFont typeface="+mj-lt"/>
              <a:buAutoNum type="arabicPeriod" startAt="12"/>
            </a:pPr>
            <a:endParaRPr lang="en-GB" sz="2000" dirty="0"/>
          </a:p>
          <a:p>
            <a:pPr marL="514350" indent="-514350">
              <a:lnSpc>
                <a:spcPct val="100000"/>
              </a:lnSpc>
              <a:spcBef>
                <a:spcPts val="0"/>
              </a:spcBef>
              <a:buFont typeface="+mj-lt"/>
              <a:buAutoNum type="arabicPeriod" startAt="12"/>
            </a:pPr>
            <a:endParaRPr lang="en-US" sz="2000" dirty="0">
              <a:solidFill>
                <a:srgbClr val="002060"/>
              </a:solidFill>
            </a:endParaRPr>
          </a:p>
          <a:p>
            <a:pPr>
              <a:buFont typeface="+mj-lt"/>
              <a:buAutoNum type="arabicPeriod" startAt="12"/>
            </a:pPr>
            <a:endParaRPr lang="en-GB" sz="2000" dirty="0"/>
          </a:p>
        </p:txBody>
      </p:sp>
      <p:sp>
        <p:nvSpPr>
          <p:cNvPr id="4" name="Title 1"/>
          <p:cNvSpPr txBox="1">
            <a:spLocks/>
          </p:cNvSpPr>
          <p:nvPr/>
        </p:nvSpPr>
        <p:spPr bwMode="auto">
          <a:xfrm>
            <a:off x="250825" y="11"/>
            <a:ext cx="8713788" cy="824841"/>
          </a:xfrm>
          <a:prstGeom prst="rect">
            <a:avLst/>
          </a:prstGeom>
          <a:noFill/>
        </p:spPr>
        <p:txBody>
          <a:bodyPr wrap="square" rtlCol="0">
            <a:spAutoFit/>
          </a:bodyPr>
          <a:lstStyle/>
          <a:p>
            <a:pPr marL="0" marR="0" lvl="0" indent="0" algn="ctr" defTabSz="914400" eaLnBrk="0" fontAlgn="auto" latinLnBrk="0" hangingPunct="0">
              <a:lnSpc>
                <a:spcPct val="85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8000"/>
                </a:solidFill>
                <a:effectLst/>
                <a:uLnTx/>
                <a:uFillTx/>
                <a:latin typeface="Calibri"/>
              </a:rPr>
              <a:t>17 sources about assessment, feedback and learning in higher education</a:t>
            </a:r>
            <a:endParaRPr kumimoji="0" lang="en-US" sz="2800" b="1" i="0" u="none" strike="noStrike" kern="0" cap="none" spc="0" normalizeH="0" baseline="0" noProof="0" dirty="0">
              <a:ln>
                <a:noFill/>
              </a:ln>
              <a:solidFill>
                <a:srgbClr val="008000"/>
              </a:solidFill>
              <a:effectLst/>
              <a:uLnTx/>
              <a:uFillTx/>
              <a:latin typeface="Calibri"/>
            </a:endParaRPr>
          </a:p>
        </p:txBody>
      </p:sp>
    </p:spTree>
    <p:extLst>
      <p:ext uri="{BB962C8B-B14F-4D97-AF65-F5344CB8AC3E}">
        <p14:creationId xmlns:p14="http://schemas.microsoft.com/office/powerpoint/2010/main" val="140532485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250825" y="188913"/>
            <a:ext cx="8713788" cy="791747"/>
          </a:xfrm>
        </p:spPr>
        <p:txBody>
          <a:bodyPr/>
          <a:lstStyle/>
          <a:p>
            <a:r>
              <a:rPr lang="en-GB" b="1" dirty="0"/>
              <a:t>Post-it exercise</a:t>
            </a:r>
          </a:p>
        </p:txBody>
      </p:sp>
      <p:sp>
        <p:nvSpPr>
          <p:cNvPr id="36868" name="Rectangle 3"/>
          <p:cNvSpPr>
            <a:spLocks noGrp="1" noChangeArrowheads="1"/>
          </p:cNvSpPr>
          <p:nvPr>
            <p:ph idx="1"/>
          </p:nvPr>
        </p:nvSpPr>
        <p:spPr>
          <a:xfrm>
            <a:off x="358775" y="908651"/>
            <a:ext cx="8605838" cy="4958750"/>
          </a:xfrm>
        </p:spPr>
        <p:txBody>
          <a:bodyPr/>
          <a:lstStyle/>
          <a:p>
            <a:pPr>
              <a:lnSpc>
                <a:spcPct val="100000"/>
              </a:lnSpc>
            </a:pPr>
            <a:r>
              <a:rPr lang="en-GB" sz="2800" dirty="0"/>
              <a:t>On a post-it, </a:t>
            </a:r>
            <a:r>
              <a:rPr lang="en-GB" sz="2800" dirty="0">
                <a:solidFill>
                  <a:srgbClr val="FF0000"/>
                </a:solidFill>
              </a:rPr>
              <a:t>in your best handwriting</a:t>
            </a:r>
            <a:r>
              <a:rPr lang="en-GB" sz="2800" dirty="0"/>
              <a:t>, please write your own completion of the starter:</a:t>
            </a:r>
          </a:p>
          <a:p>
            <a:pPr>
              <a:lnSpc>
                <a:spcPct val="100000"/>
              </a:lnSpc>
              <a:buNone/>
            </a:pPr>
            <a:r>
              <a:rPr lang="en-GB" sz="2800" dirty="0"/>
              <a:t>	</a:t>
            </a:r>
            <a:r>
              <a:rPr lang="en-GB" dirty="0">
                <a:solidFill>
                  <a:srgbClr val="C00000"/>
                </a:solidFill>
              </a:rPr>
              <a:t>“</a:t>
            </a:r>
            <a:r>
              <a:rPr lang="en-GB" dirty="0">
                <a:solidFill>
                  <a:schemeClr val="accent6">
                    <a:lumMod val="60000"/>
                    <a:lumOff val="40000"/>
                  </a:schemeClr>
                </a:solidFill>
              </a:rPr>
              <a:t>re-designing assessment </a:t>
            </a:r>
            <a:r>
              <a:rPr lang="en-GB">
                <a:solidFill>
                  <a:schemeClr val="accent6">
                    <a:lumMod val="60000"/>
                    <a:lumOff val="40000"/>
                  </a:schemeClr>
                </a:solidFill>
              </a:rPr>
              <a:t>to eliminate </a:t>
            </a:r>
            <a:r>
              <a:rPr lang="en-GB" dirty="0">
                <a:solidFill>
                  <a:schemeClr val="accent6">
                    <a:lumMod val="60000"/>
                    <a:lumOff val="40000"/>
                  </a:schemeClr>
                </a:solidFill>
              </a:rPr>
              <a:t>plagiarism would be much better if only I </a:t>
            </a:r>
            <a:r>
              <a:rPr lang="en-GB" dirty="0">
                <a:solidFill>
                  <a:srgbClr val="C00000"/>
                </a:solidFill>
              </a:rPr>
              <a:t>…”</a:t>
            </a:r>
          </a:p>
          <a:p>
            <a:pPr>
              <a:lnSpc>
                <a:spcPct val="100000"/>
              </a:lnSpc>
            </a:pPr>
            <a:r>
              <a:rPr lang="en-GB" sz="2800" dirty="0"/>
              <a:t>Please swap post-its so that you’ve no idea who has yours.</a:t>
            </a:r>
          </a:p>
          <a:p>
            <a:pPr>
              <a:lnSpc>
                <a:spcPct val="100000"/>
              </a:lnSpc>
            </a:pPr>
            <a:r>
              <a:rPr lang="en-GB" sz="2800" dirty="0"/>
              <a:t>If chosen, please read out with </a:t>
            </a:r>
            <a:r>
              <a:rPr lang="en-GB" sz="2800" dirty="0">
                <a:solidFill>
                  <a:srgbClr val="FF0000"/>
                </a:solidFill>
              </a:rPr>
              <a:t>passion and drama </a:t>
            </a:r>
            <a:r>
              <a:rPr lang="en-GB" sz="2800" dirty="0"/>
              <a:t>the post-it you now have.</a:t>
            </a:r>
          </a:p>
          <a:p>
            <a:pPr>
              <a:lnSpc>
                <a:spcPct val="100000"/>
              </a:lnSpc>
            </a:pPr>
            <a:r>
              <a:rPr lang="en-GB" sz="2800" dirty="0"/>
              <a:t>Please place them all on the chart as directed.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74F53-627A-4C29-84F4-4849E41DD605}"/>
              </a:ext>
            </a:extLst>
          </p:cNvPr>
          <p:cNvSpPr>
            <a:spLocks noGrp="1"/>
          </p:cNvSpPr>
          <p:nvPr>
            <p:ph type="title"/>
          </p:nvPr>
        </p:nvSpPr>
        <p:spPr/>
        <p:txBody>
          <a:bodyPr/>
          <a:lstStyle/>
          <a:p>
            <a:r>
              <a:rPr lang="en-GB" dirty="0"/>
              <a:t>Programme</a:t>
            </a:r>
          </a:p>
        </p:txBody>
      </p:sp>
      <p:sp>
        <p:nvSpPr>
          <p:cNvPr id="3" name="Content Placeholder 2">
            <a:extLst>
              <a:ext uri="{FF2B5EF4-FFF2-40B4-BE49-F238E27FC236}">
                <a16:creationId xmlns:a16="http://schemas.microsoft.com/office/drawing/2014/main" id="{42037846-206A-4EBA-929E-2C2B2D4EC4E4}"/>
              </a:ext>
            </a:extLst>
          </p:cNvPr>
          <p:cNvSpPr>
            <a:spLocks noGrp="1"/>
          </p:cNvSpPr>
          <p:nvPr>
            <p:ph idx="1"/>
          </p:nvPr>
        </p:nvSpPr>
        <p:spPr/>
        <p:txBody>
          <a:bodyPr/>
          <a:lstStyle/>
          <a:p>
            <a:r>
              <a:rPr lang="en-GB" dirty="0"/>
              <a:t>10:00 – Refreshments &amp; Networking</a:t>
            </a:r>
          </a:p>
          <a:p>
            <a:r>
              <a:rPr lang="en-GB" dirty="0"/>
              <a:t>10:25 – Introduction</a:t>
            </a:r>
          </a:p>
          <a:p>
            <a:r>
              <a:rPr lang="en-GB" dirty="0"/>
              <a:t>10:30 – Interactive Plenary Talk</a:t>
            </a:r>
          </a:p>
          <a:p>
            <a:r>
              <a:rPr lang="en-GB" dirty="0"/>
              <a:t>12:00 – 12.30 Questions and Answers</a:t>
            </a:r>
          </a:p>
          <a:p>
            <a:r>
              <a:rPr lang="en-GB" dirty="0"/>
              <a:t>12.30 – 13.00 Lunch</a:t>
            </a:r>
          </a:p>
          <a:p>
            <a:r>
              <a:rPr lang="en-GB" dirty="0"/>
              <a:t>13.00 - 15.00 – Assessment &amp; Feedback Workshop</a:t>
            </a:r>
          </a:p>
          <a:p>
            <a:endParaRPr lang="en-GB" dirty="0"/>
          </a:p>
        </p:txBody>
      </p:sp>
    </p:spTree>
    <p:extLst>
      <p:ext uri="{BB962C8B-B14F-4D97-AF65-F5344CB8AC3E}">
        <p14:creationId xmlns:p14="http://schemas.microsoft.com/office/powerpoint/2010/main" val="117642756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alibri"/>
                <a:ea typeface="+mn-ea"/>
                <a:cs typeface="+mn-cs"/>
              </a:rPr>
              <a:t>Some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alibri"/>
                <a:ea typeface="+mn-ea"/>
                <a:cs typeface="+mn-cs"/>
              </a:rPr>
              <a:t>assessment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alibri"/>
                <a:ea typeface="+mn-ea"/>
                <a:cs typeface="+mn-cs"/>
              </a:rPr>
              <a:t>issues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alibri"/>
                <a:ea typeface="+mn-ea"/>
                <a:cs typeface="+mn-cs"/>
              </a:rPr>
              <a:t> </a:t>
            </a:r>
          </a:p>
        </p:txBody>
      </p:sp>
      <p:sp>
        <p:nvSpPr>
          <p:cNvPr id="2" name="Oval 1"/>
          <p:cNvSpPr>
            <a:spLocks noChangeArrowheads="1"/>
          </p:cNvSpPr>
          <p:nvPr/>
        </p:nvSpPr>
        <p:spPr bwMode="auto">
          <a:xfrm>
            <a:off x="5753100" y="3124200"/>
            <a:ext cx="3390900" cy="1641475"/>
          </a:xfrm>
          <a:prstGeom prst="ellipse">
            <a:avLst/>
          </a:prstGeom>
          <a:solidFill>
            <a:srgbClr val="990000"/>
          </a:solidFill>
          <a:ln w="57150" algn="ctr">
            <a:solidFill>
              <a:schemeClr val="tx1"/>
            </a:solidFill>
            <a:round/>
            <a:headEnd/>
            <a:tailEnd/>
          </a:ln>
        </p:spPr>
        <p:txBody>
          <a:bodyPr wrap="square" lIns="0" tIns="0" rIns="0" bIns="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32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Validity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 </a:t>
            </a:r>
          </a:p>
        </p:txBody>
      </p:sp>
      <p:sp>
        <p:nvSpPr>
          <p:cNvPr id="4" name="Oval 3"/>
          <p:cNvSpPr>
            <a:spLocks noChangeArrowheads="1"/>
          </p:cNvSpPr>
          <p:nvPr/>
        </p:nvSpPr>
        <p:spPr bwMode="auto">
          <a:xfrm>
            <a:off x="228600" y="1371600"/>
            <a:ext cx="3390900" cy="1641475"/>
          </a:xfrm>
          <a:prstGeom prst="ellipse">
            <a:avLst/>
          </a:prstGeom>
          <a:solidFill>
            <a:srgbClr val="000099"/>
          </a:solidFill>
          <a:ln w="57150" algn="ctr">
            <a:solidFill>
              <a:srgbClr val="000000"/>
            </a:solidFill>
            <a:round/>
            <a:headEnd/>
            <a:tailEnd/>
          </a:ln>
        </p:spPr>
        <p:txBody>
          <a:bodyPr wrap="square" lIns="0" tIns="0" rIns="0" bIns="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32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Is assessment broken?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a:ea typeface="+mn-ea"/>
              <a:cs typeface="+mn-cs"/>
            </a:endParaRPr>
          </a:p>
        </p:txBody>
      </p:sp>
      <p:sp>
        <p:nvSpPr>
          <p:cNvPr id="5" name="Oval 4"/>
          <p:cNvSpPr>
            <a:spLocks noChangeArrowheads="1"/>
          </p:cNvSpPr>
          <p:nvPr/>
        </p:nvSpPr>
        <p:spPr bwMode="auto">
          <a:xfrm>
            <a:off x="5486400" y="1371600"/>
            <a:ext cx="3390900" cy="1641475"/>
          </a:xfrm>
          <a:prstGeom prst="ellipse">
            <a:avLst/>
          </a:prstGeom>
          <a:solidFill>
            <a:srgbClr val="008000"/>
          </a:solidFill>
          <a:ln w="57150" algn="ctr">
            <a:solidFill>
              <a:schemeClr val="tx1"/>
            </a:solidFill>
            <a:round/>
            <a:headEnd/>
            <a:tailEnd/>
          </a:ln>
        </p:spPr>
        <p:txBody>
          <a:bodyPr wrap="square" lIns="0" tIns="0" rIns="0" bIns="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32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What students think</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a:ea typeface="+mn-ea"/>
              <a:cs typeface="+mn-cs"/>
            </a:endParaRPr>
          </a:p>
        </p:txBody>
      </p:sp>
      <p:sp>
        <p:nvSpPr>
          <p:cNvPr id="6" name="Oval 5"/>
          <p:cNvSpPr>
            <a:spLocks noChangeArrowheads="1"/>
          </p:cNvSpPr>
          <p:nvPr/>
        </p:nvSpPr>
        <p:spPr bwMode="auto">
          <a:xfrm>
            <a:off x="0" y="3124200"/>
            <a:ext cx="3390900" cy="1641475"/>
          </a:xfrm>
          <a:prstGeom prst="ellipse">
            <a:avLst/>
          </a:prstGeom>
          <a:solidFill>
            <a:srgbClr val="FFCCCC"/>
          </a:solidFill>
          <a:ln w="57150" algn="ctr">
            <a:solidFill>
              <a:schemeClr val="tx1"/>
            </a:solidFill>
            <a:round/>
            <a:headEnd/>
            <a:tailEnd/>
          </a:ln>
        </p:spPr>
        <p:txBody>
          <a:bodyPr wrap="square" lIns="0" tIns="0" rIns="0" bIns="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3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Assessment as learning</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Oval 6"/>
          <p:cNvSpPr>
            <a:spLocks noChangeArrowheads="1"/>
          </p:cNvSpPr>
          <p:nvPr/>
        </p:nvSpPr>
        <p:spPr bwMode="auto">
          <a:xfrm>
            <a:off x="2819400" y="152400"/>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3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3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Drives most learning</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val 7"/>
          <p:cNvSpPr>
            <a:spLocks noChangeArrowheads="1"/>
          </p:cNvSpPr>
          <p:nvPr/>
        </p:nvSpPr>
        <p:spPr bwMode="auto">
          <a:xfrm>
            <a:off x="1143000" y="4800600"/>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3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Whodunit?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val 8"/>
          <p:cNvSpPr>
            <a:spLocks noChangeArrowheads="1"/>
          </p:cNvSpPr>
          <p:nvPr/>
        </p:nvSpPr>
        <p:spPr bwMode="auto">
          <a:xfrm>
            <a:off x="4648200" y="4800600"/>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3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Fairness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026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88913"/>
            <a:ext cx="8893175" cy="73975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itchFamily="34" charset="0"/>
              </a:rPr>
              <a:t>Boud et al 2010: ‘Assessment 2020’</a:t>
            </a:r>
            <a:endParaRPr lang="en-US" sz="3600" b="1" dirty="0">
              <a:latin typeface="Calibri" pitchFamily="34" charset="0"/>
            </a:endParaRPr>
          </a:p>
        </p:txBody>
      </p:sp>
      <p:sp>
        <p:nvSpPr>
          <p:cNvPr id="3" name="Content Placeholder 2"/>
          <p:cNvSpPr>
            <a:spLocks noGrp="1"/>
          </p:cNvSpPr>
          <p:nvPr>
            <p:ph idx="1"/>
          </p:nvPr>
        </p:nvSpPr>
        <p:spPr>
          <a:xfrm>
            <a:off x="0" y="785794"/>
            <a:ext cx="8964613" cy="6072205"/>
          </a:xfrm>
        </p:spPr>
        <p:txBody>
          <a:bodyPr/>
          <a:lstStyle/>
          <a:p>
            <a:pPr>
              <a:lnSpc>
                <a:spcPct val="100000"/>
              </a:lnSpc>
              <a:buNone/>
            </a:pPr>
            <a:r>
              <a:rPr lang="en-GB" sz="2800" dirty="0">
                <a:solidFill>
                  <a:srgbClr val="C00000"/>
                </a:solidFill>
              </a:rPr>
              <a:t>Assessment has most effect when...:</a:t>
            </a:r>
          </a:p>
          <a:p>
            <a:pPr>
              <a:lnSpc>
                <a:spcPct val="100000"/>
              </a:lnSpc>
              <a:buFont typeface="+mj-lt"/>
              <a:buAutoNum type="arabicPeriod"/>
            </a:pPr>
            <a:r>
              <a:rPr lang="en-GB" sz="2400" dirty="0"/>
              <a:t>It is used to </a:t>
            </a:r>
            <a:r>
              <a:rPr lang="en-GB" sz="2400" dirty="0">
                <a:solidFill>
                  <a:srgbClr val="FF0000"/>
                </a:solidFill>
              </a:rPr>
              <a:t>engage</a:t>
            </a:r>
            <a:r>
              <a:rPr lang="en-GB" sz="2400" dirty="0"/>
              <a:t> students in learning that is productive.</a:t>
            </a:r>
          </a:p>
          <a:p>
            <a:pPr>
              <a:lnSpc>
                <a:spcPct val="100000"/>
              </a:lnSpc>
              <a:buFont typeface="+mj-lt"/>
              <a:buAutoNum type="arabicPeriod"/>
            </a:pPr>
            <a:r>
              <a:rPr lang="en-GB" sz="2400" dirty="0"/>
              <a:t>Feedback is used to actively </a:t>
            </a:r>
            <a:r>
              <a:rPr lang="en-GB" sz="2400" dirty="0">
                <a:solidFill>
                  <a:srgbClr val="FF0000"/>
                </a:solidFill>
              </a:rPr>
              <a:t>improve</a:t>
            </a:r>
            <a:r>
              <a:rPr lang="en-GB" sz="2400" dirty="0"/>
              <a:t> student learning.</a:t>
            </a:r>
          </a:p>
          <a:p>
            <a:pPr>
              <a:lnSpc>
                <a:spcPct val="100000"/>
              </a:lnSpc>
              <a:buFont typeface="+mj-lt"/>
              <a:buAutoNum type="arabicPeriod"/>
            </a:pPr>
            <a:r>
              <a:rPr lang="en-US" sz="2400" dirty="0"/>
              <a:t>Students and teachers become </a:t>
            </a:r>
            <a:r>
              <a:rPr lang="en-US" sz="2400" dirty="0">
                <a:solidFill>
                  <a:srgbClr val="FF0000"/>
                </a:solidFill>
              </a:rPr>
              <a:t>responsible partners</a:t>
            </a:r>
            <a:r>
              <a:rPr lang="en-US" sz="2400" dirty="0"/>
              <a:t> in learning and assessment.</a:t>
            </a:r>
          </a:p>
          <a:p>
            <a:pPr>
              <a:lnSpc>
                <a:spcPct val="100000"/>
              </a:lnSpc>
              <a:buFont typeface="+mj-lt"/>
              <a:buAutoNum type="arabicPeriod"/>
            </a:pPr>
            <a:r>
              <a:rPr lang="en-US" sz="2400" dirty="0"/>
              <a:t>Students are </a:t>
            </a:r>
            <a:r>
              <a:rPr lang="en-US" sz="2400" dirty="0">
                <a:solidFill>
                  <a:srgbClr val="FF0000"/>
                </a:solidFill>
              </a:rPr>
              <a:t>inducted</a:t>
            </a:r>
            <a:r>
              <a:rPr lang="en-US" sz="2400" dirty="0"/>
              <a:t> into the assessment practices and cultures of higher education.</a:t>
            </a:r>
          </a:p>
          <a:p>
            <a:pPr>
              <a:lnSpc>
                <a:spcPct val="100000"/>
              </a:lnSpc>
              <a:buFont typeface="+mj-lt"/>
              <a:buAutoNum type="arabicPeriod"/>
            </a:pPr>
            <a:r>
              <a:rPr lang="en-US" sz="2400" dirty="0"/>
              <a:t>Assessment </a:t>
            </a:r>
            <a:r>
              <a:rPr lang="en-US" sz="2400" dirty="0">
                <a:solidFill>
                  <a:srgbClr val="FF0000"/>
                </a:solidFill>
              </a:rPr>
              <a:t>for</a:t>
            </a:r>
            <a:r>
              <a:rPr lang="en-US" sz="2400" dirty="0"/>
              <a:t> learning is placed at the centre of subject and program design.</a:t>
            </a:r>
          </a:p>
          <a:p>
            <a:pPr>
              <a:lnSpc>
                <a:spcPct val="100000"/>
              </a:lnSpc>
              <a:buFont typeface="+mj-lt"/>
              <a:buAutoNum type="arabicPeriod"/>
            </a:pPr>
            <a:r>
              <a:rPr lang="en-US" sz="2400" dirty="0"/>
              <a:t>Assessment </a:t>
            </a:r>
            <a:r>
              <a:rPr lang="en-US" sz="2400" dirty="0">
                <a:solidFill>
                  <a:srgbClr val="FF0000"/>
                </a:solidFill>
              </a:rPr>
              <a:t>for</a:t>
            </a:r>
            <a:r>
              <a:rPr lang="en-US" sz="2400" dirty="0"/>
              <a:t> learning is a focus for staff and institutional development.</a:t>
            </a:r>
          </a:p>
          <a:p>
            <a:pPr>
              <a:lnSpc>
                <a:spcPct val="100000"/>
              </a:lnSpc>
              <a:buFont typeface="+mj-lt"/>
              <a:buAutoNum type="arabicPeriod"/>
            </a:pPr>
            <a:r>
              <a:rPr lang="en-US" sz="2400" dirty="0"/>
              <a:t>Assessment provides inclusive and trustworthy representation of student </a:t>
            </a:r>
            <a:r>
              <a:rPr lang="en-US" sz="2400" dirty="0">
                <a:solidFill>
                  <a:srgbClr val="FF0000"/>
                </a:solidFill>
              </a:rPr>
              <a:t>achievement</a:t>
            </a:r>
            <a:r>
              <a:rPr lang="en-US" sz="2400" dirty="0"/>
              <a:t>.</a:t>
            </a:r>
          </a:p>
          <a:p>
            <a:pPr>
              <a:lnSpc>
                <a:spcPct val="100000"/>
              </a:lnSpc>
              <a:buFont typeface="+mj-lt"/>
              <a:buAutoNum type="arabicPeriod"/>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96881"/>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Boud et al, 2010</a:t>
            </a:r>
            <a:endParaRPr lang="en-US" sz="3200" dirty="0"/>
          </a:p>
        </p:txBody>
      </p:sp>
      <p:sp>
        <p:nvSpPr>
          <p:cNvPr id="3" name="Content Placeholder 2"/>
          <p:cNvSpPr>
            <a:spLocks noGrp="1"/>
          </p:cNvSpPr>
          <p:nvPr>
            <p:ph idx="1"/>
          </p:nvPr>
        </p:nvSpPr>
        <p:spPr>
          <a:xfrm>
            <a:off x="358775" y="785795"/>
            <a:ext cx="8605838" cy="5857916"/>
          </a:xfrm>
          <a:ln>
            <a:solidFill>
              <a:schemeClr val="tx1"/>
            </a:solidFill>
          </a:ln>
        </p:spPr>
        <p:txBody>
          <a:bodyPr/>
          <a:lstStyle/>
          <a:p>
            <a:pPr marL="0" indent="0">
              <a:lnSpc>
                <a:spcPct val="100000"/>
              </a:lnSpc>
              <a:buNone/>
            </a:pPr>
            <a:r>
              <a:rPr lang="en-US" sz="1600" dirty="0">
                <a:solidFill>
                  <a:schemeClr val="tx1"/>
                </a:solidFill>
              </a:rPr>
              <a:t>David </a:t>
            </a:r>
            <a:r>
              <a:rPr lang="en-US" sz="1600" dirty="0" err="1">
                <a:solidFill>
                  <a:schemeClr val="tx1"/>
                </a:solidFill>
              </a:rPr>
              <a:t>Boud</a:t>
            </a:r>
            <a:r>
              <a:rPr lang="en-US" sz="1600" dirty="0">
                <a:solidFill>
                  <a:schemeClr val="tx1"/>
                </a:solidFill>
              </a:rPr>
              <a:t> (University of Technology, Sydney), Royce Sadler (Griffith University), Gordon </a:t>
            </a:r>
            <a:r>
              <a:rPr lang="en-US" sz="1600" dirty="0" err="1">
                <a:solidFill>
                  <a:schemeClr val="tx1"/>
                </a:solidFill>
              </a:rPr>
              <a:t>Joughin</a:t>
            </a:r>
            <a:r>
              <a:rPr lang="en-US" sz="1600" dirty="0">
                <a:solidFill>
                  <a:schemeClr val="tx1"/>
                </a:solidFill>
              </a:rPr>
              <a:t> (University of Wollongong), Richard James (University of Melbourne), Mark Freeman (University of Sydney), Sally </a:t>
            </a:r>
            <a:r>
              <a:rPr lang="en-US" sz="1600" dirty="0" err="1">
                <a:solidFill>
                  <a:schemeClr val="tx1"/>
                </a:solidFill>
              </a:rPr>
              <a:t>Kift</a:t>
            </a:r>
            <a:r>
              <a:rPr lang="en-US" sz="1600" dirty="0">
                <a:solidFill>
                  <a:schemeClr val="tx1"/>
                </a:solidFill>
              </a:rPr>
              <a:t> (Queensland University of Technology), </a:t>
            </a:r>
            <a:r>
              <a:rPr lang="en-US" sz="1600" dirty="0" err="1">
                <a:solidFill>
                  <a:schemeClr val="tx1"/>
                </a:solidFill>
              </a:rPr>
              <a:t>Filip</a:t>
            </a:r>
            <a:r>
              <a:rPr lang="en-US" sz="1600" dirty="0">
                <a:solidFill>
                  <a:schemeClr val="tx1"/>
                </a:solidFill>
              </a:rPr>
              <a:t> </a:t>
            </a:r>
            <a:r>
              <a:rPr lang="en-US" sz="1600" dirty="0" err="1">
                <a:solidFill>
                  <a:schemeClr val="tx1"/>
                </a:solidFill>
              </a:rPr>
              <a:t>Dochy</a:t>
            </a:r>
            <a:r>
              <a:rPr lang="en-US" sz="1600" dirty="0">
                <a:solidFill>
                  <a:schemeClr val="tx1"/>
                </a:solidFill>
              </a:rPr>
              <a:t> (University of Leuven), Dai </a:t>
            </a:r>
            <a:r>
              <a:rPr lang="en-US" sz="1600" dirty="0" err="1">
                <a:solidFill>
                  <a:schemeClr val="tx1"/>
                </a:solidFill>
              </a:rPr>
              <a:t>Hounsell</a:t>
            </a:r>
            <a:r>
              <a:rPr lang="en-US" sz="1600" dirty="0">
                <a:solidFill>
                  <a:schemeClr val="tx1"/>
                </a:solidFill>
              </a:rPr>
              <a:t> (University of Edinburgh), Margaret Price (Oxford Brookes University), Tom Angelo (La Trobe University), Angela Brew (Macquarie University), Ian Cameron (University of Queensland), Denise Chalmers (University of Western Australia), Paul Hager (University of Technology, Sydney), Kerri-Lee Harris (University of Melbourne), Claire Hughes (University of Queensland), Peter Hutchings (Australian Learning and Teaching Council), Kerri-Lee Krause (Griffith University), Duncan </a:t>
            </a:r>
            <a:r>
              <a:rPr lang="en-US" sz="1600" dirty="0" err="1">
                <a:solidFill>
                  <a:schemeClr val="tx1"/>
                </a:solidFill>
              </a:rPr>
              <a:t>Nulty</a:t>
            </a:r>
            <a:r>
              <a:rPr lang="en-US" sz="1600" dirty="0">
                <a:solidFill>
                  <a:schemeClr val="tx1"/>
                </a:solidFill>
              </a:rPr>
              <a:t> (Griffith University), Ron Oliver (Edith Cowan University), Jon </a:t>
            </a:r>
            <a:r>
              <a:rPr lang="en-US" sz="1600" dirty="0" err="1">
                <a:solidFill>
                  <a:schemeClr val="tx1"/>
                </a:solidFill>
              </a:rPr>
              <a:t>Yorke</a:t>
            </a:r>
            <a:r>
              <a:rPr lang="en-US" sz="1600" dirty="0">
                <a:solidFill>
                  <a:schemeClr val="tx1"/>
                </a:solidFill>
              </a:rPr>
              <a:t> (Curtin University), </a:t>
            </a:r>
            <a:r>
              <a:rPr lang="en-US" sz="1600" dirty="0" err="1">
                <a:solidFill>
                  <a:schemeClr val="tx1"/>
                </a:solidFill>
              </a:rPr>
              <a:t>Iouri</a:t>
            </a:r>
            <a:r>
              <a:rPr lang="en-US" sz="1600" dirty="0">
                <a:solidFill>
                  <a:schemeClr val="tx1"/>
                </a:solidFill>
              </a:rPr>
              <a:t> </a:t>
            </a:r>
            <a:r>
              <a:rPr lang="en-US" sz="1600" dirty="0" err="1">
                <a:solidFill>
                  <a:schemeClr val="tx1"/>
                </a:solidFill>
              </a:rPr>
              <a:t>Belski</a:t>
            </a:r>
            <a:r>
              <a:rPr lang="en-US" sz="1600" dirty="0">
                <a:solidFill>
                  <a:schemeClr val="tx1"/>
                </a:solidFill>
              </a:rPr>
              <a:t> (RMIT University), Ben Bradley (Charles </a:t>
            </a:r>
            <a:r>
              <a:rPr lang="en-US" sz="1600" dirty="0" err="1">
                <a:solidFill>
                  <a:schemeClr val="tx1"/>
                </a:solidFill>
              </a:rPr>
              <a:t>Sturt</a:t>
            </a:r>
            <a:r>
              <a:rPr lang="en-US" sz="1600" dirty="0">
                <a:solidFill>
                  <a:schemeClr val="tx1"/>
                </a:solidFill>
              </a:rPr>
              <a:t> University), Simone </a:t>
            </a:r>
            <a:r>
              <a:rPr lang="en-US" sz="1600" dirty="0" err="1">
                <a:solidFill>
                  <a:schemeClr val="tx1"/>
                </a:solidFill>
              </a:rPr>
              <a:t>Buzwell</a:t>
            </a:r>
            <a:r>
              <a:rPr lang="en-US" sz="1600" dirty="0">
                <a:solidFill>
                  <a:schemeClr val="tx1"/>
                </a:solidFill>
              </a:rPr>
              <a:t> (Swinburne University of Technology), Stuart Campbell (University of Western Sydney), Philip Candy (University of Southern Queensland), Peter Cherry (Central Queensland University), Rick Cummings (Murdoch University), Anne Cummins (Australian Catholic University), Elizabeth Deane (Australian National University), Marcia Devlin (</a:t>
            </a:r>
            <a:r>
              <a:rPr lang="en-US" sz="1600" dirty="0" err="1">
                <a:solidFill>
                  <a:schemeClr val="tx1"/>
                </a:solidFill>
              </a:rPr>
              <a:t>Deakin</a:t>
            </a:r>
            <a:r>
              <a:rPr lang="en-US" sz="1600" dirty="0">
                <a:solidFill>
                  <a:schemeClr val="tx1"/>
                </a:solidFill>
              </a:rPr>
              <a:t> University), Christine Ewan (Australian Learning and Teaching Council), Paul </a:t>
            </a:r>
            <a:r>
              <a:rPr lang="en-US" sz="1600" dirty="0" err="1">
                <a:solidFill>
                  <a:schemeClr val="tx1"/>
                </a:solidFill>
              </a:rPr>
              <a:t>Gadek</a:t>
            </a:r>
            <a:r>
              <a:rPr lang="en-US" sz="1600" dirty="0">
                <a:solidFill>
                  <a:schemeClr val="tx1"/>
                </a:solidFill>
              </a:rPr>
              <a:t> (James Cook University), Susan Hamilton (University of Queensland), Margaret Hicks (University of South Australia), </a:t>
            </a:r>
            <a:r>
              <a:rPr lang="en-US" sz="1600" dirty="0" err="1">
                <a:solidFill>
                  <a:schemeClr val="tx1"/>
                </a:solidFill>
              </a:rPr>
              <a:t>Marnie</a:t>
            </a:r>
            <a:r>
              <a:rPr lang="en-US" sz="1600" dirty="0">
                <a:solidFill>
                  <a:schemeClr val="tx1"/>
                </a:solidFill>
              </a:rPr>
              <a:t> Hughes-Warrington (</a:t>
            </a:r>
            <a:r>
              <a:rPr lang="en-US" sz="1600" dirty="0" err="1">
                <a:solidFill>
                  <a:schemeClr val="tx1"/>
                </a:solidFill>
              </a:rPr>
              <a:t>Monash</a:t>
            </a:r>
            <a:r>
              <a:rPr lang="en-US" sz="1600" dirty="0">
                <a:solidFill>
                  <a:schemeClr val="tx1"/>
                </a:solidFill>
              </a:rPr>
              <a:t> University), Gail </a:t>
            </a:r>
            <a:r>
              <a:rPr lang="en-US" sz="1600" dirty="0" err="1">
                <a:solidFill>
                  <a:schemeClr val="tx1"/>
                </a:solidFill>
              </a:rPr>
              <a:t>Huon</a:t>
            </a:r>
            <a:r>
              <a:rPr lang="en-US" sz="1600" dirty="0">
                <a:solidFill>
                  <a:schemeClr val="tx1"/>
                </a:solidFill>
              </a:rPr>
              <a:t> (University of Newcastle), Margot Kearns (University of Notre Dame, Sydney), Don </a:t>
            </a:r>
            <a:r>
              <a:rPr lang="en-US" sz="1600" dirty="0" err="1">
                <a:solidFill>
                  <a:schemeClr val="tx1"/>
                </a:solidFill>
              </a:rPr>
              <a:t>Maconachie</a:t>
            </a:r>
            <a:r>
              <a:rPr lang="en-US" sz="1600" dirty="0">
                <a:solidFill>
                  <a:schemeClr val="tx1"/>
                </a:solidFill>
              </a:rPr>
              <a:t> (University of the Sunshine Coast), Vi McLean (Queensland University of Technology,) </a:t>
            </a:r>
            <a:r>
              <a:rPr lang="en-US" sz="1600" dirty="0" err="1">
                <a:solidFill>
                  <a:schemeClr val="tx1"/>
                </a:solidFill>
              </a:rPr>
              <a:t>Raoul</a:t>
            </a:r>
            <a:r>
              <a:rPr lang="en-US" sz="1600" dirty="0">
                <a:solidFill>
                  <a:schemeClr val="tx1"/>
                </a:solidFill>
              </a:rPr>
              <a:t> </a:t>
            </a:r>
            <a:r>
              <a:rPr lang="en-US" sz="1600" dirty="0" err="1">
                <a:solidFill>
                  <a:schemeClr val="tx1"/>
                </a:solidFill>
              </a:rPr>
              <a:t>Mortley</a:t>
            </a:r>
            <a:r>
              <a:rPr lang="en-US" sz="1600" dirty="0">
                <a:solidFill>
                  <a:schemeClr val="tx1"/>
                </a:solidFill>
              </a:rPr>
              <a:t> (Bond University), Kylie O’Brien (Victoria University), Gary O’Donovan (University of Tasmania), Beverley Oliver (Curtin University), Simon </a:t>
            </a:r>
            <a:r>
              <a:rPr lang="en-US" sz="1600" dirty="0" err="1">
                <a:solidFill>
                  <a:schemeClr val="tx1"/>
                </a:solidFill>
              </a:rPr>
              <a:t>Pyke</a:t>
            </a:r>
            <a:r>
              <a:rPr lang="en-US" sz="1600" dirty="0">
                <a:solidFill>
                  <a:schemeClr val="tx1"/>
                </a:solidFill>
              </a:rPr>
              <a:t> (University of Adelaide), Heather </a:t>
            </a:r>
            <a:r>
              <a:rPr lang="en-US" sz="1600" dirty="0" err="1">
                <a:solidFill>
                  <a:schemeClr val="tx1"/>
                </a:solidFill>
              </a:rPr>
              <a:t>Smigiel</a:t>
            </a:r>
            <a:r>
              <a:rPr lang="en-US" sz="1600" dirty="0">
                <a:solidFill>
                  <a:schemeClr val="tx1"/>
                </a:solidFill>
              </a:rPr>
              <a:t> (Flinders University), Janet Taylor (Southern Cross University), Keith </a:t>
            </a:r>
            <a:r>
              <a:rPr lang="en-US" sz="1600" dirty="0" err="1">
                <a:solidFill>
                  <a:schemeClr val="tx1"/>
                </a:solidFill>
              </a:rPr>
              <a:t>Trigwell</a:t>
            </a:r>
            <a:r>
              <a:rPr lang="en-US" sz="1600" dirty="0">
                <a:solidFill>
                  <a:schemeClr val="tx1"/>
                </a:solidFill>
              </a:rPr>
              <a:t> (University of Sydney), Neil </a:t>
            </a:r>
            <a:r>
              <a:rPr lang="en-US" sz="1600" dirty="0" err="1">
                <a:solidFill>
                  <a:schemeClr val="tx1"/>
                </a:solidFill>
              </a:rPr>
              <a:t>Trivett</a:t>
            </a:r>
            <a:r>
              <a:rPr lang="en-US" sz="1600" dirty="0">
                <a:solidFill>
                  <a:schemeClr val="tx1"/>
                </a:solidFill>
              </a:rPr>
              <a:t> (University of </a:t>
            </a:r>
            <a:r>
              <a:rPr lang="en-US" sz="1600" dirty="0" err="1">
                <a:solidFill>
                  <a:schemeClr val="tx1"/>
                </a:solidFill>
              </a:rPr>
              <a:t>Ballarat</a:t>
            </a:r>
            <a:r>
              <a:rPr lang="en-US" sz="1600" dirty="0">
                <a:solidFill>
                  <a:schemeClr val="tx1"/>
                </a:solidFill>
              </a:rPr>
              <a:t>), Graham Webb (University of New England). </a:t>
            </a:r>
          </a:p>
          <a:p>
            <a:pPr>
              <a:buNone/>
            </a:pPr>
            <a:endParaRPr 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1"/>
            <a:ext cx="8713788" cy="764630"/>
          </a:xfrm>
        </p:spPr>
        <p:txBody>
          <a:bodyPr/>
          <a:lstStyle/>
          <a:p>
            <a:r>
              <a:rPr lang="en-GB" b="1" dirty="0"/>
              <a:t>A marked improvement: HEA, 2012</a:t>
            </a:r>
          </a:p>
        </p:txBody>
      </p:sp>
      <p:sp>
        <p:nvSpPr>
          <p:cNvPr id="5" name="Content Placeholder 4"/>
          <p:cNvSpPr>
            <a:spLocks noGrp="1"/>
          </p:cNvSpPr>
          <p:nvPr>
            <p:ph sz="half" idx="1"/>
          </p:nvPr>
        </p:nvSpPr>
        <p:spPr>
          <a:xfrm>
            <a:off x="251400" y="620610"/>
            <a:ext cx="4392610" cy="5976742"/>
          </a:xfrm>
        </p:spPr>
        <p:txBody>
          <a:bodyPr/>
          <a:lstStyle/>
          <a:p>
            <a:pPr marL="0" indent="0">
              <a:lnSpc>
                <a:spcPct val="100000"/>
              </a:lnSpc>
              <a:spcBef>
                <a:spcPts val="0"/>
              </a:spcBef>
              <a:buNone/>
            </a:pPr>
            <a:r>
              <a:rPr lang="en-US" sz="2400" dirty="0"/>
              <a:t>This publication was developed through collaborative working and writing involving a group of experts in the field of higher education (including 7 NTFs):</a:t>
            </a:r>
          </a:p>
          <a:p>
            <a:pPr marL="0" indent="0">
              <a:lnSpc>
                <a:spcPct val="100000"/>
              </a:lnSpc>
              <a:spcBef>
                <a:spcPts val="0"/>
              </a:spcBef>
              <a:buNone/>
            </a:pPr>
            <a:r>
              <a:rPr lang="en-US" sz="2400" dirty="0"/>
              <a:t> </a:t>
            </a:r>
          </a:p>
          <a:p>
            <a:pPr marL="601266" indent="-601266">
              <a:lnSpc>
                <a:spcPct val="100000"/>
              </a:lnSpc>
              <a:spcBef>
                <a:spcPts val="0"/>
              </a:spcBef>
              <a:buNone/>
            </a:pPr>
            <a:r>
              <a:rPr lang="en-US" sz="2400" dirty="0">
                <a:solidFill>
                  <a:srgbClr val="00B050"/>
                </a:solidFill>
              </a:rPr>
              <a:t>Dr Simon Ball </a:t>
            </a:r>
            <a:r>
              <a:rPr lang="en-US" sz="2400" dirty="0"/>
              <a:t>(JISC </a:t>
            </a:r>
            <a:r>
              <a:rPr lang="en-US" sz="2400" dirty="0" err="1"/>
              <a:t>TechDis</a:t>
            </a:r>
            <a:r>
              <a:rPr lang="en-US" sz="2400" dirty="0"/>
              <a:t>), </a:t>
            </a:r>
          </a:p>
          <a:p>
            <a:pPr marL="601266" indent="-601266">
              <a:lnSpc>
                <a:spcPct val="100000"/>
              </a:lnSpc>
              <a:spcBef>
                <a:spcPts val="0"/>
              </a:spcBef>
              <a:buNone/>
            </a:pPr>
            <a:r>
              <a:rPr lang="en-US" sz="2400" dirty="0">
                <a:solidFill>
                  <a:srgbClr val="00B050"/>
                </a:solidFill>
              </a:rPr>
              <a:t>Carolyn Bew </a:t>
            </a:r>
            <a:r>
              <a:rPr lang="en-US" sz="2400" dirty="0"/>
              <a:t>(Higher Education Academy), </a:t>
            </a:r>
          </a:p>
          <a:p>
            <a:pPr marL="601266" indent="-601266">
              <a:lnSpc>
                <a:spcPct val="100000"/>
              </a:lnSpc>
              <a:spcBef>
                <a:spcPts val="0"/>
              </a:spcBef>
              <a:buNone/>
            </a:pPr>
            <a:r>
              <a:rPr lang="en-US" sz="2400" dirty="0">
                <a:solidFill>
                  <a:srgbClr val="00B050"/>
                </a:solidFill>
              </a:rPr>
              <a:t>Professor Sue </a:t>
            </a:r>
            <a:r>
              <a:rPr lang="en-US" sz="2400" dirty="0" err="1">
                <a:solidFill>
                  <a:srgbClr val="00B050"/>
                </a:solidFill>
              </a:rPr>
              <a:t>Bloxham</a:t>
            </a:r>
            <a:r>
              <a:rPr lang="en-US" sz="2400" dirty="0">
                <a:solidFill>
                  <a:srgbClr val="00B050"/>
                </a:solidFill>
              </a:rPr>
              <a:t> NTF </a:t>
            </a:r>
            <a:r>
              <a:rPr lang="en-US" sz="2400" dirty="0"/>
              <a:t>(University of </a:t>
            </a:r>
            <a:r>
              <a:rPr lang="en-US" sz="2400" dirty="0" err="1"/>
              <a:t>Cumbria</a:t>
            </a:r>
            <a:r>
              <a:rPr lang="en-US" sz="2400" dirty="0"/>
              <a:t>), </a:t>
            </a:r>
          </a:p>
          <a:p>
            <a:pPr marL="601266" indent="-601266">
              <a:lnSpc>
                <a:spcPct val="100000"/>
              </a:lnSpc>
              <a:spcBef>
                <a:spcPts val="0"/>
              </a:spcBef>
              <a:buNone/>
            </a:pPr>
            <a:r>
              <a:rPr lang="en-US" sz="2400" dirty="0">
                <a:solidFill>
                  <a:srgbClr val="00B050"/>
                </a:solidFill>
              </a:rPr>
              <a:t>Professor Sally Brown NTF </a:t>
            </a:r>
            <a:r>
              <a:rPr lang="en-US" sz="2400" dirty="0"/>
              <a:t>(Independent Consultant), </a:t>
            </a:r>
          </a:p>
          <a:p>
            <a:pPr marL="601266" indent="-601266">
              <a:lnSpc>
                <a:spcPct val="100000"/>
              </a:lnSpc>
              <a:spcBef>
                <a:spcPts val="0"/>
              </a:spcBef>
              <a:buNone/>
            </a:pPr>
            <a:r>
              <a:rPr lang="en-US" sz="2400" dirty="0">
                <a:solidFill>
                  <a:srgbClr val="00B050"/>
                </a:solidFill>
              </a:rPr>
              <a:t>Dr Paul </a:t>
            </a:r>
            <a:r>
              <a:rPr lang="en-US" sz="2400" dirty="0" err="1">
                <a:solidFill>
                  <a:srgbClr val="00B050"/>
                </a:solidFill>
              </a:rPr>
              <a:t>Kleiman</a:t>
            </a:r>
            <a:r>
              <a:rPr lang="en-US" sz="2400" dirty="0">
                <a:solidFill>
                  <a:srgbClr val="00B050"/>
                </a:solidFill>
              </a:rPr>
              <a:t> </a:t>
            </a:r>
            <a:r>
              <a:rPr lang="en-US" sz="2400" dirty="0"/>
              <a:t>(Higher Education Academy), </a:t>
            </a:r>
          </a:p>
          <a:p>
            <a:pPr marL="601266" indent="-601266">
              <a:lnSpc>
                <a:spcPct val="100000"/>
              </a:lnSpc>
              <a:spcBef>
                <a:spcPts val="0"/>
              </a:spcBef>
              <a:buNone/>
            </a:pPr>
            <a:r>
              <a:rPr lang="en-US" sz="2400" dirty="0">
                <a:solidFill>
                  <a:srgbClr val="00B050"/>
                </a:solidFill>
              </a:rPr>
              <a:t>Dr Helen May </a:t>
            </a:r>
            <a:r>
              <a:rPr lang="en-US" sz="2400" dirty="0"/>
              <a:t>(Higher Education Academy), </a:t>
            </a:r>
          </a:p>
          <a:p>
            <a:pPr marL="0" indent="0">
              <a:lnSpc>
                <a:spcPct val="100000"/>
              </a:lnSpc>
              <a:spcBef>
                <a:spcPts val="0"/>
              </a:spcBef>
              <a:buNone/>
            </a:pPr>
            <a:r>
              <a:rPr lang="en-US" sz="2400" dirty="0"/>
              <a:t> </a:t>
            </a:r>
          </a:p>
        </p:txBody>
      </p:sp>
      <p:sp>
        <p:nvSpPr>
          <p:cNvPr id="6" name="Content Placeholder 5"/>
          <p:cNvSpPr>
            <a:spLocks noGrp="1"/>
          </p:cNvSpPr>
          <p:nvPr>
            <p:ph sz="half" idx="2"/>
          </p:nvPr>
        </p:nvSpPr>
        <p:spPr>
          <a:xfrm>
            <a:off x="4572000" y="620610"/>
            <a:ext cx="4572000" cy="5832726"/>
          </a:xfrm>
        </p:spPr>
        <p:txBody>
          <a:bodyPr/>
          <a:lstStyle/>
          <a:p>
            <a:pPr marL="469106" indent="-469106">
              <a:lnSpc>
                <a:spcPct val="100000"/>
              </a:lnSpc>
              <a:spcBef>
                <a:spcPts val="0"/>
              </a:spcBef>
              <a:buNone/>
            </a:pPr>
            <a:r>
              <a:rPr lang="en-US" sz="2400" dirty="0">
                <a:solidFill>
                  <a:srgbClr val="00B050"/>
                </a:solidFill>
              </a:rPr>
              <a:t>Professor Liz McDowell NTF </a:t>
            </a:r>
            <a:r>
              <a:rPr lang="en-US" sz="2400" dirty="0"/>
              <a:t>(Northumbria University), </a:t>
            </a:r>
          </a:p>
          <a:p>
            <a:pPr marL="469106" indent="-469106">
              <a:lnSpc>
                <a:spcPct val="100000"/>
              </a:lnSpc>
              <a:spcBef>
                <a:spcPts val="0"/>
              </a:spcBef>
              <a:buNone/>
            </a:pPr>
            <a:r>
              <a:rPr lang="en-US" sz="2400" dirty="0">
                <a:solidFill>
                  <a:srgbClr val="00B050"/>
                </a:solidFill>
              </a:rPr>
              <a:t>Dr Erica Morris </a:t>
            </a:r>
            <a:r>
              <a:rPr lang="en-US" sz="2400" dirty="0"/>
              <a:t>(Higher Education Academy), </a:t>
            </a:r>
          </a:p>
          <a:p>
            <a:pPr marL="469106" indent="-469106">
              <a:lnSpc>
                <a:spcPct val="100000"/>
              </a:lnSpc>
              <a:spcBef>
                <a:spcPts val="0"/>
              </a:spcBef>
              <a:buNone/>
            </a:pPr>
            <a:r>
              <a:rPr lang="en-US" sz="2400" dirty="0">
                <a:solidFill>
                  <a:srgbClr val="00B050"/>
                </a:solidFill>
              </a:rPr>
              <a:t>Professor Susan Orr NTF </a:t>
            </a:r>
            <a:r>
              <a:rPr lang="en-US" sz="2400" dirty="0"/>
              <a:t>(Sheffield Hallam University), </a:t>
            </a:r>
          </a:p>
          <a:p>
            <a:pPr marL="469106" indent="-469106">
              <a:lnSpc>
                <a:spcPct val="100000"/>
              </a:lnSpc>
              <a:spcBef>
                <a:spcPts val="0"/>
              </a:spcBef>
              <a:buNone/>
            </a:pPr>
            <a:r>
              <a:rPr lang="en-US" sz="2400" dirty="0">
                <a:solidFill>
                  <a:srgbClr val="00B050"/>
                </a:solidFill>
              </a:rPr>
              <a:t>Elaine Payne </a:t>
            </a:r>
            <a:r>
              <a:rPr lang="en-US" sz="2400" dirty="0"/>
              <a:t>(Higher Education Academy), </a:t>
            </a:r>
          </a:p>
          <a:p>
            <a:pPr marL="469106" indent="-469106">
              <a:lnSpc>
                <a:spcPct val="100000"/>
              </a:lnSpc>
              <a:spcBef>
                <a:spcPts val="0"/>
              </a:spcBef>
              <a:buNone/>
            </a:pPr>
            <a:r>
              <a:rPr lang="en-US" sz="2400" dirty="0">
                <a:solidFill>
                  <a:srgbClr val="00B050"/>
                </a:solidFill>
              </a:rPr>
              <a:t>Professor Margaret Price NTF </a:t>
            </a:r>
            <a:r>
              <a:rPr lang="en-US" sz="2400" dirty="0"/>
              <a:t>(Oxford Brookes University), </a:t>
            </a:r>
          </a:p>
          <a:p>
            <a:pPr marL="469106" indent="-469106">
              <a:lnSpc>
                <a:spcPct val="100000"/>
              </a:lnSpc>
              <a:spcBef>
                <a:spcPts val="0"/>
              </a:spcBef>
              <a:buNone/>
            </a:pPr>
            <a:r>
              <a:rPr lang="en-US" sz="2400" dirty="0">
                <a:solidFill>
                  <a:srgbClr val="00B050"/>
                </a:solidFill>
              </a:rPr>
              <a:t>Professor Chris Rust NTF  </a:t>
            </a:r>
            <a:r>
              <a:rPr lang="en-US" sz="2400" dirty="0"/>
              <a:t>(Oxford Brookes University), </a:t>
            </a:r>
          </a:p>
          <a:p>
            <a:pPr marL="469106" indent="-469106">
              <a:lnSpc>
                <a:spcPct val="100000"/>
              </a:lnSpc>
              <a:spcBef>
                <a:spcPts val="0"/>
              </a:spcBef>
              <a:buNone/>
            </a:pPr>
            <a:r>
              <a:rPr lang="en-US" sz="2400" dirty="0">
                <a:solidFill>
                  <a:srgbClr val="00B050"/>
                </a:solidFill>
              </a:rPr>
              <a:t>Professor Brenda Smith </a:t>
            </a:r>
            <a:r>
              <a:rPr lang="en-US" sz="2400" dirty="0"/>
              <a:t>(Independent Consultant) </a:t>
            </a:r>
          </a:p>
          <a:p>
            <a:pPr marL="469106" indent="-469106">
              <a:lnSpc>
                <a:spcPct val="100000"/>
              </a:lnSpc>
              <a:spcBef>
                <a:spcPts val="0"/>
              </a:spcBef>
              <a:buNone/>
            </a:pPr>
            <a:r>
              <a:rPr lang="en-US" sz="2400" dirty="0">
                <a:solidFill>
                  <a:srgbClr val="00B050"/>
                </a:solidFill>
              </a:rPr>
              <a:t>Judith Waterfield NTF </a:t>
            </a:r>
            <a:r>
              <a:rPr lang="en-US" sz="2400" dirty="0"/>
              <a:t>(Independent Consultant).</a:t>
            </a:r>
            <a:endParaRPr lang="en-GB" sz="2400" dirty="0"/>
          </a:p>
          <a:p>
            <a:pPr>
              <a:spcBef>
                <a:spcPts val="0"/>
              </a:spcBef>
            </a:pPr>
            <a:endParaRPr lang="en-GB" sz="2400" dirty="0"/>
          </a:p>
        </p:txBody>
      </p:sp>
    </p:spTree>
    <p:extLst>
      <p:ext uri="{BB962C8B-B14F-4D97-AF65-F5344CB8AC3E}">
        <p14:creationId xmlns:p14="http://schemas.microsoft.com/office/powerpoint/2010/main" val="2273692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More formative, less summative</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dirty="0">
                <a:solidFill>
                  <a:schemeClr val="accent2">
                    <a:lumMod val="50000"/>
                  </a:schemeClr>
                </a:solidFill>
              </a:rPr>
              <a:t>The change that has the greatest potential to improve student learning is a </a:t>
            </a:r>
            <a:r>
              <a:rPr lang="en-GB" dirty="0">
                <a:solidFill>
                  <a:srgbClr val="008000"/>
                </a:solidFill>
              </a:rPr>
              <a:t>shift in the balance of summative and formative assessment</a:t>
            </a:r>
            <a:r>
              <a:rPr lang="en-GB" dirty="0">
                <a:solidFill>
                  <a:schemeClr val="accent2">
                    <a:lumMod val="50000"/>
                  </a:schemeClr>
                </a:solidFill>
              </a:rPr>
              <a:t>. Summative assessment has important purposes in selection, certification and institutional accountability, but its dominance has distorted the potential of assessment to promote learning (assessment for learning). (HEA, 2012, p.9) </a:t>
            </a:r>
          </a:p>
          <a:p>
            <a:endParaRPr lang="en-GB" dirty="0">
              <a:solidFill>
                <a:schemeClr val="accent2">
                  <a:lumMod val="50000"/>
                </a:schemeClr>
              </a:solidFill>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Marks get in the way</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dirty="0">
                <a:solidFill>
                  <a:schemeClr val="accent2">
                    <a:lumMod val="50000"/>
                  </a:schemeClr>
                </a:solidFill>
              </a:rPr>
              <a:t>The imperatives of summative assessment </a:t>
            </a:r>
            <a:r>
              <a:rPr lang="en-GB" dirty="0">
                <a:solidFill>
                  <a:schemeClr val="accent6">
                    <a:lumMod val="60000"/>
                    <a:lumOff val="40000"/>
                  </a:schemeClr>
                </a:solidFill>
              </a:rPr>
              <a:t>necessarily limit the use of assessment methods that have demonstrable value for learning</a:t>
            </a:r>
            <a:r>
              <a:rPr lang="en-GB" dirty="0">
                <a:solidFill>
                  <a:schemeClr val="accent2">
                    <a:lumMod val="50000"/>
                  </a:schemeClr>
                </a:solidFill>
              </a:rPr>
              <a:t>, such as feedback on drafts, group assessment, peer learning and work-based assessment. The need to provide a reliable, verifiable mark for each individual for each assignment can either limit the methods we use or create justifiable concerns about consistency and fairness in marking. (HEA 2012, p.9) </a:t>
            </a:r>
          </a:p>
          <a:p>
            <a:endParaRPr lang="en-GB" dirty="0">
              <a:solidFill>
                <a:schemeClr val="accent2">
                  <a:lumMod val="50000"/>
                </a:schemeClr>
              </a:solidFill>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4400" dirty="0">
                <a:solidFill>
                  <a:srgbClr val="FFFFFF"/>
                </a:solidFill>
              </a:rPr>
              <a:t>Now is the decade of Universities’ </a:t>
            </a:r>
            <a:r>
              <a:rPr lang="en-GB" sz="4400" dirty="0" err="1">
                <a:solidFill>
                  <a:srgbClr val="FFFFFF"/>
                </a:solidFill>
              </a:rPr>
              <a:t>dis</a:t>
            </a:r>
            <a:r>
              <a:rPr lang="en-GB" sz="4400" dirty="0">
                <a:solidFill>
                  <a:srgbClr val="FFFFFF"/>
                </a:solidFill>
              </a:rPr>
              <a:t>-content!</a:t>
            </a:r>
          </a:p>
        </p:txBody>
      </p:sp>
      <p:sp>
        <p:nvSpPr>
          <p:cNvPr id="5" name="Subtitle 4"/>
          <p:cNvSpPr>
            <a:spLocks noGrp="1"/>
          </p:cNvSpPr>
          <p:nvPr>
            <p:ph type="subTitle" idx="1"/>
          </p:nvPr>
        </p:nvSpPr>
        <p:spPr/>
        <p:txBody>
          <a:bodyPr/>
          <a:lstStyle/>
          <a:p>
            <a:r>
              <a:rPr lang="en-GB" sz="4000" b="1" dirty="0">
                <a:solidFill>
                  <a:schemeClr val="accent1">
                    <a:lumMod val="60000"/>
                    <a:lumOff val="40000"/>
                  </a:schemeClr>
                </a:solidFill>
              </a:rPr>
              <a:t>Never mind the content – feel the learning</a:t>
            </a:r>
          </a:p>
        </p:txBody>
      </p:sp>
    </p:spTree>
  </p:cSld>
  <p:clrMapOvr>
    <a:overrideClrMapping bg1="dk1" tx1="lt1" bg2="dk2" tx2="lt2" accent1="accent1" accent2="accent2" accent3="accent3" accent4="accent4" accent5="accent5" accent6="accent6" hlink="hlink" folHlink="folHlink"/>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88913"/>
            <a:ext cx="8713788" cy="1871935"/>
          </a:xfrm>
        </p:spPr>
        <p:txBody>
          <a:bodyPr/>
          <a:lstStyle/>
          <a:p>
            <a:pPr algn="l">
              <a:lnSpc>
                <a:spcPct val="100000"/>
              </a:lnSpc>
            </a:pPr>
            <a:r>
              <a:rPr lang="en-GB" sz="2800" dirty="0"/>
              <a:t>Modern universities are moving away from being the guardians of content, (where everything was about ‘delivery’), towards foregrounding two major functions: </a:t>
            </a:r>
          </a:p>
        </p:txBody>
      </p:sp>
      <p:sp>
        <p:nvSpPr>
          <p:cNvPr id="19459" name="Rectangle 3"/>
          <p:cNvSpPr>
            <a:spLocks noGrp="1" noChangeArrowheads="1"/>
          </p:cNvSpPr>
          <p:nvPr>
            <p:ph type="body" idx="1"/>
          </p:nvPr>
        </p:nvSpPr>
        <p:spPr>
          <a:xfrm>
            <a:off x="358775" y="1988800"/>
            <a:ext cx="8605838" cy="3878600"/>
          </a:xfrm>
        </p:spPr>
        <p:txBody>
          <a:bodyPr/>
          <a:lstStyle/>
          <a:p>
            <a:pPr eaLnBrk="1" hangingPunct="1">
              <a:buFont typeface="+mj-lt"/>
              <a:buAutoNum type="arabicPeriod"/>
            </a:pPr>
            <a:r>
              <a:rPr lang="en-GB" dirty="0"/>
              <a:t>Recognising and accrediting </a:t>
            </a:r>
            <a:r>
              <a:rPr lang="en-GB" dirty="0">
                <a:solidFill>
                  <a:srgbClr val="FF0000"/>
                </a:solidFill>
              </a:rPr>
              <a:t>achievement</a:t>
            </a:r>
            <a:r>
              <a:rPr lang="en-GB" dirty="0"/>
              <a:t>, wherever learning has taken place (i.e. getting the </a:t>
            </a:r>
            <a:r>
              <a:rPr lang="en-GB" dirty="0">
                <a:solidFill>
                  <a:schemeClr val="accent2">
                    <a:lumMod val="60000"/>
                    <a:lumOff val="40000"/>
                  </a:schemeClr>
                </a:solidFill>
              </a:rPr>
              <a:t>assessment</a:t>
            </a:r>
            <a:r>
              <a:rPr lang="en-GB" dirty="0"/>
              <a:t> right);</a:t>
            </a:r>
          </a:p>
          <a:p>
            <a:pPr eaLnBrk="1" hangingPunct="1">
              <a:buFont typeface="+mj-lt"/>
              <a:buAutoNum type="arabicPeriod"/>
            </a:pPr>
            <a:r>
              <a:rPr lang="en-GB" dirty="0"/>
              <a:t>Supporting student </a:t>
            </a:r>
            <a:r>
              <a:rPr lang="en-GB" dirty="0">
                <a:solidFill>
                  <a:srgbClr val="FF0000"/>
                </a:solidFill>
              </a:rPr>
              <a:t>learning</a:t>
            </a:r>
            <a:r>
              <a:rPr lang="en-GB" dirty="0"/>
              <a:t> and </a:t>
            </a:r>
            <a:r>
              <a:rPr lang="en-GB" dirty="0">
                <a:solidFill>
                  <a:srgbClr val="008000"/>
                </a:solidFill>
              </a:rPr>
              <a:t>engagement</a:t>
            </a:r>
            <a:r>
              <a:rPr lang="en-GB" dirty="0"/>
              <a:t> (not least by making </a:t>
            </a:r>
            <a:r>
              <a:rPr lang="en-GB" dirty="0">
                <a:solidFill>
                  <a:schemeClr val="accent2">
                    <a:lumMod val="60000"/>
                    <a:lumOff val="40000"/>
                  </a:schemeClr>
                </a:solidFill>
              </a:rPr>
              <a:t>feedback</a:t>
            </a:r>
            <a:r>
              <a:rPr lang="en-GB" dirty="0"/>
              <a:t> work well for students). </a:t>
            </a:r>
            <a:endParaRPr lang="en-GB" dirty="0">
              <a:solidFill>
                <a:srgbClr val="008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GB" sz="2800" dirty="0"/>
              <a:t>The NSS Assessment and Feedback Agenda (2005-16)</a:t>
            </a:r>
          </a:p>
        </p:txBody>
      </p:sp>
      <p:sp>
        <p:nvSpPr>
          <p:cNvPr id="64515" name="Rectangle 3"/>
          <p:cNvSpPr>
            <a:spLocks noGrp="1" noChangeArrowheads="1"/>
          </p:cNvSpPr>
          <p:nvPr>
            <p:ph idx="1"/>
          </p:nvPr>
        </p:nvSpPr>
        <p:spPr/>
        <p:txBody>
          <a:bodyPr/>
          <a:lstStyle/>
          <a:p>
            <a:pPr>
              <a:buFont typeface="Wingdings" pitchFamily="2" charset="2"/>
              <a:buAutoNum type="arabicPeriod" startAt="5"/>
              <a:tabLst>
                <a:tab pos="571500" algn="l"/>
              </a:tabLst>
            </a:pPr>
            <a:r>
              <a:rPr lang="en-GB" dirty="0">
                <a:solidFill>
                  <a:srgbClr val="002060"/>
                </a:solidFill>
              </a:rPr>
              <a:t>The criteria used in marking have been clear in advance.</a:t>
            </a:r>
          </a:p>
          <a:p>
            <a:pPr>
              <a:buFont typeface="Wingdings" pitchFamily="2" charset="2"/>
              <a:buAutoNum type="arabicPeriod" startAt="5"/>
              <a:tabLst>
                <a:tab pos="571500" algn="l"/>
              </a:tabLst>
            </a:pPr>
            <a:r>
              <a:rPr lang="en-GB" dirty="0">
                <a:solidFill>
                  <a:srgbClr val="002060"/>
                </a:solidFill>
              </a:rPr>
              <a:t>Assessment arrangements and marking have been fair.</a:t>
            </a:r>
          </a:p>
          <a:p>
            <a:pPr>
              <a:buFont typeface="Wingdings" pitchFamily="2" charset="2"/>
              <a:buAutoNum type="arabicPeriod" startAt="5"/>
              <a:tabLst>
                <a:tab pos="571500" algn="l"/>
              </a:tabLst>
            </a:pPr>
            <a:r>
              <a:rPr lang="en-GB" dirty="0">
                <a:solidFill>
                  <a:srgbClr val="002060"/>
                </a:solidFill>
              </a:rPr>
              <a:t>Feedback on my work has been prompt.</a:t>
            </a:r>
          </a:p>
          <a:p>
            <a:pPr>
              <a:buFont typeface="Wingdings" pitchFamily="2" charset="2"/>
              <a:buAutoNum type="arabicPeriod" startAt="5"/>
              <a:tabLst>
                <a:tab pos="571500" algn="l"/>
              </a:tabLst>
            </a:pPr>
            <a:r>
              <a:rPr lang="en-GB" dirty="0">
                <a:solidFill>
                  <a:srgbClr val="002060"/>
                </a:solidFill>
              </a:rPr>
              <a:t>I have received detailed comments on my work.</a:t>
            </a:r>
          </a:p>
          <a:p>
            <a:pPr>
              <a:buFont typeface="Wingdings" pitchFamily="2" charset="2"/>
              <a:buAutoNum type="arabicPeriod" startAt="5"/>
              <a:tabLst>
                <a:tab pos="571500" algn="l"/>
              </a:tabLst>
            </a:pPr>
            <a:r>
              <a:rPr lang="en-GB" dirty="0">
                <a:solidFill>
                  <a:srgbClr val="002060"/>
                </a:solidFill>
              </a:rPr>
              <a:t>Feedback on my work has helped me to clarify things I did not understand.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
            <a:ext cx="8713788" cy="764629"/>
          </a:xfrm>
        </p:spPr>
        <p:txBody>
          <a:bodyPr/>
          <a:lstStyle/>
          <a:p>
            <a:r>
              <a:rPr lang="en-GB" sz="3200" dirty="0"/>
              <a:t>The new NSS statements (2017)</a:t>
            </a:r>
          </a:p>
        </p:txBody>
      </p:sp>
      <p:sp>
        <p:nvSpPr>
          <p:cNvPr id="3" name="Content Placeholder 2"/>
          <p:cNvSpPr>
            <a:spLocks noGrp="1"/>
          </p:cNvSpPr>
          <p:nvPr>
            <p:ph idx="1"/>
          </p:nvPr>
        </p:nvSpPr>
        <p:spPr>
          <a:xfrm>
            <a:off x="358775" y="620610"/>
            <a:ext cx="8605838" cy="5246791"/>
          </a:xfrm>
        </p:spPr>
        <p:txBody>
          <a:bodyPr/>
          <a:lstStyle/>
          <a:p>
            <a:pPr>
              <a:buNone/>
            </a:pPr>
            <a:r>
              <a:rPr lang="en-GB" sz="2800" dirty="0">
                <a:solidFill>
                  <a:srgbClr val="000000"/>
                </a:solidFill>
              </a:rPr>
              <a:t>Assessment and feedback</a:t>
            </a:r>
          </a:p>
          <a:p>
            <a:pPr>
              <a:buFont typeface="+mj-lt"/>
              <a:buAutoNum type="arabicPeriod" startAt="8"/>
            </a:pPr>
            <a:r>
              <a:rPr lang="en-GB" sz="2800" dirty="0">
                <a:solidFill>
                  <a:srgbClr val="002060"/>
                </a:solidFill>
              </a:rPr>
              <a:t>The criteria used in marking have been clear in advance </a:t>
            </a:r>
          </a:p>
          <a:p>
            <a:pPr>
              <a:buFont typeface="+mj-lt"/>
              <a:buAutoNum type="arabicPeriod" startAt="8"/>
            </a:pPr>
            <a:r>
              <a:rPr lang="en-GB" sz="2800" dirty="0">
                <a:solidFill>
                  <a:srgbClr val="002060"/>
                </a:solidFill>
              </a:rPr>
              <a:t>Marking and assessment have been fair</a:t>
            </a:r>
          </a:p>
          <a:p>
            <a:pPr>
              <a:buFont typeface="+mj-lt"/>
              <a:buAutoNum type="arabicPeriod" startAt="8"/>
            </a:pPr>
            <a:r>
              <a:rPr lang="en-GB" sz="2800" dirty="0">
                <a:solidFill>
                  <a:srgbClr val="002060"/>
                </a:solidFill>
              </a:rPr>
              <a:t>Feedback on my work has been timely</a:t>
            </a:r>
          </a:p>
          <a:p>
            <a:pPr>
              <a:buFont typeface="+mj-lt"/>
              <a:buAutoNum type="arabicPeriod" startAt="8"/>
            </a:pPr>
            <a:r>
              <a:rPr lang="en-GB" sz="2800" dirty="0">
                <a:solidFill>
                  <a:srgbClr val="002060"/>
                </a:solidFill>
              </a:rPr>
              <a:t>I have received helpful comments on my work</a:t>
            </a:r>
          </a:p>
          <a:p>
            <a:pPr>
              <a:buNone/>
            </a:pPr>
            <a:r>
              <a:rPr lang="en-GB" sz="2800" dirty="0">
                <a:solidFill>
                  <a:srgbClr val="000000"/>
                </a:solidFill>
              </a:rPr>
              <a:t>Student voice</a:t>
            </a:r>
          </a:p>
          <a:p>
            <a:pPr lvl="0">
              <a:buFont typeface="+mj-lt"/>
              <a:buAutoNum type="arabicPeriod" startAt="23"/>
            </a:pPr>
            <a:r>
              <a:rPr lang="en-GB" sz="2800" dirty="0">
                <a:solidFill>
                  <a:srgbClr val="002060"/>
                </a:solidFill>
              </a:rPr>
              <a:t>I have had the right opportunities to provide feedback on my course</a:t>
            </a:r>
          </a:p>
          <a:p>
            <a:pPr lvl="0">
              <a:buFont typeface="+mj-lt"/>
              <a:buAutoNum type="arabicPeriod" startAt="23"/>
            </a:pPr>
            <a:r>
              <a:rPr lang="en-GB" sz="2800" dirty="0">
                <a:solidFill>
                  <a:srgbClr val="002060"/>
                </a:solidFill>
              </a:rPr>
              <a:t>Staff value students’ views and opinions about the course</a:t>
            </a:r>
          </a:p>
          <a:p>
            <a:pPr lvl="0">
              <a:buFont typeface="+mj-lt"/>
              <a:buAutoNum type="arabicPeriod" startAt="23"/>
            </a:pPr>
            <a:r>
              <a:rPr lang="en-US" sz="2800" dirty="0">
                <a:solidFill>
                  <a:srgbClr val="002060"/>
                </a:solidFill>
              </a:rPr>
              <a:t>It is clear how students’ feedback on the course has been acted on</a:t>
            </a:r>
            <a:endParaRPr lang="en-GB" sz="2800" dirty="0">
              <a:solidFill>
                <a:srgbClr val="002060"/>
              </a:solidFill>
            </a:endParaRPr>
          </a:p>
          <a:p>
            <a:endParaRPr lang="en-GB" sz="2800" dirty="0">
              <a:solidFill>
                <a:srgbClr val="002060"/>
              </a:solidFill>
            </a:endParaRPr>
          </a:p>
          <a:p>
            <a:endParaRPr lang="en-GB" sz="2800" dirty="0">
              <a:solidFill>
                <a:srgbClr val="002060"/>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39C79-1524-4497-9856-25423A72032A}"/>
              </a:ext>
            </a:extLst>
          </p:cNvPr>
          <p:cNvSpPr>
            <a:spLocks noGrp="1"/>
          </p:cNvSpPr>
          <p:nvPr>
            <p:ph type="title"/>
          </p:nvPr>
        </p:nvSpPr>
        <p:spPr/>
        <p:txBody>
          <a:bodyPr/>
          <a:lstStyle/>
          <a:p>
            <a:r>
              <a:rPr lang="en-GB" sz="3200" dirty="0"/>
              <a:t>Please design a question for us to debate  Deadline: 1214: your great questions…</a:t>
            </a:r>
          </a:p>
        </p:txBody>
      </p:sp>
      <p:sp>
        <p:nvSpPr>
          <p:cNvPr id="3" name="Content Placeholder 2">
            <a:extLst>
              <a:ext uri="{FF2B5EF4-FFF2-40B4-BE49-F238E27FC236}">
                <a16:creationId xmlns:a16="http://schemas.microsoft.com/office/drawing/2014/main" id="{BE4EDC20-96F9-401D-A0DD-474F20E70429}"/>
              </a:ext>
            </a:extLst>
          </p:cNvPr>
          <p:cNvSpPr>
            <a:spLocks noGrp="1"/>
          </p:cNvSpPr>
          <p:nvPr>
            <p:ph idx="1"/>
          </p:nvPr>
        </p:nvSpPr>
        <p:spPr/>
        <p:txBody>
          <a:bodyPr/>
          <a:lstStyle/>
          <a:p>
            <a:pPr marL="514350" indent="-514350">
              <a:buFont typeface="+mj-lt"/>
              <a:buAutoNum type="arabicPeriod"/>
            </a:pPr>
            <a:r>
              <a:rPr lang="en-GB" sz="2400" dirty="0"/>
              <a:t>How do I design innovative and interactive assessments for a mixed cohort where 50% of students have poor written/spoken English?</a:t>
            </a:r>
          </a:p>
          <a:p>
            <a:pPr marL="514350" indent="-514350">
              <a:buFont typeface="+mj-lt"/>
              <a:buAutoNum type="arabicPeriod"/>
            </a:pPr>
            <a:r>
              <a:rPr lang="en-GB" sz="2400" dirty="0"/>
              <a:t>How relevant are traditional assessment methods (</a:t>
            </a:r>
            <a:r>
              <a:rPr lang="en-GB" sz="2400" dirty="0" err="1"/>
              <a:t>i.e</a:t>
            </a:r>
            <a:r>
              <a:rPr lang="en-GB" sz="2400" dirty="0"/>
              <a:t> exams) in the modern university (and workplace)?</a:t>
            </a:r>
          </a:p>
          <a:p>
            <a:pPr marL="514350" indent="-514350">
              <a:buFont typeface="+mj-lt"/>
              <a:buAutoNum type="arabicPeriod"/>
            </a:pPr>
            <a:r>
              <a:rPr lang="en-GB" sz="2400" dirty="0"/>
              <a:t>Is an essay the right way to assess students’ knowledge and applicability to professional skills of employability?</a:t>
            </a:r>
          </a:p>
          <a:p>
            <a:pPr marL="514350" indent="-514350">
              <a:buFont typeface="+mj-lt"/>
              <a:buAutoNum type="arabicPeriod"/>
            </a:pPr>
            <a:r>
              <a:rPr lang="en-GB" sz="2400" dirty="0"/>
              <a:t>How do we drive change in institutional culture so that plagiarism is no longer a problem?</a:t>
            </a:r>
          </a:p>
          <a:p>
            <a:pPr marL="514350" indent="-514350">
              <a:buFont typeface="+mj-lt"/>
              <a:buAutoNum type="arabicPeriod"/>
            </a:pPr>
            <a:r>
              <a:rPr lang="en-GB" sz="2400" dirty="0"/>
              <a:t>When should we have programme level assessment?</a:t>
            </a:r>
          </a:p>
          <a:p>
            <a:pPr marL="514350" indent="-514350">
              <a:buFont typeface="+mj-lt"/>
              <a:buAutoNum type="arabicPeriod"/>
            </a:pPr>
            <a:r>
              <a:rPr lang="en-GB" sz="2400" dirty="0"/>
              <a:t>When is the framework infrastructure and regulations going to catch up with innovation?</a:t>
            </a:r>
          </a:p>
          <a:p>
            <a:pPr marL="514350" indent="-514350">
              <a:buFont typeface="+mj-lt"/>
              <a:buAutoNum type="arabicPeriod"/>
            </a:pPr>
            <a:r>
              <a:rPr lang="en-GB" sz="2400" dirty="0"/>
              <a:t>How can we best work with students who have been warned about their conduct to ensure that their academic practice improves?</a:t>
            </a:r>
          </a:p>
          <a:p>
            <a:pPr marL="514350" indent="-514350">
              <a:buFont typeface="+mj-lt"/>
              <a:buAutoNum type="arabicPeriod"/>
            </a:pPr>
            <a:endParaRPr lang="en-GB" sz="4000" dirty="0"/>
          </a:p>
        </p:txBody>
      </p:sp>
    </p:spTree>
    <p:extLst>
      <p:ext uri="{BB962C8B-B14F-4D97-AF65-F5344CB8AC3E}">
        <p14:creationId xmlns:p14="http://schemas.microsoft.com/office/powerpoint/2010/main" val="383642452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One of my main worries...</a:t>
            </a:r>
          </a:p>
        </p:txBody>
      </p:sp>
      <p:sp>
        <p:nvSpPr>
          <p:cNvPr id="3" name="Content Placeholder 2"/>
          <p:cNvSpPr>
            <a:spLocks noGrp="1"/>
          </p:cNvSpPr>
          <p:nvPr>
            <p:ph idx="1"/>
          </p:nvPr>
        </p:nvSpPr>
        <p:spPr/>
        <p:txBody>
          <a:bodyPr/>
          <a:lstStyle/>
          <a:p>
            <a:pPr>
              <a:buNone/>
            </a:pPr>
            <a:r>
              <a:rPr lang="en-GB" dirty="0"/>
              <a:t>We still tend to try to measure...</a:t>
            </a:r>
          </a:p>
          <a:p>
            <a:pPr>
              <a:buNone/>
            </a:pPr>
            <a:r>
              <a:rPr lang="en-GB" dirty="0"/>
              <a:t>	...</a:t>
            </a:r>
            <a:r>
              <a:rPr lang="en-GB" dirty="0">
                <a:solidFill>
                  <a:srgbClr val="FF0000"/>
                </a:solidFill>
              </a:rPr>
              <a:t>what’s in students’ heads, and what they can do with what’s there...</a:t>
            </a:r>
          </a:p>
          <a:p>
            <a:pPr>
              <a:buNone/>
            </a:pPr>
            <a:r>
              <a:rPr lang="en-GB" dirty="0"/>
              <a:t>	in terms of two unsatisfactory proxies ... </a:t>
            </a:r>
          </a:p>
          <a:p>
            <a:pPr>
              <a:buAutoNum type="arabicPeriod"/>
            </a:pPr>
            <a:r>
              <a:rPr lang="en-GB" dirty="0">
                <a:solidFill>
                  <a:srgbClr val="006600"/>
                </a:solidFill>
              </a:rPr>
              <a:t>what comes out of students’ </a:t>
            </a:r>
            <a:r>
              <a:rPr lang="en-GB" dirty="0">
                <a:solidFill>
                  <a:srgbClr val="FF0000"/>
                </a:solidFill>
              </a:rPr>
              <a:t>pens</a:t>
            </a:r>
            <a:r>
              <a:rPr lang="en-GB" dirty="0">
                <a:solidFill>
                  <a:srgbClr val="006600"/>
                </a:solidFill>
              </a:rPr>
              <a:t> in exams;</a:t>
            </a:r>
            <a:endParaRPr lang="en-GB" b="0" dirty="0">
              <a:solidFill>
                <a:srgbClr val="FF0000"/>
              </a:solidFill>
              <a:latin typeface="Creepy" pitchFamily="82" charset="0"/>
            </a:endParaRPr>
          </a:p>
          <a:p>
            <a:pPr>
              <a:buNone/>
            </a:pPr>
            <a:r>
              <a:rPr lang="en-GB" dirty="0">
                <a:solidFill>
                  <a:srgbClr val="006600"/>
                </a:solidFill>
              </a:rPr>
              <a:t>2.	what comes out of their </a:t>
            </a:r>
            <a:r>
              <a:rPr lang="en-GB" dirty="0">
                <a:solidFill>
                  <a:srgbClr val="FF0000"/>
                </a:solidFill>
              </a:rPr>
              <a:t>keyboards</a:t>
            </a:r>
            <a:r>
              <a:rPr lang="en-GB" dirty="0">
                <a:solidFill>
                  <a:srgbClr val="006600"/>
                </a:solidFill>
              </a:rPr>
              <a:t> in essays and reports</a:t>
            </a:r>
            <a:r>
              <a:rPr lang="en-GB" dirty="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Disengaged students</a:t>
            </a:r>
          </a:p>
        </p:txBody>
      </p:sp>
      <p:sp>
        <p:nvSpPr>
          <p:cNvPr id="3" name="Content Placeholder 2"/>
          <p:cNvSpPr>
            <a:spLocks noGrp="1"/>
          </p:cNvSpPr>
          <p:nvPr>
            <p:ph idx="1"/>
          </p:nvPr>
        </p:nvSpPr>
        <p:spPr/>
        <p:txBody>
          <a:bodyPr/>
          <a:lstStyle/>
          <a:p>
            <a:r>
              <a:rPr lang="en-GB" sz="2600" dirty="0"/>
              <a:t>Don’t live up to their potential and fail to achieve their very best;</a:t>
            </a:r>
          </a:p>
          <a:p>
            <a:r>
              <a:rPr lang="en-GB" sz="2600" dirty="0"/>
              <a:t>Make life more difficult for the staff who teach and support them;</a:t>
            </a:r>
          </a:p>
          <a:p>
            <a:r>
              <a:rPr lang="en-GB" sz="2600" dirty="0"/>
              <a:t>Don’t achieve as highly as they might &amp; underperform;</a:t>
            </a:r>
          </a:p>
          <a:p>
            <a:r>
              <a:rPr lang="en-GB" sz="2600" dirty="0"/>
              <a:t>Drop out of higher education, thereby damaging their own prospects and HEIs’ performance indicators;</a:t>
            </a:r>
          </a:p>
          <a:p>
            <a:r>
              <a:rPr lang="en-GB" sz="2600" dirty="0"/>
              <a:t>HEIs suffer both financially and in terms of their status and reputation from high attrition rates. </a:t>
            </a:r>
          </a:p>
        </p:txBody>
      </p:sp>
    </p:spTree>
    <p:extLst>
      <p:ext uri="{BB962C8B-B14F-4D97-AF65-F5344CB8AC3E}">
        <p14:creationId xmlns:p14="http://schemas.microsoft.com/office/powerpoint/2010/main" val="327900665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To engage learners we can:</a:t>
            </a:r>
          </a:p>
        </p:txBody>
      </p:sp>
      <p:sp>
        <p:nvSpPr>
          <p:cNvPr id="44035" name="Content Placeholder 2"/>
          <p:cNvSpPr>
            <a:spLocks noGrp="1"/>
          </p:cNvSpPr>
          <p:nvPr>
            <p:ph idx="1"/>
          </p:nvPr>
        </p:nvSpPr>
        <p:spPr>
          <a:xfrm>
            <a:off x="468313" y="1196975"/>
            <a:ext cx="8229600" cy="5005388"/>
          </a:xfrm>
        </p:spPr>
        <p:txBody>
          <a:bodyPr/>
          <a:lstStyle/>
          <a:p>
            <a:pPr>
              <a:lnSpc>
                <a:spcPct val="100000"/>
              </a:lnSpc>
            </a:pPr>
            <a:r>
              <a:rPr lang="en-GB" sz="2400" dirty="0"/>
              <a:t>Make use of real examples and hot-off-the-press data to keep content current;</a:t>
            </a:r>
          </a:p>
          <a:p>
            <a:r>
              <a:rPr lang="en-GB" sz="2400" dirty="0"/>
              <a:t>Give added-value to each person who bothers to turn up. Provide resources and text on-line that back up classroom activities (including audio/video recordings of your lectures) without ever letting it be perceived that this is a substitute for being there!</a:t>
            </a:r>
          </a:p>
          <a:p>
            <a:pPr>
              <a:lnSpc>
                <a:spcPct val="100000"/>
              </a:lnSpc>
            </a:pPr>
            <a:r>
              <a:rPr lang="en-GB" sz="2400" dirty="0"/>
              <a:t>Provide challenges to students’ thinking, without letting individuals feel publicly exposed or humiliated;</a:t>
            </a:r>
          </a:p>
          <a:p>
            <a:pPr>
              <a:lnSpc>
                <a:spcPct val="100000"/>
              </a:lnSpc>
            </a:pPr>
            <a:r>
              <a:rPr lang="en-GB" sz="2400" dirty="0"/>
              <a:t>Relate their work to the forthcoming/ongoing assignment (without slavishly teaching to the exam);</a:t>
            </a:r>
          </a:p>
          <a:p>
            <a:pPr>
              <a:lnSpc>
                <a:spcPct val="100000"/>
              </a:lnSpc>
            </a:pPr>
            <a:r>
              <a:rPr lang="en-GB" sz="2400" dirty="0"/>
              <a:t>Make spaces for dialogue, through clickers/ twitter/ whatever, live and after the session.</a:t>
            </a:r>
          </a:p>
          <a:p>
            <a:pPr>
              <a:lnSpc>
                <a:spcPct val="100000"/>
              </a:lnSpc>
            </a:pPr>
            <a:endParaRPr lang="en-GB" sz="2400" dirty="0"/>
          </a:p>
          <a:p>
            <a:pPr>
              <a:lnSpc>
                <a:spcPct val="100000"/>
              </a:lnSpc>
            </a:pPr>
            <a:endParaRPr lang="en-GB" sz="2400" dirty="0"/>
          </a:p>
        </p:txBody>
      </p:sp>
    </p:spTree>
    <p:extLst>
      <p:ext uri="{BB962C8B-B14F-4D97-AF65-F5344CB8AC3E}">
        <p14:creationId xmlns:p14="http://schemas.microsoft.com/office/powerpoint/2010/main" val="240750932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GB" dirty="0"/>
              <a:t>Engaging students through assessment</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r>
              <a:rPr lang="en-GB" sz="2800" dirty="0"/>
              <a:t>Pays high dividends in terms of student satisfaction;</a:t>
            </a:r>
          </a:p>
          <a:p>
            <a:pPr eaLnBrk="1" hangingPunct="1"/>
            <a:r>
              <a:rPr lang="en-GB" sz="2800" dirty="0"/>
              <a:t>Can be highly resource intensive if a strategic approach is not adopted;</a:t>
            </a:r>
          </a:p>
          <a:p>
            <a:pPr eaLnBrk="1" hangingPunct="1"/>
            <a:r>
              <a:rPr lang="en-GB" sz="2800" dirty="0"/>
              <a:t>Often requires a significant process of rethinking the processes and practices of assessment;</a:t>
            </a:r>
          </a:p>
          <a:p>
            <a:pPr eaLnBrk="1" hangingPunct="1"/>
            <a:r>
              <a:rPr lang="en-GB" sz="2800" dirty="0"/>
              <a:t>Usually implies increasing the amount of formative assessment and sometimes slimming down the volume of summative assessment;</a:t>
            </a:r>
          </a:p>
          <a:p>
            <a:pPr eaLnBrk="1" hangingPunct="1"/>
            <a:r>
              <a:rPr lang="en-GB" sz="2800" dirty="0"/>
              <a:t>Can change students’ lives.</a:t>
            </a:r>
          </a:p>
          <a:p>
            <a:pPr marL="0" indent="0" eaLnBrk="1" hangingPunct="1">
              <a:buNone/>
            </a:pPr>
            <a:r>
              <a:rPr lang="en-GB" sz="2800" dirty="0"/>
              <a:t>See HEA (2012): </a:t>
            </a:r>
            <a:r>
              <a:rPr lang="en-GB" sz="2800" i="1" dirty="0"/>
              <a:t>A Marked Improvement: transforming assessment in higher education.</a:t>
            </a:r>
            <a:endParaRPr lang="en-GB" sz="2800" dirty="0"/>
          </a:p>
        </p:txBody>
      </p:sp>
    </p:spTree>
    <p:extLst>
      <p:ext uri="{BB962C8B-B14F-4D97-AF65-F5344CB8AC3E}">
        <p14:creationId xmlns:p14="http://schemas.microsoft.com/office/powerpoint/2010/main" val="94564640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GB" sz="3200" dirty="0"/>
              <a:t>What can we do as individuals to engage students through assessment?</a:t>
            </a:r>
          </a:p>
        </p:txBody>
      </p:sp>
      <p:sp>
        <p:nvSpPr>
          <p:cNvPr id="54275" name="Rectangle 3"/>
          <p:cNvSpPr>
            <a:spLocks noGrp="1"/>
          </p:cNvSpPr>
          <p:nvPr>
            <p:ph idx="1"/>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30000"/>
              </a:spcBef>
              <a:buClr>
                <a:srgbClr val="7030A0"/>
              </a:buClr>
              <a:buSzPct val="70000"/>
              <a:buFont typeface="Wingdings" pitchFamily="2" charset="2"/>
              <a:buChar char="l"/>
            </a:pPr>
            <a:r>
              <a:rPr lang="en-GB" sz="2600" b="1" dirty="0"/>
              <a:t>Set small early assessed tasks (formative or summative) and turn them round fast in the crucial first semester;</a:t>
            </a:r>
          </a:p>
          <a:p>
            <a:pPr>
              <a:spcBef>
                <a:spcPct val="30000"/>
              </a:spcBef>
              <a:buClr>
                <a:srgbClr val="7030A0"/>
              </a:buClr>
              <a:buSzPct val="70000"/>
              <a:buFont typeface="Wingdings" pitchFamily="2" charset="2"/>
              <a:buChar char="l"/>
            </a:pPr>
            <a:r>
              <a:rPr lang="en-GB" sz="2600" b="1" dirty="0"/>
              <a:t>Monitor student attendance and take action when students disappear and particularly when work is not handed in;</a:t>
            </a:r>
          </a:p>
          <a:p>
            <a:pPr>
              <a:spcBef>
                <a:spcPct val="30000"/>
              </a:spcBef>
              <a:buClr>
                <a:srgbClr val="7030A0"/>
              </a:buClr>
              <a:buSzPct val="70000"/>
              <a:buFont typeface="Wingdings" pitchFamily="2" charset="2"/>
              <a:buChar char="l"/>
            </a:pPr>
            <a:r>
              <a:rPr lang="en-GB" sz="2600" b="1" dirty="0"/>
              <a:t>Make time available for student support, but know when to refer matters on when the problems are beyond our capabilities;</a:t>
            </a:r>
          </a:p>
          <a:p>
            <a:pPr>
              <a:spcBef>
                <a:spcPct val="30000"/>
              </a:spcBef>
              <a:buClr>
                <a:srgbClr val="7030A0"/>
              </a:buClr>
              <a:buSzPct val="70000"/>
              <a:buFont typeface="Wingdings" pitchFamily="2" charset="2"/>
              <a:buChar char="l"/>
            </a:pPr>
            <a:r>
              <a:rPr lang="en-GB" sz="2600" b="1" dirty="0"/>
              <a:t>Do what we can to personalise the learning experience.</a:t>
            </a:r>
          </a:p>
          <a:p>
            <a:pPr>
              <a:spcBef>
                <a:spcPct val="30000"/>
              </a:spcBef>
              <a:buClr>
                <a:srgbClr val="7030A0"/>
              </a:buClr>
              <a:buSzPct val="70000"/>
              <a:buFont typeface="Wingdings" pitchFamily="2" charset="2"/>
              <a:buChar char="l"/>
            </a:pPr>
            <a:endParaRPr lang="en-GB" sz="2600" b="1" dirty="0"/>
          </a:p>
        </p:txBody>
      </p:sp>
    </p:spTree>
    <p:extLst>
      <p:ext uri="{BB962C8B-B14F-4D97-AF65-F5344CB8AC3E}">
        <p14:creationId xmlns:p14="http://schemas.microsoft.com/office/powerpoint/2010/main" val="37194379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122238"/>
            <a:ext cx="7543800" cy="868362"/>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For engaged students we need:</a:t>
            </a:r>
          </a:p>
        </p:txBody>
      </p:sp>
      <p:sp>
        <p:nvSpPr>
          <p:cNvPr id="23555" name="Content Placeholder 2"/>
          <p:cNvSpPr>
            <a:spLocks noGrp="1"/>
          </p:cNvSpPr>
          <p:nvPr>
            <p:ph idx="1"/>
          </p:nvPr>
        </p:nvSpPr>
        <p:spPr>
          <a:xfrm>
            <a:off x="228600" y="1066800"/>
            <a:ext cx="8469313" cy="5135563"/>
          </a:xfrm>
        </p:spPr>
        <p:txBody>
          <a:bodyPr/>
          <a:lstStyle/>
          <a:p>
            <a:r>
              <a:rPr lang="en-GB" sz="2400" b="1" dirty="0"/>
              <a:t>Proactive and positive initial training for teaching staff and ongoing CPD;</a:t>
            </a:r>
          </a:p>
          <a:p>
            <a:r>
              <a:rPr lang="en-GB" sz="2400" b="1" dirty="0"/>
              <a:t>Regular developmental Peer Observation;</a:t>
            </a:r>
          </a:p>
          <a:p>
            <a:r>
              <a:rPr lang="en-GB" sz="2400" b="1" dirty="0"/>
              <a:t>Teaching based on a supportive / reflective models;</a:t>
            </a:r>
          </a:p>
          <a:p>
            <a:r>
              <a:rPr lang="en-GB" sz="2400" b="1" dirty="0"/>
              <a:t>Clear and widely publicised mutual expectations for students and staff;</a:t>
            </a:r>
          </a:p>
          <a:p>
            <a:r>
              <a:rPr lang="en-GB" sz="2400" dirty="0"/>
              <a:t>Methods to r</a:t>
            </a:r>
            <a:r>
              <a:rPr lang="en-GB" sz="2400" b="1" dirty="0"/>
              <a:t>ecognise and reward good teaching and learning support, and obvious career pathways for those who dedicate their lives to enhancing the student experience;</a:t>
            </a:r>
          </a:p>
          <a:p>
            <a:r>
              <a:rPr lang="en-GB" sz="2400" dirty="0"/>
              <a:t>Rapid turnaround of assignments with detailed and useful feedback;</a:t>
            </a:r>
          </a:p>
          <a:p>
            <a:r>
              <a:rPr lang="en-GB" sz="2400" dirty="0"/>
              <a:t>A focus on ta</a:t>
            </a:r>
            <a:r>
              <a:rPr lang="en-GB" sz="2400" b="1" dirty="0"/>
              <a:t>king student evaluations very seriously, and publicising widely action taken as a result of their comments.</a:t>
            </a:r>
          </a:p>
          <a:p>
            <a:pPr marL="0" indent="0">
              <a:buNone/>
            </a:pPr>
            <a:endParaRPr lang="en-GB" sz="2400" b="1" dirty="0"/>
          </a:p>
        </p:txBody>
      </p:sp>
    </p:spTree>
    <p:extLst>
      <p:ext uri="{BB962C8B-B14F-4D97-AF65-F5344CB8AC3E}">
        <p14:creationId xmlns:p14="http://schemas.microsoft.com/office/powerpoint/2010/main" val="94559136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GB" sz="3600" dirty="0"/>
              <a:t>Face-to-face one-to-one feedback activity</a:t>
            </a:r>
          </a:p>
        </p:txBody>
      </p:sp>
      <p:sp>
        <p:nvSpPr>
          <p:cNvPr id="23558" name="Rectangle 3"/>
          <p:cNvSpPr>
            <a:spLocks noGrp="1" noChangeArrowheads="1"/>
          </p:cNvSpPr>
          <p:nvPr>
            <p:ph idx="1"/>
          </p:nvPr>
        </p:nvSpPr>
        <p:spPr/>
        <p:txBody>
          <a:bodyPr/>
          <a:lstStyle/>
          <a:p>
            <a:pPr eaLnBrk="1" hangingPunct="1">
              <a:lnSpc>
                <a:spcPct val="100000"/>
              </a:lnSpc>
              <a:buFont typeface="Wingdings" pitchFamily="2" charset="2"/>
              <a:buNone/>
            </a:pPr>
            <a:r>
              <a:rPr lang="en-GB" sz="2800" dirty="0">
                <a:solidFill>
                  <a:srgbClr val="C00000"/>
                </a:solidFill>
              </a:rPr>
              <a:t>On the signal to start</a:t>
            </a:r>
            <a:r>
              <a:rPr lang="en-GB" sz="2800" dirty="0"/>
              <a:t>, please stand up, and work in pairs, moving around the room, talking to different people using the script which follows…</a:t>
            </a:r>
            <a:endParaRPr lang="en-GB" sz="2800" dirty="0">
              <a:solidFill>
                <a:srgbClr val="66FF33"/>
              </a:solidFill>
            </a:endParaRPr>
          </a:p>
          <a:p>
            <a:pPr eaLnBrk="1" hangingPunct="1">
              <a:lnSpc>
                <a:spcPct val="100000"/>
              </a:lnSpc>
              <a:buFont typeface="Wingdings" pitchFamily="2" charset="2"/>
              <a:buNone/>
            </a:pPr>
            <a:r>
              <a:rPr lang="en-GB" sz="2800" dirty="0"/>
              <a:t>The script:</a:t>
            </a:r>
          </a:p>
          <a:p>
            <a:pPr eaLnBrk="1" hangingPunct="1">
              <a:lnSpc>
                <a:spcPct val="100000"/>
              </a:lnSpc>
              <a:buFont typeface="Wingdings" pitchFamily="2" charset="2"/>
              <a:buNone/>
            </a:pPr>
            <a:r>
              <a:rPr lang="en-GB" sz="2800" dirty="0">
                <a:solidFill>
                  <a:srgbClr val="009900"/>
                </a:solidFill>
              </a:rPr>
              <a:t>A		‘Hello’ (or equivalent).</a:t>
            </a:r>
          </a:p>
          <a:p>
            <a:pPr eaLnBrk="1" hangingPunct="1">
              <a:lnSpc>
                <a:spcPct val="100000"/>
              </a:lnSpc>
              <a:buFont typeface="Wingdings" pitchFamily="2" charset="2"/>
              <a:buNone/>
            </a:pPr>
            <a:r>
              <a:rPr lang="en-GB" sz="2800" dirty="0">
                <a:solidFill>
                  <a:srgbClr val="0000CC"/>
                </a:solidFill>
              </a:rPr>
              <a:t>B 		‘Hello’ (or equivalent).</a:t>
            </a:r>
          </a:p>
          <a:p>
            <a:pPr eaLnBrk="1" hangingPunct="1">
              <a:lnSpc>
                <a:spcPct val="100000"/>
              </a:lnSpc>
              <a:buFont typeface="Wingdings" pitchFamily="2" charset="2"/>
              <a:buNone/>
            </a:pPr>
            <a:r>
              <a:rPr lang="en-GB" sz="2800" dirty="0">
                <a:solidFill>
                  <a:srgbClr val="009900"/>
                </a:solidFill>
              </a:rPr>
              <a:t>A 		‘You are late’.</a:t>
            </a:r>
          </a:p>
          <a:p>
            <a:pPr eaLnBrk="1" hangingPunct="1">
              <a:lnSpc>
                <a:spcPct val="100000"/>
              </a:lnSpc>
              <a:buFont typeface="Wingdings" pitchFamily="2" charset="2"/>
              <a:buNone/>
            </a:pPr>
            <a:r>
              <a:rPr lang="en-GB" sz="2800" dirty="0">
                <a:solidFill>
                  <a:srgbClr val="0000CC"/>
                </a:solidFill>
              </a:rPr>
              <a:t>B 		‘I know’.</a:t>
            </a:r>
          </a:p>
          <a:p>
            <a:pPr eaLnBrk="1" hangingPunct="1">
              <a:lnSpc>
                <a:spcPct val="100000"/>
              </a:lnSpc>
              <a:buFont typeface="Wingdings" pitchFamily="2" charset="2"/>
              <a:buNone/>
            </a:pPr>
            <a:r>
              <a:rPr lang="en-GB" sz="2800" dirty="0">
                <a:solidFill>
                  <a:srgbClr val="FF0000"/>
                </a:solidFill>
                <a:highlight>
                  <a:srgbClr val="FFFF00"/>
                </a:highlight>
              </a:rPr>
              <a:t>Try to do it completely differently each time.</a:t>
            </a:r>
          </a:p>
        </p:txBody>
      </p:sp>
      <p:pic>
        <p:nvPicPr>
          <p:cNvPr id="2" name="glas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508130" y="6022181"/>
            <a:ext cx="609600" cy="609600"/>
          </a:xfrm>
          <a:prstGeom prst="rect">
            <a:avLst/>
          </a:prstGeom>
        </p:spPr>
      </p:pic>
    </p:spTree>
    <p:extLst>
      <p:ext uri="{BB962C8B-B14F-4D97-AF65-F5344CB8AC3E}">
        <p14:creationId xmlns:p14="http://schemas.microsoft.com/office/powerpoint/2010/main" val="27767681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7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0" y="1"/>
            <a:ext cx="8964613" cy="908732"/>
          </a:xfrm>
          <a:noFill/>
          <a:ln w="12700">
            <a:noFill/>
            <a:miter lim="800000"/>
            <a:headEnd/>
            <a:tailEnd/>
          </a:ln>
          <a:effectLst/>
        </p:spPr>
        <p:txBody>
          <a:bodyPr vert="horz" lIns="92075" tIns="46038" rIns="92075" bIns="46038" rtlCol="0" anchor="ctr">
            <a:normAutofit/>
          </a:bodyPr>
          <a:lstStyle/>
          <a:p>
            <a:pPr eaLnBrk="0" hangingPunct="0">
              <a:lnSpc>
                <a:spcPct val="80000"/>
              </a:lnSpc>
            </a:pPr>
            <a:endParaRPr lang="en-GB" sz="3200" kern="1200" dirty="0">
              <a:solidFill>
                <a:srgbClr val="800080"/>
              </a:solidFill>
              <a:ea typeface="+mn-ea"/>
              <a:cs typeface="+mn-cs"/>
            </a:endParaRPr>
          </a:p>
        </p:txBody>
      </p:sp>
      <p:sp>
        <p:nvSpPr>
          <p:cNvPr id="24582" name="Rectangle 3"/>
          <p:cNvSpPr>
            <a:spLocks noGrp="1" noChangeArrowheads="1"/>
          </p:cNvSpPr>
          <p:nvPr>
            <p:ph idx="1"/>
          </p:nvPr>
        </p:nvSpPr>
        <p:spPr>
          <a:xfrm>
            <a:off x="358777" y="980729"/>
            <a:ext cx="8605838" cy="4886672"/>
          </a:xfrm>
        </p:spPr>
        <p:txBody>
          <a:bodyPr/>
          <a:lstStyle/>
          <a:p>
            <a:pPr eaLnBrk="1" hangingPunct="1">
              <a:lnSpc>
                <a:spcPct val="100000"/>
              </a:lnSpc>
            </a:pPr>
            <a:r>
              <a:rPr lang="en-GB" sz="2800" dirty="0"/>
              <a:t>When explaining </a:t>
            </a:r>
            <a:r>
              <a:rPr lang="en-GB" sz="2800" dirty="0">
                <a:solidFill>
                  <a:srgbClr val="FF0000"/>
                </a:solidFill>
              </a:rPr>
              <a:t>assessment criteria </a:t>
            </a:r>
            <a:r>
              <a:rPr lang="en-GB" sz="2800" dirty="0"/>
              <a:t>to students, and when linking these to </a:t>
            </a:r>
            <a:r>
              <a:rPr lang="en-GB" sz="2800" dirty="0">
                <a:solidFill>
                  <a:srgbClr val="FF0000"/>
                </a:solidFill>
              </a:rPr>
              <a:t>evidence of achievement </a:t>
            </a:r>
            <a:r>
              <a:rPr lang="en-GB" sz="2800" dirty="0"/>
              <a:t>of the </a:t>
            </a:r>
            <a:r>
              <a:rPr lang="en-GB" sz="2800" dirty="0">
                <a:solidFill>
                  <a:srgbClr val="FF0000"/>
                </a:solidFill>
              </a:rPr>
              <a:t>intended learning outcomes</a:t>
            </a:r>
            <a:r>
              <a:rPr lang="en-GB" sz="2800" dirty="0"/>
              <a:t>, we need to make the most of face-to-face whole group contexts and...</a:t>
            </a:r>
          </a:p>
          <a:p>
            <a:pPr marL="2876550" lvl="1" indent="-457200" eaLnBrk="1" hangingPunct="1">
              <a:lnSpc>
                <a:spcPct val="100000"/>
              </a:lnSpc>
            </a:pPr>
            <a:r>
              <a:rPr lang="en-GB" sz="2600" dirty="0">
                <a:solidFill>
                  <a:srgbClr val="008000"/>
                </a:solidFill>
                <a:latin typeface="Calibri" panose="020F0502020204030204" pitchFamily="34" charset="0"/>
                <a:cs typeface="Calibri" panose="020F0502020204030204" pitchFamily="34" charset="0"/>
              </a:rPr>
              <a:t>Tone of voice</a:t>
            </a:r>
          </a:p>
          <a:p>
            <a:pPr marL="2876550" lvl="1" indent="-457200" eaLnBrk="1" hangingPunct="1">
              <a:lnSpc>
                <a:spcPct val="100000"/>
              </a:lnSpc>
            </a:pPr>
            <a:r>
              <a:rPr lang="en-GB" sz="2600" dirty="0">
                <a:solidFill>
                  <a:srgbClr val="008000"/>
                </a:solidFill>
                <a:latin typeface="Calibri" panose="020F0502020204030204" pitchFamily="34" charset="0"/>
                <a:cs typeface="Calibri" panose="020F0502020204030204" pitchFamily="34" charset="0"/>
              </a:rPr>
              <a:t>Body language</a:t>
            </a:r>
          </a:p>
          <a:p>
            <a:pPr marL="2876550" lvl="1" indent="-457200" eaLnBrk="1" hangingPunct="1">
              <a:lnSpc>
                <a:spcPct val="100000"/>
              </a:lnSpc>
            </a:pPr>
            <a:r>
              <a:rPr lang="en-GB" sz="2600" dirty="0">
                <a:solidFill>
                  <a:srgbClr val="008000"/>
                </a:solidFill>
                <a:latin typeface="Calibri" panose="020F0502020204030204" pitchFamily="34" charset="0"/>
                <a:cs typeface="Calibri" panose="020F0502020204030204" pitchFamily="34" charset="0"/>
              </a:rPr>
              <a:t>Facial expression</a:t>
            </a:r>
          </a:p>
          <a:p>
            <a:pPr marL="2876550" lvl="1" indent="-457200" eaLnBrk="1" hangingPunct="1">
              <a:lnSpc>
                <a:spcPct val="100000"/>
              </a:lnSpc>
            </a:pPr>
            <a:r>
              <a:rPr lang="en-GB" sz="2600" dirty="0">
                <a:solidFill>
                  <a:srgbClr val="008000"/>
                </a:solidFill>
                <a:latin typeface="Calibri" panose="020F0502020204030204" pitchFamily="34" charset="0"/>
                <a:cs typeface="Calibri" panose="020F0502020204030204" pitchFamily="34" charset="0"/>
              </a:rPr>
              <a:t>Eye contact</a:t>
            </a:r>
          </a:p>
          <a:p>
            <a:pPr marL="2876550" lvl="1" indent="-457200" eaLnBrk="1" hangingPunct="1">
              <a:lnSpc>
                <a:spcPct val="100000"/>
              </a:lnSpc>
            </a:pPr>
            <a:r>
              <a:rPr lang="en-GB" sz="2600" dirty="0">
                <a:solidFill>
                  <a:srgbClr val="008000"/>
                </a:solidFill>
                <a:latin typeface="Calibri" panose="020F0502020204030204" pitchFamily="34" charset="0"/>
                <a:cs typeface="Calibri" panose="020F0502020204030204" pitchFamily="34" charset="0"/>
              </a:rPr>
              <a:t>The chance to repeat things</a:t>
            </a:r>
          </a:p>
          <a:p>
            <a:pPr marL="2876550" lvl="1" indent="-457200" eaLnBrk="1" hangingPunct="1">
              <a:lnSpc>
                <a:spcPct val="100000"/>
              </a:lnSpc>
            </a:pPr>
            <a:r>
              <a:rPr lang="en-GB" sz="2600" dirty="0">
                <a:solidFill>
                  <a:srgbClr val="008000"/>
                </a:solidFill>
                <a:latin typeface="Calibri" panose="020F0502020204030204" pitchFamily="34" charset="0"/>
                <a:cs typeface="Calibri" panose="020F0502020204030204" pitchFamily="34" charset="0"/>
              </a:rPr>
              <a:t>The chance to respond to puzzled looks</a:t>
            </a:r>
          </a:p>
          <a:p>
            <a:pPr eaLnBrk="1" hangingPunct="1">
              <a:lnSpc>
                <a:spcPct val="100000"/>
              </a:lnSpc>
            </a:pPr>
            <a:r>
              <a:rPr lang="en-GB" sz="2800" dirty="0"/>
              <a:t>Some things don’t work nearly so well just on paper         or on screens.</a:t>
            </a:r>
            <a:endParaRPr lang="en-US" sz="2800" dirty="0"/>
          </a:p>
        </p:txBody>
      </p:sp>
      <p:sp>
        <p:nvSpPr>
          <p:cNvPr id="4" name="TextBox 3"/>
          <p:cNvSpPr txBox="1"/>
          <p:nvPr/>
        </p:nvSpPr>
        <p:spPr>
          <a:xfrm>
            <a:off x="467430" y="908733"/>
            <a:ext cx="8352928" cy="1872177"/>
          </a:xfrm>
          <a:prstGeom prst="rect">
            <a:avLst/>
          </a:prstGeom>
          <a:solidFill>
            <a:srgbClr val="FFFF00"/>
          </a:solidFill>
        </p:spPr>
        <p:txBody>
          <a:bodyPr wrap="square" rtlCol="0">
            <a:no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0000"/>
                </a:solidFill>
                <a:effectLst/>
                <a:uLnTx/>
                <a:uFillTx/>
              </a:rPr>
              <a:t>What will I be expected to show for this?</a:t>
            </a:r>
          </a:p>
          <a:p>
            <a:pPr marL="0" marR="0" lvl="0" indent="0" defTabSz="91440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0000"/>
                </a:solidFill>
                <a:effectLst/>
                <a:uLnTx/>
                <a:uFillTx/>
              </a:rPr>
              <a:t>What does a good one look like, and a bad one?</a:t>
            </a:r>
          </a:p>
          <a:p>
            <a:pPr marL="0" marR="0" lvl="0" indent="0" defTabSz="91440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0000"/>
                </a:solidFill>
                <a:effectLst/>
                <a:uLnTx/>
                <a:uFillTx/>
              </a:rPr>
              <a:t>Where does this fit into the big picture?</a:t>
            </a:r>
          </a:p>
        </p:txBody>
      </p:sp>
      <p:sp>
        <p:nvSpPr>
          <p:cNvPr id="5" name="TextBox 4"/>
          <p:cNvSpPr txBox="1"/>
          <p:nvPr/>
        </p:nvSpPr>
        <p:spPr>
          <a:xfrm>
            <a:off x="467430" y="2"/>
            <a:ext cx="8399094" cy="908731"/>
          </a:xfrm>
          <a:prstGeom prst="rect">
            <a:avLst/>
          </a:prstGeom>
          <a:solidFill>
            <a:schemeClr val="accent2"/>
          </a:solidFill>
        </p:spPr>
        <p:txBody>
          <a:bodyPr wrap="non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Constructive Alignment: John Biggs</a:t>
            </a:r>
          </a:p>
        </p:txBody>
      </p:sp>
      <p:sp>
        <p:nvSpPr>
          <p:cNvPr id="7" name="TextBox 6"/>
          <p:cNvSpPr txBox="1"/>
          <p:nvPr/>
        </p:nvSpPr>
        <p:spPr>
          <a:xfrm>
            <a:off x="251401" y="2996946"/>
            <a:ext cx="2520350" cy="2246769"/>
          </a:xfrm>
          <a:prstGeom prst="rect">
            <a:avLst/>
          </a:prstGeom>
          <a:solidFill>
            <a:srgbClr val="CCFFCC"/>
          </a:solidFill>
          <a:ln>
            <a:solidFill>
              <a:srgbClr val="CC0000"/>
            </a:solidFill>
          </a:ln>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dirty="0">
                <a:ln>
                  <a:noFill/>
                </a:ln>
                <a:solidFill>
                  <a:srgbClr val="C00000"/>
                </a:solidFill>
                <a:effectLst/>
                <a:uLnTx/>
                <a:uFillTx/>
                <a:latin typeface="Comic Sans MS" pitchFamily="66" charset="0"/>
              </a:rPr>
              <a:t>Some of the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dirty="0">
                <a:ln>
                  <a:noFill/>
                </a:ln>
                <a:solidFill>
                  <a:srgbClr val="C00000"/>
                </a:solidFill>
                <a:effectLst/>
                <a:uLnTx/>
                <a:uFillTx/>
                <a:latin typeface="Comic Sans MS" pitchFamily="66" charset="0"/>
              </a:rPr>
              <a:t>tools we can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dirty="0">
                <a:ln>
                  <a:noFill/>
                </a:ln>
                <a:solidFill>
                  <a:srgbClr val="C00000"/>
                </a:solidFill>
                <a:effectLst/>
                <a:uLnTx/>
                <a:uFillTx/>
                <a:latin typeface="Comic Sans MS" pitchFamily="66" charset="0"/>
              </a:rPr>
              <a:t>use in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dirty="0">
                <a:ln>
                  <a:noFill/>
                </a:ln>
                <a:solidFill>
                  <a:srgbClr val="C00000"/>
                </a:solidFill>
                <a:effectLst/>
                <a:uLnTx/>
                <a:uFillTx/>
                <a:latin typeface="Comic Sans MS" pitchFamily="66" charset="0"/>
              </a:rPr>
              <a:t>face-to-face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dirty="0">
                <a:ln>
                  <a:noFill/>
                </a:ln>
                <a:solidFill>
                  <a:srgbClr val="C00000"/>
                </a:solidFill>
                <a:effectLst/>
                <a:uLnTx/>
                <a:uFillTx/>
                <a:latin typeface="Comic Sans MS" pitchFamily="66" charset="0"/>
              </a:rPr>
              <a:t>contexts</a:t>
            </a:r>
          </a:p>
        </p:txBody>
      </p:sp>
    </p:spTree>
    <p:extLst>
      <p:ext uri="{BB962C8B-B14F-4D97-AF65-F5344CB8AC3E}">
        <p14:creationId xmlns:p14="http://schemas.microsoft.com/office/powerpoint/2010/main" val="299540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P spid="4" grpId="0" build="p" animBg="1" autoUpdateAnimBg="0"/>
      <p:bldP spid="5"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dirty="0"/>
              <a:t>Fishing for feedback?</a:t>
            </a:r>
          </a:p>
        </p:txBody>
      </p:sp>
      <p:sp>
        <p:nvSpPr>
          <p:cNvPr id="249859" name="Rectangle 3"/>
          <p:cNvSpPr>
            <a:spLocks noGrp="1" noChangeArrowheads="1"/>
          </p:cNvSpPr>
          <p:nvPr>
            <p:ph idx="1"/>
          </p:nvPr>
        </p:nvSpPr>
        <p:spPr/>
        <p:txBody>
          <a:bodyPr/>
          <a:lstStyle/>
          <a:p>
            <a:pPr eaLnBrk="1" hangingPunct="1">
              <a:buFont typeface="Wingdings" pitchFamily="2" charset="2"/>
              <a:buNone/>
              <a:defRPr/>
            </a:pPr>
            <a:r>
              <a:rPr lang="en-GB" dirty="0">
                <a:solidFill>
                  <a:srgbClr val="006600"/>
                </a:solidFill>
              </a:rPr>
              <a:t>Feedback is like fish.</a:t>
            </a:r>
          </a:p>
          <a:p>
            <a:pPr eaLnBrk="1" hangingPunct="1">
              <a:buFont typeface="Wingdings" pitchFamily="2" charset="2"/>
              <a:buNone/>
              <a:defRPr/>
            </a:pPr>
            <a:r>
              <a:rPr lang="en-GB" dirty="0">
                <a:solidFill>
                  <a:srgbClr val="006600"/>
                </a:solidFill>
              </a:rPr>
              <a:t>If it is not used quickly, it becomes useless.</a:t>
            </a:r>
          </a:p>
          <a:p>
            <a:pPr eaLnBrk="1" hangingPunct="1">
              <a:buFont typeface="Wingdings" pitchFamily="2" charset="2"/>
              <a:buNone/>
              <a:defRPr/>
            </a:pPr>
            <a:r>
              <a:rPr lang="en-GB" dirty="0">
                <a:solidFill>
                  <a:srgbClr val="006600"/>
                </a:solidFill>
              </a:rPr>
              <a:t>	(Sally Brown).</a:t>
            </a:r>
          </a:p>
          <a:p>
            <a:pPr eaLnBrk="1" hangingPunct="1">
              <a:buFont typeface="Wingdings" pitchFamily="2" charset="2"/>
              <a:buNone/>
              <a:defRPr/>
            </a:pPr>
            <a:r>
              <a:rPr lang="en-GB" dirty="0">
                <a:solidFill>
                  <a:srgbClr val="0000CC"/>
                </a:solidFill>
              </a:rPr>
              <a:t>Give a man a fish,</a:t>
            </a:r>
          </a:p>
          <a:p>
            <a:pPr eaLnBrk="1" hangingPunct="1">
              <a:buFont typeface="Wingdings" pitchFamily="2" charset="2"/>
              <a:buNone/>
              <a:defRPr/>
            </a:pPr>
            <a:r>
              <a:rPr lang="en-GB" dirty="0">
                <a:solidFill>
                  <a:srgbClr val="0000CC"/>
                </a:solidFill>
              </a:rPr>
              <a:t>Feed him for a day.</a:t>
            </a:r>
          </a:p>
          <a:p>
            <a:pPr eaLnBrk="1" hangingPunct="1">
              <a:buFont typeface="Wingdings" pitchFamily="2" charset="2"/>
              <a:buNone/>
              <a:defRPr/>
            </a:pPr>
            <a:r>
              <a:rPr lang="en-GB" dirty="0">
                <a:solidFill>
                  <a:srgbClr val="0000CC"/>
                </a:solidFill>
              </a:rPr>
              <a:t>Teach a man to fish,</a:t>
            </a:r>
          </a:p>
          <a:p>
            <a:pPr eaLnBrk="1" hangingPunct="1">
              <a:buFont typeface="Wingdings" pitchFamily="2" charset="2"/>
              <a:buNone/>
              <a:defRPr/>
            </a:pPr>
            <a:r>
              <a:rPr lang="en-GB" dirty="0">
                <a:solidFill>
                  <a:srgbClr val="0000CC"/>
                </a:solidFill>
              </a:rPr>
              <a:t>Feed him for a lifetime.</a:t>
            </a:r>
          </a:p>
          <a:p>
            <a:pPr eaLnBrk="1" hangingPunct="1">
              <a:buFont typeface="Wingdings" pitchFamily="2" charset="2"/>
              <a:buNone/>
              <a:defRPr/>
            </a:pPr>
            <a:r>
              <a:rPr lang="en-GB" dirty="0">
                <a:solidFill>
                  <a:srgbClr val="0000CC"/>
                </a:solidFill>
              </a:rPr>
              <a:t>	</a:t>
            </a:r>
            <a:r>
              <a:rPr lang="en-GB" kern="1200" dirty="0">
                <a:solidFill>
                  <a:srgbClr val="0000CC"/>
                </a:solidFill>
              </a:rPr>
              <a:t>(Maimonides: 1135-1204)</a:t>
            </a:r>
          </a:p>
          <a:p>
            <a:pPr eaLnBrk="1" hangingPunct="1">
              <a:buFont typeface="Wingdings" pitchFamily="2" charset="2"/>
              <a:buNone/>
              <a:defRPr/>
            </a:pPr>
            <a:endParaRPr lang="en-GB" dirty="0">
              <a:solidFill>
                <a:srgbClr val="0000CC"/>
              </a:solidFill>
            </a:endParaRPr>
          </a:p>
        </p:txBody>
      </p:sp>
      <p:sp>
        <p:nvSpPr>
          <p:cNvPr id="6" name="TextBox 5"/>
          <p:cNvSpPr txBox="1">
            <a:spLocks noChangeArrowheads="1"/>
          </p:cNvSpPr>
          <p:nvPr/>
        </p:nvSpPr>
        <p:spPr bwMode="auto">
          <a:xfrm>
            <a:off x="395288" y="5229237"/>
            <a:ext cx="8748712" cy="1077913"/>
          </a:xfrm>
          <a:prstGeom prst="rect">
            <a:avLst/>
          </a:prstGeom>
          <a:solidFill>
            <a:schemeClr val="bg1"/>
          </a:solidFill>
          <a:ln w="9525">
            <a:noFill/>
            <a:miter lim="800000"/>
            <a:headEnd/>
            <a:tailEnd/>
          </a:ln>
        </p:spPr>
        <p:txBody>
          <a:bodyPr>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GB" sz="3200" b="1" i="0" u="none" strike="noStrike" kern="0" cap="none" spc="0" normalizeH="0" baseline="0" noProof="0">
                <a:ln>
                  <a:noFill/>
                </a:ln>
                <a:solidFill>
                  <a:srgbClr val="0000CC"/>
                </a:solidFill>
                <a:effectLst/>
                <a:uLnTx/>
                <a:uFillTx/>
                <a:latin typeface="Arial" charset="0"/>
              </a:rPr>
              <a:t>And he’ll learn to drink beer in boats</a:t>
            </a:r>
          </a:p>
          <a:p>
            <a:pPr marL="0" marR="0" lvl="0" indent="0" defTabSz="914400" eaLnBrk="0" fontAlgn="auto" latinLnBrk="0" hangingPunct="0">
              <a:lnSpc>
                <a:spcPct val="100000"/>
              </a:lnSpc>
              <a:spcBef>
                <a:spcPts val="0"/>
              </a:spcBef>
              <a:spcAft>
                <a:spcPts val="0"/>
              </a:spcAft>
              <a:buClrTx/>
              <a:buSzTx/>
              <a:buFontTx/>
              <a:buNone/>
              <a:tabLst/>
              <a:defRPr/>
            </a:pPr>
            <a:r>
              <a:rPr kumimoji="0" lang="en-GB" sz="3200" b="1" i="0" u="none" strike="noStrike" kern="0" cap="none" spc="0" normalizeH="0" baseline="0" noProof="0">
                <a:ln>
                  <a:noFill/>
                </a:ln>
                <a:solidFill>
                  <a:srgbClr val="0000CC"/>
                </a:solidFill>
                <a:effectLst/>
                <a:uLnTx/>
                <a:uFillTx/>
                <a:latin typeface="Arial" charset="0"/>
              </a:rPr>
              <a:t>And you won’t see him for weeks!</a:t>
            </a:r>
          </a:p>
        </p:txBody>
      </p:sp>
      <p:sp>
        <p:nvSpPr>
          <p:cNvPr id="7" name="Rectangle 6"/>
          <p:cNvSpPr/>
          <p:nvPr/>
        </p:nvSpPr>
        <p:spPr>
          <a:xfrm>
            <a:off x="827094" y="6321437"/>
            <a:ext cx="5184775" cy="536575"/>
          </a:xfrm>
          <a:prstGeom prst="rect">
            <a:avLst/>
          </a:prstGeom>
          <a:solidFill>
            <a:schemeClr val="bg1"/>
          </a:solidFill>
        </p:spPr>
        <p:txBody>
          <a:bodyPr>
            <a:spAutoFit/>
          </a:bodyPr>
          <a:lstStyle/>
          <a:p>
            <a:pPr marL="533400" marR="0" lvl="0" indent="-533400" defTabSz="914400" eaLnBrk="1" fontAlgn="auto" latinLnBrk="0" hangingPunct="1">
              <a:lnSpc>
                <a:spcPct val="90000"/>
              </a:lnSpc>
              <a:spcBef>
                <a:spcPct val="35000"/>
              </a:spcBef>
              <a:spcAft>
                <a:spcPts val="0"/>
              </a:spcAft>
              <a:buClr>
                <a:srgbClr val="009900"/>
              </a:buClr>
              <a:buSzTx/>
              <a:buFontTx/>
              <a:buNone/>
              <a:tabLst/>
              <a:defRPr/>
            </a:pPr>
            <a:r>
              <a:rPr kumimoji="0" lang="en-GB" sz="3200" b="1" i="0" u="none" strike="noStrike" kern="0" cap="none" spc="0" normalizeH="0" baseline="0" noProof="0" dirty="0">
                <a:ln>
                  <a:noFill/>
                </a:ln>
                <a:solidFill>
                  <a:srgbClr val="0000CC"/>
                </a:solidFill>
                <a:effectLst/>
                <a:uLnTx/>
                <a:uFillTx/>
                <a:latin typeface="Arial"/>
              </a:rPr>
              <a:t>(Australian proverb).</a:t>
            </a:r>
          </a:p>
        </p:txBody>
      </p:sp>
      <p:sp>
        <p:nvSpPr>
          <p:cNvPr id="9" name="TextBox 8"/>
          <p:cNvSpPr txBox="1"/>
          <p:nvPr/>
        </p:nvSpPr>
        <p:spPr>
          <a:xfrm>
            <a:off x="6" y="3500445"/>
            <a:ext cx="6156325" cy="3259354"/>
          </a:xfrm>
          <a:prstGeom prst="rect">
            <a:avLst/>
          </a:prstGeom>
          <a:solidFill>
            <a:schemeClr val="bg1"/>
          </a:solidFill>
          <a:ln>
            <a:solidFill>
              <a:schemeClr val="tx1"/>
            </a:solidFill>
          </a:ln>
        </p:spPr>
        <p:txBody>
          <a:bodyPr>
            <a:spAutoFit/>
          </a:bodyPr>
          <a:lstStyle/>
          <a:p>
            <a:pPr marL="533400" marR="0" lvl="0" indent="-533400" defTabSz="914400" eaLnBrk="1" fontAlgn="auto" latinLnBrk="0" hangingPunct="1">
              <a:lnSpc>
                <a:spcPct val="100000"/>
              </a:lnSpc>
              <a:spcBef>
                <a:spcPct val="35000"/>
              </a:spcBef>
              <a:spcAft>
                <a:spcPts val="0"/>
              </a:spcAft>
              <a:buClr>
                <a:srgbClr val="009900"/>
              </a:buClr>
              <a:buSzTx/>
              <a:buFontTx/>
              <a:buNone/>
              <a:tabLst/>
              <a:defRPr/>
            </a:pPr>
            <a:r>
              <a:rPr kumimoji="0" lang="en-GB" sz="2800" b="1" i="0" u="none" strike="noStrike" kern="0" cap="none" spc="0" normalizeH="0" baseline="0" noProof="0" dirty="0">
                <a:ln>
                  <a:noFill/>
                </a:ln>
                <a:solidFill>
                  <a:srgbClr val="660066"/>
                </a:solidFill>
                <a:effectLst/>
                <a:uLnTx/>
                <a:uFillTx/>
                <a:latin typeface="Arial"/>
              </a:rPr>
              <a:t>	Make feedback </a:t>
            </a:r>
            <a:r>
              <a:rPr kumimoji="0" lang="en-GB" sz="2800" b="1" i="0" u="none" strike="noStrike" kern="0" cap="none" spc="0" normalizeH="0" baseline="0" noProof="0" dirty="0">
                <a:ln>
                  <a:noFill/>
                </a:ln>
                <a:solidFill>
                  <a:srgbClr val="FF0000"/>
                </a:solidFill>
                <a:effectLst/>
                <a:uLnTx/>
                <a:uFillTx/>
                <a:latin typeface="Arial"/>
              </a:rPr>
              <a:t>timely</a:t>
            </a:r>
            <a:r>
              <a:rPr kumimoji="0" lang="en-GB" sz="2800" b="1" i="0" u="none" strike="noStrike" kern="0" cap="none" spc="0" normalizeH="0" baseline="0" noProof="0" dirty="0">
                <a:ln>
                  <a:noFill/>
                </a:ln>
                <a:solidFill>
                  <a:srgbClr val="660066"/>
                </a:solidFill>
                <a:effectLst/>
                <a:uLnTx/>
                <a:uFillTx/>
                <a:latin typeface="Arial"/>
              </a:rPr>
              <a:t>, while it still matters to students, in time for them to use it towards further learning, or to receive further assistance.</a:t>
            </a:r>
          </a:p>
          <a:p>
            <a:pPr marL="533400" marR="0" lvl="0" indent="-533400" defTabSz="914400" eaLnBrk="1" fontAlgn="auto" latinLnBrk="0" hangingPunct="1">
              <a:lnSpc>
                <a:spcPct val="100000"/>
              </a:lnSpc>
              <a:spcBef>
                <a:spcPct val="35000"/>
              </a:spcBef>
              <a:spcAft>
                <a:spcPts val="0"/>
              </a:spcAft>
              <a:buClr>
                <a:srgbClr val="009900"/>
              </a:buClr>
              <a:buSzTx/>
              <a:buFontTx/>
              <a:buNone/>
              <a:tabLst/>
              <a:defRPr/>
            </a:pPr>
            <a:r>
              <a:rPr kumimoji="0" lang="en-GB" sz="2800" b="1" i="0" u="none" strike="noStrike" kern="0" cap="none" spc="0" normalizeH="0" baseline="0" noProof="0" dirty="0">
                <a:ln>
                  <a:noFill/>
                </a:ln>
                <a:solidFill>
                  <a:srgbClr val="660066"/>
                </a:solidFill>
                <a:effectLst/>
                <a:uLnTx/>
                <a:uFillTx/>
                <a:latin typeface="Arial"/>
              </a:rPr>
              <a:t>	(Graham Gibbs)</a:t>
            </a:r>
          </a:p>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2800" b="1" i="0" u="none" strike="noStrike" kern="0" cap="none" spc="0" normalizeH="0" baseline="0" noProof="0" dirty="0">
              <a:ln>
                <a:noFill/>
              </a:ln>
              <a:solidFill>
                <a:srgbClr val="000000"/>
              </a:solidFill>
              <a:effectLst/>
              <a:uLnTx/>
              <a:uFillTx/>
              <a:latin typeface="Times New Roman" pitchFamily="18" charset="0"/>
            </a:endParaRPr>
          </a:p>
        </p:txBody>
      </p:sp>
    </p:spTree>
    <p:extLst>
      <p:ext uri="{BB962C8B-B14F-4D97-AF65-F5344CB8AC3E}">
        <p14:creationId xmlns:p14="http://schemas.microsoft.com/office/powerpoint/2010/main" val="239747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9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98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98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98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98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98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985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4985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bg/>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build="p" autoUpdateAnimBg="0"/>
      <p:bldP spid="6" grpId="0" build="p" animBg="1"/>
      <p:bldP spid="7" grpId="0" animBg="1"/>
      <p:bldP spid="9" grpId="0" animBg="1"/>
      <p:bldP spid="9"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5" descr="alice26th">
            <a:hlinkClick r:id="rId2"/>
          </p:cNvPr>
          <p:cNvPicPr>
            <a:picLocks noChangeAspect="1" noChangeArrowheads="1"/>
          </p:cNvPicPr>
          <p:nvPr/>
        </p:nvPicPr>
        <p:blipFill>
          <a:blip r:embed="rId3" cstate="email"/>
          <a:srcRect/>
          <a:stretch>
            <a:fillRect/>
          </a:stretch>
        </p:blipFill>
        <p:spPr bwMode="auto">
          <a:xfrm>
            <a:off x="0" y="692696"/>
            <a:ext cx="3357586" cy="5634046"/>
          </a:xfrm>
          <a:prstGeom prst="rect">
            <a:avLst/>
          </a:prstGeom>
          <a:ln>
            <a:noFill/>
          </a:ln>
          <a:effectLst>
            <a:softEdge rad="112500"/>
          </a:effectLst>
        </p:spPr>
      </p:pic>
      <p:sp>
        <p:nvSpPr>
          <p:cNvPr id="9219" name="Rectangle 3"/>
          <p:cNvSpPr>
            <a:spLocks noGrp="1" noChangeArrowheads="1"/>
          </p:cNvSpPr>
          <p:nvPr>
            <p:ph type="body" idx="4294967295"/>
          </p:nvPr>
        </p:nvSpPr>
        <p:spPr>
          <a:xfrm>
            <a:off x="2699792" y="404664"/>
            <a:ext cx="6444208" cy="6120680"/>
          </a:xfrm>
          <a:solidFill>
            <a:schemeClr val="bg1"/>
          </a:solidFill>
        </p:spPr>
        <p:txBody>
          <a:bodyPr>
            <a:noAutofit/>
          </a:bodyPr>
          <a:lstStyle/>
          <a:p>
            <a:pPr marL="273050" indent="-273050" eaLnBrk="1" hangingPunct="1">
              <a:spcBef>
                <a:spcPts val="1200"/>
              </a:spcBef>
              <a:spcAft>
                <a:spcPts val="600"/>
              </a:spcAft>
              <a:buClr>
                <a:srgbClr val="EB641B"/>
              </a:buClr>
              <a:buFont typeface="Wingdings" pitchFamily="2" charset="2"/>
              <a:buNone/>
            </a:pPr>
            <a:r>
              <a:rPr lang="en-AU" b="1" i="1" dirty="0"/>
              <a:t>	“[The] pupils got it all by heart; and, when Examination-time came, they wrote it down; and the Examiner said ‘Beautiful! What depth!’ </a:t>
            </a:r>
          </a:p>
          <a:p>
            <a:pPr marL="273050" indent="-273050" eaLnBrk="1" hangingPunct="1">
              <a:spcBef>
                <a:spcPts val="1200"/>
              </a:spcBef>
              <a:spcAft>
                <a:spcPts val="600"/>
              </a:spcAft>
              <a:buClr>
                <a:srgbClr val="EB641B"/>
              </a:buClr>
              <a:buFont typeface="Wingdings" pitchFamily="2" charset="2"/>
              <a:buNone/>
            </a:pPr>
            <a:r>
              <a:rPr lang="en-AU" b="1" i="1" dirty="0"/>
              <a:t>	They became teachers in their turn, and they said all these things over again; and their pupils wrote it down, and the examiner accepted it; and </a:t>
            </a:r>
            <a:r>
              <a:rPr lang="en-AU" b="1" i="1" dirty="0">
                <a:effectLst>
                  <a:glow rad="101600">
                    <a:srgbClr val="FFFF00">
                      <a:alpha val="60000"/>
                    </a:srgbClr>
                  </a:glow>
                </a:effectLst>
              </a:rPr>
              <a:t>nobody had the ghost of an idea what it meant</a:t>
            </a:r>
            <a:r>
              <a:rPr lang="en-AU" b="1" i="1" dirty="0"/>
              <a:t>”</a:t>
            </a:r>
            <a:br>
              <a:rPr lang="en-AU" sz="4800" b="1" dirty="0">
                <a:solidFill>
                  <a:srgbClr val="FF0000"/>
                </a:solidFill>
              </a:rPr>
            </a:br>
            <a:r>
              <a:rPr lang="en-AU" sz="4800" b="1" dirty="0">
                <a:solidFill>
                  <a:srgbClr val="FF0000"/>
                </a:solidFill>
              </a:rPr>
              <a:t>Lewis Carroll, 1893</a:t>
            </a:r>
          </a:p>
        </p:txBody>
      </p:sp>
      <p:sp>
        <p:nvSpPr>
          <p:cNvPr id="4" name="Oval 3"/>
          <p:cNvSpPr>
            <a:spLocks noChangeArrowheads="1"/>
          </p:cNvSpPr>
          <p:nvPr/>
        </p:nvSpPr>
        <p:spPr bwMode="auto">
          <a:xfrm>
            <a:off x="2235200" y="2006600"/>
            <a:ext cx="4445000" cy="3987800"/>
          </a:xfrm>
          <a:prstGeom prst="ellipse">
            <a:avLst/>
          </a:prstGeom>
          <a:no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5"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Active</a:t>
            </a:r>
          </a:p>
          <a:p>
            <a:pPr algn="ctr" eaLnBrk="0" hangingPunct="0">
              <a:lnSpc>
                <a:spcPct val="80000"/>
              </a:lnSpc>
            </a:pPr>
            <a:r>
              <a:rPr lang="en-US" sz="2400" b="1" dirty="0">
                <a:solidFill>
                  <a:srgbClr val="000000"/>
                </a:solidFill>
              </a:rPr>
              <a:t>Experimentation</a:t>
            </a:r>
          </a:p>
        </p:txBody>
      </p:sp>
      <p:sp>
        <p:nvSpPr>
          <p:cNvPr id="6"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Concrete</a:t>
            </a:r>
          </a:p>
          <a:p>
            <a:pPr algn="ctr" eaLnBrk="0" hangingPunct="0">
              <a:lnSpc>
                <a:spcPct val="80000"/>
              </a:lnSpc>
            </a:pPr>
            <a:r>
              <a:rPr lang="en-US" sz="2400" b="1" dirty="0">
                <a:solidFill>
                  <a:srgbClr val="000000"/>
                </a:solidFill>
              </a:rPr>
              <a:t>Experience</a:t>
            </a:r>
          </a:p>
        </p:txBody>
      </p:sp>
      <p:sp>
        <p:nvSpPr>
          <p:cNvPr id="7"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Reflective</a:t>
            </a:r>
          </a:p>
          <a:p>
            <a:pPr algn="ctr" eaLnBrk="0" hangingPunct="0">
              <a:lnSpc>
                <a:spcPct val="80000"/>
              </a:lnSpc>
            </a:pPr>
            <a:r>
              <a:rPr lang="en-US" sz="2400" b="1" dirty="0">
                <a:solidFill>
                  <a:srgbClr val="000000"/>
                </a:solidFill>
              </a:rPr>
              <a:t>Observation</a:t>
            </a:r>
          </a:p>
        </p:txBody>
      </p:sp>
      <p:sp>
        <p:nvSpPr>
          <p:cNvPr id="8"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Abstract</a:t>
            </a:r>
          </a:p>
          <a:p>
            <a:pPr algn="ctr" eaLnBrk="0" hangingPunct="0">
              <a:lnSpc>
                <a:spcPct val="80000"/>
              </a:lnSpc>
            </a:pPr>
            <a:r>
              <a:rPr lang="en-US" sz="2400" b="1" dirty="0">
                <a:solidFill>
                  <a:srgbClr val="000000"/>
                </a:solidFill>
              </a:rPr>
              <a:t>Conceptualisation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remove"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style.rotation</p:attrName>
                                        </p:attrNameLst>
                                      </p:cBhvr>
                                      <p:tavLst>
                                        <p:tav tm="0">
                                          <p:val>
                                            <p:fltVal val="720"/>
                                          </p:val>
                                        </p:tav>
                                        <p:tav tm="100000">
                                          <p:val>
                                            <p:fltVal val="0"/>
                                          </p:val>
                                        </p:tav>
                                      </p:tavLst>
                                    </p:anim>
                                    <p:anim calcmode="lin" valueType="num">
                                      <p:cBhvr>
                                        <p:cTn id="9" dur="3000" fill="hold"/>
                                        <p:tgtEl>
                                          <p:spTgt spid="4"/>
                                        </p:tgtEl>
                                        <p:attrNameLst>
                                          <p:attrName>ppt_h</p:attrName>
                                        </p:attrNameLst>
                                      </p:cBhvr>
                                      <p:tavLst>
                                        <p:tav tm="0">
                                          <p:val>
                                            <p:fltVal val="0"/>
                                          </p:val>
                                        </p:tav>
                                        <p:tav tm="100000">
                                          <p:val>
                                            <p:strVal val="#ppt_h"/>
                                          </p:val>
                                        </p:tav>
                                      </p:tavLst>
                                    </p:anim>
                                    <p:anim calcmode="lin" valueType="num">
                                      <p:cBhvr>
                                        <p:cTn id="10" dur="3000" fill="hold"/>
                                        <p:tgtEl>
                                          <p:spTgt spid="4"/>
                                        </p:tgtEl>
                                        <p:attrNameLst>
                                          <p:attrName>ppt_w</p:attrName>
                                        </p:attrNameLst>
                                      </p:cBhvr>
                                      <p:tavLst>
                                        <p:tav tm="0">
                                          <p:val>
                                            <p:fltVal val="0"/>
                                          </p:val>
                                        </p:tav>
                                        <p:tav tm="100000">
                                          <p:val>
                                            <p:strVal val="#ppt_w"/>
                                          </p:val>
                                        </p:tav>
                                      </p:tavLst>
                                    </p:anim>
                                  </p:childTnLst>
                                </p:cTn>
                              </p:par>
                              <p:par>
                                <p:cTn id="11" presetID="35" presetClass="entr" presetSubtype="0" fill="remove"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3000"/>
                                        <p:tgtEl>
                                          <p:spTgt spid="5"/>
                                        </p:tgtEl>
                                      </p:cBhvr>
                                    </p:animEffect>
                                    <p:anim calcmode="lin" valueType="num">
                                      <p:cBhvr>
                                        <p:cTn id="14" dur="3000" fill="hold"/>
                                        <p:tgtEl>
                                          <p:spTgt spid="5"/>
                                        </p:tgtEl>
                                        <p:attrNameLst>
                                          <p:attrName>style.rotation</p:attrName>
                                        </p:attrNameLst>
                                      </p:cBhvr>
                                      <p:tavLst>
                                        <p:tav tm="0">
                                          <p:val>
                                            <p:fltVal val="720"/>
                                          </p:val>
                                        </p:tav>
                                        <p:tav tm="100000">
                                          <p:val>
                                            <p:fltVal val="0"/>
                                          </p:val>
                                        </p:tav>
                                      </p:tavLst>
                                    </p:anim>
                                    <p:anim calcmode="lin" valueType="num">
                                      <p:cBhvr>
                                        <p:cTn id="15" dur="3000" fill="hold"/>
                                        <p:tgtEl>
                                          <p:spTgt spid="5"/>
                                        </p:tgtEl>
                                        <p:attrNameLst>
                                          <p:attrName>ppt_h</p:attrName>
                                        </p:attrNameLst>
                                      </p:cBhvr>
                                      <p:tavLst>
                                        <p:tav tm="0">
                                          <p:val>
                                            <p:fltVal val="0"/>
                                          </p:val>
                                        </p:tav>
                                        <p:tav tm="100000">
                                          <p:val>
                                            <p:strVal val="#ppt_h"/>
                                          </p:val>
                                        </p:tav>
                                      </p:tavLst>
                                    </p:anim>
                                    <p:anim calcmode="lin" valueType="num">
                                      <p:cBhvr>
                                        <p:cTn id="16" dur="3000" fill="hold"/>
                                        <p:tgtEl>
                                          <p:spTgt spid="5"/>
                                        </p:tgtEl>
                                        <p:attrNameLst>
                                          <p:attrName>ppt_w</p:attrName>
                                        </p:attrNameLst>
                                      </p:cBhvr>
                                      <p:tavLst>
                                        <p:tav tm="0">
                                          <p:val>
                                            <p:fltVal val="0"/>
                                          </p:val>
                                        </p:tav>
                                        <p:tav tm="100000">
                                          <p:val>
                                            <p:strVal val="#ppt_w"/>
                                          </p:val>
                                        </p:tav>
                                      </p:tavLst>
                                    </p:anim>
                                  </p:childTnLst>
                                </p:cTn>
                              </p:par>
                              <p:par>
                                <p:cTn id="17" presetID="35" presetClass="entr" presetSubtype="0" fill="remove"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3000"/>
                                        <p:tgtEl>
                                          <p:spTgt spid="6"/>
                                        </p:tgtEl>
                                      </p:cBhvr>
                                    </p:animEffect>
                                    <p:anim calcmode="lin" valueType="num">
                                      <p:cBhvr>
                                        <p:cTn id="20" dur="3000" fill="hold"/>
                                        <p:tgtEl>
                                          <p:spTgt spid="6"/>
                                        </p:tgtEl>
                                        <p:attrNameLst>
                                          <p:attrName>style.rotation</p:attrName>
                                        </p:attrNameLst>
                                      </p:cBhvr>
                                      <p:tavLst>
                                        <p:tav tm="0">
                                          <p:val>
                                            <p:fltVal val="720"/>
                                          </p:val>
                                        </p:tav>
                                        <p:tav tm="100000">
                                          <p:val>
                                            <p:fltVal val="0"/>
                                          </p:val>
                                        </p:tav>
                                      </p:tavLst>
                                    </p:anim>
                                    <p:anim calcmode="lin" valueType="num">
                                      <p:cBhvr>
                                        <p:cTn id="21" dur="3000" fill="hold"/>
                                        <p:tgtEl>
                                          <p:spTgt spid="6"/>
                                        </p:tgtEl>
                                        <p:attrNameLst>
                                          <p:attrName>ppt_h</p:attrName>
                                        </p:attrNameLst>
                                      </p:cBhvr>
                                      <p:tavLst>
                                        <p:tav tm="0">
                                          <p:val>
                                            <p:fltVal val="0"/>
                                          </p:val>
                                        </p:tav>
                                        <p:tav tm="100000">
                                          <p:val>
                                            <p:strVal val="#ppt_h"/>
                                          </p:val>
                                        </p:tav>
                                      </p:tavLst>
                                    </p:anim>
                                    <p:anim calcmode="lin" valueType="num">
                                      <p:cBhvr>
                                        <p:cTn id="22" dur="3000" fill="hold"/>
                                        <p:tgtEl>
                                          <p:spTgt spid="6"/>
                                        </p:tgtEl>
                                        <p:attrNameLst>
                                          <p:attrName>ppt_w</p:attrName>
                                        </p:attrNameLst>
                                      </p:cBhvr>
                                      <p:tavLst>
                                        <p:tav tm="0">
                                          <p:val>
                                            <p:fltVal val="0"/>
                                          </p:val>
                                        </p:tav>
                                        <p:tav tm="100000">
                                          <p:val>
                                            <p:strVal val="#ppt_w"/>
                                          </p:val>
                                        </p:tav>
                                      </p:tavLst>
                                    </p:anim>
                                  </p:childTnLst>
                                </p:cTn>
                              </p:par>
                              <p:par>
                                <p:cTn id="23" presetID="35" presetClass="entr" presetSubtype="0" fill="remove"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3000"/>
                                        <p:tgtEl>
                                          <p:spTgt spid="7"/>
                                        </p:tgtEl>
                                      </p:cBhvr>
                                    </p:animEffect>
                                    <p:anim calcmode="lin" valueType="num">
                                      <p:cBhvr>
                                        <p:cTn id="26" dur="3000" fill="hold"/>
                                        <p:tgtEl>
                                          <p:spTgt spid="7"/>
                                        </p:tgtEl>
                                        <p:attrNameLst>
                                          <p:attrName>style.rotation</p:attrName>
                                        </p:attrNameLst>
                                      </p:cBhvr>
                                      <p:tavLst>
                                        <p:tav tm="0">
                                          <p:val>
                                            <p:fltVal val="720"/>
                                          </p:val>
                                        </p:tav>
                                        <p:tav tm="100000">
                                          <p:val>
                                            <p:fltVal val="0"/>
                                          </p:val>
                                        </p:tav>
                                      </p:tavLst>
                                    </p:anim>
                                    <p:anim calcmode="lin" valueType="num">
                                      <p:cBhvr>
                                        <p:cTn id="27" dur="3000" fill="hold"/>
                                        <p:tgtEl>
                                          <p:spTgt spid="7"/>
                                        </p:tgtEl>
                                        <p:attrNameLst>
                                          <p:attrName>ppt_h</p:attrName>
                                        </p:attrNameLst>
                                      </p:cBhvr>
                                      <p:tavLst>
                                        <p:tav tm="0">
                                          <p:val>
                                            <p:fltVal val="0"/>
                                          </p:val>
                                        </p:tav>
                                        <p:tav tm="100000">
                                          <p:val>
                                            <p:strVal val="#ppt_h"/>
                                          </p:val>
                                        </p:tav>
                                      </p:tavLst>
                                    </p:anim>
                                    <p:anim calcmode="lin" valueType="num">
                                      <p:cBhvr>
                                        <p:cTn id="28" dur="3000" fill="hold"/>
                                        <p:tgtEl>
                                          <p:spTgt spid="7"/>
                                        </p:tgtEl>
                                        <p:attrNameLst>
                                          <p:attrName>ppt_w</p:attrName>
                                        </p:attrNameLst>
                                      </p:cBhvr>
                                      <p:tavLst>
                                        <p:tav tm="0">
                                          <p:val>
                                            <p:fltVal val="0"/>
                                          </p:val>
                                        </p:tav>
                                        <p:tav tm="100000">
                                          <p:val>
                                            <p:strVal val="#ppt_w"/>
                                          </p:val>
                                        </p:tav>
                                      </p:tavLst>
                                    </p:anim>
                                  </p:childTnLst>
                                </p:cTn>
                              </p:par>
                              <p:par>
                                <p:cTn id="29" presetID="35" presetClass="entr" presetSubtype="0" fill="remove"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3000"/>
                                        <p:tgtEl>
                                          <p:spTgt spid="8"/>
                                        </p:tgtEl>
                                      </p:cBhvr>
                                    </p:animEffect>
                                    <p:anim calcmode="lin" valueType="num">
                                      <p:cBhvr>
                                        <p:cTn id="32" dur="3000" fill="hold"/>
                                        <p:tgtEl>
                                          <p:spTgt spid="8"/>
                                        </p:tgtEl>
                                        <p:attrNameLst>
                                          <p:attrName>style.rotation</p:attrName>
                                        </p:attrNameLst>
                                      </p:cBhvr>
                                      <p:tavLst>
                                        <p:tav tm="0">
                                          <p:val>
                                            <p:fltVal val="720"/>
                                          </p:val>
                                        </p:tav>
                                        <p:tav tm="100000">
                                          <p:val>
                                            <p:fltVal val="0"/>
                                          </p:val>
                                        </p:tav>
                                      </p:tavLst>
                                    </p:anim>
                                    <p:anim calcmode="lin" valueType="num">
                                      <p:cBhvr>
                                        <p:cTn id="33" dur="3000" fill="hold"/>
                                        <p:tgtEl>
                                          <p:spTgt spid="8"/>
                                        </p:tgtEl>
                                        <p:attrNameLst>
                                          <p:attrName>ppt_h</p:attrName>
                                        </p:attrNameLst>
                                      </p:cBhvr>
                                      <p:tavLst>
                                        <p:tav tm="0">
                                          <p:val>
                                            <p:fltVal val="0"/>
                                          </p:val>
                                        </p:tav>
                                        <p:tav tm="100000">
                                          <p:val>
                                            <p:strVal val="#ppt_h"/>
                                          </p:val>
                                        </p:tav>
                                      </p:tavLst>
                                    </p:anim>
                                    <p:anim calcmode="lin" valueType="num">
                                      <p:cBhvr>
                                        <p:cTn id="34" dur="3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5124" name="Rectangle 5"/>
          <p:cNvSpPr>
            <a:spLocks noGrp="1" noChangeArrowheads="1"/>
          </p:cNvSpPr>
          <p:nvPr>
            <p:ph type="title"/>
          </p:nvPr>
        </p:nvSpPr>
        <p:spPr>
          <a:xfrm>
            <a:off x="838200" y="0"/>
            <a:ext cx="7759700" cy="1092200"/>
          </a:xfrm>
          <a:noFill/>
          <a:ln>
            <a:noFill/>
          </a:ln>
        </p:spPr>
        <p:txBody>
          <a:bodyPr/>
          <a:lstStyle/>
          <a:p>
            <a:pPr>
              <a:defRPr/>
            </a:pPr>
            <a:r>
              <a:rPr lang="en-GB" sz="5400" b="0" dirty="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Then a lecturer and warden at what is now USW</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And now ‘retired’!?</a:t>
            </a:r>
          </a:p>
          <a:p>
            <a:pPr>
              <a:lnSpc>
                <a:spcPct val="100000"/>
              </a:lnSpc>
              <a:spcBef>
                <a:spcPct val="30000"/>
              </a:spcBef>
              <a:buSzTx/>
              <a:buFont typeface="Wingdings" pitchFamily="2" charset="2"/>
              <a:buChar char="v"/>
            </a:pPr>
            <a:endParaRPr lang="en-GB" sz="2400" dirty="0">
              <a:solidFill>
                <a:srgbClr val="66FF33"/>
              </a:solidFill>
              <a:latin typeface="Calibri" pitchFamily="34" charset="0"/>
            </a:endParaRPr>
          </a:p>
          <a:p>
            <a:pPr>
              <a:lnSpc>
                <a:spcPct val="100000"/>
              </a:lnSpc>
              <a:spcBef>
                <a:spcPct val="30000"/>
              </a:spcBef>
              <a:buSzTx/>
              <a:buFont typeface="Wingdings" pitchFamily="2" charset="2"/>
              <a:buNone/>
            </a:pPr>
            <a:r>
              <a:rPr lang="en-GB" sz="2400" dirty="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Visiting Prof: Edge Hill</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Based at Newcastle, UK</a:t>
            </a:r>
          </a:p>
          <a:p>
            <a:pPr>
              <a:lnSpc>
                <a:spcPct val="100000"/>
              </a:lnSpc>
              <a:spcBef>
                <a:spcPct val="30000"/>
              </a:spcBef>
              <a:buSzTx/>
              <a:buNone/>
            </a:pPr>
            <a:r>
              <a:rPr lang="en-GB" sz="2400" dirty="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0" y="6096000"/>
            <a:ext cx="1804988" cy="762000"/>
          </a:xfrm>
          <a:prstGeom prst="actionButtonBlank">
            <a:avLst/>
          </a:prstGeom>
          <a:noFill/>
          <a:ln w="12700">
            <a:noFill/>
            <a:miter lim="800000"/>
            <a:headEnd type="none" w="sm" len="sm"/>
            <a:tailEnd type="none" w="sm" len="sm"/>
          </a:ln>
        </p:spPr>
        <p:txBody>
          <a:bodyPr wrap="none" anchor="ctr"/>
          <a:lstStyle/>
          <a:p>
            <a:pPr algn="ctr" eaLnBrk="0" hangingPunct="0"/>
            <a:endParaRPr lang="en-US" sz="2400" dirty="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en-US" sz="2400" dirty="0">
              <a:solidFill>
                <a:srgbClr val="000000"/>
              </a:solidFill>
              <a:latin typeface="Tahoma" pitchFamily="34" charset="0"/>
            </a:endParaRPr>
          </a:p>
        </p:txBody>
      </p:sp>
      <p:sp>
        <p:nvSpPr>
          <p:cNvPr id="164878" name="Text Box 14"/>
          <p:cNvSpPr txBox="1">
            <a:spLocks noChangeArrowheads="1"/>
          </p:cNvSpPr>
          <p:nvPr/>
        </p:nvSpPr>
        <p:spPr bwMode="auto">
          <a:xfrm>
            <a:off x="3923910" y="5733256"/>
            <a:ext cx="4536349" cy="830997"/>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00"/>
                </a:solidFill>
                <a:latin typeface="Calibri" pitchFamily="34" charset="0"/>
              </a:rPr>
              <a:t>And an expert…</a:t>
            </a:r>
          </a:p>
          <a:p>
            <a:pPr algn="ctr" eaLnBrk="0" hangingPunct="0"/>
            <a:r>
              <a:rPr lang="en-GB" sz="2400" b="1" dirty="0">
                <a:solidFill>
                  <a:srgbClr val="FFFF00"/>
                </a:solidFill>
                <a:latin typeface="Calibri" pitchFamily="34" charset="0"/>
              </a:rPr>
              <a:t>on train routes and timetables!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But what about learning styles?</a:t>
            </a:r>
          </a:p>
        </p:txBody>
      </p:sp>
      <p:sp>
        <p:nvSpPr>
          <p:cNvPr id="3" name="Content Placeholder 2"/>
          <p:cNvSpPr>
            <a:spLocks noGrp="1"/>
          </p:cNvSpPr>
          <p:nvPr>
            <p:ph idx="1"/>
          </p:nvPr>
        </p:nvSpPr>
        <p:spPr/>
        <p:txBody>
          <a:bodyPr/>
          <a:lstStyle/>
          <a:p>
            <a:r>
              <a:rPr lang="en-GB" u="sng" dirty="0">
                <a:hlinkClick r:id="rId2"/>
              </a:rPr>
              <a:t>https://www.theguardian.com/education/2017/mar/12/no-evidence-to-back-idea-of-learning-styles?CMP=share_btn_tw</a:t>
            </a:r>
            <a:r>
              <a:rPr lang="en-GB" dirty="0"/>
              <a:t> </a:t>
            </a:r>
          </a:p>
          <a:p>
            <a:r>
              <a:rPr lang="en-GB" dirty="0"/>
              <a:t>(Link from my Tweet on March 13</a:t>
            </a:r>
            <a:r>
              <a:rPr lang="en-GB" baseline="30000" dirty="0"/>
              <a:t>th</a:t>
            </a:r>
            <a:r>
              <a:rPr lang="en-GB" dirty="0"/>
              <a:t> to a letter in the Guardian by prominent folk around the world of education)</a:t>
            </a:r>
          </a:p>
          <a:p>
            <a:r>
              <a:rPr lang="en-GB" dirty="0"/>
              <a:t>“No evidence to back idea of learning styles”</a:t>
            </a:r>
          </a:p>
          <a:p>
            <a:endParaRPr lang="en-GB" dirty="0"/>
          </a:p>
        </p:txBody>
      </p:sp>
    </p:spTree>
    <p:extLst>
      <p:ext uri="{BB962C8B-B14F-4D97-AF65-F5344CB8AC3E}">
        <p14:creationId xmlns:p14="http://schemas.microsoft.com/office/powerpoint/2010/main" val="116849526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 now, it’s time to re-think:</a:t>
            </a:r>
          </a:p>
        </p:txBody>
      </p:sp>
      <p:sp>
        <p:nvSpPr>
          <p:cNvPr id="3" name="Content Placeholder 2"/>
          <p:cNvSpPr>
            <a:spLocks noGrp="1"/>
          </p:cNvSpPr>
          <p:nvPr>
            <p:ph idx="1"/>
          </p:nvPr>
        </p:nvSpPr>
        <p:spPr/>
        <p:txBody>
          <a:bodyPr/>
          <a:lstStyle/>
          <a:p>
            <a:pPr>
              <a:lnSpc>
                <a:spcPct val="100000"/>
              </a:lnSpc>
              <a:buFont typeface="+mj-lt"/>
              <a:buAutoNum type="arabicPeriod"/>
            </a:pPr>
            <a:r>
              <a:rPr lang="en-GB" sz="2800" dirty="0"/>
              <a:t>How students </a:t>
            </a:r>
            <a:r>
              <a:rPr lang="en-GB" sz="2800" dirty="0">
                <a:solidFill>
                  <a:srgbClr val="FF0000"/>
                </a:solidFill>
              </a:rPr>
              <a:t>really</a:t>
            </a:r>
            <a:r>
              <a:rPr lang="en-GB" sz="2800" dirty="0"/>
              <a:t> learn – and how we can help make learning happen for them;</a:t>
            </a:r>
          </a:p>
          <a:p>
            <a:pPr>
              <a:lnSpc>
                <a:spcPct val="100000"/>
              </a:lnSpc>
              <a:buFont typeface="+mj-lt"/>
              <a:buAutoNum type="arabicPeriod"/>
            </a:pPr>
            <a:r>
              <a:rPr lang="en-GB" sz="2800" dirty="0"/>
              <a:t>How to make </a:t>
            </a:r>
            <a:r>
              <a:rPr lang="en-GB" sz="2800" dirty="0">
                <a:solidFill>
                  <a:srgbClr val="FF0000"/>
                </a:solidFill>
              </a:rPr>
              <a:t>feedback</a:t>
            </a:r>
            <a:r>
              <a:rPr lang="en-GB" sz="2800" dirty="0"/>
              <a:t> really work for students;</a:t>
            </a:r>
          </a:p>
          <a:p>
            <a:pPr>
              <a:lnSpc>
                <a:spcPct val="100000"/>
              </a:lnSpc>
              <a:buFont typeface="+mj-lt"/>
              <a:buAutoNum type="arabicPeriod"/>
            </a:pPr>
            <a:r>
              <a:rPr lang="en-GB" sz="2800" dirty="0"/>
              <a:t>How best to </a:t>
            </a:r>
            <a:r>
              <a:rPr lang="en-GB" sz="2800" dirty="0">
                <a:solidFill>
                  <a:srgbClr val="FF0000"/>
                </a:solidFill>
              </a:rPr>
              <a:t>measure</a:t>
            </a:r>
            <a:r>
              <a:rPr lang="en-GB" sz="2800" dirty="0"/>
              <a:t> and </a:t>
            </a:r>
            <a:r>
              <a:rPr lang="en-GB" sz="2800" dirty="0">
                <a:solidFill>
                  <a:srgbClr val="FF0000"/>
                </a:solidFill>
              </a:rPr>
              <a:t>accredit</a:t>
            </a:r>
            <a:r>
              <a:rPr lang="en-GB" sz="2800" dirty="0"/>
              <a:t> students’ achievement (not just more of the same old tired methods).</a:t>
            </a:r>
          </a:p>
          <a:p>
            <a:pPr>
              <a:lnSpc>
                <a:spcPct val="100000"/>
              </a:lnSpc>
              <a:buNone/>
            </a:pPr>
            <a:r>
              <a:rPr lang="en-GB" sz="2800" dirty="0"/>
              <a:t>	</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587D09-577F-41D8-878C-DBC7CCFFC171}"/>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50"/>
                </a:solidFill>
              </a:rPr>
              <a:t>What is plagiarism?</a:t>
            </a:r>
          </a:p>
        </p:txBody>
      </p:sp>
      <p:sp>
        <p:nvSpPr>
          <p:cNvPr id="5" name="Content Placeholder 4">
            <a:extLst>
              <a:ext uri="{FF2B5EF4-FFF2-40B4-BE49-F238E27FC236}">
                <a16:creationId xmlns:a16="http://schemas.microsoft.com/office/drawing/2014/main" id="{FC8E93D4-7363-465F-867C-2D61520B4D4A}"/>
              </a:ext>
            </a:extLst>
          </p:cNvPr>
          <p:cNvSpPr>
            <a:spLocks noGrp="1"/>
          </p:cNvSpPr>
          <p:nvPr>
            <p:ph idx="1"/>
          </p:nvPr>
        </p:nvSpPr>
        <p:spPr/>
        <p:txBody>
          <a:bodyPr/>
          <a:lstStyle/>
          <a:p>
            <a:r>
              <a:rPr lang="en-GB" dirty="0"/>
              <a:t>Carroll (2002) describes plagiarism as passing off someone else’s work as your own, wholesale ‘lifting’ of entire assignments/ texts, patching together bits and pieces of others’ work, paraphrasing without attribution, purchasing assignments from ‘essay mills’ and fellow students, or commissioning others to do one’s assignments. </a:t>
            </a:r>
          </a:p>
        </p:txBody>
      </p:sp>
    </p:spTree>
    <p:extLst>
      <p:ext uri="{BB962C8B-B14F-4D97-AF65-F5344CB8AC3E}">
        <p14:creationId xmlns:p14="http://schemas.microsoft.com/office/powerpoint/2010/main" val="2758446488"/>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F09664-4315-4E19-9DCF-801054B83AF3}"/>
              </a:ext>
            </a:extLst>
          </p:cNvPr>
          <p:cNvSpPr>
            <a:spLocks noGrp="1"/>
          </p:cNvSpPr>
          <p:nvPr>
            <p:ph type="title"/>
          </p:nvPr>
        </p:nvSpPr>
        <p:spPr/>
        <p:txBody>
          <a:bodyPr/>
          <a:lstStyle/>
          <a:p>
            <a:r>
              <a:rPr lang="en-GB" dirty="0"/>
              <a:t>Plagiarism is a continuum!</a:t>
            </a:r>
          </a:p>
        </p:txBody>
      </p:sp>
      <p:sp>
        <p:nvSpPr>
          <p:cNvPr id="5" name="Content Placeholder 4">
            <a:extLst>
              <a:ext uri="{FF2B5EF4-FFF2-40B4-BE49-F238E27FC236}">
                <a16:creationId xmlns:a16="http://schemas.microsoft.com/office/drawing/2014/main" id="{A75EC87F-2CF5-4BAD-A46F-529D1A339E51}"/>
              </a:ext>
            </a:extLst>
          </p:cNvPr>
          <p:cNvSpPr>
            <a:spLocks noGrp="1"/>
          </p:cNvSpPr>
          <p:nvPr>
            <p:ph idx="1"/>
          </p:nvPr>
        </p:nvSpPr>
        <p:spPr/>
        <p:txBody>
          <a:bodyPr/>
          <a:lstStyle/>
          <a:p>
            <a:r>
              <a:rPr lang="en-GB" dirty="0"/>
              <a:t>The website </a:t>
            </a:r>
            <a:r>
              <a:rPr lang="en-GB" dirty="0">
                <a:hlinkClick r:id="rId2"/>
              </a:rPr>
              <a:t>www.plagiarism.org</a:t>
            </a:r>
            <a:r>
              <a:rPr lang="en-GB" dirty="0"/>
              <a:t> has all sorts of descriptors and discussion of the forms of plagiarism, and their respected seriousness ranging right up to ‘identity theft’. </a:t>
            </a:r>
          </a:p>
          <a:p>
            <a:r>
              <a:rPr lang="en-GB" dirty="0"/>
              <a:t>The next slide shows a way to tell whether one has plagiarised, and the seriousness of the offence if any. </a:t>
            </a:r>
          </a:p>
          <a:p>
            <a:r>
              <a:rPr lang="en-GB" dirty="0"/>
              <a:t>However, there is so much on the slide that you may have to wait till you’ve downloaded it to see much of the detail!</a:t>
            </a:r>
          </a:p>
        </p:txBody>
      </p:sp>
    </p:spTree>
    <p:extLst>
      <p:ext uri="{BB962C8B-B14F-4D97-AF65-F5344CB8AC3E}">
        <p14:creationId xmlns:p14="http://schemas.microsoft.com/office/powerpoint/2010/main" val="334897403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2FFC-A0C6-4E34-AB26-30F169028889}"/>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829DAEE0-ABBC-430A-BC5F-751C15202484}"/>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9AF308C5-E2A9-49C9-A5E7-AEB13D0F95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1040"/>
            <a:ext cx="9144000" cy="6161771"/>
          </a:xfrm>
          <a:prstGeom prst="rect">
            <a:avLst/>
          </a:prstGeom>
        </p:spPr>
      </p:pic>
    </p:spTree>
    <p:extLst>
      <p:ext uri="{BB962C8B-B14F-4D97-AF65-F5344CB8AC3E}">
        <p14:creationId xmlns:p14="http://schemas.microsoft.com/office/powerpoint/2010/main" val="13539975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587D09-577F-41D8-878C-DBC7CCFFC171}"/>
              </a:ext>
            </a:extLst>
          </p:cNvPr>
          <p:cNvSpPr>
            <a:spLocks noGrp="1"/>
          </p:cNvSpPr>
          <p:nvPr>
            <p:ph type="title"/>
          </p:nvPr>
        </p:nvSpPr>
        <p:spPr>
          <a:xfrm>
            <a:off x="250825" y="188913"/>
            <a:ext cx="8713788" cy="93503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50"/>
                </a:solidFill>
              </a:rPr>
              <a:t>Why may plagiarism be increasing?</a:t>
            </a:r>
          </a:p>
        </p:txBody>
      </p:sp>
      <p:sp>
        <p:nvSpPr>
          <p:cNvPr id="5" name="Content Placeholder 4">
            <a:extLst>
              <a:ext uri="{FF2B5EF4-FFF2-40B4-BE49-F238E27FC236}">
                <a16:creationId xmlns:a16="http://schemas.microsoft.com/office/drawing/2014/main" id="{FC8E93D4-7363-465F-867C-2D61520B4D4A}"/>
              </a:ext>
            </a:extLst>
          </p:cNvPr>
          <p:cNvSpPr>
            <a:spLocks noGrp="1"/>
          </p:cNvSpPr>
          <p:nvPr>
            <p:ph idx="1"/>
          </p:nvPr>
        </p:nvSpPr>
        <p:spPr/>
        <p:txBody>
          <a:bodyPr/>
          <a:lstStyle/>
          <a:p>
            <a:r>
              <a:rPr lang="en-GB" sz="2800" dirty="0"/>
              <a:t>It is possible that there is more reported bad practice than formerly, or perhaps there is heightened panic inflamed by press interest. (See all the articles on ’</a:t>
            </a:r>
            <a:r>
              <a:rPr lang="en-GB" sz="2800" dirty="0" err="1"/>
              <a:t>ghostwriting</a:t>
            </a:r>
            <a:r>
              <a:rPr lang="en-GB" sz="2800" dirty="0"/>
              <a:t>’ and ‘essay mills’ around nowadays).</a:t>
            </a:r>
          </a:p>
          <a:p>
            <a:r>
              <a:rPr lang="en-GB" sz="2800" dirty="0"/>
              <a:t>Some argue that higher stakes now exist for university assessment than ever before, with students in many nations paying high fees, and thereby expecting the right of a return on their investment. </a:t>
            </a:r>
          </a:p>
          <a:p>
            <a:r>
              <a:rPr lang="en-GB" sz="2800" dirty="0"/>
              <a:t>Similarly recession-driven pressure on employment opportunities increases the importance of graduates getting good grades and hence good jobs, and this depends on succeeding in assessment. </a:t>
            </a:r>
          </a:p>
        </p:txBody>
      </p:sp>
    </p:spTree>
    <p:extLst>
      <p:ext uri="{BB962C8B-B14F-4D97-AF65-F5344CB8AC3E}">
        <p14:creationId xmlns:p14="http://schemas.microsoft.com/office/powerpoint/2010/main" val="23490156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B8C644-C05B-4C6D-9096-6F4E5A8284A8}"/>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50"/>
                </a:solidFill>
              </a:rPr>
              <a:t>Mission impossible?</a:t>
            </a:r>
          </a:p>
        </p:txBody>
      </p:sp>
      <p:sp>
        <p:nvSpPr>
          <p:cNvPr id="5" name="Content Placeholder 4">
            <a:extLst>
              <a:ext uri="{FF2B5EF4-FFF2-40B4-BE49-F238E27FC236}">
                <a16:creationId xmlns:a16="http://schemas.microsoft.com/office/drawing/2014/main" id="{95A8D5AC-2E1B-4397-B720-C924054792E6}"/>
              </a:ext>
            </a:extLst>
          </p:cNvPr>
          <p:cNvSpPr>
            <a:spLocks noGrp="1"/>
          </p:cNvSpPr>
          <p:nvPr>
            <p:ph idx="1"/>
          </p:nvPr>
        </p:nvSpPr>
        <p:spPr>
          <a:xfrm>
            <a:off x="358775" y="1123950"/>
            <a:ext cx="8605838" cy="4743451"/>
          </a:xfrm>
        </p:spPr>
        <p:txBody>
          <a:bodyPr/>
          <a:lstStyle/>
          <a:p>
            <a:r>
              <a:rPr lang="en-GB" sz="2800" dirty="0"/>
              <a:t>No assessment system is completely valid, fair or reliable, but university teachers need to demonstrate we are committed to institutional integrity. </a:t>
            </a:r>
          </a:p>
          <a:p>
            <a:r>
              <a:rPr lang="en-GB" sz="2800" dirty="0"/>
              <a:t>If students happen to be dissatisfied with their higher education experience in general, or even with a particular teacher, they can be more likely to resort to plagiarism or cheating. </a:t>
            </a:r>
          </a:p>
          <a:p>
            <a:r>
              <a:rPr lang="en-GB" sz="2800" dirty="0"/>
              <a:t>Those students who are determined to breach good academic conduct will often find a way to do so, despite our best efforts, so we need to remain vigilant while designing good systems.</a:t>
            </a:r>
          </a:p>
        </p:txBody>
      </p:sp>
    </p:spTree>
    <p:extLst>
      <p:ext uri="{BB962C8B-B14F-4D97-AF65-F5344CB8AC3E}">
        <p14:creationId xmlns:p14="http://schemas.microsoft.com/office/powerpoint/2010/main" val="53576371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9283BC-DC04-4959-AD34-74F66E851482}"/>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50"/>
                </a:solidFill>
              </a:rPr>
              <a:t>Engendering trust</a:t>
            </a:r>
          </a:p>
        </p:txBody>
      </p:sp>
      <p:sp>
        <p:nvSpPr>
          <p:cNvPr id="5" name="Content Placeholder 4">
            <a:extLst>
              <a:ext uri="{FF2B5EF4-FFF2-40B4-BE49-F238E27FC236}">
                <a16:creationId xmlns:a16="http://schemas.microsoft.com/office/drawing/2014/main" id="{B1D23DA2-C3D4-4268-BE77-D6A663699FBF}"/>
              </a:ext>
            </a:extLst>
          </p:cNvPr>
          <p:cNvSpPr>
            <a:spLocks noGrp="1"/>
          </p:cNvSpPr>
          <p:nvPr>
            <p:ph idx="1"/>
          </p:nvPr>
        </p:nvSpPr>
        <p:spPr/>
        <p:txBody>
          <a:bodyPr/>
          <a:lstStyle/>
          <a:p>
            <a:r>
              <a:rPr lang="en-GB" dirty="0"/>
              <a:t>We need to ensure students have trust in the fairness, justice and integrity of the academic systems within which they are working, since anecdotally it is clear that some students who see others getting away with bad academic behaviour feel justified to behave similarly.</a:t>
            </a:r>
          </a:p>
        </p:txBody>
      </p:sp>
    </p:spTree>
    <p:extLst>
      <p:ext uri="{BB962C8B-B14F-4D97-AF65-F5344CB8AC3E}">
        <p14:creationId xmlns:p14="http://schemas.microsoft.com/office/powerpoint/2010/main" val="2227237484"/>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A7F398-F4C0-4354-9DCB-A5A34F67AA05}"/>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50"/>
                </a:solidFill>
              </a:rPr>
              <a:t>Fostering good academic conduct</a:t>
            </a:r>
          </a:p>
        </p:txBody>
      </p:sp>
      <p:sp>
        <p:nvSpPr>
          <p:cNvPr id="5" name="Content Placeholder 4">
            <a:extLst>
              <a:ext uri="{FF2B5EF4-FFF2-40B4-BE49-F238E27FC236}">
                <a16:creationId xmlns:a16="http://schemas.microsoft.com/office/drawing/2014/main" id="{75247FA3-6701-4785-8CBE-730D3342CF44}"/>
              </a:ext>
            </a:extLst>
          </p:cNvPr>
          <p:cNvSpPr>
            <a:spLocks noGrp="1"/>
          </p:cNvSpPr>
          <p:nvPr>
            <p:ph idx="1"/>
          </p:nvPr>
        </p:nvSpPr>
        <p:spPr/>
        <p:txBody>
          <a:bodyPr/>
          <a:lstStyle/>
          <a:p>
            <a:r>
              <a:rPr lang="en-GB" sz="2800" dirty="0"/>
              <a:t>Fostering good academic conduct implies designing assessment instruments that make cheating difficult, for example using assignments reliant on personal experience which are difficult to plagiarise such as reflective journals and critical incident accounts, </a:t>
            </a:r>
            <a:r>
              <a:rPr lang="en-GB" sz="2800" dirty="0" err="1"/>
              <a:t>vivas</a:t>
            </a:r>
            <a:r>
              <a:rPr lang="en-GB" sz="2800" dirty="0"/>
              <a:t> and orals, assessed presentations and differentiated assignments. </a:t>
            </a:r>
          </a:p>
          <a:p>
            <a:r>
              <a:rPr lang="en-GB" sz="2800" dirty="0"/>
              <a:t>If we want to avoid over-reliance on factual recall, which tends to tempt students to cheat, it may help to use open-book rather than closed-book exams, or other authentic assessments, where the task involves interpreting, using and extrapolating from available information rather than regurgitating it.</a:t>
            </a:r>
          </a:p>
        </p:txBody>
      </p:sp>
    </p:spTree>
    <p:extLst>
      <p:ext uri="{BB962C8B-B14F-4D97-AF65-F5344CB8AC3E}">
        <p14:creationId xmlns:p14="http://schemas.microsoft.com/office/powerpoint/2010/main" val="443508024"/>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442DE-F0E6-4FFF-B9BA-5BF02B6864A6}"/>
              </a:ext>
            </a:extLst>
          </p:cNvPr>
          <p:cNvSpPr>
            <a:spLocks noGrp="1"/>
          </p:cNvSpPr>
          <p:nvPr>
            <p:ph type="title"/>
          </p:nvPr>
        </p:nvSpPr>
        <p:spPr/>
        <p:txBody>
          <a:bodyPr/>
          <a:lstStyle/>
          <a:p>
            <a:r>
              <a:rPr lang="en-GB" sz="4000" dirty="0">
                <a:solidFill>
                  <a:srgbClr val="008000"/>
                </a:solidFill>
              </a:rPr>
              <a:t>Oral assessment and </a:t>
            </a:r>
            <a:r>
              <a:rPr lang="en-GB" sz="4000" dirty="0" err="1">
                <a:solidFill>
                  <a:srgbClr val="008000"/>
                </a:solidFill>
              </a:rPr>
              <a:t>vivas</a:t>
            </a:r>
            <a:endParaRPr lang="en-GB" sz="4000" dirty="0">
              <a:solidFill>
                <a:srgbClr val="008000"/>
              </a:solidFill>
            </a:endParaRPr>
          </a:p>
        </p:txBody>
      </p:sp>
      <p:sp>
        <p:nvSpPr>
          <p:cNvPr id="3" name="Content Placeholder 2">
            <a:extLst>
              <a:ext uri="{FF2B5EF4-FFF2-40B4-BE49-F238E27FC236}">
                <a16:creationId xmlns:a16="http://schemas.microsoft.com/office/drawing/2014/main" id="{258777A3-B5C5-406E-8E5D-474925DB9C22}"/>
              </a:ext>
            </a:extLst>
          </p:cNvPr>
          <p:cNvSpPr>
            <a:spLocks noGrp="1"/>
          </p:cNvSpPr>
          <p:nvPr>
            <p:ph idx="1"/>
          </p:nvPr>
        </p:nvSpPr>
        <p:spPr/>
        <p:txBody>
          <a:bodyPr/>
          <a:lstStyle/>
          <a:p>
            <a:r>
              <a:rPr lang="en-GB" dirty="0"/>
              <a:t>Gordon </a:t>
            </a:r>
            <a:r>
              <a:rPr lang="en-GB" dirty="0" err="1"/>
              <a:t>Joughin</a:t>
            </a:r>
            <a:r>
              <a:rPr lang="en-GB" dirty="0"/>
              <a:t> makes an excellent case for the things which can be achieved with face-to-face assessment, and which are missed in written assessment.</a:t>
            </a:r>
          </a:p>
          <a:p>
            <a:r>
              <a:rPr lang="en-GB" dirty="0"/>
              <a:t>Not least – we know who is answering our questions.</a:t>
            </a:r>
          </a:p>
          <a:p>
            <a:r>
              <a:rPr lang="en-GB" dirty="0"/>
              <a:t>Download his booklet from my website by typing ‘</a:t>
            </a:r>
            <a:r>
              <a:rPr lang="en-GB" dirty="0" err="1"/>
              <a:t>Joughin</a:t>
            </a:r>
            <a:r>
              <a:rPr lang="en-GB" dirty="0"/>
              <a:t>’ in the search field well down the RHS column.</a:t>
            </a:r>
          </a:p>
        </p:txBody>
      </p:sp>
    </p:spTree>
    <p:extLst>
      <p:ext uri="{BB962C8B-B14F-4D97-AF65-F5344CB8AC3E}">
        <p14:creationId xmlns:p14="http://schemas.microsoft.com/office/powerpoint/2010/main" val="265940181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Thanks to students</a:t>
            </a:r>
            <a:endParaRPr lang="en-US" sz="4000" dirty="0">
              <a:solidFill>
                <a:srgbClr val="008000"/>
              </a:solidFill>
            </a:endParaRPr>
          </a:p>
        </p:txBody>
      </p:sp>
      <p:sp>
        <p:nvSpPr>
          <p:cNvPr id="3" name="Content Placeholder 2"/>
          <p:cNvSpPr>
            <a:spLocks noGrp="1"/>
          </p:cNvSpPr>
          <p:nvPr>
            <p:ph idx="1"/>
          </p:nvPr>
        </p:nvSpPr>
        <p:spPr/>
        <p:txBody>
          <a:bodyPr/>
          <a:lstStyle/>
          <a:p>
            <a:pPr>
              <a:lnSpc>
                <a:spcPct val="100000"/>
              </a:lnSpc>
            </a:pPr>
            <a:r>
              <a:rPr lang="en-GB" sz="2800" dirty="0"/>
              <a:t>I could not do what I do nowadays if I did not continue to spend a fair bit of my time working with </a:t>
            </a:r>
            <a:r>
              <a:rPr lang="en-GB" sz="2800" dirty="0">
                <a:solidFill>
                  <a:srgbClr val="FF0000"/>
                </a:solidFill>
              </a:rPr>
              <a:t>students</a:t>
            </a:r>
            <a:r>
              <a:rPr lang="en-GB" sz="2800" dirty="0"/>
              <a:t> – they’ve taught me most of what I know.</a:t>
            </a:r>
            <a:endParaRPr lang="en-US" sz="28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3BBB20-2CE8-4166-9156-38907C40F2F5}"/>
              </a:ext>
            </a:extLst>
          </p:cNvPr>
          <p:cNvSpPr>
            <a:spLocks noGrp="1"/>
          </p:cNvSpPr>
          <p:nvPr>
            <p:ph type="title"/>
          </p:nvPr>
        </p:nvSpPr>
        <p:spPr>
          <a:xfrm>
            <a:off x="250825" y="188913"/>
            <a:ext cx="8713788" cy="93503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50"/>
                </a:solidFill>
              </a:rPr>
              <a:t>Some instances of unfair academic conduct</a:t>
            </a:r>
            <a:br>
              <a:rPr lang="en-GB" sz="3600" dirty="0">
                <a:solidFill>
                  <a:srgbClr val="00B050"/>
                </a:solidFill>
              </a:rPr>
            </a:br>
            <a:r>
              <a:rPr lang="en-GB" sz="2400" dirty="0">
                <a:solidFill>
                  <a:srgbClr val="00B050"/>
                </a:solidFill>
              </a:rPr>
              <a:t>(after Stephen Newstead </a:t>
            </a:r>
            <a:r>
              <a:rPr lang="en-GB" sz="2400" i="1" dirty="0">
                <a:solidFill>
                  <a:srgbClr val="00B050"/>
                </a:solidFill>
              </a:rPr>
              <a:t>et al</a:t>
            </a:r>
            <a:r>
              <a:rPr lang="en-GB" sz="2400" dirty="0">
                <a:solidFill>
                  <a:srgbClr val="00B050"/>
                </a:solidFill>
              </a:rPr>
              <a:t>) </a:t>
            </a:r>
            <a:endParaRPr lang="en-GB" sz="3600" dirty="0">
              <a:solidFill>
                <a:srgbClr val="00B050"/>
              </a:solidFill>
            </a:endParaRPr>
          </a:p>
        </p:txBody>
      </p:sp>
      <p:sp>
        <p:nvSpPr>
          <p:cNvPr id="5" name="Content Placeholder 4">
            <a:extLst>
              <a:ext uri="{FF2B5EF4-FFF2-40B4-BE49-F238E27FC236}">
                <a16:creationId xmlns:a16="http://schemas.microsoft.com/office/drawing/2014/main" id="{33149A15-0E06-4264-97BD-A5B9C956A7CD}"/>
              </a:ext>
            </a:extLst>
          </p:cNvPr>
          <p:cNvSpPr>
            <a:spLocks noGrp="1"/>
          </p:cNvSpPr>
          <p:nvPr>
            <p:ph idx="1"/>
          </p:nvPr>
        </p:nvSpPr>
        <p:spPr/>
        <p:txBody>
          <a:bodyPr/>
          <a:lstStyle/>
          <a:p>
            <a:pPr marL="712788" lvl="1" indent="-712788"/>
            <a:r>
              <a:rPr lang="en-GB" dirty="0"/>
              <a:t>Making up references to support assertions;</a:t>
            </a:r>
            <a:endParaRPr lang="en-GB" sz="2400" dirty="0"/>
          </a:p>
          <a:p>
            <a:pPr marL="712788" lvl="1" indent="-712788"/>
            <a:r>
              <a:rPr lang="en-GB" dirty="0"/>
              <a:t>Taking unauthorised material into exams (including paper notes, access to information on mobile phones, writing on the body and so on);</a:t>
            </a:r>
            <a:endParaRPr lang="en-GB" sz="2400" dirty="0"/>
          </a:p>
          <a:p>
            <a:pPr marL="712788" lvl="1" indent="-712788"/>
            <a:r>
              <a:rPr lang="en-GB" dirty="0"/>
              <a:t>Impersonation, whereby students get someone else to sit an exam, test or online assignment on their behalf. Press reports tell of even parents being caught doing this!;</a:t>
            </a:r>
          </a:p>
          <a:p>
            <a:pPr marL="712788" lvl="1" indent="-712788"/>
            <a:r>
              <a:rPr lang="en-GB" dirty="0"/>
              <a:t>Not pulling one’s weight in something where the group’s product is assessed, yet gaining the same marks as everyone else involved.</a:t>
            </a:r>
          </a:p>
        </p:txBody>
      </p:sp>
    </p:spTree>
    <p:extLst>
      <p:ext uri="{BB962C8B-B14F-4D97-AF65-F5344CB8AC3E}">
        <p14:creationId xmlns:p14="http://schemas.microsoft.com/office/powerpoint/2010/main" val="2036512866"/>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A130BF-0AF9-4DCA-B44B-6A0D93CA5316}"/>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50"/>
                </a:solidFill>
              </a:rPr>
              <a:t>More instances of unfair academic conduct </a:t>
            </a:r>
          </a:p>
        </p:txBody>
      </p:sp>
      <p:sp>
        <p:nvSpPr>
          <p:cNvPr id="5" name="Content Placeholder 4">
            <a:extLst>
              <a:ext uri="{FF2B5EF4-FFF2-40B4-BE49-F238E27FC236}">
                <a16:creationId xmlns:a16="http://schemas.microsoft.com/office/drawing/2014/main" id="{1E1F1FBA-96E2-41FE-966E-4A0607A49BCB}"/>
              </a:ext>
            </a:extLst>
          </p:cNvPr>
          <p:cNvSpPr>
            <a:spLocks noGrp="1"/>
          </p:cNvSpPr>
          <p:nvPr>
            <p:ph idx="1"/>
          </p:nvPr>
        </p:nvSpPr>
        <p:spPr/>
        <p:txBody>
          <a:bodyPr/>
          <a:lstStyle/>
          <a:p>
            <a:pPr marL="627063" lvl="1" indent="-627063"/>
            <a:r>
              <a:rPr lang="en-GB" dirty="0"/>
              <a:t>Referring to and citing a source which someone else has cited in their published work, without ever looking at the source itself;</a:t>
            </a:r>
          </a:p>
          <a:p>
            <a:pPr marL="627063" lvl="1" indent="-627063"/>
            <a:r>
              <a:rPr lang="en-GB" dirty="0"/>
              <a:t>Recycling one’s own assignments previously submitted on other courses. (Some would argue that there is a problem with the assessment strategy if a student can get a better mark in the third year for an assignment submitted for a second year course, as is anecdotally the case);</a:t>
            </a:r>
            <a:endParaRPr lang="en-GB" sz="2400" dirty="0"/>
          </a:p>
          <a:p>
            <a:pPr marL="627063" lvl="1" indent="-627063"/>
            <a:r>
              <a:rPr lang="en-GB" dirty="0"/>
              <a:t>Getting extensions of deadlines with false claims of illness or other extenuating circumstances (again, the system is at fault if there are not proper checks and balances to prevent this).</a:t>
            </a:r>
            <a:endParaRPr lang="en-GB" sz="2400" dirty="0"/>
          </a:p>
          <a:p>
            <a:endParaRPr lang="en-GB" dirty="0"/>
          </a:p>
        </p:txBody>
      </p:sp>
    </p:spTree>
    <p:extLst>
      <p:ext uri="{BB962C8B-B14F-4D97-AF65-F5344CB8AC3E}">
        <p14:creationId xmlns:p14="http://schemas.microsoft.com/office/powerpoint/2010/main" val="1544589083"/>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587D09-577F-41D8-878C-DBC7CCFFC171}"/>
              </a:ext>
            </a:extLst>
          </p:cNvPr>
          <p:cNvSpPr>
            <a:spLocks noGrp="1"/>
          </p:cNvSpPr>
          <p:nvPr>
            <p:ph type="title"/>
          </p:nvPr>
        </p:nvSpPr>
        <p:spPr>
          <a:xfrm>
            <a:off x="250825" y="0"/>
            <a:ext cx="8713788" cy="736979"/>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50"/>
                </a:solidFill>
              </a:rPr>
              <a:t>Poor assessment design breeds plagiarism?</a:t>
            </a:r>
          </a:p>
        </p:txBody>
      </p:sp>
      <p:sp>
        <p:nvSpPr>
          <p:cNvPr id="5" name="Content Placeholder 4">
            <a:extLst>
              <a:ext uri="{FF2B5EF4-FFF2-40B4-BE49-F238E27FC236}">
                <a16:creationId xmlns:a16="http://schemas.microsoft.com/office/drawing/2014/main" id="{FC8E93D4-7363-465F-867C-2D61520B4D4A}"/>
              </a:ext>
            </a:extLst>
          </p:cNvPr>
          <p:cNvSpPr>
            <a:spLocks noGrp="1"/>
          </p:cNvSpPr>
          <p:nvPr>
            <p:ph idx="1"/>
          </p:nvPr>
        </p:nvSpPr>
        <p:spPr>
          <a:xfrm>
            <a:off x="358775" y="586855"/>
            <a:ext cx="8605838" cy="5280546"/>
          </a:xfrm>
        </p:spPr>
        <p:txBody>
          <a:bodyPr/>
          <a:lstStyle/>
          <a:p>
            <a:pPr marL="0" indent="0">
              <a:buNone/>
            </a:pPr>
            <a:r>
              <a:rPr lang="en-GB" sz="2800" dirty="0"/>
              <a:t>According to Flint and Johnson (2011, p.2) student evaluations frequently reveal poor assessment practices which: </a:t>
            </a:r>
          </a:p>
          <a:p>
            <a:r>
              <a:rPr lang="en-GB" sz="2800" dirty="0"/>
              <a:t>lack authenticity and relevance to real world tasks, </a:t>
            </a:r>
          </a:p>
          <a:p>
            <a:r>
              <a:rPr lang="en-GB" sz="2800" dirty="0"/>
              <a:t>make unreasonable demands on students, </a:t>
            </a:r>
          </a:p>
          <a:p>
            <a:r>
              <a:rPr lang="en-GB" sz="2800" dirty="0"/>
              <a:t>are narrow in scope, </a:t>
            </a:r>
          </a:p>
          <a:p>
            <a:r>
              <a:rPr lang="en-GB" sz="2800" dirty="0"/>
              <a:t>have little long-term benefit for students’ learning, </a:t>
            </a:r>
          </a:p>
          <a:p>
            <a:r>
              <a:rPr lang="en-GB" sz="2800" dirty="0"/>
              <a:t>fail to reward genuine effort, </a:t>
            </a:r>
          </a:p>
          <a:p>
            <a:r>
              <a:rPr lang="en-GB" sz="2800" dirty="0"/>
              <a:t>have unclear expectations and assessment criteria, </a:t>
            </a:r>
          </a:p>
          <a:p>
            <a:r>
              <a:rPr lang="en-GB" sz="2800" dirty="0"/>
              <a:t>fail to provide adequate feedback to students,  </a:t>
            </a:r>
          </a:p>
          <a:p>
            <a:r>
              <a:rPr lang="en-GB" sz="2800" dirty="0"/>
              <a:t>rely heavily on factual recall rather than on higher-order thinking and problem-solving skills.</a:t>
            </a:r>
          </a:p>
        </p:txBody>
      </p:sp>
    </p:spTree>
    <p:extLst>
      <p:ext uri="{BB962C8B-B14F-4D97-AF65-F5344CB8AC3E}">
        <p14:creationId xmlns:p14="http://schemas.microsoft.com/office/powerpoint/2010/main" val="3811243548"/>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D563-B149-43FD-B98F-E1BFEB8CBF76}"/>
              </a:ext>
            </a:extLst>
          </p:cNvPr>
          <p:cNvSpPr>
            <a:spLocks noGrp="1"/>
          </p:cNvSpPr>
          <p:nvPr>
            <p:ph type="title"/>
          </p:nvPr>
        </p:nvSpPr>
        <p:spPr>
          <a:xfrm>
            <a:off x="250825" y="1"/>
            <a:ext cx="8713788" cy="1123950"/>
          </a:xfrm>
        </p:spPr>
        <p:txBody>
          <a:bodyPr/>
          <a:lstStyle/>
          <a:p>
            <a:r>
              <a:rPr lang="en-GB" sz="3600" dirty="0">
                <a:solidFill>
                  <a:srgbClr val="00B050"/>
                </a:solidFill>
              </a:rPr>
              <a:t>Students know more than we may think about unfair assessment!</a:t>
            </a:r>
          </a:p>
        </p:txBody>
      </p:sp>
      <p:sp>
        <p:nvSpPr>
          <p:cNvPr id="3" name="Content Placeholder 2">
            <a:extLst>
              <a:ext uri="{FF2B5EF4-FFF2-40B4-BE49-F238E27FC236}">
                <a16:creationId xmlns:a16="http://schemas.microsoft.com/office/drawing/2014/main" id="{E1953E25-7276-4E54-AB09-A798B344259D}"/>
              </a:ext>
            </a:extLst>
          </p:cNvPr>
          <p:cNvSpPr>
            <a:spLocks noGrp="1"/>
          </p:cNvSpPr>
          <p:nvPr>
            <p:ph idx="1"/>
          </p:nvPr>
        </p:nvSpPr>
        <p:spPr>
          <a:xfrm>
            <a:off x="358775" y="1009935"/>
            <a:ext cx="8605838" cy="4857466"/>
          </a:xfrm>
        </p:spPr>
        <p:txBody>
          <a:bodyPr/>
          <a:lstStyle/>
          <a:p>
            <a:r>
              <a:rPr lang="en-GB" sz="2800" dirty="0"/>
              <a:t>Flint and Johnson’s book is based on what students told them about their experiences of assessment.</a:t>
            </a:r>
          </a:p>
          <a:p>
            <a:r>
              <a:rPr lang="en-GB" sz="2800" dirty="0"/>
              <a:t>Students hate unfair assessment and are more inclined to cheat or plagiarise if they consider such things to be happening all around them.</a:t>
            </a:r>
          </a:p>
          <a:p>
            <a:r>
              <a:rPr lang="en-GB" sz="2800" dirty="0"/>
              <a:t>Students use social media to talk to each other, and are in good contact with students from other institutions. Occasionally this can be misused in assessment.</a:t>
            </a:r>
          </a:p>
          <a:p>
            <a:r>
              <a:rPr lang="en-GB" sz="2800" dirty="0"/>
              <a:t>Students are well aware of any cheating or plagiarism that’s going on around them, and we need to keep talking to them and listening to them, rather than rely on occasional ‘whistleblowing’ from disgruntled students.</a:t>
            </a:r>
          </a:p>
          <a:p>
            <a:endParaRPr lang="en-GB" sz="2800" dirty="0"/>
          </a:p>
        </p:txBody>
      </p:sp>
    </p:spTree>
    <p:extLst>
      <p:ext uri="{BB962C8B-B14F-4D97-AF65-F5344CB8AC3E}">
        <p14:creationId xmlns:p14="http://schemas.microsoft.com/office/powerpoint/2010/main" val="1101873477"/>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29A9DD-0037-4F3D-BDCC-ED3A8F09F6E4}"/>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50"/>
                </a:solidFill>
              </a:rPr>
              <a:t>Effective assessment design</a:t>
            </a:r>
          </a:p>
        </p:txBody>
      </p:sp>
      <p:sp>
        <p:nvSpPr>
          <p:cNvPr id="5" name="Content Placeholder 4">
            <a:extLst>
              <a:ext uri="{FF2B5EF4-FFF2-40B4-BE49-F238E27FC236}">
                <a16:creationId xmlns:a16="http://schemas.microsoft.com/office/drawing/2014/main" id="{D0023553-4000-4E0F-BECF-19B558F01736}"/>
              </a:ext>
            </a:extLst>
          </p:cNvPr>
          <p:cNvSpPr>
            <a:spLocks noGrp="1"/>
          </p:cNvSpPr>
          <p:nvPr>
            <p:ph idx="1"/>
          </p:nvPr>
        </p:nvSpPr>
        <p:spPr/>
        <p:txBody>
          <a:bodyPr/>
          <a:lstStyle/>
          <a:p>
            <a:pPr marL="0" indent="0">
              <a:buNone/>
            </a:pPr>
            <a:r>
              <a:rPr lang="en-GB" dirty="0"/>
              <a:t>Effective assessment design to avoid cheating and plagiarism balances:</a:t>
            </a:r>
          </a:p>
          <a:p>
            <a:r>
              <a:rPr lang="en-GB" dirty="0"/>
              <a:t>using strict controls, making the rules clear and having known penalties which are rigorously applied, and designing assessment instruments that make poor academic practice difficult;</a:t>
            </a:r>
          </a:p>
          <a:p>
            <a:r>
              <a:rPr lang="en-GB" dirty="0"/>
              <a:t>developing a study climate that will reduce the likelihood of cheating (McDowell and Brown, 2001).</a:t>
            </a:r>
          </a:p>
          <a:p>
            <a:endParaRPr lang="en-GB" dirty="0"/>
          </a:p>
        </p:txBody>
      </p:sp>
    </p:spTree>
    <p:extLst>
      <p:ext uri="{BB962C8B-B14F-4D97-AF65-F5344CB8AC3E}">
        <p14:creationId xmlns:p14="http://schemas.microsoft.com/office/powerpoint/2010/main" val="3398846083"/>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587D09-577F-41D8-878C-DBC7CCFFC171}"/>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50"/>
                </a:solidFill>
              </a:rPr>
              <a:t>‘Strict control’ approaches might include:</a:t>
            </a:r>
          </a:p>
        </p:txBody>
      </p:sp>
      <p:sp>
        <p:nvSpPr>
          <p:cNvPr id="5" name="Content Placeholder 4">
            <a:extLst>
              <a:ext uri="{FF2B5EF4-FFF2-40B4-BE49-F238E27FC236}">
                <a16:creationId xmlns:a16="http://schemas.microsoft.com/office/drawing/2014/main" id="{FC8E93D4-7363-465F-867C-2D61520B4D4A}"/>
              </a:ext>
            </a:extLst>
          </p:cNvPr>
          <p:cNvSpPr>
            <a:spLocks noGrp="1"/>
          </p:cNvSpPr>
          <p:nvPr>
            <p:ph idx="1"/>
          </p:nvPr>
        </p:nvSpPr>
        <p:spPr>
          <a:xfrm>
            <a:off x="358775" y="1196975"/>
            <a:ext cx="8605838" cy="4670425"/>
          </a:xfrm>
        </p:spPr>
        <p:txBody>
          <a:bodyPr/>
          <a:lstStyle/>
          <a:p>
            <a:r>
              <a:rPr lang="en-GB" dirty="0"/>
              <a:t>using well-invigilated, unseen, closed book exams, </a:t>
            </a:r>
          </a:p>
          <a:p>
            <a:r>
              <a:rPr lang="en-GB" dirty="0"/>
              <a:t>using computer-based tests in a strictly monitored environment where photo-identity cards are checked against student numbers, </a:t>
            </a:r>
          </a:p>
          <a:p>
            <a:r>
              <a:rPr lang="en-GB" dirty="0"/>
              <a:t>conducting unannounced spot tests,</a:t>
            </a:r>
          </a:p>
          <a:p>
            <a:r>
              <a:rPr lang="en-GB" dirty="0"/>
              <a:t>checking for mark discrepancies over a student profile looking for and investigating anomalies.</a:t>
            </a:r>
          </a:p>
        </p:txBody>
      </p:sp>
    </p:spTree>
    <p:extLst>
      <p:ext uri="{BB962C8B-B14F-4D97-AF65-F5344CB8AC3E}">
        <p14:creationId xmlns:p14="http://schemas.microsoft.com/office/powerpoint/2010/main" val="3023157559"/>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C6A6A9-D477-4360-8D30-A74F35AB4ACB}"/>
              </a:ext>
            </a:extLst>
          </p:cNvPr>
          <p:cNvSpPr>
            <a:spLocks noGrp="1"/>
          </p:cNvSpPr>
          <p:nvPr>
            <p:ph type="title"/>
          </p:nvPr>
        </p:nvSpPr>
        <p:spPr>
          <a:xfrm>
            <a:off x="250825" y="163773"/>
            <a:ext cx="8713788" cy="62779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50"/>
                </a:solidFill>
              </a:rPr>
              <a:t>Collegial approaches</a:t>
            </a:r>
          </a:p>
        </p:txBody>
      </p:sp>
      <p:sp>
        <p:nvSpPr>
          <p:cNvPr id="5" name="Content Placeholder 4">
            <a:extLst>
              <a:ext uri="{FF2B5EF4-FFF2-40B4-BE49-F238E27FC236}">
                <a16:creationId xmlns:a16="http://schemas.microsoft.com/office/drawing/2014/main" id="{1BEDC75C-CBB0-46D8-B69D-FA4713516D3A}"/>
              </a:ext>
            </a:extLst>
          </p:cNvPr>
          <p:cNvSpPr>
            <a:spLocks noGrp="1"/>
          </p:cNvSpPr>
          <p:nvPr>
            <p:ph idx="1"/>
          </p:nvPr>
        </p:nvSpPr>
        <p:spPr>
          <a:xfrm>
            <a:off x="358775" y="887105"/>
            <a:ext cx="8605838" cy="4980296"/>
          </a:xfrm>
        </p:spPr>
        <p:txBody>
          <a:bodyPr/>
          <a:lstStyle/>
          <a:p>
            <a:r>
              <a:rPr lang="en-GB" dirty="0"/>
              <a:t>One aspect of academic integrity is ensuring that we adopt collegial approaches to assessment design. If students feel that teaching staff don’t talk to each other (not least about assessment), they may suppose that poor academic conduct is difficult to detect. </a:t>
            </a:r>
          </a:p>
          <a:p>
            <a:r>
              <a:rPr lang="en-GB" dirty="0"/>
              <a:t> We need to be able to share with students similar expectations about what we expect in assessment contexts.</a:t>
            </a:r>
          </a:p>
        </p:txBody>
      </p:sp>
    </p:spTree>
    <p:extLst>
      <p:ext uri="{BB962C8B-B14F-4D97-AF65-F5344CB8AC3E}">
        <p14:creationId xmlns:p14="http://schemas.microsoft.com/office/powerpoint/2010/main" val="421935441"/>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A0699B-B0EE-47E9-BE61-620E53B6BBF5}"/>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50"/>
                </a:solidFill>
              </a:rPr>
              <a:t>Timing and pressure</a:t>
            </a:r>
          </a:p>
        </p:txBody>
      </p:sp>
      <p:sp>
        <p:nvSpPr>
          <p:cNvPr id="5" name="Content Placeholder 4">
            <a:extLst>
              <a:ext uri="{FF2B5EF4-FFF2-40B4-BE49-F238E27FC236}">
                <a16:creationId xmlns:a16="http://schemas.microsoft.com/office/drawing/2014/main" id="{DCAC52E5-2AA5-40C0-9715-6C76BF6DE5B2}"/>
              </a:ext>
            </a:extLst>
          </p:cNvPr>
          <p:cNvSpPr>
            <a:spLocks noGrp="1"/>
          </p:cNvSpPr>
          <p:nvPr>
            <p:ph idx="1"/>
          </p:nvPr>
        </p:nvSpPr>
        <p:spPr/>
        <p:txBody>
          <a:bodyPr/>
          <a:lstStyle/>
          <a:p>
            <a:r>
              <a:rPr lang="en-GB" dirty="0"/>
              <a:t>If students feel that assignments are unthinkingly being timed and set by staff with little interest in what their colleagues are doing, students facing competing deadlines across their modules, with several assignments to be submitted at the same time, may feel that cutting corners and taking short cuts is justified.</a:t>
            </a:r>
          </a:p>
        </p:txBody>
      </p:sp>
    </p:spTree>
    <p:extLst>
      <p:ext uri="{BB962C8B-B14F-4D97-AF65-F5344CB8AC3E}">
        <p14:creationId xmlns:p14="http://schemas.microsoft.com/office/powerpoint/2010/main" val="1117121815"/>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587D09-577F-41D8-878C-DBC7CCFFC171}"/>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50"/>
                </a:solidFill>
              </a:rPr>
              <a:t>Unintentional plagiarism?</a:t>
            </a:r>
          </a:p>
        </p:txBody>
      </p:sp>
      <p:sp>
        <p:nvSpPr>
          <p:cNvPr id="5" name="Content Placeholder 4">
            <a:extLst>
              <a:ext uri="{FF2B5EF4-FFF2-40B4-BE49-F238E27FC236}">
                <a16:creationId xmlns:a16="http://schemas.microsoft.com/office/drawing/2014/main" id="{FC8E93D4-7363-465F-867C-2D61520B4D4A}"/>
              </a:ext>
            </a:extLst>
          </p:cNvPr>
          <p:cNvSpPr>
            <a:spLocks noGrp="1"/>
          </p:cNvSpPr>
          <p:nvPr>
            <p:ph idx="1"/>
          </p:nvPr>
        </p:nvSpPr>
        <p:spPr/>
        <p:txBody>
          <a:bodyPr/>
          <a:lstStyle/>
          <a:p>
            <a:r>
              <a:rPr lang="en-GB" dirty="0"/>
              <a:t>On occasions unintentional plagiarism occurs, either where the student doesn’t really understand how to properly cite others’ work or makes genuine errors. </a:t>
            </a:r>
          </a:p>
          <a:p>
            <a:r>
              <a:rPr lang="en-GB" dirty="0"/>
              <a:t>Avid readers may not always be fully conscious of how much they have absorbed from sources they fail to attribute, particularly when students read very fast, or skim read lots of sources at once, and fail to keep good records of references.</a:t>
            </a:r>
          </a:p>
        </p:txBody>
      </p:sp>
    </p:spTree>
    <p:extLst>
      <p:ext uri="{BB962C8B-B14F-4D97-AF65-F5344CB8AC3E}">
        <p14:creationId xmlns:p14="http://schemas.microsoft.com/office/powerpoint/2010/main" val="4211407575"/>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587D09-577F-41D8-878C-DBC7CCFFC171}"/>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50"/>
                </a:solidFill>
              </a:rPr>
              <a:t>Plagiarism detection techniques are limited</a:t>
            </a:r>
          </a:p>
        </p:txBody>
      </p:sp>
      <p:sp>
        <p:nvSpPr>
          <p:cNvPr id="5" name="Content Placeholder 4">
            <a:extLst>
              <a:ext uri="{FF2B5EF4-FFF2-40B4-BE49-F238E27FC236}">
                <a16:creationId xmlns:a16="http://schemas.microsoft.com/office/drawing/2014/main" id="{FC8E93D4-7363-465F-867C-2D61520B4D4A}"/>
              </a:ext>
            </a:extLst>
          </p:cNvPr>
          <p:cNvSpPr>
            <a:spLocks noGrp="1"/>
          </p:cNvSpPr>
          <p:nvPr>
            <p:ph idx="1"/>
          </p:nvPr>
        </p:nvSpPr>
        <p:spPr/>
        <p:txBody>
          <a:bodyPr/>
          <a:lstStyle/>
          <a:p>
            <a:r>
              <a:rPr lang="en-GB" sz="2800" dirty="0"/>
              <a:t>Plagiarism detection services are widely used including ‘</a:t>
            </a:r>
            <a:r>
              <a:rPr lang="en-GB" sz="2800" dirty="0" err="1"/>
              <a:t>Turnitin</a:t>
            </a:r>
            <a:r>
              <a:rPr lang="en-GB" sz="2800" dirty="0"/>
              <a:t>’ which uses a traffic light system to compare electronically submitted material against a very large number of electronic sources (red = very likely to be plagiarised, green unlikely to be plagiarised), but these can only detect material that is electronically stored and cannot detect original material written for others.</a:t>
            </a:r>
          </a:p>
          <a:p>
            <a:r>
              <a:rPr lang="en-GB" sz="2800" dirty="0"/>
              <a:t>One possibility is to let students use such software themselves, so they can detect problems before submitting work, and possibly even recover details of some sources they’ve lost?</a:t>
            </a:r>
          </a:p>
        </p:txBody>
      </p:sp>
    </p:spTree>
    <p:extLst>
      <p:ext uri="{BB962C8B-B14F-4D97-AF65-F5344CB8AC3E}">
        <p14:creationId xmlns:p14="http://schemas.microsoft.com/office/powerpoint/2010/main" val="225404602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E35B0C-9447-48AF-8E84-6FB8643306F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50"/>
                </a:solidFill>
              </a:rPr>
              <a:t>Plagiarism, veracity, good academic conduct</a:t>
            </a:r>
          </a:p>
        </p:txBody>
      </p:sp>
      <p:sp>
        <p:nvSpPr>
          <p:cNvPr id="5" name="Content Placeholder 4">
            <a:extLst>
              <a:ext uri="{FF2B5EF4-FFF2-40B4-BE49-F238E27FC236}">
                <a16:creationId xmlns:a16="http://schemas.microsoft.com/office/drawing/2014/main" id="{B1FC4481-BE99-4893-A113-58E07040F005}"/>
              </a:ext>
            </a:extLst>
          </p:cNvPr>
          <p:cNvSpPr>
            <a:spLocks noGrp="1"/>
          </p:cNvSpPr>
          <p:nvPr>
            <p:ph idx="1"/>
          </p:nvPr>
        </p:nvSpPr>
        <p:spPr/>
        <p:txBody>
          <a:bodyPr/>
          <a:lstStyle/>
          <a:p>
            <a:pPr marL="0" indent="0">
              <a:buNone/>
            </a:pPr>
            <a:r>
              <a:rPr lang="en-GB" sz="2800" dirty="0"/>
              <a:t>The discussion which follows looks at some of the connections and divergences between these terms.</a:t>
            </a:r>
          </a:p>
          <a:p>
            <a:r>
              <a:rPr lang="en-GB" sz="2800" dirty="0"/>
              <a:t>Assuring ‘veracity’ may be thought of as making sure that we know who actually did the work being assessed.</a:t>
            </a:r>
          </a:p>
          <a:p>
            <a:r>
              <a:rPr lang="en-GB" sz="2800" dirty="0"/>
              <a:t>We need to inculcate good academic conduct in students, and in turn means that they need to know what this actually means in practical terms.</a:t>
            </a:r>
          </a:p>
          <a:p>
            <a:r>
              <a:rPr lang="en-GB" sz="2800" dirty="0"/>
              <a:t>We ourselves need to show exemplary conduct in our design of assessment, and the processes of making fair and valid judgements on students’ work.</a:t>
            </a:r>
          </a:p>
        </p:txBody>
      </p:sp>
    </p:spTree>
    <p:extLst>
      <p:ext uri="{BB962C8B-B14F-4D97-AF65-F5344CB8AC3E}">
        <p14:creationId xmlns:p14="http://schemas.microsoft.com/office/powerpoint/2010/main" val="1293108098"/>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11210-AB0E-4F87-8288-848DE8BB265E}"/>
              </a:ext>
            </a:extLst>
          </p:cNvPr>
          <p:cNvSpPr>
            <a:spLocks noGrp="1"/>
          </p:cNvSpPr>
          <p:nvPr>
            <p:ph type="title"/>
          </p:nvPr>
        </p:nvSpPr>
        <p:spPr/>
        <p:txBody>
          <a:bodyPr/>
          <a:lstStyle/>
          <a:p>
            <a:r>
              <a:rPr lang="en-GB" dirty="0">
                <a:solidFill>
                  <a:srgbClr val="00B050"/>
                </a:solidFill>
              </a:rPr>
              <a:t>Learn more about </a:t>
            </a:r>
            <a:r>
              <a:rPr lang="en-GB" dirty="0" err="1">
                <a:solidFill>
                  <a:srgbClr val="00B050"/>
                </a:solidFill>
              </a:rPr>
              <a:t>Turnitin</a:t>
            </a:r>
            <a:endParaRPr lang="en-GB" dirty="0">
              <a:solidFill>
                <a:srgbClr val="00B050"/>
              </a:solidFill>
            </a:endParaRPr>
          </a:p>
        </p:txBody>
      </p:sp>
      <p:sp>
        <p:nvSpPr>
          <p:cNvPr id="3" name="Content Placeholder 2">
            <a:extLst>
              <a:ext uri="{FF2B5EF4-FFF2-40B4-BE49-F238E27FC236}">
                <a16:creationId xmlns:a16="http://schemas.microsoft.com/office/drawing/2014/main" id="{80DE76A3-B8E1-4091-8F81-B342B2CC7DD0}"/>
              </a:ext>
            </a:extLst>
          </p:cNvPr>
          <p:cNvSpPr>
            <a:spLocks noGrp="1"/>
          </p:cNvSpPr>
          <p:nvPr>
            <p:ph idx="1"/>
          </p:nvPr>
        </p:nvSpPr>
        <p:spPr/>
        <p:txBody>
          <a:bodyPr/>
          <a:lstStyle/>
          <a:p>
            <a:r>
              <a:rPr lang="en-GB" dirty="0"/>
              <a:t>There is a great deal of  discussion on the web on the merits and drawbacks of various plagiarism detection platforms.</a:t>
            </a:r>
          </a:p>
          <a:p>
            <a:r>
              <a:rPr lang="en-GB" dirty="0"/>
              <a:t>A link to one of these is here:</a:t>
            </a:r>
          </a:p>
          <a:p>
            <a:r>
              <a:rPr lang="en-GB" dirty="0">
                <a:hlinkClick r:id="rId2"/>
              </a:rPr>
              <a:t>http://www.digitalpedagogylab.com/hybridped/resisting-edtech/</a:t>
            </a:r>
            <a:r>
              <a:rPr lang="en-GB" dirty="0"/>
              <a:t> </a:t>
            </a:r>
          </a:p>
        </p:txBody>
      </p:sp>
    </p:spTree>
    <p:extLst>
      <p:ext uri="{BB962C8B-B14F-4D97-AF65-F5344CB8AC3E}">
        <p14:creationId xmlns:p14="http://schemas.microsoft.com/office/powerpoint/2010/main" val="3014956759"/>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587D09-577F-41D8-878C-DBC7CCFFC171}"/>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50"/>
                </a:solidFill>
              </a:rPr>
              <a:t>Is plagiarism encouraged from early years?</a:t>
            </a:r>
          </a:p>
        </p:txBody>
      </p:sp>
      <p:sp>
        <p:nvSpPr>
          <p:cNvPr id="5" name="Content Placeholder 4">
            <a:extLst>
              <a:ext uri="{FF2B5EF4-FFF2-40B4-BE49-F238E27FC236}">
                <a16:creationId xmlns:a16="http://schemas.microsoft.com/office/drawing/2014/main" id="{FC8E93D4-7363-465F-867C-2D61520B4D4A}"/>
              </a:ext>
            </a:extLst>
          </p:cNvPr>
          <p:cNvSpPr>
            <a:spLocks noGrp="1"/>
          </p:cNvSpPr>
          <p:nvPr>
            <p:ph idx="1"/>
          </p:nvPr>
        </p:nvSpPr>
        <p:spPr/>
        <p:txBody>
          <a:bodyPr/>
          <a:lstStyle/>
          <a:p>
            <a:r>
              <a:rPr lang="en-GB" sz="2800" dirty="0"/>
              <a:t>Changes in assessment practice, including the increased use of assessed coursework, make some aspects of cheating easier (how many parents, for example, have experienced moral dilemmas when ‘proof reading’ their children’s course work prior to submission and been tempted to help them improve the work in ways that verge on co-authorship!).</a:t>
            </a:r>
          </a:p>
          <a:p>
            <a:r>
              <a:rPr lang="en-GB" sz="2800" dirty="0"/>
              <a:t>Problems with coursework assessment at school levels may be responsible for the recent regression (reforms?) towards time-constrained, unseen written exams.</a:t>
            </a:r>
          </a:p>
        </p:txBody>
      </p:sp>
    </p:spTree>
    <p:extLst>
      <p:ext uri="{BB962C8B-B14F-4D97-AF65-F5344CB8AC3E}">
        <p14:creationId xmlns:p14="http://schemas.microsoft.com/office/powerpoint/2010/main" val="74234969"/>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62C4E-C107-468A-9551-FAFBB9A72544}"/>
              </a:ext>
            </a:extLst>
          </p:cNvPr>
          <p:cNvSpPr>
            <a:spLocks noGrp="1"/>
          </p:cNvSpPr>
          <p:nvPr>
            <p:ph type="title"/>
          </p:nvPr>
        </p:nvSpPr>
        <p:spPr/>
        <p:txBody>
          <a:bodyPr/>
          <a:lstStyle/>
          <a:p>
            <a:r>
              <a:rPr lang="en-GB" sz="3200" dirty="0">
                <a:solidFill>
                  <a:srgbClr val="00B050"/>
                </a:solidFill>
              </a:rPr>
              <a:t>Are public expectations of assessment tarnished nowadays? </a:t>
            </a:r>
            <a:r>
              <a:rPr lang="en-GB" sz="3200" dirty="0">
                <a:solidFill>
                  <a:schemeClr val="accent2">
                    <a:lumMod val="60000"/>
                    <a:lumOff val="40000"/>
                  </a:schemeClr>
                </a:solidFill>
              </a:rPr>
              <a:t>BBC News: 31</a:t>
            </a:r>
            <a:r>
              <a:rPr lang="en-GB" sz="3200" baseline="30000" dirty="0">
                <a:solidFill>
                  <a:schemeClr val="accent2">
                    <a:lumMod val="60000"/>
                    <a:lumOff val="40000"/>
                  </a:schemeClr>
                </a:solidFill>
              </a:rPr>
              <a:t>st</a:t>
            </a:r>
            <a:r>
              <a:rPr lang="en-GB" sz="3200" dirty="0">
                <a:solidFill>
                  <a:schemeClr val="accent2">
                    <a:lumMod val="60000"/>
                    <a:lumOff val="40000"/>
                  </a:schemeClr>
                </a:solidFill>
              </a:rPr>
              <a:t> August 2017</a:t>
            </a:r>
          </a:p>
        </p:txBody>
      </p:sp>
      <p:sp>
        <p:nvSpPr>
          <p:cNvPr id="3" name="Content Placeholder 2">
            <a:extLst>
              <a:ext uri="{FF2B5EF4-FFF2-40B4-BE49-F238E27FC236}">
                <a16:creationId xmlns:a16="http://schemas.microsoft.com/office/drawing/2014/main" id="{77B3FA13-DEAE-4310-8752-4F88113A750D}"/>
              </a:ext>
            </a:extLst>
          </p:cNvPr>
          <p:cNvSpPr>
            <a:spLocks noGrp="1"/>
          </p:cNvSpPr>
          <p:nvPr>
            <p:ph idx="1"/>
          </p:nvPr>
        </p:nvSpPr>
        <p:spPr/>
        <p:txBody>
          <a:bodyPr/>
          <a:lstStyle/>
          <a:p>
            <a:r>
              <a:rPr lang="en-GB" sz="2400" dirty="0"/>
              <a:t>School Standards Minister Nick Gibb says he wants a review of the rules surrounding teachers who help to write exam questions in England - in the wake of claims of cheating.</a:t>
            </a:r>
          </a:p>
          <a:p>
            <a:r>
              <a:rPr lang="en-GB" sz="2400" dirty="0"/>
              <a:t>"The public must have confidence in the integrity of the exam system, and cheating of any kind is unacceptable," said Mr Gibb.</a:t>
            </a:r>
          </a:p>
          <a:p>
            <a:r>
              <a:rPr lang="en-GB" sz="2400" dirty="0"/>
              <a:t>The </a:t>
            </a:r>
            <a:r>
              <a:rPr lang="en-GB" sz="2400" dirty="0" err="1"/>
              <a:t>Ofqual</a:t>
            </a:r>
            <a:r>
              <a:rPr lang="en-GB" sz="2400" dirty="0"/>
              <a:t> exam watchdog will carry out the review and report later this year. This will find whether checks are "sufficiently robust", says </a:t>
            </a:r>
            <a:r>
              <a:rPr lang="en-GB" sz="2400" dirty="0" err="1"/>
              <a:t>Ofqual</a:t>
            </a:r>
            <a:r>
              <a:rPr lang="en-GB" sz="2400" dirty="0"/>
              <a:t>. The review follows claims of advance information being leaked about exams.</a:t>
            </a:r>
          </a:p>
          <a:p>
            <a:r>
              <a:rPr lang="en-GB" sz="2400" dirty="0"/>
              <a:t>There have been calls for a clearer separation between teachers involved in setting questions and those teaching the subject.</a:t>
            </a:r>
          </a:p>
          <a:p>
            <a:r>
              <a:rPr lang="en-GB" sz="2800" dirty="0">
                <a:solidFill>
                  <a:srgbClr val="00B050"/>
                </a:solidFill>
              </a:rPr>
              <a:t>So what about our own exams in universities?</a:t>
            </a:r>
          </a:p>
          <a:p>
            <a:endParaRPr lang="en-GB" sz="2400" dirty="0"/>
          </a:p>
        </p:txBody>
      </p:sp>
    </p:spTree>
    <p:extLst>
      <p:ext uri="{BB962C8B-B14F-4D97-AF65-F5344CB8AC3E}">
        <p14:creationId xmlns:p14="http://schemas.microsoft.com/office/powerpoint/2010/main" val="83459125"/>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587D09-577F-41D8-878C-DBC7CCFFC171}"/>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50"/>
                </a:solidFill>
              </a:rPr>
              <a:t>Handwritten copying took time, but some learning happened?</a:t>
            </a:r>
          </a:p>
        </p:txBody>
      </p:sp>
      <p:sp>
        <p:nvSpPr>
          <p:cNvPr id="5" name="Content Placeholder 4">
            <a:extLst>
              <a:ext uri="{FF2B5EF4-FFF2-40B4-BE49-F238E27FC236}">
                <a16:creationId xmlns:a16="http://schemas.microsoft.com/office/drawing/2014/main" id="{FC8E93D4-7363-465F-867C-2D61520B4D4A}"/>
              </a:ext>
            </a:extLst>
          </p:cNvPr>
          <p:cNvSpPr>
            <a:spLocks noGrp="1"/>
          </p:cNvSpPr>
          <p:nvPr>
            <p:ph idx="1"/>
          </p:nvPr>
        </p:nvSpPr>
        <p:spPr/>
        <p:txBody>
          <a:bodyPr/>
          <a:lstStyle/>
          <a:p>
            <a:r>
              <a:rPr lang="en-GB" dirty="0"/>
              <a:t>Concerns about plagiarism and cheating have increased over the years, as academics and managers worry that mass higher education provides more opportunities for poor practice and lower chances of being caught. </a:t>
            </a:r>
          </a:p>
          <a:p>
            <a:r>
              <a:rPr lang="en-GB" dirty="0"/>
              <a:t>In former times, it was harder for students to cheat by copying the work of others, and the very act of copying gave students at least some contact with the material they were supposedly well acquainted with, so some learning may have taken place.</a:t>
            </a:r>
          </a:p>
        </p:txBody>
      </p:sp>
    </p:spTree>
    <p:extLst>
      <p:ext uri="{BB962C8B-B14F-4D97-AF65-F5344CB8AC3E}">
        <p14:creationId xmlns:p14="http://schemas.microsoft.com/office/powerpoint/2010/main" val="4140730668"/>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587D09-577F-41D8-878C-DBC7CCFFC171}"/>
              </a:ext>
            </a:extLst>
          </p:cNvPr>
          <p:cNvSpPr>
            <a:spLocks noGrp="1"/>
          </p:cNvSpPr>
          <p:nvPr>
            <p:ph type="title"/>
          </p:nvPr>
        </p:nvSpPr>
        <p:spPr>
          <a:xfrm>
            <a:off x="250825" y="188913"/>
            <a:ext cx="8713788" cy="43169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50"/>
                </a:solidFill>
              </a:rPr>
              <a:t>The web has changed things!</a:t>
            </a:r>
          </a:p>
        </p:txBody>
      </p:sp>
      <p:sp>
        <p:nvSpPr>
          <p:cNvPr id="5" name="Content Placeholder 4">
            <a:extLst>
              <a:ext uri="{FF2B5EF4-FFF2-40B4-BE49-F238E27FC236}">
                <a16:creationId xmlns:a16="http://schemas.microsoft.com/office/drawing/2014/main" id="{FC8E93D4-7363-465F-867C-2D61520B4D4A}"/>
              </a:ext>
            </a:extLst>
          </p:cNvPr>
          <p:cNvSpPr>
            <a:spLocks noGrp="1"/>
          </p:cNvSpPr>
          <p:nvPr>
            <p:ph idx="1"/>
          </p:nvPr>
        </p:nvSpPr>
        <p:spPr>
          <a:xfrm>
            <a:off x="358775" y="620610"/>
            <a:ext cx="8605838" cy="5246791"/>
          </a:xfrm>
        </p:spPr>
        <p:txBody>
          <a:bodyPr/>
          <a:lstStyle/>
          <a:p>
            <a:r>
              <a:rPr lang="en-GB" sz="2800" dirty="0"/>
              <a:t>Nowadays, wider use of communication and information technologies, especially the internet, facilitate downloading work of others, editing it to minimise plagiarism being detected by software, then inserting such edited extracts from it into one’s own work.</a:t>
            </a:r>
          </a:p>
          <a:p>
            <a:r>
              <a:rPr lang="en-GB" sz="2800" dirty="0"/>
              <a:t>This process is just an extension of those now widely accepted for finding and using quotes from sources (and correctly citing them) – e.g. Google Scholar.</a:t>
            </a:r>
          </a:p>
          <a:p>
            <a:r>
              <a:rPr lang="en-GB" sz="2800" dirty="0"/>
              <a:t>‘The learning process is being radically reshaped, to a point where the notion of plagiarism is becoming foggier, and not one that's automatically synonymous with cheating’ (Marsden, 2014, p.49).</a:t>
            </a:r>
          </a:p>
        </p:txBody>
      </p:sp>
    </p:spTree>
    <p:extLst>
      <p:ext uri="{BB962C8B-B14F-4D97-AF65-F5344CB8AC3E}">
        <p14:creationId xmlns:p14="http://schemas.microsoft.com/office/powerpoint/2010/main" val="1307664067"/>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587D09-577F-41D8-878C-DBC7CCFFC171}"/>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50"/>
                </a:solidFill>
              </a:rPr>
              <a:t>Can we make plagiarism unthinkable?</a:t>
            </a:r>
          </a:p>
        </p:txBody>
      </p:sp>
      <p:sp>
        <p:nvSpPr>
          <p:cNvPr id="5" name="Content Placeholder 4">
            <a:extLst>
              <a:ext uri="{FF2B5EF4-FFF2-40B4-BE49-F238E27FC236}">
                <a16:creationId xmlns:a16="http://schemas.microsoft.com/office/drawing/2014/main" id="{FC8E93D4-7363-465F-867C-2D61520B4D4A}"/>
              </a:ext>
            </a:extLst>
          </p:cNvPr>
          <p:cNvSpPr>
            <a:spLocks noGrp="1"/>
          </p:cNvSpPr>
          <p:nvPr>
            <p:ph idx="1"/>
          </p:nvPr>
        </p:nvSpPr>
        <p:spPr>
          <a:xfrm>
            <a:off x="304800" y="1005906"/>
            <a:ext cx="8605838" cy="4670425"/>
          </a:xfrm>
        </p:spPr>
        <p:txBody>
          <a:bodyPr/>
          <a:lstStyle/>
          <a:p>
            <a:r>
              <a:rPr lang="en-GB" sz="2800" dirty="0"/>
              <a:t>To develop a study climate that makes cheating and plagiarism unthinkable, it can help to foster loyalty to the university and to the standards it assures.</a:t>
            </a:r>
          </a:p>
          <a:p>
            <a:r>
              <a:rPr lang="en-GB" sz="2800" dirty="0"/>
              <a:t>Students may not know how much care we take to try to make assessment fair and valid, such as moderation of standards and questions, external examining, assessment board procedures, and double-marking of borderline work.</a:t>
            </a:r>
          </a:p>
          <a:p>
            <a:r>
              <a:rPr lang="en-GB" sz="2800" dirty="0"/>
              <a:t>If students are made aware of the efforts that a university makes to make assessment impartial, inclusive and fair to all, they may be better able to make good judgments about their own academic integrity. </a:t>
            </a:r>
          </a:p>
        </p:txBody>
      </p:sp>
    </p:spTree>
    <p:extLst>
      <p:ext uri="{BB962C8B-B14F-4D97-AF65-F5344CB8AC3E}">
        <p14:creationId xmlns:p14="http://schemas.microsoft.com/office/powerpoint/2010/main" val="977894385"/>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587D09-577F-41D8-878C-DBC7CCFFC171}"/>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50"/>
                </a:solidFill>
              </a:rPr>
              <a:t>A ghost-writer’s tale (1)</a:t>
            </a:r>
          </a:p>
        </p:txBody>
      </p:sp>
      <p:sp>
        <p:nvSpPr>
          <p:cNvPr id="5" name="Content Placeholder 4">
            <a:extLst>
              <a:ext uri="{FF2B5EF4-FFF2-40B4-BE49-F238E27FC236}">
                <a16:creationId xmlns:a16="http://schemas.microsoft.com/office/drawing/2014/main" id="{FC8E93D4-7363-465F-867C-2D61520B4D4A}"/>
              </a:ext>
            </a:extLst>
          </p:cNvPr>
          <p:cNvSpPr>
            <a:spLocks noGrp="1"/>
          </p:cNvSpPr>
          <p:nvPr>
            <p:ph idx="1"/>
          </p:nvPr>
        </p:nvSpPr>
        <p:spPr/>
        <p:txBody>
          <a:bodyPr/>
          <a:lstStyle/>
          <a:p>
            <a:r>
              <a:rPr lang="en-GB" sz="2800" dirty="0"/>
              <a:t>A chilling anonymous article in the Times Higher Education back in 1 August 2013 describes the work of a ‘freelance ghost-writer’ who writes essays and dissertations to order, with little risk of discovery. All writers are carefully vetted by the agency (they must be Oxbridge or elite UK Russell group graduates and submit sample assignments before being accepted for work) and rely mainly on Wikipedia and Google books to write assignments for a pre-specified grade, as outstanding work submitted by a mediocre student would raise suspicion.</a:t>
            </a:r>
          </a:p>
        </p:txBody>
      </p:sp>
    </p:spTree>
    <p:extLst>
      <p:ext uri="{BB962C8B-B14F-4D97-AF65-F5344CB8AC3E}">
        <p14:creationId xmlns:p14="http://schemas.microsoft.com/office/powerpoint/2010/main" val="2254567126"/>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587D09-577F-41D8-878C-DBC7CCFFC171}"/>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50"/>
                </a:solidFill>
              </a:rPr>
              <a:t>A ghost-writer’s tale (2)</a:t>
            </a:r>
          </a:p>
        </p:txBody>
      </p:sp>
      <p:sp>
        <p:nvSpPr>
          <p:cNvPr id="5" name="Content Placeholder 4">
            <a:extLst>
              <a:ext uri="{FF2B5EF4-FFF2-40B4-BE49-F238E27FC236}">
                <a16:creationId xmlns:a16="http://schemas.microsoft.com/office/drawing/2014/main" id="{FC8E93D4-7363-465F-867C-2D61520B4D4A}"/>
              </a:ext>
            </a:extLst>
          </p:cNvPr>
          <p:cNvSpPr>
            <a:spLocks noGrp="1"/>
          </p:cNvSpPr>
          <p:nvPr>
            <p:ph idx="1"/>
          </p:nvPr>
        </p:nvSpPr>
        <p:spPr/>
        <p:txBody>
          <a:bodyPr/>
          <a:lstStyle/>
          <a:p>
            <a:r>
              <a:rPr lang="en-GB" sz="2800" dirty="0"/>
              <a:t>The ghost writer is well-versed in avoiding plagiarism detection services, which in any case, since these assignments are personalised for each client, are unlikely to show up through </a:t>
            </a:r>
            <a:r>
              <a:rPr lang="en-GB" sz="2800" dirty="0" err="1"/>
              <a:t>Turnitin</a:t>
            </a:r>
            <a:r>
              <a:rPr lang="en-GB" sz="2800" dirty="0"/>
              <a:t> or other software. </a:t>
            </a:r>
          </a:p>
          <a:p>
            <a:r>
              <a:rPr lang="en-GB" sz="2800" dirty="0"/>
              <a:t>Ghost-writers respond to their clients, and take their circumstances into account. Some clients are lazy, others are desperate and yet others know their written English isn’t up to scratch to get good marks. </a:t>
            </a:r>
          </a:p>
          <a:p>
            <a:r>
              <a:rPr lang="en-GB" sz="2800" dirty="0"/>
              <a:t>From time to time spelling errors or short poorly written sections are added in by the ghost writer, just as a cabinet maker faking antiques will rough up the edges of a piece of furniture to age it.</a:t>
            </a:r>
          </a:p>
        </p:txBody>
      </p:sp>
    </p:spTree>
    <p:extLst>
      <p:ext uri="{BB962C8B-B14F-4D97-AF65-F5344CB8AC3E}">
        <p14:creationId xmlns:p14="http://schemas.microsoft.com/office/powerpoint/2010/main" val="1209249303"/>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587D09-577F-41D8-878C-DBC7CCFFC171}"/>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50"/>
                </a:solidFill>
              </a:rPr>
              <a:t>Veracity – ‘whodunit’?</a:t>
            </a:r>
          </a:p>
        </p:txBody>
      </p:sp>
      <p:sp>
        <p:nvSpPr>
          <p:cNvPr id="5" name="Content Placeholder 4">
            <a:extLst>
              <a:ext uri="{FF2B5EF4-FFF2-40B4-BE49-F238E27FC236}">
                <a16:creationId xmlns:a16="http://schemas.microsoft.com/office/drawing/2014/main" id="{FC8E93D4-7363-465F-867C-2D61520B4D4A}"/>
              </a:ext>
            </a:extLst>
          </p:cNvPr>
          <p:cNvSpPr>
            <a:spLocks noGrp="1"/>
          </p:cNvSpPr>
          <p:nvPr>
            <p:ph idx="1"/>
          </p:nvPr>
        </p:nvSpPr>
        <p:spPr>
          <a:xfrm>
            <a:off x="358775" y="1196975"/>
            <a:ext cx="8605838" cy="4670425"/>
          </a:xfrm>
        </p:spPr>
        <p:txBody>
          <a:bodyPr/>
          <a:lstStyle/>
          <a:p>
            <a:r>
              <a:rPr lang="en-GB" sz="2800" dirty="0"/>
              <a:t>We need to be confident that work submitted is the students’ own. So what kinds of actions can assessors take to ensure the veracity of authorship of assignments? </a:t>
            </a:r>
          </a:p>
          <a:p>
            <a:r>
              <a:rPr lang="en-GB" sz="2800" dirty="0"/>
              <a:t>Veracity can be a serious issue with distance and online learning, where impersonation is a recognised phenomenon. Anyone could have done an online assignment, and it is often impossible to check without face-to-face interventions.</a:t>
            </a:r>
          </a:p>
          <a:p>
            <a:r>
              <a:rPr lang="en-GB" sz="2800" dirty="0"/>
              <a:t>There are no proven means to be certain of veracity (except perhaps face-to-face oral assessment), since clever but unscrupulous students can often outwit us, particularly with large cohorts.</a:t>
            </a:r>
          </a:p>
          <a:p>
            <a:pPr>
              <a:tabLst>
                <a:tab pos="7888288" algn="l"/>
              </a:tabLst>
            </a:pPr>
            <a:endParaRPr lang="en-GB" sz="2800" dirty="0"/>
          </a:p>
        </p:txBody>
      </p:sp>
    </p:spTree>
    <p:extLst>
      <p:ext uri="{BB962C8B-B14F-4D97-AF65-F5344CB8AC3E}">
        <p14:creationId xmlns:p14="http://schemas.microsoft.com/office/powerpoint/2010/main" val="2901482939"/>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587D09-577F-41D8-878C-DBC7CCFFC171}"/>
              </a:ext>
            </a:extLst>
          </p:cNvPr>
          <p:cNvSpPr>
            <a:spLocks noGrp="1"/>
          </p:cNvSpPr>
          <p:nvPr>
            <p:ph type="title"/>
          </p:nvPr>
        </p:nvSpPr>
        <p:spPr>
          <a:xfrm>
            <a:off x="250825" y="188913"/>
            <a:ext cx="8713788" cy="93503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B050"/>
                </a:solidFill>
              </a:rPr>
              <a:t>Towards ensuring veracity (1)</a:t>
            </a:r>
            <a:br>
              <a:rPr lang="en-GB" sz="4000" dirty="0">
                <a:solidFill>
                  <a:srgbClr val="00B050"/>
                </a:solidFill>
              </a:rPr>
            </a:br>
            <a:r>
              <a:rPr lang="en-GB" sz="2400" dirty="0">
                <a:solidFill>
                  <a:srgbClr val="00B050"/>
                </a:solidFill>
              </a:rPr>
              <a:t>Which of these might work well, and what are the 'yes, but’…s?</a:t>
            </a:r>
            <a:endParaRPr lang="en-GB" sz="4000" dirty="0">
              <a:solidFill>
                <a:srgbClr val="00B050"/>
              </a:solidFill>
            </a:endParaRPr>
          </a:p>
        </p:txBody>
      </p:sp>
      <p:sp>
        <p:nvSpPr>
          <p:cNvPr id="5" name="Content Placeholder 4">
            <a:extLst>
              <a:ext uri="{FF2B5EF4-FFF2-40B4-BE49-F238E27FC236}">
                <a16:creationId xmlns:a16="http://schemas.microsoft.com/office/drawing/2014/main" id="{FC8E93D4-7363-465F-867C-2D61520B4D4A}"/>
              </a:ext>
            </a:extLst>
          </p:cNvPr>
          <p:cNvSpPr>
            <a:spLocks noGrp="1"/>
          </p:cNvSpPr>
          <p:nvPr>
            <p:ph idx="1"/>
          </p:nvPr>
        </p:nvSpPr>
        <p:spPr/>
        <p:txBody>
          <a:bodyPr/>
          <a:lstStyle/>
          <a:p>
            <a:pPr lvl="0">
              <a:buFont typeface="+mj-lt"/>
              <a:buAutoNum type="arabicPeriod"/>
            </a:pPr>
            <a:r>
              <a:rPr lang="en-GB" sz="2800" dirty="0"/>
              <a:t>Require students in face-to-face contexts like computer-based exams in PC labs to log on to computers with their student ID numbers and showing the invigilator their photo ID cards (although this won’t prevent identical twins helping each other out!);</a:t>
            </a:r>
          </a:p>
          <a:p>
            <a:pPr lvl="0">
              <a:buFont typeface="+mj-lt"/>
              <a:buAutoNum type="arabicPeriod"/>
            </a:pPr>
            <a:r>
              <a:rPr lang="en-GB" sz="2800" dirty="0"/>
              <a:t>Require students to submit with their work statements confirming that the assignment represents entirely the student’s own work, clarifying penalties for cheating, and enforcing them publicly when cases of poor academic conduct come to light.</a:t>
            </a:r>
          </a:p>
        </p:txBody>
      </p:sp>
    </p:spTree>
    <p:extLst>
      <p:ext uri="{BB962C8B-B14F-4D97-AF65-F5344CB8AC3E}">
        <p14:creationId xmlns:p14="http://schemas.microsoft.com/office/powerpoint/2010/main" val="153054910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0370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50"/>
                </a:solidFill>
              </a:rPr>
              <a:t>Rationale</a:t>
            </a:r>
          </a:p>
        </p:txBody>
      </p:sp>
      <p:sp>
        <p:nvSpPr>
          <p:cNvPr id="3" name="Content Placeholder 2"/>
          <p:cNvSpPr>
            <a:spLocks noGrp="1"/>
          </p:cNvSpPr>
          <p:nvPr>
            <p:ph idx="1"/>
          </p:nvPr>
        </p:nvSpPr>
        <p:spPr>
          <a:xfrm>
            <a:off x="358775" y="692620"/>
            <a:ext cx="8605838" cy="5174781"/>
          </a:xfrm>
        </p:spPr>
        <p:txBody>
          <a:bodyPr/>
          <a:lstStyle/>
          <a:p>
            <a:r>
              <a:rPr lang="en-GB" sz="2600" dirty="0"/>
              <a:t>We now spend more of our time and energy than ever before on matters relating to assessment and feedback.</a:t>
            </a:r>
          </a:p>
          <a:p>
            <a:r>
              <a:rPr lang="en-GB" sz="2600" dirty="0"/>
              <a:t>With the increased focus on teaching excellence and student satisfaction, the assessment side of our work is crucial.</a:t>
            </a:r>
          </a:p>
          <a:p>
            <a:r>
              <a:rPr lang="en-GB" sz="2600" dirty="0"/>
              <a:t>Students are naturally strategic and are ‘time poor’, and the possibilities for what we regard as ‘unsatisfactory academic conduct’ are greater nowadays, so we need to be proactive in designing out possibilities for plagiarism.</a:t>
            </a:r>
          </a:p>
          <a:p>
            <a:r>
              <a:rPr lang="en-GB" sz="2600" dirty="0"/>
              <a:t>Students views are even more important than before, with the ‘student voice’ elements of NSS 2017, and the impact of NSS and retention on the Teaching Excellence Framework. </a:t>
            </a:r>
          </a:p>
        </p:txBody>
      </p:sp>
    </p:spTree>
    <p:extLst>
      <p:ext uri="{BB962C8B-B14F-4D97-AF65-F5344CB8AC3E}">
        <p14:creationId xmlns:p14="http://schemas.microsoft.com/office/powerpoint/2010/main" val="1474628576"/>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575158D-7374-4355-85C2-B5887C143DD9}"/>
              </a:ext>
            </a:extLst>
          </p:cNvPr>
          <p:cNvSpPr>
            <a:spLocks noGrp="1"/>
          </p:cNvSpPr>
          <p:nvPr>
            <p:ph idx="1"/>
          </p:nvPr>
        </p:nvSpPr>
        <p:spPr/>
        <p:txBody>
          <a:bodyPr/>
          <a:lstStyle/>
          <a:p>
            <a:pPr lvl="0">
              <a:buFont typeface="+mj-lt"/>
              <a:buAutoNum type="arabicPeriod" startAt="3"/>
            </a:pPr>
            <a:r>
              <a:rPr lang="en-GB" dirty="0"/>
              <a:t>Require students to submit work incrementally, for example for a dissertation, with regular conversations between the tutor and the student to discuss the work and suggest future directions;</a:t>
            </a:r>
          </a:p>
          <a:p>
            <a:pPr lvl="0">
              <a:buFont typeface="+mj-lt"/>
              <a:buAutoNum type="arabicPeriod" startAt="3"/>
            </a:pPr>
            <a:r>
              <a:rPr lang="en-GB" dirty="0"/>
              <a:t>Undertake live, in-class assignments and tests where the tutor can identify the student;</a:t>
            </a:r>
          </a:p>
          <a:p>
            <a:pPr lvl="0">
              <a:buFont typeface="+mj-lt"/>
              <a:buAutoNum type="arabicPeriod" startAt="3"/>
            </a:pPr>
            <a:r>
              <a:rPr lang="en-GB" dirty="0"/>
              <a:t>Choose assessment designs and tasks which make cheating difficult;</a:t>
            </a:r>
          </a:p>
          <a:p>
            <a:endParaRPr lang="en-GB" dirty="0"/>
          </a:p>
        </p:txBody>
      </p:sp>
      <p:sp>
        <p:nvSpPr>
          <p:cNvPr id="7" name="Title 3">
            <a:extLst>
              <a:ext uri="{FF2B5EF4-FFF2-40B4-BE49-F238E27FC236}">
                <a16:creationId xmlns:a16="http://schemas.microsoft.com/office/drawing/2014/main" id="{903F3088-8A50-4012-A039-5C863524C1E4}"/>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B050"/>
                </a:solidFill>
              </a:rPr>
              <a:t>Towards ensuring veracity (2)</a:t>
            </a:r>
            <a:br>
              <a:rPr lang="en-GB" sz="4000" dirty="0">
                <a:solidFill>
                  <a:srgbClr val="00B050"/>
                </a:solidFill>
              </a:rPr>
            </a:br>
            <a:r>
              <a:rPr lang="en-GB" sz="2400" dirty="0">
                <a:solidFill>
                  <a:srgbClr val="00B050"/>
                </a:solidFill>
              </a:rPr>
              <a:t>Which of these might work well, and what are the 'yes, but’…s?</a:t>
            </a:r>
            <a:endParaRPr lang="en-GB" sz="4000" dirty="0">
              <a:solidFill>
                <a:srgbClr val="00B050"/>
              </a:solidFill>
            </a:endParaRPr>
          </a:p>
        </p:txBody>
      </p:sp>
    </p:spTree>
    <p:extLst>
      <p:ext uri="{BB962C8B-B14F-4D97-AF65-F5344CB8AC3E}">
        <p14:creationId xmlns:p14="http://schemas.microsoft.com/office/powerpoint/2010/main" val="4011261941"/>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C8E93D4-7363-465F-867C-2D61520B4D4A}"/>
              </a:ext>
            </a:extLst>
          </p:cNvPr>
          <p:cNvSpPr>
            <a:spLocks noGrp="1"/>
          </p:cNvSpPr>
          <p:nvPr>
            <p:ph idx="1"/>
          </p:nvPr>
        </p:nvSpPr>
        <p:spPr/>
        <p:txBody>
          <a:bodyPr/>
          <a:lstStyle/>
          <a:p>
            <a:pPr lvl="0">
              <a:buFont typeface="+mj-lt"/>
              <a:buAutoNum type="arabicPeriod" startAt="6"/>
            </a:pPr>
            <a:r>
              <a:rPr lang="en-GB" dirty="0"/>
              <a:t>Foster a culture of student engagement, where there is an ethical climate that makes cheating out of the question. This is particularly important in se programmes leading to professional qualifications with high ethical requirements like medicine, social work, nursing, childhood/early years training, police studies, law and so on, but can be very valuable across the subject range.</a:t>
            </a:r>
          </a:p>
        </p:txBody>
      </p:sp>
      <p:sp>
        <p:nvSpPr>
          <p:cNvPr id="6" name="Title 3">
            <a:extLst>
              <a:ext uri="{FF2B5EF4-FFF2-40B4-BE49-F238E27FC236}">
                <a16:creationId xmlns:a16="http://schemas.microsoft.com/office/drawing/2014/main" id="{A14AF0F0-C4DC-4D31-9F65-3A59E149917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B050"/>
                </a:solidFill>
              </a:rPr>
              <a:t>Towards ensuring veracity (3)</a:t>
            </a:r>
            <a:br>
              <a:rPr lang="en-GB" sz="4000" dirty="0">
                <a:solidFill>
                  <a:srgbClr val="00B050"/>
                </a:solidFill>
              </a:rPr>
            </a:br>
            <a:r>
              <a:rPr lang="en-GB" sz="2400" dirty="0">
                <a:solidFill>
                  <a:srgbClr val="00B050"/>
                </a:solidFill>
              </a:rPr>
              <a:t>Which of these might work well, and what are the 'yes, but’…s?</a:t>
            </a:r>
            <a:endParaRPr lang="en-GB" sz="4000" dirty="0">
              <a:solidFill>
                <a:srgbClr val="00B050"/>
              </a:solidFill>
            </a:endParaRPr>
          </a:p>
        </p:txBody>
      </p:sp>
    </p:spTree>
    <p:extLst>
      <p:ext uri="{BB962C8B-B14F-4D97-AF65-F5344CB8AC3E}">
        <p14:creationId xmlns:p14="http://schemas.microsoft.com/office/powerpoint/2010/main" val="2545334393"/>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FF"/>
                </a:solidFill>
                <a:effectLst/>
                <a:uLnTx/>
                <a:uFillTx/>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CCFF33"/>
                </a:solidFill>
                <a:effectLst/>
                <a:uLnTx/>
                <a:uFillTx/>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5" name="Oval 5"/>
          <p:cNvSpPr>
            <a:spLocks noChangeArrowheads="1"/>
          </p:cNvSpPr>
          <p:nvPr/>
        </p:nvSpPr>
        <p:spPr bwMode="auto">
          <a:xfrm>
            <a:off x="762000" y="228600"/>
            <a:ext cx="7162800" cy="6934200"/>
          </a:xfrm>
          <a:prstGeom prst="ellipse">
            <a:avLst/>
          </a:prstGeom>
          <a:solidFill>
            <a:schemeClr val="tx2"/>
          </a:solidFill>
          <a:ln w="12700">
            <a:solidFill>
              <a:schemeClr val="tx1"/>
            </a:solidFill>
            <a:round/>
            <a:headEnd type="none" w="sm" len="sm"/>
            <a:tailEnd type="none" w="sm" len="sm"/>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000000"/>
              </a:solidFill>
              <a:effectLst/>
              <a:uLnTx/>
              <a:uFillTx/>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rPr>
              <a:t>Wanting/</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FF"/>
                </a:solidFill>
                <a:effectLst/>
                <a:uLnTx/>
                <a:uFillTx/>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en-GB" sz="3200" b="1" i="0" u="none" strike="noStrike" kern="0" cap="none" spc="0" normalizeH="0" baseline="0" noProof="0" dirty="0">
                <a:ln>
                  <a:noFill/>
                </a:ln>
                <a:solidFill>
                  <a:srgbClr val="FFFF00"/>
                </a:solidFill>
                <a:effectLst/>
                <a:uLnTx/>
                <a:uFillTx/>
              </a:rPr>
              <a:t>Assessing</a:t>
            </a:r>
          </a:p>
          <a:p>
            <a:pPr marL="0" marR="0" lvl="0" indent="0" algn="ctr" defTabSz="914400" eaLnBrk="0" fontAlgn="auto" latinLnBrk="0" hangingPunct="0">
              <a:lnSpc>
                <a:spcPct val="100000"/>
              </a:lnSpc>
              <a:spcBef>
                <a:spcPct val="50000"/>
              </a:spcBef>
              <a:spcAft>
                <a:spcPts val="0"/>
              </a:spcAft>
              <a:buClrTx/>
              <a:buSzTx/>
              <a:buFontTx/>
              <a:buNone/>
              <a:tabLst/>
              <a:defRPr/>
            </a:pPr>
            <a:r>
              <a:rPr kumimoji="0" lang="en-GB" sz="2000" b="1" i="0" u="none" strike="noStrike" kern="0" cap="none" spc="0" normalizeH="0" baseline="0" noProof="0" dirty="0">
                <a:ln>
                  <a:noFill/>
                </a:ln>
                <a:solidFill>
                  <a:srgbClr val="FFFF00"/>
                </a:solidFill>
                <a:effectLst/>
                <a:uLnTx/>
                <a:uFillTx/>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rPr>
              <a:t>Making sense</a:t>
            </a:r>
          </a:p>
        </p:txBody>
      </p:sp>
      <p:sp>
        <p:nvSpPr>
          <p:cNvPr id="25" name="Text Box 12"/>
          <p:cNvSpPr txBox="1">
            <a:spLocks noChangeArrowheads="1"/>
          </p:cNvSpPr>
          <p:nvPr/>
        </p:nvSpPr>
        <p:spPr bwMode="auto">
          <a:xfrm>
            <a:off x="714348" y="142852"/>
            <a:ext cx="7494671" cy="646331"/>
          </a:xfrm>
          <a:prstGeom prst="rect">
            <a:avLst/>
          </a:prstGeom>
          <a:noFill/>
          <a:ln w="12700">
            <a:noFill/>
            <a:miter lim="800000"/>
            <a:headEnd type="none" w="sm" len="sm"/>
            <a:tailEnd type="none" w="sm" len="sm"/>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FFFFFF"/>
                </a:solidFill>
                <a:effectLst/>
                <a:uLnTx/>
                <a:uFillTx/>
              </a:rPr>
              <a:t>Verbalising</a:t>
            </a:r>
          </a:p>
        </p:txBody>
      </p:sp>
      <p:sp>
        <p:nvSpPr>
          <p:cNvPr id="26" name="Text Box 12"/>
          <p:cNvSpPr txBox="1">
            <a:spLocks noChangeArrowheads="1"/>
          </p:cNvSpPr>
          <p:nvPr/>
        </p:nvSpPr>
        <p:spPr bwMode="auto">
          <a:xfrm>
            <a:off x="0" y="0"/>
            <a:ext cx="9144000" cy="8494633"/>
          </a:xfrm>
          <a:prstGeom prst="rect">
            <a:avLst/>
          </a:prstGeom>
          <a:solidFill>
            <a:srgbClr val="FFFFCC">
              <a:alpha val="94118"/>
            </a:srgbClr>
          </a:solidFill>
          <a:ln w="9525">
            <a:noFill/>
            <a:miter lim="800000"/>
            <a:headEnd/>
            <a:tailEnd/>
          </a:ln>
        </p:spPr>
        <p:txBody>
          <a:bodyPr wrap="square">
            <a:spAutoFit/>
          </a:bodyPr>
          <a:lstStyle/>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endParaRPr kumimoji="0" lang="en-GB" sz="2800" b="1" i="0" u="none" strike="noStrike" kern="0" cap="none" spc="0" normalizeH="0" baseline="0" noProof="0" dirty="0">
              <a:ln>
                <a:noFill/>
              </a:ln>
              <a:solidFill>
                <a:srgbClr val="59178A"/>
              </a:solidFill>
              <a:effectLst/>
              <a:uLnTx/>
              <a:uFillTx/>
              <a:latin typeface="Calibri"/>
            </a:endParaRPr>
          </a:p>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endParaRPr kumimoji="0" lang="en-GB" sz="2800" b="1" i="0" u="none" strike="noStrike" kern="0" cap="none" spc="0" normalizeH="0" baseline="0" noProof="0" dirty="0">
              <a:ln>
                <a:noFill/>
              </a:ln>
              <a:solidFill>
                <a:srgbClr val="59178A"/>
              </a:solidFill>
              <a:effectLst/>
              <a:uLnTx/>
              <a:uFillTx/>
              <a:latin typeface="Calibri"/>
            </a:endParaRPr>
          </a:p>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r>
              <a:rPr kumimoji="0" lang="en-GB" sz="2800" b="1" i="0" u="none" strike="noStrike" kern="0" cap="none" spc="0" normalizeH="0" baseline="0" noProof="0" dirty="0">
                <a:ln>
                  <a:noFill/>
                </a:ln>
                <a:solidFill>
                  <a:srgbClr val="59178A"/>
                </a:solidFill>
                <a:effectLst/>
                <a:uLnTx/>
                <a:uFillTx/>
                <a:latin typeface="Calibri"/>
              </a:rPr>
              <a:t>Striving to enhance our students’ </a:t>
            </a:r>
            <a:r>
              <a:rPr kumimoji="0" lang="en-GB" sz="2800" b="1" i="0" u="none" strike="noStrike" kern="0" cap="none" spc="0" normalizeH="0" baseline="0" noProof="0" dirty="0">
                <a:ln>
                  <a:noFill/>
                </a:ln>
                <a:solidFill>
                  <a:srgbClr val="CC0000"/>
                </a:solidFill>
                <a:effectLst/>
                <a:uLnTx/>
                <a:uFillTx/>
                <a:latin typeface="Calibri"/>
              </a:rPr>
              <a:t>want</a:t>
            </a:r>
            <a:r>
              <a:rPr kumimoji="0" lang="en-GB" sz="2800" b="1" i="0" u="none" strike="noStrike" kern="0" cap="none" spc="0" normalizeH="0" baseline="0" noProof="0" dirty="0">
                <a:ln>
                  <a:noFill/>
                </a:ln>
                <a:solidFill>
                  <a:srgbClr val="59178A"/>
                </a:solidFill>
                <a:effectLst/>
                <a:uLnTx/>
                <a:uFillTx/>
                <a:latin typeface="Calibri"/>
              </a:rPr>
              <a:t> to learn;</a:t>
            </a:r>
          </a:p>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r>
              <a:rPr kumimoji="0" lang="en-GB" sz="2800" b="1" i="0" u="none" strike="noStrike" kern="0" cap="none" spc="0" normalizeH="0" baseline="0" noProof="0" dirty="0">
                <a:ln>
                  <a:noFill/>
                </a:ln>
                <a:solidFill>
                  <a:srgbClr val="59178A"/>
                </a:solidFill>
                <a:effectLst/>
                <a:uLnTx/>
                <a:uFillTx/>
                <a:latin typeface="Calibri"/>
              </a:rPr>
              <a:t>Helping students to develop ownership of the </a:t>
            </a:r>
            <a:r>
              <a:rPr kumimoji="0" lang="en-GB" sz="2800" b="1" i="0" u="none" strike="noStrike" kern="0" cap="none" spc="0" normalizeH="0" baseline="0" noProof="0" dirty="0">
                <a:ln>
                  <a:noFill/>
                </a:ln>
                <a:solidFill>
                  <a:srgbClr val="CC0000"/>
                </a:solidFill>
                <a:effectLst/>
                <a:uLnTx/>
                <a:uFillTx/>
                <a:latin typeface="Calibri"/>
              </a:rPr>
              <a:t>need</a:t>
            </a:r>
            <a:r>
              <a:rPr kumimoji="0" lang="en-GB" sz="2800" b="1" i="0" u="none" strike="noStrike" kern="0" cap="none" spc="0" normalizeH="0" baseline="0" noProof="0" dirty="0">
                <a:ln>
                  <a:noFill/>
                </a:ln>
                <a:solidFill>
                  <a:srgbClr val="59178A"/>
                </a:solidFill>
                <a:effectLst/>
                <a:uLnTx/>
                <a:uFillTx/>
                <a:latin typeface="Calibri"/>
              </a:rPr>
              <a:t> to learn;</a:t>
            </a:r>
          </a:p>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r>
              <a:rPr kumimoji="0" lang="en-GB" sz="2800" b="1" i="0" u="none" strike="noStrike" kern="0" cap="none" spc="0" normalizeH="0" baseline="0" noProof="0" dirty="0">
                <a:ln>
                  <a:noFill/>
                </a:ln>
                <a:solidFill>
                  <a:srgbClr val="59178A"/>
                </a:solidFill>
                <a:effectLst/>
                <a:uLnTx/>
                <a:uFillTx/>
                <a:latin typeface="Calibri"/>
              </a:rPr>
              <a:t>Keeping students learning by </a:t>
            </a:r>
            <a:r>
              <a:rPr kumimoji="0" lang="en-GB" sz="2800" b="1" i="0" u="none" strike="noStrike" kern="0" cap="none" spc="0" normalizeH="0" baseline="0" noProof="0" dirty="0">
                <a:ln>
                  <a:noFill/>
                </a:ln>
                <a:solidFill>
                  <a:srgbClr val="CC0000"/>
                </a:solidFill>
                <a:effectLst/>
                <a:uLnTx/>
                <a:uFillTx/>
                <a:latin typeface="Calibri"/>
              </a:rPr>
              <a:t>doing</a:t>
            </a:r>
            <a:r>
              <a:rPr kumimoji="0" lang="en-GB" sz="2800" b="1" i="0" u="none" strike="noStrike" kern="0" cap="none" spc="0" normalizeH="0" baseline="0" noProof="0" dirty="0">
                <a:ln>
                  <a:noFill/>
                </a:ln>
                <a:solidFill>
                  <a:srgbClr val="59178A"/>
                </a:solidFill>
                <a:effectLst/>
                <a:uLnTx/>
                <a:uFillTx/>
                <a:latin typeface="Calibri"/>
              </a:rPr>
              <a:t>, practice, trial-and-error, repetition;</a:t>
            </a:r>
          </a:p>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r>
              <a:rPr kumimoji="0" lang="en-GB" sz="2800" b="1" i="0" u="none" strike="noStrike" kern="0" cap="none" spc="0" normalizeH="0" baseline="0" noProof="0" dirty="0">
                <a:ln>
                  <a:noFill/>
                </a:ln>
                <a:solidFill>
                  <a:srgbClr val="59178A"/>
                </a:solidFill>
                <a:effectLst/>
                <a:uLnTx/>
                <a:uFillTx/>
                <a:latin typeface="Calibri"/>
              </a:rPr>
              <a:t>Ensuring students get quick and useful </a:t>
            </a:r>
            <a:r>
              <a:rPr kumimoji="0" lang="en-GB" sz="2800" b="1" i="0" u="none" strike="noStrike" kern="0" cap="none" spc="0" normalizeH="0" baseline="0" noProof="0" dirty="0">
                <a:ln>
                  <a:noFill/>
                </a:ln>
                <a:solidFill>
                  <a:srgbClr val="CC0000"/>
                </a:solidFill>
                <a:effectLst/>
                <a:uLnTx/>
                <a:uFillTx/>
                <a:latin typeface="Calibri"/>
              </a:rPr>
              <a:t>feedback</a:t>
            </a:r>
            <a:r>
              <a:rPr kumimoji="0" lang="en-GB" sz="2800" b="1" i="0" u="none" strike="noStrike" kern="0" cap="none" spc="0" normalizeH="0" baseline="0" noProof="0" dirty="0">
                <a:ln>
                  <a:noFill/>
                </a:ln>
                <a:solidFill>
                  <a:srgbClr val="59178A"/>
                </a:solidFill>
                <a:effectLst/>
                <a:uLnTx/>
                <a:uFillTx/>
                <a:latin typeface="Calibri"/>
              </a:rPr>
              <a:t> – from us and from each other;</a:t>
            </a:r>
          </a:p>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r>
              <a:rPr kumimoji="0" lang="en-GB" sz="2800" b="1" i="0" u="none" strike="noStrike" kern="0" cap="none" spc="0" normalizeH="0" baseline="0" noProof="0" dirty="0">
                <a:ln>
                  <a:noFill/>
                </a:ln>
                <a:solidFill>
                  <a:srgbClr val="59178A"/>
                </a:solidFill>
                <a:effectLst/>
                <a:uLnTx/>
                <a:uFillTx/>
                <a:latin typeface="Calibri"/>
              </a:rPr>
              <a:t>Helping students to </a:t>
            </a:r>
            <a:r>
              <a:rPr kumimoji="0" lang="en-GB" sz="2800" b="1" i="0" u="none" strike="noStrike" kern="0" cap="none" spc="0" normalizeH="0" baseline="0" noProof="0" dirty="0">
                <a:ln>
                  <a:noFill/>
                </a:ln>
                <a:solidFill>
                  <a:srgbClr val="CC0000"/>
                </a:solidFill>
                <a:effectLst/>
                <a:uLnTx/>
                <a:uFillTx/>
                <a:latin typeface="Calibri"/>
              </a:rPr>
              <a:t>make sense</a:t>
            </a:r>
            <a:r>
              <a:rPr kumimoji="0" lang="en-GB" sz="2800" b="1" i="0" u="none" strike="noStrike" kern="0" cap="none" spc="0" normalizeH="0" baseline="0" noProof="0" dirty="0">
                <a:ln>
                  <a:noFill/>
                </a:ln>
                <a:solidFill>
                  <a:srgbClr val="59178A"/>
                </a:solidFill>
                <a:effectLst/>
                <a:uLnTx/>
                <a:uFillTx/>
                <a:latin typeface="Calibri"/>
              </a:rPr>
              <a:t> of what they learn.</a:t>
            </a:r>
          </a:p>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r>
              <a:rPr kumimoji="0" lang="en-GB" sz="2800" b="1" i="0" u="none" strike="noStrike" kern="0" cap="none" spc="0" normalizeH="0" baseline="0" noProof="0" dirty="0">
                <a:ln>
                  <a:noFill/>
                </a:ln>
                <a:solidFill>
                  <a:srgbClr val="59178A"/>
                </a:solidFill>
                <a:effectLst/>
                <a:uLnTx/>
                <a:uFillTx/>
                <a:latin typeface="Calibri"/>
              </a:rPr>
              <a:t>Getting students deepening their learning by </a:t>
            </a:r>
            <a:r>
              <a:rPr kumimoji="0" lang="en-GB" sz="2800" b="1" i="0" u="none" strike="noStrike" kern="0" cap="none" spc="0" normalizeH="0" baseline="0" noProof="0" dirty="0">
                <a:ln>
                  <a:noFill/>
                </a:ln>
                <a:solidFill>
                  <a:srgbClr val="FF0000"/>
                </a:solidFill>
                <a:effectLst/>
                <a:uLnTx/>
                <a:uFillTx/>
                <a:latin typeface="Calibri"/>
              </a:rPr>
              <a:t>verbalising</a:t>
            </a:r>
            <a:r>
              <a:rPr kumimoji="0" lang="en-GB" sz="2800" b="1" i="0" u="none" strike="noStrike" kern="0" cap="none" spc="0" normalizeH="0" baseline="0" noProof="0" dirty="0">
                <a:ln>
                  <a:noFill/>
                </a:ln>
                <a:solidFill>
                  <a:srgbClr val="59178A"/>
                </a:solidFill>
                <a:effectLst/>
                <a:uLnTx/>
                <a:uFillTx/>
                <a:latin typeface="Calibri"/>
              </a:rPr>
              <a:t>, explaining things to each other, and to us.</a:t>
            </a:r>
          </a:p>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r>
              <a:rPr kumimoji="0" lang="en-GB" sz="2800" b="1" i="0" u="none" strike="noStrike" kern="0" cap="none" spc="0" normalizeH="0" baseline="0" noProof="0" dirty="0">
                <a:ln>
                  <a:noFill/>
                </a:ln>
                <a:solidFill>
                  <a:srgbClr val="59178A"/>
                </a:solidFill>
                <a:effectLst/>
                <a:uLnTx/>
                <a:uFillTx/>
                <a:latin typeface="Calibri"/>
              </a:rPr>
              <a:t>Allowing students to further deepen their learning by </a:t>
            </a:r>
            <a:r>
              <a:rPr kumimoji="0" lang="en-GB" sz="2800" b="1" i="0" u="none" strike="noStrike" kern="0" cap="none" spc="0" normalizeH="0" baseline="0" noProof="0" dirty="0">
                <a:ln>
                  <a:noFill/>
                </a:ln>
                <a:solidFill>
                  <a:srgbClr val="FF0000"/>
                </a:solidFill>
                <a:effectLst/>
                <a:uLnTx/>
                <a:uFillTx/>
                <a:latin typeface="Calibri"/>
              </a:rPr>
              <a:t>assessing</a:t>
            </a:r>
            <a:r>
              <a:rPr kumimoji="0" lang="en-GB" sz="2800" b="1" i="0" u="none" strike="noStrike" kern="0" cap="none" spc="0" normalizeH="0" baseline="0" noProof="0" dirty="0">
                <a:ln>
                  <a:noFill/>
                </a:ln>
                <a:solidFill>
                  <a:srgbClr val="59178A"/>
                </a:solidFill>
                <a:effectLst/>
                <a:uLnTx/>
                <a:uFillTx/>
                <a:latin typeface="Calibri"/>
              </a:rPr>
              <a:t> their own learning, and assessing others’ learning – </a:t>
            </a:r>
            <a:r>
              <a:rPr kumimoji="0" lang="en-GB" sz="2800" b="1" i="0" u="none" strike="noStrike" kern="0" cap="none" spc="0" normalizeH="0" baseline="0" noProof="0" dirty="0">
                <a:ln>
                  <a:noFill/>
                </a:ln>
                <a:solidFill>
                  <a:srgbClr val="FF0000"/>
                </a:solidFill>
                <a:effectLst/>
                <a:uLnTx/>
                <a:uFillTx/>
                <a:latin typeface="Calibri"/>
              </a:rPr>
              <a:t>making informed judgements</a:t>
            </a:r>
            <a:r>
              <a:rPr kumimoji="0" lang="en-GB" sz="2800" b="1" i="0" u="none" strike="noStrike" kern="0" cap="none" spc="0" normalizeH="0" baseline="0" noProof="0" dirty="0">
                <a:ln>
                  <a:noFill/>
                </a:ln>
                <a:solidFill>
                  <a:srgbClr val="59178A"/>
                </a:solidFill>
                <a:effectLst/>
                <a:uLnTx/>
                <a:uFillTx/>
                <a:latin typeface="Calibri"/>
              </a:rPr>
              <a:t>.</a:t>
            </a:r>
          </a:p>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endParaRPr kumimoji="0" lang="en-GB" sz="2800" b="1" i="0" u="none" strike="noStrike" kern="0" cap="none" spc="0" normalizeH="0" baseline="0" noProof="0" dirty="0">
              <a:ln>
                <a:noFill/>
              </a:ln>
              <a:solidFill>
                <a:srgbClr val="59178A"/>
              </a:solidFill>
              <a:effectLst/>
              <a:uLnTx/>
              <a:uFillTx/>
              <a:latin typeface="Calibri"/>
            </a:endParaRPr>
          </a:p>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endParaRPr kumimoji="0" lang="en-GB" sz="2800" b="1" i="0" u="none" strike="noStrike" kern="0" cap="none" spc="0" normalizeH="0" baseline="0" noProof="0" dirty="0">
              <a:ln>
                <a:noFill/>
              </a:ln>
              <a:solidFill>
                <a:srgbClr val="59178A"/>
              </a:solidFill>
              <a:effectLst/>
              <a:uLnTx/>
              <a:uFillTx/>
              <a:latin typeface="Calibri"/>
            </a:endParaRPr>
          </a:p>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endParaRPr kumimoji="0" lang="en-GB" sz="2800" b="1" i="0" u="none" strike="noStrike" kern="0" cap="none" spc="0" normalizeH="0" baseline="0" noProof="0" dirty="0">
              <a:ln>
                <a:noFill/>
              </a:ln>
              <a:solidFill>
                <a:srgbClr val="59178A"/>
              </a:solidFill>
              <a:effectLst/>
              <a:uLnTx/>
              <a:uFillTx/>
              <a:latin typeface="Calibri"/>
            </a:endParaRPr>
          </a:p>
        </p:txBody>
      </p:sp>
      <p:sp>
        <p:nvSpPr>
          <p:cNvPr id="2" name="Rectangle 2"/>
          <p:cNvSpPr>
            <a:spLocks noChangeArrowheads="1"/>
          </p:cNvSpPr>
          <p:nvPr/>
        </p:nvSpPr>
        <p:spPr bwMode="auto">
          <a:xfrm>
            <a:off x="0" y="0"/>
            <a:ext cx="9144000" cy="83661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8000"/>
                </a:solidFill>
                <a:effectLst/>
                <a:uLnTx/>
                <a:uFillTx/>
                <a:latin typeface="Calibri" panose="020F0502020204030204" pitchFamily="34" charset="0"/>
                <a:ea typeface="+mj-ea"/>
                <a:cs typeface="Calibri" panose="020F0502020204030204" pitchFamily="34" charset="0"/>
              </a:rPr>
              <a:t>We can make learning happen by:</a:t>
            </a:r>
          </a:p>
        </p:txBody>
      </p:sp>
    </p:spTree>
    <p:extLst>
      <p:ext uri="{BB962C8B-B14F-4D97-AF65-F5344CB8AC3E}">
        <p14:creationId xmlns:p14="http://schemas.microsoft.com/office/powerpoint/2010/main" val="10020673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P spid="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1"/>
            <a:ext cx="9144000" cy="1124679"/>
          </a:xfrm>
        </p:spPr>
        <p:txBody>
          <a:bodyPr/>
          <a:lstStyle/>
          <a:p>
            <a:r>
              <a:rPr lang="en-GB" sz="3200" b="1" dirty="0">
                <a:solidFill>
                  <a:srgbClr val="00B050"/>
                </a:solidFill>
                <a:latin typeface="Calibri" pitchFamily="34" charset="0"/>
              </a:rPr>
              <a:t>Teaching – and research – and reflection:</a:t>
            </a:r>
            <a:br>
              <a:rPr lang="en-GB" sz="3200" b="1" dirty="0">
                <a:solidFill>
                  <a:srgbClr val="00B050"/>
                </a:solidFill>
                <a:latin typeface="Calibri" pitchFamily="34" charset="0"/>
              </a:rPr>
            </a:br>
            <a:r>
              <a:rPr lang="en-GB" sz="3200" b="1" dirty="0">
                <a:solidFill>
                  <a:srgbClr val="00B050"/>
                </a:solidFill>
                <a:latin typeface="Calibri" pitchFamily="34" charset="0"/>
              </a:rPr>
              <a:t>the ten most important words</a:t>
            </a:r>
          </a:p>
        </p:txBody>
      </p:sp>
      <p:sp>
        <p:nvSpPr>
          <p:cNvPr id="23555" name="Content Placeholder 2"/>
          <p:cNvSpPr>
            <a:spLocks noGrp="1"/>
          </p:cNvSpPr>
          <p:nvPr>
            <p:ph sz="half" idx="1"/>
          </p:nvPr>
        </p:nvSpPr>
        <p:spPr>
          <a:xfrm>
            <a:off x="285720" y="1643050"/>
            <a:ext cx="4225925" cy="3438532"/>
          </a:xfrm>
        </p:spPr>
        <p:txBody>
          <a:bodyPr/>
          <a:lstStyle/>
          <a:p>
            <a:r>
              <a:rPr lang="en-GB" dirty="0"/>
              <a:t>Why?</a:t>
            </a:r>
          </a:p>
          <a:p>
            <a:r>
              <a:rPr lang="en-GB" dirty="0"/>
              <a:t>What?</a:t>
            </a:r>
          </a:p>
          <a:p>
            <a:r>
              <a:rPr lang="en-GB" dirty="0"/>
              <a:t>Who?</a:t>
            </a:r>
          </a:p>
          <a:p>
            <a:r>
              <a:rPr lang="en-GB" dirty="0"/>
              <a:t>Where?</a:t>
            </a:r>
          </a:p>
          <a:p>
            <a:r>
              <a:rPr lang="en-GB" dirty="0"/>
              <a:t>When?</a:t>
            </a:r>
          </a:p>
          <a:p>
            <a:r>
              <a:rPr lang="en-GB" dirty="0"/>
              <a:t>How?</a:t>
            </a:r>
          </a:p>
        </p:txBody>
      </p:sp>
      <p:sp>
        <p:nvSpPr>
          <p:cNvPr id="23556" name="Content Placeholder 3"/>
          <p:cNvSpPr>
            <a:spLocks noGrp="1"/>
          </p:cNvSpPr>
          <p:nvPr>
            <p:ph sz="half" idx="2"/>
          </p:nvPr>
        </p:nvSpPr>
        <p:spPr>
          <a:xfrm>
            <a:off x="3714744" y="1714488"/>
            <a:ext cx="4227513" cy="3509970"/>
          </a:xfrm>
        </p:spPr>
        <p:txBody>
          <a:bodyPr/>
          <a:lstStyle/>
          <a:p>
            <a:r>
              <a:rPr lang="en-GB" dirty="0"/>
              <a:t>Which?</a:t>
            </a:r>
          </a:p>
          <a:p>
            <a:r>
              <a:rPr lang="en-GB" dirty="0"/>
              <a:t>So what?</a:t>
            </a:r>
          </a:p>
          <a:p>
            <a:pPr marL="0" indent="0">
              <a:buNone/>
            </a:pPr>
            <a:r>
              <a:rPr lang="en-GB" dirty="0"/>
              <a:t>	(wtf?)</a:t>
            </a:r>
          </a:p>
          <a:p>
            <a:r>
              <a:rPr lang="en-GB" dirty="0"/>
              <a:t>Wow?</a:t>
            </a:r>
          </a:p>
          <a:p>
            <a:pPr>
              <a:buNone/>
            </a:pPr>
            <a:r>
              <a:rPr lang="en-GB" dirty="0"/>
              <a:t>And the most powerful four-letter word in the English language...</a:t>
            </a:r>
          </a:p>
          <a:p>
            <a:pPr>
              <a:buNone/>
            </a:pPr>
            <a:r>
              <a:rPr lang="en-GB" sz="4000" dirty="0">
                <a:solidFill>
                  <a:srgbClr val="CC0000"/>
                </a:solidFill>
              </a:rPr>
              <a:t>	????</a:t>
            </a: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50"/>
                </a:solidFill>
                <a:latin typeface="Calibri" pitchFamily="34" charset="0"/>
              </a:rPr>
              <a:t>‘what’ is getting ever less important</a:t>
            </a:r>
          </a:p>
        </p:txBody>
      </p:sp>
      <p:sp>
        <p:nvSpPr>
          <p:cNvPr id="3" name="Content Placeholder 2"/>
          <p:cNvSpPr>
            <a:spLocks noGrp="1"/>
          </p:cNvSpPr>
          <p:nvPr>
            <p:ph idx="1"/>
          </p:nvPr>
        </p:nvSpPr>
        <p:spPr/>
        <p:txBody>
          <a:bodyPr/>
          <a:lstStyle/>
          <a:p>
            <a:pPr>
              <a:lnSpc>
                <a:spcPct val="100000"/>
              </a:lnSpc>
            </a:pPr>
            <a:r>
              <a:rPr lang="en-GB" sz="2000" dirty="0"/>
              <a:t>Columbia University research published recently (2011) in Science magazine shows that people are much less prepared to remember ‘</a:t>
            </a:r>
            <a:r>
              <a:rPr lang="en-GB" sz="2000" dirty="0">
                <a:solidFill>
                  <a:srgbClr val="FF0000"/>
                </a:solidFill>
              </a:rPr>
              <a:t>what</a:t>
            </a:r>
            <a:r>
              <a:rPr lang="en-GB" sz="2000" dirty="0"/>
              <a:t>’, but better at remembering </a:t>
            </a:r>
            <a:r>
              <a:rPr lang="en-GB" sz="2000" dirty="0">
                <a:solidFill>
                  <a:srgbClr val="FF0000"/>
                </a:solidFill>
              </a:rPr>
              <a:t>where</a:t>
            </a:r>
            <a:r>
              <a:rPr lang="en-GB" sz="2000" dirty="0"/>
              <a:t> to access information, and </a:t>
            </a:r>
            <a:r>
              <a:rPr lang="en-GB" sz="2000" dirty="0">
                <a:solidFill>
                  <a:srgbClr val="FF0000"/>
                </a:solidFill>
              </a:rPr>
              <a:t>how</a:t>
            </a:r>
            <a:r>
              <a:rPr lang="en-GB" sz="2000" dirty="0"/>
              <a:t> to do so.</a:t>
            </a:r>
          </a:p>
          <a:p>
            <a:pPr>
              <a:lnSpc>
                <a:spcPct val="100000"/>
              </a:lnSpc>
            </a:pPr>
            <a:r>
              <a:rPr lang="en-GB" sz="2000" dirty="0"/>
              <a:t>Betsy Sparrow, one of the principal researchers, concludes that the internet has become ‘an external memory source that we can access at any time. ... Just as we learn through transactive memory who knows what in our families and offices, we are learning what the computer ‘knows’ and when we should attend to where we have stored information in our computer-based memories. We are becoming symbiotic with our computer tools.</a:t>
            </a:r>
          </a:p>
          <a:p>
            <a:pPr>
              <a:buNone/>
            </a:pPr>
            <a:r>
              <a:rPr lang="en-US" sz="1800" i="1" dirty="0">
                <a:solidFill>
                  <a:schemeClr val="tx1"/>
                </a:solidFill>
              </a:rPr>
              <a:t>Published Online July 14 2011 </a:t>
            </a:r>
            <a:r>
              <a:rPr lang="en-US" sz="1800" i="1" dirty="0">
                <a:solidFill>
                  <a:schemeClr val="tx1"/>
                </a:solidFill>
                <a:hlinkClick r:id="rId2" action="ppaction://hlinkfile"/>
              </a:rPr>
              <a:t>&lt; Science Express Index</a:t>
            </a:r>
            <a:r>
              <a:rPr lang="en-US" sz="1800" i="1" dirty="0">
                <a:solidFill>
                  <a:schemeClr val="tx1"/>
                </a:solidFill>
              </a:rPr>
              <a:t> Science DOI: 10.1126/science.1207745 </a:t>
            </a:r>
            <a:endParaRPr lang="en-US" sz="1800" dirty="0">
              <a:solidFill>
                <a:schemeClr val="tx1"/>
              </a:solidFill>
            </a:endParaRPr>
          </a:p>
          <a:p>
            <a:pPr>
              <a:buNone/>
            </a:pPr>
            <a:r>
              <a:rPr lang="en-US" sz="1800" dirty="0">
                <a:solidFill>
                  <a:schemeClr val="tx1"/>
                </a:solidFill>
              </a:rPr>
              <a:t>Report: Google Effects on Memory: Cognitive Consequences of Having Information at Our Fingertips </a:t>
            </a:r>
            <a:r>
              <a:rPr lang="en-US" sz="1800" dirty="0">
                <a:solidFill>
                  <a:schemeClr val="tx1"/>
                </a:solidFill>
                <a:hlinkClick r:id="rId3" action="ppaction://hlinkfile"/>
              </a:rPr>
              <a:t>Betsy Sparrow</a:t>
            </a:r>
            <a:r>
              <a:rPr lang="en-US" sz="1800" dirty="0">
                <a:solidFill>
                  <a:schemeClr val="tx1"/>
                </a:solidFill>
              </a:rPr>
              <a:t>,</a:t>
            </a:r>
            <a:r>
              <a:rPr lang="en-US" sz="1800" dirty="0">
                <a:solidFill>
                  <a:schemeClr val="tx1"/>
                </a:solidFill>
                <a:hlinkClick r:id="" action="ppaction://hlinkfile"/>
              </a:rPr>
              <a:t>*</a:t>
            </a:r>
            <a:r>
              <a:rPr lang="en-US" sz="1800" dirty="0">
                <a:solidFill>
                  <a:schemeClr val="tx1"/>
                </a:solidFill>
              </a:rPr>
              <a:t>, </a:t>
            </a:r>
            <a:r>
              <a:rPr lang="en-US" sz="1800" dirty="0">
                <a:solidFill>
                  <a:schemeClr val="tx1"/>
                </a:solidFill>
                <a:hlinkClick r:id="rId4" action="ppaction://hlinkfile"/>
              </a:rPr>
              <a:t>Jenny Liu</a:t>
            </a:r>
            <a:r>
              <a:rPr lang="en-US" sz="1800" dirty="0">
                <a:solidFill>
                  <a:schemeClr val="tx1"/>
                </a:solidFill>
              </a:rPr>
              <a:t>, </a:t>
            </a:r>
            <a:r>
              <a:rPr lang="en-US" sz="1800" dirty="0">
                <a:solidFill>
                  <a:schemeClr val="tx1"/>
                </a:solidFill>
                <a:hlinkClick r:id="rId5" action="ppaction://hlinkfile"/>
              </a:rPr>
              <a:t>Daniel M. Wegner</a:t>
            </a:r>
            <a:endParaRPr lang="en-US" sz="1800" dirty="0">
              <a:solidFill>
                <a:schemeClr val="tx1"/>
              </a:solidFill>
            </a:endParaRPr>
          </a:p>
          <a:p>
            <a:pPr>
              <a:lnSpc>
                <a:spcPct val="100000"/>
              </a:lnSpc>
            </a:pPr>
            <a:endParaRPr lang="en-GB" sz="2000" dirty="0"/>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20" y="1643050"/>
            <a:ext cx="4225925" cy="3438532"/>
          </a:xfrm>
          <a:prstGeom prst="rect">
            <a:avLst/>
          </a:prstGeom>
        </p:spPr>
        <p:txBody>
          <a:bodyPr/>
          <a:lstStyle/>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Calibri" pitchFamily="34" charset="0"/>
              </a:rPr>
              <a:t>Why? </a:t>
            </a:r>
            <a:r>
              <a:rPr lang="en-GB" sz="2800" b="1" kern="0" dirty="0">
                <a:solidFill>
                  <a:srgbClr val="C00000"/>
                </a:solidFill>
                <a:latin typeface="Calibri" pitchFamily="34" charset="0"/>
              </a:rPr>
              <a:t>(rationale)</a:t>
            </a:r>
          </a:p>
          <a:p>
            <a:pPr marL="533400" indent="-533400">
              <a:lnSpc>
                <a:spcPct val="90000"/>
              </a:lnSpc>
              <a:spcBef>
                <a:spcPct val="35000"/>
              </a:spcBef>
              <a:buClr>
                <a:srgbClr val="009900"/>
              </a:buClr>
              <a:buFont typeface="Wingdings" pitchFamily="2" charset="2"/>
              <a:buChar char="v"/>
              <a:defRPr/>
            </a:pPr>
            <a:r>
              <a:rPr lang="en-GB" sz="1800" b="1" kern="0" dirty="0">
                <a:solidFill>
                  <a:srgbClr val="660066"/>
                </a:solidFill>
                <a:latin typeface="Calibri" pitchFamily="34" charset="0"/>
              </a:rPr>
              <a:t>What? </a:t>
            </a:r>
            <a:r>
              <a:rPr lang="en-GB" sz="1800" b="1" kern="0" dirty="0">
                <a:solidFill>
                  <a:srgbClr val="C00000"/>
                </a:solidFill>
                <a:latin typeface="Calibri" pitchFamily="34" charset="0"/>
              </a:rPr>
              <a:t>(content)</a:t>
            </a:r>
          </a:p>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Calibri" pitchFamily="34" charset="0"/>
              </a:rPr>
              <a:t>Who? </a:t>
            </a:r>
            <a:r>
              <a:rPr lang="en-GB" sz="2800" b="1" kern="0" dirty="0">
                <a:solidFill>
                  <a:srgbClr val="C00000"/>
                </a:solidFill>
                <a:latin typeface="Calibri" pitchFamily="34" charset="0"/>
              </a:rPr>
              <a:t>(people, you, me, them)</a:t>
            </a:r>
          </a:p>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Calibri" pitchFamily="34" charset="0"/>
              </a:rPr>
              <a:t>Where? </a:t>
            </a:r>
            <a:r>
              <a:rPr lang="en-GB" sz="2800" b="1" kern="0" dirty="0">
                <a:solidFill>
                  <a:srgbClr val="C00000"/>
                </a:solidFill>
                <a:latin typeface="Calibri" pitchFamily="34" charset="0"/>
              </a:rPr>
              <a:t>(locations)</a:t>
            </a:r>
          </a:p>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Calibri" pitchFamily="34" charset="0"/>
              </a:rPr>
              <a:t>When? </a:t>
            </a:r>
            <a:r>
              <a:rPr lang="en-GB" sz="2800" b="1" kern="0" dirty="0">
                <a:solidFill>
                  <a:srgbClr val="C00000"/>
                </a:solidFill>
                <a:latin typeface="Calibri" pitchFamily="34" charset="0"/>
              </a:rPr>
              <a:t>(times)</a:t>
            </a:r>
          </a:p>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Calibri" pitchFamily="34" charset="0"/>
              </a:rPr>
              <a:t>How? </a:t>
            </a:r>
            <a:r>
              <a:rPr lang="en-GB" sz="2800" b="1" kern="0" dirty="0">
                <a:solidFill>
                  <a:srgbClr val="C00000"/>
                </a:solidFill>
                <a:latin typeface="Calibri" pitchFamily="34" charset="0"/>
              </a:rPr>
              <a:t>(processes)</a:t>
            </a:r>
          </a:p>
        </p:txBody>
      </p:sp>
      <p:sp>
        <p:nvSpPr>
          <p:cNvPr id="4" name="Content Placeholder 3"/>
          <p:cNvSpPr txBox="1">
            <a:spLocks/>
          </p:cNvSpPr>
          <p:nvPr/>
        </p:nvSpPr>
        <p:spPr>
          <a:xfrm>
            <a:off x="4500562" y="1714488"/>
            <a:ext cx="4227513" cy="3509970"/>
          </a:xfrm>
          <a:prstGeom prst="rect">
            <a:avLst/>
          </a:prstGeom>
        </p:spPr>
        <p:txBody>
          <a:bodyPr/>
          <a:lstStyle/>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mn-lt"/>
              </a:rPr>
              <a:t>Which? </a:t>
            </a:r>
            <a:r>
              <a:rPr lang="en-GB" sz="2800" b="1" kern="0" dirty="0">
                <a:solidFill>
                  <a:srgbClr val="C00000"/>
                </a:solidFill>
                <a:latin typeface="+mn-lt"/>
              </a:rPr>
              <a:t>(decisions)</a:t>
            </a:r>
          </a:p>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mn-lt"/>
              </a:rPr>
              <a:t>So what? </a:t>
            </a:r>
            <a:r>
              <a:rPr lang="en-GB" sz="2800" b="1" kern="0" dirty="0">
                <a:solidFill>
                  <a:srgbClr val="C00000"/>
                </a:solidFill>
                <a:latin typeface="+mn-lt"/>
              </a:rPr>
              <a:t>(importance?)</a:t>
            </a:r>
          </a:p>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mn-lt"/>
              </a:rPr>
              <a:t>Wow? </a:t>
            </a:r>
            <a:r>
              <a:rPr lang="en-GB" sz="2800" b="1" kern="0" dirty="0">
                <a:solidFill>
                  <a:srgbClr val="C00000"/>
                </a:solidFill>
                <a:latin typeface="+mn-lt"/>
              </a:rPr>
              <a:t>(impact?)</a:t>
            </a:r>
          </a:p>
          <a:p>
            <a:pPr marL="533400" indent="-533400">
              <a:lnSpc>
                <a:spcPct val="90000"/>
              </a:lnSpc>
              <a:spcBef>
                <a:spcPct val="35000"/>
              </a:spcBef>
              <a:buClr>
                <a:srgbClr val="009900"/>
              </a:buClr>
              <a:buFont typeface="Wingdings" pitchFamily="2" charset="2"/>
              <a:buNone/>
              <a:defRPr/>
            </a:pPr>
            <a:r>
              <a:rPr lang="en-GB" sz="2800" b="1" kern="0" dirty="0">
                <a:solidFill>
                  <a:srgbClr val="660066"/>
                </a:solidFill>
                <a:latin typeface="+mn-lt"/>
              </a:rPr>
              <a:t>And the most powerful four-letter word in the English language...</a:t>
            </a:r>
          </a:p>
          <a:p>
            <a:pPr marL="533400" indent="-533400">
              <a:lnSpc>
                <a:spcPct val="90000"/>
              </a:lnSpc>
              <a:spcBef>
                <a:spcPct val="35000"/>
              </a:spcBef>
              <a:buClr>
                <a:srgbClr val="009900"/>
              </a:buClr>
              <a:buFont typeface="Wingdings" pitchFamily="2" charset="2"/>
              <a:buNone/>
              <a:defRPr/>
            </a:pPr>
            <a:r>
              <a:rPr lang="en-GB" sz="3600" b="1" kern="0" dirty="0">
                <a:solidFill>
                  <a:srgbClr val="CC0000"/>
                </a:solidFill>
                <a:latin typeface="+mn-lt"/>
              </a:rPr>
              <a:t>	????</a:t>
            </a:r>
          </a:p>
        </p:txBody>
      </p:sp>
      <p:sp>
        <p:nvSpPr>
          <p:cNvPr id="5" name="Title 1"/>
          <p:cNvSpPr txBox="1">
            <a:spLocks/>
          </p:cNvSpPr>
          <p:nvPr/>
        </p:nvSpPr>
        <p:spPr>
          <a:xfrm>
            <a:off x="0" y="1"/>
            <a:ext cx="9144000" cy="1124679"/>
          </a:xfrm>
          <a:prstGeom prst="rect">
            <a:avLst/>
          </a:prstGeom>
        </p:spPr>
        <p:txBody>
          <a:bodyPr/>
          <a:lstStyle/>
          <a:p>
            <a:pPr algn="ctr">
              <a:lnSpc>
                <a:spcPct val="85000"/>
              </a:lnSpc>
              <a:defRPr/>
            </a:pPr>
            <a:r>
              <a:rPr lang="en-GB" sz="3200" b="1" kern="0" dirty="0">
                <a:solidFill>
                  <a:srgbClr val="00B050"/>
                </a:solidFill>
                <a:latin typeface="Calibri" pitchFamily="34" charset="0"/>
              </a:rPr>
              <a:t>Teaching – and research – and reflection:</a:t>
            </a:r>
            <a:br>
              <a:rPr lang="en-GB" sz="3200" b="1" kern="0" dirty="0">
                <a:solidFill>
                  <a:srgbClr val="00B050"/>
                </a:solidFill>
                <a:latin typeface="Calibri" pitchFamily="34" charset="0"/>
              </a:rPr>
            </a:br>
            <a:r>
              <a:rPr lang="en-GB" sz="3200" b="1" kern="0" dirty="0">
                <a:solidFill>
                  <a:srgbClr val="00B050"/>
                </a:solidFill>
                <a:latin typeface="Calibri" pitchFamily="34" charset="0"/>
              </a:rPr>
              <a:t>the ten most important words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a16="http://schemas.microsoft.com/office/drawing/2014/main" id="{1164BDDA-A400-406A-A865-75E3FA94B237}"/>
              </a:ext>
            </a:extLst>
          </p:cNvPr>
          <p:cNvSpPr>
            <a:spLocks noGrp="1"/>
          </p:cNvSpPr>
          <p:nvPr>
            <p:ph type="title"/>
          </p:nvPr>
        </p:nvSpPr>
        <p:spPr/>
        <p:txBody>
          <a:bodyPr/>
          <a:lstStyle/>
          <a:p>
            <a:pPr eaLnBrk="1" hangingPunct="1"/>
            <a:r>
              <a:rPr lang="en-GB" altLang="en-US" sz="3200" b="1">
                <a:solidFill>
                  <a:srgbClr val="FF0000"/>
                </a:solidFill>
              </a:rPr>
              <a:t>How to get feedback to a large group of students within 24 hours</a:t>
            </a:r>
            <a:endParaRPr lang="en-US" altLang="en-US" sz="3200" b="1">
              <a:solidFill>
                <a:srgbClr val="FF0000"/>
              </a:solidFill>
            </a:endParaRPr>
          </a:p>
        </p:txBody>
      </p:sp>
      <p:sp>
        <p:nvSpPr>
          <p:cNvPr id="9219" name="Content Placeholder 4">
            <a:extLst>
              <a:ext uri="{FF2B5EF4-FFF2-40B4-BE49-F238E27FC236}">
                <a16:creationId xmlns:a16="http://schemas.microsoft.com/office/drawing/2014/main" id="{BDAD825B-67D7-4259-A078-4B4E9BCBEDF6}"/>
              </a:ext>
            </a:extLst>
          </p:cNvPr>
          <p:cNvSpPr>
            <a:spLocks noGrp="1"/>
          </p:cNvSpPr>
          <p:nvPr>
            <p:ph idx="1"/>
          </p:nvPr>
        </p:nvSpPr>
        <p:spPr/>
        <p:txBody>
          <a:bodyPr/>
          <a:lstStyle/>
          <a:p>
            <a:pPr eaLnBrk="1" hangingPunct="1">
              <a:lnSpc>
                <a:spcPct val="100000"/>
              </a:lnSpc>
            </a:pPr>
            <a:r>
              <a:rPr lang="en-GB" altLang="en-US" sz="2600"/>
              <a:t>There are serious reservations about written feedback, but we can make even this work much better than it did.</a:t>
            </a:r>
          </a:p>
          <a:p>
            <a:pPr eaLnBrk="1" hangingPunct="1">
              <a:lnSpc>
                <a:spcPct val="100000"/>
              </a:lnSpc>
            </a:pPr>
            <a:r>
              <a:rPr lang="en-GB" altLang="en-US" sz="2600"/>
              <a:t>The next few slides are about a way of giving students feedback on their work within 24 hours of them doing it.</a:t>
            </a:r>
          </a:p>
          <a:p>
            <a:pPr eaLnBrk="1" hangingPunct="1">
              <a:lnSpc>
                <a:spcPct val="100000"/>
              </a:lnSpc>
            </a:pPr>
            <a:r>
              <a:rPr lang="en-GB" altLang="en-US" sz="2600"/>
              <a:t>There are three or more </a:t>
            </a:r>
            <a:r>
              <a:rPr lang="en-GB" altLang="en-US" sz="2600">
                <a:solidFill>
                  <a:srgbClr val="CC0000"/>
                </a:solidFill>
              </a:rPr>
              <a:t>‘yes, but...’</a:t>
            </a:r>
            <a:r>
              <a:rPr lang="en-GB" altLang="en-US" sz="2600"/>
              <a:t>s with this idea, but please hold these for around four minutes.</a:t>
            </a:r>
          </a:p>
          <a:p>
            <a:pPr eaLnBrk="1" hangingPunct="1">
              <a:lnSpc>
                <a:spcPct val="100000"/>
              </a:lnSpc>
            </a:pPr>
            <a:endParaRPr lang="en-US" altLang="en-US" sz="2600"/>
          </a:p>
        </p:txBody>
      </p:sp>
    </p:spTree>
    <p:extLst>
      <p:ext uri="{BB962C8B-B14F-4D97-AF65-F5344CB8AC3E}">
        <p14:creationId xmlns:p14="http://schemas.microsoft.com/office/powerpoint/2010/main" val="3027502565"/>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63BEBAE5-23F2-4025-8DAA-4FC45F53E1BD}"/>
              </a:ext>
            </a:extLst>
          </p:cNvPr>
          <p:cNvSpPr>
            <a:spLocks noGrp="1"/>
          </p:cNvSpPr>
          <p:nvPr>
            <p:ph type="title"/>
          </p:nvPr>
        </p:nvSpPr>
        <p:spPr/>
        <p:txBody>
          <a:bodyPr/>
          <a:lstStyle/>
          <a:p>
            <a:pPr eaLnBrk="1" hangingPunct="1"/>
            <a:r>
              <a:rPr lang="en-GB" altLang="en-US" sz="3200" b="1"/>
              <a:t>Set the hand-in time to be at a whole-group session</a:t>
            </a:r>
          </a:p>
        </p:txBody>
      </p:sp>
      <p:sp>
        <p:nvSpPr>
          <p:cNvPr id="11267" name="Content Placeholder 2">
            <a:extLst>
              <a:ext uri="{FF2B5EF4-FFF2-40B4-BE49-F238E27FC236}">
                <a16:creationId xmlns:a16="http://schemas.microsoft.com/office/drawing/2014/main" id="{4C01FEC0-63F4-438B-93E0-1FB775B0BAF5}"/>
              </a:ext>
            </a:extLst>
          </p:cNvPr>
          <p:cNvSpPr>
            <a:spLocks noGrp="1"/>
          </p:cNvSpPr>
          <p:nvPr>
            <p:ph idx="1"/>
          </p:nvPr>
        </p:nvSpPr>
        <p:spPr/>
        <p:txBody>
          <a:bodyPr/>
          <a:lstStyle/>
          <a:p>
            <a:pPr eaLnBrk="1" hangingPunct="1">
              <a:lnSpc>
                <a:spcPct val="100000"/>
              </a:lnSpc>
            </a:pPr>
            <a:r>
              <a:rPr lang="en-GB" altLang="en-US" sz="2600"/>
              <a:t>E.g. next Tuesday’s 10-11 lecture,</a:t>
            </a:r>
          </a:p>
          <a:p>
            <a:pPr eaLnBrk="1" hangingPunct="1">
              <a:lnSpc>
                <a:spcPct val="100000"/>
              </a:lnSpc>
            </a:pPr>
            <a:r>
              <a:rPr lang="en-GB" altLang="en-US" sz="2600"/>
              <a:t>Deadline = 1003.</a:t>
            </a:r>
          </a:p>
          <a:p>
            <a:pPr eaLnBrk="1" hangingPunct="1">
              <a:lnSpc>
                <a:spcPct val="100000"/>
              </a:lnSpc>
            </a:pPr>
            <a:r>
              <a:rPr lang="en-GB" altLang="en-US" sz="2600"/>
              <a:t>Let them pile up all their work at the  front.</a:t>
            </a:r>
          </a:p>
          <a:p>
            <a:pPr eaLnBrk="1" hangingPunct="1">
              <a:lnSpc>
                <a:spcPct val="100000"/>
              </a:lnSpc>
            </a:pPr>
            <a:r>
              <a:rPr lang="en-GB" altLang="en-US" sz="2600"/>
              <a:t>At 1003, hand out to everyone a coloured sheet, containing numbered points. </a:t>
            </a:r>
          </a:p>
          <a:p>
            <a:pPr eaLnBrk="1" hangingPunct="1">
              <a:lnSpc>
                <a:spcPct val="100000"/>
              </a:lnSpc>
            </a:pPr>
            <a:r>
              <a:rPr lang="en-GB" altLang="en-US" sz="2600"/>
              <a:t>(so you can say in feedback ‘</a:t>
            </a:r>
            <a:r>
              <a:rPr lang="en-GB" altLang="en-US" sz="2600">
                <a:solidFill>
                  <a:srgbClr val="008000"/>
                </a:solidFill>
              </a:rPr>
              <a:t>please see point 3, blue sheet</a:t>
            </a:r>
            <a:r>
              <a:rPr lang="en-GB" altLang="en-US" sz="2600"/>
              <a:t>’ and so on).</a:t>
            </a:r>
          </a:p>
          <a:p>
            <a:pPr eaLnBrk="1" hangingPunct="1">
              <a:lnSpc>
                <a:spcPct val="100000"/>
              </a:lnSpc>
            </a:pPr>
            <a:endParaRPr lang="en-GB" altLang="en-US" sz="2600"/>
          </a:p>
        </p:txBody>
      </p:sp>
    </p:spTree>
    <p:extLst>
      <p:ext uri="{BB962C8B-B14F-4D97-AF65-F5344CB8AC3E}">
        <p14:creationId xmlns:p14="http://schemas.microsoft.com/office/powerpoint/2010/main" val="2041757064"/>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E0FC6E57-83D8-4462-B48C-998ABFF4FF3C}"/>
              </a:ext>
            </a:extLst>
          </p:cNvPr>
          <p:cNvSpPr>
            <a:spLocks noGrp="1"/>
          </p:cNvSpPr>
          <p:nvPr>
            <p:ph type="title"/>
          </p:nvPr>
        </p:nvSpPr>
        <p:spPr/>
        <p:txBody>
          <a:bodyPr/>
          <a:lstStyle/>
          <a:p>
            <a:pPr eaLnBrk="1" hangingPunct="1"/>
            <a:r>
              <a:rPr lang="en-GB" altLang="en-US" sz="3600" b="1"/>
              <a:t>The blue sheet can contain....</a:t>
            </a:r>
          </a:p>
        </p:txBody>
      </p:sp>
      <p:sp>
        <p:nvSpPr>
          <p:cNvPr id="3" name="Content Placeholder 2">
            <a:extLst>
              <a:ext uri="{FF2B5EF4-FFF2-40B4-BE49-F238E27FC236}">
                <a16:creationId xmlns:a16="http://schemas.microsoft.com/office/drawing/2014/main" id="{EEED7455-90FF-4789-A4CB-D529A964A210}"/>
              </a:ext>
            </a:extLst>
          </p:cNvPr>
          <p:cNvSpPr>
            <a:spLocks noGrp="1"/>
          </p:cNvSpPr>
          <p:nvPr>
            <p:ph idx="1"/>
          </p:nvPr>
        </p:nvSpPr>
        <p:spPr/>
        <p:txBody>
          <a:bodyPr/>
          <a:lstStyle/>
          <a:p>
            <a:pPr marL="533400" lvl="1" indent="-533400" eaLnBrk="1" hangingPunct="1">
              <a:lnSpc>
                <a:spcPct val="100000"/>
              </a:lnSpc>
              <a:defRPr/>
            </a:pPr>
            <a:r>
              <a:rPr lang="en-GB" sz="2600" dirty="0">
                <a:ea typeface="+mn-ea"/>
                <a:cs typeface="+mn-cs"/>
              </a:rPr>
              <a:t>Illustration of what is expected as evidence of achievement of each of the intended learning outcomes</a:t>
            </a:r>
          </a:p>
          <a:p>
            <a:pPr marL="533400" lvl="1" indent="-533400" eaLnBrk="1" hangingPunct="1">
              <a:lnSpc>
                <a:spcPct val="100000"/>
              </a:lnSpc>
              <a:defRPr/>
            </a:pPr>
            <a:r>
              <a:rPr lang="en-GB" sz="2600" dirty="0">
                <a:ea typeface="+mn-ea"/>
                <a:cs typeface="+mn-cs"/>
              </a:rPr>
              <a:t>Likely mistakes</a:t>
            </a:r>
          </a:p>
          <a:p>
            <a:pPr marL="533400" lvl="1" indent="-533400" eaLnBrk="1" hangingPunct="1">
              <a:lnSpc>
                <a:spcPct val="100000"/>
              </a:lnSpc>
              <a:defRPr/>
            </a:pPr>
            <a:r>
              <a:rPr lang="en-GB" sz="2600" dirty="0">
                <a:ea typeface="+mn-ea"/>
                <a:cs typeface="+mn-cs"/>
              </a:rPr>
              <a:t>Features of a good answer</a:t>
            </a:r>
          </a:p>
          <a:p>
            <a:pPr marL="533400" lvl="1" indent="-533400" eaLnBrk="1" hangingPunct="1">
              <a:lnSpc>
                <a:spcPct val="100000"/>
              </a:lnSpc>
              <a:defRPr/>
            </a:pPr>
            <a:r>
              <a:rPr lang="en-GB" sz="2600" dirty="0">
                <a:ea typeface="+mn-ea"/>
                <a:cs typeface="+mn-cs"/>
              </a:rPr>
              <a:t>Frequently needed explanations</a:t>
            </a:r>
          </a:p>
          <a:p>
            <a:pPr marL="533400" lvl="1" indent="-533400" eaLnBrk="1" hangingPunct="1">
              <a:lnSpc>
                <a:spcPct val="100000"/>
              </a:lnSpc>
              <a:defRPr/>
            </a:pPr>
            <a:r>
              <a:rPr lang="en-GB" sz="2600" dirty="0">
                <a:solidFill>
                  <a:srgbClr val="FF0000"/>
                </a:solidFill>
                <a:ea typeface="+mn-ea"/>
                <a:cs typeface="+mn-cs"/>
              </a:rPr>
              <a:t>Things you otherwise would have to write time and time again on students’ work.</a:t>
            </a:r>
          </a:p>
          <a:p>
            <a:pPr marL="533400" lvl="1" indent="-533400" eaLnBrk="1" hangingPunct="1">
              <a:lnSpc>
                <a:spcPct val="100000"/>
              </a:lnSpc>
              <a:buFont typeface="Wingdings" panose="05000000000000000000" pitchFamily="2" charset="2"/>
              <a:buNone/>
              <a:defRPr/>
            </a:pPr>
            <a:r>
              <a:rPr lang="en-GB" sz="2600" dirty="0">
                <a:ea typeface="+mn-ea"/>
                <a:cs typeface="+mn-cs"/>
              </a:rPr>
              <a:t>Let the students study this for 3 minutes until 1006 – it goes rather quiet!</a:t>
            </a:r>
          </a:p>
          <a:p>
            <a:pPr eaLnBrk="1" hangingPunct="1">
              <a:lnSpc>
                <a:spcPct val="100000"/>
              </a:lnSpc>
              <a:defRPr/>
            </a:pPr>
            <a:endParaRPr lang="en-GB" sz="2600" dirty="0"/>
          </a:p>
        </p:txBody>
      </p:sp>
    </p:spTree>
    <p:extLst>
      <p:ext uri="{BB962C8B-B14F-4D97-AF65-F5344CB8AC3E}">
        <p14:creationId xmlns:p14="http://schemas.microsoft.com/office/powerpoint/2010/main" val="36806536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5952EC9-F7E2-4C70-BF3D-BD10254D6AAC}"/>
              </a:ext>
            </a:extLst>
          </p:cNvPr>
          <p:cNvSpPr>
            <a:spLocks noGrp="1"/>
          </p:cNvSpPr>
          <p:nvPr>
            <p:ph type="title"/>
          </p:nvPr>
        </p:nvSpPr>
        <p:spPr/>
        <p:txBody>
          <a:bodyPr/>
          <a:lstStyle/>
          <a:p>
            <a:pPr eaLnBrk="1" hangingPunct="1"/>
            <a:r>
              <a:rPr lang="en-GB" altLang="en-US" sz="3600" b="1"/>
              <a:t>At 1006...</a:t>
            </a:r>
          </a:p>
        </p:txBody>
      </p:sp>
      <p:sp>
        <p:nvSpPr>
          <p:cNvPr id="15363" name="Content Placeholder 2">
            <a:extLst>
              <a:ext uri="{FF2B5EF4-FFF2-40B4-BE49-F238E27FC236}">
                <a16:creationId xmlns:a16="http://schemas.microsoft.com/office/drawing/2014/main" id="{63D4F180-DFCC-4FC5-9114-7141D42804C3}"/>
              </a:ext>
            </a:extLst>
          </p:cNvPr>
          <p:cNvSpPr>
            <a:spLocks noGrp="1"/>
          </p:cNvSpPr>
          <p:nvPr>
            <p:ph idx="1"/>
          </p:nvPr>
        </p:nvSpPr>
        <p:spPr/>
        <p:txBody>
          <a:bodyPr/>
          <a:lstStyle/>
          <a:p>
            <a:pPr eaLnBrk="1" hangingPunct="1"/>
            <a:r>
              <a:rPr lang="en-GB" altLang="en-US" sz="2600"/>
              <a:t>Go into face-to-face </a:t>
            </a:r>
            <a:r>
              <a:rPr lang="en-GB" altLang="en-US" sz="2600">
                <a:solidFill>
                  <a:srgbClr val="FF0000"/>
                </a:solidFill>
              </a:rPr>
              <a:t>oral</a:t>
            </a:r>
            <a:r>
              <a:rPr lang="en-GB" altLang="en-US" sz="2600"/>
              <a:t> mode, until 1009....</a:t>
            </a:r>
          </a:p>
          <a:p>
            <a:pPr eaLnBrk="1" hangingPunct="1"/>
            <a:r>
              <a:rPr lang="en-GB" altLang="en-US" sz="2600"/>
              <a:t>Spend a few minutes de-briefing the whole group and talking them through </a:t>
            </a:r>
            <a:r>
              <a:rPr lang="en-GB" altLang="en-US" sz="2600">
                <a:solidFill>
                  <a:srgbClr val="FF0000"/>
                </a:solidFill>
              </a:rPr>
              <a:t>one</a:t>
            </a:r>
            <a:r>
              <a:rPr lang="en-GB" altLang="en-US" sz="2600"/>
              <a:t> point on the handout…</a:t>
            </a:r>
          </a:p>
          <a:p>
            <a:pPr eaLnBrk="1" hangingPunct="1"/>
            <a:r>
              <a:rPr lang="en-GB" altLang="en-US" sz="2600"/>
              <a:t>	…</a:t>
            </a:r>
            <a:r>
              <a:rPr lang="en-GB" altLang="en-US" sz="2600">
                <a:solidFill>
                  <a:srgbClr val="008000"/>
                </a:solidFill>
              </a:rPr>
              <a:t>adding tone-of-voice, facial expression, body language, emphasis, and so on to the feedback.</a:t>
            </a:r>
          </a:p>
        </p:txBody>
      </p:sp>
    </p:spTree>
    <p:extLst>
      <p:ext uri="{BB962C8B-B14F-4D97-AF65-F5344CB8AC3E}">
        <p14:creationId xmlns:p14="http://schemas.microsoft.com/office/powerpoint/2010/main" val="90302296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50"/>
                </a:solidFill>
              </a:rPr>
              <a:t>Albert Einstein</a:t>
            </a:r>
            <a:endParaRPr lang="en-US" sz="3600" b="1" dirty="0">
              <a:solidFill>
                <a:srgbClr val="00B050"/>
              </a:solidFill>
            </a:endParaRPr>
          </a:p>
        </p:txBody>
      </p:sp>
      <p:sp>
        <p:nvSpPr>
          <p:cNvPr id="3" name="Content Placeholder 2"/>
          <p:cNvSpPr>
            <a:spLocks noGrp="1"/>
          </p:cNvSpPr>
          <p:nvPr>
            <p:ph idx="1"/>
          </p:nvPr>
        </p:nvSpPr>
        <p:spPr/>
        <p:txBody>
          <a:bodyPr/>
          <a:lstStyle/>
          <a:p>
            <a:pPr>
              <a:buNone/>
            </a:pPr>
            <a:r>
              <a:rPr lang="en-GB" dirty="0"/>
              <a:t>“It is simply madness to keep doing the same thing, and expect different results”</a:t>
            </a:r>
            <a:endParaRPr lang="en-US" dirty="0"/>
          </a:p>
        </p:txBody>
      </p:sp>
    </p:spTree>
    <p:extLst>
      <p:ext uri="{BB962C8B-B14F-4D97-AF65-F5344CB8AC3E}">
        <p14:creationId xmlns:p14="http://schemas.microsoft.com/office/powerpoint/2010/main" val="3481276589"/>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4829791A-7D96-4A2E-A02C-BB0F1CBAF65D}"/>
              </a:ext>
            </a:extLst>
          </p:cNvPr>
          <p:cNvSpPr>
            <a:spLocks noGrp="1"/>
          </p:cNvSpPr>
          <p:nvPr>
            <p:ph type="title"/>
          </p:nvPr>
        </p:nvSpPr>
        <p:spPr/>
        <p:txBody>
          <a:bodyPr/>
          <a:lstStyle/>
          <a:p>
            <a:pPr eaLnBrk="1" hangingPunct="1"/>
            <a:r>
              <a:rPr lang="en-GB" altLang="en-US" sz="3600" b="1"/>
              <a:t>The rationale...</a:t>
            </a:r>
          </a:p>
        </p:txBody>
      </p:sp>
      <p:sp>
        <p:nvSpPr>
          <p:cNvPr id="17411" name="Content Placeholder 2">
            <a:extLst>
              <a:ext uri="{FF2B5EF4-FFF2-40B4-BE49-F238E27FC236}">
                <a16:creationId xmlns:a16="http://schemas.microsoft.com/office/drawing/2014/main" id="{2DC89B17-CF88-4343-AD53-C51967AABE76}"/>
              </a:ext>
            </a:extLst>
          </p:cNvPr>
          <p:cNvSpPr>
            <a:spLocks noGrp="1"/>
          </p:cNvSpPr>
          <p:nvPr>
            <p:ph idx="1"/>
          </p:nvPr>
        </p:nvSpPr>
        <p:spPr/>
        <p:txBody>
          <a:bodyPr/>
          <a:lstStyle/>
          <a:p>
            <a:pPr eaLnBrk="1" hangingPunct="1">
              <a:lnSpc>
                <a:spcPct val="100000"/>
              </a:lnSpc>
            </a:pPr>
            <a:r>
              <a:rPr lang="en-GB" altLang="en-US" sz="2600"/>
              <a:t>Since </a:t>
            </a:r>
            <a:r>
              <a:rPr lang="en-GB" altLang="en-US" sz="2600">
                <a:solidFill>
                  <a:srgbClr val="FF0000"/>
                </a:solidFill>
              </a:rPr>
              <a:t>most of the students will still have been doing the work in the last 24 hours </a:t>
            </a:r>
            <a:r>
              <a:rPr lang="en-GB" altLang="en-US" sz="2600"/>
              <a:t>before handing it in, you’re giving them feedback while they still remember what they were doing.</a:t>
            </a:r>
          </a:p>
          <a:p>
            <a:pPr eaLnBrk="1" hangingPunct="1">
              <a:lnSpc>
                <a:spcPct val="100000"/>
              </a:lnSpc>
            </a:pPr>
            <a:r>
              <a:rPr lang="en-GB" altLang="en-US" sz="2600"/>
              <a:t>They know what they didn’t do.</a:t>
            </a:r>
          </a:p>
          <a:p>
            <a:pPr eaLnBrk="1" hangingPunct="1">
              <a:lnSpc>
                <a:spcPct val="100000"/>
              </a:lnSpc>
            </a:pPr>
            <a:r>
              <a:rPr lang="en-GB" altLang="en-US" sz="2600"/>
              <a:t>They know what they missed out because they couldn’t understand it.</a:t>
            </a:r>
          </a:p>
          <a:p>
            <a:pPr eaLnBrk="1" hangingPunct="1">
              <a:lnSpc>
                <a:spcPct val="100000"/>
              </a:lnSpc>
            </a:pPr>
            <a:endParaRPr lang="en-GB" altLang="en-US" sz="2600"/>
          </a:p>
          <a:p>
            <a:pPr eaLnBrk="1" hangingPunct="1">
              <a:lnSpc>
                <a:spcPct val="100000"/>
              </a:lnSpc>
            </a:pPr>
            <a:endParaRPr lang="en-GB" altLang="en-US" sz="2600"/>
          </a:p>
        </p:txBody>
      </p:sp>
    </p:spTree>
    <p:extLst>
      <p:ext uri="{BB962C8B-B14F-4D97-AF65-F5344CB8AC3E}">
        <p14:creationId xmlns:p14="http://schemas.microsoft.com/office/powerpoint/2010/main" val="3314786406"/>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2CA1806A-DEAE-40C2-9AA3-B773DB2CF4D4}"/>
              </a:ext>
            </a:extLst>
          </p:cNvPr>
          <p:cNvSpPr>
            <a:spLocks noGrp="1"/>
          </p:cNvSpPr>
          <p:nvPr>
            <p:ph type="title"/>
          </p:nvPr>
        </p:nvSpPr>
        <p:spPr/>
        <p:txBody>
          <a:bodyPr/>
          <a:lstStyle/>
          <a:p>
            <a:pPr eaLnBrk="1" hangingPunct="1"/>
            <a:r>
              <a:rPr lang="en-GB" altLang="en-US" sz="3200" b="1"/>
              <a:t>Now take away their work to mark – in a third of the time it used to take you!</a:t>
            </a:r>
          </a:p>
        </p:txBody>
      </p:sp>
      <p:sp>
        <p:nvSpPr>
          <p:cNvPr id="19459" name="Content Placeholder 2">
            <a:extLst>
              <a:ext uri="{FF2B5EF4-FFF2-40B4-BE49-F238E27FC236}">
                <a16:creationId xmlns:a16="http://schemas.microsoft.com/office/drawing/2014/main" id="{C3BF9FC0-A916-4CBD-A72A-63726FE146C1}"/>
              </a:ext>
            </a:extLst>
          </p:cNvPr>
          <p:cNvSpPr>
            <a:spLocks noGrp="1"/>
          </p:cNvSpPr>
          <p:nvPr>
            <p:ph idx="1"/>
          </p:nvPr>
        </p:nvSpPr>
        <p:spPr/>
        <p:txBody>
          <a:bodyPr/>
          <a:lstStyle/>
          <a:p>
            <a:pPr eaLnBrk="1" hangingPunct="1">
              <a:lnSpc>
                <a:spcPct val="100000"/>
              </a:lnSpc>
            </a:pPr>
            <a:r>
              <a:rPr lang="en-GB" altLang="en-US" sz="2600"/>
              <a:t>You waste far less writing the </a:t>
            </a:r>
            <a:r>
              <a:rPr lang="en-GB" altLang="en-US" sz="2600">
                <a:solidFill>
                  <a:srgbClr val="FF0000"/>
                </a:solidFill>
              </a:rPr>
              <a:t>same old things </a:t>
            </a:r>
            <a:r>
              <a:rPr lang="en-GB" altLang="en-US" sz="2600"/>
              <a:t>on one piece of work after another, regarding frequently occurring mistakes;</a:t>
            </a:r>
          </a:p>
          <a:p>
            <a:pPr eaLnBrk="1" hangingPunct="1">
              <a:lnSpc>
                <a:spcPct val="100000"/>
              </a:lnSpc>
            </a:pPr>
            <a:r>
              <a:rPr lang="en-GB" altLang="en-US" sz="2600"/>
              <a:t>Instead, you need just to write ‘</a:t>
            </a:r>
            <a:r>
              <a:rPr lang="en-GB" altLang="en-US" sz="2600">
                <a:solidFill>
                  <a:srgbClr val="008000"/>
                </a:solidFill>
              </a:rPr>
              <a:t>please see point 4, blue sheet</a:t>
            </a:r>
            <a:r>
              <a:rPr lang="en-GB" altLang="en-US" sz="2600"/>
              <a:t>’ (which takes seconds).</a:t>
            </a:r>
          </a:p>
          <a:p>
            <a:pPr eaLnBrk="1" hangingPunct="1">
              <a:lnSpc>
                <a:spcPct val="100000"/>
              </a:lnSpc>
            </a:pPr>
            <a:r>
              <a:rPr lang="en-GB" altLang="en-US" sz="2600"/>
              <a:t>You can now make your comments relate more to each individual piece of work;</a:t>
            </a:r>
          </a:p>
          <a:p>
            <a:pPr eaLnBrk="1" hangingPunct="1">
              <a:lnSpc>
                <a:spcPct val="100000"/>
              </a:lnSpc>
            </a:pPr>
            <a:r>
              <a:rPr lang="en-GB" altLang="en-US" sz="2600"/>
              <a:t>This means when students get their marked work back with feedback, they are more likely to use it, as it’s personal to them.</a:t>
            </a:r>
          </a:p>
          <a:p>
            <a:pPr eaLnBrk="1" hangingPunct="1">
              <a:lnSpc>
                <a:spcPct val="100000"/>
              </a:lnSpc>
            </a:pPr>
            <a:endParaRPr lang="en-GB" altLang="en-US" sz="2600"/>
          </a:p>
        </p:txBody>
      </p:sp>
    </p:spTree>
    <p:extLst>
      <p:ext uri="{BB962C8B-B14F-4D97-AF65-F5344CB8AC3E}">
        <p14:creationId xmlns:p14="http://schemas.microsoft.com/office/powerpoint/2010/main" val="3562983002"/>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833BC0FB-540F-4995-A81D-176F24807197}"/>
              </a:ext>
            </a:extLst>
          </p:cNvPr>
          <p:cNvSpPr/>
          <p:nvPr/>
        </p:nvSpPr>
        <p:spPr>
          <a:xfrm>
            <a:off x="2590800" y="1447800"/>
            <a:ext cx="3886200" cy="44196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a:ea typeface="+mn-ea"/>
                <a:cs typeface="+mn-cs"/>
              </a:rPr>
              <a:t>Summary: providing feedback within 24 hours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n-ea"/>
                <a:cs typeface="+mn-cs"/>
              </a:rPr>
              <a:t> </a:t>
            </a:r>
          </a:p>
        </p:txBody>
      </p:sp>
      <p:sp>
        <p:nvSpPr>
          <p:cNvPr id="2" name="Oval 1">
            <a:extLst>
              <a:ext uri="{FF2B5EF4-FFF2-40B4-BE49-F238E27FC236}">
                <a16:creationId xmlns:a16="http://schemas.microsoft.com/office/drawing/2014/main" id="{DEE2C381-ADBB-4A1F-9CCF-46EF30AC8671}"/>
              </a:ext>
            </a:extLst>
          </p:cNvPr>
          <p:cNvSpPr>
            <a:spLocks noChangeArrowheads="1"/>
          </p:cNvSpPr>
          <p:nvPr/>
        </p:nvSpPr>
        <p:spPr bwMode="auto">
          <a:xfrm>
            <a:off x="5753100" y="3124200"/>
            <a:ext cx="3390900" cy="1641475"/>
          </a:xfrm>
          <a:prstGeom prst="ellipse">
            <a:avLst/>
          </a:prstGeom>
          <a:solidFill>
            <a:srgbClr val="990000"/>
          </a:solidFill>
          <a:ln w="57150" algn="ctr">
            <a:solidFill>
              <a:schemeClr val="tx1"/>
            </a:solidFill>
            <a:round/>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2800" b="1"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ts val="2000"/>
              </a:lnSpc>
              <a:spcBef>
                <a:spcPct val="0"/>
              </a:spcBef>
              <a:spcAft>
                <a:spcPct val="0"/>
              </a:spcAft>
              <a:buClrTx/>
              <a:buSzTx/>
              <a:buFontTx/>
              <a:buNone/>
              <a:tabLst/>
              <a:defRPr/>
            </a:pPr>
            <a:r>
              <a:rPr kumimoji="0" lang="en-GB" altLang="en-US" sz="28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Hand out ‘blue sheet’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 </a:t>
            </a:r>
          </a:p>
        </p:txBody>
      </p:sp>
      <p:sp>
        <p:nvSpPr>
          <p:cNvPr id="4" name="Oval 3">
            <a:extLst>
              <a:ext uri="{FF2B5EF4-FFF2-40B4-BE49-F238E27FC236}">
                <a16:creationId xmlns:a16="http://schemas.microsoft.com/office/drawing/2014/main" id="{97B7BBA5-33D2-49FE-9744-5C135E8CCC40}"/>
              </a:ext>
            </a:extLst>
          </p:cNvPr>
          <p:cNvSpPr>
            <a:spLocks noChangeArrowheads="1"/>
          </p:cNvSpPr>
          <p:nvPr/>
        </p:nvSpPr>
        <p:spPr bwMode="auto">
          <a:xfrm>
            <a:off x="228600" y="1371600"/>
            <a:ext cx="3390900" cy="1641475"/>
          </a:xfrm>
          <a:prstGeom prst="ellipse">
            <a:avLst/>
          </a:prstGeom>
          <a:solidFill>
            <a:srgbClr val="000099"/>
          </a:solidFill>
          <a:ln w="57150" algn="ctr">
            <a:solidFill>
              <a:srgbClr val="000000"/>
            </a:solidFill>
            <a:round/>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2400" b="1"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ts val="2000"/>
              </a:lnSpc>
              <a:spcBef>
                <a:spcPct val="0"/>
              </a:spcBef>
              <a:spcAft>
                <a:spcPct val="0"/>
              </a:spcAft>
              <a:buClrTx/>
              <a:buSzTx/>
              <a:buFontTx/>
              <a:buNone/>
              <a:tabLst/>
              <a:defRPr/>
            </a:pPr>
            <a:r>
              <a:rPr kumimoji="0" lang="en-GB" altLang="en-US" sz="24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Prepare ‘blue sheet’ with anticipated</a:t>
            </a:r>
          </a:p>
          <a:p>
            <a:pPr marL="0" marR="0" lvl="0" indent="0" algn="ctr" defTabSz="914400" rtl="0" eaLnBrk="1" fontAlgn="base" latinLnBrk="0" hangingPunct="1">
              <a:lnSpc>
                <a:spcPts val="2000"/>
              </a:lnSpc>
              <a:spcBef>
                <a:spcPct val="0"/>
              </a:spcBef>
              <a:spcAft>
                <a:spcPct val="0"/>
              </a:spcAft>
              <a:buClrTx/>
              <a:buSzTx/>
              <a:buFontTx/>
              <a:buNone/>
              <a:tabLst/>
              <a:defRPr/>
            </a:pPr>
            <a:r>
              <a:rPr kumimoji="0" lang="en-GB" altLang="en-US" sz="24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generic feedback</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5" name="Oval 4">
            <a:extLst>
              <a:ext uri="{FF2B5EF4-FFF2-40B4-BE49-F238E27FC236}">
                <a16:creationId xmlns:a16="http://schemas.microsoft.com/office/drawing/2014/main" id="{CC140199-8279-41F9-A7BB-C2D80D447E3A}"/>
              </a:ext>
            </a:extLst>
          </p:cNvPr>
          <p:cNvSpPr>
            <a:spLocks noChangeArrowheads="1"/>
          </p:cNvSpPr>
          <p:nvPr/>
        </p:nvSpPr>
        <p:spPr bwMode="auto">
          <a:xfrm>
            <a:off x="5486400" y="1371600"/>
            <a:ext cx="3390900" cy="1641475"/>
          </a:xfrm>
          <a:prstGeom prst="ellipse">
            <a:avLst/>
          </a:prstGeom>
          <a:solidFill>
            <a:srgbClr val="008000"/>
          </a:solidFill>
          <a:ln w="57150" algn="ctr">
            <a:solidFill>
              <a:schemeClr val="tx1"/>
            </a:solidFill>
            <a:round/>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2600" b="1"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ts val="2000"/>
              </a:lnSpc>
              <a:spcBef>
                <a:spcPct val="0"/>
              </a:spcBef>
              <a:spcAft>
                <a:spcPct val="0"/>
              </a:spcAft>
              <a:buClrTx/>
              <a:buSzTx/>
              <a:buFontTx/>
              <a:buNone/>
              <a:tabLst/>
              <a:defRPr/>
            </a:pPr>
            <a:r>
              <a:rPr kumimoji="0" lang="en-GB" altLang="en-US" sz="26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Collect students’ work at start of lecture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600" b="1"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6" name="Oval 5">
            <a:extLst>
              <a:ext uri="{FF2B5EF4-FFF2-40B4-BE49-F238E27FC236}">
                <a16:creationId xmlns:a16="http://schemas.microsoft.com/office/drawing/2014/main" id="{3B51410B-445F-4417-B9C1-5A01141DB096}"/>
              </a:ext>
            </a:extLst>
          </p:cNvPr>
          <p:cNvSpPr>
            <a:spLocks noChangeArrowheads="1"/>
          </p:cNvSpPr>
          <p:nvPr/>
        </p:nvSpPr>
        <p:spPr bwMode="auto">
          <a:xfrm>
            <a:off x="0" y="3124200"/>
            <a:ext cx="3390900" cy="1641475"/>
          </a:xfrm>
          <a:prstGeom prst="ellipse">
            <a:avLst/>
          </a:prstGeom>
          <a:solidFill>
            <a:srgbClr val="FFCCCC"/>
          </a:solidFill>
          <a:ln w="57150" algn="ctr">
            <a:solidFill>
              <a:schemeClr val="tx1"/>
            </a:solidFill>
            <a:round/>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ts val="2000"/>
              </a:lnSpc>
              <a:spcBef>
                <a:spcPct val="0"/>
              </a:spcBef>
              <a:spcAft>
                <a:spcPct val="0"/>
              </a:spcAft>
              <a:buClrTx/>
              <a:buSzTx/>
              <a:buFontTx/>
              <a:buNone/>
              <a:tabLst/>
              <a:defRPr/>
            </a:pPr>
            <a:r>
              <a:rPr kumimoji="0" lang="en-GB" alt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Take away work to mark in a third of the time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7" name="Oval 6">
            <a:extLst>
              <a:ext uri="{FF2B5EF4-FFF2-40B4-BE49-F238E27FC236}">
                <a16:creationId xmlns:a16="http://schemas.microsoft.com/office/drawing/2014/main" id="{201D8F66-C437-4CB4-96D0-B0316B76BF74}"/>
              </a:ext>
            </a:extLst>
          </p:cNvPr>
          <p:cNvSpPr>
            <a:spLocks noChangeArrowheads="1"/>
          </p:cNvSpPr>
          <p:nvPr/>
        </p:nvSpPr>
        <p:spPr bwMode="auto">
          <a:xfrm>
            <a:off x="2819400" y="152400"/>
            <a:ext cx="3390900" cy="1641475"/>
          </a:xfrm>
          <a:prstGeom prst="ellipse">
            <a:avLst/>
          </a:prstGeom>
          <a:solidFill>
            <a:srgbClr val="FF00FF"/>
          </a:solidFill>
          <a:ln w="57150" algn="ctr">
            <a:solidFill>
              <a:schemeClr val="tx1"/>
            </a:solidFill>
            <a:round/>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26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26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ts val="2000"/>
              </a:lnSpc>
              <a:spcBef>
                <a:spcPct val="0"/>
              </a:spcBef>
              <a:spcAft>
                <a:spcPct val="0"/>
              </a:spcAft>
              <a:buClrTx/>
              <a:buSzTx/>
              <a:buFontTx/>
              <a:buNone/>
              <a:tabLst/>
              <a:defRPr/>
            </a:pPr>
            <a:r>
              <a:rPr kumimoji="0" lang="en-GB" altLang="en-US" sz="26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Set </a:t>
            </a:r>
          </a:p>
          <a:p>
            <a:pPr marL="0" marR="0" lvl="0" indent="0" algn="ctr" defTabSz="914400" rtl="0" eaLnBrk="1" fontAlgn="base" latinLnBrk="0" hangingPunct="1">
              <a:lnSpc>
                <a:spcPts val="2000"/>
              </a:lnSpc>
              <a:spcBef>
                <a:spcPct val="0"/>
              </a:spcBef>
              <a:spcAft>
                <a:spcPct val="0"/>
              </a:spcAft>
              <a:buClrTx/>
              <a:buSzTx/>
              <a:buFontTx/>
              <a:buNone/>
              <a:tabLst/>
              <a:defRPr/>
            </a:pPr>
            <a:r>
              <a:rPr kumimoji="0" lang="en-GB" altLang="en-US" sz="26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hand-in deadline to be at lecture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6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6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 name="Oval 7">
            <a:extLst>
              <a:ext uri="{FF2B5EF4-FFF2-40B4-BE49-F238E27FC236}">
                <a16:creationId xmlns:a16="http://schemas.microsoft.com/office/drawing/2014/main" id="{7FA69F0B-D356-49A5-AF3B-E48718A77560}"/>
              </a:ext>
            </a:extLst>
          </p:cNvPr>
          <p:cNvSpPr>
            <a:spLocks noChangeArrowheads="1"/>
          </p:cNvSpPr>
          <p:nvPr/>
        </p:nvSpPr>
        <p:spPr bwMode="auto">
          <a:xfrm>
            <a:off x="1143000" y="4800600"/>
            <a:ext cx="3390900" cy="1641475"/>
          </a:xfrm>
          <a:prstGeom prst="ellipse">
            <a:avLst/>
          </a:prstGeom>
          <a:solidFill>
            <a:srgbClr val="92D050"/>
          </a:solidFill>
          <a:ln w="57150" algn="ctr">
            <a:solidFill>
              <a:schemeClr val="tx1"/>
            </a:solidFill>
            <a:round/>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26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ts val="2000"/>
              </a:lnSpc>
              <a:spcBef>
                <a:spcPct val="0"/>
              </a:spcBef>
              <a:spcAft>
                <a:spcPct val="0"/>
              </a:spcAft>
              <a:buClrTx/>
              <a:buSzTx/>
              <a:buFontTx/>
              <a:buNone/>
              <a:tabLst/>
              <a:defRPr/>
            </a:pPr>
            <a:r>
              <a:rPr kumimoji="0" lang="en-GB" altLang="en-US" sz="26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Talk class through one important point, then resume lecture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6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9" name="Oval 8">
            <a:extLst>
              <a:ext uri="{FF2B5EF4-FFF2-40B4-BE49-F238E27FC236}">
                <a16:creationId xmlns:a16="http://schemas.microsoft.com/office/drawing/2014/main" id="{6D94C91E-B64A-46D3-85E8-DA73E3D35A3B}"/>
              </a:ext>
            </a:extLst>
          </p:cNvPr>
          <p:cNvSpPr>
            <a:spLocks noChangeArrowheads="1"/>
          </p:cNvSpPr>
          <p:nvPr/>
        </p:nvSpPr>
        <p:spPr bwMode="auto">
          <a:xfrm>
            <a:off x="4648200" y="4800600"/>
            <a:ext cx="3390900" cy="1641475"/>
          </a:xfrm>
          <a:prstGeom prst="ellipse">
            <a:avLst/>
          </a:prstGeom>
          <a:solidFill>
            <a:srgbClr val="FFFF00"/>
          </a:solidFill>
          <a:ln w="57150" algn="ctr">
            <a:solidFill>
              <a:schemeClr val="tx1"/>
            </a:solidFill>
            <a:round/>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24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24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Let students read blue sheet for short while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459485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pPr eaLnBrk="1" hangingPunct="1"/>
            <a:r>
              <a:rPr lang="en-GB"/>
              <a:t>Feedback, and…</a:t>
            </a:r>
          </a:p>
        </p:txBody>
      </p:sp>
      <p:sp>
        <p:nvSpPr>
          <p:cNvPr id="7171" name="Rectangle 3"/>
          <p:cNvSpPr>
            <a:spLocks noGrp="1" noChangeArrowheads="1"/>
          </p:cNvSpPr>
          <p:nvPr>
            <p:ph type="subTitle" idx="1"/>
          </p:nvPr>
        </p:nvSpPr>
        <p:spPr>
          <a:xfrm>
            <a:off x="285750" y="2428875"/>
            <a:ext cx="6388100" cy="1739900"/>
          </a:xfrm>
        </p:spPr>
        <p:txBody>
          <a:bodyPr/>
          <a:lstStyle/>
          <a:p>
            <a:pPr eaLnBrk="1" hangingPunct="1"/>
            <a:endParaRPr lang="en-GB" sz="4800"/>
          </a:p>
          <a:p>
            <a:pPr eaLnBrk="1" hangingPunct="1"/>
            <a:r>
              <a:rPr lang="en-GB" sz="4800"/>
              <a:t>Feed-forward</a:t>
            </a:r>
            <a:endParaRPr lang="en-GB"/>
          </a:p>
        </p:txBody>
      </p:sp>
    </p:spTree>
    <p:extLst>
      <p:ext uri="{BB962C8B-B14F-4D97-AF65-F5344CB8AC3E}">
        <p14:creationId xmlns:p14="http://schemas.microsoft.com/office/powerpoint/2010/main" val="143122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path" presetSubtype="0" accel="50000" decel="50000" fill="hold" nodeType="clickEffect">
                                  <p:stCondLst>
                                    <p:cond delay="0"/>
                                  </p:stCondLst>
                                  <p:iterate type="lt">
                                    <p:tmPct val="10000"/>
                                  </p:iterate>
                                  <p:childTnLst>
                                    <p:animMotion origin="layout" path="M 0 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  -0.071 0.01333  C -0.051 0.01867  -0.032 0.02133  -0.017 0.02  C -0.004 0.02  0.01 0.01733  0.025 0.01333  C 0.069 0  0.102 -0.028  0.098 -0.048  C 0.095 -0.068  0.057 -0.07333  0.013 -0.06  C -0.008 -0.05333  -0.027 -0.044  -0.04 -0.03333  C -0.051 -0.02533  -0.062 -0.016  -0.074 -0.004  C -0.109 0.03467  -0.13 0.07733  -0.12 0.09333  C -0.111 0.10933  -0.074 0.092  -0.039 0.05467  C -0.022 0.036  -0.008 0.01733  0 0  Z" pathEditMode="relative" ptsTypes="">
                                      <p:cBhvr>
                                        <p:cTn id="6" dur="2000" fill="hold"/>
                                        <p:tgtEl>
                                          <p:spTgt spid="7171">
                                            <p:txEl>
                                              <p:pRg st="1" end="1"/>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ChangeArrowheads="1"/>
          </p:cNvSpPr>
          <p:nvPr/>
        </p:nvSpPr>
        <p:spPr bwMode="auto">
          <a:xfrm>
            <a:off x="3810000" y="4618038"/>
            <a:ext cx="1447800" cy="585787"/>
          </a:xfrm>
          <a:prstGeom prst="rect">
            <a:avLst/>
          </a:prstGeom>
          <a:noFill/>
          <a:ln w="9525">
            <a:noFill/>
            <a:miter lim="800000"/>
            <a:headEnd/>
            <a:tailEnd/>
          </a:ln>
        </p:spPr>
        <p:txBody>
          <a:bodyPr lIns="92075" tIns="46038" rIns="92075" bIns="46038">
            <a:spAutoFit/>
          </a:bodyPr>
          <a:lstStyle/>
          <a:p>
            <a:r>
              <a:rPr lang="en-US" sz="3200" b="1">
                <a:solidFill>
                  <a:srgbClr val="FFFFFF"/>
                </a:solidFill>
                <a:cs typeface="Arial" charset="0"/>
              </a:rPr>
              <a:t>Doing</a:t>
            </a:r>
          </a:p>
        </p:txBody>
      </p:sp>
      <p:sp>
        <p:nvSpPr>
          <p:cNvPr id="8195"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sz="2000">
              <a:solidFill>
                <a:srgbClr val="000000"/>
              </a:solidFill>
              <a:cs typeface="Arial" charset="0"/>
            </a:endParaRPr>
          </a:p>
        </p:txBody>
      </p:sp>
      <p:sp>
        <p:nvSpPr>
          <p:cNvPr id="8196"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nSpc>
                <a:spcPct val="80000"/>
              </a:lnSpc>
            </a:pPr>
            <a:r>
              <a:rPr lang="en-US" sz="4400" b="1">
                <a:solidFill>
                  <a:srgbClr val="CCFF33"/>
                </a:solidFill>
                <a:cs typeface="Arial" charset="0"/>
              </a:rPr>
              <a:t>Ripples on a pond….</a:t>
            </a:r>
          </a:p>
        </p:txBody>
      </p:sp>
      <p:sp>
        <p:nvSpPr>
          <p:cNvPr id="8197"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endParaRPr lang="en-US" sz="2000">
              <a:solidFill>
                <a:srgbClr val="000000"/>
              </a:solidFill>
              <a:cs typeface="Arial" charset="0"/>
            </a:endParaRPr>
          </a:p>
        </p:txBody>
      </p:sp>
      <p:sp>
        <p:nvSpPr>
          <p:cNvPr id="8198"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endParaRPr lang="en-US" sz="2000" b="1">
              <a:solidFill>
                <a:srgbClr val="000000"/>
              </a:solidFill>
              <a:cs typeface="Arial" charset="0"/>
            </a:endParaRPr>
          </a:p>
        </p:txBody>
      </p:sp>
      <p:sp>
        <p:nvSpPr>
          <p:cNvPr id="8199"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endParaRPr lang="en-US" sz="2000">
              <a:solidFill>
                <a:srgbClr val="000000"/>
              </a:solidFill>
              <a:cs typeface="Arial" charset="0"/>
            </a:endParaRPr>
          </a:p>
        </p:txBody>
      </p:sp>
      <p:sp>
        <p:nvSpPr>
          <p:cNvPr id="8200"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endParaRPr lang="en-US" sz="2000">
              <a:solidFill>
                <a:srgbClr val="000000"/>
              </a:solidFill>
              <a:cs typeface="Arial" charset="0"/>
            </a:endParaRPr>
          </a:p>
        </p:txBody>
      </p:sp>
      <p:sp>
        <p:nvSpPr>
          <p:cNvPr id="8201"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endParaRPr lang="en-US" sz="2000">
              <a:solidFill>
                <a:srgbClr val="000000"/>
              </a:solidFill>
              <a:cs typeface="Arial" charset="0"/>
            </a:endParaRPr>
          </a:p>
        </p:txBody>
      </p:sp>
      <p:sp>
        <p:nvSpPr>
          <p:cNvPr id="8202"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r>
              <a:rPr lang="en-US" sz="2800" b="1">
                <a:solidFill>
                  <a:srgbClr val="000000"/>
                </a:solidFill>
                <a:cs typeface="Arial" charset="0"/>
              </a:rPr>
              <a:t>Wanting/</a:t>
            </a:r>
          </a:p>
          <a:p>
            <a:r>
              <a:rPr lang="en-US" sz="2800" b="1">
                <a:solidFill>
                  <a:srgbClr val="000000"/>
                </a:solidFill>
                <a:cs typeface="Arial" charset="0"/>
              </a:rPr>
              <a:t>Needing</a:t>
            </a:r>
          </a:p>
        </p:txBody>
      </p:sp>
      <p:sp>
        <p:nvSpPr>
          <p:cNvPr id="8203" name="Rectangle 10"/>
          <p:cNvSpPr>
            <a:spLocks noChangeArrowheads="1"/>
          </p:cNvSpPr>
          <p:nvPr/>
        </p:nvSpPr>
        <p:spPr bwMode="auto">
          <a:xfrm>
            <a:off x="3810000" y="4618038"/>
            <a:ext cx="1447800" cy="585787"/>
          </a:xfrm>
          <a:prstGeom prst="rect">
            <a:avLst/>
          </a:prstGeom>
          <a:noFill/>
          <a:ln w="9525">
            <a:noFill/>
            <a:miter lim="800000"/>
            <a:headEnd/>
            <a:tailEnd/>
          </a:ln>
        </p:spPr>
        <p:txBody>
          <a:bodyPr lIns="92075" tIns="46038" rIns="92075" bIns="46038">
            <a:spAutoFit/>
          </a:bodyPr>
          <a:lstStyle/>
          <a:p>
            <a:r>
              <a:rPr lang="en-US" sz="3200" b="1">
                <a:solidFill>
                  <a:srgbClr val="FFFFFF"/>
                </a:solidFill>
                <a:cs typeface="Arial" charset="0"/>
              </a:rPr>
              <a:t>Doing</a:t>
            </a:r>
          </a:p>
        </p:txBody>
      </p:sp>
      <p:sp>
        <p:nvSpPr>
          <p:cNvPr id="8204" name="Rectangle 11"/>
          <p:cNvSpPr>
            <a:spLocks noChangeArrowheads="1"/>
          </p:cNvSpPr>
          <p:nvPr/>
        </p:nvSpPr>
        <p:spPr bwMode="auto">
          <a:xfrm>
            <a:off x="3505200" y="6065838"/>
            <a:ext cx="2514600" cy="585787"/>
          </a:xfrm>
          <a:prstGeom prst="rect">
            <a:avLst/>
          </a:prstGeom>
          <a:noFill/>
          <a:ln w="9525">
            <a:noFill/>
            <a:miter lim="800000"/>
            <a:headEnd/>
            <a:tailEnd/>
          </a:ln>
        </p:spPr>
        <p:txBody>
          <a:bodyPr lIns="92075" tIns="46038" rIns="92075" bIns="46038">
            <a:spAutoFit/>
          </a:bodyPr>
          <a:lstStyle/>
          <a:p>
            <a:r>
              <a:rPr lang="en-US" sz="3200" b="1">
                <a:solidFill>
                  <a:srgbClr val="000000"/>
                </a:solidFill>
                <a:cs typeface="Arial" charset="0"/>
              </a:rPr>
              <a:t>Feedback</a:t>
            </a:r>
          </a:p>
        </p:txBody>
      </p:sp>
      <p:sp>
        <p:nvSpPr>
          <p:cNvPr id="8205" name="Text Box 13"/>
          <p:cNvSpPr txBox="1">
            <a:spLocks noChangeArrowheads="1"/>
          </p:cNvSpPr>
          <p:nvPr/>
        </p:nvSpPr>
        <p:spPr bwMode="auto">
          <a:xfrm>
            <a:off x="6429375" y="571500"/>
            <a:ext cx="2438400" cy="1354138"/>
          </a:xfrm>
          <a:prstGeom prst="rect">
            <a:avLst/>
          </a:prstGeom>
          <a:solidFill>
            <a:srgbClr val="33CC33"/>
          </a:solidFill>
          <a:ln w="12700">
            <a:noFill/>
            <a:miter lim="800000"/>
            <a:headEnd type="none" w="sm" len="sm"/>
            <a:tailEnd type="none" w="sm" len="sm"/>
          </a:ln>
        </p:spPr>
        <p:txBody>
          <a:bodyPr>
            <a:spAutoFit/>
          </a:bodyPr>
          <a:lstStyle/>
          <a:p>
            <a:pPr>
              <a:spcBef>
                <a:spcPct val="50000"/>
              </a:spcBef>
            </a:pPr>
            <a:r>
              <a:rPr lang="en-GB" sz="3200" b="1">
                <a:solidFill>
                  <a:srgbClr val="FFFF00"/>
                </a:solidFill>
                <a:cs typeface="Arial" charset="0"/>
              </a:rPr>
              <a:t>Assessing</a:t>
            </a:r>
          </a:p>
          <a:p>
            <a:pPr>
              <a:spcBef>
                <a:spcPct val="50000"/>
              </a:spcBef>
            </a:pPr>
            <a:r>
              <a:rPr lang="en-GB" sz="2000" b="1">
                <a:solidFill>
                  <a:srgbClr val="FFFF00"/>
                </a:solidFill>
                <a:cs typeface="Arial" charset="0"/>
              </a:rPr>
              <a:t>making informed judgements</a:t>
            </a:r>
          </a:p>
        </p:txBody>
      </p:sp>
      <p:sp>
        <p:nvSpPr>
          <p:cNvPr id="8206"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sz="2000">
              <a:solidFill>
                <a:srgbClr val="000000"/>
              </a:solidFill>
              <a:cs typeface="Arial" charset="0"/>
            </a:endParaRPr>
          </a:p>
        </p:txBody>
      </p:sp>
      <p:sp>
        <p:nvSpPr>
          <p:cNvPr id="8207" name="Rectangle 17"/>
          <p:cNvSpPr>
            <a:spLocks noChangeArrowheads="1"/>
          </p:cNvSpPr>
          <p:nvPr/>
        </p:nvSpPr>
        <p:spPr bwMode="auto">
          <a:xfrm>
            <a:off x="2987675" y="5157788"/>
            <a:ext cx="2795588" cy="585787"/>
          </a:xfrm>
          <a:prstGeom prst="rect">
            <a:avLst/>
          </a:prstGeom>
          <a:noFill/>
          <a:ln w="9525">
            <a:noFill/>
            <a:miter lim="800000"/>
            <a:headEnd/>
            <a:tailEnd/>
          </a:ln>
        </p:spPr>
        <p:txBody>
          <a:bodyPr lIns="92075" tIns="46038" rIns="92075" bIns="46038">
            <a:spAutoFit/>
          </a:bodyPr>
          <a:lstStyle/>
          <a:p>
            <a:r>
              <a:rPr lang="en-US" sz="3200" b="1">
                <a:solidFill>
                  <a:srgbClr val="000000"/>
                </a:solidFill>
                <a:cs typeface="Arial" charset="0"/>
              </a:rPr>
              <a:t>Making sense</a:t>
            </a:r>
          </a:p>
        </p:txBody>
      </p:sp>
      <p:sp>
        <p:nvSpPr>
          <p:cNvPr id="8208" name="Text Box 12"/>
          <p:cNvSpPr txBox="1">
            <a:spLocks noChangeArrowheads="1"/>
          </p:cNvSpPr>
          <p:nvPr/>
        </p:nvSpPr>
        <p:spPr bwMode="auto">
          <a:xfrm>
            <a:off x="714375" y="142875"/>
            <a:ext cx="7494588" cy="708025"/>
          </a:xfrm>
          <a:prstGeom prst="rect">
            <a:avLst/>
          </a:prstGeom>
          <a:noFill/>
          <a:ln w="12700">
            <a:noFill/>
            <a:miter lim="800000"/>
            <a:headEnd type="none" w="sm" len="sm"/>
            <a:tailEnd type="none" w="sm" len="sm"/>
          </a:ln>
        </p:spPr>
        <p:txBody>
          <a:bodyPr>
            <a:spAutoFit/>
          </a:bodyPr>
          <a:lstStyle/>
          <a:p>
            <a:r>
              <a:rPr lang="en-GB" sz="2000" b="1">
                <a:solidFill>
                  <a:srgbClr val="FFFFFF"/>
                </a:solidFill>
                <a:cs typeface="Arial" charset="0"/>
              </a:rPr>
              <a:t>Coaching, </a:t>
            </a:r>
          </a:p>
          <a:p>
            <a:r>
              <a:rPr lang="en-GB" sz="2000" b="1">
                <a:solidFill>
                  <a:srgbClr val="FFFFFF"/>
                </a:solidFill>
                <a:cs typeface="Arial" charset="0"/>
              </a:rPr>
              <a:t>explaining, teaching</a:t>
            </a:r>
          </a:p>
        </p:txBody>
      </p:sp>
      <p:sp>
        <p:nvSpPr>
          <p:cNvPr id="18" name="Text Box 12"/>
          <p:cNvSpPr txBox="1">
            <a:spLocks noChangeArrowheads="1"/>
          </p:cNvSpPr>
          <p:nvPr/>
        </p:nvSpPr>
        <p:spPr bwMode="auto">
          <a:xfrm>
            <a:off x="0" y="0"/>
            <a:ext cx="9144000" cy="8567738"/>
          </a:xfrm>
          <a:prstGeom prst="rect">
            <a:avLst/>
          </a:prstGeom>
          <a:solidFill>
            <a:srgbClr val="FFFFCC">
              <a:alpha val="81176"/>
            </a:srgbClr>
          </a:solidFill>
          <a:ln w="9525">
            <a:noFill/>
            <a:miter lim="800000"/>
            <a:headEnd/>
            <a:tailEnd/>
          </a:ln>
        </p:spPr>
        <p:txBody>
          <a:bodyPr>
            <a:spAutoFit/>
          </a:bodyPr>
          <a:lstStyle/>
          <a:p>
            <a:pPr marL="633413" indent="-633413" algn="l">
              <a:lnSpc>
                <a:spcPct val="90000"/>
              </a:lnSpc>
              <a:spcBef>
                <a:spcPct val="30000"/>
              </a:spcBef>
              <a:buClr>
                <a:srgbClr val="009900"/>
              </a:buClr>
              <a:buFont typeface="+mj-lt"/>
              <a:buAutoNum type="arabicPeriod"/>
              <a:defRPr/>
            </a:pPr>
            <a:endParaRPr lang="en-GB" sz="2800" b="1" dirty="0">
              <a:solidFill>
                <a:srgbClr val="59178A"/>
              </a:solidFill>
              <a:latin typeface="Arial Rounded MT Bold"/>
              <a:cs typeface="Arial" pitchFamily="34" charset="0"/>
            </a:endParaRPr>
          </a:p>
          <a:p>
            <a:pPr marL="633413" indent="-633413" algn="l">
              <a:lnSpc>
                <a:spcPct val="90000"/>
              </a:lnSpc>
              <a:spcBef>
                <a:spcPct val="30000"/>
              </a:spcBef>
              <a:buClr>
                <a:srgbClr val="009900"/>
              </a:buClr>
              <a:buFont typeface="+mj-lt"/>
              <a:buAutoNum type="arabicPeriod"/>
              <a:defRPr/>
            </a:pPr>
            <a:endParaRPr lang="en-GB" sz="2800" b="1" dirty="0">
              <a:solidFill>
                <a:srgbClr val="59178A"/>
              </a:solidFill>
              <a:latin typeface="Arial Rounded MT Bold"/>
              <a:cs typeface="Arial" pitchFamily="34" charset="0"/>
            </a:endParaRPr>
          </a:p>
          <a:p>
            <a:pPr marL="533400" indent="-533400" algn="l" eaLnBrk="1" hangingPunct="1">
              <a:lnSpc>
                <a:spcPct val="90000"/>
              </a:lnSpc>
              <a:spcBef>
                <a:spcPct val="35000"/>
              </a:spcBef>
              <a:buClr>
                <a:srgbClr val="009900"/>
              </a:buClr>
              <a:buSzPct val="130000"/>
              <a:buFont typeface="Wingdings" pitchFamily="2" charset="2"/>
              <a:buChar char="ü"/>
              <a:defRPr/>
            </a:pPr>
            <a:r>
              <a:rPr lang="en-GB" sz="2800" b="1" kern="0" dirty="0">
                <a:solidFill>
                  <a:srgbClr val="660066"/>
                </a:solidFill>
                <a:latin typeface="Arial"/>
              </a:rPr>
              <a:t>Motivates students – helps them to </a:t>
            </a:r>
            <a:r>
              <a:rPr lang="en-GB" sz="2800" b="1" kern="0" dirty="0">
                <a:solidFill>
                  <a:srgbClr val="CC0000"/>
                </a:solidFill>
                <a:latin typeface="Arial"/>
              </a:rPr>
              <a:t>want</a:t>
            </a:r>
            <a:r>
              <a:rPr lang="en-GB" sz="2800" b="1" kern="0" dirty="0">
                <a:solidFill>
                  <a:srgbClr val="660066"/>
                </a:solidFill>
                <a:latin typeface="Arial"/>
              </a:rPr>
              <a:t> to learn;</a:t>
            </a:r>
          </a:p>
          <a:p>
            <a:pPr marL="533400" indent="-533400" algn="l" eaLnBrk="1" hangingPunct="1">
              <a:lnSpc>
                <a:spcPct val="90000"/>
              </a:lnSpc>
              <a:spcBef>
                <a:spcPct val="35000"/>
              </a:spcBef>
              <a:buClr>
                <a:srgbClr val="009900"/>
              </a:buClr>
              <a:buSzPct val="130000"/>
              <a:buFont typeface="Wingdings" pitchFamily="2" charset="2"/>
              <a:buChar char="ü"/>
              <a:defRPr/>
            </a:pPr>
            <a:r>
              <a:rPr lang="en-GB" sz="2800" b="1" kern="0" dirty="0">
                <a:solidFill>
                  <a:srgbClr val="660066"/>
                </a:solidFill>
                <a:latin typeface="Arial"/>
              </a:rPr>
              <a:t>Helps students to identify what they </a:t>
            </a:r>
            <a:r>
              <a:rPr lang="en-GB" sz="2800" b="1" kern="0" dirty="0">
                <a:solidFill>
                  <a:srgbClr val="CC0000"/>
                </a:solidFill>
                <a:latin typeface="Arial"/>
              </a:rPr>
              <a:t>need</a:t>
            </a:r>
            <a:r>
              <a:rPr lang="en-GB" sz="2800" b="1" kern="0" dirty="0">
                <a:solidFill>
                  <a:srgbClr val="660066"/>
                </a:solidFill>
                <a:latin typeface="Arial"/>
              </a:rPr>
              <a:t> to do next;</a:t>
            </a:r>
          </a:p>
          <a:p>
            <a:pPr marL="533400" indent="-533400" algn="l" eaLnBrk="1" hangingPunct="1">
              <a:lnSpc>
                <a:spcPct val="90000"/>
              </a:lnSpc>
              <a:spcBef>
                <a:spcPct val="35000"/>
              </a:spcBef>
              <a:buClr>
                <a:srgbClr val="009900"/>
              </a:buClr>
              <a:buSzPct val="130000"/>
              <a:buFont typeface="Wingdings" pitchFamily="2" charset="2"/>
              <a:buChar char="ü"/>
              <a:defRPr/>
            </a:pPr>
            <a:r>
              <a:rPr lang="en-GB" sz="2400" b="1" kern="0" dirty="0">
                <a:solidFill>
                  <a:srgbClr val="660066"/>
                </a:solidFill>
                <a:latin typeface="Arial"/>
              </a:rPr>
              <a:t>Helps students to </a:t>
            </a:r>
            <a:r>
              <a:rPr lang="en-GB" sz="2400" b="1" kern="0" dirty="0">
                <a:solidFill>
                  <a:srgbClr val="CC0000"/>
                </a:solidFill>
                <a:latin typeface="Arial"/>
              </a:rPr>
              <a:t>take action</a:t>
            </a:r>
            <a:r>
              <a:rPr lang="en-GB" sz="2400" b="1" kern="0" dirty="0">
                <a:solidFill>
                  <a:srgbClr val="660066"/>
                </a:solidFill>
                <a:latin typeface="Arial"/>
              </a:rPr>
              <a:t> to improve their learning;</a:t>
            </a:r>
          </a:p>
          <a:p>
            <a:pPr marL="533400" indent="-533400" algn="l" eaLnBrk="1" hangingPunct="1">
              <a:lnSpc>
                <a:spcPct val="90000"/>
              </a:lnSpc>
              <a:spcBef>
                <a:spcPct val="35000"/>
              </a:spcBef>
              <a:buClr>
                <a:srgbClr val="009900"/>
              </a:buClr>
              <a:buSzPct val="130000"/>
              <a:buFont typeface="Wingdings" pitchFamily="2" charset="2"/>
              <a:buChar char="ü"/>
              <a:defRPr/>
            </a:pPr>
            <a:r>
              <a:rPr lang="en-GB" sz="2800" b="1" kern="0" dirty="0">
                <a:solidFill>
                  <a:srgbClr val="660066"/>
                </a:solidFill>
                <a:latin typeface="Arial"/>
              </a:rPr>
              <a:t>Helps students to </a:t>
            </a:r>
            <a:r>
              <a:rPr lang="en-GB" sz="2800" b="1" kern="0" dirty="0">
                <a:solidFill>
                  <a:srgbClr val="CC0000"/>
                </a:solidFill>
                <a:latin typeface="Arial"/>
              </a:rPr>
              <a:t>make sense</a:t>
            </a:r>
            <a:r>
              <a:rPr lang="en-GB" sz="2800" b="1" kern="0" dirty="0">
                <a:solidFill>
                  <a:srgbClr val="660066"/>
                </a:solidFill>
                <a:latin typeface="Arial"/>
              </a:rPr>
              <a:t> of what they are learning;</a:t>
            </a:r>
          </a:p>
          <a:p>
            <a:pPr marL="533400" indent="-533400" algn="l" eaLnBrk="1" hangingPunct="1">
              <a:lnSpc>
                <a:spcPct val="90000"/>
              </a:lnSpc>
              <a:spcBef>
                <a:spcPct val="35000"/>
              </a:spcBef>
              <a:buClr>
                <a:srgbClr val="009900"/>
              </a:buClr>
              <a:buSzPct val="130000"/>
              <a:buFont typeface="Wingdings" pitchFamily="2" charset="2"/>
              <a:buChar char="ü"/>
              <a:defRPr/>
            </a:pPr>
            <a:r>
              <a:rPr lang="en-GB" sz="2800" b="1" kern="0" dirty="0">
                <a:solidFill>
                  <a:srgbClr val="660066"/>
                </a:solidFill>
                <a:latin typeface="Arial"/>
              </a:rPr>
              <a:t>Helps them to further make sense of their learning by </a:t>
            </a:r>
            <a:r>
              <a:rPr lang="en-GB" sz="2800" b="1" kern="0" dirty="0">
                <a:solidFill>
                  <a:srgbClr val="CC0000"/>
                </a:solidFill>
                <a:latin typeface="Arial"/>
              </a:rPr>
              <a:t>engaging in real dialogue</a:t>
            </a:r>
            <a:r>
              <a:rPr lang="en-GB" sz="2800" b="1" kern="0" dirty="0">
                <a:solidFill>
                  <a:srgbClr val="660066"/>
                </a:solidFill>
                <a:latin typeface="Arial"/>
              </a:rPr>
              <a:t> with tutors and peers;</a:t>
            </a:r>
          </a:p>
          <a:p>
            <a:pPr marL="533400" indent="-533400" algn="l" eaLnBrk="1" hangingPunct="1">
              <a:lnSpc>
                <a:spcPct val="90000"/>
              </a:lnSpc>
              <a:spcBef>
                <a:spcPct val="35000"/>
              </a:spcBef>
              <a:buClr>
                <a:srgbClr val="009900"/>
              </a:buClr>
              <a:buSzPct val="130000"/>
              <a:buFont typeface="Wingdings" pitchFamily="2" charset="2"/>
              <a:buChar char="ü"/>
              <a:defRPr/>
            </a:pPr>
            <a:r>
              <a:rPr lang="en-GB" sz="2800" b="1" kern="0" dirty="0">
                <a:solidFill>
                  <a:srgbClr val="660066"/>
                </a:solidFill>
                <a:latin typeface="Arial"/>
              </a:rPr>
              <a:t>Helps them to </a:t>
            </a:r>
            <a:r>
              <a:rPr lang="en-GB" sz="2800" b="1" kern="0" dirty="0">
                <a:solidFill>
                  <a:srgbClr val="CC0000"/>
                </a:solidFill>
                <a:latin typeface="Arial"/>
              </a:rPr>
              <a:t>make informed judgements </a:t>
            </a:r>
            <a:r>
              <a:rPr lang="en-GB" sz="2800" b="1" kern="0" dirty="0">
                <a:solidFill>
                  <a:srgbClr val="660066"/>
                </a:solidFill>
                <a:latin typeface="Arial"/>
              </a:rPr>
              <a:t>on their own work, and each others’ work:</a:t>
            </a:r>
          </a:p>
          <a:p>
            <a:pPr marL="533400" indent="-533400" algn="l" eaLnBrk="1" hangingPunct="1">
              <a:lnSpc>
                <a:spcPct val="90000"/>
              </a:lnSpc>
              <a:spcBef>
                <a:spcPct val="35000"/>
              </a:spcBef>
              <a:buClr>
                <a:srgbClr val="009900"/>
              </a:buClr>
              <a:buSzPct val="130000"/>
              <a:buFont typeface="Wingdings" pitchFamily="2" charset="2"/>
              <a:buChar char="ü"/>
              <a:defRPr/>
            </a:pPr>
            <a:r>
              <a:rPr lang="en-GB" sz="2800" b="1" kern="0" dirty="0">
                <a:solidFill>
                  <a:srgbClr val="660066"/>
                </a:solidFill>
                <a:latin typeface="Arial"/>
              </a:rPr>
              <a:t>Helps them to reflect on their past work in ways they can use to improve their future work.</a:t>
            </a:r>
          </a:p>
          <a:p>
            <a:pPr marL="633413" indent="-633413" algn="l">
              <a:lnSpc>
                <a:spcPct val="90000"/>
              </a:lnSpc>
              <a:spcBef>
                <a:spcPct val="30000"/>
              </a:spcBef>
              <a:buClr>
                <a:srgbClr val="009900"/>
              </a:buClr>
              <a:buFont typeface="+mj-lt"/>
              <a:buAutoNum type="arabicPeriod"/>
              <a:defRPr/>
            </a:pPr>
            <a:endParaRPr lang="en-GB" sz="2800" b="1" dirty="0">
              <a:solidFill>
                <a:srgbClr val="59178A"/>
              </a:solidFill>
              <a:latin typeface="Arial Rounded MT Bold"/>
              <a:cs typeface="Arial" pitchFamily="34" charset="0"/>
            </a:endParaRPr>
          </a:p>
          <a:p>
            <a:pPr marL="633413" indent="-633413" algn="l">
              <a:lnSpc>
                <a:spcPct val="90000"/>
              </a:lnSpc>
              <a:spcBef>
                <a:spcPct val="30000"/>
              </a:spcBef>
              <a:buClr>
                <a:srgbClr val="009900"/>
              </a:buClr>
              <a:buFont typeface="+mj-lt"/>
              <a:buAutoNum type="arabicPeriod"/>
              <a:defRPr/>
            </a:pPr>
            <a:endParaRPr lang="en-GB" sz="2800" b="1" dirty="0">
              <a:solidFill>
                <a:srgbClr val="59178A"/>
              </a:solidFill>
              <a:latin typeface="Arial Rounded MT Bold"/>
              <a:cs typeface="Arial" pitchFamily="34" charset="0"/>
            </a:endParaRPr>
          </a:p>
          <a:p>
            <a:pPr marL="633413" indent="-633413" algn="l">
              <a:lnSpc>
                <a:spcPct val="90000"/>
              </a:lnSpc>
              <a:spcBef>
                <a:spcPct val="30000"/>
              </a:spcBef>
              <a:buClr>
                <a:srgbClr val="009900"/>
              </a:buClr>
              <a:buFont typeface="+mj-lt"/>
              <a:buAutoNum type="arabicPeriod"/>
              <a:defRPr/>
            </a:pPr>
            <a:endParaRPr lang="en-GB" sz="2800" b="1" dirty="0">
              <a:solidFill>
                <a:srgbClr val="59178A"/>
              </a:solidFill>
              <a:latin typeface="Arial Rounded MT Bold"/>
              <a:cs typeface="Arial" pitchFamily="34" charset="0"/>
            </a:endParaRPr>
          </a:p>
        </p:txBody>
      </p:sp>
      <p:sp>
        <p:nvSpPr>
          <p:cNvPr id="8210" name="Rectangle 2"/>
          <p:cNvSpPr>
            <a:spLocks noChangeArrowheads="1"/>
          </p:cNvSpPr>
          <p:nvPr/>
        </p:nvSpPr>
        <p:spPr bwMode="auto">
          <a:xfrm>
            <a:off x="0" y="0"/>
            <a:ext cx="9144000" cy="836613"/>
          </a:xfrm>
          <a:prstGeom prst="rect">
            <a:avLst/>
          </a:prstGeom>
          <a:solidFill>
            <a:srgbClr val="000000">
              <a:alpha val="58038"/>
            </a:srgbClr>
          </a:solidFill>
          <a:ln w="9525" algn="ctr">
            <a:noFill/>
            <a:miter lim="800000"/>
            <a:headEnd/>
            <a:tailEnd/>
          </a:ln>
        </p:spPr>
        <p:txBody>
          <a:bodyPr anchor="ctr"/>
          <a:lstStyle/>
          <a:p>
            <a:pPr>
              <a:lnSpc>
                <a:spcPct val="85000"/>
              </a:lnSpc>
            </a:pPr>
            <a:r>
              <a:rPr lang="en-GB" sz="3200" b="1"/>
              <a:t>Feedback (including feed forward) works well when it:</a:t>
            </a:r>
            <a:endParaRPr lang="en-US" sz="3200" b="1">
              <a:solidFill>
                <a:srgbClr val="FFFFFF"/>
              </a:solidFill>
              <a:cs typeface="Arial" charset="0"/>
            </a:endParaRPr>
          </a:p>
        </p:txBody>
      </p:sp>
    </p:spTree>
    <p:extLst>
      <p:ext uri="{BB962C8B-B14F-4D97-AF65-F5344CB8AC3E}">
        <p14:creationId xmlns:p14="http://schemas.microsoft.com/office/powerpoint/2010/main" val="357461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P spid="8210"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sz="3600"/>
              <a:t>Feedback works badly when it…</a:t>
            </a:r>
            <a:endParaRPr lang="en-US" sz="3600"/>
          </a:p>
        </p:txBody>
      </p:sp>
      <p:sp>
        <p:nvSpPr>
          <p:cNvPr id="9219" name="Rectangle 3"/>
          <p:cNvSpPr>
            <a:spLocks noGrp="1" noChangeArrowheads="1"/>
          </p:cNvSpPr>
          <p:nvPr>
            <p:ph idx="1"/>
          </p:nvPr>
        </p:nvSpPr>
        <p:spPr/>
        <p:txBody>
          <a:bodyPr/>
          <a:lstStyle/>
          <a:p>
            <a:pPr eaLnBrk="1" hangingPunct="1">
              <a:buFont typeface="Wingdings" pitchFamily="2" charset="2"/>
              <a:buChar char="x"/>
            </a:pPr>
            <a:r>
              <a:rPr lang="en-GB" sz="2400"/>
              <a:t>Is just a monologue from tutors to students;</a:t>
            </a:r>
          </a:p>
          <a:p>
            <a:pPr eaLnBrk="1" hangingPunct="1">
              <a:buFont typeface="Wingdings" pitchFamily="2" charset="2"/>
              <a:buChar char="x"/>
            </a:pPr>
            <a:r>
              <a:rPr lang="en-GB" sz="2400"/>
              <a:t>Saps students’ confidence;</a:t>
            </a:r>
          </a:p>
          <a:p>
            <a:pPr eaLnBrk="1" hangingPunct="1">
              <a:buFont typeface="Wingdings" pitchFamily="2" charset="2"/>
              <a:buChar char="x"/>
            </a:pPr>
            <a:r>
              <a:rPr lang="en-GB" sz="2400"/>
              <a:t>Directs students’ activities in inappropriate directions;</a:t>
            </a:r>
          </a:p>
          <a:p>
            <a:pPr eaLnBrk="1" hangingPunct="1">
              <a:buFont typeface="Wingdings" pitchFamily="2" charset="2"/>
              <a:buChar char="x"/>
            </a:pPr>
            <a:r>
              <a:rPr lang="en-GB" sz="2400"/>
              <a:t>Fails to articulate with learning outcomes;</a:t>
            </a:r>
          </a:p>
          <a:p>
            <a:pPr eaLnBrk="1" hangingPunct="1">
              <a:buFont typeface="Wingdings" pitchFamily="2" charset="2"/>
              <a:buChar char="x"/>
            </a:pPr>
            <a:r>
              <a:rPr lang="en-GB" sz="2400"/>
              <a:t>Fails to relate clearly to evidence of achievement of the assessment criteria;</a:t>
            </a:r>
          </a:p>
          <a:p>
            <a:pPr eaLnBrk="1" hangingPunct="1">
              <a:buFont typeface="Wingdings" pitchFamily="2" charset="2"/>
              <a:buChar char="x"/>
            </a:pPr>
            <a:r>
              <a:rPr lang="en-GB" sz="2400"/>
              <a:t>Relates only to what is easy to assess rather than what is at the heart of learning;</a:t>
            </a:r>
          </a:p>
          <a:p>
            <a:pPr eaLnBrk="1" hangingPunct="1">
              <a:buFont typeface="Wingdings" pitchFamily="2" charset="2"/>
              <a:buChar char="x"/>
            </a:pPr>
            <a:r>
              <a:rPr lang="en-GB" sz="2400"/>
              <a:t>Focuses on failings rather than achievements.</a:t>
            </a:r>
          </a:p>
          <a:p>
            <a:pPr eaLnBrk="1" hangingPunct="1">
              <a:buFont typeface="Wingdings" pitchFamily="2" charset="2"/>
              <a:buChar char="x"/>
            </a:pPr>
            <a:endParaRPr lang="en-US" sz="2400"/>
          </a:p>
        </p:txBody>
      </p:sp>
    </p:spTree>
    <p:extLst>
      <p:ext uri="{BB962C8B-B14F-4D97-AF65-F5344CB8AC3E}">
        <p14:creationId xmlns:p14="http://schemas.microsoft.com/office/powerpoint/2010/main" val="30832191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sz="4000"/>
              <a:t>Evidencing our good practice</a:t>
            </a:r>
          </a:p>
        </p:txBody>
      </p:sp>
      <p:sp>
        <p:nvSpPr>
          <p:cNvPr id="12291" name="Rectangle 3"/>
          <p:cNvSpPr>
            <a:spLocks noGrp="1" noChangeArrowheads="1"/>
          </p:cNvSpPr>
          <p:nvPr>
            <p:ph idx="1"/>
          </p:nvPr>
        </p:nvSpPr>
        <p:spPr/>
        <p:txBody>
          <a:bodyPr/>
          <a:lstStyle/>
          <a:p>
            <a:pPr eaLnBrk="1" hangingPunct="1"/>
            <a:r>
              <a:rPr lang="en-GB" sz="2800"/>
              <a:t>Feedback to students, when written (or word-processed) is one of the most accessible indicators of the quality of our teaching.</a:t>
            </a:r>
          </a:p>
          <a:p>
            <a:pPr eaLnBrk="1" hangingPunct="1"/>
            <a:r>
              <a:rPr lang="en-GB" sz="2800"/>
              <a:t>Such evidence is looked at very thoroughly by external agencies, professional bodies, funding council, external examiners.</a:t>
            </a:r>
          </a:p>
          <a:p>
            <a:pPr eaLnBrk="1" hangingPunct="1"/>
            <a:r>
              <a:rPr lang="en-GB" sz="2800"/>
              <a:t>And they usually talk to students, who know best how well (or badly) our feedback actually works.</a:t>
            </a:r>
          </a:p>
        </p:txBody>
      </p:sp>
    </p:spTree>
    <p:extLst>
      <p:ext uri="{BB962C8B-B14F-4D97-AF65-F5344CB8AC3E}">
        <p14:creationId xmlns:p14="http://schemas.microsoft.com/office/powerpoint/2010/main" val="8752989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sz="3600" dirty="0"/>
              <a:t>Seven questions about feedback…</a:t>
            </a:r>
          </a:p>
        </p:txBody>
      </p:sp>
      <p:sp>
        <p:nvSpPr>
          <p:cNvPr id="13315" name="Rectangle 3"/>
          <p:cNvSpPr>
            <a:spLocks noGrp="1" noChangeArrowheads="1"/>
          </p:cNvSpPr>
          <p:nvPr>
            <p:ph idx="1"/>
          </p:nvPr>
        </p:nvSpPr>
        <p:spPr/>
        <p:txBody>
          <a:bodyPr/>
          <a:lstStyle/>
          <a:p>
            <a:pPr marL="762000" indent="-762000" eaLnBrk="1" hangingPunct="1">
              <a:buFont typeface="Wingdings" pitchFamily="2" charset="2"/>
              <a:buAutoNum type="arabicPeriod"/>
            </a:pPr>
            <a:r>
              <a:rPr lang="en-GB" sz="2800"/>
              <a:t>What do we say to students about their work?</a:t>
            </a:r>
          </a:p>
          <a:p>
            <a:pPr marL="762000" indent="-762000" eaLnBrk="1" hangingPunct="1">
              <a:buFont typeface="Wingdings" pitchFamily="2" charset="2"/>
              <a:buAutoNum type="arabicPeriod"/>
            </a:pPr>
            <a:r>
              <a:rPr lang="en-GB" sz="2800"/>
              <a:t>How do we say it?</a:t>
            </a:r>
          </a:p>
          <a:p>
            <a:pPr marL="762000" indent="-762000" eaLnBrk="1" hangingPunct="1">
              <a:buFont typeface="Wingdings" pitchFamily="2" charset="2"/>
              <a:buAutoNum type="arabicPeriod"/>
            </a:pPr>
            <a:r>
              <a:rPr lang="en-GB" sz="2800"/>
              <a:t>Do they take any notice?</a:t>
            </a:r>
          </a:p>
          <a:p>
            <a:pPr marL="762000" indent="-762000" eaLnBrk="1" hangingPunct="1">
              <a:buFont typeface="Wingdings" pitchFamily="2" charset="2"/>
              <a:buAutoNum type="arabicPeriod"/>
            </a:pPr>
            <a:r>
              <a:rPr lang="en-GB" sz="2800">
                <a:solidFill>
                  <a:srgbClr val="CC0000"/>
                </a:solidFill>
              </a:rPr>
              <a:t>How much does it help their learning payoff?</a:t>
            </a:r>
          </a:p>
          <a:p>
            <a:pPr marL="762000" indent="-762000" eaLnBrk="1" hangingPunct="1">
              <a:buFont typeface="Wingdings" pitchFamily="2" charset="2"/>
              <a:buAutoNum type="arabicPeriod"/>
            </a:pPr>
            <a:r>
              <a:rPr lang="en-GB" sz="2800"/>
              <a:t>How well does it relate to students’ evidence of achievement of the intended learning outcomes?</a:t>
            </a:r>
          </a:p>
          <a:p>
            <a:pPr marL="762000" indent="-762000" eaLnBrk="1" hangingPunct="1">
              <a:buFont typeface="Wingdings" pitchFamily="2" charset="2"/>
              <a:buAutoNum type="arabicPeriod"/>
            </a:pPr>
            <a:r>
              <a:rPr lang="en-GB" sz="2800"/>
              <a:t>How well does it help them to achieve their </a:t>
            </a:r>
            <a:r>
              <a:rPr lang="en-GB" sz="2800" i="1"/>
              <a:t>next</a:t>
            </a:r>
            <a:r>
              <a:rPr lang="en-GB" sz="2800"/>
              <a:t> learning outcomes?</a:t>
            </a:r>
          </a:p>
          <a:p>
            <a:pPr marL="762000" indent="-762000" eaLnBrk="1" hangingPunct="1">
              <a:buFont typeface="Wingdings" pitchFamily="2" charset="2"/>
              <a:buAutoNum type="arabicPeriod"/>
            </a:pPr>
            <a:r>
              <a:rPr lang="en-GB" sz="2800">
                <a:solidFill>
                  <a:srgbClr val="CC0000"/>
                </a:solidFill>
              </a:rPr>
              <a:t>How efficient is it for us?</a:t>
            </a:r>
          </a:p>
        </p:txBody>
      </p:sp>
    </p:spTree>
    <p:extLst>
      <p:ext uri="{BB962C8B-B14F-4D97-AF65-F5344CB8AC3E}">
        <p14:creationId xmlns:p14="http://schemas.microsoft.com/office/powerpoint/2010/main" val="100254041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p:spPr>
        <p:txBody>
          <a:bodyPr lIns="92075" tIns="46038" rIns="92075" bIns="46038"/>
          <a:lstStyle/>
          <a:p>
            <a:pPr eaLnBrk="1" hangingPunct="1"/>
            <a:r>
              <a:rPr lang="en-GB" sz="3000"/>
              <a:t>Individual task on ways of giving students feedback</a:t>
            </a:r>
          </a:p>
        </p:txBody>
      </p:sp>
      <p:sp>
        <p:nvSpPr>
          <p:cNvPr id="1808387" name="Rectangle 3"/>
          <p:cNvSpPr>
            <a:spLocks noGrp="1" noChangeArrowheads="1"/>
          </p:cNvSpPr>
          <p:nvPr>
            <p:ph idx="1"/>
          </p:nvPr>
        </p:nvSpPr>
        <p:spPr/>
        <p:txBody>
          <a:bodyPr lIns="92075" tIns="46038" rIns="92075" bIns="46038"/>
          <a:lstStyle/>
          <a:p>
            <a:pPr eaLnBrk="1" hangingPunct="1">
              <a:lnSpc>
                <a:spcPct val="100000"/>
              </a:lnSpc>
              <a:defRPr/>
            </a:pPr>
            <a:r>
              <a:rPr lang="en-GB" sz="2800" dirty="0">
                <a:solidFill>
                  <a:schemeClr val="tx2">
                    <a:lumMod val="60000"/>
                    <a:lumOff val="40000"/>
                  </a:schemeClr>
                </a:solidFill>
              </a:rPr>
              <a:t>Think of the main ways you give feedback to your students. </a:t>
            </a:r>
            <a:r>
              <a:rPr lang="en-GB" sz="2800" dirty="0">
                <a:solidFill>
                  <a:srgbClr val="008000"/>
                </a:solidFill>
              </a:rPr>
              <a:t>Think also of other ways they get feedback without you being involved.</a:t>
            </a:r>
          </a:p>
          <a:p>
            <a:pPr eaLnBrk="1" hangingPunct="1">
              <a:lnSpc>
                <a:spcPct val="100000"/>
              </a:lnSpc>
              <a:defRPr/>
            </a:pPr>
            <a:r>
              <a:rPr lang="en-GB" sz="2800" dirty="0"/>
              <a:t>Privately, make a list of the ways your students get feedback on their learning</a:t>
            </a:r>
            <a:r>
              <a:rPr lang="en-GB" sz="2800" dirty="0">
                <a:solidFill>
                  <a:srgbClr val="008000"/>
                </a:solidFill>
              </a:rPr>
              <a:t> (not just on their work) </a:t>
            </a:r>
            <a:r>
              <a:rPr lang="en-GB" sz="2800" dirty="0"/>
              <a:t>– aim for ten or more different ways students get feedback.</a:t>
            </a:r>
          </a:p>
        </p:txBody>
      </p:sp>
      <p:sp>
        <p:nvSpPr>
          <p:cNvPr id="19460" name="AutoShape 4">
            <a:hlinkClick r:id="rId3" action="ppaction://hlinkpres?slideindex=1&amp;slidetitle=" highlightClick="1"/>
          </p:cNvPr>
          <p:cNvSpPr>
            <a:spLocks noChangeArrowheads="1"/>
          </p:cNvSpPr>
          <p:nvPr/>
        </p:nvSpPr>
        <p:spPr bwMode="auto">
          <a:xfrm>
            <a:off x="8316913" y="6308725"/>
            <a:ext cx="1042987" cy="1042988"/>
          </a:xfrm>
          <a:prstGeom prst="actionButtonBlank">
            <a:avLst/>
          </a:prstGeom>
          <a:noFill/>
          <a:ln w="12700">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FFFF66"/>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8731351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p:txBody>
          <a:bodyPr/>
          <a:lstStyle/>
          <a:p>
            <a:r>
              <a:rPr lang="en-GB"/>
              <a:t>Group task</a:t>
            </a:r>
            <a:endParaRPr lang="en-US"/>
          </a:p>
        </p:txBody>
      </p:sp>
      <p:sp>
        <p:nvSpPr>
          <p:cNvPr id="20483" name="Content Placeholder 4"/>
          <p:cNvSpPr>
            <a:spLocks noGrp="1"/>
          </p:cNvSpPr>
          <p:nvPr>
            <p:ph idx="1"/>
          </p:nvPr>
        </p:nvSpPr>
        <p:spPr/>
        <p:txBody>
          <a:bodyPr/>
          <a:lstStyle/>
          <a:p>
            <a:r>
              <a:rPr lang="en-GB" dirty="0"/>
              <a:t>Please go into groups as directed.</a:t>
            </a:r>
          </a:p>
          <a:p>
            <a:r>
              <a:rPr lang="en-GB" dirty="0"/>
              <a:t>As a group, please write each feedback method on a separate post-it, and place the post-its in position on a flipchart as follows…</a:t>
            </a:r>
          </a:p>
        </p:txBody>
      </p:sp>
    </p:spTree>
    <p:extLst>
      <p:ext uri="{BB962C8B-B14F-4D97-AF65-F5344CB8AC3E}">
        <p14:creationId xmlns:p14="http://schemas.microsoft.com/office/powerpoint/2010/main" val="3864126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solidFill>
                  <a:srgbClr val="008000"/>
                </a:solidFill>
              </a:rPr>
              <a:t>Madness?</a:t>
            </a:r>
          </a:p>
        </p:txBody>
      </p:sp>
      <p:sp>
        <p:nvSpPr>
          <p:cNvPr id="3" name="Content Placeholder 2"/>
          <p:cNvSpPr>
            <a:spLocks noGrp="1"/>
          </p:cNvSpPr>
          <p:nvPr>
            <p:ph idx="1"/>
          </p:nvPr>
        </p:nvSpPr>
        <p:spPr/>
        <p:txBody>
          <a:bodyPr/>
          <a:lstStyle/>
          <a:p>
            <a:r>
              <a:rPr lang="en-GB" dirty="0"/>
              <a:t>Some of our present practices regarding assessment and feedback don’t work at all well, and take too much of our time and energy. </a:t>
            </a:r>
          </a:p>
          <a:p>
            <a:r>
              <a:rPr lang="en-GB" dirty="0"/>
              <a:t>Einstein suggested that </a:t>
            </a:r>
            <a:r>
              <a:rPr lang="en-GB" dirty="0">
                <a:solidFill>
                  <a:srgbClr val="008000"/>
                </a:solidFill>
              </a:rPr>
              <a:t>‘it is simply madness to keep doing the same things and expect different results’</a:t>
            </a:r>
            <a:r>
              <a:rPr lang="en-GB" dirty="0"/>
              <a:t>. </a:t>
            </a:r>
          </a:p>
          <a:p>
            <a:r>
              <a:rPr lang="en-GB" dirty="0"/>
              <a:t>As we re-design assessment for the 21</a:t>
            </a:r>
            <a:r>
              <a:rPr lang="en-GB" baseline="30000" dirty="0"/>
              <a:t>st</a:t>
            </a:r>
            <a:r>
              <a:rPr lang="en-GB" dirty="0"/>
              <a:t> century, we can do well do design out many of the possibilities of plagiarism?</a:t>
            </a:r>
          </a:p>
          <a:p>
            <a:endParaRPr lang="en-GB" dirty="0"/>
          </a:p>
        </p:txBody>
      </p:sp>
    </p:spTree>
    <p:extLst>
      <p:ext uri="{BB962C8B-B14F-4D97-AF65-F5344CB8AC3E}">
        <p14:creationId xmlns:p14="http://schemas.microsoft.com/office/powerpoint/2010/main" val="3561391022"/>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5400000" scaled="1"/>
        </a:gradFill>
        <a:effectLst/>
      </p:bgPr>
    </p:bg>
    <p:spTree>
      <p:nvGrpSpPr>
        <p:cNvPr id="1" name=""/>
        <p:cNvGrpSpPr/>
        <p:nvPr/>
      </p:nvGrpSpPr>
      <p:grpSpPr>
        <a:xfrm>
          <a:off x="0" y="0"/>
          <a:ext cx="0" cy="0"/>
          <a:chOff x="0" y="0"/>
          <a:chExt cx="0" cy="0"/>
        </a:xfrm>
      </p:grpSpPr>
      <p:sp>
        <p:nvSpPr>
          <p:cNvPr id="21506" name="Line 2"/>
          <p:cNvSpPr>
            <a:spLocks noChangeShapeType="1"/>
          </p:cNvSpPr>
          <p:nvPr/>
        </p:nvSpPr>
        <p:spPr bwMode="auto">
          <a:xfrm>
            <a:off x="0" y="3657600"/>
            <a:ext cx="9144000" cy="0"/>
          </a:xfrm>
          <a:prstGeom prst="line">
            <a:avLst/>
          </a:prstGeom>
          <a:noFill/>
          <a:ln w="57150">
            <a:solidFill>
              <a:schemeClr val="tx1"/>
            </a:solidFill>
            <a:round/>
            <a:headEnd type="triangle" w="med" len="med"/>
            <a:tailEnd type="triangle" w="med" len="me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FFFF66"/>
              </a:solidFill>
              <a:effectLst/>
              <a:uLnTx/>
              <a:uFillTx/>
              <a:latin typeface="Comic Sans MS" pitchFamily="66" charset="0"/>
              <a:ea typeface="+mn-ea"/>
              <a:cs typeface="+mn-cs"/>
            </a:endParaRPr>
          </a:p>
        </p:txBody>
      </p:sp>
      <p:sp>
        <p:nvSpPr>
          <p:cNvPr id="21507" name="Line 3"/>
          <p:cNvSpPr>
            <a:spLocks noChangeShapeType="1"/>
          </p:cNvSpPr>
          <p:nvPr/>
        </p:nvSpPr>
        <p:spPr bwMode="auto">
          <a:xfrm flipH="1">
            <a:off x="4267200" y="0"/>
            <a:ext cx="0" cy="6858000"/>
          </a:xfrm>
          <a:prstGeom prst="line">
            <a:avLst/>
          </a:prstGeom>
          <a:noFill/>
          <a:ln w="57150">
            <a:solidFill>
              <a:schemeClr val="tx1"/>
            </a:solidFill>
            <a:round/>
            <a:headEnd type="triangle" w="med" len="med"/>
            <a:tailEnd type="triangle" w="med" len="me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FFFF66"/>
              </a:solidFill>
              <a:effectLst/>
              <a:uLnTx/>
              <a:uFillTx/>
              <a:latin typeface="Comic Sans MS" pitchFamily="66" charset="0"/>
              <a:ea typeface="+mn-ea"/>
              <a:cs typeface="+mn-cs"/>
            </a:endParaRPr>
          </a:p>
        </p:txBody>
      </p:sp>
      <p:sp>
        <p:nvSpPr>
          <p:cNvPr id="21508" name="Text Box 4"/>
          <p:cNvSpPr txBox="1">
            <a:spLocks noChangeArrowheads="1"/>
          </p:cNvSpPr>
          <p:nvPr/>
        </p:nvSpPr>
        <p:spPr bwMode="auto">
          <a:xfrm>
            <a:off x="2514600" y="5638800"/>
            <a:ext cx="3575050" cy="946150"/>
          </a:xfrm>
          <a:prstGeom prst="rect">
            <a:avLst/>
          </a:prstGeom>
          <a:solidFill>
            <a:srgbClr val="0033CC"/>
          </a:solidFill>
          <a:ln w="12700">
            <a:noFill/>
            <a:miter lim="800000"/>
            <a:headEnd type="none" w="sm" len="sm"/>
            <a:tailEnd type="none" w="sm"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FFFFFF"/>
                </a:solidFill>
                <a:effectLst/>
                <a:uLnTx/>
                <a:uFillTx/>
                <a:latin typeface="Comic Sans MS" pitchFamily="66" charset="0"/>
                <a:ea typeface="+mn-ea"/>
                <a:cs typeface="+mn-cs"/>
              </a:rPr>
              <a:t>Low learning payoff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FFFFFF"/>
                </a:solidFill>
                <a:effectLst/>
                <a:uLnTx/>
                <a:uFillTx/>
                <a:latin typeface="Comic Sans MS" pitchFamily="66" charset="0"/>
                <a:ea typeface="+mn-ea"/>
                <a:cs typeface="+mn-cs"/>
              </a:rPr>
              <a:t>for students</a:t>
            </a:r>
          </a:p>
        </p:txBody>
      </p:sp>
      <p:sp>
        <p:nvSpPr>
          <p:cNvPr id="21509" name="Text Box 5"/>
          <p:cNvSpPr txBox="1">
            <a:spLocks noChangeArrowheads="1"/>
          </p:cNvSpPr>
          <p:nvPr/>
        </p:nvSpPr>
        <p:spPr bwMode="auto">
          <a:xfrm>
            <a:off x="5181600" y="3124200"/>
            <a:ext cx="3624263" cy="946150"/>
          </a:xfrm>
          <a:prstGeom prst="rect">
            <a:avLst/>
          </a:prstGeom>
          <a:solidFill>
            <a:srgbClr val="FF99FF"/>
          </a:solidFill>
          <a:ln w="12700">
            <a:noFill/>
            <a:miter lim="800000"/>
            <a:headEnd type="none" w="sm" len="sm"/>
            <a:tailEnd type="none" w="sm"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Not highly efficient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for us</a:t>
            </a:r>
          </a:p>
        </p:txBody>
      </p:sp>
      <p:sp>
        <p:nvSpPr>
          <p:cNvPr id="21510" name="Text Box 6"/>
          <p:cNvSpPr txBox="1">
            <a:spLocks noChangeArrowheads="1"/>
          </p:cNvSpPr>
          <p:nvPr/>
        </p:nvSpPr>
        <p:spPr bwMode="auto">
          <a:xfrm>
            <a:off x="304800" y="2955925"/>
            <a:ext cx="2894013" cy="946150"/>
          </a:xfrm>
          <a:prstGeom prst="rect">
            <a:avLst/>
          </a:prstGeom>
          <a:solidFill>
            <a:srgbClr val="99FF99"/>
          </a:solidFill>
          <a:ln w="12700">
            <a:noFill/>
            <a:miter lim="800000"/>
            <a:headEnd type="none" w="sm" len="sm"/>
            <a:tailEnd type="none" w="sm"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Highly efficient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for us</a:t>
            </a:r>
          </a:p>
        </p:txBody>
      </p:sp>
      <p:sp>
        <p:nvSpPr>
          <p:cNvPr id="21511" name="Text Box 7"/>
          <p:cNvSpPr txBox="1">
            <a:spLocks noChangeArrowheads="1"/>
          </p:cNvSpPr>
          <p:nvPr/>
        </p:nvSpPr>
        <p:spPr bwMode="auto">
          <a:xfrm>
            <a:off x="2406650" y="311150"/>
            <a:ext cx="3716338" cy="946150"/>
          </a:xfrm>
          <a:prstGeom prst="rect">
            <a:avLst/>
          </a:prstGeom>
          <a:solidFill>
            <a:srgbClr val="FFFF00"/>
          </a:solidFill>
          <a:ln w="12700">
            <a:noFill/>
            <a:miter lim="800000"/>
            <a:headEnd type="none" w="sm" len="sm"/>
            <a:tailEnd type="none" w="sm"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High learning payoff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for students</a:t>
            </a:r>
          </a:p>
        </p:txBody>
      </p:sp>
      <p:sp>
        <p:nvSpPr>
          <p:cNvPr id="21512" name="AutoShape 8">
            <a:hlinkClick r:id="rId4" action="ppaction://hlinkpres?slideindex=1&amp;slidetitle=" highlightClick="1"/>
          </p:cNvPr>
          <p:cNvSpPr>
            <a:spLocks noChangeArrowheads="1"/>
          </p:cNvSpPr>
          <p:nvPr/>
        </p:nvSpPr>
        <p:spPr bwMode="auto">
          <a:xfrm>
            <a:off x="8316913" y="6308725"/>
            <a:ext cx="1042987" cy="1042988"/>
          </a:xfrm>
          <a:prstGeom prst="actionButtonBlank">
            <a:avLst/>
          </a:prstGeom>
          <a:noFill/>
          <a:ln w="12700">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FFFF66"/>
              </a:solidFill>
              <a:effectLst/>
              <a:uLnTx/>
              <a:uFillTx/>
              <a:latin typeface="Comic Sans MS" pitchFamily="66" charset="0"/>
              <a:ea typeface="+mn-ea"/>
              <a:cs typeface="+mn-cs"/>
            </a:endParaRPr>
          </a:p>
        </p:txBody>
      </p:sp>
      <p:pic>
        <p:nvPicPr>
          <p:cNvPr id="11" name="glass.mp3">
            <a:hlinkClick r:id="" action="ppaction://media"/>
          </p:cNvPr>
          <p:cNvPicPr>
            <a:picLocks noRot="1" noChangeAspect="1"/>
          </p:cNvPicPr>
          <p:nvPr>
            <a:audioFile r:link="rId1"/>
          </p:nvPr>
        </p:nvPicPr>
        <p:blipFill>
          <a:blip r:embed="rId5" cstate="email"/>
          <a:srcRect/>
          <a:stretch>
            <a:fillRect/>
          </a:stretch>
        </p:blipFill>
        <p:spPr bwMode="auto">
          <a:xfrm>
            <a:off x="7143750" y="5929313"/>
            <a:ext cx="561975" cy="561975"/>
          </a:xfrm>
          <a:prstGeom prst="rect">
            <a:avLst/>
          </a:prstGeom>
          <a:noFill/>
          <a:ln w="9525">
            <a:noFill/>
            <a:miter lim="800000"/>
            <a:headEnd/>
            <a:tailEnd/>
          </a:ln>
        </p:spPr>
      </p:pic>
    </p:spTree>
    <p:extLst>
      <p:ext uri="{BB962C8B-B14F-4D97-AF65-F5344CB8AC3E}">
        <p14:creationId xmlns:p14="http://schemas.microsoft.com/office/powerpoint/2010/main" val="364899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1003" fill="hold"/>
                                        <p:tgtEl>
                                          <p:spTgt spid="11"/>
                                        </p:tgtEl>
                                      </p:cBhvr>
                                    </p:cmd>
                                  </p:childTnLst>
                                </p:cTn>
                              </p:par>
                            </p:childTnLst>
                          </p:cTn>
                        </p:par>
                      </p:childTnLst>
                    </p:cTn>
                  </p:par>
                </p:childTnLst>
              </p:cTn>
              <p:nextCondLst>
                <p:cond evt="onClick" delay="0">
                  <p:tgtEl>
                    <p:spTgt spid="11"/>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488C4"/>
            </a:gs>
            <a:gs pos="53000">
              <a:srgbClr val="D4DEFF"/>
            </a:gs>
            <a:gs pos="83000">
              <a:srgbClr val="D4DEFF"/>
            </a:gs>
            <a:gs pos="100000">
              <a:srgbClr val="96AB94"/>
            </a:gs>
          </a:gsLst>
          <a:lin ang="5400000" scaled="1"/>
        </a:gradFill>
        <a:effectLst/>
      </p:bgPr>
    </p:bg>
    <p:spTree>
      <p:nvGrpSpPr>
        <p:cNvPr id="1" name=""/>
        <p:cNvGrpSpPr/>
        <p:nvPr/>
      </p:nvGrpSpPr>
      <p:grpSpPr>
        <a:xfrm>
          <a:off x="0" y="0"/>
          <a:ext cx="0" cy="0"/>
          <a:chOff x="0" y="0"/>
          <a:chExt cx="0" cy="0"/>
        </a:xfrm>
      </p:grpSpPr>
      <p:sp>
        <p:nvSpPr>
          <p:cNvPr id="22530" name="Line 2"/>
          <p:cNvSpPr>
            <a:spLocks noChangeShapeType="1"/>
          </p:cNvSpPr>
          <p:nvPr/>
        </p:nvSpPr>
        <p:spPr bwMode="auto">
          <a:xfrm flipH="1">
            <a:off x="4787900" y="0"/>
            <a:ext cx="0" cy="6858000"/>
          </a:xfrm>
          <a:prstGeom prst="line">
            <a:avLst/>
          </a:prstGeom>
          <a:noFill/>
          <a:ln w="57150">
            <a:solidFill>
              <a:schemeClr val="tx1"/>
            </a:solidFill>
            <a:round/>
            <a:headEnd type="triangle" w="med" len="med"/>
            <a:tailEnd type="triangle" w="med" len="me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FFFF66"/>
              </a:solidFill>
              <a:effectLst/>
              <a:uLnTx/>
              <a:uFillTx/>
              <a:latin typeface="Comic Sans MS" pitchFamily="66" charset="0"/>
              <a:ea typeface="+mn-ea"/>
              <a:cs typeface="+mn-cs"/>
            </a:endParaRPr>
          </a:p>
        </p:txBody>
      </p:sp>
      <p:sp>
        <p:nvSpPr>
          <p:cNvPr id="22531" name="Line 3"/>
          <p:cNvSpPr>
            <a:spLocks noChangeShapeType="1"/>
          </p:cNvSpPr>
          <p:nvPr/>
        </p:nvSpPr>
        <p:spPr bwMode="auto">
          <a:xfrm>
            <a:off x="0" y="3644900"/>
            <a:ext cx="9144000" cy="0"/>
          </a:xfrm>
          <a:prstGeom prst="line">
            <a:avLst/>
          </a:prstGeom>
          <a:noFill/>
          <a:ln w="57150">
            <a:solidFill>
              <a:schemeClr val="tx1"/>
            </a:solidFill>
            <a:round/>
            <a:headEnd type="triangle" w="med" len="med"/>
            <a:tailEnd type="triangle" w="med" len="me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FFFF66"/>
              </a:solidFill>
              <a:effectLst/>
              <a:uLnTx/>
              <a:uFillTx/>
              <a:latin typeface="Comic Sans MS" pitchFamily="66" charset="0"/>
              <a:ea typeface="+mn-ea"/>
              <a:cs typeface="+mn-cs"/>
            </a:endParaRPr>
          </a:p>
        </p:txBody>
      </p:sp>
      <p:sp>
        <p:nvSpPr>
          <p:cNvPr id="22532" name="Text Box 4"/>
          <p:cNvSpPr txBox="1">
            <a:spLocks noChangeArrowheads="1"/>
          </p:cNvSpPr>
          <p:nvPr/>
        </p:nvSpPr>
        <p:spPr bwMode="auto">
          <a:xfrm>
            <a:off x="2514600" y="609600"/>
            <a:ext cx="3716338" cy="519113"/>
          </a:xfrm>
          <a:prstGeom prst="rect">
            <a:avLst/>
          </a:prstGeom>
          <a:solidFill>
            <a:srgbClr val="FFFF00"/>
          </a:solidFill>
          <a:ln w="12700">
            <a:noFill/>
            <a:miter lim="800000"/>
            <a:headEnd type="none" w="sm" len="sm"/>
            <a:tailEnd type="none" w="sm"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High learning payoff</a:t>
            </a:r>
          </a:p>
        </p:txBody>
      </p:sp>
      <p:sp>
        <p:nvSpPr>
          <p:cNvPr id="22533" name="Text Box 5"/>
          <p:cNvSpPr txBox="1">
            <a:spLocks noChangeArrowheads="1"/>
          </p:cNvSpPr>
          <p:nvPr/>
        </p:nvSpPr>
        <p:spPr bwMode="auto">
          <a:xfrm>
            <a:off x="2513013" y="5492750"/>
            <a:ext cx="3575050" cy="519113"/>
          </a:xfrm>
          <a:prstGeom prst="rect">
            <a:avLst/>
          </a:prstGeom>
          <a:solidFill>
            <a:srgbClr val="0033CC"/>
          </a:solidFill>
          <a:ln w="12700">
            <a:noFill/>
            <a:miter lim="800000"/>
            <a:headEnd type="none" w="sm" len="sm"/>
            <a:tailEnd type="none" w="sm"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FFFFFF"/>
                </a:solidFill>
                <a:effectLst/>
                <a:uLnTx/>
                <a:uFillTx/>
                <a:latin typeface="Comic Sans MS" pitchFamily="66" charset="0"/>
                <a:ea typeface="+mn-ea"/>
                <a:cs typeface="+mn-cs"/>
              </a:rPr>
              <a:t>Low learning payoff</a:t>
            </a:r>
          </a:p>
        </p:txBody>
      </p:sp>
      <p:sp>
        <p:nvSpPr>
          <p:cNvPr id="22534" name="Text Box 6"/>
          <p:cNvSpPr txBox="1">
            <a:spLocks noChangeArrowheads="1"/>
          </p:cNvSpPr>
          <p:nvPr/>
        </p:nvSpPr>
        <p:spPr bwMode="auto">
          <a:xfrm>
            <a:off x="120650" y="3054350"/>
            <a:ext cx="2894013" cy="519113"/>
          </a:xfrm>
          <a:prstGeom prst="rect">
            <a:avLst/>
          </a:prstGeom>
          <a:solidFill>
            <a:srgbClr val="99FF99"/>
          </a:solidFill>
          <a:ln w="12700">
            <a:noFill/>
            <a:miter lim="800000"/>
            <a:headEnd type="none" w="sm" len="sm"/>
            <a:tailEnd type="none" w="sm"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Highly efficient</a:t>
            </a:r>
          </a:p>
        </p:txBody>
      </p:sp>
      <p:sp>
        <p:nvSpPr>
          <p:cNvPr id="22535" name="Text Box 7"/>
          <p:cNvSpPr txBox="1">
            <a:spLocks noChangeArrowheads="1"/>
          </p:cNvSpPr>
          <p:nvPr/>
        </p:nvSpPr>
        <p:spPr bwMode="auto">
          <a:xfrm>
            <a:off x="5600700" y="3054350"/>
            <a:ext cx="3624263" cy="519113"/>
          </a:xfrm>
          <a:prstGeom prst="rect">
            <a:avLst/>
          </a:prstGeom>
          <a:solidFill>
            <a:srgbClr val="FF99FF"/>
          </a:solidFill>
          <a:ln w="12700">
            <a:noFill/>
            <a:miter lim="800000"/>
            <a:headEnd type="none" w="sm" len="sm"/>
            <a:tailEnd type="none" w="sm"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Not highly efficient</a:t>
            </a:r>
          </a:p>
        </p:txBody>
      </p:sp>
      <p:sp>
        <p:nvSpPr>
          <p:cNvPr id="22536" name="Text Box 8"/>
          <p:cNvSpPr txBox="1">
            <a:spLocks noChangeArrowheads="1"/>
          </p:cNvSpPr>
          <p:nvPr/>
        </p:nvSpPr>
        <p:spPr bwMode="auto">
          <a:xfrm>
            <a:off x="6588125" y="3644900"/>
            <a:ext cx="304800" cy="519113"/>
          </a:xfrm>
          <a:prstGeom prst="rect">
            <a:avLst/>
          </a:prstGeom>
          <a:no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2</a:t>
            </a:r>
          </a:p>
        </p:txBody>
      </p:sp>
      <p:sp>
        <p:nvSpPr>
          <p:cNvPr id="22537" name="Text Box 9"/>
          <p:cNvSpPr txBox="1">
            <a:spLocks noChangeArrowheads="1"/>
          </p:cNvSpPr>
          <p:nvPr/>
        </p:nvSpPr>
        <p:spPr bwMode="auto">
          <a:xfrm>
            <a:off x="2209800" y="3657600"/>
            <a:ext cx="533400" cy="519113"/>
          </a:xfrm>
          <a:prstGeom prst="rect">
            <a:avLst/>
          </a:prstGeom>
          <a:no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4</a:t>
            </a:r>
          </a:p>
        </p:txBody>
      </p:sp>
      <p:sp>
        <p:nvSpPr>
          <p:cNvPr id="22538" name="Text Box 10"/>
          <p:cNvSpPr txBox="1">
            <a:spLocks noChangeArrowheads="1"/>
          </p:cNvSpPr>
          <p:nvPr/>
        </p:nvSpPr>
        <p:spPr bwMode="auto">
          <a:xfrm>
            <a:off x="4427538" y="6338888"/>
            <a:ext cx="401637" cy="519112"/>
          </a:xfrm>
          <a:prstGeom prst="rect">
            <a:avLst/>
          </a:prstGeom>
          <a:no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1</a:t>
            </a:r>
          </a:p>
        </p:txBody>
      </p:sp>
      <p:sp>
        <p:nvSpPr>
          <p:cNvPr id="22539" name="Text Box 11"/>
          <p:cNvSpPr txBox="1">
            <a:spLocks noChangeArrowheads="1"/>
          </p:cNvSpPr>
          <p:nvPr/>
        </p:nvSpPr>
        <p:spPr bwMode="auto">
          <a:xfrm>
            <a:off x="4427538" y="4724400"/>
            <a:ext cx="401637" cy="519113"/>
          </a:xfrm>
          <a:prstGeom prst="rect">
            <a:avLst/>
          </a:prstGeom>
          <a:noFill/>
          <a:ln w="12700">
            <a:noFill/>
            <a:miter lim="800000"/>
            <a:headEnd type="none" w="sm" len="sm"/>
            <a:tailEnd type="none" w="sm"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2</a:t>
            </a:r>
          </a:p>
        </p:txBody>
      </p:sp>
      <p:sp>
        <p:nvSpPr>
          <p:cNvPr id="22540" name="Text Box 12"/>
          <p:cNvSpPr txBox="1">
            <a:spLocks noChangeArrowheads="1"/>
          </p:cNvSpPr>
          <p:nvPr/>
        </p:nvSpPr>
        <p:spPr bwMode="auto">
          <a:xfrm>
            <a:off x="4427538" y="1844675"/>
            <a:ext cx="431800" cy="519113"/>
          </a:xfrm>
          <a:prstGeom prst="rect">
            <a:avLst/>
          </a:prstGeom>
          <a:no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4</a:t>
            </a:r>
          </a:p>
        </p:txBody>
      </p:sp>
      <p:sp>
        <p:nvSpPr>
          <p:cNvPr id="22541" name="Text Box 13"/>
          <p:cNvSpPr txBox="1">
            <a:spLocks noChangeArrowheads="1"/>
          </p:cNvSpPr>
          <p:nvPr/>
        </p:nvSpPr>
        <p:spPr bwMode="auto">
          <a:xfrm>
            <a:off x="4356100" y="0"/>
            <a:ext cx="401638" cy="519113"/>
          </a:xfrm>
          <a:prstGeom prst="rect">
            <a:avLst/>
          </a:prstGeom>
          <a:no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5</a:t>
            </a:r>
          </a:p>
        </p:txBody>
      </p:sp>
      <p:sp>
        <p:nvSpPr>
          <p:cNvPr id="22542" name="Text Box 14"/>
          <p:cNvSpPr txBox="1">
            <a:spLocks noChangeArrowheads="1"/>
          </p:cNvSpPr>
          <p:nvPr/>
        </p:nvSpPr>
        <p:spPr bwMode="auto">
          <a:xfrm>
            <a:off x="0" y="3657600"/>
            <a:ext cx="401638" cy="519113"/>
          </a:xfrm>
          <a:prstGeom prst="rect">
            <a:avLst/>
          </a:prstGeom>
          <a:no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5</a:t>
            </a:r>
          </a:p>
        </p:txBody>
      </p:sp>
      <p:sp>
        <p:nvSpPr>
          <p:cNvPr id="22543" name="Text Box 15"/>
          <p:cNvSpPr txBox="1">
            <a:spLocks noChangeArrowheads="1"/>
          </p:cNvSpPr>
          <p:nvPr/>
        </p:nvSpPr>
        <p:spPr bwMode="auto">
          <a:xfrm>
            <a:off x="8742363" y="3733800"/>
            <a:ext cx="401637" cy="519113"/>
          </a:xfrm>
          <a:prstGeom prst="rect">
            <a:avLst/>
          </a:prstGeom>
          <a:noFill/>
          <a:ln w="12700">
            <a:noFill/>
            <a:miter lim="800000"/>
            <a:headEnd type="none" w="sm" len="sm"/>
            <a:tailEnd type="none" w="sm"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1</a:t>
            </a:r>
          </a:p>
        </p:txBody>
      </p:sp>
      <p:sp>
        <p:nvSpPr>
          <p:cNvPr id="22544" name="Text Box 16"/>
          <p:cNvSpPr txBox="1">
            <a:spLocks noChangeArrowheads="1"/>
          </p:cNvSpPr>
          <p:nvPr/>
        </p:nvSpPr>
        <p:spPr bwMode="auto">
          <a:xfrm>
            <a:off x="4643438" y="3429000"/>
            <a:ext cx="401637" cy="519113"/>
          </a:xfrm>
          <a:prstGeom prst="rect">
            <a:avLst/>
          </a:prstGeom>
          <a:solidFill>
            <a:schemeClr val="bg1"/>
          </a:solidFill>
          <a:ln w="12700">
            <a:noFill/>
            <a:miter lim="800000"/>
            <a:headEnd type="none" w="sm" len="sm"/>
            <a:tailEnd type="none" w="sm"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3</a:t>
            </a:r>
          </a:p>
        </p:txBody>
      </p:sp>
      <p:sp>
        <p:nvSpPr>
          <p:cNvPr id="22545" name="Text Box 17"/>
          <p:cNvSpPr txBox="1">
            <a:spLocks noChangeArrowheads="1"/>
          </p:cNvSpPr>
          <p:nvPr/>
        </p:nvSpPr>
        <p:spPr bwMode="auto">
          <a:xfrm>
            <a:off x="0" y="0"/>
            <a:ext cx="495300" cy="396875"/>
          </a:xfrm>
          <a:prstGeom prst="rect">
            <a:avLst/>
          </a:prstGeom>
          <a:noFill/>
          <a:ln w="12700">
            <a:noFill/>
            <a:miter lim="800000"/>
            <a:headEnd type="none" w="sm" len="sm"/>
            <a:tailEnd type="none" w="sm"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FF0000"/>
                </a:solidFill>
                <a:effectLst/>
                <a:uLnTx/>
                <a:uFillTx/>
                <a:latin typeface="Comic Sans MS" pitchFamily="66" charset="0"/>
                <a:ea typeface="+mn-ea"/>
                <a:cs typeface="+mn-cs"/>
              </a:rPr>
              <a:t>25</a:t>
            </a:r>
          </a:p>
        </p:txBody>
      </p:sp>
      <p:sp>
        <p:nvSpPr>
          <p:cNvPr id="22546" name="Text Box 18"/>
          <p:cNvSpPr txBox="1">
            <a:spLocks noChangeArrowheads="1"/>
          </p:cNvSpPr>
          <p:nvPr/>
        </p:nvSpPr>
        <p:spPr bwMode="auto">
          <a:xfrm>
            <a:off x="2339975" y="1817688"/>
            <a:ext cx="576263" cy="396875"/>
          </a:xfrm>
          <a:prstGeom prst="rect">
            <a:avLst/>
          </a:prstGeom>
          <a:no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FF0000"/>
                </a:solidFill>
                <a:effectLst/>
                <a:uLnTx/>
                <a:uFillTx/>
                <a:latin typeface="Comic Sans MS" pitchFamily="66" charset="0"/>
                <a:ea typeface="+mn-ea"/>
                <a:cs typeface="+mn-cs"/>
              </a:rPr>
              <a:t>16</a:t>
            </a:r>
          </a:p>
        </p:txBody>
      </p:sp>
      <p:sp>
        <p:nvSpPr>
          <p:cNvPr id="22547" name="Text Box 19"/>
          <p:cNvSpPr txBox="1">
            <a:spLocks noChangeArrowheads="1"/>
          </p:cNvSpPr>
          <p:nvPr/>
        </p:nvSpPr>
        <p:spPr bwMode="auto">
          <a:xfrm>
            <a:off x="6588125" y="4868863"/>
            <a:ext cx="339725" cy="396875"/>
          </a:xfrm>
          <a:prstGeom prst="rect">
            <a:avLst/>
          </a:prstGeom>
          <a:noFill/>
          <a:ln w="12700">
            <a:noFill/>
            <a:miter lim="800000"/>
            <a:headEnd type="none" w="sm" len="sm"/>
            <a:tailEnd type="none" w="sm"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FF0000"/>
                </a:solidFill>
                <a:effectLst/>
                <a:uLnTx/>
                <a:uFillTx/>
                <a:latin typeface="Comic Sans MS" pitchFamily="66" charset="0"/>
                <a:ea typeface="+mn-ea"/>
                <a:cs typeface="+mn-cs"/>
              </a:rPr>
              <a:t>4</a:t>
            </a:r>
          </a:p>
        </p:txBody>
      </p:sp>
      <p:sp>
        <p:nvSpPr>
          <p:cNvPr id="22548" name="Text Box 20"/>
          <p:cNvSpPr txBox="1">
            <a:spLocks noChangeArrowheads="1"/>
          </p:cNvSpPr>
          <p:nvPr/>
        </p:nvSpPr>
        <p:spPr bwMode="auto">
          <a:xfrm>
            <a:off x="8804275" y="6461125"/>
            <a:ext cx="339725" cy="396875"/>
          </a:xfrm>
          <a:prstGeom prst="rect">
            <a:avLst/>
          </a:prstGeom>
          <a:noFill/>
          <a:ln w="12700">
            <a:noFill/>
            <a:miter lim="800000"/>
            <a:headEnd type="none" w="sm" len="sm"/>
            <a:tailEnd type="none" w="sm"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FF0000"/>
                </a:solidFill>
                <a:effectLst/>
                <a:uLnTx/>
                <a:uFillTx/>
                <a:latin typeface="Comic Sans MS" pitchFamily="66" charset="0"/>
                <a:ea typeface="+mn-ea"/>
                <a:cs typeface="+mn-cs"/>
              </a:rPr>
              <a:t>1</a:t>
            </a:r>
          </a:p>
        </p:txBody>
      </p:sp>
      <p:sp>
        <p:nvSpPr>
          <p:cNvPr id="22549" name="Line 21"/>
          <p:cNvSpPr>
            <a:spLocks noChangeShapeType="1"/>
          </p:cNvSpPr>
          <p:nvPr/>
        </p:nvSpPr>
        <p:spPr bwMode="auto">
          <a:xfrm flipH="1" flipV="1">
            <a:off x="0" y="0"/>
            <a:ext cx="9144000" cy="6858000"/>
          </a:xfrm>
          <a:prstGeom prst="line">
            <a:avLst/>
          </a:prstGeom>
          <a:noFill/>
          <a:ln w="12700">
            <a:solidFill>
              <a:srgbClr val="FF0000"/>
            </a:solidFill>
            <a:round/>
            <a:headEnd type="none" w="sm" len="sm"/>
            <a:tailEnd type="none" w="sm" len="sm"/>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FFFF66"/>
              </a:solidFill>
              <a:effectLst/>
              <a:uLnTx/>
              <a:uFillTx/>
              <a:latin typeface="Comic Sans MS" pitchFamily="66" charset="0"/>
              <a:ea typeface="+mn-ea"/>
              <a:cs typeface="+mn-cs"/>
            </a:endParaRPr>
          </a:p>
        </p:txBody>
      </p:sp>
      <p:sp>
        <p:nvSpPr>
          <p:cNvPr id="22550" name="AutoShape 22">
            <a:hlinkClick r:id="rId3" action="ppaction://hlinkpres?slideindex=1&amp;slidetitle=" highlightClick="1"/>
          </p:cNvPr>
          <p:cNvSpPr>
            <a:spLocks noChangeArrowheads="1"/>
          </p:cNvSpPr>
          <p:nvPr/>
        </p:nvSpPr>
        <p:spPr bwMode="auto">
          <a:xfrm>
            <a:off x="8316913" y="6308725"/>
            <a:ext cx="1042987" cy="1042988"/>
          </a:xfrm>
          <a:prstGeom prst="actionButtonBlank">
            <a:avLst/>
          </a:prstGeom>
          <a:noFill/>
          <a:ln w="12700">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FFFF66"/>
              </a:solidFill>
              <a:effectLst/>
              <a:uLnTx/>
              <a:uFillTx/>
              <a:latin typeface="Comic Sans MS" pitchFamily="66" charset="0"/>
              <a:ea typeface="+mn-ea"/>
              <a:cs typeface="+mn-cs"/>
            </a:endParaRPr>
          </a:p>
        </p:txBody>
      </p:sp>
      <p:sp>
        <p:nvSpPr>
          <p:cNvPr id="1812503" name="Text Box 23"/>
          <p:cNvSpPr txBox="1">
            <a:spLocks noChangeArrowheads="1"/>
          </p:cNvSpPr>
          <p:nvPr/>
        </p:nvSpPr>
        <p:spPr bwMode="auto">
          <a:xfrm>
            <a:off x="179388" y="765175"/>
            <a:ext cx="3597275" cy="1006475"/>
          </a:xfrm>
          <a:prstGeom prst="rect">
            <a:avLst/>
          </a:prstGeom>
          <a:solidFill>
            <a:srgbClr val="FFFFFF">
              <a:alpha val="61176"/>
            </a:srgbClr>
          </a:solidFill>
          <a:ln w="12700">
            <a:noFill/>
            <a:miter lim="800000"/>
            <a:headEnd type="none" w="sm" len="sm"/>
            <a:tailEnd type="none" w="sm" len="sm"/>
          </a:ln>
        </p:spPr>
        <p:txBody>
          <a:bodyPr wrap="none" lIns="90000" tIns="46800" rIns="90000" bIns="4680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Comic Sans MS" pitchFamily="66" charset="0"/>
                <a:ea typeface="+mn-ea"/>
                <a:cs typeface="+mn-cs"/>
              </a:rPr>
              <a:t>We need to be making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Comic Sans MS" pitchFamily="66" charset="0"/>
                <a:ea typeface="+mn-ea"/>
                <a:cs typeface="+mn-cs"/>
              </a:rPr>
              <a:t>better use of the feedback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Comic Sans MS" pitchFamily="66" charset="0"/>
                <a:ea typeface="+mn-ea"/>
                <a:cs typeface="+mn-cs"/>
              </a:rPr>
              <a:t>processes in this quadrant</a:t>
            </a:r>
            <a:endParaRPr kumimoji="0" lang="en-US" sz="2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812504" name="Text Box 24"/>
          <p:cNvSpPr txBox="1">
            <a:spLocks noChangeArrowheads="1"/>
          </p:cNvSpPr>
          <p:nvPr/>
        </p:nvSpPr>
        <p:spPr bwMode="auto">
          <a:xfrm>
            <a:off x="5030788" y="5516563"/>
            <a:ext cx="3976687" cy="1006475"/>
          </a:xfrm>
          <a:prstGeom prst="rect">
            <a:avLst/>
          </a:prstGeom>
          <a:solidFill>
            <a:srgbClr val="FFFFFF">
              <a:alpha val="61176"/>
            </a:srgbClr>
          </a:solidFill>
          <a:ln w="12700">
            <a:noFill/>
            <a:miter lim="800000"/>
            <a:headEnd type="none" w="sm" len="sm"/>
            <a:tailEnd type="none" w="sm" len="sm"/>
          </a:ln>
        </p:spPr>
        <p:txBody>
          <a:bodyPr wrap="none" lIns="90000" tIns="46800" rIns="90000" bIns="4680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CC3300"/>
                </a:solidFill>
                <a:effectLst/>
                <a:uLnTx/>
                <a:uFillTx/>
                <a:latin typeface="Comic Sans MS" pitchFamily="66" charset="0"/>
                <a:ea typeface="+mn-ea"/>
                <a:cs typeface="+mn-cs"/>
              </a:rPr>
              <a:t>We need to be making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CC3300"/>
                </a:solidFill>
                <a:effectLst/>
                <a:uLnTx/>
                <a:uFillTx/>
                <a:latin typeface="Comic Sans MS" pitchFamily="66" charset="0"/>
                <a:ea typeface="+mn-ea"/>
                <a:cs typeface="+mn-cs"/>
              </a:rPr>
              <a:t>much less use of the feedback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CC3300"/>
                </a:solidFill>
                <a:effectLst/>
                <a:uLnTx/>
                <a:uFillTx/>
                <a:latin typeface="Comic Sans MS" pitchFamily="66" charset="0"/>
                <a:ea typeface="+mn-ea"/>
                <a:cs typeface="+mn-cs"/>
              </a:rPr>
              <a:t>processes in this quadrant</a:t>
            </a:r>
            <a:endParaRPr kumimoji="0" lang="en-US" sz="2000" b="1" i="0" u="none" strike="noStrike" kern="1200" cap="none" spc="0" normalizeH="0" baseline="0" noProof="0">
              <a:ln>
                <a:noFill/>
              </a:ln>
              <a:solidFill>
                <a:srgbClr val="CC33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38270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125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125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03" grpId="0" animBg="1"/>
      <p:bldP spid="1812504"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9106" name="Rectangle 2"/>
          <p:cNvSpPr>
            <a:spLocks noChangeArrowheads="1"/>
          </p:cNvSpPr>
          <p:nvPr/>
        </p:nvSpPr>
        <p:spPr bwMode="auto">
          <a:xfrm>
            <a:off x="0" y="0"/>
            <a:ext cx="9144000" cy="13716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GB" sz="3200" b="1" i="0" u="none" strike="noStrike" kern="1200" cap="none" spc="0" normalizeH="0" baseline="0" noProof="0">
                <a:ln>
                  <a:noFill/>
                </a:ln>
                <a:solidFill>
                  <a:srgbClr val="008000"/>
                </a:solidFill>
                <a:effectLst/>
                <a:uLnTx/>
                <a:uFillTx/>
                <a:latin typeface="Arial Rounded MT Bold"/>
                <a:ea typeface="+mn-ea"/>
                <a:cs typeface="+mn-cs"/>
              </a:rPr>
              <a:t>Leeds Met feedback methods:</a:t>
            </a:r>
          </a:p>
        </p:txBody>
      </p:sp>
      <p:sp>
        <p:nvSpPr>
          <p:cNvPr id="1839107" name="Rectangle 3"/>
          <p:cNvSpPr>
            <a:spLocks noChangeArrowheads="1"/>
          </p:cNvSpPr>
          <p:nvPr/>
        </p:nvSpPr>
        <p:spPr bwMode="auto">
          <a:xfrm>
            <a:off x="0" y="1371600"/>
            <a:ext cx="4495800" cy="5486400"/>
          </a:xfrm>
          <a:prstGeom prst="rect">
            <a:avLst/>
          </a:prstGeom>
          <a:noFill/>
          <a:ln w="9525" algn="ctr">
            <a:noFill/>
            <a:miter lim="800000"/>
            <a:headEnd/>
            <a:tailEnd/>
          </a:ln>
          <a:effectLst/>
        </p:spPr>
        <p:txBody>
          <a:bodyPr/>
          <a:lstStyle/>
          <a:p>
            <a:pPr marL="0" marR="0" lvl="0" indent="0" algn="l" defTabSz="914400" rtl="0" eaLnBrk="1" fontAlgn="auto" latinLnBrk="0" hangingPunct="1">
              <a:lnSpc>
                <a:spcPct val="90000"/>
              </a:lnSpc>
              <a:spcBef>
                <a:spcPct val="25000"/>
              </a:spcBef>
              <a:spcAft>
                <a:spcPts val="0"/>
              </a:spcAft>
              <a:buClr>
                <a:srgbClr val="CC0000"/>
              </a:buClr>
              <a:buSzTx/>
              <a:buFont typeface="Wingdings" pitchFamily="2" charset="2"/>
              <a:buNone/>
              <a:tabLst/>
              <a:defRPr/>
            </a:pPr>
            <a:r>
              <a:rPr kumimoji="0" lang="en-GB" sz="2100" b="1" i="0" u="none" strike="noStrike" kern="1200" cap="none" spc="0" normalizeH="0" baseline="0" noProof="0" dirty="0">
                <a:ln>
                  <a:noFill/>
                </a:ln>
                <a:solidFill>
                  <a:srgbClr val="000000"/>
                </a:solidFill>
                <a:effectLst/>
                <a:uLnTx/>
                <a:uFillTx/>
                <a:latin typeface="Arial" charset="0"/>
                <a:ea typeface="+mn-ea"/>
                <a:cs typeface="+mn-cs"/>
              </a:rPr>
              <a:t>High scoring:</a:t>
            </a:r>
          </a:p>
          <a:p>
            <a:pPr marL="457200" marR="0" lvl="0" indent="-457200" algn="l" defTabSz="914400" rtl="0" eaLnBrk="1" fontAlgn="auto" latinLnBrk="0" hangingPunct="1">
              <a:lnSpc>
                <a:spcPct val="90000"/>
              </a:lnSpc>
              <a:spcBef>
                <a:spcPct val="25000"/>
              </a:spcBef>
              <a:spcAft>
                <a:spcPts val="0"/>
              </a:spcAft>
              <a:buClr>
                <a:srgbClr val="CC0000"/>
              </a:buClr>
              <a:buSzTx/>
              <a:buFontTx/>
              <a:buNone/>
              <a:tabLst/>
              <a:defRPr/>
            </a:pPr>
            <a:r>
              <a:rPr kumimoji="0" lang="en-GB" sz="2100" b="1" i="0" u="none" strike="noStrike" kern="1200" cap="none" spc="0" normalizeH="0" baseline="0" noProof="0" dirty="0">
                <a:ln>
                  <a:noFill/>
                </a:ln>
                <a:solidFill>
                  <a:srgbClr val="000000"/>
                </a:solidFill>
                <a:effectLst/>
                <a:uLnTx/>
                <a:uFillTx/>
                <a:latin typeface="Arial" charset="0"/>
                <a:ea typeface="+mn-ea"/>
                <a:cs typeface="+mn-cs"/>
              </a:rPr>
              <a:t>25 verbal feedback to whole group</a:t>
            </a:r>
          </a:p>
          <a:p>
            <a:pPr marL="457200" marR="0" lvl="0" indent="-457200" algn="l" defTabSz="914400" rtl="0" eaLnBrk="1" fontAlgn="auto" latinLnBrk="0" hangingPunct="1">
              <a:lnSpc>
                <a:spcPct val="90000"/>
              </a:lnSpc>
              <a:spcBef>
                <a:spcPct val="25000"/>
              </a:spcBef>
              <a:spcAft>
                <a:spcPts val="0"/>
              </a:spcAft>
              <a:buClr>
                <a:srgbClr val="CC0000"/>
              </a:buClr>
              <a:buSzTx/>
              <a:buFontTx/>
              <a:buNone/>
              <a:tabLst/>
              <a:defRPr/>
            </a:pPr>
            <a:r>
              <a:rPr kumimoji="0" lang="en-GB" sz="2100" b="1" i="0" u="none" strike="noStrike" kern="1200" cap="none" spc="0" normalizeH="0" baseline="0" noProof="0" dirty="0">
                <a:ln>
                  <a:noFill/>
                </a:ln>
                <a:solidFill>
                  <a:srgbClr val="000000"/>
                </a:solidFill>
                <a:effectLst/>
                <a:uLnTx/>
                <a:uFillTx/>
                <a:latin typeface="Arial" charset="0"/>
                <a:ea typeface="+mn-ea"/>
                <a:cs typeface="+mn-cs"/>
              </a:rPr>
              <a:t>25 general feedback to the whole group with individual comments</a:t>
            </a:r>
          </a:p>
          <a:p>
            <a:pPr marL="457200" marR="0" lvl="0" indent="-457200" algn="l" defTabSz="914400" rtl="0" eaLnBrk="1" fontAlgn="auto" latinLnBrk="0" hangingPunct="1">
              <a:lnSpc>
                <a:spcPct val="90000"/>
              </a:lnSpc>
              <a:spcBef>
                <a:spcPct val="25000"/>
              </a:spcBef>
              <a:spcAft>
                <a:spcPts val="0"/>
              </a:spcAft>
              <a:buClr>
                <a:srgbClr val="CC0000"/>
              </a:buClr>
              <a:buSzTx/>
              <a:buFontTx/>
              <a:buNone/>
              <a:tabLst/>
              <a:defRPr/>
            </a:pPr>
            <a:r>
              <a:rPr kumimoji="0" lang="en-GB" sz="2100" b="1" i="0" u="none" strike="noStrike" kern="1200" cap="none" spc="0" normalizeH="0" baseline="0" noProof="0" dirty="0">
                <a:ln>
                  <a:noFill/>
                </a:ln>
                <a:solidFill>
                  <a:srgbClr val="000000"/>
                </a:solidFill>
                <a:effectLst/>
                <a:uLnTx/>
                <a:uFillTx/>
                <a:latin typeface="Arial" charset="0"/>
                <a:ea typeface="+mn-ea"/>
                <a:cs typeface="+mn-cs"/>
              </a:rPr>
              <a:t>25 instant feedback by self assessment</a:t>
            </a:r>
          </a:p>
          <a:p>
            <a:pPr marL="457200" marR="0" lvl="0" indent="-457200" algn="l" defTabSz="914400" rtl="0" eaLnBrk="1" fontAlgn="auto" latinLnBrk="0" hangingPunct="1">
              <a:lnSpc>
                <a:spcPct val="90000"/>
              </a:lnSpc>
              <a:spcBef>
                <a:spcPct val="25000"/>
              </a:spcBef>
              <a:spcAft>
                <a:spcPts val="0"/>
              </a:spcAft>
              <a:buClr>
                <a:srgbClr val="CC0000"/>
              </a:buClr>
              <a:buSzTx/>
              <a:buFontTx/>
              <a:buNone/>
              <a:tabLst/>
              <a:defRPr/>
            </a:pPr>
            <a:r>
              <a:rPr kumimoji="0" lang="en-GB" sz="2100" b="1" i="0" u="none" strike="noStrike" kern="1200" cap="none" spc="0" normalizeH="0" baseline="0" noProof="0" dirty="0">
                <a:ln>
                  <a:noFill/>
                </a:ln>
                <a:solidFill>
                  <a:srgbClr val="000000"/>
                </a:solidFill>
                <a:effectLst/>
                <a:uLnTx/>
                <a:uFillTx/>
                <a:latin typeface="Arial" charset="0"/>
                <a:ea typeface="+mn-ea"/>
                <a:cs typeface="+mn-cs"/>
              </a:rPr>
              <a:t>16 reflective journal self evaluation</a:t>
            </a:r>
          </a:p>
          <a:p>
            <a:pPr marL="457200" marR="0" lvl="0" indent="-457200" algn="l" defTabSz="914400" rtl="0" eaLnBrk="1" fontAlgn="auto" latinLnBrk="0" hangingPunct="1">
              <a:lnSpc>
                <a:spcPct val="90000"/>
              </a:lnSpc>
              <a:spcBef>
                <a:spcPct val="25000"/>
              </a:spcBef>
              <a:spcAft>
                <a:spcPts val="0"/>
              </a:spcAft>
              <a:buClr>
                <a:srgbClr val="CC0000"/>
              </a:buClr>
              <a:buSzTx/>
              <a:buFontTx/>
              <a:buNone/>
              <a:tabLst/>
              <a:defRPr/>
            </a:pPr>
            <a:r>
              <a:rPr kumimoji="0" lang="en-GB" sz="2100" b="1" i="0" u="none" strike="noStrike" kern="1200" cap="none" spc="0" normalizeH="0" baseline="0" noProof="0" dirty="0">
                <a:ln>
                  <a:noFill/>
                </a:ln>
                <a:solidFill>
                  <a:srgbClr val="000000"/>
                </a:solidFill>
                <a:effectLst/>
                <a:uLnTx/>
                <a:uFillTx/>
                <a:latin typeface="Arial" charset="0"/>
                <a:ea typeface="+mn-ea"/>
                <a:cs typeface="+mn-cs"/>
              </a:rPr>
              <a:t>16 peer feedback</a:t>
            </a:r>
          </a:p>
          <a:p>
            <a:pPr marL="457200" marR="0" lvl="0" indent="-457200" algn="l" defTabSz="914400" rtl="0" eaLnBrk="1" fontAlgn="auto" latinLnBrk="0" hangingPunct="1">
              <a:lnSpc>
                <a:spcPct val="90000"/>
              </a:lnSpc>
              <a:spcBef>
                <a:spcPct val="25000"/>
              </a:spcBef>
              <a:spcAft>
                <a:spcPts val="0"/>
              </a:spcAft>
              <a:buClr>
                <a:srgbClr val="CC0000"/>
              </a:buClr>
              <a:buSzTx/>
              <a:buFontTx/>
              <a:buNone/>
              <a:tabLst/>
              <a:defRPr/>
            </a:pPr>
            <a:r>
              <a:rPr kumimoji="0" lang="en-GB" sz="2100" b="1" i="0" u="none" strike="noStrike" kern="1200" cap="none" spc="0" normalizeH="0" baseline="0" noProof="0" dirty="0">
                <a:ln>
                  <a:noFill/>
                </a:ln>
                <a:solidFill>
                  <a:srgbClr val="000000"/>
                </a:solidFill>
                <a:effectLst/>
                <a:uLnTx/>
                <a:uFillTx/>
                <a:latin typeface="Arial" charset="0"/>
                <a:ea typeface="+mn-ea"/>
                <a:cs typeface="+mn-cs"/>
              </a:rPr>
              <a:t>14 whole group verbal feedback</a:t>
            </a:r>
          </a:p>
          <a:p>
            <a:pPr marL="0" marR="0" lvl="0" indent="0" algn="l" defTabSz="914400" rtl="0" eaLnBrk="1" fontAlgn="auto" latinLnBrk="0" hangingPunct="1">
              <a:lnSpc>
                <a:spcPct val="90000"/>
              </a:lnSpc>
              <a:spcBef>
                <a:spcPct val="25000"/>
              </a:spcBef>
              <a:spcAft>
                <a:spcPts val="0"/>
              </a:spcAft>
              <a:buClr>
                <a:srgbClr val="CC0000"/>
              </a:buClr>
              <a:buSzTx/>
              <a:buFont typeface="Wingdings" pitchFamily="2" charset="2"/>
              <a:buNone/>
              <a:tabLst/>
              <a:defRPr/>
            </a:pPr>
            <a:endParaRPr kumimoji="0" lang="en-GB" sz="21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839108" name="Rectangle 4"/>
          <p:cNvSpPr>
            <a:spLocks noChangeArrowheads="1"/>
          </p:cNvSpPr>
          <p:nvPr/>
        </p:nvSpPr>
        <p:spPr bwMode="auto">
          <a:xfrm>
            <a:off x="4648200" y="1371600"/>
            <a:ext cx="4495800" cy="5486400"/>
          </a:xfrm>
          <a:prstGeom prst="rect">
            <a:avLst/>
          </a:prstGeom>
          <a:noFill/>
          <a:ln w="9525" algn="ctr">
            <a:noFill/>
            <a:miter lim="800000"/>
            <a:headEnd/>
            <a:tailEnd/>
          </a:ln>
          <a:effectLst/>
        </p:spPr>
        <p:txBody>
          <a:bodyPr/>
          <a:lstStyle/>
          <a:p>
            <a:pPr marL="0" marR="0" lvl="0" indent="0" algn="l" defTabSz="914400" rtl="0" eaLnBrk="1" fontAlgn="auto" latinLnBrk="0" hangingPunct="1">
              <a:lnSpc>
                <a:spcPct val="90000"/>
              </a:lnSpc>
              <a:spcBef>
                <a:spcPct val="25000"/>
              </a:spcBef>
              <a:spcAft>
                <a:spcPts val="0"/>
              </a:spcAft>
              <a:buClr>
                <a:srgbClr val="CC0000"/>
              </a:buClr>
              <a:buSzTx/>
              <a:buFont typeface="Wingdings" pitchFamily="2" charset="2"/>
              <a:buNone/>
              <a:tabLst/>
              <a:defRPr/>
            </a:pPr>
            <a:r>
              <a:rPr kumimoji="0" lang="en-GB" sz="2100" b="1" i="0" u="none" strike="noStrike" kern="1200" cap="none" spc="0" normalizeH="0" baseline="0" noProof="0" dirty="0">
                <a:ln>
                  <a:noFill/>
                </a:ln>
                <a:solidFill>
                  <a:srgbClr val="000000"/>
                </a:solidFill>
                <a:effectLst/>
                <a:uLnTx/>
                <a:uFillTx/>
                <a:latin typeface="Arial" charset="0"/>
                <a:ea typeface="+mn-ea"/>
                <a:cs typeface="+mn-cs"/>
              </a:rPr>
              <a:t>Low scoring</a:t>
            </a:r>
          </a:p>
          <a:p>
            <a:pPr marL="457200" marR="0" lvl="0" indent="-457200" algn="l" defTabSz="914400" rtl="0" eaLnBrk="1" fontAlgn="auto" latinLnBrk="0" hangingPunct="1">
              <a:lnSpc>
                <a:spcPct val="90000"/>
              </a:lnSpc>
              <a:spcBef>
                <a:spcPct val="25000"/>
              </a:spcBef>
              <a:spcAft>
                <a:spcPts val="0"/>
              </a:spcAft>
              <a:buClr>
                <a:srgbClr val="CC0000"/>
              </a:buClr>
              <a:buSzTx/>
              <a:buFontTx/>
              <a:buNone/>
              <a:tabLst/>
              <a:defRPr/>
            </a:pPr>
            <a:r>
              <a:rPr kumimoji="0" lang="en-GB" sz="2100" b="1" i="0" u="none" strike="noStrike" kern="1200" cap="none" spc="0" normalizeH="0" baseline="0" noProof="0" dirty="0">
                <a:ln>
                  <a:noFill/>
                </a:ln>
                <a:solidFill>
                  <a:srgbClr val="000000"/>
                </a:solidFill>
                <a:effectLst/>
                <a:uLnTx/>
                <a:uFillTx/>
                <a:latin typeface="Arial" charset="0"/>
                <a:ea typeface="+mn-ea"/>
                <a:cs typeface="+mn-cs"/>
              </a:rPr>
              <a:t>1 written individual (ditto)</a:t>
            </a:r>
          </a:p>
          <a:p>
            <a:pPr marL="457200" marR="0" lvl="0" indent="-457200" algn="l" defTabSz="914400" rtl="0" eaLnBrk="1" fontAlgn="auto" latinLnBrk="0" hangingPunct="1">
              <a:lnSpc>
                <a:spcPct val="90000"/>
              </a:lnSpc>
              <a:spcBef>
                <a:spcPct val="25000"/>
              </a:spcBef>
              <a:spcAft>
                <a:spcPts val="0"/>
              </a:spcAft>
              <a:buClr>
                <a:srgbClr val="CC0000"/>
              </a:buClr>
              <a:buSzTx/>
              <a:buFontTx/>
              <a:buNone/>
              <a:tabLst/>
              <a:defRPr/>
            </a:pPr>
            <a:r>
              <a:rPr kumimoji="0" lang="en-GB" sz="2100" b="1" i="0" u="none" strike="noStrike" kern="1200" cap="none" spc="0" normalizeH="0" baseline="0" noProof="0" dirty="0">
                <a:ln>
                  <a:noFill/>
                </a:ln>
                <a:solidFill>
                  <a:srgbClr val="000000"/>
                </a:solidFill>
                <a:effectLst/>
                <a:uLnTx/>
                <a:uFillTx/>
                <a:latin typeface="Arial" charset="0"/>
                <a:ea typeface="+mn-ea"/>
                <a:cs typeface="+mn-cs"/>
              </a:rPr>
              <a:t>5 no feedback </a:t>
            </a:r>
          </a:p>
        </p:txBody>
      </p:sp>
    </p:spTree>
    <p:extLst>
      <p:ext uri="{BB962C8B-B14F-4D97-AF65-F5344CB8AC3E}">
        <p14:creationId xmlns:p14="http://schemas.microsoft.com/office/powerpoint/2010/main" val="70193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path" presetSubtype="0" accel="50000" decel="50000" fill="hold" nodeType="clickEffect">
                                  <p:stCondLst>
                                    <p:cond delay="0"/>
                                  </p:stCondLst>
                                  <p:iterate type="lt">
                                    <p:tmPct val="10000"/>
                                  </p:iterate>
                                  <p:childTnLst>
                                    <p:animMotion origin="layout" path="M 0.0 0.0  C 0.007 -0.01332  0.014 -0.02797  0.021 -0.04662  C 0.04 -0.09991  0.045 -0.15186  0.031 -0.15985  C 0.017 -0.16918  -0.01 -0.13188  -0.029 -0.07859  C -0.039 -0.05062  -0.045 -0.02398  -0.047 -0.004  C -0.05 0.01199  -0.051 0.02797  -0.051 0.04662  C -0.051 0.10657  -0.038 0.15586  -0.023 0.15586  C -0.008 0.15586  0.005 0.10657  0.005 0.04662  C 0.005 0.01865  0.002 -0.00799  -0.003 -0.02664  C -0.005 -0.04263  -0.01 -0.05994  -0.016 -0.07726  C -0.036 -0.13188  -0.063 -0.16918  -0.077 -0.15985  C -0.091 -0.15053  -0.086 -0.09991  -0.066 -0.04529  C -0.058 -0.01998  -0.047 0.00133  -0.036 0.01599  C -0.028 0.02931  -0.019 0.0413  -0.007 0.05328  C 0.029 0.09191  0.065 0.10923  0.075 0.09325  C 0.084 0.07726  0.064 0.0333  0.028 -0.004  C 0.013 -0.01998  -0.003 -0.03197  -0.016 -0.03996  C -0.028 -0.04796  -0.043 -0.05462  -0.059 -0.05861  C -0.103 -0.07193  -0.141 -0.06794  -0.144 -0.04662  C -0.148 -0.02664  -0.115 0.0  -0.071 0.01332  C -0.051 0.01865  -0.032 0.02131  -0.017 0.01998  C -0.004 0.01998  0.01 0.01732  0.025 0.01332  C 0.069 0.0  0.102 -0.02797  0.098 -0.04796  C 0.095 -0.06794  0.057 -0.07327  0.013 -0.05994  C -0.008 -0.05328  -0.027 -0.04396  -0.04 -0.0333  C -0.051 -0.02531  -0.062 -0.01599  -0.074 -0.004  C -0.109 0.03463  -0.13 0.07726  -0.12 0.09325  C -0.111 0.10923  -0.074 0.09191  -0.039 0.05462  C -0.022 0.03597  -0.008 0.01732  0.0 0.0  Z" pathEditMode="relative" ptsTypes="">
                                      <p:cBhvr>
                                        <p:cTn id="6" dur="2000" fill="hold"/>
                                        <p:tgtEl>
                                          <p:spTgt spid="1839108">
                                            <p:txEl>
                                              <p:pRg st="2" end="2"/>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4"/>
          <p:cNvSpPr>
            <a:spLocks noGrp="1" noRot="1" noChangeArrowheads="1"/>
          </p:cNvSpPr>
          <p:nvPr>
            <p:ph type="ctrTitle"/>
          </p:nvPr>
        </p:nvSpPr>
        <p:spPr/>
        <p:txBody>
          <a:bodyPr/>
          <a:lstStyle/>
          <a:p>
            <a:r>
              <a:rPr lang="en-GB"/>
              <a:t>Feedback without marks</a:t>
            </a:r>
          </a:p>
        </p:txBody>
      </p:sp>
      <p:sp>
        <p:nvSpPr>
          <p:cNvPr id="184325" name="Rectangle 5"/>
          <p:cNvSpPr>
            <a:spLocks noGrp="1" noRot="1" noChangeArrowheads="1"/>
          </p:cNvSpPr>
          <p:nvPr>
            <p:ph type="subTitle" idx="1"/>
          </p:nvPr>
        </p:nvSpPr>
        <p:spPr/>
        <p:txBody>
          <a:bodyPr/>
          <a:lstStyle/>
          <a:p>
            <a:r>
              <a:rPr lang="en-GB" b="1" dirty="0"/>
              <a:t>Marks often destroy the value of our feedback to students!</a:t>
            </a:r>
          </a:p>
        </p:txBody>
      </p:sp>
      <p:sp>
        <p:nvSpPr>
          <p:cNvPr id="4" name="Rectangle 4"/>
          <p:cNvSpPr>
            <a:spLocks noGrp="1" noChangeArrowheads="1"/>
          </p:cNvSpPr>
          <p:nvPr>
            <p:ph type="dt" sz="quarter" idx="4294967295"/>
          </p:nvPr>
        </p:nvSpPr>
        <p:spPr>
          <a:xfrm>
            <a:off x="0" y="6245225"/>
            <a:ext cx="2286000" cy="476250"/>
          </a:xfrm>
          <a:prstGeom prst="rect">
            <a:avLst/>
          </a:prstGeom>
        </p:spPr>
        <p:txBody>
          <a:bodyPr/>
          <a:lstStyle/>
          <a:p>
            <a:fld id="{A3250E62-AEFB-4DA1-8618-FF43FB1DCA0A}" type="datetime2">
              <a:rPr lang="en-US">
                <a:solidFill>
                  <a:srgbClr val="FFFFFF"/>
                </a:solidFill>
              </a:rPr>
              <a:pPr/>
              <a:t>Thursday, September 7, 2017</a:t>
            </a:fld>
            <a:endParaRPr lang="en-GB">
              <a:solidFill>
                <a:srgbClr val="FFFFFF"/>
              </a:solidFill>
            </a:endParaRPr>
          </a:p>
        </p:txBody>
      </p:sp>
      <p:sp>
        <p:nvSpPr>
          <p:cNvPr id="6" name="Rectangle 6"/>
          <p:cNvSpPr>
            <a:spLocks noGrp="1" noChangeArrowheads="1"/>
          </p:cNvSpPr>
          <p:nvPr>
            <p:ph type="sldNum" sz="quarter" idx="4294967295"/>
          </p:nvPr>
        </p:nvSpPr>
        <p:spPr>
          <a:xfrm>
            <a:off x="6858000" y="6245225"/>
            <a:ext cx="2286000" cy="476250"/>
          </a:xfrm>
          <a:prstGeom prst="rect">
            <a:avLst/>
          </a:prstGeom>
        </p:spPr>
        <p:txBody>
          <a:bodyPr/>
          <a:lstStyle/>
          <a:p>
            <a:fld id="{E292ADCE-322B-4869-B47E-2AA8AF94DFCB}" type="slidenum">
              <a:rPr lang="en-GB">
                <a:solidFill>
                  <a:srgbClr val="FFFFFF"/>
                </a:solidFill>
              </a:rPr>
              <a:pPr/>
              <a:t>93</a:t>
            </a:fld>
            <a:endParaRPr lang="en-GB">
              <a:solidFill>
                <a:srgbClr val="FFFFFF"/>
              </a:solidFill>
            </a:endParaRPr>
          </a:p>
        </p:txBody>
      </p:sp>
    </p:spTree>
    <p:extLst>
      <p:ext uri="{BB962C8B-B14F-4D97-AF65-F5344CB8AC3E}">
        <p14:creationId xmlns:p14="http://schemas.microsoft.com/office/powerpoint/2010/main" val="17466385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Feedback versus marks or grades</a:t>
            </a:r>
          </a:p>
        </p:txBody>
      </p:sp>
      <p:sp>
        <p:nvSpPr>
          <p:cNvPr id="40963" name="Rectangle 3"/>
          <p:cNvSpPr>
            <a:spLocks noGrp="1" noChangeArrowheads="1"/>
          </p:cNvSpPr>
          <p:nvPr>
            <p:ph idx="1"/>
          </p:nvPr>
        </p:nvSpPr>
        <p:spPr>
          <a:noFill/>
          <a:ln/>
        </p:spPr>
        <p:txBody>
          <a:bodyPr/>
          <a:lstStyle/>
          <a:p>
            <a:r>
              <a:rPr lang="en-GB" sz="3200" dirty="0"/>
              <a:t>Feedback may be eclipsed by marks or grades.</a:t>
            </a:r>
          </a:p>
          <a:p>
            <a:r>
              <a:rPr lang="en-GB" sz="3200" dirty="0"/>
              <a:t>Students may be blinded by the mark or grade, and not even try to make sense of the feedback they receive.</a:t>
            </a:r>
          </a:p>
        </p:txBody>
      </p:sp>
    </p:spTree>
    <p:extLst>
      <p:ext uri="{BB962C8B-B14F-4D97-AF65-F5344CB8AC3E}">
        <p14:creationId xmlns:p14="http://schemas.microsoft.com/office/powerpoint/2010/main" val="156909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GB" sz="3200"/>
              <a:t>Just a mark (or grade) is the least effective form of feedback!</a:t>
            </a:r>
          </a:p>
        </p:txBody>
      </p:sp>
      <p:sp>
        <p:nvSpPr>
          <p:cNvPr id="172035" name="Rectangle 3"/>
          <p:cNvSpPr>
            <a:spLocks noGrp="1" noChangeArrowheads="1"/>
          </p:cNvSpPr>
          <p:nvPr>
            <p:ph idx="1"/>
          </p:nvPr>
        </p:nvSpPr>
        <p:spPr>
          <a:noFill/>
          <a:ln/>
        </p:spPr>
        <p:txBody>
          <a:bodyPr/>
          <a:lstStyle/>
          <a:p>
            <a:r>
              <a:rPr lang="en-GB" sz="3200" dirty="0"/>
              <a:t>It’s what students look at first.</a:t>
            </a:r>
          </a:p>
          <a:p>
            <a:r>
              <a:rPr lang="en-GB" sz="3200" dirty="0"/>
              <a:t>If the mark is good, they smile and file – quite often they don’t even read the feedback.</a:t>
            </a:r>
          </a:p>
          <a:p>
            <a:r>
              <a:rPr lang="en-GB" sz="3200" dirty="0"/>
              <a:t>If it’s low, they frown and bin it – very often without reading the feedback.</a:t>
            </a:r>
          </a:p>
          <a:p>
            <a:endParaRPr lang="en-GB" sz="3200" dirty="0"/>
          </a:p>
        </p:txBody>
      </p:sp>
    </p:spTree>
    <p:extLst>
      <p:ext uri="{BB962C8B-B14F-4D97-AF65-F5344CB8AC3E}">
        <p14:creationId xmlns:p14="http://schemas.microsoft.com/office/powerpoint/2010/main" val="283934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2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2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But there are ways round this...</a:t>
            </a:r>
          </a:p>
        </p:txBody>
      </p:sp>
      <p:sp>
        <p:nvSpPr>
          <p:cNvPr id="41987" name="Rectangle 3"/>
          <p:cNvSpPr>
            <a:spLocks noGrp="1" noChangeArrowheads="1"/>
          </p:cNvSpPr>
          <p:nvPr>
            <p:ph idx="1"/>
          </p:nvPr>
        </p:nvSpPr>
        <p:spPr>
          <a:noFill/>
          <a:ln/>
        </p:spPr>
        <p:txBody>
          <a:bodyPr/>
          <a:lstStyle/>
          <a:p>
            <a:r>
              <a:rPr lang="en-GB" sz="2800"/>
              <a:t>Give students back their work with feedback but with no marks or grades (keeping your record of their marks).</a:t>
            </a:r>
          </a:p>
          <a:p>
            <a:r>
              <a:rPr lang="en-GB" sz="2800"/>
              <a:t>Ask them to work out their marks from the feedback you have given them (and from the feedback you gave to others too).</a:t>
            </a:r>
          </a:p>
        </p:txBody>
      </p:sp>
    </p:spTree>
    <p:extLst>
      <p:ext uri="{BB962C8B-B14F-4D97-AF65-F5344CB8AC3E}">
        <p14:creationId xmlns:p14="http://schemas.microsoft.com/office/powerpoint/2010/main" val="286553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9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Suggest that their marks will count!</a:t>
            </a:r>
          </a:p>
        </p:txBody>
      </p:sp>
      <p:sp>
        <p:nvSpPr>
          <p:cNvPr id="174083" name="Rectangle 3"/>
          <p:cNvSpPr>
            <a:spLocks noGrp="1" noChangeArrowheads="1"/>
          </p:cNvSpPr>
          <p:nvPr>
            <p:ph idx="1"/>
          </p:nvPr>
        </p:nvSpPr>
        <p:spPr>
          <a:noFill/>
          <a:ln/>
        </p:spPr>
        <p:txBody>
          <a:bodyPr/>
          <a:lstStyle/>
          <a:p>
            <a:pPr>
              <a:spcBef>
                <a:spcPct val="25000"/>
              </a:spcBef>
            </a:pPr>
            <a:r>
              <a:rPr lang="en-GB" sz="2800" dirty="0"/>
              <a:t>Tell them that if their self-assessment scores are within (say) 5% of your own scores, the </a:t>
            </a:r>
            <a:r>
              <a:rPr lang="en-GB" sz="2800" dirty="0">
                <a:solidFill>
                  <a:srgbClr val="FF6699"/>
                </a:solidFill>
                <a:effectLst>
                  <a:outerShdw blurRad="38100" dist="38100" dir="2700000" algn="tl">
                    <a:srgbClr val="000000"/>
                  </a:outerShdw>
                </a:effectLst>
              </a:rPr>
              <a:t>higher</a:t>
            </a:r>
            <a:r>
              <a:rPr lang="en-GB" sz="2800" dirty="0"/>
              <a:t> number will go forward into their assessment record.</a:t>
            </a:r>
          </a:p>
          <a:p>
            <a:pPr>
              <a:spcBef>
                <a:spcPct val="25000"/>
              </a:spcBef>
            </a:pPr>
            <a:r>
              <a:rPr lang="en-GB" sz="2800" dirty="0"/>
              <a:t>But explain that you will talk individually to those students whose score is different by more than 5% from yours.</a:t>
            </a:r>
          </a:p>
        </p:txBody>
      </p:sp>
    </p:spTree>
    <p:extLst>
      <p:ext uri="{BB962C8B-B14F-4D97-AF65-F5344CB8AC3E}">
        <p14:creationId xmlns:p14="http://schemas.microsoft.com/office/powerpoint/2010/main" val="400558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0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Get them to self-assess...</a:t>
            </a:r>
          </a:p>
        </p:txBody>
      </p:sp>
      <p:sp>
        <p:nvSpPr>
          <p:cNvPr id="43011" name="Rectangle 3"/>
          <p:cNvSpPr>
            <a:spLocks noGrp="1" noChangeArrowheads="1"/>
          </p:cNvSpPr>
          <p:nvPr>
            <p:ph idx="1"/>
          </p:nvPr>
        </p:nvSpPr>
        <p:spPr>
          <a:noFill/>
          <a:ln/>
        </p:spPr>
        <p:txBody>
          <a:bodyPr/>
          <a:lstStyle/>
          <a:p>
            <a:r>
              <a:rPr lang="en-GB" sz="2800" dirty="0"/>
              <a:t>Collect their scores or grades – e.g. pass a sheet round in a lecture.</a:t>
            </a:r>
          </a:p>
          <a:p>
            <a:r>
              <a:rPr lang="en-GB" sz="2800" dirty="0"/>
              <a:t>Most students (e.g. 9 in 10) will be within the 5%.</a:t>
            </a:r>
          </a:p>
          <a:p>
            <a:r>
              <a:rPr lang="en-GB" sz="2800" dirty="0"/>
              <a:t>Arrange to talk to those where the difference is more than 5% or one grade.</a:t>
            </a:r>
          </a:p>
        </p:txBody>
      </p:sp>
    </p:spTree>
    <p:extLst>
      <p:ext uri="{BB962C8B-B14F-4D97-AF65-F5344CB8AC3E}">
        <p14:creationId xmlns:p14="http://schemas.microsoft.com/office/powerpoint/2010/main" val="139794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0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Students who under-estimate their grade…</a:t>
            </a:r>
          </a:p>
        </p:txBody>
      </p:sp>
      <p:sp>
        <p:nvSpPr>
          <p:cNvPr id="44035"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a:t>These students often need their esteem boosted.</a:t>
            </a:r>
          </a:p>
          <a:p>
            <a:r>
              <a:rPr lang="en-GB" sz="2600"/>
              <a:t>Remind them about the assessment criteria, and how these illustrate the intended standards associated with the learning outcomes.</a:t>
            </a:r>
          </a:p>
          <a:p>
            <a:r>
              <a:rPr lang="en-GB" sz="2600"/>
              <a:t>Check that they weren’t just trying not to be seen as over-confident.</a:t>
            </a:r>
          </a:p>
        </p:txBody>
      </p:sp>
    </p:spTree>
    <p:extLst>
      <p:ext uri="{BB962C8B-B14F-4D97-AF65-F5344CB8AC3E}">
        <p14:creationId xmlns:p14="http://schemas.microsoft.com/office/powerpoint/2010/main" val="273190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theme/theme1.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0.xml><?xml version="1.0" encoding="utf-8"?>
<a:theme xmlns:a="http://schemas.openxmlformats.org/drawingml/2006/main" name="5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8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8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4.xml><?xml version="1.0" encoding="utf-8"?>
<a:theme xmlns:a="http://schemas.openxmlformats.org/drawingml/2006/main" name="1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5.xml><?xml version="1.0" encoding="utf-8"?>
<a:theme xmlns:a="http://schemas.openxmlformats.org/drawingml/2006/main" name="1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6.xml><?xml version="1.0" encoding="utf-8"?>
<a:theme xmlns:a="http://schemas.openxmlformats.org/drawingml/2006/main" name="1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7.xml><?xml version="1.0" encoding="utf-8"?>
<a:theme xmlns:a="http://schemas.openxmlformats.org/drawingml/2006/main" name="8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8.xml><?xml version="1.0" encoding="utf-8"?>
<a:theme xmlns:a="http://schemas.openxmlformats.org/drawingml/2006/main" name="1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9.xml><?xml version="1.0" encoding="utf-8"?>
<a:theme xmlns:a="http://schemas.openxmlformats.org/drawingml/2006/main" name="9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0.xml><?xml version="1.0" encoding="utf-8"?>
<a:theme xmlns:a="http://schemas.openxmlformats.org/drawingml/2006/main" name="5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1.xml><?xml version="1.0" encoding="utf-8"?>
<a:theme xmlns:a="http://schemas.openxmlformats.org/drawingml/2006/main" name="9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2.xml><?xml version="1.0" encoding="utf-8"?>
<a:theme xmlns:a="http://schemas.openxmlformats.org/drawingml/2006/main" name="1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3.xml><?xml version="1.0" encoding="utf-8"?>
<a:theme xmlns:a="http://schemas.openxmlformats.org/drawingml/2006/main" name="5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4.xml><?xml version="1.0" encoding="utf-8"?>
<a:theme xmlns:a="http://schemas.openxmlformats.org/drawingml/2006/main" name="1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5.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6.xml><?xml version="1.0" encoding="utf-8"?>
<a:theme xmlns:a="http://schemas.openxmlformats.org/drawingml/2006/main" name="9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7.xml><?xml version="1.0" encoding="utf-8"?>
<a:theme xmlns:a="http://schemas.openxmlformats.org/drawingml/2006/main" name="5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8.xml><?xml version="1.0" encoding="utf-8"?>
<a:theme xmlns:a="http://schemas.openxmlformats.org/drawingml/2006/main" name="10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9.xml><?xml version="1.0" encoding="utf-8"?>
<a:theme xmlns:a="http://schemas.openxmlformats.org/drawingml/2006/main" name="5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0.xml><?xml version="1.0" encoding="utf-8"?>
<a:theme xmlns:a="http://schemas.openxmlformats.org/drawingml/2006/main" name="10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1.xml><?xml version="1.0" encoding="utf-8"?>
<a:theme xmlns:a="http://schemas.openxmlformats.org/drawingml/2006/main" name="9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2.xml><?xml version="1.0" encoding="utf-8"?>
<a:theme xmlns:a="http://schemas.openxmlformats.org/drawingml/2006/main" name="7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3.xml><?xml version="1.0" encoding="utf-8"?>
<a:theme xmlns:a="http://schemas.openxmlformats.org/drawingml/2006/main" name="7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4.xml><?xml version="1.0" encoding="utf-8"?>
<a:theme xmlns:a="http://schemas.openxmlformats.org/drawingml/2006/main" name="7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5.xml><?xml version="1.0" encoding="utf-8"?>
<a:theme xmlns:a="http://schemas.openxmlformats.org/drawingml/2006/main" name="10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6.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7.xml><?xml version="1.0" encoding="utf-8"?>
<a:theme xmlns:a="http://schemas.openxmlformats.org/drawingml/2006/main" name="5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9.xml><?xml version="1.0" encoding="utf-8"?>
<a:theme xmlns:a="http://schemas.openxmlformats.org/drawingml/2006/main" name="10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5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5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5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5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4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9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1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1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9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7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7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9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0.xml><?xml version="1.0" encoding="utf-8"?>
<a:theme xmlns:a="http://schemas.openxmlformats.org/drawingml/2006/main" name="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10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8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0.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1.xml><?xml version="1.0" encoding="utf-8"?>
<a:theme xmlns:a="http://schemas.openxmlformats.org/drawingml/2006/main" name="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3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3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3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5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7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0.xml><?xml version="1.0" encoding="utf-8"?>
<a:theme xmlns:a="http://schemas.openxmlformats.org/drawingml/2006/main" name="3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8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4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4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4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4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4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4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4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5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8529</Words>
  <Application>Microsoft Office PowerPoint</Application>
  <PresentationFormat>On-screen Show (4:3)</PresentationFormat>
  <Paragraphs>736</Paragraphs>
  <Slides>106</Slides>
  <Notes>54</Notes>
  <HiddenSlides>0</HiddenSlides>
  <MMClips>2</MMClips>
  <ScaleCrop>false</ScaleCrop>
  <HeadingPairs>
    <vt:vector size="6" baseType="variant">
      <vt:variant>
        <vt:lpstr>Fonts Used</vt:lpstr>
      </vt:variant>
      <vt:variant>
        <vt:i4>12</vt:i4>
      </vt:variant>
      <vt:variant>
        <vt:lpstr>Theme</vt:lpstr>
      </vt:variant>
      <vt:variant>
        <vt:i4>129</vt:i4>
      </vt:variant>
      <vt:variant>
        <vt:lpstr>Slide Titles</vt:lpstr>
      </vt:variant>
      <vt:variant>
        <vt:i4>106</vt:i4>
      </vt:variant>
    </vt:vector>
  </HeadingPairs>
  <TitlesOfParts>
    <vt:vector size="247" baseType="lpstr">
      <vt:lpstr>Arial</vt:lpstr>
      <vt:lpstr>Arial Rounded MT Bold</vt:lpstr>
      <vt:lpstr>Calibri</vt:lpstr>
      <vt:lpstr>Calibri Light</vt:lpstr>
      <vt:lpstr>Comic Sans MS</vt:lpstr>
      <vt:lpstr>Creepy</vt:lpstr>
      <vt:lpstr>Monotype Sorts</vt:lpstr>
      <vt:lpstr>Tahoma</vt:lpstr>
      <vt:lpstr>Times New Roman</vt:lpstr>
      <vt:lpstr>Trebuchet MS</vt:lpstr>
      <vt:lpstr>Verdana</vt:lpstr>
      <vt:lpstr>Wingdings</vt:lpstr>
      <vt:lpstr>4_Custom Design</vt:lpstr>
      <vt:lpstr>82_Custom Design</vt:lpstr>
      <vt:lpstr>5_Custom Design</vt:lpstr>
      <vt:lpstr>20_Custom Design</vt:lpstr>
      <vt:lpstr>95_Custom Design</vt:lpstr>
      <vt:lpstr>Theme1</vt:lpstr>
      <vt:lpstr>1_Office Theme</vt:lpstr>
      <vt:lpstr>2_Office Theme</vt:lpstr>
      <vt:lpstr>4_Office Theme</vt:lpstr>
      <vt:lpstr>9_Office Theme</vt:lpstr>
      <vt:lpstr>16_Office Theme</vt:lpstr>
      <vt:lpstr>21_Office Theme</vt:lpstr>
      <vt:lpstr>22_Office Theme</vt:lpstr>
      <vt:lpstr>26_Office Theme</vt:lpstr>
      <vt:lpstr>28_Office Theme</vt:lpstr>
      <vt:lpstr>32_Office Theme</vt:lpstr>
      <vt:lpstr>38_Office Theme</vt:lpstr>
      <vt:lpstr>44_Office Theme</vt:lpstr>
      <vt:lpstr>46_Office Theme</vt:lpstr>
      <vt:lpstr>47_Office Theme</vt:lpstr>
      <vt:lpstr>50_Office Theme</vt:lpstr>
      <vt:lpstr>52_Office Theme</vt:lpstr>
      <vt:lpstr>53_Office Theme</vt:lpstr>
      <vt:lpstr>55_Office Theme</vt:lpstr>
      <vt:lpstr>83_Custom Design</vt:lpstr>
      <vt:lpstr>48_Custom Design</vt:lpstr>
      <vt:lpstr>84_Custom Design</vt:lpstr>
      <vt:lpstr>79_Custom Design</vt:lpstr>
      <vt:lpstr>18_Custom Design</vt:lpstr>
      <vt:lpstr>6_Custom Design</vt:lpstr>
      <vt:lpstr>7_Custom Design</vt:lpstr>
      <vt:lpstr>8_Custom Design</vt:lpstr>
      <vt:lpstr>3_LeedsMet template</vt:lpstr>
      <vt:lpstr>96_Custom Design</vt:lpstr>
      <vt:lpstr>9_Custom Design</vt:lpstr>
      <vt:lpstr>10_Custom Design</vt:lpstr>
      <vt:lpstr>21_Custom Design</vt:lpstr>
      <vt:lpstr>94_Custom Design</vt:lpstr>
      <vt:lpstr>LeedsMet template</vt:lpstr>
      <vt:lpstr>Office Theme</vt:lpstr>
      <vt:lpstr>44_Custom Design</vt:lpstr>
      <vt:lpstr>75_Custom Design</vt:lpstr>
      <vt:lpstr>101_Custom Design</vt:lpstr>
      <vt:lpstr>93_Custom Design</vt:lpstr>
      <vt:lpstr>2_LeedsMet template</vt:lpstr>
      <vt:lpstr>4_Professional</vt:lpstr>
      <vt:lpstr>81_Custom Design</vt:lpstr>
      <vt:lpstr>11_Custom Design</vt:lpstr>
      <vt:lpstr>46_Custom Design</vt:lpstr>
      <vt:lpstr>113_Custom Design</vt:lpstr>
      <vt:lpstr>114_Custom Design</vt:lpstr>
      <vt:lpstr>117_Custom Design</vt:lpstr>
      <vt:lpstr>13_Custom Design</vt:lpstr>
      <vt:lpstr>4_LeedsMet template</vt:lpstr>
      <vt:lpstr>118_Custom Design</vt:lpstr>
      <vt:lpstr>12_Custom Design</vt:lpstr>
      <vt:lpstr>97_Custom Design</vt:lpstr>
      <vt:lpstr>3_Custom Design</vt:lpstr>
      <vt:lpstr>14_Custom Design</vt:lpstr>
      <vt:lpstr>15_Custom Design</vt:lpstr>
      <vt:lpstr>16_Custom Design</vt:lpstr>
      <vt:lpstr>77_Custom Design</vt:lpstr>
      <vt:lpstr>17_Custom Design</vt:lpstr>
      <vt:lpstr>19_Custom Design</vt:lpstr>
      <vt:lpstr>73_Custom Design</vt:lpstr>
      <vt:lpstr>98_Custom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31_Custom Design</vt:lpstr>
      <vt:lpstr>102_Custom Design</vt:lpstr>
      <vt:lpstr>76_Custom Design</vt:lpstr>
      <vt:lpstr>85_Custom Design</vt:lpstr>
      <vt:lpstr>1_Theme1</vt:lpstr>
      <vt:lpstr>32_Custom Design</vt:lpstr>
      <vt:lpstr>33_Custom Design</vt:lpstr>
      <vt:lpstr>34_Custom Design</vt:lpstr>
      <vt:lpstr>35_Custom Design</vt:lpstr>
      <vt:lpstr>36_Custom Design</vt:lpstr>
      <vt:lpstr>37_Custom Design</vt:lpstr>
      <vt:lpstr>38_Custom Design</vt:lpstr>
      <vt:lpstr>50_Custom Design</vt:lpstr>
      <vt:lpstr>78_Custom Design</vt:lpstr>
      <vt:lpstr>39_Custom Design</vt:lpstr>
      <vt:lpstr>86_Custom Design</vt:lpstr>
      <vt:lpstr>47_Custom Design</vt:lpstr>
      <vt:lpstr>40_Custom Design</vt:lpstr>
      <vt:lpstr>41_Custom Design</vt:lpstr>
      <vt:lpstr>42_Custom Design</vt:lpstr>
      <vt:lpstr>43_Custom Design</vt:lpstr>
      <vt:lpstr>45_Custom Design</vt:lpstr>
      <vt:lpstr>49_Custom Design</vt:lpstr>
      <vt:lpstr>51_Custom Design</vt:lpstr>
      <vt:lpstr>52_Custom Design</vt:lpstr>
      <vt:lpstr>80_Custom Design</vt:lpstr>
      <vt:lpstr>87_Custom Design</vt:lpstr>
      <vt:lpstr>88_Custom Design</vt:lpstr>
      <vt:lpstr>116_Custom Design</vt:lpstr>
      <vt:lpstr>115_Custom Design</vt:lpstr>
      <vt:lpstr>119_Custom Design</vt:lpstr>
      <vt:lpstr>89_Custom Design</vt:lpstr>
      <vt:lpstr>120_Custom Design</vt:lpstr>
      <vt:lpstr>99_Custom Design</vt:lpstr>
      <vt:lpstr>53_Custom Design</vt:lpstr>
      <vt:lpstr>90_Custom Design</vt:lpstr>
      <vt:lpstr>121_Custom Design</vt:lpstr>
      <vt:lpstr>54_Custom Design</vt:lpstr>
      <vt:lpstr>126_Custom Design</vt:lpstr>
      <vt:lpstr>105_Custom Design</vt:lpstr>
      <vt:lpstr>91_Custom Design</vt:lpstr>
      <vt:lpstr>58_Custom Design</vt:lpstr>
      <vt:lpstr>103_Custom Design</vt:lpstr>
      <vt:lpstr>55_Custom Design</vt:lpstr>
      <vt:lpstr>100_Custom Design</vt:lpstr>
      <vt:lpstr>92_Custom Design</vt:lpstr>
      <vt:lpstr>70_Custom Design</vt:lpstr>
      <vt:lpstr>71_Custom Design</vt:lpstr>
      <vt:lpstr>72_Custom Design</vt:lpstr>
      <vt:lpstr>104_Custom Design</vt:lpstr>
      <vt:lpstr>3_Office Theme</vt:lpstr>
      <vt:lpstr>56_Custom Design</vt:lpstr>
      <vt:lpstr>5_Office Theme</vt:lpstr>
      <vt:lpstr>106_Custom Design</vt:lpstr>
      <vt:lpstr> Designing out Plagiarism: towards assessment as learning</vt:lpstr>
      <vt:lpstr>Programme</vt:lpstr>
      <vt:lpstr>Please design a question for us to debate  Deadline: 1214: your great questions…</vt:lpstr>
      <vt:lpstr> About Phil…</vt:lpstr>
      <vt:lpstr>Thanks to students</vt:lpstr>
      <vt:lpstr>Plagiarism, veracity, good academic conduct</vt:lpstr>
      <vt:lpstr>Rationale</vt:lpstr>
      <vt:lpstr>Albert Einstein</vt:lpstr>
      <vt:lpstr>Madness?</vt:lpstr>
      <vt:lpstr>You will be able to download my main slides</vt:lpstr>
      <vt:lpstr>Intended learning outcomes</vt:lpstr>
      <vt:lpstr>Task: agree, disagree, or don’t know</vt:lpstr>
      <vt:lpstr>Download Phil’s materials on feedback, assessment, learning and lecturing</vt:lpstr>
      <vt:lpstr>Announcement about mobile phones and laptops...</vt:lpstr>
      <vt:lpstr>Evidence-based practice</vt:lpstr>
      <vt:lpstr>17 sources about assessment, feedback and learning in higher education</vt:lpstr>
      <vt:lpstr>PowerPoint Presentation</vt:lpstr>
      <vt:lpstr>PowerPoint Presentation</vt:lpstr>
      <vt:lpstr>Post-it exercise</vt:lpstr>
      <vt:lpstr>PowerPoint Presentation</vt:lpstr>
      <vt:lpstr>Boud et al 2010: ‘Assessment 2020’</vt:lpstr>
      <vt:lpstr>Boud et al, 2010</vt:lpstr>
      <vt:lpstr>A marked improvement: HEA, 2012</vt:lpstr>
      <vt:lpstr>More formative, less summative</vt:lpstr>
      <vt:lpstr>Marks get in the way</vt:lpstr>
      <vt:lpstr>Now is the decade of Universities’ dis-content!</vt:lpstr>
      <vt:lpstr>Modern universities are moving away from being the guardians of content, (where everything was about ‘delivery’), towards foregrounding two major functions: </vt:lpstr>
      <vt:lpstr>The NSS Assessment and Feedback Agenda (2005-16)</vt:lpstr>
      <vt:lpstr>The new NSS statements (2017)</vt:lpstr>
      <vt:lpstr>One of my main worries...</vt:lpstr>
      <vt:lpstr>Disengaged students</vt:lpstr>
      <vt:lpstr>To engage learners we can:</vt:lpstr>
      <vt:lpstr>Engaging students through assessment</vt:lpstr>
      <vt:lpstr>What can we do as individuals to engage students through assessment?</vt:lpstr>
      <vt:lpstr>For engaged students we need:</vt:lpstr>
      <vt:lpstr>Face-to-face one-to-one feedback activity</vt:lpstr>
      <vt:lpstr>PowerPoint Presentation</vt:lpstr>
      <vt:lpstr>Fishing for feedback?</vt:lpstr>
      <vt:lpstr>PowerPoint Presentation</vt:lpstr>
      <vt:lpstr>But what about learning styles?</vt:lpstr>
      <vt:lpstr>So now, it’s time to re-think:</vt:lpstr>
      <vt:lpstr>What is plagiarism?</vt:lpstr>
      <vt:lpstr>Plagiarism is a continuum!</vt:lpstr>
      <vt:lpstr>PowerPoint Presentation</vt:lpstr>
      <vt:lpstr>Why may plagiarism be increasing?</vt:lpstr>
      <vt:lpstr>Mission impossible?</vt:lpstr>
      <vt:lpstr>Engendering trust</vt:lpstr>
      <vt:lpstr>Fostering good academic conduct</vt:lpstr>
      <vt:lpstr>Oral assessment and vivas</vt:lpstr>
      <vt:lpstr>Some instances of unfair academic conduct (after Stephen Newstead et al) </vt:lpstr>
      <vt:lpstr>More instances of unfair academic conduct </vt:lpstr>
      <vt:lpstr>Poor assessment design breeds plagiarism?</vt:lpstr>
      <vt:lpstr>Students know more than we may think about unfair assessment!</vt:lpstr>
      <vt:lpstr>Effective assessment design</vt:lpstr>
      <vt:lpstr>‘Strict control’ approaches might include:</vt:lpstr>
      <vt:lpstr>Collegial approaches</vt:lpstr>
      <vt:lpstr>Timing and pressure</vt:lpstr>
      <vt:lpstr>Unintentional plagiarism?</vt:lpstr>
      <vt:lpstr>Plagiarism detection techniques are limited</vt:lpstr>
      <vt:lpstr>Learn more about Turnitin</vt:lpstr>
      <vt:lpstr>Is plagiarism encouraged from early years?</vt:lpstr>
      <vt:lpstr>Are public expectations of assessment tarnished nowadays? BBC News: 31st August 2017</vt:lpstr>
      <vt:lpstr>Handwritten copying took time, but some learning happened?</vt:lpstr>
      <vt:lpstr>The web has changed things!</vt:lpstr>
      <vt:lpstr>Can we make plagiarism unthinkable?</vt:lpstr>
      <vt:lpstr>A ghost-writer’s tale (1)</vt:lpstr>
      <vt:lpstr>A ghost-writer’s tale (2)</vt:lpstr>
      <vt:lpstr>Veracity – ‘whodunit’?</vt:lpstr>
      <vt:lpstr>Towards ensuring veracity (1) Which of these might work well, and what are the 'yes, but’…s?</vt:lpstr>
      <vt:lpstr>Towards ensuring veracity (2) Which of these might work well, and what are the 'yes, but’…s?</vt:lpstr>
      <vt:lpstr>Towards ensuring veracity (3) Which of these might work well, and what are the 'yes, but’…s?</vt:lpstr>
      <vt:lpstr>PowerPoint Presentation</vt:lpstr>
      <vt:lpstr>Teaching – and research – and reflection: the ten most important words</vt:lpstr>
      <vt:lpstr>‘what’ is getting ever less important</vt:lpstr>
      <vt:lpstr>PowerPoint Presentation</vt:lpstr>
      <vt:lpstr>How to get feedback to a large group of students within 24 hours</vt:lpstr>
      <vt:lpstr>Set the hand-in time to be at a whole-group session</vt:lpstr>
      <vt:lpstr>The blue sheet can contain....</vt:lpstr>
      <vt:lpstr>At 1006...</vt:lpstr>
      <vt:lpstr>The rationale...</vt:lpstr>
      <vt:lpstr>Now take away their work to mark – in a third of the time it used to take you!</vt:lpstr>
      <vt:lpstr>PowerPoint Presentation</vt:lpstr>
      <vt:lpstr>Feedback, and…</vt:lpstr>
      <vt:lpstr>PowerPoint Presentation</vt:lpstr>
      <vt:lpstr>Feedback works badly when it…</vt:lpstr>
      <vt:lpstr>Evidencing our good practice</vt:lpstr>
      <vt:lpstr>Seven questions about feedback…</vt:lpstr>
      <vt:lpstr>Individual task on ways of giving students feedback</vt:lpstr>
      <vt:lpstr>Group task</vt:lpstr>
      <vt:lpstr>PowerPoint Presentation</vt:lpstr>
      <vt:lpstr>PowerPoint Presentation</vt:lpstr>
      <vt:lpstr>PowerPoint Presentation</vt:lpstr>
      <vt:lpstr>Feedback without marks</vt:lpstr>
      <vt:lpstr>Feedback versus marks or grades</vt:lpstr>
      <vt:lpstr>Just a mark (or grade) is the least effective form of feedback!</vt:lpstr>
      <vt:lpstr>But there are ways round this...</vt:lpstr>
      <vt:lpstr>Suggest that their marks will count!</vt:lpstr>
      <vt:lpstr>Get them to self-assess...</vt:lpstr>
      <vt:lpstr>Students who under-estimate their grade…</vt:lpstr>
      <vt:lpstr>Students who over-estimate their grade…</vt:lpstr>
      <vt:lpstr>Useful references: 1</vt:lpstr>
      <vt:lpstr>Useful references: 2</vt:lpstr>
      <vt:lpstr>Useful references: 3</vt:lpstr>
      <vt:lpstr>Useful references: 4</vt:lpstr>
      <vt:lpstr>Useful references: 5</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 Denton Pro-Vice-Chancellor Registrar and Secretary   Professional administration – myths, realities and challenges</dc:title>
  <dc:creator/>
  <cp:lastModifiedBy/>
  <cp:revision>210</cp:revision>
  <dcterms:created xsi:type="dcterms:W3CDTF">2006-05-11T10:54:55Z</dcterms:created>
  <dcterms:modified xsi:type="dcterms:W3CDTF">2017-09-07T19:31:58Z</dcterms:modified>
</cp:coreProperties>
</file>