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slideLayouts/slideLayout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slideLayouts/slideLayout17.xml" ContentType="application/vnd.openxmlformats-officedocument.presentationml.slideLayout+xml"/>
  <Override PartName="/ppt/theme/theme10.xml" ContentType="application/vnd.openxmlformats-officedocument.theme+xml"/>
  <Override PartName="/ppt/slideLayouts/slideLayout18.xml" ContentType="application/vnd.openxmlformats-officedocument.presentationml.slideLayout+xml"/>
  <Override PartName="/ppt/theme/theme11.xml" ContentType="application/vnd.openxmlformats-officedocument.theme+xml"/>
  <Override PartName="/ppt/slideLayouts/slideLayout19.xml" ContentType="application/vnd.openxmlformats-officedocument.presentationml.slideLayout+xml"/>
  <Override PartName="/ppt/theme/theme12.xml" ContentType="application/vnd.openxmlformats-officedocument.theme+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theme/theme16.xml" ContentType="application/vnd.openxmlformats-officedocument.theme+xml"/>
  <Override PartName="/ppt/slideLayouts/slideLayout24.xml" ContentType="application/vnd.openxmlformats-officedocument.presentationml.slideLayout+xml"/>
  <Override PartName="/ppt/theme/theme1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theme/theme20.xml" ContentType="application/vnd.openxmlformats-officedocument.theme+xml"/>
  <Override PartName="/ppt/slideLayouts/slideLayout31.xml" ContentType="application/vnd.openxmlformats-officedocument.presentationml.slideLayout+xml"/>
  <Override PartName="/ppt/theme/theme21.xml" ContentType="application/vnd.openxmlformats-officedocument.theme+xml"/>
  <Override PartName="/ppt/slideLayouts/slideLayout32.xml" ContentType="application/vnd.openxmlformats-officedocument.presentationml.slideLayout+xml"/>
  <Override PartName="/ppt/theme/theme22.xml" ContentType="application/vnd.openxmlformats-officedocument.theme+xml"/>
  <Override PartName="/ppt/slideLayouts/slideLayout33.xml" ContentType="application/vnd.openxmlformats-officedocument.presentationml.slideLayout+xml"/>
  <Override PartName="/ppt/theme/theme23.xml" ContentType="application/vnd.openxmlformats-officedocument.theme+xml"/>
  <Override PartName="/ppt/slideLayouts/slideLayout34.xml" ContentType="application/vnd.openxmlformats-officedocument.presentationml.slideLayout+xml"/>
  <Override PartName="/ppt/theme/theme24.xml" ContentType="application/vnd.openxmlformats-officedocument.theme+xml"/>
  <Override PartName="/ppt/slideLayouts/slideLayout35.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slideLayouts/slideLayout36.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slideLayouts/slideLayout37.xml" ContentType="application/vnd.openxmlformats-officedocument.presentationml.slideLayout+xml"/>
  <Override PartName="/ppt/theme/theme3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5.xml" ContentType="application/vnd.openxmlformats-officedocument.theme+xml"/>
  <Override PartName="/ppt/theme/theme36.xml" ContentType="application/vnd.openxmlformats-officedocument.theme+xml"/>
  <Override PartName="/ppt/slideLayouts/slideLayout40.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slideLayouts/slideLayout41.xml" ContentType="application/vnd.openxmlformats-officedocument.presentationml.slideLayout+xml"/>
  <Override PartName="/ppt/theme/theme39.xml" ContentType="application/vnd.openxmlformats-officedocument.theme+xml"/>
  <Override PartName="/ppt/slideLayouts/slideLayout42.xml" ContentType="application/vnd.openxmlformats-officedocument.presentationml.slideLayout+xml"/>
  <Override PartName="/ppt/theme/theme40.xml" ContentType="application/vnd.openxmlformats-officedocument.theme+xml"/>
  <Override PartName="/ppt/slideLayouts/slideLayout43.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5.xml" ContentType="application/vnd.openxmlformats-officedocument.theme+xml"/>
  <Override PartName="/ppt/slideLayouts/slideLayout46.xml" ContentType="application/vnd.openxmlformats-officedocument.presentationml.slideLayout+xml"/>
  <Override PartName="/ppt/theme/theme46.xml" ContentType="application/vnd.openxmlformats-officedocument.theme+xml"/>
  <Override PartName="/ppt/slideLayouts/slideLayout47.xml" ContentType="application/vnd.openxmlformats-officedocument.presentationml.slideLayout+xml"/>
  <Override PartName="/ppt/theme/theme47.xml" ContentType="application/vnd.openxmlformats-officedocument.theme+xml"/>
  <Override PartName="/ppt/slideLayouts/slideLayout48.xml" ContentType="application/vnd.openxmlformats-officedocument.presentationml.slideLayout+xml"/>
  <Override PartName="/ppt/theme/theme48.xml" ContentType="application/vnd.openxmlformats-officedocument.theme+xml"/>
  <Override PartName="/ppt/slideLayouts/slideLayout49.xml" ContentType="application/vnd.openxmlformats-officedocument.presentationml.slideLayout+xml"/>
  <Override PartName="/ppt/theme/theme49.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slideLayouts/slideLayout50.xml" ContentType="application/vnd.openxmlformats-officedocument.presentationml.slideLayout+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8.xml" ContentType="application/vnd.openxmlformats-officedocument.theme+xml"/>
  <Override PartName="/ppt/slideLayouts/slideLayout54.xml" ContentType="application/vnd.openxmlformats-officedocument.presentationml.slideLayout+xml"/>
  <Override PartName="/ppt/theme/theme79.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slideLayouts/slideLayout55.xml" ContentType="application/vnd.openxmlformats-officedocument.presentationml.slideLayout+xml"/>
  <Override PartName="/ppt/theme/theme90.xml" ContentType="application/vnd.openxmlformats-officedocument.theme+xml"/>
  <Override PartName="/ppt/theme/theme91.xml" ContentType="application/vnd.openxmlformats-officedocument.theme+xml"/>
  <Override PartName="/ppt/slideLayouts/slideLayout56.xml" ContentType="application/vnd.openxmlformats-officedocument.presentationml.slideLayout+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slideLayouts/slideLayout57.xml" ContentType="application/vnd.openxmlformats-officedocument.presentationml.slideLayout+xml"/>
  <Override PartName="/ppt/theme/theme105.xml" ContentType="application/vnd.openxmlformats-officedocument.theme+xml"/>
  <Override PartName="/ppt/slideLayouts/slideLayout58.xml" ContentType="application/vnd.openxmlformats-officedocument.presentationml.slideLayout+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slideLayouts/slideLayout59.xml" ContentType="application/vnd.openxmlformats-officedocument.presentationml.slideLayout+xml"/>
  <Override PartName="/ppt/theme/theme109.xml" ContentType="application/vnd.openxmlformats-officedocument.theme+xml"/>
  <Override PartName="/ppt/slideLayouts/slideLayout60.xml" ContentType="application/vnd.openxmlformats-officedocument.presentationml.slideLayout+xml"/>
  <Override PartName="/ppt/theme/theme110.xml" ContentType="application/vnd.openxmlformats-officedocument.theme+xml"/>
  <Override PartName="/ppt/slideLayouts/slideLayout61.xml" ContentType="application/vnd.openxmlformats-officedocument.presentationml.slideLayout+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0.xml" ContentType="application/vnd.openxmlformats-officedocument.theme+xml"/>
  <Override PartName="/ppt/slideLayouts/slideLayout62.xml" ContentType="application/vnd.openxmlformats-officedocument.presentationml.slideLayout+xml"/>
  <Override PartName="/ppt/theme/theme121.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22.xml" ContentType="application/vnd.openxmlformats-officedocument.theme+xml"/>
  <Override PartName="/ppt/slideLayouts/slideLayout66.xml" ContentType="application/vnd.openxmlformats-officedocument.presentationml.slideLayout+xml"/>
  <Override PartName="/ppt/theme/theme12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24.xml" ContentType="application/vnd.openxmlformats-officedocument.theme+xml"/>
  <Override PartName="/ppt/slideLayouts/slideLayout69.xml" ContentType="application/vnd.openxmlformats-officedocument.presentationml.slideLayout+xml"/>
  <Override PartName="/ppt/theme/theme125.xml" ContentType="application/vnd.openxmlformats-officedocument.theme+xml"/>
  <Override PartName="/ppt/slideLayouts/slideLayout70.xml" ContentType="application/vnd.openxmlformats-officedocument.presentationml.slideLayout+xml"/>
  <Override PartName="/ppt/theme/theme126.xml" ContentType="application/vnd.openxmlformats-officedocument.theme+xml"/>
  <Override PartName="/ppt/slideLayouts/slideLayout71.xml" ContentType="application/vnd.openxmlformats-officedocument.presentationml.slideLayout+xml"/>
  <Override PartName="/ppt/theme/theme127.xml" ContentType="application/vnd.openxmlformats-officedocument.theme+xml"/>
  <Override PartName="/ppt/slideLayouts/slideLayout72.xml" ContentType="application/vnd.openxmlformats-officedocument.presentationml.slideLayout+xml"/>
  <Override PartName="/ppt/theme/theme128.xml" ContentType="application/vnd.openxmlformats-officedocument.theme+xml"/>
  <Override PartName="/ppt/theme/theme1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4" r:id="rId40"/>
    <p:sldMasterId id="2147484746" r:id="rId41"/>
    <p:sldMasterId id="2147484749" r:id="rId42"/>
    <p:sldMasterId id="2147484753" r:id="rId43"/>
    <p:sldMasterId id="2147484755" r:id="rId44"/>
    <p:sldMasterId id="2147484758" r:id="rId45"/>
    <p:sldMasterId id="2147484760" r:id="rId46"/>
    <p:sldMasterId id="2147484762" r:id="rId47"/>
    <p:sldMasterId id="2147484766" r:id="rId48"/>
    <p:sldMasterId id="2147484768" r:id="rId49"/>
    <p:sldMasterId id="2147484770" r:id="rId50"/>
    <p:sldMasterId id="2147484772" r:id="rId51"/>
    <p:sldMasterId id="2147484778" r:id="rId52"/>
    <p:sldMasterId id="2147484780" r:id="rId53"/>
    <p:sldMasterId id="2147484789" r:id="rId54"/>
    <p:sldMasterId id="2147484793" r:id="rId55"/>
    <p:sldMasterId id="2147484797" r:id="rId56"/>
    <p:sldMasterId id="2147484799" r:id="rId57"/>
    <p:sldMasterId id="2147484802" r:id="rId58"/>
    <p:sldMasterId id="2147484804" r:id="rId59"/>
    <p:sldMasterId id="2147484806" r:id="rId60"/>
    <p:sldMasterId id="2147484808" r:id="rId61"/>
    <p:sldMasterId id="2147484811" r:id="rId62"/>
    <p:sldMasterId id="2147484815" r:id="rId63"/>
    <p:sldMasterId id="2147484817" r:id="rId64"/>
    <p:sldMasterId id="2147484819" r:id="rId65"/>
    <p:sldMasterId id="2147484821" r:id="rId66"/>
    <p:sldMasterId id="2147484823" r:id="rId67"/>
    <p:sldMasterId id="2147484825" r:id="rId68"/>
    <p:sldMasterId id="2147484827" r:id="rId69"/>
    <p:sldMasterId id="2147484829" r:id="rId70"/>
    <p:sldMasterId id="2147484831" r:id="rId71"/>
    <p:sldMasterId id="2147484833" r:id="rId72"/>
    <p:sldMasterId id="2147484835" r:id="rId73"/>
    <p:sldMasterId id="2147484837" r:id="rId74"/>
    <p:sldMasterId id="2147484839" r:id="rId75"/>
    <p:sldMasterId id="2147484841" r:id="rId76"/>
    <p:sldMasterId id="2147484845" r:id="rId77"/>
    <p:sldMasterId id="2147484848" r:id="rId78"/>
    <p:sldMasterId id="2147484850" r:id="rId79"/>
    <p:sldMasterId id="2147484853" r:id="rId80"/>
    <p:sldMasterId id="2147484855" r:id="rId81"/>
    <p:sldMasterId id="2147484857" r:id="rId82"/>
    <p:sldMasterId id="2147484864" r:id="rId83"/>
    <p:sldMasterId id="2147484866" r:id="rId84"/>
    <p:sldMasterId id="2147484868" r:id="rId85"/>
    <p:sldMasterId id="2147484870" r:id="rId86"/>
    <p:sldMasterId id="2147484872" r:id="rId87"/>
    <p:sldMasterId id="2147484876" r:id="rId88"/>
    <p:sldMasterId id="2147484878" r:id="rId89"/>
    <p:sldMasterId id="2147484880" r:id="rId90"/>
    <p:sldMasterId id="2147484888" r:id="rId91"/>
    <p:sldMasterId id="2147484895" r:id="rId92"/>
    <p:sldMasterId id="2147484903" r:id="rId93"/>
    <p:sldMasterId id="2147484905" r:id="rId94"/>
    <p:sldMasterId id="2147484907" r:id="rId95"/>
    <p:sldMasterId id="2147484909" r:id="rId96"/>
    <p:sldMasterId id="2147484911" r:id="rId97"/>
    <p:sldMasterId id="2147484913" r:id="rId98"/>
    <p:sldMasterId id="2147484915" r:id="rId99"/>
    <p:sldMasterId id="2147484933" r:id="rId100"/>
    <p:sldMasterId id="2147484935" r:id="rId101"/>
    <p:sldMasterId id="2147484938" r:id="rId102"/>
    <p:sldMasterId id="2147484940" r:id="rId103"/>
    <p:sldMasterId id="2147484942" r:id="rId104"/>
    <p:sldMasterId id="2147484945" r:id="rId105"/>
    <p:sldMasterId id="2147484947" r:id="rId106"/>
    <p:sldMasterId id="2147484951" r:id="rId107"/>
    <p:sldMasterId id="2147484953" r:id="rId108"/>
    <p:sldMasterId id="2147484960" r:id="rId109"/>
    <p:sldMasterId id="2147484962" r:id="rId110"/>
    <p:sldMasterId id="2147484964" r:id="rId111"/>
    <p:sldMasterId id="2147484975" r:id="rId112"/>
    <p:sldMasterId id="2147484977" r:id="rId113"/>
    <p:sldMasterId id="2147484983" r:id="rId114"/>
    <p:sldMasterId id="2147484985" r:id="rId115"/>
    <p:sldMasterId id="2147484987" r:id="rId116"/>
    <p:sldMasterId id="2147484989" r:id="rId117"/>
    <p:sldMasterId id="2147484995" r:id="rId118"/>
    <p:sldMasterId id="2147484998" r:id="rId119"/>
    <p:sldMasterId id="2147485000" r:id="rId120"/>
    <p:sldMasterId id="2147485002" r:id="rId121"/>
    <p:sldMasterId id="2147485004" r:id="rId122"/>
    <p:sldMasterId id="2147485006" r:id="rId123"/>
    <p:sldMasterId id="2147485009" r:id="rId124"/>
    <p:sldMasterId id="2147485013" r:id="rId125"/>
    <p:sldMasterId id="2147485016" r:id="rId126"/>
    <p:sldMasterId id="2147485025" r:id="rId127"/>
    <p:sldMasterId id="2147485030" r:id="rId128"/>
  </p:sldMasterIdLst>
  <p:notesMasterIdLst>
    <p:notesMasterId r:id="rId231"/>
  </p:notesMasterIdLst>
  <p:sldIdLst>
    <p:sldId id="428" r:id="rId129"/>
    <p:sldId id="932" r:id="rId130"/>
    <p:sldId id="936" r:id="rId131"/>
    <p:sldId id="476" r:id="rId132"/>
    <p:sldId id="528" r:id="rId133"/>
    <p:sldId id="783" r:id="rId134"/>
    <p:sldId id="886" r:id="rId135"/>
    <p:sldId id="934" r:id="rId136"/>
    <p:sldId id="884" r:id="rId137"/>
    <p:sldId id="885" r:id="rId138"/>
    <p:sldId id="837" r:id="rId139"/>
    <p:sldId id="529" r:id="rId140"/>
    <p:sldId id="933" r:id="rId141"/>
    <p:sldId id="844" r:id="rId142"/>
    <p:sldId id="864" r:id="rId143"/>
    <p:sldId id="531" r:id="rId144"/>
    <p:sldId id="532" r:id="rId145"/>
    <p:sldId id="840" r:id="rId146"/>
    <p:sldId id="841" r:id="rId147"/>
    <p:sldId id="842" r:id="rId148"/>
    <p:sldId id="486" r:id="rId149"/>
    <p:sldId id="888" r:id="rId150"/>
    <p:sldId id="829" r:id="rId151"/>
    <p:sldId id="674" r:id="rId152"/>
    <p:sldId id="784" r:id="rId153"/>
    <p:sldId id="785" r:id="rId154"/>
    <p:sldId id="786" r:id="rId155"/>
    <p:sldId id="508" r:id="rId156"/>
    <p:sldId id="509" r:id="rId157"/>
    <p:sldId id="603" r:id="rId158"/>
    <p:sldId id="706" r:id="rId159"/>
    <p:sldId id="510" r:id="rId160"/>
    <p:sldId id="937" r:id="rId161"/>
    <p:sldId id="524" r:id="rId162"/>
    <p:sldId id="845" r:id="rId163"/>
    <p:sldId id="525" r:id="rId164"/>
    <p:sldId id="889" r:id="rId165"/>
    <p:sldId id="922" r:id="rId166"/>
    <p:sldId id="923" r:id="rId167"/>
    <p:sldId id="891" r:id="rId168"/>
    <p:sldId id="892" r:id="rId169"/>
    <p:sldId id="893" r:id="rId170"/>
    <p:sldId id="894" r:id="rId171"/>
    <p:sldId id="931" r:id="rId172"/>
    <p:sldId id="895" r:id="rId173"/>
    <p:sldId id="896" r:id="rId174"/>
    <p:sldId id="897" r:id="rId175"/>
    <p:sldId id="898" r:id="rId176"/>
    <p:sldId id="899" r:id="rId177"/>
    <p:sldId id="900" r:id="rId178"/>
    <p:sldId id="901" r:id="rId179"/>
    <p:sldId id="902" r:id="rId180"/>
    <p:sldId id="903" r:id="rId181"/>
    <p:sldId id="904" r:id="rId182"/>
    <p:sldId id="924" r:id="rId183"/>
    <p:sldId id="905" r:id="rId184"/>
    <p:sldId id="908" r:id="rId185"/>
    <p:sldId id="909" r:id="rId186"/>
    <p:sldId id="910" r:id="rId187"/>
    <p:sldId id="912" r:id="rId188"/>
    <p:sldId id="913" r:id="rId189"/>
    <p:sldId id="914" r:id="rId190"/>
    <p:sldId id="915" r:id="rId191"/>
    <p:sldId id="916" r:id="rId192"/>
    <p:sldId id="917" r:id="rId193"/>
    <p:sldId id="919" r:id="rId194"/>
    <p:sldId id="935" r:id="rId195"/>
    <p:sldId id="846" r:id="rId196"/>
    <p:sldId id="847" r:id="rId197"/>
    <p:sldId id="848" r:id="rId198"/>
    <p:sldId id="849" r:id="rId199"/>
    <p:sldId id="850" r:id="rId200"/>
    <p:sldId id="851" r:id="rId201"/>
    <p:sldId id="852" r:id="rId202"/>
    <p:sldId id="853" r:id="rId203"/>
    <p:sldId id="854" r:id="rId204"/>
    <p:sldId id="855" r:id="rId205"/>
    <p:sldId id="856" r:id="rId206"/>
    <p:sldId id="857" r:id="rId207"/>
    <p:sldId id="858" r:id="rId208"/>
    <p:sldId id="859" r:id="rId209"/>
    <p:sldId id="860" r:id="rId210"/>
    <p:sldId id="861" r:id="rId211"/>
    <p:sldId id="862" r:id="rId212"/>
    <p:sldId id="863" r:id="rId213"/>
    <p:sldId id="635" r:id="rId214"/>
    <p:sldId id="636" r:id="rId215"/>
    <p:sldId id="637" r:id="rId216"/>
    <p:sldId id="938" r:id="rId217"/>
    <p:sldId id="939" r:id="rId218"/>
    <p:sldId id="940" r:id="rId219"/>
    <p:sldId id="941" r:id="rId220"/>
    <p:sldId id="942" r:id="rId221"/>
    <p:sldId id="943" r:id="rId222"/>
    <p:sldId id="944" r:id="rId223"/>
    <p:sldId id="460" r:id="rId224"/>
    <p:sldId id="555" r:id="rId225"/>
    <p:sldId id="556" r:id="rId226"/>
    <p:sldId id="557" r:id="rId227"/>
    <p:sldId id="558" r:id="rId228"/>
    <p:sldId id="559" r:id="rId229"/>
    <p:sldId id="502" r:id="rId230"/>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00"/>
    <a:srgbClr val="FFFFFF"/>
    <a:srgbClr val="CC0000"/>
    <a:srgbClr val="FF3300"/>
    <a:srgbClr val="CCFFFF"/>
    <a:srgbClr val="FF6699"/>
    <a:srgbClr val="CCFFCC"/>
    <a:srgbClr val="3333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94384" autoAdjust="0"/>
  </p:normalViewPr>
  <p:slideViewPr>
    <p:cSldViewPr>
      <p:cViewPr>
        <p:scale>
          <a:sx n="80" d="100"/>
          <a:sy n="80" d="100"/>
        </p:scale>
        <p:origin x="342" y="-132"/>
      </p:cViewPr>
      <p:guideLst>
        <p:guide orient="horz" pos="2160"/>
        <p:guide pos="2880"/>
      </p:guideLst>
    </p:cSldViewPr>
  </p:slideViewPr>
  <p:outlineViewPr>
    <p:cViewPr>
      <p:scale>
        <a:sx n="33" d="100"/>
        <a:sy n="33" d="100"/>
      </p:scale>
      <p:origin x="0" y="-115242"/>
    </p:cViewPr>
  </p:outlineViewPr>
  <p:notesTextViewPr>
    <p:cViewPr>
      <p:scale>
        <a:sx n="150" d="100"/>
        <a:sy n="150" d="100"/>
      </p:scale>
      <p:origin x="0" y="0"/>
    </p:cViewPr>
  </p:notesTextViewPr>
  <p:sorterViewPr>
    <p:cViewPr varScale="1">
      <p:scale>
        <a:sx n="1" d="1"/>
        <a:sy n="1" d="1"/>
      </p:scale>
      <p:origin x="0" y="-6768"/>
    </p:cViewPr>
  </p:sorterViewPr>
  <p:gridSpacing cx="72010" cy="72010"/>
</p:viewPr>
</file>

<file path=ppt/_rels/presentation.xml.rels><?xml version="1.0" encoding="UTF-8" standalone="yes"?>
<Relationships xmlns="http://schemas.openxmlformats.org/package/2006/relationships"><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63" Type="http://schemas.openxmlformats.org/officeDocument/2006/relationships/slideMaster" Target="slideMasters/slideMaster63.xml"/><Relationship Id="rId84" Type="http://schemas.openxmlformats.org/officeDocument/2006/relationships/slideMaster" Target="slideMasters/slideMaster84.xml"/><Relationship Id="rId138" Type="http://schemas.openxmlformats.org/officeDocument/2006/relationships/slide" Target="slides/slide10.xml"/><Relationship Id="rId159" Type="http://schemas.openxmlformats.org/officeDocument/2006/relationships/slide" Target="slides/slide31.xml"/><Relationship Id="rId170" Type="http://schemas.openxmlformats.org/officeDocument/2006/relationships/slide" Target="slides/slide42.xml"/><Relationship Id="rId191" Type="http://schemas.openxmlformats.org/officeDocument/2006/relationships/slide" Target="slides/slide63.xml"/><Relationship Id="rId205" Type="http://schemas.openxmlformats.org/officeDocument/2006/relationships/slide" Target="slides/slide77.xml"/><Relationship Id="rId226" Type="http://schemas.openxmlformats.org/officeDocument/2006/relationships/slide" Target="slides/slide98.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53" Type="http://schemas.openxmlformats.org/officeDocument/2006/relationships/slideMaster" Target="slideMasters/slideMaster53.xml"/><Relationship Id="rId74" Type="http://schemas.openxmlformats.org/officeDocument/2006/relationships/slideMaster" Target="slideMasters/slideMaster74.xml"/><Relationship Id="rId128" Type="http://schemas.openxmlformats.org/officeDocument/2006/relationships/slideMaster" Target="slideMasters/slideMaster128.xml"/><Relationship Id="rId149" Type="http://schemas.openxmlformats.org/officeDocument/2006/relationships/slide" Target="slides/slide21.xml"/><Relationship Id="rId5" Type="http://schemas.openxmlformats.org/officeDocument/2006/relationships/slideMaster" Target="slideMasters/slideMaster5.xml"/><Relationship Id="rId95" Type="http://schemas.openxmlformats.org/officeDocument/2006/relationships/slideMaster" Target="slideMasters/slideMaster95.xml"/><Relationship Id="rId160" Type="http://schemas.openxmlformats.org/officeDocument/2006/relationships/slide" Target="slides/slide32.xml"/><Relationship Id="rId181" Type="http://schemas.openxmlformats.org/officeDocument/2006/relationships/slide" Target="slides/slide53.xml"/><Relationship Id="rId216" Type="http://schemas.openxmlformats.org/officeDocument/2006/relationships/slide" Target="slides/slide88.xml"/><Relationship Id="rId22" Type="http://schemas.openxmlformats.org/officeDocument/2006/relationships/slideMaster" Target="slideMasters/slideMaster22.xml"/><Relationship Id="rId43" Type="http://schemas.openxmlformats.org/officeDocument/2006/relationships/slideMaster" Target="slideMasters/slideMaster43.xml"/><Relationship Id="rId64" Type="http://schemas.openxmlformats.org/officeDocument/2006/relationships/slideMaster" Target="slideMasters/slideMaster64.xml"/><Relationship Id="rId118" Type="http://schemas.openxmlformats.org/officeDocument/2006/relationships/slideMaster" Target="slideMasters/slideMaster118.xml"/><Relationship Id="rId139" Type="http://schemas.openxmlformats.org/officeDocument/2006/relationships/slide" Target="slides/slide11.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22.xml"/><Relationship Id="rId155" Type="http://schemas.openxmlformats.org/officeDocument/2006/relationships/slide" Target="slides/slide27.xml"/><Relationship Id="rId171" Type="http://schemas.openxmlformats.org/officeDocument/2006/relationships/slide" Target="slides/slide43.xml"/><Relationship Id="rId176" Type="http://schemas.openxmlformats.org/officeDocument/2006/relationships/slide" Target="slides/slide48.xml"/><Relationship Id="rId192" Type="http://schemas.openxmlformats.org/officeDocument/2006/relationships/slide" Target="slides/slide64.xml"/><Relationship Id="rId197" Type="http://schemas.openxmlformats.org/officeDocument/2006/relationships/slide" Target="slides/slide69.xml"/><Relationship Id="rId206" Type="http://schemas.openxmlformats.org/officeDocument/2006/relationships/slide" Target="slides/slide78.xml"/><Relationship Id="rId227" Type="http://schemas.openxmlformats.org/officeDocument/2006/relationships/slide" Target="slides/slide99.xml"/><Relationship Id="rId201" Type="http://schemas.openxmlformats.org/officeDocument/2006/relationships/slide" Target="slides/slide73.xml"/><Relationship Id="rId222" Type="http://schemas.openxmlformats.org/officeDocument/2006/relationships/slide" Target="slides/slide9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 Target="slides/slide1.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12.xml"/><Relationship Id="rId145" Type="http://schemas.openxmlformats.org/officeDocument/2006/relationships/slide" Target="slides/slide17.xml"/><Relationship Id="rId161" Type="http://schemas.openxmlformats.org/officeDocument/2006/relationships/slide" Target="slides/slide33.xml"/><Relationship Id="rId166" Type="http://schemas.openxmlformats.org/officeDocument/2006/relationships/slide" Target="slides/slide38.xml"/><Relationship Id="rId182" Type="http://schemas.openxmlformats.org/officeDocument/2006/relationships/slide" Target="slides/slide54.xml"/><Relationship Id="rId187" Type="http://schemas.openxmlformats.org/officeDocument/2006/relationships/slide" Target="slides/slide59.xml"/><Relationship Id="rId217"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84.xml"/><Relationship Id="rId233" Type="http://schemas.openxmlformats.org/officeDocument/2006/relationships/viewProps" Target="viewProps.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 Target="slides/slide2.xml"/><Relationship Id="rId135" Type="http://schemas.openxmlformats.org/officeDocument/2006/relationships/slide" Target="slides/slide7.xml"/><Relationship Id="rId151" Type="http://schemas.openxmlformats.org/officeDocument/2006/relationships/slide" Target="slides/slide23.xml"/><Relationship Id="rId156" Type="http://schemas.openxmlformats.org/officeDocument/2006/relationships/slide" Target="slides/slide28.xml"/><Relationship Id="rId177" Type="http://schemas.openxmlformats.org/officeDocument/2006/relationships/slide" Target="slides/slide49.xml"/><Relationship Id="rId198" Type="http://schemas.openxmlformats.org/officeDocument/2006/relationships/slide" Target="slides/slide70.xml"/><Relationship Id="rId172" Type="http://schemas.openxmlformats.org/officeDocument/2006/relationships/slide" Target="slides/slide44.xml"/><Relationship Id="rId193" Type="http://schemas.openxmlformats.org/officeDocument/2006/relationships/slide" Target="slides/slide65.xml"/><Relationship Id="rId202" Type="http://schemas.openxmlformats.org/officeDocument/2006/relationships/slide" Target="slides/slide74.xml"/><Relationship Id="rId207" Type="http://schemas.openxmlformats.org/officeDocument/2006/relationships/slide" Target="slides/slide79.xml"/><Relationship Id="rId223" Type="http://schemas.openxmlformats.org/officeDocument/2006/relationships/slide" Target="slides/slide95.xml"/><Relationship Id="rId228" Type="http://schemas.openxmlformats.org/officeDocument/2006/relationships/slide" Target="slides/slide100.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 Target="slides/slide13.xml"/><Relationship Id="rId146" Type="http://schemas.openxmlformats.org/officeDocument/2006/relationships/slide" Target="slides/slide18.xml"/><Relationship Id="rId167" Type="http://schemas.openxmlformats.org/officeDocument/2006/relationships/slide" Target="slides/slide39.xml"/><Relationship Id="rId188" Type="http://schemas.openxmlformats.org/officeDocument/2006/relationships/slide" Target="slides/slide60.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34.xml"/><Relationship Id="rId183" Type="http://schemas.openxmlformats.org/officeDocument/2006/relationships/slide" Target="slides/slide55.xml"/><Relationship Id="rId213" Type="http://schemas.openxmlformats.org/officeDocument/2006/relationships/slide" Target="slides/slide85.xml"/><Relationship Id="rId218" Type="http://schemas.openxmlformats.org/officeDocument/2006/relationships/slide" Target="slides/slide90.xml"/><Relationship Id="rId234"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 Target="slides/slide3.xml"/><Relationship Id="rId136" Type="http://schemas.openxmlformats.org/officeDocument/2006/relationships/slide" Target="slides/slide8.xml"/><Relationship Id="rId157" Type="http://schemas.openxmlformats.org/officeDocument/2006/relationships/slide" Target="slides/slide29.xml"/><Relationship Id="rId178" Type="http://schemas.openxmlformats.org/officeDocument/2006/relationships/slide" Target="slides/slide50.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24.xml"/><Relationship Id="rId173" Type="http://schemas.openxmlformats.org/officeDocument/2006/relationships/slide" Target="slides/slide45.xml"/><Relationship Id="rId194" Type="http://schemas.openxmlformats.org/officeDocument/2006/relationships/slide" Target="slides/slide66.xml"/><Relationship Id="rId199" Type="http://schemas.openxmlformats.org/officeDocument/2006/relationships/slide" Target="slides/slide71.xml"/><Relationship Id="rId203" Type="http://schemas.openxmlformats.org/officeDocument/2006/relationships/slide" Target="slides/slide75.xml"/><Relationship Id="rId208" Type="http://schemas.openxmlformats.org/officeDocument/2006/relationships/slide" Target="slides/slide80.xml"/><Relationship Id="rId229" Type="http://schemas.openxmlformats.org/officeDocument/2006/relationships/slide" Target="slides/slide101.xml"/><Relationship Id="rId19" Type="http://schemas.openxmlformats.org/officeDocument/2006/relationships/slideMaster" Target="slideMasters/slideMaster19.xml"/><Relationship Id="rId224" Type="http://schemas.openxmlformats.org/officeDocument/2006/relationships/slide" Target="slides/slide96.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19.xml"/><Relationship Id="rId16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14.xml"/><Relationship Id="rId163" Type="http://schemas.openxmlformats.org/officeDocument/2006/relationships/slide" Target="slides/slide35.xml"/><Relationship Id="rId184" Type="http://schemas.openxmlformats.org/officeDocument/2006/relationships/slide" Target="slides/slide56.xml"/><Relationship Id="rId189" Type="http://schemas.openxmlformats.org/officeDocument/2006/relationships/slide" Target="slides/slide61.xml"/><Relationship Id="rId219" Type="http://schemas.openxmlformats.org/officeDocument/2006/relationships/slide" Target="slides/slide91.xml"/><Relationship Id="rId3" Type="http://schemas.openxmlformats.org/officeDocument/2006/relationships/slideMaster" Target="slideMasters/slideMaster3.xml"/><Relationship Id="rId214" Type="http://schemas.openxmlformats.org/officeDocument/2006/relationships/slide" Target="slides/slide86.xml"/><Relationship Id="rId230" Type="http://schemas.openxmlformats.org/officeDocument/2006/relationships/slide" Target="slides/slide102.xml"/><Relationship Id="rId235" Type="http://schemas.openxmlformats.org/officeDocument/2006/relationships/tableStyles" Target="tableStyles.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 Target="slides/slide9.xml"/><Relationship Id="rId158" Type="http://schemas.openxmlformats.org/officeDocument/2006/relationships/slide" Target="slides/slide30.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 Target="slides/slide4.xml"/><Relationship Id="rId153" Type="http://schemas.openxmlformats.org/officeDocument/2006/relationships/slide" Target="slides/slide25.xml"/><Relationship Id="rId174" Type="http://schemas.openxmlformats.org/officeDocument/2006/relationships/slide" Target="slides/slide46.xml"/><Relationship Id="rId179" Type="http://schemas.openxmlformats.org/officeDocument/2006/relationships/slide" Target="slides/slide51.xml"/><Relationship Id="rId195" Type="http://schemas.openxmlformats.org/officeDocument/2006/relationships/slide" Target="slides/slide67.xml"/><Relationship Id="rId209" Type="http://schemas.openxmlformats.org/officeDocument/2006/relationships/slide" Target="slides/slide81.xml"/><Relationship Id="rId190" Type="http://schemas.openxmlformats.org/officeDocument/2006/relationships/slide" Target="slides/slide62.xml"/><Relationship Id="rId204" Type="http://schemas.openxmlformats.org/officeDocument/2006/relationships/slide" Target="slides/slide76.xml"/><Relationship Id="rId220" Type="http://schemas.openxmlformats.org/officeDocument/2006/relationships/slide" Target="slides/slide92.xml"/><Relationship Id="rId225" Type="http://schemas.openxmlformats.org/officeDocument/2006/relationships/slide" Target="slides/slide97.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43" Type="http://schemas.openxmlformats.org/officeDocument/2006/relationships/slide" Target="slides/slide15.xml"/><Relationship Id="rId148" Type="http://schemas.openxmlformats.org/officeDocument/2006/relationships/slide" Target="slides/slide20.xml"/><Relationship Id="rId164" Type="http://schemas.openxmlformats.org/officeDocument/2006/relationships/slide" Target="slides/slide36.xml"/><Relationship Id="rId169" Type="http://schemas.openxmlformats.org/officeDocument/2006/relationships/slide" Target="slides/slide41.xml"/><Relationship Id="rId185"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52.xml"/><Relationship Id="rId210" Type="http://schemas.openxmlformats.org/officeDocument/2006/relationships/slide" Target="slides/slide82.xml"/><Relationship Id="rId215" Type="http://schemas.openxmlformats.org/officeDocument/2006/relationships/slide" Target="slides/slide87.xml"/><Relationship Id="rId236" Type="http://schemas.microsoft.com/office/2015/10/relationships/revisionInfo" Target="revisionInfo.xml"/><Relationship Id="rId26" Type="http://schemas.openxmlformats.org/officeDocument/2006/relationships/slideMaster" Target="slideMasters/slideMaster26.xml"/><Relationship Id="rId231" Type="http://schemas.openxmlformats.org/officeDocument/2006/relationships/notesMaster" Target="notesMasters/notesMaster1.xml"/><Relationship Id="rId47" Type="http://schemas.openxmlformats.org/officeDocument/2006/relationships/slideMaster" Target="slideMasters/slideMaster47.xml"/><Relationship Id="rId68" Type="http://schemas.openxmlformats.org/officeDocument/2006/relationships/slideMaster" Target="slideMasters/slideMaster68.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 Target="slides/slide5.xml"/><Relationship Id="rId154" Type="http://schemas.openxmlformats.org/officeDocument/2006/relationships/slide" Target="slides/slide26.xml"/><Relationship Id="rId175" Type="http://schemas.openxmlformats.org/officeDocument/2006/relationships/slide" Target="slides/slide47.xml"/><Relationship Id="rId196" Type="http://schemas.openxmlformats.org/officeDocument/2006/relationships/slide" Target="slides/slide68.xml"/><Relationship Id="rId200" Type="http://schemas.openxmlformats.org/officeDocument/2006/relationships/slide" Target="slides/slide72.xml"/><Relationship Id="rId16" Type="http://schemas.openxmlformats.org/officeDocument/2006/relationships/slideMaster" Target="slideMasters/slideMaster16.xml"/><Relationship Id="rId221" Type="http://schemas.openxmlformats.org/officeDocument/2006/relationships/slide" Target="slides/slide93.xml"/><Relationship Id="rId37" Type="http://schemas.openxmlformats.org/officeDocument/2006/relationships/slideMaster" Target="slideMasters/slideMaster37.xml"/><Relationship Id="rId58" Type="http://schemas.openxmlformats.org/officeDocument/2006/relationships/slideMaster" Target="slideMasters/slideMaster58.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44" Type="http://schemas.openxmlformats.org/officeDocument/2006/relationships/slide" Target="slides/slide16.xml"/><Relationship Id="rId90" Type="http://schemas.openxmlformats.org/officeDocument/2006/relationships/slideMaster" Target="slideMasters/slideMaster90.xml"/><Relationship Id="rId165" Type="http://schemas.openxmlformats.org/officeDocument/2006/relationships/slide" Target="slides/slide37.xml"/><Relationship Id="rId186" Type="http://schemas.openxmlformats.org/officeDocument/2006/relationships/slide" Target="slides/slide58.xml"/><Relationship Id="rId211" Type="http://schemas.openxmlformats.org/officeDocument/2006/relationships/slide" Target="slides/slide83.xml"/><Relationship Id="rId232" Type="http://schemas.openxmlformats.org/officeDocument/2006/relationships/presProps" Target="presProps.xml"/><Relationship Id="rId27" Type="http://schemas.openxmlformats.org/officeDocument/2006/relationships/slideMaster" Target="slideMasters/slideMaster27.xml"/><Relationship Id="rId48" Type="http://schemas.openxmlformats.org/officeDocument/2006/relationships/slideMaster" Target="slideMasters/slideMaster48.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34"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C4213B-313C-4238-BE7B-DD7E790B2227}"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61765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23</a:t>
            </a:fld>
            <a:endParaRPr lang="en-GB"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24</a:t>
            </a:fld>
            <a:endParaRPr lang="en-GB" dirty="0">
              <a:solidFill>
                <a:srgbClr val="000000"/>
              </a:solidFill>
            </a:endParaRPr>
          </a:p>
        </p:txBody>
      </p:sp>
    </p:spTree>
    <p:extLst>
      <p:ext uri="{BB962C8B-B14F-4D97-AF65-F5344CB8AC3E}">
        <p14:creationId xmlns:p14="http://schemas.microsoft.com/office/powerpoint/2010/main" val="22327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28</a:t>
            </a:fld>
            <a:endParaRPr lang="en-GB">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29</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AC049EE-53FC-4187-915D-6A743F5D43C1}" type="slidenum">
              <a:rPr lang="en-GB"/>
              <a:pPr/>
              <a:t>30</a:t>
            </a:fld>
            <a:endParaRPr lang="en-GB"/>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32</a:t>
            </a:fld>
            <a:endParaRPr lang="en-GB">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36</a:t>
            </a:fld>
            <a:endParaRPr lang="en-GB">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C1651B0-F35B-40BD-89E9-C49B81D584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68</a:t>
            </a:fld>
            <a:endParaRPr kumimoji="0" lang="en-GB" sz="1800" b="0" i="0" u="none" strike="noStrike" kern="0" cap="none" spc="0" normalizeH="0" baseline="0" noProof="0" dirty="0">
              <a:ln>
                <a:noFill/>
              </a:ln>
              <a:solidFill>
                <a:srgbClr val="000000"/>
              </a:solidFill>
              <a:effectLst/>
              <a:uLnTx/>
              <a:uFillTx/>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054288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E9BB56-B69A-4A19-A3F7-497798BDC6BD}"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69</a:t>
            </a:fld>
            <a:endParaRPr kumimoji="0" lang="en-GB" sz="1800" b="0" i="0" u="none" strike="noStrike" kern="0" cap="none" spc="0" normalizeH="0" baseline="0" noProof="0" dirty="0">
              <a:ln>
                <a:noFill/>
              </a:ln>
              <a:solidFill>
                <a:srgbClr val="000000"/>
              </a:solidFill>
              <a:effectLst/>
              <a:uLnTx/>
              <a:uFillTx/>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5416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4</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88757E5-A981-4945-8126-F351778C602B}"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70</a:t>
            </a:fld>
            <a:endParaRPr kumimoji="0" lang="en-GB" sz="1800" b="0" i="0" u="none" strike="noStrike" kern="0" cap="none" spc="0" normalizeH="0" baseline="0" noProof="0" dirty="0">
              <a:ln>
                <a:noFill/>
              </a:ln>
              <a:solidFill>
                <a:srgbClr val="000000"/>
              </a:solidFill>
              <a:effectLst/>
              <a:uLnTx/>
              <a:uFillTx/>
            </a:endParaRPr>
          </a:p>
        </p:txBody>
      </p:sp>
      <p:sp>
        <p:nvSpPr>
          <p:cNvPr id="117763" name="Rectangle 2"/>
          <p:cNvSpPr>
            <a:spLocks noGrp="1" noRot="1" noChangeAspect="1" noChangeArrowheads="1" noTextEdit="1"/>
          </p:cNvSpPr>
          <p:nvPr>
            <p:ph type="sldImg"/>
          </p:nvPr>
        </p:nvSpPr>
        <p:spPr>
          <a:xfrm>
            <a:off x="1150938" y="692150"/>
            <a:ext cx="4556125" cy="3416300"/>
          </a:xfrm>
          <a:ln/>
        </p:spPr>
      </p:sp>
      <p:sp>
        <p:nvSpPr>
          <p:cNvPr id="11776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911218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CA9BFA2-5A1B-4478-BD73-FE75D672A801}" type="slidenum">
              <a:rPr kumimoji="0" lang="en-GB"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71</a:t>
            </a:fld>
            <a:endParaRPr kumimoji="0" lang="en-GB"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865864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705B441-2BD2-44DC-8A10-0E4A4408FD7E}"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72</a:t>
            </a:fld>
            <a:endParaRPr kumimoji="0" lang="en-GB" sz="1800" b="0" i="0" u="none" strike="noStrike" kern="0" cap="none" spc="0" normalizeH="0" baseline="0" noProof="0" dirty="0">
              <a:ln>
                <a:noFill/>
              </a:ln>
              <a:solidFill>
                <a:srgbClr val="000000"/>
              </a:solidFill>
              <a:effectLst/>
              <a:uLnTx/>
              <a:uFillTx/>
            </a:endParaRPr>
          </a:p>
        </p:txBody>
      </p:sp>
      <p:sp>
        <p:nvSpPr>
          <p:cNvPr id="118787" name="Rectangle 2"/>
          <p:cNvSpPr>
            <a:spLocks noGrp="1" noRot="1" noChangeAspect="1" noChangeArrowheads="1" noTextEdit="1"/>
          </p:cNvSpPr>
          <p:nvPr>
            <p:ph type="sldImg"/>
          </p:nvPr>
        </p:nvSpPr>
        <p:spPr>
          <a:xfrm>
            <a:off x="1150938" y="692150"/>
            <a:ext cx="4556125" cy="3416300"/>
          </a:xfrm>
          <a:ln/>
        </p:spPr>
      </p:sp>
      <p:sp>
        <p:nvSpPr>
          <p:cNvPr id="11878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308898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C9F89A7-5327-4499-9021-86204D377D94}"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73</a:t>
            </a:fld>
            <a:endParaRPr kumimoji="0" lang="en-GB" sz="1800" b="0" i="0" u="none" strike="noStrike" kern="0" cap="none" spc="0" normalizeH="0" baseline="0" noProof="0" dirty="0">
              <a:ln>
                <a:noFill/>
              </a:ln>
              <a:solidFill>
                <a:srgbClr val="000000"/>
              </a:solidFill>
              <a:effectLst/>
              <a:uLnTx/>
              <a:uFillTx/>
            </a:endParaRPr>
          </a:p>
        </p:txBody>
      </p:sp>
      <p:sp>
        <p:nvSpPr>
          <p:cNvPr id="119811" name="Rectangle 2"/>
          <p:cNvSpPr>
            <a:spLocks noGrp="1" noRot="1" noChangeAspect="1" noChangeArrowheads="1" noTextEdit="1"/>
          </p:cNvSpPr>
          <p:nvPr>
            <p:ph type="sldImg"/>
          </p:nvPr>
        </p:nvSpPr>
        <p:spPr>
          <a:xfrm>
            <a:off x="1150938" y="692150"/>
            <a:ext cx="4556125" cy="3416300"/>
          </a:xfrm>
          <a:ln/>
        </p:spPr>
      </p:sp>
      <p:sp>
        <p:nvSpPr>
          <p:cNvPr id="11981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891247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E7918A6-274E-49C2-AE12-872A22CD5749}"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74</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695107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7736897-36D9-459B-9B8F-2D1EABC460FE}"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75</a:t>
            </a:fld>
            <a:endParaRPr kumimoji="0" lang="en-GB" sz="1800" b="0" i="0" u="none" strike="noStrike" kern="0" cap="none" spc="0" normalizeH="0" baseline="0" noProof="0" dirty="0">
              <a:ln>
                <a:noFill/>
              </a:ln>
              <a:solidFill>
                <a:srgbClr val="000000"/>
              </a:solidFill>
              <a:effectLst/>
              <a:uLnTx/>
              <a:uFillTx/>
            </a:endParaRPr>
          </a:p>
        </p:txBody>
      </p:sp>
      <p:sp>
        <p:nvSpPr>
          <p:cNvPr id="123907" name="Rectangle 2"/>
          <p:cNvSpPr>
            <a:spLocks noGrp="1" noRot="1" noChangeAspect="1" noChangeArrowheads="1" noTextEdit="1"/>
          </p:cNvSpPr>
          <p:nvPr>
            <p:ph type="sldImg"/>
          </p:nvPr>
        </p:nvSpPr>
        <p:spPr>
          <a:xfrm>
            <a:off x="1150938" y="692150"/>
            <a:ext cx="4556125" cy="3416300"/>
          </a:xfrm>
          <a:ln/>
        </p:spPr>
      </p:sp>
      <p:sp>
        <p:nvSpPr>
          <p:cNvPr id="123908"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697258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5D961E3-7B4B-43BB-BE08-5DC36F955DF6}"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76</a:t>
            </a:fld>
            <a:endParaRPr kumimoji="0" lang="en-GB" sz="1800" b="0" i="0" u="none" strike="noStrike" kern="0" cap="none" spc="0" normalizeH="0" baseline="0" noProof="0" dirty="0">
              <a:ln>
                <a:noFill/>
              </a:ln>
              <a:solidFill>
                <a:srgbClr val="000000"/>
              </a:solidFill>
              <a:effectLst/>
              <a:uLnTx/>
              <a:uFillTx/>
            </a:endParaRPr>
          </a:p>
        </p:txBody>
      </p:sp>
      <p:sp>
        <p:nvSpPr>
          <p:cNvPr id="124931" name="Rectangle 2"/>
          <p:cNvSpPr>
            <a:spLocks noGrp="1" noRot="1" noChangeAspect="1" noChangeArrowheads="1" noTextEdit="1"/>
          </p:cNvSpPr>
          <p:nvPr>
            <p:ph type="sldImg"/>
          </p:nvPr>
        </p:nvSpPr>
        <p:spPr>
          <a:xfrm>
            <a:off x="1150938" y="692150"/>
            <a:ext cx="4556125" cy="3416300"/>
          </a:xfrm>
          <a:ln/>
        </p:spPr>
      </p:sp>
      <p:sp>
        <p:nvSpPr>
          <p:cNvPr id="1249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4242991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FD862F-5BEF-4858-9A1C-47876B8105AF}"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77</a:t>
            </a:fld>
            <a:endParaRPr kumimoji="0" lang="en-GB" sz="1800" b="0" i="0" u="none" strike="noStrike" kern="0" cap="none" spc="0" normalizeH="0" baseline="0" noProof="0" dirty="0">
              <a:ln>
                <a:noFill/>
              </a:ln>
              <a:solidFill>
                <a:srgbClr val="000000"/>
              </a:solidFill>
              <a:effectLst/>
              <a:uLnTx/>
              <a:uFillTx/>
            </a:endParaRPr>
          </a:p>
        </p:txBody>
      </p:sp>
      <p:sp>
        <p:nvSpPr>
          <p:cNvPr id="125955" name="Rectangle 2"/>
          <p:cNvSpPr>
            <a:spLocks noGrp="1" noRot="1" noChangeAspect="1" noChangeArrowheads="1" noTextEdit="1"/>
          </p:cNvSpPr>
          <p:nvPr>
            <p:ph type="sldImg"/>
          </p:nvPr>
        </p:nvSpPr>
        <p:spPr>
          <a:xfrm>
            <a:off x="1150938" y="692150"/>
            <a:ext cx="4556125" cy="3416300"/>
          </a:xfrm>
          <a:ln/>
        </p:spPr>
      </p:sp>
      <p:sp>
        <p:nvSpPr>
          <p:cNvPr id="125956"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715265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0947455-07AF-4A96-B01A-3BC0DF8E37FF}"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78</a:t>
            </a:fld>
            <a:endParaRPr kumimoji="0" lang="en-GB" sz="1800" b="0" i="0" u="none" strike="noStrike" kern="0" cap="none" spc="0" normalizeH="0" baseline="0" noProof="0" dirty="0">
              <a:ln>
                <a:noFill/>
              </a:ln>
              <a:solidFill>
                <a:srgbClr val="000000"/>
              </a:solidFill>
              <a:effectLst/>
              <a:uLnTx/>
              <a:uFillTx/>
            </a:endParaRPr>
          </a:p>
        </p:txBody>
      </p:sp>
      <p:sp>
        <p:nvSpPr>
          <p:cNvPr id="126979" name="Rectangle 2"/>
          <p:cNvSpPr>
            <a:spLocks noGrp="1" noRot="1" noChangeAspect="1" noChangeArrowheads="1" noTextEdit="1"/>
          </p:cNvSpPr>
          <p:nvPr>
            <p:ph type="sldImg"/>
          </p:nvPr>
        </p:nvSpPr>
        <p:spPr>
          <a:xfrm>
            <a:off x="1150938" y="692150"/>
            <a:ext cx="4556125" cy="3416300"/>
          </a:xfrm>
          <a:ln/>
        </p:spPr>
      </p:sp>
      <p:sp>
        <p:nvSpPr>
          <p:cNvPr id="126980"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3961260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880E15-F66C-43B7-9D4D-E4E4BE3FC131}"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79</a:t>
            </a:fld>
            <a:endParaRPr kumimoji="0" lang="en-GB" sz="1800" b="0" i="0" u="none" strike="noStrike" kern="0" cap="none" spc="0" normalizeH="0" baseline="0" noProof="0" dirty="0">
              <a:ln>
                <a:noFill/>
              </a:ln>
              <a:solidFill>
                <a:srgbClr val="000000"/>
              </a:solidFill>
              <a:effectLst/>
              <a:uLnTx/>
              <a:uFillTx/>
            </a:endParaRPr>
          </a:p>
        </p:txBody>
      </p:sp>
      <p:sp>
        <p:nvSpPr>
          <p:cNvPr id="128003" name="Rectangle 2"/>
          <p:cNvSpPr>
            <a:spLocks noGrp="1" noRot="1" noChangeAspect="1" noChangeArrowheads="1" noTextEdit="1"/>
          </p:cNvSpPr>
          <p:nvPr>
            <p:ph type="sldImg"/>
          </p:nvPr>
        </p:nvSpPr>
        <p:spPr>
          <a:xfrm>
            <a:off x="1150938" y="692150"/>
            <a:ext cx="4556125" cy="3416300"/>
          </a:xfrm>
          <a:ln/>
        </p:spPr>
      </p:sp>
      <p:sp>
        <p:nvSpPr>
          <p:cNvPr id="128004"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7189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5</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46D71DA-5519-4470-853E-67BA4984C499}"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80</a:t>
            </a:fld>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1044495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7A561C-9FD9-4C4C-8580-77C3C3ECC8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81</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1019419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FCC4565-EC8B-468B-9078-897913D08FFB}"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82</a:t>
            </a:fld>
            <a:endParaRPr kumimoji="0" lang="en-GB" sz="1800" b="0" i="0" u="none" strike="noStrike" kern="0" cap="none" spc="0" normalizeH="0" baseline="0" noProof="0" dirty="0">
              <a:ln>
                <a:noFill/>
              </a:ln>
              <a:solidFill>
                <a:srgbClr val="000000"/>
              </a:solidFill>
              <a:effectLst/>
              <a:uLnTx/>
              <a:uFillTx/>
            </a:endParaRPr>
          </a:p>
        </p:txBody>
      </p:sp>
      <p:sp>
        <p:nvSpPr>
          <p:cNvPr id="130051" name="Rectangle 2"/>
          <p:cNvSpPr>
            <a:spLocks noGrp="1" noRot="1" noChangeAspect="1" noChangeArrowheads="1" noTextEdit="1"/>
          </p:cNvSpPr>
          <p:nvPr>
            <p:ph type="sldImg"/>
          </p:nvPr>
        </p:nvSpPr>
        <p:spPr>
          <a:xfrm>
            <a:off x="1150938" y="692150"/>
            <a:ext cx="4556125" cy="3416300"/>
          </a:xfrm>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589165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7A561C-9FD9-4C4C-8580-77C3C3ECC8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83</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3754334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7A561C-9FD9-4C4C-8580-77C3C3ECC8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84</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498538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C7A561C-9FD9-4C4C-8580-77C3C3ECC807}" type="slidenum">
              <a:rPr kumimoji="0" lang="en-GB" sz="1800" b="0" i="0" u="none" strike="noStrike" kern="0" cap="none" spc="0" normalizeH="0" baseline="0" noProof="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85</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3550810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86</a:t>
            </a:fld>
            <a:endParaRPr lang="en-GB" dirty="0">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88</a:t>
            </a:fld>
            <a:endParaRPr lang="en-GB" dirty="0">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96</a:t>
            </a:fld>
            <a:endParaRPr lang="en-GB">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97</a:t>
            </a:fld>
            <a:endParaRPr lang="en-US">
              <a:solidFill>
                <a:srgbClr val="000000"/>
              </a:solidFill>
            </a:endParaRPr>
          </a:p>
        </p:txBody>
      </p:sp>
    </p:spTree>
    <p:extLst>
      <p:ext uri="{BB962C8B-B14F-4D97-AF65-F5344CB8AC3E}">
        <p14:creationId xmlns:p14="http://schemas.microsoft.com/office/powerpoint/2010/main" val="4008388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6</a:t>
            </a:fld>
            <a:endParaRPr lang="en-GB" dirty="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98</a:t>
            </a:fld>
            <a:endParaRPr lang="en-US">
              <a:solidFill>
                <a:srgbClr val="000000"/>
              </a:solidFill>
            </a:endParaRPr>
          </a:p>
        </p:txBody>
      </p:sp>
    </p:spTree>
    <p:extLst>
      <p:ext uri="{BB962C8B-B14F-4D97-AF65-F5344CB8AC3E}">
        <p14:creationId xmlns:p14="http://schemas.microsoft.com/office/powerpoint/2010/main" val="35370386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99</a:t>
            </a:fld>
            <a:endParaRPr lang="en-US">
              <a:solidFill>
                <a:srgbClr val="000000"/>
              </a:solidFill>
            </a:endParaRPr>
          </a:p>
        </p:txBody>
      </p:sp>
    </p:spTree>
    <p:extLst>
      <p:ext uri="{BB962C8B-B14F-4D97-AF65-F5344CB8AC3E}">
        <p14:creationId xmlns:p14="http://schemas.microsoft.com/office/powerpoint/2010/main" val="193883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100</a:t>
            </a:fld>
            <a:endParaRPr lang="en-US">
              <a:solidFill>
                <a:srgbClr val="000000"/>
              </a:solidFill>
            </a:endParaRPr>
          </a:p>
        </p:txBody>
      </p:sp>
    </p:spTree>
    <p:extLst>
      <p:ext uri="{BB962C8B-B14F-4D97-AF65-F5344CB8AC3E}">
        <p14:creationId xmlns:p14="http://schemas.microsoft.com/office/powerpoint/2010/main" val="1349261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102</a:t>
            </a:fld>
            <a:endParaRPr lang="en-GB">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46075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12</a:t>
            </a:fld>
            <a:endParaRPr lang="en-GB" dirty="0">
              <a:solidFill>
                <a:prstClr val="black"/>
              </a:solidFill>
            </a:endParaRPr>
          </a:p>
        </p:txBody>
      </p:sp>
    </p:spTree>
    <p:extLst>
      <p:ext uri="{BB962C8B-B14F-4D97-AF65-F5344CB8AC3E}">
        <p14:creationId xmlns:p14="http://schemas.microsoft.com/office/powerpoint/2010/main" val="516784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13</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365454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38D311-8C02-431B-86BD-364C9B366D4B}" type="slidenum">
              <a:rPr kumimoji="0" lang="en-GB"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GB"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083130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21</a:t>
            </a:fld>
            <a:endParaRPr lang="en-GB" dirty="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21/09/2017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21/09/2017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21/09/2017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9/21/2017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9/21/2017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9/21/2017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9/21/2017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9/21/2017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9/21/2017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9/21/2017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21/09/2017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9/21/2017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9/21/2017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9/21/2017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9/21/2017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9/21/2017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9/21/2017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9/21/2017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9/21/2017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9/21/2017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9/21/2017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9/21/2017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9/21/2017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9/21/2017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9/21/2017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9/21/2017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Thursday, 21 September 2017</a:t>
            </a:fld>
            <a:endParaRPr lang="en-GB" sz="1800" dirty="0">
              <a:solidFill>
                <a:srgbClr val="FFFF66"/>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21/09/2017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8030024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9/21/2017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Thursday, 21 September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00130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21/09/2017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21/09/2017</a:t>
            </a:fld>
            <a:endParaRPr lang="en-GB" alt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D99885-1C85-4393-A275-2BE5964B7162}" type="datetimeFigureOut">
              <a:rPr lang="en-GB" smtClean="0"/>
              <a:t>21/09/2017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548CFB-464C-4143-8F2B-0C04B0D37A32}" type="slidenum">
              <a:rPr lang="en-GB" smtClean="0"/>
              <a:t>‹#›</a:t>
            </a:fld>
            <a:endParaRPr lang="en-GB"/>
          </a:p>
        </p:txBody>
      </p:sp>
    </p:spTree>
    <p:extLst>
      <p:ext uri="{BB962C8B-B14F-4D97-AF65-F5344CB8AC3E}">
        <p14:creationId xmlns:p14="http://schemas.microsoft.com/office/powerpoint/2010/main" val="37789634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9/21/2017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21/09/2017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1"/>
            <a:ext cx="3803650" cy="4102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1"/>
            <a:ext cx="3803650" cy="41021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lIns="68580" tIns="34290" rIns="68580" bIns="34290"/>
          <a:lstStyle>
            <a:lvl1pPr>
              <a:defRPr/>
            </a:lvl1pPr>
          </a:lstStyle>
          <a:p>
            <a:pPr defTabSz="685800" fontAlgn="auto">
              <a:spcBef>
                <a:spcPts val="0"/>
              </a:spcBef>
              <a:spcAft>
                <a:spcPts val="0"/>
              </a:spcAft>
              <a:defRPr/>
            </a:pPr>
            <a:fld id="{8EDF7B6F-2004-4788-9F05-B9AC607002D6}" type="datetime2">
              <a:rPr lang="en-US" sz="1400" kern="0" smtClean="0">
                <a:solidFill>
                  <a:srgbClr val="000000"/>
                </a:solidFill>
                <a:latin typeface="Arial"/>
              </a:rPr>
              <a:pPr defTabSz="685800" fontAlgn="auto">
                <a:spcBef>
                  <a:spcPts val="0"/>
                </a:spcBef>
                <a:spcAft>
                  <a:spcPts val="0"/>
                </a:spcAft>
                <a:defRPr/>
              </a:pPr>
              <a:t>Thursday, September 21, 2017</a:t>
            </a:fld>
            <a:endParaRPr lang="en-GB" sz="1400" kern="0">
              <a:solidFill>
                <a:srgbClr val="000000"/>
              </a:solidFill>
              <a:latin typeface="Arial"/>
            </a:endParaRPr>
          </a:p>
        </p:txBody>
      </p:sp>
      <p:sp>
        <p:nvSpPr>
          <p:cNvPr id="6" name="Footer Placeholder 5"/>
          <p:cNvSpPr>
            <a:spLocks noGrp="1" noChangeArrowheads="1"/>
          </p:cNvSpPr>
          <p:nvPr>
            <p:ph type="ftr" sz="quarter" idx="11"/>
          </p:nvPr>
        </p:nvSpPr>
        <p:spPr>
          <a:xfrm>
            <a:off x="3511551" y="6330953"/>
            <a:ext cx="2882900" cy="442913"/>
          </a:xfrm>
          <a:prstGeom prst="rect">
            <a:avLst/>
          </a:prstGeom>
          <a:ln/>
        </p:spPr>
        <p:txBody>
          <a:bodyPr lIns="68580" tIns="34290" rIns="68580" bIns="34290"/>
          <a:lstStyle>
            <a:lvl1pPr>
              <a:defRPr/>
            </a:lvl1pPr>
          </a:lstStyle>
          <a:p>
            <a:pPr defTabSz="685800" fontAlgn="auto">
              <a:spcBef>
                <a:spcPts val="0"/>
              </a:spcBef>
              <a:spcAft>
                <a:spcPts val="0"/>
              </a:spcAft>
              <a:defRPr/>
            </a:pPr>
            <a:endParaRPr lang="en-US" sz="1400" kern="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lIns="68580" tIns="34290" rIns="68580" bIns="34290"/>
          <a:lstStyle>
            <a:lvl1pPr>
              <a:defRPr/>
            </a:lvl1pPr>
          </a:lstStyle>
          <a:p>
            <a:pPr defTabSz="685800" fontAlgn="auto">
              <a:spcBef>
                <a:spcPts val="0"/>
              </a:spcBef>
              <a:spcAft>
                <a:spcPts val="0"/>
              </a:spcAft>
              <a:defRPr/>
            </a:pPr>
            <a:endParaRPr lang="en-US" sz="1400" kern="0">
              <a:solidFill>
                <a:srgbClr val="000000"/>
              </a:solidFill>
              <a:latin typeface="Arial"/>
            </a:endParaRPr>
          </a:p>
        </p:txBody>
      </p:sp>
    </p:spTree>
    <p:extLst>
      <p:ext uri="{BB962C8B-B14F-4D97-AF65-F5344CB8AC3E}">
        <p14:creationId xmlns:p14="http://schemas.microsoft.com/office/powerpoint/2010/main" val="3145148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774353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542210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61541375"/>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227972"/>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0000"/>
              </a:solidFill>
              <a:effectLst/>
              <a:uLnTx/>
              <a:uFillTx/>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00"/>
              </a:solidFill>
              <a:effectLst/>
              <a:uLnTx/>
              <a:uFillTx/>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0000"/>
                </a:solidFill>
                <a:effectLst/>
                <a:uLnTx/>
                <a:uFillTx/>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28617064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977015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12BFDB6-5EB2-4EAD-B635-5741753271E7}" type="datetime2">
              <a:rPr kumimoji="0" lang="en-GB" sz="1800" b="0" i="0" u="none" strike="noStrike" kern="0" cap="none" spc="0" normalizeH="0" baseline="0" noProof="0" smtClean="0">
                <a:ln>
                  <a:noFill/>
                </a:ln>
                <a:solidFill>
                  <a:srgbClr val="000000"/>
                </a:solidFill>
                <a:effectLst/>
                <a:uLnTx/>
                <a:uFillTx/>
                <a:latin typeface="Arial"/>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Thursday, 21 September 2017</a:t>
            </a:fld>
            <a:endParaRPr kumimoji="0" lang="en-GB" sz="1800" b="0" i="0" u="none" strike="noStrike" kern="0" cap="none" spc="0" normalizeH="0" baseline="0" noProof="0" dirty="0">
              <a:ln>
                <a:noFill/>
              </a:ln>
              <a:solidFill>
                <a:srgbClr val="000000"/>
              </a:solidFill>
              <a:effectLst/>
              <a:uLnTx/>
              <a:uFillTx/>
              <a:latin typeface="Arial"/>
              <a:cs typeface="Arial" pitchFamily="34"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000000"/>
              </a:solidFill>
              <a:effectLst/>
              <a:uLnTx/>
              <a:uFillTx/>
              <a:latin typeface="Arial"/>
              <a:cs typeface="Arial" pitchFamily="34"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7F7E5A3-CF98-4D9F-9B34-F4AE9FD14BF6}" type="slidenum">
              <a:rPr kumimoji="0" lang="en-GB" sz="1800" b="0" i="0" u="none" strike="noStrike" kern="0" cap="none" spc="0" normalizeH="0" baseline="0" noProof="0" smtClean="0">
                <a:ln>
                  <a:noFill/>
                </a:ln>
                <a:solidFill>
                  <a:srgbClr val="000000"/>
                </a:solidFill>
                <a:effectLst/>
                <a:uLnTx/>
                <a:uFillTx/>
                <a:latin typeface="Arial"/>
                <a:cs typeface="Arial" pitchFamily="34" charset="0"/>
              </a:rPr>
              <a:pPr marL="0" marR="0" lvl="0" indent="0" defTabSz="914400" eaLnBrk="1" fontAlgn="auto" latinLnBrk="0" hangingPunct="1">
                <a:lnSpc>
                  <a:spcPct val="100000"/>
                </a:lnSpc>
                <a:spcBef>
                  <a:spcPts val="0"/>
                </a:spcBef>
                <a:spcAft>
                  <a:spcPts val="0"/>
                </a:spcAft>
                <a:buClrTx/>
                <a:buSzTx/>
                <a:buFontTx/>
                <a:buNone/>
                <a:tabLst/>
                <a:defRPr/>
              </a:pPr>
              <a:t>‹#›</a:t>
            </a:fld>
            <a:endParaRPr kumimoji="0" lang="en-GB" sz="1800" b="0" i="0" u="none" strike="noStrike" kern="0" cap="none" spc="0" normalizeH="0" baseline="0" noProof="0" dirty="0">
              <a:ln>
                <a:noFill/>
              </a:ln>
              <a:solidFill>
                <a:srgbClr val="000000"/>
              </a:solidFill>
              <a:effectLst/>
              <a:uLnTx/>
              <a:uFillTx/>
              <a:latin typeface="Arial"/>
              <a:cs typeface="Arial" pitchFamily="34" charset="0"/>
            </a:endParaRPr>
          </a:p>
        </p:txBody>
      </p:sp>
    </p:spTree>
    <p:extLst>
      <p:ext uri="{BB962C8B-B14F-4D97-AF65-F5344CB8AC3E}">
        <p14:creationId xmlns:p14="http://schemas.microsoft.com/office/powerpoint/2010/main" val="1301671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6594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21/09/2017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62662821"/>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5440BB2-FAF0-4858-9101-167E7D666943}"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21/09/2017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5D57F40-0E04-4116-95B7-8C5EFEAD57EB}"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76600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60857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21/09/2017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21/09/2017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5.xml"/><Relationship Id="rId1" Type="http://schemas.openxmlformats.org/officeDocument/2006/relationships/slideLayout" Target="../slideLayouts/slideLayout5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6.xml"/><Relationship Id="rId1" Type="http://schemas.openxmlformats.org/officeDocument/2006/relationships/slideLayout" Target="../slideLayouts/slideLayout5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9.xml"/><Relationship Id="rId1" Type="http://schemas.openxmlformats.org/officeDocument/2006/relationships/slideLayout" Target="../slideLayouts/slideLayout5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0.xml"/><Relationship Id="rId1" Type="http://schemas.openxmlformats.org/officeDocument/2006/relationships/slideLayout" Target="../slideLayouts/slideLayout6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11.xml"/><Relationship Id="rId1" Type="http://schemas.openxmlformats.org/officeDocument/2006/relationships/slideLayout" Target="../slideLayouts/slideLayout6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2.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112.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11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3.xml"/></Relationships>
</file>

<file path=ppt/slideMasters/_rels/slideMaster11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7.xml"/></Relationships>
</file>

<file path=ppt/slideMasters/_rels/slideMaster11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1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1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2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20.xml"/></Relationships>
</file>

<file path=ppt/slideMasters/_rels/slideMaster12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1.xml"/><Relationship Id="rId1" Type="http://schemas.openxmlformats.org/officeDocument/2006/relationships/slideLayout" Target="../slideLayouts/slideLayout62.xml"/></Relationships>
</file>

<file path=ppt/slideMasters/_rels/slideMaster122.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5" Type="http://schemas.openxmlformats.org/officeDocument/2006/relationships/hyperlink" Target="00%20main%20menu.ppt" TargetMode="External"/><Relationship Id="rId4" Type="http://schemas.openxmlformats.org/officeDocument/2006/relationships/theme" Target="../theme/theme122.xml"/></Relationships>
</file>

<file path=ppt/slideMasters/_rels/slideMaster1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3.xml"/><Relationship Id="rId1" Type="http://schemas.openxmlformats.org/officeDocument/2006/relationships/slideLayout" Target="../slideLayouts/slideLayout66.xml"/></Relationships>
</file>

<file path=ppt/slideMasters/_rels/slideMaster124.xml.rels><?xml version="1.0" encoding="UTF-8" standalone="yes"?>
<Relationships xmlns="http://schemas.openxmlformats.org/package/2006/relationships"><Relationship Id="rId3" Type="http://schemas.openxmlformats.org/officeDocument/2006/relationships/theme" Target="../theme/theme124.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5.xml"/><Relationship Id="rId1" Type="http://schemas.openxmlformats.org/officeDocument/2006/relationships/slideLayout" Target="../slideLayouts/slideLayout69.xml"/></Relationships>
</file>

<file path=ppt/slideMasters/_rels/slideMaster12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6.xml"/><Relationship Id="rId1" Type="http://schemas.openxmlformats.org/officeDocument/2006/relationships/slideLayout" Target="../slideLayouts/slideLayout7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27.xml.rels><?xml version="1.0" encoding="UTF-8" standalone="yes"?>
<Relationships xmlns="http://schemas.openxmlformats.org/package/2006/relationships"><Relationship Id="rId2" Type="http://schemas.openxmlformats.org/officeDocument/2006/relationships/theme" Target="../theme/theme127.xml"/><Relationship Id="rId1" Type="http://schemas.openxmlformats.org/officeDocument/2006/relationships/slideLayout" Target="../slideLayouts/slideLayout71.xml"/></Relationships>
</file>

<file path=ppt/slideMasters/_rels/slideMaster1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28.xml"/><Relationship Id="rId1" Type="http://schemas.openxmlformats.org/officeDocument/2006/relationships/slideLayout" Target="../slideLayouts/slideLayout7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7.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7.xml"/><Relationship Id="rId1" Type="http://schemas.openxmlformats.org/officeDocument/2006/relationships/slideLayout" Target="../slideLayouts/slideLayout4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2.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1.xml"/><Relationship Id="rId1" Type="http://schemas.openxmlformats.org/officeDocument/2006/relationships/slideLayout" Target="../slideLayouts/slideLayout4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6" Type="http://schemas.openxmlformats.org/officeDocument/2006/relationships/hyperlink" Target="meta.ppt#-1,1,Metacognition "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theme" Target="../theme/theme4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image" Target="../media/image1.jpeg"/></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6.xml"/><Relationship Id="rId1" Type="http://schemas.openxmlformats.org/officeDocument/2006/relationships/slideLayout" Target="../slideLayouts/slideLayout46.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8.xm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2.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50.xml"/></Relationships>
</file>

<file path=ppt/slideMasters/_rels/slideMaster55.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5.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5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8.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3.xml"/></Relationships>
</file>

<file path=ppt/slideMasters/_rels/slideMaster6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6.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8" Type="http://schemas.openxmlformats.org/officeDocument/2006/relationships/hyperlink" Target="../Organising%20your%20studies/organising%20choices.ppt" TargetMode="External"/><Relationship Id="rId3" Type="http://schemas.openxmlformats.org/officeDocument/2006/relationships/slideLayout" Target="../slideLayouts/slideLayout53.xml"/><Relationship Id="rId7" Type="http://schemas.openxmlformats.org/officeDocument/2006/relationships/hyperlink" Target="Choices&#8230;.ppt" TargetMode="Externa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hyperlink" Target="coffee.ppt" TargetMode="External"/><Relationship Id="rId5" Type="http://schemas.openxmlformats.org/officeDocument/2006/relationships/hyperlink" Target="00%20main%20menu.ppt" TargetMode="External"/><Relationship Id="rId4" Type="http://schemas.openxmlformats.org/officeDocument/2006/relationships/theme" Target="../theme/theme78.xml"/></Relationships>
</file>

<file path=ppt/slideMasters/_rels/slideMaster7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79.xml"/><Relationship Id="rId1" Type="http://schemas.openxmlformats.org/officeDocument/2006/relationships/slideLayout" Target="../slideLayouts/slideLayout5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1"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0.xml"/><Relationship Id="rId1" Type="http://schemas.openxmlformats.org/officeDocument/2006/relationships/slideLayout" Target="../slideLayouts/slideLayout5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2.xml"/><Relationship Id="rId1" Type="http://schemas.openxmlformats.org/officeDocument/2006/relationships/slideLayout" Target="../slideLayouts/slideLayout5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4.xml"/></Relationships>
</file>

<file path=ppt/slideMasters/_rels/slideMaster9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mj-lt"/>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4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2914963083"/>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196371486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96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5"/>
            <a:ext cx="8713788" cy="935037"/>
          </a:xfrm>
          <a:prstGeom prst="rect">
            <a:avLst/>
          </a:prstGeom>
          <a:noFill/>
          <a:ln w="9525" algn="ctr">
            <a:noFill/>
            <a:miter lim="800000"/>
            <a:headEnd/>
            <a:tailEnd/>
          </a:ln>
        </p:spPr>
        <p:txBody>
          <a:bodyPr vert="horz" wrap="square" lIns="68580" tIns="34290" rIns="68580" bIns="3429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5" y="5805488"/>
            <a:ext cx="7775575" cy="346249"/>
          </a:xfrm>
          <a:prstGeom prst="rect">
            <a:avLst/>
          </a:prstGeom>
          <a:noFill/>
          <a:ln w="9525">
            <a:noFill/>
            <a:miter lim="800000"/>
            <a:headEnd/>
            <a:tailEnd/>
          </a:ln>
          <a:effectLst/>
        </p:spPr>
        <p:txBody>
          <a:bodyPr lIns="68580" tIns="34290" rIns="68580" bIns="34290">
            <a:spAutoFit/>
          </a:bodyPr>
          <a:lstStyle/>
          <a:p>
            <a:pPr algn="ctr" defTabSz="685800" eaLnBrk="0" fontAlgn="auto" hangingPunct="0">
              <a:spcBef>
                <a:spcPct val="50000"/>
              </a:spcBef>
              <a:spcAft>
                <a:spcPts val="0"/>
              </a:spcAft>
              <a:defRPr/>
            </a:pPr>
            <a:endParaRPr lang="en-US" sz="18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6" y="1196977"/>
            <a:ext cx="8605838" cy="467042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7"/>
            <a:ext cx="1071562" cy="1071563"/>
          </a:xfrm>
          <a:prstGeom prst="ellipse">
            <a:avLst/>
          </a:prstGeom>
          <a:solidFill>
            <a:srgbClr val="33CC33"/>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1"/>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9" name="Oval 7"/>
          <p:cNvSpPr>
            <a:spLocks noChangeArrowheads="1"/>
          </p:cNvSpPr>
          <p:nvPr/>
        </p:nvSpPr>
        <p:spPr bwMode="auto">
          <a:xfrm>
            <a:off x="8332790" y="6049963"/>
            <a:ext cx="568325" cy="577851"/>
          </a:xfrm>
          <a:prstGeom prst="ellipse">
            <a:avLst/>
          </a:prstGeom>
          <a:solidFill>
            <a:srgbClr val="FF99FF"/>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0" name="Oval 8"/>
          <p:cNvSpPr>
            <a:spLocks noChangeArrowheads="1"/>
          </p:cNvSpPr>
          <p:nvPr/>
        </p:nvSpPr>
        <p:spPr bwMode="auto">
          <a:xfrm>
            <a:off x="8421690" y="6138863"/>
            <a:ext cx="403225" cy="411163"/>
          </a:xfrm>
          <a:prstGeom prst="ellipse">
            <a:avLst/>
          </a:prstGeom>
          <a:solidFill>
            <a:srgbClr val="FF3300"/>
          </a:solidFill>
          <a:ln w="50800">
            <a:noFill/>
            <a:round/>
            <a:headEnd/>
            <a:tailEnd/>
          </a:ln>
        </p:spPr>
        <p:txBody>
          <a:bodyPr wrap="none" lIns="68580" tIns="34290" rIns="68580" bIns="34290" anchor="ctr"/>
          <a:lstStyle/>
          <a:p>
            <a:pPr algn="ctr" defTabSz="685800" eaLnBrk="0" fontAlgn="auto" hangingPunct="0">
              <a:spcBef>
                <a:spcPts val="0"/>
              </a:spcBef>
              <a:spcAft>
                <a:spcPts val="0"/>
              </a:spcAft>
              <a:defRPr/>
            </a:pPr>
            <a:endParaRPr lang="en-US" sz="1500" b="1" dirty="0">
              <a:solidFill>
                <a:srgbClr val="000000"/>
              </a:solidFill>
              <a:latin typeface="Calibri"/>
            </a:endParaRPr>
          </a:p>
        </p:txBody>
      </p:sp>
      <p:sp>
        <p:nvSpPr>
          <p:cNvPr id="11" name="Oval 9"/>
          <p:cNvSpPr>
            <a:spLocks noChangeArrowheads="1"/>
          </p:cNvSpPr>
          <p:nvPr/>
        </p:nvSpPr>
        <p:spPr bwMode="auto">
          <a:xfrm>
            <a:off x="8505827" y="6221415"/>
            <a:ext cx="231775" cy="230187"/>
          </a:xfrm>
          <a:prstGeom prst="ellipse">
            <a:avLst/>
          </a:prstGeom>
          <a:solidFill>
            <a:srgbClr val="FFFF66"/>
          </a:solidFill>
          <a:ln w="50800">
            <a:noFill/>
            <a:round/>
            <a:headEnd/>
            <a:tailEnd/>
          </a:ln>
        </p:spPr>
        <p:txBody>
          <a:bodyPr wrap="none" lIns="69056" tIns="34529" rIns="69056" bIns="34529" anchor="ctr"/>
          <a:lstStyle/>
          <a:p>
            <a:pPr algn="ctr" defTabSz="685800" eaLnBrk="0" fontAlgn="auto" hangingPunct="0">
              <a:spcBef>
                <a:spcPts val="0"/>
              </a:spcBef>
              <a:spcAft>
                <a:spcPts val="0"/>
              </a:spcAft>
              <a:defRPr/>
            </a:pPr>
            <a:endParaRPr lang="en-US" sz="2100" b="1" dirty="0">
              <a:solidFill>
                <a:srgbClr val="000000"/>
              </a:solidFill>
              <a:latin typeface="Calibri"/>
            </a:endParaRPr>
          </a:p>
        </p:txBody>
      </p:sp>
      <p:sp>
        <p:nvSpPr>
          <p:cNvPr id="12" name="TextBox 11"/>
          <p:cNvSpPr txBox="1"/>
          <p:nvPr/>
        </p:nvSpPr>
        <p:spPr>
          <a:xfrm>
            <a:off x="3500440" y="6550027"/>
            <a:ext cx="2643187" cy="238527"/>
          </a:xfrm>
          <a:prstGeom prst="rect">
            <a:avLst/>
          </a:prstGeom>
          <a:noFill/>
        </p:spPr>
        <p:txBody>
          <a:bodyPr lIns="68580" tIns="34290" rIns="68580" bIns="34290">
            <a:spAutoFit/>
          </a:bodyPr>
          <a:lstStyle/>
          <a:p>
            <a:pPr algn="ctr" defTabSz="685800" eaLnBrk="0" fontAlgn="auto" hangingPunct="0">
              <a:spcBef>
                <a:spcPts val="0"/>
              </a:spcBef>
              <a:spcAft>
                <a:spcPts val="0"/>
              </a:spcAft>
              <a:defRPr/>
            </a:pPr>
            <a:r>
              <a:rPr lang="en-GB" sz="11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1"/>
            <a:ext cx="1042988"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5" y="1"/>
            <a:ext cx="1042987" cy="1042988"/>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5" y="5815015"/>
            <a:ext cx="1042987" cy="1042987"/>
          </a:xfrm>
          <a:prstGeom prst="actionButtonBlank">
            <a:avLst/>
          </a:prstGeom>
          <a:noFill/>
          <a:ln w="12700">
            <a:noFill/>
            <a:miter lim="800000"/>
            <a:headEnd type="none" w="sm" len="sm"/>
            <a:tailEnd type="none" w="sm" len="sm"/>
          </a:ln>
          <a:effectLst/>
        </p:spPr>
        <p:txBody>
          <a:bodyPr wrap="none" lIns="68580" tIns="34290" rIns="68580" bIns="34290" anchor="ctr"/>
          <a:lstStyle/>
          <a:p>
            <a:pPr algn="ctr" defTabSz="685800" eaLnBrk="0" fontAlgn="auto" hangingPunct="0">
              <a:spcBef>
                <a:spcPts val="0"/>
              </a:spcBef>
              <a:spcAft>
                <a:spcPts val="0"/>
              </a:spcAft>
              <a:defRPr/>
            </a:pPr>
            <a:endParaRPr lang="en-GB" sz="1500" b="1" dirty="0">
              <a:solidFill>
                <a:srgbClr val="000000"/>
              </a:solidFill>
              <a:latin typeface="Times New Roman" pitchFamily="18" charset="0"/>
            </a:endParaRPr>
          </a:p>
        </p:txBody>
      </p:sp>
    </p:spTree>
    <p:extLst>
      <p:ext uri="{BB962C8B-B14F-4D97-AF65-F5344CB8AC3E}">
        <p14:creationId xmlns:p14="http://schemas.microsoft.com/office/powerpoint/2010/main" val="3391402725"/>
      </p:ext>
    </p:extLst>
  </p:cSld>
  <p:clrMap bg1="lt1" tx1="dk1" bg2="lt2" tx2="dk2" accent1="accent1" accent2="accent2" accent3="accent3" accent4="accent4" accent5="accent5" accent6="accent6" hlink="hlink" folHlink="folHlink"/>
  <p:sldLayoutIdLst>
    <p:sldLayoutId id="21474849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3000">
          <a:solidFill>
            <a:srgbClr val="008000"/>
          </a:solidFill>
          <a:latin typeface="+mj-lt"/>
          <a:ea typeface="+mj-ea"/>
          <a:cs typeface="+mj-cs"/>
        </a:defRPr>
      </a:lvl1pPr>
      <a:lvl2pPr algn="ctr" rtl="0" eaLnBrk="0" fontAlgn="base" hangingPunct="0">
        <a:lnSpc>
          <a:spcPct val="85000"/>
        </a:lnSpc>
        <a:spcBef>
          <a:spcPct val="0"/>
        </a:spcBef>
        <a:spcAft>
          <a:spcPct val="0"/>
        </a:spcAft>
        <a:defRPr sz="3000">
          <a:solidFill>
            <a:srgbClr val="008000"/>
          </a:solidFill>
          <a:latin typeface="Arial Rounded MT Bold" pitchFamily="34" charset="0"/>
        </a:defRPr>
      </a:lvl2pPr>
      <a:lvl3pPr algn="ctr" rtl="0" eaLnBrk="0" fontAlgn="base" hangingPunct="0">
        <a:lnSpc>
          <a:spcPct val="85000"/>
        </a:lnSpc>
        <a:spcBef>
          <a:spcPct val="0"/>
        </a:spcBef>
        <a:spcAft>
          <a:spcPct val="0"/>
        </a:spcAft>
        <a:defRPr sz="3000">
          <a:solidFill>
            <a:srgbClr val="008000"/>
          </a:solidFill>
          <a:latin typeface="Arial Rounded MT Bold" pitchFamily="34" charset="0"/>
        </a:defRPr>
      </a:lvl3pPr>
      <a:lvl4pPr algn="ctr" rtl="0" eaLnBrk="0" fontAlgn="base" hangingPunct="0">
        <a:lnSpc>
          <a:spcPct val="85000"/>
        </a:lnSpc>
        <a:spcBef>
          <a:spcPct val="0"/>
        </a:spcBef>
        <a:spcAft>
          <a:spcPct val="0"/>
        </a:spcAft>
        <a:defRPr sz="3000">
          <a:solidFill>
            <a:srgbClr val="008000"/>
          </a:solidFill>
          <a:latin typeface="Arial Rounded MT Bold" pitchFamily="34" charset="0"/>
        </a:defRPr>
      </a:lvl4pPr>
      <a:lvl5pPr algn="ctr" rtl="0" eaLnBrk="0" fontAlgn="base" hangingPunct="0">
        <a:lnSpc>
          <a:spcPct val="85000"/>
        </a:lnSpc>
        <a:spcBef>
          <a:spcPct val="0"/>
        </a:spcBef>
        <a:spcAft>
          <a:spcPct val="0"/>
        </a:spcAft>
        <a:defRPr sz="3000">
          <a:solidFill>
            <a:srgbClr val="008000"/>
          </a:solidFill>
          <a:latin typeface="Arial Rounded MT Bold" pitchFamily="34" charset="0"/>
        </a:defRPr>
      </a:lvl5pPr>
      <a:lvl6pPr marL="342900" algn="ctr" rtl="0" eaLnBrk="1" fontAlgn="base" hangingPunct="1">
        <a:lnSpc>
          <a:spcPct val="85000"/>
        </a:lnSpc>
        <a:spcBef>
          <a:spcPct val="0"/>
        </a:spcBef>
        <a:spcAft>
          <a:spcPct val="0"/>
        </a:spcAft>
        <a:defRPr sz="3000">
          <a:solidFill>
            <a:srgbClr val="008000"/>
          </a:solidFill>
          <a:latin typeface="Arial Rounded MT Bold" pitchFamily="34" charset="0"/>
        </a:defRPr>
      </a:lvl6pPr>
      <a:lvl7pPr marL="685800" algn="ctr" rtl="0" eaLnBrk="1" fontAlgn="base" hangingPunct="1">
        <a:lnSpc>
          <a:spcPct val="85000"/>
        </a:lnSpc>
        <a:spcBef>
          <a:spcPct val="0"/>
        </a:spcBef>
        <a:spcAft>
          <a:spcPct val="0"/>
        </a:spcAft>
        <a:defRPr sz="3000">
          <a:solidFill>
            <a:srgbClr val="008000"/>
          </a:solidFill>
          <a:latin typeface="Arial Rounded MT Bold" pitchFamily="34" charset="0"/>
        </a:defRPr>
      </a:lvl7pPr>
      <a:lvl8pPr marL="1028700" algn="ctr" rtl="0" eaLnBrk="1" fontAlgn="base" hangingPunct="1">
        <a:lnSpc>
          <a:spcPct val="85000"/>
        </a:lnSpc>
        <a:spcBef>
          <a:spcPct val="0"/>
        </a:spcBef>
        <a:spcAft>
          <a:spcPct val="0"/>
        </a:spcAft>
        <a:defRPr sz="3000">
          <a:solidFill>
            <a:srgbClr val="008000"/>
          </a:solidFill>
          <a:latin typeface="Arial Rounded MT Bold" pitchFamily="34" charset="0"/>
        </a:defRPr>
      </a:lvl8pPr>
      <a:lvl9pPr marL="1371600" algn="ctr" rtl="0" eaLnBrk="1" fontAlgn="base" hangingPunct="1">
        <a:lnSpc>
          <a:spcPct val="85000"/>
        </a:lnSpc>
        <a:spcBef>
          <a:spcPct val="0"/>
        </a:spcBef>
        <a:spcAft>
          <a:spcPct val="0"/>
        </a:spcAft>
        <a:defRPr sz="3000">
          <a:solidFill>
            <a:srgbClr val="008000"/>
          </a:solidFill>
          <a:latin typeface="Arial Rounded MT Bold" pitchFamily="34" charset="0"/>
        </a:defRPr>
      </a:lvl9pPr>
    </p:titleStyle>
    <p:bodyStyle>
      <a:lvl1pPr marL="400050" indent="-40005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ea typeface="+mn-ea"/>
          <a:cs typeface="+mn-cs"/>
        </a:defRPr>
      </a:lvl1pPr>
      <a:lvl2pPr marL="748904" indent="-214313" algn="l" rtl="0" eaLnBrk="0" fontAlgn="base" hangingPunct="0">
        <a:lnSpc>
          <a:spcPct val="90000"/>
        </a:lnSpc>
        <a:spcBef>
          <a:spcPct val="35000"/>
        </a:spcBef>
        <a:spcAft>
          <a:spcPct val="0"/>
        </a:spcAft>
        <a:buClr>
          <a:srgbClr val="009900"/>
        </a:buClr>
        <a:buFont typeface="Wingdings" pitchFamily="2" charset="2"/>
        <a:buChar char="v"/>
        <a:defRPr sz="2100" b="1">
          <a:solidFill>
            <a:srgbClr val="660066"/>
          </a:solidFill>
          <a:latin typeface="+mn-lt"/>
        </a:defRPr>
      </a:lvl2pPr>
      <a:lvl3pPr marL="1054894" indent="-171450" algn="l" rtl="0" eaLnBrk="0" fontAlgn="base" hangingPunct="0">
        <a:lnSpc>
          <a:spcPct val="90000"/>
        </a:lnSpc>
        <a:spcBef>
          <a:spcPct val="35000"/>
        </a:spcBef>
        <a:spcAft>
          <a:spcPct val="0"/>
        </a:spcAft>
        <a:buClr>
          <a:srgbClr val="009900"/>
        </a:buClr>
        <a:buFont typeface="Wingdings" pitchFamily="2" charset="2"/>
        <a:buChar char="v"/>
        <a:defRPr sz="1800" b="1">
          <a:solidFill>
            <a:srgbClr val="660066"/>
          </a:solidFill>
          <a:latin typeface="+mn-lt"/>
        </a:defRPr>
      </a:lvl3pPr>
      <a:lvl4pPr marL="136088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4pPr>
      <a:lvl5pPr marL="1666875" indent="-171450" algn="l" rtl="0" eaLnBrk="0" fontAlgn="base" hangingPunct="0">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5pPr>
      <a:lvl6pPr marL="20097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6pPr>
      <a:lvl7pPr marL="23526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7pPr>
      <a:lvl8pPr marL="26955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8pPr>
      <a:lvl9pPr marL="3038475" indent="-171450" algn="l" rtl="0" eaLnBrk="1" fontAlgn="base" hangingPunct="1">
        <a:lnSpc>
          <a:spcPct val="90000"/>
        </a:lnSpc>
        <a:spcBef>
          <a:spcPct val="35000"/>
        </a:spcBef>
        <a:spcAft>
          <a:spcPct val="0"/>
        </a:spcAft>
        <a:buClr>
          <a:srgbClr val="009900"/>
        </a:buClr>
        <a:buFont typeface="Wingdings" pitchFamily="2" charset="2"/>
        <a:buChar char="v"/>
        <a:defRPr sz="1500" b="1">
          <a:solidFill>
            <a:srgbClr val="660066"/>
          </a:solidFill>
          <a:latin typeface="+mn-lt"/>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6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3610300787"/>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650325010"/>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2606946758"/>
      </p:ext>
    </p:extLst>
  </p:cSld>
  <p:clrMap bg1="lt1" tx1="dk1" bg2="lt2" tx2="dk2" accent1="accent1" accent2="accent2" accent3="accent3" accent4="accent4" accent5="accent5" accent6="accent6" hlink="hlink" folHlink="folHlink"/>
  <p:sldLayoutIdLst>
    <p:sldLayoutId id="214748500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03109663"/>
      </p:ext>
    </p:extLst>
  </p:cSld>
  <p:clrMap bg1="lt1" tx1="dk1" bg2="lt2" tx2="dk2" accent1="accent1" accent2="accent2" accent3="accent3" accent4="accent4" accent5="accent5" accent6="accent6" hlink="hlink" folHlink="folHlink"/>
  <p:sldLayoutIdLst>
    <p:sldLayoutId id="2147485005" r:id="rId1"/>
    <p:sldLayoutId id="2147485008" r:id="rId2"/>
    <p:sldLayoutId id="2147485012"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1249053072"/>
      </p:ext>
    </p:extLst>
  </p:cSld>
  <p:clrMap bg1="lt1" tx1="dk1" bg2="lt2" tx2="dk2" accent1="accent1" accent2="accent2" accent3="accent3" accent4="accent4" accent5="accent5" accent6="accent6" hlink="hlink" folHlink="folHlink"/>
  <p:sldLayoutIdLst>
    <p:sldLayoutId id="2147485007"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extLst>
      <p:ext uri="{BB962C8B-B14F-4D97-AF65-F5344CB8AC3E}">
        <p14:creationId xmlns:p14="http://schemas.microsoft.com/office/powerpoint/2010/main" val="3752493725"/>
      </p:ext>
    </p:extLst>
  </p:cSld>
  <p:clrMap bg1="lt1" tx1="dk1" bg2="lt2" tx2="dk2" accent1="accent1" accent2="accent2" accent3="accent3" accent4="accent4" accent5="accent5" accent6="accent6" hlink="hlink" folHlink="folHlink"/>
  <p:sldLayoutIdLst>
    <p:sldLayoutId id="2147485010" r:id="rId1"/>
    <p:sldLayoutId id="2147485011"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extLst>
      <p:ext uri="{BB962C8B-B14F-4D97-AF65-F5344CB8AC3E}">
        <p14:creationId xmlns:p14="http://schemas.microsoft.com/office/powerpoint/2010/main" val="15967998"/>
      </p:ext>
    </p:extLst>
  </p:cSld>
  <p:clrMap bg1="lt1" tx1="dk1" bg2="lt2" tx2="dk2" accent1="accent1" accent2="accent2" accent3="accent3" accent4="accent4" accent5="accent5" accent6="accent6" hlink="hlink" folHlink="folHlink"/>
  <p:sldLayoutIdLst>
    <p:sldLayoutId id="21474850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1380575498"/>
      </p:ext>
    </p:extLst>
  </p:cSld>
  <p:clrMap bg1="lt1" tx1="dk1" bg2="lt2" tx2="dk2" accent1="accent1" accent2="accent2" accent3="accent3" accent4="accent4" accent5="accent5" accent6="accent6" hlink="hlink" folHlink="folHlink"/>
  <p:sldLayoutIdLst>
    <p:sldLayoutId id="214748501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40BB2-FAF0-4858-9101-167E7D666943}" type="datetimeFigureOut">
              <a:rPr lang="en-GB" smtClean="0"/>
              <a:t>21/09/2017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57F40-0E04-4116-95B7-8C5EFEAD57EB}" type="slidenum">
              <a:rPr lang="en-GB" smtClean="0"/>
              <a:t>‹#›</a:t>
            </a:fld>
            <a:endParaRPr lang="en-GB"/>
          </a:p>
        </p:txBody>
      </p:sp>
    </p:spTree>
    <p:extLst>
      <p:ext uri="{BB962C8B-B14F-4D97-AF65-F5344CB8AC3E}">
        <p14:creationId xmlns:p14="http://schemas.microsoft.com/office/powerpoint/2010/main" val="577110771"/>
      </p:ext>
    </p:extLst>
  </p:cSld>
  <p:clrMap bg1="lt1" tx1="dk1" bg2="lt2" tx2="dk2" accent1="accent1" accent2="accent2" accent3="accent3" accent4="accent4" accent5="accent5" accent6="accent6" hlink="hlink" folHlink="folHlink"/>
  <p:sldLayoutIdLst>
    <p:sldLayoutId id="21474850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extLst>
      <p:ext uri="{BB962C8B-B14F-4D97-AF65-F5344CB8AC3E}">
        <p14:creationId xmlns:p14="http://schemas.microsoft.com/office/powerpoint/2010/main" val="1034701178"/>
      </p:ext>
    </p:extLst>
  </p:cSld>
  <p:clrMap bg1="lt1" tx1="dk1" bg2="lt2" tx2="dk2" accent1="accent1" accent2="accent2" accent3="accent3" accent4="accent4" accent5="accent5" accent6="accent6" hlink="hlink" folHlink="folHlink"/>
  <p:sldLayoutIdLst>
    <p:sldLayoutId id="214748503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24" r:id="rId1"/>
    <p:sldLayoutId id="214748473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501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9/21/2017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4"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 id="2147485028" r:id="rId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21/09/2017</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21/09/2017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5"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6"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7"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8"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5"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49" r:id="rId1"/>
    <p:sldLayoutId id="2147484852" r:id="rId2"/>
    <p:sldLayoutId id="2147485029" r:id="rId3"/>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9/21/2017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Calibri"/>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9/21/2017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hyperlink" Target="file:///C:\Users\Phil\Desktop\current%20stuff\brunel%20pieces%203\Newcastle.pptx#-1,1,Slide 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00.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42.xml"/><Relationship Id="rId1" Type="http://schemas.openxmlformats.org/officeDocument/2006/relationships/slideLayout" Target="../slideLayouts/slideLayout50.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2.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43.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6.xml"/><Relationship Id="rId6" Type="http://schemas.openxmlformats.org/officeDocument/2006/relationships/hyperlink" Target="http://phil-race.co.uk/ripples-model-seven-factors-underpinning-successful-learning-update-july-2015/" TargetMode="External"/><Relationship Id="rId5" Type="http://schemas.openxmlformats.org/officeDocument/2006/relationships/hyperlink" Target="https://phil-race.co.uk/2017/05/lectures-and-learning/" TargetMode="External"/><Relationship Id="rId4" Type="http://schemas.openxmlformats.org/officeDocument/2006/relationships/hyperlink" Target="http://phil-race.co.uk/2015/01/assessment-bits-new-edition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3" Type="http://schemas.openxmlformats.org/officeDocument/2006/relationships/hyperlink" Target="https://twitter.com/DrKPritchard" TargetMode="External"/><Relationship Id="rId2" Type="http://schemas.openxmlformats.org/officeDocument/2006/relationships/hyperlink" Target="https://twitter.com/hashtag/philatswansea17?src=hash" TargetMode="Externa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8.xml"/><Relationship Id="rId1" Type="http://schemas.openxmlformats.org/officeDocument/2006/relationships/slideLayout" Target="../slideLayouts/slideLayout57.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cs.cmu.edu/~rgs/alice26a.gif" TargetMode="Externa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6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hyperlink" Target="http://www.plagiarism.org/" TargetMode="Externa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2" Type="http://schemas.openxmlformats.org/officeDocument/2006/relationships/hyperlink" Target="http://www.digitalpedagogylab.com/hybridped/resisting-edtech/" TargetMode="External"/><Relationship Id="rId1" Type="http://schemas.openxmlformats.org/officeDocument/2006/relationships/slideLayout" Target="../slideLayouts/slideLayout7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8.xml"/><Relationship Id="rId1" Type="http://schemas.openxmlformats.org/officeDocument/2006/relationships/slideLayout" Target="../slideLayouts/slideLayout66.xml"/></Relationships>
</file>

<file path=ppt/slides/_rels/slide6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9.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70.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67.xml"/></Relationships>
</file>

<file path=ppt/slides/_rels/slide71.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68.xml"/></Relationships>
</file>

<file path=ppt/slides/_rels/slide7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63.xml"/></Relationships>
</file>

<file path=ppt/slides/_rels/slide7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7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5.xml"/></Relationships>
</file>

<file path=ppt/slides/_rels/slide7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6.xml"/><Relationship Id="rId1" Type="http://schemas.openxmlformats.org/officeDocument/2006/relationships/slideLayout" Target="../slideLayouts/slideLayout6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5.xml"/></Relationships>
</file>

<file path=ppt/slides/_rels/slide7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8.xml"/><Relationship Id="rId1" Type="http://schemas.openxmlformats.org/officeDocument/2006/relationships/slideLayout" Target="../slideLayouts/slideLayout65.xml"/></Relationships>
</file>

<file path=ppt/slides/_rels/slide7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9.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hyperlink" Target="https://phil-race.co.uk/2016/04/whodunit/" TargetMode="External"/><Relationship Id="rId1" Type="http://schemas.openxmlformats.org/officeDocument/2006/relationships/slideLayout" Target="../slideLayouts/slideLayout70.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8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2.xml"/><Relationship Id="rId1" Type="http://schemas.openxmlformats.org/officeDocument/2006/relationships/slideLayout" Target="../slideLayouts/slideLayout6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3.xml"/></Relationships>
</file>

<file path=ppt/slides/_rels/slide8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4.xml"/><Relationship Id="rId1" Type="http://schemas.openxmlformats.org/officeDocument/2006/relationships/slideLayout" Target="../slideLayouts/slideLayout65.xml"/></Relationships>
</file>

<file path=ppt/slides/_rels/slide85.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1.xml"/></Relationships>
</file>

<file path=ppt/slides/_rels/slide87.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4.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0.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0.xml"/></Relationships>
</file>

<file path=ppt/slides/_rels/slide99.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41.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0" y="0"/>
            <a:ext cx="6697400" cy="3284980"/>
          </a:xfrm>
          <a:noFill/>
        </p:spPr>
        <p:txBody>
          <a:bodyPr/>
          <a:lstStyle/>
          <a:p>
            <a:pPr algn="ctr">
              <a:defRPr/>
            </a:pPr>
            <a:br>
              <a:rPr lang="en-GB" dirty="0">
                <a:solidFill>
                  <a:schemeClr val="accent1">
                    <a:lumMod val="60000"/>
                    <a:lumOff val="40000"/>
                  </a:schemeClr>
                </a:solidFill>
              </a:rPr>
            </a:br>
            <a:r>
              <a:rPr lang="en-GB" sz="4400" dirty="0">
                <a:solidFill>
                  <a:schemeClr val="accent1">
                    <a:lumMod val="60000"/>
                    <a:lumOff val="40000"/>
                  </a:schemeClr>
                </a:solidFill>
              </a:rPr>
              <a:t>Designing out Plagiarism:</a:t>
            </a:r>
            <a:br>
              <a:rPr lang="en-GB" sz="4400" dirty="0">
                <a:solidFill>
                  <a:schemeClr val="accent1">
                    <a:lumMod val="60000"/>
                    <a:lumOff val="40000"/>
                  </a:schemeClr>
                </a:solidFill>
              </a:rPr>
            </a:br>
            <a:r>
              <a:rPr lang="en-GB" sz="3200" dirty="0">
                <a:solidFill>
                  <a:srgbClr val="FFC000"/>
                </a:solidFill>
              </a:rPr>
              <a:t>- contract cheating, veracity, whodunit?, academic conduct, alternatives to essays</a:t>
            </a:r>
            <a:br>
              <a:rPr lang="en-GB" sz="3200" dirty="0">
                <a:solidFill>
                  <a:srgbClr val="FFC000"/>
                </a:solidFill>
              </a:rPr>
            </a:br>
            <a:r>
              <a:rPr lang="en-GB" sz="3200" dirty="0">
                <a:solidFill>
                  <a:srgbClr val="FFC000"/>
                </a:solidFill>
              </a:rPr>
              <a:t>- </a:t>
            </a:r>
            <a:r>
              <a:rPr lang="en-GB" sz="3600" dirty="0">
                <a:solidFill>
                  <a:schemeClr val="accent1">
                    <a:lumMod val="60000"/>
                    <a:lumOff val="40000"/>
                  </a:schemeClr>
                </a:solidFill>
              </a:rPr>
              <a:t>towards assessment as learning</a:t>
            </a:r>
            <a:endParaRPr lang="en-GB" dirty="0">
              <a:solidFill>
                <a:schemeClr val="accent1">
                  <a:lumMod val="60000"/>
                  <a:lumOff val="40000"/>
                </a:schemeClr>
              </a:solidFill>
            </a:endParaRPr>
          </a:p>
        </p:txBody>
      </p:sp>
      <p:sp>
        <p:nvSpPr>
          <p:cNvPr id="13315" name="Rectangle 3"/>
          <p:cNvSpPr>
            <a:spLocks noGrp="1" noChangeArrowheads="1"/>
          </p:cNvSpPr>
          <p:nvPr>
            <p:ph type="subTitle" idx="1"/>
          </p:nvPr>
        </p:nvSpPr>
        <p:spPr>
          <a:xfrm>
            <a:off x="611450" y="3356990"/>
            <a:ext cx="6625390" cy="610356"/>
          </a:xfrm>
        </p:spPr>
        <p:txBody>
          <a:bodyPr/>
          <a:lstStyle/>
          <a:p>
            <a:pPr algn="ctr"/>
            <a:r>
              <a:rPr lang="en-GB" b="1" dirty="0">
                <a:solidFill>
                  <a:srgbClr val="92D050"/>
                </a:solidFill>
              </a:rPr>
              <a:t>Swansea University</a:t>
            </a:r>
          </a:p>
          <a:p>
            <a:pPr algn="ctr"/>
            <a:r>
              <a:rPr lang="en-GB" sz="2400" b="1" dirty="0">
                <a:solidFill>
                  <a:srgbClr val="FF6699"/>
                </a:solidFill>
              </a:rPr>
              <a:t>21</a:t>
            </a:r>
            <a:r>
              <a:rPr lang="en-GB" sz="2400" b="1" baseline="30000" dirty="0">
                <a:solidFill>
                  <a:srgbClr val="FF6699"/>
                </a:solidFill>
              </a:rPr>
              <a:t>st</a:t>
            </a:r>
            <a:r>
              <a:rPr lang="en-GB" sz="2400" b="1" dirty="0">
                <a:solidFill>
                  <a:srgbClr val="FF6699"/>
                </a:solidFill>
              </a:rPr>
              <a:t> September  2017</a:t>
            </a:r>
          </a:p>
        </p:txBody>
      </p:sp>
      <p:sp>
        <p:nvSpPr>
          <p:cNvPr id="5" name="Rectangle 8">
            <a:hlinkClick r:id="rId3" action="ppaction://hlinkpres?slideindex=1&amp;slidetitle="/>
          </p:cNvPr>
          <p:cNvSpPr>
            <a:spLocks noChangeArrowheads="1"/>
          </p:cNvSpPr>
          <p:nvPr/>
        </p:nvSpPr>
        <p:spPr bwMode="auto">
          <a:xfrm>
            <a:off x="395536" y="4365130"/>
            <a:ext cx="79208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20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2000" b="1" dirty="0">
                <a:solidFill>
                  <a:srgbClr val="4F81BD"/>
                </a:solidFill>
                <a:latin typeface="Arial" charset="0"/>
              </a:rPr>
              <a:t>Follow Phil on Twitter: @</a:t>
            </a:r>
            <a:r>
              <a:rPr lang="en-GB" sz="2000" b="1" dirty="0" err="1">
                <a:solidFill>
                  <a:srgbClr val="4F81BD"/>
                </a:solidFill>
                <a:latin typeface="Arial" charset="0"/>
              </a:rPr>
              <a:t>RacePhil</a:t>
            </a:r>
            <a:r>
              <a:rPr lang="en-GB" sz="2000" b="1" dirty="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Edge Hill University and University of Plymouth</a:t>
            </a: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B050"/>
                </a:solidFill>
              </a:rPr>
              <a:t>Albert Einstein</a:t>
            </a:r>
            <a:endParaRPr lang="en-US" sz="3600" b="1" dirty="0">
              <a:solidFill>
                <a:srgbClr val="00B050"/>
              </a:solidFill>
            </a:endParaRPr>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spTree>
    <p:extLst>
      <p:ext uri="{BB962C8B-B14F-4D97-AF65-F5344CB8AC3E}">
        <p14:creationId xmlns:p14="http://schemas.microsoft.com/office/powerpoint/2010/main" val="3481276589"/>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None/>
              <a:defRPr/>
            </a:pPr>
            <a:r>
              <a:rPr lang="en-GB" sz="2000" dirty="0" err="1"/>
              <a:t>Nicol</a:t>
            </a:r>
            <a:r>
              <a:rPr lang="en-GB" sz="2000" dirty="0"/>
              <a:t>, D. J. and Macfarlane-Dick, D. (2006) Formative assessment and self-regulated learning: A model and seven principles of good feedback practice, </a:t>
            </a:r>
            <a:r>
              <a:rPr lang="en-GB" sz="2000" i="1" dirty="0"/>
              <a:t>Studies in Higher Education </a:t>
            </a:r>
            <a:r>
              <a:rPr lang="en-GB" sz="2000" i="1" dirty="0" err="1"/>
              <a:t>Vol</a:t>
            </a:r>
            <a:r>
              <a:rPr lang="en-GB" sz="2000" i="1" dirty="0"/>
              <a:t> 31(2), 199-218.</a:t>
            </a:r>
          </a:p>
          <a:p>
            <a:pPr eaLnBrk="1" hangingPunct="1">
              <a:buNone/>
              <a:defRPr/>
            </a:pPr>
            <a:r>
              <a:rPr lang="en-GB" sz="2000" dirty="0"/>
              <a:t>NUS (2010) </a:t>
            </a:r>
            <a:r>
              <a:rPr lang="en-GB" sz="2000" i="1" dirty="0"/>
              <a:t>NUS Charter on Assessment and Feedback,</a:t>
            </a:r>
            <a:r>
              <a:rPr lang="en-GB" sz="2000" dirty="0"/>
              <a:t> </a:t>
            </a:r>
            <a:r>
              <a:rPr lang="en-GB" sz="2000" u="sng" dirty="0">
                <a:hlinkClick r:id="rId3"/>
              </a:rPr>
              <a:t>http://www.nusconnect.org.uk/asset/news/6010/FeedbackCharter-toview.pdf</a:t>
            </a:r>
            <a:r>
              <a:rPr lang="en-GB" sz="2000" dirty="0"/>
              <a:t>).</a:t>
            </a:r>
          </a:p>
          <a:p>
            <a:pPr eaLnBrk="1" hangingPunct="1">
              <a:buNone/>
              <a:defRPr/>
            </a:pPr>
            <a:r>
              <a:rPr lang="en-GB" sz="2000" dirty="0"/>
              <a:t>PASS project Bradford </a:t>
            </a:r>
            <a:r>
              <a:rPr lang="en-GB" sz="2000" dirty="0">
                <a:hlinkClick r:id="rId4"/>
              </a:rPr>
              <a:t>http://www.pass.brad.ac.uk/</a:t>
            </a:r>
            <a:r>
              <a:rPr lang="en-GB" sz="2000" dirty="0"/>
              <a:t> Accessed November 2013</a:t>
            </a:r>
          </a:p>
          <a:p>
            <a:pPr eaLnBrk="1" hangingPunct="1">
              <a:buNone/>
              <a:defRPr/>
            </a:pPr>
            <a:r>
              <a:rPr lang="en-GB" sz="2000" dirty="0"/>
              <a:t>Pickford, R. and Brown, S. (2006) </a:t>
            </a:r>
            <a:r>
              <a:rPr lang="en-GB" sz="2000" i="1" dirty="0"/>
              <a:t>Assessing skills and practice,</a:t>
            </a:r>
            <a:r>
              <a:rPr lang="en-GB" sz="2000" dirty="0"/>
              <a:t> London: Routledge. </a:t>
            </a:r>
          </a:p>
          <a:p>
            <a:pPr eaLnBrk="1" hangingPunct="1">
              <a:buNone/>
            </a:pPr>
            <a:r>
              <a:rPr lang="en-GB" sz="2000" dirty="0"/>
              <a:t>QAA (2013) UK Quality Code for Higher Education: Part B: Assuring and enhancing academic quality, accessed at </a:t>
            </a:r>
            <a:r>
              <a:rPr lang="en-GB" sz="2000" u="sng" dirty="0" err="1">
                <a:hlinkClick r:id="rId5"/>
              </a:rPr>
              <a:t>www.qaa.ac.uk</a:t>
            </a:r>
            <a:r>
              <a:rPr lang="en-GB" sz="2000" dirty="0"/>
              <a:t> (June 2014)</a:t>
            </a:r>
          </a:p>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Ryan, J. (2000) </a:t>
            </a:r>
            <a:r>
              <a:rPr lang="en-GB" sz="2000" i="1" dirty="0"/>
              <a:t>A Guide to Teaching International Students,</a:t>
            </a:r>
            <a:r>
              <a:rPr lang="en-GB" sz="2000" dirty="0"/>
              <a:t> Oxford Centre for Staff and Learning Development</a:t>
            </a:r>
          </a:p>
          <a:p>
            <a:pPr eaLnBrk="1" hangingPunct="1">
              <a:buFont typeface="Wingdings" pitchFamily="2" charset="2"/>
              <a:buNone/>
            </a:pPr>
            <a:endParaRPr lang="en-GB" sz="2000" dirty="0"/>
          </a:p>
          <a:p>
            <a:pPr eaLnBrk="1" hangingPunct="1">
              <a:buFont typeface="Wingdings" pitchFamily="2" charset="2"/>
              <a:buNone/>
            </a:pPr>
            <a:endParaRPr lang="en-GB" sz="2000" dirty="0"/>
          </a:p>
          <a:p>
            <a:endParaRPr lang="en-GB" sz="20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20688"/>
            <a:ext cx="8605838" cy="5246713"/>
          </a:xfrm>
        </p:spPr>
        <p:txBody>
          <a:bodyPr/>
          <a:lstStyle/>
          <a:p>
            <a:pPr eaLnBrk="1" hangingPunct="1">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t>Stefani</a:t>
            </a:r>
            <a:r>
              <a:rPr lang="en-GB" sz="2000" dirty="0"/>
              <a:t>, L. and Carroll, J. (2001) </a:t>
            </a:r>
            <a:r>
              <a:rPr lang="en-GB" sz="2000" i="1" dirty="0"/>
              <a:t>A Briefing on Plagiarism </a:t>
            </a:r>
            <a:r>
              <a:rPr lang="en-GB" sz="2000" dirty="0"/>
              <a:t>http://www.ltsn.ac.uk/application.asp?app=resources.asp&amp;process=full_record&amp;section=generic&amp;id=10</a:t>
            </a:r>
          </a:p>
          <a:p>
            <a:pPr>
              <a:buNone/>
            </a:pPr>
            <a:r>
              <a:rPr lang="en-GB" sz="2000" dirty="0"/>
              <a:t>Sadler, D. R. (2010a). Beyond feedback: Developing student capability in complex appraisal. </a:t>
            </a:r>
            <a:r>
              <a:rPr lang="en-GB" sz="2000" i="1" dirty="0"/>
              <a:t>Assessment &amp; Evaluation in Higher Education, 35</a:t>
            </a:r>
            <a:r>
              <a:rPr lang="en-GB" sz="2000" dirty="0"/>
              <a:t>(5), 535-550.</a:t>
            </a:r>
          </a:p>
          <a:p>
            <a:pPr>
              <a:buNone/>
            </a:pPr>
            <a:r>
              <a:rPr lang="en-AU" sz="2000" dirty="0"/>
              <a:t>Sadler, D. R. (2010b) Fidelity as a precondition for integrity in grading academic achievement. </a:t>
            </a:r>
            <a:r>
              <a:rPr lang="en-AU" sz="2000" i="1" dirty="0"/>
              <a:t>Assessment and Evaluation in Higher Education</a:t>
            </a:r>
            <a:r>
              <a:rPr lang="en-AU" sz="2000" dirty="0"/>
              <a:t>, 35, 727‑743.</a:t>
            </a:r>
            <a:endParaRPr lang="en-GB" sz="2000" dirty="0"/>
          </a:p>
          <a:p>
            <a:pPr>
              <a:buNone/>
            </a:pPr>
            <a:r>
              <a:rPr lang="en-GB" sz="2000" dirty="0"/>
              <a:t>Sadler, D. R. (2010c). Assessment in higher education. In P. Peterson, E. Baker, &amp; B. </a:t>
            </a:r>
            <a:r>
              <a:rPr lang="en-GB" sz="2000" dirty="0" err="1"/>
              <a:t>McGaw</a:t>
            </a:r>
            <a:r>
              <a:rPr lang="en-GB" sz="2000" dirty="0"/>
              <a:t> (</a:t>
            </a:r>
            <a:r>
              <a:rPr lang="en-GB" sz="2000" dirty="0" err="1"/>
              <a:t>eds</a:t>
            </a:r>
            <a:r>
              <a:rPr lang="en-GB" sz="2000" dirty="0"/>
              <a:t>). </a:t>
            </a:r>
            <a:r>
              <a:rPr lang="en-GB" sz="2000" i="1" dirty="0"/>
              <a:t>International </a:t>
            </a:r>
            <a:r>
              <a:rPr lang="en-GB" sz="2000" i="1" dirty="0" err="1"/>
              <a:t>encyclopedia</a:t>
            </a:r>
            <a:r>
              <a:rPr lang="en-GB" sz="2000" i="1" dirty="0"/>
              <a:t> of education. </a:t>
            </a:r>
            <a:r>
              <a:rPr lang="en-GB" sz="2000" dirty="0"/>
              <a:t>Vol. 3, 249‑255. Oxford: Elsevier. </a:t>
            </a:r>
          </a:p>
          <a:p>
            <a:pPr>
              <a:buNone/>
            </a:pPr>
            <a:r>
              <a:rPr lang="en-GB" sz="2000" dirty="0"/>
              <a:t>Sadler, D. R. (2013b). Opening up feedback: Teaching learners to see. In Merry, S., Price, M., </a:t>
            </a:r>
            <a:r>
              <a:rPr lang="en-GB" sz="2000" dirty="0" err="1"/>
              <a:t>Carless</a:t>
            </a:r>
            <a:r>
              <a:rPr lang="en-GB" sz="2000" dirty="0"/>
              <a:t>, D., &amp; </a:t>
            </a:r>
            <a:r>
              <a:rPr lang="en-GB" sz="2000" dirty="0" err="1"/>
              <a:t>Taras</a:t>
            </a:r>
            <a:r>
              <a:rPr lang="en-GB" sz="2000" dirty="0"/>
              <a:t>, M. (Eds.) </a:t>
            </a:r>
            <a:r>
              <a:rPr lang="en-GB" sz="2000" i="1" dirty="0" err="1"/>
              <a:t>Reconceptualising</a:t>
            </a:r>
            <a:r>
              <a:rPr lang="en-GB" sz="2000" i="1" dirty="0"/>
              <a:t> feedback in higher education: Developing </a:t>
            </a:r>
            <a:r>
              <a:rPr lang="en-GB" sz="2000" dirty="0"/>
              <a:t>Yorke, M. (1999) </a:t>
            </a:r>
            <a:r>
              <a:rPr lang="en-GB" sz="2000" i="1" dirty="0"/>
              <a:t>Leaving Early: Undergraduate Non-completion in Higher Education,</a:t>
            </a:r>
            <a:r>
              <a:rPr lang="en-GB" sz="2000" dirty="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66CC"/>
                </a:solidFill>
                <a:latin typeface="Arial" charset="0"/>
                <a:hlinkClick r:id="rId3"/>
              </a:rPr>
              <a:t>http://phil-race.co.uk</a:t>
            </a:r>
            <a:r>
              <a:rPr lang="en-GB" sz="3600" b="1" dirty="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a:solidFill>
                  <a:srgbClr val="00B0F0"/>
                </a:solidFill>
                <a:latin typeface="Arial" charset="0"/>
              </a:rPr>
              <a:t>@</a:t>
            </a:r>
            <a:r>
              <a:rPr lang="en-GB" sz="3600" b="1" dirty="0" err="1">
                <a:solidFill>
                  <a:srgbClr val="00B0F0"/>
                </a:solidFill>
                <a:latin typeface="Arial" charset="0"/>
              </a:rPr>
              <a:t>RacePhil</a:t>
            </a:r>
            <a:r>
              <a:rPr lang="en-GB" sz="3600" b="1" dirty="0">
                <a:solidFill>
                  <a:srgbClr val="00B0F0"/>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FFFF00"/>
                </a:solidFill>
                <a:latin typeface="Arial" charset="0"/>
              </a:rPr>
              <a:t>phil@phil-race.co.uk</a:t>
            </a: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solidFill>
                  <a:srgbClr val="008000"/>
                </a:solidFill>
              </a:rPr>
              <a:t>Madness?</a:t>
            </a:r>
          </a:p>
        </p:txBody>
      </p:sp>
      <p:sp>
        <p:nvSpPr>
          <p:cNvPr id="3" name="Content Placeholder 2"/>
          <p:cNvSpPr>
            <a:spLocks noGrp="1"/>
          </p:cNvSpPr>
          <p:nvPr>
            <p:ph idx="1"/>
          </p:nvPr>
        </p:nvSpPr>
        <p:spPr/>
        <p:txBody>
          <a:bodyPr/>
          <a:lstStyle/>
          <a:p>
            <a:r>
              <a:rPr lang="en-GB" dirty="0"/>
              <a:t>Some of our present practices regarding assessment and feedback don’t work at all well, and take too much of our time and energy. </a:t>
            </a:r>
          </a:p>
          <a:p>
            <a:r>
              <a:rPr lang="en-GB" dirty="0"/>
              <a:t>Einstein suggested that </a:t>
            </a:r>
            <a:r>
              <a:rPr lang="en-GB" dirty="0">
                <a:solidFill>
                  <a:srgbClr val="008000"/>
                </a:solidFill>
              </a:rPr>
              <a:t>‘it is simply madness to keep doing the same things and expect different results’</a:t>
            </a:r>
            <a:r>
              <a:rPr lang="en-GB" dirty="0"/>
              <a:t>. </a:t>
            </a:r>
          </a:p>
          <a:p>
            <a:r>
              <a:rPr lang="en-GB" dirty="0"/>
              <a:t>As we re-design assessment and feedback for the 21</a:t>
            </a:r>
            <a:r>
              <a:rPr lang="en-GB" baseline="30000" dirty="0"/>
              <a:t>st</a:t>
            </a:r>
            <a:r>
              <a:rPr lang="en-GB" dirty="0"/>
              <a:t> century, we can do well do design out many of the possibilities of plagiarism?</a:t>
            </a:r>
          </a:p>
          <a:p>
            <a:endParaRPr lang="en-GB" dirty="0"/>
          </a:p>
        </p:txBody>
      </p:sp>
    </p:spTree>
    <p:extLst>
      <p:ext uri="{BB962C8B-B14F-4D97-AF65-F5344CB8AC3E}">
        <p14:creationId xmlns:p14="http://schemas.microsoft.com/office/powerpoint/2010/main" val="356139102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a:latin typeface="Calibri" pitchFamily="34" charset="0"/>
              </a:rPr>
              <a:t>You don’t need to take notes.</a:t>
            </a:r>
          </a:p>
          <a:p>
            <a:r>
              <a:rPr lang="en-GB" sz="2800" dirty="0">
                <a:latin typeface="Calibri" pitchFamily="34" charset="0"/>
              </a:rPr>
              <a:t>I’ll put the main slides up on my website after these events  </a:t>
            </a:r>
            <a:r>
              <a:rPr lang="en-GB" sz="2800" dirty="0">
                <a:solidFill>
                  <a:srgbClr val="008000"/>
                </a:solidFill>
                <a:latin typeface="Calibri" pitchFamily="34" charset="0"/>
              </a:rPr>
              <a:t>(http://phil-race.co.uk/)</a:t>
            </a:r>
          </a:p>
          <a:p>
            <a:r>
              <a:rPr lang="en-GB" sz="2800" dirty="0">
                <a:latin typeface="Calibri" pitchFamily="34" charset="0"/>
              </a:rPr>
              <a:t>I won’t include pictures and video-clips, as this would make the file-size too large.</a:t>
            </a:r>
          </a:p>
          <a:p>
            <a:r>
              <a:rPr lang="en-GB" sz="2800" dirty="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a:noFill/>
          <a:ln w="9525" algn="ctr">
            <a:noFill/>
            <a:miter lim="800000"/>
            <a:headEnd/>
            <a:tailEnd/>
          </a:ln>
        </p:spPr>
        <p:txBody>
          <a:bodyPr anchor="ctr"/>
          <a:lstStyle/>
          <a:p>
            <a:pPr algn="l"/>
            <a:r>
              <a:rPr lang="en-GB" sz="2800" b="1" kern="1200" dirty="0">
                <a:latin typeface="Verdana" pitchFamily="34" charset="0"/>
                <a:ea typeface="+mn-ea"/>
                <a:cs typeface="+mn-cs"/>
              </a:rPr>
              <a:t>Intended learning outcomes</a:t>
            </a:r>
          </a:p>
        </p:txBody>
      </p:sp>
      <p:sp>
        <p:nvSpPr>
          <p:cNvPr id="110595" name="Rectangle 3"/>
          <p:cNvSpPr>
            <a:spLocks noGrp="1" noChangeArrowheads="1"/>
          </p:cNvSpPr>
          <p:nvPr>
            <p:ph idx="1"/>
          </p:nvPr>
        </p:nvSpPr>
        <p:spPr>
          <a:xfrm>
            <a:off x="250824" y="980660"/>
            <a:ext cx="8425745" cy="5877339"/>
          </a:xfrm>
        </p:spPr>
        <p:txBody>
          <a:bodyPr/>
          <a:lstStyle/>
          <a:p>
            <a:pPr>
              <a:buNone/>
            </a:pPr>
            <a:r>
              <a:rPr lang="en-US" sz="2800" dirty="0"/>
              <a:t>After participating in this session, you should be better able to:</a:t>
            </a:r>
          </a:p>
          <a:p>
            <a:pPr lvl="0">
              <a:buFont typeface="+mj-lt"/>
              <a:buAutoNum type="arabicPeriod"/>
            </a:pPr>
            <a:r>
              <a:rPr lang="en-GB" sz="2800" dirty="0"/>
              <a:t>Make life better – for you and for students – by doing everything possible to design out contract cheating and plagiarism.</a:t>
            </a:r>
          </a:p>
          <a:p>
            <a:pPr lvl="0">
              <a:buFont typeface="+mj-lt"/>
              <a:buAutoNum type="arabicPeriod"/>
            </a:pPr>
            <a:r>
              <a:rPr lang="en-GB" sz="2800" dirty="0"/>
              <a:t>Think about the importance of student engagement, and links to good academic conduct, and retention.</a:t>
            </a:r>
          </a:p>
          <a:p>
            <a:pPr lvl="0">
              <a:buFont typeface="+mj-lt"/>
              <a:buAutoNum type="arabicPeriod"/>
            </a:pPr>
            <a:r>
              <a:rPr lang="en-GB" sz="2800" dirty="0"/>
              <a:t>Consider assessment design from scratch, as a way of moving assessment into the 21</a:t>
            </a:r>
            <a:r>
              <a:rPr lang="en-GB" sz="2800" baseline="30000" dirty="0"/>
              <a:t>st</a:t>
            </a:r>
            <a:r>
              <a:rPr lang="en-GB" sz="2800" dirty="0"/>
              <a:t> century.</a:t>
            </a:r>
          </a:p>
        </p:txBody>
      </p:sp>
    </p:spTree>
    <p:extLst>
      <p:ext uri="{BB962C8B-B14F-4D97-AF65-F5344CB8AC3E}">
        <p14:creationId xmlns:p14="http://schemas.microsoft.com/office/powerpoint/2010/main" val="3892882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719725"/>
          </a:xfrm>
        </p:spPr>
        <p:txBody>
          <a:bodyPr/>
          <a:lstStyle/>
          <a:p>
            <a:r>
              <a:rPr lang="en-GB" b="1" dirty="0">
                <a:solidFill>
                  <a:schemeClr val="tx1"/>
                </a:solidFill>
              </a:rPr>
              <a:t>Task: </a:t>
            </a:r>
            <a:r>
              <a:rPr lang="en-GB" b="1" dirty="0"/>
              <a:t>agree, </a:t>
            </a:r>
            <a:r>
              <a:rPr lang="en-GB" b="1" dirty="0">
                <a:solidFill>
                  <a:srgbClr val="CC0000"/>
                </a:solidFill>
              </a:rPr>
              <a:t>disagree,</a:t>
            </a:r>
            <a:r>
              <a:rPr lang="en-GB" b="1" dirty="0"/>
              <a:t> </a:t>
            </a:r>
            <a:r>
              <a:rPr lang="en-GB" b="1" dirty="0">
                <a:solidFill>
                  <a:schemeClr val="tx1"/>
                </a:solidFill>
              </a:rPr>
              <a:t>or</a:t>
            </a:r>
            <a:r>
              <a:rPr lang="en-GB" b="1" dirty="0"/>
              <a:t> </a:t>
            </a:r>
            <a:r>
              <a:rPr lang="en-GB" b="1" dirty="0">
                <a:solidFill>
                  <a:srgbClr val="FF6600"/>
                </a:solidFill>
              </a:rPr>
              <a:t>don’t know</a:t>
            </a:r>
          </a:p>
        </p:txBody>
      </p:sp>
      <p:sp>
        <p:nvSpPr>
          <p:cNvPr id="3" name="Content Placeholder 2"/>
          <p:cNvSpPr>
            <a:spLocks noGrp="1"/>
          </p:cNvSpPr>
          <p:nvPr>
            <p:ph idx="1"/>
          </p:nvPr>
        </p:nvSpPr>
        <p:spPr>
          <a:xfrm>
            <a:off x="358777" y="908651"/>
            <a:ext cx="8605838" cy="4958752"/>
          </a:xfrm>
        </p:spPr>
        <p:txBody>
          <a:bodyPr/>
          <a:lstStyle/>
          <a:p>
            <a:pPr marL="0" indent="0">
              <a:buNone/>
            </a:pPr>
            <a:r>
              <a:rPr lang="en-GB" dirty="0"/>
              <a:t>A problem of set word-counts: earlier this year, I tweeted…</a:t>
            </a:r>
            <a:r>
              <a:rPr lang="en-GB" dirty="0" err="1"/>
              <a:t>twote</a:t>
            </a:r>
            <a:r>
              <a:rPr lang="en-GB" dirty="0"/>
              <a:t>? 	</a:t>
            </a:r>
            <a:r>
              <a:rPr lang="en-GB" dirty="0">
                <a:solidFill>
                  <a:srgbClr val="008000"/>
                </a:solidFill>
              </a:rPr>
              <a:t>(@</a:t>
            </a:r>
            <a:r>
              <a:rPr lang="en-GB" dirty="0" err="1">
                <a:solidFill>
                  <a:srgbClr val="008000"/>
                </a:solidFill>
              </a:rPr>
              <a:t>RacePhil</a:t>
            </a:r>
            <a:r>
              <a:rPr lang="en-GB" dirty="0">
                <a:solidFill>
                  <a:srgbClr val="008000"/>
                </a:solidFill>
              </a:rPr>
              <a:t>)</a:t>
            </a:r>
          </a:p>
          <a:p>
            <a:pPr marL="0" indent="0">
              <a:buNone/>
            </a:pPr>
            <a:r>
              <a:rPr lang="en-GB" sz="3600" dirty="0"/>
              <a:t>“word count = credit points:  I can think of no idea more stupid, banal and counter-educative that this! </a:t>
            </a:r>
            <a:r>
              <a:rPr lang="en-GB" sz="3600" dirty="0" err="1"/>
              <a:t>Wordspinning</a:t>
            </a:r>
            <a:r>
              <a:rPr lang="en-GB" sz="3600" dirty="0"/>
              <a:t> for a degree? Rubbish!”</a:t>
            </a:r>
          </a:p>
          <a:p>
            <a:r>
              <a:rPr lang="en-GB" dirty="0">
                <a:solidFill>
                  <a:srgbClr val="008000"/>
                </a:solidFill>
              </a:rPr>
              <a:t>If you agree, please raise two hands</a:t>
            </a:r>
          </a:p>
          <a:p>
            <a:r>
              <a:rPr lang="en-GB" dirty="0">
                <a:solidFill>
                  <a:srgbClr val="CC0000"/>
                </a:solidFill>
              </a:rPr>
              <a:t>If you disagree, please raise one hand</a:t>
            </a:r>
          </a:p>
          <a:p>
            <a:r>
              <a:rPr lang="en-GB" dirty="0">
                <a:solidFill>
                  <a:srgbClr val="FF6600"/>
                </a:solidFill>
              </a:rPr>
              <a:t>If you don’t know, please scratch your head.</a:t>
            </a:r>
          </a:p>
          <a:p>
            <a:pPr marL="0" indent="0">
              <a:buNone/>
            </a:pPr>
            <a:r>
              <a:rPr lang="en-GB" dirty="0"/>
              <a:t>Please also make your views known by ‘liking’ or ‘retweeting’ the Tweet, or by replying to it.</a:t>
            </a:r>
          </a:p>
        </p:txBody>
      </p:sp>
    </p:spTree>
    <p:extLst>
      <p:ext uri="{BB962C8B-B14F-4D97-AF65-F5344CB8AC3E}">
        <p14:creationId xmlns:p14="http://schemas.microsoft.com/office/powerpoint/2010/main" val="40920389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anose="020F0502020204030204" pitchFamily="34" charset="0"/>
                <a:cs typeface="Calibri" panose="020F0502020204030204" pitchFamily="34" charset="0"/>
              </a:rPr>
              <a:t>Download Phil’s materials on feedback, assessment, learning and lecturing</a:t>
            </a: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http://phil-race.co.uk/2016/10/feedback-digest-lthechat65/</a:t>
            </a:r>
            <a:r>
              <a:rPr lang="en-GB" sz="2800" dirty="0"/>
              <a:t>  (feedback stuff from my most recent two books)</a:t>
            </a:r>
          </a:p>
          <a:p>
            <a:pPr>
              <a:buFont typeface="+mj-lt"/>
              <a:buAutoNum type="arabicPeriod"/>
            </a:pPr>
            <a:r>
              <a:rPr lang="en-GB" sz="2800" u="sng" dirty="0">
                <a:hlinkClick r:id="rId3"/>
              </a:rPr>
              <a:t>http://phil-race.co.uk/2016/10/lthe-tweetchat-lthechat-wed-oct-19-8-00-9-00-pm/</a:t>
            </a:r>
            <a:r>
              <a:rPr lang="en-GB" sz="2800" dirty="0"/>
              <a:t> (extracts  on feedback)</a:t>
            </a:r>
          </a:p>
          <a:p>
            <a:pPr>
              <a:buFont typeface="+mj-lt"/>
              <a:buAutoNum type="arabicPeriod"/>
            </a:pPr>
            <a:r>
              <a:rPr lang="en-GB" sz="2800" u="sng" dirty="0">
                <a:hlinkClick r:id="rId4"/>
              </a:rPr>
              <a:t>http://phil-race.co.uk/2015/01/assessment-bits-new-editions/</a:t>
            </a:r>
            <a:r>
              <a:rPr lang="en-GB" sz="2800" dirty="0"/>
              <a:t>  (extracts on assessment)</a:t>
            </a:r>
          </a:p>
          <a:p>
            <a:pPr>
              <a:buFont typeface="+mj-lt"/>
              <a:buAutoNum type="arabicPeriod"/>
            </a:pPr>
            <a:r>
              <a:rPr lang="en-GB" sz="2800" dirty="0">
                <a:hlinkClick r:id="rId5"/>
              </a:rPr>
              <a:t>https://phil-race.co.uk/2017/05/lectures-and-learning/</a:t>
            </a:r>
            <a:r>
              <a:rPr lang="en-GB" sz="2800" dirty="0"/>
              <a:t>  (extracts on lecturing)</a:t>
            </a:r>
          </a:p>
          <a:p>
            <a:pPr>
              <a:buFont typeface="+mj-lt"/>
              <a:buAutoNum type="arabicPeriod"/>
            </a:pPr>
            <a:endParaRPr lang="en-GB" sz="2800" u="sng" dirty="0">
              <a:hlinkClick r:id="rId6"/>
            </a:endParaRPr>
          </a:p>
          <a:p>
            <a:pPr>
              <a:buFont typeface="+mj-lt"/>
              <a:buAutoNum type="arabicPeriod"/>
            </a:pPr>
            <a:endParaRPr lang="en-GB" sz="2800" dirty="0"/>
          </a:p>
        </p:txBody>
      </p:sp>
    </p:spTree>
    <p:extLst>
      <p:ext uri="{BB962C8B-B14F-4D97-AF65-F5344CB8AC3E}">
        <p14:creationId xmlns:p14="http://schemas.microsoft.com/office/powerpoint/2010/main" val="72642805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a:latin typeface="Calibri" pitchFamily="34" charset="0"/>
              </a:rPr>
              <a:t>Announcement about mobile phones and laptops...</a:t>
            </a:r>
          </a:p>
        </p:txBody>
      </p:sp>
      <p:sp>
        <p:nvSpPr>
          <p:cNvPr id="5" name="Content Placeholder 4"/>
          <p:cNvSpPr>
            <a:spLocks noGrp="1"/>
          </p:cNvSpPr>
          <p:nvPr>
            <p:ph idx="1"/>
          </p:nvPr>
        </p:nvSpPr>
        <p:spPr>
          <a:xfrm>
            <a:off x="358775" y="1196975"/>
            <a:ext cx="8605838" cy="5661025"/>
          </a:xfrm>
        </p:spPr>
        <p:txBody>
          <a:bodyPr/>
          <a:lstStyle/>
          <a:p>
            <a:r>
              <a:rPr lang="en-GB" sz="3600" i="1" dirty="0">
                <a:latin typeface="Calibri" pitchFamily="34" charset="0"/>
              </a:rPr>
              <a:t>Good </a:t>
            </a:r>
            <a:r>
              <a:rPr lang="en-GB" sz="3600" i="1" dirty="0"/>
              <a:t>day</a:t>
            </a:r>
            <a:r>
              <a:rPr lang="en-GB" sz="3600" i="1" dirty="0">
                <a:latin typeface="Calibri" pitchFamily="34" charset="0"/>
              </a:rPr>
              <a:t> everyone – 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and computers.</a:t>
            </a:r>
            <a:endParaRPr lang="en-GB" sz="3600" dirty="0">
              <a:latin typeface="Calibri" pitchFamily="34" charset="0"/>
            </a:endParaRPr>
          </a:p>
          <a:p>
            <a:r>
              <a:rPr lang="en-GB" sz="3600" i="1" dirty="0">
                <a:latin typeface="Calibri" pitchFamily="34" charset="0"/>
              </a:rPr>
              <a:t>Please post your thoughts, comments and ideas to the hashtag </a:t>
            </a:r>
            <a:r>
              <a:rPr lang="en-GB" sz="3600" i="1" dirty="0">
                <a:solidFill>
                  <a:srgbClr val="00B050"/>
                </a:solidFill>
                <a:latin typeface="Calibri" pitchFamily="34" charset="0"/>
              </a:rPr>
              <a:t>#</a:t>
            </a:r>
            <a:r>
              <a:rPr lang="en-GB" sz="3600" i="1" dirty="0">
                <a:solidFill>
                  <a:srgbClr val="00B050"/>
                </a:solidFill>
              </a:rPr>
              <a:t>philatswansea17</a:t>
            </a:r>
            <a:r>
              <a:rPr lang="en-GB" sz="3600" i="1" dirty="0">
                <a:latin typeface="Calibri" pitchFamily="34" charset="0"/>
              </a:rPr>
              <a:t> Thanks</a:t>
            </a:r>
            <a:r>
              <a:rPr lang="en-GB" sz="3600" dirty="0"/>
              <a:t>!</a:t>
            </a:r>
            <a:endParaRPr lang="en-GB" sz="3600"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anchor="ctr"/>
          <a:lstStyle/>
          <a:p>
            <a:pPr algn="l"/>
            <a:r>
              <a:rPr lang="en-GB" sz="2800" kern="1200" dirty="0">
                <a:solidFill>
                  <a:srgbClr val="008000"/>
                </a:solidFill>
                <a:latin typeface="Verdana" pitchFamily="34" charset="0"/>
                <a:ea typeface="+mn-ea"/>
                <a:cs typeface="+mn-cs"/>
              </a:rPr>
              <a:t>Findings of researchers</a:t>
            </a:r>
          </a:p>
        </p:txBody>
      </p:sp>
      <p:sp>
        <p:nvSpPr>
          <p:cNvPr id="3" name="Content Placeholder 2"/>
          <p:cNvSpPr>
            <a:spLocks noGrp="1"/>
          </p:cNvSpPr>
          <p:nvPr>
            <p:ph idx="1"/>
          </p:nvPr>
        </p:nvSpPr>
        <p:spPr>
          <a:xfrm>
            <a:off x="358775" y="1196975"/>
            <a:ext cx="8605838" cy="4670425"/>
          </a:xfrm>
        </p:spPr>
        <p:txBody>
          <a:bodyPr/>
          <a:lstStyle/>
          <a:p>
            <a:r>
              <a:rPr lang="en-GB" dirty="0"/>
              <a:t>In the last decade, there’s been a great deal of </a:t>
            </a:r>
            <a:r>
              <a:rPr lang="en-GB" dirty="0">
                <a:solidFill>
                  <a:srgbClr val="FF00FF"/>
                </a:solidFill>
              </a:rPr>
              <a:t>international research</a:t>
            </a:r>
            <a:r>
              <a:rPr lang="en-GB" dirty="0"/>
              <a:t> on assessment, feedback, learning and teaching. I’d like to alert you to how some of this can help us re-design assessment to eliminate plagiarism.</a:t>
            </a:r>
          </a:p>
          <a:p>
            <a:r>
              <a:rPr lang="en-GB" dirty="0"/>
              <a:t>The next three slides show just some of the published work.</a:t>
            </a:r>
          </a:p>
          <a:p>
            <a:r>
              <a:rPr lang="en-GB" b="0" dirty="0">
                <a:hlinkClick r:id="rId2"/>
              </a:rPr>
              <a:t>#philatswansea17</a:t>
            </a:r>
            <a:r>
              <a:rPr lang="en-GB" b="0" dirty="0"/>
              <a:t> teaching as evidence based practice - but EBP is itself a problematic practice e.g. Defining evidence </a:t>
            </a:r>
            <a:r>
              <a:rPr lang="en-GB" b="0" dirty="0">
                <a:hlinkClick r:id="rId3"/>
              </a:rPr>
              <a:t>https://twitter.com/DrKPritchard</a:t>
            </a:r>
            <a:r>
              <a:rPr lang="en-GB" b="0" dirty="0"/>
              <a:t> </a:t>
            </a:r>
            <a:endParaRPr lang="en-GB" dirty="0"/>
          </a:p>
          <a:p>
            <a:endParaRPr lang="en-GB"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17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br>
              <a:rPr lang="en-US" sz="2600" dirty="0"/>
            </a:br>
            <a:endParaRPr lang="en-GB" sz="2600" dirty="0"/>
          </a:p>
        </p:txBody>
      </p:sp>
    </p:spTree>
    <p:extLst>
      <p:ext uri="{BB962C8B-B14F-4D97-AF65-F5344CB8AC3E}">
        <p14:creationId xmlns:p14="http://schemas.microsoft.com/office/powerpoint/2010/main" val="1596153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400" dirty="0"/>
              <a:t>Boud, D. and Associates (2010) </a:t>
            </a:r>
            <a:r>
              <a:rPr lang="en-GB" sz="2400" i="1" dirty="0">
                <a:solidFill>
                  <a:srgbClr val="FF0000"/>
                </a:solidFill>
              </a:rPr>
              <a:t>Assessment 2020: seven propositions for assessment reform in higher education </a:t>
            </a:r>
            <a:r>
              <a:rPr lang="en-GB" sz="2400" dirty="0"/>
              <a:t>Sydney: Australian Learning and Teaching Council.</a:t>
            </a:r>
          </a:p>
          <a:p>
            <a:pPr marL="514350" lvl="0" indent="-514350">
              <a:lnSpc>
                <a:spcPct val="100000"/>
              </a:lnSpc>
              <a:spcBef>
                <a:spcPts val="0"/>
              </a:spcBef>
              <a:buFont typeface="+mj-lt"/>
              <a:buAutoNum type="arabicPeriod" startAt="6"/>
            </a:pPr>
            <a:r>
              <a:rPr lang="en-US" sz="2400" dirty="0"/>
              <a:t>Carless, D. (2015) </a:t>
            </a:r>
            <a:r>
              <a:rPr lang="en-US" sz="2400" i="1" dirty="0">
                <a:solidFill>
                  <a:srgbClr val="FF3300"/>
                </a:solidFill>
              </a:rPr>
              <a:t>Excellence in University Assessment: Learning from award-winning practice,</a:t>
            </a:r>
            <a:r>
              <a:rPr lang="en-US" sz="2400" dirty="0"/>
              <a:t> London: </a:t>
            </a:r>
            <a:r>
              <a:rPr lang="en-US" sz="2400" dirty="0" err="1"/>
              <a:t>Routledge</a:t>
            </a:r>
            <a:r>
              <a:rPr lang="en-US" sz="2400" dirty="0"/>
              <a:t>.</a:t>
            </a:r>
          </a:p>
          <a:p>
            <a:pPr marL="514350" indent="-514350">
              <a:lnSpc>
                <a:spcPct val="100000"/>
              </a:lnSpc>
              <a:spcBef>
                <a:spcPts val="0"/>
              </a:spcBef>
              <a:buFont typeface="+mj-lt"/>
              <a:buAutoNum type="arabicPeriod" startAt="6"/>
            </a:pPr>
            <a:r>
              <a:rPr lang="en-GB" sz="2400" dirty="0"/>
              <a:t>Race, P. (2014) </a:t>
            </a:r>
            <a:r>
              <a:rPr lang="en-GB" sz="2400" i="1" dirty="0">
                <a:solidFill>
                  <a:srgbClr val="FF0000"/>
                </a:solidFill>
              </a:rPr>
              <a:t>Making learning happen: 3</a:t>
            </a:r>
            <a:r>
              <a:rPr lang="en-GB" sz="2400" i="1" baseline="30000" dirty="0">
                <a:solidFill>
                  <a:srgbClr val="FF0000"/>
                </a:solidFill>
              </a:rPr>
              <a:t>rd</a:t>
            </a:r>
            <a:r>
              <a:rPr lang="en-GB" sz="2400" i="1" dirty="0">
                <a:solidFill>
                  <a:srgbClr val="FF0000"/>
                </a:solidFill>
              </a:rPr>
              <a:t> edition </a:t>
            </a:r>
            <a:r>
              <a:rPr lang="en-GB" sz="2400" dirty="0"/>
              <a:t>London: Sage. </a:t>
            </a:r>
            <a:r>
              <a:rPr lang="en-GB" sz="2400" dirty="0">
                <a:solidFill>
                  <a:srgbClr val="008000"/>
                </a:solidFill>
              </a:rPr>
              <a:t>(lots of bits, including the ‘whodunit’ </a:t>
            </a:r>
            <a:r>
              <a:rPr lang="en-GB" sz="2400" dirty="0" err="1">
                <a:solidFill>
                  <a:srgbClr val="008000"/>
                </a:solidFill>
              </a:rPr>
              <a:t>discussio</a:t>
            </a:r>
            <a:r>
              <a:rPr lang="en-GB" sz="2400" dirty="0">
                <a:solidFill>
                  <a:srgbClr val="008000"/>
                </a:solidFill>
              </a:rPr>
              <a:t> on my website!)</a:t>
            </a:r>
          </a:p>
          <a:p>
            <a:pPr marL="514350" lvl="0" indent="-514350">
              <a:lnSpc>
                <a:spcPct val="100000"/>
              </a:lnSpc>
              <a:spcBef>
                <a:spcPts val="0"/>
              </a:spcBef>
              <a:buFont typeface="+mj-lt"/>
              <a:buAutoNum type="arabicPeriod" startAt="6"/>
            </a:pPr>
            <a:r>
              <a:rPr lang="en-GB" sz="2400" dirty="0"/>
              <a:t>Hunt, D. and Chalmers, L. (eds) (2012) </a:t>
            </a:r>
            <a:r>
              <a:rPr lang="en-GB" sz="2400" i="1" dirty="0">
                <a:solidFill>
                  <a:srgbClr val="FF0000"/>
                </a:solidFill>
              </a:rPr>
              <a:t>University Teaching in Focus: a learning-centred approach</a:t>
            </a:r>
            <a:r>
              <a:rPr lang="en-GB" sz="2400" i="1" dirty="0"/>
              <a:t> </a:t>
            </a:r>
            <a:r>
              <a:rPr lang="en-US" sz="2400" dirty="0"/>
              <a:t>Australia: ACER Press, and London: Routledge.</a:t>
            </a:r>
          </a:p>
          <a:p>
            <a:pPr marL="514350" indent="-514350">
              <a:lnSpc>
                <a:spcPct val="100000"/>
              </a:lnSpc>
              <a:spcBef>
                <a:spcPts val="0"/>
              </a:spcBef>
              <a:buFont typeface="+mj-lt"/>
              <a:buAutoNum type="arabicPeriod" startAt="6"/>
            </a:pPr>
            <a:r>
              <a:rPr lang="en-US" sz="2400" dirty="0"/>
              <a:t>Price, M., Rust, C., O’Donovan, B. and Handley, K. (2012) </a:t>
            </a:r>
            <a:r>
              <a:rPr lang="en-US" sz="2400" i="1" dirty="0">
                <a:solidFill>
                  <a:srgbClr val="FF0000"/>
                </a:solidFill>
              </a:rPr>
              <a:t>Assessment Literacy</a:t>
            </a:r>
            <a:r>
              <a:rPr lang="en-US" sz="2400" dirty="0">
                <a:solidFill>
                  <a:srgbClr val="FF0000"/>
                </a:solidFill>
              </a:rPr>
              <a:t>, </a:t>
            </a:r>
            <a:r>
              <a:rPr lang="en-US" sz="2400" dirty="0"/>
              <a:t>Oxford: the Oxford Centre for Staff and Learning Development (based on the ‘</a:t>
            </a:r>
            <a:r>
              <a:rPr lang="en-US" sz="2400" dirty="0" err="1"/>
              <a:t>ASKe</a:t>
            </a:r>
            <a:r>
              <a:rPr lang="en-US" sz="2400" dirty="0"/>
              <a:t>’ Project). </a:t>
            </a:r>
          </a:p>
          <a:p>
            <a:pPr marL="514350" indent="-514350">
              <a:lnSpc>
                <a:spcPct val="100000"/>
              </a:lnSpc>
              <a:spcBef>
                <a:spcPts val="0"/>
              </a:spcBef>
              <a:buFont typeface="+mj-lt"/>
              <a:buAutoNum type="arabicPeriod" startAt="6"/>
            </a:pPr>
            <a:r>
              <a:rPr lang="en-US" sz="2400" dirty="0"/>
              <a:t>Evans, C. (2013) </a:t>
            </a:r>
            <a:r>
              <a:rPr lang="en-US" sz="2400" dirty="0">
                <a:solidFill>
                  <a:srgbClr val="FF0000"/>
                </a:solidFill>
              </a:rPr>
              <a:t>Making Sense of Assessment Feedback in Higher Education,</a:t>
            </a:r>
            <a:r>
              <a:rPr lang="en-US" sz="2400" dirty="0"/>
              <a:t> </a:t>
            </a:r>
            <a:r>
              <a:rPr lang="en-US" sz="2400" i="1" dirty="0"/>
              <a:t>Review of Educational Research Vol. 83, No. 1, pp. 70–120. </a:t>
            </a:r>
            <a:r>
              <a:rPr lang="en-GB" sz="1800" dirty="0">
                <a:hlinkClick r:id="rId2"/>
              </a:rPr>
              <a:t>http://journals.sagepub.com/doi/abs/10.3102/0034654312474350</a:t>
            </a:r>
            <a:r>
              <a:rPr lang="en-GB" sz="1800" dirty="0"/>
              <a:t> </a:t>
            </a:r>
            <a:endParaRPr lang="en-US" sz="2800" i="1" dirty="0"/>
          </a:p>
          <a:p>
            <a:pPr marL="514350" indent="-514350">
              <a:lnSpc>
                <a:spcPct val="100000"/>
              </a:lnSpc>
              <a:spcBef>
                <a:spcPts val="0"/>
              </a:spcBef>
              <a:buFont typeface="+mj-lt"/>
              <a:buAutoNum type="arabicPeriod" startAt="6"/>
            </a:pPr>
            <a:endParaRPr lang="en-US" sz="26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ndParaRPr>
          </a:p>
        </p:txBody>
      </p:sp>
    </p:spTree>
    <p:extLst>
      <p:ext uri="{BB962C8B-B14F-4D97-AF65-F5344CB8AC3E}">
        <p14:creationId xmlns:p14="http://schemas.microsoft.com/office/powerpoint/2010/main" val="15137884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74F53-627A-4C29-84F4-4849E41DD605}"/>
              </a:ext>
            </a:extLst>
          </p:cNvPr>
          <p:cNvSpPr>
            <a:spLocks noGrp="1"/>
          </p:cNvSpPr>
          <p:nvPr>
            <p:ph type="title"/>
          </p:nvPr>
        </p:nvSpPr>
        <p:spPr/>
        <p:txBody>
          <a:bodyPr/>
          <a:lstStyle/>
          <a:p>
            <a:r>
              <a:rPr lang="en-GB" dirty="0"/>
              <a:t>Programme</a:t>
            </a:r>
          </a:p>
        </p:txBody>
      </p:sp>
      <p:sp>
        <p:nvSpPr>
          <p:cNvPr id="3" name="Content Placeholder 2">
            <a:extLst>
              <a:ext uri="{FF2B5EF4-FFF2-40B4-BE49-F238E27FC236}">
                <a16:creationId xmlns:a16="http://schemas.microsoft.com/office/drawing/2014/main" id="{42037846-206A-4EBA-929E-2C2B2D4EC4E4}"/>
              </a:ext>
            </a:extLst>
          </p:cNvPr>
          <p:cNvSpPr>
            <a:spLocks noGrp="1"/>
          </p:cNvSpPr>
          <p:nvPr>
            <p:ph idx="1"/>
          </p:nvPr>
        </p:nvSpPr>
        <p:spPr/>
        <p:txBody>
          <a:bodyPr/>
          <a:lstStyle/>
          <a:p>
            <a:r>
              <a:rPr lang="en-GB" dirty="0"/>
              <a:t>10:00 – Refreshments &amp; Networking</a:t>
            </a:r>
          </a:p>
          <a:p>
            <a:r>
              <a:rPr lang="en-GB" dirty="0"/>
              <a:t>10:25 – Introduction</a:t>
            </a:r>
          </a:p>
          <a:p>
            <a:r>
              <a:rPr lang="en-GB" dirty="0"/>
              <a:t>10:30 – Interactive Plenary Talk</a:t>
            </a:r>
          </a:p>
          <a:p>
            <a:r>
              <a:rPr lang="en-GB" dirty="0"/>
              <a:t>12:00 – 12.30 Questions and Answers</a:t>
            </a:r>
          </a:p>
          <a:p>
            <a:r>
              <a:rPr lang="en-GB" dirty="0"/>
              <a:t>12.30 – 13.00 Lunch</a:t>
            </a:r>
          </a:p>
          <a:p>
            <a:r>
              <a:rPr lang="en-GB" dirty="0"/>
              <a:t>13.00 - 15.00 – Assessment &amp; Feedback Workshop</a:t>
            </a:r>
          </a:p>
          <a:p>
            <a:endParaRPr lang="en-GB" dirty="0"/>
          </a:p>
        </p:txBody>
      </p:sp>
    </p:spTree>
    <p:extLst>
      <p:ext uri="{BB962C8B-B14F-4D97-AF65-F5344CB8AC3E}">
        <p14:creationId xmlns:p14="http://schemas.microsoft.com/office/powerpoint/2010/main" val="11764275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2"/>
            </a:pPr>
            <a:r>
              <a:rPr lang="en-US" sz="2300" dirty="0"/>
              <a:t>Sambell,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Routledge.</a:t>
            </a:r>
            <a:r>
              <a:rPr lang="en-US" sz="2300" dirty="0">
                <a:solidFill>
                  <a:srgbClr val="00B050"/>
                </a:solidFill>
              </a:rPr>
              <a:t> </a:t>
            </a:r>
          </a:p>
          <a:p>
            <a:pPr marL="514350" indent="-514350">
              <a:lnSpc>
                <a:spcPct val="100000"/>
              </a:lnSpc>
              <a:spcBef>
                <a:spcPts val="0"/>
              </a:spcBef>
              <a:buFont typeface="+mj-lt"/>
              <a:buAutoNum type="arabicPeriod" startAt="12"/>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r>
              <a:rPr lang="en-US" sz="2300" dirty="0">
                <a:solidFill>
                  <a:srgbClr val="00B050"/>
                </a:solidFill>
              </a:rPr>
              <a:t> (great discussion on plagiarism).</a:t>
            </a:r>
            <a:endParaRPr lang="en-US" sz="2300" dirty="0"/>
          </a:p>
          <a:p>
            <a:pPr marL="514350" indent="-514350">
              <a:lnSpc>
                <a:spcPct val="100000"/>
              </a:lnSpc>
              <a:spcBef>
                <a:spcPts val="0"/>
              </a:spcBef>
              <a:buFont typeface="+mj-lt"/>
              <a:buAutoNum type="arabicPeriod" startAt="12"/>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a:t>
            </a:r>
            <a:r>
              <a:rPr lang="en-US" sz="2300" dirty="0">
                <a:solidFill>
                  <a:srgbClr val="00B050"/>
                </a:solidFill>
              </a:rPr>
              <a:t> </a:t>
            </a:r>
            <a:r>
              <a:rPr lang="en-US" sz="2300" dirty="0"/>
              <a:t>Routledge</a:t>
            </a:r>
            <a:r>
              <a:rPr lang="en-US" sz="2300" dirty="0">
                <a:solidFill>
                  <a:srgbClr val="002060"/>
                </a:solidFill>
              </a:rPr>
              <a:t>. </a:t>
            </a:r>
            <a:r>
              <a:rPr lang="en-GB" sz="2400" dirty="0">
                <a:solidFill>
                  <a:srgbClr val="008000"/>
                </a:solidFill>
              </a:rPr>
              <a:t>(lots of bits on my website!)</a:t>
            </a:r>
            <a:endParaRPr lang="en-US" sz="2300" dirty="0">
              <a:solidFill>
                <a:srgbClr val="002060"/>
              </a:solidFill>
            </a:endParaRPr>
          </a:p>
          <a:p>
            <a:pPr marL="514350" indent="-514350">
              <a:lnSpc>
                <a:spcPct val="100000"/>
              </a:lnSpc>
              <a:spcBef>
                <a:spcPts val="0"/>
              </a:spcBef>
              <a:buFont typeface="+mj-lt"/>
              <a:buAutoNum type="arabicPeriod" startAt="12"/>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2"/>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p>
          <a:p>
            <a:pPr marL="514350" indent="-514350">
              <a:lnSpc>
                <a:spcPct val="100000"/>
              </a:lnSpc>
              <a:spcBef>
                <a:spcPts val="0"/>
              </a:spcBef>
              <a:buFont typeface="+mj-lt"/>
              <a:buAutoNum type="arabicPeriod" startAt="12"/>
            </a:pPr>
            <a:r>
              <a:rPr lang="en-US" sz="2300" dirty="0"/>
              <a:t>Sambell, K, Brown, S and Graham, L. (2017) </a:t>
            </a:r>
            <a:r>
              <a:rPr lang="en-US" sz="2300" i="1" dirty="0">
                <a:solidFill>
                  <a:srgbClr val="FF0000"/>
                </a:solidFill>
              </a:rPr>
              <a:t>Professionalism in Practice: Key directions in higher education: Learning, Teaching and  Assessment,</a:t>
            </a:r>
            <a:r>
              <a:rPr lang="en-US" sz="2300" i="1" dirty="0"/>
              <a:t> </a:t>
            </a:r>
            <a:r>
              <a:rPr lang="en-US" sz="2300" dirty="0"/>
              <a:t>Basingstoke: Palgrave-Macmillan.</a:t>
            </a:r>
          </a:p>
          <a:p>
            <a:pPr marL="0" indent="0">
              <a:lnSpc>
                <a:spcPct val="100000"/>
              </a:lnSpc>
              <a:spcBef>
                <a:spcPts val="0"/>
              </a:spcBef>
              <a:buNone/>
            </a:pPr>
            <a:r>
              <a:rPr lang="en-US" sz="2300" dirty="0"/>
              <a:t>	</a:t>
            </a:r>
          </a:p>
          <a:p>
            <a:pPr marL="514350" indent="-514350">
              <a:lnSpc>
                <a:spcPct val="100000"/>
              </a:lnSpc>
              <a:spcBef>
                <a:spcPts val="0"/>
              </a:spcBef>
              <a:buFont typeface="+mj-lt"/>
              <a:buAutoNum type="arabicPeriod" startAt="12"/>
            </a:pPr>
            <a:endParaRPr lang="en-US" sz="2300" dirty="0">
              <a:solidFill>
                <a:srgbClr val="FF0000"/>
              </a:solidFill>
            </a:endParaRPr>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GB" sz="2000" dirty="0"/>
          </a:p>
          <a:p>
            <a:pPr marL="514350" indent="-514350">
              <a:lnSpc>
                <a:spcPct val="100000"/>
              </a:lnSpc>
              <a:spcBef>
                <a:spcPts val="0"/>
              </a:spcBef>
              <a:buFont typeface="+mj-lt"/>
              <a:buAutoNum type="arabicPeriod" startAt="12"/>
            </a:pPr>
            <a:endParaRPr lang="en-US" sz="2000" dirty="0">
              <a:solidFill>
                <a:srgbClr val="002060"/>
              </a:solidFill>
            </a:endParaRPr>
          </a:p>
          <a:p>
            <a:pPr>
              <a:buFont typeface="+mj-lt"/>
              <a:buAutoNum type="arabicPeriod" startAt="12"/>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marL="0" marR="0" lvl="0" indent="0" algn="ctr" defTabSz="914400" eaLnBrk="0" fontAlgn="auto" latinLnBrk="0" hangingPunct="0">
              <a:lnSpc>
                <a:spcPct val="85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008000"/>
                </a:solidFill>
                <a:effectLst/>
                <a:uLnTx/>
                <a:uFillTx/>
                <a:latin typeface="Calibri"/>
              </a:rPr>
              <a:t>17 sources about assessment, feedback and learning in higher education</a:t>
            </a:r>
            <a:endParaRPr kumimoji="0" lang="en-US" sz="2800" b="1" i="0" u="none" strike="noStrike" kern="0" cap="none" spc="0" normalizeH="0" baseline="0" noProof="0" dirty="0">
              <a:ln>
                <a:noFill/>
              </a:ln>
              <a:solidFill>
                <a:srgbClr val="008000"/>
              </a:solidFill>
              <a:effectLst/>
              <a:uLnTx/>
              <a:uFillTx/>
              <a:latin typeface="Calibri"/>
            </a:endParaRPr>
          </a:p>
        </p:txBody>
      </p:sp>
      <p:pic>
        <p:nvPicPr>
          <p:cNvPr id="5" name="Picture 4">
            <a:extLst>
              <a:ext uri="{FF2B5EF4-FFF2-40B4-BE49-F238E27FC236}">
                <a16:creationId xmlns:a16="http://schemas.microsoft.com/office/drawing/2014/main" id="{59B62EF5-7414-44A1-AD22-E7C02D920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78" y="799174"/>
            <a:ext cx="3312435" cy="4679472"/>
          </a:xfrm>
          <a:prstGeom prst="rect">
            <a:avLst/>
          </a:prstGeom>
        </p:spPr>
      </p:pic>
    </p:spTree>
    <p:extLst>
      <p:ext uri="{BB962C8B-B14F-4D97-AF65-F5344CB8AC3E}">
        <p14:creationId xmlns:p14="http://schemas.microsoft.com/office/powerpoint/2010/main" val="14053248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250825" y="188913"/>
            <a:ext cx="8713788" cy="791747"/>
          </a:xfrm>
        </p:spPr>
        <p:txBody>
          <a:bodyPr/>
          <a:lstStyle/>
          <a:p>
            <a:r>
              <a:rPr lang="en-GB" b="1" dirty="0"/>
              <a:t>Post-it exercise</a:t>
            </a:r>
          </a:p>
        </p:txBody>
      </p:sp>
      <p:sp>
        <p:nvSpPr>
          <p:cNvPr id="36868" name="Rectangle 3"/>
          <p:cNvSpPr>
            <a:spLocks noGrp="1" noChangeArrowheads="1"/>
          </p:cNvSpPr>
          <p:nvPr>
            <p:ph idx="1"/>
          </p:nvPr>
        </p:nvSpPr>
        <p:spPr>
          <a:xfrm>
            <a:off x="358775"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C00000"/>
                </a:solidFill>
              </a:rPr>
              <a:t>“</a:t>
            </a:r>
            <a:r>
              <a:rPr lang="en-GB" dirty="0">
                <a:solidFill>
                  <a:schemeClr val="accent6">
                    <a:lumMod val="60000"/>
                    <a:lumOff val="40000"/>
                  </a:schemeClr>
                </a:solidFill>
              </a:rPr>
              <a:t>re-designing assessment to eliminate unfair academic conduct would be much better if only I </a:t>
            </a:r>
            <a:r>
              <a:rPr lang="en-GB" dirty="0">
                <a:solidFill>
                  <a:srgbClr val="C00000"/>
                </a:solidFill>
              </a:rPr>
              <a:t>…”</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the post-it you now have.</a:t>
            </a:r>
          </a:p>
          <a:p>
            <a:pPr>
              <a:lnSpc>
                <a:spcPct val="100000"/>
              </a:lnSpc>
            </a:pPr>
            <a:r>
              <a:rPr lang="en-GB" sz="2800" dirty="0"/>
              <a:t>Please place them all on the chart as directed.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bri"/>
                <a:ea typeface="+mn-ea"/>
                <a:cs typeface="+mn-cs"/>
              </a:rPr>
              <a:t>What students think</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Assessment as learning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3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02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
            <a:ext cx="8713788" cy="764630"/>
          </a:xfrm>
        </p:spPr>
        <p:txBody>
          <a:bodyPr/>
          <a:lstStyle/>
          <a:p>
            <a:r>
              <a:rPr lang="en-GB" b="1" dirty="0"/>
              <a:t>A marked improvement: HEA, 2012</a:t>
            </a:r>
          </a:p>
        </p:txBody>
      </p:sp>
      <p:sp>
        <p:nvSpPr>
          <p:cNvPr id="5" name="Content Placeholder 4"/>
          <p:cNvSpPr>
            <a:spLocks noGrp="1"/>
          </p:cNvSpPr>
          <p:nvPr>
            <p:ph sz="half" idx="1"/>
          </p:nvPr>
        </p:nvSpPr>
        <p:spPr>
          <a:xfrm>
            <a:off x="251400" y="620610"/>
            <a:ext cx="4392610" cy="5976742"/>
          </a:xfrm>
        </p:spPr>
        <p:txBody>
          <a:bodyPr/>
          <a:lstStyle/>
          <a:p>
            <a:pPr marL="0" indent="0">
              <a:lnSpc>
                <a:spcPct val="100000"/>
              </a:lnSpc>
              <a:spcBef>
                <a:spcPts val="0"/>
              </a:spcBef>
              <a:buNone/>
            </a:pPr>
            <a:r>
              <a:rPr lang="en-US" sz="2400" dirty="0"/>
              <a:t>This publication was developed through collaborative working and writing involving a group of experts in the field of higher education (including 7 NTFs):</a:t>
            </a:r>
          </a:p>
          <a:p>
            <a:pPr marL="0" indent="0">
              <a:lnSpc>
                <a:spcPct val="100000"/>
              </a:lnSpc>
              <a:spcBef>
                <a:spcPts val="0"/>
              </a:spcBef>
              <a:buNone/>
            </a:pPr>
            <a:r>
              <a:rPr lang="en-US" sz="2400" dirty="0"/>
              <a:t> </a:t>
            </a:r>
          </a:p>
          <a:p>
            <a:pPr marL="601266" indent="-601266">
              <a:lnSpc>
                <a:spcPct val="100000"/>
              </a:lnSpc>
              <a:spcBef>
                <a:spcPts val="0"/>
              </a:spcBef>
              <a:buNone/>
            </a:pPr>
            <a:r>
              <a:rPr lang="en-US" sz="2400" dirty="0">
                <a:solidFill>
                  <a:srgbClr val="00B050"/>
                </a:solidFill>
              </a:rPr>
              <a:t>Dr Simon Ball </a:t>
            </a:r>
            <a:r>
              <a:rPr lang="en-US" sz="2400" dirty="0"/>
              <a:t>(JISC </a:t>
            </a:r>
            <a:r>
              <a:rPr lang="en-US" sz="2400" dirty="0" err="1"/>
              <a:t>TechDis</a:t>
            </a:r>
            <a:r>
              <a:rPr lang="en-US" sz="2400" dirty="0"/>
              <a:t>), </a:t>
            </a:r>
          </a:p>
          <a:p>
            <a:pPr marL="601266" indent="-601266">
              <a:lnSpc>
                <a:spcPct val="100000"/>
              </a:lnSpc>
              <a:spcBef>
                <a:spcPts val="0"/>
              </a:spcBef>
              <a:buNone/>
            </a:pPr>
            <a:r>
              <a:rPr lang="en-US" sz="2400" dirty="0">
                <a:solidFill>
                  <a:srgbClr val="00B050"/>
                </a:solidFill>
              </a:rPr>
              <a:t>Carolyn Bew </a:t>
            </a:r>
            <a:r>
              <a:rPr lang="en-US" sz="2400" dirty="0"/>
              <a:t>(Higher Education Academy), </a:t>
            </a:r>
          </a:p>
          <a:p>
            <a:pPr marL="601266" indent="-601266">
              <a:lnSpc>
                <a:spcPct val="100000"/>
              </a:lnSpc>
              <a:spcBef>
                <a:spcPts val="0"/>
              </a:spcBef>
              <a:buNone/>
            </a:pPr>
            <a:r>
              <a:rPr lang="en-US" sz="2400" dirty="0">
                <a:solidFill>
                  <a:srgbClr val="00B050"/>
                </a:solidFill>
              </a:rPr>
              <a:t>Professor Sue </a:t>
            </a:r>
            <a:r>
              <a:rPr lang="en-US" sz="2400" dirty="0" err="1">
                <a:solidFill>
                  <a:srgbClr val="00B050"/>
                </a:solidFill>
              </a:rPr>
              <a:t>Bloxham</a:t>
            </a:r>
            <a:r>
              <a:rPr lang="en-US" sz="2400" dirty="0">
                <a:solidFill>
                  <a:srgbClr val="00B050"/>
                </a:solidFill>
              </a:rPr>
              <a:t> NTF </a:t>
            </a:r>
            <a:r>
              <a:rPr lang="en-US" sz="2400" dirty="0"/>
              <a:t>(University of </a:t>
            </a:r>
            <a:r>
              <a:rPr lang="en-US" sz="2400" dirty="0" err="1"/>
              <a:t>Cumbria</a:t>
            </a:r>
            <a:r>
              <a:rPr lang="en-US" sz="2400" dirty="0"/>
              <a:t>), </a:t>
            </a:r>
          </a:p>
          <a:p>
            <a:pPr marL="601266" indent="-601266">
              <a:lnSpc>
                <a:spcPct val="100000"/>
              </a:lnSpc>
              <a:spcBef>
                <a:spcPts val="0"/>
              </a:spcBef>
              <a:buNone/>
            </a:pPr>
            <a:r>
              <a:rPr lang="en-US" sz="2400" dirty="0">
                <a:solidFill>
                  <a:srgbClr val="00B050"/>
                </a:solidFill>
              </a:rPr>
              <a:t>Professor Sally Brown NTF </a:t>
            </a:r>
            <a:r>
              <a:rPr lang="en-US" sz="2400" dirty="0"/>
              <a:t>(Independent Consultant), </a:t>
            </a:r>
          </a:p>
          <a:p>
            <a:pPr marL="601266" indent="-601266">
              <a:lnSpc>
                <a:spcPct val="100000"/>
              </a:lnSpc>
              <a:spcBef>
                <a:spcPts val="0"/>
              </a:spcBef>
              <a:buNone/>
            </a:pPr>
            <a:r>
              <a:rPr lang="en-US" sz="2400" dirty="0">
                <a:solidFill>
                  <a:srgbClr val="00B050"/>
                </a:solidFill>
              </a:rPr>
              <a:t>Dr Paul </a:t>
            </a:r>
            <a:r>
              <a:rPr lang="en-US" sz="2400" dirty="0" err="1">
                <a:solidFill>
                  <a:srgbClr val="00B050"/>
                </a:solidFill>
              </a:rPr>
              <a:t>Kleiman</a:t>
            </a:r>
            <a:r>
              <a:rPr lang="en-US" sz="2400" dirty="0">
                <a:solidFill>
                  <a:srgbClr val="00B050"/>
                </a:solidFill>
              </a:rPr>
              <a:t> </a:t>
            </a:r>
            <a:r>
              <a:rPr lang="en-US" sz="2400" dirty="0"/>
              <a:t>(Higher Education Academy), </a:t>
            </a:r>
          </a:p>
          <a:p>
            <a:pPr marL="601266" indent="-601266">
              <a:lnSpc>
                <a:spcPct val="100000"/>
              </a:lnSpc>
              <a:spcBef>
                <a:spcPts val="0"/>
              </a:spcBef>
              <a:buNone/>
            </a:pPr>
            <a:r>
              <a:rPr lang="en-US" sz="2400" dirty="0">
                <a:solidFill>
                  <a:srgbClr val="00B050"/>
                </a:solidFill>
              </a:rPr>
              <a:t>Dr Helen May </a:t>
            </a:r>
            <a:r>
              <a:rPr lang="en-US" sz="2400" dirty="0"/>
              <a:t>(Higher Education Academy), </a:t>
            </a:r>
          </a:p>
          <a:p>
            <a:pPr marL="0" indent="0">
              <a:lnSpc>
                <a:spcPct val="100000"/>
              </a:lnSpc>
              <a:spcBef>
                <a:spcPts val="0"/>
              </a:spcBef>
              <a:buNone/>
            </a:pPr>
            <a:r>
              <a:rPr lang="en-US" sz="2400" dirty="0"/>
              <a:t> </a:t>
            </a:r>
          </a:p>
        </p:txBody>
      </p:sp>
      <p:sp>
        <p:nvSpPr>
          <p:cNvPr id="6" name="Content Placeholder 5"/>
          <p:cNvSpPr>
            <a:spLocks noGrp="1"/>
          </p:cNvSpPr>
          <p:nvPr>
            <p:ph sz="half" idx="2"/>
          </p:nvPr>
        </p:nvSpPr>
        <p:spPr>
          <a:xfrm>
            <a:off x="4572000" y="620610"/>
            <a:ext cx="4572000" cy="5832726"/>
          </a:xfrm>
        </p:spPr>
        <p:txBody>
          <a:bodyPr/>
          <a:lstStyle/>
          <a:p>
            <a:pPr marL="469106" indent="-469106">
              <a:lnSpc>
                <a:spcPct val="100000"/>
              </a:lnSpc>
              <a:spcBef>
                <a:spcPts val="0"/>
              </a:spcBef>
              <a:buNone/>
            </a:pPr>
            <a:r>
              <a:rPr lang="en-US" sz="2400" dirty="0">
                <a:solidFill>
                  <a:srgbClr val="00B050"/>
                </a:solidFill>
              </a:rPr>
              <a:t>Professor Liz McDowell NTF </a:t>
            </a:r>
            <a:r>
              <a:rPr lang="en-US" sz="2400" dirty="0"/>
              <a:t>(Northumbria University), </a:t>
            </a:r>
          </a:p>
          <a:p>
            <a:pPr marL="469106" indent="-469106">
              <a:lnSpc>
                <a:spcPct val="100000"/>
              </a:lnSpc>
              <a:spcBef>
                <a:spcPts val="0"/>
              </a:spcBef>
              <a:buNone/>
            </a:pPr>
            <a:r>
              <a:rPr lang="en-US" sz="2400" dirty="0">
                <a:solidFill>
                  <a:srgbClr val="00B050"/>
                </a:solidFill>
              </a:rPr>
              <a:t>Dr Erica Morris </a:t>
            </a:r>
            <a:r>
              <a:rPr lang="en-US" sz="2400" dirty="0"/>
              <a:t>(Higher Education Academy), </a:t>
            </a:r>
          </a:p>
          <a:p>
            <a:pPr marL="469106" indent="-469106">
              <a:lnSpc>
                <a:spcPct val="100000"/>
              </a:lnSpc>
              <a:spcBef>
                <a:spcPts val="0"/>
              </a:spcBef>
              <a:buNone/>
            </a:pPr>
            <a:r>
              <a:rPr lang="en-US" sz="2400" dirty="0">
                <a:solidFill>
                  <a:srgbClr val="00B050"/>
                </a:solidFill>
              </a:rPr>
              <a:t>Professor Susan Orr NTF </a:t>
            </a:r>
            <a:r>
              <a:rPr lang="en-US" sz="2400" dirty="0"/>
              <a:t>(Sheffield Hallam University), </a:t>
            </a:r>
          </a:p>
          <a:p>
            <a:pPr marL="469106" indent="-469106">
              <a:lnSpc>
                <a:spcPct val="100000"/>
              </a:lnSpc>
              <a:spcBef>
                <a:spcPts val="0"/>
              </a:spcBef>
              <a:buNone/>
            </a:pPr>
            <a:r>
              <a:rPr lang="en-US" sz="2400" dirty="0">
                <a:solidFill>
                  <a:srgbClr val="00B050"/>
                </a:solidFill>
              </a:rPr>
              <a:t>Elaine Payne </a:t>
            </a:r>
            <a:r>
              <a:rPr lang="en-US" sz="2400" dirty="0"/>
              <a:t>(Higher Education Academy), </a:t>
            </a:r>
          </a:p>
          <a:p>
            <a:pPr marL="469106" indent="-469106">
              <a:lnSpc>
                <a:spcPct val="100000"/>
              </a:lnSpc>
              <a:spcBef>
                <a:spcPts val="0"/>
              </a:spcBef>
              <a:buNone/>
            </a:pPr>
            <a:r>
              <a:rPr lang="en-US" sz="2400" dirty="0">
                <a:solidFill>
                  <a:srgbClr val="00B050"/>
                </a:solidFill>
              </a:rPr>
              <a:t>Professor Margaret Price NTF </a:t>
            </a:r>
            <a:r>
              <a:rPr lang="en-US" sz="2400" dirty="0"/>
              <a:t>(Oxford Brookes University), </a:t>
            </a:r>
          </a:p>
          <a:p>
            <a:pPr marL="469106" indent="-469106">
              <a:lnSpc>
                <a:spcPct val="100000"/>
              </a:lnSpc>
              <a:spcBef>
                <a:spcPts val="0"/>
              </a:spcBef>
              <a:buNone/>
            </a:pPr>
            <a:r>
              <a:rPr lang="en-US" sz="2400" dirty="0">
                <a:solidFill>
                  <a:srgbClr val="00B050"/>
                </a:solidFill>
              </a:rPr>
              <a:t>Professor Chris Rust NTF  </a:t>
            </a:r>
            <a:r>
              <a:rPr lang="en-US" sz="2400" dirty="0"/>
              <a:t>(Oxford Brookes University), </a:t>
            </a:r>
          </a:p>
          <a:p>
            <a:pPr marL="469106" indent="-469106">
              <a:lnSpc>
                <a:spcPct val="100000"/>
              </a:lnSpc>
              <a:spcBef>
                <a:spcPts val="0"/>
              </a:spcBef>
              <a:buNone/>
            </a:pPr>
            <a:r>
              <a:rPr lang="en-US" sz="2400" dirty="0">
                <a:solidFill>
                  <a:srgbClr val="00B050"/>
                </a:solidFill>
              </a:rPr>
              <a:t>Professor Brenda Smith </a:t>
            </a:r>
            <a:r>
              <a:rPr lang="en-US" sz="2400" dirty="0"/>
              <a:t>(Independent Consultant) </a:t>
            </a:r>
          </a:p>
          <a:p>
            <a:pPr marL="469106" indent="-469106">
              <a:lnSpc>
                <a:spcPct val="100000"/>
              </a:lnSpc>
              <a:spcBef>
                <a:spcPts val="0"/>
              </a:spcBef>
              <a:buNone/>
            </a:pPr>
            <a:r>
              <a:rPr lang="en-US" sz="2400" dirty="0">
                <a:solidFill>
                  <a:srgbClr val="00B050"/>
                </a:solidFill>
              </a:rPr>
              <a:t>Judith Waterfield NTF </a:t>
            </a:r>
            <a:r>
              <a:rPr lang="en-US" sz="2400" dirty="0"/>
              <a:t>(Independent Consultant).</a:t>
            </a:r>
            <a:endParaRPr lang="en-GB" sz="2400" dirty="0"/>
          </a:p>
          <a:p>
            <a:pPr>
              <a:spcBef>
                <a:spcPts val="0"/>
              </a:spcBef>
            </a:pPr>
            <a:endParaRPr lang="en-GB" sz="2400" dirty="0"/>
          </a:p>
        </p:txBody>
      </p:sp>
    </p:spTree>
    <p:extLst>
      <p:ext uri="{BB962C8B-B14F-4D97-AF65-F5344CB8AC3E}">
        <p14:creationId xmlns:p14="http://schemas.microsoft.com/office/powerpoint/2010/main" val="2273692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More formative, less summative</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solidFill>
                  <a:schemeClr val="accent2">
                    <a:lumMod val="50000"/>
                  </a:schemeClr>
                </a:solidFill>
              </a:rPr>
              <a:t>The change that has the greatest potential to improve student learning is a </a:t>
            </a:r>
            <a:r>
              <a:rPr lang="en-GB" sz="2800" dirty="0">
                <a:solidFill>
                  <a:srgbClr val="008000"/>
                </a:solidFill>
              </a:rPr>
              <a:t>shift in the balance of summative and formative assessment</a:t>
            </a:r>
            <a:r>
              <a:rPr lang="en-GB" sz="2800" dirty="0">
                <a:solidFill>
                  <a:schemeClr val="accent2">
                    <a:lumMod val="50000"/>
                  </a:schemeClr>
                </a:solidFill>
              </a:rPr>
              <a:t>. Summative assessment has important purposes in selection, certification and institutional accountability, but its dominance has distorted the potential of assessment to promote learning (assessment for learning). (HEA, 2012, p.9) </a:t>
            </a:r>
          </a:p>
          <a:p>
            <a:endParaRPr lang="en-GB" sz="2800" dirty="0">
              <a:solidFill>
                <a:schemeClr val="accent2">
                  <a:lumMod val="50000"/>
                </a:schemeClr>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Marks get in the way</a:t>
            </a:r>
          </a:p>
        </p:txBody>
      </p:sp>
      <p:sp>
        <p:nvSpPr>
          <p:cNvPr id="3" name="Content Placeholder 2"/>
          <p:cNvSpPr>
            <a:spLocks noGrp="1"/>
          </p:cNvSpPr>
          <p:nvPr>
            <p:ph idx="1"/>
          </p:nvPr>
        </p:nvSpPr>
        <p:spPr>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solidFill>
                  <a:schemeClr val="accent2">
                    <a:lumMod val="50000"/>
                  </a:schemeClr>
                </a:solidFill>
              </a:rPr>
              <a:t>The imperatives of summative assessment </a:t>
            </a:r>
            <a:r>
              <a:rPr lang="en-GB" sz="2800" dirty="0">
                <a:solidFill>
                  <a:schemeClr val="accent6">
                    <a:lumMod val="60000"/>
                    <a:lumOff val="40000"/>
                  </a:schemeClr>
                </a:solidFill>
              </a:rPr>
              <a:t>necessarily limit the use of assessment methods that have demonstrable value for learning</a:t>
            </a:r>
            <a:r>
              <a:rPr lang="en-GB" sz="2800" dirty="0">
                <a:solidFill>
                  <a:schemeClr val="accent2">
                    <a:lumMod val="50000"/>
                  </a:schemeClr>
                </a:solidFill>
              </a:rPr>
              <a:t>, such as feedback on drafts, group assessment, peer learning and work-based assessment. The need to provide a reliable, verifiable mark for each individual for each assignment can either limit the methods we use or create justifiable concerns about consistency and fairness in marking. (HEA 2012, p.9) </a:t>
            </a:r>
          </a:p>
          <a:p>
            <a:endParaRPr lang="en-GB" sz="2800" dirty="0">
              <a:solidFill>
                <a:schemeClr val="accent2">
                  <a:lumMod val="50000"/>
                </a:schemeClr>
              </a:solidFil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a:solidFill>
                  <a:srgbClr val="FFFFFF"/>
                </a:solidFill>
              </a:rPr>
              <a:t>Now is the decade of Universities’ </a:t>
            </a:r>
            <a:r>
              <a:rPr lang="en-GB" sz="4400" dirty="0" err="1">
                <a:solidFill>
                  <a:srgbClr val="FFFFFF"/>
                </a:solidFill>
              </a:rPr>
              <a:t>dis</a:t>
            </a:r>
            <a:r>
              <a:rPr lang="en-GB" sz="4400" dirty="0">
                <a:solidFill>
                  <a:srgbClr val="FFFFFF"/>
                </a:solidFill>
              </a:rPr>
              <a:t>-content!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cSld>
  <p:clrMapOvr>
    <a:overrideClrMapping bg1="dk1" tx1="lt1" bg2="dk2" tx2="lt2" accent1="accent1" accent2="accent2" accent3="accent3" accent4="accent4" accent5="accent5" accent6="accent6" hlink="hlink" folHlink="folHlink"/>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a:t>Modern universities are moving away from being the guardians of content, (where everything was about ‘delivery’), towards foregrounding two major functions: </a:t>
            </a:r>
          </a:p>
        </p:txBody>
      </p:sp>
      <p:sp>
        <p:nvSpPr>
          <p:cNvPr id="19459" name="Rectangle 3"/>
          <p:cNvSpPr>
            <a:spLocks noGrp="1" noChangeArrowheads="1"/>
          </p:cNvSpPr>
          <p:nvPr>
            <p:ph type="body" idx="1"/>
          </p:nvPr>
        </p:nvSpPr>
        <p:spPr>
          <a:xfrm>
            <a:off x="358775" y="1988800"/>
            <a:ext cx="8605838" cy="3878600"/>
          </a:xfrm>
        </p:spPr>
        <p:txBody>
          <a:bodyPr/>
          <a:lstStyle/>
          <a:p>
            <a:pPr eaLnBrk="1" hangingPunct="1">
              <a:buFont typeface="+mj-lt"/>
              <a:buAutoNum type="arabicPeriod"/>
            </a:pPr>
            <a:r>
              <a:rPr lang="en-GB" dirty="0"/>
              <a:t>Recognising and accrediting </a:t>
            </a:r>
            <a:r>
              <a:rPr lang="en-GB" dirty="0">
                <a:solidFill>
                  <a:srgbClr val="FF0000"/>
                </a:solidFill>
              </a:rPr>
              <a:t>achievement</a:t>
            </a:r>
            <a:r>
              <a:rPr lang="en-GB" dirty="0"/>
              <a:t>, wherever learning has taken place (i.e. getting the </a:t>
            </a:r>
            <a:r>
              <a:rPr lang="en-GB" dirty="0">
                <a:solidFill>
                  <a:schemeClr val="accent2">
                    <a:lumMod val="60000"/>
                    <a:lumOff val="40000"/>
                  </a:schemeClr>
                </a:solidFill>
              </a:rPr>
              <a:t>assessment</a:t>
            </a:r>
            <a:r>
              <a:rPr lang="en-GB" dirty="0"/>
              <a:t> right);</a:t>
            </a:r>
          </a:p>
          <a:p>
            <a:pPr eaLnBrk="1" hangingPunct="1">
              <a:buFont typeface="+mj-lt"/>
              <a:buAutoNum type="arabicPeriod"/>
            </a:pPr>
            <a:r>
              <a:rPr lang="en-GB" dirty="0"/>
              <a:t>Supporting student </a:t>
            </a:r>
            <a:r>
              <a:rPr lang="en-GB" dirty="0">
                <a:solidFill>
                  <a:srgbClr val="FF0000"/>
                </a:solidFill>
              </a:rPr>
              <a:t>learning</a:t>
            </a:r>
            <a:r>
              <a:rPr lang="en-GB" dirty="0"/>
              <a:t> and </a:t>
            </a:r>
            <a:r>
              <a:rPr lang="en-GB" dirty="0">
                <a:solidFill>
                  <a:srgbClr val="008000"/>
                </a:solidFill>
              </a:rPr>
              <a:t>engagement</a:t>
            </a:r>
            <a:r>
              <a:rPr lang="en-GB" dirty="0"/>
              <a:t> (not least by making </a:t>
            </a:r>
            <a:r>
              <a:rPr lang="en-GB" dirty="0">
                <a:solidFill>
                  <a:schemeClr val="accent2">
                    <a:lumMod val="60000"/>
                    <a:lumOff val="40000"/>
                  </a:schemeClr>
                </a:solidFill>
              </a:rPr>
              <a:t>feedback</a:t>
            </a:r>
            <a:r>
              <a:rPr lang="en-GB" dirty="0"/>
              <a:t> work well for students). </a:t>
            </a:r>
            <a:endParaRPr lang="en-GB" dirty="0">
              <a:solidFill>
                <a:srgbClr val="008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solidFill>
                  <a:srgbClr val="008000"/>
                </a:solidFill>
                <a:latin typeface="Calibri" pitchFamily="34" charset="0"/>
              </a:rPr>
              <a:t>Getting to know each other</a:t>
            </a:r>
          </a:p>
        </p:txBody>
      </p:sp>
      <p:sp>
        <p:nvSpPr>
          <p:cNvPr id="3" name="Content Placeholder 2"/>
          <p:cNvSpPr>
            <a:spLocks noGrp="1"/>
          </p:cNvSpPr>
          <p:nvPr>
            <p:ph idx="1"/>
          </p:nvPr>
        </p:nvSpPr>
        <p:spPr>
          <a:xfrm>
            <a:off x="358777" y="1123963"/>
            <a:ext cx="8605838" cy="4743440"/>
          </a:xfrm>
        </p:spPr>
        <p:txBody>
          <a:bodyPr/>
          <a:lstStyle/>
          <a:p>
            <a:pPr>
              <a:buNone/>
            </a:pPr>
            <a:r>
              <a:rPr lang="en-GB" dirty="0"/>
              <a:t>In turn, please..</a:t>
            </a:r>
          </a:p>
          <a:p>
            <a:pPr>
              <a:buFont typeface="+mj-lt"/>
              <a:buAutoNum type="arabicPeriod"/>
            </a:pPr>
            <a:r>
              <a:rPr lang="en-GB" dirty="0"/>
              <a:t>Say one or two sentences about... </a:t>
            </a:r>
          </a:p>
          <a:p>
            <a:pPr lvl="1"/>
            <a:r>
              <a:rPr lang="en-GB" dirty="0">
                <a:solidFill>
                  <a:srgbClr val="008000"/>
                </a:solidFill>
              </a:rPr>
              <a:t> who you are</a:t>
            </a:r>
            <a:r>
              <a:rPr lang="en-GB" dirty="0"/>
              <a:t>, </a:t>
            </a:r>
          </a:p>
          <a:p>
            <a:pPr lvl="1"/>
            <a:r>
              <a:rPr lang="en-GB" dirty="0">
                <a:solidFill>
                  <a:srgbClr val="990000"/>
                </a:solidFill>
              </a:rPr>
              <a:t> where you come from</a:t>
            </a:r>
            <a:r>
              <a:rPr lang="en-GB" dirty="0"/>
              <a:t>, and </a:t>
            </a:r>
          </a:p>
          <a:p>
            <a:pPr lvl="1"/>
            <a:r>
              <a:rPr lang="en-GB" dirty="0">
                <a:solidFill>
                  <a:srgbClr val="FF0000"/>
                </a:solidFill>
              </a:rPr>
              <a:t> what you do</a:t>
            </a:r>
            <a:r>
              <a:rPr lang="en-GB" dirty="0"/>
              <a:t>.</a:t>
            </a:r>
          </a:p>
          <a:p>
            <a:pPr lvl="1">
              <a:buNone/>
            </a:pPr>
            <a:r>
              <a:rPr lang="en-GB" sz="4400" dirty="0">
                <a:solidFill>
                  <a:srgbClr val="990000"/>
                </a:solidFill>
                <a:highlight>
                  <a:srgbClr val="FFFFFF"/>
                </a:highlight>
                <a:latin typeface="Creepy" pitchFamily="82" charset="0"/>
              </a:rPr>
              <a:t>				</a:t>
            </a:r>
            <a:r>
              <a:rPr lang="en-GB" sz="4400" dirty="0">
                <a:solidFill>
                  <a:srgbClr val="990000"/>
                </a:solidFill>
                <a:highlight>
                  <a:srgbClr val="FFFF00"/>
                </a:highlight>
                <a:latin typeface="Creepy" pitchFamily="82" charset="0"/>
              </a:rPr>
              <a:t>In one breath! </a:t>
            </a:r>
          </a:p>
          <a:p>
            <a:pPr>
              <a:buFont typeface="+mj-lt"/>
              <a:buAutoNum type="arabicPeriod"/>
            </a:pPr>
            <a:r>
              <a:rPr lang="en-GB" dirty="0">
                <a:solidFill>
                  <a:srgbClr val="FF0000"/>
                </a:solidFill>
              </a:rPr>
              <a:t>(Optional)</a:t>
            </a:r>
            <a:r>
              <a:rPr lang="en-GB" dirty="0"/>
              <a:t> Share with us one thing that you’re dead good at or really proud of.</a:t>
            </a:r>
          </a:p>
        </p:txBody>
      </p:sp>
    </p:spTree>
    <p:extLst>
      <p:ext uri="{BB962C8B-B14F-4D97-AF65-F5344CB8AC3E}">
        <p14:creationId xmlns:p14="http://schemas.microsoft.com/office/powerpoint/2010/main" val="1537875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2800" dirty="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a:solidFill>
                  <a:srgbClr val="002060"/>
                </a:solidFill>
              </a:rPr>
              <a:t>The criteria used in marking have been clear in advance.</a:t>
            </a:r>
          </a:p>
          <a:p>
            <a:pPr>
              <a:buFont typeface="Wingdings" pitchFamily="2" charset="2"/>
              <a:buAutoNum type="arabicPeriod" startAt="5"/>
              <a:tabLst>
                <a:tab pos="571500" algn="l"/>
              </a:tabLst>
            </a:pPr>
            <a:r>
              <a:rPr lang="en-GB" dirty="0">
                <a:solidFill>
                  <a:srgbClr val="002060"/>
                </a:solidFill>
              </a:rPr>
              <a:t>Assessment arrangements and marking have been fair.</a:t>
            </a:r>
          </a:p>
          <a:p>
            <a:pPr>
              <a:buFont typeface="Wingdings" pitchFamily="2" charset="2"/>
              <a:buAutoNum type="arabicPeriod" startAt="5"/>
              <a:tabLst>
                <a:tab pos="571500" algn="l"/>
              </a:tabLst>
            </a:pPr>
            <a:r>
              <a:rPr lang="en-GB" dirty="0">
                <a:solidFill>
                  <a:srgbClr val="002060"/>
                </a:solidFill>
              </a:rPr>
              <a:t>Feedback on my work has been prompt.</a:t>
            </a:r>
          </a:p>
          <a:p>
            <a:pPr>
              <a:buFont typeface="Wingdings" pitchFamily="2" charset="2"/>
              <a:buAutoNum type="arabicPeriod" startAt="5"/>
              <a:tabLst>
                <a:tab pos="571500" algn="l"/>
              </a:tabLst>
            </a:pPr>
            <a:r>
              <a:rPr lang="en-GB" dirty="0">
                <a:solidFill>
                  <a:srgbClr val="002060"/>
                </a:solidFill>
              </a:rPr>
              <a:t>I have received detailed comments on my work.</a:t>
            </a:r>
          </a:p>
          <a:p>
            <a:pPr>
              <a:buFont typeface="Wingdings" pitchFamily="2" charset="2"/>
              <a:buAutoNum type="arabicPeriod" startAt="5"/>
              <a:tabLst>
                <a:tab pos="571500" algn="l"/>
              </a:tabLst>
            </a:pPr>
            <a:r>
              <a:rPr lang="en-GB" dirty="0">
                <a:solidFill>
                  <a:srgbClr val="002060"/>
                </a:solidFill>
              </a:rPr>
              <a:t>Feedback on my work has helped me to clarify things I did not understand.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sz="3200" dirty="0"/>
              <a:t>The new NSS statements (2017)</a:t>
            </a:r>
          </a:p>
        </p:txBody>
      </p:sp>
      <p:sp>
        <p:nvSpPr>
          <p:cNvPr id="3" name="Content Placeholder 2"/>
          <p:cNvSpPr>
            <a:spLocks noGrp="1"/>
          </p:cNvSpPr>
          <p:nvPr>
            <p:ph idx="1"/>
          </p:nvPr>
        </p:nvSpPr>
        <p:spPr>
          <a:xfrm>
            <a:off x="358775" y="620610"/>
            <a:ext cx="8605838" cy="5246791"/>
          </a:xfrm>
        </p:spPr>
        <p:txBody>
          <a:bodyPr/>
          <a:lstStyle/>
          <a:p>
            <a:pPr>
              <a:buNone/>
            </a:pPr>
            <a:r>
              <a:rPr lang="en-GB" sz="2800" dirty="0">
                <a:solidFill>
                  <a:srgbClr val="000000"/>
                </a:solidFill>
              </a:rPr>
              <a:t>Assessment and feedback</a:t>
            </a:r>
          </a:p>
          <a:p>
            <a:pPr>
              <a:buFont typeface="+mj-lt"/>
              <a:buAutoNum type="arabicPeriod" startAt="8"/>
            </a:pPr>
            <a:r>
              <a:rPr lang="en-GB" sz="2800" dirty="0">
                <a:solidFill>
                  <a:srgbClr val="002060"/>
                </a:solidFill>
              </a:rPr>
              <a:t>The criteria used in marking have been clear in advance </a:t>
            </a:r>
          </a:p>
          <a:p>
            <a:pPr>
              <a:buFont typeface="+mj-lt"/>
              <a:buAutoNum type="arabicPeriod" startAt="8"/>
            </a:pPr>
            <a:r>
              <a:rPr lang="en-GB" sz="2800" dirty="0">
                <a:solidFill>
                  <a:srgbClr val="002060"/>
                </a:solidFill>
              </a:rPr>
              <a:t>Marking and assessment have been fair</a:t>
            </a:r>
          </a:p>
          <a:p>
            <a:pPr>
              <a:buFont typeface="+mj-lt"/>
              <a:buAutoNum type="arabicPeriod" startAt="8"/>
            </a:pPr>
            <a:r>
              <a:rPr lang="en-GB" sz="2800" dirty="0">
                <a:solidFill>
                  <a:srgbClr val="002060"/>
                </a:solidFill>
              </a:rPr>
              <a:t>Feedback on my work has been timely</a:t>
            </a:r>
          </a:p>
          <a:p>
            <a:pPr>
              <a:buFont typeface="+mj-lt"/>
              <a:buAutoNum type="arabicPeriod" startAt="8"/>
            </a:pPr>
            <a:r>
              <a:rPr lang="en-GB" sz="2800" dirty="0">
                <a:solidFill>
                  <a:srgbClr val="002060"/>
                </a:solidFill>
              </a:rPr>
              <a:t>I have received helpful comments on my work</a:t>
            </a:r>
          </a:p>
          <a:p>
            <a:pPr>
              <a:buNone/>
            </a:pPr>
            <a:r>
              <a:rPr lang="en-GB" sz="2800" dirty="0">
                <a:solidFill>
                  <a:srgbClr val="000000"/>
                </a:solidFill>
              </a:rPr>
              <a:t>Student voice</a:t>
            </a:r>
          </a:p>
          <a:p>
            <a:pPr lvl="0">
              <a:buFont typeface="+mj-lt"/>
              <a:buAutoNum type="arabicPeriod" startAt="23"/>
            </a:pPr>
            <a:r>
              <a:rPr lang="en-GB" sz="2800" dirty="0">
                <a:solidFill>
                  <a:srgbClr val="002060"/>
                </a:solidFill>
              </a:rPr>
              <a:t>I have had the right opportunities to provide feedback on my course</a:t>
            </a:r>
          </a:p>
          <a:p>
            <a:pPr lvl="0">
              <a:buFont typeface="+mj-lt"/>
              <a:buAutoNum type="arabicPeriod" startAt="23"/>
            </a:pPr>
            <a:r>
              <a:rPr lang="en-GB" sz="2800" dirty="0">
                <a:solidFill>
                  <a:srgbClr val="002060"/>
                </a:solidFill>
              </a:rPr>
              <a:t>Staff value students’ views and opinions about the course</a:t>
            </a:r>
          </a:p>
          <a:p>
            <a:pPr lvl="0">
              <a:buFont typeface="+mj-lt"/>
              <a:buAutoNum type="arabicPeriod" startAt="23"/>
            </a:pPr>
            <a:r>
              <a:rPr lang="en-US" sz="2800" dirty="0">
                <a:solidFill>
                  <a:srgbClr val="002060"/>
                </a:solidFill>
              </a:rPr>
              <a:t>It is clear how students’ feedback on the course has been acted on</a:t>
            </a:r>
            <a:endParaRPr lang="en-GB" sz="2800" dirty="0">
              <a:solidFill>
                <a:srgbClr val="002060"/>
              </a:solidFill>
            </a:endParaRPr>
          </a:p>
          <a:p>
            <a:endParaRPr lang="en-GB" sz="2800" dirty="0">
              <a:solidFill>
                <a:srgbClr val="002060"/>
              </a:solidFill>
            </a:endParaRPr>
          </a:p>
          <a:p>
            <a:endParaRPr lang="en-GB" sz="2800" dirty="0">
              <a:solidFill>
                <a:srgbClr val="002060"/>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One of my main worries...</a:t>
            </a:r>
          </a:p>
        </p:txBody>
      </p:sp>
      <p:sp>
        <p:nvSpPr>
          <p:cNvPr id="3" name="Content Placeholder 2"/>
          <p:cNvSpPr>
            <a:spLocks noGrp="1"/>
          </p:cNvSpPr>
          <p:nvPr>
            <p:ph idx="1"/>
          </p:nvPr>
        </p:nvSpPr>
        <p:spPr/>
        <p:txBody>
          <a:bodyPr/>
          <a:lstStyle/>
          <a:p>
            <a:pPr>
              <a:buNone/>
            </a:pPr>
            <a:r>
              <a:rPr lang="en-GB" dirty="0"/>
              <a:t>We still tend to try to measure...</a:t>
            </a:r>
          </a:p>
          <a:p>
            <a:pPr>
              <a:buNone/>
            </a:pPr>
            <a:r>
              <a:rPr lang="en-GB" dirty="0"/>
              <a:t>	...</a:t>
            </a:r>
            <a:r>
              <a:rPr lang="en-GB" dirty="0">
                <a:solidFill>
                  <a:srgbClr val="FF000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266DB-252E-434C-90CD-9D65A88F97FA}"/>
              </a:ext>
            </a:extLst>
          </p:cNvPr>
          <p:cNvSpPr>
            <a:spLocks noGrp="1"/>
          </p:cNvSpPr>
          <p:nvPr>
            <p:ph type="title"/>
          </p:nvPr>
        </p:nvSpPr>
        <p:spPr/>
        <p:txBody>
          <a:bodyPr/>
          <a:lstStyle/>
          <a:p>
            <a:r>
              <a:rPr lang="en-GB" dirty="0"/>
              <a:t>Group task</a:t>
            </a:r>
          </a:p>
        </p:txBody>
      </p:sp>
      <p:sp>
        <p:nvSpPr>
          <p:cNvPr id="3" name="Content Placeholder 2">
            <a:extLst>
              <a:ext uri="{FF2B5EF4-FFF2-40B4-BE49-F238E27FC236}">
                <a16:creationId xmlns:a16="http://schemas.microsoft.com/office/drawing/2014/main" id="{2A6E44C2-7CFE-4F2D-B790-001B753519E2}"/>
              </a:ext>
            </a:extLst>
          </p:cNvPr>
          <p:cNvSpPr>
            <a:spLocks noGrp="1"/>
          </p:cNvSpPr>
          <p:nvPr>
            <p:ph idx="1"/>
          </p:nvPr>
        </p:nvSpPr>
        <p:spPr/>
        <p:txBody>
          <a:bodyPr/>
          <a:lstStyle/>
          <a:p>
            <a:r>
              <a:rPr lang="en-GB" dirty="0"/>
              <a:t>Make on a post-it a 50 word recommendation for Swansea University aimed to combat contract cheating.</a:t>
            </a:r>
          </a:p>
          <a:p>
            <a:r>
              <a:rPr lang="en-GB" dirty="0"/>
              <a:t>Deadline 1143</a:t>
            </a:r>
          </a:p>
        </p:txBody>
      </p:sp>
    </p:spTree>
    <p:extLst>
      <p:ext uri="{BB962C8B-B14F-4D97-AF65-F5344CB8AC3E}">
        <p14:creationId xmlns:p14="http://schemas.microsoft.com/office/powerpoint/2010/main" val="346715822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a:t>	They became teachers in their turn, and they said all these things over again; and their pupils wrote it down, and the examiner accepted it; and </a:t>
            </a:r>
            <a:r>
              <a:rPr lang="en-AU" b="1" i="1" dirty="0">
                <a:effectLst>
                  <a:glow rad="101600">
                    <a:srgbClr val="FFFF00">
                      <a:alpha val="60000"/>
                    </a:srgbClr>
                  </a:glow>
                </a:effectLst>
              </a:rPr>
              <a:t>nobody had the ghost of an idea what it meant</a:t>
            </a:r>
            <a:r>
              <a:rPr lang="en-AU" b="1" i="1" dirty="0"/>
              <a:t>”</a:t>
            </a:r>
            <a:br>
              <a:rPr lang="en-AU" sz="4800" b="1" dirty="0">
                <a:solidFill>
                  <a:srgbClr val="FF0000"/>
                </a:solidFill>
              </a:rPr>
            </a:br>
            <a:r>
              <a:rPr lang="en-AU" sz="4800" b="1" dirty="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what about learning styles?</a:t>
            </a:r>
          </a:p>
        </p:txBody>
      </p:sp>
      <p:sp>
        <p:nvSpPr>
          <p:cNvPr id="3" name="Content Placeholder 2"/>
          <p:cNvSpPr>
            <a:spLocks noGrp="1"/>
          </p:cNvSpPr>
          <p:nvPr>
            <p:ph idx="1"/>
          </p:nvPr>
        </p:nvSpPr>
        <p:spPr/>
        <p:txBody>
          <a:bodyPr/>
          <a:lstStyle/>
          <a:p>
            <a:r>
              <a:rPr lang="en-GB" u="sng" dirty="0">
                <a:hlinkClick r:id="rId2"/>
              </a:rPr>
              <a:t>https://www.theguardian.com/education/2017/mar/12/no-evidence-to-back-idea-of-learning-styles?CMP=share_btn_tw</a:t>
            </a:r>
            <a:r>
              <a:rPr lang="en-GB" dirty="0"/>
              <a:t> </a:t>
            </a:r>
          </a:p>
          <a:p>
            <a:r>
              <a:rPr lang="en-GB" dirty="0"/>
              <a:t>(Link from my Tweet on March 13</a:t>
            </a:r>
            <a:r>
              <a:rPr lang="en-GB" baseline="30000" dirty="0"/>
              <a:t>th</a:t>
            </a:r>
            <a:r>
              <a:rPr lang="en-GB" dirty="0"/>
              <a:t> to a letter in the Guardian by prominent folk around the world of education)</a:t>
            </a:r>
          </a:p>
          <a:p>
            <a:r>
              <a:rPr lang="en-GB" dirty="0"/>
              <a:t>“No evidence to back idea of learning styles”</a:t>
            </a:r>
          </a:p>
          <a:p>
            <a:endParaRPr lang="en-GB" dirty="0"/>
          </a:p>
        </p:txBody>
      </p:sp>
    </p:spTree>
    <p:extLst>
      <p:ext uri="{BB962C8B-B14F-4D97-AF65-F5344CB8AC3E}">
        <p14:creationId xmlns:p14="http://schemas.microsoft.com/office/powerpoint/2010/main" val="116849526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now, it’s time to re-think:</a:t>
            </a:r>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a:t>How students </a:t>
            </a:r>
            <a:r>
              <a:rPr lang="en-GB" sz="2800" dirty="0">
                <a:solidFill>
                  <a:srgbClr val="FF0000"/>
                </a:solidFill>
              </a:rPr>
              <a:t>really</a:t>
            </a:r>
            <a:r>
              <a:rPr lang="en-GB" sz="2800" dirty="0"/>
              <a:t> learn – and how we can help make learning happen for them;</a:t>
            </a:r>
          </a:p>
          <a:p>
            <a:pPr>
              <a:lnSpc>
                <a:spcPct val="100000"/>
              </a:lnSpc>
              <a:buFont typeface="+mj-lt"/>
              <a:buAutoNum type="arabicPeriod"/>
            </a:pPr>
            <a:r>
              <a:rPr lang="en-GB" sz="2800" dirty="0"/>
              <a:t>How to make </a:t>
            </a:r>
            <a:r>
              <a:rPr lang="en-GB" sz="2800" dirty="0">
                <a:solidFill>
                  <a:srgbClr val="FF0000"/>
                </a:solidFill>
              </a:rPr>
              <a:t>feedback</a:t>
            </a:r>
            <a:r>
              <a:rPr lang="en-GB" sz="2800" dirty="0"/>
              <a:t> really work for students;</a:t>
            </a:r>
          </a:p>
          <a:p>
            <a:pPr>
              <a:lnSpc>
                <a:spcPct val="100000"/>
              </a:lnSpc>
              <a:buFont typeface="+mj-lt"/>
              <a:buAutoNum type="arabicPeriod"/>
            </a:pPr>
            <a:r>
              <a:rPr lang="en-GB" sz="2800" dirty="0"/>
              <a:t>How best to </a:t>
            </a:r>
            <a:r>
              <a:rPr lang="en-GB" sz="2800" dirty="0">
                <a:solidFill>
                  <a:srgbClr val="FF0000"/>
                </a:solidFill>
              </a:rPr>
              <a:t>measure</a:t>
            </a:r>
            <a:r>
              <a:rPr lang="en-GB" sz="2800" dirty="0"/>
              <a:t> and </a:t>
            </a:r>
            <a:r>
              <a:rPr lang="en-GB" sz="2800" dirty="0">
                <a:solidFill>
                  <a:srgbClr val="FF0000"/>
                </a:solidFill>
              </a:rPr>
              <a:t>accredit</a:t>
            </a:r>
            <a:r>
              <a:rPr lang="en-GB" sz="2800" dirty="0"/>
              <a:t> students’ achievement (not just more of the same old tired methods).</a:t>
            </a:r>
          </a:p>
          <a:p>
            <a:pPr>
              <a:lnSpc>
                <a:spcPct val="100000"/>
              </a:lnSpc>
              <a:buNone/>
            </a:pPr>
            <a:r>
              <a:rPr lang="en-GB" sz="2800" dirty="0"/>
              <a:t>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What is plagiarism?</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dirty="0"/>
              <a:t>Carroll (2002) describes plagiarism as passing off someone else’s work as your own, wholesale ‘lifting’ of entire assignments/ texts, patching together bits and pieces of others’ work, paraphrasing without attribution, purchasing assignments from ‘essay mills’ and fellow students, or commissioning others to do one’s assignments. </a:t>
            </a:r>
          </a:p>
        </p:txBody>
      </p:sp>
    </p:spTree>
    <p:extLst>
      <p:ext uri="{BB962C8B-B14F-4D97-AF65-F5344CB8AC3E}">
        <p14:creationId xmlns:p14="http://schemas.microsoft.com/office/powerpoint/2010/main" val="275844648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F09664-4315-4E19-9DCF-801054B83AF3}"/>
              </a:ext>
            </a:extLst>
          </p:cNvPr>
          <p:cNvSpPr>
            <a:spLocks noGrp="1"/>
          </p:cNvSpPr>
          <p:nvPr>
            <p:ph type="title"/>
          </p:nvPr>
        </p:nvSpPr>
        <p:spPr/>
        <p:txBody>
          <a:bodyPr/>
          <a:lstStyle/>
          <a:p>
            <a:r>
              <a:rPr lang="en-GB" dirty="0"/>
              <a:t>Plagiarism is a continuum!</a:t>
            </a:r>
          </a:p>
        </p:txBody>
      </p:sp>
      <p:sp>
        <p:nvSpPr>
          <p:cNvPr id="5" name="Content Placeholder 4">
            <a:extLst>
              <a:ext uri="{FF2B5EF4-FFF2-40B4-BE49-F238E27FC236}">
                <a16:creationId xmlns:a16="http://schemas.microsoft.com/office/drawing/2014/main" id="{A75EC87F-2CF5-4BAD-A46F-529D1A339E51}"/>
              </a:ext>
            </a:extLst>
          </p:cNvPr>
          <p:cNvSpPr>
            <a:spLocks noGrp="1"/>
          </p:cNvSpPr>
          <p:nvPr>
            <p:ph idx="1"/>
          </p:nvPr>
        </p:nvSpPr>
        <p:spPr/>
        <p:txBody>
          <a:bodyPr/>
          <a:lstStyle/>
          <a:p>
            <a:r>
              <a:rPr lang="en-GB" dirty="0"/>
              <a:t>The website </a:t>
            </a:r>
            <a:r>
              <a:rPr lang="en-GB" dirty="0">
                <a:hlinkClick r:id="rId2"/>
              </a:rPr>
              <a:t>www.plagiarism.org</a:t>
            </a:r>
            <a:r>
              <a:rPr lang="en-GB" dirty="0"/>
              <a:t> has all sorts of descriptors and discussion of the forms of plagiarism, and their respected seriousness ranging right up to ‘identity theft’. </a:t>
            </a:r>
          </a:p>
          <a:p>
            <a:r>
              <a:rPr lang="en-GB" dirty="0"/>
              <a:t>The next slide shows a way to tell whether one has plagiarised, and the seriousness of the offence if any. </a:t>
            </a:r>
          </a:p>
          <a:p>
            <a:r>
              <a:rPr lang="en-GB" dirty="0"/>
              <a:t>However, there is so much on the slide that you may have to wait till you’ve downloaded it to see much of the detail!</a:t>
            </a:r>
          </a:p>
        </p:txBody>
      </p:sp>
    </p:spTree>
    <p:extLst>
      <p:ext uri="{BB962C8B-B14F-4D97-AF65-F5344CB8AC3E}">
        <p14:creationId xmlns:p14="http://schemas.microsoft.com/office/powerpoint/2010/main" val="334897403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2FFC-A0C6-4E34-AB26-30F169028889}"/>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829DAEE0-ABBC-430A-BC5F-751C15202484}"/>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9AF308C5-E2A9-49C9-A5E7-AEB13D0F9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1040"/>
            <a:ext cx="9144000" cy="6161771"/>
          </a:xfrm>
          <a:prstGeom prst="rect">
            <a:avLst/>
          </a:prstGeom>
        </p:spPr>
      </p:pic>
    </p:spTree>
    <p:extLst>
      <p:ext uri="{BB962C8B-B14F-4D97-AF65-F5344CB8AC3E}">
        <p14:creationId xmlns:p14="http://schemas.microsoft.com/office/powerpoint/2010/main" val="1353997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xfrm>
            <a:off x="250825" y="188913"/>
            <a:ext cx="871378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Why may plagiarism be increasing?</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sz="2800" dirty="0"/>
              <a:t>It is possible that there is more reported bad practice than formerly, or perhaps there is heightened panic inflamed by press interest. (See all the articles on contract cheating, ’</a:t>
            </a:r>
            <a:r>
              <a:rPr lang="en-GB" sz="2800" dirty="0" err="1"/>
              <a:t>ghostwriting</a:t>
            </a:r>
            <a:r>
              <a:rPr lang="en-GB" sz="2800" dirty="0"/>
              <a:t>’ and ‘essay mills’ around nowadays).</a:t>
            </a:r>
          </a:p>
          <a:p>
            <a:r>
              <a:rPr lang="en-GB" sz="2800" dirty="0"/>
              <a:t>Some argue that higher stakes now exist for university assessment than ever before, with students in many nations paying high fees, and thereby expecting the right of a return on their investment. </a:t>
            </a:r>
          </a:p>
          <a:p>
            <a:r>
              <a:rPr lang="en-GB" sz="2800" dirty="0"/>
              <a:t>Similarly recession-driven pressure on employment opportunities increases the importance of graduates getting good grades and hence good jobs, and this depends on succeeding in assessment. </a:t>
            </a:r>
          </a:p>
        </p:txBody>
      </p:sp>
    </p:spTree>
    <p:extLst>
      <p:ext uri="{BB962C8B-B14F-4D97-AF65-F5344CB8AC3E}">
        <p14:creationId xmlns:p14="http://schemas.microsoft.com/office/powerpoint/2010/main" val="23490156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B8C644-C05B-4C6D-9096-6F4E5A8284A8}"/>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Mission impossible?</a:t>
            </a:r>
          </a:p>
        </p:txBody>
      </p:sp>
      <p:sp>
        <p:nvSpPr>
          <p:cNvPr id="5" name="Content Placeholder 4">
            <a:extLst>
              <a:ext uri="{FF2B5EF4-FFF2-40B4-BE49-F238E27FC236}">
                <a16:creationId xmlns:a16="http://schemas.microsoft.com/office/drawing/2014/main" id="{95A8D5AC-2E1B-4397-B720-C924054792E6}"/>
              </a:ext>
            </a:extLst>
          </p:cNvPr>
          <p:cNvSpPr>
            <a:spLocks noGrp="1"/>
          </p:cNvSpPr>
          <p:nvPr>
            <p:ph idx="1"/>
          </p:nvPr>
        </p:nvSpPr>
        <p:spPr>
          <a:xfrm>
            <a:off x="358775" y="1123950"/>
            <a:ext cx="8605838" cy="4743451"/>
          </a:xfrm>
        </p:spPr>
        <p:txBody>
          <a:bodyPr/>
          <a:lstStyle/>
          <a:p>
            <a:r>
              <a:rPr lang="en-GB" sz="2800" dirty="0"/>
              <a:t>No assessment system is completely valid, fair or reliable, but university teachers need to demonstrate we are committed to institutional integrity. </a:t>
            </a:r>
          </a:p>
          <a:p>
            <a:r>
              <a:rPr lang="en-GB" sz="2800" dirty="0"/>
              <a:t>If students happen to be dissatisfied with their higher education experience in general, or even with a particular teacher, they can be more likely to resort to plagiarism or cheating. </a:t>
            </a:r>
          </a:p>
          <a:p>
            <a:r>
              <a:rPr lang="en-GB" sz="2800" dirty="0"/>
              <a:t>Those students who are determined to breach good academic conduct will often find a way to do so, despite our best efforts, so we need to remain vigilant while designing good systems.</a:t>
            </a:r>
          </a:p>
        </p:txBody>
      </p:sp>
    </p:spTree>
    <p:extLst>
      <p:ext uri="{BB962C8B-B14F-4D97-AF65-F5344CB8AC3E}">
        <p14:creationId xmlns:p14="http://schemas.microsoft.com/office/powerpoint/2010/main" val="535763710"/>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9283BC-DC04-4959-AD34-74F66E851482}"/>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Engendering trust</a:t>
            </a:r>
          </a:p>
        </p:txBody>
      </p:sp>
      <p:sp>
        <p:nvSpPr>
          <p:cNvPr id="5" name="Content Placeholder 4">
            <a:extLst>
              <a:ext uri="{FF2B5EF4-FFF2-40B4-BE49-F238E27FC236}">
                <a16:creationId xmlns:a16="http://schemas.microsoft.com/office/drawing/2014/main" id="{B1D23DA2-C3D4-4268-BE77-D6A663699FBF}"/>
              </a:ext>
            </a:extLst>
          </p:cNvPr>
          <p:cNvSpPr>
            <a:spLocks noGrp="1"/>
          </p:cNvSpPr>
          <p:nvPr>
            <p:ph idx="1"/>
          </p:nvPr>
        </p:nvSpPr>
        <p:spPr/>
        <p:txBody>
          <a:bodyPr/>
          <a:lstStyle/>
          <a:p>
            <a:r>
              <a:rPr lang="en-GB" dirty="0"/>
              <a:t>We need to ensure students have trust in the fairness, justice and integrity of the academic systems within which they are working, since anecdotally it is clear that some students who see others getting away with bad academic behaviour feel justified to behave similarly.</a:t>
            </a:r>
          </a:p>
        </p:txBody>
      </p:sp>
    </p:spTree>
    <p:extLst>
      <p:ext uri="{BB962C8B-B14F-4D97-AF65-F5344CB8AC3E}">
        <p14:creationId xmlns:p14="http://schemas.microsoft.com/office/powerpoint/2010/main" val="222723748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A7F398-F4C0-4354-9DCB-A5A34F67AA05}"/>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Fostering good academic conduct</a:t>
            </a:r>
          </a:p>
        </p:txBody>
      </p:sp>
      <p:sp>
        <p:nvSpPr>
          <p:cNvPr id="5" name="Content Placeholder 4">
            <a:extLst>
              <a:ext uri="{FF2B5EF4-FFF2-40B4-BE49-F238E27FC236}">
                <a16:creationId xmlns:a16="http://schemas.microsoft.com/office/drawing/2014/main" id="{75247FA3-6701-4785-8CBE-730D3342CF44}"/>
              </a:ext>
            </a:extLst>
          </p:cNvPr>
          <p:cNvSpPr>
            <a:spLocks noGrp="1"/>
          </p:cNvSpPr>
          <p:nvPr>
            <p:ph idx="1"/>
          </p:nvPr>
        </p:nvSpPr>
        <p:spPr/>
        <p:txBody>
          <a:bodyPr/>
          <a:lstStyle/>
          <a:p>
            <a:r>
              <a:rPr lang="en-GB" sz="2800" dirty="0"/>
              <a:t>Fostering good academic conduct implies designing assessment instruments that make cheating difficult, for example using assignments reliant on personal experience which are difficult to plagiarise such as reflective journals and critical incident accounts, </a:t>
            </a:r>
            <a:r>
              <a:rPr lang="en-GB" sz="2800" dirty="0" err="1"/>
              <a:t>vivas</a:t>
            </a:r>
            <a:r>
              <a:rPr lang="en-GB" sz="2800" dirty="0"/>
              <a:t> and orals, assessed presentations and differentiated assignments. </a:t>
            </a:r>
          </a:p>
          <a:p>
            <a:r>
              <a:rPr lang="en-GB" sz="2800" dirty="0"/>
              <a:t>If we want to avoid over-reliance on factual recall, which tends to tempt students to cheat, it may help to use open-book rather than closed-book exams, or other authentic assessments, where the task involves interpreting, using and extrapolating from available information rather than regurgitating it.</a:t>
            </a:r>
          </a:p>
        </p:txBody>
      </p:sp>
    </p:spTree>
    <p:extLst>
      <p:ext uri="{BB962C8B-B14F-4D97-AF65-F5344CB8AC3E}">
        <p14:creationId xmlns:p14="http://schemas.microsoft.com/office/powerpoint/2010/main" val="44350802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2DE-F0E6-4FFF-B9BA-5BF02B6864A6}"/>
              </a:ext>
            </a:extLst>
          </p:cNvPr>
          <p:cNvSpPr>
            <a:spLocks noGrp="1"/>
          </p:cNvSpPr>
          <p:nvPr>
            <p:ph type="title"/>
          </p:nvPr>
        </p:nvSpPr>
        <p:spPr/>
        <p:txBody>
          <a:bodyPr/>
          <a:lstStyle/>
          <a:p>
            <a:r>
              <a:rPr lang="en-GB" sz="4000" dirty="0">
                <a:solidFill>
                  <a:srgbClr val="008000"/>
                </a:solidFill>
              </a:rPr>
              <a:t>Oral assessment and </a:t>
            </a:r>
            <a:r>
              <a:rPr lang="en-GB" sz="4000" dirty="0" err="1">
                <a:solidFill>
                  <a:srgbClr val="008000"/>
                </a:solidFill>
              </a:rPr>
              <a:t>vivas</a:t>
            </a:r>
            <a:endParaRPr lang="en-GB" sz="4000" dirty="0">
              <a:solidFill>
                <a:srgbClr val="008000"/>
              </a:solidFill>
            </a:endParaRPr>
          </a:p>
        </p:txBody>
      </p:sp>
      <p:sp>
        <p:nvSpPr>
          <p:cNvPr id="3" name="Content Placeholder 2">
            <a:extLst>
              <a:ext uri="{FF2B5EF4-FFF2-40B4-BE49-F238E27FC236}">
                <a16:creationId xmlns:a16="http://schemas.microsoft.com/office/drawing/2014/main" id="{258777A3-B5C5-406E-8E5D-474925DB9C22}"/>
              </a:ext>
            </a:extLst>
          </p:cNvPr>
          <p:cNvSpPr>
            <a:spLocks noGrp="1"/>
          </p:cNvSpPr>
          <p:nvPr>
            <p:ph idx="1"/>
          </p:nvPr>
        </p:nvSpPr>
        <p:spPr/>
        <p:txBody>
          <a:bodyPr/>
          <a:lstStyle/>
          <a:p>
            <a:r>
              <a:rPr lang="en-GB" dirty="0"/>
              <a:t>Gordon </a:t>
            </a:r>
            <a:r>
              <a:rPr lang="en-GB" dirty="0" err="1"/>
              <a:t>Joughin</a:t>
            </a:r>
            <a:r>
              <a:rPr lang="en-GB" dirty="0"/>
              <a:t> makes an excellent case for the things which can be achieved with face-to-face assessment, and which are missed in written assessment.</a:t>
            </a:r>
          </a:p>
          <a:p>
            <a:r>
              <a:rPr lang="en-GB" dirty="0"/>
              <a:t>Not least – we know who is answering our questions.</a:t>
            </a:r>
          </a:p>
          <a:p>
            <a:r>
              <a:rPr lang="en-GB" dirty="0"/>
              <a:t>Download his booklet from my website by typing ‘</a:t>
            </a:r>
            <a:r>
              <a:rPr lang="en-GB" dirty="0" err="1"/>
              <a:t>Joughin</a:t>
            </a:r>
            <a:r>
              <a:rPr lang="en-GB" dirty="0"/>
              <a:t>’ in the search field well down the RHS column.</a:t>
            </a:r>
          </a:p>
        </p:txBody>
      </p:sp>
    </p:spTree>
    <p:extLst>
      <p:ext uri="{BB962C8B-B14F-4D97-AF65-F5344CB8AC3E}">
        <p14:creationId xmlns:p14="http://schemas.microsoft.com/office/powerpoint/2010/main" val="265940181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3BBB20-2CE8-4166-9156-38907C40F2F5}"/>
              </a:ext>
            </a:extLst>
          </p:cNvPr>
          <p:cNvSpPr>
            <a:spLocks noGrp="1"/>
          </p:cNvSpPr>
          <p:nvPr>
            <p:ph type="title"/>
          </p:nvPr>
        </p:nvSpPr>
        <p:spPr>
          <a:xfrm>
            <a:off x="250825" y="188913"/>
            <a:ext cx="871378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Some instances of unfair academic conduct</a:t>
            </a:r>
            <a:br>
              <a:rPr lang="en-GB" sz="3600" dirty="0">
                <a:solidFill>
                  <a:srgbClr val="00B050"/>
                </a:solidFill>
              </a:rPr>
            </a:br>
            <a:r>
              <a:rPr lang="en-GB" sz="2400" dirty="0">
                <a:solidFill>
                  <a:srgbClr val="00B050"/>
                </a:solidFill>
              </a:rPr>
              <a:t>(after Stephen Newstead </a:t>
            </a:r>
            <a:r>
              <a:rPr lang="en-GB" sz="2400" i="1" dirty="0">
                <a:solidFill>
                  <a:srgbClr val="00B050"/>
                </a:solidFill>
              </a:rPr>
              <a:t>et al</a:t>
            </a:r>
            <a:r>
              <a:rPr lang="en-GB" sz="2400" dirty="0">
                <a:solidFill>
                  <a:srgbClr val="00B050"/>
                </a:solidFill>
              </a:rPr>
              <a:t>) </a:t>
            </a:r>
            <a:endParaRPr lang="en-GB" sz="3600" dirty="0">
              <a:solidFill>
                <a:srgbClr val="00B050"/>
              </a:solidFill>
            </a:endParaRPr>
          </a:p>
        </p:txBody>
      </p:sp>
      <p:sp>
        <p:nvSpPr>
          <p:cNvPr id="5" name="Content Placeholder 4">
            <a:extLst>
              <a:ext uri="{FF2B5EF4-FFF2-40B4-BE49-F238E27FC236}">
                <a16:creationId xmlns:a16="http://schemas.microsoft.com/office/drawing/2014/main" id="{33149A15-0E06-4264-97BD-A5B9C956A7CD}"/>
              </a:ext>
            </a:extLst>
          </p:cNvPr>
          <p:cNvSpPr>
            <a:spLocks noGrp="1"/>
          </p:cNvSpPr>
          <p:nvPr>
            <p:ph idx="1"/>
          </p:nvPr>
        </p:nvSpPr>
        <p:spPr/>
        <p:txBody>
          <a:bodyPr/>
          <a:lstStyle/>
          <a:p>
            <a:pPr marL="712788" lvl="1" indent="-712788"/>
            <a:r>
              <a:rPr lang="en-GB" dirty="0"/>
              <a:t>Making up references to support assertions;</a:t>
            </a:r>
            <a:endParaRPr lang="en-GB" sz="2400" dirty="0"/>
          </a:p>
          <a:p>
            <a:pPr marL="712788" lvl="1" indent="-712788"/>
            <a:r>
              <a:rPr lang="en-GB" dirty="0"/>
              <a:t>Taking unauthorised material into exams (including paper notes, access to information on mobile phones, writing on the body and so on);</a:t>
            </a:r>
            <a:endParaRPr lang="en-GB" sz="2400" dirty="0"/>
          </a:p>
          <a:p>
            <a:pPr marL="712788" lvl="1" indent="-712788"/>
            <a:r>
              <a:rPr lang="en-GB" dirty="0"/>
              <a:t>Impersonation, whereby students get someone else to sit an exam, test or online assignment on their behalf. Press reports tell of even parents being caught doing this!;</a:t>
            </a:r>
          </a:p>
          <a:p>
            <a:pPr marL="712788" lvl="1" indent="-712788"/>
            <a:r>
              <a:rPr lang="en-GB" dirty="0"/>
              <a:t>Not pulling one’s weight in something where the group’s product is assessed, yet gaining the same marks as everyone else involved.</a:t>
            </a:r>
          </a:p>
        </p:txBody>
      </p:sp>
    </p:spTree>
    <p:extLst>
      <p:ext uri="{BB962C8B-B14F-4D97-AF65-F5344CB8AC3E}">
        <p14:creationId xmlns:p14="http://schemas.microsoft.com/office/powerpoint/2010/main" val="203651286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A130BF-0AF9-4DCA-B44B-6A0D93CA5316}"/>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More instances of unfair academic conduct </a:t>
            </a:r>
          </a:p>
        </p:txBody>
      </p:sp>
      <p:sp>
        <p:nvSpPr>
          <p:cNvPr id="5" name="Content Placeholder 4">
            <a:extLst>
              <a:ext uri="{FF2B5EF4-FFF2-40B4-BE49-F238E27FC236}">
                <a16:creationId xmlns:a16="http://schemas.microsoft.com/office/drawing/2014/main" id="{1E1F1FBA-96E2-41FE-966E-4A0607A49BCB}"/>
              </a:ext>
            </a:extLst>
          </p:cNvPr>
          <p:cNvSpPr>
            <a:spLocks noGrp="1"/>
          </p:cNvSpPr>
          <p:nvPr>
            <p:ph idx="1"/>
          </p:nvPr>
        </p:nvSpPr>
        <p:spPr/>
        <p:txBody>
          <a:bodyPr/>
          <a:lstStyle/>
          <a:p>
            <a:pPr marL="627063" lvl="1" indent="-627063"/>
            <a:r>
              <a:rPr lang="en-GB" dirty="0"/>
              <a:t>Referring to and citing a source which someone else has cited in their published work, without ever looking at the source itself;</a:t>
            </a:r>
          </a:p>
          <a:p>
            <a:pPr marL="627063" lvl="1" indent="-627063"/>
            <a:r>
              <a:rPr lang="en-GB" dirty="0"/>
              <a:t>Recycling one’s own assignments previously submitted on other courses. (Some would argue that there is a problem with the assessment strategy if a student can get a better mark in the third year for an assignment submitted for a second year course, as is anecdotally the case);</a:t>
            </a:r>
            <a:endParaRPr lang="en-GB" sz="2400" dirty="0"/>
          </a:p>
          <a:p>
            <a:pPr marL="627063" lvl="1" indent="-627063"/>
            <a:r>
              <a:rPr lang="en-GB" dirty="0"/>
              <a:t>Getting extensions of deadlines with false claims of illness or other extenuating circumstances (again, the system is at fault if there are not proper checks and balances to prevent this).</a:t>
            </a:r>
            <a:endParaRPr lang="en-GB" sz="2400" dirty="0"/>
          </a:p>
          <a:p>
            <a:endParaRPr lang="en-GB" dirty="0"/>
          </a:p>
        </p:txBody>
      </p:sp>
    </p:spTree>
    <p:extLst>
      <p:ext uri="{BB962C8B-B14F-4D97-AF65-F5344CB8AC3E}">
        <p14:creationId xmlns:p14="http://schemas.microsoft.com/office/powerpoint/2010/main" val="154458908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xfrm>
            <a:off x="250825" y="0"/>
            <a:ext cx="8713788" cy="736979"/>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Poor assessment design breeds plagiarism?</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a:xfrm>
            <a:off x="358775" y="586855"/>
            <a:ext cx="8605838" cy="5280546"/>
          </a:xfrm>
        </p:spPr>
        <p:txBody>
          <a:bodyPr/>
          <a:lstStyle/>
          <a:p>
            <a:pPr marL="0" indent="0">
              <a:buNone/>
            </a:pPr>
            <a:r>
              <a:rPr lang="en-GB" sz="2800" dirty="0"/>
              <a:t>According to Flint and Johnson (2011, p.2) student evaluations frequently reveal poor assessment practices which: </a:t>
            </a:r>
          </a:p>
          <a:p>
            <a:r>
              <a:rPr lang="en-GB" sz="2800" dirty="0"/>
              <a:t>lack authenticity and relevance to real world tasks, </a:t>
            </a:r>
          </a:p>
          <a:p>
            <a:r>
              <a:rPr lang="en-GB" sz="2800" dirty="0"/>
              <a:t>make unreasonable demands on students, </a:t>
            </a:r>
          </a:p>
          <a:p>
            <a:r>
              <a:rPr lang="en-GB" sz="2800" dirty="0"/>
              <a:t>are narrow in scope, </a:t>
            </a:r>
          </a:p>
          <a:p>
            <a:r>
              <a:rPr lang="en-GB" sz="2800" dirty="0"/>
              <a:t>have little long-term benefit for students’ learning, </a:t>
            </a:r>
          </a:p>
          <a:p>
            <a:r>
              <a:rPr lang="en-GB" sz="2800" dirty="0"/>
              <a:t>fail to reward genuine effort, </a:t>
            </a:r>
          </a:p>
          <a:p>
            <a:r>
              <a:rPr lang="en-GB" sz="2800" dirty="0"/>
              <a:t>have unclear expectations and assessment criteria, </a:t>
            </a:r>
          </a:p>
          <a:p>
            <a:r>
              <a:rPr lang="en-GB" sz="2800" dirty="0"/>
              <a:t>fail to provide adequate feedback to students,  </a:t>
            </a:r>
          </a:p>
          <a:p>
            <a:r>
              <a:rPr lang="en-GB" sz="2800" dirty="0"/>
              <a:t>rely heavily on factual recall rather than on higher-order thinking and problem-solving skills.</a:t>
            </a:r>
          </a:p>
        </p:txBody>
      </p:sp>
    </p:spTree>
    <p:extLst>
      <p:ext uri="{BB962C8B-B14F-4D97-AF65-F5344CB8AC3E}">
        <p14:creationId xmlns:p14="http://schemas.microsoft.com/office/powerpoint/2010/main" val="381124354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7D563-B149-43FD-B98F-E1BFEB8CBF76}"/>
              </a:ext>
            </a:extLst>
          </p:cNvPr>
          <p:cNvSpPr>
            <a:spLocks noGrp="1"/>
          </p:cNvSpPr>
          <p:nvPr>
            <p:ph type="title"/>
          </p:nvPr>
        </p:nvSpPr>
        <p:spPr>
          <a:xfrm>
            <a:off x="250825" y="1"/>
            <a:ext cx="8713788" cy="1123950"/>
          </a:xfrm>
        </p:spPr>
        <p:txBody>
          <a:bodyPr/>
          <a:lstStyle/>
          <a:p>
            <a:r>
              <a:rPr lang="en-GB" sz="3600" dirty="0">
                <a:solidFill>
                  <a:srgbClr val="00B050"/>
                </a:solidFill>
              </a:rPr>
              <a:t>Students know more than we may think about unfair assessment!</a:t>
            </a:r>
          </a:p>
        </p:txBody>
      </p:sp>
      <p:sp>
        <p:nvSpPr>
          <p:cNvPr id="3" name="Content Placeholder 2">
            <a:extLst>
              <a:ext uri="{FF2B5EF4-FFF2-40B4-BE49-F238E27FC236}">
                <a16:creationId xmlns:a16="http://schemas.microsoft.com/office/drawing/2014/main" id="{E1953E25-7276-4E54-AB09-A798B344259D}"/>
              </a:ext>
            </a:extLst>
          </p:cNvPr>
          <p:cNvSpPr>
            <a:spLocks noGrp="1"/>
          </p:cNvSpPr>
          <p:nvPr>
            <p:ph idx="1"/>
          </p:nvPr>
        </p:nvSpPr>
        <p:spPr>
          <a:xfrm>
            <a:off x="358775" y="1009935"/>
            <a:ext cx="8605838" cy="4857466"/>
          </a:xfrm>
        </p:spPr>
        <p:txBody>
          <a:bodyPr/>
          <a:lstStyle/>
          <a:p>
            <a:r>
              <a:rPr lang="en-GB" sz="2800" dirty="0"/>
              <a:t>Flint and Johnson’s book is based on what students told them about their experiences of assessment.</a:t>
            </a:r>
          </a:p>
          <a:p>
            <a:r>
              <a:rPr lang="en-GB" sz="2800" dirty="0"/>
              <a:t>Students hate unfair assessment and are more inclined to cheat or plagiarise if they consider such things to be happening all around them.</a:t>
            </a:r>
          </a:p>
          <a:p>
            <a:r>
              <a:rPr lang="en-GB" sz="2800" dirty="0"/>
              <a:t>Students use social media to talk to each other, and are in good contact with students from other institutions. Occasionally this can be misused in assessment.</a:t>
            </a:r>
          </a:p>
          <a:p>
            <a:r>
              <a:rPr lang="en-GB" sz="2800" dirty="0"/>
              <a:t>Students are well aware of any cheating or plagiarism that’s going on around them, and we need to keep talking to them and listening to them, rather than rely on occasional ‘whistleblowing’ from disgruntled students.</a:t>
            </a:r>
          </a:p>
          <a:p>
            <a:endParaRPr lang="en-GB" sz="2800" dirty="0"/>
          </a:p>
        </p:txBody>
      </p:sp>
    </p:spTree>
    <p:extLst>
      <p:ext uri="{BB962C8B-B14F-4D97-AF65-F5344CB8AC3E}">
        <p14:creationId xmlns:p14="http://schemas.microsoft.com/office/powerpoint/2010/main" val="110187347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9A9DD-0037-4F3D-BDCC-ED3A8F09F6E4}"/>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Effective assessment design</a:t>
            </a:r>
          </a:p>
        </p:txBody>
      </p:sp>
      <p:sp>
        <p:nvSpPr>
          <p:cNvPr id="5" name="Content Placeholder 4">
            <a:extLst>
              <a:ext uri="{FF2B5EF4-FFF2-40B4-BE49-F238E27FC236}">
                <a16:creationId xmlns:a16="http://schemas.microsoft.com/office/drawing/2014/main" id="{D0023553-4000-4E0F-BECF-19B558F01736}"/>
              </a:ext>
            </a:extLst>
          </p:cNvPr>
          <p:cNvSpPr>
            <a:spLocks noGrp="1"/>
          </p:cNvSpPr>
          <p:nvPr>
            <p:ph idx="1"/>
          </p:nvPr>
        </p:nvSpPr>
        <p:spPr/>
        <p:txBody>
          <a:bodyPr/>
          <a:lstStyle/>
          <a:p>
            <a:pPr marL="0" indent="0">
              <a:buNone/>
            </a:pPr>
            <a:r>
              <a:rPr lang="en-GB" dirty="0"/>
              <a:t>Effective assessment design to avoid cheating and plagiarism balances:</a:t>
            </a:r>
          </a:p>
          <a:p>
            <a:r>
              <a:rPr lang="en-GB" dirty="0"/>
              <a:t>using strict controls, making the rules clear and having known penalties which are rigorously applied, and designing assessment instruments that make poor academic practice difficult;</a:t>
            </a:r>
          </a:p>
          <a:p>
            <a:r>
              <a:rPr lang="en-GB" dirty="0"/>
              <a:t>developing a study climate that will reduce the likelihood of cheating (McDowell and Brown, 2001).</a:t>
            </a:r>
          </a:p>
          <a:p>
            <a:endParaRPr lang="en-GB" dirty="0"/>
          </a:p>
        </p:txBody>
      </p:sp>
    </p:spTree>
    <p:extLst>
      <p:ext uri="{BB962C8B-B14F-4D97-AF65-F5344CB8AC3E}">
        <p14:creationId xmlns:p14="http://schemas.microsoft.com/office/powerpoint/2010/main" val="339884608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0" y="5733256"/>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‘Strict control’ approaches might include:</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a:xfrm>
            <a:off x="358775" y="1196975"/>
            <a:ext cx="8605838" cy="4670425"/>
          </a:xfrm>
        </p:spPr>
        <p:txBody>
          <a:bodyPr/>
          <a:lstStyle/>
          <a:p>
            <a:r>
              <a:rPr lang="en-GB" dirty="0"/>
              <a:t>using well-invigilated, unseen, closed book exams, </a:t>
            </a:r>
          </a:p>
          <a:p>
            <a:r>
              <a:rPr lang="en-GB" dirty="0"/>
              <a:t>using computer-based tests in a strictly monitored environment where photo-identity cards are checked against student numbers, </a:t>
            </a:r>
          </a:p>
          <a:p>
            <a:r>
              <a:rPr lang="en-GB" dirty="0"/>
              <a:t>conducting unannounced spot tests,</a:t>
            </a:r>
          </a:p>
          <a:p>
            <a:r>
              <a:rPr lang="en-GB" dirty="0"/>
              <a:t>checking for mark discrepancies over a student profile looking for and investigating anomalies.</a:t>
            </a:r>
          </a:p>
        </p:txBody>
      </p:sp>
    </p:spTree>
    <p:extLst>
      <p:ext uri="{BB962C8B-B14F-4D97-AF65-F5344CB8AC3E}">
        <p14:creationId xmlns:p14="http://schemas.microsoft.com/office/powerpoint/2010/main" val="3023157559"/>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C6A6A9-D477-4360-8D30-A74F35AB4ACB}"/>
              </a:ext>
            </a:extLst>
          </p:cNvPr>
          <p:cNvSpPr>
            <a:spLocks noGrp="1"/>
          </p:cNvSpPr>
          <p:nvPr>
            <p:ph type="title"/>
          </p:nvPr>
        </p:nvSpPr>
        <p:spPr>
          <a:xfrm>
            <a:off x="250825" y="163773"/>
            <a:ext cx="8713788" cy="6277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Collegial approaches</a:t>
            </a:r>
          </a:p>
        </p:txBody>
      </p:sp>
      <p:sp>
        <p:nvSpPr>
          <p:cNvPr id="5" name="Content Placeholder 4">
            <a:extLst>
              <a:ext uri="{FF2B5EF4-FFF2-40B4-BE49-F238E27FC236}">
                <a16:creationId xmlns:a16="http://schemas.microsoft.com/office/drawing/2014/main" id="{1BEDC75C-CBB0-46D8-B69D-FA4713516D3A}"/>
              </a:ext>
            </a:extLst>
          </p:cNvPr>
          <p:cNvSpPr>
            <a:spLocks noGrp="1"/>
          </p:cNvSpPr>
          <p:nvPr>
            <p:ph idx="1"/>
          </p:nvPr>
        </p:nvSpPr>
        <p:spPr>
          <a:xfrm>
            <a:off x="358775" y="887105"/>
            <a:ext cx="8605838" cy="4980296"/>
          </a:xfrm>
        </p:spPr>
        <p:txBody>
          <a:bodyPr/>
          <a:lstStyle/>
          <a:p>
            <a:r>
              <a:rPr lang="en-GB" dirty="0"/>
              <a:t>One aspect of academic integrity is ensuring that we adopt collegial approaches to assessment design. If students feel that teaching staff don’t talk to each other (not least about assessment), they may suppose that poor academic conduct is difficult to detect. </a:t>
            </a:r>
          </a:p>
          <a:p>
            <a:r>
              <a:rPr lang="en-GB" dirty="0"/>
              <a:t> We need to be able to share with students similar expectations about what we expect in assessment contexts.</a:t>
            </a:r>
          </a:p>
        </p:txBody>
      </p:sp>
    </p:spTree>
    <p:extLst>
      <p:ext uri="{BB962C8B-B14F-4D97-AF65-F5344CB8AC3E}">
        <p14:creationId xmlns:p14="http://schemas.microsoft.com/office/powerpoint/2010/main" val="42193544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A0699B-B0EE-47E9-BE61-620E53B6BBF5}"/>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Timing and pressure</a:t>
            </a:r>
          </a:p>
        </p:txBody>
      </p:sp>
      <p:sp>
        <p:nvSpPr>
          <p:cNvPr id="5" name="Content Placeholder 4">
            <a:extLst>
              <a:ext uri="{FF2B5EF4-FFF2-40B4-BE49-F238E27FC236}">
                <a16:creationId xmlns:a16="http://schemas.microsoft.com/office/drawing/2014/main" id="{DCAC52E5-2AA5-40C0-9715-6C76BF6DE5B2}"/>
              </a:ext>
            </a:extLst>
          </p:cNvPr>
          <p:cNvSpPr>
            <a:spLocks noGrp="1"/>
          </p:cNvSpPr>
          <p:nvPr>
            <p:ph idx="1"/>
          </p:nvPr>
        </p:nvSpPr>
        <p:spPr/>
        <p:txBody>
          <a:bodyPr/>
          <a:lstStyle/>
          <a:p>
            <a:r>
              <a:rPr lang="en-GB" dirty="0"/>
              <a:t>If students feel that assignments are unthinkingly being timed and set by staff with little interest in what their colleagues are doing, students facing competing deadlines across their modules, with several assignments to be submitted at the same time, may feel that cutting corners and taking short cuts is justified.</a:t>
            </a:r>
          </a:p>
        </p:txBody>
      </p:sp>
    </p:spTree>
    <p:extLst>
      <p:ext uri="{BB962C8B-B14F-4D97-AF65-F5344CB8AC3E}">
        <p14:creationId xmlns:p14="http://schemas.microsoft.com/office/powerpoint/2010/main" val="111712181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Unintentional plagiarism?</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dirty="0"/>
              <a:t>On occasions unintentional plagiarism occurs, either where the student doesn’t really understand how to properly cite others’ work or makes genuine errors. </a:t>
            </a:r>
          </a:p>
          <a:p>
            <a:r>
              <a:rPr lang="en-GB" dirty="0"/>
              <a:t>Avid readers may not always be fully conscious of how much they have absorbed from sources they fail to attribute, particularly when students read very fast, or skim read lots of sources at once, and fail to keep good records of references.</a:t>
            </a:r>
          </a:p>
        </p:txBody>
      </p:sp>
    </p:spTree>
    <p:extLst>
      <p:ext uri="{BB962C8B-B14F-4D97-AF65-F5344CB8AC3E}">
        <p14:creationId xmlns:p14="http://schemas.microsoft.com/office/powerpoint/2010/main" val="421140757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Plagiarism detection techniques are limited</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sz="2800" dirty="0"/>
              <a:t>Plagiarism detection services are widely used including ‘</a:t>
            </a:r>
            <a:r>
              <a:rPr lang="en-GB" sz="2800" dirty="0" err="1"/>
              <a:t>Turnitin</a:t>
            </a:r>
            <a:r>
              <a:rPr lang="en-GB" sz="2800" dirty="0"/>
              <a:t>’ which uses a traffic light system to compare electronically submitted material against a very large number of electronic sources (red = very likely to be plagiarised, green unlikely to be plagiarised), but these can only detect material that is electronically stored and cannot detect original material written for others.</a:t>
            </a:r>
          </a:p>
          <a:p>
            <a:r>
              <a:rPr lang="en-GB" sz="2800" dirty="0"/>
              <a:t>One possibility is to let students use such software themselves, so they can detect problems before submitting work, and possibly even recover details of some sources they’ve lost?</a:t>
            </a:r>
          </a:p>
        </p:txBody>
      </p:sp>
    </p:spTree>
    <p:extLst>
      <p:ext uri="{BB962C8B-B14F-4D97-AF65-F5344CB8AC3E}">
        <p14:creationId xmlns:p14="http://schemas.microsoft.com/office/powerpoint/2010/main" val="225404602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11210-AB0E-4F87-8288-848DE8BB265E}"/>
              </a:ext>
            </a:extLst>
          </p:cNvPr>
          <p:cNvSpPr>
            <a:spLocks noGrp="1"/>
          </p:cNvSpPr>
          <p:nvPr>
            <p:ph type="title"/>
          </p:nvPr>
        </p:nvSpPr>
        <p:spPr/>
        <p:txBody>
          <a:bodyPr/>
          <a:lstStyle/>
          <a:p>
            <a:r>
              <a:rPr lang="en-GB" dirty="0">
                <a:solidFill>
                  <a:srgbClr val="00B050"/>
                </a:solidFill>
              </a:rPr>
              <a:t>Learn more about </a:t>
            </a:r>
            <a:r>
              <a:rPr lang="en-GB" dirty="0" err="1">
                <a:solidFill>
                  <a:srgbClr val="00B050"/>
                </a:solidFill>
              </a:rPr>
              <a:t>Turnitin</a:t>
            </a:r>
            <a:endParaRPr lang="en-GB" dirty="0">
              <a:solidFill>
                <a:srgbClr val="00B050"/>
              </a:solidFill>
            </a:endParaRPr>
          </a:p>
        </p:txBody>
      </p:sp>
      <p:sp>
        <p:nvSpPr>
          <p:cNvPr id="3" name="Content Placeholder 2">
            <a:extLst>
              <a:ext uri="{FF2B5EF4-FFF2-40B4-BE49-F238E27FC236}">
                <a16:creationId xmlns:a16="http://schemas.microsoft.com/office/drawing/2014/main" id="{80DE76A3-B8E1-4091-8F81-B342B2CC7DD0}"/>
              </a:ext>
            </a:extLst>
          </p:cNvPr>
          <p:cNvSpPr>
            <a:spLocks noGrp="1"/>
          </p:cNvSpPr>
          <p:nvPr>
            <p:ph idx="1"/>
          </p:nvPr>
        </p:nvSpPr>
        <p:spPr/>
        <p:txBody>
          <a:bodyPr/>
          <a:lstStyle/>
          <a:p>
            <a:r>
              <a:rPr lang="en-GB" dirty="0"/>
              <a:t>There is a great deal of  discussion on the web on the merits and drawbacks of various plagiarism detection platforms.</a:t>
            </a:r>
          </a:p>
          <a:p>
            <a:r>
              <a:rPr lang="en-GB" dirty="0"/>
              <a:t>A link to one of these is here:</a:t>
            </a:r>
          </a:p>
          <a:p>
            <a:r>
              <a:rPr lang="en-GB" dirty="0">
                <a:hlinkClick r:id="rId2"/>
              </a:rPr>
              <a:t>http://www.digitalpedagogylab.com/hybridped/resisting-edtech/</a:t>
            </a:r>
            <a:r>
              <a:rPr lang="en-GB" dirty="0"/>
              <a:t> </a:t>
            </a:r>
          </a:p>
        </p:txBody>
      </p:sp>
    </p:spTree>
    <p:extLst>
      <p:ext uri="{BB962C8B-B14F-4D97-AF65-F5344CB8AC3E}">
        <p14:creationId xmlns:p14="http://schemas.microsoft.com/office/powerpoint/2010/main" val="301495675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Is plagiarism encouraged from early years?</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sz="2800" dirty="0"/>
              <a:t>Changes in assessment practice, including the increased use of assessed coursework, make some aspects of cheating easier (how many parents, for example, have experienced moral dilemmas when ‘proof reading’ their children’s course work prior to submission and been tempted to help them improve the work in ways that verge on co-authorship!).</a:t>
            </a:r>
          </a:p>
          <a:p>
            <a:r>
              <a:rPr lang="en-GB" sz="2800" dirty="0"/>
              <a:t>Problems with coursework assessment at school levels may be responsible for the recent regression (reforms?) towards time-constrained, unseen written exams.</a:t>
            </a:r>
          </a:p>
        </p:txBody>
      </p:sp>
    </p:spTree>
    <p:extLst>
      <p:ext uri="{BB962C8B-B14F-4D97-AF65-F5344CB8AC3E}">
        <p14:creationId xmlns:p14="http://schemas.microsoft.com/office/powerpoint/2010/main" val="7423496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62C4E-C107-468A-9551-FAFBB9A72544}"/>
              </a:ext>
            </a:extLst>
          </p:cNvPr>
          <p:cNvSpPr>
            <a:spLocks noGrp="1"/>
          </p:cNvSpPr>
          <p:nvPr>
            <p:ph type="title"/>
          </p:nvPr>
        </p:nvSpPr>
        <p:spPr/>
        <p:txBody>
          <a:bodyPr/>
          <a:lstStyle/>
          <a:p>
            <a:r>
              <a:rPr lang="en-GB" sz="3200" dirty="0">
                <a:solidFill>
                  <a:srgbClr val="00B050"/>
                </a:solidFill>
              </a:rPr>
              <a:t>Are public expectations of assessment tarnished nowadays? </a:t>
            </a:r>
            <a:r>
              <a:rPr lang="en-GB" sz="3200" dirty="0">
                <a:solidFill>
                  <a:schemeClr val="accent2">
                    <a:lumMod val="60000"/>
                    <a:lumOff val="40000"/>
                  </a:schemeClr>
                </a:solidFill>
              </a:rPr>
              <a:t>BBC News: 31</a:t>
            </a:r>
            <a:r>
              <a:rPr lang="en-GB" sz="3200" baseline="30000" dirty="0">
                <a:solidFill>
                  <a:schemeClr val="accent2">
                    <a:lumMod val="60000"/>
                    <a:lumOff val="40000"/>
                  </a:schemeClr>
                </a:solidFill>
              </a:rPr>
              <a:t>st</a:t>
            </a:r>
            <a:r>
              <a:rPr lang="en-GB" sz="3200" dirty="0">
                <a:solidFill>
                  <a:schemeClr val="accent2">
                    <a:lumMod val="60000"/>
                    <a:lumOff val="40000"/>
                  </a:schemeClr>
                </a:solidFill>
              </a:rPr>
              <a:t> August 2017</a:t>
            </a:r>
          </a:p>
        </p:txBody>
      </p:sp>
      <p:sp>
        <p:nvSpPr>
          <p:cNvPr id="3" name="Content Placeholder 2">
            <a:extLst>
              <a:ext uri="{FF2B5EF4-FFF2-40B4-BE49-F238E27FC236}">
                <a16:creationId xmlns:a16="http://schemas.microsoft.com/office/drawing/2014/main" id="{77B3FA13-DEAE-4310-8752-4F88113A750D}"/>
              </a:ext>
            </a:extLst>
          </p:cNvPr>
          <p:cNvSpPr>
            <a:spLocks noGrp="1"/>
          </p:cNvSpPr>
          <p:nvPr>
            <p:ph idx="1"/>
          </p:nvPr>
        </p:nvSpPr>
        <p:spPr/>
        <p:txBody>
          <a:bodyPr/>
          <a:lstStyle/>
          <a:p>
            <a:r>
              <a:rPr lang="en-GB" sz="2400" dirty="0"/>
              <a:t>School Standards Minister Nick Gibb says he wants a review of the rules surrounding teachers who help to write exam questions in England - in the wake of claims of cheating.</a:t>
            </a:r>
          </a:p>
          <a:p>
            <a:r>
              <a:rPr lang="en-GB" sz="2400" dirty="0"/>
              <a:t>"The public must have confidence in the integrity of the exam system, and cheating of any kind is unacceptable," said Mr Gibb.</a:t>
            </a:r>
          </a:p>
          <a:p>
            <a:r>
              <a:rPr lang="en-GB" sz="2400" dirty="0"/>
              <a:t>The </a:t>
            </a:r>
            <a:r>
              <a:rPr lang="en-GB" sz="2400" dirty="0" err="1"/>
              <a:t>Ofqual</a:t>
            </a:r>
            <a:r>
              <a:rPr lang="en-GB" sz="2400" dirty="0"/>
              <a:t> exam watchdog will carry out the review and report later this year. This will find whether checks are "sufficiently robust", says </a:t>
            </a:r>
            <a:r>
              <a:rPr lang="en-GB" sz="2400" dirty="0" err="1"/>
              <a:t>Ofqual</a:t>
            </a:r>
            <a:r>
              <a:rPr lang="en-GB" sz="2400" dirty="0"/>
              <a:t>. The review follows claims of advance information being leaked about exams.</a:t>
            </a:r>
          </a:p>
          <a:p>
            <a:r>
              <a:rPr lang="en-GB" sz="2400" dirty="0"/>
              <a:t>There have been calls for a clearer separation between teachers involved in setting questions and those teaching the subject.</a:t>
            </a:r>
          </a:p>
          <a:p>
            <a:r>
              <a:rPr lang="en-GB" sz="2800" dirty="0">
                <a:solidFill>
                  <a:srgbClr val="00B050"/>
                </a:solidFill>
              </a:rPr>
              <a:t>So what about our own exams in universities?</a:t>
            </a:r>
          </a:p>
          <a:p>
            <a:endParaRPr lang="en-GB" sz="2400" dirty="0"/>
          </a:p>
        </p:txBody>
      </p:sp>
    </p:spTree>
    <p:extLst>
      <p:ext uri="{BB962C8B-B14F-4D97-AF65-F5344CB8AC3E}">
        <p14:creationId xmlns:p14="http://schemas.microsoft.com/office/powerpoint/2010/main" val="8345912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Handwritten copying took time, but some learning happened?</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dirty="0"/>
              <a:t>Concerns about plagiarism and cheating have increased over the years, as academics and managers worry that mass higher education provides more opportunities for poor practice and lower chances of being caught. </a:t>
            </a:r>
          </a:p>
          <a:p>
            <a:r>
              <a:rPr lang="en-GB" dirty="0"/>
              <a:t>In former times, it was harder for students to cheat by copying the work of others, and the very act of copying gave students at least some contact with the material they were supposedly well acquainted with, so some learning may have taken place.</a:t>
            </a:r>
          </a:p>
        </p:txBody>
      </p:sp>
    </p:spTree>
    <p:extLst>
      <p:ext uri="{BB962C8B-B14F-4D97-AF65-F5344CB8AC3E}">
        <p14:creationId xmlns:p14="http://schemas.microsoft.com/office/powerpoint/2010/main" val="414073066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xfrm>
            <a:off x="250825" y="188913"/>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The web has changed things!</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a:xfrm>
            <a:off x="358775" y="620610"/>
            <a:ext cx="8605838" cy="5246791"/>
          </a:xfrm>
        </p:spPr>
        <p:txBody>
          <a:bodyPr/>
          <a:lstStyle/>
          <a:p>
            <a:r>
              <a:rPr lang="en-GB" sz="2800" dirty="0"/>
              <a:t>Nowadays, wider use of communication and information technologies, especially the internet, facilitate downloading work of others, editing it to minimise plagiarism being detected by software, then inserting such edited extracts from it into one’s own work.</a:t>
            </a:r>
          </a:p>
          <a:p>
            <a:r>
              <a:rPr lang="en-GB" sz="2800" dirty="0"/>
              <a:t>This process is just an extension of those now widely accepted for finding and using quotes from sources (and correctly citing them) – e.g. Google Scholar.</a:t>
            </a:r>
          </a:p>
          <a:p>
            <a:r>
              <a:rPr lang="en-GB" sz="2800" dirty="0"/>
              <a:t>‘The learning process is being radically reshaped, to a point where the notion of plagiarism is becoming foggier, and not one that's automatically synonymous with cheating’ (Marsden, 2014, p.49).</a:t>
            </a:r>
          </a:p>
        </p:txBody>
      </p:sp>
    </p:spTree>
    <p:extLst>
      <p:ext uri="{BB962C8B-B14F-4D97-AF65-F5344CB8AC3E}">
        <p14:creationId xmlns:p14="http://schemas.microsoft.com/office/powerpoint/2010/main" val="130766406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8000"/>
                </a:solidFill>
              </a:rPr>
              <a:t>Thanks to students</a:t>
            </a:r>
            <a:endParaRPr lang="en-US" sz="4000" dirty="0">
              <a:solidFill>
                <a:srgbClr val="008000"/>
              </a:solidFill>
            </a:endParaRPr>
          </a:p>
        </p:txBody>
      </p:sp>
      <p:sp>
        <p:nvSpPr>
          <p:cNvPr id="3" name="Content Placeholder 2"/>
          <p:cNvSpPr>
            <a:spLocks noGrp="1"/>
          </p:cNvSpPr>
          <p:nvPr>
            <p:ph idx="1"/>
          </p:nvPr>
        </p:nvSpPr>
        <p:spPr/>
        <p:txBody>
          <a:bodyPr/>
          <a:lstStyle/>
          <a:p>
            <a:pPr>
              <a:lnSpc>
                <a:spcPct val="100000"/>
              </a:lnSpc>
            </a:pPr>
            <a:r>
              <a:rPr lang="en-GB" sz="2800" dirty="0"/>
              <a:t>I could not do what I do nowadays if I did not continue to spend a fair bit of my time working with </a:t>
            </a:r>
            <a:r>
              <a:rPr lang="en-GB" sz="2800" dirty="0">
                <a:solidFill>
                  <a:srgbClr val="FF0000"/>
                </a:solidFill>
              </a:rPr>
              <a:t>students</a:t>
            </a:r>
            <a:r>
              <a:rPr lang="en-GB" sz="2800" dirty="0"/>
              <a:t> – they’ve taught me most of what I know.</a:t>
            </a:r>
            <a:endParaRPr lang="en-U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Can we make plagiarism unthinkable?</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a:xfrm>
            <a:off x="304800" y="1005906"/>
            <a:ext cx="8605838" cy="4670425"/>
          </a:xfrm>
        </p:spPr>
        <p:txBody>
          <a:bodyPr/>
          <a:lstStyle/>
          <a:p>
            <a:r>
              <a:rPr lang="en-GB" sz="2800" dirty="0"/>
              <a:t>To develop a study climate that makes cheating and plagiarism unthinkable, it can help to foster loyalty to the university and to the standards it assures.</a:t>
            </a:r>
          </a:p>
          <a:p>
            <a:r>
              <a:rPr lang="en-GB" sz="2800" dirty="0"/>
              <a:t>Students may not know how much care we take to try to make assessment fair and valid, such as moderation of standards and questions, external examining, assessment board procedures, and double-marking of borderline work.</a:t>
            </a:r>
          </a:p>
          <a:p>
            <a:r>
              <a:rPr lang="en-GB" sz="2800" dirty="0"/>
              <a:t>If students are made aware of the efforts that a university makes to make assessment impartial, inclusive and fair to all, they may be better able to make good judgments about their own academic integrity. </a:t>
            </a:r>
          </a:p>
        </p:txBody>
      </p:sp>
    </p:spTree>
    <p:extLst>
      <p:ext uri="{BB962C8B-B14F-4D97-AF65-F5344CB8AC3E}">
        <p14:creationId xmlns:p14="http://schemas.microsoft.com/office/powerpoint/2010/main" val="97789438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A ghost-writer’s tale (1)</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sz="2800" dirty="0"/>
              <a:t>A chilling anonymous article in the Times Higher Education back in 1 August 2013 describes the work of a ‘freelance ghost-writer’ who writes essays and dissertations to order, with little risk of discovery. All writers are carefully vetted by the agency (they must be Oxbridge or elite UK Russell group graduates and submit sample assignments before being accepted for work) and rely mainly on Wikipedia and Google books to write assignments for a pre-specified grade, as outstanding work submitted by a mediocre student would raise suspicion.</a:t>
            </a:r>
          </a:p>
        </p:txBody>
      </p:sp>
    </p:spTree>
    <p:extLst>
      <p:ext uri="{BB962C8B-B14F-4D97-AF65-F5344CB8AC3E}">
        <p14:creationId xmlns:p14="http://schemas.microsoft.com/office/powerpoint/2010/main" val="2254567126"/>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A ghost-writer’s tale (2)</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r>
              <a:rPr lang="en-GB" sz="2800" dirty="0"/>
              <a:t>The ghost writer is well-versed in avoiding plagiarism detection services, which in any case, since these assignments are personalised for each client, are unlikely to show up through </a:t>
            </a:r>
            <a:r>
              <a:rPr lang="en-GB" sz="2800" dirty="0" err="1"/>
              <a:t>Turnitin</a:t>
            </a:r>
            <a:r>
              <a:rPr lang="en-GB" sz="2800" dirty="0"/>
              <a:t> or other software. </a:t>
            </a:r>
          </a:p>
          <a:p>
            <a:r>
              <a:rPr lang="en-GB" sz="2800" dirty="0"/>
              <a:t>Ghost-writers respond to their clients, and take their circumstances into account. Some clients are lazy, others are desperate and yet others know their written English isn’t up to scratch to get good marks. </a:t>
            </a:r>
          </a:p>
          <a:p>
            <a:r>
              <a:rPr lang="en-GB" sz="2800" dirty="0"/>
              <a:t>From time to time spelling errors or short poorly written sections are added in by the ghost writer, just as a cabinet maker faking antiques will rough up the edges of a piece of furniture to age it.</a:t>
            </a:r>
          </a:p>
        </p:txBody>
      </p:sp>
    </p:spTree>
    <p:extLst>
      <p:ext uri="{BB962C8B-B14F-4D97-AF65-F5344CB8AC3E}">
        <p14:creationId xmlns:p14="http://schemas.microsoft.com/office/powerpoint/2010/main" val="1209249303"/>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Veracity – ‘whodunit’?</a:t>
            </a: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a:xfrm>
            <a:off x="358775" y="1196975"/>
            <a:ext cx="8605838" cy="4670425"/>
          </a:xfrm>
        </p:spPr>
        <p:txBody>
          <a:bodyPr/>
          <a:lstStyle/>
          <a:p>
            <a:r>
              <a:rPr lang="en-GB" sz="2800" dirty="0"/>
              <a:t>We need to be confident that work submitted is the students’ own. So what kinds of actions can assessors take to ensure the veracity of authorship of assignments? </a:t>
            </a:r>
          </a:p>
          <a:p>
            <a:r>
              <a:rPr lang="en-GB" sz="2800" dirty="0"/>
              <a:t>Veracity can be a serious issue with distance and online learning, where impersonation is a recognised phenomenon. Anyone could have done an online assignment, and it is often impossible to check without face-to-face interventions.</a:t>
            </a:r>
          </a:p>
          <a:p>
            <a:r>
              <a:rPr lang="en-GB" sz="2800" dirty="0"/>
              <a:t>There are no proven means to be certain of veracity (except perhaps face-to-face oral assessment), since clever but unscrupulous students can often outwit us, particularly with large cohorts.</a:t>
            </a:r>
          </a:p>
          <a:p>
            <a:pPr>
              <a:tabLst>
                <a:tab pos="7888288" algn="l"/>
              </a:tabLst>
            </a:pPr>
            <a:endParaRPr lang="en-GB" sz="2800" dirty="0"/>
          </a:p>
        </p:txBody>
      </p:sp>
    </p:spTree>
    <p:extLst>
      <p:ext uri="{BB962C8B-B14F-4D97-AF65-F5344CB8AC3E}">
        <p14:creationId xmlns:p14="http://schemas.microsoft.com/office/powerpoint/2010/main" val="290148293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587D09-577F-41D8-878C-DBC7CCFFC171}"/>
              </a:ext>
            </a:extLst>
          </p:cNvPr>
          <p:cNvSpPr>
            <a:spLocks noGrp="1"/>
          </p:cNvSpPr>
          <p:nvPr>
            <p:ph type="title"/>
          </p:nvPr>
        </p:nvSpPr>
        <p:spPr>
          <a:xfrm>
            <a:off x="250825" y="188913"/>
            <a:ext cx="871378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B050"/>
                </a:solidFill>
              </a:rPr>
              <a:t>Towards ensuring veracity (1)</a:t>
            </a:r>
            <a:br>
              <a:rPr lang="en-GB" sz="4000" dirty="0">
                <a:solidFill>
                  <a:srgbClr val="00B050"/>
                </a:solidFill>
              </a:rPr>
            </a:br>
            <a:r>
              <a:rPr lang="en-GB" sz="2400" dirty="0">
                <a:solidFill>
                  <a:srgbClr val="00B050"/>
                </a:solidFill>
              </a:rPr>
              <a:t>Which of these might work well, and what are the 'yes, but’…s?</a:t>
            </a:r>
            <a:endParaRPr lang="en-GB" sz="4000" dirty="0">
              <a:solidFill>
                <a:srgbClr val="00B050"/>
              </a:solidFill>
            </a:endParaRPr>
          </a:p>
        </p:txBody>
      </p:sp>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pPr lvl="0">
              <a:buFont typeface="+mj-lt"/>
              <a:buAutoNum type="arabicPeriod"/>
            </a:pPr>
            <a:r>
              <a:rPr lang="en-GB" sz="2800" dirty="0"/>
              <a:t>Require students in face-to-face contexts like computer-based exams in PC labs to log on to computers with their student ID numbers and showing the invigilator their photo ID cards (although this won’t prevent identical twins helping each other out!);</a:t>
            </a:r>
          </a:p>
          <a:p>
            <a:pPr lvl="0">
              <a:buFont typeface="+mj-lt"/>
              <a:buAutoNum type="arabicPeriod"/>
            </a:pPr>
            <a:r>
              <a:rPr lang="en-GB" sz="2800" dirty="0"/>
              <a:t>Require students to submit with their work statements confirming that the assignment represents entirely the student’s own work, clarifying penalties for cheating, and enforcing them publicly when cases of poor academic conduct come to light.</a:t>
            </a:r>
          </a:p>
        </p:txBody>
      </p:sp>
    </p:spTree>
    <p:extLst>
      <p:ext uri="{BB962C8B-B14F-4D97-AF65-F5344CB8AC3E}">
        <p14:creationId xmlns:p14="http://schemas.microsoft.com/office/powerpoint/2010/main" val="1530549103"/>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575158D-7374-4355-85C2-B5887C143DD9}"/>
              </a:ext>
            </a:extLst>
          </p:cNvPr>
          <p:cNvSpPr>
            <a:spLocks noGrp="1"/>
          </p:cNvSpPr>
          <p:nvPr>
            <p:ph idx="1"/>
          </p:nvPr>
        </p:nvSpPr>
        <p:spPr/>
        <p:txBody>
          <a:bodyPr/>
          <a:lstStyle/>
          <a:p>
            <a:pPr lvl="0">
              <a:buFont typeface="+mj-lt"/>
              <a:buAutoNum type="arabicPeriod" startAt="3"/>
            </a:pPr>
            <a:r>
              <a:rPr lang="en-GB" dirty="0"/>
              <a:t>Require students to submit work incrementally, for example for a dissertation, with regular conversations between the tutor and the student to discuss the work and suggest future directions;</a:t>
            </a:r>
          </a:p>
          <a:p>
            <a:pPr lvl="0">
              <a:buFont typeface="+mj-lt"/>
              <a:buAutoNum type="arabicPeriod" startAt="3"/>
            </a:pPr>
            <a:r>
              <a:rPr lang="en-GB" dirty="0"/>
              <a:t>Undertake live, in-class assignments and tests where the tutor can identify the student;</a:t>
            </a:r>
          </a:p>
          <a:p>
            <a:pPr lvl="0">
              <a:buFont typeface="+mj-lt"/>
              <a:buAutoNum type="arabicPeriod" startAt="3"/>
            </a:pPr>
            <a:r>
              <a:rPr lang="en-GB" dirty="0"/>
              <a:t>Choose assessment designs and tasks which make cheating difficult;</a:t>
            </a:r>
          </a:p>
          <a:p>
            <a:endParaRPr lang="en-GB" dirty="0"/>
          </a:p>
        </p:txBody>
      </p:sp>
      <p:sp>
        <p:nvSpPr>
          <p:cNvPr id="7" name="Title 3">
            <a:extLst>
              <a:ext uri="{FF2B5EF4-FFF2-40B4-BE49-F238E27FC236}">
                <a16:creationId xmlns:a16="http://schemas.microsoft.com/office/drawing/2014/main" id="{903F3088-8A50-4012-A039-5C863524C1E4}"/>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B050"/>
                </a:solidFill>
              </a:rPr>
              <a:t>Towards ensuring veracity (2)</a:t>
            </a:r>
            <a:br>
              <a:rPr lang="en-GB" sz="4000" dirty="0">
                <a:solidFill>
                  <a:srgbClr val="00B050"/>
                </a:solidFill>
              </a:rPr>
            </a:br>
            <a:r>
              <a:rPr lang="en-GB" sz="2400" dirty="0">
                <a:solidFill>
                  <a:srgbClr val="00B050"/>
                </a:solidFill>
              </a:rPr>
              <a:t>Which of these might work well, and what are the 'yes, but’…s?</a:t>
            </a:r>
            <a:endParaRPr lang="en-GB" sz="4000" dirty="0">
              <a:solidFill>
                <a:srgbClr val="00B050"/>
              </a:solidFill>
            </a:endParaRPr>
          </a:p>
        </p:txBody>
      </p:sp>
    </p:spTree>
    <p:extLst>
      <p:ext uri="{BB962C8B-B14F-4D97-AF65-F5344CB8AC3E}">
        <p14:creationId xmlns:p14="http://schemas.microsoft.com/office/powerpoint/2010/main" val="4011261941"/>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C8E93D4-7363-465F-867C-2D61520B4D4A}"/>
              </a:ext>
            </a:extLst>
          </p:cNvPr>
          <p:cNvSpPr>
            <a:spLocks noGrp="1"/>
          </p:cNvSpPr>
          <p:nvPr>
            <p:ph idx="1"/>
          </p:nvPr>
        </p:nvSpPr>
        <p:spPr/>
        <p:txBody>
          <a:bodyPr/>
          <a:lstStyle/>
          <a:p>
            <a:pPr lvl="0">
              <a:buFont typeface="+mj-lt"/>
              <a:buAutoNum type="arabicPeriod" startAt="6"/>
            </a:pPr>
            <a:r>
              <a:rPr lang="en-GB" dirty="0"/>
              <a:t>Foster a culture of student engagement, where there is an ethical climate that makes cheating out of the question. This is particularly important in se programmes leading to professional qualifications with high ethical requirements like medicine, social work, nursing, childhood/early years training, police studies, law and so on, but can be very valuable across the subject range.</a:t>
            </a:r>
          </a:p>
        </p:txBody>
      </p:sp>
      <p:sp>
        <p:nvSpPr>
          <p:cNvPr id="6" name="Title 3">
            <a:extLst>
              <a:ext uri="{FF2B5EF4-FFF2-40B4-BE49-F238E27FC236}">
                <a16:creationId xmlns:a16="http://schemas.microsoft.com/office/drawing/2014/main" id="{A14AF0F0-C4DC-4D31-9F65-3A59E149917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B050"/>
                </a:solidFill>
              </a:rPr>
              <a:t>Towards ensuring veracity (3)</a:t>
            </a:r>
            <a:br>
              <a:rPr lang="en-GB" sz="4000" dirty="0">
                <a:solidFill>
                  <a:srgbClr val="00B050"/>
                </a:solidFill>
              </a:rPr>
            </a:br>
            <a:r>
              <a:rPr lang="en-GB" sz="2400" dirty="0">
                <a:solidFill>
                  <a:srgbClr val="00B050"/>
                </a:solidFill>
              </a:rPr>
              <a:t>Which of these might work well, and what are the 'yes, but’…s?</a:t>
            </a:r>
            <a:endParaRPr lang="en-GB" sz="4000" dirty="0">
              <a:solidFill>
                <a:srgbClr val="00B050"/>
              </a:solidFill>
            </a:endParaRPr>
          </a:p>
        </p:txBody>
      </p:sp>
    </p:spTree>
    <p:extLst>
      <p:ext uri="{BB962C8B-B14F-4D97-AF65-F5344CB8AC3E}">
        <p14:creationId xmlns:p14="http://schemas.microsoft.com/office/powerpoint/2010/main" val="254533439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FDA16-9735-454F-B2FB-70D4E3A43B38}"/>
              </a:ext>
            </a:extLst>
          </p:cNvPr>
          <p:cNvSpPr>
            <a:spLocks noGrp="1"/>
          </p:cNvSpPr>
          <p:nvPr>
            <p:ph type="title"/>
          </p:nvPr>
        </p:nvSpPr>
        <p:spPr/>
        <p:txBody>
          <a:bodyPr/>
          <a:lstStyle/>
          <a:p>
            <a:r>
              <a:rPr lang="en-GB" sz="4000" dirty="0">
                <a:solidFill>
                  <a:srgbClr val="008000"/>
                </a:solidFill>
              </a:rPr>
              <a:t>But are we panicking too much?</a:t>
            </a:r>
          </a:p>
        </p:txBody>
      </p:sp>
      <p:sp>
        <p:nvSpPr>
          <p:cNvPr id="3" name="Content Placeholder 2">
            <a:extLst>
              <a:ext uri="{FF2B5EF4-FFF2-40B4-BE49-F238E27FC236}">
                <a16:creationId xmlns:a16="http://schemas.microsoft.com/office/drawing/2014/main" id="{809A63F3-3A35-41DE-B669-1172112FD217}"/>
              </a:ext>
            </a:extLst>
          </p:cNvPr>
          <p:cNvSpPr>
            <a:spLocks noGrp="1"/>
          </p:cNvSpPr>
          <p:nvPr>
            <p:ph idx="1"/>
          </p:nvPr>
        </p:nvSpPr>
        <p:spPr/>
        <p:txBody>
          <a:bodyPr/>
          <a:lstStyle/>
          <a:p>
            <a:r>
              <a:rPr lang="en-GB" dirty="0"/>
              <a:t>Bruce Macfarlane (NTF) thinks so.</a:t>
            </a:r>
          </a:p>
          <a:p>
            <a:r>
              <a:rPr lang="en-GB" dirty="0"/>
              <a:t>“The moral panic over student cheating must end! We need to call off the witch-hunt and trust in the capacity of our students to learn. </a:t>
            </a:r>
          </a:p>
          <a:p>
            <a:r>
              <a:rPr lang="en-GB" sz="2800" dirty="0"/>
              <a:t>Academics have never entirely trusted students not to cheat. Few exams, for instance, have ever been conducted without an invigilator prowling the aisles in search of surreptitious copying or smuggled-in notes. But the current level of institutionalised distrust of students has reached such a pitch that it seems reasonable to call it a moral panic.</a:t>
            </a:r>
          </a:p>
          <a:p>
            <a:endParaRPr lang="en-GB" dirty="0"/>
          </a:p>
          <a:p>
            <a:endParaRPr lang="en-GB" dirty="0"/>
          </a:p>
        </p:txBody>
      </p:sp>
    </p:spTree>
    <p:extLst>
      <p:ext uri="{BB962C8B-B14F-4D97-AF65-F5344CB8AC3E}">
        <p14:creationId xmlns:p14="http://schemas.microsoft.com/office/powerpoint/2010/main" val="400786902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34819" name="Rectangle 3"/>
          <p:cNvSpPr>
            <a:spLocks noGrp="1" noRot="1" noChangeArrowheads="1"/>
          </p:cNvSpPr>
          <p:nvPr>
            <p:ph type="subTitle" idx="1"/>
          </p:nvPr>
        </p:nvSpPr>
        <p:spPr>
          <a:xfrm>
            <a:off x="730250" y="3048000"/>
            <a:ext cx="6413518" cy="3810000"/>
          </a:xfrm>
          <a:noFill/>
        </p:spPr>
        <p:txBody>
          <a:bodyPr lIns="92075" tIns="46038" rIns="92075" bIns="46038" anchor="ctr"/>
          <a:lstStyle/>
          <a:p>
            <a:pPr algn="ctr"/>
            <a:r>
              <a:rPr lang="en-GB" sz="3600" b="1" dirty="0"/>
              <a:t>Seven factors underpinning successful learning based on asking 200,000 people about their learning in the last 20 years – ditching learning theories which don’t work!</a:t>
            </a: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613921102"/>
      </p:ext>
    </p:extLst>
  </p:cSld>
  <p:clrMapOvr>
    <a:overrideClrMapping bg1="dk1" tx1="lt1" bg2="dk2" tx2="lt2" accent1="accent1" accent2="accent2" accent3="accent3" accent4="accent4" accent5="accent5" accent6="accent6" hlink="hlink" folHlink="folHlink"/>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3796" name="Rectangle 4"/>
          <p:cNvSpPr>
            <a:spLocks noGrp="1" noRot="1" noChangeArrowheads="1"/>
          </p:cNvSpPr>
          <p:nvPr>
            <p:ph type="title"/>
          </p:nvPr>
        </p:nvSpPr>
        <p:spPr>
          <a:xfrm>
            <a:off x="0" y="0"/>
            <a:ext cx="9144000" cy="1214422"/>
          </a:xfrm>
          <a:solidFill>
            <a:srgbClr val="FFFFFF">
              <a:alpha val="69804"/>
            </a:srgbClr>
          </a:solidFill>
        </p:spPr>
        <p:txBody>
          <a:bodyPr/>
          <a:lstStyle/>
          <a:p>
            <a:pPr eaLnBrk="1" hangingPunct="1"/>
            <a:br>
              <a:rPr lang="en-GB" sz="3200" dirty="0">
                <a:solidFill>
                  <a:srgbClr val="CC00CC"/>
                </a:solidFill>
              </a:rPr>
            </a:br>
            <a:r>
              <a:rPr lang="en-GB" b="1" dirty="0">
                <a:solidFill>
                  <a:srgbClr val="000066"/>
                </a:solidFill>
              </a:rPr>
              <a:t>How Students </a:t>
            </a:r>
            <a:r>
              <a:rPr lang="en-GB" b="1" i="1" dirty="0">
                <a:solidFill>
                  <a:srgbClr val="000066"/>
                </a:solidFill>
              </a:rPr>
              <a:t>Really </a:t>
            </a:r>
            <a:r>
              <a:rPr lang="en-GB" b="1" dirty="0">
                <a:solidFill>
                  <a:srgbClr val="000066"/>
                </a:solidFill>
              </a:rPr>
              <a:t>Learn</a:t>
            </a:r>
            <a:br>
              <a:rPr lang="en-GB" b="1" dirty="0">
                <a:solidFill>
                  <a:srgbClr val="CC00CC"/>
                </a:solidFill>
              </a:rPr>
            </a:br>
            <a:r>
              <a:rPr lang="en-GB" sz="3600" b="1" dirty="0">
                <a:solidFill>
                  <a:srgbClr val="CC00CC"/>
                </a:solidFill>
              </a:rPr>
              <a:t>‘Ripples’ model of learning</a:t>
            </a:r>
            <a:endParaRPr lang="en-GB" sz="3200" dirty="0">
              <a:solidFill>
                <a:srgbClr val="CC00CC"/>
              </a:solidFill>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800" b="1" i="0" u="none" strike="noStrike" kern="0" cap="none" spc="0" normalizeH="0" baseline="0" noProof="0" dirty="0">
              <a:ln>
                <a:noFill/>
              </a:ln>
              <a:solidFill>
                <a:srgbClr val="000000"/>
              </a:solidFill>
              <a:effectLst/>
              <a:uLnTx/>
              <a:uFillTx/>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33800" name="Rectangle 8"/>
          <p:cNvSpPr>
            <a:spLocks noChangeArrowheads="1"/>
          </p:cNvSpPr>
          <p:nvPr/>
        </p:nvSpPr>
        <p:spPr bwMode="auto">
          <a:xfrm>
            <a:off x="1403350" y="2852738"/>
            <a:ext cx="5832946" cy="1625600"/>
          </a:xfrm>
          <a:prstGeom prst="rect">
            <a:avLst/>
          </a:prstGeom>
          <a:solidFill>
            <a:srgbClr val="66CCFF">
              <a:alpha val="45098"/>
            </a:srgbClr>
          </a:solidFill>
          <a:ln w="12700">
            <a:noFill/>
            <a:miter lim="800000"/>
            <a:headEnd/>
            <a:tailEnd/>
          </a:ln>
        </p:spPr>
        <p:txBody>
          <a:bodyPr lIns="92075" tIns="46038" rIns="92075" bIns="46038" anchor="ctr"/>
          <a:lstStyle/>
          <a:p>
            <a:pPr marL="723900" marR="0" lvl="0" indent="-723900" algn="ctr" defTabSz="914400" eaLnBrk="0" fontAlgn="auto" latinLnBrk="0" hangingPunct="0">
              <a:lnSpc>
                <a:spcPct val="100000"/>
              </a:lnSpc>
              <a:spcBef>
                <a:spcPct val="20000"/>
              </a:spcBef>
              <a:spcAft>
                <a:spcPts val="0"/>
              </a:spcAft>
              <a:buClr>
                <a:srgbClr val="009999"/>
              </a:buClr>
              <a:buSzTx/>
              <a:buFont typeface="Wingdings" pitchFamily="2" charset="2"/>
              <a:buNone/>
              <a:tabLst/>
              <a:defRPr/>
            </a:pPr>
            <a:r>
              <a:rPr kumimoji="0" lang="en-GB" sz="2800" b="1" i="0" u="none" strike="noStrike" kern="0" cap="none" spc="0" normalizeH="0" baseline="0" noProof="0" dirty="0">
                <a:ln>
                  <a:noFill/>
                </a:ln>
                <a:solidFill>
                  <a:srgbClr val="000000"/>
                </a:solidFill>
                <a:effectLst/>
                <a:uLnTx/>
                <a:uFillTx/>
                <a:latin typeface="Calibri" pitchFamily="34" charset="0"/>
              </a:rPr>
              <a:t>Phil Race</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Tree>
    <p:extLst>
      <p:ext uri="{BB962C8B-B14F-4D97-AF65-F5344CB8AC3E}">
        <p14:creationId xmlns:p14="http://schemas.microsoft.com/office/powerpoint/2010/main" val="29719394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E35B0C-9447-48AF-8E84-6FB8643306F7}"/>
              </a:ext>
            </a:extLst>
          </p:cNvPr>
          <p:cNvSpPr>
            <a:spLocks noGrp="1"/>
          </p:cNvSpPr>
          <p:nvPr>
            <p:ph type="title"/>
          </p:nvPr>
        </p:nvSpPr>
        <p:spPr>
          <a:xfrm>
            <a:off x="250825" y="188913"/>
            <a:ext cx="8713788" cy="57571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rPr>
              <a:t>Plagiarism, contract cheating, veracity, good academic conduct</a:t>
            </a:r>
          </a:p>
        </p:txBody>
      </p:sp>
      <p:sp>
        <p:nvSpPr>
          <p:cNvPr id="5" name="Content Placeholder 4">
            <a:extLst>
              <a:ext uri="{FF2B5EF4-FFF2-40B4-BE49-F238E27FC236}">
                <a16:creationId xmlns:a16="http://schemas.microsoft.com/office/drawing/2014/main" id="{B1FC4481-BE99-4893-A113-58E07040F005}"/>
              </a:ext>
            </a:extLst>
          </p:cNvPr>
          <p:cNvSpPr>
            <a:spLocks noGrp="1"/>
          </p:cNvSpPr>
          <p:nvPr>
            <p:ph idx="1"/>
          </p:nvPr>
        </p:nvSpPr>
        <p:spPr>
          <a:xfrm>
            <a:off x="358775" y="764631"/>
            <a:ext cx="8605838" cy="5102770"/>
          </a:xfrm>
        </p:spPr>
        <p:txBody>
          <a:bodyPr/>
          <a:lstStyle/>
          <a:p>
            <a:pPr marL="0" indent="0">
              <a:buNone/>
            </a:pPr>
            <a:r>
              <a:rPr lang="en-GB" sz="2600" dirty="0"/>
              <a:t>The discussion which follows looks at some of the connections and divergences between these terms.</a:t>
            </a:r>
          </a:p>
          <a:p>
            <a:r>
              <a:rPr lang="en-GB" sz="2600" dirty="0"/>
              <a:t>‘Contract cheating’ is where work has been purchased, and presented as one’s own.</a:t>
            </a:r>
          </a:p>
          <a:p>
            <a:r>
              <a:rPr lang="en-GB" sz="2600" dirty="0"/>
              <a:t>‘Plagiarism’ is a continuum, ranging from accidental, unknowing, to deliberate.</a:t>
            </a:r>
          </a:p>
          <a:p>
            <a:r>
              <a:rPr lang="en-GB" sz="2600" dirty="0"/>
              <a:t>Assuring ‘veracity’ (‘whodunit?’) may be thought of as making sure that we know who actually did the work being assessed.</a:t>
            </a:r>
          </a:p>
          <a:p>
            <a:r>
              <a:rPr lang="en-GB" sz="2600" dirty="0"/>
              <a:t>We need to inculcate good academic conduct in students, and in turn means that they need to know what this actually means in practical terms.</a:t>
            </a:r>
          </a:p>
          <a:p>
            <a:r>
              <a:rPr lang="en-GB" sz="2600" dirty="0"/>
              <a:t>We ourselves need to show exemplary conduct in our design of assessment, and the processes of making fair and valid judgements on students’ work.</a:t>
            </a:r>
          </a:p>
        </p:txBody>
      </p:sp>
    </p:spTree>
    <p:extLst>
      <p:ext uri="{BB962C8B-B14F-4D97-AF65-F5344CB8AC3E}">
        <p14:creationId xmlns:p14="http://schemas.microsoft.com/office/powerpoint/2010/main" val="129310809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latin typeface="Calibri" panose="020F0502020204030204" pitchFamily="34" charset="0"/>
                <a:cs typeface="Calibri" panose="020F0502020204030204" pitchFamily="34" charset="0"/>
              </a:rPr>
              <a:t>Five of the seven factors underpinning successful learning</a:t>
            </a:r>
          </a:p>
        </p:txBody>
      </p:sp>
      <p:sp>
        <p:nvSpPr>
          <p:cNvPr id="63491" name="Rectangle 3"/>
          <p:cNvSpPr>
            <a:spLocks noGrp="1" noChangeArrowheads="1"/>
          </p:cNvSpPr>
          <p:nvPr>
            <p:ph idx="1"/>
          </p:nvPr>
        </p:nvSpPr>
        <p:spPr>
          <a:noFill/>
        </p:spPr>
        <p:txBody>
          <a:bodyPr/>
          <a:lstStyle/>
          <a:p>
            <a:pPr eaLnBrk="1" hangingPunct="1">
              <a:lnSpc>
                <a:spcPct val="100000"/>
              </a:lnSpc>
            </a:pPr>
            <a:r>
              <a:rPr lang="en-GB" sz="3600" dirty="0"/>
              <a:t>learning by </a:t>
            </a:r>
            <a:r>
              <a:rPr lang="en-GB" sz="3600" dirty="0">
                <a:solidFill>
                  <a:srgbClr val="FF0000"/>
                </a:solidFill>
              </a:rPr>
              <a:t>doing</a:t>
            </a:r>
          </a:p>
          <a:p>
            <a:pPr eaLnBrk="1" hangingPunct="1">
              <a:lnSpc>
                <a:spcPct val="100000"/>
              </a:lnSpc>
            </a:pPr>
            <a:r>
              <a:rPr lang="en-GB" sz="3600" dirty="0"/>
              <a:t>learning from </a:t>
            </a:r>
            <a:r>
              <a:rPr lang="en-GB" sz="3600" dirty="0">
                <a:solidFill>
                  <a:srgbClr val="FF0000"/>
                </a:solidFill>
              </a:rPr>
              <a:t>feedback</a:t>
            </a:r>
          </a:p>
          <a:p>
            <a:pPr eaLnBrk="1" hangingPunct="1">
              <a:lnSpc>
                <a:spcPct val="100000"/>
              </a:lnSpc>
            </a:pPr>
            <a:r>
              <a:rPr lang="en-GB" sz="3600" dirty="0">
                <a:solidFill>
                  <a:srgbClr val="FF0000"/>
                </a:solidFill>
              </a:rPr>
              <a:t>wanting</a:t>
            </a:r>
            <a:r>
              <a:rPr lang="en-GB" sz="3600" dirty="0"/>
              <a:t> to learn</a:t>
            </a:r>
          </a:p>
          <a:p>
            <a:pPr eaLnBrk="1" hangingPunct="1">
              <a:lnSpc>
                <a:spcPct val="100000"/>
              </a:lnSpc>
            </a:pPr>
            <a:r>
              <a:rPr lang="en-GB" sz="3600" dirty="0">
                <a:solidFill>
                  <a:srgbClr val="FF0000"/>
                </a:solidFill>
              </a:rPr>
              <a:t>needing</a:t>
            </a:r>
            <a:r>
              <a:rPr lang="en-GB" sz="3600" dirty="0"/>
              <a:t> to learn</a:t>
            </a:r>
          </a:p>
          <a:p>
            <a:pPr eaLnBrk="1" hangingPunct="1">
              <a:lnSpc>
                <a:spcPct val="100000"/>
              </a:lnSpc>
            </a:pPr>
            <a:r>
              <a:rPr lang="en-GB" sz="3600" dirty="0">
                <a:solidFill>
                  <a:srgbClr val="FF0000"/>
                </a:solidFill>
              </a:rPr>
              <a:t>...</a:t>
            </a:r>
            <a:endParaRPr lang="en-GB" sz="3600" dirty="0"/>
          </a:p>
        </p:txBody>
      </p:sp>
      <p:sp>
        <p:nvSpPr>
          <p:cNvPr id="62468"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pitchFamily="34" charset="0"/>
            </a:endParaRPr>
          </a:p>
        </p:txBody>
      </p:sp>
    </p:spTree>
    <p:extLst>
      <p:ext uri="{BB962C8B-B14F-4D97-AF65-F5344CB8AC3E}">
        <p14:creationId xmlns:p14="http://schemas.microsoft.com/office/powerpoint/2010/main" val="4230847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bldLvl="2"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lvl1pPr algn="ctr">
              <a:lnSpc>
                <a:spcPct val="85000"/>
              </a:lnSpc>
              <a:defRPr sz="3600" b="1">
                <a:solidFill>
                  <a:srgbClr val="008000"/>
                </a:solidFill>
                <a:latin typeface="Calibri" panose="020F0502020204030204" pitchFamily="34" charset="0"/>
                <a:ea typeface="+mj-ea"/>
                <a:cs typeface="Calibri" panose="020F0502020204030204" pitchFamily="34" charset="0"/>
              </a:defRPr>
            </a:lvl1pPr>
            <a:lvl2pPr algn="ctr">
              <a:lnSpc>
                <a:spcPct val="85000"/>
              </a:lnSpc>
              <a:defRPr>
                <a:solidFill>
                  <a:srgbClr val="008000"/>
                </a:solidFill>
                <a:latin typeface="Arial Rounded MT Bold" pitchFamily="34" charset="0"/>
              </a:defRPr>
            </a:lvl2pPr>
            <a:lvl3pPr algn="ctr">
              <a:lnSpc>
                <a:spcPct val="85000"/>
              </a:lnSpc>
              <a:defRPr>
                <a:solidFill>
                  <a:srgbClr val="008000"/>
                </a:solidFill>
                <a:latin typeface="Arial Rounded MT Bold" pitchFamily="34" charset="0"/>
              </a:defRPr>
            </a:lvl3pPr>
            <a:lvl4pPr algn="ctr">
              <a:lnSpc>
                <a:spcPct val="85000"/>
              </a:lnSpc>
              <a:defRPr>
                <a:solidFill>
                  <a:srgbClr val="008000"/>
                </a:solidFill>
                <a:latin typeface="Arial Rounded MT Bold" pitchFamily="34" charset="0"/>
              </a:defRPr>
            </a:lvl4pPr>
            <a:lvl5pPr algn="ctr">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Five of the seven factors underpinning successful learning</a:t>
            </a:r>
          </a:p>
        </p:txBody>
      </p:sp>
      <p:sp>
        <p:nvSpPr>
          <p:cNvPr id="5" name="Rectangle 3"/>
          <p:cNvSpPr txBox="1">
            <a:spLocks noChangeArrowheads="1"/>
          </p:cNvSpPr>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learning by </a:t>
            </a: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doing</a:t>
            </a:r>
          </a:p>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learning from </a:t>
            </a: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feedback</a:t>
            </a:r>
          </a:p>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wanting</a:t>
            </a: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 to learn</a:t>
            </a:r>
          </a:p>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needing</a:t>
            </a: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 to learn</a:t>
            </a:r>
          </a:p>
          <a:p>
            <a:pPr marL="533400" marR="0" lvl="0" indent="-533400" defTabSz="914400" eaLnBrk="1" fontAlgn="auto" latinLnBrk="0" hangingPunct="1">
              <a:lnSpc>
                <a:spcPct val="100000"/>
              </a:lnSpc>
              <a:spcBef>
                <a:spcPct val="35000"/>
              </a:spcBef>
              <a:spcAft>
                <a:spcPts val="0"/>
              </a:spcAft>
              <a:buClr>
                <a:srgbClr val="009900"/>
              </a:buClr>
              <a:buSzTx/>
              <a:buFont typeface="Wingdings" pitchFamily="2" charset="2"/>
              <a:buChar char="v"/>
              <a:tabLst/>
              <a:defRPr/>
            </a:pP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making</a:t>
            </a: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 </a:t>
            </a:r>
            <a:r>
              <a:rPr kumimoji="0" lang="en-GB" sz="3600" b="1" i="0" u="none" strike="noStrike" kern="0" cap="none" spc="0" normalizeH="0" baseline="0" noProof="0" dirty="0">
                <a:ln>
                  <a:noFill/>
                </a:ln>
                <a:solidFill>
                  <a:srgbClr val="FF0000"/>
                </a:solidFill>
                <a:effectLst/>
                <a:uLnTx/>
                <a:uFillTx/>
                <a:latin typeface="Calibri" pitchFamily="34" charset="0"/>
                <a:cs typeface="Arial" pitchFamily="34" charset="0"/>
              </a:rPr>
              <a:t>sense</a:t>
            </a:r>
            <a:r>
              <a:rPr kumimoji="0" lang="en-GB" sz="3600" b="1" i="0" u="none" strike="noStrike" kern="0" cap="none" spc="0" normalizeH="0" baseline="0" noProof="0" dirty="0">
                <a:ln>
                  <a:noFill/>
                </a:ln>
                <a:solidFill>
                  <a:srgbClr val="660066"/>
                </a:solidFill>
                <a:effectLst/>
                <a:uLnTx/>
                <a:uFillTx/>
                <a:latin typeface="Calibri" pitchFamily="34" charset="0"/>
                <a:cs typeface="Arial" pitchFamily="34" charset="0"/>
              </a:rPr>
              <a:t> – ‘getting one’s head round it’</a:t>
            </a:r>
          </a:p>
        </p:txBody>
      </p:sp>
      <p:sp>
        <p:nvSpPr>
          <p:cNvPr id="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pitchFamily="34" charset="0"/>
            </a:endParaRPr>
          </a:p>
        </p:txBody>
      </p:sp>
    </p:spTree>
    <p:extLst>
      <p:ext uri="{BB962C8B-B14F-4D97-AF65-F5344CB8AC3E}">
        <p14:creationId xmlns:p14="http://schemas.microsoft.com/office/powerpoint/2010/main" val="222959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1" name="Rectangle 3"/>
          <p:cNvSpPr>
            <a:spLocks noGrp="1" noChangeArrowheads="1"/>
          </p:cNvSpPr>
          <p:nvPr>
            <p:ph type="title"/>
          </p:nvPr>
        </p:nvSpPr>
        <p:spPr>
          <a:noFill/>
        </p:spPr>
        <p:txBody>
          <a:bodyPr/>
          <a:lstStyle/>
          <a:p>
            <a:pPr eaLnBrk="1" hangingPunct="1"/>
            <a:r>
              <a:rPr lang="en-GB" sz="5400" dirty="0">
                <a:latin typeface="Old English Text MT" pitchFamily="66" charset="0"/>
              </a:rPr>
              <a:t>Traditional views...</a:t>
            </a:r>
          </a:p>
        </p:txBody>
      </p:sp>
      <p:sp>
        <p:nvSpPr>
          <p:cNvPr id="65538" name="Rectangle 2"/>
          <p:cNvSpPr>
            <a:spLocks noGrp="1" noChangeArrowheads="1"/>
          </p:cNvSpPr>
          <p:nvPr>
            <p:ph idx="1"/>
          </p:nvPr>
        </p:nvSpPr>
        <p:spPr>
          <a:noFill/>
        </p:spPr>
        <p:txBody>
          <a:bodyPr/>
          <a:lstStyle/>
          <a:p>
            <a:pPr marL="812800" indent="-812800" eaLnBrk="1" hangingPunct="1">
              <a:buFont typeface="Wingdings" pitchFamily="2" charset="2"/>
              <a:buAutoNum type="alphaUcPeriod"/>
            </a:pPr>
            <a:r>
              <a:rPr lang="en-US" sz="4400" dirty="0">
                <a:latin typeface="Old English Text MT" pitchFamily="66" charset="0"/>
              </a:rPr>
              <a:t>active experimentation</a:t>
            </a:r>
          </a:p>
          <a:p>
            <a:pPr marL="812800" indent="-812800" eaLnBrk="1" hangingPunct="1">
              <a:buFont typeface="Wingdings" pitchFamily="2" charset="2"/>
              <a:buAutoNum type="alphaUcPeriod"/>
            </a:pPr>
            <a:r>
              <a:rPr lang="en-US" sz="4400" dirty="0">
                <a:latin typeface="Old English Text MT" pitchFamily="66" charset="0"/>
              </a:rPr>
              <a:t>concrete experience</a:t>
            </a:r>
          </a:p>
          <a:p>
            <a:pPr marL="812800" indent="-812800" eaLnBrk="1" hangingPunct="1">
              <a:buFont typeface="Wingdings" pitchFamily="2" charset="2"/>
              <a:buAutoNum type="alphaUcPeriod"/>
            </a:pPr>
            <a:r>
              <a:rPr lang="en-US" sz="4400" dirty="0">
                <a:latin typeface="Old English Text MT" pitchFamily="66" charset="0"/>
              </a:rPr>
              <a:t>reflective observation</a:t>
            </a:r>
          </a:p>
          <a:p>
            <a:pPr marL="812800" indent="-812800" eaLnBrk="1" hangingPunct="1">
              <a:buFont typeface="Wingdings" pitchFamily="2" charset="2"/>
              <a:buAutoNum type="alphaUcPeriod"/>
            </a:pPr>
            <a:r>
              <a:rPr lang="en-US" sz="4400" dirty="0">
                <a:latin typeface="Old English Text MT" pitchFamily="66" charset="0"/>
              </a:rPr>
              <a:t>abstract conceptualisation</a:t>
            </a:r>
            <a:endParaRPr lang="en-GB" sz="4400" dirty="0">
              <a:latin typeface="Old English Text MT" pitchFamily="66" charset="0"/>
            </a:endParaRPr>
          </a:p>
        </p:txBody>
      </p:sp>
      <p:sp>
        <p:nvSpPr>
          <p:cNvPr id="63492"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563409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0" end="0"/>
                                            </p:txEl>
                                          </p:spTgt>
                                        </p:tgtEl>
                                        <p:attrNameLst>
                                          <p:attrName>ppt_c</p:attrName>
                                        </p:attrNameLst>
                                      </p:cBhvr>
                                      <p:to>
                                        <a:srgbClr val="CC0066"/>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8">
                                            <p:txEl>
                                              <p:pRg st="1" end="1"/>
                                            </p:txEl>
                                          </p:spTgt>
                                        </p:tgtEl>
                                        <p:attrNameLst>
                                          <p:attrName>style.visibility</p:attrName>
                                        </p:attrNameLst>
                                      </p:cBhvr>
                                      <p:to>
                                        <p:strVal val="visible"/>
                                      </p:to>
                                    </p:set>
                                    <p:anim calcmode="lin" valueType="num">
                                      <p:cBhvr additive="base">
                                        <p:cTn id="13" dur="500" fill="hold"/>
                                        <p:tgtEl>
                                          <p:spTgt spid="6553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8">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1" end="1"/>
                                            </p:txEl>
                                          </p:spTgt>
                                        </p:tgtEl>
                                        <p:attrNameLst>
                                          <p:attrName>ppt_c</p:attrName>
                                        </p:attrNameLst>
                                      </p:cBhvr>
                                      <p:to>
                                        <a:srgbClr val="CC0066"/>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8">
                                            <p:txEl>
                                              <p:pRg st="2" end="2"/>
                                            </p:txEl>
                                          </p:spTgt>
                                        </p:tgtEl>
                                        <p:attrNameLst>
                                          <p:attrName>style.visibility</p:attrName>
                                        </p:attrNameLst>
                                      </p:cBhvr>
                                      <p:to>
                                        <p:strVal val="visible"/>
                                      </p:to>
                                    </p:set>
                                    <p:anim calcmode="lin" valueType="num">
                                      <p:cBhvr additive="base">
                                        <p:cTn id="19" dur="500" fill="hold"/>
                                        <p:tgtEl>
                                          <p:spTgt spid="6553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8">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2" end="2"/>
                                            </p:txEl>
                                          </p:spTgt>
                                        </p:tgtEl>
                                        <p:attrNameLst>
                                          <p:attrName>ppt_c</p:attrName>
                                        </p:attrNameLst>
                                      </p:cBhvr>
                                      <p:to>
                                        <a:srgbClr val="CC0066"/>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5538">
                                            <p:txEl>
                                              <p:pRg st="3" end="3"/>
                                            </p:txEl>
                                          </p:spTgt>
                                        </p:tgtEl>
                                        <p:attrNameLst>
                                          <p:attrName>style.visibility</p:attrName>
                                        </p:attrNameLst>
                                      </p:cBhvr>
                                      <p:to>
                                        <p:strVal val="visible"/>
                                      </p:to>
                                    </p:set>
                                    <p:anim calcmode="lin" valueType="num">
                                      <p:cBhvr additive="base">
                                        <p:cTn id="25" dur="500" fill="hold"/>
                                        <p:tgtEl>
                                          <p:spTgt spid="6553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5538">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65538">
                                            <p:txEl>
                                              <p:pRg st="3" end="3"/>
                                            </p:txEl>
                                          </p:spTgt>
                                        </p:tgtEl>
                                        <p:attrNameLst>
                                          <p:attrName>ppt_c</p:attrName>
                                        </p:attrNameLst>
                                      </p:cBhvr>
                                      <p:to>
                                        <a:srgbClr val="CC00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844550" y="349250"/>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Is it a cycle?</a:t>
            </a:r>
          </a:p>
        </p:txBody>
      </p:sp>
      <p:sp>
        <p:nvSpPr>
          <p:cNvPr id="64515"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7588"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Active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Experimentation</a:t>
            </a:r>
          </a:p>
        </p:txBody>
      </p:sp>
      <p:sp>
        <p:nvSpPr>
          <p:cNvPr id="67589"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Concrete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Experience</a:t>
            </a:r>
          </a:p>
        </p:txBody>
      </p:sp>
      <p:sp>
        <p:nvSpPr>
          <p:cNvPr id="67590"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Reflective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Observation</a:t>
            </a:r>
          </a:p>
        </p:txBody>
      </p:sp>
      <p:sp>
        <p:nvSpPr>
          <p:cNvPr id="67591"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Abstract</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rPr>
              <a:t>Conceptualisation</a:t>
            </a:r>
          </a:p>
        </p:txBody>
      </p:sp>
      <p:sp>
        <p:nvSpPr>
          <p:cNvPr id="64520"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2263530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dissolve">
                                      <p:cBhvr>
                                        <p:cTn id="7" dur="500"/>
                                        <p:tgtEl>
                                          <p:spTgt spid="6758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89"/>
                                        </p:tgtEl>
                                        <p:attrNameLst>
                                          <p:attrName>style.visibility</p:attrName>
                                        </p:attrNameLst>
                                      </p:cBhvr>
                                      <p:to>
                                        <p:strVal val="visible"/>
                                      </p:to>
                                    </p:set>
                                    <p:animEffect transition="in" filter="dissolve">
                                      <p:cBhvr>
                                        <p:cTn id="12" dur="500"/>
                                        <p:tgtEl>
                                          <p:spTgt spid="6758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7590"/>
                                        </p:tgtEl>
                                        <p:attrNameLst>
                                          <p:attrName>style.visibility</p:attrName>
                                        </p:attrNameLst>
                                      </p:cBhvr>
                                      <p:to>
                                        <p:strVal val="visible"/>
                                      </p:to>
                                    </p:set>
                                    <p:animEffect transition="in" filter="dissolve">
                                      <p:cBhvr>
                                        <p:cTn id="17" dur="500"/>
                                        <p:tgtEl>
                                          <p:spTgt spid="6759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7591"/>
                                        </p:tgtEl>
                                        <p:attrNameLst>
                                          <p:attrName>style.visibility</p:attrName>
                                        </p:attrNameLst>
                                      </p:cBhvr>
                                      <p:to>
                                        <p:strVal val="visible"/>
                                      </p:to>
                                    </p:set>
                                    <p:animEffect transition="in" filter="dissolve">
                                      <p:cBhvr>
                                        <p:cTn id="22" dur="500"/>
                                        <p:tgtEl>
                                          <p:spTgt spid="67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0" grpId="0" animBg="1" autoUpdateAnimBg="0"/>
      <p:bldP spid="67591"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9552" y="-243408"/>
            <a:ext cx="7759700" cy="10922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What’s missing?</a:t>
            </a:r>
          </a:p>
        </p:txBody>
      </p:sp>
      <p:sp>
        <p:nvSpPr>
          <p:cNvPr id="3" name="Oval 3"/>
          <p:cNvSpPr>
            <a:spLocks noChangeArrowheads="1"/>
          </p:cNvSpPr>
          <p:nvPr/>
        </p:nvSpPr>
        <p:spPr bwMode="auto">
          <a:xfrm>
            <a:off x="2235200" y="2006600"/>
            <a:ext cx="4445000" cy="3987800"/>
          </a:xfrm>
          <a:prstGeom prst="ellipse">
            <a:avLst/>
          </a:prstGeom>
          <a:solidFill>
            <a:srgbClr val="99FF66"/>
          </a:solidFill>
          <a:ln w="50800">
            <a:solidFill>
              <a:schemeClr val="tx1"/>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pitchFamily="34" charset="0"/>
            </a:endParaRPr>
          </a:p>
        </p:txBody>
      </p:sp>
      <p:sp>
        <p:nvSpPr>
          <p:cNvPr id="4"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Active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Experimentation</a:t>
            </a:r>
          </a:p>
        </p:txBody>
      </p:sp>
      <p:sp>
        <p:nvSpPr>
          <p:cNvPr id="5"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Concrete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Experience</a:t>
            </a:r>
          </a:p>
        </p:txBody>
      </p:sp>
      <p:sp>
        <p:nvSpPr>
          <p:cNvPr id="6"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Reflective</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Observation</a:t>
            </a:r>
          </a:p>
        </p:txBody>
      </p:sp>
      <p:sp>
        <p:nvSpPr>
          <p:cNvPr id="7"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cs typeface="Arial" pitchFamily="34" charset="0"/>
              </a:rPr>
              <a:t>Abstract</a:t>
            </a:r>
          </a:p>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000000"/>
                </a:solidFill>
                <a:effectLst/>
                <a:uLnTx/>
                <a:uFillTx/>
                <a:cs typeface="Arial" pitchFamily="34" charset="0"/>
              </a:rPr>
              <a:t>Conceptualisation</a:t>
            </a:r>
            <a:endParaRPr kumimoji="0" lang="en-US" sz="2400" b="1" i="0" u="none" strike="noStrike" kern="0" cap="none" spc="0" normalizeH="0" baseline="0" noProof="0" dirty="0">
              <a:ln>
                <a:noFill/>
              </a:ln>
              <a:solidFill>
                <a:srgbClr val="000000"/>
              </a:solidFill>
              <a:effectLst/>
              <a:uLnTx/>
              <a:uFillTx/>
              <a:cs typeface="Arial" pitchFamily="34" charset="0"/>
            </a:endParaRPr>
          </a:p>
        </p:txBody>
      </p:sp>
      <p:sp>
        <p:nvSpPr>
          <p:cNvPr id="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cs typeface="Arial" pitchFamily="34" charset="0"/>
            </a:endParaRPr>
          </a:p>
        </p:txBody>
      </p:sp>
      <p:sp>
        <p:nvSpPr>
          <p:cNvPr id="9" name="Rectangle 4"/>
          <p:cNvSpPr>
            <a:spLocks noChangeArrowheads="1"/>
          </p:cNvSpPr>
          <p:nvPr/>
        </p:nvSpPr>
        <p:spPr bwMode="auto">
          <a:xfrm>
            <a:off x="467430" y="126870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Feelings?</a:t>
            </a:r>
          </a:p>
        </p:txBody>
      </p:sp>
      <p:sp>
        <p:nvSpPr>
          <p:cNvPr id="10" name="Rectangle 4"/>
          <p:cNvSpPr>
            <a:spLocks noChangeArrowheads="1"/>
          </p:cNvSpPr>
          <p:nvPr/>
        </p:nvSpPr>
        <p:spPr bwMode="auto">
          <a:xfrm>
            <a:off x="6388100" y="191679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Emotions?</a:t>
            </a:r>
          </a:p>
        </p:txBody>
      </p:sp>
      <p:sp>
        <p:nvSpPr>
          <p:cNvPr id="11" name="Rectangle 4"/>
          <p:cNvSpPr>
            <a:spLocks noChangeArrowheads="1"/>
          </p:cNvSpPr>
          <p:nvPr/>
        </p:nvSpPr>
        <p:spPr bwMode="auto">
          <a:xfrm>
            <a:off x="251400" y="522925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People?</a:t>
            </a:r>
          </a:p>
        </p:txBody>
      </p:sp>
      <p:sp>
        <p:nvSpPr>
          <p:cNvPr id="12" name="Rectangle 4"/>
          <p:cNvSpPr>
            <a:spLocks noChangeArrowheads="1"/>
          </p:cNvSpPr>
          <p:nvPr/>
        </p:nvSpPr>
        <p:spPr bwMode="auto">
          <a:xfrm>
            <a:off x="5796136" y="4941210"/>
            <a:ext cx="2971964" cy="437685"/>
          </a:xfrm>
          <a:prstGeom prst="rect">
            <a:avLst/>
          </a:prstGeom>
          <a:solidFill>
            <a:srgbClr val="FF0000"/>
          </a:solidFill>
          <a:ln w="12700">
            <a:solidFill>
              <a:schemeClr val="tx1"/>
            </a:solidFill>
            <a:miter lim="800000"/>
            <a:headEnd/>
            <a:tailEnd/>
          </a:ln>
        </p:spPr>
        <p:txBody>
          <a:bodyPr wrap="square"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Communication?</a:t>
            </a:r>
          </a:p>
        </p:txBody>
      </p:sp>
      <p:sp>
        <p:nvSpPr>
          <p:cNvPr id="13" name="Rectangle 4"/>
          <p:cNvSpPr>
            <a:spLocks noChangeArrowheads="1"/>
          </p:cNvSpPr>
          <p:nvPr/>
        </p:nvSpPr>
        <p:spPr bwMode="auto">
          <a:xfrm>
            <a:off x="251400" y="278091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Judgments?</a:t>
            </a:r>
          </a:p>
        </p:txBody>
      </p:sp>
      <p:sp>
        <p:nvSpPr>
          <p:cNvPr id="14" name="Rectangle 4"/>
          <p:cNvSpPr>
            <a:spLocks noChangeArrowheads="1"/>
          </p:cNvSpPr>
          <p:nvPr/>
        </p:nvSpPr>
        <p:spPr bwMode="auto">
          <a:xfrm>
            <a:off x="5868180" y="292493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Desire?</a:t>
            </a:r>
          </a:p>
        </p:txBody>
      </p:sp>
      <p:sp>
        <p:nvSpPr>
          <p:cNvPr id="15" name="Rectangle 4"/>
          <p:cNvSpPr>
            <a:spLocks noChangeArrowheads="1"/>
          </p:cNvSpPr>
          <p:nvPr/>
        </p:nvSpPr>
        <p:spPr bwMode="auto">
          <a:xfrm>
            <a:off x="6388100" y="1052670"/>
            <a:ext cx="2755900" cy="441597"/>
          </a:xfrm>
          <a:prstGeom prst="rect">
            <a:avLst/>
          </a:prstGeom>
          <a:solidFill>
            <a:srgbClr val="FF0000"/>
          </a:solidFill>
          <a:ln w="12700">
            <a:solidFill>
              <a:schemeClr val="tx1"/>
            </a:solidFill>
            <a:miter lim="800000"/>
            <a:headEnd/>
            <a:tailEnd/>
          </a:ln>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FF00"/>
                </a:solidFill>
                <a:effectLst/>
                <a:uLnTx/>
                <a:uFillTx/>
                <a:cs typeface="Arial" pitchFamily="34" charset="0"/>
              </a:rPr>
              <a:t>Engagement?</a:t>
            </a:r>
          </a:p>
        </p:txBody>
      </p:sp>
    </p:spTree>
    <p:extLst>
      <p:ext uri="{BB962C8B-B14F-4D97-AF65-F5344CB8AC3E}">
        <p14:creationId xmlns:p14="http://schemas.microsoft.com/office/powerpoint/2010/main" val="32263615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844550" y="0"/>
            <a:ext cx="7759700" cy="1196752"/>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Is this a cycle?</a:t>
            </a:r>
          </a:p>
        </p:txBody>
      </p:sp>
      <p:sp>
        <p:nvSpPr>
          <p:cNvPr id="68611" name="Oval 3"/>
          <p:cNvSpPr>
            <a:spLocks noChangeArrowheads="1"/>
          </p:cNvSpPr>
          <p:nvPr/>
        </p:nvSpPr>
        <p:spPr bwMode="auto">
          <a:xfrm>
            <a:off x="2244725" y="2006600"/>
            <a:ext cx="4435475" cy="3987800"/>
          </a:xfrm>
          <a:prstGeom prst="ellipse">
            <a:avLst/>
          </a:prstGeom>
          <a:solidFill>
            <a:srgbClr val="CC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3732" name="Rectangle 4"/>
          <p:cNvSpPr>
            <a:spLocks noChangeArrowheads="1"/>
          </p:cNvSpPr>
          <p:nvPr/>
        </p:nvSpPr>
        <p:spPr bwMode="auto">
          <a:xfrm>
            <a:off x="2627313" y="1700213"/>
            <a:ext cx="3471862"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outerShdw blurRad="38100" dist="38100" dir="2700000" algn="tl">
                    <a:srgbClr val="000000"/>
                  </a:outerShdw>
                </a:effectLst>
                <a:uLnTx/>
                <a:uFillTx/>
              </a:rPr>
              <a:t>Wanting/Needing</a:t>
            </a:r>
          </a:p>
        </p:txBody>
      </p:sp>
      <p:sp>
        <p:nvSpPr>
          <p:cNvPr id="73733" name="Rectangle 5"/>
          <p:cNvSpPr>
            <a:spLocks noChangeArrowheads="1"/>
          </p:cNvSpPr>
          <p:nvPr/>
        </p:nvSpPr>
        <p:spPr bwMode="auto">
          <a:xfrm>
            <a:off x="5181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outerShdw blurRad="38100" dist="38100" dir="2700000" algn="tl">
                    <a:srgbClr val="000000"/>
                  </a:outerShdw>
                </a:effectLst>
                <a:uLnTx/>
                <a:uFillTx/>
              </a:rPr>
              <a:t>Doing</a:t>
            </a:r>
          </a:p>
        </p:txBody>
      </p:sp>
      <p:sp>
        <p:nvSpPr>
          <p:cNvPr id="73734" name="Rectangle 6"/>
          <p:cNvSpPr>
            <a:spLocks noChangeArrowheads="1"/>
          </p:cNvSpPr>
          <p:nvPr/>
        </p:nvSpPr>
        <p:spPr bwMode="auto">
          <a:xfrm>
            <a:off x="3124200" y="57975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outerShdw blurRad="38100" dist="38100" dir="2700000" algn="tl">
                    <a:srgbClr val="000000"/>
                  </a:outerShdw>
                </a:effectLst>
                <a:uLnTx/>
                <a:uFillTx/>
              </a:rPr>
              <a:t>Feedback</a:t>
            </a:r>
          </a:p>
        </p:txBody>
      </p:sp>
      <p:sp>
        <p:nvSpPr>
          <p:cNvPr id="73735" name="Rectangle 7"/>
          <p:cNvSpPr>
            <a:spLocks noChangeArrowheads="1"/>
          </p:cNvSpPr>
          <p:nvPr/>
        </p:nvSpPr>
        <p:spPr bwMode="auto">
          <a:xfrm>
            <a:off x="609600" y="3816350"/>
            <a:ext cx="2965450" cy="469900"/>
          </a:xfrm>
          <a:prstGeom prst="rect">
            <a:avLst/>
          </a:prstGeom>
          <a:solidFill>
            <a:srgbClr val="A50021"/>
          </a:solidFill>
          <a:ln w="12700">
            <a:solidFill>
              <a:schemeClr val="tx1"/>
            </a:solidFill>
            <a:miter lim="800000"/>
            <a:headEnd/>
            <a:tailEnd/>
          </a:ln>
          <a:effectLst/>
        </p:spPr>
        <p:txBody>
          <a:bodyPr lIns="92075" tIns="46038" rIns="92075" bIns="46038">
            <a:spAutoFit/>
          </a:bodyP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3000" b="1" i="0" u="none" strike="noStrike" kern="0" cap="none" spc="0" normalizeH="0" baseline="0" noProof="0" dirty="0">
                <a:ln>
                  <a:noFill/>
                </a:ln>
                <a:solidFill>
                  <a:srgbClr val="FFFFFF"/>
                </a:solidFill>
                <a:effectLst>
                  <a:outerShdw blurRad="38100" dist="38100" dir="2700000" algn="tl">
                    <a:srgbClr val="000000"/>
                  </a:outerShdw>
                </a:effectLst>
                <a:uLnTx/>
                <a:uFillTx/>
              </a:rPr>
              <a:t>Making sense</a:t>
            </a:r>
          </a:p>
        </p:txBody>
      </p:sp>
      <p:sp>
        <p:nvSpPr>
          <p:cNvPr id="8" name="TextBox 7"/>
          <p:cNvSpPr txBox="1"/>
          <p:nvPr/>
        </p:nvSpPr>
        <p:spPr>
          <a:xfrm>
            <a:off x="4000496" y="1071546"/>
            <a:ext cx="4786346" cy="584775"/>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C00000"/>
                </a:solidFill>
                <a:effectLst/>
                <a:uLnTx/>
                <a:uFillTx/>
                <a:latin typeface="Verdana" pitchFamily="34" charset="0"/>
              </a:rPr>
              <a:t>- No!</a:t>
            </a:r>
            <a:r>
              <a:rPr kumimoji="0" lang="en-GB" sz="3200" b="0" i="0" u="none" strike="noStrike" kern="0" cap="none" spc="0" normalizeH="0" baseline="0" noProof="0" dirty="0">
                <a:ln>
                  <a:noFill/>
                </a:ln>
                <a:solidFill>
                  <a:srgbClr val="C00000"/>
                </a:solidFill>
                <a:effectLst/>
                <a:uLnTx/>
                <a:uFillTx/>
              </a:rPr>
              <a:t> </a:t>
            </a:r>
            <a:r>
              <a:rPr kumimoji="0" lang="en-GB" sz="2800" b="1" i="0" u="none" strike="noStrike" kern="0" cap="none" spc="0" normalizeH="0" baseline="0" noProof="0" dirty="0">
                <a:ln>
                  <a:noFill/>
                </a:ln>
                <a:solidFill>
                  <a:srgbClr val="C00000"/>
                </a:solidFill>
                <a:effectLst/>
                <a:uLnTx/>
                <a:uFillTx/>
                <a:latin typeface="Verdana" pitchFamily="34" charset="0"/>
              </a:rPr>
              <a:t>It’s not a cycle</a:t>
            </a:r>
          </a:p>
        </p:txBody>
      </p:sp>
    </p:spTree>
    <p:extLst>
      <p:ext uri="{BB962C8B-B14F-4D97-AF65-F5344CB8AC3E}">
        <p14:creationId xmlns:p14="http://schemas.microsoft.com/office/powerpoint/2010/main" val="3622978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3732"/>
                                        </p:tgtEl>
                                        <p:attrNameLst>
                                          <p:attrName>style.visibility</p:attrName>
                                        </p:attrNameLst>
                                      </p:cBhvr>
                                      <p:to>
                                        <p:strVal val="visible"/>
                                      </p:to>
                                    </p:set>
                                    <p:animEffect transition="in" filter="dissolve">
                                      <p:cBhvr>
                                        <p:cTn id="7" dur="500"/>
                                        <p:tgtEl>
                                          <p:spTgt spid="7373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dissolve">
                                      <p:cBhvr>
                                        <p:cTn id="12" dur="500"/>
                                        <p:tgtEl>
                                          <p:spTgt spid="7373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3734"/>
                                        </p:tgtEl>
                                        <p:attrNameLst>
                                          <p:attrName>style.visibility</p:attrName>
                                        </p:attrNameLst>
                                      </p:cBhvr>
                                      <p:to>
                                        <p:strVal val="visible"/>
                                      </p:to>
                                    </p:set>
                                    <p:animEffect transition="in" filter="dissolve">
                                      <p:cBhvr>
                                        <p:cTn id="17" dur="500"/>
                                        <p:tgtEl>
                                          <p:spTgt spid="7373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3735"/>
                                        </p:tgtEl>
                                        <p:attrNameLst>
                                          <p:attrName>style.visibility</p:attrName>
                                        </p:attrNameLst>
                                      </p:cBhvr>
                                      <p:to>
                                        <p:strVal val="visible"/>
                                      </p:to>
                                    </p:set>
                                    <p:animEffect transition="in" filter="dissolve">
                                      <p:cBhvr>
                                        <p:cTn id="22" dur="500"/>
                                        <p:tgtEl>
                                          <p:spTgt spid="7373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500"/>
                                  </p:iterate>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animBg="1" autoUpdateAnimBg="0"/>
      <p:bldP spid="73733" grpId="0" animBg="1" autoUpdateAnimBg="0"/>
      <p:bldP spid="73734" grpId="0" animBg="1" autoUpdateAnimBg="0"/>
      <p:bldP spid="73735" grpId="0" animBg="1" autoUpdateAnimBg="0"/>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US" sz="3600" b="1" dirty="0">
                <a:latin typeface="Calibri" panose="020F0502020204030204" pitchFamily="34" charset="0"/>
                <a:cs typeface="Calibri" panose="020F0502020204030204" pitchFamily="34" charset="0"/>
              </a:rPr>
              <a:t>Ripples on a pond….</a:t>
            </a:r>
          </a:p>
        </p:txBody>
      </p:sp>
      <p:sp>
        <p:nvSpPr>
          <p:cNvPr id="75779"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696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874006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7827" name="Oval 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77828" name="Rectangle 4"/>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70661" name="Rectangle 5"/>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Ripples on a pond….</a:t>
            </a:r>
          </a:p>
        </p:txBody>
      </p:sp>
    </p:spTree>
    <p:extLst>
      <p:ext uri="{BB962C8B-B14F-4D97-AF65-F5344CB8AC3E}">
        <p14:creationId xmlns:p14="http://schemas.microsoft.com/office/powerpoint/2010/main" val="3620294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27"/>
                                        </p:tgtEl>
                                        <p:attrNameLst>
                                          <p:attrName>style.visibility</p:attrName>
                                        </p:attrNameLst>
                                      </p:cBhvr>
                                      <p:to>
                                        <p:strVal val="visible"/>
                                      </p:to>
                                    </p:set>
                                    <p:animEffect transition="in" filter="dissolve">
                                      <p:cBhvr>
                                        <p:cTn id="7" dur="500"/>
                                        <p:tgtEl>
                                          <p:spTgt spid="778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dissolve">
                                      <p:cBhvr>
                                        <p:cTn id="12" dur="500"/>
                                        <p:tgtEl>
                                          <p:spTgt spid="7782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7828"/>
                                        </p:tgtEl>
                                        <p:attrNameLst>
                                          <p:attrName>style.visibility</p:attrName>
                                        </p:attrNameLst>
                                      </p:cBhvr>
                                      <p:to>
                                        <p:strVal val="visible"/>
                                      </p:to>
                                    </p:set>
                                    <p:anim calcmode="lin" valueType="num">
                                      <p:cBhvr additive="base">
                                        <p:cTn id="17" dur="500" fill="hold"/>
                                        <p:tgtEl>
                                          <p:spTgt spid="77828"/>
                                        </p:tgtEl>
                                        <p:attrNameLst>
                                          <p:attrName>ppt_x</p:attrName>
                                        </p:attrNameLst>
                                      </p:cBhvr>
                                      <p:tavLst>
                                        <p:tav tm="0">
                                          <p:val>
                                            <p:strVal val="0-#ppt_w/2"/>
                                          </p:val>
                                        </p:tav>
                                        <p:tav tm="100000">
                                          <p:val>
                                            <p:strVal val="#ppt_x"/>
                                          </p:val>
                                        </p:tav>
                                      </p:tavLst>
                                    </p:anim>
                                    <p:anim calcmode="lin" valueType="num">
                                      <p:cBhvr additive="base">
                                        <p:cTn id="18" dur="500" fill="hold"/>
                                        <p:tgtEl>
                                          <p:spTgt spid="778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nimBg="1"/>
      <p:bldP spid="77827" grpId="0" animBg="1" autoUpdateAnimBg="0"/>
      <p:bldP spid="77828" grpId="0"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Ripples on a pond….</a:t>
            </a:r>
          </a:p>
        </p:txBody>
      </p:sp>
      <p:sp>
        <p:nvSpPr>
          <p:cNvPr id="79875" name="Oval 3"/>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1684" name="Oval 4"/>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1685" name="Oval 5"/>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71686" name="Rectangle 6"/>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71687" name="Rectangle 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
        <p:nvSpPr>
          <p:cNvPr id="71688" name="AutoShape 8">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3677875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75"/>
                                        </p:tgtEl>
                                        <p:attrNameLst>
                                          <p:attrName>style.visibility</p:attrName>
                                        </p:attrNameLst>
                                      </p:cBhvr>
                                      <p:to>
                                        <p:strVal val="visible"/>
                                      </p:to>
                                    </p:set>
                                    <p:animEffect transition="in" filter="dissolve">
                                      <p:cBhvr>
                                        <p:cTn id="7" dur="500"/>
                                        <p:tgtEl>
                                          <p:spTgt spid="798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1752600"/>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Ripples on a pond….</a:t>
            </a:r>
          </a:p>
        </p:txBody>
      </p:sp>
      <p:sp>
        <p:nvSpPr>
          <p:cNvPr id="81923"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708"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709"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710"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72711"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72712"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Feedback</a:t>
            </a:r>
          </a:p>
        </p:txBody>
      </p:sp>
      <p:sp>
        <p:nvSpPr>
          <p:cNvPr id="72713"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714"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Tree>
    <p:extLst>
      <p:ext uri="{BB962C8B-B14F-4D97-AF65-F5344CB8AC3E}">
        <p14:creationId xmlns:p14="http://schemas.microsoft.com/office/powerpoint/2010/main" val="23729768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box(out)">
                                      <p:cBhvr>
                                        <p:cTn id="7"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03A18-3BEF-4736-B0D1-CD5BE4D08CDA}"/>
              </a:ext>
            </a:extLst>
          </p:cNvPr>
          <p:cNvSpPr>
            <a:spLocks noGrp="1"/>
          </p:cNvSpPr>
          <p:nvPr>
            <p:ph type="title"/>
          </p:nvPr>
        </p:nvSpPr>
        <p:spPr/>
        <p:txBody>
          <a:bodyPr/>
          <a:lstStyle/>
          <a:p>
            <a:r>
              <a:rPr lang="en-GB" sz="4000" dirty="0">
                <a:solidFill>
                  <a:srgbClr val="00B050"/>
                </a:solidFill>
              </a:rPr>
              <a:t>Whodunit?</a:t>
            </a:r>
          </a:p>
        </p:txBody>
      </p:sp>
      <p:sp>
        <p:nvSpPr>
          <p:cNvPr id="3" name="Content Placeholder 2">
            <a:extLst>
              <a:ext uri="{FF2B5EF4-FFF2-40B4-BE49-F238E27FC236}">
                <a16:creationId xmlns:a16="http://schemas.microsoft.com/office/drawing/2014/main" id="{6F1D24F8-E21C-441E-BEA4-5061CC90AD24}"/>
              </a:ext>
            </a:extLst>
          </p:cNvPr>
          <p:cNvSpPr>
            <a:spLocks noGrp="1"/>
          </p:cNvSpPr>
          <p:nvPr>
            <p:ph idx="1"/>
          </p:nvPr>
        </p:nvSpPr>
        <p:spPr/>
        <p:txBody>
          <a:bodyPr/>
          <a:lstStyle/>
          <a:p>
            <a:r>
              <a:rPr lang="en-GB" dirty="0"/>
              <a:t>Please go to </a:t>
            </a:r>
            <a:r>
              <a:rPr lang="en-GB" dirty="0">
                <a:hlinkClick r:id="rId2"/>
              </a:rPr>
              <a:t>https://phil-race.co.uk/2016/04/whodunit/</a:t>
            </a:r>
            <a:r>
              <a:rPr lang="en-GB" dirty="0"/>
              <a:t> to download a table showing a critical comparison of 11 assessment types, including establishing veracity. (These are also included in the longer extracts from my books, but this table may be the heart of the matter).</a:t>
            </a:r>
          </a:p>
        </p:txBody>
      </p:sp>
    </p:spTree>
    <p:extLst>
      <p:ext uri="{BB962C8B-B14F-4D97-AF65-F5344CB8AC3E}">
        <p14:creationId xmlns:p14="http://schemas.microsoft.com/office/powerpoint/2010/main" val="4190874025"/>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But there are still two things missing</a:t>
            </a:r>
          </a:p>
        </p:txBody>
      </p:sp>
      <p:sp>
        <p:nvSpPr>
          <p:cNvPr id="3" name="Content Placeholder 2"/>
          <p:cNvSpPr>
            <a:spLocks noGrp="1"/>
          </p:cNvSpPr>
          <p:nvPr>
            <p:ph idx="1"/>
          </p:nvPr>
        </p:nvSpPr>
        <p:spPr/>
        <p:txBody>
          <a:bodyPr/>
          <a:lstStyle/>
          <a:p>
            <a:r>
              <a:rPr lang="en-GB" dirty="0"/>
              <a:t>One has never really ‘got’ something until one has done both of two more things...</a:t>
            </a:r>
          </a:p>
        </p:txBody>
      </p:sp>
    </p:spTree>
    <p:extLst>
      <p:ext uri="{BB962C8B-B14F-4D97-AF65-F5344CB8AC3E}">
        <p14:creationId xmlns:p14="http://schemas.microsoft.com/office/powerpoint/2010/main" val="164070283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5: Think back to your own teaching</a:t>
            </a:r>
          </a:p>
        </p:txBody>
      </p:sp>
      <p:sp>
        <p:nvSpPr>
          <p:cNvPr id="3" name="Content Placeholder 2"/>
          <p:cNvSpPr>
            <a:spLocks noGrp="1"/>
          </p:cNvSpPr>
          <p:nvPr>
            <p:ph idx="1"/>
          </p:nvPr>
        </p:nvSpPr>
        <p:spPr/>
        <p:txBody>
          <a:bodyPr/>
          <a:lstStyle/>
          <a:p>
            <a:pPr>
              <a:lnSpc>
                <a:spcPct val="100000"/>
              </a:lnSpc>
            </a:pPr>
            <a:r>
              <a:rPr lang="en-GB" dirty="0"/>
              <a:t>Think of something you’ve taught for some time. Think back particularly to the </a:t>
            </a:r>
            <a:r>
              <a:rPr lang="en-GB" dirty="0">
                <a:solidFill>
                  <a:srgbClr val="FF0000"/>
                </a:solidFill>
              </a:rPr>
              <a:t>first</a:t>
            </a:r>
            <a:r>
              <a:rPr lang="en-GB" dirty="0"/>
              <a:t> time you taught it.</a:t>
            </a:r>
          </a:p>
          <a:p>
            <a:pPr>
              <a:lnSpc>
                <a:spcPct val="100000"/>
              </a:lnSpc>
            </a:pPr>
            <a:r>
              <a:rPr lang="en-GB" dirty="0"/>
              <a:t>To what extent did you find that you ‘had your head around it’ </a:t>
            </a:r>
            <a:r>
              <a:rPr lang="en-GB" dirty="0">
                <a:solidFill>
                  <a:srgbClr val="FF0000"/>
                </a:solidFill>
              </a:rPr>
              <a:t>much</a:t>
            </a:r>
            <a:r>
              <a:rPr lang="en-GB" dirty="0"/>
              <a:t> </a:t>
            </a:r>
            <a:r>
              <a:rPr lang="en-GB" dirty="0">
                <a:solidFill>
                  <a:srgbClr val="FF0000"/>
                </a:solidFill>
              </a:rPr>
              <a:t>better</a:t>
            </a:r>
            <a:r>
              <a:rPr lang="en-GB" dirty="0"/>
              <a:t> after teaching it for the first time?</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p:txBody>
      </p:sp>
    </p:spTree>
    <p:extLst>
      <p:ext uri="{BB962C8B-B14F-4D97-AF65-F5344CB8AC3E}">
        <p14:creationId xmlns:p14="http://schemas.microsoft.com/office/powerpoint/2010/main" val="3049764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8000"/>
                </a:solidFill>
                <a:effectLst/>
                <a:uLnTx/>
                <a:uFillTx/>
                <a:latin typeface="Calibri" pitchFamily="34" charset="0"/>
              </a:rPr>
              <a:t>Ripples on a pond….</a:t>
            </a:r>
          </a:p>
        </p:txBody>
      </p:sp>
      <p:sp>
        <p:nvSpPr>
          <p:cNvPr id="86021"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endParaRPr>
          </a:p>
        </p:txBody>
      </p:sp>
      <p:sp>
        <p:nvSpPr>
          <p:cNvPr id="86022"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758"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759"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760"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74761"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74762"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Feedback</a:t>
            </a:r>
          </a:p>
        </p:txBody>
      </p:sp>
      <p:sp>
        <p:nvSpPr>
          <p:cNvPr id="8602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FFFFFF"/>
                </a:solidFill>
                <a:effectLst/>
                <a:uLnTx/>
                <a:uFillTx/>
              </a:rPr>
              <a:t>Verbalising</a:t>
            </a:r>
          </a:p>
        </p:txBody>
      </p:sp>
      <p:sp>
        <p:nvSpPr>
          <p:cNvPr id="74765"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766"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Tree>
    <p:extLst>
      <p:ext uri="{BB962C8B-B14F-4D97-AF65-F5344CB8AC3E}">
        <p14:creationId xmlns:p14="http://schemas.microsoft.com/office/powerpoint/2010/main" val="548110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6022"/>
                                        </p:tgtEl>
                                        <p:attrNameLst>
                                          <p:attrName>style.visibility</p:attrName>
                                        </p:attrNameLst>
                                      </p:cBhvr>
                                      <p:to>
                                        <p:strVal val="visible"/>
                                      </p:to>
                                    </p:set>
                                    <p:animEffect transition="in" filter="box(out)">
                                      <p:cBhvr>
                                        <p:cTn id="7" dur="500"/>
                                        <p:tgtEl>
                                          <p:spTgt spid="860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6021"/>
                                        </p:tgtEl>
                                        <p:attrNameLst>
                                          <p:attrName>style.visibility</p:attrName>
                                        </p:attrNameLst>
                                      </p:cBhvr>
                                      <p:to>
                                        <p:strVal val="visible"/>
                                      </p:to>
                                    </p:set>
                                    <p:animEffect transition="in" filter="dissolve">
                                      <p:cBhvr>
                                        <p:cTn id="12" dur="500"/>
                                        <p:tgtEl>
                                          <p:spTgt spid="8602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6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autoUpdateAnimBg="0"/>
      <p:bldP spid="86022" grpId="0" animBg="1"/>
      <p:bldP spid="86028"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latin typeface="Calibri" panose="020F0502020204030204" pitchFamily="34" charset="0"/>
                <a:cs typeface="Calibri" panose="020F0502020204030204" pitchFamily="34" charset="0"/>
              </a:rPr>
              <a:t>6: Now think about assessing</a:t>
            </a:r>
          </a:p>
        </p:txBody>
      </p:sp>
      <p:sp>
        <p:nvSpPr>
          <p:cNvPr id="3" name="Content Placeholder 2"/>
          <p:cNvSpPr>
            <a:spLocks noGrp="1"/>
          </p:cNvSpPr>
          <p:nvPr>
            <p:ph idx="1"/>
          </p:nvPr>
        </p:nvSpPr>
        <p:spPr/>
        <p:txBody>
          <a:bodyPr/>
          <a:lstStyle/>
          <a:p>
            <a:pPr>
              <a:lnSpc>
                <a:spcPct val="100000"/>
              </a:lnSpc>
            </a:pPr>
            <a:r>
              <a:rPr lang="en-GB" dirty="0"/>
              <a:t>Still thinking of the first time you taught that particular topic, think back to the first time you </a:t>
            </a:r>
            <a:r>
              <a:rPr lang="en-GB" dirty="0">
                <a:solidFill>
                  <a:srgbClr val="FF0000"/>
                </a:solidFill>
              </a:rPr>
              <a:t>measured </a:t>
            </a:r>
            <a:r>
              <a:rPr lang="en-GB" dirty="0"/>
              <a:t>students’ learning of the topic.</a:t>
            </a:r>
          </a:p>
          <a:p>
            <a:pPr>
              <a:lnSpc>
                <a:spcPct val="100000"/>
              </a:lnSpc>
            </a:pPr>
            <a:r>
              <a:rPr lang="en-GB" dirty="0"/>
              <a:t>To what extent did you find that after </a:t>
            </a:r>
            <a:r>
              <a:rPr lang="en-GB" dirty="0">
                <a:solidFill>
                  <a:srgbClr val="FF0000"/>
                </a:solidFill>
              </a:rPr>
              <a:t>assessing</a:t>
            </a:r>
            <a:r>
              <a:rPr lang="en-GB" dirty="0"/>
              <a:t> students work, you yourself had ‘made sense’ of the topic even more deeply?</a:t>
            </a:r>
          </a:p>
          <a:p>
            <a:pPr lvl="1">
              <a:lnSpc>
                <a:spcPct val="100000"/>
              </a:lnSpc>
            </a:pPr>
            <a:r>
              <a:rPr lang="en-GB" sz="3200" dirty="0">
                <a:solidFill>
                  <a:srgbClr val="FF0000"/>
                </a:solidFill>
              </a:rPr>
              <a:t>Very much better: raise two hands</a:t>
            </a:r>
          </a:p>
          <a:p>
            <a:pPr lvl="1">
              <a:lnSpc>
                <a:spcPct val="100000"/>
              </a:lnSpc>
            </a:pPr>
            <a:r>
              <a:rPr lang="en-GB" sz="3200" dirty="0">
                <a:solidFill>
                  <a:srgbClr val="333399"/>
                </a:solidFill>
              </a:rPr>
              <a:t>Somewhat better: raise one hand</a:t>
            </a:r>
          </a:p>
          <a:p>
            <a:pPr lvl="1">
              <a:lnSpc>
                <a:spcPct val="100000"/>
              </a:lnSpc>
            </a:pPr>
            <a:r>
              <a:rPr lang="en-GB" sz="3200" dirty="0">
                <a:solidFill>
                  <a:schemeClr val="bg2">
                    <a:lumMod val="75000"/>
                  </a:schemeClr>
                </a:solidFill>
              </a:rPr>
              <a:t>No better: touch left ear!</a:t>
            </a:r>
          </a:p>
          <a:p>
            <a:pPr lvl="1">
              <a:lnSpc>
                <a:spcPct val="100000"/>
              </a:lnSpc>
            </a:pPr>
            <a:endParaRPr lang="en-GB" sz="3200" dirty="0"/>
          </a:p>
        </p:txBody>
      </p:sp>
    </p:spTree>
    <p:extLst>
      <p:ext uri="{BB962C8B-B14F-4D97-AF65-F5344CB8AC3E}">
        <p14:creationId xmlns:p14="http://schemas.microsoft.com/office/powerpoint/2010/main" val="28506913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CCFF33"/>
                </a:solidFill>
                <a:effectLst/>
                <a:uLnTx/>
                <a:uFillTx/>
              </a:rPr>
              <a:t>Ripples on a pond….</a:t>
            </a:r>
          </a:p>
        </p:txBody>
      </p:sp>
      <p:sp>
        <p:nvSpPr>
          <p:cNvPr id="3"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4"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endParaRPr>
          </a:p>
        </p:txBody>
      </p:sp>
      <p:sp>
        <p:nvSpPr>
          <p:cNvPr id="5"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9"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10"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Feedback</a:t>
            </a:r>
          </a:p>
        </p:txBody>
      </p:sp>
      <p:sp>
        <p:nvSpPr>
          <p:cNvPr id="12" name="Text Box 13"/>
          <p:cNvSpPr txBox="1">
            <a:spLocks noChangeArrowheads="1"/>
          </p:cNvSpPr>
          <p:nvPr/>
        </p:nvSpPr>
        <p:spPr bwMode="auto">
          <a:xfrm>
            <a:off x="6372200" y="1124744"/>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3200" b="1" i="0" u="none" strike="noStrike" kern="0" cap="none" spc="0" normalizeH="0" baseline="0" noProof="0" dirty="0">
                <a:ln>
                  <a:noFill/>
                </a:ln>
                <a:solidFill>
                  <a:srgbClr val="000000"/>
                </a:solidFill>
                <a:effectLst/>
                <a:uLnTx/>
                <a:uFillTx/>
              </a:rPr>
              <a:t>Assessing</a:t>
            </a:r>
          </a:p>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2000" b="1" i="0" u="none" strike="noStrike" kern="0" cap="none" spc="0" normalizeH="0" baseline="0" noProof="0" dirty="0">
                <a:ln>
                  <a:noFill/>
                </a:ln>
                <a:solidFill>
                  <a:srgbClr val="000000"/>
                </a:solidFill>
                <a:effectLst/>
                <a:uLnTx/>
                <a:uFillTx/>
              </a:rPr>
              <a:t>making informed judgements</a:t>
            </a:r>
          </a:p>
        </p:txBody>
      </p:sp>
      <p:sp>
        <p:nvSpPr>
          <p:cNvPr id="1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
        <p:nvSpPr>
          <p:cNvPr id="18" name="Text Box 12"/>
          <p:cNvSpPr txBox="1">
            <a:spLocks noChangeArrowheads="1"/>
          </p:cNvSpPr>
          <p:nvPr/>
        </p:nvSpPr>
        <p:spPr bwMode="auto">
          <a:xfrm>
            <a:off x="714348" y="260648"/>
            <a:ext cx="7494671" cy="523220"/>
          </a:xfrm>
          <a:prstGeom prst="rect">
            <a:avLst/>
          </a:prstGeom>
          <a:noFill/>
          <a:ln w="12700">
            <a:noFill/>
            <a:miter lim="800000"/>
            <a:headEnd type="none" w="sm" len="sm"/>
            <a:tailEnd type="none" w="sm" len="sm"/>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FFFFFF"/>
                </a:solidFill>
                <a:effectLst/>
                <a:uLnTx/>
                <a:uFillTx/>
              </a:rPr>
              <a:t>Verbalising</a:t>
            </a:r>
          </a:p>
        </p:txBody>
      </p:sp>
    </p:spTree>
    <p:extLst>
      <p:ext uri="{BB962C8B-B14F-4D97-AF65-F5344CB8AC3E}">
        <p14:creationId xmlns:p14="http://schemas.microsoft.com/office/powerpoint/2010/main" val="25015573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5"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fltVal val="0"/>
                                          </p:val>
                                        </p:tav>
                                        <p:tav tm="100000">
                                          <p:val>
                                            <p:strVal val="#ppt_w"/>
                                          </p:val>
                                        </p:tav>
                                      </p:tavLst>
                                    </p:anim>
                                    <p:anim calcmode="lin" valueType="num">
                                      <p:cBhvr>
                                        <p:cTn id="27" dur="1000" fill="hold"/>
                                        <p:tgtEl>
                                          <p:spTgt spid="12"/>
                                        </p:tgtEl>
                                        <p:attrNameLst>
                                          <p:attrName>ppt_h</p:attrName>
                                        </p:attrNameLst>
                                      </p:cBhvr>
                                      <p:tavLst>
                                        <p:tav tm="0">
                                          <p:val>
                                            <p:fltVal val="0"/>
                                          </p:val>
                                        </p:tav>
                                        <p:tav tm="100000">
                                          <p:val>
                                            <p:strVal val="#ppt_h"/>
                                          </p:val>
                                        </p:tav>
                                      </p:tavLst>
                                    </p:anim>
                                    <p:anim calcmode="lin" valueType="num">
                                      <p:cBhvr>
                                        <p:cTn id="28"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autoUpdateAnimBg="0"/>
      <p:bldP spid="5" grpId="0" animBg="1"/>
      <p:bldP spid="12" grpId="0" animBg="1" autoUpdateAnimBg="0"/>
      <p:bldP spid="18" grpId="0"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eaLnBrk="0" fontAlgn="auto" latinLnBrk="0" hangingPunct="0">
              <a:lnSpc>
                <a:spcPct val="8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CCFF33"/>
                </a:solidFill>
                <a:effectLst/>
                <a:uLnTx/>
                <a:uFillTx/>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eaLnBrk="0" fontAlgn="auto" latinLnBrk="0" hangingPunct="0">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rgbClr val="000000"/>
              </a:solidFill>
              <a:effectLst/>
              <a:uLnTx/>
              <a:uFillTx/>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Wanting/</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3200" b="1" i="0" u="none" strike="noStrike" kern="0" cap="none" spc="0" normalizeH="0" baseline="0" noProof="0" dirty="0">
                <a:ln>
                  <a:noFill/>
                </a:ln>
                <a:solidFill>
                  <a:srgbClr val="FFFF00"/>
                </a:solidFill>
                <a:effectLst/>
                <a:uLnTx/>
                <a:uFillTx/>
              </a:rPr>
              <a:t>Assessing</a:t>
            </a:r>
          </a:p>
          <a:p>
            <a:pPr marL="0" marR="0" lvl="0" indent="0" algn="ctr" defTabSz="914400" eaLnBrk="0" fontAlgn="auto" latinLnBrk="0" hangingPunct="0">
              <a:lnSpc>
                <a:spcPct val="100000"/>
              </a:lnSpc>
              <a:spcBef>
                <a:spcPct val="50000"/>
              </a:spcBef>
              <a:spcAft>
                <a:spcPts val="0"/>
              </a:spcAft>
              <a:buClrTx/>
              <a:buSzTx/>
              <a:buFontTx/>
              <a:buNone/>
              <a:tabLst/>
              <a:defRPr/>
            </a:pPr>
            <a:r>
              <a:rPr kumimoji="0" lang="en-GB" sz="2000" b="1" i="0" u="none" strike="noStrike" kern="0" cap="none" spc="0" normalizeH="0" baseline="0" noProof="0" dirty="0">
                <a:ln>
                  <a:noFill/>
                </a:ln>
                <a:solidFill>
                  <a:srgbClr val="FFFF00"/>
                </a:solidFill>
                <a:effectLst/>
                <a:uLnTx/>
                <a:uFillTx/>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defTabSz="914400" eaLnBrk="0"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0000"/>
                </a:solidFill>
                <a:effectLst/>
                <a:uLnTx/>
                <a:uFillTx/>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FFFFFF"/>
                </a:solidFill>
                <a:effectLst/>
                <a:uLnTx/>
                <a:uFillTx/>
              </a:rPr>
              <a:t>Verbalising</a:t>
            </a:r>
          </a:p>
        </p:txBody>
      </p:sp>
      <p:sp>
        <p:nvSpPr>
          <p:cNvPr id="26" name="Text Box 12"/>
          <p:cNvSpPr txBox="1">
            <a:spLocks noChangeArrowheads="1"/>
          </p:cNvSpPr>
          <p:nvPr/>
        </p:nvSpPr>
        <p:spPr bwMode="auto">
          <a:xfrm>
            <a:off x="0" y="0"/>
            <a:ext cx="9144000" cy="8494633"/>
          </a:xfrm>
          <a:prstGeom prst="rect">
            <a:avLst/>
          </a:prstGeom>
          <a:solidFill>
            <a:srgbClr val="FFFFCC">
              <a:alpha val="94118"/>
            </a:srgbClr>
          </a:solidFill>
          <a:ln w="9525">
            <a:noFill/>
            <a:miter lim="800000"/>
            <a:headEnd/>
            <a:tailEnd/>
          </a:ln>
        </p:spPr>
        <p:txBody>
          <a:bodyPr wrap="square">
            <a:spAutoFit/>
          </a:bodyPr>
          <a:lstStyle/>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Striving to enhance our students’ </a:t>
            </a:r>
            <a:r>
              <a:rPr kumimoji="0" lang="en-GB" sz="2800" b="1" i="0" u="none" strike="noStrike" kern="0" cap="none" spc="0" normalizeH="0" baseline="0" noProof="0" dirty="0">
                <a:ln>
                  <a:noFill/>
                </a:ln>
                <a:solidFill>
                  <a:srgbClr val="CC0000"/>
                </a:solidFill>
                <a:effectLst/>
                <a:uLnTx/>
                <a:uFillTx/>
                <a:latin typeface="Calibri"/>
              </a:rPr>
              <a:t>want</a:t>
            </a:r>
            <a:r>
              <a:rPr kumimoji="0" lang="en-GB" sz="2800" b="1" i="0" u="none" strike="noStrike" kern="0" cap="none" spc="0" normalizeH="0" baseline="0" noProof="0" dirty="0">
                <a:ln>
                  <a:noFill/>
                </a:ln>
                <a:solidFill>
                  <a:srgbClr val="59178A"/>
                </a:solidFill>
                <a:effectLst/>
                <a:uLnTx/>
                <a:uFillTx/>
                <a:latin typeface="Calibri"/>
              </a:rPr>
              <a:t> to learn;</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Helping students to develop ownership of the </a:t>
            </a:r>
            <a:r>
              <a:rPr kumimoji="0" lang="en-GB" sz="2800" b="1" i="0" u="none" strike="noStrike" kern="0" cap="none" spc="0" normalizeH="0" baseline="0" noProof="0" dirty="0">
                <a:ln>
                  <a:noFill/>
                </a:ln>
                <a:solidFill>
                  <a:srgbClr val="CC0000"/>
                </a:solidFill>
                <a:effectLst/>
                <a:uLnTx/>
                <a:uFillTx/>
                <a:latin typeface="Calibri"/>
              </a:rPr>
              <a:t>need</a:t>
            </a:r>
            <a:r>
              <a:rPr kumimoji="0" lang="en-GB" sz="2800" b="1" i="0" u="none" strike="noStrike" kern="0" cap="none" spc="0" normalizeH="0" baseline="0" noProof="0" dirty="0">
                <a:ln>
                  <a:noFill/>
                </a:ln>
                <a:solidFill>
                  <a:srgbClr val="59178A"/>
                </a:solidFill>
                <a:effectLst/>
                <a:uLnTx/>
                <a:uFillTx/>
                <a:latin typeface="Calibri"/>
              </a:rPr>
              <a:t> to learn;</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Keeping students learning by </a:t>
            </a:r>
            <a:r>
              <a:rPr kumimoji="0" lang="en-GB" sz="2800" b="1" i="0" u="none" strike="noStrike" kern="0" cap="none" spc="0" normalizeH="0" baseline="0" noProof="0" dirty="0">
                <a:ln>
                  <a:noFill/>
                </a:ln>
                <a:solidFill>
                  <a:srgbClr val="CC0000"/>
                </a:solidFill>
                <a:effectLst/>
                <a:uLnTx/>
                <a:uFillTx/>
                <a:latin typeface="Calibri"/>
              </a:rPr>
              <a:t>doing</a:t>
            </a:r>
            <a:r>
              <a:rPr kumimoji="0" lang="en-GB" sz="2800" b="1" i="0" u="none" strike="noStrike" kern="0" cap="none" spc="0" normalizeH="0" baseline="0" noProof="0" dirty="0">
                <a:ln>
                  <a:noFill/>
                </a:ln>
                <a:solidFill>
                  <a:srgbClr val="59178A"/>
                </a:solidFill>
                <a:effectLst/>
                <a:uLnTx/>
                <a:uFillTx/>
                <a:latin typeface="Calibri"/>
              </a:rPr>
              <a:t>, practice, trial-and-error, repetition;</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Ensuring students get quick and useful </a:t>
            </a:r>
            <a:r>
              <a:rPr kumimoji="0" lang="en-GB" sz="2800" b="1" i="0" u="none" strike="noStrike" kern="0" cap="none" spc="0" normalizeH="0" baseline="0" noProof="0" dirty="0">
                <a:ln>
                  <a:noFill/>
                </a:ln>
                <a:solidFill>
                  <a:srgbClr val="CC0000"/>
                </a:solidFill>
                <a:effectLst/>
                <a:uLnTx/>
                <a:uFillTx/>
                <a:latin typeface="Calibri"/>
              </a:rPr>
              <a:t>feedback</a:t>
            </a:r>
            <a:r>
              <a:rPr kumimoji="0" lang="en-GB" sz="2800" b="1" i="0" u="none" strike="noStrike" kern="0" cap="none" spc="0" normalizeH="0" baseline="0" noProof="0" dirty="0">
                <a:ln>
                  <a:noFill/>
                </a:ln>
                <a:solidFill>
                  <a:srgbClr val="59178A"/>
                </a:solidFill>
                <a:effectLst/>
                <a:uLnTx/>
                <a:uFillTx/>
                <a:latin typeface="Calibri"/>
              </a:rPr>
              <a:t> – from us and from each other;</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Helping students to </a:t>
            </a:r>
            <a:r>
              <a:rPr kumimoji="0" lang="en-GB" sz="2800" b="1" i="0" u="none" strike="noStrike" kern="0" cap="none" spc="0" normalizeH="0" baseline="0" noProof="0" dirty="0">
                <a:ln>
                  <a:noFill/>
                </a:ln>
                <a:solidFill>
                  <a:srgbClr val="CC0000"/>
                </a:solidFill>
                <a:effectLst/>
                <a:uLnTx/>
                <a:uFillTx/>
                <a:latin typeface="Calibri"/>
              </a:rPr>
              <a:t>make sense</a:t>
            </a:r>
            <a:r>
              <a:rPr kumimoji="0" lang="en-GB" sz="2800" b="1" i="0" u="none" strike="noStrike" kern="0" cap="none" spc="0" normalizeH="0" baseline="0" noProof="0" dirty="0">
                <a:ln>
                  <a:noFill/>
                </a:ln>
                <a:solidFill>
                  <a:srgbClr val="59178A"/>
                </a:solidFill>
                <a:effectLst/>
                <a:uLnTx/>
                <a:uFillTx/>
                <a:latin typeface="Calibri"/>
              </a:rPr>
              <a:t> of what they learn.</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Getting students deepening their learning by </a:t>
            </a:r>
            <a:r>
              <a:rPr kumimoji="0" lang="en-GB" sz="2800" b="1" i="0" u="none" strike="noStrike" kern="0" cap="none" spc="0" normalizeH="0" baseline="0" noProof="0" dirty="0">
                <a:ln>
                  <a:noFill/>
                </a:ln>
                <a:solidFill>
                  <a:srgbClr val="FF0000"/>
                </a:solidFill>
                <a:effectLst/>
                <a:uLnTx/>
                <a:uFillTx/>
                <a:latin typeface="Calibri"/>
              </a:rPr>
              <a:t>verbalising</a:t>
            </a:r>
            <a:r>
              <a:rPr kumimoji="0" lang="en-GB" sz="2800" b="1" i="0" u="none" strike="noStrike" kern="0" cap="none" spc="0" normalizeH="0" baseline="0" noProof="0" dirty="0">
                <a:ln>
                  <a:noFill/>
                </a:ln>
                <a:solidFill>
                  <a:srgbClr val="59178A"/>
                </a:solidFill>
                <a:effectLst/>
                <a:uLnTx/>
                <a:uFillTx/>
                <a:latin typeface="Calibri"/>
              </a:rPr>
              <a:t>, explaining things to each other, and to us.</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r>
              <a:rPr kumimoji="0" lang="en-GB" sz="2800" b="1" i="0" u="none" strike="noStrike" kern="0" cap="none" spc="0" normalizeH="0" baseline="0" noProof="0" dirty="0">
                <a:ln>
                  <a:noFill/>
                </a:ln>
                <a:solidFill>
                  <a:srgbClr val="59178A"/>
                </a:solidFill>
                <a:effectLst/>
                <a:uLnTx/>
                <a:uFillTx/>
                <a:latin typeface="Calibri"/>
              </a:rPr>
              <a:t>Allowing students to further deepen their learning by </a:t>
            </a:r>
            <a:r>
              <a:rPr kumimoji="0" lang="en-GB" sz="2800" b="1" i="0" u="none" strike="noStrike" kern="0" cap="none" spc="0" normalizeH="0" baseline="0" noProof="0" dirty="0">
                <a:ln>
                  <a:noFill/>
                </a:ln>
                <a:solidFill>
                  <a:srgbClr val="FF0000"/>
                </a:solidFill>
                <a:effectLst/>
                <a:uLnTx/>
                <a:uFillTx/>
                <a:latin typeface="Calibri"/>
              </a:rPr>
              <a:t>assessing</a:t>
            </a:r>
            <a:r>
              <a:rPr kumimoji="0" lang="en-GB" sz="2800" b="1" i="0" u="none" strike="noStrike" kern="0" cap="none" spc="0" normalizeH="0" baseline="0" noProof="0" dirty="0">
                <a:ln>
                  <a:noFill/>
                </a:ln>
                <a:solidFill>
                  <a:srgbClr val="59178A"/>
                </a:solidFill>
                <a:effectLst/>
                <a:uLnTx/>
                <a:uFillTx/>
                <a:latin typeface="Calibri"/>
              </a:rPr>
              <a:t> their own learning, and assessing others’ learning – </a:t>
            </a:r>
            <a:r>
              <a:rPr kumimoji="0" lang="en-GB" sz="2800" b="1" i="0" u="none" strike="noStrike" kern="0" cap="none" spc="0" normalizeH="0" baseline="0" noProof="0" dirty="0">
                <a:ln>
                  <a:noFill/>
                </a:ln>
                <a:solidFill>
                  <a:srgbClr val="FF0000"/>
                </a:solidFill>
                <a:effectLst/>
                <a:uLnTx/>
                <a:uFillTx/>
                <a:latin typeface="Calibri"/>
              </a:rPr>
              <a:t>making informed judgements</a:t>
            </a:r>
            <a:r>
              <a:rPr kumimoji="0" lang="en-GB" sz="2800" b="1" i="0" u="none" strike="noStrike" kern="0" cap="none" spc="0" normalizeH="0" baseline="0" noProof="0" dirty="0">
                <a:ln>
                  <a:noFill/>
                </a:ln>
                <a:solidFill>
                  <a:srgbClr val="59178A"/>
                </a:solidFill>
                <a:effectLst/>
                <a:uLnTx/>
                <a:uFillTx/>
                <a:latin typeface="Calibri"/>
              </a:rPr>
              <a:t>.</a:t>
            </a: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a:p>
            <a:pPr marL="633413" marR="0" lvl="0" indent="-633413" defTabSz="914400" eaLnBrk="0" fontAlgn="auto" latinLnBrk="0" hangingPunct="0">
              <a:lnSpc>
                <a:spcPct val="90000"/>
              </a:lnSpc>
              <a:spcBef>
                <a:spcPct val="30000"/>
              </a:spcBef>
              <a:spcAft>
                <a:spcPts val="0"/>
              </a:spcAft>
              <a:buClr>
                <a:srgbClr val="009900"/>
              </a:buClr>
              <a:buSzTx/>
              <a:buFont typeface="+mj-lt"/>
              <a:buAutoNum type="arabicPeriod"/>
              <a:tabLst/>
              <a:defRPr/>
            </a:pPr>
            <a:endParaRPr kumimoji="0" lang="en-GB" sz="2800" b="1" i="0" u="none" strike="noStrike" kern="0" cap="none" spc="0" normalizeH="0" baseline="0" noProof="0" dirty="0">
              <a:ln>
                <a:noFill/>
              </a:ln>
              <a:solidFill>
                <a:srgbClr val="59178A"/>
              </a:solidFill>
              <a:effectLst/>
              <a:uLnTx/>
              <a:uFillTx/>
              <a:latin typeface="Calibri"/>
            </a:endParaRP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eaLnBrk="1" fontAlgn="auto" latinLnBrk="0" hangingPunct="1">
              <a:lnSpc>
                <a:spcPct val="85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8000"/>
                </a:solidFill>
                <a:effectLst/>
                <a:uLnTx/>
                <a:uFillTx/>
                <a:latin typeface="Calibri" panose="020F0502020204030204" pitchFamily="34" charset="0"/>
                <a:ea typeface="+mj-ea"/>
                <a:cs typeface="Calibri" panose="020F0502020204030204" pitchFamily="34" charset="0"/>
              </a:rPr>
              <a:t>We can make learning happen by:</a:t>
            </a:r>
          </a:p>
        </p:txBody>
      </p:sp>
    </p:spTree>
    <p:extLst>
      <p:ext uri="{BB962C8B-B14F-4D97-AF65-F5344CB8AC3E}">
        <p14:creationId xmlns:p14="http://schemas.microsoft.com/office/powerpoint/2010/main" val="10020673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a:solidFill>
                  <a:srgbClr val="00B050"/>
                </a:solidFill>
                <a:latin typeface="Calibri" pitchFamily="34" charset="0"/>
              </a:rPr>
              <a:t>Teaching – and research – and reflection:</a:t>
            </a:r>
            <a:br>
              <a:rPr lang="en-GB" sz="3200" b="1" dirty="0">
                <a:solidFill>
                  <a:srgbClr val="00B050"/>
                </a:solidFill>
                <a:latin typeface="Calibri" pitchFamily="34" charset="0"/>
              </a:rPr>
            </a:br>
            <a:r>
              <a:rPr lang="en-GB" sz="3200" b="1" dirty="0">
                <a:solidFill>
                  <a:srgbClr val="00B050"/>
                </a:solidFill>
                <a:latin typeface="Calibri" pitchFamily="34" charset="0"/>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a:t>
            </a:r>
          </a:p>
          <a:p>
            <a:pPr marL="0" indent="0">
              <a:buNone/>
            </a:pPr>
            <a:r>
              <a:rPr lang="en-GB" dirty="0"/>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50"/>
                </a:solidFill>
                <a:latin typeface="Calibri" pitchFamily="34" charset="0"/>
              </a:rPr>
              <a:t>‘what’ is getting ever less important</a:t>
            </a:r>
          </a:p>
        </p:txBody>
      </p:sp>
      <p:sp>
        <p:nvSpPr>
          <p:cNvPr id="3" name="Content Placeholder 2"/>
          <p:cNvSpPr>
            <a:spLocks noGrp="1"/>
          </p:cNvSpPr>
          <p:nvPr>
            <p:ph idx="1"/>
          </p:nvPr>
        </p:nvSpPr>
        <p:spPr/>
        <p:txBody>
          <a:bodyPr/>
          <a:lstStyle/>
          <a:p>
            <a:pPr>
              <a:lnSpc>
                <a:spcPct val="100000"/>
              </a:lnSpc>
            </a:pPr>
            <a:r>
              <a:rPr lang="en-GB" sz="2000" dirty="0"/>
              <a:t>Columbia University research published recently (2011) in Science magazine shows that people are much less prepared to remember ‘</a:t>
            </a:r>
            <a:r>
              <a:rPr lang="en-GB" sz="2000" dirty="0">
                <a:solidFill>
                  <a:srgbClr val="FF0000"/>
                </a:solidFill>
              </a:rPr>
              <a:t>what</a:t>
            </a:r>
            <a:r>
              <a:rPr lang="en-GB" sz="2000" dirty="0"/>
              <a:t>’, but better at remembering </a:t>
            </a:r>
            <a:r>
              <a:rPr lang="en-GB" sz="2000" dirty="0">
                <a:solidFill>
                  <a:srgbClr val="FF0000"/>
                </a:solidFill>
              </a:rPr>
              <a:t>where</a:t>
            </a:r>
            <a:r>
              <a:rPr lang="en-GB" sz="2000" dirty="0"/>
              <a:t> to access information, and </a:t>
            </a:r>
            <a:r>
              <a:rPr lang="en-GB" sz="2000" dirty="0">
                <a:solidFill>
                  <a:srgbClr val="FF0000"/>
                </a:solidFill>
              </a:rPr>
              <a:t>how</a:t>
            </a:r>
            <a:r>
              <a:rPr lang="en-GB" sz="2000" dirty="0"/>
              <a:t> to do so.</a:t>
            </a:r>
          </a:p>
          <a:p>
            <a:pPr>
              <a:lnSpc>
                <a:spcPct val="100000"/>
              </a:lnSpc>
            </a:pPr>
            <a:r>
              <a:rPr lang="en-GB" sz="2000" dirty="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a:solidFill>
                  <a:schemeClr val="tx1"/>
                </a:solidFill>
              </a:rPr>
              <a:t>Published Online July 14 2011 </a:t>
            </a:r>
            <a:r>
              <a:rPr lang="en-US" sz="1800" i="1" dirty="0">
                <a:solidFill>
                  <a:schemeClr val="tx1"/>
                </a:solidFill>
                <a:hlinkClick r:id="rId2" action="ppaction://hlinkfile"/>
              </a:rPr>
              <a:t>&lt; Science Express Index</a:t>
            </a:r>
            <a:r>
              <a:rPr lang="en-US" sz="1800" i="1" dirty="0">
                <a:solidFill>
                  <a:schemeClr val="tx1"/>
                </a:solidFill>
              </a:rPr>
              <a:t> Science DOI: 10.1126/science.1207745 </a:t>
            </a:r>
            <a:endParaRPr lang="en-US" sz="1800" dirty="0">
              <a:solidFill>
                <a:schemeClr val="tx1"/>
              </a:solidFill>
            </a:endParaRPr>
          </a:p>
          <a:p>
            <a:pPr>
              <a:buNone/>
            </a:pPr>
            <a:r>
              <a:rPr lang="en-US" sz="1800" dirty="0">
                <a:solidFill>
                  <a:schemeClr val="tx1"/>
                </a:solidFill>
              </a:rPr>
              <a:t>Report: Google Effects on Memory: Cognitive Consequences of Having Information at Our Fingertips </a:t>
            </a:r>
            <a:r>
              <a:rPr lang="en-US" sz="1800" dirty="0">
                <a:solidFill>
                  <a:schemeClr val="tx1"/>
                </a:solidFill>
                <a:hlinkClick r:id="rId3" action="ppaction://hlinkfile"/>
              </a:rPr>
              <a:t>Betsy Sparrow</a:t>
            </a:r>
            <a:r>
              <a:rPr lang="en-US" sz="1800" dirty="0">
                <a:solidFill>
                  <a:schemeClr val="tx1"/>
                </a:solidFill>
              </a:rPr>
              <a:t>,</a:t>
            </a:r>
            <a:r>
              <a:rPr lang="en-US" sz="1800" dirty="0">
                <a:solidFill>
                  <a:schemeClr val="tx1"/>
                </a:solidFill>
                <a:hlinkClick r:id="" action="ppaction://hlinkfile"/>
              </a:rPr>
              <a:t>*</a:t>
            </a:r>
            <a:r>
              <a:rPr lang="en-US" sz="1800" dirty="0">
                <a:solidFill>
                  <a:schemeClr val="tx1"/>
                </a:solidFill>
              </a:rPr>
              <a:t>, </a:t>
            </a:r>
            <a:r>
              <a:rPr lang="en-US" sz="1800" dirty="0">
                <a:solidFill>
                  <a:schemeClr val="tx1"/>
                </a:solidFill>
                <a:hlinkClick r:id="rId4" action="ppaction://hlinkfile"/>
              </a:rPr>
              <a:t>Jenny Liu</a:t>
            </a:r>
            <a:r>
              <a:rPr lang="en-US" sz="1800" dirty="0">
                <a:solidFill>
                  <a:schemeClr val="tx1"/>
                </a:solidFill>
              </a:rPr>
              <a:t>, </a:t>
            </a:r>
            <a:r>
              <a:rPr lang="en-US" sz="1800" dirty="0">
                <a:solidFill>
                  <a:schemeClr val="tx1"/>
                </a:solidFill>
                <a:hlinkClick r:id="rId5" action="ppaction://hlinkfile"/>
              </a:rPr>
              <a:t>Daniel M. Wegner</a:t>
            </a:r>
            <a:endParaRPr lang="en-US" sz="1800" dirty="0">
              <a:solidFill>
                <a:schemeClr val="tx1"/>
              </a:solidFill>
            </a:endParaRPr>
          </a:p>
          <a:p>
            <a:pPr>
              <a:lnSpc>
                <a:spcPct val="100000"/>
              </a:lnSpc>
            </a:pPr>
            <a:endParaRPr lang="en-GB" sz="2000" dirty="0"/>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Why? </a:t>
            </a:r>
            <a:r>
              <a:rPr lang="en-GB" sz="2800" b="1" kern="0" dirty="0">
                <a:solidFill>
                  <a:srgbClr val="C00000"/>
                </a:solidFill>
                <a:latin typeface="Calibri" pitchFamily="34" charset="0"/>
              </a:rPr>
              <a:t>(rationale)</a:t>
            </a:r>
          </a:p>
          <a:p>
            <a:pPr marL="533400" indent="-533400">
              <a:lnSpc>
                <a:spcPct val="90000"/>
              </a:lnSpc>
              <a:spcBef>
                <a:spcPct val="35000"/>
              </a:spcBef>
              <a:buClr>
                <a:srgbClr val="009900"/>
              </a:buClr>
              <a:buFont typeface="Wingdings" pitchFamily="2" charset="2"/>
              <a:buChar char="v"/>
              <a:defRPr/>
            </a:pPr>
            <a:r>
              <a:rPr lang="en-GB" sz="1800" b="1" kern="0" dirty="0">
                <a:solidFill>
                  <a:srgbClr val="660066"/>
                </a:solidFill>
                <a:latin typeface="Calibri" pitchFamily="34" charset="0"/>
              </a:rPr>
              <a:t>What? </a:t>
            </a:r>
            <a:r>
              <a:rPr lang="en-GB" sz="1800" b="1" kern="0" dirty="0">
                <a:solidFill>
                  <a:srgbClr val="C00000"/>
                </a:solidFill>
                <a:latin typeface="Calibri" pitchFamily="34" charset="0"/>
              </a:rPr>
              <a:t>(content)</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Who? </a:t>
            </a:r>
            <a:r>
              <a:rPr lang="en-GB" sz="2800" b="1" kern="0" dirty="0">
                <a:solidFill>
                  <a:srgbClr val="C00000"/>
                </a:solidFill>
                <a:latin typeface="Calibri" pitchFamily="34" charset="0"/>
              </a:rPr>
              <a:t>(people, you, me, them)</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Where? </a:t>
            </a:r>
            <a:r>
              <a:rPr lang="en-GB" sz="2800" b="1" kern="0" dirty="0">
                <a:solidFill>
                  <a:srgbClr val="C00000"/>
                </a:solidFill>
                <a:latin typeface="Calibri" pitchFamily="34" charset="0"/>
              </a:rPr>
              <a:t>(locations)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When? </a:t>
            </a:r>
            <a:r>
              <a:rPr lang="en-GB" sz="2800" b="1" kern="0" dirty="0">
                <a:solidFill>
                  <a:srgbClr val="C00000"/>
                </a:solidFill>
                <a:latin typeface="Calibri" pitchFamily="34" charset="0"/>
              </a:rPr>
              <a:t>(times)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Calibri" pitchFamily="34" charset="0"/>
              </a:rPr>
              <a:t>How? </a:t>
            </a:r>
            <a:r>
              <a:rPr lang="en-GB" sz="2800" b="1" kern="0" dirty="0">
                <a:solidFill>
                  <a:srgbClr val="C00000"/>
                </a:solidFill>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Which? </a:t>
            </a:r>
            <a:r>
              <a:rPr lang="en-GB" sz="2800" b="1" kern="0" dirty="0">
                <a:solidFill>
                  <a:srgbClr val="C00000"/>
                </a:solidFill>
                <a:latin typeface="+mn-lt"/>
              </a:rPr>
              <a:t>(decisions)</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So what? </a:t>
            </a:r>
            <a:r>
              <a:rPr lang="en-GB" sz="2800" b="1" kern="0" dirty="0">
                <a:solidFill>
                  <a:srgbClr val="C00000"/>
                </a:solidFill>
                <a:latin typeface="+mn-lt"/>
              </a:rPr>
              <a:t>(importance?)</a:t>
            </a:r>
          </a:p>
          <a:p>
            <a:pPr marL="533400" indent="-533400">
              <a:lnSpc>
                <a:spcPct val="90000"/>
              </a:lnSpc>
              <a:spcBef>
                <a:spcPct val="35000"/>
              </a:spcBef>
              <a:buClr>
                <a:srgbClr val="009900"/>
              </a:buClr>
              <a:buFont typeface="Wingdings" pitchFamily="2" charset="2"/>
              <a:buChar char="v"/>
              <a:defRPr/>
            </a:pPr>
            <a:r>
              <a:rPr lang="en-GB" sz="2800" b="1" kern="0" dirty="0">
                <a:solidFill>
                  <a:srgbClr val="660066"/>
                </a:solidFill>
                <a:latin typeface="+mn-lt"/>
              </a:rPr>
              <a:t>Wow? </a:t>
            </a:r>
            <a:r>
              <a:rPr lang="en-GB" sz="2800" b="1" kern="0" dirty="0">
                <a:solidFill>
                  <a:srgbClr val="C00000"/>
                </a:solidFill>
                <a:latin typeface="+mn-lt"/>
              </a:rPr>
              <a:t>(impact?)</a:t>
            </a:r>
          </a:p>
          <a:p>
            <a:pPr marL="533400" indent="-533400">
              <a:lnSpc>
                <a:spcPct val="90000"/>
              </a:lnSpc>
              <a:spcBef>
                <a:spcPct val="35000"/>
              </a:spcBef>
              <a:buClr>
                <a:srgbClr val="009900"/>
              </a:buClr>
              <a:buFont typeface="Wingdings" pitchFamily="2" charset="2"/>
              <a:buNone/>
              <a:defRPr/>
            </a:pPr>
            <a:r>
              <a:rPr lang="en-GB" sz="2800" b="1" kern="0" dirty="0">
                <a:solidFill>
                  <a:srgbClr val="660066"/>
                </a:solidFill>
                <a:latin typeface="+mn-lt"/>
              </a:rPr>
              <a:t>And the most powerful four-letter word in the English language...</a:t>
            </a:r>
          </a:p>
          <a:p>
            <a:pPr marL="533400" indent="-533400">
              <a:lnSpc>
                <a:spcPct val="90000"/>
              </a:lnSpc>
              <a:spcBef>
                <a:spcPct val="35000"/>
              </a:spcBef>
              <a:buClr>
                <a:srgbClr val="009900"/>
              </a:buClr>
              <a:buFont typeface="Wingdings" pitchFamily="2" charset="2"/>
              <a:buNone/>
              <a:defRPr/>
            </a:pPr>
            <a:r>
              <a:rPr lang="en-GB" sz="3600" b="1" kern="0" dirty="0">
                <a:solidFill>
                  <a:srgbClr val="CC0000"/>
                </a:solidFill>
                <a:latin typeface="+mn-lt"/>
              </a:rPr>
              <a:t>	????</a:t>
            </a:r>
          </a:p>
        </p:txBody>
      </p:sp>
      <p:sp>
        <p:nvSpPr>
          <p:cNvPr id="5" name="Title 1"/>
          <p:cNvSpPr txBox="1">
            <a:spLocks/>
          </p:cNvSpPr>
          <p:nvPr/>
        </p:nvSpPr>
        <p:spPr>
          <a:xfrm>
            <a:off x="0" y="1"/>
            <a:ext cx="9144000" cy="1124679"/>
          </a:xfrm>
          <a:prstGeom prst="rect">
            <a:avLst/>
          </a:prstGeom>
        </p:spPr>
        <p:txBody>
          <a:bodyPr/>
          <a:lstStyle/>
          <a:p>
            <a:pPr algn="ctr">
              <a:lnSpc>
                <a:spcPct val="85000"/>
              </a:lnSpc>
              <a:defRPr/>
            </a:pPr>
            <a:r>
              <a:rPr lang="en-GB" sz="3200" b="1" kern="0" dirty="0">
                <a:solidFill>
                  <a:srgbClr val="00B050"/>
                </a:solidFill>
                <a:latin typeface="Calibri" pitchFamily="34" charset="0"/>
              </a:rPr>
              <a:t>Teaching – and research – and reflection:</a:t>
            </a:r>
            <a:br>
              <a:rPr lang="en-GB" sz="3200" b="1" kern="0" dirty="0">
                <a:solidFill>
                  <a:srgbClr val="00B050"/>
                </a:solidFill>
                <a:latin typeface="Calibri" pitchFamily="34" charset="0"/>
              </a:rPr>
            </a:br>
            <a:r>
              <a:rPr lang="en-GB" sz="3200" b="1" kern="0" dirty="0">
                <a:solidFill>
                  <a:srgbClr val="00B050"/>
                </a:solidFill>
                <a:latin typeface="Calibri" pitchFamily="34" charset="0"/>
              </a:rPr>
              <a:t>the ten most important words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64D27-CFD5-46E2-B324-B59EE8D24F92}"/>
              </a:ext>
            </a:extLst>
          </p:cNvPr>
          <p:cNvSpPr>
            <a:spLocks noGrp="1"/>
          </p:cNvSpPr>
          <p:nvPr>
            <p:ph type="ctrTitle"/>
          </p:nvPr>
        </p:nvSpPr>
        <p:spPr>
          <a:xfrm>
            <a:off x="685800" y="1122363"/>
            <a:ext cx="7772400" cy="1025751"/>
          </a:xfrm>
        </p:spPr>
        <p:txBody>
          <a:bodyPr/>
          <a:lstStyle/>
          <a:p>
            <a:r>
              <a:rPr lang="en-GB" b="1" dirty="0"/>
              <a:t>Alternatives to essays:</a:t>
            </a:r>
            <a:endParaRPr lang="en-GB" dirty="0"/>
          </a:p>
        </p:txBody>
      </p:sp>
      <p:sp>
        <p:nvSpPr>
          <p:cNvPr id="3" name="Subtitle 2">
            <a:extLst>
              <a:ext uri="{FF2B5EF4-FFF2-40B4-BE49-F238E27FC236}">
                <a16:creationId xmlns:a16="http://schemas.microsoft.com/office/drawing/2014/main" id="{05D56FB7-4FB6-489F-B101-C3A7DD6D907D}"/>
              </a:ext>
            </a:extLst>
          </p:cNvPr>
          <p:cNvSpPr>
            <a:spLocks noGrp="1"/>
          </p:cNvSpPr>
          <p:nvPr>
            <p:ph type="subTitle" idx="1"/>
          </p:nvPr>
        </p:nvSpPr>
        <p:spPr/>
        <p:txBody>
          <a:bodyPr/>
          <a:lstStyle/>
          <a:p>
            <a:r>
              <a:rPr lang="en-GB" sz="3600" dirty="0"/>
              <a:t>Phil Race and Sally Brown </a:t>
            </a:r>
          </a:p>
        </p:txBody>
      </p:sp>
    </p:spTree>
    <p:extLst>
      <p:ext uri="{BB962C8B-B14F-4D97-AF65-F5344CB8AC3E}">
        <p14:creationId xmlns:p14="http://schemas.microsoft.com/office/powerpoint/2010/main" val="214801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B050"/>
                </a:solidFill>
              </a:rPr>
              <a:t>Rationale</a:t>
            </a:r>
          </a:p>
        </p:txBody>
      </p:sp>
      <p:sp>
        <p:nvSpPr>
          <p:cNvPr id="3" name="Content Placeholder 2"/>
          <p:cNvSpPr>
            <a:spLocks noGrp="1"/>
          </p:cNvSpPr>
          <p:nvPr>
            <p:ph idx="1"/>
          </p:nvPr>
        </p:nvSpPr>
        <p:spPr>
          <a:xfrm>
            <a:off x="358775" y="692620"/>
            <a:ext cx="8605838" cy="5174781"/>
          </a:xfrm>
        </p:spPr>
        <p:txBody>
          <a:bodyPr/>
          <a:lstStyle/>
          <a:p>
            <a:r>
              <a:rPr lang="en-GB" sz="2600" dirty="0"/>
              <a:t>We now spend more of our time and energy than ever before on matters relating to assessment and feedback, rather than actual teaching, and preparation for teaching.</a:t>
            </a:r>
          </a:p>
          <a:p>
            <a:r>
              <a:rPr lang="en-GB" sz="2600" dirty="0"/>
              <a:t>With the increased focus on teaching excellence and student satisfaction, the assessment side of our work is crucial.</a:t>
            </a:r>
          </a:p>
          <a:p>
            <a:r>
              <a:rPr lang="en-GB" sz="2600" dirty="0"/>
              <a:t>Students are naturally strategic and are ‘time poor’, and the possibilities for what we regard as ‘unsatisfactory academic conduct’ are greater nowadays, so we need to be proactive in designing out possibilities for contract cheating and plagiarism.</a:t>
            </a:r>
          </a:p>
          <a:p>
            <a:r>
              <a:rPr lang="en-GB" sz="2600" dirty="0"/>
              <a:t>Students views are even more important than before, with the ‘student voice’ elements of NSS 2017, and the impact of NSS and retention on the Teaching Excellence Framework. </a:t>
            </a:r>
          </a:p>
        </p:txBody>
      </p:sp>
    </p:spTree>
    <p:extLst>
      <p:ext uri="{BB962C8B-B14F-4D97-AF65-F5344CB8AC3E}">
        <p14:creationId xmlns:p14="http://schemas.microsoft.com/office/powerpoint/2010/main" val="1474628576"/>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66BB7F-C3D0-43E2-B306-00738964DD2C}"/>
              </a:ext>
            </a:extLst>
          </p:cNvPr>
          <p:cNvSpPr>
            <a:spLocks noGrp="1"/>
          </p:cNvSpPr>
          <p:nvPr>
            <p:ph type="title"/>
          </p:nvPr>
        </p:nvSpPr>
        <p:spPr/>
        <p:txBody>
          <a:bodyPr/>
          <a:lstStyle/>
          <a:p>
            <a:r>
              <a:rPr lang="en-GB" b="1" dirty="0"/>
              <a:t>What’s the problem with assessed essays?</a:t>
            </a:r>
          </a:p>
        </p:txBody>
      </p:sp>
      <p:sp>
        <p:nvSpPr>
          <p:cNvPr id="5" name="Content Placeholder 4">
            <a:extLst>
              <a:ext uri="{FF2B5EF4-FFF2-40B4-BE49-F238E27FC236}">
                <a16:creationId xmlns:a16="http://schemas.microsoft.com/office/drawing/2014/main" id="{C101616E-F4B0-4F66-977C-0B1FF7E51867}"/>
              </a:ext>
            </a:extLst>
          </p:cNvPr>
          <p:cNvSpPr>
            <a:spLocks noGrp="1"/>
          </p:cNvSpPr>
          <p:nvPr>
            <p:ph idx="1"/>
          </p:nvPr>
        </p:nvSpPr>
        <p:spPr/>
        <p:txBody>
          <a:bodyPr/>
          <a:lstStyle/>
          <a:p>
            <a:r>
              <a:rPr lang="en-GB" dirty="0"/>
              <a:t>“When they are clearly focussed, well-crafted essay topics allow students to demonstrate how well they can access and manage information in meaningful ways” (Morgan et al, 2004 p 111) but many argue that writing essays isn’t the best preparation for functioning effectively in the 21</a:t>
            </a:r>
            <a:r>
              <a:rPr lang="en-GB" baseline="30000" dirty="0"/>
              <a:t>st</a:t>
            </a:r>
            <a:r>
              <a:rPr lang="en-GB" dirty="0"/>
              <a:t> century, when oral presentation and working well with others may be more important considerations. However, others argue that essays can allow students to show their creativity and skills at writing an argument or making a case. </a:t>
            </a:r>
          </a:p>
        </p:txBody>
      </p:sp>
    </p:spTree>
    <p:extLst>
      <p:ext uri="{BB962C8B-B14F-4D97-AF65-F5344CB8AC3E}">
        <p14:creationId xmlns:p14="http://schemas.microsoft.com/office/powerpoint/2010/main" val="2493000254"/>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4E793-5431-46AF-B92F-60220C44FBCD}"/>
              </a:ext>
            </a:extLst>
          </p:cNvPr>
          <p:cNvSpPr>
            <a:spLocks noGrp="1"/>
          </p:cNvSpPr>
          <p:nvPr>
            <p:ph type="title"/>
          </p:nvPr>
        </p:nvSpPr>
        <p:spPr/>
        <p:txBody>
          <a:bodyPr/>
          <a:lstStyle/>
          <a:p>
            <a:r>
              <a:rPr lang="en-GB" sz="3600" b="1" dirty="0"/>
              <a:t>Five main problems with assessed essays</a:t>
            </a:r>
          </a:p>
        </p:txBody>
      </p:sp>
      <p:sp>
        <p:nvSpPr>
          <p:cNvPr id="5" name="Content Placeholder 4">
            <a:extLst>
              <a:ext uri="{FF2B5EF4-FFF2-40B4-BE49-F238E27FC236}">
                <a16:creationId xmlns:a16="http://schemas.microsoft.com/office/drawing/2014/main" id="{D477AB3C-5664-4A8E-A34E-9AEC73DBBEBA}"/>
              </a:ext>
            </a:extLst>
          </p:cNvPr>
          <p:cNvSpPr>
            <a:spLocks noGrp="1"/>
          </p:cNvSpPr>
          <p:nvPr>
            <p:ph idx="1"/>
          </p:nvPr>
        </p:nvSpPr>
        <p:spPr/>
        <p:txBody>
          <a:bodyPr/>
          <a:lstStyle/>
          <a:p>
            <a:pPr lvl="0">
              <a:buFont typeface="+mj-lt"/>
              <a:buAutoNum type="arabicPeriod"/>
            </a:pPr>
            <a:r>
              <a:rPr lang="en-GB" sz="2400" dirty="0"/>
              <a:t>They take a great deal of time to mark, let alone the time it takes for students to prepare, draft and compose them.</a:t>
            </a:r>
          </a:p>
          <a:p>
            <a:pPr lvl="0">
              <a:buFont typeface="+mj-lt"/>
              <a:buAutoNum type="arabicPeriod"/>
            </a:pPr>
            <a:r>
              <a:rPr lang="en-GB" sz="2400" dirty="0"/>
              <a:t>When most assessment is in the form of essays, students’ skills at essay-writing are repeatedly tested, as the expense sometimes of their understanding of the subject.</a:t>
            </a:r>
          </a:p>
          <a:p>
            <a:pPr lvl="0">
              <a:buFont typeface="+mj-lt"/>
              <a:buAutoNum type="arabicPeriod"/>
            </a:pPr>
            <a:r>
              <a:rPr lang="en-GB" sz="2400" dirty="0"/>
              <a:t>Lots of research shows that we’re not at all good at marking essays fairly – different assessors often give the same essay very different marks.</a:t>
            </a:r>
          </a:p>
          <a:p>
            <a:pPr lvl="0">
              <a:buFont typeface="+mj-lt"/>
              <a:buAutoNum type="arabicPeriod"/>
            </a:pPr>
            <a:r>
              <a:rPr lang="en-GB" sz="2400" dirty="0"/>
              <a:t>Essay marks in the UK tend to lie between 35% for a poor one and 75% for a very good one, whereas in many other disciplines the marks for an assignment like a lab report can range across the whole 0-100% span more evenly.</a:t>
            </a:r>
          </a:p>
          <a:p>
            <a:pPr lvl="0">
              <a:buFont typeface="+mj-lt"/>
              <a:buAutoNum type="arabicPeriod"/>
            </a:pPr>
            <a:r>
              <a:rPr lang="en-GB" sz="2400" dirty="0"/>
              <a:t>With coursework essays, there can be doubt about veracity – i.e. ‘whodunit?’!</a:t>
            </a:r>
          </a:p>
          <a:p>
            <a:pPr>
              <a:buFont typeface="+mj-lt"/>
              <a:buAutoNum type="arabicPeriod"/>
            </a:pPr>
            <a:endParaRPr lang="en-GB" sz="2400" dirty="0"/>
          </a:p>
        </p:txBody>
      </p:sp>
    </p:spTree>
    <p:extLst>
      <p:ext uri="{BB962C8B-B14F-4D97-AF65-F5344CB8AC3E}">
        <p14:creationId xmlns:p14="http://schemas.microsoft.com/office/powerpoint/2010/main" val="2199850611"/>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A2D28-46D9-4552-9A07-0DEAC619630C}"/>
              </a:ext>
            </a:extLst>
          </p:cNvPr>
          <p:cNvSpPr>
            <a:spLocks noGrp="1"/>
          </p:cNvSpPr>
          <p:nvPr>
            <p:ph type="title"/>
          </p:nvPr>
        </p:nvSpPr>
        <p:spPr>
          <a:xfrm>
            <a:off x="250825" y="188914"/>
            <a:ext cx="8713788" cy="754516"/>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Why is it important to tackle the problem?</a:t>
            </a:r>
          </a:p>
        </p:txBody>
      </p:sp>
      <p:sp>
        <p:nvSpPr>
          <p:cNvPr id="5" name="Content Placeholder 4">
            <a:extLst>
              <a:ext uri="{FF2B5EF4-FFF2-40B4-BE49-F238E27FC236}">
                <a16:creationId xmlns:a16="http://schemas.microsoft.com/office/drawing/2014/main" id="{BA664F4A-DAD5-4A1C-B32E-D33CE005D0EA}"/>
              </a:ext>
            </a:extLst>
          </p:cNvPr>
          <p:cNvSpPr>
            <a:spLocks noGrp="1"/>
          </p:cNvSpPr>
          <p:nvPr>
            <p:ph idx="1"/>
          </p:nvPr>
        </p:nvSpPr>
        <p:spPr>
          <a:xfrm>
            <a:off x="358775" y="943431"/>
            <a:ext cx="8605838" cy="4923970"/>
          </a:xfrm>
        </p:spPr>
        <p:txBody>
          <a:bodyPr/>
          <a:lstStyle/>
          <a:p>
            <a:r>
              <a:rPr lang="en-GB" sz="2600" dirty="0"/>
              <a:t>There is a strong argument to be made for using authentic assessments, that is those that “can demonstrate the knowledge behaviours, qualities and attributes that were described in the course programme or specification” (Brown, 2015 p118). In some disciplines, assessed essays are rarely or never used – for example in many science, engineering, maths and technology fields. But in many other disciplines, the essay as the main form of assessment still dominates, both in coursework and exams. We don’t do enough to help students understand what is required of them: “Often the criteria for the assessment of written communication in essays are not made explicit to students who learn appropriate essay technique through trial and error”</a:t>
            </a:r>
          </a:p>
          <a:p>
            <a:pPr marL="0" indent="0">
              <a:buNone/>
            </a:pPr>
            <a:r>
              <a:rPr lang="en-GB" sz="2600" dirty="0"/>
              <a:t> (Morgan et al, 2004 p 90)</a:t>
            </a:r>
          </a:p>
        </p:txBody>
      </p:sp>
    </p:spTree>
    <p:extLst>
      <p:ext uri="{BB962C8B-B14F-4D97-AF65-F5344CB8AC3E}">
        <p14:creationId xmlns:p14="http://schemas.microsoft.com/office/powerpoint/2010/main" val="922915792"/>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4323F9-BD5C-44FD-9473-E1D396CBF8D9}"/>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And there’s a problem with feedback too</a:t>
            </a:r>
          </a:p>
        </p:txBody>
      </p:sp>
      <p:sp>
        <p:nvSpPr>
          <p:cNvPr id="5" name="Content Placeholder 4">
            <a:extLst>
              <a:ext uri="{FF2B5EF4-FFF2-40B4-BE49-F238E27FC236}">
                <a16:creationId xmlns:a16="http://schemas.microsoft.com/office/drawing/2014/main" id="{AE8C4B42-F542-4BB3-9767-B122F4F0FEBA}"/>
              </a:ext>
            </a:extLst>
          </p:cNvPr>
          <p:cNvSpPr>
            <a:spLocks noGrp="1"/>
          </p:cNvSpPr>
          <p:nvPr>
            <p:ph idx="1"/>
          </p:nvPr>
        </p:nvSpPr>
        <p:spPr/>
        <p:txBody>
          <a:bodyPr/>
          <a:lstStyle/>
          <a:p>
            <a:r>
              <a:rPr lang="en-GB" dirty="0"/>
              <a:t>Besides the dimensions of the problem listed above, there is a lot of evidence that our feedback on assessed coursework essays does not always help students improve their learning or future performance in the medium – not least in that however carefully the feedback is designed, there is no guarantee that students will study it properly and act on suggestions made in it.</a:t>
            </a:r>
          </a:p>
          <a:p>
            <a:endParaRPr lang="en-GB" dirty="0"/>
          </a:p>
        </p:txBody>
      </p:sp>
    </p:spTree>
    <p:extLst>
      <p:ext uri="{BB962C8B-B14F-4D97-AF65-F5344CB8AC3E}">
        <p14:creationId xmlns:p14="http://schemas.microsoft.com/office/powerpoint/2010/main" val="1354547729"/>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277EF1-684B-4FC0-B1D5-915E4A483F29}"/>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a:t>References</a:t>
            </a:r>
          </a:p>
        </p:txBody>
      </p:sp>
      <p:sp>
        <p:nvSpPr>
          <p:cNvPr id="5" name="Content Placeholder 4">
            <a:extLst>
              <a:ext uri="{FF2B5EF4-FFF2-40B4-BE49-F238E27FC236}">
                <a16:creationId xmlns:a16="http://schemas.microsoft.com/office/drawing/2014/main" id="{799435E1-D397-41C2-91A1-3B0B8D7DF4FF}"/>
              </a:ext>
            </a:extLst>
          </p:cNvPr>
          <p:cNvSpPr>
            <a:spLocks noGrp="1"/>
          </p:cNvSpPr>
          <p:nvPr>
            <p:ph idx="1"/>
          </p:nvPr>
        </p:nvSpPr>
        <p:spPr>
          <a:xfrm>
            <a:off x="358775" y="899887"/>
            <a:ext cx="8605838" cy="4967514"/>
          </a:xfrm>
        </p:spPr>
        <p:txBody>
          <a:bodyPr/>
          <a:lstStyle/>
          <a:p>
            <a:pPr marL="1262063" indent="-1262063">
              <a:buNone/>
            </a:pPr>
            <a:r>
              <a:rPr lang="en-GB" sz="2400" dirty="0"/>
              <a:t>Brown, S. (2014) </a:t>
            </a:r>
            <a:r>
              <a:rPr lang="en-GB" sz="2400" i="1" dirty="0"/>
              <a:t>Learning, teaching and assessment in higher education: global perspectives</a:t>
            </a:r>
            <a:r>
              <a:rPr lang="en-GB" sz="2400" dirty="0"/>
              <a:t>. London: Palgrave Macmillan.</a:t>
            </a:r>
          </a:p>
          <a:p>
            <a:pPr marL="1262063" indent="-1262063">
              <a:buNone/>
            </a:pPr>
            <a:r>
              <a:rPr lang="en-GB" sz="2400" dirty="0"/>
              <a:t>Morgan, C., Dunn, L., Parry, S. and O'Reilly, M. (2004) </a:t>
            </a:r>
            <a:r>
              <a:rPr lang="en-GB" sz="2400" i="1" dirty="0"/>
              <a:t>The student assessment handbook: New directions in traditional and online assessment, </a:t>
            </a:r>
            <a:r>
              <a:rPr lang="en-GB" sz="2400" dirty="0"/>
              <a:t>London, Routledge.</a:t>
            </a:r>
          </a:p>
          <a:p>
            <a:pPr marL="1262063" indent="-1262063">
              <a:buNone/>
            </a:pPr>
            <a:r>
              <a:rPr lang="en-GB" sz="2400" dirty="0"/>
              <a:t>Race, P. (2014) </a:t>
            </a:r>
            <a:r>
              <a:rPr lang="en-GB" sz="2400" i="1" dirty="0"/>
              <a:t>Making learning happen: 3</a:t>
            </a:r>
            <a:r>
              <a:rPr lang="en-GB" sz="2400" i="1" baseline="30000" dirty="0"/>
              <a:t>rd</a:t>
            </a:r>
            <a:r>
              <a:rPr lang="en-GB" sz="2400" i="1" dirty="0"/>
              <a:t> edition, </a:t>
            </a:r>
            <a:r>
              <a:rPr lang="en-GB" sz="2400" dirty="0"/>
              <a:t>London: Sage (including discussion of the ‘whodunit’ aspect of essays).</a:t>
            </a:r>
          </a:p>
          <a:p>
            <a:pPr marL="1262063" indent="-1262063">
              <a:buNone/>
            </a:pPr>
            <a:r>
              <a:rPr lang="en-GB" sz="2400" dirty="0"/>
              <a:t>Race, P. (2015) </a:t>
            </a:r>
            <a:r>
              <a:rPr lang="en-GB" sz="2400" i="1" dirty="0"/>
              <a:t>The Lecturer’s Toolkit: 4</a:t>
            </a:r>
            <a:r>
              <a:rPr lang="en-GB" sz="2400" i="1" baseline="30000" dirty="0"/>
              <a:t>th</a:t>
            </a:r>
            <a:r>
              <a:rPr lang="en-GB" sz="2400" i="1" dirty="0"/>
              <a:t> edition, </a:t>
            </a:r>
            <a:r>
              <a:rPr lang="en-GB" sz="2400" dirty="0"/>
              <a:t>Abingdon: Routledge (including discussion of other forms of written assessment).</a:t>
            </a:r>
          </a:p>
          <a:p>
            <a:pPr marL="1262063" indent="-1262063">
              <a:buNone/>
            </a:pPr>
            <a:r>
              <a:rPr lang="en-GB" sz="2400" dirty="0"/>
              <a:t>Sadler, D. R. (2010) Beyond feedback:  Developing student capability in complex appraisal. </a:t>
            </a:r>
            <a:r>
              <a:rPr lang="en-GB" sz="2400" i="1" dirty="0"/>
              <a:t>Assessment &amp; Evaluation in Higher Education, 35</a:t>
            </a:r>
            <a:r>
              <a:rPr lang="en-GB" sz="2400" dirty="0"/>
              <a:t>(5), 535-550.</a:t>
            </a:r>
          </a:p>
          <a:p>
            <a:pPr marL="0" indent="0">
              <a:buNone/>
            </a:pPr>
            <a:endParaRPr lang="en-GB" sz="2400" dirty="0"/>
          </a:p>
        </p:txBody>
      </p:sp>
    </p:spTree>
    <p:extLst>
      <p:ext uri="{BB962C8B-B14F-4D97-AF65-F5344CB8AC3E}">
        <p14:creationId xmlns:p14="http://schemas.microsoft.com/office/powerpoint/2010/main" val="337972796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B12777-FF84-4CF0-A44A-524F14AB79D9}"/>
              </a:ext>
            </a:extLst>
          </p:cNvPr>
          <p:cNvSpPr>
            <a:spLocks noGrp="1"/>
          </p:cNvSpPr>
          <p:nvPr>
            <p:ph type="title"/>
          </p:nvPr>
        </p:nvSpPr>
        <p:spPr/>
        <p:txBody>
          <a:bodyPr/>
          <a:lstStyle/>
          <a:p>
            <a:r>
              <a:rPr lang="en-GB" dirty="0"/>
              <a:t>Group tasks</a:t>
            </a:r>
          </a:p>
        </p:txBody>
      </p:sp>
      <p:sp>
        <p:nvSpPr>
          <p:cNvPr id="5" name="Content Placeholder 4">
            <a:extLst>
              <a:ext uri="{FF2B5EF4-FFF2-40B4-BE49-F238E27FC236}">
                <a16:creationId xmlns:a16="http://schemas.microsoft.com/office/drawing/2014/main" id="{79451259-32C0-41D3-95D3-8FE623EF5892}"/>
              </a:ext>
            </a:extLst>
          </p:cNvPr>
          <p:cNvSpPr>
            <a:spLocks noGrp="1"/>
          </p:cNvSpPr>
          <p:nvPr>
            <p:ph idx="1"/>
          </p:nvPr>
        </p:nvSpPr>
        <p:spPr/>
        <p:txBody>
          <a:bodyPr/>
          <a:lstStyle/>
          <a:p>
            <a:r>
              <a:rPr lang="en-GB" dirty="0"/>
              <a:t>Design one more bullet point for the ‘what’s the problem’ section.</a:t>
            </a:r>
          </a:p>
          <a:p>
            <a:r>
              <a:rPr lang="en-GB" dirty="0"/>
              <a:t>Find one more answer to ‘what can we do?’</a:t>
            </a:r>
          </a:p>
        </p:txBody>
      </p:sp>
    </p:spTree>
    <p:extLst>
      <p:ext uri="{BB962C8B-B14F-4D97-AF65-F5344CB8AC3E}">
        <p14:creationId xmlns:p14="http://schemas.microsoft.com/office/powerpoint/2010/main" val="3418729729"/>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dirty="0">
                <a:solidFill>
                  <a:srgbClr val="008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Do you now feel better able to:</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	</a:t>
            </a:r>
            <a:r>
              <a:rPr lang="en-GB" sz="2800" b="1" dirty="0">
                <a:solidFill>
                  <a:srgbClr val="336600"/>
                </a:solidFill>
                <a:latin typeface="+mn-lt"/>
              </a:rPr>
              <a:t>2 hands = very much better</a:t>
            </a:r>
            <a:r>
              <a:rPr lang="en-GB" sz="28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	</a:t>
            </a:r>
            <a:r>
              <a:rPr lang="en-GB" sz="2800" b="1" dirty="0">
                <a:solidFill>
                  <a:srgbClr val="CC6600"/>
                </a:solidFill>
                <a:latin typeface="+mn-lt"/>
              </a:rPr>
              <a:t>one hand = somewhat  better</a:t>
            </a:r>
            <a:r>
              <a:rPr lang="en-GB" sz="28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800" b="1" dirty="0">
                <a:solidFill>
                  <a:srgbClr val="660066"/>
                </a:solidFill>
                <a:latin typeface="+mn-lt"/>
              </a:rPr>
              <a:t>	</a:t>
            </a:r>
            <a:r>
              <a:rPr lang="en-GB" sz="2800" b="1" dirty="0">
                <a:solidFill>
                  <a:srgbClr val="CC0000"/>
                </a:solidFill>
                <a:latin typeface="+mn-lt"/>
              </a:rPr>
              <a:t>touch left ear = no better</a:t>
            </a:r>
            <a:r>
              <a:rPr lang="en-GB" sz="2800" b="1" dirty="0">
                <a:solidFill>
                  <a:srgbClr val="660066"/>
                </a:solidFill>
                <a:latin typeface="+mn-lt"/>
              </a:rPr>
              <a:t>...</a:t>
            </a:r>
            <a:endParaRPr lang="en-US" sz="2800" b="1" kern="0" dirty="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Make life better – for you and for students – by doing everything possible to design out contract cheating and plagiarism.</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Think about the importance of student engagement, and links to good academic conduct, and retention.</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Consider assessment design from scratch, as a way of moving assessment into the 21st century.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2000" dirty="0"/>
              <a:t>Assessment Reform Group (1999) </a:t>
            </a:r>
            <a:r>
              <a:rPr lang="en-GB" sz="2000" i="1" dirty="0"/>
              <a:t>Assessment for Learning : Beyond the black box, </a:t>
            </a:r>
            <a:r>
              <a:rPr lang="en-GB" sz="2000" dirty="0"/>
              <a:t>Cambridge UK, University of Cambridge School of Education.</a:t>
            </a:r>
            <a:r>
              <a:rPr lang="en-GB" sz="2000" dirty="0">
                <a:cs typeface="Times New Roman" pitchFamily="18" charset="0"/>
              </a:rPr>
              <a:t> </a:t>
            </a:r>
          </a:p>
          <a:p>
            <a:pPr marL="609600" indent="-609600" eaLnBrk="1" hangingPunct="1">
              <a:buFont typeface="Wingdings" pitchFamily="2" charset="2"/>
              <a:buNone/>
              <a:defRPr/>
            </a:pPr>
            <a:r>
              <a:rPr lang="en-GB" sz="2000" dirty="0">
                <a:cs typeface="Times New Roman" pitchFamily="18" charset="0"/>
              </a:rPr>
              <a:t>Biggs, J. and Tang, C. (2011)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a:cs typeface="Times New Roman" pitchFamily="18" charset="0"/>
              </a:rPr>
              <a:t>Brown, S. Rust, C. &amp; Gibbs, G. (1994) </a:t>
            </a:r>
            <a:r>
              <a:rPr lang="en-GB" sz="2000" i="1" dirty="0">
                <a:cs typeface="Times New Roman" pitchFamily="18" charset="0"/>
              </a:rPr>
              <a:t>Strategies for Diversifying Assessment,</a:t>
            </a:r>
            <a:r>
              <a:rPr lang="en-GB" sz="2000" dirty="0">
                <a:cs typeface="Times New Roman" pitchFamily="18" charset="0"/>
              </a:rPr>
              <a:t> Oxford: Oxford Centre for Staff Development. </a:t>
            </a:r>
          </a:p>
          <a:p>
            <a:pPr marL="609600" indent="-609600" eaLnBrk="1" hangingPunct="1">
              <a:buFont typeface="Wingdings" pitchFamily="2" charset="2"/>
              <a:buNone/>
              <a:defRPr/>
            </a:pPr>
            <a:r>
              <a:rPr lang="en-GB" sz="2000" dirty="0"/>
              <a:t>Boud, D. (1995) </a:t>
            </a:r>
            <a:r>
              <a:rPr lang="en-GB" sz="2000" i="1" dirty="0"/>
              <a:t>Enhancing learning through self-assessment,</a:t>
            </a:r>
            <a:r>
              <a:rPr lang="en-GB" sz="2000" dirty="0"/>
              <a:t> London: Routledge.</a:t>
            </a:r>
          </a:p>
          <a:p>
            <a:pPr marL="609600" indent="-609600" eaLnBrk="1" hangingPunct="1">
              <a:buNone/>
              <a:defRPr/>
            </a:pPr>
            <a:r>
              <a:rPr lang="en-GB" sz="2000" dirty="0" err="1"/>
              <a:t>Boud</a:t>
            </a:r>
            <a:r>
              <a:rPr lang="en-GB" sz="2000" dirty="0"/>
              <a:t>, D. and Associates (2010) </a:t>
            </a:r>
            <a:r>
              <a:rPr lang="en-GB" sz="2000" i="1" dirty="0"/>
              <a:t>Assessment 2020: seven propositions for assessment reform in higher education </a:t>
            </a:r>
            <a:r>
              <a:rPr lang="en-GB" sz="2000" dirty="0"/>
              <a:t>Sydney: Australian Learning and Teaching Council.</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Font typeface="Wingdings" pitchFamily="2" charset="2"/>
              <a:buNone/>
              <a:defRPr/>
            </a:pPr>
            <a:r>
              <a:rPr lang="en-GB" sz="2000" dirty="0"/>
              <a:t>Brown, S. and Knight, P. (1994) </a:t>
            </a:r>
            <a:r>
              <a:rPr lang="en-GB" sz="2000" i="1" dirty="0"/>
              <a:t>Assessing Learners in Higher Education</a:t>
            </a:r>
            <a:r>
              <a:rPr lang="en-GB" sz="2000" dirty="0"/>
              <a:t>, London: Kogan Page.</a:t>
            </a:r>
            <a:endParaRPr lang="en-US" sz="2000" dirty="0"/>
          </a:p>
          <a:p>
            <a:pPr marL="609600" indent="-609600" eaLnBrk="1" hangingPunct="1">
              <a:defRPr/>
            </a:pPr>
            <a:endParaRPr lang="en-GB" sz="2000" dirty="0"/>
          </a:p>
          <a:p>
            <a:pPr eaLnBrk="1" hangingPunct="1">
              <a:lnSpc>
                <a:spcPct val="90000"/>
              </a:lnSpc>
              <a:buNone/>
              <a:defRPr/>
            </a:pPr>
            <a:endParaRPr lang="en-GB" sz="20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endParaRPr lang="en-GB" sz="2000" dirty="0"/>
          </a:p>
          <a:p>
            <a:pPr eaLnBrk="1" hangingPunct="1">
              <a:buNone/>
              <a:defRPr/>
            </a:pPr>
            <a:r>
              <a:rPr lang="en-GB" sz="2000" dirty="0">
                <a:solidFill>
                  <a:srgbClr val="00B050"/>
                </a:solidFill>
              </a:rPr>
              <a:t>Brown, S. (2015) </a:t>
            </a:r>
            <a:r>
              <a:rPr lang="en-GB" sz="2000" i="1" dirty="0">
                <a:solidFill>
                  <a:srgbClr val="00B050"/>
                </a:solidFill>
              </a:rPr>
              <a:t>Learning, teaching and assessment in higher education: global perspectives, </a:t>
            </a:r>
            <a:r>
              <a:rPr lang="en-GB" sz="2000" dirty="0">
                <a:solidFill>
                  <a:srgbClr val="00B050"/>
                </a:solidFill>
              </a:rPr>
              <a:t>London: Palgrave-</a:t>
            </a:r>
            <a:r>
              <a:rPr lang="en-GB" sz="2000" dirty="0" err="1">
                <a:solidFill>
                  <a:srgbClr val="00B050"/>
                </a:solidFill>
              </a:rPr>
              <a:t>MacMillan</a:t>
            </a:r>
            <a:r>
              <a:rPr lang="en-GB" sz="2000" dirty="0">
                <a:solidFill>
                  <a:srgbClr val="00B050"/>
                </a:solidFill>
              </a:rPr>
              <a:t>.</a:t>
            </a:r>
          </a:p>
          <a:p>
            <a:pPr eaLnBrk="1" hangingPunct="1">
              <a:buFont typeface="Wingdings" pitchFamily="2" charset="2"/>
              <a:buNone/>
              <a:defRPr/>
            </a:pPr>
            <a:r>
              <a:rPr lang="en-US" sz="2000" dirty="0"/>
              <a:t>Carless, D., Joughin, G., </a:t>
            </a:r>
            <a:r>
              <a:rPr lang="en-US" sz="2000" dirty="0" err="1"/>
              <a:t>Ngar</a:t>
            </a:r>
            <a:r>
              <a:rPr lang="en-US" sz="2000" dirty="0"/>
              <a:t>-Fun Liu </a:t>
            </a:r>
            <a:r>
              <a:rPr lang="en-US" sz="2000" i="1" dirty="0"/>
              <a:t>et al</a:t>
            </a:r>
            <a:r>
              <a:rPr lang="en-US" sz="2000" dirty="0"/>
              <a:t> (2006) </a:t>
            </a:r>
            <a:r>
              <a:rPr lang="en-US" sz="2000" i="1" dirty="0"/>
              <a:t>How Assessment supports learning: Learning orientated assessment in action </a:t>
            </a:r>
            <a:r>
              <a:rPr lang="en-US" sz="2000" dirty="0"/>
              <a:t>Hong Kong: Hong Kong University Press.</a:t>
            </a:r>
          </a:p>
          <a:p>
            <a:pPr eaLnBrk="1" hangingPunct="1">
              <a:buFont typeface="Wingdings" pitchFamily="2" charset="2"/>
              <a:buNone/>
              <a:defRPr/>
            </a:pPr>
            <a:r>
              <a:rPr lang="en-GB" sz="2000" dirty="0"/>
              <a:t>Carroll, J. and Ryan, J. (2005) </a:t>
            </a:r>
            <a:r>
              <a:rPr lang="en-GB" sz="2000" i="1" dirty="0"/>
              <a:t>Teaching International students: improving learning for all. </a:t>
            </a:r>
            <a:r>
              <a:rPr lang="en-GB" sz="2000" dirty="0"/>
              <a:t>London: Routledge SEDA series.</a:t>
            </a:r>
          </a:p>
          <a:p>
            <a:pPr eaLnBrk="1" hangingPunct="1">
              <a:buNone/>
              <a:defRPr/>
            </a:pPr>
            <a:r>
              <a:rPr lang="en-GB" sz="2000" dirty="0" err="1"/>
              <a:t>Crosling</a:t>
            </a:r>
            <a:r>
              <a:rPr lang="en-GB" sz="2000" dirty="0"/>
              <a:t>, G., Thomas, L. and </a:t>
            </a:r>
            <a:r>
              <a:rPr lang="en-GB" sz="2000" dirty="0" err="1"/>
              <a:t>Heagney</a:t>
            </a:r>
            <a:r>
              <a:rPr lang="en-GB" sz="2000" dirty="0"/>
              <a:t>, M. (2008) </a:t>
            </a:r>
            <a:r>
              <a:rPr lang="en-GB" sz="2000" i="1" dirty="0"/>
              <a:t>Improving student retention in Higher Education,</a:t>
            </a:r>
            <a:r>
              <a:rPr lang="en-GB" sz="2000" dirty="0"/>
              <a:t> London and New York: Routledge </a:t>
            </a:r>
          </a:p>
          <a:p>
            <a:pPr marL="609600" indent="-609600" eaLnBrk="1" hangingPunct="1">
              <a:buFont typeface="Wingdings" pitchFamily="2" charset="2"/>
              <a:buNone/>
              <a:defRPr/>
            </a:pPr>
            <a:r>
              <a:rPr lang="en-GB" sz="2000" dirty="0"/>
              <a:t>Crooks, T. (1988) </a:t>
            </a:r>
            <a:r>
              <a:rPr lang="en-GB" sz="2000" i="1" dirty="0"/>
              <a:t>Assessing student performance, </a:t>
            </a:r>
            <a:r>
              <a:rPr lang="en-GB" sz="2000" dirty="0"/>
              <a:t>HERDSA Green Guide No 8 HERDSA (reprinted 1994).</a:t>
            </a:r>
          </a:p>
          <a:p>
            <a:pPr marL="609600" indent="-609600" eaLnBrk="1" hangingPunct="1">
              <a:buFont typeface="Wingdings" pitchFamily="2" charset="2"/>
              <a:buNone/>
              <a:defRPr/>
            </a:pPr>
            <a:r>
              <a:rPr lang="en-GB" sz="2000" dirty="0" err="1"/>
              <a:t>Falchikov</a:t>
            </a:r>
            <a:r>
              <a:rPr lang="en-GB" sz="2000" dirty="0"/>
              <a:t>, N. (2004) </a:t>
            </a:r>
            <a:r>
              <a:rPr lang="en-GB" sz="2000" i="1" dirty="0"/>
              <a:t>Improving Assessment through Student Involvement: Practical Solutions for Aiding Learning in Higher and Further Education,</a:t>
            </a:r>
            <a:r>
              <a:rPr lang="en-GB" sz="2000" dirty="0"/>
              <a:t> London: Routledge.</a:t>
            </a:r>
          </a:p>
          <a:p>
            <a:pPr eaLnBrk="1" hangingPunct="1">
              <a:defRPr/>
            </a:pPr>
            <a:endParaRPr lang="en-GB" sz="2000" dirty="0"/>
          </a:p>
          <a:p>
            <a:pPr eaLnBrk="1" hangingPunct="1">
              <a:defRPr/>
            </a:pPr>
            <a:endParaRPr lang="en-GB" sz="2000" dirty="0"/>
          </a:p>
          <a:p>
            <a:pPr eaLnBrk="1" hangingPunct="1">
              <a:defRPr/>
            </a:pPr>
            <a:endParaRPr lang="en-GB" sz="2000" dirty="0"/>
          </a:p>
          <a:p>
            <a:pPr eaLnBrk="1" hangingPunct="1">
              <a:defRPr/>
            </a:pPr>
            <a:endParaRPr lang="en-GB" sz="2000"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a:t>Gibbs, G. (1999) </a:t>
            </a:r>
            <a:r>
              <a:rPr lang="en-GB" sz="2000" i="1" dirty="0"/>
              <a:t>Using assessment strategically to change the way students learn</a:t>
            </a:r>
            <a:r>
              <a:rPr lang="en-GB" sz="2000" dirty="0"/>
              <a:t>, in Brown S. &amp; </a:t>
            </a:r>
            <a:r>
              <a:rPr lang="en-GB" sz="2000" dirty="0" err="1"/>
              <a:t>Glasner</a:t>
            </a:r>
            <a:r>
              <a:rPr lang="en-GB" sz="2000" dirty="0"/>
              <a:t>, A. (eds.), </a:t>
            </a:r>
            <a:r>
              <a:rPr lang="en-GB" sz="2000" i="1" dirty="0"/>
              <a:t>Assessment Matters in Higher Education: Choosing and Using Diverse Approaches, </a:t>
            </a:r>
            <a:r>
              <a:rPr lang="en-GB" sz="2000" dirty="0"/>
              <a:t>Maidenhead: SRHE/Open University Press.</a:t>
            </a:r>
          </a:p>
          <a:p>
            <a:pPr marL="609600" indent="-609600" eaLnBrk="1" hangingPunct="1">
              <a:buNone/>
              <a:defRPr/>
            </a:pPr>
            <a:r>
              <a:rPr lang="en-GB" sz="2000" dirty="0"/>
              <a:t>Higher Education Academy (2012) </a:t>
            </a:r>
            <a:r>
              <a:rPr lang="en-GB" sz="2000" i="1" dirty="0"/>
              <a:t>A marked improvement; transforming assessment in higher education</a:t>
            </a:r>
            <a:r>
              <a:rPr lang="en-GB" sz="2000" dirty="0"/>
              <a:t>, York: HEA.</a:t>
            </a:r>
          </a:p>
          <a:p>
            <a:pPr marL="609600" indent="-609600" eaLnBrk="1" hangingPunct="1">
              <a:buNone/>
              <a:defRPr/>
            </a:pPr>
            <a:r>
              <a:rPr lang="en-GB" sz="2000" dirty="0" err="1"/>
              <a:t>Hounsell</a:t>
            </a:r>
            <a:r>
              <a:rPr lang="en-GB" sz="2000" dirty="0"/>
              <a:t>, D. (2008). The trouble with feedback: New challenges, emerging strategies, </a:t>
            </a:r>
            <a:r>
              <a:rPr lang="en-GB" sz="2000" i="1" dirty="0"/>
              <a:t>Interchange, Spring</a:t>
            </a:r>
            <a:r>
              <a:rPr lang="en-GB" sz="2000" dirty="0"/>
              <a:t>, Accessed at </a:t>
            </a:r>
            <a:r>
              <a:rPr lang="en-GB" sz="2000" dirty="0">
                <a:hlinkClick r:id="rId3"/>
              </a:rPr>
              <a:t>www.tla.ed.ac.uk/interchange</a:t>
            </a:r>
            <a:r>
              <a:rPr lang="en-GB" sz="2000" dirty="0"/>
              <a:t>.</a:t>
            </a:r>
          </a:p>
          <a:p>
            <a:pPr marL="609600" indent="-609600" eaLnBrk="1" hangingPunct="1">
              <a:buFont typeface="Wingdings" pitchFamily="2" charset="2"/>
              <a:buNone/>
              <a:defRPr/>
            </a:pPr>
            <a:r>
              <a:rPr lang="en-GB" sz="2000" dirty="0"/>
              <a:t>Knight, P. and Yorke, M. (2003) </a:t>
            </a:r>
            <a:r>
              <a:rPr lang="en-GB" sz="2000" i="1" dirty="0"/>
              <a:t>Assessment, learning and employability</a:t>
            </a:r>
            <a:r>
              <a:rPr lang="en-GB" sz="2000" dirty="0"/>
              <a:t> Maidenhead, UK: SRHE/Open University Press.</a:t>
            </a:r>
          </a:p>
          <a:p>
            <a:pPr eaLnBrk="1" hangingPunct="1">
              <a:buFont typeface="Wingdings" pitchFamily="2" charset="2"/>
              <a:buNone/>
              <a:defRPr/>
            </a:pPr>
            <a:r>
              <a:rPr lang="en-GB" sz="2000" dirty="0"/>
              <a:t>Mentkowski, M. and associates (2000) p.82 </a:t>
            </a:r>
            <a:r>
              <a:rPr lang="en-GB" sz="2000" i="1" dirty="0"/>
              <a:t>Learning that lasts: integrating learning development and performance in college and beyond,</a:t>
            </a:r>
            <a:r>
              <a:rPr lang="en-GB" sz="2000" dirty="0"/>
              <a:t> San Francisco: </a:t>
            </a:r>
            <a:r>
              <a:rPr lang="en-GB" sz="2000" dirty="0" err="1"/>
              <a:t>Jossey</a:t>
            </a:r>
            <a:r>
              <a:rPr lang="en-GB" sz="2000" dirty="0"/>
              <a:t>-Bass.</a:t>
            </a:r>
          </a:p>
          <a:p>
            <a:pPr eaLnBrk="1" hangingPunct="1">
              <a:buFont typeface="Wingdings" pitchFamily="2" charset="2"/>
              <a:buNone/>
              <a:defRPr/>
            </a:pPr>
            <a:r>
              <a:rPr lang="en-GB" sz="2000" dirty="0"/>
              <a:t>McDowell, L. and Brown, S. (1998) </a:t>
            </a:r>
            <a:r>
              <a:rPr lang="en-GB" sz="2000" i="1" dirty="0"/>
              <a:t>Assessing students: cheating and plagiarism</a:t>
            </a:r>
            <a:r>
              <a:rPr lang="en-GB" sz="2000" dirty="0"/>
              <a:t>, Newcastle: Red Guide 10/11 University of Northumbria.</a:t>
            </a:r>
          </a:p>
          <a:p>
            <a:pPr eaLnBrk="1" hangingPunct="1">
              <a:buNone/>
              <a:defRPr/>
            </a:pPr>
            <a:r>
              <a:rPr lang="en-GB" sz="2000" dirty="0"/>
              <a:t>Newstead, S. E., Franklyn-Stokes, A., &amp; Armstead, P. (1996) Individual differences in student cheating, </a:t>
            </a:r>
            <a:r>
              <a:rPr lang="en-GB" sz="2000" i="1" dirty="0"/>
              <a:t>Journal of Educational Psychology</a:t>
            </a:r>
            <a:r>
              <a:rPr lang="en-GB" sz="2000" dirty="0"/>
              <a:t>, 88(2), 229-241</a:t>
            </a:r>
            <a:endParaRPr lang="en-US" sz="2000" dirty="0"/>
          </a:p>
          <a:p>
            <a:pPr eaLnBrk="1" hangingPunct="1">
              <a:buNone/>
              <a:defRPr/>
            </a:pPr>
            <a:endParaRPr lang="en-GB" sz="2000" dirty="0"/>
          </a:p>
          <a:p>
            <a:pPr eaLnBrk="1" hangingPunct="1">
              <a:lnSpc>
                <a:spcPct val="90000"/>
              </a:lnSpc>
              <a:buFont typeface="Wingdings" pitchFamily="2" charset="2"/>
              <a:buNone/>
              <a:defRPr/>
            </a:pPr>
            <a:endParaRPr lang="en-GB" sz="2000" dirty="0"/>
          </a:p>
        </p:txBody>
      </p:sp>
    </p:spTree>
  </p:cSld>
  <p:clrMapOvr>
    <a:masterClrMapping/>
  </p:clrMapOvr>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9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9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2.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3.xml><?xml version="1.0" encoding="utf-8"?>
<a:theme xmlns:a="http://schemas.openxmlformats.org/drawingml/2006/main" name="5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4.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5.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6.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7.xml><?xml version="1.0" encoding="utf-8"?>
<a:theme xmlns:a="http://schemas.openxmlformats.org/drawingml/2006/main" name="5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8.xml><?xml version="1.0" encoding="utf-8"?>
<a:theme xmlns:a="http://schemas.openxmlformats.org/drawingml/2006/main" name="10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9.xml><?xml version="1.0" encoding="utf-8"?>
<a:theme xmlns:a="http://schemas.openxmlformats.org/drawingml/2006/main" name="5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0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1.xml><?xml version="1.0" encoding="utf-8"?>
<a:theme xmlns:a="http://schemas.openxmlformats.org/drawingml/2006/main" name="9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2.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3.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24.xml><?xml version="1.0" encoding="utf-8"?>
<a:theme xmlns:a="http://schemas.openxmlformats.org/drawingml/2006/main" name="7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5.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6.xml><?xml version="1.0" encoding="utf-8"?>
<a:theme xmlns:a="http://schemas.openxmlformats.org/drawingml/2006/main" name="10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8.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1.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7612</Words>
  <Application>Microsoft Office PowerPoint</Application>
  <PresentationFormat>On-screen Show (4:3)</PresentationFormat>
  <Paragraphs>632</Paragraphs>
  <Slides>102</Slides>
  <Notes>43</Notes>
  <HiddenSlides>0</HiddenSlides>
  <MMClips>0</MMClips>
  <ScaleCrop>false</ScaleCrop>
  <HeadingPairs>
    <vt:vector size="6" baseType="variant">
      <vt:variant>
        <vt:lpstr>Fonts Used</vt:lpstr>
      </vt:variant>
      <vt:variant>
        <vt:i4>13</vt:i4>
      </vt:variant>
      <vt:variant>
        <vt:lpstr>Theme</vt:lpstr>
      </vt:variant>
      <vt:variant>
        <vt:i4>128</vt:i4>
      </vt:variant>
      <vt:variant>
        <vt:lpstr>Slide Titles</vt:lpstr>
      </vt:variant>
      <vt:variant>
        <vt:i4>102</vt:i4>
      </vt:variant>
    </vt:vector>
  </HeadingPairs>
  <TitlesOfParts>
    <vt:vector size="243" baseType="lpstr">
      <vt:lpstr>Arial</vt:lpstr>
      <vt:lpstr>Arial Rounded MT Bold</vt:lpstr>
      <vt:lpstr>Calibri</vt:lpstr>
      <vt:lpstr>Calibri Light</vt:lpstr>
      <vt:lpstr>Comic Sans MS</vt:lpstr>
      <vt:lpstr>Creepy</vt:lpstr>
      <vt:lpstr>Monotype Sorts</vt:lpstr>
      <vt:lpstr>Old English Text MT</vt:lpstr>
      <vt:lpstr>Tahoma</vt:lpstr>
      <vt:lpstr>Times New Roman</vt:lpstr>
      <vt:lpstr>Trebuchet MS</vt:lpstr>
      <vt:lpstr>Verdana</vt:lpstr>
      <vt:lpstr>Wingdings</vt: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Office Theme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4_LeedsMet template</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88_Custom Design</vt:lpstr>
      <vt:lpstr>116_Custom Design</vt:lpstr>
      <vt:lpstr>115_Custom Design</vt:lpstr>
      <vt:lpstr>119_Custom Design</vt:lpstr>
      <vt:lpstr>89_Custom Design</vt:lpstr>
      <vt:lpstr>120_Custom Design</vt:lpstr>
      <vt:lpstr>99_Custom Design</vt:lpstr>
      <vt:lpstr>53_Custom Design</vt:lpstr>
      <vt:lpstr>90_Custom Design</vt:lpstr>
      <vt:lpstr>121_Custom Design</vt:lpstr>
      <vt:lpstr>54_Custom Design</vt:lpstr>
      <vt:lpstr>126_Custom Design</vt:lpstr>
      <vt:lpstr>105_Custom Design</vt:lpstr>
      <vt:lpstr>91_Custom Design</vt:lpstr>
      <vt:lpstr>58_Custom Design</vt:lpstr>
      <vt:lpstr>103_Custom Design</vt:lpstr>
      <vt:lpstr>55_Custom Design</vt:lpstr>
      <vt:lpstr>100_Custom Design</vt:lpstr>
      <vt:lpstr>92_Custom Design</vt:lpstr>
      <vt:lpstr>70_Custom Design</vt:lpstr>
      <vt:lpstr>5_LeedsMet template</vt:lpstr>
      <vt:lpstr>71_Custom Design</vt:lpstr>
      <vt:lpstr>72_Custom Design</vt:lpstr>
      <vt:lpstr>104_Custom Design</vt:lpstr>
      <vt:lpstr>3_Office Theme</vt:lpstr>
      <vt:lpstr>106_Custom Design</vt:lpstr>
      <vt:lpstr> Designing out Plagiarism: - contract cheating, veracity, whodunit?, academic conduct, alternatives to essays - towards assessment as learning</vt:lpstr>
      <vt:lpstr>Programme</vt:lpstr>
      <vt:lpstr>Getting to know each other</vt:lpstr>
      <vt:lpstr>PowerPoint Presentation</vt:lpstr>
      <vt:lpstr> About Phil…</vt:lpstr>
      <vt:lpstr>Thanks to students</vt:lpstr>
      <vt:lpstr>Plagiarism, contract cheating, veracity, good academic conduct</vt:lpstr>
      <vt:lpstr>Whodunit?</vt:lpstr>
      <vt:lpstr>Rationale</vt:lpstr>
      <vt:lpstr>Albert Einstein</vt:lpstr>
      <vt:lpstr>Madness?</vt:lpstr>
      <vt:lpstr>You will be able to download my main slides</vt:lpstr>
      <vt:lpstr>Intended learning outcomes</vt:lpstr>
      <vt:lpstr>Task: agree, disagree, or don’t know</vt:lpstr>
      <vt:lpstr>Download Phil’s materials on feedback, assessment, learning and lecturing</vt:lpstr>
      <vt:lpstr>Announcement about mobile phones and laptops...</vt:lpstr>
      <vt:lpstr>Findings of researchers</vt:lpstr>
      <vt:lpstr>17 sources about assessment, feedback and learning in higher education</vt:lpstr>
      <vt:lpstr>PowerPoint Presentation</vt:lpstr>
      <vt:lpstr>PowerPoint Presentation</vt:lpstr>
      <vt:lpstr>Post-it exercise</vt:lpstr>
      <vt:lpstr>PowerPoint Presentation</vt:lpstr>
      <vt:lpstr>Boud et al 2010: ‘Assessment 2020’</vt:lpstr>
      <vt:lpstr>Boud et al, 2010</vt:lpstr>
      <vt:lpstr>A marked improvement: HEA, 2012</vt:lpstr>
      <vt:lpstr>More formative, less summative</vt:lpstr>
      <vt:lpstr>Marks get in the way</vt:lpstr>
      <vt:lpstr>Now is the decade of Universities’ dis-content!</vt:lpstr>
      <vt:lpstr>Modern universities are moving away from being the guardians of content, (where everything was about ‘delivery’), towards foregrounding two major functions: </vt:lpstr>
      <vt:lpstr>The NSS Assessment and Feedback Agenda (2005-16)</vt:lpstr>
      <vt:lpstr>The new NSS statements (2017)</vt:lpstr>
      <vt:lpstr>One of my main worries...</vt:lpstr>
      <vt:lpstr>Group task</vt:lpstr>
      <vt:lpstr>PowerPoint Presentation</vt:lpstr>
      <vt:lpstr>But what about learning styles?</vt:lpstr>
      <vt:lpstr>So now, it’s time to re-think:</vt:lpstr>
      <vt:lpstr>What is plagiarism?</vt:lpstr>
      <vt:lpstr>Plagiarism is a continuum!</vt:lpstr>
      <vt:lpstr>PowerPoint Presentation</vt:lpstr>
      <vt:lpstr>Why may plagiarism be increasing?</vt:lpstr>
      <vt:lpstr>Mission impossible?</vt:lpstr>
      <vt:lpstr>Engendering trust</vt:lpstr>
      <vt:lpstr>Fostering good academic conduct</vt:lpstr>
      <vt:lpstr>Oral assessment and vivas</vt:lpstr>
      <vt:lpstr>Some instances of unfair academic conduct (after Stephen Newstead et al) </vt:lpstr>
      <vt:lpstr>More instances of unfair academic conduct </vt:lpstr>
      <vt:lpstr>Poor assessment design breeds plagiarism?</vt:lpstr>
      <vt:lpstr>Students know more than we may think about unfair assessment!</vt:lpstr>
      <vt:lpstr>Effective assessment design</vt:lpstr>
      <vt:lpstr>‘Strict control’ approaches might include:</vt:lpstr>
      <vt:lpstr>Collegial approaches</vt:lpstr>
      <vt:lpstr>Timing and pressure</vt:lpstr>
      <vt:lpstr>Unintentional plagiarism?</vt:lpstr>
      <vt:lpstr>Plagiarism detection techniques are limited</vt:lpstr>
      <vt:lpstr>Learn more about Turnitin</vt:lpstr>
      <vt:lpstr>Is plagiarism encouraged from early years?</vt:lpstr>
      <vt:lpstr>Are public expectations of assessment tarnished nowadays? BBC News: 31st August 2017</vt:lpstr>
      <vt:lpstr>Handwritten copying took time, but some learning happened?</vt:lpstr>
      <vt:lpstr>The web has changed things!</vt:lpstr>
      <vt:lpstr>Can we make plagiarism unthinkable?</vt:lpstr>
      <vt:lpstr>A ghost-writer’s tale (1)</vt:lpstr>
      <vt:lpstr>A ghost-writer’s tale (2)</vt:lpstr>
      <vt:lpstr>Veracity – ‘whodunit’?</vt:lpstr>
      <vt:lpstr>Towards ensuring veracity (1) Which of these might work well, and what are the 'yes, but’…s?</vt:lpstr>
      <vt:lpstr>Towards ensuring veracity (2) Which of these might work well, and what are the 'yes, but’…s?</vt:lpstr>
      <vt:lpstr>Towards ensuring veracity (3) Which of these might work well, and what are the 'yes, but’…s?</vt:lpstr>
      <vt:lpstr>But are we panicking too much?</vt:lpstr>
      <vt:lpstr> How students really learn </vt:lpstr>
      <vt:lpstr> How Students Really Learn ‘Ripples’ model of learning</vt:lpstr>
      <vt:lpstr>Five of the seven factors underpinning successful learning</vt:lpstr>
      <vt:lpstr>PowerPoint Presentation</vt:lpstr>
      <vt:lpstr>Traditional views...</vt:lpstr>
      <vt:lpstr>PowerPoint Presentation</vt:lpstr>
      <vt:lpstr>PowerPoint Presentation</vt:lpstr>
      <vt:lpstr>PowerPoint Presentation</vt:lpstr>
      <vt:lpstr>Ripples on a pond….</vt:lpstr>
      <vt:lpstr>PowerPoint Presentation</vt:lpstr>
      <vt:lpstr>PowerPoint Presentation</vt:lpstr>
      <vt:lpstr>PowerPoint Presentation</vt:lpstr>
      <vt:lpstr>But there are still two things missing</vt:lpstr>
      <vt:lpstr>5: Think back to your own teaching</vt:lpstr>
      <vt:lpstr>PowerPoint Presentation</vt:lpstr>
      <vt:lpstr>6: Now think about assessing</vt:lpstr>
      <vt:lpstr>PowerPoint Presentation</vt:lpstr>
      <vt:lpstr>PowerPoint Presentation</vt:lpstr>
      <vt:lpstr>Teaching – and research – and reflection: the ten most important words</vt:lpstr>
      <vt:lpstr>‘what’ is getting ever less important</vt:lpstr>
      <vt:lpstr>PowerPoint Presentation</vt:lpstr>
      <vt:lpstr>Alternatives to essays:</vt:lpstr>
      <vt:lpstr>What’s the problem with assessed essays?</vt:lpstr>
      <vt:lpstr>Five main problems with assessed essays</vt:lpstr>
      <vt:lpstr>Why is it important to tackle the problem?</vt:lpstr>
      <vt:lpstr>And there’s a problem with feedback too</vt:lpstr>
      <vt:lpstr>References</vt:lpstr>
      <vt:lpstr>Group tasks</vt:lpstr>
      <vt:lpstr>PowerPoint Presentation</vt:lpstr>
      <vt:lpstr>Useful references: 1</vt:lpstr>
      <vt:lpstr>Useful references: 2</vt:lpstr>
      <vt:lpstr>Useful references: 3</vt:lpstr>
      <vt:lpstr>Useful references: 4</vt:lpstr>
      <vt:lpstr>Useful references: 5</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2017-09-21T19:17:56Z</dcterms:modified>
</cp:coreProperties>
</file>