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0.xml" ContentType="application/vnd.openxmlformats-officedocument.theme+xml"/>
  <Override PartName="/ppt/slideLayouts/slideLayout35.xml" ContentType="application/vnd.openxmlformats-officedocument.presentationml.slideLayout+xml"/>
  <Override PartName="/ppt/theme/theme21.xml" ContentType="application/vnd.openxmlformats-officedocument.theme+xml"/>
  <Override PartName="/ppt/slideLayouts/slideLayout36.xml" ContentType="application/vnd.openxmlformats-officedocument.presentationml.slideLayout+xml"/>
  <Override PartName="/ppt/theme/theme22.xml" ContentType="application/vnd.openxmlformats-officedocument.theme+xml"/>
  <Override PartName="/ppt/slideLayouts/slideLayout37.xml" ContentType="application/vnd.openxmlformats-officedocument.presentationml.slideLayout+xml"/>
  <Override PartName="/ppt/theme/theme23.xml" ContentType="application/vnd.openxmlformats-officedocument.theme+xml"/>
  <Override PartName="/ppt/slideLayouts/slideLayout38.xml" ContentType="application/vnd.openxmlformats-officedocument.presentationml.slideLayout+xml"/>
  <Override PartName="/ppt/theme/theme24.xml" ContentType="application/vnd.openxmlformats-officedocument.theme+xml"/>
  <Override PartName="/ppt/slideLayouts/slideLayout39.xml" ContentType="application/vnd.openxmlformats-officedocument.presentationml.slideLayout+xml"/>
  <Override PartName="/ppt/theme/theme25.xml" ContentType="application/vnd.openxmlformats-officedocument.theme+xml"/>
  <Override PartName="/ppt/slideLayouts/slideLayout40.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slideLayouts/slideLayout41.xml" ContentType="application/vnd.openxmlformats-officedocument.presentationml.slideLayout+xml"/>
  <Override PartName="/ppt/theme/theme29.xml" ContentType="application/vnd.openxmlformats-officedocument.theme+xml"/>
  <Override PartName="/ppt/slideLayouts/slideLayout42.xml" ContentType="application/vnd.openxmlformats-officedocument.presentationml.slideLayout+xml"/>
  <Override PartName="/ppt/theme/theme30.xml" ContentType="application/vnd.openxmlformats-officedocument.theme+xml"/>
  <Override PartName="/ppt/slideLayouts/slideLayout43.xml" ContentType="application/vnd.openxmlformats-officedocument.presentationml.slideLayout+xml"/>
  <Override PartName="/ppt/theme/theme31.xml" ContentType="application/vnd.openxmlformats-officedocument.theme+xml"/>
  <Override PartName="/ppt/slideLayouts/slideLayout44.xml" ContentType="application/vnd.openxmlformats-officedocument.presentationml.slideLayout+xml"/>
  <Override PartName="/ppt/theme/theme32.xml" ContentType="application/vnd.openxmlformats-officedocument.theme+xml"/>
  <Override PartName="/ppt/slideLayouts/slideLayout45.xml" ContentType="application/vnd.openxmlformats-officedocument.presentationml.slideLayout+xml"/>
  <Override PartName="/ppt/theme/theme33.xml" ContentType="application/vnd.openxmlformats-officedocument.theme+xml"/>
  <Override PartName="/ppt/slideLayouts/slideLayout46.xml" ContentType="application/vnd.openxmlformats-officedocument.presentationml.slideLayout+xml"/>
  <Override PartName="/ppt/theme/theme34.xml" ContentType="application/vnd.openxmlformats-officedocument.theme+xml"/>
  <Override PartName="/ppt/slideLayouts/slideLayout47.xml" ContentType="application/vnd.openxmlformats-officedocument.presentationml.slideLayout+xml"/>
  <Override PartName="/ppt/theme/theme3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6.xml" ContentType="application/vnd.openxmlformats-officedocument.theme+xml"/>
  <Override PartName="/ppt/slideLayouts/slideLayout50.xml" ContentType="application/vnd.openxmlformats-officedocument.presentationml.slideLayout+xml"/>
  <Override PartName="/ppt/theme/theme37.xml" ContentType="application/vnd.openxmlformats-officedocument.theme+xml"/>
  <Override PartName="/ppt/slideLayouts/slideLayout51.xml" ContentType="application/vnd.openxmlformats-officedocument.presentationml.slideLayout+xml"/>
  <Override PartName="/ppt/theme/theme38.xml" ContentType="application/vnd.openxmlformats-officedocument.theme+xml"/>
  <Override PartName="/ppt/slideLayouts/slideLayout52.xml" ContentType="application/vnd.openxmlformats-officedocument.presentationml.slideLayout+xml"/>
  <Override PartName="/ppt/theme/theme39.xml" ContentType="application/vnd.openxmlformats-officedocument.theme+xml"/>
  <Override PartName="/ppt/slideLayouts/slideLayout53.xml" ContentType="application/vnd.openxmlformats-officedocument.presentationml.slideLayout+xml"/>
  <Override PartName="/ppt/theme/theme40.xml" ContentType="application/vnd.openxmlformats-officedocument.theme+xml"/>
  <Override PartName="/ppt/slideLayouts/slideLayout54.xml" ContentType="application/vnd.openxmlformats-officedocument.presentationml.slideLayout+xml"/>
  <Override PartName="/ppt/theme/theme41.xml" ContentType="application/vnd.openxmlformats-officedocument.theme+xml"/>
  <Override PartName="/ppt/slideLayouts/slideLayout55.xml" ContentType="application/vnd.openxmlformats-officedocument.presentationml.slideLayout+xml"/>
  <Override PartName="/ppt/theme/theme42.xml" ContentType="application/vnd.openxmlformats-officedocument.theme+xml"/>
  <Override PartName="/ppt/slideLayouts/slideLayout56.xml" ContentType="application/vnd.openxmlformats-officedocument.presentationml.slideLayout+xml"/>
  <Override PartName="/ppt/theme/theme43.xml" ContentType="application/vnd.openxmlformats-officedocument.theme+xml"/>
  <Override PartName="/ppt/slideLayouts/slideLayout57.xml" ContentType="application/vnd.openxmlformats-officedocument.presentationml.slideLayout+xml"/>
  <Override PartName="/ppt/theme/theme44.xml" ContentType="application/vnd.openxmlformats-officedocument.theme+xml"/>
  <Override PartName="/ppt/slideLayouts/slideLayout58.xml" ContentType="application/vnd.openxmlformats-officedocument.presentationml.slideLayout+xml"/>
  <Override PartName="/ppt/theme/theme45.xml" ContentType="application/vnd.openxmlformats-officedocument.theme+xml"/>
  <Override PartName="/ppt/slideLayouts/slideLayout59.xml" ContentType="application/vnd.openxmlformats-officedocument.presentationml.slideLayout+xml"/>
  <Override PartName="/ppt/theme/theme4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7.xml" ContentType="application/vnd.openxmlformats-officedocument.theme+xml"/>
  <Override PartName="/ppt/slideLayouts/slideLayout62.xml" ContentType="application/vnd.openxmlformats-officedocument.presentationml.slideLayout+xml"/>
  <Override PartName="/ppt/theme/theme48.xml" ContentType="application/vnd.openxmlformats-officedocument.theme+xml"/>
  <Override PartName="/ppt/slideLayouts/slideLayout63.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5.xml" ContentType="application/vnd.openxmlformats-officedocument.theme+xml"/>
  <Override PartName="/ppt/slideLayouts/slideLayout71.xml" ContentType="application/vnd.openxmlformats-officedocument.presentationml.slideLayout+xml"/>
  <Override PartName="/ppt/theme/theme56.xml" ContentType="application/vnd.openxmlformats-officedocument.theme+xml"/>
  <Override PartName="/ppt/slideLayouts/slideLayout72.xml" ContentType="application/vnd.openxmlformats-officedocument.presentationml.slideLayout+xml"/>
  <Override PartName="/ppt/theme/theme57.xml" ContentType="application/vnd.openxmlformats-officedocument.theme+xml"/>
  <Override PartName="/ppt/slideLayouts/slideLayout73.xml" ContentType="application/vnd.openxmlformats-officedocument.presentationml.slideLayout+xml"/>
  <Override PartName="/ppt/theme/theme58.xml" ContentType="application/vnd.openxmlformats-officedocument.theme+xml"/>
  <Override PartName="/ppt/slideLayouts/slideLayout74.xml" ContentType="application/vnd.openxmlformats-officedocument.presentationml.slideLayout+xml"/>
  <Override PartName="/ppt/theme/theme59.xml" ContentType="application/vnd.openxmlformats-officedocument.theme+xml"/>
  <Override PartName="/ppt/slideLayouts/slideLayout75.xml" ContentType="application/vnd.openxmlformats-officedocument.presentationml.slideLayout+xml"/>
  <Override PartName="/ppt/theme/theme60.xml" ContentType="application/vnd.openxmlformats-officedocument.theme+xml"/>
  <Override PartName="/ppt/slideLayouts/slideLayout76.xml" ContentType="application/vnd.openxmlformats-officedocument.presentationml.slideLayout+xml"/>
  <Override PartName="/ppt/theme/theme61.xml" ContentType="application/vnd.openxmlformats-officedocument.theme+xml"/>
  <Override PartName="/ppt/slideLayouts/slideLayout77.xml" ContentType="application/vnd.openxmlformats-officedocument.presentationml.slideLayout+xml"/>
  <Override PartName="/ppt/theme/theme62.xml" ContentType="application/vnd.openxmlformats-officedocument.theme+xml"/>
  <Override PartName="/ppt/slideLayouts/slideLayout78.xml" ContentType="application/vnd.openxmlformats-officedocument.presentationml.slideLayout+xml"/>
  <Override PartName="/ppt/theme/theme63.xml" ContentType="application/vnd.openxmlformats-officedocument.theme+xml"/>
  <Override PartName="/ppt/slideLayouts/slideLayout79.xml" ContentType="application/vnd.openxmlformats-officedocument.presentationml.slideLayout+xml"/>
  <Override PartName="/ppt/theme/theme64.xml" ContentType="application/vnd.openxmlformats-officedocument.theme+xml"/>
  <Override PartName="/ppt/slideLayouts/slideLayout80.xml" ContentType="application/vnd.openxmlformats-officedocument.presentationml.slideLayout+xml"/>
  <Override PartName="/ppt/theme/theme65.xml" ContentType="application/vnd.openxmlformats-officedocument.theme+xml"/>
  <Override PartName="/ppt/slideLayouts/slideLayout81.xml" ContentType="application/vnd.openxmlformats-officedocument.presentationml.slideLayout+xml"/>
  <Override PartName="/ppt/theme/theme66.xml" ContentType="application/vnd.openxmlformats-officedocument.theme+xml"/>
  <Override PartName="/ppt/slideLayouts/slideLayout82.xml" ContentType="application/vnd.openxmlformats-officedocument.presentationml.slideLayout+xml"/>
  <Override PartName="/ppt/theme/theme67.xml" ContentType="application/vnd.openxmlformats-officedocument.theme+xml"/>
  <Override PartName="/ppt/slideLayouts/slideLayout83.xml" ContentType="application/vnd.openxmlformats-officedocument.presentationml.slideLayout+xml"/>
  <Override PartName="/ppt/theme/theme68.xml" ContentType="application/vnd.openxmlformats-officedocument.theme+xml"/>
  <Override PartName="/ppt/slideLayouts/slideLayout84.xml" ContentType="application/vnd.openxmlformats-officedocument.presentationml.slideLayout+xml"/>
  <Override PartName="/ppt/theme/theme69.xml" ContentType="application/vnd.openxmlformats-officedocument.theme+xml"/>
  <Override PartName="/ppt/slideLayouts/slideLayout85.xml" ContentType="application/vnd.openxmlformats-officedocument.presentationml.slideLayout+xml"/>
  <Override PartName="/ppt/theme/theme70.xml" ContentType="application/vnd.openxmlformats-officedocument.theme+xml"/>
  <Override PartName="/ppt/slideLayouts/slideLayout86.xml" ContentType="application/vnd.openxmlformats-officedocument.presentationml.slideLayout+xml"/>
  <Override PartName="/ppt/theme/theme71.xml" ContentType="application/vnd.openxmlformats-officedocument.theme+xml"/>
  <Override PartName="/ppt/slideLayouts/slideLayout87.xml" ContentType="application/vnd.openxmlformats-officedocument.presentationml.slideLayout+xml"/>
  <Override PartName="/ppt/theme/theme72.xml" ContentType="application/vnd.openxmlformats-officedocument.theme+xml"/>
  <Override PartName="/ppt/slideLayouts/slideLayout88.xml" ContentType="application/vnd.openxmlformats-officedocument.presentationml.slideLayout+xml"/>
  <Override PartName="/ppt/theme/theme73.xml" ContentType="application/vnd.openxmlformats-officedocument.theme+xml"/>
  <Override PartName="/ppt/slideLayouts/slideLayout89.xml" ContentType="application/vnd.openxmlformats-officedocument.presentationml.slideLayout+xml"/>
  <Override PartName="/ppt/theme/theme74.xml" ContentType="application/vnd.openxmlformats-officedocument.theme+xml"/>
  <Override PartName="/ppt/slideLayouts/slideLayout90.xml" ContentType="application/vnd.openxmlformats-officedocument.presentationml.slideLayout+xml"/>
  <Override PartName="/ppt/theme/theme75.xml" ContentType="application/vnd.openxmlformats-officedocument.theme+xml"/>
  <Override PartName="/ppt/slideLayouts/slideLayout91.xml" ContentType="application/vnd.openxmlformats-officedocument.presentationml.slideLayout+xml"/>
  <Override PartName="/ppt/theme/theme76.xml" ContentType="application/vnd.openxmlformats-officedocument.theme+xml"/>
  <Override PartName="/ppt/slideLayouts/slideLayout92.xml" ContentType="application/vnd.openxmlformats-officedocument.presentationml.slideLayout+xml"/>
  <Override PartName="/ppt/theme/theme77.xml" ContentType="application/vnd.openxmlformats-officedocument.theme+xml"/>
  <Override PartName="/ppt/slideLayouts/slideLayout93.xml" ContentType="application/vnd.openxmlformats-officedocument.presentationml.slideLayout+xml"/>
  <Override PartName="/ppt/theme/theme78.xml" ContentType="application/vnd.openxmlformats-officedocument.theme+xml"/>
  <Override PartName="/ppt/slideLayouts/slideLayout94.xml" ContentType="application/vnd.openxmlformats-officedocument.presentationml.slideLayout+xml"/>
  <Override PartName="/ppt/theme/theme79.xml" ContentType="application/vnd.openxmlformats-officedocument.theme+xml"/>
  <Override PartName="/ppt/slideLayouts/slideLayout95.xml" ContentType="application/vnd.openxmlformats-officedocument.presentationml.slideLayout+xml"/>
  <Override PartName="/ppt/theme/theme80.xml" ContentType="application/vnd.openxmlformats-officedocument.theme+xml"/>
  <Override PartName="/ppt/slideLayouts/slideLayout96.xml" ContentType="application/vnd.openxmlformats-officedocument.presentationml.slideLayout+xml"/>
  <Override PartName="/ppt/theme/theme81.xml" ContentType="application/vnd.openxmlformats-officedocument.theme+xml"/>
  <Override PartName="/ppt/slideLayouts/slideLayout97.xml" ContentType="application/vnd.openxmlformats-officedocument.presentationml.slideLayout+xml"/>
  <Override PartName="/ppt/theme/theme82.xml" ContentType="application/vnd.openxmlformats-officedocument.theme+xml"/>
  <Override PartName="/ppt/slideLayouts/slideLayout98.xml" ContentType="application/vnd.openxmlformats-officedocument.presentationml.slideLayout+xml"/>
  <Override PartName="/ppt/theme/theme83.xml" ContentType="application/vnd.openxmlformats-officedocument.theme+xml"/>
  <Override PartName="/ppt/slideLayouts/slideLayout99.xml" ContentType="application/vnd.openxmlformats-officedocument.presentationml.slideLayout+xml"/>
  <Override PartName="/ppt/theme/theme84.xml" ContentType="application/vnd.openxmlformats-officedocument.theme+xml"/>
  <Override PartName="/ppt/slideLayouts/slideLayout100.xml" ContentType="application/vnd.openxmlformats-officedocument.presentationml.slideLayout+xml"/>
  <Override PartName="/ppt/theme/theme85.xml" ContentType="application/vnd.openxmlformats-officedocument.theme+xml"/>
  <Override PartName="/ppt/slideLayouts/slideLayout101.xml" ContentType="application/vnd.openxmlformats-officedocument.presentationml.slideLayout+xml"/>
  <Override PartName="/ppt/theme/theme86.xml" ContentType="application/vnd.openxmlformats-officedocument.theme+xml"/>
  <Override PartName="/ppt/slideLayouts/slideLayout102.xml" ContentType="application/vnd.openxmlformats-officedocument.presentationml.slideLayout+xml"/>
  <Override PartName="/ppt/theme/theme87.xml" ContentType="application/vnd.openxmlformats-officedocument.theme+xml"/>
  <Override PartName="/ppt/slideLayouts/slideLayout103.xml" ContentType="application/vnd.openxmlformats-officedocument.presentationml.slideLayout+xml"/>
  <Override PartName="/ppt/theme/theme88.xml" ContentType="application/vnd.openxmlformats-officedocument.theme+xml"/>
  <Override PartName="/ppt/slideLayouts/slideLayout104.xml" ContentType="application/vnd.openxmlformats-officedocument.presentationml.slideLayout+xml"/>
  <Override PartName="/ppt/theme/theme89.xml" ContentType="application/vnd.openxmlformats-officedocument.theme+xml"/>
  <Override PartName="/ppt/slideLayouts/slideLayout105.xml" ContentType="application/vnd.openxmlformats-officedocument.presentationml.slideLayout+xml"/>
  <Override PartName="/ppt/theme/theme90.xml" ContentType="application/vnd.openxmlformats-officedocument.theme+xml"/>
  <Override PartName="/ppt/slideLayouts/slideLayout106.xml" ContentType="application/vnd.openxmlformats-officedocument.presentationml.slideLayout+xml"/>
  <Override PartName="/ppt/theme/theme91.xml" ContentType="application/vnd.openxmlformats-officedocument.theme+xml"/>
  <Override PartName="/ppt/slideLayouts/slideLayout107.xml" ContentType="application/vnd.openxmlformats-officedocument.presentationml.slideLayout+xml"/>
  <Override PartName="/ppt/theme/theme92.xml" ContentType="application/vnd.openxmlformats-officedocument.theme+xml"/>
  <Override PartName="/ppt/slideLayouts/slideLayout108.xml" ContentType="application/vnd.openxmlformats-officedocument.presentationml.slideLayout+xml"/>
  <Override PartName="/ppt/theme/theme93.xml" ContentType="application/vnd.openxmlformats-officedocument.theme+xml"/>
  <Override PartName="/ppt/slideLayouts/slideLayout109.xml" ContentType="application/vnd.openxmlformats-officedocument.presentationml.slideLayout+xml"/>
  <Override PartName="/ppt/theme/theme94.xml" ContentType="application/vnd.openxmlformats-officedocument.theme+xml"/>
  <Override PartName="/ppt/slideLayouts/slideLayout110.xml" ContentType="application/vnd.openxmlformats-officedocument.presentationml.slideLayout+xml"/>
  <Override PartName="/ppt/theme/theme95.xml" ContentType="application/vnd.openxmlformats-officedocument.theme+xml"/>
  <Override PartName="/ppt/slideLayouts/slideLayout111.xml" ContentType="application/vnd.openxmlformats-officedocument.presentationml.slideLayout+xml"/>
  <Override PartName="/ppt/theme/theme96.xml" ContentType="application/vnd.openxmlformats-officedocument.theme+xml"/>
  <Override PartName="/ppt/slideLayouts/slideLayout112.xml" ContentType="application/vnd.openxmlformats-officedocument.presentationml.slideLayout+xml"/>
  <Override PartName="/ppt/theme/theme97.xml" ContentType="application/vnd.openxmlformats-officedocument.theme+xml"/>
  <Override PartName="/ppt/slideLayouts/slideLayout113.xml" ContentType="application/vnd.openxmlformats-officedocument.presentationml.slideLayout+xml"/>
  <Override PartName="/ppt/theme/theme98.xml" ContentType="application/vnd.openxmlformats-officedocument.theme+xml"/>
  <Override PartName="/ppt/slideLayouts/slideLayout114.xml" ContentType="application/vnd.openxmlformats-officedocument.presentationml.slideLayout+xml"/>
  <Override PartName="/ppt/theme/theme99.xml" ContentType="application/vnd.openxmlformats-officedocument.theme+xml"/>
  <Override PartName="/ppt/slideLayouts/slideLayout115.xml" ContentType="application/vnd.openxmlformats-officedocument.presentationml.slideLayout+xml"/>
  <Override PartName="/ppt/theme/theme100.xml" ContentType="application/vnd.openxmlformats-officedocument.theme+xml"/>
  <Override PartName="/ppt/slideLayouts/slideLayout116.xml" ContentType="application/vnd.openxmlformats-officedocument.presentationml.slideLayout+xml"/>
  <Override PartName="/ppt/theme/theme101.xml" ContentType="application/vnd.openxmlformats-officedocument.theme+xml"/>
  <Override PartName="/ppt/slideLayouts/slideLayout117.xml" ContentType="application/vnd.openxmlformats-officedocument.presentationml.slideLayout+xml"/>
  <Override PartName="/ppt/theme/theme102.xml" ContentType="application/vnd.openxmlformats-officedocument.theme+xml"/>
  <Override PartName="/ppt/slideLayouts/slideLayout118.xml" ContentType="application/vnd.openxmlformats-officedocument.presentationml.slideLayout+xml"/>
  <Override PartName="/ppt/theme/theme103.xml" ContentType="application/vnd.openxmlformats-officedocument.theme+xml"/>
  <Override PartName="/ppt/slideLayouts/slideLayout119.xml" ContentType="application/vnd.openxmlformats-officedocument.presentationml.slideLayout+xml"/>
  <Override PartName="/ppt/theme/theme104.xml" ContentType="application/vnd.openxmlformats-officedocument.theme+xml"/>
  <Override PartName="/ppt/slideLayouts/slideLayout120.xml" ContentType="application/vnd.openxmlformats-officedocument.presentationml.slideLayout+xml"/>
  <Override PartName="/ppt/theme/theme105.xml" ContentType="application/vnd.openxmlformats-officedocument.theme+xml"/>
  <Override PartName="/ppt/theme/theme10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83" r:id="rId1"/>
    <p:sldMasterId id="2147484397" r:id="rId2"/>
    <p:sldMasterId id="2147484400" r:id="rId3"/>
    <p:sldMasterId id="2147484402" r:id="rId4"/>
    <p:sldMasterId id="2147484465" r:id="rId5"/>
    <p:sldMasterId id="2147484615" r:id="rId6"/>
    <p:sldMasterId id="2147484643" r:id="rId7"/>
    <p:sldMasterId id="2147484655" r:id="rId8"/>
    <p:sldMasterId id="2147484657" r:id="rId9"/>
    <p:sldMasterId id="2147484660" r:id="rId10"/>
    <p:sldMasterId id="2147484662" r:id="rId11"/>
    <p:sldMasterId id="2147484664" r:id="rId12"/>
    <p:sldMasterId id="2147484666" r:id="rId13"/>
    <p:sldMasterId id="2147484668" r:id="rId14"/>
    <p:sldMasterId id="2147484670" r:id="rId15"/>
    <p:sldMasterId id="2147484672" r:id="rId16"/>
    <p:sldMasterId id="2147484674" r:id="rId17"/>
    <p:sldMasterId id="2147484676" r:id="rId18"/>
    <p:sldMasterId id="2147484678" r:id="rId19"/>
    <p:sldMasterId id="2147484682" r:id="rId20"/>
    <p:sldMasterId id="2147484685" r:id="rId21"/>
    <p:sldMasterId id="2147484687" r:id="rId22"/>
    <p:sldMasterId id="2147484689" r:id="rId23"/>
    <p:sldMasterId id="2147484691" r:id="rId24"/>
    <p:sldMasterId id="2147484693" r:id="rId25"/>
    <p:sldMasterId id="2147484695" r:id="rId26"/>
    <p:sldMasterId id="2147484697" r:id="rId27"/>
    <p:sldMasterId id="2147484701" r:id="rId28"/>
    <p:sldMasterId id="2147484703" r:id="rId29"/>
    <p:sldMasterId id="2147484707" r:id="rId30"/>
    <p:sldMasterId id="2147484711" r:id="rId31"/>
    <p:sldMasterId id="2147484713" r:id="rId32"/>
    <p:sldMasterId id="2147484715" r:id="rId33"/>
    <p:sldMasterId id="2147484717" r:id="rId34"/>
    <p:sldMasterId id="2147484719" r:id="rId35"/>
    <p:sldMasterId id="2147484723" r:id="rId36"/>
    <p:sldMasterId id="2147484725" r:id="rId37"/>
    <p:sldMasterId id="2147484728" r:id="rId38"/>
    <p:sldMasterId id="2147484730" r:id="rId39"/>
    <p:sldMasterId id="2147484732" r:id="rId40"/>
    <p:sldMasterId id="2147484735" r:id="rId41"/>
    <p:sldMasterId id="2147484737" r:id="rId42"/>
    <p:sldMasterId id="2147484739" r:id="rId43"/>
    <p:sldMasterId id="2147484741" r:id="rId44"/>
    <p:sldMasterId id="2147484744" r:id="rId45"/>
    <p:sldMasterId id="2147484746" r:id="rId46"/>
    <p:sldMasterId id="2147484749" r:id="rId47"/>
    <p:sldMasterId id="2147484751" r:id="rId48"/>
    <p:sldMasterId id="2147484753" r:id="rId49"/>
    <p:sldMasterId id="2147484755" r:id="rId50"/>
    <p:sldMasterId id="2147484756" r:id="rId51"/>
    <p:sldMasterId id="2147484759" r:id="rId52"/>
    <p:sldMasterId id="2147484761" r:id="rId53"/>
    <p:sldMasterId id="2147484767" r:id="rId54"/>
    <p:sldMasterId id="2147484770" r:id="rId55"/>
    <p:sldMasterId id="2147484773" r:id="rId56"/>
    <p:sldMasterId id="2147484778" r:id="rId57"/>
    <p:sldMasterId id="2147484780" r:id="rId58"/>
    <p:sldMasterId id="2147484782" r:id="rId59"/>
    <p:sldMasterId id="2147484784" r:id="rId60"/>
    <p:sldMasterId id="2147484786" r:id="rId61"/>
    <p:sldMasterId id="2147484788" r:id="rId62"/>
    <p:sldMasterId id="2147484790" r:id="rId63"/>
    <p:sldMasterId id="2147484792" r:id="rId64"/>
    <p:sldMasterId id="2147484794" r:id="rId65"/>
    <p:sldMasterId id="2147484796" r:id="rId66"/>
    <p:sldMasterId id="2147484798" r:id="rId67"/>
    <p:sldMasterId id="2147484800" r:id="rId68"/>
    <p:sldMasterId id="2147484802" r:id="rId69"/>
    <p:sldMasterId id="2147484804" r:id="rId70"/>
    <p:sldMasterId id="2147484807" r:id="rId71"/>
    <p:sldMasterId id="2147484809" r:id="rId72"/>
    <p:sldMasterId id="2147484811" r:id="rId73"/>
    <p:sldMasterId id="2147484813" r:id="rId74"/>
    <p:sldMasterId id="2147484815" r:id="rId75"/>
    <p:sldMasterId id="2147484817" r:id="rId76"/>
    <p:sldMasterId id="2147484819" r:id="rId77"/>
    <p:sldMasterId id="2147484821" r:id="rId78"/>
    <p:sldMasterId id="2147484823" r:id="rId79"/>
    <p:sldMasterId id="2147484825" r:id="rId80"/>
    <p:sldMasterId id="2147484827" r:id="rId81"/>
    <p:sldMasterId id="2147484829" r:id="rId82"/>
    <p:sldMasterId id="2147484831" r:id="rId83"/>
    <p:sldMasterId id="2147484833" r:id="rId84"/>
    <p:sldMasterId id="2147484835" r:id="rId85"/>
    <p:sldMasterId id="2147484837" r:id="rId86"/>
    <p:sldMasterId id="2147484839" r:id="rId87"/>
    <p:sldMasterId id="2147484841" r:id="rId88"/>
    <p:sldMasterId id="2147484843" r:id="rId89"/>
    <p:sldMasterId id="2147484845" r:id="rId90"/>
    <p:sldMasterId id="2147484847" r:id="rId91"/>
    <p:sldMasterId id="2147484849" r:id="rId92"/>
    <p:sldMasterId id="2147484851" r:id="rId93"/>
    <p:sldMasterId id="2147484853" r:id="rId94"/>
    <p:sldMasterId id="2147484855" r:id="rId95"/>
    <p:sldMasterId id="2147484857" r:id="rId96"/>
    <p:sldMasterId id="2147484859" r:id="rId97"/>
    <p:sldMasterId id="2147484861" r:id="rId98"/>
    <p:sldMasterId id="2147484863" r:id="rId99"/>
    <p:sldMasterId id="2147484865" r:id="rId100"/>
    <p:sldMasterId id="2147484867" r:id="rId101"/>
    <p:sldMasterId id="2147484869" r:id="rId102"/>
    <p:sldMasterId id="2147484871" r:id="rId103"/>
    <p:sldMasterId id="2147484873" r:id="rId104"/>
    <p:sldMasterId id="2147484875" r:id="rId105"/>
  </p:sldMasterIdLst>
  <p:notesMasterIdLst>
    <p:notesMasterId r:id="rId273"/>
  </p:notesMasterIdLst>
  <p:sldIdLst>
    <p:sldId id="428" r:id="rId106"/>
    <p:sldId id="476" r:id="rId107"/>
    <p:sldId id="477" r:id="rId108"/>
    <p:sldId id="479" r:id="rId109"/>
    <p:sldId id="480" r:id="rId110"/>
    <p:sldId id="481" r:id="rId111"/>
    <p:sldId id="459" r:id="rId112"/>
    <p:sldId id="527" r:id="rId113"/>
    <p:sldId id="500" r:id="rId114"/>
    <p:sldId id="501" r:id="rId115"/>
    <p:sldId id="482" r:id="rId116"/>
    <p:sldId id="483" r:id="rId117"/>
    <p:sldId id="484" r:id="rId118"/>
    <p:sldId id="485" r:id="rId119"/>
    <p:sldId id="486" r:id="rId120"/>
    <p:sldId id="504" r:id="rId121"/>
    <p:sldId id="505" r:id="rId122"/>
    <p:sldId id="508" r:id="rId123"/>
    <p:sldId id="509" r:id="rId124"/>
    <p:sldId id="510" r:id="rId125"/>
    <p:sldId id="511" r:id="rId126"/>
    <p:sldId id="512" r:id="rId127"/>
    <p:sldId id="513" r:id="rId128"/>
    <p:sldId id="514" r:id="rId129"/>
    <p:sldId id="515" r:id="rId130"/>
    <p:sldId id="516" r:id="rId131"/>
    <p:sldId id="517" r:id="rId132"/>
    <p:sldId id="518" r:id="rId133"/>
    <p:sldId id="519" r:id="rId134"/>
    <p:sldId id="520" r:id="rId135"/>
    <p:sldId id="521" r:id="rId136"/>
    <p:sldId id="522" r:id="rId137"/>
    <p:sldId id="523" r:id="rId138"/>
    <p:sldId id="524" r:id="rId139"/>
    <p:sldId id="525" r:id="rId140"/>
    <p:sldId id="487" r:id="rId141"/>
    <p:sldId id="488" r:id="rId142"/>
    <p:sldId id="489" r:id="rId143"/>
    <p:sldId id="490" r:id="rId144"/>
    <p:sldId id="493" r:id="rId145"/>
    <p:sldId id="461" r:id="rId146"/>
    <p:sldId id="463" r:id="rId147"/>
    <p:sldId id="464" r:id="rId148"/>
    <p:sldId id="465" r:id="rId149"/>
    <p:sldId id="467" r:id="rId150"/>
    <p:sldId id="468" r:id="rId151"/>
    <p:sldId id="469" r:id="rId152"/>
    <p:sldId id="528" r:id="rId153"/>
    <p:sldId id="550" r:id="rId154"/>
    <p:sldId id="551" r:id="rId155"/>
    <p:sldId id="558" r:id="rId156"/>
    <p:sldId id="559" r:id="rId157"/>
    <p:sldId id="560" r:id="rId158"/>
    <p:sldId id="561" r:id="rId159"/>
    <p:sldId id="562" r:id="rId160"/>
    <p:sldId id="563" r:id="rId161"/>
    <p:sldId id="564" r:id="rId162"/>
    <p:sldId id="565" r:id="rId163"/>
    <p:sldId id="566" r:id="rId164"/>
    <p:sldId id="568" r:id="rId165"/>
    <p:sldId id="569" r:id="rId166"/>
    <p:sldId id="570" r:id="rId167"/>
    <p:sldId id="571" r:id="rId168"/>
    <p:sldId id="572" r:id="rId169"/>
    <p:sldId id="573" r:id="rId170"/>
    <p:sldId id="574" r:id="rId171"/>
    <p:sldId id="575" r:id="rId172"/>
    <p:sldId id="576" r:id="rId173"/>
    <p:sldId id="577" r:id="rId174"/>
    <p:sldId id="578" r:id="rId175"/>
    <p:sldId id="579" r:id="rId176"/>
    <p:sldId id="580" r:id="rId177"/>
    <p:sldId id="581" r:id="rId178"/>
    <p:sldId id="582" r:id="rId179"/>
    <p:sldId id="583" r:id="rId180"/>
    <p:sldId id="584" r:id="rId181"/>
    <p:sldId id="586" r:id="rId182"/>
    <p:sldId id="587" r:id="rId183"/>
    <p:sldId id="588" r:id="rId184"/>
    <p:sldId id="589" r:id="rId185"/>
    <p:sldId id="590" r:id="rId186"/>
    <p:sldId id="591" r:id="rId187"/>
    <p:sldId id="592" r:id="rId188"/>
    <p:sldId id="593" r:id="rId189"/>
    <p:sldId id="594" r:id="rId190"/>
    <p:sldId id="595" r:id="rId191"/>
    <p:sldId id="596" r:id="rId192"/>
    <p:sldId id="597" r:id="rId193"/>
    <p:sldId id="598" r:id="rId194"/>
    <p:sldId id="599" r:id="rId195"/>
    <p:sldId id="600" r:id="rId196"/>
    <p:sldId id="601" r:id="rId197"/>
    <p:sldId id="602" r:id="rId198"/>
    <p:sldId id="603" r:id="rId199"/>
    <p:sldId id="604" r:id="rId200"/>
    <p:sldId id="605" r:id="rId201"/>
    <p:sldId id="606" r:id="rId202"/>
    <p:sldId id="607" r:id="rId203"/>
    <p:sldId id="608" r:id="rId204"/>
    <p:sldId id="609" r:id="rId205"/>
    <p:sldId id="610" r:id="rId206"/>
    <p:sldId id="611" r:id="rId207"/>
    <p:sldId id="612" r:id="rId208"/>
    <p:sldId id="613" r:id="rId209"/>
    <p:sldId id="614" r:id="rId210"/>
    <p:sldId id="615" r:id="rId211"/>
    <p:sldId id="616" r:id="rId212"/>
    <p:sldId id="617" r:id="rId213"/>
    <p:sldId id="618" r:id="rId214"/>
    <p:sldId id="619" r:id="rId215"/>
    <p:sldId id="620" r:id="rId216"/>
    <p:sldId id="621" r:id="rId217"/>
    <p:sldId id="622" r:id="rId218"/>
    <p:sldId id="623" r:id="rId219"/>
    <p:sldId id="624" r:id="rId220"/>
    <p:sldId id="625" r:id="rId221"/>
    <p:sldId id="626" r:id="rId222"/>
    <p:sldId id="627" r:id="rId223"/>
    <p:sldId id="628" r:id="rId224"/>
    <p:sldId id="629" r:id="rId225"/>
    <p:sldId id="630" r:id="rId226"/>
    <p:sldId id="631" r:id="rId227"/>
    <p:sldId id="632" r:id="rId228"/>
    <p:sldId id="633" r:id="rId229"/>
    <p:sldId id="634" r:id="rId230"/>
    <p:sldId id="635" r:id="rId231"/>
    <p:sldId id="636" r:id="rId232"/>
    <p:sldId id="637" r:id="rId233"/>
    <p:sldId id="638" r:id="rId234"/>
    <p:sldId id="639" r:id="rId235"/>
    <p:sldId id="640" r:id="rId236"/>
    <p:sldId id="641" r:id="rId237"/>
    <p:sldId id="642" r:id="rId238"/>
    <p:sldId id="643" r:id="rId239"/>
    <p:sldId id="644" r:id="rId240"/>
    <p:sldId id="645" r:id="rId241"/>
    <p:sldId id="646" r:id="rId242"/>
    <p:sldId id="647" r:id="rId243"/>
    <p:sldId id="648" r:id="rId244"/>
    <p:sldId id="649" r:id="rId245"/>
    <p:sldId id="650" r:id="rId246"/>
    <p:sldId id="651" r:id="rId247"/>
    <p:sldId id="652" r:id="rId248"/>
    <p:sldId id="653" r:id="rId249"/>
    <p:sldId id="654" r:id="rId250"/>
    <p:sldId id="655" r:id="rId251"/>
    <p:sldId id="656" r:id="rId252"/>
    <p:sldId id="657" r:id="rId253"/>
    <p:sldId id="658" r:id="rId254"/>
    <p:sldId id="659" r:id="rId255"/>
    <p:sldId id="660" r:id="rId256"/>
    <p:sldId id="661" r:id="rId257"/>
    <p:sldId id="662" r:id="rId258"/>
    <p:sldId id="663" r:id="rId259"/>
    <p:sldId id="664" r:id="rId260"/>
    <p:sldId id="665" r:id="rId261"/>
    <p:sldId id="666" r:id="rId262"/>
    <p:sldId id="667" r:id="rId263"/>
    <p:sldId id="668" r:id="rId264"/>
    <p:sldId id="669" r:id="rId265"/>
    <p:sldId id="670" r:id="rId266"/>
    <p:sldId id="671" r:id="rId267"/>
    <p:sldId id="672" r:id="rId268"/>
    <p:sldId id="673" r:id="rId269"/>
    <p:sldId id="460" r:id="rId270"/>
    <p:sldId id="436" r:id="rId271"/>
    <p:sldId id="502" r:id="rId272"/>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6699"/>
    <a:srgbClr val="CC0000"/>
    <a:srgbClr val="333399"/>
    <a:srgbClr val="FFFF66"/>
    <a:srgbClr val="000000"/>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varScale="1">
        <p:scale>
          <a:sx n="78" d="100"/>
          <a:sy n="78" d="100"/>
        </p:scale>
        <p:origin x="13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8074"/>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 Target="slides/slide12.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33.xml"/><Relationship Id="rId159" Type="http://schemas.openxmlformats.org/officeDocument/2006/relationships/slide" Target="slides/slide54.xml"/><Relationship Id="rId170" Type="http://schemas.openxmlformats.org/officeDocument/2006/relationships/slide" Target="slides/slide65.xml"/><Relationship Id="rId191" Type="http://schemas.openxmlformats.org/officeDocument/2006/relationships/slide" Target="slides/slide86.xml"/><Relationship Id="rId205" Type="http://schemas.openxmlformats.org/officeDocument/2006/relationships/slide" Target="slides/slide100.xml"/><Relationship Id="rId226" Type="http://schemas.openxmlformats.org/officeDocument/2006/relationships/slide" Target="slides/slide121.xml"/><Relationship Id="rId247" Type="http://schemas.openxmlformats.org/officeDocument/2006/relationships/slide" Target="slides/slide142.xml"/><Relationship Id="rId107" Type="http://schemas.openxmlformats.org/officeDocument/2006/relationships/slide" Target="slides/slide2.xml"/><Relationship Id="rId268" Type="http://schemas.openxmlformats.org/officeDocument/2006/relationships/slide" Target="slides/slide16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23.xml"/><Relationship Id="rId149" Type="http://schemas.openxmlformats.org/officeDocument/2006/relationships/slide" Target="slides/slide44.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55.xml"/><Relationship Id="rId181" Type="http://schemas.openxmlformats.org/officeDocument/2006/relationships/slide" Target="slides/slide76.xml"/><Relationship Id="rId216" Type="http://schemas.openxmlformats.org/officeDocument/2006/relationships/slide" Target="slides/slide111.xml"/><Relationship Id="rId237" Type="http://schemas.openxmlformats.org/officeDocument/2006/relationships/slide" Target="slides/slide132.xml"/><Relationship Id="rId258" Type="http://schemas.openxmlformats.org/officeDocument/2006/relationships/slide" Target="slides/slide153.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13.xml"/><Relationship Id="rId139" Type="http://schemas.openxmlformats.org/officeDocument/2006/relationships/slide" Target="slides/slide34.xml"/><Relationship Id="rId85" Type="http://schemas.openxmlformats.org/officeDocument/2006/relationships/slideMaster" Target="slideMasters/slideMaster85.xml"/><Relationship Id="rId150" Type="http://schemas.openxmlformats.org/officeDocument/2006/relationships/slide" Target="slides/slide45.xml"/><Relationship Id="rId171" Type="http://schemas.openxmlformats.org/officeDocument/2006/relationships/slide" Target="slides/slide66.xml"/><Relationship Id="rId192" Type="http://schemas.openxmlformats.org/officeDocument/2006/relationships/slide" Target="slides/slide87.xml"/><Relationship Id="rId206" Type="http://schemas.openxmlformats.org/officeDocument/2006/relationships/slide" Target="slides/slide101.xml"/><Relationship Id="rId227" Type="http://schemas.openxmlformats.org/officeDocument/2006/relationships/slide" Target="slides/slide122.xml"/><Relationship Id="rId248" Type="http://schemas.openxmlformats.org/officeDocument/2006/relationships/slide" Target="slides/slide143.xml"/><Relationship Id="rId269" Type="http://schemas.openxmlformats.org/officeDocument/2006/relationships/slide" Target="slides/slide164.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3.xml"/><Relationship Id="rId129" Type="http://schemas.openxmlformats.org/officeDocument/2006/relationships/slide" Target="slides/slide24.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 Target="slides/slide35.xml"/><Relationship Id="rId161" Type="http://schemas.openxmlformats.org/officeDocument/2006/relationships/slide" Target="slides/slide56.xml"/><Relationship Id="rId182" Type="http://schemas.openxmlformats.org/officeDocument/2006/relationships/slide" Target="slides/slide77.xml"/><Relationship Id="rId217" Type="http://schemas.openxmlformats.org/officeDocument/2006/relationships/slide" Target="slides/slide112.xml"/><Relationship Id="rId6" Type="http://schemas.openxmlformats.org/officeDocument/2006/relationships/slideMaster" Target="slideMasters/slideMaster6.xml"/><Relationship Id="rId238" Type="http://schemas.openxmlformats.org/officeDocument/2006/relationships/slide" Target="slides/slide133.xml"/><Relationship Id="rId259" Type="http://schemas.openxmlformats.org/officeDocument/2006/relationships/slide" Target="slides/slide154.xml"/><Relationship Id="rId23" Type="http://schemas.openxmlformats.org/officeDocument/2006/relationships/slideMaster" Target="slideMasters/slideMaster23.xml"/><Relationship Id="rId119" Type="http://schemas.openxmlformats.org/officeDocument/2006/relationships/slide" Target="slides/slide14.xml"/><Relationship Id="rId270" Type="http://schemas.openxmlformats.org/officeDocument/2006/relationships/slide" Target="slides/slide165.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 Target="slides/slide25.xml"/><Relationship Id="rId151" Type="http://schemas.openxmlformats.org/officeDocument/2006/relationships/slide" Target="slides/slide46.xml"/><Relationship Id="rId172" Type="http://schemas.openxmlformats.org/officeDocument/2006/relationships/slide" Target="slides/slide67.xml"/><Relationship Id="rId193" Type="http://schemas.openxmlformats.org/officeDocument/2006/relationships/slide" Target="slides/slide88.xml"/><Relationship Id="rId202" Type="http://schemas.openxmlformats.org/officeDocument/2006/relationships/slide" Target="slides/slide97.xml"/><Relationship Id="rId207" Type="http://schemas.openxmlformats.org/officeDocument/2006/relationships/slide" Target="slides/slide102.xml"/><Relationship Id="rId223" Type="http://schemas.openxmlformats.org/officeDocument/2006/relationships/slide" Target="slides/slide118.xml"/><Relationship Id="rId228" Type="http://schemas.openxmlformats.org/officeDocument/2006/relationships/slide" Target="slides/slide123.xml"/><Relationship Id="rId244" Type="http://schemas.openxmlformats.org/officeDocument/2006/relationships/slide" Target="slides/slide139.xml"/><Relationship Id="rId249" Type="http://schemas.openxmlformats.org/officeDocument/2006/relationships/slide" Target="slides/slide14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xml"/><Relationship Id="rId260" Type="http://schemas.openxmlformats.org/officeDocument/2006/relationships/slide" Target="slides/slide155.xml"/><Relationship Id="rId265" Type="http://schemas.openxmlformats.org/officeDocument/2006/relationships/slide" Target="slides/slide160.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 Target="slides/slide15.xml"/><Relationship Id="rId125" Type="http://schemas.openxmlformats.org/officeDocument/2006/relationships/slide" Target="slides/slide20.xml"/><Relationship Id="rId141" Type="http://schemas.openxmlformats.org/officeDocument/2006/relationships/slide" Target="slides/slide36.xml"/><Relationship Id="rId146" Type="http://schemas.openxmlformats.org/officeDocument/2006/relationships/slide" Target="slides/slide41.xml"/><Relationship Id="rId167" Type="http://schemas.openxmlformats.org/officeDocument/2006/relationships/slide" Target="slides/slide62.xml"/><Relationship Id="rId188"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57.xml"/><Relationship Id="rId183" Type="http://schemas.openxmlformats.org/officeDocument/2006/relationships/slide" Target="slides/slide78.xml"/><Relationship Id="rId213" Type="http://schemas.openxmlformats.org/officeDocument/2006/relationships/slide" Target="slides/slide108.xml"/><Relationship Id="rId218" Type="http://schemas.openxmlformats.org/officeDocument/2006/relationships/slide" Target="slides/slide113.xml"/><Relationship Id="rId234" Type="http://schemas.openxmlformats.org/officeDocument/2006/relationships/slide" Target="slides/slide129.xml"/><Relationship Id="rId239" Type="http://schemas.openxmlformats.org/officeDocument/2006/relationships/slide" Target="slides/slide13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45.xml"/><Relationship Id="rId255" Type="http://schemas.openxmlformats.org/officeDocument/2006/relationships/slide" Target="slides/slide150.xml"/><Relationship Id="rId271" Type="http://schemas.openxmlformats.org/officeDocument/2006/relationships/slide" Target="slides/slide166.xml"/><Relationship Id="rId276" Type="http://schemas.openxmlformats.org/officeDocument/2006/relationships/theme" Target="theme/theme1.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5.xml"/><Relationship Id="rId115" Type="http://schemas.openxmlformats.org/officeDocument/2006/relationships/slide" Target="slides/slide10.xml"/><Relationship Id="rId131" Type="http://schemas.openxmlformats.org/officeDocument/2006/relationships/slide" Target="slides/slide26.xml"/><Relationship Id="rId136" Type="http://schemas.openxmlformats.org/officeDocument/2006/relationships/slide" Target="slides/slide31.xml"/><Relationship Id="rId157" Type="http://schemas.openxmlformats.org/officeDocument/2006/relationships/slide" Target="slides/slide52.xml"/><Relationship Id="rId178" Type="http://schemas.openxmlformats.org/officeDocument/2006/relationships/slide" Target="slides/slide73.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47.xml"/><Relationship Id="rId173" Type="http://schemas.openxmlformats.org/officeDocument/2006/relationships/slide" Target="slides/slide68.xml"/><Relationship Id="rId194" Type="http://schemas.openxmlformats.org/officeDocument/2006/relationships/slide" Target="slides/slide89.xml"/><Relationship Id="rId199" Type="http://schemas.openxmlformats.org/officeDocument/2006/relationships/slide" Target="slides/slide94.xml"/><Relationship Id="rId203" Type="http://schemas.openxmlformats.org/officeDocument/2006/relationships/slide" Target="slides/slide98.xml"/><Relationship Id="rId208" Type="http://schemas.openxmlformats.org/officeDocument/2006/relationships/slide" Target="slides/slide103.xml"/><Relationship Id="rId229" Type="http://schemas.openxmlformats.org/officeDocument/2006/relationships/slide" Target="slides/slide124.xml"/><Relationship Id="rId19" Type="http://schemas.openxmlformats.org/officeDocument/2006/relationships/slideMaster" Target="slideMasters/slideMaster19.xml"/><Relationship Id="rId224" Type="http://schemas.openxmlformats.org/officeDocument/2006/relationships/slide" Target="slides/slide119.xml"/><Relationship Id="rId240" Type="http://schemas.openxmlformats.org/officeDocument/2006/relationships/slide" Target="slides/slide135.xml"/><Relationship Id="rId245" Type="http://schemas.openxmlformats.org/officeDocument/2006/relationships/slide" Target="slides/slide140.xml"/><Relationship Id="rId261" Type="http://schemas.openxmlformats.org/officeDocument/2006/relationships/slide" Target="slides/slide156.xml"/><Relationship Id="rId266" Type="http://schemas.openxmlformats.org/officeDocument/2006/relationships/slide" Target="slides/slide16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21.xml"/><Relationship Id="rId147" Type="http://schemas.openxmlformats.org/officeDocument/2006/relationships/slide" Target="slides/slide42.xml"/><Relationship Id="rId168"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6.xml"/><Relationship Id="rId142" Type="http://schemas.openxmlformats.org/officeDocument/2006/relationships/slide" Target="slides/slide37.xml"/><Relationship Id="rId163" Type="http://schemas.openxmlformats.org/officeDocument/2006/relationships/slide" Target="slides/slide58.xml"/><Relationship Id="rId184" Type="http://schemas.openxmlformats.org/officeDocument/2006/relationships/slide" Target="slides/slide79.xml"/><Relationship Id="rId189" Type="http://schemas.openxmlformats.org/officeDocument/2006/relationships/slide" Target="slides/slide84.xml"/><Relationship Id="rId219" Type="http://schemas.openxmlformats.org/officeDocument/2006/relationships/slide" Target="slides/slide114.xml"/><Relationship Id="rId3" Type="http://schemas.openxmlformats.org/officeDocument/2006/relationships/slideMaster" Target="slideMasters/slideMaster3.xml"/><Relationship Id="rId214" Type="http://schemas.openxmlformats.org/officeDocument/2006/relationships/slide" Target="slides/slide109.xml"/><Relationship Id="rId230" Type="http://schemas.openxmlformats.org/officeDocument/2006/relationships/slide" Target="slides/slide125.xml"/><Relationship Id="rId235" Type="http://schemas.openxmlformats.org/officeDocument/2006/relationships/slide" Target="slides/slide130.xml"/><Relationship Id="rId251" Type="http://schemas.openxmlformats.org/officeDocument/2006/relationships/slide" Target="slides/slide146.xml"/><Relationship Id="rId256" Type="http://schemas.openxmlformats.org/officeDocument/2006/relationships/slide" Target="slides/slide151.xml"/><Relationship Id="rId277" Type="http://schemas.openxmlformats.org/officeDocument/2006/relationships/tableStyles" Target="tableStyle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1.xml"/><Relationship Id="rId137" Type="http://schemas.openxmlformats.org/officeDocument/2006/relationships/slide" Target="slides/slide32.xml"/><Relationship Id="rId158" Type="http://schemas.openxmlformats.org/officeDocument/2006/relationships/slide" Target="slides/slide53.xml"/><Relationship Id="rId272" Type="http://schemas.openxmlformats.org/officeDocument/2006/relationships/slide" Target="slides/slide1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6.xml"/><Relationship Id="rId132" Type="http://schemas.openxmlformats.org/officeDocument/2006/relationships/slide" Target="slides/slide27.xml"/><Relationship Id="rId153" Type="http://schemas.openxmlformats.org/officeDocument/2006/relationships/slide" Target="slides/slide48.xml"/><Relationship Id="rId174" Type="http://schemas.openxmlformats.org/officeDocument/2006/relationships/slide" Target="slides/slide69.xml"/><Relationship Id="rId179" Type="http://schemas.openxmlformats.org/officeDocument/2006/relationships/slide" Target="slides/slide74.xml"/><Relationship Id="rId195" Type="http://schemas.openxmlformats.org/officeDocument/2006/relationships/slide" Target="slides/slide90.xml"/><Relationship Id="rId209" Type="http://schemas.openxmlformats.org/officeDocument/2006/relationships/slide" Target="slides/slide104.xml"/><Relationship Id="rId190" Type="http://schemas.openxmlformats.org/officeDocument/2006/relationships/slide" Target="slides/slide85.xml"/><Relationship Id="rId204" Type="http://schemas.openxmlformats.org/officeDocument/2006/relationships/slide" Target="slides/slide99.xml"/><Relationship Id="rId220" Type="http://schemas.openxmlformats.org/officeDocument/2006/relationships/slide" Target="slides/slide115.xml"/><Relationship Id="rId225" Type="http://schemas.openxmlformats.org/officeDocument/2006/relationships/slide" Target="slides/slide120.xml"/><Relationship Id="rId241" Type="http://schemas.openxmlformats.org/officeDocument/2006/relationships/slide" Target="slides/slide136.xml"/><Relationship Id="rId246" Type="http://schemas.openxmlformats.org/officeDocument/2006/relationships/slide" Target="slides/slide141.xml"/><Relationship Id="rId267" Type="http://schemas.openxmlformats.org/officeDocument/2006/relationships/slide" Target="slides/slide16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1.xml"/><Relationship Id="rId127" Type="http://schemas.openxmlformats.org/officeDocument/2006/relationships/slide" Target="slides/slide22.xml"/><Relationship Id="rId262" Type="http://schemas.openxmlformats.org/officeDocument/2006/relationships/slide" Target="slides/slide1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17.xml"/><Relationship Id="rId143" Type="http://schemas.openxmlformats.org/officeDocument/2006/relationships/slide" Target="slides/slide38.xml"/><Relationship Id="rId148" Type="http://schemas.openxmlformats.org/officeDocument/2006/relationships/slide" Target="slides/slide43.xml"/><Relationship Id="rId164" Type="http://schemas.openxmlformats.org/officeDocument/2006/relationships/slide" Target="slides/slide59.xml"/><Relationship Id="rId169" Type="http://schemas.openxmlformats.org/officeDocument/2006/relationships/slide" Target="slides/slide64.xml"/><Relationship Id="rId185"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75.xml"/><Relationship Id="rId210" Type="http://schemas.openxmlformats.org/officeDocument/2006/relationships/slide" Target="slides/slide105.xml"/><Relationship Id="rId215" Type="http://schemas.openxmlformats.org/officeDocument/2006/relationships/slide" Target="slides/slide110.xml"/><Relationship Id="rId236" Type="http://schemas.openxmlformats.org/officeDocument/2006/relationships/slide" Target="slides/slide131.xml"/><Relationship Id="rId257" Type="http://schemas.openxmlformats.org/officeDocument/2006/relationships/slide" Target="slides/slide152.xml"/><Relationship Id="rId26" Type="http://schemas.openxmlformats.org/officeDocument/2006/relationships/slideMaster" Target="slideMasters/slideMaster26.xml"/><Relationship Id="rId231" Type="http://schemas.openxmlformats.org/officeDocument/2006/relationships/slide" Target="slides/slide126.xml"/><Relationship Id="rId252" Type="http://schemas.openxmlformats.org/officeDocument/2006/relationships/slide" Target="slides/slide147.xml"/><Relationship Id="rId273" Type="http://schemas.openxmlformats.org/officeDocument/2006/relationships/notesMaster" Target="notesMasters/notesMaster1.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 Target="slides/slide7.xml"/><Relationship Id="rId133" Type="http://schemas.openxmlformats.org/officeDocument/2006/relationships/slide" Target="slides/slide28.xml"/><Relationship Id="rId154" Type="http://schemas.openxmlformats.org/officeDocument/2006/relationships/slide" Target="slides/slide49.xml"/><Relationship Id="rId175" Type="http://schemas.openxmlformats.org/officeDocument/2006/relationships/slide" Target="slides/slide70.xml"/><Relationship Id="rId196" Type="http://schemas.openxmlformats.org/officeDocument/2006/relationships/slide" Target="slides/slide91.xml"/><Relationship Id="rId200" Type="http://schemas.openxmlformats.org/officeDocument/2006/relationships/slide" Target="slides/slide95.xml"/><Relationship Id="rId16" Type="http://schemas.openxmlformats.org/officeDocument/2006/relationships/slideMaster" Target="slideMasters/slideMaster16.xml"/><Relationship Id="rId221" Type="http://schemas.openxmlformats.org/officeDocument/2006/relationships/slide" Target="slides/slide116.xml"/><Relationship Id="rId242" Type="http://schemas.openxmlformats.org/officeDocument/2006/relationships/slide" Target="slides/slide137.xml"/><Relationship Id="rId263" Type="http://schemas.openxmlformats.org/officeDocument/2006/relationships/slide" Target="slides/slide158.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18.xml"/><Relationship Id="rId144" Type="http://schemas.openxmlformats.org/officeDocument/2006/relationships/slide" Target="slides/slide39.xml"/><Relationship Id="rId90" Type="http://schemas.openxmlformats.org/officeDocument/2006/relationships/slideMaster" Target="slideMasters/slideMaster90.xml"/><Relationship Id="rId165" Type="http://schemas.openxmlformats.org/officeDocument/2006/relationships/slide" Target="slides/slide60.xml"/><Relationship Id="rId186" Type="http://schemas.openxmlformats.org/officeDocument/2006/relationships/slide" Target="slides/slide81.xml"/><Relationship Id="rId211" Type="http://schemas.openxmlformats.org/officeDocument/2006/relationships/slide" Target="slides/slide106.xml"/><Relationship Id="rId232" Type="http://schemas.openxmlformats.org/officeDocument/2006/relationships/slide" Target="slides/slide127.xml"/><Relationship Id="rId253" Type="http://schemas.openxmlformats.org/officeDocument/2006/relationships/slide" Target="slides/slide148.xml"/><Relationship Id="rId274" Type="http://schemas.openxmlformats.org/officeDocument/2006/relationships/presProps" Target="presProps.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 Target="slides/slide8.xml"/><Relationship Id="rId134" Type="http://schemas.openxmlformats.org/officeDocument/2006/relationships/slide" Target="slides/slide29.xml"/><Relationship Id="rId80" Type="http://schemas.openxmlformats.org/officeDocument/2006/relationships/slideMaster" Target="slideMasters/slideMaster80.xml"/><Relationship Id="rId155" Type="http://schemas.openxmlformats.org/officeDocument/2006/relationships/slide" Target="slides/slide50.xml"/><Relationship Id="rId176" Type="http://schemas.openxmlformats.org/officeDocument/2006/relationships/slide" Target="slides/slide71.xml"/><Relationship Id="rId197" Type="http://schemas.openxmlformats.org/officeDocument/2006/relationships/slide" Target="slides/slide92.xml"/><Relationship Id="rId201" Type="http://schemas.openxmlformats.org/officeDocument/2006/relationships/slide" Target="slides/slide96.xml"/><Relationship Id="rId222" Type="http://schemas.openxmlformats.org/officeDocument/2006/relationships/slide" Target="slides/slide117.xml"/><Relationship Id="rId243" Type="http://schemas.openxmlformats.org/officeDocument/2006/relationships/slide" Target="slides/slide138.xml"/><Relationship Id="rId264" Type="http://schemas.openxmlformats.org/officeDocument/2006/relationships/slide" Target="slides/slide159.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 Target="slides/slide19.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 Target="slides/slide40.xml"/><Relationship Id="rId166" Type="http://schemas.openxmlformats.org/officeDocument/2006/relationships/slide" Target="slides/slide61.xml"/><Relationship Id="rId187" Type="http://schemas.openxmlformats.org/officeDocument/2006/relationships/slide" Target="slides/slide82.xml"/><Relationship Id="rId1" Type="http://schemas.openxmlformats.org/officeDocument/2006/relationships/slideMaster" Target="slideMasters/slideMaster1.xml"/><Relationship Id="rId212" Type="http://schemas.openxmlformats.org/officeDocument/2006/relationships/slide" Target="slides/slide107.xml"/><Relationship Id="rId233" Type="http://schemas.openxmlformats.org/officeDocument/2006/relationships/slide" Target="slides/slide128.xml"/><Relationship Id="rId254" Type="http://schemas.openxmlformats.org/officeDocument/2006/relationships/slide" Target="slides/slide149.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9.xml"/><Relationship Id="rId275" Type="http://schemas.openxmlformats.org/officeDocument/2006/relationships/viewProps" Target="viewProps.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 Target="slides/slide30.xml"/><Relationship Id="rId156" Type="http://schemas.openxmlformats.org/officeDocument/2006/relationships/slide" Target="slides/slide51.xml"/><Relationship Id="rId177" Type="http://schemas.openxmlformats.org/officeDocument/2006/relationships/slide" Target="slides/slide72.xml"/><Relationship Id="rId198" Type="http://schemas.openxmlformats.org/officeDocument/2006/relationships/slide" Target="slides/slide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11</a:t>
            </a:fld>
            <a:endParaRPr lang="en-GB" dirty="0">
              <a:solidFill>
                <a:srgbClr val="000000"/>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BCE074F-EC27-426C-86F2-8AB504A6CC50}" type="slidenum">
              <a:rPr lang="en-GB">
                <a:solidFill>
                  <a:srgbClr val="000000"/>
                </a:solidFill>
              </a:rPr>
              <a:pPr/>
              <a:t>130</a:t>
            </a:fld>
            <a:endParaRPr lang="en-GB">
              <a:solidFill>
                <a:srgbClr val="000000"/>
              </a:solidFill>
            </a:endParaRPr>
          </a:p>
        </p:txBody>
      </p:sp>
      <p:sp>
        <p:nvSpPr>
          <p:cNvPr id="308226" name="Rectangle 2"/>
          <p:cNvSpPr>
            <a:spLocks noGrp="1" noRot="1" noChangeAspect="1" noChangeArrowheads="1" noTextEdit="1"/>
          </p:cNvSpPr>
          <p:nvPr>
            <p:ph type="sldImg"/>
          </p:nvPr>
        </p:nvSpPr>
        <p:spPr>
          <a:xfrm>
            <a:off x="1150938" y="692150"/>
            <a:ext cx="4556125" cy="3416300"/>
          </a:xfrm>
          <a:ln cap="flat"/>
        </p:spPr>
      </p:sp>
      <p:sp>
        <p:nvSpPr>
          <p:cNvPr id="308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73E2472-DADB-4E3E-B0F3-7A305AD297AC}" type="slidenum">
              <a:rPr lang="en-GB">
                <a:solidFill>
                  <a:srgbClr val="000000"/>
                </a:solidFill>
              </a:rPr>
              <a:pPr/>
              <a:t>131</a:t>
            </a:fld>
            <a:endParaRPr lang="en-GB">
              <a:solidFill>
                <a:srgbClr val="000000"/>
              </a:solidFill>
            </a:endParaRPr>
          </a:p>
        </p:txBody>
      </p:sp>
      <p:sp>
        <p:nvSpPr>
          <p:cNvPr id="34611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461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0488" tIns="44450" rIns="90488" bIns="44450"/>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0C44BE3-C4B9-4AF5-9F6D-A6FAFF159CE7}" type="slidenum">
              <a:rPr lang="en-GB">
                <a:solidFill>
                  <a:srgbClr val="000000"/>
                </a:solidFill>
              </a:rPr>
              <a:pPr/>
              <a:t>132</a:t>
            </a:fld>
            <a:endParaRPr lang="en-GB">
              <a:solidFill>
                <a:srgbClr val="000000"/>
              </a:solidFill>
            </a:endParaRPr>
          </a:p>
        </p:txBody>
      </p:sp>
      <p:sp>
        <p:nvSpPr>
          <p:cNvPr id="348162"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481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0488" tIns="44450" rIns="90488" bIns="44450"/>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7A70A00-A988-4BD1-8330-18F6A7D93492}" type="slidenum">
              <a:rPr lang="en-GB">
                <a:solidFill>
                  <a:srgbClr val="000000"/>
                </a:solidFill>
              </a:rPr>
              <a:pPr/>
              <a:t>133</a:t>
            </a:fld>
            <a:endParaRPr lang="en-GB">
              <a:solidFill>
                <a:srgbClr val="000000"/>
              </a:solidFill>
            </a:endParaRPr>
          </a:p>
        </p:txBody>
      </p:sp>
      <p:sp>
        <p:nvSpPr>
          <p:cNvPr id="350210"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502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0488" tIns="44450" rIns="90488" bIns="44450"/>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4F9CAEB-5E97-4F3B-974D-3C83A8657316}" type="slidenum">
              <a:rPr lang="en-GB">
                <a:solidFill>
                  <a:srgbClr val="000000"/>
                </a:solidFill>
              </a:rPr>
              <a:pPr/>
              <a:t>134</a:t>
            </a:fld>
            <a:endParaRPr lang="en-GB">
              <a:solidFill>
                <a:srgbClr val="000000"/>
              </a:solidFill>
            </a:endParaRPr>
          </a:p>
        </p:txBody>
      </p:sp>
      <p:sp>
        <p:nvSpPr>
          <p:cNvPr id="352258" name="Rectangle 1026"/>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52259" name="Rectangle 1027"/>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0488" tIns="44450" rIns="90488" bIns="44450"/>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101EAD1-12BB-4182-877F-F4E811B4ED87}" type="slidenum">
              <a:rPr lang="en-GB">
                <a:solidFill>
                  <a:srgbClr val="000000"/>
                </a:solidFill>
              </a:rPr>
              <a:pPr/>
              <a:t>135</a:t>
            </a:fld>
            <a:endParaRPr lang="en-GB">
              <a:solidFill>
                <a:srgbClr val="000000"/>
              </a:solidFill>
            </a:endParaRPr>
          </a:p>
        </p:txBody>
      </p:sp>
      <p:sp>
        <p:nvSpPr>
          <p:cNvPr id="354306"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543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0488" tIns="44450" rIns="90488" bIns="44450"/>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9AECD6D-AE3F-4F5D-A64E-137D0278BED9}" type="slidenum">
              <a:rPr lang="en-GB">
                <a:solidFill>
                  <a:srgbClr val="000000"/>
                </a:solidFill>
              </a:rPr>
              <a:pPr/>
              <a:t>136</a:t>
            </a:fld>
            <a:endParaRPr lang="en-GB">
              <a:solidFill>
                <a:srgbClr val="000000"/>
              </a:solidFill>
            </a:endParaRPr>
          </a:p>
        </p:txBody>
      </p:sp>
      <p:sp>
        <p:nvSpPr>
          <p:cNvPr id="35635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5635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0488" tIns="44450" rIns="90488" bIns="44450"/>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C68F64B-34EC-4E83-90A9-5557AAC1A72F}" type="slidenum">
              <a:rPr lang="en-GB">
                <a:solidFill>
                  <a:srgbClr val="000000"/>
                </a:solidFill>
              </a:rPr>
              <a:pPr/>
              <a:t>137</a:t>
            </a:fld>
            <a:endParaRPr lang="en-GB">
              <a:solidFill>
                <a:srgbClr val="000000"/>
              </a:solidFill>
            </a:endParaRPr>
          </a:p>
        </p:txBody>
      </p:sp>
      <p:sp>
        <p:nvSpPr>
          <p:cNvPr id="358402"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584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0488" tIns="44450" rIns="90488" bIns="44450"/>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E5C7204-55C7-4B91-9675-0809C17EEDFF}" type="slidenum">
              <a:rPr lang="en-GB">
                <a:solidFill>
                  <a:srgbClr val="000000"/>
                </a:solidFill>
              </a:rPr>
              <a:pPr/>
              <a:t>138</a:t>
            </a:fld>
            <a:endParaRPr lang="en-GB">
              <a:solidFill>
                <a:srgbClr val="000000"/>
              </a:solidFill>
            </a:endParaRPr>
          </a:p>
        </p:txBody>
      </p:sp>
      <p:sp>
        <p:nvSpPr>
          <p:cNvPr id="360450"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3604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0488" tIns="44450" rIns="90488" bIns="44450"/>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4D1F3F4-1C17-4F55-83E3-EE7EB1056C7B}" type="slidenum">
              <a:rPr lang="en-GB">
                <a:solidFill>
                  <a:srgbClr val="000000"/>
                </a:solidFill>
              </a:rPr>
              <a:pPr/>
              <a:t>139</a:t>
            </a:fld>
            <a:endParaRPr lang="en-GB">
              <a:solidFill>
                <a:srgbClr val="000000"/>
              </a:solidFill>
            </a:endParaRPr>
          </a:p>
        </p:txBody>
      </p:sp>
      <p:sp>
        <p:nvSpPr>
          <p:cNvPr id="310274" name="Rectangle 2"/>
          <p:cNvSpPr>
            <a:spLocks noGrp="1" noRot="1" noChangeAspect="1" noChangeArrowheads="1" noTextEdit="1"/>
          </p:cNvSpPr>
          <p:nvPr>
            <p:ph type="sldImg"/>
          </p:nvPr>
        </p:nvSpPr>
        <p:spPr>
          <a:xfrm>
            <a:off x="1150938" y="692150"/>
            <a:ext cx="4556125" cy="3416300"/>
          </a:xfrm>
          <a:ln cap="flat"/>
        </p:spPr>
      </p:sp>
      <p:sp>
        <p:nvSpPr>
          <p:cNvPr id="310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13</a:t>
            </a:fld>
            <a:endParaRPr lang="en-GB">
              <a:solidFill>
                <a:srgbClr val="000000"/>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42C5F4A-8C60-41D8-A470-DE9851D1DC3C}" type="slidenum">
              <a:rPr lang="en-US">
                <a:solidFill>
                  <a:srgbClr val="000000"/>
                </a:solidFill>
              </a:rPr>
              <a:pPr/>
              <a:t>140</a:t>
            </a:fld>
            <a:endParaRPr lang="en-US">
              <a:solidFill>
                <a:srgbClr val="000000"/>
              </a:solidFill>
            </a:endParaRPr>
          </a:p>
        </p:txBody>
      </p:sp>
      <p:sp>
        <p:nvSpPr>
          <p:cNvPr id="13315" name="Rectangle 2"/>
          <p:cNvSpPr>
            <a:spLocks noGrp="1" noRot="1" noChangeAspect="1" noChangeArrowheads="1" noTextEdit="1"/>
          </p:cNvSpPr>
          <p:nvPr>
            <p:ph type="sldImg"/>
          </p:nvPr>
        </p:nvSpPr>
        <p:spPr>
          <a:xfrm>
            <a:off x="1150938" y="692150"/>
            <a:ext cx="4556125" cy="3416300"/>
          </a:xfrm>
          <a:ln/>
        </p:spPr>
      </p:sp>
      <p:sp>
        <p:nvSpPr>
          <p:cNvPr id="1331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A3E81B8-3EB2-49E6-98B1-A5DE6FC01509}" type="slidenum">
              <a:rPr lang="en-US">
                <a:solidFill>
                  <a:srgbClr val="000000"/>
                </a:solidFill>
              </a:rPr>
              <a:pPr/>
              <a:t>141</a:t>
            </a:fld>
            <a:endParaRPr lang="en-US">
              <a:solidFill>
                <a:srgbClr val="000000"/>
              </a:solidFill>
            </a:endParaRPr>
          </a:p>
        </p:txBody>
      </p:sp>
      <p:sp>
        <p:nvSpPr>
          <p:cNvPr id="14339" name="Rectangle 2"/>
          <p:cNvSpPr>
            <a:spLocks noGrp="1" noRot="1" noChangeAspect="1" noChangeArrowheads="1" noTextEdit="1"/>
          </p:cNvSpPr>
          <p:nvPr>
            <p:ph type="sldImg"/>
          </p:nvPr>
        </p:nvSpPr>
        <p:spPr>
          <a:xfrm>
            <a:off x="1150938" y="692150"/>
            <a:ext cx="4556125" cy="3416300"/>
          </a:xfrm>
          <a:ln/>
        </p:spPr>
      </p:sp>
      <p:sp>
        <p:nvSpPr>
          <p:cNvPr id="1434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4D473DF-EE56-48E9-AE3E-53EF35E065B1}" type="slidenum">
              <a:rPr lang="en-US">
                <a:solidFill>
                  <a:srgbClr val="000000"/>
                </a:solidFill>
              </a:rPr>
              <a:pPr/>
              <a:t>142</a:t>
            </a:fld>
            <a:endParaRPr lang="en-US">
              <a:solidFill>
                <a:srgbClr val="000000"/>
              </a:solidFill>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A723606-E956-4600-BE8F-1AE445FF30D6}" type="slidenum">
              <a:rPr lang="en-US">
                <a:solidFill>
                  <a:srgbClr val="000000"/>
                </a:solidFill>
              </a:rPr>
              <a:pPr/>
              <a:t>143</a:t>
            </a:fld>
            <a:endParaRPr lang="en-US">
              <a:solidFill>
                <a:srgbClr val="000000"/>
              </a:solidFill>
            </a:endParaRPr>
          </a:p>
        </p:txBody>
      </p:sp>
      <p:sp>
        <p:nvSpPr>
          <p:cNvPr id="16387" name="Rectangle 2"/>
          <p:cNvSpPr>
            <a:spLocks noGrp="1" noRot="1" noChangeAspect="1" noChangeArrowheads="1" noTextEdit="1"/>
          </p:cNvSpPr>
          <p:nvPr>
            <p:ph type="sldImg"/>
          </p:nvPr>
        </p:nvSpPr>
        <p:spPr>
          <a:xfrm>
            <a:off x="1150938" y="692150"/>
            <a:ext cx="4556125" cy="3416300"/>
          </a:xfrm>
          <a:ln/>
        </p:spPr>
      </p:sp>
      <p:sp>
        <p:nvSpPr>
          <p:cNvPr id="1638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EE059B3-081D-4E1D-8011-1A9540320777}" type="slidenum">
              <a:rPr lang="en-US">
                <a:solidFill>
                  <a:srgbClr val="000000"/>
                </a:solidFill>
              </a:rPr>
              <a:pPr/>
              <a:t>144</a:t>
            </a:fld>
            <a:endParaRPr lang="en-US">
              <a:solidFill>
                <a:srgbClr val="000000"/>
              </a:solidFill>
            </a:endParaRPr>
          </a:p>
        </p:txBody>
      </p:sp>
      <p:sp>
        <p:nvSpPr>
          <p:cNvPr id="17411" name="Rectangle 2"/>
          <p:cNvSpPr>
            <a:spLocks noGrp="1" noRot="1" noChangeAspect="1" noChangeArrowheads="1" noTextEdit="1"/>
          </p:cNvSpPr>
          <p:nvPr>
            <p:ph type="sldImg"/>
          </p:nvPr>
        </p:nvSpPr>
        <p:spPr>
          <a:xfrm>
            <a:off x="1150938" y="692150"/>
            <a:ext cx="4556125" cy="3416300"/>
          </a:xfrm>
          <a:ln/>
        </p:spPr>
      </p:sp>
      <p:sp>
        <p:nvSpPr>
          <p:cNvPr id="1741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773BD8C-1366-4A48-918A-EBDDD46E79D6}" type="slidenum">
              <a:rPr lang="en-US">
                <a:solidFill>
                  <a:srgbClr val="000000"/>
                </a:solidFill>
              </a:rPr>
              <a:pPr/>
              <a:t>145</a:t>
            </a:fld>
            <a:endParaRPr lang="en-US">
              <a:solidFill>
                <a:srgbClr val="000000"/>
              </a:solidFill>
            </a:endParaRPr>
          </a:p>
        </p:txBody>
      </p:sp>
      <p:sp>
        <p:nvSpPr>
          <p:cNvPr id="18435" name="Rectangle 2"/>
          <p:cNvSpPr>
            <a:spLocks noGrp="1" noRot="1" noChangeAspect="1" noChangeArrowheads="1" noTextEdit="1"/>
          </p:cNvSpPr>
          <p:nvPr>
            <p:ph type="sldImg"/>
          </p:nvPr>
        </p:nvSpPr>
        <p:spPr>
          <a:xfrm>
            <a:off x="1150938" y="692150"/>
            <a:ext cx="4556125" cy="3416300"/>
          </a:xfrm>
          <a:ln/>
        </p:spPr>
      </p:sp>
      <p:sp>
        <p:nvSpPr>
          <p:cNvPr id="1843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A8BFC0A-DF36-4129-86FF-EE351ED1BE62}" type="slidenum">
              <a:rPr lang="en-US">
                <a:solidFill>
                  <a:srgbClr val="000000"/>
                </a:solidFill>
              </a:rPr>
              <a:pPr/>
              <a:t>146</a:t>
            </a:fld>
            <a:endParaRPr lang="en-US">
              <a:solidFill>
                <a:srgbClr val="000000"/>
              </a:solidFill>
            </a:endParaRPr>
          </a:p>
        </p:txBody>
      </p:sp>
      <p:sp>
        <p:nvSpPr>
          <p:cNvPr id="19459" name="Rectangle 2"/>
          <p:cNvSpPr>
            <a:spLocks noGrp="1" noRot="1" noChangeAspect="1" noChangeArrowheads="1" noTextEdit="1"/>
          </p:cNvSpPr>
          <p:nvPr>
            <p:ph type="sldImg"/>
          </p:nvPr>
        </p:nvSpPr>
        <p:spPr>
          <a:xfrm>
            <a:off x="1150938" y="692150"/>
            <a:ext cx="4556125" cy="3416300"/>
          </a:xfrm>
          <a:ln/>
        </p:spPr>
      </p:sp>
      <p:sp>
        <p:nvSpPr>
          <p:cNvPr id="1946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C882C09-8727-40F8-B86C-33087721BC5B}" type="slidenum">
              <a:rPr lang="en-US">
                <a:solidFill>
                  <a:srgbClr val="000000"/>
                </a:solidFill>
              </a:rPr>
              <a:pPr/>
              <a:t>147</a:t>
            </a:fld>
            <a:endParaRPr lang="en-US">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A78F8D8-E07F-4BA3-8D5E-1546453AD84E}" type="slidenum">
              <a:rPr lang="en-US">
                <a:solidFill>
                  <a:srgbClr val="000000"/>
                </a:solidFill>
              </a:rPr>
              <a:pPr/>
              <a:t>148</a:t>
            </a:fld>
            <a:endParaRPr lang="en-US">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149</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15</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150</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151</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152</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153</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154</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155</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156</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0FB2FD5A-3D98-41F4-9D8C-E3904E968919}" type="slidenum">
              <a:rPr lang="en-GB" sz="1200" smtClean="0">
                <a:solidFill>
                  <a:srgbClr val="000000"/>
                </a:solidFill>
                <a:latin typeface="Arial" charset="0"/>
              </a:rPr>
              <a:pPr/>
              <a:t>157</a:t>
            </a:fld>
            <a:endParaRPr lang="en-GB" sz="1200">
              <a:solidFill>
                <a:srgbClr val="000000"/>
              </a:solidFill>
              <a:latin typeface="Arial"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fld id="{3366FB43-FE2E-4772-BF38-838BD01FEC03}" type="slidenum">
              <a:rPr lang="en-GB" smtClean="0">
                <a:solidFill>
                  <a:srgbClr val="000000"/>
                </a:solidFill>
              </a:rPr>
              <a:pPr/>
              <a:t>158</a:t>
            </a:fld>
            <a:endParaRPr lang="en-GB">
              <a:solidFill>
                <a:srgbClr val="000000"/>
              </a:solidFil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fld id="{19808492-886C-4924-AF5D-3687D41D8A0B}" type="slidenum">
              <a:rPr lang="en-GB" smtClean="0">
                <a:solidFill>
                  <a:srgbClr val="000000"/>
                </a:solidFill>
              </a:rPr>
              <a:pPr/>
              <a:t>159</a:t>
            </a:fld>
            <a:endParaRPr lang="en-GB">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EB7C21-AE44-4F0C-850D-FBE33DF5E7C2}" type="slidenum">
              <a:rPr lang="en-GB" smtClean="0">
                <a:solidFill>
                  <a:srgbClr val="000000"/>
                </a:solidFill>
              </a:rPr>
              <a:pPr/>
              <a:t>16</a:t>
            </a:fld>
            <a:endParaRPr lang="en-GB" dirty="0">
              <a:solidFill>
                <a:srgbClr val="000000"/>
              </a:solidFill>
            </a:endParaRPr>
          </a:p>
        </p:txBody>
      </p:sp>
      <p:sp>
        <p:nvSpPr>
          <p:cNvPr id="53251" name="Rectangle 2"/>
          <p:cNvSpPr>
            <a:spLocks noGrp="1" noRot="1" noChangeAspect="1" noChangeArrowheads="1" noTextEdit="1"/>
          </p:cNvSpPr>
          <p:nvPr>
            <p:ph type="sldImg"/>
          </p:nvPr>
        </p:nvSpPr>
        <p:spPr>
          <a:xfrm>
            <a:off x="1150938" y="692150"/>
            <a:ext cx="4556125" cy="3416300"/>
          </a:xfrm>
          <a:ln/>
        </p:spPr>
      </p:sp>
      <p:sp>
        <p:nvSpPr>
          <p:cNvPr id="53252"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fld id="{67A2809D-3D19-497F-B7F7-EABC364F6D56}" type="slidenum">
              <a:rPr lang="en-GB" smtClean="0">
                <a:solidFill>
                  <a:srgbClr val="000000"/>
                </a:solidFill>
              </a:rPr>
              <a:pPr/>
              <a:t>160</a:t>
            </a:fld>
            <a:endParaRPr lang="en-GB">
              <a:solidFill>
                <a:srgbClr val="000000"/>
              </a:solidFil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fld id="{8985EEBD-DCA8-48F2-8F5F-FD0D16879C27}" type="slidenum">
              <a:rPr lang="en-GB" smtClean="0">
                <a:solidFill>
                  <a:srgbClr val="000000"/>
                </a:solidFill>
              </a:rPr>
              <a:pPr/>
              <a:t>161</a:t>
            </a:fld>
            <a:endParaRPr lang="en-GB">
              <a:solidFill>
                <a:srgbClr val="000000"/>
              </a:solidFil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fld id="{C0E5167D-CE4D-41D3-8293-9758FE7AB5EA}" type="slidenum">
              <a:rPr lang="en-GB" smtClean="0">
                <a:solidFill>
                  <a:srgbClr val="000000"/>
                </a:solidFill>
              </a:rPr>
              <a:pPr/>
              <a:t>162</a:t>
            </a:fld>
            <a:endParaRPr lang="en-GB">
              <a:solidFill>
                <a:srgbClr val="000000"/>
              </a:solidFil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FD6C3485-A982-4BCD-B307-8D5ECBD5B766}" type="slidenum">
              <a:rPr lang="en-GB" smtClean="0">
                <a:solidFill>
                  <a:srgbClr val="000000"/>
                </a:solidFill>
              </a:rPr>
              <a:pPr/>
              <a:t>163</a:t>
            </a:fld>
            <a:endParaRPr lang="en-GB">
              <a:solidFill>
                <a:srgbClr val="000000"/>
              </a:solidFil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0938" y="692150"/>
            <a:ext cx="4556125" cy="3416300"/>
          </a:xfrm>
          <a:ln/>
        </p:spPr>
      </p:sp>
      <p:sp>
        <p:nvSpPr>
          <p:cNvPr id="22531" name="Notes Placeholder 2"/>
          <p:cNvSpPr>
            <a:spLocks noGrp="1"/>
          </p:cNvSpPr>
          <p:nvPr>
            <p:ph type="body" idx="1"/>
          </p:nvPr>
        </p:nvSpPr>
        <p:spPr>
          <a:noFill/>
          <a:ln/>
        </p:spPr>
        <p:txBody>
          <a:bodyPr/>
          <a:lstStyle/>
          <a:p>
            <a:endParaRPr lang="en-US"/>
          </a:p>
        </p:txBody>
      </p:sp>
      <p:sp>
        <p:nvSpPr>
          <p:cNvPr id="22532" name="Slide Number Placeholder 3"/>
          <p:cNvSpPr>
            <a:spLocks noGrp="1"/>
          </p:cNvSpPr>
          <p:nvPr>
            <p:ph type="sldNum" sz="quarter" idx="5"/>
          </p:nvPr>
        </p:nvSpPr>
        <p:spPr>
          <a:noFill/>
        </p:spPr>
        <p:txBody>
          <a:bodyPr/>
          <a:lstStyle/>
          <a:p>
            <a:fld id="{690A73B0-85C2-4C32-A4AB-DDD77EB086C9}" type="slidenum">
              <a:rPr lang="en-GB" smtClean="0">
                <a:solidFill>
                  <a:srgbClr val="000000"/>
                </a:solidFill>
              </a:rPr>
              <a:pPr/>
              <a:t>164</a:t>
            </a:fld>
            <a:endParaRPr lang="en-GB">
              <a:solidFill>
                <a:srgbClr val="000000"/>
              </a:solidFill>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165</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544B9C2-3110-4036-8A14-D868AC557FA3}" type="slidenum">
              <a:rPr lang="en-GB" smtClean="0">
                <a:solidFill>
                  <a:srgbClr val="000000"/>
                </a:solidFill>
                <a:latin typeface="Arial" pitchFamily="34" charset="0"/>
              </a:rPr>
              <a:pPr/>
              <a:t>166</a:t>
            </a:fld>
            <a:endParaRPr lang="en-GB">
              <a:solidFill>
                <a:srgbClr val="000000"/>
              </a:solidFill>
              <a:latin typeface="Arial" pitchFamily="34" charset="0"/>
            </a:endParaRPr>
          </a:p>
        </p:txBody>
      </p:sp>
      <p:sp>
        <p:nvSpPr>
          <p:cNvPr id="35843" name="Rectangle 2"/>
          <p:cNvSpPr>
            <a:spLocks noGrp="1" noRot="1" noChangeAspect="1" noChangeArrowheads="1" noTextEdit="1"/>
          </p:cNvSpPr>
          <p:nvPr>
            <p:ph type="sldImg"/>
          </p:nvPr>
        </p:nvSpPr>
        <p:spPr>
          <a:xfrm>
            <a:off x="1150938" y="692150"/>
            <a:ext cx="4556125" cy="3416300"/>
          </a:xfrm>
          <a:ln cap="flat"/>
        </p:spPr>
      </p:sp>
      <p:sp>
        <p:nvSpPr>
          <p:cNvPr id="3584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167</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61EC269-9874-4172-AD16-A20F6232218B}" type="slidenum">
              <a:rPr lang="en-GB" smtClean="0">
                <a:solidFill>
                  <a:srgbClr val="000000"/>
                </a:solidFill>
              </a:rPr>
              <a:pPr/>
              <a:t>17</a:t>
            </a:fld>
            <a:endParaRPr lang="en-GB" dirty="0">
              <a:solidFill>
                <a:srgbClr val="000000"/>
              </a:solidFill>
            </a:endParaRPr>
          </a:p>
        </p:txBody>
      </p:sp>
      <p:sp>
        <p:nvSpPr>
          <p:cNvPr id="54275" name="Rectangle 2"/>
          <p:cNvSpPr>
            <a:spLocks noGrp="1" noRot="1" noChangeAspect="1" noChangeArrowheads="1" noTextEdit="1"/>
          </p:cNvSpPr>
          <p:nvPr>
            <p:ph type="sldImg"/>
          </p:nvPr>
        </p:nvSpPr>
        <p:spPr>
          <a:xfrm>
            <a:off x="1150938" y="692150"/>
            <a:ext cx="4556125" cy="3416300"/>
          </a:xfrm>
          <a:ln/>
        </p:spPr>
      </p:sp>
      <p:sp>
        <p:nvSpPr>
          <p:cNvPr id="54276"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18</a:t>
            </a:fld>
            <a:endParaRPr lang="en-GB">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19</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20</a:t>
            </a:fld>
            <a:endParaRPr lang="en-GB">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21</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E3BE5E-3CDC-4E67-893C-550A29F10A18}" type="slidenum">
              <a:rPr lang="en-GB" smtClean="0">
                <a:solidFill>
                  <a:prstClr val="black"/>
                </a:solidFill>
              </a:rPr>
              <a:pPr/>
              <a:t>31</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35</a:t>
            </a:fld>
            <a:endParaRPr lang="en-GB">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36</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B43FF77-8B5E-45BF-B214-C86C644F6051}" type="slidenum">
              <a:rPr lang="en-GB" smtClean="0">
                <a:solidFill>
                  <a:srgbClr val="000000"/>
                </a:solidFill>
              </a:rPr>
              <a:pPr/>
              <a:t>37</a:t>
            </a:fld>
            <a:endParaRPr lang="en-GB" dirty="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38</a:t>
            </a:fld>
            <a:endParaRPr lang="en-GB" dirty="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39</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51A74DD-3C56-4EBE-93CD-9A0D46EF0A29}" type="slidenum">
              <a:rPr lang="en-GB" smtClean="0">
                <a:solidFill>
                  <a:prstClr val="black"/>
                </a:solidFill>
              </a:rPr>
              <a:pPr>
                <a:defRPr/>
              </a:pPr>
              <a:t>40</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48</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49</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50</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51</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54</a:t>
            </a:fld>
            <a:endParaRPr lang="en-GB"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55</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56</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57</a:t>
            </a:fld>
            <a:endParaRPr lang="en-GB">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58</a:t>
            </a:fld>
            <a:endParaRPr lang="en-GB" dirty="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AC486EE-3642-4806-B267-C39764D222CC}" type="slidenum">
              <a:rPr lang="en-GB">
                <a:solidFill>
                  <a:srgbClr val="000000"/>
                </a:solidFill>
              </a:rPr>
              <a:pPr/>
              <a:t>60</a:t>
            </a:fld>
            <a:endParaRPr lang="en-GB">
              <a:solidFill>
                <a:srgbClr val="000000"/>
              </a:solidFill>
            </a:endParaRPr>
          </a:p>
        </p:txBody>
      </p:sp>
      <p:sp>
        <p:nvSpPr>
          <p:cNvPr id="121859" name="Rectangle 2"/>
          <p:cNvSpPr>
            <a:spLocks noGrp="1" noRot="1" noChangeAspect="1" noChangeArrowheads="1" noTextEdit="1"/>
          </p:cNvSpPr>
          <p:nvPr>
            <p:ph type="sldImg"/>
          </p:nvPr>
        </p:nvSpPr>
        <p:spPr>
          <a:xfrm>
            <a:off x="1150938" y="692150"/>
            <a:ext cx="4556125" cy="3416300"/>
          </a:xfrm>
          <a:ln/>
        </p:spPr>
      </p:sp>
      <p:sp>
        <p:nvSpPr>
          <p:cNvPr id="12186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9B8B44E-CA31-47EF-BE21-85E50BEF8DF8}" type="slidenum">
              <a:rPr lang="en-GB">
                <a:solidFill>
                  <a:srgbClr val="000000"/>
                </a:solidFill>
              </a:rPr>
              <a:pPr/>
              <a:t>61</a:t>
            </a:fld>
            <a:endParaRPr lang="en-GB">
              <a:solidFill>
                <a:srgbClr val="000000"/>
              </a:solidFill>
            </a:endParaRPr>
          </a:p>
        </p:txBody>
      </p:sp>
      <p:sp>
        <p:nvSpPr>
          <p:cNvPr id="122883" name="Rectangle 2"/>
          <p:cNvSpPr>
            <a:spLocks noGrp="1" noRot="1" noChangeAspect="1" noChangeArrowheads="1" noTextEdit="1"/>
          </p:cNvSpPr>
          <p:nvPr>
            <p:ph type="sldImg"/>
          </p:nvPr>
        </p:nvSpPr>
        <p:spPr>
          <a:xfrm>
            <a:off x="1150938" y="692150"/>
            <a:ext cx="4556125" cy="3416300"/>
          </a:xfrm>
          <a:ln/>
        </p:spPr>
      </p:sp>
      <p:sp>
        <p:nvSpPr>
          <p:cNvPr id="1228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62</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63</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64</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65</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66</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67</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68</a:t>
            </a:fld>
            <a:endParaRPr lang="en-GB">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69</a:t>
            </a:fld>
            <a:endParaRPr lang="en-GB" dirty="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70</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71</a:t>
            </a:fld>
            <a:endParaRPr lang="en-GB" dirty="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72</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05312FE-58AB-4922-847C-23B19FAF89DC}" type="slidenum">
              <a:rPr lang="en-GB" smtClean="0">
                <a:solidFill>
                  <a:srgbClr val="000000"/>
                </a:solidFill>
              </a:rPr>
              <a:pPr/>
              <a:t>5</a:t>
            </a:fld>
            <a:endParaRPr lang="en-GB" dirty="0">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73</a:t>
            </a:fld>
            <a:endParaRPr 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50938" y="692150"/>
            <a:ext cx="4556125" cy="3416300"/>
          </a:xfrm>
          <a:ln/>
        </p:spPr>
      </p:sp>
      <p:sp>
        <p:nvSpPr>
          <p:cNvPr id="106499" name="Notes Placeholder 2"/>
          <p:cNvSpPr>
            <a:spLocks noGrp="1"/>
          </p:cNvSpPr>
          <p:nvPr>
            <p:ph type="body" idx="1"/>
          </p:nvPr>
        </p:nvSpPr>
        <p:spPr>
          <a:noFill/>
          <a:ln/>
        </p:spPr>
        <p:txBody>
          <a:bodyPr/>
          <a:lstStyle/>
          <a:p>
            <a:endParaRPr lang="en-US">
              <a:latin typeface="Arial" pitchFamily="34" charset="0"/>
            </a:endParaRPr>
          </a:p>
        </p:txBody>
      </p:sp>
      <p:sp>
        <p:nvSpPr>
          <p:cNvPr id="4" name="Slide Number Placeholder 3"/>
          <p:cNvSpPr>
            <a:spLocks noGrp="1"/>
          </p:cNvSpPr>
          <p:nvPr>
            <p:ph type="sldNum" sz="quarter" idx="5"/>
          </p:nvPr>
        </p:nvSpPr>
        <p:spPr/>
        <p:txBody>
          <a:bodyPr/>
          <a:lstStyle/>
          <a:p>
            <a:pPr>
              <a:defRPr/>
            </a:pPr>
            <a:fld id="{47CCDDF6-662C-4CD8-9AAB-E92353894D62}" type="slidenum">
              <a:rPr lang="en-GB">
                <a:solidFill>
                  <a:srgbClr val="000000"/>
                </a:solidFill>
              </a:rPr>
              <a:pPr>
                <a:defRPr/>
              </a:pPr>
              <a:t>74</a:t>
            </a:fld>
            <a:endParaRPr lang="en-GB" dirty="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75</a:t>
            </a:fld>
            <a:endParaRPr lang="en-GB" dirty="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E5AAF22-BDB5-465E-893F-443EC4D2F428}" type="slidenum">
              <a:rPr lang="en-GB" smtClean="0">
                <a:solidFill>
                  <a:srgbClr val="000000"/>
                </a:solidFill>
              </a:rPr>
              <a:pPr/>
              <a:t>77</a:t>
            </a:fld>
            <a:endParaRPr lang="en-GB">
              <a:solidFill>
                <a:srgbClr val="000000"/>
              </a:solidFill>
            </a:endParaRPr>
          </a:p>
        </p:txBody>
      </p:sp>
      <p:sp>
        <p:nvSpPr>
          <p:cNvPr id="19459" name="Rectangle 2"/>
          <p:cNvSpPr>
            <a:spLocks noGrp="1" noRot="1" noChangeAspect="1" noChangeArrowheads="1" noTextEdit="1"/>
          </p:cNvSpPr>
          <p:nvPr>
            <p:ph type="sldImg"/>
          </p:nvPr>
        </p:nvSpPr>
        <p:spPr>
          <a:xfrm>
            <a:off x="1150938" y="692150"/>
            <a:ext cx="4556125" cy="3416300"/>
          </a:xfrm>
          <a:ln/>
        </p:spPr>
      </p:sp>
      <p:sp>
        <p:nvSpPr>
          <p:cNvPr id="194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5D6B96E-6B8A-4BC4-9870-4F7AAB790FDF}" type="slidenum">
              <a:rPr lang="en-GB" smtClean="0">
                <a:solidFill>
                  <a:srgbClr val="000000"/>
                </a:solidFill>
              </a:rPr>
              <a:pPr/>
              <a:t>78</a:t>
            </a:fld>
            <a:endParaRPr lang="en-GB">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4E699B4-2202-4C51-8DAD-50BC16E29196}" type="slidenum">
              <a:rPr lang="en-GB" smtClean="0">
                <a:solidFill>
                  <a:srgbClr val="000000"/>
                </a:solidFill>
              </a:rPr>
              <a:pPr/>
              <a:t>79</a:t>
            </a:fld>
            <a:endParaRPr lang="en-GB">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CAF0CF1-9081-4005-B0D4-F17DBEBD2C7F}" type="slidenum">
              <a:rPr lang="en-GB" smtClean="0">
                <a:solidFill>
                  <a:srgbClr val="000000"/>
                </a:solidFill>
              </a:rPr>
              <a:pPr/>
              <a:t>80</a:t>
            </a:fld>
            <a:endParaRPr lang="en-GB">
              <a:solidFill>
                <a:srgbClr val="000000"/>
              </a:solidFill>
            </a:endParaRPr>
          </a:p>
        </p:txBody>
      </p:sp>
      <p:sp>
        <p:nvSpPr>
          <p:cNvPr id="22531" name="Rectangle 2"/>
          <p:cNvSpPr>
            <a:spLocks noGrp="1" noRot="1" noChangeAspect="1" noChangeArrowheads="1" noTextEdit="1"/>
          </p:cNvSpPr>
          <p:nvPr>
            <p:ph type="sldImg"/>
          </p:nvPr>
        </p:nvSpPr>
        <p:spPr>
          <a:xfrm>
            <a:off x="1150938" y="692150"/>
            <a:ext cx="4556125" cy="3416300"/>
          </a:xfrm>
          <a:ln/>
        </p:spPr>
      </p:sp>
      <p:sp>
        <p:nvSpPr>
          <p:cNvPr id="225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27ABC0B-CBAC-42A2-9D83-9AB0BE8D7BD9}" type="slidenum">
              <a:rPr lang="en-GB" smtClean="0">
                <a:solidFill>
                  <a:srgbClr val="000000"/>
                </a:solidFill>
              </a:rPr>
              <a:pPr/>
              <a:t>81</a:t>
            </a:fld>
            <a:endParaRPr lang="en-GB">
              <a:solidFill>
                <a:srgbClr val="000000"/>
              </a:solidFill>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63BB0AA-1D45-4912-8741-8A6BECAF6EB8}" type="slidenum">
              <a:rPr lang="en-GB" smtClean="0">
                <a:solidFill>
                  <a:srgbClr val="000000"/>
                </a:solidFill>
              </a:rPr>
              <a:pPr/>
              <a:t>82</a:t>
            </a:fld>
            <a:endParaRPr lang="en-GB">
              <a:solidFill>
                <a:srgbClr val="000000"/>
              </a:solidFill>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9A8AC01-2BFA-46F4-BA63-1CBAA957A5A0}" type="slidenum">
              <a:rPr lang="en-GB" smtClean="0">
                <a:solidFill>
                  <a:srgbClr val="000000"/>
                </a:solidFill>
              </a:rPr>
              <a:pPr/>
              <a:t>83</a:t>
            </a:fld>
            <a:endParaRPr lang="en-GB">
              <a:solidFill>
                <a:srgbClr val="000000"/>
              </a:solidFill>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6</a:t>
            </a:fld>
            <a:endParaRPr lang="en-GB" dirty="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5ED5A21-A625-4778-B2B3-763B20F9706A}" type="slidenum">
              <a:rPr lang="en-GB" smtClean="0">
                <a:solidFill>
                  <a:srgbClr val="000000"/>
                </a:solidFill>
              </a:rPr>
              <a:pPr/>
              <a:t>84</a:t>
            </a:fld>
            <a:endParaRPr lang="en-GB">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5373B82-5467-46F7-88F5-3C6C90FAA944}" type="slidenum">
              <a:rPr lang="en-GB" smtClean="0">
                <a:solidFill>
                  <a:srgbClr val="000000"/>
                </a:solidFill>
              </a:rPr>
              <a:pPr/>
              <a:t>85</a:t>
            </a:fld>
            <a:endParaRPr lang="en-GB">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45CE681-DF8A-447F-A501-0B20A0CDC714}" type="slidenum">
              <a:rPr lang="en-GB" smtClean="0">
                <a:solidFill>
                  <a:srgbClr val="000000"/>
                </a:solidFill>
              </a:rPr>
              <a:pPr/>
              <a:t>86</a:t>
            </a:fld>
            <a:endParaRPr lang="en-GB">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C82FFA2-FB98-4919-B435-B6A0082D4D32}" type="slidenum">
              <a:rPr lang="en-GB" smtClean="0">
                <a:solidFill>
                  <a:srgbClr val="000000"/>
                </a:solidFill>
              </a:rPr>
              <a:pPr/>
              <a:t>87</a:t>
            </a:fld>
            <a:endParaRPr lang="en-GB">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328307A-22F3-4BC1-A241-CD843DC76B5E}" type="slidenum">
              <a:rPr lang="en-GB" smtClean="0">
                <a:solidFill>
                  <a:srgbClr val="000000"/>
                </a:solidFill>
              </a:rPr>
              <a:pPr/>
              <a:t>88</a:t>
            </a:fld>
            <a:endParaRPr lang="en-GB">
              <a:solidFill>
                <a:srgbClr val="000000"/>
              </a:solidFill>
            </a:endParaRPr>
          </a:p>
        </p:txBody>
      </p:sp>
      <p:sp>
        <p:nvSpPr>
          <p:cNvPr id="30723" name="Rectangle 2"/>
          <p:cNvSpPr>
            <a:spLocks noGrp="1" noRot="1" noChangeAspect="1" noChangeArrowheads="1" noTextEdit="1"/>
          </p:cNvSpPr>
          <p:nvPr>
            <p:ph type="sldImg"/>
          </p:nvPr>
        </p:nvSpPr>
        <p:spPr>
          <a:xfrm>
            <a:off x="1150938" y="692150"/>
            <a:ext cx="4556125" cy="3416300"/>
          </a:xfrm>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47FAA53-4BE4-4E12-B1A8-62C70456C89F}" type="slidenum">
              <a:rPr lang="en-GB" smtClean="0">
                <a:solidFill>
                  <a:srgbClr val="000000"/>
                </a:solidFill>
              </a:rPr>
              <a:pPr/>
              <a:t>89</a:t>
            </a:fld>
            <a:endParaRPr lang="en-GB">
              <a:solidFill>
                <a:srgbClr val="000000"/>
              </a:solidFill>
            </a:endParaRPr>
          </a:p>
        </p:txBody>
      </p:sp>
      <p:sp>
        <p:nvSpPr>
          <p:cNvPr id="31747" name="Rectangle 2"/>
          <p:cNvSpPr>
            <a:spLocks noGrp="1" noRot="1" noChangeAspect="1" noChangeArrowheads="1" noTextEdit="1"/>
          </p:cNvSpPr>
          <p:nvPr>
            <p:ph type="sldImg"/>
          </p:nvPr>
        </p:nvSpPr>
        <p:spPr>
          <a:xfrm>
            <a:off x="1150938" y="692150"/>
            <a:ext cx="4556125" cy="3416300"/>
          </a:xfrm>
          <a:ln/>
        </p:spPr>
      </p:sp>
      <p:sp>
        <p:nvSpPr>
          <p:cNvPr id="317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875185-8ADF-441A-B0CA-835D65F99BC3}" type="slidenum">
              <a:rPr lang="en-GB">
                <a:solidFill>
                  <a:srgbClr val="000000"/>
                </a:solidFill>
              </a:rPr>
              <a:pPr/>
              <a:t>90</a:t>
            </a:fld>
            <a:endParaRPr lang="en-GB">
              <a:solidFill>
                <a:srgbClr val="000000"/>
              </a:solidFill>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91</a:t>
            </a:fld>
            <a:endParaRPr lang="en-GB">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3B993-33C2-4C03-8104-94DEF09FA617}" type="slidenum">
              <a:rPr lang="en-GB">
                <a:solidFill>
                  <a:srgbClr val="000000"/>
                </a:solidFill>
              </a:rPr>
              <a:pPr/>
              <a:t>92</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93</a:t>
            </a:fld>
            <a:endParaRPr lang="en-GB">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7</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CF55C-A468-4F4A-A9FE-ECB16D66A76D}" type="slidenum">
              <a:rPr lang="en-GB">
                <a:solidFill>
                  <a:srgbClr val="000000"/>
                </a:solidFill>
              </a:rPr>
              <a:pPr/>
              <a:t>94</a:t>
            </a:fld>
            <a:endParaRPr lang="en-GB">
              <a:solidFill>
                <a:srgbClr val="000000"/>
              </a:solidFill>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95</a:t>
            </a:fld>
            <a:endParaRPr lang="en-GB">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96</a:t>
            </a:fld>
            <a:endParaRPr lang="en-GB" dirty="0">
              <a:solidFill>
                <a:srgbClr val="000000"/>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7BD48-8790-44E1-BB4E-CC72D9BC5916}" type="slidenum">
              <a:rPr lang="en-US" smtClean="0">
                <a:solidFill>
                  <a:prstClr val="black"/>
                </a:solidFill>
              </a:rPr>
              <a:pPr/>
              <a:t>98</a:t>
            </a:fld>
            <a:endParaRPr 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99</a:t>
            </a:fld>
            <a:endParaRPr lang="en-GB" dirty="0">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100</a:t>
            </a:fld>
            <a:endParaRPr lang="en-GB" dirty="0">
              <a:solidFill>
                <a:srgbClr val="00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101</a:t>
            </a:fld>
            <a:endParaRPr lang="en-GB" dirty="0">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102</a:t>
            </a:fld>
            <a:endParaRPr lang="en-GB" dirty="0">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105</a:t>
            </a:fld>
            <a:endParaRPr lang="en-GB" dirty="0">
              <a:solidFill>
                <a:srgbClr val="000000"/>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106</a:t>
            </a:fld>
            <a:endParaRPr lang="en-GB"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123E4F52-9BD2-4DAC-85C5-31B83D562F19}" type="slidenum">
              <a:rPr lang="en-GB" smtClean="0"/>
              <a:pPr/>
              <a:t>9</a:t>
            </a:fld>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107</a:t>
            </a:fld>
            <a:endParaRPr lang="en-GB">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43000" y="685800"/>
            <a:ext cx="4572000" cy="3429000"/>
          </a:xfrm>
          <a:ln/>
        </p:spPr>
      </p:sp>
      <p:sp>
        <p:nvSpPr>
          <p:cNvPr id="107523" name="Notes Placeholder 2"/>
          <p:cNvSpPr>
            <a:spLocks noGrp="1"/>
          </p:cNvSpPr>
          <p:nvPr>
            <p:ph type="body" idx="1"/>
          </p:nvPr>
        </p:nvSpPr>
        <p:spPr>
          <a:noFill/>
          <a:ln/>
        </p:spPr>
        <p:txBody>
          <a:bodyPr/>
          <a:lstStyle/>
          <a:p>
            <a:endParaRPr lang="en-US" dirty="0"/>
          </a:p>
        </p:txBody>
      </p:sp>
      <p:sp>
        <p:nvSpPr>
          <p:cNvPr id="107524" name="Slide Number Placeholder 3"/>
          <p:cNvSpPr>
            <a:spLocks noGrp="1"/>
          </p:cNvSpPr>
          <p:nvPr>
            <p:ph type="sldNum" sz="quarter" idx="5"/>
          </p:nvPr>
        </p:nvSpPr>
        <p:spPr>
          <a:noFill/>
        </p:spPr>
        <p:txBody>
          <a:bodyPr/>
          <a:lstStyle/>
          <a:p>
            <a:fld id="{AD182D22-0988-461C-A156-7BC71354A7FC}" type="slidenum">
              <a:rPr lang="en-US" sz="1200">
                <a:solidFill>
                  <a:srgbClr val="000000"/>
                </a:solidFill>
                <a:latin typeface="Arial" charset="0"/>
              </a:rPr>
              <a:pPr/>
              <a:t>108</a:t>
            </a:fld>
            <a:endParaRPr lang="en-US" sz="1200" dirty="0">
              <a:solidFill>
                <a:srgbClr val="000000"/>
              </a:solidFill>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109</a:t>
            </a:fld>
            <a:endParaRPr lang="en-GB" dirty="0">
              <a:solidFill>
                <a:srgbClr val="000000"/>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110</a:t>
            </a:fld>
            <a:endParaRPr lang="en-GB" dirty="0">
              <a:solidFill>
                <a:srgbClr val="000000"/>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E9F4466-C1FB-4AE9-884E-3C58FBE8DA1B}" type="slidenum">
              <a:rPr lang="en-GB" smtClean="0">
                <a:solidFill>
                  <a:srgbClr val="000000"/>
                </a:solidFill>
              </a:rPr>
              <a:pPr/>
              <a:t>114</a:t>
            </a:fld>
            <a:endParaRPr lang="en-GB">
              <a:solidFill>
                <a:srgbClr val="000000"/>
              </a:solidFill>
            </a:endParaRPr>
          </a:p>
        </p:txBody>
      </p:sp>
      <p:sp>
        <p:nvSpPr>
          <p:cNvPr id="34819" name="Rectangle 2"/>
          <p:cNvSpPr>
            <a:spLocks noGrp="1" noRot="1" noChangeAspect="1" noChangeArrowheads="1" noTextEdit="1"/>
          </p:cNvSpPr>
          <p:nvPr>
            <p:ph type="sldImg"/>
          </p:nvPr>
        </p:nvSpPr>
        <p:spPr>
          <a:xfrm>
            <a:off x="1150938" y="692150"/>
            <a:ext cx="4556125" cy="3416300"/>
          </a:xfrm>
          <a:ln/>
        </p:spPr>
      </p:sp>
      <p:sp>
        <p:nvSpPr>
          <p:cNvPr id="3482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115</a:t>
            </a:fld>
            <a:endParaRPr lang="en-GB" dirty="0">
              <a:solidFill>
                <a:srgbClr val="000000"/>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2E296CD-510D-41B1-9CD1-610F705D7F0A}" type="slidenum">
              <a:rPr lang="en-GB" smtClean="0">
                <a:solidFill>
                  <a:srgbClr val="000000"/>
                </a:solidFill>
              </a:rPr>
              <a:pPr/>
              <a:t>116</a:t>
            </a:fld>
            <a:endParaRPr lang="en-GB" dirty="0">
              <a:solidFill>
                <a:srgbClr val="000000"/>
              </a:solidFill>
            </a:endParaRPr>
          </a:p>
        </p:txBody>
      </p:sp>
      <p:sp>
        <p:nvSpPr>
          <p:cNvPr id="60419" name="Rectangle 2"/>
          <p:cNvSpPr>
            <a:spLocks noGrp="1" noRot="1" noChangeAspect="1" noChangeArrowheads="1" noTextEdit="1"/>
          </p:cNvSpPr>
          <p:nvPr>
            <p:ph type="sldImg"/>
          </p:nvPr>
        </p:nvSpPr>
        <p:spPr>
          <a:xfrm>
            <a:off x="1150938" y="692150"/>
            <a:ext cx="4556125" cy="3416300"/>
          </a:xfrm>
          <a:ln/>
        </p:spPr>
      </p:sp>
      <p:sp>
        <p:nvSpPr>
          <p:cNvPr id="6042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86844E-FA70-4A7C-830E-161434EF7E70}" type="slidenum">
              <a:rPr lang="en-US" smtClean="0">
                <a:solidFill>
                  <a:prstClr val="black"/>
                </a:solidFill>
              </a:rPr>
              <a:pPr/>
              <a:t>117</a:t>
            </a:fld>
            <a:endParaRPr lang="en-US" dirty="0">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118</a:t>
            </a:fld>
            <a:endParaRPr lang="en-GB" dirty="0">
              <a:solidFill>
                <a:srgbClr val="000000"/>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119</a:t>
            </a:fld>
            <a:endParaRPr lang="en-GB"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150938" y="692150"/>
            <a:ext cx="4556125" cy="3416300"/>
          </a:xfrm>
          <a:ln/>
        </p:spPr>
      </p:sp>
      <p:sp>
        <p:nvSpPr>
          <p:cNvPr id="10243" name="Notes Placeholder 2"/>
          <p:cNvSpPr>
            <a:spLocks noGrp="1"/>
          </p:cNvSpPr>
          <p:nvPr>
            <p:ph type="body" idx="1"/>
          </p:nvPr>
        </p:nvSpPr>
        <p:spPr>
          <a:noFill/>
          <a:ln/>
        </p:spPr>
        <p:txBody>
          <a:bodyPr/>
          <a:lstStyle/>
          <a:p>
            <a:endParaRPr lang="en-GB"/>
          </a:p>
        </p:txBody>
      </p:sp>
      <p:sp>
        <p:nvSpPr>
          <p:cNvPr id="10244" name="Slide Number Placeholder 3"/>
          <p:cNvSpPr>
            <a:spLocks noGrp="1"/>
          </p:cNvSpPr>
          <p:nvPr>
            <p:ph type="sldNum" sz="quarter" idx="5"/>
          </p:nvPr>
        </p:nvSpPr>
        <p:spPr>
          <a:noFill/>
        </p:spPr>
        <p:txBody>
          <a:bodyPr/>
          <a:lstStyle/>
          <a:p>
            <a:fld id="{B427C68A-5712-4101-9185-85FAA0D4F445}" type="slidenum">
              <a:rPr lang="en-GB" smtClean="0"/>
              <a:pPr/>
              <a:t>10</a:t>
            </a:fld>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1946CCA-CF73-465D-9C5D-BA8EBB0AA6F2}" type="slidenum">
              <a:rPr lang="en-GB">
                <a:solidFill>
                  <a:srgbClr val="000000"/>
                </a:solidFill>
              </a:rPr>
              <a:pPr/>
              <a:t>120</a:t>
            </a:fld>
            <a:endParaRPr lang="en-GB">
              <a:solidFill>
                <a:srgbClr val="000000"/>
              </a:solidFill>
            </a:endParaRPr>
          </a:p>
        </p:txBody>
      </p:sp>
      <p:sp>
        <p:nvSpPr>
          <p:cNvPr id="414722" name="Rectangle 2"/>
          <p:cNvSpPr>
            <a:spLocks noGrp="1" noRot="1" noChangeAspect="1" noChangeArrowheads="1" noTextEdit="1"/>
          </p:cNvSpPr>
          <p:nvPr>
            <p:ph type="sldImg"/>
          </p:nvPr>
        </p:nvSpPr>
        <p:spPr>
          <a:xfrm>
            <a:off x="1150938" y="692150"/>
            <a:ext cx="4556125" cy="3416300"/>
          </a:xfrm>
          <a:ln/>
        </p:spPr>
      </p:sp>
      <p:sp>
        <p:nvSpPr>
          <p:cNvPr id="41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6189384-BE34-40E9-8CBE-476990AE43B0}" type="slidenum">
              <a:rPr lang="en-GB">
                <a:solidFill>
                  <a:srgbClr val="000000"/>
                </a:solidFill>
              </a:rPr>
              <a:pPr/>
              <a:t>121</a:t>
            </a:fld>
            <a:endParaRPr lang="en-GB">
              <a:solidFill>
                <a:srgbClr val="000000"/>
              </a:solidFill>
            </a:endParaRPr>
          </a:p>
        </p:txBody>
      </p:sp>
      <p:sp>
        <p:nvSpPr>
          <p:cNvPr id="291842" name="Rectangle 2"/>
          <p:cNvSpPr>
            <a:spLocks noGrp="1" noRot="1" noChangeAspect="1" noChangeArrowheads="1" noTextEdit="1"/>
          </p:cNvSpPr>
          <p:nvPr>
            <p:ph type="sldImg"/>
          </p:nvPr>
        </p:nvSpPr>
        <p:spPr>
          <a:xfrm>
            <a:off x="1150938" y="692150"/>
            <a:ext cx="4556125" cy="3416300"/>
          </a:xfrm>
          <a:ln cap="flat"/>
        </p:spPr>
      </p:sp>
      <p:sp>
        <p:nvSpPr>
          <p:cNvPr id="291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671E756-5B06-4D9F-A48F-5C5413EF50ED}" type="slidenum">
              <a:rPr lang="en-GB">
                <a:solidFill>
                  <a:srgbClr val="000000"/>
                </a:solidFill>
              </a:rPr>
              <a:pPr/>
              <a:t>122</a:t>
            </a:fld>
            <a:endParaRPr lang="en-GB">
              <a:solidFill>
                <a:srgbClr val="000000"/>
              </a:solidFill>
            </a:endParaRPr>
          </a:p>
        </p:txBody>
      </p:sp>
      <p:sp>
        <p:nvSpPr>
          <p:cNvPr id="379906" name="Rectangle 2"/>
          <p:cNvSpPr>
            <a:spLocks noGrp="1" noRot="1" noChangeAspect="1" noChangeArrowheads="1" noTextEdit="1"/>
          </p:cNvSpPr>
          <p:nvPr>
            <p:ph type="sldImg"/>
          </p:nvPr>
        </p:nvSpPr>
        <p:spPr>
          <a:xfrm>
            <a:off x="1150938" y="692150"/>
            <a:ext cx="4556125" cy="3416300"/>
          </a:xfrm>
          <a:ln/>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9317620-7BC8-43D7-BC47-6048762E883D}" type="slidenum">
              <a:rPr lang="en-GB">
                <a:solidFill>
                  <a:srgbClr val="000000"/>
                </a:solidFill>
              </a:rPr>
              <a:pPr/>
              <a:t>123</a:t>
            </a:fld>
            <a:endParaRPr lang="en-GB">
              <a:solidFill>
                <a:srgbClr val="000000"/>
              </a:solidFill>
            </a:endParaRPr>
          </a:p>
        </p:txBody>
      </p:sp>
      <p:sp>
        <p:nvSpPr>
          <p:cNvPr id="293890" name="Rectangle 2"/>
          <p:cNvSpPr>
            <a:spLocks noGrp="1" noRot="1" noChangeAspect="1" noChangeArrowheads="1" noTextEdit="1"/>
          </p:cNvSpPr>
          <p:nvPr>
            <p:ph type="sldImg"/>
          </p:nvPr>
        </p:nvSpPr>
        <p:spPr>
          <a:xfrm>
            <a:off x="1150938" y="692150"/>
            <a:ext cx="4556125" cy="3416300"/>
          </a:xfrm>
          <a:ln cap="flat"/>
        </p:spPr>
      </p:sp>
      <p:sp>
        <p:nvSpPr>
          <p:cNvPr id="293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2D7F12B-2EED-4C7C-B9FA-C8527A2B3923}" type="slidenum">
              <a:rPr lang="en-GB">
                <a:solidFill>
                  <a:srgbClr val="000000"/>
                </a:solidFill>
              </a:rPr>
              <a:pPr/>
              <a:t>124</a:t>
            </a:fld>
            <a:endParaRPr lang="en-GB">
              <a:solidFill>
                <a:srgbClr val="000000"/>
              </a:solidFill>
            </a:endParaRPr>
          </a:p>
        </p:txBody>
      </p:sp>
      <p:sp>
        <p:nvSpPr>
          <p:cNvPr id="295938" name="Rectangle 2"/>
          <p:cNvSpPr>
            <a:spLocks noGrp="1" noRot="1" noChangeAspect="1" noChangeArrowheads="1" noTextEdit="1"/>
          </p:cNvSpPr>
          <p:nvPr>
            <p:ph type="sldImg"/>
          </p:nvPr>
        </p:nvSpPr>
        <p:spPr>
          <a:xfrm>
            <a:off x="1150938" y="692150"/>
            <a:ext cx="4556125" cy="3416300"/>
          </a:xfrm>
          <a:ln cap="flat"/>
        </p:spPr>
      </p:sp>
      <p:sp>
        <p:nvSpPr>
          <p:cNvPr id="295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FD34AE9-3CD1-488F-97C4-70F9A16302A1}" type="slidenum">
              <a:rPr lang="en-GB">
                <a:solidFill>
                  <a:srgbClr val="000000"/>
                </a:solidFill>
              </a:rPr>
              <a:pPr/>
              <a:t>125</a:t>
            </a:fld>
            <a:endParaRPr lang="en-GB">
              <a:solidFill>
                <a:srgbClr val="000000"/>
              </a:solidFill>
            </a:endParaRPr>
          </a:p>
        </p:txBody>
      </p:sp>
      <p:sp>
        <p:nvSpPr>
          <p:cNvPr id="297986" name="Rectangle 2"/>
          <p:cNvSpPr>
            <a:spLocks noGrp="1" noRot="1" noChangeAspect="1" noChangeArrowheads="1" noTextEdit="1"/>
          </p:cNvSpPr>
          <p:nvPr>
            <p:ph type="sldImg"/>
          </p:nvPr>
        </p:nvSpPr>
        <p:spPr>
          <a:xfrm>
            <a:off x="1150938" y="692150"/>
            <a:ext cx="4556125" cy="3416300"/>
          </a:xfrm>
          <a:ln cap="flat"/>
        </p:spPr>
      </p:sp>
      <p:sp>
        <p:nvSpPr>
          <p:cNvPr id="297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539BE49-82E3-4D03-ABDB-6D59C7C99234}" type="slidenum">
              <a:rPr lang="en-GB">
                <a:solidFill>
                  <a:srgbClr val="000000"/>
                </a:solidFill>
              </a:rPr>
              <a:pPr/>
              <a:t>126</a:t>
            </a:fld>
            <a:endParaRPr lang="en-GB">
              <a:solidFill>
                <a:srgbClr val="000000"/>
              </a:solidFill>
            </a:endParaRPr>
          </a:p>
        </p:txBody>
      </p:sp>
      <p:sp>
        <p:nvSpPr>
          <p:cNvPr id="300034" name="Rectangle 2"/>
          <p:cNvSpPr>
            <a:spLocks noGrp="1" noRot="1" noChangeAspect="1" noChangeArrowheads="1" noTextEdit="1"/>
          </p:cNvSpPr>
          <p:nvPr>
            <p:ph type="sldImg"/>
          </p:nvPr>
        </p:nvSpPr>
        <p:spPr>
          <a:xfrm>
            <a:off x="1150938" y="692150"/>
            <a:ext cx="4556125" cy="3416300"/>
          </a:xfrm>
          <a:ln cap="flat"/>
        </p:spPr>
      </p:sp>
      <p:sp>
        <p:nvSpPr>
          <p:cNvPr id="3000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09D1AB5-018B-4D06-9463-125543E11573}" type="slidenum">
              <a:rPr lang="en-GB">
                <a:solidFill>
                  <a:srgbClr val="000000"/>
                </a:solidFill>
              </a:rPr>
              <a:pPr/>
              <a:t>127</a:t>
            </a:fld>
            <a:endParaRPr lang="en-GB">
              <a:solidFill>
                <a:srgbClr val="000000"/>
              </a:solidFill>
            </a:endParaRPr>
          </a:p>
        </p:txBody>
      </p:sp>
      <p:sp>
        <p:nvSpPr>
          <p:cNvPr id="302082" name="Rectangle 2"/>
          <p:cNvSpPr>
            <a:spLocks noGrp="1" noRot="1" noChangeAspect="1" noChangeArrowheads="1" noTextEdit="1"/>
          </p:cNvSpPr>
          <p:nvPr>
            <p:ph type="sldImg"/>
          </p:nvPr>
        </p:nvSpPr>
        <p:spPr>
          <a:xfrm>
            <a:off x="1150938" y="692150"/>
            <a:ext cx="4556125" cy="3416300"/>
          </a:xfrm>
          <a:ln cap="flat"/>
        </p:spPr>
      </p:sp>
      <p:sp>
        <p:nvSpPr>
          <p:cNvPr id="302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14ACEA8-2738-442B-B7E3-615D94988DDB}" type="slidenum">
              <a:rPr lang="en-GB">
                <a:solidFill>
                  <a:srgbClr val="000000"/>
                </a:solidFill>
              </a:rPr>
              <a:pPr/>
              <a:t>128</a:t>
            </a:fld>
            <a:endParaRPr lang="en-GB">
              <a:solidFill>
                <a:srgbClr val="000000"/>
              </a:solidFill>
            </a:endParaRPr>
          </a:p>
        </p:txBody>
      </p:sp>
      <p:sp>
        <p:nvSpPr>
          <p:cNvPr id="304130" name="Rectangle 2"/>
          <p:cNvSpPr>
            <a:spLocks noGrp="1" noRot="1" noChangeAspect="1" noChangeArrowheads="1" noTextEdit="1"/>
          </p:cNvSpPr>
          <p:nvPr>
            <p:ph type="sldImg"/>
          </p:nvPr>
        </p:nvSpPr>
        <p:spPr>
          <a:xfrm>
            <a:off x="1150938" y="692150"/>
            <a:ext cx="4556125" cy="3416300"/>
          </a:xfrm>
          <a:ln cap="flat"/>
        </p:spPr>
      </p:sp>
      <p:sp>
        <p:nvSpPr>
          <p:cNvPr id="304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382AEF3-EFD5-4C68-9A0D-46806D5FB849}" type="slidenum">
              <a:rPr lang="en-GB">
                <a:solidFill>
                  <a:srgbClr val="000000"/>
                </a:solidFill>
              </a:rPr>
              <a:pPr/>
              <a:t>129</a:t>
            </a:fld>
            <a:endParaRPr lang="en-GB">
              <a:solidFill>
                <a:srgbClr val="000000"/>
              </a:solidFill>
            </a:endParaRPr>
          </a:p>
        </p:txBody>
      </p:sp>
      <p:sp>
        <p:nvSpPr>
          <p:cNvPr id="306178" name="Rectangle 2"/>
          <p:cNvSpPr>
            <a:spLocks noGrp="1" noRot="1" noChangeAspect="1" noChangeArrowheads="1" noTextEdit="1"/>
          </p:cNvSpPr>
          <p:nvPr>
            <p:ph type="sldImg"/>
          </p:nvPr>
        </p:nvSpPr>
        <p:spPr>
          <a:xfrm>
            <a:off x="1150938" y="692150"/>
            <a:ext cx="4556125" cy="3416300"/>
          </a:xfrm>
          <a:ln cap="flat"/>
        </p:spPr>
      </p:sp>
      <p:sp>
        <p:nvSpPr>
          <p:cNvPr id="306179"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pic>
        <p:nvPicPr>
          <p:cNvPr id="45"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23/11/2017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5C556EC9-F618-4191-A87C-A5EE446DBA7D}" type="datetime2">
              <a:rPr lang="en-GB" sz="2400">
                <a:solidFill>
                  <a:srgbClr val="000000"/>
                </a:solidFill>
                <a:latin typeface="Times New Roman" pitchFamily="18" charset="0"/>
              </a:rPr>
              <a:pPr eaLnBrk="0" hangingPunct="0">
                <a:defRPr/>
              </a:pPr>
              <a:t>Thursday, 23 November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23/11/2017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5C556EC9-F618-4191-A87C-A5EE446DBA7D}" type="datetime2">
              <a:rPr lang="en-GB" sz="2400">
                <a:solidFill>
                  <a:srgbClr val="000000"/>
                </a:solidFill>
                <a:latin typeface="Times New Roman" pitchFamily="18" charset="0"/>
              </a:rPr>
              <a:pPr eaLnBrk="0" hangingPunct="0">
                <a:defRPr/>
              </a:pPr>
              <a:t>Thursday, 23 November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5C556EC9-F618-4191-A87C-A5EE446DBA7D}" type="datetime2">
              <a:rPr lang="en-GB" sz="2400">
                <a:solidFill>
                  <a:srgbClr val="000000"/>
                </a:solidFill>
                <a:latin typeface="Times New Roman" pitchFamily="18" charset="0"/>
              </a:rPr>
              <a:pPr eaLnBrk="0" hangingPunct="0">
                <a:defRPr/>
              </a:pPr>
              <a:t>Thursday, 23 November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5C556EC9-F618-4191-A87C-A5EE446DBA7D}" type="datetime2">
              <a:rPr lang="en-GB" sz="2400">
                <a:solidFill>
                  <a:srgbClr val="000000"/>
                </a:solidFill>
                <a:latin typeface="Times New Roman" pitchFamily="18" charset="0"/>
              </a:rPr>
              <a:pPr eaLnBrk="0" hangingPunct="0">
                <a:defRPr/>
              </a:pPr>
              <a:t>Thursday, 23 November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5C556EC9-F618-4191-A87C-A5EE446DBA7D}" type="datetime2">
              <a:rPr lang="en-GB" sz="2400">
                <a:solidFill>
                  <a:srgbClr val="000000"/>
                </a:solidFill>
                <a:latin typeface="Times New Roman" pitchFamily="18" charset="0"/>
              </a:rPr>
              <a:pPr eaLnBrk="0" hangingPunct="0">
                <a:defRPr/>
              </a:pPr>
              <a:t>Thursday, 23 November 2017</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23/11/2017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9739A356-2850-4DE0-9B5A-C2DFC5BA6783}" type="datetimeFigureOut">
              <a:rPr lang="en-GB"/>
              <a:pPr>
                <a:defRPr/>
              </a:pPr>
              <a:t>23/11/2017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979D7139-E89E-4AEF-926A-AEB75B59186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23/11/2017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23/11/2017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23/11/2017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23/11/2017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23/11/2017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23 November 2017</a:t>
            </a:fld>
            <a:endParaRPr lang="en-GB" sz="1800" dirty="0">
              <a:solidFill>
                <a:srgbClr val="FFFF66"/>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Thursday, 23 November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2148920-819C-4DD1-A753-205F391DD998}" type="datetime2">
              <a:rPr lang="en-GB"/>
              <a:pPr>
                <a:defRPr/>
              </a:pPr>
              <a:t>Thursday, 23 November 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3D64B-E474-4769-A430-9CD8C486EAA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23 November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6BC34F-1BCA-4B44-882C-FD439E9FB54B}" type="datetimeFigureOut">
              <a:rPr lang="en-GB" smtClean="0">
                <a:solidFill>
                  <a:prstClr val="white">
                    <a:tint val="75000"/>
                  </a:prstClr>
                </a:solidFill>
              </a:rPr>
              <a:pPr/>
              <a:t>23/11/2017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00D96378-3A84-48A6-8559-1E14D4192D1E}" type="slidenum">
              <a:rPr lang="en-GB" smtClean="0">
                <a:solidFill>
                  <a:prstClr val="white">
                    <a:tint val="75000"/>
                  </a:prstClr>
                </a:solidFill>
              </a:rPr>
              <a:pPr/>
              <a:t>‹#›</a:t>
            </a:fld>
            <a:endParaRPr lang="en-GB">
              <a:solidFill>
                <a:prstClr val="white">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Thursday, 23 November 2017</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23/11/2017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fld id="{ABC965CD-98B7-453A-93B7-50A6505ED9CD}" type="datetime2">
              <a:rPr lang="en-GB">
                <a:solidFill>
                  <a:srgbClr val="6600FF"/>
                </a:solidFill>
              </a:rPr>
              <a:pPr>
                <a:defRPr/>
              </a:pPr>
              <a:t>Thursday, 23 November 2017</a:t>
            </a:fld>
            <a:endParaRPr lang="en-GB">
              <a:solidFill>
                <a:srgbClr val="6600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fld id="{ABC965CD-98B7-453A-93B7-50A6505ED9CD}" type="datetime2">
              <a:rPr lang="en-GB">
                <a:solidFill>
                  <a:srgbClr val="6600FF"/>
                </a:solidFill>
              </a:rPr>
              <a:pPr>
                <a:defRPr/>
              </a:pPr>
              <a:t>Thursday, 23 November 2017</a:t>
            </a:fld>
            <a:endParaRPr lang="en-GB">
              <a:solidFill>
                <a:srgbClr val="6600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fld id="{ABC965CD-98B7-453A-93B7-50A6505ED9CD}" type="datetime2">
              <a:rPr lang="en-GB">
                <a:solidFill>
                  <a:srgbClr val="6600FF"/>
                </a:solidFill>
              </a:rPr>
              <a:pPr>
                <a:defRPr/>
              </a:pPr>
              <a:t>Thursday, 23 November 2017</a:t>
            </a:fld>
            <a:endParaRPr lang="en-GB">
              <a:solidFill>
                <a:srgbClr val="6600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fld id="{ABC965CD-98B7-453A-93B7-50A6505ED9CD}" type="datetime2">
              <a:rPr lang="en-GB">
                <a:solidFill>
                  <a:srgbClr val="6600FF"/>
                </a:solidFill>
              </a:rPr>
              <a:pPr>
                <a:defRPr/>
              </a:pPr>
              <a:t>Thursday, 23 November 2017</a:t>
            </a:fld>
            <a:endParaRPr lang="en-GB">
              <a:solidFill>
                <a:srgbClr val="6600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fld id="{ABC965CD-98B7-453A-93B7-50A6505ED9CD}" type="datetime2">
              <a:rPr lang="en-GB">
                <a:solidFill>
                  <a:srgbClr val="6600FF"/>
                </a:solidFill>
              </a:rPr>
              <a:pPr>
                <a:defRPr/>
              </a:pPr>
              <a:t>Thursday, 23 November 2017</a:t>
            </a:fld>
            <a:endParaRPr lang="en-GB">
              <a:solidFill>
                <a:srgbClr val="6600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fld id="{ABC965CD-98B7-453A-93B7-50A6505ED9CD}" type="datetime2">
              <a:rPr lang="en-GB">
                <a:solidFill>
                  <a:srgbClr val="6600FF"/>
                </a:solidFill>
              </a:rPr>
              <a:pPr>
                <a:defRPr/>
              </a:pPr>
              <a:t>Thursday, 23 November 2017</a:t>
            </a:fld>
            <a:endParaRPr lang="en-GB">
              <a:solidFill>
                <a:srgbClr val="6600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fld id="{ABC965CD-98B7-453A-93B7-50A6505ED9CD}" type="datetime2">
              <a:rPr lang="en-GB">
                <a:solidFill>
                  <a:srgbClr val="6600FF"/>
                </a:solidFill>
              </a:rPr>
              <a:pPr>
                <a:defRPr/>
              </a:pPr>
              <a:t>Thursday, 23 November 2017</a:t>
            </a:fld>
            <a:endParaRPr lang="en-GB">
              <a:solidFill>
                <a:srgbClr val="6600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7098E827-F596-4028-BBA4-B74A9BADFF4E}" type="datetime2">
              <a:rPr lang="en-GB">
                <a:solidFill>
                  <a:srgbClr val="6600FF"/>
                </a:solidFill>
              </a:rPr>
              <a:pPr>
                <a:defRPr/>
              </a:pPr>
              <a:t>Thursday, 23 November 2017</a:t>
            </a:fld>
            <a:endParaRPr lang="en-GB">
              <a:solidFill>
                <a:srgbClr val="6600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7098E827-F596-4028-BBA4-B74A9BADFF4E}" type="datetime2">
              <a:rPr lang="en-GB">
                <a:solidFill>
                  <a:srgbClr val="6600FF"/>
                </a:solidFill>
              </a:rPr>
              <a:pPr>
                <a:defRPr/>
              </a:pPr>
              <a:t>Thursday, 23 November 2017</a:t>
            </a:fld>
            <a:endParaRPr lang="en-GB">
              <a:solidFill>
                <a:srgbClr val="6600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7098E827-F596-4028-BBA4-B74A9BADFF4E}" type="datetime2">
              <a:rPr lang="en-GB">
                <a:solidFill>
                  <a:srgbClr val="6600FF"/>
                </a:solidFill>
              </a:rPr>
              <a:pPr>
                <a:defRPr/>
              </a:pPr>
              <a:t>Thursday, 23 November 2017</a:t>
            </a:fld>
            <a:endParaRPr lang="en-GB">
              <a:solidFill>
                <a:srgbClr val="6600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fld id="{ABC965CD-98B7-453A-93B7-50A6505ED9CD}" type="datetime2">
              <a:rPr lang="en-GB">
                <a:solidFill>
                  <a:srgbClr val="6600FF"/>
                </a:solidFill>
              </a:rPr>
              <a:pPr>
                <a:defRPr/>
              </a:pPr>
              <a:t>Thursday, 23 November 2017</a:t>
            </a:fld>
            <a:endParaRPr lang="en-GB">
              <a:solidFill>
                <a:srgbClr val="6600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7098E827-F596-4028-BBA4-B74A9BADFF4E}" type="datetime2">
              <a:rPr lang="en-GB">
                <a:solidFill>
                  <a:srgbClr val="6600FF"/>
                </a:solidFill>
              </a:rPr>
              <a:pPr>
                <a:defRPr/>
              </a:pPr>
              <a:t>Thursday, 23 November 2017</a:t>
            </a:fld>
            <a:endParaRPr lang="en-GB">
              <a:solidFill>
                <a:srgbClr val="6600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7098E827-F596-4028-BBA4-B74A9BADFF4E}" type="datetime2">
              <a:rPr lang="en-GB">
                <a:solidFill>
                  <a:srgbClr val="6600FF"/>
                </a:solidFill>
              </a:rPr>
              <a:pPr>
                <a:defRPr/>
              </a:pPr>
              <a:t>Thursday, 23 November 2017</a:t>
            </a:fld>
            <a:endParaRPr lang="en-GB">
              <a:solidFill>
                <a:srgbClr val="6600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GB">
                <a:solidFill>
                  <a:srgbClr val="6600FF"/>
                </a:solidFill>
              </a:rPr>
              <a:t>Statements Exercise (Phil Race)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t>A content-free test</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t>A content-free test</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t>A content-free test</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23/11/2017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t>A content-free test</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t>A content-free test</a:t>
            </a:r>
          </a:p>
        </p:txBody>
      </p:sp>
      <p:sp>
        <p:nvSpPr>
          <p:cNvPr id="6" name="Slide Number Placeholder 5"/>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t>A content-free test</a:t>
            </a:r>
          </a:p>
        </p:txBody>
      </p:sp>
      <p:sp>
        <p:nvSpPr>
          <p:cNvPr id="4" name="Slide Number Placeholder 3"/>
          <p:cNvSpPr>
            <a:spLocks noGrp="1"/>
          </p:cNvSpPr>
          <p:nvPr>
            <p:ph type="sldNum" sz="quarter" idx="12"/>
          </p:nvPr>
        </p:nvSpPr>
        <p:spPr/>
        <p:txBody>
          <a:bodyPr/>
          <a:lstStyle>
            <a:lvl1pPr>
              <a:defRPr/>
            </a:lvl1pPr>
          </a:lstStyle>
          <a:p>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100.xml"/><Relationship Id="rId1" Type="http://schemas.openxmlformats.org/officeDocument/2006/relationships/slideLayout" Target="../slideLayouts/slideLayout11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1.xml.rels><?xml version="1.0" encoding="UTF-8" standalone="yes"?>
<Relationships xmlns="http://schemas.openxmlformats.org/package/2006/relationships"><Relationship Id="rId2" Type="http://schemas.openxmlformats.org/officeDocument/2006/relationships/theme" Target="../theme/theme101.xml"/><Relationship Id="rId1" Type="http://schemas.openxmlformats.org/officeDocument/2006/relationships/slideLayout" Target="../slideLayouts/slideLayout116.xm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2.xml"/><Relationship Id="rId1" Type="http://schemas.openxmlformats.org/officeDocument/2006/relationships/slideLayout" Target="../slideLayouts/slideLayout11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3.xml"/><Relationship Id="rId1" Type="http://schemas.openxmlformats.org/officeDocument/2006/relationships/slideLayout" Target="../slideLayouts/slideLayout118.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119.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5.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6.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7.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8.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9.xm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0.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3.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6.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47.xml"/></Relationships>
</file>

<file path=ppt/slideMasters/_rels/slideMaster36.xml.rels><?xml version="1.0" encoding="UTF-8" standalone="yes"?>
<Relationships xmlns="http://schemas.openxmlformats.org/package/2006/relationships"><Relationship Id="rId3" Type="http://schemas.openxmlformats.org/officeDocument/2006/relationships/theme" Target="../theme/theme36.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7.xml"/><Relationship Id="rId1" Type="http://schemas.openxmlformats.org/officeDocument/2006/relationships/slideLayout" Target="../slideLayouts/slideLayout50.xml"/></Relationships>
</file>

<file path=ppt/slideMasters/_rels/slideMaster3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8.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9.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0.xml"/><Relationship Id="rId1" Type="http://schemas.openxmlformats.org/officeDocument/2006/relationships/slideLayout" Target="../slideLayouts/slideLayout53.xml"/></Relationships>
</file>

<file path=ppt/slideMasters/_rels/slideMaster41.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41.xml"/><Relationship Id="rId1" Type="http://schemas.openxmlformats.org/officeDocument/2006/relationships/slideLayout" Target="../slideLayouts/slideLayout54.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42.xml"/><Relationship Id="rId1" Type="http://schemas.openxmlformats.org/officeDocument/2006/relationships/slideLayout" Target="../slideLayouts/slideLayout55.xml"/><Relationship Id="rId6" Type="http://schemas.openxmlformats.org/officeDocument/2006/relationships/hyperlink" Target="disruptive%20behaviour%20bradford.ppt#-1,1,PowerPoint Presentation" TargetMode="External"/><Relationship Id="rId5" Type="http://schemas.openxmlformats.org/officeDocument/2006/relationships/hyperlink" Target="lec%20book%20pics.ppt#-1,1,PowerPoint Presentation"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43.xml"/><Relationship Id="rId1" Type="http://schemas.openxmlformats.org/officeDocument/2006/relationships/slideLayout" Target="../slideLayouts/slideLayout56.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57.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8.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theme" Target="../theme/theme4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62.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hyperlink" Target="00%20main%20menu.ppt" TargetMode="External"/><Relationship Id="rId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theme" Target="../theme/theme5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55.xml.rels><?xml version="1.0" encoding="UTF-8" standalone="yes"?>
<Relationships xmlns="http://schemas.openxmlformats.org/package/2006/relationships"><Relationship Id="rId3" Type="http://schemas.openxmlformats.org/officeDocument/2006/relationships/theme" Target="../theme/theme5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4" Type="http://schemas.openxmlformats.org/officeDocument/2006/relationships/hyperlink" Target="00%20main%20menu.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6.xml"/><Relationship Id="rId1" Type="http://schemas.openxmlformats.org/officeDocument/2006/relationships/slideLayout" Target="../slideLayouts/slideLayout7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7.xml"/><Relationship Id="rId1" Type="http://schemas.openxmlformats.org/officeDocument/2006/relationships/slideLayout" Target="../slideLayouts/slideLayout72.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8.xml"/><Relationship Id="rId1" Type="http://schemas.openxmlformats.org/officeDocument/2006/relationships/slideLayout" Target="../slideLayouts/slideLayout73.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9.xml"/><Relationship Id="rId1" Type="http://schemas.openxmlformats.org/officeDocument/2006/relationships/slideLayout" Target="../slideLayouts/slideLayout74.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0.xml"/><Relationship Id="rId1" Type="http://schemas.openxmlformats.org/officeDocument/2006/relationships/slideLayout" Target="../slideLayouts/slideLayout75.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1.xml"/><Relationship Id="rId1" Type="http://schemas.openxmlformats.org/officeDocument/2006/relationships/slideLayout" Target="../slideLayouts/slideLayout76.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2.xml"/><Relationship Id="rId1" Type="http://schemas.openxmlformats.org/officeDocument/2006/relationships/slideLayout" Target="../slideLayouts/slideLayout77.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3.xml"/><Relationship Id="rId1" Type="http://schemas.openxmlformats.org/officeDocument/2006/relationships/slideLayout" Target="../slideLayouts/slideLayout78.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4.xml"/><Relationship Id="rId1" Type="http://schemas.openxmlformats.org/officeDocument/2006/relationships/slideLayout" Target="../slideLayouts/slideLayout79.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5.xml"/><Relationship Id="rId1" Type="http://schemas.openxmlformats.org/officeDocument/2006/relationships/slideLayout" Target="../slideLayouts/slideLayout80.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6.xml"/><Relationship Id="rId1" Type="http://schemas.openxmlformats.org/officeDocument/2006/relationships/slideLayout" Target="../slideLayouts/slideLayout81.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7.xml"/><Relationship Id="rId1" Type="http://schemas.openxmlformats.org/officeDocument/2006/relationships/slideLayout" Target="../slideLayouts/slideLayout82.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8.xml"/><Relationship Id="rId1" Type="http://schemas.openxmlformats.org/officeDocument/2006/relationships/slideLayout" Target="../slideLayouts/slideLayout83.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9.xml"/><Relationship Id="rId1" Type="http://schemas.openxmlformats.org/officeDocument/2006/relationships/slideLayout" Target="../slideLayouts/slideLayout84.xml"/><Relationship Id="rId5" Type="http://schemas.openxmlformats.org/officeDocument/2006/relationships/hyperlink" Target="competence%201.ppt#-1,1,Some thoughts about competence"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0.xml"/><Relationship Id="rId1" Type="http://schemas.openxmlformats.org/officeDocument/2006/relationships/slideLayout" Target="../slideLayouts/slideLayout85.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1.xml"/><Relationship Id="rId1" Type="http://schemas.openxmlformats.org/officeDocument/2006/relationships/slideLayout" Target="../slideLayouts/slideLayout86.xm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72.xml"/><Relationship Id="rId1" Type="http://schemas.openxmlformats.org/officeDocument/2006/relationships/slideLayout" Target="../slideLayouts/slideLayout87.xm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73.xml"/><Relationship Id="rId1" Type="http://schemas.openxmlformats.org/officeDocument/2006/relationships/slideLayout" Target="../slideLayouts/slideLayout88.xm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74.xml"/><Relationship Id="rId1" Type="http://schemas.openxmlformats.org/officeDocument/2006/relationships/slideLayout" Target="../slideLayouts/slideLayout89.xm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75.xml"/><Relationship Id="rId1" Type="http://schemas.openxmlformats.org/officeDocument/2006/relationships/slideLayout" Target="../slideLayouts/slideLayout90.xm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76.xml"/><Relationship Id="rId1" Type="http://schemas.openxmlformats.org/officeDocument/2006/relationships/slideLayout" Target="../slideLayouts/slideLayout91.xm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77.xml"/><Relationship Id="rId1" Type="http://schemas.openxmlformats.org/officeDocument/2006/relationships/slideLayout" Target="../slideLayouts/slideLayout92.xm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78.xml"/><Relationship Id="rId1" Type="http://schemas.openxmlformats.org/officeDocument/2006/relationships/slideLayout" Target="../slideLayouts/slideLayout93.xm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79.xml"/><Relationship Id="rId1"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0.xml"/><Relationship Id="rId1" Type="http://schemas.openxmlformats.org/officeDocument/2006/relationships/slideLayout" Target="../slideLayouts/slideLayout95.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1.xml"/><Relationship Id="rId1" Type="http://schemas.openxmlformats.org/officeDocument/2006/relationships/slideLayout" Target="../slideLayouts/slideLayout96.xm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2.xml"/><Relationship Id="rId1" Type="http://schemas.openxmlformats.org/officeDocument/2006/relationships/slideLayout" Target="../slideLayouts/slideLayout97.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3.xml"/><Relationship Id="rId1" Type="http://schemas.openxmlformats.org/officeDocument/2006/relationships/slideLayout" Target="../slideLayouts/slideLayout98.xm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4.xml"/><Relationship Id="rId1" Type="http://schemas.openxmlformats.org/officeDocument/2006/relationships/slideLayout" Target="../slideLayouts/slideLayout99.xm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5.xml"/><Relationship Id="rId1" Type="http://schemas.openxmlformats.org/officeDocument/2006/relationships/slideLayout" Target="../slideLayouts/slideLayout100.xm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6.xml"/><Relationship Id="rId1" Type="http://schemas.openxmlformats.org/officeDocument/2006/relationships/slideLayout" Target="../slideLayouts/slideLayout101.xm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7.xml"/><Relationship Id="rId1" Type="http://schemas.openxmlformats.org/officeDocument/2006/relationships/slideLayout" Target="../slideLayouts/slideLayout102.xm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8.xml"/><Relationship Id="rId1" Type="http://schemas.openxmlformats.org/officeDocument/2006/relationships/slideLayout" Target="../slideLayouts/slideLayout103.xm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89.xml"/><Relationship Id="rId1"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90.xml"/><Relationship Id="rId1" Type="http://schemas.openxmlformats.org/officeDocument/2006/relationships/slideLayout" Target="../slideLayouts/slideLayout105.xm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brunel%20pieces/coffee.ppt" TargetMode="External"/><Relationship Id="rId2" Type="http://schemas.openxmlformats.org/officeDocument/2006/relationships/theme" Target="../theme/theme91.xml"/><Relationship Id="rId1" Type="http://schemas.openxmlformats.org/officeDocument/2006/relationships/slideLayout" Target="../slideLayouts/slideLayout106.xm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2.xml"/><Relationship Id="rId1" Type="http://schemas.openxmlformats.org/officeDocument/2006/relationships/slideLayout" Target="../slideLayouts/slideLayout10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3.xml"/><Relationship Id="rId1" Type="http://schemas.openxmlformats.org/officeDocument/2006/relationships/slideLayout" Target="../slideLayouts/slideLayout10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4.xml"/><Relationship Id="rId1" Type="http://schemas.openxmlformats.org/officeDocument/2006/relationships/slideLayout" Target="../slideLayouts/slideLayout10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5.xml"/><Relationship Id="rId1" Type="http://schemas.openxmlformats.org/officeDocument/2006/relationships/slideLayout" Target="../slideLayouts/slideLayout1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6.xml"/><Relationship Id="rId1" Type="http://schemas.openxmlformats.org/officeDocument/2006/relationships/slideLayout" Target="../slideLayouts/slideLayout1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7.xml"/><Relationship Id="rId1" Type="http://schemas.openxmlformats.org/officeDocument/2006/relationships/slideLayout" Target="../slideLayouts/slideLayout1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8.xml"/><Relationship Id="rId1" Type="http://schemas.openxmlformats.org/officeDocument/2006/relationships/slideLayout" Target="../slideLayouts/slideLayout1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9.xml"/><Relationship Id="rId1" Type="http://schemas.openxmlformats.org/officeDocument/2006/relationships/slideLayout" Target="../slideLayouts/slideLayout11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2051"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a:defRPr/>
            </a:pPr>
            <a:r>
              <a:rPr lang="en-GB" altLang="en-US"/>
              <a:t>Leeds Metropolitan University</a:t>
            </a:r>
          </a:p>
          <a:p>
            <a:pPr>
              <a:defRPr/>
            </a:pPr>
            <a:r>
              <a:rPr lang="en-GB" altLang="en-US"/>
              <a:t>Innovation North – Faculty Of Information And Technology</a:t>
            </a:r>
          </a:p>
        </p:txBody>
      </p:sp>
      <p:pic>
        <p:nvPicPr>
          <p:cNvPr id="2054" name="Picture 8" descr="LeedsMetRoseLogo"/>
          <p:cNvPicPr>
            <a:picLocks noChangeAspect="1" noChangeArrowheads="1"/>
          </p:cNvPicPr>
          <p:nvPr/>
        </p:nvPicPr>
        <p:blipFill>
          <a:blip r:embed="rId3" cstate="print"/>
          <a:srcRect/>
          <a:stretch>
            <a:fillRect/>
          </a:stretch>
        </p:blipFill>
        <p:spPr bwMode="auto">
          <a:xfrm>
            <a:off x="2495550" y="6280150"/>
            <a:ext cx="279400" cy="431800"/>
          </a:xfrm>
          <a:prstGeom prst="rect">
            <a:avLst/>
          </a:prstGeom>
          <a:noFill/>
          <a:ln w="9525">
            <a:noFill/>
            <a:miter lim="800000"/>
            <a:headEnd/>
            <a:tailEnd/>
          </a:ln>
        </p:spPr>
      </p:pic>
      <p:grpSp>
        <p:nvGrpSpPr>
          <p:cNvPr id="2055"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63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6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86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7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smtClean="0">
                <a:solidFill>
                  <a:prstClr val="black">
                    <a:tint val="75000"/>
                  </a:prstClr>
                </a:solidFill>
                <a:latin typeface="Calibri"/>
              </a:defRPr>
            </a:lvl1pPr>
          </a:lstStyle>
          <a:p>
            <a:pPr>
              <a:defRPr/>
            </a:pPr>
            <a:fld id="{9C6DF200-339A-4D52-A5F6-2E2412BC4CD2}" type="datetimeFigureOut">
              <a:rPr lang="en-GB"/>
              <a:pPr>
                <a:defRPr/>
              </a:pPr>
              <a:t>23/11/2017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smtClean="0">
                <a:solidFill>
                  <a:prstClr val="black">
                    <a:tint val="75000"/>
                  </a:prstClr>
                </a:solidFill>
                <a:latin typeface="Calibri"/>
              </a:defRPr>
            </a:lvl1pPr>
          </a:lstStyle>
          <a:p>
            <a:pPr>
              <a:defRPr/>
            </a:pPr>
            <a:fld id="{9D338BED-37D3-48C0-B065-2C797DEE6BA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76"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4632" r:id="rId1"/>
    <p:sldLayoutId id="214748464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718" r:id="rId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26" r:id="rId1"/>
  </p:sldLayoutIdLst>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3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477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GB">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GB">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63FDA21F-5B9E-47D6-A12F-A7C53918AC09}" type="slidenum">
              <a:rPr lang="en-GB">
                <a:solidFill>
                  <a:srgbClr val="FFFFFF"/>
                </a:solidFill>
              </a:rPr>
              <a:pPr>
                <a:defRPr/>
              </a:pPr>
              <a:t>‹#›</a:t>
            </a:fld>
            <a:endParaRPr lang="en-GB">
              <a:solidFill>
                <a:srgbClr val="FFFFFF"/>
              </a:solidFill>
            </a:endParaRPr>
          </a:p>
        </p:txBody>
      </p:sp>
    </p:spTree>
  </p:cSld>
  <p:clrMap bg1="dk2" tx1="lt1" bg2="dk1" tx2="lt2" accent1="accent1" accent2="accent2" accent3="accent3" accent4="accent4" accent5="accent5" accent6="accent6" hlink="hlink" folHlink="folHlink"/>
  <p:sldLayoutIdLst>
    <p:sldLayoutId id="214748473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Thursday, 23 November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3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200">
                <a:solidFill>
                  <a:srgbClr val="66FF33"/>
                </a:solidFill>
                <a:latin typeface="+mj-lt"/>
              </a:defRPr>
            </a:lvl1pPr>
          </a:lstStyle>
          <a:p>
            <a:pPr algn="ctr" eaLnBrk="0" hangingPunct="0">
              <a:defRPr/>
            </a:pPr>
            <a:fld id="{60911A02-E2A4-48FA-9D6D-C6B67E2B53B0}" type="datetime2">
              <a:rPr lang="en-GB"/>
              <a:pPr algn="ctr" eaLnBrk="0" hangingPunct="0">
                <a:defRPr/>
              </a:pPr>
              <a:t>Thursday, 23 November 2017</a:t>
            </a:fld>
            <a:endParaRPr lang="en-GB"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400">
                <a:solidFill>
                  <a:srgbClr val="CCCC00"/>
                </a:solidFill>
                <a:latin typeface="+mj-lt"/>
              </a:defRPr>
            </a:lvl1pPr>
          </a:lstStyle>
          <a:p>
            <a:pPr algn="ctr" eaLnBrk="0" hangingPunct="0">
              <a:defRPr/>
            </a:pPr>
            <a:endParaRPr lang="en-US"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defRPr/>
            </a:pPr>
            <a:fld id="{05335A88-9A6F-485D-8EAE-85A7FCEF86C8}" type="slidenum">
              <a:rPr lang="en-GB">
                <a:solidFill>
                  <a:srgbClr val="FFFF66"/>
                </a:solidFill>
              </a:rPr>
              <a:pPr eaLnBrk="0" hangingPunct="0">
                <a:defRPr/>
              </a:pPr>
              <a:t>‹#›</a:t>
            </a:fld>
            <a:endParaRPr lang="en-GB" dirty="0">
              <a:solidFill>
                <a:srgbClr val="FFFF66"/>
              </a:solidFill>
            </a:endParaRPr>
          </a:p>
        </p:txBody>
      </p:sp>
      <p:sp>
        <p:nvSpPr>
          <p:cNvPr id="1010695"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6"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10699"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0"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1"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3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4800" b="1">
          <a:solidFill>
            <a:srgbClr val="FFFF00"/>
          </a:solidFill>
          <a:latin typeface="+mj-lt"/>
          <a:ea typeface="+mj-ea"/>
          <a:cs typeface="+mj-cs"/>
        </a:defRPr>
      </a:lvl1pPr>
      <a:lvl2pPr algn="ctr" rtl="0" eaLnBrk="0" fontAlgn="base" hangingPunct="0">
        <a:lnSpc>
          <a:spcPct val="80000"/>
        </a:lnSpc>
        <a:spcBef>
          <a:spcPct val="0"/>
        </a:spcBef>
        <a:spcAft>
          <a:spcPct val="0"/>
        </a:spcAft>
        <a:defRPr sz="48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48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48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4800" b="1">
          <a:solidFill>
            <a:srgbClr val="FFFF00"/>
          </a:solidFill>
          <a:latin typeface="Arial Rounded MT Bold" pitchFamily="34" charset="0"/>
        </a:defRPr>
      </a:lvl5pPr>
      <a:lvl6pPr marL="457200" algn="ctr" rtl="0" fontAlgn="base">
        <a:lnSpc>
          <a:spcPct val="80000"/>
        </a:lnSpc>
        <a:spcBef>
          <a:spcPct val="0"/>
        </a:spcBef>
        <a:spcAft>
          <a:spcPct val="0"/>
        </a:spcAft>
        <a:defRPr sz="4800" b="1">
          <a:solidFill>
            <a:srgbClr val="FFFF00"/>
          </a:solidFill>
          <a:latin typeface="Arial Rounded MT Bold" pitchFamily="34" charset="0"/>
        </a:defRPr>
      </a:lvl6pPr>
      <a:lvl7pPr marL="914400" algn="ctr" rtl="0" fontAlgn="base">
        <a:lnSpc>
          <a:spcPct val="80000"/>
        </a:lnSpc>
        <a:spcBef>
          <a:spcPct val="0"/>
        </a:spcBef>
        <a:spcAft>
          <a:spcPct val="0"/>
        </a:spcAft>
        <a:defRPr sz="4800" b="1">
          <a:solidFill>
            <a:srgbClr val="FFFF00"/>
          </a:solidFill>
          <a:latin typeface="Arial Rounded MT Bold" pitchFamily="34" charset="0"/>
        </a:defRPr>
      </a:lvl7pPr>
      <a:lvl8pPr marL="1371600" algn="ctr" rtl="0" fontAlgn="base">
        <a:lnSpc>
          <a:spcPct val="80000"/>
        </a:lnSpc>
        <a:spcBef>
          <a:spcPct val="0"/>
        </a:spcBef>
        <a:spcAft>
          <a:spcPct val="0"/>
        </a:spcAft>
        <a:defRPr sz="4800" b="1">
          <a:solidFill>
            <a:srgbClr val="FFFF00"/>
          </a:solidFill>
          <a:latin typeface="Arial Rounded MT Bold" pitchFamily="34" charset="0"/>
        </a:defRPr>
      </a:lvl8pPr>
      <a:lvl9pPr marL="1828800" algn="ctr" rtl="0" fontAlgn="base">
        <a:lnSpc>
          <a:spcPct val="80000"/>
        </a:lnSpc>
        <a:spcBef>
          <a:spcPct val="0"/>
        </a:spcBef>
        <a:spcAft>
          <a:spcPct val="0"/>
        </a:spcAft>
        <a:defRPr sz="4800" b="1">
          <a:solidFill>
            <a:srgbClr val="FFFF00"/>
          </a:solidFill>
          <a:latin typeface="Arial Rounded MT Bold" pitchFamily="34" charset="0"/>
        </a:defRPr>
      </a:lvl9pPr>
    </p:titleStyle>
    <p:bodyStyle>
      <a:lvl1pPr marL="512763" indent="-512763" algn="l" rtl="0" eaLnBrk="0" fontAlgn="base" hangingPunct="0">
        <a:lnSpc>
          <a:spcPct val="90000"/>
        </a:lnSpc>
        <a:spcBef>
          <a:spcPct val="20000"/>
        </a:spcBef>
        <a:spcAft>
          <a:spcPct val="0"/>
        </a:spcAft>
        <a:buClr>
          <a:srgbClr val="CC0066"/>
        </a:buClr>
        <a:buFont typeface="Wingdings" pitchFamily="2" charset="2"/>
        <a:buChar char="v"/>
        <a:defRPr sz="4000" b="1">
          <a:solidFill>
            <a:schemeClr val="bg1"/>
          </a:solidFill>
          <a:latin typeface="+mn-lt"/>
          <a:ea typeface="+mn-ea"/>
          <a:cs typeface="+mn-cs"/>
        </a:defRPr>
      </a:lvl1pPr>
      <a:lvl2pPr marL="912813" indent="-285750" algn="l" rtl="0" eaLnBrk="0" fontAlgn="base" hangingPunct="0">
        <a:lnSpc>
          <a:spcPct val="90000"/>
        </a:lnSpc>
        <a:spcBef>
          <a:spcPct val="20000"/>
        </a:spcBef>
        <a:spcAft>
          <a:spcPct val="0"/>
        </a:spcAft>
        <a:buClr>
          <a:srgbClr val="CC0066"/>
        </a:buClr>
        <a:buFont typeface="Wingdings" pitchFamily="2" charset="2"/>
        <a:buChar char="v"/>
        <a:defRPr sz="3600" b="1">
          <a:solidFill>
            <a:schemeClr val="bg1"/>
          </a:solidFill>
          <a:latin typeface="+mn-lt"/>
        </a:defRPr>
      </a:lvl2pPr>
      <a:lvl3pPr marL="1255713" indent="-228600" algn="l" rtl="0" eaLnBrk="0" fontAlgn="base" hangingPunct="0">
        <a:lnSpc>
          <a:spcPct val="90000"/>
        </a:lnSpc>
        <a:spcBef>
          <a:spcPct val="20000"/>
        </a:spcBef>
        <a:spcAft>
          <a:spcPct val="0"/>
        </a:spcAft>
        <a:buClr>
          <a:srgbClr val="CC0066"/>
        </a:buClr>
        <a:buFont typeface="Wingdings" pitchFamily="2" charset="2"/>
        <a:buChar char="v"/>
        <a:defRPr sz="2800" b="1">
          <a:solidFill>
            <a:schemeClr val="bg1"/>
          </a:solidFill>
          <a:latin typeface="+mn-lt"/>
        </a:defRPr>
      </a:lvl3pPr>
      <a:lvl4pPr marL="16002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4pPr>
      <a:lvl5pPr marL="20574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5pPr>
      <a:lvl6pPr marL="25146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6pPr>
      <a:lvl7pPr marL="29718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7pPr>
      <a:lvl8pPr marL="34290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8pPr>
      <a:lvl9pPr marL="38862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www.phil-race.co.uk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11/23/2017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50" r:id="rId1"/>
    <p:sldLayoutId id="214748480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76BC34F-1BCA-4B44-882C-FD439E9FB54B}" type="datetimeFigureOut">
              <a:rPr lang="en-GB" smtClean="0">
                <a:solidFill>
                  <a:prstClr val="white">
                    <a:tint val="75000"/>
                  </a:prstClr>
                </a:solidFill>
                <a:latin typeface="Calibri"/>
              </a:rPr>
              <a:pPr fontAlgn="auto">
                <a:spcBef>
                  <a:spcPts val="0"/>
                </a:spcBef>
                <a:spcAft>
                  <a:spcPts val="0"/>
                </a:spcAft>
              </a:pPr>
              <a:t>23/11/2017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D96378-3A84-48A6-8559-1E14D4192D1E}"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7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6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757" r:id="rId1"/>
    <p:sldLayoutId id="2147484758" r:id="rId2"/>
    <p:sldLayoutId id="2147484764"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768" r:id="rId1"/>
    <p:sldLayoutId id="214748476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Tree>
  </p:cSld>
  <p:clrMap bg1="lt1" tx1="dk1" bg2="lt2" tx2="dk2" accent1="accent1" accent2="accent2" accent3="accent3" accent4="accent4" accent5="accent5" accent6="accent6" hlink="hlink" folHlink="folHlink"/>
  <p:sldLayoutIdLst>
    <p:sldLayoutId id="2147484771" r:id="rId1"/>
    <p:sldLayoutId id="214748477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7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7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8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8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8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8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8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9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9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9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9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79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0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pSp>
        <p:nvGrpSpPr>
          <p:cNvPr id="5" name="Group 14"/>
          <p:cNvGrpSpPr>
            <a:grpSpLocks/>
          </p:cNvGrpSpPr>
          <p:nvPr/>
        </p:nvGrpSpPr>
        <p:grpSpPr bwMode="auto">
          <a:xfrm>
            <a:off x="381000" y="304800"/>
            <a:ext cx="8383588" cy="6022975"/>
            <a:chOff x="240" y="192"/>
            <a:chExt cx="5281" cy="3794"/>
          </a:xfrm>
        </p:grpSpPr>
        <p:grpSp>
          <p:nvGrpSpPr>
            <p:cNvPr id="6" name="Group 5"/>
            <p:cNvGrpSpPr>
              <a:grpSpLocks/>
            </p:cNvGrpSpPr>
            <p:nvPr/>
          </p:nvGrpSpPr>
          <p:grpSpPr bwMode="auto">
            <a:xfrm>
              <a:off x="240" y="1008"/>
              <a:ext cx="5281" cy="2978"/>
              <a:chOff x="240" y="1008"/>
              <a:chExt cx="5281" cy="2978"/>
            </a:xfrm>
          </p:grpSpPr>
          <p:sp>
            <p:nvSpPr>
              <p:cNvPr id="2" name="Rectangle 2"/>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27" name="Freeform 3"/>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28" name="Freeform 4"/>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7" name="Group 9"/>
            <p:cNvGrpSpPr>
              <a:grpSpLocks/>
            </p:cNvGrpSpPr>
            <p:nvPr/>
          </p:nvGrpSpPr>
          <p:grpSpPr bwMode="auto">
            <a:xfrm>
              <a:off x="336" y="1103"/>
              <a:ext cx="97" cy="2785"/>
              <a:chOff x="336" y="1103"/>
              <a:chExt cx="97" cy="2785"/>
            </a:xfrm>
          </p:grpSpPr>
          <p:sp useBgFill="1">
            <p:nvSpPr>
              <p:cNvPr id="1030" name="Rectangle 6"/>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31" name="Freeform 7"/>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2" name="Freeform 8"/>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nvGrpSpPr>
            <p:cNvPr id="8" name="Group 13"/>
            <p:cNvGrpSpPr>
              <a:grpSpLocks/>
            </p:cNvGrpSpPr>
            <p:nvPr/>
          </p:nvGrpSpPr>
          <p:grpSpPr bwMode="auto">
            <a:xfrm>
              <a:off x="240" y="192"/>
              <a:ext cx="193" cy="721"/>
              <a:chOff x="240" y="192"/>
              <a:chExt cx="193" cy="721"/>
            </a:xfrm>
          </p:grpSpPr>
          <p:sp>
            <p:nvSpPr>
              <p:cNvPr id="3" name="Rectangle 10"/>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4" name="Freeform 11"/>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sp>
            <p:nvSpPr>
              <p:cNvPr id="1036" name="Freeform 12"/>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lgn="ctr" eaLnBrk="0" hangingPunct="0">
                  <a:defRPr/>
                </a:pPr>
                <a:endParaRPr lang="en-GB" sz="2400">
                  <a:solidFill>
                    <a:srgbClr val="000000"/>
                  </a:solidFill>
                  <a:latin typeface="Tahoma" pitchFamily="34" charset="0"/>
                </a:endParaRPr>
              </a:p>
            </p:txBody>
          </p:sp>
        </p:grpSp>
      </p:grpSp>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fld id="{D681D00E-3FDB-4F4E-B9A9-04E2DDE37C9F}" type="datetime2">
              <a:rPr lang="en-GB">
                <a:solidFill>
                  <a:srgbClr val="6600FF"/>
                </a:solidFill>
              </a:rPr>
              <a:pPr eaLnBrk="0" hangingPunct="0">
                <a:defRPr/>
              </a:pPr>
              <a:t>Thursday, 23 November 2017</a:t>
            </a:fld>
            <a:endParaRPr lang="en-GB">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eaLnBrk="0" hangingPunct="0">
              <a:defRPr/>
            </a:pPr>
            <a:r>
              <a:rPr lang="en-GB">
                <a:solidFill>
                  <a:srgbClr val="6600FF"/>
                </a:solidFill>
              </a:rPr>
              <a:t>Statements Exercise (Phil Race)</a:t>
            </a:r>
          </a:p>
        </p:txBody>
      </p:sp>
      <p:sp>
        <p:nvSpPr>
          <p:cNvPr id="1045" name="AutoShape 2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
        <p:nvSpPr>
          <p:cNvPr id="1046" name="AutoShape 22">
            <a:hlinkClick r:id="rId5" action="ppaction://hlinkpres?slideindex=1&amp;slidetitle=Some thoughts about competence" highlightClick="1"/>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0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23/11/2017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solidFill>
                  <a:srgbClr val="000000"/>
                </a:solidFill>
              </a:rPr>
              <a:t>Leeds Metropolitan University</a:t>
            </a:r>
          </a:p>
          <a:p>
            <a:pPr>
              <a:defRPr/>
            </a:pPr>
            <a:r>
              <a:rPr lang="en-GB" altLang="en-US">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80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10"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12"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14"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16"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18"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20"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22"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24"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26"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28"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30"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32"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34"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36"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38"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40"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42"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44"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46"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800" b="1">
                <a:latin typeface="Times New Roman" pitchFamily="18" charset="0"/>
              </a:defRPr>
            </a:lvl1pPr>
          </a:lstStyle>
          <a:p>
            <a:pPr eaLnBrk="0" hangingPunct="0"/>
            <a:endParaRPr lang="en-US">
              <a:solidFill>
                <a:srgbClr val="000000"/>
              </a:solidFill>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rgbClr val="0000CC"/>
                </a:solidFill>
                <a:latin typeface="+mn-lt"/>
              </a:defRPr>
            </a:lvl1pPr>
          </a:lstStyle>
          <a:p>
            <a:pPr eaLnBrk="0" hangingPunct="0"/>
            <a:r>
              <a:rPr lang="en-GB"/>
              <a:t>A content-free test</a:t>
            </a:r>
          </a:p>
        </p:txBody>
      </p:sp>
      <p:sp>
        <p:nvSpPr>
          <p:cNvPr id="1028" name="Rectangle 4"/>
          <p:cNvSpPr>
            <a:spLocks noGrp="1" noChangeArrowheads="1"/>
          </p:cNvSpPr>
          <p:nvPr>
            <p:ph type="sldNum" sz="quarter" idx="4"/>
          </p:nvPr>
        </p:nvSpPr>
        <p:spPr bwMode="auto">
          <a:xfrm>
            <a:off x="6553200" y="6248400"/>
            <a:ext cx="2362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1">
                <a:latin typeface="Times New Roman" pitchFamily="18" charset="0"/>
              </a:defRPr>
            </a:lvl1pPr>
          </a:lstStyle>
          <a:p>
            <a:pPr eaLnBrk="0" hangingPunct="0"/>
            <a:endParaRPr lang="en-US">
              <a:solidFill>
                <a:srgbClr val="000000"/>
              </a:solidFill>
            </a:endParaRPr>
          </a:p>
        </p:txBody>
      </p:sp>
      <p:sp>
        <p:nvSpPr>
          <p:cNvPr id="1029" name="Rectangle 5"/>
          <p:cNvSpPr>
            <a:spLocks noGrp="1" noChangeArrowheads="1"/>
          </p:cNvSpPr>
          <p:nvPr>
            <p:ph type="title"/>
          </p:nvPr>
        </p:nvSpPr>
        <p:spPr bwMode="auto">
          <a:xfrm>
            <a:off x="688975" y="612775"/>
            <a:ext cx="7766050" cy="113665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auto">
          <a:xfrm>
            <a:off x="690563" y="1985963"/>
            <a:ext cx="7762875" cy="4105275"/>
          </a:xfrm>
          <a:prstGeom prst="rect">
            <a:avLst/>
          </a:prstGeom>
          <a:solidFill>
            <a:srgbClr val="FFCCFF"/>
          </a:solidFill>
          <a:ln w="12700">
            <a:solidFill>
              <a:schemeClr val="tx1"/>
            </a:solidFill>
            <a:miter lim="800000"/>
            <a:headEnd/>
            <a:tailEnd/>
          </a:ln>
          <a:effec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1" name="AutoShape 7">
            <a:hlinkClick r:id="rId3"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endParaRPr lang="en-GB" sz="24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848" r:id="rId1"/>
  </p:sldLayoutIdLst>
  <p:hf sldNum="0" hdr="0" dt="0"/>
  <p:txStyles>
    <p:titleStyle>
      <a:lvl1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48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ea typeface="+mn-ea"/>
          <a:cs typeface="+mn-cs"/>
        </a:defRPr>
      </a:lvl1pPr>
      <a:lvl2pPr marL="742950" indent="-28575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2pPr>
      <a:lvl3pPr marL="1143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3pPr>
      <a:lvl4pPr marL="1600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4pPr>
      <a:lvl5pPr marL="20574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5pPr>
      <a:lvl6pPr marL="25146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6pPr>
      <a:lvl7pPr marL="29718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7pPr>
      <a:lvl8pPr marL="34290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8pPr>
      <a:lvl9pPr marL="3886200" indent="-228600" algn="l" rtl="0" eaLnBrk="0" fontAlgn="base" hangingPunct="0">
        <a:lnSpc>
          <a:spcPct val="80000"/>
        </a:lnSpc>
        <a:spcBef>
          <a:spcPct val="0"/>
        </a:spcBef>
        <a:spcAft>
          <a:spcPct val="0"/>
        </a:spcAft>
        <a:buClr>
          <a:srgbClr val="CC0000"/>
        </a:buClr>
        <a:buFont typeface="Wingdings" pitchFamily="2" charset="2"/>
        <a:buChar char="v"/>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6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6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0.xml"/></Relationships>
</file>

<file path=ppt/slides/_rels/slide109.xml.rels><?xml version="1.0" encoding="UTF-8" standalone="yes"?>
<Relationships xmlns="http://schemas.openxmlformats.org/package/2006/relationships"><Relationship Id="rId3" Type="http://schemas.openxmlformats.org/officeDocument/2006/relationships/hyperlink" Target="http://pearsonblueskies.com/first-class-how-assessment-can-enhance-student-learning/" TargetMode="External"/><Relationship Id="rId2" Type="http://schemas.openxmlformats.org/officeDocument/2006/relationships/notesSlide" Target="../notesSlides/notesSlide82.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hyperlink" Target="http://pearsonblueskies.com/" TargetMode="External"/><Relationship Id="rId1" Type="http://schemas.openxmlformats.org/officeDocument/2006/relationships/slideLayout" Target="../slideLayouts/slideLayout5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9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0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1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1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1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1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1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1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1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1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1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1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1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1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1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1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1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1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0.xml"/></Relationships>
</file>

<file path=ppt/slides/_rels/slide16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hyperlink" Target="ntfphoto.pp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s.cmu.edu/~rgs/alice26a.gif" TargetMode="Externa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6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2.xml"/><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2.xml"/></Relationships>
</file>

<file path=ppt/slides/_rels/slide78.xml.rels><?xml version="1.0" encoding="UTF-8" standalone="yes"?>
<Relationships xmlns="http://schemas.openxmlformats.org/package/2006/relationships"><Relationship Id="rId3" Type="http://schemas.openxmlformats.org/officeDocument/2006/relationships/hyperlink" Target="file:///C:\Documents%20and%20Settings\user\Desktop\brunel%20pieces%203\Serenity.pptx#-1,1,Slide 1" TargetMode="External"/><Relationship Id="rId2" Type="http://schemas.openxmlformats.org/officeDocument/2006/relationships/notesSlide" Target="../notesSlides/notesSlide54.xml"/><Relationship Id="rId1" Type="http://schemas.openxmlformats.org/officeDocument/2006/relationships/slideLayout" Target="../slideLayouts/slideLayout7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5.xml"/></Relationships>
</file>

<file path=ppt/slides/_rels/slide9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7.xml"/><Relationship Id="rId1" Type="http://schemas.openxmlformats.org/officeDocument/2006/relationships/slideLayout" Target="../slideLayouts/slideLayout6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5.xml"/></Relationships>
</file>

<file path=ppt/slides/_rels/slide9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9.xml"/><Relationship Id="rId1" Type="http://schemas.openxmlformats.org/officeDocument/2006/relationships/slideLayout" Target="../slideLayouts/slideLayout6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5.xml"/></Relationships>
</file>

<file path=ppt/slides/_rels/slide95.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71.xml"/><Relationship Id="rId1" Type="http://schemas.openxmlformats.org/officeDocument/2006/relationships/slideLayout" Target="../slideLayouts/slideLayout8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476250"/>
            <a:ext cx="6481762" cy="2314575"/>
          </a:xfrm>
        </p:spPr>
        <p:txBody>
          <a:bodyPr/>
          <a:lstStyle/>
          <a:p>
            <a:pPr algn="ctr" eaLnBrk="1" hangingPunct="1">
              <a:defRPr/>
            </a:pPr>
            <a:br>
              <a:rPr lang="en-US" sz="4000" i="1" dirty="0">
                <a:solidFill>
                  <a:schemeClr val="tx2">
                    <a:lumMod val="40000"/>
                    <a:lumOff val="60000"/>
                  </a:schemeClr>
                </a:solidFill>
              </a:rPr>
            </a:br>
            <a:r>
              <a:rPr lang="en-GB" sz="4000" dirty="0"/>
              <a:t>Designing Effective Examination Questions </a:t>
            </a:r>
            <a:r>
              <a:rPr lang="en-GB" sz="2400" dirty="0"/>
              <a:t>making them more valid, reliable, transparent, authentic, inclusive – and manageable!</a:t>
            </a:r>
            <a:endParaRPr lang="en-GB" sz="2800" dirty="0">
              <a:solidFill>
                <a:srgbClr val="660066"/>
              </a:solidFill>
            </a:endParaRPr>
          </a:p>
        </p:txBody>
      </p:sp>
      <p:sp>
        <p:nvSpPr>
          <p:cNvPr id="13315" name="Rectangle 3"/>
          <p:cNvSpPr>
            <a:spLocks noGrp="1" noChangeArrowheads="1"/>
          </p:cNvSpPr>
          <p:nvPr>
            <p:ph type="subTitle" idx="1"/>
          </p:nvPr>
        </p:nvSpPr>
        <p:spPr>
          <a:xfrm>
            <a:off x="683461" y="2852920"/>
            <a:ext cx="6625390" cy="2919230"/>
          </a:xfrm>
        </p:spPr>
        <p:txBody>
          <a:bodyPr/>
          <a:lstStyle/>
          <a:p>
            <a:pPr algn="ctr" eaLnBrk="1" hangingPunct="1"/>
            <a:r>
              <a:rPr lang="en-GB" sz="2800" b="1" i="1" dirty="0"/>
              <a:t>Swansea University</a:t>
            </a:r>
          </a:p>
          <a:p>
            <a:pPr algn="ctr" eaLnBrk="1" hangingPunct="1"/>
            <a:r>
              <a:rPr lang="en-GB" sz="2800" b="1" dirty="0">
                <a:solidFill>
                  <a:srgbClr val="FF0000"/>
                </a:solidFill>
              </a:rPr>
              <a:t>23</a:t>
            </a:r>
            <a:r>
              <a:rPr lang="en-GB" sz="2800" b="1" baseline="30000" dirty="0">
                <a:solidFill>
                  <a:srgbClr val="FF0000"/>
                </a:solidFill>
              </a:rPr>
              <a:t>rd</a:t>
            </a:r>
            <a:r>
              <a:rPr lang="en-GB" sz="2800" b="1" dirty="0">
                <a:solidFill>
                  <a:srgbClr val="FF0000"/>
                </a:solidFill>
              </a:rPr>
              <a:t> January 2014</a:t>
            </a:r>
          </a:p>
        </p:txBody>
      </p:sp>
      <p:sp>
        <p:nvSpPr>
          <p:cNvPr id="5" name="Rectangle 8">
            <a:hlinkClick r:id="rId3" action="ppaction://hlinkpres?slideindex=1&amp;slidetitle="/>
          </p:cNvPr>
          <p:cNvSpPr>
            <a:spLocks noChangeArrowheads="1"/>
          </p:cNvSpPr>
          <p:nvPr/>
        </p:nvSpPr>
        <p:spPr bwMode="auto">
          <a:xfrm>
            <a:off x="395536" y="4077090"/>
            <a:ext cx="7920880" cy="2520280"/>
          </a:xfrm>
          <a:prstGeom prst="rect">
            <a:avLst/>
          </a:prstGeom>
          <a:solidFill>
            <a:schemeClr val="accent1">
              <a:lumMod val="40000"/>
              <a:lumOff val="60000"/>
              <a:alpha val="45098"/>
            </a:schemeClr>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4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a:t>
            </a:r>
            <a:r>
              <a:rPr lang="en-GB" sz="1800" b="1" dirty="0" err="1">
                <a:solidFill>
                  <a:srgbClr val="4F81BD"/>
                </a:solidFill>
                <a:latin typeface="Arial" charset="0"/>
              </a:rPr>
              <a:t>RacePhil</a:t>
            </a:r>
            <a:r>
              <a:rPr lang="en-GB" sz="1800" b="1" dirty="0">
                <a:solidFill>
                  <a:srgbClr val="4F81BD"/>
                </a:solidFill>
                <a:latin typeface="Arial" charset="0"/>
              </a:rPr>
              <a:t>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University Campus Suffolk</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(Adjunct Professor: James Cook University, and Central Queensland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Metropolitan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pPr>
              <a:defRPr/>
            </a:pPr>
            <a:r>
              <a:rPr lang="en-GB" sz="4800"/>
              <a:t>Getting to know students</a:t>
            </a:r>
          </a:p>
        </p:txBody>
      </p:sp>
      <p:sp>
        <p:nvSpPr>
          <p:cNvPr id="6147" name="Rectangle 3"/>
          <p:cNvSpPr>
            <a:spLocks noGrp="1" noChangeArrowheads="1"/>
          </p:cNvSpPr>
          <p:nvPr>
            <p:ph type="body" idx="1"/>
          </p:nvPr>
        </p:nvSpPr>
        <p:spPr/>
        <p:txBody>
          <a:bodyPr/>
          <a:lstStyle/>
          <a:p>
            <a:pPr>
              <a:spcBef>
                <a:spcPct val="30000"/>
              </a:spcBef>
            </a:pPr>
            <a:r>
              <a:rPr lang="en-GB" sz="2800"/>
              <a:t>Asking students to write their names on labels helps them to get to know each other, and helps us to know what they </a:t>
            </a:r>
            <a:r>
              <a:rPr lang="en-GB" sz="2800" i="1"/>
              <a:t>want</a:t>
            </a:r>
            <a:r>
              <a:rPr lang="en-GB" sz="2800"/>
              <a:t> to be called.</a:t>
            </a:r>
          </a:p>
          <a:p>
            <a:pPr>
              <a:spcBef>
                <a:spcPct val="30000"/>
              </a:spcBef>
            </a:pPr>
            <a:r>
              <a:rPr lang="en-GB" sz="2800"/>
              <a:t>When they feel they’re known to us as individuals (in a good way), they’re less likely to drop out – especially in big groups in HE.</a:t>
            </a:r>
          </a:p>
          <a:p>
            <a:pPr>
              <a:spcBef>
                <a:spcPct val="30000"/>
              </a:spcBef>
            </a:pPr>
            <a:r>
              <a:rPr lang="en-GB" sz="2800"/>
              <a:t>Labels are cheap and environmentally-friendly.</a:t>
            </a:r>
          </a:p>
          <a:p>
            <a:pPr>
              <a:spcBef>
                <a:spcPct val="30000"/>
              </a:spcBef>
            </a:pPr>
            <a:r>
              <a:rPr lang="en-GB" sz="2800"/>
              <a:t>The codes can be used to get students into different group configurations, or to quiz the whole class.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more...</a:t>
            </a:r>
            <a:endParaRPr lang="en-US" b="1" dirty="0"/>
          </a:p>
        </p:txBody>
      </p:sp>
      <p:sp>
        <p:nvSpPr>
          <p:cNvPr id="3" name="Content Placeholder 2"/>
          <p:cNvSpPr>
            <a:spLocks noGrp="1"/>
          </p:cNvSpPr>
          <p:nvPr>
            <p:ph idx="1"/>
          </p:nvPr>
        </p:nvSpPr>
        <p:spPr/>
        <p:txBody>
          <a:bodyPr/>
          <a:lstStyle/>
          <a:p>
            <a:pPr lvl="0">
              <a:lnSpc>
                <a:spcPct val="100000"/>
              </a:lnSpc>
            </a:pPr>
            <a:r>
              <a:rPr lang="en-GB" sz="2600" dirty="0"/>
              <a:t>It is widely accepted now that assessment is the major driver for student learning, and if assessment is not working as a </a:t>
            </a:r>
            <a:r>
              <a:rPr lang="en-GB" sz="2600" i="1" dirty="0">
                <a:solidFill>
                  <a:srgbClr val="FF0000"/>
                </a:solidFill>
              </a:rPr>
              <a:t>good</a:t>
            </a:r>
            <a:r>
              <a:rPr lang="en-GB" sz="2600" dirty="0"/>
              <a:t> driver for learning, the effectiveness of our entire higher education provision is jeopardised.</a:t>
            </a:r>
          </a:p>
          <a:p>
            <a:pPr>
              <a:lnSpc>
                <a:spcPct val="100000"/>
              </a:lnSpc>
            </a:pPr>
            <a:r>
              <a:rPr lang="en-GB" sz="2600" dirty="0"/>
              <a:t>We need to continue to </a:t>
            </a:r>
            <a:r>
              <a:rPr lang="en-GB" sz="2600" dirty="0">
                <a:solidFill>
                  <a:srgbClr val="FF0000"/>
                </a:solidFill>
              </a:rPr>
              <a:t>diversify</a:t>
            </a:r>
            <a:r>
              <a:rPr lang="en-GB" sz="2600" dirty="0"/>
              <a:t> the assessment processes and instruments we use, so that no students are repeatedly disadvantaged by the predominance of particular assessment formats.</a:t>
            </a:r>
            <a:endParaRPr lang="en-US" sz="26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Furthermore...</a:t>
            </a:r>
            <a:endParaRPr lang="en-US" dirty="0"/>
          </a:p>
        </p:txBody>
      </p:sp>
      <p:sp>
        <p:nvSpPr>
          <p:cNvPr id="3" name="Content Placeholder 2"/>
          <p:cNvSpPr>
            <a:spLocks noGrp="1"/>
          </p:cNvSpPr>
          <p:nvPr>
            <p:ph idx="1"/>
          </p:nvPr>
        </p:nvSpPr>
        <p:spPr/>
        <p:txBody>
          <a:bodyPr/>
          <a:lstStyle/>
          <a:p>
            <a:pPr>
              <a:lnSpc>
                <a:spcPct val="100000"/>
              </a:lnSpc>
            </a:pPr>
            <a:r>
              <a:rPr lang="en-GB" sz="2600" dirty="0"/>
              <a:t>We’ve modularised, and semesterised, meaning that students don’t now get enough time to develop their learning using </a:t>
            </a:r>
            <a:r>
              <a:rPr lang="en-GB" sz="2600" dirty="0">
                <a:solidFill>
                  <a:srgbClr val="FF0000"/>
                </a:solidFill>
              </a:rPr>
              <a:t>formative</a:t>
            </a:r>
            <a:r>
              <a:rPr lang="en-GB" sz="2600" dirty="0"/>
              <a:t> feedback as they head towards summative assessment.</a:t>
            </a:r>
            <a:endParaRPr lang="en-US" sz="2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short,</a:t>
            </a:r>
            <a:endParaRPr lang="en-US" dirty="0"/>
          </a:p>
        </p:txBody>
      </p:sp>
      <p:sp>
        <p:nvSpPr>
          <p:cNvPr id="3" name="Content Placeholder 2"/>
          <p:cNvSpPr>
            <a:spLocks noGrp="1"/>
          </p:cNvSpPr>
          <p:nvPr>
            <p:ph idx="1"/>
          </p:nvPr>
        </p:nvSpPr>
        <p:spPr/>
        <p:txBody>
          <a:bodyPr/>
          <a:lstStyle/>
          <a:p>
            <a:r>
              <a:rPr lang="en-GB" dirty="0"/>
              <a:t>We assess </a:t>
            </a:r>
            <a:r>
              <a:rPr lang="en-GB" dirty="0">
                <a:solidFill>
                  <a:srgbClr val="008000"/>
                </a:solidFill>
              </a:rPr>
              <a:t>far too much</a:t>
            </a:r>
            <a:r>
              <a:rPr lang="en-GB" dirty="0"/>
              <a:t>,</a:t>
            </a:r>
          </a:p>
          <a:p>
            <a:r>
              <a:rPr lang="en-GB" dirty="0"/>
              <a:t>Using the </a:t>
            </a:r>
            <a:r>
              <a:rPr lang="en-GB" dirty="0">
                <a:solidFill>
                  <a:srgbClr val="008000"/>
                </a:solidFill>
              </a:rPr>
              <a:t>same old ways far too often</a:t>
            </a:r>
            <a:r>
              <a:rPr lang="en-GB" dirty="0"/>
              <a:t>,</a:t>
            </a:r>
          </a:p>
          <a:p>
            <a:r>
              <a:rPr lang="en-GB" dirty="0"/>
              <a:t>Assessment takes </a:t>
            </a:r>
            <a:r>
              <a:rPr lang="en-GB" dirty="0">
                <a:solidFill>
                  <a:srgbClr val="008000"/>
                </a:solidFill>
              </a:rPr>
              <a:t>far too much of our time </a:t>
            </a:r>
            <a:r>
              <a:rPr lang="en-GB" dirty="0"/>
              <a:t>– and far too much time of our students.</a:t>
            </a:r>
          </a:p>
          <a:p>
            <a:r>
              <a:rPr lang="en-GB" dirty="0"/>
              <a:t>And we </a:t>
            </a:r>
            <a:r>
              <a:rPr lang="en-GB" dirty="0">
                <a:solidFill>
                  <a:srgbClr val="008000"/>
                </a:solidFill>
              </a:rPr>
              <a:t>drive down the quality of learning </a:t>
            </a:r>
            <a:r>
              <a:rPr lang="en-GB" dirty="0"/>
              <a:t>by our assessment.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0000"/>
                </a:solidFill>
              </a:rPr>
              <a:t>What students think...</a:t>
            </a:r>
            <a:br>
              <a:rPr lang="en-GB" sz="3600" b="1" dirty="0">
                <a:solidFill>
                  <a:srgbClr val="FF0000"/>
                </a:solidFill>
              </a:rPr>
            </a:br>
            <a:r>
              <a:rPr lang="en-GB" sz="2400" b="1" dirty="0">
                <a:solidFill>
                  <a:srgbClr val="FF0000"/>
                </a:solidFill>
              </a:rPr>
              <a:t>(Flint and Johnson, 2011, p.2)</a:t>
            </a:r>
            <a:endParaRPr lang="en-GB" sz="3600" b="1" dirty="0">
              <a:solidFill>
                <a:srgbClr val="FF0000"/>
              </a:solidFill>
            </a:endParaRPr>
          </a:p>
        </p:txBody>
      </p:sp>
      <p:sp>
        <p:nvSpPr>
          <p:cNvPr id="3" name="Content Placeholder 2"/>
          <p:cNvSpPr>
            <a:spLocks noGrp="1"/>
          </p:cNvSpPr>
          <p:nvPr>
            <p:ph idx="1"/>
          </p:nvPr>
        </p:nvSpPr>
        <p:spPr/>
        <p:txBody>
          <a:bodyPr/>
          <a:lstStyle/>
          <a:p>
            <a:pPr>
              <a:lnSpc>
                <a:spcPct val="100000"/>
              </a:lnSpc>
              <a:buNone/>
            </a:pPr>
            <a:r>
              <a:rPr lang="en-GB" sz="2400" dirty="0"/>
              <a:t>Student evaluations frequently reveal poor assessment practices that:</a:t>
            </a:r>
          </a:p>
          <a:p>
            <a:pPr>
              <a:lnSpc>
                <a:spcPct val="100000"/>
              </a:lnSpc>
              <a:buFont typeface="+mj-lt"/>
              <a:buAutoNum type="arabicPeriod"/>
            </a:pPr>
            <a:r>
              <a:rPr lang="en-GB" sz="2400" dirty="0"/>
              <a:t>Lack authenticity and relevance to real world tasks;</a:t>
            </a:r>
          </a:p>
          <a:p>
            <a:pPr>
              <a:lnSpc>
                <a:spcPct val="100000"/>
              </a:lnSpc>
              <a:buFont typeface="+mj-lt"/>
              <a:buAutoNum type="arabicPeriod"/>
            </a:pPr>
            <a:r>
              <a:rPr lang="en-GB" sz="2400" dirty="0"/>
              <a:t>Make unreasonable demands on students;</a:t>
            </a:r>
          </a:p>
          <a:p>
            <a:pPr>
              <a:lnSpc>
                <a:spcPct val="100000"/>
              </a:lnSpc>
              <a:buFont typeface="+mj-lt"/>
              <a:buAutoNum type="arabicPeriod"/>
            </a:pPr>
            <a:r>
              <a:rPr lang="en-GB" sz="2400" dirty="0"/>
              <a:t>Are narrow in scope;</a:t>
            </a:r>
          </a:p>
          <a:p>
            <a:pPr>
              <a:lnSpc>
                <a:spcPct val="100000"/>
              </a:lnSpc>
              <a:buFont typeface="+mj-lt"/>
              <a:buAutoNum type="arabicPeriod"/>
            </a:pPr>
            <a:r>
              <a:rPr lang="en-GB" sz="2400" dirty="0"/>
              <a:t>Have little long-term benefit;</a:t>
            </a:r>
          </a:p>
          <a:p>
            <a:pPr>
              <a:lnSpc>
                <a:spcPct val="100000"/>
              </a:lnSpc>
              <a:buFont typeface="+mj-lt"/>
              <a:buAutoNum type="arabicPeriod"/>
            </a:pPr>
            <a:r>
              <a:rPr lang="en-GB" sz="2400" dirty="0"/>
              <a:t>Fail to reward genuine effort;</a:t>
            </a:r>
          </a:p>
          <a:p>
            <a:pPr>
              <a:lnSpc>
                <a:spcPct val="100000"/>
              </a:lnSpc>
              <a:buFont typeface="+mj-lt"/>
              <a:buAutoNum type="arabicPeriod"/>
            </a:pPr>
            <a:r>
              <a:rPr lang="en-GB" sz="2400" dirty="0"/>
              <a:t>Have unclear expectations and assessment criteria;</a:t>
            </a:r>
          </a:p>
          <a:p>
            <a:pPr>
              <a:lnSpc>
                <a:spcPct val="100000"/>
              </a:lnSpc>
              <a:buFont typeface="+mj-lt"/>
              <a:buAutoNum type="arabicPeriod"/>
            </a:pPr>
            <a:r>
              <a:rPr lang="en-GB" sz="2400" dirty="0"/>
              <a:t>Fail to provide adequate feedback to students;</a:t>
            </a:r>
          </a:p>
          <a:p>
            <a:pPr>
              <a:lnSpc>
                <a:spcPct val="100000"/>
              </a:lnSpc>
              <a:buFont typeface="+mj-lt"/>
              <a:buAutoNum type="arabicPeriod"/>
            </a:pPr>
            <a:r>
              <a:rPr lang="en-GB" sz="2400" dirty="0"/>
              <a:t>Rely heavily on factual recall rather than on higher-order thinking and problem-solving skills.</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GB" sz="3200" b="1" dirty="0">
                <a:solidFill>
                  <a:srgbClr val="FF0000"/>
                </a:solidFill>
              </a:rPr>
              <a:t>Liz Marr at FACE 2013 Conference, Plymouth</a:t>
            </a:r>
          </a:p>
        </p:txBody>
      </p:sp>
      <p:sp>
        <p:nvSpPr>
          <p:cNvPr id="3" name="Content Placeholder 2"/>
          <p:cNvSpPr>
            <a:spLocks noGrp="1"/>
          </p:cNvSpPr>
          <p:nvPr>
            <p:ph idx="1"/>
          </p:nvPr>
        </p:nvSpPr>
        <p:spPr/>
        <p:txBody>
          <a:bodyPr/>
          <a:lstStyle/>
          <a:p>
            <a:r>
              <a:rPr lang="en-GB" dirty="0"/>
              <a:t>“Elitism is hardwired into educational systems. Bring on the ‘perfect </a:t>
            </a:r>
            <a:r>
              <a:rPr lang="en-GB"/>
              <a:t>storm’!”</a:t>
            </a:r>
            <a:endParaRPr lang="en-GB" dirty="0"/>
          </a:p>
          <a:p>
            <a:r>
              <a:rPr lang="en-GB" dirty="0"/>
              <a:t>Phil Race: the biggest problem in continuing education isn’t access,  but is written assessment. (‘</a:t>
            </a:r>
            <a:r>
              <a:rPr lang="en-GB" dirty="0" err="1"/>
              <a:t>Govian</a:t>
            </a:r>
            <a:r>
              <a:rPr lang="en-GB" dirty="0"/>
              <a:t> assessment as I presently call it!).</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what’s wrong with feedback?</a:t>
            </a:r>
            <a:endParaRPr lang="en-US" dirty="0"/>
          </a:p>
        </p:txBody>
      </p:sp>
      <p:sp>
        <p:nvSpPr>
          <p:cNvPr id="3" name="Content Placeholder 2"/>
          <p:cNvSpPr>
            <a:spLocks noGrp="1"/>
          </p:cNvSpPr>
          <p:nvPr>
            <p:ph idx="1"/>
          </p:nvPr>
        </p:nvSpPr>
        <p:spPr/>
        <p:txBody>
          <a:bodyPr/>
          <a:lstStyle/>
          <a:p>
            <a:r>
              <a:rPr lang="en-GB" dirty="0"/>
              <a:t>Students get it too late.</a:t>
            </a:r>
          </a:p>
          <a:p>
            <a:r>
              <a:rPr lang="en-GB" dirty="0"/>
              <a:t>And too often, it’s just words on paper.</a:t>
            </a:r>
          </a:p>
          <a:p>
            <a:r>
              <a:rPr lang="en-GB" dirty="0"/>
              <a:t>It doesn’t help them enough.</a:t>
            </a:r>
          </a:p>
          <a:p>
            <a:r>
              <a:rPr lang="en-GB" dirty="0"/>
              <a:t>They often don’t take enough notice of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But what’s </a:t>
            </a:r>
            <a:r>
              <a:rPr lang="en-GB" sz="3200" b="1" dirty="0">
                <a:solidFill>
                  <a:srgbClr val="FF0000"/>
                </a:solidFill>
              </a:rPr>
              <a:t>really</a:t>
            </a:r>
            <a:r>
              <a:rPr lang="en-GB" sz="3200" b="1" dirty="0"/>
              <a:t> wrong with feedback?</a:t>
            </a:r>
            <a:endParaRPr lang="en-US" sz="3200" b="1" dirty="0"/>
          </a:p>
        </p:txBody>
      </p:sp>
      <p:sp>
        <p:nvSpPr>
          <p:cNvPr id="3" name="Content Placeholder 2"/>
          <p:cNvSpPr>
            <a:spLocks noGrp="1"/>
          </p:cNvSpPr>
          <p:nvPr>
            <p:ph idx="1"/>
          </p:nvPr>
        </p:nvSpPr>
        <p:spPr/>
        <p:txBody>
          <a:bodyPr/>
          <a:lstStyle/>
          <a:p>
            <a:r>
              <a:rPr lang="en-GB" dirty="0"/>
              <a:t>It’s one-way – monologic.</a:t>
            </a:r>
          </a:p>
          <a:p>
            <a:r>
              <a:rPr lang="en-GB" dirty="0"/>
              <a:t>What students want is </a:t>
            </a:r>
            <a:r>
              <a:rPr lang="en-GB" dirty="0">
                <a:solidFill>
                  <a:srgbClr val="FF0000"/>
                </a:solidFill>
              </a:rPr>
              <a:t>dialogue</a:t>
            </a:r>
            <a:r>
              <a:rPr lang="en-GB" dirty="0"/>
              <a:t>.</a:t>
            </a:r>
          </a:p>
          <a:p>
            <a:r>
              <a:rPr lang="en-GB" dirty="0"/>
              <a:t>They want to talk to us about their work.</a:t>
            </a:r>
          </a:p>
          <a:p>
            <a:r>
              <a:rPr lang="en-GB" dirty="0"/>
              <a:t>But they’re </a:t>
            </a:r>
            <a:r>
              <a:rPr lang="en-GB" dirty="0">
                <a:solidFill>
                  <a:srgbClr val="FF0000"/>
                </a:solidFill>
              </a:rPr>
              <a:t>scared</a:t>
            </a:r>
            <a:r>
              <a:rPr lang="en-GB" dirty="0"/>
              <a:t> to talk to us, for various reasons:</a:t>
            </a:r>
          </a:p>
          <a:p>
            <a:pPr lvl="1"/>
            <a:r>
              <a:rPr lang="en-GB" dirty="0"/>
              <a:t>In case it leads to lower marks;</a:t>
            </a:r>
          </a:p>
          <a:p>
            <a:pPr lvl="1"/>
            <a:r>
              <a:rPr lang="en-GB" dirty="0"/>
              <a:t>In case they’re ‘found out’;</a:t>
            </a:r>
          </a:p>
          <a:p>
            <a:pPr lvl="1"/>
            <a:r>
              <a:rPr lang="en-GB" dirty="0"/>
              <a:t>In case they feel stupid.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What the gurus tell us on assessment,  feedback and learning</a:t>
            </a:r>
          </a:p>
        </p:txBody>
      </p:sp>
      <p:sp>
        <p:nvSpPr>
          <p:cNvPr id="58371" name="Rectangle 3"/>
          <p:cNvSpPr>
            <a:spLocks noGrp="1" noChangeArrowheads="1"/>
          </p:cNvSpPr>
          <p:nvPr>
            <p:ph type="subTitle" idx="1"/>
          </p:nvPr>
        </p:nvSpPr>
        <p:spPr/>
        <p:txBody>
          <a:bodyPr/>
          <a:lstStyle/>
          <a:p>
            <a:r>
              <a:rPr lang="en-GB" b="1" dirty="0"/>
              <a:t>Towards making learning happen better, using smarter assessment and feedback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l" eaLnBrk="1" hangingPunct="1"/>
            <a:r>
              <a:rPr lang="en-GB" sz="3400" b="1" dirty="0"/>
              <a:t>Sally Brown, 2009</a:t>
            </a:r>
          </a:p>
        </p:txBody>
      </p:sp>
      <p:sp>
        <p:nvSpPr>
          <p:cNvPr id="57347" name="Rectangle 3"/>
          <p:cNvSpPr>
            <a:spLocks noGrp="1" noChangeArrowheads="1"/>
          </p:cNvSpPr>
          <p:nvPr>
            <p:ph type="body" idx="1"/>
          </p:nvPr>
        </p:nvSpPr>
        <p:spPr>
          <a:xfrm>
            <a:off x="457200" y="1143000"/>
            <a:ext cx="8458200" cy="4983163"/>
          </a:xfrm>
        </p:spPr>
        <p:txBody>
          <a:bodyPr/>
          <a:lstStyle/>
          <a:p>
            <a:pPr eaLnBrk="1" hangingPunct="1">
              <a:lnSpc>
                <a:spcPct val="100000"/>
              </a:lnSpc>
            </a:pPr>
            <a:r>
              <a:rPr lang="en-GB" sz="2800" dirty="0"/>
              <a:t>Concentrating on giving students detailed and </a:t>
            </a:r>
            <a:r>
              <a:rPr lang="en-GB" sz="2800" dirty="0">
                <a:solidFill>
                  <a:srgbClr val="FF0000"/>
                </a:solidFill>
              </a:rPr>
              <a:t>developmental formative feedback </a:t>
            </a:r>
            <a:r>
              <a:rPr lang="en-GB" sz="2800" dirty="0"/>
              <a:t>is the single most useful thing we can do for our students, particularly those who have had a struggle to achieve entry to higher education. </a:t>
            </a:r>
          </a:p>
          <a:p>
            <a:pPr eaLnBrk="1" hangingPunct="1">
              <a:lnSpc>
                <a:spcPct val="100000"/>
              </a:lnSpc>
            </a:pPr>
            <a:r>
              <a:rPr lang="en-GB" sz="2800" dirty="0">
                <a:solidFill>
                  <a:srgbClr val="FF0000"/>
                </a:solidFill>
              </a:rPr>
              <a:t>Assessment</a:t>
            </a:r>
            <a:r>
              <a:rPr lang="en-GB" sz="2800" dirty="0"/>
              <a:t> and </a:t>
            </a:r>
            <a:r>
              <a:rPr lang="en-GB" sz="2800" dirty="0">
                <a:solidFill>
                  <a:srgbClr val="FF0000"/>
                </a:solidFill>
              </a:rPr>
              <a:t>feedback</a:t>
            </a:r>
            <a:r>
              <a:rPr lang="en-GB" sz="2800" dirty="0"/>
              <a:t> are two of the best tools available to us, to support student achievement, progression and retention.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Sally Brown 2011 </a:t>
            </a:r>
            <a:br>
              <a:rPr lang="en-GB" b="1" dirty="0">
                <a:solidFill>
                  <a:srgbClr val="FF0000"/>
                </a:solidFill>
              </a:rPr>
            </a:br>
            <a:r>
              <a:rPr lang="en-GB" sz="2400" b="1" dirty="0">
                <a:solidFill>
                  <a:srgbClr val="FF0000"/>
                </a:solidFill>
              </a:rPr>
              <a:t>(direct quote from what she said)</a:t>
            </a:r>
          </a:p>
        </p:txBody>
      </p:sp>
      <p:sp>
        <p:nvSpPr>
          <p:cNvPr id="3" name="Content Placeholder 2"/>
          <p:cNvSpPr>
            <a:spLocks noGrp="1"/>
          </p:cNvSpPr>
          <p:nvPr>
            <p:ph idx="1"/>
          </p:nvPr>
        </p:nvSpPr>
        <p:spPr/>
        <p:txBody>
          <a:bodyPr/>
          <a:lstStyle/>
          <a:p>
            <a:pPr>
              <a:lnSpc>
                <a:spcPct val="100000"/>
              </a:lnSpc>
            </a:pPr>
            <a:r>
              <a:rPr lang="en-AU" sz="2600" dirty="0"/>
              <a:t>“Assessment is a far more complex, nuanced and intricate activity than universities recognise. </a:t>
            </a:r>
          </a:p>
          <a:p>
            <a:pPr>
              <a:lnSpc>
                <a:spcPct val="100000"/>
              </a:lnSpc>
            </a:pPr>
            <a:r>
              <a:rPr lang="en-AU" sz="2600" dirty="0"/>
              <a:t>To make it fit-for-purpose we need to take account of context, level, learning environment, students’ background, and learning content to ensure that standards of outcomes are assured. Most universities design assessments which respond to only a subset of those, and additionally fail to take account of students’ own individual differences”. </a:t>
            </a:r>
            <a:endParaRPr lang="en-GB" sz="2600" dirty="0"/>
          </a:p>
          <a:p>
            <a:pPr>
              <a:lnSpc>
                <a:spcPct val="100000"/>
              </a:lnSpc>
            </a:pPr>
            <a:r>
              <a:rPr lang="en-GB" sz="2600" dirty="0"/>
              <a:t>Watch Sally on </a:t>
            </a:r>
            <a:r>
              <a:rPr lang="en-GB" sz="2600" dirty="0">
                <a:hlinkClick r:id="rId3"/>
              </a:rPr>
              <a:t>http://pearsonblueskies.com/first-class-how-assessment-can-enhance-student-learning/</a:t>
            </a:r>
            <a:r>
              <a:rPr lang="en-GB" sz="2600" dirty="0"/>
              <a: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8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t>12 sources about assessment , feedback and learning in higher education</a:t>
            </a:r>
            <a:endParaRPr lang="en-US" sz="2800" b="1" dirty="0"/>
          </a:p>
        </p:txBody>
      </p:sp>
      <p:sp>
        <p:nvSpPr>
          <p:cNvPr id="3" name="Content Placeholder 2"/>
          <p:cNvSpPr>
            <a:spLocks noGrp="1"/>
          </p:cNvSpPr>
          <p:nvPr>
            <p:ph idx="1"/>
          </p:nvPr>
        </p:nvSpPr>
        <p:spPr>
          <a:xfrm>
            <a:off x="0" y="908720"/>
            <a:ext cx="8964613" cy="5949280"/>
          </a:xfrm>
        </p:spPr>
        <p:txBody>
          <a:bodyPr/>
          <a:lstStyle/>
          <a:p>
            <a:pPr marL="457200" indent="-457200">
              <a:lnSpc>
                <a:spcPct val="100000"/>
              </a:lnSpc>
              <a:spcBef>
                <a:spcPts val="0"/>
              </a:spcBef>
              <a:buFont typeface="+mj-lt"/>
              <a:buAutoNum type="arabicPeriod"/>
            </a:pPr>
            <a:r>
              <a:rPr lang="en-GB" sz="2200" dirty="0"/>
              <a:t>Knight, P and Yorke, M (2003) </a:t>
            </a:r>
            <a:r>
              <a:rPr lang="en-GB" sz="2200" i="1" dirty="0">
                <a:solidFill>
                  <a:srgbClr val="FF0000"/>
                </a:solidFill>
              </a:rPr>
              <a:t>Assessment, learning and employability</a:t>
            </a:r>
            <a:r>
              <a:rPr lang="en-GB" sz="2200" dirty="0">
                <a:solidFill>
                  <a:srgbClr val="FF0000"/>
                </a:solidFill>
              </a:rPr>
              <a:t> </a:t>
            </a:r>
            <a:r>
              <a:rPr lang="en-GB" sz="2200" dirty="0"/>
              <a:t>Maidenhead, UK SRHE/Open University Press.</a:t>
            </a:r>
          </a:p>
          <a:p>
            <a:pPr marL="457200" indent="-457200">
              <a:lnSpc>
                <a:spcPct val="100000"/>
              </a:lnSpc>
              <a:spcBef>
                <a:spcPts val="0"/>
              </a:spcBef>
              <a:buFont typeface="+mj-lt"/>
              <a:buAutoNum type="arabicPeriod"/>
            </a:pPr>
            <a:r>
              <a:rPr lang="en-GB" sz="2200" dirty="0"/>
              <a:t>Bowl, M (2003) </a:t>
            </a:r>
            <a:r>
              <a:rPr lang="en-GB" sz="2200" i="1" dirty="0">
                <a:solidFill>
                  <a:srgbClr val="FF0000"/>
                </a:solidFill>
              </a:rPr>
              <a:t>Non-traditional entrants to higher education ‘they talk about people like me’</a:t>
            </a:r>
            <a:r>
              <a:rPr lang="en-GB" sz="2200" dirty="0">
                <a:solidFill>
                  <a:srgbClr val="FF0000"/>
                </a:solidFill>
              </a:rPr>
              <a:t> </a:t>
            </a:r>
            <a:r>
              <a:rPr lang="en-GB" sz="2200" dirty="0"/>
              <a:t>Stoke on Trent, UK, Trentham Books.</a:t>
            </a:r>
          </a:p>
          <a:p>
            <a:pPr marL="457200" indent="-457200">
              <a:lnSpc>
                <a:spcPct val="100000"/>
              </a:lnSpc>
              <a:spcBef>
                <a:spcPts val="0"/>
              </a:spcBef>
              <a:buFont typeface="+mj-lt"/>
              <a:buAutoNum type="arabicPeriod"/>
            </a:pPr>
            <a:r>
              <a:rPr lang="en-GB" sz="2200" dirty="0"/>
              <a:t>Flint, N R and Johnson, B (2011) </a:t>
            </a:r>
            <a:r>
              <a:rPr lang="en-GB" sz="2200" i="1" dirty="0">
                <a:solidFill>
                  <a:srgbClr val="FF0000"/>
                </a:solidFill>
              </a:rPr>
              <a:t>Towards fairer university assessment – recognising the concerns of students</a:t>
            </a:r>
            <a:r>
              <a:rPr lang="en-GB" sz="2200" dirty="0">
                <a:solidFill>
                  <a:srgbClr val="FF0000"/>
                </a:solidFill>
              </a:rPr>
              <a:t> </a:t>
            </a:r>
            <a:r>
              <a:rPr lang="en-GB" sz="2200" dirty="0"/>
              <a:t>London: Routledge.</a:t>
            </a:r>
          </a:p>
          <a:p>
            <a:pPr marL="457200" indent="-457200">
              <a:lnSpc>
                <a:spcPct val="100000"/>
              </a:lnSpc>
              <a:spcBef>
                <a:spcPts val="0"/>
              </a:spcBef>
              <a:buFont typeface="+mj-lt"/>
              <a:buAutoNum type="arabicPeriod"/>
            </a:pPr>
            <a:r>
              <a:rPr lang="en-GB" sz="2200" dirty="0"/>
              <a:t>Gibbs, G (2010) </a:t>
            </a:r>
            <a:r>
              <a:rPr lang="en-GB" sz="2200" i="1" dirty="0">
                <a:solidFill>
                  <a:srgbClr val="FF0000"/>
                </a:solidFill>
              </a:rPr>
              <a:t>Using assessment to support student learning </a:t>
            </a:r>
            <a:r>
              <a:rPr lang="en-GB" sz="2200" dirty="0"/>
              <a:t>Leeds: Leeds Met Press.</a:t>
            </a:r>
          </a:p>
          <a:p>
            <a:pPr marL="457200" lvl="0" indent="-457200">
              <a:lnSpc>
                <a:spcPct val="100000"/>
              </a:lnSpc>
              <a:spcBef>
                <a:spcPts val="0"/>
              </a:spcBef>
              <a:buFont typeface="+mj-lt"/>
              <a:buAutoNum type="arabicPeriod"/>
            </a:pPr>
            <a:r>
              <a:rPr lang="en-GB" sz="2200" dirty="0"/>
              <a:t>Boud, D and Associates (2010) </a:t>
            </a:r>
            <a:r>
              <a:rPr lang="en-GB" sz="2200" i="1" dirty="0">
                <a:solidFill>
                  <a:srgbClr val="FF0000"/>
                </a:solidFill>
              </a:rPr>
              <a:t>Assessment 2020: seven propositions for assessment reform in higher education </a:t>
            </a:r>
            <a:r>
              <a:rPr lang="en-GB" sz="2200" dirty="0"/>
              <a:t>Sydney: Australian Learning and Teaching Council.</a:t>
            </a:r>
          </a:p>
          <a:p>
            <a:pPr marL="457200" lvl="0" indent="-457200">
              <a:lnSpc>
                <a:spcPct val="100000"/>
              </a:lnSpc>
              <a:spcBef>
                <a:spcPts val="0"/>
              </a:spcBef>
              <a:buFont typeface="+mj-lt"/>
              <a:buAutoNum type="arabicPeriod"/>
            </a:pPr>
            <a:r>
              <a:rPr lang="en-GB" sz="2200" dirty="0"/>
              <a:t>Joughin, G (2010) </a:t>
            </a:r>
            <a:r>
              <a:rPr lang="en-GB" sz="2200" i="1" dirty="0">
                <a:solidFill>
                  <a:srgbClr val="FF0000"/>
                </a:solidFill>
              </a:rPr>
              <a:t>A short guide to oral assessment </a:t>
            </a:r>
            <a:r>
              <a:rPr lang="en-GB" sz="2200" dirty="0"/>
              <a:t>Leeds: Leeds Met Press. </a:t>
            </a:r>
            <a:br>
              <a:rPr lang="en-US" sz="2200" dirty="0"/>
            </a:br>
            <a:endParaRPr lang="en-GB" sz="22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Phil 2013</a:t>
            </a:r>
          </a:p>
        </p:txBody>
      </p:sp>
      <p:sp>
        <p:nvSpPr>
          <p:cNvPr id="3" name="Content Placeholder 2"/>
          <p:cNvSpPr>
            <a:spLocks noGrp="1"/>
          </p:cNvSpPr>
          <p:nvPr>
            <p:ph idx="1"/>
          </p:nvPr>
        </p:nvSpPr>
        <p:spPr/>
        <p:txBody>
          <a:bodyPr/>
          <a:lstStyle/>
          <a:p>
            <a:r>
              <a:rPr lang="en-AU" dirty="0"/>
              <a:t>Assessment and feedback are </a:t>
            </a:r>
            <a:r>
              <a:rPr lang="en-AU" dirty="0">
                <a:solidFill>
                  <a:srgbClr val="FF0000"/>
                </a:solidFill>
              </a:rPr>
              <a:t>broken</a:t>
            </a:r>
            <a:r>
              <a:rPr lang="en-AU" dirty="0"/>
              <a:t> in higher education today. We spend far too long </a:t>
            </a:r>
            <a:r>
              <a:rPr lang="en-AU" dirty="0">
                <a:solidFill>
                  <a:srgbClr val="FF0000"/>
                </a:solidFill>
              </a:rPr>
              <a:t>not</a:t>
            </a:r>
            <a:r>
              <a:rPr lang="en-AU" dirty="0"/>
              <a:t> measuring the right things, and using feedback methods that simply don’t work.</a:t>
            </a:r>
          </a:p>
          <a:p>
            <a:pPr>
              <a:buNone/>
            </a:pPr>
            <a:endParaRPr lang="en-GB"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The status quo is not an option</a:t>
            </a:r>
          </a:p>
        </p:txBody>
      </p:sp>
      <p:sp>
        <p:nvSpPr>
          <p:cNvPr id="3" name="Content Placeholder 2"/>
          <p:cNvSpPr>
            <a:spLocks noGrp="1"/>
          </p:cNvSpPr>
          <p:nvPr>
            <p:ph idx="1"/>
          </p:nvPr>
        </p:nvSpPr>
        <p:spPr/>
        <p:txBody>
          <a:bodyPr/>
          <a:lstStyle/>
          <a:p>
            <a:pPr marL="0" lvl="0" indent="0">
              <a:lnSpc>
                <a:spcPct val="100000"/>
              </a:lnSpc>
              <a:spcBef>
                <a:spcPts val="0"/>
              </a:spcBef>
              <a:buNone/>
            </a:pPr>
            <a:r>
              <a:rPr lang="en-GB" sz="2600" dirty="0"/>
              <a:t>We can’t go on spending twice or more the time we teach in marking students’ work. While assessment is by far the most important thing we ever do for students, we do need to do assessment </a:t>
            </a:r>
            <a:r>
              <a:rPr lang="en-GB" sz="2600" i="1" dirty="0">
                <a:solidFill>
                  <a:srgbClr val="FF0000"/>
                </a:solidFill>
              </a:rPr>
              <a:t>well</a:t>
            </a:r>
            <a:r>
              <a:rPr lang="en-GB" sz="2600" dirty="0"/>
              <a:t>, but we can’t go on doing as much of it as we currently do. There is a tendency for Universities still to employ similar assessment procedures and regulations as were used 30 years ago, when the number of students was a tenth of present day figures. </a:t>
            </a:r>
            <a:r>
              <a:rPr lang="en-GB" sz="2600" dirty="0">
                <a:solidFill>
                  <a:srgbClr val="FF0000"/>
                </a:solidFill>
              </a:rPr>
              <a:t>We burn ourselves out doing far too much assessment</a:t>
            </a:r>
            <a:r>
              <a:rPr lang="en-GB" sz="2600" dirty="0"/>
              <a:t>, and we turn our students into strategic mark-seekers, who won’t do things however valuable, unless they count. It’s our fault, not theirs. It’s our problem, not just theirs.</a:t>
            </a:r>
          </a:p>
          <a:p>
            <a:pPr>
              <a:lnSpc>
                <a:spcPct val="100000"/>
              </a:lnSpc>
              <a:spcBef>
                <a:spcPts val="0"/>
              </a:spcBef>
              <a:buNone/>
            </a:pPr>
            <a:endParaRPr lang="en-GB" sz="2800" dirty="0"/>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Validity, reliability, authenticity, transparency</a:t>
            </a:r>
          </a:p>
        </p:txBody>
      </p:sp>
      <p:sp>
        <p:nvSpPr>
          <p:cNvPr id="3" name="Content Placeholder 2"/>
          <p:cNvSpPr>
            <a:spLocks noGrp="1"/>
          </p:cNvSpPr>
          <p:nvPr>
            <p:ph idx="1"/>
          </p:nvPr>
        </p:nvSpPr>
        <p:spPr/>
        <p:txBody>
          <a:bodyPr/>
          <a:lstStyle/>
          <a:p>
            <a:pPr marL="0" indent="0">
              <a:lnSpc>
                <a:spcPct val="100000"/>
              </a:lnSpc>
              <a:buNone/>
            </a:pPr>
            <a:r>
              <a:rPr lang="en-GB" sz="2600" dirty="0"/>
              <a:t>We’ve got to become much better regarding the </a:t>
            </a:r>
            <a:r>
              <a:rPr lang="en-GB" sz="2600" dirty="0">
                <a:solidFill>
                  <a:srgbClr val="FF0000"/>
                </a:solidFill>
              </a:rPr>
              <a:t>quality</a:t>
            </a:r>
            <a:r>
              <a:rPr lang="en-GB" sz="2600" dirty="0"/>
              <a:t> of our assessment. Despite all the research findings on reliability and validity of assessment, we still use too much unreliable assessment (essays in particular) and too much invalid assessment (time-constrained unseen written exams in particular). And that’s just the problems with reliability (fairness) and validity (fitness for purpose). There are also problems with authenticity, (c.f. OSCEs), transparency, and inclusivity (c.f. SENDA etc).</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Towards assessment </a:t>
            </a:r>
            <a:r>
              <a:rPr lang="en-GB" sz="3600" b="1" dirty="0">
                <a:solidFill>
                  <a:srgbClr val="FF0000"/>
                </a:solidFill>
              </a:rPr>
              <a:t>as</a:t>
            </a:r>
            <a:r>
              <a:rPr lang="en-GB" sz="3600" b="1" dirty="0"/>
              <a:t> learning</a:t>
            </a:r>
          </a:p>
        </p:txBody>
      </p:sp>
      <p:sp>
        <p:nvSpPr>
          <p:cNvPr id="3" name="Content Placeholder 2"/>
          <p:cNvSpPr>
            <a:spLocks noGrp="1"/>
          </p:cNvSpPr>
          <p:nvPr>
            <p:ph idx="1"/>
          </p:nvPr>
        </p:nvSpPr>
        <p:spPr/>
        <p:txBody>
          <a:bodyPr/>
          <a:lstStyle/>
          <a:p>
            <a:pPr marL="0" lvl="0" indent="0">
              <a:buNone/>
            </a:pPr>
            <a:r>
              <a:rPr lang="en-GB" sz="2600" dirty="0"/>
              <a:t>While I am all for ‘assessment </a:t>
            </a:r>
            <a:r>
              <a:rPr lang="en-GB" sz="2600" i="1" dirty="0"/>
              <a:t>for</a:t>
            </a:r>
            <a:r>
              <a:rPr lang="en-GB" sz="2600" dirty="0"/>
              <a:t> learning’ rather than ‘assessment </a:t>
            </a:r>
            <a:r>
              <a:rPr lang="en-GB" sz="2600" i="1" dirty="0"/>
              <a:t>of</a:t>
            </a:r>
            <a:r>
              <a:rPr lang="en-GB" sz="2600" dirty="0"/>
              <a:t> learning’ I think we’re still missing an important trick: assessment </a:t>
            </a:r>
            <a:r>
              <a:rPr lang="en-GB" sz="2600" i="1" dirty="0">
                <a:solidFill>
                  <a:srgbClr val="FF0000"/>
                </a:solidFill>
              </a:rPr>
              <a:t>as</a:t>
            </a:r>
            <a:r>
              <a:rPr lang="en-GB" sz="2600" dirty="0"/>
              <a:t> learning. Over the last 20 years, </a:t>
            </a:r>
            <a:r>
              <a:rPr lang="en-GB" sz="2600" dirty="0">
                <a:solidFill>
                  <a:srgbClr val="FF0000"/>
                </a:solidFill>
              </a:rPr>
              <a:t>Royce Sadler </a:t>
            </a:r>
            <a:r>
              <a:rPr lang="en-GB" sz="2600" dirty="0"/>
              <a:t>has consistently advocated the value of getting students involved in assessing, not just being assessed. He claims convincingly that students learn a great deal by making informed judgements on a </a:t>
            </a:r>
            <a:r>
              <a:rPr lang="en-GB" sz="2600" dirty="0">
                <a:solidFill>
                  <a:srgbClr val="FF0000"/>
                </a:solidFill>
              </a:rPr>
              <a:t>range of examples </a:t>
            </a:r>
            <a:r>
              <a:rPr lang="en-GB" sz="2600" dirty="0"/>
              <a:t>of work, thereby becoming better-able to out-perform the originators of excellent work (and far less likely to produce mediocre work or fail). For me, assessment </a:t>
            </a:r>
            <a:r>
              <a:rPr lang="en-GB" sz="2600" i="1" dirty="0"/>
              <a:t>as</a:t>
            </a:r>
            <a:r>
              <a:rPr lang="en-GB" sz="2600" dirty="0"/>
              <a:t> learning is the most productive tactic to ‘mend’ assessment provision in 2013, getting students not only to peer-assess each others’ work, but self-assess their own work </a:t>
            </a:r>
            <a:r>
              <a:rPr lang="en-GB" sz="2600" i="1" dirty="0"/>
              <a:t>as they are doing it.</a:t>
            </a:r>
            <a:r>
              <a:rPr lang="en-GB" sz="2600" dirty="0"/>
              <a:t> </a:t>
            </a:r>
          </a:p>
          <a:p>
            <a:endParaRPr lang="en-GB" sz="2600" dirty="0"/>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4000" b="1" dirty="0">
                <a:solidFill>
                  <a:srgbClr val="FF0000"/>
                </a:solidFill>
              </a:rPr>
              <a:t>Life is too short to…</a:t>
            </a:r>
          </a:p>
        </p:txBody>
      </p:sp>
      <p:sp>
        <p:nvSpPr>
          <p:cNvPr id="14339" name="Rectangle 3"/>
          <p:cNvSpPr>
            <a:spLocks noGrp="1" noChangeArrowheads="1"/>
          </p:cNvSpPr>
          <p:nvPr>
            <p:ph idx="1"/>
          </p:nvPr>
        </p:nvSpPr>
        <p:spPr/>
        <p:txBody>
          <a:bodyPr/>
          <a:lstStyle/>
          <a:p>
            <a:pPr eaLnBrk="1" hangingPunct="1">
              <a:lnSpc>
                <a:spcPct val="100000"/>
              </a:lnSpc>
            </a:pPr>
            <a:r>
              <a:rPr lang="en-GB" sz="2600" dirty="0"/>
              <a:t>Spend time and energy writing feedback which won’t actually be used by students (sometimes not even collected by them);</a:t>
            </a:r>
          </a:p>
          <a:p>
            <a:pPr eaLnBrk="1" hangingPunct="1">
              <a:lnSpc>
                <a:spcPct val="100000"/>
              </a:lnSpc>
            </a:pPr>
            <a:r>
              <a:rPr lang="en-GB" sz="2600" dirty="0"/>
              <a:t>Write feedback just for external examiners to see. </a:t>
            </a:r>
          </a:p>
          <a:p>
            <a:pPr eaLnBrk="1" hangingPunct="1">
              <a:lnSpc>
                <a:spcPct val="100000"/>
              </a:lnSpc>
            </a:pPr>
            <a:r>
              <a:rPr lang="en-GB" sz="2600" dirty="0"/>
              <a:t>Approach giving feedback only in the ‘read-write’ dimension, when many students gain more from it through auditory, or visual, or kinaesthetic channels.</a:t>
            </a:r>
          </a:p>
          <a:p>
            <a:pPr eaLnBrk="1" hangingPunct="1">
              <a:lnSpc>
                <a:spcPct val="100000"/>
              </a:lnSpc>
            </a:pPr>
            <a:r>
              <a:rPr lang="en-GB" sz="2600" dirty="0"/>
              <a:t>(see Neil Fleming’s excellent (and free!) ‘VARK’ work on </a:t>
            </a:r>
            <a:r>
              <a:rPr lang="en-GB" sz="2600" dirty="0">
                <a:solidFill>
                  <a:srgbClr val="336600"/>
                </a:solidFill>
              </a:rPr>
              <a:t>www.vark-learn.com</a:t>
            </a:r>
            <a:r>
              <a:rPr lang="en-GB" sz="2600" dirty="0"/>
              <a: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The read-write problem</a:t>
            </a:r>
            <a:endParaRPr lang="en-US" b="1" dirty="0">
              <a:solidFill>
                <a:srgbClr val="FF0000"/>
              </a:solidFill>
            </a:endParaRPr>
          </a:p>
        </p:txBody>
      </p:sp>
      <p:sp>
        <p:nvSpPr>
          <p:cNvPr id="3" name="Content Placeholder 2"/>
          <p:cNvSpPr>
            <a:spLocks noGrp="1"/>
          </p:cNvSpPr>
          <p:nvPr>
            <p:ph idx="1"/>
          </p:nvPr>
        </p:nvSpPr>
        <p:spPr/>
        <p:txBody>
          <a:bodyPr/>
          <a:lstStyle/>
          <a:p>
            <a:pPr>
              <a:lnSpc>
                <a:spcPct val="100000"/>
              </a:lnSpc>
            </a:pPr>
            <a:r>
              <a:rPr lang="en-GB" sz="2600" dirty="0"/>
              <a:t>Higher education has become a read-write industry!</a:t>
            </a:r>
          </a:p>
          <a:p>
            <a:pPr>
              <a:lnSpc>
                <a:spcPct val="100000"/>
              </a:lnSpc>
            </a:pPr>
            <a:r>
              <a:rPr lang="en-GB" sz="2600" dirty="0"/>
              <a:t>Yet only since 1791 have we been using </a:t>
            </a:r>
            <a:r>
              <a:rPr lang="en-GB" sz="2600" dirty="0">
                <a:solidFill>
                  <a:srgbClr val="FF0000"/>
                </a:solidFill>
              </a:rPr>
              <a:t>written</a:t>
            </a:r>
            <a:r>
              <a:rPr lang="en-GB" sz="2600" dirty="0"/>
              <a:t> exams and written feedback.</a:t>
            </a:r>
          </a:p>
          <a:p>
            <a:pPr>
              <a:lnSpc>
                <a:spcPct val="100000"/>
              </a:lnSpc>
            </a:pPr>
            <a:r>
              <a:rPr lang="en-GB" sz="2600" dirty="0">
                <a:solidFill>
                  <a:srgbClr val="FF0000"/>
                </a:solidFill>
              </a:rPr>
              <a:t>Feedback on paper is probably the most time-wasting, least effective and most dangerous way to give students feedback.</a:t>
            </a:r>
          </a:p>
          <a:p>
            <a:pPr>
              <a:lnSpc>
                <a:spcPct val="100000"/>
              </a:lnSpc>
            </a:pPr>
            <a:r>
              <a:rPr lang="en-GB" sz="2600" dirty="0"/>
              <a:t>There is still a lot going for </a:t>
            </a:r>
            <a:r>
              <a:rPr lang="en-GB" sz="2600" dirty="0">
                <a:solidFill>
                  <a:srgbClr val="FF0000"/>
                </a:solidFill>
              </a:rPr>
              <a:t>oral</a:t>
            </a:r>
            <a:r>
              <a:rPr lang="en-GB" sz="2600" dirty="0"/>
              <a:t> assessment and feedback – see Joughin 2010.</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pPr>
              <a:defRPr/>
            </a:pPr>
            <a:r>
              <a:rPr lang="en-GB" sz="3600" b="1" dirty="0"/>
              <a:t>Gibbs, 2010: tactics to improve student learning</a:t>
            </a:r>
          </a:p>
        </p:txBody>
      </p:sp>
      <p:sp>
        <p:nvSpPr>
          <p:cNvPr id="26627" name="Rectangle 3"/>
          <p:cNvSpPr>
            <a:spLocks noGrp="1" noChangeArrowheads="1"/>
          </p:cNvSpPr>
          <p:nvPr>
            <p:ph idx="1"/>
          </p:nvPr>
        </p:nvSpPr>
        <p:spPr>
          <a:xfrm>
            <a:off x="428596" y="1196975"/>
            <a:ext cx="8536017" cy="4670425"/>
          </a:xfrm>
        </p:spPr>
        <p:txBody>
          <a:bodyPr/>
          <a:lstStyle/>
          <a:p>
            <a:pPr>
              <a:lnSpc>
                <a:spcPct val="100000"/>
              </a:lnSpc>
              <a:buFont typeface="+mj-lt"/>
              <a:buAutoNum type="arabicPeriod"/>
            </a:pPr>
            <a:r>
              <a:rPr lang="en-GB" sz="2600" dirty="0"/>
              <a:t>Capture student </a:t>
            </a:r>
            <a:r>
              <a:rPr lang="en-GB" sz="2600" dirty="0">
                <a:solidFill>
                  <a:srgbClr val="FF0000"/>
                </a:solidFill>
              </a:rPr>
              <a:t>time and effort</a:t>
            </a:r>
            <a:r>
              <a:rPr lang="en-GB" sz="2600" dirty="0"/>
              <a:t>, distributing that effort appropriately across topics and weeks.</a:t>
            </a:r>
          </a:p>
          <a:p>
            <a:pPr>
              <a:lnSpc>
                <a:spcPct val="100000"/>
              </a:lnSpc>
              <a:buFont typeface="+mj-lt"/>
              <a:buAutoNum type="arabicPeriod"/>
            </a:pPr>
            <a:r>
              <a:rPr lang="en-GB" sz="2600" dirty="0"/>
              <a:t>Generate </a:t>
            </a:r>
            <a:r>
              <a:rPr lang="en-GB" sz="2600" dirty="0">
                <a:solidFill>
                  <a:srgbClr val="FF0000"/>
                </a:solidFill>
              </a:rPr>
              <a:t>high-quality learning effort</a:t>
            </a:r>
            <a:r>
              <a:rPr lang="en-GB" sz="2600" dirty="0"/>
              <a:t>, oriented towards clear and high standards.</a:t>
            </a:r>
          </a:p>
          <a:p>
            <a:pPr>
              <a:lnSpc>
                <a:spcPct val="100000"/>
              </a:lnSpc>
              <a:buFont typeface="+mj-lt"/>
              <a:buAutoNum type="arabicPeriod"/>
            </a:pPr>
            <a:r>
              <a:rPr lang="en-GB" sz="2600" dirty="0"/>
              <a:t>Provide </a:t>
            </a:r>
            <a:r>
              <a:rPr lang="en-GB" sz="2600" dirty="0">
                <a:solidFill>
                  <a:srgbClr val="FF0000"/>
                </a:solidFill>
              </a:rPr>
              <a:t>sufficient</a:t>
            </a:r>
            <a:r>
              <a:rPr lang="en-GB" sz="2600" dirty="0"/>
              <a:t> feedback, often enough, and in enough detail.</a:t>
            </a:r>
          </a:p>
          <a:p>
            <a:pPr>
              <a:lnSpc>
                <a:spcPct val="100000"/>
              </a:lnSpc>
              <a:buFont typeface="+mj-lt"/>
              <a:buAutoNum type="arabicPeriod"/>
            </a:pPr>
            <a:r>
              <a:rPr lang="en-GB" sz="2600" dirty="0"/>
              <a:t>Focus feedback on students’ performance, on actions </a:t>
            </a:r>
            <a:r>
              <a:rPr lang="en-GB" sz="2600" dirty="0">
                <a:solidFill>
                  <a:srgbClr val="FF0000"/>
                </a:solidFill>
              </a:rPr>
              <a:t>under their control</a:t>
            </a:r>
            <a:r>
              <a:rPr lang="en-GB" sz="2600" dirty="0"/>
              <a:t>, rather than on students themselves or their characteristics.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Gibbs, 2010: tactics to improve student learning</a:t>
            </a:r>
            <a:endParaRPr lang="en-US" sz="3600" b="1" dirty="0"/>
          </a:p>
        </p:txBody>
      </p:sp>
      <p:sp>
        <p:nvSpPr>
          <p:cNvPr id="3" name="Content Placeholder 2"/>
          <p:cNvSpPr>
            <a:spLocks noGrp="1"/>
          </p:cNvSpPr>
          <p:nvPr>
            <p:ph idx="1"/>
          </p:nvPr>
        </p:nvSpPr>
        <p:spPr>
          <a:xfrm>
            <a:off x="538162" y="1340768"/>
            <a:ext cx="8605838" cy="4670425"/>
          </a:xfrm>
        </p:spPr>
        <p:txBody>
          <a:bodyPr/>
          <a:lstStyle/>
          <a:p>
            <a:pPr>
              <a:lnSpc>
                <a:spcPct val="100000"/>
              </a:lnSpc>
              <a:buFont typeface="+mj-lt"/>
              <a:buAutoNum type="arabicPeriod" startAt="5"/>
            </a:pPr>
            <a:r>
              <a:rPr lang="en-GB" sz="2600" dirty="0"/>
              <a:t>Make feedback </a:t>
            </a:r>
            <a:r>
              <a:rPr lang="en-GB" sz="2600" dirty="0">
                <a:solidFill>
                  <a:srgbClr val="FF0000"/>
                </a:solidFill>
              </a:rPr>
              <a:t>timely</a:t>
            </a:r>
            <a:r>
              <a:rPr lang="en-GB" sz="2600" dirty="0"/>
              <a:t>, while it still matters to students, in time for them to use it towards further learning, or to receive further assistance.</a:t>
            </a:r>
          </a:p>
          <a:p>
            <a:pPr>
              <a:lnSpc>
                <a:spcPct val="100000"/>
              </a:lnSpc>
              <a:buFont typeface="+mj-lt"/>
              <a:buAutoNum type="arabicPeriod" startAt="5"/>
            </a:pPr>
            <a:r>
              <a:rPr lang="en-GB" sz="2600" dirty="0"/>
              <a:t>Link feedback to </a:t>
            </a:r>
            <a:r>
              <a:rPr lang="en-GB" sz="2600" dirty="0">
                <a:solidFill>
                  <a:srgbClr val="FF0000"/>
                </a:solidFill>
              </a:rPr>
              <a:t>what students believe they are supposed to be doing</a:t>
            </a:r>
            <a:r>
              <a:rPr lang="en-GB" sz="2600" dirty="0"/>
              <a:t>.</a:t>
            </a:r>
          </a:p>
          <a:p>
            <a:pPr>
              <a:lnSpc>
                <a:spcPct val="100000"/>
              </a:lnSpc>
              <a:buFont typeface="+mj-lt"/>
              <a:buAutoNum type="arabicPeriod" startAt="5"/>
            </a:pPr>
            <a:r>
              <a:rPr lang="en-GB" sz="2600" dirty="0"/>
              <a:t>Ensure that feedback is not only received, but is </a:t>
            </a:r>
            <a:r>
              <a:rPr lang="en-GB" sz="2600" dirty="0">
                <a:solidFill>
                  <a:srgbClr val="FF0000"/>
                </a:solidFill>
              </a:rPr>
              <a:t>attended to</a:t>
            </a:r>
            <a:r>
              <a:rPr lang="en-GB" sz="2600" dirty="0"/>
              <a:t>, so that students act on it to change their future learning and performance.</a:t>
            </a:r>
            <a:endParaRPr lang="en-US"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p:spPr>
        <p:txBody>
          <a:bodyPr/>
          <a:lstStyle/>
          <a:p>
            <a:r>
              <a:rPr lang="en-GB" sz="3600" b="1" dirty="0"/>
              <a:t>Boud </a:t>
            </a:r>
            <a:r>
              <a:rPr lang="en-GB" sz="3600" b="1" i="1" dirty="0"/>
              <a:t>et al </a:t>
            </a:r>
            <a:r>
              <a:rPr lang="en-GB" sz="3600" b="1" dirty="0"/>
              <a:t>2010: ‘Assessment 2020’</a:t>
            </a:r>
            <a:endParaRPr lang="en-US" sz="3600" b="1" dirty="0"/>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p:spPr>
        <p:txBody>
          <a:bodyPr/>
          <a:lstStyle/>
          <a:p>
            <a:r>
              <a:rPr lang="en-GB" dirty="0">
                <a:solidFill>
                  <a:srgbClr val="FFFF00"/>
                </a:solidFill>
              </a:rPr>
              <a:t>Boud et al, 2010</a:t>
            </a:r>
            <a:endParaRPr lang="en-US" dirty="0">
              <a:solidFill>
                <a:srgbClr val="FFFF00"/>
              </a:solidFill>
            </a:endParaRPr>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500" dirty="0">
                <a:solidFill>
                  <a:schemeClr val="tx1"/>
                </a:solidFill>
              </a:rPr>
              <a:t>David </a:t>
            </a:r>
            <a:r>
              <a:rPr lang="en-US" sz="1500" dirty="0" err="1">
                <a:solidFill>
                  <a:schemeClr val="tx1"/>
                </a:solidFill>
              </a:rPr>
              <a:t>Boud</a:t>
            </a:r>
            <a:r>
              <a:rPr lang="en-US" sz="1500" dirty="0">
                <a:solidFill>
                  <a:schemeClr val="tx1"/>
                </a:solidFill>
              </a:rPr>
              <a:t> (University of Technology, Sydney), Royce Sadler (Griffith University), Gordon </a:t>
            </a:r>
            <a:r>
              <a:rPr lang="en-US" sz="1500" dirty="0" err="1">
                <a:solidFill>
                  <a:schemeClr val="tx1"/>
                </a:solidFill>
              </a:rPr>
              <a:t>Joughin</a:t>
            </a:r>
            <a:r>
              <a:rPr lang="en-US" sz="1500" dirty="0">
                <a:solidFill>
                  <a:schemeClr val="tx1"/>
                </a:solidFill>
              </a:rPr>
              <a:t> (University of Wollongong), Richard James (University of Melbourne), Mark Freeman (University of Sydney), Sally </a:t>
            </a:r>
            <a:r>
              <a:rPr lang="en-US" sz="1500" dirty="0" err="1">
                <a:solidFill>
                  <a:schemeClr val="tx1"/>
                </a:solidFill>
              </a:rPr>
              <a:t>Kift</a:t>
            </a:r>
            <a:r>
              <a:rPr lang="en-US" sz="1500" dirty="0">
                <a:solidFill>
                  <a:schemeClr val="tx1"/>
                </a:solidFill>
              </a:rPr>
              <a:t> (Queensland University of Technology), </a:t>
            </a:r>
            <a:r>
              <a:rPr lang="en-US" sz="1500" dirty="0" err="1">
                <a:solidFill>
                  <a:schemeClr val="tx1"/>
                </a:solidFill>
              </a:rPr>
              <a:t>Filip</a:t>
            </a:r>
            <a:r>
              <a:rPr lang="en-US" sz="1500" dirty="0">
                <a:solidFill>
                  <a:schemeClr val="tx1"/>
                </a:solidFill>
              </a:rPr>
              <a:t> </a:t>
            </a:r>
            <a:r>
              <a:rPr lang="en-US" sz="1500" dirty="0" err="1">
                <a:solidFill>
                  <a:schemeClr val="tx1"/>
                </a:solidFill>
              </a:rPr>
              <a:t>Dochy</a:t>
            </a:r>
            <a:r>
              <a:rPr lang="en-US" sz="1500" dirty="0">
                <a:solidFill>
                  <a:schemeClr val="tx1"/>
                </a:solidFill>
              </a:rPr>
              <a:t> (University of Leuven), Dai </a:t>
            </a:r>
            <a:r>
              <a:rPr lang="en-US" sz="1500" dirty="0" err="1">
                <a:solidFill>
                  <a:schemeClr val="tx1"/>
                </a:solidFill>
              </a:rPr>
              <a:t>Hounsell</a:t>
            </a:r>
            <a:r>
              <a:rPr lang="en-US" sz="15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500" dirty="0" err="1">
                <a:solidFill>
                  <a:schemeClr val="tx1"/>
                </a:solidFill>
              </a:rPr>
              <a:t>Nulty</a:t>
            </a:r>
            <a:r>
              <a:rPr lang="en-US" sz="1500" dirty="0">
                <a:solidFill>
                  <a:schemeClr val="tx1"/>
                </a:solidFill>
              </a:rPr>
              <a:t> (Griffith University), Ron Oliver (Edith Cowan University), Jon </a:t>
            </a:r>
            <a:r>
              <a:rPr lang="en-US" sz="1500" dirty="0" err="1">
                <a:solidFill>
                  <a:schemeClr val="tx1"/>
                </a:solidFill>
              </a:rPr>
              <a:t>Yorke</a:t>
            </a:r>
            <a:r>
              <a:rPr lang="en-US" sz="1500" dirty="0">
                <a:solidFill>
                  <a:schemeClr val="tx1"/>
                </a:solidFill>
              </a:rPr>
              <a:t> (Curtin University), </a:t>
            </a:r>
            <a:r>
              <a:rPr lang="en-US" sz="1500" dirty="0" err="1">
                <a:solidFill>
                  <a:schemeClr val="tx1"/>
                </a:solidFill>
              </a:rPr>
              <a:t>Iouri</a:t>
            </a:r>
            <a:r>
              <a:rPr lang="en-US" sz="1500" dirty="0">
                <a:solidFill>
                  <a:schemeClr val="tx1"/>
                </a:solidFill>
              </a:rPr>
              <a:t> </a:t>
            </a:r>
            <a:r>
              <a:rPr lang="en-US" sz="1500" dirty="0" err="1">
                <a:solidFill>
                  <a:schemeClr val="tx1"/>
                </a:solidFill>
              </a:rPr>
              <a:t>Belski</a:t>
            </a:r>
            <a:r>
              <a:rPr lang="en-US" sz="1500" dirty="0">
                <a:solidFill>
                  <a:schemeClr val="tx1"/>
                </a:solidFill>
              </a:rPr>
              <a:t> (RMIT University), Ben Bradley (Charles </a:t>
            </a:r>
            <a:r>
              <a:rPr lang="en-US" sz="1500" dirty="0" err="1">
                <a:solidFill>
                  <a:schemeClr val="tx1"/>
                </a:solidFill>
              </a:rPr>
              <a:t>Sturt</a:t>
            </a:r>
            <a:r>
              <a:rPr lang="en-US" sz="1500" dirty="0">
                <a:solidFill>
                  <a:schemeClr val="tx1"/>
                </a:solidFill>
              </a:rPr>
              <a:t> University), Simone </a:t>
            </a:r>
            <a:r>
              <a:rPr lang="en-US" sz="1500" dirty="0" err="1">
                <a:solidFill>
                  <a:schemeClr val="tx1"/>
                </a:solidFill>
              </a:rPr>
              <a:t>Buzwell</a:t>
            </a:r>
            <a:r>
              <a:rPr lang="en-US" sz="15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500" dirty="0" err="1">
                <a:solidFill>
                  <a:schemeClr val="tx1"/>
                </a:solidFill>
              </a:rPr>
              <a:t>Deakin</a:t>
            </a:r>
            <a:r>
              <a:rPr lang="en-US" sz="1500" dirty="0">
                <a:solidFill>
                  <a:schemeClr val="tx1"/>
                </a:solidFill>
              </a:rPr>
              <a:t> University), Christine Ewan (Australian Learning and Teaching Council), Paul </a:t>
            </a:r>
            <a:r>
              <a:rPr lang="en-US" sz="1500" dirty="0" err="1">
                <a:solidFill>
                  <a:schemeClr val="tx1"/>
                </a:solidFill>
              </a:rPr>
              <a:t>Gadek</a:t>
            </a:r>
            <a:r>
              <a:rPr lang="en-US" sz="1500" dirty="0">
                <a:solidFill>
                  <a:schemeClr val="tx1"/>
                </a:solidFill>
              </a:rPr>
              <a:t> (James Cook University), Susan Hamilton (University of Queensland), Margaret Hicks (University of South Australia), </a:t>
            </a:r>
            <a:r>
              <a:rPr lang="en-US" sz="1500" dirty="0" err="1">
                <a:solidFill>
                  <a:schemeClr val="tx1"/>
                </a:solidFill>
              </a:rPr>
              <a:t>Marnie</a:t>
            </a:r>
            <a:r>
              <a:rPr lang="en-US" sz="1500" dirty="0">
                <a:solidFill>
                  <a:schemeClr val="tx1"/>
                </a:solidFill>
              </a:rPr>
              <a:t> Hughes-Warrington (</a:t>
            </a:r>
            <a:r>
              <a:rPr lang="en-US" sz="1500" dirty="0" err="1">
                <a:solidFill>
                  <a:schemeClr val="tx1"/>
                </a:solidFill>
              </a:rPr>
              <a:t>Monash</a:t>
            </a:r>
            <a:r>
              <a:rPr lang="en-US" sz="1500" dirty="0">
                <a:solidFill>
                  <a:schemeClr val="tx1"/>
                </a:solidFill>
              </a:rPr>
              <a:t> University), Gail </a:t>
            </a:r>
            <a:r>
              <a:rPr lang="en-US" sz="1500" dirty="0" err="1">
                <a:solidFill>
                  <a:schemeClr val="tx1"/>
                </a:solidFill>
              </a:rPr>
              <a:t>Huon</a:t>
            </a:r>
            <a:r>
              <a:rPr lang="en-US" sz="1500" dirty="0">
                <a:solidFill>
                  <a:schemeClr val="tx1"/>
                </a:solidFill>
              </a:rPr>
              <a:t> (University of Newcastle), Margot Kearns (University of Notre Dame, Sydney), Don </a:t>
            </a:r>
            <a:r>
              <a:rPr lang="en-US" sz="1500" dirty="0" err="1">
                <a:solidFill>
                  <a:schemeClr val="tx1"/>
                </a:solidFill>
              </a:rPr>
              <a:t>Maconachie</a:t>
            </a:r>
            <a:r>
              <a:rPr lang="en-US" sz="1500" dirty="0">
                <a:solidFill>
                  <a:schemeClr val="tx1"/>
                </a:solidFill>
              </a:rPr>
              <a:t> (University of the Sunshine Coast), Vi McLean (Queensland University of Technology,) </a:t>
            </a:r>
            <a:r>
              <a:rPr lang="en-US" sz="1500" dirty="0" err="1">
                <a:solidFill>
                  <a:schemeClr val="tx1"/>
                </a:solidFill>
              </a:rPr>
              <a:t>Raoul</a:t>
            </a:r>
            <a:r>
              <a:rPr lang="en-US" sz="1500" dirty="0">
                <a:solidFill>
                  <a:schemeClr val="tx1"/>
                </a:solidFill>
              </a:rPr>
              <a:t> </a:t>
            </a:r>
            <a:r>
              <a:rPr lang="en-US" sz="1500" dirty="0" err="1">
                <a:solidFill>
                  <a:schemeClr val="tx1"/>
                </a:solidFill>
              </a:rPr>
              <a:t>Mortley</a:t>
            </a:r>
            <a:r>
              <a:rPr lang="en-US" sz="1500" dirty="0">
                <a:solidFill>
                  <a:schemeClr val="tx1"/>
                </a:solidFill>
              </a:rPr>
              <a:t> (Bond University), Kylie O’Brien (Victoria University), Gary O’Donovan (University of Tasmania), Beverley Oliver (Curtin University), Simon </a:t>
            </a:r>
            <a:r>
              <a:rPr lang="en-US" sz="1500" dirty="0" err="1">
                <a:solidFill>
                  <a:schemeClr val="tx1"/>
                </a:solidFill>
              </a:rPr>
              <a:t>Pyke</a:t>
            </a:r>
            <a:r>
              <a:rPr lang="en-US" sz="1500" dirty="0">
                <a:solidFill>
                  <a:schemeClr val="tx1"/>
                </a:solidFill>
              </a:rPr>
              <a:t> (University of Adelaide), Heather </a:t>
            </a:r>
            <a:r>
              <a:rPr lang="en-US" sz="1500" dirty="0" err="1">
                <a:solidFill>
                  <a:schemeClr val="tx1"/>
                </a:solidFill>
              </a:rPr>
              <a:t>Smigiel</a:t>
            </a:r>
            <a:r>
              <a:rPr lang="en-US" sz="1500" dirty="0">
                <a:solidFill>
                  <a:schemeClr val="tx1"/>
                </a:solidFill>
              </a:rPr>
              <a:t> (Flinders University), Janet Taylor (Southern Cross University), Keith </a:t>
            </a:r>
            <a:r>
              <a:rPr lang="en-US" sz="1500" dirty="0" err="1">
                <a:solidFill>
                  <a:schemeClr val="tx1"/>
                </a:solidFill>
              </a:rPr>
              <a:t>Trigwell</a:t>
            </a:r>
            <a:r>
              <a:rPr lang="en-US" sz="1500" dirty="0">
                <a:solidFill>
                  <a:schemeClr val="tx1"/>
                </a:solidFill>
              </a:rPr>
              <a:t> (University of Sydney), Neil </a:t>
            </a:r>
            <a:r>
              <a:rPr lang="en-US" sz="1500" dirty="0" err="1">
                <a:solidFill>
                  <a:schemeClr val="tx1"/>
                </a:solidFill>
              </a:rPr>
              <a:t>Trivett</a:t>
            </a:r>
            <a:r>
              <a:rPr lang="en-US" sz="1500" dirty="0">
                <a:solidFill>
                  <a:schemeClr val="tx1"/>
                </a:solidFill>
              </a:rPr>
              <a:t> (University of </a:t>
            </a:r>
            <a:r>
              <a:rPr lang="en-US" sz="1500" dirty="0" err="1">
                <a:solidFill>
                  <a:schemeClr val="tx1"/>
                </a:solidFill>
              </a:rPr>
              <a:t>Ballarat</a:t>
            </a:r>
            <a:r>
              <a:rPr lang="en-US" sz="1500" dirty="0">
                <a:solidFill>
                  <a:schemeClr val="tx1"/>
                </a:solidFill>
              </a:rPr>
              <a:t>), Graham Webb (University of New England). </a:t>
            </a:r>
          </a:p>
          <a:p>
            <a:pPr>
              <a:buNone/>
            </a:pPr>
            <a:endParaRPr lang="en-US" sz="1500"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3"/>
            <a:ext cx="9144000" cy="5030688"/>
          </a:xfrm>
        </p:spPr>
        <p:txBody>
          <a:bodyPr/>
          <a:lstStyle/>
          <a:p>
            <a:pPr marL="457200" lvl="0" indent="-457200">
              <a:lnSpc>
                <a:spcPct val="100000"/>
              </a:lnSpc>
              <a:spcBef>
                <a:spcPts val="0"/>
              </a:spcBef>
              <a:buFont typeface="+mj-lt"/>
              <a:buAutoNum type="arabicPeriod" startAt="7"/>
            </a:pPr>
            <a:r>
              <a:rPr lang="en-US" sz="2200" dirty="0"/>
              <a:t>Petty, G (2009) </a:t>
            </a:r>
            <a:r>
              <a:rPr lang="en-US" sz="2200" i="1" dirty="0">
                <a:solidFill>
                  <a:srgbClr val="FF0000"/>
                </a:solidFill>
              </a:rPr>
              <a:t>Evidence-Based Teaching: A Practical Approach (Second Edition) </a:t>
            </a:r>
            <a:r>
              <a:rPr lang="en-US" sz="2200" dirty="0"/>
              <a:t>Cheltenham UK: Nelson </a:t>
            </a:r>
            <a:r>
              <a:rPr lang="en-US" sz="2200" dirty="0" err="1"/>
              <a:t>Thornes</a:t>
            </a:r>
            <a:endParaRPr lang="en-GB" sz="2200" dirty="0"/>
          </a:p>
          <a:p>
            <a:pPr marL="457200" indent="-457200">
              <a:lnSpc>
                <a:spcPct val="100000"/>
              </a:lnSpc>
              <a:spcBef>
                <a:spcPts val="0"/>
              </a:spcBef>
              <a:buFont typeface="+mj-lt"/>
              <a:buAutoNum type="arabicPeriod" startAt="7"/>
            </a:pPr>
            <a:r>
              <a:rPr lang="en-GB" sz="2200" dirty="0"/>
              <a:t>Race P (2010) </a:t>
            </a:r>
            <a:r>
              <a:rPr lang="en-GB" sz="2200" i="1" dirty="0">
                <a:solidFill>
                  <a:srgbClr val="FF0000"/>
                </a:solidFill>
              </a:rPr>
              <a:t>Making learning happen: 2</a:t>
            </a:r>
            <a:r>
              <a:rPr lang="en-GB" sz="2200" i="1" baseline="30000" dirty="0">
                <a:solidFill>
                  <a:srgbClr val="FF0000"/>
                </a:solidFill>
              </a:rPr>
              <a:t>nd</a:t>
            </a:r>
            <a:r>
              <a:rPr lang="en-GB" sz="2200" i="1" dirty="0">
                <a:solidFill>
                  <a:srgbClr val="FF0000"/>
                </a:solidFill>
              </a:rPr>
              <a:t> edition </a:t>
            </a:r>
            <a:r>
              <a:rPr lang="en-GB" sz="2200" dirty="0"/>
              <a:t>London: Sage Publications.</a:t>
            </a:r>
            <a:endParaRPr lang="en-GB" sz="2200" dirty="0">
              <a:solidFill>
                <a:srgbClr val="00B050"/>
              </a:solidFill>
            </a:endParaRPr>
          </a:p>
          <a:p>
            <a:pPr marL="457200" lvl="0" indent="-457200">
              <a:lnSpc>
                <a:spcPct val="100000"/>
              </a:lnSpc>
              <a:spcBef>
                <a:spcPts val="0"/>
              </a:spcBef>
              <a:buFont typeface="+mj-lt"/>
              <a:buAutoNum type="arabicPeriod" startAt="7"/>
            </a:pPr>
            <a:r>
              <a:rPr lang="en-GB" sz="2200" dirty="0"/>
              <a:t>Blue Skies (2011) </a:t>
            </a:r>
            <a:r>
              <a:rPr lang="en-GB" sz="2200" i="1" dirty="0">
                <a:solidFill>
                  <a:srgbClr val="FF0000"/>
                </a:solidFill>
              </a:rPr>
              <a:t>new thinking about the future of higher education</a:t>
            </a:r>
            <a:r>
              <a:rPr lang="en-GB" sz="2200" dirty="0"/>
              <a:t>: download free from </a:t>
            </a:r>
            <a:r>
              <a:rPr lang="en-GB" sz="2200" dirty="0">
                <a:hlinkClick r:id="rId2"/>
              </a:rPr>
              <a:t>http://pearsonblueskies.com/</a:t>
            </a:r>
            <a:r>
              <a:rPr lang="en-GB" sz="2200" dirty="0"/>
              <a:t> </a:t>
            </a:r>
          </a:p>
          <a:p>
            <a:pPr marL="457200" lvl="0" indent="-457200">
              <a:lnSpc>
                <a:spcPct val="100000"/>
              </a:lnSpc>
              <a:spcBef>
                <a:spcPts val="0"/>
              </a:spcBef>
              <a:buFont typeface="+mj-lt"/>
              <a:buAutoNum type="arabicPeriod" startAt="7"/>
            </a:pPr>
            <a:r>
              <a:rPr lang="en-GB" sz="2200" dirty="0"/>
              <a:t>Hunt, D and Chalmers, L (eds) (2012) </a:t>
            </a:r>
            <a:r>
              <a:rPr lang="en-GB" sz="2200" i="1" dirty="0">
                <a:solidFill>
                  <a:srgbClr val="FF0000"/>
                </a:solidFill>
              </a:rPr>
              <a:t>University Teaching in Focus: a learning-centred approach</a:t>
            </a:r>
            <a:r>
              <a:rPr lang="en-GB" sz="2200" i="1" dirty="0"/>
              <a:t> </a:t>
            </a:r>
            <a:r>
              <a:rPr lang="en-GB" sz="2200" dirty="0"/>
              <a:t>see </a:t>
            </a:r>
            <a:r>
              <a:rPr lang="en-US" sz="2200" dirty="0">
                <a:solidFill>
                  <a:srgbClr val="009900"/>
                </a:solidFill>
              </a:rPr>
              <a:t>Chapter 5: Using effective assessment to promote learning, Sally Brown and Phil Race </a:t>
            </a:r>
            <a:r>
              <a:rPr lang="en-US" sz="2200" dirty="0"/>
              <a:t>Australia: ACER Press, and London: </a:t>
            </a:r>
            <a:r>
              <a:rPr lang="en-US" sz="2200" dirty="0" err="1"/>
              <a:t>Routledge</a:t>
            </a:r>
            <a:r>
              <a:rPr lang="en-US" sz="2200" dirty="0"/>
              <a:t>.</a:t>
            </a:r>
          </a:p>
          <a:p>
            <a:pPr marL="457200" lvl="0" indent="-457200">
              <a:lnSpc>
                <a:spcPct val="100000"/>
              </a:lnSpc>
              <a:spcBef>
                <a:spcPts val="0"/>
              </a:spcBef>
              <a:buFont typeface="+mj-lt"/>
              <a:buAutoNum type="arabicPeriod" startAt="7"/>
            </a:pPr>
            <a:r>
              <a:rPr lang="en-US" sz="2200" dirty="0"/>
              <a:t>Price, M, Rust, C, O’Donovan, B and Handley, K (2012) </a:t>
            </a:r>
            <a:r>
              <a:rPr lang="en-US" sz="2200" dirty="0">
                <a:solidFill>
                  <a:srgbClr val="FF0000"/>
                </a:solidFill>
              </a:rPr>
              <a:t>Assessment Literacy, </a:t>
            </a:r>
            <a:r>
              <a:rPr lang="en-US" sz="2200" dirty="0">
                <a:solidFill>
                  <a:srgbClr val="002060"/>
                </a:solidFill>
              </a:rPr>
              <a:t>Oxford: the Oxford Centre for Staff and Learning Development (based on the ‘</a:t>
            </a:r>
            <a:r>
              <a:rPr lang="en-US" sz="2200" dirty="0" err="1">
                <a:solidFill>
                  <a:srgbClr val="002060"/>
                </a:solidFill>
              </a:rPr>
              <a:t>ASKe</a:t>
            </a:r>
            <a:r>
              <a:rPr lang="en-US" sz="2200" dirty="0">
                <a:solidFill>
                  <a:srgbClr val="002060"/>
                </a:solidFill>
              </a:rPr>
              <a:t>’ Project).</a:t>
            </a:r>
            <a:endParaRPr lang="en-US" sz="2200" dirty="0"/>
          </a:p>
          <a:p>
            <a:pPr marL="457200" lvl="0" indent="-457200">
              <a:lnSpc>
                <a:spcPct val="100000"/>
              </a:lnSpc>
              <a:spcBef>
                <a:spcPts val="0"/>
              </a:spcBef>
              <a:buFont typeface="+mj-lt"/>
              <a:buAutoNum type="arabicPeriod" startAt="7"/>
            </a:pPr>
            <a:r>
              <a:rPr lang="en-US" sz="2200" dirty="0" err="1"/>
              <a:t>Sambell</a:t>
            </a:r>
            <a:r>
              <a:rPr lang="en-US" sz="2200" dirty="0"/>
              <a:t>, K, McDowell, L and Montgomery, C (2013) </a:t>
            </a:r>
            <a:r>
              <a:rPr lang="en-US" sz="2200" dirty="0">
                <a:solidFill>
                  <a:srgbClr val="FF0000"/>
                </a:solidFill>
              </a:rPr>
              <a:t>Assessment for Learning in Higher Education, </a:t>
            </a:r>
            <a:r>
              <a:rPr lang="en-US" sz="2200" dirty="0">
                <a:solidFill>
                  <a:srgbClr val="002060"/>
                </a:solidFill>
              </a:rPr>
              <a:t>London: </a:t>
            </a:r>
            <a:r>
              <a:rPr lang="en-US" sz="2200" dirty="0" err="1">
                <a:solidFill>
                  <a:srgbClr val="002060"/>
                </a:solidFill>
              </a:rPr>
              <a:t>Routledge</a:t>
            </a:r>
            <a:r>
              <a:rPr lang="en-US" sz="2200" dirty="0">
                <a:solidFill>
                  <a:srgbClr val="002060"/>
                </a:solidFill>
              </a:rPr>
              <a:t>.</a:t>
            </a:r>
          </a:p>
        </p:txBody>
      </p:sp>
      <p:sp>
        <p:nvSpPr>
          <p:cNvPr id="4" name="Title 1"/>
          <p:cNvSpPr txBox="1">
            <a:spLocks/>
          </p:cNvSpPr>
          <p:nvPr/>
        </p:nvSpPr>
        <p:spPr bwMode="auto">
          <a:xfrm>
            <a:off x="250825" y="188913"/>
            <a:ext cx="8713788" cy="50378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defRPr/>
            </a:pPr>
            <a:r>
              <a:rPr lang="en-GB" sz="2800" b="1" kern="0" dirty="0">
                <a:solidFill>
                  <a:srgbClr val="008000"/>
                </a:solidFill>
                <a:latin typeface="Arial Rounded MT Bold"/>
              </a:rPr>
              <a:t>12 sources about assessment , feedback and learning in higher education</a:t>
            </a:r>
            <a:endParaRPr lang="en-US" sz="2800" b="1" kern="0" dirty="0">
              <a:solidFill>
                <a:srgbClr val="008000"/>
              </a:solidFill>
              <a:latin typeface="Arial Rounded MT Bold"/>
            </a:endParaRP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 content-free test</a:t>
            </a:r>
          </a:p>
        </p:txBody>
      </p:sp>
      <p:sp>
        <p:nvSpPr>
          <p:cNvPr id="413698" name="Rectangle 2"/>
          <p:cNvSpPr>
            <a:spLocks noGrp="1" noChangeArrowheads="1"/>
          </p:cNvSpPr>
          <p:nvPr>
            <p:ph type="title"/>
          </p:nvPr>
        </p:nvSpPr>
        <p:spPr>
          <a:ln/>
        </p:spPr>
        <p:txBody>
          <a:bodyPr/>
          <a:lstStyle/>
          <a:p>
            <a:r>
              <a:rPr lang="en-GB" sz="4400"/>
              <a:t>Designing multiple-choice questions</a:t>
            </a:r>
          </a:p>
        </p:txBody>
      </p:sp>
      <p:sp>
        <p:nvSpPr>
          <p:cNvPr id="413699" name="Rectangle 3"/>
          <p:cNvSpPr>
            <a:spLocks noGrp="1" noChangeArrowheads="1"/>
          </p:cNvSpPr>
          <p:nvPr>
            <p:ph type="body" idx="1"/>
          </p:nvPr>
        </p:nvSpPr>
        <p:spPr>
          <a:ln/>
        </p:spPr>
        <p:txBody>
          <a:bodyPr/>
          <a:lstStyle/>
          <a:p>
            <a:pPr>
              <a:buFont typeface="Wingdings" pitchFamily="2" charset="2"/>
              <a:buNone/>
            </a:pPr>
            <a:r>
              <a:rPr lang="en-GB"/>
              <a:t>This ‘content free test’ was published by Roger Lewis in the ’80s. He can’t remember where the questions came from.</a:t>
            </a:r>
          </a:p>
          <a:p>
            <a:pPr>
              <a:buFont typeface="Wingdings" pitchFamily="2" charset="2"/>
              <a:buNone/>
            </a:pPr>
            <a:r>
              <a:rPr lang="en-GB"/>
              <a:t>I’ve added some discussion of the ‘right’ answers in the slide sequence which follows…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 content-free test</a:t>
            </a:r>
          </a:p>
        </p:txBody>
      </p:sp>
      <p:sp>
        <p:nvSpPr>
          <p:cNvPr id="290818" name="Rectangle 2"/>
          <p:cNvSpPr>
            <a:spLocks noGrp="1" noChangeArrowheads="1"/>
          </p:cNvSpPr>
          <p:nvPr>
            <p:ph type="title"/>
          </p:nvPr>
        </p:nvSpPr>
        <p:spPr>
          <a:xfrm>
            <a:off x="698500" y="622300"/>
            <a:ext cx="7747000" cy="1117600"/>
          </a:xfrm>
          <a:ln cap="flat"/>
        </p:spPr>
        <p:txBody>
          <a:bodyPr/>
          <a:lstStyle/>
          <a:p>
            <a:r>
              <a:rPr lang="en-GB" sz="5400" b="0"/>
              <a:t>A content-free test!</a:t>
            </a:r>
          </a:p>
        </p:txBody>
      </p:sp>
      <p:sp>
        <p:nvSpPr>
          <p:cNvPr id="290819" name="Rectangle 3"/>
          <p:cNvSpPr>
            <a:spLocks noGrp="1" noChangeArrowheads="1"/>
          </p:cNvSpPr>
          <p:nvPr>
            <p:ph type="body" idx="1"/>
          </p:nvPr>
        </p:nvSpPr>
        <p:spPr>
          <a:xfrm>
            <a:off x="692150" y="1987550"/>
            <a:ext cx="7759700" cy="4102100"/>
          </a:xfrm>
          <a:ln cap="flat"/>
        </p:spPr>
        <p:txBody>
          <a:bodyPr/>
          <a:lstStyle/>
          <a:p>
            <a:r>
              <a:rPr lang="en-GB" sz="3200"/>
              <a:t>Please work on your own.</a:t>
            </a:r>
          </a:p>
          <a:p>
            <a:r>
              <a:rPr lang="en-GB" sz="3200"/>
              <a:t>Try out your exam technique to pick the most likely option for each of the eight questions.</a:t>
            </a:r>
          </a:p>
          <a:p>
            <a:r>
              <a:rPr lang="en-GB" sz="3200"/>
              <a:t>Then try to work out why you made your selection.</a:t>
            </a:r>
          </a:p>
          <a:p>
            <a:r>
              <a:rPr lang="en-GB" sz="3200"/>
              <a:t>If you feel you can make sense of the questions, please seek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0819">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90819">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90819">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08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90819">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 content-free test</a:t>
            </a:r>
          </a:p>
        </p:txBody>
      </p:sp>
      <p:sp>
        <p:nvSpPr>
          <p:cNvPr id="344066" name="Rectangle 2"/>
          <p:cNvSpPr>
            <a:spLocks noGrp="1" noChangeArrowheads="1"/>
          </p:cNvSpPr>
          <p:nvPr>
            <p:ph type="title"/>
          </p:nvPr>
        </p:nvSpPr>
        <p:spPr>
          <a:ln/>
        </p:spPr>
        <p:txBody>
          <a:bodyPr/>
          <a:lstStyle/>
          <a:p>
            <a:r>
              <a:rPr lang="en-GB" sz="4000"/>
              <a:t>Please jot down numbers 1-8</a:t>
            </a:r>
          </a:p>
        </p:txBody>
      </p:sp>
      <p:sp>
        <p:nvSpPr>
          <p:cNvPr id="344067" name="Rectangle 3"/>
          <p:cNvSpPr>
            <a:spLocks noGrp="1" noChangeArrowheads="1"/>
          </p:cNvSpPr>
          <p:nvPr>
            <p:ph type="body" idx="1"/>
          </p:nvPr>
        </p:nvSpPr>
        <p:spPr>
          <a:ln/>
        </p:spPr>
        <p:txBody>
          <a:bodyPr/>
          <a:lstStyle/>
          <a:p>
            <a:pPr>
              <a:buFont typeface="Wingdings" pitchFamily="2" charset="2"/>
              <a:buNone/>
            </a:pPr>
            <a:r>
              <a:rPr lang="en-GB"/>
              <a:t>1</a:t>
            </a:r>
          </a:p>
          <a:p>
            <a:pPr>
              <a:buFont typeface="Wingdings" pitchFamily="2" charset="2"/>
              <a:buNone/>
            </a:pPr>
            <a:r>
              <a:rPr lang="en-GB"/>
              <a:t>2</a:t>
            </a:r>
          </a:p>
          <a:p>
            <a:pPr>
              <a:buFont typeface="Wingdings" pitchFamily="2" charset="2"/>
              <a:buNone/>
            </a:pPr>
            <a:r>
              <a:rPr lang="en-GB"/>
              <a:t>3</a:t>
            </a:r>
          </a:p>
          <a:p>
            <a:pPr>
              <a:buFont typeface="Wingdings" pitchFamily="2" charset="2"/>
              <a:buNone/>
            </a:pPr>
            <a:r>
              <a:rPr lang="en-GB"/>
              <a:t>4</a:t>
            </a:r>
          </a:p>
          <a:p>
            <a:pPr>
              <a:buFont typeface="Wingdings" pitchFamily="2" charset="2"/>
              <a:buNone/>
            </a:pPr>
            <a:r>
              <a:rPr lang="en-GB"/>
              <a:t>5</a:t>
            </a:r>
          </a:p>
          <a:p>
            <a:pPr>
              <a:buFont typeface="Wingdings" pitchFamily="2" charset="2"/>
              <a:buNone/>
            </a:pPr>
            <a:r>
              <a:rPr lang="en-GB"/>
              <a:t>6</a:t>
            </a:r>
          </a:p>
          <a:p>
            <a:pPr>
              <a:buFont typeface="Wingdings" pitchFamily="2" charset="2"/>
              <a:buNone/>
            </a:pPr>
            <a:r>
              <a:rPr lang="en-GB"/>
              <a:t>7</a:t>
            </a:r>
          </a:p>
          <a:p>
            <a:pPr>
              <a:buFont typeface="Wingdings" pitchFamily="2" charset="2"/>
              <a:buNone/>
            </a:pPr>
            <a:r>
              <a:rPr lang="en-GB"/>
              <a:t>8</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 content-free test</a:t>
            </a:r>
          </a:p>
        </p:txBody>
      </p:sp>
      <p:sp>
        <p:nvSpPr>
          <p:cNvPr id="292866" name="Rectangle 2"/>
          <p:cNvSpPr>
            <a:spLocks noGrp="1" noChangeArrowheads="1"/>
          </p:cNvSpPr>
          <p:nvPr>
            <p:ph type="title"/>
          </p:nvPr>
        </p:nvSpPr>
        <p:spPr>
          <a:xfrm>
            <a:off x="615950" y="234950"/>
            <a:ext cx="7759700" cy="1892300"/>
          </a:xfrm>
          <a:ln cap="flat"/>
        </p:spPr>
        <p:txBody>
          <a:bodyPr/>
          <a:lstStyle/>
          <a:p>
            <a:pPr>
              <a:lnSpc>
                <a:spcPct val="80000"/>
              </a:lnSpc>
            </a:pPr>
            <a:r>
              <a:rPr lang="en-GB"/>
              <a:t>1: The usual function of grunge prowkers is to remove:</a:t>
            </a:r>
          </a:p>
        </p:txBody>
      </p:sp>
      <p:sp>
        <p:nvSpPr>
          <p:cNvPr id="292867" name="Rectangle 3"/>
          <p:cNvSpPr>
            <a:spLocks noGrp="1" noChangeArrowheads="1"/>
          </p:cNvSpPr>
          <p:nvPr>
            <p:ph type="body" idx="1"/>
          </p:nvPr>
        </p:nvSpPr>
        <p:spPr>
          <a:xfrm>
            <a:off x="615950" y="2368550"/>
            <a:ext cx="7759700" cy="3340100"/>
          </a:xfrm>
          <a:solidFill>
            <a:schemeClr val="hlink"/>
          </a:solidFill>
          <a:ln cap="flat"/>
        </p:spPr>
        <p:txBody>
          <a:bodyPr/>
          <a:lstStyle/>
          <a:p>
            <a:pPr marL="857250" indent="-857250">
              <a:spcBef>
                <a:spcPct val="20000"/>
              </a:spcBef>
              <a:buClrTx/>
              <a:buFontTx/>
              <a:buNone/>
            </a:pPr>
            <a:r>
              <a:rPr lang="en-GB" sz="4000"/>
              <a:t>A	grunges.</a:t>
            </a:r>
          </a:p>
          <a:p>
            <a:pPr marL="857250" indent="-857250">
              <a:spcBef>
                <a:spcPct val="20000"/>
              </a:spcBef>
              <a:buClrTx/>
              <a:buFontTx/>
              <a:buNone/>
            </a:pPr>
            <a:r>
              <a:rPr lang="en-GB" sz="4000"/>
              <a:t>B		snarts.</a:t>
            </a:r>
          </a:p>
          <a:p>
            <a:pPr marL="857250" indent="-857250">
              <a:spcBef>
                <a:spcPct val="20000"/>
              </a:spcBef>
              <a:buClrTx/>
              <a:buFontTx/>
              <a:buNone/>
            </a:pPr>
            <a:r>
              <a:rPr lang="en-GB" sz="4000"/>
              <a:t>C	trigs.</a:t>
            </a:r>
          </a:p>
          <a:p>
            <a:pPr marL="857250" indent="-857250">
              <a:spcBef>
                <a:spcPct val="20000"/>
              </a:spcBef>
              <a:buClrTx/>
              <a:buFontTx/>
              <a:buNone/>
            </a:pPr>
            <a:r>
              <a:rPr lang="en-GB" sz="4000"/>
              <a:t>D	grods.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A content-free test</a:t>
            </a:r>
          </a:p>
        </p:txBody>
      </p:sp>
      <p:sp>
        <p:nvSpPr>
          <p:cNvPr id="294914" name="Rectangle 2"/>
          <p:cNvSpPr>
            <a:spLocks noChangeArrowheads="1"/>
          </p:cNvSpPr>
          <p:nvPr/>
        </p:nvSpPr>
        <p:spPr bwMode="auto">
          <a:xfrm>
            <a:off x="615950" y="1587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2: Antigrottification occurs:</a:t>
            </a:r>
          </a:p>
        </p:txBody>
      </p:sp>
      <p:sp>
        <p:nvSpPr>
          <p:cNvPr id="294915" name="Rectangle 3"/>
          <p:cNvSpPr>
            <a:spLocks noChangeArrowheads="1"/>
          </p:cNvSpPr>
          <p:nvPr/>
        </p:nvSpPr>
        <p:spPr bwMode="auto">
          <a:xfrm>
            <a:off x="615950" y="23685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857250" indent="-857250" eaLnBrk="0" hangingPunct="0">
              <a:lnSpc>
                <a:spcPct val="80000"/>
              </a:lnSpc>
              <a:spcBef>
                <a:spcPct val="20000"/>
              </a:spcBef>
            </a:pPr>
            <a:r>
              <a:rPr lang="en-GB" b="1">
                <a:solidFill>
                  <a:srgbClr val="000000"/>
                </a:solidFill>
              </a:rPr>
              <a:t>A	on spring mornings.</a:t>
            </a:r>
          </a:p>
          <a:p>
            <a:pPr marL="857250" indent="-857250" eaLnBrk="0" hangingPunct="0">
              <a:lnSpc>
                <a:spcPct val="80000"/>
              </a:lnSpc>
              <a:spcBef>
                <a:spcPct val="20000"/>
              </a:spcBef>
            </a:pPr>
            <a:r>
              <a:rPr lang="en-GB" b="1">
                <a:solidFill>
                  <a:srgbClr val="000000"/>
                </a:solidFill>
              </a:rPr>
              <a:t>B		on summer evenings provided there is no rain before dusk.</a:t>
            </a:r>
          </a:p>
          <a:p>
            <a:pPr marL="857250" indent="-857250" eaLnBrk="0" hangingPunct="0">
              <a:lnSpc>
                <a:spcPct val="80000"/>
              </a:lnSpc>
              <a:spcBef>
                <a:spcPct val="20000"/>
              </a:spcBef>
            </a:pPr>
            <a:r>
              <a:rPr lang="en-GB" b="1">
                <a:solidFill>
                  <a:srgbClr val="000000"/>
                </a:solidFill>
              </a:rPr>
              <a:t>C	on autumn afternoons.</a:t>
            </a:r>
          </a:p>
          <a:p>
            <a:pPr marL="857250" indent="-857250" eaLnBrk="0" hangingPunct="0">
              <a:lnSpc>
                <a:spcPct val="80000"/>
              </a:lnSpc>
              <a:spcBef>
                <a:spcPct val="20000"/>
              </a:spcBef>
            </a:pPr>
            <a:r>
              <a:rPr lang="en-GB" b="1">
                <a:solidFill>
                  <a:srgbClr val="000000"/>
                </a:solidFill>
              </a:rPr>
              <a:t>D	on winter nights.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A content-free test</a:t>
            </a:r>
          </a:p>
        </p:txBody>
      </p:sp>
      <p:sp>
        <p:nvSpPr>
          <p:cNvPr id="296962" name="Rectangle 2"/>
          <p:cNvSpPr>
            <a:spLocks noChangeArrowheads="1"/>
          </p:cNvSpPr>
          <p:nvPr/>
        </p:nvSpPr>
        <p:spPr bwMode="auto">
          <a:xfrm>
            <a:off x="615950" y="2349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3: Lurkies suffer from trangitis because:</a:t>
            </a:r>
          </a:p>
        </p:txBody>
      </p:sp>
      <p:sp>
        <p:nvSpPr>
          <p:cNvPr id="296963" name="Rectangle 3"/>
          <p:cNvSpPr>
            <a:spLocks noChangeArrowheads="1"/>
          </p:cNvSpPr>
          <p:nvPr/>
        </p:nvSpPr>
        <p:spPr bwMode="auto">
          <a:xfrm>
            <a:off x="692150" y="2368550"/>
            <a:ext cx="7759700" cy="3949700"/>
          </a:xfrm>
          <a:prstGeom prst="rect">
            <a:avLst/>
          </a:prstGeom>
          <a:solidFill>
            <a:schemeClr val="hlink"/>
          </a:solidFill>
          <a:ln w="12700">
            <a:solidFill>
              <a:schemeClr val="tx1"/>
            </a:solidFill>
            <a:miter lim="800000"/>
            <a:headEnd/>
            <a:tailEnd/>
          </a:ln>
          <a:effectLst/>
        </p:spPr>
        <p:txBody>
          <a:bodyPr lIns="90488" tIns="44450" rIns="90488" bIns="44450"/>
          <a:lstStyle/>
          <a:p>
            <a:pPr marL="857250" indent="-857250" eaLnBrk="0" hangingPunct="0">
              <a:lnSpc>
                <a:spcPct val="80000"/>
              </a:lnSpc>
              <a:spcBef>
                <a:spcPct val="20000"/>
              </a:spcBef>
            </a:pPr>
            <a:r>
              <a:rPr lang="en-GB" sz="3600" b="1">
                <a:solidFill>
                  <a:srgbClr val="000000"/>
                </a:solidFill>
              </a:rPr>
              <a:t>A	their prads are always underdeveloped.</a:t>
            </a:r>
          </a:p>
          <a:p>
            <a:pPr marL="857250" indent="-857250" eaLnBrk="0" hangingPunct="0">
              <a:lnSpc>
                <a:spcPct val="80000"/>
              </a:lnSpc>
              <a:spcBef>
                <a:spcPct val="20000"/>
              </a:spcBef>
            </a:pPr>
            <a:r>
              <a:rPr lang="en-GB" sz="3600" b="1">
                <a:solidFill>
                  <a:srgbClr val="000000"/>
                </a:solidFill>
              </a:rPr>
              <a:t>B	all their brizes are horizontal.</a:t>
            </a:r>
          </a:p>
          <a:p>
            <a:pPr marL="857250" indent="-857250" eaLnBrk="0" hangingPunct="0">
              <a:lnSpc>
                <a:spcPct val="80000"/>
              </a:lnSpc>
              <a:spcBef>
                <a:spcPct val="20000"/>
              </a:spcBef>
            </a:pPr>
            <a:r>
              <a:rPr lang="en-GB" sz="3600" b="1">
                <a:solidFill>
                  <a:srgbClr val="000000"/>
                </a:solidFill>
              </a:rPr>
              <a:t>C	their curnpieces are usually imperfect.</a:t>
            </a:r>
          </a:p>
          <a:p>
            <a:pPr marL="857250" indent="-857250" eaLnBrk="0" hangingPunct="0">
              <a:lnSpc>
                <a:spcPct val="80000"/>
              </a:lnSpc>
              <a:spcBef>
                <a:spcPct val="20000"/>
              </a:spcBef>
            </a:pPr>
            <a:r>
              <a:rPr lang="en-GB" sz="3600" b="1">
                <a:solidFill>
                  <a:srgbClr val="000000"/>
                </a:solidFill>
              </a:rPr>
              <a:t>D	none of their dringoes can ever adapt.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A content-free test</a:t>
            </a:r>
          </a:p>
        </p:txBody>
      </p:sp>
      <p:sp>
        <p:nvSpPr>
          <p:cNvPr id="299010" name="Rectangle 2"/>
          <p:cNvSpPr>
            <a:spLocks noChangeArrowheads="1"/>
          </p:cNvSpPr>
          <p:nvPr/>
        </p:nvSpPr>
        <p:spPr bwMode="auto">
          <a:xfrm>
            <a:off x="692150" y="2349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4: Non-responsive frattling is usually found in an:</a:t>
            </a:r>
          </a:p>
        </p:txBody>
      </p:sp>
      <p:sp>
        <p:nvSpPr>
          <p:cNvPr id="299011" name="Rectangle 3"/>
          <p:cNvSpPr>
            <a:spLocks noChangeArrowheads="1"/>
          </p:cNvSpPr>
          <p:nvPr/>
        </p:nvSpPr>
        <p:spPr bwMode="auto">
          <a:xfrm>
            <a:off x="692150" y="23685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857250" indent="-857250" eaLnBrk="0" hangingPunct="0">
              <a:lnSpc>
                <a:spcPct val="80000"/>
              </a:lnSpc>
              <a:spcBef>
                <a:spcPct val="20000"/>
              </a:spcBef>
            </a:pPr>
            <a:r>
              <a:rPr lang="en-GB" b="1">
                <a:solidFill>
                  <a:srgbClr val="000000"/>
                </a:solidFill>
              </a:rPr>
              <a:t>A	gringle.</a:t>
            </a:r>
          </a:p>
          <a:p>
            <a:pPr marL="857250" indent="-857250" eaLnBrk="0" hangingPunct="0">
              <a:lnSpc>
                <a:spcPct val="80000"/>
              </a:lnSpc>
              <a:spcBef>
                <a:spcPct val="20000"/>
              </a:spcBef>
            </a:pPr>
            <a:r>
              <a:rPr lang="en-GB" b="1">
                <a:solidFill>
                  <a:srgbClr val="000000"/>
                </a:solidFill>
              </a:rPr>
              <a:t>B		janket.</a:t>
            </a:r>
          </a:p>
          <a:p>
            <a:pPr marL="857250" indent="-857250" eaLnBrk="0" hangingPunct="0">
              <a:lnSpc>
                <a:spcPct val="80000"/>
              </a:lnSpc>
              <a:spcBef>
                <a:spcPct val="20000"/>
              </a:spcBef>
            </a:pPr>
            <a:r>
              <a:rPr lang="en-GB" b="1">
                <a:solidFill>
                  <a:srgbClr val="000000"/>
                </a:solidFill>
              </a:rPr>
              <a:t>C	kloppie.</a:t>
            </a:r>
          </a:p>
          <a:p>
            <a:pPr marL="857250" indent="-857250" eaLnBrk="0" hangingPunct="0">
              <a:lnSpc>
                <a:spcPct val="80000"/>
              </a:lnSpc>
              <a:spcBef>
                <a:spcPct val="20000"/>
              </a:spcBef>
            </a:pPr>
            <a:r>
              <a:rPr lang="en-GB" b="1">
                <a:solidFill>
                  <a:srgbClr val="000000"/>
                </a:solidFill>
              </a:rPr>
              <a:t>D	uckerpod.</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A content-free test</a:t>
            </a:r>
          </a:p>
        </p:txBody>
      </p:sp>
      <p:sp>
        <p:nvSpPr>
          <p:cNvPr id="301058" name="Rectangle 2"/>
          <p:cNvSpPr>
            <a:spLocks noChangeArrowheads="1"/>
          </p:cNvSpPr>
          <p:nvPr/>
        </p:nvSpPr>
        <p:spPr bwMode="auto">
          <a:xfrm>
            <a:off x="692150" y="3111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5: Which are exceptions to the law of lompicality?</a:t>
            </a:r>
          </a:p>
        </p:txBody>
      </p:sp>
      <p:sp>
        <p:nvSpPr>
          <p:cNvPr id="301059" name="Rectangle 3"/>
          <p:cNvSpPr>
            <a:spLocks noChangeArrowheads="1"/>
          </p:cNvSpPr>
          <p:nvPr/>
        </p:nvSpPr>
        <p:spPr bwMode="auto">
          <a:xfrm>
            <a:off x="692150" y="24447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857250" indent="-857250" eaLnBrk="0" hangingPunct="0">
              <a:lnSpc>
                <a:spcPct val="80000"/>
              </a:lnSpc>
              <a:spcBef>
                <a:spcPct val="20000"/>
              </a:spcBef>
            </a:pPr>
            <a:r>
              <a:rPr lang="en-GB" b="1">
                <a:solidFill>
                  <a:srgbClr val="000000"/>
                </a:solidFill>
              </a:rPr>
              <a:t>A	The miltrip and the nattercup.</a:t>
            </a:r>
          </a:p>
          <a:p>
            <a:pPr marL="857250" indent="-857250" eaLnBrk="0" hangingPunct="0">
              <a:lnSpc>
                <a:spcPct val="80000"/>
              </a:lnSpc>
              <a:spcBef>
                <a:spcPct val="20000"/>
              </a:spcBef>
            </a:pPr>
            <a:r>
              <a:rPr lang="en-GB" b="1">
                <a:solidFill>
                  <a:srgbClr val="000000"/>
                </a:solidFill>
              </a:rPr>
              <a:t>B		The bifid pantrip.</a:t>
            </a:r>
          </a:p>
          <a:p>
            <a:pPr marL="857250" indent="-857250" eaLnBrk="0" hangingPunct="0">
              <a:lnSpc>
                <a:spcPct val="80000"/>
              </a:lnSpc>
              <a:spcBef>
                <a:spcPct val="20000"/>
              </a:spcBef>
            </a:pPr>
            <a:r>
              <a:rPr lang="en-GB" b="1">
                <a:solidFill>
                  <a:srgbClr val="000000"/>
                </a:solidFill>
              </a:rPr>
              <a:t>C	The common queeter.</a:t>
            </a:r>
          </a:p>
          <a:p>
            <a:pPr marL="857250" indent="-857250" eaLnBrk="0" hangingPunct="0">
              <a:lnSpc>
                <a:spcPct val="80000"/>
              </a:lnSpc>
              <a:spcBef>
                <a:spcPct val="20000"/>
              </a:spcBef>
            </a:pPr>
            <a:r>
              <a:rPr lang="en-GB" b="1">
                <a:solidFill>
                  <a:srgbClr val="000000"/>
                </a:solidFill>
              </a:rPr>
              <a:t>D	The flanged ozzer.</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A content-free test</a:t>
            </a:r>
          </a:p>
        </p:txBody>
      </p:sp>
      <p:sp>
        <p:nvSpPr>
          <p:cNvPr id="303106" name="Rectangle 2"/>
          <p:cNvSpPr>
            <a:spLocks noChangeArrowheads="1"/>
          </p:cNvSpPr>
          <p:nvPr/>
        </p:nvSpPr>
        <p:spPr bwMode="auto">
          <a:xfrm>
            <a:off x="615950" y="1587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6: Which must be present for parbling to take place?</a:t>
            </a:r>
          </a:p>
        </p:txBody>
      </p:sp>
      <p:sp>
        <p:nvSpPr>
          <p:cNvPr id="303107" name="Rectangle 3"/>
          <p:cNvSpPr>
            <a:spLocks noChangeArrowheads="1"/>
          </p:cNvSpPr>
          <p:nvPr/>
        </p:nvSpPr>
        <p:spPr bwMode="auto">
          <a:xfrm>
            <a:off x="615950" y="22923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857250" indent="-857250" eaLnBrk="0" hangingPunct="0">
              <a:lnSpc>
                <a:spcPct val="80000"/>
              </a:lnSpc>
              <a:spcBef>
                <a:spcPct val="20000"/>
              </a:spcBef>
            </a:pPr>
            <a:r>
              <a:rPr lang="en-GB" b="1">
                <a:solidFill>
                  <a:srgbClr val="000000"/>
                </a:solidFill>
              </a:rPr>
              <a:t>A	Phlot and runge.</a:t>
            </a:r>
          </a:p>
          <a:p>
            <a:pPr marL="857250" indent="-857250" eaLnBrk="0" hangingPunct="0">
              <a:lnSpc>
                <a:spcPct val="80000"/>
              </a:lnSpc>
              <a:spcBef>
                <a:spcPct val="20000"/>
              </a:spcBef>
            </a:pPr>
            <a:r>
              <a:rPr lang="en-GB" b="1">
                <a:solidFill>
                  <a:srgbClr val="000000"/>
                </a:solidFill>
              </a:rPr>
              <a:t>B		Runge.</a:t>
            </a:r>
          </a:p>
          <a:p>
            <a:pPr marL="857250" indent="-857250" eaLnBrk="0" hangingPunct="0">
              <a:lnSpc>
                <a:spcPct val="80000"/>
              </a:lnSpc>
              <a:spcBef>
                <a:spcPct val="20000"/>
              </a:spcBef>
            </a:pPr>
            <a:r>
              <a:rPr lang="en-GB" b="1">
                <a:solidFill>
                  <a:srgbClr val="000000"/>
                </a:solidFill>
              </a:rPr>
              <a:t>C	Stuke and runge.</a:t>
            </a:r>
          </a:p>
          <a:p>
            <a:pPr marL="857250" indent="-857250" eaLnBrk="0" hangingPunct="0">
              <a:lnSpc>
                <a:spcPct val="80000"/>
              </a:lnSpc>
              <a:spcBef>
                <a:spcPct val="20000"/>
              </a:spcBef>
            </a:pPr>
            <a:r>
              <a:rPr lang="en-GB" b="1">
                <a:solidFill>
                  <a:srgbClr val="000000"/>
                </a:solidFill>
              </a:rPr>
              <a:t>D	Runge and trake.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A content-free test</a:t>
            </a:r>
          </a:p>
        </p:txBody>
      </p:sp>
      <p:sp>
        <p:nvSpPr>
          <p:cNvPr id="305154" name="Rectangle 2"/>
          <p:cNvSpPr>
            <a:spLocks noChangeArrowheads="1"/>
          </p:cNvSpPr>
          <p:nvPr/>
        </p:nvSpPr>
        <p:spPr bwMode="auto">
          <a:xfrm>
            <a:off x="692150" y="2349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7: One common disorder of an overspragged uckerpod is:</a:t>
            </a:r>
          </a:p>
        </p:txBody>
      </p:sp>
      <p:sp>
        <p:nvSpPr>
          <p:cNvPr id="305155" name="Rectangle 3"/>
          <p:cNvSpPr>
            <a:spLocks noChangeArrowheads="1"/>
          </p:cNvSpPr>
          <p:nvPr/>
        </p:nvSpPr>
        <p:spPr bwMode="auto">
          <a:xfrm>
            <a:off x="692150" y="24447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857250" indent="-857250" eaLnBrk="0" hangingPunct="0">
              <a:lnSpc>
                <a:spcPct val="80000"/>
              </a:lnSpc>
              <a:spcBef>
                <a:spcPct val="20000"/>
              </a:spcBef>
            </a:pPr>
            <a:r>
              <a:rPr lang="en-GB" b="1">
                <a:solidFill>
                  <a:srgbClr val="000000"/>
                </a:solidFill>
              </a:rPr>
              <a:t>A	copious vezzling.</a:t>
            </a:r>
          </a:p>
          <a:p>
            <a:pPr marL="857250" indent="-857250" eaLnBrk="0" hangingPunct="0">
              <a:lnSpc>
                <a:spcPct val="80000"/>
              </a:lnSpc>
              <a:spcBef>
                <a:spcPct val="20000"/>
              </a:spcBef>
            </a:pPr>
            <a:r>
              <a:rPr lang="en-GB" b="1">
                <a:solidFill>
                  <a:srgbClr val="000000"/>
                </a:solidFill>
              </a:rPr>
              <a:t>B		intermittent weggerment.</a:t>
            </a:r>
          </a:p>
          <a:p>
            <a:pPr marL="857250" indent="-857250" eaLnBrk="0" hangingPunct="0">
              <a:lnSpc>
                <a:spcPct val="80000"/>
              </a:lnSpc>
              <a:spcBef>
                <a:spcPct val="20000"/>
              </a:spcBef>
            </a:pPr>
            <a:r>
              <a:rPr lang="en-GB" b="1">
                <a:solidFill>
                  <a:srgbClr val="000000"/>
                </a:solidFill>
              </a:rPr>
              <a:t>C	non-responsive frattling.</a:t>
            </a:r>
          </a:p>
          <a:p>
            <a:pPr marL="857250" indent="-857250" eaLnBrk="0" hangingPunct="0">
              <a:lnSpc>
                <a:spcPct val="80000"/>
              </a:lnSpc>
              <a:spcBef>
                <a:spcPct val="20000"/>
              </a:spcBef>
            </a:pPr>
            <a:r>
              <a:rPr lang="en-GB" b="1">
                <a:solidFill>
                  <a:srgbClr val="000000"/>
                </a:solidFill>
              </a:rPr>
              <a:t>D	uneven yerkation.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5334000" y="1196752"/>
            <a:ext cx="3810000" cy="5539978"/>
          </a:xfrm>
          <a:prstGeom prst="rect">
            <a:avLst/>
          </a:prstGeom>
          <a:noFill/>
          <a:ln w="9525">
            <a:noFill/>
            <a:miter lim="800000"/>
            <a:headEnd/>
            <a:tailEnd/>
          </a:ln>
        </p:spPr>
        <p:txBody>
          <a:bodyPr>
            <a:spAutoFit/>
          </a:bodyPr>
          <a:lstStyle/>
          <a:p>
            <a:pPr algn="ctr">
              <a:spcBef>
                <a:spcPct val="50000"/>
              </a:spcBef>
            </a:pPr>
            <a:r>
              <a:rPr lang="en-GB" sz="2800" b="1" dirty="0">
                <a:solidFill>
                  <a:srgbClr val="FFFF00"/>
                </a:solidFill>
              </a:rPr>
              <a:t>Much of this evening’s session is based on</a:t>
            </a:r>
          </a:p>
          <a:p>
            <a:pPr algn="ctr">
              <a:spcBef>
                <a:spcPct val="50000"/>
              </a:spcBef>
            </a:pPr>
            <a:r>
              <a:rPr lang="en-GB" sz="3600" b="1" dirty="0">
                <a:solidFill>
                  <a:srgbClr val="FFFFFF"/>
                </a:solidFill>
              </a:rPr>
              <a:t>Making Learning Happen</a:t>
            </a:r>
          </a:p>
          <a:p>
            <a:pPr algn="ctr">
              <a:spcBef>
                <a:spcPct val="50000"/>
              </a:spcBef>
            </a:pPr>
            <a:r>
              <a:rPr lang="en-GB" sz="3600" b="1" dirty="0">
                <a:solidFill>
                  <a:srgbClr val="FFFFFF"/>
                </a:solidFill>
              </a:rPr>
              <a:t>2</a:t>
            </a:r>
            <a:r>
              <a:rPr lang="en-GB" sz="3600" b="1" baseline="30000" dirty="0">
                <a:solidFill>
                  <a:srgbClr val="FFFFFF"/>
                </a:solidFill>
              </a:rPr>
              <a:t>nd</a:t>
            </a:r>
            <a:r>
              <a:rPr lang="en-GB" sz="3600" b="1" dirty="0">
                <a:solidFill>
                  <a:srgbClr val="FFFFFF"/>
                </a:solidFill>
              </a:rPr>
              <a:t> edition</a:t>
            </a:r>
            <a:endParaRPr lang="en-GB" sz="2800" b="1" dirty="0">
              <a:solidFill>
                <a:srgbClr val="FFFFFF"/>
              </a:solidFill>
            </a:endParaRPr>
          </a:p>
          <a:p>
            <a:pPr algn="ctr">
              <a:spcBef>
                <a:spcPct val="50000"/>
              </a:spcBef>
            </a:pPr>
            <a:r>
              <a:rPr lang="en-GB" sz="2800" b="1" dirty="0">
                <a:solidFill>
                  <a:srgbClr val="FFFF00"/>
                </a:solidFill>
              </a:rPr>
              <a:t>Phil Race</a:t>
            </a:r>
          </a:p>
          <a:p>
            <a:pPr algn="ctr">
              <a:spcBef>
                <a:spcPct val="50000"/>
              </a:spcBef>
            </a:pPr>
            <a:r>
              <a:rPr lang="en-GB" sz="2800" b="1" dirty="0">
                <a:solidFill>
                  <a:srgbClr val="FFFF00"/>
                </a:solidFill>
              </a:rPr>
              <a:t>2010, Sage, London</a:t>
            </a:r>
          </a:p>
          <a:p>
            <a:pPr algn="ctr">
              <a:spcBef>
                <a:spcPct val="50000"/>
              </a:spcBef>
            </a:pPr>
            <a:endParaRPr lang="en-GB" sz="2800" b="1" dirty="0">
              <a:solidFill>
                <a:srgbClr val="FFFFFF"/>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A content-free test</a:t>
            </a:r>
          </a:p>
        </p:txBody>
      </p:sp>
      <p:sp>
        <p:nvSpPr>
          <p:cNvPr id="307202" name="Rectangle 2"/>
          <p:cNvSpPr>
            <a:spLocks noChangeArrowheads="1"/>
          </p:cNvSpPr>
          <p:nvPr/>
        </p:nvSpPr>
        <p:spPr bwMode="auto">
          <a:xfrm>
            <a:off x="692150" y="2349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8: Which of these is the correct answer?</a:t>
            </a:r>
          </a:p>
        </p:txBody>
      </p:sp>
      <p:sp>
        <p:nvSpPr>
          <p:cNvPr id="307203" name="Rectangle 3"/>
          <p:cNvSpPr>
            <a:spLocks noChangeArrowheads="1"/>
          </p:cNvSpPr>
          <p:nvPr/>
        </p:nvSpPr>
        <p:spPr bwMode="auto">
          <a:xfrm>
            <a:off x="692150" y="24447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857250" indent="-857250" eaLnBrk="0" hangingPunct="0">
              <a:lnSpc>
                <a:spcPct val="80000"/>
              </a:lnSpc>
              <a:spcBef>
                <a:spcPct val="20000"/>
              </a:spcBef>
            </a:pPr>
            <a:r>
              <a:rPr lang="en-GB" b="1">
                <a:solidFill>
                  <a:srgbClr val="000000"/>
                </a:solidFill>
              </a:rPr>
              <a:t>A	</a:t>
            </a:r>
          </a:p>
          <a:p>
            <a:pPr marL="857250" indent="-857250" eaLnBrk="0" hangingPunct="0">
              <a:lnSpc>
                <a:spcPct val="80000"/>
              </a:lnSpc>
              <a:spcBef>
                <a:spcPct val="20000"/>
              </a:spcBef>
            </a:pPr>
            <a:r>
              <a:rPr lang="en-GB" b="1">
                <a:solidFill>
                  <a:srgbClr val="000000"/>
                </a:solidFill>
              </a:rPr>
              <a:t>B		</a:t>
            </a:r>
          </a:p>
          <a:p>
            <a:pPr marL="857250" indent="-857250" eaLnBrk="0" hangingPunct="0">
              <a:lnSpc>
                <a:spcPct val="80000"/>
              </a:lnSpc>
              <a:spcBef>
                <a:spcPct val="20000"/>
              </a:spcBef>
            </a:pPr>
            <a:r>
              <a:rPr lang="en-GB" b="1">
                <a:solidFill>
                  <a:srgbClr val="000000"/>
                </a:solidFill>
              </a:rPr>
              <a:t>C	</a:t>
            </a:r>
          </a:p>
          <a:p>
            <a:pPr marL="857250" indent="-857250" eaLnBrk="0" hangingPunct="0">
              <a:lnSpc>
                <a:spcPct val="80000"/>
              </a:lnSpc>
              <a:spcBef>
                <a:spcPct val="20000"/>
              </a:spcBef>
            </a:pPr>
            <a:r>
              <a:rPr lang="en-GB" b="1">
                <a:solidFill>
                  <a:srgbClr val="000000"/>
                </a:solidFill>
              </a:rPr>
              <a:t>D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GB"/>
              <a:t>A content-free test</a:t>
            </a:r>
          </a:p>
        </p:txBody>
      </p:sp>
      <p:sp>
        <p:nvSpPr>
          <p:cNvPr id="345090" name="Rectangle 2"/>
          <p:cNvSpPr>
            <a:spLocks noGrp="1" noChangeArrowheads="1"/>
          </p:cNvSpPr>
          <p:nvPr>
            <p:ph type="title"/>
          </p:nvPr>
        </p:nvSpPr>
        <p:spPr>
          <a:xfrm>
            <a:off x="615950" y="234950"/>
            <a:ext cx="7759700" cy="1892300"/>
          </a:xfrm>
          <a:ln cap="flat"/>
        </p:spPr>
        <p:txBody>
          <a:bodyPr/>
          <a:lstStyle/>
          <a:p>
            <a:pPr>
              <a:lnSpc>
                <a:spcPct val="80000"/>
              </a:lnSpc>
            </a:pPr>
            <a:r>
              <a:rPr lang="en-GB"/>
              <a:t>1: The usual function of </a:t>
            </a:r>
            <a:r>
              <a:rPr lang="en-GB">
                <a:solidFill>
                  <a:srgbClr val="CC0000"/>
                </a:solidFill>
              </a:rPr>
              <a:t>grunge</a:t>
            </a:r>
            <a:r>
              <a:rPr lang="en-GB"/>
              <a:t> prowkers is to remove:</a:t>
            </a:r>
          </a:p>
        </p:txBody>
      </p:sp>
      <p:sp>
        <p:nvSpPr>
          <p:cNvPr id="345091" name="Rectangle 3"/>
          <p:cNvSpPr>
            <a:spLocks noGrp="1" noChangeArrowheads="1"/>
          </p:cNvSpPr>
          <p:nvPr>
            <p:ph type="body" idx="1"/>
          </p:nvPr>
        </p:nvSpPr>
        <p:spPr>
          <a:xfrm>
            <a:off x="615950" y="2368550"/>
            <a:ext cx="7759700" cy="3340100"/>
          </a:xfrm>
          <a:solidFill>
            <a:schemeClr val="hlink"/>
          </a:solidFill>
          <a:ln cap="flat"/>
        </p:spPr>
        <p:txBody>
          <a:bodyPr/>
          <a:lstStyle/>
          <a:p>
            <a:pPr marL="857250" indent="-857250">
              <a:spcBef>
                <a:spcPct val="20000"/>
              </a:spcBef>
              <a:buClrTx/>
              <a:buFontTx/>
              <a:buNone/>
            </a:pPr>
            <a:r>
              <a:rPr lang="en-GB" sz="4000"/>
              <a:t>A	</a:t>
            </a:r>
            <a:r>
              <a:rPr lang="en-GB" sz="4000">
                <a:solidFill>
                  <a:srgbClr val="CC0000"/>
                </a:solidFill>
              </a:rPr>
              <a:t>grunges.</a:t>
            </a:r>
          </a:p>
          <a:p>
            <a:pPr marL="857250" indent="-857250">
              <a:spcBef>
                <a:spcPct val="20000"/>
              </a:spcBef>
              <a:buClrTx/>
              <a:buFontTx/>
              <a:buNone/>
            </a:pPr>
            <a:r>
              <a:rPr lang="en-GB" sz="4000"/>
              <a:t>B		snarts.</a:t>
            </a:r>
          </a:p>
          <a:p>
            <a:pPr marL="857250" indent="-857250">
              <a:spcBef>
                <a:spcPct val="20000"/>
              </a:spcBef>
              <a:buClrTx/>
              <a:buFontTx/>
              <a:buNone/>
            </a:pPr>
            <a:r>
              <a:rPr lang="en-GB" sz="4000"/>
              <a:t>C	trigs.</a:t>
            </a:r>
          </a:p>
          <a:p>
            <a:pPr marL="857250" indent="-857250">
              <a:spcBef>
                <a:spcPct val="20000"/>
              </a:spcBef>
              <a:buClrTx/>
              <a:buFontTx/>
              <a:buNone/>
            </a:pPr>
            <a:r>
              <a:rPr lang="en-GB" sz="4000"/>
              <a:t>D	grods.</a:t>
            </a:r>
          </a:p>
        </p:txBody>
      </p:sp>
      <p:sp>
        <p:nvSpPr>
          <p:cNvPr id="345092" name="Text Box 4"/>
          <p:cNvSpPr txBox="1">
            <a:spLocks noChangeArrowheads="1"/>
          </p:cNvSpPr>
          <p:nvPr/>
        </p:nvSpPr>
        <p:spPr bwMode="auto">
          <a:xfrm>
            <a:off x="3978275" y="2968625"/>
            <a:ext cx="4144963" cy="1917700"/>
          </a:xfrm>
          <a:prstGeom prst="rect">
            <a:avLst/>
          </a:prstGeom>
          <a:solidFill>
            <a:srgbClr val="000066"/>
          </a:solidFill>
          <a:ln w="12700">
            <a:noFill/>
            <a:miter lim="800000"/>
            <a:headEnd type="none" w="sm" len="sm"/>
            <a:tailEnd type="none" w="sm" len="sm"/>
          </a:ln>
          <a:effectLst/>
        </p:spPr>
        <p:txBody>
          <a:bodyPr>
            <a:spAutoFit/>
          </a:bodyPr>
          <a:lstStyle/>
          <a:p>
            <a:pPr eaLnBrk="0" hangingPunct="0">
              <a:spcBef>
                <a:spcPct val="50000"/>
              </a:spcBef>
            </a:pPr>
            <a:r>
              <a:rPr lang="en-GB" sz="2400" b="1">
                <a:solidFill>
                  <a:srgbClr val="FFFF66"/>
                </a:solidFill>
                <a:latin typeface="Tahoma" pitchFamily="34" charset="0"/>
              </a:rPr>
              <a:t>Don’t include a word from the stem in one of the options, or it will make people think it is the correct option.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45092"/>
                                        </p:tgtEl>
                                        <p:attrNameLst>
                                          <p:attrName>style.visibility</p:attrName>
                                        </p:attrNameLst>
                                      </p:cBhvr>
                                      <p:to>
                                        <p:strVal val="visible"/>
                                      </p:to>
                                    </p:set>
                                    <p:anim calcmode="lin" valueType="num">
                                      <p:cBhvr additive="base">
                                        <p:cTn id="7" dur="500" fill="hold"/>
                                        <p:tgtEl>
                                          <p:spTgt spid="345092"/>
                                        </p:tgtEl>
                                        <p:attrNameLst>
                                          <p:attrName>ppt_x</p:attrName>
                                        </p:attrNameLst>
                                      </p:cBhvr>
                                      <p:tavLst>
                                        <p:tav tm="0">
                                          <p:val>
                                            <p:strVal val="1+#ppt_w/2"/>
                                          </p:val>
                                        </p:tav>
                                        <p:tav tm="100000">
                                          <p:val>
                                            <p:strVal val="#ppt_x"/>
                                          </p:val>
                                        </p:tav>
                                      </p:tavLst>
                                    </p:anim>
                                    <p:anim calcmode="lin" valueType="num">
                                      <p:cBhvr additive="base">
                                        <p:cTn id="8" dur="500" fill="hold"/>
                                        <p:tgtEl>
                                          <p:spTgt spid="3450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t>A content-free test</a:t>
            </a:r>
          </a:p>
        </p:txBody>
      </p:sp>
      <p:sp>
        <p:nvSpPr>
          <p:cNvPr id="347138" name="Rectangle 2"/>
          <p:cNvSpPr>
            <a:spLocks noChangeArrowheads="1"/>
          </p:cNvSpPr>
          <p:nvPr/>
        </p:nvSpPr>
        <p:spPr bwMode="auto">
          <a:xfrm>
            <a:off x="615950" y="1587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2: Antigrottification occurs:</a:t>
            </a:r>
          </a:p>
        </p:txBody>
      </p:sp>
      <p:sp>
        <p:nvSpPr>
          <p:cNvPr id="347139" name="Rectangle 3"/>
          <p:cNvSpPr>
            <a:spLocks noChangeArrowheads="1"/>
          </p:cNvSpPr>
          <p:nvPr/>
        </p:nvSpPr>
        <p:spPr bwMode="auto">
          <a:xfrm>
            <a:off x="692150" y="2344738"/>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857250" indent="-857250" eaLnBrk="0" hangingPunct="0">
              <a:lnSpc>
                <a:spcPct val="80000"/>
              </a:lnSpc>
              <a:spcBef>
                <a:spcPct val="20000"/>
              </a:spcBef>
            </a:pPr>
            <a:r>
              <a:rPr lang="en-GB" b="1">
                <a:solidFill>
                  <a:srgbClr val="000000"/>
                </a:solidFill>
              </a:rPr>
              <a:t>A	on spring mornings.</a:t>
            </a:r>
          </a:p>
          <a:p>
            <a:pPr marL="857250" indent="-857250" eaLnBrk="0" hangingPunct="0">
              <a:lnSpc>
                <a:spcPct val="80000"/>
              </a:lnSpc>
              <a:spcBef>
                <a:spcPct val="20000"/>
              </a:spcBef>
            </a:pPr>
            <a:r>
              <a:rPr lang="en-GB" b="1">
                <a:solidFill>
                  <a:srgbClr val="000000"/>
                </a:solidFill>
              </a:rPr>
              <a:t>B	</a:t>
            </a:r>
            <a:r>
              <a:rPr lang="en-GB" b="1">
                <a:solidFill>
                  <a:srgbClr val="CC0000"/>
                </a:solidFill>
              </a:rPr>
              <a:t>	on summer evenings provided there is no rain before dusk.</a:t>
            </a:r>
          </a:p>
          <a:p>
            <a:pPr marL="857250" indent="-857250" eaLnBrk="0" hangingPunct="0">
              <a:lnSpc>
                <a:spcPct val="80000"/>
              </a:lnSpc>
              <a:spcBef>
                <a:spcPct val="20000"/>
              </a:spcBef>
            </a:pPr>
            <a:r>
              <a:rPr lang="en-GB" b="1">
                <a:solidFill>
                  <a:srgbClr val="000000"/>
                </a:solidFill>
              </a:rPr>
              <a:t>C	on autumn afternoons.</a:t>
            </a:r>
          </a:p>
          <a:p>
            <a:pPr marL="857250" indent="-857250" eaLnBrk="0" hangingPunct="0">
              <a:lnSpc>
                <a:spcPct val="80000"/>
              </a:lnSpc>
              <a:spcBef>
                <a:spcPct val="20000"/>
              </a:spcBef>
            </a:pPr>
            <a:r>
              <a:rPr lang="en-GB" b="1">
                <a:solidFill>
                  <a:srgbClr val="000000"/>
                </a:solidFill>
              </a:rPr>
              <a:t>D	on winter nights.</a:t>
            </a:r>
          </a:p>
        </p:txBody>
      </p:sp>
      <p:sp>
        <p:nvSpPr>
          <p:cNvPr id="347142" name="Text Box 6"/>
          <p:cNvSpPr txBox="1">
            <a:spLocks noChangeArrowheads="1"/>
          </p:cNvSpPr>
          <p:nvPr/>
        </p:nvSpPr>
        <p:spPr bwMode="auto">
          <a:xfrm>
            <a:off x="4132263" y="3859213"/>
            <a:ext cx="4144962" cy="1917700"/>
          </a:xfrm>
          <a:prstGeom prst="rect">
            <a:avLst/>
          </a:prstGeom>
          <a:solidFill>
            <a:srgbClr val="000066"/>
          </a:solidFill>
          <a:ln w="12700">
            <a:noFill/>
            <a:miter lim="800000"/>
            <a:headEnd type="none" w="sm" len="sm"/>
            <a:tailEnd type="none" w="sm" len="sm"/>
          </a:ln>
          <a:effectLst/>
        </p:spPr>
        <p:txBody>
          <a:bodyPr>
            <a:spAutoFit/>
          </a:bodyPr>
          <a:lstStyle/>
          <a:p>
            <a:pPr eaLnBrk="0" hangingPunct="0">
              <a:spcBef>
                <a:spcPct val="50000"/>
              </a:spcBef>
            </a:pPr>
            <a:r>
              <a:rPr lang="en-GB" sz="2400" b="1">
                <a:solidFill>
                  <a:srgbClr val="FFFF66"/>
                </a:solidFill>
                <a:latin typeface="Tahoma" pitchFamily="34" charset="0"/>
              </a:rPr>
              <a:t>This option looks more probable, because it is longer, and because it is the only one which is qualified.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47142"/>
                                        </p:tgtEl>
                                        <p:attrNameLst>
                                          <p:attrName>style.visibility</p:attrName>
                                        </p:attrNameLst>
                                      </p:cBhvr>
                                      <p:to>
                                        <p:strVal val="visible"/>
                                      </p:to>
                                    </p:set>
                                    <p:anim calcmode="lin" valueType="num">
                                      <p:cBhvr additive="base">
                                        <p:cTn id="7" dur="500" fill="hold"/>
                                        <p:tgtEl>
                                          <p:spTgt spid="347142"/>
                                        </p:tgtEl>
                                        <p:attrNameLst>
                                          <p:attrName>ppt_x</p:attrName>
                                        </p:attrNameLst>
                                      </p:cBhvr>
                                      <p:tavLst>
                                        <p:tav tm="0">
                                          <p:val>
                                            <p:strVal val="1+#ppt_w/2"/>
                                          </p:val>
                                        </p:tav>
                                        <p:tav tm="100000">
                                          <p:val>
                                            <p:strVal val="#ppt_x"/>
                                          </p:val>
                                        </p:tav>
                                      </p:tavLst>
                                    </p:anim>
                                    <p:anim calcmode="lin" valueType="num">
                                      <p:cBhvr additive="base">
                                        <p:cTn id="8" dur="500" fill="hold"/>
                                        <p:tgtEl>
                                          <p:spTgt spid="3471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2" grpId="0"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t>A content-free test</a:t>
            </a:r>
          </a:p>
        </p:txBody>
      </p:sp>
      <p:sp>
        <p:nvSpPr>
          <p:cNvPr id="349186" name="Rectangle 2"/>
          <p:cNvSpPr>
            <a:spLocks noChangeArrowheads="1"/>
          </p:cNvSpPr>
          <p:nvPr/>
        </p:nvSpPr>
        <p:spPr bwMode="auto">
          <a:xfrm>
            <a:off x="615950" y="2349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3: Lurkies suffer from trangitis because:</a:t>
            </a:r>
          </a:p>
        </p:txBody>
      </p:sp>
      <p:sp>
        <p:nvSpPr>
          <p:cNvPr id="349187" name="Rectangle 3"/>
          <p:cNvSpPr>
            <a:spLocks noChangeArrowheads="1"/>
          </p:cNvSpPr>
          <p:nvPr/>
        </p:nvSpPr>
        <p:spPr bwMode="auto">
          <a:xfrm>
            <a:off x="692150" y="2368550"/>
            <a:ext cx="7759700" cy="3949700"/>
          </a:xfrm>
          <a:prstGeom prst="rect">
            <a:avLst/>
          </a:prstGeom>
          <a:solidFill>
            <a:schemeClr val="hlink"/>
          </a:solidFill>
          <a:ln w="12700">
            <a:solidFill>
              <a:schemeClr val="tx1"/>
            </a:solidFill>
            <a:miter lim="800000"/>
            <a:headEnd/>
            <a:tailEnd/>
          </a:ln>
          <a:effectLst/>
        </p:spPr>
        <p:txBody>
          <a:bodyPr lIns="90488" tIns="44450" rIns="90488" bIns="44450"/>
          <a:lstStyle/>
          <a:p>
            <a:pPr marL="971550" indent="-971550" eaLnBrk="0" hangingPunct="0">
              <a:lnSpc>
                <a:spcPct val="80000"/>
              </a:lnSpc>
              <a:spcBef>
                <a:spcPct val="20000"/>
              </a:spcBef>
            </a:pPr>
            <a:r>
              <a:rPr lang="en-GB" sz="3600" b="1">
                <a:solidFill>
                  <a:srgbClr val="000000"/>
                </a:solidFill>
              </a:rPr>
              <a:t>A	their prads are always underdeveloped.</a:t>
            </a:r>
          </a:p>
          <a:p>
            <a:pPr marL="971550" indent="-971550" eaLnBrk="0" hangingPunct="0">
              <a:lnSpc>
                <a:spcPct val="80000"/>
              </a:lnSpc>
              <a:spcBef>
                <a:spcPct val="20000"/>
              </a:spcBef>
            </a:pPr>
            <a:r>
              <a:rPr lang="en-GB" sz="3600" b="1">
                <a:solidFill>
                  <a:srgbClr val="000000"/>
                </a:solidFill>
              </a:rPr>
              <a:t>B	all their brizes are horizontal.</a:t>
            </a:r>
          </a:p>
          <a:p>
            <a:pPr marL="971550" indent="-971550" eaLnBrk="0" hangingPunct="0">
              <a:lnSpc>
                <a:spcPct val="80000"/>
              </a:lnSpc>
              <a:spcBef>
                <a:spcPct val="20000"/>
              </a:spcBef>
            </a:pPr>
            <a:r>
              <a:rPr lang="en-GB" sz="3600" b="1">
                <a:solidFill>
                  <a:srgbClr val="000000"/>
                </a:solidFill>
              </a:rPr>
              <a:t>C	their curnpieces are </a:t>
            </a:r>
            <a:r>
              <a:rPr lang="en-GB" sz="3600" b="1">
                <a:solidFill>
                  <a:srgbClr val="CC0000"/>
                </a:solidFill>
              </a:rPr>
              <a:t>usually</a:t>
            </a:r>
            <a:r>
              <a:rPr lang="en-GB" sz="3600" b="1">
                <a:solidFill>
                  <a:srgbClr val="000000"/>
                </a:solidFill>
              </a:rPr>
              <a:t> imperfect.</a:t>
            </a:r>
          </a:p>
          <a:p>
            <a:pPr marL="971550" indent="-971550" eaLnBrk="0" hangingPunct="0">
              <a:lnSpc>
                <a:spcPct val="80000"/>
              </a:lnSpc>
              <a:spcBef>
                <a:spcPct val="20000"/>
              </a:spcBef>
            </a:pPr>
            <a:r>
              <a:rPr lang="en-GB" sz="3600" b="1">
                <a:solidFill>
                  <a:srgbClr val="000000"/>
                </a:solidFill>
              </a:rPr>
              <a:t>D	none of their dringoes can ever adapt.</a:t>
            </a:r>
          </a:p>
        </p:txBody>
      </p:sp>
      <p:sp>
        <p:nvSpPr>
          <p:cNvPr id="349188" name="Text Box 4"/>
          <p:cNvSpPr txBox="1">
            <a:spLocks noChangeArrowheads="1"/>
          </p:cNvSpPr>
          <p:nvPr/>
        </p:nvSpPr>
        <p:spPr bwMode="auto">
          <a:xfrm>
            <a:off x="0" y="3124200"/>
            <a:ext cx="4144963" cy="3560763"/>
          </a:xfrm>
          <a:prstGeom prst="rect">
            <a:avLst/>
          </a:prstGeom>
          <a:solidFill>
            <a:srgbClr val="000066"/>
          </a:solidFill>
          <a:ln w="12700">
            <a:noFill/>
            <a:miter lim="800000"/>
            <a:headEnd type="none" w="sm" len="sm"/>
            <a:tailEnd type="none" w="sm" len="sm"/>
          </a:ln>
          <a:effectLst/>
        </p:spPr>
        <p:txBody>
          <a:bodyPr>
            <a:spAutoFit/>
          </a:bodyPr>
          <a:lstStyle/>
          <a:p>
            <a:pPr eaLnBrk="0" hangingPunct="0">
              <a:spcBef>
                <a:spcPct val="50000"/>
              </a:spcBef>
            </a:pPr>
            <a:r>
              <a:rPr lang="en-GB" sz="2400" b="1">
                <a:solidFill>
                  <a:srgbClr val="FFFF66"/>
                </a:solidFill>
                <a:latin typeface="Tahoma" pitchFamily="34" charset="0"/>
              </a:rPr>
              <a:t>Don’t mix indefinites with definites – indefinites are more likely to be correct. (Indefinites: usually, sometimes, often, seldom…;</a:t>
            </a:r>
          </a:p>
          <a:p>
            <a:pPr eaLnBrk="0" hangingPunct="0">
              <a:spcBef>
                <a:spcPct val="50000"/>
              </a:spcBef>
            </a:pPr>
            <a:r>
              <a:rPr lang="en-GB" sz="2400" b="1">
                <a:solidFill>
                  <a:srgbClr val="FFFF66"/>
                </a:solidFill>
                <a:latin typeface="Tahoma" pitchFamily="34" charset="0"/>
              </a:rPr>
              <a:t>Definites: all, never, none, and so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49188"/>
                                        </p:tgtEl>
                                        <p:attrNameLst>
                                          <p:attrName>style.visibility</p:attrName>
                                        </p:attrNameLst>
                                      </p:cBhvr>
                                      <p:to>
                                        <p:strVal val="visible"/>
                                      </p:to>
                                    </p:set>
                                    <p:anim calcmode="lin" valueType="num">
                                      <p:cBhvr additive="base">
                                        <p:cTn id="7" dur="500" fill="hold"/>
                                        <p:tgtEl>
                                          <p:spTgt spid="349188"/>
                                        </p:tgtEl>
                                        <p:attrNameLst>
                                          <p:attrName>ppt_x</p:attrName>
                                        </p:attrNameLst>
                                      </p:cBhvr>
                                      <p:tavLst>
                                        <p:tav tm="0">
                                          <p:val>
                                            <p:strVal val="1+#ppt_w/2"/>
                                          </p:val>
                                        </p:tav>
                                        <p:tav tm="100000">
                                          <p:val>
                                            <p:strVal val="#ppt_x"/>
                                          </p:val>
                                        </p:tav>
                                      </p:tavLst>
                                    </p:anim>
                                    <p:anim calcmode="lin" valueType="num">
                                      <p:cBhvr additive="base">
                                        <p:cTn id="8" dur="500" fill="hold"/>
                                        <p:tgtEl>
                                          <p:spTgt spid="349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t>A content-free test</a:t>
            </a:r>
          </a:p>
        </p:txBody>
      </p:sp>
      <p:sp>
        <p:nvSpPr>
          <p:cNvPr id="351234" name="Rectangle 2"/>
          <p:cNvSpPr>
            <a:spLocks noChangeArrowheads="1"/>
          </p:cNvSpPr>
          <p:nvPr/>
        </p:nvSpPr>
        <p:spPr bwMode="auto">
          <a:xfrm>
            <a:off x="692150" y="2349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4: Non-responsive frattling is usually found in </a:t>
            </a:r>
            <a:r>
              <a:rPr lang="en-GB" sz="4400" b="1">
                <a:solidFill>
                  <a:srgbClr val="CC0000"/>
                </a:solidFill>
                <a:effectLst>
                  <a:outerShdw blurRad="38100" dist="38100" dir="2700000" algn="tl">
                    <a:srgbClr val="000000"/>
                  </a:outerShdw>
                </a:effectLst>
                <a:latin typeface="Arial" charset="0"/>
              </a:rPr>
              <a:t>an:</a:t>
            </a:r>
          </a:p>
        </p:txBody>
      </p:sp>
      <p:sp>
        <p:nvSpPr>
          <p:cNvPr id="351235" name="Rectangle 3"/>
          <p:cNvSpPr>
            <a:spLocks noChangeArrowheads="1"/>
          </p:cNvSpPr>
          <p:nvPr/>
        </p:nvSpPr>
        <p:spPr bwMode="auto">
          <a:xfrm>
            <a:off x="692150" y="23685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342900" indent="-342900" eaLnBrk="0" hangingPunct="0">
              <a:lnSpc>
                <a:spcPct val="80000"/>
              </a:lnSpc>
              <a:spcBef>
                <a:spcPct val="20000"/>
              </a:spcBef>
            </a:pPr>
            <a:r>
              <a:rPr lang="en-GB" b="1">
                <a:solidFill>
                  <a:srgbClr val="000000"/>
                </a:solidFill>
              </a:rPr>
              <a:t>A	gringle.</a:t>
            </a:r>
          </a:p>
          <a:p>
            <a:pPr marL="342900" indent="-342900" eaLnBrk="0" hangingPunct="0">
              <a:lnSpc>
                <a:spcPct val="80000"/>
              </a:lnSpc>
              <a:spcBef>
                <a:spcPct val="20000"/>
              </a:spcBef>
            </a:pPr>
            <a:r>
              <a:rPr lang="en-GB" b="1">
                <a:solidFill>
                  <a:srgbClr val="000000"/>
                </a:solidFill>
              </a:rPr>
              <a:t>B		janket.</a:t>
            </a:r>
          </a:p>
          <a:p>
            <a:pPr marL="342900" indent="-342900" eaLnBrk="0" hangingPunct="0">
              <a:lnSpc>
                <a:spcPct val="80000"/>
              </a:lnSpc>
              <a:spcBef>
                <a:spcPct val="20000"/>
              </a:spcBef>
            </a:pPr>
            <a:r>
              <a:rPr lang="en-GB" b="1">
                <a:solidFill>
                  <a:srgbClr val="000000"/>
                </a:solidFill>
              </a:rPr>
              <a:t>C		kloppie.</a:t>
            </a:r>
          </a:p>
          <a:p>
            <a:pPr marL="342900" indent="-342900" eaLnBrk="0" hangingPunct="0">
              <a:lnSpc>
                <a:spcPct val="80000"/>
              </a:lnSpc>
              <a:spcBef>
                <a:spcPct val="20000"/>
              </a:spcBef>
            </a:pPr>
            <a:r>
              <a:rPr lang="en-GB" b="1">
                <a:solidFill>
                  <a:srgbClr val="000000"/>
                </a:solidFill>
              </a:rPr>
              <a:t>D	</a:t>
            </a:r>
            <a:r>
              <a:rPr lang="en-GB" b="1">
                <a:solidFill>
                  <a:srgbClr val="CC0000"/>
                </a:solidFill>
              </a:rPr>
              <a:t>uckerpod.</a:t>
            </a:r>
          </a:p>
        </p:txBody>
      </p:sp>
      <p:sp>
        <p:nvSpPr>
          <p:cNvPr id="351236" name="Text Box 4"/>
          <p:cNvSpPr txBox="1">
            <a:spLocks noChangeArrowheads="1"/>
          </p:cNvSpPr>
          <p:nvPr/>
        </p:nvSpPr>
        <p:spPr bwMode="auto">
          <a:xfrm>
            <a:off x="3978275" y="2968625"/>
            <a:ext cx="4144963" cy="1187450"/>
          </a:xfrm>
          <a:prstGeom prst="rect">
            <a:avLst/>
          </a:prstGeom>
          <a:solidFill>
            <a:srgbClr val="000066"/>
          </a:solidFill>
          <a:ln w="12700">
            <a:noFill/>
            <a:miter lim="800000"/>
            <a:headEnd type="none" w="sm" len="sm"/>
            <a:tailEnd type="none" w="sm" len="sm"/>
          </a:ln>
          <a:effectLst/>
        </p:spPr>
        <p:txBody>
          <a:bodyPr>
            <a:spAutoFit/>
          </a:bodyPr>
          <a:lstStyle/>
          <a:p>
            <a:pPr eaLnBrk="0" hangingPunct="0">
              <a:spcBef>
                <a:spcPct val="50000"/>
              </a:spcBef>
            </a:pPr>
            <a:r>
              <a:rPr lang="en-GB" sz="2400" b="1">
                <a:solidFill>
                  <a:srgbClr val="FFFF66"/>
                </a:solidFill>
                <a:latin typeface="Tahoma" pitchFamily="34" charset="0"/>
              </a:rPr>
              <a:t>Don’t allow the indefinite article (‘an’) to give away the right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51236"/>
                                        </p:tgtEl>
                                        <p:attrNameLst>
                                          <p:attrName>style.visibility</p:attrName>
                                        </p:attrNameLst>
                                      </p:cBhvr>
                                      <p:to>
                                        <p:strVal val="visible"/>
                                      </p:to>
                                    </p:set>
                                    <p:anim calcmode="lin" valueType="num">
                                      <p:cBhvr additive="base">
                                        <p:cTn id="7" dur="500" fill="hold"/>
                                        <p:tgtEl>
                                          <p:spTgt spid="351236"/>
                                        </p:tgtEl>
                                        <p:attrNameLst>
                                          <p:attrName>ppt_x</p:attrName>
                                        </p:attrNameLst>
                                      </p:cBhvr>
                                      <p:tavLst>
                                        <p:tav tm="0">
                                          <p:val>
                                            <p:strVal val="1+#ppt_w/2"/>
                                          </p:val>
                                        </p:tav>
                                        <p:tav tm="100000">
                                          <p:val>
                                            <p:strVal val="#ppt_x"/>
                                          </p:val>
                                        </p:tav>
                                      </p:tavLst>
                                    </p:anim>
                                    <p:anim calcmode="lin" valueType="num">
                                      <p:cBhvr additive="base">
                                        <p:cTn id="8" dur="500" fill="hold"/>
                                        <p:tgtEl>
                                          <p:spTgt spid="351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animBg="1"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t>A content-free test</a:t>
            </a:r>
          </a:p>
        </p:txBody>
      </p:sp>
      <p:sp>
        <p:nvSpPr>
          <p:cNvPr id="353282" name="Rectangle 2"/>
          <p:cNvSpPr>
            <a:spLocks noChangeArrowheads="1"/>
          </p:cNvSpPr>
          <p:nvPr/>
        </p:nvSpPr>
        <p:spPr bwMode="auto">
          <a:xfrm>
            <a:off x="692150" y="311150"/>
            <a:ext cx="7759700" cy="1892300"/>
          </a:xfrm>
          <a:prstGeom prst="rect">
            <a:avLst/>
          </a:prstGeom>
          <a:solidFill>
            <a:srgbClr val="000066"/>
          </a:soli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5: Which are </a:t>
            </a:r>
            <a:r>
              <a:rPr lang="en-GB" sz="4400" b="1">
                <a:solidFill>
                  <a:srgbClr val="CC0000"/>
                </a:solidFill>
                <a:effectLst>
                  <a:outerShdw blurRad="38100" dist="38100" dir="2700000" algn="tl">
                    <a:srgbClr val="000000"/>
                  </a:outerShdw>
                </a:effectLst>
                <a:latin typeface="Arial" charset="0"/>
              </a:rPr>
              <a:t>exception</a:t>
            </a:r>
            <a:r>
              <a:rPr lang="en-GB" sz="6000" b="1">
                <a:solidFill>
                  <a:srgbClr val="CC0000"/>
                </a:solidFill>
                <a:effectLst>
                  <a:outerShdw blurRad="38100" dist="38100" dir="2700000" algn="tl">
                    <a:srgbClr val="000000"/>
                  </a:outerShdw>
                </a:effectLst>
                <a:latin typeface="Arial" charset="0"/>
              </a:rPr>
              <a:t>s</a:t>
            </a:r>
            <a:r>
              <a:rPr lang="en-GB" sz="4400" b="1">
                <a:solidFill>
                  <a:srgbClr val="FFFF66"/>
                </a:solidFill>
                <a:effectLst>
                  <a:outerShdw blurRad="38100" dist="38100" dir="2700000" algn="tl">
                    <a:srgbClr val="000000"/>
                  </a:outerShdw>
                </a:effectLst>
                <a:latin typeface="Arial" charset="0"/>
              </a:rPr>
              <a:t> to the law of lompicality?</a:t>
            </a:r>
          </a:p>
        </p:txBody>
      </p:sp>
      <p:sp>
        <p:nvSpPr>
          <p:cNvPr id="353283" name="Rectangle 3"/>
          <p:cNvSpPr>
            <a:spLocks noChangeArrowheads="1"/>
          </p:cNvSpPr>
          <p:nvPr/>
        </p:nvSpPr>
        <p:spPr bwMode="auto">
          <a:xfrm>
            <a:off x="692150" y="24447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798513" indent="-798513" eaLnBrk="0" hangingPunct="0">
              <a:lnSpc>
                <a:spcPct val="80000"/>
              </a:lnSpc>
              <a:spcBef>
                <a:spcPct val="20000"/>
              </a:spcBef>
            </a:pPr>
            <a:r>
              <a:rPr lang="en-GB" b="1">
                <a:solidFill>
                  <a:srgbClr val="000000"/>
                </a:solidFill>
              </a:rPr>
              <a:t>A	</a:t>
            </a:r>
            <a:r>
              <a:rPr lang="en-GB" b="1">
                <a:solidFill>
                  <a:srgbClr val="CC0000"/>
                </a:solidFill>
              </a:rPr>
              <a:t>The miltrip and the nattercup.</a:t>
            </a:r>
          </a:p>
          <a:p>
            <a:pPr marL="798513" indent="-798513" eaLnBrk="0" hangingPunct="0">
              <a:lnSpc>
                <a:spcPct val="80000"/>
              </a:lnSpc>
              <a:spcBef>
                <a:spcPct val="20000"/>
              </a:spcBef>
            </a:pPr>
            <a:r>
              <a:rPr lang="en-GB" b="1">
                <a:solidFill>
                  <a:srgbClr val="000000"/>
                </a:solidFill>
              </a:rPr>
              <a:t>B	The bifid pantrip.</a:t>
            </a:r>
          </a:p>
          <a:p>
            <a:pPr marL="798513" indent="-798513" eaLnBrk="0" hangingPunct="0">
              <a:lnSpc>
                <a:spcPct val="80000"/>
              </a:lnSpc>
              <a:spcBef>
                <a:spcPct val="20000"/>
              </a:spcBef>
            </a:pPr>
            <a:r>
              <a:rPr lang="en-GB" b="1">
                <a:solidFill>
                  <a:srgbClr val="000000"/>
                </a:solidFill>
              </a:rPr>
              <a:t>C	The common queeter.</a:t>
            </a:r>
          </a:p>
          <a:p>
            <a:pPr marL="798513" indent="-798513" eaLnBrk="0" hangingPunct="0">
              <a:lnSpc>
                <a:spcPct val="80000"/>
              </a:lnSpc>
              <a:spcBef>
                <a:spcPct val="20000"/>
              </a:spcBef>
            </a:pPr>
            <a:r>
              <a:rPr lang="en-GB" b="1">
                <a:solidFill>
                  <a:srgbClr val="000000"/>
                </a:solidFill>
              </a:rPr>
              <a:t>D	The flanged ozzer.</a:t>
            </a:r>
          </a:p>
        </p:txBody>
      </p:sp>
      <p:sp>
        <p:nvSpPr>
          <p:cNvPr id="353284" name="Text Box 4"/>
          <p:cNvSpPr txBox="1">
            <a:spLocks noChangeArrowheads="1"/>
          </p:cNvSpPr>
          <p:nvPr/>
        </p:nvSpPr>
        <p:spPr bwMode="auto">
          <a:xfrm>
            <a:off x="3978275" y="2968625"/>
            <a:ext cx="4144963" cy="1187450"/>
          </a:xfrm>
          <a:prstGeom prst="rect">
            <a:avLst/>
          </a:prstGeom>
          <a:solidFill>
            <a:srgbClr val="000066"/>
          </a:solidFill>
          <a:ln w="12700">
            <a:noFill/>
            <a:miter lim="800000"/>
            <a:headEnd type="none" w="sm" len="sm"/>
            <a:tailEnd type="none" w="sm" len="sm"/>
          </a:ln>
          <a:effectLst/>
        </p:spPr>
        <p:txBody>
          <a:bodyPr>
            <a:spAutoFit/>
          </a:bodyPr>
          <a:lstStyle/>
          <a:p>
            <a:pPr eaLnBrk="0" hangingPunct="0">
              <a:spcBef>
                <a:spcPct val="50000"/>
              </a:spcBef>
            </a:pPr>
            <a:r>
              <a:rPr lang="en-GB" sz="2400" b="1">
                <a:solidFill>
                  <a:srgbClr val="FFFF66"/>
                </a:solidFill>
                <a:latin typeface="Tahoma" pitchFamily="34" charset="0"/>
              </a:rPr>
              <a:t>Don’t ask for something plural, then make just one option plural.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53284"/>
                                        </p:tgtEl>
                                        <p:attrNameLst>
                                          <p:attrName>style.visibility</p:attrName>
                                        </p:attrNameLst>
                                      </p:cBhvr>
                                      <p:to>
                                        <p:strVal val="visible"/>
                                      </p:to>
                                    </p:set>
                                    <p:anim calcmode="lin" valueType="num">
                                      <p:cBhvr additive="base">
                                        <p:cTn id="7" dur="500" fill="hold"/>
                                        <p:tgtEl>
                                          <p:spTgt spid="353284"/>
                                        </p:tgtEl>
                                        <p:attrNameLst>
                                          <p:attrName>ppt_x</p:attrName>
                                        </p:attrNameLst>
                                      </p:cBhvr>
                                      <p:tavLst>
                                        <p:tav tm="0">
                                          <p:val>
                                            <p:strVal val="1+#ppt_w/2"/>
                                          </p:val>
                                        </p:tav>
                                        <p:tav tm="100000">
                                          <p:val>
                                            <p:strVal val="#ppt_x"/>
                                          </p:val>
                                        </p:tav>
                                      </p:tavLst>
                                    </p:anim>
                                    <p:anim calcmode="lin" valueType="num">
                                      <p:cBhvr additive="base">
                                        <p:cTn id="8" dur="500" fill="hold"/>
                                        <p:tgtEl>
                                          <p:spTgt spid="3532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t>A content-free test</a:t>
            </a:r>
          </a:p>
        </p:txBody>
      </p:sp>
      <p:sp>
        <p:nvSpPr>
          <p:cNvPr id="355330" name="Rectangle 2"/>
          <p:cNvSpPr>
            <a:spLocks noChangeArrowheads="1"/>
          </p:cNvSpPr>
          <p:nvPr/>
        </p:nvSpPr>
        <p:spPr bwMode="auto">
          <a:xfrm>
            <a:off x="615950" y="1587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6: Which must be present for parbling to take place?</a:t>
            </a:r>
          </a:p>
        </p:txBody>
      </p:sp>
      <p:sp>
        <p:nvSpPr>
          <p:cNvPr id="355331" name="Rectangle 3"/>
          <p:cNvSpPr>
            <a:spLocks noChangeArrowheads="1"/>
          </p:cNvSpPr>
          <p:nvPr/>
        </p:nvSpPr>
        <p:spPr bwMode="auto">
          <a:xfrm>
            <a:off x="615950" y="22923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342900" indent="-342900" eaLnBrk="0" hangingPunct="0">
              <a:lnSpc>
                <a:spcPct val="80000"/>
              </a:lnSpc>
              <a:spcBef>
                <a:spcPct val="20000"/>
              </a:spcBef>
            </a:pPr>
            <a:r>
              <a:rPr lang="en-GB" b="1">
                <a:solidFill>
                  <a:srgbClr val="000000"/>
                </a:solidFill>
              </a:rPr>
              <a:t>A	Phlot and runge.</a:t>
            </a:r>
          </a:p>
          <a:p>
            <a:pPr marL="342900" indent="-342900" eaLnBrk="0" hangingPunct="0">
              <a:lnSpc>
                <a:spcPct val="80000"/>
              </a:lnSpc>
              <a:spcBef>
                <a:spcPct val="20000"/>
              </a:spcBef>
            </a:pPr>
            <a:r>
              <a:rPr lang="en-GB" b="1">
                <a:solidFill>
                  <a:srgbClr val="000000"/>
                </a:solidFill>
              </a:rPr>
              <a:t>B		</a:t>
            </a:r>
            <a:r>
              <a:rPr lang="en-GB" b="1">
                <a:solidFill>
                  <a:srgbClr val="CC0000"/>
                </a:solidFill>
              </a:rPr>
              <a:t>Runge.</a:t>
            </a:r>
          </a:p>
          <a:p>
            <a:pPr marL="342900" indent="-342900" eaLnBrk="0" hangingPunct="0">
              <a:lnSpc>
                <a:spcPct val="80000"/>
              </a:lnSpc>
              <a:spcBef>
                <a:spcPct val="20000"/>
              </a:spcBef>
            </a:pPr>
            <a:r>
              <a:rPr lang="en-GB" b="1">
                <a:solidFill>
                  <a:srgbClr val="000000"/>
                </a:solidFill>
              </a:rPr>
              <a:t>C		Stuke and runge.</a:t>
            </a:r>
          </a:p>
          <a:p>
            <a:pPr marL="342900" indent="-342900" eaLnBrk="0" hangingPunct="0">
              <a:lnSpc>
                <a:spcPct val="80000"/>
              </a:lnSpc>
              <a:spcBef>
                <a:spcPct val="20000"/>
              </a:spcBef>
            </a:pPr>
            <a:r>
              <a:rPr lang="en-GB" b="1">
                <a:solidFill>
                  <a:srgbClr val="000000"/>
                </a:solidFill>
              </a:rPr>
              <a:t>D	Runge and trake.</a:t>
            </a:r>
          </a:p>
        </p:txBody>
      </p:sp>
      <p:sp>
        <p:nvSpPr>
          <p:cNvPr id="355332" name="Text Box 4"/>
          <p:cNvSpPr txBox="1">
            <a:spLocks noChangeArrowheads="1"/>
          </p:cNvSpPr>
          <p:nvPr/>
        </p:nvSpPr>
        <p:spPr bwMode="auto">
          <a:xfrm>
            <a:off x="3978275" y="2968625"/>
            <a:ext cx="4144963" cy="1552575"/>
          </a:xfrm>
          <a:prstGeom prst="rect">
            <a:avLst/>
          </a:prstGeom>
          <a:solidFill>
            <a:srgbClr val="000066"/>
          </a:solidFill>
          <a:ln w="12700">
            <a:noFill/>
            <a:miter lim="800000"/>
            <a:headEnd type="none" w="sm" len="sm"/>
            <a:tailEnd type="none" w="sm" len="sm"/>
          </a:ln>
          <a:effectLst/>
        </p:spPr>
        <p:txBody>
          <a:bodyPr>
            <a:spAutoFit/>
          </a:bodyPr>
          <a:lstStyle/>
          <a:p>
            <a:pPr eaLnBrk="0" hangingPunct="0">
              <a:spcBef>
                <a:spcPct val="50000"/>
              </a:spcBef>
            </a:pPr>
            <a:r>
              <a:rPr lang="en-GB" sz="2400" b="1">
                <a:solidFill>
                  <a:srgbClr val="FFFF66"/>
                </a:solidFill>
                <a:latin typeface="Tahoma" pitchFamily="34" charset="0"/>
              </a:rPr>
              <a:t>It it’s not this option, it can’t be any of them (one way of thinking about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55332"/>
                                        </p:tgtEl>
                                        <p:attrNameLst>
                                          <p:attrName>style.visibility</p:attrName>
                                        </p:attrNameLst>
                                      </p:cBhvr>
                                      <p:to>
                                        <p:strVal val="visible"/>
                                      </p:to>
                                    </p:set>
                                    <p:anim calcmode="lin" valueType="num">
                                      <p:cBhvr additive="base">
                                        <p:cTn id="7" dur="500" fill="hold"/>
                                        <p:tgtEl>
                                          <p:spTgt spid="355332"/>
                                        </p:tgtEl>
                                        <p:attrNameLst>
                                          <p:attrName>ppt_x</p:attrName>
                                        </p:attrNameLst>
                                      </p:cBhvr>
                                      <p:tavLst>
                                        <p:tav tm="0">
                                          <p:val>
                                            <p:strVal val="1+#ppt_w/2"/>
                                          </p:val>
                                        </p:tav>
                                        <p:tav tm="100000">
                                          <p:val>
                                            <p:strVal val="#ppt_x"/>
                                          </p:val>
                                        </p:tav>
                                      </p:tavLst>
                                    </p:anim>
                                    <p:anim calcmode="lin" valueType="num">
                                      <p:cBhvr additive="base">
                                        <p:cTn id="8" dur="500" fill="hold"/>
                                        <p:tgtEl>
                                          <p:spTgt spid="3553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2" grpId="0" animBg="1"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t>A content-free test</a:t>
            </a:r>
          </a:p>
        </p:txBody>
      </p:sp>
      <p:sp>
        <p:nvSpPr>
          <p:cNvPr id="357378" name="Rectangle 2"/>
          <p:cNvSpPr>
            <a:spLocks noChangeArrowheads="1"/>
          </p:cNvSpPr>
          <p:nvPr/>
        </p:nvSpPr>
        <p:spPr bwMode="auto">
          <a:xfrm>
            <a:off x="692150" y="2349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7: One common disorder of an overspragged </a:t>
            </a:r>
            <a:r>
              <a:rPr lang="en-GB" sz="4400" b="1">
                <a:solidFill>
                  <a:srgbClr val="CC0000"/>
                </a:solidFill>
                <a:effectLst>
                  <a:outerShdw blurRad="38100" dist="38100" dir="2700000" algn="tl">
                    <a:srgbClr val="000000"/>
                  </a:outerShdw>
                </a:effectLst>
                <a:latin typeface="Arial" charset="0"/>
              </a:rPr>
              <a:t>uckerpod</a:t>
            </a:r>
            <a:r>
              <a:rPr lang="en-GB" sz="4400" b="1">
                <a:solidFill>
                  <a:srgbClr val="FFFF66"/>
                </a:solidFill>
                <a:effectLst>
                  <a:outerShdw blurRad="38100" dist="38100" dir="2700000" algn="tl">
                    <a:srgbClr val="000000"/>
                  </a:outerShdw>
                </a:effectLst>
                <a:latin typeface="Arial" charset="0"/>
              </a:rPr>
              <a:t> is:</a:t>
            </a:r>
          </a:p>
        </p:txBody>
      </p:sp>
      <p:sp>
        <p:nvSpPr>
          <p:cNvPr id="357379" name="Rectangle 3"/>
          <p:cNvSpPr>
            <a:spLocks noChangeArrowheads="1"/>
          </p:cNvSpPr>
          <p:nvPr/>
        </p:nvSpPr>
        <p:spPr bwMode="auto">
          <a:xfrm>
            <a:off x="692150" y="24447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342900" indent="-342900" eaLnBrk="0" hangingPunct="0">
              <a:lnSpc>
                <a:spcPct val="80000"/>
              </a:lnSpc>
              <a:spcBef>
                <a:spcPct val="20000"/>
              </a:spcBef>
            </a:pPr>
            <a:r>
              <a:rPr lang="en-GB" b="1">
                <a:solidFill>
                  <a:srgbClr val="000000"/>
                </a:solidFill>
              </a:rPr>
              <a:t>A	copious vezzling.</a:t>
            </a:r>
          </a:p>
          <a:p>
            <a:pPr marL="342900" indent="-342900" eaLnBrk="0" hangingPunct="0">
              <a:lnSpc>
                <a:spcPct val="80000"/>
              </a:lnSpc>
              <a:spcBef>
                <a:spcPct val="20000"/>
              </a:spcBef>
            </a:pPr>
            <a:r>
              <a:rPr lang="en-GB" b="1">
                <a:solidFill>
                  <a:srgbClr val="000000"/>
                </a:solidFill>
              </a:rPr>
              <a:t>B		intermittent weggerment.</a:t>
            </a:r>
          </a:p>
          <a:p>
            <a:pPr marL="342900" indent="-342900" eaLnBrk="0" hangingPunct="0">
              <a:lnSpc>
                <a:spcPct val="80000"/>
              </a:lnSpc>
              <a:spcBef>
                <a:spcPct val="20000"/>
              </a:spcBef>
            </a:pPr>
            <a:r>
              <a:rPr lang="en-GB" b="1">
                <a:solidFill>
                  <a:srgbClr val="000000"/>
                </a:solidFill>
              </a:rPr>
              <a:t>C		</a:t>
            </a:r>
            <a:r>
              <a:rPr lang="en-GB" b="1">
                <a:solidFill>
                  <a:srgbClr val="CC0000"/>
                </a:solidFill>
              </a:rPr>
              <a:t>non-responsive frattling.</a:t>
            </a:r>
          </a:p>
          <a:p>
            <a:pPr marL="342900" indent="-342900" eaLnBrk="0" hangingPunct="0">
              <a:lnSpc>
                <a:spcPct val="80000"/>
              </a:lnSpc>
              <a:spcBef>
                <a:spcPct val="20000"/>
              </a:spcBef>
            </a:pPr>
            <a:r>
              <a:rPr lang="en-GB" b="1">
                <a:solidFill>
                  <a:srgbClr val="000000"/>
                </a:solidFill>
              </a:rPr>
              <a:t>D	uneven yerkation.</a:t>
            </a:r>
          </a:p>
        </p:txBody>
      </p:sp>
      <p:sp>
        <p:nvSpPr>
          <p:cNvPr id="357380" name="Text Box 4"/>
          <p:cNvSpPr txBox="1">
            <a:spLocks noChangeArrowheads="1"/>
          </p:cNvSpPr>
          <p:nvPr/>
        </p:nvSpPr>
        <p:spPr bwMode="auto">
          <a:xfrm>
            <a:off x="3835400" y="4405313"/>
            <a:ext cx="4144963" cy="1917700"/>
          </a:xfrm>
          <a:prstGeom prst="rect">
            <a:avLst/>
          </a:prstGeom>
          <a:solidFill>
            <a:srgbClr val="000066"/>
          </a:solidFill>
          <a:ln w="12700">
            <a:noFill/>
            <a:miter lim="800000"/>
            <a:headEnd type="none" w="sm" len="sm"/>
            <a:tailEnd type="none" w="sm" len="sm"/>
          </a:ln>
          <a:effectLst/>
        </p:spPr>
        <p:txBody>
          <a:bodyPr>
            <a:spAutoFit/>
          </a:bodyPr>
          <a:lstStyle/>
          <a:p>
            <a:pPr eaLnBrk="0" hangingPunct="0">
              <a:spcBef>
                <a:spcPct val="50000"/>
              </a:spcBef>
            </a:pPr>
            <a:r>
              <a:rPr lang="en-GB" sz="2400" b="1">
                <a:solidFill>
                  <a:srgbClr val="FFFF66"/>
                </a:solidFill>
                <a:latin typeface="Tahoma" pitchFamily="34" charset="0"/>
              </a:rPr>
              <a:t>Be careful about overlapping questions! Candidates should look at both questions, and get maximum 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57380"/>
                                        </p:tgtEl>
                                        <p:attrNameLst>
                                          <p:attrName>style.visibility</p:attrName>
                                        </p:attrNameLst>
                                      </p:cBhvr>
                                      <p:to>
                                        <p:strVal val="visible"/>
                                      </p:to>
                                    </p:set>
                                    <p:anim calcmode="lin" valueType="num">
                                      <p:cBhvr additive="base">
                                        <p:cTn id="7" dur="500" fill="hold"/>
                                        <p:tgtEl>
                                          <p:spTgt spid="357380"/>
                                        </p:tgtEl>
                                        <p:attrNameLst>
                                          <p:attrName>ppt_x</p:attrName>
                                        </p:attrNameLst>
                                      </p:cBhvr>
                                      <p:tavLst>
                                        <p:tav tm="0">
                                          <p:val>
                                            <p:strVal val="1+#ppt_w/2"/>
                                          </p:val>
                                        </p:tav>
                                        <p:tav tm="100000">
                                          <p:val>
                                            <p:strVal val="#ppt_x"/>
                                          </p:val>
                                        </p:tav>
                                      </p:tavLst>
                                    </p:anim>
                                    <p:anim calcmode="lin" valueType="num">
                                      <p:cBhvr additive="base">
                                        <p:cTn id="8" dur="500" fill="hold"/>
                                        <p:tgtEl>
                                          <p:spTgt spid="3573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animBg="1"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t>A content-free test</a:t>
            </a:r>
          </a:p>
        </p:txBody>
      </p:sp>
      <p:sp>
        <p:nvSpPr>
          <p:cNvPr id="359426" name="Rectangle 2"/>
          <p:cNvSpPr>
            <a:spLocks noChangeArrowheads="1"/>
          </p:cNvSpPr>
          <p:nvPr/>
        </p:nvSpPr>
        <p:spPr bwMode="auto">
          <a:xfrm>
            <a:off x="692150" y="234950"/>
            <a:ext cx="7759700" cy="1892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8: Which of these is the correct answer?</a:t>
            </a:r>
          </a:p>
        </p:txBody>
      </p:sp>
      <p:sp>
        <p:nvSpPr>
          <p:cNvPr id="359427" name="Rectangle 3"/>
          <p:cNvSpPr>
            <a:spLocks noChangeArrowheads="1"/>
          </p:cNvSpPr>
          <p:nvPr/>
        </p:nvSpPr>
        <p:spPr bwMode="auto">
          <a:xfrm>
            <a:off x="692150" y="2444750"/>
            <a:ext cx="7759700" cy="3340100"/>
          </a:xfrm>
          <a:prstGeom prst="rect">
            <a:avLst/>
          </a:prstGeom>
          <a:solidFill>
            <a:schemeClr val="hlink"/>
          </a:solidFill>
          <a:ln w="12700">
            <a:solidFill>
              <a:schemeClr val="tx1"/>
            </a:solidFill>
            <a:miter lim="800000"/>
            <a:headEnd/>
            <a:tailEnd/>
          </a:ln>
          <a:effectLst/>
        </p:spPr>
        <p:txBody>
          <a:bodyPr lIns="90488" tIns="44450" rIns="90488" bIns="44450"/>
          <a:lstStyle/>
          <a:p>
            <a:pPr marL="342900" indent="-342900" eaLnBrk="0" hangingPunct="0">
              <a:lnSpc>
                <a:spcPct val="80000"/>
              </a:lnSpc>
              <a:spcBef>
                <a:spcPct val="20000"/>
              </a:spcBef>
            </a:pPr>
            <a:r>
              <a:rPr lang="en-GB" b="1">
                <a:solidFill>
                  <a:srgbClr val="000000"/>
                </a:solidFill>
              </a:rPr>
              <a:t>A	</a:t>
            </a:r>
          </a:p>
          <a:p>
            <a:pPr marL="342900" indent="-342900" eaLnBrk="0" hangingPunct="0">
              <a:lnSpc>
                <a:spcPct val="80000"/>
              </a:lnSpc>
              <a:spcBef>
                <a:spcPct val="20000"/>
              </a:spcBef>
            </a:pPr>
            <a:r>
              <a:rPr lang="en-GB" b="1">
                <a:solidFill>
                  <a:srgbClr val="000000"/>
                </a:solidFill>
              </a:rPr>
              <a:t>B		</a:t>
            </a:r>
          </a:p>
          <a:p>
            <a:pPr marL="342900" indent="-342900" eaLnBrk="0" hangingPunct="0">
              <a:lnSpc>
                <a:spcPct val="80000"/>
              </a:lnSpc>
              <a:spcBef>
                <a:spcPct val="20000"/>
              </a:spcBef>
            </a:pPr>
            <a:r>
              <a:rPr lang="en-GB" b="1">
                <a:solidFill>
                  <a:srgbClr val="000000"/>
                </a:solidFill>
              </a:rPr>
              <a:t>C	</a:t>
            </a:r>
          </a:p>
          <a:p>
            <a:pPr marL="342900" indent="-342900" eaLnBrk="0" hangingPunct="0">
              <a:lnSpc>
                <a:spcPct val="80000"/>
              </a:lnSpc>
              <a:spcBef>
                <a:spcPct val="20000"/>
              </a:spcBef>
            </a:pPr>
            <a:r>
              <a:rPr lang="en-GB" b="1">
                <a:solidFill>
                  <a:srgbClr val="CC0000"/>
                </a:solidFill>
              </a:rPr>
              <a:t>D</a:t>
            </a:r>
            <a:r>
              <a:rPr lang="en-GB" b="1">
                <a:solidFill>
                  <a:srgbClr val="000000"/>
                </a:solidFill>
              </a:rPr>
              <a:t>	</a:t>
            </a:r>
          </a:p>
        </p:txBody>
      </p:sp>
      <p:sp>
        <p:nvSpPr>
          <p:cNvPr id="359428" name="Text Box 4"/>
          <p:cNvSpPr txBox="1">
            <a:spLocks noChangeArrowheads="1"/>
          </p:cNvSpPr>
          <p:nvPr/>
        </p:nvSpPr>
        <p:spPr bwMode="auto">
          <a:xfrm>
            <a:off x="3978275" y="2968625"/>
            <a:ext cx="4144963" cy="822325"/>
          </a:xfrm>
          <a:prstGeom prst="rect">
            <a:avLst/>
          </a:prstGeom>
          <a:solidFill>
            <a:srgbClr val="000066"/>
          </a:solidFill>
          <a:ln w="12700">
            <a:noFill/>
            <a:miter lim="800000"/>
            <a:headEnd type="none" w="sm" len="sm"/>
            <a:tailEnd type="none" w="sm" len="sm"/>
          </a:ln>
          <a:effectLst/>
        </p:spPr>
        <p:txBody>
          <a:bodyPr>
            <a:spAutoFit/>
          </a:bodyPr>
          <a:lstStyle/>
          <a:p>
            <a:pPr eaLnBrk="0" hangingPunct="0">
              <a:spcBef>
                <a:spcPct val="50000"/>
              </a:spcBef>
            </a:pPr>
            <a:r>
              <a:rPr lang="en-GB" sz="2400" b="1">
                <a:solidFill>
                  <a:srgbClr val="FFFF66"/>
                </a:solidFill>
                <a:latin typeface="Tahoma" pitchFamily="34" charset="0"/>
              </a:rPr>
              <a:t>There was a pattern. ‘D’ is due to come up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additive="base">
                                        <p:cTn id="7" dur="500" fill="hold"/>
                                        <p:tgtEl>
                                          <p:spTgt spid="359428"/>
                                        </p:tgtEl>
                                        <p:attrNameLst>
                                          <p:attrName>ppt_x</p:attrName>
                                        </p:attrNameLst>
                                      </p:cBhvr>
                                      <p:tavLst>
                                        <p:tav tm="0">
                                          <p:val>
                                            <p:strVal val="1+#ppt_w/2"/>
                                          </p:val>
                                        </p:tav>
                                        <p:tav tm="100000">
                                          <p:val>
                                            <p:strVal val="#ppt_x"/>
                                          </p:val>
                                        </p:tav>
                                      </p:tavLst>
                                    </p:anim>
                                    <p:anim calcmode="lin" valueType="num">
                                      <p:cBhvr additive="base">
                                        <p:cTn id="8" dur="500" fill="hold"/>
                                        <p:tgtEl>
                                          <p:spTgt spid="3594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nimBg="1"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A content-free test</a:t>
            </a:r>
          </a:p>
        </p:txBody>
      </p:sp>
      <p:sp>
        <p:nvSpPr>
          <p:cNvPr id="309250" name="Rectangle 2"/>
          <p:cNvSpPr>
            <a:spLocks noChangeArrowheads="1"/>
          </p:cNvSpPr>
          <p:nvPr/>
        </p:nvSpPr>
        <p:spPr bwMode="auto">
          <a:xfrm>
            <a:off x="692150" y="158750"/>
            <a:ext cx="7759700" cy="1130300"/>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12700">
            <a:solidFill>
              <a:schemeClr val="tx1"/>
            </a:solidFill>
            <a:miter lim="800000"/>
            <a:headEnd/>
            <a:tailEnd/>
          </a:ln>
          <a:effectLst/>
        </p:spPr>
        <p:txBody>
          <a:bodyPr lIns="90488" tIns="44450" rIns="90488" bIns="44450" anchor="ctr"/>
          <a:lstStyle/>
          <a:p>
            <a:pPr algn="ctr" eaLnBrk="0" hangingPunct="0">
              <a:lnSpc>
                <a:spcPct val="80000"/>
              </a:lnSpc>
            </a:pPr>
            <a:r>
              <a:rPr lang="en-GB" sz="4400" b="1">
                <a:solidFill>
                  <a:srgbClr val="FFFF66"/>
                </a:solidFill>
                <a:effectLst>
                  <a:outerShdw blurRad="38100" dist="38100" dir="2700000" algn="tl">
                    <a:srgbClr val="000000"/>
                  </a:outerShdw>
                </a:effectLst>
                <a:latin typeface="Arial" charset="0"/>
              </a:rPr>
              <a:t>Correct answers:</a:t>
            </a:r>
          </a:p>
        </p:txBody>
      </p:sp>
      <p:sp>
        <p:nvSpPr>
          <p:cNvPr id="309251" name="Rectangle 3"/>
          <p:cNvSpPr>
            <a:spLocks noChangeArrowheads="1"/>
          </p:cNvSpPr>
          <p:nvPr/>
        </p:nvSpPr>
        <p:spPr bwMode="auto">
          <a:xfrm>
            <a:off x="692150" y="1530350"/>
            <a:ext cx="7759700" cy="5092700"/>
          </a:xfrm>
          <a:prstGeom prst="rect">
            <a:avLst/>
          </a:prstGeom>
          <a:solidFill>
            <a:schemeClr val="hlink"/>
          </a:solidFill>
          <a:ln w="12700">
            <a:solidFill>
              <a:schemeClr val="tx1"/>
            </a:solidFill>
            <a:miter lim="800000"/>
            <a:headEnd/>
            <a:tailEnd/>
          </a:ln>
          <a:effectLst/>
        </p:spPr>
        <p:txBody>
          <a:bodyPr lIns="90488" tIns="44450" rIns="90488" bIns="44450"/>
          <a:lstStyle/>
          <a:p>
            <a:pPr marL="342900" indent="-342900" eaLnBrk="0" hangingPunct="0">
              <a:lnSpc>
                <a:spcPct val="80000"/>
              </a:lnSpc>
              <a:spcBef>
                <a:spcPct val="20000"/>
              </a:spcBef>
            </a:pPr>
            <a:r>
              <a:rPr lang="en-GB" b="1">
                <a:solidFill>
                  <a:srgbClr val="000000"/>
                </a:solidFill>
              </a:rPr>
              <a:t>1		A</a:t>
            </a:r>
          </a:p>
          <a:p>
            <a:pPr marL="342900" indent="-342900" eaLnBrk="0" hangingPunct="0">
              <a:lnSpc>
                <a:spcPct val="80000"/>
              </a:lnSpc>
              <a:spcBef>
                <a:spcPct val="20000"/>
              </a:spcBef>
            </a:pPr>
            <a:r>
              <a:rPr lang="en-GB" b="1">
                <a:solidFill>
                  <a:srgbClr val="000000"/>
                </a:solidFill>
              </a:rPr>
              <a:t>2		B</a:t>
            </a:r>
          </a:p>
          <a:p>
            <a:pPr marL="342900" indent="-342900" eaLnBrk="0" hangingPunct="0">
              <a:lnSpc>
                <a:spcPct val="80000"/>
              </a:lnSpc>
              <a:spcBef>
                <a:spcPct val="20000"/>
              </a:spcBef>
            </a:pPr>
            <a:r>
              <a:rPr lang="en-GB" b="1">
                <a:solidFill>
                  <a:srgbClr val="000000"/>
                </a:solidFill>
              </a:rPr>
              <a:t>3		C</a:t>
            </a:r>
          </a:p>
          <a:p>
            <a:pPr marL="342900" indent="-342900" eaLnBrk="0" hangingPunct="0">
              <a:lnSpc>
                <a:spcPct val="80000"/>
              </a:lnSpc>
              <a:spcBef>
                <a:spcPct val="20000"/>
              </a:spcBef>
            </a:pPr>
            <a:r>
              <a:rPr lang="en-GB" b="1">
                <a:solidFill>
                  <a:srgbClr val="000000"/>
                </a:solidFill>
              </a:rPr>
              <a:t>4		D</a:t>
            </a:r>
          </a:p>
          <a:p>
            <a:pPr marL="342900" indent="-342900" eaLnBrk="0" hangingPunct="0">
              <a:lnSpc>
                <a:spcPct val="80000"/>
              </a:lnSpc>
              <a:spcBef>
                <a:spcPct val="20000"/>
              </a:spcBef>
            </a:pPr>
            <a:r>
              <a:rPr lang="en-GB" b="1">
                <a:solidFill>
                  <a:srgbClr val="000000"/>
                </a:solidFill>
              </a:rPr>
              <a:t>5		A</a:t>
            </a:r>
          </a:p>
          <a:p>
            <a:pPr marL="342900" indent="-342900" eaLnBrk="0" hangingPunct="0">
              <a:lnSpc>
                <a:spcPct val="80000"/>
              </a:lnSpc>
              <a:spcBef>
                <a:spcPct val="20000"/>
              </a:spcBef>
            </a:pPr>
            <a:r>
              <a:rPr lang="en-GB" b="1">
                <a:solidFill>
                  <a:srgbClr val="000000"/>
                </a:solidFill>
              </a:rPr>
              <a:t>6		B	</a:t>
            </a:r>
          </a:p>
          <a:p>
            <a:pPr marL="342900" indent="-342900" eaLnBrk="0" hangingPunct="0">
              <a:lnSpc>
                <a:spcPct val="80000"/>
              </a:lnSpc>
              <a:spcBef>
                <a:spcPct val="20000"/>
              </a:spcBef>
            </a:pPr>
            <a:r>
              <a:rPr lang="en-GB" b="1">
                <a:solidFill>
                  <a:srgbClr val="000000"/>
                </a:solidFill>
              </a:rPr>
              <a:t>7		C</a:t>
            </a:r>
          </a:p>
          <a:p>
            <a:pPr marL="342900" indent="-342900" eaLnBrk="0" hangingPunct="0">
              <a:lnSpc>
                <a:spcPct val="80000"/>
              </a:lnSpc>
              <a:spcBef>
                <a:spcPct val="20000"/>
              </a:spcBef>
            </a:pPr>
            <a:r>
              <a:rPr lang="en-GB" b="1">
                <a:solidFill>
                  <a:srgbClr val="CC0000"/>
                </a:solidFill>
              </a:rPr>
              <a:t>8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92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9251">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92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9251">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92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9251">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92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09251">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92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09251">
                                            <p:txEl>
                                              <p:pRg st="4" end="4"/>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925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09251">
                                            <p:txEl>
                                              <p:pRg st="5" end="5"/>
                                            </p:txEl>
                                          </p:spTgt>
                                        </p:tgtEl>
                                        <p:attrNameLst>
                                          <p:attrName>ppt_c</p:attrName>
                                        </p:attrNameLst>
                                      </p:cBhvr>
                                      <p:to>
                                        <a:schemeClr val="accent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925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09251">
                                            <p:txEl>
                                              <p:pRg st="6" end="6"/>
                                            </p:txEl>
                                          </p:spTgt>
                                        </p:tgtEl>
                                        <p:attrNameLst>
                                          <p:attrName>ppt_c</p:attrName>
                                        </p:attrNameLst>
                                      </p:cBhvr>
                                      <p:to>
                                        <a:schemeClr val="accent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925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09251">
                                            <p:txEl>
                                              <p:pRg st="7" end="7"/>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8964613" cy="935037"/>
          </a:xfrm>
        </p:spPr>
        <p:txBody>
          <a:bodyPr/>
          <a:lstStyle/>
          <a:p>
            <a:r>
              <a:rPr lang="en-GB" sz="3200" dirty="0"/>
              <a:t>David </a:t>
            </a:r>
            <a:r>
              <a:rPr lang="en-GB" sz="3200" dirty="0" err="1"/>
              <a:t>Willetts</a:t>
            </a:r>
            <a:r>
              <a:rPr lang="en-GB" sz="3200" dirty="0"/>
              <a:t>, 2011, on the future of HE</a:t>
            </a:r>
          </a:p>
        </p:txBody>
      </p:sp>
      <p:sp>
        <p:nvSpPr>
          <p:cNvPr id="3" name="Content Placeholder 2"/>
          <p:cNvSpPr>
            <a:spLocks noGrp="1"/>
          </p:cNvSpPr>
          <p:nvPr>
            <p:ph idx="1"/>
          </p:nvPr>
        </p:nvSpPr>
        <p:spPr/>
        <p:txBody>
          <a:bodyPr/>
          <a:lstStyle/>
          <a:p>
            <a:r>
              <a:rPr lang="en-US" sz="2600" dirty="0"/>
              <a:t>“we are relying on student choice to drive up quality. Students will control a much larger proportion of the investment in higher education. They will decide where the funding should go; and institutions will compete to get it. As students will be paying more than in the current system, </a:t>
            </a:r>
            <a:r>
              <a:rPr lang="en-US" sz="2600" dirty="0">
                <a:solidFill>
                  <a:srgbClr val="FF0000"/>
                </a:solidFill>
              </a:rPr>
              <a:t>they will demand more </a:t>
            </a:r>
            <a:r>
              <a:rPr lang="en-US" sz="2600" dirty="0"/>
              <a:t>in return.”</a:t>
            </a:r>
          </a:p>
          <a:p>
            <a:r>
              <a:rPr lang="en-GB" sz="2600" dirty="0"/>
              <a:t>(Blue Skies: New thinking about the future of higher education: </a:t>
            </a:r>
            <a:r>
              <a:rPr lang="en-US" sz="2600" dirty="0"/>
              <a:t>a collection of short articles by leading commentators: Pearson)</a:t>
            </a: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349250"/>
            <a:ext cx="9296400" cy="1092200"/>
          </a:xfrm>
        </p:spPr>
        <p:txBody>
          <a:bodyPr/>
          <a:lstStyle/>
          <a:p>
            <a:r>
              <a:rPr lang="en-US" b="1">
                <a:solidFill>
                  <a:srgbClr val="FF0000"/>
                </a:solidFill>
              </a:rPr>
              <a:t>Phil’s ‘</a:t>
            </a:r>
            <a:r>
              <a:rPr lang="en-US" b="1"/>
              <a:t>musts</a:t>
            </a:r>
            <a:r>
              <a:rPr lang="en-US" b="1">
                <a:solidFill>
                  <a:srgbClr val="FF0000"/>
                </a:solidFill>
              </a:rPr>
              <a:t>’ for assessment</a:t>
            </a:r>
          </a:p>
        </p:txBody>
      </p:sp>
      <p:sp>
        <p:nvSpPr>
          <p:cNvPr id="278531" name="Rectangle 3"/>
          <p:cNvSpPr>
            <a:spLocks noGrp="1" noChangeArrowheads="1"/>
          </p:cNvSpPr>
          <p:nvPr>
            <p:ph idx="1"/>
          </p:nvPr>
        </p:nvSpPr>
        <p:spPr>
          <a:xfrm>
            <a:off x="990600" y="1447800"/>
            <a:ext cx="8153400" cy="5410200"/>
          </a:xfrm>
        </p:spPr>
        <p:txBody>
          <a:bodyPr/>
          <a:lstStyle/>
          <a:p>
            <a:pPr>
              <a:buFont typeface="Wingdings" pitchFamily="2" charset="2"/>
              <a:buNone/>
              <a:defRPr/>
            </a:pPr>
            <a:r>
              <a:rPr lang="en-US" sz="2400" dirty="0"/>
              <a:t>Assessment must be:</a:t>
            </a:r>
          </a:p>
          <a:p>
            <a:pPr>
              <a:buFont typeface="Wingdings" pitchFamily="2" charset="2"/>
              <a:buNone/>
              <a:defRPr/>
            </a:pPr>
            <a:r>
              <a:rPr lang="en-US" sz="4400" b="0" dirty="0">
                <a:solidFill>
                  <a:srgbClr val="CC0000"/>
                </a:solidFill>
                <a:effectLst>
                  <a:outerShdw blurRad="38100" dist="38100" dir="2700000" algn="tl">
                    <a:srgbClr val="000000"/>
                  </a:outerShdw>
                </a:effectLst>
                <a:latin typeface="Berlin Sans FB" pitchFamily="34" charset="0"/>
              </a:rPr>
              <a:t>Valid</a:t>
            </a:r>
          </a:p>
          <a:p>
            <a:pPr>
              <a:buFont typeface="Wingdings" pitchFamily="2" charset="2"/>
              <a:buNone/>
              <a:defRPr/>
            </a:pPr>
            <a:r>
              <a:rPr lang="en-US" sz="4800" dirty="0">
                <a:solidFill>
                  <a:srgbClr val="0033CC"/>
                </a:solidFill>
                <a:effectLst>
                  <a:outerShdw blurRad="38100" dist="38100" dir="2700000" algn="tl">
                    <a:srgbClr val="000000"/>
                  </a:outerShdw>
                </a:effectLst>
                <a:latin typeface="Schindler Small Caps" pitchFamily="34" charset="0"/>
              </a:rPr>
              <a:t>Reliable</a:t>
            </a:r>
            <a:r>
              <a:rPr lang="en-US" sz="2400" dirty="0"/>
              <a:t> </a:t>
            </a:r>
          </a:p>
          <a:p>
            <a:pPr>
              <a:buFontTx/>
              <a:buChar char="-"/>
              <a:defRPr/>
            </a:pPr>
            <a:r>
              <a:rPr lang="en-US" sz="2400" dirty="0"/>
              <a:t>fair, consistent;</a:t>
            </a:r>
          </a:p>
          <a:p>
            <a:pPr>
              <a:buFont typeface="Wingdings" pitchFamily="2" charset="2"/>
              <a:buNone/>
              <a:defRPr/>
            </a:pPr>
            <a:r>
              <a:rPr lang="en-US" sz="3600" dirty="0">
                <a:solidFill>
                  <a:schemeClr val="hlink"/>
                </a:solidFill>
                <a:effectLst>
                  <a:outerShdw blurRad="38100" dist="38100" dir="2700000" algn="tl">
                    <a:srgbClr val="000000"/>
                  </a:outerShdw>
                </a:effectLst>
                <a:latin typeface="Castellar" pitchFamily="18" charset="0"/>
              </a:rPr>
              <a:t>Transparent</a:t>
            </a:r>
          </a:p>
          <a:p>
            <a:pPr>
              <a:buFont typeface="Wingdings" pitchFamily="2" charset="2"/>
              <a:buNone/>
              <a:defRPr/>
            </a:pPr>
            <a:r>
              <a:rPr lang="en-US" sz="5400" dirty="0">
                <a:effectLst>
                  <a:outerShdw blurRad="38100" dist="38100" dir="2700000" algn="tl">
                    <a:srgbClr val="000000"/>
                  </a:outerShdw>
                </a:effectLst>
                <a:latin typeface="Bradley Hand ITC" pitchFamily="66" charset="0"/>
              </a:rPr>
              <a:t>Authentic</a:t>
            </a:r>
          </a:p>
          <a:p>
            <a:pPr>
              <a:buFont typeface="Wingdings" pitchFamily="2" charset="2"/>
              <a:buNone/>
              <a:defRPr/>
            </a:pPr>
            <a:r>
              <a:rPr lang="en-US" sz="5400" b="0" dirty="0">
                <a:solidFill>
                  <a:srgbClr val="663300"/>
                </a:solidFill>
                <a:effectLst>
                  <a:outerShdw blurRad="38100" dist="38100" dir="2700000" algn="tl">
                    <a:srgbClr val="000000"/>
                  </a:outerShdw>
                </a:effectLst>
                <a:latin typeface="Arial Rounded MT Bold" pitchFamily="34" charset="0"/>
              </a:rPr>
              <a:t>Manageable</a:t>
            </a:r>
          </a:p>
        </p:txBody>
      </p:sp>
      <p:sp>
        <p:nvSpPr>
          <p:cNvPr id="278533" name="Rectangle 5"/>
          <p:cNvSpPr>
            <a:spLocks noChangeArrowheads="1"/>
          </p:cNvSpPr>
          <p:nvPr/>
        </p:nvSpPr>
        <p:spPr bwMode="auto">
          <a:xfrm>
            <a:off x="395288" y="2060575"/>
            <a:ext cx="7921625" cy="4797425"/>
          </a:xfrm>
          <a:prstGeom prst="rect">
            <a:avLst/>
          </a:prstGeom>
          <a:solidFill>
            <a:srgbClr val="6600FF">
              <a:alpha val="23137"/>
            </a:srgbClr>
          </a:solidFill>
          <a:ln w="12700">
            <a:noFill/>
            <a:miter lim="800000"/>
            <a:headEnd type="none" w="sm" len="sm"/>
            <a:tailEnd type="none" w="sm" len="sm"/>
          </a:ln>
        </p:spPr>
        <p:txBody>
          <a:bodyPr wrap="none" lIns="90000" tIns="46800" rIns="90000" bIns="46800" anchor="ctr"/>
          <a:lstStyle/>
          <a:p>
            <a:pPr algn="ctr" eaLnBrk="0" hangingPunct="0"/>
            <a:r>
              <a:rPr lang="en-GB" sz="14200" b="1">
                <a:solidFill>
                  <a:srgbClr val="000000"/>
                </a:solidFill>
              </a:rPr>
              <a:t>Inclusive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1">
                                            <p:txEl>
                                              <p:pRg st="4" end="4"/>
                                            </p:txEl>
                                          </p:spTgt>
                                        </p:tgtEl>
                                        <p:attrNameLst>
                                          <p:attrName>style.visibility</p:attrName>
                                        </p:attrNameLst>
                                      </p:cBhvr>
                                      <p:to>
                                        <p:strVal val="visible"/>
                                      </p:to>
                                    </p:set>
                                    <p:anim calcmode="lin" valueType="num">
                                      <p:cBhvr additive="base">
                                        <p:cTn id="25" dur="500" fill="hold"/>
                                        <p:tgtEl>
                                          <p:spTgt spid="278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1">
                                            <p:txEl>
                                              <p:pRg st="5" end="5"/>
                                            </p:txEl>
                                          </p:spTgt>
                                        </p:tgtEl>
                                        <p:attrNameLst>
                                          <p:attrName>style.visibility</p:attrName>
                                        </p:attrNameLst>
                                      </p:cBhvr>
                                      <p:to>
                                        <p:strVal val="visible"/>
                                      </p:to>
                                    </p:set>
                                    <p:anim calcmode="lin" valueType="num">
                                      <p:cBhvr additive="base">
                                        <p:cTn id="31" dur="500" fill="hold"/>
                                        <p:tgtEl>
                                          <p:spTgt spid="278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1">
                                            <p:txEl>
                                              <p:pRg st="6" end="6"/>
                                            </p:txEl>
                                          </p:spTgt>
                                        </p:tgtEl>
                                        <p:attrNameLst>
                                          <p:attrName>style.visibility</p:attrName>
                                        </p:attrNameLst>
                                      </p:cBhvr>
                                      <p:to>
                                        <p:strVal val="visible"/>
                                      </p:to>
                                    </p:set>
                                    <p:anim calcmode="lin" valueType="num">
                                      <p:cBhvr additive="base">
                                        <p:cTn id="37" dur="500" fill="hold"/>
                                        <p:tgtEl>
                                          <p:spTgt spid="278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8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P spid="278533"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r>
              <a:rPr lang="en-US" b="1"/>
              <a:t>Assessment must be </a:t>
            </a:r>
            <a:r>
              <a:rPr lang="en-US" b="1">
                <a:solidFill>
                  <a:srgbClr val="FF0000"/>
                </a:solidFill>
              </a:rPr>
              <a:t>valid</a:t>
            </a:r>
          </a:p>
        </p:txBody>
      </p:sp>
      <p:sp>
        <p:nvSpPr>
          <p:cNvPr id="280579" name="Rectangle 3"/>
          <p:cNvSpPr>
            <a:spLocks noGrp="1" noChangeArrowheads="1"/>
          </p:cNvSpPr>
          <p:nvPr>
            <p:ph idx="1"/>
          </p:nvPr>
        </p:nvSpPr>
        <p:spPr/>
        <p:txBody>
          <a:bodyPr/>
          <a:lstStyle/>
          <a:p>
            <a:r>
              <a:rPr lang="en-US" sz="2400"/>
              <a:t>Are we measuring what we set out to measure?</a:t>
            </a:r>
          </a:p>
          <a:p>
            <a:r>
              <a:rPr lang="en-US" sz="2400"/>
              <a:t>Or are we measuring other things that are less important?</a:t>
            </a:r>
          </a:p>
          <a:p>
            <a:r>
              <a:rPr lang="en-US" sz="2400"/>
              <a:t>…such as what students can write about what they can remember about what they learned...</a:t>
            </a:r>
          </a:p>
          <a:p>
            <a:r>
              <a:rPr lang="en-US" sz="2400"/>
              <a:t>For example, most traditional time-constrained exams may be quite reliable, quite transparent, but not at all valid. </a:t>
            </a:r>
          </a:p>
          <a:p>
            <a:r>
              <a:rPr lang="en-US" sz="2400"/>
              <a:t>i.e. not really measuring in the most sensible possible way students’ achievement of the published intended learning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0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0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a:solidFill>
                  <a:srgbClr val="800080"/>
                </a:solidFill>
                <a:latin typeface="Arial Rounded MT Bold" pitchFamily="34" charset="0"/>
              </a:rPr>
              <a:t>Assessment must be </a:t>
            </a:r>
            <a:r>
              <a:rPr lang="en-US" b="1">
                <a:solidFill>
                  <a:srgbClr val="FF0000"/>
                </a:solidFill>
                <a:latin typeface="Arial Rounded MT Bold" pitchFamily="34" charset="0"/>
              </a:rPr>
              <a:t>reliable</a:t>
            </a:r>
          </a:p>
        </p:txBody>
      </p:sp>
      <p:sp>
        <p:nvSpPr>
          <p:cNvPr id="282627" name="Rectangle 3"/>
          <p:cNvSpPr>
            <a:spLocks noChangeArrowheads="1"/>
          </p:cNvSpPr>
          <p:nvPr/>
        </p:nvSpPr>
        <p:spPr bwMode="auto">
          <a:xfrm>
            <a:off x="0" y="1484313"/>
            <a:ext cx="9144000" cy="433705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Are we getting away from ‘putting down the number we first thought of’?</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Would double-marking reveal serious inconsistencies?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I mean, of course, blind anonymous double marking – but this is not always possible (not to mention not manageable).</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Can we justify our marks or grades to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2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196975"/>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a:solidFill>
                  <a:srgbClr val="800080"/>
                </a:solidFill>
                <a:latin typeface="Arial Rounded MT Bold" pitchFamily="34" charset="0"/>
              </a:rPr>
              <a:t>Assessment must be </a:t>
            </a:r>
            <a:r>
              <a:rPr lang="en-US" b="1">
                <a:solidFill>
                  <a:srgbClr val="FF0000"/>
                </a:solidFill>
                <a:latin typeface="Arial Rounded MT Bold" pitchFamily="34" charset="0"/>
              </a:rPr>
              <a:t>transparent</a:t>
            </a:r>
          </a:p>
        </p:txBody>
      </p:sp>
      <p:sp>
        <p:nvSpPr>
          <p:cNvPr id="284675" name="Rectangle 3"/>
          <p:cNvSpPr>
            <a:spLocks noChangeArrowheads="1"/>
          </p:cNvSpPr>
          <p:nvPr/>
        </p:nvSpPr>
        <p:spPr bwMode="auto">
          <a:xfrm>
            <a:off x="0" y="1371600"/>
            <a:ext cx="9144000" cy="448945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There should be no hidden agendas.</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Criteria should be open and understandable to all.</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Students should no longer be playing the game of ‘guess what’s in teacher’s mind’ when they prepare to answer our questions or do our coursework.</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Assessment should reflect strongly that which students are intended to learn.</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In other words, what we measure needs to be demonstrably students’ evidence of their achievement of the intended learning outcomes, and nothing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4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a:solidFill>
                  <a:srgbClr val="800080"/>
                </a:solidFill>
                <a:latin typeface="Arial Rounded MT Bold" pitchFamily="34" charset="0"/>
              </a:rPr>
              <a:t>Assessment must be </a:t>
            </a:r>
            <a:r>
              <a:rPr lang="en-US" b="1">
                <a:solidFill>
                  <a:srgbClr val="FF0000"/>
                </a:solidFill>
                <a:latin typeface="Arial Rounded MT Bold" pitchFamily="34" charset="0"/>
              </a:rPr>
              <a:t>authentic</a:t>
            </a:r>
          </a:p>
        </p:txBody>
      </p:sp>
      <p:sp>
        <p:nvSpPr>
          <p:cNvPr id="286723"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defRPr/>
            </a:pPr>
            <a:r>
              <a:rPr lang="en-US" sz="2800" b="1" dirty="0">
                <a:solidFill>
                  <a:srgbClr val="00B050"/>
                </a:solidFill>
                <a:latin typeface="Arial"/>
              </a:rPr>
              <a:t>(1) ‘self’ authenticity</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We need to know that we are assessing the work of the candidate – their own work rather than that of others.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This has caused some institutions to move back towards the use of unseen time-constrained written exams.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‘Self’ authenticity can in fact be tested quite efficiently by oral exams – </a:t>
            </a:r>
            <a:r>
              <a:rPr lang="en-US" sz="2800" b="1" dirty="0" err="1">
                <a:solidFill>
                  <a:srgbClr val="660066"/>
                </a:solidFill>
                <a:latin typeface="Arial"/>
              </a:rPr>
              <a:t>vivas</a:t>
            </a:r>
            <a:r>
              <a:rPr lang="en-US" sz="2800" b="1" dirty="0">
                <a:solidFill>
                  <a:srgbClr val="660066"/>
                </a:solidFill>
                <a:latin typeface="Arial"/>
              </a:rPr>
              <a:t>, even ‘micro-</a:t>
            </a:r>
            <a:r>
              <a:rPr lang="en-US" sz="2800" b="1" dirty="0" err="1">
                <a:solidFill>
                  <a:srgbClr val="660066"/>
                </a:solidFill>
                <a:latin typeface="Arial"/>
              </a:rPr>
              <a:t>vivas’</a:t>
            </a:r>
            <a:r>
              <a:rPr lang="en-US" sz="2800" b="1" dirty="0">
                <a:solidFill>
                  <a:srgbClr val="660066"/>
                </a:solidFill>
                <a:latin typeface="Arial"/>
              </a:rPr>
              <a:t>.</a:t>
            </a:r>
          </a:p>
          <a:p>
            <a:pPr marL="342900" indent="-342900" eaLnBrk="0" hangingPunct="0">
              <a:spcBef>
                <a:spcPct val="20000"/>
              </a:spcBef>
              <a:buClr>
                <a:srgbClr val="CC0000"/>
              </a:buClr>
              <a:buFont typeface="Wingdings" pitchFamily="2" charset="2"/>
              <a:buChar char="v"/>
              <a:defRPr/>
            </a:pPr>
            <a:endParaRPr lang="en-US" sz="28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lstStyle/>
          <a:p>
            <a:pPr marL="528638" indent="-528638" eaLnBrk="0" hangingPunct="0">
              <a:lnSpc>
                <a:spcPct val="80000"/>
              </a:lnSpc>
              <a:spcBef>
                <a:spcPct val="20000"/>
              </a:spcBef>
              <a:buClr>
                <a:srgbClr val="CC0000"/>
              </a:buClr>
              <a:defRPr/>
            </a:pPr>
            <a:endParaRPr lang="en-US" sz="2800" b="1" dirty="0">
              <a:solidFill>
                <a:srgbClr val="660066"/>
              </a:solidFill>
              <a:latin typeface="Arial"/>
            </a:endParaRPr>
          </a:p>
        </p:txBody>
      </p:sp>
      <p:sp>
        <p:nvSpPr>
          <p:cNvPr id="288771"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defRPr/>
            </a:pPr>
            <a:r>
              <a:rPr lang="en-US" sz="2800" b="1" dirty="0">
                <a:solidFill>
                  <a:srgbClr val="00B050"/>
                </a:solidFill>
                <a:latin typeface="Arial"/>
              </a:rPr>
              <a:t>(2) ‘real-world’ authenticity</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Assessment needs to be closer to the real-world that students are heading towards.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For example, lawyers, accountants, managers, doctors don’t often write about models and theories.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In medical education, OSCEs (objective, structured clinical exams) aim to replicate the things doctors need to do every day.</a:t>
            </a:r>
          </a:p>
        </p:txBody>
      </p:sp>
      <p:sp>
        <p:nvSpPr>
          <p:cNvPr id="8196"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a:solidFill>
                  <a:srgbClr val="800080"/>
                </a:solidFill>
                <a:latin typeface="Arial Rounded MT Bold" pitchFamily="34" charset="0"/>
              </a:rPr>
              <a:t>Assessment must be </a:t>
            </a:r>
            <a:r>
              <a:rPr lang="en-US" b="1">
                <a:solidFill>
                  <a:srgbClr val="FF0000"/>
                </a:solidFill>
                <a:latin typeface="Arial Rounded MT Bold" pitchFamily="34" charset="0"/>
              </a:rPr>
              <a:t>authentic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8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8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a:solidFill>
                  <a:srgbClr val="800080"/>
                </a:solidFill>
                <a:latin typeface="Arial Rounded MT Bold" pitchFamily="34" charset="0"/>
              </a:rPr>
              <a:t>Assessment must be </a:t>
            </a:r>
            <a:r>
              <a:rPr lang="en-US" b="1">
                <a:solidFill>
                  <a:srgbClr val="FF0000"/>
                </a:solidFill>
                <a:latin typeface="Arial Rounded MT Bold" pitchFamily="34" charset="0"/>
              </a:rPr>
              <a:t>manageable</a:t>
            </a:r>
          </a:p>
        </p:txBody>
      </p:sp>
      <p:sp>
        <p:nvSpPr>
          <p:cNvPr id="290819"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528638" indent="-528638" eaLnBrk="0" hangingPunct="0">
              <a:spcBef>
                <a:spcPct val="20000"/>
              </a:spcBef>
              <a:buClr>
                <a:srgbClr val="CC0000"/>
              </a:buClr>
              <a:buFont typeface="Wingdings" pitchFamily="2" charset="2"/>
              <a:buChar char="v"/>
              <a:defRPr/>
            </a:pPr>
            <a:r>
              <a:rPr lang="en-US" sz="2800" b="1" dirty="0">
                <a:solidFill>
                  <a:srgbClr val="660066"/>
                </a:solidFill>
                <a:latin typeface="Arial"/>
              </a:rPr>
              <a:t>Manageable for us, and manageable for students.</a:t>
            </a:r>
          </a:p>
          <a:p>
            <a:pPr marL="528638" indent="-528638" eaLnBrk="0" hangingPunct="0">
              <a:spcBef>
                <a:spcPct val="20000"/>
              </a:spcBef>
              <a:buClr>
                <a:srgbClr val="CC0000"/>
              </a:buClr>
              <a:buFont typeface="Wingdings" pitchFamily="2" charset="2"/>
              <a:buChar char="v"/>
              <a:defRPr/>
            </a:pPr>
            <a:r>
              <a:rPr lang="en-US" sz="2800" b="1" dirty="0">
                <a:solidFill>
                  <a:srgbClr val="660066"/>
                </a:solidFill>
                <a:latin typeface="Arial"/>
              </a:rPr>
              <a:t>We don’t want to drive them (further) towards surface learning, nor do we want to diminish our reliability or validity.</a:t>
            </a:r>
          </a:p>
          <a:p>
            <a:pPr marL="528638" indent="-528638" eaLnBrk="0" hangingPunct="0">
              <a:spcBef>
                <a:spcPct val="20000"/>
              </a:spcBef>
              <a:buClr>
                <a:srgbClr val="CC0000"/>
              </a:buClr>
              <a:buFont typeface="Wingdings" pitchFamily="2" charset="2"/>
              <a:buChar char="v"/>
              <a:defRPr/>
            </a:pPr>
            <a:r>
              <a:rPr lang="en-US" sz="2800" b="1" dirty="0">
                <a:solidFill>
                  <a:srgbClr val="660066"/>
                </a:solidFill>
                <a:latin typeface="Arial"/>
              </a:rPr>
              <a:t>In particular, the time spent on assessment needs to deliver rich harvests of feedback to students, which they use – feed-ahead in particular.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092200"/>
          </a:xfrm>
          <a:noFill/>
        </p:spPr>
        <p:txBody>
          <a:bodyPr/>
          <a:lstStyle/>
          <a:p>
            <a:r>
              <a:rPr lang="en-US" b="1">
                <a:solidFill>
                  <a:srgbClr val="FF0000"/>
                </a:solidFill>
              </a:rPr>
              <a:t>The assessment conundrum</a:t>
            </a:r>
          </a:p>
        </p:txBody>
      </p:sp>
      <p:sp>
        <p:nvSpPr>
          <p:cNvPr id="292867" name="Rectangle 3"/>
          <p:cNvSpPr>
            <a:spLocks noGrp="1" noChangeArrowheads="1"/>
          </p:cNvSpPr>
          <p:nvPr>
            <p:ph idx="1"/>
          </p:nvPr>
        </p:nvSpPr>
        <p:spPr/>
        <p:txBody>
          <a:bodyPr/>
          <a:lstStyle/>
          <a:p>
            <a:pPr marL="746125" indent="-746125"/>
            <a:r>
              <a:rPr lang="en-US"/>
              <a:t>We often end up measuring that which is easy to measure, rather than that which is important.</a:t>
            </a:r>
          </a:p>
          <a:p>
            <a:pPr marL="746125" indent="-746125"/>
            <a:r>
              <a:rPr lang="en-US">
                <a:solidFill>
                  <a:srgbClr val="CC0000"/>
                </a:solidFill>
              </a:rPr>
              <a:t>“if you </a:t>
            </a:r>
            <a:r>
              <a:rPr lang="en-US" i="1">
                <a:solidFill>
                  <a:srgbClr val="CC0000"/>
                </a:solidFill>
              </a:rPr>
              <a:t>can</a:t>
            </a:r>
            <a:r>
              <a:rPr lang="en-US">
                <a:solidFill>
                  <a:srgbClr val="CC0000"/>
                </a:solidFill>
              </a:rPr>
              <a:t> measure it, it probably isn’t </a:t>
            </a:r>
            <a:r>
              <a:rPr lang="en-US" sz="4800" i="1">
                <a:solidFill>
                  <a:srgbClr val="CC0000"/>
                </a:solidFill>
              </a:rPr>
              <a:t>it </a:t>
            </a:r>
            <a:r>
              <a:rPr lang="en-US" sz="4400">
                <a:solidFill>
                  <a:srgbClr val="CC0000"/>
                </a:solidFill>
              </a:rPr>
              <a:t>!”</a:t>
            </a:r>
            <a:endParaRPr lang="en-US">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dissolve">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dissolve">
                                      <p:cBhvr>
                                        <p:cTn id="12" dur="500"/>
                                        <p:tgtEl>
                                          <p:spTgt spid="292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0"/>
            <a:ext cx="8713788" cy="1123950"/>
          </a:xfrm>
          <a:noFill/>
        </p:spPr>
        <p:txBody>
          <a:bodyPr/>
          <a:lstStyle/>
          <a:p>
            <a:r>
              <a:rPr lang="en-GB" b="1">
                <a:solidFill>
                  <a:srgbClr val="FF0000"/>
                </a:solidFill>
              </a:rPr>
              <a:t>Why diversify assessment?</a:t>
            </a:r>
          </a:p>
        </p:txBody>
      </p:sp>
      <p:sp>
        <p:nvSpPr>
          <p:cNvPr id="307203" name="Rectangle 3"/>
          <p:cNvSpPr>
            <a:spLocks noGrp="1" noChangeArrowheads="1"/>
          </p:cNvSpPr>
          <p:nvPr>
            <p:ph idx="1"/>
          </p:nvPr>
        </p:nvSpPr>
        <p:spPr/>
        <p:txBody>
          <a:bodyPr/>
          <a:lstStyle/>
          <a:p>
            <a:pPr>
              <a:lnSpc>
                <a:spcPct val="100000"/>
              </a:lnSpc>
            </a:pPr>
            <a:r>
              <a:rPr lang="en-GB" sz="2800">
                <a:solidFill>
                  <a:srgbClr val="FF0000"/>
                </a:solidFill>
              </a:rPr>
              <a:t>All</a:t>
            </a:r>
            <a:r>
              <a:rPr lang="en-GB" sz="2800"/>
              <a:t> assessment formats disadvantage some students.</a:t>
            </a:r>
          </a:p>
          <a:p>
            <a:pPr>
              <a:lnSpc>
                <a:spcPct val="100000"/>
              </a:lnSpc>
            </a:pPr>
            <a:r>
              <a:rPr lang="en-GB" sz="2800"/>
              <a:t>We need to ensure that we don’t disadvantage the same students time after time, and that all students have opportunities to demonstrate their optimum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Thursday, November 23, 2017</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149</a:t>
            </a:fld>
            <a:endParaRPr lang="en-GB" sz="1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a:t>Post-it exercise</a:t>
            </a:r>
          </a:p>
        </p:txBody>
      </p:sp>
      <p:sp>
        <p:nvSpPr>
          <p:cNvPr id="36868" name="Rectangle 3"/>
          <p:cNvSpPr>
            <a:spLocks noGrp="1" noChangeArrowheads="1"/>
          </p:cNvSpPr>
          <p:nvPr>
            <p:ph idx="1"/>
          </p:nvPr>
        </p:nvSpPr>
        <p:spPr/>
        <p:txBody>
          <a:bodyPr/>
          <a:lstStyle/>
          <a:p>
            <a:pPr>
              <a:lnSpc>
                <a:spcPct val="100000"/>
              </a:lnSpc>
            </a:pPr>
            <a:r>
              <a:rPr lang="en-GB" sz="2400" dirty="0"/>
              <a:t>On a post-it, </a:t>
            </a:r>
            <a:r>
              <a:rPr lang="en-GB" sz="2400" dirty="0">
                <a:solidFill>
                  <a:srgbClr val="FF0000"/>
                </a:solidFill>
              </a:rPr>
              <a:t>in your best handwriting</a:t>
            </a:r>
            <a:r>
              <a:rPr lang="en-GB" sz="2400" dirty="0"/>
              <a:t>, please write your own completion of the starter:</a:t>
            </a:r>
          </a:p>
          <a:p>
            <a:pPr>
              <a:lnSpc>
                <a:spcPct val="100000"/>
              </a:lnSpc>
              <a:buFont typeface="Wingdings" pitchFamily="2" charset="2"/>
              <a:buNone/>
            </a:pPr>
            <a:r>
              <a:rPr lang="en-GB" sz="2400" dirty="0"/>
              <a:t>	</a:t>
            </a:r>
            <a:r>
              <a:rPr lang="en-GB" dirty="0">
                <a:solidFill>
                  <a:srgbClr val="C00000"/>
                </a:solidFill>
              </a:rPr>
              <a:t>“Designing exam questions would be much more inspiring if only I …”</a:t>
            </a:r>
            <a:endParaRPr lang="en-GB" sz="2800" dirty="0">
              <a:solidFill>
                <a:srgbClr val="C00000"/>
              </a:solidFill>
            </a:endParaRPr>
          </a:p>
          <a:p>
            <a:pPr>
              <a:lnSpc>
                <a:spcPct val="100000"/>
              </a:lnSpc>
            </a:pPr>
            <a:r>
              <a:rPr lang="en-GB" sz="2400" dirty="0"/>
              <a:t>Please swap post-its so that you’ve no idea who has yours.</a:t>
            </a:r>
          </a:p>
          <a:p>
            <a:pPr>
              <a:lnSpc>
                <a:spcPct val="100000"/>
              </a:lnSpc>
            </a:pPr>
            <a:r>
              <a:rPr lang="en-GB" sz="2400" dirty="0"/>
              <a:t>If chosen, please read out with </a:t>
            </a:r>
            <a:r>
              <a:rPr lang="en-GB" sz="2400" dirty="0">
                <a:solidFill>
                  <a:srgbClr val="FF0000"/>
                </a:solidFill>
              </a:rPr>
              <a:t>passion and drama </a:t>
            </a:r>
            <a:r>
              <a:rPr lang="en-GB" sz="2400" dirty="0"/>
              <a:t>the post-it you now have.</a:t>
            </a:r>
          </a:p>
          <a:p>
            <a:pPr>
              <a:lnSpc>
                <a:spcPct val="100000"/>
              </a:lnSpc>
            </a:pPr>
            <a:r>
              <a:rPr lang="en-GB" sz="2400" dirty="0"/>
              <a:t>Please place them all on the chart as directed.</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a:t>Feedback may be eclipsed by marks or grades.</a:t>
            </a:r>
          </a:p>
          <a:p>
            <a:r>
              <a:rPr lang="en-GB" sz="320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0" y="5229225"/>
            <a:ext cx="7380288" cy="584200"/>
          </a:xfrm>
          <a:prstGeom prst="rect">
            <a:avLst/>
          </a:prstGeom>
          <a:solidFill>
            <a:schemeClr val="bg1"/>
          </a:solidFill>
          <a:ln w="9525">
            <a:noFill/>
            <a:miter lim="800000"/>
            <a:headEnd/>
            <a:tailEnd/>
          </a:ln>
        </p:spPr>
        <p:txBody>
          <a:bodyPr>
            <a:spAutoFit/>
          </a:bodyPr>
          <a:lstStyle/>
          <a:p>
            <a:pPr algn="ctr" eaLnBrk="0" hangingPunct="0"/>
            <a:r>
              <a:rPr lang="en-GB" sz="3200" b="1">
                <a:solidFill>
                  <a:srgbClr val="0000CC"/>
                </a:solidFill>
                <a:latin typeface="Arial" charset="0"/>
              </a:rPr>
              <a:t>And you won’t see him for weeks!</a:t>
            </a:r>
          </a:p>
        </p:txBody>
      </p:sp>
      <p:sp>
        <p:nvSpPr>
          <p:cNvPr id="7" name="Rectangle 6"/>
          <p:cNvSpPr/>
          <p:nvPr/>
        </p:nvSpPr>
        <p:spPr>
          <a:xfrm>
            <a:off x="900113" y="5805488"/>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250825" y="3429000"/>
            <a:ext cx="6156325" cy="3136900"/>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600" b="1" kern="0" dirty="0">
                <a:solidFill>
                  <a:srgbClr val="660066"/>
                </a:solidFill>
                <a:latin typeface="Arial"/>
              </a:rPr>
              <a:t>	Make feedback </a:t>
            </a:r>
            <a:r>
              <a:rPr lang="en-GB" sz="2600" b="1" kern="0" dirty="0">
                <a:solidFill>
                  <a:srgbClr val="FF0000"/>
                </a:solidFill>
                <a:latin typeface="Arial"/>
              </a:rPr>
              <a:t>timely</a:t>
            </a:r>
            <a:r>
              <a:rPr lang="en-GB" sz="26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600" b="1" kern="0" dirty="0">
                <a:solidFill>
                  <a:srgbClr val="660066"/>
                </a:solidFill>
                <a:latin typeface="Arial"/>
              </a:rPr>
              <a:t>	(Graham Gibbs)</a:t>
            </a:r>
          </a:p>
          <a:p>
            <a:pPr algn="ctr" eaLnBrk="0" hangingPunct="0">
              <a:defRPr/>
            </a:pPr>
            <a:endParaRPr lang="en-GB" sz="26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animBg="1"/>
      <p:bldP spid="7" grpId="0" animBg="1"/>
      <p:bldP spid="9" grpId="0" animBg="1"/>
      <p:bldP spid="9" grpId="1"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a:solidFill>
                  <a:srgbClr val="FF0000"/>
                </a:solidFill>
              </a:rPr>
              <a:t>How to get feedback to a large group of students within 24 hours</a:t>
            </a:r>
            <a:endParaRPr lang="en-US" sz="3200" b="1">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600"/>
              <a:t>There are serious reservations about written feedback, but we can make even this work much better than it did.</a:t>
            </a:r>
          </a:p>
          <a:p>
            <a:pPr eaLnBrk="1" hangingPunct="1">
              <a:lnSpc>
                <a:spcPct val="100000"/>
              </a:lnSpc>
            </a:pPr>
            <a:r>
              <a:rPr lang="en-GB" sz="2600"/>
              <a:t>The next few slides are about a way of giving students feedback on their work within 24 hours of them doing it.</a:t>
            </a:r>
          </a:p>
          <a:p>
            <a:pPr eaLnBrk="1" hangingPunct="1">
              <a:lnSpc>
                <a:spcPct val="100000"/>
              </a:lnSpc>
            </a:pPr>
            <a:r>
              <a:rPr lang="en-GB" sz="2600"/>
              <a:t>There are three or more </a:t>
            </a:r>
            <a:r>
              <a:rPr lang="en-GB" sz="2600">
                <a:solidFill>
                  <a:srgbClr val="CC0000"/>
                </a:solidFill>
              </a:rPr>
              <a:t>‘yes, but...’</a:t>
            </a:r>
            <a:r>
              <a:rPr lang="en-GB" sz="2600"/>
              <a:t>s with this idea, but please hold these for around four minutes.</a:t>
            </a:r>
          </a:p>
          <a:p>
            <a:pPr eaLnBrk="1" hangingPunct="1">
              <a:lnSpc>
                <a:spcPct val="100000"/>
              </a:lnSpc>
            </a:pPr>
            <a:endParaRPr lang="en-US" sz="2600"/>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sz="2600"/>
              <a:t>E.g. next Tuesday’s 10-11 lecture,</a:t>
            </a:r>
          </a:p>
          <a:p>
            <a:pPr eaLnBrk="1" hangingPunct="1">
              <a:lnSpc>
                <a:spcPct val="100000"/>
              </a:lnSpc>
            </a:pPr>
            <a:r>
              <a:rPr lang="en-GB" sz="2600"/>
              <a:t>Deadline = 1003.</a:t>
            </a:r>
          </a:p>
          <a:p>
            <a:pPr eaLnBrk="1" hangingPunct="1">
              <a:lnSpc>
                <a:spcPct val="100000"/>
              </a:lnSpc>
            </a:pPr>
            <a:r>
              <a:rPr lang="en-GB" sz="2600"/>
              <a:t>Let them pile up all their work at the  front.</a:t>
            </a:r>
          </a:p>
          <a:p>
            <a:pPr eaLnBrk="1" hangingPunct="1">
              <a:lnSpc>
                <a:spcPct val="100000"/>
              </a:lnSpc>
            </a:pPr>
            <a:r>
              <a:rPr lang="en-GB" sz="2600"/>
              <a:t>At 1003, hand out to everyone a coloured sheet, containing numbered points. </a:t>
            </a:r>
          </a:p>
          <a:p>
            <a:pPr eaLnBrk="1" hangingPunct="1">
              <a:lnSpc>
                <a:spcPct val="100000"/>
              </a:lnSpc>
            </a:pPr>
            <a:r>
              <a:rPr lang="en-GB" sz="2600"/>
              <a:t>(so you can say in feedback ‘</a:t>
            </a:r>
            <a:r>
              <a:rPr lang="en-GB" sz="2600">
                <a:solidFill>
                  <a:srgbClr val="008000"/>
                </a:solidFill>
              </a:rPr>
              <a:t>please see point 3, blue sheet</a:t>
            </a:r>
            <a:r>
              <a:rPr lang="en-GB" sz="2600"/>
              <a:t>’ and so on).</a:t>
            </a:r>
          </a:p>
          <a:p>
            <a:pPr eaLnBrk="1" hangingPunct="1">
              <a:lnSpc>
                <a:spcPct val="100000"/>
              </a:lnSpc>
            </a:pPr>
            <a:endParaRPr lang="en-GB" sz="26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p:txBody>
          <a:bodyPr/>
          <a:lstStyle/>
          <a:p>
            <a:pPr>
              <a:defRPr/>
            </a:pPr>
            <a:r>
              <a:rPr lang="en-GB" b="1" dirty="0"/>
              <a:t>Post-its…</a:t>
            </a:r>
          </a:p>
        </p:txBody>
      </p:sp>
      <p:sp>
        <p:nvSpPr>
          <p:cNvPr id="37891" name="Rectangle 3"/>
          <p:cNvSpPr>
            <a:spLocks noGrp="1" noChangeArrowheads="1"/>
          </p:cNvSpPr>
          <p:nvPr>
            <p:ph idx="1"/>
          </p:nvPr>
        </p:nvSpPr>
        <p:spPr>
          <a:xfrm>
            <a:off x="538162" y="1000108"/>
            <a:ext cx="8605838" cy="4670425"/>
          </a:xfrm>
          <a:noFill/>
          <a:ln cap="flat"/>
        </p:spPr>
        <p:txBody>
          <a:bodyPr/>
          <a:lstStyle/>
          <a:p>
            <a:pPr>
              <a:lnSpc>
                <a:spcPct val="100000"/>
              </a:lnSpc>
            </a:pPr>
            <a:r>
              <a:rPr lang="en-GB" sz="2600" dirty="0"/>
              <a:t>A small, equal opportunities, </a:t>
            </a:r>
          </a:p>
          <a:p>
            <a:pPr>
              <a:lnSpc>
                <a:spcPct val="100000"/>
              </a:lnSpc>
              <a:buFont typeface="Wingdings" pitchFamily="2" charset="2"/>
              <a:buNone/>
            </a:pPr>
            <a:r>
              <a:rPr lang="en-GB" sz="2600" dirty="0"/>
              <a:t>	non-threatening space.</a:t>
            </a:r>
          </a:p>
          <a:p>
            <a:pPr>
              <a:lnSpc>
                <a:spcPct val="100000"/>
              </a:lnSpc>
            </a:pPr>
            <a:r>
              <a:rPr lang="en-GB" sz="2600" dirty="0"/>
              <a:t>Just about everyone is willing to jot something down on a post-it in answer to a question, whereas they may not offer a spoken answer to a question, or write responses on a blank sheet of paper.</a:t>
            </a:r>
          </a:p>
          <a:p>
            <a:pPr>
              <a:lnSpc>
                <a:spcPct val="100000"/>
              </a:lnSpc>
            </a:pPr>
            <a:r>
              <a:rPr lang="en-GB" sz="2600" dirty="0"/>
              <a:t>Post-its allow everyone the same opportunity to respond, including the quiet or shy students.</a:t>
            </a:r>
          </a:p>
          <a:p>
            <a:pPr>
              <a:lnSpc>
                <a:spcPct val="100000"/>
              </a:lnSpc>
            </a:pPr>
            <a:r>
              <a:rPr lang="en-GB" sz="2600" dirty="0"/>
              <a:t>Post-its can be swapped, and students can read out someone else’s ideas, in the relative comfort of anonymity.</a:t>
            </a:r>
          </a:p>
          <a:p>
            <a:pPr>
              <a:lnSpc>
                <a:spcPct val="100000"/>
              </a:lnSpc>
            </a:pPr>
            <a:endParaRPr lang="en-GB" sz="2600" dirty="0"/>
          </a:p>
        </p:txBody>
      </p:sp>
      <p:sp>
        <p:nvSpPr>
          <p:cNvPr id="1164292" name="Rectangle 4"/>
          <p:cNvSpPr>
            <a:spLocks noChangeArrowheads="1"/>
          </p:cNvSpPr>
          <p:nvPr/>
        </p:nvSpPr>
        <p:spPr bwMode="auto">
          <a:xfrm>
            <a:off x="6934200" y="381000"/>
            <a:ext cx="2209800" cy="1143000"/>
          </a:xfrm>
          <a:prstGeom prst="rect">
            <a:avLst/>
          </a:prstGeom>
          <a:solidFill>
            <a:srgbClr val="FFFF00"/>
          </a:solidFill>
          <a:ln w="12700">
            <a:solidFill>
              <a:schemeClr val="tx1"/>
            </a:solidFill>
            <a:miter lim="800000"/>
            <a:headEnd type="none" w="sm" len="sm"/>
            <a:tailEnd type="none" w="sm" len="sm"/>
          </a:ln>
          <a:effectLst>
            <a:outerShdw dist="117088" dir="2436078" algn="ctr" rotWithShape="0">
              <a:srgbClr val="000000"/>
            </a:outerShdw>
          </a:effectLst>
        </p:spPr>
        <p:txBody>
          <a:bodyPr wrap="none" anchor="ctr"/>
          <a:lstStyle/>
          <a:p>
            <a:pPr algn="ctr">
              <a:defRPr/>
            </a:pPr>
            <a:endParaRPr lang="en-GB" sz="2000" dirty="0">
              <a:solidFill>
                <a:srgbClr val="FFFF00"/>
              </a:solidFill>
              <a:latin typeface="Times New Roman"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sz="2600"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a:ea typeface="+mn-ea"/>
                <a:cs typeface="+mn-cs"/>
              </a:rPr>
              <a:t>Likely mistakes</a:t>
            </a:r>
          </a:p>
          <a:p>
            <a:pPr marL="533400" lvl="1" indent="-533400" eaLnBrk="1" hangingPunct="1">
              <a:lnSpc>
                <a:spcPct val="100000"/>
              </a:lnSpc>
              <a:defRPr/>
            </a:pPr>
            <a:r>
              <a:rPr lang="en-GB" sz="2600" dirty="0">
                <a:ea typeface="+mn-ea"/>
                <a:cs typeface="+mn-cs"/>
              </a:rPr>
              <a:t>Features of a good answer</a:t>
            </a:r>
          </a:p>
          <a:p>
            <a:pPr marL="533400" lvl="1" indent="-533400" eaLnBrk="1" hangingPunct="1">
              <a:lnSpc>
                <a:spcPct val="100000"/>
              </a:lnSpc>
              <a:defRPr/>
            </a:pPr>
            <a:r>
              <a:rPr lang="en-GB" sz="2600" dirty="0">
                <a:ea typeface="+mn-ea"/>
                <a:cs typeface="+mn-cs"/>
              </a:rPr>
              <a:t>Frequently needed explanations</a:t>
            </a:r>
          </a:p>
          <a:p>
            <a:pPr marL="533400" lvl="1" indent="-533400" eaLnBrk="1" hangingPunct="1">
              <a:lnSpc>
                <a:spcPct val="100000"/>
              </a:lnSpc>
              <a:defRPr/>
            </a:pPr>
            <a:r>
              <a:rPr lang="en-GB" sz="2600"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sz="2600" dirty="0">
                <a:ea typeface="+mn-ea"/>
                <a:cs typeface="+mn-cs"/>
              </a:rPr>
              <a:t>Let the students study this for 3 minutes until 1006 – it goes rather quiet!</a:t>
            </a:r>
          </a:p>
          <a:p>
            <a:pPr eaLnBrk="1" hangingPunct="1">
              <a:lnSpc>
                <a:spcPct val="100000"/>
              </a:lnSpc>
              <a:defRPr/>
            </a:pP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600"/>
              <a:t>Go into face-to-face </a:t>
            </a:r>
            <a:r>
              <a:rPr lang="en-GB" sz="2600">
                <a:solidFill>
                  <a:srgbClr val="FF0000"/>
                </a:solidFill>
              </a:rPr>
              <a:t>oral</a:t>
            </a:r>
            <a:r>
              <a:rPr lang="en-GB" sz="2600"/>
              <a:t> mode, until 1009....</a:t>
            </a:r>
          </a:p>
          <a:p>
            <a:pPr eaLnBrk="1" hangingPunct="1"/>
            <a:r>
              <a:rPr lang="en-GB" sz="2600"/>
              <a:t>Spend a few minutes de-briefing the whole group and talking them through </a:t>
            </a:r>
            <a:r>
              <a:rPr lang="en-GB" sz="2600">
                <a:solidFill>
                  <a:srgbClr val="FF0000"/>
                </a:solidFill>
              </a:rPr>
              <a:t>one</a:t>
            </a:r>
            <a:r>
              <a:rPr lang="en-GB" sz="2600"/>
              <a:t> point on the handout…</a:t>
            </a:r>
          </a:p>
          <a:p>
            <a:pPr eaLnBrk="1" hangingPunct="1"/>
            <a:r>
              <a:rPr lang="en-GB" sz="2600"/>
              <a:t>	…</a:t>
            </a:r>
            <a:r>
              <a:rPr lang="en-GB" sz="2600">
                <a:solidFill>
                  <a:srgbClr val="008000"/>
                </a:solidFill>
              </a:rPr>
              <a:t>adding tone-of-voice, facial expression, body language, emphasis, and so on to the feedback.</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sz="2600"/>
              <a:t>Since </a:t>
            </a:r>
            <a:r>
              <a:rPr lang="en-GB" sz="2600">
                <a:solidFill>
                  <a:srgbClr val="FF0000"/>
                </a:solidFill>
              </a:rPr>
              <a:t>most of the students will still have been doing the work in the last 24 hours </a:t>
            </a:r>
            <a:r>
              <a:rPr lang="en-GB" sz="2600"/>
              <a:t>before handing it in, you’re giving them feedback while they still remember what they were doing.</a:t>
            </a:r>
          </a:p>
          <a:p>
            <a:pPr eaLnBrk="1" hangingPunct="1">
              <a:lnSpc>
                <a:spcPct val="100000"/>
              </a:lnSpc>
            </a:pPr>
            <a:r>
              <a:rPr lang="en-GB" sz="2600"/>
              <a:t>They know what they didn’t do.</a:t>
            </a:r>
          </a:p>
          <a:p>
            <a:pPr eaLnBrk="1" hangingPunct="1">
              <a:lnSpc>
                <a:spcPct val="100000"/>
              </a:lnSpc>
            </a:pPr>
            <a:r>
              <a:rPr lang="en-GB" sz="2600"/>
              <a:t>They know what they missed out because they couldn’t understand it.</a:t>
            </a:r>
          </a:p>
          <a:p>
            <a:pPr eaLnBrk="1" hangingPunct="1">
              <a:lnSpc>
                <a:spcPct val="100000"/>
              </a:lnSpc>
            </a:pPr>
            <a:endParaRPr lang="en-GB" sz="2600"/>
          </a:p>
          <a:p>
            <a:pPr eaLnBrk="1" hangingPunct="1">
              <a:lnSpc>
                <a:spcPct val="100000"/>
              </a:lnSpc>
            </a:pPr>
            <a:endParaRPr lang="en-GB" sz="2600"/>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600"/>
              <a:t>You waste far less writing the </a:t>
            </a:r>
            <a:r>
              <a:rPr lang="en-GB" sz="2600">
                <a:solidFill>
                  <a:srgbClr val="FF0000"/>
                </a:solidFill>
              </a:rPr>
              <a:t>same old things </a:t>
            </a:r>
            <a:r>
              <a:rPr lang="en-GB" sz="2600"/>
              <a:t>on one piece of work after another, regarding frequently occurring mistakes;</a:t>
            </a:r>
          </a:p>
          <a:p>
            <a:pPr eaLnBrk="1" hangingPunct="1">
              <a:lnSpc>
                <a:spcPct val="100000"/>
              </a:lnSpc>
            </a:pPr>
            <a:r>
              <a:rPr lang="en-GB" sz="2600"/>
              <a:t>Instead, you need just to write ‘</a:t>
            </a:r>
            <a:r>
              <a:rPr lang="en-GB" sz="2600">
                <a:solidFill>
                  <a:srgbClr val="008000"/>
                </a:solidFill>
              </a:rPr>
              <a:t>please see point 4, blue sheet</a:t>
            </a:r>
            <a:r>
              <a:rPr lang="en-GB" sz="2600"/>
              <a:t>’ (which takes seconds).</a:t>
            </a:r>
          </a:p>
          <a:p>
            <a:pPr eaLnBrk="1" hangingPunct="1">
              <a:lnSpc>
                <a:spcPct val="100000"/>
              </a:lnSpc>
            </a:pPr>
            <a:r>
              <a:rPr lang="en-GB" sz="2600"/>
              <a:t>You can now make your comments relate more to each individual piece of work;</a:t>
            </a:r>
          </a:p>
          <a:p>
            <a:pPr eaLnBrk="1" hangingPunct="1">
              <a:lnSpc>
                <a:spcPct val="100000"/>
              </a:lnSpc>
            </a:pPr>
            <a:r>
              <a:rPr lang="en-GB" sz="2600"/>
              <a:t>This means when students get their marked work back with feedback, they are more likely to use it, as it’s personal to them.</a:t>
            </a:r>
          </a:p>
          <a:p>
            <a:pPr eaLnBrk="1" hangingPunct="1">
              <a:lnSpc>
                <a:spcPct val="100000"/>
              </a:lnSpc>
            </a:pPr>
            <a:endParaRPr lang="en-GB" sz="2600"/>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1</a:t>
            </a:r>
          </a:p>
          <a:p>
            <a:pPr algn="ctr" fontAlgn="auto">
              <a:lnSpc>
                <a:spcPts val="2000"/>
              </a:lnSpc>
              <a:spcBef>
                <a:spcPts val="0"/>
              </a:spcBef>
              <a:spcAft>
                <a:spcPts val="0"/>
              </a:spcAft>
              <a:defRPr/>
            </a:pPr>
            <a:r>
              <a:rPr lang="en-GB" sz="1800" b="1" dirty="0">
                <a:solidFill>
                  <a:prstClr val="black"/>
                </a:solidFill>
              </a:rPr>
              <a:t>Prepare ‘blue sheet’ with anticipated</a:t>
            </a:r>
          </a:p>
          <a:p>
            <a:pPr algn="ctr" fontAlgn="auto">
              <a:lnSpc>
                <a:spcPts val="2000"/>
              </a:lnSpc>
              <a:spcBef>
                <a:spcPts val="0"/>
              </a:spcBef>
              <a:spcAft>
                <a:spcPts val="0"/>
              </a:spcAft>
              <a:defRPr/>
            </a:pPr>
            <a:r>
              <a:rPr lang="en-GB" sz="1800" b="1" dirty="0">
                <a:solidFill>
                  <a:prstClr val="black"/>
                </a:solidFill>
              </a:rPr>
              <a:t>generic feedback</a:t>
            </a:r>
          </a:p>
        </p:txBody>
      </p:sp>
      <p:sp>
        <p:nvSpPr>
          <p:cNvPr id="3" name="Oval 2"/>
          <p:cNvSpPr/>
          <p:nvPr/>
        </p:nvSpPr>
        <p:spPr>
          <a:xfrm>
            <a:off x="3505200" y="2286000"/>
            <a:ext cx="2819400" cy="2743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GB" sz="2800" b="1" dirty="0">
                <a:solidFill>
                  <a:prstClr val="black"/>
                </a:solidFill>
              </a:rPr>
              <a:t>Summary: providing feedback within 24 hours</a:t>
            </a:r>
          </a:p>
        </p:txBody>
      </p:sp>
      <p:sp>
        <p:nvSpPr>
          <p:cNvPr id="4" name="Oval 3"/>
          <p:cNvSpPr/>
          <p:nvPr/>
        </p:nvSpPr>
        <p:spPr>
          <a:xfrm>
            <a:off x="57912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3</a:t>
            </a:r>
            <a:endParaRPr lang="en-GB" sz="2000" b="1" dirty="0">
              <a:solidFill>
                <a:prstClr val="black"/>
              </a:solidFill>
            </a:endParaRPr>
          </a:p>
          <a:p>
            <a:pPr algn="ctr" fontAlgn="auto">
              <a:lnSpc>
                <a:spcPts val="2000"/>
              </a:lnSpc>
              <a:spcBef>
                <a:spcPts val="0"/>
              </a:spcBef>
              <a:spcAft>
                <a:spcPts val="0"/>
              </a:spcAft>
              <a:defRPr/>
            </a:pPr>
            <a:r>
              <a:rPr lang="en-GB" sz="2000" b="1" dirty="0">
                <a:solidFill>
                  <a:prstClr val="black"/>
                </a:solidFill>
              </a:rPr>
              <a:t>Collect students’ work at start of lecture</a:t>
            </a:r>
          </a:p>
        </p:txBody>
      </p:sp>
      <p:sp>
        <p:nvSpPr>
          <p:cNvPr id="5" name="Oval 4"/>
          <p:cNvSpPr/>
          <p:nvPr/>
        </p:nvSpPr>
        <p:spPr>
          <a:xfrm>
            <a:off x="3962400" y="4572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2</a:t>
            </a:r>
          </a:p>
          <a:p>
            <a:pPr algn="ctr" fontAlgn="auto">
              <a:lnSpc>
                <a:spcPts val="2000"/>
              </a:lnSpc>
              <a:spcBef>
                <a:spcPts val="0"/>
              </a:spcBef>
              <a:spcAft>
                <a:spcPts val="0"/>
              </a:spcAft>
              <a:defRPr/>
            </a:pPr>
            <a:r>
              <a:rPr lang="en-GB" sz="2000" b="1" dirty="0">
                <a:solidFill>
                  <a:prstClr val="black"/>
                </a:solidFill>
              </a:rPr>
              <a:t>Set </a:t>
            </a:r>
          </a:p>
          <a:p>
            <a:pPr algn="ctr" fontAlgn="auto">
              <a:lnSpc>
                <a:spcPts val="2000"/>
              </a:lnSpc>
              <a:spcBef>
                <a:spcPts val="0"/>
              </a:spcBef>
              <a:spcAft>
                <a:spcPts val="0"/>
              </a:spcAft>
              <a:defRPr/>
            </a:pPr>
            <a:r>
              <a:rPr lang="en-GB" sz="2000" b="1" dirty="0">
                <a:solidFill>
                  <a:prstClr val="black"/>
                </a:solidFill>
              </a:rPr>
              <a:t>hand-in deadline to be at lecture</a:t>
            </a:r>
          </a:p>
        </p:txBody>
      </p:sp>
      <p:sp>
        <p:nvSpPr>
          <p:cNvPr id="6" name="Oval 5"/>
          <p:cNvSpPr/>
          <p:nvPr/>
        </p:nvSpPr>
        <p:spPr>
          <a:xfrm>
            <a:off x="17526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7</a:t>
            </a:r>
            <a:endParaRPr lang="en-GB" sz="2000" b="1" dirty="0">
              <a:solidFill>
                <a:prstClr val="black"/>
              </a:solidFill>
            </a:endParaRPr>
          </a:p>
          <a:p>
            <a:pPr algn="ctr" fontAlgn="auto">
              <a:lnSpc>
                <a:spcPts val="2000"/>
              </a:lnSpc>
              <a:spcBef>
                <a:spcPts val="0"/>
              </a:spcBef>
              <a:spcAft>
                <a:spcPts val="0"/>
              </a:spcAft>
              <a:defRPr/>
            </a:pPr>
            <a:r>
              <a:rPr lang="en-GB" sz="2000" b="1" dirty="0">
                <a:solidFill>
                  <a:prstClr val="black"/>
                </a:solidFill>
              </a:rPr>
              <a:t>Take away work to mark in a third of the time</a:t>
            </a:r>
          </a:p>
        </p:txBody>
      </p:sp>
      <p:sp>
        <p:nvSpPr>
          <p:cNvPr id="7" name="Oval 6"/>
          <p:cNvSpPr/>
          <p:nvPr/>
        </p:nvSpPr>
        <p:spPr>
          <a:xfrm>
            <a:off x="30480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6</a:t>
            </a:r>
          </a:p>
          <a:p>
            <a:pPr algn="ctr" fontAlgn="auto">
              <a:lnSpc>
                <a:spcPts val="2000"/>
              </a:lnSpc>
              <a:spcBef>
                <a:spcPts val="0"/>
              </a:spcBef>
              <a:spcAft>
                <a:spcPts val="0"/>
              </a:spcAft>
              <a:defRPr/>
            </a:pPr>
            <a:r>
              <a:rPr lang="en-GB" sz="2000" b="1" dirty="0">
                <a:solidFill>
                  <a:prstClr val="black"/>
                </a:solidFill>
              </a:rPr>
              <a:t>Talk class through one important point</a:t>
            </a:r>
          </a:p>
        </p:txBody>
      </p:sp>
      <p:sp>
        <p:nvSpPr>
          <p:cNvPr id="8" name="Oval 7"/>
          <p:cNvSpPr/>
          <p:nvPr/>
        </p:nvSpPr>
        <p:spPr>
          <a:xfrm>
            <a:off x="62484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4</a:t>
            </a:r>
            <a:endParaRPr lang="en-GB" sz="2000" b="1" dirty="0">
              <a:solidFill>
                <a:prstClr val="black"/>
              </a:solidFill>
            </a:endParaRPr>
          </a:p>
          <a:p>
            <a:pPr algn="ctr" fontAlgn="auto">
              <a:lnSpc>
                <a:spcPts val="2000"/>
              </a:lnSpc>
              <a:spcBef>
                <a:spcPts val="0"/>
              </a:spcBef>
              <a:spcAft>
                <a:spcPts val="0"/>
              </a:spcAft>
              <a:defRPr/>
            </a:pPr>
            <a:r>
              <a:rPr lang="en-GB" sz="2000" b="1" dirty="0">
                <a:solidFill>
                  <a:prstClr val="black"/>
                </a:solidFill>
              </a:rPr>
              <a:t>Hand out ‘blue sheet’</a:t>
            </a:r>
          </a:p>
        </p:txBody>
      </p:sp>
      <p:sp>
        <p:nvSpPr>
          <p:cNvPr id="9" name="Oval 8"/>
          <p:cNvSpPr/>
          <p:nvPr/>
        </p:nvSpPr>
        <p:spPr>
          <a:xfrm>
            <a:off x="50292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5</a:t>
            </a:r>
            <a:endParaRPr lang="en-GB" sz="2000" b="1" dirty="0">
              <a:solidFill>
                <a:prstClr val="black"/>
              </a:solidFill>
            </a:endParaRPr>
          </a:p>
          <a:p>
            <a:pPr algn="ctr" fontAlgn="auto">
              <a:lnSpc>
                <a:spcPts val="2000"/>
              </a:lnSpc>
              <a:spcBef>
                <a:spcPts val="0"/>
              </a:spcBef>
              <a:spcAft>
                <a:spcPts val="0"/>
              </a:spcAft>
              <a:defRPr/>
            </a:pPr>
            <a:r>
              <a:rPr lang="en-GB" sz="2000" b="1" dirty="0">
                <a:solidFill>
                  <a:prstClr val="black"/>
                </a:solidFill>
              </a:rPr>
              <a:t>Let students read blue sheet for short while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74901"/>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000" b="1" dirty="0">
                <a:solidFill>
                  <a:srgbClr val="660066"/>
                </a:solidFill>
                <a:latin typeface="Arial" charset="0"/>
              </a:rPr>
              <a:t>Do you now feel better able to:</a:t>
            </a:r>
          </a:p>
          <a:p>
            <a:pPr marL="723900" indent="-723900">
              <a:lnSpc>
                <a:spcPct val="90000"/>
              </a:lnSpc>
              <a:spcBef>
                <a:spcPct val="35000"/>
              </a:spcBef>
              <a:buClr>
                <a:srgbClr val="009900"/>
              </a:buClr>
              <a:buFont typeface="Wingdings" pitchFamily="2" charset="2"/>
              <a:buNone/>
              <a:defRPr/>
            </a:pPr>
            <a:r>
              <a:rPr lang="en-GB" sz="2000" b="1" dirty="0">
                <a:solidFill>
                  <a:srgbClr val="660066"/>
                </a:solidFill>
                <a:latin typeface="Arial" charset="0"/>
              </a:rPr>
              <a:t>	</a:t>
            </a:r>
            <a:r>
              <a:rPr lang="en-GB" sz="2000" b="1" dirty="0">
                <a:solidFill>
                  <a:srgbClr val="336600"/>
                </a:solidFill>
                <a:latin typeface="Arial" charset="0"/>
              </a:rPr>
              <a:t>2 hands = very much better</a:t>
            </a:r>
            <a:r>
              <a:rPr lang="en-GB" sz="2000" b="1" dirty="0">
                <a:solidFill>
                  <a:srgbClr val="660066"/>
                </a:solidFill>
                <a:latin typeface="Arial" charset="0"/>
              </a:rPr>
              <a:t>, </a:t>
            </a:r>
          </a:p>
          <a:p>
            <a:pPr marL="723900" indent="-723900">
              <a:lnSpc>
                <a:spcPct val="90000"/>
              </a:lnSpc>
              <a:spcBef>
                <a:spcPct val="35000"/>
              </a:spcBef>
              <a:buClr>
                <a:srgbClr val="009900"/>
              </a:buClr>
              <a:buFont typeface="Wingdings" pitchFamily="2" charset="2"/>
              <a:buNone/>
              <a:defRPr/>
            </a:pPr>
            <a:r>
              <a:rPr lang="en-GB" sz="2000" b="1" dirty="0">
                <a:solidFill>
                  <a:srgbClr val="660066"/>
                </a:solidFill>
                <a:latin typeface="Arial" charset="0"/>
              </a:rPr>
              <a:t>	</a:t>
            </a:r>
            <a:r>
              <a:rPr lang="en-GB" sz="2000" b="1" dirty="0">
                <a:solidFill>
                  <a:srgbClr val="CC6600"/>
                </a:solidFill>
                <a:latin typeface="Arial" charset="0"/>
              </a:rPr>
              <a:t>one hand = somewhat  better</a:t>
            </a:r>
            <a:r>
              <a:rPr lang="en-GB" sz="2000" b="1" dirty="0">
                <a:solidFill>
                  <a:srgbClr val="660066"/>
                </a:solidFill>
                <a:latin typeface="Arial" charset="0"/>
              </a:rPr>
              <a:t>, </a:t>
            </a:r>
          </a:p>
          <a:p>
            <a:pPr marL="723900" indent="-723900">
              <a:lnSpc>
                <a:spcPct val="90000"/>
              </a:lnSpc>
              <a:spcBef>
                <a:spcPct val="35000"/>
              </a:spcBef>
              <a:buClr>
                <a:srgbClr val="009900"/>
              </a:buClr>
              <a:buFont typeface="Wingdings" pitchFamily="2" charset="2"/>
              <a:buNone/>
              <a:defRPr/>
            </a:pPr>
            <a:r>
              <a:rPr lang="en-GB" sz="2000" b="1" dirty="0">
                <a:solidFill>
                  <a:srgbClr val="660066"/>
                </a:solidFill>
                <a:latin typeface="Arial" charset="0"/>
              </a:rPr>
              <a:t>	</a:t>
            </a:r>
            <a:r>
              <a:rPr lang="en-GB" sz="2000" b="1" dirty="0">
                <a:solidFill>
                  <a:srgbClr val="CC0000"/>
                </a:solidFill>
                <a:latin typeface="Arial" charset="0"/>
              </a:rPr>
              <a:t>no hands = no better</a:t>
            </a:r>
            <a:r>
              <a:rPr lang="en-GB" sz="2000" b="1" dirty="0">
                <a:solidFill>
                  <a:srgbClr val="660066"/>
                </a:solidFill>
                <a:latin typeface="Arial" charset="0"/>
              </a:rPr>
              <a:t>...</a:t>
            </a:r>
          </a:p>
          <a:p>
            <a:pPr marL="533400" lvl="0" indent="-533400" eaLnBrk="0" hangingPunct="0">
              <a:lnSpc>
                <a:spcPct val="90000"/>
              </a:lnSpc>
              <a:spcBef>
                <a:spcPct val="35000"/>
              </a:spcBef>
              <a:buClr>
                <a:srgbClr val="009900"/>
              </a:buClr>
              <a:buFont typeface="+mj-lt"/>
              <a:buAutoNum type="arabicPeriod"/>
            </a:pPr>
            <a:r>
              <a:rPr lang="en-GB" sz="2000" b="1" kern="0" dirty="0">
                <a:solidFill>
                  <a:srgbClr val="660066"/>
                </a:solidFill>
                <a:latin typeface="Arial"/>
              </a:rPr>
              <a:t>Identify the problems we have in making exams </a:t>
            </a:r>
            <a:r>
              <a:rPr lang="en-GB" sz="2000" b="1" kern="0" dirty="0">
                <a:solidFill>
                  <a:srgbClr val="FF0000"/>
                </a:solidFill>
                <a:latin typeface="Arial"/>
              </a:rPr>
              <a:t>valid, reliable, authentic, inclusive and transparent</a:t>
            </a:r>
            <a:r>
              <a:rPr lang="en-GB" sz="2000" b="1" kern="0" dirty="0">
                <a:solidFill>
                  <a:srgbClr val="660066"/>
                </a:solidFill>
                <a:latin typeface="Arial"/>
              </a:rPr>
              <a:t> to students</a:t>
            </a:r>
          </a:p>
          <a:p>
            <a:pPr marL="533400" lvl="0" indent="-533400" eaLnBrk="0" hangingPunct="0">
              <a:lnSpc>
                <a:spcPct val="90000"/>
              </a:lnSpc>
              <a:spcBef>
                <a:spcPct val="35000"/>
              </a:spcBef>
              <a:buClr>
                <a:srgbClr val="009900"/>
              </a:buClr>
              <a:buFont typeface="+mj-lt"/>
              <a:buAutoNum type="arabicPeriod"/>
            </a:pPr>
            <a:r>
              <a:rPr lang="en-GB" sz="2000" b="1" kern="0" dirty="0">
                <a:solidFill>
                  <a:srgbClr val="660066"/>
                </a:solidFill>
                <a:latin typeface="Arial"/>
              </a:rPr>
              <a:t>Discuss how traditional time-constrained unseen exams can </a:t>
            </a:r>
            <a:r>
              <a:rPr lang="en-GB" sz="2000" b="1" kern="0" dirty="0">
                <a:solidFill>
                  <a:srgbClr val="FF0000"/>
                </a:solidFill>
                <a:latin typeface="Arial"/>
              </a:rPr>
              <a:t>work against </a:t>
            </a:r>
            <a:r>
              <a:rPr lang="en-GB" sz="2000" b="1" kern="0" dirty="0">
                <a:solidFill>
                  <a:srgbClr val="660066"/>
                </a:solidFill>
                <a:latin typeface="Arial"/>
              </a:rPr>
              <a:t>the principal factors underpinning successful learning</a:t>
            </a:r>
          </a:p>
          <a:p>
            <a:pPr marL="533400" lvl="0" indent="-533400" eaLnBrk="0" hangingPunct="0">
              <a:lnSpc>
                <a:spcPct val="90000"/>
              </a:lnSpc>
              <a:spcBef>
                <a:spcPct val="35000"/>
              </a:spcBef>
              <a:buClr>
                <a:srgbClr val="009900"/>
              </a:buClr>
              <a:buFont typeface="+mj-lt"/>
              <a:buAutoNum type="arabicPeriod"/>
            </a:pPr>
            <a:r>
              <a:rPr lang="en-GB" sz="2000" b="1" kern="0" dirty="0">
                <a:solidFill>
                  <a:srgbClr val="660066"/>
                </a:solidFill>
                <a:latin typeface="Arial"/>
              </a:rPr>
              <a:t>Explore </a:t>
            </a:r>
            <a:r>
              <a:rPr lang="en-GB" sz="2000" b="1" kern="0" dirty="0">
                <a:solidFill>
                  <a:srgbClr val="FF0000"/>
                </a:solidFill>
                <a:latin typeface="Arial"/>
              </a:rPr>
              <a:t>alternatives</a:t>
            </a:r>
            <a:r>
              <a:rPr lang="en-GB" sz="2000" b="1" kern="0" dirty="0">
                <a:solidFill>
                  <a:srgbClr val="660066"/>
                </a:solidFill>
                <a:latin typeface="Arial"/>
              </a:rPr>
              <a:t> to time-constrained unseen exams, and look at the pros and cons of each of these alternatives</a:t>
            </a:r>
          </a:p>
          <a:p>
            <a:pPr marL="533400" lvl="0" indent="-533400" eaLnBrk="0" hangingPunct="0">
              <a:lnSpc>
                <a:spcPct val="90000"/>
              </a:lnSpc>
              <a:spcBef>
                <a:spcPct val="35000"/>
              </a:spcBef>
              <a:buClr>
                <a:srgbClr val="009900"/>
              </a:buClr>
              <a:buFont typeface="+mj-lt"/>
              <a:buAutoNum type="arabicPeriod"/>
            </a:pPr>
            <a:r>
              <a:rPr lang="en-GB" sz="2000" b="1" kern="0" dirty="0">
                <a:solidFill>
                  <a:srgbClr val="660066"/>
                </a:solidFill>
                <a:latin typeface="Arial"/>
              </a:rPr>
              <a:t>Improve exams to </a:t>
            </a:r>
            <a:r>
              <a:rPr lang="en-GB" sz="2000" b="1" kern="0" dirty="0">
                <a:solidFill>
                  <a:srgbClr val="FF0000"/>
                </a:solidFill>
                <a:latin typeface="Arial"/>
              </a:rPr>
              <a:t>align</a:t>
            </a:r>
            <a:r>
              <a:rPr lang="en-GB" sz="2000" b="1" kern="0" dirty="0">
                <a:solidFill>
                  <a:srgbClr val="660066"/>
                </a:solidFill>
                <a:latin typeface="Arial"/>
              </a:rPr>
              <a:t> them more constructively with the evidence of achievement of intended learning outcomes</a:t>
            </a:r>
          </a:p>
          <a:p>
            <a:pPr marL="533400" lvl="0" indent="-533400" eaLnBrk="0" hangingPunct="0">
              <a:lnSpc>
                <a:spcPct val="90000"/>
              </a:lnSpc>
              <a:spcBef>
                <a:spcPct val="35000"/>
              </a:spcBef>
              <a:buClr>
                <a:srgbClr val="009900"/>
              </a:buClr>
              <a:buFont typeface="+mj-lt"/>
              <a:buAutoNum type="arabicPeriod"/>
            </a:pPr>
            <a:r>
              <a:rPr lang="en-GB" sz="2000" b="1" kern="0" dirty="0">
                <a:solidFill>
                  <a:srgbClr val="660066"/>
                </a:solidFill>
                <a:latin typeface="Arial"/>
              </a:rPr>
              <a:t>Design marking schemes and model answers, to </a:t>
            </a:r>
            <a:r>
              <a:rPr lang="en-GB" sz="2000" b="1" kern="0" dirty="0">
                <a:solidFill>
                  <a:srgbClr val="FF0000"/>
                </a:solidFill>
                <a:latin typeface="Arial"/>
              </a:rPr>
              <a:t>speed up </a:t>
            </a:r>
            <a:r>
              <a:rPr lang="en-GB" sz="2000" b="1" kern="0" dirty="0">
                <a:solidFill>
                  <a:srgbClr val="660066"/>
                </a:solidFill>
                <a:latin typeface="Arial"/>
              </a:rPr>
              <a:t>exam marking, and make exams more transparent to students</a:t>
            </a:r>
          </a:p>
          <a:p>
            <a:pPr marL="533400" lvl="0" indent="-533400" eaLnBrk="0" hangingPunct="0">
              <a:lnSpc>
                <a:spcPct val="90000"/>
              </a:lnSpc>
              <a:spcBef>
                <a:spcPct val="35000"/>
              </a:spcBef>
              <a:buClr>
                <a:srgbClr val="009900"/>
              </a:buClr>
              <a:buFont typeface="+mj-lt"/>
              <a:buAutoNum type="arabicPeriod"/>
            </a:pPr>
            <a:r>
              <a:rPr lang="en-GB" sz="2000" b="1" kern="0" dirty="0">
                <a:solidFill>
                  <a:srgbClr val="660066"/>
                </a:solidFill>
                <a:latin typeface="Arial"/>
              </a:rPr>
              <a:t>Explore the </a:t>
            </a:r>
            <a:r>
              <a:rPr lang="en-GB" sz="2000" b="1" kern="0" dirty="0">
                <a:solidFill>
                  <a:srgbClr val="FF0000"/>
                </a:solidFill>
                <a:latin typeface="Arial"/>
              </a:rPr>
              <a:t>problems</a:t>
            </a:r>
            <a:r>
              <a:rPr lang="en-GB" sz="2000" b="1" kern="0" dirty="0">
                <a:solidFill>
                  <a:srgbClr val="660066"/>
                </a:solidFill>
                <a:latin typeface="Arial"/>
              </a:rPr>
              <a:t> we have in marking essay-type and problem-type exam answers</a:t>
            </a:r>
          </a:p>
          <a:p>
            <a:pPr marL="533400" lvl="0" indent="-533400" eaLnBrk="0" hangingPunct="0">
              <a:lnSpc>
                <a:spcPct val="90000"/>
              </a:lnSpc>
              <a:spcBef>
                <a:spcPct val="35000"/>
              </a:spcBef>
              <a:buClr>
                <a:srgbClr val="009900"/>
              </a:buClr>
              <a:buFont typeface="+mj-lt"/>
              <a:buAutoNum type="arabicPeriod"/>
            </a:pPr>
            <a:r>
              <a:rPr lang="en-GB" sz="2000" b="1" kern="0" dirty="0">
                <a:solidFill>
                  <a:srgbClr val="660066"/>
                </a:solidFill>
                <a:latin typeface="Arial"/>
              </a:rPr>
              <a:t>Explore how students can be </a:t>
            </a:r>
            <a:r>
              <a:rPr lang="en-GB" sz="2000" b="1" kern="0" dirty="0">
                <a:solidFill>
                  <a:srgbClr val="FF0000"/>
                </a:solidFill>
                <a:latin typeface="Arial"/>
              </a:rPr>
              <a:t>helped</a:t>
            </a:r>
            <a:r>
              <a:rPr lang="en-GB" sz="2000" b="1" kern="0" dirty="0">
                <a:solidFill>
                  <a:srgbClr val="660066"/>
                </a:solidFill>
                <a:latin typeface="Arial"/>
              </a:rPr>
              <a:t> to tune in to the standard and scope of exams, minimising problems for them</a:t>
            </a:r>
            <a:endParaRPr lang="en-US" sz="2000" b="1" kern="0" dirty="0">
              <a:solidFill>
                <a:srgbClr val="660066"/>
              </a:solidFill>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p:spPr>
        <p:txBody>
          <a:bodyPr/>
          <a:lstStyle/>
          <a:p>
            <a:pPr eaLnBrk="1" hangingPunct="1"/>
            <a:r>
              <a:rPr lang="en-US">
                <a:solidFill>
                  <a:srgbClr val="FFFF00"/>
                </a:solidFill>
              </a:rPr>
              <a:t>Action planning statements</a:t>
            </a:r>
          </a:p>
        </p:txBody>
      </p:sp>
      <p:sp>
        <p:nvSpPr>
          <p:cNvPr id="132099" name="Rectangle 3"/>
          <p:cNvSpPr>
            <a:spLocks noGrp="1" noChangeArrowheads="1"/>
          </p:cNvSpPr>
          <p:nvPr>
            <p:ph idx="1"/>
          </p:nvPr>
        </p:nvSpPr>
        <p:spPr/>
        <p:txBody>
          <a:bodyPr/>
          <a:lstStyle/>
          <a:p>
            <a:pPr marL="571500" indent="-571500" eaLnBrk="1" hangingPunct="1">
              <a:spcBef>
                <a:spcPct val="20000"/>
              </a:spcBef>
            </a:pPr>
            <a:r>
              <a:rPr lang="en-US" sz="3600">
                <a:solidFill>
                  <a:srgbClr val="FFFF00"/>
                </a:solidFill>
                <a:latin typeface="Comic Sans MS" pitchFamily="66" charset="0"/>
              </a:rPr>
              <a:t>One thing I’m going to do is…</a:t>
            </a:r>
          </a:p>
          <a:p>
            <a:pPr marL="571500" indent="-571500" eaLnBrk="1" hangingPunct="1">
              <a:spcBef>
                <a:spcPct val="20000"/>
              </a:spcBef>
            </a:pPr>
            <a:r>
              <a:rPr lang="en-US" sz="3600">
                <a:solidFill>
                  <a:srgbClr val="FFFF00"/>
                </a:solidFill>
                <a:latin typeface="Comic Sans MS" pitchFamily="66" charset="0"/>
              </a:rPr>
              <a:t>One idea I’m taking away is…</a:t>
            </a:r>
          </a:p>
          <a:p>
            <a:pPr marL="571500" indent="-571500" eaLnBrk="1" hangingPunct="1">
              <a:spcBef>
                <a:spcPct val="20000"/>
              </a:spcBef>
            </a:pPr>
            <a:r>
              <a:rPr lang="en-US" sz="3600">
                <a:solidFill>
                  <a:srgbClr val="FFFF00"/>
                </a:solidFill>
                <a:latin typeface="Comic Sans MS" pitchFamily="66" charset="0"/>
              </a:rPr>
              <a:t>I’m going to think more about…</a:t>
            </a:r>
          </a:p>
          <a:p>
            <a:pPr marL="571500" indent="-571500" eaLnBrk="1" hangingPunct="1">
              <a:spcBef>
                <a:spcPct val="20000"/>
              </a:spcBef>
            </a:pPr>
            <a:r>
              <a:rPr lang="en-US" sz="3600">
                <a:solidFill>
                  <a:srgbClr val="FFFF00"/>
                </a:solidFill>
                <a:latin typeface="Comic Sans MS" pitchFamily="66" charset="0"/>
              </a:rPr>
              <a:t>I have found out that …</a:t>
            </a:r>
          </a:p>
          <a:p>
            <a:pPr marL="571500" indent="-571500" eaLnBrk="1" hangingPunct="1">
              <a:spcBef>
                <a:spcPct val="20000"/>
              </a:spcBef>
            </a:pPr>
            <a:r>
              <a:rPr lang="en-US" sz="3600">
                <a:solidFill>
                  <a:srgbClr val="FFFF00"/>
                </a:solidFill>
                <a:latin typeface="Comic Sans MS" pitchFamily="66" charset="0"/>
              </a:rPr>
              <a:t>I’d like to know …</a:t>
            </a:r>
          </a:p>
          <a:p>
            <a:pPr marL="571500" indent="-571500" eaLnBrk="1" hangingPunct="1">
              <a:spcBef>
                <a:spcPct val="20000"/>
              </a:spcBef>
            </a:pPr>
            <a:r>
              <a:rPr lang="en-US" sz="3600">
                <a:solidFill>
                  <a:srgbClr val="FFFF00"/>
                </a:solidFill>
                <a:latin typeface="Comic Sans MS" pitchFamily="66" charset="0"/>
              </a:rPr>
              <a:t>In future, I’m not going to…</a:t>
            </a:r>
          </a:p>
        </p:txBody>
      </p:sp>
      <p:sp>
        <p:nvSpPr>
          <p:cNvPr id="23556" name="Text Box 4"/>
          <p:cNvSpPr txBox="1">
            <a:spLocks noChangeArrowheads="1"/>
          </p:cNvSpPr>
          <p:nvPr/>
        </p:nvSpPr>
        <p:spPr bwMode="auto">
          <a:xfrm>
            <a:off x="684213" y="6165850"/>
            <a:ext cx="3959225"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fld id="{A64ECDE7-4298-492D-9653-412C5555AA7F}" type="datetime2">
              <a:rPr lang="en-GB" sz="2000">
                <a:solidFill>
                  <a:srgbClr val="000000"/>
                </a:solidFill>
                <a:latin typeface="Tahoma" pitchFamily="34" charset="0"/>
              </a:rPr>
              <a:pPr algn="ctr" eaLnBrk="0" hangingPunct="0">
                <a:spcBef>
                  <a:spcPct val="50000"/>
                </a:spcBef>
              </a:pPr>
              <a:t>Thursday, 23 November 2017</a:t>
            </a:fld>
            <a:endParaRPr lang="en-GB" sz="2000">
              <a:solidFill>
                <a:srgbClr val="000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2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rPr>
              <a:t>www.phil-race.co.uk</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p:txBody>
          <a:bodyPr/>
          <a:lstStyle/>
          <a:p>
            <a:pPr>
              <a:defRPr/>
            </a:pPr>
            <a:r>
              <a:rPr lang="en-GB" sz="3600" b="1" dirty="0"/>
              <a:t>Finding out where a group is starting from…</a:t>
            </a:r>
          </a:p>
        </p:txBody>
      </p:sp>
      <p:sp>
        <p:nvSpPr>
          <p:cNvPr id="1165315" name="Rectangle 3"/>
          <p:cNvSpPr>
            <a:spLocks noGrp="1" noChangeArrowheads="1"/>
          </p:cNvSpPr>
          <p:nvPr>
            <p:ph idx="1"/>
          </p:nvPr>
        </p:nvSpPr>
        <p:spPr/>
        <p:txBody>
          <a:bodyPr/>
          <a:lstStyle/>
          <a:p>
            <a:pPr>
              <a:lnSpc>
                <a:spcPct val="100000"/>
              </a:lnSpc>
              <a:defRPr/>
            </a:pPr>
            <a:r>
              <a:rPr lang="en-GB" sz="2600" dirty="0"/>
              <a:t>Post-its are particularly useful for open-ended questions, such as </a:t>
            </a:r>
            <a:r>
              <a:rPr lang="en-GB" sz="2600" dirty="0">
                <a:solidFill>
                  <a:srgbClr val="0000CC"/>
                </a:solidFill>
              </a:rPr>
              <a:t>‘economics would be much better for me if only I …’</a:t>
            </a:r>
          </a:p>
          <a:p>
            <a:pPr>
              <a:lnSpc>
                <a:spcPct val="100000"/>
              </a:lnSpc>
              <a:defRPr/>
            </a:pPr>
            <a:r>
              <a:rPr lang="en-GB" sz="2600" dirty="0"/>
              <a:t>Responses can be posted on a flipchart or wall, and used as an exhibit.</a:t>
            </a:r>
          </a:p>
          <a:p>
            <a:pPr>
              <a:lnSpc>
                <a:spcPct val="100000"/>
              </a:lnSpc>
              <a:defRPr/>
            </a:pPr>
            <a:r>
              <a:rPr lang="en-GB" sz="2600" dirty="0"/>
              <a:t>Post-its can be a fast way of finding out what the real intended learning outcomes are for a group.</a:t>
            </a:r>
          </a:p>
          <a:p>
            <a:pPr>
              <a:lnSpc>
                <a:spcPct val="100000"/>
              </a:lnSpc>
              <a:defRPr/>
            </a:pPr>
            <a:r>
              <a:rPr lang="en-GB" sz="2600" dirty="0"/>
              <a:t>They can also provide a measure of the learning </a:t>
            </a:r>
            <a:r>
              <a:rPr lang="en-GB" sz="2600" dirty="0">
                <a:solidFill>
                  <a:srgbClr val="FF0000"/>
                </a:solidFill>
              </a:rPr>
              <a:t>incomes</a:t>
            </a:r>
            <a:r>
              <a:rPr lang="en-GB" sz="2600" dirty="0"/>
              <a:t> of the group.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Post-compulsory Education’s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a:t>I predict a move of universities away from being the guardians of content, (where everything was about ‘delivery’), towards two major functions: </a:t>
            </a:r>
          </a:p>
        </p:txBody>
      </p:sp>
      <p:sp>
        <p:nvSpPr>
          <p:cNvPr id="19459" name="Rectangle 3"/>
          <p:cNvSpPr>
            <a:spLocks noGrp="1" noChangeArrowheads="1"/>
          </p:cNvSpPr>
          <p:nvPr>
            <p:ph type="body" idx="1"/>
          </p:nvPr>
        </p:nvSpPr>
        <p:spPr>
          <a:xfrm>
            <a:off x="358775" y="2204864"/>
            <a:ext cx="8605838" cy="3662536"/>
          </a:xfrm>
        </p:spPr>
        <p:txBody>
          <a:bodyPr/>
          <a:lstStyle/>
          <a:p>
            <a:pPr eaLnBrk="1" hangingPunct="1">
              <a:buFont typeface="+mj-lt"/>
              <a:buAutoNum type="arabicPeriod"/>
            </a:pPr>
            <a:r>
              <a:rPr lang="en-GB" dirty="0"/>
              <a:t>Recognising and accrediting </a:t>
            </a:r>
            <a:r>
              <a:rPr lang="en-GB" dirty="0">
                <a:solidFill>
                  <a:srgbClr val="FF0000"/>
                </a:solidFill>
              </a:rPr>
              <a:t>achievement</a:t>
            </a:r>
            <a:r>
              <a:rPr lang="en-GB" dirty="0"/>
              <a:t>, wherever learning has taken place (i.e. getting the </a:t>
            </a:r>
            <a:r>
              <a:rPr lang="en-GB" dirty="0">
                <a:solidFill>
                  <a:schemeClr val="accent2">
                    <a:lumMod val="60000"/>
                    <a:lumOff val="40000"/>
                  </a:schemeClr>
                </a:solidFill>
              </a:rPr>
              <a:t>assessment</a:t>
            </a:r>
            <a:r>
              <a:rPr lang="en-GB" dirty="0"/>
              <a:t> right);</a:t>
            </a:r>
          </a:p>
          <a:p>
            <a:pPr eaLnBrk="1" hangingPunct="1">
              <a:buFont typeface="+mj-lt"/>
              <a:buAutoNum type="arabicPeriod"/>
            </a:pPr>
            <a:r>
              <a:rPr lang="en-GB" dirty="0"/>
              <a:t>Supporting student </a:t>
            </a:r>
            <a:r>
              <a:rPr lang="en-GB" dirty="0">
                <a:solidFill>
                  <a:srgbClr val="FF0000"/>
                </a:solidFill>
              </a:rPr>
              <a:t>learning</a:t>
            </a:r>
            <a:r>
              <a:rPr lang="en-GB" dirty="0"/>
              <a:t> and </a:t>
            </a:r>
            <a:r>
              <a:rPr lang="en-GB" dirty="0">
                <a:solidFill>
                  <a:srgbClr val="008000"/>
                </a:solidFill>
              </a:rPr>
              <a:t>engagement</a:t>
            </a:r>
            <a:r>
              <a:rPr lang="en-GB" dirty="0"/>
              <a:t> (not least by making </a:t>
            </a:r>
            <a:r>
              <a:rPr lang="en-GB" dirty="0">
                <a:solidFill>
                  <a:schemeClr val="accent2">
                    <a:lumMod val="60000"/>
                    <a:lumOff val="40000"/>
                  </a:schemeClr>
                </a:solidFill>
              </a:rPr>
              <a:t>feedback</a:t>
            </a:r>
            <a:r>
              <a:rPr lang="en-GB" dirty="0"/>
              <a:t> work well for students).</a:t>
            </a:r>
          </a:p>
          <a:p>
            <a:pPr eaLnBrk="1" hangingPunct="1"/>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5355312"/>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three main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when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Annoy all the folk near the back,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sz="2800" dirty="0"/>
              <a:t>We still tend to try to measure...</a:t>
            </a:r>
          </a:p>
          <a:p>
            <a:pPr>
              <a:buNone/>
            </a:pPr>
            <a:r>
              <a:rPr lang="en-GB" sz="2800" dirty="0"/>
              <a:t>	...</a:t>
            </a:r>
            <a:r>
              <a:rPr lang="en-GB" sz="2800" dirty="0">
                <a:solidFill>
                  <a:srgbClr val="FF0000"/>
                </a:solidFill>
              </a:rPr>
              <a:t>what’s in students’ heads, and what they can do with what’s there</a:t>
            </a:r>
          </a:p>
          <a:p>
            <a:pPr>
              <a:buNone/>
            </a:pPr>
            <a:r>
              <a:rPr lang="en-GB" sz="2800" dirty="0"/>
              <a:t>	in terms of two unsatisfactory proxies ... </a:t>
            </a:r>
          </a:p>
          <a:p>
            <a:pPr>
              <a:buAutoNum type="arabicPeriod"/>
            </a:pPr>
            <a:r>
              <a:rPr lang="en-GB" sz="2800" dirty="0">
                <a:solidFill>
                  <a:srgbClr val="006600"/>
                </a:solidFill>
              </a:rPr>
              <a:t>what comes out of students’ </a:t>
            </a:r>
            <a:r>
              <a:rPr lang="en-GB" sz="2800" dirty="0">
                <a:solidFill>
                  <a:srgbClr val="FF0000"/>
                </a:solidFill>
              </a:rPr>
              <a:t>pens</a:t>
            </a:r>
            <a:r>
              <a:rPr lang="en-GB" sz="2800" dirty="0">
                <a:solidFill>
                  <a:srgbClr val="006600"/>
                </a:solidFill>
              </a:rPr>
              <a:t> in exams;</a:t>
            </a:r>
          </a:p>
          <a:p>
            <a:pPr marL="742950" indent="-742950">
              <a:buNone/>
            </a:pPr>
            <a:r>
              <a:rPr lang="en-GB" sz="2800" b="0" dirty="0">
                <a:solidFill>
                  <a:srgbClr val="006600"/>
                </a:solidFill>
                <a:latin typeface="Creepy" pitchFamily="82" charset="0"/>
              </a:rPr>
              <a:t>	</a:t>
            </a:r>
            <a:r>
              <a:rPr lang="en-GB" sz="3600" b="0" dirty="0">
                <a:solidFill>
                  <a:srgbClr val="FF0000"/>
                </a:solidFill>
                <a:latin typeface="Creepy" pitchFamily="82" charset="0"/>
              </a:rPr>
              <a:t>(Henceforth called </a:t>
            </a:r>
            <a:r>
              <a:rPr lang="en-GB" sz="3600" b="0" dirty="0" err="1">
                <a:solidFill>
                  <a:srgbClr val="FF0000"/>
                </a:solidFill>
                <a:latin typeface="Creepy" pitchFamily="82" charset="0"/>
              </a:rPr>
              <a:t>Govian</a:t>
            </a:r>
            <a:r>
              <a:rPr lang="en-GB" sz="3600" b="0" dirty="0">
                <a:solidFill>
                  <a:srgbClr val="FF0000"/>
                </a:solidFill>
                <a:latin typeface="Creepy" pitchFamily="82" charset="0"/>
              </a:rPr>
              <a:t> Assessment?) </a:t>
            </a:r>
            <a:endParaRPr lang="en-GB" sz="2800" b="0" dirty="0">
              <a:solidFill>
                <a:srgbClr val="FF0000"/>
              </a:solidFill>
              <a:latin typeface="Creepy" pitchFamily="82" charset="0"/>
            </a:endParaRPr>
          </a:p>
          <a:p>
            <a:pPr>
              <a:buNone/>
            </a:pPr>
            <a:r>
              <a:rPr lang="en-GB" sz="2800" dirty="0">
                <a:solidFill>
                  <a:srgbClr val="006600"/>
                </a:solidFill>
              </a:rPr>
              <a:t>2.	what comes out of their </a:t>
            </a:r>
            <a:r>
              <a:rPr lang="en-GB" sz="2800" dirty="0">
                <a:solidFill>
                  <a:srgbClr val="FF0000"/>
                </a:solidFill>
              </a:rPr>
              <a:t>keyboards</a:t>
            </a:r>
            <a:r>
              <a:rPr lang="en-GB" sz="2800" dirty="0">
                <a:solidFill>
                  <a:srgbClr val="006600"/>
                </a:solidFill>
              </a:rPr>
              <a:t> in essays and reports</a:t>
            </a:r>
            <a:r>
              <a:rPr lang="en-GB" sz="28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Learners in 2014: Planet MOOC?</a:t>
            </a:r>
          </a:p>
        </p:txBody>
      </p:sp>
      <p:sp>
        <p:nvSpPr>
          <p:cNvPr id="3" name="Content Placeholder 2"/>
          <p:cNvSpPr>
            <a:spLocks noGrp="1"/>
          </p:cNvSpPr>
          <p:nvPr>
            <p:ph idx="1"/>
          </p:nvPr>
        </p:nvSpPr>
        <p:spPr/>
        <p:txBody>
          <a:bodyPr/>
          <a:lstStyle/>
          <a:p>
            <a:pPr>
              <a:lnSpc>
                <a:spcPct val="100000"/>
              </a:lnSpc>
              <a:buNone/>
            </a:pPr>
            <a:r>
              <a:rPr lang="en-GB" dirty="0">
                <a:solidFill>
                  <a:srgbClr val="FF0000"/>
                </a:solidFill>
              </a:rPr>
              <a:t>About you and MOOCs</a:t>
            </a:r>
          </a:p>
          <a:p>
            <a:pPr>
              <a:lnSpc>
                <a:spcPct val="100000"/>
              </a:lnSpc>
            </a:pPr>
            <a:r>
              <a:rPr lang="en-GB" sz="2600" dirty="0"/>
              <a:t>Hands up if you don’t know what a MOOC is.</a:t>
            </a:r>
          </a:p>
          <a:p>
            <a:pPr>
              <a:lnSpc>
                <a:spcPct val="100000"/>
              </a:lnSpc>
            </a:pPr>
            <a:r>
              <a:rPr lang="en-GB" sz="2600" dirty="0"/>
              <a:t>Hands up if you’re already studying on a MOOC.</a:t>
            </a:r>
          </a:p>
          <a:p>
            <a:pPr>
              <a:lnSpc>
                <a:spcPct val="100000"/>
              </a:lnSpc>
            </a:pPr>
            <a:r>
              <a:rPr lang="en-GB" sz="2600" dirty="0"/>
              <a:t>Hands up if you’re already contributing stuff to a MOOC.</a:t>
            </a:r>
          </a:p>
          <a:p>
            <a:pPr>
              <a:lnSpc>
                <a:spcPct val="100000"/>
              </a:lnSpc>
            </a:pPr>
            <a:r>
              <a:rPr lang="en-GB" sz="2600" dirty="0"/>
              <a:t>Hands up if you’re already assessing learning which has taken place with a MOOC?</a:t>
            </a:r>
          </a:p>
          <a:p>
            <a:pPr>
              <a:lnSpc>
                <a:spcPct val="100000"/>
              </a:lnSpc>
              <a:buNone/>
            </a:pPr>
            <a:r>
              <a:rPr lang="en-GB" sz="2600" dirty="0"/>
              <a:t>Thoughts about MOOCs are already going ‘viral’ on the </a:t>
            </a:r>
            <a:r>
              <a:rPr lang="en-GB" sz="2600" dirty="0" err="1"/>
              <a:t>Twittersphere</a:t>
            </a:r>
            <a:r>
              <a:rPr lang="en-GB" sz="2600" dirty="0"/>
              <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5" name="TextBox 4"/>
          <p:cNvSpPr txBox="1"/>
          <p:nvPr/>
        </p:nvSpPr>
        <p:spPr>
          <a:xfrm>
            <a:off x="1187624" y="3789040"/>
            <a:ext cx="7632848" cy="2123658"/>
          </a:xfrm>
          <a:prstGeom prst="rect">
            <a:avLst/>
          </a:prstGeom>
          <a:solidFill>
            <a:schemeClr val="bg1"/>
          </a:solidFill>
        </p:spPr>
        <p:txBody>
          <a:bodyPr wrap="square" rtlCol="0">
            <a:spAutoFit/>
          </a:bodyPr>
          <a:lstStyle/>
          <a:p>
            <a:pPr eaLnBrk="0" hangingPunct="0"/>
            <a:r>
              <a:rPr lang="en-GB" sz="6600" b="1" dirty="0">
                <a:solidFill>
                  <a:srgbClr val="FFFFFF"/>
                </a:solidFill>
              </a:rPr>
              <a:t>Massive, Open Online Courses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a:noFill/>
          </a:ln>
        </p:spPr>
        <p:txBody>
          <a:bodyPr vert="horz" wrap="square" lIns="91440" tIns="45720" rIns="91440" bIns="45720" numCol="1" anchor="b" anchorCtr="0" compatLnSpc="1">
            <a:prstTxWarp prst="textNoShape">
              <a:avLst/>
            </a:prstTxWarp>
          </a:bodyPr>
          <a:lstStyle/>
          <a:p>
            <a:r>
              <a:rPr lang="en-GB" sz="3200" b="1" dirty="0"/>
              <a:t>MOOCs and higher education in 2014</a:t>
            </a:r>
          </a:p>
        </p:txBody>
      </p:sp>
      <p:sp>
        <p:nvSpPr>
          <p:cNvPr id="3" name="Content Placeholder 2"/>
          <p:cNvSpPr>
            <a:spLocks noGrp="1"/>
          </p:cNvSpPr>
          <p:nvPr>
            <p:ph idx="1"/>
          </p:nvPr>
        </p:nvSpPr>
        <p:spPr>
          <a:xfrm>
            <a:off x="0" y="548600"/>
            <a:ext cx="9144000" cy="5318801"/>
          </a:xfrm>
        </p:spPr>
        <p:txBody>
          <a:bodyPr/>
          <a:lstStyle/>
          <a:p>
            <a:pPr>
              <a:lnSpc>
                <a:spcPct val="100000"/>
              </a:lnSpc>
              <a:spcBef>
                <a:spcPts val="600"/>
              </a:spcBef>
            </a:pPr>
            <a:r>
              <a:rPr lang="en-GB" sz="2600" dirty="0"/>
              <a:t>We are now in an era of mass education with significantly increasing sizes of Higher Education Institutions – but some already with </a:t>
            </a:r>
            <a:r>
              <a:rPr lang="en-GB" sz="2600" dirty="0">
                <a:solidFill>
                  <a:srgbClr val="FF0000"/>
                </a:solidFill>
              </a:rPr>
              <a:t>fewer</a:t>
            </a:r>
            <a:r>
              <a:rPr lang="en-GB" sz="2600" dirty="0"/>
              <a:t> students!!</a:t>
            </a:r>
          </a:p>
          <a:p>
            <a:pPr>
              <a:lnSpc>
                <a:spcPct val="100000"/>
              </a:lnSpc>
              <a:spcBef>
                <a:spcPts val="600"/>
              </a:spcBef>
            </a:pPr>
            <a:r>
              <a:rPr lang="en-GB" sz="2600" dirty="0"/>
              <a:t>Distance education is seen as a panacea in some areas with the increasing promotion of </a:t>
            </a:r>
            <a:r>
              <a:rPr lang="en-GB" sz="2600" dirty="0">
                <a:solidFill>
                  <a:srgbClr val="FF0000"/>
                </a:solidFill>
              </a:rPr>
              <a:t>Massive Open On-line Courses </a:t>
            </a:r>
            <a:r>
              <a:rPr lang="en-GB" sz="2600" dirty="0"/>
              <a:t>(MOOCs) currently gaining much publicity;</a:t>
            </a:r>
          </a:p>
          <a:p>
            <a:pPr>
              <a:lnSpc>
                <a:spcPct val="100000"/>
              </a:lnSpc>
              <a:spcBef>
                <a:spcPts val="600"/>
              </a:spcBef>
            </a:pPr>
            <a:r>
              <a:rPr lang="en-GB" sz="2600" dirty="0"/>
              <a:t>Higher Education Institutions including Harvard, MIT and the UK OU offer free on-line content, with some offering peer review opportunities for assignments;</a:t>
            </a:r>
          </a:p>
          <a:p>
            <a:pPr>
              <a:lnSpc>
                <a:spcPct val="100000"/>
              </a:lnSpc>
              <a:spcBef>
                <a:spcPts val="600"/>
              </a:spcBef>
            </a:pPr>
            <a:r>
              <a:rPr lang="en-GB" sz="2600" dirty="0"/>
              <a:t>Currently most MOOCs don’t offer assessment or credit opportunities and retention can be a significant problem: </a:t>
            </a:r>
            <a:r>
              <a:rPr lang="en-GB" sz="2600" dirty="0">
                <a:solidFill>
                  <a:srgbClr val="FF0000"/>
                </a:solidFill>
              </a:rPr>
              <a:t>but this will change</a:t>
            </a:r>
            <a:r>
              <a:rPr lang="en-GB" sz="26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MOOCs</a:t>
            </a:r>
          </a:p>
        </p:txBody>
      </p:sp>
      <p:sp>
        <p:nvSpPr>
          <p:cNvPr id="3" name="Content Placeholder 2"/>
          <p:cNvSpPr>
            <a:spLocks noGrp="1"/>
          </p:cNvSpPr>
          <p:nvPr>
            <p:ph idx="1"/>
          </p:nvPr>
        </p:nvSpPr>
        <p:spPr/>
        <p:txBody>
          <a:bodyPr/>
          <a:lstStyle/>
          <a:p>
            <a:r>
              <a:rPr lang="en-GB" sz="2600" dirty="0"/>
              <a:t>There is not yet a business model which works.</a:t>
            </a:r>
          </a:p>
          <a:p>
            <a:r>
              <a:rPr lang="en-GB" sz="2600" dirty="0"/>
              <a:t>£2m of OU capital has been invested in </a:t>
            </a:r>
            <a:r>
              <a:rPr lang="en-GB" sz="2600" dirty="0" err="1"/>
              <a:t>FutureLearn</a:t>
            </a:r>
            <a:r>
              <a:rPr lang="en-GB" sz="2600" dirty="0"/>
              <a:t>, seeking £8m return.</a:t>
            </a:r>
          </a:p>
          <a:p>
            <a:r>
              <a:rPr lang="en-GB" sz="2600" dirty="0"/>
              <a:t>Worries about types of assessment: how good are digital MCQs? Peer-reviewed essays can’t really count towards accreditation, but are excellent for feedback to learners.</a:t>
            </a:r>
          </a:p>
          <a:p>
            <a:r>
              <a:rPr lang="en-GB" sz="2600" dirty="0"/>
              <a:t>But Pearson are involved, who suggest ‘possible that several middle-ranking universities in UK will close’.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807"/>
          </a:xfrm>
        </p:spPr>
        <p:txBody>
          <a:bodyPr/>
          <a:lstStyle/>
          <a:p>
            <a:r>
              <a:rPr lang="en-GB" sz="3600" dirty="0"/>
              <a:t>This is what MOOC users commit to:</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22939" y="836712"/>
            <a:ext cx="9266939" cy="3956563"/>
          </a:xfrm>
          <a:prstGeom prst="rect">
            <a:avLst/>
          </a:prstGeom>
          <a:noFill/>
          <a:ln w="9525">
            <a:noFill/>
            <a:miter lim="800000"/>
            <a:headEnd/>
            <a:tailEnd/>
          </a:ln>
        </p:spPr>
      </p:pic>
      <p:sp>
        <p:nvSpPr>
          <p:cNvPr id="5" name="Rectangle 4"/>
          <p:cNvSpPr/>
          <p:nvPr/>
        </p:nvSpPr>
        <p:spPr>
          <a:xfrm>
            <a:off x="1763688" y="3995678"/>
            <a:ext cx="5436096" cy="2308324"/>
          </a:xfrm>
          <a:prstGeom prst="rect">
            <a:avLst/>
          </a:prstGeom>
        </p:spPr>
        <p:txBody>
          <a:bodyPr wrap="square">
            <a:spAutoFit/>
          </a:bodyPr>
          <a:lstStyle/>
          <a:p>
            <a:pPr algn="ctr" eaLnBrk="0" hangingPunct="0"/>
            <a:endParaRPr lang="en-GB" sz="3600" b="1" dirty="0">
              <a:solidFill>
                <a:srgbClr val="000000"/>
              </a:solidFill>
            </a:endParaRPr>
          </a:p>
          <a:p>
            <a:pPr algn="ctr" eaLnBrk="0" hangingPunct="0"/>
            <a:r>
              <a:rPr lang="en-US" sz="3600" b="1" dirty="0">
                <a:solidFill>
                  <a:srgbClr val="000000"/>
                </a:solidFill>
              </a:rPr>
              <a:t>The next slide shows this ridiculously small print!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a:t>
            </a:r>
            <a:r>
              <a:rPr lang="en-GB" dirty="0" err="1"/>
              <a:t>honor</a:t>
            </a:r>
            <a:r>
              <a:rPr lang="en-GB" dirty="0"/>
              <a:t>’ code...</a:t>
            </a:r>
          </a:p>
        </p:txBody>
      </p:sp>
      <p:sp>
        <p:nvSpPr>
          <p:cNvPr id="3" name="Content Placeholder 2"/>
          <p:cNvSpPr>
            <a:spLocks noGrp="1"/>
          </p:cNvSpPr>
          <p:nvPr>
            <p:ph idx="1"/>
          </p:nvPr>
        </p:nvSpPr>
        <p:spPr/>
        <p:txBody>
          <a:bodyPr/>
          <a:lstStyle/>
          <a:p>
            <a:pPr>
              <a:buNone/>
            </a:pPr>
            <a:r>
              <a:rPr lang="en-GB" sz="2600" dirty="0"/>
              <a:t>All students participating the class must agree to abide by the following code of conduct:</a:t>
            </a:r>
          </a:p>
          <a:p>
            <a:pPr>
              <a:buFont typeface="+mj-lt"/>
              <a:buAutoNum type="arabicPeriod"/>
            </a:pPr>
            <a:r>
              <a:rPr lang="en-GB" sz="2600" dirty="0"/>
              <a:t> I will register for only one account.</a:t>
            </a:r>
          </a:p>
          <a:p>
            <a:pPr>
              <a:buFont typeface="+mj-lt"/>
              <a:buAutoNum type="arabicPeriod"/>
            </a:pPr>
            <a:r>
              <a:rPr lang="en-GB" sz="2600" dirty="0"/>
              <a:t>My answers to homework, quizzes and exams will be my own work (except for assignments which explicitly permit collaboration).</a:t>
            </a:r>
          </a:p>
          <a:p>
            <a:pPr>
              <a:buFont typeface="+mj-lt"/>
              <a:buAutoNum type="arabicPeriod"/>
            </a:pPr>
            <a:r>
              <a:rPr lang="en-GB" sz="2600" dirty="0"/>
              <a:t>I will not make solutions to homework, quizzes or exams available to anyone else. This includes both solutions written by me, as well as any official solutions written by the course staff.</a:t>
            </a:r>
          </a:p>
          <a:p>
            <a:pPr>
              <a:buFont typeface="+mj-lt"/>
              <a:buAutoNum type="arabicPeriod"/>
            </a:pPr>
            <a:r>
              <a:rPr lang="en-GB" sz="2600" dirty="0"/>
              <a:t>I will not engage in any other activities that will dishonestly improve my results or dishonestly improve/hurt the results of others.</a:t>
            </a:r>
          </a:p>
          <a:p>
            <a:pPr>
              <a:buFont typeface="+mj-lt"/>
              <a:buAutoNum type="arabicPeriod"/>
            </a:pPr>
            <a:endParaRPr lang="en-GB" sz="2600" dirty="0"/>
          </a:p>
          <a:p>
            <a:pPr>
              <a:buFont typeface="+mj-lt"/>
              <a:buAutoNum type="arabicPeriod"/>
            </a:pPr>
            <a:endParaRPr lang="en-GB" sz="2600" dirty="0"/>
          </a:p>
        </p:txBody>
      </p:sp>
      <p:sp>
        <p:nvSpPr>
          <p:cNvPr id="4" name="Rectangle 3"/>
          <p:cNvSpPr/>
          <p:nvPr/>
        </p:nvSpPr>
        <p:spPr>
          <a:xfrm>
            <a:off x="2267744" y="3140968"/>
            <a:ext cx="4572000" cy="3046988"/>
          </a:xfrm>
          <a:prstGeom prst="rect">
            <a:avLst/>
          </a:prstGeom>
          <a:solidFill>
            <a:srgbClr val="FFFF00"/>
          </a:solidFill>
        </p:spPr>
        <p:txBody>
          <a:bodyPr>
            <a:spAutoFit/>
          </a:bodyPr>
          <a:lstStyle/>
          <a:p>
            <a:pPr algn="ctr" eaLnBrk="0" hangingPunct="0"/>
            <a:endParaRPr lang="en-GB" sz="2400" b="1" dirty="0">
              <a:solidFill>
                <a:srgbClr val="000000"/>
              </a:solidFill>
            </a:endParaRPr>
          </a:p>
          <a:p>
            <a:pPr algn="ctr" eaLnBrk="0" hangingPunct="0"/>
            <a:r>
              <a:rPr lang="en-US" sz="2400" b="1" dirty="0">
                <a:solidFill>
                  <a:srgbClr val="000000"/>
                </a:solidFill>
              </a:rPr>
              <a:t>Validation – the only validation on this MOOC was online acceptance of an honor code. If MOOCs are to provide credit with any currency, then this will have to change. (Martin Hall)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Helen Barefoot (</a:t>
            </a:r>
            <a:r>
              <a:rPr lang="en-GB" sz="3200" dirty="0" err="1"/>
              <a:t>Uni</a:t>
            </a:r>
            <a:r>
              <a:rPr lang="en-GB" sz="3200" dirty="0"/>
              <a:t> of </a:t>
            </a:r>
            <a:r>
              <a:rPr lang="en-GB" sz="3200" dirty="0" err="1"/>
              <a:t>Herts</a:t>
            </a:r>
            <a:r>
              <a:rPr lang="en-GB" sz="3200" dirty="0"/>
              <a:t>)  on MOOC completion rates</a:t>
            </a:r>
          </a:p>
        </p:txBody>
      </p:sp>
      <p:sp>
        <p:nvSpPr>
          <p:cNvPr id="3" name="Content Placeholder 2"/>
          <p:cNvSpPr>
            <a:spLocks noGrp="1"/>
          </p:cNvSpPr>
          <p:nvPr>
            <p:ph idx="1"/>
          </p:nvPr>
        </p:nvSpPr>
        <p:spPr/>
        <p:txBody>
          <a:bodyPr/>
          <a:lstStyle/>
          <a:p>
            <a:pPr>
              <a:buNone/>
            </a:pPr>
            <a:r>
              <a:rPr lang="en-US" sz="2600" dirty="0"/>
              <a:t>Reported completion may be very low (1-10%) </a:t>
            </a:r>
            <a:endParaRPr lang="en-GB" sz="2600" dirty="0"/>
          </a:p>
          <a:p>
            <a:r>
              <a:rPr lang="en-GB" sz="2600" dirty="0"/>
              <a:t>Does that matter? </a:t>
            </a:r>
          </a:p>
          <a:p>
            <a:r>
              <a:rPr lang="en-US" sz="2600" dirty="0"/>
              <a:t>With very large starting numbers, there are still many learners completing. </a:t>
            </a:r>
            <a:endParaRPr lang="en-GB" sz="2600" dirty="0"/>
          </a:p>
          <a:p>
            <a:r>
              <a:rPr lang="en-US" sz="2600" dirty="0"/>
              <a:t>Maybe learners achieve personal goals even if they don’t complete. </a:t>
            </a:r>
            <a:endParaRPr lang="en-GB" sz="2600" dirty="0"/>
          </a:p>
          <a:p>
            <a:r>
              <a:rPr lang="en-US" sz="2600" dirty="0">
                <a:solidFill>
                  <a:srgbClr val="FF0000"/>
                </a:solidFill>
              </a:rPr>
              <a:t>But: Can MOOCs encourage access to HE if &gt;90% have an experience which is a ‘failure’? </a:t>
            </a:r>
          </a:p>
          <a:p>
            <a:endParaRPr lang="en-GB" sz="26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Prof Martin Hall on MOOCs</a:t>
            </a:r>
          </a:p>
        </p:txBody>
      </p:sp>
      <p:sp>
        <p:nvSpPr>
          <p:cNvPr id="8" name="Rectangle 7"/>
          <p:cNvSpPr/>
          <p:nvPr/>
        </p:nvSpPr>
        <p:spPr>
          <a:xfrm>
            <a:off x="251520" y="1340768"/>
            <a:ext cx="4572000" cy="4401205"/>
          </a:xfrm>
          <a:prstGeom prst="rect">
            <a:avLst/>
          </a:prstGeom>
        </p:spPr>
        <p:txBody>
          <a:bodyPr>
            <a:spAutoFit/>
          </a:bodyPr>
          <a:lstStyle/>
          <a:p>
            <a:pPr eaLnBrk="0" hangingPunct="0"/>
            <a:endParaRPr lang="en-GB" sz="2800" b="1" dirty="0">
              <a:solidFill>
                <a:srgbClr val="000000"/>
              </a:solidFill>
            </a:endParaRPr>
          </a:p>
          <a:p>
            <a:pPr eaLnBrk="0" hangingPunct="0"/>
            <a:r>
              <a:rPr lang="en-US" sz="2800" b="1" dirty="0">
                <a:solidFill>
                  <a:srgbClr val="FF0000"/>
                </a:solidFill>
              </a:rPr>
              <a:t>They could finish off the lecture as a form of conveying information</a:t>
            </a:r>
            <a:r>
              <a:rPr lang="en-US" sz="2800" b="1" dirty="0">
                <a:solidFill>
                  <a:srgbClr val="000000"/>
                </a:solidFill>
              </a:rPr>
              <a:t>, and the teacher becomes an expert guide in a world of abundance rather than a lecturer passing down wisdom from the podium. </a:t>
            </a:r>
          </a:p>
        </p:txBody>
      </p:sp>
      <p:sp>
        <p:nvSpPr>
          <p:cNvPr id="5" name="Content Placeholder 4"/>
          <p:cNvSpPr>
            <a:spLocks noGrp="1"/>
          </p:cNvSpPr>
          <p:nvPr>
            <p:ph idx="1"/>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000" dirty="0">
                <a:solidFill>
                  <a:schemeClr val="bg1"/>
                </a:solidFill>
                <a:latin typeface="Comic Sans MS" pitchFamily="66" charset="0"/>
              </a:rPr>
              <a:t>Born a Geordie</a:t>
            </a:r>
          </a:p>
          <a:p>
            <a:pPr>
              <a:lnSpc>
                <a:spcPct val="100000"/>
              </a:lnSpc>
              <a:spcBef>
                <a:spcPct val="30000"/>
              </a:spcBef>
              <a:buSzTx/>
              <a:buFont typeface="Wingdings" pitchFamily="2" charset="2"/>
              <a:buChar char="v"/>
            </a:pPr>
            <a:r>
              <a:rPr lang="en-GB" sz="2000" dirty="0">
                <a:solidFill>
                  <a:schemeClr val="bg1"/>
                </a:solidFill>
                <a:latin typeface="Comic Sans MS" pitchFamily="66" charset="0"/>
              </a:rPr>
              <a:t>First a musician</a:t>
            </a:r>
          </a:p>
          <a:p>
            <a:pPr>
              <a:lnSpc>
                <a:spcPct val="100000"/>
              </a:lnSpc>
              <a:spcBef>
                <a:spcPct val="30000"/>
              </a:spcBef>
              <a:buSzTx/>
              <a:buFont typeface="Wingdings" pitchFamily="2" charset="2"/>
              <a:buChar char="v"/>
            </a:pPr>
            <a:r>
              <a:rPr lang="en-GB" sz="2000" dirty="0">
                <a:solidFill>
                  <a:schemeClr val="bg1"/>
                </a:solidFill>
                <a:latin typeface="Comic Sans MS" pitchFamily="66" charset="0"/>
              </a:rPr>
              <a:t>Then a writer</a:t>
            </a:r>
          </a:p>
          <a:p>
            <a:pPr>
              <a:lnSpc>
                <a:spcPct val="100000"/>
              </a:lnSpc>
              <a:spcBef>
                <a:spcPct val="30000"/>
              </a:spcBef>
              <a:buSzTx/>
              <a:buFont typeface="Wingdings" pitchFamily="2" charset="2"/>
              <a:buChar char="v"/>
            </a:pPr>
            <a:r>
              <a:rPr lang="en-GB" sz="2000" dirty="0">
                <a:solidFill>
                  <a:schemeClr val="bg1"/>
                </a:solidFill>
                <a:latin typeface="Comic Sans MS" pitchFamily="66" charset="0"/>
              </a:rPr>
              <a:t>Then a scientist</a:t>
            </a:r>
          </a:p>
          <a:p>
            <a:pPr>
              <a:lnSpc>
                <a:spcPct val="100000"/>
              </a:lnSpc>
              <a:spcBef>
                <a:spcPct val="30000"/>
              </a:spcBef>
              <a:buSzTx/>
              <a:buFont typeface="Wingdings" pitchFamily="2" charset="2"/>
              <a:buChar char="v"/>
            </a:pPr>
            <a:r>
              <a:rPr lang="en-GB" sz="2000" dirty="0">
                <a:solidFill>
                  <a:schemeClr val="bg1"/>
                </a:solidFill>
                <a:latin typeface="Comic Sans MS" pitchFamily="66" charset="0"/>
              </a:rPr>
              <a:t>Then a researcher</a:t>
            </a:r>
          </a:p>
          <a:p>
            <a:pPr>
              <a:lnSpc>
                <a:spcPct val="100000"/>
              </a:lnSpc>
              <a:spcBef>
                <a:spcPct val="30000"/>
              </a:spcBef>
              <a:buSzTx/>
              <a:buFont typeface="Wingdings" pitchFamily="2" charset="2"/>
              <a:buChar char="v"/>
            </a:pPr>
            <a:r>
              <a:rPr lang="en-GB" sz="2000" dirty="0">
                <a:solidFill>
                  <a:srgbClr val="FFFF00"/>
                </a:solidFill>
                <a:latin typeface="Comic Sans MS" pitchFamily="66" charset="0"/>
              </a:rPr>
              <a:t>Then a lecturer and warden</a:t>
            </a:r>
          </a:p>
          <a:p>
            <a:pPr>
              <a:lnSpc>
                <a:spcPct val="100000"/>
              </a:lnSpc>
              <a:spcBef>
                <a:spcPct val="30000"/>
              </a:spcBef>
              <a:buSzTx/>
              <a:buFont typeface="Wingdings" pitchFamily="2" charset="2"/>
              <a:buChar char="v"/>
            </a:pPr>
            <a:r>
              <a:rPr lang="en-GB" sz="2000" dirty="0">
                <a:solidFill>
                  <a:srgbClr val="FFFF00"/>
                </a:solidFill>
                <a:latin typeface="Comic Sans MS" pitchFamily="66" charset="0"/>
              </a:rPr>
              <a:t>Got interested in how students learn</a:t>
            </a:r>
          </a:p>
          <a:p>
            <a:pPr>
              <a:lnSpc>
                <a:spcPct val="100000"/>
              </a:lnSpc>
              <a:spcBef>
                <a:spcPct val="30000"/>
              </a:spcBef>
              <a:buSzTx/>
              <a:buFont typeface="Wingdings" pitchFamily="2" charset="2"/>
              <a:buChar char="v"/>
            </a:pPr>
            <a:r>
              <a:rPr lang="en-GB" sz="2000" dirty="0">
                <a:solidFill>
                  <a:srgbClr val="FFFF00"/>
                </a:solidFill>
                <a:latin typeface="Comic Sans MS" pitchFamily="66" charset="0"/>
              </a:rPr>
              <a:t>And the effects assessment and feedback have on them</a:t>
            </a:r>
          </a:p>
          <a:p>
            <a:pPr>
              <a:lnSpc>
                <a:spcPct val="100000"/>
              </a:lnSpc>
              <a:spcBef>
                <a:spcPct val="30000"/>
              </a:spcBef>
              <a:buSzTx/>
              <a:buFont typeface="Wingdings" pitchFamily="2" charset="2"/>
              <a:buChar char="v"/>
            </a:pPr>
            <a:r>
              <a:rPr lang="en-GB" sz="2000" dirty="0">
                <a:solidFill>
                  <a:srgbClr val="FFFF00"/>
                </a:solidFill>
                <a:latin typeface="Comic Sans MS" pitchFamily="66" charset="0"/>
              </a:rPr>
              <a:t>And how we teach them</a:t>
            </a:r>
          </a:p>
          <a:p>
            <a:pPr>
              <a:lnSpc>
                <a:spcPct val="100000"/>
              </a:lnSpc>
              <a:spcBef>
                <a:spcPct val="30000"/>
              </a:spcBef>
              <a:buSzTx/>
              <a:buFont typeface="Wingdings" pitchFamily="2" charset="2"/>
              <a:buChar char="v"/>
            </a:pPr>
            <a:r>
              <a:rPr lang="en-GB" sz="2000" dirty="0">
                <a:solidFill>
                  <a:srgbClr val="FFFF00"/>
                </a:solidFill>
                <a:latin typeface="Comic Sans MS" pitchFamily="66" charset="0"/>
              </a:rPr>
              <a:t>Gradually became an educational developer</a:t>
            </a:r>
          </a:p>
          <a:p>
            <a:pPr>
              <a:lnSpc>
                <a:spcPct val="100000"/>
              </a:lnSpc>
              <a:spcBef>
                <a:spcPct val="30000"/>
              </a:spcBef>
              <a:buSzTx/>
              <a:buFont typeface="Wingdings" pitchFamily="2" charset="2"/>
              <a:buChar char="v"/>
            </a:pPr>
            <a:endParaRPr lang="en-GB" sz="2000" dirty="0">
              <a:solidFill>
                <a:srgbClr val="FFFF00"/>
              </a:solidFill>
              <a:latin typeface="Comic Sans MS" pitchFamily="66"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000" dirty="0">
                <a:solidFill>
                  <a:schemeClr val="bg1"/>
                </a:solidFill>
                <a:latin typeface="Comic Sans MS" pitchFamily="66" charset="0"/>
              </a:rPr>
              <a:t>And now ‘retired’! (1995, 2009)</a:t>
            </a:r>
          </a:p>
          <a:p>
            <a:pPr>
              <a:lnSpc>
                <a:spcPct val="100000"/>
              </a:lnSpc>
              <a:spcBef>
                <a:spcPct val="30000"/>
              </a:spcBef>
              <a:buSzTx/>
              <a:buFont typeface="Wingdings" pitchFamily="2" charset="2"/>
              <a:buChar char="v"/>
            </a:pPr>
            <a:r>
              <a:rPr lang="en-GB" sz="2000" dirty="0">
                <a:solidFill>
                  <a:srgbClr val="FFCCCC"/>
                </a:solidFill>
                <a:latin typeface="Comic Sans MS" pitchFamily="66" charset="0"/>
              </a:rPr>
              <a:t>Working with students on learning techniques</a:t>
            </a:r>
          </a:p>
          <a:p>
            <a:pPr>
              <a:lnSpc>
                <a:spcPct val="100000"/>
              </a:lnSpc>
              <a:spcBef>
                <a:spcPct val="30000"/>
              </a:spcBef>
              <a:buSzTx/>
              <a:buFont typeface="Wingdings" pitchFamily="2" charset="2"/>
              <a:buChar char="v"/>
            </a:pPr>
            <a:r>
              <a:rPr lang="en-GB" sz="2000" dirty="0">
                <a:solidFill>
                  <a:srgbClr val="FFFF66"/>
                </a:solidFill>
                <a:latin typeface="Comic Sans MS" pitchFamily="66" charset="0"/>
              </a:rPr>
              <a:t>And lecturers on teaching and assessment strategies</a:t>
            </a:r>
          </a:p>
          <a:p>
            <a:pPr>
              <a:lnSpc>
                <a:spcPct val="100000"/>
              </a:lnSpc>
              <a:spcBef>
                <a:spcPct val="30000"/>
              </a:spcBef>
              <a:buSzTx/>
              <a:buFont typeface="Wingdings" pitchFamily="2" charset="2"/>
              <a:buChar char="v"/>
            </a:pPr>
            <a:r>
              <a:rPr lang="en-GB" sz="2000" dirty="0">
                <a:solidFill>
                  <a:srgbClr val="66FF33"/>
                </a:solidFill>
                <a:latin typeface="Comic Sans MS" pitchFamily="66" charset="0"/>
              </a:rPr>
              <a:t>And trainers on training design</a:t>
            </a:r>
          </a:p>
          <a:p>
            <a:pPr>
              <a:lnSpc>
                <a:spcPct val="100000"/>
              </a:lnSpc>
              <a:spcBef>
                <a:spcPct val="30000"/>
              </a:spcBef>
              <a:buSzTx/>
              <a:buFont typeface="Wingdings" pitchFamily="2" charset="2"/>
              <a:buNone/>
            </a:pPr>
            <a:r>
              <a:rPr lang="en-GB" sz="2000" dirty="0">
                <a:solidFill>
                  <a:srgbClr val="FFCCFF"/>
                </a:solidFill>
                <a:latin typeface="Comic Sans MS" pitchFamily="66" charset="0"/>
              </a:rPr>
              <a:t>Currently…</a:t>
            </a:r>
          </a:p>
          <a:p>
            <a:pPr>
              <a:lnSpc>
                <a:spcPct val="100000"/>
              </a:lnSpc>
              <a:spcBef>
                <a:spcPct val="30000"/>
              </a:spcBef>
              <a:buSzTx/>
              <a:buFont typeface="Wingdings" pitchFamily="2" charset="2"/>
              <a:buChar char="v"/>
            </a:pPr>
            <a:r>
              <a:rPr lang="en-GB" sz="2000" dirty="0">
                <a:solidFill>
                  <a:srgbClr val="FFCCFF"/>
                </a:solidFill>
                <a:latin typeface="Comic Sans MS" pitchFamily="66" charset="0"/>
              </a:rPr>
              <a:t>Visiting Prof: Plymouth</a:t>
            </a:r>
          </a:p>
          <a:p>
            <a:pPr>
              <a:lnSpc>
                <a:spcPct val="100000"/>
              </a:lnSpc>
              <a:spcBef>
                <a:spcPct val="30000"/>
              </a:spcBef>
              <a:buSzTx/>
              <a:buFont typeface="Wingdings" pitchFamily="2" charset="2"/>
              <a:buChar char="v"/>
            </a:pPr>
            <a:r>
              <a:rPr lang="en-GB" sz="2000" dirty="0">
                <a:solidFill>
                  <a:srgbClr val="FFCCFF"/>
                </a:solidFill>
                <a:latin typeface="Comic Sans MS" pitchFamily="66" charset="0"/>
              </a:rPr>
              <a:t>Emeritus Prof: Leeds Met</a:t>
            </a:r>
          </a:p>
          <a:p>
            <a:pPr>
              <a:lnSpc>
                <a:spcPct val="100000"/>
              </a:lnSpc>
              <a:spcBef>
                <a:spcPct val="30000"/>
              </a:spcBef>
              <a:buSzTx/>
              <a:buFont typeface="Wingdings" pitchFamily="2" charset="2"/>
              <a:buChar char="v"/>
            </a:pPr>
            <a:r>
              <a:rPr lang="en-GB" sz="2000" dirty="0">
                <a:solidFill>
                  <a:srgbClr val="FFCCFF"/>
                </a:solidFill>
                <a:latin typeface="Comic Sans MS" pitchFamily="66" charset="0"/>
              </a:rPr>
              <a:t>Travelling around as usual!</a:t>
            </a:r>
          </a:p>
          <a:p>
            <a:pPr>
              <a:lnSpc>
                <a:spcPct val="100000"/>
              </a:lnSpc>
              <a:spcBef>
                <a:spcPct val="30000"/>
              </a:spcBef>
              <a:buSzTx/>
              <a:buFont typeface="Wingdings" pitchFamily="2" charset="2"/>
              <a:buChar char="v"/>
            </a:pPr>
            <a:r>
              <a:rPr lang="en-GB" sz="2000" dirty="0">
                <a:solidFill>
                  <a:srgbClr val="FFCCFF"/>
                </a:solidFill>
                <a:latin typeface="Comic Sans MS" pitchFamily="66" charset="0"/>
              </a:rPr>
              <a:t>Based at Newcastle, UK</a:t>
            </a:r>
          </a:p>
          <a:p>
            <a:pPr>
              <a:lnSpc>
                <a:spcPct val="100000"/>
              </a:lnSpc>
              <a:spcBef>
                <a:spcPct val="30000"/>
              </a:spcBef>
              <a:buSzTx/>
              <a:buFont typeface="Wingdings" pitchFamily="2" charset="2"/>
              <a:buChar char="v"/>
            </a:pPr>
            <a:r>
              <a:rPr lang="en-GB" sz="2000" dirty="0">
                <a:solidFill>
                  <a:srgbClr val="FFCCFF"/>
                </a:solidFill>
                <a:latin typeface="Comic Sans MS" pitchFamily="66" charset="0"/>
              </a:rPr>
              <a:t>And on trains</a:t>
            </a:r>
          </a:p>
          <a:p>
            <a:pPr>
              <a:lnSpc>
                <a:spcPct val="100000"/>
              </a:lnSpc>
              <a:spcBef>
                <a:spcPct val="30000"/>
              </a:spcBef>
              <a:buSzTx/>
              <a:buFont typeface="Wingdings" pitchFamily="2" charset="2"/>
              <a:buChar char="v"/>
            </a:pPr>
            <a:r>
              <a:rPr lang="en-GB" sz="2000" dirty="0">
                <a:solidFill>
                  <a:srgbClr val="FFCCFF"/>
                </a:solidFill>
                <a:latin typeface="Comic Sans MS" pitchFamily="66" charset="0"/>
              </a:rPr>
              <a:t>And still a Geordie.</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1692275" y="5853113"/>
            <a:ext cx="5832475" cy="822325"/>
          </a:xfrm>
          <a:prstGeom prst="rect">
            <a:avLst/>
          </a:prstGeom>
          <a:noFill/>
          <a:ln w="12700">
            <a:noFill/>
            <a:miter lim="800000"/>
            <a:headEnd type="none" w="sm" len="sm"/>
            <a:tailEnd type="none" w="sm" len="sm"/>
          </a:ln>
        </p:spPr>
        <p:txBody>
          <a:bodyPr>
            <a:spAutoFit/>
          </a:bodyPr>
          <a:lstStyle/>
          <a:p>
            <a:pPr algn="ctr" eaLnBrk="0" hangingPunct="0"/>
            <a:r>
              <a:rPr lang="en-GB" sz="2400" b="1" dirty="0">
                <a:solidFill>
                  <a:srgbClr val="FFFF00"/>
                </a:solidFill>
                <a:latin typeface="Tahoma" pitchFamily="34" charset="0"/>
              </a:rPr>
              <a:t>And an expert…</a:t>
            </a:r>
          </a:p>
          <a:p>
            <a:pPr algn="ctr" eaLnBrk="0" hangingPunct="0"/>
            <a:r>
              <a:rPr lang="en-GB" sz="2400" b="1" dirty="0">
                <a:solidFill>
                  <a:srgbClr val="FFFF00"/>
                </a:solidFill>
                <a:latin typeface="Tahoma" pitchFamily="34" charset="0"/>
              </a:rPr>
              <a:t>on train routes and timetables!</a:t>
            </a:r>
          </a:p>
        </p:txBody>
      </p:sp>
      <p:sp>
        <p:nvSpPr>
          <p:cNvPr id="6154" name="AutoShape 16">
            <a:hlinkClick r:id="rId4" action="ppaction://hlinkpres?slideindex=1&amp;slidetitle=" highlightClick="1"/>
          </p:cNvPr>
          <p:cNvSpPr>
            <a:spLocks noChangeArrowheads="1"/>
          </p:cNvSpPr>
          <p:nvPr/>
        </p:nvSpPr>
        <p:spPr bwMode="auto">
          <a:xfrm>
            <a:off x="4859338" y="5373688"/>
            <a:ext cx="3889375" cy="719137"/>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However, now there’s talk about </a:t>
            </a:r>
            <a:r>
              <a:rPr lang="en-GB" sz="3200" dirty="0">
                <a:solidFill>
                  <a:srgbClr val="FF0000"/>
                </a:solidFill>
              </a:rPr>
              <a:t>SPOCs</a:t>
            </a:r>
            <a:r>
              <a:rPr lang="en-GB" sz="3200" dirty="0"/>
              <a:t> too</a:t>
            </a:r>
          </a:p>
        </p:txBody>
      </p:sp>
      <p:sp>
        <p:nvSpPr>
          <p:cNvPr id="3" name="Content Placeholder 2"/>
          <p:cNvSpPr>
            <a:spLocks noGrp="1"/>
          </p:cNvSpPr>
          <p:nvPr>
            <p:ph idx="1"/>
          </p:nvPr>
        </p:nvSpPr>
        <p:spPr/>
        <p:txBody>
          <a:bodyPr/>
          <a:lstStyle/>
          <a:p>
            <a:r>
              <a:rPr lang="en-GB" dirty="0"/>
              <a:t>This stands for Small Private Online Course – where there can be fees, and assessment, and accreditation.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b="1" dirty="0">
                <a:solidFill>
                  <a:schemeClr val="tx1"/>
                </a:solidFill>
              </a:rPr>
              <a:t>So how do we get... </a:t>
            </a:r>
            <a:br>
              <a:rPr lang="en-GB" b="1" dirty="0">
                <a:solidFill>
                  <a:schemeClr val="tx1"/>
                </a:solidFill>
              </a:rPr>
            </a:br>
            <a:r>
              <a:rPr lang="en-GB" b="1" dirty="0">
                <a:solidFill>
                  <a:schemeClr val="tx1"/>
                </a:solidFill>
              </a:rPr>
              <a:t>from here... 			to here?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Without</a:t>
            </a:r>
            <a:r>
              <a:rPr lang="en-GB" dirty="0"/>
              <a:t>….</a:t>
            </a:r>
          </a:p>
        </p:txBody>
      </p:sp>
      <p:sp>
        <p:nvSpPr>
          <p:cNvPr id="3" name="Content Placeholder 2"/>
          <p:cNvSpPr>
            <a:spLocks noGrp="1"/>
          </p:cNvSpPr>
          <p:nvPr>
            <p:ph idx="1"/>
          </p:nvPr>
        </p:nvSpPr>
        <p:spPr/>
        <p:txBody>
          <a:bodyPr/>
          <a:lstStyle/>
          <a:p>
            <a:r>
              <a:rPr lang="en-GB" sz="2600" dirty="0"/>
              <a:t>Stripping out all the </a:t>
            </a:r>
            <a:r>
              <a:rPr lang="en-GB" sz="2600" dirty="0">
                <a:solidFill>
                  <a:srgbClr val="FF0000"/>
                </a:solidFill>
              </a:rPr>
              <a:t>joy</a:t>
            </a:r>
            <a:r>
              <a:rPr lang="en-GB" sz="2600" dirty="0"/>
              <a:t> and </a:t>
            </a:r>
            <a:r>
              <a:rPr lang="en-GB" sz="2600" dirty="0">
                <a:solidFill>
                  <a:srgbClr val="FF0000"/>
                </a:solidFill>
              </a:rPr>
              <a:t>enthusiasm</a:t>
            </a:r>
            <a:r>
              <a:rPr lang="en-GB" sz="2600" dirty="0"/>
              <a:t> with which many enter higher education;</a:t>
            </a:r>
          </a:p>
          <a:p>
            <a:r>
              <a:rPr lang="en-GB" sz="2600" dirty="0"/>
              <a:t>Pushing them into </a:t>
            </a:r>
            <a:r>
              <a:rPr lang="en-GB" sz="2600" dirty="0">
                <a:solidFill>
                  <a:srgbClr val="FF0000"/>
                </a:solidFill>
              </a:rPr>
              <a:t>strategic</a:t>
            </a:r>
            <a:r>
              <a:rPr lang="en-GB" sz="2600" dirty="0"/>
              <a:t> behaviour (Kneale) through which they become progressively focused on modest outcomes? (‘Just tell me what I have got to do to pass: I can’t afford the time to go for a First’);</a:t>
            </a:r>
          </a:p>
          <a:p>
            <a:r>
              <a:rPr lang="en-GB" sz="2600" dirty="0"/>
              <a:t>Filling them with </a:t>
            </a:r>
            <a:r>
              <a:rPr lang="en-GB" sz="2600" dirty="0">
                <a:solidFill>
                  <a:srgbClr val="FF0000"/>
                </a:solidFill>
              </a:rPr>
              <a:t>dissatisfaction</a:t>
            </a:r>
            <a:r>
              <a:rPr lang="en-GB" sz="2600" dirty="0"/>
              <a:t> around their learning experiences, potentially driving them to grievances and litigation;</a:t>
            </a:r>
          </a:p>
          <a:p>
            <a:r>
              <a:rPr lang="en-GB" sz="2600" dirty="0"/>
              <a:t>Making students feel their investment in higher education has been a </a:t>
            </a:r>
            <a:r>
              <a:rPr lang="en-GB" sz="2600" dirty="0">
                <a:solidFill>
                  <a:srgbClr val="FF0000"/>
                </a:solidFill>
              </a:rPr>
              <a:t>waste</a:t>
            </a:r>
            <a:r>
              <a:rPr lang="en-GB" sz="2600" dirty="0"/>
              <a:t> of three years.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Instead</a:t>
            </a:r>
            <a:endParaRPr lang="en-GB" dirty="0"/>
          </a:p>
        </p:txBody>
      </p:sp>
      <p:sp>
        <p:nvSpPr>
          <p:cNvPr id="3" name="Content Placeholder 2"/>
          <p:cNvSpPr>
            <a:spLocks noGrp="1"/>
          </p:cNvSpPr>
          <p:nvPr>
            <p:ph idx="1"/>
          </p:nvPr>
        </p:nvSpPr>
        <p:spPr/>
        <p:txBody>
          <a:bodyPr/>
          <a:lstStyle/>
          <a:p>
            <a:r>
              <a:rPr lang="en-GB" sz="2600" dirty="0"/>
              <a:t>Building each student’s </a:t>
            </a:r>
            <a:r>
              <a:rPr lang="en-GB" sz="2600" dirty="0">
                <a:solidFill>
                  <a:srgbClr val="FF0000"/>
                </a:solidFill>
              </a:rPr>
              <a:t>confidence</a:t>
            </a:r>
            <a:r>
              <a:rPr lang="en-GB" sz="2600" dirty="0"/>
              <a:t> in what they can do, enabling them to have a genuine and positive measure of their capabilities;</a:t>
            </a:r>
          </a:p>
          <a:p>
            <a:r>
              <a:rPr lang="en-GB" sz="2600" dirty="0"/>
              <a:t>Ensuring that the disadvantages with which students enter a course of study are </a:t>
            </a:r>
            <a:r>
              <a:rPr lang="en-GB" sz="2600" dirty="0">
                <a:solidFill>
                  <a:srgbClr val="FF0000"/>
                </a:solidFill>
              </a:rPr>
              <a:t>addressed</a:t>
            </a:r>
            <a:r>
              <a:rPr lang="en-GB" sz="2600" dirty="0"/>
              <a:t> and to some extent redressed during their academic careers;</a:t>
            </a:r>
          </a:p>
          <a:p>
            <a:r>
              <a:rPr lang="en-GB" sz="2600" dirty="0"/>
              <a:t>Enabling </a:t>
            </a:r>
            <a:r>
              <a:rPr lang="en-GB" sz="2600" dirty="0">
                <a:solidFill>
                  <a:srgbClr val="FF0000"/>
                </a:solidFill>
              </a:rPr>
              <a:t>intellectual</a:t>
            </a:r>
            <a:r>
              <a:rPr lang="en-GB" sz="2600" dirty="0"/>
              <a:t> growth, so that graduates are changed for the good by the experience of studying;</a:t>
            </a:r>
          </a:p>
          <a:p>
            <a:r>
              <a:rPr lang="en-GB" sz="2600" dirty="0"/>
              <a:t>Building the foundations for future </a:t>
            </a:r>
            <a:r>
              <a:rPr lang="en-GB" sz="2600" dirty="0">
                <a:solidFill>
                  <a:srgbClr val="FF0000"/>
                </a:solidFill>
              </a:rPr>
              <a:t>life</a:t>
            </a:r>
            <a:r>
              <a:rPr lang="en-GB" sz="2600" dirty="0"/>
              <a:t> experiences including employment, social engagement and personal fulfilment.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In this workshop, we’ll touch on all three of these areas.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Thursday, 23 November 2017</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36</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D411F38-D546-4819-B2EF-6DCE3DC34B22}" type="datetime2">
              <a:rPr lang="en-GB"/>
              <a:pPr>
                <a:defRPr/>
              </a:pPr>
              <a:t>Thursday, 23 November 2017</a:t>
            </a:fld>
            <a:endParaRPr lang="en-GB" dirty="0"/>
          </a:p>
        </p:txBody>
      </p:sp>
      <p:sp>
        <p:nvSpPr>
          <p:cNvPr id="22531" name="Slide Number Placeholder 5"/>
          <p:cNvSpPr>
            <a:spLocks noGrp="1"/>
          </p:cNvSpPr>
          <p:nvPr>
            <p:ph type="sldNum" sz="quarter" idx="12"/>
          </p:nvPr>
        </p:nvSpPr>
        <p:spPr>
          <a:noFill/>
        </p:spPr>
        <p:txBody>
          <a:bodyPr/>
          <a:lstStyle/>
          <a:p>
            <a:fld id="{46DC32AF-1608-4502-B5F4-3BB91011CEAF}" type="slidenum">
              <a:rPr lang="en-GB" smtClean="0">
                <a:solidFill>
                  <a:srgbClr val="000000"/>
                </a:solidFill>
              </a:rPr>
              <a:pPr/>
              <a:t>37</a:t>
            </a:fld>
            <a:endParaRPr lang="en-GB" dirty="0">
              <a:solidFill>
                <a:srgbClr val="000000"/>
              </a:solidFill>
            </a:endParaRPr>
          </a:p>
        </p:txBody>
      </p:sp>
      <p:sp>
        <p:nvSpPr>
          <p:cNvPr id="22532" name="Rectangle 2"/>
          <p:cNvSpPr>
            <a:spLocks noGrp="1" noChangeArrowheads="1"/>
          </p:cNvSpPr>
          <p:nvPr>
            <p:ph type="title"/>
          </p:nvPr>
        </p:nvSpPr>
        <p:spPr/>
        <p:txBody>
          <a:bodyPr/>
          <a:lstStyle/>
          <a:p>
            <a:pPr eaLnBrk="1" hangingPunct="1"/>
            <a:r>
              <a:rPr lang="en-GB" dirty="0"/>
              <a:t>Thirty Second Theatre</a:t>
            </a:r>
          </a:p>
        </p:txBody>
      </p:sp>
      <p:sp>
        <p:nvSpPr>
          <p:cNvPr id="6" name="Content Placeholder 5"/>
          <p:cNvSpPr>
            <a:spLocks noGrp="1"/>
          </p:cNvSpPr>
          <p:nvPr>
            <p:ph idx="1"/>
          </p:nvPr>
        </p:nvSpPr>
        <p:spPr/>
        <p:txBody>
          <a:bodyP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600" dirty="0"/>
              <a:t>Please work in pairs, moving around the room, talking to different people using the script which follows…</a:t>
            </a:r>
            <a:endParaRPr lang="en-GB" sz="2600" dirty="0">
              <a:solidFill>
                <a:srgbClr val="66FF33"/>
              </a:solidFill>
            </a:endParaRPr>
          </a:p>
          <a:p>
            <a:pPr eaLnBrk="1" hangingPunct="1">
              <a:lnSpc>
                <a:spcPct val="100000"/>
              </a:lnSpc>
              <a:buFont typeface="Wingdings" pitchFamily="2" charset="2"/>
              <a:buNone/>
            </a:pPr>
            <a:r>
              <a:rPr lang="en-GB" sz="2600" dirty="0"/>
              <a:t>The script:</a:t>
            </a:r>
          </a:p>
          <a:p>
            <a:pPr eaLnBrk="1" hangingPunct="1">
              <a:lnSpc>
                <a:spcPct val="100000"/>
              </a:lnSpc>
              <a:buFont typeface="Wingdings" pitchFamily="2" charset="2"/>
              <a:buNone/>
            </a:pPr>
            <a:r>
              <a:rPr lang="en-GB" sz="2600" dirty="0">
                <a:solidFill>
                  <a:srgbClr val="009900"/>
                </a:solidFill>
              </a:rPr>
              <a:t>A		‘Hello’ (or equivalent).</a:t>
            </a:r>
          </a:p>
          <a:p>
            <a:pPr eaLnBrk="1" hangingPunct="1">
              <a:lnSpc>
                <a:spcPct val="100000"/>
              </a:lnSpc>
              <a:buFont typeface="Wingdings" pitchFamily="2" charset="2"/>
              <a:buNone/>
            </a:pPr>
            <a:r>
              <a:rPr lang="en-GB" sz="2600" dirty="0">
                <a:solidFill>
                  <a:srgbClr val="0000CC"/>
                </a:solidFill>
              </a:rPr>
              <a:t>B 		‘Hello’ (or equivalent).</a:t>
            </a:r>
          </a:p>
          <a:p>
            <a:pPr eaLnBrk="1" hangingPunct="1">
              <a:lnSpc>
                <a:spcPct val="100000"/>
              </a:lnSpc>
              <a:buFont typeface="Wingdings" pitchFamily="2" charset="2"/>
              <a:buNone/>
            </a:pPr>
            <a:r>
              <a:rPr lang="en-GB" sz="2600" dirty="0">
                <a:solidFill>
                  <a:srgbClr val="009900"/>
                </a:solidFill>
              </a:rPr>
              <a:t>A 		‘You are late’.</a:t>
            </a:r>
          </a:p>
          <a:p>
            <a:pPr eaLnBrk="1" hangingPunct="1">
              <a:lnSpc>
                <a:spcPct val="100000"/>
              </a:lnSpc>
              <a:buFont typeface="Wingdings" pitchFamily="2" charset="2"/>
              <a:buNone/>
            </a:pPr>
            <a:r>
              <a:rPr lang="en-GB" sz="2600" dirty="0">
                <a:solidFill>
                  <a:srgbClr val="0000CC"/>
                </a:solidFill>
              </a:rPr>
              <a:t>B 		‘I know’.</a:t>
            </a:r>
          </a:p>
          <a:p>
            <a:pPr eaLnBrk="1" hangingPunct="1">
              <a:lnSpc>
                <a:spcPct val="100000"/>
              </a:lnSpc>
              <a:buFont typeface="Wingdings" pitchFamily="2" charset="2"/>
              <a:buNone/>
            </a:pPr>
            <a:r>
              <a:rPr lang="en-GB" sz="2600" dirty="0">
                <a:solidFill>
                  <a:srgbClr val="FF0000"/>
                </a:solidFill>
              </a:rPr>
              <a:t>Try to do it completely differently each time.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GB" sz="3600" dirty="0">
                <a:solidFill>
                  <a:srgbClr val="FF0000"/>
                </a:solidFill>
              </a:rPr>
              <a:t>The power of face-to-face communication</a:t>
            </a:r>
            <a:endParaRPr lang="en-US" sz="3600" dirty="0">
              <a:solidFill>
                <a:srgbClr val="FF0000"/>
              </a:solidFill>
            </a:endParaRPr>
          </a:p>
        </p:txBody>
      </p:sp>
      <p:sp>
        <p:nvSpPr>
          <p:cNvPr id="24582" name="Rectangle 3"/>
          <p:cNvSpPr>
            <a:spLocks noGrp="1" noChangeArrowheads="1"/>
          </p:cNvSpPr>
          <p:nvPr>
            <p:ph idx="1"/>
          </p:nvPr>
        </p:nvSpPr>
        <p:spPr/>
        <p:txBody>
          <a:bodyPr/>
          <a:lstStyle/>
          <a:p>
            <a:pPr eaLnBrk="1" hangingPunct="1">
              <a:lnSpc>
                <a:spcPct val="100000"/>
              </a:lnSpc>
            </a:pPr>
            <a:r>
              <a:rPr lang="en-GB" sz="2400" dirty="0"/>
              <a:t>When explaining </a:t>
            </a:r>
            <a:r>
              <a:rPr lang="en-GB" sz="2400" dirty="0">
                <a:solidFill>
                  <a:srgbClr val="FF0000"/>
                </a:solidFill>
              </a:rPr>
              <a:t>assessment criteria </a:t>
            </a:r>
            <a:r>
              <a:rPr lang="en-GB" sz="2400" dirty="0"/>
              <a:t>to students, and when linking these to </a:t>
            </a:r>
            <a:r>
              <a:rPr lang="en-GB" sz="2400" dirty="0">
                <a:solidFill>
                  <a:srgbClr val="FF0000"/>
                </a:solidFill>
              </a:rPr>
              <a:t>evidence of achievement </a:t>
            </a:r>
            <a:r>
              <a:rPr lang="en-GB" sz="2400" dirty="0"/>
              <a:t>of the </a:t>
            </a:r>
            <a:r>
              <a:rPr lang="en-GB" sz="2400" dirty="0">
                <a:solidFill>
                  <a:srgbClr val="FF0000"/>
                </a:solidFill>
              </a:rPr>
              <a:t>intended learning outcomes</a:t>
            </a:r>
            <a:r>
              <a:rPr lang="en-GB" sz="2400" dirty="0"/>
              <a:t>, we need to make the most of face-to-face whole group contexts and,,,</a:t>
            </a:r>
          </a:p>
          <a:p>
            <a:pPr lvl="1" eaLnBrk="1" hangingPunct="1">
              <a:lnSpc>
                <a:spcPct val="100000"/>
              </a:lnSpc>
            </a:pPr>
            <a:r>
              <a:rPr lang="en-GB" sz="2400" dirty="0">
                <a:solidFill>
                  <a:srgbClr val="008000"/>
                </a:solidFill>
              </a:rPr>
              <a:t>Tone of voice</a:t>
            </a:r>
          </a:p>
          <a:p>
            <a:pPr lvl="1" eaLnBrk="1" hangingPunct="1">
              <a:lnSpc>
                <a:spcPct val="100000"/>
              </a:lnSpc>
            </a:pPr>
            <a:r>
              <a:rPr lang="en-GB" sz="2400" dirty="0">
                <a:solidFill>
                  <a:srgbClr val="008000"/>
                </a:solidFill>
              </a:rPr>
              <a:t>Body language</a:t>
            </a:r>
          </a:p>
          <a:p>
            <a:pPr lvl="1" eaLnBrk="1" hangingPunct="1">
              <a:lnSpc>
                <a:spcPct val="100000"/>
              </a:lnSpc>
            </a:pPr>
            <a:r>
              <a:rPr lang="en-GB" sz="2400" dirty="0">
                <a:solidFill>
                  <a:srgbClr val="008000"/>
                </a:solidFill>
              </a:rPr>
              <a:t>Facial expression</a:t>
            </a:r>
          </a:p>
          <a:p>
            <a:pPr lvl="1" eaLnBrk="1" hangingPunct="1">
              <a:lnSpc>
                <a:spcPct val="100000"/>
              </a:lnSpc>
            </a:pPr>
            <a:r>
              <a:rPr lang="en-GB" sz="2400" dirty="0">
                <a:solidFill>
                  <a:srgbClr val="008000"/>
                </a:solidFill>
              </a:rPr>
              <a:t>Eye contact</a:t>
            </a:r>
          </a:p>
          <a:p>
            <a:pPr lvl="1" eaLnBrk="1" hangingPunct="1">
              <a:lnSpc>
                <a:spcPct val="100000"/>
              </a:lnSpc>
            </a:pPr>
            <a:r>
              <a:rPr lang="en-GB" sz="2400" dirty="0">
                <a:solidFill>
                  <a:srgbClr val="008000"/>
                </a:solidFill>
              </a:rPr>
              <a:t>The chance to repeat things</a:t>
            </a:r>
          </a:p>
          <a:p>
            <a:pPr lvl="1" eaLnBrk="1" hangingPunct="1">
              <a:lnSpc>
                <a:spcPct val="100000"/>
              </a:lnSpc>
            </a:pPr>
            <a:r>
              <a:rPr lang="en-GB" sz="2400" dirty="0">
                <a:solidFill>
                  <a:srgbClr val="008000"/>
                </a:solidFill>
              </a:rPr>
              <a:t>The chance to respond to puzzled looks</a:t>
            </a:r>
          </a:p>
          <a:p>
            <a:pPr eaLnBrk="1" hangingPunct="1">
              <a:lnSpc>
                <a:spcPct val="100000"/>
              </a:lnSpc>
            </a:pPr>
            <a:r>
              <a:rPr lang="en-GB" sz="2400" dirty="0"/>
              <a:t>Some things can’t work nearly so well just </a:t>
            </a:r>
          </a:p>
          <a:p>
            <a:pPr eaLnBrk="1" hangingPunct="1">
              <a:lnSpc>
                <a:spcPct val="100000"/>
              </a:lnSpc>
              <a:buNone/>
            </a:pPr>
            <a:r>
              <a:rPr lang="en-GB" sz="2400" dirty="0"/>
              <a:t>	on paper or on screens.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do you get for £9k or £27k?</a:t>
            </a:r>
          </a:p>
        </p:txBody>
      </p:sp>
      <p:sp>
        <p:nvSpPr>
          <p:cNvPr id="3" name="Content Placeholder 2"/>
          <p:cNvSpPr>
            <a:spLocks noGrp="1"/>
          </p:cNvSpPr>
          <p:nvPr>
            <p:ph idx="1"/>
          </p:nvPr>
        </p:nvSpPr>
        <p:spPr/>
        <p:txBody>
          <a:bodyPr/>
          <a:lstStyle/>
          <a:p>
            <a:pPr>
              <a:buNone/>
            </a:pPr>
            <a:r>
              <a:rPr lang="en-GB" sz="2600" b="1" dirty="0"/>
              <a:t>£9000 buys you:</a:t>
            </a:r>
          </a:p>
          <a:p>
            <a:pPr>
              <a:buNone/>
            </a:pPr>
            <a:r>
              <a:rPr lang="en-GB" sz="2600" b="1" dirty="0"/>
              <a:t>	Ford Ka, Fiat Panda, Citroen C1, Peugeot 107</a:t>
            </a:r>
          </a:p>
          <a:p>
            <a:pPr>
              <a:buNone/>
            </a:pPr>
            <a:r>
              <a:rPr lang="en-GB" sz="2600" b="1" dirty="0"/>
              <a:t>£27,000 buys you:</a:t>
            </a:r>
          </a:p>
          <a:p>
            <a:pPr>
              <a:buNone/>
            </a:pPr>
            <a:r>
              <a:rPr lang="en-GB" sz="2600" b="1" dirty="0"/>
              <a:t>	BMW 3 series, Audi TT, Mercedes C Class, Land Rover </a:t>
            </a:r>
            <a:r>
              <a:rPr lang="en-GB" sz="2600" b="1" dirty="0" err="1"/>
              <a:t>Freelander</a:t>
            </a:r>
            <a:r>
              <a:rPr lang="en-GB" sz="2600" b="1" dirty="0"/>
              <a:t>, Ford Galaxy</a:t>
            </a:r>
          </a:p>
          <a:p>
            <a:pPr>
              <a:buNone/>
            </a:pPr>
            <a:r>
              <a:rPr lang="en-GB" sz="2600" b="1" dirty="0"/>
              <a:t>What kinds of service standards, warranties and guarantees are you going to want?</a:t>
            </a:r>
          </a:p>
          <a:p>
            <a:pPr>
              <a:buNone/>
            </a:pPr>
            <a:endParaRPr lang="en-GB" sz="26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rgbClr val="FF0000"/>
                </a:solidFill>
              </a:rPr>
              <a:t>What’s  wrong with exams? </a:t>
            </a:r>
          </a:p>
        </p:txBody>
      </p:sp>
      <p:sp>
        <p:nvSpPr>
          <p:cNvPr id="5" name="Content Placeholder 4"/>
          <p:cNvSpPr>
            <a:spLocks noGrp="1"/>
          </p:cNvSpPr>
          <p:nvPr>
            <p:ph idx="1"/>
          </p:nvPr>
        </p:nvSpPr>
        <p:spPr>
          <a:xfrm>
            <a:off x="358775" y="980659"/>
            <a:ext cx="8605838" cy="4886741"/>
          </a:xfrm>
        </p:spPr>
        <p:txBody>
          <a:bodyPr/>
          <a:lstStyle/>
          <a:p>
            <a:pPr marL="0" indent="0">
              <a:buNone/>
            </a:pPr>
            <a:r>
              <a:rPr lang="en-GB" sz="2600" dirty="0"/>
              <a:t>Too often, they take up too much of our time to mark, students get precious little feedback on their performance other than their grade or mark, and the whole process can drive students’ learning towards surface learning, rather than helping them to deepen their learning. </a:t>
            </a:r>
          </a:p>
          <a:p>
            <a:pPr marL="0" indent="0">
              <a:buNone/>
            </a:pPr>
            <a:r>
              <a:rPr lang="en-GB" sz="2600" dirty="0"/>
              <a:t>We have problems with exams, regarding validity, reliability, transparency and authenticity. Too often our exams do not link well to measuring student’s evidence of achievement of our intended learning outcomes. </a:t>
            </a:r>
          </a:p>
          <a:p>
            <a:pPr>
              <a:buNone/>
            </a:pPr>
            <a:endParaRPr lang="en-GB" sz="2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Feedback </a:t>
            </a:r>
            <a:r>
              <a:rPr lang="en-GB" sz="4000" i="1" dirty="0"/>
              <a:t>is</a:t>
            </a:r>
            <a:r>
              <a:rPr lang="en-GB" sz="4000" dirty="0"/>
              <a:t> feedforward</a:t>
            </a:r>
          </a:p>
        </p:txBody>
      </p:sp>
      <p:sp>
        <p:nvSpPr>
          <p:cNvPr id="3" name="Content Placeholder 2"/>
          <p:cNvSpPr>
            <a:spLocks noGrp="1"/>
          </p:cNvSpPr>
          <p:nvPr>
            <p:ph idx="1"/>
          </p:nvPr>
        </p:nvSpPr>
        <p:spPr/>
        <p:txBody>
          <a:bodyPr/>
          <a:lstStyle/>
          <a:p>
            <a:r>
              <a:rPr lang="en-GB" dirty="0"/>
              <a:t>The term feedback has been derived from engineering, where ‘feedback’ is there to feed into a process, and change the outcome to a more-desirable one.</a:t>
            </a:r>
          </a:p>
          <a:p>
            <a:pPr>
              <a:buNone/>
            </a:pPr>
            <a:r>
              <a:rPr lang="en-GB" sz="2400" dirty="0">
                <a:solidFill>
                  <a:schemeClr val="tx1"/>
                </a:solidFill>
              </a:rPr>
              <a:t>a. The return of a portion of the output of a process or system to the input, especially when used to maintain performance or to control a system or process.</a:t>
            </a:r>
          </a:p>
          <a:p>
            <a:pPr>
              <a:buNone/>
            </a:pPr>
            <a:r>
              <a:rPr lang="en-GB" sz="2400" dirty="0">
                <a:solidFill>
                  <a:schemeClr val="tx1"/>
                </a:solidFill>
              </a:rPr>
              <a:t>b. The portion of the output so returned.</a:t>
            </a:r>
          </a:p>
          <a:p>
            <a:pPr>
              <a:buNone/>
            </a:pPr>
            <a:r>
              <a:rPr lang="en-GB" sz="2400" dirty="0">
                <a:solidFill>
                  <a:schemeClr val="tx1"/>
                </a:solidFill>
              </a:rPr>
              <a:t>c. Sound created when a transducer such as a microphone or electric guitar picks up sound from a speaker connected to an amplifier and regenerates it back through the amplifier.</a:t>
            </a:r>
          </a:p>
          <a:p>
            <a:endParaRPr lang="en-GB"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lstStyle/>
          <a:p>
            <a:pPr algn="l"/>
            <a:r>
              <a:rPr lang="en-GB" sz="2800" b="1" dirty="0" err="1">
                <a:solidFill>
                  <a:srgbClr val="FF3300"/>
                </a:solidFill>
              </a:rPr>
              <a:t>Hounsell</a:t>
            </a:r>
            <a:r>
              <a:rPr lang="en-GB" sz="2800" b="1" dirty="0">
                <a:solidFill>
                  <a:srgbClr val="FF3300"/>
                </a:solidFill>
              </a:rPr>
              <a:t>, D. (2008). </a:t>
            </a:r>
            <a:r>
              <a:rPr lang="en-GB" sz="2800" b="1" dirty="0"/>
              <a:t>The trouble with feedback:  New challenges, emerging strategies. </a:t>
            </a:r>
            <a:r>
              <a:rPr lang="en-GB" sz="2800" b="1" i="1" dirty="0"/>
              <a:t>Interchange, Spring</a:t>
            </a:r>
            <a:r>
              <a:rPr lang="en-GB" sz="2800" b="1" dirty="0"/>
              <a:t>, Accessed at www.tla.ed.ac.uk/interchange.</a:t>
            </a:r>
            <a:br>
              <a:rPr lang="en-GB" sz="2800" b="1" dirty="0"/>
            </a:br>
            <a:endParaRPr lang="en-GB" sz="2800" b="1" dirty="0"/>
          </a:p>
        </p:txBody>
      </p:sp>
      <p:sp>
        <p:nvSpPr>
          <p:cNvPr id="5" name="Content Placeholder 4"/>
          <p:cNvSpPr>
            <a:spLocks noGrp="1"/>
          </p:cNvSpPr>
          <p:nvPr>
            <p:ph idx="1"/>
          </p:nvPr>
        </p:nvSpPr>
        <p:spPr>
          <a:xfrm>
            <a:off x="358775" y="1905000"/>
            <a:ext cx="8605838" cy="3962400"/>
          </a:xfrm>
        </p:spPr>
        <p:txBody>
          <a:bodyPr/>
          <a:lstStyle/>
          <a:p>
            <a:r>
              <a:rPr lang="en-GB" dirty="0"/>
              <a:t>Feedforward is a strategy that aims to ‘increase the value of feedback to the students by focusing comments not only on the past and present…but also on the future – what the student might aim to do, or do differently in the next assignment or assessment if they are to continue to do well or to do better’ (</a:t>
            </a:r>
            <a:r>
              <a:rPr lang="en-GB" dirty="0" err="1"/>
              <a:t>Hounsell</a:t>
            </a:r>
            <a:r>
              <a:rPr lang="en-GB" dirty="0"/>
              <a:t>, 2008, p.5). </a:t>
            </a:r>
          </a:p>
          <a:p>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2020887"/>
          </a:xfrm>
        </p:spPr>
        <p:txBody>
          <a:bodyPr/>
          <a:lstStyle/>
          <a:p>
            <a:pPr algn="l"/>
            <a:r>
              <a:rPr lang="en-GB" sz="3200" b="1" dirty="0">
                <a:solidFill>
                  <a:srgbClr val="FF3300"/>
                </a:solidFill>
              </a:rPr>
              <a:t>Sadler, D. R. (2010). </a:t>
            </a:r>
            <a:r>
              <a:rPr lang="en-GB" sz="3200" b="1" dirty="0"/>
              <a:t>Beyond feedback:  Developing student capability in complex appraisal. </a:t>
            </a:r>
            <a:r>
              <a:rPr lang="en-GB" sz="3200" b="1" i="1" dirty="0"/>
              <a:t>Assessment &amp; Evaluation in Higher Education, 35</a:t>
            </a:r>
            <a:r>
              <a:rPr lang="en-GB" sz="3200" b="1" dirty="0"/>
              <a:t>(5), 535-550.</a:t>
            </a:r>
            <a:br>
              <a:rPr lang="en-GB" sz="3200" b="1" dirty="0"/>
            </a:br>
            <a:endParaRPr lang="en-GB" sz="3200" b="1" dirty="0"/>
          </a:p>
        </p:txBody>
      </p:sp>
      <p:sp>
        <p:nvSpPr>
          <p:cNvPr id="5" name="Content Placeholder 4"/>
          <p:cNvSpPr>
            <a:spLocks noGrp="1"/>
          </p:cNvSpPr>
          <p:nvPr>
            <p:ph idx="1"/>
          </p:nvPr>
        </p:nvSpPr>
        <p:spPr>
          <a:xfrm>
            <a:off x="358775" y="1905000"/>
            <a:ext cx="8605838" cy="4648200"/>
          </a:xfrm>
        </p:spPr>
        <p:txBody>
          <a:bodyPr/>
          <a:lstStyle/>
          <a:p>
            <a:r>
              <a:rPr lang="en-GB" sz="2400" dirty="0"/>
              <a:t>Students need to be exposed to, and gain experience in </a:t>
            </a:r>
            <a:r>
              <a:rPr lang="en-GB" sz="2400" dirty="0">
                <a:solidFill>
                  <a:srgbClr val="FF3300"/>
                </a:solidFill>
              </a:rPr>
              <a:t>making judgements </a:t>
            </a:r>
            <a:r>
              <a:rPr lang="en-GB" sz="2400" dirty="0"/>
              <a:t>about, a variety of works of </a:t>
            </a:r>
            <a:r>
              <a:rPr lang="en-GB" sz="2400" dirty="0">
                <a:solidFill>
                  <a:srgbClr val="FF3300"/>
                </a:solidFill>
              </a:rPr>
              <a:t>different</a:t>
            </a:r>
            <a:r>
              <a:rPr lang="en-GB" sz="2400" dirty="0"/>
              <a:t> quality…They need planned rather than random exposure to exemplars, and experience in making judgements about quality. They need to create verbalised rationales and accounts of how various works could have been </a:t>
            </a:r>
            <a:r>
              <a:rPr lang="en-GB" sz="2400" dirty="0">
                <a:solidFill>
                  <a:srgbClr val="FF3300"/>
                </a:solidFill>
              </a:rPr>
              <a:t>done better</a:t>
            </a:r>
            <a:r>
              <a:rPr lang="en-GB" sz="2400" dirty="0"/>
              <a:t>. Finally, they need to engage in evaluative conversations with teachers and other students. Together, these three provide the means by which students can develop a concept of quality that is similar in essence to that which the teacher possesses, and in particular to understand what makes for high quality (p. 544).</a:t>
            </a:r>
          </a:p>
          <a:p>
            <a:endParaRPr lang="en-GB"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b="1" dirty="0">
                <a:solidFill>
                  <a:srgbClr val="FF0000"/>
                </a:solidFill>
              </a:rPr>
              <a:t>The ‘2014 feedback cliff’?</a:t>
            </a:r>
          </a:p>
        </p:txBody>
      </p:sp>
      <p:sp>
        <p:nvSpPr>
          <p:cNvPr id="5" name="Content Placeholder 4"/>
          <p:cNvSpPr>
            <a:spLocks noGrp="1"/>
          </p:cNvSpPr>
          <p:nvPr>
            <p:ph idx="1"/>
          </p:nvPr>
        </p:nvSpPr>
        <p:spPr/>
        <p:txBody>
          <a:bodyPr/>
          <a:lstStyle/>
          <a:p>
            <a:pPr>
              <a:lnSpc>
                <a:spcPct val="100000"/>
              </a:lnSpc>
            </a:pPr>
            <a:r>
              <a:rPr lang="en-US" sz="2600" dirty="0"/>
              <a:t>It occurred to me that higher education in England may be heading for an ‘Evaluation Cliff’ in the spring of 2014, when all of those students who are paying three times as much for their university experience than hitherto reach the NSS where they reflect on that experience. </a:t>
            </a:r>
          </a:p>
          <a:p>
            <a:pPr>
              <a:lnSpc>
                <a:spcPct val="100000"/>
              </a:lnSpc>
            </a:pPr>
            <a:r>
              <a:rPr lang="en-US" sz="2400" dirty="0">
                <a:solidFill>
                  <a:srgbClr val="008000"/>
                </a:solidFill>
              </a:rPr>
              <a:t>(Colleagues in Scotland, Northern Ireland and Wales don’t have this problem of course, with their more-sensible higher education policies).</a:t>
            </a:r>
            <a:br>
              <a:rPr lang="en-US" dirty="0"/>
            </a:b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rgbClr val="FF0000"/>
                </a:solidFill>
              </a:rPr>
              <a:t>Expecting more?</a:t>
            </a:r>
          </a:p>
        </p:txBody>
      </p:sp>
      <p:sp>
        <p:nvSpPr>
          <p:cNvPr id="5" name="Content Placeholder 4"/>
          <p:cNvSpPr>
            <a:spLocks noGrp="1"/>
          </p:cNvSpPr>
          <p:nvPr>
            <p:ph idx="1"/>
          </p:nvPr>
        </p:nvSpPr>
        <p:spPr/>
        <p:txBody>
          <a:bodyPr/>
          <a:lstStyle/>
          <a:p>
            <a:pPr>
              <a:lnSpc>
                <a:spcPct val="100000"/>
              </a:lnSpc>
            </a:pPr>
            <a:r>
              <a:rPr lang="en-US" dirty="0"/>
              <a:t>Students in English institutions are already sharper in their expectations regarding the learning experience, and in particular the value and extent of feedback on their assessed work, and the fairness of assessment design.</a:t>
            </a:r>
          </a:p>
          <a:p>
            <a:pPr>
              <a:lnSpc>
                <a:spcPct val="100000"/>
              </a:lnSpc>
            </a:pP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rgbClr val="FF0000"/>
                </a:solidFill>
              </a:rPr>
              <a:t>Managing expectations...</a:t>
            </a:r>
          </a:p>
        </p:txBody>
      </p:sp>
      <p:sp>
        <p:nvSpPr>
          <p:cNvPr id="5"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US" dirty="0"/>
              <a:t>I imagine that when they reach the NSS (or its equivalent) in 2014 we will see evidence of how well we have met their expectations. </a:t>
            </a:r>
          </a:p>
          <a:p>
            <a:pPr>
              <a:lnSpc>
                <a:spcPct val="100000"/>
              </a:lnSpc>
            </a:pPr>
            <a:r>
              <a:rPr lang="en-US" dirty="0"/>
              <a:t>Will they expect feedback and assessment to be three times ‘as good’ as it was before 2012? </a:t>
            </a:r>
          </a:p>
          <a:p>
            <a:pPr>
              <a:lnSpc>
                <a:spcPct val="100000"/>
              </a:lnSpc>
            </a:pPr>
            <a:r>
              <a:rPr lang="en-US" dirty="0"/>
              <a:t>Will they expect our lectures to be three times as inspiring?</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Arial"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Deep learners?</a:t>
            </a:r>
          </a:p>
        </p:txBody>
      </p:sp>
      <p:sp>
        <p:nvSpPr>
          <p:cNvPr id="3" name="Oval 2"/>
          <p:cNvSpPr/>
          <p:nvPr/>
        </p:nvSpPr>
        <p:spPr>
          <a:xfrm>
            <a:off x="3505200" y="2286000"/>
            <a:ext cx="2819400" cy="27432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3200" b="1" dirty="0">
                <a:solidFill>
                  <a:prstClr val="black"/>
                </a:solidFill>
              </a:rPr>
              <a:t>What kinds of learners have we got?</a:t>
            </a:r>
          </a:p>
        </p:txBody>
      </p:sp>
      <p:sp>
        <p:nvSpPr>
          <p:cNvPr id="4" name="Oval 3"/>
          <p:cNvSpPr/>
          <p:nvPr/>
        </p:nvSpPr>
        <p:spPr>
          <a:xfrm>
            <a:off x="5791200" y="1295400"/>
            <a:ext cx="1828800" cy="1828800"/>
          </a:xfrm>
          <a:prstGeom prst="ellipse">
            <a:avLst/>
          </a:prstGeom>
          <a:blipFill>
            <a:blip r:embed="rId3" cstate="print"/>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Rote</a:t>
            </a:r>
          </a:p>
          <a:p>
            <a:pPr algn="ctr" fontAlgn="auto">
              <a:spcBef>
                <a:spcPts val="0"/>
              </a:spcBef>
              <a:spcAft>
                <a:spcPts val="0"/>
              </a:spcAft>
            </a:pPr>
            <a:r>
              <a:rPr lang="en-GB" sz="2400" b="1" dirty="0">
                <a:solidFill>
                  <a:prstClr val="black"/>
                </a:solidFill>
              </a:rPr>
              <a:t>learners?</a:t>
            </a:r>
          </a:p>
        </p:txBody>
      </p:sp>
      <p:sp>
        <p:nvSpPr>
          <p:cNvPr id="5" name="Oval 4"/>
          <p:cNvSpPr/>
          <p:nvPr/>
        </p:nvSpPr>
        <p:spPr>
          <a:xfrm>
            <a:off x="3962400" y="457200"/>
            <a:ext cx="1828800" cy="1828800"/>
          </a:xfrm>
          <a:prstGeom prst="ellipse">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Surface learners?</a:t>
            </a:r>
          </a:p>
        </p:txBody>
      </p:sp>
      <p:sp>
        <p:nvSpPr>
          <p:cNvPr id="6" name="Oval 5"/>
          <p:cNvSpPr/>
          <p:nvPr/>
        </p:nvSpPr>
        <p:spPr>
          <a:xfrm>
            <a:off x="1752600" y="3276600"/>
            <a:ext cx="1828800" cy="1828800"/>
          </a:xfrm>
          <a:prstGeom prst="ellipse">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Strategic learners?</a:t>
            </a:r>
          </a:p>
        </p:txBody>
      </p:sp>
      <p:sp>
        <p:nvSpPr>
          <p:cNvPr id="7" name="Oval 6"/>
          <p:cNvSpPr/>
          <p:nvPr/>
        </p:nvSpPr>
        <p:spPr>
          <a:xfrm>
            <a:off x="3048000" y="4800600"/>
            <a:ext cx="1828800" cy="18288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Cue-oblivious learners?</a:t>
            </a:r>
          </a:p>
        </p:txBody>
      </p:sp>
      <p:sp>
        <p:nvSpPr>
          <p:cNvPr id="8" name="Oval 7"/>
          <p:cNvSpPr/>
          <p:nvPr/>
        </p:nvSpPr>
        <p:spPr>
          <a:xfrm>
            <a:off x="6248400" y="3276600"/>
            <a:ext cx="1828800" cy="182880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Cue-conscious learners?</a:t>
            </a:r>
          </a:p>
        </p:txBody>
      </p:sp>
      <p:sp>
        <p:nvSpPr>
          <p:cNvPr id="10" name="Oval 9"/>
          <p:cNvSpPr/>
          <p:nvPr/>
        </p:nvSpPr>
        <p:spPr>
          <a:xfrm>
            <a:off x="5029200" y="4800600"/>
            <a:ext cx="1828800" cy="1828800"/>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Cue-seeking learners?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What’s an ‘Emeritus Professor?’</a:t>
            </a:r>
          </a:p>
        </p:txBody>
      </p:sp>
      <p:sp>
        <p:nvSpPr>
          <p:cNvPr id="30724" name="Rectangle 3"/>
          <p:cNvSpPr>
            <a:spLocks noGrp="1" noChangeArrowheads="1"/>
          </p:cNvSpPr>
          <p:nvPr>
            <p:ph idx="1"/>
          </p:nvPr>
        </p:nvSpPr>
        <p:spPr/>
        <p:txBody>
          <a:bodyPr/>
          <a:lstStyle/>
          <a:p>
            <a:pPr>
              <a:lnSpc>
                <a:spcPct val="100000"/>
              </a:lnSpc>
            </a:pPr>
            <a:r>
              <a:rPr lang="en-GB" sz="2600" dirty="0"/>
              <a:t>Someone really old?</a:t>
            </a:r>
          </a:p>
          <a:p>
            <a:pPr>
              <a:lnSpc>
                <a:spcPct val="100000"/>
              </a:lnSpc>
            </a:pPr>
            <a:r>
              <a:rPr lang="en-GB" sz="2600" dirty="0"/>
              <a:t>Someone who has not been sacked for gross moral turpitude?</a:t>
            </a:r>
          </a:p>
          <a:p>
            <a:pPr>
              <a:lnSpc>
                <a:spcPct val="100000"/>
              </a:lnSpc>
            </a:pPr>
            <a:r>
              <a:rPr lang="en-GB" sz="2600" dirty="0"/>
              <a:t>Someone who’s still on the books, but not on the payroll?</a:t>
            </a:r>
          </a:p>
          <a:p>
            <a:pPr>
              <a:lnSpc>
                <a:spcPct val="100000"/>
              </a:lnSpc>
            </a:pPr>
            <a:r>
              <a:rPr lang="en-GB" sz="2600" dirty="0"/>
              <a:t>Or perhaps as in ‘</a:t>
            </a:r>
            <a:r>
              <a:rPr lang="en-GB" sz="2600" dirty="0">
                <a:solidFill>
                  <a:srgbClr val="FF0000"/>
                </a:solidFill>
              </a:rPr>
              <a:t>e</a:t>
            </a:r>
            <a:r>
              <a:rPr lang="en-GB" sz="2600" dirty="0"/>
              <a:t>dentate’, the ‘e’ signifies ‘without’.</a:t>
            </a:r>
          </a:p>
          <a:p>
            <a:pPr>
              <a:lnSpc>
                <a:spcPct val="100000"/>
              </a:lnSpc>
            </a:pPr>
            <a:r>
              <a:rPr lang="en-GB" sz="2600" dirty="0"/>
              <a:t>(C.f. </a:t>
            </a:r>
            <a:r>
              <a:rPr lang="en-GB" sz="2600" dirty="0">
                <a:solidFill>
                  <a:srgbClr val="FF0000"/>
                </a:solidFill>
              </a:rPr>
              <a:t>e</a:t>
            </a:r>
            <a:r>
              <a:rPr lang="en-GB" sz="2600" dirty="0"/>
              <a:t>-learning?)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Deep learners?</a:t>
            </a:r>
          </a:p>
        </p:txBody>
      </p:sp>
      <p:sp>
        <p:nvSpPr>
          <p:cNvPr id="4" name="Oval 3"/>
          <p:cNvSpPr/>
          <p:nvPr/>
        </p:nvSpPr>
        <p:spPr>
          <a:xfrm>
            <a:off x="5791200" y="1295400"/>
            <a:ext cx="1828800" cy="1828800"/>
          </a:xfrm>
          <a:prstGeom prst="ellipse">
            <a:avLst/>
          </a:prstGeom>
          <a:blipFill>
            <a:blip r:embed="rId3" cstate="print"/>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Rote</a:t>
            </a:r>
          </a:p>
          <a:p>
            <a:pPr algn="ctr" fontAlgn="auto">
              <a:spcBef>
                <a:spcPts val="0"/>
              </a:spcBef>
              <a:spcAft>
                <a:spcPts val="0"/>
              </a:spcAft>
            </a:pPr>
            <a:r>
              <a:rPr lang="en-GB" sz="2400" b="1" dirty="0">
                <a:solidFill>
                  <a:prstClr val="black"/>
                </a:solidFill>
              </a:rPr>
              <a:t>learners?</a:t>
            </a:r>
          </a:p>
        </p:txBody>
      </p:sp>
      <p:sp>
        <p:nvSpPr>
          <p:cNvPr id="5" name="Oval 4"/>
          <p:cNvSpPr/>
          <p:nvPr/>
        </p:nvSpPr>
        <p:spPr>
          <a:xfrm>
            <a:off x="3962400" y="457200"/>
            <a:ext cx="1828800" cy="1828800"/>
          </a:xfrm>
          <a:prstGeom prst="ellipse">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Surface learners?</a:t>
            </a:r>
          </a:p>
        </p:txBody>
      </p:sp>
      <p:sp>
        <p:nvSpPr>
          <p:cNvPr id="6" name="Oval 5"/>
          <p:cNvSpPr/>
          <p:nvPr/>
        </p:nvSpPr>
        <p:spPr>
          <a:xfrm>
            <a:off x="1752600" y="3276600"/>
            <a:ext cx="1828800" cy="1828800"/>
          </a:xfrm>
          <a:prstGeom prst="ellipse">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Strategic learners?</a:t>
            </a:r>
          </a:p>
        </p:txBody>
      </p:sp>
      <p:sp>
        <p:nvSpPr>
          <p:cNvPr id="7" name="Oval 6"/>
          <p:cNvSpPr/>
          <p:nvPr/>
        </p:nvSpPr>
        <p:spPr>
          <a:xfrm>
            <a:off x="3048000" y="4800600"/>
            <a:ext cx="1828800" cy="18288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Cue-oblivious learners?</a:t>
            </a:r>
          </a:p>
        </p:txBody>
      </p:sp>
      <p:sp>
        <p:nvSpPr>
          <p:cNvPr id="8" name="Oval 7"/>
          <p:cNvSpPr/>
          <p:nvPr/>
        </p:nvSpPr>
        <p:spPr>
          <a:xfrm>
            <a:off x="6248400" y="3276600"/>
            <a:ext cx="1828800" cy="182880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Cue-conscious learners?</a:t>
            </a:r>
          </a:p>
        </p:txBody>
      </p:sp>
      <p:sp>
        <p:nvSpPr>
          <p:cNvPr id="10" name="Oval 9"/>
          <p:cNvSpPr/>
          <p:nvPr/>
        </p:nvSpPr>
        <p:spPr>
          <a:xfrm>
            <a:off x="5029200" y="4800600"/>
            <a:ext cx="1828800" cy="1828800"/>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Cue-seeking learners?</a:t>
            </a:r>
          </a:p>
        </p:txBody>
      </p:sp>
      <p:sp>
        <p:nvSpPr>
          <p:cNvPr id="11" name="Oval 10"/>
          <p:cNvSpPr/>
          <p:nvPr/>
        </p:nvSpPr>
        <p:spPr>
          <a:xfrm>
            <a:off x="1691680" y="764704"/>
            <a:ext cx="6264696" cy="5688632"/>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GB" sz="2800" b="1">
              <a:solidFill>
                <a:prstClr val="white"/>
              </a:solidFill>
            </a:endParaRPr>
          </a:p>
        </p:txBody>
      </p:sp>
      <p:sp>
        <p:nvSpPr>
          <p:cNvPr id="3" name="Oval 2"/>
          <p:cNvSpPr/>
          <p:nvPr/>
        </p:nvSpPr>
        <p:spPr>
          <a:xfrm>
            <a:off x="3505200" y="2286000"/>
            <a:ext cx="2819400" cy="27432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3200" b="1" dirty="0">
                <a:solidFill>
                  <a:prstClr val="black"/>
                </a:solidFill>
              </a:rPr>
              <a:t>What kinds of learners have we got?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a:lstStyle/>
          <a:p>
            <a:pPr eaLnBrk="1" hangingPunct="1"/>
            <a:r>
              <a:rPr lang="en-GB" b="1" dirty="0"/>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200" dirty="0">
                <a:solidFill>
                  <a:srgbClr val="C00000"/>
                </a:solidFill>
              </a:rPr>
              <a:t>[Because of things like this, the word ‘understand’ is best avoided in intended learning outcomes – and in life in general, except to get people </a:t>
            </a:r>
            <a:r>
              <a:rPr lang="en-GB" sz="2200">
                <a:solidFill>
                  <a:srgbClr val="C00000"/>
                </a:solidFill>
              </a:rPr>
              <a:t>thinking].</a:t>
            </a:r>
            <a:endParaRPr lang="en-GB" sz="2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defRPr/>
            </a:pPr>
            <a:r>
              <a:rPr lang="en-GB" b="1" kern="0" dirty="0">
                <a:solidFill>
                  <a:srgbClr val="008000"/>
                </a:solidFill>
                <a:latin typeface="Arial Rounded MT Bold"/>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Arial"/>
                <a:cs typeface="Arial" pitchFamily="34" charset="0"/>
              </a:rPr>
              <a:t>learning by </a:t>
            </a:r>
            <a:r>
              <a:rPr lang="en-GB" b="1" kern="0" dirty="0">
                <a:solidFill>
                  <a:srgbClr val="FF0000"/>
                </a:solidFill>
                <a:latin typeface="Arial"/>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Arial"/>
                <a:cs typeface="Arial" pitchFamily="34" charset="0"/>
              </a:rPr>
              <a:t>learning from </a:t>
            </a:r>
            <a:r>
              <a:rPr lang="en-GB" b="1" kern="0" dirty="0">
                <a:solidFill>
                  <a:srgbClr val="FF0000"/>
                </a:solidFill>
                <a:latin typeface="Arial"/>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wanting</a:t>
            </a:r>
            <a:r>
              <a:rPr lang="en-GB" b="1" kern="0" dirty="0">
                <a:solidFill>
                  <a:srgbClr val="660066"/>
                </a:solidFill>
                <a:latin typeface="Arial"/>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needing</a:t>
            </a:r>
            <a:r>
              <a:rPr lang="en-GB" b="1" kern="0" dirty="0">
                <a:solidFill>
                  <a:srgbClr val="660066"/>
                </a:solidFill>
                <a:latin typeface="Arial"/>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making</a:t>
            </a:r>
            <a:r>
              <a:rPr lang="en-GB" b="1" kern="0" dirty="0">
                <a:solidFill>
                  <a:srgbClr val="660066"/>
                </a:solidFill>
                <a:latin typeface="Arial"/>
                <a:cs typeface="Arial" pitchFamily="34" charset="0"/>
              </a:rPr>
              <a:t> </a:t>
            </a:r>
            <a:r>
              <a:rPr lang="en-GB" b="1" kern="0" dirty="0">
                <a:solidFill>
                  <a:srgbClr val="FF0000"/>
                </a:solidFill>
                <a:latin typeface="Arial"/>
                <a:cs typeface="Arial" pitchFamily="34" charset="0"/>
              </a:rPr>
              <a:t>sense</a:t>
            </a:r>
            <a:r>
              <a:rPr lang="en-GB" b="1" kern="0" dirty="0">
                <a:solidFill>
                  <a:srgbClr val="660066"/>
                </a:solidFill>
                <a:latin typeface="Arial"/>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anchor="ctr"/>
          <a:lstStyle/>
          <a:p>
            <a:pPr algn="ctr">
              <a:lnSpc>
                <a:spcPct val="85000"/>
              </a:lnSpc>
            </a:pPr>
            <a:r>
              <a:rPr lang="en-US" sz="3600" b="1" dirty="0">
                <a:solidFill>
                  <a:srgbClr val="008000"/>
                </a:solidFill>
                <a:latin typeface="Verdana" pitchFamily="34" charset="0"/>
                <a:cs typeface="Arial"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Active</a:t>
            </a:r>
          </a:p>
          <a:p>
            <a:pPr algn="ctr" eaLnBrk="0" hangingPunct="0">
              <a:lnSpc>
                <a:spcPct val="80000"/>
              </a:lnSpc>
            </a:pPr>
            <a:r>
              <a:rPr lang="en-US" sz="2400" b="1">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Concrete</a:t>
            </a:r>
          </a:p>
          <a:p>
            <a:pPr algn="ctr" eaLnBrk="0" hangingPunct="0">
              <a:lnSpc>
                <a:spcPct val="80000"/>
              </a:lnSpc>
            </a:pPr>
            <a:r>
              <a:rPr lang="en-US" sz="2400" b="1">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Reflective</a:t>
            </a:r>
          </a:p>
          <a:p>
            <a:pPr algn="ctr" eaLnBrk="0" hangingPunct="0">
              <a:lnSpc>
                <a:spcPct val="80000"/>
              </a:lnSpc>
            </a:pPr>
            <a:r>
              <a:rPr lang="en-US" sz="2400" b="1">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Abstract</a:t>
            </a:r>
          </a:p>
          <a:p>
            <a:pPr algn="ctr" eaLnBrk="0" hangingPunct="0">
              <a:lnSpc>
                <a:spcPct val="80000"/>
              </a:lnSpc>
            </a:pPr>
            <a:r>
              <a:rPr lang="en-US" sz="2400" b="1">
                <a:solidFill>
                  <a:srgbClr val="000000"/>
                </a:solidFill>
                <a:cs typeface="Arial" pitchFamily="34" charset="0"/>
              </a:rPr>
              <a:t>Conceptualisation</a:t>
            </a: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Albert Einstein</a:t>
            </a:r>
            <a:endParaRPr lang="en-US" b="1" dirty="0"/>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0000"/>
                </a:solidFill>
              </a:rPr>
              <a:t>Changing what we believe?</a:t>
            </a:r>
          </a:p>
        </p:txBody>
      </p:sp>
      <p:sp>
        <p:nvSpPr>
          <p:cNvPr id="3" name="Content Placeholder 2"/>
          <p:cNvSpPr>
            <a:spLocks noGrp="1"/>
          </p:cNvSpPr>
          <p:nvPr>
            <p:ph idx="1"/>
          </p:nvPr>
        </p:nvSpPr>
        <p:spPr/>
        <p:txBody>
          <a:bodyPr/>
          <a:lstStyle/>
          <a:p>
            <a:r>
              <a:rPr lang="en-US" dirty="0"/>
              <a:t>To live is to change, and to be perfect is to have changed often. </a:t>
            </a:r>
          </a:p>
          <a:p>
            <a:r>
              <a:rPr lang="en-US" dirty="0"/>
              <a:t>We can believe what we choose. We are answerable for what we choose to believe. </a:t>
            </a:r>
          </a:p>
          <a:p>
            <a:pPr>
              <a:buNone/>
            </a:pPr>
            <a:r>
              <a:rPr lang="en-US" dirty="0"/>
              <a:t>John Henry Newman</a:t>
            </a:r>
          </a:p>
          <a:p>
            <a:pPr>
              <a:buNone/>
            </a:pPr>
            <a:r>
              <a:rPr lang="en-US" dirty="0"/>
              <a:t>(1801-1890)</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You will be able to download my main slides</a:t>
            </a:r>
            <a:endParaRPr lang="en-US" sz="3600" b="1" dirty="0"/>
          </a:p>
        </p:txBody>
      </p:sp>
      <p:sp>
        <p:nvSpPr>
          <p:cNvPr id="3" name="Content Placeholder 2"/>
          <p:cNvSpPr>
            <a:spLocks noGrp="1"/>
          </p:cNvSpPr>
          <p:nvPr>
            <p:ph idx="1"/>
          </p:nvPr>
        </p:nvSpPr>
        <p:spPr/>
        <p:txBody>
          <a:bodyPr/>
          <a:lstStyle/>
          <a:p>
            <a:r>
              <a:rPr lang="en-GB" dirty="0"/>
              <a:t>You don’t need to take notes.</a:t>
            </a:r>
          </a:p>
          <a:p>
            <a:r>
              <a:rPr lang="en-GB" dirty="0"/>
              <a:t>I’ll put the main slides up on my website this evening.</a:t>
            </a:r>
          </a:p>
          <a:p>
            <a:r>
              <a:rPr lang="en-GB" dirty="0"/>
              <a:t>I won’t include the pictures and video-clips, as this would make the file-size too large.</a:t>
            </a:r>
          </a:p>
          <a:p>
            <a:r>
              <a:rPr lang="en-GB" dirty="0"/>
              <a:t>I may sometimes go through slides quite fast, but you can study them as you wish at your leisure.</a:t>
            </a:r>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0825" y="188913"/>
            <a:ext cx="8713788" cy="676275"/>
          </a:xfrm>
        </p:spPr>
        <p:txBody>
          <a:bodyPr/>
          <a:lstStyle/>
          <a:p>
            <a:pPr eaLnBrk="1" hangingPunct="1"/>
            <a:r>
              <a:rPr lang="en-GB" dirty="0"/>
              <a:t>Coffield </a:t>
            </a:r>
            <a:r>
              <a:rPr lang="en-GB" i="1" dirty="0"/>
              <a:t>et</a:t>
            </a:r>
            <a:r>
              <a:rPr lang="en-GB" dirty="0"/>
              <a:t> </a:t>
            </a:r>
            <a:r>
              <a:rPr lang="en-GB" i="1" dirty="0"/>
              <a:t>al</a:t>
            </a:r>
            <a:r>
              <a:rPr lang="en-GB" dirty="0"/>
              <a:t> on Kolb…</a:t>
            </a:r>
          </a:p>
        </p:txBody>
      </p:sp>
      <p:sp>
        <p:nvSpPr>
          <p:cNvPr id="66563" name="Rectangle 3"/>
          <p:cNvSpPr>
            <a:spLocks noGrp="1" noChangeArrowheads="1"/>
          </p:cNvSpPr>
          <p:nvPr>
            <p:ph idx="1"/>
          </p:nvPr>
        </p:nvSpPr>
        <p:spPr>
          <a:xfrm>
            <a:off x="0" y="1268413"/>
            <a:ext cx="9144000" cy="5811837"/>
          </a:xfrm>
          <a:noFill/>
        </p:spPr>
        <p:txBody>
          <a:bodyPr/>
          <a:lstStyle/>
          <a:p>
            <a:pPr eaLnBrk="1" hangingPunct="1">
              <a:lnSpc>
                <a:spcPct val="100000"/>
              </a:lnSpc>
              <a:buFont typeface="Wingdings" pitchFamily="2" charset="2"/>
              <a:buNone/>
            </a:pPr>
            <a:r>
              <a:rPr lang="en-GB" sz="2800" dirty="0"/>
              <a:t>	“Kolb clearly believes that learning takes place in a cycle and that learners should use all four phases of that cycle to become effective...  But if Wierstra and de Jong’s (2002) analysis, which reduces Kolb’s model to a one-dimensional bipolar structure of reflection versus doing, proves to be accurate, then </a:t>
            </a:r>
            <a:r>
              <a:rPr lang="en-GB" sz="2800" dirty="0">
                <a:solidFill>
                  <a:srgbClr val="CC0000"/>
                </a:solidFill>
              </a:rPr>
              <a:t>the notion of a learning cycle may be seriously flawed</a:t>
            </a:r>
            <a:r>
              <a:rPr lang="en-GB" sz="2800" dirty="0"/>
              <a: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a:lstStyle/>
          <a:p>
            <a:pPr eaLnBrk="1" hangingPunct="1"/>
            <a:r>
              <a:rPr lang="en-GB" dirty="0"/>
              <a:t>Coffield </a:t>
            </a:r>
            <a:r>
              <a:rPr lang="en-GB" i="1" dirty="0"/>
              <a:t>et</a:t>
            </a:r>
            <a:r>
              <a:rPr lang="en-GB" dirty="0"/>
              <a:t> </a:t>
            </a:r>
            <a:r>
              <a:rPr lang="en-GB" i="1" dirty="0"/>
              <a:t>al</a:t>
            </a:r>
            <a:r>
              <a:rPr lang="en-GB" dirty="0"/>
              <a:t> on Kolb</a:t>
            </a:r>
          </a:p>
        </p:txBody>
      </p:sp>
      <p:sp>
        <p:nvSpPr>
          <p:cNvPr id="67587" name="Rectangle 3"/>
          <p:cNvSpPr>
            <a:spLocks noGrp="1" noChangeArrowheads="1"/>
          </p:cNvSpPr>
          <p:nvPr>
            <p:ph idx="1"/>
          </p:nvPr>
        </p:nvSpPr>
        <p:spPr>
          <a:noFill/>
        </p:spPr>
        <p:txBody>
          <a:bodyPr/>
          <a:lstStyle/>
          <a:p>
            <a:pPr marL="216000" indent="0" eaLnBrk="1" hangingPunct="1">
              <a:lnSpc>
                <a:spcPct val="100000"/>
              </a:lnSpc>
              <a:buFont typeface="Wingdings" pitchFamily="2" charset="2"/>
              <a:buNone/>
            </a:pPr>
            <a:r>
              <a:rPr lang="en-GB" sz="2800" dirty="0"/>
              <a:t>“Finally, it may be asked if too much is being expected of a relatively simple test which consists of nine (1976) or 12 (1985 and 1999) sets of four words to choose from. What is indisputable is that such simplicity has generated complexity, controversy and an </a:t>
            </a:r>
            <a:r>
              <a:rPr lang="en-GB" sz="2800" dirty="0">
                <a:solidFill>
                  <a:srgbClr val="FF0000"/>
                </a:solidFill>
              </a:rPr>
              <a:t>enduring and frustrating lack of clarity</a:t>
            </a:r>
            <a:r>
              <a:rPr lang="en-GB" sz="2800" dirty="0"/>
              <a:t>”.</a:t>
            </a:r>
            <a:endParaRPr lang="en-GB" dirty="0"/>
          </a:p>
          <a:p>
            <a:pPr marL="182563" indent="-182563" eaLnBrk="1" hangingPunct="1">
              <a:lnSpc>
                <a:spcPct val="100000"/>
              </a:lnSpc>
              <a:buFont typeface="Wingdings" pitchFamily="2" charset="2"/>
              <a:buNone/>
            </a:pPr>
            <a:r>
              <a:rPr lang="en-GB" sz="2000" dirty="0"/>
              <a:t>	</a:t>
            </a:r>
            <a:r>
              <a:rPr lang="en-GB" sz="2000" dirty="0">
                <a:solidFill>
                  <a:srgbClr val="006600"/>
                </a:solidFill>
              </a:rPr>
              <a:t>Frank Coffield, David Moseley, Elaine Hall and Kathryn Ecclestone (2004) </a:t>
            </a:r>
            <a:r>
              <a:rPr lang="en-GB" sz="2000" i="1" dirty="0">
                <a:solidFill>
                  <a:srgbClr val="006600"/>
                </a:solidFill>
              </a:rPr>
              <a:t>‘Learning styles and pedagogy in post-16 learning: a systematic and critical review’</a:t>
            </a:r>
            <a:r>
              <a:rPr lang="en-GB" sz="2000" dirty="0">
                <a:solidFill>
                  <a:srgbClr val="006600"/>
                </a:solidFill>
              </a:rPr>
              <a:t> London, Learning Skills Research Centre, now LSN.</a:t>
            </a:r>
            <a:endParaRPr lang="en-GB" dirty="0">
              <a:solidFill>
                <a:srgbClr val="006600"/>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And on learning styles....</a:t>
            </a:r>
          </a:p>
        </p:txBody>
      </p:sp>
      <p:sp>
        <p:nvSpPr>
          <p:cNvPr id="4" name="Content Placeholder 3"/>
          <p:cNvSpPr>
            <a:spLocks noGrp="1"/>
          </p:cNvSpPr>
          <p:nvPr>
            <p:ph idx="1"/>
          </p:nvPr>
        </p:nvSpPr>
        <p:spPr/>
        <p:txBody>
          <a:bodyPr/>
          <a:lstStyle/>
          <a:p>
            <a:pPr>
              <a:lnSpc>
                <a:spcPct val="100000"/>
              </a:lnSpc>
              <a:buNone/>
            </a:pPr>
            <a:r>
              <a:rPr lang="en-US" sz="2600" dirty="0"/>
              <a:t>The most telling argument, however, against any large-scale adoption of matching is that it is simply ‘unrealistic, given the demands for flexibility it would make on teachers and trainers’ (Reynolds 1997, 121). It is hard to imagine teachers routinely changing their teaching style to accommodate up to 30 different learning styles in each class, or even to accommodate </a:t>
            </a:r>
            <a:r>
              <a:rPr lang="en-GB" sz="2600" dirty="0"/>
              <a:t>four...</a:t>
            </a:r>
          </a:p>
          <a:p>
            <a:pPr>
              <a:lnSpc>
                <a:spcPct val="100000"/>
              </a:lnSpc>
            </a:pPr>
            <a:r>
              <a:rPr lang="en-GB" sz="2600" dirty="0"/>
              <a:t>... </a:t>
            </a:r>
            <a:r>
              <a:rPr lang="en-GB" sz="2600" dirty="0">
                <a:solidFill>
                  <a:srgbClr val="FF0000"/>
                </a:solidFill>
              </a:rPr>
              <a:t>Should </a:t>
            </a:r>
            <a:r>
              <a:rPr lang="en-US" sz="2600" dirty="0">
                <a:solidFill>
                  <a:srgbClr val="FF0000"/>
                </a:solidFill>
              </a:rPr>
              <a:t>research into learning styles be discontinued</a:t>
            </a:r>
            <a:r>
              <a:rPr lang="en-US" sz="2600" dirty="0"/>
              <a:t>, as </a:t>
            </a:r>
            <a:r>
              <a:rPr lang="en-GB" sz="2600" dirty="0"/>
              <a:t>Reynolds has argued?</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Is </a:t>
            </a:r>
            <a:r>
              <a:rPr lang="en-US" sz="3600" b="1" i="1" dirty="0">
                <a:solidFill>
                  <a:srgbClr val="008000"/>
                </a:solidFill>
                <a:latin typeface="Verdana" pitchFamily="34" charset="0"/>
              </a:rPr>
              <a:t>this</a:t>
            </a:r>
            <a:r>
              <a:rPr lang="en-US" sz="3600" b="1" dirty="0">
                <a:solidFill>
                  <a:srgbClr val="008000"/>
                </a:solidFill>
                <a:latin typeface="Verdana" pitchFamily="34" charset="0"/>
              </a:rPr>
              <a:t>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eaLnBrk="0" hangingPunct="0"/>
            <a:r>
              <a:rPr lang="en-GB" sz="2800" b="1" dirty="0">
                <a:solidFill>
                  <a:srgbClr val="C00000"/>
                </a:solidFill>
                <a:latin typeface="Verdana" pitchFamily="34" charset="0"/>
              </a:rPr>
              <a:t>- No!</a:t>
            </a:r>
            <a:r>
              <a:rPr lang="en-GB" sz="3200" dirty="0">
                <a:solidFill>
                  <a:srgbClr val="C00000"/>
                </a:solidFill>
              </a:rPr>
              <a:t> </a:t>
            </a:r>
            <a:r>
              <a:rPr lang="en-GB" sz="2800" b="1" dirty="0">
                <a:solidFill>
                  <a:srgbClr val="C00000"/>
                </a:solidFill>
                <a:latin typeface="Verdana" pitchFamily="34" charset="0"/>
              </a:rPr>
              <a:t>It’s not a 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pPr eaLnBrk="1" hangingPunct="1"/>
            <a:r>
              <a:rPr lang="en-US" b="1" dirty="0"/>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FF0000"/>
                </a:solidFill>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Another question</a:t>
            </a:r>
          </a:p>
        </p:txBody>
      </p:sp>
      <p:sp>
        <p:nvSpPr>
          <p:cNvPr id="3" name="Content Placeholder 2"/>
          <p:cNvSpPr>
            <a:spLocks noGrp="1"/>
          </p:cNvSpPr>
          <p:nvPr>
            <p:ph idx="1"/>
          </p:nvPr>
        </p:nvSpPr>
        <p:spPr/>
        <p:txBody>
          <a:bodyPr/>
          <a:lstStyle/>
          <a:p>
            <a:pPr>
              <a:lnSpc>
                <a:spcPct val="100000"/>
              </a:lnSpc>
            </a:pPr>
            <a:r>
              <a:rPr lang="en-GB" sz="2600" dirty="0"/>
              <a:t>Think of something you’ve taught for some time. Think back particularly to the </a:t>
            </a:r>
            <a:r>
              <a:rPr lang="en-GB" sz="2600" dirty="0">
                <a:solidFill>
                  <a:srgbClr val="FF0000"/>
                </a:solidFill>
              </a:rPr>
              <a:t>first</a:t>
            </a:r>
            <a:r>
              <a:rPr lang="en-GB" sz="2600" dirty="0"/>
              <a:t> time you taught it.</a:t>
            </a:r>
          </a:p>
          <a:p>
            <a:pPr>
              <a:lnSpc>
                <a:spcPct val="100000"/>
              </a:lnSpc>
            </a:pPr>
            <a:r>
              <a:rPr lang="en-GB" sz="2600" dirty="0"/>
              <a:t>To what extent did you find that you ‘had your head around it’ </a:t>
            </a:r>
            <a:r>
              <a:rPr lang="en-GB" sz="2600" dirty="0">
                <a:solidFill>
                  <a:srgbClr val="FF0000"/>
                </a:solidFill>
              </a:rPr>
              <a:t>much</a:t>
            </a:r>
            <a:r>
              <a:rPr lang="en-GB" sz="2600" dirty="0"/>
              <a:t> </a:t>
            </a:r>
            <a:r>
              <a:rPr lang="en-GB" sz="2600" dirty="0">
                <a:solidFill>
                  <a:srgbClr val="FF0000"/>
                </a:solidFill>
              </a:rPr>
              <a:t>better</a:t>
            </a:r>
            <a:r>
              <a:rPr lang="en-GB" sz="2600" dirty="0"/>
              <a:t> after teaching it for the first time?</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raise no hand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p:txBody>
          <a:bodyPr/>
          <a:lstStyle/>
          <a:p>
            <a:pPr>
              <a:buNone/>
            </a:pPr>
            <a:r>
              <a:rPr lang="en-US" sz="2000" dirty="0"/>
              <a:t>By the end of this workshop, I hope you’ll be better able to:</a:t>
            </a:r>
          </a:p>
          <a:p>
            <a:pPr lvl="0">
              <a:buFont typeface="+mj-lt"/>
              <a:buAutoNum type="arabicPeriod"/>
            </a:pPr>
            <a:r>
              <a:rPr lang="en-GB" sz="2000" dirty="0"/>
              <a:t>Identify the problems we have in making exams </a:t>
            </a:r>
            <a:r>
              <a:rPr lang="en-GB" sz="2000" dirty="0">
                <a:solidFill>
                  <a:srgbClr val="FF0000"/>
                </a:solidFill>
              </a:rPr>
              <a:t>valid, reliable, authentic, inclusive and transparent</a:t>
            </a:r>
            <a:r>
              <a:rPr lang="en-GB" sz="2000" dirty="0"/>
              <a:t> to students</a:t>
            </a:r>
          </a:p>
          <a:p>
            <a:pPr lvl="0">
              <a:buFont typeface="+mj-lt"/>
              <a:buAutoNum type="arabicPeriod"/>
            </a:pPr>
            <a:r>
              <a:rPr lang="en-GB" sz="2000" dirty="0"/>
              <a:t>Discuss how traditional time-constrained unseen exams can </a:t>
            </a:r>
            <a:r>
              <a:rPr lang="en-GB" sz="2000" dirty="0">
                <a:solidFill>
                  <a:srgbClr val="FF0000"/>
                </a:solidFill>
              </a:rPr>
              <a:t>work against </a:t>
            </a:r>
            <a:r>
              <a:rPr lang="en-GB" sz="2000" dirty="0"/>
              <a:t>the principal factors underpinning successful learning</a:t>
            </a:r>
          </a:p>
          <a:p>
            <a:pPr lvl="0">
              <a:buFont typeface="+mj-lt"/>
              <a:buAutoNum type="arabicPeriod"/>
            </a:pPr>
            <a:r>
              <a:rPr lang="en-GB" sz="2000" dirty="0"/>
              <a:t>Explore </a:t>
            </a:r>
            <a:r>
              <a:rPr lang="en-GB" sz="2000" dirty="0">
                <a:solidFill>
                  <a:srgbClr val="FF0000"/>
                </a:solidFill>
              </a:rPr>
              <a:t>alternatives</a:t>
            </a:r>
            <a:r>
              <a:rPr lang="en-GB" sz="2000" dirty="0"/>
              <a:t> to time-constrained unseen exams, and look at the pros and cons of each of these alternatives</a:t>
            </a:r>
          </a:p>
          <a:p>
            <a:pPr lvl="0">
              <a:buFont typeface="+mj-lt"/>
              <a:buAutoNum type="arabicPeriod"/>
            </a:pPr>
            <a:r>
              <a:rPr lang="en-GB" sz="2000" dirty="0"/>
              <a:t>Improve exams to </a:t>
            </a:r>
            <a:r>
              <a:rPr lang="en-GB" sz="2000" dirty="0">
                <a:solidFill>
                  <a:srgbClr val="FF0000"/>
                </a:solidFill>
              </a:rPr>
              <a:t>align</a:t>
            </a:r>
            <a:r>
              <a:rPr lang="en-GB" sz="2000" dirty="0"/>
              <a:t> them more constructively with the evidence of achievement of intended learning outcomes</a:t>
            </a:r>
          </a:p>
          <a:p>
            <a:pPr lvl="0">
              <a:buFont typeface="+mj-lt"/>
              <a:buAutoNum type="arabicPeriod"/>
            </a:pPr>
            <a:r>
              <a:rPr lang="en-GB" sz="2000" dirty="0"/>
              <a:t>Design marking schemes and model answers, to </a:t>
            </a:r>
            <a:r>
              <a:rPr lang="en-GB" sz="2000" dirty="0">
                <a:solidFill>
                  <a:srgbClr val="FF0000"/>
                </a:solidFill>
              </a:rPr>
              <a:t>speed up </a:t>
            </a:r>
            <a:r>
              <a:rPr lang="en-GB" sz="2000" dirty="0"/>
              <a:t>exam marking, and make exams more transparent to students</a:t>
            </a:r>
          </a:p>
          <a:p>
            <a:pPr lvl="0">
              <a:buFont typeface="+mj-lt"/>
              <a:buAutoNum type="arabicPeriod"/>
            </a:pPr>
            <a:r>
              <a:rPr lang="en-GB" sz="2000" dirty="0"/>
              <a:t>Explore the </a:t>
            </a:r>
            <a:r>
              <a:rPr lang="en-GB" sz="2000" dirty="0">
                <a:solidFill>
                  <a:srgbClr val="FF0000"/>
                </a:solidFill>
              </a:rPr>
              <a:t>problems</a:t>
            </a:r>
            <a:r>
              <a:rPr lang="en-GB" sz="2000" dirty="0"/>
              <a:t> we have in marking essay-type and problem-type exam answers</a:t>
            </a:r>
          </a:p>
          <a:p>
            <a:pPr lvl="0">
              <a:buFont typeface="+mj-lt"/>
              <a:buAutoNum type="arabicPeriod"/>
            </a:pPr>
            <a:r>
              <a:rPr lang="en-GB" sz="2000" dirty="0"/>
              <a:t>Explore how students can be </a:t>
            </a:r>
            <a:r>
              <a:rPr lang="en-GB" sz="2000" dirty="0">
                <a:solidFill>
                  <a:srgbClr val="FF0000"/>
                </a:solidFill>
              </a:rPr>
              <a:t>helped</a:t>
            </a:r>
            <a:r>
              <a:rPr lang="en-GB" sz="2000" dirty="0"/>
              <a:t> to tune in to the standard and scope of exams, minimising problems for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a:solidFill>
                  <a:srgbClr val="FFFFFF"/>
                </a:solidFill>
              </a:rPr>
              <a:t>Coaching, </a:t>
            </a:r>
          </a:p>
          <a:p>
            <a:pPr algn="ctr" eaLnBrk="0" hangingPunct="0"/>
            <a:r>
              <a:rPr lang="en-GB" sz="2000" b="1" dirty="0">
                <a:solidFill>
                  <a:srgbClr val="FFFFFF"/>
                </a:solidFill>
              </a:rPr>
              <a:t>explaining, teaching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one final question...</a:t>
            </a:r>
          </a:p>
        </p:txBody>
      </p:sp>
      <p:sp>
        <p:nvSpPr>
          <p:cNvPr id="3" name="Content Placeholder 2"/>
          <p:cNvSpPr>
            <a:spLocks noGrp="1"/>
          </p:cNvSpPr>
          <p:nvPr>
            <p:ph idx="1"/>
          </p:nvPr>
        </p:nvSpPr>
        <p:spPr/>
        <p:txBody>
          <a:bodyPr/>
          <a:lstStyle/>
          <a:p>
            <a:pPr>
              <a:lnSpc>
                <a:spcPct val="100000"/>
              </a:lnSpc>
            </a:pPr>
            <a:r>
              <a:rPr lang="en-GB" sz="2600" dirty="0"/>
              <a:t>Still thinking of the first time you taught that particular topic, think back to the first time you </a:t>
            </a:r>
            <a:r>
              <a:rPr lang="en-GB" sz="2600" dirty="0">
                <a:solidFill>
                  <a:srgbClr val="FF0000"/>
                </a:solidFill>
              </a:rPr>
              <a:t>measured </a:t>
            </a:r>
            <a:r>
              <a:rPr lang="en-GB" sz="2600" dirty="0"/>
              <a:t>students’ learning of the topic.</a:t>
            </a:r>
          </a:p>
          <a:p>
            <a:pPr>
              <a:lnSpc>
                <a:spcPct val="100000"/>
              </a:lnSpc>
            </a:pPr>
            <a:r>
              <a:rPr lang="en-GB" sz="2600" dirty="0"/>
              <a:t>To what extent did you find that after </a:t>
            </a:r>
            <a:r>
              <a:rPr lang="en-GB" sz="2600" dirty="0">
                <a:solidFill>
                  <a:srgbClr val="FF0000"/>
                </a:solidFill>
              </a:rPr>
              <a:t>assessing</a:t>
            </a:r>
            <a:r>
              <a:rPr lang="en-GB" sz="2600" dirty="0"/>
              <a:t> students work, you yourself had ‘made sense’ of the topic even more deeply?</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raise no hand</a:t>
            </a:r>
          </a:p>
          <a:p>
            <a:pPr lvl="1">
              <a:lnSpc>
                <a:spcPct val="100000"/>
              </a:lnSpc>
            </a:pP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000000"/>
                </a:solidFill>
              </a:rPr>
              <a:t>Assessing</a:t>
            </a:r>
          </a:p>
          <a:p>
            <a:pPr algn="ctr" eaLnBrk="0" hangingPunct="0">
              <a:spcBef>
                <a:spcPct val="50000"/>
              </a:spcBef>
            </a:pPr>
            <a:r>
              <a:rPr lang="en-GB" sz="2000" b="1"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5"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a:solidFill>
                  <a:srgbClr val="FFFFFF"/>
                </a:solidFill>
              </a:rPr>
              <a:t>Coaching, </a:t>
            </a:r>
          </a:p>
          <a:p>
            <a:pPr algn="ctr" eaLnBrk="0" hangingPunct="0"/>
            <a:r>
              <a:rPr lang="en-GB" sz="2000" b="1" dirty="0">
                <a:solidFill>
                  <a:srgbClr val="FFFFFF"/>
                </a:solidFill>
              </a:rPr>
              <a:t>explaining, teaching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5"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600" dirty="0"/>
              <a:t>“The indispensable conditions for improvement are that the student comes to hold a concept of quality roughly similar to that held by the teacher, is able to monitor continuously the quality of what is being produced </a:t>
            </a:r>
            <a:r>
              <a:rPr lang="en-AU" sz="2600" b="1" i="1" dirty="0">
                <a:solidFill>
                  <a:srgbClr val="FF0000"/>
                </a:solidFill>
              </a:rPr>
              <a:t>during the act of production itself</a:t>
            </a:r>
            <a:r>
              <a:rPr lang="en-AU" sz="2600" dirty="0"/>
              <a:t>, and has a repertoire of alternative moves or strategies from which to draw at any given point. In other words, students have to be able to judge the quality of what they are producing and be able to regulate what they are doing </a:t>
            </a:r>
            <a:r>
              <a:rPr lang="en-AU" sz="2600" b="1" i="1" dirty="0">
                <a:solidFill>
                  <a:srgbClr val="FF0000"/>
                </a:solidFill>
              </a:rPr>
              <a:t>during the doing of it</a:t>
            </a:r>
            <a:r>
              <a:rPr lang="en-AU" sz="2600" dirty="0"/>
              <a:t>”. (Sadler 1989). (my italics)</a:t>
            </a: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b="1" dirty="0"/>
              <a:t>Royce Sadler...</a:t>
            </a:r>
          </a:p>
        </p:txBody>
      </p:sp>
      <p:sp>
        <p:nvSpPr>
          <p:cNvPr id="3" name="Content Placeholder 2"/>
          <p:cNvSpPr>
            <a:spLocks noGrp="1"/>
          </p:cNvSpPr>
          <p:nvPr>
            <p:ph idx="1"/>
          </p:nvPr>
        </p:nvSpPr>
        <p:spPr>
          <a:xfrm>
            <a:off x="358775" y="1071563"/>
            <a:ext cx="8605838" cy="4795837"/>
          </a:xfrm>
        </p:spPr>
        <p:txBody>
          <a:bodyPr/>
          <a:lstStyle/>
          <a:p>
            <a:pPr>
              <a:buFont typeface="Wingdings" pitchFamily="2" charset="2"/>
              <a:buNone/>
              <a:defRPr/>
            </a:pPr>
            <a:r>
              <a:rPr lang="en-GB" sz="2800" dirty="0"/>
              <a:t>...is now the most cited author on formative feedback, writing about it since the mid-1980s. He is doing his absolute best work now. Here’s some of it...</a:t>
            </a:r>
          </a:p>
          <a:p>
            <a:pPr marL="450850" indent="-450850"/>
            <a:r>
              <a:rPr lang="en-GB" sz="1800" dirty="0"/>
              <a:t>Sadler, D R (2009) </a:t>
            </a:r>
            <a:r>
              <a:rPr lang="en-GB" sz="1800" dirty="0">
                <a:solidFill>
                  <a:srgbClr val="C00000"/>
                </a:solidFill>
              </a:rPr>
              <a:t>Indeterminacy in the use of preset criteria for assessment and grading</a:t>
            </a:r>
            <a:r>
              <a:rPr lang="en-GB" sz="1800" dirty="0"/>
              <a:t> </a:t>
            </a:r>
            <a:r>
              <a:rPr lang="en-GB" sz="1800" i="1" dirty="0"/>
              <a:t>Assessment and Evaluation in Higher Education </a:t>
            </a:r>
            <a:r>
              <a:rPr lang="en-GB" sz="1800" dirty="0"/>
              <a:t>34:2 159-179</a:t>
            </a:r>
          </a:p>
          <a:p>
            <a:pPr marL="450850" lvl="0" indent="-450850"/>
            <a:r>
              <a:rPr lang="en-GB" sz="1800" dirty="0"/>
              <a:t>Sadler, D R (2009) </a:t>
            </a:r>
            <a:r>
              <a:rPr lang="en-GB" sz="1800" dirty="0">
                <a:solidFill>
                  <a:srgbClr val="C00000"/>
                </a:solidFill>
              </a:rPr>
              <a:t>Grade integrity and the representation of academic achievement </a:t>
            </a:r>
            <a:r>
              <a:rPr lang="en-US" sz="1800" i="1" dirty="0"/>
              <a:t>Studies in Higher Education,</a:t>
            </a:r>
            <a:r>
              <a:rPr lang="en-US" sz="1800" dirty="0"/>
              <a:t> 34:7, 807-826</a:t>
            </a:r>
            <a:endParaRPr lang="en-GB" sz="1800" i="1" dirty="0"/>
          </a:p>
          <a:p>
            <a:pPr marL="450850" indent="-450850"/>
            <a:r>
              <a:rPr lang="en-GB" sz="1800" dirty="0"/>
              <a:t>Sadler, D R (2007) </a:t>
            </a:r>
            <a:r>
              <a:rPr lang="en-GB" sz="1800" dirty="0">
                <a:solidFill>
                  <a:srgbClr val="FF0000"/>
                </a:solidFill>
              </a:rPr>
              <a:t>Perils in the meticulous specification of goals and assessment criteria </a:t>
            </a:r>
            <a:r>
              <a:rPr lang="en-GB" sz="1800" i="1" dirty="0"/>
              <a:t>Assessment in Education: Principles, Policy and Practice </a:t>
            </a:r>
            <a:r>
              <a:rPr lang="en-GB" sz="1800" dirty="0"/>
              <a:t>14 387-392.</a:t>
            </a:r>
          </a:p>
          <a:p>
            <a:pPr marL="450850" indent="-450850"/>
            <a:r>
              <a:rPr lang="en-GB" sz="1800" dirty="0"/>
              <a:t>Sadler, D R (2005) </a:t>
            </a:r>
            <a:r>
              <a:rPr lang="en-GB" sz="1800" dirty="0">
                <a:solidFill>
                  <a:srgbClr val="C00000"/>
                </a:solidFill>
              </a:rPr>
              <a:t>Interpretations of criteria-based assessment and grading in higher education </a:t>
            </a:r>
            <a:r>
              <a:rPr lang="en-GB" sz="1800" i="1" dirty="0"/>
              <a:t>Assessment and Evaluation in Higher Education </a:t>
            </a:r>
            <a:r>
              <a:rPr lang="en-GB" sz="1800" dirty="0"/>
              <a:t>30 175-194.</a:t>
            </a:r>
          </a:p>
          <a:p>
            <a:pPr marL="450850" indent="-450850"/>
            <a:r>
              <a:rPr lang="en-GB" sz="1800" dirty="0"/>
              <a:t>Sadler, D R (2002) </a:t>
            </a:r>
            <a:r>
              <a:rPr lang="en-GB" sz="1800" dirty="0">
                <a:solidFill>
                  <a:srgbClr val="C00000"/>
                </a:solidFill>
              </a:rPr>
              <a:t>Ah! ... So that’s ‘Quality’  </a:t>
            </a:r>
            <a:r>
              <a:rPr lang="en-GB" sz="1800" dirty="0"/>
              <a:t>In Schartz, P and Webb, G (</a:t>
            </a:r>
            <a:r>
              <a:rPr lang="en-GB" sz="1800" dirty="0" err="1"/>
              <a:t>eds</a:t>
            </a:r>
            <a:r>
              <a:rPr lang="en-GB" sz="1800" dirty="0"/>
              <a:t>) </a:t>
            </a:r>
            <a:r>
              <a:rPr lang="en-GB" sz="1800" i="1" dirty="0"/>
              <a:t>Assessment Case Studies: experience and practice from higher education </a:t>
            </a:r>
            <a:r>
              <a:rPr lang="en-GB" sz="1800" dirty="0"/>
              <a:t> London, Kogan Page.</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a:solidFill>
                  <a:srgbClr val="FFFFFF"/>
                </a:solidFill>
              </a:rPr>
              <a:t>Coaching, </a:t>
            </a:r>
          </a:p>
          <a:p>
            <a:pPr algn="ctr" eaLnBrk="0" hangingPunct="0"/>
            <a:r>
              <a:rPr lang="en-GB" sz="2000" b="1" dirty="0">
                <a:solidFill>
                  <a:srgbClr val="FFFFFF"/>
                </a:solidFill>
              </a:rPr>
              <a:t>explaining, teaching</a:t>
            </a:r>
          </a:p>
        </p:txBody>
      </p:sp>
      <p:sp>
        <p:nvSpPr>
          <p:cNvPr id="26" name="Text Box 12"/>
          <p:cNvSpPr txBox="1">
            <a:spLocks noChangeArrowheads="1"/>
          </p:cNvSpPr>
          <p:nvPr/>
        </p:nvSpPr>
        <p:spPr bwMode="auto">
          <a:xfrm>
            <a:off x="0" y="0"/>
            <a:ext cx="9144000" cy="7294305"/>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charset="0"/>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charset="0"/>
            </a:endParaRP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Arial" charset="0"/>
              </a:rPr>
              <a:t>Striving to enhance our students’ </a:t>
            </a:r>
            <a:r>
              <a:rPr lang="en-GB" sz="2400" b="1" dirty="0">
                <a:solidFill>
                  <a:srgbClr val="CC0000"/>
                </a:solidFill>
                <a:latin typeface="Arial" charset="0"/>
              </a:rPr>
              <a:t>want</a:t>
            </a:r>
            <a:r>
              <a:rPr lang="en-GB" sz="2400" b="1" dirty="0">
                <a:solidFill>
                  <a:srgbClr val="59178A"/>
                </a:solidFill>
                <a:latin typeface="Arial" charset="0"/>
              </a:rPr>
              <a:t> to learn;</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Arial" charset="0"/>
              </a:rPr>
              <a:t>Helping students to develop ownership of the </a:t>
            </a:r>
            <a:r>
              <a:rPr lang="en-GB" sz="2400" b="1" dirty="0">
                <a:solidFill>
                  <a:srgbClr val="CC0000"/>
                </a:solidFill>
                <a:latin typeface="Arial" charset="0"/>
              </a:rPr>
              <a:t>need</a:t>
            </a:r>
            <a:r>
              <a:rPr lang="en-GB" sz="2400" b="1" dirty="0">
                <a:solidFill>
                  <a:srgbClr val="59178A"/>
                </a:solidFill>
                <a:latin typeface="Arial" charset="0"/>
              </a:rPr>
              <a:t> to learn;</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Arial" charset="0"/>
              </a:rPr>
              <a:t>Keeping students learning by </a:t>
            </a:r>
            <a:r>
              <a:rPr lang="en-GB" sz="2400" b="1" dirty="0">
                <a:solidFill>
                  <a:srgbClr val="CC0000"/>
                </a:solidFill>
                <a:latin typeface="Arial" charset="0"/>
              </a:rPr>
              <a:t>doing</a:t>
            </a:r>
            <a:r>
              <a:rPr lang="en-GB" sz="2400" b="1" dirty="0">
                <a:solidFill>
                  <a:srgbClr val="59178A"/>
                </a:solidFill>
                <a:latin typeface="Arial" charset="0"/>
              </a:rPr>
              <a:t>, practice, trial-and-error, repetition;</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Arial" charset="0"/>
              </a:rPr>
              <a:t>Ensuring students get quick and useful </a:t>
            </a:r>
            <a:r>
              <a:rPr lang="en-GB" sz="2400" b="1" dirty="0">
                <a:solidFill>
                  <a:srgbClr val="CC0000"/>
                </a:solidFill>
                <a:latin typeface="Arial" charset="0"/>
              </a:rPr>
              <a:t>feedback</a:t>
            </a:r>
            <a:r>
              <a:rPr lang="en-GB" sz="2400" b="1" dirty="0">
                <a:solidFill>
                  <a:srgbClr val="59178A"/>
                </a:solidFill>
                <a:latin typeface="Arial" charset="0"/>
              </a:rPr>
              <a:t> – from us and from each other;</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Arial" charset="0"/>
              </a:rPr>
              <a:t>Helping students to </a:t>
            </a:r>
            <a:r>
              <a:rPr lang="en-GB" sz="2400" b="1" dirty="0">
                <a:solidFill>
                  <a:srgbClr val="CC0000"/>
                </a:solidFill>
                <a:latin typeface="Arial" charset="0"/>
              </a:rPr>
              <a:t>make sense</a:t>
            </a:r>
            <a:r>
              <a:rPr lang="en-GB" sz="2400" b="1" dirty="0">
                <a:solidFill>
                  <a:srgbClr val="59178A"/>
                </a:solidFill>
                <a:latin typeface="Arial" charset="0"/>
              </a:rPr>
              <a:t> of what they learn.</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Arial" charset="0"/>
              </a:rPr>
              <a:t>Getting students deepening their learning by </a:t>
            </a:r>
            <a:r>
              <a:rPr lang="en-GB" sz="2400" b="1" dirty="0">
                <a:solidFill>
                  <a:srgbClr val="FF0000"/>
                </a:solidFill>
                <a:latin typeface="Arial" charset="0"/>
              </a:rPr>
              <a:t>coaching</a:t>
            </a:r>
            <a:r>
              <a:rPr lang="en-GB" sz="2400" b="1" dirty="0">
                <a:solidFill>
                  <a:srgbClr val="59178A"/>
                </a:solidFill>
                <a:latin typeface="Arial" charset="0"/>
              </a:rPr>
              <a:t> other students, explaining things to each other.</a:t>
            </a:r>
          </a:p>
          <a:p>
            <a:pPr marL="633413" indent="-633413" eaLnBrk="0" hangingPunct="0">
              <a:lnSpc>
                <a:spcPct val="90000"/>
              </a:lnSpc>
              <a:spcBef>
                <a:spcPct val="30000"/>
              </a:spcBef>
              <a:buClr>
                <a:srgbClr val="009900"/>
              </a:buClr>
              <a:buFont typeface="+mj-lt"/>
              <a:buAutoNum type="arabicPeriod"/>
            </a:pPr>
            <a:r>
              <a:rPr lang="en-GB" sz="2400" b="1" dirty="0">
                <a:solidFill>
                  <a:srgbClr val="59178A"/>
                </a:solidFill>
                <a:latin typeface="Arial" charset="0"/>
              </a:rPr>
              <a:t>Allowing students to further deepen their learning by </a:t>
            </a:r>
            <a:r>
              <a:rPr lang="en-GB" sz="2400" b="1" dirty="0">
                <a:solidFill>
                  <a:srgbClr val="FF0000"/>
                </a:solidFill>
                <a:latin typeface="Arial" charset="0"/>
              </a:rPr>
              <a:t>assessing</a:t>
            </a:r>
            <a:r>
              <a:rPr lang="en-GB" sz="2400" b="1" dirty="0">
                <a:solidFill>
                  <a:srgbClr val="59178A"/>
                </a:solidFill>
                <a:latin typeface="Arial" charset="0"/>
              </a:rPr>
              <a:t> their own learning, and assessing others’ learning – </a:t>
            </a:r>
            <a:r>
              <a:rPr lang="en-GB" sz="2400" b="1" dirty="0">
                <a:solidFill>
                  <a:srgbClr val="FF0000"/>
                </a:solidFill>
                <a:latin typeface="Arial" charset="0"/>
              </a:rPr>
              <a:t>making informed judgements</a:t>
            </a:r>
            <a:r>
              <a:rPr lang="en-GB" sz="2400" b="1" dirty="0">
                <a:solidFill>
                  <a:srgbClr val="59178A"/>
                </a:solidFill>
                <a:latin typeface="Arial" charset="0"/>
              </a:rPr>
              <a:t>.</a:t>
            </a: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charset="0"/>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charset="0"/>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charset="0"/>
            </a:endParaRPr>
          </a:p>
        </p:txBody>
      </p:sp>
      <p:sp>
        <p:nvSpPr>
          <p:cNvPr id="2" name="Rectangle 2"/>
          <p:cNvSpPr>
            <a:spLocks noChangeArrowheads="1"/>
          </p:cNvSpPr>
          <p:nvPr/>
        </p:nvSpPr>
        <p:spPr bwMode="auto">
          <a:xfrm>
            <a:off x="0" y="0"/>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Seven things we can try to do</a:t>
            </a:r>
          </a:p>
        </p:txBody>
      </p:sp>
      <p:sp>
        <p:nvSpPr>
          <p:cNvPr id="3" name="Content Placeholder 2"/>
          <p:cNvSpPr>
            <a:spLocks noGrp="1"/>
          </p:cNvSpPr>
          <p:nvPr>
            <p:ph idx="1"/>
          </p:nvPr>
        </p:nvSpPr>
        <p:spPr/>
        <p:txBody>
          <a:bodyPr/>
          <a:lstStyle/>
          <a:p>
            <a:pPr>
              <a:buNone/>
            </a:pPr>
            <a:r>
              <a:rPr lang="en-GB" sz="2600" dirty="0">
                <a:solidFill>
                  <a:srgbClr val="FF0000"/>
                </a:solidFill>
              </a:rPr>
              <a:t>Intent</a:t>
            </a:r>
            <a:r>
              <a:rPr lang="en-GB" sz="2600" dirty="0"/>
              <a:t> – make the intended outcomes really clear. </a:t>
            </a:r>
          </a:p>
          <a:p>
            <a:pPr>
              <a:buNone/>
            </a:pPr>
            <a:r>
              <a:rPr lang="en-GB" sz="2600" dirty="0">
                <a:solidFill>
                  <a:srgbClr val="FF0000"/>
                </a:solidFill>
              </a:rPr>
              <a:t>Need</a:t>
            </a:r>
            <a:r>
              <a:rPr lang="en-GB" sz="2600" dirty="0"/>
              <a:t> – find out what students think they need, and respond to this.	</a:t>
            </a:r>
          </a:p>
          <a:p>
            <a:pPr>
              <a:buNone/>
            </a:pPr>
            <a:r>
              <a:rPr lang="en-GB" sz="2600" dirty="0">
                <a:solidFill>
                  <a:srgbClr val="FF0000"/>
                </a:solidFill>
              </a:rPr>
              <a:t>Support</a:t>
            </a:r>
            <a:r>
              <a:rPr lang="en-GB" sz="2600" dirty="0"/>
              <a:t> students in every way possible.</a:t>
            </a:r>
          </a:p>
          <a:p>
            <a:pPr>
              <a:buNone/>
            </a:pPr>
            <a:r>
              <a:rPr lang="en-GB" sz="2600" dirty="0">
                <a:solidFill>
                  <a:srgbClr val="FF0000"/>
                </a:solidFill>
              </a:rPr>
              <a:t>People</a:t>
            </a:r>
            <a:r>
              <a:rPr lang="en-GB" sz="2600" dirty="0"/>
              <a:t>: students are people, they’re human, like us.</a:t>
            </a:r>
          </a:p>
          <a:p>
            <a:pPr>
              <a:buNone/>
            </a:pPr>
            <a:r>
              <a:rPr lang="en-GB" sz="2600" dirty="0">
                <a:solidFill>
                  <a:srgbClr val="FF0000"/>
                </a:solidFill>
              </a:rPr>
              <a:t>Interact</a:t>
            </a:r>
            <a:r>
              <a:rPr lang="en-GB" sz="2600" dirty="0"/>
              <a:t> with students in large groups, small groups, online and one-to-one.</a:t>
            </a:r>
          </a:p>
          <a:p>
            <a:pPr>
              <a:buNone/>
            </a:pPr>
            <a:r>
              <a:rPr lang="en-GB" sz="2600" dirty="0">
                <a:solidFill>
                  <a:srgbClr val="FF0000"/>
                </a:solidFill>
              </a:rPr>
              <a:t>Remember</a:t>
            </a:r>
            <a:r>
              <a:rPr lang="en-GB" sz="2600" dirty="0"/>
              <a:t> names, faces, what you said to each student last time, ...</a:t>
            </a:r>
          </a:p>
          <a:p>
            <a:pPr>
              <a:buNone/>
            </a:pPr>
            <a:r>
              <a:rPr lang="en-GB" sz="2600" dirty="0">
                <a:solidFill>
                  <a:srgbClr val="FF0000"/>
                </a:solidFill>
              </a:rPr>
              <a:t>Evidence</a:t>
            </a:r>
            <a:r>
              <a:rPr lang="en-GB" sz="2600" dirty="0"/>
              <a:t>: keep students aware of the evidence which will lead to their success.</a:t>
            </a: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fld id="{E38098B6-299D-41E4-B5EC-B0A44559E48E}" type="datetime2">
              <a:rPr lang="en-GB" smtClean="0">
                <a:solidFill>
                  <a:srgbClr val="6600FF"/>
                </a:solidFill>
              </a:rPr>
              <a:pPr/>
              <a:t>Thursday, 23 November 2017</a:t>
            </a:fld>
            <a:endParaRPr lang="en-GB">
              <a:solidFill>
                <a:srgbClr val="6600FF"/>
              </a:solidFill>
            </a:endParaRPr>
          </a:p>
        </p:txBody>
      </p:sp>
      <p:sp>
        <p:nvSpPr>
          <p:cNvPr id="4099" name="Footer Placeholder 4"/>
          <p:cNvSpPr>
            <a:spLocks noGrp="1"/>
          </p:cNvSpPr>
          <p:nvPr>
            <p:ph type="ftr" sz="quarter" idx="11"/>
          </p:nvPr>
        </p:nvSpPr>
        <p:spPr>
          <a:noFill/>
        </p:spPr>
        <p:txBody>
          <a:bodyPr/>
          <a:lstStyle/>
          <a:p>
            <a:r>
              <a:rPr lang="en-GB">
                <a:solidFill>
                  <a:srgbClr val="6600FF"/>
                </a:solidFill>
              </a:rPr>
              <a:t>Statements Exercise (Phil Race)</a:t>
            </a:r>
          </a:p>
        </p:txBody>
      </p:sp>
      <p:sp>
        <p:nvSpPr>
          <p:cNvPr id="47106" name="Rectangle 1026"/>
          <p:cNvSpPr>
            <a:spLocks noGrp="1" noChangeArrowheads="1"/>
          </p:cNvSpPr>
          <p:nvPr>
            <p:ph type="title"/>
          </p:nvPr>
        </p:nvSpPr>
        <p:spPr>
          <a:solidFill>
            <a:srgbClr val="660066"/>
          </a:solidFill>
          <a:ln cap="flat"/>
          <a:effectLst/>
        </p:spPr>
        <p:txBody>
          <a:bodyPr/>
          <a:lstStyle/>
          <a:p>
            <a:pPr>
              <a:defRPr/>
            </a:pPr>
            <a:r>
              <a:rPr lang="en-GB">
                <a:solidFill>
                  <a:srgbClr val="FFFF00"/>
                </a:solidFill>
                <a:effectLst>
                  <a:outerShdw blurRad="38100" dist="38100" dir="2700000" algn="tl">
                    <a:srgbClr val="000000"/>
                  </a:outerShdw>
                </a:effectLst>
                <a:latin typeface="Tahoma" pitchFamily="34" charset="0"/>
              </a:rPr>
              <a:t>Statements exercise...</a:t>
            </a:r>
          </a:p>
        </p:txBody>
      </p:sp>
      <p:sp>
        <p:nvSpPr>
          <p:cNvPr id="47107" name="Rectangle 1027"/>
          <p:cNvSpPr>
            <a:spLocks noGrp="1" noChangeArrowheads="1"/>
          </p:cNvSpPr>
          <p:nvPr>
            <p:ph type="body" idx="1"/>
          </p:nvPr>
        </p:nvSpPr>
        <p:spPr>
          <a:noFill/>
          <a:ln>
            <a:noFill/>
          </a:ln>
        </p:spPr>
        <p:txBody>
          <a:bodyPr/>
          <a:lstStyle/>
          <a:p>
            <a:r>
              <a:rPr lang="en-GB" sz="3200"/>
              <a:t>This is to help you think about how students feel when doing exams…</a:t>
            </a:r>
          </a:p>
          <a:p>
            <a:r>
              <a:rPr lang="en-GB" sz="3200"/>
              <a:t>And how to design exams…</a:t>
            </a:r>
          </a:p>
          <a:p>
            <a:r>
              <a:rPr lang="en-GB" sz="3200"/>
              <a:t>And how to help students to become better at doing exams…</a:t>
            </a:r>
          </a:p>
          <a:p>
            <a:r>
              <a:rPr lang="en-GB" sz="3200"/>
              <a:t>And other kinds of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7860E5AB-5BCA-4C6D-AEC1-59971A40F799}" type="datetime2">
              <a:rPr lang="en-GB" smtClean="0">
                <a:solidFill>
                  <a:srgbClr val="6600FF"/>
                </a:solidFill>
              </a:rPr>
              <a:pPr/>
              <a:t>Thursday, 23 November 2017</a:t>
            </a:fld>
            <a:endParaRPr lang="en-GB">
              <a:solidFill>
                <a:srgbClr val="6600FF"/>
              </a:solidFill>
            </a:endParaRPr>
          </a:p>
        </p:txBody>
      </p:sp>
      <p:sp>
        <p:nvSpPr>
          <p:cNvPr id="5123" name="Footer Placeholder 4"/>
          <p:cNvSpPr>
            <a:spLocks noGrp="1"/>
          </p:cNvSpPr>
          <p:nvPr>
            <p:ph type="ftr" sz="quarter" idx="11"/>
          </p:nvPr>
        </p:nvSpPr>
        <p:spPr>
          <a:noFill/>
        </p:spPr>
        <p:txBody>
          <a:bodyPr/>
          <a:lstStyle/>
          <a:p>
            <a:r>
              <a:rPr lang="en-GB">
                <a:solidFill>
                  <a:srgbClr val="6600FF"/>
                </a:solidFill>
              </a:rPr>
              <a:t>Statements Exercise (Phil Race)</a:t>
            </a:r>
          </a:p>
        </p:txBody>
      </p:sp>
      <p:sp>
        <p:nvSpPr>
          <p:cNvPr id="48130" name="Rectangle 2"/>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Statements briefing...</a:t>
            </a:r>
          </a:p>
        </p:txBody>
      </p:sp>
      <p:sp>
        <p:nvSpPr>
          <p:cNvPr id="48131" name="Rectangle 3"/>
          <p:cNvSpPr>
            <a:spLocks noGrp="1" noChangeArrowheads="1"/>
          </p:cNvSpPr>
          <p:nvPr>
            <p:ph type="body" idx="1"/>
          </p:nvPr>
        </p:nvSpPr>
        <p:spPr>
          <a:noFill/>
          <a:ln>
            <a:noFill/>
          </a:ln>
        </p:spPr>
        <p:txBody>
          <a:bodyPr/>
          <a:lstStyle/>
          <a:p>
            <a:pPr>
              <a:lnSpc>
                <a:spcPct val="80000"/>
              </a:lnSpc>
            </a:pPr>
            <a:r>
              <a:rPr lang="en-GB" sz="2800"/>
              <a:t>Please do this under exam conditions, no conferring, or even glancing at your neighbours.</a:t>
            </a:r>
          </a:p>
          <a:p>
            <a:pPr>
              <a:lnSpc>
                <a:spcPct val="80000"/>
              </a:lnSpc>
            </a:pPr>
            <a:r>
              <a:rPr lang="en-GB" sz="2800"/>
              <a:t>Your scores will be taken down and used against you in evidence.</a:t>
            </a:r>
          </a:p>
          <a:p>
            <a:pPr>
              <a:lnSpc>
                <a:spcPct val="80000"/>
              </a:lnSpc>
            </a:pPr>
            <a:r>
              <a:rPr lang="en-GB" sz="2800"/>
              <a:t>Are you feeling a bit tense just now?</a:t>
            </a:r>
          </a:p>
          <a:p>
            <a:pPr>
              <a:lnSpc>
                <a:spcPct val="80000"/>
              </a:lnSpc>
            </a:pPr>
            <a:r>
              <a:rPr lang="en-GB" sz="2800"/>
              <a:t>Please turn over now and simply do what is asked on the sheet.</a:t>
            </a:r>
          </a:p>
          <a:p>
            <a:pPr>
              <a:lnSpc>
                <a:spcPct val="80000"/>
              </a:lnSpc>
            </a:pPr>
            <a:r>
              <a:rPr lang="en-GB" sz="2800"/>
              <a:t>Add up your scores, and get ready to present them when asked.</a:t>
            </a:r>
          </a:p>
        </p:txBody>
      </p:sp>
      <p:sp>
        <p:nvSpPr>
          <p:cNvPr id="5126" name="AutoShape 6">
            <a:hlinkClick r:id="rId3" action="ppaction://hlinkpres?slideindex=1&amp;slidetitle=Slide 1" highlightClick="1"/>
          </p:cNvPr>
          <p:cNvSpPr>
            <a:spLocks noChangeArrowheads="1"/>
          </p:cNvSpPr>
          <p:nvPr/>
        </p:nvSpPr>
        <p:spPr bwMode="auto">
          <a:xfrm>
            <a:off x="1187450" y="3789363"/>
            <a:ext cx="6913563" cy="792162"/>
          </a:xfrm>
          <a:prstGeom prst="actionButtonBlank">
            <a:avLst/>
          </a:prstGeom>
          <a:noFill/>
          <a:ln w="12700">
            <a:noFill/>
            <a:miter lim="800000"/>
            <a:headEnd type="none" w="sm" len="sm"/>
            <a:tailEnd type="none" w="sm" len="sm"/>
          </a:ln>
        </p:spPr>
        <p:txBody>
          <a:bodyPr wrap="none" anchor="ctr"/>
          <a:lstStyle/>
          <a:p>
            <a:pPr algn="ctr" eaLnBrk="0" hangingPunct="0"/>
            <a:endParaRPr lang="en-US" sz="2400">
              <a:solidFill>
                <a:srgbClr val="000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fld id="{FEE6CB11-F637-47C4-9048-FA81AF9E8028}" type="datetime2">
              <a:rPr lang="en-GB" smtClean="0">
                <a:solidFill>
                  <a:srgbClr val="6600FF"/>
                </a:solidFill>
              </a:rPr>
              <a:pPr/>
              <a:t>Thursday, 23 November 2017</a:t>
            </a:fld>
            <a:endParaRPr lang="en-GB">
              <a:solidFill>
                <a:srgbClr val="6600FF"/>
              </a:solidFill>
            </a:endParaRPr>
          </a:p>
        </p:txBody>
      </p:sp>
      <p:sp>
        <p:nvSpPr>
          <p:cNvPr id="6147" name="Footer Placeholder 4"/>
          <p:cNvSpPr>
            <a:spLocks noGrp="1"/>
          </p:cNvSpPr>
          <p:nvPr>
            <p:ph type="ftr" sz="quarter" idx="11"/>
          </p:nvPr>
        </p:nvSpPr>
        <p:spPr>
          <a:noFill/>
        </p:spPr>
        <p:txBody>
          <a:bodyPr/>
          <a:lstStyle/>
          <a:p>
            <a:r>
              <a:rPr lang="en-GB">
                <a:solidFill>
                  <a:srgbClr val="6600FF"/>
                </a:solidFill>
              </a:rPr>
              <a:t>Statements Exercise (Phil Race)</a:t>
            </a:r>
          </a:p>
        </p:txBody>
      </p:sp>
      <p:sp>
        <p:nvSpPr>
          <p:cNvPr id="49154" name="Rectangle 2"/>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Next steps...</a:t>
            </a:r>
          </a:p>
        </p:txBody>
      </p:sp>
      <p:sp>
        <p:nvSpPr>
          <p:cNvPr id="6149" name="Rectangle 3"/>
          <p:cNvSpPr>
            <a:spLocks noGrp="1" noChangeArrowheads="1"/>
          </p:cNvSpPr>
          <p:nvPr>
            <p:ph type="body" idx="1"/>
          </p:nvPr>
        </p:nvSpPr>
        <p:spPr>
          <a:noFill/>
          <a:ln>
            <a:noFill/>
          </a:ln>
        </p:spPr>
        <p:txBody>
          <a:bodyPr/>
          <a:lstStyle/>
          <a:p>
            <a:r>
              <a:rPr lang="en-GB" sz="3200"/>
              <a:t>Discuss the exercise with other people, adjusting your scores accordingly.</a:t>
            </a:r>
          </a:p>
          <a:p>
            <a:r>
              <a:rPr lang="en-GB" sz="3200"/>
              <a:t>Report your new scores; you don’t have to agree.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to know each other</a:t>
            </a:r>
          </a:p>
        </p:txBody>
      </p:sp>
      <p:sp>
        <p:nvSpPr>
          <p:cNvPr id="3" name="Content Placeholder 2"/>
          <p:cNvSpPr>
            <a:spLocks noGrp="1"/>
          </p:cNvSpPr>
          <p:nvPr>
            <p:ph idx="1"/>
          </p:nvPr>
        </p:nvSpPr>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a:buFont typeface="+mj-lt"/>
              <a:buAutoNum type="arabicPeriod"/>
            </a:pPr>
            <a:r>
              <a:rPr lang="en-GB" dirty="0">
                <a:solidFill>
                  <a:srgbClr val="FF0000"/>
                </a:solidFill>
              </a:rPr>
              <a:t>(Optional)</a:t>
            </a:r>
            <a:r>
              <a:rPr lang="en-GB" dirty="0"/>
              <a:t> Share with us one thing that not many people know about you!</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fld id="{D0A3DF85-91CE-45EE-B0CC-C34AD14BF2E4}" type="datetime2">
              <a:rPr lang="en-GB" smtClean="0">
                <a:solidFill>
                  <a:srgbClr val="6600FF"/>
                </a:solidFill>
              </a:rPr>
              <a:pPr/>
              <a:t>Thursday, 23 November 2017</a:t>
            </a:fld>
            <a:endParaRPr lang="en-GB">
              <a:solidFill>
                <a:srgbClr val="6600FF"/>
              </a:solidFill>
            </a:endParaRPr>
          </a:p>
        </p:txBody>
      </p:sp>
      <p:sp>
        <p:nvSpPr>
          <p:cNvPr id="7171" name="Footer Placeholder 4"/>
          <p:cNvSpPr>
            <a:spLocks noGrp="1"/>
          </p:cNvSpPr>
          <p:nvPr>
            <p:ph type="ftr" sz="quarter" idx="11"/>
          </p:nvPr>
        </p:nvSpPr>
        <p:spPr>
          <a:noFill/>
        </p:spPr>
        <p:txBody>
          <a:bodyPr/>
          <a:lstStyle/>
          <a:p>
            <a:r>
              <a:rPr lang="en-GB">
                <a:solidFill>
                  <a:srgbClr val="6600FF"/>
                </a:solidFill>
              </a:rPr>
              <a:t>Statements Exercise (Phil Race)</a:t>
            </a:r>
          </a:p>
        </p:txBody>
      </p:sp>
      <p:sp>
        <p:nvSpPr>
          <p:cNvPr id="169986" name="Rectangle 2"/>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What happened in your group?</a:t>
            </a:r>
          </a:p>
        </p:txBody>
      </p:sp>
      <p:sp>
        <p:nvSpPr>
          <p:cNvPr id="169987" name="Rectangle 3"/>
          <p:cNvSpPr>
            <a:spLocks noGrp="1" noChangeArrowheads="1"/>
          </p:cNvSpPr>
          <p:nvPr>
            <p:ph type="body" idx="1"/>
          </p:nvPr>
        </p:nvSpPr>
        <p:spPr>
          <a:noFill/>
          <a:ln>
            <a:noFill/>
          </a:ln>
        </p:spPr>
        <p:txBody>
          <a:bodyPr/>
          <a:lstStyle/>
          <a:p>
            <a:r>
              <a:rPr lang="en-GB" sz="2800"/>
              <a:t>Did someone lead?</a:t>
            </a:r>
          </a:p>
          <a:p>
            <a:r>
              <a:rPr lang="en-GB" sz="2800"/>
              <a:t>Why?</a:t>
            </a:r>
          </a:p>
          <a:p>
            <a:r>
              <a:rPr lang="en-GB" sz="2800"/>
              <a:t>How?</a:t>
            </a:r>
          </a:p>
          <a:p>
            <a:r>
              <a:rPr lang="en-GB" sz="2800"/>
              <a:t>What did you think, but not say?</a:t>
            </a:r>
          </a:p>
          <a:p>
            <a:r>
              <a:rPr lang="en-GB" sz="2800"/>
              <a:t>How did you handle differences?</a:t>
            </a:r>
          </a:p>
          <a:p>
            <a:r>
              <a:rPr lang="en-GB" sz="2800"/>
              <a:t>Were you satisfied with the outcome?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9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9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9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9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9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9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fld id="{4A5FB9D1-BA5B-4C36-8D22-1BCD770F0A45}" type="datetime2">
              <a:rPr lang="en-GB" smtClean="0">
                <a:solidFill>
                  <a:srgbClr val="6600FF"/>
                </a:solidFill>
              </a:rPr>
              <a:pPr/>
              <a:t>Thursday, 23 November 2017</a:t>
            </a:fld>
            <a:endParaRPr lang="en-GB">
              <a:solidFill>
                <a:srgbClr val="6600FF"/>
              </a:solidFill>
            </a:endParaRPr>
          </a:p>
        </p:txBody>
      </p:sp>
      <p:sp>
        <p:nvSpPr>
          <p:cNvPr id="8195" name="Footer Placeholder 4"/>
          <p:cNvSpPr>
            <a:spLocks noGrp="1"/>
          </p:cNvSpPr>
          <p:nvPr>
            <p:ph type="ftr" sz="quarter" idx="11"/>
          </p:nvPr>
        </p:nvSpPr>
        <p:spPr>
          <a:noFill/>
        </p:spPr>
        <p:txBody>
          <a:bodyPr/>
          <a:lstStyle/>
          <a:p>
            <a:r>
              <a:rPr lang="en-GB">
                <a:solidFill>
                  <a:srgbClr val="6600FF"/>
                </a:solidFill>
              </a:rPr>
              <a:t>Statements Exercise (Phil Race)</a:t>
            </a:r>
          </a:p>
        </p:txBody>
      </p:sp>
      <p:sp>
        <p:nvSpPr>
          <p:cNvPr id="50178" name="Rectangle 2"/>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Some possibilities...</a:t>
            </a:r>
          </a:p>
        </p:txBody>
      </p:sp>
      <p:sp>
        <p:nvSpPr>
          <p:cNvPr id="50179" name="Rectangle 3"/>
          <p:cNvSpPr>
            <a:spLocks noGrp="1" noChangeArrowheads="1"/>
          </p:cNvSpPr>
          <p:nvPr>
            <p:ph type="body" idx="1"/>
          </p:nvPr>
        </p:nvSpPr>
        <p:spPr>
          <a:xfrm>
            <a:off x="844550" y="1758950"/>
            <a:ext cx="7759700" cy="4565650"/>
          </a:xfrm>
          <a:noFill/>
          <a:ln>
            <a:noFill/>
          </a:ln>
        </p:spPr>
        <p:txBody>
          <a:bodyPr/>
          <a:lstStyle/>
          <a:p>
            <a:r>
              <a:rPr lang="en-GB" sz="2800"/>
              <a:t>There could have been a robbery.</a:t>
            </a:r>
          </a:p>
          <a:p>
            <a:r>
              <a:rPr lang="en-GB" sz="2800"/>
              <a:t>Or it may have been a routine courier cash collection.</a:t>
            </a:r>
          </a:p>
          <a:p>
            <a:r>
              <a:rPr lang="en-GB" sz="2800"/>
              <a:t>The owner and the businessman could have been two different people.</a:t>
            </a:r>
          </a:p>
          <a:p>
            <a:r>
              <a:rPr lang="en-GB" sz="2800"/>
              <a:t>The owner could have been a woman.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fld id="{BCAB8AA8-0B2C-49A0-A577-5D7379170329}" type="datetime2">
              <a:rPr lang="en-GB" smtClean="0">
                <a:solidFill>
                  <a:srgbClr val="6600FF"/>
                </a:solidFill>
              </a:rPr>
              <a:pPr/>
              <a:t>Thursday, 23 November 2017</a:t>
            </a:fld>
            <a:endParaRPr lang="en-GB">
              <a:solidFill>
                <a:srgbClr val="6600FF"/>
              </a:solidFill>
            </a:endParaRPr>
          </a:p>
        </p:txBody>
      </p:sp>
      <p:sp>
        <p:nvSpPr>
          <p:cNvPr id="9219" name="Footer Placeholder 4"/>
          <p:cNvSpPr>
            <a:spLocks noGrp="1"/>
          </p:cNvSpPr>
          <p:nvPr>
            <p:ph type="ftr" sz="quarter" idx="11"/>
          </p:nvPr>
        </p:nvSpPr>
        <p:spPr>
          <a:noFill/>
        </p:spPr>
        <p:txBody>
          <a:bodyPr/>
          <a:lstStyle/>
          <a:p>
            <a:r>
              <a:rPr lang="en-GB">
                <a:solidFill>
                  <a:srgbClr val="6600FF"/>
                </a:solidFill>
              </a:rPr>
              <a:t>Statements Exercise (Phil Race)</a:t>
            </a:r>
          </a:p>
        </p:txBody>
      </p:sp>
      <p:sp>
        <p:nvSpPr>
          <p:cNvPr id="51202" name="Rectangle 2"/>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The right answer(s)?</a:t>
            </a:r>
          </a:p>
        </p:txBody>
      </p:sp>
      <p:sp>
        <p:nvSpPr>
          <p:cNvPr id="51203" name="Rectangle 3"/>
          <p:cNvSpPr>
            <a:spLocks noGrp="1" noChangeArrowheads="1"/>
          </p:cNvSpPr>
          <p:nvPr>
            <p:ph type="body" idx="1"/>
          </p:nvPr>
        </p:nvSpPr>
        <p:spPr>
          <a:noFill/>
          <a:ln>
            <a:noFill/>
          </a:ln>
        </p:spPr>
        <p:txBody>
          <a:bodyPr/>
          <a:lstStyle/>
          <a:p>
            <a:r>
              <a:rPr lang="en-GB" sz="3200"/>
              <a:t>4 true, 1 false, 13 don’t know.</a:t>
            </a:r>
          </a:p>
          <a:p>
            <a:r>
              <a:rPr lang="en-GB" sz="3200"/>
              <a:t>4 true, 2 false, 12 don’t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fld id="{3F3C6146-5865-4892-93CE-DCDE0CF6587B}" type="datetime2">
              <a:rPr lang="en-GB" smtClean="0">
                <a:solidFill>
                  <a:srgbClr val="6600FF"/>
                </a:solidFill>
              </a:rPr>
              <a:pPr/>
              <a:t>Thursday, 23 November 2017</a:t>
            </a:fld>
            <a:endParaRPr lang="en-GB">
              <a:solidFill>
                <a:srgbClr val="6600FF"/>
              </a:solidFill>
            </a:endParaRPr>
          </a:p>
        </p:txBody>
      </p:sp>
      <p:sp>
        <p:nvSpPr>
          <p:cNvPr id="10243" name="Footer Placeholder 4"/>
          <p:cNvSpPr>
            <a:spLocks noGrp="1"/>
          </p:cNvSpPr>
          <p:nvPr>
            <p:ph type="ftr" sz="quarter" idx="11"/>
          </p:nvPr>
        </p:nvSpPr>
        <p:spPr>
          <a:noFill/>
        </p:spPr>
        <p:txBody>
          <a:bodyPr/>
          <a:lstStyle/>
          <a:p>
            <a:r>
              <a:rPr lang="en-GB">
                <a:solidFill>
                  <a:srgbClr val="6600FF"/>
                </a:solidFill>
              </a:rPr>
              <a:t>Statements Exercise (Phil Race)</a:t>
            </a:r>
          </a:p>
        </p:txBody>
      </p:sp>
      <p:sp>
        <p:nvSpPr>
          <p:cNvPr id="52226" name="Rectangle 2"/>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The detail...</a:t>
            </a:r>
          </a:p>
        </p:txBody>
      </p:sp>
      <p:sp>
        <p:nvSpPr>
          <p:cNvPr id="10245" name="Rectangle 3"/>
          <p:cNvSpPr>
            <a:spLocks noGrp="1" noChangeArrowheads="1"/>
          </p:cNvSpPr>
          <p:nvPr>
            <p:ph type="body" idx="1"/>
          </p:nvPr>
        </p:nvSpPr>
        <p:spPr>
          <a:noFill/>
          <a:ln cap="flat"/>
        </p:spPr>
        <p:txBody>
          <a:bodyPr/>
          <a:lstStyle/>
          <a:p>
            <a:pPr>
              <a:buFont typeface="Monotype Sorts" pitchFamily="2" charset="2"/>
              <a:buNone/>
            </a:pPr>
            <a:r>
              <a:rPr lang="en-GB" sz="3000">
                <a:latin typeface="Arial Rounded MT Bold" pitchFamily="34" charset="0"/>
              </a:rPr>
              <a:t>Number		True		False	D/K</a:t>
            </a:r>
          </a:p>
          <a:p>
            <a:pPr>
              <a:buFont typeface="Monotype Sorts" pitchFamily="2" charset="2"/>
              <a:buNone/>
            </a:pPr>
            <a:r>
              <a:rPr lang="en-GB" sz="3000">
                <a:latin typeface="Arial Rounded MT Bold" pitchFamily="34" charset="0"/>
              </a:rPr>
              <a:t>1								X</a:t>
            </a:r>
          </a:p>
          <a:p>
            <a:pPr>
              <a:buFont typeface="Monotype Sorts" pitchFamily="2" charset="2"/>
              <a:buNone/>
            </a:pPr>
            <a:r>
              <a:rPr lang="en-GB" sz="3000">
                <a:latin typeface="Arial Rounded MT Bold" pitchFamily="34" charset="0"/>
              </a:rPr>
              <a:t>2								X</a:t>
            </a:r>
          </a:p>
          <a:p>
            <a:pPr>
              <a:buFont typeface="Monotype Sorts" pitchFamily="2" charset="2"/>
              <a:buNone/>
            </a:pPr>
            <a:r>
              <a:rPr lang="en-GB" sz="3000">
                <a:latin typeface="Arial Rounded MT Bold" pitchFamily="34" charset="0"/>
              </a:rPr>
              <a:t>3						X</a:t>
            </a:r>
          </a:p>
          <a:p>
            <a:pPr>
              <a:buFont typeface="Monotype Sorts" pitchFamily="2" charset="2"/>
              <a:buNone/>
            </a:pPr>
            <a:r>
              <a:rPr lang="en-GB" sz="3000">
                <a:latin typeface="Arial Rounded MT Bold" pitchFamily="34" charset="0"/>
              </a:rPr>
              <a:t>4								X</a:t>
            </a:r>
          </a:p>
          <a:p>
            <a:pPr>
              <a:buFont typeface="Monotype Sorts" pitchFamily="2" charset="2"/>
              <a:buNone/>
            </a:pPr>
            <a:r>
              <a:rPr lang="en-GB" sz="3000">
                <a:latin typeface="Arial Rounded MT Bold" pitchFamily="34" charset="0"/>
              </a:rPr>
              <a:t>5								X</a:t>
            </a:r>
          </a:p>
          <a:p>
            <a:pPr>
              <a:buFont typeface="Monotype Sorts" pitchFamily="2" charset="2"/>
              <a:buNone/>
            </a:pPr>
            <a:r>
              <a:rPr lang="en-GB" sz="3000">
                <a:latin typeface="Arial Rounded MT Bold" pitchFamily="34" charset="0"/>
              </a:rPr>
              <a:t>6				X</a:t>
            </a:r>
          </a:p>
        </p:txBody>
      </p:sp>
      <p:sp>
        <p:nvSpPr>
          <p:cNvPr id="10246" name="Line 4"/>
          <p:cNvSpPr>
            <a:spLocks noChangeShapeType="1"/>
          </p:cNvSpPr>
          <p:nvPr/>
        </p:nvSpPr>
        <p:spPr bwMode="auto">
          <a:xfrm>
            <a:off x="827088" y="2276475"/>
            <a:ext cx="7772400" cy="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0247" name="Line 5"/>
          <p:cNvSpPr>
            <a:spLocks noChangeShapeType="1"/>
          </p:cNvSpPr>
          <p:nvPr/>
        </p:nvSpPr>
        <p:spPr bwMode="auto">
          <a:xfrm>
            <a:off x="2895600" y="1752600"/>
            <a:ext cx="0" cy="4114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0248" name="Line 6"/>
          <p:cNvSpPr>
            <a:spLocks noChangeShapeType="1"/>
          </p:cNvSpPr>
          <p:nvPr/>
        </p:nvSpPr>
        <p:spPr bwMode="auto">
          <a:xfrm>
            <a:off x="4876800" y="1752600"/>
            <a:ext cx="0" cy="4114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0249" name="Line 7"/>
          <p:cNvSpPr>
            <a:spLocks noChangeShapeType="1"/>
          </p:cNvSpPr>
          <p:nvPr/>
        </p:nvSpPr>
        <p:spPr bwMode="auto">
          <a:xfrm>
            <a:off x="6934200" y="1752600"/>
            <a:ext cx="0" cy="4114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p>
            <a:fld id="{20236E72-447A-4F4D-A3E6-37F72210D298}" type="datetime2">
              <a:rPr lang="en-GB" smtClean="0">
                <a:solidFill>
                  <a:srgbClr val="6600FF"/>
                </a:solidFill>
              </a:rPr>
              <a:pPr/>
              <a:t>Thursday, 23 November 2017</a:t>
            </a:fld>
            <a:endParaRPr lang="en-GB">
              <a:solidFill>
                <a:srgbClr val="6600FF"/>
              </a:solidFill>
            </a:endParaRPr>
          </a:p>
        </p:txBody>
      </p:sp>
      <p:sp>
        <p:nvSpPr>
          <p:cNvPr id="11267" name="Footer Placeholder 2"/>
          <p:cNvSpPr>
            <a:spLocks noGrp="1"/>
          </p:cNvSpPr>
          <p:nvPr>
            <p:ph type="ftr" sz="quarter" idx="11"/>
          </p:nvPr>
        </p:nvSpPr>
        <p:spPr>
          <a:noFill/>
        </p:spPr>
        <p:txBody>
          <a:bodyPr/>
          <a:lstStyle/>
          <a:p>
            <a:r>
              <a:rPr lang="en-GB">
                <a:solidFill>
                  <a:srgbClr val="6600FF"/>
                </a:solidFill>
              </a:rPr>
              <a:t>Statements Exercise (Phil Race)</a:t>
            </a:r>
          </a:p>
        </p:txBody>
      </p:sp>
      <p:sp>
        <p:nvSpPr>
          <p:cNvPr id="53250" name="Rectangle 2"/>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algn="ctr" eaLnBrk="0" hangingPunct="0">
              <a:lnSpc>
                <a:spcPct val="75000"/>
              </a:lnSpc>
              <a:defRPr/>
            </a:pPr>
            <a:r>
              <a:rPr lang="en-GB" sz="4400">
                <a:solidFill>
                  <a:srgbClr val="FFFF00"/>
                </a:solidFill>
                <a:effectLst>
                  <a:outerShdw blurRad="38100" dist="38100" dir="2700000" algn="tl">
                    <a:srgbClr val="FFFFFF"/>
                  </a:outerShdw>
                </a:effectLst>
                <a:latin typeface="Arial Rounded MT Bold" pitchFamily="34" charset="0"/>
              </a:rPr>
              <a:t>The detail...</a:t>
            </a:r>
          </a:p>
        </p:txBody>
      </p:sp>
      <p:sp>
        <p:nvSpPr>
          <p:cNvPr id="11269" name="Rectangle 3"/>
          <p:cNvSpPr>
            <a:spLocks noChangeArrowheads="1"/>
          </p:cNvSpPr>
          <p:nvPr/>
        </p:nvSpPr>
        <p:spPr bwMode="auto">
          <a:xfrm>
            <a:off x="844550" y="1758950"/>
            <a:ext cx="7759700" cy="4102100"/>
          </a:xfrm>
          <a:prstGeom prst="rect">
            <a:avLst/>
          </a:prstGeom>
          <a:noFill/>
          <a:ln w="12700">
            <a:solidFill>
              <a:schemeClr val="tx1"/>
            </a:solidFill>
            <a:miter lim="800000"/>
            <a:headEnd/>
            <a:tailEnd/>
          </a:ln>
        </p:spPr>
        <p:txBody>
          <a:bodyPr lIns="92075" tIns="46038" rIns="92075" bIns="46038"/>
          <a:lstStyle/>
          <a:p>
            <a:pPr marL="342900" indent="-342900" eaLnBrk="0" hangingPunct="0">
              <a:lnSpc>
                <a:spcPct val="90000"/>
              </a:lnSpc>
              <a:spcBef>
                <a:spcPct val="30000"/>
              </a:spcBef>
            </a:pPr>
            <a:r>
              <a:rPr lang="en-GB" sz="2800" b="1">
                <a:solidFill>
                  <a:srgbClr val="000000"/>
                </a:solidFill>
                <a:latin typeface="Arial Rounded MT Bold" pitchFamily="34" charset="0"/>
              </a:rPr>
              <a:t>Number		True		False		D/K</a:t>
            </a:r>
          </a:p>
          <a:p>
            <a:pPr marL="342900" indent="-342900" eaLnBrk="0" hangingPunct="0">
              <a:lnSpc>
                <a:spcPct val="90000"/>
              </a:lnSpc>
              <a:spcBef>
                <a:spcPct val="30000"/>
              </a:spcBef>
            </a:pPr>
            <a:r>
              <a:rPr lang="en-GB" sz="3200" b="1">
                <a:solidFill>
                  <a:srgbClr val="000000"/>
                </a:solidFill>
                <a:latin typeface="Arial Rounded MT Bold" pitchFamily="34" charset="0"/>
              </a:rPr>
              <a:t>7								X</a:t>
            </a:r>
          </a:p>
          <a:p>
            <a:pPr marL="342900" indent="-342900" eaLnBrk="0" hangingPunct="0">
              <a:lnSpc>
                <a:spcPct val="90000"/>
              </a:lnSpc>
              <a:spcBef>
                <a:spcPct val="30000"/>
              </a:spcBef>
            </a:pPr>
            <a:r>
              <a:rPr lang="en-GB" sz="3200" b="1">
                <a:solidFill>
                  <a:srgbClr val="000000"/>
                </a:solidFill>
                <a:latin typeface="Arial Rounded MT Bold" pitchFamily="34" charset="0"/>
              </a:rPr>
              <a:t>8								X</a:t>
            </a:r>
          </a:p>
          <a:p>
            <a:pPr marL="342900" indent="-342900" eaLnBrk="0" hangingPunct="0">
              <a:lnSpc>
                <a:spcPct val="90000"/>
              </a:lnSpc>
              <a:spcBef>
                <a:spcPct val="30000"/>
              </a:spcBef>
            </a:pPr>
            <a:r>
              <a:rPr lang="en-GB" sz="3200" b="1">
                <a:solidFill>
                  <a:srgbClr val="000000"/>
                </a:solidFill>
                <a:latin typeface="Arial Rounded MT Bold" pitchFamily="34" charset="0"/>
              </a:rPr>
              <a:t>9								X</a:t>
            </a:r>
          </a:p>
          <a:p>
            <a:pPr marL="342900" indent="-342900" eaLnBrk="0" hangingPunct="0">
              <a:lnSpc>
                <a:spcPct val="90000"/>
              </a:lnSpc>
              <a:spcBef>
                <a:spcPct val="30000"/>
              </a:spcBef>
            </a:pPr>
            <a:r>
              <a:rPr lang="en-GB" sz="3200" b="1">
                <a:solidFill>
                  <a:srgbClr val="000000"/>
                </a:solidFill>
                <a:latin typeface="Arial Rounded MT Bold" pitchFamily="34" charset="0"/>
              </a:rPr>
              <a:t>10							X</a:t>
            </a:r>
          </a:p>
          <a:p>
            <a:pPr marL="342900" indent="-342900" eaLnBrk="0" hangingPunct="0">
              <a:lnSpc>
                <a:spcPct val="90000"/>
              </a:lnSpc>
              <a:spcBef>
                <a:spcPct val="30000"/>
              </a:spcBef>
            </a:pPr>
            <a:r>
              <a:rPr lang="en-GB" sz="3200" b="1">
                <a:solidFill>
                  <a:srgbClr val="000000"/>
                </a:solidFill>
                <a:latin typeface="Arial Rounded MT Bold" pitchFamily="34" charset="0"/>
              </a:rPr>
              <a:t>11			X</a:t>
            </a:r>
          </a:p>
          <a:p>
            <a:pPr marL="342900" indent="-342900" eaLnBrk="0" hangingPunct="0">
              <a:lnSpc>
                <a:spcPct val="90000"/>
              </a:lnSpc>
              <a:spcBef>
                <a:spcPct val="30000"/>
              </a:spcBef>
            </a:pPr>
            <a:r>
              <a:rPr lang="en-GB" sz="3200" b="1">
                <a:solidFill>
                  <a:srgbClr val="000000"/>
                </a:solidFill>
                <a:latin typeface="Arial Rounded MT Bold" pitchFamily="34" charset="0"/>
              </a:rPr>
              <a:t>12							X</a:t>
            </a:r>
          </a:p>
        </p:txBody>
      </p:sp>
      <p:sp>
        <p:nvSpPr>
          <p:cNvPr id="11270" name="Line 4"/>
          <p:cNvSpPr>
            <a:spLocks noChangeShapeType="1"/>
          </p:cNvSpPr>
          <p:nvPr/>
        </p:nvSpPr>
        <p:spPr bwMode="auto">
          <a:xfrm>
            <a:off x="838200" y="2362200"/>
            <a:ext cx="7772400" cy="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1271" name="Line 5"/>
          <p:cNvSpPr>
            <a:spLocks noChangeShapeType="1"/>
          </p:cNvSpPr>
          <p:nvPr/>
        </p:nvSpPr>
        <p:spPr bwMode="auto">
          <a:xfrm>
            <a:off x="2895600" y="1752600"/>
            <a:ext cx="0" cy="4114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1272" name="Line 6"/>
          <p:cNvSpPr>
            <a:spLocks noChangeShapeType="1"/>
          </p:cNvSpPr>
          <p:nvPr/>
        </p:nvSpPr>
        <p:spPr bwMode="auto">
          <a:xfrm>
            <a:off x="4876800" y="1752600"/>
            <a:ext cx="0" cy="4114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1273" name="Line 7"/>
          <p:cNvSpPr>
            <a:spLocks noChangeShapeType="1"/>
          </p:cNvSpPr>
          <p:nvPr/>
        </p:nvSpPr>
        <p:spPr bwMode="auto">
          <a:xfrm>
            <a:off x="6934200" y="1752600"/>
            <a:ext cx="0" cy="4114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p>
            <a:fld id="{05A07E78-EF88-4A62-87C1-3D156291482A}" type="datetime2">
              <a:rPr lang="en-GB" smtClean="0">
                <a:solidFill>
                  <a:srgbClr val="6600FF"/>
                </a:solidFill>
              </a:rPr>
              <a:pPr/>
              <a:t>Thursday, 23 November 2017</a:t>
            </a:fld>
            <a:endParaRPr lang="en-GB">
              <a:solidFill>
                <a:srgbClr val="6600FF"/>
              </a:solidFill>
            </a:endParaRPr>
          </a:p>
        </p:txBody>
      </p:sp>
      <p:sp>
        <p:nvSpPr>
          <p:cNvPr id="12291" name="Footer Placeholder 2"/>
          <p:cNvSpPr>
            <a:spLocks noGrp="1"/>
          </p:cNvSpPr>
          <p:nvPr>
            <p:ph type="ftr" sz="quarter" idx="11"/>
          </p:nvPr>
        </p:nvSpPr>
        <p:spPr>
          <a:noFill/>
        </p:spPr>
        <p:txBody>
          <a:bodyPr/>
          <a:lstStyle/>
          <a:p>
            <a:r>
              <a:rPr lang="en-GB">
                <a:solidFill>
                  <a:srgbClr val="6600FF"/>
                </a:solidFill>
              </a:rPr>
              <a:t>Statements Exercise (Phil Race)</a:t>
            </a:r>
          </a:p>
        </p:txBody>
      </p:sp>
      <p:sp>
        <p:nvSpPr>
          <p:cNvPr id="54274" name="Rectangle 2"/>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algn="ctr" eaLnBrk="0" hangingPunct="0">
              <a:lnSpc>
                <a:spcPct val="75000"/>
              </a:lnSpc>
              <a:defRPr/>
            </a:pPr>
            <a:r>
              <a:rPr lang="en-GB" sz="4400">
                <a:solidFill>
                  <a:srgbClr val="FFFF00"/>
                </a:solidFill>
                <a:effectLst>
                  <a:outerShdw blurRad="38100" dist="38100" dir="2700000" algn="tl">
                    <a:srgbClr val="FFFFFF"/>
                  </a:outerShdw>
                </a:effectLst>
                <a:latin typeface="Arial Rounded MT Bold" pitchFamily="34" charset="0"/>
              </a:rPr>
              <a:t>The detail...</a:t>
            </a:r>
          </a:p>
        </p:txBody>
      </p:sp>
      <p:sp>
        <p:nvSpPr>
          <p:cNvPr id="54275" name="Rectangle 3"/>
          <p:cNvSpPr>
            <a:spLocks noChangeArrowheads="1"/>
          </p:cNvSpPr>
          <p:nvPr/>
        </p:nvSpPr>
        <p:spPr bwMode="auto">
          <a:xfrm>
            <a:off x="844550" y="1758950"/>
            <a:ext cx="7759700" cy="4483100"/>
          </a:xfrm>
          <a:prstGeom prst="rect">
            <a:avLst/>
          </a:prstGeom>
          <a:noFill/>
          <a:ln w="12700">
            <a:solidFill>
              <a:schemeClr val="tx1"/>
            </a:solidFill>
            <a:miter lim="800000"/>
            <a:headEnd/>
            <a:tailEnd/>
          </a:ln>
        </p:spPr>
        <p:txBody>
          <a:bodyPr lIns="92075" tIns="46038" rIns="92075" bIns="46038"/>
          <a:lstStyle/>
          <a:p>
            <a:pPr marL="342900" indent="-342900" eaLnBrk="0" hangingPunct="0">
              <a:lnSpc>
                <a:spcPct val="90000"/>
              </a:lnSpc>
              <a:spcBef>
                <a:spcPct val="25000"/>
              </a:spcBef>
            </a:pPr>
            <a:r>
              <a:rPr lang="en-GB" sz="2800" b="1">
                <a:solidFill>
                  <a:srgbClr val="000000"/>
                </a:solidFill>
                <a:latin typeface="Arial Rounded MT Bold" pitchFamily="34" charset="0"/>
              </a:rPr>
              <a:t>Number		True		False		D/K</a:t>
            </a:r>
          </a:p>
          <a:p>
            <a:pPr marL="342900" indent="-342900" eaLnBrk="0" hangingPunct="0">
              <a:lnSpc>
                <a:spcPct val="90000"/>
              </a:lnSpc>
              <a:spcBef>
                <a:spcPct val="25000"/>
              </a:spcBef>
            </a:pPr>
            <a:r>
              <a:rPr lang="en-GB" sz="3200" b="1">
                <a:solidFill>
                  <a:srgbClr val="000000"/>
                </a:solidFill>
                <a:latin typeface="Arial Rounded MT Bold" pitchFamily="34" charset="0"/>
              </a:rPr>
              <a:t>13							X</a:t>
            </a:r>
          </a:p>
          <a:p>
            <a:pPr marL="342900" indent="-342900" eaLnBrk="0" hangingPunct="0">
              <a:lnSpc>
                <a:spcPct val="90000"/>
              </a:lnSpc>
              <a:spcBef>
                <a:spcPct val="25000"/>
              </a:spcBef>
            </a:pPr>
            <a:r>
              <a:rPr lang="en-GB" sz="3200" b="1">
                <a:solidFill>
                  <a:srgbClr val="000000"/>
                </a:solidFill>
                <a:latin typeface="Arial Rounded MT Bold" pitchFamily="34" charset="0"/>
              </a:rPr>
              <a:t>14			X</a:t>
            </a:r>
          </a:p>
          <a:p>
            <a:pPr marL="342900" indent="-342900" eaLnBrk="0" hangingPunct="0">
              <a:lnSpc>
                <a:spcPct val="90000"/>
              </a:lnSpc>
              <a:spcBef>
                <a:spcPct val="25000"/>
              </a:spcBef>
            </a:pPr>
            <a:r>
              <a:rPr lang="en-GB" sz="3200" b="1">
                <a:solidFill>
                  <a:srgbClr val="000000"/>
                </a:solidFill>
                <a:latin typeface="Arial Rounded MT Bold" pitchFamily="34" charset="0"/>
              </a:rPr>
              <a:t>15			X</a:t>
            </a:r>
          </a:p>
          <a:p>
            <a:pPr marL="342900" indent="-342900" eaLnBrk="0" hangingPunct="0">
              <a:lnSpc>
                <a:spcPct val="90000"/>
              </a:lnSpc>
              <a:spcBef>
                <a:spcPct val="25000"/>
              </a:spcBef>
            </a:pPr>
            <a:r>
              <a:rPr lang="en-GB" sz="3200" b="1">
                <a:solidFill>
                  <a:srgbClr val="000000"/>
                </a:solidFill>
                <a:latin typeface="Arial Rounded MT Bold" pitchFamily="34" charset="0"/>
              </a:rPr>
              <a:t>16							X</a:t>
            </a:r>
          </a:p>
          <a:p>
            <a:pPr marL="342900" indent="-342900" eaLnBrk="0" hangingPunct="0">
              <a:lnSpc>
                <a:spcPct val="90000"/>
              </a:lnSpc>
              <a:spcBef>
                <a:spcPct val="25000"/>
              </a:spcBef>
            </a:pPr>
            <a:r>
              <a:rPr lang="en-GB" sz="3200" b="1">
                <a:solidFill>
                  <a:srgbClr val="000000"/>
                </a:solidFill>
                <a:latin typeface="Arial Rounded MT Bold" pitchFamily="34" charset="0"/>
              </a:rPr>
              <a:t>17							X</a:t>
            </a:r>
          </a:p>
          <a:p>
            <a:pPr marL="342900" indent="-342900" eaLnBrk="0" hangingPunct="0">
              <a:lnSpc>
                <a:spcPct val="90000"/>
              </a:lnSpc>
              <a:spcBef>
                <a:spcPct val="25000"/>
              </a:spcBef>
            </a:pPr>
            <a:r>
              <a:rPr lang="en-GB" sz="3200" b="1">
                <a:solidFill>
                  <a:srgbClr val="000000"/>
                </a:solidFill>
                <a:latin typeface="Arial Rounded MT Bold" pitchFamily="34" charset="0"/>
              </a:rPr>
              <a:t>18							X, or</a:t>
            </a:r>
          </a:p>
          <a:p>
            <a:pPr marL="342900" indent="-342900" eaLnBrk="0" hangingPunct="0">
              <a:lnSpc>
                <a:spcPct val="90000"/>
              </a:lnSpc>
              <a:spcBef>
                <a:spcPct val="25000"/>
              </a:spcBef>
            </a:pPr>
            <a:r>
              <a:rPr lang="en-GB" sz="3200" b="1">
                <a:solidFill>
                  <a:srgbClr val="000000"/>
                </a:solidFill>
                <a:latin typeface="Arial Rounded MT Bold" pitchFamily="34" charset="0"/>
              </a:rPr>
              <a:t>18					X</a:t>
            </a:r>
          </a:p>
        </p:txBody>
      </p:sp>
      <p:sp>
        <p:nvSpPr>
          <p:cNvPr id="12294" name="Line 4"/>
          <p:cNvSpPr>
            <a:spLocks noChangeShapeType="1"/>
          </p:cNvSpPr>
          <p:nvPr/>
        </p:nvSpPr>
        <p:spPr bwMode="auto">
          <a:xfrm>
            <a:off x="838200" y="2362200"/>
            <a:ext cx="7772400" cy="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2295" name="Line 5"/>
          <p:cNvSpPr>
            <a:spLocks noChangeShapeType="1"/>
          </p:cNvSpPr>
          <p:nvPr/>
        </p:nvSpPr>
        <p:spPr bwMode="auto">
          <a:xfrm>
            <a:off x="2895600" y="1752600"/>
            <a:ext cx="0" cy="4495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2296" name="Line 6"/>
          <p:cNvSpPr>
            <a:spLocks noChangeShapeType="1"/>
          </p:cNvSpPr>
          <p:nvPr/>
        </p:nvSpPr>
        <p:spPr bwMode="auto">
          <a:xfrm>
            <a:off x="4876800" y="1752600"/>
            <a:ext cx="0" cy="4495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2297" name="Line 7"/>
          <p:cNvSpPr>
            <a:spLocks noChangeShapeType="1"/>
          </p:cNvSpPr>
          <p:nvPr/>
        </p:nvSpPr>
        <p:spPr bwMode="auto">
          <a:xfrm>
            <a:off x="6934200" y="1752600"/>
            <a:ext cx="0" cy="4495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p>
            <a:fld id="{D5651E90-BF3B-4472-B169-DD5BC2CDACCB}" type="datetime2">
              <a:rPr lang="en-GB" smtClean="0">
                <a:solidFill>
                  <a:srgbClr val="6600FF"/>
                </a:solidFill>
              </a:rPr>
              <a:pPr/>
              <a:t>Thursday, 23 November 2017</a:t>
            </a:fld>
            <a:endParaRPr lang="en-GB">
              <a:solidFill>
                <a:srgbClr val="6600FF"/>
              </a:solidFill>
            </a:endParaRPr>
          </a:p>
        </p:txBody>
      </p:sp>
      <p:sp>
        <p:nvSpPr>
          <p:cNvPr id="13315" name="Footer Placeholder 2"/>
          <p:cNvSpPr>
            <a:spLocks noGrp="1"/>
          </p:cNvSpPr>
          <p:nvPr>
            <p:ph type="ftr" sz="quarter" idx="11"/>
          </p:nvPr>
        </p:nvSpPr>
        <p:spPr>
          <a:noFill/>
        </p:spPr>
        <p:txBody>
          <a:bodyPr/>
          <a:lstStyle/>
          <a:p>
            <a:r>
              <a:rPr lang="en-GB">
                <a:solidFill>
                  <a:srgbClr val="6600FF"/>
                </a:solidFill>
              </a:rPr>
              <a:t>Statements Exercise (Phil Race)</a:t>
            </a:r>
          </a:p>
        </p:txBody>
      </p:sp>
      <p:sp>
        <p:nvSpPr>
          <p:cNvPr id="174082" name="Rectangle 1026"/>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algn="ctr" eaLnBrk="0" hangingPunct="0">
              <a:lnSpc>
                <a:spcPct val="75000"/>
              </a:lnSpc>
              <a:defRPr/>
            </a:pPr>
            <a:r>
              <a:rPr lang="en-GB" sz="3600">
                <a:solidFill>
                  <a:srgbClr val="FFFF00"/>
                </a:solidFill>
                <a:effectLst>
                  <a:outerShdw blurRad="38100" dist="38100" dir="2700000" algn="tl">
                    <a:srgbClr val="FFFFFF"/>
                  </a:outerShdw>
                </a:effectLst>
                <a:latin typeface="Arial Rounded MT Bold" pitchFamily="34" charset="0"/>
              </a:rPr>
              <a:t>Summary – if you missed some…</a:t>
            </a:r>
          </a:p>
          <a:p>
            <a:pPr algn="ctr" eaLnBrk="0" hangingPunct="0">
              <a:lnSpc>
                <a:spcPct val="75000"/>
              </a:lnSpc>
              <a:defRPr/>
            </a:pPr>
            <a:r>
              <a:rPr lang="en-GB" sz="3600">
                <a:solidFill>
                  <a:srgbClr val="FFFF00"/>
                </a:solidFill>
                <a:effectLst>
                  <a:outerShdw blurRad="38100" dist="38100" dir="2700000" algn="tl">
                    <a:srgbClr val="FFFFFF"/>
                  </a:outerShdw>
                </a:effectLst>
                <a:latin typeface="Arial Rounded MT Bold" pitchFamily="34" charset="0"/>
              </a:rPr>
              <a:t>All don’t know except…</a:t>
            </a:r>
          </a:p>
        </p:txBody>
      </p:sp>
      <p:sp>
        <p:nvSpPr>
          <p:cNvPr id="13317" name="Rectangle 1027"/>
          <p:cNvSpPr>
            <a:spLocks noChangeArrowheads="1"/>
          </p:cNvSpPr>
          <p:nvPr/>
        </p:nvSpPr>
        <p:spPr bwMode="auto">
          <a:xfrm>
            <a:off x="844550" y="1758950"/>
            <a:ext cx="7759700" cy="4483100"/>
          </a:xfrm>
          <a:prstGeom prst="rect">
            <a:avLst/>
          </a:prstGeom>
          <a:noFill/>
          <a:ln w="12700">
            <a:solidFill>
              <a:schemeClr val="tx1"/>
            </a:solidFill>
            <a:miter lim="800000"/>
            <a:headEnd/>
            <a:tailEnd/>
          </a:ln>
        </p:spPr>
        <p:txBody>
          <a:bodyPr lIns="92075" tIns="46038" rIns="92075" bIns="46038"/>
          <a:lstStyle/>
          <a:p>
            <a:pPr marL="342900" indent="-342900" eaLnBrk="0" hangingPunct="0">
              <a:lnSpc>
                <a:spcPct val="90000"/>
              </a:lnSpc>
              <a:spcBef>
                <a:spcPct val="20000"/>
              </a:spcBef>
            </a:pPr>
            <a:r>
              <a:rPr lang="en-GB" sz="2800" b="1">
                <a:solidFill>
                  <a:srgbClr val="000000"/>
                </a:solidFill>
                <a:latin typeface="Arial Rounded MT Bold" pitchFamily="34" charset="0"/>
              </a:rPr>
              <a:t>Number		True		False		D/K</a:t>
            </a:r>
          </a:p>
          <a:p>
            <a:pPr marL="342900" indent="-342900" eaLnBrk="0" hangingPunct="0">
              <a:lnSpc>
                <a:spcPct val="90000"/>
              </a:lnSpc>
              <a:spcBef>
                <a:spcPct val="20000"/>
              </a:spcBef>
            </a:pPr>
            <a:endParaRPr lang="en-GB" sz="3200" b="1">
              <a:solidFill>
                <a:srgbClr val="000000"/>
              </a:solidFill>
              <a:latin typeface="Arial Rounded MT Bold" pitchFamily="34" charset="0"/>
            </a:endParaRPr>
          </a:p>
          <a:p>
            <a:pPr marL="342900" indent="-342900" eaLnBrk="0" hangingPunct="0">
              <a:lnSpc>
                <a:spcPct val="90000"/>
              </a:lnSpc>
              <a:spcBef>
                <a:spcPct val="20000"/>
              </a:spcBef>
            </a:pPr>
            <a:r>
              <a:rPr lang="en-GB" sz="3200" b="1">
                <a:solidFill>
                  <a:srgbClr val="000000"/>
                </a:solidFill>
                <a:latin typeface="Arial Rounded MT Bold" pitchFamily="34" charset="0"/>
              </a:rPr>
              <a:t>3						X</a:t>
            </a:r>
          </a:p>
          <a:p>
            <a:pPr marL="342900" indent="-342900" eaLnBrk="0" hangingPunct="0">
              <a:lnSpc>
                <a:spcPct val="90000"/>
              </a:lnSpc>
              <a:spcBef>
                <a:spcPct val="20000"/>
              </a:spcBef>
            </a:pPr>
            <a:r>
              <a:rPr lang="en-GB" sz="3200" b="1">
                <a:solidFill>
                  <a:srgbClr val="000000"/>
                </a:solidFill>
                <a:latin typeface="Arial Rounded MT Bold" pitchFamily="34" charset="0"/>
              </a:rPr>
              <a:t>6				X</a:t>
            </a:r>
          </a:p>
          <a:p>
            <a:pPr marL="342900" indent="-342900" eaLnBrk="0" hangingPunct="0">
              <a:lnSpc>
                <a:spcPct val="90000"/>
              </a:lnSpc>
              <a:spcBef>
                <a:spcPct val="20000"/>
              </a:spcBef>
            </a:pPr>
            <a:r>
              <a:rPr lang="en-GB" sz="3200" b="1">
                <a:solidFill>
                  <a:srgbClr val="000000"/>
                </a:solidFill>
                <a:latin typeface="Arial Rounded MT Bold" pitchFamily="34" charset="0"/>
              </a:rPr>
              <a:t>11			X</a:t>
            </a:r>
          </a:p>
          <a:p>
            <a:pPr marL="342900" indent="-342900" eaLnBrk="0" hangingPunct="0">
              <a:lnSpc>
                <a:spcPct val="90000"/>
              </a:lnSpc>
              <a:spcBef>
                <a:spcPct val="20000"/>
              </a:spcBef>
            </a:pPr>
            <a:r>
              <a:rPr lang="en-GB" sz="3200" b="1">
                <a:solidFill>
                  <a:srgbClr val="000000"/>
                </a:solidFill>
                <a:latin typeface="Arial Rounded MT Bold" pitchFamily="34" charset="0"/>
              </a:rPr>
              <a:t>14			X</a:t>
            </a:r>
          </a:p>
          <a:p>
            <a:pPr marL="342900" indent="-342900" eaLnBrk="0" hangingPunct="0">
              <a:lnSpc>
                <a:spcPct val="90000"/>
              </a:lnSpc>
              <a:spcBef>
                <a:spcPct val="20000"/>
              </a:spcBef>
            </a:pPr>
            <a:r>
              <a:rPr lang="en-GB" sz="3200" b="1">
                <a:solidFill>
                  <a:srgbClr val="000000"/>
                </a:solidFill>
                <a:latin typeface="Arial Rounded MT Bold" pitchFamily="34" charset="0"/>
              </a:rPr>
              <a:t>15			X					</a:t>
            </a:r>
          </a:p>
          <a:p>
            <a:pPr marL="342900" indent="-342900" eaLnBrk="0" hangingPunct="0">
              <a:lnSpc>
                <a:spcPct val="90000"/>
              </a:lnSpc>
              <a:spcBef>
                <a:spcPct val="20000"/>
              </a:spcBef>
            </a:pPr>
            <a:r>
              <a:rPr lang="en-GB" sz="3200" b="1">
                <a:solidFill>
                  <a:srgbClr val="000000"/>
                </a:solidFill>
                <a:latin typeface="Arial Rounded MT Bold" pitchFamily="34" charset="0"/>
              </a:rPr>
              <a:t>18					X		or X</a:t>
            </a:r>
          </a:p>
        </p:txBody>
      </p:sp>
      <p:sp>
        <p:nvSpPr>
          <p:cNvPr id="13318" name="Line 1028"/>
          <p:cNvSpPr>
            <a:spLocks noChangeShapeType="1"/>
          </p:cNvSpPr>
          <p:nvPr/>
        </p:nvSpPr>
        <p:spPr bwMode="auto">
          <a:xfrm>
            <a:off x="838200" y="2362200"/>
            <a:ext cx="7772400" cy="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3319" name="Line 1029"/>
          <p:cNvSpPr>
            <a:spLocks noChangeShapeType="1"/>
          </p:cNvSpPr>
          <p:nvPr/>
        </p:nvSpPr>
        <p:spPr bwMode="auto">
          <a:xfrm>
            <a:off x="2895600" y="1752600"/>
            <a:ext cx="0" cy="4495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3320" name="Line 1030"/>
          <p:cNvSpPr>
            <a:spLocks noChangeShapeType="1"/>
          </p:cNvSpPr>
          <p:nvPr/>
        </p:nvSpPr>
        <p:spPr bwMode="auto">
          <a:xfrm>
            <a:off x="4876800" y="1752600"/>
            <a:ext cx="0" cy="4495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
        <p:nvSpPr>
          <p:cNvPr id="13321" name="Line 1031"/>
          <p:cNvSpPr>
            <a:spLocks noChangeShapeType="1"/>
          </p:cNvSpPr>
          <p:nvPr/>
        </p:nvSpPr>
        <p:spPr bwMode="auto">
          <a:xfrm>
            <a:off x="6934200" y="1752600"/>
            <a:ext cx="0" cy="4495800"/>
          </a:xfrm>
          <a:prstGeom prst="line">
            <a:avLst/>
          </a:prstGeom>
          <a:noFill/>
          <a:ln w="12700">
            <a:solidFill>
              <a:schemeClr val="tx1"/>
            </a:solidFill>
            <a:round/>
            <a:headEnd type="none" w="sm" len="sm"/>
            <a:tailEnd type="none" w="sm" len="sm"/>
          </a:ln>
        </p:spPr>
        <p:txBody>
          <a:bodyPr wrap="none" anchor="ctr"/>
          <a:lstStyle/>
          <a:p>
            <a:pPr algn="ctr" eaLnBrk="0" hangingPunct="0"/>
            <a:endParaRPr lang="en-GB" sz="2400">
              <a:solidFill>
                <a:srgbClr val="000000"/>
              </a:solidFill>
              <a:latin typeface="Tahoma"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11FFC6B9-B98C-4801-94FC-5B0769DC6B02}" type="datetime2">
              <a:rPr lang="en-GB" smtClean="0">
                <a:solidFill>
                  <a:srgbClr val="6600FF"/>
                </a:solidFill>
              </a:rPr>
              <a:pPr/>
              <a:t>Thursday, 23 November 2017</a:t>
            </a:fld>
            <a:endParaRPr lang="en-GB">
              <a:solidFill>
                <a:srgbClr val="6600FF"/>
              </a:solidFill>
            </a:endParaRPr>
          </a:p>
        </p:txBody>
      </p:sp>
      <p:sp>
        <p:nvSpPr>
          <p:cNvPr id="14339" name="Footer Placeholder 4"/>
          <p:cNvSpPr>
            <a:spLocks noGrp="1"/>
          </p:cNvSpPr>
          <p:nvPr>
            <p:ph type="ftr" sz="quarter" idx="11"/>
          </p:nvPr>
        </p:nvSpPr>
        <p:spPr>
          <a:noFill/>
        </p:spPr>
        <p:txBody>
          <a:bodyPr/>
          <a:lstStyle/>
          <a:p>
            <a:r>
              <a:rPr lang="en-GB">
                <a:solidFill>
                  <a:srgbClr val="6600FF"/>
                </a:solidFill>
              </a:rPr>
              <a:t>Statements Exercise (Phil Race)</a:t>
            </a:r>
          </a:p>
        </p:txBody>
      </p:sp>
      <p:sp>
        <p:nvSpPr>
          <p:cNvPr id="55298" name="Rectangle 2"/>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Objectives of the exercise...</a:t>
            </a:r>
          </a:p>
        </p:txBody>
      </p:sp>
      <p:sp>
        <p:nvSpPr>
          <p:cNvPr id="55299" name="Rectangle 3"/>
          <p:cNvSpPr>
            <a:spLocks noGrp="1" noChangeArrowheads="1"/>
          </p:cNvSpPr>
          <p:nvPr>
            <p:ph type="body" idx="1"/>
          </p:nvPr>
        </p:nvSpPr>
        <p:spPr>
          <a:noFill/>
          <a:ln>
            <a:noFill/>
          </a:ln>
        </p:spPr>
        <p:txBody>
          <a:bodyPr/>
          <a:lstStyle/>
          <a:p>
            <a:pPr>
              <a:lnSpc>
                <a:spcPct val="80000"/>
              </a:lnSpc>
            </a:pPr>
            <a:r>
              <a:rPr lang="en-GB" sz="2800"/>
              <a:t>To remind you what it feels like answering someone else’s questions under exam conditions.</a:t>
            </a:r>
          </a:p>
          <a:p>
            <a:pPr>
              <a:lnSpc>
                <a:spcPct val="80000"/>
              </a:lnSpc>
            </a:pPr>
            <a:r>
              <a:rPr lang="en-GB" sz="2800"/>
              <a:t>To show how easy it is to make assumptions.</a:t>
            </a:r>
          </a:p>
          <a:p>
            <a:pPr>
              <a:lnSpc>
                <a:spcPct val="80000"/>
              </a:lnSpc>
            </a:pPr>
            <a:r>
              <a:rPr lang="en-GB" sz="2800"/>
              <a:t>To demonstrate how most people prefer not to admit ‘don’t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p>
            <a:fld id="{030E5D09-B9AF-4573-8C1E-79E51BD04036}" type="datetime2">
              <a:rPr lang="en-GB" smtClean="0">
                <a:solidFill>
                  <a:srgbClr val="6600FF"/>
                </a:solidFill>
              </a:rPr>
              <a:pPr/>
              <a:t>Thursday, 23 November 2017</a:t>
            </a:fld>
            <a:endParaRPr lang="en-GB">
              <a:solidFill>
                <a:srgbClr val="6600FF"/>
              </a:solidFill>
            </a:endParaRPr>
          </a:p>
        </p:txBody>
      </p:sp>
      <p:sp>
        <p:nvSpPr>
          <p:cNvPr id="15363" name="Footer Placeholder 2"/>
          <p:cNvSpPr>
            <a:spLocks noGrp="1"/>
          </p:cNvSpPr>
          <p:nvPr>
            <p:ph type="ftr" sz="quarter" idx="11"/>
          </p:nvPr>
        </p:nvSpPr>
        <p:spPr>
          <a:noFill/>
        </p:spPr>
        <p:txBody>
          <a:bodyPr/>
          <a:lstStyle/>
          <a:p>
            <a:r>
              <a:rPr lang="en-GB">
                <a:solidFill>
                  <a:srgbClr val="6600FF"/>
                </a:solidFill>
              </a:rPr>
              <a:t>Statements Exercise (Phil Race)</a:t>
            </a:r>
          </a:p>
        </p:txBody>
      </p:sp>
      <p:sp>
        <p:nvSpPr>
          <p:cNvPr id="56322" name="Rectangle 2"/>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algn="ctr" eaLnBrk="0" hangingPunct="0">
              <a:lnSpc>
                <a:spcPct val="75000"/>
              </a:lnSpc>
              <a:defRPr/>
            </a:pPr>
            <a:r>
              <a:rPr lang="en-GB" sz="4400">
                <a:solidFill>
                  <a:srgbClr val="FFFF00"/>
                </a:solidFill>
                <a:effectLst>
                  <a:outerShdw blurRad="38100" dist="38100" dir="2700000" algn="tl">
                    <a:srgbClr val="FFFFFF"/>
                  </a:outerShdw>
                </a:effectLst>
                <a:latin typeface="Arial Rounded MT Bold" pitchFamily="34" charset="0"/>
              </a:rPr>
              <a:t>Objectives of the exercise...</a:t>
            </a:r>
          </a:p>
        </p:txBody>
      </p:sp>
      <p:sp>
        <p:nvSpPr>
          <p:cNvPr id="56323" name="Rectangle 3"/>
          <p:cNvSpPr>
            <a:spLocks noChangeArrowheads="1"/>
          </p:cNvSpPr>
          <p:nvPr/>
        </p:nvSpPr>
        <p:spPr bwMode="auto">
          <a:xfrm>
            <a:off x="844550" y="1758950"/>
            <a:ext cx="7759700" cy="4102100"/>
          </a:xfrm>
          <a:prstGeom prst="rect">
            <a:avLst/>
          </a:prstGeom>
          <a:noFill/>
          <a:ln w="12700" algn="ctr">
            <a:noFill/>
            <a:miter lim="800000"/>
            <a:headEnd/>
            <a:tailEnd/>
          </a:ln>
        </p:spPr>
        <p:txBody>
          <a:bodyPr lIns="92075" tIns="46038" rIns="92075" bIns="46038"/>
          <a:lstStyle/>
          <a:p>
            <a:pPr marL="342900" indent="-342900" eaLnBrk="0" hangingPunct="0">
              <a:lnSpc>
                <a:spcPct val="80000"/>
              </a:lnSpc>
              <a:spcBef>
                <a:spcPct val="30000"/>
              </a:spcBef>
              <a:buClr>
                <a:srgbClr val="FF3399"/>
              </a:buClr>
              <a:buSzPct val="75000"/>
              <a:buFont typeface="Monotype Sorts" pitchFamily="2" charset="2"/>
              <a:buChar char="u"/>
            </a:pPr>
            <a:r>
              <a:rPr lang="en-GB" sz="3200" b="1">
                <a:solidFill>
                  <a:srgbClr val="000000"/>
                </a:solidFill>
              </a:rPr>
              <a:t>To show how quickly assumptions can be broken down when students have the chance to talk to each other.</a:t>
            </a:r>
          </a:p>
          <a:p>
            <a:pPr marL="342900" indent="-342900" eaLnBrk="0" hangingPunct="0">
              <a:lnSpc>
                <a:spcPct val="80000"/>
              </a:lnSpc>
              <a:spcBef>
                <a:spcPct val="30000"/>
              </a:spcBef>
              <a:buClr>
                <a:srgbClr val="FF3399"/>
              </a:buClr>
              <a:buSzPct val="75000"/>
              <a:buFont typeface="Monotype Sorts" pitchFamily="2" charset="2"/>
              <a:buChar char="u"/>
            </a:pPr>
            <a:r>
              <a:rPr lang="en-GB" sz="3200" b="1">
                <a:solidFill>
                  <a:srgbClr val="000000"/>
                </a:solidFill>
              </a:rPr>
              <a:t>To show the dangers of long sentences…</a:t>
            </a:r>
          </a:p>
          <a:p>
            <a:pPr marL="342900" indent="-342900" eaLnBrk="0" hangingPunct="0">
              <a:lnSpc>
                <a:spcPct val="80000"/>
              </a:lnSpc>
              <a:spcBef>
                <a:spcPct val="30000"/>
              </a:spcBef>
              <a:buClr>
                <a:srgbClr val="FF3399"/>
              </a:buClr>
              <a:buSzPct val="75000"/>
              <a:buFont typeface="Monotype Sorts" pitchFamily="2" charset="2"/>
              <a:buChar char="u"/>
            </a:pPr>
            <a:r>
              <a:rPr lang="en-GB" sz="3200" b="1">
                <a:solidFill>
                  <a:srgbClr val="000000"/>
                </a:solidFill>
              </a:rPr>
              <a:t>…think about Statement 18…</a:t>
            </a:r>
          </a:p>
          <a:p>
            <a:pPr marL="342900" indent="-342900" eaLnBrk="0" hangingPunct="0">
              <a:lnSpc>
                <a:spcPct val="80000"/>
              </a:lnSpc>
              <a:spcBef>
                <a:spcPct val="30000"/>
              </a:spcBef>
              <a:buClr>
                <a:srgbClr val="FF3399"/>
              </a:buClr>
              <a:buSzPct val="75000"/>
              <a:buFont typeface="Monotype Sorts" pitchFamily="2" charset="2"/>
              <a:buChar char="u"/>
            </a:pPr>
            <a:r>
              <a:rPr lang="en-GB" sz="3200" b="1">
                <a:solidFill>
                  <a:srgbClr val="000000"/>
                </a:solidFill>
              </a:rPr>
              <a:t>How many of you had this as ‘true’ first time 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p>
            <a:fld id="{46768FCA-7AC2-4724-8ABF-917DB58DB386}" type="datetime2">
              <a:rPr lang="en-GB" smtClean="0">
                <a:solidFill>
                  <a:srgbClr val="6600FF"/>
                </a:solidFill>
              </a:rPr>
              <a:pPr/>
              <a:t>Thursday, 23 November 2017</a:t>
            </a:fld>
            <a:endParaRPr lang="en-GB">
              <a:solidFill>
                <a:srgbClr val="6600FF"/>
              </a:solidFill>
            </a:endParaRPr>
          </a:p>
        </p:txBody>
      </p:sp>
      <p:sp>
        <p:nvSpPr>
          <p:cNvPr id="16387" name="Footer Placeholder 2"/>
          <p:cNvSpPr>
            <a:spLocks noGrp="1"/>
          </p:cNvSpPr>
          <p:nvPr>
            <p:ph type="ftr" sz="quarter" idx="11"/>
          </p:nvPr>
        </p:nvSpPr>
        <p:spPr>
          <a:noFill/>
        </p:spPr>
        <p:txBody>
          <a:bodyPr/>
          <a:lstStyle/>
          <a:p>
            <a:r>
              <a:rPr lang="en-GB">
                <a:solidFill>
                  <a:srgbClr val="6600FF"/>
                </a:solidFill>
              </a:rPr>
              <a:t>Statements Exercise (Phil Race)</a:t>
            </a:r>
          </a:p>
        </p:txBody>
      </p:sp>
      <p:sp>
        <p:nvSpPr>
          <p:cNvPr id="57346" name="Rectangle 2"/>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algn="ctr" eaLnBrk="0" hangingPunct="0">
              <a:lnSpc>
                <a:spcPct val="75000"/>
              </a:lnSpc>
              <a:defRPr/>
            </a:pPr>
            <a:r>
              <a:rPr lang="en-GB" sz="4400">
                <a:solidFill>
                  <a:srgbClr val="FFFF00"/>
                </a:solidFill>
                <a:effectLst>
                  <a:outerShdw blurRad="38100" dist="38100" dir="2700000" algn="tl">
                    <a:srgbClr val="FFFFFF"/>
                  </a:outerShdw>
                </a:effectLst>
                <a:latin typeface="Arial Rounded MT Bold" pitchFamily="34" charset="0"/>
              </a:rPr>
              <a:t>Objectives of the exercise...</a:t>
            </a:r>
          </a:p>
        </p:txBody>
      </p:sp>
      <p:sp>
        <p:nvSpPr>
          <p:cNvPr id="57347" name="Rectangle 3"/>
          <p:cNvSpPr>
            <a:spLocks noChangeArrowheads="1"/>
          </p:cNvSpPr>
          <p:nvPr/>
        </p:nvSpPr>
        <p:spPr bwMode="auto">
          <a:xfrm>
            <a:off x="844550" y="1758950"/>
            <a:ext cx="7759700" cy="4102100"/>
          </a:xfrm>
          <a:prstGeom prst="rect">
            <a:avLst/>
          </a:prstGeom>
          <a:noFill/>
          <a:ln w="12700" algn="ctr">
            <a:noFill/>
            <a:miter lim="800000"/>
            <a:headEnd/>
            <a:tailEnd/>
          </a:ln>
        </p:spPr>
        <p:txBody>
          <a:bodyPr lIns="92075" tIns="46038" rIns="92075" bIns="46038"/>
          <a:lstStyle/>
          <a:p>
            <a:pPr marL="342900" indent="-342900" eaLnBrk="0" hangingPunct="0">
              <a:lnSpc>
                <a:spcPct val="80000"/>
              </a:lnSpc>
              <a:spcBef>
                <a:spcPct val="30000"/>
              </a:spcBef>
              <a:buClr>
                <a:srgbClr val="FF3399"/>
              </a:buClr>
              <a:buSzPct val="75000"/>
              <a:buFont typeface="Monotype Sorts" pitchFamily="2" charset="2"/>
              <a:buChar char="u"/>
            </a:pPr>
            <a:r>
              <a:rPr lang="en-GB" sz="3200" b="1">
                <a:solidFill>
                  <a:srgbClr val="000000"/>
                </a:solidFill>
              </a:rPr>
              <a:t>To show how crucial the wording of task instructions can be…</a:t>
            </a:r>
          </a:p>
          <a:p>
            <a:pPr marL="342900" indent="-342900" eaLnBrk="0" hangingPunct="0">
              <a:lnSpc>
                <a:spcPct val="80000"/>
              </a:lnSpc>
              <a:spcBef>
                <a:spcPct val="30000"/>
              </a:spcBef>
              <a:buClr>
                <a:srgbClr val="FF3399"/>
              </a:buClr>
              <a:buSzPct val="75000"/>
              <a:buFont typeface="Monotype Sorts" pitchFamily="2" charset="2"/>
              <a:buChar char="u"/>
            </a:pPr>
            <a:r>
              <a:rPr lang="en-GB" sz="3200" b="1">
                <a:solidFill>
                  <a:srgbClr val="000000"/>
                </a:solidFill>
              </a:rPr>
              <a:t>How many of you marked with </a:t>
            </a:r>
            <a:r>
              <a:rPr lang="en-GB" b="1">
                <a:solidFill>
                  <a:srgbClr val="000066"/>
                </a:solidFill>
                <a:sym typeface="Symbol" pitchFamily="18" charset="2"/>
              </a:rPr>
              <a:t></a:t>
            </a:r>
            <a:r>
              <a:rPr lang="en-GB" sz="3200" b="1">
                <a:solidFill>
                  <a:srgbClr val="000000"/>
                </a:solidFill>
                <a:sym typeface="Symbol" pitchFamily="18" charset="2"/>
              </a:rPr>
              <a:t>s?</a:t>
            </a:r>
          </a:p>
          <a:p>
            <a:pPr marL="342900" indent="-342900" eaLnBrk="0" hangingPunct="0">
              <a:lnSpc>
                <a:spcPct val="80000"/>
              </a:lnSpc>
              <a:spcBef>
                <a:spcPct val="30000"/>
              </a:spcBef>
              <a:buClr>
                <a:srgbClr val="FF3399"/>
              </a:buClr>
              <a:buSzPct val="75000"/>
              <a:buFont typeface="Monotype Sorts" pitchFamily="2" charset="2"/>
              <a:buChar char="u"/>
            </a:pPr>
            <a:r>
              <a:rPr lang="en-GB" sz="3200" b="1">
                <a:solidFill>
                  <a:srgbClr val="000000"/>
                </a:solidFill>
              </a:rPr>
              <a:t>Imagine the difference if the task briefing had been:</a:t>
            </a:r>
          </a:p>
          <a:p>
            <a:pPr marL="342900" indent="-342900" eaLnBrk="0" hangingPunct="0">
              <a:lnSpc>
                <a:spcPct val="80000"/>
              </a:lnSpc>
              <a:spcBef>
                <a:spcPct val="30000"/>
              </a:spcBef>
              <a:buClr>
                <a:srgbClr val="FF3399"/>
              </a:buClr>
              <a:buSzPct val="75000"/>
              <a:buFont typeface="Monotype Sorts" pitchFamily="2" charset="2"/>
              <a:buChar char="u"/>
            </a:pPr>
            <a:r>
              <a:rPr lang="en-GB" sz="3200" b="1">
                <a:solidFill>
                  <a:srgbClr val="CC00CC"/>
                </a:solidFill>
              </a:rPr>
              <a:t>“try to work out how many of the statements contain something which you don’t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800"/>
              <a:t>Name labels…</a:t>
            </a:r>
          </a:p>
        </p:txBody>
      </p:sp>
      <p:sp>
        <p:nvSpPr>
          <p:cNvPr id="4099" name="Rectangle 3"/>
          <p:cNvSpPr>
            <a:spLocks noGrp="1" noChangeArrowheads="1"/>
          </p:cNvSpPr>
          <p:nvPr>
            <p:ph type="body" idx="1"/>
          </p:nvPr>
        </p:nvSpPr>
        <p:spPr/>
        <p:txBody>
          <a:bodyPr/>
          <a:lstStyle/>
          <a:p>
            <a:r>
              <a:rPr lang="en-GB" sz="320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1" name="Text Box 5"/>
          <p:cNvSpPr txBox="1">
            <a:spLocks noChangeArrowheads="1"/>
          </p:cNvSpPr>
          <p:nvPr/>
        </p:nvSpPr>
        <p:spPr bwMode="auto">
          <a:xfrm>
            <a:off x="6992938" y="2908300"/>
            <a:ext cx="1107552" cy="579438"/>
          </a:xfrm>
          <a:prstGeom prst="rect">
            <a:avLst/>
          </a:prstGeom>
          <a:noFill/>
          <a:ln w="12700">
            <a:noFill/>
            <a:miter lim="800000"/>
            <a:headEnd type="none" w="sm" len="sm"/>
            <a:tailEnd type="none" w="sm" len="sm"/>
          </a:ln>
        </p:spPr>
        <p:txBody>
          <a:bodyPr wrap="square">
            <a:spAutoFit/>
          </a:bodyPr>
          <a:lstStyle/>
          <a:p>
            <a:pPr algn="l"/>
            <a:r>
              <a:rPr lang="en-GB" sz="3200" b="1" dirty="0">
                <a:solidFill>
                  <a:srgbClr val="993300"/>
                </a:solidFill>
                <a:sym typeface="Symbol" pitchFamily="18" charset="2"/>
              </a:rPr>
              <a:t></a:t>
            </a:r>
            <a:r>
              <a:rPr lang="en-GB" sz="3200" b="1" dirty="0">
                <a:solidFill>
                  <a:srgbClr val="FF0000"/>
                </a:solidFill>
                <a:sym typeface="Symbol" pitchFamily="18" charset="2"/>
              </a:rPr>
              <a:t>A</a:t>
            </a:r>
            <a:r>
              <a:rPr lang="en-GB" sz="3200" b="1" dirty="0">
                <a:solidFill>
                  <a:srgbClr val="0000CC"/>
                </a:solidFill>
                <a:sym typeface="Symbol" pitchFamily="18" charset="2"/>
              </a:rPr>
              <a:t>3</a:t>
            </a:r>
            <a:endParaRPr lang="en-GB" sz="3200" b="1"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chemeClr val="bg1"/>
          </a:solidFill>
          <a:ln cap="flat">
            <a:solidFill>
              <a:schemeClr val="tx1"/>
            </a:solidFill>
          </a:ln>
          <a:effectLst>
            <a:outerShdw dist="107763" dir="2700000" algn="ctr" rotWithShape="0">
              <a:schemeClr val="tx2"/>
            </a:outerShdw>
          </a:effectLst>
        </p:spPr>
        <p:txBody>
          <a:bodyPr/>
          <a:lstStyle/>
          <a:p>
            <a:r>
              <a:rPr lang="en-GB" sz="4000">
                <a:effectLst>
                  <a:outerShdw blurRad="38100" dist="38100" dir="2700000" algn="tl">
                    <a:srgbClr val="FFFFFF"/>
                  </a:outerShdw>
                </a:effectLst>
                <a:latin typeface="Tahoma" pitchFamily="34" charset="0"/>
              </a:rPr>
              <a:t>Ten Concerns about exams</a:t>
            </a:r>
          </a:p>
        </p:txBody>
      </p:sp>
      <p:sp>
        <p:nvSpPr>
          <p:cNvPr id="33795" name="Rectangle 3"/>
          <p:cNvSpPr>
            <a:spLocks noGrp="1" noChangeArrowheads="1"/>
          </p:cNvSpPr>
          <p:nvPr>
            <p:ph idx="1"/>
          </p:nvPr>
        </p:nvSpPr>
        <p:spPr>
          <a:noFill/>
          <a:ln/>
        </p:spPr>
        <p:txBody>
          <a:bodyPr/>
          <a:lstStyle/>
          <a:p>
            <a:pPr>
              <a:spcBef>
                <a:spcPct val="25000"/>
              </a:spcBef>
            </a:pPr>
            <a:r>
              <a:rPr lang="en-GB" sz="2800" dirty="0"/>
              <a:t>These ten concerns are about time-constrained unseen written examinations.</a:t>
            </a:r>
          </a:p>
          <a:p>
            <a:pPr>
              <a:spcBef>
                <a:spcPct val="25000"/>
              </a:spcBef>
            </a:pPr>
            <a:r>
              <a:rPr lang="en-GB" sz="2800" dirty="0"/>
              <a:t>As we explore these, think of how other forms of exam can get round some of these concerns...</a:t>
            </a:r>
          </a:p>
          <a:p>
            <a:pPr lvl="1">
              <a:spcBef>
                <a:spcPct val="25000"/>
              </a:spcBef>
            </a:pPr>
            <a:r>
              <a:rPr lang="en-US" sz="1800" dirty="0"/>
              <a:t>open book</a:t>
            </a:r>
          </a:p>
          <a:p>
            <a:pPr lvl="1">
              <a:spcBef>
                <a:spcPct val="25000"/>
              </a:spcBef>
            </a:pPr>
            <a:r>
              <a:rPr lang="en-US" sz="1800" dirty="0"/>
              <a:t>open notes</a:t>
            </a:r>
          </a:p>
          <a:p>
            <a:pPr lvl="1">
              <a:spcBef>
                <a:spcPct val="25000"/>
              </a:spcBef>
            </a:pPr>
            <a:r>
              <a:rPr lang="en-US" sz="1800" dirty="0"/>
              <a:t>time unconstrained</a:t>
            </a:r>
          </a:p>
          <a:p>
            <a:pPr lvl="1">
              <a:spcBef>
                <a:spcPct val="25000"/>
              </a:spcBef>
            </a:pPr>
            <a:r>
              <a:rPr lang="en-US" sz="1800" dirty="0"/>
              <a:t>take-away</a:t>
            </a:r>
          </a:p>
          <a:p>
            <a:pPr lvl="1">
              <a:spcBef>
                <a:spcPct val="25000"/>
              </a:spcBef>
            </a:pPr>
            <a:r>
              <a:rPr lang="en-US" sz="1800" dirty="0"/>
              <a:t>in-tray</a:t>
            </a:r>
          </a:p>
          <a:p>
            <a:pPr lvl="1">
              <a:spcBef>
                <a:spcPct val="25000"/>
              </a:spcBef>
            </a:pPr>
            <a:r>
              <a:rPr lang="en-US" sz="1800" dirty="0"/>
              <a:t>multiple-choice</a:t>
            </a:r>
          </a:p>
          <a:p>
            <a:pPr lvl="1">
              <a:spcBef>
                <a:spcPct val="25000"/>
              </a:spcBef>
            </a:pPr>
            <a:r>
              <a:rPr lang="en-US" sz="1800" dirty="0"/>
              <a:t>others….</a:t>
            </a: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a:solidFill>
                  <a:srgbClr val="FFFFFF"/>
                </a:solidFill>
              </a:rPr>
              <a:t>Coaching, </a:t>
            </a:r>
          </a:p>
          <a:p>
            <a:pPr algn="ctr" eaLnBrk="0" hangingPunct="0"/>
            <a:r>
              <a:rPr lang="en-GB" sz="2000" b="1" dirty="0">
                <a:solidFill>
                  <a:srgbClr val="FFFFFF"/>
                </a:solidFill>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indent="-633413" eaLnBrk="0" hangingPunct="0">
              <a:lnSpc>
                <a:spcPct val="90000"/>
              </a:lnSpc>
              <a:spcBef>
                <a:spcPct val="30000"/>
              </a:spcBef>
              <a:buClr>
                <a:srgbClr val="009900"/>
              </a:buClr>
            </a:pPr>
            <a:r>
              <a:rPr lang="en-GB" sz="2400" b="1" dirty="0">
                <a:solidFill>
                  <a:srgbClr val="59178A"/>
                </a:solidFill>
                <a:latin typeface="Arial Rounded MT Bold"/>
              </a:rPr>
              <a:t> </a:t>
            </a: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Rounded MT Bold"/>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Rounded MT Bold"/>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indent="-533400">
              <a:lnSpc>
                <a:spcPct val="90000"/>
              </a:lnSpc>
              <a:spcBef>
                <a:spcPct val="25000"/>
              </a:spcBef>
              <a:buClr>
                <a:srgbClr val="009900"/>
              </a:buClr>
              <a:buFont typeface="Monotype Sorts" pitchFamily="2" charset="2"/>
              <a:buAutoNum type="arabicPeriod"/>
              <a:defRPr/>
            </a:pPr>
            <a:r>
              <a:rPr lang="en-GB" sz="2800" b="1" kern="0">
                <a:solidFill>
                  <a:srgbClr val="000000"/>
                </a:solidFill>
                <a:latin typeface="Arial"/>
              </a:rPr>
              <a:t>They don’t do much to increase the ‘want’ to learn.</a:t>
            </a:r>
          </a:p>
          <a:p>
            <a:pPr marL="533400" indent="-533400">
              <a:lnSpc>
                <a:spcPct val="90000"/>
              </a:lnSpc>
              <a:spcBef>
                <a:spcPct val="25000"/>
              </a:spcBef>
              <a:buClr>
                <a:srgbClr val="009900"/>
              </a:buClr>
              <a:buFont typeface="Monotype Sorts" pitchFamily="2" charset="2"/>
              <a:buAutoNum type="arabicPeriod"/>
              <a:defRPr/>
            </a:pPr>
            <a:r>
              <a:rPr lang="en-GB" sz="2800" b="1" kern="0">
                <a:solidFill>
                  <a:srgbClr val="000000"/>
                </a:solidFill>
                <a:latin typeface="Arial"/>
              </a:rPr>
              <a:t>They are not ideal occasions for learning-by-doing.</a:t>
            </a:r>
          </a:p>
          <a:p>
            <a:pPr marL="533400" indent="-533400">
              <a:lnSpc>
                <a:spcPct val="90000"/>
              </a:lnSpc>
              <a:spcBef>
                <a:spcPct val="25000"/>
              </a:spcBef>
              <a:buClr>
                <a:srgbClr val="009900"/>
              </a:buClr>
              <a:buFont typeface="Monotype Sorts" pitchFamily="2" charset="2"/>
              <a:buAutoNum type="arabicPeriod"/>
              <a:defRPr/>
            </a:pPr>
            <a:r>
              <a:rPr lang="en-GB" sz="2800" b="1" kern="0">
                <a:solidFill>
                  <a:srgbClr val="000000"/>
                </a:solidFill>
                <a:latin typeface="Arial"/>
              </a:rPr>
              <a:t>The amount of feedback that students receive is not optimal.</a:t>
            </a:r>
          </a:p>
          <a:p>
            <a:pPr marL="533400" indent="-533400">
              <a:lnSpc>
                <a:spcPct val="90000"/>
              </a:lnSpc>
              <a:spcBef>
                <a:spcPct val="25000"/>
              </a:spcBef>
              <a:buClr>
                <a:srgbClr val="009900"/>
              </a:buClr>
              <a:buFont typeface="Monotype Sorts" pitchFamily="2" charset="2"/>
              <a:buAutoNum type="arabicPeriod"/>
              <a:defRPr/>
            </a:pPr>
            <a:r>
              <a:rPr lang="en-GB" sz="2800" b="1" kern="0">
                <a:solidFill>
                  <a:srgbClr val="000000"/>
                </a:solidFill>
                <a:latin typeface="Arial"/>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solidFill>
            <a:schemeClr val="bg1"/>
          </a:solidFill>
          <a:ln cap="flat">
            <a:solidFill>
              <a:schemeClr val="tx1"/>
            </a:solidFill>
          </a:ln>
          <a:effectLst>
            <a:outerShdw dist="107763" dir="2700000" algn="ctr" rotWithShape="0">
              <a:schemeClr val="tx2"/>
            </a:outerShdw>
          </a:effectLst>
        </p:spPr>
        <p:txBody>
          <a:bodyPr/>
          <a:lstStyle/>
          <a:p>
            <a:pPr algn="ctr">
              <a:lnSpc>
                <a:spcPct val="85000"/>
              </a:lnSpc>
              <a:defRPr/>
            </a:pPr>
            <a:r>
              <a:rPr lang="en-GB" kern="0">
                <a:solidFill>
                  <a:srgbClr val="008000"/>
                </a:solidFill>
                <a:effectLst>
                  <a:outerShdw blurRad="38100" dist="38100" dir="2700000" algn="tl">
                    <a:srgbClr val="FFFFFF"/>
                  </a:outerShdw>
                </a:effectLst>
                <a:latin typeface="Tahoma" pitchFamily="34" charset="0"/>
              </a:rPr>
              <a:t>Concerns about traditional exams</a:t>
            </a:r>
            <a:endParaRPr lang="en-GB" kern="0" dirty="0">
              <a:solidFill>
                <a:srgbClr val="008000"/>
              </a:solidFill>
              <a:effectLst>
                <a:outerShdw blurRad="38100" dist="38100" dir="2700000" algn="tl">
                  <a:srgbClr val="FFFFFF"/>
                </a:outerShdw>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chemeClr val="bg1"/>
          </a:solidFill>
          <a:ln cap="flat">
            <a:solidFill>
              <a:schemeClr val="tx1"/>
            </a:solidFill>
          </a:ln>
          <a:effectLst>
            <a:outerShdw dist="107763" dir="2700000" algn="ctr" rotWithShape="0">
              <a:schemeClr val="tx2"/>
            </a:outerShdw>
          </a:effectLst>
        </p:spPr>
        <p:txBody>
          <a:bodyPr/>
          <a:lstStyle/>
          <a:p>
            <a:r>
              <a:rPr lang="en-GB" sz="4000">
                <a:effectLst>
                  <a:outerShdw blurRad="38100" dist="38100" dir="2700000" algn="tl">
                    <a:srgbClr val="FFFFFF"/>
                  </a:outerShdw>
                </a:effectLst>
                <a:latin typeface="Tahoma"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a:t>We mark them in a rush.</a:t>
            </a:r>
          </a:p>
          <a:p>
            <a:pPr marL="533400" indent="-533400">
              <a:spcBef>
                <a:spcPct val="25000"/>
              </a:spcBef>
              <a:buSzTx/>
              <a:buFont typeface="Monotype Sorts" pitchFamily="2" charset="2"/>
              <a:buAutoNum type="arabicPeriod" startAt="5"/>
            </a:pPr>
            <a:r>
              <a:rPr lang="en-GB" sz="2800"/>
              <a:t>We’re often tired and bored when we mark them.</a:t>
            </a:r>
          </a:p>
          <a:p>
            <a:pPr marL="533400" indent="-533400">
              <a:spcBef>
                <a:spcPct val="25000"/>
              </a:spcBef>
              <a:buSzTx/>
              <a:buFont typeface="Monotype Sorts" pitchFamily="2" charset="2"/>
              <a:buAutoNum type="arabicPeriod" startAt="5"/>
            </a:pPr>
            <a:r>
              <a:rPr lang="en-GB" sz="2800"/>
              <a:t>We’re not good at marking them objectively.</a:t>
            </a:r>
          </a:p>
          <a:p>
            <a:pPr marL="533400" indent="-533400">
              <a:spcBef>
                <a:spcPct val="25000"/>
              </a:spcBef>
              <a:buSzTx/>
              <a:buFont typeface="Monotype Sorts" pitchFamily="2" charset="2"/>
              <a:buAutoNum type="arabicPeriod" startAt="5"/>
            </a:pPr>
            <a:r>
              <a:rPr lang="en-GB" sz="2800"/>
              <a:t>They favour candidates who happen to be skilled at taking exams.</a:t>
            </a:r>
          </a:p>
          <a:p>
            <a:pPr marL="533400" indent="-533400">
              <a:spcBef>
                <a:spcPct val="25000"/>
              </a:spcBef>
              <a:buSzTx/>
              <a:buFont typeface="Monotype Sorts" pitchFamily="2" charset="2"/>
              <a:buAutoNum type="arabicPeriod" startAt="5"/>
            </a:pPr>
            <a:r>
              <a:rPr lang="en-GB" sz="280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a:t>There are many important things which they don’t measure.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a:solidFill>
                  <a:srgbClr val="FFFFFF"/>
                </a:solidFill>
              </a:rPr>
              <a:t>Coaching, </a:t>
            </a:r>
          </a:p>
          <a:p>
            <a:pPr algn="ctr" eaLnBrk="0" hangingPunct="0"/>
            <a:r>
              <a:rPr lang="en-GB" sz="2000" b="1" dirty="0">
                <a:solidFill>
                  <a:srgbClr val="FFFFFF"/>
                </a:solidFill>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Rounded MT Bold"/>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Rounded MT Bold"/>
            </a:endParaRPr>
          </a:p>
          <a:p>
            <a:pPr marL="633413" indent="-633413" eaLnBrk="0" hangingPunct="0">
              <a:lnSpc>
                <a:spcPct val="90000"/>
              </a:lnSpc>
              <a:spcBef>
                <a:spcPct val="30000"/>
              </a:spcBef>
              <a:buClr>
                <a:srgbClr val="009900"/>
              </a:buClr>
            </a:pPr>
            <a:endParaRPr lang="en-GB" sz="2400" b="1" dirty="0">
              <a:solidFill>
                <a:srgbClr val="59178A"/>
              </a:solidFill>
              <a:latin typeface="Arial Rounded MT Bold"/>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Rounded MT Bold"/>
            </a:endParaRPr>
          </a:p>
        </p:txBody>
      </p:sp>
      <p:sp>
        <p:nvSpPr>
          <p:cNvPr id="20" name="Rectangle 3"/>
          <p:cNvSpPr txBox="1">
            <a:spLocks noChangeArrowheads="1"/>
          </p:cNvSpPr>
          <p:nvPr/>
        </p:nvSpPr>
        <p:spPr>
          <a:xfrm>
            <a:off x="0" y="0"/>
            <a:ext cx="9144000" cy="7622704"/>
          </a:xfrm>
          <a:prstGeom prst="rect">
            <a:avLst/>
          </a:prstGeom>
          <a:solidFill>
            <a:srgbClr val="FFFFFF">
              <a:alpha val="66000"/>
            </a:srgbClr>
          </a:solidFill>
          <a:ln/>
        </p:spPr>
        <p:txBody>
          <a:bodyPr/>
          <a:lstStyle/>
          <a:p>
            <a:pPr marL="685800" indent="-685800">
              <a:lnSpc>
                <a:spcPct val="90000"/>
              </a:lnSpc>
              <a:spcBef>
                <a:spcPct val="35000"/>
              </a:spcBef>
              <a:buClr>
                <a:srgbClr val="009900"/>
              </a:buClr>
              <a:buFont typeface="Wingdings" pitchFamily="2" charset="2"/>
              <a:buAutoNum type="arabicPeriod"/>
              <a:defRPr/>
            </a:pPr>
            <a:endParaRPr lang="en-GB" sz="2800" b="1" kern="0" dirty="0">
              <a:solidFill>
                <a:srgbClr val="000000"/>
              </a:solidFill>
              <a:latin typeface="Arial"/>
            </a:endParaRPr>
          </a:p>
          <a:p>
            <a:pPr marL="685800" indent="-685800">
              <a:lnSpc>
                <a:spcPct val="90000"/>
              </a:lnSpc>
              <a:spcBef>
                <a:spcPct val="35000"/>
              </a:spcBef>
              <a:buClr>
                <a:srgbClr val="009900"/>
              </a:buClr>
              <a:buFont typeface="Wingdings" pitchFamily="2" charset="2"/>
              <a:buAutoNum type="arabicPeriod"/>
              <a:defRPr/>
            </a:pPr>
            <a:endParaRPr lang="en-GB" sz="2800" b="1" kern="0" dirty="0">
              <a:solidFill>
                <a:srgbClr val="000000"/>
              </a:solidFill>
              <a:latin typeface="Arial"/>
            </a:endParaRPr>
          </a:p>
          <a:p>
            <a:pPr marL="685800" indent="-685800">
              <a:lnSpc>
                <a:spcPct val="90000"/>
              </a:lnSpc>
              <a:spcBef>
                <a:spcPct val="35000"/>
              </a:spcBef>
              <a:buClr>
                <a:srgbClr val="009900"/>
              </a:buClr>
              <a:buFont typeface="Wingdings" pitchFamily="2" charset="2"/>
              <a:buAutoNum type="arabicPeriod"/>
              <a:defRPr/>
            </a:pPr>
            <a:endParaRPr lang="en-GB" sz="2800" b="1" kern="0" dirty="0">
              <a:solidFill>
                <a:srgbClr val="000000"/>
              </a:solidFill>
              <a:latin typeface="Arial"/>
            </a:endParaRPr>
          </a:p>
          <a:p>
            <a:pPr marL="685800" indent="-685800">
              <a:lnSpc>
                <a:spcPct val="90000"/>
              </a:lnSpc>
              <a:spcBef>
                <a:spcPct val="35000"/>
              </a:spcBef>
              <a:buClr>
                <a:srgbClr val="009900"/>
              </a:buClr>
              <a:buFont typeface="Wingdings" pitchFamily="2" charset="2"/>
              <a:buAutoNum type="arabicPeriod"/>
              <a:defRPr/>
            </a:pPr>
            <a:r>
              <a:rPr lang="en-GB" sz="2800" b="1" kern="0" dirty="0">
                <a:solidFill>
                  <a:srgbClr val="000000"/>
                </a:solidFill>
                <a:latin typeface="Arial"/>
              </a:rPr>
              <a:t>If students are under too much pressure, the want to learn is damaged.</a:t>
            </a:r>
          </a:p>
          <a:p>
            <a:pPr marL="685800" indent="-685800">
              <a:lnSpc>
                <a:spcPct val="90000"/>
              </a:lnSpc>
              <a:spcBef>
                <a:spcPct val="35000"/>
              </a:spcBef>
              <a:buClr>
                <a:srgbClr val="009900"/>
              </a:buClr>
              <a:buFont typeface="Wingdings" pitchFamily="2" charset="2"/>
              <a:buAutoNum type="arabicPeriod"/>
              <a:defRPr/>
            </a:pPr>
            <a:r>
              <a:rPr lang="en-GB" sz="2800" b="1" kern="0" dirty="0">
                <a:solidFill>
                  <a:srgbClr val="000000"/>
                </a:solidFill>
                <a:latin typeface="Arial"/>
              </a:rPr>
              <a:t>The range of learning-by-doing may be too narrow.</a:t>
            </a:r>
          </a:p>
          <a:p>
            <a:pPr marL="685800" indent="-685800">
              <a:lnSpc>
                <a:spcPct val="90000"/>
              </a:lnSpc>
              <a:spcBef>
                <a:spcPct val="35000"/>
              </a:spcBef>
              <a:buClr>
                <a:srgbClr val="009900"/>
              </a:buClr>
              <a:buFont typeface="Wingdings" pitchFamily="2" charset="2"/>
              <a:buAutoNum type="arabicPeriod"/>
              <a:defRPr/>
            </a:pPr>
            <a:r>
              <a:rPr lang="en-GB" sz="2800" b="1" kern="0" dirty="0">
                <a:solidFill>
                  <a:srgbClr val="000000"/>
                </a:solidFill>
                <a:latin typeface="Arial"/>
              </a:rPr>
              <a:t>Feedback may be eclipsed by marks or grades. </a:t>
            </a:r>
          </a:p>
          <a:p>
            <a:pPr marL="685800" indent="-685800">
              <a:lnSpc>
                <a:spcPct val="90000"/>
              </a:lnSpc>
              <a:spcBef>
                <a:spcPct val="35000"/>
              </a:spcBef>
              <a:buClr>
                <a:srgbClr val="009900"/>
              </a:buClr>
              <a:buFont typeface="Wingdings" pitchFamily="2" charset="2"/>
              <a:buAutoNum type="arabicPeriod"/>
              <a:defRPr/>
            </a:pPr>
            <a:r>
              <a:rPr lang="en-GB" sz="2800" b="1" kern="0" dirty="0">
                <a:solidFill>
                  <a:srgbClr val="000000"/>
                </a:solidFill>
                <a:latin typeface="Arial"/>
              </a:rPr>
              <a:t>Students may not have the opportunity to make sense of the feedback they receive.</a:t>
            </a:r>
          </a:p>
        </p:txBody>
      </p:sp>
      <p:sp>
        <p:nvSpPr>
          <p:cNvPr id="19" name="Rectangle 2"/>
          <p:cNvSpPr txBox="1">
            <a:spLocks noChangeArrowheads="1"/>
          </p:cNvSpPr>
          <p:nvPr/>
        </p:nvSpPr>
        <p:spPr>
          <a:xfrm>
            <a:off x="250825" y="188913"/>
            <a:ext cx="8713788" cy="935037"/>
          </a:xfrm>
          <a:prstGeom prst="rect">
            <a:avLst/>
          </a:prstGeom>
          <a:noFill/>
          <a:ln/>
        </p:spPr>
        <p:txBody>
          <a:bodyPr/>
          <a:lstStyle/>
          <a:p>
            <a:pPr algn="ctr">
              <a:lnSpc>
                <a:spcPct val="85000"/>
              </a:lnSpc>
              <a:defRPr/>
            </a:pPr>
            <a:r>
              <a:rPr lang="en-GB" b="1" kern="0" dirty="0">
                <a:solidFill>
                  <a:srgbClr val="000099"/>
                </a:solidFill>
                <a:latin typeface="Arial Rounded MT Bold"/>
              </a:rPr>
              <a:t>Concerns about continuous assessment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en-GB">
                <a:solidFill>
                  <a:srgbClr val="000099"/>
                </a:solidFill>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400">
                <a:solidFill>
                  <a:schemeClr val="tx1"/>
                </a:solidFill>
              </a:rPr>
              <a:t>It may be hard to detect unwanted collaboration.</a:t>
            </a:r>
          </a:p>
          <a:p>
            <a:pPr marL="571500" indent="-571500">
              <a:spcBef>
                <a:spcPct val="35000"/>
              </a:spcBef>
              <a:buFont typeface="Wingdings" pitchFamily="2" charset="2"/>
              <a:buAutoNum type="arabicPeriod" startAt="5"/>
            </a:pPr>
            <a:r>
              <a:rPr lang="en-GB" sz="2400">
                <a:solidFill>
                  <a:schemeClr val="tx1"/>
                </a:solidFill>
              </a:rPr>
              <a:t>Too much time may be involved in marking.</a:t>
            </a:r>
          </a:p>
          <a:p>
            <a:pPr marL="571500" indent="-571500">
              <a:spcBef>
                <a:spcPct val="35000"/>
              </a:spcBef>
              <a:buFont typeface="Wingdings" pitchFamily="2" charset="2"/>
              <a:buAutoNum type="arabicPeriod" startAt="5"/>
            </a:pPr>
            <a:r>
              <a:rPr lang="en-GB" sz="2400">
                <a:solidFill>
                  <a:schemeClr val="tx1"/>
                </a:solidFill>
              </a:rPr>
              <a:t>Students may not be aware of the criteria used to assess their work.</a:t>
            </a:r>
          </a:p>
          <a:p>
            <a:pPr marL="571500" indent="-571500">
              <a:spcBef>
                <a:spcPct val="35000"/>
              </a:spcBef>
              <a:buFont typeface="Wingdings" pitchFamily="2" charset="2"/>
              <a:buAutoNum type="arabicPeriod" startAt="5"/>
            </a:pPr>
            <a:r>
              <a:rPr lang="en-GB" sz="2400">
                <a:solidFill>
                  <a:schemeClr val="tx1"/>
                </a:solidFill>
              </a:rPr>
              <a:t>Students may get the balance wrong between continuous assessment and exams.</a:t>
            </a:r>
          </a:p>
          <a:p>
            <a:pPr marL="571500" indent="-571500">
              <a:spcBef>
                <a:spcPct val="35000"/>
              </a:spcBef>
              <a:buFont typeface="Wingdings" pitchFamily="2" charset="2"/>
              <a:buAutoNum type="arabicPeriod" startAt="5"/>
            </a:pPr>
            <a:r>
              <a:rPr lang="en-GB" sz="2400">
                <a:solidFill>
                  <a:schemeClr val="tx1"/>
                </a:solidFill>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400">
                <a:solidFill>
                  <a:schemeClr val="tx1"/>
                </a:solidFill>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400">
              <a:solidFill>
                <a:schemeClr val="tx1"/>
              </a:solidFill>
            </a:endParaRPr>
          </a:p>
          <a:p>
            <a:pPr marL="571500" indent="-571500">
              <a:spcBef>
                <a:spcPct val="35000"/>
              </a:spcBef>
              <a:buFont typeface="Wingdings" pitchFamily="2" charset="2"/>
              <a:buAutoNum type="arabicPeriod" startAt="5"/>
            </a:pPr>
            <a:endParaRPr lang="en-GB"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584" y="476672"/>
            <a:ext cx="6480720" cy="2314203"/>
          </a:xfrm>
        </p:spPr>
        <p:txBody>
          <a:bodyPr/>
          <a:lstStyle/>
          <a:p>
            <a:pPr algn="ctr">
              <a:defRPr/>
            </a:pPr>
            <a:br>
              <a:rPr lang="en-US" i="1" dirty="0">
                <a:solidFill>
                  <a:schemeClr val="tx2">
                    <a:lumMod val="40000"/>
                    <a:lumOff val="60000"/>
                  </a:schemeClr>
                </a:solidFill>
              </a:rPr>
            </a:br>
            <a:r>
              <a:rPr lang="en-US" i="1" dirty="0">
                <a:solidFill>
                  <a:srgbClr val="660066"/>
                </a:solidFill>
              </a:rPr>
              <a:t>Assessment and feedback are </a:t>
            </a:r>
            <a:r>
              <a:rPr lang="en-US" i="1" dirty="0">
                <a:solidFill>
                  <a:srgbClr val="FF0000"/>
                </a:solidFill>
              </a:rPr>
              <a:t>broken</a:t>
            </a:r>
            <a:r>
              <a:rPr lang="en-US" i="1" dirty="0">
                <a:solidFill>
                  <a:srgbClr val="660066"/>
                </a:solidFill>
              </a:rPr>
              <a:t>!</a:t>
            </a:r>
            <a:endParaRPr lang="en-GB" sz="6600" dirty="0">
              <a:solidFill>
                <a:srgbClr val="660066"/>
              </a:solidFill>
            </a:endParaRPr>
          </a:p>
        </p:txBody>
      </p:sp>
      <p:sp>
        <p:nvSpPr>
          <p:cNvPr id="58371" name="Rectangle 3"/>
          <p:cNvSpPr>
            <a:spLocks noGrp="1" noChangeArrowheads="1"/>
          </p:cNvSpPr>
          <p:nvPr>
            <p:ph type="subTitle" idx="1"/>
          </p:nvPr>
        </p:nvSpPr>
        <p:spPr>
          <a:xfrm>
            <a:off x="1115616" y="3212976"/>
            <a:ext cx="6192688" cy="2558852"/>
          </a:xfrm>
        </p:spPr>
        <p:txBody>
          <a:bodyPr/>
          <a:lstStyle/>
          <a:p>
            <a:pPr algn="ctr"/>
            <a:r>
              <a:rPr lang="en-GB" sz="2800" b="1" dirty="0">
                <a:solidFill>
                  <a:srgbClr val="FF0000"/>
                </a:solidFill>
              </a:rPr>
              <a:t>The status quo is not an option</a:t>
            </a:r>
          </a:p>
        </p:txBody>
      </p:sp>
      <p:sp>
        <p:nvSpPr>
          <p:cNvPr id="4" name="Rectangle 8">
            <a:hlinkClick r:id="rId3" action="ppaction://hlinkpres?slideindex=1&amp;slidetitle="/>
          </p:cNvPr>
          <p:cNvSpPr>
            <a:spLocks noChangeArrowheads="1"/>
          </p:cNvSpPr>
          <p:nvPr/>
        </p:nvSpPr>
        <p:spPr bwMode="auto">
          <a:xfrm>
            <a:off x="899592" y="4581128"/>
            <a:ext cx="6388100" cy="1697608"/>
          </a:xfrm>
          <a:prstGeom prst="rect">
            <a:avLst/>
          </a:prstGeom>
          <a:no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We desperately need to make assessment and feedback work better</a:t>
            </a:r>
            <a:endParaRPr lang="en-US" sz="3600" dirty="0"/>
          </a:p>
        </p:txBody>
      </p:sp>
      <p:sp>
        <p:nvSpPr>
          <p:cNvPr id="3" name="Content Placeholder 2"/>
          <p:cNvSpPr>
            <a:spLocks noGrp="1"/>
          </p:cNvSpPr>
          <p:nvPr>
            <p:ph idx="1"/>
          </p:nvPr>
        </p:nvSpPr>
        <p:spPr/>
        <p:txBody>
          <a:bodyPr/>
          <a:lstStyle/>
          <a:p>
            <a:pPr>
              <a:lnSpc>
                <a:spcPct val="100000"/>
              </a:lnSpc>
            </a:pPr>
            <a:r>
              <a:rPr lang="en-GB" sz="2600" dirty="0"/>
              <a:t>In the UK we know from the National Student Survey that since 2005 the evidence suggests that students nationally find </a:t>
            </a:r>
            <a:r>
              <a:rPr lang="en-GB" sz="2600" dirty="0">
                <a:solidFill>
                  <a:srgbClr val="FF0000"/>
                </a:solidFill>
              </a:rPr>
              <a:t>assessment and feedback among the least satisfactory </a:t>
            </a:r>
            <a:r>
              <a:rPr lang="en-GB" sz="2600" dirty="0"/>
              <a:t>elements of their experience of higher education. </a:t>
            </a:r>
          </a:p>
          <a:p>
            <a:pPr>
              <a:lnSpc>
                <a:spcPct val="100000"/>
              </a:lnSpc>
            </a:pPr>
            <a:r>
              <a:rPr lang="en-GB" sz="2600" dirty="0"/>
              <a:t>We also know that assessment and feedback take up ever more of our </a:t>
            </a:r>
            <a:r>
              <a:rPr lang="en-GB" sz="2600" dirty="0">
                <a:solidFill>
                  <a:srgbClr val="FF0000"/>
                </a:solidFill>
              </a:rPr>
              <a:t>time</a:t>
            </a:r>
            <a:r>
              <a:rPr lang="en-GB" sz="2600" dirty="0"/>
              <a:t> and energy. </a:t>
            </a:r>
            <a:endParaRPr lang="en-US" sz="26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0000"/>
                </a:solidFill>
              </a:rPr>
              <a:t>The five NSS statements in the UK:</a:t>
            </a:r>
          </a:p>
        </p:txBody>
      </p:sp>
      <p:sp>
        <p:nvSpPr>
          <p:cNvPr id="3" name="Content Placeholder 2"/>
          <p:cNvSpPr>
            <a:spLocks noGrp="1"/>
          </p:cNvSpPr>
          <p:nvPr>
            <p:ph idx="1"/>
          </p:nvPr>
        </p:nvSpPr>
        <p:spPr/>
        <p:txBody>
          <a:bodyPr/>
          <a:lstStyle/>
          <a:p>
            <a:pPr>
              <a:lnSpc>
                <a:spcPct val="100000"/>
              </a:lnSpc>
              <a:buFont typeface="Wingdings" pitchFamily="2" charset="2"/>
              <a:buAutoNum type="arabicPeriod" startAt="5"/>
              <a:tabLst>
                <a:tab pos="571500" algn="l"/>
              </a:tabLst>
            </a:pPr>
            <a:r>
              <a:rPr lang="en-GB" sz="2600" dirty="0"/>
              <a:t>The criteria used in marking have been clear in advance.</a:t>
            </a:r>
          </a:p>
          <a:p>
            <a:pPr>
              <a:lnSpc>
                <a:spcPct val="100000"/>
              </a:lnSpc>
              <a:buFont typeface="Wingdings" pitchFamily="2" charset="2"/>
              <a:buAutoNum type="arabicPeriod" startAt="5"/>
              <a:tabLst>
                <a:tab pos="571500" algn="l"/>
              </a:tabLst>
            </a:pPr>
            <a:r>
              <a:rPr lang="en-GB" sz="2600" dirty="0"/>
              <a:t>Assessment arrangements and marking have been fair.</a:t>
            </a:r>
          </a:p>
          <a:p>
            <a:pPr>
              <a:lnSpc>
                <a:spcPct val="100000"/>
              </a:lnSpc>
              <a:buFont typeface="Wingdings" pitchFamily="2" charset="2"/>
              <a:buAutoNum type="arabicPeriod" startAt="5"/>
              <a:tabLst>
                <a:tab pos="571500" algn="l"/>
              </a:tabLst>
            </a:pPr>
            <a:r>
              <a:rPr lang="en-GB" sz="2600" dirty="0"/>
              <a:t>Feedback on my work has been prompt.</a:t>
            </a:r>
          </a:p>
          <a:p>
            <a:pPr>
              <a:lnSpc>
                <a:spcPct val="100000"/>
              </a:lnSpc>
              <a:buFont typeface="Wingdings" pitchFamily="2" charset="2"/>
              <a:buAutoNum type="arabicPeriod" startAt="5"/>
              <a:tabLst>
                <a:tab pos="571500" algn="l"/>
              </a:tabLst>
            </a:pPr>
            <a:r>
              <a:rPr lang="en-GB" sz="2600" dirty="0"/>
              <a:t>I have received detailed comments on my work.</a:t>
            </a:r>
          </a:p>
          <a:p>
            <a:pPr>
              <a:lnSpc>
                <a:spcPct val="100000"/>
              </a:lnSpc>
              <a:buFont typeface="Wingdings" pitchFamily="2" charset="2"/>
              <a:buAutoNum type="arabicPeriod" startAt="5"/>
              <a:tabLst>
                <a:tab pos="571500" algn="l"/>
              </a:tabLst>
            </a:pPr>
            <a:r>
              <a:rPr lang="en-GB" sz="2600" dirty="0"/>
              <a:t>Feedback on my work has helped me to clarify things I did not understand.</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Context</a:t>
            </a:r>
            <a:endParaRPr lang="en-US" b="1" dirty="0"/>
          </a:p>
        </p:txBody>
      </p:sp>
      <p:sp>
        <p:nvSpPr>
          <p:cNvPr id="3" name="Content Placeholder 2"/>
          <p:cNvSpPr>
            <a:spLocks noGrp="1"/>
          </p:cNvSpPr>
          <p:nvPr>
            <p:ph idx="1"/>
          </p:nvPr>
        </p:nvSpPr>
        <p:spPr/>
        <p:txBody>
          <a:bodyPr/>
          <a:lstStyle/>
          <a:p>
            <a:pPr>
              <a:lnSpc>
                <a:spcPct val="100000"/>
              </a:lnSpc>
            </a:pPr>
            <a:r>
              <a:rPr lang="en-IE" sz="2600" dirty="0"/>
              <a:t>Assessment and feedback take up a great deal of our time and energy, and also a great deal of students' time and energy. </a:t>
            </a:r>
          </a:p>
          <a:p>
            <a:pPr>
              <a:lnSpc>
                <a:spcPct val="100000"/>
              </a:lnSpc>
            </a:pPr>
            <a:r>
              <a:rPr lang="en-IE" sz="2600" dirty="0"/>
              <a:t>Yet it can be argued that assessment and feedback are broken in higher education nowadays. They take too much of our time and we don’t always measure the right things.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Feedback and assessment are </a:t>
            </a:r>
            <a:r>
              <a:rPr lang="en-GB" sz="3600" b="1" dirty="0">
                <a:solidFill>
                  <a:srgbClr val="C00000"/>
                </a:solidFill>
              </a:rPr>
              <a:t>broken</a:t>
            </a:r>
            <a:r>
              <a:rPr lang="en-GB" sz="3600" b="1" dirty="0"/>
              <a:t> in higher education</a:t>
            </a:r>
            <a:endParaRPr lang="en-US" sz="3600" b="1" dirty="0"/>
          </a:p>
        </p:txBody>
      </p:sp>
      <p:sp>
        <p:nvSpPr>
          <p:cNvPr id="3" name="Content Placeholder 2"/>
          <p:cNvSpPr>
            <a:spLocks noGrp="1"/>
          </p:cNvSpPr>
          <p:nvPr>
            <p:ph idx="1"/>
          </p:nvPr>
        </p:nvSpPr>
        <p:spPr/>
        <p:txBody>
          <a:bodyPr/>
          <a:lstStyle/>
          <a:p>
            <a:pPr lvl="0">
              <a:lnSpc>
                <a:spcPct val="100000"/>
              </a:lnSpc>
            </a:pPr>
            <a:r>
              <a:rPr lang="en-GB" sz="2600" dirty="0">
                <a:solidFill>
                  <a:srgbClr val="C00000"/>
                </a:solidFill>
              </a:rPr>
              <a:t>Student numbers have grown: </a:t>
            </a:r>
            <a:r>
              <a:rPr lang="en-GB" sz="2600" dirty="0"/>
              <a:t>we can’t use the same processes and instruments for a system where getting on for 50% of the 18-30 year old population study in post-compulsory education, compared to 5% a couple of decades ago.</a:t>
            </a:r>
            <a:endParaRPr lang="en-US" sz="2600" dirty="0"/>
          </a:p>
          <a:p>
            <a:pPr lvl="0">
              <a:lnSpc>
                <a:spcPct val="100000"/>
              </a:lnSpc>
            </a:pPr>
            <a:r>
              <a:rPr lang="en-GB" sz="2600" dirty="0">
                <a:solidFill>
                  <a:srgbClr val="C00000"/>
                </a:solidFill>
              </a:rPr>
              <a:t>The world has opened up</a:t>
            </a:r>
            <a:r>
              <a:rPr lang="en-GB" sz="2600" dirty="0"/>
              <a:t>, so that our feedback and assessment processes and practices need to be more compatible with those in quite different cultures and traditions.</a:t>
            </a:r>
            <a:endParaRPr lang="en-US" sz="2600" dirty="0"/>
          </a:p>
          <a:p>
            <a:pPr>
              <a:lnSpc>
                <a:spcPct val="100000"/>
              </a:lnSpc>
            </a:pPr>
            <a:endParaRPr lang="en-US" sz="2600" dirty="0"/>
          </a:p>
        </p:txBody>
      </p:sp>
    </p:spTree>
  </p:cSld>
  <p:clrMapOvr>
    <a:masterClrMapping/>
  </p:clrMapOvr>
</p:sld>
</file>

<file path=ppt/theme/theme1.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4_Professional">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7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8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9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0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1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2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3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5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4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5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6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8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9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10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1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12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13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14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15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16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17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18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19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9195</Words>
  <Application>Microsoft Office PowerPoint</Application>
  <PresentationFormat>On-screen Show (4:3)</PresentationFormat>
  <Paragraphs>1150</Paragraphs>
  <Slides>167</Slides>
  <Notes>137</Notes>
  <HiddenSlides>0</HiddenSlides>
  <MMClips>0</MMClips>
  <ScaleCrop>false</ScaleCrop>
  <HeadingPairs>
    <vt:vector size="6" baseType="variant">
      <vt:variant>
        <vt:lpstr>Fonts Used</vt:lpstr>
      </vt:variant>
      <vt:variant>
        <vt:i4>18</vt:i4>
      </vt:variant>
      <vt:variant>
        <vt:lpstr>Theme</vt:lpstr>
      </vt:variant>
      <vt:variant>
        <vt:i4>105</vt:i4>
      </vt:variant>
      <vt:variant>
        <vt:lpstr>Slide Titles</vt:lpstr>
      </vt:variant>
      <vt:variant>
        <vt:i4>167</vt:i4>
      </vt:variant>
    </vt:vector>
  </HeadingPairs>
  <TitlesOfParts>
    <vt:vector size="290" baseType="lpstr">
      <vt:lpstr>Arial</vt:lpstr>
      <vt:lpstr>Arial Black</vt:lpstr>
      <vt:lpstr>Arial Rounded MT Bold</vt:lpstr>
      <vt:lpstr>Berlin Sans FB</vt:lpstr>
      <vt:lpstr>Bradley Hand ITC</vt:lpstr>
      <vt:lpstr>Calibri</vt:lpstr>
      <vt:lpstr>Castellar</vt:lpstr>
      <vt:lpstr>Comic Sans MS</vt:lpstr>
      <vt:lpstr>Creepy</vt:lpstr>
      <vt:lpstr>Monotype Sorts</vt:lpstr>
      <vt:lpstr>Old English Text MT</vt:lpstr>
      <vt:lpstr>Schindler Small Caps</vt:lpstr>
      <vt:lpstr>Symbol</vt:lpstr>
      <vt:lpstr>Tahoma</vt:lpstr>
      <vt:lpstr>Times New Roman</vt:lpstr>
      <vt:lpstr>Trebuchet MS</vt:lpstr>
      <vt:lpstr>Verdana</vt:lpstr>
      <vt:lpstr>Wingdings</vt:lpstr>
      <vt:lpstr>2_LeedsMet template</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3_Professional</vt:lpstr>
      <vt:lpstr>10_Custom Design</vt:lpstr>
      <vt:lpstr>21_Custom Design</vt:lpstr>
      <vt:lpstr>Network Blitz</vt:lpstr>
      <vt:lpstr>2_Clouds</vt:lpstr>
      <vt:lpstr>6_Professional</vt:lpstr>
      <vt:lpstr>94_Custom Design</vt:lpstr>
      <vt:lpstr>LeedsMet template</vt:lpstr>
      <vt:lpstr>Office Theme</vt:lpstr>
      <vt:lpstr>44_Custom Design</vt:lpstr>
      <vt:lpstr>75_Custom Design</vt:lpstr>
      <vt:lpstr>5_Office Theme</vt:lpstr>
      <vt:lpstr>101_Custom Design</vt:lpstr>
      <vt:lpstr>93_Custom Design</vt:lpstr>
      <vt:lpstr>13_Custom Design</vt:lpstr>
      <vt:lpstr>109_Custom Design</vt:lpstr>
      <vt:lpstr>103_Custom Design</vt:lpstr>
      <vt:lpstr>97_Custom Design</vt:lpstr>
      <vt:lpstr>85_Custom Design</vt:lpstr>
      <vt:lpstr>98_Custom Design</vt:lpstr>
      <vt:lpstr>1_Professional</vt:lpstr>
      <vt:lpstr>2_Professional</vt:lpstr>
      <vt:lpstr>4_Professional</vt:lpstr>
      <vt:lpstr>5_Professional</vt:lpstr>
      <vt:lpstr>7_Professional</vt:lpstr>
      <vt:lpstr>8_Professional</vt:lpstr>
      <vt:lpstr>9_Professional</vt:lpstr>
      <vt:lpstr>10_Professional</vt:lpstr>
      <vt:lpstr>11_Professional</vt:lpstr>
      <vt:lpstr>12_Professional</vt:lpstr>
      <vt:lpstr>13_Professional</vt:lpstr>
      <vt:lpstr>14_Professional</vt:lpstr>
      <vt:lpstr>15_Professional</vt:lpstr>
      <vt:lpstr>99_Custom Design</vt:lpstr>
      <vt:lpstr>4_LeedsMet template</vt: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11_Custom Design</vt:lpstr>
      <vt:lpstr>12_Custom Design</vt:lpstr>
      <vt:lpstr>14_Custom Design</vt:lpstr>
      <vt:lpstr>15_Custom Design</vt:lpstr>
      <vt:lpstr>16_Custom Design</vt:lpstr>
      <vt:lpstr>17_Custom Design</vt:lpstr>
      <vt:lpstr>19_Custom Design</vt:lpstr>
      <vt:lpstr>22_Custom Design</vt:lpstr>
      <vt:lpstr>23_Custom Design</vt:lpstr>
      <vt:lpstr>5_LeedsMet template</vt:lpstr>
      <vt:lpstr>102_Custom Design</vt:lpstr>
      <vt:lpstr>24_Custom Design</vt:lpstr>
      <vt:lpstr>3_Custom Design</vt:lpstr>
      <vt:lpstr>3_Office Theme</vt:lpstr>
      <vt:lpstr> Designing Effective Examination Questions making them more valid, reliable, transparent, authentic, inclusive – and manageable!</vt:lpstr>
      <vt:lpstr>PowerPoint Presentation</vt:lpstr>
      <vt:lpstr> About Phil…</vt:lpstr>
      <vt:lpstr>Thanks to students</vt:lpstr>
      <vt:lpstr>What’s an ‘Emeritus Professor?’</vt:lpstr>
      <vt:lpstr>You will be able to download my main slides</vt:lpstr>
      <vt:lpstr>Intended learning outcomes</vt:lpstr>
      <vt:lpstr>Getting to know each other</vt:lpstr>
      <vt:lpstr>Name labels…</vt:lpstr>
      <vt:lpstr>Getting to know students</vt:lpstr>
      <vt:lpstr>12 sources about assessment , feedback and learning in higher education</vt:lpstr>
      <vt:lpstr>PowerPoint Presentation</vt:lpstr>
      <vt:lpstr>PowerPoint Presentation</vt:lpstr>
      <vt:lpstr>David Willetts, 2011, on the future of HE</vt:lpstr>
      <vt:lpstr>Post-it exercise</vt:lpstr>
      <vt:lpstr>Post-its…</vt:lpstr>
      <vt:lpstr>Finding out where a group is starting from…</vt:lpstr>
      <vt:lpstr>Now is the decade of Post-compulsory Education’s dis-content!</vt:lpstr>
      <vt:lpstr>I predict a move of universities away from being the guardians of content, (where everything was about ‘delivery’), towards two major functions: </vt:lpstr>
      <vt:lpstr>One of my main worries...</vt:lpstr>
      <vt:lpstr>PowerPoint Presentation</vt:lpstr>
      <vt:lpstr>Learners in 2014: Planet MOOC?</vt:lpstr>
      <vt:lpstr>PowerPoint Presentation</vt:lpstr>
      <vt:lpstr>MOOCs and higher education in 2014</vt:lpstr>
      <vt:lpstr>MOOCs</vt:lpstr>
      <vt:lpstr>This is what MOOC users commit to:</vt:lpstr>
      <vt:lpstr>An ‘honor’ code...</vt:lpstr>
      <vt:lpstr>Helen Barefoot (Uni of Herts)  on MOOC completion rates</vt:lpstr>
      <vt:lpstr>Prof Martin Hall on MOOCs</vt:lpstr>
      <vt:lpstr>However, now there’s talk about SPOCs too</vt:lpstr>
      <vt:lpstr>So how do we get...  from here...    to here?</vt:lpstr>
      <vt:lpstr>Without….</vt:lpstr>
      <vt:lpstr>Instead</vt:lpstr>
      <vt:lpstr>PowerPoint Presentation</vt:lpstr>
      <vt:lpstr>So now, it’s time to re-think:</vt:lpstr>
      <vt:lpstr>Face-to-face communication</vt:lpstr>
      <vt:lpstr>Thirty Second Theatre</vt:lpstr>
      <vt:lpstr>Face-to-face one-to-one feedback activity</vt:lpstr>
      <vt:lpstr>The power of face-to-face communication</vt:lpstr>
      <vt:lpstr>What do you get for £9k or £27k?</vt:lpstr>
      <vt:lpstr>What’s  wrong with exams? </vt:lpstr>
      <vt:lpstr>Feedback is feedforward</vt:lpstr>
      <vt:lpstr>Hounsell, D. (2008). The trouble with feedback:  New challenges, emerging strategies. Interchange, Spring, Accessed at www.tla.ed.ac.uk/interchange. </vt:lpstr>
      <vt:lpstr>Sadler, D. R. (2010). Beyond feedback:  Developing student capability in complex appraisal. Assessment &amp; Evaluation in Higher Education, 35(5), 535-550. </vt:lpstr>
      <vt:lpstr>The ‘2014 feedback cliff’?</vt:lpstr>
      <vt:lpstr>Expecting more?</vt:lpstr>
      <vt:lpstr>Managing expectations...</vt:lpstr>
      <vt:lpstr> How Students Really Learn ‘Ripples’ model of learning</vt:lpstr>
      <vt:lpstr>PowerPoint Presentation</vt:lpstr>
      <vt:lpstr>PowerPoint Presentation</vt:lpstr>
      <vt:lpstr>Five of the seven factors underpinning successful learning</vt:lpstr>
      <vt:lpstr>‘Do you understand?’ lecturer asks student.</vt:lpstr>
      <vt:lpstr>PowerPoint Presentation</vt:lpstr>
      <vt:lpstr>PowerPoint Presentation</vt:lpstr>
      <vt:lpstr>Traditional views...</vt:lpstr>
      <vt:lpstr>PowerPoint Presentation</vt:lpstr>
      <vt:lpstr>PowerPoint Presentation</vt:lpstr>
      <vt:lpstr>Albert Einstein</vt:lpstr>
      <vt:lpstr>Changing what we believe?</vt:lpstr>
      <vt:lpstr>Coffield et al on Kolb…</vt:lpstr>
      <vt:lpstr>Coffield et al on Kolb</vt:lpstr>
      <vt:lpstr>And on learning styles....</vt:lpstr>
      <vt:lpstr>PowerPoint Presentation</vt:lpstr>
      <vt:lpstr>Ripples on a pond….</vt:lpstr>
      <vt:lpstr>PowerPoint Presentation</vt:lpstr>
      <vt:lpstr>PowerPoint Presentation</vt:lpstr>
      <vt:lpstr>PowerPoint Presentation</vt:lpstr>
      <vt:lpstr>But there are still two things missing</vt:lpstr>
      <vt:lpstr>Another question</vt:lpstr>
      <vt:lpstr>PowerPoint Presentation</vt:lpstr>
      <vt:lpstr>And one final question...</vt:lpstr>
      <vt:lpstr>PowerPoint Presentation</vt:lpstr>
      <vt:lpstr>The guru Royce Sadler </vt:lpstr>
      <vt:lpstr>Royce Sadler...</vt:lpstr>
      <vt:lpstr>PowerPoint Presentation</vt:lpstr>
      <vt:lpstr>Seven things we can try to do</vt:lpstr>
      <vt:lpstr>Statements exercise...</vt:lpstr>
      <vt:lpstr>Statements briefing...</vt:lpstr>
      <vt:lpstr>Next steps...</vt:lpstr>
      <vt:lpstr>What happened in your group?</vt:lpstr>
      <vt:lpstr>Some possibilities...</vt:lpstr>
      <vt:lpstr>The right answer(s)?</vt:lpstr>
      <vt:lpstr>The detail...</vt:lpstr>
      <vt:lpstr>PowerPoint Presentation</vt:lpstr>
      <vt:lpstr>PowerPoint Presentation</vt:lpstr>
      <vt:lpstr>PowerPoint Presentation</vt:lpstr>
      <vt:lpstr>Objectives of the exercise...</vt:lpstr>
      <vt:lpstr>PowerPoint Presentation</vt:lpstr>
      <vt:lpstr>PowerPoint Presentation</vt:lpstr>
      <vt:lpstr>Ten Concerns about exams</vt:lpstr>
      <vt:lpstr>PowerPoint Presentation</vt:lpstr>
      <vt:lpstr>Concerns about traditional exams</vt:lpstr>
      <vt:lpstr>PowerPoint Presentation</vt:lpstr>
      <vt:lpstr>Concerns about continuous assessment</vt:lpstr>
      <vt:lpstr> Assessment and feedback are broken!</vt:lpstr>
      <vt:lpstr>We desperately need to make assessment and feedback work better</vt:lpstr>
      <vt:lpstr>The five NSS statements in the UK:</vt:lpstr>
      <vt:lpstr>Context</vt:lpstr>
      <vt:lpstr>Feedback and assessment are broken in higher education</vt:lpstr>
      <vt:lpstr>And more...</vt:lpstr>
      <vt:lpstr>Furthermore...</vt:lpstr>
      <vt:lpstr>In short,</vt:lpstr>
      <vt:lpstr>What students think... (Flint and Johnson, 2011, p.2)</vt:lpstr>
      <vt:lpstr>Liz Marr at FACE 2013 Conference, Plymouth</vt:lpstr>
      <vt:lpstr>And what’s wrong with feedback?</vt:lpstr>
      <vt:lpstr>But what’s really wrong with feedback?</vt:lpstr>
      <vt:lpstr>What the gurus tell us on assessment,  feedback and learning</vt:lpstr>
      <vt:lpstr>Sally Brown, 2009</vt:lpstr>
      <vt:lpstr>Sally Brown 2011  (direct quote from what she said)</vt:lpstr>
      <vt:lpstr>Phil 2013</vt:lpstr>
      <vt:lpstr>The status quo is not an option</vt:lpstr>
      <vt:lpstr>Validity, reliability, authenticity, transparency</vt:lpstr>
      <vt:lpstr>Towards assessment as learning</vt:lpstr>
      <vt:lpstr>Life is too short to…</vt:lpstr>
      <vt:lpstr>The read-write problem</vt:lpstr>
      <vt:lpstr>Gibbs, 2010: tactics to improve student learning</vt:lpstr>
      <vt:lpstr>Gibbs, 2010: tactics to improve student learning</vt:lpstr>
      <vt:lpstr>Boud et al 2010: ‘Assessment 2020’</vt:lpstr>
      <vt:lpstr>Boud et al, 2010</vt:lpstr>
      <vt:lpstr>Designing multiple-choice questions</vt:lpstr>
      <vt:lpstr>A content-free test!</vt:lpstr>
      <vt:lpstr>Please jot down numbers 1-8</vt:lpstr>
      <vt:lpstr>1: The usual function of grunge prowkers is to remove: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usual function of grunge prowkers is to remove: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Phil’s ‘musts’ for assessment</vt:lpstr>
      <vt:lpstr>Assessment must be valid</vt:lpstr>
      <vt:lpstr>PowerPoint Presentation</vt:lpstr>
      <vt:lpstr>PowerPoint Presentation</vt:lpstr>
      <vt:lpstr>PowerPoint Presentation</vt:lpstr>
      <vt:lpstr>PowerPoint Presentation</vt:lpstr>
      <vt:lpstr>PowerPoint Presentation</vt:lpstr>
      <vt:lpstr>The assessment conundrum</vt:lpstr>
      <vt:lpstr>Why diversify assessment?</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Fishing for feedback?</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PowerPoint Presentation</vt:lpstr>
      <vt:lpstr>Action planning statements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2017-11-23T12:20:09Z</dcterms:modified>
</cp:coreProperties>
</file>