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slideLayouts/slideLayout49.xml" ContentType="application/vnd.openxmlformats-officedocument.presentationml.slideLayout+xml"/>
  <Override PartName="/ppt/theme/theme88.xml" ContentType="application/vnd.openxmlformats-officedocument.theme+xml"/>
  <Override PartName="/ppt/theme/theme89.xml" ContentType="application/vnd.openxmlformats-officedocument.theme+xml"/>
  <Override PartName="/ppt/slideLayouts/slideLayout50.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1.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2.xml" ContentType="application/vnd.openxmlformats-officedocument.presentationml.slideLayout+xml"/>
  <Override PartName="/ppt/theme/theme120.xml" ContentType="application/vnd.openxmlformats-officedocument.theme+xml"/>
  <Override PartName="/ppt/slideLayouts/slideLayout53.xml" ContentType="application/vnd.openxmlformats-officedocument.presentationml.slideLayout+xml"/>
  <Override PartName="/ppt/theme/theme121.xml" ContentType="application/vnd.openxmlformats-officedocument.theme+xml"/>
  <Override PartName="/ppt/slideLayouts/slideLayout54.xml" ContentType="application/vnd.openxmlformats-officedocument.presentationml.slideLayout+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slideLayouts/slideLayout55.xml" ContentType="application/vnd.openxmlformats-officedocument.presentationml.slideLayout+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slideLayouts/slideLayout56.xml" ContentType="application/vnd.openxmlformats-officedocument.presentationml.slideLayout+xml"/>
  <Override PartName="/ppt/theme/theme13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3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34.xml" ContentType="application/vnd.openxmlformats-officedocument.theme+xml"/>
  <Override PartName="/ppt/slideLayouts/slideLayout62.xml" ContentType="application/vnd.openxmlformats-officedocument.presentationml.slideLayout+xml"/>
  <Override PartName="/ppt/theme/theme135.xml" ContentType="application/vnd.openxmlformats-officedocument.theme+xml"/>
  <Override PartName="/ppt/slideLayouts/slideLayout63.xml" ContentType="application/vnd.openxmlformats-officedocument.presentationml.slideLayout+xml"/>
  <Override PartName="/ppt/theme/theme136.xml" ContentType="application/vnd.openxmlformats-officedocument.theme+xml"/>
  <Override PartName="/ppt/slideLayouts/slideLayout64.xml" ContentType="application/vnd.openxmlformats-officedocument.presentationml.slideLayout+xml"/>
  <Override PartName="/ppt/theme/theme13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8.xml" ContentType="application/vnd.openxmlformats-officedocument.theme+xml"/>
  <Override PartName="/ppt/slideLayouts/slideLayout67.xml" ContentType="application/vnd.openxmlformats-officedocument.presentationml.slideLayout+xml"/>
  <Override PartName="/ppt/theme/theme139.xml" ContentType="application/vnd.openxmlformats-officedocument.theme+xml"/>
  <Override PartName="/ppt/slideLayouts/slideLayout68.xml" ContentType="application/vnd.openxmlformats-officedocument.presentationml.slideLayout+xml"/>
  <Override PartName="/ppt/theme/theme140.xml" ContentType="application/vnd.openxmlformats-officedocument.theme+xml"/>
  <Override PartName="/ppt/theme/theme141.xml" ContentType="application/vnd.openxmlformats-officedocument.theme+xml"/>
  <Override PartName="/ppt/slideLayouts/slideLayout69.xml" ContentType="application/vnd.openxmlformats-officedocument.presentationml.slideLayout+xml"/>
  <Override PartName="/ppt/theme/theme142.xml" ContentType="application/vnd.openxmlformats-officedocument.theme+xml"/>
  <Override PartName="/ppt/slideLayouts/slideLayout70.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slideLayouts/slideLayout73.xml" ContentType="application/vnd.openxmlformats-officedocument.presentationml.slideLayout+xml"/>
  <Override PartName="/ppt/theme/theme151.xml" ContentType="application/vnd.openxmlformats-officedocument.theme+xml"/>
  <Override PartName="/ppt/theme/theme152.xml" ContentType="application/vnd.openxmlformats-officedocument.theme+xml"/>
  <Override PartName="/ppt/slideLayouts/slideLayout74.xml" ContentType="application/vnd.openxmlformats-officedocument.presentationml.slideLayout+xml"/>
  <Override PartName="/ppt/theme/theme153.xml" ContentType="application/vnd.openxmlformats-officedocument.theme+xml"/>
  <Override PartName="/ppt/theme/theme154.xml" ContentType="application/vnd.openxmlformats-officedocument.theme+xml"/>
  <Override PartName="/ppt/slideLayouts/slideLayout75.xml" ContentType="application/vnd.openxmlformats-officedocument.presentationml.slideLayout+xml"/>
  <Override PartName="/ppt/theme/theme155.xml" ContentType="application/vnd.openxmlformats-officedocument.theme+xml"/>
  <Override PartName="/ppt/slideLayouts/slideLayout76.xml" ContentType="application/vnd.openxmlformats-officedocument.presentationml.slideLayout+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slideLayouts/slideLayout77.xml" ContentType="application/vnd.openxmlformats-officedocument.presentationml.slideLayout+xml"/>
  <Override PartName="/ppt/theme/theme162.xml" ContentType="application/vnd.openxmlformats-officedocument.theme+xml"/>
  <Override PartName="/ppt/slideLayouts/slideLayout78.xml" ContentType="application/vnd.openxmlformats-officedocument.presentationml.slideLayout+xml"/>
  <Override PartName="/ppt/theme/theme163.xml" ContentType="application/vnd.openxmlformats-officedocument.theme+xml"/>
  <Override PartName="/ppt/slideLayouts/slideLayout79.xml" ContentType="application/vnd.openxmlformats-officedocument.presentationml.slideLayout+xml"/>
  <Override PartName="/ppt/theme/theme164.xml" ContentType="application/vnd.openxmlformats-officedocument.theme+xml"/>
  <Override PartName="/ppt/theme/theme165.xml" ContentType="application/vnd.openxmlformats-officedocument.theme+xml"/>
  <Override PartName="/ppt/slideLayouts/slideLayout80.xml" ContentType="application/vnd.openxmlformats-officedocument.presentationml.slideLayout+xml"/>
  <Override PartName="/ppt/theme/theme16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6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6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69.xml" ContentType="application/vnd.openxmlformats-officedocument.theme+xml"/>
  <Override PartName="/ppt/theme/theme17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0" r:id="rId120"/>
    <p:sldMasterId id="2147485012" r:id="rId121"/>
    <p:sldMasterId id="2147485018" r:id="rId122"/>
    <p:sldMasterId id="2147485020" r:id="rId123"/>
    <p:sldMasterId id="2147485022" r:id="rId124"/>
    <p:sldMasterId id="2147485024" r:id="rId125"/>
    <p:sldMasterId id="2147485027" r:id="rId126"/>
    <p:sldMasterId id="2147485033" r:id="rId127"/>
    <p:sldMasterId id="2147485035" r:id="rId128"/>
    <p:sldMasterId id="2147485037" r:id="rId129"/>
    <p:sldMasterId id="2147485039" r:id="rId130"/>
    <p:sldMasterId id="2147485041" r:id="rId131"/>
    <p:sldMasterId id="2147485042" r:id="rId132"/>
    <p:sldMasterId id="2147485044" r:id="rId133"/>
    <p:sldMasterId id="2147485046" r:id="rId134"/>
    <p:sldMasterId id="2147485048" r:id="rId135"/>
    <p:sldMasterId id="2147485053" r:id="rId136"/>
    <p:sldMasterId id="2147485055" r:id="rId137"/>
    <p:sldMasterId id="2147485057" r:id="rId138"/>
    <p:sldMasterId id="2147485060" r:id="rId139"/>
    <p:sldMasterId id="2147485063" r:id="rId140"/>
    <p:sldMasterId id="2147485065" r:id="rId141"/>
    <p:sldMasterId id="2147485067" r:id="rId142"/>
    <p:sldMasterId id="2147485069" r:id="rId143"/>
    <p:sldMasterId id="2147485077" r:id="rId144"/>
    <p:sldMasterId id="2147485082" r:id="rId145"/>
    <p:sldMasterId id="2147485084" r:id="rId146"/>
    <p:sldMasterId id="2147485086" r:id="rId147"/>
    <p:sldMasterId id="2147485088" r:id="rId148"/>
    <p:sldMasterId id="2147485091" r:id="rId149"/>
    <p:sldMasterId id="2147485094" r:id="rId150"/>
    <p:sldMasterId id="2147485097" r:id="rId151"/>
    <p:sldMasterId id="2147485099" r:id="rId152"/>
    <p:sldMasterId id="2147485101" r:id="rId153"/>
    <p:sldMasterId id="2147485103" r:id="rId154"/>
    <p:sldMasterId id="2147485105" r:id="rId155"/>
    <p:sldMasterId id="2147485109" r:id="rId156"/>
    <p:sldMasterId id="2147485111" r:id="rId157"/>
    <p:sldMasterId id="2147485113" r:id="rId158"/>
    <p:sldMasterId id="2147485115" r:id="rId159"/>
    <p:sldMasterId id="2147485117" r:id="rId160"/>
    <p:sldMasterId id="2147485121" r:id="rId161"/>
    <p:sldMasterId id="2147485122" r:id="rId162"/>
    <p:sldMasterId id="2147485126" r:id="rId163"/>
    <p:sldMasterId id="2147485133" r:id="rId164"/>
    <p:sldMasterId id="2147485142" r:id="rId165"/>
    <p:sldMasterId id="2147485143" r:id="rId166"/>
    <p:sldMasterId id="2147485145" r:id="rId167"/>
    <p:sldMasterId id="2147485147" r:id="rId168"/>
    <p:sldMasterId id="2147485151" r:id="rId169"/>
  </p:sldMasterIdLst>
  <p:notesMasterIdLst>
    <p:notesMasterId r:id="rId284"/>
  </p:notesMasterIdLst>
  <p:sldIdLst>
    <p:sldId id="428" r:id="rId170"/>
    <p:sldId id="883" r:id="rId171"/>
    <p:sldId id="1084" r:id="rId172"/>
    <p:sldId id="1085" r:id="rId173"/>
    <p:sldId id="528" r:id="rId174"/>
    <p:sldId id="884" r:id="rId175"/>
    <p:sldId id="1035" r:id="rId176"/>
    <p:sldId id="1036" r:id="rId177"/>
    <p:sldId id="1001" r:id="rId178"/>
    <p:sldId id="1000" r:id="rId179"/>
    <p:sldId id="986" r:id="rId180"/>
    <p:sldId id="459" r:id="rId181"/>
    <p:sldId id="529" r:id="rId182"/>
    <p:sldId id="531" r:id="rId183"/>
    <p:sldId id="984" r:id="rId184"/>
    <p:sldId id="895" r:id="rId185"/>
    <p:sldId id="532" r:id="rId186"/>
    <p:sldId id="533" r:id="rId187"/>
    <p:sldId id="534" r:id="rId188"/>
    <p:sldId id="985" r:id="rId189"/>
    <p:sldId id="889" r:id="rId190"/>
    <p:sldId id="890" r:id="rId191"/>
    <p:sldId id="508" r:id="rId192"/>
    <p:sldId id="509" r:id="rId193"/>
    <p:sldId id="896" r:id="rId194"/>
    <p:sldId id="897" r:id="rId195"/>
    <p:sldId id="903" r:id="rId196"/>
    <p:sldId id="904" r:id="rId197"/>
    <p:sldId id="905" r:id="rId198"/>
    <p:sldId id="906" r:id="rId199"/>
    <p:sldId id="907" r:id="rId200"/>
    <p:sldId id="908" r:id="rId201"/>
    <p:sldId id="909" r:id="rId202"/>
    <p:sldId id="910" r:id="rId203"/>
    <p:sldId id="911" r:id="rId204"/>
    <p:sldId id="912" r:id="rId205"/>
    <p:sldId id="913" r:id="rId206"/>
    <p:sldId id="914" r:id="rId207"/>
    <p:sldId id="915" r:id="rId208"/>
    <p:sldId id="916" r:id="rId209"/>
    <p:sldId id="917" r:id="rId210"/>
    <p:sldId id="918" r:id="rId211"/>
    <p:sldId id="919" r:id="rId212"/>
    <p:sldId id="920" r:id="rId213"/>
    <p:sldId id="921" r:id="rId214"/>
    <p:sldId id="922" r:id="rId215"/>
    <p:sldId id="923" r:id="rId216"/>
    <p:sldId id="924" r:id="rId217"/>
    <p:sldId id="925" r:id="rId218"/>
    <p:sldId id="969" r:id="rId219"/>
    <p:sldId id="926" r:id="rId220"/>
    <p:sldId id="927" r:id="rId221"/>
    <p:sldId id="932" r:id="rId222"/>
    <p:sldId id="933" r:id="rId223"/>
    <p:sldId id="934" r:id="rId224"/>
    <p:sldId id="935" r:id="rId225"/>
    <p:sldId id="936" r:id="rId226"/>
    <p:sldId id="937" r:id="rId227"/>
    <p:sldId id="938" r:id="rId228"/>
    <p:sldId id="939" r:id="rId229"/>
    <p:sldId id="940" r:id="rId230"/>
    <p:sldId id="941" r:id="rId231"/>
    <p:sldId id="942" r:id="rId232"/>
    <p:sldId id="945" r:id="rId233"/>
    <p:sldId id="946" r:id="rId234"/>
    <p:sldId id="1037" r:id="rId235"/>
    <p:sldId id="1004" r:id="rId236"/>
    <p:sldId id="1009" r:id="rId237"/>
    <p:sldId id="1005" r:id="rId238"/>
    <p:sldId id="1007" r:id="rId239"/>
    <p:sldId id="1013" r:id="rId240"/>
    <p:sldId id="1014" r:id="rId241"/>
    <p:sldId id="1018" r:id="rId242"/>
    <p:sldId id="1038" r:id="rId243"/>
    <p:sldId id="1040" r:id="rId244"/>
    <p:sldId id="1041" r:id="rId245"/>
    <p:sldId id="1042" r:id="rId246"/>
    <p:sldId id="1043" r:id="rId247"/>
    <p:sldId id="1044" r:id="rId248"/>
    <p:sldId id="1047" r:id="rId249"/>
    <p:sldId id="1048" r:id="rId250"/>
    <p:sldId id="1049" r:id="rId251"/>
    <p:sldId id="1050" r:id="rId252"/>
    <p:sldId id="1051" r:id="rId253"/>
    <p:sldId id="1052" r:id="rId254"/>
    <p:sldId id="1053" r:id="rId255"/>
    <p:sldId id="1054" r:id="rId256"/>
    <p:sldId id="1055" r:id="rId257"/>
    <p:sldId id="1057" r:id="rId258"/>
    <p:sldId id="1086" r:id="rId259"/>
    <p:sldId id="1087" r:id="rId260"/>
    <p:sldId id="1088" r:id="rId261"/>
    <p:sldId id="1089" r:id="rId262"/>
    <p:sldId id="1090" r:id="rId263"/>
    <p:sldId id="1091" r:id="rId264"/>
    <p:sldId id="1092" r:id="rId265"/>
    <p:sldId id="1093" r:id="rId266"/>
    <p:sldId id="1094" r:id="rId267"/>
    <p:sldId id="1095" r:id="rId268"/>
    <p:sldId id="1096" r:id="rId269"/>
    <p:sldId id="1097" r:id="rId270"/>
    <p:sldId id="1098" r:id="rId271"/>
    <p:sldId id="1100" r:id="rId272"/>
    <p:sldId id="1101" r:id="rId273"/>
    <p:sldId id="1102" r:id="rId274"/>
    <p:sldId id="1103" r:id="rId275"/>
    <p:sldId id="1104" r:id="rId276"/>
    <p:sldId id="1105" r:id="rId277"/>
    <p:sldId id="1106" r:id="rId278"/>
    <p:sldId id="1107" r:id="rId279"/>
    <p:sldId id="1108" r:id="rId280"/>
    <p:sldId id="1109" r:id="rId281"/>
    <p:sldId id="832" r:id="rId282"/>
    <p:sldId id="838" r:id="rId28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FF6600"/>
    <a:srgbClr val="CC0000"/>
    <a:srgbClr val="660066"/>
    <a:srgbClr val="FF3300"/>
    <a:srgbClr val="FF6699"/>
    <a:srgbClr val="CC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8239" autoAdjust="0"/>
  </p:normalViewPr>
  <p:slideViewPr>
    <p:cSldViewPr>
      <p:cViewPr varScale="1">
        <p:scale>
          <a:sx n="69" d="100"/>
          <a:sy n="69" d="100"/>
        </p:scale>
        <p:origin x="1392"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0" d="100"/>
        <a:sy n="120" d="100"/>
      </p:scale>
      <p:origin x="0" y="-24498"/>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1.xml"/><Relationship Id="rId191" Type="http://schemas.openxmlformats.org/officeDocument/2006/relationships/slide" Target="slides/slide22.xml"/><Relationship Id="rId205" Type="http://schemas.openxmlformats.org/officeDocument/2006/relationships/slide" Target="slides/slide36.xml"/><Relationship Id="rId226" Type="http://schemas.openxmlformats.org/officeDocument/2006/relationships/slide" Target="slides/slide57.xml"/><Relationship Id="rId247" Type="http://schemas.openxmlformats.org/officeDocument/2006/relationships/slide" Target="slides/slide78.xml"/><Relationship Id="rId107" Type="http://schemas.openxmlformats.org/officeDocument/2006/relationships/slideMaster" Target="slideMasters/slideMaster107.xml"/><Relationship Id="rId268" Type="http://schemas.openxmlformats.org/officeDocument/2006/relationships/slide" Target="slides/slide99.xml"/><Relationship Id="rId289" Type="http://schemas.microsoft.com/office/2015/10/relationships/revisionInfo" Target="revisionInfo.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2.xml"/><Relationship Id="rId216" Type="http://schemas.openxmlformats.org/officeDocument/2006/relationships/slide" Target="slides/slide47.xml"/><Relationship Id="rId237" Type="http://schemas.openxmlformats.org/officeDocument/2006/relationships/slide" Target="slides/slide68.xml"/><Relationship Id="rId258" Type="http://schemas.openxmlformats.org/officeDocument/2006/relationships/slide" Target="slides/slide89.xml"/><Relationship Id="rId279" Type="http://schemas.openxmlformats.org/officeDocument/2006/relationships/slide" Target="slides/slide110.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2.xml"/><Relationship Id="rId192" Type="http://schemas.openxmlformats.org/officeDocument/2006/relationships/slide" Target="slides/slide23.xml"/><Relationship Id="rId206" Type="http://schemas.openxmlformats.org/officeDocument/2006/relationships/slide" Target="slides/slide37.xml"/><Relationship Id="rId227" Type="http://schemas.openxmlformats.org/officeDocument/2006/relationships/slide" Target="slides/slide58.xml"/><Relationship Id="rId248" Type="http://schemas.openxmlformats.org/officeDocument/2006/relationships/slide" Target="slides/slide79.xml"/><Relationship Id="rId269" Type="http://schemas.openxmlformats.org/officeDocument/2006/relationships/slide" Target="slides/slide100.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1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13.xml"/><Relationship Id="rId217" Type="http://schemas.openxmlformats.org/officeDocument/2006/relationships/slide" Target="slides/slide48.xml"/><Relationship Id="rId6" Type="http://schemas.openxmlformats.org/officeDocument/2006/relationships/slideMaster" Target="slideMasters/slideMaster6.xml"/><Relationship Id="rId238" Type="http://schemas.openxmlformats.org/officeDocument/2006/relationships/slide" Target="slides/slide69.xml"/><Relationship Id="rId259" Type="http://schemas.openxmlformats.org/officeDocument/2006/relationships/slide" Target="slides/slide90.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01.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 Target="slides/slide3.xml"/><Relationship Id="rId193" Type="http://schemas.openxmlformats.org/officeDocument/2006/relationships/slide" Target="slides/slide24.xml"/><Relationship Id="rId207" Type="http://schemas.openxmlformats.org/officeDocument/2006/relationships/slide" Target="slides/slide38.xml"/><Relationship Id="rId228" Type="http://schemas.openxmlformats.org/officeDocument/2006/relationships/slide" Target="slides/slide59.xml"/><Relationship Id="rId249" Type="http://schemas.openxmlformats.org/officeDocument/2006/relationships/slide" Target="slides/slide80.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91.xml"/><Relationship Id="rId281" Type="http://schemas.openxmlformats.org/officeDocument/2006/relationships/slide" Target="slides/slide11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4.xml"/><Relationship Id="rId213" Type="http://schemas.openxmlformats.org/officeDocument/2006/relationships/slide" Target="slides/slide44.xml"/><Relationship Id="rId218" Type="http://schemas.openxmlformats.org/officeDocument/2006/relationships/slide" Target="slides/slide49.xml"/><Relationship Id="rId234" Type="http://schemas.openxmlformats.org/officeDocument/2006/relationships/slide" Target="slides/slide65.xml"/><Relationship Id="rId239"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81.xml"/><Relationship Id="rId255" Type="http://schemas.openxmlformats.org/officeDocument/2006/relationships/slide" Target="slides/slide86.xml"/><Relationship Id="rId271" Type="http://schemas.openxmlformats.org/officeDocument/2006/relationships/slide" Target="slides/slide102.xml"/><Relationship Id="rId276" Type="http://schemas.openxmlformats.org/officeDocument/2006/relationships/slide" Target="slides/slide107.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4.xml"/><Relationship Id="rId194" Type="http://schemas.openxmlformats.org/officeDocument/2006/relationships/slide" Target="slides/slide25.xml"/><Relationship Id="rId199" Type="http://schemas.openxmlformats.org/officeDocument/2006/relationships/slide" Target="slides/slide30.xml"/><Relationship Id="rId203" Type="http://schemas.openxmlformats.org/officeDocument/2006/relationships/slide" Target="slides/slide34.xml"/><Relationship Id="rId208" Type="http://schemas.openxmlformats.org/officeDocument/2006/relationships/slide" Target="slides/slide39.xml"/><Relationship Id="rId229" Type="http://schemas.openxmlformats.org/officeDocument/2006/relationships/slide" Target="slides/slide60.xml"/><Relationship Id="rId19" Type="http://schemas.openxmlformats.org/officeDocument/2006/relationships/slideMaster" Target="slideMasters/slideMaster19.xml"/><Relationship Id="rId224" Type="http://schemas.openxmlformats.org/officeDocument/2006/relationships/slide" Target="slides/slide55.xml"/><Relationship Id="rId240" Type="http://schemas.openxmlformats.org/officeDocument/2006/relationships/slide" Target="slides/slide71.xml"/><Relationship Id="rId245" Type="http://schemas.openxmlformats.org/officeDocument/2006/relationships/slide" Target="slides/slide76.xml"/><Relationship Id="rId261" Type="http://schemas.openxmlformats.org/officeDocument/2006/relationships/slide" Target="slides/slide92.xml"/><Relationship Id="rId266" Type="http://schemas.openxmlformats.org/officeDocument/2006/relationships/slide" Target="slides/slide97.xml"/><Relationship Id="rId287"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282" Type="http://schemas.openxmlformats.org/officeDocument/2006/relationships/slide" Target="slides/slide11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5.xml"/><Relationship Id="rId189" Type="http://schemas.openxmlformats.org/officeDocument/2006/relationships/slide" Target="slides/slide20.xml"/><Relationship Id="rId219" Type="http://schemas.openxmlformats.org/officeDocument/2006/relationships/slide" Target="slides/slide50.xml"/><Relationship Id="rId3" Type="http://schemas.openxmlformats.org/officeDocument/2006/relationships/slideMaster" Target="slideMasters/slideMaster3.xml"/><Relationship Id="rId214" Type="http://schemas.openxmlformats.org/officeDocument/2006/relationships/slide" Target="slides/slide45.xml"/><Relationship Id="rId230" Type="http://schemas.openxmlformats.org/officeDocument/2006/relationships/slide" Target="slides/slide61.xml"/><Relationship Id="rId235" Type="http://schemas.openxmlformats.org/officeDocument/2006/relationships/slide" Target="slides/slide66.xml"/><Relationship Id="rId251" Type="http://schemas.openxmlformats.org/officeDocument/2006/relationships/slide" Target="slides/slide82.xml"/><Relationship Id="rId256" Type="http://schemas.openxmlformats.org/officeDocument/2006/relationships/slide" Target="slides/slide87.xml"/><Relationship Id="rId277" Type="http://schemas.openxmlformats.org/officeDocument/2006/relationships/slide" Target="slides/slide108.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10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5.xml"/><Relationship Id="rId179" Type="http://schemas.openxmlformats.org/officeDocument/2006/relationships/slide" Target="slides/slide10.xml"/><Relationship Id="rId195" Type="http://schemas.openxmlformats.org/officeDocument/2006/relationships/slide" Target="slides/slide26.xml"/><Relationship Id="rId209" Type="http://schemas.openxmlformats.org/officeDocument/2006/relationships/slide" Target="slides/slide40.xml"/><Relationship Id="rId190" Type="http://schemas.openxmlformats.org/officeDocument/2006/relationships/slide" Target="slides/slide21.xml"/><Relationship Id="rId204" Type="http://schemas.openxmlformats.org/officeDocument/2006/relationships/slide" Target="slides/slide35.xml"/><Relationship Id="rId220" Type="http://schemas.openxmlformats.org/officeDocument/2006/relationships/slide" Target="slides/slide51.xml"/><Relationship Id="rId225" Type="http://schemas.openxmlformats.org/officeDocument/2006/relationships/slide" Target="slides/slide56.xml"/><Relationship Id="rId241" Type="http://schemas.openxmlformats.org/officeDocument/2006/relationships/slide" Target="slides/slide72.xml"/><Relationship Id="rId246" Type="http://schemas.openxmlformats.org/officeDocument/2006/relationships/slide" Target="slides/slide77.xml"/><Relationship Id="rId267" Type="http://schemas.openxmlformats.org/officeDocument/2006/relationships/slide" Target="slides/slide98.xml"/><Relationship Id="rId288"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93.xml"/><Relationship Id="rId283"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xml"/><Relationship Id="rId210" Type="http://schemas.openxmlformats.org/officeDocument/2006/relationships/slide" Target="slides/slide41.xml"/><Relationship Id="rId215" Type="http://schemas.openxmlformats.org/officeDocument/2006/relationships/slide" Target="slides/slide46.xml"/><Relationship Id="rId236" Type="http://schemas.openxmlformats.org/officeDocument/2006/relationships/slide" Target="slides/slide67.xml"/><Relationship Id="rId257" Type="http://schemas.openxmlformats.org/officeDocument/2006/relationships/slide" Target="slides/slide88.xml"/><Relationship Id="rId278" Type="http://schemas.openxmlformats.org/officeDocument/2006/relationships/slide" Target="slides/slide109.xml"/><Relationship Id="rId26" Type="http://schemas.openxmlformats.org/officeDocument/2006/relationships/slideMaster" Target="slideMasters/slideMaster26.xml"/><Relationship Id="rId231" Type="http://schemas.openxmlformats.org/officeDocument/2006/relationships/slide" Target="slides/slide62.xml"/><Relationship Id="rId252" Type="http://schemas.openxmlformats.org/officeDocument/2006/relationships/slide" Target="slides/slide83.xml"/><Relationship Id="rId273" Type="http://schemas.openxmlformats.org/officeDocument/2006/relationships/slide" Target="slides/slide104.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6.xml"/><Relationship Id="rId196" Type="http://schemas.openxmlformats.org/officeDocument/2006/relationships/slide" Target="slides/slide27.xml"/><Relationship Id="rId200" Type="http://schemas.openxmlformats.org/officeDocument/2006/relationships/slide" Target="slides/slide31.xml"/><Relationship Id="rId16" Type="http://schemas.openxmlformats.org/officeDocument/2006/relationships/slideMaster" Target="slideMasters/slideMaster16.xml"/><Relationship Id="rId221" Type="http://schemas.openxmlformats.org/officeDocument/2006/relationships/slide" Target="slides/slide52.xml"/><Relationship Id="rId242" Type="http://schemas.openxmlformats.org/officeDocument/2006/relationships/slide" Target="slides/slide73.xml"/><Relationship Id="rId263" Type="http://schemas.openxmlformats.org/officeDocument/2006/relationships/slide" Target="slides/slide94.xml"/><Relationship Id="rId284"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7.xml"/><Relationship Id="rId211" Type="http://schemas.openxmlformats.org/officeDocument/2006/relationships/slide" Target="slides/slide42.xml"/><Relationship Id="rId232" Type="http://schemas.openxmlformats.org/officeDocument/2006/relationships/slide" Target="slides/slide63.xml"/><Relationship Id="rId253" Type="http://schemas.openxmlformats.org/officeDocument/2006/relationships/slide" Target="slides/slide84.xml"/><Relationship Id="rId274" Type="http://schemas.openxmlformats.org/officeDocument/2006/relationships/slide" Target="slides/slide105.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7.xml"/><Relationship Id="rId197" Type="http://schemas.openxmlformats.org/officeDocument/2006/relationships/slide" Target="slides/slide28.xml"/><Relationship Id="rId201" Type="http://schemas.openxmlformats.org/officeDocument/2006/relationships/slide" Target="slides/slide32.xml"/><Relationship Id="rId222" Type="http://schemas.openxmlformats.org/officeDocument/2006/relationships/slide" Target="slides/slide53.xml"/><Relationship Id="rId243" Type="http://schemas.openxmlformats.org/officeDocument/2006/relationships/slide" Target="slides/slide74.xml"/><Relationship Id="rId264" Type="http://schemas.openxmlformats.org/officeDocument/2006/relationships/slide" Target="slides/slide95.xml"/><Relationship Id="rId285" Type="http://schemas.openxmlformats.org/officeDocument/2006/relationships/presProps" Target="presProps.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18.xml"/><Relationship Id="rId1" Type="http://schemas.openxmlformats.org/officeDocument/2006/relationships/slideMaster" Target="slideMasters/slideMaster1.xml"/><Relationship Id="rId212" Type="http://schemas.openxmlformats.org/officeDocument/2006/relationships/slide" Target="slides/slide43.xml"/><Relationship Id="rId233" Type="http://schemas.openxmlformats.org/officeDocument/2006/relationships/slide" Target="slides/slide64.xml"/><Relationship Id="rId254" Type="http://schemas.openxmlformats.org/officeDocument/2006/relationships/slide" Target="slides/slide85.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06.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 Target="slides/slide8.xml"/><Relationship Id="rId198" Type="http://schemas.openxmlformats.org/officeDocument/2006/relationships/slide" Target="slides/slide29.xml"/><Relationship Id="rId202" Type="http://schemas.openxmlformats.org/officeDocument/2006/relationships/slide" Target="slides/slide33.xml"/><Relationship Id="rId223" Type="http://schemas.openxmlformats.org/officeDocument/2006/relationships/slide" Target="slides/slide54.xml"/><Relationship Id="rId244" Type="http://schemas.openxmlformats.org/officeDocument/2006/relationships/slide" Target="slides/slide75.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96.xml"/><Relationship Id="rId2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21</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22</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23</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26</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28</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29</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30</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31</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32</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33</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34</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35</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36</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37</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38</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39</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38632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40</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41</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42</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43</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44</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45</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48</a:t>
            </a:fld>
            <a:endParaRPr lang="en-GB"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49</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5</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51</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52</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53</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54</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55</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56</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57</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58</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60</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63</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6026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41872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14732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94574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5234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2029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9</a:t>
            </a:fld>
            <a:endParaRPr lang="en-GB"/>
          </a:p>
        </p:txBody>
      </p:sp>
    </p:spTree>
    <p:extLst>
      <p:ext uri="{BB962C8B-B14F-4D97-AF65-F5344CB8AC3E}">
        <p14:creationId xmlns:p14="http://schemas.microsoft.com/office/powerpoint/2010/main" val="24986898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2987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0369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7750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28813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27324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9002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8230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91AFA20-F2FC-4542-8CA6-FA4D6B9003B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904761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345578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3026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12</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8734BB-AB46-4229-9487-25B70724BB9E}"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133926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AB7911-E510-43FD-B5F5-C9A36360833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50828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E9A6F3-C633-4730-93FA-7624146951BA}"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188652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4E526-42AF-4B1B-B371-2D523428B63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68442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3111D1-EAE3-467C-9B06-6ADA87062BA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38563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E7BD48-8790-44E1-BB4E-CC72D9BC5916}"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123677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F59BF28-D759-4ED1-A546-69848FAE4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9C97AA-0500-4C59-8585-FD1D95EF5CEC}"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AD5CA988-ABCE-41FB-ACF8-9CFD3653BB72}"/>
              </a:ext>
            </a:extLst>
          </p:cNvPr>
          <p:cNvSpPr>
            <a:spLocks noGrp="1" noRot="1" noChangeAspect="1" noChangeArrowheads="1" noTextEdit="1"/>
          </p:cNvSpPr>
          <p:nvPr>
            <p:ph type="sldImg"/>
          </p:nvPr>
        </p:nvSpPr>
        <p:spPr>
          <a:xfrm>
            <a:off x="1150938" y="692150"/>
            <a:ext cx="4556125" cy="3416300"/>
          </a:xfrm>
          <a:ln/>
        </p:spPr>
      </p:sp>
      <p:sp>
        <p:nvSpPr>
          <p:cNvPr id="19460" name="Rectangle 3">
            <a:extLst>
              <a:ext uri="{FF2B5EF4-FFF2-40B4-BE49-F238E27FC236}">
                <a16:creationId xmlns:a16="http://schemas.microsoft.com/office/drawing/2014/main" id="{EE44B2EF-67FB-441E-9CC0-89CE8F77E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433796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87870FA-876B-4B80-8639-7532BEB35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DE295FF-8173-41D0-B9C1-757E88250170}"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Rectangle 2">
            <a:extLst>
              <a:ext uri="{FF2B5EF4-FFF2-40B4-BE49-F238E27FC236}">
                <a16:creationId xmlns:a16="http://schemas.microsoft.com/office/drawing/2014/main" id="{B057449A-C88A-4494-AF42-B3C335FAD00C}"/>
              </a:ext>
            </a:extLst>
          </p:cNvPr>
          <p:cNvSpPr>
            <a:spLocks noGrp="1" noRot="1" noChangeAspect="1" noChangeArrowheads="1" noTextEdit="1"/>
          </p:cNvSpPr>
          <p:nvPr>
            <p:ph type="sldImg"/>
          </p:nvPr>
        </p:nvSpPr>
        <p:spPr>
          <a:xfrm>
            <a:off x="1150938" y="692150"/>
            <a:ext cx="4556125" cy="3416300"/>
          </a:xfrm>
          <a:ln/>
        </p:spPr>
      </p:sp>
      <p:sp>
        <p:nvSpPr>
          <p:cNvPr id="20484" name="Rectangle 3">
            <a:extLst>
              <a:ext uri="{FF2B5EF4-FFF2-40B4-BE49-F238E27FC236}">
                <a16:creationId xmlns:a16="http://schemas.microsoft.com/office/drawing/2014/main" id="{DDAC1EDD-1FCF-47B9-8F70-8575390BF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619115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395B115-0320-4B0A-B6F3-17D394AAC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A42526-A5A0-4E86-99B5-696E2A6C0F4D}"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7" name="Rectangle 2">
            <a:extLst>
              <a:ext uri="{FF2B5EF4-FFF2-40B4-BE49-F238E27FC236}">
                <a16:creationId xmlns:a16="http://schemas.microsoft.com/office/drawing/2014/main" id="{CFBAB7D0-119E-487D-B432-FF183D7FE3E2}"/>
              </a:ext>
            </a:extLst>
          </p:cNvPr>
          <p:cNvSpPr>
            <a:spLocks noGrp="1" noRot="1" noChangeAspect="1" noChangeArrowheads="1" noTextEdit="1"/>
          </p:cNvSpPr>
          <p:nvPr>
            <p:ph type="sldImg"/>
          </p:nvPr>
        </p:nvSpPr>
        <p:spPr>
          <a:xfrm>
            <a:off x="1150938" y="692150"/>
            <a:ext cx="4556125" cy="3416300"/>
          </a:xfrm>
          <a:ln/>
        </p:spPr>
      </p:sp>
      <p:sp>
        <p:nvSpPr>
          <p:cNvPr id="21508" name="Rectangle 3">
            <a:extLst>
              <a:ext uri="{FF2B5EF4-FFF2-40B4-BE49-F238E27FC236}">
                <a16:creationId xmlns:a16="http://schemas.microsoft.com/office/drawing/2014/main" id="{D288CDF2-073C-4A22-A011-638B28C961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21889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16D9500-D8D3-4F2A-BF0E-F5E471F8B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1CC919-A07D-45D6-BDF4-8D21F6D98E62}"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1" name="Rectangle 2">
            <a:extLst>
              <a:ext uri="{FF2B5EF4-FFF2-40B4-BE49-F238E27FC236}">
                <a16:creationId xmlns:a16="http://schemas.microsoft.com/office/drawing/2014/main" id="{3BB8ABBE-5DD6-4538-8EB2-8A1B1FCA7900}"/>
              </a:ext>
            </a:extLst>
          </p:cNvPr>
          <p:cNvSpPr>
            <a:spLocks noGrp="1" noRot="1" noChangeAspect="1" noChangeArrowheads="1" noTextEdit="1"/>
          </p:cNvSpPr>
          <p:nvPr>
            <p:ph type="sldImg"/>
          </p:nvPr>
        </p:nvSpPr>
        <p:spPr>
          <a:xfrm>
            <a:off x="1150938" y="692150"/>
            <a:ext cx="4556125" cy="3416300"/>
          </a:xfrm>
          <a:ln/>
        </p:spPr>
      </p:sp>
      <p:sp>
        <p:nvSpPr>
          <p:cNvPr id="22532" name="Rectangle 3">
            <a:extLst>
              <a:ext uri="{FF2B5EF4-FFF2-40B4-BE49-F238E27FC236}">
                <a16:creationId xmlns:a16="http://schemas.microsoft.com/office/drawing/2014/main" id="{E0986C24-3D27-44FD-96AC-32B6E157E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0344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C836ADB-8B03-4B21-96B5-13094E89C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D8FB6D-E9F3-431A-AC05-130B2275DDB6}"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5" name="Rectangle 2">
            <a:extLst>
              <a:ext uri="{FF2B5EF4-FFF2-40B4-BE49-F238E27FC236}">
                <a16:creationId xmlns:a16="http://schemas.microsoft.com/office/drawing/2014/main" id="{3A02AE16-2CC6-407C-808F-7542C9893C2D}"/>
              </a:ext>
            </a:extLst>
          </p:cNvPr>
          <p:cNvSpPr>
            <a:spLocks noGrp="1" noRot="1" noChangeAspect="1" noChangeArrowheads="1" noTextEdit="1"/>
          </p:cNvSpPr>
          <p:nvPr>
            <p:ph type="sldImg"/>
          </p:nvPr>
        </p:nvSpPr>
        <p:spPr>
          <a:xfrm>
            <a:off x="1150938" y="692150"/>
            <a:ext cx="4556125" cy="3416300"/>
          </a:xfrm>
          <a:ln/>
        </p:spPr>
      </p:sp>
      <p:sp>
        <p:nvSpPr>
          <p:cNvPr id="23556" name="Rectangle 3">
            <a:extLst>
              <a:ext uri="{FF2B5EF4-FFF2-40B4-BE49-F238E27FC236}">
                <a16:creationId xmlns:a16="http://schemas.microsoft.com/office/drawing/2014/main" id="{445063B2-CB77-425C-9A23-44742B6D49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64880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4EEB9DF-6BBC-4F7B-A637-9876B80E6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3F0FD2-D4B4-41D8-9641-DA6BD11AD0B1}"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3D1FDA1D-6294-48F9-9878-1829F0F51325}"/>
              </a:ext>
            </a:extLst>
          </p:cNvPr>
          <p:cNvSpPr>
            <a:spLocks noGrp="1" noRot="1" noChangeAspect="1" noChangeArrowheads="1" noTextEdit="1"/>
          </p:cNvSpPr>
          <p:nvPr>
            <p:ph type="sldImg"/>
          </p:nvPr>
        </p:nvSpPr>
        <p:spPr>
          <a:xfrm>
            <a:off x="1150938" y="692150"/>
            <a:ext cx="4556125" cy="3416300"/>
          </a:xfrm>
          <a:ln/>
        </p:spPr>
      </p:sp>
      <p:sp>
        <p:nvSpPr>
          <p:cNvPr id="24580" name="Rectangle 3">
            <a:extLst>
              <a:ext uri="{FF2B5EF4-FFF2-40B4-BE49-F238E27FC236}">
                <a16:creationId xmlns:a16="http://schemas.microsoft.com/office/drawing/2014/main" id="{8ADC8BD6-1DB4-4BC6-8F1F-FD903076E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4175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42F21E5-D37B-46FA-9992-B8217FD15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2C3DCD-B1BD-44B1-A5F6-A3A7F93C4C94}"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3" name="Rectangle 2">
            <a:extLst>
              <a:ext uri="{FF2B5EF4-FFF2-40B4-BE49-F238E27FC236}">
                <a16:creationId xmlns:a16="http://schemas.microsoft.com/office/drawing/2014/main" id="{D82EAED2-A06B-47BF-8B21-68EB7380D5C7}"/>
              </a:ext>
            </a:extLst>
          </p:cNvPr>
          <p:cNvSpPr>
            <a:spLocks noGrp="1" noRot="1" noChangeAspect="1" noChangeArrowheads="1" noTextEdit="1"/>
          </p:cNvSpPr>
          <p:nvPr>
            <p:ph type="sldImg"/>
          </p:nvPr>
        </p:nvSpPr>
        <p:spPr>
          <a:xfrm>
            <a:off x="1150938" y="692150"/>
            <a:ext cx="4556125" cy="3416300"/>
          </a:xfrm>
          <a:ln/>
        </p:spPr>
      </p:sp>
      <p:sp>
        <p:nvSpPr>
          <p:cNvPr id="25604" name="Rectangle 3">
            <a:extLst>
              <a:ext uri="{FF2B5EF4-FFF2-40B4-BE49-F238E27FC236}">
                <a16:creationId xmlns:a16="http://schemas.microsoft.com/office/drawing/2014/main" id="{63C7A7F2-15A6-4828-AF03-6FEC589D7D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969945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E4E5EE6-2323-4F43-A8E1-ACA6C0686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2EEA9F-820C-4A5D-BADA-538485A54B46}"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7" name="Rectangle 2">
            <a:extLst>
              <a:ext uri="{FF2B5EF4-FFF2-40B4-BE49-F238E27FC236}">
                <a16:creationId xmlns:a16="http://schemas.microsoft.com/office/drawing/2014/main" id="{71D6D6C0-801E-4A24-AAAC-BB18314836DE}"/>
              </a:ext>
            </a:extLst>
          </p:cNvPr>
          <p:cNvSpPr>
            <a:spLocks noGrp="1" noRot="1" noChangeAspect="1" noChangeArrowheads="1" noTextEdit="1"/>
          </p:cNvSpPr>
          <p:nvPr>
            <p:ph type="sldImg"/>
          </p:nvPr>
        </p:nvSpPr>
        <p:spPr>
          <a:xfrm>
            <a:off x="1150938" y="692150"/>
            <a:ext cx="4556125" cy="3416300"/>
          </a:xfrm>
          <a:ln/>
        </p:spPr>
      </p:sp>
      <p:sp>
        <p:nvSpPr>
          <p:cNvPr id="26628" name="Rectangle 3">
            <a:extLst>
              <a:ext uri="{FF2B5EF4-FFF2-40B4-BE49-F238E27FC236}">
                <a16:creationId xmlns:a16="http://schemas.microsoft.com/office/drawing/2014/main" id="{035503B2-8FB2-459D-914A-1ABF140BA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07897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5EDBA7B-7794-4A84-91C0-1ACF2D5B0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47F097-B3E5-4CA0-A3F0-024FCF08AF11}"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2">
            <a:extLst>
              <a:ext uri="{FF2B5EF4-FFF2-40B4-BE49-F238E27FC236}">
                <a16:creationId xmlns:a16="http://schemas.microsoft.com/office/drawing/2014/main" id="{C5CE4778-A2B5-4DAD-9AD0-A64AD683031F}"/>
              </a:ext>
            </a:extLst>
          </p:cNvPr>
          <p:cNvSpPr>
            <a:spLocks noGrp="1" noRot="1" noChangeAspect="1" noChangeArrowheads="1" noTextEdit="1"/>
          </p:cNvSpPr>
          <p:nvPr>
            <p:ph type="sldImg"/>
          </p:nvPr>
        </p:nvSpPr>
        <p:spPr>
          <a:xfrm>
            <a:off x="1150938" y="692150"/>
            <a:ext cx="4556125" cy="3416300"/>
          </a:xfrm>
          <a:ln/>
        </p:spPr>
      </p:sp>
      <p:sp>
        <p:nvSpPr>
          <p:cNvPr id="27652" name="Rectangle 3">
            <a:extLst>
              <a:ext uri="{FF2B5EF4-FFF2-40B4-BE49-F238E27FC236}">
                <a16:creationId xmlns:a16="http://schemas.microsoft.com/office/drawing/2014/main" id="{2BF00441-758E-46F7-90B4-E3C1692CF1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70362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57930DF-2B5C-4B79-B927-1AAF6A5432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A23FD19-1AE2-4716-A00A-5F4F4935C64A}"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a:extLst>
              <a:ext uri="{FF2B5EF4-FFF2-40B4-BE49-F238E27FC236}">
                <a16:creationId xmlns:a16="http://schemas.microsoft.com/office/drawing/2014/main" id="{7A5E39C2-C92D-483D-932B-F768A1BBEC2E}"/>
              </a:ext>
            </a:extLst>
          </p:cNvPr>
          <p:cNvSpPr>
            <a:spLocks noGrp="1" noRot="1" noChangeAspect="1" noChangeArrowheads="1" noTextEdit="1"/>
          </p:cNvSpPr>
          <p:nvPr>
            <p:ph type="sldImg"/>
          </p:nvPr>
        </p:nvSpPr>
        <p:spPr>
          <a:xfrm>
            <a:off x="1150938" y="692150"/>
            <a:ext cx="4556125" cy="3416300"/>
          </a:xfrm>
          <a:ln/>
        </p:spPr>
      </p:sp>
      <p:sp>
        <p:nvSpPr>
          <p:cNvPr id="28676" name="Rectangle 3">
            <a:extLst>
              <a:ext uri="{FF2B5EF4-FFF2-40B4-BE49-F238E27FC236}">
                <a16:creationId xmlns:a16="http://schemas.microsoft.com/office/drawing/2014/main" id="{3E51080A-F7DC-45D7-816E-4EC263F29D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14468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F0DA62B-3388-4EDE-9DCA-23562026A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63EE9E7-1A62-41D0-BEBA-D8A99023D87C}"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99" name="Rectangle 2">
            <a:extLst>
              <a:ext uri="{FF2B5EF4-FFF2-40B4-BE49-F238E27FC236}">
                <a16:creationId xmlns:a16="http://schemas.microsoft.com/office/drawing/2014/main" id="{D1B237F5-70CF-4549-AE10-57F8AAACE3AE}"/>
              </a:ext>
            </a:extLst>
          </p:cNvPr>
          <p:cNvSpPr>
            <a:spLocks noGrp="1" noRot="1" noChangeAspect="1" noChangeArrowheads="1" noTextEdit="1"/>
          </p:cNvSpPr>
          <p:nvPr>
            <p:ph type="sldImg"/>
          </p:nvPr>
        </p:nvSpPr>
        <p:spPr>
          <a:xfrm>
            <a:off x="1150938" y="692150"/>
            <a:ext cx="4556125" cy="3416300"/>
          </a:xfrm>
          <a:ln/>
        </p:spPr>
      </p:sp>
      <p:sp>
        <p:nvSpPr>
          <p:cNvPr id="29700" name="Rectangle 3">
            <a:extLst>
              <a:ext uri="{FF2B5EF4-FFF2-40B4-BE49-F238E27FC236}">
                <a16:creationId xmlns:a16="http://schemas.microsoft.com/office/drawing/2014/main" id="{A2CF362F-1247-4EA1-B9B9-6782FA722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09949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F2B6E52-F257-491B-BC38-D1E1DA9C8F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579126-8D82-48DF-B50D-90A021F4B297}"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a:extLst>
              <a:ext uri="{FF2B5EF4-FFF2-40B4-BE49-F238E27FC236}">
                <a16:creationId xmlns:a16="http://schemas.microsoft.com/office/drawing/2014/main" id="{86473962-44B0-4E95-B66C-93F0C6FBA7AB}"/>
              </a:ext>
            </a:extLst>
          </p:cNvPr>
          <p:cNvSpPr>
            <a:spLocks noGrp="1" noRot="1" noChangeAspect="1" noChangeArrowheads="1" noTextEdit="1"/>
          </p:cNvSpPr>
          <p:nvPr>
            <p:ph type="sldImg"/>
          </p:nvPr>
        </p:nvSpPr>
        <p:spPr>
          <a:xfrm>
            <a:off x="1150938" y="692150"/>
            <a:ext cx="4556125" cy="3416300"/>
          </a:xfrm>
          <a:ln/>
        </p:spPr>
      </p:sp>
      <p:sp>
        <p:nvSpPr>
          <p:cNvPr id="30724" name="Rectangle 3">
            <a:extLst>
              <a:ext uri="{FF2B5EF4-FFF2-40B4-BE49-F238E27FC236}">
                <a16:creationId xmlns:a16="http://schemas.microsoft.com/office/drawing/2014/main" id="{9F0BC2A5-0110-456E-801B-E30BAA31AB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371603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9B6E197-00EE-4B45-8581-CC6313287F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5C9CA81-569E-42C7-84CA-9453F2574700}"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47" name="Rectangle 2">
            <a:extLst>
              <a:ext uri="{FF2B5EF4-FFF2-40B4-BE49-F238E27FC236}">
                <a16:creationId xmlns:a16="http://schemas.microsoft.com/office/drawing/2014/main" id="{E46F79D3-D727-433B-8C11-7B382B08F0CE}"/>
              </a:ext>
            </a:extLst>
          </p:cNvPr>
          <p:cNvSpPr>
            <a:spLocks noGrp="1" noRot="1" noChangeAspect="1" noChangeArrowheads="1" noTextEdit="1"/>
          </p:cNvSpPr>
          <p:nvPr>
            <p:ph type="sldImg"/>
          </p:nvPr>
        </p:nvSpPr>
        <p:spPr>
          <a:xfrm>
            <a:off x="1150938" y="692150"/>
            <a:ext cx="4556125" cy="3416300"/>
          </a:xfrm>
          <a:ln/>
        </p:spPr>
      </p:sp>
      <p:sp>
        <p:nvSpPr>
          <p:cNvPr id="31748" name="Rectangle 3">
            <a:extLst>
              <a:ext uri="{FF2B5EF4-FFF2-40B4-BE49-F238E27FC236}">
                <a16:creationId xmlns:a16="http://schemas.microsoft.com/office/drawing/2014/main" id="{9E21AD4C-F481-4DA7-8AA8-A8BEF6C26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872071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ED840C6-F82F-4087-BAB0-E8F8B731D1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CC4171-CF6F-4095-B0BF-8B027997D478}" type="slidenum">
              <a:rPr kumimoji="0" lang="en-GB"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a:extLst>
              <a:ext uri="{FF2B5EF4-FFF2-40B4-BE49-F238E27FC236}">
                <a16:creationId xmlns:a16="http://schemas.microsoft.com/office/drawing/2014/main" id="{B42CAE4D-5762-4FCC-9F76-FE7E218367DD}"/>
              </a:ext>
            </a:extLst>
          </p:cNvPr>
          <p:cNvSpPr>
            <a:spLocks noGrp="1" noRot="1" noChangeAspect="1" noChangeArrowheads="1" noTextEdit="1"/>
          </p:cNvSpPr>
          <p:nvPr>
            <p:ph type="sldImg"/>
          </p:nvPr>
        </p:nvSpPr>
        <p:spPr>
          <a:xfrm>
            <a:off x="1150938" y="692150"/>
            <a:ext cx="4556125" cy="3416300"/>
          </a:xfrm>
          <a:ln/>
        </p:spPr>
      </p:sp>
      <p:sp>
        <p:nvSpPr>
          <p:cNvPr id="32772" name="Rectangle 3">
            <a:extLst>
              <a:ext uri="{FF2B5EF4-FFF2-40B4-BE49-F238E27FC236}">
                <a16:creationId xmlns:a16="http://schemas.microsoft.com/office/drawing/2014/main" id="{27408DE0-9ED8-40EC-ACFC-5B3E1D29A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995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16</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113</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114</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6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12/01/2018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12 January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12 January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43552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12/01/2018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1/12/2018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374820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12/01/2018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Friday, 12 January 2018</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12/01/2018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356768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90052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0376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7698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11539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692156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Friday, 12 January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12/01/2018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451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12/01/2018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extLst>
      <p:ext uri="{BB962C8B-B14F-4D97-AF65-F5344CB8AC3E}">
        <p14:creationId xmlns:p14="http://schemas.microsoft.com/office/powerpoint/2010/main" val="2263431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89651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26624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870532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2123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5809DC09-EA15-4430-A2E2-6EE70A52CCD6}"/>
              </a:ext>
            </a:extLst>
          </p:cNvPr>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314E65A-1634-4C97-9AB1-95569BC41E2B}" type="datetime2">
              <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endParaRPr>
          </a:p>
        </p:txBody>
      </p:sp>
      <p:sp>
        <p:nvSpPr>
          <p:cNvPr id="5" name="Rectangle 18">
            <a:extLst>
              <a:ext uri="{FF2B5EF4-FFF2-40B4-BE49-F238E27FC236}">
                <a16:creationId xmlns:a16="http://schemas.microsoft.com/office/drawing/2014/main" id="{0B56EFDB-91FE-4F9F-85AA-6E27A7E83EEC}"/>
              </a:ext>
            </a:extLst>
          </p:cNvPr>
          <p:cNvSpPr>
            <a:spLocks noGrp="1" noChangeArrowheads="1"/>
          </p:cNvSpPr>
          <p:nvPr>
            <p:ph type="ftr" sz="quarter" idx="11"/>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rPr>
              <a:t>Statements Exercise (Phil Race)</a:t>
            </a:r>
          </a:p>
        </p:txBody>
      </p:sp>
    </p:spTree>
    <p:extLst>
      <p:ext uri="{BB962C8B-B14F-4D97-AF65-F5344CB8AC3E}">
        <p14:creationId xmlns:p14="http://schemas.microsoft.com/office/powerpoint/2010/main" val="1343577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2471A0B-ECB2-44DB-AAA7-E0A7C87FE368}"/>
              </a:ext>
            </a:extLst>
          </p:cNvPr>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C8D7A85-C44C-4E60-B672-57E6ECD421EC}" type="datetime2">
              <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endParaRPr>
          </a:p>
        </p:txBody>
      </p:sp>
      <p:sp>
        <p:nvSpPr>
          <p:cNvPr id="3" name="Rectangle 18">
            <a:extLst>
              <a:ext uri="{FF2B5EF4-FFF2-40B4-BE49-F238E27FC236}">
                <a16:creationId xmlns:a16="http://schemas.microsoft.com/office/drawing/2014/main" id="{DF443EB4-E4A4-491E-A406-F418E64C71DE}"/>
              </a:ext>
            </a:extLst>
          </p:cNvPr>
          <p:cNvSpPr>
            <a:spLocks noGrp="1" noChangeArrowheads="1"/>
          </p:cNvSpPr>
          <p:nvPr>
            <p:ph type="ftr" sz="quarter" idx="11"/>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6600FF"/>
                </a:solidFill>
                <a:effectLst/>
                <a:uLnTx/>
                <a:uFillTx/>
                <a:latin typeface="Arial Rounded MT Bold" pitchFamily="34" charset="0"/>
                <a:ea typeface="+mn-ea"/>
                <a:cs typeface="+mn-cs"/>
              </a:rPr>
              <a:t>Statements Exercise (Phil Race)</a:t>
            </a:r>
          </a:p>
        </p:txBody>
      </p:sp>
    </p:spTree>
    <p:extLst>
      <p:ext uri="{BB962C8B-B14F-4D97-AF65-F5344CB8AC3E}">
        <p14:creationId xmlns:p14="http://schemas.microsoft.com/office/powerpoint/2010/main" val="255243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12/01/2018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0.xml"/><Relationship Id="rId1" Type="http://schemas.openxmlformats.org/officeDocument/2006/relationships/slideLayout" Target="../slideLayouts/slideLayout52.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1.xml"/><Relationship Id="rId1" Type="http://schemas.openxmlformats.org/officeDocument/2006/relationships/slideLayout" Target="../slideLayouts/slideLayout53.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2.xml"/><Relationship Id="rId1" Type="http://schemas.openxmlformats.org/officeDocument/2006/relationships/slideLayout" Target="../slideLayouts/slideLayout56.xml"/></Relationships>
</file>

<file path=ppt/slideMasters/_rels/slideMaster13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hyperlink" Target="00%20main%20menu.ppt" TargetMode="External"/><Relationship Id="rId4"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theme" Target="../theme/theme13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62.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63.xml"/></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7.xml"/><Relationship Id="rId1" Type="http://schemas.openxmlformats.org/officeDocument/2006/relationships/slideLayout" Target="../slideLayouts/slideLayout64.xml"/></Relationships>
</file>

<file path=ppt/slideMasters/_rels/slideMaster138.xml.rels><?xml version="1.0" encoding="UTF-8" standalone="yes"?>
<Relationships xmlns="http://schemas.openxmlformats.org/package/2006/relationships"><Relationship Id="rId3" Type="http://schemas.openxmlformats.org/officeDocument/2006/relationships/theme" Target="../theme/theme13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6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69.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7.xml.rels><?xml version="1.0" encoding="UTF-8" standalone="yes"?>
<Relationships xmlns="http://schemas.openxmlformats.org/package/2006/relationships"><Relationship Id="rId3" Type="http://schemas.openxmlformats.org/officeDocument/2006/relationships/theme" Target="../theme/theme14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1.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3.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5.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6.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62.xml"/><Relationship Id="rId1" Type="http://schemas.openxmlformats.org/officeDocument/2006/relationships/slideLayout" Target="../slideLayouts/slideLayout77.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3.xml"/><Relationship Id="rId1" Type="http://schemas.openxmlformats.org/officeDocument/2006/relationships/slideLayout" Target="../slideLayouts/slideLayout7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79.xm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6.xml"/><Relationship Id="rId1" Type="http://schemas.openxmlformats.org/officeDocument/2006/relationships/slideLayout" Target="../slideLayouts/slideLayout80.xml"/></Relationships>
</file>

<file path=ppt/slideMasters/_rels/slideMaster167.xml.rels><?xml version="1.0" encoding="UTF-8" standalone="yes"?>
<Relationships xmlns="http://schemas.openxmlformats.org/package/2006/relationships"><Relationship Id="rId3" Type="http://schemas.openxmlformats.org/officeDocument/2006/relationships/theme" Target="../theme/theme16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8.xml.rels><?xml version="1.0" encoding="UTF-8" standalone="yes"?>
<Relationships xmlns="http://schemas.openxmlformats.org/package/2006/relationships"><Relationship Id="rId3" Type="http://schemas.openxmlformats.org/officeDocument/2006/relationships/theme" Target="../theme/theme16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9.xml.rels><?xml version="1.0" encoding="UTF-8" standalone="yes"?>
<Relationships xmlns="http://schemas.openxmlformats.org/package/2006/relationships"><Relationship Id="rId3" Type="http://schemas.openxmlformats.org/officeDocument/2006/relationships/theme" Target="../theme/theme16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hyperlink" Target="competence%201.ppt#-1,1,Some thoughts about competence" TargetMode="External"/><Relationship Id="rId5" Type="http://schemas.openxmlformats.org/officeDocument/2006/relationships/hyperlink" Target="Choices&#8230;.ppt" TargetMode="External"/><Relationship Id="rId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8.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1/12/2018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28" r:id="rId1"/>
    <p:sldLayoutId id="214748513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sldLayoutIdLst>
    <p:sldLayoutId id="21474850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sldLayoutIdLst>
    <p:sldLayoutId id="21474851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sldLayoutIdLst>
    <p:sldLayoutId id="21474851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sldLayoutIdLst>
    <p:sldLayoutId id="21474851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12 January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12/01/2018</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extLst>
      <p:ext uri="{BB962C8B-B14F-4D97-AF65-F5344CB8AC3E}">
        <p14:creationId xmlns:p14="http://schemas.microsoft.com/office/powerpoint/2010/main" val="1476398502"/>
      </p:ext>
    </p:extLst>
  </p:cSld>
  <p:clrMap bg1="lt1" tx1="dk1" bg2="lt2" tx2="dk2" accent1="accent1" accent2="accent2" accent3="accent3" accent4="accent4" accent5="accent5" accent6="accent6" hlink="hlink" folHlink="folHlink"/>
  <p:sldLayoutIdLst>
    <p:sldLayoutId id="214748513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1">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GB" altLang="en-US" b="1"/>
              <a:t>Leeds Metropolitan University</a:t>
            </a:r>
          </a:p>
          <a:p>
            <a:pPr>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grpSp>
    </p:spTree>
    <p:extLst>
      <p:ext uri="{BB962C8B-B14F-4D97-AF65-F5344CB8AC3E}">
        <p14:creationId xmlns:p14="http://schemas.microsoft.com/office/powerpoint/2010/main" val="4953294"/>
      </p:ext>
    </p:extLst>
  </p:cSld>
  <p:clrMap bg1="lt1" tx1="dk1" bg2="lt2" tx2="dk2" accent1="accent1" accent2="accent2" accent3="accent3" accent4="accent4" accent5="accent5" accent6="accent6" hlink="hlink" folHlink="folHlink"/>
  <p:sldLayoutIdLst>
    <p:sldLayoutId id="214748514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2220888184"/>
      </p:ext>
    </p:extLst>
  </p:cSld>
  <p:clrMap bg1="lt1" tx1="dk1" bg2="lt2" tx2="dk2" accent1="accent1" accent2="accent2" accent3="accent3" accent4="accent4" accent5="accent5" accent6="accent6" hlink="hlink" folHlink="folHlink"/>
  <p:sldLayoutIdLst>
    <p:sldLayoutId id="2147485146" r:id="rId1"/>
    <p:sldLayoutId id="21474851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2056290660"/>
      </p:ext>
    </p:extLst>
  </p:cSld>
  <p:clrMap bg1="lt1" tx1="dk1" bg2="lt2" tx2="dk2" accent1="accent1" accent2="accent2" accent3="accent3" accent4="accent4" accent5="accent5" accent6="accent6" hlink="hlink" folHlink="folHlink"/>
  <p:sldLayoutIdLst>
    <p:sldLayoutId id="2147485148" r:id="rId1"/>
    <p:sldLayoutId id="214748514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44020863-9801-4543-B02B-5E93EB9FBD5D}"/>
              </a:ext>
            </a:extLst>
          </p:cNvPr>
          <p:cNvGrpSpPr>
            <a:grpSpLocks/>
          </p:cNvGrpSpPr>
          <p:nvPr/>
        </p:nvGrpSpPr>
        <p:grpSpPr bwMode="auto">
          <a:xfrm>
            <a:off x="381000" y="304800"/>
            <a:ext cx="8383588" cy="6022975"/>
            <a:chOff x="240" y="192"/>
            <a:chExt cx="5281" cy="3794"/>
          </a:xfrm>
        </p:grpSpPr>
        <p:grpSp>
          <p:nvGrpSpPr>
            <p:cNvPr id="1033" name="Group 5">
              <a:extLst>
                <a:ext uri="{FF2B5EF4-FFF2-40B4-BE49-F238E27FC236}">
                  <a16:creationId xmlns:a16="http://schemas.microsoft.com/office/drawing/2014/main" id="{6E2A9632-7DF2-495F-B898-5E432BB9D8DE}"/>
                </a:ext>
              </a:extLst>
            </p:cNvPr>
            <p:cNvGrpSpPr>
              <a:grpSpLocks/>
            </p:cNvGrpSpPr>
            <p:nvPr/>
          </p:nvGrpSpPr>
          <p:grpSpPr bwMode="auto">
            <a:xfrm>
              <a:off x="240" y="1008"/>
              <a:ext cx="5281" cy="2978"/>
              <a:chOff x="240" y="1008"/>
              <a:chExt cx="5281" cy="2978"/>
            </a:xfrm>
          </p:grpSpPr>
          <p:sp>
            <p:nvSpPr>
              <p:cNvPr id="2" name="Rectangle 2">
                <a:extLst>
                  <a:ext uri="{FF2B5EF4-FFF2-40B4-BE49-F238E27FC236}">
                    <a16:creationId xmlns:a16="http://schemas.microsoft.com/office/drawing/2014/main" id="{CC1B2232-A703-44DA-8D4E-EF78C1F41CB3}"/>
                  </a:ext>
                </a:extLst>
              </p:cNvPr>
              <p:cNvSpPr>
                <a:spLocks noChangeArrowheads="1"/>
              </p:cNvSpPr>
              <p:nvPr/>
            </p:nvSpPr>
            <p:spPr bwMode="ltGray">
              <a:xfrm>
                <a:off x="245" y="1010"/>
                <a:ext cx="5269" cy="2976"/>
              </a:xfrm>
              <a:prstGeom prst="rect">
                <a:avLst/>
              </a:prstGeom>
              <a:solidFill>
                <a:srgbClr val="EAEAEA">
                  <a:alpha val="50000"/>
                </a:srgbClr>
              </a:solidFill>
              <a:ln w="9525">
                <a:noFill/>
                <a:miter lim="800000"/>
                <a:headEnd/>
                <a:tailEnd/>
              </a:ln>
              <a:effectLst/>
            </p:spPr>
            <p:txBody>
              <a:bodyPr wrap="none" anchor="ctr"/>
              <a:lstStyle/>
              <a:p>
                <a:pPr>
                  <a:defRPr/>
                </a:pPr>
                <a:endParaRPr lang="en-GB"/>
              </a:p>
            </p:txBody>
          </p:sp>
          <p:sp>
            <p:nvSpPr>
              <p:cNvPr id="1027" name="Freeform 3">
                <a:extLst>
                  <a:ext uri="{FF2B5EF4-FFF2-40B4-BE49-F238E27FC236}">
                    <a16:creationId xmlns:a16="http://schemas.microsoft.com/office/drawing/2014/main" id="{7591DD55-0998-40B4-B9CF-FD7C0885BD9B}"/>
                  </a:ext>
                </a:extLst>
              </p:cNvPr>
              <p:cNvSpPr>
                <a:spLocks/>
              </p:cNvSpPr>
              <p:nvPr/>
            </p:nvSpPr>
            <p:spPr bwMode="ltGray">
              <a:xfrm>
                <a:off x="240" y="1008"/>
                <a:ext cx="5269" cy="2977"/>
              </a:xfrm>
              <a:custGeom>
                <a:avLst/>
                <a:gdLst/>
                <a:ahLst/>
                <a:cxnLst>
                  <a:cxn ang="0">
                    <a:pos x="5268" y="0"/>
                  </a:cxn>
                  <a:cxn ang="0">
                    <a:pos x="0" y="0"/>
                  </a:cxn>
                  <a:cxn ang="0">
                    <a:pos x="0" y="2976"/>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ffectLst/>
            </p:spPr>
            <p:txBody>
              <a:bodyPr/>
              <a:lstStyle/>
              <a:p>
                <a:pPr>
                  <a:defRPr/>
                </a:pPr>
                <a:endParaRPr lang="en-GB"/>
              </a:p>
            </p:txBody>
          </p:sp>
          <p:sp>
            <p:nvSpPr>
              <p:cNvPr id="1028" name="Freeform 4">
                <a:extLst>
                  <a:ext uri="{FF2B5EF4-FFF2-40B4-BE49-F238E27FC236}">
                    <a16:creationId xmlns:a16="http://schemas.microsoft.com/office/drawing/2014/main" id="{A0A8E1FD-9DCC-42FA-80C5-F38CF8D9A0F6}"/>
                  </a:ext>
                </a:extLst>
              </p:cNvPr>
              <p:cNvSpPr>
                <a:spLocks/>
              </p:cNvSpPr>
              <p:nvPr/>
            </p:nvSpPr>
            <p:spPr bwMode="ltGray">
              <a:xfrm>
                <a:off x="252" y="1008"/>
                <a:ext cx="5269" cy="2977"/>
              </a:xfrm>
              <a:custGeom>
                <a:avLst/>
                <a:gdLst/>
                <a:ahLst/>
                <a:cxnLst>
                  <a:cxn ang="0">
                    <a:pos x="5268" y="0"/>
                  </a:cxn>
                  <a:cxn ang="0">
                    <a:pos x="5268" y="2976"/>
                  </a:cxn>
                  <a:cxn ang="0">
                    <a:pos x="0" y="2976"/>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ffectLst/>
            </p:spPr>
            <p:txBody>
              <a:bodyPr/>
              <a:lstStyle/>
              <a:p>
                <a:pPr>
                  <a:defRPr/>
                </a:pPr>
                <a:endParaRPr lang="en-GB"/>
              </a:p>
            </p:txBody>
          </p:sp>
        </p:grpSp>
        <p:grpSp>
          <p:nvGrpSpPr>
            <p:cNvPr id="1034" name="Group 9">
              <a:extLst>
                <a:ext uri="{FF2B5EF4-FFF2-40B4-BE49-F238E27FC236}">
                  <a16:creationId xmlns:a16="http://schemas.microsoft.com/office/drawing/2014/main" id="{3C3CDBF3-232C-473F-8973-CADD05A55C04}"/>
                </a:ext>
              </a:extLst>
            </p:cNvPr>
            <p:cNvGrpSpPr>
              <a:grpSpLocks/>
            </p:cNvGrpSpPr>
            <p:nvPr/>
          </p:nvGrpSpPr>
          <p:grpSpPr bwMode="auto">
            <a:xfrm>
              <a:off x="336" y="1103"/>
              <a:ext cx="97" cy="2785"/>
              <a:chOff x="336" y="1103"/>
              <a:chExt cx="97" cy="2785"/>
            </a:xfrm>
          </p:grpSpPr>
          <p:sp useBgFill="1">
            <p:nvSpPr>
              <p:cNvPr id="1030" name="Rectangle 6">
                <a:extLst>
                  <a:ext uri="{FF2B5EF4-FFF2-40B4-BE49-F238E27FC236}">
                    <a16:creationId xmlns:a16="http://schemas.microsoft.com/office/drawing/2014/main" id="{0FB979D2-A45F-482E-86E8-3FECF2CE010E}"/>
                  </a:ext>
                </a:extLst>
              </p:cNvPr>
              <p:cNvSpPr>
                <a:spLocks noChangeArrowheads="1"/>
              </p:cNvSpPr>
              <p:nvPr/>
            </p:nvSpPr>
            <p:spPr bwMode="ltGray">
              <a:xfrm>
                <a:off x="336" y="1104"/>
                <a:ext cx="96" cy="2784"/>
              </a:xfrm>
              <a:prstGeom prst="rect">
                <a:avLst/>
              </a:prstGeom>
              <a:ln w="9525">
                <a:noFill/>
                <a:miter lim="800000"/>
                <a:headEnd/>
                <a:tailEnd/>
              </a:ln>
              <a:effectLst/>
            </p:spPr>
            <p:txBody>
              <a:bodyPr wrap="none" anchor="ctr"/>
              <a:lstStyle/>
              <a:p>
                <a:pPr>
                  <a:defRPr/>
                </a:pPr>
                <a:endParaRPr lang="en-GB"/>
              </a:p>
            </p:txBody>
          </p:sp>
          <p:sp>
            <p:nvSpPr>
              <p:cNvPr id="1031" name="Freeform 7">
                <a:extLst>
                  <a:ext uri="{FF2B5EF4-FFF2-40B4-BE49-F238E27FC236}">
                    <a16:creationId xmlns:a16="http://schemas.microsoft.com/office/drawing/2014/main" id="{53421619-01CF-45C2-961B-D694EAB2807A}"/>
                  </a:ext>
                </a:extLst>
              </p:cNvPr>
              <p:cNvSpPr>
                <a:spLocks/>
              </p:cNvSpPr>
              <p:nvPr/>
            </p:nvSpPr>
            <p:spPr bwMode="ltGray">
              <a:xfrm>
                <a:off x="336" y="1103"/>
                <a:ext cx="97" cy="2785"/>
              </a:xfrm>
              <a:custGeom>
                <a:avLst/>
                <a:gdLst/>
                <a:ahLst/>
                <a:cxnLst>
                  <a:cxn ang="0">
                    <a:pos x="0" y="2784"/>
                  </a:cxn>
                  <a:cxn ang="0">
                    <a:pos x="96" y="2784"/>
                  </a:cxn>
                  <a:cxn ang="0">
                    <a:pos x="96" y="0"/>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ffectLst/>
            </p:spPr>
            <p:txBody>
              <a:bodyPr/>
              <a:lstStyle/>
              <a:p>
                <a:pPr>
                  <a:defRPr/>
                </a:pPr>
                <a:endParaRPr lang="en-GB"/>
              </a:p>
            </p:txBody>
          </p:sp>
          <p:sp>
            <p:nvSpPr>
              <p:cNvPr id="1032" name="Freeform 8">
                <a:extLst>
                  <a:ext uri="{FF2B5EF4-FFF2-40B4-BE49-F238E27FC236}">
                    <a16:creationId xmlns:a16="http://schemas.microsoft.com/office/drawing/2014/main" id="{289F0E1F-9600-4444-984A-1E549A9079DE}"/>
                  </a:ext>
                </a:extLst>
              </p:cNvPr>
              <p:cNvSpPr>
                <a:spLocks/>
              </p:cNvSpPr>
              <p:nvPr/>
            </p:nvSpPr>
            <p:spPr bwMode="ltGray">
              <a:xfrm>
                <a:off x="336" y="1103"/>
                <a:ext cx="97" cy="2785"/>
              </a:xfrm>
              <a:custGeom>
                <a:avLst/>
                <a:gdLst/>
                <a:ahLst/>
                <a:cxnLst>
                  <a:cxn ang="0">
                    <a:pos x="0" y="2784"/>
                  </a:cxn>
                  <a:cxn ang="0">
                    <a:pos x="0" y="0"/>
                  </a:cxn>
                  <a:cxn ang="0">
                    <a:pos x="96" y="0"/>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defRPr/>
                </a:pPr>
                <a:endParaRPr lang="en-GB"/>
              </a:p>
            </p:txBody>
          </p:sp>
        </p:grpSp>
        <p:grpSp>
          <p:nvGrpSpPr>
            <p:cNvPr id="1035" name="Group 13">
              <a:extLst>
                <a:ext uri="{FF2B5EF4-FFF2-40B4-BE49-F238E27FC236}">
                  <a16:creationId xmlns:a16="http://schemas.microsoft.com/office/drawing/2014/main" id="{BC7274D9-419E-4950-BB82-CAC4C04A21C8}"/>
                </a:ext>
              </a:extLst>
            </p:cNvPr>
            <p:cNvGrpSpPr>
              <a:grpSpLocks/>
            </p:cNvGrpSpPr>
            <p:nvPr/>
          </p:nvGrpSpPr>
          <p:grpSpPr bwMode="auto">
            <a:xfrm>
              <a:off x="240" y="192"/>
              <a:ext cx="193" cy="721"/>
              <a:chOff x="240" y="192"/>
              <a:chExt cx="193" cy="721"/>
            </a:xfrm>
          </p:grpSpPr>
          <p:sp>
            <p:nvSpPr>
              <p:cNvPr id="3" name="Rectangle 10">
                <a:extLst>
                  <a:ext uri="{FF2B5EF4-FFF2-40B4-BE49-F238E27FC236}">
                    <a16:creationId xmlns:a16="http://schemas.microsoft.com/office/drawing/2014/main" id="{3E72FEA8-F0B1-4B9D-AAF8-F87D7520D093}"/>
                  </a:ext>
                </a:extLst>
              </p:cNvPr>
              <p:cNvSpPr>
                <a:spLocks noChangeArrowheads="1"/>
              </p:cNvSpPr>
              <p:nvPr/>
            </p:nvSpPr>
            <p:spPr bwMode="ltGray">
              <a:xfrm>
                <a:off x="240" y="192"/>
                <a:ext cx="192" cy="720"/>
              </a:xfrm>
              <a:prstGeom prst="rect">
                <a:avLst/>
              </a:prstGeom>
              <a:solidFill>
                <a:srgbClr val="EAEAEA">
                  <a:alpha val="50000"/>
                </a:srgbClr>
              </a:solidFill>
              <a:ln w="9525">
                <a:noFill/>
                <a:miter lim="800000"/>
                <a:headEnd/>
                <a:tailEnd/>
              </a:ln>
              <a:effectLst/>
            </p:spPr>
            <p:txBody>
              <a:bodyPr wrap="none" anchor="ctr"/>
              <a:lstStyle/>
              <a:p>
                <a:pPr>
                  <a:defRPr/>
                </a:pPr>
                <a:endParaRPr lang="en-GB"/>
              </a:p>
            </p:txBody>
          </p:sp>
          <p:sp>
            <p:nvSpPr>
              <p:cNvPr id="4" name="Freeform 11">
                <a:extLst>
                  <a:ext uri="{FF2B5EF4-FFF2-40B4-BE49-F238E27FC236}">
                    <a16:creationId xmlns:a16="http://schemas.microsoft.com/office/drawing/2014/main" id="{25AF6990-51A2-4F53-8A67-07C259A0D202}"/>
                  </a:ext>
                </a:extLst>
              </p:cNvPr>
              <p:cNvSpPr>
                <a:spLocks/>
              </p:cNvSpPr>
              <p:nvPr/>
            </p:nvSpPr>
            <p:spPr bwMode="ltGray">
              <a:xfrm>
                <a:off x="240" y="192"/>
                <a:ext cx="193" cy="721"/>
              </a:xfrm>
              <a:custGeom>
                <a:avLst/>
                <a:gdLst/>
                <a:ahLst/>
                <a:cxnLst>
                  <a:cxn ang="0">
                    <a:pos x="192" y="0"/>
                  </a:cxn>
                  <a:cxn ang="0">
                    <a:pos x="0" y="0"/>
                  </a:cxn>
                  <a:cxn ang="0">
                    <a:pos x="0" y="720"/>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ffectLst/>
            </p:spPr>
            <p:txBody>
              <a:bodyPr/>
              <a:lstStyle/>
              <a:p>
                <a:pPr>
                  <a:defRPr/>
                </a:pPr>
                <a:endParaRPr lang="en-GB"/>
              </a:p>
            </p:txBody>
          </p:sp>
          <p:sp>
            <p:nvSpPr>
              <p:cNvPr id="1036" name="Freeform 12">
                <a:extLst>
                  <a:ext uri="{FF2B5EF4-FFF2-40B4-BE49-F238E27FC236}">
                    <a16:creationId xmlns:a16="http://schemas.microsoft.com/office/drawing/2014/main" id="{FCBB4822-57C1-4D59-AF31-CC3C47332F6C}"/>
                  </a:ext>
                </a:extLst>
              </p:cNvPr>
              <p:cNvSpPr>
                <a:spLocks/>
              </p:cNvSpPr>
              <p:nvPr/>
            </p:nvSpPr>
            <p:spPr bwMode="ltGray">
              <a:xfrm>
                <a:off x="240" y="192"/>
                <a:ext cx="193" cy="721"/>
              </a:xfrm>
              <a:custGeom>
                <a:avLst/>
                <a:gdLst/>
                <a:ahLst/>
                <a:cxnLst>
                  <a:cxn ang="0">
                    <a:pos x="192" y="0"/>
                  </a:cxn>
                  <a:cxn ang="0">
                    <a:pos x="192" y="720"/>
                  </a:cxn>
                  <a:cxn ang="0">
                    <a:pos x="0" y="720"/>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ffectLst/>
            </p:spPr>
            <p:txBody>
              <a:bodyPr/>
              <a:lstStyle/>
              <a:p>
                <a:pPr>
                  <a:defRPr/>
                </a:pPr>
                <a:endParaRPr lang="en-GB"/>
              </a:p>
            </p:txBody>
          </p:sp>
        </p:grpSp>
      </p:grpSp>
      <p:sp>
        <p:nvSpPr>
          <p:cNvPr id="1039" name="Rectangle 15">
            <a:extLst>
              <a:ext uri="{FF2B5EF4-FFF2-40B4-BE49-F238E27FC236}">
                <a16:creationId xmlns:a16="http://schemas.microsoft.com/office/drawing/2014/main" id="{642A6330-906B-411B-AEDA-2131B92D6EAF}"/>
              </a:ext>
            </a:extLst>
          </p:cNvPr>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40" name="Rectangle 16">
            <a:extLst>
              <a:ext uri="{FF2B5EF4-FFF2-40B4-BE49-F238E27FC236}">
                <a16:creationId xmlns:a16="http://schemas.microsoft.com/office/drawing/2014/main" id="{7FCFA4FD-9F8C-4002-986F-D5FD0A5AF989}"/>
              </a:ext>
            </a:extLst>
          </p:cNvPr>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1" name="Rectangle 17">
            <a:extLst>
              <a:ext uri="{FF2B5EF4-FFF2-40B4-BE49-F238E27FC236}">
                <a16:creationId xmlns:a16="http://schemas.microsoft.com/office/drawing/2014/main" id="{6F3D08F2-D637-4803-8BC2-0DDE66FBDE09}"/>
              </a:ext>
            </a:extLst>
          </p:cNvPr>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a:defRPr/>
            </a:pPr>
            <a:fld id="{1C599B7B-2BCB-4C90-B83E-951C9C6F72DA}" type="datetime2">
              <a:rPr lang="en-GB"/>
              <a:pPr>
                <a:defRPr/>
              </a:pPr>
              <a:t>Friday, 12 January 2018</a:t>
            </a:fld>
            <a:endParaRPr lang="en-GB"/>
          </a:p>
        </p:txBody>
      </p:sp>
      <p:sp>
        <p:nvSpPr>
          <p:cNvPr id="1042" name="Rectangle 18">
            <a:extLst>
              <a:ext uri="{FF2B5EF4-FFF2-40B4-BE49-F238E27FC236}">
                <a16:creationId xmlns:a16="http://schemas.microsoft.com/office/drawing/2014/main" id="{BB5A592E-3146-4AD3-A250-174DEE064DA3}"/>
              </a:ext>
            </a:extLst>
          </p:cNvPr>
          <p:cNvSpPr>
            <a:spLocks noGrp="1" noChangeArrowheads="1"/>
          </p:cNvSpPr>
          <p:nvPr>
            <p:ph type="ftr" sz="quarter" idx="3"/>
          </p:nvPr>
        </p:nvSpPr>
        <p:spPr bwMode="auto">
          <a:xfrm>
            <a:off x="3511550" y="6330950"/>
            <a:ext cx="2882900" cy="442913"/>
          </a:xfrm>
          <a:prstGeom prst="rect">
            <a:avLst/>
          </a:prstGeom>
          <a:noFill/>
          <a:ln w="9525" algn="ctr">
            <a:noFill/>
            <a:miter lim="800000"/>
            <a:headEnd/>
            <a:tailEnd/>
          </a:ln>
          <a:effectLst/>
        </p:spPr>
        <p:txBody>
          <a:bodyPr vert="horz" wrap="none" lIns="92075" tIns="46038" rIns="92075" bIns="46038" numCol="1" anchor="ctr" anchorCtr="0" compatLnSpc="1">
            <a:prstTxWarp prst="textNoShape">
              <a:avLst/>
            </a:prstTxWarp>
          </a:bodyPr>
          <a:lstStyle>
            <a:lvl1pPr algn="l">
              <a:defRPr sz="1200">
                <a:solidFill>
                  <a:schemeClr val="accent1"/>
                </a:solidFill>
                <a:latin typeface="Arial Rounded MT Bold" pitchFamily="34" charset="0"/>
              </a:defRPr>
            </a:lvl1pPr>
          </a:lstStyle>
          <a:p>
            <a:pPr>
              <a:defRPr/>
            </a:pPr>
            <a:r>
              <a:rPr lang="en-GB"/>
              <a:t>Statements Exercise (Phil Race)</a:t>
            </a:r>
          </a:p>
        </p:txBody>
      </p:sp>
      <p:sp>
        <p:nvSpPr>
          <p:cNvPr id="1045" name="AutoShape 21">
            <a:hlinkClick r:id="rId5" action="ppaction://hlinkpres?slideindex=1&amp;slidetitle=" highlightClick="1"/>
            <a:extLst>
              <a:ext uri="{FF2B5EF4-FFF2-40B4-BE49-F238E27FC236}">
                <a16:creationId xmlns:a16="http://schemas.microsoft.com/office/drawing/2014/main" id="{0E4BE120-68F0-4E73-BA7E-CB65F1D4F8CA}"/>
              </a:ext>
            </a:extLst>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p>
        </p:txBody>
      </p:sp>
      <p:sp>
        <p:nvSpPr>
          <p:cNvPr id="1046" name="AutoShape 22">
            <a:hlinkClick r:id="rId6" action="ppaction://hlinkpres?slideindex=1&amp;slidetitle=Some thoughts about competence" highlightClick="1"/>
            <a:extLst>
              <a:ext uri="{FF2B5EF4-FFF2-40B4-BE49-F238E27FC236}">
                <a16:creationId xmlns:a16="http://schemas.microsoft.com/office/drawing/2014/main" id="{8DA5CC6F-DD1C-44D2-8A01-99C84CC6C511}"/>
              </a:ext>
            </a:extLst>
          </p:cNvPr>
          <p:cNvSpPr>
            <a:spLocks noChangeArrowheads="1"/>
          </p:cNvSpPr>
          <p:nvPr userDrawn="1"/>
        </p:nvSpPr>
        <p:spPr bwMode="auto">
          <a:xfrm>
            <a:off x="0" y="60198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p>
        </p:txBody>
      </p:sp>
    </p:spTree>
    <p:extLst>
      <p:ext uri="{BB962C8B-B14F-4D97-AF65-F5344CB8AC3E}">
        <p14:creationId xmlns:p14="http://schemas.microsoft.com/office/powerpoint/2010/main" val="4016535594"/>
      </p:ext>
    </p:extLst>
  </p:cSld>
  <p:clrMap bg1="lt1" tx1="dk1" bg2="lt2" tx2="dk2" accent1="accent1" accent2="accent2" accent3="accent3" accent4="accent4" accent5="accent5" accent6="accent6" hlink="hlink" folHlink="folHlink"/>
  <p:sldLayoutIdLst>
    <p:sldLayoutId id="2147485152" r:id="rId1"/>
    <p:sldLayoutId id="2147485153" r:id="rId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build="p" animBg="1">
        <p:tmplLst>
          <p:tmpl>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0"/>
                        </p:tgtEl>
                        <p:attrNameLst>
                          <p:attrName>style.visibility</p:attrName>
                        </p:attrNameLst>
                      </p:cBhvr>
                      <p:to>
                        <p:strVal val="visible"/>
                      </p:to>
                    </p:set>
                  </p:childTnLst>
                </p:cTn>
              </p:par>
            </p:tnLst>
          </p:tmpl>
        </p:tmplLst>
      </p:bldP>
    </p:bldLst>
  </p:timing>
  <p:hf sldNum="0" hdr="0"/>
  <p:txStyles>
    <p:titleStyle>
      <a:lvl1pPr algn="ctr" rtl="0" eaLnBrk="0" fontAlgn="base" hangingPunct="0">
        <a:lnSpc>
          <a:spcPct val="75000"/>
        </a:lnSpc>
        <a:spcBef>
          <a:spcPct val="0"/>
        </a:spcBef>
        <a:spcAft>
          <a:spcPct val="0"/>
        </a:spcAft>
        <a:defRPr sz="4400" b="1">
          <a:solidFill>
            <a:schemeClr val="tx2"/>
          </a:solidFill>
          <a:latin typeface="+mj-lt"/>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531813" indent="-531813" algn="l" rtl="0" eaLnBrk="0" fontAlgn="base" hangingPunct="0">
        <a:lnSpc>
          <a:spcPct val="90000"/>
        </a:lnSpc>
        <a:spcBef>
          <a:spcPct val="30000"/>
        </a:spcBef>
        <a:spcAft>
          <a:spcPct val="0"/>
        </a:spcAft>
        <a:buClr>
          <a:srgbClr val="FF3399"/>
        </a:buClr>
        <a:buSzPct val="75000"/>
        <a:buFont typeface="Monotype Sorts" pitchFamily="2" charset="2"/>
        <a:buChar char="u"/>
        <a:defRPr sz="3600" b="1">
          <a:solidFill>
            <a:schemeClr val="tx1"/>
          </a:solidFill>
          <a:latin typeface="+mn-lt"/>
          <a:ea typeface="+mn-ea"/>
          <a:cs typeface="+mn-cs"/>
        </a:defRPr>
      </a:lvl1pPr>
      <a:lvl2pPr marL="996950" indent="-285750" algn="l" rtl="0" eaLnBrk="0" fontAlgn="base" hangingPunct="0">
        <a:lnSpc>
          <a:spcPct val="90000"/>
        </a:lnSpc>
        <a:spcBef>
          <a:spcPct val="30000"/>
        </a:spcBef>
        <a:spcAft>
          <a:spcPct val="0"/>
        </a:spcAft>
        <a:buClr>
          <a:srgbClr val="FF3399"/>
        </a:buClr>
        <a:buSzPct val="75000"/>
        <a:buFont typeface="Monotype Sorts" pitchFamily="2" charset="2"/>
        <a:buChar char="u"/>
        <a:defRPr sz="2400">
          <a:solidFill>
            <a:schemeClr val="tx1"/>
          </a:solidFill>
          <a:latin typeface="+mn-lt"/>
        </a:defRPr>
      </a:lvl2pPr>
      <a:lvl3pPr marL="1404938"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sz="2000">
          <a:solidFill>
            <a:schemeClr val="tx1"/>
          </a:solidFill>
          <a:latin typeface="+mn-lt"/>
        </a:defRPr>
      </a:lvl3pPr>
      <a:lvl4pPr marL="1812925"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4pPr>
      <a:lvl5pPr marL="22209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5pPr>
      <a:lvl6pPr marL="26781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6pPr>
      <a:lvl7pPr marL="31353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7pPr>
      <a:lvl8pPr marL="35925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8pPr>
      <a:lvl9pPr marL="4049713" indent="-228600" algn="l" rtl="0" eaLnBrk="0" fontAlgn="base" hangingPunct="0">
        <a:lnSpc>
          <a:spcPct val="90000"/>
        </a:lnSpc>
        <a:spcBef>
          <a:spcPct val="30000"/>
        </a:spcBef>
        <a:spcAft>
          <a:spcPct val="0"/>
        </a:spcAft>
        <a:buClr>
          <a:srgbClr val="FF3399"/>
        </a:buClr>
        <a:buSzPct val="75000"/>
        <a:buFont typeface="Monotype Sort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12/01/2018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1/12/2018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3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1/12/2018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5.xml"/></Relationships>
</file>

<file path=ppt/slides/_rels/slide101.xml.rels><?xml version="1.0" encoding="UTF-8" standalone="yes"?>
<Relationships xmlns="http://schemas.openxmlformats.org/package/2006/relationships"><Relationship Id="rId3" Type="http://schemas.openxmlformats.org/officeDocument/2006/relationships/hyperlink" Target="file:///C:\Documents%20and%20Settings\user\Desktop\brunel%20pieces%203\Serenity.pptx#-1,1,Slide 1" TargetMode="External"/><Relationship Id="rId2" Type="http://schemas.openxmlformats.org/officeDocument/2006/relationships/notesSlide" Target="../notesSlides/notesSlide78.xml"/><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6.xml"/></Relationships>
</file>

<file path=ppt/slides/_rels/slide11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91.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1.xml"/><Relationship Id="rId1" Type="http://schemas.openxmlformats.org/officeDocument/2006/relationships/slideLayout" Target="../slideLayouts/slideLayout52.xml"/><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62.xml"/><Relationship Id="rId4" Type="http://schemas.openxmlformats.org/officeDocument/2006/relationships/hyperlink" Target="Choices&#8230;.pp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6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8.xml"/><Relationship Id="rId1" Type="http://schemas.openxmlformats.org/officeDocument/2006/relationships/slideLayout" Target="../slideLayouts/slideLayout8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3.xml"/></Relationships>
</file>

<file path=ppt/slides/_rels/slide94.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71.xml"/><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84.xml"/><Relationship Id="rId1" Type="http://schemas.openxmlformats.org/officeDocument/2006/relationships/audio" Target="file:///C:\Documents%20and%20Settings\user\Desktop\glass.mp3" TargetMode="External"/><Relationship Id="rId5" Type="http://schemas.openxmlformats.org/officeDocument/2006/relationships/image" Target="../media/image9.png"/><Relationship Id="rId4" Type="http://schemas.openxmlformats.org/officeDocument/2006/relationships/hyperlink" Target="../../../Phil/Desktop/brunel%20pieces%202/Choices&#8230;.ppt"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74.xml"/><Relationship Id="rId1" Type="http://schemas.openxmlformats.org/officeDocument/2006/relationships/slideLayout" Target="../slideLayouts/slideLayout8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2.xml"/></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6.xml"/><Relationship Id="rId1" Type="http://schemas.openxmlformats.org/officeDocument/2006/relationships/slideLayout" Target="../slideLayouts/slideLayout85.xml"/><Relationship Id="rId5" Type="http://schemas.openxmlformats.org/officeDocument/2006/relationships/hyperlink" Target="exam%20pic.ppt" TargetMode="External"/><Relationship Id="rId4" Type="http://schemas.openxmlformats.org/officeDocument/2006/relationships/hyperlink" Target="time%20constrained%20assessed%20task.ppt#-1,1,Assessed task&#8230; time-constrained written exercis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sz="7200" dirty="0">
                <a:solidFill>
                  <a:srgbClr val="FF0000"/>
                </a:solidFill>
                <a:latin typeface="AR CARTER" panose="02000000000000000000" pitchFamily="2" charset="0"/>
              </a:rPr>
              <a:t>Activating Learning</a:t>
            </a:r>
            <a:br>
              <a:rPr lang="en-US" dirty="0">
                <a:solidFill>
                  <a:srgbClr val="FFFF00"/>
                </a:solidFill>
                <a:latin typeface="+mn-lt"/>
              </a:rPr>
            </a:br>
            <a:r>
              <a:rPr lang="en-GB" sz="3600" dirty="0">
                <a:solidFill>
                  <a:srgbClr val="FFFF00"/>
                </a:solidFill>
                <a:latin typeface="+mn-lt"/>
              </a:rPr>
              <a:t>Innovate in 2018: A fresh look at learning, teaching, feedback and assessment</a:t>
            </a:r>
            <a:br>
              <a:rPr lang="en-US" sz="3600" dirty="0">
                <a:solidFill>
                  <a:srgbClr val="FFFF00"/>
                </a:solidFill>
                <a:latin typeface="+mn-lt"/>
              </a:rPr>
            </a:br>
            <a:r>
              <a:rPr lang="en-US" sz="3600" dirty="0">
                <a:solidFill>
                  <a:srgbClr val="92D050"/>
                </a:solidFill>
                <a:latin typeface="+mn-lt"/>
              </a:rPr>
              <a:t>Belfast</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827480" y="3425486"/>
            <a:ext cx="6085318" cy="646331"/>
          </a:xfrm>
          <a:prstGeom prst="rect">
            <a:avLst/>
          </a:prstGeom>
        </p:spPr>
        <p:txBody>
          <a:bodyPr wrap="square">
            <a:spAutoFit/>
          </a:bodyPr>
          <a:lstStyle/>
          <a:p>
            <a:pPr algn="ctr"/>
            <a:r>
              <a:rPr lang="en-GB" sz="3600" b="1" dirty="0">
                <a:latin typeface="Calibri" panose="020F0502020204030204" pitchFamily="34" charset="0"/>
              </a:rPr>
              <a:t> 12</a:t>
            </a:r>
            <a:r>
              <a:rPr lang="en-GB" sz="3600" b="1" baseline="30000" dirty="0">
                <a:latin typeface="Calibri" panose="020F0502020204030204" pitchFamily="34" charset="0"/>
              </a:rPr>
              <a:t>th</a:t>
            </a:r>
            <a:r>
              <a:rPr lang="en-GB" sz="3600" b="1" dirty="0">
                <a:latin typeface="Calibri" panose="020F0502020204030204" pitchFamily="34" charset="0"/>
              </a:rPr>
              <a:t> January,</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900113" indent="-900113">
              <a:buNone/>
            </a:pPr>
            <a:r>
              <a:rPr lang="en-GB" sz="2400" dirty="0"/>
              <a:t>0930 	A fresh look at learning and teaching. Introductory exercise: ‘teaching would be much better if only I….’ Factors underpinning successful learning. The most important ten words</a:t>
            </a:r>
          </a:p>
          <a:p>
            <a:pPr marL="900113" indent="-900113">
              <a:buNone/>
            </a:pPr>
            <a:r>
              <a:rPr lang="en-GB" sz="2400" dirty="0"/>
              <a:t>1100	Coffee break</a:t>
            </a:r>
          </a:p>
          <a:p>
            <a:pPr marL="900113" indent="-900113">
              <a:buNone/>
            </a:pPr>
            <a:r>
              <a:rPr lang="en-GB" sz="2400" dirty="0"/>
              <a:t>1120	Exercises and discussions about feedback and feed-forward. What the gurus say</a:t>
            </a:r>
          </a:p>
          <a:p>
            <a:pPr marL="900113" indent="-900113">
              <a:buNone/>
            </a:pPr>
            <a:r>
              <a:rPr lang="en-GB" sz="2400" dirty="0"/>
              <a:t>1230	Lunch</a:t>
            </a:r>
          </a:p>
          <a:p>
            <a:pPr marL="900113" indent="-900113">
              <a:buNone/>
            </a:pPr>
            <a:r>
              <a:rPr lang="en-GB" sz="2400" dirty="0"/>
              <a:t>1330	Making assessment fit-for-purpose. Not just assessment of learning, but assessment </a:t>
            </a:r>
            <a:r>
              <a:rPr lang="en-GB" sz="2400" i="1" dirty="0"/>
              <a:t>for</a:t>
            </a:r>
            <a:r>
              <a:rPr lang="en-GB" sz="2400" dirty="0"/>
              <a:t> learning, and assessment </a:t>
            </a:r>
            <a:r>
              <a:rPr lang="en-GB" sz="2400" i="1" dirty="0"/>
              <a:t>as</a:t>
            </a:r>
            <a:r>
              <a:rPr lang="en-GB" sz="2400" dirty="0"/>
              <a:t> learning.</a:t>
            </a:r>
          </a:p>
          <a:p>
            <a:pPr marL="900113" indent="-900113">
              <a:buNone/>
            </a:pPr>
            <a:r>
              <a:rPr lang="en-GB" sz="2400" dirty="0"/>
              <a:t>1410	Plenary questions and discussions, and action planning.</a:t>
            </a:r>
          </a:p>
          <a:p>
            <a:pPr marL="900113" indent="-900113">
              <a:buNone/>
            </a:pPr>
            <a:r>
              <a:rPr lang="en-GB" sz="2400" dirty="0"/>
              <a:t>1430	End of Phil’s part of the programme.</a:t>
            </a:r>
          </a:p>
        </p:txBody>
      </p:sp>
    </p:spTree>
    <p:extLst>
      <p:ext uri="{BB962C8B-B14F-4D97-AF65-F5344CB8AC3E}">
        <p14:creationId xmlns:p14="http://schemas.microsoft.com/office/powerpoint/2010/main" val="52951104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368B7458-2EDD-4E88-B81C-DCD07992DE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AA48FA68-5EE0-40E8-BD42-8508ECF95043}"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4099" name="Footer Placeholder 4">
            <a:extLst>
              <a:ext uri="{FF2B5EF4-FFF2-40B4-BE49-F238E27FC236}">
                <a16:creationId xmlns:a16="http://schemas.microsoft.com/office/drawing/2014/main" id="{B46F2419-2568-4266-9BF2-6B3B922761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47106" name="Rectangle 1026">
            <a:extLst>
              <a:ext uri="{FF2B5EF4-FFF2-40B4-BE49-F238E27FC236}">
                <a16:creationId xmlns:a16="http://schemas.microsoft.com/office/drawing/2014/main" id="{D4248234-DC49-4C0A-ABBB-326634C0EA89}"/>
              </a:ext>
            </a:extLst>
          </p:cNvPr>
          <p:cNvSpPr>
            <a:spLocks noGrp="1" noChangeArrowheads="1"/>
          </p:cNvSpPr>
          <p:nvPr>
            <p:ph type="title"/>
          </p:nvPr>
        </p:nvSpPr>
        <p:spPr>
          <a:solidFill>
            <a:srgbClr val="660066"/>
          </a:solidFill>
          <a:ln cap="flat"/>
          <a:effectLst/>
        </p:spPr>
        <p:txBody>
          <a:bodyPr/>
          <a:lstStyle/>
          <a:p>
            <a:pPr>
              <a:defRPr/>
            </a:pPr>
            <a:r>
              <a:rPr lang="en-GB">
                <a:solidFill>
                  <a:srgbClr val="FFFF00"/>
                </a:solidFill>
                <a:effectLst>
                  <a:outerShdw blurRad="38100" dist="38100" dir="2700000" algn="tl">
                    <a:srgbClr val="000000"/>
                  </a:outerShdw>
                </a:effectLst>
                <a:latin typeface="Tahoma" pitchFamily="34" charset="0"/>
              </a:rPr>
              <a:t>Statements exercise...</a:t>
            </a:r>
          </a:p>
        </p:txBody>
      </p:sp>
      <p:sp>
        <p:nvSpPr>
          <p:cNvPr id="47107" name="Rectangle 1027">
            <a:extLst>
              <a:ext uri="{FF2B5EF4-FFF2-40B4-BE49-F238E27FC236}">
                <a16:creationId xmlns:a16="http://schemas.microsoft.com/office/drawing/2014/main" id="{7FF06E4E-E095-4150-9983-FCECA477DED1}"/>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sz="3200"/>
              <a:t>This is to help you think about how students feel when doing exams…</a:t>
            </a:r>
          </a:p>
          <a:p>
            <a:r>
              <a:rPr lang="en-GB" altLang="en-US" sz="3200"/>
              <a:t>And how to design exams…</a:t>
            </a:r>
          </a:p>
          <a:p>
            <a:r>
              <a:rPr lang="en-GB" altLang="en-US" sz="3200"/>
              <a:t>And how to help students to become better at doing exams…</a:t>
            </a:r>
          </a:p>
          <a:p>
            <a:r>
              <a:rPr lang="en-GB" altLang="en-US" sz="3200"/>
              <a:t>And other kinds of assessment.</a:t>
            </a:r>
          </a:p>
        </p:txBody>
      </p:sp>
    </p:spTree>
    <p:extLst>
      <p:ext uri="{BB962C8B-B14F-4D97-AF65-F5344CB8AC3E}">
        <p14:creationId xmlns:p14="http://schemas.microsoft.com/office/powerpoint/2010/main" val="1993433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A1D436F7-478A-453B-8531-852B92CEFD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35A866DB-124E-4916-8F7E-F307DB76B5EE}"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5123" name="Footer Placeholder 4">
            <a:extLst>
              <a:ext uri="{FF2B5EF4-FFF2-40B4-BE49-F238E27FC236}">
                <a16:creationId xmlns:a16="http://schemas.microsoft.com/office/drawing/2014/main" id="{CE65B8DD-DC69-4FCB-AEC6-C52041E7E4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48130" name="Rectangle 2">
            <a:extLst>
              <a:ext uri="{FF2B5EF4-FFF2-40B4-BE49-F238E27FC236}">
                <a16:creationId xmlns:a16="http://schemas.microsoft.com/office/drawing/2014/main" id="{791B0D02-CE02-46CC-AC94-75E5C427F175}"/>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Statements briefing...</a:t>
            </a:r>
          </a:p>
        </p:txBody>
      </p:sp>
      <p:sp>
        <p:nvSpPr>
          <p:cNvPr id="48131" name="Rectangle 3">
            <a:extLst>
              <a:ext uri="{FF2B5EF4-FFF2-40B4-BE49-F238E27FC236}">
                <a16:creationId xmlns:a16="http://schemas.microsoft.com/office/drawing/2014/main" id="{9A3E1708-446A-4551-8619-0BF3A5C97C3B}"/>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lnSpc>
                <a:spcPct val="80000"/>
              </a:lnSpc>
            </a:pPr>
            <a:r>
              <a:rPr lang="en-GB" altLang="en-US" sz="2800"/>
              <a:t>Please do this under exam conditions, no conferring, or even glancing at your neighbours.</a:t>
            </a:r>
          </a:p>
          <a:p>
            <a:pPr>
              <a:lnSpc>
                <a:spcPct val="80000"/>
              </a:lnSpc>
            </a:pPr>
            <a:r>
              <a:rPr lang="en-GB" altLang="en-US" sz="2800"/>
              <a:t>Your scores will be taken down and used against you in evidence.</a:t>
            </a:r>
          </a:p>
          <a:p>
            <a:pPr>
              <a:lnSpc>
                <a:spcPct val="80000"/>
              </a:lnSpc>
            </a:pPr>
            <a:r>
              <a:rPr lang="en-GB" altLang="en-US" sz="2800"/>
              <a:t>Are you feeling a bit tense just now?</a:t>
            </a:r>
          </a:p>
          <a:p>
            <a:pPr>
              <a:lnSpc>
                <a:spcPct val="80000"/>
              </a:lnSpc>
            </a:pPr>
            <a:r>
              <a:rPr lang="en-GB" altLang="en-US" sz="2800"/>
              <a:t>Please turn over now and simply do what is asked on the sheet.</a:t>
            </a:r>
          </a:p>
          <a:p>
            <a:pPr>
              <a:lnSpc>
                <a:spcPct val="80000"/>
              </a:lnSpc>
            </a:pPr>
            <a:r>
              <a:rPr lang="en-GB" altLang="en-US" sz="2800"/>
              <a:t>Add up your scores, and get ready to present them when asked.</a:t>
            </a:r>
          </a:p>
        </p:txBody>
      </p:sp>
      <p:sp>
        <p:nvSpPr>
          <p:cNvPr id="5126" name="AutoShape 6">
            <a:hlinkClick r:id="rId3" action="ppaction://hlinkpres?slideindex=1&amp;slidetitle=Slide 1" highlightClick="1"/>
            <a:extLst>
              <a:ext uri="{FF2B5EF4-FFF2-40B4-BE49-F238E27FC236}">
                <a16:creationId xmlns:a16="http://schemas.microsoft.com/office/drawing/2014/main" id="{27DF4E6F-AADF-4987-8A7D-5D4490DF5090}"/>
              </a:ext>
            </a:extLst>
          </p:cNvPr>
          <p:cNvSpPr>
            <a:spLocks noChangeArrowheads="1"/>
          </p:cNvSpPr>
          <p:nvPr/>
        </p:nvSpPr>
        <p:spPr bwMode="auto">
          <a:xfrm>
            <a:off x="1187450" y="3789363"/>
            <a:ext cx="6913563" cy="792162"/>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025787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2D795D15-C808-4706-87BE-07A2FBCC46A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C1AA41B-B3F5-4F65-A08B-5F8927D4C68B}"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6147" name="Footer Placeholder 4">
            <a:extLst>
              <a:ext uri="{FF2B5EF4-FFF2-40B4-BE49-F238E27FC236}">
                <a16:creationId xmlns:a16="http://schemas.microsoft.com/office/drawing/2014/main" id="{536D4317-6D24-45A2-A351-426961844C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49154" name="Rectangle 2">
            <a:extLst>
              <a:ext uri="{FF2B5EF4-FFF2-40B4-BE49-F238E27FC236}">
                <a16:creationId xmlns:a16="http://schemas.microsoft.com/office/drawing/2014/main" id="{F3CCAD0D-1FC0-401B-9A3A-87DD2E5EFB33}"/>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Next steps...</a:t>
            </a:r>
          </a:p>
        </p:txBody>
      </p:sp>
      <p:sp>
        <p:nvSpPr>
          <p:cNvPr id="6149" name="Rectangle 3">
            <a:extLst>
              <a:ext uri="{FF2B5EF4-FFF2-40B4-BE49-F238E27FC236}">
                <a16:creationId xmlns:a16="http://schemas.microsoft.com/office/drawing/2014/main" id="{2C0D9CF7-48DE-4AD9-A466-BB1ABF3283A9}"/>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sz="3200"/>
              <a:t>Discuss the exercise with other people, adjusting your scores accordingly.</a:t>
            </a:r>
          </a:p>
          <a:p>
            <a:r>
              <a:rPr lang="en-GB" altLang="en-US" sz="3200"/>
              <a:t>Report your new scores; you don’t have to agree.</a:t>
            </a:r>
          </a:p>
        </p:txBody>
      </p:sp>
    </p:spTree>
    <p:extLst>
      <p:ext uri="{BB962C8B-B14F-4D97-AF65-F5344CB8AC3E}">
        <p14:creationId xmlns:p14="http://schemas.microsoft.com/office/powerpoint/2010/main" val="39949804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6A5F7F07-9B59-4151-8F57-A2D226333C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B3B6FA66-F5A1-44F5-A67E-22220B42B13C}"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8195" name="Footer Placeholder 4">
            <a:extLst>
              <a:ext uri="{FF2B5EF4-FFF2-40B4-BE49-F238E27FC236}">
                <a16:creationId xmlns:a16="http://schemas.microsoft.com/office/drawing/2014/main" id="{06D90E51-695A-4700-8707-27146E90F6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169986" name="Rectangle 2">
            <a:extLst>
              <a:ext uri="{FF2B5EF4-FFF2-40B4-BE49-F238E27FC236}">
                <a16:creationId xmlns:a16="http://schemas.microsoft.com/office/drawing/2014/main" id="{5C9C72EF-55BB-48D3-A33C-7A2637DDB4BC}"/>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What happened in your group?</a:t>
            </a:r>
          </a:p>
        </p:txBody>
      </p:sp>
      <p:sp>
        <p:nvSpPr>
          <p:cNvPr id="169987" name="Rectangle 3">
            <a:extLst>
              <a:ext uri="{FF2B5EF4-FFF2-40B4-BE49-F238E27FC236}">
                <a16:creationId xmlns:a16="http://schemas.microsoft.com/office/drawing/2014/main" id="{92BBB094-2618-4D40-89C5-441C343FED37}"/>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sz="2800"/>
              <a:t>Did someone lead?</a:t>
            </a:r>
          </a:p>
          <a:p>
            <a:r>
              <a:rPr lang="en-GB" altLang="en-US" sz="2800"/>
              <a:t>Why?</a:t>
            </a:r>
          </a:p>
          <a:p>
            <a:r>
              <a:rPr lang="en-GB" altLang="en-US" sz="2800"/>
              <a:t>How?</a:t>
            </a:r>
          </a:p>
          <a:p>
            <a:r>
              <a:rPr lang="en-GB" altLang="en-US" sz="2800"/>
              <a:t>What did you think, but not say?</a:t>
            </a:r>
          </a:p>
          <a:p>
            <a:r>
              <a:rPr lang="en-GB" altLang="en-US" sz="2800"/>
              <a:t>How did you handle differences?</a:t>
            </a:r>
          </a:p>
          <a:p>
            <a:r>
              <a:rPr lang="en-GB" altLang="en-US" sz="2800"/>
              <a:t>Were you satisfied with the outcome?</a:t>
            </a:r>
          </a:p>
        </p:txBody>
      </p:sp>
    </p:spTree>
    <p:extLst>
      <p:ext uri="{BB962C8B-B14F-4D97-AF65-F5344CB8AC3E}">
        <p14:creationId xmlns:p14="http://schemas.microsoft.com/office/powerpoint/2010/main" val="124340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9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9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9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9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7106E7C9-30FA-4AAD-8C2D-89FB6BA6C9E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0A6CA19-23E4-410D-B9C3-43F9A18FE811}"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9219" name="Footer Placeholder 4">
            <a:extLst>
              <a:ext uri="{FF2B5EF4-FFF2-40B4-BE49-F238E27FC236}">
                <a16:creationId xmlns:a16="http://schemas.microsoft.com/office/drawing/2014/main" id="{3F88FE59-7156-45CC-9F4E-34BA30711C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0178" name="Rectangle 2">
            <a:extLst>
              <a:ext uri="{FF2B5EF4-FFF2-40B4-BE49-F238E27FC236}">
                <a16:creationId xmlns:a16="http://schemas.microsoft.com/office/drawing/2014/main" id="{E5960A5D-AA49-47DF-B699-EEF698026DE4}"/>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Some possibilities...</a:t>
            </a:r>
          </a:p>
        </p:txBody>
      </p:sp>
      <p:sp>
        <p:nvSpPr>
          <p:cNvPr id="50179" name="Rectangle 3">
            <a:extLst>
              <a:ext uri="{FF2B5EF4-FFF2-40B4-BE49-F238E27FC236}">
                <a16:creationId xmlns:a16="http://schemas.microsoft.com/office/drawing/2014/main" id="{D9A07C5B-2CE3-4E20-A217-8CFA91874FFB}"/>
              </a:ext>
            </a:extLst>
          </p:cNvPr>
          <p:cNvSpPr>
            <a:spLocks noGrp="1" noChangeArrowheads="1"/>
          </p:cNvSpPr>
          <p:nvPr>
            <p:ph type="body" idx="1"/>
          </p:nvPr>
        </p:nvSpPr>
        <p:spPr>
          <a:xfrm>
            <a:off x="844550" y="1758950"/>
            <a:ext cx="7759700" cy="4565650"/>
          </a:xfr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sz="2800"/>
              <a:t>There could have been a robbery.</a:t>
            </a:r>
          </a:p>
          <a:p>
            <a:r>
              <a:rPr lang="en-GB" altLang="en-US" sz="2800"/>
              <a:t>Or it may have been a routine courier cash collection.</a:t>
            </a:r>
          </a:p>
          <a:p>
            <a:r>
              <a:rPr lang="en-GB" altLang="en-US" sz="2800"/>
              <a:t>The owner and the businessman could have been two different people.</a:t>
            </a:r>
          </a:p>
          <a:p>
            <a:r>
              <a:rPr lang="en-GB" altLang="en-US" sz="2800"/>
              <a:t>The owner could have been a woman.</a:t>
            </a:r>
          </a:p>
        </p:txBody>
      </p:sp>
    </p:spTree>
    <p:extLst>
      <p:ext uri="{BB962C8B-B14F-4D97-AF65-F5344CB8AC3E}">
        <p14:creationId xmlns:p14="http://schemas.microsoft.com/office/powerpoint/2010/main" val="1706896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a:extLst>
              <a:ext uri="{FF2B5EF4-FFF2-40B4-BE49-F238E27FC236}">
                <a16:creationId xmlns:a16="http://schemas.microsoft.com/office/drawing/2014/main" id="{078D77E7-F474-439D-9694-C120FE23C2B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2C48DD3-87B2-420B-B634-EA3FC08D8795}"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0243" name="Footer Placeholder 4">
            <a:extLst>
              <a:ext uri="{FF2B5EF4-FFF2-40B4-BE49-F238E27FC236}">
                <a16:creationId xmlns:a16="http://schemas.microsoft.com/office/drawing/2014/main" id="{80C7CCF8-9528-4BDF-979B-0A0186C0A5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1202" name="Rectangle 2">
            <a:extLst>
              <a:ext uri="{FF2B5EF4-FFF2-40B4-BE49-F238E27FC236}">
                <a16:creationId xmlns:a16="http://schemas.microsoft.com/office/drawing/2014/main" id="{40A6EC4E-4374-41FA-BBAC-D4BDF408EFFC}"/>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The right answer(s)?</a:t>
            </a:r>
          </a:p>
        </p:txBody>
      </p:sp>
      <p:sp>
        <p:nvSpPr>
          <p:cNvPr id="51203" name="Rectangle 3">
            <a:extLst>
              <a:ext uri="{FF2B5EF4-FFF2-40B4-BE49-F238E27FC236}">
                <a16:creationId xmlns:a16="http://schemas.microsoft.com/office/drawing/2014/main" id="{7F70C195-0383-47FE-AE0E-D4A75D2307A6}"/>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sz="3200"/>
              <a:t>4 true, 1 false, 13 don’t know.</a:t>
            </a:r>
          </a:p>
          <a:p>
            <a:r>
              <a:rPr lang="en-GB" altLang="en-US" sz="3200"/>
              <a:t>4 true, 2 false, 12 don’t know.</a:t>
            </a:r>
          </a:p>
        </p:txBody>
      </p:sp>
    </p:spTree>
    <p:extLst>
      <p:ext uri="{BB962C8B-B14F-4D97-AF65-F5344CB8AC3E}">
        <p14:creationId xmlns:p14="http://schemas.microsoft.com/office/powerpoint/2010/main" val="347570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a:extLst>
              <a:ext uri="{FF2B5EF4-FFF2-40B4-BE49-F238E27FC236}">
                <a16:creationId xmlns:a16="http://schemas.microsoft.com/office/drawing/2014/main" id="{6DCF8F59-5DFD-42A5-A66A-9B147CD4020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D171958-A43A-4EC0-8190-78A4375DB115}"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1267" name="Footer Placeholder 4">
            <a:extLst>
              <a:ext uri="{FF2B5EF4-FFF2-40B4-BE49-F238E27FC236}">
                <a16:creationId xmlns:a16="http://schemas.microsoft.com/office/drawing/2014/main" id="{E07A047B-692C-4253-8084-7AEA839780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2226" name="Rectangle 2">
            <a:extLst>
              <a:ext uri="{FF2B5EF4-FFF2-40B4-BE49-F238E27FC236}">
                <a16:creationId xmlns:a16="http://schemas.microsoft.com/office/drawing/2014/main" id="{C3FC9B00-B39E-489E-9DA0-537249BEC624}"/>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The detail...</a:t>
            </a:r>
          </a:p>
        </p:txBody>
      </p:sp>
      <p:sp>
        <p:nvSpPr>
          <p:cNvPr id="11269" name="Rectangle 3">
            <a:extLst>
              <a:ext uri="{FF2B5EF4-FFF2-40B4-BE49-F238E27FC236}">
                <a16:creationId xmlns:a16="http://schemas.microsoft.com/office/drawing/2014/main" id="{1DE5F3C1-6E8E-4428-B1F5-3E1F2D870AE1}"/>
              </a:ext>
            </a:extLst>
          </p:cNvPr>
          <p:cNvSpPr>
            <a:spLocks noGrp="1" noChangeArrowheads="1"/>
          </p:cNvSpPr>
          <p:nvPr>
            <p:ph type="body" idx="1"/>
          </p:nvPr>
        </p:nvSpPr>
        <p:spPr>
          <a:noFill/>
          <a:ln cap="flat"/>
          <a:extLst>
            <a:ext uri="{909E8E84-426E-40DD-AFC4-6F175D3DCCD1}">
              <a14:hiddenFill xmlns:a14="http://schemas.microsoft.com/office/drawing/2010/main">
                <a:solidFill>
                  <a:srgbClr val="CCCCFF"/>
                </a:solidFill>
              </a14:hiddenFill>
            </a:ext>
          </a:extLst>
        </p:spPr>
        <p:txBody>
          <a:bodyPr/>
          <a:lstStyle/>
          <a:p>
            <a:pPr>
              <a:buFont typeface="Monotype Sorts" pitchFamily="2" charset="2"/>
              <a:buNone/>
            </a:pPr>
            <a:r>
              <a:rPr lang="en-GB" altLang="en-US" sz="3000">
                <a:latin typeface="Arial Rounded MT Bold" panose="020F0704030504030204" pitchFamily="34" charset="0"/>
              </a:rPr>
              <a:t>Number		True		False	D/K</a:t>
            </a:r>
          </a:p>
          <a:p>
            <a:pPr>
              <a:buFont typeface="Monotype Sorts" pitchFamily="2" charset="2"/>
              <a:buNone/>
            </a:pPr>
            <a:r>
              <a:rPr lang="en-GB" altLang="en-US" sz="3000">
                <a:latin typeface="Arial Rounded MT Bold" panose="020F0704030504030204" pitchFamily="34" charset="0"/>
              </a:rPr>
              <a:t>1								X</a:t>
            </a:r>
          </a:p>
          <a:p>
            <a:pPr>
              <a:buFont typeface="Monotype Sorts" pitchFamily="2" charset="2"/>
              <a:buNone/>
            </a:pPr>
            <a:r>
              <a:rPr lang="en-GB" altLang="en-US" sz="3000">
                <a:latin typeface="Arial Rounded MT Bold" panose="020F0704030504030204" pitchFamily="34" charset="0"/>
              </a:rPr>
              <a:t>2								X</a:t>
            </a:r>
          </a:p>
          <a:p>
            <a:pPr>
              <a:buFont typeface="Monotype Sorts" pitchFamily="2" charset="2"/>
              <a:buNone/>
            </a:pPr>
            <a:r>
              <a:rPr lang="en-GB" altLang="en-US" sz="3000">
                <a:latin typeface="Arial Rounded MT Bold" panose="020F0704030504030204" pitchFamily="34" charset="0"/>
              </a:rPr>
              <a:t>3						X</a:t>
            </a:r>
          </a:p>
          <a:p>
            <a:pPr>
              <a:buFont typeface="Monotype Sorts" pitchFamily="2" charset="2"/>
              <a:buNone/>
            </a:pPr>
            <a:r>
              <a:rPr lang="en-GB" altLang="en-US" sz="3000">
                <a:latin typeface="Arial Rounded MT Bold" panose="020F0704030504030204" pitchFamily="34" charset="0"/>
              </a:rPr>
              <a:t>4								X</a:t>
            </a:r>
          </a:p>
          <a:p>
            <a:pPr>
              <a:buFont typeface="Monotype Sorts" pitchFamily="2" charset="2"/>
              <a:buNone/>
            </a:pPr>
            <a:r>
              <a:rPr lang="en-GB" altLang="en-US" sz="3000">
                <a:latin typeface="Arial Rounded MT Bold" panose="020F0704030504030204" pitchFamily="34" charset="0"/>
              </a:rPr>
              <a:t>5								X</a:t>
            </a:r>
          </a:p>
          <a:p>
            <a:pPr>
              <a:buFont typeface="Monotype Sorts" pitchFamily="2" charset="2"/>
              <a:buNone/>
            </a:pPr>
            <a:r>
              <a:rPr lang="en-GB" altLang="en-US" sz="3000">
                <a:latin typeface="Arial Rounded MT Bold" panose="020F0704030504030204" pitchFamily="34" charset="0"/>
              </a:rPr>
              <a:t>6				X</a:t>
            </a:r>
          </a:p>
        </p:txBody>
      </p:sp>
      <p:sp>
        <p:nvSpPr>
          <p:cNvPr id="11270" name="Line 4">
            <a:extLst>
              <a:ext uri="{FF2B5EF4-FFF2-40B4-BE49-F238E27FC236}">
                <a16:creationId xmlns:a16="http://schemas.microsoft.com/office/drawing/2014/main" id="{30820D32-3F23-4F57-8F70-3CB8228FBC45}"/>
              </a:ext>
            </a:extLst>
          </p:cNvPr>
          <p:cNvSpPr>
            <a:spLocks noChangeShapeType="1"/>
          </p:cNvSpPr>
          <p:nvPr/>
        </p:nvSpPr>
        <p:spPr bwMode="auto">
          <a:xfrm>
            <a:off x="827088" y="227647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71" name="Line 5">
            <a:extLst>
              <a:ext uri="{FF2B5EF4-FFF2-40B4-BE49-F238E27FC236}">
                <a16:creationId xmlns:a16="http://schemas.microsoft.com/office/drawing/2014/main" id="{29D3C77B-4C5B-4CE4-87F2-6B2D747414DB}"/>
              </a:ext>
            </a:extLst>
          </p:cNvPr>
          <p:cNvSpPr>
            <a:spLocks noChangeShapeType="1"/>
          </p:cNvSpPr>
          <p:nvPr/>
        </p:nvSpPr>
        <p:spPr bwMode="auto">
          <a:xfrm>
            <a:off x="28956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72" name="Line 6">
            <a:extLst>
              <a:ext uri="{FF2B5EF4-FFF2-40B4-BE49-F238E27FC236}">
                <a16:creationId xmlns:a16="http://schemas.microsoft.com/office/drawing/2014/main" id="{E79ABEE1-510F-4306-90D7-6C576F1463BC}"/>
              </a:ext>
            </a:extLst>
          </p:cNvPr>
          <p:cNvSpPr>
            <a:spLocks noChangeShapeType="1"/>
          </p:cNvSpPr>
          <p:nvPr/>
        </p:nvSpPr>
        <p:spPr bwMode="auto">
          <a:xfrm>
            <a:off x="48768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73" name="Line 7">
            <a:extLst>
              <a:ext uri="{FF2B5EF4-FFF2-40B4-BE49-F238E27FC236}">
                <a16:creationId xmlns:a16="http://schemas.microsoft.com/office/drawing/2014/main" id="{16EEC010-2DA7-49ED-BA0F-EF8815EDFAAC}"/>
              </a:ext>
            </a:extLst>
          </p:cNvPr>
          <p:cNvSpPr>
            <a:spLocks noChangeShapeType="1"/>
          </p:cNvSpPr>
          <p:nvPr/>
        </p:nvSpPr>
        <p:spPr bwMode="auto">
          <a:xfrm>
            <a:off x="69342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8830303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a:extLst>
              <a:ext uri="{FF2B5EF4-FFF2-40B4-BE49-F238E27FC236}">
                <a16:creationId xmlns:a16="http://schemas.microsoft.com/office/drawing/2014/main" id="{EF70CD86-B753-4326-A4BC-F6EB110A22B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AEE98FCF-C222-437E-BD3A-95A659569C47}"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2291" name="Footer Placeholder 2">
            <a:extLst>
              <a:ext uri="{FF2B5EF4-FFF2-40B4-BE49-F238E27FC236}">
                <a16:creationId xmlns:a16="http://schemas.microsoft.com/office/drawing/2014/main" id="{1A12E008-3DC3-4895-9CD6-E0A2123C79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3250" name="Rectangle 2">
            <a:extLst>
              <a:ext uri="{FF2B5EF4-FFF2-40B4-BE49-F238E27FC236}">
                <a16:creationId xmlns:a16="http://schemas.microsoft.com/office/drawing/2014/main" id="{9B10D353-F0A8-4A6B-B5B6-DD1B9A2AC37E}"/>
              </a:ext>
            </a:extLst>
          </p:cNvPr>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44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The detail...</a:t>
            </a:r>
          </a:p>
        </p:txBody>
      </p:sp>
      <p:sp>
        <p:nvSpPr>
          <p:cNvPr id="12293" name="Rectangle 3">
            <a:extLst>
              <a:ext uri="{FF2B5EF4-FFF2-40B4-BE49-F238E27FC236}">
                <a16:creationId xmlns:a16="http://schemas.microsoft.com/office/drawing/2014/main" id="{91CDED0D-455E-4047-93B0-307A42745A59}"/>
              </a:ext>
            </a:extLst>
          </p:cNvPr>
          <p:cNvSpPr>
            <a:spLocks noChangeArrowheads="1"/>
          </p:cNvSpPr>
          <p:nvPr/>
        </p:nvSpPr>
        <p:spPr bwMode="auto">
          <a:xfrm>
            <a:off x="844550" y="1758950"/>
            <a:ext cx="7759700" cy="4102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28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Number		True		False	D/K</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7								X</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8								X</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9								X</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10							X</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11			X</a:t>
            </a:r>
          </a:p>
          <a:p>
            <a:pPr marL="342900" marR="0" lvl="0" indent="-342900" algn="l" defTabSz="914400" rtl="0" eaLnBrk="0" fontAlgn="base" latinLnBrk="0" hangingPunct="0">
              <a:lnSpc>
                <a:spcPct val="90000"/>
              </a:lnSpc>
              <a:spcBef>
                <a:spcPct val="3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12							X</a:t>
            </a:r>
          </a:p>
        </p:txBody>
      </p:sp>
      <p:sp>
        <p:nvSpPr>
          <p:cNvPr id="12295" name="Line 5">
            <a:extLst>
              <a:ext uri="{FF2B5EF4-FFF2-40B4-BE49-F238E27FC236}">
                <a16:creationId xmlns:a16="http://schemas.microsoft.com/office/drawing/2014/main" id="{9637BE70-DCF1-461B-8195-844AA010E31B}"/>
              </a:ext>
            </a:extLst>
          </p:cNvPr>
          <p:cNvSpPr>
            <a:spLocks noChangeShapeType="1"/>
          </p:cNvSpPr>
          <p:nvPr/>
        </p:nvSpPr>
        <p:spPr bwMode="auto">
          <a:xfrm>
            <a:off x="28956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6" name="Line 6">
            <a:extLst>
              <a:ext uri="{FF2B5EF4-FFF2-40B4-BE49-F238E27FC236}">
                <a16:creationId xmlns:a16="http://schemas.microsoft.com/office/drawing/2014/main" id="{33798F92-569A-4A29-8440-3119DB6C5841}"/>
              </a:ext>
            </a:extLst>
          </p:cNvPr>
          <p:cNvSpPr>
            <a:spLocks noChangeShapeType="1"/>
          </p:cNvSpPr>
          <p:nvPr/>
        </p:nvSpPr>
        <p:spPr bwMode="auto">
          <a:xfrm>
            <a:off x="48768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7" name="Line 7">
            <a:extLst>
              <a:ext uri="{FF2B5EF4-FFF2-40B4-BE49-F238E27FC236}">
                <a16:creationId xmlns:a16="http://schemas.microsoft.com/office/drawing/2014/main" id="{7E0C6A6D-F601-495A-9852-C0609F14D1A4}"/>
              </a:ext>
            </a:extLst>
          </p:cNvPr>
          <p:cNvSpPr>
            <a:spLocks noChangeShapeType="1"/>
          </p:cNvSpPr>
          <p:nvPr/>
        </p:nvSpPr>
        <p:spPr bwMode="auto">
          <a:xfrm>
            <a:off x="6934200" y="1752600"/>
            <a:ext cx="0" cy="411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0078909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a:extLst>
              <a:ext uri="{FF2B5EF4-FFF2-40B4-BE49-F238E27FC236}">
                <a16:creationId xmlns:a16="http://schemas.microsoft.com/office/drawing/2014/main" id="{8A9AE123-5FCA-4995-8FFB-09709F9AA69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8CF3B6D-3B82-47D5-A446-A722976F1D8C}"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3315" name="Footer Placeholder 2">
            <a:extLst>
              <a:ext uri="{FF2B5EF4-FFF2-40B4-BE49-F238E27FC236}">
                <a16:creationId xmlns:a16="http://schemas.microsoft.com/office/drawing/2014/main" id="{D0D0FE25-94FD-4FE7-B5B0-99D65868D7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4274" name="Rectangle 2">
            <a:extLst>
              <a:ext uri="{FF2B5EF4-FFF2-40B4-BE49-F238E27FC236}">
                <a16:creationId xmlns:a16="http://schemas.microsoft.com/office/drawing/2014/main" id="{77213DB3-BEE1-4674-8811-AFB113BDCDAF}"/>
              </a:ext>
            </a:extLst>
          </p:cNvPr>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44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The detail...</a:t>
            </a:r>
          </a:p>
        </p:txBody>
      </p:sp>
      <p:sp>
        <p:nvSpPr>
          <p:cNvPr id="54275" name="Rectangle 3">
            <a:extLst>
              <a:ext uri="{FF2B5EF4-FFF2-40B4-BE49-F238E27FC236}">
                <a16:creationId xmlns:a16="http://schemas.microsoft.com/office/drawing/2014/main" id="{87FDF24A-197B-4F0B-A5FD-984F3AB95089}"/>
              </a:ext>
            </a:extLst>
          </p:cNvPr>
          <p:cNvSpPr>
            <a:spLocks noChangeArrowheads="1"/>
          </p:cNvSpPr>
          <p:nvPr/>
        </p:nvSpPr>
        <p:spPr bwMode="auto">
          <a:xfrm>
            <a:off x="844550" y="1758950"/>
            <a:ext cx="7759700" cy="4483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28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Number		True		False	D/K</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13							X</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14			X</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15			X</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16							X</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17							X</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18							X, or</a:t>
            </a:r>
          </a:p>
          <a:p>
            <a:pPr marL="342900" marR="0" lvl="0" indent="-342900" algn="l" defTabSz="914400" rtl="0" eaLnBrk="0" fontAlgn="base" latinLnBrk="0" hangingPunct="0">
              <a:lnSpc>
                <a:spcPct val="90000"/>
              </a:lnSpc>
              <a:spcBef>
                <a:spcPct val="25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18					X</a:t>
            </a:r>
          </a:p>
        </p:txBody>
      </p:sp>
      <p:sp>
        <p:nvSpPr>
          <p:cNvPr id="13318" name="Line 4">
            <a:extLst>
              <a:ext uri="{FF2B5EF4-FFF2-40B4-BE49-F238E27FC236}">
                <a16:creationId xmlns:a16="http://schemas.microsoft.com/office/drawing/2014/main" id="{3B45E4A2-03D8-49F4-9377-0BF2BC06D269}"/>
              </a:ext>
            </a:extLst>
          </p:cNvPr>
          <p:cNvSpPr>
            <a:spLocks noChangeShapeType="1"/>
          </p:cNvSpPr>
          <p:nvPr/>
        </p:nvSpPr>
        <p:spPr bwMode="auto">
          <a:xfrm>
            <a:off x="838200" y="23622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3319" name="Line 5">
            <a:extLst>
              <a:ext uri="{FF2B5EF4-FFF2-40B4-BE49-F238E27FC236}">
                <a16:creationId xmlns:a16="http://schemas.microsoft.com/office/drawing/2014/main" id="{6E75D237-51E0-4302-891D-1B0171E5CDDF}"/>
              </a:ext>
            </a:extLst>
          </p:cNvPr>
          <p:cNvSpPr>
            <a:spLocks noChangeShapeType="1"/>
          </p:cNvSpPr>
          <p:nvPr/>
        </p:nvSpPr>
        <p:spPr bwMode="auto">
          <a:xfrm>
            <a:off x="28956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3320" name="Line 6">
            <a:extLst>
              <a:ext uri="{FF2B5EF4-FFF2-40B4-BE49-F238E27FC236}">
                <a16:creationId xmlns:a16="http://schemas.microsoft.com/office/drawing/2014/main" id="{3AEA8B9E-4D84-4F5E-B1BC-2CCC547DD1D3}"/>
              </a:ext>
            </a:extLst>
          </p:cNvPr>
          <p:cNvSpPr>
            <a:spLocks noChangeShapeType="1"/>
          </p:cNvSpPr>
          <p:nvPr/>
        </p:nvSpPr>
        <p:spPr bwMode="auto">
          <a:xfrm>
            <a:off x="48768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3321" name="Line 7">
            <a:extLst>
              <a:ext uri="{FF2B5EF4-FFF2-40B4-BE49-F238E27FC236}">
                <a16:creationId xmlns:a16="http://schemas.microsoft.com/office/drawing/2014/main" id="{135E6AA2-DA4B-4327-A922-897FA77C89AA}"/>
              </a:ext>
            </a:extLst>
          </p:cNvPr>
          <p:cNvSpPr>
            <a:spLocks noChangeShapeType="1"/>
          </p:cNvSpPr>
          <p:nvPr/>
        </p:nvSpPr>
        <p:spPr bwMode="auto">
          <a:xfrm>
            <a:off x="69342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049579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a:extLst>
              <a:ext uri="{FF2B5EF4-FFF2-40B4-BE49-F238E27FC236}">
                <a16:creationId xmlns:a16="http://schemas.microsoft.com/office/drawing/2014/main" id="{1A35AC23-05EB-4A49-9AE3-D6931A8868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38346039-6B93-4D8D-A390-4B6C7E47EA2A}"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4339" name="Footer Placeholder 2">
            <a:extLst>
              <a:ext uri="{FF2B5EF4-FFF2-40B4-BE49-F238E27FC236}">
                <a16:creationId xmlns:a16="http://schemas.microsoft.com/office/drawing/2014/main" id="{24902639-3E1A-4088-BA91-FF3FF49C4D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174082" name="Rectangle 1026">
            <a:extLst>
              <a:ext uri="{FF2B5EF4-FFF2-40B4-BE49-F238E27FC236}">
                <a16:creationId xmlns:a16="http://schemas.microsoft.com/office/drawing/2014/main" id="{3D362044-1181-4C9C-934A-9991C018C6F7}"/>
              </a:ext>
            </a:extLst>
          </p:cNvPr>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Summary – if you missed some…</a:t>
            </a:r>
          </a:p>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All don’t know except…</a:t>
            </a:r>
          </a:p>
        </p:txBody>
      </p:sp>
      <p:sp>
        <p:nvSpPr>
          <p:cNvPr id="14341" name="Rectangle 1027">
            <a:extLst>
              <a:ext uri="{FF2B5EF4-FFF2-40B4-BE49-F238E27FC236}">
                <a16:creationId xmlns:a16="http://schemas.microsoft.com/office/drawing/2014/main" id="{8C81629C-B5FD-43F5-A372-62779387D65B}"/>
              </a:ext>
            </a:extLst>
          </p:cNvPr>
          <p:cNvSpPr>
            <a:spLocks noChangeArrowheads="1"/>
          </p:cNvSpPr>
          <p:nvPr/>
        </p:nvSpPr>
        <p:spPr bwMode="auto">
          <a:xfrm>
            <a:off x="844550" y="1758950"/>
            <a:ext cx="7759700" cy="4483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28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Number		True		False	D/K</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3						X</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6				X</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11			X</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14			X</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15			X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32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rPr>
              <a:t>18					X		or X</a:t>
            </a:r>
          </a:p>
        </p:txBody>
      </p:sp>
      <p:sp>
        <p:nvSpPr>
          <p:cNvPr id="14343" name="Line 1029">
            <a:extLst>
              <a:ext uri="{FF2B5EF4-FFF2-40B4-BE49-F238E27FC236}">
                <a16:creationId xmlns:a16="http://schemas.microsoft.com/office/drawing/2014/main" id="{1C2EF50E-955D-4C1B-AF4A-FDA2219F2330}"/>
              </a:ext>
            </a:extLst>
          </p:cNvPr>
          <p:cNvSpPr>
            <a:spLocks noChangeShapeType="1"/>
          </p:cNvSpPr>
          <p:nvPr/>
        </p:nvSpPr>
        <p:spPr bwMode="auto">
          <a:xfrm>
            <a:off x="28956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344" name="Line 1030">
            <a:extLst>
              <a:ext uri="{FF2B5EF4-FFF2-40B4-BE49-F238E27FC236}">
                <a16:creationId xmlns:a16="http://schemas.microsoft.com/office/drawing/2014/main" id="{FBCE74AF-B3F3-42EB-8A1D-8C0C9134E556}"/>
              </a:ext>
            </a:extLst>
          </p:cNvPr>
          <p:cNvSpPr>
            <a:spLocks noChangeShapeType="1"/>
          </p:cNvSpPr>
          <p:nvPr/>
        </p:nvSpPr>
        <p:spPr bwMode="auto">
          <a:xfrm>
            <a:off x="48768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345" name="Line 1031">
            <a:extLst>
              <a:ext uri="{FF2B5EF4-FFF2-40B4-BE49-F238E27FC236}">
                <a16:creationId xmlns:a16="http://schemas.microsoft.com/office/drawing/2014/main" id="{2057B740-BA41-43CC-AF23-7F739534E94D}"/>
              </a:ext>
            </a:extLst>
          </p:cNvPr>
          <p:cNvSpPr>
            <a:spLocks noChangeShapeType="1"/>
          </p:cNvSpPr>
          <p:nvPr/>
        </p:nvSpPr>
        <p:spPr bwMode="auto">
          <a:xfrm>
            <a:off x="6934200" y="1752600"/>
            <a:ext cx="0" cy="449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6785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81207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BD151C17-7178-4C64-9242-376292A932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DA68EEF4-DDB8-4147-B929-60575495A098}"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5363" name="Footer Placeholder 4">
            <a:extLst>
              <a:ext uri="{FF2B5EF4-FFF2-40B4-BE49-F238E27FC236}">
                <a16:creationId xmlns:a16="http://schemas.microsoft.com/office/drawing/2014/main" id="{FEB59AFF-962D-435C-91FF-5EDC035FCF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5298" name="Rectangle 2">
            <a:extLst>
              <a:ext uri="{FF2B5EF4-FFF2-40B4-BE49-F238E27FC236}">
                <a16:creationId xmlns:a16="http://schemas.microsoft.com/office/drawing/2014/main" id="{767A9072-BC08-4287-B3F9-8FD088169ACC}"/>
              </a:ext>
            </a:extLst>
          </p:cNvPr>
          <p:cNvSpPr>
            <a:spLocks noGrp="1" noChangeArrowheads="1"/>
          </p:cNvSpPr>
          <p:nvPr>
            <p:ph type="title"/>
          </p:nvPr>
        </p:nvSpPr>
        <p:sp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cap="flat"/>
          <a:effectLst/>
        </p:spPr>
        <p:txBody>
          <a:bodyPr/>
          <a:lstStyle/>
          <a:p>
            <a:pPr>
              <a:defRPr/>
            </a:pPr>
            <a:r>
              <a:rPr lang="en-GB" b="0">
                <a:solidFill>
                  <a:srgbClr val="FFFF00"/>
                </a:solidFill>
                <a:effectLst>
                  <a:outerShdw blurRad="38100" dist="38100" dir="2700000" algn="tl">
                    <a:srgbClr val="FFFFFF"/>
                  </a:outerShdw>
                </a:effectLst>
                <a:latin typeface="Arial Rounded MT Bold" pitchFamily="34" charset="0"/>
              </a:rPr>
              <a:t>Objectives of the exercise...</a:t>
            </a:r>
          </a:p>
        </p:txBody>
      </p:sp>
      <p:sp>
        <p:nvSpPr>
          <p:cNvPr id="55299" name="Rectangle 3">
            <a:extLst>
              <a:ext uri="{FF2B5EF4-FFF2-40B4-BE49-F238E27FC236}">
                <a16:creationId xmlns:a16="http://schemas.microsoft.com/office/drawing/2014/main" id="{459C79EE-B618-48BB-AEE4-AB371C8C38B6}"/>
              </a:ext>
            </a:extLst>
          </p:cNvPr>
          <p:cNvSpPr>
            <a:spLocks noGrp="1" noChangeArrowheads="1"/>
          </p:cNvSpPr>
          <p:nvPr>
            <p:ph type="body" idx="1"/>
          </p:nvPr>
        </p:nvSpPr>
        <p:spPr>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lnSpc>
                <a:spcPct val="80000"/>
              </a:lnSpc>
            </a:pPr>
            <a:r>
              <a:rPr lang="en-GB" altLang="en-US" sz="2800"/>
              <a:t>To remind you what it feels like answering someone else’s questions under exam conditions.</a:t>
            </a:r>
          </a:p>
          <a:p>
            <a:pPr>
              <a:lnSpc>
                <a:spcPct val="80000"/>
              </a:lnSpc>
            </a:pPr>
            <a:r>
              <a:rPr lang="en-GB" altLang="en-US" sz="2800"/>
              <a:t>To show how easy it is to make assumptions.</a:t>
            </a:r>
          </a:p>
          <a:p>
            <a:pPr>
              <a:lnSpc>
                <a:spcPct val="80000"/>
              </a:lnSpc>
            </a:pPr>
            <a:r>
              <a:rPr lang="en-GB" altLang="en-US" sz="2800"/>
              <a:t>To demonstrate how most people prefer not to admit ‘don’t know’.</a:t>
            </a:r>
          </a:p>
        </p:txBody>
      </p:sp>
    </p:spTree>
    <p:extLst>
      <p:ext uri="{BB962C8B-B14F-4D97-AF65-F5344CB8AC3E}">
        <p14:creationId xmlns:p14="http://schemas.microsoft.com/office/powerpoint/2010/main" val="106558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a:extLst>
              <a:ext uri="{FF2B5EF4-FFF2-40B4-BE49-F238E27FC236}">
                <a16:creationId xmlns:a16="http://schemas.microsoft.com/office/drawing/2014/main" id="{1B456002-C509-4ABD-B638-512D76414B6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BC0F7F6C-0A90-4DA5-860B-71D44E59DC9E}"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6387" name="Footer Placeholder 2">
            <a:extLst>
              <a:ext uri="{FF2B5EF4-FFF2-40B4-BE49-F238E27FC236}">
                <a16:creationId xmlns:a16="http://schemas.microsoft.com/office/drawing/2014/main" id="{4195FE17-5FB2-4676-A0AD-28C7DB501B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6322" name="Rectangle 2">
            <a:extLst>
              <a:ext uri="{FF2B5EF4-FFF2-40B4-BE49-F238E27FC236}">
                <a16:creationId xmlns:a16="http://schemas.microsoft.com/office/drawing/2014/main" id="{7B7D9032-F793-42EF-8E22-8C273F053658}"/>
              </a:ext>
            </a:extLst>
          </p:cNvPr>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44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Objectives of the exercise...</a:t>
            </a:r>
          </a:p>
        </p:txBody>
      </p:sp>
      <p:sp>
        <p:nvSpPr>
          <p:cNvPr id="56323" name="Rectangle 3">
            <a:extLst>
              <a:ext uri="{FF2B5EF4-FFF2-40B4-BE49-F238E27FC236}">
                <a16:creationId xmlns:a16="http://schemas.microsoft.com/office/drawing/2014/main" id="{AFB30E49-92AF-4160-AF60-677254DCDB67}"/>
              </a:ext>
            </a:extLst>
          </p:cNvPr>
          <p:cNvSpPr>
            <a:spLocks noChangeArrowheads="1"/>
          </p:cNvSpPr>
          <p:nvPr/>
        </p:nvSpPr>
        <p:spPr bwMode="auto">
          <a:xfrm>
            <a:off x="844550" y="1758950"/>
            <a:ext cx="77597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To show how quickly assumptions can be broken down when students have the chance to talk to each other.</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To show the dangers of long sentences…</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…think about Statement 18…</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How many of you had this as ‘true’ first time round?</a:t>
            </a:r>
          </a:p>
        </p:txBody>
      </p:sp>
    </p:spTree>
    <p:extLst>
      <p:ext uri="{BB962C8B-B14F-4D97-AF65-F5344CB8AC3E}">
        <p14:creationId xmlns:p14="http://schemas.microsoft.com/office/powerpoint/2010/main" val="242986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a:extLst>
              <a:ext uri="{FF2B5EF4-FFF2-40B4-BE49-F238E27FC236}">
                <a16:creationId xmlns:a16="http://schemas.microsoft.com/office/drawing/2014/main" id="{07C89F75-044D-4A86-A08D-9F70DE7BE1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40E83B9C-C630-4103-B733-08EB08C78927}" type="datetime2">
              <a:rPr kumimoji="0" lang="en-GB" altLang="en-US" sz="1200" b="0" i="0" u="none" strike="noStrike" kern="1200" cap="none" spc="0" normalizeH="0" baseline="0" noProof="0" smtClean="0">
                <a:ln>
                  <a:noFill/>
                </a:ln>
                <a:solidFill>
                  <a:srgbClr val="6600FF"/>
                </a:solidFill>
                <a:effectLst/>
                <a:uLnTx/>
                <a:uFillTx/>
                <a:latin typeface="Arial Rounded MT Bold" panose="020F07040305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Friday, 12 January 2018</a:t>
            </a:fld>
            <a:endPar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endParaRPr>
          </a:p>
        </p:txBody>
      </p:sp>
      <p:sp>
        <p:nvSpPr>
          <p:cNvPr id="17411" name="Footer Placeholder 2">
            <a:extLst>
              <a:ext uri="{FF2B5EF4-FFF2-40B4-BE49-F238E27FC236}">
                <a16:creationId xmlns:a16="http://schemas.microsoft.com/office/drawing/2014/main" id="{2BDDD292-2D33-4B4A-A73D-01DF7D15A51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6600FF"/>
                </a:solidFill>
                <a:effectLst/>
                <a:uLnTx/>
                <a:uFillTx/>
                <a:latin typeface="Arial Rounded MT Bold" panose="020F0704030504030204" pitchFamily="34" charset="0"/>
                <a:ea typeface="+mn-ea"/>
                <a:cs typeface="+mn-cs"/>
              </a:rPr>
              <a:t>Statements Exercise (Phil Race)</a:t>
            </a:r>
          </a:p>
        </p:txBody>
      </p:sp>
      <p:sp>
        <p:nvSpPr>
          <p:cNvPr id="57346" name="Rectangle 2">
            <a:extLst>
              <a:ext uri="{FF2B5EF4-FFF2-40B4-BE49-F238E27FC236}">
                <a16:creationId xmlns:a16="http://schemas.microsoft.com/office/drawing/2014/main" id="{3B77C16D-18DB-4323-90D2-9D7312DB8276}"/>
              </a:ext>
            </a:extLst>
          </p:cNvPr>
          <p:cNvSpPr>
            <a:spLocks noChangeArrowheads="1"/>
          </p:cNvSpPr>
          <p:nvPr/>
        </p:nvSpPr>
        <p:spPr bwMode="auto">
          <a:xfrm>
            <a:off x="844550" y="349250"/>
            <a:ext cx="7759700" cy="10922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12700">
            <a:solidFill>
              <a:schemeClr val="tx1"/>
            </a:solidFill>
            <a:miter lim="800000"/>
            <a:headEnd/>
            <a:tailEnd/>
          </a:ln>
          <a:effectLst/>
        </p:spPr>
        <p:txBody>
          <a:bodyPr lIns="92075" tIns="46038" rIns="92075" bIns="46038" anchor="ctr"/>
          <a:lstStyle/>
          <a:p>
            <a:pPr marL="0" marR="0" lvl="0" indent="0" algn="ctr" defTabSz="914400" rtl="0" eaLnBrk="0" fontAlgn="base" latinLnBrk="0" hangingPunct="0">
              <a:lnSpc>
                <a:spcPct val="75000"/>
              </a:lnSpc>
              <a:spcBef>
                <a:spcPct val="0"/>
              </a:spcBef>
              <a:spcAft>
                <a:spcPct val="0"/>
              </a:spcAft>
              <a:buClrTx/>
              <a:buSzTx/>
              <a:buFontTx/>
              <a:buNone/>
              <a:tabLst/>
              <a:defRPr/>
            </a:pPr>
            <a:r>
              <a:rPr kumimoji="0" lang="en-GB" sz="4400" b="0" i="0" u="none" strike="noStrike" kern="1200" cap="none" spc="0" normalizeH="0" baseline="0" noProof="0">
                <a:ln>
                  <a:noFill/>
                </a:ln>
                <a:solidFill>
                  <a:srgbClr val="FFFF00"/>
                </a:solidFill>
                <a:effectLst>
                  <a:outerShdw blurRad="38100" dist="38100" dir="2700000" algn="tl">
                    <a:srgbClr val="FFFFFF"/>
                  </a:outerShdw>
                </a:effectLst>
                <a:uLnTx/>
                <a:uFillTx/>
                <a:latin typeface="Arial Rounded MT Bold" pitchFamily="34" charset="0"/>
                <a:ea typeface="+mn-ea"/>
                <a:cs typeface="+mn-cs"/>
              </a:rPr>
              <a:t>Objectives of the exercise...</a:t>
            </a:r>
          </a:p>
        </p:txBody>
      </p:sp>
      <p:sp>
        <p:nvSpPr>
          <p:cNvPr id="57347" name="Rectangle 3">
            <a:extLst>
              <a:ext uri="{FF2B5EF4-FFF2-40B4-BE49-F238E27FC236}">
                <a16:creationId xmlns:a16="http://schemas.microsoft.com/office/drawing/2014/main" id="{6AA6E450-4791-483A-943A-439718248E2C}"/>
              </a:ext>
            </a:extLst>
          </p:cNvPr>
          <p:cNvSpPr>
            <a:spLocks noChangeArrowheads="1"/>
          </p:cNvSpPr>
          <p:nvPr/>
        </p:nvSpPr>
        <p:spPr bwMode="auto">
          <a:xfrm>
            <a:off x="844550" y="1758950"/>
            <a:ext cx="77597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To show how crucial the wording of task instructions can be…</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How many of you marked with </a:t>
            </a:r>
            <a:r>
              <a:rPr kumimoji="0" lang="en-GB" altLang="en-US" sz="4000" b="1" i="0" u="none" strike="noStrike" kern="1200" cap="none" spc="0" normalizeH="0" baseline="0" noProof="0">
                <a:ln>
                  <a:noFill/>
                </a:ln>
                <a:solidFill>
                  <a:srgbClr val="000066"/>
                </a:solidFill>
                <a:effectLst/>
                <a:uLnTx/>
                <a:uFillTx/>
                <a:latin typeface="Comic Sans MS" panose="030F0702030302020204" pitchFamily="66" charset="0"/>
                <a:ea typeface="+mn-ea"/>
                <a:cs typeface="+mn-cs"/>
                <a:sym typeface="Symbol" panose="05050102010706020507" pitchFamily="18" charset="2"/>
              </a:rPr>
              <a:t></a:t>
            </a: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sym typeface="Symbol" panose="05050102010706020507" pitchFamily="18" charset="2"/>
              </a:rPr>
              <a:t>s?</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Imagine the difference if the task briefing had been:</a:t>
            </a:r>
          </a:p>
          <a:p>
            <a:pPr marL="342900" marR="0" lvl="0" indent="-342900" algn="l" defTabSz="914400" rtl="0" eaLnBrk="0" fontAlgn="base" latinLnBrk="0" hangingPunct="0">
              <a:lnSpc>
                <a:spcPct val="80000"/>
              </a:lnSpc>
              <a:spcBef>
                <a:spcPct val="30000"/>
              </a:spcBef>
              <a:spcAft>
                <a:spcPct val="0"/>
              </a:spcAft>
              <a:buClr>
                <a:srgbClr val="FF3399"/>
              </a:buClr>
              <a:buSzPct val="75000"/>
              <a:buFont typeface="Monotype Sorts" pitchFamily="2" charset="2"/>
              <a:buChar char="u"/>
              <a:tabLst/>
              <a:defRPr/>
            </a:pPr>
            <a:r>
              <a:rPr kumimoji="0" lang="en-GB" altLang="en-US" sz="3200" b="1" i="0" u="none" strike="noStrike" kern="1200" cap="none" spc="0" normalizeH="0" baseline="0" noProof="0">
                <a:ln>
                  <a:noFill/>
                </a:ln>
                <a:solidFill>
                  <a:srgbClr val="CC00CC"/>
                </a:solidFill>
                <a:effectLst/>
                <a:uLnTx/>
                <a:uFillTx/>
                <a:latin typeface="Comic Sans MS" panose="030F0702030302020204" pitchFamily="66" charset="0"/>
                <a:ea typeface="+mn-ea"/>
                <a:cs typeface="+mn-cs"/>
              </a:rPr>
              <a:t>“try to work out how many of the statements contain something which you don’t know”.</a:t>
            </a:r>
          </a:p>
        </p:txBody>
      </p:sp>
    </p:spTree>
    <p:extLst>
      <p:ext uri="{BB962C8B-B14F-4D97-AF65-F5344CB8AC3E}">
        <p14:creationId xmlns:p14="http://schemas.microsoft.com/office/powerpoint/2010/main" val="2010026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Use innovative techniques to address how students learn well?</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Ensure that students benefit from feedback and feed-forward?</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assessment fit-for-purpose, and linked strongly to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28349" y="329611"/>
            <a:ext cx="2636890" cy="19776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marL="0" indent="0">
              <a:buNone/>
            </a:pPr>
            <a:r>
              <a:rPr lang="en-US" dirty="0"/>
              <a:t>After participating in this session, you should be better able to:</a:t>
            </a:r>
          </a:p>
          <a:p>
            <a:pPr lvl="0">
              <a:buFont typeface="+mj-lt"/>
              <a:buAutoNum type="arabicPeriod"/>
            </a:pPr>
            <a:r>
              <a:rPr lang="en-GB" dirty="0"/>
              <a:t>Use innovative techniques to address how students learn well;</a:t>
            </a:r>
          </a:p>
          <a:p>
            <a:pPr lvl="0">
              <a:buFont typeface="+mj-lt"/>
              <a:buAutoNum type="arabicPeriod"/>
            </a:pPr>
            <a:r>
              <a:rPr lang="en-GB" dirty="0"/>
              <a:t>Ensure that students benefit from feedback and feed-forward;</a:t>
            </a:r>
          </a:p>
          <a:p>
            <a:pPr>
              <a:buFont typeface="+mj-lt"/>
              <a:buAutoNum type="arabicPeriod"/>
            </a:pPr>
            <a:r>
              <a:rPr lang="en-GB" dirty="0"/>
              <a:t>Make assessment fit-for-purpose, and linked strongly to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morning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philatbelfast18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“Activating learning with 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simulation to bring learning to life). </a:t>
            </a:r>
            <a:endParaRPr lang="en-GB" sz="3000" dirty="0">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Happy New Year to you all</a:t>
            </a:r>
          </a:p>
        </p:txBody>
      </p:sp>
      <p:sp>
        <p:nvSpPr>
          <p:cNvPr id="110595" name="Rectangle 3"/>
          <p:cNvSpPr>
            <a:spLocks noGrp="1" noChangeArrowheads="1"/>
          </p:cNvSpPr>
          <p:nvPr>
            <p:ph idx="1"/>
          </p:nvPr>
        </p:nvSpPr>
        <p:spPr>
          <a:xfrm>
            <a:off x="0" y="1052670"/>
            <a:ext cx="9144000" cy="5805331"/>
          </a:xfrm>
        </p:spPr>
        <p:txBody>
          <a:bodyPr/>
          <a:lstStyle/>
          <a:p>
            <a:pPr>
              <a:buNone/>
            </a:pPr>
            <a:r>
              <a:rPr lang="en-GB" dirty="0"/>
              <a:t>May all your learning outcomes be well achieved and evidenced, and as many as possible of your hopes brought to fruition.</a:t>
            </a:r>
          </a:p>
          <a:p>
            <a:pPr marL="0" lvl="0" indent="0">
              <a:buNone/>
            </a:pPr>
            <a:endParaRPr lang="en-GB" dirty="0"/>
          </a:p>
        </p:txBody>
      </p:sp>
    </p:spTree>
    <p:extLst>
      <p:ext uri="{BB962C8B-B14F-4D97-AF65-F5344CB8AC3E}">
        <p14:creationId xmlns:p14="http://schemas.microsoft.com/office/powerpoint/2010/main" val="1292962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build="p" animBg="1"/>
      <p:bldP spid="7" grpId="0"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E04C-719E-4276-B123-E6D6A9C569ED}"/>
              </a:ext>
            </a:extLst>
          </p:cNvPr>
          <p:cNvSpPr>
            <a:spLocks noGrp="1"/>
          </p:cNvSpPr>
          <p:nvPr>
            <p:ph type="title"/>
          </p:nvPr>
        </p:nvSpPr>
        <p:spPr/>
        <p:txBody>
          <a:bodyPr/>
          <a:lstStyle/>
          <a:p>
            <a:r>
              <a:rPr lang="en-GB" b="1" dirty="0"/>
              <a:t>Sorry for poor voice!</a:t>
            </a:r>
          </a:p>
        </p:txBody>
      </p:sp>
      <p:sp>
        <p:nvSpPr>
          <p:cNvPr id="3" name="Content Placeholder 2">
            <a:extLst>
              <a:ext uri="{FF2B5EF4-FFF2-40B4-BE49-F238E27FC236}">
                <a16:creationId xmlns:a16="http://schemas.microsoft.com/office/drawing/2014/main" id="{96CF3AE6-E310-4A38-AEDB-D959F3B9024B}"/>
              </a:ext>
            </a:extLst>
          </p:cNvPr>
          <p:cNvSpPr>
            <a:spLocks noGrp="1"/>
          </p:cNvSpPr>
          <p:nvPr>
            <p:ph idx="1"/>
          </p:nvPr>
        </p:nvSpPr>
        <p:spPr/>
        <p:txBody>
          <a:bodyPr/>
          <a:lstStyle/>
          <a:p>
            <a:r>
              <a:rPr lang="en-GB" dirty="0"/>
              <a:t>Left over from a cold I had last week, my voice comes and goes.</a:t>
            </a:r>
          </a:p>
          <a:p>
            <a:r>
              <a:rPr lang="en-GB" dirty="0"/>
              <a:t>When necessary, I might put suggested actions up on slides instead of </a:t>
            </a:r>
            <a:r>
              <a:rPr lang="en-GB"/>
              <a:t>speaking them.</a:t>
            </a:r>
          </a:p>
        </p:txBody>
      </p:sp>
    </p:spTree>
    <p:extLst>
      <p:ext uri="{BB962C8B-B14F-4D97-AF65-F5344CB8AC3E}">
        <p14:creationId xmlns:p14="http://schemas.microsoft.com/office/powerpoint/2010/main" val="19942491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spTree>
    <p:extLst>
      <p:ext uri="{BB962C8B-B14F-4D97-AF65-F5344CB8AC3E}">
        <p14:creationId xmlns:p14="http://schemas.microsoft.com/office/powerpoint/2010/main" val="24609956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eaLnBrk="0" hangingPunct="0">
              <a:lnSpc>
                <a:spcPct val="90000"/>
              </a:lnSpc>
              <a:spcBef>
                <a:spcPct val="30000"/>
              </a:spcBef>
              <a:buClr>
                <a:srgbClr val="009900"/>
              </a:buClr>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45FF97-B85A-4190-B806-746E2E7CC0BF}"/>
              </a:ext>
            </a:extLst>
          </p:cNvPr>
          <p:cNvSpPr>
            <a:spLocks noGrp="1"/>
          </p:cNvSpPr>
          <p:nvPr>
            <p:ph type="ctrTitle"/>
          </p:nvPr>
        </p:nvSpPr>
        <p:spPr/>
        <p:txBody>
          <a:bodyPr/>
          <a:lstStyle/>
          <a:p>
            <a:r>
              <a:rPr lang="en-GB" dirty="0"/>
              <a:t>Making learning happen in classroom contexts</a:t>
            </a:r>
          </a:p>
        </p:txBody>
      </p:sp>
      <p:sp>
        <p:nvSpPr>
          <p:cNvPr id="6" name="Subtitle 5">
            <a:extLst>
              <a:ext uri="{FF2B5EF4-FFF2-40B4-BE49-F238E27FC236}">
                <a16:creationId xmlns:a16="http://schemas.microsoft.com/office/drawing/2014/main" id="{751E2575-B471-4595-9296-3783C852A6E6}"/>
              </a:ext>
            </a:extLst>
          </p:cNvPr>
          <p:cNvSpPr>
            <a:spLocks noGrp="1"/>
          </p:cNvSpPr>
          <p:nvPr>
            <p:ph type="subTitle" idx="1"/>
          </p:nvPr>
        </p:nvSpPr>
        <p:spPr/>
        <p:txBody>
          <a:bodyPr/>
          <a:lstStyle/>
          <a:p>
            <a:pPr algn="ctr"/>
            <a:r>
              <a:rPr lang="en-GB" b="1" dirty="0">
                <a:solidFill>
                  <a:srgbClr val="008000"/>
                </a:solidFill>
              </a:rPr>
              <a:t>Don’t just ‘lecture’!</a:t>
            </a:r>
          </a:p>
        </p:txBody>
      </p:sp>
    </p:spTree>
    <p:extLst>
      <p:ext uri="{BB962C8B-B14F-4D97-AF65-F5344CB8AC3E}">
        <p14:creationId xmlns:p14="http://schemas.microsoft.com/office/powerpoint/2010/main" val="1345808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2018?</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26368411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lectures?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170229207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Lectures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36060084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p:txBody>
          <a:bodyPr/>
          <a:lstStyle/>
          <a:p>
            <a:r>
              <a:rPr lang="en-GB" dirty="0">
                <a:solidFill>
                  <a:srgbClr val="00206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As teachers, we need to use the best of innovative techniques, as what worked for us when we were learners may no longer work for today’s students. </a:t>
            </a:r>
          </a:p>
        </p:txBody>
      </p:sp>
    </p:spTree>
    <p:extLst>
      <p:ext uri="{BB962C8B-B14F-4D97-AF65-F5344CB8AC3E}">
        <p14:creationId xmlns:p14="http://schemas.microsoft.com/office/powerpoint/2010/main" val="367343265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lectures?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28045859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FF00FF"/>
                </a:solidFill>
              </a:rPr>
              <a:t>But now...</a:t>
            </a:r>
          </a:p>
        </p:txBody>
      </p:sp>
      <p:sp>
        <p:nvSpPr>
          <p:cNvPr id="3" name="Content Placeholder 2"/>
          <p:cNvSpPr>
            <a:spLocks noGrp="1"/>
          </p:cNvSpPr>
          <p:nvPr>
            <p:ph idx="1"/>
          </p:nvPr>
        </p:nvSpPr>
        <p:spPr/>
        <p:txBody>
          <a:bodyPr/>
          <a:lstStyle/>
          <a:p>
            <a:r>
              <a:rPr lang="en-GB" dirty="0"/>
              <a:t>In our digital age, things have changed rather a lot. Many students don’t come with pens for a start – they do have </a:t>
            </a:r>
            <a:r>
              <a:rPr lang="en-GB" dirty="0" err="1"/>
              <a:t>smartphones</a:t>
            </a:r>
            <a:r>
              <a:rPr lang="en-GB" dirty="0"/>
              <a:t>, laptops and tablets. </a:t>
            </a:r>
          </a:p>
          <a:p>
            <a:r>
              <a:rPr lang="en-GB" dirty="0"/>
              <a:t>The amount of information around has grown exponentially. Students may see hundreds of screens of it per lecture by the time they’ve downloaded the slides, explored the </a:t>
            </a:r>
            <a:r>
              <a:rPr lang="en-GB" dirty="0" err="1"/>
              <a:t>weblinks</a:t>
            </a:r>
            <a:r>
              <a:rPr lang="en-GB" dirty="0"/>
              <a:t> and digested the </a:t>
            </a:r>
            <a:r>
              <a:rPr lang="en-GB" dirty="0" err="1"/>
              <a:t>ebooks</a:t>
            </a:r>
            <a:r>
              <a:rPr lang="en-GB" dirty="0"/>
              <a:t>. </a:t>
            </a:r>
          </a:p>
        </p:txBody>
      </p:sp>
    </p:spTree>
    <p:extLst>
      <p:ext uri="{BB962C8B-B14F-4D97-AF65-F5344CB8AC3E}">
        <p14:creationId xmlns:p14="http://schemas.microsoft.com/office/powerpoint/2010/main" val="256062901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extLst>
      <p:ext uri="{BB962C8B-B14F-4D97-AF65-F5344CB8AC3E}">
        <p14:creationId xmlns:p14="http://schemas.microsoft.com/office/powerpoint/2010/main" val="3169967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Attendance</a:t>
            </a:r>
          </a:p>
        </p:txBody>
      </p:sp>
      <p:sp>
        <p:nvSpPr>
          <p:cNvPr id="3" name="Content Placeholder 2"/>
          <p:cNvSpPr>
            <a:spLocks noGrp="1"/>
          </p:cNvSpPr>
          <p:nvPr>
            <p:ph idx="1"/>
          </p:nvPr>
        </p:nvSpPr>
        <p:spPr>
          <a:xfrm>
            <a:off x="538162" y="908720"/>
            <a:ext cx="8354318" cy="4670425"/>
          </a:xfrm>
        </p:spPr>
        <p:txBody>
          <a:bodyPr/>
          <a:lstStyle/>
          <a:p>
            <a:r>
              <a:rPr lang="en-GB" sz="2800" dirty="0"/>
              <a:t>There are strong correlations between student attrition / failure to achieve potential and student attendance;</a:t>
            </a:r>
          </a:p>
          <a:p>
            <a:r>
              <a:rPr lang="en-GB" sz="2800" dirty="0"/>
              <a:t>However, just being there isn’t enough: the key is engagement rather than physical presence;</a:t>
            </a:r>
          </a:p>
          <a:p>
            <a:r>
              <a:rPr lang="en-GB" sz="2800" dirty="0"/>
              <a:t>We need to think through the rationale for students wanting to be there, and some of the things we do to support students, e.g. providing materials on the VLE may not support attendance;</a:t>
            </a:r>
          </a:p>
          <a:p>
            <a:r>
              <a:rPr lang="en-GB" sz="2800" dirty="0"/>
              <a:t>It’s not easy, but we have to find ways to engage students while they are in class to make them feel it is worth the effort of turning up.</a:t>
            </a:r>
          </a:p>
        </p:txBody>
      </p:sp>
    </p:spTree>
    <p:extLst>
      <p:ext uri="{BB962C8B-B14F-4D97-AF65-F5344CB8AC3E}">
        <p14:creationId xmlns:p14="http://schemas.microsoft.com/office/powerpoint/2010/main" val="4293708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247642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3261882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4288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95515808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79224827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912262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426-1EDD-4CFC-8A75-2EE9F01ED3D8}"/>
              </a:ext>
            </a:extLst>
          </p:cNvPr>
          <p:cNvSpPr>
            <a:spLocks noGrp="1"/>
          </p:cNvSpPr>
          <p:nvPr>
            <p:ph type="title"/>
          </p:nvPr>
        </p:nvSpPr>
        <p:spPr/>
        <p:txBody>
          <a:bodyPr/>
          <a:lstStyle/>
          <a:p>
            <a:r>
              <a:rPr lang="en-GB" dirty="0">
                <a:solidFill>
                  <a:srgbClr val="002060"/>
                </a:solidFill>
              </a:rPr>
              <a:t>Linking everything to learning</a:t>
            </a:r>
          </a:p>
        </p:txBody>
      </p:sp>
      <p:sp>
        <p:nvSpPr>
          <p:cNvPr id="3" name="Content Placeholder 2">
            <a:extLst>
              <a:ext uri="{FF2B5EF4-FFF2-40B4-BE49-F238E27FC236}">
                <a16:creationId xmlns:a16="http://schemas.microsoft.com/office/drawing/2014/main" id="{0513F628-B54A-40FC-8D1E-66A4DB1B8A3E}"/>
              </a:ext>
            </a:extLst>
          </p:cNvPr>
          <p:cNvSpPr>
            <a:spLocks noGrp="1"/>
          </p:cNvSpPr>
          <p:nvPr>
            <p:ph idx="1"/>
          </p:nvPr>
        </p:nvSpPr>
        <p:spPr/>
        <p:txBody>
          <a:bodyPr/>
          <a:lstStyle/>
          <a:p>
            <a:r>
              <a:rPr lang="en-GB" dirty="0"/>
              <a:t>In this interactive programme, we will touch on how students </a:t>
            </a:r>
            <a:r>
              <a:rPr lang="en-GB" i="1" dirty="0"/>
              <a:t>really</a:t>
            </a:r>
            <a:r>
              <a:rPr lang="en-GB" dirty="0"/>
              <a:t> learn, and how we can respond to factors underpinning their successful learning. We will link this to the ever-important dimension of feedback to students – and feedback from students, and to preparing them to succeed not only in the various kinds of assessment they will encounter on their journey to qualified status, but also in rapidly developing professional practice.</a:t>
            </a:r>
          </a:p>
        </p:txBody>
      </p:sp>
    </p:spTree>
    <p:extLst>
      <p:ext uri="{BB962C8B-B14F-4D97-AF65-F5344CB8AC3E}">
        <p14:creationId xmlns:p14="http://schemas.microsoft.com/office/powerpoint/2010/main" val="351767300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val="0"/>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5442084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61455743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26726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4940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199401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631"/>
            <a:ext cx="7772400" cy="2835832"/>
          </a:xfrm>
        </p:spPr>
        <p:txBody>
          <a:bodyPr/>
          <a:lstStyle/>
          <a:p>
            <a:r>
              <a:rPr lang="en-GB" sz="5400" dirty="0"/>
              <a:t>Making assessment and feedback work for students</a:t>
            </a:r>
          </a:p>
        </p:txBody>
      </p:sp>
      <p:sp>
        <p:nvSpPr>
          <p:cNvPr id="3" name="Subtitle 2"/>
          <p:cNvSpPr>
            <a:spLocks noGrp="1"/>
          </p:cNvSpPr>
          <p:nvPr>
            <p:ph type="subTitle" idx="1"/>
          </p:nvPr>
        </p:nvSpPr>
        <p:spPr/>
        <p:txBody>
          <a:bodyPr/>
          <a:lstStyle/>
          <a:p>
            <a:r>
              <a:rPr lang="en-GB" b="1" dirty="0"/>
              <a:t>And making them more manageable for us at the same time!</a:t>
            </a:r>
          </a:p>
        </p:txBody>
      </p:sp>
    </p:spTree>
    <p:extLst>
      <p:ext uri="{BB962C8B-B14F-4D97-AF65-F5344CB8AC3E}">
        <p14:creationId xmlns:p14="http://schemas.microsoft.com/office/powerpoint/2010/main" val="1152071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4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9872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30234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dirty="0">
                <a:solidFill>
                  <a:srgbClr val="008000"/>
                </a:solidFill>
              </a:rPr>
              <a:t>Name labels…</a:t>
            </a:r>
          </a:p>
        </p:txBody>
      </p:sp>
      <p:sp>
        <p:nvSpPr>
          <p:cNvPr id="4099" name="Rectangle 3"/>
          <p:cNvSpPr>
            <a:spLocks noGrp="1" noChangeArrowheads="1"/>
          </p:cNvSpPr>
          <p:nvPr>
            <p:ph idx="1"/>
          </p:nvPr>
        </p:nvSpPr>
        <p:spPr/>
        <p:txBody>
          <a:bodyPr/>
          <a:lstStyle/>
          <a:p>
            <a:r>
              <a:rPr lang="en-GB" sz="320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6804310" y="2908300"/>
            <a:ext cx="1112553" cy="579438"/>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479117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a:p>
          <a:p>
            <a:pPr eaLnBrk="1" hangingPunct="1"/>
            <a:r>
              <a:rPr lang="en-GB" sz="4800"/>
              <a:t>Feed-forward</a:t>
            </a:r>
            <a:endParaRPr lang="en-GB"/>
          </a:p>
        </p:txBody>
      </p:sp>
    </p:spTree>
    <p:extLst>
      <p:ext uri="{BB962C8B-B14F-4D97-AF65-F5344CB8AC3E}">
        <p14:creationId xmlns:p14="http://schemas.microsoft.com/office/powerpoint/2010/main" val="41938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67738"/>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Motivates students – 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want</a:t>
            </a:r>
            <a:r>
              <a:rPr kumimoji="0" lang="en-GB" sz="2800" b="1" i="0" u="none" strike="noStrike" kern="0" cap="none" spc="0" normalizeH="0" baseline="0" noProof="0" dirty="0">
                <a:ln>
                  <a:noFill/>
                </a:ln>
                <a:solidFill>
                  <a:srgbClr val="660066"/>
                </a:solidFill>
                <a:effectLst/>
                <a:uLnTx/>
                <a:uFillTx/>
                <a:latin typeface="Arial"/>
                <a:ea typeface="+mn-ea"/>
                <a:cs typeface="+mn-cs"/>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identify what they </a:t>
            </a:r>
            <a:r>
              <a:rPr kumimoji="0" lang="en-GB" sz="2800" b="1" i="0" u="none" strike="noStrike" kern="0" cap="none" spc="0" normalizeH="0" baseline="0" noProof="0" dirty="0">
                <a:ln>
                  <a:noFill/>
                </a:ln>
                <a:solidFill>
                  <a:srgbClr val="CC0000"/>
                </a:solidFill>
                <a:effectLst/>
                <a:uLnTx/>
                <a:uFillTx/>
                <a:latin typeface="Arial"/>
                <a:ea typeface="+mn-ea"/>
                <a:cs typeface="+mn-cs"/>
              </a:rPr>
              <a:t>need</a:t>
            </a:r>
            <a:r>
              <a:rPr kumimoji="0" lang="en-GB" sz="2800" b="1" i="0" u="none" strike="noStrike" kern="0" cap="none" spc="0" normalizeH="0" baseline="0" noProof="0" dirty="0">
                <a:ln>
                  <a:noFill/>
                </a:ln>
                <a:solidFill>
                  <a:srgbClr val="660066"/>
                </a:solidFill>
                <a:effectLst/>
                <a:uLnTx/>
                <a:uFillTx/>
                <a:latin typeface="Arial"/>
                <a:ea typeface="+mn-ea"/>
                <a:cs typeface="+mn-cs"/>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4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400" b="1" i="0" u="none" strike="noStrike" kern="0" cap="none" spc="0" normalizeH="0" baseline="0" noProof="0" dirty="0">
                <a:ln>
                  <a:noFill/>
                </a:ln>
                <a:solidFill>
                  <a:srgbClr val="CC0000"/>
                </a:solidFill>
                <a:effectLst/>
                <a:uLnTx/>
                <a:uFillTx/>
                <a:latin typeface="Arial"/>
                <a:ea typeface="+mn-ea"/>
                <a:cs typeface="+mn-cs"/>
              </a:rPr>
              <a:t>take action</a:t>
            </a:r>
            <a:r>
              <a:rPr kumimoji="0" lang="en-GB" sz="2400" b="1" i="0" u="none" strike="noStrike" kern="0" cap="none" spc="0" normalizeH="0" baseline="0" noProof="0" dirty="0">
                <a:ln>
                  <a:noFill/>
                </a:ln>
                <a:solidFill>
                  <a:srgbClr val="660066"/>
                </a:solidFill>
                <a:effectLst/>
                <a:uLnTx/>
                <a:uFillTx/>
                <a:latin typeface="Arial"/>
                <a:ea typeface="+mn-ea"/>
                <a:cs typeface="+mn-cs"/>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800" b="1" i="0" u="none" strike="noStrike" kern="0" cap="none" spc="0" normalizeH="0" baseline="0" noProof="0" dirty="0">
                <a:ln>
                  <a:noFill/>
                </a:ln>
                <a:solidFill>
                  <a:srgbClr val="CC0000"/>
                </a:solidFill>
                <a:effectLst/>
                <a:uLnTx/>
                <a:uFillTx/>
                <a:latin typeface="Arial"/>
                <a:ea typeface="+mn-ea"/>
                <a:cs typeface="+mn-cs"/>
              </a:rPr>
              <a:t>make sense</a:t>
            </a:r>
            <a:r>
              <a:rPr kumimoji="0" lang="en-GB" sz="2800" b="1" i="0" u="none" strike="noStrike" kern="0" cap="none" spc="0" normalizeH="0" baseline="0" noProof="0" dirty="0">
                <a:ln>
                  <a:noFill/>
                </a:ln>
                <a:solidFill>
                  <a:srgbClr val="660066"/>
                </a:solidFill>
                <a:effectLst/>
                <a:uLnTx/>
                <a:uFillTx/>
                <a:latin typeface="Arial"/>
                <a:ea typeface="+mn-ea"/>
                <a:cs typeface="+mn-cs"/>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Arial"/>
                <a:ea typeface="+mn-ea"/>
                <a:cs typeface="+mn-cs"/>
              </a:rPr>
              <a:t>engaging in real dialogue</a:t>
            </a:r>
            <a:r>
              <a:rPr kumimoji="0" lang="en-GB" sz="2800" b="1" i="0" u="none" strike="noStrike" kern="0" cap="none" spc="0" normalizeH="0" baseline="0" noProof="0" dirty="0">
                <a:ln>
                  <a:noFill/>
                </a:ln>
                <a:solidFill>
                  <a:srgbClr val="660066"/>
                </a:solidFill>
                <a:effectLst/>
                <a:uLnTx/>
                <a:uFillTx/>
                <a:latin typeface="Arial"/>
                <a:ea typeface="+mn-ea"/>
                <a:cs typeface="+mn-cs"/>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make informed judgements </a:t>
            </a:r>
            <a:r>
              <a:rPr kumimoji="0" lang="en-GB" sz="2800" b="1" i="0" u="none" strike="noStrike" kern="0" cap="none" spc="0" normalizeH="0" baseline="0" noProof="0" dirty="0">
                <a:ln>
                  <a:noFill/>
                </a:ln>
                <a:solidFill>
                  <a:srgbClr val="660066"/>
                </a:solidFill>
                <a:effectLst/>
                <a:uLnTx/>
                <a:uFillTx/>
                <a:latin typeface="Arial"/>
                <a:ea typeface="+mn-ea"/>
                <a:cs typeface="+mn-cs"/>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66"/>
                </a:solidFill>
                <a:effectLst/>
                <a:uLnTx/>
                <a:uFillTx/>
                <a:latin typeface="Comic Sans MS" pitchFamily="66" charset="0"/>
                <a:ea typeface="+mn-ea"/>
                <a:cs typeface="+mn-cs"/>
              </a:rPr>
              <a:t>Feedback (including feed forward) works well when it:</a:t>
            </a:r>
            <a:endPar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29713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230392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4000"/>
              <a:t>Evidencing our good practice</a:t>
            </a:r>
          </a:p>
        </p:txBody>
      </p:sp>
      <p:sp>
        <p:nvSpPr>
          <p:cNvPr id="12291" name="Rectangle 3"/>
          <p:cNvSpPr>
            <a:spLocks noGrp="1" noChangeArrowheads="1"/>
          </p:cNvSpPr>
          <p:nvPr>
            <p:ph idx="1"/>
          </p:nvPr>
        </p:nvSpPr>
        <p:spPr/>
        <p:txBody>
          <a:bodyPr/>
          <a:lstStyle/>
          <a:p>
            <a:pPr eaLnBrk="1" hangingPunct="1"/>
            <a:r>
              <a:rPr lang="en-GB" sz="2800"/>
              <a:t>Feedback to students, when written (or word-processed) is one of the most accessible indicators of the quality of our teaching.</a:t>
            </a:r>
          </a:p>
          <a:p>
            <a:pPr eaLnBrk="1" hangingPunct="1"/>
            <a:r>
              <a:rPr lang="en-GB" sz="2800"/>
              <a:t>Such evidence is looked at very thoroughly by external agencies, professional bodies, funding council, external examiners.</a:t>
            </a:r>
          </a:p>
          <a:p>
            <a:pPr eaLnBrk="1" hangingPunct="1"/>
            <a:r>
              <a:rPr lang="en-GB" sz="2800"/>
              <a:t>And they usually talk to students, who know best how well (or badly) our feedback actually works.</a:t>
            </a:r>
          </a:p>
        </p:txBody>
      </p:sp>
    </p:spTree>
    <p:extLst>
      <p:ext uri="{BB962C8B-B14F-4D97-AF65-F5344CB8AC3E}">
        <p14:creationId xmlns:p14="http://schemas.microsoft.com/office/powerpoint/2010/main" val="2916410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a:t>Individual task on ways of giving students feedback</a:t>
            </a:r>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rPr>
              <a:t>Think of the main ways you give feedback to your students. </a:t>
            </a:r>
            <a:r>
              <a:rPr lang="en-GB" sz="2800" dirty="0">
                <a:solidFill>
                  <a:srgbClr val="008000"/>
                </a:solidFill>
              </a:rPr>
              <a:t>Think also of other ways they get feedback without you being involved.</a:t>
            </a:r>
          </a:p>
          <a:p>
            <a:pPr eaLnBrk="1" hangingPunct="1">
              <a:lnSpc>
                <a:spcPct val="100000"/>
              </a:lnSpc>
              <a:defRPr/>
            </a:pPr>
            <a:r>
              <a:rPr lang="en-GB" sz="2800" dirty="0"/>
              <a:t>Privately, make a list of the ways your students get feedback on their learning</a:t>
            </a:r>
            <a:r>
              <a:rPr lang="en-GB" sz="2800" dirty="0">
                <a:solidFill>
                  <a:srgbClr val="008000"/>
                </a:solidFill>
              </a:rPr>
              <a:t> (not just on their work) </a:t>
            </a:r>
            <a:r>
              <a:rPr lang="en-GB" sz="2800" dirty="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1236318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a:t>Group task</a:t>
            </a:r>
            <a:endParaRPr lang="en-US"/>
          </a:p>
        </p:txBody>
      </p:sp>
      <p:sp>
        <p:nvSpPr>
          <p:cNvPr id="20483" name="Content Placeholder 4"/>
          <p:cNvSpPr>
            <a:spLocks noGrp="1"/>
          </p:cNvSpPr>
          <p:nvPr>
            <p:ph idx="1"/>
          </p:nvPr>
        </p:nvSpPr>
        <p:spPr/>
        <p:txBody>
          <a:bodyPr/>
          <a:lstStyle/>
          <a:p>
            <a:r>
              <a:rPr lang="en-GB" dirty="0"/>
              <a:t>Please go into groups as directed.</a:t>
            </a:r>
          </a:p>
          <a:p>
            <a:r>
              <a:rPr lang="en-GB" dirty="0"/>
              <a:t>As a group, please write each feedback method on a separate post-it, and place the post-its in position on a flipchart as follows…</a:t>
            </a:r>
          </a:p>
        </p:txBody>
      </p:sp>
    </p:spTree>
    <p:extLst>
      <p:ext uri="{BB962C8B-B14F-4D97-AF65-F5344CB8AC3E}">
        <p14:creationId xmlns:p14="http://schemas.microsoft.com/office/powerpoint/2010/main" val="2958881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students</a:t>
            </a:r>
          </a:p>
        </p:txBody>
      </p:sp>
      <p:sp>
        <p:nvSpPr>
          <p:cNvPr id="21512" name="AutoShape 8">
            <a:hlinkClick r:id="rId4"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pic>
        <p:nvPicPr>
          <p:cNvPr id="11" name="glass.mp3">
            <a:hlinkClick r:id="" action="ppaction://media"/>
          </p:cNvPr>
          <p:cNvPicPr>
            <a:picLocks noRot="1" noChangeAspect="1"/>
          </p:cNvPicPr>
          <p:nvPr>
            <a:audioFile r:link="rId1"/>
          </p:nvPr>
        </p:nvPicPr>
        <p:blipFill>
          <a:blip r:embed="rId5" cstate="email"/>
          <a:srcRect/>
          <a:stretch>
            <a:fillRect/>
          </a:stretch>
        </p:blipFill>
        <p:spPr bwMode="auto">
          <a:xfrm>
            <a:off x="7143750" y="5929313"/>
            <a:ext cx="561975" cy="561975"/>
          </a:xfrm>
          <a:prstGeom prst="rect">
            <a:avLst/>
          </a:prstGeom>
          <a:noFill/>
          <a:ln w="9525">
            <a:noFill/>
            <a:miter lim="800000"/>
            <a:headEnd/>
            <a:tailEnd/>
          </a:ln>
        </p:spPr>
      </p:pic>
    </p:spTree>
    <p:extLst>
      <p:ext uri="{BB962C8B-B14F-4D97-AF65-F5344CB8AC3E}">
        <p14:creationId xmlns:p14="http://schemas.microsoft.com/office/powerpoint/2010/main" val="27635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03" fill="hold"/>
                                        <p:tgtEl>
                                          <p:spTgt spid="11"/>
                                        </p:tgtEl>
                                      </p:cBhvr>
                                    </p:cmd>
                                  </p:childTnLst>
                                </p:cTn>
                              </p:par>
                            </p:childTnLst>
                          </p:cTn>
                        </p:par>
                      </p:childTnLst>
                    </p:cTn>
                  </p:par>
                </p:childTnLst>
              </p:cTn>
              <p:nextCondLst>
                <p:cond evt="onClick" delay="0">
                  <p:tgtEl>
                    <p:spTgt spid="11"/>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better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much less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CC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4817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Words and phrases we need more often in feedback....</a:t>
            </a:r>
          </a:p>
        </p:txBody>
      </p:sp>
      <p:sp>
        <p:nvSpPr>
          <p:cNvPr id="3" name="Content Placeholder 2"/>
          <p:cNvSpPr>
            <a:spLocks noGrp="1"/>
          </p:cNvSpPr>
          <p:nvPr>
            <p:ph idx="1"/>
          </p:nvPr>
        </p:nvSpPr>
        <p:spPr/>
        <p:txBody>
          <a:bodyPr/>
          <a:lstStyle/>
          <a:p>
            <a:r>
              <a:rPr lang="en-GB" sz="2800" dirty="0"/>
              <a:t>Keep doing this.</a:t>
            </a:r>
          </a:p>
          <a:p>
            <a:r>
              <a:rPr lang="en-GB" sz="2800" dirty="0"/>
              <a:t>Don’t stop now.</a:t>
            </a:r>
          </a:p>
          <a:p>
            <a:r>
              <a:rPr lang="en-GB" sz="2800" dirty="0"/>
              <a:t>This will continue to get you good marks.</a:t>
            </a:r>
          </a:p>
          <a:p>
            <a:r>
              <a:rPr lang="en-GB" sz="2800" dirty="0"/>
              <a:t>I really like the way you said.. </a:t>
            </a:r>
          </a:p>
          <a:p>
            <a:r>
              <a:rPr lang="en-GB" sz="2800" dirty="0"/>
              <a:t>Please can I use this as a good example?</a:t>
            </a:r>
          </a:p>
          <a:p>
            <a:r>
              <a:rPr lang="en-GB" sz="2800" dirty="0"/>
              <a:t>I really enjoyed...</a:t>
            </a:r>
          </a:p>
          <a:p>
            <a:r>
              <a:rPr lang="en-GB" sz="2800" dirty="0"/>
              <a:t>I can see where you’re coming from</a:t>
            </a:r>
          </a:p>
          <a:p>
            <a:r>
              <a:rPr lang="en-GB" sz="2800" dirty="0"/>
              <a:t>This deserves to get published...</a:t>
            </a:r>
          </a:p>
        </p:txBody>
      </p:sp>
    </p:spTree>
    <p:extLst>
      <p:ext uri="{BB962C8B-B14F-4D97-AF65-F5344CB8AC3E}">
        <p14:creationId xmlns:p14="http://schemas.microsoft.com/office/powerpoint/2010/main" val="64668488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1BDD0C53-0E97-4082-B04E-04460F66295B}"/>
              </a:ext>
            </a:extLst>
          </p:cNvPr>
          <p:cNvSpPr>
            <a:spLocks noGrp="1" noChangeArrowheads="1"/>
          </p:cNvSpPr>
          <p:nvPr>
            <p:ph type="title"/>
          </p:nvPr>
        </p:nvSpPr>
        <p:spPr>
          <a:noFill/>
          <a:ln>
            <a:noFill/>
          </a:ln>
        </p:spPr>
        <p:txBody>
          <a:bodyPr/>
          <a:lstStyle/>
          <a:p>
            <a:pPr>
              <a:defRPr/>
            </a:pPr>
            <a:r>
              <a:rPr lang="en-GB" sz="7200">
                <a:solidFill>
                  <a:srgbClr val="FF0000"/>
                </a:solidFill>
                <a:effectLst>
                  <a:outerShdw blurRad="38100" dist="38100" dir="2700000" algn="tl">
                    <a:srgbClr val="C0C0C0"/>
                  </a:outerShdw>
                </a:effectLst>
                <a:latin typeface="Creepy" pitchFamily="82" charset="0"/>
              </a:rPr>
              <a:t>A short exam!</a:t>
            </a:r>
          </a:p>
        </p:txBody>
      </p:sp>
      <p:sp>
        <p:nvSpPr>
          <p:cNvPr id="3075" name="AutoShape 5">
            <a:hlinkClick r:id="rId4" action="ppaction://hlinkpres?slideindex=1&amp;slidetitle=Assessed task… time-constrained written exercise:" highlightClick="1"/>
            <a:extLst>
              <a:ext uri="{FF2B5EF4-FFF2-40B4-BE49-F238E27FC236}">
                <a16:creationId xmlns:a16="http://schemas.microsoft.com/office/drawing/2014/main" id="{6BC067E0-60C4-4529-B631-9839EC419026}"/>
              </a:ext>
            </a:extLst>
          </p:cNvPr>
          <p:cNvSpPr>
            <a:spLocks noChangeArrowheads="1"/>
          </p:cNvSpPr>
          <p:nvPr/>
        </p:nvSpPr>
        <p:spPr bwMode="auto">
          <a:xfrm>
            <a:off x="8001000" y="5334000"/>
            <a:ext cx="1042988" cy="1042988"/>
          </a:xfrm>
          <a:prstGeom prst="actionButtonBlank">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6" name="AutoShape 6">
            <a:hlinkClick r:id="rId5" action="ppaction://hlinkpres?slideindex=1&amp;slidetitle=" highlightClick="1"/>
            <a:extLst>
              <a:ext uri="{FF2B5EF4-FFF2-40B4-BE49-F238E27FC236}">
                <a16:creationId xmlns:a16="http://schemas.microsoft.com/office/drawing/2014/main" id="{0A85B979-2003-4B85-B618-137A294CC5E3}"/>
              </a:ext>
            </a:extLst>
          </p:cNvPr>
          <p:cNvSpPr>
            <a:spLocks noChangeArrowheads="1"/>
          </p:cNvSpPr>
          <p:nvPr/>
        </p:nvSpPr>
        <p:spPr bwMode="auto">
          <a:xfrm>
            <a:off x="1042988" y="5084763"/>
            <a:ext cx="1042987" cy="1042987"/>
          </a:xfrm>
          <a:prstGeom prst="actionButtonBlank">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Bigger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exams</a:t>
            </a:r>
          </a:p>
        </p:txBody>
      </p:sp>
    </p:spTree>
    <p:extLst>
      <p:ext uri="{BB962C8B-B14F-4D97-AF65-F5344CB8AC3E}">
        <p14:creationId xmlns:p14="http://schemas.microsoft.com/office/powerpoint/2010/main" val="2093939089"/>
      </p:ext>
    </p:extLst>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3.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5824</Words>
  <Application>Microsoft Office PowerPoint</Application>
  <PresentationFormat>On-screen Show (4:3)</PresentationFormat>
  <Paragraphs>844</Paragraphs>
  <Slides>114</Slides>
  <Notes>91</Notes>
  <HiddenSlides>0</HiddenSlides>
  <MMClips>1</MMClips>
  <ScaleCrop>false</ScaleCrop>
  <HeadingPairs>
    <vt:vector size="6" baseType="variant">
      <vt:variant>
        <vt:lpstr>Fonts Used</vt:lpstr>
      </vt:variant>
      <vt:variant>
        <vt:i4>16</vt:i4>
      </vt:variant>
      <vt:variant>
        <vt:lpstr>Theme</vt:lpstr>
      </vt:variant>
      <vt:variant>
        <vt:i4>169</vt:i4>
      </vt:variant>
      <vt:variant>
        <vt:lpstr>Slide Titles</vt:lpstr>
      </vt:variant>
      <vt:variant>
        <vt:i4>114</vt:i4>
      </vt:variant>
    </vt:vector>
  </HeadingPairs>
  <TitlesOfParts>
    <vt:vector size="299" baseType="lpstr">
      <vt:lpstr>AR CARTER</vt:lpstr>
      <vt:lpstr>Arial</vt:lpstr>
      <vt:lpstr>Arial Black</vt:lpstr>
      <vt:lpstr>Arial Rounded MT Bold</vt:lpstr>
      <vt:lpstr>Calibri</vt:lpstr>
      <vt:lpstr>Cambria</vt:lpstr>
      <vt:lpstr>Comic Sans MS</vt:lpstr>
      <vt:lpstr>Creepy</vt:lpstr>
      <vt:lpstr>Monotype Sorts</vt:lpstr>
      <vt:lpstr>Old English Text MT</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1_Network Blitz</vt:lpstr>
      <vt:lpstr>3_Network Blitz</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5_LeedsMet template</vt:lpstr>
      <vt:lpstr>106_Custom Design</vt:lpstr>
      <vt:lpstr>6_LeedsMet template</vt:lpstr>
      <vt:lpstr>119_Custom Design</vt:lpstr>
      <vt:lpstr>123_Custom Design</vt:lpstr>
      <vt:lpstr>Professional</vt:lpstr>
      <vt:lpstr>Activating Learning Innovate in 2018: A fresh look at learning, teaching, feedback and assessment Belfast</vt:lpstr>
      <vt:lpstr>PowerPoint Presentation</vt:lpstr>
      <vt:lpstr>Happy New Year to you all</vt:lpstr>
      <vt:lpstr>Sorry for poor voice!</vt:lpstr>
      <vt:lpstr> About Phil…</vt:lpstr>
      <vt:lpstr>Thanks to students</vt:lpstr>
      <vt:lpstr>Students change</vt:lpstr>
      <vt:lpstr>Linking everything to learning</vt:lpstr>
      <vt:lpstr>Name labels…</vt:lpstr>
      <vt:lpstr>Outline Programme</vt:lpstr>
      <vt:lpstr>Getting to know each other</vt:lpstr>
      <vt:lpstr>Intended learning outcomes</vt:lpstr>
      <vt:lpstr>You will be able to download my main slides</vt:lpstr>
      <vt:lpstr>Announcement about mobile phones and laptops...</vt:lpstr>
      <vt:lpstr>Download Phil’s materials on feedback, assessment, learning and lecturing</vt:lpstr>
      <vt:lpstr>Time-constrained Post-it exercise</vt:lpstr>
      <vt:lpstr>Evidence-based practice</vt:lpstr>
      <vt:lpstr>17 sources about assessment, feedback and learning in higher education</vt:lpstr>
      <vt:lpstr>PowerPoint Presentation</vt:lpstr>
      <vt:lpstr>PowerPoint Presentation</vt:lpstr>
      <vt:lpstr>PowerPoint Presentation</vt:lpstr>
      <vt:lpstr>PowerPoint Presentation</vt:lpstr>
      <vt:lpstr>Now is the decade of  Colleges’ dis-content!</vt:lpstr>
      <vt:lpstr>Modern institutions are moving away from being the providers of content, (where everything was about ‘delivery’), towards foregrounding two major functions: </vt:lpstr>
      <vt:lpstr> How students really learn </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Seven things we can try to do</vt:lpstr>
      <vt:lpstr>Making learning happen in classroom contexts</vt:lpstr>
      <vt:lpstr>What are lectures for, in 2018?</vt:lpstr>
      <vt:lpstr>So what can we do in lectures?</vt:lpstr>
      <vt:lpstr>Lectures should be fun!</vt:lpstr>
      <vt:lpstr>What is likely to annoy students in lectures?</vt:lpstr>
      <vt:lpstr>But now...</vt:lpstr>
      <vt:lpstr>Sally Brown on lectures (2015)</vt:lpstr>
      <vt:lpstr>Attendance</vt:lpstr>
      <vt:lpstr>Face-to-face communication</vt:lpstr>
      <vt:lpstr>Face-to-face one-to-one feedback activity</vt:lpstr>
      <vt:lpstr>PowerPoint Presentation</vt:lpstr>
      <vt:lpstr>Teaching – and research – and reflection: the ten most important words</vt:lpstr>
      <vt:lpstr>‘what’ is getting ever less important</vt:lpstr>
      <vt:lpstr>PowerPoint Presentation</vt:lpstr>
      <vt:lpstr>PowerPoint Presentation</vt:lpstr>
      <vt:lpstr>PowerPoint Presentation</vt:lpstr>
      <vt:lpstr>Boud et al 2010: ‘Assessment 2020’</vt:lpstr>
      <vt:lpstr>Boud et al, 2010</vt:lpstr>
      <vt:lpstr>One of my main worries...</vt:lpstr>
      <vt:lpstr>Making assessment and feedback work for students</vt:lpstr>
      <vt:lpstr>PowerPoint Presentation</vt:lpstr>
      <vt:lpstr>PowerPoint Presentation</vt:lpstr>
      <vt:lpstr>What’s wrong with feedback?</vt:lpstr>
      <vt:lpstr>Royce Sadler on feedback:</vt:lpstr>
      <vt:lpstr>Feedback, and…</vt:lpstr>
      <vt:lpstr>PowerPoint Presentation</vt:lpstr>
      <vt:lpstr>Feedback works badly when it…</vt:lpstr>
      <vt:lpstr>Evidencing our good practice</vt:lpstr>
      <vt:lpstr>Individual task on ways of giving students feedback</vt:lpstr>
      <vt:lpstr>Group task</vt:lpstr>
      <vt:lpstr>PowerPoint Presentation</vt:lpstr>
      <vt:lpstr>PowerPoint Presentation</vt:lpstr>
      <vt:lpstr>Words and phrases we need more often in feedback....</vt:lpstr>
      <vt:lpstr>A short exam!</vt:lpstr>
      <vt:lpstr>Statements exercise...</vt:lpstr>
      <vt:lpstr>Statements briefing...</vt:lpstr>
      <vt:lpstr>Next steps...</vt:lpstr>
      <vt:lpstr>What happened in your group?</vt:lpstr>
      <vt:lpstr>Some possibilities...</vt:lpstr>
      <vt:lpstr>The right answer(s)?</vt:lpstr>
      <vt:lpstr>The detail...</vt:lpstr>
      <vt:lpstr>PowerPoint Presentation</vt:lpstr>
      <vt:lpstr>PowerPoint Presentation</vt:lpstr>
      <vt:lpstr>PowerPoint Presentation</vt:lpstr>
      <vt:lpstr>Objectives of the exercise...</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2018-01-12T16:51:36Z</dcterms:modified>
</cp:coreProperties>
</file>