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slideLayouts/slideLayout49.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0.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3.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4.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5.xml" ContentType="application/vnd.openxmlformats-officedocument.presentationml.slideLayout+xml"/>
  <Override PartName="/ppt/theme/theme13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8.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9.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slideLayouts/slideLayout62.xml" ContentType="application/vnd.openxmlformats-officedocument.presentationml.slideLayout+xml"/>
  <Override PartName="/ppt/theme/theme148.xml" ContentType="application/vnd.openxmlformats-officedocument.theme+xml"/>
  <Override PartName="/ppt/theme/theme149.xml" ContentType="application/vnd.openxmlformats-officedocument.theme+xml"/>
  <Override PartName="/ppt/slideLayouts/slideLayout63.xml" ContentType="application/vnd.openxmlformats-officedocument.presentationml.slideLayout+xml"/>
  <Override PartName="/ppt/theme/theme150.xml" ContentType="application/vnd.openxmlformats-officedocument.theme+xml"/>
  <Override PartName="/ppt/theme/theme151.xml" ContentType="application/vnd.openxmlformats-officedocument.theme+xml"/>
  <Override PartName="/ppt/slideLayouts/slideLayout64.xml" ContentType="application/vnd.openxmlformats-officedocument.presentationml.slideLayout+xml"/>
  <Override PartName="/ppt/theme/theme152.xml" ContentType="application/vnd.openxmlformats-officedocument.theme+xml"/>
  <Override PartName="/ppt/slideLayouts/slideLayout65.xml" ContentType="application/vnd.openxmlformats-officedocument.presentationml.slideLayout+xml"/>
  <Override PartName="/ppt/theme/theme153.xml" ContentType="application/vnd.openxmlformats-officedocument.theme+xml"/>
  <Override PartName="/ppt/theme/theme154.xml" ContentType="application/vnd.openxmlformats-officedocument.theme+xml"/>
  <Override PartName="/ppt/slideLayouts/slideLayout66.xml" ContentType="application/vnd.openxmlformats-officedocument.presentationml.slideLayout+xml"/>
  <Override PartName="/ppt/theme/theme155.xml" ContentType="application/vnd.openxmlformats-officedocument.theme+xml"/>
  <Override PartName="/ppt/slideLayouts/slideLayout67.xml" ContentType="application/vnd.openxmlformats-officedocument.presentationml.slideLayout+xml"/>
  <Override PartName="/ppt/theme/theme156.xml" ContentType="application/vnd.openxmlformats-officedocument.theme+xml"/>
  <Override PartName="/ppt/theme/theme157.xml" ContentType="application/vnd.openxmlformats-officedocument.theme+xml"/>
  <Override PartName="/ppt/slideLayouts/slideLayout68.xml" ContentType="application/vnd.openxmlformats-officedocument.presentationml.slideLayout+xml"/>
  <Override PartName="/ppt/theme/theme15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59.xml" ContentType="application/vnd.openxmlformats-officedocument.theme+xml"/>
  <Override PartName="/ppt/slideLayouts/slideLayout71.xml" ContentType="application/vnd.openxmlformats-officedocument.presentationml.slideLayout+xml"/>
  <Override PartName="/ppt/theme/theme160.xml" ContentType="application/vnd.openxmlformats-officedocument.theme+xml"/>
  <Override PartName="/ppt/slideLayouts/slideLayout72.xml" ContentType="application/vnd.openxmlformats-officedocument.presentationml.slideLayout+xml"/>
  <Override PartName="/ppt/theme/theme16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62.xml" ContentType="application/vnd.openxmlformats-officedocument.theme+xml"/>
  <Override PartName="/ppt/slideLayouts/slideLayout75.xml" ContentType="application/vnd.openxmlformats-officedocument.presentationml.slideLayout+xml"/>
  <Override PartName="/ppt/theme/theme163.xml" ContentType="application/vnd.openxmlformats-officedocument.theme+xml"/>
  <Override PartName="/ppt/slideLayouts/slideLayout76.xml" ContentType="application/vnd.openxmlformats-officedocument.presentationml.slideLayout+xml"/>
  <Override PartName="/ppt/theme/theme164.xml" ContentType="application/vnd.openxmlformats-officedocument.theme+xml"/>
  <Override PartName="/ppt/slideLayouts/slideLayout77.xml" ContentType="application/vnd.openxmlformats-officedocument.presentationml.slideLayout+xml"/>
  <Override PartName="/ppt/theme/theme165.xml" ContentType="application/vnd.openxmlformats-officedocument.theme+xml"/>
  <Override PartName="/ppt/slideLayouts/slideLayout78.xml" ContentType="application/vnd.openxmlformats-officedocument.presentationml.slideLayout+xml"/>
  <Override PartName="/ppt/theme/theme166.xml" ContentType="application/vnd.openxmlformats-officedocument.theme+xml"/>
  <Override PartName="/ppt/theme/theme16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19" r:id="rId158"/>
    <p:sldMasterId id="2147485121" r:id="rId159"/>
    <p:sldMasterId id="2147485122" r:id="rId160"/>
    <p:sldMasterId id="2147485126" r:id="rId161"/>
    <p:sldMasterId id="2147485142" r:id="rId162"/>
    <p:sldMasterId id="2147485146" r:id="rId163"/>
    <p:sldMasterId id="2147485155" r:id="rId164"/>
    <p:sldMasterId id="2147485157" r:id="rId165"/>
    <p:sldMasterId id="2147485160" r:id="rId166"/>
  </p:sldMasterIdLst>
  <p:notesMasterIdLst>
    <p:notesMasterId r:id="rId259"/>
  </p:notesMasterIdLst>
  <p:sldIdLst>
    <p:sldId id="428" r:id="rId167"/>
    <p:sldId id="883" r:id="rId168"/>
    <p:sldId id="528" r:id="rId169"/>
    <p:sldId id="884" r:id="rId170"/>
    <p:sldId id="1035" r:id="rId171"/>
    <p:sldId id="1036" r:id="rId172"/>
    <p:sldId id="1001" r:id="rId173"/>
    <p:sldId id="1000" r:id="rId174"/>
    <p:sldId id="459" r:id="rId175"/>
    <p:sldId id="529" r:id="rId176"/>
    <p:sldId id="531" r:id="rId177"/>
    <p:sldId id="984" r:id="rId178"/>
    <p:sldId id="895" r:id="rId179"/>
    <p:sldId id="532" r:id="rId180"/>
    <p:sldId id="533" r:id="rId181"/>
    <p:sldId id="534" r:id="rId182"/>
    <p:sldId id="985" r:id="rId183"/>
    <p:sldId id="508" r:id="rId184"/>
    <p:sldId id="509" r:id="rId185"/>
    <p:sldId id="896" r:id="rId186"/>
    <p:sldId id="897" r:id="rId187"/>
    <p:sldId id="927" r:id="rId188"/>
    <p:sldId id="1114" r:id="rId189"/>
    <p:sldId id="1110" r:id="rId190"/>
    <p:sldId id="1111" r:id="rId191"/>
    <p:sldId id="1126" r:id="rId192"/>
    <p:sldId id="1085" r:id="rId193"/>
    <p:sldId id="1086" r:id="rId194"/>
    <p:sldId id="1087" r:id="rId195"/>
    <p:sldId id="1088" r:id="rId196"/>
    <p:sldId id="1092" r:id="rId197"/>
    <p:sldId id="1089" r:id="rId198"/>
    <p:sldId id="1091" r:id="rId199"/>
    <p:sldId id="1096" r:id="rId200"/>
    <p:sldId id="1093" r:id="rId201"/>
    <p:sldId id="1094" r:id="rId202"/>
    <p:sldId id="1095" r:id="rId203"/>
    <p:sldId id="1118" r:id="rId204"/>
    <p:sldId id="1119" r:id="rId205"/>
    <p:sldId id="1120" r:id="rId206"/>
    <p:sldId id="1121" r:id="rId207"/>
    <p:sldId id="1122" r:id="rId208"/>
    <p:sldId id="1123" r:id="rId209"/>
    <p:sldId id="1124" r:id="rId210"/>
    <p:sldId id="1125" r:id="rId211"/>
    <p:sldId id="1116" r:id="rId212"/>
    <p:sldId id="1117" r:id="rId213"/>
    <p:sldId id="1127" r:id="rId214"/>
    <p:sldId id="1128" r:id="rId215"/>
    <p:sldId id="1129" r:id="rId216"/>
    <p:sldId id="1130" r:id="rId217"/>
    <p:sldId id="1131" r:id="rId218"/>
    <p:sldId id="1132" r:id="rId219"/>
    <p:sldId id="1133" r:id="rId220"/>
    <p:sldId id="1134" r:id="rId221"/>
    <p:sldId id="1135" r:id="rId222"/>
    <p:sldId id="1136" r:id="rId223"/>
    <p:sldId id="1137" r:id="rId224"/>
    <p:sldId id="1138" r:id="rId225"/>
    <p:sldId id="1139" r:id="rId226"/>
    <p:sldId id="1140" r:id="rId227"/>
    <p:sldId id="1141" r:id="rId228"/>
    <p:sldId id="1142" r:id="rId229"/>
    <p:sldId id="1143" r:id="rId230"/>
    <p:sldId id="1144" r:id="rId231"/>
    <p:sldId id="1108" r:id="rId232"/>
    <p:sldId id="1115" r:id="rId233"/>
    <p:sldId id="1107" r:id="rId234"/>
    <p:sldId id="1106" r:id="rId235"/>
    <p:sldId id="1109" r:id="rId236"/>
    <p:sldId id="1113" r:id="rId237"/>
    <p:sldId id="1097" r:id="rId238"/>
    <p:sldId id="1098" r:id="rId239"/>
    <p:sldId id="945" r:id="rId240"/>
    <p:sldId id="1023" r:id="rId241"/>
    <p:sldId id="1024" r:id="rId242"/>
    <p:sldId id="1004" r:id="rId243"/>
    <p:sldId id="1009" r:id="rId244"/>
    <p:sldId id="1005" r:id="rId245"/>
    <p:sldId id="1007" r:id="rId246"/>
    <p:sldId id="1013" r:id="rId247"/>
    <p:sldId id="1014" r:id="rId248"/>
    <p:sldId id="1042" r:id="rId249"/>
    <p:sldId id="1043" r:id="rId250"/>
    <p:sldId id="1044" r:id="rId251"/>
    <p:sldId id="1018" r:id="rId252"/>
    <p:sldId id="1100" r:id="rId253"/>
    <p:sldId id="1101" r:id="rId254"/>
    <p:sldId id="1102" r:id="rId255"/>
    <p:sldId id="1103" r:id="rId256"/>
    <p:sldId id="832" r:id="rId257"/>
    <p:sldId id="838" r:id="rId25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FF6600"/>
    <a:srgbClr val="CC0000"/>
    <a:srgbClr val="660066"/>
    <a:srgbClr val="FF3300"/>
    <a:srgbClr val="FF6699"/>
    <a:srgbClr val="CC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8239" autoAdjust="0"/>
  </p:normalViewPr>
  <p:slideViewPr>
    <p:cSldViewPr>
      <p:cViewPr varScale="1">
        <p:scale>
          <a:sx n="69" d="100"/>
          <a:sy n="69"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944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4.xml"/><Relationship Id="rId191" Type="http://schemas.openxmlformats.org/officeDocument/2006/relationships/slide" Target="slides/slide25.xml"/><Relationship Id="rId205" Type="http://schemas.openxmlformats.org/officeDocument/2006/relationships/slide" Target="slides/slide39.xml"/><Relationship Id="rId226" Type="http://schemas.openxmlformats.org/officeDocument/2006/relationships/slide" Target="slides/slide60.xml"/><Relationship Id="rId247" Type="http://schemas.openxmlformats.org/officeDocument/2006/relationships/slide" Target="slides/slide81.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5.xml"/><Relationship Id="rId216" Type="http://schemas.openxmlformats.org/officeDocument/2006/relationships/slide" Target="slides/slide50.xml"/><Relationship Id="rId237" Type="http://schemas.openxmlformats.org/officeDocument/2006/relationships/slide" Target="slides/slide71.xml"/><Relationship Id="rId258" Type="http://schemas.openxmlformats.org/officeDocument/2006/relationships/slide" Target="slides/slide9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5.xml"/><Relationship Id="rId192" Type="http://schemas.openxmlformats.org/officeDocument/2006/relationships/slide" Target="slides/slide26.xml"/><Relationship Id="rId206" Type="http://schemas.openxmlformats.org/officeDocument/2006/relationships/slide" Target="slides/slide40.xml"/><Relationship Id="rId227" Type="http://schemas.openxmlformats.org/officeDocument/2006/relationships/slide" Target="slides/slide61.xml"/><Relationship Id="rId248" Type="http://schemas.openxmlformats.org/officeDocument/2006/relationships/slide" Target="slides/slide8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16.xml"/><Relationship Id="rId217"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6.xml"/><Relationship Id="rId233" Type="http://schemas.openxmlformats.org/officeDocument/2006/relationships/slide" Target="slides/slide67.xml"/><Relationship Id="rId238" Type="http://schemas.openxmlformats.org/officeDocument/2006/relationships/slide" Target="slides/slide72.xml"/><Relationship Id="rId254" Type="http://schemas.openxmlformats.org/officeDocument/2006/relationships/slide" Target="slides/slide88.xml"/><Relationship Id="rId259"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11.xml"/><Relationship Id="rId198" Type="http://schemas.openxmlformats.org/officeDocument/2006/relationships/slide" Target="slides/slide32.xml"/><Relationship Id="rId172" Type="http://schemas.openxmlformats.org/officeDocument/2006/relationships/slide" Target="slides/slide6.xml"/><Relationship Id="rId193" Type="http://schemas.openxmlformats.org/officeDocument/2006/relationships/slide" Target="slides/slide27.xml"/><Relationship Id="rId202" Type="http://schemas.openxmlformats.org/officeDocument/2006/relationships/slide" Target="slides/slide36.xml"/><Relationship Id="rId207" Type="http://schemas.openxmlformats.org/officeDocument/2006/relationships/slide" Target="slides/slide41.xml"/><Relationship Id="rId223" Type="http://schemas.openxmlformats.org/officeDocument/2006/relationships/slide" Target="slides/slide57.xml"/><Relationship Id="rId228" Type="http://schemas.openxmlformats.org/officeDocument/2006/relationships/slide" Target="slides/slide62.xml"/><Relationship Id="rId244" Type="http://schemas.openxmlformats.org/officeDocument/2006/relationships/slide" Target="slides/slide78.xml"/><Relationship Id="rId249" Type="http://schemas.openxmlformats.org/officeDocument/2006/relationships/slide" Target="slides/slide8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xml"/><Relationship Id="rId188" Type="http://schemas.openxmlformats.org/officeDocument/2006/relationships/slide" Target="slides/slide2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7.xml"/><Relationship Id="rId213" Type="http://schemas.openxmlformats.org/officeDocument/2006/relationships/slide" Target="slides/slide47.xml"/><Relationship Id="rId218" Type="http://schemas.openxmlformats.org/officeDocument/2006/relationships/slide" Target="slides/slide52.xml"/><Relationship Id="rId234" Type="http://schemas.openxmlformats.org/officeDocument/2006/relationships/slide" Target="slides/slide68.xml"/><Relationship Id="rId239"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84.xml"/><Relationship Id="rId255" Type="http://schemas.openxmlformats.org/officeDocument/2006/relationships/slide" Target="slides/slide8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7.xml"/><Relationship Id="rId194" Type="http://schemas.openxmlformats.org/officeDocument/2006/relationships/slide" Target="slides/slide28.xml"/><Relationship Id="rId199" Type="http://schemas.openxmlformats.org/officeDocument/2006/relationships/slide" Target="slides/slide33.xml"/><Relationship Id="rId203" Type="http://schemas.openxmlformats.org/officeDocument/2006/relationships/slide" Target="slides/slide37.xml"/><Relationship Id="rId208" Type="http://schemas.openxmlformats.org/officeDocument/2006/relationships/slide" Target="slides/slide42.xml"/><Relationship Id="rId229" Type="http://schemas.openxmlformats.org/officeDocument/2006/relationships/slide" Target="slides/slide63.xml"/><Relationship Id="rId19" Type="http://schemas.openxmlformats.org/officeDocument/2006/relationships/slideMaster" Target="slideMasters/slideMaster19.xml"/><Relationship Id="rId224" Type="http://schemas.openxmlformats.org/officeDocument/2006/relationships/slide" Target="slides/slide58.xml"/><Relationship Id="rId240" Type="http://schemas.openxmlformats.org/officeDocument/2006/relationships/slide" Target="slides/slide74.xml"/><Relationship Id="rId245" Type="http://schemas.openxmlformats.org/officeDocument/2006/relationships/slide" Target="slides/slide79.xml"/><Relationship Id="rId261"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8.xml"/><Relationship Id="rId189" Type="http://schemas.openxmlformats.org/officeDocument/2006/relationships/slide" Target="slides/slide23.xml"/><Relationship Id="rId219" Type="http://schemas.openxmlformats.org/officeDocument/2006/relationships/slide" Target="slides/slide53.xml"/><Relationship Id="rId3" Type="http://schemas.openxmlformats.org/officeDocument/2006/relationships/slideMaster" Target="slideMasters/slideMaster3.xml"/><Relationship Id="rId214" Type="http://schemas.openxmlformats.org/officeDocument/2006/relationships/slide" Target="slides/slide48.xml"/><Relationship Id="rId230" Type="http://schemas.openxmlformats.org/officeDocument/2006/relationships/slide" Target="slides/slide64.xml"/><Relationship Id="rId235" Type="http://schemas.openxmlformats.org/officeDocument/2006/relationships/slide" Target="slides/slide69.xml"/><Relationship Id="rId251" Type="http://schemas.openxmlformats.org/officeDocument/2006/relationships/slide" Target="slides/slide85.xml"/><Relationship Id="rId256" Type="http://schemas.openxmlformats.org/officeDocument/2006/relationships/slide" Target="slides/slide90.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8.xml"/><Relationship Id="rId179" Type="http://schemas.openxmlformats.org/officeDocument/2006/relationships/slide" Target="slides/slide13.xml"/><Relationship Id="rId195" Type="http://schemas.openxmlformats.org/officeDocument/2006/relationships/slide" Target="slides/slide29.xml"/><Relationship Id="rId209" Type="http://schemas.openxmlformats.org/officeDocument/2006/relationships/slide" Target="slides/slide43.xml"/><Relationship Id="rId190" Type="http://schemas.openxmlformats.org/officeDocument/2006/relationships/slide" Target="slides/slide24.xml"/><Relationship Id="rId204" Type="http://schemas.openxmlformats.org/officeDocument/2006/relationships/slide" Target="slides/slide38.xml"/><Relationship Id="rId220" Type="http://schemas.openxmlformats.org/officeDocument/2006/relationships/slide" Target="slides/slide54.xml"/><Relationship Id="rId225" Type="http://schemas.openxmlformats.org/officeDocument/2006/relationships/slide" Target="slides/slide59.xml"/><Relationship Id="rId241" Type="http://schemas.openxmlformats.org/officeDocument/2006/relationships/slide" Target="slides/slide75.xml"/><Relationship Id="rId246" Type="http://schemas.openxmlformats.org/officeDocument/2006/relationships/slide" Target="slides/slide8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 Target="slides/slide3.xml"/><Relationship Id="rId185"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xml"/><Relationship Id="rId210" Type="http://schemas.openxmlformats.org/officeDocument/2006/relationships/slide" Target="slides/slide44.xml"/><Relationship Id="rId215" Type="http://schemas.openxmlformats.org/officeDocument/2006/relationships/slide" Target="slides/slide49.xml"/><Relationship Id="rId236" Type="http://schemas.openxmlformats.org/officeDocument/2006/relationships/slide" Target="slides/slide70.xml"/><Relationship Id="rId257" Type="http://schemas.openxmlformats.org/officeDocument/2006/relationships/slide" Target="slides/slide91.xml"/><Relationship Id="rId26" Type="http://schemas.openxmlformats.org/officeDocument/2006/relationships/slideMaster" Target="slideMasters/slideMaster26.xml"/><Relationship Id="rId231" Type="http://schemas.openxmlformats.org/officeDocument/2006/relationships/slide" Target="slides/slide65.xml"/><Relationship Id="rId252" Type="http://schemas.openxmlformats.org/officeDocument/2006/relationships/slide" Target="slides/slide8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9.xml"/><Relationship Id="rId196" Type="http://schemas.openxmlformats.org/officeDocument/2006/relationships/slide" Target="slides/slide30.xml"/><Relationship Id="rId200" Type="http://schemas.openxmlformats.org/officeDocument/2006/relationships/slide" Target="slides/slide34.xml"/><Relationship Id="rId16" Type="http://schemas.openxmlformats.org/officeDocument/2006/relationships/slideMaster" Target="slideMasters/slideMaster16.xml"/><Relationship Id="rId221" Type="http://schemas.openxmlformats.org/officeDocument/2006/relationships/slide" Target="slides/slide55.xml"/><Relationship Id="rId242" Type="http://schemas.openxmlformats.org/officeDocument/2006/relationships/slide" Target="slides/slide76.xml"/><Relationship Id="rId263"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20.xml"/><Relationship Id="rId211" Type="http://schemas.openxmlformats.org/officeDocument/2006/relationships/slide" Target="slides/slide45.xml"/><Relationship Id="rId232" Type="http://schemas.openxmlformats.org/officeDocument/2006/relationships/slide" Target="slides/slide66.xml"/><Relationship Id="rId253" Type="http://schemas.openxmlformats.org/officeDocument/2006/relationships/slide" Target="slides/slide87.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10.xml"/><Relationship Id="rId197" Type="http://schemas.openxmlformats.org/officeDocument/2006/relationships/slide" Target="slides/slide31.xml"/><Relationship Id="rId201" Type="http://schemas.openxmlformats.org/officeDocument/2006/relationships/slide" Target="slides/slide35.xml"/><Relationship Id="rId222" Type="http://schemas.openxmlformats.org/officeDocument/2006/relationships/slide" Target="slides/slide56.xml"/><Relationship Id="rId243" Type="http://schemas.openxmlformats.org/officeDocument/2006/relationships/slide" Target="slides/slide7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18</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20</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21</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22</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063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479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E44CD6C9-20D9-4EFB-B9DE-F86C9C8BB69C}" type="slidenum">
              <a:rPr lang="en-GB">
                <a:solidFill>
                  <a:srgbClr val="000000"/>
                </a:solidFill>
              </a:rPr>
              <a:pPr/>
              <a:t>46</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776133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88DDD321-6660-47A4-9894-2603220C5A71}" type="slidenum">
              <a:rPr lang="en-GB">
                <a:solidFill>
                  <a:srgbClr val="000000"/>
                </a:solidFill>
              </a:rPr>
              <a:pPr/>
              <a:t>47</a:t>
            </a:fld>
            <a:endParaRPr lang="en-GB">
              <a:solidFill>
                <a:srgbClr val="000000"/>
              </a:solidFill>
            </a:endParaRPr>
          </a:p>
        </p:txBody>
      </p:sp>
    </p:spTree>
    <p:extLst>
      <p:ext uri="{BB962C8B-B14F-4D97-AF65-F5344CB8AC3E}">
        <p14:creationId xmlns:p14="http://schemas.microsoft.com/office/powerpoint/2010/main" val="1401564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037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3269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2373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144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1172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967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0518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4553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3179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522618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45847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09951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853542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73230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268300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31665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AE72F0-1F5C-4E90-9ABD-D20E6E4C340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2790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55432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06949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7</a:t>
            </a:fld>
            <a:endParaRPr lang="en-GB"/>
          </a:p>
        </p:txBody>
      </p:sp>
    </p:spTree>
    <p:extLst>
      <p:ext uri="{BB962C8B-B14F-4D97-AF65-F5344CB8AC3E}">
        <p14:creationId xmlns:p14="http://schemas.microsoft.com/office/powerpoint/2010/main" val="2498689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71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601381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65204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44769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74</a:t>
            </a:fld>
            <a:endParaRPr lang="en-GB" dirty="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89251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60170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94574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5234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85436-79B7-4A40-9472-CC1F85078964}" type="slidenum">
              <a:rPr kumimoji="0" lang="en-GB"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474180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1F242-1178-45BC-9221-60C1FB4A5378}" type="slidenum">
              <a:rPr kumimoji="0" lang="en-GB"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7658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9</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91</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92</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13</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15</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06/02/2018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06/02/2018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06/02/2018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06/02/2018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06 February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06/02/2018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06 February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06/02/2018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2/6/2018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96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37482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06/02/2018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356768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90052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037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7698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11539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69215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874561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613165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30793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67920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06/02/2018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53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Tuesday, 06 February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24604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306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FA4A896-AEBC-45F7-BDDF-664620CF3620}"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06/02/2018</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51200B-38BD-4771-859B-8F134E21364B}" type="slidenum">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8721942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46204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46310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06/02/2018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06/02/2018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theme" Target="../theme/theme10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5.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8.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3.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1,1,Metacognition " TargetMode="External"/><Relationship Id="rId2" Type="http://schemas.openxmlformats.org/officeDocument/2006/relationships/theme" Target="../theme/theme155.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6.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2" Type="http://schemas.openxmlformats.org/officeDocument/2006/relationships/theme" Target="../theme/theme158.xml"/><Relationship Id="rId1" Type="http://schemas.openxmlformats.org/officeDocument/2006/relationships/slideLayout" Target="../slideLayouts/slideLayout68.xml"/></Relationships>
</file>

<file path=ppt/slideMasters/_rels/slideMaster159.xml.rels><?xml version="1.0" encoding="UTF-8" standalone="yes"?>
<Relationships xmlns="http://schemas.openxmlformats.org/package/2006/relationships"><Relationship Id="rId3" Type="http://schemas.openxmlformats.org/officeDocument/2006/relationships/theme" Target="../theme/theme15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7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1.xml"/><Relationship Id="rId1" Type="http://schemas.openxmlformats.org/officeDocument/2006/relationships/slideLayout" Target="../slideLayouts/slideLayout7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3" Type="http://schemas.openxmlformats.org/officeDocument/2006/relationships/theme" Target="../theme/theme16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75.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76.xm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5.xml"/><Relationship Id="rId1" Type="http://schemas.openxmlformats.org/officeDocument/2006/relationships/slideLayout" Target="../slideLayouts/slideLayout77.xml"/></Relationships>
</file>

<file path=ppt/slideMasters/_rels/slideMaster166.xml.rels><?xml version="1.0" encoding="UTF-8" standalone="yes"?>
<Relationships xmlns="http://schemas.openxmlformats.org/package/2006/relationships"><Relationship Id="rId2" Type="http://schemas.openxmlformats.org/officeDocument/2006/relationships/theme" Target="../theme/theme166.xml"/><Relationship Id="rId1" Type="http://schemas.openxmlformats.org/officeDocument/2006/relationships/slideLayout" Target="../slideLayouts/slideLayout7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 id="214748515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2/6/2018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2/6/2018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28" r:id="rId1"/>
    <p:sldLayoutId id="214748513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sldLayoutIdLst>
    <p:sldLayoutId id="21474850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sldLayoutIdLst>
    <p:sldLayoutId id="21474851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sldLayoutIdLst>
    <p:sldLayoutId id="21474851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sldLayoutIdLst>
    <p:sldLayoutId id="21474851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sldLayoutIdLst>
    <p:sldLayoutId id="21474851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sldLayoutIdLst>
    <p:sldLayoutId id="21474851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2/6/2018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624962368"/>
      </p:ext>
    </p:extLst>
  </p:cSld>
  <p:clrMap bg1="dk1" tx1="lt1" bg2="dk2" tx2="lt2" accent1="accent1" accent2="accent2" accent3="accent3" accent4="accent4" accent5="accent5" accent6="accent6" hlink="hlink" folHlink="folHlink"/>
  <p:sldLayoutIdLst>
    <p:sldLayoutId id="21474851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149" r:id="rId1"/>
    <p:sldLayoutId id="21474851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06 February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sldLayoutIdLst>
    <p:sldLayoutId id="2147485162" r:id="rId1"/>
    <p:sldLayoutId id="214748516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FA4A896-AEBC-45F7-BDDF-664620CF3620}" type="datetimeFigureOut">
              <a:rPr lang="en-GB" smtClean="0">
                <a:solidFill>
                  <a:prstClr val="black">
                    <a:tint val="75000"/>
                  </a:prstClr>
                </a:solidFill>
                <a:latin typeface="Calibri"/>
              </a:rPr>
              <a:pPr fontAlgn="auto">
                <a:spcBef>
                  <a:spcPts val="0"/>
                </a:spcBef>
                <a:spcAft>
                  <a:spcPts val="0"/>
                </a:spcAft>
              </a:pPr>
              <a:t>06/02/2018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51200B-38BD-4771-859B-8F134E21364B}"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03471676"/>
      </p:ext>
    </p:extLst>
  </p:cSld>
  <p:clrMap bg1="lt1" tx1="dk1" bg2="lt2" tx2="dk2" accent1="accent1" accent2="accent2" accent3="accent3" accent4="accent4" accent5="accent5" accent6="accent6" hlink="hlink" folHlink="folHlink"/>
  <p:sldLayoutIdLst>
    <p:sldLayoutId id="21474851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sldLayoutIdLst>
    <p:sldLayoutId id="21474851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2175908189"/>
      </p:ext>
    </p:extLst>
  </p:cSld>
  <p:clrMap bg1="lt1" tx1="dk1" bg2="lt2" tx2="dk2" accent1="accent1" accent2="accent2" accent3="accent3" accent4="accent4" accent5="accent5" accent6="accent6" hlink="hlink" folHlink="folHlink"/>
  <p:sldLayoutIdLst>
    <p:sldLayoutId id="21474851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06/02/2018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2/6/2018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2/6/2018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7.xml"/><Relationship Id="rId1" Type="http://schemas.openxmlformats.org/officeDocument/2006/relationships/slideLayout" Target="../slideLayouts/slideLayout42.xml"/><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8.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5.xml"/></Relationships>
</file>

<file path=ppt/slides/_rels/slide7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1.xml"/><Relationship Id="rId1" Type="http://schemas.openxmlformats.org/officeDocument/2006/relationships/slideLayout" Target="../slideLayouts/slideLayout4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96690"/>
            <a:ext cx="6697400" cy="2770656"/>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US" sz="3600" dirty="0">
                <a:solidFill>
                  <a:srgbClr val="FFFF00"/>
                </a:solidFill>
                <a:latin typeface="+mn-lt"/>
              </a:rPr>
              <a:t>Theme 1</a:t>
            </a:r>
            <a:br>
              <a:rPr lang="en-US" sz="3200" dirty="0">
                <a:solidFill>
                  <a:srgbClr val="FFFF00"/>
                </a:solidFill>
                <a:latin typeface="+mn-lt"/>
              </a:rPr>
            </a:br>
            <a:r>
              <a:rPr lang="en-GB" sz="3200" dirty="0">
                <a:solidFill>
                  <a:srgbClr val="FFFF00"/>
                </a:solidFill>
                <a:latin typeface="+mn-lt"/>
              </a:rPr>
              <a:t>Smarter Feedback and Feed-forward  – giving better feedback to more students in less time</a:t>
            </a:r>
            <a:br>
              <a:rPr lang="en-US" sz="3200" dirty="0">
                <a:solidFill>
                  <a:srgbClr val="FFFF00"/>
                </a:solidFill>
                <a:latin typeface="+mn-lt"/>
              </a:rPr>
            </a:br>
            <a:r>
              <a:rPr lang="en-US" sz="3200" dirty="0">
                <a:solidFill>
                  <a:srgbClr val="92D050"/>
                </a:solidFill>
                <a:latin typeface="+mn-lt"/>
              </a:rPr>
              <a:t>University of Glasgow</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7</a:t>
            </a:r>
            <a:r>
              <a:rPr lang="en-GB" sz="3600" b="1" baseline="30000" dirty="0">
                <a:latin typeface="Calibri" panose="020F0502020204030204" pitchFamily="34" charset="0"/>
              </a:rPr>
              <a:t>th</a:t>
            </a:r>
            <a:r>
              <a:rPr lang="en-GB" sz="3600" b="1" dirty="0">
                <a:latin typeface="Calibri" panose="020F0502020204030204" pitchFamily="34" charset="0"/>
              </a:rPr>
              <a:t> February,</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morning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philatglasgow18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r>
              <a:rPr lang="en-GB" sz="2400" dirty="0">
                <a:solidFill>
                  <a:srgbClr val="002060"/>
                </a:solidFill>
              </a:rPr>
              <a:t>The #LTHE Chat on Wednesday 7th February 2018 will be jointly led by @adamL50 and @</a:t>
            </a:r>
            <a:r>
              <a:rPr lang="en-GB" sz="2400" dirty="0" err="1">
                <a:solidFill>
                  <a:srgbClr val="002060"/>
                </a:solidFill>
              </a:rPr>
              <a:t>simonprattadams</a:t>
            </a:r>
            <a:r>
              <a:rPr lang="en-GB" sz="2400" dirty="0">
                <a:solidFill>
                  <a:srgbClr val="002060"/>
                </a:solidFill>
              </a:rPr>
              <a:t> from Anglia Learning and Teaching (@</a:t>
            </a:r>
            <a:r>
              <a:rPr lang="en-GB" sz="2400" dirty="0" err="1">
                <a:solidFill>
                  <a:srgbClr val="002060"/>
                </a:solidFill>
              </a:rPr>
              <a:t>AngliaLTA</a:t>
            </a:r>
            <a:r>
              <a:rPr lang="en-GB" sz="2400" dirty="0">
                <a:solidFill>
                  <a:srgbClr val="002060"/>
                </a:solidFill>
              </a:rPr>
              <a:t>) on the topic of Enhancing the supervision experience of undergraduate students</a:t>
            </a:r>
            <a:endParaRPr lang="en-GB" sz="360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“Getting feedback to my students would be much better for me in only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simulation to bring learning to life). </a:t>
            </a:r>
            <a:endParaRPr lang="en-GB" sz="3000"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b="1" dirty="0"/>
              <a:t>Use link below to download the new materials on feedback and assessment produced in 2017 by </a:t>
            </a:r>
            <a:r>
              <a:rPr lang="en-GB" b="1" dirty="0">
                <a:solidFill>
                  <a:srgbClr val="002060"/>
                </a:solidFill>
              </a:rPr>
              <a:t>Kay Sambell, Sally Brown and Phil Race</a:t>
            </a:r>
            <a:r>
              <a:rPr lang="en-GB"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so that they can address deficiencies and built on strengths;</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91785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4018831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4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3786305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Sally Brown on Feedback</a:t>
            </a:r>
          </a:p>
        </p:txBody>
      </p:sp>
      <p:sp>
        <p:nvSpPr>
          <p:cNvPr id="3" name="Subtitle 2"/>
          <p:cNvSpPr>
            <a:spLocks noGrp="1"/>
          </p:cNvSpPr>
          <p:nvPr>
            <p:ph type="subTitle" idx="1"/>
          </p:nvPr>
        </p:nvSpPr>
        <p:spPr/>
        <p:txBody>
          <a:bodyPr/>
          <a:lstStyle/>
          <a:p>
            <a:r>
              <a:rPr lang="en-GB" b="1" dirty="0">
                <a:solidFill>
                  <a:srgbClr val="00B050"/>
                </a:solidFill>
              </a:rPr>
              <a:t>From ‘Learning, teaching and assessment: global perspectives’</a:t>
            </a:r>
          </a:p>
          <a:p>
            <a:r>
              <a:rPr lang="en-GB" b="1" dirty="0">
                <a:solidFill>
                  <a:srgbClr val="00B050"/>
                </a:solidFill>
              </a:rPr>
              <a:t>2015, Palgrave-Macmillan</a:t>
            </a:r>
          </a:p>
        </p:txBody>
      </p:sp>
    </p:spTree>
    <p:extLst>
      <p:ext uri="{BB962C8B-B14F-4D97-AF65-F5344CB8AC3E}">
        <p14:creationId xmlns:p14="http://schemas.microsoft.com/office/powerpoint/2010/main" val="2976159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r>
              <a:rPr lang="en-GB" dirty="0"/>
              <a:t>Poorly written comments that are nigh on impossible to decode, especially when impenetrable acronyms or abbreviations are used, or where handwriting is in an unfamiliar alphabet and is illegible. </a:t>
            </a:r>
          </a:p>
          <a:p>
            <a:pPr lvl="0"/>
            <a:r>
              <a:rPr lang="en-GB" dirty="0"/>
              <a:t>Cursory and derogatory remarks that leave them feeling demoralised ‘Weak argument’, ‘Shoddy work’, ‘Hopeless’, ‘Under-developed’, and so on. </a:t>
            </a:r>
          </a:p>
          <a:p>
            <a:pPr lvl="0"/>
            <a:r>
              <a:rPr lang="en-GB" dirty="0"/>
              <a:t>Value judgements on them as people rather than on the work in hand. </a:t>
            </a:r>
          </a:p>
        </p:txBody>
      </p:sp>
    </p:spTree>
    <p:extLst>
      <p:ext uri="{BB962C8B-B14F-4D97-AF65-F5344CB8AC3E}">
        <p14:creationId xmlns:p14="http://schemas.microsoft.com/office/powerpoint/2010/main" val="109511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r>
              <a:rPr lang="en-GB" dirty="0"/>
              <a:t>Vague comments which give few hints on how to improve or remediate errors: ‘OK as far as it goes’, ‘Needs greater depth of argument’, ‘Inappropriate methodology used’, ‘Not written at the right level’. </a:t>
            </a:r>
          </a:p>
          <a:p>
            <a:r>
              <a:rPr lang="en-GB"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8972667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 </a:t>
            </a:r>
          </a:p>
        </p:txBody>
      </p:sp>
      <p:sp>
        <p:nvSpPr>
          <p:cNvPr id="3" name="Content Placeholder 2"/>
          <p:cNvSpPr>
            <a:spLocks noGrp="1"/>
          </p:cNvSpPr>
          <p:nvPr>
            <p:ph idx="1"/>
          </p:nvPr>
        </p:nvSpPr>
        <p:spPr/>
        <p:txBody>
          <a:bodyPr/>
          <a:lstStyle/>
          <a:p>
            <a:pPr lvl="0">
              <a:buFont typeface="+mj-lt"/>
              <a:buAutoNum type="arabicPeriod"/>
            </a:pPr>
            <a:r>
              <a:rPr lang="en-GB" dirty="0"/>
              <a:t>Is dialogic, rather than mono-directional, giving students chances to respond to comments from their markers and seek clarification where necessary. </a:t>
            </a:r>
          </a:p>
          <a:p>
            <a:pPr lvl="0">
              <a:buFont typeface="+mj-lt"/>
              <a:buAutoNum type="arabicPeriod"/>
            </a:pPr>
            <a:r>
              <a:rPr lang="en-GB"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28130938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3"/>
            </a:pPr>
            <a:r>
              <a:rPr lang="en-GB" dirty="0"/>
              <a:t>Actively facilitates students reviewing their own work and reflecting on it, so that they become good judges of the quality of their own work. </a:t>
            </a:r>
          </a:p>
          <a:p>
            <a:pPr>
              <a:buFont typeface="+mj-lt"/>
              <a:buAutoNum type="arabicPeriod" startAt="3"/>
            </a:pPr>
            <a:r>
              <a:rPr lang="en-GB" dirty="0"/>
              <a:t>Doesn’t just correct errors and indicate problems, potentially leaving students discouraged and demotivated, but also highlights good work and encourages them to believe they can improve and succeed.</a:t>
            </a:r>
          </a:p>
          <a:p>
            <a:pPr>
              <a:buFont typeface="+mj-lt"/>
              <a:buAutoNum type="arabicPeriod" startAt="3"/>
            </a:pPr>
            <a:endParaRPr lang="en-GB" dirty="0"/>
          </a:p>
        </p:txBody>
      </p:sp>
    </p:spTree>
    <p:extLst>
      <p:ext uri="{BB962C8B-B14F-4D97-AF65-F5344CB8AC3E}">
        <p14:creationId xmlns:p14="http://schemas.microsoft.com/office/powerpoint/2010/main" val="26543901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3"/>
            </a:pPr>
            <a:r>
              <a:rPr lang="en-GB" dirty="0"/>
              <a:t>Actively facilitates students reviewing their own work and reflecting on it, so that they become good judges of the quality of their own work. </a:t>
            </a:r>
          </a:p>
          <a:p>
            <a:pPr>
              <a:buFont typeface="+mj-lt"/>
              <a:buAutoNum type="arabicPeriod" startAt="3"/>
            </a:pPr>
            <a:r>
              <a:rPr lang="en-GB" dirty="0"/>
              <a:t>Doesn’t just correct errors and indicate problems, potentially leaving students discouraged and demotivated, but also highlights good work and encourages them to believe they can improve and succeed.</a:t>
            </a:r>
          </a:p>
          <a:p>
            <a:pPr>
              <a:buFont typeface="+mj-lt"/>
              <a:buAutoNum type="arabicPeriod" startAt="3"/>
            </a:pPr>
            <a:endParaRPr lang="en-GB" dirty="0"/>
          </a:p>
        </p:txBody>
      </p:sp>
    </p:spTree>
    <p:extLst>
      <p:ext uri="{BB962C8B-B14F-4D97-AF65-F5344CB8AC3E}">
        <p14:creationId xmlns:p14="http://schemas.microsoft.com/office/powerpoint/2010/main" val="7934671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5"/>
            </a:pPr>
            <a:r>
              <a:rPr lang="en-GB"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21723754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a:xfrm>
            <a:off x="358775" y="908721"/>
            <a:ext cx="8605838" cy="4958680"/>
          </a:xfrm>
        </p:spPr>
        <p:txBody>
          <a:bodyPr/>
          <a:lstStyle/>
          <a:p>
            <a:pPr>
              <a:buFont typeface="+mj-lt"/>
              <a:buAutoNum type="arabicPeriod" startAt="6"/>
            </a:pPr>
            <a:r>
              <a:rPr lang="en-GB"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dirty="0" err="1"/>
              <a:t>Hounsell</a:t>
            </a:r>
            <a:r>
              <a:rPr lang="en-GB" dirty="0"/>
              <a:t>, 2008, p. 5).</a:t>
            </a:r>
          </a:p>
          <a:p>
            <a:pPr lvl="0">
              <a:buFont typeface="+mj-lt"/>
              <a:buAutoNum type="arabicPeriod" startAt="6"/>
            </a:pPr>
            <a:r>
              <a:rPr lang="en-GB" dirty="0"/>
              <a:t>Ensures that the mark isn’t the only thing that students take note of when work is returned, but that they are encouraged to read and use the advice given in feedback and apply it to future assignments. </a:t>
            </a:r>
          </a:p>
          <a:p>
            <a:pPr>
              <a:buFont typeface="+mj-lt"/>
              <a:buAutoNum type="arabicPeriod" startAt="6"/>
            </a:pPr>
            <a:endParaRPr lang="en-GB" dirty="0"/>
          </a:p>
        </p:txBody>
      </p:sp>
    </p:spTree>
    <p:extLst>
      <p:ext uri="{BB962C8B-B14F-4D97-AF65-F5344CB8AC3E}">
        <p14:creationId xmlns:p14="http://schemas.microsoft.com/office/powerpoint/2010/main" val="9586049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3600" b="1" dirty="0">
                <a:solidFill>
                  <a:schemeClr val="tx1"/>
                </a:solidFill>
              </a:rPr>
              <a:t>Ten tips for formative feedback</a:t>
            </a:r>
            <a:br>
              <a:rPr lang="en-GB" sz="3600" b="1" dirty="0">
                <a:solidFill>
                  <a:schemeClr val="tx1"/>
                </a:solidFill>
              </a:rPr>
            </a:br>
            <a:r>
              <a:rPr lang="en-GB" sz="2000" b="1" dirty="0">
                <a:solidFill>
                  <a:schemeClr val="tx1"/>
                </a:solidFill>
              </a:rPr>
              <a:t>(many more expanded upon in the handout which was already on the tables)</a:t>
            </a:r>
            <a:endParaRPr lang="en-GB" sz="3600" b="1" dirty="0">
              <a:solidFill>
                <a:schemeClr val="tx1"/>
              </a:solidFill>
            </a:endParaRP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21510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9" name="Rectangle 5"/>
          <p:cNvSpPr>
            <a:spLocks noChangeArrowheads="1"/>
          </p:cNvSpPr>
          <p:nvPr/>
        </p:nvSpPr>
        <p:spPr bwMode="auto">
          <a:xfrm>
            <a:off x="0" y="1052513"/>
            <a:ext cx="9144000" cy="5805487"/>
          </a:xfrm>
          <a:prstGeom prst="rect">
            <a:avLst/>
          </a:prstGeom>
          <a:noFill/>
          <a:ln w="12700">
            <a:noFill/>
            <a:miter lim="800000"/>
            <a:headEnd/>
            <a:tailEnd/>
          </a:ln>
        </p:spPr>
        <p:txBody>
          <a:bodyPr lIns="92075" tIns="46038" rIns="92075" bIns="46038"/>
          <a:lstStyle/>
          <a:p>
            <a:pPr marL="609600" indent="-609600" algn="l">
              <a:spcBef>
                <a:spcPct val="35000"/>
              </a:spcBef>
              <a:buClr>
                <a:srgbClr val="009900"/>
              </a:buClr>
              <a:buFont typeface="+mj-lt"/>
              <a:buAutoNum type="arabicPeriod" startAt="6"/>
            </a:pPr>
            <a:r>
              <a:rPr lang="en-GB" sz="2800" b="1" dirty="0">
                <a:solidFill>
                  <a:srgbClr val="660066"/>
                </a:solidFill>
                <a:latin typeface="Arial"/>
              </a:rPr>
              <a:t>Link feedback to the achievement of learning outcomes.</a:t>
            </a:r>
          </a:p>
          <a:p>
            <a:pPr marL="609600" indent="-609600" algn="l">
              <a:spcBef>
                <a:spcPct val="35000"/>
              </a:spcBef>
              <a:buClr>
                <a:srgbClr val="009900"/>
              </a:buClr>
              <a:buFont typeface="+mj-lt"/>
              <a:buAutoNum type="arabicPeriod" startAt="6"/>
            </a:pPr>
            <a:r>
              <a:rPr lang="en-GB" sz="2800" b="1" dirty="0">
                <a:solidFill>
                  <a:srgbClr val="660066"/>
                </a:solidFill>
                <a:latin typeface="Arial"/>
              </a:rPr>
              <a:t>Provide most feedback at the beginning – ‘scaffolding’.</a:t>
            </a:r>
          </a:p>
          <a:p>
            <a:pPr marL="609600" indent="-609600" algn="l">
              <a:spcBef>
                <a:spcPct val="35000"/>
              </a:spcBef>
              <a:buClr>
                <a:srgbClr val="009900"/>
              </a:buClr>
              <a:buFont typeface="+mj-lt"/>
              <a:buAutoNum type="arabicPeriod" startAt="6"/>
            </a:pPr>
            <a:r>
              <a:rPr lang="en-GB" sz="2800" b="1" dirty="0">
                <a:solidFill>
                  <a:srgbClr val="660066"/>
                </a:solidFill>
                <a:latin typeface="Arial"/>
              </a:rPr>
              <a:t>Use feedback to clarify targets, standards and expectations.</a:t>
            </a:r>
          </a:p>
          <a:p>
            <a:pPr marL="609600" indent="-609600" algn="l">
              <a:spcBef>
                <a:spcPct val="35000"/>
              </a:spcBef>
              <a:buClr>
                <a:srgbClr val="009900"/>
              </a:buClr>
              <a:buFont typeface="+mj-lt"/>
              <a:buAutoNum type="arabicPeriod" startAt="6"/>
            </a:pPr>
            <a:r>
              <a:rPr lang="en-GB" sz="2800" b="1" dirty="0">
                <a:solidFill>
                  <a:srgbClr val="660066"/>
                </a:solidFill>
                <a:latin typeface="Arial"/>
              </a:rPr>
              <a:t>Ensure that students know that your feedback is about their work, not about them as people.</a:t>
            </a:r>
          </a:p>
          <a:p>
            <a:pPr marL="609600" indent="-609600" algn="l">
              <a:spcBef>
                <a:spcPct val="35000"/>
              </a:spcBef>
              <a:buClr>
                <a:srgbClr val="009900"/>
              </a:buClr>
              <a:buFont typeface="+mj-lt"/>
              <a:buAutoNum type="arabicPeriod" startAt="6"/>
            </a:pPr>
            <a:r>
              <a:rPr lang="en-GB" sz="2800" b="1" dirty="0">
                <a:solidFill>
                  <a:srgbClr val="660066"/>
                </a:solidFill>
                <a:latin typeface="Arial"/>
              </a:rPr>
              <a:t>Make full use of auditory, visual and kinaesthetic – don’t give feedback just in the read-write domain.</a:t>
            </a:r>
          </a:p>
        </p:txBody>
      </p:sp>
      <p:sp>
        <p:nvSpPr>
          <p:cNvPr id="4"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Ten tips for formative feedback</a:t>
            </a:r>
          </a:p>
        </p:txBody>
      </p:sp>
    </p:spTree>
    <p:extLst>
      <p:ext uri="{BB962C8B-B14F-4D97-AF65-F5344CB8AC3E}">
        <p14:creationId xmlns:p14="http://schemas.microsoft.com/office/powerpoint/2010/main" val="23285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9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9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9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9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91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February 7, 2018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76630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208102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p:txBody>
          <a:bodyPr/>
          <a:lstStyle/>
          <a:p>
            <a:r>
              <a:rPr lang="en-GB" dirty="0">
                <a:solidFill>
                  <a:srgbClr val="00206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As teachers, we need to use the best of innovative techniques, as what worked for us when we were learners may no longer work for today’s students. </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4368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8142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28464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149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23259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42226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4471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27389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1137568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871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426-1EDD-4CFC-8A75-2EE9F01ED3D8}"/>
              </a:ext>
            </a:extLst>
          </p:cNvPr>
          <p:cNvSpPr>
            <a:spLocks noGrp="1"/>
          </p:cNvSpPr>
          <p:nvPr>
            <p:ph type="title"/>
          </p:nvPr>
        </p:nvSpPr>
        <p:spPr/>
        <p:txBody>
          <a:bodyPr/>
          <a:lstStyle/>
          <a:p>
            <a:r>
              <a:rPr lang="en-GB" dirty="0">
                <a:solidFill>
                  <a:srgbClr val="002060"/>
                </a:solidFill>
              </a:rPr>
              <a:t>Linking everything to learning</a:t>
            </a:r>
          </a:p>
        </p:txBody>
      </p:sp>
      <p:sp>
        <p:nvSpPr>
          <p:cNvPr id="3" name="Content Placeholder 2">
            <a:extLst>
              <a:ext uri="{FF2B5EF4-FFF2-40B4-BE49-F238E27FC236}">
                <a16:creationId xmlns:a16="http://schemas.microsoft.com/office/drawing/2014/main" id="{0513F628-B54A-40FC-8D1E-66A4DB1B8A3E}"/>
              </a:ext>
            </a:extLst>
          </p:cNvPr>
          <p:cNvSpPr>
            <a:spLocks noGrp="1"/>
          </p:cNvSpPr>
          <p:nvPr>
            <p:ph idx="1"/>
          </p:nvPr>
        </p:nvSpPr>
        <p:spPr/>
        <p:txBody>
          <a:bodyPr/>
          <a:lstStyle/>
          <a:p>
            <a:r>
              <a:rPr lang="en-GB" dirty="0"/>
              <a:t>In this interactive programme, we will touch on how students </a:t>
            </a:r>
            <a:r>
              <a:rPr lang="en-GB" i="1" dirty="0"/>
              <a:t>really</a:t>
            </a:r>
            <a:r>
              <a:rPr lang="en-GB" dirty="0"/>
              <a:t> learn, and how we can respond to factors underpinning their successful learning. We will link this to the ever-important dimension of feedback to students, particularly feed-forward to students, allowing them to continuously adjust their learning to best effect. </a:t>
            </a:r>
          </a:p>
        </p:txBody>
      </p:sp>
    </p:spTree>
    <p:extLst>
      <p:ext uri="{BB962C8B-B14F-4D97-AF65-F5344CB8AC3E}">
        <p14:creationId xmlns:p14="http://schemas.microsoft.com/office/powerpoint/2010/main" val="35176730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769127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26822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58135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948677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4214140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2504206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Verdana" pitchFamily="34" charset="0"/>
                <a:ea typeface="+mn-ea"/>
                <a:cs typeface="+mn-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336600"/>
                </a:solidFill>
                <a:effectLst/>
                <a:uLnTx/>
                <a:uFillTx/>
                <a:latin typeface="Calibri"/>
                <a:ea typeface="+mn-ea"/>
                <a:cs typeface="+mn-cs"/>
              </a:rPr>
              <a:t>2 hands = very much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6600"/>
                </a:solidFill>
                <a:effectLst/>
                <a:uLnTx/>
                <a:uFillTx/>
                <a:latin typeface="Calibri"/>
                <a:ea typeface="+mn-ea"/>
                <a:cs typeface="+mn-cs"/>
              </a:rPr>
              <a:t>one hand = somewhat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0000"/>
                </a:solidFill>
                <a:effectLst/>
                <a:uLnTx/>
                <a:uFillTx/>
                <a:latin typeface="Calibri"/>
                <a:ea typeface="+mn-ea"/>
                <a:cs typeface="+mn-cs"/>
              </a:rPr>
              <a:t>touch left ear = no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a:t>
            </a:r>
            <a:endParaRPr kumimoji="0" lang="en-US" sz="2800" b="1" i="0" u="none" strike="noStrike" kern="0" cap="none" spc="0" normalizeH="0" baseline="0" noProof="0" dirty="0">
              <a:ln>
                <a:noFill/>
              </a:ln>
              <a:solidFill>
                <a:srgbClr val="660066"/>
              </a:solidFill>
              <a:effectLst/>
              <a:uLnTx/>
              <a:uFillTx/>
              <a:latin typeface="Calibri"/>
              <a:ea typeface="+mn-ea"/>
              <a:cs typeface="+mn-cs"/>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Ensure that students benefit from feedback and feed-forward?</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feedback more manageable for us, as well as students?</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sz="7200" dirty="0">
                <a:solidFill>
                  <a:srgbClr val="FF0000"/>
                </a:solidFill>
                <a:latin typeface="AR CARTER" panose="02000000000000000000" pitchFamily="2" charset="0"/>
              </a:rPr>
              <a:t>Activating Learning</a:t>
            </a:r>
            <a:br>
              <a:rPr lang="en-US" dirty="0">
                <a:solidFill>
                  <a:srgbClr val="FFFF00"/>
                </a:solidFill>
                <a:latin typeface="+mn-lt"/>
              </a:rPr>
            </a:br>
            <a:r>
              <a:rPr lang="en-US" dirty="0">
                <a:solidFill>
                  <a:srgbClr val="FFFF00"/>
                </a:solidFill>
                <a:latin typeface="+mn-lt"/>
              </a:rPr>
              <a:t>Theme 2</a:t>
            </a:r>
            <a:br>
              <a:rPr lang="en-US" dirty="0">
                <a:solidFill>
                  <a:srgbClr val="FFFF00"/>
                </a:solidFill>
                <a:latin typeface="+mn-lt"/>
              </a:rPr>
            </a:br>
            <a:r>
              <a:rPr lang="en-GB" sz="3600" dirty="0">
                <a:solidFill>
                  <a:srgbClr val="FFFF00"/>
                </a:solidFill>
                <a:latin typeface="+mn-lt"/>
              </a:rPr>
              <a:t>Making learning happen in larger groups of students</a:t>
            </a:r>
            <a:br>
              <a:rPr lang="en-US" sz="3600" dirty="0">
                <a:solidFill>
                  <a:srgbClr val="FFFF00"/>
                </a:solidFill>
                <a:latin typeface="+mn-lt"/>
              </a:rPr>
            </a:br>
            <a:r>
              <a:rPr lang="en-US" sz="3600" dirty="0">
                <a:solidFill>
                  <a:srgbClr val="92D050"/>
                </a:solidFill>
                <a:latin typeface="+mn-lt"/>
              </a:rPr>
              <a:t>University of Glasgow</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827480" y="3425486"/>
            <a:ext cx="6085318"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7</a:t>
            </a:r>
            <a:r>
              <a:rPr kumimoji="0" lang="en-GB" sz="3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th</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February,</a:t>
            </a:r>
            <a:r>
              <a:rPr kumimoji="0" lang="en-GB" sz="3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2018</a:t>
            </a:r>
          </a:p>
        </p:txBody>
      </p:sp>
    </p:spTree>
    <p:extLst>
      <p:ext uri="{BB962C8B-B14F-4D97-AF65-F5344CB8AC3E}">
        <p14:creationId xmlns:p14="http://schemas.microsoft.com/office/powerpoint/2010/main" val="3404503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spTree>
    <p:extLst>
      <p:ext uri="{BB962C8B-B14F-4D97-AF65-F5344CB8AC3E}">
        <p14:creationId xmlns:p14="http://schemas.microsoft.com/office/powerpoint/2010/main" val="4015790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dirty="0">
                <a:solidFill>
                  <a:srgbClr val="00800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479117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US" dirty="0"/>
              <a:t>After participating in this session, you should be better able to:</a:t>
            </a:r>
          </a:p>
          <a:p>
            <a:pPr>
              <a:buFont typeface="+mj-lt"/>
              <a:buAutoNum type="arabicPeriod"/>
            </a:pPr>
            <a:r>
              <a:rPr lang="en-GB" dirty="0"/>
              <a:t>Make better learning happen in large-group contexts.</a:t>
            </a:r>
          </a:p>
          <a:p>
            <a:pPr>
              <a:buFont typeface="+mj-lt"/>
              <a:buAutoNum type="arabicPeriod"/>
            </a:pPr>
            <a:r>
              <a:rPr lang="en-GB" dirty="0"/>
              <a:t>Make lectures more participative for students.</a:t>
            </a:r>
          </a:p>
        </p:txBody>
      </p:sp>
    </p:spTree>
    <p:extLst>
      <p:ext uri="{BB962C8B-B14F-4D97-AF65-F5344CB8AC3E}">
        <p14:creationId xmlns:p14="http://schemas.microsoft.com/office/powerpoint/2010/main" val="6951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buNone/>
            </a:pPr>
            <a:r>
              <a:rPr lang="en-GB" sz="2800" dirty="0"/>
              <a:t>	</a:t>
            </a:r>
            <a:r>
              <a:rPr lang="en-GB" dirty="0">
                <a:solidFill>
                  <a:srgbClr val="008000"/>
                </a:solidFill>
              </a:rPr>
              <a:t>“Making learning happen in large-group contexts would be much better for me if only …”</a:t>
            </a:r>
          </a:p>
        </p:txBody>
      </p:sp>
    </p:spTree>
    <p:extLst>
      <p:ext uri="{BB962C8B-B14F-4D97-AF65-F5344CB8AC3E}">
        <p14:creationId xmlns:p14="http://schemas.microsoft.com/office/powerpoint/2010/main" val="3379833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Student Survey: 2005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10</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I have</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r</a:t>
            </a:r>
            <a:r>
              <a:rPr kumimoji="0" lang="en-GB" sz="1800" b="1" i="0" u="none" strike="noStrike" kern="0" cap="none" spc="0" normalizeH="0" baseline="0" noProof="0" dirty="0" err="1">
                <a:ln>
                  <a:noFill/>
                </a:ln>
                <a:solidFill>
                  <a:prstClr val="black"/>
                </a:solidFill>
                <a:effectLst/>
                <a:uLnTx/>
                <a:uFillTx/>
                <a:latin typeface="Calibri"/>
                <a:ea typeface="+mn-ea"/>
                <a:cs typeface="+mn-cs"/>
              </a:rPr>
              <a:t>eceived</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sufficient</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support and</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advice with</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my studies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I have been able to contact staff when I needed to</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3</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enthusiastic about what they are teaching</a:t>
            </a: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4</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is intellectually stimulating</a:t>
            </a:r>
          </a:p>
        </p:txBody>
      </p:sp>
    </p:spTree>
    <p:extLst>
      <p:ext uri="{BB962C8B-B14F-4D97-AF65-F5344CB8AC3E}">
        <p14:creationId xmlns:p14="http://schemas.microsoft.com/office/powerpoint/2010/main" val="18592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Student Survey: 2017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25</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I feel part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a</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community</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staff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and</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students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8</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criteria used in marking have been clear in advance</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3</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is intellectually stimulating</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4</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has challenged me to achieve my best work</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446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eaLnBrk="0" hangingPunct="0">
              <a:lnSpc>
                <a:spcPct val="90000"/>
              </a:lnSpc>
              <a:spcBef>
                <a:spcPct val="30000"/>
              </a:spcBef>
              <a:buClr>
                <a:srgbClr val="009900"/>
              </a:buClr>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436279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garth_lecture_1736.jpg"/>
          <p:cNvPicPr>
            <a:picLocks noChangeAspect="1"/>
          </p:cNvPicPr>
          <p:nvPr/>
        </p:nvPicPr>
        <p:blipFill>
          <a:blip r:embed="rId3" cstate="email"/>
          <a:stretch>
            <a:fillRect/>
          </a:stretch>
        </p:blipFill>
        <p:spPr>
          <a:xfrm>
            <a:off x="0" y="0"/>
            <a:ext cx="5549050" cy="6857999"/>
          </a:xfrm>
          <a:prstGeom prst="rect">
            <a:avLst/>
          </a:prstGeom>
        </p:spPr>
      </p:pic>
      <p:sp>
        <p:nvSpPr>
          <p:cNvPr id="3" name="TextBox 2"/>
          <p:cNvSpPr txBox="1"/>
          <p:nvPr/>
        </p:nvSpPr>
        <p:spPr>
          <a:xfrm>
            <a:off x="5791201" y="1524000"/>
            <a:ext cx="346412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William Hogarth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1736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‘Scholars at a lecture’</a:t>
            </a:r>
          </a:p>
        </p:txBody>
      </p:sp>
    </p:spTree>
    <p:extLst>
      <p:ext uri="{BB962C8B-B14F-4D97-AF65-F5344CB8AC3E}">
        <p14:creationId xmlns:p14="http://schemas.microsoft.com/office/powerpoint/2010/main" val="2567049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2018?</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263684115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lectures?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170229207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Lectures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36060084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1966913" indent="-1966913">
              <a:buNone/>
            </a:pPr>
            <a:r>
              <a:rPr lang="en-GB" dirty="0"/>
              <a:t>0900-0915: Tea/coffee</a:t>
            </a:r>
          </a:p>
          <a:p>
            <a:pPr marL="1966913" indent="-1966913">
              <a:buNone/>
            </a:pPr>
            <a:r>
              <a:rPr lang="en-GB" dirty="0"/>
              <a:t>0915-1045: Theme 1 - Smarter feedback and feed-forward: giving better feedback to more students in less time</a:t>
            </a:r>
          </a:p>
          <a:p>
            <a:pPr marL="1966913" indent="-1966913">
              <a:buNone/>
            </a:pPr>
            <a:r>
              <a:rPr lang="en-GB" dirty="0"/>
              <a:t>1045-1100: Break</a:t>
            </a:r>
          </a:p>
          <a:p>
            <a:pPr marL="1966913" indent="-1966913">
              <a:buNone/>
            </a:pPr>
            <a:r>
              <a:rPr lang="en-GB" dirty="0"/>
              <a:t>1100-1230: Theme 2 - Making learning happen in larger groups: smarter lecturing</a:t>
            </a:r>
          </a:p>
          <a:p>
            <a:pPr marL="1966913" indent="-1966913">
              <a:buNone/>
            </a:pPr>
            <a:r>
              <a:rPr lang="en-GB" dirty="0"/>
              <a:t>1230-1300: Lunch</a:t>
            </a:r>
          </a:p>
        </p:txBody>
      </p:sp>
    </p:spTree>
    <p:extLst>
      <p:ext uri="{BB962C8B-B14F-4D97-AF65-F5344CB8AC3E}">
        <p14:creationId xmlns:p14="http://schemas.microsoft.com/office/powerpoint/2010/main" val="52951104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lectures?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2804585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FF00FF"/>
                </a:solidFill>
              </a:rPr>
              <a:t>But now...</a:t>
            </a:r>
          </a:p>
        </p:txBody>
      </p:sp>
      <p:sp>
        <p:nvSpPr>
          <p:cNvPr id="3" name="Content Placeholder 2"/>
          <p:cNvSpPr>
            <a:spLocks noGrp="1"/>
          </p:cNvSpPr>
          <p:nvPr>
            <p:ph idx="1"/>
          </p:nvPr>
        </p:nvSpPr>
        <p:spPr/>
        <p:txBody>
          <a:bodyPr/>
          <a:lstStyle/>
          <a:p>
            <a:r>
              <a:rPr lang="en-GB" dirty="0"/>
              <a:t>In our digital age, things have changed rather a lot. Many students don’t come with pens for a start – they do have </a:t>
            </a:r>
            <a:r>
              <a:rPr lang="en-GB" dirty="0" err="1"/>
              <a:t>smartphones</a:t>
            </a:r>
            <a:r>
              <a:rPr lang="en-GB" dirty="0"/>
              <a:t>, laptops and tablets. </a:t>
            </a:r>
          </a:p>
          <a:p>
            <a:r>
              <a:rPr lang="en-GB" dirty="0"/>
              <a:t>The amount of information around has grown exponentially. Students may see hundreds of screens of it per lecture by the time they’ve downloaded the slides, explored the </a:t>
            </a:r>
            <a:r>
              <a:rPr lang="en-GB" dirty="0" err="1"/>
              <a:t>weblinks</a:t>
            </a:r>
            <a:r>
              <a:rPr lang="en-GB" dirty="0"/>
              <a:t> and digested the </a:t>
            </a:r>
            <a:r>
              <a:rPr lang="en-GB" dirty="0" err="1"/>
              <a:t>ebooks</a:t>
            </a:r>
            <a:r>
              <a:rPr lang="en-GB" dirty="0"/>
              <a:t>. </a:t>
            </a:r>
          </a:p>
        </p:txBody>
      </p:sp>
    </p:spTree>
    <p:extLst>
      <p:ext uri="{BB962C8B-B14F-4D97-AF65-F5344CB8AC3E}">
        <p14:creationId xmlns:p14="http://schemas.microsoft.com/office/powerpoint/2010/main" val="256062901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extLst>
      <p:ext uri="{BB962C8B-B14F-4D97-AF65-F5344CB8AC3E}">
        <p14:creationId xmlns:p14="http://schemas.microsoft.com/office/powerpoint/2010/main" val="31699679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95515808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79224827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912262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Attendance</a:t>
            </a:r>
          </a:p>
        </p:txBody>
      </p:sp>
      <p:sp>
        <p:nvSpPr>
          <p:cNvPr id="3" name="Content Placeholder 2"/>
          <p:cNvSpPr>
            <a:spLocks noGrp="1"/>
          </p:cNvSpPr>
          <p:nvPr>
            <p:ph idx="1"/>
          </p:nvPr>
        </p:nvSpPr>
        <p:spPr>
          <a:xfrm>
            <a:off x="538162" y="908720"/>
            <a:ext cx="8354318" cy="4670425"/>
          </a:xfrm>
        </p:spPr>
        <p:txBody>
          <a:bodyPr/>
          <a:lstStyle/>
          <a:p>
            <a:r>
              <a:rPr lang="en-GB" sz="2800" dirty="0"/>
              <a:t>There are strong correlations between student attrition / failure to achieve potential and student attendance;</a:t>
            </a:r>
          </a:p>
          <a:p>
            <a:r>
              <a:rPr lang="en-GB" sz="2800" dirty="0"/>
              <a:t>However, just being there isn’t enough: the key is engagement rather than physical presence;</a:t>
            </a:r>
          </a:p>
          <a:p>
            <a:r>
              <a:rPr lang="en-GB" sz="2800" dirty="0"/>
              <a:t>We need to think through the rationale for students wanting to be there, and some of the things we do to support students, e.g. providing materials on the VLE may not support attendance;</a:t>
            </a:r>
          </a:p>
          <a:p>
            <a:r>
              <a:rPr lang="en-GB" sz="2800" dirty="0"/>
              <a:t>It’s not easy, but we have to find ways to engage students while they are in class to make them feel it is worth the effort of turning up.</a:t>
            </a:r>
          </a:p>
        </p:txBody>
      </p:sp>
    </p:spTree>
    <p:extLst>
      <p:ext uri="{BB962C8B-B14F-4D97-AF65-F5344CB8AC3E}">
        <p14:creationId xmlns:p14="http://schemas.microsoft.com/office/powerpoint/2010/main" val="4293708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(Punctuality is about respect).</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a:solidFill>
                  <a:srgbClr val="000000"/>
                </a:solidFill>
                <a:latin typeface="Calibri" pitchFamily="34" charset="0"/>
                <a:cs typeface="Times New Roman" pitchFamily="18" charset="0"/>
              </a:rPr>
              <a:t>. (Targets).</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(That’s what they need)</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(Use ‘B’)</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(Smile).</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(No second chance to make the right first impression).</a:t>
            </a:r>
          </a:p>
        </p:txBody>
      </p:sp>
      <p:sp>
        <p:nvSpPr>
          <p:cNvPr id="4" name="TextBox 3"/>
          <p:cNvSpPr txBox="1"/>
          <p:nvPr/>
        </p:nvSpPr>
        <p:spPr>
          <a:xfrm>
            <a:off x="251520" y="0"/>
            <a:ext cx="83529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ea typeface="+mn-ea"/>
                <a:cs typeface="+mn-cs"/>
              </a:rPr>
              <a:t>Making Lectures Unmissable in our digital age</a:t>
            </a:r>
          </a:p>
        </p:txBody>
      </p:sp>
    </p:spTree>
    <p:extLst>
      <p:ext uri="{BB962C8B-B14F-4D97-AF65-F5344CB8AC3E}">
        <p14:creationId xmlns:p14="http://schemas.microsoft.com/office/powerpoint/2010/main" val="3677030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(Concentration spans </a:t>
            </a:r>
            <a:r>
              <a:rPr lang="en-GB" sz="2600" dirty="0">
                <a:solidFill>
                  <a:srgbClr val="FF00FF"/>
                </a:solidFill>
                <a:latin typeface="Calibri" pitchFamily="34" charset="0"/>
                <a:cs typeface="Times New Roman" pitchFamily="18" charset="0"/>
              </a:rPr>
              <a:t>minutes</a:t>
            </a:r>
            <a:r>
              <a:rPr lang="en-GB" sz="2600" dirty="0">
                <a:solidFill>
                  <a:srgbClr val="000000"/>
                </a:solidFill>
                <a:latin typeface="Calibri" pitchFamily="34" charset="0"/>
                <a:cs typeface="Times New Roman" pitchFamily="18" charset="0"/>
              </a:rPr>
              <a:t>)</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Times New Roman" panose="02020603050405020304" pitchFamily="18" charset="0"/>
                <a:cs typeface="Times New Roman" panose="02020603050405020304"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i="1" dirty="0">
                <a:solidFill>
                  <a:srgbClr val="000000"/>
                </a:solidFill>
                <a:latin typeface="Calibri" pitchFamily="34" charset="0"/>
                <a:cs typeface="Times New Roman" pitchFamily="18" charset="0"/>
              </a:rPr>
              <a:t>You </a:t>
            </a:r>
            <a:r>
              <a:rPr lang="en-GB" sz="2600" dirty="0">
                <a:solidFill>
                  <a:srgbClr val="000000"/>
                </a:solidFill>
                <a:latin typeface="Calibri" pitchFamily="34" charset="0"/>
                <a:cs typeface="Times New Roman" pitchFamily="18" charset="0"/>
              </a:rPr>
              <a:t>might over-ru</a:t>
            </a:r>
            <a:r>
              <a:rPr lang="en-GB" sz="2600" dirty="0">
                <a:solidFill>
                  <a:srgbClr val="000000"/>
                </a:solidFill>
                <a:cs typeface="Times New Roman" pitchFamily="18" charset="0"/>
              </a:rPr>
              <a:t>n, but </a:t>
            </a:r>
            <a:r>
              <a:rPr lang="en-GB" sz="2600" i="1" dirty="0">
                <a:solidFill>
                  <a:srgbClr val="000000"/>
                </a:solidFill>
                <a:cs typeface="Times New Roman" pitchFamily="18" charset="0"/>
              </a:rPr>
              <a:t>they</a:t>
            </a:r>
            <a:r>
              <a:rPr lang="en-GB" sz="2600" dirty="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ea typeface="+mn-ea"/>
                <a:cs typeface="+mn-cs"/>
              </a:rPr>
              <a:t>Making Lectures Unmissable</a:t>
            </a:r>
          </a:p>
        </p:txBody>
      </p:sp>
    </p:spTree>
    <p:extLst>
      <p:ext uri="{BB962C8B-B14F-4D97-AF65-F5344CB8AC3E}">
        <p14:creationId xmlns:p14="http://schemas.microsoft.com/office/powerpoint/2010/main" val="3135752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university teachers </a:t>
            </a:r>
            <a:r>
              <a:rPr lang="en-GB" sz="2800" b="1" dirty="0"/>
              <a:t>(common ground from a range of recent literature)</a:t>
            </a:r>
            <a:endParaRPr lang="en-GB" sz="3200" b="1" dirty="0"/>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233892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US" dirty="0"/>
              <a:t>After participating in this session, you should be better able to:</a:t>
            </a:r>
          </a:p>
          <a:p>
            <a:pPr marL="0" indent="0">
              <a:buNone/>
            </a:pPr>
            <a:r>
              <a:rPr lang="en-US" dirty="0"/>
              <a:t>Theme 1</a:t>
            </a:r>
          </a:p>
          <a:p>
            <a:pPr lvl="0">
              <a:buFont typeface="+mj-lt"/>
              <a:buAutoNum type="arabicPeriod"/>
            </a:pPr>
            <a:r>
              <a:rPr lang="en-GB" dirty="0"/>
              <a:t>Ensure that students benefit from feedback and feed-forward;</a:t>
            </a:r>
          </a:p>
          <a:p>
            <a:pPr lvl="0">
              <a:buFont typeface="+mj-lt"/>
              <a:buAutoNum type="arabicPeriod"/>
            </a:pPr>
            <a:r>
              <a:rPr lang="en-GB" dirty="0"/>
              <a:t>Make feedback more manageable for us, as well as students.</a:t>
            </a:r>
          </a:p>
          <a:p>
            <a:pPr marL="0" lvl="0" indent="0">
              <a:buNone/>
            </a:pPr>
            <a:r>
              <a:rPr lang="en-GB" dirty="0"/>
              <a:t>Theme 2</a:t>
            </a:r>
          </a:p>
          <a:p>
            <a:pPr>
              <a:buFont typeface="+mj-lt"/>
              <a:buAutoNum type="arabicPeriod"/>
            </a:pPr>
            <a:r>
              <a:rPr lang="en-GB" dirty="0"/>
              <a:t>Make better learning happen in large-group contexts.</a:t>
            </a:r>
          </a:p>
          <a:p>
            <a:pPr>
              <a:buFont typeface="+mj-lt"/>
              <a:buAutoNum type="arabicPeriod"/>
            </a:pPr>
            <a:r>
              <a:rPr lang="en-GB" dirty="0"/>
              <a:t>Make lectures more participative for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4124297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Make better learning happen in large-group contexts?</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Make lectures more participative for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9.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5511</Words>
  <Application>Microsoft Office PowerPoint</Application>
  <PresentationFormat>On-screen Show (4:3)</PresentationFormat>
  <Paragraphs>650</Paragraphs>
  <Slides>92</Slides>
  <Notes>61</Notes>
  <HiddenSlides>0</HiddenSlides>
  <MMClips>0</MMClips>
  <ScaleCrop>false</ScaleCrop>
  <HeadingPairs>
    <vt:vector size="6" baseType="variant">
      <vt:variant>
        <vt:lpstr>Fonts Used</vt:lpstr>
      </vt:variant>
      <vt:variant>
        <vt:i4>12</vt:i4>
      </vt:variant>
      <vt:variant>
        <vt:lpstr>Theme</vt:lpstr>
      </vt:variant>
      <vt:variant>
        <vt:i4>166</vt:i4>
      </vt:variant>
      <vt:variant>
        <vt:lpstr>Slide Titles</vt:lpstr>
      </vt:variant>
      <vt:variant>
        <vt:i4>92</vt:i4>
      </vt:variant>
    </vt:vector>
  </HeadingPairs>
  <TitlesOfParts>
    <vt:vector size="270" baseType="lpstr">
      <vt:lpstr>AR CARTER</vt:lpstr>
      <vt:lpstr>Arial</vt:lpstr>
      <vt:lpstr>Arial Rounded MT Bold</vt:lpstr>
      <vt:lpstr>Calibri</vt:lpstr>
      <vt:lpstr>Comic Sans MS</vt:lpstr>
      <vt:lpstr>Monotype Sorts</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6_Office Theme</vt:lpstr>
      <vt:lpstr>175_Custom Design</vt:lpstr>
      <vt:lpstr>2_Clouds</vt:lpstr>
      <vt:lpstr>121_Custom Design</vt:lpstr>
      <vt:lpstr>106_Custom Design</vt:lpstr>
      <vt:lpstr>3_Office Theme</vt:lpstr>
      <vt:lpstr>5_Office Theme</vt:lpstr>
      <vt:lpstr>119_Custom Design</vt:lpstr>
      <vt:lpstr>5_LeedsMet template</vt:lpstr>
      <vt:lpstr>Activating Learning Theme 1 Smarter Feedback and Feed-forward  – giving better feedback to more students in less time University of Glasgow</vt:lpstr>
      <vt:lpstr>PowerPoint Presentation</vt:lpstr>
      <vt:lpstr> About Phil…</vt:lpstr>
      <vt:lpstr>Thanks to students</vt:lpstr>
      <vt:lpstr>Students change</vt:lpstr>
      <vt:lpstr>Linking everything to learning</vt:lpstr>
      <vt:lpstr>Name labels…</vt:lpstr>
      <vt:lpstr>Outline Programme</vt:lpstr>
      <vt:lpstr>Intended learning outcomes</vt:lpstr>
      <vt:lpstr>You will be able to download my main slides</vt:lpstr>
      <vt:lpstr>Announcement about mobile phones and laptops...</vt:lpstr>
      <vt:lpstr>Download Phil’s materials on feedback, assessment, learning and lecturing</vt:lpstr>
      <vt:lpstr>Time-constrained Post-it exercise</vt:lpstr>
      <vt:lpstr>Evidence-based practice</vt:lpstr>
      <vt:lpstr>17 sources about assessment, feedback and learning in higher education</vt:lpstr>
      <vt:lpstr>PowerPoint Presentation</vt:lpstr>
      <vt:lpstr>PowerPoint Presentation</vt:lpstr>
      <vt:lpstr>Now is the decade of  Universities’ dis-content!</vt:lpstr>
      <vt:lpstr>Modern institutions are moving away from being the providers of content, (where everything was about ‘delivery’), towards foregrounding two major functions: </vt:lpstr>
      <vt:lpstr> How students really learn </vt:lpstr>
      <vt:lpstr> How Students Really Learn ‘Ripples’ model of learning</vt:lpstr>
      <vt:lpstr>PowerPoint Presentation</vt:lpstr>
      <vt:lpstr>PowerPoint Presentation</vt:lpstr>
      <vt:lpstr>PowerPoint Presentation</vt:lpstr>
      <vt:lpstr>Use link below to download the new materials on feedback and assessment produced in 2017 by Kay Sambell, Sally Brown and Phil Race for Edinburgh Napier University</vt:lpstr>
      <vt:lpstr>How’s your feedback?  (After Nicol and MacFarlane-Dick, 2006)</vt:lpstr>
      <vt:lpstr>Boud et al 2010: ‘Assessment 2020’</vt:lpstr>
      <vt:lpstr>Boud et al, 2010</vt:lpstr>
      <vt:lpstr>The NSS Assessment and Feedback Agenda (2005-16)</vt:lpstr>
      <vt:lpstr>The new NSS statements (2017)</vt:lpstr>
      <vt:lpstr>PowerPoint Presentation</vt:lpstr>
      <vt:lpstr>Face-to-face communication</vt:lpstr>
      <vt:lpstr>Face-to-face one-to-one feedback activity</vt:lpstr>
      <vt:lpstr>PowerPoint Presentation</vt:lpstr>
      <vt:lpstr>What’s wrong with feedback?</vt:lpstr>
      <vt:lpstr>But what’s really wrong with feedback?</vt:lpstr>
      <vt:lpstr>Royce Sadler on feedback:</vt:lpstr>
      <vt:lpstr>Sally Brown on Feedback</vt:lpstr>
      <vt:lpstr>Five things students really hate about feedback</vt:lpstr>
      <vt:lpstr>Five things students really hate about feedback</vt:lpstr>
      <vt:lpstr>Good feedback: </vt:lpstr>
      <vt:lpstr>Good feedback:</vt:lpstr>
      <vt:lpstr>Good feedback:</vt:lpstr>
      <vt:lpstr>Good feedback:</vt:lpstr>
      <vt:lpstr>Good feedback:</vt:lpstr>
      <vt:lpstr>Ten tips for formative feedback (many more expanded upon in the handout which was already on the tables)</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self-assessment-tutor dialogues</vt:lpstr>
      <vt:lpstr>PowerPoint Presentation</vt:lpstr>
      <vt:lpstr>PowerPoint Presentation</vt:lpstr>
      <vt:lpstr>Activating Learning Theme 2 Making learning happen in larger groups of students University of Glasgow</vt:lpstr>
      <vt:lpstr>Lectures</vt:lpstr>
      <vt:lpstr>Intended learning outcomes</vt:lpstr>
      <vt:lpstr>Time-constrained exercise</vt:lpstr>
      <vt:lpstr>PowerPoint Presentation</vt:lpstr>
      <vt:lpstr>PowerPoint Presentation</vt:lpstr>
      <vt:lpstr>PowerPoint Presentation</vt:lpstr>
      <vt:lpstr>PowerPoint Presentation</vt:lpstr>
      <vt:lpstr>PowerPoint Presentation</vt:lpstr>
      <vt:lpstr>What are lectures for, in 2018?</vt:lpstr>
      <vt:lpstr>So what can we do in lectures?</vt:lpstr>
      <vt:lpstr>Lectures should be fun!</vt:lpstr>
      <vt:lpstr>What is likely to annoy students in lectures?</vt:lpstr>
      <vt:lpstr>But now...</vt:lpstr>
      <vt:lpstr>Sally Brown on lectures (2015)</vt:lpstr>
      <vt:lpstr>Teaching – and research – and reflection: the ten most important words</vt:lpstr>
      <vt:lpstr>‘what’ is getting ever less important</vt:lpstr>
      <vt:lpstr>PowerPoint Presentation</vt:lpstr>
      <vt:lpstr>Attendance</vt:lpstr>
      <vt:lpstr> </vt:lpstr>
      <vt:lpstr>PowerPoint Presentation</vt:lpstr>
      <vt:lpstr>Characteristics of excellent university teachers (common ground from a range of recent literature)</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2018-02-07T16:01:25Z</dcterms:modified>
</cp:coreProperties>
</file>