
<file path=[Content_Types].xml><?xml version="1.0" encoding="utf-8"?>
<Types xmlns="http://schemas.openxmlformats.org/package/2006/content-types">
  <Default Extension="png" ContentType="image/png"/>
  <Default Extension="jpg_large" ContentType="image/jpe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57.xml" ContentType="application/vnd.openxmlformats-officedocument.presentationml.slideMaster+xml"/>
  <Override PartName="/ppt/slideMasters/slideMaster158.xml" ContentType="application/vnd.openxmlformats-officedocument.presentationml.slideMaster+xml"/>
  <Override PartName="/ppt/slideMasters/slideMaster159.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67.xml" ContentType="application/vnd.openxmlformats-officedocument.presentationml.slideMaster+xml"/>
  <Override PartName="/ppt/slideMasters/slideMaster168.xml" ContentType="application/vnd.openxmlformats-officedocument.presentationml.slideMaster+xml"/>
  <Override PartName="/ppt/slideMasters/slideMaster169.xml" ContentType="application/vnd.openxmlformats-officedocument.presentationml.slideMaster+xml"/>
  <Override PartName="/ppt/slideMasters/slideMaster170.xml" ContentType="application/vnd.openxmlformats-officedocument.presentationml.slideMaster+xml"/>
  <Override PartName="/ppt/slideMasters/slideMaster171.xml" ContentType="application/vnd.openxmlformats-officedocument.presentationml.slideMaster+xml"/>
  <Override PartName="/ppt/slideMasters/slideMaster172.xml" ContentType="application/vnd.openxmlformats-officedocument.presentationml.slideMaster+xml"/>
  <Override PartName="/ppt/slideMasters/slideMaster17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7.xml" ContentType="application/vnd.openxmlformats-officedocument.presentationml.slideLayout+xml"/>
  <Override PartName="/ppt/theme/theme3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slideLayouts/slideLayout40.xml" ContentType="application/vnd.openxmlformats-officedocument.presentationml.slideLayout+xml"/>
  <Override PartName="/ppt/theme/theme38.xml" ContentType="application/vnd.openxmlformats-officedocument.theme+xml"/>
  <Override PartName="/ppt/slideLayouts/slideLayout41.xml" ContentType="application/vnd.openxmlformats-officedocument.presentationml.slideLayout+xml"/>
  <Override PartName="/ppt/theme/theme39.xml" ContentType="application/vnd.openxmlformats-officedocument.theme+xml"/>
  <Override PartName="/ppt/slideLayouts/slideLayout42.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43.xml" ContentType="application/vnd.openxmlformats-officedocument.presentationml.slideLayout+xml"/>
  <Override PartName="/ppt/theme/theme44.xml" ContentType="application/vnd.openxmlformats-officedocument.theme+xml"/>
  <Override PartName="/ppt/slideLayouts/slideLayout44.xml" ContentType="application/vnd.openxmlformats-officedocument.presentationml.slideLayout+xml"/>
  <Override PartName="/ppt/theme/theme45.xml" ContentType="application/vnd.openxmlformats-officedocument.theme+xml"/>
  <Override PartName="/ppt/slideLayouts/slideLayout45.xml" ContentType="application/vnd.openxmlformats-officedocument.presentationml.slideLayout+xml"/>
  <Override PartName="/ppt/theme/theme46.xml" ContentType="application/vnd.openxmlformats-officedocument.theme+xml"/>
  <Override PartName="/ppt/slideLayouts/slideLayout46.xml" ContentType="application/vnd.openxmlformats-officedocument.presentationml.slideLayout+xml"/>
  <Override PartName="/ppt/theme/theme47.xml" ContentType="application/vnd.openxmlformats-officedocument.theme+xml"/>
  <Override PartName="/ppt/slideLayouts/slideLayout47.xml" ContentType="application/vnd.openxmlformats-officedocument.presentationml.slideLayout+xml"/>
  <Override PartName="/ppt/theme/theme48.xml" ContentType="application/vnd.openxmlformats-officedocument.theme+xml"/>
  <Override PartName="/ppt/slideLayouts/slideLayout48.xml" ContentType="application/vnd.openxmlformats-officedocument.presentationml.slideLayout+xml"/>
  <Override PartName="/ppt/theme/theme49.xml" ContentType="application/vnd.openxmlformats-officedocument.theme+xml"/>
  <Override PartName="/ppt/slideLayouts/slideLayout49.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slideLayouts/slideLayout50.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slideLayouts/slideLayout51.xml" ContentType="application/vnd.openxmlformats-officedocument.presentationml.slideLayout+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slideLayouts/slideLayout52.xml" ContentType="application/vnd.openxmlformats-officedocument.presentationml.slideLayout+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slideLayouts/slideLayout53.xml" ContentType="application/vnd.openxmlformats-officedocument.presentationml.slideLayout+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slideLayouts/slideLayout54.xml" ContentType="application/vnd.openxmlformats-officedocument.presentationml.slideLayout+xml"/>
  <Override PartName="/ppt/theme/theme130.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theme/theme135.xml" ContentType="application/vnd.openxmlformats-officedocument.theme+xml"/>
  <Override PartName="/ppt/slideLayouts/slideLayout57.xml" ContentType="application/vnd.openxmlformats-officedocument.presentationml.slideLayout+xml"/>
  <Override PartName="/ppt/theme/theme136.xml" ContentType="application/vnd.openxmlformats-officedocument.theme+xml"/>
  <Override PartName="/ppt/theme/theme137.xml" ContentType="application/vnd.openxmlformats-officedocument.theme+xml"/>
  <Override PartName="/ppt/theme/theme138.xml" ContentType="application/vnd.openxmlformats-officedocument.theme+xml"/>
  <Override PartName="/ppt/slideLayouts/slideLayout58.xml" ContentType="application/vnd.openxmlformats-officedocument.presentationml.slideLayout+xml"/>
  <Override PartName="/ppt/theme/theme139.xml" ContentType="application/vnd.openxmlformats-officedocument.theme+xml"/>
  <Override PartName="/ppt/theme/theme140.xml" ContentType="application/vnd.openxmlformats-officedocument.theme+xml"/>
  <Override PartName="/ppt/theme/theme141.xml" ContentType="application/vnd.openxmlformats-officedocument.theme+xml"/>
  <Override PartName="/ppt/theme/theme142.xml" ContentType="application/vnd.openxmlformats-officedocument.theme+xml"/>
  <Override PartName="/ppt/theme/theme14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44.xml" ContentType="application/vnd.openxmlformats-officedocument.theme+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theme/theme151.xml" ContentType="application/vnd.openxmlformats-officedocument.theme+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theme/theme158.xml" ContentType="application/vnd.openxmlformats-officedocument.theme+xml"/>
  <Override PartName="/ppt/slideLayouts/slideLayout61.xml" ContentType="application/vnd.openxmlformats-officedocument.presentationml.slideLayout+xml"/>
  <Override PartName="/ppt/theme/theme159.xml" ContentType="application/vnd.openxmlformats-officedocument.theme+xml"/>
  <Override PartName="/ppt/slideLayouts/slideLayout62.xml" ContentType="application/vnd.openxmlformats-officedocument.presentationml.slideLayout+xml"/>
  <Override PartName="/ppt/theme/theme160.xml" ContentType="application/vnd.openxmlformats-officedocument.theme+xml"/>
  <Override PartName="/ppt/slideLayouts/slideLayout63.xml" ContentType="application/vnd.openxmlformats-officedocument.presentationml.slideLayout+xml"/>
  <Override PartName="/ppt/theme/theme161.xml" ContentType="application/vnd.openxmlformats-officedocument.theme+xml"/>
  <Override PartName="/ppt/slideLayouts/slideLayout64.xml" ContentType="application/vnd.openxmlformats-officedocument.presentationml.slideLayout+xml"/>
  <Override PartName="/ppt/theme/theme162.xml" ContentType="application/vnd.openxmlformats-officedocument.theme+xml"/>
  <Override PartName="/ppt/slideLayouts/slideLayout65.xml" ContentType="application/vnd.openxmlformats-officedocument.presentationml.slideLayout+xml"/>
  <Override PartName="/ppt/theme/theme163.xml" ContentType="application/vnd.openxmlformats-officedocument.theme+xml"/>
  <Override PartName="/ppt/slideLayouts/slideLayout66.xml" ContentType="application/vnd.openxmlformats-officedocument.presentationml.slideLayout+xml"/>
  <Override PartName="/ppt/theme/theme164.xml" ContentType="application/vnd.openxmlformats-officedocument.theme+xml"/>
  <Override PartName="/ppt/slideLayouts/slideLayout67.xml" ContentType="application/vnd.openxmlformats-officedocument.presentationml.slideLayout+xml"/>
  <Override PartName="/ppt/theme/theme165.xml" ContentType="application/vnd.openxmlformats-officedocument.theme+xml"/>
  <Override PartName="/ppt/slideLayouts/slideLayout68.xml" ContentType="application/vnd.openxmlformats-officedocument.presentationml.slideLayout+xml"/>
  <Override PartName="/ppt/theme/theme166.xml" ContentType="application/vnd.openxmlformats-officedocument.theme+xml"/>
  <Override PartName="/ppt/slideLayouts/slideLayout69.xml" ContentType="application/vnd.openxmlformats-officedocument.presentationml.slideLayout+xml"/>
  <Override PartName="/ppt/theme/theme167.xml" ContentType="application/vnd.openxmlformats-officedocument.theme+xml"/>
  <Override PartName="/ppt/slideLayouts/slideLayout70.xml" ContentType="application/vnd.openxmlformats-officedocument.presentationml.slideLayout+xml"/>
  <Override PartName="/ppt/theme/theme16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69.xml" ContentType="application/vnd.openxmlformats-officedocument.theme+xml"/>
  <Override PartName="/ppt/slideLayouts/slideLayout73.xml" ContentType="application/vnd.openxmlformats-officedocument.presentationml.slideLayout+xml"/>
  <Override PartName="/ppt/theme/theme170.xml" ContentType="application/vnd.openxmlformats-officedocument.theme+xml"/>
  <Override PartName="/ppt/slideLayouts/slideLayout74.xml" ContentType="application/vnd.openxmlformats-officedocument.presentationml.slideLayout+xml"/>
  <Override PartName="/ppt/theme/theme171.xml" ContentType="application/vnd.openxmlformats-officedocument.theme+xml"/>
  <Override PartName="/ppt/slideLayouts/slideLayout75.xml" ContentType="application/vnd.openxmlformats-officedocument.presentationml.slideLayout+xml"/>
  <Override PartName="/ppt/theme/theme172.xml" ContentType="application/vnd.openxmlformats-officedocument.theme+xml"/>
  <Override PartName="/ppt/slideLayouts/slideLayout76.xml" ContentType="application/vnd.openxmlformats-officedocument.presentationml.slideLayout+xml"/>
  <Override PartName="/ppt/theme/theme173.xml" ContentType="application/vnd.openxmlformats-officedocument.theme+xml"/>
  <Override PartName="/ppt/theme/theme17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6" r:id="rId40"/>
    <p:sldMasterId id="2147484749" r:id="rId41"/>
    <p:sldMasterId id="2147484753" r:id="rId42"/>
    <p:sldMasterId id="2147484755" r:id="rId43"/>
    <p:sldMasterId id="2147484758" r:id="rId44"/>
    <p:sldMasterId id="2147484760" r:id="rId45"/>
    <p:sldMasterId id="2147484762" r:id="rId46"/>
    <p:sldMasterId id="2147484766" r:id="rId47"/>
    <p:sldMasterId id="2147484768" r:id="rId48"/>
    <p:sldMasterId id="2147484770" r:id="rId49"/>
    <p:sldMasterId id="2147484772" r:id="rId50"/>
    <p:sldMasterId id="2147484778" r:id="rId51"/>
    <p:sldMasterId id="2147484780" r:id="rId52"/>
    <p:sldMasterId id="2147484793" r:id="rId53"/>
    <p:sldMasterId id="2147484797" r:id="rId54"/>
    <p:sldMasterId id="2147484799" r:id="rId55"/>
    <p:sldMasterId id="2147484802" r:id="rId56"/>
    <p:sldMasterId id="2147484804" r:id="rId57"/>
    <p:sldMasterId id="2147484806" r:id="rId58"/>
    <p:sldMasterId id="2147484808" r:id="rId59"/>
    <p:sldMasterId id="2147484811" r:id="rId60"/>
    <p:sldMasterId id="2147484815" r:id="rId61"/>
    <p:sldMasterId id="2147484817" r:id="rId62"/>
    <p:sldMasterId id="2147484819" r:id="rId63"/>
    <p:sldMasterId id="2147484821" r:id="rId64"/>
    <p:sldMasterId id="2147484823" r:id="rId65"/>
    <p:sldMasterId id="2147484825" r:id="rId66"/>
    <p:sldMasterId id="2147484827" r:id="rId67"/>
    <p:sldMasterId id="2147484829" r:id="rId68"/>
    <p:sldMasterId id="2147484831" r:id="rId69"/>
    <p:sldMasterId id="2147484833" r:id="rId70"/>
    <p:sldMasterId id="2147484835" r:id="rId71"/>
    <p:sldMasterId id="2147484837" r:id="rId72"/>
    <p:sldMasterId id="2147484839" r:id="rId73"/>
    <p:sldMasterId id="2147484841" r:id="rId74"/>
    <p:sldMasterId id="2147484845" r:id="rId75"/>
    <p:sldMasterId id="2147484848" r:id="rId76"/>
    <p:sldMasterId id="2147484850" r:id="rId77"/>
    <p:sldMasterId id="2147484853" r:id="rId78"/>
    <p:sldMasterId id="2147484855" r:id="rId79"/>
    <p:sldMasterId id="2147484857" r:id="rId80"/>
    <p:sldMasterId id="2147484864" r:id="rId81"/>
    <p:sldMasterId id="2147484866" r:id="rId82"/>
    <p:sldMasterId id="2147484868" r:id="rId83"/>
    <p:sldMasterId id="2147484870" r:id="rId84"/>
    <p:sldMasterId id="2147484872" r:id="rId85"/>
    <p:sldMasterId id="2147484876" r:id="rId86"/>
    <p:sldMasterId id="2147484878" r:id="rId87"/>
    <p:sldMasterId id="2147484880" r:id="rId88"/>
    <p:sldMasterId id="2147484888" r:id="rId89"/>
    <p:sldMasterId id="2147484895" r:id="rId90"/>
    <p:sldMasterId id="2147484903" r:id="rId91"/>
    <p:sldMasterId id="2147484905" r:id="rId92"/>
    <p:sldMasterId id="2147484907" r:id="rId93"/>
    <p:sldMasterId id="2147484909" r:id="rId94"/>
    <p:sldMasterId id="2147484911" r:id="rId95"/>
    <p:sldMasterId id="2147484913" r:id="rId96"/>
    <p:sldMasterId id="2147484915" r:id="rId97"/>
    <p:sldMasterId id="2147484933" r:id="rId98"/>
    <p:sldMasterId id="2147484935" r:id="rId99"/>
    <p:sldMasterId id="2147484936" r:id="rId100"/>
    <p:sldMasterId id="2147484938" r:id="rId101"/>
    <p:sldMasterId id="2147484945" r:id="rId102"/>
    <p:sldMasterId id="2147484947" r:id="rId103"/>
    <p:sldMasterId id="2147484949" r:id="rId104"/>
    <p:sldMasterId id="2147484962" r:id="rId105"/>
    <p:sldMasterId id="2147484964" r:id="rId106"/>
    <p:sldMasterId id="2147484974" r:id="rId107"/>
    <p:sldMasterId id="2147484976" r:id="rId108"/>
    <p:sldMasterId id="2147484978" r:id="rId109"/>
    <p:sldMasterId id="2147484980" r:id="rId110"/>
    <p:sldMasterId id="2147484982" r:id="rId111"/>
    <p:sldMasterId id="2147484984" r:id="rId112"/>
    <p:sldMasterId id="2147484986" r:id="rId113"/>
    <p:sldMasterId id="2147484988" r:id="rId114"/>
    <p:sldMasterId id="2147484990" r:id="rId115"/>
    <p:sldMasterId id="2147484992" r:id="rId116"/>
    <p:sldMasterId id="2147485000" r:id="rId117"/>
    <p:sldMasterId id="2147485002" r:id="rId118"/>
    <p:sldMasterId id="2147485006" r:id="rId119"/>
    <p:sldMasterId id="2147485018" r:id="rId120"/>
    <p:sldMasterId id="2147485020" r:id="rId121"/>
    <p:sldMasterId id="2147485022" r:id="rId122"/>
    <p:sldMasterId id="2147485024" r:id="rId123"/>
    <p:sldMasterId id="2147485027" r:id="rId124"/>
    <p:sldMasterId id="2147485033" r:id="rId125"/>
    <p:sldMasterId id="2147485035" r:id="rId126"/>
    <p:sldMasterId id="2147485037" r:id="rId127"/>
    <p:sldMasterId id="2147485039" r:id="rId128"/>
    <p:sldMasterId id="2147485041" r:id="rId129"/>
    <p:sldMasterId id="2147485042" r:id="rId130"/>
    <p:sldMasterId id="2147485044" r:id="rId131"/>
    <p:sldMasterId id="2147485046" r:id="rId132"/>
    <p:sldMasterId id="2147485048" r:id="rId133"/>
    <p:sldMasterId id="2147485053" r:id="rId134"/>
    <p:sldMasterId id="2147485057" r:id="rId135"/>
    <p:sldMasterId id="2147485060" r:id="rId136"/>
    <p:sldMasterId id="2147485063" r:id="rId137"/>
    <p:sldMasterId id="2147485065" r:id="rId138"/>
    <p:sldMasterId id="2147485067" r:id="rId139"/>
    <p:sldMasterId id="2147485069" r:id="rId140"/>
    <p:sldMasterId id="2147485077" r:id="rId141"/>
    <p:sldMasterId id="2147485082" r:id="rId142"/>
    <p:sldMasterId id="2147485084" r:id="rId143"/>
    <p:sldMasterId id="2147485086" r:id="rId144"/>
    <p:sldMasterId id="2147485088" r:id="rId145"/>
    <p:sldMasterId id="2147485091" r:id="rId146"/>
    <p:sldMasterId id="2147485094" r:id="rId147"/>
    <p:sldMasterId id="2147485097" r:id="rId148"/>
    <p:sldMasterId id="2147485099" r:id="rId149"/>
    <p:sldMasterId id="2147485101" r:id="rId150"/>
    <p:sldMasterId id="2147485103" r:id="rId151"/>
    <p:sldMasterId id="2147485105" r:id="rId152"/>
    <p:sldMasterId id="2147485109" r:id="rId153"/>
    <p:sldMasterId id="2147485111" r:id="rId154"/>
    <p:sldMasterId id="2147485113" r:id="rId155"/>
    <p:sldMasterId id="2147485115" r:id="rId156"/>
    <p:sldMasterId id="2147485117" r:id="rId157"/>
    <p:sldMasterId id="2147485121" r:id="rId158"/>
    <p:sldMasterId id="2147485122" r:id="rId159"/>
    <p:sldMasterId id="2147485126" r:id="rId160"/>
    <p:sldMasterId id="2147485142" r:id="rId161"/>
    <p:sldMasterId id="2147485155" r:id="rId162"/>
    <p:sldMasterId id="2147485157" r:id="rId163"/>
    <p:sldMasterId id="2147485160" r:id="rId164"/>
    <p:sldMasterId id="2147485162" r:id="rId165"/>
    <p:sldMasterId id="2147485164" r:id="rId166"/>
    <p:sldMasterId id="2147485166" r:id="rId167"/>
    <p:sldMasterId id="2147485168" r:id="rId168"/>
    <p:sldMasterId id="2147485170" r:id="rId169"/>
    <p:sldMasterId id="2147485173" r:id="rId170"/>
    <p:sldMasterId id="2147485177" r:id="rId171"/>
    <p:sldMasterId id="2147485179" r:id="rId172"/>
    <p:sldMasterId id="2147485181" r:id="rId173"/>
  </p:sldMasterIdLst>
  <p:notesMasterIdLst>
    <p:notesMasterId r:id="rId274"/>
  </p:notesMasterIdLst>
  <p:sldIdLst>
    <p:sldId id="428" r:id="rId174"/>
    <p:sldId id="883" r:id="rId175"/>
    <p:sldId id="528" r:id="rId176"/>
    <p:sldId id="884" r:id="rId177"/>
    <p:sldId id="1035" r:id="rId178"/>
    <p:sldId id="1036" r:id="rId179"/>
    <p:sldId id="1143" r:id="rId180"/>
    <p:sldId id="1001" r:id="rId181"/>
    <p:sldId id="1000" r:id="rId182"/>
    <p:sldId id="1128" r:id="rId183"/>
    <p:sldId id="459" r:id="rId184"/>
    <p:sldId id="529" r:id="rId185"/>
    <p:sldId id="531" r:id="rId186"/>
    <p:sldId id="984" r:id="rId187"/>
    <p:sldId id="895" r:id="rId188"/>
    <p:sldId id="1185" r:id="rId189"/>
    <p:sldId id="532" r:id="rId190"/>
    <p:sldId id="533" r:id="rId191"/>
    <p:sldId id="534" r:id="rId192"/>
    <p:sldId id="985" r:id="rId193"/>
    <p:sldId id="508" r:id="rId194"/>
    <p:sldId id="509" r:id="rId195"/>
    <p:sldId id="1129" r:id="rId196"/>
    <p:sldId id="1130" r:id="rId197"/>
    <p:sldId id="1131" r:id="rId198"/>
    <p:sldId id="1132" r:id="rId199"/>
    <p:sldId id="1133" r:id="rId200"/>
    <p:sldId id="1134" r:id="rId201"/>
    <p:sldId id="896" r:id="rId202"/>
    <p:sldId id="897" r:id="rId203"/>
    <p:sldId id="927" r:id="rId204"/>
    <p:sldId id="1181" r:id="rId205"/>
    <p:sldId id="1182" r:id="rId206"/>
    <p:sldId id="1183" r:id="rId207"/>
    <p:sldId id="1184" r:id="rId208"/>
    <p:sldId id="1114" r:id="rId209"/>
    <p:sldId id="1146" r:id="rId210"/>
    <p:sldId id="1144" r:id="rId211"/>
    <p:sldId id="1145" r:id="rId212"/>
    <p:sldId id="1110" r:id="rId213"/>
    <p:sldId id="1111" r:id="rId214"/>
    <p:sldId id="1126" r:id="rId215"/>
    <p:sldId id="1085" r:id="rId216"/>
    <p:sldId id="1086" r:id="rId217"/>
    <p:sldId id="1087" r:id="rId218"/>
    <p:sldId id="1088" r:id="rId219"/>
    <p:sldId id="1092" r:id="rId220"/>
    <p:sldId id="1089" r:id="rId221"/>
    <p:sldId id="1091" r:id="rId222"/>
    <p:sldId id="1096" r:id="rId223"/>
    <p:sldId id="1135" r:id="rId224"/>
    <p:sldId id="1136" r:id="rId225"/>
    <p:sldId id="1093" r:id="rId226"/>
    <p:sldId id="1094" r:id="rId227"/>
    <p:sldId id="1095" r:id="rId228"/>
    <p:sldId id="1137" r:id="rId229"/>
    <p:sldId id="1118" r:id="rId230"/>
    <p:sldId id="1119" r:id="rId231"/>
    <p:sldId id="1120" r:id="rId232"/>
    <p:sldId id="1121" r:id="rId233"/>
    <p:sldId id="1122" r:id="rId234"/>
    <p:sldId id="1123" r:id="rId235"/>
    <p:sldId id="1124" r:id="rId236"/>
    <p:sldId id="1125" r:id="rId237"/>
    <p:sldId id="1147" r:id="rId238"/>
    <p:sldId id="1148" r:id="rId239"/>
    <p:sldId id="1149" r:id="rId240"/>
    <p:sldId id="1150" r:id="rId241"/>
    <p:sldId id="1151" r:id="rId242"/>
    <p:sldId id="1152" r:id="rId243"/>
    <p:sldId id="1153" r:id="rId244"/>
    <p:sldId id="1154" r:id="rId245"/>
    <p:sldId id="1180" r:id="rId246"/>
    <p:sldId id="1157" r:id="rId247"/>
    <p:sldId id="1158" r:id="rId248"/>
    <p:sldId id="1159" r:id="rId249"/>
    <p:sldId id="1160" r:id="rId250"/>
    <p:sldId id="1161" r:id="rId251"/>
    <p:sldId id="1162" r:id="rId252"/>
    <p:sldId id="1163" r:id="rId253"/>
    <p:sldId id="1164" r:id="rId254"/>
    <p:sldId id="1165" r:id="rId255"/>
    <p:sldId id="1139" r:id="rId256"/>
    <p:sldId id="1140" r:id="rId257"/>
    <p:sldId id="1141" r:id="rId258"/>
    <p:sldId id="1142" r:id="rId259"/>
    <p:sldId id="1042" r:id="rId260"/>
    <p:sldId id="1043" r:id="rId261"/>
    <p:sldId id="1044" r:id="rId262"/>
    <p:sldId id="1186" r:id="rId263"/>
    <p:sldId id="1188" r:id="rId264"/>
    <p:sldId id="1189" r:id="rId265"/>
    <p:sldId id="1190" r:id="rId266"/>
    <p:sldId id="1191" r:id="rId267"/>
    <p:sldId id="1192" r:id="rId268"/>
    <p:sldId id="1193" r:id="rId269"/>
    <p:sldId id="1194" r:id="rId270"/>
    <p:sldId id="1195" r:id="rId271"/>
    <p:sldId id="1108" r:id="rId272"/>
    <p:sldId id="1115" r:id="rId273"/>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008000"/>
    <a:srgbClr val="FFFFFF"/>
    <a:srgbClr val="FF6600"/>
    <a:srgbClr val="CC0000"/>
    <a:srgbClr val="660066"/>
    <a:srgbClr val="FF3300"/>
    <a:srgbClr val="FF6699"/>
    <a:srgbClr val="CC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118" autoAdjust="0"/>
    <p:restoredTop sz="94038" autoAdjust="0"/>
  </p:normalViewPr>
  <p:slideViewPr>
    <p:cSldViewPr>
      <p:cViewPr varScale="1">
        <p:scale>
          <a:sx n="70" d="100"/>
          <a:sy n="70" d="100"/>
        </p:scale>
        <p:origin x="136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8756"/>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Master" Target="slideMasters/slideMaster170.xml"/><Relationship Id="rId191" Type="http://schemas.openxmlformats.org/officeDocument/2006/relationships/slide" Target="slides/slide18.xml"/><Relationship Id="rId205" Type="http://schemas.openxmlformats.org/officeDocument/2006/relationships/slide" Target="slides/slide32.xml"/><Relationship Id="rId226" Type="http://schemas.openxmlformats.org/officeDocument/2006/relationships/slide" Target="slides/slide53.xml"/><Relationship Id="rId247" Type="http://schemas.openxmlformats.org/officeDocument/2006/relationships/slide" Target="slides/slide74.xml"/><Relationship Id="rId107" Type="http://schemas.openxmlformats.org/officeDocument/2006/relationships/slideMaster" Target="slideMasters/slideMaster107.xml"/><Relationship Id="rId268"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 Target="slides/slide8.xml"/><Relationship Id="rId216" Type="http://schemas.openxmlformats.org/officeDocument/2006/relationships/slide" Target="slides/slide43.xml"/><Relationship Id="rId237" Type="http://schemas.openxmlformats.org/officeDocument/2006/relationships/slide" Target="slides/slide64.xml"/><Relationship Id="rId258" Type="http://schemas.openxmlformats.org/officeDocument/2006/relationships/slide" Target="slides/slide85.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Master" Target="slideMasters/slideMaster171.xml"/><Relationship Id="rId192" Type="http://schemas.openxmlformats.org/officeDocument/2006/relationships/slide" Target="slides/slide19.xml"/><Relationship Id="rId206" Type="http://schemas.openxmlformats.org/officeDocument/2006/relationships/slide" Target="slides/slide33.xml"/><Relationship Id="rId227" Type="http://schemas.openxmlformats.org/officeDocument/2006/relationships/slide" Target="slides/slide54.xml"/><Relationship Id="rId248" Type="http://schemas.openxmlformats.org/officeDocument/2006/relationships/slide" Target="slides/slide75.xml"/><Relationship Id="rId269" Type="http://schemas.openxmlformats.org/officeDocument/2006/relationships/slide" Target="slides/slide96.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61" Type="http://schemas.openxmlformats.org/officeDocument/2006/relationships/slideMaster" Target="slideMasters/slideMaster161.xml"/><Relationship Id="rId182" Type="http://schemas.openxmlformats.org/officeDocument/2006/relationships/slide" Target="slides/slide9.xml"/><Relationship Id="rId217" Type="http://schemas.openxmlformats.org/officeDocument/2006/relationships/slide" Target="slides/slide44.xml"/><Relationship Id="rId6" Type="http://schemas.openxmlformats.org/officeDocument/2006/relationships/slideMaster" Target="slideMasters/slideMaster6.xml"/><Relationship Id="rId238" Type="http://schemas.openxmlformats.org/officeDocument/2006/relationships/slide" Target="slides/slide65.xml"/><Relationship Id="rId259" Type="http://schemas.openxmlformats.org/officeDocument/2006/relationships/slide" Target="slides/slide86.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slide" Target="slides/slide97.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51" Type="http://schemas.openxmlformats.org/officeDocument/2006/relationships/slideMaster" Target="slideMasters/slideMaster151.xml"/><Relationship Id="rId172" Type="http://schemas.openxmlformats.org/officeDocument/2006/relationships/slideMaster" Target="slideMasters/slideMaster172.xml"/><Relationship Id="rId193" Type="http://schemas.openxmlformats.org/officeDocument/2006/relationships/slide" Target="slides/slide20.xml"/><Relationship Id="rId202" Type="http://schemas.openxmlformats.org/officeDocument/2006/relationships/slide" Target="slides/slide29.xml"/><Relationship Id="rId207" Type="http://schemas.openxmlformats.org/officeDocument/2006/relationships/slide" Target="slides/slide34.xml"/><Relationship Id="rId223" Type="http://schemas.openxmlformats.org/officeDocument/2006/relationships/slide" Target="slides/slide50.xml"/><Relationship Id="rId228" Type="http://schemas.openxmlformats.org/officeDocument/2006/relationships/slide" Target="slides/slide55.xml"/><Relationship Id="rId244" Type="http://schemas.openxmlformats.org/officeDocument/2006/relationships/slide" Target="slides/slide71.xml"/><Relationship Id="rId249" Type="http://schemas.openxmlformats.org/officeDocument/2006/relationships/slide" Target="slides/slide76.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260" Type="http://schemas.openxmlformats.org/officeDocument/2006/relationships/slide" Target="slides/slide87.xml"/><Relationship Id="rId265" Type="http://schemas.openxmlformats.org/officeDocument/2006/relationships/slide" Target="slides/slide92.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 Target="slides/slide15.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 Target="slides/slide10.xml"/><Relationship Id="rId213" Type="http://schemas.openxmlformats.org/officeDocument/2006/relationships/slide" Target="slides/slide40.xml"/><Relationship Id="rId218" Type="http://schemas.openxmlformats.org/officeDocument/2006/relationships/slide" Target="slides/slide45.xml"/><Relationship Id="rId234" Type="http://schemas.openxmlformats.org/officeDocument/2006/relationships/slide" Target="slides/slide61.xml"/><Relationship Id="rId239"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77.xml"/><Relationship Id="rId255" Type="http://schemas.openxmlformats.org/officeDocument/2006/relationships/slide" Target="slides/slide82.xml"/><Relationship Id="rId271" Type="http://schemas.openxmlformats.org/officeDocument/2006/relationships/slide" Target="slides/slide98.xml"/><Relationship Id="rId276" Type="http://schemas.openxmlformats.org/officeDocument/2006/relationships/viewProps" Target="viewProps.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 Target="slides/slide5.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Master" Target="slideMasters/slideMaster173.xml"/><Relationship Id="rId194" Type="http://schemas.openxmlformats.org/officeDocument/2006/relationships/slide" Target="slides/slide21.xml"/><Relationship Id="rId199" Type="http://schemas.openxmlformats.org/officeDocument/2006/relationships/slide" Target="slides/slide26.xml"/><Relationship Id="rId203" Type="http://schemas.openxmlformats.org/officeDocument/2006/relationships/slide" Target="slides/slide30.xml"/><Relationship Id="rId208" Type="http://schemas.openxmlformats.org/officeDocument/2006/relationships/slide" Target="slides/slide35.xml"/><Relationship Id="rId229" Type="http://schemas.openxmlformats.org/officeDocument/2006/relationships/slide" Target="slides/slide56.xml"/><Relationship Id="rId19" Type="http://schemas.openxmlformats.org/officeDocument/2006/relationships/slideMaster" Target="slideMasters/slideMaster19.xml"/><Relationship Id="rId224" Type="http://schemas.openxmlformats.org/officeDocument/2006/relationships/slide" Target="slides/slide51.xml"/><Relationship Id="rId240" Type="http://schemas.openxmlformats.org/officeDocument/2006/relationships/slide" Target="slides/slide67.xml"/><Relationship Id="rId245" Type="http://schemas.openxmlformats.org/officeDocument/2006/relationships/slide" Target="slides/slide72.xml"/><Relationship Id="rId261" Type="http://schemas.openxmlformats.org/officeDocument/2006/relationships/slide" Target="slides/slide88.xml"/><Relationship Id="rId266" Type="http://schemas.openxmlformats.org/officeDocument/2006/relationships/slide" Target="slides/slide93.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 Target="slides/slide11.xml"/><Relationship Id="rId189" Type="http://schemas.openxmlformats.org/officeDocument/2006/relationships/slide" Target="slides/slide16.xml"/><Relationship Id="rId219" Type="http://schemas.openxmlformats.org/officeDocument/2006/relationships/slide" Target="slides/slide46.xml"/><Relationship Id="rId3" Type="http://schemas.openxmlformats.org/officeDocument/2006/relationships/slideMaster" Target="slideMasters/slideMaster3.xml"/><Relationship Id="rId214" Type="http://schemas.openxmlformats.org/officeDocument/2006/relationships/slide" Target="slides/slide41.xml"/><Relationship Id="rId230" Type="http://schemas.openxmlformats.org/officeDocument/2006/relationships/slide" Target="slides/slide57.xml"/><Relationship Id="rId235" Type="http://schemas.openxmlformats.org/officeDocument/2006/relationships/slide" Target="slides/slide62.xml"/><Relationship Id="rId251" Type="http://schemas.openxmlformats.org/officeDocument/2006/relationships/slide" Target="slides/slide78.xml"/><Relationship Id="rId256" Type="http://schemas.openxmlformats.org/officeDocument/2006/relationships/slide" Target="slides/slide83.xml"/><Relationship Id="rId277" Type="http://schemas.openxmlformats.org/officeDocument/2006/relationships/theme" Target="theme/theme1.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72" Type="http://schemas.openxmlformats.org/officeDocument/2006/relationships/slide" Target="slides/slide99.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1.xml"/><Relationship Id="rId179" Type="http://schemas.openxmlformats.org/officeDocument/2006/relationships/slide" Target="slides/slide6.xml"/><Relationship Id="rId195" Type="http://schemas.openxmlformats.org/officeDocument/2006/relationships/slide" Target="slides/slide22.xml"/><Relationship Id="rId209" Type="http://schemas.openxmlformats.org/officeDocument/2006/relationships/slide" Target="slides/slide36.xml"/><Relationship Id="rId190" Type="http://schemas.openxmlformats.org/officeDocument/2006/relationships/slide" Target="slides/slide17.xml"/><Relationship Id="rId204" Type="http://schemas.openxmlformats.org/officeDocument/2006/relationships/slide" Target="slides/slide31.xml"/><Relationship Id="rId220" Type="http://schemas.openxmlformats.org/officeDocument/2006/relationships/slide" Target="slides/slide47.xml"/><Relationship Id="rId225" Type="http://schemas.openxmlformats.org/officeDocument/2006/relationships/slide" Target="slides/slide52.xml"/><Relationship Id="rId241" Type="http://schemas.openxmlformats.org/officeDocument/2006/relationships/slide" Target="slides/slide68.xml"/><Relationship Id="rId246" Type="http://schemas.openxmlformats.org/officeDocument/2006/relationships/slide" Target="slides/slide73.xml"/><Relationship Id="rId267" Type="http://schemas.openxmlformats.org/officeDocument/2006/relationships/slide" Target="slides/slide94.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8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7.xml"/><Relationship Id="rId210" Type="http://schemas.openxmlformats.org/officeDocument/2006/relationships/slide" Target="slides/slide37.xml"/><Relationship Id="rId215" Type="http://schemas.openxmlformats.org/officeDocument/2006/relationships/slide" Target="slides/slide42.xml"/><Relationship Id="rId236" Type="http://schemas.openxmlformats.org/officeDocument/2006/relationships/slide" Target="slides/slide63.xml"/><Relationship Id="rId257" Type="http://schemas.openxmlformats.org/officeDocument/2006/relationships/slide" Target="slides/slide84.xml"/><Relationship Id="rId278" Type="http://schemas.openxmlformats.org/officeDocument/2006/relationships/tableStyles" Target="tableStyles.xml"/><Relationship Id="rId26" Type="http://schemas.openxmlformats.org/officeDocument/2006/relationships/slideMaster" Target="slideMasters/slideMaster26.xml"/><Relationship Id="rId231" Type="http://schemas.openxmlformats.org/officeDocument/2006/relationships/slide" Target="slides/slide58.xml"/><Relationship Id="rId252" Type="http://schemas.openxmlformats.org/officeDocument/2006/relationships/slide" Target="slides/slide79.xml"/><Relationship Id="rId273" Type="http://schemas.openxmlformats.org/officeDocument/2006/relationships/slide" Target="slides/slide100.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2.xml"/><Relationship Id="rId196" Type="http://schemas.openxmlformats.org/officeDocument/2006/relationships/slide" Target="slides/slide23.xml"/><Relationship Id="rId200" Type="http://schemas.openxmlformats.org/officeDocument/2006/relationships/slide" Target="slides/slide27.xml"/><Relationship Id="rId16" Type="http://schemas.openxmlformats.org/officeDocument/2006/relationships/slideMaster" Target="slideMasters/slideMaster16.xml"/><Relationship Id="rId221" Type="http://schemas.openxmlformats.org/officeDocument/2006/relationships/slide" Target="slides/slide48.xml"/><Relationship Id="rId242" Type="http://schemas.openxmlformats.org/officeDocument/2006/relationships/slide" Target="slides/slide69.xml"/><Relationship Id="rId263" Type="http://schemas.openxmlformats.org/officeDocument/2006/relationships/slide" Target="slides/slide90.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 Target="slides/slide13.xml"/><Relationship Id="rId211" Type="http://schemas.openxmlformats.org/officeDocument/2006/relationships/slide" Target="slides/slide38.xml"/><Relationship Id="rId232" Type="http://schemas.openxmlformats.org/officeDocument/2006/relationships/slide" Target="slides/slide59.xml"/><Relationship Id="rId253" Type="http://schemas.openxmlformats.org/officeDocument/2006/relationships/slide" Target="slides/slide80.xml"/><Relationship Id="rId274" Type="http://schemas.openxmlformats.org/officeDocument/2006/relationships/notesMaster" Target="notesMasters/notesMaster1.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 Target="slides/slide3.xml"/><Relationship Id="rId197" Type="http://schemas.openxmlformats.org/officeDocument/2006/relationships/slide" Target="slides/slide24.xml"/><Relationship Id="rId201" Type="http://schemas.openxmlformats.org/officeDocument/2006/relationships/slide" Target="slides/slide28.xml"/><Relationship Id="rId222" Type="http://schemas.openxmlformats.org/officeDocument/2006/relationships/slide" Target="slides/slide49.xml"/><Relationship Id="rId243" Type="http://schemas.openxmlformats.org/officeDocument/2006/relationships/slide" Target="slides/slide70.xml"/><Relationship Id="rId264" Type="http://schemas.openxmlformats.org/officeDocument/2006/relationships/slide" Target="slides/slide91.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Master" Target="slideMasters/slideMaster145.xml"/><Relationship Id="rId166" Type="http://schemas.openxmlformats.org/officeDocument/2006/relationships/slideMaster" Target="slideMasters/slideMaster166.xml"/><Relationship Id="rId187" Type="http://schemas.openxmlformats.org/officeDocument/2006/relationships/slide" Target="slides/slide14.xml"/><Relationship Id="rId1" Type="http://schemas.openxmlformats.org/officeDocument/2006/relationships/slideMaster" Target="slideMasters/slideMaster1.xml"/><Relationship Id="rId212" Type="http://schemas.openxmlformats.org/officeDocument/2006/relationships/slide" Target="slides/slide39.xml"/><Relationship Id="rId233" Type="http://schemas.openxmlformats.org/officeDocument/2006/relationships/slide" Target="slides/slide60.xml"/><Relationship Id="rId254" Type="http://schemas.openxmlformats.org/officeDocument/2006/relationships/slide" Target="slides/slide81.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275" Type="http://schemas.openxmlformats.org/officeDocument/2006/relationships/presProps" Target="presProps.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Master" Target="slideMasters/slideMaster135.xml"/><Relationship Id="rId156" Type="http://schemas.openxmlformats.org/officeDocument/2006/relationships/slideMaster" Target="slideMasters/slideMaster156.xml"/><Relationship Id="rId177" Type="http://schemas.openxmlformats.org/officeDocument/2006/relationships/slide" Target="slides/slide4.xml"/><Relationship Id="rId198"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21</a:t>
            </a:fld>
            <a:endParaRPr lang="en-GB">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22</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29</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30</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31</a:t>
            </a:fld>
            <a:endParaRPr lang="en-GB">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81689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0389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497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7744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2621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C049EE-53FC-4187-915D-6A743F5D43C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50635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1479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70927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23252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50</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1339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1603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37843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55674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92777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91AFA20-F2FC-4542-8CA6-FA4D6B9003BC}"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77877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C0103D-919D-404D-A765-59DD853BCAE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62892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469B74-8BEA-40BC-B706-02B0D27CA9D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32392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AAB7911-E510-43FD-B5F5-C9A363608339}"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9939" name="Rectangle 2"/>
          <p:cNvSpPr>
            <a:spLocks noGrp="1" noRot="1" noChangeAspect="1" noChangeArrowheads="1" noTextEdit="1"/>
          </p:cNvSpPr>
          <p:nvPr>
            <p:ph type="sldImg"/>
          </p:nvPr>
        </p:nvSpPr>
        <p:spPr>
          <a:xfrm>
            <a:off x="1150938" y="692150"/>
            <a:ext cx="4556125" cy="3416300"/>
          </a:xfrm>
          <a:ln/>
        </p:spPr>
      </p:sp>
      <p:sp>
        <p:nvSpPr>
          <p:cNvPr id="3994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677600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50938" y="692150"/>
            <a:ext cx="4556125" cy="3416300"/>
          </a:xfrm>
          <a:ln/>
        </p:spPr>
      </p:sp>
      <p:sp>
        <p:nvSpPr>
          <p:cNvPr id="40963" name="Notes Placeholder 2"/>
          <p:cNvSpPr>
            <a:spLocks noGrp="1"/>
          </p:cNvSpPr>
          <p:nvPr>
            <p:ph type="body" idx="1"/>
          </p:nvPr>
        </p:nvSpPr>
        <p:spPr>
          <a:noFill/>
          <a:ln/>
        </p:spPr>
        <p:txBody>
          <a:bodyPr/>
          <a:lstStyle/>
          <a:p>
            <a:endParaRPr lang="en-US"/>
          </a:p>
        </p:txBody>
      </p:sp>
      <p:sp>
        <p:nvSpPr>
          <p:cNvPr id="40964"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AE9A6F3-C633-4730-93FA-7624146951BA}"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49995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D4E526-42AF-4B1B-B371-2D523428B63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1987" name="Rectangle 2"/>
          <p:cNvSpPr>
            <a:spLocks noGrp="1" noRot="1" noChangeAspect="1" noChangeArrowheads="1" noTextEdit="1"/>
          </p:cNvSpPr>
          <p:nvPr>
            <p:ph type="sldImg"/>
          </p:nvPr>
        </p:nvSpPr>
        <p:spPr>
          <a:xfrm>
            <a:off x="1150938" y="692150"/>
            <a:ext cx="4556125" cy="3416300"/>
          </a:xfrm>
          <a:ln/>
        </p:spPr>
      </p:sp>
      <p:sp>
        <p:nvSpPr>
          <p:cNvPr id="4198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276957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83111D1-EAE3-467C-9B06-6ADA87062BA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3011" name="Rectangle 2"/>
          <p:cNvSpPr>
            <a:spLocks noGrp="1" noRot="1" noChangeAspect="1" noChangeArrowheads="1" noTextEdit="1"/>
          </p:cNvSpPr>
          <p:nvPr>
            <p:ph type="sldImg"/>
          </p:nvPr>
        </p:nvSpPr>
        <p:spPr>
          <a:xfrm>
            <a:off x="1150938" y="692150"/>
            <a:ext cx="4556125" cy="3416300"/>
          </a:xfrm>
          <a:ln/>
        </p:spPr>
      </p:sp>
      <p:sp>
        <p:nvSpPr>
          <p:cNvPr id="4301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925358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0FF3D81-B2E7-4D4B-9BDE-BE8CCC0D2F8A}" type="slidenum">
              <a:rPr kumimoji="0" lang="en-GB" sz="1000" b="0" i="1"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GB"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815554" name="Rectangle 2"/>
          <p:cNvSpPr>
            <a:spLocks noGrp="1" noRot="1" noChangeAspect="1" noChangeArrowheads="1" noTextEdit="1"/>
          </p:cNvSpPr>
          <p:nvPr>
            <p:ph type="sldImg"/>
          </p:nvPr>
        </p:nvSpPr>
        <p:spPr>
          <a:xfrm>
            <a:off x="1150938" y="692150"/>
            <a:ext cx="4556125" cy="3416300"/>
          </a:xfrm>
          <a:ln/>
        </p:spPr>
      </p:sp>
      <p:sp>
        <p:nvSpPr>
          <p:cNvPr id="181555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728707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0FF3D81-B2E7-4D4B-9BDE-BE8CCC0D2F8A}" type="slidenum">
              <a:rPr kumimoji="0" lang="en-GB" sz="1000" b="0" i="1"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en-GB"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815554" name="Rectangle 2"/>
          <p:cNvSpPr>
            <a:spLocks noGrp="1" noRot="1" noChangeAspect="1" noChangeArrowheads="1" noTextEdit="1"/>
          </p:cNvSpPr>
          <p:nvPr>
            <p:ph type="sldImg"/>
          </p:nvPr>
        </p:nvSpPr>
        <p:spPr>
          <a:xfrm>
            <a:off x="1150938" y="692150"/>
            <a:ext cx="4556125" cy="3416300"/>
          </a:xfrm>
          <a:ln/>
        </p:spPr>
      </p:sp>
      <p:sp>
        <p:nvSpPr>
          <p:cNvPr id="181555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08938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8A46A20-DDFF-475D-AA4E-EB3D33104BCF}" type="slidenum">
              <a:rPr kumimoji="0" lang="en-GB" sz="1000" b="0" i="1"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GB"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840130" name="Rectangle 2"/>
          <p:cNvSpPr>
            <a:spLocks noGrp="1" noRot="1" noChangeAspect="1" noChangeArrowheads="1" noTextEdit="1"/>
          </p:cNvSpPr>
          <p:nvPr>
            <p:ph type="sldImg"/>
          </p:nvPr>
        </p:nvSpPr>
        <p:spPr>
          <a:xfrm>
            <a:off x="1150938" y="692150"/>
            <a:ext cx="4556125" cy="3416300"/>
          </a:xfrm>
          <a:ln/>
        </p:spPr>
      </p:sp>
      <p:sp>
        <p:nvSpPr>
          <p:cNvPr id="184013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872153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516FE5-762C-46A8-9742-8BC77C01C0C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25378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254B70-C7F1-47CB-AA41-A4E341294039}"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26685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DAF0CB-A590-4800-9562-FD29FD27160C}"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56553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3B56A6-F5E6-4AEC-9203-77DDD3124074}"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32659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EDE9FCF-9A89-4647-80F4-A8BD16F83A52}"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60725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31CF9B-09E2-44A1-81AA-B5DE7CC01C72}"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648660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7902E9-6B73-4BAF-A35B-F2A8EBE17FC3}"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6304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6F7AE84-F142-4C8F-B419-5C8BABE5B49C}"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42473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38583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84635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107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a:p>
        </p:txBody>
      </p:sp>
      <p:sp>
        <p:nvSpPr>
          <p:cNvPr id="8196" name="Slide Number Placeholder 3"/>
          <p:cNvSpPr>
            <a:spLocks noGrp="1"/>
          </p:cNvSpPr>
          <p:nvPr>
            <p:ph type="sldNum" sz="quarter" idx="5"/>
          </p:nvPr>
        </p:nvSpPr>
        <p:spPr>
          <a:noFill/>
        </p:spPr>
        <p:txBody>
          <a:bodyPr/>
          <a:lstStyle/>
          <a:p>
            <a:fld id="{E2FC9B06-4C6D-4C31-8E0A-AD03AAFA56D5}" type="slidenum">
              <a:rPr lang="en-GB" smtClean="0"/>
              <a:pPr/>
              <a:t>8</a:t>
            </a:fld>
            <a:endParaRPr lang="en-GB"/>
          </a:p>
        </p:txBody>
      </p:sp>
    </p:spTree>
    <p:extLst>
      <p:ext uri="{BB962C8B-B14F-4D97-AF65-F5344CB8AC3E}">
        <p14:creationId xmlns:p14="http://schemas.microsoft.com/office/powerpoint/2010/main" val="24986898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039741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945748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052349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A0EE79D-6EA3-4466-B37F-19C007150A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2618286-5C22-4316-8618-2C8470A0FC10}" type="slidenum">
              <a:rPr kumimoji="0" lang="en-GB" altLang="en-US" sz="1200" b="0" i="1"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GB" altLang="en-US" sz="1200" b="0" i="1"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1" name="Rectangle 2">
            <a:extLst>
              <a:ext uri="{FF2B5EF4-FFF2-40B4-BE49-F238E27FC236}">
                <a16:creationId xmlns:a16="http://schemas.microsoft.com/office/drawing/2014/main" id="{27F78854-41C8-493E-8ED7-5F571A557EA7}"/>
              </a:ext>
            </a:extLst>
          </p:cNvPr>
          <p:cNvSpPr>
            <a:spLocks noGrp="1" noRot="1" noChangeAspect="1" noChangeArrowheads="1" noTextEdit="1"/>
          </p:cNvSpPr>
          <p:nvPr>
            <p:ph type="sldImg"/>
          </p:nvPr>
        </p:nvSpPr>
        <p:spPr>
          <a:xfrm>
            <a:off x="1150938" y="692150"/>
            <a:ext cx="4556125" cy="3416300"/>
          </a:xfrm>
          <a:ln/>
        </p:spPr>
      </p:sp>
      <p:sp>
        <p:nvSpPr>
          <p:cNvPr id="7172" name="Rectangle 3">
            <a:extLst>
              <a:ext uri="{FF2B5EF4-FFF2-40B4-BE49-F238E27FC236}">
                <a16:creationId xmlns:a16="http://schemas.microsoft.com/office/drawing/2014/main" id="{27658057-5DE2-45EA-A06C-EEA64D193C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803178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DC7C929-3DE4-4664-8902-724269B9802C}"/>
              </a:ext>
            </a:extLst>
          </p:cNvPr>
          <p:cNvSpPr>
            <a:spLocks noGrp="1" noRot="1" noChangeAspect="1" noTextEdit="1"/>
          </p:cNvSpPr>
          <p:nvPr>
            <p:ph type="sldImg"/>
          </p:nvPr>
        </p:nvSpPr>
        <p:spPr>
          <a:xfrm>
            <a:off x="1150938" y="692150"/>
            <a:ext cx="4556125" cy="3416300"/>
          </a:xfrm>
          <a:ln/>
        </p:spPr>
      </p:sp>
      <p:sp>
        <p:nvSpPr>
          <p:cNvPr id="10243" name="Notes Placeholder 2">
            <a:extLst>
              <a:ext uri="{FF2B5EF4-FFF2-40B4-BE49-F238E27FC236}">
                <a16:creationId xmlns:a16="http://schemas.microsoft.com/office/drawing/2014/main" id="{B231AB1A-8C1D-47DD-99E8-22C246E5C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Slide Number Placeholder 3">
            <a:extLst>
              <a:ext uri="{FF2B5EF4-FFF2-40B4-BE49-F238E27FC236}">
                <a16:creationId xmlns:a16="http://schemas.microsoft.com/office/drawing/2014/main" id="{F84C6B9F-9778-46F6-829D-2D6D80AE96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30C42E-65A2-43A7-8907-C21CA59B6F43}"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604112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8C6C45C-0AB1-432C-8529-4913099A10A1}"/>
              </a:ext>
            </a:extLst>
          </p:cNvPr>
          <p:cNvSpPr>
            <a:spLocks noGrp="1" noRot="1" noChangeAspect="1" noTextEdit="1"/>
          </p:cNvSpPr>
          <p:nvPr>
            <p:ph type="sldImg"/>
          </p:nvPr>
        </p:nvSpPr>
        <p:spPr>
          <a:xfrm>
            <a:off x="1150938" y="692150"/>
            <a:ext cx="4556125" cy="3416300"/>
          </a:xfrm>
          <a:ln/>
        </p:spPr>
      </p:sp>
      <p:sp>
        <p:nvSpPr>
          <p:cNvPr id="12291" name="Notes Placeholder 2">
            <a:extLst>
              <a:ext uri="{FF2B5EF4-FFF2-40B4-BE49-F238E27FC236}">
                <a16:creationId xmlns:a16="http://schemas.microsoft.com/office/drawing/2014/main" id="{62DA72D0-F4FC-4FBC-B7B4-A579C1247A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a:extLst>
              <a:ext uri="{FF2B5EF4-FFF2-40B4-BE49-F238E27FC236}">
                <a16:creationId xmlns:a16="http://schemas.microsoft.com/office/drawing/2014/main" id="{8623A9F3-6B3C-40AD-A61E-9FC72D81C2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6CAA16F-D8CA-4644-A293-A20D559BE8FF}"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787738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BDE45D5-22E0-4F56-B081-FD0588BB94A8}"/>
              </a:ext>
            </a:extLst>
          </p:cNvPr>
          <p:cNvSpPr>
            <a:spLocks noGrp="1" noRot="1" noChangeAspect="1" noTextEdit="1"/>
          </p:cNvSpPr>
          <p:nvPr>
            <p:ph type="sldImg"/>
          </p:nvPr>
        </p:nvSpPr>
        <p:spPr>
          <a:xfrm>
            <a:off x="1150938" y="692150"/>
            <a:ext cx="4556125" cy="3416300"/>
          </a:xfrm>
          <a:ln/>
        </p:spPr>
      </p:sp>
      <p:sp>
        <p:nvSpPr>
          <p:cNvPr id="14339" name="Notes Placeholder 2">
            <a:extLst>
              <a:ext uri="{FF2B5EF4-FFF2-40B4-BE49-F238E27FC236}">
                <a16:creationId xmlns:a16="http://schemas.microsoft.com/office/drawing/2014/main" id="{8D48BC12-33A1-4E61-AD25-0EA94D3941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a:extLst>
              <a:ext uri="{FF2B5EF4-FFF2-40B4-BE49-F238E27FC236}">
                <a16:creationId xmlns:a16="http://schemas.microsoft.com/office/drawing/2014/main" id="{1F9E8EE1-D4B8-4AA9-A244-2D0DB82212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6048271-9E40-49D8-B460-21201CAE71B1}"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800023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3F51039-259D-4680-B9B3-CBEF8DF49869}"/>
              </a:ext>
            </a:extLst>
          </p:cNvPr>
          <p:cNvSpPr>
            <a:spLocks noGrp="1" noRot="1" noChangeAspect="1" noTextEdit="1"/>
          </p:cNvSpPr>
          <p:nvPr>
            <p:ph type="sldImg"/>
          </p:nvPr>
        </p:nvSpPr>
        <p:spPr>
          <a:xfrm>
            <a:off x="1150938" y="692150"/>
            <a:ext cx="4556125" cy="3416300"/>
          </a:xfrm>
          <a:ln/>
        </p:spPr>
      </p:sp>
      <p:sp>
        <p:nvSpPr>
          <p:cNvPr id="16387" name="Notes Placeholder 2">
            <a:extLst>
              <a:ext uri="{FF2B5EF4-FFF2-40B4-BE49-F238E27FC236}">
                <a16:creationId xmlns:a16="http://schemas.microsoft.com/office/drawing/2014/main" id="{A7FEE4EA-C96F-489B-A51E-F22A35757A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A27E123D-7845-465A-8504-EA0B9638FF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1387B5F-4487-4FB4-8CB9-9ACE7A98A0D4}"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94</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472035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B6FE92F-07A4-48AA-9FF4-C4136E9B807E}"/>
              </a:ext>
            </a:extLst>
          </p:cNvPr>
          <p:cNvSpPr>
            <a:spLocks noGrp="1" noRot="1" noChangeAspect="1" noTextEdit="1"/>
          </p:cNvSpPr>
          <p:nvPr>
            <p:ph type="sldImg"/>
          </p:nvPr>
        </p:nvSpPr>
        <p:spPr>
          <a:xfrm>
            <a:off x="1150938" y="692150"/>
            <a:ext cx="4556125" cy="3416300"/>
          </a:xfrm>
          <a:ln/>
        </p:spPr>
      </p:sp>
      <p:sp>
        <p:nvSpPr>
          <p:cNvPr id="18435" name="Notes Placeholder 2">
            <a:extLst>
              <a:ext uri="{FF2B5EF4-FFF2-40B4-BE49-F238E27FC236}">
                <a16:creationId xmlns:a16="http://schemas.microsoft.com/office/drawing/2014/main" id="{775FF7A6-4C91-46EF-BF39-16E55300C5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77A0609D-CE30-433C-A061-4F57DE2EAB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F586956-FC94-4F58-AE76-7A328BBC738F}"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720516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454993A-66F4-4DE2-A234-0D6E8B917EE6}"/>
              </a:ext>
            </a:extLst>
          </p:cNvPr>
          <p:cNvSpPr>
            <a:spLocks noGrp="1" noRot="1" noChangeAspect="1" noTextEdit="1"/>
          </p:cNvSpPr>
          <p:nvPr>
            <p:ph type="sldImg"/>
          </p:nvPr>
        </p:nvSpPr>
        <p:spPr>
          <a:xfrm>
            <a:off x="1150938" y="692150"/>
            <a:ext cx="4556125" cy="3416300"/>
          </a:xfrm>
          <a:ln/>
        </p:spPr>
      </p:sp>
      <p:sp>
        <p:nvSpPr>
          <p:cNvPr id="20483" name="Notes Placeholder 2">
            <a:extLst>
              <a:ext uri="{FF2B5EF4-FFF2-40B4-BE49-F238E27FC236}">
                <a16:creationId xmlns:a16="http://schemas.microsoft.com/office/drawing/2014/main" id="{7DD2B46E-9004-4A99-AADA-3394691BA6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a:extLst>
              <a:ext uri="{FF2B5EF4-FFF2-40B4-BE49-F238E27FC236}">
                <a16:creationId xmlns:a16="http://schemas.microsoft.com/office/drawing/2014/main" id="{5F4B507A-8AD7-4631-9D4A-0AFAD6C411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AE73079-38A7-4A62-9CC0-59D0310D61BF}"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3003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11</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CE75467-CBAA-4848-90CC-4117A82F8AE9}"/>
              </a:ext>
            </a:extLst>
          </p:cNvPr>
          <p:cNvSpPr>
            <a:spLocks noGrp="1" noRot="1" noChangeAspect="1" noTextEdit="1"/>
          </p:cNvSpPr>
          <p:nvPr>
            <p:ph type="sldImg"/>
          </p:nvPr>
        </p:nvSpPr>
        <p:spPr>
          <a:xfrm>
            <a:off x="1150938" y="692150"/>
            <a:ext cx="4556125" cy="3416300"/>
          </a:xfrm>
          <a:ln/>
        </p:spPr>
      </p:sp>
      <p:sp>
        <p:nvSpPr>
          <p:cNvPr id="22531" name="Notes Placeholder 2">
            <a:extLst>
              <a:ext uri="{FF2B5EF4-FFF2-40B4-BE49-F238E27FC236}">
                <a16:creationId xmlns:a16="http://schemas.microsoft.com/office/drawing/2014/main" id="{2BDC2F3C-976C-45C0-8722-CA0CCA2A5F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9FF6A4C3-D9BD-4D3F-85F0-DAA1058482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F588407-970F-4B43-BF9F-1C022EFDF41B}"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725213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B66A211-2333-48BD-BD78-E53E373A2DE1}"/>
              </a:ext>
            </a:extLst>
          </p:cNvPr>
          <p:cNvSpPr>
            <a:spLocks noGrp="1" noRot="1" noChangeAspect="1" noTextEdit="1"/>
          </p:cNvSpPr>
          <p:nvPr>
            <p:ph type="sldImg"/>
          </p:nvPr>
        </p:nvSpPr>
        <p:spPr>
          <a:xfrm>
            <a:off x="1150938" y="692150"/>
            <a:ext cx="4556125" cy="3416300"/>
          </a:xfrm>
          <a:ln/>
        </p:spPr>
      </p:sp>
      <p:sp>
        <p:nvSpPr>
          <p:cNvPr id="24579" name="Notes Placeholder 2">
            <a:extLst>
              <a:ext uri="{FF2B5EF4-FFF2-40B4-BE49-F238E27FC236}">
                <a16:creationId xmlns:a16="http://schemas.microsoft.com/office/drawing/2014/main" id="{65130909-3BBB-4FC1-9412-D041E02652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a:extLst>
              <a:ext uri="{FF2B5EF4-FFF2-40B4-BE49-F238E27FC236}">
                <a16:creationId xmlns:a16="http://schemas.microsoft.com/office/drawing/2014/main" id="{F8EA622A-12E2-42CF-9213-5A3B031E02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D980E99-A296-4931-A33E-D2BC050C693F}" type="slidenum">
              <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0" lang="en-GB"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848850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25723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1285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12</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15</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18</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6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66.xml"/></Relationships>
</file>

<file path=ppt/slideLayouts/_rels/slideLayout69.xml.rels><?xml version="1.0" encoding="UTF-8" standalone="yes"?>
<Relationships xmlns="http://schemas.openxmlformats.org/package/2006/relationships"><Relationship Id="rId3" Type="http://schemas.openxmlformats.org/officeDocument/2006/relationships/hyperlink" Target="Choices&#8230;.ppt" TargetMode="External"/><Relationship Id="rId2" Type="http://schemas.openxmlformats.org/officeDocument/2006/relationships/image" Target="../media/image2.png"/><Relationship Id="rId1" Type="http://schemas.openxmlformats.org/officeDocument/2006/relationships/slideMaster" Target="../slideMasters/slideMaster16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6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6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7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14/03/2018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14/03/2018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14/03/2018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3/14/2018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14/03/2018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3/14/2018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3/14/2018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3/14/2018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Wednesday, 14 March 2018</a:t>
            </a:fld>
            <a:endParaRPr lang="en-GB" sz="1800" dirty="0">
              <a:solidFill>
                <a:srgbClr val="FFFF66"/>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14/03/2018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000730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Wednesday, 14 March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14/03/2018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3/14/2018</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281436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374820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3/14/2018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356768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14/03/2018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90052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Wednesday, 14 March 2018</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26689468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788249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420437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27396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46204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3/14/2018</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8439856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14/03/2018</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09951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62E433-1D2D-4EAF-B0F4-485F6659435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14/03/2018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BBBFA3-D773-4277-B29B-823D2E10570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83273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
        <p:nvSpPr>
          <p:cNvPr id="46" name="AutoShape 4">
            <a:hlinkClick r:id="rId3"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47" name="AutoShape 5">
            <a:hlinkClick r:id="rId3" action="ppaction://hlinkpres?slideindex=1&amp;slidetitle=" highlightClick="1"/>
          </p:cNvPr>
          <p:cNvSpPr>
            <a:spLocks noChangeArrowheads="1"/>
          </p:cNvSpPr>
          <p:nvPr userDrawn="1"/>
        </p:nvSpPr>
        <p:spPr bwMode="auto">
          <a:xfrm>
            <a:off x="8172450" y="5949950"/>
            <a:ext cx="1042988" cy="1042988"/>
          </a:xfrm>
          <a:prstGeom prst="actionButtonBlank">
            <a:avLst/>
          </a:prstGeom>
          <a:noFill/>
          <a:ln w="12700">
            <a:noFill/>
            <a:miter lim="800000"/>
            <a:headEnd type="none" w="sm" len="sm"/>
            <a:tailEnd type="none" w="sm" len="sm"/>
          </a:ln>
          <a:effectLst/>
        </p:spPr>
        <p:txBody>
          <a:bodyPr wrap="none" lIns="90000" tIns="46800" rIns="90000" bIns="4680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spTree>
    <p:extLst>
      <p:ext uri="{BB962C8B-B14F-4D97-AF65-F5344CB8AC3E}">
        <p14:creationId xmlns:p14="http://schemas.microsoft.com/office/powerpoint/2010/main" val="38471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14/03/2018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65842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488953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0293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20677441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123129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844798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B64153-E855-460A-AB18-AB604D46970F}"/>
              </a:ext>
            </a:extLst>
          </p:cNvPr>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354EA9D-FA62-40B7-8001-A90834B42890}" type="datetimeFigureOut">
              <a:rPr kumimoji="0" lang="en-GB" sz="1200" b="1" i="0" u="none" strike="noStrike" kern="1200" cap="none" spc="0" normalizeH="0" baseline="0" noProof="0">
                <a:ln>
                  <a:noFill/>
                </a:ln>
                <a:solidFill>
                  <a:prstClr val="black">
                    <a:tint val="75000"/>
                  </a:prstClr>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15/03/2018</a:t>
            </a:fld>
            <a:endParaRPr kumimoji="0" lang="en-GB" sz="1200" b="1"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3" name="Footer Placeholder 2">
            <a:extLst>
              <a:ext uri="{FF2B5EF4-FFF2-40B4-BE49-F238E27FC236}">
                <a16:creationId xmlns:a16="http://schemas.microsoft.com/office/drawing/2014/main" id="{E27C352B-0E7C-4C46-8E90-75C264439736}"/>
              </a:ext>
            </a:extLst>
          </p:cNvPr>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1"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4" name="Slide Number Placeholder 3">
            <a:extLst>
              <a:ext uri="{FF2B5EF4-FFF2-40B4-BE49-F238E27FC236}">
                <a16:creationId xmlns:a16="http://schemas.microsoft.com/office/drawing/2014/main" id="{F8B10152-1CAA-4B2D-BB85-EA3F9F5B1CBF}"/>
              </a:ext>
            </a:extLst>
          </p:cNvPr>
          <p:cNvSpPr>
            <a:spLocks noGrp="1"/>
          </p:cNvSpPr>
          <p:nvPr>
            <p:ph type="sldNum" sz="quarter" idx="12"/>
          </p:nvPr>
        </p:nvSpPr>
        <p:spPr/>
        <p:txBody>
          <a:bodyPr/>
          <a:lstStyle>
            <a:lvl1pPr eaLnBrk="0" hangingPunct="0">
              <a:defRPr b="1" smtClean="0">
                <a:latin typeface="Times New Roman" panose="02020603050405020304" pitchFamily="18"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FD7E64C-528C-4AA6-9656-4F4A71071A4A}" type="slidenum">
              <a:rPr kumimoji="0" lang="en-GB" alt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GB" altLang="en-US" sz="1200" b="1"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9140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14/03/2018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14/03/2018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4.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7.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8.xm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0.xml"/><Relationship Id="rId1" Type="http://schemas.openxmlformats.org/officeDocument/2006/relationships/slideLayout" Target="../slideLayouts/slideLayout5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3.xml"/><Relationship Id="rId1" Type="http://schemas.openxmlformats.org/officeDocument/2006/relationships/slideLayout" Target="../slideLayouts/slideLayout5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4.xml.rels><?xml version="1.0" encoding="UTF-8" standalone="yes"?>
<Relationships xmlns="http://schemas.openxmlformats.org/package/2006/relationships"><Relationship Id="rId1" Type="http://schemas.openxmlformats.org/officeDocument/2006/relationships/theme" Target="../theme/theme124.xm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0.xml"/><Relationship Id="rId1" Type="http://schemas.openxmlformats.org/officeDocument/2006/relationships/slideLayout" Target="../slideLayouts/slideLayout54.xml"/></Relationships>
</file>

<file path=ppt/slideMasters/_rels/slideMaster131.xml.rels><?xml version="1.0" encoding="UTF-8" standalone="yes"?>
<Relationships xmlns="http://schemas.openxmlformats.org/package/2006/relationships"><Relationship Id="rId3" Type="http://schemas.openxmlformats.org/officeDocument/2006/relationships/theme" Target="../theme/theme13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hyperlink" Target="00%20main%20menu.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3.xml"/></Relationships>
</file>

<file path=ppt/slideMasters/_rels/slideMaster13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34.xm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6.xml"/><Relationship Id="rId1" Type="http://schemas.openxmlformats.org/officeDocument/2006/relationships/slideLayout" Target="../slideLayouts/slideLayout57.xm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9.xml.rels><?xml version="1.0" encoding="UTF-8" standalone="yes"?>
<Relationships xmlns="http://schemas.openxmlformats.org/package/2006/relationships"><Relationship Id="rId2" Type="http://schemas.openxmlformats.org/officeDocument/2006/relationships/theme" Target="../theme/theme139.xml"/><Relationship Id="rId1" Type="http://schemas.openxmlformats.org/officeDocument/2006/relationships/slideLayout" Target="../slideLayouts/slideLayout58.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2.xm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4.xml.rels><?xml version="1.0" encoding="UTF-8" standalone="yes"?>
<Relationships xmlns="http://schemas.openxmlformats.org/package/2006/relationships"><Relationship Id="rId3" Type="http://schemas.openxmlformats.org/officeDocument/2006/relationships/theme" Target="../theme/theme14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4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6.xml.rels><?xml version="1.0" encoding="UTF-8" standalone="yes"?>
<Relationships xmlns="http://schemas.openxmlformats.org/package/2006/relationships"><Relationship Id="rId1" Type="http://schemas.openxmlformats.org/officeDocument/2006/relationships/theme" Target="../theme/theme146.xml"/></Relationships>
</file>

<file path=ppt/slideMasters/_rels/slideMaster14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7.xm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5.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5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59.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59.xml"/><Relationship Id="rId1" Type="http://schemas.openxmlformats.org/officeDocument/2006/relationships/slideLayout" Target="../slideLayouts/slideLayout61.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60.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60.xml"/><Relationship Id="rId1" Type="http://schemas.openxmlformats.org/officeDocument/2006/relationships/slideLayout" Target="../slideLayouts/slideLayout62.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6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1.xml"/><Relationship Id="rId1" Type="http://schemas.openxmlformats.org/officeDocument/2006/relationships/slideLayout" Target="../slideLayouts/slideLayout6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2.xml.rels><?xml version="1.0" encoding="UTF-8" standalone="yes"?>
<Relationships xmlns="http://schemas.openxmlformats.org/package/2006/relationships"><Relationship Id="rId2" Type="http://schemas.openxmlformats.org/officeDocument/2006/relationships/theme" Target="../theme/theme162.xml"/><Relationship Id="rId1" Type="http://schemas.openxmlformats.org/officeDocument/2006/relationships/slideLayout" Target="../slideLayouts/slideLayout64.xml"/></Relationships>
</file>

<file path=ppt/slideMasters/_rels/slideMaster16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3.xml"/><Relationship Id="rId1" Type="http://schemas.openxmlformats.org/officeDocument/2006/relationships/slideLayout" Target="../slideLayouts/slideLayout65.xml"/></Relationships>
</file>

<file path=ppt/slideMasters/_rels/slideMaster164.xml.rels><?xml version="1.0" encoding="UTF-8" standalone="yes"?>
<Relationships xmlns="http://schemas.openxmlformats.org/package/2006/relationships"><Relationship Id="rId2" Type="http://schemas.openxmlformats.org/officeDocument/2006/relationships/theme" Target="../theme/theme164.xml"/><Relationship Id="rId1" Type="http://schemas.openxmlformats.org/officeDocument/2006/relationships/slideLayout" Target="../slideLayouts/slideLayout66.xml"/></Relationships>
</file>

<file path=ppt/slideMasters/_rels/slideMaster165.xml.rels><?xml version="1.0" encoding="UTF-8" standalone="yes"?>
<Relationships xmlns="http://schemas.openxmlformats.org/package/2006/relationships"><Relationship Id="rId2" Type="http://schemas.openxmlformats.org/officeDocument/2006/relationships/theme" Target="../theme/theme165.xml"/><Relationship Id="rId1" Type="http://schemas.openxmlformats.org/officeDocument/2006/relationships/slideLayout" Target="../slideLayouts/slideLayout67.xml"/></Relationships>
</file>

<file path=ppt/slideMasters/_rels/slideMaster166.xml.rels><?xml version="1.0" encoding="UTF-8" standalone="yes"?>
<Relationships xmlns="http://schemas.openxmlformats.org/package/2006/relationships"><Relationship Id="rId2" Type="http://schemas.openxmlformats.org/officeDocument/2006/relationships/theme" Target="../theme/theme166.xml"/><Relationship Id="rId1" Type="http://schemas.openxmlformats.org/officeDocument/2006/relationships/slideLayout" Target="../slideLayouts/slideLayout68.xml"/></Relationships>
</file>

<file path=ppt/slideMasters/_rels/slideMaster1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7.xml"/><Relationship Id="rId1" Type="http://schemas.openxmlformats.org/officeDocument/2006/relationships/slideLayout" Target="../slideLayouts/slideLayout69.xml"/></Relationships>
</file>

<file path=ppt/slideMasters/_rels/slideMaster16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8.xml"/><Relationship Id="rId1" Type="http://schemas.openxmlformats.org/officeDocument/2006/relationships/slideLayout" Target="../slideLayouts/slideLayout7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69.xml.rels><?xml version="1.0" encoding="UTF-8" standalone="yes"?>
<Relationships xmlns="http://schemas.openxmlformats.org/package/2006/relationships"><Relationship Id="rId3" Type="http://schemas.openxmlformats.org/officeDocument/2006/relationships/theme" Target="../theme/theme169.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70.xml.rels><?xml version="1.0" encoding="UTF-8" standalone="yes"?>
<Relationships xmlns="http://schemas.openxmlformats.org/package/2006/relationships"><Relationship Id="rId2" Type="http://schemas.openxmlformats.org/officeDocument/2006/relationships/theme" Target="../theme/theme170.xml"/><Relationship Id="rId1" Type="http://schemas.openxmlformats.org/officeDocument/2006/relationships/slideLayout" Target="../slideLayouts/slideLayout73.xml"/></Relationships>
</file>

<file path=ppt/slideMasters/_rels/slideMaster17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1.xml"/><Relationship Id="rId1" Type="http://schemas.openxmlformats.org/officeDocument/2006/relationships/slideLayout" Target="../slideLayouts/slideLayout74.xml"/></Relationships>
</file>

<file path=ppt/slideMasters/_rels/slideMaster17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2.xml"/><Relationship Id="rId1" Type="http://schemas.openxmlformats.org/officeDocument/2006/relationships/slideLayout" Target="../slideLayouts/slideLayout75.xml"/></Relationships>
</file>

<file path=ppt/slideMasters/_rels/slideMaster173.xml.rels><?xml version="1.0" encoding="UTF-8" standalone="yes"?>
<Relationships xmlns="http://schemas.openxmlformats.org/package/2006/relationships"><Relationship Id="rId2" Type="http://schemas.openxmlformats.org/officeDocument/2006/relationships/theme" Target="../theme/theme173.xml"/><Relationship Id="rId1" Type="http://schemas.openxmlformats.org/officeDocument/2006/relationships/slideLayout" Target="../slideLayouts/slideLayout76.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7.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38.xml"/><Relationship Id="rId1" Type="http://schemas.openxmlformats.org/officeDocument/2006/relationships/slideLayout" Target="../slideLayouts/slideLayout40.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3.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5.xml"/><Relationship Id="rId1" Type="http://schemas.openxmlformats.org/officeDocument/2006/relationships/slideLayout" Target="../slideLayouts/slideLayout44.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6.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3/14/2018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3/14/2018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3/14/2018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513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12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3/14/2018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3/14/2018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14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3/14/2018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3/14/2018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28" r:id="rId1"/>
    <p:sldLayoutId id="214748513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3/14/2018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45460141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8044887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20453961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3/14/2018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58752071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04291573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73338522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3829731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3632549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6"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4"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extLst>
      <p:ext uri="{BB962C8B-B14F-4D97-AF65-F5344CB8AC3E}">
        <p14:creationId xmlns:p14="http://schemas.microsoft.com/office/powerpoint/2010/main" val="131603291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222743399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805742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95424766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Wednesday, 14 March 2018</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272255874"/>
      </p:ext>
    </p:extLst>
  </p:cSld>
  <p:clrMap bg1="dk2" tx1="lt1" bg2="dk1" tx2="lt2" accent1="accent1" accent2="accent2" accent3="accent3" accent4="accent4" accent5="accent5" accent6="accent6" hlink="hlink" folHlink="folHlink"/>
  <p:sldLayoutIdLst>
    <p:sldLayoutId id="214748512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3/14/2018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809610685"/>
      </p:ext>
    </p:extLst>
  </p:cSld>
  <p:clrMap bg1="lt1" tx1="dk1" bg2="lt2" tx2="dk2" accent1="accent1" accent2="accent2" accent3="accent3" accent4="accent4" accent5="accent5" accent6="accent6" hlink="hlink" folHlink="folHlink"/>
  <p:sldLayoutIdLst>
    <p:sldLayoutId id="214748512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3734796699"/>
      </p:ext>
    </p:extLst>
  </p:cSld>
  <p:clrMap bg1="lt1" tx1="dk1" bg2="lt2" tx2="dk2" accent1="accent1" accent2="accent2" accent3="accent3" accent4="accent4" accent5="accent5" accent6="accent6" hlink="hlink" folHlink="folHlink"/>
  <p:sldLayoutIdLst>
    <p:sldLayoutId id="214748517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69642286"/>
      </p:ext>
    </p:extLst>
  </p:cSld>
  <p:clrMap bg1="lt1" tx1="dk1" bg2="lt2" tx2="dk2" accent1="accent1" accent2="accent2" accent3="accent3" accent4="accent4" accent5="accent5" accent6="accent6" hlink="hlink" folHlink="folHlink"/>
  <p:sldLayoutIdLst>
    <p:sldLayoutId id="21474851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endParaRPr lang="en-US" sz="2400" b="1">
              <a:solidFill>
                <a:srgbClr val="000000"/>
              </a:solidFill>
              <a:latin typeface="Comic Sans MS"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fontAlgn="base" hangingPunct="0">
              <a:spcBef>
                <a:spcPct val="0"/>
              </a:spcBef>
              <a:spcAft>
                <a:spcPct val="0"/>
              </a:spcAft>
              <a:defRPr/>
            </a:pPr>
            <a:endParaRPr lang="en-US" sz="4000" b="1">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fontAlgn="base" hangingPunct="0">
              <a:spcBef>
                <a:spcPct val="0"/>
              </a:spcBef>
              <a:spcAft>
                <a:spcPct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0" fontAlgn="base" hangingPunct="0">
              <a:spcBef>
                <a:spcPct val="0"/>
              </a:spcBef>
              <a:spcAft>
                <a:spcPct val="0"/>
              </a:spcAft>
              <a:defRPr/>
            </a:pPr>
            <a:r>
              <a:rPr lang="en-GB" sz="1400" b="1" dirty="0">
                <a:solidFill>
                  <a:srgbClr val="FF0000"/>
                </a:solidFill>
                <a:latin typeface="Arial Rounded MT Bold"/>
              </a:rPr>
              <a:t>www.phil-race.co.uk</a:t>
            </a:r>
          </a:p>
        </p:txBody>
      </p:sp>
    </p:spTree>
    <p:extLst>
      <p:ext uri="{BB962C8B-B14F-4D97-AF65-F5344CB8AC3E}">
        <p14:creationId xmlns:p14="http://schemas.microsoft.com/office/powerpoint/2010/main" val="1579851751"/>
      </p:ext>
    </p:extLst>
  </p:cSld>
  <p:clrMap bg1="lt1" tx1="dk1" bg2="lt2" tx2="dk2" accent1="accent1" accent2="accent2" accent3="accent3" accent4="accent4" accent5="accent5" accent6="accent6" hlink="hlink" folHlink="folHlink"/>
  <p:sldLayoutIdLst>
    <p:sldLayoutId id="214748515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3/14/2018</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831573613"/>
      </p:ext>
    </p:extLst>
  </p:cSld>
  <p:clrMap bg1="dk1" tx1="lt1" bg2="dk2" tx2="lt2" accent1="accent1" accent2="accent2" accent3="accent3" accent4="accent4" accent5="accent5" accent6="accent6" hlink="hlink" folHlink="folHlink"/>
  <p:sldLayoutIdLst>
    <p:sldLayoutId id="21474851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14/03/2018</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994833456"/>
      </p:ext>
    </p:extLst>
  </p:cSld>
  <p:clrMap bg1="lt1" tx1="dk1" bg2="lt2" tx2="dk2" accent1="accent1" accent2="accent2" accent3="accent3" accent4="accent4" accent5="accent5" accent6="accent6" hlink="hlink" folHlink="folHlink"/>
  <p:sldLayoutIdLst>
    <p:sldLayoutId id="2147485163"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2E433-1D2D-4EAF-B0F4-485F66594357}" type="datetimeFigureOut">
              <a:rPr lang="en-GB" smtClean="0"/>
              <a:t>14/03/2018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BBFA3-D773-4277-B29B-823D2E105707}" type="slidenum">
              <a:rPr lang="en-GB" smtClean="0"/>
              <a:t>‹#›</a:t>
            </a:fld>
            <a:endParaRPr lang="en-GB"/>
          </a:p>
        </p:txBody>
      </p:sp>
    </p:spTree>
    <p:extLst>
      <p:ext uri="{BB962C8B-B14F-4D97-AF65-F5344CB8AC3E}">
        <p14:creationId xmlns:p14="http://schemas.microsoft.com/office/powerpoint/2010/main" val="2188239207"/>
      </p:ext>
    </p:extLst>
  </p:cSld>
  <p:clrMap bg1="lt1" tx1="dk1" bg2="lt2" tx2="dk2" accent1="accent1" accent2="accent2" accent3="accent3" accent4="accent4" accent5="accent5" accent6="accent6" hlink="hlink" folHlink="folHlink"/>
  <p:sldLayoutIdLst>
    <p:sldLayoutId id="21474851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4000" b="1">
              <a:solidFill>
                <a:srgbClr val="000000"/>
              </a:solidFill>
            </a:endParaRPr>
          </a:p>
        </p:txBody>
      </p:sp>
      <p:sp>
        <p:nvSpPr>
          <p:cNvPr id="2051"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pPr>
              <a:defRPr/>
            </a:pPr>
            <a:r>
              <a:rPr lang="en-GB" altLang="en-US" b="1"/>
              <a:t>Leeds Metropolitan University</a:t>
            </a:r>
          </a:p>
          <a:p>
            <a:pPr>
              <a:defRPr/>
            </a:pPr>
            <a:r>
              <a:rPr lang="en-GB" altLang="en-US" b="1"/>
              <a:t>Innovation North – Faculty Of Information And Technology</a:t>
            </a:r>
          </a:p>
        </p:txBody>
      </p:sp>
      <p:pic>
        <p:nvPicPr>
          <p:cNvPr id="2054"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4000" b="1">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4000" b="1">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4000" b="1">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4000" b="1">
                <a:solidFill>
                  <a:srgbClr val="000000"/>
                </a:solidFill>
              </a:endParaRPr>
            </a:p>
          </p:txBody>
        </p:sp>
      </p:grpSp>
    </p:spTree>
    <p:extLst>
      <p:ext uri="{BB962C8B-B14F-4D97-AF65-F5344CB8AC3E}">
        <p14:creationId xmlns:p14="http://schemas.microsoft.com/office/powerpoint/2010/main" val="1848223804"/>
      </p:ext>
    </p:extLst>
  </p:cSld>
  <p:clrMap bg1="lt1" tx1="dk1" bg2="lt2" tx2="dk2" accent1="accent1" accent2="accent2" accent3="accent3" accent4="accent4" accent5="accent5" accent6="accent6" hlink="hlink" folHlink="folHlink"/>
  <p:sldLayoutIdLst>
    <p:sldLayoutId id="214748516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1400069449"/>
      </p:ext>
    </p:extLst>
  </p:cSld>
  <p:clrMap bg1="lt1" tx1="dk1" bg2="lt2" tx2="dk2" accent1="accent1" accent2="accent2" accent3="accent3" accent4="accent4" accent5="accent5" accent6="accent6" hlink="hlink" folHlink="folHlink"/>
  <p:sldLayoutIdLst>
    <p:sldLayoutId id="21474851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894840346"/>
      </p:ext>
    </p:extLst>
  </p:cSld>
  <p:clrMap bg1="lt1" tx1="dk1" bg2="lt2" tx2="dk2" accent1="accent1" accent2="accent2" accent3="accent3" accent4="accent4" accent5="accent5" accent6="accent6" hlink="hlink" folHlink="folHlink"/>
  <p:sldLayoutIdLst>
    <p:sldLayoutId id="2147485171" r:id="rId1"/>
    <p:sldLayoutId id="214748517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3/14/2018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lgn="l" eaLnBrk="1" hangingPunct="1">
              <a:defRPr/>
            </a:pPr>
            <a:endParaRPr lang="en-GB" sz="400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grpSp>
    </p:spTree>
    <p:extLst>
      <p:ext uri="{BB962C8B-B14F-4D97-AF65-F5344CB8AC3E}">
        <p14:creationId xmlns:p14="http://schemas.microsoft.com/office/powerpoint/2010/main" val="3971514792"/>
      </p:ext>
    </p:extLst>
  </p:cSld>
  <p:clrMap bg1="lt1" tx1="dk1" bg2="lt2" tx2="dk2" accent1="accent1" accent2="accent2" accent3="accent3" accent4="accent4" accent5="accent5" accent6="accent6" hlink="hlink" folHlink="folHlink"/>
  <p:sldLayoutIdLst>
    <p:sldLayoutId id="2147485174"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65E5A75-DCE5-4D46-8B71-6F3FDD41EF46}"/>
              </a:ext>
            </a:extLst>
          </p:cNvPr>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a:extLst>
              <a:ext uri="{FF2B5EF4-FFF2-40B4-BE49-F238E27FC236}">
                <a16:creationId xmlns:a16="http://schemas.microsoft.com/office/drawing/2014/main" id="{0EADA00D-6E25-4495-A6A2-A287A95D85C7}"/>
              </a:ext>
            </a:extLst>
          </p:cNvPr>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a:extLst>
              <a:ext uri="{FF2B5EF4-FFF2-40B4-BE49-F238E27FC236}">
                <a16:creationId xmlns:a16="http://schemas.microsoft.com/office/drawing/2014/main" id="{A5117165-E469-4E64-8A38-D95264FE78EB}"/>
              </a:ext>
            </a:extLst>
          </p:cNvPr>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3" action="ppaction://hlinkpres?slideindex=1&amp;slidetitle="/>
            <a:extLst>
              <a:ext uri="{FF2B5EF4-FFF2-40B4-BE49-F238E27FC236}">
                <a16:creationId xmlns:a16="http://schemas.microsoft.com/office/drawing/2014/main" id="{05EDF20A-88E4-4E8E-AC5D-C5886598699D}"/>
              </a:ext>
            </a:extLst>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a:extLst>
              <a:ext uri="{FF2B5EF4-FFF2-40B4-BE49-F238E27FC236}">
                <a16:creationId xmlns:a16="http://schemas.microsoft.com/office/drawing/2014/main" id="{BEA782CA-C4F9-49EC-AB7D-4D9BD43889A2}"/>
              </a:ext>
            </a:extLst>
          </p:cNvPr>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a:extLst>
              <a:ext uri="{FF2B5EF4-FFF2-40B4-BE49-F238E27FC236}">
                <a16:creationId xmlns:a16="http://schemas.microsoft.com/office/drawing/2014/main" id="{7DAF55EC-A857-4AC1-A695-D9C491BC1296}"/>
              </a:ext>
            </a:extLst>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a:extLst>
              <a:ext uri="{FF2B5EF4-FFF2-40B4-BE49-F238E27FC236}">
                <a16:creationId xmlns:a16="http://schemas.microsoft.com/office/drawing/2014/main" id="{1CAD68C9-E011-4C74-9008-A4973E260171}"/>
              </a:ext>
            </a:extLst>
          </p:cNvPr>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a:extLst>
              <a:ext uri="{FF2B5EF4-FFF2-40B4-BE49-F238E27FC236}">
                <a16:creationId xmlns:a16="http://schemas.microsoft.com/office/drawing/2014/main" id="{2D1D7261-63BA-4230-AD79-D717C084C9D1}"/>
              </a:ext>
            </a:extLst>
          </p:cNvPr>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a:extLst>
              <a:ext uri="{FF2B5EF4-FFF2-40B4-BE49-F238E27FC236}">
                <a16:creationId xmlns:a16="http://schemas.microsoft.com/office/drawing/2014/main" id="{681A0A90-4DF0-4E84-8FA0-B4A8561A5B17}"/>
              </a:ext>
            </a:extLst>
          </p:cNvPr>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a:extLst>
              <a:ext uri="{FF2B5EF4-FFF2-40B4-BE49-F238E27FC236}">
                <a16:creationId xmlns:a16="http://schemas.microsoft.com/office/drawing/2014/main" id="{D4F7317E-FA7D-4115-8A7B-3AFC585EC74E}"/>
              </a:ext>
            </a:extLst>
          </p:cNvPr>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220274295"/>
      </p:ext>
    </p:extLst>
  </p:cSld>
  <p:clrMap bg1="lt1" tx1="dk1" bg2="lt2" tx2="dk2" accent1="accent1" accent2="accent2" accent3="accent3" accent4="accent4" accent5="accent5" accent6="accent6" hlink="hlink" folHlink="folHlink"/>
  <p:sldLayoutIdLst>
    <p:sldLayoutId id="2147485178"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765FCB7-1ACF-4264-9FEC-F157441A6427}"/>
              </a:ext>
            </a:extLst>
          </p:cNvPr>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Box 3">
            <a:extLst>
              <a:ext uri="{FF2B5EF4-FFF2-40B4-BE49-F238E27FC236}">
                <a16:creationId xmlns:a16="http://schemas.microsoft.com/office/drawing/2014/main" id="{C982A661-AFBA-4ED1-8B08-797BC76FAE65}"/>
              </a:ext>
            </a:extLst>
          </p:cNvPr>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a:extLst>
              <a:ext uri="{FF2B5EF4-FFF2-40B4-BE49-F238E27FC236}">
                <a16:creationId xmlns:a16="http://schemas.microsoft.com/office/drawing/2014/main" id="{9A9C9134-954E-43F9-8158-4F0F702D651C}"/>
              </a:ext>
            </a:extLst>
          </p:cNvPr>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Oval 4">
            <a:hlinkClick r:id="rId3" action="ppaction://hlinkpres?slideindex=1&amp;slidetitle="/>
            <a:extLst>
              <a:ext uri="{FF2B5EF4-FFF2-40B4-BE49-F238E27FC236}">
                <a16:creationId xmlns:a16="http://schemas.microsoft.com/office/drawing/2014/main" id="{24F07303-376F-4BDD-B4C7-5A69D8452BBA}"/>
              </a:ext>
            </a:extLst>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0" name="Oval 5">
            <a:extLst>
              <a:ext uri="{FF2B5EF4-FFF2-40B4-BE49-F238E27FC236}">
                <a16:creationId xmlns:a16="http://schemas.microsoft.com/office/drawing/2014/main" id="{C2AF0D22-12C3-4D44-8D68-0CACA2A086C9}"/>
              </a:ext>
            </a:extLst>
          </p:cNvPr>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1031" name="Oval 6">
            <a:hlinkClick r:id="" action="ppaction://hlinkshowjump?jump=previousslide"/>
            <a:extLst>
              <a:ext uri="{FF2B5EF4-FFF2-40B4-BE49-F238E27FC236}">
                <a16:creationId xmlns:a16="http://schemas.microsoft.com/office/drawing/2014/main" id="{2972ECD8-C721-497F-B166-48026115B51F}"/>
              </a:ext>
            </a:extLst>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2" name="Oval 7">
            <a:extLst>
              <a:ext uri="{FF2B5EF4-FFF2-40B4-BE49-F238E27FC236}">
                <a16:creationId xmlns:a16="http://schemas.microsoft.com/office/drawing/2014/main" id="{26DC2F0B-5844-419B-99DF-800EB1C2E09B}"/>
              </a:ext>
            </a:extLst>
          </p:cNvPr>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3" name="Oval 8">
            <a:extLst>
              <a:ext uri="{FF2B5EF4-FFF2-40B4-BE49-F238E27FC236}">
                <a16:creationId xmlns:a16="http://schemas.microsoft.com/office/drawing/2014/main" id="{F442DBFB-EEFD-4D06-A5CC-0C3E4CABFE4D}"/>
              </a:ext>
            </a:extLst>
          </p:cNvPr>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1034" name="Oval 9">
            <a:extLst>
              <a:ext uri="{FF2B5EF4-FFF2-40B4-BE49-F238E27FC236}">
                <a16:creationId xmlns:a16="http://schemas.microsoft.com/office/drawing/2014/main" id="{C7C78686-6C4F-4BF1-88FF-F50466E4B0B2}"/>
              </a:ext>
            </a:extLst>
          </p:cNvPr>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1035" name="TextBox 11">
            <a:extLst>
              <a:ext uri="{FF2B5EF4-FFF2-40B4-BE49-F238E27FC236}">
                <a16:creationId xmlns:a16="http://schemas.microsoft.com/office/drawing/2014/main" id="{3FF89EAF-7902-40D6-9075-858D85C66315}"/>
              </a:ext>
            </a:extLst>
          </p:cNvPr>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eaLnBrk="1" hangingPunct="1"/>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1779824341"/>
      </p:ext>
    </p:extLst>
  </p:cSld>
  <p:clrMap bg1="lt1" tx1="dk1" bg2="lt2" tx2="dk2" accent1="accent1" accent2="accent2" accent3="accent3" accent4="accent4" accent5="accent5" accent6="accent6" hlink="hlink" folHlink="folHlink"/>
  <p:sldLayoutIdLst>
    <p:sldLayoutId id="2147485180" r:id="rId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9D49832-EF51-4B2B-931B-1827B7B211D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1A46FFC7-006E-45DF-8AE6-30FCB7CB21E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A199DC6-73D3-4980-BA3B-5637231EA81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227F293E-3CFF-4539-94C3-1BBC53DA8BAB}" type="datetimeFigureOut">
              <a:rPr lang="en-GB"/>
              <a:pPr>
                <a:defRPr/>
              </a:pPr>
              <a:t>15/03/2018</a:t>
            </a:fld>
            <a:endParaRPr lang="en-GB"/>
          </a:p>
        </p:txBody>
      </p:sp>
      <p:sp>
        <p:nvSpPr>
          <p:cNvPr id="5" name="Footer Placeholder 4">
            <a:extLst>
              <a:ext uri="{FF2B5EF4-FFF2-40B4-BE49-F238E27FC236}">
                <a16:creationId xmlns:a16="http://schemas.microsoft.com/office/drawing/2014/main" id="{79F55AE6-C70B-47FB-B532-67A18FD2035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a:extLst>
              <a:ext uri="{FF2B5EF4-FFF2-40B4-BE49-F238E27FC236}">
                <a16:creationId xmlns:a16="http://schemas.microsoft.com/office/drawing/2014/main" id="{80EA8B81-DB64-4ECA-AF9A-0A98C41789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smtClean="0">
                <a:solidFill>
                  <a:srgbClr val="898989"/>
                </a:solidFill>
                <a:latin typeface="Calibri" panose="020F0502020204030204" pitchFamily="34" charset="0"/>
              </a:defRPr>
            </a:lvl1pPr>
          </a:lstStyle>
          <a:p>
            <a:pPr>
              <a:defRPr/>
            </a:pPr>
            <a:fld id="{8E784F8D-F004-418A-9036-F5BCC4F9009C}" type="slidenum">
              <a:rPr lang="en-GB" altLang="en-US"/>
              <a:pPr>
                <a:defRPr/>
              </a:pPr>
              <a:t>‹#›</a:t>
            </a:fld>
            <a:endParaRPr lang="en-GB" altLang="en-US"/>
          </a:p>
        </p:txBody>
      </p:sp>
    </p:spTree>
    <p:extLst>
      <p:ext uri="{BB962C8B-B14F-4D97-AF65-F5344CB8AC3E}">
        <p14:creationId xmlns:p14="http://schemas.microsoft.com/office/powerpoint/2010/main" val="2782041847"/>
      </p:ext>
    </p:extLst>
  </p:cSld>
  <p:clrMap bg1="lt1" tx1="dk1" bg2="lt2" tx2="dk2" accent1="accent1" accent2="accent2" accent3="accent3" accent4="accent4" accent5="accent5" accent6="accent6" hlink="hlink" folHlink="folHlink"/>
  <p:sldLayoutIdLst>
    <p:sldLayoutId id="214748518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3/14/2018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3/14/2018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3/14/2018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3/14/2018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3/14/2018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3/14/2018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3/14/2018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1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14/03/2018</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3/14/2018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3/14/2018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3/14/2018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3/14/2018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0.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63.xml"/><Relationship Id="rId1" Type="http://schemas.openxmlformats.org/officeDocument/2006/relationships/slideLayout" Target="../slideLayouts/slideLayout4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6.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9.xml"/><Relationship Id="rId1" Type="http://schemas.openxmlformats.org/officeDocument/2006/relationships/slideLayout" Target="../slideLayouts/slideLayout48.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56.xml"/><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8" Type="http://schemas.openxmlformats.org/officeDocument/2006/relationships/image" Target="../media/image12.jpg_large"/><Relationship Id="rId3" Type="http://schemas.openxmlformats.org/officeDocument/2006/relationships/hyperlink" Target="https://twitter.com/SGroshell" TargetMode="External"/><Relationship Id="rId7" Type="http://schemas.openxmlformats.org/officeDocument/2006/relationships/hyperlink" Target="https://twitter.com/hashtag/teachchat?src=hash" TargetMode="External"/><Relationship Id="rId2" Type="http://schemas.openxmlformats.org/officeDocument/2006/relationships/hyperlink" Target="https://twitter.com/hashtag/sketchnote?src=hash" TargetMode="External"/><Relationship Id="rId1" Type="http://schemas.openxmlformats.org/officeDocument/2006/relationships/slideLayout" Target="../slideLayouts/slideLayout64.xml"/><Relationship Id="rId6" Type="http://schemas.openxmlformats.org/officeDocument/2006/relationships/hyperlink" Target="https://twitter.com/hashtag/learning?src=hash" TargetMode="External"/><Relationship Id="rId5" Type="http://schemas.openxmlformats.org/officeDocument/2006/relationships/hyperlink" Target="https://twitter.com/hashtag/edchat?src=hash" TargetMode="External"/><Relationship Id="rId4" Type="http://schemas.openxmlformats.org/officeDocument/2006/relationships/hyperlink" Target="https://twitter.com/MrZach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hyperlink" Target="http://staff.napier.ac.uk/services/dlte/ENhance/Pages/ENhanceQuickGuides.aspx" TargetMode="Externa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4.png"/><Relationship Id="rId4" Type="http://schemas.openxmlformats.org/officeDocument/2006/relationships/notesSlide" Target="../notesSlides/notesSlide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6.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6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7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1.xml"/></Relationships>
</file>

<file path=ppt/slides/_rels/slide68.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32.xml"/><Relationship Id="rId1" Type="http://schemas.openxmlformats.org/officeDocument/2006/relationships/slideLayout" Target="../slideLayouts/slideLayout7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2.xml"/><Relationship Id="rId1" Type="http://schemas.openxmlformats.org/officeDocument/2006/relationships/audio" Target="file:///C:\Documents%20and%20Settings\user\Desktop\glass.mp3" TargetMode="External"/><Relationship Id="rId5" Type="http://schemas.openxmlformats.org/officeDocument/2006/relationships/image" Target="../media/image17.png"/><Relationship Id="rId4" Type="http://schemas.openxmlformats.org/officeDocument/2006/relationships/hyperlink" Target="../../../Phil/Desktop/brunel%20pieces%202/Choices&#8230;.ppt"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Phil/Desktop/brunel%20pieces%202/Choices&#8230;.ppt" TargetMode="External"/><Relationship Id="rId2" Type="http://schemas.openxmlformats.org/officeDocument/2006/relationships/notesSlide" Target="../notesSlides/notesSlide35.xml"/><Relationship Id="rId1" Type="http://schemas.openxmlformats.org/officeDocument/2006/relationships/slideLayout" Target="../slideLayouts/slideLayout7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7.xml"/></Relationships>
</file>

<file path=ppt/slides/_rels/slide85.xml.rels><?xml version="1.0" encoding="UTF-8" standalone="yes"?>
<Relationships xmlns="http://schemas.openxmlformats.org/package/2006/relationships"><Relationship Id="rId3" Type="http://schemas.openxmlformats.org/officeDocument/2006/relationships/hyperlink" Target="http://www.pass.brad.ac.uk/" TargetMode="External"/><Relationship Id="rId2" Type="http://schemas.openxmlformats.org/officeDocument/2006/relationships/notesSlide" Target="../notesSlides/notesSlide49.xml"/><Relationship Id="rId1" Type="http://schemas.openxmlformats.org/officeDocument/2006/relationships/slideLayout" Target="../slideLayouts/slideLayout67.xml"/><Relationship Id="rId4" Type="http://schemas.openxmlformats.org/officeDocument/2006/relationships/hyperlink" Target="http://www.jisc.ac.uk/whatwedo/programmes/usersandinnovation/soundsgood.aspx"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9.xml"/></Relationships>
</file>

<file path=ppt/slides/_rels/slide88.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3.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5.xml"/></Relationships>
</file>

<file path=ppt/slides/_rels/slide9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1196690"/>
            <a:ext cx="6697400" cy="2770656"/>
          </a:xfrm>
          <a:noFill/>
        </p:spPr>
        <p:txBody>
          <a:bodyPr/>
          <a:lstStyle/>
          <a:p>
            <a:pPr algn="ctr">
              <a:defRPr/>
            </a:pPr>
            <a:r>
              <a:rPr lang="en-US" sz="5400" dirty="0">
                <a:solidFill>
                  <a:srgbClr val="FF0000"/>
                </a:solidFill>
                <a:latin typeface="AR CARTER" panose="02000000000000000000" pitchFamily="2" charset="0"/>
              </a:rPr>
              <a:t>Activating Learning</a:t>
            </a:r>
            <a:br>
              <a:rPr lang="en-US" sz="4400" dirty="0">
                <a:solidFill>
                  <a:srgbClr val="FFFF00"/>
                </a:solidFill>
                <a:latin typeface="+mn-lt"/>
              </a:rPr>
            </a:br>
            <a:r>
              <a:rPr lang="en-GB" sz="3600" dirty="0">
                <a:solidFill>
                  <a:srgbClr val="FFFF00"/>
                </a:solidFill>
                <a:latin typeface="+mn-lt"/>
              </a:rPr>
              <a:t>Rethinking feedback for 2018: improving effectiveness, speed, and satisfaction </a:t>
            </a:r>
            <a:br>
              <a:rPr lang="en-GB" sz="3600" dirty="0">
                <a:solidFill>
                  <a:srgbClr val="FFFF00"/>
                </a:solidFill>
                <a:latin typeface="+mn-lt"/>
              </a:rPr>
            </a:br>
            <a:r>
              <a:rPr lang="en-GB" sz="3600" dirty="0">
                <a:solidFill>
                  <a:srgbClr val="FFFF00"/>
                </a:solidFill>
                <a:latin typeface="+mn-lt"/>
              </a:rPr>
              <a:t>– (ours, as well as students’)</a:t>
            </a:r>
            <a:br>
              <a:rPr lang="en-US" sz="3200" dirty="0">
                <a:solidFill>
                  <a:srgbClr val="FFFF00"/>
                </a:solidFill>
                <a:latin typeface="+mn-lt"/>
              </a:rPr>
            </a:br>
            <a:r>
              <a:rPr lang="en-US" sz="3200" dirty="0">
                <a:solidFill>
                  <a:srgbClr val="92D050"/>
                </a:solidFill>
                <a:latin typeface="+mn-lt"/>
              </a:rPr>
              <a:t>Coventry University</a:t>
            </a:r>
            <a:endParaRPr lang="en-GB" sz="40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935496" y="3786337"/>
            <a:ext cx="6048840" cy="646331"/>
          </a:xfrm>
          <a:prstGeom prst="rect">
            <a:avLst/>
          </a:prstGeom>
        </p:spPr>
        <p:txBody>
          <a:bodyPr wrap="square">
            <a:spAutoFit/>
          </a:bodyPr>
          <a:lstStyle/>
          <a:p>
            <a:pPr algn="ctr"/>
            <a:r>
              <a:rPr lang="en-GB" sz="3600" b="1" dirty="0">
                <a:latin typeface="Calibri" panose="020F0502020204030204" pitchFamily="34" charset="0"/>
              </a:rPr>
              <a:t> 14-15</a:t>
            </a:r>
            <a:r>
              <a:rPr lang="en-GB" sz="3600" b="1" baseline="30000" dirty="0">
                <a:latin typeface="Calibri" panose="020F0502020204030204" pitchFamily="34" charset="0"/>
              </a:rPr>
              <a:t>th</a:t>
            </a:r>
            <a:r>
              <a:rPr lang="en-GB" sz="3600" b="1" dirty="0">
                <a:latin typeface="Calibri" panose="020F0502020204030204" pitchFamily="34" charset="0"/>
              </a:rPr>
              <a:t> March,</a:t>
            </a:r>
            <a:r>
              <a:rPr lang="en-GB" sz="3600" dirty="0">
                <a:latin typeface="Calibri" panose="020F0502020204030204" pitchFamily="34" charset="0"/>
              </a:rPr>
              <a:t> </a:t>
            </a:r>
            <a:r>
              <a:rPr lang="en-GB" sz="3600" b="1" dirty="0">
                <a:latin typeface="Calibri" panose="020F0502020204030204" pitchFamily="34" charset="0"/>
              </a:rPr>
              <a:t>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0D27-C857-4BD6-998B-95FA0F971ED5}"/>
              </a:ext>
            </a:extLst>
          </p:cNvPr>
          <p:cNvSpPr>
            <a:spLocks noGrp="1"/>
          </p:cNvSpPr>
          <p:nvPr>
            <p:ph type="title"/>
          </p:nvPr>
        </p:nvSpPr>
        <p:spPr/>
        <p:txBody>
          <a:bodyPr/>
          <a:lstStyle/>
          <a:p>
            <a:r>
              <a:rPr lang="en-GB" b="1" dirty="0"/>
              <a:t>Outline Programme: March 15</a:t>
            </a:r>
            <a:r>
              <a:rPr lang="en-GB" b="1" baseline="30000" dirty="0"/>
              <a:t>th</a:t>
            </a:r>
            <a:r>
              <a:rPr lang="en-GB" b="1" dirty="0"/>
              <a:t> </a:t>
            </a:r>
          </a:p>
        </p:txBody>
      </p:sp>
      <p:sp>
        <p:nvSpPr>
          <p:cNvPr id="3" name="Content Placeholder 2">
            <a:extLst>
              <a:ext uri="{FF2B5EF4-FFF2-40B4-BE49-F238E27FC236}">
                <a16:creationId xmlns:a16="http://schemas.microsoft.com/office/drawing/2014/main" id="{DDCA4774-A706-4F51-AE1E-9034B8B10F9A}"/>
              </a:ext>
            </a:extLst>
          </p:cNvPr>
          <p:cNvSpPr>
            <a:spLocks noGrp="1"/>
          </p:cNvSpPr>
          <p:nvPr>
            <p:ph idx="1"/>
          </p:nvPr>
        </p:nvSpPr>
        <p:spPr/>
        <p:txBody>
          <a:bodyPr/>
          <a:lstStyle/>
          <a:p>
            <a:pPr marL="1081088" indent="-1081088">
              <a:buNone/>
            </a:pPr>
            <a:r>
              <a:rPr lang="en-GB" sz="2000" dirty="0"/>
              <a:t>0930	Reminder of How students </a:t>
            </a:r>
            <a:r>
              <a:rPr lang="en-GB" sz="2000" i="1" dirty="0"/>
              <a:t>really</a:t>
            </a:r>
            <a:r>
              <a:rPr lang="en-GB" sz="2000" dirty="0"/>
              <a:t> learn – role of feedback in the factors underpinning successful learning. Post-it exercise: “making feedback work for my students would be much better if only I..”. Issues arising about feedback, including the 2017 NSS and satisfaction measures.</a:t>
            </a:r>
          </a:p>
          <a:p>
            <a:pPr marL="1081088" indent="-1081088">
              <a:buNone/>
            </a:pPr>
            <a:r>
              <a:rPr lang="en-GB" sz="2000" dirty="0"/>
              <a:t>1000 	What the gurus say about feedback in today’s environments, including exemplars and the work of David Carless and others; the advantages of face-to-face feedback over written feedback.</a:t>
            </a:r>
          </a:p>
          <a:p>
            <a:pPr marL="1081088" indent="-1081088">
              <a:buNone/>
            </a:pPr>
            <a:r>
              <a:rPr lang="en-GB" sz="2000" dirty="0"/>
              <a:t>1020	Getting better feedback to more students more quickly and in less of our time: group exercise and discussion.</a:t>
            </a:r>
          </a:p>
          <a:p>
            <a:pPr marL="1081088" indent="-1081088">
              <a:buNone/>
            </a:pPr>
            <a:r>
              <a:rPr lang="en-GB" sz="2000" dirty="0"/>
              <a:t>1050 	Coffee break</a:t>
            </a:r>
          </a:p>
          <a:p>
            <a:pPr marL="1081088" indent="-1081088">
              <a:buNone/>
            </a:pPr>
            <a:r>
              <a:rPr lang="en-GB" sz="2000" dirty="0"/>
              <a:t>1100	Marks and feedback: the problems and some solutions. Involving students in self- and peer-assessment: and how this can lead to better feedback.</a:t>
            </a:r>
          </a:p>
          <a:p>
            <a:pPr marL="1081088" indent="-1081088">
              <a:buAutoNum type="arabicPlain" startAt="1140"/>
            </a:pPr>
            <a:r>
              <a:rPr lang="en-GB" sz="2000" dirty="0"/>
              <a:t>Questions, action-planning and discussion.</a:t>
            </a:r>
          </a:p>
          <a:p>
            <a:pPr marL="1081088" indent="-1081088">
              <a:buAutoNum type="arabicPlain" startAt="1150"/>
            </a:pPr>
            <a:r>
              <a:rPr lang="en-GB" sz="2000" dirty="0"/>
              <a:t>Close of workshop.</a:t>
            </a:r>
          </a:p>
          <a:p>
            <a:pPr marL="0" indent="0">
              <a:buNone/>
            </a:pPr>
            <a:r>
              <a:rPr lang="en-GB" sz="2000" dirty="0"/>
              <a:t>1200	Phil gets taxi!!</a:t>
            </a:r>
          </a:p>
        </p:txBody>
      </p:sp>
    </p:spTree>
    <p:extLst>
      <p:ext uri="{BB962C8B-B14F-4D97-AF65-F5344CB8AC3E}">
        <p14:creationId xmlns:p14="http://schemas.microsoft.com/office/powerpoint/2010/main" val="150234396"/>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on Twitter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5400000">
            <a:off x="-328349" y="329611"/>
            <a:ext cx="2636890" cy="1977668"/>
          </a:xfrm>
          <a:prstGeom prst="rect">
            <a:avLst/>
          </a:prstGeom>
        </p:spPr>
      </p:pic>
    </p:spTree>
    <p:extLst>
      <p:ext uri="{BB962C8B-B14F-4D97-AF65-F5344CB8AC3E}">
        <p14:creationId xmlns:p14="http://schemas.microsoft.com/office/powerpoint/2010/main" val="2881563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908650"/>
            <a:ext cx="9144000" cy="5949351"/>
          </a:xfrm>
        </p:spPr>
        <p:txBody>
          <a:bodyPr/>
          <a:lstStyle/>
          <a:p>
            <a:pPr marL="0" indent="0">
              <a:buNone/>
            </a:pPr>
            <a:r>
              <a:rPr lang="en-GB" dirty="0"/>
              <a:t>After participating in this half-day workshop, you should be better-able to:</a:t>
            </a:r>
          </a:p>
          <a:p>
            <a:pPr lvl="0">
              <a:buFont typeface="+mj-lt"/>
              <a:buAutoNum type="arabicPeriod"/>
            </a:pPr>
            <a:r>
              <a:rPr lang="en-GB" dirty="0"/>
              <a:t>Identify and confront the problems involved in making feedback and feedforward work for us and for our students;</a:t>
            </a:r>
          </a:p>
          <a:p>
            <a:pPr lvl="0">
              <a:buFont typeface="+mj-lt"/>
              <a:buAutoNum type="arabicPeriod"/>
            </a:pPr>
            <a:r>
              <a:rPr lang="en-GB" dirty="0"/>
              <a:t>Examine what the gurus now say about feedback techniques;</a:t>
            </a:r>
          </a:p>
          <a:p>
            <a:pPr lvl="0">
              <a:buFont typeface="+mj-lt"/>
              <a:buAutoNum type="arabicPeriod"/>
            </a:pPr>
            <a:r>
              <a:rPr lang="en-GB" dirty="0"/>
              <a:t>Consider the cons of written feedback, and the pros of oral feedback;</a:t>
            </a:r>
          </a:p>
          <a:p>
            <a:pPr lvl="0">
              <a:buFont typeface="+mj-lt"/>
              <a:buAutoNum type="arabicPeriod"/>
            </a:pPr>
            <a:r>
              <a:rPr lang="en-GB" dirty="0"/>
              <a:t>Explore ways of making feedforward more manageable for us.</a:t>
            </a:r>
          </a:p>
          <a:p>
            <a:pPr>
              <a:buFont typeface="+mj-lt"/>
              <a:buAutoNum type="arabicPeriod"/>
            </a:pP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 </a:t>
            </a:r>
            <a:r>
              <a:rPr lang="en-GB" dirty="0"/>
              <a:t>when I get home on the 15</a:t>
            </a:r>
            <a:r>
              <a:rPr lang="en-GB" baseline="30000" dirty="0"/>
              <a:t>th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day</a:t>
            </a:r>
            <a:r>
              <a:rPr lang="en-GB" sz="3600" i="1" dirty="0"/>
              <a:t>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tablets and computers.</a:t>
            </a:r>
            <a:endParaRPr lang="en-GB" sz="3600" dirty="0">
              <a:latin typeface="Calibri" pitchFamily="34" charset="0"/>
            </a:endParaRPr>
          </a:p>
          <a:p>
            <a:r>
              <a:rPr lang="en-GB" sz="3600" i="1" dirty="0">
                <a:latin typeface="Calibri" pitchFamily="34" charset="0"/>
              </a:rPr>
              <a:t>Please post your thoughts, questions,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philatcoventry18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Phil’s published stuff on feedback, assessment, and learning</a:t>
            </a: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u="sng" dirty="0">
                <a:hlinkClick r:id="rId4"/>
              </a:rPr>
              <a:t>http://phil-race.co.uk/2015/01/assessment-bits-new-editions/</a:t>
            </a:r>
            <a:r>
              <a:rPr lang="en-GB" sz="2800" dirty="0"/>
              <a:t>  (extracts on assessment)</a:t>
            </a:r>
            <a:endParaRPr lang="en-GB" sz="2800" u="sng" dirty="0">
              <a:hlinkClick r:id="rId5"/>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70C0"/>
                </a:solidFill>
              </a:rPr>
              <a:t>“making feedback work for my students would be much better if only I..…”</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p:txBody>
          <a:bodyPr/>
          <a:lstStyle/>
          <a:p>
            <a:r>
              <a:rPr lang="en-GB" b="1" dirty="0"/>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p:txBody>
          <a:bodyPr/>
          <a:lstStyle/>
          <a:p>
            <a:pPr marL="0" indent="0">
              <a:buNone/>
            </a:pPr>
            <a:r>
              <a:rPr lang="en-GB" sz="3600" dirty="0"/>
              <a:t>It is simply madness </a:t>
            </a:r>
          </a:p>
          <a:p>
            <a:pPr marL="0" indent="0">
              <a:buNone/>
            </a:pPr>
            <a:r>
              <a:rPr lang="en-GB" sz="3600" dirty="0"/>
              <a:t>to keep doing the same things, </a:t>
            </a:r>
          </a:p>
          <a:p>
            <a:pPr marL="0" indent="0">
              <a:buNone/>
            </a:pPr>
            <a:r>
              <a:rPr lang="en-GB" sz="3600" dirty="0"/>
              <a:t>and expect different results.</a:t>
            </a:r>
          </a:p>
        </p:txBody>
      </p:sp>
    </p:spTree>
    <p:extLst>
      <p:ext uri="{BB962C8B-B14F-4D97-AF65-F5344CB8AC3E}">
        <p14:creationId xmlns:p14="http://schemas.microsoft.com/office/powerpoint/2010/main" val="39949221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17 sources selected from the published evidence.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17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Routledge.</a:t>
            </a:r>
            <a:r>
              <a:rPr lang="en-US" sz="2300" dirty="0">
                <a:solidFill>
                  <a:srgbClr val="00B050"/>
                </a:solidFill>
              </a:rPr>
              <a:t> </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r>
              <a:rPr lang="en-US" sz="2300" dirty="0">
                <a:solidFill>
                  <a:srgbClr val="00B050"/>
                </a:solidFill>
              </a:rPr>
              <a:t> (great discussion on plagiarism).</a:t>
            </a:r>
            <a:endParaRPr lang="en-US" sz="2300" dirty="0"/>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a:t>
            </a:r>
            <a:r>
              <a:rPr lang="en-US" sz="2300" dirty="0">
                <a:solidFill>
                  <a:srgbClr val="00B050"/>
                </a:solidFill>
              </a:rPr>
              <a:t> </a:t>
            </a:r>
            <a:r>
              <a:rPr lang="en-US" sz="2300" dirty="0"/>
              <a:t>Routledge</a:t>
            </a:r>
            <a:r>
              <a:rPr lang="en-US" sz="2300" dirty="0">
                <a:solidFill>
                  <a:srgbClr val="002060"/>
                </a:solidFill>
              </a:rPr>
              <a:t>. </a:t>
            </a:r>
            <a:r>
              <a:rPr lang="en-GB" sz="2400" dirty="0">
                <a:solidFill>
                  <a:srgbClr val="008000"/>
                </a:solidFill>
              </a:rPr>
              <a:t>(lots of bits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0" indent="0">
              <a:lnSpc>
                <a:spcPct val="100000"/>
              </a:lnSpc>
              <a:spcBef>
                <a:spcPts val="0"/>
              </a:spcBef>
              <a:buNone/>
            </a:pPr>
            <a:r>
              <a:rPr lang="en-US" sz="2300" dirty="0"/>
              <a:t>	</a:t>
            </a:r>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ea typeface="+mn-ea"/>
                <a:cs typeface="+mn-cs"/>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37686333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Universities’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Modern institutions are moving away from being the providers of content, (where everything used to be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and using real-world situations and simulations to bring learning to life). </a:t>
            </a:r>
            <a:endParaRPr lang="en-GB" sz="3000" dirty="0">
              <a:solidFill>
                <a:srgbClr val="008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p:txBody>
          <a:bodyPr/>
          <a:lstStyle/>
          <a:p>
            <a:r>
              <a:rPr lang="en-GB" sz="3600" dirty="0"/>
              <a:t>Quality feedback: three vital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err="1">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t>
            </a:r>
            <a:r>
              <a:rPr lang="en-GB" sz="2800" dirty="0" err="1"/>
              <a:t>Dunworth</a:t>
            </a:r>
            <a:r>
              <a:rPr lang="en-GB" sz="2800" dirty="0"/>
              <a:t> &amp; Sanchez, 2016, quoted by </a:t>
            </a:r>
            <a:r>
              <a:rPr lang="en-GB" sz="2800" dirty="0" err="1"/>
              <a:t>Winstone</a:t>
            </a:r>
            <a:r>
              <a:rPr lang="en-GB" sz="2800" dirty="0"/>
              <a:t>       and Nash, 2016). </a:t>
            </a:r>
          </a:p>
          <a:p>
            <a:endParaRPr lang="en-GB" sz="2800" dirty="0"/>
          </a:p>
        </p:txBody>
      </p:sp>
    </p:spTree>
    <p:extLst>
      <p:ext uri="{BB962C8B-B14F-4D97-AF65-F5344CB8AC3E}">
        <p14:creationId xmlns:p14="http://schemas.microsoft.com/office/powerpoint/2010/main" val="50830171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p:txBody>
          <a:bodyPr/>
          <a:lstStyle/>
          <a:p>
            <a:r>
              <a:rPr lang="en-GB" sz="3600" dirty="0"/>
              <a:t>Task: think about </a:t>
            </a:r>
            <a:r>
              <a:rPr lang="en-GB" sz="4400" dirty="0">
                <a:solidFill>
                  <a:srgbClr val="FF6699"/>
                </a:solidFill>
                <a:latin typeface="Bradley Hand ITC" panose="03070402050302030203" pitchFamily="66" charset="0"/>
              </a:rPr>
              <a:t>ghastly</a:t>
            </a:r>
            <a:r>
              <a:rPr lang="en-GB" sz="3600" dirty="0"/>
              <a:t>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dirty="0"/>
              <a:t>Think back to some occasions, academic or otherwise, historic or recent when you received feedback that you would rather not have received.</a:t>
            </a:r>
          </a:p>
          <a:p>
            <a:r>
              <a:rPr lang="en-GB" dirty="0"/>
              <a:t>How did it make you </a:t>
            </a:r>
            <a:r>
              <a:rPr lang="en-GB" dirty="0">
                <a:solidFill>
                  <a:srgbClr val="9966FF"/>
                </a:solidFill>
              </a:rPr>
              <a:t>feel</a:t>
            </a:r>
            <a:r>
              <a:rPr lang="en-GB" dirty="0"/>
              <a:t>?</a:t>
            </a:r>
          </a:p>
          <a:p>
            <a:r>
              <a:rPr lang="en-GB"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2066898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BDA8-0943-4065-8FEA-7935FFE6BF58}"/>
              </a:ext>
            </a:extLst>
          </p:cNvPr>
          <p:cNvSpPr>
            <a:spLocks noGrp="1"/>
          </p:cNvSpPr>
          <p:nvPr>
            <p:ph type="title"/>
          </p:nvPr>
        </p:nvSpPr>
        <p:spPr/>
        <p:txBody>
          <a:bodyPr/>
          <a:lstStyle/>
          <a:p>
            <a:r>
              <a:rPr lang="en-GB" sz="3600" dirty="0"/>
              <a:t>Is your provision of feedback fair?</a:t>
            </a:r>
          </a:p>
        </p:txBody>
      </p:sp>
      <p:sp>
        <p:nvSpPr>
          <p:cNvPr id="3" name="Content Placeholder 2">
            <a:extLst>
              <a:ext uri="{FF2B5EF4-FFF2-40B4-BE49-F238E27FC236}">
                <a16:creationId xmlns:a16="http://schemas.microsoft.com/office/drawing/2014/main" id="{4986AFC0-62F5-4654-AD83-25C2BDFB0FC5}"/>
              </a:ext>
            </a:extLst>
          </p:cNvPr>
          <p:cNvSpPr>
            <a:spLocks noGrp="1"/>
          </p:cNvSpPr>
          <p:nvPr>
            <p:ph idx="1"/>
          </p:nvPr>
        </p:nvSpPr>
        <p:spPr/>
        <p:txBody>
          <a:bodyPr/>
          <a:lstStyle/>
          <a:p>
            <a:r>
              <a:rPr lang="en-GB" sz="2600" dirty="0"/>
              <a:t>Do you </a:t>
            </a:r>
            <a:r>
              <a:rPr lang="en-GB" sz="2600" dirty="0">
                <a:solidFill>
                  <a:srgbClr val="9966FF"/>
                </a:solidFill>
              </a:rPr>
              <a:t>review feedback across a cohort of markers </a:t>
            </a:r>
            <a:r>
              <a:rPr lang="en-GB" sz="2600" dirty="0"/>
              <a:t>to ensure there is some consistency between them in the amount, quality and promptness of feedback they give?</a:t>
            </a:r>
          </a:p>
          <a:p>
            <a:r>
              <a:rPr lang="en-GB" sz="2600" dirty="0"/>
              <a:t>Do students who visit staff offices persistently or enter into extended email discussions with staff on a one-to-one basis for additional feedback (the ‘worried well’) get significantly more and better feedback than those that do not?</a:t>
            </a:r>
          </a:p>
          <a:p>
            <a:r>
              <a:rPr lang="en-GB" sz="2600" dirty="0"/>
              <a:t>Do you as an assessor become noticeably more tetchy and sketchy in your feedback the later in the day you are doing it? – also … later down the pile of work?</a:t>
            </a:r>
          </a:p>
          <a:p>
            <a:r>
              <a:rPr lang="en-GB" sz="2600" dirty="0"/>
              <a:t>Do you play fair by students by avoiding opacity and obscurity in your comments?</a:t>
            </a:r>
          </a:p>
        </p:txBody>
      </p:sp>
    </p:spTree>
    <p:extLst>
      <p:ext uri="{BB962C8B-B14F-4D97-AF65-F5344CB8AC3E}">
        <p14:creationId xmlns:p14="http://schemas.microsoft.com/office/powerpoint/2010/main" val="18133696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9130-5495-4434-B83A-6B38490230A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are exemplars, and how can we use them productively?</a:t>
            </a:r>
          </a:p>
        </p:txBody>
      </p:sp>
      <p:sp>
        <p:nvSpPr>
          <p:cNvPr id="3" name="Content Placeholder 2">
            <a:extLst>
              <a:ext uri="{FF2B5EF4-FFF2-40B4-BE49-F238E27FC236}">
                <a16:creationId xmlns:a16="http://schemas.microsoft.com/office/drawing/2014/main" id="{7E2498B1-DED7-4C0D-8905-002711E2407D}"/>
              </a:ext>
            </a:extLst>
          </p:cNvPr>
          <p:cNvSpPr>
            <a:spLocks noGrp="1"/>
          </p:cNvSpPr>
          <p:nvPr>
            <p:ph idx="1"/>
          </p:nvPr>
        </p:nvSpPr>
        <p:spPr>
          <a:xfrm>
            <a:off x="468313" y="1196975"/>
            <a:ext cx="8229600" cy="5005388"/>
          </a:xfrm>
        </p:spPr>
        <p:txBody>
          <a:bodyPr/>
          <a:lstStyle/>
          <a:p>
            <a:r>
              <a:rPr lang="en-GB" sz="2600" dirty="0"/>
              <a:t>Exemplars are </a:t>
            </a:r>
            <a:r>
              <a:rPr lang="en-GB" sz="2600" dirty="0">
                <a:solidFill>
                  <a:srgbClr val="CC3399"/>
                </a:solidFill>
              </a:rPr>
              <a:t>not model answers</a:t>
            </a:r>
            <a:r>
              <a:rPr lang="en-GB" sz="2600" dirty="0"/>
              <a:t>. They are carefully selected examples of authentic student work from previous cohorts (anonymised and with permission) or teacher-constructed examples (based on your extensive experience of the kinds of responses and common mistakes students make). They are chosen to typify and illustrate designated levels of quality or competence. </a:t>
            </a:r>
          </a:p>
          <a:p>
            <a:r>
              <a:rPr lang="en-GB" sz="2600" dirty="0"/>
              <a:t>The concrete nature of exemplars means that they are able to convey messages in a way that nothing else can (Sadler, 2002). Carefully selected examples can not only help students to ‘see’ what the teacher expects with regard to the task in hand (</a:t>
            </a:r>
            <a:r>
              <a:rPr lang="en-GB" sz="2600" dirty="0" err="1"/>
              <a:t>Scoles</a:t>
            </a:r>
            <a:r>
              <a:rPr lang="en-GB" sz="2600" dirty="0"/>
              <a:t> et al, 2013), but also guide their action.</a:t>
            </a:r>
          </a:p>
          <a:p>
            <a:endParaRPr lang="en-GB" sz="2600" dirty="0"/>
          </a:p>
        </p:txBody>
      </p:sp>
    </p:spTree>
    <p:extLst>
      <p:ext uri="{BB962C8B-B14F-4D97-AF65-F5344CB8AC3E}">
        <p14:creationId xmlns:p14="http://schemas.microsoft.com/office/powerpoint/2010/main" val="12799682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3B10-CDEB-4392-BB05-AAD95B87ACEF}"/>
              </a:ext>
            </a:extLst>
          </p:cNvPr>
          <p:cNvSpPr>
            <a:spLocks noGrp="1"/>
          </p:cNvSpPr>
          <p:nvPr>
            <p:ph type="title"/>
          </p:nvPr>
        </p:nvSpPr>
        <p:spPr>
          <a:xfrm>
            <a:off x="457200" y="122239"/>
            <a:ext cx="7543800" cy="71447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Exemplars can enable students to:</a:t>
            </a:r>
          </a:p>
        </p:txBody>
      </p:sp>
      <p:sp>
        <p:nvSpPr>
          <p:cNvPr id="3" name="Content Placeholder 2">
            <a:extLst>
              <a:ext uri="{FF2B5EF4-FFF2-40B4-BE49-F238E27FC236}">
                <a16:creationId xmlns:a16="http://schemas.microsoft.com/office/drawing/2014/main" id="{3EFBD1FF-D448-450B-973C-BEB717F1D8BF}"/>
              </a:ext>
            </a:extLst>
          </p:cNvPr>
          <p:cNvSpPr>
            <a:spLocks noGrp="1"/>
          </p:cNvSpPr>
          <p:nvPr>
            <p:ph idx="1"/>
          </p:nvPr>
        </p:nvSpPr>
        <p:spPr>
          <a:xfrm>
            <a:off x="468313" y="836714"/>
            <a:ext cx="8229600" cy="5365650"/>
          </a:xfrm>
        </p:spPr>
        <p:txBody>
          <a:bodyPr/>
          <a:lstStyle/>
          <a:p>
            <a:pPr lvl="0">
              <a:buFont typeface="+mj-lt"/>
              <a:buAutoNum type="arabicPeriod"/>
            </a:pPr>
            <a:r>
              <a:rPr lang="en-GB" sz="2600" dirty="0"/>
              <a:t>gain a feel for what the final product looks like in terms of layout, size, structure and language;</a:t>
            </a:r>
          </a:p>
          <a:p>
            <a:pPr lvl="0">
              <a:buFont typeface="+mj-lt"/>
              <a:buAutoNum type="arabicPeriod"/>
            </a:pPr>
            <a:r>
              <a:rPr lang="en-GB" sz="2600" dirty="0"/>
              <a:t>develop their insights into the nature of academic writing; </a:t>
            </a:r>
          </a:p>
          <a:p>
            <a:pPr lvl="0">
              <a:buFont typeface="+mj-lt"/>
              <a:buAutoNum type="arabicPeriod"/>
            </a:pPr>
            <a:r>
              <a:rPr lang="en-GB" sz="2600" dirty="0"/>
              <a:t>raise awareness of the diverse ways a task might fruitfully (or erroneously) be tackled;</a:t>
            </a:r>
          </a:p>
          <a:p>
            <a:pPr lvl="0">
              <a:buFont typeface="+mj-lt"/>
              <a:buAutoNum type="arabicPeriod"/>
            </a:pPr>
            <a:r>
              <a:rPr lang="en-GB" sz="2600" dirty="0"/>
              <a:t>hone students’ evaluative skills;</a:t>
            </a:r>
          </a:p>
          <a:p>
            <a:pPr>
              <a:buFont typeface="+mj-lt"/>
              <a:buAutoNum type="arabicPeriod"/>
            </a:pPr>
            <a:r>
              <a:rPr lang="en-GB" sz="2600" dirty="0"/>
              <a:t>Act as powerful learning tools (Sadler, 2010), helping students gain insight into the nature of quality and standards, ideally through close analysis and discussion (Hendry et al, 2016);</a:t>
            </a:r>
          </a:p>
          <a:p>
            <a:pPr marL="0" indent="0">
              <a:buNone/>
            </a:pPr>
            <a:r>
              <a:rPr lang="en-GB" sz="2600" dirty="0"/>
              <a:t>Students typically find exemplars to be more useful than standalone lists of criteria, grids and rubrics (</a:t>
            </a:r>
            <a:r>
              <a:rPr lang="en-GB" sz="2600" dirty="0" err="1"/>
              <a:t>Hawe</a:t>
            </a:r>
            <a:r>
              <a:rPr lang="en-GB" sz="2600" dirty="0"/>
              <a:t> et al, 2017).</a:t>
            </a:r>
          </a:p>
          <a:p>
            <a:pPr>
              <a:buFont typeface="+mj-lt"/>
              <a:buAutoNum type="arabicPeriod"/>
            </a:pPr>
            <a:endParaRPr lang="en-GB" sz="2600" dirty="0"/>
          </a:p>
        </p:txBody>
      </p:sp>
    </p:spTree>
    <p:extLst>
      <p:ext uri="{BB962C8B-B14F-4D97-AF65-F5344CB8AC3E}">
        <p14:creationId xmlns:p14="http://schemas.microsoft.com/office/powerpoint/2010/main" val="254542601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6B4F-FB8C-4013-824F-806E231D1455}"/>
              </a:ext>
            </a:extLst>
          </p:cNvPr>
          <p:cNvSpPr>
            <a:spLocks noGrp="1"/>
          </p:cNvSpPr>
          <p:nvPr>
            <p:ph type="title"/>
          </p:nvPr>
        </p:nvSpPr>
        <p:spPr>
          <a:xfrm>
            <a:off x="250825" y="188925"/>
            <a:ext cx="8713788" cy="575705"/>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can we do when using exemplars? </a:t>
            </a:r>
          </a:p>
        </p:txBody>
      </p:sp>
      <p:sp>
        <p:nvSpPr>
          <p:cNvPr id="3" name="Content Placeholder 2">
            <a:extLst>
              <a:ext uri="{FF2B5EF4-FFF2-40B4-BE49-F238E27FC236}">
                <a16:creationId xmlns:a16="http://schemas.microsoft.com/office/drawing/2014/main" id="{C5ECE1A1-1276-4704-A7CE-136C90C02C66}"/>
              </a:ext>
            </a:extLst>
          </p:cNvPr>
          <p:cNvSpPr>
            <a:spLocks noGrp="1"/>
          </p:cNvSpPr>
          <p:nvPr>
            <p:ph idx="1"/>
          </p:nvPr>
        </p:nvSpPr>
        <p:spPr>
          <a:xfrm>
            <a:off x="457200" y="764630"/>
            <a:ext cx="8229600" cy="5221833"/>
          </a:xfrm>
        </p:spPr>
        <p:txBody>
          <a:bodyPr/>
          <a:lstStyle/>
          <a:p>
            <a:pPr marL="457200" lvl="0" indent="-457200">
              <a:buSzPct val="100000"/>
              <a:buFont typeface="+mj-lt"/>
              <a:buAutoNum type="arabicPeriod"/>
            </a:pPr>
            <a:r>
              <a:rPr lang="en-GB" sz="2400" dirty="0"/>
              <a:t>Choose examples which will help students firmly grasp task requirements; </a:t>
            </a:r>
          </a:p>
          <a:p>
            <a:pPr marL="457200" lvl="0" indent="-457200">
              <a:buSzPct val="100000"/>
              <a:buFont typeface="+mj-lt"/>
              <a:buAutoNum type="arabicPeriod"/>
            </a:pPr>
            <a:r>
              <a:rPr lang="en-GB" sz="2400" dirty="0"/>
              <a:t>Help students practise applying criteria to samples of work; </a:t>
            </a:r>
          </a:p>
          <a:p>
            <a:pPr marL="457200" lvl="0" indent="-457200">
              <a:buSzPct val="100000"/>
              <a:buFont typeface="+mj-lt"/>
              <a:buAutoNum type="arabicPeriod"/>
            </a:pPr>
            <a:r>
              <a:rPr lang="en-GB" sz="2400" dirty="0"/>
              <a:t>Enable students to reflect deeply on, and discuss, what high quality work looks like; </a:t>
            </a:r>
          </a:p>
          <a:p>
            <a:pPr marL="457200" lvl="0" indent="-457200">
              <a:buSzPct val="100000"/>
              <a:buFont typeface="+mj-lt"/>
              <a:buAutoNum type="arabicPeriod"/>
            </a:pPr>
            <a:r>
              <a:rPr lang="en-GB" sz="2400" dirty="0"/>
              <a:t>Carefully orchestrate discussion activities to promote understanding of fruitful learning strategies and approaches;</a:t>
            </a:r>
          </a:p>
          <a:p>
            <a:pPr marL="457200" lvl="0" indent="-457200">
              <a:buSzPct val="100000"/>
              <a:buFont typeface="+mj-lt"/>
              <a:buAutoNum type="arabicPeriod"/>
            </a:pPr>
            <a:r>
              <a:rPr lang="en-GB" sz="2400" dirty="0"/>
              <a:t>Use exemplars-based activities to develop students’ skills to monitor their own work while they are producing it; </a:t>
            </a:r>
          </a:p>
          <a:p>
            <a:pPr marL="457200" lvl="0" indent="-457200">
              <a:buSzPct val="100000"/>
              <a:buFont typeface="+mj-lt"/>
              <a:buAutoNum type="arabicPeriod"/>
            </a:pPr>
            <a:r>
              <a:rPr lang="en-GB" sz="2400" dirty="0"/>
              <a:t>Help students to rate their work by comparison with their peers.</a:t>
            </a:r>
          </a:p>
        </p:txBody>
      </p:sp>
    </p:spTree>
    <p:extLst>
      <p:ext uri="{BB962C8B-B14F-4D97-AF65-F5344CB8AC3E}">
        <p14:creationId xmlns:p14="http://schemas.microsoft.com/office/powerpoint/2010/main" val="411747389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30 years!</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What’s missing?</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endParaRPr lang="en-US" dirty="0">
              <a:solidFill>
                <a:srgbClr val="000000"/>
              </a:solidFill>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Active</a:t>
            </a:r>
          </a:p>
          <a:p>
            <a:pPr algn="ctr" eaLnBrk="0" hangingPunct="0">
              <a:lnSpc>
                <a:spcPct val="80000"/>
              </a:lnSpc>
            </a:pPr>
            <a:r>
              <a:rPr lang="en-US" sz="2400" b="1" dirty="0">
                <a:solidFill>
                  <a:srgbClr val="000000"/>
                </a:solidFill>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Concrete</a:t>
            </a:r>
          </a:p>
          <a:p>
            <a:pPr algn="ctr" eaLnBrk="0" hangingPunct="0">
              <a:lnSpc>
                <a:spcPct val="80000"/>
              </a:lnSpc>
            </a:pPr>
            <a:r>
              <a:rPr lang="en-US" sz="2400" b="1" dirty="0">
                <a:solidFill>
                  <a:srgbClr val="000000"/>
                </a:solidFill>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Reflective</a:t>
            </a:r>
          </a:p>
          <a:p>
            <a:pPr algn="ctr" eaLnBrk="0" hangingPunct="0">
              <a:lnSpc>
                <a:spcPct val="80000"/>
              </a:lnSpc>
            </a:pPr>
            <a:r>
              <a:rPr lang="en-US" sz="2400" b="1" dirty="0">
                <a:solidFill>
                  <a:srgbClr val="000000"/>
                </a:solidFill>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Abstract</a:t>
            </a:r>
          </a:p>
          <a:p>
            <a:pPr algn="ctr" eaLnBrk="0" hangingPunct="0">
              <a:lnSpc>
                <a:spcPct val="80000"/>
              </a:lnSpc>
            </a:pPr>
            <a:r>
              <a:rPr lang="en-US" sz="2400" b="1" dirty="0" err="1">
                <a:solidFill>
                  <a:srgbClr val="000000"/>
                </a:solidFill>
                <a:cs typeface="Arial" pitchFamily="34" charset="0"/>
              </a:rPr>
              <a:t>Conceptualisation</a:t>
            </a:r>
            <a:endParaRPr lang="en-US" sz="2400" b="1" dirty="0">
              <a:solidFill>
                <a:srgbClr val="000000"/>
              </a:solidFill>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Emotions?</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People?</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algn="ctr" eaLnBrk="0" hangingPunct="0">
              <a:lnSpc>
                <a:spcPct val="80000"/>
              </a:lnSpc>
            </a:pPr>
            <a:r>
              <a:rPr lang="en-US" sz="2800" b="1" dirty="0">
                <a:solidFill>
                  <a:srgbClr val="FFFF00"/>
                </a:solidFill>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Engagement?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r>
              <a:rPr lang="en-GB" sz="2800" dirty="0"/>
              <a:t>“No evidence to back idea of learning styles”</a:t>
            </a:r>
          </a:p>
          <a:p>
            <a:endParaRPr lang="en-GB" sz="2800" dirty="0"/>
          </a:p>
        </p:txBody>
      </p:sp>
      <p:pic>
        <p:nvPicPr>
          <p:cNvPr id="5" name="Picture 4">
            <a:extLst>
              <a:ext uri="{FF2B5EF4-FFF2-40B4-BE49-F238E27FC236}">
                <a16:creationId xmlns:a16="http://schemas.microsoft.com/office/drawing/2014/main" id="{4E1D8FBA-D723-4A2F-A7B2-EFFD845F0E1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99631" y="5082911"/>
            <a:ext cx="2524125" cy="1809750"/>
          </a:xfrm>
          <a:prstGeom prst="rect">
            <a:avLst/>
          </a:prstGeom>
        </p:spPr>
      </p:pic>
    </p:spTree>
    <p:extLst>
      <p:ext uri="{BB962C8B-B14F-4D97-AF65-F5344CB8AC3E}">
        <p14:creationId xmlns:p14="http://schemas.microsoft.com/office/powerpoint/2010/main" val="4109165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420" y="-16518"/>
            <a:ext cx="8209140" cy="6828399"/>
          </a:xfrm>
        </p:spPr>
      </p:pic>
    </p:spTree>
    <p:extLst>
      <p:ext uri="{BB962C8B-B14F-4D97-AF65-F5344CB8AC3E}">
        <p14:creationId xmlns:p14="http://schemas.microsoft.com/office/powerpoint/2010/main" val="87175206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08A4-EC98-4BEF-AF13-C393F932A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 y="0"/>
            <a:ext cx="9149379" cy="6858000"/>
          </a:xfrm>
          <a:prstGeom prst="rect">
            <a:avLst/>
          </a:prstGeom>
        </p:spPr>
      </p:pic>
    </p:spTree>
    <p:extLst>
      <p:ext uri="{BB962C8B-B14F-4D97-AF65-F5344CB8AC3E}">
        <p14:creationId xmlns:p14="http://schemas.microsoft.com/office/powerpoint/2010/main" val="4044804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690503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Striving to 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Keeping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Ensuring students get quick and useful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Getting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Allowing students to further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We can make learning happen by:</a:t>
            </a:r>
          </a:p>
        </p:txBody>
      </p:sp>
    </p:spTree>
    <p:extLst>
      <p:ext uri="{BB962C8B-B14F-4D97-AF65-F5344CB8AC3E}">
        <p14:creationId xmlns:p14="http://schemas.microsoft.com/office/powerpoint/2010/main" val="1441437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25"/>
            <a:ext cx="9144000" cy="7025155"/>
          </a:xfrm>
          <a:prstGeom prst="rect">
            <a:avLst/>
          </a:prstGeom>
        </p:spPr>
      </p:pic>
    </p:spTree>
    <p:extLst>
      <p:ext uri="{BB962C8B-B14F-4D97-AF65-F5344CB8AC3E}">
        <p14:creationId xmlns:p14="http://schemas.microsoft.com/office/powerpoint/2010/main" val="3309777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571FC2-A291-4058-A537-D3C1303F9A4A}"/>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C3625DAE-2EE5-4361-A2AD-4FFF35FFE0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675" y="0"/>
            <a:ext cx="9123325" cy="6858000"/>
          </a:xfrm>
          <a:prstGeom prst="rect">
            <a:avLst/>
          </a:prstGeom>
        </p:spPr>
      </p:pic>
      <p:sp>
        <p:nvSpPr>
          <p:cNvPr id="2" name="TextBox 1">
            <a:extLst>
              <a:ext uri="{FF2B5EF4-FFF2-40B4-BE49-F238E27FC236}">
                <a16:creationId xmlns:a16="http://schemas.microsoft.com/office/drawing/2014/main" id="{59E283DC-8814-4908-A81E-5412F8E2954A}"/>
              </a:ext>
            </a:extLst>
          </p:cNvPr>
          <p:cNvSpPr txBox="1"/>
          <p:nvPr/>
        </p:nvSpPr>
        <p:spPr>
          <a:xfrm>
            <a:off x="5796170" y="5949350"/>
            <a:ext cx="2795958" cy="584775"/>
          </a:xfrm>
          <a:prstGeom prst="rect">
            <a:avLst/>
          </a:prstGeom>
          <a:solidFill>
            <a:srgbClr val="FFFF00"/>
          </a:solidFill>
        </p:spPr>
        <p:txBody>
          <a:bodyPr wrap="none" rtlCol="0">
            <a:spAutoFit/>
          </a:bodyPr>
          <a:lstStyle/>
          <a:p>
            <a:r>
              <a:rPr lang="en-GB" sz="3200" b="1" dirty="0"/>
              <a:t>What works?</a:t>
            </a:r>
          </a:p>
        </p:txBody>
      </p:sp>
      <p:sp>
        <p:nvSpPr>
          <p:cNvPr id="4" name="TextBox 3">
            <a:extLst>
              <a:ext uri="{FF2B5EF4-FFF2-40B4-BE49-F238E27FC236}">
                <a16:creationId xmlns:a16="http://schemas.microsoft.com/office/drawing/2014/main" id="{AF8717F2-0672-4790-AFAB-FB932A682E68}"/>
              </a:ext>
            </a:extLst>
          </p:cNvPr>
          <p:cNvSpPr txBox="1"/>
          <p:nvPr/>
        </p:nvSpPr>
        <p:spPr>
          <a:xfrm>
            <a:off x="3275820" y="2705725"/>
            <a:ext cx="2520350" cy="1446550"/>
          </a:xfrm>
          <a:prstGeom prst="rect">
            <a:avLst/>
          </a:prstGeom>
          <a:solidFill>
            <a:srgbClr val="FFC000"/>
          </a:solidFill>
        </p:spPr>
        <p:txBody>
          <a:bodyPr wrap="square" rtlCol="0">
            <a:spAutoFit/>
          </a:bodyPr>
          <a:lstStyle/>
          <a:p>
            <a:r>
              <a:rPr lang="en-GB" sz="4400" dirty="0">
                <a:latin typeface="Calibri" panose="020F0502020204030204" pitchFamily="34" charset="0"/>
                <a:cs typeface="Calibri" panose="020F0502020204030204" pitchFamily="34" charset="0"/>
              </a:rPr>
              <a:t>Coventry</a:t>
            </a:r>
          </a:p>
          <a:p>
            <a:r>
              <a:rPr lang="en-GB" sz="4400" dirty="0">
                <a:latin typeface="Calibri" panose="020F0502020204030204" pitchFamily="34" charset="0"/>
                <a:cs typeface="Calibri" panose="020F0502020204030204" pitchFamily="34" charset="0"/>
              </a:rPr>
              <a:t>University</a:t>
            </a:r>
          </a:p>
        </p:txBody>
      </p:sp>
    </p:spTree>
    <p:extLst>
      <p:ext uri="{BB962C8B-B14F-4D97-AF65-F5344CB8AC3E}">
        <p14:creationId xmlns:p14="http://schemas.microsoft.com/office/powerpoint/2010/main" val="18452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33400" y="0"/>
            <a:ext cx="7772400" cy="1470025"/>
          </a:xfrm>
          <a:solidFill>
            <a:srgbClr val="FFFF00"/>
          </a:solidFill>
        </p:spPr>
        <p:txBody>
          <a:bodyPr>
            <a:noAutofit/>
          </a:bodyPr>
          <a:lstStyle/>
          <a:p>
            <a:r>
              <a:rPr lang="en-GB" sz="2400" b="1" dirty="0"/>
              <a:t>Learning is not linear! Feedback is not unidirectional. But sometimes we pretend that they are! </a:t>
            </a:r>
            <a:r>
              <a:rPr lang="en-GB" sz="2400" b="1" dirty="0">
                <a:hlinkClick r:id="rId2"/>
              </a:rPr>
              <a:t>#</a:t>
            </a:r>
            <a:r>
              <a:rPr lang="en-GB" sz="2400" b="1" dirty="0" err="1">
                <a:hlinkClick r:id="rId2"/>
              </a:rPr>
              <a:t>sketchnote</a:t>
            </a:r>
            <a:r>
              <a:rPr lang="en-GB" sz="2400" b="1" dirty="0"/>
              <a:t> by </a:t>
            </a:r>
            <a:r>
              <a:rPr lang="en-GB" sz="2400" b="1" dirty="0">
                <a:hlinkClick r:id="rId3"/>
              </a:rPr>
              <a:t>@</a:t>
            </a:r>
            <a:r>
              <a:rPr lang="en-GB" sz="2400" b="1" dirty="0" err="1">
                <a:hlinkClick r:id="rId3"/>
              </a:rPr>
              <a:t>SGroshell</a:t>
            </a:r>
            <a:r>
              <a:rPr lang="en-GB" sz="2400" b="1" dirty="0"/>
              <a:t> and </a:t>
            </a:r>
            <a:r>
              <a:rPr lang="en-GB" sz="2400" b="1" dirty="0">
                <a:hlinkClick r:id="rId4"/>
              </a:rPr>
              <a:t>@</a:t>
            </a:r>
            <a:r>
              <a:rPr lang="en-GB" sz="2400" b="1" dirty="0" err="1">
                <a:hlinkClick r:id="rId4"/>
              </a:rPr>
              <a:t>MrZachG</a:t>
            </a:r>
            <a:r>
              <a:rPr lang="en-GB" sz="2400" b="1" dirty="0"/>
              <a:t> </a:t>
            </a:r>
            <a:r>
              <a:rPr lang="en-GB" sz="2400" b="1" dirty="0">
                <a:hlinkClick r:id="rId5"/>
              </a:rPr>
              <a:t>#</a:t>
            </a:r>
            <a:r>
              <a:rPr lang="en-GB" sz="2400" b="1" dirty="0" err="1">
                <a:hlinkClick r:id="rId5"/>
              </a:rPr>
              <a:t>edchat</a:t>
            </a:r>
            <a:r>
              <a:rPr lang="en-GB" sz="2400" b="1" dirty="0"/>
              <a:t> </a:t>
            </a:r>
            <a:r>
              <a:rPr lang="en-GB" sz="2400" b="1" dirty="0">
                <a:hlinkClick r:id="rId6"/>
              </a:rPr>
              <a:t>#learning</a:t>
            </a:r>
            <a:r>
              <a:rPr lang="en-GB" sz="2400" b="1" dirty="0"/>
              <a:t> </a:t>
            </a:r>
            <a:r>
              <a:rPr lang="en-GB" sz="2400" b="1" dirty="0">
                <a:hlinkClick r:id="rId7"/>
              </a:rPr>
              <a:t>#</a:t>
            </a:r>
            <a:r>
              <a:rPr lang="en-GB" sz="2400" b="1" dirty="0" err="1">
                <a:hlinkClick r:id="rId7"/>
              </a:rPr>
              <a:t>teachchat</a:t>
            </a:r>
            <a:endParaRPr lang="en-US" sz="2400" b="1" dirty="0"/>
          </a:p>
        </p:txBody>
      </p:sp>
      <p:sp>
        <p:nvSpPr>
          <p:cNvPr id="6" name="Subtitle 5"/>
          <p:cNvSpPr>
            <a:spLocks noGrp="1"/>
          </p:cNvSpPr>
          <p:nvPr>
            <p:ph type="subTitle" idx="1"/>
          </p:nvPr>
        </p:nvSpPr>
        <p:spPr/>
        <p:txBody>
          <a:bodyPr/>
          <a:lstStyle/>
          <a:p>
            <a:endParaRPr lang="en-US"/>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600200"/>
            <a:ext cx="9176197" cy="4572000"/>
          </a:xfrm>
          <a:prstGeom prst="rect">
            <a:avLst/>
          </a:prstGeom>
        </p:spPr>
      </p:pic>
    </p:spTree>
    <p:extLst>
      <p:ext uri="{BB962C8B-B14F-4D97-AF65-F5344CB8AC3E}">
        <p14:creationId xmlns:p14="http://schemas.microsoft.com/office/powerpoint/2010/main" val="81221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366176483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DA65-62BA-4D59-AEAB-518A24203C89}"/>
              </a:ext>
            </a:extLst>
          </p:cNvPr>
          <p:cNvSpPr>
            <a:spLocks noGrp="1"/>
          </p:cNvSpPr>
          <p:nvPr>
            <p:ph type="title"/>
          </p:nvPr>
        </p:nvSpPr>
        <p:spPr>
          <a:xfrm>
            <a:off x="250825" y="188925"/>
            <a:ext cx="8713788" cy="2663995"/>
          </a:xfrm>
        </p:spPr>
        <p:txBody>
          <a:bodyPr/>
          <a:lstStyle/>
          <a:p>
            <a:r>
              <a:rPr lang="en-GB" sz="3200" b="1" dirty="0"/>
              <a:t>Use link below to download the new materials on feedback and assessment produced in 2017 by </a:t>
            </a:r>
            <a:r>
              <a:rPr lang="en-GB" sz="3200" b="1" dirty="0">
                <a:solidFill>
                  <a:srgbClr val="002060"/>
                </a:solidFill>
              </a:rPr>
              <a:t>Kay Sambell, Sally Brown and Phil Race</a:t>
            </a:r>
            <a:r>
              <a:rPr lang="en-GB" sz="3200" b="1" dirty="0"/>
              <a:t> for Edinburgh Napier University</a:t>
            </a:r>
          </a:p>
        </p:txBody>
      </p:sp>
      <p:sp>
        <p:nvSpPr>
          <p:cNvPr id="3" name="Content Placeholder 2">
            <a:extLst>
              <a:ext uri="{FF2B5EF4-FFF2-40B4-BE49-F238E27FC236}">
                <a16:creationId xmlns:a16="http://schemas.microsoft.com/office/drawing/2014/main" id="{126502B9-6A1E-496A-977F-89042A56B709}"/>
              </a:ext>
            </a:extLst>
          </p:cNvPr>
          <p:cNvSpPr>
            <a:spLocks noGrp="1"/>
          </p:cNvSpPr>
          <p:nvPr>
            <p:ph idx="1"/>
          </p:nvPr>
        </p:nvSpPr>
        <p:spPr>
          <a:xfrm>
            <a:off x="358777" y="3203406"/>
            <a:ext cx="8605838" cy="2663996"/>
          </a:xfrm>
        </p:spPr>
        <p:txBody>
          <a:bodyPr/>
          <a:lstStyle/>
          <a:p>
            <a:pPr marL="0" indent="0">
              <a:buNone/>
            </a:pPr>
            <a:r>
              <a:rPr lang="en-GB" b="0" dirty="0">
                <a:hlinkClick r:id="rId2"/>
              </a:rPr>
              <a:t>http://staff.napier.ac.uk/services/dlte/ENhance/Pages/ENhanceQuickGuides.aspx</a:t>
            </a:r>
            <a:r>
              <a:rPr lang="en-GB" dirty="0"/>
              <a:t> </a:t>
            </a:r>
            <a:endParaRPr lang="en-GB" b="0" dirty="0"/>
          </a:p>
        </p:txBody>
      </p:sp>
    </p:spTree>
    <p:extLst>
      <p:ext uri="{BB962C8B-B14F-4D97-AF65-F5344CB8AC3E}">
        <p14:creationId xmlns:p14="http://schemas.microsoft.com/office/powerpoint/2010/main" val="197226826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50825" y="188917"/>
            <a:ext cx="8713788" cy="791743"/>
          </a:xfrm>
        </p:spPr>
        <p:txBody>
          <a:bodyPr/>
          <a:lstStyle/>
          <a:p>
            <a:r>
              <a:rPr lang="en-GB" sz="3200" b="1" dirty="0"/>
              <a:t>How’s your feedback? </a:t>
            </a:r>
            <a:br>
              <a:rPr lang="en-GB" sz="3200" b="1" dirty="0"/>
            </a:br>
            <a:r>
              <a:rPr lang="en-US" sz="2400" b="1" dirty="0"/>
              <a:t>(After Nicol and MacFarlane-Dick, 2006)</a:t>
            </a:r>
            <a:endParaRPr lang="en-US" sz="3600" b="1" dirty="0"/>
          </a:p>
        </p:txBody>
      </p:sp>
      <p:sp>
        <p:nvSpPr>
          <p:cNvPr id="16387" name="Rectangle 3"/>
          <p:cNvSpPr>
            <a:spLocks noGrp="1" noChangeArrowheads="1"/>
          </p:cNvSpPr>
          <p:nvPr>
            <p:ph type="body" idx="4294967295"/>
          </p:nvPr>
        </p:nvSpPr>
        <p:spPr>
          <a:xfrm>
            <a:off x="0" y="980660"/>
            <a:ext cx="9144000" cy="5615915"/>
          </a:xfrm>
        </p:spPr>
        <p:txBody>
          <a:bodyPr/>
          <a:lstStyle/>
          <a:p>
            <a:pPr>
              <a:lnSpc>
                <a:spcPct val="80000"/>
              </a:lnSpc>
              <a:spcBef>
                <a:spcPts val="0"/>
              </a:spcBef>
              <a:spcAft>
                <a:spcPts val="600"/>
              </a:spcAft>
              <a:buFont typeface="Wingdings" pitchFamily="2" charset="2"/>
              <a:buNone/>
            </a:pPr>
            <a:r>
              <a:rPr lang="en-US" sz="2800" dirty="0"/>
              <a:t>1. 	Helps clarify what good performance is (goals, criteria, expected standards);</a:t>
            </a:r>
          </a:p>
          <a:p>
            <a:pPr>
              <a:spcBef>
                <a:spcPts val="0"/>
              </a:spcBef>
              <a:spcAft>
                <a:spcPts val="600"/>
              </a:spcAft>
              <a:buFont typeface="Wingdings" pitchFamily="2" charset="2"/>
              <a:buNone/>
            </a:pPr>
            <a:r>
              <a:rPr lang="en-US" sz="2800" dirty="0"/>
              <a:t>2. 	Facilitates the development of self-assessment (reflection) in learning;</a:t>
            </a:r>
          </a:p>
          <a:p>
            <a:pPr>
              <a:spcBef>
                <a:spcPts val="0"/>
              </a:spcBef>
              <a:spcAft>
                <a:spcPts val="600"/>
              </a:spcAft>
              <a:buFont typeface="Wingdings" pitchFamily="2" charset="2"/>
              <a:buNone/>
            </a:pPr>
            <a:r>
              <a:rPr lang="en-US" sz="2800" dirty="0"/>
              <a:t>3. 	Delivers high quality information to students about their learning – and how to progress it;</a:t>
            </a:r>
          </a:p>
          <a:p>
            <a:pPr>
              <a:spcBef>
                <a:spcPts val="0"/>
              </a:spcBef>
              <a:spcAft>
                <a:spcPts val="600"/>
              </a:spcAft>
              <a:buFont typeface="Wingdings" pitchFamily="2" charset="2"/>
              <a:buNone/>
            </a:pPr>
            <a:r>
              <a:rPr lang="en-US" sz="2800" dirty="0"/>
              <a:t>4. 	Encourages teacher and peer dialogue around learning;</a:t>
            </a:r>
          </a:p>
          <a:p>
            <a:pPr>
              <a:spcBef>
                <a:spcPts val="0"/>
              </a:spcBef>
              <a:spcAft>
                <a:spcPts val="600"/>
              </a:spcAft>
              <a:buFont typeface="Wingdings" pitchFamily="2" charset="2"/>
              <a:buNone/>
            </a:pPr>
            <a:r>
              <a:rPr lang="en-US" sz="2800" dirty="0"/>
              <a:t>5. 	Encourages positive motivational beliefs and self-esteem;</a:t>
            </a:r>
          </a:p>
          <a:p>
            <a:pPr>
              <a:spcBef>
                <a:spcPts val="0"/>
              </a:spcBef>
              <a:spcAft>
                <a:spcPts val="600"/>
              </a:spcAft>
              <a:buFont typeface="Wingdings" pitchFamily="2" charset="2"/>
              <a:buNone/>
            </a:pPr>
            <a:r>
              <a:rPr lang="en-US" sz="2800" dirty="0"/>
              <a:t>6. 	Provides opportunities to close the gap between current and desired performance;</a:t>
            </a:r>
          </a:p>
          <a:p>
            <a:pPr>
              <a:spcBef>
                <a:spcPts val="0"/>
              </a:spcBef>
              <a:spcAft>
                <a:spcPts val="600"/>
              </a:spcAft>
              <a:buFont typeface="Wingdings" pitchFamily="2" charset="2"/>
              <a:buNone/>
            </a:pPr>
            <a:r>
              <a:rPr lang="en-US" sz="2800" dirty="0"/>
              <a:t>7. 	Provides information to teachers that can be used to help shape the teaching.</a:t>
            </a:r>
          </a:p>
          <a:p>
            <a:pPr marL="361950" indent="-361950">
              <a:lnSpc>
                <a:spcPct val="80000"/>
              </a:lnSpc>
              <a:spcBef>
                <a:spcPts val="0"/>
              </a:spcBef>
              <a:spcAft>
                <a:spcPts val="600"/>
              </a:spcAft>
            </a:pPr>
            <a:endParaRPr lang="en-US" sz="2000" dirty="0"/>
          </a:p>
        </p:txBody>
      </p:sp>
    </p:spTree>
    <p:extLst>
      <p:ext uri="{BB962C8B-B14F-4D97-AF65-F5344CB8AC3E}">
        <p14:creationId xmlns:p14="http://schemas.microsoft.com/office/powerpoint/2010/main" val="2195518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339445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3226305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28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extLst>
      <p:ext uri="{BB962C8B-B14F-4D97-AF65-F5344CB8AC3E}">
        <p14:creationId xmlns:p14="http://schemas.microsoft.com/office/powerpoint/2010/main" val="3917853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dirty="0"/>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0000"/>
                </a:solidFill>
              </a:rPr>
              <a:t>Assessment and feedback</a:t>
            </a:r>
          </a:p>
          <a:p>
            <a:pPr>
              <a:buFont typeface="+mj-lt"/>
              <a:buAutoNum type="arabicPeriod" startAt="8"/>
            </a:pPr>
            <a:r>
              <a:rPr lang="en-GB" sz="2800" dirty="0">
                <a:solidFill>
                  <a:srgbClr val="002060"/>
                </a:solidFill>
              </a:rPr>
              <a:t>The criteria used in marking have been clear in advance </a:t>
            </a:r>
          </a:p>
          <a:p>
            <a:pPr>
              <a:buFont typeface="+mj-lt"/>
              <a:buAutoNum type="arabicPeriod" startAt="8"/>
            </a:pPr>
            <a:r>
              <a:rPr lang="en-GB" sz="2800" dirty="0">
                <a:solidFill>
                  <a:srgbClr val="002060"/>
                </a:solidFill>
              </a:rPr>
              <a:t>Marking and assessment have been fair</a:t>
            </a:r>
          </a:p>
          <a:p>
            <a:pPr>
              <a:buFont typeface="+mj-lt"/>
              <a:buAutoNum type="arabicPeriod" startAt="8"/>
            </a:pPr>
            <a:r>
              <a:rPr lang="en-GB" sz="2800" dirty="0">
                <a:solidFill>
                  <a:srgbClr val="002060"/>
                </a:solidFill>
              </a:rPr>
              <a:t>Feedback on my work has been timely</a:t>
            </a:r>
          </a:p>
          <a:p>
            <a:pPr>
              <a:buFont typeface="+mj-lt"/>
              <a:buAutoNum type="arabicPeriod" startAt="8"/>
            </a:pPr>
            <a:r>
              <a:rPr lang="en-GB" sz="2800" dirty="0">
                <a:solidFill>
                  <a:srgbClr val="002060"/>
                </a:solidFill>
              </a:rPr>
              <a:t>I have received helpful comments on my work</a:t>
            </a:r>
          </a:p>
          <a:p>
            <a:pPr>
              <a:buNone/>
            </a:pPr>
            <a:r>
              <a:rPr lang="en-GB" sz="2800" dirty="0">
                <a:solidFill>
                  <a:srgbClr val="000000"/>
                </a:solidFill>
              </a:rPr>
              <a:t>Student voice</a:t>
            </a:r>
          </a:p>
          <a:p>
            <a:pPr lvl="0">
              <a:buFont typeface="+mj-lt"/>
              <a:buAutoNum type="arabicPeriod" startAt="23"/>
            </a:pPr>
            <a:r>
              <a:rPr lang="en-GB" sz="2800" dirty="0">
                <a:solidFill>
                  <a:srgbClr val="002060"/>
                </a:solidFill>
              </a:rPr>
              <a:t>I have had the right opportunities to provide feedback on my course</a:t>
            </a:r>
          </a:p>
          <a:p>
            <a:pPr lvl="0">
              <a:buFont typeface="+mj-lt"/>
              <a:buAutoNum type="arabicPeriod" startAt="23"/>
            </a:pPr>
            <a:r>
              <a:rPr lang="en-GB" sz="2800" dirty="0">
                <a:solidFill>
                  <a:srgbClr val="002060"/>
                </a:solidFill>
              </a:rPr>
              <a:t>Staff value students’ views and opinions about the course</a:t>
            </a:r>
          </a:p>
          <a:p>
            <a:pPr lvl="0">
              <a:buFont typeface="+mj-lt"/>
              <a:buAutoNum type="arabicPeriod" startAt="23"/>
            </a:pPr>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extLst>
      <p:ext uri="{BB962C8B-B14F-4D97-AF65-F5344CB8AC3E}">
        <p14:creationId xmlns:p14="http://schemas.microsoft.com/office/powerpoint/2010/main" val="40188318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146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1046409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37863052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Students change</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dirty="0"/>
              <a:t>Great to be with you again (last on 25</a:t>
            </a:r>
            <a:r>
              <a:rPr lang="en-GB" baseline="30000" dirty="0"/>
              <a:t>th</a:t>
            </a:r>
            <a:r>
              <a:rPr lang="en-GB" dirty="0"/>
              <a:t> September in 2013 I believe?)</a:t>
            </a:r>
          </a:p>
          <a:p>
            <a:r>
              <a:rPr lang="en-GB" dirty="0"/>
              <a:t>Students are changing fast, as are their expectations of how, what and why they are learning. As teachers, we need to use the best of innovative techniques, as what worked for us when we were learners may no longer work for today’s students. For a start, student groups are far bigger than used to be the case, and we’re in a digital age, not a paper-based one. </a:t>
            </a:r>
          </a:p>
        </p:txBody>
      </p:sp>
    </p:spTree>
    <p:extLst>
      <p:ext uri="{BB962C8B-B14F-4D97-AF65-F5344CB8AC3E}">
        <p14:creationId xmlns:p14="http://schemas.microsoft.com/office/powerpoint/2010/main" val="367343265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eaLnBrk="0" hangingPunct="0"/>
            <a:r>
              <a:rPr lang="en-GB" sz="2800" b="1" dirty="0">
                <a:solidFill>
                  <a:srgbClr val="000000"/>
                </a:solidFill>
              </a:rPr>
              <a:t>What will I be expected to show for this?</a:t>
            </a:r>
          </a:p>
          <a:p>
            <a:pPr eaLnBrk="0" hangingPunct="0"/>
            <a:r>
              <a:rPr lang="en-GB" sz="2800" b="1" dirty="0">
                <a:solidFill>
                  <a:srgbClr val="000000"/>
                </a:solidFill>
              </a:rPr>
              <a:t>What does a good one look like, and a bad one?</a:t>
            </a:r>
          </a:p>
          <a:p>
            <a:pPr eaLnBrk="0" hangingPunct="0"/>
            <a:r>
              <a:rPr lang="en-GB" sz="2800" b="1" dirty="0">
                <a:solidFill>
                  <a:srgbClr val="000000"/>
                </a:solidFill>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r>
              <a:rPr lang="en-GB" b="1" dirty="0">
                <a:solidFill>
                  <a:srgbClr val="FFFFFF"/>
                </a:solidFill>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fontAlgn="base">
              <a:spcBef>
                <a:spcPct val="0"/>
              </a:spcBef>
              <a:spcAft>
                <a:spcPct val="0"/>
              </a:spcAft>
            </a:pPr>
            <a:r>
              <a:rPr lang="en-GB" sz="2800" b="1" dirty="0">
                <a:solidFill>
                  <a:srgbClr val="C00000"/>
                </a:solidFill>
                <a:latin typeface="Comic Sans MS" pitchFamily="66" charset="0"/>
              </a:rPr>
              <a:t>Some of the </a:t>
            </a:r>
          </a:p>
          <a:p>
            <a:pPr algn="ctr" fontAlgn="base">
              <a:spcBef>
                <a:spcPct val="0"/>
              </a:spcBef>
              <a:spcAft>
                <a:spcPct val="0"/>
              </a:spcAft>
            </a:pPr>
            <a:r>
              <a:rPr lang="en-GB" sz="2800" b="1" dirty="0">
                <a:solidFill>
                  <a:srgbClr val="C00000"/>
                </a:solidFill>
                <a:latin typeface="Comic Sans MS" pitchFamily="66" charset="0"/>
              </a:rPr>
              <a:t>tools we can </a:t>
            </a:r>
          </a:p>
          <a:p>
            <a:pPr algn="ctr" fontAlgn="base">
              <a:spcBef>
                <a:spcPct val="0"/>
              </a:spcBef>
              <a:spcAft>
                <a:spcPct val="0"/>
              </a:spcAft>
            </a:pPr>
            <a:r>
              <a:rPr lang="en-GB" sz="2800" b="1" dirty="0">
                <a:solidFill>
                  <a:srgbClr val="C00000"/>
                </a:solidFill>
                <a:latin typeface="Comic Sans MS" pitchFamily="66" charset="0"/>
              </a:rPr>
              <a:t>use in </a:t>
            </a:r>
          </a:p>
          <a:p>
            <a:pPr algn="ctr" fontAlgn="base">
              <a:spcBef>
                <a:spcPct val="0"/>
              </a:spcBef>
              <a:spcAft>
                <a:spcPct val="0"/>
              </a:spcAft>
            </a:pPr>
            <a:r>
              <a:rPr lang="en-GB" sz="2800" b="1" dirty="0">
                <a:solidFill>
                  <a:srgbClr val="C00000"/>
                </a:solidFill>
                <a:latin typeface="Comic Sans MS" pitchFamily="66" charset="0"/>
              </a:rPr>
              <a:t>face-to-face </a:t>
            </a:r>
          </a:p>
          <a:p>
            <a:pPr algn="ctr" fontAlgn="base">
              <a:spcBef>
                <a:spcPct val="0"/>
              </a:spcBef>
              <a:spcAft>
                <a:spcPct val="0"/>
              </a:spcAft>
            </a:pPr>
            <a:r>
              <a:rPr lang="en-GB" sz="2800" b="1" dirty="0">
                <a:solidFill>
                  <a:srgbClr val="C00000"/>
                </a:solidFill>
                <a:latin typeface="Comic Sans MS" pitchFamily="66" charset="0"/>
              </a:rPr>
              <a:t>contexts</a:t>
            </a:r>
          </a:p>
        </p:txBody>
      </p:sp>
    </p:spTree>
    <p:extLst>
      <p:ext uri="{BB962C8B-B14F-4D97-AF65-F5344CB8AC3E}">
        <p14:creationId xmlns:p14="http://schemas.microsoft.com/office/powerpoint/2010/main" val="38467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Face to face feedback</a:t>
            </a:r>
          </a:p>
        </p:txBody>
      </p:sp>
    </p:spTree>
    <p:extLst>
      <p:ext uri="{BB962C8B-B14F-4D97-AF65-F5344CB8AC3E}">
        <p14:creationId xmlns:p14="http://schemas.microsoft.com/office/powerpoint/2010/main" val="67682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Calibri"/>
                <a:ea typeface="+mn-ea"/>
                <a:cs typeface="+mn-cs"/>
              </a:rPr>
              <a:t>Hands-on feedback?</a:t>
            </a:r>
          </a:p>
        </p:txBody>
      </p:sp>
    </p:spTree>
    <p:extLst>
      <p:ext uri="{BB962C8B-B14F-4D97-AF65-F5344CB8AC3E}">
        <p14:creationId xmlns:p14="http://schemas.microsoft.com/office/powerpoint/2010/main" val="2237528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214682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419638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spTree>
    <p:extLst>
      <p:ext uri="{BB962C8B-B14F-4D97-AF65-F5344CB8AC3E}">
        <p14:creationId xmlns:p14="http://schemas.microsoft.com/office/powerpoint/2010/main" val="132808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2800" dirty="0"/>
              <a:t>The importance of dialogic assessment</a:t>
            </a:r>
          </a:p>
        </p:txBody>
      </p:sp>
      <p:sp>
        <p:nvSpPr>
          <p:cNvPr id="3" name="Content Placeholder 2"/>
          <p:cNvSpPr>
            <a:spLocks noGrp="1"/>
          </p:cNvSpPr>
          <p:nvPr>
            <p:ph idx="1"/>
          </p:nvPr>
        </p:nvSpPr>
        <p:spPr>
          <a:xfrm>
            <a:off x="468313" y="836640"/>
            <a:ext cx="8229600" cy="5365723"/>
          </a:xfrm>
        </p:spPr>
        <p:txBody>
          <a:bodyPr/>
          <a:lstStyle/>
          <a:p>
            <a:pPr marL="0">
              <a:lnSpc>
                <a:spcPct val="100000"/>
              </a:lnSpc>
              <a:spcBef>
                <a:spcPts val="0"/>
              </a:spcBef>
              <a:buNone/>
            </a:pPr>
            <a:r>
              <a:rPr lang="en-GB" sz="2200" dirty="0"/>
              <a:t>Students need to be exposed to, and gain experience in making judgements about, </a:t>
            </a:r>
            <a:r>
              <a:rPr lang="en-GB" sz="2200" dirty="0">
                <a:solidFill>
                  <a:srgbClr val="7030A0"/>
                </a:solidFill>
              </a:rPr>
              <a:t>a variety of works of different quality</a:t>
            </a:r>
            <a:r>
              <a:rPr lang="en-GB" sz="2200" dirty="0"/>
              <a:t>... They need planned rather than random exposure to exemplars, and experience in </a:t>
            </a:r>
            <a:r>
              <a:rPr lang="en-GB" sz="2200" dirty="0">
                <a:solidFill>
                  <a:srgbClr val="7030A0"/>
                </a:solidFill>
              </a:rPr>
              <a:t>making judgements </a:t>
            </a:r>
            <a:r>
              <a:rPr lang="en-GB" sz="2200" dirty="0"/>
              <a:t>about quality. They need to create </a:t>
            </a:r>
            <a:r>
              <a:rPr lang="en-GB" sz="2200" dirty="0">
                <a:solidFill>
                  <a:srgbClr val="7030A0"/>
                </a:solidFill>
              </a:rPr>
              <a:t>verbalised </a:t>
            </a:r>
            <a:r>
              <a:rPr lang="en-GB" sz="2200" dirty="0"/>
              <a:t>rationales and accounts of how various works could have been done better. Finally, they need to engage in evaluative </a:t>
            </a:r>
            <a:r>
              <a:rPr lang="en-GB" sz="2200" dirty="0">
                <a:solidFill>
                  <a:srgbClr val="7030A0"/>
                </a:solidFill>
              </a:rPr>
              <a:t>conversations</a:t>
            </a:r>
            <a:r>
              <a:rPr lang="en-GB" sz="2200" dirty="0"/>
              <a:t> with teachers and other students. Together, these three provide the means by which students can develop a </a:t>
            </a:r>
            <a:r>
              <a:rPr lang="en-GB" sz="2200" dirty="0">
                <a:solidFill>
                  <a:srgbClr val="7030A0"/>
                </a:solidFill>
              </a:rPr>
              <a:t>concept of quality </a:t>
            </a:r>
            <a:r>
              <a:rPr lang="en-GB" sz="2200" dirty="0"/>
              <a:t>that is similar in essence to that which the teacher possesses, and in particular to understand what makes for high quality. Although providing these experiences for students may appear to add more layers to the task of teaching, it is possible to organise this approach to </a:t>
            </a:r>
            <a:r>
              <a:rPr lang="en-GB" sz="2200" dirty="0">
                <a:solidFill>
                  <a:srgbClr val="7030A0"/>
                </a:solidFill>
              </a:rPr>
              <a:t>peer assessment </a:t>
            </a:r>
            <a:r>
              <a:rPr lang="en-GB" sz="2200" dirty="0"/>
              <a:t>so that it becomes a powerful strategy for higher education teaching. (Sadler 2010)</a:t>
            </a:r>
          </a:p>
          <a:p>
            <a:pPr marL="0">
              <a:lnSpc>
                <a:spcPct val="100000"/>
              </a:lnSpc>
              <a:spcBef>
                <a:spcPts val="0"/>
              </a:spcBef>
              <a:buNone/>
            </a:pPr>
            <a:endParaRPr lang="en-GB" sz="2200" dirty="0"/>
          </a:p>
        </p:txBody>
      </p:sp>
    </p:spTree>
    <p:extLst>
      <p:ext uri="{BB962C8B-B14F-4D97-AF65-F5344CB8AC3E}">
        <p14:creationId xmlns:p14="http://schemas.microsoft.com/office/powerpoint/2010/main" val="40083820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Sally Brown on Feedback</a:t>
            </a:r>
          </a:p>
        </p:txBody>
      </p:sp>
      <p:sp>
        <p:nvSpPr>
          <p:cNvPr id="3" name="Subtitle 2"/>
          <p:cNvSpPr>
            <a:spLocks noGrp="1"/>
          </p:cNvSpPr>
          <p:nvPr>
            <p:ph type="subTitle" idx="1"/>
          </p:nvPr>
        </p:nvSpPr>
        <p:spPr/>
        <p:txBody>
          <a:bodyPr/>
          <a:lstStyle/>
          <a:p>
            <a:r>
              <a:rPr lang="en-GB" b="1" dirty="0">
                <a:solidFill>
                  <a:srgbClr val="00B050"/>
                </a:solidFill>
              </a:rPr>
              <a:t>From ‘Learning, teaching and assessment: global perspectives’</a:t>
            </a:r>
          </a:p>
          <a:p>
            <a:r>
              <a:rPr lang="en-GB" b="1" dirty="0">
                <a:solidFill>
                  <a:srgbClr val="00B050"/>
                </a:solidFill>
              </a:rPr>
              <a:t>2015, Palgrave-Macmillan</a:t>
            </a:r>
          </a:p>
        </p:txBody>
      </p:sp>
    </p:spTree>
    <p:extLst>
      <p:ext uri="{BB962C8B-B14F-4D97-AF65-F5344CB8AC3E}">
        <p14:creationId xmlns:p14="http://schemas.microsoft.com/office/powerpoint/2010/main" val="2976159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Five things students really hate about feedback</a:t>
            </a:r>
          </a:p>
        </p:txBody>
      </p:sp>
      <p:sp>
        <p:nvSpPr>
          <p:cNvPr id="3" name="Content Placeholder 2"/>
          <p:cNvSpPr>
            <a:spLocks noGrp="1"/>
          </p:cNvSpPr>
          <p:nvPr>
            <p:ph idx="1"/>
          </p:nvPr>
        </p:nvSpPr>
        <p:spPr/>
        <p:txBody>
          <a:bodyPr/>
          <a:lstStyle/>
          <a:p>
            <a:pPr lvl="0"/>
            <a:r>
              <a:rPr lang="en-GB" dirty="0"/>
              <a:t>Poorly written comments that are nigh on impossible to decode, especially when impenetrable acronyms or abbreviations are used, or where handwriting is in an unfamiliar alphabet and is illegible. </a:t>
            </a:r>
          </a:p>
          <a:p>
            <a:pPr lvl="0"/>
            <a:r>
              <a:rPr lang="en-GB" dirty="0"/>
              <a:t>Cursory and derogatory remarks that leave them feeling demoralised ‘Weak argument’, ‘Shoddy work’, ‘Hopeless’, ‘Under-developed’, and so on. </a:t>
            </a:r>
          </a:p>
          <a:p>
            <a:pPr lvl="0"/>
            <a:r>
              <a:rPr lang="en-GB" dirty="0"/>
              <a:t>Value judgements on them as people rather than on the work in hand. </a:t>
            </a:r>
          </a:p>
        </p:txBody>
      </p:sp>
    </p:spTree>
    <p:extLst>
      <p:ext uri="{BB962C8B-B14F-4D97-AF65-F5344CB8AC3E}">
        <p14:creationId xmlns:p14="http://schemas.microsoft.com/office/powerpoint/2010/main" val="10951163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Five things students really hate about feedback</a:t>
            </a:r>
          </a:p>
        </p:txBody>
      </p:sp>
      <p:sp>
        <p:nvSpPr>
          <p:cNvPr id="3" name="Content Placeholder 2"/>
          <p:cNvSpPr>
            <a:spLocks noGrp="1"/>
          </p:cNvSpPr>
          <p:nvPr>
            <p:ph idx="1"/>
          </p:nvPr>
        </p:nvSpPr>
        <p:spPr/>
        <p:txBody>
          <a:bodyPr/>
          <a:lstStyle/>
          <a:p>
            <a:pPr lvl="0"/>
            <a:r>
              <a:rPr lang="en-GB" dirty="0"/>
              <a:t>Vague comments which give few hints on how to improve or remediate errors: ‘OK as far as it goes’, ‘Needs greater depth of argument’, ‘Inappropriate methodology used’, ‘Not written at the right level’. </a:t>
            </a:r>
          </a:p>
          <a:p>
            <a:r>
              <a:rPr lang="en-GB" dirty="0"/>
              <a:t>Feedback that arrives so late that there are no opportunities to put into practice any guidance suggested in time for the submission of the next assignment.</a:t>
            </a:r>
          </a:p>
        </p:txBody>
      </p:sp>
    </p:spTree>
    <p:extLst>
      <p:ext uri="{BB962C8B-B14F-4D97-AF65-F5344CB8AC3E}">
        <p14:creationId xmlns:p14="http://schemas.microsoft.com/office/powerpoint/2010/main" val="8972667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9426-1EDD-4CFC-8A75-2EE9F01ED3D8}"/>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Linking everything to learning</a:t>
            </a:r>
          </a:p>
        </p:txBody>
      </p:sp>
      <p:sp>
        <p:nvSpPr>
          <p:cNvPr id="3" name="Content Placeholder 2">
            <a:extLst>
              <a:ext uri="{FF2B5EF4-FFF2-40B4-BE49-F238E27FC236}">
                <a16:creationId xmlns:a16="http://schemas.microsoft.com/office/drawing/2014/main" id="{0513F628-B54A-40FC-8D1E-66A4DB1B8A3E}"/>
              </a:ext>
            </a:extLst>
          </p:cNvPr>
          <p:cNvSpPr>
            <a:spLocks noGrp="1"/>
          </p:cNvSpPr>
          <p:nvPr>
            <p:ph idx="1"/>
          </p:nvPr>
        </p:nvSpPr>
        <p:spPr/>
        <p:txBody>
          <a:bodyPr/>
          <a:lstStyle/>
          <a:p>
            <a:r>
              <a:rPr lang="en-GB" dirty="0"/>
              <a:t>In this interactive programme, we will start from how students </a:t>
            </a:r>
            <a:r>
              <a:rPr lang="en-GB" i="1" dirty="0"/>
              <a:t>really</a:t>
            </a:r>
            <a:r>
              <a:rPr lang="en-GB" dirty="0"/>
              <a:t> learn, and how we can respond to factors underpinning their successful learning, above all, the central factor of feedback – perhaps best thought of as feedforward. </a:t>
            </a:r>
          </a:p>
          <a:p>
            <a:r>
              <a:rPr lang="en-GB" dirty="0"/>
              <a:t>We will dig into to the ever-important dimension of feedback to students – (and feedback from students) – and look at ways of making feedforward more manageable for us as well as for students. </a:t>
            </a:r>
          </a:p>
        </p:txBody>
      </p:sp>
    </p:spTree>
    <p:extLst>
      <p:ext uri="{BB962C8B-B14F-4D97-AF65-F5344CB8AC3E}">
        <p14:creationId xmlns:p14="http://schemas.microsoft.com/office/powerpoint/2010/main" val="351767300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feedback: </a:t>
            </a:r>
          </a:p>
        </p:txBody>
      </p:sp>
      <p:sp>
        <p:nvSpPr>
          <p:cNvPr id="3" name="Content Placeholder 2"/>
          <p:cNvSpPr>
            <a:spLocks noGrp="1"/>
          </p:cNvSpPr>
          <p:nvPr>
            <p:ph idx="1"/>
          </p:nvPr>
        </p:nvSpPr>
        <p:spPr/>
        <p:txBody>
          <a:bodyPr/>
          <a:lstStyle/>
          <a:p>
            <a:pPr lvl="0">
              <a:buFont typeface="+mj-lt"/>
              <a:buAutoNum type="arabicPeriod"/>
            </a:pPr>
            <a:r>
              <a:rPr lang="en-GB" dirty="0"/>
              <a:t>Is dialogic, rather than mono-directional, giving students chances to respond to comments from their markers and seek clarification where necessary. </a:t>
            </a:r>
          </a:p>
          <a:p>
            <a:pPr lvl="0">
              <a:buFont typeface="+mj-lt"/>
              <a:buAutoNum type="arabicPeriod"/>
            </a:pPr>
            <a:r>
              <a:rPr lang="en-GB" dirty="0"/>
              <a:t>Helps clarify what good work looks like, so students are really clear about goals, criteria and expected standards, and provides opportunities to close the gap between current and desired performance.</a:t>
            </a:r>
          </a:p>
        </p:txBody>
      </p:sp>
    </p:spTree>
    <p:extLst>
      <p:ext uri="{BB962C8B-B14F-4D97-AF65-F5344CB8AC3E}">
        <p14:creationId xmlns:p14="http://schemas.microsoft.com/office/powerpoint/2010/main" val="281309380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feedback:</a:t>
            </a:r>
          </a:p>
        </p:txBody>
      </p:sp>
      <p:sp>
        <p:nvSpPr>
          <p:cNvPr id="3" name="Content Placeholder 2"/>
          <p:cNvSpPr>
            <a:spLocks noGrp="1"/>
          </p:cNvSpPr>
          <p:nvPr>
            <p:ph idx="1"/>
          </p:nvPr>
        </p:nvSpPr>
        <p:spPr/>
        <p:txBody>
          <a:bodyPr/>
          <a:lstStyle/>
          <a:p>
            <a:pPr lvl="0">
              <a:buFont typeface="+mj-lt"/>
              <a:buAutoNum type="arabicPeriod" startAt="3"/>
            </a:pPr>
            <a:r>
              <a:rPr lang="en-GB" dirty="0"/>
              <a:t>Actively facilitates students reviewing their own work and reflecting on it, so that they become good judges of the quality of their own work. </a:t>
            </a:r>
          </a:p>
          <a:p>
            <a:pPr>
              <a:buFont typeface="+mj-lt"/>
              <a:buAutoNum type="arabicPeriod" startAt="3"/>
            </a:pPr>
            <a:r>
              <a:rPr lang="en-GB" dirty="0"/>
              <a:t>Doesn’t just correct errors and indicate problems, potentially leaving students discouraged and demotivated, but also highlights good work and encourages them to believe they can improve and succeed.</a:t>
            </a:r>
          </a:p>
          <a:p>
            <a:pPr>
              <a:buFont typeface="+mj-lt"/>
              <a:buAutoNum type="arabicPeriod" startAt="3"/>
            </a:pPr>
            <a:endParaRPr lang="en-GB" dirty="0"/>
          </a:p>
        </p:txBody>
      </p:sp>
    </p:spTree>
    <p:extLst>
      <p:ext uri="{BB962C8B-B14F-4D97-AF65-F5344CB8AC3E}">
        <p14:creationId xmlns:p14="http://schemas.microsoft.com/office/powerpoint/2010/main" val="265439011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feedback:</a:t>
            </a:r>
          </a:p>
        </p:txBody>
      </p:sp>
      <p:sp>
        <p:nvSpPr>
          <p:cNvPr id="3" name="Content Placeholder 2"/>
          <p:cNvSpPr>
            <a:spLocks noGrp="1"/>
          </p:cNvSpPr>
          <p:nvPr>
            <p:ph idx="1"/>
          </p:nvPr>
        </p:nvSpPr>
        <p:spPr/>
        <p:txBody>
          <a:bodyPr/>
          <a:lstStyle/>
          <a:p>
            <a:pPr lvl="0">
              <a:buFont typeface="+mj-lt"/>
              <a:buAutoNum type="arabicPeriod" startAt="3"/>
            </a:pPr>
            <a:r>
              <a:rPr lang="en-GB" dirty="0"/>
              <a:t>Actively facilitates students reviewing their own work and reflecting on it, so that they become good judges of the quality of their own work. </a:t>
            </a:r>
          </a:p>
          <a:p>
            <a:pPr>
              <a:buFont typeface="+mj-lt"/>
              <a:buAutoNum type="arabicPeriod" startAt="3"/>
            </a:pPr>
            <a:r>
              <a:rPr lang="en-GB" dirty="0"/>
              <a:t>Doesn’t just correct errors and indicate problems, potentially leaving students discouraged and demotivated, but also highlights good work and encourages them to believe they can improve and succeed.</a:t>
            </a:r>
          </a:p>
          <a:p>
            <a:pPr>
              <a:buFont typeface="+mj-lt"/>
              <a:buAutoNum type="arabicPeriod" startAt="3"/>
            </a:pPr>
            <a:endParaRPr lang="en-GB" dirty="0"/>
          </a:p>
        </p:txBody>
      </p:sp>
    </p:spTree>
    <p:extLst>
      <p:ext uri="{BB962C8B-B14F-4D97-AF65-F5344CB8AC3E}">
        <p14:creationId xmlns:p14="http://schemas.microsoft.com/office/powerpoint/2010/main" val="79346714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feedback:</a:t>
            </a:r>
          </a:p>
        </p:txBody>
      </p:sp>
      <p:sp>
        <p:nvSpPr>
          <p:cNvPr id="3" name="Content Placeholder 2"/>
          <p:cNvSpPr>
            <a:spLocks noGrp="1"/>
          </p:cNvSpPr>
          <p:nvPr>
            <p:ph idx="1"/>
          </p:nvPr>
        </p:nvSpPr>
        <p:spPr/>
        <p:txBody>
          <a:bodyPr/>
          <a:lstStyle/>
          <a:p>
            <a:pPr lvl="0">
              <a:buFont typeface="+mj-lt"/>
              <a:buAutoNum type="arabicPeriod" startAt="5"/>
            </a:pPr>
            <a:r>
              <a:rPr lang="en-GB" dirty="0"/>
              <a:t>Delivers high-quality information to students about their achievements to date and how they can improve their future work. Where there are errors, students should be able to see what needs to be done to remediate them, and where they are undershooting in terms of achievement, they should be able to perceive how to make their work even better. </a:t>
            </a:r>
          </a:p>
        </p:txBody>
      </p:sp>
    </p:spTree>
    <p:extLst>
      <p:ext uri="{BB962C8B-B14F-4D97-AF65-F5344CB8AC3E}">
        <p14:creationId xmlns:p14="http://schemas.microsoft.com/office/powerpoint/2010/main" val="217237544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feedback:</a:t>
            </a:r>
          </a:p>
        </p:txBody>
      </p:sp>
      <p:sp>
        <p:nvSpPr>
          <p:cNvPr id="3" name="Content Placeholder 2"/>
          <p:cNvSpPr>
            <a:spLocks noGrp="1"/>
          </p:cNvSpPr>
          <p:nvPr>
            <p:ph idx="1"/>
          </p:nvPr>
        </p:nvSpPr>
        <p:spPr>
          <a:xfrm>
            <a:off x="358775" y="908721"/>
            <a:ext cx="8605838" cy="4958680"/>
          </a:xfrm>
        </p:spPr>
        <p:txBody>
          <a:bodyPr/>
          <a:lstStyle/>
          <a:p>
            <a:pPr>
              <a:buFont typeface="+mj-lt"/>
              <a:buAutoNum type="arabicPeriod" startAt="6"/>
            </a:pPr>
            <a:r>
              <a:rPr lang="en-GB" dirty="0"/>
              <a:t>Offers ‘feed-forward’ aiming to ‘increase the value of feedback to the students by focusing comments not only on the past and present … but also on the future – what the student might aim to do, or do differently in the next assignment or assessment if they are to continue to do well or to do better’ (</a:t>
            </a:r>
            <a:r>
              <a:rPr lang="en-GB" dirty="0" err="1"/>
              <a:t>Hounsell</a:t>
            </a:r>
            <a:r>
              <a:rPr lang="en-GB" dirty="0"/>
              <a:t>, 2008, p. 5).</a:t>
            </a:r>
          </a:p>
          <a:p>
            <a:pPr lvl="0">
              <a:buFont typeface="+mj-lt"/>
              <a:buAutoNum type="arabicPeriod" startAt="6"/>
            </a:pPr>
            <a:r>
              <a:rPr lang="en-GB" dirty="0"/>
              <a:t>Ensures that the mark isn’t the only thing that students take note of when work is returned, but that they are encouraged to read and use the advice given in feedback and apply it to future assignments. </a:t>
            </a:r>
          </a:p>
          <a:p>
            <a:pPr>
              <a:buFont typeface="+mj-lt"/>
              <a:buAutoNum type="arabicPeriod" startAt="6"/>
            </a:pPr>
            <a:endParaRPr lang="en-GB" dirty="0"/>
          </a:p>
        </p:txBody>
      </p:sp>
    </p:spTree>
    <p:extLst>
      <p:ext uri="{BB962C8B-B14F-4D97-AF65-F5344CB8AC3E}">
        <p14:creationId xmlns:p14="http://schemas.microsoft.com/office/powerpoint/2010/main" val="95860497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GB"/>
              <a:t>Feedback, and…</a:t>
            </a:r>
          </a:p>
        </p:txBody>
      </p:sp>
      <p:sp>
        <p:nvSpPr>
          <p:cNvPr id="7171" name="Rectangle 3"/>
          <p:cNvSpPr>
            <a:spLocks noGrp="1" noChangeArrowheads="1"/>
          </p:cNvSpPr>
          <p:nvPr>
            <p:ph type="subTitle" idx="1"/>
          </p:nvPr>
        </p:nvSpPr>
        <p:spPr>
          <a:xfrm>
            <a:off x="285750" y="2428875"/>
            <a:ext cx="6388100" cy="1739900"/>
          </a:xfrm>
        </p:spPr>
        <p:txBody>
          <a:bodyPr/>
          <a:lstStyle/>
          <a:p>
            <a:pPr eaLnBrk="1" hangingPunct="1"/>
            <a:endParaRPr lang="en-GB" sz="4800"/>
          </a:p>
          <a:p>
            <a:pPr eaLnBrk="1" hangingPunct="1"/>
            <a:r>
              <a:rPr lang="en-GB" sz="4800"/>
              <a:t>Feed-forward</a:t>
            </a:r>
            <a:endParaRPr lang="en-GB"/>
          </a:p>
        </p:txBody>
      </p:sp>
    </p:spTree>
    <p:extLst>
      <p:ext uri="{BB962C8B-B14F-4D97-AF65-F5344CB8AC3E}">
        <p14:creationId xmlns:p14="http://schemas.microsoft.com/office/powerpoint/2010/main" val="113069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2000" fill="hold"/>
                                        <p:tgtEl>
                                          <p:spTgt spid="7171">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0"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1"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2"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Arial" charset="0"/>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Arial" charset="0"/>
              </a:rPr>
              <a:t>Needing</a:t>
            </a:r>
          </a:p>
        </p:txBody>
      </p:sp>
      <p:sp>
        <p:nvSpPr>
          <p:cNvPr id="8203" name="Rectangle 10"/>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rPr>
              <a:t>Doing</a:t>
            </a:r>
          </a:p>
        </p:txBody>
      </p:sp>
      <p:sp>
        <p:nvSpPr>
          <p:cNvPr id="8204" name="Rectangle 11"/>
          <p:cNvSpPr>
            <a:spLocks noChangeArrowheads="1"/>
          </p:cNvSpPr>
          <p:nvPr/>
        </p:nvSpPr>
        <p:spPr bwMode="auto">
          <a:xfrm>
            <a:off x="3505200" y="6065838"/>
            <a:ext cx="25146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a:ln>
                  <a:noFill/>
                </a:ln>
                <a:solidFill>
                  <a:srgbClr val="FFFF00"/>
                </a:solidFill>
                <a:effectLst/>
                <a:uLnTx/>
                <a:uFillTx/>
                <a:latin typeface="Comic Sans MS" pitchFamily="66" charset="0"/>
                <a:ea typeface="+mn-ea"/>
                <a:cs typeface="Arial" charset="0"/>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srgbClr val="FFFF00"/>
                </a:solidFill>
                <a:effectLst/>
                <a:uLnTx/>
                <a:uFillTx/>
                <a:latin typeface="Comic Sans MS" pitchFamily="66" charset="0"/>
                <a:ea typeface="+mn-ea"/>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7" name="Rectangle 17"/>
          <p:cNvSpPr>
            <a:spLocks noChangeArrowheads="1"/>
          </p:cNvSpPr>
          <p:nvPr/>
        </p:nvSpPr>
        <p:spPr bwMode="auto">
          <a:xfrm>
            <a:off x="2987675" y="5157788"/>
            <a:ext cx="2795588"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Arial" charset="0"/>
              </a:rPr>
              <a:t>Making sense</a:t>
            </a:r>
          </a:p>
        </p:txBody>
      </p:sp>
      <p:sp>
        <p:nvSpPr>
          <p:cNvPr id="8208" name="Text Box 12"/>
          <p:cNvSpPr txBox="1">
            <a:spLocks noChangeArrowheads="1"/>
          </p:cNvSpPr>
          <p:nvPr/>
        </p:nvSpPr>
        <p:spPr bwMode="auto">
          <a:xfrm>
            <a:off x="714375" y="142875"/>
            <a:ext cx="7494588" cy="708025"/>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omic Sans MS" pitchFamily="66" charset="0"/>
                <a:ea typeface="+mn-ea"/>
                <a:cs typeface="Arial" charset="0"/>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omic Sans MS" pitchFamily="66" charset="0"/>
                <a:ea typeface="+mn-ea"/>
                <a:cs typeface="Arial" charset="0"/>
              </a:rPr>
              <a:t>explaining, teaching</a:t>
            </a:r>
          </a:p>
        </p:txBody>
      </p:sp>
      <p:sp>
        <p:nvSpPr>
          <p:cNvPr id="18" name="Text Box 12"/>
          <p:cNvSpPr txBox="1">
            <a:spLocks noChangeArrowheads="1"/>
          </p:cNvSpPr>
          <p:nvPr/>
        </p:nvSpPr>
        <p:spPr bwMode="auto">
          <a:xfrm>
            <a:off x="0" y="0"/>
            <a:ext cx="9144000" cy="8549263"/>
          </a:xfrm>
          <a:prstGeom prst="rect">
            <a:avLst/>
          </a:prstGeom>
          <a:solidFill>
            <a:srgbClr val="FFFFCC">
              <a:alpha val="81176"/>
            </a:srgbClr>
          </a:solidFill>
          <a:ln w="9525">
            <a:noFill/>
            <a:miter lim="800000"/>
            <a:headEnd/>
            <a:tailEnd/>
          </a:ln>
        </p:spPr>
        <p:txBody>
          <a:bodyPr>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900" b="1" i="0" u="none" strike="noStrike" kern="1200" cap="none" spc="0" normalizeH="0" baseline="0" noProof="0" dirty="0">
              <a:ln>
                <a:noFill/>
              </a:ln>
              <a:solidFill>
                <a:srgbClr val="59178A"/>
              </a:solidFill>
              <a:effectLst/>
              <a:uLnTx/>
              <a:uFillTx/>
              <a:latin typeface="Calibri" panose="020F0502020204030204" pitchFamily="34" charset="0"/>
              <a:cs typeface="Calibri" panose="020F0502020204030204"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900" b="1" i="0" u="none" strike="noStrike" kern="1200" cap="none" spc="0" normalizeH="0" baseline="0" noProof="0" dirty="0">
              <a:ln>
                <a:noFill/>
              </a:ln>
              <a:solidFill>
                <a:srgbClr val="59178A"/>
              </a:solidFill>
              <a:effectLst/>
              <a:uLnTx/>
              <a:uFillTx/>
              <a:latin typeface="Calibri" panose="020F0502020204030204" pitchFamily="34" charset="0"/>
              <a:cs typeface="Calibri" panose="020F0502020204030204" pitchFamily="34" charset="0"/>
            </a:endParaRP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Motivates students – helps them to </a:t>
            </a:r>
            <a:r>
              <a:rPr kumimoji="0" lang="en-GB" sz="29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want</a:t>
            </a: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to learn;</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students to identify what they </a:t>
            </a:r>
            <a:r>
              <a:rPr kumimoji="0" lang="en-GB" sz="29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need</a:t>
            </a: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to do next;</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students to </a:t>
            </a:r>
            <a:r>
              <a:rPr kumimoji="0" lang="en-GB" sz="29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take action</a:t>
            </a: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to improve their learning;</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students to </a:t>
            </a:r>
            <a:r>
              <a:rPr kumimoji="0" lang="en-GB" sz="29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make sense</a:t>
            </a: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of what they are learning;</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them to further make sense of their learning by </a:t>
            </a:r>
            <a:r>
              <a:rPr kumimoji="0" lang="en-GB" sz="29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engaging in real dialogue</a:t>
            </a: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 with tutors and peers;</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them to </a:t>
            </a:r>
            <a:r>
              <a:rPr kumimoji="0" lang="en-GB" sz="2900" b="1" i="0" u="none" strike="noStrike" kern="0" cap="none" spc="0" normalizeH="0" baseline="0" noProof="0" dirty="0">
                <a:ln>
                  <a:noFill/>
                </a:ln>
                <a:solidFill>
                  <a:srgbClr val="CC0000"/>
                </a:solidFill>
                <a:effectLst/>
                <a:uLnTx/>
                <a:uFillTx/>
                <a:latin typeface="Calibri" panose="020F0502020204030204" pitchFamily="34" charset="0"/>
                <a:cs typeface="Calibri" panose="020F0502020204030204" pitchFamily="34" charset="0"/>
              </a:rPr>
              <a:t>make informed judgements </a:t>
            </a: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on their own work, and each others’ work:</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900" b="1" i="0" u="none" strike="noStrike" kern="0" cap="none" spc="0" normalizeH="0" baseline="0" noProof="0" dirty="0">
                <a:ln>
                  <a:noFill/>
                </a:ln>
                <a:solidFill>
                  <a:srgbClr val="660066"/>
                </a:solidFill>
                <a:effectLst/>
                <a:uLnTx/>
                <a:uFillTx/>
                <a:latin typeface="Calibri" panose="020F0502020204030204" pitchFamily="34" charset="0"/>
                <a:cs typeface="Calibri" panose="020F0502020204030204" pitchFamily="34" charset="0"/>
              </a:rPr>
              <a:t>Helps them to reflect on their past work in ways they can use to improve their future work.</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900" b="1" i="0" u="none" strike="noStrike" kern="1200" cap="none" spc="0" normalizeH="0" baseline="0" noProof="0" dirty="0">
              <a:ln>
                <a:noFill/>
              </a:ln>
              <a:solidFill>
                <a:srgbClr val="59178A"/>
              </a:solidFill>
              <a:effectLst/>
              <a:uLnTx/>
              <a:uFillTx/>
              <a:latin typeface="Calibri" panose="020F0502020204030204" pitchFamily="34" charset="0"/>
              <a:cs typeface="Calibri" panose="020F0502020204030204"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900" b="1" i="0" u="none" strike="noStrike" kern="1200" cap="none" spc="0" normalizeH="0" baseline="0" noProof="0" dirty="0">
              <a:ln>
                <a:noFill/>
              </a:ln>
              <a:solidFill>
                <a:srgbClr val="59178A"/>
              </a:solidFill>
              <a:effectLst/>
              <a:uLnTx/>
              <a:uFillTx/>
              <a:latin typeface="Calibri" panose="020F0502020204030204" pitchFamily="34" charset="0"/>
              <a:cs typeface="Calibri" panose="020F0502020204030204"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900" b="1" i="0" u="none" strike="noStrike" kern="1200" cap="none" spc="0" normalizeH="0" baseline="0" noProof="0" dirty="0">
              <a:ln>
                <a:noFill/>
              </a:ln>
              <a:solidFill>
                <a:srgbClr val="59178A"/>
              </a:solidFill>
              <a:effectLst/>
              <a:uLnTx/>
              <a:uFillTx/>
              <a:latin typeface="Calibri" panose="020F0502020204030204" pitchFamily="34" charset="0"/>
              <a:cs typeface="Calibri" panose="020F0502020204030204" pitchFamily="34" charset="0"/>
            </a:endParaRPr>
          </a:p>
        </p:txBody>
      </p:sp>
      <p:sp>
        <p:nvSpPr>
          <p:cNvPr id="8210" name="Rectangle 2"/>
          <p:cNvSpPr>
            <a:spLocks noChangeArrowheads="1"/>
          </p:cNvSpPr>
          <p:nvPr/>
        </p:nvSpPr>
        <p:spPr bwMode="auto">
          <a:xfrm>
            <a:off x="0" y="0"/>
            <a:ext cx="9144000" cy="836613"/>
          </a:xfrm>
          <a:prstGeom prst="rect">
            <a:avLst/>
          </a:prstGeom>
          <a:solidFill>
            <a:srgbClr val="000000">
              <a:alpha val="58038"/>
            </a:srgbClr>
          </a:solidFill>
          <a:ln w="9525" algn="ctr">
            <a:noFill/>
            <a:miter lim="800000"/>
            <a:headEnd/>
            <a:tailEnd/>
          </a:ln>
        </p:spPr>
        <p:txBody>
          <a:bodyPr anchor="ct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200" b="1" i="0" u="none" strike="noStrike" kern="1200" cap="none" spc="0" normalizeH="0" baseline="0" noProof="0">
                <a:ln>
                  <a:noFill/>
                </a:ln>
                <a:solidFill>
                  <a:srgbClr val="FFFF66"/>
                </a:solidFill>
                <a:effectLst/>
                <a:uLnTx/>
                <a:uFillTx/>
                <a:latin typeface="Comic Sans MS" pitchFamily="66" charset="0"/>
                <a:ea typeface="+mn-ea"/>
                <a:cs typeface="+mn-cs"/>
              </a:rPr>
              <a:t>Feedback (including feed forward) works well when it:</a:t>
            </a:r>
            <a:endPar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endParaRPr>
          </a:p>
        </p:txBody>
      </p:sp>
    </p:spTree>
    <p:extLst>
      <p:ext uri="{BB962C8B-B14F-4D97-AF65-F5344CB8AC3E}">
        <p14:creationId xmlns:p14="http://schemas.microsoft.com/office/powerpoint/2010/main" val="35217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z="3600"/>
              <a:t>Feedback works badly when it…</a:t>
            </a:r>
            <a:endParaRPr lang="en-US" sz="3600"/>
          </a:p>
        </p:txBody>
      </p:sp>
      <p:sp>
        <p:nvSpPr>
          <p:cNvPr id="9219" name="Rectangle 3"/>
          <p:cNvSpPr>
            <a:spLocks noGrp="1" noChangeArrowheads="1"/>
          </p:cNvSpPr>
          <p:nvPr>
            <p:ph idx="1"/>
          </p:nvPr>
        </p:nvSpPr>
        <p:spPr/>
        <p:txBody>
          <a:bodyPr/>
          <a:lstStyle/>
          <a:p>
            <a:pPr eaLnBrk="1" hangingPunct="1">
              <a:buFont typeface="Wingdings" pitchFamily="2" charset="2"/>
              <a:buChar char="x"/>
            </a:pPr>
            <a:r>
              <a:rPr lang="en-GB" sz="2400"/>
              <a:t>Is just a monologue from tutors to students;</a:t>
            </a:r>
          </a:p>
          <a:p>
            <a:pPr eaLnBrk="1" hangingPunct="1">
              <a:buFont typeface="Wingdings" pitchFamily="2" charset="2"/>
              <a:buChar char="x"/>
            </a:pPr>
            <a:r>
              <a:rPr lang="en-GB" sz="2400"/>
              <a:t>Saps students’ confidence;</a:t>
            </a:r>
          </a:p>
          <a:p>
            <a:pPr eaLnBrk="1" hangingPunct="1">
              <a:buFont typeface="Wingdings" pitchFamily="2" charset="2"/>
              <a:buChar char="x"/>
            </a:pPr>
            <a:r>
              <a:rPr lang="en-GB" sz="2400"/>
              <a:t>Directs students’ activities in inappropriate directions;</a:t>
            </a:r>
          </a:p>
          <a:p>
            <a:pPr eaLnBrk="1" hangingPunct="1">
              <a:buFont typeface="Wingdings" pitchFamily="2" charset="2"/>
              <a:buChar char="x"/>
            </a:pPr>
            <a:r>
              <a:rPr lang="en-GB" sz="2400"/>
              <a:t>Fails to articulate with learning outcomes;</a:t>
            </a:r>
          </a:p>
          <a:p>
            <a:pPr eaLnBrk="1" hangingPunct="1">
              <a:buFont typeface="Wingdings" pitchFamily="2" charset="2"/>
              <a:buChar char="x"/>
            </a:pPr>
            <a:r>
              <a:rPr lang="en-GB" sz="2400"/>
              <a:t>Fails to relate clearly to evidence of achievement of the assessment criteria;</a:t>
            </a:r>
          </a:p>
          <a:p>
            <a:pPr eaLnBrk="1" hangingPunct="1">
              <a:buFont typeface="Wingdings" pitchFamily="2" charset="2"/>
              <a:buChar char="x"/>
            </a:pPr>
            <a:r>
              <a:rPr lang="en-GB" sz="2400"/>
              <a:t>Relates only to what is easy to assess rather than what is at the heart of learning;</a:t>
            </a:r>
          </a:p>
          <a:p>
            <a:pPr eaLnBrk="1" hangingPunct="1">
              <a:buFont typeface="Wingdings" pitchFamily="2" charset="2"/>
              <a:buChar char="x"/>
            </a:pPr>
            <a:r>
              <a:rPr lang="en-GB" sz="2400"/>
              <a:t>Focuses on failings rather than achievements.</a:t>
            </a:r>
          </a:p>
          <a:p>
            <a:pPr eaLnBrk="1" hangingPunct="1">
              <a:buFont typeface="Wingdings" pitchFamily="2" charset="2"/>
              <a:buChar char="x"/>
            </a:pPr>
            <a:endParaRPr lang="en-US" sz="2400"/>
          </a:p>
        </p:txBody>
      </p:sp>
    </p:spTree>
    <p:extLst>
      <p:ext uri="{BB962C8B-B14F-4D97-AF65-F5344CB8AC3E}">
        <p14:creationId xmlns:p14="http://schemas.microsoft.com/office/powerpoint/2010/main" val="32318084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lIns="92075" tIns="46038" rIns="92075" bIns="46038"/>
          <a:lstStyle/>
          <a:p>
            <a:pPr eaLnBrk="1" hangingPunct="1"/>
            <a:r>
              <a:rPr lang="en-GB" sz="3000"/>
              <a:t>Individual task on ways of giving students feedback</a:t>
            </a:r>
          </a:p>
        </p:txBody>
      </p:sp>
      <p:sp>
        <p:nvSpPr>
          <p:cNvPr id="1808387" name="Rectangle 3"/>
          <p:cNvSpPr>
            <a:spLocks noGrp="1" noChangeArrowheads="1"/>
          </p:cNvSpPr>
          <p:nvPr>
            <p:ph idx="1"/>
          </p:nvPr>
        </p:nvSpPr>
        <p:spPr/>
        <p:txBody>
          <a:bodyPr lIns="92075" tIns="46038" rIns="92075" bIns="46038"/>
          <a:lstStyle/>
          <a:p>
            <a:pPr eaLnBrk="1" hangingPunct="1">
              <a:lnSpc>
                <a:spcPct val="100000"/>
              </a:lnSpc>
              <a:defRPr/>
            </a:pPr>
            <a:r>
              <a:rPr lang="en-GB" sz="2800" dirty="0">
                <a:solidFill>
                  <a:schemeClr val="tx2">
                    <a:lumMod val="60000"/>
                    <a:lumOff val="40000"/>
                  </a:schemeClr>
                </a:solidFill>
              </a:rPr>
              <a:t>Think of the main ways you give feedback to your students. </a:t>
            </a:r>
            <a:r>
              <a:rPr lang="en-GB" sz="2800" dirty="0">
                <a:solidFill>
                  <a:srgbClr val="008000"/>
                </a:solidFill>
              </a:rPr>
              <a:t>Think also of other ways they get feedback without you being involved.</a:t>
            </a:r>
          </a:p>
          <a:p>
            <a:pPr eaLnBrk="1" hangingPunct="1">
              <a:lnSpc>
                <a:spcPct val="100000"/>
              </a:lnSpc>
              <a:defRPr/>
            </a:pPr>
            <a:r>
              <a:rPr lang="en-GB" sz="2800" dirty="0"/>
              <a:t>Privately, make a list of the ways your students get feedback on their learning</a:t>
            </a:r>
            <a:r>
              <a:rPr lang="en-GB" sz="2800" dirty="0">
                <a:solidFill>
                  <a:srgbClr val="008000"/>
                </a:solidFill>
              </a:rPr>
              <a:t> (not just on their work) </a:t>
            </a:r>
            <a:r>
              <a:rPr lang="en-GB" sz="2800" dirty="0"/>
              <a:t>– aim for ten or more different ways students get feedback.</a:t>
            </a:r>
          </a:p>
        </p:txBody>
      </p:sp>
      <p:sp>
        <p:nvSpPr>
          <p:cNvPr id="19460" name="AutoShape 4">
            <a:hlinkClick r:id="rId3" action="ppaction://hlinkpres?slideindex=1&amp;slidetitle=" highlightClick="1"/>
          </p:cNvPr>
          <p:cNvSpPr>
            <a:spLocks noChangeArrowheads="1"/>
          </p:cNvSpPr>
          <p:nvPr/>
        </p:nvSpPr>
        <p:spPr bwMode="auto">
          <a:xfrm>
            <a:off x="8316913" y="6308725"/>
            <a:ext cx="1042987" cy="1042988"/>
          </a:xfrm>
          <a:prstGeom prst="actionButtonBlank">
            <a:avLst/>
          </a:prstGeom>
          <a:noFill/>
          <a:ln w="12700">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0822435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r>
              <a:rPr lang="en-GB"/>
              <a:t>Group task</a:t>
            </a:r>
            <a:endParaRPr lang="en-US"/>
          </a:p>
        </p:txBody>
      </p:sp>
      <p:sp>
        <p:nvSpPr>
          <p:cNvPr id="20483" name="Content Placeholder 4"/>
          <p:cNvSpPr>
            <a:spLocks noGrp="1"/>
          </p:cNvSpPr>
          <p:nvPr>
            <p:ph idx="1"/>
          </p:nvPr>
        </p:nvSpPr>
        <p:spPr/>
        <p:txBody>
          <a:bodyPr/>
          <a:lstStyle/>
          <a:p>
            <a:r>
              <a:rPr lang="en-GB" dirty="0"/>
              <a:t>Please go into groups as directed.</a:t>
            </a:r>
          </a:p>
          <a:p>
            <a:r>
              <a:rPr lang="en-GB" dirty="0"/>
              <a:t>As a group, please write each feedback method on a separate post-it, and place the post-its in position on a flipchart as follows…</a:t>
            </a:r>
          </a:p>
        </p:txBody>
      </p:sp>
    </p:spTree>
    <p:extLst>
      <p:ext uri="{BB962C8B-B14F-4D97-AF65-F5344CB8AC3E}">
        <p14:creationId xmlns:p14="http://schemas.microsoft.com/office/powerpoint/2010/main" val="3469590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Feedback, knowledge and enthusiasm</a:t>
            </a: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enthusiasm is, and we need to help our students to catch enthusiasm – (and on a wet Monday morning that doesn’t happen automatically!). </a:t>
            </a:r>
          </a:p>
          <a:p>
            <a:r>
              <a:rPr lang="en-GB" dirty="0"/>
              <a:t>We certainly don’t want feedback to damage enthusiasm.</a:t>
            </a:r>
          </a:p>
        </p:txBody>
      </p:sp>
    </p:spTree>
    <p:extLst>
      <p:ext uri="{BB962C8B-B14F-4D97-AF65-F5344CB8AC3E}">
        <p14:creationId xmlns:p14="http://schemas.microsoft.com/office/powerpoint/2010/main" val="297481553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1506" name="Line 2"/>
          <p:cNvSpPr>
            <a:spLocks noChangeShapeType="1"/>
          </p:cNvSpPr>
          <p:nvPr/>
        </p:nvSpPr>
        <p:spPr bwMode="auto">
          <a:xfrm>
            <a:off x="0" y="3657600"/>
            <a:ext cx="9144000" cy="0"/>
          </a:xfrm>
          <a:prstGeom prst="line">
            <a:avLst/>
          </a:prstGeom>
          <a:noFill/>
          <a:ln w="57150">
            <a:solidFill>
              <a:schemeClr val="tx1"/>
            </a:solidFill>
            <a:round/>
            <a:headEnd type="triangle" w="med" len="me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1507" name="Line 3"/>
          <p:cNvSpPr>
            <a:spLocks noChangeShapeType="1"/>
          </p:cNvSpPr>
          <p:nvPr/>
        </p:nvSpPr>
        <p:spPr bwMode="auto">
          <a:xfrm flipH="1">
            <a:off x="4267200" y="0"/>
            <a:ext cx="0" cy="6858000"/>
          </a:xfrm>
          <a:prstGeom prst="line">
            <a:avLst/>
          </a:prstGeom>
          <a:noFill/>
          <a:ln w="57150">
            <a:solidFill>
              <a:schemeClr val="tx1"/>
            </a:solidFill>
            <a:round/>
            <a:headEnd type="triangle" w="med" len="me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1508" name="Text Box 4"/>
          <p:cNvSpPr txBox="1">
            <a:spLocks noChangeArrowheads="1"/>
          </p:cNvSpPr>
          <p:nvPr/>
        </p:nvSpPr>
        <p:spPr bwMode="auto">
          <a:xfrm>
            <a:off x="2514600" y="5638800"/>
            <a:ext cx="3575050" cy="946150"/>
          </a:xfrm>
          <a:prstGeom prst="rect">
            <a:avLst/>
          </a:prstGeom>
          <a:solidFill>
            <a:srgbClr val="0033CC"/>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Comic Sans MS" pitchFamily="66" charset="0"/>
                <a:ea typeface="+mn-ea"/>
                <a:cs typeface="+mn-cs"/>
              </a:rPr>
              <a:t>Low learning payoff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Comic Sans MS" pitchFamily="66" charset="0"/>
                <a:ea typeface="+mn-ea"/>
                <a:cs typeface="+mn-cs"/>
              </a:rPr>
              <a:t>for students</a:t>
            </a:r>
          </a:p>
        </p:txBody>
      </p:sp>
      <p:sp>
        <p:nvSpPr>
          <p:cNvPr id="21509" name="Text Box 5"/>
          <p:cNvSpPr txBox="1">
            <a:spLocks noChangeArrowheads="1"/>
          </p:cNvSpPr>
          <p:nvPr/>
        </p:nvSpPr>
        <p:spPr bwMode="auto">
          <a:xfrm>
            <a:off x="5181600" y="3124200"/>
            <a:ext cx="3624263" cy="946150"/>
          </a:xfrm>
          <a:prstGeom prst="rect">
            <a:avLst/>
          </a:prstGeom>
          <a:solidFill>
            <a:srgbClr val="FF99FF"/>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Not highly efficient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for us</a:t>
            </a:r>
          </a:p>
        </p:txBody>
      </p:sp>
      <p:sp>
        <p:nvSpPr>
          <p:cNvPr id="21510" name="Text Box 6"/>
          <p:cNvSpPr txBox="1">
            <a:spLocks noChangeArrowheads="1"/>
          </p:cNvSpPr>
          <p:nvPr/>
        </p:nvSpPr>
        <p:spPr bwMode="auto">
          <a:xfrm>
            <a:off x="304800" y="2955925"/>
            <a:ext cx="2894013" cy="946150"/>
          </a:xfrm>
          <a:prstGeom prst="rect">
            <a:avLst/>
          </a:prstGeom>
          <a:solidFill>
            <a:srgbClr val="99FF99"/>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Highly efficient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for us</a:t>
            </a:r>
          </a:p>
        </p:txBody>
      </p:sp>
      <p:sp>
        <p:nvSpPr>
          <p:cNvPr id="21511" name="Text Box 7"/>
          <p:cNvSpPr txBox="1">
            <a:spLocks noChangeArrowheads="1"/>
          </p:cNvSpPr>
          <p:nvPr/>
        </p:nvSpPr>
        <p:spPr bwMode="auto">
          <a:xfrm>
            <a:off x="2406650" y="311150"/>
            <a:ext cx="3716338" cy="946150"/>
          </a:xfrm>
          <a:prstGeom prst="rect">
            <a:avLst/>
          </a:prstGeom>
          <a:solidFill>
            <a:srgbClr val="FFFF00"/>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High learning payoff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for students</a:t>
            </a:r>
          </a:p>
        </p:txBody>
      </p:sp>
      <p:sp>
        <p:nvSpPr>
          <p:cNvPr id="21512" name="AutoShape 8">
            <a:hlinkClick r:id="rId4" action="ppaction://hlinkpres?slideindex=1&amp;slidetitle=" highlightClick="1"/>
          </p:cNvPr>
          <p:cNvSpPr>
            <a:spLocks noChangeArrowheads="1"/>
          </p:cNvSpPr>
          <p:nvPr/>
        </p:nvSpPr>
        <p:spPr bwMode="auto">
          <a:xfrm>
            <a:off x="8316913" y="6308725"/>
            <a:ext cx="1042987" cy="1042988"/>
          </a:xfrm>
          <a:prstGeom prst="actionButtonBlank">
            <a:avLst/>
          </a:prstGeom>
          <a:noFill/>
          <a:ln w="12700">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pic>
        <p:nvPicPr>
          <p:cNvPr id="11" name="glass.mp3">
            <a:hlinkClick r:id="" action="ppaction://media"/>
          </p:cNvPr>
          <p:cNvPicPr>
            <a:picLocks noRot="1" noChangeAspect="1"/>
          </p:cNvPicPr>
          <p:nvPr>
            <a:audioFile r:link="rId1"/>
          </p:nvPr>
        </p:nvPicPr>
        <p:blipFill>
          <a:blip r:embed="rId5" cstate="email"/>
          <a:srcRect/>
          <a:stretch>
            <a:fillRect/>
          </a:stretch>
        </p:blipFill>
        <p:spPr bwMode="auto">
          <a:xfrm>
            <a:off x="7143750" y="5929313"/>
            <a:ext cx="561975" cy="561975"/>
          </a:xfrm>
          <a:prstGeom prst="rect">
            <a:avLst/>
          </a:prstGeom>
          <a:noFill/>
          <a:ln w="9525">
            <a:noFill/>
            <a:miter lim="800000"/>
            <a:headEnd/>
            <a:tailEnd/>
          </a:ln>
        </p:spPr>
      </p:pic>
    </p:spTree>
    <p:extLst>
      <p:ext uri="{BB962C8B-B14F-4D97-AF65-F5344CB8AC3E}">
        <p14:creationId xmlns:p14="http://schemas.microsoft.com/office/powerpoint/2010/main" val="203665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003" fill="hold"/>
                                        <p:tgtEl>
                                          <p:spTgt spid="11"/>
                                        </p:tgtEl>
                                      </p:cBhvr>
                                    </p:cmd>
                                  </p:childTnLst>
                                </p:cTn>
                              </p:par>
                            </p:childTnLst>
                          </p:cTn>
                        </p:par>
                      </p:childTnLst>
                    </p:cTn>
                  </p:par>
                </p:childTnLst>
              </p:cTn>
              <p:nextCondLst>
                <p:cond evt="onClick" delay="0">
                  <p:tgtEl>
                    <p:spTgt spid="11"/>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sp>
        <p:nvSpPr>
          <p:cNvPr id="22530" name="Line 2"/>
          <p:cNvSpPr>
            <a:spLocks noChangeShapeType="1"/>
          </p:cNvSpPr>
          <p:nvPr/>
        </p:nvSpPr>
        <p:spPr bwMode="auto">
          <a:xfrm flipH="1">
            <a:off x="4787900" y="0"/>
            <a:ext cx="0" cy="6858000"/>
          </a:xfrm>
          <a:prstGeom prst="line">
            <a:avLst/>
          </a:prstGeom>
          <a:noFill/>
          <a:ln w="57150">
            <a:solidFill>
              <a:schemeClr val="tx1"/>
            </a:solidFill>
            <a:round/>
            <a:headEnd type="triangle" w="med" len="me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2531" name="Line 3"/>
          <p:cNvSpPr>
            <a:spLocks noChangeShapeType="1"/>
          </p:cNvSpPr>
          <p:nvPr/>
        </p:nvSpPr>
        <p:spPr bwMode="auto">
          <a:xfrm>
            <a:off x="0" y="3644900"/>
            <a:ext cx="9144000" cy="0"/>
          </a:xfrm>
          <a:prstGeom prst="line">
            <a:avLst/>
          </a:prstGeom>
          <a:noFill/>
          <a:ln w="57150">
            <a:solidFill>
              <a:schemeClr val="tx1"/>
            </a:solidFill>
            <a:round/>
            <a:headEnd type="triangle" w="med" len="med"/>
            <a:tailEnd type="triangle" w="med" len="me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2532" name="Text Box 4"/>
          <p:cNvSpPr txBox="1">
            <a:spLocks noChangeArrowheads="1"/>
          </p:cNvSpPr>
          <p:nvPr/>
        </p:nvSpPr>
        <p:spPr bwMode="auto">
          <a:xfrm>
            <a:off x="2514600" y="609600"/>
            <a:ext cx="3716338" cy="519113"/>
          </a:xfrm>
          <a:prstGeom prst="rect">
            <a:avLst/>
          </a:prstGeom>
          <a:solidFill>
            <a:srgbClr val="FFFF00"/>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High learning payoff</a:t>
            </a:r>
          </a:p>
        </p:txBody>
      </p:sp>
      <p:sp>
        <p:nvSpPr>
          <p:cNvPr id="22533" name="Text Box 5"/>
          <p:cNvSpPr txBox="1">
            <a:spLocks noChangeArrowheads="1"/>
          </p:cNvSpPr>
          <p:nvPr/>
        </p:nvSpPr>
        <p:spPr bwMode="auto">
          <a:xfrm>
            <a:off x="2513013" y="5492750"/>
            <a:ext cx="3575050" cy="519113"/>
          </a:xfrm>
          <a:prstGeom prst="rect">
            <a:avLst/>
          </a:prstGeom>
          <a:solidFill>
            <a:srgbClr val="0033CC"/>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FFFFFF"/>
                </a:solidFill>
                <a:effectLst/>
                <a:uLnTx/>
                <a:uFillTx/>
                <a:latin typeface="Comic Sans MS" pitchFamily="66" charset="0"/>
                <a:ea typeface="+mn-ea"/>
                <a:cs typeface="+mn-cs"/>
              </a:rPr>
              <a:t>Low learning payoff</a:t>
            </a:r>
          </a:p>
        </p:txBody>
      </p:sp>
      <p:sp>
        <p:nvSpPr>
          <p:cNvPr id="22534" name="Text Box 6"/>
          <p:cNvSpPr txBox="1">
            <a:spLocks noChangeArrowheads="1"/>
          </p:cNvSpPr>
          <p:nvPr/>
        </p:nvSpPr>
        <p:spPr bwMode="auto">
          <a:xfrm>
            <a:off x="120650" y="3054350"/>
            <a:ext cx="2894013" cy="519113"/>
          </a:xfrm>
          <a:prstGeom prst="rect">
            <a:avLst/>
          </a:prstGeom>
          <a:solidFill>
            <a:srgbClr val="99FF99"/>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Highly efficient</a:t>
            </a:r>
          </a:p>
        </p:txBody>
      </p:sp>
      <p:sp>
        <p:nvSpPr>
          <p:cNvPr id="22535" name="Text Box 7"/>
          <p:cNvSpPr txBox="1">
            <a:spLocks noChangeArrowheads="1"/>
          </p:cNvSpPr>
          <p:nvPr/>
        </p:nvSpPr>
        <p:spPr bwMode="auto">
          <a:xfrm>
            <a:off x="5600700" y="3054350"/>
            <a:ext cx="3624263" cy="519113"/>
          </a:xfrm>
          <a:prstGeom prst="rect">
            <a:avLst/>
          </a:prstGeom>
          <a:solidFill>
            <a:srgbClr val="FF99FF"/>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Not highly efficient</a:t>
            </a:r>
          </a:p>
        </p:txBody>
      </p:sp>
      <p:sp>
        <p:nvSpPr>
          <p:cNvPr id="22536" name="Text Box 8"/>
          <p:cNvSpPr txBox="1">
            <a:spLocks noChangeArrowheads="1"/>
          </p:cNvSpPr>
          <p:nvPr/>
        </p:nvSpPr>
        <p:spPr bwMode="auto">
          <a:xfrm>
            <a:off x="6588125" y="3644900"/>
            <a:ext cx="304800"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2</a:t>
            </a:r>
          </a:p>
        </p:txBody>
      </p:sp>
      <p:sp>
        <p:nvSpPr>
          <p:cNvPr id="22537" name="Text Box 9"/>
          <p:cNvSpPr txBox="1">
            <a:spLocks noChangeArrowheads="1"/>
          </p:cNvSpPr>
          <p:nvPr/>
        </p:nvSpPr>
        <p:spPr bwMode="auto">
          <a:xfrm>
            <a:off x="2209800" y="3657600"/>
            <a:ext cx="533400"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4</a:t>
            </a:r>
          </a:p>
        </p:txBody>
      </p:sp>
      <p:sp>
        <p:nvSpPr>
          <p:cNvPr id="22538" name="Text Box 10"/>
          <p:cNvSpPr txBox="1">
            <a:spLocks noChangeArrowheads="1"/>
          </p:cNvSpPr>
          <p:nvPr/>
        </p:nvSpPr>
        <p:spPr bwMode="auto">
          <a:xfrm>
            <a:off x="4427538" y="6338888"/>
            <a:ext cx="401637" cy="519112"/>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1</a:t>
            </a:r>
          </a:p>
        </p:txBody>
      </p:sp>
      <p:sp>
        <p:nvSpPr>
          <p:cNvPr id="22539" name="Text Box 11"/>
          <p:cNvSpPr txBox="1">
            <a:spLocks noChangeArrowheads="1"/>
          </p:cNvSpPr>
          <p:nvPr/>
        </p:nvSpPr>
        <p:spPr bwMode="auto">
          <a:xfrm>
            <a:off x="4427538" y="4724400"/>
            <a:ext cx="401637" cy="519113"/>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2</a:t>
            </a:r>
          </a:p>
        </p:txBody>
      </p:sp>
      <p:sp>
        <p:nvSpPr>
          <p:cNvPr id="22540" name="Text Box 12"/>
          <p:cNvSpPr txBox="1">
            <a:spLocks noChangeArrowheads="1"/>
          </p:cNvSpPr>
          <p:nvPr/>
        </p:nvSpPr>
        <p:spPr bwMode="auto">
          <a:xfrm>
            <a:off x="4427538" y="1844675"/>
            <a:ext cx="431800"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4</a:t>
            </a:r>
          </a:p>
        </p:txBody>
      </p:sp>
      <p:sp>
        <p:nvSpPr>
          <p:cNvPr id="22541" name="Text Box 13"/>
          <p:cNvSpPr txBox="1">
            <a:spLocks noChangeArrowheads="1"/>
          </p:cNvSpPr>
          <p:nvPr/>
        </p:nvSpPr>
        <p:spPr bwMode="auto">
          <a:xfrm>
            <a:off x="4356100" y="0"/>
            <a:ext cx="401638"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5</a:t>
            </a:r>
          </a:p>
        </p:txBody>
      </p:sp>
      <p:sp>
        <p:nvSpPr>
          <p:cNvPr id="22542" name="Text Box 14"/>
          <p:cNvSpPr txBox="1">
            <a:spLocks noChangeArrowheads="1"/>
          </p:cNvSpPr>
          <p:nvPr/>
        </p:nvSpPr>
        <p:spPr bwMode="auto">
          <a:xfrm>
            <a:off x="0" y="3657600"/>
            <a:ext cx="401638" cy="519113"/>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5</a:t>
            </a:r>
          </a:p>
        </p:txBody>
      </p:sp>
      <p:sp>
        <p:nvSpPr>
          <p:cNvPr id="22543" name="Text Box 15"/>
          <p:cNvSpPr txBox="1">
            <a:spLocks noChangeArrowheads="1"/>
          </p:cNvSpPr>
          <p:nvPr/>
        </p:nvSpPr>
        <p:spPr bwMode="auto">
          <a:xfrm>
            <a:off x="8742363" y="3733800"/>
            <a:ext cx="401637" cy="519113"/>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1</a:t>
            </a:r>
          </a:p>
        </p:txBody>
      </p:sp>
      <p:sp>
        <p:nvSpPr>
          <p:cNvPr id="22544" name="Text Box 16"/>
          <p:cNvSpPr txBox="1">
            <a:spLocks noChangeArrowheads="1"/>
          </p:cNvSpPr>
          <p:nvPr/>
        </p:nvSpPr>
        <p:spPr bwMode="auto">
          <a:xfrm>
            <a:off x="4643438" y="3429000"/>
            <a:ext cx="401637" cy="519113"/>
          </a:xfrm>
          <a:prstGeom prst="rect">
            <a:avLst/>
          </a:prstGeom>
          <a:solidFill>
            <a:schemeClr val="bg1"/>
          </a:solid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omic Sans MS" pitchFamily="66" charset="0"/>
                <a:ea typeface="+mn-ea"/>
                <a:cs typeface="+mn-cs"/>
              </a:rPr>
              <a:t>3</a:t>
            </a:r>
          </a:p>
        </p:txBody>
      </p:sp>
      <p:sp>
        <p:nvSpPr>
          <p:cNvPr id="22545" name="Text Box 17"/>
          <p:cNvSpPr txBox="1">
            <a:spLocks noChangeArrowheads="1"/>
          </p:cNvSpPr>
          <p:nvPr/>
        </p:nvSpPr>
        <p:spPr bwMode="auto">
          <a:xfrm>
            <a:off x="0" y="0"/>
            <a:ext cx="495300" cy="396875"/>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omic Sans MS" pitchFamily="66" charset="0"/>
                <a:ea typeface="+mn-ea"/>
                <a:cs typeface="+mn-cs"/>
              </a:rPr>
              <a:t>25</a:t>
            </a:r>
          </a:p>
        </p:txBody>
      </p:sp>
      <p:sp>
        <p:nvSpPr>
          <p:cNvPr id="22546" name="Text Box 18"/>
          <p:cNvSpPr txBox="1">
            <a:spLocks noChangeArrowheads="1"/>
          </p:cNvSpPr>
          <p:nvPr/>
        </p:nvSpPr>
        <p:spPr bwMode="auto">
          <a:xfrm>
            <a:off x="2339975" y="1817688"/>
            <a:ext cx="576263" cy="396875"/>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omic Sans MS" pitchFamily="66" charset="0"/>
                <a:ea typeface="+mn-ea"/>
                <a:cs typeface="+mn-cs"/>
              </a:rPr>
              <a:t>16</a:t>
            </a:r>
          </a:p>
        </p:txBody>
      </p:sp>
      <p:sp>
        <p:nvSpPr>
          <p:cNvPr id="22547" name="Text Box 19"/>
          <p:cNvSpPr txBox="1">
            <a:spLocks noChangeArrowheads="1"/>
          </p:cNvSpPr>
          <p:nvPr/>
        </p:nvSpPr>
        <p:spPr bwMode="auto">
          <a:xfrm>
            <a:off x="6588125" y="4868863"/>
            <a:ext cx="339725" cy="396875"/>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omic Sans MS" pitchFamily="66" charset="0"/>
                <a:ea typeface="+mn-ea"/>
                <a:cs typeface="+mn-cs"/>
              </a:rPr>
              <a:t>4</a:t>
            </a:r>
          </a:p>
        </p:txBody>
      </p:sp>
      <p:sp>
        <p:nvSpPr>
          <p:cNvPr id="22548" name="Text Box 20"/>
          <p:cNvSpPr txBox="1">
            <a:spLocks noChangeArrowheads="1"/>
          </p:cNvSpPr>
          <p:nvPr/>
        </p:nvSpPr>
        <p:spPr bwMode="auto">
          <a:xfrm>
            <a:off x="8804275" y="6461125"/>
            <a:ext cx="339725" cy="396875"/>
          </a:xfrm>
          <a:prstGeom prst="rect">
            <a:avLst/>
          </a:prstGeom>
          <a:noFill/>
          <a:ln w="12700">
            <a:noFill/>
            <a:miter lim="800000"/>
            <a:headEnd type="none" w="sm" len="sm"/>
            <a:tailEnd type="none" w="sm"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0000"/>
                </a:solidFill>
                <a:effectLst/>
                <a:uLnTx/>
                <a:uFillTx/>
                <a:latin typeface="Comic Sans MS" pitchFamily="66" charset="0"/>
                <a:ea typeface="+mn-ea"/>
                <a:cs typeface="+mn-cs"/>
              </a:rPr>
              <a:t>1</a:t>
            </a:r>
          </a:p>
        </p:txBody>
      </p:sp>
      <p:sp>
        <p:nvSpPr>
          <p:cNvPr id="22549" name="Line 21"/>
          <p:cNvSpPr>
            <a:spLocks noChangeShapeType="1"/>
          </p:cNvSpPr>
          <p:nvPr/>
        </p:nvSpPr>
        <p:spPr bwMode="auto">
          <a:xfrm flipH="1" flipV="1">
            <a:off x="0" y="0"/>
            <a:ext cx="9144000" cy="6858000"/>
          </a:xfrm>
          <a:prstGeom prst="line">
            <a:avLst/>
          </a:prstGeom>
          <a:noFill/>
          <a:ln w="12700">
            <a:solidFill>
              <a:srgbClr val="FF0000"/>
            </a:solidFill>
            <a:round/>
            <a:headEnd type="none" w="sm" len="sm"/>
            <a:tailEnd type="none" w="sm" len="sm"/>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22550" name="AutoShape 22">
            <a:hlinkClick r:id="rId3" action="ppaction://hlinkpres?slideindex=1&amp;slidetitle=" highlightClick="1"/>
          </p:cNvPr>
          <p:cNvSpPr>
            <a:spLocks noChangeArrowheads="1"/>
          </p:cNvSpPr>
          <p:nvPr/>
        </p:nvSpPr>
        <p:spPr bwMode="auto">
          <a:xfrm>
            <a:off x="8316913" y="6308725"/>
            <a:ext cx="1042987" cy="1042988"/>
          </a:xfrm>
          <a:prstGeom prst="actionButtonBlank">
            <a:avLst/>
          </a:prstGeom>
          <a:noFill/>
          <a:ln w="12700">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FFFF66"/>
              </a:solidFill>
              <a:effectLst/>
              <a:uLnTx/>
              <a:uFillTx/>
              <a:latin typeface="Comic Sans MS" pitchFamily="66" charset="0"/>
              <a:ea typeface="+mn-ea"/>
              <a:cs typeface="+mn-cs"/>
            </a:endParaRPr>
          </a:p>
        </p:txBody>
      </p:sp>
      <p:sp>
        <p:nvSpPr>
          <p:cNvPr id="1812503" name="Text Box 23"/>
          <p:cNvSpPr txBox="1">
            <a:spLocks noChangeArrowheads="1"/>
          </p:cNvSpPr>
          <p:nvPr/>
        </p:nvSpPr>
        <p:spPr bwMode="auto">
          <a:xfrm>
            <a:off x="179388" y="765175"/>
            <a:ext cx="3597275" cy="1006475"/>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omic Sans MS" pitchFamily="66" charset="0"/>
                <a:ea typeface="+mn-ea"/>
                <a:cs typeface="+mn-cs"/>
              </a:rPr>
              <a:t>We need to be making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omic Sans MS" pitchFamily="66" charset="0"/>
                <a:ea typeface="+mn-ea"/>
                <a:cs typeface="+mn-cs"/>
              </a:rPr>
              <a:t>better use of the feedback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Comic Sans MS" pitchFamily="66" charset="0"/>
                <a:ea typeface="+mn-ea"/>
                <a:cs typeface="+mn-cs"/>
              </a:rPr>
              <a:t>processes in this quadrant</a:t>
            </a: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812504" name="Text Box 24"/>
          <p:cNvSpPr txBox="1">
            <a:spLocks noChangeArrowheads="1"/>
          </p:cNvSpPr>
          <p:nvPr/>
        </p:nvSpPr>
        <p:spPr bwMode="auto">
          <a:xfrm>
            <a:off x="5030788" y="5516563"/>
            <a:ext cx="3976687" cy="1006475"/>
          </a:xfrm>
          <a:prstGeom prst="rect">
            <a:avLst/>
          </a:prstGeom>
          <a:solidFill>
            <a:srgbClr val="FFFFFF">
              <a:alpha val="61176"/>
            </a:srgbClr>
          </a:solidFill>
          <a:ln w="12700">
            <a:noFill/>
            <a:miter lim="800000"/>
            <a:headEnd type="none" w="sm" len="sm"/>
            <a:tailEnd type="none" w="sm" len="sm"/>
          </a:ln>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CC3300"/>
                </a:solidFill>
                <a:effectLst/>
                <a:uLnTx/>
                <a:uFillTx/>
                <a:latin typeface="Comic Sans MS" pitchFamily="66" charset="0"/>
                <a:ea typeface="+mn-ea"/>
                <a:cs typeface="+mn-cs"/>
              </a:rPr>
              <a:t>We need to be making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CC3300"/>
                </a:solidFill>
                <a:effectLst/>
                <a:uLnTx/>
                <a:uFillTx/>
                <a:latin typeface="Comic Sans MS" pitchFamily="66" charset="0"/>
                <a:ea typeface="+mn-ea"/>
                <a:cs typeface="+mn-cs"/>
              </a:rPr>
              <a:t>much less use of the feedback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CC3300"/>
                </a:solidFill>
                <a:effectLst/>
                <a:uLnTx/>
                <a:uFillTx/>
                <a:latin typeface="Comic Sans MS" pitchFamily="66" charset="0"/>
                <a:ea typeface="+mn-ea"/>
                <a:cs typeface="+mn-cs"/>
              </a:rPr>
              <a:t>processes in this quadrant</a:t>
            </a:r>
            <a:endParaRPr kumimoji="0" lang="en-US" sz="2000" b="1" i="0" u="none" strike="noStrike" kern="1200" cap="none" spc="0" normalizeH="0" baseline="0" noProof="0">
              <a:ln>
                <a:noFill/>
              </a:ln>
              <a:solidFill>
                <a:srgbClr val="CC33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91362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3" grpId="0" animBg="1"/>
      <p:bldP spid="181250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30" name="Rectangle 2"/>
          <p:cNvSpPr>
            <a:spLocks noChangeArrowheads="1"/>
          </p:cNvSpPr>
          <p:nvPr/>
        </p:nvSpPr>
        <p:spPr bwMode="auto">
          <a:xfrm>
            <a:off x="0" y="0"/>
            <a:ext cx="9144000" cy="692696"/>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Arial Rounded MT Bold"/>
                <a:ea typeface="+mn-ea"/>
                <a:cs typeface="+mn-cs"/>
              </a:rPr>
              <a:t>Your feedback methods..</a:t>
            </a:r>
          </a:p>
        </p:txBody>
      </p:sp>
      <p:sp>
        <p:nvSpPr>
          <p:cNvPr id="1814531" name="Rectangle 3"/>
          <p:cNvSpPr>
            <a:spLocks noChangeArrowheads="1"/>
          </p:cNvSpPr>
          <p:nvPr/>
        </p:nvSpPr>
        <p:spPr bwMode="auto">
          <a:xfrm>
            <a:off x="0" y="764704"/>
            <a:ext cx="4495800" cy="6093296"/>
          </a:xfrm>
          <a:prstGeom prst="rect">
            <a:avLst/>
          </a:prstGeom>
          <a:noFill/>
          <a:ln w="9525" algn="ctr">
            <a:noFill/>
            <a:miter lim="800000"/>
            <a:headEnd/>
            <a:tailEnd/>
          </a:ln>
          <a:effectLst/>
        </p:spPr>
        <p:txBody>
          <a:bodyPr/>
          <a:lstStyle/>
          <a:p>
            <a:pPr marL="0" marR="0" lvl="0" indent="0" algn="l" defTabSz="914400" rtl="0" eaLnBrk="1" fontAlgn="auto" latinLnBrk="0" hangingPunct="1">
              <a:lnSpc>
                <a:spcPct val="90000"/>
              </a:lnSpc>
              <a:spcBef>
                <a:spcPct val="25000"/>
              </a:spcBef>
              <a:spcAft>
                <a:spcPts val="0"/>
              </a:spcAft>
              <a:buClr>
                <a:srgbClr val="CC0000"/>
              </a:buClr>
              <a:buSzTx/>
              <a:buFont typeface="Wingdings" pitchFamily="2" charset="2"/>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High scoring:(if done well)</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lang="en-GB" sz="2400" b="1" dirty="0">
                <a:solidFill>
                  <a:srgbClr val="000000"/>
                </a:solidFill>
                <a:latin typeface="Arial" charset="0"/>
              </a:rPr>
              <a:t>25 feedback from professionals</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lang="en-GB" sz="2400" b="1" dirty="0">
                <a:solidFill>
                  <a:srgbClr val="000000"/>
                </a:solidFill>
                <a:latin typeface="Arial" charset="0"/>
              </a:rPr>
              <a:t>25 oral recorded feedback</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lang="en-GB" sz="2400" b="1" dirty="0">
                <a:solidFill>
                  <a:srgbClr val="000000"/>
                </a:solidFill>
                <a:latin typeface="Arial" charset="0"/>
              </a:rPr>
              <a:t>25 share exemplars and students mark them</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lang="en-GB" sz="2400" b="1" dirty="0">
                <a:solidFill>
                  <a:srgbClr val="000000"/>
                </a:solidFill>
                <a:latin typeface="Arial" charset="0"/>
              </a:rPr>
              <a:t>20 observing good examples of other students’ work</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lang="en-GB" sz="2400" b="1" dirty="0">
                <a:solidFill>
                  <a:srgbClr val="000000"/>
                </a:solidFill>
                <a:latin typeface="Arial" charset="0"/>
              </a:rPr>
              <a:t>16 oral to a presentation</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lang="en-GB" sz="2400" b="1" dirty="0">
                <a:solidFill>
                  <a:srgbClr val="000000"/>
                </a:solidFill>
                <a:latin typeface="Arial" charset="0"/>
              </a:rPr>
              <a:t>16 group discussion</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endParaRPr kumimoji="0" lang="en-GB"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14532" name="Rectangle 4"/>
          <p:cNvSpPr>
            <a:spLocks noChangeArrowheads="1"/>
          </p:cNvSpPr>
          <p:nvPr/>
        </p:nvSpPr>
        <p:spPr bwMode="auto">
          <a:xfrm>
            <a:off x="4648200" y="620688"/>
            <a:ext cx="4495800" cy="6237312"/>
          </a:xfrm>
          <a:prstGeom prst="rect">
            <a:avLst/>
          </a:prstGeom>
          <a:noFill/>
          <a:ln w="9525" algn="ctr">
            <a:noFill/>
            <a:miter lim="800000"/>
            <a:headEnd/>
            <a:tailEnd/>
          </a:ln>
          <a:effectLst/>
        </p:spPr>
        <p:txBody>
          <a:bodyPr/>
          <a:lstStyle/>
          <a:p>
            <a:pPr marL="0" marR="0" lvl="0" indent="0" algn="l" defTabSz="914400" rtl="0" eaLnBrk="1" fontAlgn="auto" latinLnBrk="0" hangingPunct="1">
              <a:lnSpc>
                <a:spcPct val="90000"/>
              </a:lnSpc>
              <a:spcBef>
                <a:spcPct val="25000"/>
              </a:spcBef>
              <a:spcAft>
                <a:spcPts val="0"/>
              </a:spcAft>
              <a:buClr>
                <a:srgbClr val="CC0000"/>
              </a:buClr>
              <a:buSzTx/>
              <a:buFont typeface="Wingdings" pitchFamily="2" charset="2"/>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Low scoring</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8 written individual feedback</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lang="en-GB" sz="2400" b="1" dirty="0">
                <a:solidFill>
                  <a:srgbClr val="000000"/>
                </a:solidFill>
                <a:latin typeface="Arial" charset="0"/>
              </a:rPr>
              <a:t>4 face to face with large groups</a:t>
            </a:r>
            <a:endParaRPr kumimoji="0" lang="en-GB" sz="2400" b="1" i="0" u="none" strike="noStrike" kern="1200" cap="none" spc="0" normalizeH="0" baseline="0" noProof="0" dirty="0">
              <a:ln>
                <a:noFill/>
              </a:ln>
              <a:solidFill>
                <a:srgbClr val="000000"/>
              </a:solidFill>
              <a:effectLst/>
              <a:uLnTx/>
              <a:uFillTx/>
              <a:latin typeface="Arial" charset="0"/>
              <a:ea typeface="+mn-ea"/>
              <a:cs typeface="+mn-cs"/>
            </a:endParaRP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5 individual </a:t>
            </a:r>
            <a:r>
              <a:rPr lang="en-GB" sz="2400" b="1" dirty="0">
                <a:solidFill>
                  <a:srgbClr val="000000"/>
                </a:solidFill>
                <a:latin typeface="Arial" charset="0"/>
              </a:rPr>
              <a:t>meetings</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lang="en-GB" sz="2400" b="1" dirty="0">
                <a:solidFill>
                  <a:srgbClr val="000000"/>
                </a:solidFill>
                <a:latin typeface="Arial" charset="0"/>
              </a:rPr>
              <a:t>2 written feedback on script</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lang="en-GB" sz="2400" b="1" dirty="0">
                <a:solidFill>
                  <a:srgbClr val="000000"/>
                </a:solidFill>
                <a:latin typeface="Arial" charset="0"/>
              </a:rPr>
              <a:t>1 individual written summative feedback</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lang="en-GB" sz="2400" b="1" dirty="0">
                <a:solidFill>
                  <a:srgbClr val="000000"/>
                </a:solidFill>
                <a:latin typeface="Arial" charset="0"/>
              </a:rPr>
              <a:t>1 drop in feedback </a:t>
            </a:r>
            <a:endParaRPr kumimoji="0" lang="en-GB" sz="24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037151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530" name="Rectangle 2"/>
          <p:cNvSpPr>
            <a:spLocks noChangeArrowheads="1"/>
          </p:cNvSpPr>
          <p:nvPr/>
        </p:nvSpPr>
        <p:spPr bwMode="auto">
          <a:xfrm>
            <a:off x="0" y="0"/>
            <a:ext cx="9144000" cy="692696"/>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Arial Rounded MT Bold"/>
                <a:ea typeface="+mn-ea"/>
                <a:cs typeface="+mn-cs"/>
              </a:rPr>
              <a:t>Your feedback methods..</a:t>
            </a:r>
          </a:p>
        </p:txBody>
      </p:sp>
      <p:sp>
        <p:nvSpPr>
          <p:cNvPr id="1814531" name="Rectangle 3"/>
          <p:cNvSpPr>
            <a:spLocks noChangeArrowheads="1"/>
          </p:cNvSpPr>
          <p:nvPr/>
        </p:nvSpPr>
        <p:spPr bwMode="auto">
          <a:xfrm>
            <a:off x="0" y="764704"/>
            <a:ext cx="4495800" cy="6093296"/>
          </a:xfrm>
          <a:prstGeom prst="rect">
            <a:avLst/>
          </a:prstGeom>
          <a:noFill/>
          <a:ln w="9525" algn="ctr">
            <a:noFill/>
            <a:miter lim="800000"/>
            <a:headEnd/>
            <a:tailEnd/>
          </a:ln>
          <a:effectLst/>
        </p:spPr>
        <p:txBody>
          <a:bodyPr/>
          <a:lstStyle/>
          <a:p>
            <a:pPr marL="0" marR="0" lvl="0" indent="0" algn="l" defTabSz="914400" rtl="0" eaLnBrk="1" fontAlgn="auto" latinLnBrk="0" hangingPunct="1">
              <a:lnSpc>
                <a:spcPct val="90000"/>
              </a:lnSpc>
              <a:spcBef>
                <a:spcPct val="25000"/>
              </a:spcBef>
              <a:spcAft>
                <a:spcPts val="0"/>
              </a:spcAft>
              <a:buClr>
                <a:srgbClr val="CC0000"/>
              </a:buClr>
              <a:buSzTx/>
              <a:buFont typeface="Wingdings" pitchFamily="2" charset="2"/>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High scoring:(if done well)</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25 verbal 1:many</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25 tests on real life knowledge</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20 self assessment</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20 generic feedback on assignments</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20 online resources with Q and A</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16 self assessment against marking scheme</a:t>
            </a:r>
          </a:p>
        </p:txBody>
      </p:sp>
      <p:sp>
        <p:nvSpPr>
          <p:cNvPr id="1814532" name="Rectangle 4"/>
          <p:cNvSpPr>
            <a:spLocks noChangeArrowheads="1"/>
          </p:cNvSpPr>
          <p:nvPr/>
        </p:nvSpPr>
        <p:spPr bwMode="auto">
          <a:xfrm>
            <a:off x="4648200" y="620688"/>
            <a:ext cx="4495800" cy="6237312"/>
          </a:xfrm>
          <a:prstGeom prst="rect">
            <a:avLst/>
          </a:prstGeom>
          <a:noFill/>
          <a:ln w="9525" algn="ctr">
            <a:noFill/>
            <a:miter lim="800000"/>
            <a:headEnd/>
            <a:tailEnd/>
          </a:ln>
          <a:effectLst/>
        </p:spPr>
        <p:txBody>
          <a:bodyPr/>
          <a:lstStyle/>
          <a:p>
            <a:pPr marL="0" marR="0" lvl="0" indent="0" algn="l" defTabSz="914400" rtl="0" eaLnBrk="1" fontAlgn="auto" latinLnBrk="0" hangingPunct="1">
              <a:lnSpc>
                <a:spcPct val="90000"/>
              </a:lnSpc>
              <a:spcBef>
                <a:spcPct val="25000"/>
              </a:spcBef>
              <a:spcAft>
                <a:spcPts val="0"/>
              </a:spcAft>
              <a:buClr>
                <a:srgbClr val="CC0000"/>
              </a:buClr>
              <a:buSzTx/>
              <a:buFont typeface="Wingdings" pitchFamily="2" charset="2"/>
              <a:buNone/>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Low scoring</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1 just a grade</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1 email feedback</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1 written feedback on essays</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3 written feedback on summative assessments</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3 email feedback</a:t>
            </a:r>
          </a:p>
          <a:p>
            <a:pPr marL="457200" marR="0" lvl="0" indent="-457200" algn="l" defTabSz="914400" rtl="0" eaLnBrk="1" fontAlgn="auto" latinLnBrk="0" hangingPunct="1">
              <a:lnSpc>
                <a:spcPct val="90000"/>
              </a:lnSpc>
              <a:spcBef>
                <a:spcPct val="25000"/>
              </a:spcBef>
              <a:spcAft>
                <a:spcPts val="0"/>
              </a:spcAft>
              <a:buClr>
                <a:srgbClr val="CC0000"/>
              </a:buClr>
              <a:buSzTx/>
              <a:buFont typeface="Wingdings" pitchFamily="2" charset="2"/>
              <a:buChar char="v"/>
              <a:tabLst/>
              <a:defRPr/>
            </a:pPr>
            <a:r>
              <a:rPr kumimoji="0" lang="en-GB" sz="2400" b="1" i="0" u="none" strike="noStrike" kern="1200" cap="none" spc="0" normalizeH="0" baseline="0" noProof="0" dirty="0">
                <a:ln>
                  <a:noFill/>
                </a:ln>
                <a:solidFill>
                  <a:srgbClr val="000000"/>
                </a:solidFill>
                <a:effectLst/>
                <a:uLnTx/>
                <a:uFillTx/>
                <a:latin typeface="Arial" charset="0"/>
                <a:ea typeface="+mn-ea"/>
                <a:cs typeface="+mn-cs"/>
              </a:rPr>
              <a:t>5 grade or mark</a:t>
            </a:r>
          </a:p>
        </p:txBody>
      </p:sp>
    </p:spTree>
    <p:extLst>
      <p:ext uri="{BB962C8B-B14F-4D97-AF65-F5344CB8AC3E}">
        <p14:creationId xmlns:p14="http://schemas.microsoft.com/office/powerpoint/2010/main" val="23345022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106" name="Rectangle 2"/>
          <p:cNvSpPr>
            <a:spLocks noChangeArrowheads="1"/>
          </p:cNvSpPr>
          <p:nvPr/>
        </p:nvSpPr>
        <p:spPr bwMode="auto">
          <a:xfrm>
            <a:off x="0" y="0"/>
            <a:ext cx="9144000" cy="1371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8000"/>
                </a:solidFill>
                <a:effectLst/>
                <a:uLnTx/>
                <a:uFillTx/>
                <a:latin typeface="Arial Rounded MT Bold"/>
                <a:ea typeface="+mn-ea"/>
                <a:cs typeface="+mn-cs"/>
              </a:rPr>
              <a:t>Others’ scores (one of hundreds of examples)</a:t>
            </a:r>
          </a:p>
        </p:txBody>
      </p:sp>
      <p:sp>
        <p:nvSpPr>
          <p:cNvPr id="1839107" name="Rectangle 3"/>
          <p:cNvSpPr>
            <a:spLocks noChangeArrowheads="1"/>
          </p:cNvSpPr>
          <p:nvPr/>
        </p:nvSpPr>
        <p:spPr bwMode="auto">
          <a:xfrm>
            <a:off x="0" y="1371600"/>
            <a:ext cx="4495800" cy="5486400"/>
          </a:xfrm>
          <a:prstGeom prst="rect">
            <a:avLst/>
          </a:prstGeom>
          <a:noFill/>
          <a:ln w="9525" algn="ctr">
            <a:noFill/>
            <a:miter lim="800000"/>
            <a:headEnd/>
            <a:tailEnd/>
          </a:ln>
          <a:effectLst/>
        </p:spPr>
        <p:txBody>
          <a:bodyPr/>
          <a:lstStyle/>
          <a:p>
            <a:pPr marL="0" marR="0" lvl="0" indent="0" algn="l" defTabSz="914400" rtl="0" eaLnBrk="1" fontAlgn="auto" latinLnBrk="0" hangingPunct="1">
              <a:lnSpc>
                <a:spcPct val="90000"/>
              </a:lnSpc>
              <a:spcBef>
                <a:spcPct val="25000"/>
              </a:spcBef>
              <a:spcAft>
                <a:spcPts val="0"/>
              </a:spcAft>
              <a:buClr>
                <a:srgbClr val="CC0000"/>
              </a:buClr>
              <a:buSzTx/>
              <a:buFont typeface="Wingdings" pitchFamily="2" charset="2"/>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High scoring:</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25 verbal feedback to whole group</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25 general feedback to the whole group with individual comments</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25 instant feedback by self assessment</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16 reflective journal self evaluation</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16 peer feedback</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14 whole group verbal feedback</a:t>
            </a:r>
          </a:p>
          <a:p>
            <a:pPr marL="0" marR="0" lvl="0" indent="0" algn="l" defTabSz="914400" rtl="0" eaLnBrk="1" fontAlgn="auto" latinLnBrk="0" hangingPunct="1">
              <a:lnSpc>
                <a:spcPct val="90000"/>
              </a:lnSpc>
              <a:spcBef>
                <a:spcPct val="25000"/>
              </a:spcBef>
              <a:spcAft>
                <a:spcPts val="0"/>
              </a:spcAft>
              <a:buClr>
                <a:srgbClr val="CC0000"/>
              </a:buClr>
              <a:buSzTx/>
              <a:buFont typeface="Wingdings" pitchFamily="2" charset="2"/>
              <a:buNone/>
              <a:tabLst/>
              <a:defRPr/>
            </a:pPr>
            <a:endParaRPr kumimoji="0" lang="en-GB" sz="21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39108" name="Rectangle 4"/>
          <p:cNvSpPr>
            <a:spLocks noChangeArrowheads="1"/>
          </p:cNvSpPr>
          <p:nvPr/>
        </p:nvSpPr>
        <p:spPr bwMode="auto">
          <a:xfrm>
            <a:off x="4648200" y="1371600"/>
            <a:ext cx="4495800" cy="5486400"/>
          </a:xfrm>
          <a:prstGeom prst="rect">
            <a:avLst/>
          </a:prstGeom>
          <a:noFill/>
          <a:ln w="9525" algn="ctr">
            <a:noFill/>
            <a:miter lim="800000"/>
            <a:headEnd/>
            <a:tailEnd/>
          </a:ln>
          <a:effectLst/>
        </p:spPr>
        <p:txBody>
          <a:bodyPr/>
          <a:lstStyle/>
          <a:p>
            <a:pPr marL="0" marR="0" lvl="0" indent="0" algn="l" defTabSz="914400" rtl="0" eaLnBrk="1" fontAlgn="auto" latinLnBrk="0" hangingPunct="1">
              <a:lnSpc>
                <a:spcPct val="90000"/>
              </a:lnSpc>
              <a:spcBef>
                <a:spcPct val="25000"/>
              </a:spcBef>
              <a:spcAft>
                <a:spcPts val="0"/>
              </a:spcAft>
              <a:buClr>
                <a:srgbClr val="CC0000"/>
              </a:buClr>
              <a:buSzTx/>
              <a:buFont typeface="Wingdings" pitchFamily="2" charset="2"/>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Low scoring</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1 written individual (ditto)</a:t>
            </a:r>
          </a:p>
          <a:p>
            <a:pPr marL="457200" marR="0" lvl="0" indent="-457200" algn="l" defTabSz="914400" rtl="0" eaLnBrk="1" fontAlgn="auto" latinLnBrk="0" hangingPunct="1">
              <a:lnSpc>
                <a:spcPct val="90000"/>
              </a:lnSpc>
              <a:spcBef>
                <a:spcPct val="25000"/>
              </a:spcBef>
              <a:spcAft>
                <a:spcPts val="0"/>
              </a:spcAft>
              <a:buClr>
                <a:srgbClr val="CC0000"/>
              </a:buClr>
              <a:buSzTx/>
              <a:buFontTx/>
              <a:buNone/>
              <a:tabLst/>
              <a:defRPr/>
            </a:pPr>
            <a:r>
              <a:rPr kumimoji="0" lang="en-GB" sz="2100" b="1" i="0" u="none" strike="noStrike" kern="1200" cap="none" spc="0" normalizeH="0" baseline="0" noProof="0" dirty="0">
                <a:ln>
                  <a:noFill/>
                </a:ln>
                <a:solidFill>
                  <a:srgbClr val="000000"/>
                </a:solidFill>
                <a:effectLst/>
                <a:uLnTx/>
                <a:uFillTx/>
                <a:latin typeface="Arial" charset="0"/>
                <a:ea typeface="+mn-ea"/>
                <a:cs typeface="+mn-cs"/>
              </a:rPr>
              <a:t>5 no feedback </a:t>
            </a:r>
          </a:p>
        </p:txBody>
      </p:sp>
    </p:spTree>
    <p:extLst>
      <p:ext uri="{BB962C8B-B14F-4D97-AF65-F5344CB8AC3E}">
        <p14:creationId xmlns:p14="http://schemas.microsoft.com/office/powerpoint/2010/main" val="255869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nodeType="clickEffect">
                                  <p:stCondLst>
                                    <p:cond delay="0"/>
                                  </p:stCondLst>
                                  <p:iterate type="lt">
                                    <p:tmPct val="10000"/>
                                  </p:iterate>
                                  <p:childTnLst>
                                    <p:animMotion origin="layout" path="M 0.0 0.0  C 0.007 -0.01332  0.014 -0.02797  0.021 -0.04662  C 0.04 -0.09991  0.045 -0.15186  0.031 -0.15985  C 0.017 -0.16918  -0.01 -0.13188  -0.029 -0.07859  C -0.039 -0.05062  -0.045 -0.02398  -0.047 -0.004  C -0.05 0.01199  -0.051 0.02797  -0.051 0.04662  C -0.051 0.10657  -0.038 0.15586  -0.023 0.15586  C -0.008 0.15586  0.005 0.10657  0.005 0.04662  C 0.005 0.01865  0.002 -0.00799  -0.003 -0.02664  C -0.005 -0.04263  -0.01 -0.05994  -0.016 -0.07726  C -0.036 -0.13188  -0.063 -0.16918  -0.077 -0.15985  C -0.091 -0.15053  -0.086 -0.09991  -0.066 -0.04529  C -0.058 -0.01998  -0.047 0.00133  -0.036 0.01599  C -0.028 0.02931  -0.019 0.0413  -0.007 0.05328  C 0.029 0.09191  0.065 0.10923  0.075 0.09325  C 0.084 0.07726  0.064 0.0333  0.028 -0.004  C 0.013 -0.01998  -0.003 -0.03197  -0.016 -0.03996  C -0.028 -0.04796  -0.043 -0.05462  -0.059 -0.05861  C -0.103 -0.07193  -0.141 -0.06794  -0.144 -0.04662  C -0.148 -0.02664  -0.115 0.0  -0.071 0.01332  C -0.051 0.01865  -0.032 0.02131  -0.017 0.01998  C -0.004 0.01998  0.01 0.01732  0.025 0.01332  C 0.069 0.0  0.102 -0.02797  0.098 -0.04796  C 0.095 -0.06794  0.057 -0.07327  0.013 -0.05994  C -0.008 -0.05328  -0.027 -0.04396  -0.04 -0.0333  C -0.051 -0.02531  -0.062 -0.01599  -0.074 -0.004  C -0.109 0.03463  -0.13 0.07726  -0.12 0.09325  C -0.111 0.10923  -0.074 0.09191  -0.039 0.05462  C -0.022 0.03597  -0.008 0.01732  0.0 0.0  Z" pathEditMode="relative" ptsTypes="">
                                      <p:cBhvr>
                                        <p:cTn id="6" dur="2000" fill="hold"/>
                                        <p:tgtEl>
                                          <p:spTgt spid="1839108">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a:t>Feedback without marks</a:t>
            </a:r>
          </a:p>
        </p:txBody>
      </p:sp>
      <p:sp>
        <p:nvSpPr>
          <p:cNvPr id="184325" name="Rectangle 5"/>
          <p:cNvSpPr>
            <a:spLocks noGrp="1" noRot="1" noChangeArrowheads="1"/>
          </p:cNvSpPr>
          <p:nvPr>
            <p:ph type="subTitle" idx="1"/>
          </p:nvPr>
        </p:nvSpPr>
        <p:spPr/>
        <p:txBody>
          <a:bodyPr/>
          <a:lstStyle/>
          <a:p>
            <a:r>
              <a:rPr lang="en-GB" b="1" dirty="0"/>
              <a:t>Marks often destroy the value of our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A3250E62-AEFB-4DA1-8618-FF43FB1DCA0A}" type="datetime2">
              <a:rPr kumimoji="0" lang="en-US" sz="1800" b="0" i="0" u="none" strike="noStrike" kern="1200" cap="none" spc="0" normalizeH="0" baseline="0" noProof="0">
                <a:ln>
                  <a:noFill/>
                </a:ln>
                <a:solidFill>
                  <a:srgbClr val="FFFFFF"/>
                </a:solidFill>
                <a:effectLst/>
                <a:uLnTx/>
                <a:uFillTx/>
                <a:latin typeface="Comic Sans MS" pitchFamily="66"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Wednesday, March 14, 2018</a:t>
            </a:fld>
            <a:endPar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E292ADCE-322B-4869-B47E-2AA8AF94DFCB}" type="slidenum">
              <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75</a:t>
            </a:fld>
            <a:endPar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9847946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extLst>
      <p:ext uri="{BB962C8B-B14F-4D97-AF65-F5344CB8AC3E}">
        <p14:creationId xmlns:p14="http://schemas.microsoft.com/office/powerpoint/2010/main" val="143792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Just a mark (or grade) is the least effective form of feedback!</a:t>
            </a:r>
          </a:p>
        </p:txBody>
      </p:sp>
      <p:sp>
        <p:nvSpPr>
          <p:cNvPr id="172035" name="Rectangle 3"/>
          <p:cNvSpPr>
            <a:spLocks noGrp="1" noChangeArrowheads="1"/>
          </p:cNvSpPr>
          <p:nvPr>
            <p:ph idx="1"/>
          </p:nvPr>
        </p:nvSpPr>
        <p:spPr>
          <a:noFill/>
          <a:ln/>
        </p:spPr>
        <p:txBody>
          <a:bodyPr/>
          <a:lstStyle/>
          <a:p>
            <a:r>
              <a:rPr lang="en-GB" sz="3200" dirty="0"/>
              <a:t>It’s what students look at first.</a:t>
            </a:r>
          </a:p>
          <a:p>
            <a:r>
              <a:rPr lang="en-GB" sz="3200" dirty="0"/>
              <a:t>If the mark is good, they smile and file – quite often they don’t even read the feedback.</a:t>
            </a:r>
          </a:p>
          <a:p>
            <a:r>
              <a:rPr lang="en-GB" sz="3200" dirty="0"/>
              <a:t>If it’s low, they frown and bin it – very often without reading the feedback.</a:t>
            </a:r>
          </a:p>
          <a:p>
            <a:endParaRPr lang="en-GB" sz="3200" dirty="0"/>
          </a:p>
        </p:txBody>
      </p:sp>
    </p:spTree>
    <p:extLst>
      <p:ext uri="{BB962C8B-B14F-4D97-AF65-F5344CB8AC3E}">
        <p14:creationId xmlns:p14="http://schemas.microsoft.com/office/powerpoint/2010/main" val="101423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But there are ways round this...</a:t>
            </a:r>
          </a:p>
        </p:txBody>
      </p:sp>
      <p:sp>
        <p:nvSpPr>
          <p:cNvPr id="41987" name="Rectangle 3"/>
          <p:cNvSpPr>
            <a:spLocks noGrp="1" noChangeArrowheads="1"/>
          </p:cNvSpPr>
          <p:nvPr>
            <p:ph idx="1"/>
          </p:nvPr>
        </p:nvSpPr>
        <p:spPr>
          <a:noFill/>
          <a:ln/>
        </p:spPr>
        <p:txBody>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extLst>
      <p:ext uri="{BB962C8B-B14F-4D97-AF65-F5344CB8AC3E}">
        <p14:creationId xmlns:p14="http://schemas.microsoft.com/office/powerpoint/2010/main" val="304461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Suggest that their marks will count!</a:t>
            </a:r>
          </a:p>
        </p:txBody>
      </p:sp>
      <p:sp>
        <p:nvSpPr>
          <p:cNvPr id="174083" name="Rectangle 3"/>
          <p:cNvSpPr>
            <a:spLocks noGrp="1" noChangeArrowheads="1"/>
          </p:cNvSpPr>
          <p:nvPr>
            <p:ph idx="1"/>
          </p:nvPr>
        </p:nvSpPr>
        <p:spPr>
          <a:noFill/>
          <a:ln/>
        </p:spPr>
        <p:txBody>
          <a:bodyPr/>
          <a:lstStyle/>
          <a:p>
            <a:pPr>
              <a:spcBef>
                <a:spcPct val="25000"/>
              </a:spcBef>
            </a:pPr>
            <a:r>
              <a:rPr lang="en-GB" sz="2800" dirty="0"/>
              <a:t>Tell them that if their self-assessment scores are within (say) 5% of your own scores, the </a:t>
            </a:r>
            <a:r>
              <a:rPr lang="en-GB" sz="2800" dirty="0">
                <a:solidFill>
                  <a:srgbClr val="FF6699"/>
                </a:solidFill>
                <a:effectLst>
                  <a:outerShdw blurRad="38100" dist="38100" dir="2700000" algn="tl">
                    <a:srgbClr val="000000"/>
                  </a:outerShdw>
                </a:effectLst>
              </a:rPr>
              <a:t>higher</a:t>
            </a:r>
            <a:r>
              <a:rPr lang="en-GB" sz="2800" dirty="0"/>
              <a:t> number will go forward into their assessment record.</a:t>
            </a:r>
          </a:p>
          <a:p>
            <a:pPr>
              <a:spcBef>
                <a:spcPct val="25000"/>
              </a:spcBef>
            </a:pPr>
            <a:r>
              <a:rPr lang="en-GB" sz="2800" dirty="0"/>
              <a:t>But explain that you will talk individually to those students whose score is different by more than 5% from yours.</a:t>
            </a:r>
          </a:p>
        </p:txBody>
      </p:sp>
    </p:spTree>
    <p:extLst>
      <p:ext uri="{BB962C8B-B14F-4D97-AF65-F5344CB8AC3E}">
        <p14:creationId xmlns:p14="http://schemas.microsoft.com/office/powerpoint/2010/main" val="315051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pPr>
              <a:defRPr/>
            </a:pPr>
            <a:r>
              <a:rPr lang="en-GB" sz="4800" dirty="0">
                <a:solidFill>
                  <a:srgbClr val="008000"/>
                </a:solidFill>
              </a:rPr>
              <a:t>Name labels…</a:t>
            </a:r>
          </a:p>
        </p:txBody>
      </p:sp>
      <p:sp>
        <p:nvSpPr>
          <p:cNvPr id="4099" name="Rectangle 3"/>
          <p:cNvSpPr>
            <a:spLocks noGrp="1" noChangeArrowheads="1"/>
          </p:cNvSpPr>
          <p:nvPr>
            <p:ph idx="1"/>
          </p:nvPr>
        </p:nvSpPr>
        <p:spPr/>
        <p:txBody>
          <a:bodyPr/>
          <a:lstStyle/>
          <a:p>
            <a:r>
              <a:rPr lang="en-GB" sz="3200" dirty="0"/>
              <a:t>Please write your first name, big and bold, on a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algn="r"/>
            <a:endParaRPr lang="en-GB"/>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r>
              <a:rPr lang="en-GB" sz="8000">
                <a:latin typeface="Comic Sans MS" pitchFamily="66" charset="0"/>
              </a:rPr>
              <a:t>Phil</a:t>
            </a:r>
          </a:p>
        </p:txBody>
      </p:sp>
    </p:spTree>
    <p:extLst>
      <p:ext uri="{BB962C8B-B14F-4D97-AF65-F5344CB8AC3E}">
        <p14:creationId xmlns:p14="http://schemas.microsoft.com/office/powerpoint/2010/main" val="34791178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Get them to self-assess...</a:t>
            </a:r>
          </a:p>
        </p:txBody>
      </p:sp>
      <p:sp>
        <p:nvSpPr>
          <p:cNvPr id="43011" name="Rectangle 3"/>
          <p:cNvSpPr>
            <a:spLocks noGrp="1" noChangeArrowheads="1"/>
          </p:cNvSpPr>
          <p:nvPr>
            <p:ph idx="1"/>
          </p:nvPr>
        </p:nvSpPr>
        <p:spPr>
          <a:noFill/>
          <a:ln/>
        </p:spPr>
        <p:txBody>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extLst>
      <p:ext uri="{BB962C8B-B14F-4D97-AF65-F5344CB8AC3E}">
        <p14:creationId xmlns:p14="http://schemas.microsoft.com/office/powerpoint/2010/main" val="17644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These students often need their esteem boosted.</a:t>
            </a:r>
          </a:p>
          <a:p>
            <a:r>
              <a:rPr lang="en-GB" sz="2600"/>
              <a:t>Remind them about the assessment criteria, and how these illustrate the intended standards associated with the learning outcomes.</a:t>
            </a:r>
          </a:p>
          <a:p>
            <a:r>
              <a:rPr lang="en-GB" sz="2600"/>
              <a:t>Check that they weren’t just trying not to be seen as over-confident.</a:t>
            </a:r>
          </a:p>
        </p:txBody>
      </p:sp>
    </p:spTree>
    <p:extLst>
      <p:ext uri="{BB962C8B-B14F-4D97-AF65-F5344CB8AC3E}">
        <p14:creationId xmlns:p14="http://schemas.microsoft.com/office/powerpoint/2010/main" val="87915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8000"/>
                </a:solidFill>
              </a:rPr>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This usually indicates they’ve got a blind spot.</a:t>
            </a:r>
          </a:p>
          <a:p>
            <a:r>
              <a:rPr lang="en-GB" sz="2600" dirty="0"/>
              <a:t>Talk them through their work, and find out exactly where they’ve lost marks which they thought they had gained.</a:t>
            </a:r>
          </a:p>
          <a:p>
            <a:r>
              <a:rPr lang="en-GB" sz="2600" dirty="0"/>
              <a:t>Check with them that they can now see what was being looked for.</a:t>
            </a:r>
          </a:p>
        </p:txBody>
      </p:sp>
    </p:spTree>
    <p:extLst>
      <p:ext uri="{BB962C8B-B14F-4D97-AF65-F5344CB8AC3E}">
        <p14:creationId xmlns:p14="http://schemas.microsoft.com/office/powerpoint/2010/main" val="159046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(1)</a:t>
            </a:r>
          </a:p>
        </p:txBody>
      </p:sp>
      <p:sp>
        <p:nvSpPr>
          <p:cNvPr id="207875" name="Rectangle 3"/>
          <p:cNvSpPr>
            <a:spLocks noGrp="1" noChangeArrowheads="1"/>
          </p:cNvSpPr>
          <p:nvPr>
            <p:ph type="body" idx="1"/>
          </p:nvPr>
        </p:nvSpPr>
        <p:spPr>
          <a:xfrm>
            <a:off x="466829" y="922338"/>
            <a:ext cx="8713788" cy="5615905"/>
          </a:xfrm>
        </p:spPr>
        <p:txBody>
          <a:bodyPr/>
          <a:lstStyle/>
          <a:p>
            <a:pPr marL="609600" indent="-609600" eaLnBrk="1" hangingPunct="1">
              <a:buNone/>
              <a:defRPr/>
            </a:pPr>
            <a:r>
              <a:rPr lang="en-GB" sz="2000" dirty="0"/>
              <a:t>Bain, K. (2004) </a:t>
            </a:r>
            <a:r>
              <a:rPr lang="en-GB" sz="2000" i="1" dirty="0"/>
              <a:t>What the best College Teachers do</a:t>
            </a:r>
            <a:r>
              <a:rPr lang="en-GB" sz="2000" dirty="0"/>
              <a:t>, Cambridge: Harvard University Press.</a:t>
            </a:r>
          </a:p>
          <a:p>
            <a:pPr marL="609600" indent="-609600" eaLnBrk="1" hangingPunct="1">
              <a:buFont typeface="Wingdings" pitchFamily="2" charset="2"/>
              <a:buNone/>
              <a:defRPr/>
            </a:pPr>
            <a:r>
              <a:rPr lang="en-GB" sz="2000" dirty="0">
                <a:cs typeface="Times New Roman" pitchFamily="18" charset="0"/>
              </a:rPr>
              <a:t>Biggs, J. and Tang, C. (2011)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err="1"/>
              <a:t>Boud</a:t>
            </a:r>
            <a:r>
              <a:rPr lang="en-GB" sz="2000" dirty="0"/>
              <a:t>, D. (1995) </a:t>
            </a:r>
            <a:r>
              <a:rPr lang="en-GB" sz="2000" i="1" dirty="0"/>
              <a:t>Enhancing learning through self-assessment,</a:t>
            </a:r>
            <a:r>
              <a:rPr lang="en-GB" sz="2000" dirty="0"/>
              <a:t> London: Routledge.</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p>
          <a:p>
            <a:pPr marL="609600" indent="-609600" eaLnBrk="1" hangingPunct="1">
              <a:buNone/>
              <a:defRPr/>
            </a:pPr>
            <a:r>
              <a:rPr lang="en-GB" sz="2000" dirty="0"/>
              <a:t>Brown, S. (2015) </a:t>
            </a:r>
            <a:r>
              <a:rPr lang="en-GB" sz="2000" i="1" dirty="0"/>
              <a:t>Learning , Teaching and Assessment in Higher Education: Global perspectives, </a:t>
            </a:r>
            <a:r>
              <a:rPr lang="en-GB" sz="2000" dirty="0"/>
              <a:t>London, Palgrave.</a:t>
            </a:r>
          </a:p>
          <a:p>
            <a:pPr marL="609600" indent="-609600" eaLnBrk="1" hangingPunct="1">
              <a:defRPr/>
            </a:pPr>
            <a:endParaRPr lang="en-GB" sz="2000" dirty="0"/>
          </a:p>
          <a:p>
            <a:pPr eaLnBrk="1" hangingPunct="1">
              <a:lnSpc>
                <a:spcPct val="90000"/>
              </a:lnSpc>
              <a:buNone/>
              <a:defRPr/>
            </a:pPr>
            <a:endParaRPr lang="en-GB" sz="2000" dirty="0"/>
          </a:p>
        </p:txBody>
      </p:sp>
    </p:spTree>
    <p:extLst>
      <p:ext uri="{BB962C8B-B14F-4D97-AF65-F5344CB8AC3E}">
        <p14:creationId xmlns:p14="http://schemas.microsoft.com/office/powerpoint/2010/main" val="4572361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206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p>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151576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600" dirty="0" err="1"/>
              <a:t>Hawe</a:t>
            </a:r>
            <a:r>
              <a:rPr lang="en-GB" sz="1600" dirty="0"/>
              <a:t>, E., Lightfoot, U., &amp; Dixon, H. (2017). First-year students working with exemplars: Promoting self-efficacy, self-monitoring and self-regulation. Journal of Further and Higher Education, 1-15. </a:t>
            </a:r>
          </a:p>
          <a:p>
            <a:pPr eaLnBrk="1" hangingPunct="1">
              <a:buNone/>
              <a:defRPr/>
            </a:pPr>
            <a:r>
              <a:rPr lang="en-GB" sz="1600" dirty="0"/>
              <a:t>Hendry, G. D., White, P., &amp; Herbert, C. (2016). Providing Exemplar-Based “Feedforward” before an Assessment: The Role of Teacher Explanation. Active Learning in Higher Education, 17(2), 99-109. </a:t>
            </a:r>
          </a:p>
          <a:p>
            <a:pPr eaLnBrk="1" hangingPunct="1">
              <a:buNone/>
              <a:defRPr/>
            </a:pPr>
            <a:r>
              <a:rPr lang="en-GB" sz="1600" dirty="0"/>
              <a:t>Hounsell, D., McCune, V., Hounsell, J. and </a:t>
            </a:r>
            <a:r>
              <a:rPr lang="en-GB" sz="1600" dirty="0" err="1"/>
              <a:t>Litjens</a:t>
            </a:r>
            <a:r>
              <a:rPr lang="en-GB" sz="1600" dirty="0"/>
              <a:t>, J., (2008). The quality of guidance and feedback to students. </a:t>
            </a:r>
            <a:r>
              <a:rPr lang="en-GB" sz="1600" i="1" dirty="0"/>
              <a:t>Higher Education Research &amp; Development</a:t>
            </a:r>
            <a:r>
              <a:rPr lang="en-GB" sz="1600" dirty="0"/>
              <a:t>, </a:t>
            </a:r>
            <a:r>
              <a:rPr lang="en-GB" sz="1600" i="1" dirty="0"/>
              <a:t>27</a:t>
            </a:r>
            <a:r>
              <a:rPr lang="en-GB" sz="1600" dirty="0"/>
              <a:t>(1), pp.55-67. </a:t>
            </a:r>
          </a:p>
          <a:p>
            <a:pPr eaLnBrk="1" hangingPunct="1">
              <a:buFont typeface="Wingdings" pitchFamily="2" charset="2"/>
              <a:buNone/>
              <a:defRPr/>
            </a:pPr>
            <a:r>
              <a:rPr lang="en-GB" sz="1600" dirty="0"/>
              <a:t>McDowell, L. and Brown, S. (1998) </a:t>
            </a:r>
            <a:r>
              <a:rPr lang="en-GB" sz="1600" i="1" dirty="0"/>
              <a:t>Assessing students: cheating and plagiarism</a:t>
            </a:r>
            <a:r>
              <a:rPr lang="en-GB" sz="1600" dirty="0"/>
              <a:t>, Newcastle: Red Guide 10/11 University of Northumbria.</a:t>
            </a:r>
            <a:endParaRPr lang="en-US" sz="1600" dirty="0"/>
          </a:p>
          <a:p>
            <a:pPr eaLnBrk="1" hangingPunct="1">
              <a:buNone/>
              <a:defRPr/>
            </a:pPr>
            <a:r>
              <a:rPr lang="en-GB" sz="1600" dirty="0"/>
              <a:t>Meyer, J.H.F. and Land, R. (2003) ‘Threshold Concepts and Troublesome Knowledge 1 – Linkages to Ways of Thinking and Practising within the Disciplines’ in C. Rust (ed.) </a:t>
            </a:r>
            <a:r>
              <a:rPr lang="en-GB" sz="1600" i="1" dirty="0"/>
              <a:t>Improving Student Learning </a:t>
            </a:r>
            <a:r>
              <a:rPr lang="en-GB" sz="1600" dirty="0"/>
              <a:t>–</a:t>
            </a:r>
            <a:r>
              <a:rPr lang="en-GB" sz="1600" i="1" dirty="0"/>
              <a:t> Ten years on</a:t>
            </a:r>
            <a:r>
              <a:rPr lang="en-GB" sz="1600" dirty="0"/>
              <a:t>. Oxford: OCSLD.</a:t>
            </a:r>
          </a:p>
          <a:p>
            <a:pPr eaLnBrk="1" hangingPunct="1">
              <a:buFont typeface="Wingdings" pitchFamily="2" charset="2"/>
              <a:buNone/>
              <a:defRPr/>
            </a:pPr>
            <a:r>
              <a:rPr lang="en-GB" sz="1600" dirty="0" err="1"/>
              <a:t>Nicol</a:t>
            </a:r>
            <a:r>
              <a:rPr lang="en-GB" sz="1600" dirty="0"/>
              <a:t>, D. J. and Macfarlane-Dick, D. (2006) Formative assessment and self-regulated learning: A model and seven principles of good feedback practice, </a:t>
            </a:r>
            <a:r>
              <a:rPr lang="en-GB" sz="1600" i="1" dirty="0"/>
              <a:t>Studies in Higher Education </a:t>
            </a:r>
            <a:r>
              <a:rPr lang="en-GB" sz="1600" i="1" dirty="0" err="1"/>
              <a:t>Vol</a:t>
            </a:r>
            <a:r>
              <a:rPr lang="en-GB" sz="1600" i="1" dirty="0"/>
              <a:t> 31(2), 199-218.</a:t>
            </a:r>
          </a:p>
          <a:p>
            <a:pPr eaLnBrk="1" hangingPunct="1">
              <a:buNone/>
              <a:defRPr/>
            </a:pPr>
            <a:r>
              <a:rPr lang="en-GB" sz="1600" dirty="0"/>
              <a:t>PASS project Bradford </a:t>
            </a:r>
            <a:r>
              <a:rPr lang="en-GB" sz="1600" dirty="0">
                <a:hlinkClick r:id="rId3"/>
              </a:rPr>
              <a:t>http://www.pass.brad.ac.uk/</a:t>
            </a:r>
            <a:r>
              <a:rPr lang="en-GB" sz="1600" dirty="0"/>
              <a:t> Accessed November 2013.</a:t>
            </a:r>
          </a:p>
          <a:p>
            <a:pPr eaLnBrk="1" hangingPunct="1">
              <a:buNone/>
              <a:defRPr/>
            </a:pPr>
            <a:r>
              <a:rPr lang="en-GB" sz="1600" dirty="0"/>
              <a:t>Peelo, M. T., &amp; Wareham, T. (Eds.). (2002). </a:t>
            </a:r>
            <a:r>
              <a:rPr lang="en-GB" sz="1600" i="1" dirty="0"/>
              <a:t>Failing students in higher education</a:t>
            </a:r>
            <a:r>
              <a:rPr lang="en-GB" sz="1600" dirty="0"/>
              <a:t>. Society for Research into Higher Education. </a:t>
            </a:r>
          </a:p>
          <a:p>
            <a:pPr eaLnBrk="1" hangingPunct="1">
              <a:buNone/>
              <a:defRPr/>
            </a:pPr>
            <a:r>
              <a:rPr lang="en-GB" sz="1600" dirty="0"/>
              <a:t>Pickford, R. and Brown, S. (2006) </a:t>
            </a:r>
            <a:r>
              <a:rPr lang="en-GB" sz="1600" i="1" dirty="0"/>
              <a:t>Assessing skills and practice,</a:t>
            </a:r>
            <a:r>
              <a:rPr lang="en-GB" sz="1600" dirty="0"/>
              <a:t> London: Routledge. </a:t>
            </a:r>
          </a:p>
          <a:p>
            <a:pPr eaLnBrk="1" hangingPunct="1">
              <a:buNone/>
              <a:defRPr/>
            </a:pPr>
            <a:r>
              <a:rPr lang="en-GB" sz="1600" dirty="0" err="1"/>
              <a:t>Rotheram</a:t>
            </a:r>
            <a:r>
              <a:rPr lang="en-GB" sz="1600" dirty="0"/>
              <a:t>, B. (2009) </a:t>
            </a:r>
            <a:r>
              <a:rPr lang="en-GB" sz="1600" i="1" dirty="0"/>
              <a:t>Sounds Good,</a:t>
            </a:r>
            <a:r>
              <a:rPr lang="en-GB" sz="1600" dirty="0"/>
              <a:t> JISC project </a:t>
            </a:r>
            <a:r>
              <a:rPr lang="en-GB" sz="1600" dirty="0">
                <a:hlinkClick r:id="rId4"/>
              </a:rPr>
              <a:t>http://www.jisc.ac.uk/whatwedo/programmes/usersandinnovation/soundsgood.aspx</a:t>
            </a:r>
            <a:r>
              <a:rPr lang="en-GB" sz="1600" dirty="0"/>
              <a:t> </a:t>
            </a:r>
          </a:p>
          <a:p>
            <a:pPr eaLnBrk="1" hangingPunct="1">
              <a:buNone/>
              <a:defRPr/>
            </a:pPr>
            <a:endParaRPr lang="en-GB" sz="1600" dirty="0"/>
          </a:p>
          <a:p>
            <a:pPr eaLnBrk="1" hangingPunct="1">
              <a:lnSpc>
                <a:spcPct val="90000"/>
              </a:lnSpc>
              <a:buFont typeface="Wingdings" pitchFamily="2" charset="2"/>
              <a:buNone/>
              <a:defRPr/>
            </a:pPr>
            <a:endParaRPr lang="en-GB" sz="1600" dirty="0"/>
          </a:p>
        </p:txBody>
      </p:sp>
    </p:spTree>
    <p:extLst>
      <p:ext uri="{BB962C8B-B14F-4D97-AF65-F5344CB8AC3E}">
        <p14:creationId xmlns:p14="http://schemas.microsoft.com/office/powerpoint/2010/main" val="19106613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(4)</a:t>
            </a:r>
          </a:p>
        </p:txBody>
      </p:sp>
      <p:sp>
        <p:nvSpPr>
          <p:cNvPr id="48131" name="Content Placeholder 2"/>
          <p:cNvSpPr>
            <a:spLocks noGrp="1"/>
          </p:cNvSpPr>
          <p:nvPr>
            <p:ph idx="1"/>
          </p:nvPr>
        </p:nvSpPr>
        <p:spPr>
          <a:xfrm>
            <a:off x="468313" y="980728"/>
            <a:ext cx="8229600" cy="5221635"/>
          </a:xfrm>
        </p:spPr>
        <p:txBody>
          <a:bodyPr/>
          <a:lstStyle/>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Font typeface="Wingdings" pitchFamily="2" charset="2"/>
              <a:buNone/>
            </a:pPr>
            <a:r>
              <a:rPr lang="en-GB" sz="2000" dirty="0"/>
              <a:t>Ryan, J. (2000) </a:t>
            </a:r>
            <a:r>
              <a:rPr lang="en-GB" sz="2000" i="1" dirty="0"/>
              <a:t>A Guide to Teaching International Students,</a:t>
            </a:r>
            <a:r>
              <a:rPr lang="en-GB" sz="2000" dirty="0"/>
              <a:t> Oxford Centre for Staff and Learning Development.</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a:t>
            </a:r>
            <a:r>
              <a:rPr lang="en-GB" sz="2000" dirty="0" err="1">
                <a:solidFill>
                  <a:srgbClr val="000000"/>
                </a:solidFill>
                <a:latin typeface="Calibri" panose="020F0502020204030204" pitchFamily="34" charset="0"/>
              </a:rPr>
              <a:t>Mcarthur</a:t>
            </a:r>
            <a:r>
              <a:rPr lang="en-GB" sz="2000" dirty="0">
                <a:solidFill>
                  <a:srgbClr val="000000"/>
                </a:solidFill>
                <a:latin typeface="Calibri" panose="020F0502020204030204" pitchFamily="34" charset="0"/>
              </a:rPr>
              <a:t>,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Stefani, L. and Carroll, J. (2001) </a:t>
            </a:r>
            <a:r>
              <a:rPr lang="en-GB" sz="2000" i="1" dirty="0"/>
              <a:t>A Briefing on Plagiarism, </a:t>
            </a:r>
            <a:r>
              <a:rPr lang="en-GB" sz="2000" dirty="0"/>
              <a:t>LTSN</a:t>
            </a:r>
            <a:r>
              <a:rPr lang="en-GB" sz="2000" i="1" dirty="0"/>
              <a:t> </a:t>
            </a:r>
          </a:p>
          <a:p>
            <a:pPr eaLnBrk="1" hangingPunct="1">
              <a:buFont typeface="Wingdings" pitchFamily="2" charset="2"/>
              <a:buNone/>
            </a:pPr>
            <a:r>
              <a:rPr lang="en-GB" sz="2000" dirty="0"/>
              <a:t>Sadler, D. Royce (2010) Beyond feedback: developing student capability in complex appraisal,</a:t>
            </a:r>
            <a:br>
              <a:rPr lang="en-GB" sz="2000" dirty="0"/>
            </a:br>
            <a:r>
              <a:rPr lang="en-GB" sz="2000" i="1" dirty="0"/>
              <a:t>Assessment &amp; Evaluation in Higher Education, 35: 5, 535-550.</a:t>
            </a:r>
          </a:p>
          <a:p>
            <a:pPr eaLnBrk="1" hangingPunct="1">
              <a:buNone/>
            </a:pPr>
            <a:r>
              <a:rPr lang="en-GB" sz="2000" dirty="0"/>
              <a:t>Yorke, M. (1999) </a:t>
            </a:r>
            <a:r>
              <a:rPr lang="en-GB" sz="2000" i="1" dirty="0"/>
              <a:t>Leaving Early: Undergraduate Non-completion in Higher Education,</a:t>
            </a:r>
            <a:r>
              <a:rPr lang="en-GB" sz="2000" dirty="0"/>
              <a:t> London: Routledge.</a:t>
            </a:r>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21057696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FF0000"/>
                </a:solidFill>
              </a:rPr>
              <a:t>Teaching – and research – and reflection:</a:t>
            </a:r>
            <a:br>
              <a:rPr lang="en-GB" sz="3200" b="1" dirty="0">
                <a:solidFill>
                  <a:srgbClr val="FF0000"/>
                </a:solidFill>
              </a:rPr>
            </a:br>
            <a:r>
              <a:rPr lang="en-GB" sz="3200" b="1" dirty="0">
                <a:solidFill>
                  <a:srgbClr val="FF0000"/>
                </a:solidFill>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extLst>
      <p:ext uri="{BB962C8B-B14F-4D97-AF65-F5344CB8AC3E}">
        <p14:creationId xmlns:p14="http://schemas.microsoft.com/office/powerpoint/2010/main" val="195515808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‘what’ </a:t>
            </a:r>
            <a:r>
              <a:rPr lang="en-GB" sz="3600" dirty="0">
                <a:solidFill>
                  <a:srgbClr val="00B050"/>
                </a:solidFill>
              </a:rPr>
              <a:t>is getting ever less important</a:t>
            </a:r>
          </a:p>
        </p:txBody>
      </p:sp>
      <p:sp>
        <p:nvSpPr>
          <p:cNvPr id="3" name="Content Placeholder 2"/>
          <p:cNvSpPr>
            <a:spLocks noGrp="1"/>
          </p:cNvSpPr>
          <p:nvPr>
            <p:ph idx="1"/>
          </p:nvPr>
        </p:nvSpPr>
        <p:spPr/>
        <p:txBody>
          <a:bodyPr/>
          <a:lstStyle/>
          <a:p>
            <a:pPr>
              <a:lnSpc>
                <a:spcPct val="100000"/>
              </a:lnSpc>
            </a:pPr>
            <a:r>
              <a:rPr lang="en-GB" sz="2000" dirty="0"/>
              <a:t>Columbia University research published recently (2011)  in Science magazine shows that people are much less prepared to remember ‘</a:t>
            </a:r>
            <a:r>
              <a:rPr lang="en-GB" sz="2000" dirty="0">
                <a:solidFill>
                  <a:srgbClr val="FF0000"/>
                </a:solidFill>
              </a:rPr>
              <a:t>what</a:t>
            </a:r>
            <a:r>
              <a:rPr lang="en-GB" sz="2000" dirty="0"/>
              <a:t>’, but better at remembering </a:t>
            </a:r>
            <a:r>
              <a:rPr lang="en-GB" sz="2000" dirty="0">
                <a:solidFill>
                  <a:srgbClr val="FF0000"/>
                </a:solidFill>
              </a:rPr>
              <a:t>where</a:t>
            </a:r>
            <a:r>
              <a:rPr lang="en-GB" sz="2000" dirty="0"/>
              <a:t> to access information, and </a:t>
            </a:r>
            <a:r>
              <a:rPr lang="en-GB" sz="2000" dirty="0">
                <a:solidFill>
                  <a:srgbClr val="FF0000"/>
                </a:solidFill>
              </a:rPr>
              <a:t>how</a:t>
            </a:r>
            <a:r>
              <a:rPr lang="en-GB" sz="2000" dirty="0"/>
              <a:t> to do so.</a:t>
            </a:r>
          </a:p>
          <a:p>
            <a:pPr>
              <a:lnSpc>
                <a:spcPct val="100000"/>
              </a:lnSpc>
            </a:pPr>
            <a:r>
              <a:rPr lang="en-GB" sz="2000" dirty="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a:solidFill>
                  <a:schemeClr val="tx1"/>
                </a:solidFill>
              </a:rPr>
              <a:t>Published Online July 14 2011 </a:t>
            </a:r>
            <a:r>
              <a:rPr lang="en-US" sz="1800" i="1" dirty="0">
                <a:solidFill>
                  <a:schemeClr val="tx1"/>
                </a:solidFill>
                <a:hlinkClick r:id="rId2" action="ppaction://hlinkfile"/>
              </a:rPr>
              <a:t>&lt; Science Express Index</a:t>
            </a:r>
            <a:r>
              <a:rPr lang="en-US" sz="1800" i="1" dirty="0">
                <a:solidFill>
                  <a:schemeClr val="tx1"/>
                </a:solidFill>
              </a:rPr>
              <a:t>  Science DOI: 10.1126/science.1207745 </a:t>
            </a:r>
            <a:endParaRPr lang="en-US" sz="1800" dirty="0">
              <a:solidFill>
                <a:schemeClr val="tx1"/>
              </a:solidFill>
            </a:endParaRPr>
          </a:p>
          <a:p>
            <a:pPr>
              <a:buNone/>
            </a:pPr>
            <a:r>
              <a:rPr lang="en-US" sz="1800" dirty="0">
                <a:solidFill>
                  <a:schemeClr val="tx1"/>
                </a:solidFill>
              </a:rPr>
              <a:t>Report: Google Effects on Memory: Cognitive Consequences of Having Information at Our Fingertips </a:t>
            </a:r>
            <a:r>
              <a:rPr lang="en-US" sz="1800" dirty="0">
                <a:solidFill>
                  <a:schemeClr val="tx1"/>
                </a:solidFill>
                <a:hlinkClick r:id="rId3" action="ppaction://hlinkfile"/>
              </a:rPr>
              <a:t>Betsy Sparrow</a:t>
            </a:r>
            <a:r>
              <a:rPr lang="en-US" sz="1800" dirty="0">
                <a:solidFill>
                  <a:schemeClr val="tx1"/>
                </a:solidFill>
              </a:rPr>
              <a:t>,</a:t>
            </a:r>
            <a:r>
              <a:rPr lang="en-US" sz="1800" dirty="0">
                <a:solidFill>
                  <a:schemeClr val="tx1"/>
                </a:solidFill>
                <a:hlinkClick r:id="" action="ppaction://hlinkfile"/>
              </a:rPr>
              <a:t>*</a:t>
            </a:r>
            <a:r>
              <a:rPr lang="en-US" sz="1800" dirty="0">
                <a:solidFill>
                  <a:schemeClr val="tx1"/>
                </a:solidFill>
              </a:rPr>
              <a:t>, </a:t>
            </a:r>
            <a:r>
              <a:rPr lang="en-US" sz="1800" dirty="0">
                <a:solidFill>
                  <a:schemeClr val="tx1"/>
                </a:solidFill>
                <a:hlinkClick r:id="rId4" action="ppaction://hlinkfile"/>
              </a:rPr>
              <a:t>Jenny Liu</a:t>
            </a:r>
            <a:r>
              <a:rPr lang="en-US" sz="1800" dirty="0">
                <a:solidFill>
                  <a:schemeClr val="tx1"/>
                </a:solidFill>
              </a:rPr>
              <a:t>,  </a:t>
            </a:r>
            <a:r>
              <a:rPr lang="en-US" sz="1800" dirty="0">
                <a:solidFill>
                  <a:schemeClr val="tx1"/>
                </a:solidFill>
                <a:hlinkClick r:id="rId5" action="ppaction://hlinkfile"/>
              </a:rPr>
              <a:t>Daniel M. Wegner</a:t>
            </a:r>
            <a:endParaRPr lang="en-US" sz="1800" dirty="0">
              <a:solidFill>
                <a:schemeClr val="tx1"/>
              </a:solidFill>
            </a:endParaRPr>
          </a:p>
          <a:p>
            <a:pPr>
              <a:lnSpc>
                <a:spcPct val="100000"/>
              </a:lnSpc>
            </a:pPr>
            <a:endParaRPr lang="en-GB" sz="2000" dirty="0"/>
          </a:p>
        </p:txBody>
      </p:sp>
    </p:spTree>
    <p:extLst>
      <p:ext uri="{BB962C8B-B14F-4D97-AF65-F5344CB8AC3E}">
        <p14:creationId xmlns:p14="http://schemas.microsoft.com/office/powerpoint/2010/main" val="792248271"/>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Why? </a:t>
            </a:r>
            <a:r>
              <a:rPr kumimoji="0" lang="en-GB" sz="2800" b="1" i="0" u="none" strike="noStrike" kern="0" cap="none" spc="0" normalizeH="0" baseline="0" noProof="0" dirty="0">
                <a:ln>
                  <a:noFill/>
                </a:ln>
                <a:solidFill>
                  <a:srgbClr val="C00000"/>
                </a:solidFill>
                <a:effectLst/>
                <a:uLnTx/>
                <a:uFillTx/>
                <a:latin typeface="Arial"/>
                <a:ea typeface="+mn-ea"/>
                <a:cs typeface="+mn-cs"/>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Arial"/>
                <a:ea typeface="+mn-ea"/>
                <a:cs typeface="+mn-cs"/>
              </a:rPr>
              <a:t>What? </a:t>
            </a:r>
            <a:r>
              <a:rPr kumimoji="0" lang="en-GB" sz="1800" b="1" i="0" u="none" strike="noStrike" kern="0" cap="none" spc="0" normalizeH="0" baseline="0" noProof="0" dirty="0">
                <a:ln>
                  <a:noFill/>
                </a:ln>
                <a:solidFill>
                  <a:srgbClr val="C00000"/>
                </a:solidFill>
                <a:effectLst/>
                <a:uLnTx/>
                <a:uFillTx/>
                <a:latin typeface="Arial"/>
                <a:ea typeface="+mn-ea"/>
                <a:cs typeface="+mn-cs"/>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Who? </a:t>
            </a:r>
            <a:r>
              <a:rPr kumimoji="0" lang="en-GB" sz="2800" b="1" i="0" u="none" strike="noStrike" kern="0" cap="none" spc="0" normalizeH="0" baseline="0" noProof="0" dirty="0">
                <a:ln>
                  <a:noFill/>
                </a:ln>
                <a:solidFill>
                  <a:srgbClr val="C00000"/>
                </a:solidFill>
                <a:effectLst/>
                <a:uLnTx/>
                <a:uFillTx/>
                <a:latin typeface="Arial"/>
                <a:ea typeface="+mn-ea"/>
                <a:cs typeface="+mn-cs"/>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Where? </a:t>
            </a:r>
            <a:r>
              <a:rPr kumimoji="0" lang="en-GB" sz="2800" b="1" i="0" u="none" strike="noStrike" kern="0" cap="none" spc="0" normalizeH="0" baseline="0" noProof="0" dirty="0">
                <a:ln>
                  <a:noFill/>
                </a:ln>
                <a:solidFill>
                  <a:srgbClr val="C00000"/>
                </a:solidFill>
                <a:effectLst/>
                <a:uLnTx/>
                <a:uFillTx/>
                <a:latin typeface="Arial"/>
                <a:ea typeface="+mn-ea"/>
                <a:cs typeface="+mn-cs"/>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When? </a:t>
            </a:r>
            <a:r>
              <a:rPr kumimoji="0" lang="en-GB" sz="2800" b="1" i="0" u="none" strike="noStrike" kern="0" cap="none" spc="0" normalizeH="0" baseline="0" noProof="0" dirty="0">
                <a:ln>
                  <a:noFill/>
                </a:ln>
                <a:solidFill>
                  <a:srgbClr val="C00000"/>
                </a:solidFill>
                <a:effectLst/>
                <a:uLnTx/>
                <a:uFillTx/>
                <a:latin typeface="Arial"/>
                <a:ea typeface="+mn-ea"/>
                <a:cs typeface="+mn-cs"/>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How? </a:t>
            </a:r>
            <a:r>
              <a:rPr kumimoji="0" lang="en-GB" sz="2800" b="1" i="0" u="none" strike="noStrike" kern="0" cap="none" spc="0" normalizeH="0" baseline="0" noProof="0" dirty="0">
                <a:ln>
                  <a:noFill/>
                </a:ln>
                <a:solidFill>
                  <a:srgbClr val="C00000"/>
                </a:solidFill>
                <a:effectLst/>
                <a:uLnTx/>
                <a:uFillTx/>
                <a:latin typeface="Arial"/>
                <a:ea typeface="+mn-ea"/>
                <a:cs typeface="+mn-cs"/>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Which? </a:t>
            </a:r>
            <a:r>
              <a:rPr kumimoji="0" lang="en-GB" sz="2800" b="1" i="0" u="none" strike="noStrike" kern="0" cap="none" spc="0" normalizeH="0" baseline="0" noProof="0" dirty="0">
                <a:ln>
                  <a:noFill/>
                </a:ln>
                <a:solidFill>
                  <a:srgbClr val="C00000"/>
                </a:solidFill>
                <a:effectLst/>
                <a:uLnTx/>
                <a:uFillTx/>
                <a:latin typeface="Arial"/>
                <a:ea typeface="+mn-ea"/>
                <a:cs typeface="+mn-cs"/>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So what? </a:t>
            </a:r>
            <a:r>
              <a:rPr kumimoji="0" lang="en-GB" sz="2800" b="1" i="0" u="none" strike="noStrike" kern="0" cap="none" spc="0" normalizeH="0" baseline="0" noProof="0" dirty="0">
                <a:ln>
                  <a:noFill/>
                </a:ln>
                <a:solidFill>
                  <a:srgbClr val="C00000"/>
                </a:solidFill>
                <a:effectLst/>
                <a:uLnTx/>
                <a:uFillTx/>
                <a:latin typeface="Arial"/>
                <a:ea typeface="+mn-ea"/>
                <a:cs typeface="+mn-cs"/>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Wow? </a:t>
            </a:r>
            <a:r>
              <a:rPr kumimoji="0" lang="en-GB" sz="2800" b="1" i="0" u="none" strike="noStrike" kern="0" cap="none" spc="0" normalizeH="0" baseline="0" noProof="0" dirty="0">
                <a:ln>
                  <a:noFill/>
                </a:ln>
                <a:solidFill>
                  <a:srgbClr val="C00000"/>
                </a:solidFill>
                <a:effectLst/>
                <a:uLnTx/>
                <a:uFillTx/>
                <a:latin typeface="Arial"/>
                <a:ea typeface="+mn-ea"/>
                <a:cs typeface="+mn-cs"/>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Arial"/>
                <a:ea typeface="+mn-ea"/>
                <a:cs typeface="+mn-cs"/>
              </a:rPr>
              <a:t>	????</a:t>
            </a:r>
          </a:p>
        </p:txBody>
      </p:sp>
      <p:sp>
        <p:nvSpPr>
          <p:cNvPr id="5" name="Title 1"/>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a:ln>
                  <a:noFill/>
                </a:ln>
                <a:solidFill>
                  <a:srgbClr val="FF0000"/>
                </a:solidFill>
                <a:effectLst/>
                <a:uLnTx/>
                <a:uFillTx/>
                <a:latin typeface="Arial Rounded MT Bold"/>
                <a:ea typeface="+mn-ea"/>
                <a:cs typeface="+mn-cs"/>
              </a:rPr>
              <a:t>Teaching – and research – and reflection:</a:t>
            </a:r>
            <a:br>
              <a:rPr kumimoji="0" lang="en-GB" sz="3200" b="1" i="0" u="none" strike="noStrike" kern="0" cap="none" spc="0" normalizeH="0" baseline="0" noProof="0">
                <a:ln>
                  <a:noFill/>
                </a:ln>
                <a:solidFill>
                  <a:srgbClr val="FF0000"/>
                </a:solidFill>
                <a:effectLst/>
                <a:uLnTx/>
                <a:uFillTx/>
                <a:latin typeface="Arial Rounded MT Bold"/>
                <a:ea typeface="+mn-ea"/>
                <a:cs typeface="+mn-cs"/>
              </a:rPr>
            </a:br>
            <a:r>
              <a:rPr kumimoji="0" lang="en-GB" sz="3200" b="1" i="0" u="none" strike="noStrike" kern="0" cap="none" spc="0" normalizeH="0" baseline="0" noProof="0">
                <a:ln>
                  <a:noFill/>
                </a:ln>
                <a:solidFill>
                  <a:srgbClr val="FF0000"/>
                </a:solidFill>
                <a:effectLst/>
                <a:uLnTx/>
                <a:uFillTx/>
                <a:latin typeface="Arial Rounded MT Bold"/>
                <a:ea typeface="+mn-ea"/>
                <a:cs typeface="+mn-cs"/>
              </a:rPr>
              <a:t>the ten most important words</a:t>
            </a:r>
            <a:endParaRPr kumimoji="0" lang="en-GB" sz="3200" b="1" i="0" u="none" strike="noStrike" kern="0" cap="none" spc="0" normalizeH="0" baseline="0" noProof="0" dirty="0">
              <a:ln>
                <a:noFill/>
              </a:ln>
              <a:solidFill>
                <a:srgbClr val="FF0000"/>
              </a:solidFill>
              <a:effectLst/>
              <a:uLnTx/>
              <a:uFillTx/>
              <a:latin typeface="Arial Rounded MT Bold"/>
              <a:ea typeface="+mn-ea"/>
              <a:cs typeface="+mn-cs"/>
            </a:endParaRPr>
          </a:p>
        </p:txBody>
      </p:sp>
    </p:spTree>
    <p:extLst>
      <p:ext uri="{BB962C8B-B14F-4D97-AF65-F5344CB8AC3E}">
        <p14:creationId xmlns:p14="http://schemas.microsoft.com/office/powerpoint/2010/main" val="912262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0D27-C857-4BD6-998B-95FA0F971ED5}"/>
              </a:ext>
            </a:extLst>
          </p:cNvPr>
          <p:cNvSpPr>
            <a:spLocks noGrp="1"/>
          </p:cNvSpPr>
          <p:nvPr>
            <p:ph type="title"/>
          </p:nvPr>
        </p:nvSpPr>
        <p:spPr/>
        <p:txBody>
          <a:bodyPr/>
          <a:lstStyle/>
          <a:p>
            <a:r>
              <a:rPr lang="en-GB" b="1" dirty="0"/>
              <a:t>Outline Programme: March 14</a:t>
            </a:r>
            <a:r>
              <a:rPr lang="en-GB" b="1" baseline="30000" dirty="0"/>
              <a:t>th</a:t>
            </a:r>
            <a:r>
              <a:rPr lang="en-GB" b="1" dirty="0"/>
              <a:t> </a:t>
            </a:r>
          </a:p>
        </p:txBody>
      </p:sp>
      <p:sp>
        <p:nvSpPr>
          <p:cNvPr id="3" name="Content Placeholder 2">
            <a:extLst>
              <a:ext uri="{FF2B5EF4-FFF2-40B4-BE49-F238E27FC236}">
                <a16:creationId xmlns:a16="http://schemas.microsoft.com/office/drawing/2014/main" id="{DDCA4774-A706-4F51-AE1E-9034B8B10F9A}"/>
              </a:ext>
            </a:extLst>
          </p:cNvPr>
          <p:cNvSpPr>
            <a:spLocks noGrp="1"/>
          </p:cNvSpPr>
          <p:nvPr>
            <p:ph idx="1"/>
          </p:nvPr>
        </p:nvSpPr>
        <p:spPr/>
        <p:txBody>
          <a:bodyPr/>
          <a:lstStyle/>
          <a:p>
            <a:pPr marL="1081088" indent="-1081088">
              <a:buNone/>
            </a:pPr>
            <a:r>
              <a:rPr lang="en-GB" sz="2000" dirty="0"/>
              <a:t>1400	Reminder of How students </a:t>
            </a:r>
            <a:r>
              <a:rPr lang="en-GB" sz="2000" i="1" dirty="0"/>
              <a:t>really</a:t>
            </a:r>
            <a:r>
              <a:rPr lang="en-GB" sz="2000" dirty="0"/>
              <a:t> learn – role of feedback in the factors underpinning successful learning. Post-it exercise: “making feedback work for my students would be much better if only I..”. Issues arising about feedback, including the 2017 NSS and satisfaction measures.</a:t>
            </a:r>
          </a:p>
          <a:p>
            <a:pPr marL="1081088" indent="-1081088">
              <a:buNone/>
            </a:pPr>
            <a:r>
              <a:rPr lang="en-GB" sz="2000" dirty="0"/>
              <a:t>1430 	What the gurus say about feedback in today’s environments, including exemplars and the work of David Carless and others; the advantages of face-to-face feedback over written feedback.</a:t>
            </a:r>
          </a:p>
          <a:p>
            <a:pPr marL="1081088" indent="-1081088">
              <a:buNone/>
            </a:pPr>
            <a:r>
              <a:rPr lang="en-GB" sz="2000" dirty="0"/>
              <a:t>1450	Getting better feedback to more students more quickly and in less of our time: group exercise and discussion.</a:t>
            </a:r>
          </a:p>
          <a:p>
            <a:pPr marL="1081088" indent="-1081088">
              <a:buNone/>
            </a:pPr>
            <a:r>
              <a:rPr lang="en-GB" sz="2000" dirty="0"/>
              <a:t>1520 	Coffee break</a:t>
            </a:r>
          </a:p>
          <a:p>
            <a:pPr marL="1081088" indent="-1081088">
              <a:buNone/>
            </a:pPr>
            <a:r>
              <a:rPr lang="en-GB" sz="2000" dirty="0"/>
              <a:t>1540	Marks and feedback: the problems and some solutions. Involving students in self- and peer-assessment: and how this can lead to better feedback.</a:t>
            </a:r>
          </a:p>
          <a:p>
            <a:pPr marL="1081088" indent="-1081088">
              <a:buNone/>
            </a:pPr>
            <a:r>
              <a:rPr lang="en-GB" sz="2000" dirty="0"/>
              <a:t>1610	Questions, action-planning and discussion.</a:t>
            </a:r>
          </a:p>
          <a:p>
            <a:pPr marL="1081088" indent="-1081088">
              <a:buNone/>
            </a:pPr>
            <a:r>
              <a:rPr lang="en-GB" sz="2000" dirty="0"/>
              <a:t>1630 	Close of workshop.</a:t>
            </a:r>
          </a:p>
        </p:txBody>
      </p:sp>
    </p:spTree>
    <p:extLst>
      <p:ext uri="{BB962C8B-B14F-4D97-AF65-F5344CB8AC3E}">
        <p14:creationId xmlns:p14="http://schemas.microsoft.com/office/powerpoint/2010/main" val="529511040"/>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08E53E3-9BD2-4E9C-9547-368BE6F6B7D2}"/>
              </a:ext>
            </a:extLst>
          </p:cNvPr>
          <p:cNvSpPr>
            <a:spLocks noGrp="1" noChangeArrowheads="1"/>
          </p:cNvSpPr>
          <p:nvPr>
            <p:ph type="title"/>
          </p:nvPr>
        </p:nvSpPr>
        <p:spPr/>
        <p:txBody>
          <a:bodyPr/>
          <a:lstStyle/>
          <a:p>
            <a:pPr eaLnBrk="1" hangingPunct="1"/>
            <a:r>
              <a:rPr lang="en-GB" altLang="en-US"/>
              <a:t>Fishing for feedback?</a:t>
            </a:r>
          </a:p>
        </p:txBody>
      </p:sp>
      <p:sp>
        <p:nvSpPr>
          <p:cNvPr id="249859" name="Rectangle 3">
            <a:extLst>
              <a:ext uri="{FF2B5EF4-FFF2-40B4-BE49-F238E27FC236}">
                <a16:creationId xmlns:a16="http://schemas.microsoft.com/office/drawing/2014/main" id="{6438A35F-F07C-442C-BB1F-8A606E3EB644}"/>
              </a:ext>
            </a:extLst>
          </p:cNvPr>
          <p:cNvSpPr>
            <a:spLocks noGrp="1" noChangeArrowheads="1"/>
          </p:cNvSpPr>
          <p:nvPr>
            <p:ph idx="1"/>
          </p:nvPr>
        </p:nvSpPr>
        <p:spPr/>
        <p:txBody>
          <a:bodyPr/>
          <a:lstStyle/>
          <a:p>
            <a:pPr eaLnBrk="1" hangingPunct="1">
              <a:buFont typeface="Wingdings" panose="05000000000000000000" pitchFamily="2" charset="2"/>
              <a:buNone/>
              <a:defRPr/>
            </a:pPr>
            <a:r>
              <a:rPr lang="en-GB" dirty="0">
                <a:solidFill>
                  <a:srgbClr val="006600"/>
                </a:solidFill>
              </a:rPr>
              <a:t>Feedback is like fish.</a:t>
            </a:r>
          </a:p>
          <a:p>
            <a:pPr eaLnBrk="1" hangingPunct="1">
              <a:buFont typeface="Wingdings" panose="05000000000000000000" pitchFamily="2" charset="2"/>
              <a:buNone/>
              <a:defRPr/>
            </a:pPr>
            <a:r>
              <a:rPr lang="en-GB" dirty="0">
                <a:solidFill>
                  <a:srgbClr val="006600"/>
                </a:solidFill>
              </a:rPr>
              <a:t>If it is not used quickly, it becomes useless.</a:t>
            </a:r>
          </a:p>
          <a:p>
            <a:pPr eaLnBrk="1" hangingPunct="1">
              <a:buFont typeface="Wingdings" panose="05000000000000000000" pitchFamily="2" charset="2"/>
              <a:buNone/>
              <a:defRPr/>
            </a:pPr>
            <a:r>
              <a:rPr lang="en-GB" dirty="0">
                <a:solidFill>
                  <a:srgbClr val="006600"/>
                </a:solidFill>
              </a:rPr>
              <a:t>	(Sally Brown).</a:t>
            </a:r>
          </a:p>
          <a:p>
            <a:pPr eaLnBrk="1" hangingPunct="1">
              <a:buFont typeface="Wingdings" panose="05000000000000000000" pitchFamily="2" charset="2"/>
              <a:buNone/>
              <a:defRPr/>
            </a:pPr>
            <a:r>
              <a:rPr lang="en-GB" dirty="0">
                <a:solidFill>
                  <a:srgbClr val="0000CC"/>
                </a:solidFill>
              </a:rPr>
              <a:t>Give a man a fish,</a:t>
            </a:r>
          </a:p>
          <a:p>
            <a:pPr eaLnBrk="1" hangingPunct="1">
              <a:buFont typeface="Wingdings" panose="05000000000000000000" pitchFamily="2" charset="2"/>
              <a:buNone/>
              <a:defRPr/>
            </a:pPr>
            <a:r>
              <a:rPr lang="en-GB" dirty="0">
                <a:solidFill>
                  <a:srgbClr val="0000CC"/>
                </a:solidFill>
              </a:rPr>
              <a:t>Feed him for a day.</a:t>
            </a:r>
          </a:p>
          <a:p>
            <a:pPr eaLnBrk="1" hangingPunct="1">
              <a:buFont typeface="Wingdings" panose="05000000000000000000" pitchFamily="2" charset="2"/>
              <a:buNone/>
              <a:defRPr/>
            </a:pPr>
            <a:r>
              <a:rPr lang="en-GB" dirty="0">
                <a:solidFill>
                  <a:srgbClr val="0000CC"/>
                </a:solidFill>
              </a:rPr>
              <a:t>Teach a man to fish,</a:t>
            </a:r>
          </a:p>
          <a:p>
            <a:pPr eaLnBrk="1" hangingPunct="1">
              <a:buFont typeface="Wingdings" panose="05000000000000000000" pitchFamily="2" charset="2"/>
              <a:buNone/>
              <a:defRPr/>
            </a:pPr>
            <a:r>
              <a:rPr lang="en-GB" dirty="0">
                <a:solidFill>
                  <a:srgbClr val="0000CC"/>
                </a:solidFill>
              </a:rPr>
              <a:t>Feed him for a lifetime.</a:t>
            </a:r>
          </a:p>
          <a:p>
            <a:pPr eaLnBrk="1" hangingPunct="1">
              <a:buFont typeface="Wingdings" panose="05000000000000000000"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anose="05000000000000000000" pitchFamily="2" charset="2"/>
              <a:buNone/>
              <a:defRPr/>
            </a:pPr>
            <a:endParaRPr lang="en-GB" dirty="0">
              <a:solidFill>
                <a:srgbClr val="0000CC"/>
              </a:solidFill>
            </a:endParaRPr>
          </a:p>
        </p:txBody>
      </p:sp>
      <p:sp>
        <p:nvSpPr>
          <p:cNvPr id="6" name="TextBox 5">
            <a:extLst>
              <a:ext uri="{FF2B5EF4-FFF2-40B4-BE49-F238E27FC236}">
                <a16:creationId xmlns:a16="http://schemas.microsoft.com/office/drawing/2014/main" id="{91A2547B-E4F8-48E5-8414-DAD36C83EF3B}"/>
              </a:ext>
            </a:extLst>
          </p:cNvPr>
          <p:cNvSpPr txBox="1">
            <a:spLocks noChangeArrowheads="1"/>
          </p:cNvSpPr>
          <p:nvPr/>
        </p:nvSpPr>
        <p:spPr bwMode="auto">
          <a:xfrm>
            <a:off x="395288" y="5229225"/>
            <a:ext cx="8748712"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5000"/>
              </a:spcBef>
              <a:buClr>
                <a:srgbClr val="009900"/>
              </a:buClr>
              <a:buFont typeface="Wingdings" panose="05000000000000000000" pitchFamily="2" charset="2"/>
              <a:buChar char="v"/>
              <a:defRPr sz="3200" b="1">
                <a:solidFill>
                  <a:srgbClr val="660066"/>
                </a:solidFill>
                <a:latin typeface="Arial" panose="020B0604020202020204" pitchFamily="34" charset="0"/>
              </a:defRPr>
            </a:lvl1pPr>
            <a:lvl2pPr marL="742950" indent="-285750">
              <a:lnSpc>
                <a:spcPct val="90000"/>
              </a:lnSpc>
              <a:spcBef>
                <a:spcPct val="35000"/>
              </a:spcBef>
              <a:buClr>
                <a:srgbClr val="009900"/>
              </a:buClr>
              <a:buFont typeface="Wingdings" panose="05000000000000000000" pitchFamily="2" charset="2"/>
              <a:buChar char="v"/>
              <a:defRPr sz="2800" b="1">
                <a:solidFill>
                  <a:srgbClr val="660066"/>
                </a:solidFill>
                <a:latin typeface="Arial" panose="020B0604020202020204" pitchFamily="34" charset="0"/>
              </a:defRPr>
            </a:lvl2pPr>
            <a:lvl3pPr marL="1143000" indent="-228600">
              <a:lnSpc>
                <a:spcPct val="90000"/>
              </a:lnSpc>
              <a:spcBef>
                <a:spcPct val="35000"/>
              </a:spcBef>
              <a:buClr>
                <a:srgbClr val="009900"/>
              </a:buClr>
              <a:buFont typeface="Wingdings" panose="05000000000000000000" pitchFamily="2" charset="2"/>
              <a:buChar char="v"/>
              <a:defRPr sz="2400" b="1">
                <a:solidFill>
                  <a:srgbClr val="660066"/>
                </a:solidFill>
                <a:latin typeface="Arial" panose="020B0604020202020204" pitchFamily="34" charset="0"/>
              </a:defRPr>
            </a:lvl3pPr>
            <a:lvl4pPr marL="1600200" indent="-228600">
              <a:lnSpc>
                <a:spcPct val="90000"/>
              </a:lnSpc>
              <a:spcBef>
                <a:spcPct val="35000"/>
              </a:spcBef>
              <a:buClr>
                <a:srgbClr val="009900"/>
              </a:buClr>
              <a:buFont typeface="Wingdings" panose="05000000000000000000" pitchFamily="2" charset="2"/>
              <a:buChar char="v"/>
              <a:defRPr sz="2000" b="1">
                <a:solidFill>
                  <a:srgbClr val="660066"/>
                </a:solidFill>
                <a:latin typeface="Arial" panose="020B0604020202020204" pitchFamily="34" charset="0"/>
              </a:defRPr>
            </a:lvl4pPr>
            <a:lvl5pPr marL="2057400" indent="-228600">
              <a:lnSpc>
                <a:spcPct val="90000"/>
              </a:lnSpc>
              <a:spcBef>
                <a:spcPct val="35000"/>
              </a:spcBef>
              <a:buClr>
                <a:srgbClr val="009900"/>
              </a:buClr>
              <a:buFont typeface="Wingdings" panose="05000000000000000000" pitchFamily="2" charset="2"/>
              <a:buChar char="v"/>
              <a:defRPr sz="2000" b="1">
                <a:solidFill>
                  <a:srgbClr val="660066"/>
                </a:solidFill>
                <a:latin typeface="Arial" panose="020B0604020202020204" pitchFamily="34" charset="0"/>
              </a:defRPr>
            </a:lvl5pPr>
            <a:lvl6pPr marL="25146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6pPr>
            <a:lvl7pPr marL="29718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7pPr>
            <a:lvl8pPr marL="34290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8pPr>
            <a:lvl9pPr marL="3886200" indent="-22860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1" i="0" u="none" strike="noStrike" kern="1200" cap="none" spc="0" normalizeH="0" baseline="0" noProof="0">
                <a:ln>
                  <a:noFill/>
                </a:ln>
                <a:solidFill>
                  <a:srgbClr val="0000CC"/>
                </a:solidFill>
                <a:effectLst/>
                <a:uLnTx/>
                <a:uFillTx/>
                <a:latin typeface="Arial" panose="020B0604020202020204" pitchFamily="34" charset="0"/>
                <a:ea typeface="+mn-ea"/>
                <a:cs typeface="+mn-cs"/>
              </a:rPr>
              <a:t>And he’ll learn to drink beer in boats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200" b="1" i="0" u="none" strike="noStrike" kern="1200" cap="none" spc="0" normalizeH="0" baseline="0" noProof="0">
                <a:ln>
                  <a:noFill/>
                </a:ln>
                <a:solidFill>
                  <a:srgbClr val="0000CC"/>
                </a:solidFill>
                <a:effectLst/>
                <a:uLnTx/>
                <a:uFillTx/>
                <a:latin typeface="Arial" panose="020B0604020202020204" pitchFamily="34" charset="0"/>
                <a:ea typeface="+mn-ea"/>
                <a:cs typeface="+mn-cs"/>
              </a:rPr>
              <a:t>And you won’t see him for weeks!</a:t>
            </a:r>
          </a:p>
        </p:txBody>
      </p:sp>
      <p:sp>
        <p:nvSpPr>
          <p:cNvPr id="7" name="Rectangle 6">
            <a:extLst>
              <a:ext uri="{FF2B5EF4-FFF2-40B4-BE49-F238E27FC236}">
                <a16:creationId xmlns:a16="http://schemas.microsoft.com/office/drawing/2014/main" id="{27F79000-3002-451E-A18F-7553AAC9CC65}"/>
              </a:ext>
            </a:extLst>
          </p:cNvPr>
          <p:cNvSpPr/>
          <p:nvPr/>
        </p:nvSpPr>
        <p:spPr>
          <a:xfrm>
            <a:off x="827088" y="6321425"/>
            <a:ext cx="5184775" cy="536575"/>
          </a:xfrm>
          <a:prstGeom prst="rect">
            <a:avLst/>
          </a:prstGeom>
          <a:solidFill>
            <a:schemeClr val="bg1"/>
          </a:solidFill>
        </p:spPr>
        <p:txBody>
          <a:bodyPr>
            <a:spAutoFit/>
          </a:bodyPr>
          <a:lstStyle/>
          <a:p>
            <a:pPr marL="533400" marR="0" lvl="0" indent="-533400" algn="l" defTabSz="914400" rtl="0" eaLnBrk="1" fontAlgn="base" latinLnBrk="0" hangingPunct="1">
              <a:lnSpc>
                <a:spcPct val="90000"/>
              </a:lnSpc>
              <a:spcBef>
                <a:spcPct val="35000"/>
              </a:spcBef>
              <a:spcAft>
                <a:spcPct val="0"/>
              </a:spcAft>
              <a:buClr>
                <a:srgbClr val="009900"/>
              </a:buClr>
              <a:buSzTx/>
              <a:buFontTx/>
              <a:buNone/>
              <a:tabLst/>
              <a:defRPr/>
            </a:pPr>
            <a:r>
              <a:rPr kumimoji="0" lang="en-GB" sz="3200" b="1" i="0" u="none" strike="noStrike" kern="0" cap="none" spc="0" normalizeH="0" baseline="0" noProof="0" dirty="0">
                <a:ln>
                  <a:noFill/>
                </a:ln>
                <a:solidFill>
                  <a:srgbClr val="0000CC"/>
                </a:solidFill>
                <a:effectLst/>
                <a:uLnTx/>
                <a:uFillTx/>
                <a:latin typeface="Arial"/>
                <a:ea typeface="+mn-ea"/>
                <a:cs typeface="+mn-cs"/>
              </a:rPr>
              <a:t>(Australian proverb).</a:t>
            </a:r>
          </a:p>
        </p:txBody>
      </p:sp>
      <p:sp>
        <p:nvSpPr>
          <p:cNvPr id="9" name="TextBox 8">
            <a:extLst>
              <a:ext uri="{FF2B5EF4-FFF2-40B4-BE49-F238E27FC236}">
                <a16:creationId xmlns:a16="http://schemas.microsoft.com/office/drawing/2014/main" id="{9DEFB778-A87D-49FB-BFC4-B7EF536216A0}"/>
              </a:ext>
            </a:extLst>
          </p:cNvPr>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Make feedback </a:t>
            </a:r>
            <a:r>
              <a:rPr kumimoji="0" lang="en-GB" sz="2800" b="1" i="0" u="none" strike="noStrike" kern="0" cap="none" spc="0" normalizeH="0" baseline="0" noProof="0" dirty="0">
                <a:ln>
                  <a:noFill/>
                </a:ln>
                <a:solidFill>
                  <a:srgbClr val="FF0000"/>
                </a:solidFill>
                <a:effectLst/>
                <a:uLnTx/>
                <a:uFillTx/>
                <a:latin typeface="Arial"/>
                <a:ea typeface="+mn-ea"/>
                <a:cs typeface="+mn-cs"/>
              </a:rPr>
              <a:t>timely</a:t>
            </a:r>
            <a:r>
              <a:rPr kumimoji="0" lang="en-GB" sz="2800" b="1" i="0" u="none" strike="noStrike" kern="0" cap="none" spc="0" normalizeH="0" baseline="0" noProof="0" dirty="0">
                <a:ln>
                  <a:noFill/>
                </a:ln>
                <a:solidFill>
                  <a:srgbClr val="660066"/>
                </a:solidFill>
                <a:effectLst/>
                <a:uLnTx/>
                <a:uFillTx/>
                <a:latin typeface="Arial"/>
                <a:ea typeface="+mn-ea"/>
                <a:cs typeface="+mn-cs"/>
              </a:rPr>
              <a:t>, while it still matters to students, in time for them to use it towards further learning, or to receive further assistance.</a:t>
            </a:r>
          </a:p>
          <a:p>
            <a:pPr marL="533400" marR="0" lvl="0" indent="-533400" algn="l" defTabSz="914400" rtl="0" eaLnBrk="1" fontAlgn="base" latinLnBrk="0" hangingPunct="1">
              <a:lnSpc>
                <a:spcPct val="100000"/>
              </a:lnSpc>
              <a:spcBef>
                <a:spcPct val="35000"/>
              </a:spcBef>
              <a:spcAft>
                <a:spcPct val="0"/>
              </a:spcAft>
              <a:buClr>
                <a:srgbClr val="009900"/>
              </a:buClr>
              <a:buSzTx/>
              <a:buFontTx/>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	(Graham Gibbs)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11029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76EC3FF1-09AD-4A28-9EB2-E39AB8BDF6EB}"/>
              </a:ext>
            </a:extLst>
          </p:cNvPr>
          <p:cNvSpPr>
            <a:spLocks noGrp="1"/>
          </p:cNvSpPr>
          <p:nvPr>
            <p:ph type="title"/>
          </p:nvPr>
        </p:nvSpPr>
        <p:spPr/>
        <p:txBody>
          <a:bodyPr/>
          <a:lstStyle/>
          <a:p>
            <a:pPr eaLnBrk="1" hangingPunct="1"/>
            <a:r>
              <a:rPr lang="en-GB" altLang="en-US" sz="3200" b="1">
                <a:solidFill>
                  <a:srgbClr val="FF0000"/>
                </a:solidFill>
              </a:rPr>
              <a:t>How to get feedback to a large group of students within 24 hours</a:t>
            </a:r>
            <a:endParaRPr lang="en-US" altLang="en-US" sz="3200" b="1">
              <a:solidFill>
                <a:srgbClr val="FF0000"/>
              </a:solidFill>
            </a:endParaRPr>
          </a:p>
        </p:txBody>
      </p:sp>
      <p:sp>
        <p:nvSpPr>
          <p:cNvPr id="9219" name="Content Placeholder 4">
            <a:extLst>
              <a:ext uri="{FF2B5EF4-FFF2-40B4-BE49-F238E27FC236}">
                <a16:creationId xmlns:a16="http://schemas.microsoft.com/office/drawing/2014/main" id="{642E6C99-87EC-422F-A454-6D4B48A785E5}"/>
              </a:ext>
            </a:extLst>
          </p:cNvPr>
          <p:cNvSpPr>
            <a:spLocks noGrp="1"/>
          </p:cNvSpPr>
          <p:nvPr>
            <p:ph idx="1"/>
          </p:nvPr>
        </p:nvSpPr>
        <p:spPr/>
        <p:txBody>
          <a:bodyPr/>
          <a:lstStyle/>
          <a:p>
            <a:pPr eaLnBrk="1" hangingPunct="1">
              <a:lnSpc>
                <a:spcPct val="100000"/>
              </a:lnSpc>
            </a:pPr>
            <a:r>
              <a:rPr lang="en-GB" altLang="en-US" sz="2600"/>
              <a:t>There are serious reservations about written feedback, but we can make even this work much better than it did.</a:t>
            </a:r>
          </a:p>
          <a:p>
            <a:pPr eaLnBrk="1" hangingPunct="1">
              <a:lnSpc>
                <a:spcPct val="100000"/>
              </a:lnSpc>
            </a:pPr>
            <a:r>
              <a:rPr lang="en-GB" altLang="en-US" sz="2600"/>
              <a:t>The next few slides are about a way of giving students feedback on their work within 24 hours of them doing it.</a:t>
            </a:r>
          </a:p>
          <a:p>
            <a:pPr eaLnBrk="1" hangingPunct="1">
              <a:lnSpc>
                <a:spcPct val="100000"/>
              </a:lnSpc>
            </a:pPr>
            <a:r>
              <a:rPr lang="en-GB" altLang="en-US" sz="2600"/>
              <a:t>There are three or more </a:t>
            </a:r>
            <a:r>
              <a:rPr lang="en-GB" altLang="en-US" sz="2600">
                <a:solidFill>
                  <a:srgbClr val="CC0000"/>
                </a:solidFill>
              </a:rPr>
              <a:t>‘yes, but...’</a:t>
            </a:r>
            <a:r>
              <a:rPr lang="en-GB" altLang="en-US" sz="2600"/>
              <a:t>s with this idea, but please hold these for around four minutes.</a:t>
            </a:r>
          </a:p>
          <a:p>
            <a:pPr eaLnBrk="1" hangingPunct="1">
              <a:lnSpc>
                <a:spcPct val="100000"/>
              </a:lnSpc>
            </a:pPr>
            <a:endParaRPr lang="en-US" altLang="en-US" sz="2600"/>
          </a:p>
        </p:txBody>
      </p:sp>
    </p:spTree>
    <p:extLst>
      <p:ext uri="{BB962C8B-B14F-4D97-AF65-F5344CB8AC3E}">
        <p14:creationId xmlns:p14="http://schemas.microsoft.com/office/powerpoint/2010/main" val="44303186"/>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6D08E5D-5CF7-4C2C-9F7A-770CB8616700}"/>
              </a:ext>
            </a:extLst>
          </p:cNvPr>
          <p:cNvSpPr>
            <a:spLocks noGrp="1"/>
          </p:cNvSpPr>
          <p:nvPr>
            <p:ph type="title"/>
          </p:nvPr>
        </p:nvSpPr>
        <p:spPr/>
        <p:txBody>
          <a:bodyPr/>
          <a:lstStyle/>
          <a:p>
            <a:pPr eaLnBrk="1" hangingPunct="1"/>
            <a:r>
              <a:rPr lang="en-GB" altLang="en-US" sz="3200" b="1"/>
              <a:t>Set the hand-in time to be at a whole-group session</a:t>
            </a:r>
          </a:p>
        </p:txBody>
      </p:sp>
      <p:sp>
        <p:nvSpPr>
          <p:cNvPr id="11267" name="Content Placeholder 2">
            <a:extLst>
              <a:ext uri="{FF2B5EF4-FFF2-40B4-BE49-F238E27FC236}">
                <a16:creationId xmlns:a16="http://schemas.microsoft.com/office/drawing/2014/main" id="{9D85DE6D-2076-4288-909A-97B46D8C48F3}"/>
              </a:ext>
            </a:extLst>
          </p:cNvPr>
          <p:cNvSpPr>
            <a:spLocks noGrp="1"/>
          </p:cNvSpPr>
          <p:nvPr>
            <p:ph idx="1"/>
          </p:nvPr>
        </p:nvSpPr>
        <p:spPr/>
        <p:txBody>
          <a:bodyPr/>
          <a:lstStyle/>
          <a:p>
            <a:pPr eaLnBrk="1" hangingPunct="1">
              <a:lnSpc>
                <a:spcPct val="100000"/>
              </a:lnSpc>
            </a:pPr>
            <a:r>
              <a:rPr lang="en-GB" altLang="en-US" sz="2600"/>
              <a:t>E.g. next Tuesday’s 10-11 lecture,</a:t>
            </a:r>
          </a:p>
          <a:p>
            <a:pPr eaLnBrk="1" hangingPunct="1">
              <a:lnSpc>
                <a:spcPct val="100000"/>
              </a:lnSpc>
            </a:pPr>
            <a:r>
              <a:rPr lang="en-GB" altLang="en-US" sz="2600"/>
              <a:t>Deadline = 1003.</a:t>
            </a:r>
          </a:p>
          <a:p>
            <a:pPr eaLnBrk="1" hangingPunct="1">
              <a:lnSpc>
                <a:spcPct val="100000"/>
              </a:lnSpc>
            </a:pPr>
            <a:r>
              <a:rPr lang="en-GB" altLang="en-US" sz="2600"/>
              <a:t>Let them pile up all their work at the  front.</a:t>
            </a:r>
          </a:p>
          <a:p>
            <a:pPr eaLnBrk="1" hangingPunct="1">
              <a:lnSpc>
                <a:spcPct val="100000"/>
              </a:lnSpc>
            </a:pPr>
            <a:r>
              <a:rPr lang="en-GB" altLang="en-US" sz="2600"/>
              <a:t>At 1003, hand out to everyone a coloured sheet, containing numbered points. </a:t>
            </a:r>
          </a:p>
          <a:p>
            <a:pPr eaLnBrk="1" hangingPunct="1">
              <a:lnSpc>
                <a:spcPct val="100000"/>
              </a:lnSpc>
            </a:pPr>
            <a:r>
              <a:rPr lang="en-GB" altLang="en-US" sz="2600"/>
              <a:t>(so you can say in feedback ‘</a:t>
            </a:r>
            <a:r>
              <a:rPr lang="en-GB" altLang="en-US" sz="2600">
                <a:solidFill>
                  <a:srgbClr val="008000"/>
                </a:solidFill>
              </a:rPr>
              <a:t>please see point 3, blue sheet</a:t>
            </a:r>
            <a:r>
              <a:rPr lang="en-GB" altLang="en-US" sz="2600"/>
              <a:t>’ and so on).</a:t>
            </a:r>
          </a:p>
          <a:p>
            <a:pPr eaLnBrk="1" hangingPunct="1">
              <a:lnSpc>
                <a:spcPct val="100000"/>
              </a:lnSpc>
            </a:pPr>
            <a:endParaRPr lang="en-GB" altLang="en-US" sz="2600"/>
          </a:p>
        </p:txBody>
      </p:sp>
    </p:spTree>
    <p:extLst>
      <p:ext uri="{BB962C8B-B14F-4D97-AF65-F5344CB8AC3E}">
        <p14:creationId xmlns:p14="http://schemas.microsoft.com/office/powerpoint/2010/main" val="1632051942"/>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DDC8734-7CBF-4B6E-9996-8622EA92907F}"/>
              </a:ext>
            </a:extLst>
          </p:cNvPr>
          <p:cNvSpPr>
            <a:spLocks noGrp="1"/>
          </p:cNvSpPr>
          <p:nvPr>
            <p:ph type="title"/>
          </p:nvPr>
        </p:nvSpPr>
        <p:spPr/>
        <p:txBody>
          <a:bodyPr/>
          <a:lstStyle/>
          <a:p>
            <a:pPr eaLnBrk="1" hangingPunct="1"/>
            <a:r>
              <a:rPr lang="en-GB" altLang="en-US" sz="3600" b="1"/>
              <a:t>The blue sheet can contain....</a:t>
            </a:r>
          </a:p>
        </p:txBody>
      </p:sp>
      <p:sp>
        <p:nvSpPr>
          <p:cNvPr id="3" name="Content Placeholder 2">
            <a:extLst>
              <a:ext uri="{FF2B5EF4-FFF2-40B4-BE49-F238E27FC236}">
                <a16:creationId xmlns:a16="http://schemas.microsoft.com/office/drawing/2014/main" id="{E0CC7065-6659-4AC0-94E7-4A26F36D1E36}"/>
              </a:ext>
            </a:extLst>
          </p:cNvPr>
          <p:cNvSpPr>
            <a:spLocks noGrp="1"/>
          </p:cNvSpPr>
          <p:nvPr>
            <p:ph idx="1"/>
          </p:nvPr>
        </p:nvSpPr>
        <p:spPr/>
        <p:txBody>
          <a:bodyPr/>
          <a:lstStyle/>
          <a:p>
            <a:pPr marL="533400" lvl="1" indent="-533400" eaLnBrk="1" hangingPunct="1">
              <a:lnSpc>
                <a:spcPct val="100000"/>
              </a:lnSpc>
              <a:defRPr/>
            </a:pPr>
            <a:r>
              <a:rPr lang="en-GB" sz="2600" dirty="0">
                <a:ea typeface="+mn-ea"/>
                <a:cs typeface="+mn-cs"/>
              </a:rPr>
              <a:t>Illustration of what is expected as evidence of achievement of each of the intended learning outcomes</a:t>
            </a:r>
          </a:p>
          <a:p>
            <a:pPr marL="533400" lvl="1" indent="-533400" eaLnBrk="1" hangingPunct="1">
              <a:lnSpc>
                <a:spcPct val="100000"/>
              </a:lnSpc>
              <a:defRPr/>
            </a:pPr>
            <a:r>
              <a:rPr lang="en-GB" sz="2600" dirty="0">
                <a:ea typeface="+mn-ea"/>
                <a:cs typeface="+mn-cs"/>
              </a:rPr>
              <a:t>Likely mistakes</a:t>
            </a:r>
          </a:p>
          <a:p>
            <a:pPr marL="533400" lvl="1" indent="-533400" eaLnBrk="1" hangingPunct="1">
              <a:lnSpc>
                <a:spcPct val="100000"/>
              </a:lnSpc>
              <a:defRPr/>
            </a:pPr>
            <a:r>
              <a:rPr lang="en-GB" sz="2600" dirty="0">
                <a:ea typeface="+mn-ea"/>
                <a:cs typeface="+mn-cs"/>
              </a:rPr>
              <a:t>Features of a good answer</a:t>
            </a:r>
          </a:p>
          <a:p>
            <a:pPr marL="533400" lvl="1" indent="-533400" eaLnBrk="1" hangingPunct="1">
              <a:lnSpc>
                <a:spcPct val="100000"/>
              </a:lnSpc>
              <a:defRPr/>
            </a:pPr>
            <a:r>
              <a:rPr lang="en-GB" sz="2600" dirty="0">
                <a:ea typeface="+mn-ea"/>
                <a:cs typeface="+mn-cs"/>
              </a:rPr>
              <a:t>Frequently needed explanations</a:t>
            </a:r>
          </a:p>
          <a:p>
            <a:pPr marL="533400" lvl="1" indent="-533400" eaLnBrk="1" hangingPunct="1">
              <a:lnSpc>
                <a:spcPct val="100000"/>
              </a:lnSpc>
              <a:defRPr/>
            </a:pPr>
            <a:r>
              <a:rPr lang="en-GB" sz="2600" dirty="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anose="05000000000000000000" pitchFamily="2" charset="2"/>
              <a:buNone/>
              <a:defRPr/>
            </a:pPr>
            <a:r>
              <a:rPr lang="en-GB" sz="2600" dirty="0">
                <a:ea typeface="+mn-ea"/>
                <a:cs typeface="+mn-cs"/>
              </a:rPr>
              <a:t>Let the students study this for 3 minutes until 1006 – it goes rather quiet!</a:t>
            </a:r>
          </a:p>
          <a:p>
            <a:pPr eaLnBrk="1" hangingPunct="1">
              <a:lnSpc>
                <a:spcPct val="100000"/>
              </a:lnSpc>
              <a:defRPr/>
            </a:pPr>
            <a:endParaRPr lang="en-GB" sz="2600" dirty="0"/>
          </a:p>
        </p:txBody>
      </p:sp>
    </p:spTree>
    <p:extLst>
      <p:ext uri="{BB962C8B-B14F-4D97-AF65-F5344CB8AC3E}">
        <p14:creationId xmlns:p14="http://schemas.microsoft.com/office/powerpoint/2010/main" val="26325527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D54BF63-1F91-4504-BDCD-C50EBD79F4EF}"/>
              </a:ext>
            </a:extLst>
          </p:cNvPr>
          <p:cNvSpPr>
            <a:spLocks noGrp="1"/>
          </p:cNvSpPr>
          <p:nvPr>
            <p:ph type="title"/>
          </p:nvPr>
        </p:nvSpPr>
        <p:spPr/>
        <p:txBody>
          <a:bodyPr/>
          <a:lstStyle/>
          <a:p>
            <a:pPr eaLnBrk="1" hangingPunct="1"/>
            <a:r>
              <a:rPr lang="en-GB" altLang="en-US" sz="3600" b="1"/>
              <a:t>At 1006...</a:t>
            </a:r>
          </a:p>
        </p:txBody>
      </p:sp>
      <p:sp>
        <p:nvSpPr>
          <p:cNvPr id="15363" name="Content Placeholder 2">
            <a:extLst>
              <a:ext uri="{FF2B5EF4-FFF2-40B4-BE49-F238E27FC236}">
                <a16:creationId xmlns:a16="http://schemas.microsoft.com/office/drawing/2014/main" id="{48410FD9-B5DE-4472-8A03-BF14655FC336}"/>
              </a:ext>
            </a:extLst>
          </p:cNvPr>
          <p:cNvSpPr>
            <a:spLocks noGrp="1"/>
          </p:cNvSpPr>
          <p:nvPr>
            <p:ph idx="1"/>
          </p:nvPr>
        </p:nvSpPr>
        <p:spPr/>
        <p:txBody>
          <a:bodyPr/>
          <a:lstStyle/>
          <a:p>
            <a:pPr eaLnBrk="1" hangingPunct="1"/>
            <a:r>
              <a:rPr lang="en-GB" altLang="en-US" sz="2600"/>
              <a:t>Go into face-to-face </a:t>
            </a:r>
            <a:r>
              <a:rPr lang="en-GB" altLang="en-US" sz="2600">
                <a:solidFill>
                  <a:srgbClr val="FF0000"/>
                </a:solidFill>
              </a:rPr>
              <a:t>oral</a:t>
            </a:r>
            <a:r>
              <a:rPr lang="en-GB" altLang="en-US" sz="2600"/>
              <a:t> mode, until 1009....</a:t>
            </a:r>
          </a:p>
          <a:p>
            <a:pPr eaLnBrk="1" hangingPunct="1"/>
            <a:r>
              <a:rPr lang="en-GB" altLang="en-US" sz="2600"/>
              <a:t>Spend a few minutes de-briefing the whole group and talking them through </a:t>
            </a:r>
            <a:r>
              <a:rPr lang="en-GB" altLang="en-US" sz="2600">
                <a:solidFill>
                  <a:srgbClr val="FF0000"/>
                </a:solidFill>
              </a:rPr>
              <a:t>one</a:t>
            </a:r>
            <a:r>
              <a:rPr lang="en-GB" altLang="en-US" sz="2600"/>
              <a:t> point on the handout…</a:t>
            </a:r>
          </a:p>
          <a:p>
            <a:pPr eaLnBrk="1" hangingPunct="1"/>
            <a:r>
              <a:rPr lang="en-GB" altLang="en-US" sz="2600"/>
              <a:t>	…</a:t>
            </a:r>
            <a:r>
              <a:rPr lang="en-GB" altLang="en-US" sz="2600">
                <a:solidFill>
                  <a:srgbClr val="008000"/>
                </a:solidFill>
              </a:rPr>
              <a:t>adding tone-of-voice, facial expression, body language, emphasis, and so on to the feedback.</a:t>
            </a:r>
          </a:p>
        </p:txBody>
      </p:sp>
    </p:spTree>
    <p:extLst>
      <p:ext uri="{BB962C8B-B14F-4D97-AF65-F5344CB8AC3E}">
        <p14:creationId xmlns:p14="http://schemas.microsoft.com/office/powerpoint/2010/main" val="2847336063"/>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9581661-F9DA-4284-832D-0BE0E1C17970}"/>
              </a:ext>
            </a:extLst>
          </p:cNvPr>
          <p:cNvSpPr>
            <a:spLocks noGrp="1"/>
          </p:cNvSpPr>
          <p:nvPr>
            <p:ph type="title"/>
          </p:nvPr>
        </p:nvSpPr>
        <p:spPr/>
        <p:txBody>
          <a:bodyPr/>
          <a:lstStyle/>
          <a:p>
            <a:pPr eaLnBrk="1" hangingPunct="1"/>
            <a:r>
              <a:rPr lang="en-GB" altLang="en-US" sz="3600" b="1"/>
              <a:t>The rationale...</a:t>
            </a:r>
          </a:p>
        </p:txBody>
      </p:sp>
      <p:sp>
        <p:nvSpPr>
          <p:cNvPr id="17411" name="Content Placeholder 2">
            <a:extLst>
              <a:ext uri="{FF2B5EF4-FFF2-40B4-BE49-F238E27FC236}">
                <a16:creationId xmlns:a16="http://schemas.microsoft.com/office/drawing/2014/main" id="{A6B14C06-EC58-46A8-AA22-7A6C2B3CC7B7}"/>
              </a:ext>
            </a:extLst>
          </p:cNvPr>
          <p:cNvSpPr>
            <a:spLocks noGrp="1"/>
          </p:cNvSpPr>
          <p:nvPr>
            <p:ph idx="1"/>
          </p:nvPr>
        </p:nvSpPr>
        <p:spPr/>
        <p:txBody>
          <a:bodyPr/>
          <a:lstStyle/>
          <a:p>
            <a:pPr eaLnBrk="1" hangingPunct="1">
              <a:lnSpc>
                <a:spcPct val="100000"/>
              </a:lnSpc>
            </a:pPr>
            <a:r>
              <a:rPr lang="en-GB" altLang="en-US" sz="2600"/>
              <a:t>Since </a:t>
            </a:r>
            <a:r>
              <a:rPr lang="en-GB" altLang="en-US" sz="2600">
                <a:solidFill>
                  <a:srgbClr val="FF0000"/>
                </a:solidFill>
              </a:rPr>
              <a:t>most of the students will still have been doing the work in the last 24 hours </a:t>
            </a:r>
            <a:r>
              <a:rPr lang="en-GB" altLang="en-US" sz="2600"/>
              <a:t>before handing it in, you’re giving them feedback while they still remember what they were doing.</a:t>
            </a:r>
          </a:p>
          <a:p>
            <a:pPr eaLnBrk="1" hangingPunct="1">
              <a:lnSpc>
                <a:spcPct val="100000"/>
              </a:lnSpc>
            </a:pPr>
            <a:r>
              <a:rPr lang="en-GB" altLang="en-US" sz="2600"/>
              <a:t>They know what they didn’t do.</a:t>
            </a:r>
          </a:p>
          <a:p>
            <a:pPr eaLnBrk="1" hangingPunct="1">
              <a:lnSpc>
                <a:spcPct val="100000"/>
              </a:lnSpc>
            </a:pPr>
            <a:r>
              <a:rPr lang="en-GB" altLang="en-US" sz="2600"/>
              <a:t>They know what they missed out because they couldn’t understand it.</a:t>
            </a:r>
          </a:p>
          <a:p>
            <a:pPr eaLnBrk="1" hangingPunct="1">
              <a:lnSpc>
                <a:spcPct val="100000"/>
              </a:lnSpc>
            </a:pPr>
            <a:endParaRPr lang="en-GB" altLang="en-US" sz="2600"/>
          </a:p>
          <a:p>
            <a:pPr eaLnBrk="1" hangingPunct="1">
              <a:lnSpc>
                <a:spcPct val="100000"/>
              </a:lnSpc>
            </a:pPr>
            <a:endParaRPr lang="en-GB" altLang="en-US" sz="2600"/>
          </a:p>
        </p:txBody>
      </p:sp>
    </p:spTree>
    <p:extLst>
      <p:ext uri="{BB962C8B-B14F-4D97-AF65-F5344CB8AC3E}">
        <p14:creationId xmlns:p14="http://schemas.microsoft.com/office/powerpoint/2010/main" val="2044776979"/>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BD06CB3-3B6D-4354-B0DD-6F348DAA2648}"/>
              </a:ext>
            </a:extLst>
          </p:cNvPr>
          <p:cNvSpPr>
            <a:spLocks noGrp="1"/>
          </p:cNvSpPr>
          <p:nvPr>
            <p:ph type="title"/>
          </p:nvPr>
        </p:nvSpPr>
        <p:spPr/>
        <p:txBody>
          <a:bodyPr/>
          <a:lstStyle/>
          <a:p>
            <a:pPr eaLnBrk="1" hangingPunct="1"/>
            <a:r>
              <a:rPr lang="en-GB" altLang="en-US" sz="3200" b="1"/>
              <a:t>Now take away their work to mark – in a third of the time it used to take you!</a:t>
            </a:r>
          </a:p>
        </p:txBody>
      </p:sp>
      <p:sp>
        <p:nvSpPr>
          <p:cNvPr id="19459" name="Content Placeholder 2">
            <a:extLst>
              <a:ext uri="{FF2B5EF4-FFF2-40B4-BE49-F238E27FC236}">
                <a16:creationId xmlns:a16="http://schemas.microsoft.com/office/drawing/2014/main" id="{621C2D37-502F-4C1C-B987-BAD7C0A94D34}"/>
              </a:ext>
            </a:extLst>
          </p:cNvPr>
          <p:cNvSpPr>
            <a:spLocks noGrp="1"/>
          </p:cNvSpPr>
          <p:nvPr>
            <p:ph idx="1"/>
          </p:nvPr>
        </p:nvSpPr>
        <p:spPr/>
        <p:txBody>
          <a:bodyPr/>
          <a:lstStyle/>
          <a:p>
            <a:pPr eaLnBrk="1" hangingPunct="1">
              <a:lnSpc>
                <a:spcPct val="100000"/>
              </a:lnSpc>
            </a:pPr>
            <a:r>
              <a:rPr lang="en-GB" altLang="en-US" sz="2600"/>
              <a:t>You waste far less writing the </a:t>
            </a:r>
            <a:r>
              <a:rPr lang="en-GB" altLang="en-US" sz="2600">
                <a:solidFill>
                  <a:srgbClr val="FF0000"/>
                </a:solidFill>
              </a:rPr>
              <a:t>same old things </a:t>
            </a:r>
            <a:r>
              <a:rPr lang="en-GB" altLang="en-US" sz="2600"/>
              <a:t>on one piece of work after another, regarding frequently occurring mistakes;</a:t>
            </a:r>
          </a:p>
          <a:p>
            <a:pPr eaLnBrk="1" hangingPunct="1">
              <a:lnSpc>
                <a:spcPct val="100000"/>
              </a:lnSpc>
            </a:pPr>
            <a:r>
              <a:rPr lang="en-GB" altLang="en-US" sz="2600"/>
              <a:t>Instead, you need just to write ‘</a:t>
            </a:r>
            <a:r>
              <a:rPr lang="en-GB" altLang="en-US" sz="2600">
                <a:solidFill>
                  <a:srgbClr val="008000"/>
                </a:solidFill>
              </a:rPr>
              <a:t>please see point 4, blue sheet</a:t>
            </a:r>
            <a:r>
              <a:rPr lang="en-GB" altLang="en-US" sz="2600"/>
              <a:t>’ (which takes seconds).</a:t>
            </a:r>
          </a:p>
          <a:p>
            <a:pPr eaLnBrk="1" hangingPunct="1">
              <a:lnSpc>
                <a:spcPct val="100000"/>
              </a:lnSpc>
            </a:pPr>
            <a:r>
              <a:rPr lang="en-GB" altLang="en-US" sz="2600"/>
              <a:t>You can now make your comments relate more to each individual piece of work;</a:t>
            </a:r>
          </a:p>
          <a:p>
            <a:pPr eaLnBrk="1" hangingPunct="1">
              <a:lnSpc>
                <a:spcPct val="100000"/>
              </a:lnSpc>
            </a:pPr>
            <a:r>
              <a:rPr lang="en-GB" altLang="en-US" sz="2600"/>
              <a:t>This means when students get their marked work back with feedback, they are more likely to use it, as it’s personal to them.</a:t>
            </a:r>
          </a:p>
          <a:p>
            <a:pPr eaLnBrk="1" hangingPunct="1">
              <a:lnSpc>
                <a:spcPct val="100000"/>
              </a:lnSpc>
            </a:pPr>
            <a:endParaRPr lang="en-GB" altLang="en-US" sz="2600"/>
          </a:p>
        </p:txBody>
      </p:sp>
    </p:spTree>
    <p:extLst>
      <p:ext uri="{BB962C8B-B14F-4D97-AF65-F5344CB8AC3E}">
        <p14:creationId xmlns:p14="http://schemas.microsoft.com/office/powerpoint/2010/main" val="44776569"/>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C76B724E-4B9E-4751-9E13-CAC4262E96EA}"/>
              </a:ext>
            </a:extLst>
          </p:cNvPr>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mn-cs"/>
              </a:rPr>
              <a:t>Summary: providing feedback within 24 hours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2" name="Oval 1">
            <a:extLst>
              <a:ext uri="{FF2B5EF4-FFF2-40B4-BE49-F238E27FC236}">
                <a16:creationId xmlns:a16="http://schemas.microsoft.com/office/drawing/2014/main" id="{28789C1A-7046-4355-BD72-A76E3910902E}"/>
              </a:ext>
            </a:extLst>
          </p:cNvPr>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Hand out ‘blue sheet’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 </a:t>
            </a:r>
          </a:p>
        </p:txBody>
      </p:sp>
      <p:sp>
        <p:nvSpPr>
          <p:cNvPr id="4" name="Oval 3">
            <a:extLst>
              <a:ext uri="{FF2B5EF4-FFF2-40B4-BE49-F238E27FC236}">
                <a16:creationId xmlns:a16="http://schemas.microsoft.com/office/drawing/2014/main" id="{0A667BE0-0A52-4BFC-BEEB-91BCD5763F2C}"/>
              </a:ext>
            </a:extLst>
          </p:cNvPr>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Prepare ‘blue sheet’ with anticipated</a:t>
            </a: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generic feedback</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 name="Oval 4">
            <a:extLst>
              <a:ext uri="{FF2B5EF4-FFF2-40B4-BE49-F238E27FC236}">
                <a16:creationId xmlns:a16="http://schemas.microsoft.com/office/drawing/2014/main" id="{FDA0F8F2-7E7C-4BA2-9EC3-8CBDEC410CB2}"/>
              </a:ext>
            </a:extLst>
          </p:cNvPr>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Collect students’ work at start of lecture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 name="Oval 5">
            <a:extLst>
              <a:ext uri="{FF2B5EF4-FFF2-40B4-BE49-F238E27FC236}">
                <a16:creationId xmlns:a16="http://schemas.microsoft.com/office/drawing/2014/main" id="{015F964E-A1CD-4671-B43E-512AAD0B3AB4}"/>
              </a:ext>
            </a:extLst>
          </p:cNvPr>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Take away work to mark in a third of the time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 name="Oval 6">
            <a:extLst>
              <a:ext uri="{FF2B5EF4-FFF2-40B4-BE49-F238E27FC236}">
                <a16:creationId xmlns:a16="http://schemas.microsoft.com/office/drawing/2014/main" id="{CEA7E50A-3DEC-42E2-AE5B-D49AE8829472}"/>
              </a:ext>
            </a:extLst>
          </p:cNvPr>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Set </a:t>
            </a: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hand-in deadline to be at lecture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Oval 7">
            <a:extLst>
              <a:ext uri="{FF2B5EF4-FFF2-40B4-BE49-F238E27FC236}">
                <a16:creationId xmlns:a16="http://schemas.microsoft.com/office/drawing/2014/main" id="{91793500-8232-4009-9879-6EFA8ABC473E}"/>
              </a:ext>
            </a:extLst>
          </p:cNvPr>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GB"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Talk class through one important point, then resume lecture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6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Oval 8">
            <a:extLst>
              <a:ext uri="{FF2B5EF4-FFF2-40B4-BE49-F238E27FC236}">
                <a16:creationId xmlns:a16="http://schemas.microsoft.com/office/drawing/2014/main" id="{CEC3A738-FF12-4AF7-AB51-20CE8D5C5B76}"/>
              </a:ext>
            </a:extLst>
          </p:cNvPr>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Let students read blue sheet for short while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96000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896FBDB-1007-4A06-B18E-FF71A78D091B}"/>
              </a:ext>
            </a:extLst>
          </p:cNvPr>
          <p:cNvSpPr>
            <a:spLocks noGrp="1"/>
          </p:cNvSpPr>
          <p:nvPr>
            <p:ph type="title"/>
          </p:nvPr>
        </p:nvSpPr>
        <p:spPr/>
        <p:txBody>
          <a:bodyPr/>
          <a:lstStyle/>
          <a:p>
            <a:pPr eaLnBrk="1" hangingPunct="1"/>
            <a:r>
              <a:rPr lang="en-GB" altLang="en-US" b="1"/>
              <a:t>Furthermore...</a:t>
            </a:r>
          </a:p>
        </p:txBody>
      </p:sp>
      <p:sp>
        <p:nvSpPr>
          <p:cNvPr id="23555" name="Content Placeholder 2">
            <a:extLst>
              <a:ext uri="{FF2B5EF4-FFF2-40B4-BE49-F238E27FC236}">
                <a16:creationId xmlns:a16="http://schemas.microsoft.com/office/drawing/2014/main" id="{0CB2014F-502B-4D99-A550-AC26450814DF}"/>
              </a:ext>
            </a:extLst>
          </p:cNvPr>
          <p:cNvSpPr>
            <a:spLocks noGrp="1"/>
          </p:cNvSpPr>
          <p:nvPr>
            <p:ph idx="1"/>
          </p:nvPr>
        </p:nvSpPr>
        <p:spPr/>
        <p:txBody>
          <a:bodyPr/>
          <a:lstStyle/>
          <a:p>
            <a:pPr eaLnBrk="1" hangingPunct="1">
              <a:lnSpc>
                <a:spcPct val="100000"/>
              </a:lnSpc>
            </a:pPr>
            <a:r>
              <a:rPr lang="en-GB" altLang="en-US" sz="2600"/>
              <a:t>When they get their marked work back, they’ve already had the chance to make sense of their own piece of work in the light of the generic feedback you gave them when they handed it in, and the additional oral ‘deepening’ of one important point.</a:t>
            </a:r>
          </a:p>
        </p:txBody>
      </p:sp>
    </p:spTree>
    <p:extLst>
      <p:ext uri="{BB962C8B-B14F-4D97-AF65-F5344CB8AC3E}">
        <p14:creationId xmlns:p14="http://schemas.microsoft.com/office/powerpoint/2010/main" val="191919743"/>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200" b="1" dirty="0">
                <a:solidFill>
                  <a:srgbClr val="008000"/>
                </a:solidFill>
                <a:latin typeface="+mj-lt"/>
                <a:ea typeface="+mj-ea"/>
                <a:cs typeface="+mj-cs"/>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336600"/>
                </a:solidFill>
                <a:effectLst/>
                <a:uLnTx/>
                <a:uFillTx/>
                <a:latin typeface="Calibri"/>
              </a:rPr>
              <a:t>2 hands = very much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6600"/>
                </a:solidFill>
                <a:effectLst/>
                <a:uLnTx/>
                <a:uFillTx/>
                <a:latin typeface="Calibri"/>
              </a:rPr>
              <a:t>one hand = somewhat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0000"/>
                </a:solidFill>
                <a:effectLst/>
                <a:uLnTx/>
                <a:uFillTx/>
                <a:latin typeface="Calibri"/>
              </a:rPr>
              <a:t>touch left ear = no better</a:t>
            </a:r>
            <a:r>
              <a:rPr kumimoji="0" lang="en-GB" sz="2800" b="1" i="0" u="none" strike="noStrike" kern="1200" cap="none" spc="0" normalizeH="0" baseline="0" noProof="0" dirty="0">
                <a:ln>
                  <a:noFill/>
                </a:ln>
                <a:solidFill>
                  <a:srgbClr val="660066"/>
                </a:solidFill>
                <a:effectLst/>
                <a:uLnTx/>
                <a:uFillTx/>
                <a:latin typeface="Calibri"/>
              </a:rPr>
              <a:t>...</a:t>
            </a:r>
            <a:endParaRPr kumimoji="0" lang="en-US" sz="2800" b="1" i="0" u="none" strike="noStrike" kern="0" cap="none" spc="0" normalizeH="0" baseline="0" noProof="0" dirty="0">
              <a:ln>
                <a:noFill/>
              </a:ln>
              <a:solidFill>
                <a:srgbClr val="660066"/>
              </a:solidFill>
              <a:effectLst/>
              <a:uLnTx/>
              <a:uFillTx/>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Identify and confront the problems involved in making feedback and feedforward work for us and for our students?</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Examine what the gurus now say about feedback techniques?</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Consider the cons of written feedback, and the pros on oral feedback?</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Explore ways of making feedforward more manageable for us?</a:t>
            </a:r>
          </a:p>
        </p:txBody>
      </p:sp>
    </p:spTree>
    <p:extLst>
      <p:ext uri="{BB962C8B-B14F-4D97-AF65-F5344CB8AC3E}">
        <p14:creationId xmlns:p14="http://schemas.microsoft.com/office/powerpoint/2010/main" val="224591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039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5.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7.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1.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3.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5.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7.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68.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9.xml><?xml version="1.0" encoding="utf-8"?>
<a:theme xmlns:a="http://schemas.openxmlformats.org/drawingml/2006/main" name="1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0.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71.xml><?xml version="1.0" encoding="utf-8"?>
<a:theme xmlns:a="http://schemas.openxmlformats.org/drawingml/2006/main" name="1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2.xml><?xml version="1.0" encoding="utf-8"?>
<a:theme xmlns:a="http://schemas.openxmlformats.org/drawingml/2006/main" name="1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6570</Words>
  <Application>Microsoft Office PowerPoint</Application>
  <PresentationFormat>On-screen Show (4:3)</PresentationFormat>
  <Paragraphs>698</Paragraphs>
  <Slides>100</Slides>
  <Notes>63</Notes>
  <HiddenSlides>0</HiddenSlides>
  <MMClips>2</MMClips>
  <ScaleCrop>false</ScaleCrop>
  <HeadingPairs>
    <vt:vector size="6" baseType="variant">
      <vt:variant>
        <vt:lpstr>Fonts Used</vt:lpstr>
      </vt:variant>
      <vt:variant>
        <vt:i4>12</vt:i4>
      </vt:variant>
      <vt:variant>
        <vt:lpstr>Theme</vt:lpstr>
      </vt:variant>
      <vt:variant>
        <vt:i4>173</vt:i4>
      </vt:variant>
      <vt:variant>
        <vt:lpstr>Slide Titles</vt:lpstr>
      </vt:variant>
      <vt:variant>
        <vt:i4>100</vt:i4>
      </vt:variant>
    </vt:vector>
  </HeadingPairs>
  <TitlesOfParts>
    <vt:vector size="285" baseType="lpstr">
      <vt:lpstr>AR CARTER</vt:lpstr>
      <vt:lpstr>Arial</vt:lpstr>
      <vt:lpstr>Arial Rounded MT Bold</vt:lpstr>
      <vt:lpstr>Bradley Hand ITC</vt:lpstr>
      <vt:lpstr>Calibri</vt:lpstr>
      <vt:lpstr>Calibri Light</vt:lpstr>
      <vt:lpstr>Comic Sans MS</vt:lpstr>
      <vt:lpstr>Monotype Sorts</vt:lpstr>
      <vt:lpstr>Tahoma</vt:lpstr>
      <vt:lpstr>Times New Roman</vt:lpstr>
      <vt:lpstr>Trebuchet MS</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99_Custom Design</vt:lpstr>
      <vt:lpstr>63_Custom Design</vt:lpstr>
      <vt:lpstr>64_Custom Design</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71_Custom Design</vt:lpstr>
      <vt:lpstr>72_Custom Design</vt:lpstr>
      <vt:lpstr>74_Custom Design</vt:lpstr>
      <vt:lpstr>103_Custom Design</vt:lpstr>
      <vt:lpstr>Office Theme</vt:lpstr>
      <vt:lpstr>104_Custom Design</vt:lpstr>
      <vt:lpstr>107_Custom Design</vt:lpstr>
      <vt:lpstr>110_Custom Design</vt:lpstr>
      <vt:lpstr>111_Custom Design</vt:lpstr>
      <vt:lpstr>108_Custom Design</vt:lpstr>
      <vt:lpstr>112_Custom Design</vt:lpstr>
      <vt:lpstr>3_Theme1</vt:lpstr>
      <vt:lpstr>115_Custom Design</vt:lpstr>
      <vt:lpstr>176_Custom Design</vt:lpstr>
      <vt:lpstr>128_Custom Design</vt:lpstr>
      <vt:lpstr>129_Custom Design</vt:lpstr>
      <vt:lpstr>174_Custom Design</vt:lpstr>
      <vt:lpstr>122_Custom Design</vt:lpstr>
      <vt:lpstr>124_Custom Design</vt:lpstr>
      <vt:lpstr>180_Custom Design</vt:lpstr>
      <vt:lpstr>134_Custom Design</vt:lpstr>
      <vt:lpstr>136_Custom Design</vt:lpstr>
      <vt:lpstr>137_Custom Design</vt:lpstr>
      <vt:lpstr>175_Custom Design</vt:lpstr>
      <vt:lpstr>2_Clouds</vt:lpstr>
      <vt:lpstr>121_Custom Design</vt:lpstr>
      <vt:lpstr>106_Custom Design</vt:lpstr>
      <vt:lpstr>5_Office Theme</vt:lpstr>
      <vt:lpstr>119_Custom Design</vt:lpstr>
      <vt:lpstr>11_Office Theme</vt:lpstr>
      <vt:lpstr>1_LeedsMet template</vt:lpstr>
      <vt:lpstr>3_Office Theme</vt:lpstr>
      <vt:lpstr>5_LeedsMet template</vt:lpstr>
      <vt:lpstr>123_Custom Design</vt:lpstr>
      <vt:lpstr>130_Custom Design</vt:lpstr>
      <vt:lpstr>6_LeedsMet template</vt:lpstr>
      <vt:lpstr>131_Custom Design</vt:lpstr>
      <vt:lpstr>132_Custom Design</vt:lpstr>
      <vt:lpstr>6_Office Theme</vt:lpstr>
      <vt:lpstr>Activating Learning Rethinking feedback for 2018: improving effectiveness, speed, and satisfaction  – (ours, as well as students’) Coventry University</vt:lpstr>
      <vt:lpstr>PowerPoint Presentation</vt:lpstr>
      <vt:lpstr> About Phil…</vt:lpstr>
      <vt:lpstr>Thanks to students</vt:lpstr>
      <vt:lpstr>Students change</vt:lpstr>
      <vt:lpstr>Linking everything to learning</vt:lpstr>
      <vt:lpstr>Feedback, knowledge and enthusiasm</vt:lpstr>
      <vt:lpstr>Name labels…</vt:lpstr>
      <vt:lpstr>Outline Programme: March 14th </vt:lpstr>
      <vt:lpstr>Outline Programme: March 15th </vt:lpstr>
      <vt:lpstr>Intended learning outcomes</vt:lpstr>
      <vt:lpstr>You will be able to download my main slides</vt:lpstr>
      <vt:lpstr>Announcement about mobile phones and laptops...</vt:lpstr>
      <vt:lpstr>Download Phil’s published stuff on feedback, assessment, and learning</vt:lpstr>
      <vt:lpstr>Time-constrained Post-it exercise</vt:lpstr>
      <vt:lpstr>Thought for the day: Einstein</vt:lpstr>
      <vt:lpstr>Evidence-based practice</vt:lpstr>
      <vt:lpstr>17 sources about assessment, feedback and learning in higher education</vt:lpstr>
      <vt:lpstr>PowerPoint Presentation</vt:lpstr>
      <vt:lpstr>PowerPoint Presentation</vt:lpstr>
      <vt:lpstr>Now is the decade of  Universities’ dis-content!</vt:lpstr>
      <vt:lpstr>Modern institutions are moving away from being the providers of content, (where everything used to be about ‘delivery’), towards foregrounding two major functions: </vt:lpstr>
      <vt:lpstr>Quality feedback: three vital functions</vt:lpstr>
      <vt:lpstr>Task: think about ghastly feedback</vt:lpstr>
      <vt:lpstr>Is your provision of feedback fair?</vt:lpstr>
      <vt:lpstr>What are exemplars, and how can we use them productively?</vt:lpstr>
      <vt:lpstr>Exemplars can enable students to:</vt:lpstr>
      <vt:lpstr>What can we do when using exemplars? </vt:lpstr>
      <vt:lpstr> How students really learn </vt:lpstr>
      <vt:lpstr> How Students Really Learn ‘Ripples’ model of learning</vt:lpstr>
      <vt:lpstr>PowerPoint Presentation</vt:lpstr>
      <vt:lpstr>But what about learning styles?</vt:lpstr>
      <vt:lpstr>PowerPoint Presentation</vt:lpstr>
      <vt:lpstr>PowerPoint Presentation</vt:lpstr>
      <vt:lpstr>PowerPoint Presentation</vt:lpstr>
      <vt:lpstr>PowerPoint Presentation</vt:lpstr>
      <vt:lpstr>PowerPoint Presentation</vt:lpstr>
      <vt:lpstr>PowerPoint Presentation</vt:lpstr>
      <vt:lpstr>Learning is not linear! Feedback is not unidirectional. But sometimes we pretend that they are! #sketchnote by @SGroshell and @MrZachG #edchat #learning #teachchat</vt:lpstr>
      <vt:lpstr>PowerPoint Presentation</vt:lpstr>
      <vt:lpstr>Use link below to download the new materials on feedback and assessment produced in 2017 by Kay Sambell, Sally Brown and Phil Race for Edinburgh Napier University</vt:lpstr>
      <vt:lpstr>How’s your feedback?  (After Nicol and MacFarlane-Dick, 2006)</vt:lpstr>
      <vt:lpstr>Boud et al 2010: ‘Assessment 2020’</vt:lpstr>
      <vt:lpstr>Boud et al, 2010</vt:lpstr>
      <vt:lpstr>The NSS Assessment and Feedback Agenda (2005-16)</vt:lpstr>
      <vt:lpstr>The new NSS statements (2017)</vt:lpstr>
      <vt:lpstr>PowerPoint Presentation</vt:lpstr>
      <vt:lpstr>Face-to-face communication</vt:lpstr>
      <vt:lpstr>Face-to-face one-to-one feedback activity</vt:lpstr>
      <vt:lpstr>PowerPoint Presentation</vt:lpstr>
      <vt:lpstr>PowerPoint Presentation</vt:lpstr>
      <vt:lpstr>PowerPoint Presentation</vt:lpstr>
      <vt:lpstr>What’s wrong with feedback?</vt:lpstr>
      <vt:lpstr>But what’s really wrong with feedback?</vt:lpstr>
      <vt:lpstr>Royce Sadler on feedback:</vt:lpstr>
      <vt:lpstr>The importance of dialogic assessment</vt:lpstr>
      <vt:lpstr>Sally Brown on Feedback</vt:lpstr>
      <vt:lpstr>Five things students really hate about feedback</vt:lpstr>
      <vt:lpstr>Five things students really hate about feedback</vt:lpstr>
      <vt:lpstr>Good feedback: </vt:lpstr>
      <vt:lpstr>Good feedback:</vt:lpstr>
      <vt:lpstr>Good feedback:</vt:lpstr>
      <vt:lpstr>Good feedback:</vt:lpstr>
      <vt:lpstr>Good feedback:</vt:lpstr>
      <vt:lpstr>Feedback, and…</vt:lpstr>
      <vt:lpstr>PowerPoint Presentation</vt:lpstr>
      <vt:lpstr>Feedback works badly when it…</vt:lpstr>
      <vt:lpstr>Individual task on ways of giving students feedback</vt:lpstr>
      <vt:lpstr>Group task</vt:lpstr>
      <vt:lpstr>PowerPoint Presentation</vt:lpstr>
      <vt:lpstr>PowerPoint Presentation</vt:lpstr>
      <vt:lpstr>PowerPoint Presentation</vt:lpstr>
      <vt:lpstr>PowerPoint Presentation</vt:lpstr>
      <vt:lpstr>PowerPoint Presentation</vt:lpstr>
      <vt:lpstr>Feedback without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Useful references and further reading (1)</vt:lpstr>
      <vt:lpstr>Useful references and further reading (2)</vt:lpstr>
      <vt:lpstr>Useful references and further reading (3)</vt:lpstr>
      <vt:lpstr>Useful references and further reading (4)</vt:lpstr>
      <vt:lpstr>Teaching – and research – and reflection: the ten most important words</vt:lpstr>
      <vt:lpstr>‘what’ is getting ever less important</vt:lpstr>
      <vt:lpstr>PowerPoint Presentation</vt:lpstr>
      <vt:lpstr>Fishing for feedback?</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PowerPoint Presentation</vt:lpstr>
      <vt:lpstr>Furthermore...</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2018-03-15T13:25:00Z</dcterms:modified>
</cp:coreProperties>
</file>