
<file path=[Content_Types].xml><?xml version="1.0" encoding="utf-8"?>
<Types xmlns="http://schemas.openxmlformats.org/package/2006/content-types">
  <Default Extension="png" ContentType="image/png"/>
  <Default Extension="jpg_large"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2.xml" ContentType="application/vnd.openxmlformats-officedocument.presentationml.slideLayout+xml"/>
  <Override PartName="/ppt/theme/theme44.xml" ContentType="application/vnd.openxmlformats-officedocument.theme+xml"/>
  <Override PartName="/ppt/slideLayouts/slideLayout43.xml" ContentType="application/vnd.openxmlformats-officedocument.presentationml.slideLayout+xml"/>
  <Override PartName="/ppt/theme/theme45.xml" ContentType="application/vnd.openxmlformats-officedocument.theme+xml"/>
  <Override PartName="/ppt/slideLayouts/slideLayout44.xml" ContentType="application/vnd.openxmlformats-officedocument.presentationml.slideLayout+xml"/>
  <Override PartName="/ppt/theme/theme46.xml" ContentType="application/vnd.openxmlformats-officedocument.theme+xml"/>
  <Override PartName="/ppt/slideLayouts/slideLayout45.xml" ContentType="application/vnd.openxmlformats-officedocument.presentationml.slideLayout+xml"/>
  <Override PartName="/ppt/theme/theme47.xml" ContentType="application/vnd.openxmlformats-officedocument.theme+xml"/>
  <Override PartName="/ppt/slideLayouts/slideLayout46.xml" ContentType="application/vnd.openxmlformats-officedocument.presentationml.slideLayout+xml"/>
  <Override PartName="/ppt/theme/theme48.xml" ContentType="application/vnd.openxmlformats-officedocument.theme+xml"/>
  <Override PartName="/ppt/slideLayouts/slideLayout47.xml" ContentType="application/vnd.openxmlformats-officedocument.presentationml.slideLayout+xml"/>
  <Override PartName="/ppt/theme/theme49.xml" ContentType="application/vnd.openxmlformats-officedocument.theme+xml"/>
  <Override PartName="/ppt/slideLayouts/slideLayout48.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49.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0.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1.xml" ContentType="application/vnd.openxmlformats-officedocument.presentationml.slideLayout+xml"/>
  <Override PartName="/ppt/theme/theme13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4.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5.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slideLayouts/slideLayout58.xml" ContentType="application/vnd.openxmlformats-officedocument.presentationml.slideLayout+xml"/>
  <Override PartName="/ppt/theme/theme148.xml" ContentType="application/vnd.openxmlformats-officedocument.theme+xml"/>
  <Override PartName="/ppt/theme/theme149.xml" ContentType="application/vnd.openxmlformats-officedocument.theme+xml"/>
  <Override PartName="/ppt/slideLayouts/slideLayout59.xml" ContentType="application/vnd.openxmlformats-officedocument.presentationml.slideLayout+xml"/>
  <Override PartName="/ppt/theme/theme150.xml" ContentType="application/vnd.openxmlformats-officedocument.theme+xml"/>
  <Override PartName="/ppt/theme/theme151.xml" ContentType="application/vnd.openxmlformats-officedocument.theme+xml"/>
  <Override PartName="/ppt/slideLayouts/slideLayout60.xml" ContentType="application/vnd.openxmlformats-officedocument.presentationml.slideLayout+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58.xml" ContentType="application/vnd.openxmlformats-officedocument.theme+xml"/>
  <Override PartName="/ppt/slideLayouts/slideLayout63.xml" ContentType="application/vnd.openxmlformats-officedocument.presentationml.slideLayout+xml"/>
  <Override PartName="/ppt/theme/theme159.xml" ContentType="application/vnd.openxmlformats-officedocument.theme+xml"/>
  <Override PartName="/ppt/slideLayouts/slideLayout64.xml" ContentType="application/vnd.openxmlformats-officedocument.presentationml.slideLayout+xml"/>
  <Override PartName="/ppt/theme/theme160.xml" ContentType="application/vnd.openxmlformats-officedocument.theme+xml"/>
  <Override PartName="/ppt/theme/theme161.xml" ContentType="application/vnd.openxmlformats-officedocument.theme+xml"/>
  <Override PartName="/ppt/slideLayouts/slideLayout65.xml" ContentType="application/vnd.openxmlformats-officedocument.presentationml.slideLayout+xml"/>
  <Override PartName="/ppt/theme/theme162.xml" ContentType="application/vnd.openxmlformats-officedocument.theme+xml"/>
  <Override PartName="/ppt/theme/theme163.xml" ContentType="application/vnd.openxmlformats-officedocument.theme+xml"/>
  <Override PartName="/ppt/slideLayouts/slideLayout66.xml" ContentType="application/vnd.openxmlformats-officedocument.presentationml.slideLayout+xml"/>
  <Override PartName="/ppt/theme/theme164.xml" ContentType="application/vnd.openxmlformats-officedocument.theme+xml"/>
  <Override PartName="/ppt/slideLayouts/slideLayout67.xml" ContentType="application/vnd.openxmlformats-officedocument.presentationml.slideLayout+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slideLayouts/slideLayout68.xml" ContentType="application/vnd.openxmlformats-officedocument.presentationml.slideLayout+xml"/>
  <Override PartName="/ppt/theme/theme168.xml" ContentType="application/vnd.openxmlformats-officedocument.theme+xml"/>
  <Override PartName="/ppt/theme/theme16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6" r:id="rId160"/>
    <p:sldMasterId id="2147485142" r:id="rId161"/>
    <p:sldMasterId id="2147485155" r:id="rId162"/>
    <p:sldMasterId id="2147485157" r:id="rId163"/>
    <p:sldMasterId id="2147485162" r:id="rId164"/>
    <p:sldMasterId id="2147485164" r:id="rId165"/>
    <p:sldMasterId id="2147485168" r:id="rId166"/>
    <p:sldMasterId id="2147485170" r:id="rId167"/>
    <p:sldMasterId id="2147485177" r:id="rId168"/>
  </p:sldMasterIdLst>
  <p:notesMasterIdLst>
    <p:notesMasterId r:id="rId224"/>
  </p:notesMasterIdLst>
  <p:sldIdLst>
    <p:sldId id="428" r:id="rId169"/>
    <p:sldId id="883" r:id="rId170"/>
    <p:sldId id="528" r:id="rId171"/>
    <p:sldId id="884" r:id="rId172"/>
    <p:sldId id="1035" r:id="rId173"/>
    <p:sldId id="1001" r:id="rId174"/>
    <p:sldId id="1211" r:id="rId175"/>
    <p:sldId id="1209" r:id="rId176"/>
    <p:sldId id="1000" r:id="rId177"/>
    <p:sldId id="459" r:id="rId178"/>
    <p:sldId id="529" r:id="rId179"/>
    <p:sldId id="531" r:id="rId180"/>
    <p:sldId id="1208" r:id="rId181"/>
    <p:sldId id="895" r:id="rId182"/>
    <p:sldId id="1185" r:id="rId183"/>
    <p:sldId id="532" r:id="rId184"/>
    <p:sldId id="533" r:id="rId185"/>
    <p:sldId id="534" r:id="rId186"/>
    <p:sldId id="985" r:id="rId187"/>
    <p:sldId id="508" r:id="rId188"/>
    <p:sldId id="509" r:id="rId189"/>
    <p:sldId id="896" r:id="rId190"/>
    <p:sldId id="897" r:id="rId191"/>
    <p:sldId id="927" r:id="rId192"/>
    <p:sldId id="1181" r:id="rId193"/>
    <p:sldId id="1182" r:id="rId194"/>
    <p:sldId id="1183" r:id="rId195"/>
    <p:sldId id="1184" r:id="rId196"/>
    <p:sldId id="1114" r:id="rId197"/>
    <p:sldId id="1146" r:id="rId198"/>
    <p:sldId id="1144" r:id="rId199"/>
    <p:sldId id="1145" r:id="rId200"/>
    <p:sldId id="1186" r:id="rId201"/>
    <p:sldId id="1187" r:id="rId202"/>
    <p:sldId id="1188" r:id="rId203"/>
    <p:sldId id="1189" r:id="rId204"/>
    <p:sldId id="1190" r:id="rId205"/>
    <p:sldId id="1191" r:id="rId206"/>
    <p:sldId id="1192" r:id="rId207"/>
    <p:sldId id="1194" r:id="rId208"/>
    <p:sldId id="1195" r:id="rId209"/>
    <p:sldId id="1196" r:id="rId210"/>
    <p:sldId id="1197" r:id="rId211"/>
    <p:sldId id="1198" r:id="rId212"/>
    <p:sldId id="1202" r:id="rId213"/>
    <p:sldId id="1212" r:id="rId214"/>
    <p:sldId id="1203" r:id="rId215"/>
    <p:sldId id="1204" r:id="rId216"/>
    <p:sldId id="1205" r:id="rId217"/>
    <p:sldId id="1108" r:id="rId218"/>
    <p:sldId id="1115" r:id="rId219"/>
    <p:sldId id="1139" r:id="rId220"/>
    <p:sldId id="1140" r:id="rId221"/>
    <p:sldId id="1141" r:id="rId222"/>
    <p:sldId id="1142" r:id="rId223"/>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8000"/>
    <a:srgbClr val="FFFFFF"/>
    <a:srgbClr val="FF6600"/>
    <a:srgbClr val="CC0000"/>
    <a:srgbClr val="660066"/>
    <a:srgbClr val="FF3300"/>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038" autoAdjust="0"/>
  </p:normalViewPr>
  <p:slideViewPr>
    <p:cSldViewPr>
      <p:cViewPr varScale="1">
        <p:scale>
          <a:sx n="70" d="100"/>
          <a:sy n="70" d="100"/>
        </p:scale>
        <p:origin x="136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00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2.xml"/><Relationship Id="rId191" Type="http://schemas.openxmlformats.org/officeDocument/2006/relationships/slide" Target="slides/slide23.xml"/><Relationship Id="rId205" Type="http://schemas.openxmlformats.org/officeDocument/2006/relationships/slide" Target="slides/slide37.xml"/><Relationship Id="rId226" Type="http://schemas.openxmlformats.org/officeDocument/2006/relationships/viewProps" Target="viewProps.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13.xml"/><Relationship Id="rId216" Type="http://schemas.openxmlformats.org/officeDocument/2006/relationships/slide" Target="slides/slide48.xml"/><Relationship Id="rId211" Type="http://schemas.openxmlformats.org/officeDocument/2006/relationships/slide" Target="slides/slide4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 Target="slides/slide3.xml"/><Relationship Id="rId176" Type="http://schemas.openxmlformats.org/officeDocument/2006/relationships/slide" Target="slides/slide8.xml"/><Relationship Id="rId192" Type="http://schemas.openxmlformats.org/officeDocument/2006/relationships/slide" Target="slides/slide24.xml"/><Relationship Id="rId197" Type="http://schemas.openxmlformats.org/officeDocument/2006/relationships/slide" Target="slides/slide29.xml"/><Relationship Id="rId206" Type="http://schemas.openxmlformats.org/officeDocument/2006/relationships/slide" Target="slides/slide38.xml"/><Relationship Id="rId227" Type="http://schemas.openxmlformats.org/officeDocument/2006/relationships/theme" Target="theme/theme1.xml"/><Relationship Id="rId201" Type="http://schemas.openxmlformats.org/officeDocument/2006/relationships/slide" Target="slides/slide33.xml"/><Relationship Id="rId222" Type="http://schemas.openxmlformats.org/officeDocument/2006/relationships/slide" Target="slides/slide5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14.xml"/><Relationship Id="rId187" Type="http://schemas.openxmlformats.org/officeDocument/2006/relationships/slide" Target="slides/slide19.xml"/><Relationship Id="rId217"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44.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9.xml"/><Relationship Id="rId198" Type="http://schemas.openxmlformats.org/officeDocument/2006/relationships/slide" Target="slides/slide30.xml"/><Relationship Id="rId172" Type="http://schemas.openxmlformats.org/officeDocument/2006/relationships/slide" Target="slides/slide4.xml"/><Relationship Id="rId193" Type="http://schemas.openxmlformats.org/officeDocument/2006/relationships/slide" Target="slides/slide25.xml"/><Relationship Id="rId202" Type="http://schemas.openxmlformats.org/officeDocument/2006/relationships/slide" Target="slides/slide34.xml"/><Relationship Id="rId207" Type="http://schemas.openxmlformats.org/officeDocument/2006/relationships/slide" Target="slides/slide39.xml"/><Relationship Id="rId223" Type="http://schemas.openxmlformats.org/officeDocument/2006/relationships/slide" Target="slides/slide55.xml"/><Relationship Id="rId228"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20.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5.xml"/><Relationship Id="rId213" Type="http://schemas.openxmlformats.org/officeDocument/2006/relationships/slide" Target="slides/slide45.xml"/><Relationship Id="rId218"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10.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5.xml"/><Relationship Id="rId194" Type="http://schemas.openxmlformats.org/officeDocument/2006/relationships/slide" Target="slides/slide26.xml"/><Relationship Id="rId199" Type="http://schemas.openxmlformats.org/officeDocument/2006/relationships/slide" Target="slides/slide31.xml"/><Relationship Id="rId203" Type="http://schemas.openxmlformats.org/officeDocument/2006/relationships/slide" Target="slides/slide35.xml"/><Relationship Id="rId208" Type="http://schemas.openxmlformats.org/officeDocument/2006/relationships/slide" Target="slides/slide40.xml"/><Relationship Id="rId19" Type="http://schemas.openxmlformats.org/officeDocument/2006/relationships/slideMaster" Target="slideMasters/slideMaster19.xml"/><Relationship Id="rId224" Type="http://schemas.openxmlformats.org/officeDocument/2006/relationships/notesMaster" Target="notesMasters/notesMaster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6.xml"/><Relationship Id="rId189" Type="http://schemas.openxmlformats.org/officeDocument/2006/relationships/slide" Target="slides/slide21.xml"/><Relationship Id="rId219" Type="http://schemas.openxmlformats.org/officeDocument/2006/relationships/slide" Target="slides/slide51.xml"/><Relationship Id="rId3" Type="http://schemas.openxmlformats.org/officeDocument/2006/relationships/slideMaster" Target="slideMasters/slideMaster3.xml"/><Relationship Id="rId214" Type="http://schemas.openxmlformats.org/officeDocument/2006/relationships/slide" Target="slides/slide46.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6.xml"/><Relationship Id="rId179" Type="http://schemas.openxmlformats.org/officeDocument/2006/relationships/slide" Target="slides/slide11.xml"/><Relationship Id="rId195" Type="http://schemas.openxmlformats.org/officeDocument/2006/relationships/slide" Target="slides/slide27.xml"/><Relationship Id="rId209" Type="http://schemas.openxmlformats.org/officeDocument/2006/relationships/slide" Target="slides/slide41.xml"/><Relationship Id="rId190" Type="http://schemas.openxmlformats.org/officeDocument/2006/relationships/slide" Target="slides/slide22.xml"/><Relationship Id="rId204" Type="http://schemas.openxmlformats.org/officeDocument/2006/relationships/slide" Target="slides/slide36.xml"/><Relationship Id="rId220" Type="http://schemas.openxmlformats.org/officeDocument/2006/relationships/slide" Target="slides/slide52.xml"/><Relationship Id="rId225"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 Target="slides/slide1.xml"/><Relationship Id="rId185"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2.xml"/><Relationship Id="rId210" Type="http://schemas.openxmlformats.org/officeDocument/2006/relationships/slide" Target="slides/slide42.xml"/><Relationship Id="rId215" Type="http://schemas.openxmlformats.org/officeDocument/2006/relationships/slide" Target="slides/slide47.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7.xml"/><Relationship Id="rId196" Type="http://schemas.openxmlformats.org/officeDocument/2006/relationships/slide" Target="slides/slide28.xml"/><Relationship Id="rId200" Type="http://schemas.openxmlformats.org/officeDocument/2006/relationships/slide" Target="slides/slide32.xml"/><Relationship Id="rId16" Type="http://schemas.openxmlformats.org/officeDocument/2006/relationships/slideMaster" Target="slideMasters/slideMaster16.xml"/><Relationship Id="rId221" Type="http://schemas.openxmlformats.org/officeDocument/2006/relationships/slide" Target="slides/slide53.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20</a:t>
            </a:fld>
            <a:endParaRPr lang="en-GB">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21</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22</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23</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24</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9501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2994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015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165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2285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0214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248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858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8463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075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97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6</a:t>
            </a:fld>
            <a:endParaRPr lang="en-GB"/>
          </a:p>
        </p:txBody>
      </p:sp>
    </p:spTree>
    <p:extLst>
      <p:ext uri="{BB962C8B-B14F-4D97-AF65-F5344CB8AC3E}">
        <p14:creationId xmlns:p14="http://schemas.microsoft.com/office/powerpoint/2010/main" val="249868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10</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14</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23/03/2018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23/03/2018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23/03/2018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23/03/2018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3/23/2018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3/23/2018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23 March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23/03/2018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23 March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3/23/2018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23/03/2018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374820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3/23/2018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35676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90052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179383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58980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23/03/2018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612284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071181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3780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Friday, 23 March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23/03/2018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9951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62E433-1D2D-4EAF-B0F4-485F6659435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23/03/2018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BBFA3-D773-4277-B29B-823D2E10570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327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3/23/2018</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3161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23/03/2018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23/03/2018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23/03/2018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1.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4.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8.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0.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2.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theme" Target="../theme/theme15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3.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60.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0.xml"/><Relationship Id="rId1" Type="http://schemas.openxmlformats.org/officeDocument/2006/relationships/slideLayout" Target="../slideLayouts/slideLayout64.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65.xml"/></Relationships>
</file>

<file path=ppt/slideMasters/_rels/slideMaster1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66.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67.xm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8.xml.rels><?xml version="1.0" encoding="UTF-8" standalone="yes"?>
<Relationships xmlns="http://schemas.openxmlformats.org/package/2006/relationships"><Relationship Id="rId2" Type="http://schemas.openxmlformats.org/officeDocument/2006/relationships/theme" Target="../theme/theme168.xml"/><Relationship Id="rId1" Type="http://schemas.openxmlformats.org/officeDocument/2006/relationships/slideLayout" Target="../slideLayouts/slideLayout6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2.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3/23/2018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3/23/2018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28" r:id="rId1"/>
    <p:sldLayoutId id="214748513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3/23/2018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sldLayoutIdLst>
    <p:sldLayoutId id="214748518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sldLayoutIdLst>
    <p:sldLayoutId id="21474851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sldLayoutIdLst>
    <p:sldLayoutId id="214748517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sldLayoutIdLst>
    <p:sldLayoutId id="2147485182" r:id="rId1"/>
    <p:sldLayoutId id="214748518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Friday, 23 March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23/03/2018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994833456"/>
      </p:ext>
    </p:extLst>
  </p:cSld>
  <p:clrMap bg1="lt1" tx1="dk1" bg2="lt2" tx2="dk2" accent1="accent1" accent2="accent2" accent3="accent3" accent4="accent4" accent5="accent5" accent6="accent6" hlink="hlink" folHlink="folHlink"/>
  <p:sldLayoutIdLst>
    <p:sldLayoutId id="214748516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2E433-1D2D-4EAF-B0F4-485F66594357}" type="datetimeFigureOut">
              <a:rPr lang="en-GB" smtClean="0"/>
              <a:t>23/03/2018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BBFA3-D773-4277-B29B-823D2E105707}" type="slidenum">
              <a:rPr lang="en-GB" smtClean="0"/>
              <a:t>‹#›</a:t>
            </a:fld>
            <a:endParaRPr lang="en-GB"/>
          </a:p>
        </p:txBody>
      </p:sp>
    </p:spTree>
    <p:extLst>
      <p:ext uri="{BB962C8B-B14F-4D97-AF65-F5344CB8AC3E}">
        <p14:creationId xmlns:p14="http://schemas.microsoft.com/office/powerpoint/2010/main" val="2188239207"/>
      </p:ext>
    </p:extLst>
  </p:cSld>
  <p:clrMap bg1="lt1" tx1="dk1" bg2="lt2" tx2="dk2" accent1="accent1" accent2="accent2" accent3="accent3" accent4="accent4" accent5="accent5" accent6="accent6" hlink="hlink" folHlink="folHlink"/>
  <p:sldLayoutIdLst>
    <p:sldLayoutId id="21474851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3/23/2018</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3884940706"/>
      </p:ext>
    </p:extLst>
  </p:cSld>
  <p:clrMap bg1="dk1" tx1="lt1" bg2="dk2" tx2="lt2" accent1="accent1" accent2="accent2" accent3="accent3" accent4="accent4" accent5="accent5" accent6="accent6" hlink="hlink" folHlink="folHlink"/>
  <p:sldLayoutIdLst>
    <p:sldLayoutId id="21474851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23/03/2018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3/23/2018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3/23/2018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45.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7/05/lectures-and-learning/" TargetMode="External"/><Relationship Id="rId4" Type="http://schemas.openxmlformats.org/officeDocument/2006/relationships/hyperlink" Target="http://phil-race.co.uk/2015/01/assessment-bits-new-edition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8" Type="http://schemas.openxmlformats.org/officeDocument/2006/relationships/image" Target="../media/image11.jpg_large"/><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5.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0.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5.xml"/><Relationship Id="rId1" Type="http://schemas.openxmlformats.org/officeDocument/2006/relationships/slideLayout" Target="../slideLayouts/slideLayout41.xml"/><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28.xml"/><Relationship Id="rId1" Type="http://schemas.openxmlformats.org/officeDocument/2006/relationships/slideLayout" Target="../slideLayouts/slideLayout66.xml"/><Relationship Id="rId4" Type="http://schemas.openxmlformats.org/officeDocument/2006/relationships/hyperlink" Target="http://www.jisc.ac.uk/whatwedo/programmes/usersandinnovation/soundsgood.aspx"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1196690"/>
            <a:ext cx="6697400" cy="2770656"/>
          </a:xfrm>
          <a:noFill/>
        </p:spPr>
        <p:txBody>
          <a:bodyPr/>
          <a:lstStyle/>
          <a:p>
            <a:pPr algn="ctr">
              <a:defRPr/>
            </a:pPr>
            <a:r>
              <a:rPr lang="en-US" sz="5400" dirty="0">
                <a:solidFill>
                  <a:srgbClr val="FF0000"/>
                </a:solidFill>
                <a:latin typeface="AR CARTER" panose="02000000000000000000" pitchFamily="2" charset="0"/>
              </a:rPr>
              <a:t>Activating Learning</a:t>
            </a:r>
            <a:br>
              <a:rPr lang="en-US" sz="4400" dirty="0">
                <a:solidFill>
                  <a:srgbClr val="FFFF00"/>
                </a:solidFill>
                <a:latin typeface="+mn-lt"/>
              </a:rPr>
            </a:br>
            <a:r>
              <a:rPr lang="en-GB" sz="3600" dirty="0">
                <a:solidFill>
                  <a:srgbClr val="FFFF00"/>
                </a:solidFill>
                <a:latin typeface="+mn-lt"/>
              </a:rPr>
              <a:t>Making engagement happen</a:t>
            </a:r>
            <a:br>
              <a:rPr lang="en-GB" sz="3600" dirty="0">
                <a:solidFill>
                  <a:srgbClr val="FFFF00"/>
                </a:solidFill>
                <a:latin typeface="+mn-lt"/>
              </a:rPr>
            </a:br>
            <a:r>
              <a:rPr lang="en-US" sz="3200" dirty="0">
                <a:solidFill>
                  <a:srgbClr val="92D050"/>
                </a:solidFill>
                <a:latin typeface="+mn-lt"/>
              </a:rPr>
              <a:t>Myerscough College</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496" y="3786337"/>
            <a:ext cx="6048840" cy="646331"/>
          </a:xfrm>
          <a:prstGeom prst="rect">
            <a:avLst/>
          </a:prstGeom>
        </p:spPr>
        <p:txBody>
          <a:bodyPr wrap="square">
            <a:spAutoFit/>
          </a:bodyPr>
          <a:lstStyle/>
          <a:p>
            <a:pPr algn="ctr"/>
            <a:r>
              <a:rPr lang="en-GB" sz="3600" b="1" dirty="0">
                <a:latin typeface="Calibri" panose="020F0502020204030204" pitchFamily="34" charset="0"/>
              </a:rPr>
              <a:t> 23</a:t>
            </a:r>
            <a:r>
              <a:rPr lang="en-GB" sz="3600" b="1" baseline="30000" dirty="0">
                <a:latin typeface="Calibri" panose="020F0502020204030204" pitchFamily="34" charset="0"/>
              </a:rPr>
              <a:t>rd</a:t>
            </a:r>
            <a:r>
              <a:rPr lang="en-GB" sz="3600" b="1" dirty="0">
                <a:latin typeface="Calibri" panose="020F0502020204030204" pitchFamily="34" charset="0"/>
              </a:rPr>
              <a:t> March,</a:t>
            </a:r>
            <a:r>
              <a:rPr lang="en-GB" sz="3600" dirty="0">
                <a:latin typeface="Calibri" panose="020F0502020204030204" pitchFamily="34" charset="0"/>
              </a:rPr>
              <a:t> </a:t>
            </a:r>
            <a:r>
              <a:rPr lang="en-GB" sz="3600" b="1" dirty="0">
                <a:latin typeface="Calibri" panose="020F0502020204030204" pitchFamily="34" charset="0"/>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dirty="0"/>
              <a:t>After participating in this half-day workshop, you should be better-able to:</a:t>
            </a:r>
          </a:p>
          <a:p>
            <a:pPr lvl="0">
              <a:buFont typeface="+mj-lt"/>
              <a:buAutoNum type="arabicPeriod"/>
            </a:pPr>
            <a:r>
              <a:rPr lang="en-GB" dirty="0"/>
              <a:t>Got to know some of your colleagues better – engaged with them;</a:t>
            </a:r>
          </a:p>
          <a:p>
            <a:pPr lvl="0">
              <a:buFont typeface="+mj-lt"/>
              <a:buAutoNum type="arabicPeriod"/>
            </a:pPr>
            <a:r>
              <a:rPr lang="en-GB" dirty="0"/>
              <a:t>Gained ideas of some of the things you can do in class sessions to help students to catch enthusiasm;</a:t>
            </a:r>
          </a:p>
          <a:p>
            <a:pPr lvl="0">
              <a:buFont typeface="+mj-lt"/>
              <a:buAutoNum type="arabicPeriod"/>
            </a:pPr>
            <a:r>
              <a:rPr lang="en-GB" dirty="0"/>
              <a:t>Analysed some of the characteristics of the most engaging teachers;</a:t>
            </a:r>
          </a:p>
          <a:p>
            <a:pPr>
              <a:buFont typeface="+mj-lt"/>
              <a:buAutoNum type="arabicPeriod"/>
            </a:pPr>
            <a:r>
              <a:rPr lang="en-GB" dirty="0"/>
              <a:t>Become enthused about 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a:t>
            </a:r>
            <a:r>
              <a:rPr lang="en-GB" dirty="0"/>
              <a:t>when I get home</a:t>
            </a:r>
            <a:r>
              <a:rPr lang="en-GB" baseline="30000" dirty="0"/>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day</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philatmyerscough18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9347555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70C0"/>
                </a:solidFill>
              </a:rPr>
              <a:t>‘I’d get my students engaged better if only I could…..’</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p:txBody>
          <a:bodyPr/>
          <a:lstStyle/>
          <a:p>
            <a:pPr marL="0" indent="0" algn="ctr">
              <a:buNone/>
            </a:pPr>
            <a:r>
              <a:rPr lang="en-GB" sz="3600" dirty="0"/>
              <a:t>It is simply madness </a:t>
            </a:r>
          </a:p>
          <a:p>
            <a:pPr marL="0" indent="0" algn="ctr">
              <a:buNone/>
            </a:pPr>
            <a:r>
              <a:rPr lang="en-GB" sz="3600" dirty="0"/>
              <a:t>to keep doing the same things, </a:t>
            </a:r>
          </a:p>
          <a:p>
            <a:pPr marL="0" indent="0" algn="ctr">
              <a:buNone/>
            </a:pPr>
            <a:r>
              <a:rPr lang="en-GB" sz="3600" dirty="0"/>
              <a:t>and expect different results.</a:t>
            </a:r>
          </a:p>
        </p:txBody>
      </p:sp>
    </p:spTree>
    <p:extLst>
      <p:ext uri="{BB962C8B-B14F-4D97-AF65-F5344CB8AC3E}">
        <p14:creationId xmlns:p14="http://schemas.microsoft.com/office/powerpoint/2010/main" val="399492214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colleges’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spTree>
    <p:extLst>
      <p:ext uri="{BB962C8B-B14F-4D97-AF65-F5344CB8AC3E}">
        <p14:creationId xmlns:p14="http://schemas.microsoft.com/office/powerpoint/2010/main" val="41091657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Tree>
    <p:extLst>
      <p:ext uri="{BB962C8B-B14F-4D97-AF65-F5344CB8AC3E}">
        <p14:creationId xmlns:p14="http://schemas.microsoft.com/office/powerpoint/2010/main" val="3309777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571FC2-A291-4058-A537-D3C1303F9A4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C3625DAE-2EE5-4361-A2AD-4FFF35FFE04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675" y="0"/>
            <a:ext cx="9123325" cy="6858000"/>
          </a:xfrm>
          <a:prstGeom prst="rect">
            <a:avLst/>
          </a:prstGeom>
        </p:spPr>
      </p:pic>
      <p:sp>
        <p:nvSpPr>
          <p:cNvPr id="2" name="TextBox 1">
            <a:extLst>
              <a:ext uri="{FF2B5EF4-FFF2-40B4-BE49-F238E27FC236}">
                <a16:creationId xmlns:a16="http://schemas.microsoft.com/office/drawing/2014/main" id="{59E283DC-8814-4908-A81E-5412F8E2954A}"/>
              </a:ext>
            </a:extLst>
          </p:cNvPr>
          <p:cNvSpPr txBox="1"/>
          <p:nvPr/>
        </p:nvSpPr>
        <p:spPr>
          <a:xfrm>
            <a:off x="5796170" y="5949350"/>
            <a:ext cx="2795958" cy="584775"/>
          </a:xfrm>
          <a:prstGeom prst="rect">
            <a:avLst/>
          </a:prstGeom>
          <a:solidFill>
            <a:srgbClr val="FFFF00"/>
          </a:solidFill>
        </p:spPr>
        <p:txBody>
          <a:bodyPr wrap="none" rtlCol="0">
            <a:spAutoFit/>
          </a:bodyPr>
          <a:lstStyle/>
          <a:p>
            <a:r>
              <a:rPr lang="en-GB" sz="3200" b="1" dirty="0"/>
              <a:t>What works?</a:t>
            </a:r>
          </a:p>
        </p:txBody>
      </p:sp>
      <p:sp>
        <p:nvSpPr>
          <p:cNvPr id="4" name="TextBox 3">
            <a:extLst>
              <a:ext uri="{FF2B5EF4-FFF2-40B4-BE49-F238E27FC236}">
                <a16:creationId xmlns:a16="http://schemas.microsoft.com/office/drawing/2014/main" id="{AF8717F2-0672-4790-AFAB-FB932A682E68}"/>
              </a:ext>
            </a:extLst>
          </p:cNvPr>
          <p:cNvSpPr txBox="1"/>
          <p:nvPr/>
        </p:nvSpPr>
        <p:spPr>
          <a:xfrm>
            <a:off x="3059790" y="2705725"/>
            <a:ext cx="3024420" cy="1446550"/>
          </a:xfrm>
          <a:prstGeom prst="rect">
            <a:avLst/>
          </a:prstGeom>
          <a:solidFill>
            <a:srgbClr val="FFC000"/>
          </a:solidFill>
        </p:spPr>
        <p:txBody>
          <a:bodyPr wrap="square" rtlCol="0">
            <a:spAutoFit/>
          </a:bodyPr>
          <a:lstStyle/>
          <a:p>
            <a:pPr algn="ctr"/>
            <a:r>
              <a:rPr lang="en-GB" sz="4400" dirty="0">
                <a:latin typeface="Calibri" panose="020F0502020204030204" pitchFamily="34" charset="0"/>
                <a:cs typeface="Calibri" panose="020F0502020204030204" pitchFamily="34" charset="0"/>
              </a:rPr>
              <a:t>Myerscough College</a:t>
            </a:r>
          </a:p>
        </p:txBody>
      </p:sp>
    </p:spTree>
    <p:extLst>
      <p:ext uri="{BB962C8B-B14F-4D97-AF65-F5344CB8AC3E}">
        <p14:creationId xmlns:p14="http://schemas.microsoft.com/office/powerpoint/2010/main" val="18452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393937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ogarth_lecture_1736.jpg"/>
          <p:cNvPicPr>
            <a:picLocks noChangeAspect="1"/>
          </p:cNvPicPr>
          <p:nvPr/>
        </p:nvPicPr>
        <p:blipFill>
          <a:blip r:embed="rId3" cstate="email"/>
          <a:stretch>
            <a:fillRect/>
          </a:stretch>
        </p:blipFill>
        <p:spPr>
          <a:xfrm>
            <a:off x="0" y="0"/>
            <a:ext cx="5549050" cy="6857999"/>
          </a:xfrm>
          <a:prstGeom prst="rect">
            <a:avLst/>
          </a:prstGeom>
        </p:spPr>
      </p:pic>
      <p:sp>
        <p:nvSpPr>
          <p:cNvPr id="3" name="TextBox 2"/>
          <p:cNvSpPr txBox="1"/>
          <p:nvPr/>
        </p:nvSpPr>
        <p:spPr>
          <a:xfrm>
            <a:off x="5791201" y="1524000"/>
            <a:ext cx="3464126"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William Hogarth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1736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‘Scholars at a lecture’</a:t>
            </a:r>
          </a:p>
        </p:txBody>
      </p:sp>
    </p:spTree>
    <p:extLst>
      <p:ext uri="{BB962C8B-B14F-4D97-AF65-F5344CB8AC3E}">
        <p14:creationId xmlns:p14="http://schemas.microsoft.com/office/powerpoint/2010/main" val="1147581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solidFill>
                  <a:srgbClr val="008000"/>
                </a:solidFill>
              </a:rPr>
              <a:t>What are lectures for, in 2018?</a:t>
            </a:r>
          </a:p>
        </p:txBody>
      </p:sp>
      <p:sp>
        <p:nvSpPr>
          <p:cNvPr id="3" name="Content Placeholder 2"/>
          <p:cNvSpPr>
            <a:spLocks noGrp="1"/>
          </p:cNvSpPr>
          <p:nvPr>
            <p:ph idx="1"/>
          </p:nvPr>
        </p:nvSpPr>
        <p:spPr/>
        <p:txBody>
          <a:bodyPr/>
          <a:lstStyle/>
          <a:p>
            <a:r>
              <a:rPr lang="en-GB" dirty="0"/>
              <a:t>Nowadays, we don't need lectures simply to give students information, as so much is available to them online worldwide, but we do need to help them to </a:t>
            </a:r>
            <a:r>
              <a:rPr lang="en-GB" dirty="0">
                <a:solidFill>
                  <a:srgbClr val="FF6699"/>
                </a:solidFill>
              </a:rPr>
              <a:t>negotiate</a:t>
            </a:r>
            <a:r>
              <a:rPr lang="en-GB" dirty="0"/>
              <a:t> the sea of available information so that their learning is focused and successful.</a:t>
            </a:r>
          </a:p>
        </p:txBody>
      </p:sp>
    </p:spTree>
    <p:extLst>
      <p:ext uri="{BB962C8B-B14F-4D97-AF65-F5344CB8AC3E}">
        <p14:creationId xmlns:p14="http://schemas.microsoft.com/office/powerpoint/2010/main" val="3939393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So what can we do in classes?</a:t>
            </a:r>
          </a:p>
        </p:txBody>
      </p:sp>
      <p:sp>
        <p:nvSpPr>
          <p:cNvPr id="3" name="Content Placeholder 2"/>
          <p:cNvSpPr>
            <a:spLocks noGrp="1"/>
          </p:cNvSpPr>
          <p:nvPr>
            <p:ph idx="1"/>
          </p:nvPr>
        </p:nvSpPr>
        <p:spPr/>
        <p:txBody>
          <a:bodyPr/>
          <a:lstStyle/>
          <a:p>
            <a:pPr>
              <a:lnSpc>
                <a:spcPct val="100000"/>
              </a:lnSpc>
            </a:pPr>
            <a:r>
              <a:rPr lang="en-GB" dirty="0"/>
              <a:t>We still meet students in lecture theatres and other large-group sessions, so what should we do? Four things:...</a:t>
            </a:r>
          </a:p>
          <a:p>
            <a:pPr>
              <a:lnSpc>
                <a:spcPct val="100000"/>
              </a:lnSpc>
            </a:pPr>
            <a:r>
              <a:rPr lang="en-GB" dirty="0"/>
              <a:t>We’ve got to </a:t>
            </a:r>
            <a:r>
              <a:rPr lang="en-GB" dirty="0">
                <a:solidFill>
                  <a:srgbClr val="FF00FF"/>
                </a:solidFill>
              </a:rPr>
              <a:t>inspire</a:t>
            </a:r>
            <a:r>
              <a:rPr lang="en-GB" dirty="0"/>
              <a:t> them, arouse their </a:t>
            </a:r>
            <a:r>
              <a:rPr lang="en-GB" dirty="0">
                <a:solidFill>
                  <a:srgbClr val="FF00FF"/>
                </a:solidFill>
              </a:rPr>
              <a:t>curiosity</a:t>
            </a:r>
            <a:r>
              <a:rPr lang="en-GB" dirty="0"/>
              <a:t>, get them </a:t>
            </a:r>
            <a:r>
              <a:rPr lang="en-GB" dirty="0">
                <a:solidFill>
                  <a:srgbClr val="FF00FF"/>
                </a:solidFill>
              </a:rPr>
              <a:t>thinking</a:t>
            </a:r>
            <a:r>
              <a:rPr lang="en-GB" dirty="0"/>
              <a:t>, and (above all) start </a:t>
            </a:r>
            <a:r>
              <a:rPr lang="en-GB" dirty="0">
                <a:solidFill>
                  <a:srgbClr val="FF00FF"/>
                </a:solidFill>
              </a:rPr>
              <a:t>making their learning happen</a:t>
            </a:r>
            <a:r>
              <a:rPr lang="en-GB" dirty="0"/>
              <a:t>, there and then while they’re with us. </a:t>
            </a:r>
          </a:p>
          <a:p>
            <a:pPr>
              <a:lnSpc>
                <a:spcPct val="100000"/>
              </a:lnSpc>
            </a:pPr>
            <a:endParaRPr lang="en-GB" dirty="0"/>
          </a:p>
        </p:txBody>
      </p:sp>
    </p:spTree>
    <p:extLst>
      <p:ext uri="{BB962C8B-B14F-4D97-AF65-F5344CB8AC3E}">
        <p14:creationId xmlns:p14="http://schemas.microsoft.com/office/powerpoint/2010/main" val="121901597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8000"/>
                </a:solidFill>
              </a:rPr>
              <a:t>Classes should be fun!</a:t>
            </a:r>
          </a:p>
        </p:txBody>
      </p:sp>
      <p:sp>
        <p:nvSpPr>
          <p:cNvPr id="3" name="Content Placeholder 2"/>
          <p:cNvSpPr>
            <a:spLocks noGrp="1"/>
          </p:cNvSpPr>
          <p:nvPr>
            <p:ph idx="1"/>
          </p:nvPr>
        </p:nvSpPr>
        <p:spPr/>
        <p:txBody>
          <a:bodyPr/>
          <a:lstStyle/>
          <a:p>
            <a:r>
              <a:rPr lang="en-GB" dirty="0"/>
              <a:t>They should be fun for us.</a:t>
            </a:r>
          </a:p>
          <a:p>
            <a:r>
              <a:rPr lang="en-GB" dirty="0"/>
              <a:t>They should be fun for students.</a:t>
            </a:r>
          </a:p>
          <a:p>
            <a:r>
              <a:rPr lang="en-GB" dirty="0"/>
              <a:t>There are lots of good reasons to get a large group of students together in the same room at the same time.</a:t>
            </a:r>
          </a:p>
          <a:p>
            <a:r>
              <a:rPr lang="en-GB" dirty="0"/>
              <a:t>One of them is </a:t>
            </a:r>
            <a:r>
              <a:rPr lang="en-GB" dirty="0">
                <a:solidFill>
                  <a:srgbClr val="00B050"/>
                </a:solidFill>
              </a:rPr>
              <a:t>not</a:t>
            </a:r>
            <a:r>
              <a:rPr lang="en-GB" dirty="0"/>
              <a:t> ‘to give them lots of stuff’ however.</a:t>
            </a:r>
          </a:p>
        </p:txBody>
      </p:sp>
    </p:spTree>
    <p:extLst>
      <p:ext uri="{BB962C8B-B14F-4D97-AF65-F5344CB8AC3E}">
        <p14:creationId xmlns:p14="http://schemas.microsoft.com/office/powerpoint/2010/main" val="20471410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What is likely to annoy students in class?</a:t>
            </a:r>
          </a:p>
        </p:txBody>
      </p:sp>
      <p:sp>
        <p:nvSpPr>
          <p:cNvPr id="3" name="Content Placeholder 2"/>
          <p:cNvSpPr>
            <a:spLocks noGrp="1"/>
          </p:cNvSpPr>
          <p:nvPr>
            <p:ph idx="1"/>
          </p:nvPr>
        </p:nvSpPr>
        <p:spPr>
          <a:xfrm>
            <a:off x="538163" y="1123950"/>
            <a:ext cx="8282428" cy="4167163"/>
          </a:xfrm>
        </p:spPr>
        <p:txBody>
          <a:bodyPr/>
          <a:lstStyle/>
          <a:p>
            <a:r>
              <a:rPr lang="en-GB" sz="2600" dirty="0"/>
              <a:t>Staff who don’t appear to have done good preparation of content material;</a:t>
            </a:r>
          </a:p>
          <a:p>
            <a:r>
              <a:rPr lang="en-GB" sz="2600" dirty="0"/>
              <a:t>Material at the wrong level, that is too easy or goes right over their heads;</a:t>
            </a:r>
          </a:p>
          <a:p>
            <a:r>
              <a:rPr lang="en-GB" sz="2600" dirty="0"/>
              <a:t>Lecturers who seem jaded, unenthusiastic or uninterested in what they are teaching (or the level of students);</a:t>
            </a:r>
          </a:p>
          <a:p>
            <a:r>
              <a:rPr lang="en-GB" sz="2600" dirty="0"/>
              <a:t>Lecture formats that never change, and over-use Power Point;</a:t>
            </a:r>
          </a:p>
          <a:p>
            <a:r>
              <a:rPr lang="en-GB" sz="2600" dirty="0"/>
              <a:t>Lack of interaction between the lecturer and students;</a:t>
            </a:r>
          </a:p>
          <a:p>
            <a:r>
              <a:rPr lang="en-GB" sz="2600" dirty="0"/>
              <a:t>Issues around timing, particularly over-running and rushing at the end.</a:t>
            </a:r>
          </a:p>
          <a:p>
            <a:endParaRPr lang="en-GB" sz="2600" dirty="0"/>
          </a:p>
        </p:txBody>
      </p:sp>
    </p:spTree>
    <p:extLst>
      <p:ext uri="{BB962C8B-B14F-4D97-AF65-F5344CB8AC3E}">
        <p14:creationId xmlns:p14="http://schemas.microsoft.com/office/powerpoint/2010/main" val="2077456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45977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spTree>
    <p:extLst>
      <p:ext uri="{BB962C8B-B14F-4D97-AF65-F5344CB8AC3E}">
        <p14:creationId xmlns:p14="http://schemas.microsoft.com/office/powerpoint/2010/main" val="3764627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31605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Teaching – and research – and reflection: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71184222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a:t>
            </a:r>
            <a:r>
              <a:rPr lang="en-GB" sz="3600" dirty="0">
                <a:solidFill>
                  <a:srgbClr val="00B050"/>
                </a:solidFill>
              </a:rPr>
              <a:t>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20879039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a:ln>
                  <a:noFill/>
                </a:ln>
                <a:solidFill>
                  <a:srgbClr val="FF0000"/>
                </a:solidFill>
                <a:effectLst/>
                <a:uLnTx/>
                <a:uFillTx/>
                <a:latin typeface="Arial Rounded MT Bold"/>
                <a:ea typeface="+mn-ea"/>
                <a:cs typeface="+mn-cs"/>
              </a:rPr>
              <a:t>Teaching – and research – and reflection:</a:t>
            </a:r>
            <a:br>
              <a:rPr kumimoji="0" lang="en-GB" sz="3200" b="1" i="0" u="none" strike="noStrike" kern="0" cap="none" spc="0" normalizeH="0" baseline="0" noProof="0">
                <a:ln>
                  <a:noFill/>
                </a:ln>
                <a:solidFill>
                  <a:srgbClr val="FF0000"/>
                </a:solidFill>
                <a:effectLst/>
                <a:uLnTx/>
                <a:uFillTx/>
                <a:latin typeface="Arial Rounded MT Bold"/>
                <a:ea typeface="+mn-ea"/>
                <a:cs typeface="+mn-cs"/>
              </a:rPr>
            </a:br>
            <a:r>
              <a:rPr kumimoji="0" lang="en-GB" sz="3200" b="1" i="0" u="none" strike="noStrike" kern="0" cap="none" spc="0" normalizeH="0" baseline="0" noProof="0">
                <a:ln>
                  <a:noFill/>
                </a:ln>
                <a:solidFill>
                  <a:srgbClr val="FF0000"/>
                </a:solidFill>
                <a:effectLst/>
                <a:uLnTx/>
                <a:uFillTx/>
                <a:latin typeface="Arial Rounded MT Bold"/>
                <a:ea typeface="+mn-ea"/>
                <a:cs typeface="+mn-cs"/>
              </a:rPr>
              <a:t>the ten most important words</a:t>
            </a:r>
            <a:endParaRPr kumimoji="0" lang="en-GB" sz="3200" b="1" i="0" u="none" strike="noStrike" kern="0" cap="none" spc="0" normalizeH="0" baseline="0" noProof="0" dirty="0">
              <a:ln>
                <a:noFill/>
              </a:ln>
              <a:solidFill>
                <a:srgbClr val="FF0000"/>
              </a:solidFill>
              <a:effectLst/>
              <a:uLnTx/>
              <a:uFillTx/>
              <a:latin typeface="Arial Rounded MT Bold"/>
              <a:ea typeface="+mn-ea"/>
              <a:cs typeface="+mn-cs"/>
            </a:endParaRPr>
          </a:p>
        </p:txBody>
      </p:sp>
    </p:spTree>
    <p:extLst>
      <p:ext uri="{BB962C8B-B14F-4D97-AF65-F5344CB8AC3E}">
        <p14:creationId xmlns:p14="http://schemas.microsoft.com/office/powerpoint/2010/main" val="3815795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teachers who get engagement going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1665600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teachers who get engagement going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000" dirty="0"/>
              <a:t>Knows subject  material thoroughly</a:t>
            </a:r>
          </a:p>
          <a:p>
            <a:pPr marL="514350" indent="-514350">
              <a:buFont typeface="+mj-lt"/>
              <a:buAutoNum type="alphaLcParenR"/>
            </a:pPr>
            <a:r>
              <a:rPr lang="en-GB" sz="2000" dirty="0"/>
              <a:t>Adopts a scholarly approach to the practice of teaching</a:t>
            </a:r>
          </a:p>
          <a:p>
            <a:pPr marL="514350" indent="-514350">
              <a:buFont typeface="+mj-lt"/>
              <a:buAutoNum type="alphaLcParenR"/>
            </a:pPr>
            <a:r>
              <a:rPr lang="en-GB" sz="2000" dirty="0"/>
              <a:t>Is reflective and regularly reviews own practice</a:t>
            </a:r>
          </a:p>
          <a:p>
            <a:pPr marL="514350" indent="-514350">
              <a:buFont typeface="+mj-lt"/>
              <a:buAutoNum type="alphaLcParenR"/>
            </a:pPr>
            <a:r>
              <a:rPr lang="en-GB" sz="2000" dirty="0"/>
              <a:t>Is well organised and plans curriculum effectively</a:t>
            </a:r>
          </a:p>
          <a:p>
            <a:pPr marL="514350" indent="-514350">
              <a:buFont typeface="+mj-lt"/>
              <a:buAutoNum type="alphaLcParenR"/>
            </a:pPr>
            <a:r>
              <a:rPr lang="en-GB" sz="2000" dirty="0"/>
              <a:t>Is passionate about teaching</a:t>
            </a:r>
          </a:p>
          <a:p>
            <a:pPr marL="514350" indent="-514350">
              <a:buFont typeface="+mj-lt"/>
              <a:buAutoNum type="alphaLcParenR"/>
            </a:pPr>
            <a:r>
              <a:rPr lang="en-GB" sz="2000" dirty="0"/>
              <a:t>Has a student-centred orientation to teaching</a:t>
            </a:r>
          </a:p>
          <a:p>
            <a:pPr marL="514350" indent="-514350">
              <a:buFont typeface="+mj-lt"/>
              <a:buAutoNum type="alphaLcParenR"/>
            </a:pPr>
            <a:r>
              <a:rPr lang="en-GB" sz="2000" dirty="0"/>
              <a:t>Regularly reviews innovations in learning and teaching and tries out ones relevant to own context</a:t>
            </a:r>
          </a:p>
          <a:p>
            <a:pPr marL="514350" indent="-514350">
              <a:buFont typeface="+mj-lt"/>
              <a:buAutoNum type="alphaLcParenR"/>
            </a:pPr>
            <a:r>
              <a:rPr lang="en-GB" sz="2000" dirty="0"/>
              <a:t>Ensures that assessment practices are fit for purpose and contribute to learning</a:t>
            </a:r>
          </a:p>
          <a:p>
            <a:pPr marL="514350" indent="-514350">
              <a:buFont typeface="+mj-lt"/>
              <a:buAutoNum type="alphaLcParenR"/>
            </a:pPr>
            <a:r>
              <a:rPr lang="en-GB" sz="2000" dirty="0"/>
              <a:t>Demonstrates empathy and emotional intelligence</a:t>
            </a:r>
          </a:p>
          <a:p>
            <a:pPr marL="514350" indent="-514350">
              <a:buFont typeface="+mj-lt"/>
              <a:buAutoNum type="alphaLcParenR"/>
            </a:pPr>
            <a:r>
              <a:rPr lang="en-GB" sz="2000" dirty="0"/>
              <a:t>Communicates effectively with students, and responds in an open-minded fashion</a:t>
            </a:r>
          </a:p>
          <a:p>
            <a:pPr marL="514350" indent="-514350">
              <a:buFont typeface="+mj-lt"/>
              <a:buAutoNum type="alphaLcParenR"/>
            </a:pPr>
            <a:r>
              <a:rPr lang="en-GB" sz="2000" dirty="0"/>
              <a:t>Personal hygiene: presentation and cleanliness</a:t>
            </a:r>
          </a:p>
          <a:p>
            <a:pPr marL="514350" indent="-514350">
              <a:buFont typeface="+mj-lt"/>
              <a:buAutoNum type="alphaLcParenR"/>
            </a:pPr>
            <a:r>
              <a:rPr lang="en-GB" sz="2000" dirty="0"/>
              <a:t>Approachability</a:t>
            </a:r>
          </a:p>
          <a:p>
            <a:pPr marL="514350" indent="-514350">
              <a:buFont typeface="+mj-lt"/>
              <a:buAutoNum type="alphaLcParenR"/>
            </a:pPr>
            <a:r>
              <a:rPr lang="en-GB" sz="2000" dirty="0"/>
              <a:t>Taking into account student feedback</a:t>
            </a:r>
          </a:p>
          <a:p>
            <a:pPr marL="514350" indent="-514350">
              <a:buFont typeface="+mj-lt"/>
              <a:buAutoNum type="alphaLcParenR"/>
            </a:pPr>
            <a:endParaRPr lang="en-GB" sz="2000" dirty="0"/>
          </a:p>
        </p:txBody>
      </p:sp>
    </p:spTree>
    <p:extLst>
      <p:ext uri="{BB962C8B-B14F-4D97-AF65-F5344CB8AC3E}">
        <p14:creationId xmlns:p14="http://schemas.microsoft.com/office/powerpoint/2010/main" val="2751665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3019011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E, I, e, e.</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I, I, A, I</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A, F, I, F</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B, B, B, B</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1049200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Disengaged students</a:t>
            </a:r>
          </a:p>
        </p:txBody>
      </p:sp>
      <p:sp>
        <p:nvSpPr>
          <p:cNvPr id="3" name="Content Placeholder 2"/>
          <p:cNvSpPr>
            <a:spLocks noGrp="1"/>
          </p:cNvSpPr>
          <p:nvPr>
            <p:ph idx="1"/>
          </p:nvPr>
        </p:nvSpPr>
        <p:spPr/>
        <p:txBody>
          <a:bodyPr/>
          <a:lstStyle/>
          <a:p>
            <a:r>
              <a:rPr lang="en-GB" sz="2600" dirty="0"/>
              <a:t>Don’t live up to their potential and fail to achieve their very best;</a:t>
            </a:r>
          </a:p>
          <a:p>
            <a:r>
              <a:rPr lang="en-GB" sz="2600" dirty="0"/>
              <a:t>Make life more difficult for the staff who teach and support them;</a:t>
            </a:r>
          </a:p>
          <a:p>
            <a:r>
              <a:rPr lang="en-GB" sz="2600" dirty="0"/>
              <a:t>Don’t achieve as highly as they might, and underperform;</a:t>
            </a:r>
          </a:p>
          <a:p>
            <a:r>
              <a:rPr lang="en-GB" sz="2600" dirty="0"/>
              <a:t>Drop out of higher education, thereby damaging their own prospects and HEIs’ performance indicators;</a:t>
            </a:r>
          </a:p>
          <a:p>
            <a:r>
              <a:rPr lang="en-GB" sz="2600" dirty="0"/>
              <a:t>HEIs suffer both financially and in terms of their status and reputation from high attrition rates. </a:t>
            </a:r>
          </a:p>
        </p:txBody>
      </p:sp>
    </p:spTree>
    <p:extLst>
      <p:ext uri="{BB962C8B-B14F-4D97-AF65-F5344CB8AC3E}">
        <p14:creationId xmlns:p14="http://schemas.microsoft.com/office/powerpoint/2010/main" val="23512161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Making engagement happen</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sz="2800" dirty="0"/>
              <a:t>Engagement is right at the centre of successful learning. Learning can’t happen without it. But engagement is a two-way process – it has to involve students – and us. Engagement should be fun – for us as well as for them. </a:t>
            </a:r>
          </a:p>
          <a:p>
            <a:r>
              <a:rPr lang="en-GB" sz="2800" dirty="0"/>
              <a:t>Knowledge isn’t infectious (unfortunately) but enthusiasm is, and we need to help our students to catch enthusiasm (and on a wet Monday morning that doesn’t happen automatically!). This session should get you thinking about some of the many things we can do to get students engaged – and to be engaged ourselves.</a:t>
            </a:r>
          </a:p>
        </p:txBody>
      </p:sp>
    </p:spTree>
    <p:extLst>
      <p:ext uri="{BB962C8B-B14F-4D97-AF65-F5344CB8AC3E}">
        <p14:creationId xmlns:p14="http://schemas.microsoft.com/office/powerpoint/2010/main" val="36734326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Got to know some of your colleagues better – engaged with them?</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Gained ideas of some of the things you can do in class sessions to help students to catch enthusiasm?</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Analysed some of the characteristics of the most engaging teachers?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Become enthused about engagement?</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39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457236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15157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1910661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210576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800" dirty="0">
                <a:solidFill>
                  <a:srgbClr val="008000"/>
                </a:solidFill>
              </a:rPr>
              <a:t>Name labels…</a:t>
            </a:r>
          </a:p>
        </p:txBody>
      </p:sp>
      <p:sp>
        <p:nvSpPr>
          <p:cNvPr id="4099" name="Rectangle 3"/>
          <p:cNvSpPr>
            <a:spLocks noGrp="1" noChangeArrowheads="1"/>
          </p:cNvSpPr>
          <p:nvPr>
            <p:ph idx="1"/>
          </p:nvPr>
        </p:nvSpPr>
        <p:spPr/>
        <p:txBody>
          <a:bodyPr/>
          <a:lstStyle/>
          <a:p>
            <a:r>
              <a:rPr lang="en-GB" sz="3200" dirty="0"/>
              <a:t>Please write your first name, big and bold, on a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347911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2968170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9426-1EDD-4CFC-8A75-2EE9F01ED3D8}"/>
              </a:ext>
            </a:extLst>
          </p:cNvPr>
          <p:cNvSpPr>
            <a:spLocks noGrp="1"/>
          </p:cNvSpPr>
          <p:nvPr>
            <p:ph type="title"/>
          </p:nvPr>
        </p:nvSpPr>
        <p:spPr/>
        <p:txBody>
          <a:bodyPr/>
          <a:lstStyle/>
          <a:p>
            <a:r>
              <a:rPr lang="en-GB" dirty="0">
                <a:solidFill>
                  <a:srgbClr val="002060"/>
                </a:solidFill>
              </a:rPr>
              <a:t>Linking everything to learning</a:t>
            </a:r>
          </a:p>
        </p:txBody>
      </p:sp>
      <p:sp>
        <p:nvSpPr>
          <p:cNvPr id="3" name="Content Placeholder 2">
            <a:extLst>
              <a:ext uri="{FF2B5EF4-FFF2-40B4-BE49-F238E27FC236}">
                <a16:creationId xmlns:a16="http://schemas.microsoft.com/office/drawing/2014/main" id="{0513F628-B54A-40FC-8D1E-66A4DB1B8A3E}"/>
              </a:ext>
            </a:extLst>
          </p:cNvPr>
          <p:cNvSpPr>
            <a:spLocks noGrp="1"/>
          </p:cNvSpPr>
          <p:nvPr>
            <p:ph idx="1"/>
          </p:nvPr>
        </p:nvSpPr>
        <p:spPr/>
        <p:txBody>
          <a:bodyPr/>
          <a:lstStyle/>
          <a:p>
            <a:r>
              <a:rPr lang="en-GB" dirty="0"/>
              <a:t>In this interactive programme, we will touch on how students </a:t>
            </a:r>
            <a:r>
              <a:rPr lang="en-GB" i="1" dirty="0"/>
              <a:t>really</a:t>
            </a:r>
            <a:r>
              <a:rPr lang="en-GB" dirty="0"/>
              <a:t> learn, and how we can respond to factors underpinning their successful learning. We will link this to the ever-important dimension of feedback to students – and feedback from students, and to preparing them to succeed not only in the various kinds of assessment they will encounter on their journey to qualified status, but also in rapidly developing practice in the world outside education.</a:t>
            </a:r>
          </a:p>
        </p:txBody>
      </p:sp>
    </p:spTree>
    <p:extLst>
      <p:ext uri="{BB962C8B-B14F-4D97-AF65-F5344CB8AC3E}">
        <p14:creationId xmlns:p14="http://schemas.microsoft.com/office/powerpoint/2010/main" val="5133092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0D27-C857-4BD6-998B-95FA0F971ED5}"/>
              </a:ext>
            </a:extLst>
          </p:cNvPr>
          <p:cNvSpPr>
            <a:spLocks noGrp="1"/>
          </p:cNvSpPr>
          <p:nvPr>
            <p:ph type="title"/>
          </p:nvPr>
        </p:nvSpPr>
        <p:spPr/>
        <p:txBody>
          <a:bodyPr/>
          <a:lstStyle/>
          <a:p>
            <a:r>
              <a:rPr lang="en-GB" b="1" dirty="0"/>
              <a:t>Outline Programme</a:t>
            </a:r>
          </a:p>
        </p:txBody>
      </p:sp>
      <p:sp>
        <p:nvSpPr>
          <p:cNvPr id="3" name="Content Placeholder 2">
            <a:extLst>
              <a:ext uri="{FF2B5EF4-FFF2-40B4-BE49-F238E27FC236}">
                <a16:creationId xmlns:a16="http://schemas.microsoft.com/office/drawing/2014/main" id="{DDCA4774-A706-4F51-AE1E-9034B8B10F9A}"/>
              </a:ext>
            </a:extLst>
          </p:cNvPr>
          <p:cNvSpPr>
            <a:spLocks noGrp="1"/>
          </p:cNvSpPr>
          <p:nvPr>
            <p:ph idx="1"/>
          </p:nvPr>
        </p:nvSpPr>
        <p:spPr>
          <a:xfrm>
            <a:off x="358775" y="836640"/>
            <a:ext cx="8605838" cy="4670425"/>
          </a:xfrm>
        </p:spPr>
        <p:txBody>
          <a:bodyPr/>
          <a:lstStyle/>
          <a:p>
            <a:pPr marL="982663" indent="-982663">
              <a:buNone/>
            </a:pPr>
            <a:r>
              <a:rPr lang="en-GB" sz="2800" dirty="0"/>
              <a:t>0930	Introduction (there’s no second chance to make a good first impression!)</a:t>
            </a:r>
          </a:p>
          <a:p>
            <a:pPr marL="982663" indent="-982663">
              <a:buNone/>
            </a:pPr>
            <a:r>
              <a:rPr lang="en-GB" sz="2800" dirty="0"/>
              <a:t>0940 	Post-it task: ‘I’d get my students engaged better if only I could…..’</a:t>
            </a:r>
          </a:p>
          <a:p>
            <a:pPr marL="982663" indent="-982663">
              <a:buNone/>
            </a:pPr>
            <a:r>
              <a:rPr lang="en-GB" sz="2800" dirty="0"/>
              <a:t>0950	What are colleges for in 2018?</a:t>
            </a:r>
          </a:p>
          <a:p>
            <a:pPr marL="982663" indent="-982663">
              <a:buNone/>
            </a:pPr>
            <a:r>
              <a:rPr lang="en-GB" sz="2800" dirty="0"/>
              <a:t>1000	Getting groups of students engaged: inputs and exercises</a:t>
            </a:r>
          </a:p>
          <a:p>
            <a:pPr marL="982663" indent="-982663">
              <a:buNone/>
            </a:pPr>
            <a:r>
              <a:rPr lang="en-GB" sz="2800" dirty="0"/>
              <a:t>1045 	Coffee/tea</a:t>
            </a:r>
          </a:p>
          <a:p>
            <a:pPr marL="982663" indent="-982663">
              <a:buNone/>
            </a:pPr>
            <a:r>
              <a:rPr lang="en-GB" sz="2800" dirty="0"/>
              <a:t>1100	Engagement and assessment and feedback: inputs and exercises</a:t>
            </a:r>
          </a:p>
          <a:p>
            <a:pPr marL="982663" indent="-982663">
              <a:buNone/>
            </a:pPr>
            <a:r>
              <a:rPr lang="en-GB" sz="2800" dirty="0"/>
              <a:t>1145	Action planning round</a:t>
            </a:r>
          </a:p>
          <a:p>
            <a:pPr marL="982663" indent="-982663">
              <a:buNone/>
            </a:pPr>
            <a:r>
              <a:rPr lang="en-GB" sz="2800" dirty="0"/>
              <a:t>1200	Close of session</a:t>
            </a:r>
            <a:endParaRPr lang="en-GB" sz="1800" dirty="0"/>
          </a:p>
        </p:txBody>
      </p:sp>
    </p:spTree>
    <p:extLst>
      <p:ext uri="{BB962C8B-B14F-4D97-AF65-F5344CB8AC3E}">
        <p14:creationId xmlns:p14="http://schemas.microsoft.com/office/powerpoint/2010/main" val="529511040"/>
      </p:ext>
    </p:extLst>
  </p:cSld>
  <p:clrMapOvr>
    <a:masterClrMapping/>
  </p:clrMapOvr>
  <p:transition/>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6.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3356</Words>
  <Application>Microsoft Office PowerPoint</Application>
  <PresentationFormat>On-screen Show (4:3)</PresentationFormat>
  <Paragraphs>391</Paragraphs>
  <Slides>55</Slides>
  <Notes>29</Notes>
  <HiddenSlides>0</HiddenSlides>
  <MMClips>0</MMClips>
  <ScaleCrop>false</ScaleCrop>
  <HeadingPairs>
    <vt:vector size="6" baseType="variant">
      <vt:variant>
        <vt:lpstr>Fonts Used</vt:lpstr>
      </vt:variant>
      <vt:variant>
        <vt:i4>12</vt:i4>
      </vt:variant>
      <vt:variant>
        <vt:lpstr>Theme</vt:lpstr>
      </vt:variant>
      <vt:variant>
        <vt:i4>168</vt:i4>
      </vt:variant>
      <vt:variant>
        <vt:lpstr>Slide Titles</vt:lpstr>
      </vt:variant>
      <vt:variant>
        <vt:i4>55</vt:i4>
      </vt:variant>
    </vt:vector>
  </HeadingPairs>
  <TitlesOfParts>
    <vt:vector size="235" baseType="lpstr">
      <vt:lpstr>AR CARTER</vt:lpstr>
      <vt:lpstr>Arial</vt:lpstr>
      <vt:lpstr>Arial Rounded MT Bold</vt:lpstr>
      <vt:lpstr>Calibri</vt:lpstr>
      <vt:lpstr>Calibri Light</vt:lpstr>
      <vt:lpstr>Comic Sans MS</vt:lpstr>
      <vt:lpstr>Creepy</vt:lpstr>
      <vt:lpstr>Monotype Sorts</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121_Custom Design</vt:lpstr>
      <vt:lpstr>106_Custom Design</vt:lpstr>
      <vt:lpstr>5_Office Theme</vt:lpstr>
      <vt:lpstr>119_Custom Design</vt:lpstr>
      <vt:lpstr>1_LeedsMet template</vt:lpstr>
      <vt:lpstr>3_Office Theme</vt:lpstr>
      <vt:lpstr>123_Custom Design</vt:lpstr>
      <vt:lpstr>130_Custom Design</vt:lpstr>
      <vt:lpstr>6_Office Theme</vt:lpstr>
      <vt:lpstr>Activating Learning Making engagement happen Myerscough College</vt:lpstr>
      <vt:lpstr>PowerPoint Presentation</vt:lpstr>
      <vt:lpstr> About Phil…</vt:lpstr>
      <vt:lpstr>Thanks to students</vt:lpstr>
      <vt:lpstr>Making engagement happen</vt:lpstr>
      <vt:lpstr>Name labels…</vt:lpstr>
      <vt:lpstr>Getting to know each other</vt:lpstr>
      <vt:lpstr>Linking everything to learning</vt:lpstr>
      <vt:lpstr>Outline Programme</vt:lpstr>
      <vt:lpstr>Intended learning outcomes</vt:lpstr>
      <vt:lpstr>You will be able to download my main slides</vt:lpstr>
      <vt:lpstr>Announcement about mobile phones and laptops...</vt:lpstr>
      <vt:lpstr>Download Phil’s materials on feedback, assessment, learning and lecturing</vt:lpstr>
      <vt:lpstr>Time-constrained Post-it exercise</vt:lpstr>
      <vt:lpstr>Thought for the day: Einstein</vt:lpstr>
      <vt:lpstr>Evidence-based practice</vt:lpstr>
      <vt:lpstr>17 sources about assessment, feedback and learning in higher education</vt:lpstr>
      <vt:lpstr>PowerPoint Presentation</vt:lpstr>
      <vt:lpstr>PowerPoint Presentation</vt:lpstr>
      <vt:lpstr>Now is the decade of  colleges’ dis-content!</vt:lpstr>
      <vt:lpstr>Modern institutions are moving away from being the providers of content, (where everything used to be about ‘delivery’), towards foregrounding two major functions: </vt:lpstr>
      <vt:lpstr> How students really learn </vt:lpstr>
      <vt:lpstr> How Students Really Learn ‘Ripples’ model of learning</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Learning is not linear! Feedback is not unidirectional. But sometimes we pretend that they are! #sketchnote by @SGroshell and @MrZachG #edchat #learning #teachchat</vt:lpstr>
      <vt:lpstr>PowerPoint Presentation</vt:lpstr>
      <vt:lpstr>PowerPoint Presentation</vt:lpstr>
      <vt:lpstr>What are lectures for, in 2018?</vt:lpstr>
      <vt:lpstr>So what can we do in classes?</vt:lpstr>
      <vt:lpstr>Classes should be fun!</vt:lpstr>
      <vt:lpstr>What is likely to annoy students in class?</vt:lpstr>
      <vt:lpstr>Face-to-face communication</vt:lpstr>
      <vt:lpstr>Face-to-face one-to-one feedback activity</vt:lpstr>
      <vt:lpstr>PowerPoint Presentation</vt:lpstr>
      <vt:lpstr>Teaching – and research – and reflection: the ten most important words</vt:lpstr>
      <vt:lpstr>‘what’ is getting ever less important</vt:lpstr>
      <vt:lpstr>PowerPoint Presentation</vt:lpstr>
      <vt:lpstr>Characteristics of teachers who get engagement going (Sally Brown)</vt:lpstr>
      <vt:lpstr>Characteristics of teachers who get engagement going (Sally Brown)</vt:lpstr>
      <vt:lpstr>PowerPoint Presentation</vt:lpstr>
      <vt:lpstr>PowerPoint Presentation</vt:lpstr>
      <vt:lpstr>Disengaged students</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2018-03-23T21:12:25Z</dcterms:modified>
</cp:coreProperties>
</file>