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2.xml" ContentType="application/vnd.openxmlformats-officedocument.presentationml.slideLayout+xml"/>
  <Override PartName="/ppt/theme/theme44.xml" ContentType="application/vnd.openxmlformats-officedocument.theme+xml"/>
  <Override PartName="/ppt/slideLayouts/slideLayout43.xml" ContentType="application/vnd.openxmlformats-officedocument.presentationml.slideLayout+xml"/>
  <Override PartName="/ppt/theme/theme45.xml" ContentType="application/vnd.openxmlformats-officedocument.theme+xml"/>
  <Override PartName="/ppt/slideLayouts/slideLayout44.xml" ContentType="application/vnd.openxmlformats-officedocument.presentationml.slideLayout+xml"/>
  <Override PartName="/ppt/theme/theme46.xml" ContentType="application/vnd.openxmlformats-officedocument.theme+xml"/>
  <Override PartName="/ppt/slideLayouts/slideLayout45.xml" ContentType="application/vnd.openxmlformats-officedocument.presentationml.slideLayout+xml"/>
  <Override PartName="/ppt/theme/theme47.xml" ContentType="application/vnd.openxmlformats-officedocument.theme+xml"/>
  <Override PartName="/ppt/slideLayouts/slideLayout46.xml" ContentType="application/vnd.openxmlformats-officedocument.presentationml.slideLayout+xml"/>
  <Override PartName="/ppt/theme/theme48.xml" ContentType="application/vnd.openxmlformats-officedocument.theme+xml"/>
  <Override PartName="/ppt/slideLayouts/slideLayout47.xml" ContentType="application/vnd.openxmlformats-officedocument.presentationml.slideLayout+xml"/>
  <Override PartName="/ppt/theme/theme49.xml" ContentType="application/vnd.openxmlformats-officedocument.theme+xml"/>
  <Override PartName="/ppt/slideLayouts/slideLayout48.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49.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0.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1.xml" ContentType="application/vnd.openxmlformats-officedocument.presentationml.slideLayout+xml"/>
  <Override PartName="/ppt/theme/theme13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56.xml" ContentType="application/vnd.openxmlformats-officedocument.presentationml.slideLayout+xml"/>
  <Override PartName="/ppt/theme/theme139.xml" ContentType="application/vnd.openxmlformats-officedocument.theme+xml"/>
  <Override PartName="/ppt/slideLayouts/slideLayout57.xml" ContentType="application/vnd.openxmlformats-officedocument.presentationml.slideLayout+xml"/>
  <Override PartName="/ppt/theme/theme140.xml" ContentType="application/vnd.openxmlformats-officedocument.theme+xml"/>
  <Override PartName="/ppt/theme/theme141.xml" ContentType="application/vnd.openxmlformats-officedocument.theme+xml"/>
  <Override PartName="/ppt/slideLayouts/slideLayout58.xml" ContentType="application/vnd.openxmlformats-officedocument.presentationml.slideLayout+xml"/>
  <Override PartName="/ppt/theme/theme142.xml" ContentType="application/vnd.openxmlformats-officedocument.theme+xml"/>
  <Override PartName="/ppt/theme/theme143.xml" ContentType="application/vnd.openxmlformats-officedocument.theme+xml"/>
  <Override PartName="/ppt/theme/theme14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slideLayouts/slideLayout61.xml" ContentType="application/vnd.openxmlformats-officedocument.presentationml.slideLayout+xml"/>
  <Override PartName="/ppt/theme/theme149.xml" ContentType="application/vnd.openxmlformats-officedocument.theme+xml"/>
  <Override PartName="/ppt/slideLayouts/slideLayout62.xml" ContentType="application/vnd.openxmlformats-officedocument.presentationml.slideLayout+xml"/>
  <Override PartName="/ppt/theme/theme150.xml" ContentType="application/vnd.openxmlformats-officedocument.theme+xml"/>
  <Override PartName="/ppt/slideLayouts/slideLayout63.xml" ContentType="application/vnd.openxmlformats-officedocument.presentationml.slideLayout+xml"/>
  <Override PartName="/ppt/theme/theme151.xml" ContentType="application/vnd.openxmlformats-officedocument.theme+xml"/>
  <Override PartName="/ppt/slideLayouts/slideLayout64.xml" ContentType="application/vnd.openxmlformats-officedocument.presentationml.slideLayout+xml"/>
  <Override PartName="/ppt/theme/theme152.xml" ContentType="application/vnd.openxmlformats-officedocument.theme+xml"/>
  <Override PartName="/ppt/slideLayouts/slideLayout65.xml" ContentType="application/vnd.openxmlformats-officedocument.presentationml.slideLayout+xml"/>
  <Override PartName="/ppt/theme/theme15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54.xml" ContentType="application/vnd.openxmlformats-officedocument.theme+xml"/>
  <Override PartName="/ppt/slideLayouts/slideLayout68.xml" ContentType="application/vnd.openxmlformats-officedocument.presentationml.slideLayout+xml"/>
  <Override PartName="/ppt/theme/theme155.xml" ContentType="application/vnd.openxmlformats-officedocument.theme+xml"/>
  <Override PartName="/ppt/theme/theme15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0" r:id="rId142"/>
    <p:sldMasterId id="2147485082" r:id="rId143"/>
    <p:sldMasterId id="2147485084" r:id="rId144"/>
    <p:sldMasterId id="2147485086" r:id="rId145"/>
    <p:sldMasterId id="2147485088" r:id="rId146"/>
    <p:sldMasterId id="2147485091" r:id="rId147"/>
    <p:sldMasterId id="2147485094" r:id="rId148"/>
    <p:sldMasterId id="2147485097" r:id="rId149"/>
    <p:sldMasterId id="2147485101" r:id="rId150"/>
    <p:sldMasterId id="2147485103" r:id="rId151"/>
    <p:sldMasterId id="2147485109" r:id="rId152"/>
    <p:sldMasterId id="2147485111" r:id="rId153"/>
    <p:sldMasterId id="2147485113" r:id="rId154"/>
    <p:sldMasterId id="2147485116" r:id="rId155"/>
  </p:sldMasterIdLst>
  <p:notesMasterIdLst>
    <p:notesMasterId r:id="rId220"/>
  </p:notesMasterIdLst>
  <p:sldIdLst>
    <p:sldId id="428" r:id="rId156"/>
    <p:sldId id="883" r:id="rId157"/>
    <p:sldId id="1156" r:id="rId158"/>
    <p:sldId id="528" r:id="rId159"/>
    <p:sldId id="1154" r:id="rId160"/>
    <p:sldId id="276" r:id="rId161"/>
    <p:sldId id="275" r:id="rId162"/>
    <p:sldId id="531" r:id="rId163"/>
    <p:sldId id="1155" r:id="rId164"/>
    <p:sldId id="884" r:id="rId165"/>
    <p:sldId id="459" r:id="rId166"/>
    <p:sldId id="529" r:id="rId167"/>
    <p:sldId id="965" r:id="rId168"/>
    <p:sldId id="986" r:id="rId169"/>
    <p:sldId id="1009" r:id="rId170"/>
    <p:sldId id="1035" r:id="rId171"/>
    <p:sldId id="1149" r:id="rId172"/>
    <p:sldId id="895" r:id="rId173"/>
    <p:sldId id="970" r:id="rId174"/>
    <p:sldId id="971" r:id="rId175"/>
    <p:sldId id="972" r:id="rId176"/>
    <p:sldId id="1151" r:id="rId177"/>
    <p:sldId id="1069" r:id="rId178"/>
    <p:sldId id="256" r:id="rId179"/>
    <p:sldId id="984" r:id="rId180"/>
    <p:sldId id="1150" r:id="rId181"/>
    <p:sldId id="996" r:id="rId182"/>
    <p:sldId id="1113" r:id="rId183"/>
    <p:sldId id="1148" r:id="rId184"/>
    <p:sldId id="532" r:id="rId185"/>
    <p:sldId id="533" r:id="rId186"/>
    <p:sldId id="534" r:id="rId187"/>
    <p:sldId id="985" r:id="rId188"/>
    <p:sldId id="508" r:id="rId189"/>
    <p:sldId id="509" r:id="rId190"/>
    <p:sldId id="1080" r:id="rId191"/>
    <p:sldId id="995" r:id="rId192"/>
    <p:sldId id="987" r:id="rId193"/>
    <p:sldId id="988" r:id="rId194"/>
    <p:sldId id="989" r:id="rId195"/>
    <p:sldId id="1023" r:id="rId196"/>
    <p:sldId id="1024" r:id="rId197"/>
    <p:sldId id="691" r:id="rId198"/>
    <p:sldId id="688" r:id="rId199"/>
    <p:sldId id="689" r:id="rId200"/>
    <p:sldId id="690" r:id="rId201"/>
    <p:sldId id="1147" r:id="rId202"/>
    <p:sldId id="257" r:id="rId203"/>
    <p:sldId id="261" r:id="rId204"/>
    <p:sldId id="977" r:id="rId205"/>
    <p:sldId id="896" r:id="rId206"/>
    <p:sldId id="897" r:id="rId207"/>
    <p:sldId id="907" r:id="rId208"/>
    <p:sldId id="913" r:id="rId209"/>
    <p:sldId id="916" r:id="rId210"/>
    <p:sldId id="920" r:id="rId211"/>
    <p:sldId id="921" r:id="rId212"/>
    <p:sldId id="924" r:id="rId213"/>
    <p:sldId id="941" r:id="rId214"/>
    <p:sldId id="1146" r:id="rId215"/>
    <p:sldId id="945" r:id="rId216"/>
    <p:sldId id="946" r:id="rId217"/>
    <p:sldId id="832" r:id="rId218"/>
    <p:sldId id="838" r:id="rId21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a:srgbClr val="FF6600"/>
    <a:srgbClr val="CC0000"/>
    <a:srgbClr val="008000"/>
    <a:srgbClr val="660066"/>
    <a:srgbClr val="FF3300"/>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8239" autoAdjust="0"/>
  </p:normalViewPr>
  <p:slideViewPr>
    <p:cSldViewPr>
      <p:cViewPr varScale="1">
        <p:scale>
          <a:sx n="70" d="100"/>
          <a:sy n="70" d="100"/>
        </p:scale>
        <p:origin x="1362" y="66"/>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90" d="100"/>
        <a:sy n="90" d="100"/>
      </p:scale>
      <p:origin x="0" y="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4.xml"/><Relationship Id="rId170" Type="http://schemas.openxmlformats.org/officeDocument/2006/relationships/slide" Target="slides/slide15.xml"/><Relationship Id="rId191" Type="http://schemas.openxmlformats.org/officeDocument/2006/relationships/slide" Target="slides/slide36.xml"/><Relationship Id="rId205" Type="http://schemas.openxmlformats.org/officeDocument/2006/relationships/slide" Target="slides/slide50.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5.xml"/><Relationship Id="rId181" Type="http://schemas.openxmlformats.org/officeDocument/2006/relationships/slide" Target="slides/slide26.xml"/><Relationship Id="rId216" Type="http://schemas.openxmlformats.org/officeDocument/2006/relationships/slide" Target="slides/slide61.xml"/><Relationship Id="rId211" Type="http://schemas.openxmlformats.org/officeDocument/2006/relationships/slide" Target="slides/slide5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Master" Target="slideMasters/slideMaster155.xml"/><Relationship Id="rId171" Type="http://schemas.openxmlformats.org/officeDocument/2006/relationships/slide" Target="slides/slide16.xml"/><Relationship Id="rId176" Type="http://schemas.openxmlformats.org/officeDocument/2006/relationships/slide" Target="slides/slide21.xml"/><Relationship Id="rId192" Type="http://schemas.openxmlformats.org/officeDocument/2006/relationships/slide" Target="slides/slide37.xml"/><Relationship Id="rId197" Type="http://schemas.openxmlformats.org/officeDocument/2006/relationships/slide" Target="slides/slide42.xml"/><Relationship Id="rId206" Type="http://schemas.openxmlformats.org/officeDocument/2006/relationships/slide" Target="slides/slide51.xml"/><Relationship Id="rId201" Type="http://schemas.openxmlformats.org/officeDocument/2006/relationships/slide" Target="slides/slide46.xml"/><Relationship Id="rId222"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 Target="slides/slide6.xml"/><Relationship Id="rId166" Type="http://schemas.openxmlformats.org/officeDocument/2006/relationships/slide" Target="slides/slide11.xml"/><Relationship Id="rId182" Type="http://schemas.openxmlformats.org/officeDocument/2006/relationships/slide" Target="slides/slide27.xml"/><Relationship Id="rId187" Type="http://schemas.openxmlformats.org/officeDocument/2006/relationships/slide" Target="slides/slide32.xml"/><Relationship Id="rId217"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57.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 Target="slides/slide1.xml"/><Relationship Id="rId177" Type="http://schemas.openxmlformats.org/officeDocument/2006/relationships/slide" Target="slides/slide22.xml"/><Relationship Id="rId198" Type="http://schemas.openxmlformats.org/officeDocument/2006/relationships/slide" Target="slides/slide43.xml"/><Relationship Id="rId172" Type="http://schemas.openxmlformats.org/officeDocument/2006/relationships/slide" Target="slides/slide17.xml"/><Relationship Id="rId193" Type="http://schemas.openxmlformats.org/officeDocument/2006/relationships/slide" Target="slides/slide38.xml"/><Relationship Id="rId202" Type="http://schemas.openxmlformats.org/officeDocument/2006/relationships/slide" Target="slides/slide47.xml"/><Relationship Id="rId207" Type="http://schemas.openxmlformats.org/officeDocument/2006/relationships/slide" Target="slides/slide52.xml"/><Relationship Id="rId223"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12.xml"/><Relationship Id="rId188" Type="http://schemas.openxmlformats.org/officeDocument/2006/relationships/slide" Target="slides/slide33.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7.xml"/><Relationship Id="rId183" Type="http://schemas.openxmlformats.org/officeDocument/2006/relationships/slide" Target="slides/slide28.xml"/><Relationship Id="rId213" Type="http://schemas.openxmlformats.org/officeDocument/2006/relationships/slide" Target="slides/slide58.xml"/><Relationship Id="rId218"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2.xml"/><Relationship Id="rId178" Type="http://schemas.openxmlformats.org/officeDocument/2006/relationships/slide" Target="slides/slide23.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18.xml"/><Relationship Id="rId194" Type="http://schemas.openxmlformats.org/officeDocument/2006/relationships/slide" Target="slides/slide39.xml"/><Relationship Id="rId199" Type="http://schemas.openxmlformats.org/officeDocument/2006/relationships/slide" Target="slides/slide44.xml"/><Relationship Id="rId203" Type="http://schemas.openxmlformats.org/officeDocument/2006/relationships/slide" Target="slides/slide48.xml"/><Relationship Id="rId208" Type="http://schemas.openxmlformats.org/officeDocument/2006/relationships/slide" Target="slides/slide53.xml"/><Relationship Id="rId19" Type="http://schemas.openxmlformats.org/officeDocument/2006/relationships/slideMaster" Target="slideMasters/slideMaster19.xml"/><Relationship Id="rId224" Type="http://schemas.openxmlformats.org/officeDocument/2006/relationships/tableStyles" Target="tableStyle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1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8.xml"/><Relationship Id="rId184" Type="http://schemas.openxmlformats.org/officeDocument/2006/relationships/slide" Target="slides/slide29.xml"/><Relationship Id="rId189" Type="http://schemas.openxmlformats.org/officeDocument/2006/relationships/slide" Target="slides/slide34.xml"/><Relationship Id="rId219" Type="http://schemas.openxmlformats.org/officeDocument/2006/relationships/slide" Target="slides/slide64.xml"/><Relationship Id="rId3" Type="http://schemas.openxmlformats.org/officeDocument/2006/relationships/slideMaster" Target="slideMasters/slideMaster3.xml"/><Relationship Id="rId214" Type="http://schemas.openxmlformats.org/officeDocument/2006/relationships/slide" Target="slides/slide59.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19.xml"/><Relationship Id="rId179" Type="http://schemas.openxmlformats.org/officeDocument/2006/relationships/slide" Target="slides/slide24.xml"/><Relationship Id="rId195" Type="http://schemas.openxmlformats.org/officeDocument/2006/relationships/slide" Target="slides/slide40.xml"/><Relationship Id="rId209" Type="http://schemas.openxmlformats.org/officeDocument/2006/relationships/slide" Target="slides/slide54.xml"/><Relationship Id="rId190" Type="http://schemas.openxmlformats.org/officeDocument/2006/relationships/slide" Target="slides/slide35.xml"/><Relationship Id="rId204" Type="http://schemas.openxmlformats.org/officeDocument/2006/relationships/slide" Target="slides/slide49.xml"/><Relationship Id="rId220"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 Target="slides/slide9.xml"/><Relationship Id="rId169" Type="http://schemas.openxmlformats.org/officeDocument/2006/relationships/slide" Target="slides/slide14.xml"/><Relationship Id="rId185"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25.xml"/><Relationship Id="rId210" Type="http://schemas.openxmlformats.org/officeDocument/2006/relationships/slide" Target="slides/slide55.xml"/><Relationship Id="rId215" Type="http://schemas.openxmlformats.org/officeDocument/2006/relationships/slide" Target="slides/slide60.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20.xml"/><Relationship Id="rId196" Type="http://schemas.openxmlformats.org/officeDocument/2006/relationships/slide" Target="slides/slide41.xml"/><Relationship Id="rId200" Type="http://schemas.openxmlformats.org/officeDocument/2006/relationships/slide" Target="slides/slide45.xml"/><Relationship Id="rId16" Type="http://schemas.openxmlformats.org/officeDocument/2006/relationships/slideMaster" Target="slideMasters/slideMaster16.xml"/><Relationship Id="rId221" Type="http://schemas.openxmlformats.org/officeDocument/2006/relationships/presProps" Target="presProp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 Target="slides/slide10.xml"/><Relationship Id="rId186" Type="http://schemas.openxmlformats.org/officeDocument/2006/relationships/slide" Target="slides/slide31.xml"/></Relationships>
</file>

<file path=ppt/_rels/viewProps.xml.rels><?xml version="1.0" encoding="UTF-8" standalone="yes"?>
<Relationships xmlns="http://schemas.openxmlformats.org/package/2006/relationships"><Relationship Id="rId1"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22542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4964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4691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55381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31</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34</a:t>
            </a:fld>
            <a:endParaRPr lang="en-GB">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35</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02771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4705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258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79905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18604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1F9FA44-3FD2-47F9-BE1F-231A87631444}"/>
              </a:ext>
            </a:extLst>
          </p:cNvPr>
          <p:cNvSpPr>
            <a:spLocks noGrp="1" noChangeArrowheads="1"/>
          </p:cNvSpPr>
          <p:nvPr>
            <p:ph type="sldNum" sz="quarter" idx="5"/>
          </p:nvPr>
        </p:nvSpPr>
        <p:spPr>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0819A4-4389-4AA2-88EF-A6657487C6FF}"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a:extLst>
              <a:ext uri="{FF2B5EF4-FFF2-40B4-BE49-F238E27FC236}">
                <a16:creationId xmlns:a16="http://schemas.microsoft.com/office/drawing/2014/main" id="{58262465-1530-4C03-8615-F74F47869630}"/>
              </a:ext>
            </a:extLst>
          </p:cNvPr>
          <p:cNvSpPr>
            <a:spLocks noGrp="1" noRot="1" noChangeAspect="1" noChangeArrowheads="1" noTextEdit="1"/>
          </p:cNvSpPr>
          <p:nvPr>
            <p:ph type="sldImg"/>
          </p:nvPr>
        </p:nvSpPr>
        <p:spPr>
          <a:xfrm>
            <a:off x="1150938" y="692150"/>
            <a:ext cx="4556125" cy="3416300"/>
          </a:xfrm>
          <a:ln/>
        </p:spPr>
      </p:sp>
      <p:sp>
        <p:nvSpPr>
          <p:cNvPr id="6148" name="Rectangle 3">
            <a:extLst>
              <a:ext uri="{FF2B5EF4-FFF2-40B4-BE49-F238E27FC236}">
                <a16:creationId xmlns:a16="http://schemas.microsoft.com/office/drawing/2014/main" id="{1CAD781E-21A7-453A-9003-2B8933A38DEE}"/>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807672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06E7325-27A1-44DF-A4F7-76B55C467B54}"/>
              </a:ext>
            </a:extLst>
          </p:cNvPr>
          <p:cNvSpPr>
            <a:spLocks noGrp="1" noChangeArrowheads="1"/>
          </p:cNvSpPr>
          <p:nvPr>
            <p:ph type="sldNum" sz="quarter" idx="5"/>
          </p:nvPr>
        </p:nvSpPr>
        <p:spPr>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F5ED7CB-0EDD-4808-9C24-A88992F9CCB2}"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a:extLst>
              <a:ext uri="{FF2B5EF4-FFF2-40B4-BE49-F238E27FC236}">
                <a16:creationId xmlns:a16="http://schemas.microsoft.com/office/drawing/2014/main" id="{16414F0F-C4A7-4FEF-BEA9-DB153E2D1251}"/>
              </a:ext>
            </a:extLst>
          </p:cNvPr>
          <p:cNvSpPr>
            <a:spLocks noGrp="1" noRot="1" noChangeAspect="1" noChangeArrowheads="1" noTextEdit="1"/>
          </p:cNvSpPr>
          <p:nvPr>
            <p:ph type="sldImg"/>
          </p:nvPr>
        </p:nvSpPr>
        <p:spPr>
          <a:xfrm>
            <a:off x="1150938" y="692150"/>
            <a:ext cx="4556125" cy="3416300"/>
          </a:xfrm>
          <a:ln/>
        </p:spPr>
      </p:sp>
      <p:sp>
        <p:nvSpPr>
          <p:cNvPr id="8196" name="Rectangle 3">
            <a:extLst>
              <a:ext uri="{FF2B5EF4-FFF2-40B4-BE49-F238E27FC236}">
                <a16:creationId xmlns:a16="http://schemas.microsoft.com/office/drawing/2014/main" id="{693FCDBA-50D9-4095-B3F3-E33E6BDBDBC2}"/>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70991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3EF81B6-10FF-4793-A4B8-8A22FCD01107}"/>
              </a:ext>
            </a:extLst>
          </p:cNvPr>
          <p:cNvSpPr>
            <a:spLocks noGrp="1" noChangeArrowheads="1"/>
          </p:cNvSpPr>
          <p:nvPr>
            <p:ph type="sldNum" sz="quarter" idx="5"/>
          </p:nvPr>
        </p:nvSpPr>
        <p:spPr>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53B1809-521A-4980-A16A-1F501FAFA13A}"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3" name="Rectangle 2">
            <a:extLst>
              <a:ext uri="{FF2B5EF4-FFF2-40B4-BE49-F238E27FC236}">
                <a16:creationId xmlns:a16="http://schemas.microsoft.com/office/drawing/2014/main" id="{9C792F1B-711C-48D8-96F3-77DAE390B210}"/>
              </a:ext>
            </a:extLst>
          </p:cNvPr>
          <p:cNvSpPr>
            <a:spLocks noGrp="1" noRot="1" noChangeAspect="1" noChangeArrowheads="1" noTextEdit="1"/>
          </p:cNvSpPr>
          <p:nvPr>
            <p:ph type="sldImg"/>
          </p:nvPr>
        </p:nvSpPr>
        <p:spPr>
          <a:xfrm>
            <a:off x="1150938" y="692150"/>
            <a:ext cx="4556125" cy="3416300"/>
          </a:xfrm>
          <a:ln/>
        </p:spPr>
      </p:sp>
      <p:sp>
        <p:nvSpPr>
          <p:cNvPr id="10244" name="Rectangle 3">
            <a:extLst>
              <a:ext uri="{FF2B5EF4-FFF2-40B4-BE49-F238E27FC236}">
                <a16:creationId xmlns:a16="http://schemas.microsoft.com/office/drawing/2014/main" id="{35BE28D9-D2D0-4344-ABD4-903F7C564AB5}"/>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969440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6650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95147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50</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37955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51</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52</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a:solidFill>
                  <a:srgbClr val="000000"/>
                </a:solidFill>
              </a:rPr>
              <a:pPr/>
              <a:t>53</a:t>
            </a:fld>
            <a:endParaRPr lang="en-GB" dirty="0">
              <a:solidFill>
                <a:srgbClr val="000000"/>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a:solidFill>
                  <a:srgbClr val="000000"/>
                </a:solidFill>
              </a:rPr>
              <a:pPr/>
              <a:t>54</a:t>
            </a:fld>
            <a:endParaRPr lang="en-GB" dirty="0">
              <a:solidFill>
                <a:srgbClr val="000000"/>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1377EB8-04F6-4DE3-845B-6CF4ED51B959}" type="slidenum">
              <a:rPr lang="en-GB">
                <a:solidFill>
                  <a:srgbClr val="000000"/>
                </a:solidFill>
              </a:rPr>
              <a:pPr/>
              <a:t>55</a:t>
            </a:fld>
            <a:endParaRPr lang="en-GB" dirty="0">
              <a:solidFill>
                <a:srgbClr val="000000"/>
              </a:solidFill>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a:solidFill>
                  <a:srgbClr val="000000"/>
                </a:solidFill>
              </a:rPr>
              <a:pPr/>
              <a:t>56</a:t>
            </a:fld>
            <a:endParaRPr lang="en-GB" dirty="0">
              <a:solidFill>
                <a:srgbClr val="000000"/>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57</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58</a:t>
            </a:fld>
            <a:endParaRPr lang="en-GB"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59</a:t>
            </a:fld>
            <a:endParaRPr lang="en-GB" dirty="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61</a:t>
            </a:fld>
            <a:endParaRPr lang="en-GB" dirty="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63</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64</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3586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10</a:t>
            </a:fld>
            <a:endParaRPr lang="en-GB"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11</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3324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18</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19/04/2018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4/19/2018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4/19/2018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4/19/2018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4/19/2018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19 April 2018</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19 April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4/19/2018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19/04/2018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856143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Thursday, 19 April 2018</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4/19/2018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27625AB-FC97-490A-8656-5AA518A81A15}" type="datetimeFigureOut">
              <a:rPr kumimoji="0" lang="en-GB" sz="1800" b="0" i="0" u="none" strike="noStrike" kern="0" cap="none" spc="0" normalizeH="0" baseline="0" noProof="0" smtClean="0">
                <a:ln>
                  <a:noFill/>
                </a:ln>
                <a:solidFill>
                  <a:prstClr val="white">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19/04/2018</a:t>
            </a:fld>
            <a:endParaRPr kumimoji="0" lang="en-GB" sz="1800" b="0" i="0" u="none" strike="noStrike" kern="0" cap="none" spc="0" normalizeH="0" baseline="0" noProof="0">
              <a:ln>
                <a:noFill/>
              </a:ln>
              <a:solidFill>
                <a:prstClr val="white">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7BDDB8-C93E-4FB8-B9AD-85962E08A833}" type="slidenum">
              <a:rPr kumimoji="0" lang="en-GB" sz="1800" b="0" i="0" u="none" strike="noStrike" kern="0" cap="none" spc="0" normalizeH="0" baseline="0" noProof="0" smtClean="0">
                <a:ln>
                  <a:noFill/>
                </a:ln>
                <a:solidFill>
                  <a:prstClr val="white">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white">
                  <a:tint val="75000"/>
                </a:prstClr>
              </a:solidFill>
              <a:effectLst/>
              <a:uLnTx/>
              <a:uFillTx/>
            </a:endParaRPr>
          </a:p>
        </p:txBody>
      </p:sp>
    </p:spTree>
    <p:extLst>
      <p:ext uri="{BB962C8B-B14F-4D97-AF65-F5344CB8AC3E}">
        <p14:creationId xmlns:p14="http://schemas.microsoft.com/office/powerpoint/2010/main" val="186555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63987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19/04/2018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9225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19 April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435910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060641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8DA93A-8EC5-43F0-B063-1A21C0F6CE7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19/04/2018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A076C3-6185-45EF-8204-B03174BC4B4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561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503857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495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a:extLst>
              <a:ext uri="{FF2B5EF4-FFF2-40B4-BE49-F238E27FC236}">
                <a16:creationId xmlns:a16="http://schemas.microsoft.com/office/drawing/2014/main" id="{9383389A-0E68-4975-95F7-3850B4CC2640}"/>
              </a:ext>
            </a:extLst>
          </p:cNvPr>
          <p:cNvSpPr>
            <a:spLocks noGrp="1" noChangeArrowheads="1"/>
          </p:cNvSpPr>
          <p:nvPr>
            <p:ph type="dt" sz="half" idx="10"/>
          </p:nvPr>
        </p:nvSpPr>
        <p:spPr>
          <a:ln/>
        </p:spPr>
        <p:txBody>
          <a:bodyPr/>
          <a:lstStyle>
            <a:lvl1pPr>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GB"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75220106"/>
      </p:ext>
    </p:extLst>
  </p:cSld>
  <p:clrMapOvr>
    <a:masterClrMapping/>
  </p:clrMapOvr>
  <p:transition spd="slow">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E63029BA-1355-4FD9-AB33-9846AC88710F}"/>
              </a:ext>
            </a:extLst>
          </p:cNvPr>
          <p:cNvSpPr>
            <a:spLocks noGrp="1" noChangeArrowheads="1"/>
          </p:cNvSpPr>
          <p:nvPr>
            <p:ph type="dt" sz="half" idx="10"/>
          </p:nvPr>
        </p:nvSpPr>
        <p:spPr>
          <a:ln/>
        </p:spPr>
        <p:txBody>
          <a:bodyPr/>
          <a:lstStyle>
            <a:lvl1pPr>
              <a:defRPr/>
            </a:lvl1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GB"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08762107"/>
      </p:ext>
    </p:extLst>
  </p:cSld>
  <p:clrMapOvr>
    <a:masterClrMapping/>
  </p:clrMapOvr>
  <p:transition spd="slow">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14856"/>
            <a:ext cx="6400800" cy="68580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1AD66C-382E-48AD-8F4C-E87C4D4A8B28}" type="datetime1">
              <a:rPr kumimoji="0" lang="en-US" sz="1100" b="0" i="0" u="none" strike="noStrike" kern="1200" cap="none" spc="0" normalizeH="0" baseline="0" noProof="0" smtClean="0">
                <a:ln>
                  <a:noFill/>
                </a:ln>
                <a:solidFill>
                  <a:srgbClr val="9E8E5C">
                    <a:lumMod val="60000"/>
                    <a:lumOff val="40000"/>
                  </a:srgbClr>
                </a:solidFill>
                <a:effectLst/>
                <a:uLnTx/>
                <a:uFillTx/>
                <a:latin typeface="Garamon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100" b="0" i="0" u="none" strike="noStrike" kern="1200" cap="none" spc="0" normalizeH="0" baseline="0" noProof="0">
              <a:ln>
                <a:noFill/>
              </a:ln>
              <a:solidFill>
                <a:srgbClr val="9E8E5C">
                  <a:lumMod val="60000"/>
                  <a:lumOff val="40000"/>
                </a:srgbClr>
              </a:solidFill>
              <a:effectLst/>
              <a:uLnTx/>
              <a:uFillTx/>
              <a:latin typeface="Garamond"/>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9E8E5C">
                  <a:lumMod val="60000"/>
                  <a:lumOff val="40000"/>
                </a:srgbClr>
              </a:solidFill>
              <a:effectLst/>
              <a:uLnTx/>
              <a:uFillTx/>
              <a:latin typeface="Garamon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0B41D-FD10-4A38-B39B-626510BD49B7}" type="slidenum">
              <a:rPr kumimoji="0" lang="en-US" sz="1200" b="1" i="0" u="none" strike="noStrike" kern="1200" cap="none" spc="0" normalizeH="0" baseline="0" noProof="0" smtClean="0">
                <a:ln>
                  <a:noFill/>
                </a:ln>
                <a:solidFill>
                  <a:srgbClr val="9E8E5C">
                    <a:lumMod val="60000"/>
                    <a:lumOff val="40000"/>
                  </a:srgbClr>
                </a:solidFill>
                <a:effectLst/>
                <a:uLnTx/>
                <a:uFillTx/>
                <a:latin typeface="Garam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9E8E5C">
                  <a:lumMod val="60000"/>
                  <a:lumOff val="40000"/>
                </a:srgbClr>
              </a:solidFill>
              <a:effectLst/>
              <a:uLnTx/>
              <a:uFillTx/>
              <a:latin typeface="Garamond"/>
              <a:ea typeface="+mn-ea"/>
              <a:cs typeface="+mn-cs"/>
            </a:endParaRP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734312"/>
            <a:ext cx="9144000" cy="932688"/>
          </a:xfrm>
          <a:prstGeom prst="rect">
            <a:avLst/>
          </a:prstGeom>
        </p:spPr>
      </p:pic>
    </p:spTree>
    <p:extLst>
      <p:ext uri="{BB962C8B-B14F-4D97-AF65-F5344CB8AC3E}">
        <p14:creationId xmlns:p14="http://schemas.microsoft.com/office/powerpoint/2010/main" val="41103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19/04/2018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19/04/2018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19/04/2018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1.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theme" Target="../theme/theme1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6.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5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0.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58.xml"/></Relationships>
</file>

<file path=ppt/slideMasters/_rels/slideMaster14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3.xm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theme" Target="../theme/theme14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7.xml.rels><?xml version="1.0" encoding="UTF-8" standalone="yes"?>
<Relationships xmlns="http://schemas.openxmlformats.org/package/2006/relationships"><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8.xml"/></Relationships>
</file>

<file path=ppt/slideMasters/_rels/slideMaster14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49.xml"/><Relationship Id="rId1" Type="http://schemas.openxmlformats.org/officeDocument/2006/relationships/slideLayout" Target="../slideLayouts/slideLayout61.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50.xml"/><Relationship Id="rId1" Type="http://schemas.openxmlformats.org/officeDocument/2006/relationships/slideLayout" Target="../slideLayouts/slideLayout6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2" Type="http://schemas.openxmlformats.org/officeDocument/2006/relationships/theme" Target="../theme/theme151.xml"/><Relationship Id="rId1" Type="http://schemas.openxmlformats.org/officeDocument/2006/relationships/slideLayout" Target="../slideLayouts/slideLayout63.xml"/></Relationships>
</file>

<file path=ppt/slideMasters/_rels/slideMaster152.xml.rels><?xml version="1.0" encoding="UTF-8" standalone="yes"?>
<Relationships xmlns="http://schemas.openxmlformats.org/package/2006/relationships"><Relationship Id="rId2" Type="http://schemas.openxmlformats.org/officeDocument/2006/relationships/theme" Target="../theme/theme152.xml"/><Relationship Id="rId1" Type="http://schemas.openxmlformats.org/officeDocument/2006/relationships/slideLayout" Target="../slideLayouts/slideLayout64.xml"/></Relationships>
</file>

<file path=ppt/slideMasters/_rels/slideMaster153.xml.rels><?xml version="1.0" encoding="UTF-8" standalone="yes"?>
<Relationships xmlns="http://schemas.openxmlformats.org/package/2006/relationships"><Relationship Id="rId2" Type="http://schemas.openxmlformats.org/officeDocument/2006/relationships/theme" Target="../theme/theme153.xml"/><Relationship Id="rId1" Type="http://schemas.openxmlformats.org/officeDocument/2006/relationships/slideLayout" Target="../slideLayouts/slideLayout65.xml"/></Relationships>
</file>

<file path=ppt/slideMasters/_rels/slideMaster154.xml.rels><?xml version="1.0" encoding="UTF-8" standalone="yes"?>
<Relationships xmlns="http://schemas.openxmlformats.org/package/2006/relationships"><Relationship Id="rId3" Type="http://schemas.openxmlformats.org/officeDocument/2006/relationships/theme" Target="../theme/theme154.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5.xml"/><Relationship Id="rId1" Type="http://schemas.openxmlformats.org/officeDocument/2006/relationships/slideLayout" Target="../slideLayouts/slideLayout68.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2.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4/19/2018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0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4/19/2018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19/04/2018</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132665059"/>
      </p:ext>
    </p:extLst>
  </p:cSld>
  <p:clrMap bg1="dk1" tx1="lt1" bg2="dk2" tx2="lt2" accent1="accent1" accent2="accent2" accent3="accent3" accent4="accent4" accent5="accent5" accent6="accent6" hlink="hlink" folHlink="folHlink"/>
  <p:sldLayoutIdLst>
    <p:sldLayoutId id="21474850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087" r:id="rId1"/>
    <p:sldLayoutId id="214748509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fontAlgn="base">
              <a:spcBef>
                <a:spcPct val="0"/>
              </a:spcBef>
              <a:spcAft>
                <a:spcPct val="0"/>
              </a:spcAft>
              <a:defRPr/>
            </a:pPr>
            <a:fld id="{51C250BC-73CF-491F-8004-61FF01300B02}" type="datetime2">
              <a:rPr lang="en-GB">
                <a:solidFill>
                  <a:srgbClr val="FFFF66"/>
                </a:solidFill>
              </a:rPr>
              <a:pPr fontAlgn="base">
                <a:spcBef>
                  <a:spcPct val="0"/>
                </a:spcBef>
                <a:spcAft>
                  <a:spcPct val="0"/>
                </a:spcAft>
                <a:defRPr/>
              </a:pPr>
              <a:t>Thursday, 19 April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fontAlgn="base">
              <a:spcBef>
                <a:spcPct val="0"/>
              </a:spcBef>
              <a:spcAft>
                <a:spcPct val="0"/>
              </a:spcAft>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fontAlgn="base">
              <a:spcBef>
                <a:spcPct val="0"/>
              </a:spcBef>
              <a:spcAft>
                <a:spcPct val="0"/>
              </a:spcAft>
              <a:defRPr/>
            </a:pPr>
            <a:fld id="{698A128A-5A34-4019-A4AD-025074B52218}" type="slidenum">
              <a:rPr lang="en-GB">
                <a:solidFill>
                  <a:srgbClr val="FFFF66"/>
                </a:solidFill>
              </a:rPr>
              <a:pPr fontAlgn="base">
                <a:spcBef>
                  <a:spcPct val="0"/>
                </a:spcBef>
                <a:spcAft>
                  <a:spcPct val="0"/>
                </a:spcAft>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Tree>
    <p:extLst>
      <p:ext uri="{BB962C8B-B14F-4D97-AF65-F5344CB8AC3E}">
        <p14:creationId xmlns:p14="http://schemas.microsoft.com/office/powerpoint/2010/main" val="923984339"/>
      </p:ext>
    </p:extLst>
  </p:cSld>
  <p:clrMap bg1="dk2" tx1="lt1" bg2="dk1" tx2="lt2" accent1="accent1" accent2="accent2" accent3="accent3" accent4="accent4" accent5="accent5" accent6="accent6" hlink="hlink" folHlink="folHlink"/>
  <p:sldLayoutIdLst>
    <p:sldLayoutId id="214748509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Tree>
    <p:extLst>
      <p:ext uri="{BB962C8B-B14F-4D97-AF65-F5344CB8AC3E}">
        <p14:creationId xmlns:p14="http://schemas.microsoft.com/office/powerpoint/2010/main" val="3741972712"/>
      </p:ext>
    </p:extLst>
  </p:cSld>
  <p:clrMap bg1="lt1" tx1="dk1" bg2="lt2" tx2="dk2" accent1="accent1" accent2="accent2" accent3="accent3" accent4="accent4" accent5="accent5" accent6="accent6" hlink="hlink" folHlink="folHlink"/>
  <p:sldLayoutIdLst>
    <p:sldLayoutId id="21474851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DA93A-8EC5-43F0-B063-1A21C0F6CE74}" type="datetimeFigureOut">
              <a:rPr lang="en-GB" smtClean="0"/>
              <a:t>19/04/2018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076C3-6185-45EF-8204-B03174BC4B48}" type="slidenum">
              <a:rPr lang="en-GB" smtClean="0"/>
              <a:t>‹#›</a:t>
            </a:fld>
            <a:endParaRPr lang="en-GB"/>
          </a:p>
        </p:txBody>
      </p:sp>
    </p:spTree>
    <p:extLst>
      <p:ext uri="{BB962C8B-B14F-4D97-AF65-F5344CB8AC3E}">
        <p14:creationId xmlns:p14="http://schemas.microsoft.com/office/powerpoint/2010/main" val="3087942024"/>
      </p:ext>
    </p:extLst>
  </p:cSld>
  <p:clrMap bg1="lt1" tx1="dk1" bg2="lt2" tx2="dk2" accent1="accent1" accent2="accent2" accent3="accent3" accent4="accent4" accent5="accent5" accent6="accent6" hlink="hlink" folHlink="folHlink"/>
  <p:sldLayoutIdLst>
    <p:sldLayoutId id="21474851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4/19/2018</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3620339442"/>
      </p:ext>
    </p:extLst>
  </p:cSld>
  <p:clrMap bg1="dk1" tx1="lt1" bg2="dk2" tx2="lt2" accent1="accent1" accent2="accent2" accent3="accent3" accent4="accent4" accent5="accent5" accent6="accent6" hlink="hlink" folHlink="folHlink"/>
  <p:sldLayoutIdLst>
    <p:sldLayoutId id="21474851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6283477"/>
      </p:ext>
    </p:extLst>
  </p:cSld>
  <p:clrMap bg1="lt1" tx1="dk1" bg2="lt2" tx2="dk2" accent1="accent1" accent2="accent2" accent3="accent3" accent4="accent4" accent5="accent5" accent6="accent6" hlink="hlink" folHlink="folHlink"/>
  <p:sldLayoutIdLst>
    <p:sldLayoutId id="21474851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cSld>
    <p:bg bwMode="ltGray">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1040" name="Rectangle 16">
            <a:extLst>
              <a:ext uri="{FF2B5EF4-FFF2-40B4-BE49-F238E27FC236}">
                <a16:creationId xmlns:a16="http://schemas.microsoft.com/office/drawing/2014/main" id="{745AA5E5-F620-4F72-A725-41FABCED9999}"/>
              </a:ext>
            </a:extLst>
          </p:cNvPr>
          <p:cNvSpPr>
            <a:spLocks noGrp="1" noChangeArrowheads="1"/>
          </p:cNvSpPr>
          <p:nvPr>
            <p:ph type="body" idx="1"/>
          </p:nvPr>
        </p:nvSpPr>
        <p:spPr bwMode="auto">
          <a:xfrm>
            <a:off x="0" y="1752600"/>
            <a:ext cx="9144000" cy="5327650"/>
          </a:xfrm>
          <a:prstGeom prst="rect">
            <a:avLst/>
          </a:prstGeom>
          <a:noFill/>
          <a:ln w="12700">
            <a:solidFill>
              <a:schemeClr val="tx1"/>
            </a:solidFill>
            <a:miter lim="800000"/>
            <a:headEnd/>
            <a:tailEnd/>
          </a:ln>
          <a:effectLst/>
          <a:extLst>
            <a:ext uri="{909E8E84-426E-40DD-AFC4-6F175D3DCCD1}">
              <a14:hiddenFill xmlns:a14="http://schemas.microsoft.com/office/drawing/2010/main">
                <a:gradFill rotWithShape="0">
                  <a:gsLst>
                    <a:gs pos="0">
                      <a:srgbClr val="8488C4"/>
                    </a:gs>
                    <a:gs pos="53000">
                      <a:srgbClr val="D4DEFF"/>
                    </a:gs>
                    <a:gs pos="83000">
                      <a:srgbClr val="D4DEFF"/>
                    </a:gs>
                    <a:gs pos="100000">
                      <a:srgbClr val="96AB94"/>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15">
            <a:extLst>
              <a:ext uri="{FF2B5EF4-FFF2-40B4-BE49-F238E27FC236}">
                <a16:creationId xmlns:a16="http://schemas.microsoft.com/office/drawing/2014/main" id="{F75798D9-CA8B-4831-81F1-4DE6433D726B}"/>
              </a:ext>
            </a:extLst>
          </p:cNvPr>
          <p:cNvSpPr>
            <a:spLocks noGrp="1" noChangeArrowheads="1"/>
          </p:cNvSpPr>
          <p:nvPr>
            <p:ph type="title"/>
          </p:nvPr>
        </p:nvSpPr>
        <p:spPr bwMode="auto">
          <a:xfrm>
            <a:off x="0" y="0"/>
            <a:ext cx="9144000" cy="17526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Towards Active Learning</a:t>
            </a:r>
          </a:p>
        </p:txBody>
      </p:sp>
      <p:sp>
        <p:nvSpPr>
          <p:cNvPr id="1041" name="Rectangle 17">
            <a:extLst>
              <a:ext uri="{FF2B5EF4-FFF2-40B4-BE49-F238E27FC236}">
                <a16:creationId xmlns:a16="http://schemas.microsoft.com/office/drawing/2014/main" id="{ECC75915-C93C-4484-A737-1461C4A25DD3}"/>
              </a:ext>
            </a:extLst>
          </p:cNvPr>
          <p:cNvSpPr>
            <a:spLocks noGrp="1" noChangeArrowheads="1"/>
          </p:cNvSpPr>
          <p:nvPr>
            <p:ph type="dt" sz="half" idx="2"/>
          </p:nvPr>
        </p:nvSpPr>
        <p:spPr bwMode="auto">
          <a:xfrm>
            <a:off x="387350" y="6329363"/>
            <a:ext cx="1892300" cy="44450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lnSpc>
                <a:spcPct val="80000"/>
              </a:lnSpc>
              <a:defRPr sz="1600" b="1"/>
            </a:lvl1pPr>
          </a:lstStyle>
          <a:p>
            <a:pPr>
              <a:defRPr/>
            </a:pPr>
            <a:endParaRPr lang="en-GB" altLang="en-US"/>
          </a:p>
        </p:txBody>
      </p:sp>
      <p:sp>
        <p:nvSpPr>
          <p:cNvPr id="1029" name="AutoShape 20">
            <a:hlinkClick r:id="rId4" action="ppaction://hlinkpres?slideindex=1&amp;slidetitle=" highlightClick="1"/>
            <a:extLst>
              <a:ext uri="{FF2B5EF4-FFF2-40B4-BE49-F238E27FC236}">
                <a16:creationId xmlns:a16="http://schemas.microsoft.com/office/drawing/2014/main" id="{9C9F097A-0D3C-434A-BBC0-66B072046191}"/>
              </a:ext>
            </a:extLst>
          </p:cNvPr>
          <p:cNvSpPr>
            <a:spLocks noChangeArrowheads="1"/>
          </p:cNvSpPr>
          <p:nvPr userDrawn="1"/>
        </p:nvSpPr>
        <p:spPr bwMode="auto">
          <a:xfrm>
            <a:off x="685800" y="609600"/>
            <a:ext cx="1042988" cy="1042988"/>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Times New Roman" panose="02020603050405020304" pitchFamily="18" charset="0"/>
              </a:defRPr>
            </a:lvl1pPr>
            <a:lvl2pPr marL="742950" indent="-285750" algn="ctr">
              <a:defRPr sz="2000">
                <a:solidFill>
                  <a:schemeClr val="tx1"/>
                </a:solidFill>
                <a:latin typeface="Times New Roman" panose="02020603050405020304" pitchFamily="18" charset="0"/>
              </a:defRPr>
            </a:lvl2pPr>
            <a:lvl3pPr marL="1143000" indent="-228600" algn="ctr">
              <a:defRPr sz="2000">
                <a:solidFill>
                  <a:schemeClr val="tx1"/>
                </a:solidFill>
                <a:latin typeface="Times New Roman" panose="02020603050405020304" pitchFamily="18" charset="0"/>
              </a:defRPr>
            </a:lvl3pPr>
            <a:lvl4pPr marL="1600200" indent="-228600" algn="ctr">
              <a:defRPr sz="2000">
                <a:solidFill>
                  <a:schemeClr val="tx1"/>
                </a:solidFill>
                <a:latin typeface="Times New Roman" panose="02020603050405020304" pitchFamily="18" charset="0"/>
              </a:defRPr>
            </a:lvl4pPr>
            <a:lvl5pPr marL="2057400" indent="-228600" algn="ctr">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endParaRPr lang="en-GB" altLang="en-US"/>
          </a:p>
        </p:txBody>
      </p:sp>
      <p:sp>
        <p:nvSpPr>
          <p:cNvPr id="1030" name="AutoShape 21">
            <a:hlinkClick r:id="rId5" action="ppaction://hlinkpres?slideindex=1&amp;slidetitle=" highlightClick="1"/>
            <a:extLst>
              <a:ext uri="{FF2B5EF4-FFF2-40B4-BE49-F238E27FC236}">
                <a16:creationId xmlns:a16="http://schemas.microsoft.com/office/drawing/2014/main" id="{B40895EB-6B5A-4738-AC34-4DF65BB8D848}"/>
              </a:ext>
            </a:extLst>
          </p:cNvPr>
          <p:cNvSpPr>
            <a:spLocks noChangeArrowheads="1"/>
          </p:cNvSpPr>
          <p:nvPr userDrawn="1"/>
        </p:nvSpPr>
        <p:spPr bwMode="auto">
          <a:xfrm>
            <a:off x="8001000" y="5715000"/>
            <a:ext cx="1042988" cy="1042988"/>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Times New Roman" panose="02020603050405020304" pitchFamily="18" charset="0"/>
              </a:defRPr>
            </a:lvl1pPr>
            <a:lvl2pPr marL="742950" indent="-285750" algn="ctr">
              <a:defRPr sz="2000">
                <a:solidFill>
                  <a:schemeClr val="tx1"/>
                </a:solidFill>
                <a:latin typeface="Times New Roman" panose="02020603050405020304" pitchFamily="18" charset="0"/>
              </a:defRPr>
            </a:lvl2pPr>
            <a:lvl3pPr marL="1143000" indent="-228600" algn="ctr">
              <a:defRPr sz="2000">
                <a:solidFill>
                  <a:schemeClr val="tx1"/>
                </a:solidFill>
                <a:latin typeface="Times New Roman" panose="02020603050405020304" pitchFamily="18" charset="0"/>
              </a:defRPr>
            </a:lvl3pPr>
            <a:lvl4pPr marL="1600200" indent="-228600" algn="ctr">
              <a:defRPr sz="2000">
                <a:solidFill>
                  <a:schemeClr val="tx1"/>
                </a:solidFill>
                <a:latin typeface="Times New Roman" panose="02020603050405020304" pitchFamily="18" charset="0"/>
              </a:defRPr>
            </a:lvl4pPr>
            <a:lvl5pPr marL="2057400" indent="-228600" algn="ctr">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endParaRPr lang="en-GB" altLang="en-US"/>
          </a:p>
        </p:txBody>
      </p:sp>
      <p:sp>
        <p:nvSpPr>
          <p:cNvPr id="1031" name="AutoShape 22">
            <a:hlinkClick r:id="rId6" action="ppaction://hlinkpres?slideindex=1&amp;slidetitle=" highlightClick="1"/>
            <a:extLst>
              <a:ext uri="{FF2B5EF4-FFF2-40B4-BE49-F238E27FC236}">
                <a16:creationId xmlns:a16="http://schemas.microsoft.com/office/drawing/2014/main" id="{17B613FA-3BF6-40AA-8951-31E5EE6E0EED}"/>
              </a:ext>
            </a:extLst>
          </p:cNvPr>
          <p:cNvSpPr>
            <a:spLocks noChangeArrowheads="1"/>
          </p:cNvSpPr>
          <p:nvPr userDrawn="1"/>
        </p:nvSpPr>
        <p:spPr bwMode="auto">
          <a:xfrm>
            <a:off x="8101013" y="0"/>
            <a:ext cx="1042987" cy="1042988"/>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Times New Roman" panose="02020603050405020304" pitchFamily="18" charset="0"/>
              </a:defRPr>
            </a:lvl1pPr>
            <a:lvl2pPr marL="742950" indent="-285750" algn="ctr">
              <a:defRPr sz="2000">
                <a:solidFill>
                  <a:schemeClr val="tx1"/>
                </a:solidFill>
                <a:latin typeface="Times New Roman" panose="02020603050405020304" pitchFamily="18" charset="0"/>
              </a:defRPr>
            </a:lvl2pPr>
            <a:lvl3pPr marL="1143000" indent="-228600" algn="ctr">
              <a:defRPr sz="2000">
                <a:solidFill>
                  <a:schemeClr val="tx1"/>
                </a:solidFill>
                <a:latin typeface="Times New Roman" panose="02020603050405020304" pitchFamily="18" charset="0"/>
              </a:defRPr>
            </a:lvl3pPr>
            <a:lvl4pPr marL="1600200" indent="-228600" algn="ctr">
              <a:defRPr sz="2000">
                <a:solidFill>
                  <a:schemeClr val="tx1"/>
                </a:solidFill>
                <a:latin typeface="Times New Roman" panose="02020603050405020304" pitchFamily="18" charset="0"/>
              </a:defRPr>
            </a:lvl4pPr>
            <a:lvl5pPr marL="2057400" indent="-228600" algn="ctr">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endParaRPr lang="en-GB" altLang="en-US"/>
          </a:p>
        </p:txBody>
      </p:sp>
      <p:sp>
        <p:nvSpPr>
          <p:cNvPr id="1032" name="AutoShape 23">
            <a:hlinkClick r:id="rId5" action="ppaction://hlinkpres?slideindex=1&amp;slidetitle=" highlightClick="1"/>
            <a:extLst>
              <a:ext uri="{FF2B5EF4-FFF2-40B4-BE49-F238E27FC236}">
                <a16:creationId xmlns:a16="http://schemas.microsoft.com/office/drawing/2014/main" id="{1B40B4D7-B567-4630-ADAE-F2C546E39AD7}"/>
              </a:ext>
            </a:extLst>
          </p:cNvPr>
          <p:cNvSpPr>
            <a:spLocks noChangeArrowheads="1"/>
          </p:cNvSpPr>
          <p:nvPr userDrawn="1"/>
        </p:nvSpPr>
        <p:spPr bwMode="auto">
          <a:xfrm>
            <a:off x="8101013" y="5815013"/>
            <a:ext cx="1042987" cy="104298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000">
                <a:solidFill>
                  <a:schemeClr val="tx1"/>
                </a:solidFill>
                <a:latin typeface="Times New Roman" panose="02020603050405020304" pitchFamily="18" charset="0"/>
              </a:defRPr>
            </a:lvl1pPr>
            <a:lvl2pPr marL="742950" indent="-285750" algn="ctr">
              <a:defRPr sz="2000">
                <a:solidFill>
                  <a:schemeClr val="tx1"/>
                </a:solidFill>
                <a:latin typeface="Times New Roman" panose="02020603050405020304" pitchFamily="18" charset="0"/>
              </a:defRPr>
            </a:lvl2pPr>
            <a:lvl3pPr marL="1143000" indent="-228600" algn="ctr">
              <a:defRPr sz="2000">
                <a:solidFill>
                  <a:schemeClr val="tx1"/>
                </a:solidFill>
                <a:latin typeface="Times New Roman" panose="02020603050405020304" pitchFamily="18" charset="0"/>
              </a:defRPr>
            </a:lvl3pPr>
            <a:lvl4pPr marL="1600200" indent="-228600" algn="ctr">
              <a:defRPr sz="2000">
                <a:solidFill>
                  <a:schemeClr val="tx1"/>
                </a:solidFill>
                <a:latin typeface="Times New Roman" panose="02020603050405020304" pitchFamily="18" charset="0"/>
              </a:defRPr>
            </a:lvl4pPr>
            <a:lvl5pPr marL="2057400" indent="-228600" algn="ctr">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endParaRPr lang="en-GB" altLang="en-US"/>
          </a:p>
        </p:txBody>
      </p:sp>
    </p:spTree>
    <p:extLst>
      <p:ext uri="{BB962C8B-B14F-4D97-AF65-F5344CB8AC3E}">
        <p14:creationId xmlns:p14="http://schemas.microsoft.com/office/powerpoint/2010/main" val="287692795"/>
      </p:ext>
    </p:extLst>
  </p:cSld>
  <p:clrMap bg1="lt1" tx1="dk1" bg2="lt2" tx2="dk2" accent1="accent1" accent2="accent2" accent3="accent3" accent4="accent4" accent5="accent5" accent6="accent6" hlink="hlink" folHlink="folHlink"/>
  <p:sldLayoutIdLst>
    <p:sldLayoutId id="2147485114" r:id="rId1"/>
    <p:sldLayoutId id="2147485115" r:id="rId2"/>
  </p:sldLayoutIdLst>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4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4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1040"/>
                        </p:tgtEl>
                        <p:attrNameLst>
                          <p:attrName>style.visibility</p:attrName>
                        </p:attrNameLst>
                      </p:cBhvr>
                      <p:to>
                        <p:strVal val="visible"/>
                      </p:to>
                    </p:set>
                  </p:childTnLst>
                </p:cTn>
              </p:par>
            </p:tnLst>
          </p:tmpl>
        </p:tmplLst>
      </p:bldP>
    </p:bldLst>
  </p:timing>
  <p:txStyles>
    <p:titleStyle>
      <a:lvl1pPr algn="ctr" rtl="0" eaLnBrk="0" fontAlgn="base" hangingPunct="0">
        <a:lnSpc>
          <a:spcPct val="80000"/>
        </a:lnSpc>
        <a:spcBef>
          <a:spcPct val="0"/>
        </a:spcBef>
        <a:spcAft>
          <a:spcPct val="0"/>
        </a:spcAft>
        <a:defRPr sz="5400" b="1" kern="1200">
          <a:solidFill>
            <a:srgbClr val="FFFF00"/>
          </a:solidFill>
          <a:latin typeface="+mj-lt"/>
          <a:ea typeface="+mj-ea"/>
          <a:cs typeface="+mj-cs"/>
        </a:defRPr>
      </a:lvl1pPr>
      <a:lvl2pPr algn="ctr" rtl="0" eaLnBrk="0" fontAlgn="base" hangingPunct="0">
        <a:lnSpc>
          <a:spcPct val="80000"/>
        </a:lnSpc>
        <a:spcBef>
          <a:spcPct val="0"/>
        </a:spcBef>
        <a:spcAft>
          <a:spcPct val="0"/>
        </a:spcAft>
        <a:defRPr sz="5400" b="1">
          <a:solidFill>
            <a:srgbClr val="FFFF00"/>
          </a:solidFill>
          <a:latin typeface="Rockwell Extra Bold" panose="02060903040505020403" pitchFamily="18" charset="0"/>
        </a:defRPr>
      </a:lvl2pPr>
      <a:lvl3pPr algn="ctr" rtl="0" eaLnBrk="0" fontAlgn="base" hangingPunct="0">
        <a:lnSpc>
          <a:spcPct val="80000"/>
        </a:lnSpc>
        <a:spcBef>
          <a:spcPct val="0"/>
        </a:spcBef>
        <a:spcAft>
          <a:spcPct val="0"/>
        </a:spcAft>
        <a:defRPr sz="5400" b="1">
          <a:solidFill>
            <a:srgbClr val="FFFF00"/>
          </a:solidFill>
          <a:latin typeface="Rockwell Extra Bold" panose="02060903040505020403" pitchFamily="18" charset="0"/>
        </a:defRPr>
      </a:lvl3pPr>
      <a:lvl4pPr algn="ctr" rtl="0" eaLnBrk="0" fontAlgn="base" hangingPunct="0">
        <a:lnSpc>
          <a:spcPct val="80000"/>
        </a:lnSpc>
        <a:spcBef>
          <a:spcPct val="0"/>
        </a:spcBef>
        <a:spcAft>
          <a:spcPct val="0"/>
        </a:spcAft>
        <a:defRPr sz="5400" b="1">
          <a:solidFill>
            <a:srgbClr val="FFFF00"/>
          </a:solidFill>
          <a:latin typeface="Rockwell Extra Bold" panose="02060903040505020403" pitchFamily="18" charset="0"/>
        </a:defRPr>
      </a:lvl4pPr>
      <a:lvl5pPr algn="ctr" rtl="0" eaLnBrk="0" fontAlgn="base" hangingPunct="0">
        <a:lnSpc>
          <a:spcPct val="80000"/>
        </a:lnSpc>
        <a:spcBef>
          <a:spcPct val="0"/>
        </a:spcBef>
        <a:spcAft>
          <a:spcPct val="0"/>
        </a:spcAft>
        <a:defRPr sz="5400" b="1">
          <a:solidFill>
            <a:srgbClr val="FFFF00"/>
          </a:solidFill>
          <a:latin typeface="Rockwell Extra Bold" panose="02060903040505020403" pitchFamily="18" charset="0"/>
        </a:defRPr>
      </a:lvl5pPr>
      <a:lvl6pPr marL="457200" algn="ctr" rtl="0" eaLnBrk="0" fontAlgn="base" hangingPunct="0">
        <a:lnSpc>
          <a:spcPct val="80000"/>
        </a:lnSpc>
        <a:spcBef>
          <a:spcPct val="0"/>
        </a:spcBef>
        <a:spcAft>
          <a:spcPct val="0"/>
        </a:spcAft>
        <a:defRPr sz="5400" b="1">
          <a:solidFill>
            <a:srgbClr val="FFFF00"/>
          </a:solidFill>
          <a:latin typeface="Rockwell Extra Bold" panose="02060903040505020403" pitchFamily="18" charset="0"/>
        </a:defRPr>
      </a:lvl6pPr>
      <a:lvl7pPr marL="914400" algn="ctr" rtl="0" eaLnBrk="0" fontAlgn="base" hangingPunct="0">
        <a:lnSpc>
          <a:spcPct val="80000"/>
        </a:lnSpc>
        <a:spcBef>
          <a:spcPct val="0"/>
        </a:spcBef>
        <a:spcAft>
          <a:spcPct val="0"/>
        </a:spcAft>
        <a:defRPr sz="5400" b="1">
          <a:solidFill>
            <a:srgbClr val="FFFF00"/>
          </a:solidFill>
          <a:latin typeface="Rockwell Extra Bold" panose="02060903040505020403" pitchFamily="18" charset="0"/>
        </a:defRPr>
      </a:lvl7pPr>
      <a:lvl8pPr marL="1371600" algn="ctr" rtl="0" eaLnBrk="0" fontAlgn="base" hangingPunct="0">
        <a:lnSpc>
          <a:spcPct val="80000"/>
        </a:lnSpc>
        <a:spcBef>
          <a:spcPct val="0"/>
        </a:spcBef>
        <a:spcAft>
          <a:spcPct val="0"/>
        </a:spcAft>
        <a:defRPr sz="5400" b="1">
          <a:solidFill>
            <a:srgbClr val="FFFF00"/>
          </a:solidFill>
          <a:latin typeface="Rockwell Extra Bold" panose="02060903040505020403" pitchFamily="18" charset="0"/>
        </a:defRPr>
      </a:lvl8pPr>
      <a:lvl9pPr marL="1828800" algn="ctr" rtl="0" eaLnBrk="0" fontAlgn="base" hangingPunct="0">
        <a:lnSpc>
          <a:spcPct val="80000"/>
        </a:lnSpc>
        <a:spcBef>
          <a:spcPct val="0"/>
        </a:spcBef>
        <a:spcAft>
          <a:spcPct val="0"/>
        </a:spcAft>
        <a:defRPr sz="5400" b="1">
          <a:solidFill>
            <a:srgbClr val="FFFF00"/>
          </a:solidFill>
          <a:latin typeface="Rockwell Extra Bold" panose="02060903040505020403" pitchFamily="18" charset="0"/>
        </a:defRPr>
      </a:lvl9pPr>
    </p:titleStyle>
    <p:bodyStyle>
      <a:lvl1pPr marL="342900" indent="-342900" algn="l" rtl="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kern="1200">
          <a:solidFill>
            <a:schemeClr val="tx1"/>
          </a:solidFill>
          <a:latin typeface="+mn-lt"/>
          <a:ea typeface="+mn-ea"/>
          <a:cs typeface="+mn-cs"/>
        </a:defRPr>
      </a:lvl1pPr>
      <a:lvl2pPr marL="742950" indent="-285750" algn="l" rtl="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kern="1200">
          <a:solidFill>
            <a:schemeClr val="tx1"/>
          </a:solidFill>
          <a:latin typeface="+mn-lt"/>
          <a:ea typeface="+mn-ea"/>
          <a:cs typeface="+mn-cs"/>
        </a:defRPr>
      </a:lvl2pPr>
      <a:lvl3pPr marL="1143000" indent="-228600" algn="l" rtl="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kern="1200">
          <a:solidFill>
            <a:schemeClr val="tx1"/>
          </a:solidFill>
          <a:latin typeface="+mn-lt"/>
          <a:ea typeface="+mn-ea"/>
          <a:cs typeface="+mn-cs"/>
        </a:defRPr>
      </a:lvl3pPr>
      <a:lvl4pPr marL="1600200" indent="-228600" algn="l" rtl="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kern="1200">
          <a:solidFill>
            <a:schemeClr val="tx1"/>
          </a:solidFill>
          <a:latin typeface="+mn-lt"/>
          <a:ea typeface="+mn-ea"/>
          <a:cs typeface="+mn-cs"/>
        </a:defRPr>
      </a:lvl4pPr>
      <a:lvl5pPr marL="2057400" indent="-228600" algn="l" rtl="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638300"/>
            <a:ext cx="6400800" cy="685800"/>
          </a:xfrm>
          <a:prstGeom prst="rect">
            <a:avLst/>
          </a:prstGeom>
        </p:spPr>
        <p:txBody>
          <a:bodyPr vert="horz" lIns="9144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1371600" y="2468638"/>
            <a:ext cx="6400800" cy="342900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4/19/2018</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extLst>
      <p:ext uri="{BB962C8B-B14F-4D97-AF65-F5344CB8AC3E}">
        <p14:creationId xmlns:p14="http://schemas.microsoft.com/office/powerpoint/2010/main" val="1339062374"/>
      </p:ext>
    </p:extLst>
  </p:cSld>
  <p:clrMap bg1="lt1" tx1="dk1" bg2="lt2" tx2="dk2" accent1="accent1" accent2="accent2" accent3="accent3" accent4="accent4" accent5="accent5" accent6="accent6" hlink="hlink" folHlink="folHlink"/>
  <p:sldLayoutIdLst>
    <p:sldLayoutId id="2147485117"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ClrTx/>
        <a:buFont typeface="Wingdings" charset="2"/>
        <a:buChar char="v"/>
        <a:defRPr sz="24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19/04/2018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4/19/2018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s://phil-race.co.uk/2017/05/lectures-and-learning/" TargetMode="External"/><Relationship Id="rId4" Type="http://schemas.openxmlformats.org/officeDocument/2006/relationships/hyperlink" Target="http://phil-race.co.uk/2015/01/assessment-bits-new-edition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3.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14.xml"/><Relationship Id="rId1" Type="http://schemas.openxmlformats.org/officeDocument/2006/relationships/slideLayout" Target="../slideLayouts/slideLayout4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0.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hyperlink" Target="http://ow.ly/tpB930jysOz&#160;"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980660"/>
            <a:ext cx="6697400" cy="2986686"/>
          </a:xfrm>
          <a:noFill/>
        </p:spPr>
        <p:txBody>
          <a:bodyPr/>
          <a:lstStyle/>
          <a:p>
            <a:pPr algn="ctr"/>
            <a:r>
              <a:rPr lang="en-US" sz="6000" dirty="0">
                <a:solidFill>
                  <a:srgbClr val="FF0000"/>
                </a:solidFill>
                <a:latin typeface="AR CARTER" panose="02000000000000000000" pitchFamily="2" charset="0"/>
              </a:rPr>
              <a:t>Activating Learning</a:t>
            </a:r>
            <a:br>
              <a:rPr lang="en-US" sz="7200" dirty="0">
                <a:solidFill>
                  <a:srgbClr val="FF0000"/>
                </a:solidFill>
                <a:latin typeface="AR CARTER" panose="02000000000000000000" pitchFamily="2" charset="0"/>
              </a:rPr>
            </a:br>
            <a:r>
              <a:rPr lang="en-GB" sz="4000" dirty="0">
                <a:solidFill>
                  <a:srgbClr val="92D050"/>
                </a:solidFill>
              </a:rPr>
              <a:t>Digital Learning: engage, enthuse, inspire</a:t>
            </a:r>
            <a:br>
              <a:rPr lang="en-GB" dirty="0">
                <a:solidFill>
                  <a:srgbClr val="92D050"/>
                </a:solidFill>
              </a:rPr>
            </a:br>
            <a:r>
              <a:rPr lang="en-GB" sz="4400" i="1" dirty="0">
                <a:solidFill>
                  <a:srgbClr val="FFFF00"/>
                </a:solidFill>
              </a:rPr>
              <a:t>Optimising Learning in a Digital Environment</a:t>
            </a:r>
            <a:br>
              <a:rPr lang="en-US" sz="3600" dirty="0">
                <a:solidFill>
                  <a:srgbClr val="FFFF00"/>
                </a:solidFill>
                <a:latin typeface="+mn-lt"/>
              </a:rPr>
            </a:br>
            <a:r>
              <a:rPr lang="en-US" sz="2800" dirty="0">
                <a:solidFill>
                  <a:srgbClr val="92D050"/>
                </a:solidFill>
                <a:latin typeface="+mn-lt"/>
              </a:rPr>
              <a:t>University of Nottingham</a:t>
            </a:r>
            <a:endParaRPr lang="en-GB" sz="44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584884"/>
            <a:ext cx="8569190" cy="2012485"/>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17257" y="3902519"/>
            <a:ext cx="6085318" cy="646331"/>
          </a:xfrm>
          <a:prstGeom prst="rect">
            <a:avLst/>
          </a:prstGeom>
        </p:spPr>
        <p:txBody>
          <a:bodyPr wrap="square">
            <a:spAutoFit/>
          </a:bodyPr>
          <a:lstStyle/>
          <a:p>
            <a:pPr algn="ctr"/>
            <a:r>
              <a:rPr lang="en-GB" sz="3600" b="1" dirty="0">
                <a:latin typeface="Calibri" panose="020F0502020204030204" pitchFamily="34" charset="0"/>
              </a:rPr>
              <a:t>Thursday 19</a:t>
            </a:r>
            <a:r>
              <a:rPr lang="en-GB" sz="3600" b="1" baseline="30000" dirty="0">
                <a:latin typeface="Calibri" panose="020F0502020204030204" pitchFamily="34" charset="0"/>
              </a:rPr>
              <a:t>th</a:t>
            </a:r>
            <a:r>
              <a:rPr lang="en-GB" sz="3600" b="1" dirty="0">
                <a:latin typeface="Calibri" panose="020F0502020204030204" pitchFamily="34" charset="0"/>
              </a:rPr>
              <a:t> April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1052670"/>
            <a:ext cx="9144000" cy="5805331"/>
          </a:xfrm>
        </p:spPr>
        <p:txBody>
          <a:bodyPr/>
          <a:lstStyle/>
          <a:p>
            <a:pPr>
              <a:buNone/>
            </a:pPr>
            <a:r>
              <a:rPr lang="en-US" dirty="0"/>
              <a:t>After participating in this session, you should be better able to:</a:t>
            </a:r>
          </a:p>
          <a:p>
            <a:pPr lvl="0">
              <a:buFont typeface="+mj-lt"/>
              <a:buAutoNum type="arabicPeriod"/>
            </a:pPr>
            <a:r>
              <a:rPr lang="en-GB" dirty="0"/>
              <a:t>Identify and explore seven factors which underpin successful learning.</a:t>
            </a:r>
          </a:p>
          <a:p>
            <a:pPr lvl="0">
              <a:buFont typeface="+mj-lt"/>
              <a:buAutoNum type="arabicPeriod"/>
            </a:pPr>
            <a:r>
              <a:rPr lang="en-GB" dirty="0"/>
              <a:t>Ponder how best to address these factors in our digital age.</a:t>
            </a:r>
          </a:p>
          <a:p>
            <a:pPr lvl="0">
              <a:buFont typeface="+mj-lt"/>
              <a:buAutoNum type="arabicPeriod"/>
            </a:pPr>
            <a:r>
              <a:rPr lang="en-GB" dirty="0"/>
              <a:t>Decide whether when digital learning ‘grows up’ we won’t bother with the label ‘digital’ any more, because it will be just normal.</a:t>
            </a:r>
          </a:p>
          <a:p>
            <a:pPr marL="0" lvl="0" indent="0">
              <a:buNone/>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up on my website when I get home tonight</a:t>
            </a:r>
            <a:r>
              <a:rPr lang="en-GB" dirty="0">
                <a:solidFill>
                  <a:srgbClr val="C00000"/>
                </a:solidFill>
                <a:latin typeface="Calibri" pitchFamily="34" charset="0"/>
              </a:rPr>
              <a:t>:</a:t>
            </a:r>
            <a:r>
              <a:rPr lang="en-GB" dirty="0">
                <a:latin typeface="Calibri" pitchFamily="34" charset="0"/>
              </a:rPr>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Intentions</a:t>
            </a:r>
          </a:p>
        </p:txBody>
      </p:sp>
      <p:sp>
        <p:nvSpPr>
          <p:cNvPr id="3" name="Content Placeholder 2"/>
          <p:cNvSpPr>
            <a:spLocks noGrp="1"/>
          </p:cNvSpPr>
          <p:nvPr>
            <p:ph idx="1"/>
          </p:nvPr>
        </p:nvSpPr>
        <p:spPr/>
        <p:txBody>
          <a:bodyPr/>
          <a:lstStyle/>
          <a:p>
            <a:r>
              <a:rPr lang="en-GB" dirty="0"/>
              <a:t>In this interactive session, we’ll look at the factors underpinning successful learning as gathered from thousands of folk in their responses to </a:t>
            </a:r>
            <a:r>
              <a:rPr lang="en-GB" dirty="0">
                <a:solidFill>
                  <a:srgbClr val="CC0000"/>
                </a:solidFill>
              </a:rPr>
              <a:t>six questions</a:t>
            </a:r>
            <a:r>
              <a:rPr lang="en-GB" dirty="0"/>
              <a:t> I’ve asked in the last 30 years. </a:t>
            </a:r>
          </a:p>
          <a:p>
            <a:r>
              <a:rPr lang="en-GB" dirty="0"/>
              <a:t>My claim is that the best way of making learning happen is to address these factors purposefully in every kind of learning context we design for students, not least digital, and in assessment and feedback too.</a:t>
            </a:r>
          </a:p>
          <a:p>
            <a:endParaRPr lang="en-GB"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 an analogue approach…</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81207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solidFill>
                  <a:srgbClr val="008000"/>
                </a:solidFill>
              </a:rPr>
              <a:t>What can we do in theatres like this?</a:t>
            </a:r>
          </a:p>
        </p:txBody>
      </p:sp>
      <p:sp>
        <p:nvSpPr>
          <p:cNvPr id="3" name="Content Placeholder 2"/>
          <p:cNvSpPr>
            <a:spLocks noGrp="1"/>
          </p:cNvSpPr>
          <p:nvPr>
            <p:ph idx="1"/>
          </p:nvPr>
        </p:nvSpPr>
        <p:spPr/>
        <p:txBody>
          <a:bodyPr/>
          <a:lstStyle/>
          <a:p>
            <a:pPr>
              <a:lnSpc>
                <a:spcPct val="100000"/>
              </a:lnSpc>
            </a:pPr>
            <a:r>
              <a:rPr lang="en-GB" dirty="0"/>
              <a:t>We still meet students in lecture theatres and other large-group sessions, so what should we do? Four things:...</a:t>
            </a:r>
          </a:p>
          <a:p>
            <a:pPr>
              <a:lnSpc>
                <a:spcPct val="100000"/>
              </a:lnSpc>
            </a:pPr>
            <a:r>
              <a:rPr lang="en-GB" dirty="0"/>
              <a:t>We’ve got to </a:t>
            </a:r>
            <a:r>
              <a:rPr lang="en-GB" dirty="0">
                <a:solidFill>
                  <a:srgbClr val="FF00FF"/>
                </a:solidFill>
              </a:rPr>
              <a:t>inspire</a:t>
            </a:r>
            <a:r>
              <a:rPr lang="en-GB" dirty="0"/>
              <a:t> them, arouse their </a:t>
            </a:r>
            <a:r>
              <a:rPr lang="en-GB" dirty="0">
                <a:solidFill>
                  <a:srgbClr val="FF00FF"/>
                </a:solidFill>
              </a:rPr>
              <a:t>curiosity</a:t>
            </a:r>
            <a:r>
              <a:rPr lang="en-GB" dirty="0"/>
              <a:t>, get them </a:t>
            </a:r>
            <a:r>
              <a:rPr lang="en-GB" dirty="0">
                <a:solidFill>
                  <a:srgbClr val="FF00FF"/>
                </a:solidFill>
              </a:rPr>
              <a:t>thinking</a:t>
            </a:r>
            <a:r>
              <a:rPr lang="en-GB" dirty="0"/>
              <a:t>, and (above all) start </a:t>
            </a:r>
            <a:r>
              <a:rPr lang="en-GB" dirty="0">
                <a:solidFill>
                  <a:srgbClr val="FF00FF"/>
                </a:solidFill>
              </a:rPr>
              <a:t>making their learning happen</a:t>
            </a:r>
            <a:r>
              <a:rPr lang="en-GB" dirty="0"/>
              <a:t>, there and then while they’re with us. </a:t>
            </a:r>
          </a:p>
          <a:p>
            <a:pPr>
              <a:lnSpc>
                <a:spcPct val="100000"/>
              </a:lnSpc>
            </a:pPr>
            <a:r>
              <a:rPr lang="en-GB" dirty="0"/>
              <a:t>In other words – get them </a:t>
            </a:r>
            <a:r>
              <a:rPr lang="en-GB" dirty="0">
                <a:solidFill>
                  <a:srgbClr val="FF00FF"/>
                </a:solidFill>
              </a:rPr>
              <a:t>engaging</a:t>
            </a:r>
            <a:r>
              <a:rPr lang="en-GB" dirty="0"/>
              <a:t>.</a:t>
            </a:r>
          </a:p>
          <a:p>
            <a:pPr>
              <a:lnSpc>
                <a:spcPct val="100000"/>
              </a:lnSpc>
            </a:pPr>
            <a:endParaRPr lang="en-GB" dirty="0"/>
          </a:p>
        </p:txBody>
      </p:sp>
    </p:spTree>
    <p:extLst>
      <p:ext uri="{BB962C8B-B14F-4D97-AF65-F5344CB8AC3E}">
        <p14:creationId xmlns:p14="http://schemas.microsoft.com/office/powerpoint/2010/main" val="376343004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b="1" dirty="0">
                <a:solidFill>
                  <a:srgbClr val="008000"/>
                </a:solidFill>
              </a:rPr>
              <a:t>Making engagement happen</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sz="2800" dirty="0"/>
              <a:t>Engagement is right at the centre of successful learning. Learning can’t happen without it. But engagement is a two-way process – it has to involve students – and us. Engagement should be fun – for us as well as for them. </a:t>
            </a:r>
          </a:p>
          <a:p>
            <a:r>
              <a:rPr lang="en-GB" sz="2800" dirty="0"/>
              <a:t>Knowledge isn’t infectious (unfortunately) but </a:t>
            </a:r>
            <a:r>
              <a:rPr lang="en-GB" sz="2800" dirty="0">
                <a:solidFill>
                  <a:srgbClr val="FF00FF"/>
                </a:solidFill>
              </a:rPr>
              <a:t>enthusiasm</a:t>
            </a:r>
            <a:r>
              <a:rPr lang="en-GB" sz="2800" dirty="0"/>
              <a:t> is, and we need to help our students to catch enthusiasm (and on a wet Monday morning that doesn’t happen automatically!).</a:t>
            </a:r>
          </a:p>
        </p:txBody>
      </p:sp>
    </p:spTree>
    <p:extLst>
      <p:ext uri="{BB962C8B-B14F-4D97-AF65-F5344CB8AC3E}">
        <p14:creationId xmlns:p14="http://schemas.microsoft.com/office/powerpoint/2010/main" val="28669398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MCQ 1</a:t>
            </a:r>
            <a:endParaRPr lang="en-US" sz="3600" b="1" dirty="0">
              <a:latin typeface="Calibri" pitchFamily="34" charset="0"/>
            </a:endParaRPr>
          </a:p>
        </p:txBody>
      </p:sp>
      <p:sp>
        <p:nvSpPr>
          <p:cNvPr id="3" name="Content Placeholder 2"/>
          <p:cNvSpPr>
            <a:spLocks noGrp="1"/>
          </p:cNvSpPr>
          <p:nvPr>
            <p:ph idx="1"/>
          </p:nvPr>
        </p:nvSpPr>
        <p:spPr/>
        <p:txBody>
          <a:bodyPr/>
          <a:lstStyle/>
          <a:p>
            <a:pPr marL="0" indent="0">
              <a:buNone/>
            </a:pPr>
            <a:r>
              <a:rPr lang="en-GB" dirty="0">
                <a:latin typeface="Calibri" pitchFamily="34" charset="0"/>
              </a:rPr>
              <a:t>My brain is:</a:t>
            </a:r>
          </a:p>
          <a:p>
            <a:pPr>
              <a:buFont typeface="+mj-lt"/>
              <a:buAutoNum type="alphaUcPeriod"/>
            </a:pPr>
            <a:r>
              <a:rPr lang="en-GB" dirty="0">
                <a:latin typeface="Calibri" pitchFamily="34" charset="0"/>
              </a:rPr>
              <a:t>Digital</a:t>
            </a:r>
          </a:p>
          <a:p>
            <a:pPr>
              <a:buFont typeface="+mj-lt"/>
              <a:buAutoNum type="alphaUcPeriod"/>
            </a:pPr>
            <a:r>
              <a:rPr lang="en-GB" dirty="0"/>
              <a:t>Analogue</a:t>
            </a:r>
          </a:p>
          <a:p>
            <a:pPr>
              <a:buFont typeface="+mj-lt"/>
              <a:buAutoNum type="alphaUcPeriod"/>
            </a:pPr>
            <a:r>
              <a:rPr lang="en-GB" dirty="0">
                <a:latin typeface="Calibri" pitchFamily="34" charset="0"/>
              </a:rPr>
              <a:t>Both</a:t>
            </a:r>
          </a:p>
          <a:p>
            <a:pPr>
              <a:buFont typeface="+mj-lt"/>
              <a:buAutoNum type="alphaUcPeriod"/>
            </a:pPr>
            <a:r>
              <a:rPr lang="en-GB" dirty="0"/>
              <a:t>Neither</a:t>
            </a:r>
          </a:p>
          <a:p>
            <a:pPr>
              <a:buFont typeface="+mj-lt"/>
              <a:buAutoNum type="alphaUcPeriod"/>
            </a:pPr>
            <a:r>
              <a:rPr lang="en-GB" dirty="0">
                <a:latin typeface="Calibri" pitchFamily="34" charset="0"/>
              </a:rPr>
              <a:t>Don’t know</a:t>
            </a:r>
          </a:p>
          <a:p>
            <a:pPr marL="0" indent="0">
              <a:buNone/>
            </a:pPr>
            <a:r>
              <a:rPr lang="en-GB" dirty="0">
                <a:latin typeface="Calibri" pitchFamily="34" charset="0"/>
              </a:rPr>
              <a:t>Voting: A = 2 hands, B = 1 hand</a:t>
            </a:r>
          </a:p>
          <a:p>
            <a:pPr marL="0" indent="0">
              <a:buNone/>
            </a:pPr>
            <a:r>
              <a:rPr lang="en-GB" dirty="0"/>
              <a:t>C = touch left ear, D = touch right ear</a:t>
            </a:r>
          </a:p>
          <a:p>
            <a:pPr marL="0" indent="0">
              <a:buNone/>
            </a:pPr>
            <a:r>
              <a:rPr lang="en-GB" dirty="0">
                <a:latin typeface="Calibri" pitchFamily="34" charset="0"/>
              </a:rPr>
              <a:t>E </a:t>
            </a:r>
            <a:r>
              <a:rPr lang="en-GB" dirty="0"/>
              <a:t>= scratch your head</a:t>
            </a:r>
            <a:endParaRPr lang="en-GB" dirty="0">
              <a:latin typeface="Calibri" pitchFamily="34" charset="0"/>
            </a:endParaRPr>
          </a:p>
        </p:txBody>
      </p:sp>
    </p:spTree>
    <p:extLst>
      <p:ext uri="{BB962C8B-B14F-4D97-AF65-F5344CB8AC3E}">
        <p14:creationId xmlns:p14="http://schemas.microsoft.com/office/powerpoint/2010/main" val="1730909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analogue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“Optimising learning with my students in this digital age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keep them for now, and place them all as directed after the session.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754326"/>
          </a:xfrm>
          <a:prstGeom prst="rect">
            <a:avLst/>
          </a:prstGeom>
          <a:solidFill>
            <a:srgbClr val="00B05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00"/>
                </a:solidFill>
                <a:effectLst/>
                <a:uLnTx/>
                <a:uFillTx/>
                <a:latin typeface="Calibri"/>
              </a:rPr>
              <a:t>Even in a digital age: the read-write industry</a:t>
            </a:r>
          </a:p>
        </p:txBody>
      </p:sp>
    </p:spTree>
    <p:extLst>
      <p:ext uri="{BB962C8B-B14F-4D97-AF65-F5344CB8AC3E}">
        <p14:creationId xmlns:p14="http://schemas.microsoft.com/office/powerpoint/2010/main" val="248896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2862322"/>
          </a:xfrm>
          <a:prstGeom prst="rect">
            <a:avLst/>
          </a:prstGeom>
          <a:solidFill>
            <a:srgbClr val="00B05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00"/>
                </a:solidFill>
                <a:effectLst/>
                <a:uLnTx/>
                <a:uFillTx/>
                <a:latin typeface="Calibri"/>
              </a:rPr>
              <a:t>In the exam room you’re on your own,</a:t>
            </a:r>
          </a:p>
          <a:p>
            <a:pPr marL="0" marR="0" lvl="0" indent="0" defTabSz="914400" eaLnBrk="1" fontAlgn="auto" latinLnBrk="0" hangingPunct="1">
              <a:lnSpc>
                <a:spcPct val="100000"/>
              </a:lnSpc>
              <a:spcBef>
                <a:spcPts val="0"/>
              </a:spcBef>
              <a:spcAft>
                <a:spcPts val="0"/>
              </a:spcAft>
              <a:buClrTx/>
              <a:buSzTx/>
              <a:buFontTx/>
              <a:buNone/>
              <a:tabLst/>
              <a:defRPr/>
            </a:pPr>
            <a:r>
              <a:rPr lang="en-GB" sz="3600" b="1" kern="0" dirty="0">
                <a:solidFill>
                  <a:srgbClr val="FFFF00"/>
                </a:solidFill>
                <a:latin typeface="Calibri"/>
              </a:rPr>
              <a:t>and not usually digitally</a:t>
            </a:r>
            <a:endParaRPr kumimoji="0" lang="en-GB" sz="3600" b="1" i="0" u="none" strike="noStrike" kern="0" cap="none" spc="0" normalizeH="0" baseline="0" noProof="0" dirty="0">
              <a:ln>
                <a:noFill/>
              </a:ln>
              <a:solidFill>
                <a:srgbClr val="FFFF00"/>
              </a:solidFill>
              <a:effectLst/>
              <a:uLnTx/>
              <a:uFillTx/>
              <a:latin typeface="Calibri"/>
            </a:endParaRPr>
          </a:p>
        </p:txBody>
      </p:sp>
    </p:spTree>
    <p:extLst>
      <p:ext uri="{BB962C8B-B14F-4D97-AF65-F5344CB8AC3E}">
        <p14:creationId xmlns:p14="http://schemas.microsoft.com/office/powerpoint/2010/main" val="63152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188422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MCQ 3</a:t>
            </a:r>
            <a:endParaRPr lang="en-US" sz="3600" b="1" dirty="0">
              <a:latin typeface="Calibri" pitchFamily="34" charset="0"/>
            </a:endParaRPr>
          </a:p>
        </p:txBody>
      </p:sp>
      <p:sp>
        <p:nvSpPr>
          <p:cNvPr id="3" name="Content Placeholder 2"/>
          <p:cNvSpPr>
            <a:spLocks noGrp="1"/>
          </p:cNvSpPr>
          <p:nvPr>
            <p:ph idx="1"/>
          </p:nvPr>
        </p:nvSpPr>
        <p:spPr/>
        <p:txBody>
          <a:bodyPr/>
          <a:lstStyle/>
          <a:p>
            <a:pPr marL="0" indent="0">
              <a:buNone/>
            </a:pPr>
            <a:r>
              <a:rPr lang="en-GB" dirty="0">
                <a:latin typeface="Calibri" pitchFamily="34" charset="0"/>
              </a:rPr>
              <a:t>When my students are assessed on content I’ve taught:</a:t>
            </a:r>
          </a:p>
          <a:p>
            <a:pPr>
              <a:buFont typeface="+mj-lt"/>
              <a:buAutoNum type="alphaUcPeriod"/>
            </a:pPr>
            <a:r>
              <a:rPr lang="en-GB" dirty="0"/>
              <a:t>They use a keyboard</a:t>
            </a:r>
            <a:endParaRPr lang="en-GB" dirty="0">
              <a:latin typeface="Calibri" pitchFamily="34" charset="0"/>
            </a:endParaRPr>
          </a:p>
          <a:p>
            <a:pPr>
              <a:buFont typeface="+mj-lt"/>
              <a:buAutoNum type="alphaUcPeriod"/>
            </a:pPr>
            <a:r>
              <a:rPr lang="en-GB" dirty="0"/>
              <a:t>They use a pen</a:t>
            </a:r>
          </a:p>
          <a:p>
            <a:pPr>
              <a:buFont typeface="+mj-lt"/>
              <a:buAutoNum type="alphaUcPeriod"/>
            </a:pPr>
            <a:r>
              <a:rPr lang="en-GB" dirty="0">
                <a:latin typeface="Calibri" pitchFamily="34" charset="0"/>
              </a:rPr>
              <a:t>They use both</a:t>
            </a:r>
          </a:p>
          <a:p>
            <a:pPr>
              <a:buFont typeface="+mj-lt"/>
              <a:buAutoNum type="alphaUcPeriod"/>
            </a:pPr>
            <a:r>
              <a:rPr lang="en-GB" dirty="0"/>
              <a:t>They speak</a:t>
            </a:r>
          </a:p>
          <a:p>
            <a:pPr>
              <a:buFont typeface="+mj-lt"/>
              <a:buAutoNum type="alphaUcPeriod"/>
            </a:pPr>
            <a:r>
              <a:rPr lang="en-GB" dirty="0">
                <a:latin typeface="Calibri" pitchFamily="34" charset="0"/>
              </a:rPr>
              <a:t>They use their wits</a:t>
            </a:r>
          </a:p>
          <a:p>
            <a:pPr marL="0" indent="0">
              <a:buNone/>
            </a:pPr>
            <a:r>
              <a:rPr lang="en-GB" sz="2400" dirty="0">
                <a:latin typeface="Calibri" pitchFamily="34" charset="0"/>
              </a:rPr>
              <a:t>Voting: A = 2 hands, B = 1 hand, </a:t>
            </a:r>
            <a:r>
              <a:rPr lang="en-GB" sz="2400" dirty="0"/>
              <a:t>C = touch left ear, </a:t>
            </a:r>
          </a:p>
          <a:p>
            <a:pPr marL="0" indent="0">
              <a:buNone/>
            </a:pPr>
            <a:r>
              <a:rPr lang="en-GB" sz="2400" dirty="0"/>
              <a:t>D = touch right ear, </a:t>
            </a:r>
            <a:r>
              <a:rPr lang="en-GB" sz="2400" dirty="0">
                <a:latin typeface="Calibri" pitchFamily="34" charset="0"/>
              </a:rPr>
              <a:t>E </a:t>
            </a:r>
            <a:r>
              <a:rPr lang="en-GB" sz="2400" dirty="0"/>
              <a:t>= scratch your head</a:t>
            </a:r>
            <a:endParaRPr lang="en-GB" sz="2400" dirty="0">
              <a:latin typeface="Calibri" pitchFamily="34" charset="0"/>
            </a:endParaRPr>
          </a:p>
        </p:txBody>
      </p:sp>
    </p:spTree>
    <p:extLst>
      <p:ext uri="{BB962C8B-B14F-4D97-AF65-F5344CB8AC3E}">
        <p14:creationId xmlns:p14="http://schemas.microsoft.com/office/powerpoint/2010/main" val="498260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2453668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 y="449943"/>
            <a:ext cx="9165607" cy="5098369"/>
          </a:xfrm>
          <a:prstGeom prst="rect">
            <a:avLst/>
          </a:prstGeom>
        </p:spPr>
      </p:pic>
    </p:spTree>
    <p:extLst>
      <p:ext uri="{BB962C8B-B14F-4D97-AF65-F5344CB8AC3E}">
        <p14:creationId xmlns:p14="http://schemas.microsoft.com/office/powerpoint/2010/main" val="1976360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http://phil-race.co.uk/2016/10/feedback-digest-lthechat65/</a:t>
            </a:r>
            <a:r>
              <a:rPr lang="en-GB" sz="2800" dirty="0"/>
              <a:t>  (feedback stuff from my most recent two books)</a:t>
            </a:r>
          </a:p>
          <a:p>
            <a:pPr>
              <a:buFont typeface="+mj-lt"/>
              <a:buAutoNum type="arabicPeriod"/>
            </a:pPr>
            <a:r>
              <a:rPr lang="en-GB" sz="2800" u="sng" dirty="0">
                <a:hlinkClick r:id="rId3"/>
              </a:rPr>
              <a:t>http://phil-race.co.uk/2016/10/lthe-tweetchat-lthechat-wed-oct-19-8-00-9-00-pm/</a:t>
            </a:r>
            <a:r>
              <a:rPr lang="en-GB" sz="2800" dirty="0"/>
              <a:t> (extracts  on feedback)</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https://phil-race.co.uk/2017/05/lectures-and-learning/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MCQ 2</a:t>
            </a:r>
            <a:endParaRPr lang="en-US" sz="3600" b="1" dirty="0">
              <a:latin typeface="Calibri" pitchFamily="34" charset="0"/>
            </a:endParaRPr>
          </a:p>
        </p:txBody>
      </p:sp>
      <p:sp>
        <p:nvSpPr>
          <p:cNvPr id="3" name="Content Placeholder 2"/>
          <p:cNvSpPr>
            <a:spLocks noGrp="1"/>
          </p:cNvSpPr>
          <p:nvPr>
            <p:ph idx="1"/>
          </p:nvPr>
        </p:nvSpPr>
        <p:spPr/>
        <p:txBody>
          <a:bodyPr/>
          <a:lstStyle/>
          <a:p>
            <a:pPr marL="0" indent="0">
              <a:buNone/>
            </a:pPr>
            <a:r>
              <a:rPr lang="en-GB" dirty="0">
                <a:latin typeface="Calibri" pitchFamily="34" charset="0"/>
              </a:rPr>
              <a:t>In the last 12 months, I’ve completed a MOOC</a:t>
            </a:r>
          </a:p>
          <a:p>
            <a:pPr>
              <a:buFont typeface="+mj-lt"/>
              <a:buAutoNum type="alphaUcPeriod"/>
            </a:pPr>
            <a:r>
              <a:rPr lang="en-GB" dirty="0">
                <a:latin typeface="Calibri" pitchFamily="34" charset="0"/>
              </a:rPr>
              <a:t>Indeed</a:t>
            </a:r>
          </a:p>
          <a:p>
            <a:pPr>
              <a:buFont typeface="+mj-lt"/>
              <a:buAutoNum type="alphaUcPeriod"/>
            </a:pPr>
            <a:r>
              <a:rPr lang="en-GB" dirty="0"/>
              <a:t>Started one</a:t>
            </a:r>
          </a:p>
          <a:p>
            <a:pPr>
              <a:buFont typeface="+mj-lt"/>
              <a:buAutoNum type="alphaUcPeriod"/>
            </a:pPr>
            <a:r>
              <a:rPr lang="en-GB" dirty="0">
                <a:latin typeface="Calibri" pitchFamily="34" charset="0"/>
              </a:rPr>
              <a:t>Helped to design one</a:t>
            </a:r>
          </a:p>
          <a:p>
            <a:pPr>
              <a:buFont typeface="+mj-lt"/>
              <a:buAutoNum type="alphaUcPeriod"/>
            </a:pPr>
            <a:r>
              <a:rPr lang="en-GB" dirty="0"/>
              <a:t>Found one</a:t>
            </a:r>
          </a:p>
          <a:p>
            <a:pPr>
              <a:buFont typeface="+mj-lt"/>
              <a:buAutoNum type="alphaUcPeriod"/>
            </a:pPr>
            <a:r>
              <a:rPr lang="en-GB" dirty="0">
                <a:latin typeface="Calibri" pitchFamily="34" charset="0"/>
              </a:rPr>
              <a:t>What’s a MOOC?</a:t>
            </a:r>
          </a:p>
          <a:p>
            <a:pPr marL="0" indent="0">
              <a:buNone/>
            </a:pPr>
            <a:r>
              <a:rPr lang="en-GB" sz="2400" dirty="0">
                <a:latin typeface="Calibri" pitchFamily="34" charset="0"/>
              </a:rPr>
              <a:t>Voting: A = 2 hands, B = 1 hand, </a:t>
            </a:r>
            <a:r>
              <a:rPr lang="en-GB" sz="2400" dirty="0"/>
              <a:t>C = touch left ear, </a:t>
            </a:r>
          </a:p>
          <a:p>
            <a:pPr marL="0" indent="0">
              <a:buNone/>
            </a:pPr>
            <a:r>
              <a:rPr lang="en-GB" sz="2400" dirty="0"/>
              <a:t>D = touch right </a:t>
            </a:r>
            <a:r>
              <a:rPr lang="en-GB" sz="2400" dirty="0" err="1"/>
              <a:t>ear</a:t>
            </a:r>
            <a:r>
              <a:rPr lang="en-GB" sz="2400" dirty="0" err="1">
                <a:latin typeface="Calibri" pitchFamily="34" charset="0"/>
              </a:rPr>
              <a:t>E</a:t>
            </a:r>
            <a:r>
              <a:rPr lang="en-GB" sz="2400" dirty="0">
                <a:latin typeface="Calibri" pitchFamily="34" charset="0"/>
              </a:rPr>
              <a:t> </a:t>
            </a:r>
            <a:r>
              <a:rPr lang="en-GB" sz="2400" dirty="0"/>
              <a:t>= scratch your head</a:t>
            </a:r>
            <a:endParaRPr lang="en-GB" sz="2400" dirty="0">
              <a:latin typeface="Calibri" pitchFamily="34" charset="0"/>
            </a:endParaRPr>
          </a:p>
        </p:txBody>
      </p:sp>
    </p:spTree>
    <p:extLst>
      <p:ext uri="{BB962C8B-B14F-4D97-AF65-F5344CB8AC3E}">
        <p14:creationId xmlns:p14="http://schemas.microsoft.com/office/powerpoint/2010/main" val="917732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2E4D4EE-E295-41A7-828E-A6CBD53E7AC8}"/>
              </a:ext>
            </a:extLst>
          </p:cNvPr>
          <p:cNvGraphicFramePr>
            <a:graphicFrameLocks noChangeAspect="1"/>
          </p:cNvGraphicFramePr>
          <p:nvPr>
            <p:extLst/>
          </p:nvPr>
        </p:nvGraphicFramePr>
        <p:xfrm>
          <a:off x="212651" y="202020"/>
          <a:ext cx="8697433" cy="6655980"/>
        </p:xfrm>
        <a:graphic>
          <a:graphicData uri="http://schemas.openxmlformats.org/presentationml/2006/ole">
            <mc:AlternateContent xmlns:mc="http://schemas.openxmlformats.org/markup-compatibility/2006">
              <mc:Choice xmlns:v="urn:schemas-microsoft-com:vml" Requires="v">
                <p:oleObj spid="_x0000_s1047" name="Document" r:id="rId3" imgW="9793910" imgH="6166001" progId="Word.Document.12">
                  <p:embed/>
                </p:oleObj>
              </mc:Choice>
              <mc:Fallback>
                <p:oleObj name="Document" r:id="rId3" imgW="9793910" imgH="6166001" progId="Word.Document.12">
                  <p:embed/>
                  <p:pic>
                    <p:nvPicPr>
                      <p:cNvPr id="4" name="Object 3">
                        <a:extLst>
                          <a:ext uri="{FF2B5EF4-FFF2-40B4-BE49-F238E27FC236}">
                            <a16:creationId xmlns:a16="http://schemas.microsoft.com/office/drawing/2014/main" id="{62E4D4EE-E295-41A7-828E-A6CBD53E7AC8}"/>
                          </a:ext>
                        </a:extLst>
                      </p:cNvPr>
                      <p:cNvPicPr/>
                      <p:nvPr/>
                    </p:nvPicPr>
                    <p:blipFill>
                      <a:blip r:embed="rId4"/>
                      <a:stretch>
                        <a:fillRect/>
                      </a:stretch>
                    </p:blipFill>
                    <p:spPr>
                      <a:xfrm>
                        <a:off x="212651" y="202020"/>
                        <a:ext cx="8697433" cy="6655980"/>
                      </a:xfrm>
                      <a:prstGeom prst="rect">
                        <a:avLst/>
                      </a:prstGeom>
                    </p:spPr>
                  </p:pic>
                </p:oleObj>
              </mc:Fallback>
            </mc:AlternateContent>
          </a:graphicData>
        </a:graphic>
      </p:graphicFrame>
    </p:spTree>
    <p:extLst>
      <p:ext uri="{BB962C8B-B14F-4D97-AF65-F5344CB8AC3E}">
        <p14:creationId xmlns:p14="http://schemas.microsoft.com/office/powerpoint/2010/main" val="4276587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210126" y="448682"/>
            <a:ext cx="6798833" cy="6019802"/>
          </a:xfrm>
          <a:prstGeom prst="rect">
            <a:avLst/>
          </a:prstGeom>
        </p:spPr>
      </p:pic>
      <p:sp>
        <p:nvSpPr>
          <p:cNvPr id="2" name="TextBox 1">
            <a:extLst>
              <a:ext uri="{FF2B5EF4-FFF2-40B4-BE49-F238E27FC236}">
                <a16:creationId xmlns:a16="http://schemas.microsoft.com/office/drawing/2014/main" id="{9320BF37-37FA-44AF-8946-59B2F366F3E0}"/>
              </a:ext>
            </a:extLst>
          </p:cNvPr>
          <p:cNvSpPr txBox="1"/>
          <p:nvPr/>
        </p:nvSpPr>
        <p:spPr>
          <a:xfrm>
            <a:off x="6444260" y="2204830"/>
            <a:ext cx="1800250" cy="2308324"/>
          </a:xfrm>
          <a:prstGeom prst="rect">
            <a:avLst/>
          </a:prstGeom>
          <a:noFill/>
        </p:spPr>
        <p:txBody>
          <a:bodyPr wrap="square" rtlCol="0">
            <a:spAutoFit/>
          </a:bodyPr>
          <a:lstStyle/>
          <a:p>
            <a:r>
              <a:rPr lang="en-GB" sz="1800" dirty="0">
                <a:solidFill>
                  <a:schemeClr val="bg1"/>
                </a:solidFill>
              </a:rPr>
              <a:t>David Hockney?</a:t>
            </a:r>
          </a:p>
          <a:p>
            <a:endParaRPr lang="en-GB" sz="1800" dirty="0">
              <a:solidFill>
                <a:schemeClr val="bg1"/>
              </a:solidFill>
            </a:endParaRPr>
          </a:p>
          <a:p>
            <a:r>
              <a:rPr lang="en-GB" sz="1800" dirty="0">
                <a:solidFill>
                  <a:schemeClr val="bg1"/>
                </a:solidFill>
              </a:rPr>
              <a:t>(It reminded a friend of Sally and me)</a:t>
            </a:r>
          </a:p>
          <a:p>
            <a:r>
              <a:rPr lang="en-GB" sz="1800" dirty="0">
                <a:solidFill>
                  <a:schemeClr val="bg1"/>
                </a:solidFill>
              </a:rPr>
              <a:t>But are we digital?</a:t>
            </a:r>
          </a:p>
        </p:txBody>
      </p:sp>
    </p:spTree>
    <p:extLst>
      <p:ext uri="{BB962C8B-B14F-4D97-AF65-F5344CB8AC3E}">
        <p14:creationId xmlns:p14="http://schemas.microsoft.com/office/powerpoint/2010/main" val="39786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02C3-CF55-4E31-A41D-480F6185562A}"/>
              </a:ext>
            </a:extLst>
          </p:cNvPr>
          <p:cNvSpPr>
            <a:spLocks noGrp="1"/>
          </p:cNvSpPr>
          <p:nvPr>
            <p:ph type="title"/>
          </p:nvPr>
        </p:nvSpPr>
        <p:spPr/>
        <p:txBody>
          <a:bodyPr/>
          <a:lstStyle/>
          <a:p>
            <a:r>
              <a:rPr lang="en-GB" b="1" dirty="0"/>
              <a:t>Einstein</a:t>
            </a:r>
          </a:p>
        </p:txBody>
      </p:sp>
      <p:sp>
        <p:nvSpPr>
          <p:cNvPr id="3" name="Content Placeholder 2">
            <a:extLst>
              <a:ext uri="{FF2B5EF4-FFF2-40B4-BE49-F238E27FC236}">
                <a16:creationId xmlns:a16="http://schemas.microsoft.com/office/drawing/2014/main" id="{57478F44-CFCC-49C7-B89B-920173255F09}"/>
              </a:ext>
            </a:extLst>
          </p:cNvPr>
          <p:cNvSpPr>
            <a:spLocks noGrp="1"/>
          </p:cNvSpPr>
          <p:nvPr>
            <p:ph idx="1"/>
          </p:nvPr>
        </p:nvSpPr>
        <p:spPr/>
        <p:txBody>
          <a:bodyPr/>
          <a:lstStyle/>
          <a:p>
            <a:r>
              <a:rPr lang="en-GB" dirty="0"/>
              <a:t>Knowledge is experience, everything else is just information.</a:t>
            </a:r>
          </a:p>
          <a:p>
            <a:r>
              <a:rPr lang="en-GB" dirty="0"/>
              <a:t>It is sheer madness to keep doing the same thing, and expect different results.</a:t>
            </a:r>
          </a:p>
        </p:txBody>
      </p:sp>
    </p:spTree>
    <p:extLst>
      <p:ext uri="{BB962C8B-B14F-4D97-AF65-F5344CB8AC3E}">
        <p14:creationId xmlns:p14="http://schemas.microsoft.com/office/powerpoint/2010/main" val="35520462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BF7C-8B40-46D0-A4A0-40AB9371E303}"/>
              </a:ext>
            </a:extLst>
          </p:cNvPr>
          <p:cNvSpPr>
            <a:spLocks noGrp="1"/>
          </p:cNvSpPr>
          <p:nvPr>
            <p:ph type="title"/>
          </p:nvPr>
        </p:nvSpPr>
        <p:spPr/>
        <p:txBody>
          <a:bodyPr/>
          <a:lstStyle/>
          <a:p>
            <a:r>
              <a:rPr lang="en-GB" dirty="0">
                <a:solidFill>
                  <a:srgbClr val="00B050"/>
                </a:solidFill>
              </a:rPr>
              <a:t>It’s great to be here</a:t>
            </a:r>
          </a:p>
        </p:txBody>
      </p:sp>
      <p:sp>
        <p:nvSpPr>
          <p:cNvPr id="3" name="Content Placeholder 2">
            <a:extLst>
              <a:ext uri="{FF2B5EF4-FFF2-40B4-BE49-F238E27FC236}">
                <a16:creationId xmlns:a16="http://schemas.microsoft.com/office/drawing/2014/main" id="{2CFBF05E-DA12-4343-A4FB-8A6CA962898A}"/>
              </a:ext>
            </a:extLst>
          </p:cNvPr>
          <p:cNvSpPr>
            <a:spLocks noGrp="1"/>
          </p:cNvSpPr>
          <p:nvPr>
            <p:ph idx="1"/>
          </p:nvPr>
        </p:nvSpPr>
        <p:spPr/>
        <p:txBody>
          <a:bodyPr/>
          <a:lstStyle/>
          <a:p>
            <a:r>
              <a:rPr lang="en-GB" dirty="0"/>
              <a:t>What an impressive turnout!</a:t>
            </a:r>
          </a:p>
          <a:p>
            <a:r>
              <a:rPr lang="en-GB" dirty="0"/>
              <a:t>I was last in Nottingham in 2014. Anyone remember what I did?</a:t>
            </a:r>
          </a:p>
          <a:p>
            <a:r>
              <a:rPr lang="en-GB" dirty="0"/>
              <a:t>Anyone seen me before somewhere else, and know my tricks?</a:t>
            </a:r>
          </a:p>
        </p:txBody>
      </p:sp>
    </p:spTree>
    <p:extLst>
      <p:ext uri="{BB962C8B-B14F-4D97-AF65-F5344CB8AC3E}">
        <p14:creationId xmlns:p14="http://schemas.microsoft.com/office/powerpoint/2010/main" val="33207249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75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404580"/>
            <a:ext cx="9073260" cy="6048840"/>
          </a:xfrm>
          <a:prstGeom prst="rect">
            <a:avLst/>
          </a:prstGeom>
        </p:spPr>
      </p:pic>
    </p:spTree>
    <p:extLst>
      <p:ext uri="{BB962C8B-B14F-4D97-AF65-F5344CB8AC3E}">
        <p14:creationId xmlns:p14="http://schemas.microsoft.com/office/powerpoint/2010/main" val="37995693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Teaching – and research – and reflection:</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91706198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a:t>
            </a:r>
            <a:r>
              <a:rPr lang="en-GB" sz="3600" dirty="0">
                <a:solidFill>
                  <a:srgbClr val="00B050"/>
                </a:solidFill>
              </a:rPr>
              <a:t>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5351605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a:ln>
                  <a:noFill/>
                </a:ln>
                <a:solidFill>
                  <a:srgbClr val="FF0000"/>
                </a:solidFill>
                <a:effectLst/>
                <a:uLnTx/>
                <a:uFillTx/>
                <a:latin typeface="Arial Rounded MT Bold"/>
                <a:ea typeface="+mn-ea"/>
                <a:cs typeface="+mn-cs"/>
              </a:rPr>
              <a:t>Teaching – and research – and reflection:</a:t>
            </a:r>
            <a:br>
              <a:rPr kumimoji="0" lang="en-GB" sz="3200" b="1" i="0" u="none" strike="noStrike" kern="0" cap="none" spc="0" normalizeH="0" baseline="0" noProof="0">
                <a:ln>
                  <a:noFill/>
                </a:ln>
                <a:solidFill>
                  <a:srgbClr val="FF0000"/>
                </a:solidFill>
                <a:effectLst/>
                <a:uLnTx/>
                <a:uFillTx/>
                <a:latin typeface="Arial Rounded MT Bold"/>
                <a:ea typeface="+mn-ea"/>
                <a:cs typeface="+mn-cs"/>
              </a:rPr>
            </a:br>
            <a:r>
              <a:rPr kumimoji="0" lang="en-GB" sz="3200" b="1" i="0" u="none" strike="noStrike" kern="0" cap="none" spc="0" normalizeH="0" baseline="0" noProof="0">
                <a:ln>
                  <a:noFill/>
                </a:ln>
                <a:solidFill>
                  <a:srgbClr val="FF0000"/>
                </a:solidFill>
                <a:effectLst/>
                <a:uLnTx/>
                <a:uFillTx/>
                <a:latin typeface="Arial Rounded MT Bold"/>
                <a:ea typeface="+mn-ea"/>
                <a:cs typeface="+mn-cs"/>
              </a:rPr>
              <a:t>the ten most important words</a:t>
            </a:r>
            <a:endParaRPr kumimoji="0" lang="en-GB" sz="3200" b="1" i="0" u="none" strike="noStrike" kern="0" cap="none" spc="0" normalizeH="0" baseline="0" noProof="0" dirty="0">
              <a:ln>
                <a:noFill/>
              </a:ln>
              <a:solidFill>
                <a:srgbClr val="FF0000"/>
              </a:solidFill>
              <a:effectLst/>
              <a:uLnTx/>
              <a:uFillTx/>
              <a:latin typeface="Arial Rounded MT Bold"/>
              <a:ea typeface="+mn-ea"/>
              <a:cs typeface="+mn-cs"/>
            </a:endParaRPr>
          </a:p>
        </p:txBody>
      </p:sp>
    </p:spTree>
    <p:extLst>
      <p:ext uri="{BB962C8B-B14F-4D97-AF65-F5344CB8AC3E}">
        <p14:creationId xmlns:p14="http://schemas.microsoft.com/office/powerpoint/2010/main" val="249926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1585701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ogarth_lecture_1736.jpg"/>
          <p:cNvPicPr>
            <a:picLocks noChangeAspect="1"/>
          </p:cNvPicPr>
          <p:nvPr/>
        </p:nvPicPr>
        <p:blipFill>
          <a:blip r:embed="rId3" cstate="email"/>
          <a:stretch>
            <a:fillRect/>
          </a:stretch>
        </p:blipFill>
        <p:spPr>
          <a:xfrm>
            <a:off x="0" y="0"/>
            <a:ext cx="5549050" cy="6857999"/>
          </a:xfrm>
          <a:prstGeom prst="rect">
            <a:avLst/>
          </a:prstGeom>
        </p:spPr>
      </p:pic>
      <p:sp>
        <p:nvSpPr>
          <p:cNvPr id="3" name="TextBox 2"/>
          <p:cNvSpPr txBox="1"/>
          <p:nvPr/>
        </p:nvSpPr>
        <p:spPr>
          <a:xfrm>
            <a:off x="5791201" y="1524000"/>
            <a:ext cx="3464126"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William Hogarth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1736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‘Scholars at a lecture’</a:t>
            </a:r>
          </a:p>
        </p:txBody>
      </p:sp>
    </p:spTree>
    <p:extLst>
      <p:ext uri="{BB962C8B-B14F-4D97-AF65-F5344CB8AC3E}">
        <p14:creationId xmlns:p14="http://schemas.microsoft.com/office/powerpoint/2010/main" val="753633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B9233DB-1306-48EF-9570-A4D0A5EF2E57}"/>
              </a:ext>
            </a:extLst>
          </p:cNvPr>
          <p:cNvSpPr>
            <a:spLocks noGrp="1"/>
          </p:cNvSpPr>
          <p:nvPr>
            <p:ph type="title"/>
          </p:nvPr>
        </p:nvSpPr>
        <p:spPr/>
        <p:txBody>
          <a:bodyPr/>
          <a:lstStyle/>
          <a:p>
            <a:r>
              <a:rPr lang="en-GB" altLang="en-US"/>
              <a:t>Lao Tzu</a:t>
            </a:r>
          </a:p>
        </p:txBody>
      </p:sp>
      <p:sp>
        <p:nvSpPr>
          <p:cNvPr id="3" name="Content Placeholder 2">
            <a:extLst>
              <a:ext uri="{FF2B5EF4-FFF2-40B4-BE49-F238E27FC236}">
                <a16:creationId xmlns:a16="http://schemas.microsoft.com/office/drawing/2014/main" id="{E18528FD-FED1-45DD-8640-0610AF1BDC3D}"/>
              </a:ext>
            </a:extLst>
          </p:cNvPr>
          <p:cNvSpPr>
            <a:spLocks noGrp="1"/>
          </p:cNvSpPr>
          <p:nvPr>
            <p:ph idx="1"/>
          </p:nvPr>
        </p:nvSpPr>
        <p:spPr/>
        <p:txBody>
          <a:bodyPr/>
          <a:lstStyle/>
          <a:p>
            <a:pPr marL="355600" indent="0">
              <a:buFont typeface="Wingdings" panose="05000000000000000000" pitchFamily="2" charset="2"/>
              <a:buNone/>
              <a:defRPr/>
            </a:pPr>
            <a:r>
              <a:rPr lang="en-GB" b="0" dirty="0"/>
              <a:t>Laozi was an ancient Chinese philosopher and writer. He is known as the reputed author of the Tao </a:t>
            </a:r>
            <a:r>
              <a:rPr lang="en-GB" b="0" dirty="0" err="1"/>
              <a:t>Te</a:t>
            </a:r>
            <a:r>
              <a:rPr lang="en-GB" b="0" dirty="0"/>
              <a:t> Ching, the founder of philosophical Taoism, and a deity in religious Taoism and traditional Chinese religions. Wikipedia</a:t>
            </a:r>
          </a:p>
          <a:p>
            <a:pPr indent="461963">
              <a:defRPr/>
            </a:pPr>
            <a:r>
              <a:rPr lang="en-GB" dirty="0"/>
              <a:t>Born: </a:t>
            </a:r>
            <a:r>
              <a:rPr lang="en-GB" b="0" dirty="0"/>
              <a:t>604 BC, China</a:t>
            </a:r>
          </a:p>
          <a:p>
            <a:pPr indent="461963">
              <a:defRPr/>
            </a:pPr>
            <a:r>
              <a:rPr lang="en-GB" dirty="0"/>
              <a:t>Died: </a:t>
            </a:r>
            <a:r>
              <a:rPr lang="en-GB" b="0" dirty="0"/>
              <a:t>531 BC, China</a:t>
            </a:r>
          </a:p>
          <a:p>
            <a:pPr>
              <a:defRPr/>
            </a:pPr>
            <a:endParaRPr lang="en-GB" dirty="0"/>
          </a:p>
        </p:txBody>
      </p:sp>
      <p:pic>
        <p:nvPicPr>
          <p:cNvPr id="4" name="Picture 3">
            <a:extLst>
              <a:ext uri="{FF2B5EF4-FFF2-40B4-BE49-F238E27FC236}">
                <a16:creationId xmlns:a16="http://schemas.microsoft.com/office/drawing/2014/main" id="{544A0938-21B3-4954-997C-2F15D7F36F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2911475"/>
            <a:ext cx="39957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26622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455C4A-A3D7-4AD0-99BE-EBEE2F4FA94C}"/>
              </a:ext>
            </a:extLst>
          </p:cNvPr>
          <p:cNvSpPr>
            <a:spLocks noGrp="1" noChangeArrowheads="1"/>
          </p:cNvSpPr>
          <p:nvPr>
            <p:ph type="title"/>
          </p:nvPr>
        </p:nvSpPr>
        <p:spPr/>
        <p:txBody>
          <a:bodyPr/>
          <a:lstStyle/>
          <a:p>
            <a:r>
              <a:rPr lang="en-GB" altLang="en-US"/>
              <a:t>After Lao Tsu</a:t>
            </a:r>
          </a:p>
        </p:txBody>
      </p:sp>
      <p:sp>
        <p:nvSpPr>
          <p:cNvPr id="5123" name="Rectangle 3">
            <a:extLst>
              <a:ext uri="{FF2B5EF4-FFF2-40B4-BE49-F238E27FC236}">
                <a16:creationId xmlns:a16="http://schemas.microsoft.com/office/drawing/2014/main" id="{008B879E-2B99-4762-8238-513979E9BBE1}"/>
              </a:ext>
            </a:extLst>
          </p:cNvPr>
          <p:cNvSpPr>
            <a:spLocks noGrp="1" noChangeArrowheads="1"/>
          </p:cNvSpPr>
          <p:nvPr>
            <p:ph type="body" idx="1"/>
          </p:nvPr>
        </p:nvSpPr>
        <p:spPr/>
        <p:txBody>
          <a:bodyPr/>
          <a:lstStyle/>
          <a:p>
            <a:r>
              <a:rPr lang="en-GB" altLang="en-US"/>
              <a:t>The best leader is hardly noticed.</a:t>
            </a:r>
          </a:p>
          <a:p>
            <a:r>
              <a:rPr lang="en-GB" altLang="en-US"/>
              <a:t>The next-best leader is honoured and acclaimed.</a:t>
            </a:r>
          </a:p>
          <a:p>
            <a:r>
              <a:rPr lang="en-GB" altLang="en-US"/>
              <a:t>The worst leader is feared and despised.</a:t>
            </a:r>
          </a:p>
          <a:p>
            <a:r>
              <a:rPr lang="en-GB" altLang="en-US"/>
              <a:t>When the work of the best leader is done, the people say “we did this ourselves.”</a:t>
            </a:r>
          </a:p>
        </p:txBody>
      </p:sp>
    </p:spTree>
    <p:extLst>
      <p:ext uri="{BB962C8B-B14F-4D97-AF65-F5344CB8AC3E}">
        <p14:creationId xmlns:p14="http://schemas.microsoft.com/office/powerpoint/2010/main" val="168240115"/>
      </p:ext>
    </p:extLst>
  </p:cSld>
  <p:clrMapOvr>
    <a:masterClrMapping/>
  </p:clrMapOvr>
  <p:transition spd="slow">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B85216C-282D-47E5-862E-B2405AB5D32D}"/>
              </a:ext>
            </a:extLst>
          </p:cNvPr>
          <p:cNvSpPr>
            <a:spLocks noChangeArrowheads="1"/>
          </p:cNvSpPr>
          <p:nvPr/>
        </p:nvSpPr>
        <p:spPr bwMode="auto">
          <a:xfrm>
            <a:off x="0" y="0"/>
            <a:ext cx="9144000" cy="17526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1pPr>
            <a:lvl2pPr marL="742950" indent="-28575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2pPr>
            <a:lvl3pPr marL="11430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3pPr>
            <a:lvl4pPr marL="16002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4pPr>
            <a:lvl5pPr marL="20574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5pPr>
            <a:lvl6pPr marL="25146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6pPr>
            <a:lvl7pPr marL="29718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7pPr>
            <a:lvl8pPr marL="34290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8pPr>
            <a:lvl9pPr marL="38862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GB" altLang="en-US" sz="5400" b="1" i="0" u="none" strike="noStrike" kern="1200" cap="none" spc="0" normalizeH="0" baseline="0" noProof="0">
                <a:ln>
                  <a:noFill/>
                </a:ln>
                <a:solidFill>
                  <a:srgbClr val="FFFF00"/>
                </a:solidFill>
                <a:effectLst/>
                <a:uLnTx/>
                <a:uFillTx/>
                <a:latin typeface="Rockwell Extra Bold" panose="02060903040505020403" pitchFamily="18" charset="0"/>
                <a:ea typeface="+mn-ea"/>
                <a:cs typeface="+mn-cs"/>
              </a:rPr>
              <a:t>After Lao Tsu</a:t>
            </a:r>
          </a:p>
        </p:txBody>
      </p:sp>
      <p:sp>
        <p:nvSpPr>
          <p:cNvPr id="7171" name="Rectangle 3">
            <a:extLst>
              <a:ext uri="{FF2B5EF4-FFF2-40B4-BE49-F238E27FC236}">
                <a16:creationId xmlns:a16="http://schemas.microsoft.com/office/drawing/2014/main" id="{B0A507A3-4705-4C97-9E5F-EFD41613FF50}"/>
              </a:ext>
            </a:extLst>
          </p:cNvPr>
          <p:cNvSpPr>
            <a:spLocks noChangeArrowheads="1"/>
          </p:cNvSpPr>
          <p:nvPr/>
        </p:nvSpPr>
        <p:spPr bwMode="auto">
          <a:xfrm>
            <a:off x="0" y="1752600"/>
            <a:ext cx="9144000" cy="5327650"/>
          </a:xfrm>
          <a:prstGeom prst="rect">
            <a:avLst/>
          </a:prstGeom>
          <a:noFill/>
          <a:ln w="12700">
            <a:solidFill>
              <a:schemeClr val="tx1"/>
            </a:solidFill>
            <a:miter lim="800000"/>
            <a:headEnd/>
            <a:tailEnd/>
          </a:ln>
          <a:effectLst/>
          <a:extLst>
            <a:ext uri="{909E8E84-426E-40DD-AFC4-6F175D3DCCD1}">
              <a14:hiddenFill xmlns:a14="http://schemas.microsoft.com/office/drawing/2010/main">
                <a:gradFill rotWithShape="0">
                  <a:gsLst>
                    <a:gs pos="0">
                      <a:srgbClr val="8488C4"/>
                    </a:gs>
                    <a:gs pos="53000">
                      <a:srgbClr val="D4DEFF"/>
                    </a:gs>
                    <a:gs pos="83000">
                      <a:srgbClr val="D4DEFF"/>
                    </a:gs>
                    <a:gs pos="100000">
                      <a:srgbClr val="96AB94"/>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1pPr>
            <a:lvl2pPr marL="742950" indent="-28575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2pPr>
            <a:lvl3pPr marL="11430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3pPr>
            <a:lvl4pPr marL="16002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4pPr>
            <a:lvl5pPr marL="20574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5pPr>
            <a:lvl6pPr marL="25146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6pPr>
            <a:lvl7pPr marL="29718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7pPr>
            <a:lvl8pPr marL="34290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8pPr>
            <a:lvl9pPr marL="38862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9pPr>
          </a:lstStyle>
          <a:p>
            <a:pPr marL="342900" marR="0" lvl="0" indent="-342900" algn="l" defTabSz="914400" rtl="0" eaLnBrk="0" fontAlgn="base" latinLnBrk="0" hangingPunct="0">
              <a:lnSpc>
                <a:spcPct val="90000"/>
              </a:lnSpc>
              <a:spcBef>
                <a:spcPct val="10000"/>
              </a:spcBef>
              <a:spcAft>
                <a:spcPct val="0"/>
              </a:spcAft>
              <a:buClr>
                <a:srgbClr val="FF3300"/>
              </a:buClr>
              <a:buSzPct val="75000"/>
              <a:buFont typeface="Wingdings" panose="05000000000000000000" pitchFamily="2" charset="2"/>
              <a:buChar char="u"/>
              <a:tabLst/>
              <a:defRPr/>
            </a:pP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The best </a:t>
            </a:r>
            <a:r>
              <a:rPr kumimoji="0" lang="en-GB" altLang="en-US" sz="3600" b="1" i="0" u="none" strike="noStrike" kern="1200" cap="none" spc="0" normalizeH="0" baseline="0" noProof="0">
                <a:ln>
                  <a:noFill/>
                </a:ln>
                <a:solidFill>
                  <a:srgbClr val="CC0000"/>
                </a:solidFill>
                <a:effectLst/>
                <a:uLnTx/>
                <a:uFillTx/>
                <a:latin typeface="Arial Rounded MT Bold" panose="020F0704030504030204" pitchFamily="34" charset="0"/>
                <a:ea typeface="+mn-ea"/>
                <a:cs typeface="+mn-cs"/>
              </a:rPr>
              <a:t>teacher</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is hardly noticed.</a:t>
            </a:r>
          </a:p>
          <a:p>
            <a:pPr marL="342900" marR="0" lvl="0" indent="-342900" algn="l" defTabSz="914400" rtl="0" eaLnBrk="0" fontAlgn="base" latinLnBrk="0" hangingPunct="0">
              <a:lnSpc>
                <a:spcPct val="90000"/>
              </a:lnSpc>
              <a:spcBef>
                <a:spcPct val="10000"/>
              </a:spcBef>
              <a:spcAft>
                <a:spcPct val="0"/>
              </a:spcAft>
              <a:buClr>
                <a:srgbClr val="FF3300"/>
              </a:buClr>
              <a:buSzPct val="75000"/>
              <a:buFont typeface="Wingdings" panose="05000000000000000000" pitchFamily="2" charset="2"/>
              <a:buChar char="u"/>
              <a:tabLst/>
              <a:defRPr/>
            </a:pP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The next-best </a:t>
            </a:r>
            <a:r>
              <a:rPr kumimoji="0" lang="en-GB" altLang="en-US" sz="3600" b="1" i="0" u="none" strike="noStrike" kern="1200" cap="none" spc="0" normalizeH="0" baseline="0" noProof="0">
                <a:ln>
                  <a:noFill/>
                </a:ln>
                <a:solidFill>
                  <a:srgbClr val="CC0000"/>
                </a:solidFill>
                <a:effectLst/>
                <a:uLnTx/>
                <a:uFillTx/>
                <a:latin typeface="Arial Rounded MT Bold" panose="020F0704030504030204" pitchFamily="34" charset="0"/>
                <a:ea typeface="+mn-ea"/>
                <a:cs typeface="+mn-cs"/>
              </a:rPr>
              <a:t>teacher</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is honoured and acclaimed.</a:t>
            </a:r>
          </a:p>
          <a:p>
            <a:pPr marL="342900" marR="0" lvl="0" indent="-342900" algn="l" defTabSz="914400" rtl="0" eaLnBrk="0" fontAlgn="base" latinLnBrk="0" hangingPunct="0">
              <a:lnSpc>
                <a:spcPct val="90000"/>
              </a:lnSpc>
              <a:spcBef>
                <a:spcPct val="10000"/>
              </a:spcBef>
              <a:spcAft>
                <a:spcPct val="0"/>
              </a:spcAft>
              <a:buClr>
                <a:srgbClr val="FF3300"/>
              </a:buClr>
              <a:buSzPct val="75000"/>
              <a:buFont typeface="Wingdings" panose="05000000000000000000" pitchFamily="2" charset="2"/>
              <a:buChar char="u"/>
              <a:tabLst/>
              <a:defRPr/>
            </a:pP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The worst </a:t>
            </a:r>
            <a:r>
              <a:rPr kumimoji="0" lang="en-GB" altLang="en-US" sz="3600" b="1" i="0" u="none" strike="noStrike" kern="1200" cap="none" spc="0" normalizeH="0" baseline="0" noProof="0">
                <a:ln>
                  <a:noFill/>
                </a:ln>
                <a:solidFill>
                  <a:srgbClr val="CC0000"/>
                </a:solidFill>
                <a:effectLst/>
                <a:uLnTx/>
                <a:uFillTx/>
                <a:latin typeface="Arial Rounded MT Bold" panose="020F0704030504030204" pitchFamily="34" charset="0"/>
                <a:ea typeface="+mn-ea"/>
                <a:cs typeface="+mn-cs"/>
              </a:rPr>
              <a:t>teacher</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is feared and despised.</a:t>
            </a:r>
          </a:p>
          <a:p>
            <a:pPr marL="342900" marR="0" lvl="0" indent="-342900" algn="l" defTabSz="914400" rtl="0" eaLnBrk="0" fontAlgn="base" latinLnBrk="0" hangingPunct="0">
              <a:lnSpc>
                <a:spcPct val="90000"/>
              </a:lnSpc>
              <a:spcBef>
                <a:spcPct val="10000"/>
              </a:spcBef>
              <a:spcAft>
                <a:spcPct val="0"/>
              </a:spcAft>
              <a:buClr>
                <a:srgbClr val="FF3300"/>
              </a:buClr>
              <a:buSzPct val="75000"/>
              <a:buFont typeface="Wingdings" panose="05000000000000000000" pitchFamily="2" charset="2"/>
              <a:buChar char="u"/>
              <a:tabLst/>
              <a:defRPr/>
            </a:pP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When the work of the best </a:t>
            </a:r>
            <a:r>
              <a:rPr kumimoji="0" lang="en-GB" altLang="en-US" sz="3600" b="1" i="0" u="none" strike="noStrike" kern="1200" cap="none" spc="0" normalizeH="0" baseline="0" noProof="0">
                <a:ln>
                  <a:noFill/>
                </a:ln>
                <a:solidFill>
                  <a:srgbClr val="CC0000"/>
                </a:solidFill>
                <a:effectLst/>
                <a:uLnTx/>
                <a:uFillTx/>
                <a:latin typeface="Arial Rounded MT Bold" panose="020F0704030504030204" pitchFamily="34" charset="0"/>
                <a:ea typeface="+mn-ea"/>
                <a:cs typeface="+mn-cs"/>
              </a:rPr>
              <a:t>teacher</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is done, the </a:t>
            </a:r>
            <a:r>
              <a:rPr kumimoji="0" lang="en-GB" altLang="en-US" sz="3600" b="1" i="0" u="none" strike="noStrike" kern="1200" cap="none" spc="0" normalizeH="0" baseline="0" noProof="0">
                <a:ln>
                  <a:noFill/>
                </a:ln>
                <a:solidFill>
                  <a:srgbClr val="CC0000"/>
                </a:solidFill>
                <a:effectLst/>
                <a:uLnTx/>
                <a:uFillTx/>
                <a:latin typeface="Arial Rounded MT Bold" panose="020F0704030504030204" pitchFamily="34" charset="0"/>
                <a:ea typeface="+mn-ea"/>
                <a:cs typeface="+mn-cs"/>
              </a:rPr>
              <a:t>learners</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say “we did this ourselves.”</a:t>
            </a:r>
          </a:p>
        </p:txBody>
      </p:sp>
    </p:spTree>
    <p:extLst>
      <p:ext uri="{BB962C8B-B14F-4D97-AF65-F5344CB8AC3E}">
        <p14:creationId xmlns:p14="http://schemas.microsoft.com/office/powerpoint/2010/main" val="1797675320"/>
      </p:ext>
    </p:extLst>
  </p:cSld>
  <p:clrMapOvr>
    <a:masterClrMapping/>
  </p:clrMapOvr>
  <p:transition spd="slow">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E71F471-4524-4E5B-A25F-5E61566ECA29}"/>
              </a:ext>
            </a:extLst>
          </p:cNvPr>
          <p:cNvSpPr>
            <a:spLocks noChangeArrowheads="1"/>
          </p:cNvSpPr>
          <p:nvPr/>
        </p:nvSpPr>
        <p:spPr bwMode="auto">
          <a:xfrm>
            <a:off x="0" y="0"/>
            <a:ext cx="9144000" cy="17526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1pPr>
            <a:lvl2pPr marL="742950" indent="-28575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2pPr>
            <a:lvl3pPr marL="11430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3pPr>
            <a:lvl4pPr marL="16002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4pPr>
            <a:lvl5pPr marL="20574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5pPr>
            <a:lvl6pPr marL="25146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6pPr>
            <a:lvl7pPr marL="29718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7pPr>
            <a:lvl8pPr marL="34290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8pPr>
            <a:lvl9pPr marL="38862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GB" altLang="en-US" sz="5400" b="1" i="0" u="none" strike="noStrike" kern="1200" cap="none" spc="0" normalizeH="0" baseline="0" noProof="0">
                <a:ln>
                  <a:noFill/>
                </a:ln>
                <a:solidFill>
                  <a:srgbClr val="FFFF00"/>
                </a:solidFill>
                <a:effectLst/>
                <a:uLnTx/>
                <a:uFillTx/>
                <a:latin typeface="Rockwell Extra Bold" panose="02060903040505020403" pitchFamily="18" charset="0"/>
                <a:ea typeface="+mn-ea"/>
                <a:cs typeface="+mn-cs"/>
              </a:rPr>
              <a:t>After Lao Tsu</a:t>
            </a:r>
          </a:p>
        </p:txBody>
      </p:sp>
      <p:sp>
        <p:nvSpPr>
          <p:cNvPr id="9219" name="Rectangle 3">
            <a:extLst>
              <a:ext uri="{FF2B5EF4-FFF2-40B4-BE49-F238E27FC236}">
                <a16:creationId xmlns:a16="http://schemas.microsoft.com/office/drawing/2014/main" id="{4D8C4C07-C04B-40E2-A198-296B80F2735A}"/>
              </a:ext>
            </a:extLst>
          </p:cNvPr>
          <p:cNvSpPr>
            <a:spLocks noChangeArrowheads="1"/>
          </p:cNvSpPr>
          <p:nvPr/>
        </p:nvSpPr>
        <p:spPr bwMode="auto">
          <a:xfrm>
            <a:off x="0" y="1752600"/>
            <a:ext cx="9144000" cy="5327650"/>
          </a:xfrm>
          <a:prstGeom prst="rect">
            <a:avLst/>
          </a:prstGeom>
          <a:noFill/>
          <a:ln w="12700">
            <a:solidFill>
              <a:schemeClr val="tx1"/>
            </a:solidFill>
            <a:miter lim="800000"/>
            <a:headEnd/>
            <a:tailEnd/>
          </a:ln>
          <a:effectLst/>
          <a:extLst>
            <a:ext uri="{909E8E84-426E-40DD-AFC4-6F175D3DCCD1}">
              <a14:hiddenFill xmlns:a14="http://schemas.microsoft.com/office/drawing/2010/main">
                <a:gradFill rotWithShape="0">
                  <a:gsLst>
                    <a:gs pos="0">
                      <a:srgbClr val="8488C4"/>
                    </a:gs>
                    <a:gs pos="53000">
                      <a:srgbClr val="D4DEFF"/>
                    </a:gs>
                    <a:gs pos="83000">
                      <a:srgbClr val="D4DEFF"/>
                    </a:gs>
                    <a:gs pos="100000">
                      <a:srgbClr val="96AB94"/>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1pPr>
            <a:lvl2pPr marL="742950" indent="-28575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2pPr>
            <a:lvl3pPr marL="11430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3pPr>
            <a:lvl4pPr marL="16002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4pPr>
            <a:lvl5pPr marL="2057400" indent="-228600">
              <a:lnSpc>
                <a:spcPct val="90000"/>
              </a:lnSpc>
              <a:spcBef>
                <a:spcPct val="10000"/>
              </a:spcBef>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5pPr>
            <a:lvl6pPr marL="25146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6pPr>
            <a:lvl7pPr marL="29718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7pPr>
            <a:lvl8pPr marL="34290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8pPr>
            <a:lvl9pPr marL="3886200" indent="-228600" eaLnBrk="0" fontAlgn="base" hangingPunct="0">
              <a:lnSpc>
                <a:spcPct val="90000"/>
              </a:lnSpc>
              <a:spcBef>
                <a:spcPct val="10000"/>
              </a:spcBef>
              <a:spcAft>
                <a:spcPct val="0"/>
              </a:spcAft>
              <a:buClr>
                <a:srgbClr val="FF3300"/>
              </a:buClr>
              <a:buSzPct val="75000"/>
              <a:buFont typeface="Wingdings" panose="05000000000000000000" pitchFamily="2" charset="2"/>
              <a:buChar char="u"/>
              <a:defRPr sz="3600" b="1">
                <a:solidFill>
                  <a:schemeClr val="tx1"/>
                </a:solidFill>
                <a:latin typeface="Arial Rounded MT Bold" panose="020F0704030504030204" pitchFamily="34" charset="0"/>
              </a:defRPr>
            </a:lvl9pPr>
          </a:lstStyle>
          <a:p>
            <a:pPr marL="342900" marR="0" lvl="0" indent="-342900" algn="l" defTabSz="914400" rtl="0" eaLnBrk="0" fontAlgn="base" latinLnBrk="0" hangingPunct="0">
              <a:lnSpc>
                <a:spcPct val="90000"/>
              </a:lnSpc>
              <a:spcBef>
                <a:spcPct val="10000"/>
              </a:spcBef>
              <a:spcAft>
                <a:spcPct val="0"/>
              </a:spcAft>
              <a:buClr>
                <a:srgbClr val="FF3300"/>
              </a:buClr>
              <a:buSzPct val="75000"/>
              <a:buFont typeface="Wingdings" panose="05000000000000000000" pitchFamily="2" charset="2"/>
              <a:buChar char="u"/>
              <a:tabLst/>
              <a:defRPr/>
            </a:pP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The best </a:t>
            </a:r>
            <a:r>
              <a:rPr kumimoji="0" lang="en-GB" altLang="en-US" sz="3600" b="1" i="0" u="none" strike="noStrike" kern="1200" cap="none" spc="0" normalizeH="0" baseline="0" noProof="0">
                <a:ln>
                  <a:noFill/>
                </a:ln>
                <a:solidFill>
                  <a:srgbClr val="003399"/>
                </a:solidFill>
                <a:effectLst/>
                <a:uLnTx/>
                <a:uFillTx/>
                <a:latin typeface="Arial Rounded MT Bold" panose="020F0704030504030204" pitchFamily="34" charset="0"/>
                <a:ea typeface="+mn-ea"/>
                <a:cs typeface="+mn-cs"/>
              </a:rPr>
              <a:t>medium</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is hardly noticed.</a:t>
            </a:r>
          </a:p>
          <a:p>
            <a:pPr marL="342900" marR="0" lvl="0" indent="-342900" algn="l" defTabSz="914400" rtl="0" eaLnBrk="0" fontAlgn="base" latinLnBrk="0" hangingPunct="0">
              <a:lnSpc>
                <a:spcPct val="90000"/>
              </a:lnSpc>
              <a:spcBef>
                <a:spcPct val="10000"/>
              </a:spcBef>
              <a:spcAft>
                <a:spcPct val="0"/>
              </a:spcAft>
              <a:buClr>
                <a:srgbClr val="FF3300"/>
              </a:buClr>
              <a:buSzPct val="75000"/>
              <a:buFont typeface="Wingdings" panose="05000000000000000000" pitchFamily="2" charset="2"/>
              <a:buChar char="u"/>
              <a:tabLst/>
              <a:defRPr/>
            </a:pP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The next-best </a:t>
            </a:r>
            <a:r>
              <a:rPr kumimoji="0" lang="en-GB" altLang="en-US" sz="3600" b="1" i="0" u="none" strike="noStrike" kern="1200" cap="none" spc="0" normalizeH="0" baseline="0" noProof="0">
                <a:ln>
                  <a:noFill/>
                </a:ln>
                <a:solidFill>
                  <a:srgbClr val="003399"/>
                </a:solidFill>
                <a:effectLst/>
                <a:uLnTx/>
                <a:uFillTx/>
                <a:latin typeface="Arial Rounded MT Bold" panose="020F0704030504030204" pitchFamily="34" charset="0"/>
                <a:ea typeface="+mn-ea"/>
                <a:cs typeface="+mn-cs"/>
              </a:rPr>
              <a:t>medium</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is honoured and acclaimed.</a:t>
            </a:r>
          </a:p>
          <a:p>
            <a:pPr marL="342900" marR="0" lvl="0" indent="-342900" algn="l" defTabSz="914400" rtl="0" eaLnBrk="0" fontAlgn="base" latinLnBrk="0" hangingPunct="0">
              <a:lnSpc>
                <a:spcPct val="90000"/>
              </a:lnSpc>
              <a:spcBef>
                <a:spcPct val="10000"/>
              </a:spcBef>
              <a:spcAft>
                <a:spcPct val="0"/>
              </a:spcAft>
              <a:buClr>
                <a:srgbClr val="FF3300"/>
              </a:buClr>
              <a:buSzPct val="75000"/>
              <a:buFont typeface="Wingdings" panose="05000000000000000000" pitchFamily="2" charset="2"/>
              <a:buChar char="u"/>
              <a:tabLst/>
              <a:defRPr/>
            </a:pP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The worst </a:t>
            </a:r>
            <a:r>
              <a:rPr kumimoji="0" lang="en-GB" altLang="en-US" sz="3600" b="1" i="0" u="none" strike="noStrike" kern="1200" cap="none" spc="0" normalizeH="0" baseline="0" noProof="0">
                <a:ln>
                  <a:noFill/>
                </a:ln>
                <a:solidFill>
                  <a:srgbClr val="003399"/>
                </a:solidFill>
                <a:effectLst/>
                <a:uLnTx/>
                <a:uFillTx/>
                <a:latin typeface="Arial Rounded MT Bold" panose="020F0704030504030204" pitchFamily="34" charset="0"/>
                <a:ea typeface="+mn-ea"/>
                <a:cs typeface="+mn-cs"/>
              </a:rPr>
              <a:t>medium</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is feared and despised.</a:t>
            </a:r>
          </a:p>
          <a:p>
            <a:pPr marL="342900" marR="0" lvl="0" indent="-342900" algn="l" defTabSz="914400" rtl="0" eaLnBrk="0" fontAlgn="base" latinLnBrk="0" hangingPunct="0">
              <a:lnSpc>
                <a:spcPct val="90000"/>
              </a:lnSpc>
              <a:spcBef>
                <a:spcPct val="10000"/>
              </a:spcBef>
              <a:spcAft>
                <a:spcPct val="0"/>
              </a:spcAft>
              <a:buClr>
                <a:srgbClr val="FF3300"/>
              </a:buClr>
              <a:buSzPct val="75000"/>
              <a:buFont typeface="Wingdings" panose="05000000000000000000" pitchFamily="2" charset="2"/>
              <a:buChar char="u"/>
              <a:tabLst/>
              <a:defRPr/>
            </a:pP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When the work of the best </a:t>
            </a:r>
            <a:r>
              <a:rPr kumimoji="0" lang="en-GB" altLang="en-US" sz="3600" b="1" i="0" u="none" strike="noStrike" kern="1200" cap="none" spc="0" normalizeH="0" baseline="0" noProof="0">
                <a:ln>
                  <a:noFill/>
                </a:ln>
                <a:solidFill>
                  <a:srgbClr val="003399"/>
                </a:solidFill>
                <a:effectLst/>
                <a:uLnTx/>
                <a:uFillTx/>
                <a:latin typeface="Arial Rounded MT Bold" panose="020F0704030504030204" pitchFamily="34" charset="0"/>
                <a:ea typeface="+mn-ea"/>
                <a:cs typeface="+mn-cs"/>
              </a:rPr>
              <a:t>medium</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is done, the </a:t>
            </a:r>
            <a:r>
              <a:rPr kumimoji="0" lang="en-GB" altLang="en-US" sz="3600" b="1" i="0" u="none" strike="noStrike" kern="1200" cap="none" spc="0" normalizeH="0" baseline="0" noProof="0">
                <a:ln>
                  <a:noFill/>
                </a:ln>
                <a:solidFill>
                  <a:srgbClr val="003399"/>
                </a:solidFill>
                <a:effectLst/>
                <a:uLnTx/>
                <a:uFillTx/>
                <a:latin typeface="Arial Rounded MT Bold" panose="020F0704030504030204" pitchFamily="34" charset="0"/>
                <a:ea typeface="+mn-ea"/>
                <a:cs typeface="+mn-cs"/>
              </a:rPr>
              <a:t>learners</a:t>
            </a:r>
            <a:r>
              <a:rPr kumimoji="0" lang="en-GB" altLang="en-US" sz="3600" b="1"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 say “we did this ourselves.”</a:t>
            </a:r>
          </a:p>
        </p:txBody>
      </p:sp>
    </p:spTree>
    <p:extLst>
      <p:ext uri="{BB962C8B-B14F-4D97-AF65-F5344CB8AC3E}">
        <p14:creationId xmlns:p14="http://schemas.microsoft.com/office/powerpoint/2010/main" val="559116078"/>
      </p:ext>
    </p:extLst>
  </p:cSld>
  <p:clrMapOvr>
    <a:masterClrMapping/>
  </p:clrMapOvr>
  <p:transition spd="slow">
    <p:dissolv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350B2-F1E5-40B9-A7C6-001A63C09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9693740"/>
      </p:ext>
    </p:extLst>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583A34-F902-4FC2-BCA9-AE262BC97A3E}"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19 April 2018</a:t>
            </a:fld>
            <a:endParaRPr kumimoji="0" lang="en-GB"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40002-C61B-42CF-A46D-5E42B2B40B51}"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163729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spTree>
    <p:extLst>
      <p:ext uri="{BB962C8B-B14F-4D97-AF65-F5344CB8AC3E}">
        <p14:creationId xmlns:p14="http://schemas.microsoft.com/office/powerpoint/2010/main" val="257372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By  coincidence, released by Advance HE this morning!</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b="0" dirty="0">
                <a:hlinkClick r:id="rId3" tooltip="http://ow.ly/tpB930jysOz"/>
              </a:rPr>
              <a:t>http://ow.ly/tpB930jysOz </a:t>
            </a:r>
            <a:r>
              <a:rPr lang="en-GB" b="0" dirty="0"/>
              <a:t> </a:t>
            </a:r>
            <a:endParaRPr lang="en-US" sz="2800" dirty="0"/>
          </a:p>
        </p:txBody>
      </p:sp>
    </p:spTree>
    <p:extLst>
      <p:ext uri="{BB962C8B-B14F-4D97-AF65-F5344CB8AC3E}">
        <p14:creationId xmlns:p14="http://schemas.microsoft.com/office/powerpoint/2010/main" val="3889908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2488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How did you get good at things?: 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practice</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trial and error</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having a go</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repetition</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 made you feel good? 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feedback</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other people’s reactions</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praise</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gaining confidence</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What made learning go wrong for you? 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did not really want to learn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could not see the point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bad teaching</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What kept you at it, when you succeeded against the odds? Most people’s views...</a:t>
            </a:r>
          </a:p>
        </p:txBody>
      </p:sp>
      <p:sp>
        <p:nvSpPr>
          <p:cNvPr id="61443" name="Rectangle 3"/>
          <p:cNvSpPr>
            <a:spLocks noChangeArrowheads="1"/>
          </p:cNvSpPr>
          <p:nvPr/>
        </p:nvSpPr>
        <p:spPr bwMode="auto">
          <a:xfrm>
            <a:off x="755650" y="1844780"/>
            <a:ext cx="7861300" cy="3819420"/>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strong support and encouragement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did not want to be seen </a:t>
            </a:r>
            <a:r>
              <a:rPr lang="en-US" b="1" i="1" dirty="0">
                <a:solidFill>
                  <a:srgbClr val="000000"/>
                </a:solidFill>
                <a:latin typeface="Tahoma" pitchFamily="34" charset="0"/>
              </a:rPr>
              <a:t>not</a:t>
            </a:r>
            <a:r>
              <a:rPr lang="en-US" b="1" dirty="0">
                <a:solidFill>
                  <a:srgbClr val="000000"/>
                </a:solidFill>
                <a:latin typeface="Tahoma" pitchFamily="34" charset="0"/>
              </a:rPr>
              <a:t> able to do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4000" dirty="0"/>
              <a:t>learning by </a:t>
            </a:r>
            <a:r>
              <a:rPr lang="en-GB" sz="4000" dirty="0">
                <a:solidFill>
                  <a:srgbClr val="FF0000"/>
                </a:solidFill>
              </a:rPr>
              <a:t>doing</a:t>
            </a:r>
          </a:p>
          <a:p>
            <a:pPr eaLnBrk="1" hangingPunct="1">
              <a:lnSpc>
                <a:spcPct val="100000"/>
              </a:lnSpc>
            </a:pPr>
            <a:r>
              <a:rPr lang="en-GB" sz="4000" dirty="0"/>
              <a:t>learning from </a:t>
            </a:r>
            <a:r>
              <a:rPr lang="en-GB" sz="4000" dirty="0">
                <a:solidFill>
                  <a:srgbClr val="FF0000"/>
                </a:solidFill>
              </a:rPr>
              <a:t>feedback</a:t>
            </a:r>
          </a:p>
          <a:p>
            <a:pPr eaLnBrk="1" hangingPunct="1">
              <a:lnSpc>
                <a:spcPct val="100000"/>
              </a:lnSpc>
            </a:pPr>
            <a:r>
              <a:rPr lang="en-GB" sz="4000" dirty="0">
                <a:solidFill>
                  <a:srgbClr val="FF0000"/>
                </a:solidFill>
              </a:rPr>
              <a:t>wanting</a:t>
            </a:r>
            <a:r>
              <a:rPr lang="en-GB" sz="4000" dirty="0"/>
              <a:t> to learn</a:t>
            </a:r>
          </a:p>
          <a:p>
            <a:pPr eaLnBrk="1" hangingPunct="1">
              <a:lnSpc>
                <a:spcPct val="100000"/>
              </a:lnSpc>
            </a:pPr>
            <a:r>
              <a:rPr lang="en-GB" sz="4000" dirty="0">
                <a:solidFill>
                  <a:srgbClr val="FF0000"/>
                </a:solidFill>
              </a:rPr>
              <a:t>needing</a:t>
            </a:r>
            <a:r>
              <a:rPr lang="en-GB" sz="4000" dirty="0"/>
              <a:t> to learn</a:t>
            </a:r>
          </a:p>
          <a:p>
            <a:pPr eaLnBrk="1" hangingPunct="1">
              <a:lnSpc>
                <a:spcPct val="100000"/>
              </a:lnSpc>
            </a:pPr>
            <a:r>
              <a:rPr lang="en-GB" sz="4000" dirty="0">
                <a:solidFill>
                  <a:srgbClr val="FF0000"/>
                </a:solidFill>
              </a:rPr>
              <a:t>...</a:t>
            </a:r>
            <a:endParaRPr lang="en-GB" sz="40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by </a:t>
            </a:r>
            <a:r>
              <a:rPr lang="en-GB" b="1" kern="0" dirty="0">
                <a:solidFill>
                  <a:srgbClr val="FF0000"/>
                </a:solidFill>
                <a:latin typeface="Calibri" pitchFamily="34" charset="0"/>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from </a:t>
            </a:r>
            <a:r>
              <a:rPr lang="en-GB" b="1" kern="0" dirty="0">
                <a:solidFill>
                  <a:srgbClr val="FF0000"/>
                </a:solidFill>
                <a:latin typeface="Calibri" pitchFamily="34" charset="0"/>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wanting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needing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making</a:t>
            </a:r>
            <a:r>
              <a:rPr lang="en-GB" b="1" kern="0" dirty="0">
                <a:solidFill>
                  <a:srgbClr val="660066"/>
                </a:solidFill>
                <a:latin typeface="Calibri" pitchFamily="34" charset="0"/>
                <a:cs typeface="Arial" pitchFamily="34" charset="0"/>
              </a:rPr>
              <a:t> </a:t>
            </a:r>
            <a:r>
              <a:rPr lang="en-GB" b="1" kern="0" dirty="0">
                <a:solidFill>
                  <a:srgbClr val="FF0000"/>
                </a:solidFill>
                <a:latin typeface="Calibri" pitchFamily="34" charset="0"/>
                <a:cs typeface="Arial" pitchFamily="34" charset="0"/>
              </a:rPr>
              <a:t>sense</a:t>
            </a:r>
            <a:r>
              <a:rPr lang="en-GB" b="1" kern="0" dirty="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000000"/>
                </a:solidFill>
              </a:rPr>
              <a:t>Assessing</a:t>
            </a:r>
          </a:p>
          <a:p>
            <a:pPr algn="ctr" eaLnBrk="0" hangingPunct="0">
              <a:spcBef>
                <a:spcPct val="50000"/>
              </a:spcBef>
            </a:pPr>
            <a:r>
              <a:rPr lang="en-GB" sz="2000" b="1"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chalk</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32669" y="2452723"/>
            <a:ext cx="3496826" cy="3389468"/>
          </a:xfrm>
        </p:spPr>
      </p:pic>
    </p:spTree>
    <p:extLst>
      <p:ext uri="{BB962C8B-B14F-4D97-AF65-F5344CB8AC3E}">
        <p14:creationId xmlns:p14="http://schemas.microsoft.com/office/powerpoint/2010/main" val="5600971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72D17DCE-28DD-4421-A408-4932CE00063C}"/>
              </a:ext>
            </a:extLst>
          </p:cNvPr>
          <p:cNvSpPr txBox="1"/>
          <p:nvPr/>
        </p:nvSpPr>
        <p:spPr>
          <a:xfrm>
            <a:off x="2627730" y="404580"/>
            <a:ext cx="5256730" cy="3170099"/>
          </a:xfrm>
          <a:prstGeom prst="rect">
            <a:avLst/>
          </a:prstGeom>
          <a:noFill/>
        </p:spPr>
        <p:txBody>
          <a:bodyPr wrap="square" rtlCol="0">
            <a:spAutoFit/>
          </a:bodyPr>
          <a:lstStyle/>
          <a:p>
            <a:r>
              <a:rPr lang="en-GB" dirty="0"/>
              <a:t>But there aren’t any likes and each individual mixes the colours in his/her own unique way</a:t>
            </a:r>
          </a:p>
        </p:txBody>
      </p:sp>
    </p:spTree>
    <p:extLst>
      <p:ext uri="{BB962C8B-B14F-4D97-AF65-F5344CB8AC3E}">
        <p14:creationId xmlns:p14="http://schemas.microsoft.com/office/powerpoint/2010/main" val="137019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eaLnBrk="0" hangingPunct="0"/>
            <a:r>
              <a:rPr lang="en-GB" sz="3600" b="1" dirty="0">
                <a:solidFill>
                  <a:srgbClr val="FFFFFF"/>
                </a:solidFill>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eaLnBrk="0" hangingPunct="0">
              <a:lnSpc>
                <a:spcPct val="90000"/>
              </a:lnSpc>
              <a:spcBef>
                <a:spcPct val="30000"/>
              </a:spcBef>
              <a:buClr>
                <a:srgbClr val="009900"/>
              </a:buClr>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Striving to enhance our students’ </a:t>
            </a:r>
            <a:r>
              <a:rPr lang="en-GB" sz="2800" b="1" dirty="0">
                <a:solidFill>
                  <a:srgbClr val="CC0000"/>
                </a:solidFill>
                <a:latin typeface="Calibri"/>
              </a:rPr>
              <a:t>want</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develop ownership of the </a:t>
            </a:r>
            <a:r>
              <a:rPr lang="en-GB" sz="2800" b="1" dirty="0">
                <a:solidFill>
                  <a:srgbClr val="CC0000"/>
                </a:solidFill>
                <a:latin typeface="Calibri"/>
              </a:rPr>
              <a:t>need</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Keeping students learning by </a:t>
            </a:r>
            <a:r>
              <a:rPr lang="en-GB" sz="2800" b="1" dirty="0">
                <a:solidFill>
                  <a:srgbClr val="CC0000"/>
                </a:solidFill>
                <a:latin typeface="Calibri"/>
              </a:rPr>
              <a:t>doing</a:t>
            </a:r>
            <a:r>
              <a:rPr lang="en-GB" sz="28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Ensuring students get quick and useful </a:t>
            </a:r>
            <a:r>
              <a:rPr lang="en-GB" sz="2800" b="1" dirty="0">
                <a:solidFill>
                  <a:srgbClr val="CC0000"/>
                </a:solidFill>
                <a:latin typeface="Calibri"/>
              </a:rPr>
              <a:t>feedback</a:t>
            </a:r>
            <a:r>
              <a:rPr lang="en-GB" sz="28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a:t>
            </a:r>
            <a:r>
              <a:rPr lang="en-GB" sz="2800" b="1" dirty="0">
                <a:solidFill>
                  <a:srgbClr val="CC0000"/>
                </a:solidFill>
                <a:latin typeface="Calibri"/>
              </a:rPr>
              <a:t>make sense</a:t>
            </a:r>
            <a:r>
              <a:rPr lang="en-GB" sz="2800" b="1" dirty="0">
                <a:solidFill>
                  <a:srgbClr val="59178A"/>
                </a:solidFill>
                <a:latin typeface="Calibri"/>
              </a:rPr>
              <a:t> of what they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Getting students deepening their learning by </a:t>
            </a:r>
            <a:r>
              <a:rPr lang="en-GB" sz="2800" b="1" dirty="0">
                <a:solidFill>
                  <a:srgbClr val="FF0000"/>
                </a:solidFill>
                <a:latin typeface="Calibri"/>
              </a:rPr>
              <a:t>verbalising</a:t>
            </a:r>
            <a:r>
              <a:rPr lang="en-GB" sz="2800" b="1" dirty="0">
                <a:solidFill>
                  <a:srgbClr val="59178A"/>
                </a:solidFill>
                <a:latin typeface="Calibri"/>
              </a:rPr>
              <a:t>, explaining things to each other, and to us.</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Allowing students to further deepen their learning by </a:t>
            </a:r>
            <a:r>
              <a:rPr lang="en-GB" sz="2800" b="1" dirty="0">
                <a:solidFill>
                  <a:srgbClr val="FF0000"/>
                </a:solidFill>
                <a:latin typeface="Calibri"/>
              </a:rPr>
              <a:t>assessing</a:t>
            </a:r>
            <a:r>
              <a:rPr lang="en-GB" sz="2800" b="1" dirty="0">
                <a:solidFill>
                  <a:srgbClr val="59178A"/>
                </a:solidFill>
                <a:latin typeface="Calibri"/>
              </a:rPr>
              <a:t> their own learning, and assessing others’ learning – </a:t>
            </a:r>
            <a:r>
              <a:rPr lang="en-GB" sz="2800" b="1" dirty="0">
                <a:solidFill>
                  <a:srgbClr val="FF0000"/>
                </a:solidFill>
                <a:latin typeface="Calibri"/>
              </a:rPr>
              <a:t>making informed judgements</a:t>
            </a:r>
            <a:r>
              <a:rPr lang="en-GB" sz="2800" b="1" dirty="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Seven things we can try to do</a:t>
            </a:r>
          </a:p>
        </p:txBody>
      </p:sp>
      <p:sp>
        <p:nvSpPr>
          <p:cNvPr id="3" name="Content Placeholder 2"/>
          <p:cNvSpPr>
            <a:spLocks noGrp="1"/>
          </p:cNvSpPr>
          <p:nvPr>
            <p:ph idx="1"/>
          </p:nvPr>
        </p:nvSpPr>
        <p:spPr/>
        <p:txBody>
          <a:bodyPr/>
          <a:lstStyle/>
          <a:p>
            <a:pPr>
              <a:buNone/>
            </a:pPr>
            <a:r>
              <a:rPr lang="en-GB" sz="2800" dirty="0">
                <a:solidFill>
                  <a:srgbClr val="FF0000"/>
                </a:solidFill>
                <a:latin typeface="Calibri" pitchFamily="34" charset="0"/>
              </a:rPr>
              <a:t>Intent</a:t>
            </a:r>
            <a:r>
              <a:rPr lang="en-GB" sz="2800" dirty="0">
                <a:latin typeface="Calibri" pitchFamily="34" charset="0"/>
              </a:rPr>
              <a:t> – make the intended outcomes really clear. </a:t>
            </a:r>
          </a:p>
          <a:p>
            <a:pPr>
              <a:buNone/>
            </a:pPr>
            <a:r>
              <a:rPr lang="en-GB" sz="2800" dirty="0">
                <a:solidFill>
                  <a:srgbClr val="FF0000"/>
                </a:solidFill>
                <a:latin typeface="Calibri" pitchFamily="34" charset="0"/>
              </a:rPr>
              <a:t>Need</a:t>
            </a:r>
            <a:r>
              <a:rPr lang="en-GB" sz="2800" dirty="0">
                <a:latin typeface="Calibri" pitchFamily="34" charset="0"/>
              </a:rPr>
              <a:t> – find out what students think they need, and respond to this.	</a:t>
            </a:r>
          </a:p>
          <a:p>
            <a:pPr>
              <a:buNone/>
            </a:pPr>
            <a:r>
              <a:rPr lang="en-GB" sz="2800" dirty="0">
                <a:solidFill>
                  <a:srgbClr val="FF0000"/>
                </a:solidFill>
                <a:latin typeface="Calibri" pitchFamily="34" charset="0"/>
              </a:rPr>
              <a:t>Support</a:t>
            </a:r>
            <a:r>
              <a:rPr lang="en-GB" sz="2800" dirty="0">
                <a:latin typeface="Calibri" pitchFamily="34" charset="0"/>
              </a:rPr>
              <a:t> students in every way possible.</a:t>
            </a:r>
          </a:p>
          <a:p>
            <a:pPr>
              <a:buNone/>
            </a:pPr>
            <a:r>
              <a:rPr lang="en-GB" sz="2800" dirty="0">
                <a:solidFill>
                  <a:srgbClr val="FF0000"/>
                </a:solidFill>
                <a:latin typeface="Calibri" pitchFamily="34" charset="0"/>
              </a:rPr>
              <a:t>People</a:t>
            </a:r>
            <a:r>
              <a:rPr lang="en-GB" sz="2800" dirty="0">
                <a:latin typeface="Calibri" pitchFamily="34" charset="0"/>
              </a:rPr>
              <a:t>: students are people, they’re human, like us.</a:t>
            </a:r>
          </a:p>
          <a:p>
            <a:pPr>
              <a:buNone/>
            </a:pPr>
            <a:r>
              <a:rPr lang="en-GB" sz="2800" dirty="0">
                <a:solidFill>
                  <a:srgbClr val="FF0000"/>
                </a:solidFill>
                <a:latin typeface="Calibri" pitchFamily="34" charset="0"/>
              </a:rPr>
              <a:t>Interact</a:t>
            </a:r>
            <a:r>
              <a:rPr lang="en-GB" sz="2800" dirty="0">
                <a:latin typeface="Calibri" pitchFamily="34" charset="0"/>
              </a:rPr>
              <a:t> with students in large groups, small groups, online and one-to-one.</a:t>
            </a:r>
          </a:p>
          <a:p>
            <a:pPr>
              <a:buNone/>
            </a:pPr>
            <a:r>
              <a:rPr lang="en-GB" sz="2800" dirty="0">
                <a:solidFill>
                  <a:srgbClr val="FF0000"/>
                </a:solidFill>
                <a:latin typeface="Calibri" pitchFamily="34" charset="0"/>
              </a:rPr>
              <a:t>Remember</a:t>
            </a:r>
            <a:r>
              <a:rPr lang="en-GB" sz="2800" dirty="0">
                <a:latin typeface="Calibri" pitchFamily="34" charset="0"/>
              </a:rPr>
              <a:t> names, faces, what you said to each student last time, ...</a:t>
            </a:r>
          </a:p>
          <a:p>
            <a:pPr>
              <a:buNone/>
            </a:pPr>
            <a:r>
              <a:rPr lang="en-GB" sz="2800" dirty="0">
                <a:solidFill>
                  <a:srgbClr val="FF0000"/>
                </a:solidFill>
                <a:latin typeface="Calibri" pitchFamily="34" charset="0"/>
              </a:rPr>
              <a:t>Evidence</a:t>
            </a:r>
            <a:r>
              <a:rPr lang="en-GB" sz="2800" dirty="0">
                <a:latin typeface="Calibri" pitchFamily="34" charset="0"/>
              </a:rPr>
              <a:t>: keep students aware of the evidence which will lead to their success.</a:t>
            </a: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Identify and explore seven factors which underpin successful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Ponder how best to address these factors in our digital age?</a:t>
            </a:r>
          </a:p>
          <a:p>
            <a:pPr marL="53340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Decide whether when digital learning ‘grows up’ we won’t bother with the label ‘digital’ any more, because it will be just normal?</a:t>
            </a:r>
          </a:p>
          <a:p>
            <a:pPr marL="533400" lvl="0" indent="-533400" eaLnBrk="0" hangingPunct="0">
              <a:lnSpc>
                <a:spcPct val="90000"/>
              </a:lnSpc>
              <a:spcBef>
                <a:spcPct val="35000"/>
              </a:spcBef>
              <a:buClr>
                <a:srgbClr val="009900"/>
              </a:buClr>
              <a:buFont typeface="+mj-lt"/>
              <a:buAutoNum type="arabicPeriod"/>
            </a:pPr>
            <a:endParaRPr lang="en-GB" sz="2800" b="1" kern="0" dirty="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effectLst>
                  <a:outerShdw blurRad="38100" dist="38100" dir="2700000" algn="tl">
                    <a:srgbClr val="000000">
                      <a:alpha val="43137"/>
                    </a:srgbClr>
                  </a:outerShdw>
                </a:effectLst>
              </a:rPr>
              <a:t>The underhand projector</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48000" y="2438400"/>
            <a:ext cx="3048000" cy="3048000"/>
          </a:xfrm>
        </p:spPr>
      </p:pic>
    </p:spTree>
    <p:extLst>
      <p:ext uri="{BB962C8B-B14F-4D97-AF65-F5344CB8AC3E}">
        <p14:creationId xmlns:p14="http://schemas.microsoft.com/office/powerpoint/2010/main" val="195958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afternoon</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philatnottingham18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FC33-EBB4-428C-9311-C7A854DDDD57}"/>
              </a:ext>
            </a:extLst>
          </p:cNvPr>
          <p:cNvSpPr>
            <a:spLocks noGrp="1"/>
          </p:cNvSpPr>
          <p:nvPr>
            <p:ph type="title"/>
          </p:nvPr>
        </p:nvSpPr>
        <p:spPr/>
        <p:txBody>
          <a:bodyPr/>
          <a:lstStyle/>
          <a:p>
            <a:r>
              <a:rPr lang="en-GB" dirty="0">
                <a:solidFill>
                  <a:srgbClr val="00B050"/>
                </a:solidFill>
              </a:rPr>
              <a:t>Thanks to Cassie and Fiona</a:t>
            </a:r>
          </a:p>
        </p:txBody>
      </p:sp>
      <p:sp>
        <p:nvSpPr>
          <p:cNvPr id="3" name="Content Placeholder 2">
            <a:extLst>
              <a:ext uri="{FF2B5EF4-FFF2-40B4-BE49-F238E27FC236}">
                <a16:creationId xmlns:a16="http://schemas.microsoft.com/office/drawing/2014/main" id="{127033E1-02D0-4362-9BC2-18B0816388D3}"/>
              </a:ext>
            </a:extLst>
          </p:cNvPr>
          <p:cNvSpPr>
            <a:spLocks noGrp="1"/>
          </p:cNvSpPr>
          <p:nvPr>
            <p:ph idx="1"/>
          </p:nvPr>
        </p:nvSpPr>
        <p:spPr/>
        <p:txBody>
          <a:bodyPr/>
          <a:lstStyle/>
          <a:p>
            <a:r>
              <a:rPr lang="en-GB" dirty="0"/>
              <a:t>Thanks to Cassie for reminding us all that digital has to be real and used, not just watched.</a:t>
            </a:r>
          </a:p>
          <a:p>
            <a:r>
              <a:rPr lang="en-GB" dirty="0"/>
              <a:t>Thanks to Fiona, for reminding us that there is no ‘I’ in team, and that we in education need to be learning experience architects.</a:t>
            </a:r>
          </a:p>
        </p:txBody>
      </p:sp>
    </p:spTree>
    <p:extLst>
      <p:ext uri="{BB962C8B-B14F-4D97-AF65-F5344CB8AC3E}">
        <p14:creationId xmlns:p14="http://schemas.microsoft.com/office/powerpoint/2010/main" val="2627734006"/>
      </p:ext>
    </p:extLst>
  </p:cSld>
  <p:clrMapOvr>
    <a:masterClrMapping/>
  </p:clrMapOvr>
  <p:transition/>
</p:sld>
</file>

<file path=ppt/theme/_rels/theme15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3.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8.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4.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Rockwell Extra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5.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5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2748</Words>
  <Application>Microsoft Office PowerPoint</Application>
  <PresentationFormat>On-screen Show (4:3)</PresentationFormat>
  <Paragraphs>405</Paragraphs>
  <Slides>64</Slides>
  <Notes>39</Notes>
  <HiddenSlides>0</HiddenSlides>
  <MMClips>0</MMClips>
  <ScaleCrop>false</ScaleCrop>
  <HeadingPairs>
    <vt:vector size="8" baseType="variant">
      <vt:variant>
        <vt:lpstr>Fonts Used</vt:lpstr>
      </vt:variant>
      <vt:variant>
        <vt:i4>15</vt:i4>
      </vt:variant>
      <vt:variant>
        <vt:lpstr>Theme</vt:lpstr>
      </vt:variant>
      <vt:variant>
        <vt:i4>155</vt:i4>
      </vt:variant>
      <vt:variant>
        <vt:lpstr>Embedded OLE Servers</vt:lpstr>
      </vt:variant>
      <vt:variant>
        <vt:i4>1</vt:i4>
      </vt:variant>
      <vt:variant>
        <vt:lpstr>Slide Titles</vt:lpstr>
      </vt:variant>
      <vt:variant>
        <vt:i4>64</vt:i4>
      </vt:variant>
    </vt:vector>
  </HeadingPairs>
  <TitlesOfParts>
    <vt:vector size="235" baseType="lpstr">
      <vt:lpstr>AR CARTER</vt:lpstr>
      <vt:lpstr>Arial</vt:lpstr>
      <vt:lpstr>Arial Rounded MT Bold</vt:lpstr>
      <vt:lpstr>Calibri</vt:lpstr>
      <vt:lpstr>Calibri Light</vt:lpstr>
      <vt:lpstr>Comic Sans MS</vt:lpstr>
      <vt:lpstr>Creepy</vt:lpstr>
      <vt:lpstr>Garamond</vt:lpstr>
      <vt:lpstr>Monotype Sorts</vt:lpstr>
      <vt:lpstr>Rockwell Extra Bold</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10_Office Theme</vt:lpstr>
      <vt:lpstr>110_Custom Design</vt:lpstr>
      <vt:lpstr>111_Custom Design</vt:lpstr>
      <vt:lpstr>108_Custom Design</vt:lpstr>
      <vt:lpstr>112_Custom Design</vt:lpstr>
      <vt:lpstr>3_Theme1</vt:lpstr>
      <vt:lpstr>115_Custom Design</vt:lpstr>
      <vt:lpstr>2_Clouds</vt:lpstr>
      <vt:lpstr>119_Custom Design</vt:lpstr>
      <vt:lpstr>3_Office Theme</vt:lpstr>
      <vt:lpstr>6_Office Theme</vt:lpstr>
      <vt:lpstr>7_Office Theme</vt:lpstr>
      <vt:lpstr>Professional</vt:lpstr>
      <vt:lpstr>Couture</vt:lpstr>
      <vt:lpstr>Document</vt:lpstr>
      <vt:lpstr>Activating Learning Digital Learning: engage, enthuse, inspire Optimising Learning in a Digital Environment University of Nottingham</vt:lpstr>
      <vt:lpstr>PowerPoint Presentation</vt:lpstr>
      <vt:lpstr>It’s great to be here</vt:lpstr>
      <vt:lpstr> About Phil…</vt:lpstr>
      <vt:lpstr>By  coincidence, released by Advance HE this morning!</vt:lpstr>
      <vt:lpstr>chalk</vt:lpstr>
      <vt:lpstr>The underhand projector</vt:lpstr>
      <vt:lpstr>Announcement about mobile phones and laptops...</vt:lpstr>
      <vt:lpstr>Thanks to Cassie and Fiona</vt:lpstr>
      <vt:lpstr>Thanks to students</vt:lpstr>
      <vt:lpstr>Intended learning outcomes</vt:lpstr>
      <vt:lpstr>You will be able to download my main slides</vt:lpstr>
      <vt:lpstr>Intentions</vt:lpstr>
      <vt:lpstr>Getting to know each other: an analogue approach…</vt:lpstr>
      <vt:lpstr>What can we do in theatres like this?</vt:lpstr>
      <vt:lpstr>Making engagement happen</vt:lpstr>
      <vt:lpstr>MCQ 1</vt:lpstr>
      <vt:lpstr>Time-constrained analogue Post-it exercise</vt:lpstr>
      <vt:lpstr>PowerPoint Presentation</vt:lpstr>
      <vt:lpstr>PowerPoint Presentation</vt:lpstr>
      <vt:lpstr>PowerPoint Presentation</vt:lpstr>
      <vt:lpstr>MCQ 3</vt:lpstr>
      <vt:lpstr>One of my main worries...</vt:lpstr>
      <vt:lpstr>PowerPoint Presentation</vt:lpstr>
      <vt:lpstr>Download Phil’s materials on feedback, assessment, learning and lecturing</vt:lpstr>
      <vt:lpstr>MCQ 2</vt:lpstr>
      <vt:lpstr>PowerPoint Presentation</vt:lpstr>
      <vt:lpstr>PowerPoint Presentation</vt:lpstr>
      <vt:lpstr>Einstein</vt:lpstr>
      <vt:lpstr>Evidence-based practice</vt:lpstr>
      <vt:lpstr>17 sources about assessment, feedback and learning in higher education</vt:lpstr>
      <vt:lpstr>PowerPoint Presentation</vt:lpstr>
      <vt:lpstr>PowerPoint Presentation</vt:lpstr>
      <vt:lpstr>Now is the decade of  Universities’ dis-content!</vt:lpstr>
      <vt:lpstr>Modern institutions are moving away from being the providers of content, (where everything was about ‘delivery’), towards foregrounding two major functions: </vt:lpstr>
      <vt:lpstr>PowerPoint Presentation</vt:lpstr>
      <vt:lpstr>PowerPoint Presentation</vt:lpstr>
      <vt:lpstr>Teaching – and research – and reflection: the ten most important words</vt:lpstr>
      <vt:lpstr>‘what’ is getting ever less important</vt:lpstr>
      <vt:lpstr>PowerPoint Presentation</vt:lpstr>
      <vt:lpstr>PowerPoint Presentation</vt:lpstr>
      <vt:lpstr>PowerPoint Presentation</vt:lpstr>
      <vt:lpstr>Lao Tzu</vt:lpstr>
      <vt:lpstr>After Lao Tsu</vt:lpstr>
      <vt:lpstr>PowerPoint Presentation</vt:lpstr>
      <vt:lpstr>PowerPoint Presentation</vt:lpstr>
      <vt:lpstr>PowerPoint Presentation</vt:lpstr>
      <vt:lpstr>Face-to-face communication</vt:lpstr>
      <vt:lpstr>Face-to-face one-to-one feedback activity</vt:lpstr>
      <vt:lpstr>PowerPoint Presentation</vt:lpstr>
      <vt:lpstr> How students really learn </vt:lpstr>
      <vt:lpstr> How Students Really Learn ‘Ripples’ model of learning</vt:lpstr>
      <vt:lpstr>How did you get good at things?: most people’s views...</vt:lpstr>
      <vt:lpstr>PowerPoint Presentation</vt:lpstr>
      <vt:lpstr>PowerPoint Presentation</vt:lpstr>
      <vt:lpstr>PowerPoint Presentation</vt:lpstr>
      <vt:lpstr>Five of the seven factors underpinning successful learning</vt:lpstr>
      <vt:lpstr>PowerPoint Presentation</vt:lpstr>
      <vt:lpstr>PowerPoint Presentation</vt:lpstr>
      <vt:lpstr>PowerPoint Presentation</vt:lpstr>
      <vt:lpstr>PowerPoint Presentation</vt:lpstr>
      <vt:lpstr>Seven things we can try to do</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2018-04-19T20:50:48Z</dcterms:modified>
</cp:coreProperties>
</file>