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41.xml" ContentType="application/vnd.openxmlformats-officedocument.presentationml.slideLayout+xml"/>
  <Override PartName="/ppt/theme/theme38.xml" ContentType="application/vnd.openxmlformats-officedocument.theme+xml"/>
  <Override PartName="/ppt/slideLayouts/slideLayout42.xml" ContentType="application/vnd.openxmlformats-officedocument.presentationml.slideLayout+xml"/>
  <Override PartName="/ppt/theme/theme39.xml" ContentType="application/vnd.openxmlformats-officedocument.theme+xml"/>
  <Override PartName="/ppt/slideLayouts/slideLayout43.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slideLayouts/slideLayout50.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1.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2.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slideLayouts/slideLayout53.xml" ContentType="application/vnd.openxmlformats-officedocument.presentationml.slideLayout+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4.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5.xml" ContentType="application/vnd.openxmlformats-officedocument.presentationml.slideLayout+xml"/>
  <Override PartName="/ppt/theme/theme13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8.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9.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slideLayouts/slideLayout60.xml" ContentType="application/vnd.openxmlformats-officedocument.presentationml.slideLayout+xml"/>
  <Override PartName="/ppt/theme/theme159.xml" ContentType="application/vnd.openxmlformats-officedocument.theme+xml"/>
  <Override PartName="/ppt/slideLayouts/slideLayout61.xml" ContentType="application/vnd.openxmlformats-officedocument.presentationml.slideLayout+xml"/>
  <Override PartName="/ppt/theme/theme160.xml" ContentType="application/vnd.openxmlformats-officedocument.theme+xml"/>
  <Override PartName="/ppt/theme/theme161.xml" ContentType="application/vnd.openxmlformats-officedocument.theme+xml"/>
  <Override PartName="/ppt/slideLayouts/slideLayout62.xml" ContentType="application/vnd.openxmlformats-officedocument.presentationml.slideLayout+xml"/>
  <Override PartName="/ppt/theme/theme162.xml" ContentType="application/vnd.openxmlformats-officedocument.theme+xml"/>
  <Override PartName="/ppt/theme/theme163.xml" ContentType="application/vnd.openxmlformats-officedocument.theme+xml"/>
  <Override PartName="/ppt/slideLayouts/slideLayout63.xml" ContentType="application/vnd.openxmlformats-officedocument.presentationml.slideLayout+xml"/>
  <Override PartName="/ppt/theme/theme164.xml" ContentType="application/vnd.openxmlformats-officedocument.theme+xml"/>
  <Override PartName="/ppt/slideLayouts/slideLayout64.xml" ContentType="application/vnd.openxmlformats-officedocument.presentationml.slideLayout+xml"/>
  <Override PartName="/ppt/theme/theme165.xml" ContentType="application/vnd.openxmlformats-officedocument.theme+xml"/>
  <Override PartName="/ppt/slideLayouts/slideLayout65.xml" ContentType="application/vnd.openxmlformats-officedocument.presentationml.slideLayout+xml"/>
  <Override PartName="/ppt/theme/theme166.xml" ContentType="application/vnd.openxmlformats-officedocument.theme+xml"/>
  <Override PartName="/ppt/slideLayouts/slideLayout66.xml" ContentType="application/vnd.openxmlformats-officedocument.presentationml.slideLayout+xml"/>
  <Override PartName="/ppt/theme/theme167.xml" ContentType="application/vnd.openxmlformats-officedocument.theme+xml"/>
  <Override PartName="/ppt/slideLayouts/slideLayout67.xml" ContentType="application/vnd.openxmlformats-officedocument.presentationml.slideLayout+xml"/>
  <Override PartName="/ppt/theme/theme168.xml" ContentType="application/vnd.openxmlformats-officedocument.theme+xml"/>
  <Override PartName="/ppt/slideLayouts/slideLayout68.xml" ContentType="application/vnd.openxmlformats-officedocument.presentationml.slideLayout+xml"/>
  <Override PartName="/ppt/theme/theme169.xml" ContentType="application/vnd.openxmlformats-officedocument.theme+xml"/>
  <Override PartName="/ppt/theme/theme17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6" r:id="rId160"/>
    <p:sldMasterId id="2147485142" r:id="rId161"/>
    <p:sldMasterId id="2147485155" r:id="rId162"/>
    <p:sldMasterId id="2147485157" r:id="rId163"/>
    <p:sldMasterId id="2147485160" r:id="rId164"/>
    <p:sldMasterId id="2147485162" r:id="rId165"/>
    <p:sldMasterId id="2147485168" r:id="rId166"/>
    <p:sldMasterId id="2147485170" r:id="rId167"/>
    <p:sldMasterId id="2147485177" r:id="rId168"/>
    <p:sldMasterId id="2147485180" r:id="rId169"/>
  </p:sldMasterIdLst>
  <p:notesMasterIdLst>
    <p:notesMasterId r:id="rId242"/>
  </p:notesMasterIdLst>
  <p:sldIdLst>
    <p:sldId id="428" r:id="rId170"/>
    <p:sldId id="883" r:id="rId171"/>
    <p:sldId id="528" r:id="rId172"/>
    <p:sldId id="884" r:id="rId173"/>
    <p:sldId id="1035" r:id="rId174"/>
    <p:sldId id="1143" r:id="rId175"/>
    <p:sldId id="1000" r:id="rId176"/>
    <p:sldId id="459" r:id="rId177"/>
    <p:sldId id="529" r:id="rId178"/>
    <p:sldId id="531" r:id="rId179"/>
    <p:sldId id="984" r:id="rId180"/>
    <p:sldId id="895" r:id="rId181"/>
    <p:sldId id="1185" r:id="rId182"/>
    <p:sldId id="1191" r:id="rId183"/>
    <p:sldId id="532" r:id="rId184"/>
    <p:sldId id="533" r:id="rId185"/>
    <p:sldId id="534" r:id="rId186"/>
    <p:sldId id="985" r:id="rId187"/>
    <p:sldId id="508" r:id="rId188"/>
    <p:sldId id="509" r:id="rId189"/>
    <p:sldId id="896" r:id="rId190"/>
    <p:sldId id="897" r:id="rId191"/>
    <p:sldId id="1192" r:id="rId192"/>
    <p:sldId id="1181" r:id="rId193"/>
    <p:sldId id="1182" r:id="rId194"/>
    <p:sldId id="1183" r:id="rId195"/>
    <p:sldId id="1184" r:id="rId196"/>
    <p:sldId id="1114" r:id="rId197"/>
    <p:sldId id="1146" r:id="rId198"/>
    <p:sldId id="1187" r:id="rId199"/>
    <p:sldId id="1190" r:id="rId200"/>
    <p:sldId id="1188" r:id="rId201"/>
    <p:sldId id="1189" r:id="rId202"/>
    <p:sldId id="1085" r:id="rId203"/>
    <p:sldId id="1086" r:id="rId204"/>
    <p:sldId id="1137" r:id="rId205"/>
    <p:sldId id="257" r:id="rId206"/>
    <p:sldId id="258" r:id="rId207"/>
    <p:sldId id="260" r:id="rId208"/>
    <p:sldId id="261" r:id="rId209"/>
    <p:sldId id="262" r:id="rId210"/>
    <p:sldId id="263" r:id="rId211"/>
    <p:sldId id="264" r:id="rId212"/>
    <p:sldId id="265" r:id="rId213"/>
    <p:sldId id="1186" r:id="rId214"/>
    <p:sldId id="1129" r:id="rId215"/>
    <p:sldId id="1130" r:id="rId216"/>
    <p:sldId id="1145" r:id="rId217"/>
    <p:sldId id="1110" r:id="rId218"/>
    <p:sldId id="1111" r:id="rId219"/>
    <p:sldId id="1093" r:id="rId220"/>
    <p:sldId id="914" r:id="rId221"/>
    <p:sldId id="1094" r:id="rId222"/>
    <p:sldId id="1095" r:id="rId223"/>
    <p:sldId id="1126" r:id="rId224"/>
    <p:sldId id="1087" r:id="rId225"/>
    <p:sldId id="1088" r:id="rId226"/>
    <p:sldId id="1089" r:id="rId227"/>
    <p:sldId id="1091" r:id="rId228"/>
    <p:sldId id="1096" r:id="rId229"/>
    <p:sldId id="1135" r:id="rId230"/>
    <p:sldId id="1136" r:id="rId231"/>
    <p:sldId id="1148" r:id="rId232"/>
    <p:sldId id="1149" r:id="rId233"/>
    <p:sldId id="1138" r:id="rId234"/>
    <p:sldId id="1155" r:id="rId235"/>
    <p:sldId id="1108" r:id="rId236"/>
    <p:sldId id="1115" r:id="rId237"/>
    <p:sldId id="1139" r:id="rId238"/>
    <p:sldId id="1140" r:id="rId239"/>
    <p:sldId id="1141" r:id="rId240"/>
    <p:sldId id="1142" r:id="rId241"/>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8000"/>
    <a:srgbClr val="FFFFFF"/>
    <a:srgbClr val="FF6600"/>
    <a:srgbClr val="CC0000"/>
    <a:srgbClr val="660066"/>
    <a:srgbClr val="FF3300"/>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038" autoAdjust="0"/>
  </p:normalViewPr>
  <p:slideViewPr>
    <p:cSldViewPr>
      <p:cViewPr varScale="1">
        <p:scale>
          <a:sx n="66" d="100"/>
          <a:sy n="66" d="100"/>
        </p:scale>
        <p:origin x="123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3888"/>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1.xml"/><Relationship Id="rId191" Type="http://schemas.openxmlformats.org/officeDocument/2006/relationships/slide" Target="slides/slide22.xml"/><Relationship Id="rId205" Type="http://schemas.openxmlformats.org/officeDocument/2006/relationships/slide" Target="slides/slide36.xml"/><Relationship Id="rId226" Type="http://schemas.openxmlformats.org/officeDocument/2006/relationships/slide" Target="slides/slide57.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12.xml"/><Relationship Id="rId216" Type="http://schemas.openxmlformats.org/officeDocument/2006/relationships/slide" Target="slides/slide47.xml"/><Relationship Id="rId237" Type="http://schemas.openxmlformats.org/officeDocument/2006/relationships/slide" Target="slides/slide68.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 Target="slides/slide2.xml"/><Relationship Id="rId192" Type="http://schemas.openxmlformats.org/officeDocument/2006/relationships/slide" Target="slides/slide23.xml"/><Relationship Id="rId206" Type="http://schemas.openxmlformats.org/officeDocument/2006/relationships/slide" Target="slides/slide37.xml"/><Relationship Id="rId227" Type="http://schemas.openxmlformats.org/officeDocument/2006/relationships/slide" Target="slides/slide58.xml"/><Relationship Id="rId201" Type="http://schemas.openxmlformats.org/officeDocument/2006/relationships/slide" Target="slides/slide32.xml"/><Relationship Id="rId222" Type="http://schemas.openxmlformats.org/officeDocument/2006/relationships/slide" Target="slides/slide53.xml"/><Relationship Id="rId243"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13.xml"/><Relationship Id="rId187" Type="http://schemas.openxmlformats.org/officeDocument/2006/relationships/slide" Target="slides/slide18.xml"/><Relationship Id="rId217"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43.xml"/><Relationship Id="rId233" Type="http://schemas.openxmlformats.org/officeDocument/2006/relationships/slide" Target="slides/slide64.xml"/><Relationship Id="rId238" Type="http://schemas.openxmlformats.org/officeDocument/2006/relationships/slide" Target="slides/slide69.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8.xml"/><Relationship Id="rId198" Type="http://schemas.openxmlformats.org/officeDocument/2006/relationships/slide" Target="slides/slide29.xml"/><Relationship Id="rId172" Type="http://schemas.openxmlformats.org/officeDocument/2006/relationships/slide" Target="slides/slide3.xml"/><Relationship Id="rId193" Type="http://schemas.openxmlformats.org/officeDocument/2006/relationships/slide" Target="slides/slide24.xml"/><Relationship Id="rId202" Type="http://schemas.openxmlformats.org/officeDocument/2006/relationships/slide" Target="slides/slide33.xml"/><Relationship Id="rId207" Type="http://schemas.openxmlformats.org/officeDocument/2006/relationships/slide" Target="slides/slide38.xml"/><Relationship Id="rId223" Type="http://schemas.openxmlformats.org/officeDocument/2006/relationships/slide" Target="slides/slide54.xml"/><Relationship Id="rId228" Type="http://schemas.openxmlformats.org/officeDocument/2006/relationships/slide" Target="slides/slide59.xml"/><Relationship Id="rId244"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4.xml"/><Relationship Id="rId213" Type="http://schemas.openxmlformats.org/officeDocument/2006/relationships/slide" Target="slides/slide44.xml"/><Relationship Id="rId218" Type="http://schemas.openxmlformats.org/officeDocument/2006/relationships/slide" Target="slides/slide49.xml"/><Relationship Id="rId234" Type="http://schemas.openxmlformats.org/officeDocument/2006/relationships/slide" Target="slides/slide65.xml"/><Relationship Id="rId239"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4.xml"/><Relationship Id="rId194" Type="http://schemas.openxmlformats.org/officeDocument/2006/relationships/slide" Target="slides/slide25.xml"/><Relationship Id="rId199" Type="http://schemas.openxmlformats.org/officeDocument/2006/relationships/slide" Target="slides/slide30.xml"/><Relationship Id="rId203" Type="http://schemas.openxmlformats.org/officeDocument/2006/relationships/slide" Target="slides/slide34.xml"/><Relationship Id="rId208" Type="http://schemas.openxmlformats.org/officeDocument/2006/relationships/slide" Target="slides/slide39.xml"/><Relationship Id="rId229" Type="http://schemas.openxmlformats.org/officeDocument/2006/relationships/slide" Target="slides/slide60.xml"/><Relationship Id="rId19" Type="http://schemas.openxmlformats.org/officeDocument/2006/relationships/slideMaster" Target="slideMasters/slideMaster19.xml"/><Relationship Id="rId224" Type="http://schemas.openxmlformats.org/officeDocument/2006/relationships/slide" Target="slides/slide55.xml"/><Relationship Id="rId240" Type="http://schemas.openxmlformats.org/officeDocument/2006/relationships/slide" Target="slides/slide71.xml"/><Relationship Id="rId245" Type="http://schemas.openxmlformats.org/officeDocument/2006/relationships/theme" Target="theme/theme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5.xml"/><Relationship Id="rId189" Type="http://schemas.openxmlformats.org/officeDocument/2006/relationships/slide" Target="slides/slide20.xml"/><Relationship Id="rId219" Type="http://schemas.openxmlformats.org/officeDocument/2006/relationships/slide" Target="slides/slide50.xml"/><Relationship Id="rId3" Type="http://schemas.openxmlformats.org/officeDocument/2006/relationships/slideMaster" Target="slideMasters/slideMaster3.xml"/><Relationship Id="rId214" Type="http://schemas.openxmlformats.org/officeDocument/2006/relationships/slide" Target="slides/slide45.xml"/><Relationship Id="rId230" Type="http://schemas.openxmlformats.org/officeDocument/2006/relationships/slide" Target="slides/slide61.xml"/><Relationship Id="rId235" Type="http://schemas.openxmlformats.org/officeDocument/2006/relationships/slide" Target="slides/slide66.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5.xml"/><Relationship Id="rId179" Type="http://schemas.openxmlformats.org/officeDocument/2006/relationships/slide" Target="slides/slide10.xml"/><Relationship Id="rId195" Type="http://schemas.openxmlformats.org/officeDocument/2006/relationships/slide" Target="slides/slide26.xml"/><Relationship Id="rId209" Type="http://schemas.openxmlformats.org/officeDocument/2006/relationships/slide" Target="slides/slide40.xml"/><Relationship Id="rId190" Type="http://schemas.openxmlformats.org/officeDocument/2006/relationships/slide" Target="slides/slide21.xml"/><Relationship Id="rId204" Type="http://schemas.openxmlformats.org/officeDocument/2006/relationships/slide" Target="slides/slide35.xml"/><Relationship Id="rId220" Type="http://schemas.openxmlformats.org/officeDocument/2006/relationships/slide" Target="slides/slide51.xml"/><Relationship Id="rId225" Type="http://schemas.openxmlformats.org/officeDocument/2006/relationships/slide" Target="slides/slide56.xml"/><Relationship Id="rId241" Type="http://schemas.openxmlformats.org/officeDocument/2006/relationships/slide" Target="slides/slide72.xml"/><Relationship Id="rId246"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1.xml"/><Relationship Id="rId210" Type="http://schemas.openxmlformats.org/officeDocument/2006/relationships/slide" Target="slides/slide41.xml"/><Relationship Id="rId215" Type="http://schemas.openxmlformats.org/officeDocument/2006/relationships/slide" Target="slides/slide46.xml"/><Relationship Id="rId236" Type="http://schemas.openxmlformats.org/officeDocument/2006/relationships/slide" Target="slides/slide67.xml"/><Relationship Id="rId26" Type="http://schemas.openxmlformats.org/officeDocument/2006/relationships/slideMaster" Target="slideMasters/slideMaster26.xml"/><Relationship Id="rId231" Type="http://schemas.openxmlformats.org/officeDocument/2006/relationships/slide" Target="slides/slide62.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6.xml"/><Relationship Id="rId196" Type="http://schemas.openxmlformats.org/officeDocument/2006/relationships/slide" Target="slides/slide27.xml"/><Relationship Id="rId200" Type="http://schemas.openxmlformats.org/officeDocument/2006/relationships/slide" Target="slides/slide31.xml"/><Relationship Id="rId16" Type="http://schemas.openxmlformats.org/officeDocument/2006/relationships/slideMaster" Target="slideMasters/slideMaster16.xml"/><Relationship Id="rId221" Type="http://schemas.openxmlformats.org/officeDocument/2006/relationships/slide" Target="slides/slide52.xml"/><Relationship Id="rId242" Type="http://schemas.openxmlformats.org/officeDocument/2006/relationships/notesMaster" Target="notesMasters/notesMaster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7.xml"/><Relationship Id="rId211" Type="http://schemas.openxmlformats.org/officeDocument/2006/relationships/slide" Target="slides/slide42.xml"/><Relationship Id="rId232" Type="http://schemas.openxmlformats.org/officeDocument/2006/relationships/slide" Target="slides/slide63.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7.xml"/><Relationship Id="rId197"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20</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21</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22</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8850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713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2777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258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1603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171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5674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497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50635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70927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325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60</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62892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32392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4CD6C9-20D9-4EFB-B9DE-F86C9C8BB69C}"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368729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B6886-9AB8-4328-86A1-C89F301BE1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597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858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8463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07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97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8</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12</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16</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19</a:t>
            </a:fld>
            <a:endParaRPr lang="en-GB">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24/04/2018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24/04/2018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40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24/04/2018</a:t>
            </a:fld>
            <a:endParaRPr kumimoji="0" lang="en-GB" alt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0882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24 April 2018</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0073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24 April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24/04/2018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4/24/2018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00336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4/24/2018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24/04/2018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Tuesday, 24 April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4/24/2018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43985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24/04/2018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9951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65842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488953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24/04/2018</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293545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64527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24/04/2018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24/04/2018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24/04/2018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53.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5.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8.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5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0.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60.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0.xml"/><Relationship Id="rId1" Type="http://schemas.openxmlformats.org/officeDocument/2006/relationships/slideLayout" Target="../slideLayouts/slideLayout61.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62.xml"/></Relationships>
</file>

<file path=ppt/slideMasters/_rels/slideMaster1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63.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64.xm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6.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7.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8.xml.rels><?xml version="1.0" encoding="UTF-8" standalone="yes"?>
<Relationships xmlns="http://schemas.openxmlformats.org/package/2006/relationships"><Relationship Id="rId2" Type="http://schemas.openxmlformats.org/officeDocument/2006/relationships/theme" Target="../theme/theme168.xml"/><Relationship Id="rId1" Type="http://schemas.openxmlformats.org/officeDocument/2006/relationships/slideLayout" Target="../slideLayouts/slideLayout67.xml"/></Relationships>
</file>

<file path=ppt/slideMasters/_rels/slideMaster16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9.xml"/><Relationship Id="rId1" Type="http://schemas.openxmlformats.org/officeDocument/2006/relationships/slideLayout" Target="../slideLayouts/slideLayout6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7.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1.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4/24/2018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4/24/2018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Tuesday, 24 April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4/24/2018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31573613"/>
      </p:ext>
    </p:extLst>
  </p:cSld>
  <p:clrMap bg1="dk1" tx1="lt1" bg2="dk2" tx2="lt2" accent1="accent1" accent2="accent2" accent3="accent3" accent4="accent4" accent5="accent5" accent6="accent6" hlink="hlink" folHlink="folHlink"/>
  <p:sldLayoutIdLst>
    <p:sldLayoutId id="21474851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24/04/2018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994833456"/>
      </p:ext>
    </p:extLst>
  </p:cSld>
  <p:clrMap bg1="lt1" tx1="dk1" bg2="lt2" tx2="dk2" accent1="accent1" accent2="accent2" accent3="accent3" accent4="accent4" accent5="accent5" accent6="accent6" hlink="hlink" folHlink="folHlink"/>
  <p:sldLayoutIdLst>
    <p:sldLayoutId id="214748516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sldLayoutIdLst>
    <p:sldLayoutId id="21474851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sldLayoutIdLst>
    <p:sldLayoutId id="21474851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24/04/2018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065381180"/>
      </p:ext>
    </p:extLst>
  </p:cSld>
  <p:clrMap bg1="dk1" tx1="lt1" bg2="dk2" tx2="lt2" accent1="accent1" accent2="accent2" accent3="accent3" accent4="accent4" accent5="accent5" accent6="accent6" hlink="hlink" folHlink="folHlink"/>
  <p:sldLayoutIdLst>
    <p:sldLayoutId id="21474851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903266118"/>
      </p:ext>
    </p:extLst>
  </p:cSld>
  <p:clrMap bg1="lt1" tx1="dk1" bg2="lt2" tx2="dk2" accent1="accent1" accent2="accent2" accent3="accent3" accent4="accent4" accent5="accent5" accent6="accent6" hlink="hlink" folHlink="folHlink"/>
  <p:sldLayoutIdLst>
    <p:sldLayoutId id="21474851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17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1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24/04/2018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4/24/2018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4/24/2018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7.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2.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6.xml"/><Relationship Id="rId1" Type="http://schemas.openxmlformats.org/officeDocument/2006/relationships/slideLayout" Target="../slideLayouts/slideLayout43.xml"/><Relationship Id="rId4" Type="http://schemas.openxmlformats.org/officeDocument/2006/relationships/image" Target="../media/image16.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71.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39.xml"/><Relationship Id="rId1" Type="http://schemas.openxmlformats.org/officeDocument/2006/relationships/slideLayout" Target="../slideLayouts/slideLayout64.xml"/><Relationship Id="rId4" Type="http://schemas.openxmlformats.org/officeDocument/2006/relationships/hyperlink" Target="http://www.jisc.ac.uk/whatwedo/programmes/usersandinnovation/soundsgood.aspx"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634776"/>
          </a:xfrm>
          <a:noFill/>
        </p:spPr>
        <p:txBody>
          <a:bodyPr/>
          <a:lstStyle/>
          <a:p>
            <a:pPr algn="ctr">
              <a:defRPr/>
            </a:pPr>
            <a:r>
              <a:rPr lang="en-US" sz="5400" dirty="0">
                <a:solidFill>
                  <a:srgbClr val="FF0000"/>
                </a:solidFill>
                <a:latin typeface="AR CARTER" panose="02000000000000000000" pitchFamily="2" charset="0"/>
              </a:rPr>
              <a:t>Activating Learning</a:t>
            </a:r>
            <a:br>
              <a:rPr lang="en-US" sz="4400" dirty="0">
                <a:solidFill>
                  <a:srgbClr val="FFFF00"/>
                </a:solidFill>
                <a:latin typeface="+mn-lt"/>
              </a:rPr>
            </a:br>
            <a:r>
              <a:rPr lang="en-GB" sz="3600" dirty="0">
                <a:solidFill>
                  <a:srgbClr val="FFFF00"/>
                </a:solidFill>
                <a:latin typeface="+mn-lt"/>
              </a:rPr>
              <a:t>Rethinking </a:t>
            </a:r>
            <a:br>
              <a:rPr lang="en-GB" sz="3600" dirty="0">
                <a:solidFill>
                  <a:srgbClr val="FFFF00"/>
                </a:solidFill>
                <a:latin typeface="+mn-lt"/>
              </a:rPr>
            </a:br>
            <a:r>
              <a:rPr lang="en-GB" sz="4000" dirty="0">
                <a:solidFill>
                  <a:srgbClr val="FFFF00"/>
                </a:solidFill>
                <a:latin typeface="+mn-lt"/>
              </a:rPr>
              <a:t>Assessment and Feedback</a:t>
            </a:r>
            <a:br>
              <a:rPr lang="en-GB" sz="3600" dirty="0">
                <a:solidFill>
                  <a:srgbClr val="FFFF00"/>
                </a:solidFill>
                <a:latin typeface="+mn-lt"/>
              </a:rPr>
            </a:br>
            <a:br>
              <a:rPr lang="en-GB" sz="3600" dirty="0">
                <a:solidFill>
                  <a:srgbClr val="FFFF00"/>
                </a:solidFill>
                <a:latin typeface="+mn-lt"/>
              </a:rPr>
            </a:br>
            <a:br>
              <a:rPr lang="en-GB" sz="3600" dirty="0">
                <a:solidFill>
                  <a:srgbClr val="FFFF00"/>
                </a:solidFill>
                <a:latin typeface="+mn-lt"/>
              </a:rPr>
            </a:b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732" y="2262329"/>
            <a:ext cx="6048840" cy="1200329"/>
          </a:xfrm>
          <a:prstGeom prst="rect">
            <a:avLst/>
          </a:prstGeom>
        </p:spPr>
        <p:txBody>
          <a:bodyPr wrap="square">
            <a:spAutoFit/>
          </a:bodyPr>
          <a:lstStyle/>
          <a:p>
            <a:pPr algn="ctr"/>
            <a:r>
              <a:rPr lang="en-GB" sz="3600" b="1" dirty="0">
                <a:latin typeface="Calibri" panose="020F0502020204030204" pitchFamily="34" charset="0"/>
              </a:rPr>
              <a:t> 24</a:t>
            </a:r>
            <a:r>
              <a:rPr lang="en-GB" sz="3600" b="1" baseline="30000" dirty="0">
                <a:latin typeface="Calibri" panose="020F0502020204030204" pitchFamily="34" charset="0"/>
              </a:rPr>
              <a:t>th</a:t>
            </a:r>
            <a:r>
              <a:rPr lang="en-GB" sz="3600" b="1" dirty="0">
                <a:latin typeface="Calibri" panose="020F0502020204030204" pitchFamily="34" charset="0"/>
              </a:rPr>
              <a:t> April,</a:t>
            </a:r>
            <a:r>
              <a:rPr lang="en-GB" sz="3600" dirty="0">
                <a:latin typeface="Calibri" panose="020F0502020204030204" pitchFamily="34" charset="0"/>
              </a:rPr>
              <a:t> </a:t>
            </a:r>
            <a:r>
              <a:rPr lang="en-GB" sz="3600" b="1" dirty="0">
                <a:latin typeface="Calibri" panose="020F0502020204030204" pitchFamily="34" charset="0"/>
              </a:rPr>
              <a:t>2018</a:t>
            </a:r>
          </a:p>
          <a:p>
            <a:pPr algn="ctr"/>
            <a:r>
              <a:rPr lang="en-GB" sz="3600" b="1" dirty="0">
                <a:latin typeface="Calibri" panose="020F0502020204030204" pitchFamily="34" charset="0"/>
              </a:rPr>
              <a:t>Edge Hill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philatedgehill18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published stuff on feedback, assessment, and learning</a:t>
            </a:r>
          </a:p>
        </p:txBody>
      </p:sp>
      <p:sp>
        <p:nvSpPr>
          <p:cNvPr id="3" name="Content Placeholder 2"/>
          <p:cNvSpPr>
            <a:spLocks noGrp="1"/>
          </p:cNvSpPr>
          <p:nvPr>
            <p:ph idx="1"/>
          </p:nvPr>
        </p:nvSpPr>
        <p:spPr>
          <a:xfrm>
            <a:off x="358775" y="836640"/>
            <a:ext cx="8605838" cy="5030761"/>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assessment and feedback work for my students would be much better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1763609" y="1196977"/>
            <a:ext cx="7201005" cy="4670425"/>
          </a:xfrm>
        </p:spPr>
        <p:txBody>
          <a:bodyPr/>
          <a:lstStyle/>
          <a:p>
            <a:pPr marL="0" indent="0">
              <a:buNone/>
            </a:pPr>
            <a:r>
              <a:rPr lang="en-GB" sz="3600" dirty="0"/>
              <a:t>It is simply madness </a:t>
            </a:r>
          </a:p>
          <a:p>
            <a:pPr marL="0" indent="0">
              <a:buNone/>
            </a:pPr>
            <a:r>
              <a:rPr lang="en-GB" sz="3600" dirty="0"/>
              <a:t>to keep doing the same things, </a:t>
            </a:r>
          </a:p>
          <a:p>
            <a:pPr marL="0" indent="0">
              <a:buNone/>
            </a:pPr>
            <a:r>
              <a:rPr lang="en-GB" sz="3600" dirty="0"/>
              <a:t>and expect different results.</a:t>
            </a:r>
          </a:p>
        </p:txBody>
      </p:sp>
    </p:spTree>
    <p:extLst>
      <p:ext uri="{BB962C8B-B14F-4D97-AF65-F5344CB8AC3E}">
        <p14:creationId xmlns:p14="http://schemas.microsoft.com/office/powerpoint/2010/main" val="39949221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931330" cy="100250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Bringing assessment and feedback to life</a:t>
            </a:r>
            <a:br>
              <a:rPr lang="en-GB" sz="2800" dirty="0"/>
            </a:br>
            <a:r>
              <a:rPr lang="en-GB" sz="2000" dirty="0">
                <a:solidFill>
                  <a:srgbClr val="9966FF"/>
                </a:solidFill>
              </a:rPr>
              <a:t>Questions employers might ask students at interview. that could help us frame some of our assessment and feedback</a:t>
            </a:r>
            <a:endParaRPr lang="en-GB" sz="2800" dirty="0">
              <a:solidFill>
                <a:srgbClr val="9966FF"/>
              </a:solidFill>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
        <p:nvSpPr>
          <p:cNvPr id="2" name="TextBox 1">
            <a:extLst>
              <a:ext uri="{FF2B5EF4-FFF2-40B4-BE49-F238E27FC236}">
                <a16:creationId xmlns:a16="http://schemas.microsoft.com/office/drawing/2014/main" id="{ECDF0463-AA9F-469D-82DC-390157BDEA2D}"/>
              </a:ext>
            </a:extLst>
          </p:cNvPr>
          <p:cNvSpPr txBox="1"/>
          <p:nvPr/>
        </p:nvSpPr>
        <p:spPr>
          <a:xfrm>
            <a:off x="1577050" y="1920473"/>
            <a:ext cx="6811480" cy="1754326"/>
          </a:xfrm>
          <a:prstGeom prst="rect">
            <a:avLst/>
          </a:prstGeom>
          <a:solidFill>
            <a:srgbClr val="FFFF00"/>
          </a:solidFill>
        </p:spPr>
        <p:txBody>
          <a:bodyPr wrap="none" rtlCol="0">
            <a:spAutoFit/>
          </a:bodyPr>
          <a:lstStyle/>
          <a:p>
            <a:r>
              <a:rPr lang="en-GB" sz="3600" dirty="0"/>
              <a:t>If you want it to happen, </a:t>
            </a:r>
          </a:p>
          <a:p>
            <a:r>
              <a:rPr lang="en-GB" sz="3600" dirty="0"/>
              <a:t>build it into assessment and </a:t>
            </a:r>
          </a:p>
          <a:p>
            <a:r>
              <a:rPr lang="en-GB" sz="3600" dirty="0"/>
              <a:t>let student get feedback on it.</a:t>
            </a:r>
          </a:p>
        </p:txBody>
      </p:sp>
    </p:spTree>
    <p:extLst>
      <p:ext uri="{BB962C8B-B14F-4D97-AF65-F5344CB8AC3E}">
        <p14:creationId xmlns:p14="http://schemas.microsoft.com/office/powerpoint/2010/main" val="419920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spTree>
    <p:extLst>
      <p:ext uri="{BB962C8B-B14F-4D97-AF65-F5344CB8AC3E}">
        <p14:creationId xmlns:p14="http://schemas.microsoft.com/office/powerpoint/2010/main" val="41091657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Tree>
    <p:extLst>
      <p:ext uri="{BB962C8B-B14F-4D97-AF65-F5344CB8AC3E}">
        <p14:creationId xmlns:p14="http://schemas.microsoft.com/office/powerpoint/2010/main" val="330977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1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2941668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86939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2217978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4008382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 great deal of time to mark, let alone the time it takes for students to prepare, draft and compose them.</a:t>
            </a:r>
          </a:p>
          <a:p>
            <a:pPr lvl="0">
              <a:buFont typeface="+mj-lt"/>
              <a:buAutoNum type="arabicPeriod"/>
            </a:pPr>
            <a:r>
              <a:rPr lang="en-GB" sz="2400" dirty="0"/>
              <a:t>When most assessment is in the form of essays, students’ skills at essay-writing are repeatedly tested, as the expense sometimes of their understanding of the subject.</a:t>
            </a:r>
          </a:p>
          <a:p>
            <a:pPr lvl="0">
              <a:buFont typeface="+mj-lt"/>
              <a:buAutoNum type="arabicPeriod"/>
            </a:pPr>
            <a:r>
              <a:rPr lang="en-GB" sz="2400" dirty="0"/>
              <a:t>Lots of research shows that we’re not at all good at marking essays fairly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veracity – i.e. ‘whodunit?’!</a:t>
            </a:r>
          </a:p>
          <a:p>
            <a:pPr>
              <a:buFont typeface="+mj-lt"/>
              <a:buAutoNum type="arabicPeriod"/>
            </a:pPr>
            <a:endParaRPr lang="en-GB" sz="2400" dirty="0"/>
          </a:p>
        </p:txBody>
      </p:sp>
    </p:spTree>
    <p:extLst>
      <p:ext uri="{BB962C8B-B14F-4D97-AF65-F5344CB8AC3E}">
        <p14:creationId xmlns:p14="http://schemas.microsoft.com/office/powerpoint/2010/main" val="9908791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A2D28-46D9-4552-9A07-0DEAC619630C}"/>
              </a:ext>
            </a:extLst>
          </p:cNvPr>
          <p:cNvSpPr>
            <a:spLocks noGrp="1"/>
          </p:cNvSpPr>
          <p:nvPr>
            <p:ph type="title"/>
          </p:nvPr>
        </p:nvSpPr>
        <p:spPr>
          <a:xfrm>
            <a:off x="250825" y="188914"/>
            <a:ext cx="8713788" cy="754516"/>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Why is it important to tackle the problem?</a:t>
            </a:r>
          </a:p>
        </p:txBody>
      </p:sp>
      <p:sp>
        <p:nvSpPr>
          <p:cNvPr id="5" name="Content Placeholder 4">
            <a:extLst>
              <a:ext uri="{FF2B5EF4-FFF2-40B4-BE49-F238E27FC236}">
                <a16:creationId xmlns:a16="http://schemas.microsoft.com/office/drawing/2014/main" id="{BA664F4A-DAD5-4A1C-B32E-D33CE005D0EA}"/>
              </a:ext>
            </a:extLst>
          </p:cNvPr>
          <p:cNvSpPr>
            <a:spLocks noGrp="1"/>
          </p:cNvSpPr>
          <p:nvPr>
            <p:ph idx="1"/>
          </p:nvPr>
        </p:nvSpPr>
        <p:spPr>
          <a:xfrm>
            <a:off x="358775" y="943431"/>
            <a:ext cx="8605838" cy="4923970"/>
          </a:xfrm>
        </p:spPr>
        <p:txBody>
          <a:bodyPr/>
          <a:lstStyle/>
          <a:p>
            <a:r>
              <a:rPr lang="en-GB" sz="2600" dirty="0"/>
              <a:t>There is a strong argument to be made for using authentic assessments, that is those that “can demonstrate the knowledge behaviours, qualities and attributes that were described in the course programme or specification” (Brown, 2015 p118). In some disciplines, assessed essays are rarely or never used – for example in many science, engineering, maths and technology fields. But in many other disciplines, the essay as the main form of assessment still dominates, both in coursework and exams. We don’t do enough to help students understand what is required of them: “Often the criteria for the assessment of written communication in essays are not made explicit to students who learn appropriate essay technique through trial and error”</a:t>
            </a:r>
          </a:p>
          <a:p>
            <a:pPr marL="0" indent="0">
              <a:buNone/>
            </a:pPr>
            <a:r>
              <a:rPr lang="en-GB" sz="2600" dirty="0"/>
              <a:t> (Morgan et al, 2004 p 90)</a:t>
            </a:r>
          </a:p>
        </p:txBody>
      </p:sp>
    </p:spTree>
    <p:extLst>
      <p:ext uri="{BB962C8B-B14F-4D97-AF65-F5344CB8AC3E}">
        <p14:creationId xmlns:p14="http://schemas.microsoft.com/office/powerpoint/2010/main" val="41842602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0677AD-D11F-420B-9927-C179D867A570}"/>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(1)</a:t>
            </a:r>
          </a:p>
        </p:txBody>
      </p:sp>
      <p:sp>
        <p:nvSpPr>
          <p:cNvPr id="5" name="Content Placeholder 4">
            <a:extLst>
              <a:ext uri="{FF2B5EF4-FFF2-40B4-BE49-F238E27FC236}">
                <a16:creationId xmlns:a16="http://schemas.microsoft.com/office/drawing/2014/main" id="{192AB87F-2F43-48B3-9628-281283094365}"/>
              </a:ext>
            </a:extLst>
          </p:cNvPr>
          <p:cNvSpPr>
            <a:spLocks noGrp="1"/>
          </p:cNvSpPr>
          <p:nvPr>
            <p:ph idx="1"/>
          </p:nvPr>
        </p:nvSpPr>
        <p:spPr/>
        <p:txBody>
          <a:bodyPr/>
          <a:lstStyle/>
          <a:p>
            <a:r>
              <a:rPr lang="en-GB" dirty="0"/>
              <a:t>Reduce the length. </a:t>
            </a:r>
          </a:p>
          <a:p>
            <a:r>
              <a:rPr lang="en-GB" sz="3000" dirty="0"/>
              <a:t>If we want students to demonstrate the skills of synthesis and assimilation, asking them to write fewer words may be more effective than seeking long discursive responses to open essay titles. We can address the time taken marking factor by requiring much shorter essays. Word-constrained (e.g. 200 plus or minus 10) word counts can make marking a great deal faster, and student thinking deeper – it can be a lot harder to write a good short essay than a long ‘woolly’ one.</a:t>
            </a:r>
          </a:p>
        </p:txBody>
      </p:sp>
    </p:spTree>
    <p:extLst>
      <p:ext uri="{BB962C8B-B14F-4D97-AF65-F5344CB8AC3E}">
        <p14:creationId xmlns:p14="http://schemas.microsoft.com/office/powerpoint/2010/main" val="37624893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9D74DB-C023-4AB6-BF47-E024C70B54F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(2)</a:t>
            </a:r>
          </a:p>
        </p:txBody>
      </p:sp>
      <p:sp>
        <p:nvSpPr>
          <p:cNvPr id="5" name="Content Placeholder 4">
            <a:extLst>
              <a:ext uri="{FF2B5EF4-FFF2-40B4-BE49-F238E27FC236}">
                <a16:creationId xmlns:a16="http://schemas.microsoft.com/office/drawing/2014/main" id="{91F738D8-97E1-40C0-97DC-7F56288947AE}"/>
              </a:ext>
            </a:extLst>
          </p:cNvPr>
          <p:cNvSpPr>
            <a:spLocks noGrp="1"/>
          </p:cNvSpPr>
          <p:nvPr>
            <p:ph idx="1"/>
          </p:nvPr>
        </p:nvSpPr>
        <p:spPr/>
        <p:txBody>
          <a:bodyPr/>
          <a:lstStyle/>
          <a:p>
            <a:r>
              <a:rPr lang="en-GB" sz="2800" dirty="0"/>
              <a:t>Require more-personal essays. </a:t>
            </a:r>
          </a:p>
          <a:p>
            <a:r>
              <a:rPr lang="en-GB" sz="2700" dirty="0"/>
              <a:t>To avoid mechanistic or reproductive approaches when writing about a topic, rather than asking students simply to reframe content they have derived from reference sources, we can ask them to adopt a personal position in an argument, or ask them to draw on specialist knowledge from professional backgrounds to demonstrate a thorough understanding of a topic.  We can therefore ask students to include where relevant their own views, opinions, experiences, predictions and reflections. Personalised essays are more interesting to mark, too and have the positive side-effect of being more difficult to re-use or plagiarise.</a:t>
            </a:r>
          </a:p>
          <a:p>
            <a:endParaRPr lang="en-GB" sz="2800" dirty="0"/>
          </a:p>
        </p:txBody>
      </p:sp>
    </p:spTree>
    <p:extLst>
      <p:ext uri="{BB962C8B-B14F-4D97-AF65-F5344CB8AC3E}">
        <p14:creationId xmlns:p14="http://schemas.microsoft.com/office/powerpoint/2010/main" val="14610582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FE5930-49A7-4B72-8858-92F539B6261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(3)</a:t>
            </a:r>
          </a:p>
        </p:txBody>
      </p:sp>
      <p:sp>
        <p:nvSpPr>
          <p:cNvPr id="5" name="Content Placeholder 4">
            <a:extLst>
              <a:ext uri="{FF2B5EF4-FFF2-40B4-BE49-F238E27FC236}">
                <a16:creationId xmlns:a16="http://schemas.microsoft.com/office/drawing/2014/main" id="{815639BF-6F7F-4FA8-B8F8-196143877DE6}"/>
              </a:ext>
            </a:extLst>
          </p:cNvPr>
          <p:cNvSpPr>
            <a:spLocks noGrp="1"/>
          </p:cNvSpPr>
          <p:nvPr>
            <p:ph idx="1"/>
          </p:nvPr>
        </p:nvSpPr>
        <p:spPr/>
        <p:txBody>
          <a:bodyPr/>
          <a:lstStyle/>
          <a:p>
            <a:r>
              <a:rPr lang="en-GB" dirty="0"/>
              <a:t>Couple written work with oral presentation. </a:t>
            </a:r>
          </a:p>
          <a:p>
            <a:r>
              <a:rPr lang="en-GB" sz="3000" dirty="0"/>
              <a:t>If we want students to demonstrate the ability to communicate effectively in a range of media, we can ask students to produce linked oral and written elements within an assignment. We can therefore allot some marks to the written work, but give further marks for face-to-face communication, for example through a presentation to peers, or answering questions about the written work, where probing questions can be used to gauge depth of understanding.</a:t>
            </a:r>
          </a:p>
        </p:txBody>
      </p:sp>
    </p:spTree>
    <p:extLst>
      <p:ext uri="{BB962C8B-B14F-4D97-AF65-F5344CB8AC3E}">
        <p14:creationId xmlns:p14="http://schemas.microsoft.com/office/powerpoint/2010/main" val="123054918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6A7A-2FF4-4318-A664-ED49B8996F3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(4)</a:t>
            </a:r>
          </a:p>
        </p:txBody>
      </p:sp>
      <p:sp>
        <p:nvSpPr>
          <p:cNvPr id="3" name="Content Placeholder 2">
            <a:extLst>
              <a:ext uri="{FF2B5EF4-FFF2-40B4-BE49-F238E27FC236}">
                <a16:creationId xmlns:a16="http://schemas.microsoft.com/office/drawing/2014/main" id="{046C66F8-3195-469A-B4CF-6C6AF24C8ECB}"/>
              </a:ext>
            </a:extLst>
          </p:cNvPr>
          <p:cNvSpPr>
            <a:spLocks noGrp="1"/>
          </p:cNvSpPr>
          <p:nvPr>
            <p:ph idx="1"/>
          </p:nvPr>
        </p:nvSpPr>
        <p:spPr/>
        <p:txBody>
          <a:bodyPr/>
          <a:lstStyle/>
          <a:p>
            <a:r>
              <a:rPr lang="en-GB" dirty="0"/>
              <a:t>Get students themselves practiced as assessing essays. </a:t>
            </a:r>
          </a:p>
          <a:p>
            <a:r>
              <a:rPr lang="en-GB" sz="3000" dirty="0"/>
              <a:t>A core skill for effective students is the ability to evaluate how good their work is </a:t>
            </a:r>
            <a:r>
              <a:rPr lang="en-GB" sz="3000" i="1" dirty="0"/>
              <a:t>during the actual production of it</a:t>
            </a:r>
            <a:r>
              <a:rPr lang="en-GB" sz="3000" dirty="0"/>
              <a:t> (Sadler, 2010) so gaining practice in seeing what comprises a really good essay can help them write better ones themselves. This can be one of the fastest ways of letting them know how </a:t>
            </a:r>
            <a:r>
              <a:rPr lang="en-GB" sz="3000" i="1" dirty="0"/>
              <a:t>we</a:t>
            </a:r>
            <a:r>
              <a:rPr lang="en-GB" sz="3000" dirty="0"/>
              <a:t> might assess essays, and inducts them quickly into the tips and wrinkles which can make their forays in essay design more successful.</a:t>
            </a:r>
          </a:p>
        </p:txBody>
      </p:sp>
    </p:spTree>
    <p:extLst>
      <p:ext uri="{BB962C8B-B14F-4D97-AF65-F5344CB8AC3E}">
        <p14:creationId xmlns:p14="http://schemas.microsoft.com/office/powerpoint/2010/main" val="247903659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F2640-82C8-4056-9559-1E65C639A44A}"/>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(5)</a:t>
            </a:r>
          </a:p>
        </p:txBody>
      </p:sp>
      <p:sp>
        <p:nvSpPr>
          <p:cNvPr id="5" name="Content Placeholder 4">
            <a:extLst>
              <a:ext uri="{FF2B5EF4-FFF2-40B4-BE49-F238E27FC236}">
                <a16:creationId xmlns:a16="http://schemas.microsoft.com/office/drawing/2014/main" id="{498371E3-E68E-4101-BDB8-EC1D022A13CA}"/>
              </a:ext>
            </a:extLst>
          </p:cNvPr>
          <p:cNvSpPr>
            <a:spLocks noGrp="1"/>
          </p:cNvSpPr>
          <p:nvPr>
            <p:ph idx="1"/>
          </p:nvPr>
        </p:nvSpPr>
        <p:spPr/>
        <p:txBody>
          <a:bodyPr/>
          <a:lstStyle/>
          <a:p>
            <a:r>
              <a:rPr lang="en-GB" dirty="0"/>
              <a:t>Help students understand what good essays look like. </a:t>
            </a:r>
          </a:p>
          <a:p>
            <a:r>
              <a:rPr lang="en-GB" dirty="0"/>
              <a:t>Early in any course, discuss in class good, medium and poor examples of essays, so students learn how best to evidence their learning in this particular medium, and what is valued in the discipline or field being studied.</a:t>
            </a:r>
          </a:p>
        </p:txBody>
      </p:sp>
    </p:spTree>
    <p:extLst>
      <p:ext uri="{BB962C8B-B14F-4D97-AF65-F5344CB8AC3E}">
        <p14:creationId xmlns:p14="http://schemas.microsoft.com/office/powerpoint/2010/main" val="226833409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266A6-4FDA-4E4D-B04A-A74F3BB936A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What else can we do? (6)</a:t>
            </a:r>
          </a:p>
        </p:txBody>
      </p:sp>
      <p:sp>
        <p:nvSpPr>
          <p:cNvPr id="5" name="Content Placeholder 4">
            <a:extLst>
              <a:ext uri="{FF2B5EF4-FFF2-40B4-BE49-F238E27FC236}">
                <a16:creationId xmlns:a16="http://schemas.microsoft.com/office/drawing/2014/main" id="{7FF6A9B8-80BB-4597-9410-53E7F2FD3124}"/>
              </a:ext>
            </a:extLst>
          </p:cNvPr>
          <p:cNvSpPr>
            <a:spLocks noGrp="1"/>
          </p:cNvSpPr>
          <p:nvPr>
            <p:ph idx="1"/>
          </p:nvPr>
        </p:nvSpPr>
        <p:spPr/>
        <p:txBody>
          <a:bodyPr/>
          <a:lstStyle/>
          <a:p>
            <a:r>
              <a:rPr lang="en-GB" dirty="0"/>
              <a:t>Familiarise students from an early stage with the importance of the processes of planning, drafting, re-drafting and editing their essays.</a:t>
            </a:r>
          </a:p>
          <a:p>
            <a:r>
              <a:rPr lang="en-GB" dirty="0"/>
              <a:t> In previous learning contexts, they may have had lots of help from teachers in improving drafts, which they can’t expect to receive in UK HE contexts, so they need to learn how to review and improve their own work and to appreciate that essays are usually best </a:t>
            </a:r>
            <a:r>
              <a:rPr lang="en-GB" i="1" dirty="0"/>
              <a:t>not</a:t>
            </a:r>
            <a:r>
              <a:rPr lang="en-GB" dirty="0"/>
              <a:t> just written ‘straight from the brain’, and must be adjusted, fine-tuned and improved before submission.</a:t>
            </a:r>
          </a:p>
          <a:p>
            <a:endParaRPr lang="en-GB" dirty="0"/>
          </a:p>
        </p:txBody>
      </p:sp>
    </p:spTree>
    <p:extLst>
      <p:ext uri="{BB962C8B-B14F-4D97-AF65-F5344CB8AC3E}">
        <p14:creationId xmlns:p14="http://schemas.microsoft.com/office/powerpoint/2010/main" val="207912103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three vital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err="1">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50830171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sz="4400" dirty="0">
                <a:solidFill>
                  <a:srgbClr val="FF6699"/>
                </a:solidFill>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9966FF"/>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20668988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36617648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Rationale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We spend a great deal of our energy and time assessing students’ work, and giving them feedback. Too much time? Is our assessment valid, reliable, authentic, and manageable? Is the time we spend actually well-spent? Is the feedback really used, or is much of it ignored, or even not read? This session will start exploring these and related issues about assessment and feedback.</a:t>
            </a:r>
          </a:p>
        </p:txBody>
      </p:sp>
    </p:spTree>
    <p:extLst>
      <p:ext uri="{BB962C8B-B14F-4D97-AF65-F5344CB8AC3E}">
        <p14:creationId xmlns:p14="http://schemas.microsoft.com/office/powerpoint/2010/main" val="36734326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b="0" dirty="0">
                <a:hlinkClick r:id="rId2"/>
              </a:rPr>
              <a:t>http://staff.napier.ac.uk/services/dlte/ENhance/Pages/ENhanceQuickGuides.aspx</a:t>
            </a:r>
            <a:r>
              <a:rPr lang="en-GB" dirty="0"/>
              <a:t> </a:t>
            </a:r>
            <a:endParaRPr lang="en-GB" b="0" dirty="0"/>
          </a:p>
        </p:txBody>
      </p:sp>
    </p:spTree>
    <p:extLst>
      <p:ext uri="{BB962C8B-B14F-4D97-AF65-F5344CB8AC3E}">
        <p14:creationId xmlns:p14="http://schemas.microsoft.com/office/powerpoint/2010/main" val="197226826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146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759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13280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 – and how to progress it;</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2195518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3917853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40188318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046409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spTree>
    <p:extLst>
      <p:ext uri="{BB962C8B-B14F-4D97-AF65-F5344CB8AC3E}">
        <p14:creationId xmlns:p14="http://schemas.microsoft.com/office/powerpoint/2010/main" val="378630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Feedback, assessment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damage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67682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2237528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8549263"/>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Motivates students – helps them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want</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identify what they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need</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take action</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make sense</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further make sense of their learning by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engaging in real dialogue</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make informed judgements </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reflect on their past work in ways they can use to improve their future work.</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p:txBody>
      </p:sp>
      <p:sp>
        <p:nvSpPr>
          <p:cNvPr id="8210" name="Rectangle 2"/>
          <p:cNvSpPr>
            <a:spLocks noChangeArrowheads="1"/>
          </p:cNvSpPr>
          <p:nvPr/>
        </p:nvSpPr>
        <p:spPr bwMode="auto">
          <a:xfrm>
            <a:off x="0" y="0"/>
            <a:ext cx="9144000" cy="836613"/>
          </a:xfrm>
          <a:prstGeom prst="rect">
            <a:avLst/>
          </a:prstGeom>
          <a:solidFill>
            <a:srgbClr val="000000">
              <a:alpha val="58038"/>
            </a:srgbClr>
          </a:solidFill>
          <a:ln w="9525" algn="ctr">
            <a:noFill/>
            <a:miter lim="800000"/>
            <a:headEnd/>
            <a:tailEnd/>
          </a:ln>
        </p:spPr>
        <p:txBody>
          <a:bodyPr anchor="ct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FF66"/>
                </a:solidFill>
                <a:effectLst/>
                <a:uLnTx/>
                <a:uFillTx/>
                <a:latin typeface="Comic Sans MS" pitchFamily="66" charset="0"/>
                <a:ea typeface="+mn-ea"/>
                <a:cs typeface="+mn-cs"/>
              </a:rPr>
              <a:t>Feedback (including feed forward) works well when it:</a:t>
            </a:r>
            <a:endPar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35217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a:t>Feedback works badly when it…</a:t>
            </a:r>
            <a:endParaRPr lang="en-US" sz="3600"/>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400"/>
              <a:t>Is just a monologue from tutors to students;</a:t>
            </a:r>
          </a:p>
          <a:p>
            <a:pPr eaLnBrk="1" hangingPunct="1">
              <a:buFont typeface="Wingdings" pitchFamily="2" charset="2"/>
              <a:buChar char="x"/>
            </a:pPr>
            <a:r>
              <a:rPr lang="en-GB" sz="2400"/>
              <a:t>Saps students’ confidence;</a:t>
            </a:r>
          </a:p>
          <a:p>
            <a:pPr eaLnBrk="1" hangingPunct="1">
              <a:buFont typeface="Wingdings" pitchFamily="2" charset="2"/>
              <a:buChar char="x"/>
            </a:pPr>
            <a:r>
              <a:rPr lang="en-GB" sz="2400"/>
              <a:t>Directs students’ activities in inappropriate directions;</a:t>
            </a:r>
          </a:p>
          <a:p>
            <a:pPr eaLnBrk="1" hangingPunct="1">
              <a:buFont typeface="Wingdings" pitchFamily="2" charset="2"/>
              <a:buChar char="x"/>
            </a:pPr>
            <a:r>
              <a:rPr lang="en-GB" sz="2400"/>
              <a:t>Fails to articulate with learning outcomes;</a:t>
            </a:r>
          </a:p>
          <a:p>
            <a:pPr eaLnBrk="1" hangingPunct="1">
              <a:buFont typeface="Wingdings" pitchFamily="2" charset="2"/>
              <a:buChar char="x"/>
            </a:pPr>
            <a:r>
              <a:rPr lang="en-GB" sz="2400"/>
              <a:t>Fails to relate clearly to evidence of achievement of the assessment criteria;</a:t>
            </a:r>
          </a:p>
          <a:p>
            <a:pPr eaLnBrk="1" hangingPunct="1">
              <a:buFont typeface="Wingdings" pitchFamily="2" charset="2"/>
              <a:buChar char="x"/>
            </a:pPr>
            <a:r>
              <a:rPr lang="en-GB" sz="2400"/>
              <a:t>Relates only to what is easy to assess rather than what is at the heart of learning;</a:t>
            </a:r>
          </a:p>
          <a:p>
            <a:pPr eaLnBrk="1" hangingPunct="1">
              <a:buFont typeface="Wingdings" pitchFamily="2" charset="2"/>
              <a:buChar char="x"/>
            </a:pPr>
            <a:r>
              <a:rPr lang="en-GB" sz="2400"/>
              <a:t>Focuses on failings rather than achievements.</a:t>
            </a:r>
          </a:p>
          <a:p>
            <a:pPr eaLnBrk="1" hangingPunct="1">
              <a:buFont typeface="Wingdings" pitchFamily="2" charset="2"/>
              <a:buChar char="x"/>
            </a:pPr>
            <a:endParaRPr lang="en-US" sz="2400"/>
          </a:p>
        </p:txBody>
      </p:sp>
    </p:spTree>
    <p:extLst>
      <p:ext uri="{BB962C8B-B14F-4D97-AF65-F5344CB8AC3E}">
        <p14:creationId xmlns:p14="http://schemas.microsoft.com/office/powerpoint/2010/main" val="3231808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Five tips for formative feedback</a:t>
            </a:r>
          </a:p>
        </p:txBody>
      </p:sp>
      <p:sp>
        <p:nvSpPr>
          <p:cNvPr id="851971" name="Rectangle 3"/>
          <p:cNvSpPr>
            <a:spLocks noGrp="1" noChangeArrowheads="1"/>
          </p:cNvSpPr>
          <p:nvPr>
            <p:ph idx="1"/>
          </p:nvPr>
        </p:nvSpPr>
        <p:spPr/>
        <p:txBody>
          <a:bodyPr/>
          <a:lstStyle/>
          <a:p>
            <a:pPr marL="609600" indent="-609600">
              <a:lnSpc>
                <a:spcPct val="100000"/>
              </a:lnSpc>
              <a:buFontTx/>
              <a:buAutoNum type="arabicPeriod"/>
            </a:pPr>
            <a:r>
              <a:rPr lang="en-GB" dirty="0"/>
              <a:t>Help students to </a:t>
            </a:r>
            <a:r>
              <a:rPr lang="en-GB" dirty="0">
                <a:solidFill>
                  <a:srgbClr val="FF0000"/>
                </a:solidFill>
              </a:rPr>
              <a:t>want</a:t>
            </a:r>
            <a:r>
              <a:rPr lang="en-GB" dirty="0"/>
              <a:t> feedback. </a:t>
            </a:r>
          </a:p>
          <a:p>
            <a:pPr marL="609600" indent="-609600">
              <a:lnSpc>
                <a:spcPct val="100000"/>
              </a:lnSpc>
              <a:buFontTx/>
              <a:buAutoNum type="arabicPeriod"/>
            </a:pPr>
            <a:r>
              <a:rPr lang="en-GB" dirty="0"/>
              <a:t>Stop them concentrating on the </a:t>
            </a:r>
            <a:r>
              <a:rPr lang="en-GB" dirty="0">
                <a:solidFill>
                  <a:srgbClr val="FF0000"/>
                </a:solidFill>
              </a:rPr>
              <a:t>mark</a:t>
            </a:r>
            <a:r>
              <a:rPr lang="en-GB" dirty="0"/>
              <a:t>.</a:t>
            </a:r>
          </a:p>
          <a:p>
            <a:pPr marL="609600" indent="-609600">
              <a:lnSpc>
                <a:spcPct val="100000"/>
              </a:lnSpc>
              <a:buFontTx/>
              <a:buAutoNum type="arabicPeriod"/>
            </a:pPr>
            <a:r>
              <a:rPr lang="en-GB" dirty="0"/>
              <a:t>Get the </a:t>
            </a:r>
            <a:r>
              <a:rPr lang="en-GB" dirty="0">
                <a:solidFill>
                  <a:srgbClr val="FF0000"/>
                </a:solidFill>
              </a:rPr>
              <a:t>timing</a:t>
            </a:r>
            <a:r>
              <a:rPr lang="en-GB" dirty="0"/>
              <a:t> right, while students still care about what they’ve done.</a:t>
            </a:r>
          </a:p>
          <a:p>
            <a:pPr marL="609600" indent="-609600">
              <a:lnSpc>
                <a:spcPct val="100000"/>
              </a:lnSpc>
              <a:buFontTx/>
              <a:buAutoNum type="arabicPeriod"/>
            </a:pPr>
            <a:r>
              <a:rPr lang="en-GB" dirty="0"/>
              <a:t>Make feedback </a:t>
            </a:r>
            <a:r>
              <a:rPr lang="en-GB" dirty="0">
                <a:solidFill>
                  <a:srgbClr val="FF0000"/>
                </a:solidFill>
              </a:rPr>
              <a:t>interesting</a:t>
            </a:r>
            <a:r>
              <a:rPr lang="en-GB" dirty="0"/>
              <a:t> - not routine or mundane.</a:t>
            </a:r>
          </a:p>
          <a:p>
            <a:pPr marL="609600" indent="-609600">
              <a:lnSpc>
                <a:spcPct val="100000"/>
              </a:lnSpc>
              <a:buFontTx/>
              <a:buAutoNum type="arabicPeriod"/>
            </a:pPr>
            <a:r>
              <a:rPr lang="en-GB" dirty="0"/>
              <a:t>Give at least </a:t>
            </a:r>
            <a:r>
              <a:rPr lang="en-GB" i="1" dirty="0">
                <a:solidFill>
                  <a:srgbClr val="FF0000"/>
                </a:solidFill>
              </a:rPr>
              <a:t>some</a:t>
            </a:r>
            <a:r>
              <a:rPr lang="en-GB" dirty="0"/>
              <a:t> feedback very quickly.</a:t>
            </a:r>
          </a:p>
        </p:txBody>
      </p:sp>
    </p:spTree>
    <p:extLst>
      <p:ext uri="{BB962C8B-B14F-4D97-AF65-F5344CB8AC3E}">
        <p14:creationId xmlns:p14="http://schemas.microsoft.com/office/powerpoint/2010/main" val="14206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1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5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b="1" dirty="0"/>
              <a:t>Conclusions</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Assessment and feedback can be powerful means of </a:t>
            </a:r>
            <a:r>
              <a:rPr lang="en-US" sz="2600" dirty="0">
                <a:solidFill>
                  <a:srgbClr val="CC3399"/>
                </a:solidFill>
              </a:rPr>
              <a:t>focusing student effort and enhancing achievement </a:t>
            </a:r>
            <a:r>
              <a:rPr lang="en-US" sz="2600" dirty="0"/>
              <a:t>if well designed and constructively aligned (Biggs and Tang, 2011);</a:t>
            </a:r>
          </a:p>
          <a:p>
            <a:pPr eaLnBrk="1" hangingPunct="1"/>
            <a:r>
              <a:rPr lang="en-US" sz="2600" dirty="0"/>
              <a:t>Students </a:t>
            </a:r>
            <a:r>
              <a:rPr lang="en-US" sz="2600" dirty="0">
                <a:solidFill>
                  <a:srgbClr val="CC3399"/>
                </a:solidFill>
              </a:rPr>
              <a:t>in the early stages of their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of the first semester</a:t>
            </a:r>
            <a:r>
              <a:rPr lang="en-US" sz="2600" dirty="0"/>
              <a:t> are crucial in helping students understand how assessment works;</a:t>
            </a:r>
          </a:p>
          <a:p>
            <a:pPr eaLnBrk="1" hangingPunct="1"/>
            <a:r>
              <a:rPr lang="en-US" sz="2600" dirty="0"/>
              <a:t>No single method of giving feedback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needs to be </a:t>
            </a:r>
            <a:r>
              <a:rPr lang="en-US" sz="2600" dirty="0">
                <a:solidFill>
                  <a:srgbClr val="CC3399"/>
                </a:solidFill>
              </a:rPr>
              <a:t>manageable</a:t>
            </a:r>
            <a:r>
              <a:rPr lang="en-US" sz="2600" dirty="0"/>
              <a:t> for staff and students if it is going to engage students in learning activities. </a:t>
            </a:r>
          </a:p>
        </p:txBody>
      </p:sp>
    </p:spTree>
    <p:extLst>
      <p:ext uri="{BB962C8B-B14F-4D97-AF65-F5344CB8AC3E}">
        <p14:creationId xmlns:p14="http://schemas.microsoft.com/office/powerpoint/2010/main" val="4046006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Reflect on how assessment and feedback link (or don’t link) to the factors underpinning successful student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Examine what’s wrong with some traditional forms of assessment;</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Think of what else we may be able to do to make assessment fit for purpose in 2018.</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45723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0D27-C857-4BD6-998B-95FA0F971ED5}"/>
              </a:ext>
            </a:extLst>
          </p:cNvPr>
          <p:cNvSpPr>
            <a:spLocks noGrp="1"/>
          </p:cNvSpPr>
          <p:nvPr>
            <p:ph type="title"/>
          </p:nvPr>
        </p:nvSpPr>
        <p:spPr/>
        <p:txBody>
          <a:bodyPr/>
          <a:lstStyle/>
          <a:p>
            <a:r>
              <a:rPr lang="en-GB" b="1" dirty="0"/>
              <a:t>Outline Programme: March 14</a:t>
            </a:r>
            <a:r>
              <a:rPr lang="en-GB" b="1" baseline="30000" dirty="0"/>
              <a:t>th</a:t>
            </a:r>
            <a:r>
              <a:rPr lang="en-GB" b="1" dirty="0"/>
              <a:t> </a:t>
            </a:r>
          </a:p>
        </p:txBody>
      </p:sp>
      <p:sp>
        <p:nvSpPr>
          <p:cNvPr id="3" name="Content Placeholder 2">
            <a:extLst>
              <a:ext uri="{FF2B5EF4-FFF2-40B4-BE49-F238E27FC236}">
                <a16:creationId xmlns:a16="http://schemas.microsoft.com/office/drawing/2014/main" id="{DDCA4774-A706-4F51-AE1E-9034B8B10F9A}"/>
              </a:ext>
            </a:extLst>
          </p:cNvPr>
          <p:cNvSpPr>
            <a:spLocks noGrp="1"/>
          </p:cNvSpPr>
          <p:nvPr>
            <p:ph idx="1"/>
          </p:nvPr>
        </p:nvSpPr>
        <p:spPr/>
        <p:txBody>
          <a:bodyPr/>
          <a:lstStyle/>
          <a:p>
            <a:pPr marL="1077913" indent="-1077913">
              <a:buNone/>
            </a:pPr>
            <a:r>
              <a:rPr lang="en-GB" sz="2800" dirty="0"/>
              <a:t>2.00   	Welcome and introductions</a:t>
            </a:r>
          </a:p>
          <a:p>
            <a:pPr marL="1077913" indent="-1077913">
              <a:buNone/>
            </a:pPr>
            <a:r>
              <a:rPr lang="en-GB" sz="2800" dirty="0"/>
              <a:t>2.10   	Post-it exercise on assessment and feedback, and analysis.</a:t>
            </a:r>
          </a:p>
          <a:p>
            <a:pPr marL="1077913" indent="-1077913">
              <a:buNone/>
            </a:pPr>
            <a:r>
              <a:rPr lang="en-GB" sz="2800" dirty="0"/>
              <a:t>2.30   	What the gurus say about assessment and feedback.</a:t>
            </a:r>
          </a:p>
          <a:p>
            <a:pPr marL="1077913" indent="-1077913">
              <a:buNone/>
            </a:pPr>
            <a:r>
              <a:rPr lang="en-GB" sz="2800" dirty="0"/>
              <a:t>3.00   	Some problems with essays and exams</a:t>
            </a:r>
          </a:p>
          <a:p>
            <a:pPr marL="1077913" indent="-1077913">
              <a:buNone/>
            </a:pPr>
            <a:r>
              <a:rPr lang="en-GB" sz="2800" dirty="0"/>
              <a:t>3.10   	Some problems with written or printed feedback</a:t>
            </a:r>
          </a:p>
          <a:p>
            <a:pPr marL="1077913" indent="-1077913">
              <a:buNone/>
            </a:pPr>
            <a:r>
              <a:rPr lang="en-GB" sz="2800" dirty="0"/>
              <a:t>3.20   	Creative brainstorm: what else can we do?</a:t>
            </a:r>
          </a:p>
          <a:p>
            <a:pPr marL="1077913" indent="-1077913">
              <a:buNone/>
            </a:pPr>
            <a:r>
              <a:rPr lang="en-GB" sz="2800" dirty="0"/>
              <a:t>3.30   	Close of session</a:t>
            </a:r>
          </a:p>
        </p:txBody>
      </p:sp>
    </p:spTree>
    <p:extLst>
      <p:ext uri="{BB962C8B-B14F-4D97-AF65-F5344CB8AC3E}">
        <p14:creationId xmlns:p14="http://schemas.microsoft.com/office/powerpoint/2010/main" val="52951104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15157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1910661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210576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dirty="0"/>
              <a:t>After participating in this session, you should be better-able to:</a:t>
            </a:r>
          </a:p>
          <a:p>
            <a:pPr lvl="0">
              <a:buFont typeface="+mj-lt"/>
              <a:buAutoNum type="arabicPeriod"/>
            </a:pPr>
            <a:r>
              <a:rPr lang="en-GB" dirty="0"/>
              <a:t>Reflect on how assessment and feedback link (or don’t link) to the factors underpinning successful student learning;</a:t>
            </a:r>
          </a:p>
          <a:p>
            <a:pPr lvl="0">
              <a:buFont typeface="+mj-lt"/>
              <a:buAutoNum type="arabicPeriod"/>
            </a:pPr>
            <a:r>
              <a:rPr lang="en-GB" dirty="0"/>
              <a:t>Examine what’s wrong with some traditional forms of assessment;</a:t>
            </a:r>
          </a:p>
          <a:p>
            <a:pPr lvl="0">
              <a:buFont typeface="+mj-lt"/>
              <a:buAutoNum type="arabicPeriod"/>
            </a:pPr>
            <a:r>
              <a:rPr lang="en-GB" dirty="0"/>
              <a:t>Think of what else we may be able to do to make assessment fit for purpose in 2018.</a:t>
            </a:r>
          </a:p>
          <a:p>
            <a:pPr>
              <a:buFont typeface="+mj-lt"/>
              <a:buAutoNum type="arabicPeriod"/>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a:t>
            </a:r>
            <a:r>
              <a:rPr lang="en-GB" dirty="0"/>
              <a:t>when I get home tonight</a:t>
            </a:r>
            <a:r>
              <a:rPr lang="en-GB" baseline="30000" dirty="0"/>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9.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5080</Words>
  <Application>Microsoft Office PowerPoint</Application>
  <PresentationFormat>On-screen Show (4:3)</PresentationFormat>
  <Paragraphs>494</Paragraphs>
  <Slides>72</Slides>
  <Notes>40</Notes>
  <HiddenSlides>0</HiddenSlides>
  <MMClips>0</MMClips>
  <ScaleCrop>false</ScaleCrop>
  <HeadingPairs>
    <vt:vector size="6" baseType="variant">
      <vt:variant>
        <vt:lpstr>Fonts Used</vt:lpstr>
      </vt:variant>
      <vt:variant>
        <vt:i4>12</vt:i4>
      </vt:variant>
      <vt:variant>
        <vt:lpstr>Theme</vt:lpstr>
      </vt:variant>
      <vt:variant>
        <vt:i4>169</vt:i4>
      </vt:variant>
      <vt:variant>
        <vt:lpstr>Slide Titles</vt:lpstr>
      </vt:variant>
      <vt:variant>
        <vt:i4>72</vt:i4>
      </vt:variant>
    </vt:vector>
  </HeadingPairs>
  <TitlesOfParts>
    <vt:vector size="253" baseType="lpstr">
      <vt:lpstr>AR CARTER</vt:lpstr>
      <vt:lpstr>Arial</vt:lpstr>
      <vt:lpstr>Arial Rounded MT Bold</vt:lpstr>
      <vt:lpstr>Bradley Hand ITC</vt:lpstr>
      <vt:lpstr>Calibri</vt:lpstr>
      <vt:lpstr>Comic Sans MS</vt:lpstr>
      <vt:lpstr>Creepy</vt:lpstr>
      <vt:lpstr>Monotype Sorts</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121_Custom Design</vt:lpstr>
      <vt:lpstr>106_Custom Design</vt:lpstr>
      <vt:lpstr>5_Office Theme</vt:lpstr>
      <vt:lpstr>119_Custom Design</vt:lpstr>
      <vt:lpstr>11_Office Theme</vt:lpstr>
      <vt:lpstr>1_LeedsMet template</vt:lpstr>
      <vt:lpstr>123_Custom Design</vt:lpstr>
      <vt:lpstr>130_Custom Design</vt:lpstr>
      <vt:lpstr>10_Office Theme</vt:lpstr>
      <vt:lpstr>131_Custom Design</vt:lpstr>
      <vt:lpstr>Activating Learning Rethinking  Assessment and Feedback   </vt:lpstr>
      <vt:lpstr>PowerPoint Presentation</vt:lpstr>
      <vt:lpstr> About Phil…</vt:lpstr>
      <vt:lpstr>Thanks to students</vt:lpstr>
      <vt:lpstr>Rationale</vt:lpstr>
      <vt:lpstr>Feedback, assessment and enthusiasm</vt:lpstr>
      <vt:lpstr>Outline Programme: March 14th </vt:lpstr>
      <vt:lpstr>Intended learning outcomes</vt:lpstr>
      <vt:lpstr>You will be able to download my main slides</vt:lpstr>
      <vt:lpstr>Announcement about mobile phones and laptops...</vt:lpstr>
      <vt:lpstr>Download Phil’s published stuff on feedback, assessment, and learning</vt:lpstr>
      <vt:lpstr>Time-constrained Post-it exercise</vt:lpstr>
      <vt:lpstr>Thought for the day: Einstein</vt:lpstr>
      <vt:lpstr>Bringing assessment and feedback to life Questions employers might ask students at interview. that could help us frame some of our assessment and feedback</vt:lpstr>
      <vt:lpstr>Evidence-based practice</vt:lpstr>
      <vt:lpstr>17 sources about assessment, feedback and learning in higher education</vt:lpstr>
      <vt:lpstr>PowerPoint Presentation</vt:lpstr>
      <vt:lpstr>PowerPoint Presentation</vt:lpstr>
      <vt:lpstr>Now is the decade of  Universities’ dis-content!</vt:lpstr>
      <vt:lpstr>Modern institutions are moving away from being the providers of content, (where everything used to be about ‘delivery’), towards foregrounding two major functions: </vt:lpstr>
      <vt:lpstr> How students really learn </vt:lpstr>
      <vt:lpstr> How Students Really Learn ‘Ripples’ model of learning</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My main worries about assessment...</vt:lpstr>
      <vt:lpstr>PowerPoint Presentation</vt:lpstr>
      <vt:lpstr>PowerPoint Presentation</vt:lpstr>
      <vt:lpstr>Boud et al 2010: ‘Assessment 2020’</vt:lpstr>
      <vt:lpstr>Boud et al, 2010</vt:lpstr>
      <vt:lpstr>The importance of dialogic assessment</vt:lpstr>
      <vt:lpstr>Five main problems with assessed essays</vt:lpstr>
      <vt:lpstr>Why is it important to tackle the problem?</vt:lpstr>
      <vt:lpstr>What else can we do? (1)</vt:lpstr>
      <vt:lpstr>What else can we do? (2)</vt:lpstr>
      <vt:lpstr>What else can we do? (3)</vt:lpstr>
      <vt:lpstr>What else can we do? (4)</vt:lpstr>
      <vt:lpstr>What else can we do? (5)</vt:lpstr>
      <vt:lpstr>What else can we do? (6)</vt:lpstr>
      <vt:lpstr>PowerPoint Presentation</vt:lpstr>
      <vt:lpstr>Quality feedback: three vital functions</vt:lpstr>
      <vt:lpstr>Task: think about ghastly feedback</vt:lpstr>
      <vt:lpstr>Learning is not linear! Feedback is not unidirectional. But sometimes we pretend that they are! #sketchnote by @SGroshell and @MrZachG #edchat #learning #teachchat</vt:lpstr>
      <vt:lpstr>PowerPoint Presentation</vt:lpstr>
      <vt:lpstr>Use link below to download the new materials on feedback and assessment produced in 2017 by Kay Sambell, Sally Brown and Phil Race for Edinburgh Napier University</vt:lpstr>
      <vt:lpstr>What’s wrong with feedback?</vt:lpstr>
      <vt:lpstr>Fishing for feedback?</vt:lpstr>
      <vt:lpstr>But what’s really wrong with feedback?</vt:lpstr>
      <vt:lpstr>Royce Sadler on feedback:</vt:lpstr>
      <vt:lpstr>How’s your feedback?  (After Nicol and MacFarlane-Dick, 2006)</vt:lpstr>
      <vt:lpstr>The NSS Assessment and Feedback Agenda (2005-16)</vt:lpstr>
      <vt:lpstr>The new NSS statements (2017)</vt:lpstr>
      <vt:lpstr>Face-to-face communication</vt:lpstr>
      <vt:lpstr>Face-to-face one-to-one feedback activity</vt:lpstr>
      <vt:lpstr>PowerPoint Presentation</vt:lpstr>
      <vt:lpstr>PowerPoint Presentation</vt:lpstr>
      <vt:lpstr>PowerPoint Presentation</vt:lpstr>
      <vt:lpstr>PowerPoint Presentation</vt:lpstr>
      <vt:lpstr>Feedback works badly when it…</vt:lpstr>
      <vt:lpstr>Five tips for formative feedback</vt:lpstr>
      <vt:lpstr>Conclusions</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2018-04-24T20:01:20Z</dcterms:modified>
</cp:coreProperties>
</file>