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Masters/slideMaster172.xml" ContentType="application/vnd.openxmlformats-officedocument.presentationml.slideMaster+xml"/>
  <Override PartName="/ppt/slideMasters/slideMaster173.xml" ContentType="application/vnd.openxmlformats-officedocument.presentationml.slideMaster+xml"/>
  <Override PartName="/ppt/slideMasters/slideMaster17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7.xml" ContentType="application/vnd.openxmlformats-officedocument.presentationml.slideLayout+xml"/>
  <Override PartName="/ppt/theme/theme3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slideLayouts/slideLayout40.xml" ContentType="application/vnd.openxmlformats-officedocument.presentationml.slideLayout+xml"/>
  <Override PartName="/ppt/theme/theme38.xml" ContentType="application/vnd.openxmlformats-officedocument.theme+xml"/>
  <Override PartName="/ppt/slideLayouts/slideLayout41.xml" ContentType="application/vnd.openxmlformats-officedocument.presentationml.slideLayout+xml"/>
  <Override PartName="/ppt/theme/theme39.xml" ContentType="application/vnd.openxmlformats-officedocument.theme+xml"/>
  <Override PartName="/ppt/slideLayouts/slideLayout42.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3.xml" ContentType="application/vnd.openxmlformats-officedocument.presentationml.slideLayout+xml"/>
  <Override PartName="/ppt/theme/theme44.xml" ContentType="application/vnd.openxmlformats-officedocument.theme+xml"/>
  <Override PartName="/ppt/slideLayouts/slideLayout44.xml" ContentType="application/vnd.openxmlformats-officedocument.presentationml.slideLayout+xml"/>
  <Override PartName="/ppt/theme/theme45.xml" ContentType="application/vnd.openxmlformats-officedocument.theme+xml"/>
  <Override PartName="/ppt/slideLayouts/slideLayout45.xml" ContentType="application/vnd.openxmlformats-officedocument.presentationml.slideLayout+xml"/>
  <Override PartName="/ppt/theme/theme46.xml" ContentType="application/vnd.openxmlformats-officedocument.theme+xml"/>
  <Override PartName="/ppt/slideLayouts/slideLayout46.xml" ContentType="application/vnd.openxmlformats-officedocument.presentationml.slideLayout+xml"/>
  <Override PartName="/ppt/theme/theme47.xml" ContentType="application/vnd.openxmlformats-officedocument.theme+xml"/>
  <Override PartName="/ppt/slideLayouts/slideLayout47.xml" ContentType="application/vnd.openxmlformats-officedocument.presentationml.slideLayout+xml"/>
  <Override PartName="/ppt/theme/theme48.xml" ContentType="application/vnd.openxmlformats-officedocument.theme+xml"/>
  <Override PartName="/ppt/slideLayouts/slideLayout48.xml" ContentType="application/vnd.openxmlformats-officedocument.presentationml.slideLayout+xml"/>
  <Override PartName="/ppt/theme/theme49.xml" ContentType="application/vnd.openxmlformats-officedocument.theme+xml"/>
  <Override PartName="/ppt/slideLayouts/slideLayout49.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50.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slideLayouts/slideLayout51.xml" ContentType="application/vnd.openxmlformats-officedocument.presentationml.slideLayout+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slideLayouts/slideLayout52.xml" ContentType="application/vnd.openxmlformats-officedocument.presentationml.slideLayout+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slideLayouts/slideLayout53.xml" ContentType="application/vnd.openxmlformats-officedocument.presentationml.slideLayout+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slideLayouts/slideLayout54.xml" ContentType="application/vnd.openxmlformats-officedocument.presentationml.slideLayout+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slideLayouts/slideLayout55.xml" ContentType="application/vnd.openxmlformats-officedocument.presentationml.slideLayout+xml"/>
  <Override PartName="/ppt/theme/theme130.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slideLayouts/slideLayout58.xml" ContentType="application/vnd.openxmlformats-officedocument.presentationml.slideLayout+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slideLayouts/slideLayout63.xml" ContentType="application/vnd.openxmlformats-officedocument.presentationml.slideLayout+xml"/>
  <Override PartName="/ppt/theme/theme159.xml" ContentType="application/vnd.openxmlformats-officedocument.theme+xml"/>
  <Override PartName="/ppt/slideLayouts/slideLayout64.xml" ContentType="application/vnd.openxmlformats-officedocument.presentationml.slideLayout+xml"/>
  <Override PartName="/ppt/theme/theme160.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61.xml" ContentType="application/vnd.openxmlformats-officedocument.theme+xml"/>
  <Override PartName="/ppt/slideLayouts/slideLayout67.xml" ContentType="application/vnd.openxmlformats-officedocument.presentationml.slideLayout+xml"/>
  <Override PartName="/ppt/theme/theme162.xml" ContentType="application/vnd.openxmlformats-officedocument.theme+xml"/>
  <Override PartName="/ppt/theme/theme163.xml" ContentType="application/vnd.openxmlformats-officedocument.theme+xml"/>
  <Override PartName="/ppt/slideLayouts/slideLayout68.xml" ContentType="application/vnd.openxmlformats-officedocument.presentationml.slideLayout+xml"/>
  <Override PartName="/ppt/theme/theme164.xml" ContentType="application/vnd.openxmlformats-officedocument.theme+xml"/>
  <Override PartName="/ppt/slideLayouts/slideLayout69.xml" ContentType="application/vnd.openxmlformats-officedocument.presentationml.slideLayout+xml"/>
  <Override PartName="/ppt/theme/theme165.xml" ContentType="application/vnd.openxmlformats-officedocument.theme+xml"/>
  <Override PartName="/ppt/slideLayouts/slideLayout70.xml" ContentType="application/vnd.openxmlformats-officedocument.presentationml.slideLayout+xml"/>
  <Override PartName="/ppt/theme/theme16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67.xml" ContentType="application/vnd.openxmlformats-officedocument.theme+xml"/>
  <Override PartName="/ppt/slideLayouts/slideLayout73.xml" ContentType="application/vnd.openxmlformats-officedocument.presentationml.slideLayout+xml"/>
  <Override PartName="/ppt/theme/theme168.xml" ContentType="application/vnd.openxmlformats-officedocument.theme+xml"/>
  <Override PartName="/ppt/slideLayouts/slideLayout74.xml" ContentType="application/vnd.openxmlformats-officedocument.presentationml.slideLayout+xml"/>
  <Override PartName="/ppt/theme/theme169.xml" ContentType="application/vnd.openxmlformats-officedocument.theme+xml"/>
  <Override PartName="/ppt/slideLayouts/slideLayout75.xml" ContentType="application/vnd.openxmlformats-officedocument.presentationml.slideLayout+xml"/>
  <Override PartName="/ppt/theme/theme170.xml" ContentType="application/vnd.openxmlformats-officedocument.theme+xml"/>
  <Override PartName="/ppt/slideLayouts/slideLayout76.xml" ContentType="application/vnd.openxmlformats-officedocument.presentationml.slideLayout+xml"/>
  <Override PartName="/ppt/theme/theme171.xml" ContentType="application/vnd.openxmlformats-officedocument.theme+xml"/>
  <Override PartName="/ppt/slideLayouts/slideLayout77.xml" ContentType="application/vnd.openxmlformats-officedocument.presentationml.slideLayout+xml"/>
  <Override PartName="/ppt/theme/theme172.xml" ContentType="application/vnd.openxmlformats-officedocument.theme+xml"/>
  <Override PartName="/ppt/slideLayouts/slideLayout78.xml" ContentType="application/vnd.openxmlformats-officedocument.presentationml.slideLayout+xml"/>
  <Override PartName="/ppt/theme/theme173.xml" ContentType="application/vnd.openxmlformats-officedocument.theme+xml"/>
  <Override PartName="/ppt/slideLayouts/slideLayout79.xml" ContentType="application/vnd.openxmlformats-officedocument.presentationml.slideLayout+xml"/>
  <Override PartName="/ppt/theme/theme174.xml" ContentType="application/vnd.openxmlformats-officedocument.theme+xml"/>
  <Override PartName="/ppt/theme/theme17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5000" r:id="rId117"/>
    <p:sldMasterId id="2147485002" r:id="rId118"/>
    <p:sldMasterId id="2147485006" r:id="rId119"/>
    <p:sldMasterId id="2147485018" r:id="rId120"/>
    <p:sldMasterId id="2147485020" r:id="rId121"/>
    <p:sldMasterId id="2147485022" r:id="rId122"/>
    <p:sldMasterId id="2147485024" r:id="rId123"/>
    <p:sldMasterId id="2147485027" r:id="rId124"/>
    <p:sldMasterId id="2147485033" r:id="rId125"/>
    <p:sldMasterId id="2147485035" r:id="rId126"/>
    <p:sldMasterId id="2147485037" r:id="rId127"/>
    <p:sldMasterId id="2147485039" r:id="rId128"/>
    <p:sldMasterId id="2147485041" r:id="rId129"/>
    <p:sldMasterId id="2147485042" r:id="rId130"/>
    <p:sldMasterId id="2147485044" r:id="rId131"/>
    <p:sldMasterId id="2147485046" r:id="rId132"/>
    <p:sldMasterId id="2147485048" r:id="rId133"/>
    <p:sldMasterId id="2147485053" r:id="rId134"/>
    <p:sldMasterId id="2147485057" r:id="rId135"/>
    <p:sldMasterId id="2147485060" r:id="rId136"/>
    <p:sldMasterId id="2147485063" r:id="rId137"/>
    <p:sldMasterId id="2147485065" r:id="rId138"/>
    <p:sldMasterId id="2147485067" r:id="rId139"/>
    <p:sldMasterId id="2147485069" r:id="rId140"/>
    <p:sldMasterId id="2147485077" r:id="rId141"/>
    <p:sldMasterId id="2147485082" r:id="rId142"/>
    <p:sldMasterId id="2147485084" r:id="rId143"/>
    <p:sldMasterId id="2147485086" r:id="rId144"/>
    <p:sldMasterId id="2147485088" r:id="rId145"/>
    <p:sldMasterId id="2147485091" r:id="rId146"/>
    <p:sldMasterId id="2147485094" r:id="rId147"/>
    <p:sldMasterId id="2147485097" r:id="rId148"/>
    <p:sldMasterId id="2147485099" r:id="rId149"/>
    <p:sldMasterId id="2147485101" r:id="rId150"/>
    <p:sldMasterId id="2147485103" r:id="rId151"/>
    <p:sldMasterId id="2147485105" r:id="rId152"/>
    <p:sldMasterId id="2147485109" r:id="rId153"/>
    <p:sldMasterId id="2147485111" r:id="rId154"/>
    <p:sldMasterId id="2147485113" r:id="rId155"/>
    <p:sldMasterId id="2147485115" r:id="rId156"/>
    <p:sldMasterId id="2147485117" r:id="rId157"/>
    <p:sldMasterId id="2147485121" r:id="rId158"/>
    <p:sldMasterId id="2147485122" r:id="rId159"/>
    <p:sldMasterId id="2147485126" r:id="rId160"/>
    <p:sldMasterId id="2147485142" r:id="rId161"/>
    <p:sldMasterId id="2147485155" r:id="rId162"/>
    <p:sldMasterId id="2147485157" r:id="rId163"/>
    <p:sldMasterId id="2147485160" r:id="rId164"/>
    <p:sldMasterId id="2147485162" r:id="rId165"/>
    <p:sldMasterId id="2147485168" r:id="rId166"/>
    <p:sldMasterId id="2147485170" r:id="rId167"/>
    <p:sldMasterId id="2147485177" r:id="rId168"/>
    <p:sldMasterId id="2147485180" r:id="rId169"/>
    <p:sldMasterId id="2147485188" r:id="rId170"/>
    <p:sldMasterId id="2147485191" r:id="rId171"/>
    <p:sldMasterId id="2147485194" r:id="rId172"/>
    <p:sldMasterId id="2147485198" r:id="rId173"/>
    <p:sldMasterId id="2147485200" r:id="rId174"/>
  </p:sldMasterIdLst>
  <p:notesMasterIdLst>
    <p:notesMasterId r:id="rId295"/>
  </p:notesMasterIdLst>
  <p:sldIdLst>
    <p:sldId id="428" r:id="rId175"/>
    <p:sldId id="883" r:id="rId176"/>
    <p:sldId id="528" r:id="rId177"/>
    <p:sldId id="882" r:id="rId178"/>
    <p:sldId id="884" r:id="rId179"/>
    <p:sldId id="1035" r:id="rId180"/>
    <p:sldId id="1143" r:id="rId181"/>
    <p:sldId id="1194" r:id="rId182"/>
    <p:sldId id="459" r:id="rId183"/>
    <p:sldId id="1087" r:id="rId184"/>
    <p:sldId id="1088" r:id="rId185"/>
    <p:sldId id="529" r:id="rId186"/>
    <p:sldId id="531" r:id="rId187"/>
    <p:sldId id="984" r:id="rId188"/>
    <p:sldId id="986" r:id="rId189"/>
    <p:sldId id="1193" r:id="rId190"/>
    <p:sldId id="895" r:id="rId191"/>
    <p:sldId id="1185" r:id="rId192"/>
    <p:sldId id="1191" r:id="rId193"/>
    <p:sldId id="532" r:id="rId194"/>
    <p:sldId id="533" r:id="rId195"/>
    <p:sldId id="534" r:id="rId196"/>
    <p:sldId id="985" r:id="rId197"/>
    <p:sldId id="508" r:id="rId198"/>
    <p:sldId id="509" r:id="rId199"/>
    <p:sldId id="896" r:id="rId200"/>
    <p:sldId id="897" r:id="rId201"/>
    <p:sldId id="1192" r:id="rId202"/>
    <p:sldId id="1181" r:id="rId203"/>
    <p:sldId id="1182" r:id="rId204"/>
    <p:sldId id="1183" r:id="rId205"/>
    <p:sldId id="1184" r:id="rId206"/>
    <p:sldId id="1114" r:id="rId207"/>
    <p:sldId id="1146" r:id="rId208"/>
    <p:sldId id="995" r:id="rId209"/>
    <p:sldId id="987" r:id="rId210"/>
    <p:sldId id="988" r:id="rId211"/>
    <p:sldId id="989" r:id="rId212"/>
    <p:sldId id="1187" r:id="rId213"/>
    <p:sldId id="1190" r:id="rId214"/>
    <p:sldId id="1188" r:id="rId215"/>
    <p:sldId id="1189" r:id="rId216"/>
    <p:sldId id="1085" r:id="rId217"/>
    <p:sldId id="1086" r:id="rId218"/>
    <p:sldId id="1137" r:id="rId219"/>
    <p:sldId id="257" r:id="rId220"/>
    <p:sldId id="258" r:id="rId221"/>
    <p:sldId id="260" r:id="rId222"/>
    <p:sldId id="261" r:id="rId223"/>
    <p:sldId id="262" r:id="rId224"/>
    <p:sldId id="263" r:id="rId225"/>
    <p:sldId id="264" r:id="rId226"/>
    <p:sldId id="265" r:id="rId227"/>
    <p:sldId id="1186" r:id="rId228"/>
    <p:sldId id="1129" r:id="rId229"/>
    <p:sldId id="1130" r:id="rId230"/>
    <p:sldId id="1131" r:id="rId231"/>
    <p:sldId id="1132" r:id="rId232"/>
    <p:sldId id="1133" r:id="rId233"/>
    <p:sldId id="1134" r:id="rId234"/>
    <p:sldId id="1145" r:id="rId235"/>
    <p:sldId id="1144" r:id="rId236"/>
    <p:sldId id="1110" r:id="rId237"/>
    <p:sldId id="1111" r:id="rId238"/>
    <p:sldId id="1093" r:id="rId239"/>
    <p:sldId id="914" r:id="rId240"/>
    <p:sldId id="1094" r:id="rId241"/>
    <p:sldId id="1095" r:id="rId242"/>
    <p:sldId id="804" r:id="rId243"/>
    <p:sldId id="778" r:id="rId244"/>
    <p:sldId id="1126" r:id="rId245"/>
    <p:sldId id="1089" r:id="rId246"/>
    <p:sldId id="1091" r:id="rId247"/>
    <p:sldId id="1096" r:id="rId248"/>
    <p:sldId id="1135" r:id="rId249"/>
    <p:sldId id="1136" r:id="rId250"/>
    <p:sldId id="1138" r:id="rId251"/>
    <p:sldId id="1139" r:id="rId252"/>
    <p:sldId id="1140" r:id="rId253"/>
    <p:sldId id="1141" r:id="rId254"/>
    <p:sldId id="1142" r:id="rId255"/>
    <p:sldId id="1147" r:id="rId256"/>
    <p:sldId id="1195" r:id="rId257"/>
    <p:sldId id="1196" r:id="rId258"/>
    <p:sldId id="1150" r:id="rId259"/>
    <p:sldId id="1151" r:id="rId260"/>
    <p:sldId id="1152" r:id="rId261"/>
    <p:sldId id="1153" r:id="rId262"/>
    <p:sldId id="1154" r:id="rId263"/>
    <p:sldId id="1180" r:id="rId264"/>
    <p:sldId id="1157" r:id="rId265"/>
    <p:sldId id="641" r:id="rId266"/>
    <p:sldId id="642" r:id="rId267"/>
    <p:sldId id="643" r:id="rId268"/>
    <p:sldId id="644" r:id="rId269"/>
    <p:sldId id="645" r:id="rId270"/>
    <p:sldId id="646" r:id="rId271"/>
    <p:sldId id="647" r:id="rId272"/>
    <p:sldId id="651" r:id="rId273"/>
    <p:sldId id="1158" r:id="rId274"/>
    <p:sldId id="1159" r:id="rId275"/>
    <p:sldId id="1160" r:id="rId276"/>
    <p:sldId id="1161" r:id="rId277"/>
    <p:sldId id="1162" r:id="rId278"/>
    <p:sldId id="1163" r:id="rId279"/>
    <p:sldId id="1164" r:id="rId280"/>
    <p:sldId id="1165" r:id="rId281"/>
    <p:sldId id="1166" r:id="rId282"/>
    <p:sldId id="1167" r:id="rId283"/>
    <p:sldId id="1168" r:id="rId284"/>
    <p:sldId id="1169" r:id="rId285"/>
    <p:sldId id="1170" r:id="rId286"/>
    <p:sldId id="1171" r:id="rId287"/>
    <p:sldId id="1172" r:id="rId288"/>
    <p:sldId id="1173" r:id="rId289"/>
    <p:sldId id="1174" r:id="rId290"/>
    <p:sldId id="1175" r:id="rId291"/>
    <p:sldId id="1176" r:id="rId292"/>
    <p:sldId id="1108" r:id="rId293"/>
    <p:sldId id="1197" r:id="rId294"/>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008000"/>
    <a:srgbClr val="FFFFFF"/>
    <a:srgbClr val="FF6600"/>
    <a:srgbClr val="CC0000"/>
    <a:srgbClr val="660066"/>
    <a:srgbClr val="FF3300"/>
    <a:srgbClr val="FF6699"/>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374" autoAdjust="0"/>
  </p:normalViewPr>
  <p:slideViewPr>
    <p:cSldViewPr>
      <p:cViewPr varScale="1">
        <p:scale>
          <a:sx n="70" d="100"/>
          <a:sy n="70" d="100"/>
        </p:scale>
        <p:origin x="64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4566"/>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99" Type="http://schemas.openxmlformats.org/officeDocument/2006/relationships/tableStyles" Target="tableStyles.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Master" Target="slideMasters/slideMaster170.xml"/><Relationship Id="rId191" Type="http://schemas.openxmlformats.org/officeDocument/2006/relationships/slide" Target="slides/slide17.xml"/><Relationship Id="rId205" Type="http://schemas.openxmlformats.org/officeDocument/2006/relationships/slide" Target="slides/slide31.xml"/><Relationship Id="rId226" Type="http://schemas.openxmlformats.org/officeDocument/2006/relationships/slide" Target="slides/slide52.xml"/><Relationship Id="rId247" Type="http://schemas.openxmlformats.org/officeDocument/2006/relationships/slide" Target="slides/slide73.xml"/><Relationship Id="rId107" Type="http://schemas.openxmlformats.org/officeDocument/2006/relationships/slideMaster" Target="slideMasters/slideMaster107.xml"/><Relationship Id="rId268" Type="http://schemas.openxmlformats.org/officeDocument/2006/relationships/slide" Target="slides/slide94.xml"/><Relationship Id="rId289" Type="http://schemas.openxmlformats.org/officeDocument/2006/relationships/slide" Target="slides/slide11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 Target="slides/slide7.xml"/><Relationship Id="rId216" Type="http://schemas.openxmlformats.org/officeDocument/2006/relationships/slide" Target="slides/slide42.xml"/><Relationship Id="rId237" Type="http://schemas.openxmlformats.org/officeDocument/2006/relationships/slide" Target="slides/slide63.xml"/><Relationship Id="rId258" Type="http://schemas.openxmlformats.org/officeDocument/2006/relationships/slide" Target="slides/slide84.xml"/><Relationship Id="rId279" Type="http://schemas.openxmlformats.org/officeDocument/2006/relationships/slide" Target="slides/slide105.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290" Type="http://schemas.openxmlformats.org/officeDocument/2006/relationships/slide" Target="slides/slide116.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Master" Target="slideMasters/slideMaster171.xml"/><Relationship Id="rId192" Type="http://schemas.openxmlformats.org/officeDocument/2006/relationships/slide" Target="slides/slide18.xml"/><Relationship Id="rId206" Type="http://schemas.openxmlformats.org/officeDocument/2006/relationships/slide" Target="slides/slide32.xml"/><Relationship Id="rId227" Type="http://schemas.openxmlformats.org/officeDocument/2006/relationships/slide" Target="slides/slide53.xml"/><Relationship Id="rId248" Type="http://schemas.openxmlformats.org/officeDocument/2006/relationships/slide" Target="slides/slide74.xml"/><Relationship Id="rId269" Type="http://schemas.openxmlformats.org/officeDocument/2006/relationships/slide" Target="slides/slide95.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280" Type="http://schemas.openxmlformats.org/officeDocument/2006/relationships/slide" Target="slides/slide106.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Master" Target="slideMasters/slideMaster161.xml"/><Relationship Id="rId182" Type="http://schemas.openxmlformats.org/officeDocument/2006/relationships/slide" Target="slides/slide8.xml"/><Relationship Id="rId217" Type="http://schemas.openxmlformats.org/officeDocument/2006/relationships/slide" Target="slides/slide43.xml"/><Relationship Id="rId6" Type="http://schemas.openxmlformats.org/officeDocument/2006/relationships/slideMaster" Target="slideMasters/slideMaster6.xml"/><Relationship Id="rId238" Type="http://schemas.openxmlformats.org/officeDocument/2006/relationships/slide" Target="slides/slide64.xml"/><Relationship Id="rId259" Type="http://schemas.openxmlformats.org/officeDocument/2006/relationships/slide" Target="slides/slide85.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96.xml"/><Relationship Id="rId291" Type="http://schemas.openxmlformats.org/officeDocument/2006/relationships/slide" Target="slides/slide117.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51" Type="http://schemas.openxmlformats.org/officeDocument/2006/relationships/slideMaster" Target="slideMasters/slideMaster151.xml"/><Relationship Id="rId172" Type="http://schemas.openxmlformats.org/officeDocument/2006/relationships/slideMaster" Target="slideMasters/slideMaster172.xml"/><Relationship Id="rId193" Type="http://schemas.openxmlformats.org/officeDocument/2006/relationships/slide" Target="slides/slide19.xml"/><Relationship Id="rId207" Type="http://schemas.openxmlformats.org/officeDocument/2006/relationships/slide" Target="slides/slide33.xml"/><Relationship Id="rId228" Type="http://schemas.openxmlformats.org/officeDocument/2006/relationships/slide" Target="slides/slide54.xml"/><Relationship Id="rId249" Type="http://schemas.openxmlformats.org/officeDocument/2006/relationships/slide" Target="slides/slide75.xml"/><Relationship Id="rId13" Type="http://schemas.openxmlformats.org/officeDocument/2006/relationships/slideMaster" Target="slideMasters/slideMaster13.xml"/><Relationship Id="rId109" Type="http://schemas.openxmlformats.org/officeDocument/2006/relationships/slideMaster" Target="slideMasters/slideMaster109.xml"/><Relationship Id="rId260" Type="http://schemas.openxmlformats.org/officeDocument/2006/relationships/slide" Target="slides/slide86.xml"/><Relationship Id="rId281" Type="http://schemas.openxmlformats.org/officeDocument/2006/relationships/slide" Target="slides/slide107.xml"/><Relationship Id="rId34" Type="http://schemas.openxmlformats.org/officeDocument/2006/relationships/slideMaster" Target="slideMasters/slideMaster34.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20" Type="http://schemas.openxmlformats.org/officeDocument/2006/relationships/slideMaster" Target="slideMasters/slideMaster120.xml"/><Relationship Id="rId141" Type="http://schemas.openxmlformats.org/officeDocument/2006/relationships/slideMaster" Target="slideMasters/slideMaster14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 Target="slides/slide9.xml"/><Relationship Id="rId213" Type="http://schemas.openxmlformats.org/officeDocument/2006/relationships/slide" Target="slides/slide39.xml"/><Relationship Id="rId218" Type="http://schemas.openxmlformats.org/officeDocument/2006/relationships/slide" Target="slides/slide44.xml"/><Relationship Id="rId234" Type="http://schemas.openxmlformats.org/officeDocument/2006/relationships/slide" Target="slides/slide60.xml"/><Relationship Id="rId239"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76.xml"/><Relationship Id="rId255" Type="http://schemas.openxmlformats.org/officeDocument/2006/relationships/slide" Target="slides/slide81.xml"/><Relationship Id="rId271" Type="http://schemas.openxmlformats.org/officeDocument/2006/relationships/slide" Target="slides/slide97.xml"/><Relationship Id="rId276" Type="http://schemas.openxmlformats.org/officeDocument/2006/relationships/slide" Target="slides/slide102.xml"/><Relationship Id="rId292" Type="http://schemas.openxmlformats.org/officeDocument/2006/relationships/slide" Target="slides/slide118.xml"/><Relationship Id="rId297" Type="http://schemas.openxmlformats.org/officeDocument/2006/relationships/viewProps" Target="viewProps.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4.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Master" Target="slideMasters/slideMaster173.xml"/><Relationship Id="rId194" Type="http://schemas.openxmlformats.org/officeDocument/2006/relationships/slide" Target="slides/slide20.xml"/><Relationship Id="rId199" Type="http://schemas.openxmlformats.org/officeDocument/2006/relationships/slide" Target="slides/slide25.xml"/><Relationship Id="rId203" Type="http://schemas.openxmlformats.org/officeDocument/2006/relationships/slide" Target="slides/slide29.xml"/><Relationship Id="rId208" Type="http://schemas.openxmlformats.org/officeDocument/2006/relationships/slide" Target="slides/slide34.xml"/><Relationship Id="rId229" Type="http://schemas.openxmlformats.org/officeDocument/2006/relationships/slide" Target="slides/slide55.xml"/><Relationship Id="rId19" Type="http://schemas.openxmlformats.org/officeDocument/2006/relationships/slideMaster" Target="slideMasters/slideMaster19.xml"/><Relationship Id="rId224" Type="http://schemas.openxmlformats.org/officeDocument/2006/relationships/slide" Target="slides/slide50.xml"/><Relationship Id="rId240" Type="http://schemas.openxmlformats.org/officeDocument/2006/relationships/slide" Target="slides/slide66.xml"/><Relationship Id="rId245" Type="http://schemas.openxmlformats.org/officeDocument/2006/relationships/slide" Target="slides/slide71.xml"/><Relationship Id="rId261" Type="http://schemas.openxmlformats.org/officeDocument/2006/relationships/slide" Target="slides/slide87.xml"/><Relationship Id="rId266" Type="http://schemas.openxmlformats.org/officeDocument/2006/relationships/slide" Target="slides/slide92.xml"/><Relationship Id="rId287" Type="http://schemas.openxmlformats.org/officeDocument/2006/relationships/slide" Target="slides/slide113.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282" Type="http://schemas.openxmlformats.org/officeDocument/2006/relationships/slide" Target="slides/slide10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10.xml"/><Relationship Id="rId189" Type="http://schemas.openxmlformats.org/officeDocument/2006/relationships/slide" Target="slides/slide15.xml"/><Relationship Id="rId219" Type="http://schemas.openxmlformats.org/officeDocument/2006/relationships/slide" Target="slides/slide45.xml"/><Relationship Id="rId3" Type="http://schemas.openxmlformats.org/officeDocument/2006/relationships/slideMaster" Target="slideMasters/slideMaster3.xml"/><Relationship Id="rId214" Type="http://schemas.openxmlformats.org/officeDocument/2006/relationships/slide" Target="slides/slide40.xml"/><Relationship Id="rId230" Type="http://schemas.openxmlformats.org/officeDocument/2006/relationships/slide" Target="slides/slide56.xml"/><Relationship Id="rId235" Type="http://schemas.openxmlformats.org/officeDocument/2006/relationships/slide" Target="slides/slide61.xml"/><Relationship Id="rId251" Type="http://schemas.openxmlformats.org/officeDocument/2006/relationships/slide" Target="slides/slide77.xml"/><Relationship Id="rId256" Type="http://schemas.openxmlformats.org/officeDocument/2006/relationships/slide" Target="slides/slide82.xml"/><Relationship Id="rId277" Type="http://schemas.openxmlformats.org/officeDocument/2006/relationships/slide" Target="slides/slide103.xml"/><Relationship Id="rId298" Type="http://schemas.openxmlformats.org/officeDocument/2006/relationships/theme" Target="theme/theme1.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72" Type="http://schemas.openxmlformats.org/officeDocument/2006/relationships/slide" Target="slides/slide98.xml"/><Relationship Id="rId293" Type="http://schemas.openxmlformats.org/officeDocument/2006/relationships/slide" Target="slides/slide119.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Master" Target="slideMasters/slideMaster174.xml"/><Relationship Id="rId179" Type="http://schemas.openxmlformats.org/officeDocument/2006/relationships/slide" Target="slides/slide5.xml"/><Relationship Id="rId195" Type="http://schemas.openxmlformats.org/officeDocument/2006/relationships/slide" Target="slides/slide21.xml"/><Relationship Id="rId209" Type="http://schemas.openxmlformats.org/officeDocument/2006/relationships/slide" Target="slides/slide35.xml"/><Relationship Id="rId190" Type="http://schemas.openxmlformats.org/officeDocument/2006/relationships/slide" Target="slides/slide16.xml"/><Relationship Id="rId204" Type="http://schemas.openxmlformats.org/officeDocument/2006/relationships/slide" Target="slides/slide30.xml"/><Relationship Id="rId220" Type="http://schemas.openxmlformats.org/officeDocument/2006/relationships/slide" Target="slides/slide46.xml"/><Relationship Id="rId225" Type="http://schemas.openxmlformats.org/officeDocument/2006/relationships/slide" Target="slides/slide51.xml"/><Relationship Id="rId241" Type="http://schemas.openxmlformats.org/officeDocument/2006/relationships/slide" Target="slides/slide67.xml"/><Relationship Id="rId246" Type="http://schemas.openxmlformats.org/officeDocument/2006/relationships/slide" Target="slides/slide72.xml"/><Relationship Id="rId267" Type="http://schemas.openxmlformats.org/officeDocument/2006/relationships/slide" Target="slides/slide93.xml"/><Relationship Id="rId288" Type="http://schemas.openxmlformats.org/officeDocument/2006/relationships/slide" Target="slides/slide114.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88.xml"/><Relationship Id="rId283" Type="http://schemas.openxmlformats.org/officeDocument/2006/relationships/slide" Target="slides/slide10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6.xml"/><Relationship Id="rId210" Type="http://schemas.openxmlformats.org/officeDocument/2006/relationships/slide" Target="slides/slide36.xml"/><Relationship Id="rId215" Type="http://schemas.openxmlformats.org/officeDocument/2006/relationships/slide" Target="slides/slide41.xml"/><Relationship Id="rId236" Type="http://schemas.openxmlformats.org/officeDocument/2006/relationships/slide" Target="slides/slide62.xml"/><Relationship Id="rId257" Type="http://schemas.openxmlformats.org/officeDocument/2006/relationships/slide" Target="slides/slide83.xml"/><Relationship Id="rId278" Type="http://schemas.openxmlformats.org/officeDocument/2006/relationships/slide" Target="slides/slide104.xml"/><Relationship Id="rId26" Type="http://schemas.openxmlformats.org/officeDocument/2006/relationships/slideMaster" Target="slideMasters/slideMaster26.xml"/><Relationship Id="rId231" Type="http://schemas.openxmlformats.org/officeDocument/2006/relationships/slide" Target="slides/slide57.xml"/><Relationship Id="rId252" Type="http://schemas.openxmlformats.org/officeDocument/2006/relationships/slide" Target="slides/slide78.xml"/><Relationship Id="rId273" Type="http://schemas.openxmlformats.org/officeDocument/2006/relationships/slide" Target="slides/slide99.xml"/><Relationship Id="rId294" Type="http://schemas.openxmlformats.org/officeDocument/2006/relationships/slide" Target="slides/slide120.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1.xml"/><Relationship Id="rId196" Type="http://schemas.openxmlformats.org/officeDocument/2006/relationships/slide" Target="slides/slide22.xml"/><Relationship Id="rId200" Type="http://schemas.openxmlformats.org/officeDocument/2006/relationships/slide" Target="slides/slide26.xml"/><Relationship Id="rId16" Type="http://schemas.openxmlformats.org/officeDocument/2006/relationships/slideMaster" Target="slideMasters/slideMaster16.xml"/><Relationship Id="rId221" Type="http://schemas.openxmlformats.org/officeDocument/2006/relationships/slide" Target="slides/slide47.xml"/><Relationship Id="rId242" Type="http://schemas.openxmlformats.org/officeDocument/2006/relationships/slide" Target="slides/slide68.xml"/><Relationship Id="rId263" Type="http://schemas.openxmlformats.org/officeDocument/2006/relationships/slide" Target="slides/slide89.xml"/><Relationship Id="rId284" Type="http://schemas.openxmlformats.org/officeDocument/2006/relationships/slide" Target="slides/slide110.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 Target="slides/slide12.xml"/><Relationship Id="rId211" Type="http://schemas.openxmlformats.org/officeDocument/2006/relationships/slide" Target="slides/slide37.xml"/><Relationship Id="rId232" Type="http://schemas.openxmlformats.org/officeDocument/2006/relationships/slide" Target="slides/slide58.xml"/><Relationship Id="rId253" Type="http://schemas.openxmlformats.org/officeDocument/2006/relationships/slide" Target="slides/slide79.xml"/><Relationship Id="rId274" Type="http://schemas.openxmlformats.org/officeDocument/2006/relationships/slide" Target="slides/slide100.xml"/><Relationship Id="rId295" Type="http://schemas.openxmlformats.org/officeDocument/2006/relationships/notesMaster" Target="notesMasters/notesMaster1.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 Target="slides/slide2.xml"/><Relationship Id="rId197" Type="http://schemas.openxmlformats.org/officeDocument/2006/relationships/slide" Target="slides/slide23.xml"/><Relationship Id="rId201" Type="http://schemas.openxmlformats.org/officeDocument/2006/relationships/slide" Target="slides/slide27.xml"/><Relationship Id="rId222" Type="http://schemas.openxmlformats.org/officeDocument/2006/relationships/slide" Target="slides/slide48.xml"/><Relationship Id="rId243" Type="http://schemas.openxmlformats.org/officeDocument/2006/relationships/slide" Target="slides/slide69.xml"/><Relationship Id="rId264" Type="http://schemas.openxmlformats.org/officeDocument/2006/relationships/slide" Target="slides/slide90.xml"/><Relationship Id="rId285" Type="http://schemas.openxmlformats.org/officeDocument/2006/relationships/slide" Target="slides/slide111.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Master" Target="slideMasters/slideMaster166.xml"/><Relationship Id="rId187" Type="http://schemas.openxmlformats.org/officeDocument/2006/relationships/slide" Target="slides/slide13.xml"/><Relationship Id="rId1" Type="http://schemas.openxmlformats.org/officeDocument/2006/relationships/slideMaster" Target="slideMasters/slideMaster1.xml"/><Relationship Id="rId212" Type="http://schemas.openxmlformats.org/officeDocument/2006/relationships/slide" Target="slides/slide38.xml"/><Relationship Id="rId233" Type="http://schemas.openxmlformats.org/officeDocument/2006/relationships/slide" Target="slides/slide59.xml"/><Relationship Id="rId254" Type="http://schemas.openxmlformats.org/officeDocument/2006/relationships/slide" Target="slides/slide80.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101.xml"/><Relationship Id="rId296" Type="http://schemas.openxmlformats.org/officeDocument/2006/relationships/presProps" Target="presProps.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Master" Target="slideMasters/slideMaster135.xml"/><Relationship Id="rId156" Type="http://schemas.openxmlformats.org/officeDocument/2006/relationships/slideMaster" Target="slideMasters/slideMaster156.xml"/><Relationship Id="rId177" Type="http://schemas.openxmlformats.org/officeDocument/2006/relationships/slide" Target="slides/slide3.xml"/><Relationship Id="rId198" Type="http://schemas.openxmlformats.org/officeDocument/2006/relationships/slide" Target="slides/slide24.xml"/><Relationship Id="rId202" Type="http://schemas.openxmlformats.org/officeDocument/2006/relationships/slide" Target="slides/slide28.xml"/><Relationship Id="rId223" Type="http://schemas.openxmlformats.org/officeDocument/2006/relationships/slide" Target="slides/slide49.xml"/><Relationship Id="rId244" Type="http://schemas.openxmlformats.org/officeDocument/2006/relationships/slide" Target="slides/slide70.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91.xml"/><Relationship Id="rId286" Type="http://schemas.openxmlformats.org/officeDocument/2006/relationships/slide" Target="slides/slide112.xml"/><Relationship Id="rId50" Type="http://schemas.openxmlformats.org/officeDocument/2006/relationships/slideMaster" Target="slideMasters/slideMaster50.xml"/><Relationship Id="rId104" Type="http://schemas.openxmlformats.org/officeDocument/2006/relationships/slideMaster" Target="slideMasters/slideMaster104.xml"/><Relationship Id="rId125" Type="http://schemas.openxmlformats.org/officeDocument/2006/relationships/slideMaster" Target="slideMasters/slideMaster125.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24</a:t>
            </a:fld>
            <a:endParaRPr lang="en-GB">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25</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26</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27</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7918A6-274E-49C2-AE12-872A22CD574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3969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81689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389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7715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85506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0885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7132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7744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6212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2777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02585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1603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E8C0C-4E2D-4CE8-AED3-ACCDDCC1E615}"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31714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7843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55674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497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70927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23252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74</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1339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4CD6C9-20D9-4EFB-B9DE-F86C9C8BB69C}"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368729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3858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8463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075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03974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91AFA20-F2FC-4542-8CA6-FA4D6B9003BC}"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74850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C0103D-919D-404D-A765-59DD853BCAE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2246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5</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469B74-8BEA-40BC-B706-02B0D27CA9D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900507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AB7911-E510-43FD-B5F5-C9A363608339}"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9939" name="Rectangle 2"/>
          <p:cNvSpPr>
            <a:spLocks noGrp="1" noRot="1" noChangeAspect="1" noChangeArrowheads="1" noTextEdit="1"/>
          </p:cNvSpPr>
          <p:nvPr>
            <p:ph type="sldImg"/>
          </p:nvPr>
        </p:nvSpPr>
        <p:spPr>
          <a:xfrm>
            <a:off x="1150938" y="692150"/>
            <a:ext cx="4556125" cy="3416300"/>
          </a:xfrm>
          <a:ln/>
        </p:spPr>
      </p:sp>
      <p:sp>
        <p:nvSpPr>
          <p:cNvPr id="3994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971609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50938" y="692150"/>
            <a:ext cx="4556125" cy="3416300"/>
          </a:xfrm>
          <a:ln/>
        </p:spPr>
      </p:sp>
      <p:sp>
        <p:nvSpPr>
          <p:cNvPr id="40963" name="Notes Placeholder 2"/>
          <p:cNvSpPr>
            <a:spLocks noGrp="1"/>
          </p:cNvSpPr>
          <p:nvPr>
            <p:ph type="body" idx="1"/>
          </p:nvPr>
        </p:nvSpPr>
        <p:spPr>
          <a:noFill/>
          <a:ln/>
        </p:spPr>
        <p:txBody>
          <a:bodyPr/>
          <a:lstStyle/>
          <a:p>
            <a:endParaRPr lang="en-US"/>
          </a:p>
        </p:txBody>
      </p:sp>
      <p:sp>
        <p:nvSpPr>
          <p:cNvPr id="40964"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AE9A6F3-C633-4730-93FA-7624146951BA}"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57642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4E526-42AF-4B1B-B371-2D523428B63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242324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83111D1-EAE3-467C-9B06-6ADA87062BA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3011" name="Rectangle 2"/>
          <p:cNvSpPr>
            <a:spLocks noGrp="1" noRot="1" noChangeAspect="1" noChangeArrowheads="1" noTextEdit="1"/>
          </p:cNvSpPr>
          <p:nvPr>
            <p:ph type="sldImg"/>
          </p:nvPr>
        </p:nvSpPr>
        <p:spPr>
          <a:xfrm>
            <a:off x="1150938" y="692150"/>
            <a:ext cx="4556125" cy="3416300"/>
          </a:xfrm>
          <a:ln/>
        </p:spPr>
      </p:sp>
      <p:sp>
        <p:nvSpPr>
          <p:cNvPr id="4301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9224169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0FF3D81-B2E7-4D4B-9BDE-BE8CCC0D2F8A}" type="slidenum">
              <a:rPr kumimoji="0" lang="en-GB" sz="1000" b="0" i="1"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GB"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815554" name="Rectangle 2"/>
          <p:cNvSpPr>
            <a:spLocks noGrp="1" noRot="1" noChangeAspect="1" noChangeArrowheads="1" noTextEdit="1"/>
          </p:cNvSpPr>
          <p:nvPr>
            <p:ph type="sldImg"/>
          </p:nvPr>
        </p:nvSpPr>
        <p:spPr>
          <a:xfrm>
            <a:off x="1150938" y="692150"/>
            <a:ext cx="4556125" cy="3416300"/>
          </a:xfrm>
          <a:ln/>
        </p:spPr>
      </p:sp>
      <p:sp>
        <p:nvSpPr>
          <p:cNvPr id="181555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7692676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0FF3D81-B2E7-4D4B-9BDE-BE8CCC0D2F8A}" type="slidenum">
              <a:rPr kumimoji="0" lang="en-GB" sz="1000" b="0" i="1"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GB"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815554" name="Rectangle 2"/>
          <p:cNvSpPr>
            <a:spLocks noGrp="1" noRot="1" noChangeAspect="1" noChangeArrowheads="1" noTextEdit="1"/>
          </p:cNvSpPr>
          <p:nvPr>
            <p:ph type="sldImg"/>
          </p:nvPr>
        </p:nvSpPr>
        <p:spPr>
          <a:xfrm>
            <a:off x="1150938" y="692150"/>
            <a:ext cx="4556125" cy="3416300"/>
          </a:xfrm>
          <a:ln/>
        </p:spPr>
      </p:sp>
      <p:sp>
        <p:nvSpPr>
          <p:cNvPr id="181555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367144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A46A20-DDFF-475D-AA4E-EB3D33104BCF}" type="slidenum">
              <a:rPr kumimoji="0" lang="en-GB" sz="1000" b="0" i="1"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GB"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840130" name="Rectangle 2"/>
          <p:cNvSpPr>
            <a:spLocks noGrp="1" noRot="1" noChangeAspect="1" noChangeArrowheads="1" noTextEdit="1"/>
          </p:cNvSpPr>
          <p:nvPr>
            <p:ph type="sldImg"/>
          </p:nvPr>
        </p:nvSpPr>
        <p:spPr>
          <a:xfrm>
            <a:off x="1150938" y="692150"/>
            <a:ext cx="4556125" cy="3416300"/>
          </a:xfrm>
          <a:ln/>
        </p:spPr>
      </p:sp>
      <p:sp>
        <p:nvSpPr>
          <p:cNvPr id="184013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0757625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C929-3DE4-4664-8902-724269B9802C}"/>
              </a:ext>
            </a:extLst>
          </p:cNvPr>
          <p:cNvSpPr>
            <a:spLocks noGrp="1" noRot="1" noChangeAspect="1" noTextEdit="1"/>
          </p:cNvSpPr>
          <p:nvPr>
            <p:ph type="sldImg"/>
          </p:nvPr>
        </p:nvSpPr>
        <p:spPr>
          <a:xfrm>
            <a:off x="1150938" y="692150"/>
            <a:ext cx="4556125" cy="3416300"/>
          </a:xfrm>
          <a:ln/>
        </p:spPr>
      </p:sp>
      <p:sp>
        <p:nvSpPr>
          <p:cNvPr id="10243" name="Notes Placeholder 2">
            <a:extLst>
              <a:ext uri="{FF2B5EF4-FFF2-40B4-BE49-F238E27FC236}">
                <a16:creationId xmlns:a16="http://schemas.microsoft.com/office/drawing/2014/main" id="{B231AB1A-8C1D-47DD-99E8-22C246E5C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a:extLst>
              <a:ext uri="{FF2B5EF4-FFF2-40B4-BE49-F238E27FC236}">
                <a16:creationId xmlns:a16="http://schemas.microsoft.com/office/drawing/2014/main" id="{F84C6B9F-9778-46F6-829D-2D6D80AE96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r"/>
            <a:fld id="{8330C42E-65A2-43A7-8907-C21CA59B6F43}" type="slidenum">
              <a:rPr lang="en-GB" altLang="en-US" sz="1000" b="0"/>
              <a:pPr algn="r"/>
              <a:t>92</a:t>
            </a:fld>
            <a:endParaRPr lang="en-GB" altLang="en-US" sz="1000" b="0"/>
          </a:p>
        </p:txBody>
      </p:sp>
    </p:spTree>
    <p:extLst>
      <p:ext uri="{BB962C8B-B14F-4D97-AF65-F5344CB8AC3E}">
        <p14:creationId xmlns:p14="http://schemas.microsoft.com/office/powerpoint/2010/main" val="2539651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8C6C45C-0AB1-432C-8529-4913099A10A1}"/>
              </a:ext>
            </a:extLst>
          </p:cNvPr>
          <p:cNvSpPr>
            <a:spLocks noGrp="1" noRot="1" noChangeAspect="1" noTextEdit="1"/>
          </p:cNvSpPr>
          <p:nvPr>
            <p:ph type="sldImg"/>
          </p:nvPr>
        </p:nvSpPr>
        <p:spPr>
          <a:xfrm>
            <a:off x="1150938" y="692150"/>
            <a:ext cx="4556125" cy="3416300"/>
          </a:xfrm>
          <a:ln/>
        </p:spPr>
      </p:sp>
      <p:sp>
        <p:nvSpPr>
          <p:cNvPr id="12291" name="Notes Placeholder 2">
            <a:extLst>
              <a:ext uri="{FF2B5EF4-FFF2-40B4-BE49-F238E27FC236}">
                <a16:creationId xmlns:a16="http://schemas.microsoft.com/office/drawing/2014/main" id="{62DA72D0-F4FC-4FBC-B7B4-A579C1247A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8623A9F3-6B3C-40AD-A61E-9FC72D81C2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r"/>
            <a:fld id="{36CAA16F-D8CA-4644-A293-A20D559BE8FF}" type="slidenum">
              <a:rPr lang="en-GB" altLang="en-US" sz="1000" b="0"/>
              <a:pPr algn="r"/>
              <a:t>93</a:t>
            </a:fld>
            <a:endParaRPr lang="en-GB" altLang="en-US" sz="1000" b="0"/>
          </a:p>
        </p:txBody>
      </p:sp>
    </p:spTree>
    <p:extLst>
      <p:ext uri="{BB962C8B-B14F-4D97-AF65-F5344CB8AC3E}">
        <p14:creationId xmlns:p14="http://schemas.microsoft.com/office/powerpoint/2010/main" val="202303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9</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BDE45D5-22E0-4F56-B081-FD0588BB94A8}"/>
              </a:ext>
            </a:extLst>
          </p:cNvPr>
          <p:cNvSpPr>
            <a:spLocks noGrp="1" noRot="1" noChangeAspect="1" noTextEdit="1"/>
          </p:cNvSpPr>
          <p:nvPr>
            <p:ph type="sldImg"/>
          </p:nvPr>
        </p:nvSpPr>
        <p:spPr>
          <a:xfrm>
            <a:off x="1150938" y="692150"/>
            <a:ext cx="4556125" cy="3416300"/>
          </a:xfrm>
          <a:ln/>
        </p:spPr>
      </p:sp>
      <p:sp>
        <p:nvSpPr>
          <p:cNvPr id="14339" name="Notes Placeholder 2">
            <a:extLst>
              <a:ext uri="{FF2B5EF4-FFF2-40B4-BE49-F238E27FC236}">
                <a16:creationId xmlns:a16="http://schemas.microsoft.com/office/drawing/2014/main" id="{8D48BC12-33A1-4E61-AD25-0EA94D3941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1F9E8EE1-D4B8-4AA9-A244-2D0DB82212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048271-9E40-49D8-B460-21201CAE71B1}"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656759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3F51039-259D-4680-B9B3-CBEF8DF49869}"/>
              </a:ext>
            </a:extLst>
          </p:cNvPr>
          <p:cNvSpPr>
            <a:spLocks noGrp="1" noRot="1" noChangeAspect="1" noTextEdit="1"/>
          </p:cNvSpPr>
          <p:nvPr>
            <p:ph type="sldImg"/>
          </p:nvPr>
        </p:nvSpPr>
        <p:spPr>
          <a:xfrm>
            <a:off x="1150938" y="692150"/>
            <a:ext cx="4556125" cy="3416300"/>
          </a:xfrm>
          <a:ln/>
        </p:spPr>
      </p:sp>
      <p:sp>
        <p:nvSpPr>
          <p:cNvPr id="16387" name="Notes Placeholder 2">
            <a:extLst>
              <a:ext uri="{FF2B5EF4-FFF2-40B4-BE49-F238E27FC236}">
                <a16:creationId xmlns:a16="http://schemas.microsoft.com/office/drawing/2014/main" id="{A7FEE4EA-C96F-489B-A51E-F22A35757A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A27E123D-7845-465A-8504-EA0B9638FF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1387B5F-4487-4FB4-8CB9-9ACE7A98A0D4}"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07341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B6FE92F-07A4-48AA-9FF4-C4136E9B807E}"/>
              </a:ext>
            </a:extLst>
          </p:cNvPr>
          <p:cNvSpPr>
            <a:spLocks noGrp="1" noRot="1" noChangeAspect="1" noTextEdit="1"/>
          </p:cNvSpPr>
          <p:nvPr>
            <p:ph type="sldImg"/>
          </p:nvPr>
        </p:nvSpPr>
        <p:spPr>
          <a:xfrm>
            <a:off x="1150938" y="692150"/>
            <a:ext cx="4556125" cy="3416300"/>
          </a:xfrm>
          <a:ln/>
        </p:spPr>
      </p:sp>
      <p:sp>
        <p:nvSpPr>
          <p:cNvPr id="18435" name="Notes Placeholder 2">
            <a:extLst>
              <a:ext uri="{FF2B5EF4-FFF2-40B4-BE49-F238E27FC236}">
                <a16:creationId xmlns:a16="http://schemas.microsoft.com/office/drawing/2014/main" id="{775FF7A6-4C91-46EF-BF39-16E55300C5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77A0609D-CE30-433C-A061-4F57DE2EAB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F586956-FC94-4F58-AE76-7A328BBC738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648833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454993A-66F4-4DE2-A234-0D6E8B917EE6}"/>
              </a:ext>
            </a:extLst>
          </p:cNvPr>
          <p:cNvSpPr>
            <a:spLocks noGrp="1" noRot="1" noChangeAspect="1" noTextEdit="1"/>
          </p:cNvSpPr>
          <p:nvPr>
            <p:ph type="sldImg"/>
          </p:nvPr>
        </p:nvSpPr>
        <p:spPr>
          <a:xfrm>
            <a:off x="1150938" y="692150"/>
            <a:ext cx="4556125" cy="3416300"/>
          </a:xfrm>
          <a:ln/>
        </p:spPr>
      </p:sp>
      <p:sp>
        <p:nvSpPr>
          <p:cNvPr id="20483" name="Notes Placeholder 2">
            <a:extLst>
              <a:ext uri="{FF2B5EF4-FFF2-40B4-BE49-F238E27FC236}">
                <a16:creationId xmlns:a16="http://schemas.microsoft.com/office/drawing/2014/main" id="{7DD2B46E-9004-4A99-AADA-3394691BA6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5F4B507A-8AD7-4631-9D4A-0AFAD6C411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AE73079-38A7-4A62-9CC0-59D0310D61B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920443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B66A211-2333-48BD-BD78-E53E373A2DE1}"/>
              </a:ext>
            </a:extLst>
          </p:cNvPr>
          <p:cNvSpPr>
            <a:spLocks noGrp="1" noRot="1" noChangeAspect="1" noTextEdit="1"/>
          </p:cNvSpPr>
          <p:nvPr>
            <p:ph type="sldImg"/>
          </p:nvPr>
        </p:nvSpPr>
        <p:spPr>
          <a:xfrm>
            <a:off x="1150938" y="692150"/>
            <a:ext cx="4556125" cy="3416300"/>
          </a:xfrm>
          <a:ln/>
        </p:spPr>
      </p:sp>
      <p:sp>
        <p:nvSpPr>
          <p:cNvPr id="24579" name="Notes Placeholder 2">
            <a:extLst>
              <a:ext uri="{FF2B5EF4-FFF2-40B4-BE49-F238E27FC236}">
                <a16:creationId xmlns:a16="http://schemas.microsoft.com/office/drawing/2014/main" id="{65130909-3BBB-4FC1-9412-D041E02652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a:extLst>
              <a:ext uri="{FF2B5EF4-FFF2-40B4-BE49-F238E27FC236}">
                <a16:creationId xmlns:a16="http://schemas.microsoft.com/office/drawing/2014/main" id="{F8EA622A-12E2-42CF-9213-5A3B031E02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D980E99-A296-4931-A33E-D2BC050C693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1175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CE75467-CBAA-4848-90CC-4117A82F8AE9}"/>
              </a:ext>
            </a:extLst>
          </p:cNvPr>
          <p:cNvSpPr>
            <a:spLocks noGrp="1" noRot="1" noChangeAspect="1" noTextEdit="1"/>
          </p:cNvSpPr>
          <p:nvPr>
            <p:ph type="sldImg"/>
          </p:nvPr>
        </p:nvSpPr>
        <p:spPr>
          <a:xfrm>
            <a:off x="1150938" y="692150"/>
            <a:ext cx="4556125" cy="3416300"/>
          </a:xfrm>
          <a:ln/>
        </p:spPr>
      </p:sp>
      <p:sp>
        <p:nvSpPr>
          <p:cNvPr id="22531" name="Notes Placeholder 2">
            <a:extLst>
              <a:ext uri="{FF2B5EF4-FFF2-40B4-BE49-F238E27FC236}">
                <a16:creationId xmlns:a16="http://schemas.microsoft.com/office/drawing/2014/main" id="{2BDC2F3C-976C-45C0-8722-CA0CCA2A5F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9FF6A4C3-D9BD-4D3F-85F0-DAA1058482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F588407-970F-4B43-BF9F-1C022EFDF41B}"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99</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31859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516FE5-762C-46A8-9742-8BC77C01C0C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5427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254B70-C7F1-47CB-AA41-A4E341294039}"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01701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DAF0CB-A590-4800-9562-FD29FD27160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915414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3B56A6-F5E6-4AEC-9203-77DDD3124074}"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964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398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EDE9FCF-9A89-4647-80F4-A8BD16F83A5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42627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31CF9B-09E2-44A1-81AA-B5DE7CC01C7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850434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7902E9-6B73-4BAF-A35B-F2A8EBE17F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12801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6F7AE84-F142-4C8F-B419-5C8BABE5B49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3704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5CF20E1-69FF-4C2D-AE00-6C2615E7513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548255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E06A77-A93E-4731-B4DC-9B34AF830837}"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9832131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2A5B99-32DD-4D24-9FEB-6DD82B9BABF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465732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076430-7C16-43CC-BC32-80D3D501646F}"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3175298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156AACB-64DC-4BA3-AEDD-24D7F62EF2D3}"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4424664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0DB73D0-33EF-45D9-8D1C-17C187866E96}"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047471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CEED63-E161-4E93-A362-28F36F9892E6}"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5904911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AE1917-049A-48FF-B49A-8125B6E16A49}"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8880849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pPr eaLnBrk="1" hangingPunct="1"/>
            <a:endParaRPr lang="en-US"/>
          </a:p>
        </p:txBody>
      </p:sp>
      <p:sp>
        <p:nvSpPr>
          <p:cNvPr id="2867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EAE72F0-1F5C-4E90-9ABD-D20E6E4C340C}"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046958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6A7871-E9EA-4797-BC3B-71A062328576}"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7018643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61191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17</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21</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6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0.xml"/></Relationships>
</file>

<file path=ppt/slideLayouts/_rels/slideLayout76.xml.rels><?xml version="1.0" encoding="UTF-8" standalone="yes"?>
<Relationships xmlns="http://schemas.openxmlformats.org/package/2006/relationships"><Relationship Id="rId3" Type="http://schemas.openxmlformats.org/officeDocument/2006/relationships/hyperlink" Target="Choices&#8230;.ppt" TargetMode="External"/><Relationship Id="rId2" Type="http://schemas.openxmlformats.org/officeDocument/2006/relationships/image" Target="../media/image2.png"/><Relationship Id="rId1" Type="http://schemas.openxmlformats.org/officeDocument/2006/relationships/slideMaster" Target="../slideMasters/slideMaster17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7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7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4/30/2018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4/30/2018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4/30/2018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4/30/2018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4/30/2018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Monday, 30 April 2018</a:t>
            </a:fld>
            <a:endParaRPr lang="en-GB" sz="1800" dirty="0">
              <a:solidFill>
                <a:srgbClr val="FFFF6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30/04/2018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000730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Monday, 30 April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4/30/2018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00336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281436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827083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4/30/2018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30/04/2018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447644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374706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1134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Monday, 30 April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26689468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788249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807846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1897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7396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4/30/2018</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8439856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30/04/2018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099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30/04/2018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65842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488953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915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7625AB-FC97-490A-8656-5AA518A81A15}" type="datetimeFigureOut">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30/04/2018</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BDDB8-C93E-4FB8-B9AD-85962E08A833}" type="slidenum">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293545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645272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62E433-1D2D-4EAF-B0F4-485F6659435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30/04/2018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BBFA3-D773-4277-B29B-823D2E10570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2196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
        <p:nvSpPr>
          <p:cNvPr id="46" name="AutoShape 4">
            <a:hlinkClick r:id="rId3"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47" name="AutoShape 5">
            <a:hlinkClick r:id="rId3" action="ppaction://hlinkpres?slideindex=1&amp;slidetitle=" highlightClick="1"/>
          </p:cNvPr>
          <p:cNvSpPr>
            <a:spLocks noChangeArrowheads="1"/>
          </p:cNvSpPr>
          <p:nvPr userDrawn="1"/>
        </p:nvSpPr>
        <p:spPr bwMode="auto">
          <a:xfrm>
            <a:off x="8172450" y="5949950"/>
            <a:ext cx="1042988" cy="1042988"/>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spTree>
    <p:extLst>
      <p:ext uri="{BB962C8B-B14F-4D97-AF65-F5344CB8AC3E}">
        <p14:creationId xmlns:p14="http://schemas.microsoft.com/office/powerpoint/2010/main" val="31276758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1769201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119623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B64153-E855-460A-AB18-AB604D46970F}"/>
              </a:ext>
            </a:extLst>
          </p:cNvPr>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354EA9D-FA62-40B7-8001-A90834B42890}" type="datetimeFigureOut">
              <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30/04/2018</a:t>
            </a:fld>
            <a:endPar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3" name="Footer Placeholder 2">
            <a:extLst>
              <a:ext uri="{FF2B5EF4-FFF2-40B4-BE49-F238E27FC236}">
                <a16:creationId xmlns:a16="http://schemas.microsoft.com/office/drawing/2014/main" id="{E27C352B-0E7C-4C46-8E90-75C264439736}"/>
              </a:ext>
            </a:extLst>
          </p:cNvPr>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4" name="Slide Number Placeholder 3">
            <a:extLst>
              <a:ext uri="{FF2B5EF4-FFF2-40B4-BE49-F238E27FC236}">
                <a16:creationId xmlns:a16="http://schemas.microsoft.com/office/drawing/2014/main" id="{F8B10152-1CAA-4B2D-BB85-EA3F9F5B1CBF}"/>
              </a:ext>
            </a:extLst>
          </p:cNvPr>
          <p:cNvSpPr>
            <a:spLocks noGrp="1"/>
          </p:cNvSpPr>
          <p:nvPr>
            <p:ph type="sldNum" sz="quarter" idx="12"/>
          </p:nvPr>
        </p:nvSpPr>
        <p:spPr/>
        <p:txBody>
          <a:bodyPr/>
          <a:lstStyle>
            <a:lvl1pPr eaLnBrk="0" hangingPunct="0">
              <a:defRPr b="1" smtClean="0">
                <a:latin typeface="Times New Roman" panose="02020603050405020304"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FD7E64C-528C-4AA6-9656-4F4A71071A4A}" type="slidenum">
              <a:rPr kumimoji="0" lang="en-GB" alt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GB" alt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1326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30/04/2018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30/04/2018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4.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7.xml"/><Relationship Id="rId1" Type="http://schemas.openxmlformats.org/officeDocument/2006/relationships/slideLayout" Target="../slideLayouts/slideLayout52.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0.xml"/><Relationship Id="rId1" Type="http://schemas.openxmlformats.org/officeDocument/2006/relationships/slideLayout" Target="../slideLayouts/slideLayout5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3.xml"/><Relationship Id="rId1" Type="http://schemas.openxmlformats.org/officeDocument/2006/relationships/slideLayout" Target="../slideLayouts/slideLayout5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4.xml.rels><?xml version="1.0" encoding="UTF-8" standalone="yes"?>
<Relationships xmlns="http://schemas.openxmlformats.org/package/2006/relationships"><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0.xml"/><Relationship Id="rId1" Type="http://schemas.openxmlformats.org/officeDocument/2006/relationships/slideLayout" Target="../slideLayouts/slideLayout55.xml"/></Relationships>
</file>

<file path=ppt/slideMasters/_rels/slideMaster131.xml.rels><?xml version="1.0" encoding="UTF-8" standalone="yes"?>
<Relationships xmlns="http://schemas.openxmlformats.org/package/2006/relationships"><Relationship Id="rId3" Type="http://schemas.openxmlformats.org/officeDocument/2006/relationships/theme" Target="../theme/theme131.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hyperlink" Target="00%20main%20menu.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58.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9.xml.rels><?xml version="1.0" encoding="UTF-8" standalone="yes"?>
<Relationships xmlns="http://schemas.openxmlformats.org/package/2006/relationships"><Relationship Id="rId3" Type="http://schemas.openxmlformats.org/officeDocument/2006/relationships/theme" Target="../theme/theme139.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2.xm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theme" Target="../theme/theme14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6.xml.rels><?xml version="1.0" encoding="UTF-8" standalone="yes"?>
<Relationships xmlns="http://schemas.openxmlformats.org/package/2006/relationships"><Relationship Id="rId1" Type="http://schemas.openxmlformats.org/officeDocument/2006/relationships/theme" Target="../theme/theme146.xml"/></Relationships>
</file>

<file path=ppt/slideMasters/_rels/slideMaster14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5.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59.xml"/><Relationship Id="rId1" Type="http://schemas.openxmlformats.org/officeDocument/2006/relationships/slideLayout" Target="../slideLayouts/slideLayout63.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60.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60.xml"/><Relationship Id="rId1" Type="http://schemas.openxmlformats.org/officeDocument/2006/relationships/slideLayout" Target="../slideLayouts/slideLayout64.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61.xml.rels><?xml version="1.0" encoding="UTF-8" standalone="yes"?>
<Relationships xmlns="http://schemas.openxmlformats.org/package/2006/relationships"><Relationship Id="rId3" Type="http://schemas.openxmlformats.org/officeDocument/2006/relationships/theme" Target="../theme/theme161.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62.xml.rels><?xml version="1.0" encoding="UTF-8" standalone="yes"?>
<Relationships xmlns="http://schemas.openxmlformats.org/package/2006/relationships"><Relationship Id="rId2" Type="http://schemas.openxmlformats.org/officeDocument/2006/relationships/theme" Target="../theme/theme162.xml"/><Relationship Id="rId1" Type="http://schemas.openxmlformats.org/officeDocument/2006/relationships/slideLayout" Target="../slideLayouts/slideLayout67.xml"/></Relationships>
</file>

<file path=ppt/slideMasters/_rels/slideMaster1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3.xml"/></Relationships>
</file>

<file path=ppt/slideMasters/_rels/slideMaster164.xml.rels><?xml version="1.0" encoding="UTF-8" standalone="yes"?>
<Relationships xmlns="http://schemas.openxmlformats.org/package/2006/relationships"><Relationship Id="rId2" Type="http://schemas.openxmlformats.org/officeDocument/2006/relationships/theme" Target="../theme/theme164.xml"/><Relationship Id="rId1" Type="http://schemas.openxmlformats.org/officeDocument/2006/relationships/slideLayout" Target="../slideLayouts/slideLayout68.xml"/></Relationships>
</file>

<file path=ppt/slideMasters/_rels/slideMaster165.xml.rels><?xml version="1.0" encoding="UTF-8" standalone="yes"?>
<Relationships xmlns="http://schemas.openxmlformats.org/package/2006/relationships"><Relationship Id="rId2" Type="http://schemas.openxmlformats.org/officeDocument/2006/relationships/theme" Target="../theme/theme165.xml"/><Relationship Id="rId1" Type="http://schemas.openxmlformats.org/officeDocument/2006/relationships/slideLayout" Target="../slideLayouts/slideLayout69.xml"/></Relationships>
</file>

<file path=ppt/slideMasters/_rels/slideMaster16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6.xml"/><Relationship Id="rId1" Type="http://schemas.openxmlformats.org/officeDocument/2006/relationships/slideLayout" Target="../slideLayouts/slideLayout7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7.xml.rels><?xml version="1.0" encoding="UTF-8" standalone="yes"?>
<Relationships xmlns="http://schemas.openxmlformats.org/package/2006/relationships"><Relationship Id="rId3" Type="http://schemas.openxmlformats.org/officeDocument/2006/relationships/theme" Target="../theme/theme16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68.xml.rels><?xml version="1.0" encoding="UTF-8" standalone="yes"?>
<Relationships xmlns="http://schemas.openxmlformats.org/package/2006/relationships"><Relationship Id="rId2" Type="http://schemas.openxmlformats.org/officeDocument/2006/relationships/theme" Target="../theme/theme168.xml"/><Relationship Id="rId1" Type="http://schemas.openxmlformats.org/officeDocument/2006/relationships/slideLayout" Target="../slideLayouts/slideLayout73.xml"/></Relationships>
</file>

<file path=ppt/slideMasters/_rels/slideMaster16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9.xml"/><Relationship Id="rId1" Type="http://schemas.openxmlformats.org/officeDocument/2006/relationships/slideLayout" Target="../slideLayouts/slideLayout74.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70.xml.rels><?xml version="1.0" encoding="UTF-8" standalone="yes"?>
<Relationships xmlns="http://schemas.openxmlformats.org/package/2006/relationships"><Relationship Id="rId2" Type="http://schemas.openxmlformats.org/officeDocument/2006/relationships/theme" Target="../theme/theme170.xml"/><Relationship Id="rId1" Type="http://schemas.openxmlformats.org/officeDocument/2006/relationships/slideLayout" Target="../slideLayouts/slideLayout75.xml"/></Relationships>
</file>

<file path=ppt/slideMasters/_rels/slideMaster1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1.xml"/><Relationship Id="rId1" Type="http://schemas.openxmlformats.org/officeDocument/2006/relationships/slideLayout" Target="../slideLayouts/slideLayout76.xml"/></Relationships>
</file>

<file path=ppt/slideMasters/_rels/slideMaster172.xml.rels><?xml version="1.0" encoding="UTF-8" standalone="yes"?>
<Relationships xmlns="http://schemas.openxmlformats.org/package/2006/relationships"><Relationship Id="rId2" Type="http://schemas.openxmlformats.org/officeDocument/2006/relationships/theme" Target="../theme/theme172.xml"/><Relationship Id="rId1" Type="http://schemas.openxmlformats.org/officeDocument/2006/relationships/slideLayout" Target="../slideLayouts/slideLayout77.xml"/></Relationships>
</file>

<file path=ppt/slideMasters/_rels/slideMaster17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3.xml"/><Relationship Id="rId1" Type="http://schemas.openxmlformats.org/officeDocument/2006/relationships/slideLayout" Target="../slideLayouts/slideLayout78.xml"/></Relationships>
</file>

<file path=ppt/slideMasters/_rels/slideMaster174.xml.rels><?xml version="1.0" encoding="UTF-8" standalone="yes"?>
<Relationships xmlns="http://schemas.openxmlformats.org/package/2006/relationships"><Relationship Id="rId2" Type="http://schemas.openxmlformats.org/officeDocument/2006/relationships/theme" Target="../theme/theme174.xml"/><Relationship Id="rId1" Type="http://schemas.openxmlformats.org/officeDocument/2006/relationships/slideLayout" Target="../slideLayouts/slideLayout79.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7.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8.xml"/><Relationship Id="rId1" Type="http://schemas.openxmlformats.org/officeDocument/2006/relationships/slideLayout" Target="../slideLayouts/slideLayout40.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3.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4.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6.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18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1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4/30/2018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4/30/2018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20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84" r:id="rId1"/>
    <p:sldLayoutId id="214748518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4/30/2018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044887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0453961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58752071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04291573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73338522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829731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363254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3160329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2274339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05742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Monday, 30 April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272255874"/>
      </p:ext>
    </p:extLst>
  </p:cSld>
  <p:clrMap bg1="dk2" tx1="lt1" bg2="dk1" tx2="lt2" accent1="accent1" accent2="accent2" accent3="accent3" accent4="accent4" accent5="accent5" accent6="accent6" hlink="hlink" folHlink="folHlink"/>
  <p:sldLayoutIdLst>
    <p:sldLayoutId id="214748512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sldLayoutIdLst>
    <p:sldLayoutId id="21474851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734796699"/>
      </p:ext>
    </p:extLst>
  </p:cSld>
  <p:clrMap bg1="lt1" tx1="dk1" bg2="lt2" tx2="dk2" accent1="accent1" accent2="accent2" accent3="accent3" accent4="accent4" accent5="accent5" accent6="accent6" hlink="hlink" folHlink="folHlink"/>
  <p:sldLayoutIdLst>
    <p:sldLayoutId id="2147485196" r:id="rId1"/>
    <p:sldLayoutId id="214748519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9642286"/>
      </p:ext>
    </p:extLst>
  </p:cSld>
  <p:clrMap bg1="lt1" tx1="dk1" bg2="lt2" tx2="dk2" accent1="accent1" accent2="accent2" accent3="accent3" accent4="accent4" accent5="accent5" accent6="accent6" hlink="hlink" folHlink="folHlink"/>
  <p:sldLayoutIdLst>
    <p:sldLayoutId id="21474851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579851751"/>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4/30/2018</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831573613"/>
      </p:ext>
    </p:extLst>
  </p:cSld>
  <p:clrMap bg1="dk1" tx1="lt1" bg2="dk2" tx2="lt2" accent1="accent1" accent2="accent2" accent3="accent3" accent4="accent4" accent5="accent5" accent6="accent6" hlink="hlink" folHlink="folHlink"/>
  <p:sldLayoutIdLst>
    <p:sldLayoutId id="21474851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30/04/2018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994833456"/>
      </p:ext>
    </p:extLst>
  </p:cSld>
  <p:clrMap bg1="lt1" tx1="dk1" bg2="lt2" tx2="dk2" accent1="accent1" accent2="accent2" accent3="accent3" accent4="accent4" accent5="accent5" accent6="accent6" hlink="hlink" folHlink="folHlink"/>
  <p:sldLayoutIdLst>
    <p:sldLayoutId id="2147485163"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1400069449"/>
      </p:ext>
    </p:extLst>
  </p:cSld>
  <p:clrMap bg1="lt1" tx1="dk1" bg2="lt2" tx2="dk2" accent1="accent1" accent2="accent2" accent3="accent3" accent4="accent4" accent5="accent5" accent6="accent6" hlink="hlink" folHlink="folHlink"/>
  <p:sldLayoutIdLst>
    <p:sldLayoutId id="21474851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894840346"/>
      </p:ext>
    </p:extLst>
  </p:cSld>
  <p:clrMap bg1="lt1" tx1="dk1" bg2="lt2" tx2="dk2" accent1="accent1" accent2="accent2" accent3="accent3" accent4="accent4" accent5="accent5" accent6="accent6" hlink="hlink" folHlink="folHlink"/>
  <p:sldLayoutIdLst>
    <p:sldLayoutId id="2147485171" r:id="rId1"/>
    <p:sldLayoutId id="214748519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30/04/2018</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065381180"/>
      </p:ext>
    </p:extLst>
  </p:cSld>
  <p:clrMap bg1="dk1" tx1="lt1" bg2="dk2" tx2="lt2" accent1="accent1" accent2="accent2" accent3="accent3" accent4="accent4" accent5="accent5" accent6="accent6" hlink="hlink" folHlink="folHlink"/>
  <p:sldLayoutIdLst>
    <p:sldLayoutId id="21474851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1903266118"/>
      </p:ext>
    </p:extLst>
  </p:cSld>
  <p:clrMap bg1="lt1" tx1="dk1" bg2="lt2" tx2="dk2" accent1="accent1" accent2="accent2" accent3="accent3" accent4="accent4" accent5="accent5" accent6="accent6" hlink="hlink" folHlink="folHlink"/>
  <p:sldLayoutIdLst>
    <p:sldLayoutId id="21474851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2E433-1D2D-4EAF-B0F4-485F66594357}" type="datetimeFigureOut">
              <a:rPr lang="en-GB" smtClean="0"/>
              <a:t>30/04/2018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BBFA3-D773-4277-B29B-823D2E105707}" type="slidenum">
              <a:rPr lang="en-GB" smtClean="0"/>
              <a:t>‹#›</a:t>
            </a:fld>
            <a:endParaRPr lang="en-GB"/>
          </a:p>
        </p:txBody>
      </p:sp>
    </p:spTree>
    <p:extLst>
      <p:ext uri="{BB962C8B-B14F-4D97-AF65-F5344CB8AC3E}">
        <p14:creationId xmlns:p14="http://schemas.microsoft.com/office/powerpoint/2010/main" val="3333831409"/>
      </p:ext>
    </p:extLst>
  </p:cSld>
  <p:clrMap bg1="lt1" tx1="dk1" bg2="lt2" tx2="dk2" accent1="accent1" accent2="accent2" accent3="accent3" accent4="accent4" accent5="accent5" accent6="accent6" hlink="hlink" folHlink="folHlink"/>
  <p:sldLayoutIdLst>
    <p:sldLayoutId id="21474851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4000" b="1">
              <a:solidFill>
                <a:srgbClr val="000000"/>
              </a:solidFill>
            </a:endParaRPr>
          </a:p>
        </p:txBody>
      </p:sp>
      <p:sp>
        <p:nvSpPr>
          <p:cNvPr id="2051"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a:defRPr/>
            </a:pPr>
            <a:r>
              <a:rPr lang="en-GB" altLang="en-US" b="1"/>
              <a:t>Leeds Metropolitan University</a:t>
            </a:r>
          </a:p>
          <a:p>
            <a:pPr>
              <a:defRPr/>
            </a:pPr>
            <a:r>
              <a:rPr lang="en-GB" altLang="en-US" b="1"/>
              <a:t>Innovation North – Faculty Of Information And Technology</a:t>
            </a:r>
          </a:p>
        </p:txBody>
      </p:sp>
      <p:pic>
        <p:nvPicPr>
          <p:cNvPr id="2054"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grpSp>
    </p:spTree>
    <p:extLst>
      <p:ext uri="{BB962C8B-B14F-4D97-AF65-F5344CB8AC3E}">
        <p14:creationId xmlns:p14="http://schemas.microsoft.com/office/powerpoint/2010/main" val="1269283648"/>
      </p:ext>
    </p:extLst>
  </p:cSld>
  <p:clrMap bg1="lt1" tx1="dk1" bg2="lt2" tx2="dk2" accent1="accent1" accent2="accent2" accent3="accent3" accent4="accent4" accent5="accent5" accent6="accent6" hlink="hlink" folHlink="folHlink"/>
  <p:sldLayoutIdLst>
    <p:sldLayoutId id="214748519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l" eaLnBrk="1" hangingPunct="1">
              <a:defRPr/>
            </a:pPr>
            <a:endParaRPr lang="en-GB" sz="400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grpSp>
    </p:spTree>
    <p:extLst>
      <p:ext uri="{BB962C8B-B14F-4D97-AF65-F5344CB8AC3E}">
        <p14:creationId xmlns:p14="http://schemas.microsoft.com/office/powerpoint/2010/main" val="2085268362"/>
      </p:ext>
    </p:extLst>
  </p:cSld>
  <p:clrMap bg1="lt1" tx1="dk1" bg2="lt2" tx2="dk2" accent1="accent1" accent2="accent2" accent3="accent3" accent4="accent4" accent5="accent5" accent6="accent6" hlink="hlink" folHlink="folHlink"/>
  <p:sldLayoutIdLst>
    <p:sldLayoutId id="214748519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65FCB7-1ACF-4264-9FEC-F157441A6427}"/>
              </a:ext>
            </a:extLst>
          </p:cNvPr>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Box 3">
            <a:extLst>
              <a:ext uri="{FF2B5EF4-FFF2-40B4-BE49-F238E27FC236}">
                <a16:creationId xmlns:a16="http://schemas.microsoft.com/office/drawing/2014/main" id="{C982A661-AFBA-4ED1-8B08-797BC76FAE65}"/>
              </a:ext>
            </a:extLst>
          </p:cNvPr>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a:extLst>
              <a:ext uri="{FF2B5EF4-FFF2-40B4-BE49-F238E27FC236}">
                <a16:creationId xmlns:a16="http://schemas.microsoft.com/office/drawing/2014/main" id="{9A9C9134-954E-43F9-8158-4F0F702D651C}"/>
              </a:ext>
            </a:extLst>
          </p:cNvPr>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Oval 4">
            <a:hlinkClick r:id="rId3" action="ppaction://hlinkpres?slideindex=1&amp;slidetitle="/>
            <a:extLst>
              <a:ext uri="{FF2B5EF4-FFF2-40B4-BE49-F238E27FC236}">
                <a16:creationId xmlns:a16="http://schemas.microsoft.com/office/drawing/2014/main" id="{24F07303-376F-4BDD-B4C7-5A69D8452BBA}"/>
              </a:ext>
            </a:extLst>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0" name="Oval 5">
            <a:extLst>
              <a:ext uri="{FF2B5EF4-FFF2-40B4-BE49-F238E27FC236}">
                <a16:creationId xmlns:a16="http://schemas.microsoft.com/office/drawing/2014/main" id="{C2AF0D22-12C3-4D44-8D68-0CACA2A086C9}"/>
              </a:ext>
            </a:extLst>
          </p:cNvPr>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1031" name="Oval 6">
            <a:hlinkClick r:id="" action="ppaction://hlinkshowjump?jump=previousslide"/>
            <a:extLst>
              <a:ext uri="{FF2B5EF4-FFF2-40B4-BE49-F238E27FC236}">
                <a16:creationId xmlns:a16="http://schemas.microsoft.com/office/drawing/2014/main" id="{2972ECD8-C721-497F-B166-48026115B51F}"/>
              </a:ext>
            </a:extLst>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2" name="Oval 7">
            <a:extLst>
              <a:ext uri="{FF2B5EF4-FFF2-40B4-BE49-F238E27FC236}">
                <a16:creationId xmlns:a16="http://schemas.microsoft.com/office/drawing/2014/main" id="{26DC2F0B-5844-419B-99DF-800EB1C2E09B}"/>
              </a:ext>
            </a:extLst>
          </p:cNvPr>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3" name="Oval 8">
            <a:extLst>
              <a:ext uri="{FF2B5EF4-FFF2-40B4-BE49-F238E27FC236}">
                <a16:creationId xmlns:a16="http://schemas.microsoft.com/office/drawing/2014/main" id="{F442DBFB-EEFD-4D06-A5CC-0C3E4CABFE4D}"/>
              </a:ext>
            </a:extLst>
          </p:cNvPr>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4" name="Oval 9">
            <a:extLst>
              <a:ext uri="{FF2B5EF4-FFF2-40B4-BE49-F238E27FC236}">
                <a16:creationId xmlns:a16="http://schemas.microsoft.com/office/drawing/2014/main" id="{C7C78686-6C4F-4BF1-88FF-F50466E4B0B2}"/>
              </a:ext>
            </a:extLst>
          </p:cNvPr>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1035" name="TextBox 11">
            <a:extLst>
              <a:ext uri="{FF2B5EF4-FFF2-40B4-BE49-F238E27FC236}">
                <a16:creationId xmlns:a16="http://schemas.microsoft.com/office/drawing/2014/main" id="{3FF89EAF-7902-40D6-9075-858D85C66315}"/>
              </a:ext>
            </a:extLst>
          </p:cNvPr>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eaLnBrk="1" hangingPunct="1"/>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553313393"/>
      </p:ext>
    </p:extLst>
  </p:cSld>
  <p:clrMap bg1="lt1" tx1="dk1" bg2="lt2" tx2="dk2" accent1="accent1" accent2="accent2" accent3="accent3" accent4="accent4" accent5="accent5" accent6="accent6" hlink="hlink" folHlink="folHlink"/>
  <p:sldLayoutIdLst>
    <p:sldLayoutId id="2147485199"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9D49832-EF51-4B2B-931B-1827B7B211D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1A46FFC7-006E-45DF-8AE6-30FCB7CB21E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A199DC6-73D3-4980-BA3B-5637231EA81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227F293E-3CFF-4539-94C3-1BBC53DA8BAB}" type="datetimeFigureOut">
              <a:rPr lang="en-GB"/>
              <a:pPr>
                <a:defRPr/>
              </a:pPr>
              <a:t>30/04/2018</a:t>
            </a:fld>
            <a:endParaRPr lang="en-GB"/>
          </a:p>
        </p:txBody>
      </p:sp>
      <p:sp>
        <p:nvSpPr>
          <p:cNvPr id="5" name="Footer Placeholder 4">
            <a:extLst>
              <a:ext uri="{FF2B5EF4-FFF2-40B4-BE49-F238E27FC236}">
                <a16:creationId xmlns:a16="http://schemas.microsoft.com/office/drawing/2014/main" id="{79F55AE6-C70B-47FB-B532-67A18FD203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a:extLst>
              <a:ext uri="{FF2B5EF4-FFF2-40B4-BE49-F238E27FC236}">
                <a16:creationId xmlns:a16="http://schemas.microsoft.com/office/drawing/2014/main" id="{80EA8B81-DB64-4ECA-AF9A-0A98C41789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latin typeface="Calibri" panose="020F0502020204030204" pitchFamily="34" charset="0"/>
              </a:defRPr>
            </a:lvl1pPr>
          </a:lstStyle>
          <a:p>
            <a:pPr>
              <a:defRPr/>
            </a:pPr>
            <a:fld id="{8E784F8D-F004-418A-9036-F5BCC4F9009C}" type="slidenum">
              <a:rPr lang="en-GB" altLang="en-US"/>
              <a:pPr>
                <a:defRPr/>
              </a:pPr>
              <a:t>‹#›</a:t>
            </a:fld>
            <a:endParaRPr lang="en-GB" altLang="en-US"/>
          </a:p>
        </p:txBody>
      </p:sp>
    </p:spTree>
    <p:extLst>
      <p:ext uri="{BB962C8B-B14F-4D97-AF65-F5344CB8AC3E}">
        <p14:creationId xmlns:p14="http://schemas.microsoft.com/office/powerpoint/2010/main" val="3020701233"/>
      </p:ext>
    </p:extLst>
  </p:cSld>
  <p:clrMap bg1="lt1" tx1="dk1" bg2="lt2" tx2="dk2" accent1="accent1" accent2="accent2" accent3="accent3" accent4="accent4" accent5="accent5" accent6="accent6" hlink="hlink" folHlink="folHlink"/>
  <p:sldLayoutIdLst>
    <p:sldLayoutId id="214748520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1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30/04/2018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4/30/2018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4/30/2018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image" Target="../media/image5.png"/><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6.xml"/></Relationships>
</file>

<file path=ppt/slides/_rels/slide11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20.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75.xml"/><Relationship Id="rId1" Type="http://schemas.openxmlformats.org/officeDocument/2006/relationships/slideLayout" Target="../slideLayouts/slideLayout4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6.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9.xml"/><Relationship Id="rId1" Type="http://schemas.openxmlformats.org/officeDocument/2006/relationships/slideLayout" Target="../slideLayouts/slideLayout48.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4.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67.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5.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2" Type="http://schemas.openxmlformats.org/officeDocument/2006/relationships/hyperlink" Target="http://staff.napier.ac.uk/services/dlte/ENhance/Pages/ENhanceQuickGuides.aspx" TargetMode="External"/><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3" Type="http://schemas.openxmlformats.org/officeDocument/2006/relationships/hyperlink" Target="http://www.pass.brad.ac.uk/" TargetMode="External"/><Relationship Id="rId2" Type="http://schemas.openxmlformats.org/officeDocument/2006/relationships/notesSlide" Target="../notesSlides/notesSlide36.xml"/><Relationship Id="rId1" Type="http://schemas.openxmlformats.org/officeDocument/2006/relationships/slideLayout" Target="../slideLayouts/slideLayout69.xml"/><Relationship Id="rId4" Type="http://schemas.openxmlformats.org/officeDocument/2006/relationships/hyperlink" Target="http://www.jisc.ac.uk/whatwedo/programmes/usersandinnovation/soundsgood.aspx"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6.xml"/></Relationships>
</file>

<file path=ppt/slides/_rels/slide8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7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1.xml"/></Relationships>
</file>

<file path=ppt/slides/_rels/slide85.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7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1.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2.xml"/><Relationship Id="rId1" Type="http://schemas.openxmlformats.org/officeDocument/2006/relationships/audio" Target="file:///C:\Documents%20and%20Settings\user\Desktop\glass.mp3" TargetMode="External"/><Relationship Id="rId5" Type="http://schemas.openxmlformats.org/officeDocument/2006/relationships/image" Target="../media/image21.png"/><Relationship Id="rId4" Type="http://schemas.openxmlformats.org/officeDocument/2006/relationships/hyperlink" Target="../../../Phil/Desktop/brunel%20pieces%202/Choices&#8230;.ppt"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44.xml"/><Relationship Id="rId1" Type="http://schemas.openxmlformats.org/officeDocument/2006/relationships/slideLayout" Target="../slideLayouts/slideLayout7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3634776"/>
          </a:xfrm>
          <a:noFill/>
        </p:spPr>
        <p:txBody>
          <a:bodyPr/>
          <a:lstStyle/>
          <a:p>
            <a:pPr algn="ctr">
              <a:defRPr/>
            </a:pPr>
            <a:r>
              <a:rPr lang="en-US" sz="6600" dirty="0">
                <a:solidFill>
                  <a:srgbClr val="FF0000"/>
                </a:solidFill>
                <a:latin typeface="AR CARTER" panose="02000000000000000000" pitchFamily="2" charset="0"/>
              </a:rPr>
              <a:t>Activating Learning</a:t>
            </a:r>
            <a:br>
              <a:rPr lang="en-US" sz="4400" dirty="0">
                <a:solidFill>
                  <a:srgbClr val="FFFF00"/>
                </a:solidFill>
                <a:latin typeface="+mn-lt"/>
              </a:rPr>
            </a:br>
            <a:r>
              <a:rPr lang="en-GB" sz="3600" dirty="0">
                <a:solidFill>
                  <a:srgbClr val="FFFF00"/>
                </a:solidFill>
                <a:latin typeface="+mn-lt"/>
              </a:rPr>
              <a:t>Re-inventing Feedback </a:t>
            </a:r>
            <a:br>
              <a:rPr lang="en-GB" sz="3600" dirty="0">
                <a:solidFill>
                  <a:srgbClr val="FFFF00"/>
                </a:solidFill>
                <a:latin typeface="+mn-lt"/>
              </a:rPr>
            </a:br>
            <a:r>
              <a:rPr lang="en-GB" sz="3600" dirty="0">
                <a:solidFill>
                  <a:srgbClr val="FFFF00"/>
                </a:solidFill>
                <a:latin typeface="+mn-lt"/>
              </a:rPr>
              <a:t>and Feed-forward</a:t>
            </a:r>
            <a:br>
              <a:rPr lang="en-GB" sz="3600" dirty="0">
                <a:solidFill>
                  <a:srgbClr val="FFFF00"/>
                </a:solidFill>
                <a:latin typeface="+mn-lt"/>
              </a:rPr>
            </a:br>
            <a:br>
              <a:rPr lang="en-GB" sz="3600" dirty="0">
                <a:solidFill>
                  <a:srgbClr val="FFFF00"/>
                </a:solidFill>
                <a:latin typeface="+mn-lt"/>
              </a:rPr>
            </a:br>
            <a:br>
              <a:rPr lang="en-GB" sz="3600" dirty="0">
                <a:solidFill>
                  <a:srgbClr val="FFFF00"/>
                </a:solidFill>
                <a:latin typeface="+mn-lt"/>
              </a:rPr>
            </a:b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935732" y="2262329"/>
            <a:ext cx="6048840" cy="1200329"/>
          </a:xfrm>
          <a:prstGeom prst="rect">
            <a:avLst/>
          </a:prstGeom>
        </p:spPr>
        <p:txBody>
          <a:bodyPr wrap="square">
            <a:spAutoFit/>
          </a:bodyPr>
          <a:lstStyle/>
          <a:p>
            <a:pPr algn="ctr"/>
            <a:r>
              <a:rPr lang="en-GB" sz="3600" b="1" dirty="0">
                <a:latin typeface="Calibri" panose="020F0502020204030204" pitchFamily="34" charset="0"/>
              </a:rPr>
              <a:t> 30</a:t>
            </a:r>
            <a:r>
              <a:rPr lang="en-GB" sz="3600" b="1" baseline="30000" dirty="0">
                <a:latin typeface="Calibri" panose="020F0502020204030204" pitchFamily="34" charset="0"/>
              </a:rPr>
              <a:t>th</a:t>
            </a:r>
            <a:r>
              <a:rPr lang="en-GB" sz="3600" b="1" dirty="0">
                <a:latin typeface="Calibri" panose="020F0502020204030204" pitchFamily="34" charset="0"/>
              </a:rPr>
              <a:t> April,</a:t>
            </a:r>
            <a:r>
              <a:rPr lang="en-GB" sz="3600" dirty="0">
                <a:latin typeface="Calibri" panose="020F0502020204030204" pitchFamily="34" charset="0"/>
              </a:rPr>
              <a:t> </a:t>
            </a:r>
            <a:r>
              <a:rPr lang="en-GB" sz="3600" b="1" dirty="0">
                <a:latin typeface="Calibri" panose="020F0502020204030204" pitchFamily="34" charset="0"/>
              </a:rPr>
              <a:t>2018</a:t>
            </a:r>
          </a:p>
          <a:p>
            <a:pPr algn="ctr"/>
            <a:r>
              <a:rPr lang="en-GB" sz="3600" b="1" dirty="0">
                <a:latin typeface="Calibri" panose="020F0502020204030204" pitchFamily="34" charset="0"/>
              </a:rPr>
              <a:t>Newcastle College</a:t>
            </a:r>
          </a:p>
        </p:txBody>
      </p:sp>
      <p:pic>
        <p:nvPicPr>
          <p:cNvPr id="7" name="Picture 6">
            <a:extLst>
              <a:ext uri="{FF2B5EF4-FFF2-40B4-BE49-F238E27FC236}">
                <a16:creationId xmlns:a16="http://schemas.microsoft.com/office/drawing/2014/main" id="{DD96ED3E-9CDE-4D37-967D-9A065EFFE1A0}"/>
              </a:ext>
            </a:extLst>
          </p:cNvPr>
          <p:cNvPicPr/>
          <p:nvPr/>
        </p:nvPicPr>
        <p:blipFill>
          <a:blip r:embed="rId5" cstate="email">
            <a:extLst>
              <a:ext uri="{28A0092B-C50C-407E-A947-70E740481C1C}">
                <a14:useLocalDpi xmlns:a14="http://schemas.microsoft.com/office/drawing/2010/main"/>
              </a:ext>
            </a:extLst>
          </a:blip>
          <a:stretch>
            <a:fillRect/>
          </a:stretch>
        </p:blipFill>
        <p:spPr>
          <a:xfrm>
            <a:off x="251401" y="424960"/>
            <a:ext cx="1583747" cy="915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28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33994899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a:t>Feedback without marks</a:t>
            </a:r>
          </a:p>
        </p:txBody>
      </p:sp>
      <p:sp>
        <p:nvSpPr>
          <p:cNvPr id="184325" name="Rectangle 5"/>
          <p:cNvSpPr>
            <a:spLocks noGrp="1" noRot="1" noChangeArrowheads="1"/>
          </p:cNvSpPr>
          <p:nvPr>
            <p:ph type="subTitle" idx="1"/>
          </p:nvPr>
        </p:nvSpPr>
        <p:spPr/>
        <p:txBody>
          <a:bodyPr/>
          <a:lstStyle/>
          <a:p>
            <a:r>
              <a:rPr lang="en-GB" b="1" dirty="0"/>
              <a:t>Marks often destroy the value of our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A3250E62-AEFB-4DA1-8618-FF43FB1DCA0A}" type="datetime2">
              <a:rPr kumimoji="0" lang="en-US"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Monday, April 30, 2018</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E292ADCE-322B-4869-B47E-2AA8AF94DFCB}" type="slidenum">
              <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100</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41997326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extLst>
      <p:ext uri="{BB962C8B-B14F-4D97-AF65-F5344CB8AC3E}">
        <p14:creationId xmlns:p14="http://schemas.microsoft.com/office/powerpoint/2010/main" val="257733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Just a mark (or grade) is the least effective form of feedback!</a:t>
            </a:r>
          </a:p>
        </p:txBody>
      </p:sp>
      <p:sp>
        <p:nvSpPr>
          <p:cNvPr id="172035" name="Rectangle 3"/>
          <p:cNvSpPr>
            <a:spLocks noGrp="1" noChangeArrowheads="1"/>
          </p:cNvSpPr>
          <p:nvPr>
            <p:ph idx="1"/>
          </p:nvPr>
        </p:nvSpPr>
        <p:spPr>
          <a:noFill/>
          <a:ln/>
        </p:spPr>
        <p:txBody>
          <a:bodyPr/>
          <a:lstStyle/>
          <a:p>
            <a:r>
              <a:rPr lang="en-GB" sz="3200" dirty="0"/>
              <a:t>It’s what students look at first.</a:t>
            </a:r>
          </a:p>
          <a:p>
            <a:r>
              <a:rPr lang="en-GB" sz="3200" dirty="0"/>
              <a:t>If the mark is good, they smile and file – quite often they don’t even read the feedback.</a:t>
            </a:r>
          </a:p>
          <a:p>
            <a:r>
              <a:rPr lang="en-GB" sz="3200" dirty="0"/>
              <a:t>If it’s low, they frown and bin it – very often without reading the feedback.</a:t>
            </a:r>
          </a:p>
          <a:p>
            <a:endParaRPr lang="en-GB" sz="3200" dirty="0"/>
          </a:p>
        </p:txBody>
      </p:sp>
    </p:spTree>
    <p:extLst>
      <p:ext uri="{BB962C8B-B14F-4D97-AF65-F5344CB8AC3E}">
        <p14:creationId xmlns:p14="http://schemas.microsoft.com/office/powerpoint/2010/main" val="20301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But there are ways round this...</a:t>
            </a:r>
          </a:p>
        </p:txBody>
      </p:sp>
      <p:sp>
        <p:nvSpPr>
          <p:cNvPr id="41987" name="Rectangle 3"/>
          <p:cNvSpPr>
            <a:spLocks noGrp="1" noChangeArrowheads="1"/>
          </p:cNvSpPr>
          <p:nvPr>
            <p:ph idx="1"/>
          </p:nvPr>
        </p:nvSpPr>
        <p:spPr>
          <a:noFill/>
          <a:ln/>
        </p:spPr>
        <p:txBody>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extLst>
      <p:ext uri="{BB962C8B-B14F-4D97-AF65-F5344CB8AC3E}">
        <p14:creationId xmlns:p14="http://schemas.microsoft.com/office/powerpoint/2010/main" val="59072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Suggest that their marks will count!</a:t>
            </a:r>
          </a:p>
        </p:txBody>
      </p:sp>
      <p:sp>
        <p:nvSpPr>
          <p:cNvPr id="174083" name="Rectangle 3"/>
          <p:cNvSpPr>
            <a:spLocks noGrp="1" noChangeArrowheads="1"/>
          </p:cNvSpPr>
          <p:nvPr>
            <p:ph idx="1"/>
          </p:nvPr>
        </p:nvSpPr>
        <p:spPr>
          <a:noFill/>
          <a:ln/>
        </p:spPr>
        <p:txBody>
          <a:bodyPr/>
          <a:lstStyle/>
          <a:p>
            <a:pPr>
              <a:spcBef>
                <a:spcPct val="25000"/>
              </a:spcBef>
            </a:pPr>
            <a:r>
              <a:rPr lang="en-GB" sz="2800" dirty="0"/>
              <a:t>Tell them that if their self-assessment scores are within (say) 5% of your own scores, the </a:t>
            </a:r>
            <a:r>
              <a:rPr lang="en-GB" sz="2800" dirty="0">
                <a:solidFill>
                  <a:srgbClr val="FF6699"/>
                </a:solidFill>
                <a:effectLst>
                  <a:outerShdw blurRad="38100" dist="38100" dir="2700000" algn="tl">
                    <a:srgbClr val="000000"/>
                  </a:outerShdw>
                </a:effectLst>
              </a:rPr>
              <a:t>higher</a:t>
            </a:r>
            <a:r>
              <a:rPr lang="en-GB" sz="2800" dirty="0"/>
              <a:t> number will go forward into their assessment record.</a:t>
            </a:r>
          </a:p>
          <a:p>
            <a:pPr>
              <a:spcBef>
                <a:spcPct val="25000"/>
              </a:spcBef>
            </a:pPr>
            <a:r>
              <a:rPr lang="en-GB" sz="2800" dirty="0"/>
              <a:t>But explain that you will talk individually to those students whose score is different by more than 5% from yours.</a:t>
            </a:r>
          </a:p>
        </p:txBody>
      </p:sp>
    </p:spTree>
    <p:extLst>
      <p:ext uri="{BB962C8B-B14F-4D97-AF65-F5344CB8AC3E}">
        <p14:creationId xmlns:p14="http://schemas.microsoft.com/office/powerpoint/2010/main" val="3059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Get them to self-assess...</a:t>
            </a:r>
          </a:p>
        </p:txBody>
      </p:sp>
      <p:sp>
        <p:nvSpPr>
          <p:cNvPr id="43011" name="Rectangle 3"/>
          <p:cNvSpPr>
            <a:spLocks noGrp="1" noChangeArrowheads="1"/>
          </p:cNvSpPr>
          <p:nvPr>
            <p:ph idx="1"/>
          </p:nvPr>
        </p:nvSpPr>
        <p:spPr>
          <a:noFill/>
          <a:ln/>
        </p:spPr>
        <p:txBody>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extLst>
      <p:ext uri="{BB962C8B-B14F-4D97-AF65-F5344CB8AC3E}">
        <p14:creationId xmlns:p14="http://schemas.microsoft.com/office/powerpoint/2010/main" val="261899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These students often need their esteem boosted.</a:t>
            </a:r>
          </a:p>
          <a:p>
            <a:r>
              <a:rPr lang="en-GB" sz="2600"/>
              <a:t>Remind them about the assessment criteria, and how these illustrate the intended standards associated with the learning outcomes.</a:t>
            </a:r>
          </a:p>
          <a:p>
            <a:r>
              <a:rPr lang="en-GB" sz="2600"/>
              <a:t>Check that they weren’t just trying not to be seen as over-confident.</a:t>
            </a:r>
          </a:p>
        </p:txBody>
      </p:sp>
    </p:spTree>
    <p:extLst>
      <p:ext uri="{BB962C8B-B14F-4D97-AF65-F5344CB8AC3E}">
        <p14:creationId xmlns:p14="http://schemas.microsoft.com/office/powerpoint/2010/main" val="341504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This usually indicates they’ve got a blind spot.</a:t>
            </a:r>
          </a:p>
          <a:p>
            <a:r>
              <a:rPr lang="en-GB" sz="2600" dirty="0"/>
              <a:t>Talk them through their work, and find out exactly where they’ve lost marks which they thought they had gained.</a:t>
            </a:r>
          </a:p>
          <a:p>
            <a:r>
              <a:rPr lang="en-GB" sz="2600" dirty="0"/>
              <a:t>Check with them that they can now see what was being looked for.</a:t>
            </a:r>
          </a:p>
        </p:txBody>
      </p:sp>
    </p:spTree>
    <p:extLst>
      <p:ext uri="{BB962C8B-B14F-4D97-AF65-F5344CB8AC3E}">
        <p14:creationId xmlns:p14="http://schemas.microsoft.com/office/powerpoint/2010/main" val="32558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Developing this idea further…</a:t>
            </a:r>
          </a:p>
        </p:txBody>
      </p:sp>
      <p:sp>
        <p:nvSpPr>
          <p:cNvPr id="17510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Think about getting students to indicate their expected score or grade at the point of handing their work in – for example on a self-assessment </a:t>
            </a:r>
            <a:r>
              <a:rPr lang="en-GB" sz="2600" dirty="0" err="1"/>
              <a:t>proforma</a:t>
            </a:r>
            <a:r>
              <a:rPr lang="en-GB" sz="2600" dirty="0"/>
              <a:t>.</a:t>
            </a:r>
          </a:p>
          <a:p>
            <a:r>
              <a:rPr lang="en-GB" sz="2600" dirty="0"/>
              <a:t>Think about getting students to work out how well they believe they have achieved each of the intended learning outcomes for the work concerned…</a:t>
            </a:r>
          </a:p>
          <a:p>
            <a:r>
              <a:rPr lang="en-GB" sz="2600" dirty="0"/>
              <a:t>Or how well they believe they have met each of the assessment criteria for the work.</a:t>
            </a:r>
          </a:p>
        </p:txBody>
      </p:sp>
    </p:spTree>
    <p:extLst>
      <p:ext uri="{BB962C8B-B14F-4D97-AF65-F5344CB8AC3E}">
        <p14:creationId xmlns:p14="http://schemas.microsoft.com/office/powerpoint/2010/main" val="338546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defRPr/>
            </a:pPr>
            <a:r>
              <a:rPr lang="en-GB"/>
              <a:t>Get students to self-assess their work</a:t>
            </a:r>
          </a:p>
        </p:txBody>
      </p:sp>
      <p:sp>
        <p:nvSpPr>
          <p:cNvPr id="3075" name="Rectangle 3"/>
          <p:cNvSpPr>
            <a:spLocks noGrp="1" noRot="1" noChangeArrowheads="1"/>
          </p:cNvSpPr>
          <p:nvPr>
            <p:ph type="subTitle" idx="1"/>
          </p:nvPr>
        </p:nvSpPr>
        <p:spPr/>
        <p:txBody>
          <a:bodyPr/>
          <a:lstStyle/>
          <a:p>
            <a:pPr eaLnBrk="1" hangingPunct="1">
              <a:defRPr/>
            </a:pPr>
            <a:r>
              <a:rPr lang="en-GB" b="1" dirty="0"/>
              <a:t>At the point of handing it in to us!</a:t>
            </a:r>
          </a:p>
        </p:txBody>
      </p:sp>
    </p:spTree>
    <p:extLst>
      <p:ext uri="{BB962C8B-B14F-4D97-AF65-F5344CB8AC3E}">
        <p14:creationId xmlns:p14="http://schemas.microsoft.com/office/powerpoint/2010/main" val="207893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3000"/>
                                  </p:iterate>
                                  <p:childTnLst>
                                    <p:animMotion origin="layout" path="M 0.0 0.0  C 0.007 -0.01335  0.014 -0.02803  0.021 -0.04672  C 0.04 -0.10012  0.045 -0.15218  0.031 -0.16019  C 0.017 -0.16953  -0.01 -0.13215  -0.029 -0.07876  C -0.039 -0.05073  -0.045 -0.02403  -0.047 -0.004  C -0.05 0.01201  -0.051 0.02803  -0.051 0.04672  C -0.051 0.10679  -0.038 0.15618  -0.023 0.15618  C -0.008 0.15618  0.005 0.10679  0.005 0.04672  C 0.005 0.01869  0.002 -0.00801  -0.003 -0.0267  C -0.005 -0.04272  -0.01 -0.06007  -0.016 -0.07742  C -0.036 -0.13215  -0.063 -0.16953  -0.077 -0.16019  C -0.091 -0.15084  -0.086 -0.10012  -0.066 -0.04539  C -0.058 -0.02002  -0.047 0.00133  -0.036 0.01602  C -0.028 0.02937  -0.019 0.04138  -0.007 0.0534  C 0.029 0.09211  0.065 0.10946  0.075 0.09344  C 0.084 0.07742  0.064 0.03337  0.028 -0.004  C 0.013 -0.02002  -0.003 -0.03204  -0.016 -0.04005  C -0.028 -0.04806  -0.043 -0.05473  -0.059 -0.05873  C -0.103 -0.07208  -0.141 -0.06808  -0.144 -0.04672  C -0.148 -0.0267  -0.115 0.0  -0.071 0.01335  C -0.051 0.01869  -0.032 0.02136  -0.017 0.02002  C -0.004 0.02002  0.01 0.01735  0.025 0.01335  C 0.069 0.0  0.102 -0.02803  0.098 -0.04806  C 0.095 -0.06808  0.057 -0.07342  0.013 -0.06007  C -0.008 -0.0534  -0.027 -0.04405  -0.04 -0.03337  C -0.051 -0.02536  -0.062 -0.01602  -0.074 -0.004  C -0.109 0.03471  -0.13 0.07742  -0.12 0.09344  C -0.111 0.10946  -0.074 0.09211  -0.039 0.05473  C -0.022 0.03604  -0.008 0.01735  0.0 0.0  Z" pathEditMode="relative" ptsTypes="">
                                      <p:cBhvr>
                                        <p:cTn id="6" dur="2000" fill="hold"/>
                                        <p:tgtEl>
                                          <p:spTgt spid="307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0000"/>
                </a:solidFill>
              </a:rPr>
              <a:t>Assessment and feedback</a:t>
            </a:r>
          </a:p>
          <a:p>
            <a:pPr>
              <a:buFont typeface="+mj-lt"/>
              <a:buAutoNum type="arabicPeriod" startAt="8"/>
            </a:pPr>
            <a:r>
              <a:rPr lang="en-GB" sz="2800" dirty="0">
                <a:solidFill>
                  <a:srgbClr val="002060"/>
                </a:solidFill>
              </a:rPr>
              <a:t>The criteria used in marking have been clear in advance </a:t>
            </a:r>
          </a:p>
          <a:p>
            <a:pPr>
              <a:buFont typeface="+mj-lt"/>
              <a:buAutoNum type="arabicPeriod" startAt="8"/>
            </a:pPr>
            <a:r>
              <a:rPr lang="en-GB" sz="2800" dirty="0">
                <a:solidFill>
                  <a:srgbClr val="002060"/>
                </a:solidFill>
              </a:rPr>
              <a:t>Marking and assessment have been fair</a:t>
            </a:r>
          </a:p>
          <a:p>
            <a:pPr>
              <a:buFont typeface="+mj-lt"/>
              <a:buAutoNum type="arabicPeriod" startAt="8"/>
            </a:pPr>
            <a:r>
              <a:rPr lang="en-GB" sz="2800" dirty="0">
                <a:solidFill>
                  <a:srgbClr val="002060"/>
                </a:solidFill>
              </a:rPr>
              <a:t>Feedback on my work has been timely</a:t>
            </a:r>
          </a:p>
          <a:p>
            <a:pPr>
              <a:buFont typeface="+mj-lt"/>
              <a:buAutoNum type="arabicPeriod" startAt="8"/>
            </a:pPr>
            <a:r>
              <a:rPr lang="en-GB" sz="2800" dirty="0">
                <a:solidFill>
                  <a:srgbClr val="002060"/>
                </a:solidFill>
              </a:rPr>
              <a:t>I have received helpful comments on my work</a:t>
            </a:r>
          </a:p>
          <a:p>
            <a:pPr>
              <a:buNone/>
            </a:pPr>
            <a:r>
              <a:rPr lang="en-GB" sz="2800" dirty="0">
                <a:solidFill>
                  <a:srgbClr val="000000"/>
                </a:solidFill>
              </a:rPr>
              <a:t>Student voice</a:t>
            </a:r>
          </a:p>
          <a:p>
            <a:pPr lvl="0">
              <a:buFont typeface="+mj-lt"/>
              <a:buAutoNum type="arabicPeriod" startAt="23"/>
            </a:pPr>
            <a:r>
              <a:rPr lang="en-GB" sz="2800" dirty="0">
                <a:solidFill>
                  <a:srgbClr val="002060"/>
                </a:solidFill>
              </a:rPr>
              <a:t>I have had the right opportunities to provide feedback on my course</a:t>
            </a:r>
          </a:p>
          <a:p>
            <a:pPr lvl="0">
              <a:buFont typeface="+mj-lt"/>
              <a:buAutoNum type="arabicPeriod" startAt="23"/>
            </a:pPr>
            <a:r>
              <a:rPr lang="en-GB" sz="2800" dirty="0">
                <a:solidFill>
                  <a:srgbClr val="002060"/>
                </a:solidFill>
              </a:rPr>
              <a:t>Staff value students’ views and opinions about the course</a:t>
            </a:r>
          </a:p>
          <a:p>
            <a:pPr lvl="0">
              <a:buFont typeface="+mj-lt"/>
              <a:buAutoNum type="arabicPeriod" startAt="23"/>
            </a:pPr>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extLst>
      <p:ext uri="{BB962C8B-B14F-4D97-AF65-F5344CB8AC3E}">
        <p14:creationId xmlns:p14="http://schemas.microsoft.com/office/powerpoint/2010/main" val="2337052787"/>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12700" cmpd="sng"/>
        </p:spPr>
        <p:txBody>
          <a:bodyPr/>
          <a:lstStyle/>
          <a:p>
            <a:r>
              <a:rPr lang="en-GB" sz="4000"/>
              <a:t>Using student self-assessment to deepen their learning…</a:t>
            </a:r>
          </a:p>
        </p:txBody>
      </p:sp>
      <p:sp>
        <p:nvSpPr>
          <p:cNvPr id="9219" name="Rectangle 3"/>
          <p:cNvSpPr>
            <a:spLocks noGrp="1" noChangeArrowheads="1"/>
          </p:cNvSpPr>
          <p:nvPr>
            <p:ph type="subTitle" idx="1"/>
          </p:nvPr>
        </p:nvSpPr>
        <p:spPr>
          <a:ln w="12700" cmpd="sng"/>
        </p:spPr>
        <p:txBody>
          <a:bodyPr/>
          <a:lstStyle/>
          <a:p>
            <a:r>
              <a:rPr lang="en-GB" b="1" dirty="0"/>
              <a:t>…and to make tutor-marking more effective, and efficient – and to start tutor-student dialogues</a:t>
            </a:r>
          </a:p>
        </p:txBody>
      </p:sp>
    </p:spTree>
    <p:extLst>
      <p:ext uri="{BB962C8B-B14F-4D97-AF65-F5344CB8AC3E}">
        <p14:creationId xmlns:p14="http://schemas.microsoft.com/office/powerpoint/2010/main" val="37856227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1367879"/>
          </a:xfrm>
        </p:spPr>
        <p:txBody>
          <a:bodyPr/>
          <a:lstStyle/>
          <a:p>
            <a:pPr algn="l">
              <a:spcAft>
                <a:spcPts val="0"/>
              </a:spcAft>
            </a:pPr>
            <a:r>
              <a:rPr lang="en-GB" sz="2800" dirty="0">
                <a:latin typeface="Comic Sans MS"/>
                <a:ea typeface="Times New Roman"/>
              </a:rPr>
              <a:t>Self-Assessment of your Assignment </a:t>
            </a:r>
            <a:br>
              <a:rPr lang="en-GB" sz="1800" dirty="0">
                <a:solidFill>
                  <a:schemeClr val="tx1"/>
                </a:solidFill>
                <a:latin typeface="Times New Roman"/>
                <a:ea typeface="Times New Roman"/>
              </a:rPr>
            </a:br>
            <a:r>
              <a:rPr lang="en-GB" sz="1800" dirty="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br>
              <a:rPr lang="en-GB" sz="1800" dirty="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1" y="1412776"/>
          <a:ext cx="9143999" cy="5461351"/>
        </p:xfrm>
        <a:graphic>
          <a:graphicData uri="http://schemas.openxmlformats.org/drawingml/2006/table">
            <a:tbl>
              <a:tblPr/>
              <a:tblGrid>
                <a:gridCol w="395535">
                  <a:extLst>
                    <a:ext uri="{9D8B030D-6E8A-4147-A177-3AD203B41FA5}">
                      <a16:colId xmlns:a16="http://schemas.microsoft.com/office/drawing/2014/main" val="20000"/>
                    </a:ext>
                  </a:extLst>
                </a:gridCol>
                <a:gridCol w="2874985">
                  <a:extLst>
                    <a:ext uri="{9D8B030D-6E8A-4147-A177-3AD203B41FA5}">
                      <a16:colId xmlns:a16="http://schemas.microsoft.com/office/drawing/2014/main" val="20001"/>
                    </a:ext>
                  </a:extLst>
                </a:gridCol>
                <a:gridCol w="2367138">
                  <a:extLst>
                    <a:ext uri="{9D8B030D-6E8A-4147-A177-3AD203B41FA5}">
                      <a16:colId xmlns:a16="http://schemas.microsoft.com/office/drawing/2014/main" val="20002"/>
                    </a:ext>
                  </a:extLst>
                </a:gridCol>
                <a:gridCol w="2194441">
                  <a:extLst>
                    <a:ext uri="{9D8B030D-6E8A-4147-A177-3AD203B41FA5}">
                      <a16:colId xmlns:a16="http://schemas.microsoft.com/office/drawing/2014/main" val="20003"/>
                    </a:ext>
                  </a:extLst>
                </a:gridCol>
                <a:gridCol w="1311900">
                  <a:extLst>
                    <a:ext uri="{9D8B030D-6E8A-4147-A177-3AD203B41FA5}">
                      <a16:colId xmlns:a16="http://schemas.microsoft.com/office/drawing/2014/main" val="20004"/>
                    </a:ext>
                  </a:extLst>
                </a:gridCol>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1</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2</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3</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9574">
                <a:tc>
                  <a:txBody>
                    <a:bodyPr/>
                    <a:lstStyle/>
                    <a:p>
                      <a:pPr marL="342900" lvl="0" indent="-342900" algn="r">
                        <a:spcAft>
                          <a:spcPts val="0"/>
                        </a:spcAft>
                        <a:buFont typeface="+mj-lt"/>
                        <a:buNone/>
                      </a:pPr>
                      <a:r>
                        <a:rPr lang="en-GB" sz="1600" b="1" dirty="0">
                          <a:solidFill>
                            <a:schemeClr val="tx1"/>
                          </a:solidFill>
                          <a:latin typeface="Times New Roman"/>
                          <a:ea typeface="Times New Roman"/>
                        </a:rPr>
                        <a:t>4</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1959">
                <a:tc>
                  <a:txBody>
                    <a:bodyPr/>
                    <a:lstStyle/>
                    <a:p>
                      <a:pPr marL="342900" lvl="0" indent="-342900" algn="r">
                        <a:spcAft>
                          <a:spcPts val="0"/>
                        </a:spcAft>
                        <a:buFont typeface="+mj-lt"/>
                        <a:buNone/>
                      </a:pPr>
                      <a:r>
                        <a:rPr lang="en-GB" sz="1600" b="1" dirty="0">
                          <a:solidFill>
                            <a:schemeClr val="tx1"/>
                          </a:solidFill>
                          <a:latin typeface="Times New Roman"/>
                          <a:ea typeface="Times New Roman"/>
                        </a:rPr>
                        <a:t>5</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74029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Self-assessment tutor dialogues</a:t>
            </a:r>
          </a:p>
        </p:txBody>
      </p:sp>
      <p:sp>
        <p:nvSpPr>
          <p:cNvPr id="1126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Getting students to really reflect:</a:t>
            </a:r>
          </a:p>
          <a:p>
            <a:r>
              <a:rPr lang="en-GB" sz="2600" dirty="0"/>
              <a:t>A way of evidencing good feedback practice for inspection purposes;</a:t>
            </a:r>
          </a:p>
          <a:p>
            <a:r>
              <a:rPr lang="en-GB" sz="2600" dirty="0"/>
              <a:t>Avoiding wasting your time – and students’ time;</a:t>
            </a:r>
          </a:p>
          <a:p>
            <a:r>
              <a:rPr lang="en-GB" sz="2600" dirty="0"/>
              <a:t>Making sure students actually read your feedback;</a:t>
            </a:r>
          </a:p>
          <a:p>
            <a:r>
              <a:rPr lang="en-GB" sz="2600" dirty="0"/>
              <a:t>Making sure you give your students the feedback they want as well as the feedback they need;</a:t>
            </a:r>
          </a:p>
          <a:p>
            <a:r>
              <a:rPr lang="en-GB" sz="2600" dirty="0"/>
              <a:t>Finding out more about your students;</a:t>
            </a:r>
          </a:p>
          <a:p>
            <a:r>
              <a:rPr lang="en-GB" sz="2600" dirty="0"/>
              <a:t>…and much more.</a:t>
            </a:r>
          </a:p>
        </p:txBody>
      </p:sp>
    </p:spTree>
    <p:extLst>
      <p:ext uri="{BB962C8B-B14F-4D97-AF65-F5344CB8AC3E}">
        <p14:creationId xmlns:p14="http://schemas.microsoft.com/office/powerpoint/2010/main" val="1642745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8000"/>
                </a:solidFill>
                <a:effectLst/>
                <a:uLnTx/>
                <a:uFillTx/>
                <a:latin typeface="Calibri"/>
                <a:ea typeface="+mn-ea"/>
                <a:cs typeface="+mn-cs"/>
              </a:rPr>
              <a:t>Some questions to consider for self-assessment-tutor dialogues</a:t>
            </a:r>
          </a:p>
        </p:txBody>
      </p:sp>
      <p:sp>
        <p:nvSpPr>
          <p:cNvPr id="12291" name="Rectangle 3"/>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1	What do you honestly consider will be a fair score or grade for the work you are handing in?</a:t>
            </a: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Tree>
    <p:extLst>
      <p:ext uri="{BB962C8B-B14F-4D97-AF65-F5344CB8AC3E}">
        <p14:creationId xmlns:p14="http://schemas.microsoft.com/office/powerpoint/2010/main" val="23002016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r>
              <a:rPr kumimoji="0" lang="en-GB" sz="3200" b="1" i="0" u="none" strike="noStrike" kern="1200" cap="none" spc="0" normalizeH="0" baseline="0" noProof="0">
                <a:ln>
                  <a:noFill/>
                </a:ln>
                <a:solidFill>
                  <a:srgbClr val="660066"/>
                </a:solidFill>
                <a:effectLst/>
                <a:uLnTx/>
                <a:uFillTx/>
                <a:latin typeface="Calibri"/>
                <a:ea typeface="+mn-ea"/>
                <a:cs typeface="+mn-cs"/>
              </a:rPr>
              <a:t>2	What do you think was the thing you did best in this assignment?</a:t>
            </a: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p:txBody>
      </p:sp>
      <p:sp>
        <p:nvSpPr>
          <p:cNvPr id="13315"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8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993811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3	If you had the chance to do the assignment again from scratch, how (if at all) might you decide to go about it differently?</a:t>
            </a: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4339"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8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22137679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4	What did you find the hardest aspect of this assignment?</a:t>
            </a: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5363"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8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25676012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Some questions to consider for self-assessment-tutor dialogues</a:t>
            </a:r>
          </a:p>
        </p:txBody>
      </p:sp>
      <p:sp>
        <p:nvSpPr>
          <p:cNvPr id="16386" name="Content Placeholder 2"/>
          <p:cNvSpPr>
            <a:spLocks noGrp="1"/>
          </p:cNvSpPr>
          <p:nvPr>
            <p:ph idx="1"/>
          </p:nvPr>
        </p:nvSpPr>
        <p:spPr/>
        <p:txBody>
          <a:bodyPr/>
          <a:lstStyle/>
          <a:p>
            <a:pPr>
              <a:buFont typeface="Monotype Sorts" pitchFamily="2" charset="2"/>
              <a:buNone/>
            </a:pPr>
            <a:r>
              <a:rPr lang="en-GB" sz="3200" dirty="0"/>
              <a:t>5 Please jot down three short questions you would like me to answer about this example of your work:</a:t>
            </a:r>
          </a:p>
          <a:p>
            <a:pPr>
              <a:buFont typeface="Monotype Sorts" pitchFamily="2" charset="2"/>
              <a:buNone/>
            </a:pPr>
            <a:r>
              <a:rPr lang="en-GB" sz="3200" dirty="0"/>
              <a:t>(1)</a:t>
            </a:r>
          </a:p>
          <a:p>
            <a:pPr>
              <a:buFont typeface="Monotype Sorts" pitchFamily="2" charset="2"/>
              <a:buNone/>
            </a:pPr>
            <a:endParaRPr lang="en-GB" sz="3200" dirty="0"/>
          </a:p>
          <a:p>
            <a:pPr>
              <a:buFont typeface="Monotype Sorts" pitchFamily="2" charset="2"/>
              <a:buNone/>
            </a:pPr>
            <a:r>
              <a:rPr lang="en-GB" sz="3200" dirty="0"/>
              <a:t>(2)</a:t>
            </a:r>
          </a:p>
          <a:p>
            <a:pPr>
              <a:buFont typeface="Monotype Sorts" pitchFamily="2" charset="2"/>
              <a:buNone/>
            </a:pPr>
            <a:endParaRPr lang="en-GB" sz="3200" dirty="0"/>
          </a:p>
          <a:p>
            <a:pPr>
              <a:buFont typeface="Monotype Sorts" pitchFamily="2" charset="2"/>
              <a:buNone/>
            </a:pPr>
            <a:r>
              <a:rPr lang="en-GB" sz="3200" dirty="0"/>
              <a:t>(3)</a:t>
            </a:r>
            <a:endParaRPr lang="en-US" sz="3200" dirty="0"/>
          </a:p>
        </p:txBody>
      </p:sp>
    </p:spTree>
    <p:extLst>
      <p:ext uri="{BB962C8B-B14F-4D97-AF65-F5344CB8AC3E}">
        <p14:creationId xmlns:p14="http://schemas.microsoft.com/office/powerpoint/2010/main" val="34501748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4000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Students would soon get bored if they were to answer the same questions for several successive assignments.</a:t>
            </a:r>
          </a:p>
          <a:p>
            <a:pPr marL="635000" marR="0" lvl="0" indent="-635000" algn="l" defTabSz="914400" rtl="0" eaLnBrk="0" fontAlgn="base" latinLnBrk="0" hangingPunct="0">
              <a:lnSpc>
                <a:spcPct val="90000"/>
              </a:lnSpc>
              <a:spcBef>
                <a:spcPct val="4000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It is best to make the dialogue specific to the subject-matter of the assignment.</a:t>
            </a:r>
          </a:p>
          <a:p>
            <a:pPr marL="635000" marR="0" lvl="0" indent="-635000" algn="l" defTabSz="914400" rtl="0" eaLnBrk="0" fontAlgn="base" latinLnBrk="0" hangingPunct="0">
              <a:lnSpc>
                <a:spcPct val="90000"/>
              </a:lnSpc>
              <a:spcBef>
                <a:spcPct val="4000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4000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4000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7411"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8000"/>
                </a:solidFill>
                <a:effectLst/>
                <a:uLnTx/>
                <a:uFillTx/>
                <a:latin typeface="Calibri"/>
                <a:ea typeface="+mn-ea"/>
                <a:cs typeface="+mn-cs"/>
              </a:rPr>
              <a:t>But this is just a start...</a:t>
            </a:r>
          </a:p>
        </p:txBody>
      </p:sp>
    </p:spTree>
    <p:extLst>
      <p:ext uri="{BB962C8B-B14F-4D97-AF65-F5344CB8AC3E}">
        <p14:creationId xmlns:p14="http://schemas.microsoft.com/office/powerpoint/2010/main" val="172791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8000"/>
                </a:solidFill>
                <a:latin typeface="+mj-lt"/>
                <a:ea typeface="+mj-ea"/>
                <a:cs typeface="+mj-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336600"/>
                </a:solidFill>
                <a:effectLst/>
                <a:uLnTx/>
                <a:uFillTx/>
                <a:latin typeface="Calibri"/>
              </a:rPr>
              <a:t>2 hands = very much better</a:t>
            </a: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6600"/>
                </a:solidFill>
                <a:effectLst/>
                <a:uLnTx/>
                <a:uFillTx/>
                <a:latin typeface="Calibri"/>
              </a:rPr>
              <a:t>one hand = somewhat  better</a:t>
            </a: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0000"/>
                </a:solidFill>
                <a:effectLst/>
                <a:uLnTx/>
                <a:uFillTx/>
                <a:latin typeface="Calibri"/>
              </a:rPr>
              <a:t>touch left ear = no better</a:t>
            </a:r>
            <a:r>
              <a:rPr kumimoji="0" lang="en-GB" sz="2800" b="1" i="0" u="none" strike="noStrike" kern="1200" cap="none" spc="0" normalizeH="0" baseline="0" noProof="0" dirty="0">
                <a:ln>
                  <a:noFill/>
                </a:ln>
                <a:solidFill>
                  <a:srgbClr val="660066"/>
                </a:solidFill>
                <a:effectLst/>
                <a:uLnTx/>
                <a:uFillTx/>
                <a:latin typeface="Calibri"/>
              </a:rPr>
              <a:t>...</a:t>
            </a:r>
            <a:endParaRPr kumimoji="0" lang="en-US" sz="2800" b="1" i="0" u="none" strike="noStrike" kern="0" cap="none" spc="0" normalizeH="0" baseline="0" noProof="0" dirty="0">
              <a:ln>
                <a:noFill/>
              </a:ln>
              <a:solidFill>
                <a:srgbClr val="660066"/>
              </a:solidFill>
              <a:effectLst/>
              <a:uLnTx/>
              <a:uFillTx/>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Reflect on how assessment and feedback link (or don’t link) to the factors underpinning successful student learning?</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Look at the fact that many of the problems we have making feedback work originate from the kinds of assessment we find ourselves using (not least, essays)?</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Examine what’s wrong with some traditional forms of feedback?</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Think of what else we may be able to do to make feedback fit for purpose in 2018?</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 </a:t>
            </a:r>
            <a:r>
              <a:rPr lang="en-GB" dirty="0"/>
              <a:t>when I get home tonight</a:t>
            </a:r>
            <a:r>
              <a:rPr lang="en-GB" baseline="30000" dirty="0"/>
              <a:t>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748313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t>
            </a:r>
            <a:r>
              <a:rPr lang="en-GB" sz="3600" i="1" dirty="0"/>
              <a:t>morning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computers.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philatnewcastle18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published stuff on feedback, assessment, and learning</a:t>
            </a:r>
          </a:p>
        </p:txBody>
      </p:sp>
      <p:sp>
        <p:nvSpPr>
          <p:cNvPr id="3" name="Content Placeholder 2"/>
          <p:cNvSpPr>
            <a:spLocks noGrp="1"/>
          </p:cNvSpPr>
          <p:nvPr>
            <p:ph idx="1"/>
          </p:nvPr>
        </p:nvSpPr>
        <p:spPr>
          <a:xfrm>
            <a:off x="358775" y="836640"/>
            <a:ext cx="8605838" cy="5030761"/>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8000"/>
                </a:solidFill>
                <a:latin typeface="Calibri" pitchFamily="34" charset="0"/>
              </a:rPr>
              <a:t>Getting to know each other: an analogue approach…</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3257666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b="1" dirty="0">
                <a:solidFill>
                  <a:srgbClr val="008000"/>
                </a:solidFill>
              </a:rPr>
              <a:t>Making </a:t>
            </a:r>
            <a:r>
              <a:rPr lang="en-GB" sz="4000" b="1" dirty="0">
                <a:solidFill>
                  <a:srgbClr val="9966FF"/>
                </a:solidFill>
              </a:rPr>
              <a:t>engagement</a:t>
            </a:r>
            <a:r>
              <a:rPr lang="en-GB" sz="4000" b="1" dirty="0">
                <a:solidFill>
                  <a:srgbClr val="008000"/>
                </a:solidFill>
              </a:rPr>
              <a:t> happen</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sz="2800" dirty="0"/>
              <a:t>Engagement is right at the centre of successful learning. Learning can’t happen without it. But engagement is a two-way process – it has to involve students – and us. Engagement should be fun – for us as well as for them. </a:t>
            </a:r>
          </a:p>
        </p:txBody>
      </p:sp>
    </p:spTree>
    <p:extLst>
      <p:ext uri="{BB962C8B-B14F-4D97-AF65-F5344CB8AC3E}">
        <p14:creationId xmlns:p14="http://schemas.microsoft.com/office/powerpoint/2010/main" val="42213954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“making feedback work for my students would be much better if only I..…”</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1763609" y="1196977"/>
            <a:ext cx="7201005" cy="4670425"/>
          </a:xfrm>
        </p:spPr>
        <p:txBody>
          <a:bodyPr/>
          <a:lstStyle/>
          <a:p>
            <a:pPr marL="0" indent="0">
              <a:buNone/>
            </a:pPr>
            <a:r>
              <a:rPr lang="en-GB" sz="3600" dirty="0"/>
              <a:t>It is simply madness </a:t>
            </a:r>
          </a:p>
          <a:p>
            <a:pPr marL="0" indent="0">
              <a:buNone/>
            </a:pPr>
            <a:r>
              <a:rPr lang="en-GB" sz="3600" dirty="0"/>
              <a:t>to keep doing the same things, </a:t>
            </a:r>
          </a:p>
          <a:p>
            <a:pPr marL="0" indent="0">
              <a:buNone/>
            </a:pPr>
            <a:r>
              <a:rPr lang="en-GB" sz="3600" dirty="0"/>
              <a:t>and expect different results.</a:t>
            </a:r>
          </a:p>
        </p:txBody>
      </p:sp>
    </p:spTree>
    <p:extLst>
      <p:ext uri="{BB962C8B-B14F-4D97-AF65-F5344CB8AC3E}">
        <p14:creationId xmlns:p14="http://schemas.microsoft.com/office/powerpoint/2010/main" val="399492214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9"/>
            <a:ext cx="7931330" cy="1002506"/>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2800" dirty="0"/>
              <a:t>Bringing assessment and feedback to life</a:t>
            </a:r>
            <a:br>
              <a:rPr lang="en-GB" sz="2800" dirty="0"/>
            </a:br>
            <a:r>
              <a:rPr lang="en-GB" sz="2000" dirty="0">
                <a:solidFill>
                  <a:srgbClr val="9966FF"/>
                </a:solidFill>
              </a:rPr>
              <a:t>Questions employers might ask students at interview. that could help us frame some of our assessment and feedback</a:t>
            </a:r>
            <a:endParaRPr lang="en-GB" sz="2800" dirty="0">
              <a:solidFill>
                <a:srgbClr val="9966FF"/>
              </a:solidFill>
            </a:endParaRPr>
          </a:p>
        </p:txBody>
      </p:sp>
      <p:sp>
        <p:nvSpPr>
          <p:cNvPr id="5" name="Content Placeholder 4"/>
          <p:cNvSpPr>
            <a:spLocks noGrp="1"/>
          </p:cNvSpPr>
          <p:nvPr>
            <p:ph idx="1"/>
          </p:nvPr>
        </p:nvSpPr>
        <p:spPr>
          <a:xfrm>
            <a:off x="107504" y="1124744"/>
            <a:ext cx="8640960" cy="5077619"/>
          </a:xfrm>
        </p:spPr>
        <p:txBody>
          <a:bodyPr/>
          <a:lstStyle/>
          <a:p>
            <a:pPr marL="0" indent="0">
              <a:buNone/>
            </a:pPr>
            <a:r>
              <a:rPr lang="en-GB" sz="2400" b="0" dirty="0"/>
              <a:t> </a:t>
            </a:r>
            <a:r>
              <a:rPr lang="en-GB" sz="2400" dirty="0"/>
              <a:t>Can you tell us about an occasion when:</a:t>
            </a:r>
          </a:p>
          <a:p>
            <a:r>
              <a:rPr lang="en-GB" sz="2400" dirty="0"/>
              <a:t>you worked together with colleagues in a group to produce a collective outcome?</a:t>
            </a:r>
          </a:p>
          <a:p>
            <a:r>
              <a:rPr lang="en-GB" sz="2400" dirty="0"/>
              <a:t>you had to work autonomously with incomplete information and self-derived data sources?</a:t>
            </a:r>
          </a:p>
          <a:p>
            <a:r>
              <a:rPr lang="en-GB" sz="2400" dirty="0"/>
              <a:t>you developed strategies to solve real life problems and tested them out?</a:t>
            </a:r>
          </a:p>
          <a:p>
            <a:r>
              <a:rPr lang="en-GB" sz="2400" dirty="0"/>
              <a:t>you had a leadership role in a team, and could you tell us your strategies to influence and persuade your colleagues to achieve a collective task?</a:t>
            </a:r>
          </a:p>
          <a:p>
            <a:r>
              <a:rPr lang="en-GB" sz="2400" dirty="0"/>
              <a:t>you had to communicate outcomes from your project work orally, in writing, through social media and/or through a visual medium?</a:t>
            </a:r>
            <a:br>
              <a:rPr lang="en-GB" sz="2400" dirty="0"/>
            </a:br>
            <a:endParaRPr lang="en-GB" sz="2400" dirty="0"/>
          </a:p>
          <a:p>
            <a:endParaRPr lang="en-GB" sz="2400" dirty="0"/>
          </a:p>
          <a:p>
            <a:endParaRPr lang="en-GB" sz="2400" dirty="0"/>
          </a:p>
        </p:txBody>
      </p:sp>
      <p:sp>
        <p:nvSpPr>
          <p:cNvPr id="2" name="TextBox 1">
            <a:extLst>
              <a:ext uri="{FF2B5EF4-FFF2-40B4-BE49-F238E27FC236}">
                <a16:creationId xmlns:a16="http://schemas.microsoft.com/office/drawing/2014/main" id="{ECDF0463-AA9F-469D-82DC-390157BDEA2D}"/>
              </a:ext>
            </a:extLst>
          </p:cNvPr>
          <p:cNvSpPr txBox="1"/>
          <p:nvPr/>
        </p:nvSpPr>
        <p:spPr>
          <a:xfrm>
            <a:off x="1577050" y="1920473"/>
            <a:ext cx="6811480" cy="1754326"/>
          </a:xfrm>
          <a:prstGeom prst="rect">
            <a:avLst/>
          </a:prstGeom>
          <a:solidFill>
            <a:srgbClr val="FFFF00"/>
          </a:solidFill>
        </p:spPr>
        <p:txBody>
          <a:bodyPr wrap="none" rtlCol="0">
            <a:spAutoFit/>
          </a:bodyPr>
          <a:lstStyle/>
          <a:p>
            <a:r>
              <a:rPr lang="en-GB" sz="3600" dirty="0"/>
              <a:t>If you want it to happen, </a:t>
            </a:r>
          </a:p>
          <a:p>
            <a:r>
              <a:rPr lang="en-GB" sz="3600" dirty="0"/>
              <a:t>build it into assessment and </a:t>
            </a:r>
          </a:p>
          <a:p>
            <a:r>
              <a:rPr lang="en-GB" sz="3600" dirty="0"/>
              <a:t>let student get feedback on it.</a:t>
            </a:r>
          </a:p>
        </p:txBody>
      </p:sp>
    </p:spTree>
    <p:extLst>
      <p:ext uri="{BB962C8B-B14F-4D97-AF65-F5344CB8AC3E}">
        <p14:creationId xmlns:p14="http://schemas.microsoft.com/office/powerpoint/2010/main" val="419920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Routledge.</a:t>
            </a:r>
            <a:r>
              <a:rPr lang="en-US" sz="2300" dirty="0">
                <a:solidFill>
                  <a:srgbClr val="00B050"/>
                </a:solidFill>
              </a:rPr>
              <a:t> </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r>
              <a:rPr lang="en-US" sz="2300" dirty="0">
                <a:solidFill>
                  <a:srgbClr val="00B050"/>
                </a:solidFill>
              </a:rPr>
              <a:t> (great discussion on plagiarism).</a:t>
            </a:r>
            <a:endParaRPr lang="en-US" sz="2300" dirty="0"/>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a:t>
            </a:r>
            <a:r>
              <a:rPr lang="en-US" sz="2300" dirty="0">
                <a:solidFill>
                  <a:srgbClr val="00B050"/>
                </a:solidFill>
              </a:rPr>
              <a:t> </a:t>
            </a:r>
            <a:r>
              <a:rPr lang="en-US" sz="2300" dirty="0"/>
              <a:t>Routledge</a:t>
            </a:r>
            <a:r>
              <a:rPr lang="en-US" sz="2300" dirty="0">
                <a:solidFill>
                  <a:srgbClr val="002060"/>
                </a:solidFill>
              </a:rPr>
              <a:t>. </a:t>
            </a:r>
            <a:r>
              <a:rPr lang="en-GB" sz="2400" dirty="0">
                <a:solidFill>
                  <a:srgbClr val="008000"/>
                </a:solidFill>
              </a:rPr>
              <a:t>(lots of bits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0" indent="0">
              <a:lnSpc>
                <a:spcPct val="100000"/>
              </a:lnSpc>
              <a:spcBef>
                <a:spcPts val="0"/>
              </a:spcBef>
              <a:buNone/>
            </a:pPr>
            <a:r>
              <a:rPr lang="en-US" sz="2300" dirty="0"/>
              <a:t>	</a:t>
            </a:r>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ea typeface="+mn-ea"/>
                <a:cs typeface="+mn-cs"/>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37686333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Colleges’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Modern institutions are moving away from being the providers of content, (where everything used to be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and using real-world situations and simulations to bring learning to life). </a:t>
            </a:r>
            <a:endParaRPr lang="en-GB" sz="3000" dirty="0">
              <a:solidFill>
                <a:srgbClr val="008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mic Sans MS" pitchFamily="66" charset="0"/>
                <a:ea typeface="+mn-ea"/>
                <a:cs typeface="Arial" pitchFamily="34" charset="0"/>
              </a:rPr>
              <a:t>Conceptualisation</a:t>
            </a:r>
            <a:endPar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Inspiration?</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Enthusiasm?</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Engagement?</a:t>
            </a:r>
          </a:p>
        </p:txBody>
      </p:sp>
    </p:spTree>
    <p:extLst>
      <p:ext uri="{BB962C8B-B14F-4D97-AF65-F5344CB8AC3E}">
        <p14:creationId xmlns:p14="http://schemas.microsoft.com/office/powerpoint/2010/main" val="1292295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r>
              <a:rPr lang="en-GB" sz="2800" dirty="0"/>
              <a:t>“No evidence to back idea of learning styles”</a:t>
            </a:r>
          </a:p>
          <a:p>
            <a:endParaRPr lang="en-GB" sz="2800" dirty="0"/>
          </a:p>
        </p:txBody>
      </p:sp>
      <p:pic>
        <p:nvPicPr>
          <p:cNvPr id="5" name="Picture 4">
            <a:extLst>
              <a:ext uri="{FF2B5EF4-FFF2-40B4-BE49-F238E27FC236}">
                <a16:creationId xmlns:a16="http://schemas.microsoft.com/office/drawing/2014/main" id="{4E1D8FBA-D723-4A2F-A7B2-EFFD845F0E1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99631" y="5082911"/>
            <a:ext cx="2524125" cy="1809750"/>
          </a:xfrm>
          <a:prstGeom prst="rect">
            <a:avLst/>
          </a:prstGeom>
        </p:spPr>
      </p:pic>
    </p:spTree>
    <p:extLst>
      <p:ext uri="{BB962C8B-B14F-4D97-AF65-F5344CB8AC3E}">
        <p14:creationId xmlns:p14="http://schemas.microsoft.com/office/powerpoint/2010/main" val="4109165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87175206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4044804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90503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7977569"/>
          </a:xfrm>
          <a:prstGeom prst="rect">
            <a:avLst/>
          </a:prstGeom>
          <a:solidFill>
            <a:srgbClr val="FFFFCC">
              <a:alpha val="94118"/>
            </a:srgbClr>
          </a:solidFill>
          <a:ln w="9525">
            <a:noFill/>
            <a:miter lim="800000"/>
            <a:headEnd/>
            <a:tailEnd/>
          </a:ln>
        </p:spPr>
        <p:txBody>
          <a:bodyPr wrap="square">
            <a:spAutoFit/>
          </a:bodyPr>
          <a:lstStyle/>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Striving to 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Keeping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Ensuring students get quick and useful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Getting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Allowing students to further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can make learning happen by:</a:t>
            </a:r>
            <a:endParaRPr kumimoji="0" lang="en-US" sz="1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4143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Tree>
    <p:extLst>
      <p:ext uri="{BB962C8B-B14F-4D97-AF65-F5344CB8AC3E}">
        <p14:creationId xmlns:p14="http://schemas.microsoft.com/office/powerpoint/2010/main" val="3309777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1CE4B-8F6C-4DCF-8CE2-DD2C2B02E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70" y="404580"/>
            <a:ext cx="9073260" cy="6048840"/>
          </a:xfrm>
          <a:prstGeom prst="rect">
            <a:avLst/>
          </a:prstGeom>
        </p:spPr>
      </p:pic>
    </p:spTree>
    <p:extLst>
      <p:ext uri="{BB962C8B-B14F-4D97-AF65-F5344CB8AC3E}">
        <p14:creationId xmlns:p14="http://schemas.microsoft.com/office/powerpoint/2010/main" val="268414418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FF0000"/>
                </a:solidFill>
              </a:rPr>
              <a:t>Teaching – and research – and reflection:</a:t>
            </a:r>
            <a:br>
              <a:rPr lang="en-GB" sz="3200" b="1" dirty="0">
                <a:solidFill>
                  <a:srgbClr val="FF0000"/>
                </a:solidFill>
              </a:rPr>
            </a:br>
            <a:r>
              <a:rPr lang="en-GB" sz="3200" b="1" dirty="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extLst>
      <p:ext uri="{BB962C8B-B14F-4D97-AF65-F5344CB8AC3E}">
        <p14:creationId xmlns:p14="http://schemas.microsoft.com/office/powerpoint/2010/main" val="127103693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‘what’ </a:t>
            </a:r>
            <a:r>
              <a:rPr lang="en-GB" sz="3600" dirty="0">
                <a:solidFill>
                  <a:srgbClr val="00B050"/>
                </a:solidFill>
              </a:rPr>
              <a:t>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extLst>
      <p:ext uri="{BB962C8B-B14F-4D97-AF65-F5344CB8AC3E}">
        <p14:creationId xmlns:p14="http://schemas.microsoft.com/office/powerpoint/2010/main" val="23456980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Why? </a:t>
            </a:r>
            <a:r>
              <a:rPr kumimoji="0" lang="en-GB" sz="2800" b="1" i="0" u="none" strike="noStrike" kern="0" cap="none" spc="0" normalizeH="0" baseline="0" noProof="0" dirty="0">
                <a:ln>
                  <a:noFill/>
                </a:ln>
                <a:solidFill>
                  <a:srgbClr val="C00000"/>
                </a:solidFill>
                <a:effectLst/>
                <a:uLnTx/>
                <a:uFillTx/>
                <a:latin typeface="Arial"/>
                <a:ea typeface="+mn-ea"/>
                <a:cs typeface="+mn-cs"/>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Arial"/>
                <a:ea typeface="+mn-ea"/>
                <a:cs typeface="+mn-cs"/>
              </a:rPr>
              <a:t>What? </a:t>
            </a:r>
            <a:r>
              <a:rPr kumimoji="0" lang="en-GB" sz="1800" b="1" i="0" u="none" strike="noStrike" kern="0" cap="none" spc="0" normalizeH="0" baseline="0" noProof="0" dirty="0">
                <a:ln>
                  <a:noFill/>
                </a:ln>
                <a:solidFill>
                  <a:srgbClr val="C00000"/>
                </a:solidFill>
                <a:effectLst/>
                <a:uLnTx/>
                <a:uFillTx/>
                <a:latin typeface="Arial"/>
                <a:ea typeface="+mn-ea"/>
                <a:cs typeface="+mn-cs"/>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Who? </a:t>
            </a:r>
            <a:r>
              <a:rPr kumimoji="0" lang="en-GB" sz="2800" b="1" i="0" u="none" strike="noStrike" kern="0" cap="none" spc="0" normalizeH="0" baseline="0" noProof="0" dirty="0">
                <a:ln>
                  <a:noFill/>
                </a:ln>
                <a:solidFill>
                  <a:srgbClr val="C00000"/>
                </a:solidFill>
                <a:effectLst/>
                <a:uLnTx/>
                <a:uFillTx/>
                <a:latin typeface="Arial"/>
                <a:ea typeface="+mn-ea"/>
                <a:cs typeface="+mn-cs"/>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Where? </a:t>
            </a:r>
            <a:r>
              <a:rPr kumimoji="0" lang="en-GB" sz="2800" b="1" i="0" u="none" strike="noStrike" kern="0" cap="none" spc="0" normalizeH="0" baseline="0" noProof="0" dirty="0">
                <a:ln>
                  <a:noFill/>
                </a:ln>
                <a:solidFill>
                  <a:srgbClr val="C00000"/>
                </a:solidFill>
                <a:effectLst/>
                <a:uLnTx/>
                <a:uFillTx/>
                <a:latin typeface="Arial"/>
                <a:ea typeface="+mn-ea"/>
                <a:cs typeface="+mn-cs"/>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When? </a:t>
            </a:r>
            <a:r>
              <a:rPr kumimoji="0" lang="en-GB" sz="2800" b="1" i="0" u="none" strike="noStrike" kern="0" cap="none" spc="0" normalizeH="0" baseline="0" noProof="0" dirty="0">
                <a:ln>
                  <a:noFill/>
                </a:ln>
                <a:solidFill>
                  <a:srgbClr val="C00000"/>
                </a:solidFill>
                <a:effectLst/>
                <a:uLnTx/>
                <a:uFillTx/>
                <a:latin typeface="Arial"/>
                <a:ea typeface="+mn-ea"/>
                <a:cs typeface="+mn-cs"/>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How? </a:t>
            </a:r>
            <a:r>
              <a:rPr kumimoji="0" lang="en-GB" sz="2800" b="1" i="0" u="none" strike="noStrike" kern="0" cap="none" spc="0" normalizeH="0" baseline="0" noProof="0" dirty="0">
                <a:ln>
                  <a:noFill/>
                </a:ln>
                <a:solidFill>
                  <a:srgbClr val="C00000"/>
                </a:solidFill>
                <a:effectLst/>
                <a:uLnTx/>
                <a:uFillTx/>
                <a:latin typeface="Arial"/>
                <a:ea typeface="+mn-ea"/>
                <a:cs typeface="+mn-cs"/>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Which? </a:t>
            </a:r>
            <a:r>
              <a:rPr kumimoji="0" lang="en-GB" sz="2800" b="1" i="0" u="none" strike="noStrike" kern="0" cap="none" spc="0" normalizeH="0" baseline="0" noProof="0" dirty="0">
                <a:ln>
                  <a:noFill/>
                </a:ln>
                <a:solidFill>
                  <a:srgbClr val="C00000"/>
                </a:solidFill>
                <a:effectLst/>
                <a:uLnTx/>
                <a:uFillTx/>
                <a:latin typeface="Arial"/>
                <a:ea typeface="+mn-ea"/>
                <a:cs typeface="+mn-cs"/>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So what? </a:t>
            </a:r>
            <a:r>
              <a:rPr kumimoji="0" lang="en-GB" sz="2800" b="1" i="0" u="none" strike="noStrike" kern="0" cap="none" spc="0" normalizeH="0" baseline="0" noProof="0" dirty="0">
                <a:ln>
                  <a:noFill/>
                </a:ln>
                <a:solidFill>
                  <a:srgbClr val="C00000"/>
                </a:solidFill>
                <a:effectLst/>
                <a:uLnTx/>
                <a:uFillTx/>
                <a:latin typeface="Arial"/>
                <a:ea typeface="+mn-ea"/>
                <a:cs typeface="+mn-cs"/>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Wow? </a:t>
            </a:r>
            <a:r>
              <a:rPr kumimoji="0" lang="en-GB" sz="2800" b="1" i="0" u="none" strike="noStrike" kern="0" cap="none" spc="0" normalizeH="0" baseline="0" noProof="0" dirty="0">
                <a:ln>
                  <a:noFill/>
                </a:ln>
                <a:solidFill>
                  <a:srgbClr val="C00000"/>
                </a:solidFill>
                <a:effectLst/>
                <a:uLnTx/>
                <a:uFillTx/>
                <a:latin typeface="Arial"/>
                <a:ea typeface="+mn-ea"/>
                <a:cs typeface="+mn-cs"/>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Arial"/>
                <a:ea typeface="+mn-ea"/>
                <a:cs typeface="+mn-cs"/>
              </a:rPr>
              <a:t>	????</a:t>
            </a:r>
          </a:p>
        </p:txBody>
      </p:sp>
      <p:sp>
        <p:nvSpPr>
          <p:cNvPr id="5" name="Title 1"/>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a:ln>
                  <a:noFill/>
                </a:ln>
                <a:solidFill>
                  <a:srgbClr val="FF0000"/>
                </a:solidFill>
                <a:effectLst/>
                <a:uLnTx/>
                <a:uFillTx/>
                <a:latin typeface="Arial Rounded MT Bold"/>
                <a:ea typeface="+mn-ea"/>
                <a:cs typeface="+mn-cs"/>
              </a:rPr>
              <a:t>Teaching – and research – and reflection:</a:t>
            </a:r>
            <a:br>
              <a:rPr kumimoji="0" lang="en-GB" sz="3200" b="1" i="0" u="none" strike="noStrike" kern="0" cap="none" spc="0" normalizeH="0" baseline="0" noProof="0">
                <a:ln>
                  <a:noFill/>
                </a:ln>
                <a:solidFill>
                  <a:srgbClr val="FF0000"/>
                </a:solidFill>
                <a:effectLst/>
                <a:uLnTx/>
                <a:uFillTx/>
                <a:latin typeface="Arial Rounded MT Bold"/>
                <a:ea typeface="+mn-ea"/>
                <a:cs typeface="+mn-cs"/>
              </a:rPr>
            </a:br>
            <a:r>
              <a:rPr kumimoji="0" lang="en-GB" sz="3200" b="1" i="0" u="none" strike="noStrike" kern="0" cap="none" spc="0" normalizeH="0" baseline="0" noProof="0">
                <a:ln>
                  <a:noFill/>
                </a:ln>
                <a:solidFill>
                  <a:srgbClr val="FF0000"/>
                </a:solidFill>
                <a:effectLst/>
                <a:uLnTx/>
                <a:uFillTx/>
                <a:latin typeface="Arial Rounded MT Bold"/>
                <a:ea typeface="+mn-ea"/>
                <a:cs typeface="+mn-cs"/>
              </a:rPr>
              <a:t>the ten most important words</a:t>
            </a:r>
            <a:endParaRPr kumimoji="0" lang="en-GB" sz="3200" b="1" i="0" u="none" strike="noStrike" kern="0" cap="none" spc="0" normalizeH="0" baseline="0" noProof="0" dirty="0">
              <a:ln>
                <a:noFill/>
              </a:ln>
              <a:solidFill>
                <a:srgbClr val="FF0000"/>
              </a:solidFill>
              <a:effectLst/>
              <a:uLnTx/>
              <a:uFillTx/>
              <a:latin typeface="Arial Rounded MT Bold"/>
              <a:ea typeface="+mn-ea"/>
              <a:cs typeface="+mn-cs"/>
            </a:endParaRPr>
          </a:p>
        </p:txBody>
      </p:sp>
    </p:spTree>
    <p:extLst>
      <p:ext uri="{BB962C8B-B14F-4D97-AF65-F5344CB8AC3E}">
        <p14:creationId xmlns:p14="http://schemas.microsoft.com/office/powerpoint/2010/main" val="3895311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10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639887"/>
          </a:xfrm>
        </p:spPr>
        <p:txBody>
          <a:bodyPr>
            <a:normAutofit/>
          </a:bodyPr>
          <a:lstStyle/>
          <a:p>
            <a:pPr algn="l"/>
            <a:r>
              <a:rPr lang="en-GB" sz="2800" b="1" dirty="0" err="1">
                <a:solidFill>
                  <a:srgbClr val="00B050"/>
                </a:solidFill>
              </a:rPr>
              <a:t>Hounsell</a:t>
            </a:r>
            <a:r>
              <a:rPr lang="en-GB" sz="2800" b="1" dirty="0">
                <a:solidFill>
                  <a:srgbClr val="00B050"/>
                </a:solidFill>
              </a:rPr>
              <a:t>, D. (2008). The trouble with feedback:  New challenges, emerging strategies. </a:t>
            </a:r>
            <a:r>
              <a:rPr lang="en-US" sz="2800" b="1" i="1" dirty="0"/>
              <a:t>Interchange</a:t>
            </a:r>
            <a:r>
              <a:rPr lang="en-US" sz="2800" b="1" dirty="0"/>
              <a:t>, </a:t>
            </a:r>
            <a:r>
              <a:rPr lang="en-US" sz="2800" b="1" i="1" dirty="0"/>
              <a:t>2</a:t>
            </a:r>
            <a:r>
              <a:rPr lang="en-US" sz="2800" b="1" dirty="0"/>
              <a:t>, pp.1-10</a:t>
            </a:r>
            <a:r>
              <a:rPr lang="en-US" sz="2800" dirty="0"/>
              <a:t>. </a:t>
            </a:r>
            <a:br>
              <a:rPr lang="en-GB" sz="2800" b="1" dirty="0">
                <a:solidFill>
                  <a:srgbClr val="00B050"/>
                </a:solidFill>
              </a:rPr>
            </a:br>
            <a:endParaRPr lang="en-GB" sz="2800" b="1" dirty="0">
              <a:solidFill>
                <a:srgbClr val="00B050"/>
              </a:solidFill>
            </a:endParaRPr>
          </a:p>
        </p:txBody>
      </p:sp>
      <p:sp>
        <p:nvSpPr>
          <p:cNvPr id="5" name="Content Placeholder 4"/>
          <p:cNvSpPr>
            <a:spLocks noGrp="1"/>
          </p:cNvSpPr>
          <p:nvPr>
            <p:ph idx="1"/>
          </p:nvPr>
        </p:nvSpPr>
        <p:spPr>
          <a:xfrm>
            <a:off x="358777" y="1905000"/>
            <a:ext cx="8605838" cy="3962400"/>
          </a:xfrm>
        </p:spPr>
        <p:txBody>
          <a:bodyPr/>
          <a:lstStyle/>
          <a:p>
            <a:pPr>
              <a:lnSpc>
                <a:spcPct val="100000"/>
              </a:lnSpc>
              <a:buNone/>
            </a:pPr>
            <a:r>
              <a:rPr lang="en-GB" sz="2800" b="1" dirty="0">
                <a:solidFill>
                  <a:srgbClr val="660066"/>
                </a:solidFill>
              </a:rPr>
              <a:t>	Feedforward is a strategy that aims to </a:t>
            </a:r>
            <a:r>
              <a:rPr lang="en-GB" sz="2800" b="1" dirty="0">
                <a:solidFill>
                  <a:srgbClr val="9966FF"/>
                </a:solidFill>
              </a:rPr>
              <a:t>‘increase the value of feedback to the students by focusing comments not only on the past and present…but also on the future – what the student might aim to do, or do differently in the next assignment or assessment if they are to continue to do well or to do better</a:t>
            </a:r>
            <a:r>
              <a:rPr lang="en-GB" sz="2800" b="1" dirty="0">
                <a:solidFill>
                  <a:srgbClr val="660066"/>
                </a:solidFill>
              </a:rPr>
              <a:t>’ (</a:t>
            </a:r>
            <a:r>
              <a:rPr lang="en-GB" sz="2800" b="1" dirty="0" err="1">
                <a:solidFill>
                  <a:srgbClr val="660066"/>
                </a:solidFill>
              </a:rPr>
              <a:t>Hounsell</a:t>
            </a:r>
            <a:r>
              <a:rPr lang="en-GB" sz="2800" b="1" dirty="0">
                <a:solidFill>
                  <a:srgbClr val="660066"/>
                </a:solidFill>
              </a:rPr>
              <a:t>, 2008, p. 5). </a:t>
            </a:r>
          </a:p>
          <a:p>
            <a:pPr>
              <a:lnSpc>
                <a:spcPct val="100000"/>
              </a:lnSpc>
            </a:pPr>
            <a:endParaRPr lang="en-GB" sz="2800" b="1" dirty="0">
              <a:solidFill>
                <a:srgbClr val="660066"/>
              </a:solidFill>
            </a:endParaRPr>
          </a:p>
        </p:txBody>
      </p:sp>
    </p:spTree>
    <p:extLst>
      <p:ext uri="{BB962C8B-B14F-4D97-AF65-F5344CB8AC3E}">
        <p14:creationId xmlns:p14="http://schemas.microsoft.com/office/powerpoint/2010/main" val="203454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2941668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The read-write industry</a:t>
            </a:r>
          </a:p>
        </p:txBody>
      </p:sp>
    </p:spTree>
    <p:extLst>
      <p:ext uri="{BB962C8B-B14F-4D97-AF65-F5344CB8AC3E}">
        <p14:creationId xmlns:p14="http://schemas.microsoft.com/office/powerpoint/2010/main" val="869391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2217978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39445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3226305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2800" dirty="0"/>
              <a:t>The importance of dialogic assessment</a:t>
            </a:r>
          </a:p>
        </p:txBody>
      </p:sp>
      <p:sp>
        <p:nvSpPr>
          <p:cNvPr id="3" name="Content Placeholder 2"/>
          <p:cNvSpPr>
            <a:spLocks noGrp="1"/>
          </p:cNvSpPr>
          <p:nvPr>
            <p:ph idx="1"/>
          </p:nvPr>
        </p:nvSpPr>
        <p:spPr>
          <a:xfrm>
            <a:off x="468313" y="836640"/>
            <a:ext cx="8229600" cy="5365723"/>
          </a:xfrm>
        </p:spPr>
        <p:txBody>
          <a:bodyPr/>
          <a:lstStyle/>
          <a:p>
            <a:pPr marL="0">
              <a:lnSpc>
                <a:spcPct val="100000"/>
              </a:lnSpc>
              <a:spcBef>
                <a:spcPts val="0"/>
              </a:spcBef>
              <a:buNone/>
            </a:pPr>
            <a:r>
              <a:rPr lang="en-GB" sz="2400" dirty="0"/>
              <a:t>Students need to be exposed to, and gain experience in making judgements about, </a:t>
            </a:r>
            <a:r>
              <a:rPr lang="en-GB" sz="2400" dirty="0">
                <a:solidFill>
                  <a:srgbClr val="7030A0"/>
                </a:solidFill>
              </a:rPr>
              <a:t>a variety of works of different quality</a:t>
            </a:r>
            <a:r>
              <a:rPr lang="en-GB" sz="2400" dirty="0"/>
              <a:t>... They need planned rather than random exposure to exemplars, and experience in </a:t>
            </a:r>
            <a:r>
              <a:rPr lang="en-GB" sz="2400" dirty="0">
                <a:solidFill>
                  <a:srgbClr val="7030A0"/>
                </a:solidFill>
              </a:rPr>
              <a:t>making judgements </a:t>
            </a:r>
            <a:r>
              <a:rPr lang="en-GB" sz="2400" dirty="0"/>
              <a:t>about quality. They need to create </a:t>
            </a:r>
            <a:r>
              <a:rPr lang="en-GB" sz="2400" dirty="0">
                <a:solidFill>
                  <a:srgbClr val="7030A0"/>
                </a:solidFill>
              </a:rPr>
              <a:t>verbalised </a:t>
            </a:r>
            <a:r>
              <a:rPr lang="en-GB" sz="2400" dirty="0"/>
              <a:t>rationales and accounts of how various works could have been done better. Finally, they need to engage in evaluative </a:t>
            </a:r>
            <a:r>
              <a:rPr lang="en-GB" sz="2400" dirty="0">
                <a:solidFill>
                  <a:srgbClr val="7030A0"/>
                </a:solidFill>
              </a:rPr>
              <a:t>conversations</a:t>
            </a:r>
            <a:r>
              <a:rPr lang="en-GB" sz="2400" dirty="0"/>
              <a:t> with teachers and other students. </a:t>
            </a:r>
          </a:p>
          <a:p>
            <a:pPr marL="0">
              <a:lnSpc>
                <a:spcPct val="100000"/>
              </a:lnSpc>
              <a:spcBef>
                <a:spcPts val="0"/>
              </a:spcBef>
              <a:buNone/>
            </a:pPr>
            <a:r>
              <a:rPr lang="en-GB" sz="2400" dirty="0"/>
              <a:t>(Sadler 2010)</a:t>
            </a:r>
          </a:p>
          <a:p>
            <a:pPr marL="0">
              <a:lnSpc>
                <a:spcPct val="100000"/>
              </a:lnSpc>
              <a:spcBef>
                <a:spcPts val="0"/>
              </a:spcBef>
              <a:buNone/>
            </a:pPr>
            <a:endParaRPr lang="en-GB" sz="2400" dirty="0"/>
          </a:p>
        </p:txBody>
      </p:sp>
    </p:spTree>
    <p:extLst>
      <p:ext uri="{BB962C8B-B14F-4D97-AF65-F5344CB8AC3E}">
        <p14:creationId xmlns:p14="http://schemas.microsoft.com/office/powerpoint/2010/main" val="40083820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p:txBody>
          <a:bodyPr/>
          <a:lstStyle/>
          <a:p>
            <a:r>
              <a:rPr lang="en-GB" sz="3600" b="1" dirty="0"/>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 great deal of time to mark, let alone the time it takes for students to prepare, draft and compose them.</a:t>
            </a:r>
          </a:p>
          <a:p>
            <a:pPr lvl="0">
              <a:buFont typeface="+mj-lt"/>
              <a:buAutoNum type="arabicPeriod"/>
            </a:pPr>
            <a:r>
              <a:rPr lang="en-GB" sz="2400" dirty="0"/>
              <a:t>When most assessment is in the form of essays, students’ skills at essay-writing are repeatedly tested, as the expense sometimes of their understanding of the subject.</a:t>
            </a:r>
          </a:p>
          <a:p>
            <a:pPr lvl="0">
              <a:buFont typeface="+mj-lt"/>
              <a:buAutoNum type="arabicPeriod"/>
            </a:pPr>
            <a:r>
              <a:rPr lang="en-GB" sz="2400" dirty="0"/>
              <a:t>Lots of research shows that we’re not at all good at marking essays fairly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veracity – i.e. ‘whodunit?’!</a:t>
            </a:r>
          </a:p>
          <a:p>
            <a:pPr>
              <a:buFont typeface="+mj-lt"/>
              <a:buAutoNum type="arabicPeriod"/>
            </a:pPr>
            <a:endParaRPr lang="en-GB" sz="2400" dirty="0"/>
          </a:p>
        </p:txBody>
      </p:sp>
    </p:spTree>
    <p:extLst>
      <p:ext uri="{BB962C8B-B14F-4D97-AF65-F5344CB8AC3E}">
        <p14:creationId xmlns:p14="http://schemas.microsoft.com/office/powerpoint/2010/main" val="99087915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A2D28-46D9-4552-9A07-0DEAC619630C}"/>
              </a:ext>
            </a:extLst>
          </p:cNvPr>
          <p:cNvSpPr>
            <a:spLocks noGrp="1"/>
          </p:cNvSpPr>
          <p:nvPr>
            <p:ph type="title"/>
          </p:nvPr>
        </p:nvSpPr>
        <p:spPr>
          <a:xfrm>
            <a:off x="250825" y="188914"/>
            <a:ext cx="8713788" cy="754516"/>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Why is it important to tackle the problem?</a:t>
            </a:r>
          </a:p>
        </p:txBody>
      </p:sp>
      <p:sp>
        <p:nvSpPr>
          <p:cNvPr id="5" name="Content Placeholder 4">
            <a:extLst>
              <a:ext uri="{FF2B5EF4-FFF2-40B4-BE49-F238E27FC236}">
                <a16:creationId xmlns:a16="http://schemas.microsoft.com/office/drawing/2014/main" id="{BA664F4A-DAD5-4A1C-B32E-D33CE005D0EA}"/>
              </a:ext>
            </a:extLst>
          </p:cNvPr>
          <p:cNvSpPr>
            <a:spLocks noGrp="1"/>
          </p:cNvSpPr>
          <p:nvPr>
            <p:ph idx="1"/>
          </p:nvPr>
        </p:nvSpPr>
        <p:spPr>
          <a:xfrm>
            <a:off x="358775" y="943431"/>
            <a:ext cx="8605838" cy="4923970"/>
          </a:xfrm>
        </p:spPr>
        <p:txBody>
          <a:bodyPr/>
          <a:lstStyle/>
          <a:p>
            <a:r>
              <a:rPr lang="en-GB" sz="2800" dirty="0"/>
              <a:t>There is a strong argument to be made for using authentic assessments, that is those that “can demonstrate the knowledge behaviours, qualities and attributes that were described in the course programme or specification” (Brown, 2015 p.118). In some disciplines, assessed essays are rarely or never used – for example in many science, engineering, maths and technology fields. But in many other disciplines, the essay as the main form of assessment still dominates, both in coursework and exams. </a:t>
            </a:r>
          </a:p>
        </p:txBody>
      </p:sp>
    </p:spTree>
    <p:extLst>
      <p:ext uri="{BB962C8B-B14F-4D97-AF65-F5344CB8AC3E}">
        <p14:creationId xmlns:p14="http://schemas.microsoft.com/office/powerpoint/2010/main" val="41842602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0677AD-D11F-420B-9927-C179D867A570}"/>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What else can we do? (1)</a:t>
            </a:r>
          </a:p>
        </p:txBody>
      </p:sp>
      <p:sp>
        <p:nvSpPr>
          <p:cNvPr id="5" name="Content Placeholder 4">
            <a:extLst>
              <a:ext uri="{FF2B5EF4-FFF2-40B4-BE49-F238E27FC236}">
                <a16:creationId xmlns:a16="http://schemas.microsoft.com/office/drawing/2014/main" id="{192AB87F-2F43-48B3-9628-281283094365}"/>
              </a:ext>
            </a:extLst>
          </p:cNvPr>
          <p:cNvSpPr>
            <a:spLocks noGrp="1"/>
          </p:cNvSpPr>
          <p:nvPr>
            <p:ph idx="1"/>
          </p:nvPr>
        </p:nvSpPr>
        <p:spPr/>
        <p:txBody>
          <a:bodyPr/>
          <a:lstStyle/>
          <a:p>
            <a:r>
              <a:rPr lang="en-GB" sz="3600" dirty="0">
                <a:solidFill>
                  <a:srgbClr val="9966FF"/>
                </a:solidFill>
              </a:rPr>
              <a:t>Reduce the length. </a:t>
            </a:r>
          </a:p>
          <a:p>
            <a:r>
              <a:rPr lang="en-GB" sz="3000" dirty="0"/>
              <a:t>If we want students to demonstrate the skills of synthesis and assimilation, asking them to write fewer words may be more effective than seeking long discursive responses to open essay titles. We can address the time taken marking factor by requiring much shorter essays. Word-constrained (e.g. 200 plus or minus 10) word counts can make marking a great deal faster, and student thinking deeper – it can be a lot harder to write a good short essay than a long ‘woolly’ one.</a:t>
            </a:r>
          </a:p>
        </p:txBody>
      </p:sp>
    </p:spTree>
    <p:extLst>
      <p:ext uri="{BB962C8B-B14F-4D97-AF65-F5344CB8AC3E}">
        <p14:creationId xmlns:p14="http://schemas.microsoft.com/office/powerpoint/2010/main" val="376248933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9D74DB-C023-4AB6-BF47-E024C70B54F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What else can we do? (2)</a:t>
            </a:r>
          </a:p>
        </p:txBody>
      </p:sp>
      <p:sp>
        <p:nvSpPr>
          <p:cNvPr id="5" name="Content Placeholder 4">
            <a:extLst>
              <a:ext uri="{FF2B5EF4-FFF2-40B4-BE49-F238E27FC236}">
                <a16:creationId xmlns:a16="http://schemas.microsoft.com/office/drawing/2014/main" id="{91F738D8-97E1-40C0-97DC-7F56288947AE}"/>
              </a:ext>
            </a:extLst>
          </p:cNvPr>
          <p:cNvSpPr>
            <a:spLocks noGrp="1"/>
          </p:cNvSpPr>
          <p:nvPr>
            <p:ph idx="1"/>
          </p:nvPr>
        </p:nvSpPr>
        <p:spPr/>
        <p:txBody>
          <a:bodyPr/>
          <a:lstStyle/>
          <a:p>
            <a:r>
              <a:rPr lang="en-GB" dirty="0">
                <a:solidFill>
                  <a:srgbClr val="9966FF"/>
                </a:solidFill>
              </a:rPr>
              <a:t>Require more-personal essays. </a:t>
            </a:r>
          </a:p>
          <a:p>
            <a:r>
              <a:rPr lang="en-GB" sz="2700" dirty="0"/>
              <a:t>To avoid mechanistic or reproductive approaches when writing about a topic, rather than asking students simply to reframe content they have derived from reference sources, we can ask them to adopt a personal position in an argument, or ask them to draw on specialist knowledge from professional backgrounds to demonstrate a thorough understanding of a topic.  We can therefore ask students to include where relevant their own views, opinions, experiences, predictions and reflections. Personalised essays are more interesting to mark, too and have the positive side-effect of being more difficult to re-use or plagiarise.</a:t>
            </a:r>
          </a:p>
          <a:p>
            <a:endParaRPr lang="en-GB" sz="2800" dirty="0"/>
          </a:p>
        </p:txBody>
      </p:sp>
    </p:spTree>
    <p:extLst>
      <p:ext uri="{BB962C8B-B14F-4D97-AF65-F5344CB8AC3E}">
        <p14:creationId xmlns:p14="http://schemas.microsoft.com/office/powerpoint/2010/main" val="14610582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FE5930-49A7-4B72-8858-92F539B6261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What else can we do? (3)</a:t>
            </a:r>
          </a:p>
        </p:txBody>
      </p:sp>
      <p:sp>
        <p:nvSpPr>
          <p:cNvPr id="5" name="Content Placeholder 4">
            <a:extLst>
              <a:ext uri="{FF2B5EF4-FFF2-40B4-BE49-F238E27FC236}">
                <a16:creationId xmlns:a16="http://schemas.microsoft.com/office/drawing/2014/main" id="{815639BF-6F7F-4FA8-B8F8-196143877DE6}"/>
              </a:ext>
            </a:extLst>
          </p:cNvPr>
          <p:cNvSpPr>
            <a:spLocks noGrp="1"/>
          </p:cNvSpPr>
          <p:nvPr>
            <p:ph idx="1"/>
          </p:nvPr>
        </p:nvSpPr>
        <p:spPr/>
        <p:txBody>
          <a:bodyPr/>
          <a:lstStyle/>
          <a:p>
            <a:r>
              <a:rPr lang="en-GB" sz="3600" dirty="0">
                <a:solidFill>
                  <a:srgbClr val="9966FF"/>
                </a:solidFill>
              </a:rPr>
              <a:t>Couple written work with oral presentation. </a:t>
            </a:r>
          </a:p>
          <a:p>
            <a:r>
              <a:rPr lang="en-GB" sz="3000" dirty="0"/>
              <a:t>If we want students to demonstrate the ability to communicate effectively in a range of media, we can ask students to produce linked oral and written elements within an assignment. We can therefore allot some marks to the written work, but give further marks for face-to-face communication, for example through a presentation to peers, or answering questions about the written work, where probing questions can be used to gauge depth of understanding.</a:t>
            </a:r>
          </a:p>
        </p:txBody>
      </p:sp>
    </p:spTree>
    <p:extLst>
      <p:ext uri="{BB962C8B-B14F-4D97-AF65-F5344CB8AC3E}">
        <p14:creationId xmlns:p14="http://schemas.microsoft.com/office/powerpoint/2010/main" val="123054918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66A7A-2FF4-4318-A664-ED49B8996F3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What else can we do? (4)</a:t>
            </a:r>
          </a:p>
        </p:txBody>
      </p:sp>
      <p:sp>
        <p:nvSpPr>
          <p:cNvPr id="3" name="Content Placeholder 2">
            <a:extLst>
              <a:ext uri="{FF2B5EF4-FFF2-40B4-BE49-F238E27FC236}">
                <a16:creationId xmlns:a16="http://schemas.microsoft.com/office/drawing/2014/main" id="{046C66F8-3195-469A-B4CF-6C6AF24C8ECB}"/>
              </a:ext>
            </a:extLst>
          </p:cNvPr>
          <p:cNvSpPr>
            <a:spLocks noGrp="1"/>
          </p:cNvSpPr>
          <p:nvPr>
            <p:ph idx="1"/>
          </p:nvPr>
        </p:nvSpPr>
        <p:spPr/>
        <p:txBody>
          <a:bodyPr/>
          <a:lstStyle/>
          <a:p>
            <a:r>
              <a:rPr lang="en-GB" sz="3600" dirty="0">
                <a:solidFill>
                  <a:srgbClr val="9966FF"/>
                </a:solidFill>
              </a:rPr>
              <a:t>Get students themselves practised as assessing essays. </a:t>
            </a:r>
          </a:p>
          <a:p>
            <a:r>
              <a:rPr lang="en-GB" sz="3000" dirty="0"/>
              <a:t>A core skill for effective students is the ability to evaluate how good their work is </a:t>
            </a:r>
            <a:r>
              <a:rPr lang="en-GB" sz="3000" i="1" dirty="0"/>
              <a:t>during the actual production of it</a:t>
            </a:r>
            <a:r>
              <a:rPr lang="en-GB" sz="3000" dirty="0"/>
              <a:t> (Sadler, 2010) so gaining practice in seeing what comprises a really good essay can help them write better ones themselves. This can be one of the fastest ways of letting them know how </a:t>
            </a:r>
            <a:r>
              <a:rPr lang="en-GB" sz="3000" i="1" dirty="0"/>
              <a:t>we</a:t>
            </a:r>
            <a:r>
              <a:rPr lang="en-GB" sz="3000" dirty="0"/>
              <a:t> might assess essays, and inducts them quickly into the tips and wrinkles which can make their forays in essay design more successful.</a:t>
            </a:r>
          </a:p>
        </p:txBody>
      </p:sp>
    </p:spTree>
    <p:extLst>
      <p:ext uri="{BB962C8B-B14F-4D97-AF65-F5344CB8AC3E}">
        <p14:creationId xmlns:p14="http://schemas.microsoft.com/office/powerpoint/2010/main" val="247903659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F2640-82C8-4056-9559-1E65C639A44A}"/>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What else can we do? (5)</a:t>
            </a:r>
          </a:p>
        </p:txBody>
      </p:sp>
      <p:sp>
        <p:nvSpPr>
          <p:cNvPr id="5" name="Content Placeholder 4">
            <a:extLst>
              <a:ext uri="{FF2B5EF4-FFF2-40B4-BE49-F238E27FC236}">
                <a16:creationId xmlns:a16="http://schemas.microsoft.com/office/drawing/2014/main" id="{498371E3-E68E-4101-BDB8-EC1D022A13CA}"/>
              </a:ext>
            </a:extLst>
          </p:cNvPr>
          <p:cNvSpPr>
            <a:spLocks noGrp="1"/>
          </p:cNvSpPr>
          <p:nvPr>
            <p:ph idx="1"/>
          </p:nvPr>
        </p:nvSpPr>
        <p:spPr/>
        <p:txBody>
          <a:bodyPr/>
          <a:lstStyle/>
          <a:p>
            <a:r>
              <a:rPr lang="en-GB" sz="3600" dirty="0">
                <a:solidFill>
                  <a:srgbClr val="9966FF"/>
                </a:solidFill>
              </a:rPr>
              <a:t>Help students understand what good essays look like. </a:t>
            </a:r>
          </a:p>
          <a:p>
            <a:r>
              <a:rPr lang="en-GB" dirty="0"/>
              <a:t>Early in any course, discuss in class good, medium and poor examples of essays, so students learn how best to evidence their learning in this particular medium, and what is valued in the discipline or field being studied.</a:t>
            </a:r>
          </a:p>
        </p:txBody>
      </p:sp>
    </p:spTree>
    <p:extLst>
      <p:ext uri="{BB962C8B-B14F-4D97-AF65-F5344CB8AC3E}">
        <p14:creationId xmlns:p14="http://schemas.microsoft.com/office/powerpoint/2010/main" val="226833409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9266A6-4FDA-4E4D-B04A-A74F3BB936AC}"/>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What else can we do? (6)</a:t>
            </a:r>
          </a:p>
        </p:txBody>
      </p:sp>
      <p:sp>
        <p:nvSpPr>
          <p:cNvPr id="5" name="Content Placeholder 4">
            <a:extLst>
              <a:ext uri="{FF2B5EF4-FFF2-40B4-BE49-F238E27FC236}">
                <a16:creationId xmlns:a16="http://schemas.microsoft.com/office/drawing/2014/main" id="{7FF6A9B8-80BB-4597-9410-53E7F2FD3124}"/>
              </a:ext>
            </a:extLst>
          </p:cNvPr>
          <p:cNvSpPr>
            <a:spLocks noGrp="1"/>
          </p:cNvSpPr>
          <p:nvPr>
            <p:ph idx="1"/>
          </p:nvPr>
        </p:nvSpPr>
        <p:spPr/>
        <p:txBody>
          <a:bodyPr/>
          <a:lstStyle/>
          <a:p>
            <a:r>
              <a:rPr lang="en-GB" dirty="0">
                <a:solidFill>
                  <a:srgbClr val="9966FF"/>
                </a:solidFill>
              </a:rPr>
              <a:t>Familiarise students from an early stage with the importance of the processes of planning, drafting, re-drafting and editing their essays.</a:t>
            </a:r>
          </a:p>
          <a:p>
            <a:r>
              <a:rPr lang="en-GB" dirty="0"/>
              <a:t> In previous learning contexts, they may have had lots of help from teachers in improving drafts, which they can’t expect to receive in UK HE contexts, so they need to learn how to review and improve their own work and to appreciate that essays are usually best </a:t>
            </a:r>
            <a:r>
              <a:rPr lang="en-GB" i="1" dirty="0"/>
              <a:t>not</a:t>
            </a:r>
            <a:r>
              <a:rPr lang="en-GB" dirty="0"/>
              <a:t> just written ‘straight from the brain’, and must be adjusted, fine-tuned and improved before submission.</a:t>
            </a:r>
          </a:p>
          <a:p>
            <a:endParaRPr lang="en-GB" dirty="0"/>
          </a:p>
        </p:txBody>
      </p:sp>
    </p:spTree>
    <p:extLst>
      <p:ext uri="{BB962C8B-B14F-4D97-AF65-F5344CB8AC3E}">
        <p14:creationId xmlns:p14="http://schemas.microsoft.com/office/powerpoint/2010/main" val="207912103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79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p:txBody>
          <a:bodyPr/>
          <a:lstStyle/>
          <a:p>
            <a:r>
              <a:rPr lang="en-GB" sz="3600" dirty="0"/>
              <a:t>Quality feedback: three vital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err="1">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t>
            </a:r>
            <a:r>
              <a:rPr lang="en-GB" sz="2800" dirty="0" err="1"/>
              <a:t>Dunworth</a:t>
            </a:r>
            <a:r>
              <a:rPr lang="en-GB" sz="2800" dirty="0"/>
              <a:t> &amp; Sanchez, 2016, quoted by </a:t>
            </a:r>
            <a:r>
              <a:rPr lang="en-GB" sz="2800" dirty="0" err="1"/>
              <a:t>Winstone</a:t>
            </a:r>
            <a:r>
              <a:rPr lang="en-GB" sz="2800" dirty="0"/>
              <a:t>       and Nash, 2016). </a:t>
            </a:r>
          </a:p>
          <a:p>
            <a:endParaRPr lang="en-GB" sz="2800" dirty="0"/>
          </a:p>
        </p:txBody>
      </p:sp>
    </p:spTree>
    <p:extLst>
      <p:ext uri="{BB962C8B-B14F-4D97-AF65-F5344CB8AC3E}">
        <p14:creationId xmlns:p14="http://schemas.microsoft.com/office/powerpoint/2010/main" val="50830171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p:txBody>
          <a:bodyPr/>
          <a:lstStyle/>
          <a:p>
            <a:r>
              <a:rPr lang="en-GB" sz="3600" dirty="0"/>
              <a:t>Task: think about </a:t>
            </a:r>
            <a:r>
              <a:rPr lang="en-GB" sz="4400" dirty="0">
                <a:solidFill>
                  <a:srgbClr val="FF6699"/>
                </a:solidFill>
                <a:latin typeface="Bradley Hand ITC" panose="03070402050302030203" pitchFamily="66" charset="0"/>
              </a:rPr>
              <a:t>ghastly</a:t>
            </a:r>
            <a:r>
              <a:rPr lang="en-GB" sz="3600" dirty="0"/>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dirty="0"/>
              <a:t>Think back to some occasions, academic or otherwise, historic or recent when you received feedback that you would rather not have received.</a:t>
            </a:r>
          </a:p>
          <a:p>
            <a:r>
              <a:rPr lang="en-GB" dirty="0"/>
              <a:t>How did it make you </a:t>
            </a:r>
            <a:r>
              <a:rPr lang="en-GB" dirty="0">
                <a:solidFill>
                  <a:srgbClr val="9966FF"/>
                </a:solidFill>
              </a:rPr>
              <a:t>feel</a:t>
            </a:r>
            <a:r>
              <a:rPr lang="en-GB" dirty="0"/>
              <a:t>?</a:t>
            </a:r>
          </a:p>
          <a:p>
            <a:r>
              <a:rPr lang="en-GB"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20668988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BDA8-0943-4065-8FEA-7935FFE6BF58}"/>
              </a:ext>
            </a:extLst>
          </p:cNvPr>
          <p:cNvSpPr>
            <a:spLocks noGrp="1"/>
          </p:cNvSpPr>
          <p:nvPr>
            <p:ph type="title"/>
          </p:nvPr>
        </p:nvSpPr>
        <p:spPr/>
        <p:txBody>
          <a:bodyPr/>
          <a:lstStyle/>
          <a:p>
            <a:r>
              <a:rPr lang="en-GB" sz="3600" dirty="0"/>
              <a:t>Is your provision of feedback fair?</a:t>
            </a:r>
          </a:p>
        </p:txBody>
      </p:sp>
      <p:sp>
        <p:nvSpPr>
          <p:cNvPr id="3" name="Content Placeholder 2">
            <a:extLst>
              <a:ext uri="{FF2B5EF4-FFF2-40B4-BE49-F238E27FC236}">
                <a16:creationId xmlns:a16="http://schemas.microsoft.com/office/drawing/2014/main" id="{4986AFC0-62F5-4654-AD83-25C2BDFB0FC5}"/>
              </a:ext>
            </a:extLst>
          </p:cNvPr>
          <p:cNvSpPr>
            <a:spLocks noGrp="1"/>
          </p:cNvSpPr>
          <p:nvPr>
            <p:ph idx="1"/>
          </p:nvPr>
        </p:nvSpPr>
        <p:spPr/>
        <p:txBody>
          <a:bodyPr/>
          <a:lstStyle/>
          <a:p>
            <a:r>
              <a:rPr lang="en-GB" sz="2600" dirty="0"/>
              <a:t>Do you </a:t>
            </a:r>
            <a:r>
              <a:rPr lang="en-GB" sz="2600" dirty="0">
                <a:solidFill>
                  <a:srgbClr val="9966FF"/>
                </a:solidFill>
              </a:rPr>
              <a:t>review feedback across a cohort of markers </a:t>
            </a:r>
            <a:r>
              <a:rPr lang="en-GB" sz="2600" dirty="0"/>
              <a:t>to ensure there is some consistency between them in the amount, quality and promptness of feedback they give?</a:t>
            </a:r>
          </a:p>
          <a:p>
            <a:r>
              <a:rPr lang="en-GB" sz="2600" dirty="0"/>
              <a:t>Do students who visit staff offices persistently or enter into extended email discussions with staff on a one-to-one basis for additional feedback (the ‘worried well’) get significantly more and better feedback than those that do not?</a:t>
            </a:r>
          </a:p>
          <a:p>
            <a:r>
              <a:rPr lang="en-GB" sz="2600" dirty="0"/>
              <a:t>Do you as an assessor become noticeably more tetchy and sketchy in your feedback the later in the day you are doing it? – also … later down the pile of work?</a:t>
            </a:r>
          </a:p>
          <a:p>
            <a:r>
              <a:rPr lang="en-GB" sz="2600" dirty="0"/>
              <a:t>Do you play fair by students by avoiding opacity and obscurity in your comments?</a:t>
            </a:r>
          </a:p>
        </p:txBody>
      </p:sp>
    </p:spTree>
    <p:extLst>
      <p:ext uri="{BB962C8B-B14F-4D97-AF65-F5344CB8AC3E}">
        <p14:creationId xmlns:p14="http://schemas.microsoft.com/office/powerpoint/2010/main" val="178650021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9130-5495-4434-B83A-6B38490230A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are exemplars, and how can we use them productively?</a:t>
            </a:r>
          </a:p>
        </p:txBody>
      </p:sp>
      <p:sp>
        <p:nvSpPr>
          <p:cNvPr id="3" name="Content Placeholder 2">
            <a:extLst>
              <a:ext uri="{FF2B5EF4-FFF2-40B4-BE49-F238E27FC236}">
                <a16:creationId xmlns:a16="http://schemas.microsoft.com/office/drawing/2014/main" id="{7E2498B1-DED7-4C0D-8905-002711E2407D}"/>
              </a:ext>
            </a:extLst>
          </p:cNvPr>
          <p:cNvSpPr>
            <a:spLocks noGrp="1"/>
          </p:cNvSpPr>
          <p:nvPr>
            <p:ph idx="1"/>
          </p:nvPr>
        </p:nvSpPr>
        <p:spPr>
          <a:xfrm>
            <a:off x="468313" y="1196975"/>
            <a:ext cx="8229600" cy="5005388"/>
          </a:xfrm>
        </p:spPr>
        <p:txBody>
          <a:bodyPr/>
          <a:lstStyle/>
          <a:p>
            <a:r>
              <a:rPr lang="en-GB" sz="2600" dirty="0"/>
              <a:t>Exemplars are </a:t>
            </a:r>
            <a:r>
              <a:rPr lang="en-GB" sz="2600" dirty="0">
                <a:solidFill>
                  <a:srgbClr val="CC3399"/>
                </a:solidFill>
              </a:rPr>
              <a:t>not model answers</a:t>
            </a:r>
            <a:r>
              <a:rPr lang="en-GB" sz="2600" dirty="0"/>
              <a:t>. They are carefully selected examples of authentic student work from previous cohorts (anonymised and with permission) or teacher-constructed examples (based on your extensive experience of the kinds of responses and common mistakes students make). They are chosen to typify and illustrate designated levels of quality or competence. </a:t>
            </a:r>
          </a:p>
          <a:p>
            <a:r>
              <a:rPr lang="en-GB" sz="2600" dirty="0"/>
              <a:t>The concrete nature of exemplars means that they are able to convey messages in a way that nothing else can (Sadler, 2002). Carefully selected examples can not only help students to ‘see’ what the teacher expects with regard to the task in hand (</a:t>
            </a:r>
            <a:r>
              <a:rPr lang="en-GB" sz="2600" dirty="0" err="1"/>
              <a:t>Scoles</a:t>
            </a:r>
            <a:r>
              <a:rPr lang="en-GB" sz="2600" dirty="0"/>
              <a:t> et al, 2013), but also guide their action.</a:t>
            </a:r>
          </a:p>
          <a:p>
            <a:endParaRPr lang="en-GB" sz="2600" dirty="0"/>
          </a:p>
        </p:txBody>
      </p:sp>
    </p:spTree>
    <p:extLst>
      <p:ext uri="{BB962C8B-B14F-4D97-AF65-F5344CB8AC3E}">
        <p14:creationId xmlns:p14="http://schemas.microsoft.com/office/powerpoint/2010/main" val="5419822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3B10-CDEB-4392-BB05-AAD95B87ACEF}"/>
              </a:ext>
            </a:extLst>
          </p:cNvPr>
          <p:cNvSpPr>
            <a:spLocks noGrp="1"/>
          </p:cNvSpPr>
          <p:nvPr>
            <p:ph type="title"/>
          </p:nvPr>
        </p:nvSpPr>
        <p:spPr>
          <a:xfrm>
            <a:off x="457200" y="122239"/>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Exemplars can enable students to:</a:t>
            </a:r>
          </a:p>
        </p:txBody>
      </p:sp>
      <p:sp>
        <p:nvSpPr>
          <p:cNvPr id="3" name="Content Placeholder 2">
            <a:extLst>
              <a:ext uri="{FF2B5EF4-FFF2-40B4-BE49-F238E27FC236}">
                <a16:creationId xmlns:a16="http://schemas.microsoft.com/office/drawing/2014/main" id="{3EFBD1FF-D448-450B-973C-BEB717F1D8BF}"/>
              </a:ext>
            </a:extLst>
          </p:cNvPr>
          <p:cNvSpPr>
            <a:spLocks noGrp="1"/>
          </p:cNvSpPr>
          <p:nvPr>
            <p:ph idx="1"/>
          </p:nvPr>
        </p:nvSpPr>
        <p:spPr>
          <a:xfrm>
            <a:off x="468313" y="836714"/>
            <a:ext cx="8229600" cy="5365650"/>
          </a:xfrm>
        </p:spPr>
        <p:txBody>
          <a:bodyPr/>
          <a:lstStyle/>
          <a:p>
            <a:pPr lvl="0">
              <a:buFont typeface="+mj-lt"/>
              <a:buAutoNum type="arabicPeriod"/>
            </a:pPr>
            <a:r>
              <a:rPr lang="en-GB" sz="2600" dirty="0"/>
              <a:t>gain a feel for what the final product looks like in terms of layout, size, structure and language;</a:t>
            </a:r>
          </a:p>
          <a:p>
            <a:pPr lvl="0">
              <a:buFont typeface="+mj-lt"/>
              <a:buAutoNum type="arabicPeriod"/>
            </a:pPr>
            <a:r>
              <a:rPr lang="en-GB" sz="2600" dirty="0"/>
              <a:t>develop their insights into the nature of academic writing; </a:t>
            </a:r>
          </a:p>
          <a:p>
            <a:pPr lvl="0">
              <a:buFont typeface="+mj-lt"/>
              <a:buAutoNum type="arabicPeriod"/>
            </a:pPr>
            <a:r>
              <a:rPr lang="en-GB" sz="2600" dirty="0"/>
              <a:t>raise awareness of the diverse ways a task might fruitfully (or erroneously) be tackled;</a:t>
            </a:r>
          </a:p>
          <a:p>
            <a:pPr lvl="0">
              <a:buFont typeface="+mj-lt"/>
              <a:buAutoNum type="arabicPeriod"/>
            </a:pPr>
            <a:r>
              <a:rPr lang="en-GB" sz="2600" dirty="0"/>
              <a:t>hone students’ evaluative skills;</a:t>
            </a:r>
          </a:p>
          <a:p>
            <a:pPr>
              <a:buFont typeface="+mj-lt"/>
              <a:buAutoNum type="arabicPeriod"/>
            </a:pPr>
            <a:r>
              <a:rPr lang="en-GB" sz="2600" dirty="0"/>
              <a:t>Act as powerful learning tools (Sadler, 2010), helping students gain insight into the nature of quality and standards, ideally through close analysis and discussion (Hendry et al, 2016);</a:t>
            </a:r>
          </a:p>
          <a:p>
            <a:pPr marL="0" indent="0">
              <a:buNone/>
            </a:pPr>
            <a:r>
              <a:rPr lang="en-GB" sz="2600" dirty="0"/>
              <a:t>Students typically find exemplars to be more useful than standalone lists of criteria, grids and rubrics (</a:t>
            </a:r>
            <a:r>
              <a:rPr lang="en-GB" sz="2600" dirty="0" err="1"/>
              <a:t>Hawe</a:t>
            </a:r>
            <a:r>
              <a:rPr lang="en-GB" sz="2600" dirty="0"/>
              <a:t> et al, 2017).</a:t>
            </a:r>
          </a:p>
          <a:p>
            <a:pPr>
              <a:buFont typeface="+mj-lt"/>
              <a:buAutoNum type="arabicPeriod"/>
            </a:pPr>
            <a:endParaRPr lang="en-GB" sz="2600" dirty="0"/>
          </a:p>
        </p:txBody>
      </p:sp>
    </p:spTree>
    <p:extLst>
      <p:ext uri="{BB962C8B-B14F-4D97-AF65-F5344CB8AC3E}">
        <p14:creationId xmlns:p14="http://schemas.microsoft.com/office/powerpoint/2010/main" val="21069393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Rationale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dirty="0"/>
              <a:t>We spend a great deal of our energy and time assessing students’ work, and giving them feedback. Do we spend too much time composing  feedback and getting it to students? </a:t>
            </a:r>
            <a:r>
              <a:rPr lang="en-GB" dirty="0">
                <a:solidFill>
                  <a:srgbClr val="9966FF"/>
                </a:solidFill>
              </a:rPr>
              <a:t>Is the time we spend actually well-spent? Is the feedback really used, or is much of it ignored, or even not read? </a:t>
            </a:r>
          </a:p>
          <a:p>
            <a:r>
              <a:rPr lang="en-GB" dirty="0"/>
              <a:t>This session will start exploring how feedback links to the student learning experience, and the workshop this afternoon will go into more detail with exercises and discussion.</a:t>
            </a:r>
          </a:p>
        </p:txBody>
      </p:sp>
    </p:spTree>
    <p:extLst>
      <p:ext uri="{BB962C8B-B14F-4D97-AF65-F5344CB8AC3E}">
        <p14:creationId xmlns:p14="http://schemas.microsoft.com/office/powerpoint/2010/main" val="367343265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6B4F-FB8C-4013-824F-806E231D1455}"/>
              </a:ext>
            </a:extLst>
          </p:cNvPr>
          <p:cNvSpPr>
            <a:spLocks noGrp="1"/>
          </p:cNvSpPr>
          <p:nvPr>
            <p:ph type="title"/>
          </p:nvPr>
        </p:nvSpPr>
        <p:spPr>
          <a:xfrm>
            <a:off x="250825" y="188925"/>
            <a:ext cx="8713788" cy="575705"/>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can we do when using exemplars? </a:t>
            </a:r>
          </a:p>
        </p:txBody>
      </p:sp>
      <p:sp>
        <p:nvSpPr>
          <p:cNvPr id="3" name="Content Placeholder 2">
            <a:extLst>
              <a:ext uri="{FF2B5EF4-FFF2-40B4-BE49-F238E27FC236}">
                <a16:creationId xmlns:a16="http://schemas.microsoft.com/office/drawing/2014/main" id="{C5ECE1A1-1276-4704-A7CE-136C90C02C66}"/>
              </a:ext>
            </a:extLst>
          </p:cNvPr>
          <p:cNvSpPr>
            <a:spLocks noGrp="1"/>
          </p:cNvSpPr>
          <p:nvPr>
            <p:ph idx="1"/>
          </p:nvPr>
        </p:nvSpPr>
        <p:spPr>
          <a:xfrm>
            <a:off x="457200" y="764630"/>
            <a:ext cx="8229600" cy="5221833"/>
          </a:xfrm>
        </p:spPr>
        <p:txBody>
          <a:bodyPr/>
          <a:lstStyle/>
          <a:p>
            <a:pPr marL="457200" lvl="0" indent="-457200">
              <a:buSzPct val="100000"/>
              <a:buFont typeface="+mj-lt"/>
              <a:buAutoNum type="arabicPeriod"/>
            </a:pPr>
            <a:r>
              <a:rPr lang="en-GB" sz="2400" dirty="0"/>
              <a:t>Choose examples which will help students firmly grasp task requirements; </a:t>
            </a:r>
          </a:p>
          <a:p>
            <a:pPr marL="457200" lvl="0" indent="-457200">
              <a:buSzPct val="100000"/>
              <a:buFont typeface="+mj-lt"/>
              <a:buAutoNum type="arabicPeriod"/>
            </a:pPr>
            <a:r>
              <a:rPr lang="en-GB" sz="2400" dirty="0"/>
              <a:t>Help students practise applying criteria to samples of work; </a:t>
            </a:r>
          </a:p>
          <a:p>
            <a:pPr marL="457200" lvl="0" indent="-457200">
              <a:buSzPct val="100000"/>
              <a:buFont typeface="+mj-lt"/>
              <a:buAutoNum type="arabicPeriod"/>
            </a:pPr>
            <a:r>
              <a:rPr lang="en-GB" sz="2400" dirty="0"/>
              <a:t>Enable students to reflect deeply on, and discuss, what high quality work looks like; </a:t>
            </a:r>
          </a:p>
          <a:p>
            <a:pPr marL="457200" lvl="0" indent="-457200">
              <a:buSzPct val="100000"/>
              <a:buFont typeface="+mj-lt"/>
              <a:buAutoNum type="arabicPeriod"/>
            </a:pPr>
            <a:r>
              <a:rPr lang="en-GB" sz="2400" dirty="0"/>
              <a:t>Carefully orchestrate discussion activities to promote understanding of fruitful learning strategies and approaches;</a:t>
            </a:r>
          </a:p>
          <a:p>
            <a:pPr marL="457200" lvl="0" indent="-457200">
              <a:buSzPct val="100000"/>
              <a:buFont typeface="+mj-lt"/>
              <a:buAutoNum type="arabicPeriod"/>
            </a:pPr>
            <a:r>
              <a:rPr lang="en-GB" sz="2400" dirty="0"/>
              <a:t>Use exemplars-based activities to develop students’ skills to monitor their own work while they are producing it; </a:t>
            </a:r>
          </a:p>
          <a:p>
            <a:pPr marL="457200" lvl="0" indent="-457200">
              <a:buSzPct val="100000"/>
              <a:buFont typeface="+mj-lt"/>
              <a:buAutoNum type="arabicPeriod"/>
            </a:pPr>
            <a:r>
              <a:rPr lang="en-GB" sz="2400" dirty="0"/>
              <a:t>Help students to rate their work by comparison with their peers.</a:t>
            </a:r>
          </a:p>
        </p:txBody>
      </p:sp>
    </p:spTree>
    <p:extLst>
      <p:ext uri="{BB962C8B-B14F-4D97-AF65-F5344CB8AC3E}">
        <p14:creationId xmlns:p14="http://schemas.microsoft.com/office/powerpoint/2010/main" val="366562035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7772400" cy="1470025"/>
          </a:xfrm>
          <a:solidFill>
            <a:srgbClr val="FFFF00"/>
          </a:solidFill>
        </p:spPr>
        <p:txBody>
          <a:bodyPr>
            <a:noAutofit/>
          </a:bodyPr>
          <a:lstStyle/>
          <a:p>
            <a:r>
              <a:rPr lang="en-GB" sz="2400" b="1" dirty="0"/>
              <a:t>Learning is not linear! Feedback is not unidirectional. 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600200"/>
            <a:ext cx="9176197" cy="4572000"/>
          </a:xfrm>
          <a:prstGeom prst="rect">
            <a:avLst/>
          </a:prstGeom>
        </p:spPr>
      </p:pic>
    </p:spTree>
    <p:extLst>
      <p:ext uri="{BB962C8B-B14F-4D97-AF65-F5344CB8AC3E}">
        <p14:creationId xmlns:p14="http://schemas.microsoft.com/office/powerpoint/2010/main" val="8122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571FC2-A291-4058-A537-D3C1303F9A4A}"/>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C3625DAE-2EE5-4361-A2AD-4FFF35FFE0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675" y="0"/>
            <a:ext cx="9123325" cy="6858000"/>
          </a:xfrm>
          <a:prstGeom prst="rect">
            <a:avLst/>
          </a:prstGeom>
        </p:spPr>
      </p:pic>
      <p:sp>
        <p:nvSpPr>
          <p:cNvPr id="2" name="TextBox 1">
            <a:extLst>
              <a:ext uri="{FF2B5EF4-FFF2-40B4-BE49-F238E27FC236}">
                <a16:creationId xmlns:a16="http://schemas.microsoft.com/office/drawing/2014/main" id="{59E283DC-8814-4908-A81E-5412F8E2954A}"/>
              </a:ext>
            </a:extLst>
          </p:cNvPr>
          <p:cNvSpPr txBox="1"/>
          <p:nvPr/>
        </p:nvSpPr>
        <p:spPr>
          <a:xfrm>
            <a:off x="5796170" y="5949350"/>
            <a:ext cx="2795958" cy="584775"/>
          </a:xfrm>
          <a:prstGeom prst="rect">
            <a:avLst/>
          </a:prstGeom>
          <a:solidFill>
            <a:srgbClr val="FFFF00"/>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omic Sans MS" pitchFamily="66" charset="0"/>
                <a:ea typeface="+mn-ea"/>
                <a:cs typeface="+mn-cs"/>
              </a:rPr>
              <a:t>What works?</a:t>
            </a:r>
          </a:p>
        </p:txBody>
      </p:sp>
      <p:sp>
        <p:nvSpPr>
          <p:cNvPr id="4" name="TextBox 3">
            <a:extLst>
              <a:ext uri="{FF2B5EF4-FFF2-40B4-BE49-F238E27FC236}">
                <a16:creationId xmlns:a16="http://schemas.microsoft.com/office/drawing/2014/main" id="{AF8717F2-0672-4790-AFAB-FB932A682E68}"/>
              </a:ext>
            </a:extLst>
          </p:cNvPr>
          <p:cNvSpPr txBox="1"/>
          <p:nvPr/>
        </p:nvSpPr>
        <p:spPr>
          <a:xfrm>
            <a:off x="3275820" y="2705725"/>
            <a:ext cx="2520350" cy="1446550"/>
          </a:xfrm>
          <a:prstGeom prst="rect">
            <a:avLst/>
          </a:prstGeom>
          <a:solidFill>
            <a:srgbClr val="FFC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Newcastle</a:t>
            </a:r>
            <a:r>
              <a:rPr kumimoji="0" lang="en-GB" sz="44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College</a:t>
            </a:r>
            <a:endPar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845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366176483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new materials on feedback and assessment produced in 2017 by </a:t>
            </a:r>
            <a:r>
              <a:rPr lang="en-GB" sz="3200" b="1" dirty="0">
                <a:solidFill>
                  <a:srgbClr val="002060"/>
                </a:solidFill>
              </a:rPr>
              <a:t>Kay Sambell, Sally Brown and Phil Race</a:t>
            </a:r>
            <a:r>
              <a:rPr lang="en-GB" sz="3200" b="1" dirty="0"/>
              <a:t> for Edinburgh Napier University</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b="0" dirty="0">
                <a:hlinkClick r:id="rId2"/>
              </a:rPr>
              <a:t>http://staff.napier.ac.uk/services/dlte/ENhance/Pages/ENhanceQuickGuides.aspx</a:t>
            </a:r>
            <a:r>
              <a:rPr lang="en-GB" dirty="0"/>
              <a:t> </a:t>
            </a:r>
            <a:endParaRPr lang="en-GB" b="0" dirty="0"/>
          </a:p>
        </p:txBody>
      </p:sp>
    </p:spTree>
    <p:extLst>
      <p:ext uri="{BB962C8B-B14F-4D97-AF65-F5344CB8AC3E}">
        <p14:creationId xmlns:p14="http://schemas.microsoft.com/office/powerpoint/2010/main" val="197226826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21468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ea typeface="+mn-ea"/>
                <a:cs typeface="+mn-cs"/>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Make feedback </a:t>
            </a:r>
            <a:r>
              <a:rPr kumimoji="0" lang="en-GB" sz="2800" b="1" i="0" u="none" strike="noStrike" kern="0" cap="none" spc="0" normalizeH="0" baseline="0" noProof="0" dirty="0">
                <a:ln>
                  <a:noFill/>
                </a:ln>
                <a:solidFill>
                  <a:srgbClr val="FF0000"/>
                </a:solidFill>
                <a:effectLst/>
                <a:uLnTx/>
                <a:uFillTx/>
                <a:latin typeface="Arial"/>
                <a:ea typeface="+mn-ea"/>
                <a:cs typeface="+mn-cs"/>
              </a:rPr>
              <a:t>timely</a:t>
            </a:r>
            <a:r>
              <a:rPr kumimoji="0" lang="en-GB" sz="2800" b="1" i="0" u="none" strike="noStrike" kern="0" cap="none" spc="0" normalizeH="0" baseline="0" noProof="0" dirty="0">
                <a:ln>
                  <a:noFill/>
                </a:ln>
                <a:solidFill>
                  <a:srgbClr val="660066"/>
                </a:solidFill>
                <a:effectLst/>
                <a:uLnTx/>
                <a:uFillTx/>
                <a:latin typeface="Arial"/>
                <a:ea typeface="+mn-ea"/>
                <a:cs typeface="+mn-cs"/>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3" name="Picture 2">
            <a:extLst>
              <a:ext uri="{FF2B5EF4-FFF2-40B4-BE49-F238E27FC236}">
                <a16:creationId xmlns:a16="http://schemas.microsoft.com/office/drawing/2014/main" id="{1AB09766-064E-4537-9F26-CF04C66593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682381" y="2650758"/>
            <a:ext cx="2608265" cy="1956199"/>
          </a:xfrm>
          <a:prstGeom prst="rect">
            <a:avLst/>
          </a:prstGeom>
        </p:spPr>
      </p:pic>
    </p:spTree>
    <p:extLst>
      <p:ext uri="{BB962C8B-B14F-4D97-AF65-F5344CB8AC3E}">
        <p14:creationId xmlns:p14="http://schemas.microsoft.com/office/powerpoint/2010/main" val="277596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uiExpand="1" build="p" animBg="1"/>
      <p:bldP spid="7" grpId="0" animBg="1"/>
      <p:bldP spid="9" grpId="0" animBg="1"/>
      <p:bldP spid="9" grpId="1"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41963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extLst>
      <p:ext uri="{BB962C8B-B14F-4D97-AF65-F5344CB8AC3E}">
        <p14:creationId xmlns:p14="http://schemas.microsoft.com/office/powerpoint/2010/main" val="13280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Dylan </a:t>
            </a:r>
            <a:r>
              <a:rPr lang="en-GB" sz="3600" dirty="0" err="1">
                <a:solidFill>
                  <a:srgbClr val="008000"/>
                </a:solidFill>
                <a:latin typeface="Calibri" pitchFamily="34" charset="0"/>
              </a:rPr>
              <a:t>Wiliam</a:t>
            </a:r>
            <a:r>
              <a:rPr lang="en-GB" sz="3600" dirty="0">
                <a:solidFill>
                  <a:srgbClr val="008000"/>
                </a:solidFill>
                <a:latin typeface="Calibri" pitchFamily="34" charset="0"/>
              </a:rPr>
              <a:t> on feedback (online)</a:t>
            </a:r>
          </a:p>
        </p:txBody>
      </p:sp>
      <p:sp>
        <p:nvSpPr>
          <p:cNvPr id="3" name="Content Placeholder 2"/>
          <p:cNvSpPr>
            <a:spLocks noGrp="1"/>
          </p:cNvSpPr>
          <p:nvPr>
            <p:ph idx="1"/>
          </p:nvPr>
        </p:nvSpPr>
        <p:spPr>
          <a:xfrm>
            <a:off x="6" y="1196977"/>
            <a:ext cx="8964613" cy="4670425"/>
          </a:xfrm>
        </p:spPr>
        <p:txBody>
          <a:bodyPr/>
          <a:lstStyle/>
          <a:p>
            <a:r>
              <a:rPr lang="en-GB" sz="2600" dirty="0">
                <a:latin typeface="Calibri" pitchFamily="34" charset="0"/>
              </a:rPr>
              <a:t>There really is a lot of rot talked about how feedback should and should not be given.</a:t>
            </a:r>
          </a:p>
          <a:p>
            <a:r>
              <a:rPr lang="en-GB" sz="2600" dirty="0">
                <a:latin typeface="Calibri" pitchFamily="34" charset="0"/>
              </a:rPr>
              <a:t>...people forget that the only good feedback is that which is acted upon, which is why </a:t>
            </a:r>
            <a:r>
              <a:rPr lang="en-GB" sz="2600" dirty="0">
                <a:solidFill>
                  <a:srgbClr val="FF00FF"/>
                </a:solidFill>
                <a:latin typeface="Calibri" pitchFamily="34" charset="0"/>
              </a:rPr>
              <a:t>the only thing that matters is the relationship between the teacher and the student</a:t>
            </a:r>
            <a:r>
              <a:rPr lang="en-GB" sz="2600" dirty="0">
                <a:latin typeface="Calibri" pitchFamily="34" charset="0"/>
              </a:rPr>
              <a:t>. </a:t>
            </a:r>
          </a:p>
          <a:p>
            <a:r>
              <a:rPr lang="en-GB" sz="2600" dirty="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extLst>
      <p:ext uri="{BB962C8B-B14F-4D97-AF65-F5344CB8AC3E}">
        <p14:creationId xmlns:p14="http://schemas.microsoft.com/office/powerpoint/2010/main" val="25106846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Feedback, knowledge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assessment or feedback to damage that enthusiasm.</a:t>
            </a:r>
          </a:p>
        </p:txBody>
      </p:sp>
    </p:spTree>
    <p:extLst>
      <p:ext uri="{BB962C8B-B14F-4D97-AF65-F5344CB8AC3E}">
        <p14:creationId xmlns:p14="http://schemas.microsoft.com/office/powerpoint/2010/main" val="297481553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7"/>
            <a:ext cx="8713788" cy="575717"/>
          </a:xfrm>
        </p:spPr>
        <p:txBody>
          <a:bodyPr/>
          <a:lstStyle/>
          <a:p>
            <a:r>
              <a:rPr lang="en-GB" sz="4000" dirty="0"/>
              <a:t>Damaging feedback...</a:t>
            </a:r>
          </a:p>
        </p:txBody>
      </p:sp>
      <p:sp>
        <p:nvSpPr>
          <p:cNvPr id="3" name="Content Placeholder 2"/>
          <p:cNvSpPr>
            <a:spLocks noGrp="1"/>
          </p:cNvSpPr>
          <p:nvPr>
            <p:ph idx="1"/>
          </p:nvPr>
        </p:nvSpPr>
        <p:spPr>
          <a:xfrm>
            <a:off x="6" y="692621"/>
            <a:ext cx="8964613" cy="5174780"/>
          </a:xfrm>
        </p:spPr>
        <p:txBody>
          <a:bodyPr/>
          <a:lstStyle/>
          <a:p>
            <a:pPr lvl="0">
              <a:buNone/>
            </a:pPr>
            <a:r>
              <a:rPr lang="en-GB" sz="2000" dirty="0"/>
              <a:t>(From #LTHE digest, available in full on my website)</a:t>
            </a:r>
          </a:p>
          <a:p>
            <a:pPr marL="361950" lvl="0" indent="-361950"/>
            <a:r>
              <a:rPr lang="en-GB" sz="2000" dirty="0"/>
              <a:t>I got some student evaluation feedback that really stung ... wasn't that long ago either! .</a:t>
            </a:r>
          </a:p>
          <a:p>
            <a:pPr marL="361950" lvl="0" indent="-361950"/>
            <a:r>
              <a:rPr lang="en-GB" sz="2000" dirty="0"/>
              <a:t>I recall - "could do better" - what's that all about?</a:t>
            </a:r>
          </a:p>
          <a:p>
            <a:pPr marL="361950" lvl="0" indent="-361950"/>
            <a:r>
              <a:rPr lang="en-GB" sz="2000" dirty="0"/>
              <a:t>''weak'" for art on successive school reports. (Showed sustainability though?)</a:t>
            </a:r>
          </a:p>
          <a:p>
            <a:pPr marL="361950" lvl="0" indent="-361950"/>
            <a:r>
              <a:rPr lang="en-GB" sz="2000" dirty="0"/>
              <a:t>'don't bother getting up on Monday morning' after a failed assignment by a maths teacher at secondary school</a:t>
            </a:r>
          </a:p>
          <a:p>
            <a:pPr marL="361950" lvl="0" indent="-361950"/>
            <a:r>
              <a:rPr lang="en-GB" sz="2000" dirty="0"/>
              <a:t>missing out on an A as I read the question slightly wrong</a:t>
            </a:r>
          </a:p>
          <a:p>
            <a:pPr marL="361950" lvl="0" indent="-361950"/>
            <a:r>
              <a:rPr lang="en-GB" sz="2000" dirty="0"/>
              <a:t>A big red cross through something I'd put some effort into, devastating</a:t>
            </a:r>
          </a:p>
          <a:p>
            <a:pPr marL="361950" lvl="0" indent="-361950"/>
            <a:r>
              <a:rPr lang="en-GB" sz="2000" dirty="0"/>
              <a:t>I wear my feedback like scars. Some of the wounds still fester.</a:t>
            </a:r>
          </a:p>
          <a:p>
            <a:pPr marL="361950" lvl="0" indent="-361950"/>
            <a:r>
              <a:rPr lang="en-GB" sz="2000" dirty="0"/>
              <a:t>Being told that I was holding up everyone because I didn't understand maths GCSE lesson</a:t>
            </a:r>
          </a:p>
          <a:p>
            <a:pPr marL="361950" lvl="0" indent="-361950"/>
            <a:r>
              <a:rPr lang="en-GB" sz="2000" dirty="0"/>
              <a:t>my only consolation was they pulled apart my punctuation and grammar but their feedback was full of typos!</a:t>
            </a:r>
          </a:p>
          <a:p>
            <a:pPr marL="361950" lvl="0" indent="-361950"/>
            <a:r>
              <a:rPr lang="en-GB" sz="2000" dirty="0"/>
              <a:t>'Kerry has ability to do well when she puts her mind to it' Response, Kerry will put her mind to it when she's not bored to death</a:t>
            </a:r>
          </a:p>
          <a:p>
            <a:pPr marL="361950" lvl="0" indent="-361950"/>
            <a:r>
              <a:rPr lang="en-GB" sz="2000" dirty="0"/>
              <a:t>The worst feedback I eve received on a sweated-over assignment was 'Fine as far as it goes' </a:t>
            </a:r>
            <a:r>
              <a:rPr lang="en-GB" sz="2000" dirty="0" err="1"/>
              <a:t>Grrrh</a:t>
            </a:r>
            <a:r>
              <a:rPr lang="en-GB" sz="2000" dirty="0"/>
              <a:t>!</a:t>
            </a:r>
          </a:p>
          <a:p>
            <a:endParaRPr lang="en-GB" sz="2000" dirty="0"/>
          </a:p>
        </p:txBody>
      </p:sp>
    </p:spTree>
    <p:extLst>
      <p:ext uri="{BB962C8B-B14F-4D97-AF65-F5344CB8AC3E}">
        <p14:creationId xmlns:p14="http://schemas.microsoft.com/office/powerpoint/2010/main" val="3312002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7"/>
            <a:ext cx="8713788" cy="791743"/>
          </a:xfrm>
        </p:spPr>
        <p:txBody>
          <a:bodyPr/>
          <a:lstStyle/>
          <a:p>
            <a:r>
              <a:rPr lang="en-GB" sz="3200" b="1" dirty="0"/>
              <a:t>How’s your feedback? </a:t>
            </a:r>
            <a:br>
              <a:rPr lang="en-GB" sz="3200" b="1" dirty="0"/>
            </a:br>
            <a:r>
              <a:rPr lang="en-US" sz="2400" b="1" dirty="0"/>
              <a:t>(After Nicol and MacFarlane-Dick, 2006)</a:t>
            </a:r>
            <a:endParaRPr lang="en-US" sz="3600" b="1" dirty="0"/>
          </a:p>
        </p:txBody>
      </p:sp>
      <p:sp>
        <p:nvSpPr>
          <p:cNvPr id="16387" name="Rectangle 3"/>
          <p:cNvSpPr>
            <a:spLocks noGrp="1" noChangeArrowheads="1"/>
          </p:cNvSpPr>
          <p:nvPr>
            <p:ph type="body" idx="4294967295"/>
          </p:nvPr>
        </p:nvSpPr>
        <p:spPr>
          <a:xfrm>
            <a:off x="0" y="980660"/>
            <a:ext cx="9144000" cy="5615915"/>
          </a:xfrm>
        </p:spPr>
        <p:txBody>
          <a:bodyPr/>
          <a:lstStyle/>
          <a:p>
            <a:pPr>
              <a:lnSpc>
                <a:spcPct val="80000"/>
              </a:lnSpc>
              <a:spcBef>
                <a:spcPts val="0"/>
              </a:spcBef>
              <a:spcAft>
                <a:spcPts val="600"/>
              </a:spcAft>
              <a:buFont typeface="Wingdings" pitchFamily="2" charset="2"/>
              <a:buNone/>
            </a:pPr>
            <a:r>
              <a:rPr lang="en-US" sz="2800" dirty="0"/>
              <a:t>1. 	Helps clarify what good performance is (goals, criteria, expected standards);</a:t>
            </a:r>
          </a:p>
          <a:p>
            <a:pPr>
              <a:spcBef>
                <a:spcPts val="0"/>
              </a:spcBef>
              <a:spcAft>
                <a:spcPts val="600"/>
              </a:spcAft>
              <a:buFont typeface="Wingdings" pitchFamily="2" charset="2"/>
              <a:buNone/>
            </a:pPr>
            <a:r>
              <a:rPr lang="en-US" sz="2800" dirty="0"/>
              <a:t>2. 	Facilitates the development of self-assessment (reflection) in learning;</a:t>
            </a:r>
          </a:p>
          <a:p>
            <a:pPr>
              <a:spcBef>
                <a:spcPts val="0"/>
              </a:spcBef>
              <a:spcAft>
                <a:spcPts val="600"/>
              </a:spcAft>
              <a:buFont typeface="Wingdings" pitchFamily="2" charset="2"/>
              <a:buNone/>
            </a:pPr>
            <a:r>
              <a:rPr lang="en-US" sz="2800" dirty="0"/>
              <a:t>3. 	Delivers high quality information to students about their learning – and how to progress it;</a:t>
            </a:r>
          </a:p>
          <a:p>
            <a:pPr>
              <a:spcBef>
                <a:spcPts val="0"/>
              </a:spcBef>
              <a:spcAft>
                <a:spcPts val="600"/>
              </a:spcAft>
              <a:buFont typeface="Wingdings" pitchFamily="2" charset="2"/>
              <a:buNone/>
            </a:pPr>
            <a:r>
              <a:rPr lang="en-US" sz="2800" dirty="0"/>
              <a:t>4. 	Encourages teacher and peer dialogue around learning;</a:t>
            </a:r>
          </a:p>
          <a:p>
            <a:pPr>
              <a:spcBef>
                <a:spcPts val="0"/>
              </a:spcBef>
              <a:spcAft>
                <a:spcPts val="600"/>
              </a:spcAft>
              <a:buFont typeface="Wingdings" pitchFamily="2" charset="2"/>
              <a:buNone/>
            </a:pPr>
            <a:r>
              <a:rPr lang="en-US" sz="2800" dirty="0"/>
              <a:t>5. 	Encourages positive motivational beliefs and self-esteem;</a:t>
            </a:r>
          </a:p>
          <a:p>
            <a:pPr>
              <a:spcBef>
                <a:spcPts val="0"/>
              </a:spcBef>
              <a:spcAft>
                <a:spcPts val="600"/>
              </a:spcAft>
              <a:buFont typeface="Wingdings" pitchFamily="2" charset="2"/>
              <a:buNone/>
            </a:pPr>
            <a:r>
              <a:rPr lang="en-US" sz="2800" dirty="0"/>
              <a:t>6. 	Provides opportunities to close the gap between current and desired performance;</a:t>
            </a:r>
          </a:p>
          <a:p>
            <a:pPr>
              <a:spcBef>
                <a:spcPts val="0"/>
              </a:spcBef>
              <a:spcAft>
                <a:spcPts val="600"/>
              </a:spcAft>
              <a:buFont typeface="Wingdings" pitchFamily="2" charset="2"/>
              <a:buNone/>
            </a:pPr>
            <a:r>
              <a:rPr lang="en-US" sz="2800" dirty="0"/>
              <a:t>7. 	Provides information to teachers that can be used to help shape the teaching.</a:t>
            </a:r>
          </a:p>
          <a:p>
            <a:pPr marL="361950" indent="-361950">
              <a:lnSpc>
                <a:spcPct val="80000"/>
              </a:lnSpc>
              <a:spcBef>
                <a:spcPts val="0"/>
              </a:spcBef>
              <a:spcAft>
                <a:spcPts val="600"/>
              </a:spcAft>
            </a:pPr>
            <a:endParaRPr lang="en-US" sz="2000" dirty="0"/>
          </a:p>
        </p:txBody>
      </p:sp>
    </p:spTree>
    <p:extLst>
      <p:ext uri="{BB962C8B-B14F-4D97-AF65-F5344CB8AC3E}">
        <p14:creationId xmlns:p14="http://schemas.microsoft.com/office/powerpoint/2010/main" val="21955183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10464098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spTree>
    <p:extLst>
      <p:ext uri="{BB962C8B-B14F-4D97-AF65-F5344CB8AC3E}">
        <p14:creationId xmlns:p14="http://schemas.microsoft.com/office/powerpoint/2010/main" val="3786305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38467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676821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22375282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r>
              <a:rPr lang="en-GB" sz="2800" dirty="0">
                <a:solidFill>
                  <a:srgbClr val="008000"/>
                </a:solidFill>
              </a:rPr>
              <a:t>Five tips for formative feedback</a:t>
            </a:r>
          </a:p>
        </p:txBody>
      </p:sp>
      <p:sp>
        <p:nvSpPr>
          <p:cNvPr id="851971" name="Rectangle 3"/>
          <p:cNvSpPr>
            <a:spLocks noGrp="1" noChangeArrowheads="1"/>
          </p:cNvSpPr>
          <p:nvPr>
            <p:ph idx="1"/>
          </p:nvPr>
        </p:nvSpPr>
        <p:spPr/>
        <p:txBody>
          <a:bodyPr/>
          <a:lstStyle/>
          <a:p>
            <a:pPr marL="609600" indent="-609600">
              <a:lnSpc>
                <a:spcPct val="100000"/>
              </a:lnSpc>
              <a:buFontTx/>
              <a:buAutoNum type="arabicPeriod"/>
            </a:pPr>
            <a:r>
              <a:rPr lang="en-GB" dirty="0"/>
              <a:t>Help students to </a:t>
            </a:r>
            <a:r>
              <a:rPr lang="en-GB" dirty="0">
                <a:solidFill>
                  <a:srgbClr val="FF0000"/>
                </a:solidFill>
              </a:rPr>
              <a:t>want</a:t>
            </a:r>
            <a:r>
              <a:rPr lang="en-GB" dirty="0"/>
              <a:t> feedback. </a:t>
            </a:r>
          </a:p>
          <a:p>
            <a:pPr marL="609600" indent="-609600">
              <a:lnSpc>
                <a:spcPct val="100000"/>
              </a:lnSpc>
              <a:buFontTx/>
              <a:buAutoNum type="arabicPeriod"/>
            </a:pPr>
            <a:r>
              <a:rPr lang="en-GB" dirty="0"/>
              <a:t>Stop them concentrating on the </a:t>
            </a:r>
            <a:r>
              <a:rPr lang="en-GB" dirty="0">
                <a:solidFill>
                  <a:srgbClr val="FF0000"/>
                </a:solidFill>
              </a:rPr>
              <a:t>mark</a:t>
            </a:r>
            <a:r>
              <a:rPr lang="en-GB" dirty="0"/>
              <a:t>.</a:t>
            </a:r>
          </a:p>
          <a:p>
            <a:pPr marL="609600" indent="-609600">
              <a:lnSpc>
                <a:spcPct val="100000"/>
              </a:lnSpc>
              <a:buFontTx/>
              <a:buAutoNum type="arabicPeriod"/>
            </a:pPr>
            <a:r>
              <a:rPr lang="en-GB" dirty="0"/>
              <a:t>Get the </a:t>
            </a:r>
            <a:r>
              <a:rPr lang="en-GB" dirty="0">
                <a:solidFill>
                  <a:srgbClr val="FF0000"/>
                </a:solidFill>
              </a:rPr>
              <a:t>timing</a:t>
            </a:r>
            <a:r>
              <a:rPr lang="en-GB" dirty="0"/>
              <a:t> right, while students still care about what they’ve done.</a:t>
            </a:r>
          </a:p>
          <a:p>
            <a:pPr marL="609600" indent="-609600">
              <a:lnSpc>
                <a:spcPct val="100000"/>
              </a:lnSpc>
              <a:buFontTx/>
              <a:buAutoNum type="arabicPeriod"/>
            </a:pPr>
            <a:r>
              <a:rPr lang="en-GB" dirty="0"/>
              <a:t>Make feedback </a:t>
            </a:r>
            <a:r>
              <a:rPr lang="en-GB" dirty="0">
                <a:solidFill>
                  <a:srgbClr val="FF0000"/>
                </a:solidFill>
              </a:rPr>
              <a:t>interesting</a:t>
            </a:r>
            <a:r>
              <a:rPr lang="en-GB" dirty="0"/>
              <a:t> - not routine or mundane.</a:t>
            </a:r>
          </a:p>
          <a:p>
            <a:pPr marL="609600" indent="-609600">
              <a:lnSpc>
                <a:spcPct val="100000"/>
              </a:lnSpc>
              <a:buFontTx/>
              <a:buAutoNum type="arabicPeriod"/>
            </a:pPr>
            <a:r>
              <a:rPr lang="en-GB" dirty="0"/>
              <a:t>Give at least </a:t>
            </a:r>
            <a:r>
              <a:rPr lang="en-GB" i="1" dirty="0">
                <a:solidFill>
                  <a:srgbClr val="FF0000"/>
                </a:solidFill>
              </a:rPr>
              <a:t>some</a:t>
            </a:r>
            <a:r>
              <a:rPr lang="en-GB" dirty="0"/>
              <a:t> feedback very quickly.</a:t>
            </a:r>
          </a:p>
        </p:txBody>
      </p:sp>
    </p:spTree>
    <p:extLst>
      <p:ext uri="{BB962C8B-B14F-4D97-AF65-F5344CB8AC3E}">
        <p14:creationId xmlns:p14="http://schemas.microsoft.com/office/powerpoint/2010/main" val="142062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1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51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51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51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51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1"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(1)</a:t>
            </a:r>
          </a:p>
        </p:txBody>
      </p:sp>
      <p:sp>
        <p:nvSpPr>
          <p:cNvPr id="207875" name="Rectangle 3"/>
          <p:cNvSpPr>
            <a:spLocks noGrp="1" noChangeArrowheads="1"/>
          </p:cNvSpPr>
          <p:nvPr>
            <p:ph type="body" idx="1"/>
          </p:nvPr>
        </p:nvSpPr>
        <p:spPr>
          <a:xfrm>
            <a:off x="466829" y="922338"/>
            <a:ext cx="8713788" cy="5615905"/>
          </a:xfrm>
        </p:spPr>
        <p:txBody>
          <a:bodyPr/>
          <a:lstStyle/>
          <a:p>
            <a:pPr marL="609600" indent="-609600" eaLnBrk="1" hangingPunct="1">
              <a:buNone/>
              <a:defRPr/>
            </a:pPr>
            <a:r>
              <a:rPr lang="en-GB" sz="2000" dirty="0"/>
              <a:t>Bain, K. (2004) </a:t>
            </a:r>
            <a:r>
              <a:rPr lang="en-GB" sz="2000" i="1" dirty="0"/>
              <a:t>What the best College Teachers do</a:t>
            </a:r>
            <a:r>
              <a:rPr lang="en-GB" sz="2000" dirty="0"/>
              <a:t>, Cambridge: Harvard University Press.</a:t>
            </a:r>
          </a:p>
          <a:p>
            <a:pPr marL="609600" indent="-609600" eaLnBrk="1" hangingPunct="1">
              <a:buFont typeface="Wingdings" pitchFamily="2" charset="2"/>
              <a:buNone/>
              <a:defRPr/>
            </a:pPr>
            <a:r>
              <a:rPr lang="en-GB" sz="2000" dirty="0">
                <a:cs typeface="Times New Roman" pitchFamily="18" charset="0"/>
              </a:rPr>
              <a:t>Biggs, J. and Tang, C. (2011)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err="1"/>
              <a:t>Boud</a:t>
            </a:r>
            <a:r>
              <a:rPr lang="en-GB" sz="2000" dirty="0"/>
              <a:t>, D. (1995) </a:t>
            </a:r>
            <a:r>
              <a:rPr lang="en-GB" sz="2000" i="1" dirty="0"/>
              <a:t>Enhancing learning through self-assessment,</a:t>
            </a:r>
            <a:r>
              <a:rPr lang="en-GB" sz="2000" dirty="0"/>
              <a:t> London: Routledge.</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p>
          <a:p>
            <a:pPr marL="609600" indent="-609600" eaLnBrk="1" hangingPunct="1">
              <a:buNone/>
              <a:defRPr/>
            </a:pPr>
            <a:r>
              <a:rPr lang="en-GB" sz="2000" dirty="0"/>
              <a:t>Brown, S. (2015) </a:t>
            </a:r>
            <a:r>
              <a:rPr lang="en-GB" sz="2000" i="1" dirty="0"/>
              <a:t>Learning , Teaching and Assessment in Higher Education: Global perspectives, </a:t>
            </a:r>
            <a:r>
              <a:rPr lang="en-GB" sz="2000" dirty="0"/>
              <a:t>London, Palgrave.</a:t>
            </a:r>
          </a:p>
          <a:p>
            <a:pPr marL="609600" indent="-609600" eaLnBrk="1" hangingPunct="1">
              <a:defRPr/>
            </a:pPr>
            <a:endParaRPr lang="en-GB" sz="2000" dirty="0"/>
          </a:p>
          <a:p>
            <a:pPr eaLnBrk="1" hangingPunct="1">
              <a:lnSpc>
                <a:spcPct val="90000"/>
              </a:lnSpc>
              <a:buNone/>
              <a:defRPr/>
            </a:pPr>
            <a:endParaRPr lang="en-GB" sz="2000" dirty="0"/>
          </a:p>
        </p:txBody>
      </p:sp>
    </p:spTree>
    <p:extLst>
      <p:ext uri="{BB962C8B-B14F-4D97-AF65-F5344CB8AC3E}">
        <p14:creationId xmlns:p14="http://schemas.microsoft.com/office/powerpoint/2010/main" val="4572361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p>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1515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Students change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dirty="0"/>
              <a:t>Students are changing fast, as are their expectations of how, what and why they are learning. As teachers, we need to use the best of innovative techniques, as what worked for us when we were learners may no longer work for today’s students. For a start, student groups are often bigger than used to be the case, and we’re in a digital age, not a paper-based one. </a:t>
            </a:r>
          </a:p>
        </p:txBody>
      </p:sp>
    </p:spTree>
    <p:extLst>
      <p:ext uri="{BB962C8B-B14F-4D97-AF65-F5344CB8AC3E}">
        <p14:creationId xmlns:p14="http://schemas.microsoft.com/office/powerpoint/2010/main" val="1479926698"/>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600" dirty="0" err="1"/>
              <a:t>Hawe</a:t>
            </a:r>
            <a:r>
              <a:rPr lang="en-GB" sz="1600" dirty="0"/>
              <a:t>, E., Lightfoot, U., &amp; Dixon, H. (2017). First-year students working with exemplars: Promoting self-efficacy, self-monitoring and self-regulation. Journal of Further and Higher Education, 1-15. </a:t>
            </a:r>
          </a:p>
          <a:p>
            <a:pPr eaLnBrk="1" hangingPunct="1">
              <a:buNone/>
              <a:defRPr/>
            </a:pPr>
            <a:r>
              <a:rPr lang="en-GB" sz="1600" dirty="0"/>
              <a:t>Hendry, G. D., White, P., &amp; Herbert, C. (2016). Providing Exemplar-Based “Feedforward” before an Assessment: The Role of Teacher Explanation. Active Learning in Higher Education, 17(2), 99-109. </a:t>
            </a:r>
          </a:p>
          <a:p>
            <a:pPr eaLnBrk="1" hangingPunct="1">
              <a:buNone/>
              <a:defRPr/>
            </a:pPr>
            <a:r>
              <a:rPr lang="en-GB" sz="1600" dirty="0"/>
              <a:t>Hounsell, D., McCune, V., Hounsell, J. and </a:t>
            </a:r>
            <a:r>
              <a:rPr lang="en-GB" sz="1600" dirty="0" err="1"/>
              <a:t>Litjens</a:t>
            </a:r>
            <a:r>
              <a:rPr lang="en-GB" sz="1600" dirty="0"/>
              <a:t>, J., (2008). The quality of guidance and feedback to students. </a:t>
            </a:r>
            <a:r>
              <a:rPr lang="en-GB" sz="1600" i="1" dirty="0"/>
              <a:t>Higher Education Research &amp; Development</a:t>
            </a:r>
            <a:r>
              <a:rPr lang="en-GB" sz="1600" dirty="0"/>
              <a:t>, </a:t>
            </a:r>
            <a:r>
              <a:rPr lang="en-GB" sz="1600" i="1" dirty="0"/>
              <a:t>27</a:t>
            </a:r>
            <a:r>
              <a:rPr lang="en-GB" sz="1600" dirty="0"/>
              <a:t>(1), pp.55-67. </a:t>
            </a:r>
          </a:p>
          <a:p>
            <a:pPr eaLnBrk="1" hangingPunct="1">
              <a:buFont typeface="Wingdings" pitchFamily="2" charset="2"/>
              <a:buNone/>
              <a:defRPr/>
            </a:pPr>
            <a:r>
              <a:rPr lang="en-GB" sz="1600" dirty="0"/>
              <a:t>McDowell, L. and Brown, S. (1998) </a:t>
            </a:r>
            <a:r>
              <a:rPr lang="en-GB" sz="1600" i="1" dirty="0"/>
              <a:t>Assessing students: cheating and plagiarism</a:t>
            </a:r>
            <a:r>
              <a:rPr lang="en-GB" sz="1600" dirty="0"/>
              <a:t>, Newcastle: Red Guide 10/11 University of Northumbria.</a:t>
            </a:r>
            <a:endParaRPr lang="en-US" sz="1600" dirty="0"/>
          </a:p>
          <a:p>
            <a:pPr eaLnBrk="1" hangingPunct="1">
              <a:buNone/>
              <a:defRPr/>
            </a:pPr>
            <a:r>
              <a:rPr lang="en-GB" sz="1600" dirty="0"/>
              <a:t>Meyer, J.H.F. and Land, R. (2003) ‘Threshold Concepts and Troublesome Knowledge 1 – Linkages to Ways of Thinking and Practising within the Disciplines’ in C. Rust (ed.) </a:t>
            </a:r>
            <a:r>
              <a:rPr lang="en-GB" sz="1600" i="1" dirty="0"/>
              <a:t>Improving Student Learning </a:t>
            </a:r>
            <a:r>
              <a:rPr lang="en-GB" sz="1600" dirty="0"/>
              <a:t>–</a:t>
            </a:r>
            <a:r>
              <a:rPr lang="en-GB" sz="1600" i="1" dirty="0"/>
              <a:t> Ten years on</a:t>
            </a:r>
            <a:r>
              <a:rPr lang="en-GB" sz="1600" dirty="0"/>
              <a:t>. Oxford: OCSLD.</a:t>
            </a:r>
          </a:p>
          <a:p>
            <a:pPr eaLnBrk="1" hangingPunct="1">
              <a:buFont typeface="Wingdings" pitchFamily="2" charset="2"/>
              <a:buNone/>
              <a:defRPr/>
            </a:pPr>
            <a:r>
              <a:rPr lang="en-GB" sz="1600" dirty="0" err="1"/>
              <a:t>Nicol</a:t>
            </a:r>
            <a:r>
              <a:rPr lang="en-GB" sz="1600" dirty="0"/>
              <a:t>, D. J. and Macfarlane-Dick, D. (2006) Formative assessment and self-regulated learning: A model and seven principles of good feedback practice, </a:t>
            </a:r>
            <a:r>
              <a:rPr lang="en-GB" sz="1600" i="1" dirty="0"/>
              <a:t>Studies in Higher Education </a:t>
            </a:r>
            <a:r>
              <a:rPr lang="en-GB" sz="1600" i="1" dirty="0" err="1"/>
              <a:t>Vol</a:t>
            </a:r>
            <a:r>
              <a:rPr lang="en-GB" sz="1600" i="1" dirty="0"/>
              <a:t> 31(2), 199-218.</a:t>
            </a:r>
          </a:p>
          <a:p>
            <a:pPr eaLnBrk="1" hangingPunct="1">
              <a:buNone/>
              <a:defRPr/>
            </a:pPr>
            <a:r>
              <a:rPr lang="en-GB" sz="1600" dirty="0"/>
              <a:t>PASS project Bradford </a:t>
            </a:r>
            <a:r>
              <a:rPr lang="en-GB" sz="1600" dirty="0">
                <a:hlinkClick r:id="rId3"/>
              </a:rPr>
              <a:t>http://www.pass.brad.ac.uk/</a:t>
            </a:r>
            <a:r>
              <a:rPr lang="en-GB" sz="1600" dirty="0"/>
              <a:t> Accessed November 2013.</a:t>
            </a:r>
          </a:p>
          <a:p>
            <a:pPr eaLnBrk="1" hangingPunct="1">
              <a:buNone/>
              <a:defRPr/>
            </a:pPr>
            <a:r>
              <a:rPr lang="en-GB" sz="1600" dirty="0"/>
              <a:t>Peelo, M. T., &amp; Wareham, T. (Eds.). (2002). </a:t>
            </a:r>
            <a:r>
              <a:rPr lang="en-GB" sz="1600" i="1" dirty="0"/>
              <a:t>Failing students in higher education</a:t>
            </a:r>
            <a:r>
              <a:rPr lang="en-GB" sz="1600" dirty="0"/>
              <a:t>. Society for Research into Higher Education. </a:t>
            </a:r>
          </a:p>
          <a:p>
            <a:pPr eaLnBrk="1" hangingPunct="1">
              <a:buNone/>
              <a:defRPr/>
            </a:pPr>
            <a:r>
              <a:rPr lang="en-GB" sz="1600" dirty="0"/>
              <a:t>Pickford, R. and Brown, S. (2006) </a:t>
            </a:r>
            <a:r>
              <a:rPr lang="en-GB" sz="1600" i="1" dirty="0"/>
              <a:t>Assessing skills and practice,</a:t>
            </a:r>
            <a:r>
              <a:rPr lang="en-GB" sz="1600" dirty="0"/>
              <a:t> London: Routledge. </a:t>
            </a:r>
          </a:p>
          <a:p>
            <a:pPr eaLnBrk="1" hangingPunct="1">
              <a:buNone/>
              <a:defRPr/>
            </a:pPr>
            <a:r>
              <a:rPr lang="en-GB" sz="1600" dirty="0" err="1"/>
              <a:t>Rotheram</a:t>
            </a:r>
            <a:r>
              <a:rPr lang="en-GB" sz="1600" dirty="0"/>
              <a:t>, B. (2009) </a:t>
            </a:r>
            <a:r>
              <a:rPr lang="en-GB" sz="1600" i="1" dirty="0"/>
              <a:t>Sounds Good,</a:t>
            </a:r>
            <a:r>
              <a:rPr lang="en-GB" sz="1600" dirty="0"/>
              <a:t> JISC project </a:t>
            </a:r>
            <a:r>
              <a:rPr lang="en-GB" sz="1600" dirty="0">
                <a:hlinkClick r:id="rId4"/>
              </a:rPr>
              <a:t>http://www.jisc.ac.uk/whatwedo/programmes/usersandinnovation/soundsgood.aspx</a:t>
            </a:r>
            <a:r>
              <a:rPr lang="en-GB" sz="1600" dirty="0"/>
              <a:t> </a:t>
            </a:r>
          </a:p>
          <a:p>
            <a:pPr eaLnBrk="1" hangingPunct="1">
              <a:buNone/>
              <a:defRPr/>
            </a:pPr>
            <a:endParaRPr lang="en-GB" sz="1600" dirty="0"/>
          </a:p>
          <a:p>
            <a:pPr eaLnBrk="1" hangingPunct="1">
              <a:lnSpc>
                <a:spcPct val="90000"/>
              </a:lnSpc>
              <a:buFont typeface="Wingdings" pitchFamily="2" charset="2"/>
              <a:buNone/>
              <a:defRPr/>
            </a:pPr>
            <a:endParaRPr lang="en-GB" sz="1600" dirty="0"/>
          </a:p>
        </p:txBody>
      </p:sp>
    </p:spTree>
    <p:extLst>
      <p:ext uri="{BB962C8B-B14F-4D97-AF65-F5344CB8AC3E}">
        <p14:creationId xmlns:p14="http://schemas.microsoft.com/office/powerpoint/2010/main" val="19106613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(4)</a:t>
            </a:r>
          </a:p>
        </p:txBody>
      </p:sp>
      <p:sp>
        <p:nvSpPr>
          <p:cNvPr id="48131" name="Content Placeholder 2"/>
          <p:cNvSpPr>
            <a:spLocks noGrp="1"/>
          </p:cNvSpPr>
          <p:nvPr>
            <p:ph idx="1"/>
          </p:nvPr>
        </p:nvSpPr>
        <p:spPr>
          <a:xfrm>
            <a:off x="468313" y="980728"/>
            <a:ext cx="8229600" cy="5221635"/>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Font typeface="Wingdings" pitchFamily="2" charset="2"/>
              <a:buNone/>
            </a:pPr>
            <a:r>
              <a:rPr lang="en-GB" sz="2000" dirty="0"/>
              <a:t>Ryan, J. (2000) </a:t>
            </a:r>
            <a:r>
              <a:rPr lang="en-GB" sz="2000" i="1" dirty="0"/>
              <a:t>A Guide to Teaching International Students,</a:t>
            </a:r>
            <a:r>
              <a:rPr lang="en-GB" sz="2000" dirty="0"/>
              <a:t> Oxford Centre for Staff and Learning Development.</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a:t>
            </a:r>
            <a:r>
              <a:rPr lang="en-GB" sz="2000" dirty="0" err="1">
                <a:solidFill>
                  <a:srgbClr val="000000"/>
                </a:solidFill>
                <a:latin typeface="Calibri" panose="020F0502020204030204" pitchFamily="34" charset="0"/>
              </a:rPr>
              <a:t>Mcarthur</a:t>
            </a:r>
            <a:r>
              <a:rPr lang="en-GB" sz="2000" dirty="0">
                <a:solidFill>
                  <a:srgbClr val="000000"/>
                </a:solidFill>
                <a:latin typeface="Calibri" panose="020F0502020204030204" pitchFamily="34" charset="0"/>
              </a:rPr>
              <a:t>,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Stefani, L. and Carroll, J. (2001) </a:t>
            </a:r>
            <a:r>
              <a:rPr lang="en-GB" sz="2000" i="1" dirty="0"/>
              <a:t>A Briefing on Plagiarism, </a:t>
            </a:r>
            <a:r>
              <a:rPr lang="en-GB" sz="2000" dirty="0"/>
              <a:t>LTSN</a:t>
            </a:r>
            <a:r>
              <a:rPr lang="en-GB" sz="2000" i="1" dirty="0"/>
              <a:t> </a:t>
            </a:r>
          </a:p>
          <a:p>
            <a:pPr eaLnBrk="1" hangingPunct="1">
              <a:buFont typeface="Wingdings" pitchFamily="2" charset="2"/>
              <a:buNone/>
            </a:pPr>
            <a:r>
              <a:rPr lang="en-GB" sz="2000" dirty="0"/>
              <a:t>Sadler, D. Royce (2010) Beyond feedback: developing student capability in complex appraisal,</a:t>
            </a:r>
            <a:br>
              <a:rPr lang="en-GB" sz="2000" dirty="0"/>
            </a:br>
            <a:r>
              <a:rPr lang="en-GB" sz="2000" i="1" dirty="0"/>
              <a:t>Assessment &amp; Evaluation in Higher Education, 35: 5, 535-550.</a:t>
            </a:r>
          </a:p>
          <a:p>
            <a:pPr eaLnBrk="1" hangingPunct="1">
              <a:buNone/>
            </a:pPr>
            <a:r>
              <a:rPr lang="en-GB" sz="2000" dirty="0"/>
              <a:t>Yorke, M. (1999) </a:t>
            </a:r>
            <a:r>
              <a:rPr lang="en-GB" sz="2000" i="1" dirty="0"/>
              <a:t>Leaving Early: Undergraduate Non-completion in Higher Education,</a:t>
            </a:r>
            <a:r>
              <a:rPr lang="en-GB" sz="2000" dirty="0"/>
              <a:t> London: Routledge.</a:t>
            </a:r>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21057696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GB"/>
              <a:t>Feedback, and…</a:t>
            </a:r>
          </a:p>
        </p:txBody>
      </p:sp>
      <p:sp>
        <p:nvSpPr>
          <p:cNvPr id="7171" name="Rectangle 3"/>
          <p:cNvSpPr>
            <a:spLocks noGrp="1" noChangeArrowheads="1"/>
          </p:cNvSpPr>
          <p:nvPr>
            <p:ph type="subTitle" idx="1"/>
          </p:nvPr>
        </p:nvSpPr>
        <p:spPr>
          <a:xfrm>
            <a:off x="285750" y="2428875"/>
            <a:ext cx="6388100" cy="1739900"/>
          </a:xfrm>
        </p:spPr>
        <p:txBody>
          <a:bodyPr/>
          <a:lstStyle/>
          <a:p>
            <a:pPr eaLnBrk="1" hangingPunct="1"/>
            <a:endParaRPr lang="en-GB" sz="4800"/>
          </a:p>
          <a:p>
            <a:pPr eaLnBrk="1" hangingPunct="1"/>
            <a:r>
              <a:rPr lang="en-GB" sz="4800"/>
              <a:t>Feed-forward</a:t>
            </a:r>
            <a:endParaRPr lang="en-GB"/>
          </a:p>
        </p:txBody>
      </p:sp>
    </p:spTree>
    <p:extLst>
      <p:ext uri="{BB962C8B-B14F-4D97-AF65-F5344CB8AC3E}">
        <p14:creationId xmlns:p14="http://schemas.microsoft.com/office/powerpoint/2010/main" val="21592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2000" fill="hold"/>
                                        <p:tgtEl>
                                          <p:spTgt spid="7171">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0"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1"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2"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Needing</a:t>
            </a:r>
          </a:p>
        </p:txBody>
      </p:sp>
      <p:sp>
        <p:nvSpPr>
          <p:cNvPr id="8203" name="Rectangle 10"/>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204" name="Rectangle 11"/>
          <p:cNvSpPr>
            <a:spLocks noChangeArrowheads="1"/>
          </p:cNvSpPr>
          <p:nvPr/>
        </p:nvSpPr>
        <p:spPr bwMode="auto">
          <a:xfrm>
            <a:off x="3505200" y="6065838"/>
            <a:ext cx="25146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a:ln>
                  <a:noFill/>
                </a:ln>
                <a:solidFill>
                  <a:srgbClr val="FFFF00"/>
                </a:solidFill>
                <a:effectLst/>
                <a:uLnTx/>
                <a:uFillTx/>
                <a:latin typeface="Comic Sans MS" pitchFamily="66" charset="0"/>
                <a:ea typeface="+mn-ea"/>
                <a:cs typeface="Arial" charset="0"/>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Comic Sans MS" pitchFamily="66" charset="0"/>
                <a:ea typeface="+mn-ea"/>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7" name="Rectangle 17"/>
          <p:cNvSpPr>
            <a:spLocks noChangeArrowheads="1"/>
          </p:cNvSpPr>
          <p:nvPr/>
        </p:nvSpPr>
        <p:spPr bwMode="auto">
          <a:xfrm>
            <a:off x="2987675" y="5157788"/>
            <a:ext cx="2795588"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Making sense</a:t>
            </a:r>
          </a:p>
        </p:txBody>
      </p:sp>
      <p:sp>
        <p:nvSpPr>
          <p:cNvPr id="8208" name="Text Box 12"/>
          <p:cNvSpPr txBox="1">
            <a:spLocks noChangeArrowheads="1"/>
          </p:cNvSpPr>
          <p:nvPr/>
        </p:nvSpPr>
        <p:spPr bwMode="auto">
          <a:xfrm>
            <a:off x="714375" y="142875"/>
            <a:ext cx="7494588" cy="708025"/>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explaining, teaching</a:t>
            </a:r>
          </a:p>
        </p:txBody>
      </p:sp>
      <p:sp>
        <p:nvSpPr>
          <p:cNvPr id="18" name="Text Box 12"/>
          <p:cNvSpPr txBox="1">
            <a:spLocks noChangeArrowheads="1"/>
          </p:cNvSpPr>
          <p:nvPr/>
        </p:nvSpPr>
        <p:spPr bwMode="auto">
          <a:xfrm>
            <a:off x="0" y="0"/>
            <a:ext cx="9144000" cy="8549263"/>
          </a:xfrm>
          <a:prstGeom prst="rect">
            <a:avLst/>
          </a:prstGeom>
          <a:solidFill>
            <a:srgbClr val="FFFFCC">
              <a:alpha val="81176"/>
            </a:srgbClr>
          </a:solidFill>
          <a:ln w="9525">
            <a:noFill/>
            <a:miter lim="800000"/>
            <a:headEnd/>
            <a:tailEnd/>
          </a:ln>
        </p:spPr>
        <p:txBody>
          <a:bodyPr>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900" b="1" i="0" u="none" strike="noStrike" kern="1200" cap="none" spc="0" normalizeH="0" baseline="0" noProof="0" dirty="0">
              <a:ln>
                <a:noFill/>
              </a:ln>
              <a:solidFill>
                <a:srgbClr val="59178A"/>
              </a:solidFill>
              <a:effectLst/>
              <a:uLnTx/>
              <a:uFillTx/>
              <a:latin typeface="Calibri" panose="020F0502020204030204" pitchFamily="34" charset="0"/>
              <a:ea typeface="+mn-ea"/>
              <a:cs typeface="Calibri" panose="020F0502020204030204"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900" b="1" i="0" u="none" strike="noStrike" kern="1200" cap="none" spc="0" normalizeH="0" baseline="0" noProof="0" dirty="0">
              <a:ln>
                <a:noFill/>
              </a:ln>
              <a:solidFill>
                <a:srgbClr val="59178A"/>
              </a:solidFill>
              <a:effectLst/>
              <a:uLnTx/>
              <a:uFillTx/>
              <a:latin typeface="Calibri" panose="020F0502020204030204" pitchFamily="34" charset="0"/>
              <a:ea typeface="+mn-ea"/>
              <a:cs typeface="Calibri" panose="020F0502020204030204" pitchFamily="34" charset="0"/>
            </a:endParaRP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Motivates students – helps them to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want</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 to learn;</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Helps students to identify what they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need</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 to do next;</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Helps students to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take action</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 to improve their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Helps students to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make sense</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 of what they are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Helps them to further make sense of their learning by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engaging in real dialogue</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 with tutors and peers;</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Helps them to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make informed judgements </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on their own work, and each others’ work:</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Helps them to reflect on their past work in ways they can use to improve their future work.</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900" b="1" i="0" u="none" strike="noStrike" kern="1200" cap="none" spc="0" normalizeH="0" baseline="0" noProof="0" dirty="0">
              <a:ln>
                <a:noFill/>
              </a:ln>
              <a:solidFill>
                <a:srgbClr val="59178A"/>
              </a:solidFill>
              <a:effectLst/>
              <a:uLnTx/>
              <a:uFillTx/>
              <a:latin typeface="Calibri" panose="020F0502020204030204" pitchFamily="34" charset="0"/>
              <a:ea typeface="+mn-ea"/>
              <a:cs typeface="Calibri" panose="020F0502020204030204"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900" b="1" i="0" u="none" strike="noStrike" kern="1200" cap="none" spc="0" normalizeH="0" baseline="0" noProof="0" dirty="0">
              <a:ln>
                <a:noFill/>
              </a:ln>
              <a:solidFill>
                <a:srgbClr val="59178A"/>
              </a:solidFill>
              <a:effectLst/>
              <a:uLnTx/>
              <a:uFillTx/>
              <a:latin typeface="Calibri" panose="020F0502020204030204" pitchFamily="34" charset="0"/>
              <a:ea typeface="+mn-ea"/>
              <a:cs typeface="Calibri" panose="020F0502020204030204"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900" b="1" i="0" u="none" strike="noStrike" kern="1200" cap="none" spc="0" normalizeH="0" baseline="0" noProof="0" dirty="0">
              <a:ln>
                <a:noFill/>
              </a:ln>
              <a:solidFill>
                <a:srgbClr val="59178A"/>
              </a:solidFill>
              <a:effectLst/>
              <a:uLnTx/>
              <a:uFillTx/>
              <a:latin typeface="Calibri" panose="020F0502020204030204" pitchFamily="34" charset="0"/>
              <a:ea typeface="+mn-ea"/>
              <a:cs typeface="Calibri" panose="020F0502020204030204" pitchFamily="34" charset="0"/>
            </a:endParaRPr>
          </a:p>
        </p:txBody>
      </p:sp>
      <p:sp>
        <p:nvSpPr>
          <p:cNvPr id="8210" name="Rectangle 2"/>
          <p:cNvSpPr>
            <a:spLocks noChangeArrowheads="1"/>
          </p:cNvSpPr>
          <p:nvPr/>
        </p:nvSpPr>
        <p:spPr bwMode="auto">
          <a:xfrm>
            <a:off x="0" y="0"/>
            <a:ext cx="9144000" cy="836613"/>
          </a:xfrm>
          <a:prstGeom prst="rect">
            <a:avLst/>
          </a:prstGeom>
          <a:solidFill>
            <a:srgbClr val="000000">
              <a:alpha val="58038"/>
            </a:srgbClr>
          </a:solidFill>
          <a:ln w="9525" algn="ctr">
            <a:noFill/>
            <a:miter lim="800000"/>
            <a:headEnd/>
            <a:tailEnd/>
          </a:ln>
        </p:spPr>
        <p:txBody>
          <a:bodyPr anchor="ct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200" b="1" i="0" u="none" strike="noStrike" kern="1200" cap="none" spc="0" normalizeH="0" baseline="0" noProof="0">
                <a:ln>
                  <a:noFill/>
                </a:ln>
                <a:solidFill>
                  <a:srgbClr val="FFFF66"/>
                </a:solidFill>
                <a:effectLst/>
                <a:uLnTx/>
                <a:uFillTx/>
                <a:latin typeface="Comic Sans MS" pitchFamily="66" charset="0"/>
                <a:ea typeface="+mn-ea"/>
                <a:cs typeface="+mn-cs"/>
              </a:rPr>
              <a:t>Feedback (including feed forward) works well when it:</a:t>
            </a:r>
            <a:endPar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endParaRPr>
          </a:p>
        </p:txBody>
      </p:sp>
    </p:spTree>
    <p:extLst>
      <p:ext uri="{BB962C8B-B14F-4D97-AF65-F5344CB8AC3E}">
        <p14:creationId xmlns:p14="http://schemas.microsoft.com/office/powerpoint/2010/main" val="512743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z="3600"/>
              <a:t>Feedback works badly when it…</a:t>
            </a:r>
            <a:endParaRPr lang="en-US" sz="3600"/>
          </a:p>
        </p:txBody>
      </p:sp>
      <p:sp>
        <p:nvSpPr>
          <p:cNvPr id="9219" name="Rectangle 3"/>
          <p:cNvSpPr>
            <a:spLocks noGrp="1" noChangeArrowheads="1"/>
          </p:cNvSpPr>
          <p:nvPr>
            <p:ph idx="1"/>
          </p:nvPr>
        </p:nvSpPr>
        <p:spPr/>
        <p:txBody>
          <a:bodyPr/>
          <a:lstStyle/>
          <a:p>
            <a:pPr eaLnBrk="1" hangingPunct="1">
              <a:buFont typeface="Wingdings" pitchFamily="2" charset="2"/>
              <a:buChar char="x"/>
            </a:pPr>
            <a:r>
              <a:rPr lang="en-GB" sz="2400"/>
              <a:t>Is just a monologue from tutors to students;</a:t>
            </a:r>
          </a:p>
          <a:p>
            <a:pPr eaLnBrk="1" hangingPunct="1">
              <a:buFont typeface="Wingdings" pitchFamily="2" charset="2"/>
              <a:buChar char="x"/>
            </a:pPr>
            <a:r>
              <a:rPr lang="en-GB" sz="2400"/>
              <a:t>Saps students’ confidence;</a:t>
            </a:r>
          </a:p>
          <a:p>
            <a:pPr eaLnBrk="1" hangingPunct="1">
              <a:buFont typeface="Wingdings" pitchFamily="2" charset="2"/>
              <a:buChar char="x"/>
            </a:pPr>
            <a:r>
              <a:rPr lang="en-GB" sz="2400"/>
              <a:t>Directs students’ activities in inappropriate directions;</a:t>
            </a:r>
          </a:p>
          <a:p>
            <a:pPr eaLnBrk="1" hangingPunct="1">
              <a:buFont typeface="Wingdings" pitchFamily="2" charset="2"/>
              <a:buChar char="x"/>
            </a:pPr>
            <a:r>
              <a:rPr lang="en-GB" sz="2400"/>
              <a:t>Fails to articulate with learning outcomes;</a:t>
            </a:r>
          </a:p>
          <a:p>
            <a:pPr eaLnBrk="1" hangingPunct="1">
              <a:buFont typeface="Wingdings" pitchFamily="2" charset="2"/>
              <a:buChar char="x"/>
            </a:pPr>
            <a:r>
              <a:rPr lang="en-GB" sz="2400"/>
              <a:t>Fails to relate clearly to evidence of achievement of the assessment criteria;</a:t>
            </a:r>
          </a:p>
          <a:p>
            <a:pPr eaLnBrk="1" hangingPunct="1">
              <a:buFont typeface="Wingdings" pitchFamily="2" charset="2"/>
              <a:buChar char="x"/>
            </a:pPr>
            <a:r>
              <a:rPr lang="en-GB" sz="2400"/>
              <a:t>Relates only to what is easy to assess rather than what is at the heart of learning;</a:t>
            </a:r>
          </a:p>
          <a:p>
            <a:pPr eaLnBrk="1" hangingPunct="1">
              <a:buFont typeface="Wingdings" pitchFamily="2" charset="2"/>
              <a:buChar char="x"/>
            </a:pPr>
            <a:r>
              <a:rPr lang="en-GB" sz="2400"/>
              <a:t>Focuses on failings rather than achievements.</a:t>
            </a:r>
          </a:p>
          <a:p>
            <a:pPr eaLnBrk="1" hangingPunct="1">
              <a:buFont typeface="Wingdings" pitchFamily="2" charset="2"/>
              <a:buChar char="x"/>
            </a:pPr>
            <a:endParaRPr lang="en-US" sz="2400"/>
          </a:p>
        </p:txBody>
      </p:sp>
    </p:spTree>
    <p:extLst>
      <p:ext uri="{BB962C8B-B14F-4D97-AF65-F5344CB8AC3E}">
        <p14:creationId xmlns:p14="http://schemas.microsoft.com/office/powerpoint/2010/main" val="4993416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lstStyle/>
          <a:p>
            <a:pPr eaLnBrk="1" hangingPunct="1"/>
            <a:r>
              <a:rPr lang="en-GB" sz="3000"/>
              <a:t>Individual task on ways of giving students feedback</a:t>
            </a:r>
          </a:p>
        </p:txBody>
      </p:sp>
      <p:sp>
        <p:nvSpPr>
          <p:cNvPr id="1808387" name="Rectangle 3"/>
          <p:cNvSpPr>
            <a:spLocks noGrp="1" noChangeArrowheads="1"/>
          </p:cNvSpPr>
          <p:nvPr>
            <p:ph idx="1"/>
          </p:nvPr>
        </p:nvSpPr>
        <p:spPr/>
        <p:txBody>
          <a:bodyPr lIns="92075" tIns="46038" rIns="92075" bIns="46038"/>
          <a:lstStyle/>
          <a:p>
            <a:pPr eaLnBrk="1" hangingPunct="1">
              <a:lnSpc>
                <a:spcPct val="100000"/>
              </a:lnSpc>
              <a:defRPr/>
            </a:pPr>
            <a:r>
              <a:rPr lang="en-GB" sz="2800" dirty="0">
                <a:solidFill>
                  <a:schemeClr val="tx2">
                    <a:lumMod val="60000"/>
                    <a:lumOff val="40000"/>
                  </a:schemeClr>
                </a:solidFill>
              </a:rPr>
              <a:t>Think of the main ways you give feedback to your students. </a:t>
            </a:r>
            <a:r>
              <a:rPr lang="en-GB" sz="2800" dirty="0">
                <a:solidFill>
                  <a:srgbClr val="008000"/>
                </a:solidFill>
              </a:rPr>
              <a:t>Think also of other ways they get feedback without you being involved.</a:t>
            </a:r>
          </a:p>
          <a:p>
            <a:pPr eaLnBrk="1" hangingPunct="1">
              <a:lnSpc>
                <a:spcPct val="100000"/>
              </a:lnSpc>
              <a:defRPr/>
            </a:pPr>
            <a:r>
              <a:rPr lang="en-GB" sz="2800" dirty="0"/>
              <a:t>Privately, make a list of the ways your students get feedback on their learning</a:t>
            </a:r>
            <a:r>
              <a:rPr lang="en-GB" sz="2800" dirty="0">
                <a:solidFill>
                  <a:srgbClr val="008000"/>
                </a:solidFill>
              </a:rPr>
              <a:t> (not just on their work) </a:t>
            </a:r>
            <a:r>
              <a:rPr lang="en-GB" sz="2800" dirty="0"/>
              <a:t>– aim for ten or more different ways students get feedback.</a:t>
            </a:r>
          </a:p>
        </p:txBody>
      </p:sp>
      <p:sp>
        <p:nvSpPr>
          <p:cNvPr id="19460" name="AutoShape 4">
            <a:hlinkClick r:id="rId3"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5483363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GB"/>
              <a:t>Group task</a:t>
            </a:r>
            <a:endParaRPr lang="en-US"/>
          </a:p>
        </p:txBody>
      </p:sp>
      <p:sp>
        <p:nvSpPr>
          <p:cNvPr id="20483" name="Content Placeholder 4"/>
          <p:cNvSpPr>
            <a:spLocks noGrp="1"/>
          </p:cNvSpPr>
          <p:nvPr>
            <p:ph idx="1"/>
          </p:nvPr>
        </p:nvSpPr>
        <p:spPr/>
        <p:txBody>
          <a:bodyPr/>
          <a:lstStyle/>
          <a:p>
            <a:r>
              <a:rPr lang="en-GB" dirty="0"/>
              <a:t>Please go into groups as directed.</a:t>
            </a:r>
          </a:p>
          <a:p>
            <a:r>
              <a:rPr lang="en-GB" dirty="0"/>
              <a:t>As a group, please write each feedback method on a separate post-it, and place the post-its in position on a flipchart as follows…</a:t>
            </a:r>
          </a:p>
        </p:txBody>
      </p:sp>
    </p:spTree>
    <p:extLst>
      <p:ext uri="{BB962C8B-B14F-4D97-AF65-F5344CB8AC3E}">
        <p14:creationId xmlns:p14="http://schemas.microsoft.com/office/powerpoint/2010/main" val="23241746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1506" name="Line 2"/>
          <p:cNvSpPr>
            <a:spLocks noChangeShapeType="1"/>
          </p:cNvSpPr>
          <p:nvPr/>
        </p:nvSpPr>
        <p:spPr bwMode="auto">
          <a:xfrm>
            <a:off x="0" y="3657600"/>
            <a:ext cx="9144000" cy="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1507" name="Line 3"/>
          <p:cNvSpPr>
            <a:spLocks noChangeShapeType="1"/>
          </p:cNvSpPr>
          <p:nvPr/>
        </p:nvSpPr>
        <p:spPr bwMode="auto">
          <a:xfrm flipH="1">
            <a:off x="4267200" y="0"/>
            <a:ext cx="0" cy="685800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1508" name="Text Box 4"/>
          <p:cNvSpPr txBox="1">
            <a:spLocks noChangeArrowheads="1"/>
          </p:cNvSpPr>
          <p:nvPr/>
        </p:nvSpPr>
        <p:spPr bwMode="auto">
          <a:xfrm>
            <a:off x="2514600" y="5638800"/>
            <a:ext cx="3575050" cy="946150"/>
          </a:xfrm>
          <a:prstGeom prst="rect">
            <a:avLst/>
          </a:prstGeom>
          <a:solidFill>
            <a:srgbClr val="0033CC"/>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Comic Sans MS" pitchFamily="66" charset="0"/>
                <a:ea typeface="+mn-ea"/>
                <a:cs typeface="+mn-cs"/>
              </a:rPr>
              <a:t>Low learning payoff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Comic Sans MS" pitchFamily="66" charset="0"/>
                <a:ea typeface="+mn-ea"/>
                <a:cs typeface="+mn-cs"/>
              </a:rPr>
              <a:t>for students</a:t>
            </a:r>
          </a:p>
        </p:txBody>
      </p:sp>
      <p:sp>
        <p:nvSpPr>
          <p:cNvPr id="21509" name="Text Box 5"/>
          <p:cNvSpPr txBox="1">
            <a:spLocks noChangeArrowheads="1"/>
          </p:cNvSpPr>
          <p:nvPr/>
        </p:nvSpPr>
        <p:spPr bwMode="auto">
          <a:xfrm>
            <a:off x="5181600" y="3124200"/>
            <a:ext cx="3624263" cy="946150"/>
          </a:xfrm>
          <a:prstGeom prst="rect">
            <a:avLst/>
          </a:prstGeom>
          <a:solidFill>
            <a:srgbClr val="FF99FF"/>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Not highly efficient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for us</a:t>
            </a:r>
          </a:p>
        </p:txBody>
      </p:sp>
      <p:sp>
        <p:nvSpPr>
          <p:cNvPr id="21510" name="Text Box 6"/>
          <p:cNvSpPr txBox="1">
            <a:spLocks noChangeArrowheads="1"/>
          </p:cNvSpPr>
          <p:nvPr/>
        </p:nvSpPr>
        <p:spPr bwMode="auto">
          <a:xfrm>
            <a:off x="304800" y="2955925"/>
            <a:ext cx="2894013" cy="946150"/>
          </a:xfrm>
          <a:prstGeom prst="rect">
            <a:avLst/>
          </a:prstGeom>
          <a:solidFill>
            <a:srgbClr val="99FF99"/>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Highly efficient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for us</a:t>
            </a:r>
          </a:p>
        </p:txBody>
      </p:sp>
      <p:sp>
        <p:nvSpPr>
          <p:cNvPr id="21511" name="Text Box 7"/>
          <p:cNvSpPr txBox="1">
            <a:spLocks noChangeArrowheads="1"/>
          </p:cNvSpPr>
          <p:nvPr/>
        </p:nvSpPr>
        <p:spPr bwMode="auto">
          <a:xfrm>
            <a:off x="2406650" y="311150"/>
            <a:ext cx="3716338" cy="946150"/>
          </a:xfrm>
          <a:prstGeom prst="rect">
            <a:avLst/>
          </a:prstGeom>
          <a:solidFill>
            <a:srgbClr val="FFFF00"/>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 learning payoff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for students</a:t>
            </a:r>
          </a:p>
        </p:txBody>
      </p:sp>
      <p:sp>
        <p:nvSpPr>
          <p:cNvPr id="21512" name="AutoShape 8">
            <a:hlinkClick r:id="rId4"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pic>
        <p:nvPicPr>
          <p:cNvPr id="11" name="glass.mp3">
            <a:hlinkClick r:id="" action="ppaction://media"/>
          </p:cNvPr>
          <p:cNvPicPr>
            <a:picLocks noRot="1" noChangeAspect="1"/>
          </p:cNvPicPr>
          <p:nvPr>
            <a:audioFile r:link="rId1"/>
          </p:nvPr>
        </p:nvPicPr>
        <p:blipFill>
          <a:blip r:embed="rId5" cstate="email"/>
          <a:srcRect/>
          <a:stretch>
            <a:fillRect/>
          </a:stretch>
        </p:blipFill>
        <p:spPr bwMode="auto">
          <a:xfrm>
            <a:off x="7143750" y="5929313"/>
            <a:ext cx="561975" cy="561975"/>
          </a:xfrm>
          <a:prstGeom prst="rect">
            <a:avLst/>
          </a:prstGeom>
          <a:noFill/>
          <a:ln w="9525">
            <a:noFill/>
            <a:miter lim="800000"/>
            <a:headEnd/>
            <a:tailEnd/>
          </a:ln>
        </p:spPr>
      </p:pic>
    </p:spTree>
    <p:extLst>
      <p:ext uri="{BB962C8B-B14F-4D97-AF65-F5344CB8AC3E}">
        <p14:creationId xmlns:p14="http://schemas.microsoft.com/office/powerpoint/2010/main" val="130737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003" fill="hold"/>
                                        <p:tgtEl>
                                          <p:spTgt spid="11"/>
                                        </p:tgtEl>
                                      </p:cBhvr>
                                    </p:cmd>
                                  </p:childTnLst>
                                </p:cTn>
                              </p:par>
                            </p:childTnLst>
                          </p:cTn>
                        </p:par>
                      </p:childTnLst>
                    </p:cTn>
                  </p:par>
                </p:childTnLst>
              </p:cTn>
              <p:nextCondLst>
                <p:cond evt="onClick" delay="0">
                  <p:tgtEl>
                    <p:spTgt spid="11"/>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2530" name="Line 2"/>
          <p:cNvSpPr>
            <a:spLocks noChangeShapeType="1"/>
          </p:cNvSpPr>
          <p:nvPr/>
        </p:nvSpPr>
        <p:spPr bwMode="auto">
          <a:xfrm flipH="1">
            <a:off x="4787900" y="0"/>
            <a:ext cx="0" cy="685800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2531" name="Line 3"/>
          <p:cNvSpPr>
            <a:spLocks noChangeShapeType="1"/>
          </p:cNvSpPr>
          <p:nvPr/>
        </p:nvSpPr>
        <p:spPr bwMode="auto">
          <a:xfrm>
            <a:off x="0" y="3644900"/>
            <a:ext cx="9144000" cy="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2532" name="Text Box 4"/>
          <p:cNvSpPr txBox="1">
            <a:spLocks noChangeArrowheads="1"/>
          </p:cNvSpPr>
          <p:nvPr/>
        </p:nvSpPr>
        <p:spPr bwMode="auto">
          <a:xfrm>
            <a:off x="2514600" y="609600"/>
            <a:ext cx="3716338" cy="519113"/>
          </a:xfrm>
          <a:prstGeom prst="rect">
            <a:avLst/>
          </a:prstGeom>
          <a:solidFill>
            <a:srgbClr val="FFFF00"/>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 learning payoff</a:t>
            </a:r>
          </a:p>
        </p:txBody>
      </p:sp>
      <p:sp>
        <p:nvSpPr>
          <p:cNvPr id="22533" name="Text Box 5"/>
          <p:cNvSpPr txBox="1">
            <a:spLocks noChangeArrowheads="1"/>
          </p:cNvSpPr>
          <p:nvPr/>
        </p:nvSpPr>
        <p:spPr bwMode="auto">
          <a:xfrm>
            <a:off x="2513013" y="5492750"/>
            <a:ext cx="3575050" cy="519113"/>
          </a:xfrm>
          <a:prstGeom prst="rect">
            <a:avLst/>
          </a:prstGeom>
          <a:solidFill>
            <a:srgbClr val="0033CC"/>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Comic Sans MS" pitchFamily="66" charset="0"/>
                <a:ea typeface="+mn-ea"/>
                <a:cs typeface="+mn-cs"/>
              </a:rPr>
              <a:t>Low learning payoff</a:t>
            </a:r>
          </a:p>
        </p:txBody>
      </p:sp>
      <p:sp>
        <p:nvSpPr>
          <p:cNvPr id="22534" name="Text Box 6"/>
          <p:cNvSpPr txBox="1">
            <a:spLocks noChangeArrowheads="1"/>
          </p:cNvSpPr>
          <p:nvPr/>
        </p:nvSpPr>
        <p:spPr bwMode="auto">
          <a:xfrm>
            <a:off x="120650" y="3054350"/>
            <a:ext cx="2894013" cy="519113"/>
          </a:xfrm>
          <a:prstGeom prst="rect">
            <a:avLst/>
          </a:prstGeom>
          <a:solidFill>
            <a:srgbClr val="99FF99"/>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Highly efficient</a:t>
            </a:r>
          </a:p>
        </p:txBody>
      </p:sp>
      <p:sp>
        <p:nvSpPr>
          <p:cNvPr id="22535" name="Text Box 7"/>
          <p:cNvSpPr txBox="1">
            <a:spLocks noChangeArrowheads="1"/>
          </p:cNvSpPr>
          <p:nvPr/>
        </p:nvSpPr>
        <p:spPr bwMode="auto">
          <a:xfrm>
            <a:off x="5600700" y="3054350"/>
            <a:ext cx="3624263" cy="519113"/>
          </a:xfrm>
          <a:prstGeom prst="rect">
            <a:avLst/>
          </a:prstGeom>
          <a:solidFill>
            <a:srgbClr val="FF99FF"/>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Not highly efficient</a:t>
            </a:r>
          </a:p>
        </p:txBody>
      </p:sp>
      <p:sp>
        <p:nvSpPr>
          <p:cNvPr id="22536" name="Text Box 8"/>
          <p:cNvSpPr txBox="1">
            <a:spLocks noChangeArrowheads="1"/>
          </p:cNvSpPr>
          <p:nvPr/>
        </p:nvSpPr>
        <p:spPr bwMode="auto">
          <a:xfrm>
            <a:off x="6588125" y="3644900"/>
            <a:ext cx="304800"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2</a:t>
            </a:r>
          </a:p>
        </p:txBody>
      </p:sp>
      <p:sp>
        <p:nvSpPr>
          <p:cNvPr id="22537" name="Text Box 9"/>
          <p:cNvSpPr txBox="1">
            <a:spLocks noChangeArrowheads="1"/>
          </p:cNvSpPr>
          <p:nvPr/>
        </p:nvSpPr>
        <p:spPr bwMode="auto">
          <a:xfrm>
            <a:off x="2209800" y="3657600"/>
            <a:ext cx="533400"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4</a:t>
            </a:r>
          </a:p>
        </p:txBody>
      </p:sp>
      <p:sp>
        <p:nvSpPr>
          <p:cNvPr id="22538" name="Text Box 10"/>
          <p:cNvSpPr txBox="1">
            <a:spLocks noChangeArrowheads="1"/>
          </p:cNvSpPr>
          <p:nvPr/>
        </p:nvSpPr>
        <p:spPr bwMode="auto">
          <a:xfrm>
            <a:off x="4427538" y="6338888"/>
            <a:ext cx="401637" cy="519112"/>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1</a:t>
            </a:r>
          </a:p>
        </p:txBody>
      </p:sp>
      <p:sp>
        <p:nvSpPr>
          <p:cNvPr id="22539" name="Text Box 11"/>
          <p:cNvSpPr txBox="1">
            <a:spLocks noChangeArrowheads="1"/>
          </p:cNvSpPr>
          <p:nvPr/>
        </p:nvSpPr>
        <p:spPr bwMode="auto">
          <a:xfrm>
            <a:off x="4427538" y="4724400"/>
            <a:ext cx="401637" cy="519113"/>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2</a:t>
            </a:r>
          </a:p>
        </p:txBody>
      </p:sp>
      <p:sp>
        <p:nvSpPr>
          <p:cNvPr id="22540" name="Text Box 12"/>
          <p:cNvSpPr txBox="1">
            <a:spLocks noChangeArrowheads="1"/>
          </p:cNvSpPr>
          <p:nvPr/>
        </p:nvSpPr>
        <p:spPr bwMode="auto">
          <a:xfrm>
            <a:off x="4427538" y="1844675"/>
            <a:ext cx="431800"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4</a:t>
            </a:r>
          </a:p>
        </p:txBody>
      </p:sp>
      <p:sp>
        <p:nvSpPr>
          <p:cNvPr id="22541" name="Text Box 13"/>
          <p:cNvSpPr txBox="1">
            <a:spLocks noChangeArrowheads="1"/>
          </p:cNvSpPr>
          <p:nvPr/>
        </p:nvSpPr>
        <p:spPr bwMode="auto">
          <a:xfrm>
            <a:off x="4356100" y="0"/>
            <a:ext cx="401638"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5</a:t>
            </a:r>
          </a:p>
        </p:txBody>
      </p:sp>
      <p:sp>
        <p:nvSpPr>
          <p:cNvPr id="22542" name="Text Box 14"/>
          <p:cNvSpPr txBox="1">
            <a:spLocks noChangeArrowheads="1"/>
          </p:cNvSpPr>
          <p:nvPr/>
        </p:nvSpPr>
        <p:spPr bwMode="auto">
          <a:xfrm>
            <a:off x="0" y="3657600"/>
            <a:ext cx="401638"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5</a:t>
            </a:r>
          </a:p>
        </p:txBody>
      </p:sp>
      <p:sp>
        <p:nvSpPr>
          <p:cNvPr id="22543" name="Text Box 15"/>
          <p:cNvSpPr txBox="1">
            <a:spLocks noChangeArrowheads="1"/>
          </p:cNvSpPr>
          <p:nvPr/>
        </p:nvSpPr>
        <p:spPr bwMode="auto">
          <a:xfrm>
            <a:off x="8742363" y="3733800"/>
            <a:ext cx="401637" cy="519113"/>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1</a:t>
            </a:r>
          </a:p>
        </p:txBody>
      </p:sp>
      <p:sp>
        <p:nvSpPr>
          <p:cNvPr id="22544" name="Text Box 16"/>
          <p:cNvSpPr txBox="1">
            <a:spLocks noChangeArrowheads="1"/>
          </p:cNvSpPr>
          <p:nvPr/>
        </p:nvSpPr>
        <p:spPr bwMode="auto">
          <a:xfrm>
            <a:off x="4643438" y="3429000"/>
            <a:ext cx="401637" cy="519113"/>
          </a:xfrm>
          <a:prstGeom prst="rect">
            <a:avLst/>
          </a:prstGeom>
          <a:solidFill>
            <a:schemeClr val="bg1"/>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3</a:t>
            </a:r>
          </a:p>
        </p:txBody>
      </p:sp>
      <p:sp>
        <p:nvSpPr>
          <p:cNvPr id="22545" name="Text Box 17"/>
          <p:cNvSpPr txBox="1">
            <a:spLocks noChangeArrowheads="1"/>
          </p:cNvSpPr>
          <p:nvPr/>
        </p:nvSpPr>
        <p:spPr bwMode="auto">
          <a:xfrm>
            <a:off x="0" y="0"/>
            <a:ext cx="495300" cy="396875"/>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25</a:t>
            </a:r>
          </a:p>
        </p:txBody>
      </p:sp>
      <p:sp>
        <p:nvSpPr>
          <p:cNvPr id="22546" name="Text Box 18"/>
          <p:cNvSpPr txBox="1">
            <a:spLocks noChangeArrowheads="1"/>
          </p:cNvSpPr>
          <p:nvPr/>
        </p:nvSpPr>
        <p:spPr bwMode="auto">
          <a:xfrm>
            <a:off x="2339975" y="1817688"/>
            <a:ext cx="576263" cy="396875"/>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16</a:t>
            </a:r>
          </a:p>
        </p:txBody>
      </p:sp>
      <p:sp>
        <p:nvSpPr>
          <p:cNvPr id="22547" name="Text Box 19"/>
          <p:cNvSpPr txBox="1">
            <a:spLocks noChangeArrowheads="1"/>
          </p:cNvSpPr>
          <p:nvPr/>
        </p:nvSpPr>
        <p:spPr bwMode="auto">
          <a:xfrm>
            <a:off x="6588125" y="4868863"/>
            <a:ext cx="339725" cy="396875"/>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4</a:t>
            </a:r>
          </a:p>
        </p:txBody>
      </p:sp>
      <p:sp>
        <p:nvSpPr>
          <p:cNvPr id="22548" name="Text Box 20"/>
          <p:cNvSpPr txBox="1">
            <a:spLocks noChangeArrowheads="1"/>
          </p:cNvSpPr>
          <p:nvPr/>
        </p:nvSpPr>
        <p:spPr bwMode="auto">
          <a:xfrm>
            <a:off x="8804275" y="6461125"/>
            <a:ext cx="339725" cy="396875"/>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1</a:t>
            </a:r>
          </a:p>
        </p:txBody>
      </p:sp>
      <p:sp>
        <p:nvSpPr>
          <p:cNvPr id="22549" name="Line 21"/>
          <p:cNvSpPr>
            <a:spLocks noChangeShapeType="1"/>
          </p:cNvSpPr>
          <p:nvPr/>
        </p:nvSpPr>
        <p:spPr bwMode="auto">
          <a:xfrm flipH="1" flipV="1">
            <a:off x="0" y="0"/>
            <a:ext cx="9144000" cy="6858000"/>
          </a:xfrm>
          <a:prstGeom prst="line">
            <a:avLst/>
          </a:prstGeom>
          <a:noFill/>
          <a:ln w="12700">
            <a:solidFill>
              <a:srgbClr val="FF0000"/>
            </a:solidFill>
            <a:round/>
            <a:headEnd type="none" w="sm" len="sm"/>
            <a:tailEnd type="none" w="sm" len="sm"/>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2550" name="AutoShape 22">
            <a:hlinkClick r:id="rId3"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1812503" name="Text Box 23"/>
          <p:cNvSpPr txBox="1">
            <a:spLocks noChangeArrowheads="1"/>
          </p:cNvSpPr>
          <p:nvPr/>
        </p:nvSpPr>
        <p:spPr bwMode="auto">
          <a:xfrm>
            <a:off x="179388" y="765175"/>
            <a:ext cx="3597275" cy="1006475"/>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omic Sans MS" pitchFamily="66" charset="0"/>
                <a:ea typeface="+mn-ea"/>
                <a:cs typeface="+mn-cs"/>
              </a:rPr>
              <a:t>We need to be making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omic Sans MS" pitchFamily="66" charset="0"/>
                <a:ea typeface="+mn-ea"/>
                <a:cs typeface="+mn-cs"/>
              </a:rPr>
              <a:t>better use of the feedback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omic Sans MS" pitchFamily="66" charset="0"/>
                <a:ea typeface="+mn-ea"/>
                <a:cs typeface="+mn-cs"/>
              </a:rPr>
              <a:t>processes in this quadrant</a:t>
            </a: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812504" name="Text Box 24"/>
          <p:cNvSpPr txBox="1">
            <a:spLocks noChangeArrowheads="1"/>
          </p:cNvSpPr>
          <p:nvPr/>
        </p:nvSpPr>
        <p:spPr bwMode="auto">
          <a:xfrm>
            <a:off x="5030788" y="5516563"/>
            <a:ext cx="3976687" cy="1006475"/>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CC3300"/>
                </a:solidFill>
                <a:effectLst/>
                <a:uLnTx/>
                <a:uFillTx/>
                <a:latin typeface="Comic Sans MS" pitchFamily="66" charset="0"/>
                <a:ea typeface="+mn-ea"/>
                <a:cs typeface="+mn-cs"/>
              </a:rPr>
              <a:t>We need to be making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CC3300"/>
                </a:solidFill>
                <a:effectLst/>
                <a:uLnTx/>
                <a:uFillTx/>
                <a:latin typeface="Comic Sans MS" pitchFamily="66" charset="0"/>
                <a:ea typeface="+mn-ea"/>
                <a:cs typeface="+mn-cs"/>
              </a:rPr>
              <a:t>much less use of the feedback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CC3300"/>
                </a:solidFill>
                <a:effectLst/>
                <a:uLnTx/>
                <a:uFillTx/>
                <a:latin typeface="Comic Sans MS" pitchFamily="66" charset="0"/>
                <a:ea typeface="+mn-ea"/>
                <a:cs typeface="+mn-cs"/>
              </a:rPr>
              <a:t>processes in this quadrant</a:t>
            </a:r>
            <a:endParaRPr kumimoji="0" lang="en-US" sz="2000" b="1" i="0" u="none" strike="noStrike" kern="1200" cap="none" spc="0" normalizeH="0" baseline="0" noProof="0">
              <a:ln>
                <a:noFill/>
              </a:ln>
              <a:solidFill>
                <a:srgbClr val="CC33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75686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3" grpId="0" animBg="1"/>
      <p:bldP spid="181250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0" name="Rectangle 2"/>
          <p:cNvSpPr>
            <a:spLocks noChangeArrowheads="1"/>
          </p:cNvSpPr>
          <p:nvPr/>
        </p:nvSpPr>
        <p:spPr bwMode="auto">
          <a:xfrm>
            <a:off x="0" y="0"/>
            <a:ext cx="9144000" cy="692696"/>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Arial Rounded MT Bold"/>
                <a:ea typeface="+mn-ea"/>
                <a:cs typeface="+mn-cs"/>
              </a:rPr>
              <a:t>Your feedback methods..</a:t>
            </a:r>
          </a:p>
        </p:txBody>
      </p:sp>
      <p:sp>
        <p:nvSpPr>
          <p:cNvPr id="1814531" name="Rectangle 3"/>
          <p:cNvSpPr>
            <a:spLocks noChangeArrowheads="1"/>
          </p:cNvSpPr>
          <p:nvPr/>
        </p:nvSpPr>
        <p:spPr bwMode="auto">
          <a:xfrm>
            <a:off x="0" y="764704"/>
            <a:ext cx="4495800" cy="6093296"/>
          </a:xfrm>
          <a:prstGeom prst="rect">
            <a:avLst/>
          </a:prstGeom>
          <a:noFill/>
          <a:ln w="9525" algn="ctr">
            <a:noFill/>
            <a:miter lim="800000"/>
            <a:headEnd/>
            <a:tailEnd/>
          </a:ln>
          <a:effectLst/>
        </p:spPr>
        <p:txBody>
          <a:bodyPr/>
          <a:lstStyle/>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High scoring:(if done well)</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25 client feedback</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lang="en-GB" sz="2400" b="1" dirty="0">
                <a:solidFill>
                  <a:srgbClr val="000000"/>
                </a:solidFill>
                <a:latin typeface="Arial" charset="0"/>
              </a:rPr>
              <a:t>25 peer teaching</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25 spoken feedback</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lang="en-GB" sz="2400" b="1" dirty="0">
                <a:solidFill>
                  <a:srgbClr val="000000"/>
                </a:solidFill>
                <a:latin typeface="Arial" charset="0"/>
              </a:rPr>
              <a:t>25 peer critique</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25 verbal one to one studio</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lang="en-GB" sz="2400" b="1" dirty="0">
                <a:solidFill>
                  <a:srgbClr val="000000"/>
                </a:solidFill>
                <a:latin typeface="Arial" charset="0"/>
              </a:rPr>
              <a:t>25 group critique</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20 informal feedback comments in class</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16 guided self assessment</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endParaRPr kumimoji="0" lang="en-GB"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14532" name="Rectangle 4"/>
          <p:cNvSpPr>
            <a:spLocks noChangeArrowheads="1"/>
          </p:cNvSpPr>
          <p:nvPr/>
        </p:nvSpPr>
        <p:spPr bwMode="auto">
          <a:xfrm>
            <a:off x="4648200" y="620688"/>
            <a:ext cx="4495800" cy="6237312"/>
          </a:xfrm>
          <a:prstGeom prst="rect">
            <a:avLst/>
          </a:prstGeom>
          <a:noFill/>
          <a:ln w="9525" algn="ctr">
            <a:noFill/>
            <a:miter lim="800000"/>
            <a:headEnd/>
            <a:tailEnd/>
          </a:ln>
          <a:effectLst/>
        </p:spPr>
        <p:txBody>
          <a:bodyPr/>
          <a:lstStyle/>
          <a:p>
            <a:pPr marR="0" lvl="0" algn="l" defTabSz="914400" rtl="0" eaLnBrk="1" fontAlgn="auto" latinLnBrk="0" hangingPunct="1">
              <a:lnSpc>
                <a:spcPct val="90000"/>
              </a:lnSpc>
              <a:spcBef>
                <a:spcPct val="25000"/>
              </a:spcBef>
              <a:spcAft>
                <a:spcPts val="0"/>
              </a:spcAft>
              <a:buClr>
                <a:srgbClr val="CC0000"/>
              </a:buClr>
              <a:buSzTx/>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Low scoring</a:t>
            </a:r>
          </a:p>
          <a:p>
            <a:pPr marL="342900" indent="-342900" fontAlgn="auto">
              <a:lnSpc>
                <a:spcPct val="90000"/>
              </a:lnSpc>
              <a:spcBef>
                <a:spcPct val="25000"/>
              </a:spcBef>
              <a:spcAft>
                <a:spcPts val="0"/>
              </a:spcAft>
              <a:buClr>
                <a:srgbClr val="CC0000"/>
              </a:buClr>
              <a:buFont typeface="Wingdings" panose="05000000000000000000" pitchFamily="2" charset="2"/>
              <a:buChar char="v"/>
              <a:defRPr/>
            </a:pPr>
            <a:r>
              <a:rPr lang="en-GB" sz="2400" b="1" dirty="0">
                <a:solidFill>
                  <a:srgbClr val="000000"/>
                </a:solidFill>
                <a:latin typeface="Arial" charset="0"/>
              </a:rPr>
              <a:t>1 written feedback</a:t>
            </a:r>
          </a:p>
          <a:p>
            <a:pPr marL="342900" indent="-342900" fontAlgn="auto">
              <a:lnSpc>
                <a:spcPct val="90000"/>
              </a:lnSpc>
              <a:spcBef>
                <a:spcPct val="25000"/>
              </a:spcBef>
              <a:spcAft>
                <a:spcPts val="0"/>
              </a:spcAft>
              <a:buClr>
                <a:srgbClr val="CC0000"/>
              </a:buClr>
              <a:buFont typeface="Wingdings" panose="05000000000000000000" pitchFamily="2" charset="2"/>
              <a:buChar char="v"/>
              <a:defRPr/>
            </a:pPr>
            <a:r>
              <a:rPr lang="en-GB" sz="2400" b="1" dirty="0">
                <a:solidFill>
                  <a:srgbClr val="000000"/>
                </a:solidFill>
                <a:latin typeface="Arial" charset="0"/>
              </a:rPr>
              <a:t>1 turnitin</a:t>
            </a:r>
          </a:p>
          <a:p>
            <a:pPr marL="342900" indent="-342900" fontAlgn="auto">
              <a:lnSpc>
                <a:spcPct val="90000"/>
              </a:lnSpc>
              <a:spcBef>
                <a:spcPct val="25000"/>
              </a:spcBef>
              <a:spcAft>
                <a:spcPts val="0"/>
              </a:spcAft>
              <a:buClr>
                <a:srgbClr val="CC0000"/>
              </a:buClr>
              <a:buFont typeface="Wingdings" panose="05000000000000000000" pitchFamily="2" charset="2"/>
              <a:buChar char="v"/>
              <a:defRPr/>
            </a:pPr>
            <a:r>
              <a:rPr lang="en-GB" sz="2400" b="1" dirty="0">
                <a:solidFill>
                  <a:srgbClr val="000000"/>
                </a:solidFill>
                <a:latin typeface="Arial" charset="0"/>
              </a:rPr>
              <a:t>2 written feedback</a:t>
            </a:r>
          </a:p>
          <a:p>
            <a:pPr marL="342900" marR="0" lvl="0" indent="-342900" algn="l" defTabSz="914400" rtl="0" eaLnBrk="1" fontAlgn="auto" latinLnBrk="0" hangingPunct="1">
              <a:lnSpc>
                <a:spcPct val="90000"/>
              </a:lnSpc>
              <a:spcBef>
                <a:spcPct val="25000"/>
              </a:spcBef>
              <a:spcAft>
                <a:spcPts val="0"/>
              </a:spcAft>
              <a:buClr>
                <a:srgbClr val="CC0000"/>
              </a:buClr>
              <a:buSzTx/>
              <a:buFont typeface="Wingdings" panose="05000000000000000000" pitchFamily="2" charset="2"/>
              <a:buChar char="v"/>
              <a:tabLst/>
              <a:defRPr/>
            </a:pPr>
            <a:r>
              <a:rPr lang="en-GB" sz="2400" b="1" dirty="0">
                <a:solidFill>
                  <a:srgbClr val="000000"/>
                </a:solidFill>
                <a:latin typeface="Arial" charset="0"/>
              </a:rPr>
              <a:t>4 written feedback end of module</a:t>
            </a:r>
          </a:p>
          <a:p>
            <a:pPr marL="342900" marR="0" lvl="0" indent="-342900" algn="l" defTabSz="914400" rtl="0" eaLnBrk="1" fontAlgn="auto" latinLnBrk="0" hangingPunct="1">
              <a:lnSpc>
                <a:spcPct val="90000"/>
              </a:lnSpc>
              <a:spcBef>
                <a:spcPct val="25000"/>
              </a:spcBef>
              <a:spcAft>
                <a:spcPts val="0"/>
              </a:spcAft>
              <a:buClr>
                <a:srgbClr val="CC0000"/>
              </a:buClr>
              <a:buSzTx/>
              <a:buFont typeface="Wingdings" panose="05000000000000000000"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4 written annotations</a:t>
            </a:r>
          </a:p>
          <a:p>
            <a:pPr marL="342900" marR="0" lvl="0" indent="-342900" algn="l" defTabSz="914400" rtl="0" eaLnBrk="1" fontAlgn="auto" latinLnBrk="0" hangingPunct="1">
              <a:lnSpc>
                <a:spcPct val="90000"/>
              </a:lnSpc>
              <a:spcBef>
                <a:spcPct val="25000"/>
              </a:spcBef>
              <a:spcAft>
                <a:spcPts val="0"/>
              </a:spcAft>
              <a:buClr>
                <a:srgbClr val="CC0000"/>
              </a:buClr>
              <a:buSzTx/>
              <a:buFont typeface="Wingdings" panose="05000000000000000000" pitchFamily="2" charset="2"/>
              <a:buChar char="v"/>
              <a:tabLst/>
              <a:defRPr/>
            </a:pPr>
            <a:r>
              <a:rPr lang="en-GB" sz="2400" b="1" dirty="0">
                <a:solidFill>
                  <a:srgbClr val="000000"/>
                </a:solidFill>
                <a:latin typeface="Arial" charset="0"/>
              </a:rPr>
              <a:t>4 written</a:t>
            </a:r>
          </a:p>
          <a:p>
            <a:pPr marL="342900" indent="-342900" fontAlgn="auto">
              <a:lnSpc>
                <a:spcPct val="90000"/>
              </a:lnSpc>
              <a:spcBef>
                <a:spcPct val="25000"/>
              </a:spcBef>
              <a:spcAft>
                <a:spcPts val="0"/>
              </a:spcAft>
              <a:buClr>
                <a:srgbClr val="CC0000"/>
              </a:buClr>
              <a:buFont typeface="Wingdings" panose="05000000000000000000" pitchFamily="2" charset="2"/>
              <a:buChar char="v"/>
              <a:defRPr/>
            </a:pPr>
            <a:r>
              <a:rPr lang="en-GB" sz="2400" b="1" dirty="0">
                <a:solidFill>
                  <a:srgbClr val="000000"/>
                </a:solidFill>
                <a:latin typeface="Arial" charset="0"/>
              </a:rPr>
              <a:t>4 traffic lights</a:t>
            </a:r>
          </a:p>
          <a:p>
            <a:pPr marL="342900" marR="0" lvl="0" indent="-342900" algn="l" defTabSz="914400" rtl="0" eaLnBrk="1" fontAlgn="auto" latinLnBrk="0" hangingPunct="1">
              <a:lnSpc>
                <a:spcPct val="90000"/>
              </a:lnSpc>
              <a:spcBef>
                <a:spcPct val="25000"/>
              </a:spcBef>
              <a:spcAft>
                <a:spcPts val="0"/>
              </a:spcAft>
              <a:buClr>
                <a:srgbClr val="CC0000"/>
              </a:buClr>
              <a:buSzTx/>
              <a:buFont typeface="Wingdings" panose="05000000000000000000" pitchFamily="2" charset="2"/>
              <a:buChar char="v"/>
              <a:tabLst/>
              <a:defRPr/>
            </a:pPr>
            <a:r>
              <a:rPr lang="en-GB" sz="2400" b="1" dirty="0">
                <a:solidFill>
                  <a:srgbClr val="000000"/>
                </a:solidFill>
                <a:latin typeface="Arial" charset="0"/>
              </a:rPr>
              <a:t>5 general feedback</a:t>
            </a:r>
          </a:p>
        </p:txBody>
      </p:sp>
    </p:spTree>
    <p:extLst>
      <p:ext uri="{BB962C8B-B14F-4D97-AF65-F5344CB8AC3E}">
        <p14:creationId xmlns:p14="http://schemas.microsoft.com/office/powerpoint/2010/main" val="287244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908650"/>
            <a:ext cx="9144000" cy="5949351"/>
          </a:xfrm>
        </p:spPr>
        <p:txBody>
          <a:bodyPr/>
          <a:lstStyle/>
          <a:p>
            <a:pPr marL="0" indent="0">
              <a:buNone/>
            </a:pPr>
            <a:r>
              <a:rPr lang="en-GB" sz="2800" dirty="0"/>
              <a:t>After participating in this session, you should be better-able to:</a:t>
            </a:r>
          </a:p>
          <a:p>
            <a:pPr lvl="0">
              <a:buFont typeface="+mj-lt"/>
              <a:buAutoNum type="arabicPeriod"/>
            </a:pPr>
            <a:r>
              <a:rPr lang="en-GB" sz="2800" dirty="0"/>
              <a:t>Reflect on how assessment and feedback link (or don’t link) to the factors underpinning successful student learning;</a:t>
            </a:r>
          </a:p>
          <a:p>
            <a:pPr lvl="0">
              <a:buFont typeface="+mj-lt"/>
              <a:buAutoNum type="arabicPeriod"/>
            </a:pPr>
            <a:r>
              <a:rPr lang="en-GB" sz="2800" dirty="0"/>
              <a:t>Look at the fact that many of the problems we have making feedback work originate from the kinds of assessment we find ourselves using (not least, essays)</a:t>
            </a:r>
          </a:p>
          <a:p>
            <a:pPr lvl="0">
              <a:buFont typeface="+mj-lt"/>
              <a:buAutoNum type="arabicPeriod"/>
            </a:pPr>
            <a:r>
              <a:rPr lang="en-GB" sz="2800" dirty="0"/>
              <a:t>Examine what’s wrong with some traditional forms of feedback;</a:t>
            </a:r>
          </a:p>
          <a:p>
            <a:pPr lvl="0">
              <a:buFont typeface="+mj-lt"/>
              <a:buAutoNum type="arabicPeriod"/>
            </a:pPr>
            <a:r>
              <a:rPr lang="en-GB" sz="2800" dirty="0"/>
              <a:t>Think of what else we may be able to do to make feedback fit for purpose in 2018.</a:t>
            </a:r>
          </a:p>
          <a:p>
            <a:pPr>
              <a:buFont typeface="+mj-lt"/>
              <a:buAutoNum type="arabicPeriod"/>
            </a:pP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0" name="Rectangle 2"/>
          <p:cNvSpPr>
            <a:spLocks noChangeArrowheads="1"/>
          </p:cNvSpPr>
          <p:nvPr/>
        </p:nvSpPr>
        <p:spPr bwMode="auto">
          <a:xfrm>
            <a:off x="0" y="0"/>
            <a:ext cx="9144000" cy="692696"/>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Arial Rounded MT Bold"/>
                <a:ea typeface="+mn-ea"/>
                <a:cs typeface="+mn-cs"/>
              </a:rPr>
              <a:t>Others’ feedback methods..</a:t>
            </a:r>
          </a:p>
        </p:txBody>
      </p:sp>
      <p:sp>
        <p:nvSpPr>
          <p:cNvPr id="1814531" name="Rectangle 3"/>
          <p:cNvSpPr>
            <a:spLocks noChangeArrowheads="1"/>
          </p:cNvSpPr>
          <p:nvPr/>
        </p:nvSpPr>
        <p:spPr bwMode="auto">
          <a:xfrm>
            <a:off x="0" y="764704"/>
            <a:ext cx="4495800" cy="6093296"/>
          </a:xfrm>
          <a:prstGeom prst="rect">
            <a:avLst/>
          </a:prstGeom>
          <a:noFill/>
          <a:ln w="9525" algn="ctr">
            <a:noFill/>
            <a:miter lim="800000"/>
            <a:headEnd/>
            <a:tailEnd/>
          </a:ln>
          <a:effectLst/>
        </p:spPr>
        <p:txBody>
          <a:bodyPr/>
          <a:lstStyle/>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High scoring:(if done well)</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25 verbal 1:many</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25 tests on real life knowledge</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20 self assessment</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20 generic feedback on assignments</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20 online resources with Q and A</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16 self assessment against marking scheme</a:t>
            </a:r>
          </a:p>
        </p:txBody>
      </p:sp>
      <p:sp>
        <p:nvSpPr>
          <p:cNvPr id="1814532" name="Rectangle 4"/>
          <p:cNvSpPr>
            <a:spLocks noChangeArrowheads="1"/>
          </p:cNvSpPr>
          <p:nvPr/>
        </p:nvSpPr>
        <p:spPr bwMode="auto">
          <a:xfrm>
            <a:off x="4648200" y="620688"/>
            <a:ext cx="4495800" cy="6237312"/>
          </a:xfrm>
          <a:prstGeom prst="rect">
            <a:avLst/>
          </a:prstGeom>
          <a:noFill/>
          <a:ln w="9525" algn="ctr">
            <a:noFill/>
            <a:miter lim="800000"/>
            <a:headEnd/>
            <a:tailEnd/>
          </a:ln>
          <a:effectLst/>
        </p:spPr>
        <p:txBody>
          <a:bodyPr/>
          <a:lstStyle/>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Low scoring</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1 just a grade</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1 email feedback</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1 written feedback on essays</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3 written feedback on summative assessments</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3 email feedback</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5 grade or mark</a:t>
            </a:r>
          </a:p>
        </p:txBody>
      </p:sp>
    </p:spTree>
    <p:extLst>
      <p:ext uri="{BB962C8B-B14F-4D97-AF65-F5344CB8AC3E}">
        <p14:creationId xmlns:p14="http://schemas.microsoft.com/office/powerpoint/2010/main" val="13822721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106" name="Rectangle 2"/>
          <p:cNvSpPr>
            <a:spLocks noChangeArrowheads="1"/>
          </p:cNvSpPr>
          <p:nvPr/>
        </p:nvSpPr>
        <p:spPr bwMode="auto">
          <a:xfrm>
            <a:off x="0" y="0"/>
            <a:ext cx="9144000" cy="1371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8000"/>
                </a:solidFill>
                <a:effectLst/>
                <a:uLnTx/>
                <a:uFillTx/>
                <a:latin typeface="Arial Rounded MT Bold"/>
                <a:ea typeface="+mn-ea"/>
                <a:cs typeface="+mn-cs"/>
              </a:rPr>
              <a:t>Others’ scores (one of hundreds of examples)</a:t>
            </a:r>
          </a:p>
        </p:txBody>
      </p:sp>
      <p:sp>
        <p:nvSpPr>
          <p:cNvPr id="1839107" name="Rectangle 3"/>
          <p:cNvSpPr>
            <a:spLocks noChangeArrowheads="1"/>
          </p:cNvSpPr>
          <p:nvPr/>
        </p:nvSpPr>
        <p:spPr bwMode="auto">
          <a:xfrm>
            <a:off x="0" y="1371600"/>
            <a:ext cx="4495800" cy="5486400"/>
          </a:xfrm>
          <a:prstGeom prst="rect">
            <a:avLst/>
          </a:prstGeom>
          <a:noFill/>
          <a:ln w="9525" algn="ctr">
            <a:noFill/>
            <a:miter lim="800000"/>
            <a:headEnd/>
            <a:tailEnd/>
          </a:ln>
          <a:effectLst/>
        </p:spPr>
        <p:txBody>
          <a:bodyPr/>
          <a:lstStyle/>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High scoring:</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25 verbal feedback to whole group</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25 general feedback to the whole group with individual comments</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25 instant feedback by self assessment</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16 reflective journal self evaluation</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16 peer feedback</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14 whole group verbal feedback</a:t>
            </a:r>
          </a:p>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endParaRPr kumimoji="0" lang="en-GB" sz="21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39108" name="Rectangle 4"/>
          <p:cNvSpPr>
            <a:spLocks noChangeArrowheads="1"/>
          </p:cNvSpPr>
          <p:nvPr/>
        </p:nvSpPr>
        <p:spPr bwMode="auto">
          <a:xfrm>
            <a:off x="4648200" y="1371600"/>
            <a:ext cx="4495800" cy="5486400"/>
          </a:xfrm>
          <a:prstGeom prst="rect">
            <a:avLst/>
          </a:prstGeom>
          <a:noFill/>
          <a:ln w="9525" algn="ctr">
            <a:noFill/>
            <a:miter lim="800000"/>
            <a:headEnd/>
            <a:tailEnd/>
          </a:ln>
          <a:effectLst/>
        </p:spPr>
        <p:txBody>
          <a:bodyPr/>
          <a:lstStyle/>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Low scoring</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1 written individual (ditto)</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5 no feedback </a:t>
            </a:r>
          </a:p>
        </p:txBody>
      </p:sp>
    </p:spTree>
    <p:extLst>
      <p:ext uri="{BB962C8B-B14F-4D97-AF65-F5344CB8AC3E}">
        <p14:creationId xmlns:p14="http://schemas.microsoft.com/office/powerpoint/2010/main" val="300044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iterate type="lt">
                                    <p:tmPct val="10000"/>
                                  </p:iterate>
                                  <p:childTnLst>
                                    <p:animMotion origin="layout" path="M 0.0 0.0  C 0.007 -0.01332  0.014 -0.02797  0.021 -0.04662  C 0.04 -0.09991  0.045 -0.15186  0.031 -0.15985  C 0.017 -0.16918  -0.01 -0.13188  -0.029 -0.07859  C -0.039 -0.05062  -0.045 -0.02398  -0.047 -0.004  C -0.05 0.01199  -0.051 0.02797  -0.051 0.04662  C -0.051 0.10657  -0.038 0.15586  -0.023 0.15586  C -0.008 0.15586  0.005 0.10657  0.005 0.04662  C 0.005 0.01865  0.002 -0.00799  -0.003 -0.02664  C -0.005 -0.04263  -0.01 -0.05994  -0.016 -0.07726  C -0.036 -0.13188  -0.063 -0.16918  -0.077 -0.15985  C -0.091 -0.15053  -0.086 -0.09991  -0.066 -0.04529  C -0.058 -0.01998  -0.047 0.00133  -0.036 0.01599  C -0.028 0.02931  -0.019 0.0413  -0.007 0.05328  C 0.029 0.09191  0.065 0.10923  0.075 0.09325  C 0.084 0.07726  0.064 0.0333  0.028 -0.004  C 0.013 -0.01998  -0.003 -0.03197  -0.016 -0.03996  C -0.028 -0.04796  -0.043 -0.05462  -0.059 -0.05861  C -0.103 -0.07193  -0.141 -0.06794  -0.144 -0.04662  C -0.148 -0.02664  -0.115 0.0  -0.071 0.01332  C -0.051 0.01865  -0.032 0.02131  -0.017 0.01998  C -0.004 0.01998  0.01 0.01732  0.025 0.01332  C 0.069 0.0  0.102 -0.02797  0.098 -0.04796  C 0.095 -0.06794  0.057 -0.07327  0.013 -0.05994  C -0.008 -0.05328  -0.027 -0.04396  -0.04 -0.0333  C -0.051 -0.02531  -0.062 -0.01599  -0.074 -0.004  C -0.109 0.03463  -0.13 0.07726  -0.12 0.09325  C -0.111 0.10923  -0.074 0.09191  -0.039 0.05462  C -0.022 0.03597  -0.008 0.01732  0.0 0.0  Z" pathEditMode="relative" ptsTypes="">
                                      <p:cBhvr>
                                        <p:cTn id="6" dur="2000" fill="hold"/>
                                        <p:tgtEl>
                                          <p:spTgt spid="1839108">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76EC3FF1-09AD-4A28-9EB2-E39AB8BDF6EB}"/>
              </a:ext>
            </a:extLst>
          </p:cNvPr>
          <p:cNvSpPr>
            <a:spLocks noGrp="1"/>
          </p:cNvSpPr>
          <p:nvPr>
            <p:ph type="title"/>
          </p:nvPr>
        </p:nvSpPr>
        <p:spPr/>
        <p:txBody>
          <a:bodyPr/>
          <a:lstStyle/>
          <a:p>
            <a:pPr eaLnBrk="1" hangingPunct="1"/>
            <a:r>
              <a:rPr lang="en-GB" altLang="en-US" sz="3200" b="1">
                <a:solidFill>
                  <a:srgbClr val="FF0000"/>
                </a:solidFill>
              </a:rPr>
              <a:t>How to get feedback to a large group of students within 24 hours</a:t>
            </a:r>
            <a:endParaRPr lang="en-US" altLang="en-US" sz="3200" b="1">
              <a:solidFill>
                <a:srgbClr val="FF0000"/>
              </a:solidFill>
            </a:endParaRPr>
          </a:p>
        </p:txBody>
      </p:sp>
      <p:sp>
        <p:nvSpPr>
          <p:cNvPr id="9219" name="Content Placeholder 4">
            <a:extLst>
              <a:ext uri="{FF2B5EF4-FFF2-40B4-BE49-F238E27FC236}">
                <a16:creationId xmlns:a16="http://schemas.microsoft.com/office/drawing/2014/main" id="{642E6C99-87EC-422F-A454-6D4B48A785E5}"/>
              </a:ext>
            </a:extLst>
          </p:cNvPr>
          <p:cNvSpPr>
            <a:spLocks noGrp="1"/>
          </p:cNvSpPr>
          <p:nvPr>
            <p:ph idx="1"/>
          </p:nvPr>
        </p:nvSpPr>
        <p:spPr/>
        <p:txBody>
          <a:bodyPr/>
          <a:lstStyle/>
          <a:p>
            <a:pPr eaLnBrk="1" hangingPunct="1">
              <a:lnSpc>
                <a:spcPct val="100000"/>
              </a:lnSpc>
            </a:pPr>
            <a:r>
              <a:rPr lang="en-GB" altLang="en-US" sz="2600"/>
              <a:t>There are serious reservations about written feedback, but we can make even this work much better than it did.</a:t>
            </a:r>
          </a:p>
          <a:p>
            <a:pPr eaLnBrk="1" hangingPunct="1">
              <a:lnSpc>
                <a:spcPct val="100000"/>
              </a:lnSpc>
            </a:pPr>
            <a:r>
              <a:rPr lang="en-GB" altLang="en-US" sz="2600"/>
              <a:t>The next few slides are about a way of giving students feedback on their work within 24 hours of them doing it.</a:t>
            </a:r>
          </a:p>
          <a:p>
            <a:pPr eaLnBrk="1" hangingPunct="1">
              <a:lnSpc>
                <a:spcPct val="100000"/>
              </a:lnSpc>
            </a:pPr>
            <a:r>
              <a:rPr lang="en-GB" altLang="en-US" sz="2600"/>
              <a:t>There are three or more </a:t>
            </a:r>
            <a:r>
              <a:rPr lang="en-GB" altLang="en-US" sz="2600">
                <a:solidFill>
                  <a:srgbClr val="CC0000"/>
                </a:solidFill>
              </a:rPr>
              <a:t>‘yes, but...’</a:t>
            </a:r>
            <a:r>
              <a:rPr lang="en-GB" altLang="en-US" sz="2600"/>
              <a:t>s with this idea, but please hold these for around four minutes.</a:t>
            </a:r>
          </a:p>
          <a:p>
            <a:pPr eaLnBrk="1" hangingPunct="1">
              <a:lnSpc>
                <a:spcPct val="100000"/>
              </a:lnSpc>
            </a:pPr>
            <a:endParaRPr lang="en-US" altLang="en-US" sz="2600"/>
          </a:p>
        </p:txBody>
      </p:sp>
    </p:spTree>
    <p:extLst>
      <p:ext uri="{BB962C8B-B14F-4D97-AF65-F5344CB8AC3E}">
        <p14:creationId xmlns:p14="http://schemas.microsoft.com/office/powerpoint/2010/main" val="3940183282"/>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6D08E5D-5CF7-4C2C-9F7A-770CB8616700}"/>
              </a:ext>
            </a:extLst>
          </p:cNvPr>
          <p:cNvSpPr>
            <a:spLocks noGrp="1"/>
          </p:cNvSpPr>
          <p:nvPr>
            <p:ph type="title"/>
          </p:nvPr>
        </p:nvSpPr>
        <p:spPr/>
        <p:txBody>
          <a:bodyPr/>
          <a:lstStyle/>
          <a:p>
            <a:pPr eaLnBrk="1" hangingPunct="1"/>
            <a:r>
              <a:rPr lang="en-GB" altLang="en-US" sz="3200" b="1"/>
              <a:t>Set the hand-in time to be at a whole-group session</a:t>
            </a:r>
          </a:p>
        </p:txBody>
      </p:sp>
      <p:sp>
        <p:nvSpPr>
          <p:cNvPr id="11267" name="Content Placeholder 2">
            <a:extLst>
              <a:ext uri="{FF2B5EF4-FFF2-40B4-BE49-F238E27FC236}">
                <a16:creationId xmlns:a16="http://schemas.microsoft.com/office/drawing/2014/main" id="{9D85DE6D-2076-4288-909A-97B46D8C48F3}"/>
              </a:ext>
            </a:extLst>
          </p:cNvPr>
          <p:cNvSpPr>
            <a:spLocks noGrp="1"/>
          </p:cNvSpPr>
          <p:nvPr>
            <p:ph idx="1"/>
          </p:nvPr>
        </p:nvSpPr>
        <p:spPr/>
        <p:txBody>
          <a:bodyPr/>
          <a:lstStyle/>
          <a:p>
            <a:pPr eaLnBrk="1" hangingPunct="1">
              <a:lnSpc>
                <a:spcPct val="100000"/>
              </a:lnSpc>
            </a:pPr>
            <a:r>
              <a:rPr lang="en-GB" altLang="en-US" sz="2600"/>
              <a:t>E.g. next Tuesday’s 10-11 lecture,</a:t>
            </a:r>
          </a:p>
          <a:p>
            <a:pPr eaLnBrk="1" hangingPunct="1">
              <a:lnSpc>
                <a:spcPct val="100000"/>
              </a:lnSpc>
            </a:pPr>
            <a:r>
              <a:rPr lang="en-GB" altLang="en-US" sz="2600"/>
              <a:t>Deadline = 1003.</a:t>
            </a:r>
          </a:p>
          <a:p>
            <a:pPr eaLnBrk="1" hangingPunct="1">
              <a:lnSpc>
                <a:spcPct val="100000"/>
              </a:lnSpc>
            </a:pPr>
            <a:r>
              <a:rPr lang="en-GB" altLang="en-US" sz="2600"/>
              <a:t>Let them pile up all their work at the  front.</a:t>
            </a:r>
          </a:p>
          <a:p>
            <a:pPr eaLnBrk="1" hangingPunct="1">
              <a:lnSpc>
                <a:spcPct val="100000"/>
              </a:lnSpc>
            </a:pPr>
            <a:r>
              <a:rPr lang="en-GB" altLang="en-US" sz="2600"/>
              <a:t>At 1003, hand out to everyone a coloured sheet, containing numbered points. </a:t>
            </a:r>
          </a:p>
          <a:p>
            <a:pPr eaLnBrk="1" hangingPunct="1">
              <a:lnSpc>
                <a:spcPct val="100000"/>
              </a:lnSpc>
            </a:pPr>
            <a:r>
              <a:rPr lang="en-GB" altLang="en-US" sz="2600"/>
              <a:t>(so you can say in feedback ‘</a:t>
            </a:r>
            <a:r>
              <a:rPr lang="en-GB" altLang="en-US" sz="2600">
                <a:solidFill>
                  <a:srgbClr val="008000"/>
                </a:solidFill>
              </a:rPr>
              <a:t>please see point 3, blue sheet</a:t>
            </a:r>
            <a:r>
              <a:rPr lang="en-GB" altLang="en-US" sz="2600"/>
              <a:t>’ and so on).</a:t>
            </a:r>
          </a:p>
          <a:p>
            <a:pPr eaLnBrk="1" hangingPunct="1">
              <a:lnSpc>
                <a:spcPct val="100000"/>
              </a:lnSpc>
            </a:pPr>
            <a:endParaRPr lang="en-GB" altLang="en-US" sz="2600"/>
          </a:p>
        </p:txBody>
      </p:sp>
    </p:spTree>
    <p:extLst>
      <p:ext uri="{BB962C8B-B14F-4D97-AF65-F5344CB8AC3E}">
        <p14:creationId xmlns:p14="http://schemas.microsoft.com/office/powerpoint/2010/main" val="956335986"/>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DDC8734-7CBF-4B6E-9996-8622EA92907F}"/>
              </a:ext>
            </a:extLst>
          </p:cNvPr>
          <p:cNvSpPr>
            <a:spLocks noGrp="1"/>
          </p:cNvSpPr>
          <p:nvPr>
            <p:ph type="title"/>
          </p:nvPr>
        </p:nvSpPr>
        <p:spPr/>
        <p:txBody>
          <a:bodyPr/>
          <a:lstStyle/>
          <a:p>
            <a:pPr eaLnBrk="1" hangingPunct="1"/>
            <a:r>
              <a:rPr lang="en-GB" altLang="en-US" sz="3600" b="1"/>
              <a:t>The blue sheet can contain....</a:t>
            </a:r>
          </a:p>
        </p:txBody>
      </p:sp>
      <p:sp>
        <p:nvSpPr>
          <p:cNvPr id="3" name="Content Placeholder 2">
            <a:extLst>
              <a:ext uri="{FF2B5EF4-FFF2-40B4-BE49-F238E27FC236}">
                <a16:creationId xmlns:a16="http://schemas.microsoft.com/office/drawing/2014/main" id="{E0CC7065-6659-4AC0-94E7-4A26F36D1E36}"/>
              </a:ext>
            </a:extLst>
          </p:cNvPr>
          <p:cNvSpPr>
            <a:spLocks noGrp="1"/>
          </p:cNvSpPr>
          <p:nvPr>
            <p:ph idx="1"/>
          </p:nvPr>
        </p:nvSpPr>
        <p:spPr/>
        <p:txBody>
          <a:bodyPr/>
          <a:lstStyle/>
          <a:p>
            <a:pPr marL="533400" lvl="1" indent="-533400" eaLnBrk="1" hangingPunct="1">
              <a:lnSpc>
                <a:spcPct val="100000"/>
              </a:lnSpc>
              <a:defRPr/>
            </a:pPr>
            <a:r>
              <a:rPr lang="en-GB" sz="2600"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sz="2600" dirty="0">
                <a:ea typeface="+mn-ea"/>
                <a:cs typeface="+mn-cs"/>
              </a:rPr>
              <a:t>Likely mistakes</a:t>
            </a:r>
          </a:p>
          <a:p>
            <a:pPr marL="533400" lvl="1" indent="-533400" eaLnBrk="1" hangingPunct="1">
              <a:lnSpc>
                <a:spcPct val="100000"/>
              </a:lnSpc>
              <a:defRPr/>
            </a:pPr>
            <a:r>
              <a:rPr lang="en-GB" sz="2600" dirty="0">
                <a:ea typeface="+mn-ea"/>
                <a:cs typeface="+mn-cs"/>
              </a:rPr>
              <a:t>Features of a good answer</a:t>
            </a:r>
          </a:p>
          <a:p>
            <a:pPr marL="533400" lvl="1" indent="-533400" eaLnBrk="1" hangingPunct="1">
              <a:lnSpc>
                <a:spcPct val="100000"/>
              </a:lnSpc>
              <a:defRPr/>
            </a:pPr>
            <a:r>
              <a:rPr lang="en-GB" sz="2600" dirty="0">
                <a:ea typeface="+mn-ea"/>
                <a:cs typeface="+mn-cs"/>
              </a:rPr>
              <a:t>Frequently needed explanations</a:t>
            </a:r>
          </a:p>
          <a:p>
            <a:pPr marL="533400" lvl="1" indent="-533400" eaLnBrk="1" hangingPunct="1">
              <a:lnSpc>
                <a:spcPct val="100000"/>
              </a:lnSpc>
              <a:defRPr/>
            </a:pPr>
            <a:r>
              <a:rPr lang="en-GB" sz="2600"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anose="05000000000000000000" pitchFamily="2" charset="2"/>
              <a:buNone/>
              <a:defRPr/>
            </a:pPr>
            <a:r>
              <a:rPr lang="en-GB" sz="2600" dirty="0">
                <a:ea typeface="+mn-ea"/>
                <a:cs typeface="+mn-cs"/>
              </a:rPr>
              <a:t>Let the students study this for 3 minutes until 1006 – it goes rather quiet!</a:t>
            </a:r>
          </a:p>
          <a:p>
            <a:pPr eaLnBrk="1" hangingPunct="1">
              <a:lnSpc>
                <a:spcPct val="100000"/>
              </a:lnSpc>
              <a:defRPr/>
            </a:pPr>
            <a:endParaRPr lang="en-GB" sz="2600" dirty="0"/>
          </a:p>
        </p:txBody>
      </p:sp>
    </p:spTree>
    <p:extLst>
      <p:ext uri="{BB962C8B-B14F-4D97-AF65-F5344CB8AC3E}">
        <p14:creationId xmlns:p14="http://schemas.microsoft.com/office/powerpoint/2010/main" val="23817752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D54BF63-1F91-4504-BDCD-C50EBD79F4EF}"/>
              </a:ext>
            </a:extLst>
          </p:cNvPr>
          <p:cNvSpPr>
            <a:spLocks noGrp="1"/>
          </p:cNvSpPr>
          <p:nvPr>
            <p:ph type="title"/>
          </p:nvPr>
        </p:nvSpPr>
        <p:spPr/>
        <p:txBody>
          <a:bodyPr/>
          <a:lstStyle/>
          <a:p>
            <a:pPr eaLnBrk="1" hangingPunct="1"/>
            <a:r>
              <a:rPr lang="en-GB" altLang="en-US" sz="3600" b="1"/>
              <a:t>At 1006...</a:t>
            </a:r>
          </a:p>
        </p:txBody>
      </p:sp>
      <p:sp>
        <p:nvSpPr>
          <p:cNvPr id="15363" name="Content Placeholder 2">
            <a:extLst>
              <a:ext uri="{FF2B5EF4-FFF2-40B4-BE49-F238E27FC236}">
                <a16:creationId xmlns:a16="http://schemas.microsoft.com/office/drawing/2014/main" id="{48410FD9-B5DE-4472-8A03-BF14655FC336}"/>
              </a:ext>
            </a:extLst>
          </p:cNvPr>
          <p:cNvSpPr>
            <a:spLocks noGrp="1"/>
          </p:cNvSpPr>
          <p:nvPr>
            <p:ph idx="1"/>
          </p:nvPr>
        </p:nvSpPr>
        <p:spPr/>
        <p:txBody>
          <a:bodyPr/>
          <a:lstStyle/>
          <a:p>
            <a:pPr eaLnBrk="1" hangingPunct="1"/>
            <a:r>
              <a:rPr lang="en-GB" altLang="en-US" sz="2600"/>
              <a:t>Go into face-to-face </a:t>
            </a:r>
            <a:r>
              <a:rPr lang="en-GB" altLang="en-US" sz="2600">
                <a:solidFill>
                  <a:srgbClr val="FF0000"/>
                </a:solidFill>
              </a:rPr>
              <a:t>oral</a:t>
            </a:r>
            <a:r>
              <a:rPr lang="en-GB" altLang="en-US" sz="2600"/>
              <a:t> mode, until 1009....</a:t>
            </a:r>
          </a:p>
          <a:p>
            <a:pPr eaLnBrk="1" hangingPunct="1"/>
            <a:r>
              <a:rPr lang="en-GB" altLang="en-US" sz="2600"/>
              <a:t>Spend a few minutes de-briefing the whole group and talking them through </a:t>
            </a:r>
            <a:r>
              <a:rPr lang="en-GB" altLang="en-US" sz="2600">
                <a:solidFill>
                  <a:srgbClr val="FF0000"/>
                </a:solidFill>
              </a:rPr>
              <a:t>one</a:t>
            </a:r>
            <a:r>
              <a:rPr lang="en-GB" altLang="en-US" sz="2600"/>
              <a:t> point on the handout…</a:t>
            </a:r>
          </a:p>
          <a:p>
            <a:pPr eaLnBrk="1" hangingPunct="1"/>
            <a:r>
              <a:rPr lang="en-GB" altLang="en-US" sz="2600"/>
              <a:t>	…</a:t>
            </a:r>
            <a:r>
              <a:rPr lang="en-GB" altLang="en-US" sz="2600">
                <a:solidFill>
                  <a:srgbClr val="008000"/>
                </a:solidFill>
              </a:rPr>
              <a:t>adding tone-of-voice, facial expression, body language, emphasis, and so on to the feedback.</a:t>
            </a:r>
          </a:p>
        </p:txBody>
      </p:sp>
    </p:spTree>
    <p:extLst>
      <p:ext uri="{BB962C8B-B14F-4D97-AF65-F5344CB8AC3E}">
        <p14:creationId xmlns:p14="http://schemas.microsoft.com/office/powerpoint/2010/main" val="2793172997"/>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9581661-F9DA-4284-832D-0BE0E1C17970}"/>
              </a:ext>
            </a:extLst>
          </p:cNvPr>
          <p:cNvSpPr>
            <a:spLocks noGrp="1"/>
          </p:cNvSpPr>
          <p:nvPr>
            <p:ph type="title"/>
          </p:nvPr>
        </p:nvSpPr>
        <p:spPr/>
        <p:txBody>
          <a:bodyPr/>
          <a:lstStyle/>
          <a:p>
            <a:pPr eaLnBrk="1" hangingPunct="1"/>
            <a:r>
              <a:rPr lang="en-GB" altLang="en-US" sz="3600" b="1"/>
              <a:t>The rationale...</a:t>
            </a:r>
          </a:p>
        </p:txBody>
      </p:sp>
      <p:sp>
        <p:nvSpPr>
          <p:cNvPr id="17411" name="Content Placeholder 2">
            <a:extLst>
              <a:ext uri="{FF2B5EF4-FFF2-40B4-BE49-F238E27FC236}">
                <a16:creationId xmlns:a16="http://schemas.microsoft.com/office/drawing/2014/main" id="{A6B14C06-EC58-46A8-AA22-7A6C2B3CC7B7}"/>
              </a:ext>
            </a:extLst>
          </p:cNvPr>
          <p:cNvSpPr>
            <a:spLocks noGrp="1"/>
          </p:cNvSpPr>
          <p:nvPr>
            <p:ph idx="1"/>
          </p:nvPr>
        </p:nvSpPr>
        <p:spPr/>
        <p:txBody>
          <a:bodyPr/>
          <a:lstStyle/>
          <a:p>
            <a:pPr eaLnBrk="1" hangingPunct="1">
              <a:lnSpc>
                <a:spcPct val="100000"/>
              </a:lnSpc>
            </a:pPr>
            <a:r>
              <a:rPr lang="en-GB" altLang="en-US" sz="2600"/>
              <a:t>Since </a:t>
            </a:r>
            <a:r>
              <a:rPr lang="en-GB" altLang="en-US" sz="2600">
                <a:solidFill>
                  <a:srgbClr val="FF0000"/>
                </a:solidFill>
              </a:rPr>
              <a:t>most of the students will still have been doing the work in the last 24 hours </a:t>
            </a:r>
            <a:r>
              <a:rPr lang="en-GB" altLang="en-US" sz="2600"/>
              <a:t>before handing it in, you’re giving them feedback while they still remember what they were doing.</a:t>
            </a:r>
          </a:p>
          <a:p>
            <a:pPr eaLnBrk="1" hangingPunct="1">
              <a:lnSpc>
                <a:spcPct val="100000"/>
              </a:lnSpc>
            </a:pPr>
            <a:r>
              <a:rPr lang="en-GB" altLang="en-US" sz="2600"/>
              <a:t>They know what they didn’t do.</a:t>
            </a:r>
          </a:p>
          <a:p>
            <a:pPr eaLnBrk="1" hangingPunct="1">
              <a:lnSpc>
                <a:spcPct val="100000"/>
              </a:lnSpc>
            </a:pPr>
            <a:r>
              <a:rPr lang="en-GB" altLang="en-US" sz="2600"/>
              <a:t>They know what they missed out because they couldn’t understand it.</a:t>
            </a:r>
          </a:p>
          <a:p>
            <a:pPr eaLnBrk="1" hangingPunct="1">
              <a:lnSpc>
                <a:spcPct val="100000"/>
              </a:lnSpc>
            </a:pPr>
            <a:endParaRPr lang="en-GB" altLang="en-US" sz="2600"/>
          </a:p>
          <a:p>
            <a:pPr eaLnBrk="1" hangingPunct="1">
              <a:lnSpc>
                <a:spcPct val="100000"/>
              </a:lnSpc>
            </a:pPr>
            <a:endParaRPr lang="en-GB" altLang="en-US" sz="2600"/>
          </a:p>
        </p:txBody>
      </p:sp>
    </p:spTree>
    <p:extLst>
      <p:ext uri="{BB962C8B-B14F-4D97-AF65-F5344CB8AC3E}">
        <p14:creationId xmlns:p14="http://schemas.microsoft.com/office/powerpoint/2010/main" val="995273535"/>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BD06CB3-3B6D-4354-B0DD-6F348DAA2648}"/>
              </a:ext>
            </a:extLst>
          </p:cNvPr>
          <p:cNvSpPr>
            <a:spLocks noGrp="1"/>
          </p:cNvSpPr>
          <p:nvPr>
            <p:ph type="title"/>
          </p:nvPr>
        </p:nvSpPr>
        <p:spPr/>
        <p:txBody>
          <a:bodyPr/>
          <a:lstStyle/>
          <a:p>
            <a:pPr eaLnBrk="1" hangingPunct="1"/>
            <a:r>
              <a:rPr lang="en-GB" altLang="en-US" sz="3200" b="1"/>
              <a:t>Now take away their work to mark – in a third of the time it used to take you!</a:t>
            </a:r>
          </a:p>
        </p:txBody>
      </p:sp>
      <p:sp>
        <p:nvSpPr>
          <p:cNvPr id="19459" name="Content Placeholder 2">
            <a:extLst>
              <a:ext uri="{FF2B5EF4-FFF2-40B4-BE49-F238E27FC236}">
                <a16:creationId xmlns:a16="http://schemas.microsoft.com/office/drawing/2014/main" id="{621C2D37-502F-4C1C-B987-BAD7C0A94D34}"/>
              </a:ext>
            </a:extLst>
          </p:cNvPr>
          <p:cNvSpPr>
            <a:spLocks noGrp="1"/>
          </p:cNvSpPr>
          <p:nvPr>
            <p:ph idx="1"/>
          </p:nvPr>
        </p:nvSpPr>
        <p:spPr/>
        <p:txBody>
          <a:bodyPr/>
          <a:lstStyle/>
          <a:p>
            <a:pPr eaLnBrk="1" hangingPunct="1">
              <a:lnSpc>
                <a:spcPct val="100000"/>
              </a:lnSpc>
            </a:pPr>
            <a:r>
              <a:rPr lang="en-GB" altLang="en-US" sz="2600"/>
              <a:t>You waste far less writing the </a:t>
            </a:r>
            <a:r>
              <a:rPr lang="en-GB" altLang="en-US" sz="2600">
                <a:solidFill>
                  <a:srgbClr val="FF0000"/>
                </a:solidFill>
              </a:rPr>
              <a:t>same old things </a:t>
            </a:r>
            <a:r>
              <a:rPr lang="en-GB" altLang="en-US" sz="2600"/>
              <a:t>on one piece of work after another, regarding frequently occurring mistakes;</a:t>
            </a:r>
          </a:p>
          <a:p>
            <a:pPr eaLnBrk="1" hangingPunct="1">
              <a:lnSpc>
                <a:spcPct val="100000"/>
              </a:lnSpc>
            </a:pPr>
            <a:r>
              <a:rPr lang="en-GB" altLang="en-US" sz="2600"/>
              <a:t>Instead, you need just to write ‘</a:t>
            </a:r>
            <a:r>
              <a:rPr lang="en-GB" altLang="en-US" sz="2600">
                <a:solidFill>
                  <a:srgbClr val="008000"/>
                </a:solidFill>
              </a:rPr>
              <a:t>please see point 4, blue sheet</a:t>
            </a:r>
            <a:r>
              <a:rPr lang="en-GB" altLang="en-US" sz="2600"/>
              <a:t>’ (which takes seconds).</a:t>
            </a:r>
          </a:p>
          <a:p>
            <a:pPr eaLnBrk="1" hangingPunct="1">
              <a:lnSpc>
                <a:spcPct val="100000"/>
              </a:lnSpc>
            </a:pPr>
            <a:r>
              <a:rPr lang="en-GB" altLang="en-US" sz="2600"/>
              <a:t>You can now make your comments relate more to each individual piece of work;</a:t>
            </a:r>
          </a:p>
          <a:p>
            <a:pPr eaLnBrk="1" hangingPunct="1">
              <a:lnSpc>
                <a:spcPct val="100000"/>
              </a:lnSpc>
            </a:pPr>
            <a:r>
              <a:rPr lang="en-GB" altLang="en-US" sz="2600"/>
              <a:t>This means when students get their marked work back with feedback, they are more likely to use it, as it’s personal to them.</a:t>
            </a:r>
          </a:p>
          <a:p>
            <a:pPr eaLnBrk="1" hangingPunct="1">
              <a:lnSpc>
                <a:spcPct val="100000"/>
              </a:lnSpc>
            </a:pPr>
            <a:endParaRPr lang="en-GB" altLang="en-US" sz="2600"/>
          </a:p>
        </p:txBody>
      </p:sp>
    </p:spTree>
    <p:extLst>
      <p:ext uri="{BB962C8B-B14F-4D97-AF65-F5344CB8AC3E}">
        <p14:creationId xmlns:p14="http://schemas.microsoft.com/office/powerpoint/2010/main" val="4252653387"/>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896FBDB-1007-4A06-B18E-FF71A78D091B}"/>
              </a:ext>
            </a:extLst>
          </p:cNvPr>
          <p:cNvSpPr>
            <a:spLocks noGrp="1"/>
          </p:cNvSpPr>
          <p:nvPr>
            <p:ph type="title"/>
          </p:nvPr>
        </p:nvSpPr>
        <p:spPr/>
        <p:txBody>
          <a:bodyPr/>
          <a:lstStyle/>
          <a:p>
            <a:pPr eaLnBrk="1" hangingPunct="1"/>
            <a:r>
              <a:rPr lang="en-GB" altLang="en-US" b="1"/>
              <a:t>Furthermore...</a:t>
            </a:r>
          </a:p>
        </p:txBody>
      </p:sp>
      <p:sp>
        <p:nvSpPr>
          <p:cNvPr id="23555" name="Content Placeholder 2">
            <a:extLst>
              <a:ext uri="{FF2B5EF4-FFF2-40B4-BE49-F238E27FC236}">
                <a16:creationId xmlns:a16="http://schemas.microsoft.com/office/drawing/2014/main" id="{0CB2014F-502B-4D99-A550-AC26450814DF}"/>
              </a:ext>
            </a:extLst>
          </p:cNvPr>
          <p:cNvSpPr>
            <a:spLocks noGrp="1"/>
          </p:cNvSpPr>
          <p:nvPr>
            <p:ph idx="1"/>
          </p:nvPr>
        </p:nvSpPr>
        <p:spPr/>
        <p:txBody>
          <a:bodyPr/>
          <a:lstStyle/>
          <a:p>
            <a:pPr eaLnBrk="1" hangingPunct="1">
              <a:lnSpc>
                <a:spcPct val="100000"/>
              </a:lnSpc>
            </a:pPr>
            <a:r>
              <a:rPr lang="en-GB" altLang="en-US" sz="2600"/>
              <a:t>When they get their marked work back, they’ve already had the chance to make sense of their own piece of work in the light of the generic feedback you gave them when they handed it in, and the additional oral ‘deepening’ of one important point.</a:t>
            </a:r>
          </a:p>
        </p:txBody>
      </p:sp>
    </p:spTree>
    <p:extLst>
      <p:ext uri="{BB962C8B-B14F-4D97-AF65-F5344CB8AC3E}">
        <p14:creationId xmlns:p14="http://schemas.microsoft.com/office/powerpoint/2010/main" val="2237209201"/>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76B724E-4B9E-4751-9E13-CAC4262E96EA}"/>
              </a:ext>
            </a:extLst>
          </p:cNvPr>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mn-cs"/>
              </a:rPr>
              <a:t>Summary: providing feedback within 24 hours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2" name="Oval 1">
            <a:extLst>
              <a:ext uri="{FF2B5EF4-FFF2-40B4-BE49-F238E27FC236}">
                <a16:creationId xmlns:a16="http://schemas.microsoft.com/office/drawing/2014/main" id="{28789C1A-7046-4355-BD72-A76E3910902E}"/>
              </a:ext>
            </a:extLst>
          </p:cNvPr>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Hand out ‘blue sheet’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 </a:t>
            </a:r>
          </a:p>
        </p:txBody>
      </p:sp>
      <p:sp>
        <p:nvSpPr>
          <p:cNvPr id="4" name="Oval 3">
            <a:extLst>
              <a:ext uri="{FF2B5EF4-FFF2-40B4-BE49-F238E27FC236}">
                <a16:creationId xmlns:a16="http://schemas.microsoft.com/office/drawing/2014/main" id="{0A667BE0-0A52-4BFC-BEEB-91BCD5763F2C}"/>
              </a:ext>
            </a:extLst>
          </p:cNvPr>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Prepare ‘blue sheet’ with anticipated</a:t>
            </a: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generic feedback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 name="Oval 4">
            <a:extLst>
              <a:ext uri="{FF2B5EF4-FFF2-40B4-BE49-F238E27FC236}">
                <a16:creationId xmlns:a16="http://schemas.microsoft.com/office/drawing/2014/main" id="{FDA0F8F2-7E7C-4BA2-9EC3-8CBDEC410CB2}"/>
              </a:ext>
            </a:extLst>
          </p:cNvPr>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Collect students’ work at start of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Oval 5">
            <a:extLst>
              <a:ext uri="{FF2B5EF4-FFF2-40B4-BE49-F238E27FC236}">
                <a16:creationId xmlns:a16="http://schemas.microsoft.com/office/drawing/2014/main" id="{015F964E-A1CD-4671-B43E-512AAD0B3AB4}"/>
              </a:ext>
            </a:extLst>
          </p:cNvPr>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Take away work to mark in a third of the time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 name="Oval 6">
            <a:extLst>
              <a:ext uri="{FF2B5EF4-FFF2-40B4-BE49-F238E27FC236}">
                <a16:creationId xmlns:a16="http://schemas.microsoft.com/office/drawing/2014/main" id="{CEA7E50A-3DEC-42E2-AE5B-D49AE8829472}"/>
              </a:ext>
            </a:extLst>
          </p:cNvPr>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Set </a:t>
            </a: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hand-in deadline to be at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Oval 7">
            <a:extLst>
              <a:ext uri="{FF2B5EF4-FFF2-40B4-BE49-F238E27FC236}">
                <a16:creationId xmlns:a16="http://schemas.microsoft.com/office/drawing/2014/main" id="{91793500-8232-4009-9879-6EFA8ABC473E}"/>
              </a:ext>
            </a:extLst>
          </p:cNvPr>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Talk class through one important point, then resume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Oval 8">
            <a:extLst>
              <a:ext uri="{FF2B5EF4-FFF2-40B4-BE49-F238E27FC236}">
                <a16:creationId xmlns:a16="http://schemas.microsoft.com/office/drawing/2014/main" id="{CEC3A738-FF12-4AF7-AB51-20CE8D5C5B76}"/>
              </a:ext>
            </a:extLst>
          </p:cNvPr>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Let students read blue sheet for short while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64283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5.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7.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3.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5.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6.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9.xml><?xml version="1.0" encoding="utf-8"?>
<a:theme xmlns:a="http://schemas.openxmlformats.org/drawingml/2006/main" name="1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0.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1.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72.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73.xml><?xml version="1.0" encoding="utf-8"?>
<a:theme xmlns:a="http://schemas.openxmlformats.org/drawingml/2006/main" name="1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7809</Words>
  <Application>Microsoft Office PowerPoint</Application>
  <PresentationFormat>On-screen Show (4:3)</PresentationFormat>
  <Paragraphs>823</Paragraphs>
  <Slides>120</Slides>
  <Notes>75</Notes>
  <HiddenSlides>0</HiddenSlides>
  <MMClips>1</MMClips>
  <ScaleCrop>false</ScaleCrop>
  <HeadingPairs>
    <vt:vector size="6" baseType="variant">
      <vt:variant>
        <vt:lpstr>Fonts Used</vt:lpstr>
      </vt:variant>
      <vt:variant>
        <vt:i4>14</vt:i4>
      </vt:variant>
      <vt:variant>
        <vt:lpstr>Theme</vt:lpstr>
      </vt:variant>
      <vt:variant>
        <vt:i4>174</vt:i4>
      </vt:variant>
      <vt:variant>
        <vt:lpstr>Slide Titles</vt:lpstr>
      </vt:variant>
      <vt:variant>
        <vt:i4>120</vt:i4>
      </vt:variant>
    </vt:vector>
  </HeadingPairs>
  <TitlesOfParts>
    <vt:vector size="308" baseType="lpstr">
      <vt:lpstr>AR CARTER</vt:lpstr>
      <vt:lpstr>Arial</vt:lpstr>
      <vt:lpstr>Arial Rounded MT Bold</vt:lpstr>
      <vt:lpstr>Bradley Hand ITC</vt:lpstr>
      <vt:lpstr>Calibri</vt:lpstr>
      <vt:lpstr>Calibri Light</vt:lpstr>
      <vt:lpstr>Comic Sans MS</vt:lpstr>
      <vt:lpstr>Creepy</vt:lpstr>
      <vt:lpstr>Monotype Sorts</vt:lpstr>
      <vt:lpstr>Symbol</vt:lpstr>
      <vt:lpstr>Tahoma</vt:lpstr>
      <vt:lpstr>Times New Roman</vt:lpstr>
      <vt:lpstr>Trebuchet MS</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71_Custom Design</vt:lpstr>
      <vt:lpstr>72_Custom Design</vt:lpstr>
      <vt:lpstr>74_Custom Design</vt:lpstr>
      <vt:lpstr>103_Custom Design</vt:lpstr>
      <vt:lpstr>Office Theme</vt:lpstr>
      <vt:lpstr>104_Custom Design</vt:lpstr>
      <vt:lpstr>107_Custom Design</vt:lpstr>
      <vt:lpstr>110_Custom Design</vt:lpstr>
      <vt:lpstr>111_Custom Design</vt:lpstr>
      <vt:lpstr>108_Custom Design</vt:lpstr>
      <vt:lpstr>112_Custom Design</vt:lpstr>
      <vt:lpstr>3_Theme1</vt:lpstr>
      <vt:lpstr>115_Custom Design</vt:lpstr>
      <vt:lpstr>176_Custom Design</vt:lpstr>
      <vt:lpstr>128_Custom Design</vt:lpstr>
      <vt:lpstr>129_Custom Design</vt:lpstr>
      <vt:lpstr>174_Custom Design</vt:lpstr>
      <vt:lpstr>122_Custom Design</vt:lpstr>
      <vt:lpstr>124_Custom Design</vt:lpstr>
      <vt:lpstr>180_Custom Design</vt:lpstr>
      <vt:lpstr>134_Custom Design</vt:lpstr>
      <vt:lpstr>136_Custom Design</vt:lpstr>
      <vt:lpstr>137_Custom Design</vt:lpstr>
      <vt:lpstr>175_Custom Design</vt:lpstr>
      <vt:lpstr>2_Clouds</vt:lpstr>
      <vt:lpstr>121_Custom Design</vt:lpstr>
      <vt:lpstr>106_Custom Design</vt:lpstr>
      <vt:lpstr>5_Office Theme</vt:lpstr>
      <vt:lpstr>119_Custom Design</vt:lpstr>
      <vt:lpstr>11_Office Theme</vt:lpstr>
      <vt:lpstr>1_LeedsMet template</vt:lpstr>
      <vt:lpstr>123_Custom Design</vt:lpstr>
      <vt:lpstr>130_Custom Design</vt:lpstr>
      <vt:lpstr>10_Office Theme</vt:lpstr>
      <vt:lpstr>131_Custom Design</vt:lpstr>
      <vt:lpstr>3_Office Theme</vt:lpstr>
      <vt:lpstr>5_LeedsMet template</vt:lpstr>
      <vt:lpstr>6_LeedsMet template</vt:lpstr>
      <vt:lpstr>132_Custom Design</vt:lpstr>
      <vt:lpstr>6_Office Theme</vt:lpstr>
      <vt:lpstr>Activating Learning Re-inventing Feedback  and Feed-forward   </vt:lpstr>
      <vt:lpstr>PowerPoint Presentation</vt:lpstr>
      <vt:lpstr> About Phil…</vt:lpstr>
      <vt:lpstr>Hounsell, D. (2008). The trouble with feedback:  New challenges, emerging strategies. Interchange, 2, pp.1-10.  </vt:lpstr>
      <vt:lpstr>Thanks to students</vt:lpstr>
      <vt:lpstr>Rationale</vt:lpstr>
      <vt:lpstr>Feedback, knowledge and enthusiasm</vt:lpstr>
      <vt:lpstr>Students change</vt:lpstr>
      <vt:lpstr>Intended learning outcomes</vt:lpstr>
      <vt:lpstr>The NSS Assessment and Feedback Agenda (2005-16)</vt:lpstr>
      <vt:lpstr>The new NSS statements (2017)</vt:lpstr>
      <vt:lpstr>You will be able to download my main slides</vt:lpstr>
      <vt:lpstr>Announcement about mobile phones and laptops...</vt:lpstr>
      <vt:lpstr>Download Phil’s published stuff on feedback, assessment, and learning</vt:lpstr>
      <vt:lpstr>Getting to know each other: an analogue approach…</vt:lpstr>
      <vt:lpstr>Making engagement happen</vt:lpstr>
      <vt:lpstr>Time-constrained Post-it exercise</vt:lpstr>
      <vt:lpstr>Thought for the day: Einstein</vt:lpstr>
      <vt:lpstr>Bringing assessment and feedback to life Questions employers might ask students at interview. that could help us frame some of our assessment and feedback</vt:lpstr>
      <vt:lpstr>Evidence-based practice</vt:lpstr>
      <vt:lpstr>17 sources about assessment, feedback and learning in higher education</vt:lpstr>
      <vt:lpstr>PowerPoint Presentation</vt:lpstr>
      <vt:lpstr>PowerPoint Presentation</vt:lpstr>
      <vt:lpstr>Now is the decade of  Colleges’ dis-content!</vt:lpstr>
      <vt:lpstr>Modern institutions are moving away from being the providers of content, (where everything used to be about ‘delivery’), towards foregrounding two major functions: </vt:lpstr>
      <vt:lpstr> How students really learn </vt:lpstr>
      <vt:lpstr> How Students Really Learn ‘Ripples’ model of learning</vt:lpstr>
      <vt:lpstr>PowerPoint Presentation</vt:lpstr>
      <vt:lpstr>But what about learning styles?</vt:lpstr>
      <vt:lpstr>PowerPoint Presentation</vt:lpstr>
      <vt:lpstr>PowerPoint Presentation</vt:lpstr>
      <vt:lpstr>PowerPoint Presentation</vt:lpstr>
      <vt:lpstr>PowerPoint Presentation</vt:lpstr>
      <vt:lpstr>PowerPoint Presentation</vt:lpstr>
      <vt:lpstr>PowerPoint Presentation</vt:lpstr>
      <vt:lpstr>Teaching – and research – and reflection: the ten most important words</vt:lpstr>
      <vt:lpstr>‘what’ is getting ever less important</vt:lpstr>
      <vt:lpstr>PowerPoint Presentation</vt:lpstr>
      <vt:lpstr>PowerPoint Presentation</vt:lpstr>
      <vt:lpstr>My main worries about assessment...</vt:lpstr>
      <vt:lpstr>PowerPoint Presentation</vt:lpstr>
      <vt:lpstr>PowerPoint Presentation</vt:lpstr>
      <vt:lpstr>Boud et al 2010: ‘Assessment 2020’</vt:lpstr>
      <vt:lpstr>Boud et al, 2010</vt:lpstr>
      <vt:lpstr>The importance of dialogic assessment</vt:lpstr>
      <vt:lpstr>Five main problems with assessed essays</vt:lpstr>
      <vt:lpstr>Why is it important to tackle the problem?</vt:lpstr>
      <vt:lpstr>What else can we do? (1)</vt:lpstr>
      <vt:lpstr>What else can we do? (2)</vt:lpstr>
      <vt:lpstr>What else can we do? (3)</vt:lpstr>
      <vt:lpstr>What else can we do? (4)</vt:lpstr>
      <vt:lpstr>What else can we do? (5)</vt:lpstr>
      <vt:lpstr>What else can we do? (6)</vt:lpstr>
      <vt:lpstr>PowerPoint Presentation</vt:lpstr>
      <vt:lpstr>Quality feedback: three vital functions</vt:lpstr>
      <vt:lpstr>Task: think about ghastly feedback</vt:lpstr>
      <vt:lpstr>Is your provision of feedback fair?</vt:lpstr>
      <vt:lpstr>What are exemplars, and how can we use them productively?</vt:lpstr>
      <vt:lpstr>Exemplars can enable students to:</vt:lpstr>
      <vt:lpstr>What can we do when using exemplars? </vt:lpstr>
      <vt:lpstr>Learning is not linear! Feedback is not unidirectional. But sometimes we pretend that they are! #sketchnote by @SGroshell and @MrZachG #edchat #learning #teachchat</vt:lpstr>
      <vt:lpstr>PowerPoint Presentation</vt:lpstr>
      <vt:lpstr>PowerPoint Presentation</vt:lpstr>
      <vt:lpstr>Use link below to download the new materials on feedback and assessment produced in 2017 by Kay Sambell, Sally Brown and Phil Race for Edinburgh Napier University</vt:lpstr>
      <vt:lpstr>What’s wrong with feedback?</vt:lpstr>
      <vt:lpstr>Fishing for feedback?</vt:lpstr>
      <vt:lpstr>But what’s really wrong with feedback?</vt:lpstr>
      <vt:lpstr>Royce Sadler on feedback:</vt:lpstr>
      <vt:lpstr>Dylan Wiliam on feedback (online)</vt:lpstr>
      <vt:lpstr>Damaging feedback...</vt:lpstr>
      <vt:lpstr>How’s your feedback?  (After Nicol and MacFarlane-Dick, 2006)</vt:lpstr>
      <vt:lpstr>Face-to-face communication</vt:lpstr>
      <vt:lpstr>Face-to-face one-to-one feedback activity</vt:lpstr>
      <vt:lpstr>PowerPoint Presentation</vt:lpstr>
      <vt:lpstr>PowerPoint Presentation</vt:lpstr>
      <vt:lpstr>PowerPoint Presentation</vt:lpstr>
      <vt:lpstr>Five tips for formative feedback</vt:lpstr>
      <vt:lpstr>Useful references and further reading (1)</vt:lpstr>
      <vt:lpstr>Useful references and further reading (2)</vt:lpstr>
      <vt:lpstr>Useful references and further reading (3)</vt:lpstr>
      <vt:lpstr>Useful references and further reading (4)</vt:lpstr>
      <vt:lpstr>Feedback, and…</vt:lpstr>
      <vt:lpstr>PowerPoint Presentation</vt:lpstr>
      <vt:lpstr>Feedback works badly when it…</vt:lpstr>
      <vt:lpstr>Individual task on ways of giving students feedback</vt:lpstr>
      <vt:lpstr>Group task</vt:lpstr>
      <vt:lpstr>PowerPoint Presentation</vt:lpstr>
      <vt:lpstr>PowerPoint Presentation</vt:lpstr>
      <vt:lpstr>PowerPoint Presentation</vt:lpstr>
      <vt:lpstr>PowerPoint Presentation</vt:lpstr>
      <vt:lpstr>PowerPoint Presentation</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Furthermore...</vt:lpstr>
      <vt:lpstr>PowerPoint Presentation</vt:lpstr>
      <vt:lpstr>Feedback without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Developing this idea further…</vt:lpstr>
      <vt:lpstr>Get students to self-assess their work</vt:lpstr>
      <vt:lpstr>Using student self-assessment to deepen their learning…</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Self-assessment tutor dialogues</vt:lpstr>
      <vt:lpstr>PowerPoint Presentation</vt:lpstr>
      <vt:lpstr>PowerPoint Presentation</vt:lpstr>
      <vt:lpstr>PowerPoint Presentation</vt:lpstr>
      <vt:lpstr>PowerPoint Presentation</vt:lpstr>
      <vt:lpstr>Some questions to consider for self-assessment-tutor dialogues</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2018-04-30T16:13:29Z</dcterms:modified>
</cp:coreProperties>
</file>