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0.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1.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2.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3.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4.xml" ContentType="application/vnd.openxmlformats-officedocument.presentationml.slideLayout+xml"/>
  <Override PartName="/ppt/theme/theme13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7.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8.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slideLayouts/slideLayout61.xml" ContentType="application/vnd.openxmlformats-officedocument.presentationml.slideLayout+xml"/>
  <Override PartName="/ppt/theme/theme148.xml" ContentType="application/vnd.openxmlformats-officedocument.theme+xml"/>
  <Override PartName="/ppt/theme/theme149.xml" ContentType="application/vnd.openxmlformats-officedocument.theme+xml"/>
  <Override PartName="/ppt/slideLayouts/slideLayout62.xml" ContentType="application/vnd.openxmlformats-officedocument.presentationml.slideLayout+xml"/>
  <Override PartName="/ppt/theme/theme150.xml" ContentType="application/vnd.openxmlformats-officedocument.theme+xml"/>
  <Override PartName="/ppt/theme/theme151.xml" ContentType="application/vnd.openxmlformats-officedocument.theme+xml"/>
  <Override PartName="/ppt/slideLayouts/slideLayout63.xml" ContentType="application/vnd.openxmlformats-officedocument.presentationml.slideLayout+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58.xml" ContentType="application/vnd.openxmlformats-officedocument.theme+xml"/>
  <Override PartName="/ppt/slideLayouts/slideLayout66.xml" ContentType="application/vnd.openxmlformats-officedocument.presentationml.slideLayout+xml"/>
  <Override PartName="/ppt/theme/theme159.xml" ContentType="application/vnd.openxmlformats-officedocument.theme+xml"/>
  <Override PartName="/ppt/slideLayouts/slideLayout67.xml" ContentType="application/vnd.openxmlformats-officedocument.presentationml.slideLayout+xml"/>
  <Override PartName="/ppt/theme/theme160.xml" ContentType="application/vnd.openxmlformats-officedocument.theme+xml"/>
  <Override PartName="/ppt/theme/theme161.xml" ContentType="application/vnd.openxmlformats-officedocument.theme+xml"/>
  <Override PartName="/ppt/slideLayouts/slideLayout68.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69.xml" ContentType="application/vnd.openxmlformats-officedocument.presentationml.slideLayout+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slideLayouts/slideLayout70.xml" ContentType="application/vnd.openxmlformats-officedocument.presentationml.slideLayout+xml"/>
  <Override PartName="/ppt/theme/theme168.xml" ContentType="application/vnd.openxmlformats-officedocument.theme+xml"/>
  <Override PartName="/ppt/theme/theme169.xml" ContentType="application/vnd.openxmlformats-officedocument.theme+xml"/>
  <Override PartName="/ppt/slideLayouts/slideLayout71.xml" ContentType="application/vnd.openxmlformats-officedocument.presentationml.slideLayout+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0" r:id="rId164"/>
    <p:sldMasterId id="2147485168" r:id="rId165"/>
    <p:sldMasterId id="2147485170" r:id="rId166"/>
    <p:sldMasterId id="2147485180" r:id="rId167"/>
    <p:sldMasterId id="2147485188" r:id="rId168"/>
    <p:sldMasterId id="2147485198" r:id="rId169"/>
    <p:sldMasterId id="2147485203" r:id="rId170"/>
    <p:sldMasterId id="2147485218" r:id="rId171"/>
  </p:sldMasterIdLst>
  <p:notesMasterIdLst>
    <p:notesMasterId r:id="rId233"/>
  </p:notesMasterIdLst>
  <p:sldIdLst>
    <p:sldId id="428" r:id="rId172"/>
    <p:sldId id="883" r:id="rId173"/>
    <p:sldId id="528" r:id="rId174"/>
    <p:sldId id="884" r:id="rId175"/>
    <p:sldId id="1035" r:id="rId176"/>
    <p:sldId id="459" r:id="rId177"/>
    <p:sldId id="1143" r:id="rId178"/>
    <p:sldId id="1194" r:id="rId179"/>
    <p:sldId id="529" r:id="rId180"/>
    <p:sldId id="531" r:id="rId181"/>
    <p:sldId id="984" r:id="rId182"/>
    <p:sldId id="639" r:id="rId183"/>
    <p:sldId id="986" r:id="rId184"/>
    <p:sldId id="895" r:id="rId185"/>
    <p:sldId id="1193" r:id="rId186"/>
    <p:sldId id="994" r:id="rId187"/>
    <p:sldId id="1145" r:id="rId188"/>
    <p:sldId id="1183" r:id="rId189"/>
    <p:sldId id="1144" r:id="rId190"/>
    <p:sldId id="1185" r:id="rId191"/>
    <p:sldId id="532" r:id="rId192"/>
    <p:sldId id="533" r:id="rId193"/>
    <p:sldId id="534" r:id="rId194"/>
    <p:sldId id="985" r:id="rId195"/>
    <p:sldId id="508" r:id="rId196"/>
    <p:sldId id="509" r:id="rId197"/>
    <p:sldId id="896" r:id="rId198"/>
    <p:sldId id="897" r:id="rId199"/>
    <p:sldId id="1192" r:id="rId200"/>
    <p:sldId id="1181" r:id="rId201"/>
    <p:sldId id="1182" r:id="rId202"/>
    <p:sldId id="1184" r:id="rId203"/>
    <p:sldId id="1114" r:id="rId204"/>
    <p:sldId id="1209" r:id="rId205"/>
    <p:sldId id="1146" r:id="rId206"/>
    <p:sldId id="992" r:id="rId207"/>
    <p:sldId id="918" r:id="rId208"/>
    <p:sldId id="995" r:id="rId209"/>
    <p:sldId id="987" r:id="rId210"/>
    <p:sldId id="988" r:id="rId211"/>
    <p:sldId id="989" r:id="rId212"/>
    <p:sldId id="1187" r:id="rId213"/>
    <p:sldId id="1200" r:id="rId214"/>
    <p:sldId id="1201" r:id="rId215"/>
    <p:sldId id="1202" r:id="rId216"/>
    <p:sldId id="1191" r:id="rId217"/>
    <p:sldId id="1203" r:id="rId218"/>
    <p:sldId id="1204" r:id="rId219"/>
    <p:sldId id="1205" r:id="rId220"/>
    <p:sldId id="1186" r:id="rId221"/>
    <p:sldId id="914" r:id="rId222"/>
    <p:sldId id="1094" r:id="rId223"/>
    <p:sldId id="1089" r:id="rId224"/>
    <p:sldId id="1091" r:id="rId225"/>
    <p:sldId id="1096" r:id="rId226"/>
    <p:sldId id="1135" r:id="rId227"/>
    <p:sldId id="1136" r:id="rId228"/>
    <p:sldId id="1210" r:id="rId229"/>
    <p:sldId id="1211" r:id="rId230"/>
    <p:sldId id="1108" r:id="rId231"/>
    <p:sldId id="1197" r:id="rId23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9966FF"/>
    <a:srgbClr val="008000"/>
    <a:srgbClr val="FFFFFF"/>
    <a:srgbClr val="FF6600"/>
    <a:srgbClr val="CC0000"/>
    <a:srgbClr val="660066"/>
    <a:srgbClr val="FF3300"/>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374" autoAdjust="0"/>
  </p:normalViewPr>
  <p:slideViewPr>
    <p:cSldViewPr>
      <p:cViewPr varScale="1">
        <p:scale>
          <a:sx n="66" d="100"/>
          <a:sy n="66" d="100"/>
        </p:scale>
        <p:origin x="101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20.xml"/><Relationship Id="rId205" Type="http://schemas.openxmlformats.org/officeDocument/2006/relationships/slide" Target="slides/slide34.xml"/><Relationship Id="rId226" Type="http://schemas.openxmlformats.org/officeDocument/2006/relationships/slide" Target="slides/slide55.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0.xml"/><Relationship Id="rId216" Type="http://schemas.openxmlformats.org/officeDocument/2006/relationships/slide" Target="slides/slide45.xml"/><Relationship Id="rId237" Type="http://schemas.openxmlformats.org/officeDocument/2006/relationships/tableStyles" Target="tableStyle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Master" Target="slideMasters/slideMaster171.xml"/><Relationship Id="rId176" Type="http://schemas.openxmlformats.org/officeDocument/2006/relationships/slide" Target="slides/slide5.xml"/><Relationship Id="rId192" Type="http://schemas.openxmlformats.org/officeDocument/2006/relationships/slide" Target="slides/slide21.xml"/><Relationship Id="rId197" Type="http://schemas.openxmlformats.org/officeDocument/2006/relationships/slide" Target="slides/slide26.xml"/><Relationship Id="rId206" Type="http://schemas.openxmlformats.org/officeDocument/2006/relationships/slide" Target="slides/slide35.xml"/><Relationship Id="rId227" Type="http://schemas.openxmlformats.org/officeDocument/2006/relationships/slide" Target="slides/slide56.xml"/><Relationship Id="rId201" Type="http://schemas.openxmlformats.org/officeDocument/2006/relationships/slide" Target="slides/slide30.xml"/><Relationship Id="rId222" Type="http://schemas.openxmlformats.org/officeDocument/2006/relationships/slide" Target="slides/slide5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1.xml"/><Relationship Id="rId187" Type="http://schemas.openxmlformats.org/officeDocument/2006/relationships/slide" Target="slides/slide16.xml"/><Relationship Id="rId217"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1.xml"/><Relationship Id="rId233"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6.xml"/><Relationship Id="rId198" Type="http://schemas.openxmlformats.org/officeDocument/2006/relationships/slide" Target="slides/slide27.xml"/><Relationship Id="rId172" Type="http://schemas.openxmlformats.org/officeDocument/2006/relationships/slide" Target="slides/slide1.xml"/><Relationship Id="rId193" Type="http://schemas.openxmlformats.org/officeDocument/2006/relationships/slide" Target="slides/slide22.xml"/><Relationship Id="rId202" Type="http://schemas.openxmlformats.org/officeDocument/2006/relationships/slide" Target="slides/slide31.xml"/><Relationship Id="rId207" Type="http://schemas.openxmlformats.org/officeDocument/2006/relationships/slide" Target="slides/slide36.xml"/><Relationship Id="rId223" Type="http://schemas.openxmlformats.org/officeDocument/2006/relationships/slide" Target="slides/slide52.xml"/><Relationship Id="rId228" Type="http://schemas.openxmlformats.org/officeDocument/2006/relationships/slide" Target="slides/slide5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7.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2.xml"/><Relationship Id="rId213" Type="http://schemas.openxmlformats.org/officeDocument/2006/relationships/slide" Target="slides/slide42.xml"/><Relationship Id="rId218" Type="http://schemas.openxmlformats.org/officeDocument/2006/relationships/slide" Target="slides/slide47.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2.xml"/><Relationship Id="rId194" Type="http://schemas.openxmlformats.org/officeDocument/2006/relationships/slide" Target="slides/slide23.xml"/><Relationship Id="rId199" Type="http://schemas.openxmlformats.org/officeDocument/2006/relationships/slide" Target="slides/slide28.xml"/><Relationship Id="rId203" Type="http://schemas.openxmlformats.org/officeDocument/2006/relationships/slide" Target="slides/slide32.xml"/><Relationship Id="rId208" Type="http://schemas.openxmlformats.org/officeDocument/2006/relationships/slide" Target="slides/slide37.xml"/><Relationship Id="rId229" Type="http://schemas.openxmlformats.org/officeDocument/2006/relationships/slide" Target="slides/slide58.xml"/><Relationship Id="rId19" Type="http://schemas.openxmlformats.org/officeDocument/2006/relationships/slideMaster" Target="slideMasters/slideMaster19.xml"/><Relationship Id="rId224" Type="http://schemas.openxmlformats.org/officeDocument/2006/relationships/slide" Target="slides/slide53.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3.xml"/><Relationship Id="rId189" Type="http://schemas.openxmlformats.org/officeDocument/2006/relationships/slide" Target="slides/slide18.xml"/><Relationship Id="rId219" Type="http://schemas.openxmlformats.org/officeDocument/2006/relationships/slide" Target="slides/slide48.xml"/><Relationship Id="rId3" Type="http://schemas.openxmlformats.org/officeDocument/2006/relationships/slideMaster" Target="slideMasters/slideMaster3.xml"/><Relationship Id="rId214" Type="http://schemas.openxmlformats.org/officeDocument/2006/relationships/slide" Target="slides/slide43.xml"/><Relationship Id="rId230" Type="http://schemas.openxmlformats.org/officeDocument/2006/relationships/slide" Target="slides/slide59.xml"/><Relationship Id="rId235" Type="http://schemas.openxmlformats.org/officeDocument/2006/relationships/viewProps" Target="view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3.xml"/><Relationship Id="rId179" Type="http://schemas.openxmlformats.org/officeDocument/2006/relationships/slide" Target="slides/slide8.xml"/><Relationship Id="rId195" Type="http://schemas.openxmlformats.org/officeDocument/2006/relationships/slide" Target="slides/slide24.xml"/><Relationship Id="rId209" Type="http://schemas.openxmlformats.org/officeDocument/2006/relationships/slide" Target="slides/slide38.xml"/><Relationship Id="rId190" Type="http://schemas.openxmlformats.org/officeDocument/2006/relationships/slide" Target="slides/slide19.xml"/><Relationship Id="rId204" Type="http://schemas.openxmlformats.org/officeDocument/2006/relationships/slide" Target="slides/slide33.xml"/><Relationship Id="rId220" Type="http://schemas.openxmlformats.org/officeDocument/2006/relationships/slide" Target="slides/slide49.xml"/><Relationship Id="rId225" Type="http://schemas.openxmlformats.org/officeDocument/2006/relationships/slide" Target="slides/slide5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9.xml"/><Relationship Id="rId210" Type="http://schemas.openxmlformats.org/officeDocument/2006/relationships/slide" Target="slides/slide39.xml"/><Relationship Id="rId215" Type="http://schemas.openxmlformats.org/officeDocument/2006/relationships/slide" Target="slides/slide44.xml"/><Relationship Id="rId236" Type="http://schemas.openxmlformats.org/officeDocument/2006/relationships/theme" Target="theme/theme1.xml"/><Relationship Id="rId26" Type="http://schemas.openxmlformats.org/officeDocument/2006/relationships/slideMaster" Target="slideMasters/slideMaster26.xml"/><Relationship Id="rId231" Type="http://schemas.openxmlformats.org/officeDocument/2006/relationships/slide" Target="slides/slide60.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4.xml"/><Relationship Id="rId196" Type="http://schemas.openxmlformats.org/officeDocument/2006/relationships/slide" Target="slides/slide25.xml"/><Relationship Id="rId200" Type="http://schemas.openxmlformats.org/officeDocument/2006/relationships/slide" Target="slides/slide29.xml"/><Relationship Id="rId16" Type="http://schemas.openxmlformats.org/officeDocument/2006/relationships/slideMaster" Target="slideMasters/slideMaster16.xml"/><Relationship Id="rId221" Type="http://schemas.openxmlformats.org/officeDocument/2006/relationships/slide" Target="slides/slide50.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5.xml"/><Relationship Id="rId211" Type="http://schemas.openxmlformats.org/officeDocument/2006/relationships/slide" Target="slides/slide40.xml"/><Relationship Id="rId232" Type="http://schemas.openxmlformats.org/officeDocument/2006/relationships/slide" Target="slides/slide6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25</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26</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28</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8256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579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771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506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55</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119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FC9B06-4C6D-4C31-8E0A-AD03AAFA56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801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14</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14/05/2018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14/05/2018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14/05/2018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14/05/2018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Monday, 14 May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14/05/2018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Monday, 14 May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5/14/2018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14/05/2018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14/05/2018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610406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51069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98558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909466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7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Monday, 14 May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14/05/2018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14/05/2018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19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354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14/05/2018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14/05/2018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1.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4.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theme" Target="../theme/theme15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6.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8.xm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9.xm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70.xml"/></Relationships>
</file>

<file path=ppt/slideMasters/_rels/slideMaster1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7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0.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5/14/2018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5/14/2018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sldLayoutIdLst>
    <p:sldLayoutId id="21474852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sldLayoutIdLst>
    <p:sldLayoutId id="21474852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sldLayoutIdLst>
    <p:sldLayoutId id="21474852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210" r:id="rId1"/>
    <p:sldLayoutId id="214748521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14 May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5/14/2018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14/05/2018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3333831409"/>
      </p:ext>
    </p:extLst>
  </p:cSld>
  <p:clrMap bg1="lt1" tx1="dk1" bg2="lt2" tx2="dk2" accent1="accent1" accent2="accent2" accent3="accent3" accent4="accent4" accent5="accent5" accent6="accent6" hlink="hlink" folHlink="folHlink"/>
  <p:sldLayoutIdLst>
    <p:sldLayoutId id="21474851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2"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50441785"/>
      </p:ext>
    </p:extLst>
  </p:cSld>
  <p:clrMap bg1="lt1" tx1="dk1" bg2="lt2" tx2="dk2" accent1="accent1" accent2="accent2" accent3="accent3" accent4="accent4" accent5="accent5" accent6="accent6" hlink="hlink" folHlink="folHlink"/>
  <p:sldLayoutIdLst>
    <p:sldLayoutId id="21474852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endParaRPr lang="en-US" sz="2400">
              <a:solidFill>
                <a:srgbClr val="FFFF66"/>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base" hangingPunct="0">
              <a:spcBef>
                <a:spcPct val="0"/>
              </a:spcBef>
              <a:spcAft>
                <a:spcPct val="0"/>
              </a:spcAft>
              <a:defRPr/>
            </a:pPr>
            <a:endParaRPr lang="en-US" b="1">
              <a:solidFill>
                <a:srgbClr val="FFFF66"/>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base" hangingPunct="0">
              <a:spcBef>
                <a:spcPct val="0"/>
              </a:spcBef>
              <a:spcAft>
                <a:spcPct val="0"/>
              </a:spcAft>
              <a:defRPr/>
            </a:pPr>
            <a:endParaRPr lang="en-US">
              <a:solidFill>
                <a:srgbClr val="FFFF66"/>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base" hangingPunct="0">
              <a:spcBef>
                <a:spcPct val="0"/>
              </a:spcBef>
              <a:spcAft>
                <a:spcPct val="0"/>
              </a:spcAft>
              <a:defRPr/>
            </a:pPr>
            <a:endParaRPr lang="en-US" sz="2800" b="1" dirty="0">
              <a:solidFill>
                <a:srgbClr val="FFFF66"/>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fontAlgn="base" hangingPunct="0">
              <a:spcBef>
                <a:spcPct val="0"/>
              </a:spcBef>
              <a:spcAft>
                <a:spcPct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GB">
              <a:solidFill>
                <a:srgbClr val="FFFF66"/>
              </a:solidFill>
              <a:latin typeface="Comic Sans MS" pitchFamily="66" charset="0"/>
            </a:endParaRPr>
          </a:p>
        </p:txBody>
      </p:sp>
    </p:spTree>
    <p:extLst>
      <p:ext uri="{BB962C8B-B14F-4D97-AF65-F5344CB8AC3E}">
        <p14:creationId xmlns:p14="http://schemas.microsoft.com/office/powerpoint/2010/main" val="344494214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14/05/2018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5/14/2018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8.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6.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3.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6.png"/><Relationship Id="rId4"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33303" y="221009"/>
            <a:ext cx="6697400" cy="3634776"/>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US" sz="3200" dirty="0">
                <a:solidFill>
                  <a:schemeClr val="tx1"/>
                </a:solidFill>
                <a:latin typeface="+mn-lt"/>
              </a:rPr>
              <a:t>Teaching and Learning Masterclass</a:t>
            </a:r>
            <a:br>
              <a:rPr lang="en-US" sz="4400" dirty="0">
                <a:solidFill>
                  <a:srgbClr val="FFFF00"/>
                </a:solidFill>
                <a:latin typeface="+mn-lt"/>
              </a:rPr>
            </a:br>
            <a:r>
              <a:rPr lang="en-GB" sz="3600" dirty="0">
                <a:solidFill>
                  <a:srgbClr val="FFFF00"/>
                </a:solidFill>
                <a:latin typeface="+mn-lt"/>
              </a:rPr>
              <a:t>Knowledge isn’t infectious</a:t>
            </a:r>
            <a:br>
              <a:rPr lang="en-GB" sz="3600" dirty="0">
                <a:solidFill>
                  <a:srgbClr val="FFFF00"/>
                </a:solidFill>
                <a:latin typeface="+mn-lt"/>
              </a:rPr>
            </a:br>
            <a:r>
              <a:rPr lang="en-GB" sz="3600" dirty="0">
                <a:solidFill>
                  <a:srgbClr val="FFFF00"/>
                </a:solidFill>
                <a:latin typeface="+mn-lt"/>
              </a:rPr>
              <a:t> – but enthusiasm is!</a:t>
            </a: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581160"/>
            <a:ext cx="8569190" cy="201621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57583" y="3435291"/>
            <a:ext cx="6048840" cy="1077218"/>
          </a:xfrm>
          <a:prstGeom prst="rect">
            <a:avLst/>
          </a:prstGeom>
        </p:spPr>
        <p:txBody>
          <a:bodyPr wrap="square">
            <a:spAutoFit/>
          </a:bodyPr>
          <a:lstStyle/>
          <a:p>
            <a:pPr algn="ctr"/>
            <a:r>
              <a:rPr lang="en-GB" sz="3200" b="1" dirty="0">
                <a:latin typeface="Calibri" panose="020F0502020204030204" pitchFamily="34" charset="0"/>
              </a:rPr>
              <a:t> Cork Institute of Technology </a:t>
            </a:r>
          </a:p>
          <a:p>
            <a:pPr algn="ctr"/>
            <a:r>
              <a:rPr lang="en-GB" sz="3200" b="1" dirty="0">
                <a:latin typeface="Calibri" panose="020F0502020204030204" pitchFamily="34" charset="0"/>
              </a:rPr>
              <a:t>14</a:t>
            </a:r>
            <a:r>
              <a:rPr lang="en-GB" sz="3200" b="1" baseline="30000" dirty="0">
                <a:latin typeface="Calibri" panose="020F0502020204030204" pitchFamily="34" charset="0"/>
              </a:rPr>
              <a:t>th</a:t>
            </a:r>
            <a:r>
              <a:rPr lang="en-GB" sz="3200" b="1" dirty="0">
                <a:latin typeface="Calibri" panose="020F0502020204030204" pitchFamily="34" charset="0"/>
              </a:rPr>
              <a:t> May,</a:t>
            </a:r>
            <a:r>
              <a:rPr lang="en-GB" sz="3200" dirty="0">
                <a:latin typeface="Calibri" panose="020F0502020204030204" pitchFamily="34" charset="0"/>
              </a:rPr>
              <a:t> </a:t>
            </a:r>
            <a:r>
              <a:rPr lang="en-GB" sz="32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morning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philatcit18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You can download lots of Phil’s published stuff on learning and teaching, for example:</a:t>
            </a:r>
          </a:p>
        </p:txBody>
      </p:sp>
      <p:sp>
        <p:nvSpPr>
          <p:cNvPr id="3" name="Content Placeholder 2"/>
          <p:cNvSpPr>
            <a:spLocks noGrp="1"/>
          </p:cNvSpPr>
          <p:nvPr>
            <p:ph idx="1"/>
          </p:nvPr>
        </p:nvSpPr>
        <p:spPr>
          <a:xfrm>
            <a:off x="358775" y="1052670"/>
            <a:ext cx="8605838" cy="481473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dirty="0">
                <a:solidFill>
                  <a:srgbClr val="00B050"/>
                </a:solidFill>
                <a:latin typeface="Calibri" panose="020F0502020204030204" pitchFamily="34" charset="0"/>
                <a:cs typeface="Calibri" panose="020F0502020204030204" pitchFamily="34" charset="0"/>
              </a:rPr>
              <a:t>Name labels…</a:t>
            </a:r>
          </a:p>
        </p:txBody>
      </p:sp>
      <p:sp>
        <p:nvSpPr>
          <p:cNvPr id="4099" name="Rectangle 3"/>
          <p:cNvSpPr>
            <a:spLocks noGrp="1" noChangeArrowheads="1"/>
          </p:cNvSpPr>
          <p:nvPr>
            <p:ph idx="1"/>
          </p:nvPr>
        </p:nvSpPr>
        <p:spPr/>
        <p:txBody>
          <a:bodyPr/>
          <a:lstStyle/>
          <a:p>
            <a:r>
              <a:rPr lang="en-GB" sz="3200" dirty="0">
                <a:latin typeface="Calibri" panose="020F0502020204030204" pitchFamily="34" charset="0"/>
                <a:cs typeface="Calibri" panose="020F0502020204030204" pitchFamily="34" charset="0"/>
              </a:rPr>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01" name="Text Box 5"/>
          <p:cNvSpPr txBox="1">
            <a:spLocks noChangeArrowheads="1"/>
          </p:cNvSpPr>
          <p:nvPr/>
        </p:nvSpPr>
        <p:spPr bwMode="auto">
          <a:xfrm>
            <a:off x="6992938" y="2908300"/>
            <a:ext cx="923925" cy="579438"/>
          </a:xfrm>
          <a:prstGeom prst="rect">
            <a:avLst/>
          </a:prstGeom>
          <a:noFill/>
          <a:ln w="12700">
            <a:noFill/>
            <a:miter lim="800000"/>
            <a:headEnd type="none" w="sm" len="sm"/>
            <a:tailEnd type="none" w="sm" len="sm"/>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993300"/>
                </a:solidFill>
                <a:effectLst/>
                <a:uLnTx/>
                <a:uFillTx/>
                <a:latin typeface="Times New Roman" pitchFamily="18" charset="0"/>
                <a:ea typeface="+mn-ea"/>
                <a:cs typeface="+mn-cs"/>
                <a:sym typeface="Symbol" pitchFamily="18" charset="2"/>
              </a:rPr>
              <a:t></a:t>
            </a:r>
            <a:r>
              <a:rPr kumimoji="0" lang="en-GB" sz="3200" b="1" i="0" u="none" strike="noStrike" kern="1200" cap="none" spc="0" normalizeH="0" baseline="0" noProof="0">
                <a:ln>
                  <a:noFill/>
                </a:ln>
                <a:solidFill>
                  <a:srgbClr val="FF0000"/>
                </a:solidFill>
                <a:effectLst/>
                <a:uLnTx/>
                <a:uFillTx/>
                <a:latin typeface="Times New Roman" pitchFamily="18" charset="0"/>
                <a:ea typeface="+mn-ea"/>
                <a:cs typeface="+mn-cs"/>
                <a:sym typeface="Symbol" pitchFamily="18" charset="2"/>
              </a:rPr>
              <a:t>A</a:t>
            </a:r>
            <a:r>
              <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sym typeface="Symbol" pitchFamily="18" charset="2"/>
              </a:rPr>
              <a:t>3</a:t>
            </a:r>
            <a:endPar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0" b="1" i="0" u="none" strike="noStrike" kern="1200" cap="none" spc="0" normalizeH="0" baseline="0" noProof="0">
                <a:ln>
                  <a:noFill/>
                </a:ln>
                <a:solidFill>
                  <a:srgbClr val="000000"/>
                </a:solidFill>
                <a:effectLst/>
                <a:uLnTx/>
                <a:uFillTx/>
                <a:latin typeface="Comic Sans MS" pitchFamily="66" charset="0"/>
                <a:ea typeface="+mn-ea"/>
                <a:cs typeface="+mn-cs"/>
              </a:rPr>
              <a:t>Phil</a:t>
            </a:r>
          </a:p>
        </p:txBody>
      </p:sp>
    </p:spTree>
    <p:extLst>
      <p:ext uri="{BB962C8B-B14F-4D97-AF65-F5344CB8AC3E}">
        <p14:creationId xmlns:p14="http://schemas.microsoft.com/office/powerpoint/2010/main" val="401436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25766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“I’d be much better at inspiring students, engaging them, and enthusing them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b="1" dirty="0">
                <a:solidFill>
                  <a:srgbClr val="008000"/>
                </a:solidFill>
              </a:rPr>
              <a:t>Making </a:t>
            </a:r>
            <a:r>
              <a:rPr lang="en-GB" sz="4000" b="1" dirty="0">
                <a:solidFill>
                  <a:srgbClr val="9966FF"/>
                </a:solidFill>
              </a:rPr>
              <a:t>engagement</a:t>
            </a:r>
            <a:r>
              <a:rPr lang="en-GB" sz="4000" b="1" dirty="0">
                <a:solidFill>
                  <a:srgbClr val="008000"/>
                </a:solidFill>
              </a:rPr>
              <a: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a:t>
            </a:r>
          </a:p>
          <a:p>
            <a:r>
              <a:rPr lang="en-GB" sz="2800" dirty="0"/>
              <a:t>Engagement should be fun – for us as well as for them. </a:t>
            </a:r>
          </a:p>
        </p:txBody>
      </p:sp>
    </p:spTree>
    <p:extLst>
      <p:ext uri="{BB962C8B-B14F-4D97-AF65-F5344CB8AC3E}">
        <p14:creationId xmlns:p14="http://schemas.microsoft.com/office/powerpoint/2010/main" val="42213954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0A016-B1A0-416E-8686-20061A0DBE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470" y="260560"/>
            <a:ext cx="7982192" cy="6458955"/>
          </a:xfrm>
          <a:prstGeom prst="rect">
            <a:avLst/>
          </a:prstGeom>
          <a:noFill/>
        </p:spPr>
      </p:pic>
    </p:spTree>
    <p:extLst>
      <p:ext uri="{BB962C8B-B14F-4D97-AF65-F5344CB8AC3E}">
        <p14:creationId xmlns:p14="http://schemas.microsoft.com/office/powerpoint/2010/main" val="112482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What works?</a:t>
            </a:r>
          </a:p>
        </p:txBody>
      </p:sp>
      <p:sp>
        <p:nvSpPr>
          <p:cNvPr id="4" name="TextBox 3">
            <a:extLst>
              <a:ext uri="{FF2B5EF4-FFF2-40B4-BE49-F238E27FC236}">
                <a16:creationId xmlns:a16="http://schemas.microsoft.com/office/drawing/2014/main" id="{AF8717F2-0672-4790-AFAB-FB932A682E68}"/>
              </a:ext>
            </a:extLst>
          </p:cNvPr>
          <p:cNvSpPr txBox="1"/>
          <p:nvPr/>
        </p:nvSpPr>
        <p:spPr>
          <a:xfrm>
            <a:off x="3563860" y="3217317"/>
            <a:ext cx="1656230" cy="769441"/>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CIT</a:t>
            </a:r>
          </a:p>
        </p:txBody>
      </p:sp>
    </p:spTree>
    <p:extLst>
      <p:ext uri="{BB962C8B-B14F-4D97-AF65-F5344CB8AC3E}">
        <p14:creationId xmlns:p14="http://schemas.microsoft.com/office/powerpoint/2010/main" val="2384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9949221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Institutions’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2625"/>
            <a:ext cx="91440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idea of how we learn?</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r>
              <a:rPr lang="en-GB" sz="2800" b="1" dirty="0">
                <a:latin typeface="Calibri" panose="020F0502020204030204" pitchFamily="34" charset="0"/>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r>
              <a:rPr lang="en-GB" sz="2800" b="1" dirty="0">
                <a:latin typeface="Calibri" panose="020F0502020204030204" pitchFamily="34" charset="0"/>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r>
              <a:rPr lang="en-GB" sz="2800" b="1" dirty="0">
                <a:latin typeface="Calibri" panose="020F0502020204030204" pitchFamily="34" charset="0"/>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r>
              <a:rPr lang="en-GB" sz="2800" b="1" dirty="0">
                <a:solidFill>
                  <a:schemeClr val="bg1"/>
                </a:solidFill>
                <a:latin typeface="Calibri" panose="020F0502020204030204" pitchFamily="34" charset="0"/>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r>
              <a:rPr lang="en-GB" sz="2800" b="1" dirty="0">
                <a:latin typeface="Calibri" panose="020F0502020204030204" pitchFamily="34" charset="0"/>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r>
              <a:rPr lang="en-GB" sz="2800" b="1" dirty="0">
                <a:latin typeface="Calibri" panose="020F0502020204030204" pitchFamily="34" charset="0"/>
                <a:cs typeface="Calibri" panose="020F0502020204030204" pitchFamily="34" charset="0"/>
              </a:rPr>
              <a:t>What’s wrong</a:t>
            </a:r>
          </a:p>
          <a:p>
            <a:r>
              <a:rPr lang="en-GB" sz="2800" b="1" dirty="0">
                <a:latin typeface="Calibri" panose="020F0502020204030204" pitchFamily="34" charset="0"/>
                <a:cs typeface="Calibri" panose="020F0502020204030204" pitchFamily="34" charset="0"/>
              </a:rPr>
              <a:t>with</a:t>
            </a:r>
          </a:p>
          <a:p>
            <a:r>
              <a:rPr lang="en-GB" sz="2800" b="1" dirty="0">
                <a:latin typeface="Calibri" panose="020F0502020204030204" pitchFamily="34" charset="0"/>
                <a:cs typeface="Calibri" panose="020F0502020204030204" pitchFamily="34" charset="0"/>
              </a:rPr>
              <a:t>this?</a:t>
            </a:r>
          </a:p>
        </p:txBody>
      </p:sp>
    </p:spTree>
    <p:extLst>
      <p:ext uri="{BB962C8B-B14F-4D97-AF65-F5344CB8AC3E}">
        <p14:creationId xmlns:p14="http://schemas.microsoft.com/office/powerpoint/2010/main" val="22135192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439C4-075F-47E6-B3DC-CBD6890E0C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8049" y="4284"/>
            <a:ext cx="4667901" cy="6849431"/>
          </a:xfrm>
          <a:prstGeom prst="rect">
            <a:avLst/>
          </a:prstGeom>
        </p:spPr>
      </p:pic>
      <p:sp>
        <p:nvSpPr>
          <p:cNvPr id="2" name="Oval 1">
            <a:extLst>
              <a:ext uri="{FF2B5EF4-FFF2-40B4-BE49-F238E27FC236}">
                <a16:creationId xmlns:a16="http://schemas.microsoft.com/office/drawing/2014/main" id="{93558540-C3D1-4639-BFE2-D7687A2DAEA4}"/>
              </a:ext>
            </a:extLst>
          </p:cNvPr>
          <p:cNvSpPr/>
          <p:nvPr/>
        </p:nvSpPr>
        <p:spPr>
          <a:xfrm>
            <a:off x="1979640" y="2996940"/>
            <a:ext cx="5256730" cy="120244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1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4400" b="1" dirty="0">
                <a:latin typeface="Calibri" panose="020F0502020204030204" pitchFamily="34" charset="0"/>
                <a:cs typeface="Calibri" panose="020F0502020204030204" pitchFamily="34" charset="0"/>
              </a:rPr>
              <a:t>Use</a:t>
            </a:r>
            <a:r>
              <a:rPr lang="en-GB" sz="6000" b="1" dirty="0">
                <a:latin typeface="Cambria" pitchFamily="18" charset="0"/>
              </a:rPr>
              <a:t> WIIFM </a:t>
            </a:r>
            <a:r>
              <a:rPr lang="en-GB" sz="4400" b="1" dirty="0">
                <a:latin typeface="Calibri" panose="020F0502020204030204" pitchFamily="34" charset="0"/>
                <a:cs typeface="Calibri" panose="020F0502020204030204" pitchFamily="34" charset="0"/>
              </a:rPr>
              <a:t>to enthuse students</a:t>
            </a:r>
            <a:endParaRPr lang="en-GB" sz="6000" b="1" dirty="0">
              <a:latin typeface="Calibri" panose="020F0502020204030204" pitchFamily="34" charset="0"/>
              <a:cs typeface="Calibri" panose="020F0502020204030204" pitchFamily="34" charset="0"/>
            </a:endParaRP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extLst>
      <p:ext uri="{BB962C8B-B14F-4D97-AF65-F5344CB8AC3E}">
        <p14:creationId xmlns:p14="http://schemas.microsoft.com/office/powerpoint/2010/main" val="38153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latin typeface="Calibri" panose="020F0502020204030204" pitchFamily="34" charset="0"/>
                <a:cs typeface="Calibri" panose="020F0502020204030204" pitchFamily="34" charset="0"/>
              </a:rPr>
              <a:t>Teaching – and research – and reflection:</a:t>
            </a:r>
            <a:br>
              <a:rPr lang="en-GB" sz="3200" b="1" dirty="0">
                <a:solidFill>
                  <a:srgbClr val="FF0000"/>
                </a:solidFill>
                <a:latin typeface="Calibri" panose="020F0502020204030204" pitchFamily="34" charset="0"/>
                <a:cs typeface="Calibri" panose="020F0502020204030204" pitchFamily="34" charset="0"/>
              </a:rPr>
            </a:br>
            <a:r>
              <a:rPr lang="en-GB" sz="3200" b="1" dirty="0">
                <a:solidFill>
                  <a:srgbClr val="FF0000"/>
                </a:solidFill>
                <a:latin typeface="Calibri" panose="020F0502020204030204" pitchFamily="34" charset="0"/>
                <a:cs typeface="Calibri" panose="020F0502020204030204"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latin typeface="Calibri" panose="020F0502020204030204" pitchFamily="34" charset="0"/>
                <a:cs typeface="Calibri" panose="020F0502020204030204" pitchFamily="34" charset="0"/>
              </a:rPr>
              <a:t>Why?</a:t>
            </a:r>
          </a:p>
          <a:p>
            <a:r>
              <a:rPr lang="en-GB" dirty="0">
                <a:latin typeface="Calibri" panose="020F0502020204030204" pitchFamily="34" charset="0"/>
                <a:cs typeface="Calibri" panose="020F0502020204030204" pitchFamily="34" charset="0"/>
              </a:rPr>
              <a:t>What?</a:t>
            </a:r>
          </a:p>
          <a:p>
            <a:r>
              <a:rPr lang="en-GB" dirty="0">
                <a:latin typeface="Calibri" panose="020F0502020204030204" pitchFamily="34" charset="0"/>
                <a:cs typeface="Calibri" panose="020F0502020204030204" pitchFamily="34" charset="0"/>
              </a:rPr>
              <a:t>Who?</a:t>
            </a:r>
          </a:p>
          <a:p>
            <a:r>
              <a:rPr lang="en-GB" dirty="0">
                <a:latin typeface="Calibri" panose="020F0502020204030204" pitchFamily="34" charset="0"/>
                <a:cs typeface="Calibri" panose="020F0502020204030204" pitchFamily="34" charset="0"/>
              </a:rPr>
              <a:t>Where?</a:t>
            </a:r>
          </a:p>
          <a:p>
            <a:r>
              <a:rPr lang="en-GB" dirty="0">
                <a:latin typeface="Calibri" panose="020F0502020204030204" pitchFamily="34" charset="0"/>
                <a:cs typeface="Calibri" panose="020F0502020204030204" pitchFamily="34" charset="0"/>
              </a:rPr>
              <a:t>When?</a:t>
            </a:r>
          </a:p>
          <a:p>
            <a:r>
              <a:rPr lang="en-GB" dirty="0">
                <a:latin typeface="Calibri" panose="020F0502020204030204" pitchFamily="34" charset="0"/>
                <a:cs typeface="Calibri" panose="020F0502020204030204" pitchFamily="34" charset="0"/>
              </a:rPr>
              <a:t>How?</a:t>
            </a:r>
          </a:p>
        </p:txBody>
      </p:sp>
      <p:sp>
        <p:nvSpPr>
          <p:cNvPr id="23556" name="Content Placeholder 3"/>
          <p:cNvSpPr>
            <a:spLocks noGrp="1"/>
          </p:cNvSpPr>
          <p:nvPr>
            <p:ph sz="half" idx="2"/>
          </p:nvPr>
        </p:nvSpPr>
        <p:spPr>
          <a:xfrm>
            <a:off x="3714744" y="1714488"/>
            <a:ext cx="4227513" cy="3509970"/>
          </a:xfrm>
        </p:spPr>
        <p:txBody>
          <a:bodyPr/>
          <a:lstStyle/>
          <a:p>
            <a:r>
              <a:rPr lang="en-GB" dirty="0">
                <a:latin typeface="Calibri" panose="020F0502020204030204" pitchFamily="34" charset="0"/>
                <a:cs typeface="Calibri" panose="020F0502020204030204" pitchFamily="34" charset="0"/>
              </a:rPr>
              <a:t>Which?</a:t>
            </a:r>
          </a:p>
          <a:p>
            <a:r>
              <a:rPr lang="en-GB" dirty="0">
                <a:latin typeface="Calibri" panose="020F0502020204030204" pitchFamily="34" charset="0"/>
                <a:cs typeface="Calibri" panose="020F0502020204030204" pitchFamily="34" charset="0"/>
              </a:rPr>
              <a:t>So what? </a:t>
            </a:r>
          </a:p>
          <a:p>
            <a:pPr marL="0" indent="0">
              <a:buNone/>
            </a:pPr>
            <a:r>
              <a:rPr lang="en-GB" dirty="0">
                <a:solidFill>
                  <a:srgbClr val="FF0000"/>
                </a:solidFill>
                <a:latin typeface="Calibri" panose="020F0502020204030204" pitchFamily="34" charset="0"/>
                <a:cs typeface="Calibri" panose="020F0502020204030204" pitchFamily="34" charset="0"/>
              </a:rPr>
              <a:t>	wtf?</a:t>
            </a:r>
          </a:p>
          <a:p>
            <a:r>
              <a:rPr lang="en-GB" dirty="0">
                <a:latin typeface="Calibri" panose="020F0502020204030204" pitchFamily="34" charset="0"/>
                <a:cs typeface="Calibri" panose="020F0502020204030204" pitchFamily="34" charset="0"/>
              </a:rPr>
              <a:t>Wow?</a:t>
            </a:r>
          </a:p>
          <a:p>
            <a:pPr>
              <a:buNone/>
            </a:pPr>
            <a:r>
              <a:rPr lang="en-GB" dirty="0">
                <a:latin typeface="Calibri" panose="020F0502020204030204" pitchFamily="34" charset="0"/>
                <a:cs typeface="Calibri" panose="020F0502020204030204" pitchFamily="34" charset="0"/>
              </a:rPr>
              <a:t>And the most powerful four-letter word in the English language...</a:t>
            </a:r>
          </a:p>
          <a:p>
            <a:pPr>
              <a:buNone/>
            </a:pPr>
            <a:r>
              <a:rPr lang="en-GB" sz="4000" dirty="0">
                <a:solidFill>
                  <a:srgbClr val="CC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710369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6980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Teaching – and research – and reflection:</a:t>
            </a:r>
            <a:b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b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3895311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2018?</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10462838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classes?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31004659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Classes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Time flies when we – and they – are enjoying ourselves.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22492551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class?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1128107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teachers who get engagement going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2748150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79924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err="1">
                <a:solidFill>
                  <a:srgbClr val="0070C0"/>
                </a:solidFill>
              </a:rPr>
              <a:t>F,e,e,f,e,e,e,f</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0070C0"/>
                </a:solidFill>
                <a:effectLst/>
                <a:uLnTx/>
                <a:uFillTx/>
                <a:latin typeface="Comic Sans MS" pitchFamily="66" charset="0"/>
                <a:ea typeface="+mn-ea"/>
                <a:cs typeface="+mn-cs"/>
              </a:rPr>
              <a:t>E,f.f.e.f.f.f.e</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3</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err="1">
                <a:solidFill>
                  <a:srgbClr val="0070C0"/>
                </a:solidFill>
              </a:rPr>
              <a:t>B,b,b,b,b,b,b,b</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297074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a:xfrm>
            <a:off x="358777" y="764631"/>
            <a:ext cx="8605838" cy="5102772"/>
          </a:xfrm>
        </p:spPr>
        <p:txBody>
          <a:bodyPr/>
          <a:lstStyle/>
          <a:p>
            <a:r>
              <a:rPr lang="en-GB" sz="2800" dirty="0"/>
              <a:t>How can we inspire our students to learn?</a:t>
            </a:r>
          </a:p>
          <a:p>
            <a:r>
              <a:rPr lang="en-GB" sz="2800" dirty="0"/>
              <a:t>How can we engage them, and keep them engaged?</a:t>
            </a:r>
          </a:p>
          <a:p>
            <a:r>
              <a:rPr lang="en-GB" sz="2800" dirty="0"/>
              <a:t>How best can we use the tools available to us in this digital age to enthuse them? </a:t>
            </a:r>
          </a:p>
          <a:p>
            <a:r>
              <a:rPr lang="en-GB" sz="2800" dirty="0"/>
              <a:t>What are the processes which underpin successful learning now? </a:t>
            </a:r>
          </a:p>
          <a:p>
            <a:r>
              <a:rPr lang="en-GB" sz="2800" dirty="0"/>
              <a:t>How can we ourselves be inspired and enthused, so that we enjoy our work as teachers more than ever?</a:t>
            </a:r>
          </a:p>
          <a:p>
            <a:pPr marL="0" indent="0">
              <a:buNone/>
            </a:pPr>
            <a:r>
              <a:rPr lang="en-GB" sz="2800" dirty="0"/>
              <a:t>These are some of the questions we will explore in this interactive workshop on learning and teaching in the 21</a:t>
            </a:r>
            <a:r>
              <a:rPr lang="en-GB" sz="2800" baseline="30000" dirty="0"/>
              <a:t>st</a:t>
            </a:r>
            <a:r>
              <a:rPr lang="en-GB" sz="2800" dirty="0"/>
              <a:t> Century.</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latin typeface="Calibri" panose="020F0502020204030204" pitchFamily="34" charset="0"/>
                <a:cs typeface="Calibri" panose="020F0502020204030204" pitchFamily="34" charset="0"/>
              </a:rPr>
              <a:t>Feedback is like fish.</a:t>
            </a:r>
          </a:p>
          <a:p>
            <a:pPr eaLnBrk="1" hangingPunct="1">
              <a:buFont typeface="Wingdings" pitchFamily="2" charset="2"/>
              <a:buNone/>
              <a:defRPr/>
            </a:pPr>
            <a:r>
              <a:rPr lang="en-GB" dirty="0">
                <a:solidFill>
                  <a:srgbClr val="006600"/>
                </a:solidFill>
                <a:latin typeface="Calibri" panose="020F0502020204030204" pitchFamily="34" charset="0"/>
                <a:cs typeface="Calibri" panose="020F0502020204030204" pitchFamily="34" charset="0"/>
              </a:rPr>
              <a:t>If it is not used quickly, it becomes useless.</a:t>
            </a:r>
          </a:p>
          <a:p>
            <a:pPr eaLnBrk="1" hangingPunct="1">
              <a:buFont typeface="Wingdings" pitchFamily="2" charset="2"/>
              <a:buNone/>
              <a:defRPr/>
            </a:pPr>
            <a:r>
              <a:rPr lang="en-GB" dirty="0">
                <a:solidFill>
                  <a:srgbClr val="006600"/>
                </a:solidFill>
                <a:latin typeface="Calibri" panose="020F0502020204030204" pitchFamily="34" charset="0"/>
                <a:cs typeface="Calibri" panose="020F0502020204030204" pitchFamily="34" charset="0"/>
              </a:rPr>
              <a:t>	(Sally Brown).</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Give a man a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day.</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Teach a man to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lifetime.</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	</a:t>
            </a:r>
            <a:r>
              <a:rPr lang="en-GB" kern="1200" dirty="0">
                <a:solidFill>
                  <a:srgbClr val="0000CC"/>
                </a:solidFill>
                <a:latin typeface="Calibri" panose="020F0502020204030204" pitchFamily="34" charset="0"/>
                <a:cs typeface="Calibri" panose="020F0502020204030204" pitchFamily="34" charset="0"/>
              </a:rPr>
              <a:t>(Maimonides: 1135-1204)</a:t>
            </a:r>
          </a:p>
          <a:p>
            <a:pPr eaLnBrk="1" hangingPunct="1">
              <a:buFont typeface="Wingdings" pitchFamily="2" charset="2"/>
              <a:buNone/>
              <a:defRPr/>
            </a:pPr>
            <a:endParaRPr lang="en-GB" dirty="0">
              <a:solidFill>
                <a:srgbClr val="0000CC"/>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Calibri" panose="020F0502020204030204" pitchFamily="34" charset="0"/>
                <a:cs typeface="Calibri" panose="020F0502020204030204" pitchFamily="34" charset="0"/>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Calibri" panose="020F0502020204030204" pitchFamily="34" charset="0"/>
                <a:cs typeface="Calibri" panose="020F0502020204030204" pitchFamily="34"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Make feedback </a:t>
            </a:r>
            <a:r>
              <a:rPr kumimoji="0" lang="en-GB"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timely</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786305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93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 reminder…</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a:xfrm>
            <a:off x="358777" y="764631"/>
            <a:ext cx="8605838" cy="5102772"/>
          </a:xfrm>
        </p:spPr>
        <p:txBody>
          <a:bodyPr/>
          <a:lstStyle/>
          <a:p>
            <a:r>
              <a:rPr lang="en-GB" sz="2800" dirty="0"/>
              <a:t>How can we inspire our students to learn?</a:t>
            </a:r>
          </a:p>
          <a:p>
            <a:r>
              <a:rPr lang="en-GB" sz="2800" dirty="0"/>
              <a:t>How can we engage them, and keep them engaged?</a:t>
            </a:r>
          </a:p>
          <a:p>
            <a:r>
              <a:rPr lang="en-GB" sz="2800" dirty="0"/>
              <a:t>How best can we use the tools available to us in this digital age to enthuse them? </a:t>
            </a:r>
          </a:p>
          <a:p>
            <a:r>
              <a:rPr lang="en-GB" sz="2800" dirty="0"/>
              <a:t>What are the processes which underpin successful learning now? </a:t>
            </a:r>
          </a:p>
          <a:p>
            <a:r>
              <a:rPr lang="en-GB" sz="2800" dirty="0"/>
              <a:t>How can we ourselves be inspired and enthused, so that we enjoy our work as teachers more than ever?</a:t>
            </a:r>
          </a:p>
        </p:txBody>
      </p:sp>
    </p:spTree>
    <p:extLst>
      <p:ext uri="{BB962C8B-B14F-4D97-AF65-F5344CB8AC3E}">
        <p14:creationId xmlns:p14="http://schemas.microsoft.com/office/powerpoint/2010/main" val="33159814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dirty="0"/>
              <a:t>By the end of this workshop, participants will have:</a:t>
            </a:r>
          </a:p>
          <a:p>
            <a:pPr marL="514350" lvl="0" indent="-514350">
              <a:buFont typeface="+mj-lt"/>
              <a:buAutoNum type="arabicPeriod"/>
            </a:pPr>
            <a:r>
              <a:rPr lang="en-GB" dirty="0"/>
              <a:t>Explored some answers to the questions on the previous slide, and thought of better ones;</a:t>
            </a:r>
          </a:p>
          <a:p>
            <a:pPr lvl="0">
              <a:buFont typeface="+mj-lt"/>
              <a:buAutoNum type="arabicPeriod"/>
            </a:pPr>
            <a:r>
              <a:rPr lang="en-GB" dirty="0"/>
              <a:t>Shared ideas with each other and with Phil;</a:t>
            </a:r>
          </a:p>
          <a:p>
            <a:pPr>
              <a:buFont typeface="+mj-lt"/>
              <a:buAutoNum type="arabicPeriod"/>
            </a:pPr>
            <a:r>
              <a:rPr lang="en-GB" dirty="0"/>
              <a:t>Confronted the need to re-invent feedback and assessment for the 21</a:t>
            </a:r>
            <a:r>
              <a:rPr lang="en-GB" baseline="30000" dirty="0"/>
              <a:t>st</a:t>
            </a:r>
            <a:r>
              <a:rPr lang="en-GB" dirty="0"/>
              <a:t> Century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Explored some answers to the questions on the previous slide, and thought of better ones?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Shared ideas with each other and with Phil?</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Confronted the need to re-invent feedback and assessment for the 21st Century?</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Calibri" panose="020F0502020204030204" pitchFamily="34" charset="0"/>
                <a:cs typeface="Calibri" panose="020F0502020204030204" pitchFamily="34" charset="0"/>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Website: </a:t>
            </a:r>
            <a:r>
              <a:rPr kumimoji="0" lang="en-GB" sz="3600" b="1" i="0" u="none" strike="noStrike" kern="1200" cap="none" spc="0" normalizeH="0" baseline="0" noProof="0" dirty="0">
                <a:ln>
                  <a:noFill/>
                </a:ln>
                <a:solidFill>
                  <a:srgbClr val="FF66CC"/>
                </a:solidFill>
                <a:effectLst/>
                <a:uLnTx/>
                <a:uFillTx/>
                <a:latin typeface="Calibri" panose="020F0502020204030204" pitchFamily="34" charset="0"/>
                <a:cs typeface="Calibri" panose="020F0502020204030204" pitchFamily="34" charset="0"/>
                <a:hlinkClick r:id="rId3"/>
              </a:rPr>
              <a:t>http://phil-race.co.uk</a:t>
            </a:r>
            <a:r>
              <a:rPr kumimoji="0" lang="en-GB" sz="3600" b="1" i="0" u="none" strike="noStrike" kern="1200" cap="none" spc="0" normalizeH="0" baseline="0" noProof="0" dirty="0">
                <a:ln>
                  <a:noFill/>
                </a:ln>
                <a:solidFill>
                  <a:srgbClr val="FF66CC"/>
                </a:solidFill>
                <a:effectLst/>
                <a:uLnTx/>
                <a:uFillTx/>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Follow Phil on Twitter  </a:t>
            </a:r>
            <a:r>
              <a:rPr kumimoji="0" lang="en-GB" sz="3600" b="1" i="0"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e-mail:  </a:t>
            </a:r>
            <a:r>
              <a:rPr kumimoji="0" lang="en-GB" sz="3600" b="1" i="0" u="none" strike="noStrike" kern="1200" cap="none" spc="0" normalizeH="0" baseline="0" noProof="0" dirty="0">
                <a:ln>
                  <a:noFill/>
                </a:ln>
                <a:solidFill>
                  <a:srgbClr val="FF6699"/>
                </a:solidFill>
                <a:effectLst/>
                <a:uLnTx/>
                <a:uFillTx/>
                <a:latin typeface="Calibri" panose="020F0502020204030204" pitchFamily="34" charset="0"/>
                <a:cs typeface="Calibri" panose="020F0502020204030204" pitchFamily="34" charset="0"/>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74831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Students are quick to notice if </a:t>
            </a:r>
            <a:r>
              <a:rPr lang="en-GB" i="1" dirty="0">
                <a:solidFill>
                  <a:srgbClr val="FF0000"/>
                </a:solidFill>
              </a:rPr>
              <a:t>we</a:t>
            </a:r>
            <a:r>
              <a:rPr lang="en-GB" dirty="0"/>
              <a:t> don’t radiate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t>
            </a:r>
          </a:p>
          <a:p>
            <a:r>
              <a:rPr lang="en-GB" dirty="0"/>
              <a:t>As teachers, we need to use the best of learning-centred techniques, as what worked for us when we were learners may no longer work for today’s students. </a:t>
            </a:r>
          </a:p>
          <a:p>
            <a:r>
              <a:rPr lang="en-GB" dirty="0"/>
              <a:t>Not least, we’re in a digital age, not a paper-based one. </a:t>
            </a:r>
          </a:p>
        </p:txBody>
      </p:sp>
    </p:spTree>
    <p:extLst>
      <p:ext uri="{BB962C8B-B14F-4D97-AF65-F5344CB8AC3E}">
        <p14:creationId xmlns:p14="http://schemas.microsoft.com/office/powerpoint/2010/main" val="14799266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 this afternoon</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9.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2906</Words>
  <Application>Microsoft Office PowerPoint</Application>
  <PresentationFormat>On-screen Show (4:3)</PresentationFormat>
  <Paragraphs>414</Paragraphs>
  <Slides>61</Slides>
  <Notes>29</Notes>
  <HiddenSlides>0</HiddenSlides>
  <MMClips>1</MMClips>
  <ScaleCrop>false</ScaleCrop>
  <HeadingPairs>
    <vt:vector size="6" baseType="variant">
      <vt:variant>
        <vt:lpstr>Fonts Used</vt:lpstr>
      </vt:variant>
      <vt:variant>
        <vt:i4>14</vt:i4>
      </vt:variant>
      <vt:variant>
        <vt:lpstr>Theme</vt:lpstr>
      </vt:variant>
      <vt:variant>
        <vt:i4>171</vt:i4>
      </vt:variant>
      <vt:variant>
        <vt:lpstr>Slide Titles</vt:lpstr>
      </vt:variant>
      <vt:variant>
        <vt:i4>61</vt:i4>
      </vt:variant>
    </vt:vector>
  </HeadingPairs>
  <TitlesOfParts>
    <vt:vector size="246" baseType="lpstr">
      <vt:lpstr>AR CARTER</vt:lpstr>
      <vt:lpstr>Arial</vt:lpstr>
      <vt:lpstr>Arial Rounded MT Bold</vt:lpstr>
      <vt:lpstr>Calibri</vt:lpstr>
      <vt:lpstr>Calibri Light</vt:lpstr>
      <vt:lpstr>Cambria</vt:lpstr>
      <vt:lpstr>Comic Sans MS</vt:lpstr>
      <vt:lpstr>Creepy</vt:lpstr>
      <vt:lpstr>Monotype Sorts</vt:lpstr>
      <vt:lpstr>Symbol</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11_Office Theme</vt:lpstr>
      <vt:lpstr>123_Custom Design</vt:lpstr>
      <vt:lpstr>130_Custom Design</vt:lpstr>
      <vt:lpstr>131_Custom Design</vt:lpstr>
      <vt:lpstr>3_Office Theme</vt:lpstr>
      <vt:lpstr>132_Custom Design</vt:lpstr>
      <vt:lpstr>133_Custom Design</vt:lpstr>
      <vt:lpstr>138_Custom Design</vt:lpstr>
      <vt:lpstr>Activating Learning Teaching and Learning Masterclass Knowledge isn’t infectious  – but enthusiasm is! </vt:lpstr>
      <vt:lpstr>PowerPoint Presentation</vt:lpstr>
      <vt:lpstr> About Phil…</vt:lpstr>
      <vt:lpstr>Thanks to students</vt:lpstr>
      <vt:lpstr>Rationale</vt:lpstr>
      <vt:lpstr>Intended learning outcomes</vt:lpstr>
      <vt:lpstr>Knowledge and enthusiasm</vt:lpstr>
      <vt:lpstr>Students change</vt:lpstr>
      <vt:lpstr>You will be able to download my main slides</vt:lpstr>
      <vt:lpstr>Announcement about mobile phones and laptops...</vt:lpstr>
      <vt:lpstr>You can download lots of Phil’s published stuff on learning and teaching, for example:</vt:lpstr>
      <vt:lpstr>Name labels…</vt:lpstr>
      <vt:lpstr>Getting to know each other: an analogue approach…</vt:lpstr>
      <vt:lpstr>Time-constrained Post-it exercise</vt:lpstr>
      <vt:lpstr>Making engagement happen</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Thought for the day: Einstein</vt:lpstr>
      <vt:lpstr>Evidence-based practice</vt:lpstr>
      <vt:lpstr>17 sources about assessment, feedback and learning in higher education</vt:lpstr>
      <vt:lpstr>PowerPoint Presentation</vt:lpstr>
      <vt:lpstr>PowerPoint Presentation</vt:lpstr>
      <vt:lpstr>Now is the decade of  Institutions’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Use WIIFM to enthuse students</vt:lpstr>
      <vt:lpstr>PowerPoint Presentation</vt:lpstr>
      <vt:lpstr>Teaching – and research – and reflection: the ten most important words</vt:lpstr>
      <vt:lpstr>‘what’ is getting ever less important</vt:lpstr>
      <vt:lpstr>PowerPoint Presentation</vt:lpstr>
      <vt:lpstr>PowerPoint Presentation</vt:lpstr>
      <vt:lpstr>What are lectures for, in 2018?</vt:lpstr>
      <vt:lpstr>So what can we do in classes?</vt:lpstr>
      <vt:lpstr>Classes should be fun!</vt:lpstr>
      <vt:lpstr>What is likely to annoy students in class?</vt:lpstr>
      <vt:lpstr>Characteristics of teachers who get engagement going (Sally Brown)</vt:lpstr>
      <vt:lpstr>PowerPoint Presentation</vt:lpstr>
      <vt:lpstr>PowerPoint Presentation</vt:lpstr>
      <vt:lpstr>PowerPoint Presentation</vt:lpstr>
      <vt:lpstr>Fishing for feedback?</vt:lpstr>
      <vt:lpstr>But what’s really wrong with feedback?</vt:lpstr>
      <vt:lpstr>Face-to-face communication</vt:lpstr>
      <vt:lpstr>Face-to-face one-to-one feedback activity</vt:lpstr>
      <vt:lpstr>PowerPoint Presentation</vt:lpstr>
      <vt:lpstr>PowerPoint Presentation</vt:lpstr>
      <vt:lpstr>PowerPoint Presentation</vt:lpstr>
      <vt:lpstr>PowerPoint Presentation</vt:lpstr>
      <vt:lpstr>Rationale: reminder…</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2018-05-14T12:52:00Z</dcterms:modified>
</cp:coreProperties>
</file>