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3.xml" ContentType="application/vnd.openxmlformats-officedocument.presentationml.slideLayout+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slideLayouts/slideLayout47.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48.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49.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0.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1.xml" ContentType="application/vnd.openxmlformats-officedocument.presentationml.slideLayout+xml"/>
  <Override PartName="/ppt/theme/theme13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4.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slideLayouts/slideLayout59.xml" ContentType="application/vnd.openxmlformats-officedocument.presentationml.slideLayout+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slideLayouts/slideLayout60.xml" ContentType="application/vnd.openxmlformats-officedocument.presentationml.slideLayout+xml"/>
  <Override PartName="/ppt/theme/theme159.xml" ContentType="application/vnd.openxmlformats-officedocument.theme+xml"/>
  <Override PartName="/ppt/slideLayouts/slideLayout61.xml" ContentType="application/vnd.openxmlformats-officedocument.presentationml.slideLayout+xml"/>
  <Override PartName="/ppt/theme/theme160.xml" ContentType="application/vnd.openxmlformats-officedocument.theme+xml"/>
  <Override PartName="/ppt/slideLayouts/slideLayout62.xml" ContentType="application/vnd.openxmlformats-officedocument.presentationml.slideLayout+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slideLayouts/slideLayout63.xml" ContentType="application/vnd.openxmlformats-officedocument.presentationml.slideLayout+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slideLayouts/slideLayout64.xml" ContentType="application/vnd.openxmlformats-officedocument.presentationml.slideLayout+xml"/>
  <Override PartName="/ppt/theme/theme167.xml" ContentType="application/vnd.openxmlformats-officedocument.theme+xml"/>
  <Override PartName="/ppt/theme/theme168.xml" ContentType="application/vnd.openxmlformats-officedocument.theme+xml"/>
  <Override PartName="/ppt/slideLayouts/slideLayout65.xml" ContentType="application/vnd.openxmlformats-officedocument.presentationml.slideLayout+xml"/>
  <Override PartName="/ppt/theme/theme169.xml" ContentType="application/vnd.openxmlformats-officedocument.theme+xml"/>
  <Override PartName="/ppt/theme/theme17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4" r:id="rId160"/>
    <p:sldMasterId id="2147485126" r:id="rId161"/>
    <p:sldMasterId id="2147485142" r:id="rId162"/>
    <p:sldMasterId id="2147485157" r:id="rId163"/>
    <p:sldMasterId id="2147485162" r:id="rId164"/>
    <p:sldMasterId id="2147485168" r:id="rId165"/>
    <p:sldMasterId id="2147485170" r:id="rId166"/>
    <p:sldMasterId id="2147485180" r:id="rId167"/>
    <p:sldMasterId id="2147485198" r:id="rId168"/>
    <p:sldMasterId id="2147485203" r:id="rId169"/>
  </p:sldMasterIdLst>
  <p:notesMasterIdLst>
    <p:notesMasterId r:id="rId224"/>
  </p:notesMasterIdLst>
  <p:sldIdLst>
    <p:sldId id="428" r:id="rId170"/>
    <p:sldId id="883" r:id="rId171"/>
    <p:sldId id="528" r:id="rId172"/>
    <p:sldId id="1217" r:id="rId173"/>
    <p:sldId id="534" r:id="rId174"/>
    <p:sldId id="882" r:id="rId175"/>
    <p:sldId id="1215" r:id="rId176"/>
    <p:sldId id="1216" r:id="rId177"/>
    <p:sldId id="884" r:id="rId178"/>
    <p:sldId id="1035" r:id="rId179"/>
    <p:sldId id="1143" r:id="rId180"/>
    <p:sldId id="1194" r:id="rId181"/>
    <p:sldId id="459" r:id="rId182"/>
    <p:sldId id="529" r:id="rId183"/>
    <p:sldId id="531" r:id="rId184"/>
    <p:sldId id="984" r:id="rId185"/>
    <p:sldId id="895" r:id="rId186"/>
    <p:sldId id="1198" r:id="rId187"/>
    <p:sldId id="670" r:id="rId188"/>
    <p:sldId id="671" r:id="rId189"/>
    <p:sldId id="672" r:id="rId190"/>
    <p:sldId id="674" r:id="rId191"/>
    <p:sldId id="675" r:id="rId192"/>
    <p:sldId id="1191" r:id="rId193"/>
    <p:sldId id="508" r:id="rId194"/>
    <p:sldId id="509" r:id="rId195"/>
    <p:sldId id="896" r:id="rId196"/>
    <p:sldId id="897" r:id="rId197"/>
    <p:sldId id="1199" r:id="rId198"/>
    <p:sldId id="1181" r:id="rId199"/>
    <p:sldId id="1182" r:id="rId200"/>
    <p:sldId id="1183" r:id="rId201"/>
    <p:sldId id="1184" r:id="rId202"/>
    <p:sldId id="1114" r:id="rId203"/>
    <p:sldId id="1209" r:id="rId204"/>
    <p:sldId id="1146" r:id="rId205"/>
    <p:sldId id="1218" r:id="rId206"/>
    <p:sldId id="1219" r:id="rId207"/>
    <p:sldId id="1220" r:id="rId208"/>
    <p:sldId id="1221" r:id="rId209"/>
    <p:sldId id="995" r:id="rId210"/>
    <p:sldId id="1210" r:id="rId211"/>
    <p:sldId id="1211" r:id="rId212"/>
    <p:sldId id="1212" r:id="rId213"/>
    <p:sldId id="991" r:id="rId214"/>
    <p:sldId id="1190" r:id="rId215"/>
    <p:sldId id="257" r:id="rId216"/>
    <p:sldId id="1129" r:id="rId217"/>
    <p:sldId id="1155" r:id="rId218"/>
    <p:sldId id="1115" r:id="rId219"/>
    <p:sldId id="1139" r:id="rId220"/>
    <p:sldId id="1140" r:id="rId221"/>
    <p:sldId id="1141" r:id="rId222"/>
    <p:sldId id="1142" r:id="rId22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66FF"/>
    <a:srgbClr val="FFFFFF"/>
    <a:srgbClr val="FF6600"/>
    <a:srgbClr val="CC0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374" autoAdjust="0"/>
  </p:normalViewPr>
  <p:slideViewPr>
    <p:cSldViewPr>
      <p:cViewPr varScale="1">
        <p:scale>
          <a:sx n="66" d="100"/>
          <a:sy n="66" d="100"/>
        </p:scale>
        <p:origin x="148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1.xml"/><Relationship Id="rId191" Type="http://schemas.openxmlformats.org/officeDocument/2006/relationships/slide" Target="slides/slide22.xml"/><Relationship Id="rId205" Type="http://schemas.openxmlformats.org/officeDocument/2006/relationships/slide" Target="slides/slide36.xml"/><Relationship Id="rId226" Type="http://schemas.openxmlformats.org/officeDocument/2006/relationships/viewProps" Target="viewProps.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12.xml"/><Relationship Id="rId216" Type="http://schemas.openxmlformats.org/officeDocument/2006/relationships/slide" Target="slides/slide47.xml"/><Relationship Id="rId211" Type="http://schemas.openxmlformats.org/officeDocument/2006/relationships/slide" Target="slides/slide4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 Target="slides/slide2.xml"/><Relationship Id="rId176" Type="http://schemas.openxmlformats.org/officeDocument/2006/relationships/slide" Target="slides/slide7.xml"/><Relationship Id="rId192" Type="http://schemas.openxmlformats.org/officeDocument/2006/relationships/slide" Target="slides/slide23.xml"/><Relationship Id="rId197" Type="http://schemas.openxmlformats.org/officeDocument/2006/relationships/slide" Target="slides/slide28.xml"/><Relationship Id="rId206" Type="http://schemas.openxmlformats.org/officeDocument/2006/relationships/slide" Target="slides/slide37.xml"/><Relationship Id="rId227" Type="http://schemas.openxmlformats.org/officeDocument/2006/relationships/theme" Target="theme/theme1.xml"/><Relationship Id="rId201" Type="http://schemas.openxmlformats.org/officeDocument/2006/relationships/slide" Target="slides/slide32.xml"/><Relationship Id="rId222" Type="http://schemas.openxmlformats.org/officeDocument/2006/relationships/slide" Target="slides/slide5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13.xml"/><Relationship Id="rId187" Type="http://schemas.openxmlformats.org/officeDocument/2006/relationships/slide" Target="slides/slide18.xml"/><Relationship Id="rId217"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43.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8.xml"/><Relationship Id="rId198" Type="http://schemas.openxmlformats.org/officeDocument/2006/relationships/slide" Target="slides/slide29.xml"/><Relationship Id="rId172" Type="http://schemas.openxmlformats.org/officeDocument/2006/relationships/slide" Target="slides/slide3.xml"/><Relationship Id="rId193" Type="http://schemas.openxmlformats.org/officeDocument/2006/relationships/slide" Target="slides/slide24.xml"/><Relationship Id="rId202" Type="http://schemas.openxmlformats.org/officeDocument/2006/relationships/slide" Target="slides/slide33.xml"/><Relationship Id="rId207" Type="http://schemas.openxmlformats.org/officeDocument/2006/relationships/slide" Target="slides/slide38.xml"/><Relationship Id="rId223" Type="http://schemas.openxmlformats.org/officeDocument/2006/relationships/slide" Target="slides/slide54.xml"/><Relationship Id="rId228"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4.xml"/><Relationship Id="rId213" Type="http://schemas.openxmlformats.org/officeDocument/2006/relationships/slide" Target="slides/slide44.xml"/><Relationship Id="rId218"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4.xml"/><Relationship Id="rId194" Type="http://schemas.openxmlformats.org/officeDocument/2006/relationships/slide" Target="slides/slide25.xml"/><Relationship Id="rId199" Type="http://schemas.openxmlformats.org/officeDocument/2006/relationships/slide" Target="slides/slide30.xml"/><Relationship Id="rId203" Type="http://schemas.openxmlformats.org/officeDocument/2006/relationships/slide" Target="slides/slide34.xml"/><Relationship Id="rId208" Type="http://schemas.openxmlformats.org/officeDocument/2006/relationships/slide" Target="slides/slide39.xml"/><Relationship Id="rId19" Type="http://schemas.openxmlformats.org/officeDocument/2006/relationships/slideMaster" Target="slideMasters/slideMaster19.xml"/><Relationship Id="rId224" Type="http://schemas.openxmlformats.org/officeDocument/2006/relationships/notesMaster" Target="notesMasters/notesMaster1.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5.xml"/><Relationship Id="rId189" Type="http://schemas.openxmlformats.org/officeDocument/2006/relationships/slide" Target="slides/slide20.xml"/><Relationship Id="rId219" Type="http://schemas.openxmlformats.org/officeDocument/2006/relationships/slide" Target="slides/slide50.xml"/><Relationship Id="rId3" Type="http://schemas.openxmlformats.org/officeDocument/2006/relationships/slideMaster" Target="slideMasters/slideMaster3.xml"/><Relationship Id="rId214" Type="http://schemas.openxmlformats.org/officeDocument/2006/relationships/slide" Target="slides/slide45.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5.xml"/><Relationship Id="rId179" Type="http://schemas.openxmlformats.org/officeDocument/2006/relationships/slide" Target="slides/slide10.xml"/><Relationship Id="rId195" Type="http://schemas.openxmlformats.org/officeDocument/2006/relationships/slide" Target="slides/slide26.xml"/><Relationship Id="rId209" Type="http://schemas.openxmlformats.org/officeDocument/2006/relationships/slide" Target="slides/slide40.xml"/><Relationship Id="rId190" Type="http://schemas.openxmlformats.org/officeDocument/2006/relationships/slide" Target="slides/slide21.xml"/><Relationship Id="rId204" Type="http://schemas.openxmlformats.org/officeDocument/2006/relationships/slide" Target="slides/slide35.xml"/><Relationship Id="rId220" Type="http://schemas.openxmlformats.org/officeDocument/2006/relationships/slide" Target="slides/slide51.xml"/><Relationship Id="rId225" Type="http://schemas.openxmlformats.org/officeDocument/2006/relationships/presProps" Target="pres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1.xml"/><Relationship Id="rId210" Type="http://schemas.openxmlformats.org/officeDocument/2006/relationships/slide" Target="slides/slide41.xml"/><Relationship Id="rId215" Type="http://schemas.openxmlformats.org/officeDocument/2006/relationships/slide" Target="slides/slide46.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6.xml"/><Relationship Id="rId196" Type="http://schemas.openxmlformats.org/officeDocument/2006/relationships/slide" Target="slides/slide27.xml"/><Relationship Id="rId200" Type="http://schemas.openxmlformats.org/officeDocument/2006/relationships/slide" Target="slides/slide31.xml"/><Relationship Id="rId16" Type="http://schemas.openxmlformats.org/officeDocument/2006/relationships/slideMaster" Target="slideMasters/slideMaster16.xml"/><Relationship Id="rId221" Type="http://schemas.openxmlformats.org/officeDocument/2006/relationships/slide" Target="slides/slide52.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dirty="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27</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28</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596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418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3871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3FF77-8B5E-45BF-B214-C86C644F605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605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0290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900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024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3010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713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959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85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463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75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97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9</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13</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17</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25</a:t>
            </a:fld>
            <a:endParaRPr lang="en-GB"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dirty="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26</a:t>
            </a:fld>
            <a:endParaRPr 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23/05/2018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23/05/2018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23/05/2018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23/05/2018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40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23/05/2018</a:t>
            </a:fld>
            <a:endParaRPr kumimoji="0" lang="en-GB" alt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0882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23/05/2018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23 May 2018</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23 May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5/23/2018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23/05/2018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827083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47644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37470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1134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32031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23/05/2018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Wednesday, 23 May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fld id="{02148920-819C-4DD1-A753-205F391DD998}" type="datetime2">
              <a:rPr kumimoji="0" lang="en-GB" sz="1200" b="0" i="0" u="none" strike="noStrike" kern="1200" cap="none" spc="0" normalizeH="0" baseline="0" noProof="0">
                <a:ln>
                  <a:noFill/>
                </a:ln>
                <a:solidFill>
                  <a:srgbClr val="66FF33"/>
                </a:solidFill>
                <a:effectLst/>
                <a:uLnTx/>
                <a:uFillTx/>
                <a:latin typeface="Calibri"/>
                <a:ea typeface="+mn-ea"/>
                <a:cs typeface="+mn-cs"/>
              </a:rPr>
              <a:pPr marL="0" marR="0" lvl="0" indent="0" algn="l" defTabSz="914400" rtl="0" eaLnBrk="1" fontAlgn="base" latinLnBrk="0" hangingPunct="1">
                <a:lnSpc>
                  <a:spcPct val="80000"/>
                </a:lnSpc>
                <a:spcBef>
                  <a:spcPct val="0"/>
                </a:spcBef>
                <a:spcAft>
                  <a:spcPct val="0"/>
                </a:spcAft>
                <a:buClrTx/>
                <a:buSzTx/>
                <a:buFontTx/>
                <a:buNone/>
                <a:tabLst/>
                <a:defRPr/>
              </a:pPr>
              <a:t>Wednesday, 23 May 2018</a:t>
            </a:fld>
            <a:endParaRPr kumimoji="0" lang="en-GB" sz="1200" b="0" i="0" u="none" strike="noStrike" kern="1200" cap="none" spc="0" normalizeH="0" baseline="0" noProof="0">
              <a:ln>
                <a:noFill/>
              </a:ln>
              <a:solidFill>
                <a:srgbClr val="66FF33"/>
              </a:solidFill>
              <a:effectLst/>
              <a:uLnTx/>
              <a:uFillTx/>
              <a:latin typeface="Calibri"/>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CCCC00"/>
              </a:solidFill>
              <a:effectLst/>
              <a:uLnTx/>
              <a:uFillTx/>
              <a:latin typeface="Calibri"/>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93D64B-E474-4769-A430-9CD8C486EAA9}" type="slidenum">
              <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701572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23/05/2018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995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645272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35455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23/05/2018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23/05/2018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23/05/2018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1.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4.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3" Type="http://schemas.openxmlformats.org/officeDocument/2006/relationships/theme" Target="../theme/theme139.xml"/><Relationship Id="rId2" Type="http://schemas.openxmlformats.org/officeDocument/2006/relationships/slideLayout" Target="../slideLayouts/slideLayout56.xml"/><Relationship Id="rId1"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2" Type="http://schemas.openxmlformats.org/officeDocument/2006/relationships/theme" Target="../theme/theme146.xml"/><Relationship Id="rId1" Type="http://schemas.openxmlformats.org/officeDocument/2006/relationships/slideLayout" Target="../slideLayouts/slideLayout59.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0.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60.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160.xml"/><Relationship Id="rId1" Type="http://schemas.openxmlformats.org/officeDocument/2006/relationships/slideLayout" Target="../slideLayouts/slideLayout61.xml"/><Relationship Id="rId6" Type="http://schemas.openxmlformats.org/officeDocument/2006/relationships/hyperlink" Target="disruptive%20behaviour%20bradford.ppt#-1,1,PowerPoint Presentation" TargetMode="External"/><Relationship Id="rId5" Type="http://schemas.openxmlformats.org/officeDocument/2006/relationships/hyperlink" Target="lec%20book%20pics.ppt#-1,1,PowerPoint Presentation" TargetMode="External"/><Relationship Id="rId4"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1.xml"/><Relationship Id="rId1" Type="http://schemas.openxmlformats.org/officeDocument/2006/relationships/slideLayout" Target="../slideLayouts/slideLayout6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63.xml"/></Relationships>
</file>

<file path=ppt/slideMasters/_rels/slideMaster1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7.xml"/><Relationship Id="rId1" Type="http://schemas.openxmlformats.org/officeDocument/2006/relationships/slideLayout" Target="../slideLayouts/slideLayout64.xml"/></Relationships>
</file>

<file path=ppt/slideMasters/_rels/slideMaster16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8.xml"/></Relationships>
</file>

<file path=ppt/slideMasters/_rels/slideMaster16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9.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3.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5/23/2018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5/23/2018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4" r:id="rId1"/>
    <p:sldLayoutId id="214748518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5/23/2018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8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23 May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eaLnBrk="0" hangingPunct="0">
              <a:defRPr/>
            </a:pPr>
            <a:fld id="{60911A02-E2A4-48FA-9D6D-C6B67E2B53B0}" type="datetime2">
              <a:rPr lang="en-GB"/>
              <a:pPr algn="ctr" eaLnBrk="0" hangingPunct="0">
                <a:defRPr/>
              </a:pPr>
              <a:t>Wednesday, 23 May 2018</a:t>
            </a:fld>
            <a:endParaRPr lang="en-GB"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eaLnBrk="0" hangingPunct="0">
              <a:defRPr/>
            </a:pPr>
            <a:endParaRPr lang="en-US"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defRPr/>
            </a:pPr>
            <a:fld id="{05335A88-9A6F-485D-8EAE-85A7FCEF86C8}" type="slidenum">
              <a:rPr lang="en-GB">
                <a:solidFill>
                  <a:srgbClr val="FFFF66"/>
                </a:solidFill>
              </a:rPr>
              <a:pPr eaLnBrk="0" hangingPunct="0">
                <a:defRPr/>
              </a:pPr>
              <a:t>‹#›</a:t>
            </a:fld>
            <a:endParaRPr lang="en-GB" dirty="0">
              <a:solidFill>
                <a:srgbClr val="FFFF66"/>
              </a:solidFill>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1380095"/>
      </p:ext>
    </p:extLst>
  </p:cSld>
  <p:clrMap bg1="lt1" tx1="dk1" bg2="lt2" tx2="dk2" accent1="accent1" accent2="accent2" accent3="accent3" accent4="accent4" accent5="accent5" accent6="accent6" hlink="hlink" folHlink="folHlink"/>
  <p:sldLayoutIdLst>
    <p:sldLayoutId id="214748512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23/05/2018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994833456"/>
      </p:ext>
    </p:extLst>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sldLayoutIdLst>
    <p:sldLayoutId id="21474851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2"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5533133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873060251"/>
      </p:ext>
    </p:extLst>
  </p:cSld>
  <p:clrMap bg1="lt1" tx1="dk1" bg2="lt2" tx2="dk2" accent1="accent1" accent2="accent2" accent3="accent3" accent4="accent4" accent5="accent5" accent6="accent6" hlink="hlink" folHlink="folHlink"/>
  <p:sldLayoutIdLst>
    <p:sldLayoutId id="21474852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 id="214748517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23/05/2018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5/23/2018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5/23/2018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7.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3.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0.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4.xml"/><Relationship Id="rId1" Type="http://schemas.openxmlformats.org/officeDocument/2006/relationships/slideLayout" Target="../slideLayouts/slideLayout42.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27.xml"/><Relationship Id="rId1" Type="http://schemas.openxmlformats.org/officeDocument/2006/relationships/slideLayout" Target="../slideLayouts/slideLayout63.xml"/><Relationship Id="rId4" Type="http://schemas.openxmlformats.org/officeDocument/2006/relationships/hyperlink" Target="http://www.jisc.ac.uk/whatwedo/programmes/usersandinnovation/soundsgood.aspx"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634776"/>
          </a:xfrm>
          <a:noFill/>
        </p:spPr>
        <p:txBody>
          <a:bodyPr/>
          <a:lstStyle/>
          <a:p>
            <a:pPr algn="ctr">
              <a:defRPr/>
            </a:pPr>
            <a:r>
              <a:rPr lang="en-US" sz="6600" dirty="0">
                <a:solidFill>
                  <a:srgbClr val="FF0000"/>
                </a:solidFill>
                <a:latin typeface="AR CARTER" panose="02000000000000000000" pitchFamily="2" charset="0"/>
              </a:rPr>
              <a:t>Activating Learning</a:t>
            </a:r>
            <a:br>
              <a:rPr lang="en-US" sz="4400" dirty="0">
                <a:solidFill>
                  <a:srgbClr val="FFFF00"/>
                </a:solidFill>
                <a:latin typeface="+mn-lt"/>
              </a:rPr>
            </a:br>
            <a:r>
              <a:rPr lang="en-GB" sz="3600" dirty="0">
                <a:solidFill>
                  <a:srgbClr val="FFFF00"/>
                </a:solidFill>
                <a:latin typeface="+mn-lt"/>
              </a:rPr>
              <a:t>Towards Authentic Assessment</a:t>
            </a:r>
            <a:br>
              <a:rPr lang="en-GB" sz="3600" dirty="0">
                <a:solidFill>
                  <a:srgbClr val="FFFF00"/>
                </a:solidFill>
                <a:latin typeface="+mn-lt"/>
              </a:rPr>
            </a:br>
            <a:r>
              <a:rPr lang="en-GB" sz="2400" dirty="0">
                <a:solidFill>
                  <a:srgbClr val="FFFF00"/>
                </a:solidFill>
                <a:latin typeface="+mn-lt"/>
              </a:rPr>
              <a:t> – and making assessmet and feedback more manageable</a:t>
            </a:r>
            <a:br>
              <a:rPr lang="en-GB" sz="3600" dirty="0">
                <a:solidFill>
                  <a:srgbClr val="FFFF00"/>
                </a:solidFill>
                <a:latin typeface="+mn-lt"/>
              </a:rPr>
            </a:br>
            <a:br>
              <a:rPr lang="en-GB" sz="3600" dirty="0">
                <a:solidFill>
                  <a:srgbClr val="FFFF00"/>
                </a:solidFill>
                <a:latin typeface="+mn-lt"/>
              </a:rPr>
            </a:b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rgbClr val="FFFFFF"/>
              </a:solidFill>
              <a:latin typeface="Calibri" pitchFamily="34" charset="0"/>
            </a:endParaRPr>
          </a:p>
        </p:txBody>
      </p:sp>
      <p:sp>
        <p:nvSpPr>
          <p:cNvPr id="2" name="Rectangle 1"/>
          <p:cNvSpPr/>
          <p:nvPr/>
        </p:nvSpPr>
        <p:spPr>
          <a:xfrm>
            <a:off x="935732" y="2767017"/>
            <a:ext cx="6048840" cy="2123658"/>
          </a:xfrm>
          <a:prstGeom prst="rect">
            <a:avLst/>
          </a:prstGeom>
        </p:spPr>
        <p:txBody>
          <a:bodyPr wrap="square">
            <a:spAutoFit/>
          </a:bodyPr>
          <a:lstStyle/>
          <a:p>
            <a:pPr algn="ctr"/>
            <a:r>
              <a:rPr lang="en-GB" sz="3600" b="1" dirty="0">
                <a:latin typeface="Calibri" panose="020F0502020204030204" pitchFamily="34" charset="0"/>
              </a:rPr>
              <a:t> 23</a:t>
            </a:r>
            <a:r>
              <a:rPr lang="en-GB" sz="3600" b="1" baseline="30000" dirty="0">
                <a:latin typeface="Calibri" panose="020F0502020204030204" pitchFamily="34" charset="0"/>
              </a:rPr>
              <a:t>rd</a:t>
            </a:r>
            <a:r>
              <a:rPr lang="en-GB" sz="3600" b="1" dirty="0">
                <a:latin typeface="Calibri" panose="020F0502020204030204" pitchFamily="34" charset="0"/>
              </a:rPr>
              <a:t>  May,</a:t>
            </a:r>
            <a:r>
              <a:rPr lang="en-GB" sz="3600" dirty="0">
                <a:latin typeface="Calibri" panose="020F0502020204030204" pitchFamily="34" charset="0"/>
              </a:rPr>
              <a:t> </a:t>
            </a:r>
            <a:r>
              <a:rPr lang="en-GB" sz="3600" b="1" dirty="0">
                <a:latin typeface="Calibri" panose="020F0502020204030204" pitchFamily="34" charset="0"/>
              </a:rPr>
              <a:t>2018</a:t>
            </a:r>
          </a:p>
          <a:p>
            <a:pPr algn="ctr"/>
            <a:r>
              <a:rPr lang="en-GB" sz="3600" b="1" dirty="0">
                <a:latin typeface="Calibri" panose="020F0502020204030204" pitchFamily="34" charset="0"/>
              </a:rPr>
              <a:t>Imperial College, London</a:t>
            </a:r>
          </a:p>
          <a:p>
            <a:pPr algn="ctr"/>
            <a:r>
              <a:rPr lang="en-GB" sz="2400" b="1" dirty="0">
                <a:latin typeface="Calibri" panose="020F0502020204030204" pitchFamily="34" charset="0"/>
                <a:cs typeface="Calibri" panose="020F0502020204030204" pitchFamily="34" charset="0"/>
              </a:rPr>
              <a:t>Faculty of Medicine Master's Staff Conference</a:t>
            </a:r>
          </a:p>
          <a:p>
            <a:pPr algn="ctr"/>
            <a:endParaRPr lang="en-GB" sz="3600" b="1"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Time…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We spend a great deal of our energy and time assessing students’ work, and giving them feedback. Do we spend too much time composing  feedback and getting it to students? </a:t>
            </a:r>
          </a:p>
          <a:p>
            <a:r>
              <a:rPr lang="en-GB" dirty="0">
                <a:solidFill>
                  <a:srgbClr val="9966FF"/>
                </a:solidFill>
              </a:rPr>
              <a:t>Is the time we spend actually well-spent? </a:t>
            </a:r>
          </a:p>
          <a:p>
            <a:r>
              <a:rPr lang="en-GB" dirty="0">
                <a:solidFill>
                  <a:srgbClr val="9966FF"/>
                </a:solidFill>
              </a:rPr>
              <a:t>Is the feedback really used – or is some of it ignored, or even not read?</a:t>
            </a:r>
          </a:p>
        </p:txBody>
      </p:sp>
    </p:spTree>
    <p:extLst>
      <p:ext uri="{BB962C8B-B14F-4D97-AF65-F5344CB8AC3E}">
        <p14:creationId xmlns:p14="http://schemas.microsoft.com/office/powerpoint/2010/main" val="36734326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Feedback, knowledge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assessment or feedback to damage that enthusiasm, particularly at Masters-level study.</a:t>
            </a:r>
          </a:p>
        </p:txBody>
      </p:sp>
    </p:spTree>
    <p:extLst>
      <p:ext uri="{BB962C8B-B14F-4D97-AF65-F5344CB8AC3E}">
        <p14:creationId xmlns:p14="http://schemas.microsoft.com/office/powerpoint/2010/main" val="29748155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The digital age?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The world around us has changed a lot, yet assessment – particularly at M-level – still remains relatively unchanged. </a:t>
            </a:r>
          </a:p>
          <a:p>
            <a:r>
              <a:rPr lang="en-GB" dirty="0"/>
              <a:t>Students are changing fast, as are their expectations of how, what and why they are learning, and how assessment will work.</a:t>
            </a:r>
          </a:p>
        </p:txBody>
      </p:sp>
    </p:spTree>
    <p:extLst>
      <p:ext uri="{BB962C8B-B14F-4D97-AF65-F5344CB8AC3E}">
        <p14:creationId xmlns:p14="http://schemas.microsoft.com/office/powerpoint/2010/main" val="14799266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sz="2800" dirty="0"/>
              <a:t>After participating in this session, you should be better-able to:</a:t>
            </a:r>
          </a:p>
          <a:p>
            <a:pPr lvl="0">
              <a:buFont typeface="+mj-lt"/>
              <a:buAutoNum type="arabicPeriod"/>
            </a:pPr>
            <a:r>
              <a:rPr lang="en-GB" sz="2800" dirty="0"/>
              <a:t>Reflect on how assessment and feedback link (or don’t link) to seven factors underpinning successful student learning;</a:t>
            </a:r>
          </a:p>
          <a:p>
            <a:pPr lvl="0">
              <a:buFont typeface="+mj-lt"/>
              <a:buAutoNum type="arabicPeriod"/>
            </a:pPr>
            <a:r>
              <a:rPr lang="en-GB" sz="2800" dirty="0"/>
              <a:t>Look at the fact that many of the problems we have making feedback work originate from the kinds of assessment we find ourselves using (not least, essays)</a:t>
            </a:r>
          </a:p>
          <a:p>
            <a:pPr lvl="0">
              <a:buFont typeface="+mj-lt"/>
              <a:buAutoNum type="arabicPeriod"/>
            </a:pPr>
            <a:r>
              <a:rPr lang="en-GB" sz="2800" dirty="0"/>
              <a:t>Examine what’s wrong with some traditional forms of feedback;</a:t>
            </a:r>
          </a:p>
          <a:p>
            <a:pPr lvl="0">
              <a:buFont typeface="+mj-lt"/>
              <a:buAutoNum type="arabicPeriod"/>
            </a:pPr>
            <a:r>
              <a:rPr lang="en-GB" sz="2800" dirty="0"/>
              <a:t>Think of what else we may be able to do to make assessment and feedback authentic and fit for purpose in 2018.</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tonight</a:t>
            </a:r>
            <a:r>
              <a:rPr lang="en-GB" baseline="30000" dirty="0"/>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afternoon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philatimperial18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#LTHEchat </a:t>
            </a:r>
            <a:r>
              <a:rPr lang="en-GB" sz="3600" dirty="0">
                <a:solidFill>
                  <a:srgbClr val="00B050"/>
                </a:solidFill>
              </a:rPr>
              <a:t>on Wednesday evenings from 20.00-21.00. </a:t>
            </a:r>
            <a:r>
              <a:rPr lang="en-GB" sz="3600" dirty="0">
                <a:solidFill>
                  <a:schemeClr val="accent1">
                    <a:lumMod val="25000"/>
                  </a:schemeClr>
                </a:solidFill>
              </a:rPr>
              <a:t>Tonight’s is on ‘Innovative Education in the Age of GDPR’.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published stuff on feedback, assessment, and learning</a:t>
            </a:r>
          </a:p>
        </p:txBody>
      </p:sp>
      <p:sp>
        <p:nvSpPr>
          <p:cNvPr id="3" name="Content Placeholder 2"/>
          <p:cNvSpPr>
            <a:spLocks noGrp="1"/>
          </p:cNvSpPr>
          <p:nvPr>
            <p:ph idx="1"/>
          </p:nvPr>
        </p:nvSpPr>
        <p:spPr>
          <a:xfrm>
            <a:off x="358775" y="836640"/>
            <a:ext cx="8605838" cy="5030761"/>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 and related slides)</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assessment more authentic for my students would be much better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25816385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b="1" dirty="0"/>
              <a:t>What is authentic assessment?</a:t>
            </a:r>
          </a:p>
        </p:txBody>
      </p:sp>
      <p:sp>
        <p:nvSpPr>
          <p:cNvPr id="3" name="Content Placeholder 2"/>
          <p:cNvSpPr>
            <a:spLocks noGrp="1"/>
          </p:cNvSpPr>
          <p:nvPr>
            <p:ph idx="1"/>
          </p:nvPr>
        </p:nvSpPr>
        <p:spPr/>
        <p:txBody>
          <a:bodyPr/>
          <a:lstStyle/>
          <a:p>
            <a:r>
              <a:rPr lang="en-GB" sz="2800" dirty="0"/>
              <a:t>Authentic assessment sends signals to students which direct them towards the kinds of learning goals and processes that are representative of meaningful learning in their subject area. </a:t>
            </a:r>
          </a:p>
          <a:p>
            <a:r>
              <a:rPr lang="en-GB" sz="2800" dirty="0"/>
              <a:t>It uses a range of methods and approaches that  get students working hard on activities relevant to their life and career plans on graduation; </a:t>
            </a:r>
          </a:p>
          <a:p>
            <a:r>
              <a:rPr lang="en-GB" sz="2800" dirty="0"/>
              <a:t>Authentic summative assessment tasks are designed to ensure that students learn what they need to learn in recognisably appropriate ways.</a:t>
            </a:r>
          </a:p>
          <a:p>
            <a:endParaRPr lang="en-GB" sz="2800" dirty="0"/>
          </a:p>
        </p:txBody>
      </p:sp>
    </p:spTree>
    <p:extLst>
      <p:ext uri="{BB962C8B-B14F-4D97-AF65-F5344CB8AC3E}">
        <p14:creationId xmlns:p14="http://schemas.microsoft.com/office/powerpoint/2010/main" val="29998916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The benefits of authentic assessment can be significant for all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119861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540"/>
            <a:ext cx="7543800" cy="150687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Wiggins (1990) says assessment can be regarded as authentic if we can draw valid inferences from the work they produce</a:t>
            </a:r>
          </a:p>
        </p:txBody>
      </p:sp>
      <p:sp>
        <p:nvSpPr>
          <p:cNvPr id="3" name="Content Placeholder 2"/>
          <p:cNvSpPr>
            <a:spLocks noGrp="1"/>
          </p:cNvSpPr>
          <p:nvPr>
            <p:ph idx="1"/>
          </p:nvPr>
        </p:nvSpPr>
        <p:spPr>
          <a:xfrm>
            <a:off x="468313" y="1772815"/>
            <a:ext cx="8229600" cy="4429547"/>
          </a:xfrm>
        </p:spPr>
        <p:txBody>
          <a:bodyPr/>
          <a:lstStyle/>
          <a:p>
            <a:r>
              <a:rPr lang="en-GB" sz="2600" dirty="0"/>
              <a:t>He proposes that we should aim to offer students assignments that present the student with the full array of tasks that mirror the priorities and challenges found in the best [teaching] activities and that attend to whether the student can craft polished, thorough and justifiable answers, performances or products.</a:t>
            </a:r>
          </a:p>
          <a:p>
            <a:r>
              <a:rPr lang="en-GB" sz="2600" dirty="0"/>
              <a:t>He says they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3323446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Using types of assessment that are much more like the ‘real things’ that academics or professionals do in their chosen fields can engage students in much more meaningful ways.</a:t>
            </a:r>
          </a:p>
          <a:p>
            <a:r>
              <a:rPr lang="en-GB" sz="2800" dirty="0"/>
              <a:t>A useful way to help you ascertain how authentic your assessment is could be to ask yourself where in the programme you help students answer questions in job interviews (Sambell, Brown and Graham, 2017)</a:t>
            </a:r>
          </a:p>
          <a:p>
            <a:endParaRPr lang="en-GB" sz="2800" dirty="0"/>
          </a:p>
        </p:txBody>
      </p:sp>
    </p:spTree>
    <p:extLst>
      <p:ext uri="{BB962C8B-B14F-4D97-AF65-F5344CB8AC3E}">
        <p14:creationId xmlns:p14="http://schemas.microsoft.com/office/powerpoint/2010/main" val="1628615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Review practice: what can we do to build authenticity in to our assessment?</a:t>
            </a:r>
          </a:p>
        </p:txBody>
      </p:sp>
      <p:sp>
        <p:nvSpPr>
          <p:cNvPr id="3" name="Content Placeholder 2"/>
          <p:cNvSpPr>
            <a:spLocks noGrp="1"/>
          </p:cNvSpPr>
          <p:nvPr>
            <p:ph idx="1"/>
          </p:nvPr>
        </p:nvSpPr>
        <p:spPr/>
        <p:txBody>
          <a:bodyPr/>
          <a:lstStyle/>
          <a:p>
            <a:r>
              <a:rPr lang="en-GB" sz="2400" dirty="0"/>
              <a:t>We need to design assignments that stretch students beyond mechanistic tasks and  make assessment fully integral to the learning experience (Sambell et al, 2012).  Such authentic assignments and activities could include:</a:t>
            </a:r>
          </a:p>
          <a:p>
            <a:pPr lvl="0"/>
            <a:r>
              <a:rPr lang="en-GB" sz="2400" dirty="0"/>
              <a:t>Action-orientated tasks, that are underpinned by relevant evidence-based scholarship and where students are learning by doing (Race, 2014);</a:t>
            </a:r>
          </a:p>
          <a:p>
            <a:pPr lvl="0"/>
            <a:r>
              <a:rPr lang="en-GB" sz="2400" dirty="0"/>
              <a:t>Ones that are truly representative of student effort, maximising time-on-task, with marks reflecting the achievement of learning outcomes specified in the programme outlines and which are coherent, constructively aligned (Biggs and Tang, 2011) and challenging;</a:t>
            </a:r>
          </a:p>
          <a:p>
            <a:pPr lvl="0"/>
            <a:r>
              <a:rPr lang="en-GB" sz="2400" dirty="0"/>
              <a:t>Processes that are nuanced, clearly articulated and transparent in demonstrating the way that decisions are reached on assessment grades (QAA, 2014);</a:t>
            </a:r>
          </a:p>
        </p:txBody>
      </p:sp>
    </p:spTree>
    <p:extLst>
      <p:ext uri="{BB962C8B-B14F-4D97-AF65-F5344CB8AC3E}">
        <p14:creationId xmlns:p14="http://schemas.microsoft.com/office/powerpoint/2010/main" val="2116372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1400" y="122239"/>
            <a:ext cx="8497064" cy="100250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Bringing assessment and feedback to life</a:t>
            </a:r>
            <a:br>
              <a:rPr lang="en-GB" sz="2800" dirty="0"/>
            </a:br>
            <a:r>
              <a:rPr lang="en-GB" sz="2000" dirty="0">
                <a:solidFill>
                  <a:srgbClr val="9966FF"/>
                </a:solidFill>
              </a:rPr>
              <a:t>Questions employers might ask our students at interview, that could help us improve the authenticity of assessment and feedback</a:t>
            </a:r>
            <a:endParaRPr lang="en-GB" sz="2800" dirty="0">
              <a:solidFill>
                <a:srgbClr val="9966FF"/>
              </a:solidFill>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
        <p:nvSpPr>
          <p:cNvPr id="2" name="TextBox 1">
            <a:extLst>
              <a:ext uri="{FF2B5EF4-FFF2-40B4-BE49-F238E27FC236}">
                <a16:creationId xmlns:a16="http://schemas.microsoft.com/office/drawing/2014/main" id="{ECDF0463-AA9F-469D-82DC-390157BDEA2D}"/>
              </a:ext>
            </a:extLst>
          </p:cNvPr>
          <p:cNvSpPr txBox="1"/>
          <p:nvPr/>
        </p:nvSpPr>
        <p:spPr>
          <a:xfrm>
            <a:off x="1577050" y="1920473"/>
            <a:ext cx="7035900" cy="1754326"/>
          </a:xfrm>
          <a:prstGeom prst="rect">
            <a:avLst/>
          </a:prstGeom>
          <a:solidFill>
            <a:srgbClr val="FFFF00"/>
          </a:solidFill>
        </p:spPr>
        <p:txBody>
          <a:bodyPr wrap="none" rtlCol="0">
            <a:spAutoFit/>
          </a:bodyPr>
          <a:lstStyle/>
          <a:p>
            <a:r>
              <a:rPr lang="en-GB" sz="3600" dirty="0"/>
              <a:t>If you want it to happen, </a:t>
            </a:r>
          </a:p>
          <a:p>
            <a:r>
              <a:rPr lang="en-GB" sz="3600" dirty="0"/>
              <a:t>build it into assessment and </a:t>
            </a:r>
          </a:p>
          <a:p>
            <a:r>
              <a:rPr lang="en-GB" sz="3600" dirty="0"/>
              <a:t>let students get feedback on it.</a:t>
            </a:r>
          </a:p>
        </p:txBody>
      </p:sp>
    </p:spTree>
    <p:extLst>
      <p:ext uri="{BB962C8B-B14F-4D97-AF65-F5344CB8AC3E}">
        <p14:creationId xmlns:p14="http://schemas.microsoft.com/office/powerpoint/2010/main" val="419920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authentic situations and simulations to bring learning to life). </a:t>
            </a:r>
            <a:endParaRPr lang="en-GB" sz="3000" dirty="0">
              <a:solidFill>
                <a:srgbClr val="008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42625"/>
            <a:ext cx="91440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idea of how we learn?</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Conceptualisation</a:t>
            </a: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2066162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pic>
        <p:nvPicPr>
          <p:cNvPr id="5" name="Picture 4">
            <a:extLst>
              <a:ext uri="{FF2B5EF4-FFF2-40B4-BE49-F238E27FC236}">
                <a16:creationId xmlns:a16="http://schemas.microsoft.com/office/drawing/2014/main" id="{4E1D8FBA-D723-4A2F-A7B2-EFFD845F0E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9631" y="5082911"/>
            <a:ext cx="2524125" cy="1809750"/>
          </a:xfrm>
          <a:prstGeom prst="rect">
            <a:avLst/>
          </a:prstGeom>
        </p:spPr>
      </p:pic>
    </p:spTree>
    <p:extLst>
      <p:ext uri="{BB962C8B-B14F-4D97-AF65-F5344CB8AC3E}">
        <p14:creationId xmlns:p14="http://schemas.microsoft.com/office/powerpoint/2010/main" val="410916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extLst>
              <a:ext uri="{28A0092B-C50C-407E-A947-70E740481C1C}">
                <a14:useLocalDpi xmlns:a14="http://schemas.microsoft.com/office/drawing/2010/main"/>
              </a:ext>
            </a:extLst>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7977569"/>
          </a:xfrm>
          <a:prstGeom prst="rect">
            <a:avLst/>
          </a:prstGeom>
          <a:solidFill>
            <a:srgbClr val="FFFFCC">
              <a:alpha val="94118"/>
            </a:srgbClr>
          </a:solidFill>
          <a:ln w="9525">
            <a:noFill/>
            <a:miter lim="800000"/>
            <a:headEnd/>
            <a:tailEnd/>
          </a:ln>
        </p:spPr>
        <p:txBody>
          <a:bodyPr wrap="square">
            <a:spAutoFit/>
          </a:bodyPr>
          <a:lstStyle/>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endPar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30141417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226110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411F38-D546-4819-B2EF-6DCE3DC34B22}" type="datetime2">
              <a:rPr kumimoji="0" lang="en-GB"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Wednesday, 23 May 2018</a:t>
            </a:fld>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31"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C32AF-1608-4502-B5F4-3BB91011CEAF}" type="slidenum">
              <a:rPr kumimoji="0" lang="en-GB" sz="1800" b="0" i="0" u="none" strike="noStrike" kern="0" cap="none" spc="0" normalizeH="0" baseline="0" noProof="0" smtClean="0">
                <a:ln>
                  <a:noFill/>
                </a:ln>
                <a:solidFill>
                  <a:srgbClr val="000000"/>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2532" name="Rectangle 2"/>
          <p:cNvSpPr>
            <a:spLocks noGrp="1" noChangeArrowheads="1"/>
          </p:cNvSpPr>
          <p:nvPr>
            <p:ph type="title"/>
          </p:nvPr>
        </p:nvSpPr>
        <p:spPr/>
        <p:txBody>
          <a:bodyPr/>
          <a:lstStyle/>
          <a:p>
            <a:pPr eaLnBrk="1" hangingPunct="1"/>
            <a:r>
              <a:rPr lang="en-GB" dirty="0"/>
              <a:t>Thirty Second Theatre</a:t>
            </a:r>
          </a:p>
        </p:txBody>
      </p:sp>
      <p:pic>
        <p:nvPicPr>
          <p:cNvPr id="22533" name="Picture 3" descr="lect book 2"/>
          <p:cNvPicPr>
            <a:picLocks noGrp="1" noChangeAspect="1" noChangeArrowheads="1"/>
          </p:cNvPicPr>
          <p:nvPr>
            <p:ph type="body" idx="1"/>
          </p:nvPr>
        </p:nvPicPr>
        <p:blipFill>
          <a:blip r:embed="rId3" cstate="email">
            <a:lum bright="-18000" contrast="42000"/>
            <a:extLst>
              <a:ext uri="{28A0092B-C50C-407E-A947-70E740481C1C}">
                <a14:useLocalDpi xmlns:a14="http://schemas.microsoft.com/office/drawing/2010/main"/>
              </a:ext>
            </a:extLst>
          </a:blip>
          <a:srcRect/>
          <a:stretch>
            <a:fillRect/>
          </a:stretch>
        </p:blipFill>
        <p:spPr>
          <a:xfrm>
            <a:off x="0" y="1052513"/>
            <a:ext cx="9144000" cy="5805487"/>
          </a:xfrm>
          <a:noFill/>
        </p:spPr>
      </p:pic>
    </p:spTree>
    <p:extLst>
      <p:ext uri="{BB962C8B-B14F-4D97-AF65-F5344CB8AC3E}">
        <p14:creationId xmlns:p14="http://schemas.microsoft.com/office/powerpoint/2010/main" val="3239348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211993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1FA6-4451-498F-933C-44E090D150C4}"/>
              </a:ext>
            </a:extLst>
          </p:cNvPr>
          <p:cNvSpPr>
            <a:spLocks noGrp="1"/>
          </p:cNvSpPr>
          <p:nvPr>
            <p:ph type="title"/>
          </p:nvPr>
        </p:nvSpPr>
        <p:spPr/>
        <p:txBody>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C80A3786-7E82-4D29-9373-B9D8433DFD21}"/>
              </a:ext>
            </a:extLst>
          </p:cNvPr>
          <p:cNvSpPr>
            <a:spLocks noGrp="1"/>
          </p:cNvSpPr>
          <p:nvPr>
            <p:ph idx="1"/>
          </p:nvPr>
        </p:nvSpPr>
        <p:spPr>
          <a:xfrm>
            <a:off x="358777" y="908651"/>
            <a:ext cx="8605838" cy="4958752"/>
          </a:xfrm>
        </p:spPr>
        <p:txBody>
          <a:bodyPr/>
          <a:lstStyle/>
          <a:p>
            <a:pPr marL="0" indent="0">
              <a:buNone/>
            </a:pPr>
            <a:r>
              <a:rPr lang="en-GB" dirty="0"/>
              <a:t>Phil Race will lead a practical, interactive workshop on Authentic Assessment, and ways of building it into your programmes.  What do you want your students to accomplish by the end of your module, or programme? How can they show their learning, and how can you measure it? If you have problems of marking, turnaround, scheduling, feedback, alignment of LOs, or just lack of variety, could you solve them by changing the assessment type? Bring your priorities to the workshop.</a:t>
            </a:r>
          </a:p>
        </p:txBody>
      </p:sp>
    </p:spTree>
    <p:extLst>
      <p:ext uri="{BB962C8B-B14F-4D97-AF65-F5344CB8AC3E}">
        <p14:creationId xmlns:p14="http://schemas.microsoft.com/office/powerpoint/2010/main" val="6013485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39657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404580"/>
            <a:ext cx="9073260" cy="6048840"/>
          </a:xfrm>
          <a:prstGeom prst="rect">
            <a:avLst/>
          </a:prstGeom>
        </p:spPr>
      </p:pic>
    </p:spTree>
    <p:extLst>
      <p:ext uri="{BB962C8B-B14F-4D97-AF65-F5344CB8AC3E}">
        <p14:creationId xmlns:p14="http://schemas.microsoft.com/office/powerpoint/2010/main" val="26841441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Learning, feedback and assessmen: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3234071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p:spPr>
        <p:txBody>
          <a:bodyPr/>
          <a:lstStyle/>
          <a:p>
            <a:r>
              <a:rPr lang="en-GB" sz="3600" dirty="0">
                <a:latin typeface="Calibri" panose="020F0502020204030204" pitchFamily="34" charset="0"/>
                <a:cs typeface="Calibri" panose="020F0502020204030204" pitchFamily="34" charset="0"/>
              </a:rPr>
              <a:t>‘what’ </a:t>
            </a:r>
            <a:r>
              <a:rPr lang="en-GB" sz="3600" dirty="0">
                <a:solidFill>
                  <a:srgbClr val="00B050"/>
                </a:solidFill>
                <a:latin typeface="Calibri" panose="020F0502020204030204" pitchFamily="34" charset="0"/>
                <a:cs typeface="Calibri" panose="020F0502020204030204" pitchFamily="34" charset="0"/>
              </a:rPr>
              <a:t>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454524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3853150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a:solidFill>
                  <a:srgbClr val="FFFF00"/>
                </a:solidFill>
              </a:rPr>
              <a:t>…….!</a:t>
            </a:r>
          </a:p>
        </p:txBody>
      </p:sp>
    </p:spTree>
    <p:extLst>
      <p:ext uri="{BB962C8B-B14F-4D97-AF65-F5344CB8AC3E}">
        <p14:creationId xmlns:p14="http://schemas.microsoft.com/office/powerpoint/2010/main" val="7503545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2941668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 great deal of time to mark, let alone the time it takes for students to prepare, draft and compose them.</a:t>
            </a:r>
          </a:p>
          <a:p>
            <a:pPr lvl="0">
              <a:buFont typeface="+mj-lt"/>
              <a:buAutoNum type="arabicPeriod"/>
            </a:pPr>
            <a:r>
              <a:rPr lang="en-GB" sz="2400" dirty="0"/>
              <a:t>When most assessment is in the form of essays, students’ skills at essay-writing are repeatedly tested, as the expense sometimes of their understanding of the subject.</a:t>
            </a:r>
          </a:p>
          <a:p>
            <a:pPr lvl="0">
              <a:buFont typeface="+mj-lt"/>
              <a:buAutoNum type="arabicPeriod"/>
            </a:pPr>
            <a:r>
              <a:rPr lang="en-GB" sz="2400" dirty="0"/>
              <a:t>Lots of research shows that we’re not at all good at marking essays fairly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veracity – i.e. ‘whodunit?’!</a:t>
            </a:r>
          </a:p>
          <a:p>
            <a:pPr>
              <a:buFont typeface="+mj-lt"/>
              <a:buAutoNum type="arabicPeriod"/>
            </a:pPr>
            <a:endParaRPr lang="en-GB" sz="2400" dirty="0"/>
          </a:p>
        </p:txBody>
      </p:sp>
    </p:spTree>
    <p:extLst>
      <p:ext uri="{BB962C8B-B14F-4D97-AF65-F5344CB8AC3E}">
        <p14:creationId xmlns:p14="http://schemas.microsoft.com/office/powerpoint/2010/main" val="99087915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50830171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b="1" dirty="0"/>
              <a:t>Conclusions</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Authentic assessment and feedback can be powerful means of </a:t>
            </a:r>
            <a:r>
              <a:rPr lang="en-US" sz="2600" dirty="0">
                <a:solidFill>
                  <a:srgbClr val="CC3399"/>
                </a:solidFill>
              </a:rPr>
              <a:t>focusing student effort and enhancing achievement </a:t>
            </a:r>
            <a:r>
              <a:rPr lang="en-US" sz="2600" dirty="0"/>
              <a:t>if well designed (Biggs and Tang, 2011);</a:t>
            </a:r>
          </a:p>
          <a:p>
            <a:pPr eaLnBrk="1" hangingPunct="1"/>
            <a:r>
              <a:rPr lang="en-US" sz="2600" dirty="0"/>
              <a:t>Students </a:t>
            </a:r>
            <a:r>
              <a:rPr lang="en-US" sz="2600" dirty="0">
                <a:solidFill>
                  <a:srgbClr val="CC3399"/>
                </a:solidFill>
              </a:rPr>
              <a:t>near the start of their Master’s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a:t>
            </a:r>
            <a:r>
              <a:rPr lang="en-US" sz="2600" dirty="0"/>
              <a:t>can be crucial in helping students understand how assessment will work;</a:t>
            </a:r>
          </a:p>
          <a:p>
            <a:pPr eaLnBrk="1" hangingPunct="1"/>
            <a:r>
              <a:rPr lang="en-US" sz="2600" dirty="0"/>
              <a:t>No single method of assessing students’ progress or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needs to be </a:t>
            </a:r>
            <a:r>
              <a:rPr lang="en-US" sz="2600" dirty="0">
                <a:solidFill>
                  <a:srgbClr val="CC3399"/>
                </a:solidFill>
              </a:rPr>
              <a:t>manageable</a:t>
            </a:r>
            <a:r>
              <a:rPr lang="en-US" sz="2600" dirty="0"/>
              <a:t> for staff and students if it is going to engage students in learning activities. </a:t>
            </a:r>
          </a:p>
        </p:txBody>
      </p:sp>
    </p:spTree>
    <p:extLst>
      <p:ext uri="{BB962C8B-B14F-4D97-AF65-F5344CB8AC3E}">
        <p14:creationId xmlns:p14="http://schemas.microsoft.com/office/powerpoint/2010/main" val="404600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a:lnSpc>
                <a:spcPct val="100000"/>
              </a:lnSpc>
              <a:spcBef>
                <a:spcPts val="0"/>
              </a:spcBef>
            </a:pPr>
            <a:r>
              <a:rPr lang="en-GB" sz="2800" dirty="0"/>
              <a:t>Race, P. (2014) </a:t>
            </a:r>
            <a:r>
              <a:rPr lang="en-GB" sz="2800" i="1" dirty="0">
                <a:solidFill>
                  <a:srgbClr val="FF0000"/>
                </a:solidFill>
              </a:rPr>
              <a:t>Making learning happen: 3</a:t>
            </a:r>
            <a:r>
              <a:rPr lang="en-GB" sz="2800" i="1" baseline="30000" dirty="0">
                <a:solidFill>
                  <a:srgbClr val="FF0000"/>
                </a:solidFill>
              </a:rPr>
              <a:t>rd</a:t>
            </a:r>
            <a:r>
              <a:rPr lang="en-GB" sz="2800" i="1" dirty="0">
                <a:solidFill>
                  <a:srgbClr val="FF0000"/>
                </a:solidFill>
              </a:rPr>
              <a:t> edition </a:t>
            </a:r>
            <a:r>
              <a:rPr lang="en-GB" sz="2800" dirty="0"/>
              <a:t>London: Sage. </a:t>
            </a:r>
            <a:r>
              <a:rPr lang="en-GB" sz="2800" dirty="0">
                <a:solidFill>
                  <a:srgbClr val="008000"/>
                </a:solidFill>
              </a:rPr>
              <a:t>(lots of bits free on my website!)</a:t>
            </a:r>
          </a:p>
          <a:p>
            <a:pPr>
              <a:lnSpc>
                <a:spcPct val="100000"/>
              </a:lnSpc>
              <a:spcBef>
                <a:spcPts val="0"/>
              </a:spcBef>
            </a:pPr>
            <a:r>
              <a:rPr lang="en-US" sz="2800" dirty="0"/>
              <a:t>Brown, S. (2015) </a:t>
            </a:r>
            <a:r>
              <a:rPr lang="en-US" sz="2800" i="1" dirty="0">
                <a:solidFill>
                  <a:srgbClr val="FF0000"/>
                </a:solidFill>
              </a:rPr>
              <a:t>Learning, teaching and assessment in higher education: global perspectives,</a:t>
            </a:r>
            <a:r>
              <a:rPr lang="en-US" sz="2800" i="1" dirty="0"/>
              <a:t> </a:t>
            </a:r>
            <a:r>
              <a:rPr lang="en-US" sz="2800" dirty="0"/>
              <a:t>Basingstoke: Palgrave-Macmillan.</a:t>
            </a:r>
            <a:r>
              <a:rPr lang="en-US" sz="2800" dirty="0">
                <a:solidFill>
                  <a:srgbClr val="00B050"/>
                </a:solidFill>
              </a:rPr>
              <a:t> (great discussion on plagiarism).</a:t>
            </a:r>
            <a:endParaRPr lang="en-US" sz="2800" dirty="0"/>
          </a:p>
          <a:p>
            <a:pPr>
              <a:lnSpc>
                <a:spcPct val="100000"/>
              </a:lnSpc>
              <a:spcBef>
                <a:spcPts val="0"/>
              </a:spcBef>
            </a:pPr>
            <a:r>
              <a:rPr lang="en-US" sz="2800" dirty="0"/>
              <a:t>Race, P. (2015) </a:t>
            </a:r>
            <a:r>
              <a:rPr lang="en-US" sz="2800" i="1" dirty="0">
                <a:solidFill>
                  <a:srgbClr val="FF0000"/>
                </a:solidFill>
              </a:rPr>
              <a:t>The Lecturer’s Toolkit: 4</a:t>
            </a:r>
            <a:r>
              <a:rPr lang="en-US" sz="2800" i="1" baseline="30000" dirty="0">
                <a:solidFill>
                  <a:srgbClr val="FF0000"/>
                </a:solidFill>
              </a:rPr>
              <a:t>th</a:t>
            </a:r>
            <a:r>
              <a:rPr lang="en-US" sz="2800" i="1" dirty="0">
                <a:solidFill>
                  <a:srgbClr val="FF0000"/>
                </a:solidFill>
              </a:rPr>
              <a:t> edition</a:t>
            </a:r>
            <a:r>
              <a:rPr lang="en-US" sz="2800" i="1" dirty="0">
                <a:solidFill>
                  <a:srgbClr val="002060"/>
                </a:solidFill>
              </a:rPr>
              <a:t>, </a:t>
            </a:r>
            <a:r>
              <a:rPr lang="en-US" sz="2800" dirty="0"/>
              <a:t>London</a:t>
            </a:r>
            <a:r>
              <a:rPr lang="en-US" sz="2800" dirty="0">
                <a:solidFill>
                  <a:srgbClr val="002060"/>
                </a:solidFill>
              </a:rPr>
              <a:t>,</a:t>
            </a:r>
            <a:r>
              <a:rPr lang="en-US" sz="2800" dirty="0">
                <a:solidFill>
                  <a:srgbClr val="00B050"/>
                </a:solidFill>
              </a:rPr>
              <a:t> </a:t>
            </a:r>
            <a:r>
              <a:rPr lang="en-US" sz="2800" dirty="0"/>
              <a:t>Routledge</a:t>
            </a:r>
            <a:r>
              <a:rPr lang="en-US" sz="2800" dirty="0">
                <a:solidFill>
                  <a:srgbClr val="002060"/>
                </a:solidFill>
              </a:rPr>
              <a:t>. </a:t>
            </a:r>
            <a:r>
              <a:rPr lang="en-GB" sz="2800" dirty="0">
                <a:solidFill>
                  <a:srgbClr val="008000"/>
                </a:solidFill>
              </a:rPr>
              <a:t>(lots of bits on my website!)</a:t>
            </a:r>
          </a:p>
          <a:p>
            <a:pPr>
              <a:lnSpc>
                <a:spcPct val="100000"/>
              </a:lnSpc>
              <a:spcBef>
                <a:spcPts val="0"/>
              </a:spcBef>
            </a:pPr>
            <a:r>
              <a:rPr lang="en-US" sz="2800" dirty="0"/>
              <a:t>Sambell, K, Brown, S and Graham, L. (2017) </a:t>
            </a:r>
            <a:r>
              <a:rPr lang="en-US" sz="2800" i="1" dirty="0">
                <a:solidFill>
                  <a:srgbClr val="FF0000"/>
                </a:solidFill>
              </a:rPr>
              <a:t>Professionalism in Practice: Key directions in higher education: Learning, Teaching and  Assessment,</a:t>
            </a:r>
            <a:r>
              <a:rPr lang="en-US" sz="2800" i="1" dirty="0"/>
              <a:t> </a:t>
            </a:r>
            <a:r>
              <a:rPr lang="en-US" sz="2800" dirty="0"/>
              <a:t>Basingstoke: Palgrave-Macmillan.</a:t>
            </a:r>
            <a:endParaRPr lang="en-US" sz="2800" dirty="0">
              <a:solidFill>
                <a:srgbClr val="002060"/>
              </a:solidFill>
            </a:endParaRPr>
          </a:p>
          <a:p>
            <a:pPr>
              <a:lnSpc>
                <a:spcPct val="100000"/>
              </a:lnSpc>
              <a:spcBef>
                <a:spcPts val="0"/>
              </a:spcBef>
            </a:pPr>
            <a:endParaRPr lang="en-GB" sz="2800" dirty="0">
              <a:solidFill>
                <a:srgbClr val="008000"/>
              </a:solidFill>
            </a:endParaRPr>
          </a:p>
          <a:p>
            <a:pPr>
              <a:lnSpc>
                <a:spcPct val="100000"/>
              </a:lnSpc>
              <a:spcBef>
                <a:spcPts val="0"/>
              </a:spcBef>
            </a:pPr>
            <a:endParaRPr lang="en-US" sz="2800" dirty="0"/>
          </a:p>
        </p:txBody>
      </p:sp>
      <p:sp>
        <p:nvSpPr>
          <p:cNvPr id="4" name="Title 1"/>
          <p:cNvSpPr txBox="1">
            <a:spLocks/>
          </p:cNvSpPr>
          <p:nvPr/>
        </p:nvSpPr>
        <p:spPr bwMode="auto">
          <a:xfrm>
            <a:off x="107380" y="24427"/>
            <a:ext cx="8713788" cy="461793"/>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Ideas drawn from…</a:t>
            </a:r>
            <a:endParaRPr lang="en-US" sz="2800" b="1" dirty="0">
              <a:solidFill>
                <a:srgbClr val="008000"/>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457236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Joughin,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15157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1910661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210576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normAutofit/>
          </a:bodyPr>
          <a:lstStyle/>
          <a:p>
            <a:pPr algn="l"/>
            <a:r>
              <a:rPr lang="en-GB" sz="2800" b="1" dirty="0">
                <a:solidFill>
                  <a:srgbClr val="00B050"/>
                </a:solidFill>
              </a:rPr>
              <a:t>Hounsell, D. (2008). The trouble with feedback:  New challenges, emerging strategies. </a:t>
            </a:r>
            <a:r>
              <a:rPr lang="en-US" sz="2800" b="1" i="1" dirty="0"/>
              <a:t>Interchange</a:t>
            </a:r>
            <a:r>
              <a:rPr lang="en-US" sz="2800" b="1" dirty="0"/>
              <a:t>, </a:t>
            </a:r>
            <a:r>
              <a:rPr lang="en-US" sz="2800" b="1" i="1" dirty="0"/>
              <a:t>2</a:t>
            </a:r>
            <a:r>
              <a:rPr lang="en-US" sz="2800" b="1" dirty="0"/>
              <a:t>, pp.1-10</a:t>
            </a:r>
            <a:r>
              <a:rPr lang="en-US" sz="2800" dirty="0"/>
              <a:t>. </a:t>
            </a:r>
            <a:br>
              <a:rPr lang="en-GB" sz="2800" b="1" dirty="0">
                <a:solidFill>
                  <a:srgbClr val="00B050"/>
                </a:solidFill>
              </a:rPr>
            </a:br>
            <a:endParaRPr lang="en-GB" sz="2800" b="1" dirty="0">
              <a:solidFill>
                <a:srgbClr val="00B050"/>
              </a:solidFill>
            </a:endParaRPr>
          </a:p>
        </p:txBody>
      </p:sp>
      <p:sp>
        <p:nvSpPr>
          <p:cNvPr id="5" name="Content Placeholder 4"/>
          <p:cNvSpPr>
            <a:spLocks noGrp="1"/>
          </p:cNvSpPr>
          <p:nvPr>
            <p:ph idx="1"/>
          </p:nvPr>
        </p:nvSpPr>
        <p:spPr>
          <a:xfrm>
            <a:off x="358777" y="1905000"/>
            <a:ext cx="8605838" cy="3962400"/>
          </a:xfrm>
        </p:spPr>
        <p:txBody>
          <a:bodyPr/>
          <a:lstStyle/>
          <a:p>
            <a:pPr>
              <a:lnSpc>
                <a:spcPct val="100000"/>
              </a:lnSpc>
              <a:buNone/>
            </a:pPr>
            <a:r>
              <a:rPr lang="en-GB" sz="2800" b="1" dirty="0">
                <a:solidFill>
                  <a:srgbClr val="660066"/>
                </a:solidFill>
              </a:rPr>
              <a:t>	Feedforward is a strategy that aims to </a:t>
            </a:r>
            <a:r>
              <a:rPr lang="en-GB" sz="2800" b="1" dirty="0">
                <a:solidFill>
                  <a:srgbClr val="9966FF"/>
                </a:solidFill>
              </a:rPr>
              <a:t>‘increase the value of feedback to the students by focusing comments not only on the past and present…but also on the future – what the student might aim to do, or do differently in the next assignment or assessment if they are to continue to do well or to do better</a:t>
            </a:r>
            <a:r>
              <a:rPr lang="en-GB" sz="2800" b="1" dirty="0">
                <a:solidFill>
                  <a:srgbClr val="660066"/>
                </a:solidFill>
              </a:rPr>
              <a:t>’ (Hounsell, 2008, p. 5). </a:t>
            </a:r>
          </a:p>
          <a:p>
            <a:pPr>
              <a:lnSpc>
                <a:spcPct val="100000"/>
              </a:lnSpc>
            </a:pPr>
            <a:endParaRPr lang="en-GB" sz="2800" b="1" dirty="0">
              <a:solidFill>
                <a:srgbClr val="660066"/>
              </a:solidFill>
            </a:endParaRPr>
          </a:p>
        </p:txBody>
      </p:sp>
    </p:spTree>
    <p:extLst>
      <p:ext uri="{BB962C8B-B14F-4D97-AF65-F5344CB8AC3E}">
        <p14:creationId xmlns:p14="http://schemas.microsoft.com/office/powerpoint/2010/main" val="203454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4EFD-32C0-419D-BC04-A1CB75CFE826}"/>
              </a:ext>
            </a:extLst>
          </p:cNvPr>
          <p:cNvSpPr>
            <a:spLocks noGrp="1"/>
          </p:cNvSpPr>
          <p:nvPr>
            <p:ph type="title"/>
          </p:nvPr>
        </p:nvSpPr>
        <p:spPr/>
        <p:txBody>
          <a:bodyPr/>
          <a:lstStyle/>
          <a:p>
            <a:r>
              <a:rPr lang="en-GB" sz="4000" dirty="0">
                <a:solidFill>
                  <a:srgbClr val="008000"/>
                </a:solidFill>
              </a:rPr>
              <a:t>What does ‘authentic’ mean?</a:t>
            </a:r>
          </a:p>
        </p:txBody>
      </p:sp>
      <p:sp>
        <p:nvSpPr>
          <p:cNvPr id="3" name="Content Placeholder 2">
            <a:extLst>
              <a:ext uri="{FF2B5EF4-FFF2-40B4-BE49-F238E27FC236}">
                <a16:creationId xmlns:a16="http://schemas.microsoft.com/office/drawing/2014/main" id="{20C66AAD-57A3-46ED-A99F-2A9E78FCD457}"/>
              </a:ext>
            </a:extLst>
          </p:cNvPr>
          <p:cNvSpPr>
            <a:spLocks noGrp="1"/>
          </p:cNvSpPr>
          <p:nvPr>
            <p:ph idx="1"/>
          </p:nvPr>
        </p:nvSpPr>
        <p:spPr/>
        <p:txBody>
          <a:bodyPr/>
          <a:lstStyle/>
          <a:p>
            <a:pPr lvl="0"/>
            <a:r>
              <a:rPr lang="en-GB" dirty="0"/>
              <a:t>Authenticity is about how well the assessment correlates to the sorts of things students need to be able to do in their career after leaving the educational institution. It’s about the real-world</a:t>
            </a:r>
            <a:r>
              <a:rPr lang="en-GB" i="1" dirty="0"/>
              <a:t> </a:t>
            </a:r>
            <a:r>
              <a:rPr lang="en-GB" dirty="0"/>
              <a:t>relevance of the assessment activity.</a:t>
            </a:r>
          </a:p>
        </p:txBody>
      </p:sp>
    </p:spTree>
    <p:extLst>
      <p:ext uri="{BB962C8B-B14F-4D97-AF65-F5344CB8AC3E}">
        <p14:creationId xmlns:p14="http://schemas.microsoft.com/office/powerpoint/2010/main" val="22412664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ACA26-4018-4217-B7D0-0F9A24204F8D}"/>
              </a:ext>
            </a:extLst>
          </p:cNvPr>
          <p:cNvSpPr>
            <a:spLocks noGrp="1"/>
          </p:cNvSpPr>
          <p:nvPr>
            <p:ph type="title"/>
          </p:nvPr>
        </p:nvSpPr>
        <p:spPr/>
        <p:txBody>
          <a:bodyPr/>
          <a:lstStyle/>
          <a:p>
            <a:r>
              <a:rPr lang="en-GB" sz="4000" dirty="0">
                <a:solidFill>
                  <a:srgbClr val="008000"/>
                </a:solidFill>
              </a:rPr>
              <a:t>Ownership of targets</a:t>
            </a:r>
          </a:p>
        </p:txBody>
      </p:sp>
      <p:sp>
        <p:nvSpPr>
          <p:cNvPr id="3" name="Content Placeholder 2">
            <a:extLst>
              <a:ext uri="{FF2B5EF4-FFF2-40B4-BE49-F238E27FC236}">
                <a16:creationId xmlns:a16="http://schemas.microsoft.com/office/drawing/2014/main" id="{88DB49FA-D158-4AF2-98CA-CDBFA1064A2D}"/>
              </a:ext>
            </a:extLst>
          </p:cNvPr>
          <p:cNvSpPr>
            <a:spLocks noGrp="1"/>
          </p:cNvSpPr>
          <p:nvPr>
            <p:ph idx="1"/>
          </p:nvPr>
        </p:nvSpPr>
        <p:spPr/>
        <p:txBody>
          <a:bodyPr/>
          <a:lstStyle/>
          <a:p>
            <a:r>
              <a:rPr lang="en-GB" sz="2800" dirty="0"/>
              <a:t>Doctors, lawyers, accountants and managers don’t, in their day-to-day work sit </a:t>
            </a:r>
            <a:r>
              <a:rPr lang="en-GB" sz="2800" i="1" dirty="0"/>
              <a:t>writing</a:t>
            </a:r>
            <a:r>
              <a:rPr lang="en-GB" sz="2800" dirty="0"/>
              <a:t> about medicine, law, accountancy and management – they </a:t>
            </a:r>
            <a:r>
              <a:rPr lang="en-GB" sz="2800" i="1" dirty="0"/>
              <a:t>do</a:t>
            </a:r>
            <a:r>
              <a:rPr lang="en-GB" sz="2800" dirty="0"/>
              <a:t> these things. There is often a considerable gap between what we get learners to do in our assessment, and what they will need to be good at throughout their careers. The more we can bridge that gap by making assessment feel relevant to learners, the more we can expect them to take ownership of the need to become able to evidence their achievement in assessed contexts.</a:t>
            </a:r>
          </a:p>
          <a:p>
            <a:endParaRPr lang="en-GB" sz="2800" dirty="0"/>
          </a:p>
        </p:txBody>
      </p:sp>
    </p:spTree>
    <p:extLst>
      <p:ext uri="{BB962C8B-B14F-4D97-AF65-F5344CB8AC3E}">
        <p14:creationId xmlns:p14="http://schemas.microsoft.com/office/powerpoint/2010/main" val="4361222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1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3547</Words>
  <Application>Microsoft Office PowerPoint</Application>
  <PresentationFormat>On-screen Show (4:3)</PresentationFormat>
  <Paragraphs>342</Paragraphs>
  <Slides>54</Slides>
  <Notes>28</Notes>
  <HiddenSlides>0</HiddenSlides>
  <MMClips>1</MMClips>
  <ScaleCrop>false</ScaleCrop>
  <HeadingPairs>
    <vt:vector size="6" baseType="variant">
      <vt:variant>
        <vt:lpstr>Fonts Used</vt:lpstr>
      </vt:variant>
      <vt:variant>
        <vt:i4>11</vt:i4>
      </vt:variant>
      <vt:variant>
        <vt:lpstr>Theme</vt:lpstr>
      </vt:variant>
      <vt:variant>
        <vt:i4>169</vt:i4>
      </vt:variant>
      <vt:variant>
        <vt:lpstr>Slide Titles</vt:lpstr>
      </vt:variant>
      <vt:variant>
        <vt:i4>54</vt:i4>
      </vt:variant>
    </vt:vector>
  </HeadingPairs>
  <TitlesOfParts>
    <vt:vector size="234" baseType="lpstr">
      <vt:lpstr>AR CARTER</vt:lpstr>
      <vt:lpstr>Arial</vt:lpstr>
      <vt:lpstr>Arial Rounded MT Bold</vt:lpstr>
      <vt:lpstr>Calibri</vt:lpstr>
      <vt:lpstr>Comic Sans MS</vt:lpstr>
      <vt:lpstr>Creepy</vt:lpstr>
      <vt:lpstr>Monotype Sorts</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6_Professional</vt:lpstr>
      <vt:lpstr>121_Custom Design</vt:lpstr>
      <vt:lpstr>106_Custom Design</vt:lpstr>
      <vt:lpstr>119_Custom Design</vt:lpstr>
      <vt:lpstr>1_LeedsMet template</vt:lpstr>
      <vt:lpstr>123_Custom Design</vt:lpstr>
      <vt:lpstr>130_Custom Design</vt:lpstr>
      <vt:lpstr>131_Custom Design</vt:lpstr>
      <vt:lpstr>132_Custom Design</vt:lpstr>
      <vt:lpstr>133_Custom Design</vt:lpstr>
      <vt:lpstr>Activating Learning Towards Authentic Assessment  – and making assessmet and feedback more manageable  </vt:lpstr>
      <vt:lpstr>PowerPoint Presentation</vt:lpstr>
      <vt:lpstr> About Phil…</vt:lpstr>
      <vt:lpstr>Rationale</vt:lpstr>
      <vt:lpstr>PowerPoint Presentation</vt:lpstr>
      <vt:lpstr>Hounsell, D. (2008). The trouble with feedback:  New challenges, emerging strategies. Interchange, 2, pp.1-10.  </vt:lpstr>
      <vt:lpstr>What does ‘authentic’ mean?</vt:lpstr>
      <vt:lpstr>Ownership of targets</vt:lpstr>
      <vt:lpstr>Thanks to students</vt:lpstr>
      <vt:lpstr>Time…</vt:lpstr>
      <vt:lpstr>Feedback, knowledge and enthusiasm</vt:lpstr>
      <vt:lpstr>The digital age?</vt:lpstr>
      <vt:lpstr>Intended learning outcomes</vt:lpstr>
      <vt:lpstr>You will be able to download my main slides</vt:lpstr>
      <vt:lpstr>Announcement about mobile phones and laptops...</vt:lpstr>
      <vt:lpstr>Download Phil’s published stuff on feedback, assessment, and learning</vt:lpstr>
      <vt:lpstr>Time-constrained Post-it exercise</vt:lpstr>
      <vt:lpstr>Thought for the day: Einstein</vt:lpstr>
      <vt:lpstr>What is authentic assessment?</vt:lpstr>
      <vt:lpstr>The benefits of authentic assessment can be significant for all stakeholders.</vt:lpstr>
      <vt:lpstr>Wiggins (1990) says assessment can be regarded as authentic if we can draw valid inferences from the work they produce</vt:lpstr>
      <vt:lpstr>How can authentic assessment engage students?</vt:lpstr>
      <vt:lpstr>Review practice: what can we do to build authenticity in to our assessment?</vt:lpstr>
      <vt:lpstr>Bringing assessment and feedback to life Questions employers might ask our students at interview, that could help us improve the authenticity of assessment and feedback</vt:lpstr>
      <vt:lpstr>Now is the decade of  Universities’ dis-content!</vt:lpstr>
      <vt:lpstr>Modern institutions are moving away from being the providers of content, (where everything used to be about ‘delivery’), towards foregrounding two major functions: </vt:lpstr>
      <vt:lpstr> How students really learn </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Face-to-face communication</vt:lpstr>
      <vt:lpstr>Thirty Second Theatre</vt:lpstr>
      <vt:lpstr>Face-to-face one-to-one feedback activity</vt:lpstr>
      <vt:lpstr>PowerPoint Presentation</vt:lpstr>
      <vt:lpstr>PowerPoint Presentation</vt:lpstr>
      <vt:lpstr>Learning, feedback and assessmen: the ten most important words</vt:lpstr>
      <vt:lpstr>‘what’ is getting ever less important</vt:lpstr>
      <vt:lpstr>PowerPoint Presentation</vt:lpstr>
      <vt:lpstr>PowerPoint Presentation</vt:lpstr>
      <vt:lpstr>My main worries about assessment...</vt:lpstr>
      <vt:lpstr>Five main problems with assessed essays</vt:lpstr>
      <vt:lpstr>Quality feedback: three vital functions</vt:lpstr>
      <vt:lpstr>Conclusions</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2018-05-23T20:23:39Z</dcterms:modified>
</cp:coreProperties>
</file>