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slideLayouts/slideLayout49.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0.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1.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slideLayouts/slideLayout52.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3.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4.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5.xml" ContentType="application/vnd.openxmlformats-officedocument.presentationml.slideLayout+xml"/>
  <Override PartName="/ppt/theme/theme13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8.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8.xml" ContentType="application/vnd.openxmlformats-officedocument.theme+xml"/>
  <Override PartName="/ppt/slideLayouts/slideLayout65.xml" ContentType="application/vnd.openxmlformats-officedocument.presentationml.slideLayout+xml"/>
  <Override PartName="/ppt/theme/theme159.xml" ContentType="application/vnd.openxmlformats-officedocument.theme+xml"/>
  <Override PartName="/ppt/slideLayouts/slideLayout66.xml" ContentType="application/vnd.openxmlformats-officedocument.presentationml.slideLayout+xml"/>
  <Override PartName="/ppt/theme/theme160.xml" ContentType="application/vnd.openxmlformats-officedocument.theme+xml"/>
  <Override PartName="/ppt/slideLayouts/slideLayout67.xml" ContentType="application/vnd.openxmlformats-officedocument.presentationml.slideLayout+xml"/>
  <Override PartName="/ppt/theme/theme161.xml" ContentType="application/vnd.openxmlformats-officedocument.theme+xml"/>
  <Override PartName="/ppt/theme/theme162.xml" ContentType="application/vnd.openxmlformats-officedocument.theme+xml"/>
  <Override PartName="/ppt/slideLayouts/slideLayout68.xml" ContentType="application/vnd.openxmlformats-officedocument.presentationml.slideLayout+xml"/>
  <Override PartName="/ppt/theme/theme163.xml" ContentType="application/vnd.openxmlformats-officedocument.theme+xml"/>
  <Override PartName="/ppt/theme/theme164.xml" ContentType="application/vnd.openxmlformats-officedocument.theme+xml"/>
  <Override PartName="/ppt/slideLayouts/slideLayout69.xml" ContentType="application/vnd.openxmlformats-officedocument.presentationml.slideLayout+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slideLayouts/slideLayout70.xml" ContentType="application/vnd.openxmlformats-officedocument.presentationml.slideLayout+xml"/>
  <Override PartName="/ppt/theme/theme168.xml" ContentType="application/vnd.openxmlformats-officedocument.theme+xml"/>
  <Override PartName="/ppt/theme/theme169.xml" ContentType="application/vnd.openxmlformats-officedocument.theme+xml"/>
  <Override PartName="/ppt/slideLayouts/slideLayout71.xml" ContentType="application/vnd.openxmlformats-officedocument.presentationml.slideLayout+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4" r:id="rId160"/>
    <p:sldMasterId id="2147485126" r:id="rId161"/>
    <p:sldMasterId id="2147485142" r:id="rId162"/>
    <p:sldMasterId id="2147485155" r:id="rId163"/>
    <p:sldMasterId id="2147485157" r:id="rId164"/>
    <p:sldMasterId id="2147485160" r:id="rId165"/>
    <p:sldMasterId id="2147485168" r:id="rId166"/>
    <p:sldMasterId id="2147485170" r:id="rId167"/>
    <p:sldMasterId id="2147485177" r:id="rId168"/>
    <p:sldMasterId id="2147485180" r:id="rId169"/>
    <p:sldMasterId id="2147485188" r:id="rId170"/>
    <p:sldMasterId id="2147485198" r:id="rId171"/>
    <p:sldMasterId id="2147485203" r:id="rId172"/>
  </p:sldMasterIdLst>
  <p:notesMasterIdLst>
    <p:notesMasterId r:id="rId241"/>
  </p:notesMasterIdLst>
  <p:sldIdLst>
    <p:sldId id="428" r:id="rId173"/>
    <p:sldId id="883" r:id="rId174"/>
    <p:sldId id="528" r:id="rId175"/>
    <p:sldId id="882" r:id="rId176"/>
    <p:sldId id="884" r:id="rId177"/>
    <p:sldId id="1211" r:id="rId178"/>
    <p:sldId id="1035" r:id="rId179"/>
    <p:sldId id="1143" r:id="rId180"/>
    <p:sldId id="1194" r:id="rId181"/>
    <p:sldId id="459" r:id="rId182"/>
    <p:sldId id="529" r:id="rId183"/>
    <p:sldId id="531" r:id="rId184"/>
    <p:sldId id="984" r:id="rId185"/>
    <p:sldId id="986" r:id="rId186"/>
    <p:sldId id="1193" r:id="rId187"/>
    <p:sldId id="895" r:id="rId188"/>
    <p:sldId id="1199" r:id="rId189"/>
    <p:sldId id="1191" r:id="rId190"/>
    <p:sldId id="532" r:id="rId191"/>
    <p:sldId id="533" r:id="rId192"/>
    <p:sldId id="534" r:id="rId193"/>
    <p:sldId id="985" r:id="rId194"/>
    <p:sldId id="508" r:id="rId195"/>
    <p:sldId id="509" r:id="rId196"/>
    <p:sldId id="896" r:id="rId197"/>
    <p:sldId id="897" r:id="rId198"/>
    <p:sldId id="1212" r:id="rId199"/>
    <p:sldId id="1181" r:id="rId200"/>
    <p:sldId id="1182" r:id="rId201"/>
    <p:sldId id="1183" r:id="rId202"/>
    <p:sldId id="1184" r:id="rId203"/>
    <p:sldId id="1114" r:id="rId204"/>
    <p:sldId id="1209" r:id="rId205"/>
    <p:sldId id="1146" r:id="rId206"/>
    <p:sldId id="995" r:id="rId207"/>
    <p:sldId id="987" r:id="rId208"/>
    <p:sldId id="988" r:id="rId209"/>
    <p:sldId id="989" r:id="rId210"/>
    <p:sldId id="1187" r:id="rId211"/>
    <p:sldId id="1190" r:id="rId212"/>
    <p:sldId id="1188" r:id="rId213"/>
    <p:sldId id="1189" r:id="rId214"/>
    <p:sldId id="1085" r:id="rId215"/>
    <p:sldId id="1086" r:id="rId216"/>
    <p:sldId id="1137" r:id="rId217"/>
    <p:sldId id="1186" r:id="rId218"/>
    <p:sldId id="1129" r:id="rId219"/>
    <p:sldId id="1130" r:id="rId220"/>
    <p:sldId id="1145" r:id="rId221"/>
    <p:sldId id="1144" r:id="rId222"/>
    <p:sldId id="1093" r:id="rId223"/>
    <p:sldId id="914" r:id="rId224"/>
    <p:sldId id="1094" r:id="rId225"/>
    <p:sldId id="1095" r:id="rId226"/>
    <p:sldId id="804" r:id="rId227"/>
    <p:sldId id="778" r:id="rId228"/>
    <p:sldId id="1126" r:id="rId229"/>
    <p:sldId id="1089" r:id="rId230"/>
    <p:sldId id="1090" r:id="rId231"/>
    <p:sldId id="1091" r:id="rId232"/>
    <p:sldId id="1096" r:id="rId233"/>
    <p:sldId id="1135" r:id="rId234"/>
    <p:sldId id="1136" r:id="rId235"/>
    <p:sldId id="1203" r:id="rId236"/>
    <p:sldId id="1204" r:id="rId237"/>
    <p:sldId id="1138" r:id="rId238"/>
    <p:sldId id="1108" r:id="rId239"/>
    <p:sldId id="1115" r:id="rId240"/>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8000"/>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4374" autoAdjust="0"/>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55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9.xml"/><Relationship Id="rId205" Type="http://schemas.openxmlformats.org/officeDocument/2006/relationships/slide" Target="slides/slide33.xml"/><Relationship Id="rId226" Type="http://schemas.openxmlformats.org/officeDocument/2006/relationships/slide" Target="slides/slide54.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9.xml"/><Relationship Id="rId216" Type="http://schemas.openxmlformats.org/officeDocument/2006/relationships/slide" Target="slides/slide44.xml"/><Relationship Id="rId237" Type="http://schemas.openxmlformats.org/officeDocument/2006/relationships/slide" Target="slides/slide65.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20.xml"/><Relationship Id="rId206" Type="http://schemas.openxmlformats.org/officeDocument/2006/relationships/slide" Target="slides/slide34.xml"/><Relationship Id="rId227" Type="http://schemas.openxmlformats.org/officeDocument/2006/relationships/slide" Target="slides/slide55.xml"/><Relationship Id="rId201" Type="http://schemas.openxmlformats.org/officeDocument/2006/relationships/slide" Target="slides/slide29.xml"/><Relationship Id="rId222" Type="http://schemas.openxmlformats.org/officeDocument/2006/relationships/slide" Target="slides/slide50.xml"/><Relationship Id="rId243"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0.xml"/><Relationship Id="rId187" Type="http://schemas.openxmlformats.org/officeDocument/2006/relationships/slide" Target="slides/slide15.xml"/><Relationship Id="rId217"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0.xml"/><Relationship Id="rId233" Type="http://schemas.openxmlformats.org/officeDocument/2006/relationships/slide" Target="slides/slide61.xml"/><Relationship Id="rId238" Type="http://schemas.openxmlformats.org/officeDocument/2006/relationships/slide" Target="slides/slide6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5.xml"/><Relationship Id="rId198" Type="http://schemas.openxmlformats.org/officeDocument/2006/relationships/slide" Target="slides/slide26.xml"/><Relationship Id="rId172" Type="http://schemas.openxmlformats.org/officeDocument/2006/relationships/slideMaster" Target="slideMasters/slideMaster172.xml"/><Relationship Id="rId193" Type="http://schemas.openxmlformats.org/officeDocument/2006/relationships/slide" Target="slides/slide21.xml"/><Relationship Id="rId202" Type="http://schemas.openxmlformats.org/officeDocument/2006/relationships/slide" Target="slides/slide30.xml"/><Relationship Id="rId207" Type="http://schemas.openxmlformats.org/officeDocument/2006/relationships/slide" Target="slides/slide35.xml"/><Relationship Id="rId223" Type="http://schemas.openxmlformats.org/officeDocument/2006/relationships/slide" Target="slides/slide51.xml"/><Relationship Id="rId228" Type="http://schemas.openxmlformats.org/officeDocument/2006/relationships/slide" Target="slides/slide56.xml"/><Relationship Id="rId244"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1.xml"/><Relationship Id="rId213" Type="http://schemas.openxmlformats.org/officeDocument/2006/relationships/slide" Target="slides/slide41.xml"/><Relationship Id="rId218" Type="http://schemas.openxmlformats.org/officeDocument/2006/relationships/slide" Target="slides/slide46.xml"/><Relationship Id="rId234" Type="http://schemas.openxmlformats.org/officeDocument/2006/relationships/slide" Target="slides/slide62.xml"/><Relationship Id="rId239"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6.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xml"/><Relationship Id="rId194" Type="http://schemas.openxmlformats.org/officeDocument/2006/relationships/slide" Target="slides/slide22.xml"/><Relationship Id="rId199" Type="http://schemas.openxmlformats.org/officeDocument/2006/relationships/slide" Target="slides/slide27.xml"/><Relationship Id="rId203" Type="http://schemas.openxmlformats.org/officeDocument/2006/relationships/slide" Target="slides/slide31.xml"/><Relationship Id="rId208" Type="http://schemas.openxmlformats.org/officeDocument/2006/relationships/slide" Target="slides/slide36.xml"/><Relationship Id="rId229" Type="http://schemas.openxmlformats.org/officeDocument/2006/relationships/slide" Target="slides/slide57.xml"/><Relationship Id="rId19" Type="http://schemas.openxmlformats.org/officeDocument/2006/relationships/slideMaster" Target="slideMasters/slideMaster19.xml"/><Relationship Id="rId224" Type="http://schemas.openxmlformats.org/officeDocument/2006/relationships/slide" Target="slides/slide52.xml"/><Relationship Id="rId240" Type="http://schemas.openxmlformats.org/officeDocument/2006/relationships/slide" Target="slides/slide68.xml"/><Relationship Id="rId245"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2.xml"/><Relationship Id="rId189" Type="http://schemas.openxmlformats.org/officeDocument/2006/relationships/slide" Target="slides/slide17.xml"/><Relationship Id="rId219" Type="http://schemas.openxmlformats.org/officeDocument/2006/relationships/slide" Target="slides/slide47.xml"/><Relationship Id="rId3" Type="http://schemas.openxmlformats.org/officeDocument/2006/relationships/slideMaster" Target="slideMasters/slideMaster3.xml"/><Relationship Id="rId214" Type="http://schemas.openxmlformats.org/officeDocument/2006/relationships/slide" Target="slides/slide42.xml"/><Relationship Id="rId230" Type="http://schemas.openxmlformats.org/officeDocument/2006/relationships/slide" Target="slides/slide58.xml"/><Relationship Id="rId235" Type="http://schemas.openxmlformats.org/officeDocument/2006/relationships/slide" Target="slides/slide6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2.xml"/><Relationship Id="rId179" Type="http://schemas.openxmlformats.org/officeDocument/2006/relationships/slide" Target="slides/slide7.xml"/><Relationship Id="rId195" Type="http://schemas.openxmlformats.org/officeDocument/2006/relationships/slide" Target="slides/slide23.xml"/><Relationship Id="rId209" Type="http://schemas.openxmlformats.org/officeDocument/2006/relationships/slide" Target="slides/slide37.xml"/><Relationship Id="rId190" Type="http://schemas.openxmlformats.org/officeDocument/2006/relationships/slide" Target="slides/slide18.xml"/><Relationship Id="rId204" Type="http://schemas.openxmlformats.org/officeDocument/2006/relationships/slide" Target="slides/slide32.xml"/><Relationship Id="rId220" Type="http://schemas.openxmlformats.org/officeDocument/2006/relationships/slide" Target="slides/slide48.xml"/><Relationship Id="rId225" Type="http://schemas.openxmlformats.org/officeDocument/2006/relationships/slide" Target="slides/slide53.xml"/><Relationship Id="rId241"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8.xml"/><Relationship Id="rId210" Type="http://schemas.openxmlformats.org/officeDocument/2006/relationships/slide" Target="slides/slide38.xml"/><Relationship Id="rId215" Type="http://schemas.openxmlformats.org/officeDocument/2006/relationships/slide" Target="slides/slide43.xml"/><Relationship Id="rId236" Type="http://schemas.openxmlformats.org/officeDocument/2006/relationships/slide" Target="slides/slide64.xml"/><Relationship Id="rId26" Type="http://schemas.openxmlformats.org/officeDocument/2006/relationships/slideMaster" Target="slideMasters/slideMaster26.xml"/><Relationship Id="rId231" Type="http://schemas.openxmlformats.org/officeDocument/2006/relationships/slide" Target="slides/slide59.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3.xml"/><Relationship Id="rId196" Type="http://schemas.openxmlformats.org/officeDocument/2006/relationships/slide" Target="slides/slide24.xml"/><Relationship Id="rId200" Type="http://schemas.openxmlformats.org/officeDocument/2006/relationships/slide" Target="slides/slide28.xml"/><Relationship Id="rId16" Type="http://schemas.openxmlformats.org/officeDocument/2006/relationships/slideMaster" Target="slideMasters/slideMaster16.xml"/><Relationship Id="rId221" Type="http://schemas.openxmlformats.org/officeDocument/2006/relationships/slide" Target="slides/slide49.xml"/><Relationship Id="rId242" Type="http://schemas.openxmlformats.org/officeDocument/2006/relationships/presProps" Target="presProp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4.xml"/><Relationship Id="rId211" Type="http://schemas.openxmlformats.org/officeDocument/2006/relationships/slide" Target="slides/slide39.xml"/><Relationship Id="rId232" Type="http://schemas.openxmlformats.org/officeDocument/2006/relationships/slide" Target="slides/slide60.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4.xml"/><Relationship Id="rId197"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26</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492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74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771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50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777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1714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3FF77-8B5E-45BF-B214-C86C644F605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85099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61</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4CD6C9-20D9-4EFB-B9DE-F86C9C8BB69C}"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68729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16</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20</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23</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25/05/2018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25/05/2018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25/05/2018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25/05/2018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5/25/2018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25 May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25/05/2018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25 May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25/05/2018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5/25/2018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0336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25/05/2018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7644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266894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087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Friday, 25 May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fld id="{02148920-819C-4DD1-A753-205F391DD998}" type="datetime2">
              <a:rPr kumimoji="0" lang="en-GB" sz="1200" b="0" i="0" u="none" strike="noStrike" kern="1200" cap="none" spc="0" normalizeH="0" baseline="0" noProof="0">
                <a:ln>
                  <a:noFill/>
                </a:ln>
                <a:solidFill>
                  <a:srgbClr val="66FF33"/>
                </a:solidFill>
                <a:effectLst/>
                <a:uLnTx/>
                <a:uFillTx/>
                <a:latin typeface="Calibri"/>
                <a:ea typeface="+mn-ea"/>
                <a:cs typeface="+mn-cs"/>
              </a:rPr>
              <a:pPr marL="0" marR="0" lvl="0" indent="0" algn="l" defTabSz="914400" rtl="0" eaLnBrk="1" fontAlgn="base" latinLnBrk="0" hangingPunct="1">
                <a:lnSpc>
                  <a:spcPct val="80000"/>
                </a:lnSpc>
                <a:spcBef>
                  <a:spcPct val="0"/>
                </a:spcBef>
                <a:spcAft>
                  <a:spcPct val="0"/>
                </a:spcAft>
                <a:buClrTx/>
                <a:buSzTx/>
                <a:buFontTx/>
                <a:buNone/>
                <a:tabLst/>
                <a:defRPr/>
              </a:pPr>
              <a:t>Friday, 25 May 2018</a:t>
            </a:fld>
            <a:endParaRPr kumimoji="0" lang="en-GB" sz="1200" b="0" i="0" u="none" strike="noStrike" kern="1200" cap="none" spc="0" normalizeH="0" baseline="0" noProof="0">
              <a:ln>
                <a:noFill/>
              </a:ln>
              <a:solidFill>
                <a:srgbClr val="66FF33"/>
              </a:solidFill>
              <a:effectLst/>
              <a:uLnTx/>
              <a:uFillTx/>
              <a:latin typeface="Calibri"/>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CCCC00"/>
              </a:solidFill>
              <a:effectLst/>
              <a:uLnTx/>
              <a:uFillTx/>
              <a:latin typeface="Calibri"/>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93D64B-E474-4769-A430-9CD8C486EAA9}" type="slidenum">
              <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701572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5/25/2018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25/05/2018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25/05/2018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29354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25/05/2018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21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25/05/2018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25/05/2018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2.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5.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8.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theme" Target="../theme/theme15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5.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60.xml"/><Relationship Id="rId1" Type="http://schemas.openxmlformats.org/officeDocument/2006/relationships/slideLayout" Target="../slideLayouts/slideLayout66.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1.xml"/><Relationship Id="rId1" Type="http://schemas.openxmlformats.org/officeDocument/2006/relationships/slideLayout" Target="../slideLayouts/slideLayout6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3.xml.rels><?xml version="1.0" encoding="UTF-8" standalone="yes"?>
<Relationships xmlns="http://schemas.openxmlformats.org/package/2006/relationships"><Relationship Id="rId2" Type="http://schemas.openxmlformats.org/officeDocument/2006/relationships/theme" Target="../theme/theme163.xml"/><Relationship Id="rId1" Type="http://schemas.openxmlformats.org/officeDocument/2006/relationships/slideLayout" Target="../slideLayouts/slideLayout68.xml"/></Relationships>
</file>

<file path=ppt/slideMasters/_rels/slideMaster1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9.xm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8.xml.rels><?xml version="1.0" encoding="UTF-8" standalone="yes"?>
<Relationships xmlns="http://schemas.openxmlformats.org/package/2006/relationships"><Relationship Id="rId2" Type="http://schemas.openxmlformats.org/officeDocument/2006/relationships/theme" Target="../theme/theme168.xml"/><Relationship Id="rId1" Type="http://schemas.openxmlformats.org/officeDocument/2006/relationships/slideLayout" Target="../slideLayouts/slideLayout70.xml"/></Relationships>
</file>

<file path=ppt/slideMasters/_rels/slideMaster16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70.xml.rels><?xml version="1.0" encoding="UTF-8" standalone="yes"?>
<Relationships xmlns="http://schemas.openxmlformats.org/package/2006/relationships"><Relationship Id="rId2" Type="http://schemas.openxmlformats.org/officeDocument/2006/relationships/theme" Target="../theme/theme170.xml"/><Relationship Id="rId1" Type="http://schemas.openxmlformats.org/officeDocument/2006/relationships/slideLayout" Target="../slideLayouts/slideLayout71.xml"/></Relationships>
</file>

<file path=ppt/slideMasters/_rels/slideMaster17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7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5/25/2018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205" r:id="rId1"/>
    <p:sldLayoutId id="214748520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25 May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Friday, 25 May 2018</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1380095"/>
      </p:ext>
    </p:extLst>
  </p:cSld>
  <p:clrMap bg1="lt1" tx1="dk1" bg2="lt2" tx2="dk2" accent1="accent1" accent2="accent2" accent3="accent3" accent4="accent4" accent5="accent5" accent6="accent6" hlink="hlink" folHlink="folHlink"/>
  <p:sldLayoutIdLst>
    <p:sldLayoutId id="214748512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5/25/2018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25/05/2018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065381180"/>
      </p:ext>
    </p:extLst>
  </p:cSld>
  <p:clrMap bg1="dk1" tx1="lt1" bg2="dk2" tx2="lt2" accent1="accent1" accent2="accent2" accent3="accent3" accent4="accent4" accent5="accent5" accent6="accent6" hlink="hlink" folHlink="folHlink"/>
  <p:sldLayoutIdLst>
    <p:sldLayoutId id="21474851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25/05/2018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3333831409"/>
      </p:ext>
    </p:extLst>
  </p:cSld>
  <p:clrMap bg1="lt1" tx1="dk1" bg2="lt2" tx2="dk2" accent1="accent1" accent2="accent2" accent3="accent3" accent4="accent4" accent5="accent5" accent6="accent6" hlink="hlink" folHlink="folHlink"/>
  <p:sldLayoutIdLst>
    <p:sldLayoutId id="21474851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2"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5044178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25/05/2018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5/25/2018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7.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8.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7.png"/><Relationship Id="rId4"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6.xml"/><Relationship Id="rId1" Type="http://schemas.openxmlformats.org/officeDocument/2006/relationships/slideLayout" Target="../slideLayouts/slideLayout4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1" y="332570"/>
            <a:ext cx="7057451" cy="3187337"/>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US" sz="3600" dirty="0">
                <a:solidFill>
                  <a:srgbClr val="92D050"/>
                </a:solidFill>
                <a:effectLst>
                  <a:outerShdw blurRad="38100" dist="38100" dir="2700000" algn="tl">
                    <a:srgbClr val="000000">
                      <a:alpha val="43137"/>
                    </a:srgbClr>
                  </a:outerShdw>
                </a:effectLst>
                <a:latin typeface="+mn-lt"/>
              </a:rPr>
              <a:t>Supporting Progress, Changing Lives</a:t>
            </a:r>
            <a:br>
              <a:rPr lang="en-US" sz="4400" dirty="0">
                <a:solidFill>
                  <a:srgbClr val="FFFF00"/>
                </a:solidFill>
                <a:latin typeface="+mn-lt"/>
              </a:rPr>
            </a:br>
            <a:r>
              <a:rPr lang="en-GB" sz="3200" dirty="0">
                <a:solidFill>
                  <a:srgbClr val="FFFF00"/>
                </a:solidFill>
                <a:latin typeface="+mn-lt"/>
              </a:rPr>
              <a:t>Making assessment and feedback more efficient, effective and manageable</a:t>
            </a: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56279" y="3519907"/>
            <a:ext cx="6048840" cy="646331"/>
          </a:xfrm>
          <a:prstGeom prst="rect">
            <a:avLst/>
          </a:prstGeom>
        </p:spPr>
        <p:txBody>
          <a:bodyPr wrap="square">
            <a:spAutoFit/>
          </a:bodyPr>
          <a:lstStyle/>
          <a:p>
            <a:pPr algn="ctr"/>
            <a:r>
              <a:rPr lang="en-GB" sz="3600" b="1" dirty="0">
                <a:latin typeface="Calibri" panose="020F0502020204030204" pitchFamily="34" charset="0"/>
              </a:rPr>
              <a:t> GBMET: 25</a:t>
            </a:r>
            <a:r>
              <a:rPr lang="en-GB" sz="3600" b="1" baseline="30000" dirty="0">
                <a:latin typeface="Calibri" panose="020F0502020204030204" pitchFamily="34" charset="0"/>
              </a:rPr>
              <a:t>th</a:t>
            </a:r>
            <a:r>
              <a:rPr lang="en-GB" sz="3600" b="1" dirty="0">
                <a:latin typeface="Calibri" panose="020F0502020204030204" pitchFamily="34" charset="0"/>
              </a:rPr>
              <a:t> May,</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sz="2800" dirty="0"/>
              <a:t>After participating in this session, you should be better-able to:</a:t>
            </a:r>
          </a:p>
          <a:p>
            <a:pPr lvl="0">
              <a:buFont typeface="+mj-lt"/>
              <a:buAutoNum type="arabicPeriod"/>
            </a:pPr>
            <a:r>
              <a:rPr lang="en-GB" sz="2800" dirty="0"/>
              <a:t>Reflect on how assessment and feedback link (or don’t link) to the factors underpinning successful student learning;</a:t>
            </a:r>
          </a:p>
          <a:p>
            <a:pPr lvl="0">
              <a:buFont typeface="+mj-lt"/>
              <a:buAutoNum type="arabicPeriod"/>
            </a:pPr>
            <a:r>
              <a:rPr lang="en-GB" sz="2800" dirty="0"/>
              <a:t>Support progress and change lives (ours and theirs) by adjusting our assessment and feedback;</a:t>
            </a:r>
          </a:p>
          <a:p>
            <a:pPr lvl="0">
              <a:buFont typeface="+mj-lt"/>
              <a:buAutoNum type="arabicPeriod"/>
            </a:pPr>
            <a:r>
              <a:rPr lang="en-GB" sz="2800" dirty="0"/>
              <a:t>Make the time and energy we spend assessing students’ work and getting feedback to them time well spent;</a:t>
            </a:r>
          </a:p>
          <a:p>
            <a:pPr lvl="0">
              <a:buFont typeface="+mj-lt"/>
              <a:buAutoNum type="arabicPeriod"/>
            </a:pPr>
            <a:r>
              <a:rPr lang="en-GB" sz="2800" dirty="0"/>
              <a:t>Think of what else we may be able to do to make assessment and feedback fit for purpose in 2018.</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 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philatgbmet18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and assessment:</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 and related slides)</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 an analogue approach…</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325766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b="1" dirty="0">
                <a:solidFill>
                  <a:srgbClr val="008000"/>
                </a:solidFill>
              </a:rPr>
              <a:t>Making </a:t>
            </a:r>
            <a:r>
              <a:rPr lang="en-GB" sz="4000" b="1" dirty="0">
                <a:solidFill>
                  <a:srgbClr val="9966FF"/>
                </a:solidFill>
              </a:rPr>
              <a:t>engagement</a:t>
            </a:r>
            <a:r>
              <a:rPr lang="en-GB" sz="4000" b="1" dirty="0">
                <a:solidFill>
                  <a:srgbClr val="008000"/>
                </a:solidFill>
              </a:rPr>
              <a:t> happen</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sz="2800" dirty="0"/>
              <a:t>Engagement is right at the centre of successful learning. Learning can’t happen without it. But engagement is a two-way process – it has to involve students – and us. Engagement should be fun – for us as well as for them. </a:t>
            </a:r>
          </a:p>
        </p:txBody>
      </p:sp>
    </p:spTree>
    <p:extLst>
      <p:ext uri="{BB962C8B-B14F-4D97-AF65-F5344CB8AC3E}">
        <p14:creationId xmlns:p14="http://schemas.microsoft.com/office/powerpoint/2010/main" val="42213954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assessment and feedback work for my students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0175041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93133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000" dirty="0">
                <a:solidFill>
                  <a:srgbClr val="9966FF"/>
                </a:solidFill>
              </a:rPr>
              <a:t>Questions employers might ask students at interview, that could help us frame some of our assessment and feedback</a:t>
            </a:r>
            <a:endParaRPr lang="en-GB" sz="2800" dirty="0">
              <a:solidFill>
                <a:srgbClr val="9966FF"/>
              </a:solidFill>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
        <p:nvSpPr>
          <p:cNvPr id="2" name="TextBox 1">
            <a:extLst>
              <a:ext uri="{FF2B5EF4-FFF2-40B4-BE49-F238E27FC236}">
                <a16:creationId xmlns:a16="http://schemas.microsoft.com/office/drawing/2014/main" id="{ECDF0463-AA9F-469D-82DC-390157BDEA2D}"/>
              </a:ext>
            </a:extLst>
          </p:cNvPr>
          <p:cNvSpPr txBox="1"/>
          <p:nvPr/>
        </p:nvSpPr>
        <p:spPr>
          <a:xfrm>
            <a:off x="1577050" y="1920473"/>
            <a:ext cx="7035900" cy="1754326"/>
          </a:xfrm>
          <a:prstGeom prst="rect">
            <a:avLst/>
          </a:prstGeom>
          <a:solidFill>
            <a:srgbClr val="FFFF00"/>
          </a:solidFill>
        </p:spPr>
        <p:txBody>
          <a:bodyPr wrap="none" rtlCol="0">
            <a:spAutoFit/>
          </a:bodyPr>
          <a:lstStyle/>
          <a:p>
            <a:r>
              <a:rPr lang="en-GB" sz="3600" dirty="0"/>
              <a:t>If you want it to happen, </a:t>
            </a:r>
          </a:p>
          <a:p>
            <a:r>
              <a:rPr lang="en-GB" sz="3600" dirty="0"/>
              <a:t>build it into assessment and </a:t>
            </a:r>
          </a:p>
          <a:p>
            <a:r>
              <a:rPr lang="en-GB" sz="3600" dirty="0"/>
              <a:t>let students get feedback on it.</a:t>
            </a:r>
          </a:p>
        </p:txBody>
      </p:sp>
    </p:spTree>
    <p:extLst>
      <p:ext uri="{BB962C8B-B14F-4D97-AF65-F5344CB8AC3E}">
        <p14:creationId xmlns:p14="http://schemas.microsoft.com/office/powerpoint/2010/main" val="41992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2625"/>
            <a:ext cx="91440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idea of how we learn?</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370115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4099961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Learning, feedback and assessment:</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2710369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6980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Learning, feedback and assessment:</a:t>
            </a:r>
          </a:p>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the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ten most important words</a:t>
            </a:r>
          </a:p>
        </p:txBody>
      </p:sp>
    </p:spTree>
    <p:extLst>
      <p:ext uri="{BB962C8B-B14F-4D97-AF65-F5344CB8AC3E}">
        <p14:creationId xmlns:p14="http://schemas.microsoft.com/office/powerpoint/2010/main" val="3895311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err="1">
                <a:solidFill>
                  <a:srgbClr val="00B050"/>
                </a:solidFill>
              </a:rPr>
              <a:t>Hounsell</a:t>
            </a:r>
            <a:r>
              <a:rPr lang="en-GB" sz="2800" b="1" dirty="0">
                <a:solidFill>
                  <a:srgbClr val="00B050"/>
                </a:solidFill>
              </a:rPr>
              <a:t>,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a:t>
            </a:r>
            <a:r>
              <a:rPr lang="en-GB" sz="2800" b="1" dirty="0" err="1">
                <a:solidFill>
                  <a:srgbClr val="660066"/>
                </a:solidFill>
              </a:rPr>
              <a:t>Hounsell</a:t>
            </a:r>
            <a:r>
              <a:rPr lang="en-GB" sz="2800" b="1" dirty="0">
                <a:solidFill>
                  <a:srgbClr val="660066"/>
                </a:solidFill>
              </a:rPr>
              <a:t>,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03454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869391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2217978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10000"/>
              </a:lnSpc>
              <a:spcBef>
                <a:spcPts val="0"/>
              </a:spcBef>
              <a:buNone/>
            </a:pPr>
            <a:r>
              <a:rPr lang="en-GB" sz="2800" dirty="0">
                <a:latin typeface="Calibri" panose="020F0502020204030204" pitchFamily="34" charset="0"/>
                <a:cs typeface="Calibri" panose="020F0502020204030204" pitchFamily="34" charset="0"/>
              </a:rPr>
              <a:t>Students need to be exposed to, and gain experience in making judgements about, </a:t>
            </a:r>
            <a:r>
              <a:rPr lang="en-GB" sz="2800" dirty="0">
                <a:solidFill>
                  <a:srgbClr val="9966FF"/>
                </a:solidFill>
                <a:latin typeface="Calibri" panose="020F0502020204030204" pitchFamily="34" charset="0"/>
                <a:cs typeface="Calibri" panose="020F0502020204030204" pitchFamily="34" charset="0"/>
              </a:rPr>
              <a:t>a variety of works of different quality... </a:t>
            </a:r>
            <a:r>
              <a:rPr lang="en-GB" sz="2800" dirty="0">
                <a:latin typeface="Calibri" panose="020F0502020204030204" pitchFamily="34" charset="0"/>
                <a:cs typeface="Calibri" panose="020F0502020204030204" pitchFamily="34" charset="0"/>
              </a:rPr>
              <a:t>They need planned rather than random exposure to exemplars, and experience in </a:t>
            </a:r>
            <a:r>
              <a:rPr lang="en-GB" sz="2800" dirty="0">
                <a:solidFill>
                  <a:srgbClr val="9966FF"/>
                </a:solidFill>
                <a:latin typeface="Calibri" panose="020F0502020204030204" pitchFamily="34" charset="0"/>
                <a:cs typeface="Calibri" panose="020F0502020204030204" pitchFamily="34" charset="0"/>
              </a:rPr>
              <a:t>making judgements </a:t>
            </a:r>
            <a:r>
              <a:rPr lang="en-GB" sz="2800" dirty="0">
                <a:latin typeface="Calibri" panose="020F0502020204030204" pitchFamily="34" charset="0"/>
                <a:cs typeface="Calibri" panose="020F0502020204030204" pitchFamily="34" charset="0"/>
              </a:rPr>
              <a:t>about quality. They need to create </a:t>
            </a:r>
            <a:r>
              <a:rPr lang="en-GB" sz="2800" dirty="0">
                <a:solidFill>
                  <a:srgbClr val="9966FF"/>
                </a:solidFill>
                <a:latin typeface="Calibri" panose="020F0502020204030204" pitchFamily="34" charset="0"/>
                <a:cs typeface="Calibri" panose="020F0502020204030204" pitchFamily="34" charset="0"/>
              </a:rPr>
              <a:t>verbalised</a:t>
            </a:r>
            <a:r>
              <a:rPr lang="en-GB" sz="2800" dirty="0">
                <a:solidFill>
                  <a:srgbClr val="7030A0"/>
                </a:solidFill>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rationales and accounts of how various works could have been done better. Finally, they need to engage in evaluative </a:t>
            </a:r>
            <a:r>
              <a:rPr lang="en-GB" sz="2800" dirty="0">
                <a:solidFill>
                  <a:srgbClr val="9966FF"/>
                </a:solidFill>
                <a:latin typeface="Calibri" panose="020F0502020204030204" pitchFamily="34" charset="0"/>
                <a:cs typeface="Calibri" panose="020F0502020204030204" pitchFamily="34" charset="0"/>
              </a:rPr>
              <a:t>conversations</a:t>
            </a:r>
            <a:r>
              <a:rPr lang="en-GB" sz="2800" dirty="0">
                <a:latin typeface="Calibri" panose="020F0502020204030204" pitchFamily="34" charset="0"/>
                <a:cs typeface="Calibri" panose="020F0502020204030204" pitchFamily="34" charset="0"/>
              </a:rPr>
              <a:t> with teachers and other students. </a:t>
            </a:r>
          </a:p>
          <a:p>
            <a:pPr marL="0">
              <a:lnSpc>
                <a:spcPct val="130000"/>
              </a:lnSpc>
              <a:spcBef>
                <a:spcPts val="0"/>
              </a:spcBef>
              <a:buNone/>
            </a:pPr>
            <a:r>
              <a:rPr lang="en-GB" sz="2800" dirty="0">
                <a:latin typeface="Calibri" panose="020F0502020204030204" pitchFamily="34" charset="0"/>
                <a:cs typeface="Calibri" panose="020F0502020204030204" pitchFamily="34" charset="0"/>
              </a:rPr>
              <a:t>(Sadler 2010)</a:t>
            </a:r>
          </a:p>
          <a:p>
            <a:pPr marL="0">
              <a:lnSpc>
                <a:spcPct val="130000"/>
              </a:lnSpc>
              <a:spcBef>
                <a:spcPts val="0"/>
              </a:spcBef>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382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What works?</a:t>
            </a:r>
          </a:p>
        </p:txBody>
      </p:sp>
      <p:sp>
        <p:nvSpPr>
          <p:cNvPr id="4" name="TextBox 3">
            <a:extLst>
              <a:ext uri="{FF2B5EF4-FFF2-40B4-BE49-F238E27FC236}">
                <a16:creationId xmlns:a16="http://schemas.microsoft.com/office/drawing/2014/main" id="{AF8717F2-0672-4790-AFAB-FB932A682E68}"/>
              </a:ext>
            </a:extLst>
          </p:cNvPr>
          <p:cNvSpPr txBox="1"/>
          <p:nvPr/>
        </p:nvSpPr>
        <p:spPr>
          <a:xfrm>
            <a:off x="3131800" y="3217317"/>
            <a:ext cx="2520350" cy="769441"/>
          </a:xfrm>
          <a:prstGeom prst="rect">
            <a:avLst/>
          </a:prstGeom>
          <a:solidFill>
            <a:srgbClr val="FFC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GBMET</a:t>
            </a:r>
          </a:p>
        </p:txBody>
      </p:sp>
    </p:spTree>
    <p:extLst>
      <p:ext uri="{BB962C8B-B14F-4D97-AF65-F5344CB8AC3E}">
        <p14:creationId xmlns:p14="http://schemas.microsoft.com/office/powerpoint/2010/main" val="23845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759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Wiliam on feedback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extLst>
      <p:ext uri="{BB962C8B-B14F-4D97-AF65-F5344CB8AC3E}">
        <p14:creationId xmlns:p14="http://schemas.microsoft.com/office/powerpoint/2010/main" val="251068461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7"/>
            <a:ext cx="8713788" cy="575717"/>
          </a:xfrm>
        </p:spPr>
        <p:txBody>
          <a:bodyPr/>
          <a:lstStyle/>
          <a:p>
            <a:r>
              <a:rPr lang="en-GB" sz="4000" dirty="0"/>
              <a:t>Damaging feedback...</a:t>
            </a:r>
          </a:p>
        </p:txBody>
      </p:sp>
      <p:sp>
        <p:nvSpPr>
          <p:cNvPr id="3" name="Content Placeholder 2"/>
          <p:cNvSpPr>
            <a:spLocks noGrp="1"/>
          </p:cNvSpPr>
          <p:nvPr>
            <p:ph idx="1"/>
          </p:nvPr>
        </p:nvSpPr>
        <p:spPr>
          <a:xfrm>
            <a:off x="6" y="692621"/>
            <a:ext cx="8964613" cy="5174780"/>
          </a:xfrm>
        </p:spPr>
        <p:txBody>
          <a:bodyPr/>
          <a:lstStyle/>
          <a:p>
            <a:pPr lvl="0">
              <a:buNone/>
            </a:pPr>
            <a:r>
              <a:rPr lang="en-GB" sz="2000" dirty="0"/>
              <a:t>(From #LTHE digest, available in full on my website)</a:t>
            </a:r>
          </a:p>
          <a:p>
            <a:pPr marL="361950" lvl="0" indent="-361950"/>
            <a:r>
              <a:rPr lang="en-GB" sz="2000" dirty="0"/>
              <a:t>I got some student evaluation feedback that really stung ... wasn't that long ago either! .</a:t>
            </a:r>
          </a:p>
          <a:p>
            <a:pPr marL="361950" lvl="0" indent="-361950"/>
            <a:r>
              <a:rPr lang="en-GB" sz="2000" dirty="0"/>
              <a:t>I recall - "could do better" - what's that all about?</a:t>
            </a:r>
          </a:p>
          <a:p>
            <a:pPr marL="361950" lvl="0" indent="-361950"/>
            <a:r>
              <a:rPr lang="en-GB" sz="2000" dirty="0"/>
              <a:t>''weak'" for art on successive school reports. (Showed sustainability though?)</a:t>
            </a:r>
          </a:p>
          <a:p>
            <a:pPr marL="361950" lvl="0" indent="-361950"/>
            <a:r>
              <a:rPr lang="en-GB" sz="2000" dirty="0"/>
              <a:t>'don't bother getting up on Monday morning' after a failed assignment by a maths teacher at secondary school</a:t>
            </a:r>
          </a:p>
          <a:p>
            <a:pPr marL="361950" lvl="0" indent="-361950"/>
            <a:r>
              <a:rPr lang="en-GB" sz="2000" dirty="0"/>
              <a:t>missing out on an A as I read the question slightly wrong</a:t>
            </a:r>
          </a:p>
          <a:p>
            <a:pPr marL="361950" lvl="0" indent="-361950"/>
            <a:r>
              <a:rPr lang="en-GB" sz="2000" dirty="0"/>
              <a:t>A big red cross through something I'd put some effort into, devastating</a:t>
            </a:r>
          </a:p>
          <a:p>
            <a:pPr marL="361950" lvl="0" indent="-361950"/>
            <a:r>
              <a:rPr lang="en-GB" sz="2000" dirty="0"/>
              <a:t>I wear my feedback like scars. Some of the wounds still fester.</a:t>
            </a:r>
          </a:p>
          <a:p>
            <a:pPr marL="361950" lvl="0" indent="-361950"/>
            <a:r>
              <a:rPr lang="en-GB" sz="2000" dirty="0"/>
              <a:t>Being told that I was holding up everyone because I didn't understand maths GCSE lesson</a:t>
            </a:r>
          </a:p>
          <a:p>
            <a:pPr marL="361950" lvl="0" indent="-361950"/>
            <a:r>
              <a:rPr lang="en-GB" sz="2000" dirty="0"/>
              <a:t>my only consolation was they pulled apart my punctuation and grammar but their feedback was full of typos!</a:t>
            </a:r>
          </a:p>
          <a:p>
            <a:pPr marL="361950" lvl="0" indent="-361950"/>
            <a:r>
              <a:rPr lang="en-GB" sz="2000" dirty="0"/>
              <a:t>'Kerry has ability to do well when she puts her mind to it' Response, Kerry will put her mind to it when she's not bored to death</a:t>
            </a:r>
          </a:p>
          <a:p>
            <a:pPr marL="361950" lvl="0" indent="-361950"/>
            <a:r>
              <a:rPr lang="en-GB" sz="2000" dirty="0"/>
              <a:t>The worst feedback I eve received on a sweated-over assignment was 'Fine as far as it goes' </a:t>
            </a:r>
            <a:r>
              <a:rPr lang="en-GB" sz="2000" dirty="0" err="1"/>
              <a:t>Grrrh</a:t>
            </a:r>
            <a:r>
              <a:rPr lang="en-GB" sz="2000" dirty="0"/>
              <a:t>!</a:t>
            </a:r>
          </a:p>
          <a:p>
            <a:endParaRPr lang="en-GB" sz="2000" dirty="0"/>
          </a:p>
        </p:txBody>
      </p:sp>
    </p:spTree>
    <p:extLst>
      <p:ext uri="{BB962C8B-B14F-4D97-AF65-F5344CB8AC3E}">
        <p14:creationId xmlns:p14="http://schemas.microsoft.com/office/powerpoint/2010/main" val="3312002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11F38-D546-4819-B2EF-6DCE3DC34B22}" type="datetime2">
              <a:rPr kumimoji="0" lang="en-GB"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Friday, 25 May 2018</a:t>
            </a:fld>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31"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C32AF-1608-4502-B5F4-3BB91011CEAF}" type="slidenum">
              <a:rPr kumimoji="0" lang="en-GB" sz="1800" b="0" i="0" u="none" strike="noStrike" kern="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0" y="1052513"/>
            <a:ext cx="9144000" cy="5805487"/>
          </a:xfrm>
          <a:noFill/>
        </p:spPr>
      </p:pic>
    </p:spTree>
    <p:extLst>
      <p:ext uri="{BB962C8B-B14F-4D97-AF65-F5344CB8AC3E}">
        <p14:creationId xmlns:p14="http://schemas.microsoft.com/office/powerpoint/2010/main" val="334451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a:lnSpc>
                <a:spcPct val="100000"/>
              </a:lnSpc>
              <a:spcBef>
                <a:spcPts val="0"/>
              </a:spcBef>
            </a:pPr>
            <a:r>
              <a:rPr lang="en-GB" sz="2800" dirty="0"/>
              <a:t>Race, P. (2014) </a:t>
            </a:r>
            <a:r>
              <a:rPr lang="en-GB" sz="2800" i="1" dirty="0">
                <a:solidFill>
                  <a:srgbClr val="FF0000"/>
                </a:solidFill>
              </a:rPr>
              <a:t>Making learning happen: 3</a:t>
            </a:r>
            <a:r>
              <a:rPr lang="en-GB" sz="2800" i="1" baseline="30000" dirty="0">
                <a:solidFill>
                  <a:srgbClr val="FF0000"/>
                </a:solidFill>
              </a:rPr>
              <a:t>rd</a:t>
            </a:r>
            <a:r>
              <a:rPr lang="en-GB" sz="2800" i="1" dirty="0">
                <a:solidFill>
                  <a:srgbClr val="FF0000"/>
                </a:solidFill>
              </a:rPr>
              <a:t> edition </a:t>
            </a:r>
            <a:r>
              <a:rPr lang="en-GB" sz="2800" dirty="0"/>
              <a:t>London: Sage. </a:t>
            </a:r>
            <a:r>
              <a:rPr lang="en-GB" sz="2800" dirty="0">
                <a:solidFill>
                  <a:srgbClr val="008000"/>
                </a:solidFill>
              </a:rPr>
              <a:t>(lots of bits free on my website!)</a:t>
            </a:r>
          </a:p>
          <a:p>
            <a:pPr>
              <a:lnSpc>
                <a:spcPct val="100000"/>
              </a:lnSpc>
              <a:spcBef>
                <a:spcPts val="0"/>
              </a:spcBef>
            </a:pPr>
            <a:r>
              <a:rPr lang="en-US" sz="2800" dirty="0"/>
              <a:t>Brown, S. (2015) </a:t>
            </a:r>
            <a:r>
              <a:rPr lang="en-US" sz="2800" i="1" dirty="0">
                <a:solidFill>
                  <a:srgbClr val="FF0000"/>
                </a:solidFill>
              </a:rPr>
              <a:t>Learning, teaching and assessment in higher education: global perspectives,</a:t>
            </a:r>
            <a:r>
              <a:rPr lang="en-US" sz="2800" i="1" dirty="0"/>
              <a:t> </a:t>
            </a:r>
            <a:r>
              <a:rPr lang="en-US" sz="2800" dirty="0"/>
              <a:t>Basingstoke: Palgrave-Macmillan.</a:t>
            </a:r>
            <a:r>
              <a:rPr lang="en-US" sz="2800" dirty="0">
                <a:solidFill>
                  <a:srgbClr val="00B050"/>
                </a:solidFill>
              </a:rPr>
              <a:t> (great discussion on plagiarism).</a:t>
            </a:r>
            <a:endParaRPr lang="en-US" sz="2800" dirty="0"/>
          </a:p>
          <a:p>
            <a:pPr>
              <a:lnSpc>
                <a:spcPct val="100000"/>
              </a:lnSpc>
              <a:spcBef>
                <a:spcPts val="0"/>
              </a:spcBef>
            </a:pPr>
            <a:r>
              <a:rPr lang="en-US" sz="2800" dirty="0"/>
              <a:t>Race, P. (2015) </a:t>
            </a:r>
            <a:r>
              <a:rPr lang="en-US" sz="2800" i="1" dirty="0">
                <a:solidFill>
                  <a:srgbClr val="FF0000"/>
                </a:solidFill>
              </a:rPr>
              <a:t>The Lecturer’s Toolkit: 4</a:t>
            </a:r>
            <a:r>
              <a:rPr lang="en-US" sz="2800" i="1" baseline="30000" dirty="0">
                <a:solidFill>
                  <a:srgbClr val="FF0000"/>
                </a:solidFill>
              </a:rPr>
              <a:t>th</a:t>
            </a:r>
            <a:r>
              <a:rPr lang="en-US" sz="2800" i="1" dirty="0">
                <a:solidFill>
                  <a:srgbClr val="FF0000"/>
                </a:solidFill>
              </a:rPr>
              <a:t> edition</a:t>
            </a:r>
            <a:r>
              <a:rPr lang="en-US" sz="2800" i="1" dirty="0">
                <a:solidFill>
                  <a:srgbClr val="002060"/>
                </a:solidFill>
              </a:rPr>
              <a:t>, </a:t>
            </a:r>
            <a:r>
              <a:rPr lang="en-US" sz="2800" dirty="0"/>
              <a:t>London</a:t>
            </a:r>
            <a:r>
              <a:rPr lang="en-US" sz="2800" dirty="0">
                <a:solidFill>
                  <a:srgbClr val="002060"/>
                </a:solidFill>
              </a:rPr>
              <a:t>,</a:t>
            </a:r>
            <a:r>
              <a:rPr lang="en-US" sz="2800" dirty="0">
                <a:solidFill>
                  <a:srgbClr val="00B050"/>
                </a:solidFill>
              </a:rPr>
              <a:t> </a:t>
            </a:r>
            <a:r>
              <a:rPr lang="en-US" sz="2800" dirty="0"/>
              <a:t>Routledge</a:t>
            </a:r>
            <a:r>
              <a:rPr lang="en-US" sz="2800" dirty="0">
                <a:solidFill>
                  <a:srgbClr val="002060"/>
                </a:solidFill>
              </a:rPr>
              <a:t>. </a:t>
            </a:r>
            <a:r>
              <a:rPr lang="en-GB" sz="2800" dirty="0">
                <a:solidFill>
                  <a:srgbClr val="008000"/>
                </a:solidFill>
              </a:rPr>
              <a:t>(lots of bits on my website!)</a:t>
            </a:r>
          </a:p>
          <a:p>
            <a:pPr>
              <a:lnSpc>
                <a:spcPct val="100000"/>
              </a:lnSpc>
              <a:spcBef>
                <a:spcPts val="0"/>
              </a:spcBef>
            </a:pPr>
            <a:r>
              <a:rPr lang="en-US" sz="2800" dirty="0"/>
              <a:t>Sambell, K, Brown, S and Graham, L. (2017) </a:t>
            </a:r>
            <a:r>
              <a:rPr lang="en-US" sz="2800" i="1" dirty="0">
                <a:solidFill>
                  <a:srgbClr val="FF0000"/>
                </a:solidFill>
              </a:rPr>
              <a:t>Professionalism in Practice: Key directions in higher education: Learning, Teaching and  Assessment,</a:t>
            </a:r>
            <a:r>
              <a:rPr lang="en-US" sz="2800" i="1" dirty="0"/>
              <a:t> </a:t>
            </a:r>
            <a:r>
              <a:rPr lang="en-US" sz="2800" dirty="0"/>
              <a:t>Basingstoke: Palgrave-Macmillan.</a:t>
            </a:r>
            <a:endParaRPr lang="en-US" sz="2800" dirty="0">
              <a:solidFill>
                <a:srgbClr val="002060"/>
              </a:solidFill>
            </a:endParaRPr>
          </a:p>
          <a:p>
            <a:pPr>
              <a:lnSpc>
                <a:spcPct val="100000"/>
              </a:lnSpc>
              <a:spcBef>
                <a:spcPts val="0"/>
              </a:spcBef>
            </a:pPr>
            <a:endParaRPr lang="en-GB" sz="2800" dirty="0">
              <a:solidFill>
                <a:srgbClr val="008000"/>
              </a:solidFill>
            </a:endParaRPr>
          </a:p>
          <a:p>
            <a:pPr>
              <a:lnSpc>
                <a:spcPct val="100000"/>
              </a:lnSpc>
              <a:spcBef>
                <a:spcPts val="0"/>
              </a:spcBef>
            </a:pPr>
            <a:endParaRPr lang="en-US" sz="2800" dirty="0"/>
          </a:p>
        </p:txBody>
      </p:sp>
      <p:sp>
        <p:nvSpPr>
          <p:cNvPr id="4" name="Title 1"/>
          <p:cNvSpPr txBox="1">
            <a:spLocks/>
          </p:cNvSpPr>
          <p:nvPr/>
        </p:nvSpPr>
        <p:spPr bwMode="auto">
          <a:xfrm>
            <a:off x="107380" y="24427"/>
            <a:ext cx="8713788" cy="461793"/>
          </a:xfrm>
          <a:prstGeom prst="rect">
            <a:avLst/>
          </a:prstGeom>
          <a:noFill/>
        </p:spPr>
        <p:txBody>
          <a:bodyPr wrap="square" rtlCol="0">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Calibri"/>
                <a:ea typeface="+mn-ea"/>
                <a:cs typeface="+mn-cs"/>
              </a:rPr>
              <a:t>Ideas drawn from…</a:t>
            </a:r>
            <a:endParaRPr kumimoji="0" lang="en-US" sz="2800" b="1"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889660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786305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teachers who get engagement going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2386650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1589238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Five tips for formative feedback</a:t>
            </a: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14206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Reflect on how assessment and feedback link (or don’t link) to the factors underpinning successful student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Support progress and change lives (ours and theirs) by adjusting our assessment and feedback;</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the time and energy we spend assessing students’ work and getting feedback to them time well spent;</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of what else we may be able to do to make assessment and feedback fit for purpose in 2018.</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We spend a great deal of our energy and time assessing students’ work, and giving them feedback. </a:t>
            </a:r>
          </a:p>
          <a:p>
            <a:r>
              <a:rPr lang="en-GB" dirty="0"/>
              <a:t>Do we spend too much time composing  feedback and getting it to students? </a:t>
            </a:r>
          </a:p>
          <a:p>
            <a:r>
              <a:rPr lang="en-GB" dirty="0">
                <a:solidFill>
                  <a:srgbClr val="9966FF"/>
                </a:solidFill>
              </a:rPr>
              <a:t>Is the time we spend actually well-spent? Is the feedback really used, or is much of it ignored, or even not read? </a:t>
            </a:r>
          </a:p>
          <a:p>
            <a:r>
              <a:rPr lang="en-GB" dirty="0"/>
              <a:t>This session will explore how assessment and feedback best link to the student learning experience.</a:t>
            </a:r>
          </a:p>
        </p:txBody>
      </p:sp>
    </p:spTree>
    <p:extLst>
      <p:ext uri="{BB962C8B-B14F-4D97-AF65-F5344CB8AC3E}">
        <p14:creationId xmlns:p14="http://schemas.microsoft.com/office/powerpoint/2010/main" val="36734326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t>
            </a:r>
          </a:p>
          <a:p>
            <a:r>
              <a:rPr lang="en-GB" dirty="0"/>
              <a:t>Not least, we’re now in a digital age, not a paper-based one. </a:t>
            </a:r>
          </a:p>
        </p:txBody>
      </p:sp>
    </p:spTree>
    <p:extLst>
      <p:ext uri="{BB962C8B-B14F-4D97-AF65-F5344CB8AC3E}">
        <p14:creationId xmlns:p14="http://schemas.microsoft.com/office/powerpoint/2010/main" val="1479926698"/>
      </p:ext>
    </p:extLst>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4.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9.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1.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3988</Words>
  <Application>Microsoft Office PowerPoint</Application>
  <PresentationFormat>On-screen Show (4:3)</PresentationFormat>
  <Paragraphs>465</Paragraphs>
  <Slides>68</Slides>
  <Notes>36</Notes>
  <HiddenSlides>0</HiddenSlides>
  <MMClips>1</MMClips>
  <ScaleCrop>false</ScaleCrop>
  <HeadingPairs>
    <vt:vector size="6" baseType="variant">
      <vt:variant>
        <vt:lpstr>Fonts Used</vt:lpstr>
      </vt:variant>
      <vt:variant>
        <vt:i4>13</vt:i4>
      </vt:variant>
      <vt:variant>
        <vt:lpstr>Theme</vt:lpstr>
      </vt:variant>
      <vt:variant>
        <vt:i4>172</vt:i4>
      </vt:variant>
      <vt:variant>
        <vt:lpstr>Slide Titles</vt:lpstr>
      </vt:variant>
      <vt:variant>
        <vt:i4>68</vt:i4>
      </vt:variant>
    </vt:vector>
  </HeadingPairs>
  <TitlesOfParts>
    <vt:vector size="253" baseType="lpstr">
      <vt:lpstr>AR CARTER</vt:lpstr>
      <vt:lpstr>Arial</vt:lpstr>
      <vt:lpstr>Arial Rounded MT Bold</vt:lpstr>
      <vt:lpstr>Bradley Hand ITC</vt:lpstr>
      <vt:lpstr>Calibri</vt:lpstr>
      <vt:lpstr>Calibri Light</vt:lpstr>
      <vt:lpstr>Comic Sans MS</vt:lpstr>
      <vt:lpstr>Creepy</vt:lpstr>
      <vt:lpstr>Monotype Sorts</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6_Professional</vt:lpstr>
      <vt:lpstr>121_Custom Design</vt:lpstr>
      <vt:lpstr>106_Custom Design</vt:lpstr>
      <vt:lpstr>5_Office Theme</vt:lpstr>
      <vt:lpstr>119_Custom Design</vt:lpstr>
      <vt:lpstr>11_Office Theme</vt:lpstr>
      <vt:lpstr>123_Custom Design</vt:lpstr>
      <vt:lpstr>130_Custom Design</vt:lpstr>
      <vt:lpstr>10_Office Theme</vt:lpstr>
      <vt:lpstr>131_Custom Design</vt:lpstr>
      <vt:lpstr>3_Office Theme</vt:lpstr>
      <vt:lpstr>132_Custom Design</vt:lpstr>
      <vt:lpstr>133_Custom Design</vt:lpstr>
      <vt:lpstr>Activating Learning Supporting Progress, Changing Lives Making assessment and feedback more efficient, effective and manageable </vt:lpstr>
      <vt:lpstr>PowerPoint Presentation</vt:lpstr>
      <vt:lpstr> About Phil…</vt:lpstr>
      <vt:lpstr>Hounsell, D. (2008). The trouble with feedback:  New challenges, emerging strategies. Interchange, 2, pp.1-10.  </vt:lpstr>
      <vt:lpstr>Thanks to students</vt:lpstr>
      <vt:lpstr>PowerPoint Presentation</vt:lpstr>
      <vt:lpstr>Rationale</vt:lpstr>
      <vt:lpstr>Feedback, knowledge and enthusiasm</vt:lpstr>
      <vt:lpstr>Students change</vt:lpstr>
      <vt:lpstr>Intended learning outcomes</vt:lpstr>
      <vt:lpstr>You will be able to download my main slides</vt:lpstr>
      <vt:lpstr>Announcement about mobile phones and laptops...</vt:lpstr>
      <vt:lpstr>Download Phil’s published stuff on feedback, assessment, and learning</vt:lpstr>
      <vt:lpstr>Getting to know each other: an analogue approach…</vt:lpstr>
      <vt:lpstr>Making engagement happen</vt:lpstr>
      <vt:lpstr>Time-constrained Post-it exercise</vt:lpstr>
      <vt:lpstr>Thought for the day: Einstein</vt:lpstr>
      <vt:lpstr>Bringing assessment and feedback to life Questions employers might ask students at interview, that could help us frame some of our assessment and feedback</vt:lpstr>
      <vt:lpstr>Evidence-based practice</vt:lpstr>
      <vt:lpstr>17 sources about assessment, feedback and learning in higher education</vt:lpstr>
      <vt:lpstr>PowerPoint Presentation</vt:lpstr>
      <vt:lpstr>PowerPoint Presentation</vt:lpstr>
      <vt:lpstr>Now is the decade of  Colleges’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feedback and assessment: the ten most important words</vt:lpstr>
      <vt:lpstr>‘what’ is getting ever less important</vt:lpstr>
      <vt:lpstr>PowerPoint Presentation</vt:lpstr>
      <vt:lpstr>PowerPoint Presentation</vt:lpstr>
      <vt:lpstr>My main worries about assessment...</vt:lpstr>
      <vt:lpstr>PowerPoint Presentation</vt:lpstr>
      <vt:lpstr>PowerPoint Presentation</vt:lpstr>
      <vt:lpstr>Boud et al 2010: ‘Assessment 2020’</vt:lpstr>
      <vt:lpstr>Boud et al, 2010</vt:lpstr>
      <vt:lpstr>The importance of dialogic assessment</vt:lpstr>
      <vt:lpstr>PowerPoint Presentation</vt:lpstr>
      <vt:lpstr>Quality feedback: three vital functions</vt:lpstr>
      <vt:lpstr>Task: think about ghastly feedback</vt:lpstr>
      <vt:lpstr>Learning is not linear! Feedback is not unidirectional. But sometimes we pretend that they are! #sketchnote by @SGroshell and @MrZachG #edchat #learning #teachchat</vt:lpstr>
      <vt:lpstr>PowerPoint Presentation</vt:lpstr>
      <vt:lpstr>What’s wrong with feedback?</vt:lpstr>
      <vt:lpstr>Fishing for feedback?</vt:lpstr>
      <vt:lpstr>But what’s really wrong with feedback?</vt:lpstr>
      <vt:lpstr>Royce Sadler on feedback:</vt:lpstr>
      <vt:lpstr>Dylan Wiliam on feedback (online)</vt:lpstr>
      <vt:lpstr>Damaging feedback...</vt:lpstr>
      <vt:lpstr>How’s your feedback?  (After Nicol and MacFarlane-Dick, 2006)</vt:lpstr>
      <vt:lpstr>Face-to-face communication</vt:lpstr>
      <vt:lpstr>Thirty Second Theatre</vt:lpstr>
      <vt:lpstr>Face-to-face one-to-one feedback activity</vt:lpstr>
      <vt:lpstr>PowerPoint Presentation</vt:lpstr>
      <vt:lpstr>PowerPoint Presentation</vt:lpstr>
      <vt:lpstr>PowerPoint Presentation</vt:lpstr>
      <vt:lpstr>Characteristics of teachers who get engagement going (Sally Brown)</vt:lpstr>
      <vt:lpstr>PowerPoint Presentation</vt:lpstr>
      <vt:lpstr>Five tips for formative feedback</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2018-05-26T06:39:42Z</dcterms:modified>
</cp:coreProperties>
</file>