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Masters/slideMaster73.xml" ContentType="application/vnd.openxmlformats-officedocument.presentationml.slideMaster+xml"/>
  <Override PartName="/ppt/slideMasters/slideMaster74.xml" ContentType="application/vnd.openxmlformats-officedocument.presentationml.slideMaster+xml"/>
  <Override PartName="/ppt/slideMasters/slideMaster75.xml" ContentType="application/vnd.openxmlformats-officedocument.presentationml.slideMaster+xml"/>
  <Override PartName="/ppt/slideMasters/slideMaster76.xml" ContentType="application/vnd.openxmlformats-officedocument.presentationml.slideMaster+xml"/>
  <Override PartName="/ppt/slideMasters/slideMaster77.xml" ContentType="application/vnd.openxmlformats-officedocument.presentationml.slideMaster+xml"/>
  <Override PartName="/ppt/slideMasters/slideMaster78.xml" ContentType="application/vnd.openxmlformats-officedocument.presentationml.slideMaster+xml"/>
  <Override PartName="/ppt/slideMasters/slideMaster79.xml" ContentType="application/vnd.openxmlformats-officedocument.presentationml.slideMaster+xml"/>
  <Override PartName="/ppt/slideMasters/slideMaster80.xml" ContentType="application/vnd.openxmlformats-officedocument.presentationml.slideMaster+xml"/>
  <Override PartName="/ppt/slideMasters/slideMaster81.xml" ContentType="application/vnd.openxmlformats-officedocument.presentationml.slideMaster+xml"/>
  <Override PartName="/ppt/slideMasters/slideMaster82.xml" ContentType="application/vnd.openxmlformats-officedocument.presentationml.slideMaster+xml"/>
  <Override PartName="/ppt/slideMasters/slideMaster83.xml" ContentType="application/vnd.openxmlformats-officedocument.presentationml.slideMaster+xml"/>
  <Override PartName="/ppt/slideMasters/slideMaster84.xml" ContentType="application/vnd.openxmlformats-officedocument.presentationml.slideMaster+xml"/>
  <Override PartName="/ppt/slideMasters/slideMaster85.xml" ContentType="application/vnd.openxmlformats-officedocument.presentationml.slideMaster+xml"/>
  <Override PartName="/ppt/slideMasters/slideMaster86.xml" ContentType="application/vnd.openxmlformats-officedocument.presentationml.slideMaster+xml"/>
  <Override PartName="/ppt/slideMasters/slideMaster87.xml" ContentType="application/vnd.openxmlformats-officedocument.presentationml.slideMaster+xml"/>
  <Override PartName="/ppt/slideMasters/slideMaster88.xml" ContentType="application/vnd.openxmlformats-officedocument.presentationml.slideMaster+xml"/>
  <Override PartName="/ppt/slideMasters/slideMaster89.xml" ContentType="application/vnd.openxmlformats-officedocument.presentationml.slideMaster+xml"/>
  <Override PartName="/ppt/slideMasters/slideMaster90.xml" ContentType="application/vnd.openxmlformats-officedocument.presentationml.slideMaster+xml"/>
  <Override PartName="/ppt/slideMasters/slideMaster91.xml" ContentType="application/vnd.openxmlformats-officedocument.presentationml.slideMaster+xml"/>
  <Override PartName="/ppt/slideMasters/slideMaster92.xml" ContentType="application/vnd.openxmlformats-officedocument.presentationml.slideMaster+xml"/>
  <Override PartName="/ppt/slideMasters/slideMaster93.xml" ContentType="application/vnd.openxmlformats-officedocument.presentationml.slideMaster+xml"/>
  <Override PartName="/ppt/slideMasters/slideMaster94.xml" ContentType="application/vnd.openxmlformats-officedocument.presentationml.slideMaster+xml"/>
  <Override PartName="/ppt/slideMasters/slideMaster95.xml" ContentType="application/vnd.openxmlformats-officedocument.presentationml.slideMaster+xml"/>
  <Override PartName="/ppt/slideMasters/slideMaster96.xml" ContentType="application/vnd.openxmlformats-officedocument.presentationml.slideMaster+xml"/>
  <Override PartName="/ppt/slideMasters/slideMaster97.xml" ContentType="application/vnd.openxmlformats-officedocument.presentationml.slideMaster+xml"/>
  <Override PartName="/ppt/slideMasters/slideMaster98.xml" ContentType="application/vnd.openxmlformats-officedocument.presentationml.slideMaster+xml"/>
  <Override PartName="/ppt/slideMasters/slideMaster99.xml" ContentType="application/vnd.openxmlformats-officedocument.presentationml.slideMaster+xml"/>
  <Override PartName="/ppt/slideMasters/slideMaster100.xml" ContentType="application/vnd.openxmlformats-officedocument.presentationml.slideMaster+xml"/>
  <Override PartName="/ppt/slideMasters/slideMaster101.xml" ContentType="application/vnd.openxmlformats-officedocument.presentationml.slideMaster+xml"/>
  <Override PartName="/ppt/slideMasters/slideMaster102.xml" ContentType="application/vnd.openxmlformats-officedocument.presentationml.slideMaster+xml"/>
  <Override PartName="/ppt/slideMasters/slideMaster103.xml" ContentType="application/vnd.openxmlformats-officedocument.presentationml.slideMaster+xml"/>
  <Override PartName="/ppt/slideMasters/slideMaster104.xml" ContentType="application/vnd.openxmlformats-officedocument.presentationml.slideMaster+xml"/>
  <Override PartName="/ppt/slideMasters/slideMaster105.xml" ContentType="application/vnd.openxmlformats-officedocument.presentationml.slideMaster+xml"/>
  <Override PartName="/ppt/slideMasters/slideMaster106.xml" ContentType="application/vnd.openxmlformats-officedocument.presentationml.slideMaster+xml"/>
  <Override PartName="/ppt/slideMasters/slideMaster107.xml" ContentType="application/vnd.openxmlformats-officedocument.presentationml.slideMaster+xml"/>
  <Override PartName="/ppt/slideMasters/slideMaster108.xml" ContentType="application/vnd.openxmlformats-officedocument.presentationml.slideMaster+xml"/>
  <Override PartName="/ppt/slideMasters/slideMaster109.xml" ContentType="application/vnd.openxmlformats-officedocument.presentationml.slideMaster+xml"/>
  <Override PartName="/ppt/slideMasters/slideMaster110.xml" ContentType="application/vnd.openxmlformats-officedocument.presentationml.slideMaster+xml"/>
  <Override PartName="/ppt/slideMasters/slideMaster111.xml" ContentType="application/vnd.openxmlformats-officedocument.presentationml.slideMaster+xml"/>
  <Override PartName="/ppt/slideMasters/slideMaster112.xml" ContentType="application/vnd.openxmlformats-officedocument.presentationml.slideMaster+xml"/>
  <Override PartName="/ppt/slideMasters/slideMaster113.xml" ContentType="application/vnd.openxmlformats-officedocument.presentationml.slideMaster+xml"/>
  <Override PartName="/ppt/slideMasters/slideMaster114.xml" ContentType="application/vnd.openxmlformats-officedocument.presentationml.slideMaster+xml"/>
  <Override PartName="/ppt/slideMasters/slideMaster115.xml" ContentType="application/vnd.openxmlformats-officedocument.presentationml.slideMaster+xml"/>
  <Override PartName="/ppt/slideMasters/slideMaster116.xml" ContentType="application/vnd.openxmlformats-officedocument.presentationml.slideMaster+xml"/>
  <Override PartName="/ppt/slideMasters/slideMaster117.xml" ContentType="application/vnd.openxmlformats-officedocument.presentationml.slideMaster+xml"/>
  <Override PartName="/ppt/slideMasters/slideMaster118.xml" ContentType="application/vnd.openxmlformats-officedocument.presentationml.slideMaster+xml"/>
  <Override PartName="/ppt/slideMasters/slideMaster119.xml" ContentType="application/vnd.openxmlformats-officedocument.presentationml.slideMaster+xml"/>
  <Override PartName="/ppt/slideMasters/slideMaster120.xml" ContentType="application/vnd.openxmlformats-officedocument.presentationml.slideMaster+xml"/>
  <Override PartName="/ppt/slideMasters/slideMaster121.xml" ContentType="application/vnd.openxmlformats-officedocument.presentationml.slideMaster+xml"/>
  <Override PartName="/ppt/slideMasters/slideMaster122.xml" ContentType="application/vnd.openxmlformats-officedocument.presentationml.slideMaster+xml"/>
  <Override PartName="/ppt/slideMasters/slideMaster123.xml" ContentType="application/vnd.openxmlformats-officedocument.presentationml.slideMaster+xml"/>
  <Override PartName="/ppt/slideMasters/slideMaster124.xml" ContentType="application/vnd.openxmlformats-officedocument.presentationml.slideMaster+xml"/>
  <Override PartName="/ppt/slideMasters/slideMaster125.xml" ContentType="application/vnd.openxmlformats-officedocument.presentationml.slideMaster+xml"/>
  <Override PartName="/ppt/slideMasters/slideMaster126.xml" ContentType="application/vnd.openxmlformats-officedocument.presentationml.slideMaster+xml"/>
  <Override PartName="/ppt/slideMasters/slideMaster127.xml" ContentType="application/vnd.openxmlformats-officedocument.presentationml.slideMaster+xml"/>
  <Override PartName="/ppt/slideMasters/slideMaster128.xml" ContentType="application/vnd.openxmlformats-officedocument.presentationml.slideMaster+xml"/>
  <Override PartName="/ppt/slideMasters/slideMaster129.xml" ContentType="application/vnd.openxmlformats-officedocument.presentationml.slideMaster+xml"/>
  <Override PartName="/ppt/slideMasters/slideMaster130.xml" ContentType="application/vnd.openxmlformats-officedocument.presentationml.slideMaster+xml"/>
  <Override PartName="/ppt/slideMasters/slideMaster131.xml" ContentType="application/vnd.openxmlformats-officedocument.presentationml.slideMaster+xml"/>
  <Override PartName="/ppt/slideMasters/slideMaster132.xml" ContentType="application/vnd.openxmlformats-officedocument.presentationml.slideMaster+xml"/>
  <Override PartName="/ppt/slideMasters/slideMaster133.xml" ContentType="application/vnd.openxmlformats-officedocument.presentationml.slideMaster+xml"/>
  <Override PartName="/ppt/slideMasters/slideMaster134.xml" ContentType="application/vnd.openxmlformats-officedocument.presentationml.slideMaster+xml"/>
  <Override PartName="/ppt/slideMasters/slideMaster135.xml" ContentType="application/vnd.openxmlformats-officedocument.presentationml.slideMaster+xml"/>
  <Override PartName="/ppt/slideMasters/slideMaster136.xml" ContentType="application/vnd.openxmlformats-officedocument.presentationml.slideMaster+xml"/>
  <Override PartName="/ppt/slideMasters/slideMaster137.xml" ContentType="application/vnd.openxmlformats-officedocument.presentationml.slideMaster+xml"/>
  <Override PartName="/ppt/slideMasters/slideMaster138.xml" ContentType="application/vnd.openxmlformats-officedocument.presentationml.slideMaster+xml"/>
  <Override PartName="/ppt/slideMasters/slideMaster139.xml" ContentType="application/vnd.openxmlformats-officedocument.presentationml.slideMaster+xml"/>
  <Override PartName="/ppt/slideMasters/slideMaster140.xml" ContentType="application/vnd.openxmlformats-officedocument.presentationml.slideMaster+xml"/>
  <Override PartName="/ppt/slideMasters/slideMaster141.xml" ContentType="application/vnd.openxmlformats-officedocument.presentationml.slideMaster+xml"/>
  <Override PartName="/ppt/slideMasters/slideMaster142.xml" ContentType="application/vnd.openxmlformats-officedocument.presentationml.slideMaster+xml"/>
  <Override PartName="/ppt/slideMasters/slideMaster143.xml" ContentType="application/vnd.openxmlformats-officedocument.presentationml.slideMaster+xml"/>
  <Override PartName="/ppt/slideMasters/slideMaster144.xml" ContentType="application/vnd.openxmlformats-officedocument.presentationml.slideMaster+xml"/>
  <Override PartName="/ppt/slideMasters/slideMaster145.xml" ContentType="application/vnd.openxmlformats-officedocument.presentationml.slideMaster+xml"/>
  <Override PartName="/ppt/slideMasters/slideMaster146.xml" ContentType="application/vnd.openxmlformats-officedocument.presentationml.slideMaster+xml"/>
  <Override PartName="/ppt/slideMasters/slideMaster147.xml" ContentType="application/vnd.openxmlformats-officedocument.presentationml.slideMaster+xml"/>
  <Override PartName="/ppt/slideMasters/slideMaster148.xml" ContentType="application/vnd.openxmlformats-officedocument.presentationml.slideMaster+xml"/>
  <Override PartName="/ppt/slideMasters/slideMaster149.xml" ContentType="application/vnd.openxmlformats-officedocument.presentationml.slideMaster+xml"/>
  <Override PartName="/ppt/slideMasters/slideMaster150.xml" ContentType="application/vnd.openxmlformats-officedocument.presentationml.slideMaster+xml"/>
  <Override PartName="/ppt/slideMasters/slideMaster151.xml" ContentType="application/vnd.openxmlformats-officedocument.presentationml.slideMaster+xml"/>
  <Override PartName="/ppt/slideMasters/slideMaster152.xml" ContentType="application/vnd.openxmlformats-officedocument.presentationml.slideMaster+xml"/>
  <Override PartName="/ppt/slideMasters/slideMaster153.xml" ContentType="application/vnd.openxmlformats-officedocument.presentationml.slideMaster+xml"/>
  <Override PartName="/ppt/slideMasters/slideMaster154.xml" ContentType="application/vnd.openxmlformats-officedocument.presentationml.slideMaster+xml"/>
  <Override PartName="/ppt/slideMasters/slideMaster155.xml" ContentType="application/vnd.openxmlformats-officedocument.presentationml.slideMaster+xml"/>
  <Override PartName="/ppt/slideMasters/slideMaster156.xml" ContentType="application/vnd.openxmlformats-officedocument.presentationml.slideMaster+xml"/>
  <Override PartName="/ppt/slideMasters/slideMaster157.xml" ContentType="application/vnd.openxmlformats-officedocument.presentationml.slideMaster+xml"/>
  <Override PartName="/ppt/slideMasters/slideMaster158.xml" ContentType="application/vnd.openxmlformats-officedocument.presentationml.slideMaster+xml"/>
  <Override PartName="/ppt/slideMasters/slideMaster159.xml" ContentType="application/vnd.openxmlformats-officedocument.presentationml.slideMaster+xml"/>
  <Override PartName="/ppt/slideMasters/slideMaster160.xml" ContentType="application/vnd.openxmlformats-officedocument.presentationml.slideMaster+xml"/>
  <Override PartName="/ppt/slideMasters/slideMaster161.xml" ContentType="application/vnd.openxmlformats-officedocument.presentationml.slideMaster+xml"/>
  <Override PartName="/ppt/slideMasters/slideMaster162.xml" ContentType="application/vnd.openxmlformats-officedocument.presentationml.slideMaster+xml"/>
  <Override PartName="/ppt/slideMasters/slideMaster163.xml" ContentType="application/vnd.openxmlformats-officedocument.presentationml.slideMaster+xml"/>
  <Override PartName="/ppt/slideMasters/slideMaster164.xml" ContentType="application/vnd.openxmlformats-officedocument.presentationml.slideMaster+xml"/>
  <Override PartName="/ppt/slideMasters/slideMaster165.xml" ContentType="application/vnd.openxmlformats-officedocument.presentationml.slideMaster+xml"/>
  <Override PartName="/ppt/slideMasters/slideMaster166.xml" ContentType="application/vnd.openxmlformats-officedocument.presentationml.slideMaster+xml"/>
  <Override PartName="/ppt/slideMasters/slideMaster167.xml" ContentType="application/vnd.openxmlformats-officedocument.presentationml.slideMaster+xml"/>
  <Override PartName="/ppt/slideMasters/slideMaster168.xml" ContentType="application/vnd.openxmlformats-officedocument.presentationml.slideMaster+xml"/>
  <Override PartName="/ppt/slideMasters/slideMaster169.xml" ContentType="application/vnd.openxmlformats-officedocument.presentationml.slideMaster+xml"/>
  <Override PartName="/ppt/slideMasters/slideMaster170.xml" ContentType="application/vnd.openxmlformats-officedocument.presentationml.slideMaster+xml"/>
  <Override PartName="/ppt/slideMasters/slideMaster171.xml" ContentType="application/vnd.openxmlformats-officedocument.presentationml.slideMaster+xml"/>
  <Override PartName="/ppt/slideMasters/slideMaster172.xml" ContentType="application/vnd.openxmlformats-officedocument.presentationml.slideMaster+xml"/>
  <Override PartName="/ppt/slideMasters/slideMaster173.xml" ContentType="application/vnd.openxmlformats-officedocument.presentationml.slideMaster+xml"/>
  <Override PartName="/ppt/slideMasters/slideMaster174.xml" ContentType="application/vnd.openxmlformats-officedocument.presentationml.slideMaster+xml"/>
  <Override PartName="/ppt/slideMasters/slideMaster175.xml" ContentType="application/vnd.openxmlformats-officedocument.presentationml.slideMaster+xml"/>
  <Override PartName="/ppt/slideMasters/slideMaster176.xml" ContentType="application/vnd.openxmlformats-officedocument.presentationml.slideMaster+xml"/>
  <Override PartName="/ppt/slideMasters/slideMaster177.xml" ContentType="application/vnd.openxmlformats-officedocument.presentationml.slideMaster+xml"/>
  <Override PartName="/ppt/slideMasters/slideMaster17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theme/theme2.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6.xml" ContentType="application/vnd.openxmlformats-officedocument.theme+xml"/>
  <Override PartName="/ppt/slideLayouts/slideLayout14.xml" ContentType="application/vnd.openxmlformats-officedocument.presentationml.slideLayout+xml"/>
  <Override PartName="/ppt/theme/theme7.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8.xml" ContentType="application/vnd.openxmlformats-officedocument.theme+xml"/>
  <Override PartName="/ppt/slideLayouts/slideLayout17.xml" ContentType="application/vnd.openxmlformats-officedocument.presentationml.slideLayout+xml"/>
  <Override PartName="/ppt/theme/theme9.xml" ContentType="application/vnd.openxmlformats-officedocument.theme+xml"/>
  <Override PartName="/ppt/slideLayouts/slideLayout18.xml" ContentType="application/vnd.openxmlformats-officedocument.presentationml.slideLayout+xml"/>
  <Override PartName="/ppt/theme/theme10.xml" ContentType="application/vnd.openxmlformats-officedocument.theme+xml"/>
  <Override PartName="/ppt/slideLayouts/slideLayout19.xml" ContentType="application/vnd.openxmlformats-officedocument.presentationml.slideLayout+xml"/>
  <Override PartName="/ppt/theme/theme11.xml" ContentType="application/vnd.openxmlformats-officedocument.theme+xml"/>
  <Override PartName="/ppt/slideLayouts/slideLayout20.xml" ContentType="application/vnd.openxmlformats-officedocument.presentationml.slideLayout+xml"/>
  <Override PartName="/ppt/theme/theme12.xml" ContentType="application/vnd.openxmlformats-officedocument.theme+xml"/>
  <Override PartName="/ppt/slideLayouts/slideLayout21.xml" ContentType="application/vnd.openxmlformats-officedocument.presentationml.slideLayout+xml"/>
  <Override PartName="/ppt/theme/theme13.xml" ContentType="application/vnd.openxmlformats-officedocument.theme+xml"/>
  <Override PartName="/ppt/slideLayouts/slideLayout22.xml" ContentType="application/vnd.openxmlformats-officedocument.presentationml.slideLayout+xml"/>
  <Override PartName="/ppt/theme/theme14.xml" ContentType="application/vnd.openxmlformats-officedocument.theme+xml"/>
  <Override PartName="/ppt/slideLayouts/slideLayout23.xml" ContentType="application/vnd.openxmlformats-officedocument.presentationml.slideLayout+xml"/>
  <Override PartName="/ppt/theme/theme15.xml" ContentType="application/vnd.openxmlformats-officedocument.theme+xml"/>
  <Override PartName="/ppt/slideLayouts/slideLayout24.xml" ContentType="application/vnd.openxmlformats-officedocument.presentationml.slideLayout+xml"/>
  <Override PartName="/ppt/theme/theme16.xml" ContentType="application/vnd.openxmlformats-officedocument.theme+xml"/>
  <Override PartName="/ppt/slideLayouts/slideLayout25.xml" ContentType="application/vnd.openxmlformats-officedocument.presentationml.slideLayout+xml"/>
  <Override PartName="/ppt/theme/theme17.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18.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19.xml" ContentType="application/vnd.openxmlformats-officedocument.theme+xml"/>
  <Override PartName="/ppt/slideLayouts/slideLayout31.xml" ContentType="application/vnd.openxmlformats-officedocument.presentationml.slideLayout+xml"/>
  <Override PartName="/ppt/theme/theme20.xml" ContentType="application/vnd.openxmlformats-officedocument.theme+xml"/>
  <Override PartName="/ppt/slideLayouts/slideLayout32.xml" ContentType="application/vnd.openxmlformats-officedocument.presentationml.slideLayout+xml"/>
  <Override PartName="/ppt/theme/theme21.xml" ContentType="application/vnd.openxmlformats-officedocument.theme+xml"/>
  <Override PartName="/ppt/slideLayouts/slideLayout33.xml" ContentType="application/vnd.openxmlformats-officedocument.presentationml.slideLayout+xml"/>
  <Override PartName="/ppt/theme/theme22.xml" ContentType="application/vnd.openxmlformats-officedocument.theme+xml"/>
  <Override PartName="/ppt/slideLayouts/slideLayout34.xml" ContentType="application/vnd.openxmlformats-officedocument.presentationml.slideLayout+xml"/>
  <Override PartName="/ppt/theme/theme23.xml" ContentType="application/vnd.openxmlformats-officedocument.theme+xml"/>
  <Override PartName="/ppt/slideLayouts/slideLayout35.xml" ContentType="application/vnd.openxmlformats-officedocument.presentationml.slideLayout+xml"/>
  <Override PartName="/ppt/theme/theme24.xml" ContentType="application/vnd.openxmlformats-officedocument.theme+xml"/>
  <Override PartName="/ppt/slideLayouts/slideLayout36.xml" ContentType="application/vnd.openxmlformats-officedocument.presentationml.slideLayout+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slideLayouts/slideLayout37.xml" ContentType="application/vnd.openxmlformats-officedocument.presentationml.slideLayout+xml"/>
  <Override PartName="/ppt/theme/theme28.xml" ContentType="application/vnd.openxmlformats-officedocument.theme+xml"/>
  <Override PartName="/ppt/theme/theme29.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theme/theme33.xml" ContentType="application/vnd.openxmlformats-officedocument.theme+xml"/>
  <Override PartName="/ppt/slideLayouts/slideLayout38.xml" ContentType="application/vnd.openxmlformats-officedocument.presentationml.slideLayout+xml"/>
  <Override PartName="/ppt/theme/theme3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5.xml" ContentType="application/vnd.openxmlformats-officedocument.theme+xml"/>
  <Override PartName="/ppt/theme/theme36.xml" ContentType="application/vnd.openxmlformats-officedocument.theme+xml"/>
  <Override PartName="/ppt/theme/theme37.xml" ContentType="application/vnd.openxmlformats-officedocument.theme+xml"/>
  <Override PartName="/ppt/slideLayouts/slideLayout41.xml" ContentType="application/vnd.openxmlformats-officedocument.presentationml.slideLayout+xml"/>
  <Override PartName="/ppt/theme/theme38.xml" ContentType="application/vnd.openxmlformats-officedocument.theme+xml"/>
  <Override PartName="/ppt/slideLayouts/slideLayout42.xml" ContentType="application/vnd.openxmlformats-officedocument.presentationml.slideLayout+xml"/>
  <Override PartName="/ppt/theme/theme39.xml" ContentType="application/vnd.openxmlformats-officedocument.theme+xml"/>
  <Override PartName="/ppt/slideLayouts/slideLayout43.xml" ContentType="application/vnd.openxmlformats-officedocument.presentationml.slideLayout+xml"/>
  <Override PartName="/ppt/theme/theme40.xml" ContentType="application/vnd.openxmlformats-officedocument.theme+xml"/>
  <Override PartName="/ppt/theme/theme41.xml" ContentType="application/vnd.openxmlformats-officedocument.theme+xml"/>
  <Override PartName="/ppt/theme/theme42.xml" ContentType="application/vnd.openxmlformats-officedocument.theme+xml"/>
  <Override PartName="/ppt/theme/theme43.xml" ContentType="application/vnd.openxmlformats-officedocument.theme+xml"/>
  <Override PartName="/ppt/slideLayouts/slideLayout44.xml" ContentType="application/vnd.openxmlformats-officedocument.presentationml.slideLayout+xml"/>
  <Override PartName="/ppt/theme/theme44.xml" ContentType="application/vnd.openxmlformats-officedocument.theme+xml"/>
  <Override PartName="/ppt/slideLayouts/slideLayout45.xml" ContentType="application/vnd.openxmlformats-officedocument.presentationml.slideLayout+xml"/>
  <Override PartName="/ppt/theme/theme45.xml" ContentType="application/vnd.openxmlformats-officedocument.theme+xml"/>
  <Override PartName="/ppt/slideLayouts/slideLayout46.xml" ContentType="application/vnd.openxmlformats-officedocument.presentationml.slideLayout+xml"/>
  <Override PartName="/ppt/theme/theme46.xml" ContentType="application/vnd.openxmlformats-officedocument.theme+xml"/>
  <Override PartName="/ppt/slideLayouts/slideLayout47.xml" ContentType="application/vnd.openxmlformats-officedocument.presentationml.slideLayout+xml"/>
  <Override PartName="/ppt/theme/theme47.xml" ContentType="application/vnd.openxmlformats-officedocument.theme+xml"/>
  <Override PartName="/ppt/slideLayouts/slideLayout48.xml" ContentType="application/vnd.openxmlformats-officedocument.presentationml.slideLayout+xml"/>
  <Override PartName="/ppt/theme/theme48.xml" ContentType="application/vnd.openxmlformats-officedocument.theme+xml"/>
  <Override PartName="/ppt/slideLayouts/slideLayout49.xml" ContentType="application/vnd.openxmlformats-officedocument.presentationml.slideLayout+xml"/>
  <Override PartName="/ppt/theme/theme49.xml" ContentType="application/vnd.openxmlformats-officedocument.theme+xml"/>
  <Override PartName="/ppt/slideLayouts/slideLayout50.xml" ContentType="application/vnd.openxmlformats-officedocument.presentationml.slideLayout+xml"/>
  <Override PartName="/ppt/theme/theme50.xml" ContentType="application/vnd.openxmlformats-officedocument.theme+xml"/>
  <Override PartName="/ppt/theme/theme51.xml" ContentType="application/vnd.openxmlformats-officedocument.theme+xml"/>
  <Override PartName="/ppt/theme/theme52.xml" ContentType="application/vnd.openxmlformats-officedocument.theme+xml"/>
  <Override PartName="/ppt/theme/theme53.xml" ContentType="application/vnd.openxmlformats-officedocument.theme+xml"/>
  <Override PartName="/ppt/theme/theme54.xml" ContentType="application/vnd.openxmlformats-officedocument.theme+xml"/>
  <Override PartName="/ppt/theme/theme55.xml" ContentType="application/vnd.openxmlformats-officedocument.theme+xml"/>
  <Override PartName="/ppt/theme/theme56.xml" ContentType="application/vnd.openxmlformats-officedocument.theme+xml"/>
  <Override PartName="/ppt/theme/theme57.xml" ContentType="application/vnd.openxmlformats-officedocument.theme+xml"/>
  <Override PartName="/ppt/theme/theme58.xml" ContentType="application/vnd.openxmlformats-officedocument.theme+xml"/>
  <Override PartName="/ppt/theme/theme59.xml" ContentType="application/vnd.openxmlformats-officedocument.theme+xml"/>
  <Override PartName="/ppt/theme/theme60.xml" ContentType="application/vnd.openxmlformats-officedocument.theme+xml"/>
  <Override PartName="/ppt/theme/theme61.xml" ContentType="application/vnd.openxmlformats-officedocument.theme+xml"/>
  <Override PartName="/ppt/theme/theme62.xml" ContentType="application/vnd.openxmlformats-officedocument.theme+xml"/>
  <Override PartName="/ppt/theme/theme63.xml" ContentType="application/vnd.openxmlformats-officedocument.theme+xml"/>
  <Override PartName="/ppt/theme/theme64.xml" ContentType="application/vnd.openxmlformats-officedocument.theme+xml"/>
  <Override PartName="/ppt/theme/theme65.xml" ContentType="application/vnd.openxmlformats-officedocument.theme+xml"/>
  <Override PartName="/ppt/theme/theme66.xml" ContentType="application/vnd.openxmlformats-officedocument.theme+xml"/>
  <Override PartName="/ppt/theme/theme67.xml" ContentType="application/vnd.openxmlformats-officedocument.theme+xml"/>
  <Override PartName="/ppt/theme/theme68.xml" ContentType="application/vnd.openxmlformats-officedocument.theme+xml"/>
  <Override PartName="/ppt/theme/theme69.xml" ContentType="application/vnd.openxmlformats-officedocument.theme+xml"/>
  <Override PartName="/ppt/theme/theme70.xml" ContentType="application/vnd.openxmlformats-officedocument.theme+xml"/>
  <Override PartName="/ppt/theme/theme71.xml" ContentType="application/vnd.openxmlformats-officedocument.theme+xml"/>
  <Override PartName="/ppt/theme/theme72.xml" ContentType="application/vnd.openxmlformats-officedocument.theme+xml"/>
  <Override PartName="/ppt/theme/theme73.xml" ContentType="application/vnd.openxmlformats-officedocument.theme+xml"/>
  <Override PartName="/ppt/theme/theme74.xml" ContentType="application/vnd.openxmlformats-officedocument.theme+xml"/>
  <Override PartName="/ppt/theme/theme75.xml" ContentType="application/vnd.openxmlformats-officedocument.theme+xml"/>
  <Override PartName="/ppt/theme/theme76.xml" ContentType="application/vnd.openxmlformats-officedocument.theme+xml"/>
  <Override PartName="/ppt/theme/theme77.xml" ContentType="application/vnd.openxmlformats-officedocument.theme+xml"/>
  <Override PartName="/ppt/theme/theme78.xml" ContentType="application/vnd.openxmlformats-officedocument.theme+xml"/>
  <Override PartName="/ppt/theme/theme79.xml" ContentType="application/vnd.openxmlformats-officedocument.theme+xml"/>
  <Override PartName="/ppt/theme/theme80.xml" ContentType="application/vnd.openxmlformats-officedocument.theme+xml"/>
  <Override PartName="/ppt/theme/theme81.xml" ContentType="application/vnd.openxmlformats-officedocument.theme+xml"/>
  <Override PartName="/ppt/theme/theme82.xml" ContentType="application/vnd.openxmlformats-officedocument.theme+xml"/>
  <Override PartName="/ppt/theme/theme83.xml" ContentType="application/vnd.openxmlformats-officedocument.theme+xml"/>
  <Override PartName="/ppt/theme/theme84.xml" ContentType="application/vnd.openxmlformats-officedocument.theme+xml"/>
  <Override PartName="/ppt/theme/theme85.xml" ContentType="application/vnd.openxmlformats-officedocument.theme+xml"/>
  <Override PartName="/ppt/theme/theme86.xml" ContentType="application/vnd.openxmlformats-officedocument.theme+xml"/>
  <Override PartName="/ppt/theme/theme87.xml" ContentType="application/vnd.openxmlformats-officedocument.theme+xml"/>
  <Override PartName="/ppt/theme/theme88.xml" ContentType="application/vnd.openxmlformats-officedocument.theme+xml"/>
  <Override PartName="/ppt/theme/theme89.xml" ContentType="application/vnd.openxmlformats-officedocument.theme+xml"/>
  <Override PartName="/ppt/slideLayouts/slideLayout51.xml" ContentType="application/vnd.openxmlformats-officedocument.presentationml.slideLayout+xml"/>
  <Override PartName="/ppt/theme/theme90.xml" ContentType="application/vnd.openxmlformats-officedocument.theme+xml"/>
  <Override PartName="/ppt/theme/theme91.xml" ContentType="application/vnd.openxmlformats-officedocument.theme+xml"/>
  <Override PartName="/ppt/theme/theme92.xml" ContentType="application/vnd.openxmlformats-officedocument.theme+xml"/>
  <Override PartName="/ppt/theme/theme93.xml" ContentType="application/vnd.openxmlformats-officedocument.theme+xml"/>
  <Override PartName="/ppt/theme/theme94.xml" ContentType="application/vnd.openxmlformats-officedocument.theme+xml"/>
  <Override PartName="/ppt/theme/theme95.xml" ContentType="application/vnd.openxmlformats-officedocument.theme+xml"/>
  <Override PartName="/ppt/theme/theme96.xml" ContentType="application/vnd.openxmlformats-officedocument.theme+xml"/>
  <Override PartName="/ppt/theme/theme97.xml" ContentType="application/vnd.openxmlformats-officedocument.theme+xml"/>
  <Override PartName="/ppt/theme/theme98.xml" ContentType="application/vnd.openxmlformats-officedocument.theme+xml"/>
  <Override PartName="/ppt/theme/theme99.xml" ContentType="application/vnd.openxmlformats-officedocument.theme+xml"/>
  <Override PartName="/ppt/theme/theme100.xml" ContentType="application/vnd.openxmlformats-officedocument.theme+xml"/>
  <Override PartName="/ppt/theme/theme101.xml" ContentType="application/vnd.openxmlformats-officedocument.theme+xml"/>
  <Override PartName="/ppt/theme/theme102.xml" ContentType="application/vnd.openxmlformats-officedocument.theme+xml"/>
  <Override PartName="/ppt/theme/theme103.xml" ContentType="application/vnd.openxmlformats-officedocument.theme+xml"/>
  <Override PartName="/ppt/slideLayouts/slideLayout52.xml" ContentType="application/vnd.openxmlformats-officedocument.presentationml.slideLayout+xml"/>
  <Override PartName="/ppt/theme/theme104.xml" ContentType="application/vnd.openxmlformats-officedocument.theme+xml"/>
  <Override PartName="/ppt/theme/theme105.xml" ContentType="application/vnd.openxmlformats-officedocument.theme+xml"/>
  <Override PartName="/ppt/theme/theme106.xml" ContentType="application/vnd.openxmlformats-officedocument.theme+xml"/>
  <Override PartName="/ppt/slideLayouts/slideLayout53.xml" ContentType="application/vnd.openxmlformats-officedocument.presentationml.slideLayout+xml"/>
  <Override PartName="/ppt/theme/theme107.xml" ContentType="application/vnd.openxmlformats-officedocument.theme+xml"/>
  <Override PartName="/ppt/theme/theme108.xml" ContentType="application/vnd.openxmlformats-officedocument.theme+xml"/>
  <Override PartName="/ppt/theme/theme109.xml" ContentType="application/vnd.openxmlformats-officedocument.theme+xml"/>
  <Override PartName="/ppt/theme/theme110.xml" ContentType="application/vnd.openxmlformats-officedocument.theme+xml"/>
  <Override PartName="/ppt/theme/theme111.xml" ContentType="application/vnd.openxmlformats-officedocument.theme+xml"/>
  <Override PartName="/ppt/theme/theme112.xml" ContentType="application/vnd.openxmlformats-officedocument.theme+xml"/>
  <Override PartName="/ppt/theme/theme113.xml" ContentType="application/vnd.openxmlformats-officedocument.theme+xml"/>
  <Override PartName="/ppt/theme/theme114.xml" ContentType="application/vnd.openxmlformats-officedocument.theme+xml"/>
  <Override PartName="/ppt/theme/theme115.xml" ContentType="application/vnd.openxmlformats-officedocument.theme+xml"/>
  <Override PartName="/ppt/theme/theme116.xml" ContentType="application/vnd.openxmlformats-officedocument.theme+xml"/>
  <Override PartName="/ppt/theme/theme117.xml" ContentType="application/vnd.openxmlformats-officedocument.theme+xml"/>
  <Override PartName="/ppt/slideLayouts/slideLayout54.xml" ContentType="application/vnd.openxmlformats-officedocument.presentationml.slideLayout+xml"/>
  <Override PartName="/ppt/theme/theme118.xml" ContentType="application/vnd.openxmlformats-officedocument.theme+xml"/>
  <Override PartName="/ppt/theme/theme119.xml" ContentType="application/vnd.openxmlformats-officedocument.theme+xml"/>
  <Override PartName="/ppt/slideLayouts/slideLayout55.xml" ContentType="application/vnd.openxmlformats-officedocument.presentationml.slideLayout+xml"/>
  <Override PartName="/ppt/theme/theme120.xml" ContentType="application/vnd.openxmlformats-officedocument.theme+xml"/>
  <Override PartName="/ppt/theme/theme121.xml" ContentType="application/vnd.openxmlformats-officedocument.theme+xml"/>
  <Override PartName="/ppt/theme/theme122.xml" ContentType="application/vnd.openxmlformats-officedocument.theme+xml"/>
  <Override PartName="/ppt/slideLayouts/slideLayout56.xml" ContentType="application/vnd.openxmlformats-officedocument.presentationml.slideLayout+xml"/>
  <Override PartName="/ppt/theme/theme123.xml" ContentType="application/vnd.openxmlformats-officedocument.theme+xml"/>
  <Override PartName="/ppt/theme/theme124.xml" ContentType="application/vnd.openxmlformats-officedocument.theme+xml"/>
  <Override PartName="/ppt/theme/theme125.xml" ContentType="application/vnd.openxmlformats-officedocument.theme+xml"/>
  <Override PartName="/ppt/theme/theme126.xml" ContentType="application/vnd.openxmlformats-officedocument.theme+xml"/>
  <Override PartName="/ppt/theme/theme127.xml" ContentType="application/vnd.openxmlformats-officedocument.theme+xml"/>
  <Override PartName="/ppt/theme/theme128.xml" ContentType="application/vnd.openxmlformats-officedocument.theme+xml"/>
  <Override PartName="/ppt/theme/theme129.xml" ContentType="application/vnd.openxmlformats-officedocument.theme+xml"/>
  <Override PartName="/ppt/slideLayouts/slideLayout57.xml" ContentType="application/vnd.openxmlformats-officedocument.presentationml.slideLayout+xml"/>
  <Override PartName="/ppt/theme/theme130.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131.xml" ContentType="application/vnd.openxmlformats-officedocument.theme+xml"/>
  <Override PartName="/ppt/theme/theme132.xml" ContentType="application/vnd.openxmlformats-officedocument.theme+xml"/>
  <Override PartName="/ppt/theme/theme133.xml" ContentType="application/vnd.openxmlformats-officedocument.theme+xml"/>
  <Override PartName="/ppt/theme/theme134.xml" ContentType="application/vnd.openxmlformats-officedocument.theme+xml"/>
  <Override PartName="/ppt/theme/theme135.xml" ContentType="application/vnd.openxmlformats-officedocument.theme+xml"/>
  <Override PartName="/ppt/slideLayouts/slideLayout60.xml" ContentType="application/vnd.openxmlformats-officedocument.presentationml.slideLayout+xml"/>
  <Override PartName="/ppt/theme/theme136.xml" ContentType="application/vnd.openxmlformats-officedocument.theme+xml"/>
  <Override PartName="/ppt/theme/theme137.xml" ContentType="application/vnd.openxmlformats-officedocument.theme+xml"/>
  <Override PartName="/ppt/theme/theme138.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39.xml" ContentType="application/vnd.openxmlformats-officedocument.theme+xml"/>
  <Override PartName="/ppt/theme/theme140.xml" ContentType="application/vnd.openxmlformats-officedocument.theme+xml"/>
  <Override PartName="/ppt/theme/theme141.xml" ContentType="application/vnd.openxmlformats-officedocument.theme+xml"/>
  <Override PartName="/ppt/theme/theme142.xml" ContentType="application/vnd.openxmlformats-officedocument.theme+xml"/>
  <Override PartName="/ppt/theme/theme143.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144.xml" ContentType="application/vnd.openxmlformats-officedocument.theme+xml"/>
  <Override PartName="/ppt/theme/theme145.xml" ContentType="application/vnd.openxmlformats-officedocument.theme+xml"/>
  <Override PartName="/ppt/slideLayouts/slideLayout65.xml" ContentType="application/vnd.openxmlformats-officedocument.presentationml.slideLayout+xml"/>
  <Override PartName="/ppt/theme/theme146.xml" ContentType="application/vnd.openxmlformats-officedocument.theme+xml"/>
  <Override PartName="/ppt/theme/theme147.xml" ContentType="application/vnd.openxmlformats-officedocument.theme+xml"/>
  <Override PartName="/ppt/theme/theme148.xml" ContentType="application/vnd.openxmlformats-officedocument.theme+xml"/>
  <Override PartName="/ppt/theme/theme149.xml" ContentType="application/vnd.openxmlformats-officedocument.theme+xml"/>
  <Override PartName="/ppt/theme/theme150.xml" ContentType="application/vnd.openxmlformats-officedocument.theme+xml"/>
  <Override PartName="/ppt/theme/theme151.xml" ContentType="application/vnd.openxmlformats-officedocument.theme+xml"/>
  <Override PartName="/ppt/theme/theme152.xml" ContentType="application/vnd.openxmlformats-officedocument.theme+xml"/>
  <Override PartName="/ppt/theme/theme153.xml" ContentType="application/vnd.openxmlformats-officedocument.theme+xml"/>
  <Override PartName="/ppt/theme/theme154.xml" ContentType="application/vnd.openxmlformats-officedocument.theme+xml"/>
  <Override PartName="/ppt/theme/theme155.xml" ContentType="application/vnd.openxmlformats-officedocument.theme+xml"/>
  <Override PartName="/ppt/theme/theme156.xml" ContentType="application/vnd.openxmlformats-officedocument.theme+xml"/>
  <Override PartName="/ppt/theme/theme157.xml" ContentType="application/vnd.openxmlformats-officedocument.theme+xml"/>
  <Override PartName="/ppt/theme/theme158.xml" ContentType="application/vnd.openxmlformats-officedocument.theme+xml"/>
  <Override PartName="/ppt/slideLayouts/slideLayout66.xml" ContentType="application/vnd.openxmlformats-officedocument.presentationml.slideLayout+xml"/>
  <Override PartName="/ppt/theme/theme159.xml" ContentType="application/vnd.openxmlformats-officedocument.theme+xml"/>
  <Override PartName="/ppt/slideLayouts/slideLayout67.xml" ContentType="application/vnd.openxmlformats-officedocument.presentationml.slideLayout+xml"/>
  <Override PartName="/ppt/theme/theme160.xml" ContentType="application/vnd.openxmlformats-officedocument.theme+xml"/>
  <Override PartName="/ppt/slideLayouts/slideLayout68.xml" ContentType="application/vnd.openxmlformats-officedocument.presentationml.slideLayout+xml"/>
  <Override PartName="/ppt/theme/theme161.xml" ContentType="application/vnd.openxmlformats-officedocument.theme+xml"/>
  <Override PartName="/ppt/slideLayouts/slideLayout69.xml" ContentType="application/vnd.openxmlformats-officedocument.presentationml.slideLayout+xml"/>
  <Override PartName="/ppt/theme/theme162.xml" ContentType="application/vnd.openxmlformats-officedocument.theme+xml"/>
  <Override PartName="/ppt/theme/theme163.xml" ContentType="application/vnd.openxmlformats-officedocument.theme+xml"/>
  <Override PartName="/ppt/slideLayouts/slideLayout70.xml" ContentType="application/vnd.openxmlformats-officedocument.presentationml.slideLayout+xml"/>
  <Override PartName="/ppt/theme/theme164.xml" ContentType="application/vnd.openxmlformats-officedocument.theme+xml"/>
  <Override PartName="/ppt/slideLayouts/slideLayout71.xml" ContentType="application/vnd.openxmlformats-officedocument.presentationml.slideLayout+xml"/>
  <Override PartName="/ppt/theme/theme165.xml" ContentType="application/vnd.openxmlformats-officedocument.theme+xml"/>
  <Override PartName="/ppt/theme/theme166.xml" ContentType="application/vnd.openxmlformats-officedocument.theme+xml"/>
  <Override PartName="/ppt/theme/theme167.xml" ContentType="application/vnd.openxmlformats-officedocument.theme+xml"/>
  <Override PartName="/ppt/slideLayouts/slideLayout72.xml" ContentType="application/vnd.openxmlformats-officedocument.presentationml.slideLayout+xml"/>
  <Override PartName="/ppt/theme/theme168.xml" ContentType="application/vnd.openxmlformats-officedocument.theme+xml"/>
  <Override PartName="/ppt/theme/theme169.xml" ContentType="application/vnd.openxmlformats-officedocument.theme+xml"/>
  <Override PartName="/ppt/slideLayouts/slideLayout73.xml" ContentType="application/vnd.openxmlformats-officedocument.presentationml.slideLayout+xml"/>
  <Override PartName="/ppt/theme/theme170.xml" ContentType="application/vnd.openxmlformats-officedocument.theme+xml"/>
  <Override PartName="/ppt/slideLayouts/slideLayout74.xml" ContentType="application/vnd.openxmlformats-officedocument.presentationml.slideLayout+xml"/>
  <Override PartName="/ppt/theme/theme171.xml" ContentType="application/vnd.openxmlformats-officedocument.theme+xml"/>
  <Override PartName="/ppt/slideLayouts/slideLayout75.xml" ContentType="application/vnd.openxmlformats-officedocument.presentationml.slideLayout+xml"/>
  <Override PartName="/ppt/theme/theme172.xml" ContentType="application/vnd.openxmlformats-officedocument.theme+xml"/>
  <Override PartName="/ppt/slideLayouts/slideLayout76.xml" ContentType="application/vnd.openxmlformats-officedocument.presentationml.slideLayout+xml"/>
  <Override PartName="/ppt/theme/theme173.xml" ContentType="application/vnd.openxmlformats-officedocument.theme+xml"/>
  <Override PartName="/ppt/slideLayouts/slideLayout77.xml" ContentType="application/vnd.openxmlformats-officedocument.presentationml.slideLayout+xml"/>
  <Override PartName="/ppt/theme/theme174.xml" ContentType="application/vnd.openxmlformats-officedocument.theme+xml"/>
  <Override PartName="/ppt/slideLayouts/slideLayout78.xml" ContentType="application/vnd.openxmlformats-officedocument.presentationml.slideLayout+xml"/>
  <Override PartName="/ppt/theme/theme175.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176.xml" ContentType="application/vnd.openxmlformats-officedocument.theme+xml"/>
  <Override PartName="/ppt/slideLayouts/slideLayout82.xml" ContentType="application/vnd.openxmlformats-officedocument.presentationml.slideLayout+xml"/>
  <Override PartName="/ppt/theme/theme177.xml" ContentType="application/vnd.openxmlformats-officedocument.theme+xml"/>
  <Override PartName="/ppt/slideLayouts/slideLayout83.xml" ContentType="application/vnd.openxmlformats-officedocument.presentationml.slideLayout+xml"/>
  <Override PartName="/ppt/theme/theme178.xml" ContentType="application/vnd.openxmlformats-officedocument.theme+xml"/>
  <Override PartName="/ppt/theme/theme17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397" r:id="rId1"/>
    <p:sldMasterId id="2147484400" r:id="rId2"/>
    <p:sldMasterId id="2147484402" r:id="rId3"/>
    <p:sldMasterId id="2147484465" r:id="rId4"/>
    <p:sldMasterId id="2147484615" r:id="rId5"/>
    <p:sldMasterId id="2147484643" r:id="rId6"/>
    <p:sldMasterId id="2147484655" r:id="rId7"/>
    <p:sldMasterId id="2147484657" r:id="rId8"/>
    <p:sldMasterId id="2147484660" r:id="rId9"/>
    <p:sldMasterId id="2147484662" r:id="rId10"/>
    <p:sldMasterId id="2147484664" r:id="rId11"/>
    <p:sldMasterId id="2147484666" r:id="rId12"/>
    <p:sldMasterId id="2147484668" r:id="rId13"/>
    <p:sldMasterId id="2147484670" r:id="rId14"/>
    <p:sldMasterId id="2147484672" r:id="rId15"/>
    <p:sldMasterId id="2147484674" r:id="rId16"/>
    <p:sldMasterId id="2147484676" r:id="rId17"/>
    <p:sldMasterId id="2147484678" r:id="rId18"/>
    <p:sldMasterId id="2147484682" r:id="rId19"/>
    <p:sldMasterId id="2147484685" r:id="rId20"/>
    <p:sldMasterId id="2147484687" r:id="rId21"/>
    <p:sldMasterId id="2147484689" r:id="rId22"/>
    <p:sldMasterId id="2147484691" r:id="rId23"/>
    <p:sldMasterId id="2147484693" r:id="rId24"/>
    <p:sldMasterId id="2147484695" r:id="rId25"/>
    <p:sldMasterId id="2147484697" r:id="rId26"/>
    <p:sldMasterId id="2147484701" r:id="rId27"/>
    <p:sldMasterId id="2147484703" r:id="rId28"/>
    <p:sldMasterId id="2147484707" r:id="rId29"/>
    <p:sldMasterId id="2147484711" r:id="rId30"/>
    <p:sldMasterId id="2147484713" r:id="rId31"/>
    <p:sldMasterId id="2147484715" r:id="rId32"/>
    <p:sldMasterId id="2147484717" r:id="rId33"/>
    <p:sldMasterId id="2147484719" r:id="rId34"/>
    <p:sldMasterId id="2147484723" r:id="rId35"/>
    <p:sldMasterId id="2147484728" r:id="rId36"/>
    <p:sldMasterId id="2147484730" r:id="rId37"/>
    <p:sldMasterId id="2147484739" r:id="rId38"/>
    <p:sldMasterId id="2147484741" r:id="rId39"/>
    <p:sldMasterId id="2147484746" r:id="rId40"/>
    <p:sldMasterId id="2147484749" r:id="rId41"/>
    <p:sldMasterId id="2147484753" r:id="rId42"/>
    <p:sldMasterId id="2147484755" r:id="rId43"/>
    <p:sldMasterId id="2147484758" r:id="rId44"/>
    <p:sldMasterId id="2147484760" r:id="rId45"/>
    <p:sldMasterId id="2147484762" r:id="rId46"/>
    <p:sldMasterId id="2147484766" r:id="rId47"/>
    <p:sldMasterId id="2147484768" r:id="rId48"/>
    <p:sldMasterId id="2147484770" r:id="rId49"/>
    <p:sldMasterId id="2147484772" r:id="rId50"/>
    <p:sldMasterId id="2147484778" r:id="rId51"/>
    <p:sldMasterId id="2147484780" r:id="rId52"/>
    <p:sldMasterId id="2147484793" r:id="rId53"/>
    <p:sldMasterId id="2147484797" r:id="rId54"/>
    <p:sldMasterId id="2147484799" r:id="rId55"/>
    <p:sldMasterId id="2147484802" r:id="rId56"/>
    <p:sldMasterId id="2147484804" r:id="rId57"/>
    <p:sldMasterId id="2147484806" r:id="rId58"/>
    <p:sldMasterId id="2147484808" r:id="rId59"/>
    <p:sldMasterId id="2147484811" r:id="rId60"/>
    <p:sldMasterId id="2147484815" r:id="rId61"/>
    <p:sldMasterId id="2147484817" r:id="rId62"/>
    <p:sldMasterId id="2147484819" r:id="rId63"/>
    <p:sldMasterId id="2147484821" r:id="rId64"/>
    <p:sldMasterId id="2147484823" r:id="rId65"/>
    <p:sldMasterId id="2147484825" r:id="rId66"/>
    <p:sldMasterId id="2147484827" r:id="rId67"/>
    <p:sldMasterId id="2147484829" r:id="rId68"/>
    <p:sldMasterId id="2147484831" r:id="rId69"/>
    <p:sldMasterId id="2147484833" r:id="rId70"/>
    <p:sldMasterId id="2147484835" r:id="rId71"/>
    <p:sldMasterId id="2147484837" r:id="rId72"/>
    <p:sldMasterId id="2147484839" r:id="rId73"/>
    <p:sldMasterId id="2147484841" r:id="rId74"/>
    <p:sldMasterId id="2147484845" r:id="rId75"/>
    <p:sldMasterId id="2147484848" r:id="rId76"/>
    <p:sldMasterId id="2147484850" r:id="rId77"/>
    <p:sldMasterId id="2147484853" r:id="rId78"/>
    <p:sldMasterId id="2147484855" r:id="rId79"/>
    <p:sldMasterId id="2147484857" r:id="rId80"/>
    <p:sldMasterId id="2147484864" r:id="rId81"/>
    <p:sldMasterId id="2147484866" r:id="rId82"/>
    <p:sldMasterId id="2147484868" r:id="rId83"/>
    <p:sldMasterId id="2147484870" r:id="rId84"/>
    <p:sldMasterId id="2147484872" r:id="rId85"/>
    <p:sldMasterId id="2147484876" r:id="rId86"/>
    <p:sldMasterId id="2147484878" r:id="rId87"/>
    <p:sldMasterId id="2147484880" r:id="rId88"/>
    <p:sldMasterId id="2147484888" r:id="rId89"/>
    <p:sldMasterId id="2147484895" r:id="rId90"/>
    <p:sldMasterId id="2147484903" r:id="rId91"/>
    <p:sldMasterId id="2147484905" r:id="rId92"/>
    <p:sldMasterId id="2147484907" r:id="rId93"/>
    <p:sldMasterId id="2147484909" r:id="rId94"/>
    <p:sldMasterId id="2147484911" r:id="rId95"/>
    <p:sldMasterId id="2147484913" r:id="rId96"/>
    <p:sldMasterId id="2147484915" r:id="rId97"/>
    <p:sldMasterId id="2147484933" r:id="rId98"/>
    <p:sldMasterId id="2147484935" r:id="rId99"/>
    <p:sldMasterId id="2147484936" r:id="rId100"/>
    <p:sldMasterId id="2147484938" r:id="rId101"/>
    <p:sldMasterId id="2147484945" r:id="rId102"/>
    <p:sldMasterId id="2147484947" r:id="rId103"/>
    <p:sldMasterId id="2147484949" r:id="rId104"/>
    <p:sldMasterId id="2147484962" r:id="rId105"/>
    <p:sldMasterId id="2147484964" r:id="rId106"/>
    <p:sldMasterId id="2147484974" r:id="rId107"/>
    <p:sldMasterId id="2147484976" r:id="rId108"/>
    <p:sldMasterId id="2147484978" r:id="rId109"/>
    <p:sldMasterId id="2147484980" r:id="rId110"/>
    <p:sldMasterId id="2147484982" r:id="rId111"/>
    <p:sldMasterId id="2147484984" r:id="rId112"/>
    <p:sldMasterId id="2147484986" r:id="rId113"/>
    <p:sldMasterId id="2147484988" r:id="rId114"/>
    <p:sldMasterId id="2147484990" r:id="rId115"/>
    <p:sldMasterId id="2147484992" r:id="rId116"/>
    <p:sldMasterId id="2147485000" r:id="rId117"/>
    <p:sldMasterId id="2147485002" r:id="rId118"/>
    <p:sldMasterId id="2147485006" r:id="rId119"/>
    <p:sldMasterId id="2147485018" r:id="rId120"/>
    <p:sldMasterId id="2147485020" r:id="rId121"/>
    <p:sldMasterId id="2147485022" r:id="rId122"/>
    <p:sldMasterId id="2147485024" r:id="rId123"/>
    <p:sldMasterId id="2147485027" r:id="rId124"/>
    <p:sldMasterId id="2147485033" r:id="rId125"/>
    <p:sldMasterId id="2147485035" r:id="rId126"/>
    <p:sldMasterId id="2147485037" r:id="rId127"/>
    <p:sldMasterId id="2147485039" r:id="rId128"/>
    <p:sldMasterId id="2147485041" r:id="rId129"/>
    <p:sldMasterId id="2147485042" r:id="rId130"/>
    <p:sldMasterId id="2147485044" r:id="rId131"/>
    <p:sldMasterId id="2147485046" r:id="rId132"/>
    <p:sldMasterId id="2147485048" r:id="rId133"/>
    <p:sldMasterId id="2147485053" r:id="rId134"/>
    <p:sldMasterId id="2147485057" r:id="rId135"/>
    <p:sldMasterId id="2147485060" r:id="rId136"/>
    <p:sldMasterId id="2147485063" r:id="rId137"/>
    <p:sldMasterId id="2147485065" r:id="rId138"/>
    <p:sldMasterId id="2147485067" r:id="rId139"/>
    <p:sldMasterId id="2147485069" r:id="rId140"/>
    <p:sldMasterId id="2147485077" r:id="rId141"/>
    <p:sldMasterId id="2147485082" r:id="rId142"/>
    <p:sldMasterId id="2147485084" r:id="rId143"/>
    <p:sldMasterId id="2147485086" r:id="rId144"/>
    <p:sldMasterId id="2147485088" r:id="rId145"/>
    <p:sldMasterId id="2147485091" r:id="rId146"/>
    <p:sldMasterId id="2147485094" r:id="rId147"/>
    <p:sldMasterId id="2147485097" r:id="rId148"/>
    <p:sldMasterId id="2147485099" r:id="rId149"/>
    <p:sldMasterId id="2147485101" r:id="rId150"/>
    <p:sldMasterId id="2147485103" r:id="rId151"/>
    <p:sldMasterId id="2147485105" r:id="rId152"/>
    <p:sldMasterId id="2147485109" r:id="rId153"/>
    <p:sldMasterId id="2147485111" r:id="rId154"/>
    <p:sldMasterId id="2147485113" r:id="rId155"/>
    <p:sldMasterId id="2147485115" r:id="rId156"/>
    <p:sldMasterId id="2147485117" r:id="rId157"/>
    <p:sldMasterId id="2147485121" r:id="rId158"/>
    <p:sldMasterId id="2147485122" r:id="rId159"/>
    <p:sldMasterId id="2147485126" r:id="rId160"/>
    <p:sldMasterId id="2147485142" r:id="rId161"/>
    <p:sldMasterId id="2147485155" r:id="rId162"/>
    <p:sldMasterId id="2147485157" r:id="rId163"/>
    <p:sldMasterId id="2147485160" r:id="rId164"/>
    <p:sldMasterId id="2147485162" r:id="rId165"/>
    <p:sldMasterId id="2147485168" r:id="rId166"/>
    <p:sldMasterId id="2147485170" r:id="rId167"/>
    <p:sldMasterId id="2147485177" r:id="rId168"/>
    <p:sldMasterId id="2147485180" r:id="rId169"/>
    <p:sldMasterId id="2147485188" r:id="rId170"/>
    <p:sldMasterId id="2147485198" r:id="rId171"/>
    <p:sldMasterId id="2147485203" r:id="rId172"/>
    <p:sldMasterId id="2147485207" r:id="rId173"/>
    <p:sldMasterId id="2147485209" r:id="rId174"/>
    <p:sldMasterId id="2147485211" r:id="rId175"/>
    <p:sldMasterId id="2147485214" r:id="rId176"/>
    <p:sldMasterId id="2147485219" r:id="rId177"/>
    <p:sldMasterId id="2147485221" r:id="rId178"/>
  </p:sldMasterIdLst>
  <p:notesMasterIdLst>
    <p:notesMasterId r:id="rId280"/>
  </p:notesMasterIdLst>
  <p:sldIdLst>
    <p:sldId id="257" r:id="rId179"/>
    <p:sldId id="314" r:id="rId180"/>
    <p:sldId id="315" r:id="rId181"/>
    <p:sldId id="316" r:id="rId182"/>
    <p:sldId id="311" r:id="rId183"/>
    <p:sldId id="428" r:id="rId184"/>
    <p:sldId id="883" r:id="rId185"/>
    <p:sldId id="528" r:id="rId186"/>
    <p:sldId id="882" r:id="rId187"/>
    <p:sldId id="256" r:id="rId188"/>
    <p:sldId id="884" r:id="rId189"/>
    <p:sldId id="1211" r:id="rId190"/>
    <p:sldId id="1035" r:id="rId191"/>
    <p:sldId id="1143" r:id="rId192"/>
    <p:sldId id="1194" r:id="rId193"/>
    <p:sldId id="459" r:id="rId194"/>
    <p:sldId id="1219" r:id="rId195"/>
    <p:sldId id="529" r:id="rId196"/>
    <p:sldId id="531" r:id="rId197"/>
    <p:sldId id="984" r:id="rId198"/>
    <p:sldId id="639" r:id="rId199"/>
    <p:sldId id="986" r:id="rId200"/>
    <p:sldId id="1193" r:id="rId201"/>
    <p:sldId id="895" r:id="rId202"/>
    <p:sldId id="1199" r:id="rId203"/>
    <p:sldId id="1191" r:id="rId204"/>
    <p:sldId id="532" r:id="rId205"/>
    <p:sldId id="533" r:id="rId206"/>
    <p:sldId id="534" r:id="rId207"/>
    <p:sldId id="985" r:id="rId208"/>
    <p:sldId id="508" r:id="rId209"/>
    <p:sldId id="509" r:id="rId210"/>
    <p:sldId id="896" r:id="rId211"/>
    <p:sldId id="897" r:id="rId212"/>
    <p:sldId id="545" r:id="rId213"/>
    <p:sldId id="284" r:id="rId214"/>
    <p:sldId id="1212" r:id="rId215"/>
    <p:sldId id="1181" r:id="rId216"/>
    <p:sldId id="1182" r:id="rId217"/>
    <p:sldId id="512" r:id="rId218"/>
    <p:sldId id="1183" r:id="rId219"/>
    <p:sldId id="1184" r:id="rId220"/>
    <p:sldId id="1114" r:id="rId221"/>
    <p:sldId id="1209" r:id="rId222"/>
    <p:sldId id="1146" r:id="rId223"/>
    <p:sldId id="1213" r:id="rId224"/>
    <p:sldId id="1215" r:id="rId225"/>
    <p:sldId id="1216" r:id="rId226"/>
    <p:sldId id="1217" r:id="rId227"/>
    <p:sldId id="1218" r:id="rId228"/>
    <p:sldId id="995" r:id="rId229"/>
    <p:sldId id="987" r:id="rId230"/>
    <p:sldId id="988" r:id="rId231"/>
    <p:sldId id="989" r:id="rId232"/>
    <p:sldId id="990" r:id="rId233"/>
    <p:sldId id="991" r:id="rId234"/>
    <p:sldId id="1187" r:id="rId235"/>
    <p:sldId id="1190" r:id="rId236"/>
    <p:sldId id="1188" r:id="rId237"/>
    <p:sldId id="1189" r:id="rId238"/>
    <p:sldId id="1085" r:id="rId239"/>
    <p:sldId id="1086" r:id="rId240"/>
    <p:sldId id="1137" r:id="rId241"/>
    <p:sldId id="1186" r:id="rId242"/>
    <p:sldId id="1129" r:id="rId243"/>
    <p:sldId id="1130" r:id="rId244"/>
    <p:sldId id="1145" r:id="rId245"/>
    <p:sldId id="1144" r:id="rId246"/>
    <p:sldId id="1093" r:id="rId247"/>
    <p:sldId id="914" r:id="rId248"/>
    <p:sldId id="1094" r:id="rId249"/>
    <p:sldId id="1095" r:id="rId250"/>
    <p:sldId id="804" r:id="rId251"/>
    <p:sldId id="778" r:id="rId252"/>
    <p:sldId id="1155" r:id="rId253"/>
    <p:sldId id="1126" r:id="rId254"/>
    <p:sldId id="1138" r:id="rId255"/>
    <p:sldId id="1108" r:id="rId256"/>
    <p:sldId id="1115" r:id="rId257"/>
    <p:sldId id="1139" r:id="rId258"/>
    <p:sldId id="1140" r:id="rId259"/>
    <p:sldId id="1141" r:id="rId260"/>
    <p:sldId id="1142" r:id="rId261"/>
    <p:sldId id="1279" r:id="rId262"/>
    <p:sldId id="641" r:id="rId263"/>
    <p:sldId id="642" r:id="rId264"/>
    <p:sldId id="643" r:id="rId265"/>
    <p:sldId id="644" r:id="rId266"/>
    <p:sldId id="645" r:id="rId267"/>
    <p:sldId id="646" r:id="rId268"/>
    <p:sldId id="647" r:id="rId269"/>
    <p:sldId id="651" r:id="rId270"/>
    <p:sldId id="1271" r:id="rId271"/>
    <p:sldId id="1272" r:id="rId272"/>
    <p:sldId id="1273" r:id="rId273"/>
    <p:sldId id="1274" r:id="rId274"/>
    <p:sldId id="1275" r:id="rId275"/>
    <p:sldId id="1276" r:id="rId276"/>
    <p:sldId id="1277" r:id="rId277"/>
    <p:sldId id="1278" r:id="rId278"/>
    <p:sldId id="1197" r:id="rId279"/>
  </p:sldIdLst>
  <p:sldSz cx="9144000" cy="6858000" type="screen4x3"/>
  <p:notesSz cx="6858000" cy="9144000"/>
  <p:defaultTextStyle>
    <a:defPPr>
      <a:defRPr lang="en-GB"/>
    </a:defPPr>
    <a:lvl1pPr algn="l" rtl="0" fontAlgn="base">
      <a:spcBef>
        <a:spcPct val="0"/>
      </a:spcBef>
      <a:spcAft>
        <a:spcPct val="0"/>
      </a:spcAft>
      <a:defRPr sz="4000" kern="1200">
        <a:solidFill>
          <a:schemeClr val="tx1"/>
        </a:solidFill>
        <a:latin typeface="Comic Sans MS" pitchFamily="66" charset="0"/>
        <a:ea typeface="+mn-ea"/>
        <a:cs typeface="+mn-cs"/>
      </a:defRPr>
    </a:lvl1pPr>
    <a:lvl2pPr marL="457200" algn="l" rtl="0" fontAlgn="base">
      <a:spcBef>
        <a:spcPct val="0"/>
      </a:spcBef>
      <a:spcAft>
        <a:spcPct val="0"/>
      </a:spcAft>
      <a:defRPr sz="4000" kern="1200">
        <a:solidFill>
          <a:schemeClr val="tx1"/>
        </a:solidFill>
        <a:latin typeface="Comic Sans MS" pitchFamily="66" charset="0"/>
        <a:ea typeface="+mn-ea"/>
        <a:cs typeface="+mn-cs"/>
      </a:defRPr>
    </a:lvl2pPr>
    <a:lvl3pPr marL="914400" algn="l" rtl="0" fontAlgn="base">
      <a:spcBef>
        <a:spcPct val="0"/>
      </a:spcBef>
      <a:spcAft>
        <a:spcPct val="0"/>
      </a:spcAft>
      <a:defRPr sz="4000" kern="1200">
        <a:solidFill>
          <a:schemeClr val="tx1"/>
        </a:solidFill>
        <a:latin typeface="Comic Sans MS" pitchFamily="66" charset="0"/>
        <a:ea typeface="+mn-ea"/>
        <a:cs typeface="+mn-cs"/>
      </a:defRPr>
    </a:lvl3pPr>
    <a:lvl4pPr marL="1371600" algn="l" rtl="0" fontAlgn="base">
      <a:spcBef>
        <a:spcPct val="0"/>
      </a:spcBef>
      <a:spcAft>
        <a:spcPct val="0"/>
      </a:spcAft>
      <a:defRPr sz="4000" kern="1200">
        <a:solidFill>
          <a:schemeClr val="tx1"/>
        </a:solidFill>
        <a:latin typeface="Comic Sans MS" pitchFamily="66" charset="0"/>
        <a:ea typeface="+mn-ea"/>
        <a:cs typeface="+mn-cs"/>
      </a:defRPr>
    </a:lvl4pPr>
    <a:lvl5pPr marL="1828800" algn="l" rtl="0" fontAlgn="base">
      <a:spcBef>
        <a:spcPct val="0"/>
      </a:spcBef>
      <a:spcAft>
        <a:spcPct val="0"/>
      </a:spcAft>
      <a:defRPr sz="4000" kern="1200">
        <a:solidFill>
          <a:schemeClr val="tx1"/>
        </a:solidFill>
        <a:latin typeface="Comic Sans MS" pitchFamily="66" charset="0"/>
        <a:ea typeface="+mn-ea"/>
        <a:cs typeface="+mn-cs"/>
      </a:defRPr>
    </a:lvl5pPr>
    <a:lvl6pPr marL="2286000" algn="l" defTabSz="914400" rtl="0" eaLnBrk="1" latinLnBrk="0" hangingPunct="1">
      <a:defRPr sz="4000" kern="1200">
        <a:solidFill>
          <a:schemeClr val="tx1"/>
        </a:solidFill>
        <a:latin typeface="Comic Sans MS" pitchFamily="66" charset="0"/>
        <a:ea typeface="+mn-ea"/>
        <a:cs typeface="+mn-cs"/>
      </a:defRPr>
    </a:lvl6pPr>
    <a:lvl7pPr marL="2743200" algn="l" defTabSz="914400" rtl="0" eaLnBrk="1" latinLnBrk="0" hangingPunct="1">
      <a:defRPr sz="4000" kern="1200">
        <a:solidFill>
          <a:schemeClr val="tx1"/>
        </a:solidFill>
        <a:latin typeface="Comic Sans MS" pitchFamily="66" charset="0"/>
        <a:ea typeface="+mn-ea"/>
        <a:cs typeface="+mn-cs"/>
      </a:defRPr>
    </a:lvl7pPr>
    <a:lvl8pPr marL="3200400" algn="l" defTabSz="914400" rtl="0" eaLnBrk="1" latinLnBrk="0" hangingPunct="1">
      <a:defRPr sz="4000" kern="1200">
        <a:solidFill>
          <a:schemeClr val="tx1"/>
        </a:solidFill>
        <a:latin typeface="Comic Sans MS" pitchFamily="66" charset="0"/>
        <a:ea typeface="+mn-ea"/>
        <a:cs typeface="+mn-cs"/>
      </a:defRPr>
    </a:lvl8pPr>
    <a:lvl9pPr marL="3657600" algn="l" defTabSz="914400" rtl="0" eaLnBrk="1" latinLnBrk="0" hangingPunct="1">
      <a:defRPr sz="4000"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FF3300"/>
    <a:srgbClr val="D60093"/>
    <a:srgbClr val="CC0066"/>
    <a:srgbClr val="FF6600"/>
    <a:srgbClr val="008000"/>
    <a:srgbClr val="9966FF"/>
    <a:srgbClr val="CC0000"/>
    <a:srgbClr val="FFFFFF"/>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18" autoAdjust="0"/>
    <p:restoredTop sz="94374" autoAdjust="0"/>
  </p:normalViewPr>
  <p:slideViewPr>
    <p:cSldViewPr>
      <p:cViewPr varScale="1">
        <p:scale>
          <a:sx n="70" d="100"/>
          <a:sy n="70" d="100"/>
        </p:scale>
        <p:origin x="1362" y="6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4104"/>
    </p:cViewPr>
  </p:sorterViewPr>
  <p:gridSpacing cx="72010" cy="72010"/>
</p:viewPr>
</file>

<file path=ppt/_rels/presentation.xml.rels><?xml version="1.0" encoding="UTF-8" standalone="yes"?>
<Relationships xmlns="http://schemas.openxmlformats.org/package/2006/relationships"><Relationship Id="rId117" Type="http://schemas.openxmlformats.org/officeDocument/2006/relationships/slideMaster" Target="slideMasters/slideMaster117.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63" Type="http://schemas.openxmlformats.org/officeDocument/2006/relationships/slideMaster" Target="slideMasters/slideMaster63.xml"/><Relationship Id="rId84" Type="http://schemas.openxmlformats.org/officeDocument/2006/relationships/slideMaster" Target="slideMasters/slideMaster84.xml"/><Relationship Id="rId138" Type="http://schemas.openxmlformats.org/officeDocument/2006/relationships/slideMaster" Target="slideMasters/slideMaster138.xml"/><Relationship Id="rId159" Type="http://schemas.openxmlformats.org/officeDocument/2006/relationships/slideMaster" Target="slideMasters/slideMaster159.xml"/><Relationship Id="rId170" Type="http://schemas.openxmlformats.org/officeDocument/2006/relationships/slideMaster" Target="slideMasters/slideMaster170.xml"/><Relationship Id="rId191" Type="http://schemas.openxmlformats.org/officeDocument/2006/relationships/slide" Target="slides/slide13.xml"/><Relationship Id="rId205" Type="http://schemas.openxmlformats.org/officeDocument/2006/relationships/slide" Target="slides/slide27.xml"/><Relationship Id="rId226" Type="http://schemas.openxmlformats.org/officeDocument/2006/relationships/slide" Target="slides/slide48.xml"/><Relationship Id="rId247" Type="http://schemas.openxmlformats.org/officeDocument/2006/relationships/slide" Target="slides/slide69.xml"/><Relationship Id="rId107" Type="http://schemas.openxmlformats.org/officeDocument/2006/relationships/slideMaster" Target="slideMasters/slideMaster107.xml"/><Relationship Id="rId268" Type="http://schemas.openxmlformats.org/officeDocument/2006/relationships/slide" Target="slides/slide90.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53" Type="http://schemas.openxmlformats.org/officeDocument/2006/relationships/slideMaster" Target="slideMasters/slideMaster53.xml"/><Relationship Id="rId74" Type="http://schemas.openxmlformats.org/officeDocument/2006/relationships/slideMaster" Target="slideMasters/slideMaster74.xml"/><Relationship Id="rId128" Type="http://schemas.openxmlformats.org/officeDocument/2006/relationships/slideMaster" Target="slideMasters/slideMaster128.xml"/><Relationship Id="rId149" Type="http://schemas.openxmlformats.org/officeDocument/2006/relationships/slideMaster" Target="slideMasters/slideMaster149.xml"/><Relationship Id="rId5" Type="http://schemas.openxmlformats.org/officeDocument/2006/relationships/slideMaster" Target="slideMasters/slideMaster5.xml"/><Relationship Id="rId95" Type="http://schemas.openxmlformats.org/officeDocument/2006/relationships/slideMaster" Target="slideMasters/slideMaster95.xml"/><Relationship Id="rId160" Type="http://schemas.openxmlformats.org/officeDocument/2006/relationships/slideMaster" Target="slideMasters/slideMaster160.xml"/><Relationship Id="rId181" Type="http://schemas.openxmlformats.org/officeDocument/2006/relationships/slide" Target="slides/slide3.xml"/><Relationship Id="rId216" Type="http://schemas.openxmlformats.org/officeDocument/2006/relationships/slide" Target="slides/slide38.xml"/><Relationship Id="rId237" Type="http://schemas.openxmlformats.org/officeDocument/2006/relationships/slide" Target="slides/slide59.xml"/><Relationship Id="rId258" Type="http://schemas.openxmlformats.org/officeDocument/2006/relationships/slide" Target="slides/slide80.xml"/><Relationship Id="rId279" Type="http://schemas.openxmlformats.org/officeDocument/2006/relationships/slide" Target="slides/slide101.xml"/><Relationship Id="rId22" Type="http://schemas.openxmlformats.org/officeDocument/2006/relationships/slideMaster" Target="slideMasters/slideMaster22.xml"/><Relationship Id="rId43" Type="http://schemas.openxmlformats.org/officeDocument/2006/relationships/slideMaster" Target="slideMasters/slideMaster43.xml"/><Relationship Id="rId64" Type="http://schemas.openxmlformats.org/officeDocument/2006/relationships/slideMaster" Target="slideMasters/slideMaster64.xml"/><Relationship Id="rId118" Type="http://schemas.openxmlformats.org/officeDocument/2006/relationships/slideMaster" Target="slideMasters/slideMaster118.xml"/><Relationship Id="rId139" Type="http://schemas.openxmlformats.org/officeDocument/2006/relationships/slideMaster" Target="slideMasters/slideMaster139.xml"/><Relationship Id="rId85" Type="http://schemas.openxmlformats.org/officeDocument/2006/relationships/slideMaster" Target="slideMasters/slideMaster85.xml"/><Relationship Id="rId150" Type="http://schemas.openxmlformats.org/officeDocument/2006/relationships/slideMaster" Target="slideMasters/slideMaster150.xml"/><Relationship Id="rId171" Type="http://schemas.openxmlformats.org/officeDocument/2006/relationships/slideMaster" Target="slideMasters/slideMaster171.xml"/><Relationship Id="rId192" Type="http://schemas.openxmlformats.org/officeDocument/2006/relationships/slide" Target="slides/slide14.xml"/><Relationship Id="rId206" Type="http://schemas.openxmlformats.org/officeDocument/2006/relationships/slide" Target="slides/slide28.xml"/><Relationship Id="rId227" Type="http://schemas.openxmlformats.org/officeDocument/2006/relationships/slide" Target="slides/slide49.xml"/><Relationship Id="rId248" Type="http://schemas.openxmlformats.org/officeDocument/2006/relationships/slide" Target="slides/slide70.xml"/><Relationship Id="rId269" Type="http://schemas.openxmlformats.org/officeDocument/2006/relationships/slide" Target="slides/slide91.xml"/><Relationship Id="rId12" Type="http://schemas.openxmlformats.org/officeDocument/2006/relationships/slideMaster" Target="slideMasters/slideMaster12.xml"/><Relationship Id="rId33" Type="http://schemas.openxmlformats.org/officeDocument/2006/relationships/slideMaster" Target="slideMasters/slideMaster33.xml"/><Relationship Id="rId108" Type="http://schemas.openxmlformats.org/officeDocument/2006/relationships/slideMaster" Target="slideMasters/slideMaster108.xml"/><Relationship Id="rId129" Type="http://schemas.openxmlformats.org/officeDocument/2006/relationships/slideMaster" Target="slideMasters/slideMaster129.xml"/><Relationship Id="rId280" Type="http://schemas.openxmlformats.org/officeDocument/2006/relationships/notesMaster" Target="notesMasters/notesMaster1.xml"/><Relationship Id="rId54" Type="http://schemas.openxmlformats.org/officeDocument/2006/relationships/slideMaster" Target="slideMasters/slideMaster54.xml"/><Relationship Id="rId75" Type="http://schemas.openxmlformats.org/officeDocument/2006/relationships/slideMaster" Target="slideMasters/slideMaster75.xml"/><Relationship Id="rId96" Type="http://schemas.openxmlformats.org/officeDocument/2006/relationships/slideMaster" Target="slideMasters/slideMaster96.xml"/><Relationship Id="rId140" Type="http://schemas.openxmlformats.org/officeDocument/2006/relationships/slideMaster" Target="slideMasters/slideMaster140.xml"/><Relationship Id="rId161" Type="http://schemas.openxmlformats.org/officeDocument/2006/relationships/slideMaster" Target="slideMasters/slideMaster161.xml"/><Relationship Id="rId182" Type="http://schemas.openxmlformats.org/officeDocument/2006/relationships/slide" Target="slides/slide4.xml"/><Relationship Id="rId217" Type="http://schemas.openxmlformats.org/officeDocument/2006/relationships/slide" Target="slides/slide39.xml"/><Relationship Id="rId6" Type="http://schemas.openxmlformats.org/officeDocument/2006/relationships/slideMaster" Target="slideMasters/slideMaster6.xml"/><Relationship Id="rId238" Type="http://schemas.openxmlformats.org/officeDocument/2006/relationships/slide" Target="slides/slide60.xml"/><Relationship Id="rId259" Type="http://schemas.openxmlformats.org/officeDocument/2006/relationships/slide" Target="slides/slide81.xml"/><Relationship Id="rId23" Type="http://schemas.openxmlformats.org/officeDocument/2006/relationships/slideMaster" Target="slideMasters/slideMaster23.xml"/><Relationship Id="rId119" Type="http://schemas.openxmlformats.org/officeDocument/2006/relationships/slideMaster" Target="slideMasters/slideMaster119.xml"/><Relationship Id="rId270" Type="http://schemas.openxmlformats.org/officeDocument/2006/relationships/slide" Target="slides/slide92.xml"/><Relationship Id="rId44" Type="http://schemas.openxmlformats.org/officeDocument/2006/relationships/slideMaster" Target="slideMasters/slideMaster44.xml"/><Relationship Id="rId65" Type="http://schemas.openxmlformats.org/officeDocument/2006/relationships/slideMaster" Target="slideMasters/slideMaster65.xml"/><Relationship Id="rId86" Type="http://schemas.openxmlformats.org/officeDocument/2006/relationships/slideMaster" Target="slideMasters/slideMaster86.xml"/><Relationship Id="rId130" Type="http://schemas.openxmlformats.org/officeDocument/2006/relationships/slideMaster" Target="slideMasters/slideMaster130.xml"/><Relationship Id="rId151" Type="http://schemas.openxmlformats.org/officeDocument/2006/relationships/slideMaster" Target="slideMasters/slideMaster151.xml"/><Relationship Id="rId172" Type="http://schemas.openxmlformats.org/officeDocument/2006/relationships/slideMaster" Target="slideMasters/slideMaster172.xml"/><Relationship Id="rId193" Type="http://schemas.openxmlformats.org/officeDocument/2006/relationships/slide" Target="slides/slide15.xml"/><Relationship Id="rId207" Type="http://schemas.openxmlformats.org/officeDocument/2006/relationships/slide" Target="slides/slide29.xml"/><Relationship Id="rId228" Type="http://schemas.openxmlformats.org/officeDocument/2006/relationships/slide" Target="slides/slide50.xml"/><Relationship Id="rId249" Type="http://schemas.openxmlformats.org/officeDocument/2006/relationships/slide" Target="slides/slide71.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Master" Target="slideMasters/slideMaster109.xml"/><Relationship Id="rId260" Type="http://schemas.openxmlformats.org/officeDocument/2006/relationships/slide" Target="slides/slide82.xml"/><Relationship Id="rId265" Type="http://schemas.openxmlformats.org/officeDocument/2006/relationships/slide" Target="slides/slide87.xml"/><Relationship Id="rId281" Type="http://schemas.openxmlformats.org/officeDocument/2006/relationships/presProps" Target="presProps.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Master" Target="slideMasters/slideMaster76.xml"/><Relationship Id="rId97" Type="http://schemas.openxmlformats.org/officeDocument/2006/relationships/slideMaster" Target="slideMasters/slideMaster97.xml"/><Relationship Id="rId104" Type="http://schemas.openxmlformats.org/officeDocument/2006/relationships/slideMaster" Target="slideMasters/slideMaster104.xml"/><Relationship Id="rId120" Type="http://schemas.openxmlformats.org/officeDocument/2006/relationships/slideMaster" Target="slideMasters/slideMaster120.xml"/><Relationship Id="rId125" Type="http://schemas.openxmlformats.org/officeDocument/2006/relationships/slideMaster" Target="slideMasters/slideMaster125.xml"/><Relationship Id="rId141" Type="http://schemas.openxmlformats.org/officeDocument/2006/relationships/slideMaster" Target="slideMasters/slideMaster141.xml"/><Relationship Id="rId146" Type="http://schemas.openxmlformats.org/officeDocument/2006/relationships/slideMaster" Target="slideMasters/slideMaster146.xml"/><Relationship Id="rId167" Type="http://schemas.openxmlformats.org/officeDocument/2006/relationships/slideMaster" Target="slideMasters/slideMaster167.xml"/><Relationship Id="rId188" Type="http://schemas.openxmlformats.org/officeDocument/2006/relationships/slide" Target="slides/slide10.xml"/><Relationship Id="rId7" Type="http://schemas.openxmlformats.org/officeDocument/2006/relationships/slideMaster" Target="slideMasters/slideMaster7.xml"/><Relationship Id="rId71" Type="http://schemas.openxmlformats.org/officeDocument/2006/relationships/slideMaster" Target="slideMasters/slideMaster71.xml"/><Relationship Id="rId92" Type="http://schemas.openxmlformats.org/officeDocument/2006/relationships/slideMaster" Target="slideMasters/slideMaster92.xml"/><Relationship Id="rId162" Type="http://schemas.openxmlformats.org/officeDocument/2006/relationships/slideMaster" Target="slideMasters/slideMaster162.xml"/><Relationship Id="rId183" Type="http://schemas.openxmlformats.org/officeDocument/2006/relationships/slide" Target="slides/slide5.xml"/><Relationship Id="rId213" Type="http://schemas.openxmlformats.org/officeDocument/2006/relationships/slide" Target="slides/slide35.xml"/><Relationship Id="rId218" Type="http://schemas.openxmlformats.org/officeDocument/2006/relationships/slide" Target="slides/slide40.xml"/><Relationship Id="rId234" Type="http://schemas.openxmlformats.org/officeDocument/2006/relationships/slide" Target="slides/slide56.xml"/><Relationship Id="rId239" Type="http://schemas.openxmlformats.org/officeDocument/2006/relationships/slide" Target="slides/slide61.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50" Type="http://schemas.openxmlformats.org/officeDocument/2006/relationships/slide" Target="slides/slide72.xml"/><Relationship Id="rId255" Type="http://schemas.openxmlformats.org/officeDocument/2006/relationships/slide" Target="slides/slide77.xml"/><Relationship Id="rId271" Type="http://schemas.openxmlformats.org/officeDocument/2006/relationships/slide" Target="slides/slide93.xml"/><Relationship Id="rId276" Type="http://schemas.openxmlformats.org/officeDocument/2006/relationships/slide" Target="slides/slide98.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Master" Target="slideMasters/slideMaster87.xml"/><Relationship Id="rId110" Type="http://schemas.openxmlformats.org/officeDocument/2006/relationships/slideMaster" Target="slideMasters/slideMaster110.xml"/><Relationship Id="rId115" Type="http://schemas.openxmlformats.org/officeDocument/2006/relationships/slideMaster" Target="slideMasters/slideMaster115.xml"/><Relationship Id="rId131" Type="http://schemas.openxmlformats.org/officeDocument/2006/relationships/slideMaster" Target="slideMasters/slideMaster131.xml"/><Relationship Id="rId136" Type="http://schemas.openxmlformats.org/officeDocument/2006/relationships/slideMaster" Target="slideMasters/slideMaster136.xml"/><Relationship Id="rId157" Type="http://schemas.openxmlformats.org/officeDocument/2006/relationships/slideMaster" Target="slideMasters/slideMaster157.xml"/><Relationship Id="rId178" Type="http://schemas.openxmlformats.org/officeDocument/2006/relationships/slideMaster" Target="slideMasters/slideMaster178.xml"/><Relationship Id="rId61" Type="http://schemas.openxmlformats.org/officeDocument/2006/relationships/slideMaster" Target="slideMasters/slideMaster61.xml"/><Relationship Id="rId82" Type="http://schemas.openxmlformats.org/officeDocument/2006/relationships/slideMaster" Target="slideMasters/slideMaster82.xml"/><Relationship Id="rId152" Type="http://schemas.openxmlformats.org/officeDocument/2006/relationships/slideMaster" Target="slideMasters/slideMaster152.xml"/><Relationship Id="rId173" Type="http://schemas.openxmlformats.org/officeDocument/2006/relationships/slideMaster" Target="slideMasters/slideMaster173.xml"/><Relationship Id="rId194" Type="http://schemas.openxmlformats.org/officeDocument/2006/relationships/slide" Target="slides/slide16.xml"/><Relationship Id="rId199" Type="http://schemas.openxmlformats.org/officeDocument/2006/relationships/slide" Target="slides/slide21.xml"/><Relationship Id="rId203" Type="http://schemas.openxmlformats.org/officeDocument/2006/relationships/slide" Target="slides/slide25.xml"/><Relationship Id="rId208" Type="http://schemas.openxmlformats.org/officeDocument/2006/relationships/slide" Target="slides/slide30.xml"/><Relationship Id="rId229" Type="http://schemas.openxmlformats.org/officeDocument/2006/relationships/slide" Target="slides/slide51.xml"/><Relationship Id="rId19" Type="http://schemas.openxmlformats.org/officeDocument/2006/relationships/slideMaster" Target="slideMasters/slideMaster19.xml"/><Relationship Id="rId224" Type="http://schemas.openxmlformats.org/officeDocument/2006/relationships/slide" Target="slides/slide46.xml"/><Relationship Id="rId240" Type="http://schemas.openxmlformats.org/officeDocument/2006/relationships/slide" Target="slides/slide62.xml"/><Relationship Id="rId245" Type="http://schemas.openxmlformats.org/officeDocument/2006/relationships/slide" Target="slides/slide67.xml"/><Relationship Id="rId261" Type="http://schemas.openxmlformats.org/officeDocument/2006/relationships/slide" Target="slides/slide83.xml"/><Relationship Id="rId266" Type="http://schemas.openxmlformats.org/officeDocument/2006/relationships/slide" Target="slides/slide88.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Master" Target="slideMasters/slideMaster77.xml"/><Relationship Id="rId100" Type="http://schemas.openxmlformats.org/officeDocument/2006/relationships/slideMaster" Target="slideMasters/slideMaster100.xml"/><Relationship Id="rId105" Type="http://schemas.openxmlformats.org/officeDocument/2006/relationships/slideMaster" Target="slideMasters/slideMaster105.xml"/><Relationship Id="rId126" Type="http://schemas.openxmlformats.org/officeDocument/2006/relationships/slideMaster" Target="slideMasters/slideMaster126.xml"/><Relationship Id="rId147" Type="http://schemas.openxmlformats.org/officeDocument/2006/relationships/slideMaster" Target="slideMasters/slideMaster147.xml"/><Relationship Id="rId168" Type="http://schemas.openxmlformats.org/officeDocument/2006/relationships/slideMaster" Target="slideMasters/slideMaster168.xml"/><Relationship Id="rId282"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93" Type="http://schemas.openxmlformats.org/officeDocument/2006/relationships/slideMaster" Target="slideMasters/slideMaster93.xml"/><Relationship Id="rId98" Type="http://schemas.openxmlformats.org/officeDocument/2006/relationships/slideMaster" Target="slideMasters/slideMaster98.xml"/><Relationship Id="rId121" Type="http://schemas.openxmlformats.org/officeDocument/2006/relationships/slideMaster" Target="slideMasters/slideMaster121.xml"/><Relationship Id="rId142" Type="http://schemas.openxmlformats.org/officeDocument/2006/relationships/slideMaster" Target="slideMasters/slideMaster142.xml"/><Relationship Id="rId163" Type="http://schemas.openxmlformats.org/officeDocument/2006/relationships/slideMaster" Target="slideMasters/slideMaster163.xml"/><Relationship Id="rId184" Type="http://schemas.openxmlformats.org/officeDocument/2006/relationships/slide" Target="slides/slide6.xml"/><Relationship Id="rId189" Type="http://schemas.openxmlformats.org/officeDocument/2006/relationships/slide" Target="slides/slide11.xml"/><Relationship Id="rId219" Type="http://schemas.openxmlformats.org/officeDocument/2006/relationships/slide" Target="slides/slide41.xml"/><Relationship Id="rId3" Type="http://schemas.openxmlformats.org/officeDocument/2006/relationships/slideMaster" Target="slideMasters/slideMaster3.xml"/><Relationship Id="rId214" Type="http://schemas.openxmlformats.org/officeDocument/2006/relationships/slide" Target="slides/slide36.xml"/><Relationship Id="rId230" Type="http://schemas.openxmlformats.org/officeDocument/2006/relationships/slide" Target="slides/slide52.xml"/><Relationship Id="rId235" Type="http://schemas.openxmlformats.org/officeDocument/2006/relationships/slide" Target="slides/slide57.xml"/><Relationship Id="rId251" Type="http://schemas.openxmlformats.org/officeDocument/2006/relationships/slide" Target="slides/slide73.xml"/><Relationship Id="rId256" Type="http://schemas.openxmlformats.org/officeDocument/2006/relationships/slide" Target="slides/slide78.xml"/><Relationship Id="rId277" Type="http://schemas.openxmlformats.org/officeDocument/2006/relationships/slide" Target="slides/slide99.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Master" Target="slideMasters/slideMaster67.xml"/><Relationship Id="rId116" Type="http://schemas.openxmlformats.org/officeDocument/2006/relationships/slideMaster" Target="slideMasters/slideMaster116.xml"/><Relationship Id="rId137" Type="http://schemas.openxmlformats.org/officeDocument/2006/relationships/slideMaster" Target="slideMasters/slideMaster137.xml"/><Relationship Id="rId158" Type="http://schemas.openxmlformats.org/officeDocument/2006/relationships/slideMaster" Target="slideMasters/slideMaster158.xml"/><Relationship Id="rId272" Type="http://schemas.openxmlformats.org/officeDocument/2006/relationships/slide" Target="slides/slide94.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Master" Target="slideMasters/slideMaster62.xml"/><Relationship Id="rId83" Type="http://schemas.openxmlformats.org/officeDocument/2006/relationships/slideMaster" Target="slideMasters/slideMaster83.xml"/><Relationship Id="rId88" Type="http://schemas.openxmlformats.org/officeDocument/2006/relationships/slideMaster" Target="slideMasters/slideMaster88.xml"/><Relationship Id="rId111" Type="http://schemas.openxmlformats.org/officeDocument/2006/relationships/slideMaster" Target="slideMasters/slideMaster111.xml"/><Relationship Id="rId132" Type="http://schemas.openxmlformats.org/officeDocument/2006/relationships/slideMaster" Target="slideMasters/slideMaster132.xml"/><Relationship Id="rId153" Type="http://schemas.openxmlformats.org/officeDocument/2006/relationships/slideMaster" Target="slideMasters/slideMaster153.xml"/><Relationship Id="rId174" Type="http://schemas.openxmlformats.org/officeDocument/2006/relationships/slideMaster" Target="slideMasters/slideMaster174.xml"/><Relationship Id="rId179" Type="http://schemas.openxmlformats.org/officeDocument/2006/relationships/slide" Target="slides/slide1.xml"/><Relationship Id="rId195" Type="http://schemas.openxmlformats.org/officeDocument/2006/relationships/slide" Target="slides/slide17.xml"/><Relationship Id="rId209" Type="http://schemas.openxmlformats.org/officeDocument/2006/relationships/slide" Target="slides/slide31.xml"/><Relationship Id="rId190" Type="http://schemas.openxmlformats.org/officeDocument/2006/relationships/slide" Target="slides/slide12.xml"/><Relationship Id="rId204" Type="http://schemas.openxmlformats.org/officeDocument/2006/relationships/slide" Target="slides/slide26.xml"/><Relationship Id="rId220" Type="http://schemas.openxmlformats.org/officeDocument/2006/relationships/slide" Target="slides/slide42.xml"/><Relationship Id="rId225" Type="http://schemas.openxmlformats.org/officeDocument/2006/relationships/slide" Target="slides/slide47.xml"/><Relationship Id="rId241" Type="http://schemas.openxmlformats.org/officeDocument/2006/relationships/slide" Target="slides/slide63.xml"/><Relationship Id="rId246" Type="http://schemas.openxmlformats.org/officeDocument/2006/relationships/slide" Target="slides/slide68.xml"/><Relationship Id="rId267" Type="http://schemas.openxmlformats.org/officeDocument/2006/relationships/slide" Target="slides/slide89.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Master" Target="slideMasters/slideMaster57.xml"/><Relationship Id="rId106" Type="http://schemas.openxmlformats.org/officeDocument/2006/relationships/slideMaster" Target="slideMasters/slideMaster106.xml"/><Relationship Id="rId127" Type="http://schemas.openxmlformats.org/officeDocument/2006/relationships/slideMaster" Target="slideMasters/slideMaster127.xml"/><Relationship Id="rId262" Type="http://schemas.openxmlformats.org/officeDocument/2006/relationships/slide" Target="slides/slide84.xml"/><Relationship Id="rId283"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Master" Target="slideMasters/slideMaster52.xml"/><Relationship Id="rId73" Type="http://schemas.openxmlformats.org/officeDocument/2006/relationships/slideMaster" Target="slideMasters/slideMaster73.xml"/><Relationship Id="rId78" Type="http://schemas.openxmlformats.org/officeDocument/2006/relationships/slideMaster" Target="slideMasters/slideMaster78.xml"/><Relationship Id="rId94" Type="http://schemas.openxmlformats.org/officeDocument/2006/relationships/slideMaster" Target="slideMasters/slideMaster94.xml"/><Relationship Id="rId99" Type="http://schemas.openxmlformats.org/officeDocument/2006/relationships/slideMaster" Target="slideMasters/slideMaster99.xml"/><Relationship Id="rId101" Type="http://schemas.openxmlformats.org/officeDocument/2006/relationships/slideMaster" Target="slideMasters/slideMaster101.xml"/><Relationship Id="rId122" Type="http://schemas.openxmlformats.org/officeDocument/2006/relationships/slideMaster" Target="slideMasters/slideMaster122.xml"/><Relationship Id="rId143" Type="http://schemas.openxmlformats.org/officeDocument/2006/relationships/slideMaster" Target="slideMasters/slideMaster143.xml"/><Relationship Id="rId148" Type="http://schemas.openxmlformats.org/officeDocument/2006/relationships/slideMaster" Target="slideMasters/slideMaster148.xml"/><Relationship Id="rId164" Type="http://schemas.openxmlformats.org/officeDocument/2006/relationships/slideMaster" Target="slideMasters/slideMaster164.xml"/><Relationship Id="rId169" Type="http://schemas.openxmlformats.org/officeDocument/2006/relationships/slideMaster" Target="slideMasters/slideMaster169.xml"/><Relationship Id="rId185" Type="http://schemas.openxmlformats.org/officeDocument/2006/relationships/slide" Target="slides/slide7.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2.xml"/><Relationship Id="rId210" Type="http://schemas.openxmlformats.org/officeDocument/2006/relationships/slide" Target="slides/slide32.xml"/><Relationship Id="rId215" Type="http://schemas.openxmlformats.org/officeDocument/2006/relationships/slide" Target="slides/slide37.xml"/><Relationship Id="rId236" Type="http://schemas.openxmlformats.org/officeDocument/2006/relationships/slide" Target="slides/slide58.xml"/><Relationship Id="rId257" Type="http://schemas.openxmlformats.org/officeDocument/2006/relationships/slide" Target="slides/slide79.xml"/><Relationship Id="rId278" Type="http://schemas.openxmlformats.org/officeDocument/2006/relationships/slide" Target="slides/slide100.xml"/><Relationship Id="rId26" Type="http://schemas.openxmlformats.org/officeDocument/2006/relationships/slideMaster" Target="slideMasters/slideMaster26.xml"/><Relationship Id="rId231" Type="http://schemas.openxmlformats.org/officeDocument/2006/relationships/slide" Target="slides/slide53.xml"/><Relationship Id="rId252" Type="http://schemas.openxmlformats.org/officeDocument/2006/relationships/slide" Target="slides/slide74.xml"/><Relationship Id="rId273" Type="http://schemas.openxmlformats.org/officeDocument/2006/relationships/slide" Target="slides/slide95.xml"/><Relationship Id="rId47" Type="http://schemas.openxmlformats.org/officeDocument/2006/relationships/slideMaster" Target="slideMasters/slideMaster47.xml"/><Relationship Id="rId68" Type="http://schemas.openxmlformats.org/officeDocument/2006/relationships/slideMaster" Target="slideMasters/slideMaster68.xml"/><Relationship Id="rId89" Type="http://schemas.openxmlformats.org/officeDocument/2006/relationships/slideMaster" Target="slideMasters/slideMaster89.xml"/><Relationship Id="rId112" Type="http://schemas.openxmlformats.org/officeDocument/2006/relationships/slideMaster" Target="slideMasters/slideMaster112.xml"/><Relationship Id="rId133" Type="http://schemas.openxmlformats.org/officeDocument/2006/relationships/slideMaster" Target="slideMasters/slideMaster133.xml"/><Relationship Id="rId154" Type="http://schemas.openxmlformats.org/officeDocument/2006/relationships/slideMaster" Target="slideMasters/slideMaster154.xml"/><Relationship Id="rId175" Type="http://schemas.openxmlformats.org/officeDocument/2006/relationships/slideMaster" Target="slideMasters/slideMaster175.xml"/><Relationship Id="rId196" Type="http://schemas.openxmlformats.org/officeDocument/2006/relationships/slide" Target="slides/slide18.xml"/><Relationship Id="rId200" Type="http://schemas.openxmlformats.org/officeDocument/2006/relationships/slide" Target="slides/slide22.xml"/><Relationship Id="rId16" Type="http://schemas.openxmlformats.org/officeDocument/2006/relationships/slideMaster" Target="slideMasters/slideMaster16.xml"/><Relationship Id="rId221" Type="http://schemas.openxmlformats.org/officeDocument/2006/relationships/slide" Target="slides/slide43.xml"/><Relationship Id="rId242" Type="http://schemas.openxmlformats.org/officeDocument/2006/relationships/slide" Target="slides/slide64.xml"/><Relationship Id="rId263" Type="http://schemas.openxmlformats.org/officeDocument/2006/relationships/slide" Target="slides/slide85.xml"/><Relationship Id="rId284" Type="http://schemas.openxmlformats.org/officeDocument/2006/relationships/tableStyles" Target="tableStyles.xml"/><Relationship Id="rId37" Type="http://schemas.openxmlformats.org/officeDocument/2006/relationships/slideMaster" Target="slideMasters/slideMaster37.xml"/><Relationship Id="rId58" Type="http://schemas.openxmlformats.org/officeDocument/2006/relationships/slideMaster" Target="slideMasters/slideMaster58.xml"/><Relationship Id="rId79" Type="http://schemas.openxmlformats.org/officeDocument/2006/relationships/slideMaster" Target="slideMasters/slideMaster79.xml"/><Relationship Id="rId102" Type="http://schemas.openxmlformats.org/officeDocument/2006/relationships/slideMaster" Target="slideMasters/slideMaster102.xml"/><Relationship Id="rId123" Type="http://schemas.openxmlformats.org/officeDocument/2006/relationships/slideMaster" Target="slideMasters/slideMaster123.xml"/><Relationship Id="rId144" Type="http://schemas.openxmlformats.org/officeDocument/2006/relationships/slideMaster" Target="slideMasters/slideMaster144.xml"/><Relationship Id="rId90" Type="http://schemas.openxmlformats.org/officeDocument/2006/relationships/slideMaster" Target="slideMasters/slideMaster90.xml"/><Relationship Id="rId165" Type="http://schemas.openxmlformats.org/officeDocument/2006/relationships/slideMaster" Target="slideMasters/slideMaster165.xml"/><Relationship Id="rId186" Type="http://schemas.openxmlformats.org/officeDocument/2006/relationships/slide" Target="slides/slide8.xml"/><Relationship Id="rId211" Type="http://schemas.openxmlformats.org/officeDocument/2006/relationships/slide" Target="slides/slide33.xml"/><Relationship Id="rId232" Type="http://schemas.openxmlformats.org/officeDocument/2006/relationships/slide" Target="slides/slide54.xml"/><Relationship Id="rId253" Type="http://schemas.openxmlformats.org/officeDocument/2006/relationships/slide" Target="slides/slide75.xml"/><Relationship Id="rId274" Type="http://schemas.openxmlformats.org/officeDocument/2006/relationships/slide" Target="slides/slide96.xml"/><Relationship Id="rId27" Type="http://schemas.openxmlformats.org/officeDocument/2006/relationships/slideMaster" Target="slideMasters/slideMaster27.xml"/><Relationship Id="rId48" Type="http://schemas.openxmlformats.org/officeDocument/2006/relationships/slideMaster" Target="slideMasters/slideMaster48.xml"/><Relationship Id="rId69" Type="http://schemas.openxmlformats.org/officeDocument/2006/relationships/slideMaster" Target="slideMasters/slideMaster69.xml"/><Relationship Id="rId113" Type="http://schemas.openxmlformats.org/officeDocument/2006/relationships/slideMaster" Target="slideMasters/slideMaster113.xml"/><Relationship Id="rId134" Type="http://schemas.openxmlformats.org/officeDocument/2006/relationships/slideMaster" Target="slideMasters/slideMaster134.xml"/><Relationship Id="rId80" Type="http://schemas.openxmlformats.org/officeDocument/2006/relationships/slideMaster" Target="slideMasters/slideMaster80.xml"/><Relationship Id="rId155" Type="http://schemas.openxmlformats.org/officeDocument/2006/relationships/slideMaster" Target="slideMasters/slideMaster155.xml"/><Relationship Id="rId176" Type="http://schemas.openxmlformats.org/officeDocument/2006/relationships/slideMaster" Target="slideMasters/slideMaster176.xml"/><Relationship Id="rId197" Type="http://schemas.openxmlformats.org/officeDocument/2006/relationships/slide" Target="slides/slide19.xml"/><Relationship Id="rId201" Type="http://schemas.openxmlformats.org/officeDocument/2006/relationships/slide" Target="slides/slide23.xml"/><Relationship Id="rId222" Type="http://schemas.openxmlformats.org/officeDocument/2006/relationships/slide" Target="slides/slide44.xml"/><Relationship Id="rId243" Type="http://schemas.openxmlformats.org/officeDocument/2006/relationships/slide" Target="slides/slide65.xml"/><Relationship Id="rId264" Type="http://schemas.openxmlformats.org/officeDocument/2006/relationships/slide" Target="slides/slide86.xml"/><Relationship Id="rId17" Type="http://schemas.openxmlformats.org/officeDocument/2006/relationships/slideMaster" Target="slideMasters/slideMaster17.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Master" Target="slideMasters/slideMaster103.xml"/><Relationship Id="rId124" Type="http://schemas.openxmlformats.org/officeDocument/2006/relationships/slideMaster" Target="slideMasters/slideMaster124.xml"/><Relationship Id="rId70" Type="http://schemas.openxmlformats.org/officeDocument/2006/relationships/slideMaster" Target="slideMasters/slideMaster70.xml"/><Relationship Id="rId91" Type="http://schemas.openxmlformats.org/officeDocument/2006/relationships/slideMaster" Target="slideMasters/slideMaster91.xml"/><Relationship Id="rId145" Type="http://schemas.openxmlformats.org/officeDocument/2006/relationships/slideMaster" Target="slideMasters/slideMaster145.xml"/><Relationship Id="rId166" Type="http://schemas.openxmlformats.org/officeDocument/2006/relationships/slideMaster" Target="slideMasters/slideMaster166.xml"/><Relationship Id="rId187" Type="http://schemas.openxmlformats.org/officeDocument/2006/relationships/slide" Target="slides/slide9.xml"/><Relationship Id="rId1" Type="http://schemas.openxmlformats.org/officeDocument/2006/relationships/slideMaster" Target="slideMasters/slideMaster1.xml"/><Relationship Id="rId212" Type="http://schemas.openxmlformats.org/officeDocument/2006/relationships/slide" Target="slides/slide34.xml"/><Relationship Id="rId233" Type="http://schemas.openxmlformats.org/officeDocument/2006/relationships/slide" Target="slides/slide55.xml"/><Relationship Id="rId254" Type="http://schemas.openxmlformats.org/officeDocument/2006/relationships/slide" Target="slides/slide76.xml"/><Relationship Id="rId28" Type="http://schemas.openxmlformats.org/officeDocument/2006/relationships/slideMaster" Target="slideMasters/slideMaster28.xml"/><Relationship Id="rId49" Type="http://schemas.openxmlformats.org/officeDocument/2006/relationships/slideMaster" Target="slideMasters/slideMaster49.xml"/><Relationship Id="rId114" Type="http://schemas.openxmlformats.org/officeDocument/2006/relationships/slideMaster" Target="slideMasters/slideMaster114.xml"/><Relationship Id="rId275" Type="http://schemas.openxmlformats.org/officeDocument/2006/relationships/slide" Target="slides/slide97.xml"/><Relationship Id="rId60" Type="http://schemas.openxmlformats.org/officeDocument/2006/relationships/slideMaster" Target="slideMasters/slideMaster60.xml"/><Relationship Id="rId81" Type="http://schemas.openxmlformats.org/officeDocument/2006/relationships/slideMaster" Target="slideMasters/slideMaster81.xml"/><Relationship Id="rId135" Type="http://schemas.openxmlformats.org/officeDocument/2006/relationships/slideMaster" Target="slideMasters/slideMaster135.xml"/><Relationship Id="rId156" Type="http://schemas.openxmlformats.org/officeDocument/2006/relationships/slideMaster" Target="slideMasters/slideMaster156.xml"/><Relationship Id="rId177" Type="http://schemas.openxmlformats.org/officeDocument/2006/relationships/slideMaster" Target="slideMasters/slideMaster177.xml"/><Relationship Id="rId198" Type="http://schemas.openxmlformats.org/officeDocument/2006/relationships/slide" Target="slides/slide20.xml"/><Relationship Id="rId202" Type="http://schemas.openxmlformats.org/officeDocument/2006/relationships/slide" Target="slides/slide24.xml"/><Relationship Id="rId223" Type="http://schemas.openxmlformats.org/officeDocument/2006/relationships/slide" Target="slides/slide45.xml"/><Relationship Id="rId244" Type="http://schemas.openxmlformats.org/officeDocument/2006/relationships/slide" Target="slides/slide6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DBCEA7-65EF-4343-B157-57D1F4A06494}" type="doc">
      <dgm:prSet loTypeId="urn:microsoft.com/office/officeart/2009/layout/ReverseList" loCatId="" qsTypeId="urn:microsoft.com/office/officeart/2005/8/quickstyle/simple4" qsCatId="simple" csTypeId="urn:microsoft.com/office/officeart/2005/8/colors/accent1_2" csCatId="accent1" phldr="1"/>
      <dgm:spPr/>
      <dgm:t>
        <a:bodyPr/>
        <a:lstStyle/>
        <a:p>
          <a:endParaRPr lang="en-US"/>
        </a:p>
      </dgm:t>
    </dgm:pt>
    <dgm:pt modelId="{623CB79B-4317-0741-A409-CD929481E4E1}">
      <dgm:prSet phldrT="[Text]" custT="1"/>
      <dgm:spPr>
        <a:solidFill>
          <a:schemeClr val="accent2"/>
        </a:solidFill>
      </dgm:spPr>
      <dgm:t>
        <a:bodyPr/>
        <a:lstStyle/>
        <a:p>
          <a:pPr algn="ctr"/>
          <a:r>
            <a:rPr lang="en-US" sz="2400" dirty="0"/>
            <a:t>T&amp;L Strategy</a:t>
          </a:r>
        </a:p>
        <a:p>
          <a:pPr algn="ctr"/>
          <a:r>
            <a:rPr lang="en-US" sz="1600" b="0" i="1" dirty="0"/>
            <a:t>Plan Outcomes</a:t>
          </a:r>
        </a:p>
        <a:p>
          <a:pPr algn="l"/>
          <a:r>
            <a:rPr lang="en-US" sz="1600" b="0" i="0" dirty="0"/>
            <a:t>Greater</a:t>
          </a:r>
          <a:r>
            <a:rPr lang="en-US" sz="1600" b="0" i="0" baseline="0" dirty="0"/>
            <a:t> understanding of assessment &amp; feedback</a:t>
          </a:r>
        </a:p>
        <a:p>
          <a:pPr algn="l"/>
          <a:r>
            <a:rPr lang="en-US" sz="1600" b="0" i="0" dirty="0"/>
            <a:t>Champion</a:t>
          </a:r>
          <a:r>
            <a:rPr lang="en-US" sz="1600" b="0" i="0" baseline="0" dirty="0"/>
            <a:t> good practice at MIC through sharing of exemplars</a:t>
          </a:r>
        </a:p>
        <a:p>
          <a:pPr algn="l"/>
          <a:r>
            <a:rPr lang="en-US" sz="1600" b="0" i="0" baseline="0" dirty="0"/>
            <a:t>Identifying/addressing potential barriers with solutions/support mechanisms</a:t>
          </a:r>
        </a:p>
        <a:p>
          <a:pPr algn="l"/>
          <a:r>
            <a:rPr lang="en-US" sz="1600" b="0" i="0" dirty="0"/>
            <a:t>Students</a:t>
          </a:r>
          <a:r>
            <a:rPr lang="en-US" sz="1600" b="0" i="0" baseline="0" dirty="0"/>
            <a:t> as partners in assessment – developing multiple modes of communication around feedback</a:t>
          </a:r>
        </a:p>
        <a:p>
          <a:pPr algn="l"/>
          <a:r>
            <a:rPr lang="en-US" sz="1600" b="0" i="0" dirty="0"/>
            <a:t> </a:t>
          </a:r>
          <a:endParaRPr lang="en-US" sz="1600" i="0" dirty="0"/>
        </a:p>
      </dgm:t>
    </dgm:pt>
    <dgm:pt modelId="{A39EEDB4-18D8-2940-80A5-D57A6F5FCF82}" type="parTrans" cxnId="{5AB92064-C366-FE42-9DB8-B5C894F9C97F}">
      <dgm:prSet/>
      <dgm:spPr/>
      <dgm:t>
        <a:bodyPr/>
        <a:lstStyle/>
        <a:p>
          <a:endParaRPr lang="en-US"/>
        </a:p>
      </dgm:t>
    </dgm:pt>
    <dgm:pt modelId="{D0559BA4-0AED-BA45-B114-B118157AD16D}" type="sibTrans" cxnId="{5AB92064-C366-FE42-9DB8-B5C894F9C97F}">
      <dgm:prSet/>
      <dgm:spPr/>
      <dgm:t>
        <a:bodyPr/>
        <a:lstStyle/>
        <a:p>
          <a:endParaRPr lang="en-US"/>
        </a:p>
      </dgm:t>
    </dgm:pt>
    <dgm:pt modelId="{8579E8DE-2CD3-6042-9348-7DD3CF4145F6}">
      <dgm:prSet phldrT="[Text]" custT="1"/>
      <dgm:spPr>
        <a:solidFill>
          <a:schemeClr val="accent1"/>
        </a:solidFill>
      </dgm:spPr>
      <dgm:t>
        <a:bodyPr/>
        <a:lstStyle/>
        <a:p>
          <a:pPr algn="ctr"/>
          <a:r>
            <a:rPr lang="en-US" sz="2400" dirty="0">
              <a:solidFill>
                <a:schemeClr val="bg1"/>
              </a:solidFill>
            </a:rPr>
            <a:t>A&amp;F</a:t>
          </a:r>
          <a:r>
            <a:rPr lang="en-US" sz="2400" baseline="0" dirty="0">
              <a:solidFill>
                <a:schemeClr val="bg1"/>
              </a:solidFill>
            </a:rPr>
            <a:t> </a:t>
          </a:r>
          <a:r>
            <a:rPr lang="en-US" sz="2400" dirty="0">
              <a:solidFill>
                <a:schemeClr val="bg1"/>
              </a:solidFill>
            </a:rPr>
            <a:t>Policy</a:t>
          </a:r>
        </a:p>
        <a:p>
          <a:pPr algn="ctr"/>
          <a:r>
            <a:rPr lang="en-US" sz="1600" i="1" dirty="0">
              <a:solidFill>
                <a:schemeClr val="bg1"/>
              </a:solidFill>
            </a:rPr>
            <a:t>Principles/enablers</a:t>
          </a:r>
          <a:r>
            <a:rPr lang="en-US" sz="1600" i="1" baseline="0" dirty="0">
              <a:solidFill>
                <a:schemeClr val="bg1"/>
              </a:solidFill>
            </a:rPr>
            <a:t> </a:t>
          </a:r>
          <a:r>
            <a:rPr lang="en-US" sz="1600" i="1" dirty="0">
              <a:solidFill>
                <a:schemeClr val="bg1"/>
              </a:solidFill>
            </a:rPr>
            <a:t>of action</a:t>
          </a:r>
        </a:p>
        <a:p>
          <a:pPr algn="ctr"/>
          <a:r>
            <a:rPr lang="en-US" sz="1600" dirty="0">
              <a:solidFill>
                <a:schemeClr val="bg1"/>
              </a:solidFill>
            </a:rPr>
            <a:t>Demonstrate learning outcomes </a:t>
          </a:r>
        </a:p>
        <a:p>
          <a:pPr algn="ctr"/>
          <a:r>
            <a:rPr lang="en-US" sz="1600" dirty="0">
              <a:solidFill>
                <a:schemeClr val="bg1"/>
              </a:solidFill>
            </a:rPr>
            <a:t>Module and assessment information must inform students when, where and how feedback is offered on the module/assessment concerned </a:t>
          </a:r>
        </a:p>
        <a:p>
          <a:pPr algn="ctr"/>
          <a:r>
            <a:rPr lang="en-US" sz="1600" dirty="0">
              <a:solidFill>
                <a:schemeClr val="bg1"/>
              </a:solidFill>
            </a:rPr>
            <a:t>Feedback is a joint and shared responsibility </a:t>
          </a:r>
          <a:endParaRPr lang="en-US" sz="1600" baseline="0" dirty="0">
            <a:solidFill>
              <a:schemeClr val="bg1"/>
            </a:solidFill>
          </a:endParaRPr>
        </a:p>
      </dgm:t>
    </dgm:pt>
    <dgm:pt modelId="{3A4FD846-40F2-064A-AE5F-5D088B75F892}" type="parTrans" cxnId="{15F1EA4B-E0A9-D24D-99B9-ADFB73047D43}">
      <dgm:prSet/>
      <dgm:spPr/>
      <dgm:t>
        <a:bodyPr/>
        <a:lstStyle/>
        <a:p>
          <a:endParaRPr lang="en-US"/>
        </a:p>
      </dgm:t>
    </dgm:pt>
    <dgm:pt modelId="{586A432A-9C58-B24E-8356-C7958C25B36E}" type="sibTrans" cxnId="{15F1EA4B-E0A9-D24D-99B9-ADFB73047D43}">
      <dgm:prSet/>
      <dgm:spPr/>
      <dgm:t>
        <a:bodyPr/>
        <a:lstStyle/>
        <a:p>
          <a:endParaRPr lang="en-US"/>
        </a:p>
      </dgm:t>
    </dgm:pt>
    <dgm:pt modelId="{23D679F3-717E-CD4D-8838-129190E8AD7C}" type="pres">
      <dgm:prSet presAssocID="{EEDBCEA7-65EF-4343-B157-57D1F4A06494}" presName="Name0" presStyleCnt="0">
        <dgm:presLayoutVars>
          <dgm:chMax val="2"/>
          <dgm:chPref val="2"/>
          <dgm:animLvl val="lvl"/>
        </dgm:presLayoutVars>
      </dgm:prSet>
      <dgm:spPr/>
    </dgm:pt>
    <dgm:pt modelId="{F9D2E68D-3581-CA46-97AF-2BB3BE1FDAA1}" type="pres">
      <dgm:prSet presAssocID="{EEDBCEA7-65EF-4343-B157-57D1F4A06494}" presName="LeftText" presStyleLbl="revTx" presStyleIdx="0" presStyleCnt="0">
        <dgm:presLayoutVars>
          <dgm:bulletEnabled val="1"/>
        </dgm:presLayoutVars>
      </dgm:prSet>
      <dgm:spPr/>
    </dgm:pt>
    <dgm:pt modelId="{63424732-2E4F-E040-B037-BA922880237D}" type="pres">
      <dgm:prSet presAssocID="{EEDBCEA7-65EF-4343-B157-57D1F4A06494}" presName="LeftNode" presStyleLbl="bgImgPlace1" presStyleIdx="0" presStyleCnt="2" custScaleX="315558" custScaleY="133304" custLinFactX="100000" custLinFactNeighborX="111114" custLinFactNeighborY="-2847">
        <dgm:presLayoutVars>
          <dgm:chMax val="2"/>
          <dgm:chPref val="2"/>
        </dgm:presLayoutVars>
      </dgm:prSet>
      <dgm:spPr/>
    </dgm:pt>
    <dgm:pt modelId="{2AB54B1E-988B-F646-9905-2BDA6DF97F86}" type="pres">
      <dgm:prSet presAssocID="{EEDBCEA7-65EF-4343-B157-57D1F4A06494}" presName="RightText" presStyleLbl="revTx" presStyleIdx="0" presStyleCnt="0">
        <dgm:presLayoutVars>
          <dgm:bulletEnabled val="1"/>
        </dgm:presLayoutVars>
      </dgm:prSet>
      <dgm:spPr/>
    </dgm:pt>
    <dgm:pt modelId="{E0E7278E-F649-CC42-A3D2-02CC62A9F50F}" type="pres">
      <dgm:prSet presAssocID="{EEDBCEA7-65EF-4343-B157-57D1F4A06494}" presName="RightNode" presStyleLbl="bgImgPlace1" presStyleIdx="1" presStyleCnt="2" custScaleX="246034" custScaleY="124709" custLinFactX="-100000" custLinFactNeighborX="-130180" custLinFactNeighborY="-2160">
        <dgm:presLayoutVars>
          <dgm:chMax val="0"/>
          <dgm:chPref val="0"/>
        </dgm:presLayoutVars>
      </dgm:prSet>
      <dgm:spPr/>
    </dgm:pt>
    <dgm:pt modelId="{889BE75E-3A38-E94A-A9AB-DF42F868F191}" type="pres">
      <dgm:prSet presAssocID="{EEDBCEA7-65EF-4343-B157-57D1F4A06494}" presName="TopArrow" presStyleLbl="node1" presStyleIdx="0" presStyleCnt="2" custScaleX="142853" custLinFactNeighborX="-6517" custLinFactNeighborY="-30041"/>
      <dgm:spPr/>
    </dgm:pt>
    <dgm:pt modelId="{506FB4BB-67A7-254A-9BA7-2882EE174D0E}" type="pres">
      <dgm:prSet presAssocID="{EEDBCEA7-65EF-4343-B157-57D1F4A06494}" presName="BottomArrow" presStyleLbl="node1" presStyleIdx="1" presStyleCnt="2" custScaleX="132898" custLinFactNeighborX="-14125" custLinFactNeighborY="14125"/>
      <dgm:spPr>
        <a:gradFill rotWithShape="0">
          <a:gsLst>
            <a:gs pos="0">
              <a:schemeClr val="bg1">
                <a:alpha val="0"/>
                <a:lumMod val="0"/>
                <a:lumOff val="100000"/>
              </a:schemeClr>
            </a:gs>
            <a:gs pos="10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gradFill>
        <a:ln>
          <a:noFill/>
        </a:ln>
      </dgm:spPr>
    </dgm:pt>
  </dgm:ptLst>
  <dgm:cxnLst>
    <dgm:cxn modelId="{5AB92064-C366-FE42-9DB8-B5C894F9C97F}" srcId="{EEDBCEA7-65EF-4343-B157-57D1F4A06494}" destId="{623CB79B-4317-0741-A409-CD929481E4E1}" srcOrd="0" destOrd="0" parTransId="{A39EEDB4-18D8-2940-80A5-D57A6F5FCF82}" sibTransId="{D0559BA4-0AED-BA45-B114-B118157AD16D}"/>
    <dgm:cxn modelId="{15F1EA4B-E0A9-D24D-99B9-ADFB73047D43}" srcId="{EEDBCEA7-65EF-4343-B157-57D1F4A06494}" destId="{8579E8DE-2CD3-6042-9348-7DD3CF4145F6}" srcOrd="1" destOrd="0" parTransId="{3A4FD846-40F2-064A-AE5F-5D088B75F892}" sibTransId="{586A432A-9C58-B24E-8356-C7958C25B36E}"/>
    <dgm:cxn modelId="{FC428476-6AB8-5443-9952-38EA898E6203}" type="presOf" srcId="{EEDBCEA7-65EF-4343-B157-57D1F4A06494}" destId="{23D679F3-717E-CD4D-8838-129190E8AD7C}" srcOrd="0" destOrd="0" presId="urn:microsoft.com/office/officeart/2009/layout/ReverseList"/>
    <dgm:cxn modelId="{BA8B9259-47E6-B843-B0D9-AB53C924A351}" type="presOf" srcId="{623CB79B-4317-0741-A409-CD929481E4E1}" destId="{63424732-2E4F-E040-B037-BA922880237D}" srcOrd="1" destOrd="0" presId="urn:microsoft.com/office/officeart/2009/layout/ReverseList"/>
    <dgm:cxn modelId="{A83DE2AE-306B-D84C-8979-1646BDD100DF}" type="presOf" srcId="{8579E8DE-2CD3-6042-9348-7DD3CF4145F6}" destId="{2AB54B1E-988B-F646-9905-2BDA6DF97F86}" srcOrd="0" destOrd="0" presId="urn:microsoft.com/office/officeart/2009/layout/ReverseList"/>
    <dgm:cxn modelId="{79F667C8-F943-3C4C-9BA8-4BC76B5EED27}" type="presOf" srcId="{8579E8DE-2CD3-6042-9348-7DD3CF4145F6}" destId="{E0E7278E-F649-CC42-A3D2-02CC62A9F50F}" srcOrd="1" destOrd="0" presId="urn:microsoft.com/office/officeart/2009/layout/ReverseList"/>
    <dgm:cxn modelId="{023FE3CE-6971-994C-9653-1881C0AD847A}" type="presOf" srcId="{623CB79B-4317-0741-A409-CD929481E4E1}" destId="{F9D2E68D-3581-CA46-97AF-2BB3BE1FDAA1}" srcOrd="0" destOrd="0" presId="urn:microsoft.com/office/officeart/2009/layout/ReverseList"/>
    <dgm:cxn modelId="{DD0FB60C-F6AF-C74D-A21A-001D4D5200F0}" type="presParOf" srcId="{23D679F3-717E-CD4D-8838-129190E8AD7C}" destId="{F9D2E68D-3581-CA46-97AF-2BB3BE1FDAA1}" srcOrd="0" destOrd="0" presId="urn:microsoft.com/office/officeart/2009/layout/ReverseList"/>
    <dgm:cxn modelId="{CE6C666B-2592-BA49-BD7D-400E802FDA14}" type="presParOf" srcId="{23D679F3-717E-CD4D-8838-129190E8AD7C}" destId="{63424732-2E4F-E040-B037-BA922880237D}" srcOrd="1" destOrd="0" presId="urn:microsoft.com/office/officeart/2009/layout/ReverseList"/>
    <dgm:cxn modelId="{A9920F84-20FF-5B40-852B-E6F6E54B19AB}" type="presParOf" srcId="{23D679F3-717E-CD4D-8838-129190E8AD7C}" destId="{2AB54B1E-988B-F646-9905-2BDA6DF97F86}" srcOrd="2" destOrd="0" presId="urn:microsoft.com/office/officeart/2009/layout/ReverseList"/>
    <dgm:cxn modelId="{1F9E728B-E43C-F84F-882B-2962BAF0B0D9}" type="presParOf" srcId="{23D679F3-717E-CD4D-8838-129190E8AD7C}" destId="{E0E7278E-F649-CC42-A3D2-02CC62A9F50F}" srcOrd="3" destOrd="0" presId="urn:microsoft.com/office/officeart/2009/layout/ReverseList"/>
    <dgm:cxn modelId="{977D3014-B98B-B14F-BC5A-0EA256DCAD8C}" type="presParOf" srcId="{23D679F3-717E-CD4D-8838-129190E8AD7C}" destId="{889BE75E-3A38-E94A-A9AB-DF42F868F191}" srcOrd="4" destOrd="0" presId="urn:microsoft.com/office/officeart/2009/layout/ReverseList"/>
    <dgm:cxn modelId="{B20D4178-3136-004A-8ABE-0374C7EBDD0C}" type="presParOf" srcId="{23D679F3-717E-CD4D-8838-129190E8AD7C}" destId="{506FB4BB-67A7-254A-9BA7-2882EE174D0E}" srcOrd="5" destOrd="0" presId="urn:microsoft.com/office/officeart/2009/layout/Reverse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424732-2E4F-E040-B037-BA922880237D}">
      <dsp:nvSpPr>
        <dsp:cNvPr id="0" name=""/>
        <dsp:cNvSpPr/>
      </dsp:nvSpPr>
      <dsp:spPr>
        <a:xfrm rot="16200000">
          <a:off x="4500034" y="-514834"/>
          <a:ext cx="3194101" cy="4620630"/>
        </a:xfrm>
        <a:prstGeom prst="round2SameRect">
          <a:avLst>
            <a:gd name="adj1" fmla="val 16670"/>
            <a:gd name="adj2" fmla="val 0"/>
          </a:avLst>
        </a:prstGeom>
        <a:solidFill>
          <a:schemeClr val="accent2"/>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91440" tIns="152400" rIns="137160" bIns="152400" numCol="1" spcCol="1270" anchor="t" anchorCtr="0">
          <a:noAutofit/>
        </a:bodyPr>
        <a:lstStyle/>
        <a:p>
          <a:pPr marL="0" lvl="0" indent="0" algn="ctr" defTabSz="1066800">
            <a:lnSpc>
              <a:spcPct val="90000"/>
            </a:lnSpc>
            <a:spcBef>
              <a:spcPct val="0"/>
            </a:spcBef>
            <a:spcAft>
              <a:spcPct val="35000"/>
            </a:spcAft>
            <a:buNone/>
          </a:pPr>
          <a:r>
            <a:rPr lang="en-US" sz="2400" kern="1200" dirty="0"/>
            <a:t>T&amp;L Strategy</a:t>
          </a:r>
        </a:p>
        <a:p>
          <a:pPr marL="0" lvl="0" indent="0" algn="ctr" defTabSz="1066800">
            <a:lnSpc>
              <a:spcPct val="90000"/>
            </a:lnSpc>
            <a:spcBef>
              <a:spcPct val="0"/>
            </a:spcBef>
            <a:spcAft>
              <a:spcPct val="35000"/>
            </a:spcAft>
            <a:buNone/>
          </a:pPr>
          <a:r>
            <a:rPr lang="en-US" sz="1600" b="0" i="1" kern="1200" dirty="0"/>
            <a:t>Plan Outcomes</a:t>
          </a:r>
        </a:p>
        <a:p>
          <a:pPr marL="0" lvl="0" indent="0" algn="l" defTabSz="1066800">
            <a:lnSpc>
              <a:spcPct val="90000"/>
            </a:lnSpc>
            <a:spcBef>
              <a:spcPct val="0"/>
            </a:spcBef>
            <a:spcAft>
              <a:spcPct val="35000"/>
            </a:spcAft>
            <a:buNone/>
          </a:pPr>
          <a:r>
            <a:rPr lang="en-US" sz="1600" b="0" i="0" kern="1200" dirty="0"/>
            <a:t>Greater</a:t>
          </a:r>
          <a:r>
            <a:rPr lang="en-US" sz="1600" b="0" i="0" kern="1200" baseline="0" dirty="0"/>
            <a:t> understanding of assessment &amp; feedback</a:t>
          </a:r>
        </a:p>
        <a:p>
          <a:pPr marL="0" lvl="0" indent="0" algn="l" defTabSz="1066800">
            <a:lnSpc>
              <a:spcPct val="90000"/>
            </a:lnSpc>
            <a:spcBef>
              <a:spcPct val="0"/>
            </a:spcBef>
            <a:spcAft>
              <a:spcPct val="35000"/>
            </a:spcAft>
            <a:buNone/>
          </a:pPr>
          <a:r>
            <a:rPr lang="en-US" sz="1600" b="0" i="0" kern="1200" dirty="0"/>
            <a:t>Champion</a:t>
          </a:r>
          <a:r>
            <a:rPr lang="en-US" sz="1600" b="0" i="0" kern="1200" baseline="0" dirty="0"/>
            <a:t> good practice at MIC through sharing of exemplars</a:t>
          </a:r>
        </a:p>
        <a:p>
          <a:pPr marL="0" lvl="0" indent="0" algn="l" defTabSz="1066800">
            <a:lnSpc>
              <a:spcPct val="90000"/>
            </a:lnSpc>
            <a:spcBef>
              <a:spcPct val="0"/>
            </a:spcBef>
            <a:spcAft>
              <a:spcPct val="35000"/>
            </a:spcAft>
            <a:buNone/>
          </a:pPr>
          <a:r>
            <a:rPr lang="en-US" sz="1600" b="0" i="0" kern="1200" baseline="0" dirty="0"/>
            <a:t>Identifying/addressing potential barriers with solutions/support mechanisms</a:t>
          </a:r>
        </a:p>
        <a:p>
          <a:pPr marL="0" lvl="0" indent="0" algn="l" defTabSz="1066800">
            <a:lnSpc>
              <a:spcPct val="90000"/>
            </a:lnSpc>
            <a:spcBef>
              <a:spcPct val="0"/>
            </a:spcBef>
            <a:spcAft>
              <a:spcPct val="35000"/>
            </a:spcAft>
            <a:buNone/>
          </a:pPr>
          <a:r>
            <a:rPr lang="en-US" sz="1600" b="0" i="0" kern="1200" dirty="0"/>
            <a:t>Students</a:t>
          </a:r>
          <a:r>
            <a:rPr lang="en-US" sz="1600" b="0" i="0" kern="1200" baseline="0" dirty="0"/>
            <a:t> as partners in assessment – developing multiple modes of communication around feedback</a:t>
          </a:r>
        </a:p>
        <a:p>
          <a:pPr marL="0" lvl="0" indent="0" algn="l" defTabSz="1066800">
            <a:lnSpc>
              <a:spcPct val="90000"/>
            </a:lnSpc>
            <a:spcBef>
              <a:spcPct val="0"/>
            </a:spcBef>
            <a:spcAft>
              <a:spcPct val="35000"/>
            </a:spcAft>
            <a:buNone/>
          </a:pPr>
          <a:r>
            <a:rPr lang="en-US" sz="1600" b="0" i="0" kern="1200" dirty="0"/>
            <a:t> </a:t>
          </a:r>
          <a:endParaRPr lang="en-US" sz="1600" i="0" kern="1200" dirty="0"/>
        </a:p>
      </dsp:txBody>
      <dsp:txXfrm rot="5400000">
        <a:off x="3942721" y="354381"/>
        <a:ext cx="4464679" cy="2882199"/>
      </dsp:txXfrm>
    </dsp:sp>
    <dsp:sp modelId="{E0E7278E-F649-CC42-A3D2-02CC62A9F50F}">
      <dsp:nvSpPr>
        <dsp:cNvPr id="0" name=""/>
        <dsp:cNvSpPr/>
      </dsp:nvSpPr>
      <dsp:spPr>
        <a:xfrm rot="5400000">
          <a:off x="359045" y="10637"/>
          <a:ext cx="2988156" cy="3602609"/>
        </a:xfrm>
        <a:prstGeom prst="round2SameRect">
          <a:avLst>
            <a:gd name="adj1" fmla="val 16670"/>
            <a:gd name="adj2" fmla="val 0"/>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37160" tIns="152400" rIns="91440" bIns="152400" numCol="1" spcCol="1270" anchor="t" anchorCtr="0">
          <a:noAutofit/>
        </a:bodyPr>
        <a:lstStyle/>
        <a:p>
          <a:pPr marL="0" lvl="0" indent="0" algn="ctr" defTabSz="1066800">
            <a:lnSpc>
              <a:spcPct val="90000"/>
            </a:lnSpc>
            <a:spcBef>
              <a:spcPct val="0"/>
            </a:spcBef>
            <a:spcAft>
              <a:spcPct val="35000"/>
            </a:spcAft>
            <a:buNone/>
          </a:pPr>
          <a:r>
            <a:rPr lang="en-US" sz="2400" kern="1200" dirty="0">
              <a:solidFill>
                <a:schemeClr val="bg1"/>
              </a:solidFill>
            </a:rPr>
            <a:t>A&amp;F</a:t>
          </a:r>
          <a:r>
            <a:rPr lang="en-US" sz="2400" kern="1200" baseline="0" dirty="0">
              <a:solidFill>
                <a:schemeClr val="bg1"/>
              </a:solidFill>
            </a:rPr>
            <a:t> </a:t>
          </a:r>
          <a:r>
            <a:rPr lang="en-US" sz="2400" kern="1200" dirty="0">
              <a:solidFill>
                <a:schemeClr val="bg1"/>
              </a:solidFill>
            </a:rPr>
            <a:t>Policy</a:t>
          </a:r>
        </a:p>
        <a:p>
          <a:pPr marL="0" lvl="0" indent="0" algn="ctr" defTabSz="1066800">
            <a:lnSpc>
              <a:spcPct val="90000"/>
            </a:lnSpc>
            <a:spcBef>
              <a:spcPct val="0"/>
            </a:spcBef>
            <a:spcAft>
              <a:spcPct val="35000"/>
            </a:spcAft>
            <a:buNone/>
          </a:pPr>
          <a:r>
            <a:rPr lang="en-US" sz="1600" i="1" kern="1200" dirty="0">
              <a:solidFill>
                <a:schemeClr val="bg1"/>
              </a:solidFill>
            </a:rPr>
            <a:t>Principles/enablers</a:t>
          </a:r>
          <a:r>
            <a:rPr lang="en-US" sz="1600" i="1" kern="1200" baseline="0" dirty="0">
              <a:solidFill>
                <a:schemeClr val="bg1"/>
              </a:solidFill>
            </a:rPr>
            <a:t> </a:t>
          </a:r>
          <a:r>
            <a:rPr lang="en-US" sz="1600" i="1" kern="1200" dirty="0">
              <a:solidFill>
                <a:schemeClr val="bg1"/>
              </a:solidFill>
            </a:rPr>
            <a:t>of action</a:t>
          </a:r>
        </a:p>
        <a:p>
          <a:pPr marL="0" lvl="0" indent="0" algn="ctr" defTabSz="1066800">
            <a:lnSpc>
              <a:spcPct val="90000"/>
            </a:lnSpc>
            <a:spcBef>
              <a:spcPct val="0"/>
            </a:spcBef>
            <a:spcAft>
              <a:spcPct val="35000"/>
            </a:spcAft>
            <a:buNone/>
          </a:pPr>
          <a:r>
            <a:rPr lang="en-US" sz="1600" kern="1200" dirty="0">
              <a:solidFill>
                <a:schemeClr val="bg1"/>
              </a:solidFill>
            </a:rPr>
            <a:t>Demonstrate learning outcomes </a:t>
          </a:r>
        </a:p>
        <a:p>
          <a:pPr marL="0" lvl="0" indent="0" algn="ctr" defTabSz="1066800">
            <a:lnSpc>
              <a:spcPct val="90000"/>
            </a:lnSpc>
            <a:spcBef>
              <a:spcPct val="0"/>
            </a:spcBef>
            <a:spcAft>
              <a:spcPct val="35000"/>
            </a:spcAft>
            <a:buNone/>
          </a:pPr>
          <a:r>
            <a:rPr lang="en-US" sz="1600" kern="1200" dirty="0">
              <a:solidFill>
                <a:schemeClr val="bg1"/>
              </a:solidFill>
            </a:rPr>
            <a:t>Module and assessment information must inform students when, where and how feedback is offered on the module/assessment concerned </a:t>
          </a:r>
        </a:p>
        <a:p>
          <a:pPr marL="0" lvl="0" indent="0" algn="ctr" defTabSz="1066800">
            <a:lnSpc>
              <a:spcPct val="90000"/>
            </a:lnSpc>
            <a:spcBef>
              <a:spcPct val="0"/>
            </a:spcBef>
            <a:spcAft>
              <a:spcPct val="35000"/>
            </a:spcAft>
            <a:buNone/>
          </a:pPr>
          <a:r>
            <a:rPr lang="en-US" sz="1600" kern="1200" dirty="0">
              <a:solidFill>
                <a:schemeClr val="bg1"/>
              </a:solidFill>
            </a:rPr>
            <a:t>Feedback is a joint and shared responsibility </a:t>
          </a:r>
          <a:endParaRPr lang="en-US" sz="1600" kern="1200" baseline="0" dirty="0">
            <a:solidFill>
              <a:schemeClr val="bg1"/>
            </a:solidFill>
          </a:endParaRPr>
        </a:p>
      </dsp:txBody>
      <dsp:txXfrm rot="-5400000">
        <a:off x="51819" y="463759"/>
        <a:ext cx="3456713" cy="2696364"/>
      </dsp:txXfrm>
    </dsp:sp>
    <dsp:sp modelId="{889BE75E-3A38-E94A-A9AB-DF42F868F191}">
      <dsp:nvSpPr>
        <dsp:cNvPr id="0" name=""/>
        <dsp:cNvSpPr/>
      </dsp:nvSpPr>
      <dsp:spPr>
        <a:xfrm>
          <a:off x="3264925" y="-459834"/>
          <a:ext cx="2186740" cy="1530688"/>
        </a:xfrm>
        <a:prstGeom prst="circularArrow">
          <a:avLst>
            <a:gd name="adj1" fmla="val 12500"/>
            <a:gd name="adj2" fmla="val 1142322"/>
            <a:gd name="adj3" fmla="val 20457678"/>
            <a:gd name="adj4" fmla="val 10800000"/>
            <a:gd name="adj5" fmla="val 125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06FB4BB-67A7-254A-9BA7-2882EE174D0E}">
      <dsp:nvSpPr>
        <dsp:cNvPr id="0" name=""/>
        <dsp:cNvSpPr/>
      </dsp:nvSpPr>
      <dsp:spPr>
        <a:xfrm rot="10800000">
          <a:off x="3224658" y="2412544"/>
          <a:ext cx="2034353" cy="1530688"/>
        </a:xfrm>
        <a:prstGeom prst="circularArrow">
          <a:avLst>
            <a:gd name="adj1" fmla="val 12500"/>
            <a:gd name="adj2" fmla="val 1142322"/>
            <a:gd name="adj3" fmla="val 20457678"/>
            <a:gd name="adj4" fmla="val 10800000"/>
            <a:gd name="adj5" fmla="val 12500"/>
          </a:avLst>
        </a:prstGeom>
        <a:gradFill rotWithShape="0">
          <a:gsLst>
            <a:gs pos="0">
              <a:schemeClr val="bg1">
                <a:alpha val="0"/>
                <a:lumMod val="0"/>
                <a:lumOff val="100000"/>
              </a:schemeClr>
            </a:gs>
            <a:gs pos="10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7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59C6ADD-A24A-48B6-8863-0B0401F9CA6E}"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fontAlgn="auto">
              <a:lnSpc>
                <a:spcPct val="80000"/>
              </a:lnSpc>
              <a:spcBef>
                <a:spcPts val="0"/>
              </a:spcBef>
              <a:spcAft>
                <a:spcPts val="0"/>
              </a:spcAft>
              <a:defRPr/>
            </a:pPr>
            <a:r>
              <a:rPr lang="en-IE" sz="1600" dirty="0"/>
              <a:t>The National Forum for the Enhancement of Teaching and Learning is a new sectoral network established to enhance teaching and learning in Irish Higher Education through: </a:t>
            </a:r>
          </a:p>
          <a:p>
            <a:pPr fontAlgn="auto">
              <a:lnSpc>
                <a:spcPct val="80000"/>
              </a:lnSpc>
              <a:spcBef>
                <a:spcPts val="0"/>
              </a:spcBef>
              <a:spcAft>
                <a:spcPts val="0"/>
              </a:spcAft>
              <a:defRPr/>
            </a:pPr>
            <a:endParaRPr lang="en-IE" sz="1600" dirty="0"/>
          </a:p>
          <a:p>
            <a:pPr marL="800100" lvl="1" indent="-342900" fontAlgn="auto">
              <a:lnSpc>
                <a:spcPct val="80000"/>
              </a:lnSpc>
              <a:spcBef>
                <a:spcPts val="0"/>
              </a:spcBef>
              <a:spcAft>
                <a:spcPts val="0"/>
              </a:spcAft>
              <a:buFont typeface="Arial" panose="020B0604020202020204" pitchFamily="34" charset="0"/>
              <a:buChar char="•"/>
              <a:defRPr/>
            </a:pPr>
            <a:r>
              <a:rPr lang="en-US" sz="1600" dirty="0"/>
              <a:t>A</a:t>
            </a:r>
            <a:r>
              <a:rPr lang="en-IE" sz="1600" dirty="0"/>
              <a:t>dvocacy and leadership </a:t>
            </a:r>
          </a:p>
          <a:p>
            <a:pPr marL="800100" lvl="1" indent="-342900" fontAlgn="auto">
              <a:lnSpc>
                <a:spcPct val="80000"/>
              </a:lnSpc>
              <a:spcBef>
                <a:spcPts val="0"/>
              </a:spcBef>
              <a:spcAft>
                <a:spcPts val="0"/>
              </a:spcAft>
              <a:buFont typeface="Arial" panose="020B0604020202020204" pitchFamily="34" charset="0"/>
              <a:buChar char="•"/>
              <a:defRPr/>
            </a:pPr>
            <a:r>
              <a:rPr lang="en-IE" sz="1600" dirty="0"/>
              <a:t>Connecting excellent practice </a:t>
            </a:r>
          </a:p>
          <a:p>
            <a:pPr marL="800100" lvl="1" indent="-342900" fontAlgn="auto">
              <a:lnSpc>
                <a:spcPct val="80000"/>
              </a:lnSpc>
              <a:spcBef>
                <a:spcPts val="0"/>
              </a:spcBef>
              <a:spcAft>
                <a:spcPts val="0"/>
              </a:spcAft>
              <a:buFont typeface="Arial" panose="020B0604020202020204" pitchFamily="34" charset="0"/>
              <a:buChar char="•"/>
              <a:defRPr/>
            </a:pPr>
            <a:r>
              <a:rPr lang="en-IE" sz="1600" dirty="0"/>
              <a:t>Collaboration</a:t>
            </a:r>
          </a:p>
          <a:p>
            <a:pPr marL="800100" lvl="1" indent="-342900" fontAlgn="auto">
              <a:lnSpc>
                <a:spcPct val="80000"/>
              </a:lnSpc>
              <a:spcBef>
                <a:spcPts val="0"/>
              </a:spcBef>
              <a:spcAft>
                <a:spcPts val="0"/>
              </a:spcAft>
              <a:buFont typeface="Arial" panose="020B0604020202020204" pitchFamily="34" charset="0"/>
              <a:buChar char="•"/>
              <a:defRPr/>
            </a:pPr>
            <a:r>
              <a:rPr lang="en-IE" sz="1600" dirty="0"/>
              <a:t>Innovation and the mobilisation of expertise throughout the entire higher education system in Ireland</a:t>
            </a:r>
          </a:p>
          <a:p>
            <a:pPr marL="800100" lvl="1" indent="-342900" fontAlgn="auto">
              <a:lnSpc>
                <a:spcPct val="80000"/>
              </a:lnSpc>
              <a:spcBef>
                <a:spcPts val="0"/>
              </a:spcBef>
              <a:spcAft>
                <a:spcPts val="0"/>
              </a:spcAft>
              <a:buFont typeface="Arial" panose="020B0604020202020204" pitchFamily="34" charset="0"/>
              <a:buChar char="•"/>
              <a:defRPr/>
            </a:pPr>
            <a:r>
              <a:rPr lang="en-IE" sz="1600" dirty="0"/>
              <a:t>In addition, it aims to find efficient ways of maximising teaching and learning excellence by focusing the energy and expertise of the sector on specific, strategic enhancement themes – with a view to addressing challenges of collective importance to the sector. </a:t>
            </a:r>
          </a:p>
          <a:p>
            <a:pPr fontAlgn="auto">
              <a:spcBef>
                <a:spcPts val="0"/>
              </a:spcBef>
              <a:spcAft>
                <a:spcPts val="0"/>
              </a:spcAft>
              <a:defRPr/>
            </a:pPr>
            <a:endParaRPr lang="en-US" dirty="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DA24220-E300-47B4-892D-972194120A9C}"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2056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450C95F2-0D8D-4B98-8C69-7F85BD686F2C}" type="slidenum">
              <a:rPr lang="en-GB" smtClean="0">
                <a:solidFill>
                  <a:srgbClr val="000000"/>
                </a:solidFill>
                <a:latin typeface="Arial" pitchFamily="34" charset="0"/>
              </a:rPr>
              <a:pPr/>
              <a:t>16</a:t>
            </a:fld>
            <a:endParaRPr lang="en-GB" dirty="0">
              <a:solidFill>
                <a:srgbClr val="000000"/>
              </a:solidFill>
              <a:latin typeface="Arial" pitchFamily="34" charset="0"/>
            </a:endParaRPr>
          </a:p>
        </p:txBody>
      </p:sp>
      <p:sp>
        <p:nvSpPr>
          <p:cNvPr id="77827" name="Rectangle 2"/>
          <p:cNvSpPr>
            <a:spLocks noGrp="1" noRot="1" noChangeAspect="1" noChangeArrowheads="1" noTextEdit="1"/>
          </p:cNvSpPr>
          <p:nvPr>
            <p:ph type="sldImg"/>
          </p:nvPr>
        </p:nvSpPr>
        <p:spPr>
          <a:xfrm>
            <a:off x="1150938" y="692150"/>
            <a:ext cx="4556125" cy="3416300"/>
          </a:xfrm>
          <a:ln/>
        </p:spPr>
      </p:sp>
      <p:sp>
        <p:nvSpPr>
          <p:cNvPr id="77828"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prstClr val="black"/>
                </a:solidFill>
              </a:rPr>
              <a:pPr>
                <a:defRPr/>
              </a:pPr>
              <a:t>18</a:t>
            </a:fld>
            <a:endParaRPr lang="en-GB" dirty="0">
              <a:solidFill>
                <a:prstClr val="black"/>
              </a:solidFill>
            </a:endParaRPr>
          </a:p>
        </p:txBody>
      </p:sp>
    </p:spTree>
    <p:extLst>
      <p:ext uri="{BB962C8B-B14F-4D97-AF65-F5344CB8AC3E}">
        <p14:creationId xmlns:p14="http://schemas.microsoft.com/office/powerpoint/2010/main" val="516784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xfrm>
            <a:off x="1150938" y="692150"/>
            <a:ext cx="4556125" cy="3416300"/>
          </a:xfrm>
          <a:ln/>
        </p:spPr>
      </p:sp>
      <p:sp>
        <p:nvSpPr>
          <p:cNvPr id="8195" name="Notes Placeholder 2"/>
          <p:cNvSpPr>
            <a:spLocks noGrp="1"/>
          </p:cNvSpPr>
          <p:nvPr>
            <p:ph type="body" idx="1"/>
          </p:nvPr>
        </p:nvSpPr>
        <p:spPr>
          <a:noFill/>
          <a:ln/>
        </p:spPr>
        <p:txBody>
          <a:bodyPr/>
          <a:lstStyle/>
          <a:p>
            <a:endParaRPr lang="en-GB"/>
          </a:p>
        </p:txBody>
      </p:sp>
      <p:sp>
        <p:nvSpPr>
          <p:cNvPr id="8196" name="Slide Number Placeholder 3"/>
          <p:cNvSpPr>
            <a:spLocks noGrp="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2FC9B06-4C6D-4C31-8E0A-AD03AAFA56D5}"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4280196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B679573F-6D8D-465D-A168-3A3B72D4BF9C}" type="slidenum">
              <a:rPr lang="en-GB" smtClean="0">
                <a:solidFill>
                  <a:srgbClr val="000000"/>
                </a:solidFill>
              </a:rPr>
              <a:pPr/>
              <a:t>24</a:t>
            </a:fld>
            <a:endParaRPr lang="en-GB" dirty="0">
              <a:solidFill>
                <a:srgbClr val="000000"/>
              </a:solidFill>
            </a:endParaRPr>
          </a:p>
        </p:txBody>
      </p:sp>
      <p:sp>
        <p:nvSpPr>
          <p:cNvPr id="52227" name="Rectangle 2"/>
          <p:cNvSpPr>
            <a:spLocks noGrp="1" noRot="1" noChangeAspect="1" noChangeArrowheads="1" noTextEdit="1"/>
          </p:cNvSpPr>
          <p:nvPr>
            <p:ph type="sldImg"/>
          </p:nvPr>
        </p:nvSpPr>
        <p:spPr>
          <a:xfrm>
            <a:off x="1150938" y="692150"/>
            <a:ext cx="4556125" cy="3416300"/>
          </a:xfrm>
          <a:ln/>
        </p:spPr>
      </p:sp>
      <p:sp>
        <p:nvSpPr>
          <p:cNvPr id="52228" name="Rectangle 3"/>
          <p:cNvSpPr>
            <a:spLocks noGrp="1" noChangeArrowheads="1"/>
          </p:cNvSpPr>
          <p:nvPr>
            <p:ph type="body" idx="1"/>
          </p:nvPr>
        </p:nvSpPr>
        <p:spPr>
          <a:noFill/>
          <a:ln/>
        </p:spPr>
        <p:txBody>
          <a:bodyPr/>
          <a:lstStyle/>
          <a:p>
            <a:pPr eaLnBrk="1" hangingPunct="1"/>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28</a:t>
            </a:fld>
            <a:endParaRPr lang="en-GB" dirty="0">
              <a:solidFill>
                <a:srgbClr val="000000"/>
              </a:solidFill>
            </a:endParaRPr>
          </a:p>
        </p:txBody>
      </p:sp>
    </p:spTree>
    <p:extLst>
      <p:ext uri="{BB962C8B-B14F-4D97-AF65-F5344CB8AC3E}">
        <p14:creationId xmlns:p14="http://schemas.microsoft.com/office/powerpoint/2010/main" val="1852316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6D71DA-5519-4470-853E-67BA4984C499}" type="slidenum">
              <a:rPr lang="en-GB" smtClean="0">
                <a:solidFill>
                  <a:srgbClr val="000000"/>
                </a:solidFill>
              </a:rPr>
              <a:pPr/>
              <a:t>31</a:t>
            </a:fld>
            <a:endParaRPr lang="en-GB">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1150938" y="692150"/>
            <a:ext cx="4556125" cy="3416300"/>
          </a:xfrm>
          <a:ln/>
        </p:spPr>
      </p:sp>
      <p:sp>
        <p:nvSpPr>
          <p:cNvPr id="43011" name="Notes Placeholder 2"/>
          <p:cNvSpPr>
            <a:spLocks noGrp="1"/>
          </p:cNvSpPr>
          <p:nvPr>
            <p:ph type="body" idx="1"/>
          </p:nvPr>
        </p:nvSpPr>
        <p:spPr>
          <a:noFill/>
          <a:ln/>
        </p:spPr>
        <p:txBody>
          <a:bodyPr/>
          <a:lstStyle/>
          <a:p>
            <a:pPr eaLnBrk="1" hangingPunct="1"/>
            <a:endParaRPr lang="en-US"/>
          </a:p>
        </p:txBody>
      </p:sp>
      <p:sp>
        <p:nvSpPr>
          <p:cNvPr id="43012" name="Slide Number Placeholder 3"/>
          <p:cNvSpPr>
            <a:spLocks noGrp="1"/>
          </p:cNvSpPr>
          <p:nvPr>
            <p:ph type="sldNum" sz="quarter" idx="5"/>
          </p:nvPr>
        </p:nvSpPr>
        <p:spPr>
          <a:noFill/>
        </p:spPr>
        <p:txBody>
          <a:bodyPr/>
          <a:lstStyle/>
          <a:p>
            <a:fld id="{F5CC5AE9-0A61-480E-A345-BF81D1D33A93}" type="slidenum">
              <a:rPr lang="en-US">
                <a:solidFill>
                  <a:srgbClr val="000000"/>
                </a:solidFill>
              </a:rPr>
              <a:pPr/>
              <a:t>32</a:t>
            </a:fld>
            <a:endParaRPr lang="en-US">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CC1651B0-F35B-40BD-89E9-C49B81D58407}" type="slidenum">
              <a:rPr lang="en-GB">
                <a:solidFill>
                  <a:srgbClr val="000000"/>
                </a:solidFill>
              </a:rPr>
              <a:pPr/>
              <a:t>33</a:t>
            </a:fld>
            <a:endParaRPr lang="en-GB" dirty="0">
              <a:solidFill>
                <a:srgbClr val="000000"/>
              </a:solidFill>
            </a:endParaRPr>
          </a:p>
        </p:txBody>
      </p:sp>
      <p:sp>
        <p:nvSpPr>
          <p:cNvPr id="99331" name="Rectangle 2"/>
          <p:cNvSpPr>
            <a:spLocks noGrp="1" noRot="1" noChangeAspect="1" noChangeArrowheads="1" noTextEdit="1"/>
          </p:cNvSpPr>
          <p:nvPr>
            <p:ph type="sldImg"/>
          </p:nvPr>
        </p:nvSpPr>
        <p:spPr>
          <a:xfrm>
            <a:off x="1150938" y="692150"/>
            <a:ext cx="4556125" cy="3416300"/>
          </a:xfrm>
          <a:ln/>
        </p:spPr>
      </p:sp>
      <p:sp>
        <p:nvSpPr>
          <p:cNvPr id="9933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F0E9BB56-B69A-4A19-A3F7-497798BDC6BD}" type="slidenum">
              <a:rPr lang="en-GB">
                <a:solidFill>
                  <a:srgbClr val="000000"/>
                </a:solidFill>
              </a:rPr>
              <a:pPr/>
              <a:t>34</a:t>
            </a:fld>
            <a:endParaRPr lang="en-GB" dirty="0">
              <a:solidFill>
                <a:srgbClr val="000000"/>
              </a:solidFill>
            </a:endParaRPr>
          </a:p>
        </p:txBody>
      </p:sp>
      <p:sp>
        <p:nvSpPr>
          <p:cNvPr id="89091" name="Rectangle 2"/>
          <p:cNvSpPr>
            <a:spLocks noGrp="1" noRot="1" noChangeAspect="1" noChangeArrowheads="1" noTextEdit="1"/>
          </p:cNvSpPr>
          <p:nvPr>
            <p:ph type="sldImg"/>
          </p:nvPr>
        </p:nvSpPr>
        <p:spPr>
          <a:xfrm>
            <a:off x="1150938" y="692150"/>
            <a:ext cx="4556125" cy="3416300"/>
          </a:xfrm>
          <a:ln/>
        </p:spPr>
      </p:sp>
      <p:sp>
        <p:nvSpPr>
          <p:cNvPr id="89092"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05B441-2BD2-44DC-8A10-0E4A4408FD7E}"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8787" name="Rectangle 2"/>
          <p:cNvSpPr>
            <a:spLocks noGrp="1" noRot="1" noChangeAspect="1" noChangeArrowheads="1" noTextEdit="1"/>
          </p:cNvSpPr>
          <p:nvPr>
            <p:ph type="sldImg"/>
          </p:nvPr>
        </p:nvSpPr>
        <p:spPr>
          <a:xfrm>
            <a:off x="1150938" y="692150"/>
            <a:ext cx="4556125" cy="3416300"/>
          </a:xfrm>
          <a:ln/>
        </p:spPr>
      </p:sp>
      <p:sp>
        <p:nvSpPr>
          <p:cNvPr id="118788"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extLst>
      <p:ext uri="{BB962C8B-B14F-4D97-AF65-F5344CB8AC3E}">
        <p14:creationId xmlns:p14="http://schemas.microsoft.com/office/powerpoint/2010/main" val="848036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656841-935F-4E6B-9CAF-5472DC4F73A9}" type="slidenum">
              <a:rPr kumimoji="0" lang="ga-I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ga-I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311158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E7918A6-274E-49C2-AE12-872A22CD5749}"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7649297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6EFF59-285A-48AE-BC76-E078E6CD8A9A}"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4691" name="Rectangle 2"/>
          <p:cNvSpPr>
            <a:spLocks noGrp="1" noRot="1" noChangeAspect="1" noChangeArrowheads="1" noTextEdit="1"/>
          </p:cNvSpPr>
          <p:nvPr>
            <p:ph type="sldImg"/>
          </p:nvPr>
        </p:nvSpPr>
        <p:spPr>
          <a:xfrm>
            <a:off x="1150938" y="692150"/>
            <a:ext cx="4556125" cy="3416300"/>
          </a:xfrm>
          <a:ln/>
        </p:spPr>
      </p:sp>
      <p:sp>
        <p:nvSpPr>
          <p:cNvPr id="11469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3556959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FB56F1-60F1-488B-A081-8D7FD241E705}"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7816892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7A561C-9FD9-4C4C-8580-77C3C3ECC807}"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03897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0E9BB56-B69A-4A19-A3F7-497798BDC6BD}"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9091" name="Rectangle 2"/>
          <p:cNvSpPr>
            <a:spLocks noGrp="1" noRot="1" noChangeAspect="1" noChangeArrowheads="1" noTextEdit="1"/>
          </p:cNvSpPr>
          <p:nvPr>
            <p:ph type="sldImg"/>
          </p:nvPr>
        </p:nvSpPr>
        <p:spPr>
          <a:xfrm>
            <a:off x="1150938" y="692150"/>
            <a:ext cx="4556125" cy="3416300"/>
          </a:xfrm>
          <a:ln/>
        </p:spPr>
      </p:sp>
      <p:sp>
        <p:nvSpPr>
          <p:cNvPr id="8909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907499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B4D23F-3F18-4B52-A131-26954D8723D1}" type="slidenum">
              <a:rPr kumimoji="0" lang="en-GB" sz="1800" b="0" i="0" u="none" strike="noStrike" kern="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800" b="0" i="0" u="none" strike="noStrike" kern="0" cap="none" spc="0" normalizeH="0" baseline="0" noProof="0" dirty="0">
              <a:ln>
                <a:noFill/>
              </a:ln>
              <a:solidFill>
                <a:srgbClr val="000000"/>
              </a:solidFill>
              <a:effectLst/>
              <a:uLnTx/>
              <a:uFillTx/>
              <a:latin typeface="Arial" charset="0"/>
              <a:ea typeface="+mn-ea"/>
              <a:cs typeface="+mn-cs"/>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7085963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3EF1C2-6057-4851-B6CA-63297B9649F6}" type="slidenum">
              <a:rPr kumimoji="0" lang="en-GB" sz="1800" b="0" i="0" u="none" strike="noStrike" kern="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800" b="0" i="0" u="none" strike="noStrike" kern="0" cap="none" spc="0" normalizeH="0" baseline="0" noProof="0" dirty="0">
              <a:ln>
                <a:noFill/>
              </a:ln>
              <a:solidFill>
                <a:srgbClr val="000000"/>
              </a:solidFill>
              <a:effectLst/>
              <a:uLnTx/>
              <a:uFillTx/>
              <a:latin typeface="Arial" charset="0"/>
              <a:ea typeface="+mn-ea"/>
              <a:cs typeface="+mn-cs"/>
            </a:endParaRPr>
          </a:p>
        </p:txBody>
      </p:sp>
      <p:sp>
        <p:nvSpPr>
          <p:cNvPr id="28675" name="Rectangle 2"/>
          <p:cNvSpPr>
            <a:spLocks noGrp="1" noRot="1" noChangeAspect="1" noChangeArrowheads="1" noTextEdit="1"/>
          </p:cNvSpPr>
          <p:nvPr>
            <p:ph type="sldImg"/>
          </p:nvPr>
        </p:nvSpPr>
        <p:spPr>
          <a:xfrm>
            <a:off x="1150938" y="692150"/>
            <a:ext cx="4556125" cy="3416300"/>
          </a:xfrm>
          <a:ln/>
        </p:spPr>
      </p:sp>
      <p:sp>
        <p:nvSpPr>
          <p:cNvPr id="286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1488360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9F08E08-4E57-474C-8023-CF278F0D587F}"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9699" name="Rectangle 2"/>
          <p:cNvSpPr>
            <a:spLocks noGrp="1" noRot="1" noChangeAspect="1" noChangeArrowheads="1" noTextEdit="1"/>
          </p:cNvSpPr>
          <p:nvPr>
            <p:ph type="sldImg"/>
          </p:nvPr>
        </p:nvSpPr>
        <p:spPr>
          <a:xfrm>
            <a:off x="1150938" y="692150"/>
            <a:ext cx="4556125" cy="3416300"/>
          </a:xfrm>
          <a:ln/>
        </p:spPr>
      </p:sp>
      <p:sp>
        <p:nvSpPr>
          <p:cNvPr id="2970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3155860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1150938" y="692150"/>
            <a:ext cx="4556125" cy="3416300"/>
          </a:xfrm>
          <a:ln/>
        </p:spPr>
      </p:sp>
      <p:sp>
        <p:nvSpPr>
          <p:cNvPr id="45059" name="Notes Placeholder 2"/>
          <p:cNvSpPr>
            <a:spLocks noGrp="1"/>
          </p:cNvSpPr>
          <p:nvPr>
            <p:ph type="body" idx="1"/>
          </p:nvPr>
        </p:nvSpPr>
        <p:spPr>
          <a:noFill/>
          <a:ln/>
        </p:spPr>
        <p:txBody>
          <a:bodyPr/>
          <a:lstStyle/>
          <a:p>
            <a:endParaRPr lang="en-US" dirty="0"/>
          </a:p>
        </p:txBody>
      </p:sp>
      <p:sp>
        <p:nvSpPr>
          <p:cNvPr id="45060"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8007301-76D3-4B7A-BC11-58C77780AB35}"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677152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CA9BFA2-5A1B-4478-BD73-FE75D672A801}"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85506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656841-935F-4E6B-9CAF-5472DC4F73A9}" type="slidenum">
              <a:rPr kumimoji="0" lang="ga-I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ga-I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46191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CA9BFA2-5A1B-4478-BD73-FE75D672A801}"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479778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213B-313C-4238-BE7B-DD7E790B2227}"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2088501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46D71DA-5519-4470-853E-67BA4984C499}"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071329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38D311-8C02-431B-86BD-364C9B366D4B}"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477447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38D311-8C02-431B-86BD-364C9B366D4B}"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262128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927772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213B-313C-4238-BE7B-DD7E790B2227}"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9025852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8D311-8C02-431B-86BD-364C9B366D4B}" type="slidenum">
              <a:rPr kumimoji="0" lang="en-GB" sz="1800" b="0" i="0" u="none" strike="noStrike" kern="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GB" sz="1800" b="0" i="0" u="none" strike="noStrike" kern="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316037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4E8C0C-4E2D-4CE8-AED3-ACCDDCC1E615}" type="slidenum">
              <a:rPr kumimoji="0" lang="en-GB"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GB"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5363" name="Rectangle 2"/>
          <p:cNvSpPr>
            <a:spLocks noGrp="1" noRot="1" noChangeAspect="1" noChangeArrowheads="1" noTextEdit="1"/>
          </p:cNvSpPr>
          <p:nvPr>
            <p:ph type="sldImg"/>
          </p:nvPr>
        </p:nvSpPr>
        <p:spPr>
          <a:xfrm>
            <a:off x="1150938" y="692150"/>
            <a:ext cx="4556125" cy="3416300"/>
          </a:xfrm>
          <a:ln/>
        </p:spPr>
      </p:sp>
      <p:sp>
        <p:nvSpPr>
          <p:cNvPr id="1536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8317144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8D311-8C02-431B-86BD-364C9B366D4B}" type="slidenum">
              <a:rPr kumimoji="0" lang="en-GB" sz="1800" b="0" i="0" u="none" strike="noStrike" kern="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GB" sz="1800" b="0" i="0" u="none" strike="noStrike" kern="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437843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014F06-4E4C-4703-A0C1-FC456C495F31}"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14402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5BC881-36EA-4748-B1FE-4985DDC5EDCC}"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8556745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endParaRPr lang="en-US" dirty="0"/>
          </a:p>
        </p:txBody>
      </p:sp>
      <p:sp>
        <p:nvSpPr>
          <p:cNvPr id="79876"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1B6886-9AB8-4328-86A1-C89F301BE134}"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95972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44976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44CD6C9-20D9-4EFB-B9DE-F86C9C8BB69C}"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171" name="Rectangle 2"/>
          <p:cNvSpPr>
            <a:spLocks noGrp="1" noRot="1" noChangeAspect="1" noChangeArrowheads="1" noTextEdit="1"/>
          </p:cNvSpPr>
          <p:nvPr>
            <p:ph type="sldImg"/>
          </p:nvPr>
        </p:nvSpPr>
        <p:spPr>
          <a:xfrm>
            <a:off x="1150938" y="692150"/>
            <a:ext cx="4556125" cy="3416300"/>
          </a:xfrm>
          <a:ln/>
        </p:spPr>
      </p:sp>
      <p:sp>
        <p:nvSpPr>
          <p:cNvPr id="7172" name="Rectangle 3"/>
          <p:cNvSpPr>
            <a:spLocks noGrp="1" noChangeArrowheads="1"/>
          </p:cNvSpPr>
          <p:nvPr>
            <p:ph type="body" idx="1"/>
          </p:nvPr>
        </p:nvSpPr>
        <p:spPr>
          <a:noFill/>
          <a:ln/>
        </p:spPr>
        <p:txBody>
          <a:bodyPr/>
          <a:lstStyle/>
          <a:p>
            <a:endParaRPr lang="en-GB"/>
          </a:p>
        </p:txBody>
      </p:sp>
    </p:spTree>
    <p:extLst>
      <p:ext uri="{BB962C8B-B14F-4D97-AF65-F5344CB8AC3E}">
        <p14:creationId xmlns:p14="http://schemas.microsoft.com/office/powerpoint/2010/main" val="33687293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E102470-1571-4297-98E9-97B71B911597}" type="slidenum">
              <a:rPr kumimoji="0" lang="en-GB"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GB"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34819" name="Rectangle 2"/>
          <p:cNvSpPr>
            <a:spLocks noGrp="1" noRot="1" noChangeAspect="1" noChangeArrowheads="1" noTextEdit="1"/>
          </p:cNvSpPr>
          <p:nvPr>
            <p:ph type="sldImg"/>
          </p:nvPr>
        </p:nvSpPr>
        <p:spPr>
          <a:xfrm>
            <a:off x="1143000" y="685800"/>
            <a:ext cx="4572000" cy="3429000"/>
          </a:xfrm>
          <a:ln/>
        </p:spPr>
      </p:sp>
      <p:sp>
        <p:nvSpPr>
          <p:cNvPr id="34820"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31425723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23D98E-C04C-4AA4-A211-4ABB68A5FCF3}"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171" name="Rectangle 2"/>
          <p:cNvSpPr>
            <a:spLocks noGrp="1" noRot="1" noChangeAspect="1" noChangeArrowheads="1" noTextEdit="1"/>
          </p:cNvSpPr>
          <p:nvPr>
            <p:ph type="sldImg"/>
          </p:nvPr>
        </p:nvSpPr>
        <p:spPr>
          <a:xfrm>
            <a:off x="1150938" y="692150"/>
            <a:ext cx="4556125" cy="3416300"/>
          </a:xfrm>
          <a:ln/>
        </p:spPr>
      </p:sp>
      <p:sp>
        <p:nvSpPr>
          <p:cNvPr id="7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1128599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638583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284635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10757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803974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fontAlgn="auto">
              <a:spcBef>
                <a:spcPts val="0"/>
              </a:spcBef>
              <a:spcAft>
                <a:spcPts val="0"/>
              </a:spcAft>
              <a:defRPr/>
            </a:pPr>
            <a:endParaRPr lang="en-US" dirty="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DA24220-E300-47B4-892D-972194120A9C}"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573157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9DC7C929-3DE4-4664-8902-724269B9802C}"/>
              </a:ext>
            </a:extLst>
          </p:cNvPr>
          <p:cNvSpPr>
            <a:spLocks noGrp="1" noRot="1" noChangeAspect="1" noTextEdit="1"/>
          </p:cNvSpPr>
          <p:nvPr>
            <p:ph type="sldImg"/>
          </p:nvPr>
        </p:nvSpPr>
        <p:spPr>
          <a:xfrm>
            <a:off x="1150938" y="692150"/>
            <a:ext cx="4556125" cy="3416300"/>
          </a:xfrm>
          <a:ln/>
        </p:spPr>
      </p:sp>
      <p:sp>
        <p:nvSpPr>
          <p:cNvPr id="10243" name="Notes Placeholder 2">
            <a:extLst>
              <a:ext uri="{FF2B5EF4-FFF2-40B4-BE49-F238E27FC236}">
                <a16:creationId xmlns:a16="http://schemas.microsoft.com/office/drawing/2014/main" id="{B231AB1A-8C1D-47DD-99E8-22C246E5CD5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244" name="Slide Number Placeholder 3">
            <a:extLst>
              <a:ext uri="{FF2B5EF4-FFF2-40B4-BE49-F238E27FC236}">
                <a16:creationId xmlns:a16="http://schemas.microsoft.com/office/drawing/2014/main" id="{F84C6B9F-9778-46F6-829D-2D6D80AE96E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330C42E-65A2-43A7-8907-C21CA59B6F43}" type="slidenum">
              <a:rPr kumimoji="0" lang="en-GB"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85</a:t>
            </a:fld>
            <a:endParaRPr kumimoji="0" lang="en-GB"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467000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88C6C45C-0AB1-432C-8529-4913099A10A1}"/>
              </a:ext>
            </a:extLst>
          </p:cNvPr>
          <p:cNvSpPr>
            <a:spLocks noGrp="1" noRot="1" noChangeAspect="1" noTextEdit="1"/>
          </p:cNvSpPr>
          <p:nvPr>
            <p:ph type="sldImg"/>
          </p:nvPr>
        </p:nvSpPr>
        <p:spPr>
          <a:xfrm>
            <a:off x="1150938" y="692150"/>
            <a:ext cx="4556125" cy="3416300"/>
          </a:xfrm>
          <a:ln/>
        </p:spPr>
      </p:sp>
      <p:sp>
        <p:nvSpPr>
          <p:cNvPr id="12291" name="Notes Placeholder 2">
            <a:extLst>
              <a:ext uri="{FF2B5EF4-FFF2-40B4-BE49-F238E27FC236}">
                <a16:creationId xmlns:a16="http://schemas.microsoft.com/office/drawing/2014/main" id="{62DA72D0-F4FC-4FBC-B7B4-A579C1247A1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2292" name="Slide Number Placeholder 3">
            <a:extLst>
              <a:ext uri="{FF2B5EF4-FFF2-40B4-BE49-F238E27FC236}">
                <a16:creationId xmlns:a16="http://schemas.microsoft.com/office/drawing/2014/main" id="{8623A9F3-6B3C-40AD-A61E-9FC72D81C2F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6CAA16F-D8CA-4644-A293-A20D559BE8FF}" type="slidenum">
              <a:rPr kumimoji="0" lang="en-GB"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86</a:t>
            </a:fld>
            <a:endParaRPr kumimoji="0" lang="en-GB"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5321272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FBDE45D5-22E0-4F56-B081-FD0588BB94A8}"/>
              </a:ext>
            </a:extLst>
          </p:cNvPr>
          <p:cNvSpPr>
            <a:spLocks noGrp="1" noRot="1" noChangeAspect="1" noTextEdit="1"/>
          </p:cNvSpPr>
          <p:nvPr>
            <p:ph type="sldImg"/>
          </p:nvPr>
        </p:nvSpPr>
        <p:spPr>
          <a:xfrm>
            <a:off x="1150938" y="692150"/>
            <a:ext cx="4556125" cy="3416300"/>
          </a:xfrm>
          <a:ln/>
        </p:spPr>
      </p:sp>
      <p:sp>
        <p:nvSpPr>
          <p:cNvPr id="14339" name="Notes Placeholder 2">
            <a:extLst>
              <a:ext uri="{FF2B5EF4-FFF2-40B4-BE49-F238E27FC236}">
                <a16:creationId xmlns:a16="http://schemas.microsoft.com/office/drawing/2014/main" id="{8D48BC12-33A1-4E61-AD25-0EA94D3941C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340" name="Slide Number Placeholder 3">
            <a:extLst>
              <a:ext uri="{FF2B5EF4-FFF2-40B4-BE49-F238E27FC236}">
                <a16:creationId xmlns:a16="http://schemas.microsoft.com/office/drawing/2014/main" id="{1F9E8EE1-D4B8-4AA9-A244-2D0DB822128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6048271-9E40-49D8-B460-21201CAE71B1}" type="slidenum">
              <a:rPr kumimoji="0" lang="en-GB"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87</a:t>
            </a:fld>
            <a:endParaRPr kumimoji="0" lang="en-GB"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53288910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E3F51039-259D-4680-B9B3-CBEF8DF49869}"/>
              </a:ext>
            </a:extLst>
          </p:cNvPr>
          <p:cNvSpPr>
            <a:spLocks noGrp="1" noRot="1" noChangeAspect="1" noTextEdit="1"/>
          </p:cNvSpPr>
          <p:nvPr>
            <p:ph type="sldImg"/>
          </p:nvPr>
        </p:nvSpPr>
        <p:spPr>
          <a:xfrm>
            <a:off x="1150938" y="692150"/>
            <a:ext cx="4556125" cy="3416300"/>
          </a:xfrm>
          <a:ln/>
        </p:spPr>
      </p:sp>
      <p:sp>
        <p:nvSpPr>
          <p:cNvPr id="16387" name="Notes Placeholder 2">
            <a:extLst>
              <a:ext uri="{FF2B5EF4-FFF2-40B4-BE49-F238E27FC236}">
                <a16:creationId xmlns:a16="http://schemas.microsoft.com/office/drawing/2014/main" id="{A7FEE4EA-C96F-489B-A51E-F22A35757A4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6388" name="Slide Number Placeholder 3">
            <a:extLst>
              <a:ext uri="{FF2B5EF4-FFF2-40B4-BE49-F238E27FC236}">
                <a16:creationId xmlns:a16="http://schemas.microsoft.com/office/drawing/2014/main" id="{A27E123D-7845-465A-8504-EA0B9638FFD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1387B5F-4487-4FB4-8CB9-9ACE7A98A0D4}" type="slidenum">
              <a:rPr kumimoji="0" lang="en-GB"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88</a:t>
            </a:fld>
            <a:endParaRPr kumimoji="0" lang="en-GB"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53817859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1B6FE92F-07A4-48AA-9FF4-C4136E9B807E}"/>
              </a:ext>
            </a:extLst>
          </p:cNvPr>
          <p:cNvSpPr>
            <a:spLocks noGrp="1" noRot="1" noChangeAspect="1" noTextEdit="1"/>
          </p:cNvSpPr>
          <p:nvPr>
            <p:ph type="sldImg"/>
          </p:nvPr>
        </p:nvSpPr>
        <p:spPr>
          <a:xfrm>
            <a:off x="1150938" y="692150"/>
            <a:ext cx="4556125" cy="3416300"/>
          </a:xfrm>
          <a:ln/>
        </p:spPr>
      </p:sp>
      <p:sp>
        <p:nvSpPr>
          <p:cNvPr id="18435" name="Notes Placeholder 2">
            <a:extLst>
              <a:ext uri="{FF2B5EF4-FFF2-40B4-BE49-F238E27FC236}">
                <a16:creationId xmlns:a16="http://schemas.microsoft.com/office/drawing/2014/main" id="{775FF7A6-4C91-46EF-BF39-16E55300C52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8436" name="Slide Number Placeholder 3">
            <a:extLst>
              <a:ext uri="{FF2B5EF4-FFF2-40B4-BE49-F238E27FC236}">
                <a16:creationId xmlns:a16="http://schemas.microsoft.com/office/drawing/2014/main" id="{77A0609D-CE30-433C-A061-4F57DE2EAB5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F586956-FC94-4F58-AE76-7A328BBC738F}" type="slidenum">
              <a:rPr kumimoji="0" lang="en-GB"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89</a:t>
            </a:fld>
            <a:endParaRPr kumimoji="0" lang="en-GB"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92625395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E454993A-66F4-4DE2-A234-0D6E8B917EE6}"/>
              </a:ext>
            </a:extLst>
          </p:cNvPr>
          <p:cNvSpPr>
            <a:spLocks noGrp="1" noRot="1" noChangeAspect="1" noTextEdit="1"/>
          </p:cNvSpPr>
          <p:nvPr>
            <p:ph type="sldImg"/>
          </p:nvPr>
        </p:nvSpPr>
        <p:spPr>
          <a:xfrm>
            <a:off x="1150938" y="692150"/>
            <a:ext cx="4556125" cy="3416300"/>
          </a:xfrm>
          <a:ln/>
        </p:spPr>
      </p:sp>
      <p:sp>
        <p:nvSpPr>
          <p:cNvPr id="20483" name="Notes Placeholder 2">
            <a:extLst>
              <a:ext uri="{FF2B5EF4-FFF2-40B4-BE49-F238E27FC236}">
                <a16:creationId xmlns:a16="http://schemas.microsoft.com/office/drawing/2014/main" id="{7DD2B46E-9004-4A99-AADA-3394691BA63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0484" name="Slide Number Placeholder 3">
            <a:extLst>
              <a:ext uri="{FF2B5EF4-FFF2-40B4-BE49-F238E27FC236}">
                <a16:creationId xmlns:a16="http://schemas.microsoft.com/office/drawing/2014/main" id="{5F4B507A-8AD7-4631-9D4A-0AFAD6C411F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AE73079-38A7-4A62-9CC0-59D0310D61BF}" type="slidenum">
              <a:rPr kumimoji="0" lang="en-GB"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90</a:t>
            </a:fld>
            <a:endParaRPr kumimoji="0" lang="en-GB"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37513459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0B66A211-2333-48BD-BD78-E53E373A2DE1}"/>
              </a:ext>
            </a:extLst>
          </p:cNvPr>
          <p:cNvSpPr>
            <a:spLocks noGrp="1" noRot="1" noChangeAspect="1" noTextEdit="1"/>
          </p:cNvSpPr>
          <p:nvPr>
            <p:ph type="sldImg"/>
          </p:nvPr>
        </p:nvSpPr>
        <p:spPr>
          <a:xfrm>
            <a:off x="1150938" y="692150"/>
            <a:ext cx="4556125" cy="3416300"/>
          </a:xfrm>
          <a:ln/>
        </p:spPr>
      </p:sp>
      <p:sp>
        <p:nvSpPr>
          <p:cNvPr id="24579" name="Notes Placeholder 2">
            <a:extLst>
              <a:ext uri="{FF2B5EF4-FFF2-40B4-BE49-F238E27FC236}">
                <a16:creationId xmlns:a16="http://schemas.microsoft.com/office/drawing/2014/main" id="{65130909-3BBB-4FC1-9412-D041E026526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4580" name="Slide Number Placeholder 3">
            <a:extLst>
              <a:ext uri="{FF2B5EF4-FFF2-40B4-BE49-F238E27FC236}">
                <a16:creationId xmlns:a16="http://schemas.microsoft.com/office/drawing/2014/main" id="{F8EA622A-12E2-42CF-9213-5A3B031E027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D980E99-A296-4931-A33E-D2BC050C693F}" type="slidenum">
              <a:rPr kumimoji="0" lang="en-GB"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91</a:t>
            </a:fld>
            <a:endParaRPr kumimoji="0" lang="en-GB"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32260247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ECE75467-CBAA-4848-90CC-4117A82F8AE9}"/>
              </a:ext>
            </a:extLst>
          </p:cNvPr>
          <p:cNvSpPr>
            <a:spLocks noGrp="1" noRot="1" noChangeAspect="1" noTextEdit="1"/>
          </p:cNvSpPr>
          <p:nvPr>
            <p:ph type="sldImg"/>
          </p:nvPr>
        </p:nvSpPr>
        <p:spPr>
          <a:xfrm>
            <a:off x="1150938" y="692150"/>
            <a:ext cx="4556125" cy="3416300"/>
          </a:xfrm>
          <a:ln/>
        </p:spPr>
      </p:sp>
      <p:sp>
        <p:nvSpPr>
          <p:cNvPr id="22531" name="Notes Placeholder 2">
            <a:extLst>
              <a:ext uri="{FF2B5EF4-FFF2-40B4-BE49-F238E27FC236}">
                <a16:creationId xmlns:a16="http://schemas.microsoft.com/office/drawing/2014/main" id="{2BDC2F3C-976C-45C0-8722-CA0CCA2A5F6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2532" name="Slide Number Placeholder 3">
            <a:extLst>
              <a:ext uri="{FF2B5EF4-FFF2-40B4-BE49-F238E27FC236}">
                <a16:creationId xmlns:a16="http://schemas.microsoft.com/office/drawing/2014/main" id="{9FF6A4C3-D9BD-4D3F-85F0-DAA10584827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F588407-970F-4B43-BF9F-1C022EFDF41B}" type="slidenum">
              <a:rPr kumimoji="0" lang="en-GB"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92</a:t>
            </a:fld>
            <a:endParaRPr kumimoji="0" lang="en-GB"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89866720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F516FE5-762C-46A8-9742-8BC77C01C0C7}" type="slidenum">
              <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93</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0466" name="Rectangle 2"/>
          <p:cNvSpPr>
            <a:spLocks noGrp="1" noRot="1" noChangeAspect="1" noChangeArrowheads="1" noTextEdit="1"/>
          </p:cNvSpPr>
          <p:nvPr>
            <p:ph type="sldImg"/>
          </p:nvPr>
        </p:nvSpPr>
        <p:spPr>
          <a:xfrm>
            <a:off x="1150938" y="692150"/>
            <a:ext cx="4556125" cy="3416300"/>
          </a:xfrm>
          <a:ln/>
        </p:spPr>
      </p:sp>
      <p:sp>
        <p:nvSpPr>
          <p:cNvPr id="1904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4251835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3254B70-C7F1-47CB-AA41-A4E341294039}" type="slidenum">
              <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94</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6130" name="Rectangle 2"/>
          <p:cNvSpPr>
            <a:spLocks noGrp="1" noRot="1" noChangeAspect="1" noChangeArrowheads="1" noTextEdit="1"/>
          </p:cNvSpPr>
          <p:nvPr>
            <p:ph type="sldImg"/>
          </p:nvPr>
        </p:nvSpPr>
        <p:spPr>
          <a:xfrm>
            <a:off x="1150938" y="692150"/>
            <a:ext cx="4556125" cy="3416300"/>
          </a:xfrm>
          <a:ln/>
        </p:spPr>
      </p:sp>
      <p:sp>
        <p:nvSpPr>
          <p:cNvPr id="1761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11010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40358A32-C884-4DD0-97E7-301B1D069677}" type="slidenum">
              <a:rPr lang="en-GB" smtClean="0">
                <a:solidFill>
                  <a:srgbClr val="000000"/>
                </a:solidFill>
                <a:latin typeface="Arial" pitchFamily="34" charset="0"/>
              </a:rPr>
              <a:pPr/>
              <a:t>6</a:t>
            </a:fld>
            <a:endParaRPr lang="en-GB">
              <a:solidFill>
                <a:srgbClr val="000000"/>
              </a:solidFill>
              <a:latin typeface="Arial" pitchFamily="34" charset="0"/>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5DAF0CB-A590-4800-9562-FD29FD27160C}" type="slidenum">
              <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95</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7154" name="Rectangle 2"/>
          <p:cNvSpPr>
            <a:spLocks noGrp="1" noRot="1" noChangeAspect="1" noChangeArrowheads="1" noTextEdit="1"/>
          </p:cNvSpPr>
          <p:nvPr>
            <p:ph type="sldImg"/>
          </p:nvPr>
        </p:nvSpPr>
        <p:spPr>
          <a:xfrm>
            <a:off x="1150938" y="692150"/>
            <a:ext cx="4556125" cy="3416300"/>
          </a:xfrm>
          <a:ln/>
        </p:spPr>
      </p:sp>
      <p:sp>
        <p:nvSpPr>
          <p:cNvPr id="1771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2320251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B3B56A6-F5E6-4AEC-9203-77DDD3124074}" type="slidenum">
              <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96</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8178" name="Rectangle 2"/>
          <p:cNvSpPr>
            <a:spLocks noGrp="1" noRot="1" noChangeAspect="1" noChangeArrowheads="1" noTextEdit="1"/>
          </p:cNvSpPr>
          <p:nvPr>
            <p:ph type="sldImg"/>
          </p:nvPr>
        </p:nvSpPr>
        <p:spPr>
          <a:xfrm>
            <a:off x="1150938" y="692150"/>
            <a:ext cx="4556125" cy="3416300"/>
          </a:xfrm>
          <a:ln/>
        </p:spPr>
      </p:sp>
      <p:sp>
        <p:nvSpPr>
          <p:cNvPr id="1781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2083824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EDE9FCF-9A89-4647-80F4-A8BD16F83A52}" type="slidenum">
              <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97</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9202" name="Rectangle 2"/>
          <p:cNvSpPr>
            <a:spLocks noGrp="1" noRot="1" noChangeAspect="1" noChangeArrowheads="1" noTextEdit="1"/>
          </p:cNvSpPr>
          <p:nvPr>
            <p:ph type="sldImg"/>
          </p:nvPr>
        </p:nvSpPr>
        <p:spPr>
          <a:xfrm>
            <a:off x="1150938" y="692150"/>
            <a:ext cx="4556125" cy="3416300"/>
          </a:xfrm>
          <a:ln/>
        </p:spPr>
      </p:sp>
      <p:sp>
        <p:nvSpPr>
          <p:cNvPr id="1792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597763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31CF9B-09E2-44A1-81AA-B5DE7CC01C72}" type="slidenum">
              <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98</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80226" name="Rectangle 2"/>
          <p:cNvSpPr>
            <a:spLocks noGrp="1" noRot="1" noChangeAspect="1" noChangeArrowheads="1" noTextEdit="1"/>
          </p:cNvSpPr>
          <p:nvPr>
            <p:ph type="sldImg"/>
          </p:nvPr>
        </p:nvSpPr>
        <p:spPr>
          <a:xfrm>
            <a:off x="1150938" y="692150"/>
            <a:ext cx="4556125" cy="3416300"/>
          </a:xfrm>
          <a:ln/>
        </p:spPr>
      </p:sp>
      <p:sp>
        <p:nvSpPr>
          <p:cNvPr id="1802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1570133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E7902E9-6B73-4BAF-A35B-F2A8EBE17FC3}" type="slidenum">
              <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99</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81250" name="Rectangle 2"/>
          <p:cNvSpPr>
            <a:spLocks noGrp="1" noRot="1" noChangeAspect="1" noChangeArrowheads="1" noTextEdit="1"/>
          </p:cNvSpPr>
          <p:nvPr>
            <p:ph type="sldImg"/>
          </p:nvPr>
        </p:nvSpPr>
        <p:spPr>
          <a:xfrm>
            <a:off x="1150938" y="692150"/>
            <a:ext cx="4556125" cy="3416300"/>
          </a:xfrm>
          <a:ln/>
        </p:spPr>
      </p:sp>
      <p:sp>
        <p:nvSpPr>
          <p:cNvPr id="1812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8827625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6F7AE84-F142-4C8F-B419-5C8BABE5B49C}" type="slidenum">
              <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100</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82274" name="Rectangle 2"/>
          <p:cNvSpPr>
            <a:spLocks noGrp="1" noRot="1" noChangeAspect="1" noChangeArrowheads="1" noTextEdit="1"/>
          </p:cNvSpPr>
          <p:nvPr>
            <p:ph type="sldImg"/>
          </p:nvPr>
        </p:nvSpPr>
        <p:spPr>
          <a:xfrm>
            <a:off x="1150938" y="692150"/>
            <a:ext cx="4556125" cy="3416300"/>
          </a:xfrm>
          <a:ln/>
        </p:spPr>
      </p:sp>
      <p:sp>
        <p:nvSpPr>
          <p:cNvPr id="1822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104774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23D98E-C04C-4AA4-A211-4ABB68A5FCF3}"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101</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171" name="Rectangle 2"/>
          <p:cNvSpPr>
            <a:spLocks noGrp="1" noRot="1" noChangeAspect="1" noChangeArrowheads="1" noTextEdit="1"/>
          </p:cNvSpPr>
          <p:nvPr>
            <p:ph type="sldImg"/>
          </p:nvPr>
        </p:nvSpPr>
        <p:spPr>
          <a:xfrm>
            <a:off x="1150938" y="692150"/>
            <a:ext cx="4556125" cy="3416300"/>
          </a:xfrm>
          <a:ln/>
        </p:spPr>
      </p:sp>
      <p:sp>
        <p:nvSpPr>
          <p:cNvPr id="7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461191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7</a:t>
            </a:fld>
            <a:endParaRPr lang="en-GB" dirty="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A631C7F5-B5FB-403A-9831-632E0DA287B6}" type="slidenum">
              <a:rPr lang="en-GB" smtClean="0">
                <a:solidFill>
                  <a:srgbClr val="000000"/>
                </a:solidFill>
              </a:rPr>
              <a:pPr/>
              <a:t>8</a:t>
            </a:fld>
            <a:endParaRPr lang="en-GB" dirty="0">
              <a:solidFill>
                <a:srgbClr val="000000"/>
              </a:solidFill>
            </a:endParaRPr>
          </a:p>
        </p:txBody>
      </p:sp>
      <p:sp>
        <p:nvSpPr>
          <p:cNvPr id="19459"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0"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a:solidFill>
                  <a:srgbClr val="000000"/>
                </a:solidFill>
                <a:latin typeface="Times New Roman" pitchFamily="18" charset="0"/>
              </a:rPr>
              <a:t>2</a:t>
            </a:r>
          </a:p>
        </p:txBody>
      </p:sp>
      <p:sp>
        <p:nvSpPr>
          <p:cNvPr id="19461"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2"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3" name="Rectangle 6"/>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4" name="Rectangle 7"/>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a:solidFill>
                  <a:srgbClr val="000000"/>
                </a:solidFill>
                <a:latin typeface="Times New Roman" pitchFamily="18" charset="0"/>
              </a:rPr>
              <a:t>2</a:t>
            </a:r>
          </a:p>
        </p:txBody>
      </p:sp>
      <p:sp>
        <p:nvSpPr>
          <p:cNvPr id="19465" name="Rectangle 8"/>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6" name="Rectangle 9"/>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7" name="Rectangle 10"/>
          <p:cNvSpPr>
            <a:spLocks noGrp="1" noRot="1" noChangeAspect="1" noChangeArrowheads="1" noTextEdit="1"/>
          </p:cNvSpPr>
          <p:nvPr>
            <p:ph type="sldImg"/>
          </p:nvPr>
        </p:nvSpPr>
        <p:spPr>
          <a:xfrm>
            <a:off x="1150938" y="692150"/>
            <a:ext cx="4556125" cy="3416300"/>
          </a:xfrm>
          <a:ln cap="flat"/>
        </p:spPr>
      </p:sp>
      <p:sp>
        <p:nvSpPr>
          <p:cNvPr id="19468" name="Rectangle 11"/>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2927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11</a:t>
            </a:fld>
            <a:endParaRPr lang="en-GB" dirty="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1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2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2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3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3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3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3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3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4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4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4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5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6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6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6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6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6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6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7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7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7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7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7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75.xml"/></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176.xml"/><Relationship Id="rId2" Type="http://schemas.microsoft.com/office/2007/relationships/media" Target="NULL" TargetMode="External"/><Relationship Id="rId1" Type="http://schemas.openxmlformats.org/officeDocument/2006/relationships/video" Target="NULL" TargetMode="External"/><Relationship Id="rId5" Type="http://schemas.openxmlformats.org/officeDocument/2006/relationships/image" Target="../media/image6.jpe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7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7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7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5322AFC-26DD-4D73-9587-549CB67BEF7C}" type="datetime1">
              <a:rPr lang="en-GB" smtClean="0"/>
              <a:pPr>
                <a:defRPr/>
              </a:pPr>
              <a:t>31/05/2018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8CFD487-D7FC-4B7A-A321-72D46CA469B6}" type="slidenum">
              <a:rPr lang="en-GB" smtClean="0"/>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4503615-97D5-4C94-8C98-130EB3F186F3}" type="datetime1">
              <a:rPr lang="en-GB" smtClean="0"/>
              <a:pPr>
                <a:defRPr/>
              </a:pPr>
              <a:t>31/05/2018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6127052-4C21-48C7-AA56-D048BA39A1D5}" type="slidenum">
              <a:rPr lang="en-GB" smtClean="0"/>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FAD3F61-B401-4118-AE37-97F1C91122B3}" type="datetime1">
              <a:rPr lang="en-GB" smtClean="0"/>
              <a:pPr>
                <a:defRPr/>
              </a:pPr>
              <a:t>31/05/2018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2DCC95C-6CB1-46EC-A34E-64EE824F5A41}" type="slidenum">
              <a:rPr lang="en-GB" smtClean="0"/>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6FE6AEC-5E18-4B36-ABFD-A6949386AB9E}" type="datetime1">
              <a:rPr lang="en-GB" smtClean="0"/>
              <a:pPr>
                <a:defRPr/>
              </a:pPr>
              <a:t>31/05/2018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6147D24-D6B7-4308-80ED-3F33E773419D}" type="slidenum">
              <a:rPr lang="en-GB" smtClean="0"/>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01780D3-5DEC-4DAF-9313-8BA86253756D}" type="datetimeFigureOut">
              <a:rPr lang="en-US"/>
              <a:pPr>
                <a:defRPr/>
              </a:pPr>
              <a:t>5/31/2018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D99CF45-4F32-421D-A8A3-D1D94C3A95F1}"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34967A5-F8E3-4D82-9A98-C09F29D2598D}" type="datetimeFigureOut">
              <a:rPr lang="en-US"/>
              <a:pPr>
                <a:defRPr/>
              </a:pPr>
              <a:t>5/31/2018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94ADCCC-9C7D-4382-8870-AD0C08DEE157}"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6"/>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6DEB9F4-B5F6-4FB0-846F-50275B70A16A}" type="datetimeFigureOut">
              <a:rPr lang="en-US"/>
              <a:pPr>
                <a:defRPr/>
              </a:pPr>
              <a:t>5/31/2018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5A8050-1905-47BF-9906-E2F26365CCFB}"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DE6737-3C19-4FA7-A029-540DF42B1E83}" type="datetimeFigureOut">
              <a:rPr lang="en-US"/>
              <a:pPr>
                <a:defRPr/>
              </a:pPr>
              <a:t>5/31/2018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2198DC1-C081-480F-8CAE-0C86DD32E8FA}"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8A6DE00-398E-4C22-9787-B76644493DEB}" type="datetimeFigureOut">
              <a:rPr lang="en-US"/>
              <a:pPr>
                <a:defRPr/>
              </a:pPr>
              <a:t>5/31/2018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7C32CC0-800C-44F1-914C-C4F7D84159D7}"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CD81B2B-7E7A-4597-8E0C-EBBDA900220A}" type="datetimeFigureOut">
              <a:rPr lang="en-US"/>
              <a:pPr>
                <a:defRPr/>
              </a:pPr>
              <a:t>5/31/2018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18E1F5D-851E-4431-9ADB-B3E85260328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419B9B9-35AD-4C4A-A16A-05A32AC7D501}" type="datetime1">
              <a:rPr kumimoji="0" lang="en-GB" sz="4000" b="0" i="0" u="none" strike="noStrike" kern="1200" cap="none" spc="0" normalizeH="0" baseline="0" noProof="0" smtClean="0">
                <a:ln>
                  <a:noFill/>
                </a:ln>
                <a:solidFill>
                  <a:srgbClr val="000000"/>
                </a:solidFill>
                <a:effectLst/>
                <a:uLnTx/>
                <a:uFillTx/>
                <a:latin typeface="Comic Sans MS" pitchFamily="66"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31/05/2018</a:t>
            </a:fld>
            <a:endParaRPr kumimoji="0" lang="en-GB" alt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13088256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9FC4AE9-DE3E-402F-8F71-FC52CA3972D7}" type="datetimeFigureOut">
              <a:rPr lang="en-US"/>
              <a:pPr>
                <a:defRPr/>
              </a:pPr>
              <a:t>5/31/2018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631DC11-4629-4091-99DF-D537B0AF054A}"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5019BBC-EC5A-43D8-A528-9F7EDB7E5282}" type="datetimeFigureOut">
              <a:rPr lang="en-US"/>
              <a:pPr>
                <a:defRPr/>
              </a:pPr>
              <a:t>5/31/2018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902C484-F0F5-488A-A25A-F9FA5D6AA712}"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A746296-66D8-43DF-9246-8C9876B895BB}" type="datetimeFigureOut">
              <a:rPr lang="en-US"/>
              <a:pPr>
                <a:defRPr/>
              </a:pPr>
              <a:t>5/31/2018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6000B45-8678-4598-AAB5-A78ED998342E}"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005AD3A-6800-46CE-BA6A-036345561B33}" type="datetimeFigureOut">
              <a:rPr lang="en-US"/>
              <a:pPr>
                <a:defRPr/>
              </a:pPr>
              <a:t>5/31/2018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107AAAF-774E-46E2-BAEE-5A8085DBD211}"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7ACED3B-9C1B-4248-BBDE-8BBA52209541}" type="datetimeFigureOut">
              <a:rPr lang="en-US"/>
              <a:pPr>
                <a:defRPr/>
              </a:pPr>
              <a:t>5/31/2018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3F5907-AB72-41D9-8E6E-29DA72659D70}"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D9651E3-C778-4AAA-821B-6E4945432C75}" type="datetimeFigureOut">
              <a:rPr lang="en-US"/>
              <a:pPr>
                <a:defRPr/>
              </a:pPr>
              <a:t>5/31/2018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F8B96E7-C393-4FDB-BA9F-5A32D8822948}"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8826168-AEE5-4AAA-81DE-E342FC7E9ACD}" type="datetimeFigureOut">
              <a:rPr lang="en-US"/>
              <a:pPr>
                <a:defRPr/>
              </a:pPr>
              <a:t>5/31/2018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3FF546-C9F5-447A-89BF-248B9862BC00}"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661FAF3-9871-4CA9-A823-F5DE17A4B7B3}" type="datetimeFigureOut">
              <a:rPr lang="en-US"/>
              <a:pPr>
                <a:defRPr/>
              </a:pPr>
              <a:t>5/31/2018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75C338-F925-44F0-A05C-E039A193829B}"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6"/>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6383AFD-7AAF-4D3C-A92C-D013EED6656D}" type="datetimeFigureOut">
              <a:rPr lang="en-US"/>
              <a:pPr>
                <a:defRPr/>
              </a:pPr>
              <a:t>5/31/2018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FA1BD2-1770-49F7-BA55-807167C09724}"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AD67A0E-6C6E-4CF3-A588-0EED5DAA2AB8}" type="datetimeFigureOut">
              <a:rPr lang="en-US"/>
              <a:pPr>
                <a:defRPr/>
              </a:pPr>
              <a:t>5/31/2018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C93CBC8-1AAA-4BA9-8F58-30CD95299BF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331BF11-0ABC-48CF-BD6E-D8CF90580047}" type="datetime1">
              <a:rPr lang="en-GB" smtClean="0"/>
              <a:pPr>
                <a:defRPr/>
              </a:pPr>
              <a:t>31/05/2018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2EA27DE-0117-43D9-9ECE-0AD88704633A}" type="slidenum">
              <a:rPr lang="en-GB" smtClean="0"/>
              <a:pPr>
                <a:defRPr/>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6"/>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37643D2-8D03-4216-BE07-46F5CAEC39B7}" type="datetimeFigureOut">
              <a:rPr lang="en-US"/>
              <a:pPr>
                <a:defRPr/>
              </a:pPr>
              <a:t>5/31/2018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A722EA-C734-4580-AFC5-2E70E6025252}"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394F7B5-A5B3-4F5A-A83D-50711DCF5F6D}" type="datetimeFigureOut">
              <a:rPr lang="en-US"/>
              <a:pPr>
                <a:defRPr/>
              </a:pPr>
              <a:t>5/31/2018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BE3FB52-E1DD-4436-B392-C2A3F2B60E7C}"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5C31927-73DF-4D9B-AE83-747F5FBB5F95}" type="datetimeFigureOut">
              <a:rPr lang="en-US"/>
              <a:pPr>
                <a:defRPr/>
              </a:pPr>
              <a:t>5/31/2018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257DECA-BDC1-4EE2-9DFF-DE777FF5CC20}"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336A86E-A688-4111-B710-A40ED97938DC}" type="datetimeFigureOut">
              <a:rPr lang="en-US"/>
              <a:pPr>
                <a:defRPr/>
              </a:pPr>
              <a:t>5/31/2018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5C19682-7821-4CC8-BA42-669FD2B931F2}"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DB0CDF6-2A09-4E4F-A501-B19CAF016574}" type="datetimeFigureOut">
              <a:rPr lang="en-US"/>
              <a:pPr>
                <a:defRPr/>
              </a:pPr>
              <a:t>5/31/2018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ED63C7A-D3E5-4FCE-AF34-9F6666EAFD6F}"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36980EC-41E6-47F2-A92A-6A4BC247FACC}" type="datetimeFigureOut">
              <a:rPr lang="en-US"/>
              <a:pPr>
                <a:defRPr/>
              </a:pPr>
              <a:t>5/31/2018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5E61101-504A-4998-9C76-456BD82AF040}"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87352" y="6329363"/>
            <a:ext cx="1892300" cy="444500"/>
          </a:xfrm>
          <a:prstGeom prst="rect">
            <a:avLst/>
          </a:prstGeom>
          <a:ln/>
        </p:spPr>
        <p:txBody>
          <a:bodyPr/>
          <a:lstStyle>
            <a:lvl1pPr>
              <a:defRPr/>
            </a:lvl1pPr>
          </a:lstStyle>
          <a:p>
            <a:pPr algn="ctr" eaLnBrk="0" hangingPunct="0">
              <a:defRPr/>
            </a:pPr>
            <a:fld id="{F3CF0AB6-600C-480C-A5E2-EE921F17FE8E}" type="datetime2">
              <a:rPr lang="en-GB" sz="1800" smtClean="0">
                <a:solidFill>
                  <a:srgbClr val="FFFF66"/>
                </a:solidFill>
              </a:rPr>
              <a:pPr algn="ctr" eaLnBrk="0" hangingPunct="0">
                <a:defRPr/>
              </a:pPr>
              <a:t>Thursday, 31 May 2018</a:t>
            </a:fld>
            <a:endParaRPr lang="en-GB" sz="1800" dirty="0">
              <a:solidFill>
                <a:srgbClr val="FFFF66"/>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3"/>
          <p:cNvSpPr>
            <a:spLocks noGrp="1"/>
          </p:cNvSpPr>
          <p:nvPr>
            <p:ph type="title"/>
          </p:nvPr>
        </p:nvSpPr>
        <p:spPr>
          <a:xfrm>
            <a:off x="457200" y="274638"/>
            <a:ext cx="8229600" cy="1143000"/>
          </a:xfrm>
          <a:solidFill>
            <a:srgbClr val="99CCFF"/>
          </a:solidFill>
        </p:spPr>
        <p:txBody>
          <a:bodyPr>
            <a:normAutofit/>
          </a:bodyPr>
          <a:lstStyle/>
          <a:p>
            <a:r>
              <a:rPr lang="en-US"/>
              <a:t>Click to edit Master title style</a:t>
            </a:r>
            <a:endParaRPr lang="en-GB"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50007308"/>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grpSp>
        <p:nvGrpSpPr>
          <p:cNvPr id="2" name="Group 8"/>
          <p:cNvGrpSpPr>
            <a:grpSpLocks/>
          </p:cNvGrpSpPr>
          <p:nvPr/>
        </p:nvGrpSpPr>
        <p:grpSpPr bwMode="auto">
          <a:xfrm>
            <a:off x="7493006"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eaLnBrk="0" hangingPunct="0">
              <a:defRPr/>
            </a:pPr>
            <a:endParaRPr lang="en-GB" dirty="0">
              <a:solidFill>
                <a:srgbClr val="000000"/>
              </a:solidFill>
            </a:endParaRPr>
          </a:p>
        </p:txBody>
      </p:sp>
      <p:sp>
        <p:nvSpPr>
          <p:cNvPr id="38" name="Oval 4"/>
          <p:cNvSpPr>
            <a:spLocks noChangeArrowheads="1"/>
          </p:cNvSpPr>
          <p:nvPr/>
        </p:nvSpPr>
        <p:spPr bwMode="auto">
          <a:xfrm>
            <a:off x="7686681" y="1041412"/>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40" name="Oval 6">
            <a:hlinkClick r:id="" action="ppaction://hlinkshowjump?jump=previousslide"/>
          </p:cNvPr>
          <p:cNvSpPr>
            <a:spLocks noChangeArrowheads="1"/>
          </p:cNvSpPr>
          <p:nvPr/>
        </p:nvSpPr>
        <p:spPr bwMode="auto">
          <a:xfrm>
            <a:off x="7858131" y="1214450"/>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41" name="Oval 7"/>
          <p:cNvSpPr>
            <a:spLocks noChangeArrowheads="1"/>
          </p:cNvSpPr>
          <p:nvPr/>
        </p:nvSpPr>
        <p:spPr bwMode="auto">
          <a:xfrm>
            <a:off x="7947031"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2" name="Oval 8"/>
          <p:cNvSpPr>
            <a:spLocks noChangeArrowheads="1"/>
          </p:cNvSpPr>
          <p:nvPr/>
        </p:nvSpPr>
        <p:spPr bwMode="auto">
          <a:xfrm>
            <a:off x="8035931"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3" name="Oval 9"/>
          <p:cNvSpPr>
            <a:spLocks noChangeArrowheads="1"/>
          </p:cNvSpPr>
          <p:nvPr/>
        </p:nvSpPr>
        <p:spPr bwMode="auto">
          <a:xfrm>
            <a:off x="8121651" y="1476387"/>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xfrm>
            <a:off x="381000" y="6323013"/>
            <a:ext cx="1905000" cy="457200"/>
          </a:xfrm>
          <a:prstGeom prst="rect">
            <a:avLst/>
          </a:prstGeom>
          <a:ln/>
        </p:spPr>
        <p:txBody>
          <a:bodyPr/>
          <a:lstStyle>
            <a:lvl1pPr>
              <a:defRPr/>
            </a:lvl1pPr>
          </a:lstStyle>
          <a:p>
            <a:pPr algn="ctr" eaLnBrk="0" hangingPunct="0">
              <a:defRPr/>
            </a:pPr>
            <a:fld id="{15D6DB75-0499-49DE-A5F6-2F76A0DD07EC}" type="datetime2">
              <a:rPr lang="en-GB" sz="2400">
                <a:solidFill>
                  <a:srgbClr val="FFFFFF"/>
                </a:solidFill>
                <a:latin typeface="Tahoma" pitchFamily="34" charset="0"/>
              </a:rPr>
              <a:pPr algn="ctr" eaLnBrk="0" hangingPunct="0">
                <a:defRPr/>
              </a:pPr>
              <a:t>Thursday, 31 May 2018</a:t>
            </a:fld>
            <a:endParaRPr lang="en-GB" sz="2400">
              <a:solidFill>
                <a:srgbClr val="FFFFFF"/>
              </a:solidFill>
              <a:latin typeface="Tahoma" pitchFamily="34" charset="0"/>
            </a:endParaRPr>
          </a:p>
        </p:txBody>
      </p:sp>
      <p:sp>
        <p:nvSpPr>
          <p:cNvPr id="3" name="Rectangle 18"/>
          <p:cNvSpPr>
            <a:spLocks noGrp="1" noChangeArrowheads="1"/>
          </p:cNvSpPr>
          <p:nvPr>
            <p:ph type="ftr" sz="quarter" idx="11"/>
          </p:nvPr>
        </p:nvSpPr>
        <p:spPr>
          <a:xfrm>
            <a:off x="3511552" y="6330962"/>
            <a:ext cx="2882900" cy="442913"/>
          </a:xfrm>
          <a:prstGeom prst="rect">
            <a:avLst/>
          </a:prstGeom>
          <a:ln/>
        </p:spPr>
        <p:txBody>
          <a:bodyPr/>
          <a:lstStyle>
            <a:lvl1pPr>
              <a:defRPr/>
            </a:lvl1pPr>
          </a:lstStyle>
          <a:p>
            <a:pPr algn="ctr" eaLnBrk="0" hangingPunct="0">
              <a:defRPr/>
            </a:pPr>
            <a:r>
              <a:rPr lang="en-GB" sz="2400">
                <a:solidFill>
                  <a:srgbClr val="FFFFFF"/>
                </a:solidFill>
                <a:latin typeface="Tahoma" pitchFamily="34" charset="0"/>
              </a:rPr>
              <a:t> (Phil Race)</a:t>
            </a:r>
          </a:p>
        </p:txBody>
      </p:sp>
      <p:sp>
        <p:nvSpPr>
          <p:cNvPr id="4" name="Rectangle 19"/>
          <p:cNvSpPr>
            <a:spLocks noGrp="1" noChangeArrowheads="1"/>
          </p:cNvSpPr>
          <p:nvPr>
            <p:ph type="sldNum" sz="quarter" idx="12"/>
          </p:nvPr>
        </p:nvSpPr>
        <p:spPr>
          <a:xfrm>
            <a:off x="6858000" y="6323013"/>
            <a:ext cx="1905000" cy="457200"/>
          </a:xfrm>
          <a:prstGeom prst="rect">
            <a:avLst/>
          </a:prstGeom>
          <a:ln/>
        </p:spPr>
        <p:txBody>
          <a:bodyPr/>
          <a:lstStyle>
            <a:lvl1pPr>
              <a:defRPr/>
            </a:lvl1pPr>
          </a:lstStyle>
          <a:p>
            <a:pPr algn="ctr" eaLnBrk="0" hangingPunct="0">
              <a:defRPr/>
            </a:pPr>
            <a:fld id="{5AD808E0-68C8-4DE2-8472-D3274C1776DA}" type="slidenum">
              <a:rPr lang="en-GB" sz="2400">
                <a:solidFill>
                  <a:srgbClr val="FFFFFF"/>
                </a:solidFill>
                <a:latin typeface="Tahoma" pitchFamily="34" charset="0"/>
              </a:rPr>
              <a:pPr algn="ctr" eaLnBrk="0" hangingPunct="0">
                <a:defRPr/>
              </a:pPr>
              <a:t>‹#›</a:t>
            </a:fld>
            <a:endParaRPr lang="en-GB" sz="2400">
              <a:solidFill>
                <a:srgbClr val="FFFFFF"/>
              </a:solidFill>
              <a:latin typeface="Tahoma" pitchFamily="34" charset="0"/>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grpSp>
        <p:nvGrpSpPr>
          <p:cNvPr id="2" name="Group 8"/>
          <p:cNvGrpSpPr>
            <a:grpSpLocks/>
          </p:cNvGrpSpPr>
          <p:nvPr/>
        </p:nvGrpSpPr>
        <p:grpSpPr bwMode="auto">
          <a:xfrm>
            <a:off x="7493006"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
        <p:nvSpPr>
          <p:cNvPr id="37" name="Line 40"/>
          <p:cNvSpPr>
            <a:spLocks noChangeShapeType="1"/>
          </p:cNvSpPr>
          <p:nvPr/>
        </p:nvSpPr>
        <p:spPr bwMode="auto">
          <a:xfrm>
            <a:off x="323528" y="3429000"/>
            <a:ext cx="8229600" cy="0"/>
          </a:xfrm>
          <a:prstGeom prst="line">
            <a:avLst/>
          </a:prstGeom>
          <a:noFill/>
          <a:ln w="6350">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8" name="Oval 4"/>
          <p:cNvSpPr>
            <a:spLocks noChangeArrowheads="1"/>
          </p:cNvSpPr>
          <p:nvPr/>
        </p:nvSpPr>
        <p:spPr bwMode="auto">
          <a:xfrm>
            <a:off x="7686681" y="1041412"/>
            <a:ext cx="1071563" cy="1071563"/>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endParaRPr>
          </a:p>
        </p:txBody>
      </p:sp>
      <p:sp>
        <p:nvSpPr>
          <p:cNvPr id="40" name="Oval 6">
            <a:hlinkClick r:id="" action="ppaction://hlinkshowjump?jump=previousslide"/>
          </p:cNvPr>
          <p:cNvSpPr>
            <a:spLocks noChangeArrowheads="1"/>
          </p:cNvSpPr>
          <p:nvPr/>
        </p:nvSpPr>
        <p:spPr bwMode="auto">
          <a:xfrm>
            <a:off x="7858131" y="1214450"/>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endParaRPr>
          </a:p>
        </p:txBody>
      </p:sp>
      <p:sp>
        <p:nvSpPr>
          <p:cNvPr id="41" name="Oval 7"/>
          <p:cNvSpPr>
            <a:spLocks noChangeArrowheads="1"/>
          </p:cNvSpPr>
          <p:nvPr/>
        </p:nvSpPr>
        <p:spPr bwMode="auto">
          <a:xfrm>
            <a:off x="7947031" y="130651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endParaRPr>
          </a:p>
        </p:txBody>
      </p:sp>
      <p:sp>
        <p:nvSpPr>
          <p:cNvPr id="42" name="Oval 8"/>
          <p:cNvSpPr>
            <a:spLocks noChangeArrowheads="1"/>
          </p:cNvSpPr>
          <p:nvPr/>
        </p:nvSpPr>
        <p:spPr bwMode="auto">
          <a:xfrm>
            <a:off x="8035931" y="1393825"/>
            <a:ext cx="403225" cy="412750"/>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endParaRPr>
          </a:p>
        </p:txBody>
      </p:sp>
      <p:sp>
        <p:nvSpPr>
          <p:cNvPr id="43" name="Oval 9"/>
          <p:cNvSpPr>
            <a:spLocks noChangeArrowheads="1"/>
          </p:cNvSpPr>
          <p:nvPr/>
        </p:nvSpPr>
        <p:spPr bwMode="auto">
          <a:xfrm>
            <a:off x="8121651" y="1476387"/>
            <a:ext cx="230188" cy="231775"/>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44" name="TextBox 43"/>
          <p:cNvSpPr txBox="1"/>
          <p:nvPr/>
        </p:nvSpPr>
        <p:spPr>
          <a:xfrm>
            <a:off x="3500444" y="6550025"/>
            <a:ext cx="2643187" cy="553998"/>
          </a:xfrm>
          <a:prstGeom prst="rect">
            <a:avLst/>
          </a:prstGeom>
          <a:noFill/>
        </p:spPr>
        <p:txBody>
          <a:bodyPr>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600" dirty="0">
                <a:solidFill>
                  <a:srgbClr val="FF0000"/>
                </a:solidFill>
                <a:latin typeface="Calibri" pitchFamily="34" charset="0"/>
              </a:rPr>
              <a:t>http://phil-race.co.uk</a:t>
            </a:r>
            <a:r>
              <a:rPr lang="en-GB" sz="1400" dirty="0">
                <a:solidFill>
                  <a:srgbClr val="FF0000"/>
                </a:solidFill>
                <a:latin typeface="Calibri" pitchFamily="34" charset="0"/>
              </a:rPr>
              <a:t>/</a:t>
            </a:r>
          </a:p>
          <a:p>
            <a:pPr eaLnBrk="1" hangingPunct="1">
              <a:defRPr/>
            </a:pPr>
            <a:endParaRPr lang="en-GB" sz="1400" dirty="0">
              <a:solidFill>
                <a:srgbClr val="FF0000"/>
              </a:solidFill>
              <a:latin typeface="Arial Rounded MT Bold"/>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pic>
        <p:nvPicPr>
          <p:cNvPr id="46"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44551"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6600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45C5A43-2AB9-441E-9B0B-72EFA8E4AD29}" type="datetime1">
              <a:rPr lang="en-GB" smtClean="0"/>
              <a:pPr>
                <a:defRPr/>
              </a:pPr>
              <a:t>31/05/2018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D4D951D-91EB-45B8-B687-6F2A7DCD6CD2}" type="slidenum">
              <a:rPr lang="en-GB" smtClean="0"/>
              <a:pPr>
                <a:defRPr/>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62"/>
            <a:ext cx="2133600" cy="365125"/>
          </a:xfrm>
          <a:prstGeom prst="rect">
            <a:avLst/>
          </a:prstGeom>
        </p:spPr>
        <p:txBody>
          <a:bodyPr/>
          <a:lstStyle/>
          <a:p>
            <a:fld id="{1D8BD707-D9CF-40AE-B4C6-C98DA3205C09}" type="datetimeFigureOut">
              <a:rPr lang="en-US" smtClean="0">
                <a:solidFill>
                  <a:prstClr val="white">
                    <a:tint val="75000"/>
                  </a:prstClr>
                </a:solidFill>
              </a:rPr>
              <a:pPr/>
              <a:t>5/31/2018</a:t>
            </a:fld>
            <a:endParaRPr lang="en-US">
              <a:solidFill>
                <a:prstClr val="white">
                  <a:tint val="75000"/>
                </a:prstClr>
              </a:solidFill>
            </a:endParaRPr>
          </a:p>
        </p:txBody>
      </p:sp>
      <p:sp>
        <p:nvSpPr>
          <p:cNvPr id="3" name="Footer Placeholder 2"/>
          <p:cNvSpPr>
            <a:spLocks noGrp="1"/>
          </p:cNvSpPr>
          <p:nvPr>
            <p:ph type="ftr" sz="quarter" idx="11"/>
          </p:nvPr>
        </p:nvSpPr>
        <p:spPr>
          <a:xfrm>
            <a:off x="3124200" y="6356362"/>
            <a:ext cx="2895600" cy="365125"/>
          </a:xfrm>
          <a:prstGeom prst="rect">
            <a:avLst/>
          </a:prstGeom>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a:xfrm>
            <a:off x="6553200" y="6356362"/>
            <a:ext cx="2133600" cy="365125"/>
          </a:xfrm>
          <a:prstGeom prst="rect">
            <a:avLst/>
          </a:prstGeom>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78347159"/>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4003361"/>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61293301"/>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82814369"/>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48270836"/>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eaLnBrk="0" hangingPunct="0">
              <a:defRPr/>
            </a:pPr>
            <a:endParaRPr lang="en-GB" dirty="0">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8702885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FE27BEB-A735-4F64-BBA5-D56B28FF2EB9}" type="datetime1">
              <a:rPr lang="en-GB" smtClean="0"/>
              <a:pPr>
                <a:defRPr/>
              </a:pPr>
              <a:t>31/05/2018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BEECF6E-1187-4E52-9544-539E1D9881A9}" type="slidenum">
              <a:rPr lang="en-GB" smtClean="0"/>
              <a:pPr>
                <a:defRPr/>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DC8AE-B192-402A-B14F-F0E519CCB1CE}" type="datetimeFigureOut">
              <a:rPr lang="en-US" smtClean="0">
                <a:solidFill>
                  <a:prstClr val="black">
                    <a:tint val="75000"/>
                  </a:prstClr>
                </a:solidFill>
              </a:rPr>
              <a:pPr/>
              <a:t>5/31/2018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EBAEE5-C1FE-4140-965B-64058E2C0C8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44476442"/>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58775" y="1196975"/>
            <a:ext cx="4225925"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37100" y="1196975"/>
            <a:ext cx="4227513"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13747063"/>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2811340"/>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13203127"/>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showMasterPhAnim="0" type="title">
  <p:cSld name="Title Slide">
    <p:spTree>
      <p:nvGrpSpPr>
        <p:cNvPr id="1" name=""/>
        <p:cNvGrpSpPr/>
        <p:nvPr/>
      </p:nvGrpSpPr>
      <p:grpSpPr>
        <a:xfrm>
          <a:off x="0" y="0"/>
          <a:ext cx="0" cy="0"/>
          <a:chOff x="0" y="0"/>
          <a:chExt cx="0" cy="0"/>
        </a:xfrm>
      </p:grpSpPr>
      <p:sp>
        <p:nvSpPr>
          <p:cNvPr id="1051650" name="Rectangle 2"/>
          <p:cNvSpPr>
            <a:spLocks noGrp="1" noRot="1" noChangeArrowheads="1"/>
          </p:cNvSpPr>
          <p:nvPr>
            <p:ph type="ctrTitle"/>
          </p:nvPr>
        </p:nvSpPr>
        <p:spPr>
          <a:xfrm>
            <a:off x="685800" y="1981200"/>
            <a:ext cx="7772400" cy="1600200"/>
          </a:xfrm>
        </p:spPr>
        <p:txBody>
          <a:bodyPr/>
          <a:lstStyle>
            <a:lvl1pPr>
              <a:defRPr/>
            </a:lvl1pPr>
          </a:lstStyle>
          <a:p>
            <a:r>
              <a:rPr lang="en-GB"/>
              <a:t>Click to edit Master title style</a:t>
            </a:r>
          </a:p>
        </p:txBody>
      </p:sp>
      <p:sp>
        <p:nvSpPr>
          <p:cNvPr id="1051651"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GB"/>
              <a:t>Click to edit Master subtitle style</a:t>
            </a:r>
          </a:p>
        </p:txBody>
      </p:sp>
      <p:sp>
        <p:nvSpPr>
          <p:cNvPr id="4" name="Rectangle 4"/>
          <p:cNvSpPr>
            <a:spLocks noGrp="1" noChangeArrowheads="1"/>
          </p:cNvSpPr>
          <p:nvPr>
            <p:ph type="dt" sz="quarter"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7D60709-E805-4CC4-A975-0CAC5AD3B47B}" type="datetime2">
              <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Thursday, 31 May 2018</a:t>
            </a:fld>
            <a:endPar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mn-cs"/>
            </a:endParaRPr>
          </a:p>
        </p:txBody>
      </p:sp>
      <p:sp>
        <p:nvSpPr>
          <p:cNvPr id="5" name="Rectangle 5"/>
          <p:cNvSpPr>
            <a:spLocks noGrp="1" noChangeArrowheads="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mn-cs"/>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B5EF43A-4B75-4FB8-AD73-F058845931D7}" type="slidenum">
              <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mn-cs"/>
            </a:endParaRPr>
          </a:p>
        </p:txBody>
      </p:sp>
    </p:spTree>
    <p:extLst>
      <p:ext uri="{BB962C8B-B14F-4D97-AF65-F5344CB8AC3E}">
        <p14:creationId xmlns:p14="http://schemas.microsoft.com/office/powerpoint/2010/main" val="26689468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47882497"/>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9927670"/>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5/31/2018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72739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D54AAD9-1006-4C9C-9396-36200C874402}" type="datetime1">
              <a:rPr lang="en-GB" smtClean="0"/>
              <a:pPr>
                <a:defRPr/>
              </a:pPr>
              <a:t>31/05/2018</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239D696D-85EA-43AB-AD94-6DC9EF94FAAC}" type="slidenum">
              <a:rPr lang="en-GB" smtClean="0"/>
              <a:pPr>
                <a:defRPr/>
              </a:pPr>
              <a:t>‹#›</a:t>
            </a:fld>
            <a:endParaRPr lang="en-GB"/>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white">
                    <a:tint val="75000"/>
                  </a:prstClr>
                </a:solidFill>
                <a:effectLst/>
                <a:uLnTx/>
                <a:uFillTx/>
                <a:latin typeface="Comic Sans MS" pitchFamily="66"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5/31/2018</a:t>
            </a:fld>
            <a:endParaRPr kumimoji="0" lang="en-US" sz="1200" b="0" i="0" u="none" strike="noStrike" kern="1200" cap="none" spc="0" normalizeH="0" baseline="0" noProof="0">
              <a:ln>
                <a:noFill/>
              </a:ln>
              <a:solidFill>
                <a:prstClr val="white">
                  <a:tint val="75000"/>
                </a:prstClr>
              </a:solidFill>
              <a:effectLst/>
              <a:uLnTx/>
              <a:uFillTx/>
              <a:latin typeface="Comic Sans MS" pitchFamily="66"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omic Sans MS" pitchFamily="66"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white">
                    <a:tint val="75000"/>
                  </a:prstClr>
                </a:solidFill>
                <a:effectLst/>
                <a:uLnTx/>
                <a:uFillTx/>
                <a:latin typeface="Comic Sans MS" pitchFamily="66"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84398568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419B9B9-35AD-4C4A-A16A-05A32AC7D501}" type="datetime1">
              <a:rPr kumimoji="0" lang="en-GB"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31/05/2018</a:t>
            </a:fld>
            <a:endParaRPr kumimoji="0" lang="en-GB" altLang="en-US" sz="10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5099519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527625AB-FC97-490A-8656-5AA518A81A15}" type="datetimeFigureOut">
              <a:rPr kumimoji="0" lang="en-GB" sz="1200" b="0" i="0" u="none" strike="noStrike" kern="1200" cap="none" spc="0" normalizeH="0" baseline="0" noProof="0" smtClean="0">
                <a:ln>
                  <a:noFill/>
                </a:ln>
                <a:solidFill>
                  <a:prstClr val="white">
                    <a:tint val="75000"/>
                  </a:prstClr>
                </a:solidFill>
                <a:effectLst/>
                <a:uLnTx/>
                <a:uFillTx/>
                <a:latin typeface="Comic Sans MS" pitchFamily="66"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31/05/2018</a:t>
            </a:fld>
            <a:endParaRPr kumimoji="0" lang="en-GB" sz="1200" b="0" i="0" u="none" strike="noStrike" kern="1200" cap="none" spc="0" normalizeH="0" baseline="0" noProof="0">
              <a:ln>
                <a:noFill/>
              </a:ln>
              <a:solidFill>
                <a:prstClr val="white">
                  <a:tint val="75000"/>
                </a:prstClr>
              </a:solidFill>
              <a:effectLst/>
              <a:uLnTx/>
              <a:uFillTx/>
              <a:latin typeface="Comic Sans MS" pitchFamily="66"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white">
                  <a:tint val="75000"/>
                </a:prstClr>
              </a:solidFill>
              <a:effectLst/>
              <a:uLnTx/>
              <a:uFillTx/>
              <a:latin typeface="Comic Sans MS" pitchFamily="66"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7BDDB8-C93E-4FB8-B9AD-85962E08A833}" type="slidenum">
              <a:rPr kumimoji="0" lang="en-GB" sz="1200" b="0" i="0" u="none" strike="noStrike" kern="1200" cap="none" spc="0" normalizeH="0" baseline="0" noProof="0" smtClean="0">
                <a:ln>
                  <a:noFill/>
                </a:ln>
                <a:solidFill>
                  <a:prstClr val="white">
                    <a:tint val="75000"/>
                  </a:prstClr>
                </a:solidFill>
                <a:effectLst/>
                <a:uLnTx/>
                <a:uFillTx/>
                <a:latin typeface="Comic Sans MS" pitchFamily="66"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200" b="0" i="0" u="none" strike="noStrike" kern="1200" cap="none" spc="0" normalizeH="0" baseline="0" noProof="0">
              <a:ln>
                <a:noFill/>
              </a:ln>
              <a:solidFill>
                <a:prstClr val="white">
                  <a:tint val="75000"/>
                </a:prstClr>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182935456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962E433-1D2D-4EAF-B0F4-485F6659435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31/05/2018</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BBBFA3-D773-4277-B29B-823D2E105707}"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521963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00726925"/>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41354644"/>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12A94-5F61-4F58-A450-7B337C555B54}"/>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56E55F2C-23E3-4DEF-A0C4-1E91EC8ADC0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4D5B3A6-8EB8-4EE5-BE45-4F10A009B9D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3EC9DA-917E-4430-957F-A2BE023D2C6A}" type="datetimeFigureOut">
              <a:rPr kumimoji="0" lang="en-GB"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31/05/2018</a:t>
            </a:fld>
            <a:endParaRPr kumimoji="0" lang="en-GB"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A538E72-C02A-4CEC-8C19-8828311F046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352FCE2-5B8B-4FD2-AE8B-EA7D50E9B8B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229229-8553-416E-AFAB-746704246035}" type="slidenum">
              <a:rPr kumimoji="0" lang="en-GB"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042199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83524256"/>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D31DC8AE-B192-402A-B14F-F0E519CCB1CE}" type="datetimeFigureOut">
              <a:rPr kumimoji="0" lang="en-US" sz="1200" b="0" i="0" u="none" strike="noStrike" kern="1200" cap="none" spc="0" normalizeH="0" baseline="0" noProof="0" smtClean="0">
                <a:ln>
                  <a:noFill/>
                </a:ln>
                <a:solidFill>
                  <a:prstClr val="black">
                    <a:tint val="75000"/>
                  </a:prstClr>
                </a:solidFill>
                <a:effectLst/>
                <a:uLnTx/>
                <a:uFillTx/>
                <a:latin typeface="Comic Sans MS" pitchFamily="66"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5/31/2018</a:t>
            </a:fld>
            <a:endParaRPr kumimoji="0" lang="en-US" sz="1200" b="0" i="0" u="none" strike="noStrike" kern="1200" cap="none" spc="0" normalizeH="0" baseline="0" noProof="0">
              <a:ln>
                <a:noFill/>
              </a:ln>
              <a:solidFill>
                <a:prstClr val="black">
                  <a:tint val="75000"/>
                </a:prstClr>
              </a:solidFill>
              <a:effectLst/>
              <a:uLnTx/>
              <a:uFillTx/>
              <a:latin typeface="Comic Sans MS" pitchFamily="66"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omic Sans MS" pitchFamily="66"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EBAEE5-C1FE-4140-965B-64058E2C0C83}" type="slidenum">
              <a:rPr kumimoji="0" lang="en-US" sz="1200" b="0" i="0" u="none" strike="noStrike" kern="1200" cap="none" spc="0" normalizeH="0" baseline="0" noProof="0" smtClean="0">
                <a:ln>
                  <a:noFill/>
                </a:ln>
                <a:solidFill>
                  <a:prstClr val="black">
                    <a:tint val="75000"/>
                  </a:prstClr>
                </a:solidFill>
                <a:effectLst/>
                <a:uLnTx/>
                <a:uFillTx/>
                <a:latin typeface="Comic Sans MS" pitchFamily="66"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51477274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showMasterPhAnim="0" type="title">
  <p:cSld name="1_Title Slide">
    <p:spTree>
      <p:nvGrpSpPr>
        <p:cNvPr id="1" name=""/>
        <p:cNvGrpSpPr/>
        <p:nvPr/>
      </p:nvGrpSpPr>
      <p:grpSpPr>
        <a:xfrm>
          <a:off x="0" y="0"/>
          <a:ext cx="0" cy="0"/>
          <a:chOff x="0" y="0"/>
          <a:chExt cx="0" cy="0"/>
        </a:xfrm>
      </p:grpSpPr>
      <p:pic>
        <p:nvPicPr>
          <p:cNvPr id="4" name="Shape">
            <a:hlinkClick r:id="" action="ppaction://media"/>
          </p:cNvPr>
          <p:cNvPicPr>
            <a:picLocks noRot="1" noChangeAspect="1"/>
          </p:cNvPicPr>
          <p:nvPr>
            <a:videoFile r:link="rId1"/>
            <p:extLst>
              <p:ext uri="{DAA4B4D4-6D71-4841-9C94-3DE7FCFB9230}">
                <p14:media xmlns:p14="http://schemas.microsoft.com/office/powerpoint/2010/main" r:link="rId2"/>
              </p:ext>
            </p:extLst>
          </p:nvPr>
        </p:nvPicPr>
        <p:blipFill>
          <a:blip r:embed="rId4">
            <a:lum bright="10000"/>
          </a:blip>
          <a:srcRect/>
          <a:stretch>
            <a:fillRect/>
          </a:stretch>
        </p:blipFill>
        <p:spPr bwMode="auto">
          <a:xfrm>
            <a:off x="0" y="0"/>
            <a:ext cx="9144000" cy="6858000"/>
          </a:xfrm>
          <a:prstGeom prst="rect">
            <a:avLst/>
          </a:prstGeom>
          <a:noFill/>
          <a:ln w="9525">
            <a:noFill/>
            <a:miter lim="800000"/>
            <a:headEnd/>
            <a:tailEnd/>
          </a:ln>
        </p:spPr>
      </p:pic>
      <p:pic>
        <p:nvPicPr>
          <p:cNvPr id="5" name="Content Placeholder 3"/>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8027989" y="5755218"/>
            <a:ext cx="909637" cy="842433"/>
          </a:xfrm>
          <a:prstGeom prst="rect">
            <a:avLst/>
          </a:prstGeom>
          <a:noFill/>
          <a:ln w="9525">
            <a:noFill/>
            <a:miter lim="800000"/>
            <a:headEnd/>
            <a:tailEnd/>
          </a:ln>
        </p:spPr>
      </p:pic>
      <p:pic>
        <p:nvPicPr>
          <p:cNvPr id="6" name="Content Placeholder 3"/>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8027989" y="5755218"/>
            <a:ext cx="909637" cy="842433"/>
          </a:xfrm>
          <a:prstGeom prst="rect">
            <a:avLst/>
          </a:prstGeom>
          <a:noFill/>
          <a:ln w="9525">
            <a:noFill/>
            <a:miter lim="800000"/>
            <a:headEnd/>
            <a:tailEnd/>
          </a:ln>
        </p:spPr>
      </p:pic>
      <p:sp>
        <p:nvSpPr>
          <p:cNvPr id="2" name="Title 1"/>
          <p:cNvSpPr>
            <a:spLocks noGrp="1"/>
          </p:cNvSpPr>
          <p:nvPr>
            <p:ph type="ctrTitle"/>
          </p:nvPr>
        </p:nvSpPr>
        <p:spPr>
          <a:xfrm>
            <a:off x="3923928" y="1412777"/>
            <a:ext cx="4534272" cy="2976332"/>
          </a:xfrm>
        </p:spPr>
        <p:txBody>
          <a:bodyPr/>
          <a:lstStyle>
            <a:lvl1pPr>
              <a:defRPr lang="ga-IE" dirty="0"/>
            </a:lvl1pPr>
          </a:lstStyle>
          <a:p>
            <a:pPr lvl="0"/>
            <a:r>
              <a:rPr lang="en-US" dirty="0"/>
              <a:t>Click to edit Master title style</a:t>
            </a:r>
            <a:endParaRPr lang="ga-IE" dirty="0"/>
          </a:p>
        </p:txBody>
      </p:sp>
      <p:sp>
        <p:nvSpPr>
          <p:cNvPr id="3" name="Subtitle 2"/>
          <p:cNvSpPr>
            <a:spLocks noGrp="1"/>
          </p:cNvSpPr>
          <p:nvPr>
            <p:ph type="subTitle" idx="1"/>
          </p:nvPr>
        </p:nvSpPr>
        <p:spPr>
          <a:xfrm>
            <a:off x="3923928" y="4422338"/>
            <a:ext cx="3776464" cy="542833"/>
          </a:xfrm>
        </p:spPr>
        <p:txBody>
          <a:bodyPr>
            <a:no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ga-IE" dirty="0"/>
          </a:p>
        </p:txBody>
      </p:sp>
      <p:sp>
        <p:nvSpPr>
          <p:cNvPr id="7" name="Date Placeholder 3"/>
          <p:cNvSpPr>
            <a:spLocks noGrp="1"/>
          </p:cNvSpPr>
          <p:nvPr>
            <p:ph type="dt" sz="half" idx="10"/>
          </p:nvPr>
        </p:nvSpPr>
        <p:spPr/>
        <p:txBody>
          <a:bodyPr/>
          <a:lstStyle>
            <a:lvl1pPr>
              <a:defRPr/>
            </a:lvl1pPr>
          </a:lstStyle>
          <a:p>
            <a:pPr>
              <a:defRPr/>
            </a:pPr>
            <a:fld id="{4DBBE448-F375-4CFE-B5CF-0522B981AD07}" type="datetimeFigureOut">
              <a:rPr lang="ga-IE" smtClean="0">
                <a:solidFill>
                  <a:prstClr val="black">
                    <a:tint val="75000"/>
                  </a:prstClr>
                </a:solidFill>
              </a:rPr>
              <a:pPr>
                <a:defRPr/>
              </a:pPr>
              <a:t>31/05/2018</a:t>
            </a:fld>
            <a:endParaRPr lang="ga-IE">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ga-IE">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DD587C2-527D-4743-91C2-CA1D34061CCC}" type="slidenum">
              <a:rPr lang="ga-IE" smtClean="0">
                <a:solidFill>
                  <a:prstClr val="black">
                    <a:tint val="75000"/>
                  </a:prstClr>
                </a:solidFill>
              </a:rPr>
              <a:pPr>
                <a:defRPr/>
              </a:pPr>
              <a:t>‹#›</a:t>
            </a:fld>
            <a:endParaRPr lang="ga-IE">
              <a:solidFill>
                <a:prstClr val="black">
                  <a:tint val="75000"/>
                </a:prstClr>
              </a:solidFill>
            </a:endParaRPr>
          </a:p>
        </p:txBody>
      </p:sp>
    </p:spTree>
    <p:extLst>
      <p:ext uri="{BB962C8B-B14F-4D97-AF65-F5344CB8AC3E}">
        <p14:creationId xmlns:p14="http://schemas.microsoft.com/office/powerpoint/2010/main" val="1848378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par>
              <p:cTn id="7"/>
            </p:par>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3F82EF9-6ED1-4179-A9AA-F353F410F666}" type="datetime1">
              <a:rPr lang="en-GB" smtClean="0"/>
              <a:pPr>
                <a:defRPr/>
              </a:pPr>
              <a:t>31/05/2018</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7ECDEC84-D34E-4F99-A53A-6AA823136A56}" type="slidenum">
              <a:rPr lang="en-GB" smtClean="0"/>
              <a:pPr>
                <a:defRPr/>
              </a:pPr>
              <a:t>‹#›</a:t>
            </a:fld>
            <a:endParaRPr lang="en-GB"/>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ga-IE" sz="4000"/>
            </a:lvl1pPr>
          </a:lstStyle>
          <a:p>
            <a:pPr lvl="0"/>
            <a:r>
              <a:rPr lang="en-US"/>
              <a:t>Click to edit Master title style</a:t>
            </a:r>
            <a:endParaRPr lang="ga-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ga-IE"/>
          </a:p>
        </p:txBody>
      </p:sp>
      <p:sp>
        <p:nvSpPr>
          <p:cNvPr id="4" name="Date Placeholder 3"/>
          <p:cNvSpPr>
            <a:spLocks noGrp="1"/>
          </p:cNvSpPr>
          <p:nvPr>
            <p:ph type="dt" sz="half" idx="10"/>
          </p:nvPr>
        </p:nvSpPr>
        <p:spPr/>
        <p:txBody>
          <a:bodyPr/>
          <a:lstStyle>
            <a:lvl1pPr>
              <a:defRPr/>
            </a:lvl1pPr>
          </a:lstStyle>
          <a:p>
            <a:pPr>
              <a:defRPr/>
            </a:pPr>
            <a:fld id="{6038AD23-5A88-4881-AC27-ABC4FC0C0A6F}" type="datetimeFigureOut">
              <a:rPr lang="ga-IE" smtClean="0">
                <a:solidFill>
                  <a:prstClr val="black">
                    <a:tint val="75000"/>
                  </a:prstClr>
                </a:solidFill>
              </a:rPr>
              <a:pPr>
                <a:defRPr/>
              </a:pPr>
              <a:t>31/05/2018</a:t>
            </a:fld>
            <a:endParaRPr lang="ga-IE">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ga-IE">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86EEBE2-D330-41E2-89CF-47836FE68B39}" type="slidenum">
              <a:rPr lang="ga-IE" smtClean="0">
                <a:solidFill>
                  <a:prstClr val="black">
                    <a:tint val="75000"/>
                  </a:prstClr>
                </a:solidFill>
              </a:rPr>
              <a:pPr>
                <a:defRPr/>
              </a:pPr>
              <a:t>‹#›</a:t>
            </a:fld>
            <a:endParaRPr lang="ga-IE">
              <a:solidFill>
                <a:prstClr val="black">
                  <a:tint val="75000"/>
                </a:prstClr>
              </a:solidFill>
            </a:endParaRPr>
          </a:p>
        </p:txBody>
      </p:sp>
    </p:spTree>
    <p:extLst>
      <p:ext uri="{BB962C8B-B14F-4D97-AF65-F5344CB8AC3E}">
        <p14:creationId xmlns:p14="http://schemas.microsoft.com/office/powerpoint/2010/main" val="259166243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FCF1911-216F-498A-BCB8-D40D6D4914E8}" type="datetimeFigureOut">
              <a:rPr lang="ga-IE" smtClean="0">
                <a:solidFill>
                  <a:prstClr val="black">
                    <a:tint val="75000"/>
                  </a:prstClr>
                </a:solidFill>
              </a:rPr>
              <a:pPr>
                <a:defRPr/>
              </a:pPr>
              <a:t>31/05/2018</a:t>
            </a:fld>
            <a:endParaRPr lang="ga-IE">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ga-IE">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80F19A9-18CE-4FFB-89AD-C9A418125950}" type="slidenum">
              <a:rPr lang="ga-IE" smtClean="0">
                <a:solidFill>
                  <a:prstClr val="black">
                    <a:tint val="75000"/>
                  </a:prstClr>
                </a:solidFill>
              </a:rPr>
              <a:pPr>
                <a:defRPr/>
              </a:pPr>
              <a:t>‹#›</a:t>
            </a:fld>
            <a:endParaRPr lang="ga-IE">
              <a:solidFill>
                <a:prstClr val="black">
                  <a:tint val="75000"/>
                </a:prstClr>
              </a:solidFill>
            </a:endParaRPr>
          </a:p>
        </p:txBody>
      </p:sp>
    </p:spTree>
    <p:extLst>
      <p:ext uri="{BB962C8B-B14F-4D97-AF65-F5344CB8AC3E}">
        <p14:creationId xmlns:p14="http://schemas.microsoft.com/office/powerpoint/2010/main" val="223954231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B64153-E855-460A-AB18-AB604D46970F}"/>
              </a:ext>
            </a:extLst>
          </p:cNvPr>
          <p:cNvSpPr>
            <a:spLocks noGrp="1"/>
          </p:cNvSpPr>
          <p:nvPr>
            <p:ph type="dt" sz="half" idx="10"/>
          </p:nvPr>
        </p:nvSpPr>
        <p:spPr/>
        <p:txBody>
          <a:bodyPr/>
          <a:lstStyle>
            <a:lvl1pPr eaLnBrk="0" fontAlgn="base" hangingPunct="0">
              <a:spcBef>
                <a:spcPct val="0"/>
              </a:spcBef>
              <a:spcAft>
                <a:spcPct val="0"/>
              </a:spcAft>
              <a:defRPr b="1">
                <a:latin typeface="Times New Roman" pitchFamily="18"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2354EA9D-FA62-40B7-8001-A90834B42890}" type="datetimeFigureOut">
              <a:rPr kumimoji="0" lang="en-GB" sz="1200" b="1" i="0" u="none" strike="noStrike" kern="1200" cap="none" spc="0" normalizeH="0" baseline="0" noProof="0">
                <a:ln>
                  <a:noFill/>
                </a:ln>
                <a:solidFill>
                  <a:prstClr val="black">
                    <a:tint val="75000"/>
                  </a:prstClr>
                </a:solidFill>
                <a:effectLst/>
                <a:uLnTx/>
                <a:uFillTx/>
                <a:latin typeface="Times New Roman"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31/05/2018</a:t>
            </a:fld>
            <a:endParaRPr kumimoji="0" lang="en-GB" sz="1200" b="1" i="0" u="none" strike="noStrike" kern="1200" cap="none" spc="0" normalizeH="0" baseline="0" noProof="0">
              <a:ln>
                <a:noFill/>
              </a:ln>
              <a:solidFill>
                <a:prstClr val="black">
                  <a:tint val="75000"/>
                </a:prstClr>
              </a:solidFill>
              <a:effectLst/>
              <a:uLnTx/>
              <a:uFillTx/>
              <a:latin typeface="Times New Roman" pitchFamily="18" charset="0"/>
              <a:ea typeface="+mn-ea"/>
              <a:cs typeface="+mn-cs"/>
            </a:endParaRPr>
          </a:p>
        </p:txBody>
      </p:sp>
      <p:sp>
        <p:nvSpPr>
          <p:cNvPr id="3" name="Footer Placeholder 2">
            <a:extLst>
              <a:ext uri="{FF2B5EF4-FFF2-40B4-BE49-F238E27FC236}">
                <a16:creationId xmlns:a16="http://schemas.microsoft.com/office/drawing/2014/main" id="{E27C352B-0E7C-4C46-8E90-75C264439736}"/>
              </a:ext>
            </a:extLst>
          </p:cNvPr>
          <p:cNvSpPr>
            <a:spLocks noGrp="1"/>
          </p:cNvSpPr>
          <p:nvPr>
            <p:ph type="ftr" sz="quarter" idx="11"/>
          </p:nvPr>
        </p:nvSpPr>
        <p:spPr/>
        <p:txBody>
          <a:bodyPr/>
          <a:lstStyle>
            <a:lvl1pPr eaLnBrk="0" fontAlgn="base" hangingPunct="0">
              <a:spcBef>
                <a:spcPct val="0"/>
              </a:spcBef>
              <a:spcAft>
                <a:spcPct val="0"/>
              </a:spcAft>
              <a:defRPr b="1">
                <a:latin typeface="Times New Roman" pitchFamily="18"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black">
                  <a:tint val="75000"/>
                </a:prstClr>
              </a:solidFill>
              <a:effectLst/>
              <a:uLnTx/>
              <a:uFillTx/>
              <a:latin typeface="Times New Roman" pitchFamily="18" charset="0"/>
              <a:ea typeface="+mn-ea"/>
              <a:cs typeface="+mn-cs"/>
            </a:endParaRPr>
          </a:p>
        </p:txBody>
      </p:sp>
      <p:sp>
        <p:nvSpPr>
          <p:cNvPr id="4" name="Slide Number Placeholder 3">
            <a:extLst>
              <a:ext uri="{FF2B5EF4-FFF2-40B4-BE49-F238E27FC236}">
                <a16:creationId xmlns:a16="http://schemas.microsoft.com/office/drawing/2014/main" id="{F8B10152-1CAA-4B2D-BB85-EA3F9F5B1CBF}"/>
              </a:ext>
            </a:extLst>
          </p:cNvPr>
          <p:cNvSpPr>
            <a:spLocks noGrp="1"/>
          </p:cNvSpPr>
          <p:nvPr>
            <p:ph type="sldNum" sz="quarter" idx="12"/>
          </p:nvPr>
        </p:nvSpPr>
        <p:spPr/>
        <p:txBody>
          <a:bodyPr/>
          <a:lstStyle>
            <a:lvl1pPr eaLnBrk="0" hangingPunct="0">
              <a:defRPr b="1" smtClean="0">
                <a:latin typeface="Times New Roman" panose="02020603050405020304" pitchFamily="18"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AFD7E64C-528C-4AA6-9656-4F4A71071A4A}" type="slidenum">
              <a:rPr kumimoji="0" lang="en-GB" altLang="en-US" sz="1200" b="1" i="0" u="none" strike="noStrike" kern="1200" cap="none" spc="0" normalizeH="0" baseline="0" noProof="0">
                <a:ln>
                  <a:noFill/>
                </a:ln>
                <a:solidFill>
                  <a:srgbClr val="898989"/>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GB" altLang="en-US" sz="1200" b="1" i="0" u="none" strike="noStrike" kern="1200" cap="none" spc="0" normalizeH="0" baseline="0" noProof="0">
              <a:ln>
                <a:noFill/>
              </a:ln>
              <a:solidFill>
                <a:srgbClr val="898989"/>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83154356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4" name="TextBox 43"/>
          <p:cNvSpPr txBox="1"/>
          <p:nvPr/>
        </p:nvSpPr>
        <p:spPr>
          <a:xfrm>
            <a:off x="3500438" y="6550025"/>
            <a:ext cx="2643187" cy="307975"/>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FF0000"/>
                </a:solidFill>
                <a:effectLst/>
                <a:uLnTx/>
                <a:uFillTx/>
                <a:latin typeface="Arial Rounded MT Bold"/>
                <a:ea typeface="+mn-ea"/>
                <a:cs typeface="+mn-cs"/>
              </a:rPr>
              <a:t>http://phil-race.co.uk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b="1"/>
            </a:lvl1pPr>
          </a:lstStyle>
          <a:p>
            <a:r>
              <a:rPr lang="en-US" altLang="en-US" dirty="0"/>
              <a:t>Click to edit Master subtitle style</a:t>
            </a:r>
            <a:endParaRPr lang="en-GB" altLang="en-US" dirty="0"/>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extLst>
      <p:ext uri="{BB962C8B-B14F-4D97-AF65-F5344CB8AC3E}">
        <p14:creationId xmlns:p14="http://schemas.microsoft.com/office/powerpoint/2010/main" val="252808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58D59E4-E051-40DE-9A2C-B3D3057CA44F}" type="datetime1">
              <a:rPr lang="en-GB" smtClean="0"/>
              <a:pPr>
                <a:defRPr/>
              </a:pPr>
              <a:t>31/05/2018</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DA792A76-7EF9-4E1A-9ACF-D9D0191CF955}" type="slidenum">
              <a:rPr lang="en-GB" smtClean="0"/>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8.xml"/></Relationships>
</file>

<file path=ppt/slideMasters/_rels/slideMaster10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03.xml"/></Relationships>
</file>

<file path=ppt/slideMasters/_rels/slideMaster10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04.xml"/><Relationship Id="rId1" Type="http://schemas.openxmlformats.org/officeDocument/2006/relationships/slideLayout" Target="../slideLayouts/slideLayout52.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0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07.xml"/><Relationship Id="rId1" Type="http://schemas.openxmlformats.org/officeDocument/2006/relationships/slideLayout" Target="../slideLayouts/slideLayout53.xml"/></Relationships>
</file>

<file path=ppt/slideMasters/_rels/slideMaster10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8.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9.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9.xml"/></Relationships>
</file>

<file path=ppt/slideMasters/_rels/slideMaster11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0.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1.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2.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3.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4.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5.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6.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18.xml"/><Relationship Id="rId1" Type="http://schemas.openxmlformats.org/officeDocument/2006/relationships/slideLayout" Target="../slideLayouts/slideLayout54.xml"/></Relationships>
</file>

<file path=ppt/slideMasters/_rels/slideMaster11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19.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0.xml"/></Relationships>
</file>

<file path=ppt/slideMasters/_rels/slideMaster12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20.xml"/><Relationship Id="rId1" Type="http://schemas.openxmlformats.org/officeDocument/2006/relationships/slideLayout" Target="../slideLayouts/slideLayout5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2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23.xml"/><Relationship Id="rId1" Type="http://schemas.openxmlformats.org/officeDocument/2006/relationships/slideLayout" Target="../slideLayouts/slideLayout56.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24.xml.rels><?xml version="1.0" encoding="UTF-8" standalone="yes"?>
<Relationships xmlns="http://schemas.openxmlformats.org/package/2006/relationships"><Relationship Id="rId1" Type="http://schemas.openxmlformats.org/officeDocument/2006/relationships/theme" Target="../theme/theme124.xml"/></Relationships>
</file>

<file path=ppt/slideMasters/_rels/slideMaster12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1.xml"/></Relationships>
</file>

<file path=ppt/slideMasters/_rels/slideMaster1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30.xml"/><Relationship Id="rId1" Type="http://schemas.openxmlformats.org/officeDocument/2006/relationships/slideLayout" Target="../slideLayouts/slideLayout57.xml"/></Relationships>
</file>

<file path=ppt/slideMasters/_rels/slideMaster131.xml.rels><?xml version="1.0" encoding="UTF-8" standalone="yes"?>
<Relationships xmlns="http://schemas.openxmlformats.org/package/2006/relationships"><Relationship Id="rId3" Type="http://schemas.openxmlformats.org/officeDocument/2006/relationships/theme" Target="../theme/theme131.xml"/><Relationship Id="rId2" Type="http://schemas.openxmlformats.org/officeDocument/2006/relationships/slideLayout" Target="../slideLayouts/slideLayout59.xml"/><Relationship Id="rId1" Type="http://schemas.openxmlformats.org/officeDocument/2006/relationships/slideLayout" Target="../slideLayouts/slideLayout58.xml"/><Relationship Id="rId4" Type="http://schemas.openxmlformats.org/officeDocument/2006/relationships/hyperlink" Target="00%20main%20menu.ppt" TargetMode="External"/></Relationships>
</file>

<file path=ppt/slideMasters/_rels/slideMaster13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3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3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33.xml"/></Relationships>
</file>

<file path=ppt/slideMasters/_rels/slideMaster134.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34.xml"/></Relationships>
</file>

<file path=ppt/slideMasters/_rels/slideMaster13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3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3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36.xml"/><Relationship Id="rId1" Type="http://schemas.openxmlformats.org/officeDocument/2006/relationships/slideLayout" Target="../slideLayouts/slideLayout60.xml"/></Relationships>
</file>

<file path=ppt/slideMasters/_rels/slideMaster13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3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3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3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39.xml.rels><?xml version="1.0" encoding="UTF-8" standalone="yes"?>
<Relationships xmlns="http://schemas.openxmlformats.org/package/2006/relationships"><Relationship Id="rId3" Type="http://schemas.openxmlformats.org/officeDocument/2006/relationships/theme" Target="../theme/theme139.xml"/><Relationship Id="rId2" Type="http://schemas.openxmlformats.org/officeDocument/2006/relationships/slideLayout" Target="../slideLayouts/slideLayout62.xml"/><Relationship Id="rId1" Type="http://schemas.openxmlformats.org/officeDocument/2006/relationships/slideLayout" Target="../slideLayouts/slideLayout61.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2.xml"/></Relationships>
</file>

<file path=ppt/slideMasters/_rels/slideMaster14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4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4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4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42.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42.xml"/></Relationships>
</file>

<file path=ppt/slideMasters/_rels/slideMaster14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4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44.xml.rels><?xml version="1.0" encoding="UTF-8" standalone="yes"?>
<Relationships xmlns="http://schemas.openxmlformats.org/package/2006/relationships"><Relationship Id="rId3" Type="http://schemas.openxmlformats.org/officeDocument/2006/relationships/theme" Target="../theme/theme144.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14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4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46.xml.rels><?xml version="1.0" encoding="UTF-8" standalone="yes"?>
<Relationships xmlns="http://schemas.openxmlformats.org/package/2006/relationships"><Relationship Id="rId2" Type="http://schemas.openxmlformats.org/officeDocument/2006/relationships/theme" Target="../theme/theme146.xml"/><Relationship Id="rId1" Type="http://schemas.openxmlformats.org/officeDocument/2006/relationships/slideLayout" Target="../slideLayouts/slideLayout65.xml"/></Relationships>
</file>

<file path=ppt/slideMasters/_rels/slideMaster147.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47.xml"/></Relationships>
</file>

<file path=ppt/slideMasters/_rels/slideMaster14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4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4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4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3.xml"/></Relationships>
</file>

<file path=ppt/slideMasters/_rels/slideMaster15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5.xml"/><Relationship Id="rId6" Type="http://schemas.openxmlformats.org/officeDocument/2006/relationships/hyperlink" Target="meta.ppt#-1,1,Metacognition "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9.xml.rels><?xml version="1.0" encoding="UTF-8" standalone="yes"?>
<Relationships xmlns="http://schemas.openxmlformats.org/package/2006/relationships"><Relationship Id="rId8" Type="http://schemas.openxmlformats.org/officeDocument/2006/relationships/hyperlink" Target="name%20labels.ppt" TargetMode="External"/><Relationship Id="rId3" Type="http://schemas.openxmlformats.org/officeDocument/2006/relationships/image" Target="../media/image4.jpeg"/><Relationship Id="rId7" Type="http://schemas.openxmlformats.org/officeDocument/2006/relationships/hyperlink" Target="disruptive%20behaviour%20bradford.ppt#-1,1,PowerPoint Presentation" TargetMode="External"/><Relationship Id="rId2" Type="http://schemas.openxmlformats.org/officeDocument/2006/relationships/theme" Target="../theme/theme159.xml"/><Relationship Id="rId1" Type="http://schemas.openxmlformats.org/officeDocument/2006/relationships/slideLayout" Target="../slideLayouts/slideLayout66.xml"/><Relationship Id="rId6" Type="http://schemas.openxmlformats.org/officeDocument/2006/relationships/hyperlink" Target="lec%20book%20pics.ppt#-1,1,PowerPoint Presentation"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4.xml"/></Relationships>
</file>

<file path=ppt/slideMasters/_rels/slideMaster160.xml.rels><?xml version="1.0" encoding="UTF-8" standalone="yes"?>
<Relationships xmlns="http://schemas.openxmlformats.org/package/2006/relationships"><Relationship Id="rId8" Type="http://schemas.openxmlformats.org/officeDocument/2006/relationships/hyperlink" Target="../../../Phil/Desktop/brunel%20pieces%202/name%20labels.ppt" TargetMode="External"/><Relationship Id="rId3" Type="http://schemas.openxmlformats.org/officeDocument/2006/relationships/hyperlink" Target="00%20main%20menu.ppt" TargetMode="External"/><Relationship Id="rId7" Type="http://schemas.openxmlformats.org/officeDocument/2006/relationships/hyperlink" Target="../../../Phil/Desktop/brunel%20pieces%202/disruptive%20behaviour%20bradford.ppt#-1,1,PowerPoint Presentation" TargetMode="External"/><Relationship Id="rId2" Type="http://schemas.openxmlformats.org/officeDocument/2006/relationships/theme" Target="../theme/theme160.xml"/><Relationship Id="rId1" Type="http://schemas.openxmlformats.org/officeDocument/2006/relationships/slideLayout" Target="../slideLayouts/slideLayout67.xml"/><Relationship Id="rId6" Type="http://schemas.openxmlformats.org/officeDocument/2006/relationships/hyperlink" Target="../../../Phil/Desktop/brunel%20pieces%202/lec%20book%20pics.ppt#-1,1,PowerPoint Presentation" TargetMode="External"/><Relationship Id="rId5" Type="http://schemas.openxmlformats.org/officeDocument/2006/relationships/hyperlink" Target="../../../Phil/Desktop/brunel%20pieces%202/Choices&#8230;.ppt" TargetMode="External"/><Relationship Id="rId4" Type="http://schemas.openxmlformats.org/officeDocument/2006/relationships/hyperlink" Target="../../../Phil/Desktop/brunel%20pieces%202/coffee.ppt" TargetMode="External"/><Relationship Id="rId9" Type="http://schemas.openxmlformats.org/officeDocument/2006/relationships/hyperlink" Target="Choices&#8230;.ppt" TargetMode="External"/></Relationships>
</file>

<file path=ppt/slideMasters/_rels/slideMaster16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61.xml"/><Relationship Id="rId1" Type="http://schemas.openxmlformats.org/officeDocument/2006/relationships/slideLayout" Target="../slideLayouts/slideLayout68.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62.xml.rels><?xml version="1.0" encoding="UTF-8" standalone="yes"?>
<Relationships xmlns="http://schemas.openxmlformats.org/package/2006/relationships"><Relationship Id="rId2" Type="http://schemas.openxmlformats.org/officeDocument/2006/relationships/theme" Target="../theme/theme162.xml"/><Relationship Id="rId1" Type="http://schemas.openxmlformats.org/officeDocument/2006/relationships/slideLayout" Target="../slideLayouts/slideLayout69.xml"/></Relationships>
</file>

<file path=ppt/slideMasters/_rels/slideMaster16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63.xml"/></Relationships>
</file>

<file path=ppt/slideMasters/_rels/slideMaster164.xml.rels><?xml version="1.0" encoding="UTF-8" standalone="yes"?>
<Relationships xmlns="http://schemas.openxmlformats.org/package/2006/relationships"><Relationship Id="rId2" Type="http://schemas.openxmlformats.org/officeDocument/2006/relationships/theme" Target="../theme/theme164.xml"/><Relationship Id="rId1" Type="http://schemas.openxmlformats.org/officeDocument/2006/relationships/slideLayout" Target="../slideLayouts/slideLayout70.xml"/></Relationships>
</file>

<file path=ppt/slideMasters/_rels/slideMaster165.xml.rels><?xml version="1.0" encoding="UTF-8" standalone="yes"?>
<Relationships xmlns="http://schemas.openxmlformats.org/package/2006/relationships"><Relationship Id="rId2" Type="http://schemas.openxmlformats.org/officeDocument/2006/relationships/theme" Target="../theme/theme165.xml"/><Relationship Id="rId1" Type="http://schemas.openxmlformats.org/officeDocument/2006/relationships/slideLayout" Target="../slideLayouts/slideLayout71.xml"/></Relationships>
</file>

<file path=ppt/slideMasters/_rels/slideMaster16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6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6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6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68.xml.rels><?xml version="1.0" encoding="UTF-8" standalone="yes"?>
<Relationships xmlns="http://schemas.openxmlformats.org/package/2006/relationships"><Relationship Id="rId2" Type="http://schemas.openxmlformats.org/officeDocument/2006/relationships/theme" Target="../theme/theme168.xml"/><Relationship Id="rId1" Type="http://schemas.openxmlformats.org/officeDocument/2006/relationships/slideLayout" Target="../slideLayouts/slideLayout72.xml"/></Relationships>
</file>

<file path=ppt/slideMasters/_rels/slideMaster16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69.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5.xml"/></Relationships>
</file>

<file path=ppt/slideMasters/_rels/slideMaster170.xml.rels><?xml version="1.0" encoding="UTF-8" standalone="yes"?>
<Relationships xmlns="http://schemas.openxmlformats.org/package/2006/relationships"><Relationship Id="rId2" Type="http://schemas.openxmlformats.org/officeDocument/2006/relationships/theme" Target="../theme/theme170.xml"/><Relationship Id="rId1" Type="http://schemas.openxmlformats.org/officeDocument/2006/relationships/slideLayout" Target="../slideLayouts/slideLayout73.xml"/></Relationships>
</file>

<file path=ppt/slideMasters/_rels/slideMaster17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71.xml"/><Relationship Id="rId1" Type="http://schemas.openxmlformats.org/officeDocument/2006/relationships/slideLayout" Target="../slideLayouts/slideLayout74.xml"/></Relationships>
</file>

<file path=ppt/slideMasters/_rels/slideMaster17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72.xml"/><Relationship Id="rId1" Type="http://schemas.openxmlformats.org/officeDocument/2006/relationships/slideLayout" Target="../slideLayouts/slideLayout7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73.xml.rels><?xml version="1.0" encoding="UTF-8" standalone="yes"?>
<Relationships xmlns="http://schemas.openxmlformats.org/package/2006/relationships"><Relationship Id="rId2" Type="http://schemas.openxmlformats.org/officeDocument/2006/relationships/theme" Target="../theme/theme173.xml"/><Relationship Id="rId1" Type="http://schemas.openxmlformats.org/officeDocument/2006/relationships/slideLayout" Target="../slideLayouts/slideLayout76.xml"/></Relationships>
</file>

<file path=ppt/slideMasters/_rels/slideMaster17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74.xml"/><Relationship Id="rId1" Type="http://schemas.openxmlformats.org/officeDocument/2006/relationships/slideLayout" Target="../slideLayouts/slideLayout77.xml"/></Relationships>
</file>

<file path=ppt/slideMasters/_rels/slideMaster175.xml.rels><?xml version="1.0" encoding="UTF-8" standalone="yes"?>
<Relationships xmlns="http://schemas.openxmlformats.org/package/2006/relationships"><Relationship Id="rId2" Type="http://schemas.openxmlformats.org/officeDocument/2006/relationships/theme" Target="../theme/theme175.xml"/><Relationship Id="rId1" Type="http://schemas.openxmlformats.org/officeDocument/2006/relationships/slideLayout" Target="../slideLayouts/slideLayout78.xml"/></Relationships>
</file>

<file path=ppt/slideMasters/_rels/slideMaster17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81.xml"/><Relationship Id="rId7" Type="http://schemas.openxmlformats.org/officeDocument/2006/relationships/image" Target="../media/image5.png"/><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microsoft.com/office/2007/relationships/media" Target="NULL" TargetMode="External"/><Relationship Id="rId5" Type="http://schemas.openxmlformats.org/officeDocument/2006/relationships/video" Target="NULL" TargetMode="External"/><Relationship Id="rId4" Type="http://schemas.openxmlformats.org/officeDocument/2006/relationships/theme" Target="../theme/theme176.xml"/></Relationships>
</file>

<file path=ppt/slideMasters/_rels/slideMaster177.xml.rels><?xml version="1.0" encoding="UTF-8" standalone="yes"?>
<Relationships xmlns="http://schemas.openxmlformats.org/package/2006/relationships"><Relationship Id="rId2" Type="http://schemas.openxmlformats.org/officeDocument/2006/relationships/theme" Target="../theme/theme177.xml"/><Relationship Id="rId1" Type="http://schemas.openxmlformats.org/officeDocument/2006/relationships/slideLayout" Target="../slideLayouts/slideLayout82.xml"/></Relationships>
</file>

<file path=ppt/slideMasters/_rels/slideMaster178.xml.rels><?xml version="1.0" encoding="UTF-8" standalone="yes"?>
<Relationships xmlns="http://schemas.openxmlformats.org/package/2006/relationships"><Relationship Id="rId2" Type="http://schemas.openxmlformats.org/officeDocument/2006/relationships/theme" Target="../theme/theme178.xml"/><Relationship Id="rId1" Type="http://schemas.openxmlformats.org/officeDocument/2006/relationships/slideLayout" Target="../slideLayouts/slideLayout83.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3" Type="http://schemas.openxmlformats.org/officeDocument/2006/relationships/theme" Target="../theme/theme19.xml"/><Relationship Id="rId2" Type="http://schemas.openxmlformats.org/officeDocument/2006/relationships/slideLayout" Target="../slideLayouts/slideLayout30.xml"/><Relationship Id="rId1" Type="http://schemas.openxmlformats.org/officeDocument/2006/relationships/slideLayout" Target="../slideLayouts/slideLayout29.xml"/></Relationships>
</file>

<file path=ppt/slideMasters/_rels/slideMaster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31.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32.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33.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34.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35.xml"/></Relationships>
</file>

<file path=ppt/slideMasters/_rels/slideMaster2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5.xml"/><Relationship Id="rId1" Type="http://schemas.openxmlformats.org/officeDocument/2006/relationships/slideLayout" Target="../slideLayouts/slideLayout36.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8.xml"/><Relationship Id="rId1" Type="http://schemas.openxmlformats.org/officeDocument/2006/relationships/slideLayout" Target="../slideLayouts/slideLayout37.xml"/></Relationships>
</file>

<file path=ppt/slideMasters/_rels/slideMaster2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3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3.xml.rels><?xml version="1.0" encoding="UTF-8" standalone="yes"?>
<Relationships xmlns="http://schemas.openxmlformats.org/package/2006/relationships"><Relationship Id="rId1" Type="http://schemas.openxmlformats.org/officeDocument/2006/relationships/theme" Target="../theme/theme33.xml"/></Relationships>
</file>

<file path=ppt/slideMasters/_rels/slideMaster3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4.xml"/><Relationship Id="rId1" Type="http://schemas.openxmlformats.org/officeDocument/2006/relationships/slideLayout" Target="../slideLayouts/slideLayout38.xml"/></Relationships>
</file>

<file path=ppt/slideMasters/_rels/slideMaster35.xml.rels><?xml version="1.0" encoding="UTF-8" standalone="yes"?>
<Relationships xmlns="http://schemas.openxmlformats.org/package/2006/relationships"><Relationship Id="rId3" Type="http://schemas.openxmlformats.org/officeDocument/2006/relationships/theme" Target="../theme/theme35.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3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8.xml.rels><?xml version="1.0" encoding="UTF-8" standalone="yes"?>
<Relationships xmlns="http://schemas.openxmlformats.org/package/2006/relationships"><Relationship Id="rId8" Type="http://schemas.openxmlformats.org/officeDocument/2006/relationships/hyperlink" Target="../../../Phil/Desktop/brunel%20pieces%202/name%20labels.ppt" TargetMode="External"/><Relationship Id="rId3" Type="http://schemas.openxmlformats.org/officeDocument/2006/relationships/hyperlink" Target="00%20main%20menu.ppt" TargetMode="External"/><Relationship Id="rId7" Type="http://schemas.openxmlformats.org/officeDocument/2006/relationships/hyperlink" Target="../../../Phil/Desktop/brunel%20pieces%202/disruptive%20behaviour%20bradford.ppt#-1,1,PowerPoint Presentation" TargetMode="External"/><Relationship Id="rId2" Type="http://schemas.openxmlformats.org/officeDocument/2006/relationships/theme" Target="../theme/theme38.xml"/><Relationship Id="rId1" Type="http://schemas.openxmlformats.org/officeDocument/2006/relationships/slideLayout" Target="../slideLayouts/slideLayout41.xml"/><Relationship Id="rId6" Type="http://schemas.openxmlformats.org/officeDocument/2006/relationships/hyperlink" Target="../../../Phil/Desktop/brunel%20pieces%202/lec%20book%20pics.ppt#-1,1,PowerPoint Presentation" TargetMode="External"/><Relationship Id="rId5" Type="http://schemas.openxmlformats.org/officeDocument/2006/relationships/hyperlink" Target="../../../Phil/Desktop/brunel%20pieces%202/Choices&#8230;.ppt" TargetMode="External"/><Relationship Id="rId4" Type="http://schemas.openxmlformats.org/officeDocument/2006/relationships/hyperlink" Target="../../../Phil/Desktop/brunel%20pieces%202/coffee.ppt" TargetMode="External"/><Relationship Id="rId9" Type="http://schemas.openxmlformats.org/officeDocument/2006/relationships/hyperlink" Target="Choices&#8230;.ppt" TargetMode="External"/></Relationships>
</file>

<file path=ppt/slideMasters/_rels/slideMaster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9.xml"/><Relationship Id="rId1"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0.xml"/><Relationship Id="rId1" Type="http://schemas.openxmlformats.org/officeDocument/2006/relationships/slideLayout" Target="../slideLayouts/slideLayout43.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3.xml"/><Relationship Id="rId6" Type="http://schemas.openxmlformats.org/officeDocument/2006/relationships/hyperlink" Target="meta.ppt#-1,1,Metacognition "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4.xml"/><Relationship Id="rId1" Type="http://schemas.openxmlformats.org/officeDocument/2006/relationships/slideLayout" Target="../slideLayouts/slideLayout44.xml"/></Relationships>
</file>

<file path=ppt/slideMasters/_rels/slideMaster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45.xml"/><Relationship Id="rId1" Type="http://schemas.openxmlformats.org/officeDocument/2006/relationships/slideLayout" Target="../slideLayouts/slideLayout45.xml"/></Relationships>
</file>

<file path=ppt/slideMasters/_rels/slideMaster4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6.xml"/><Relationship Id="rId1" Type="http://schemas.openxmlformats.org/officeDocument/2006/relationships/slideLayout" Target="../slideLayouts/slideLayout46.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7.xml"/><Relationship Id="rId1" Type="http://schemas.openxmlformats.org/officeDocument/2006/relationships/slideLayout" Target="../slideLayouts/slideLayout47.xml"/></Relationships>
</file>

<file path=ppt/slideMasters/_rels/slideMaster4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8.xml"/><Relationship Id="rId1" Type="http://schemas.openxmlformats.org/officeDocument/2006/relationships/slideLayout" Target="../slideLayouts/slideLayout48.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9.xml"/><Relationship Id="rId1" Type="http://schemas.openxmlformats.org/officeDocument/2006/relationships/slideLayout" Target="../slideLayouts/slideLayout49.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5.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xml"/></Relationships>
</file>

<file path=ppt/slideMasters/_rels/slideMaster5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50.xml"/><Relationship Id="rId1" Type="http://schemas.openxmlformats.org/officeDocument/2006/relationships/slideLayout" Target="../slideLayouts/slideLayout50.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51.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51.xml"/><Relationship Id="rId6" Type="http://schemas.openxmlformats.org/officeDocument/2006/relationships/hyperlink" Target="../../../Phil/Desktop/brunel%20pieces%202/disruptive%20behaviour%20bradford.ppt#-1,1,PowerPoint Presentation" TargetMode="External"/><Relationship Id="rId5" Type="http://schemas.openxmlformats.org/officeDocument/2006/relationships/hyperlink" Target="../../../Phil/Desktop/brunel%20pieces%202/lec%20book%20pics.ppt#-1,1,PowerPoint Presentation" TargetMode="External"/><Relationship Id="rId4" Type="http://schemas.openxmlformats.org/officeDocument/2006/relationships/hyperlink" Target="../../../Phil/Desktop/brunel%20pieces%202/Choices&#8230;.ppt" TargetMode="External"/></Relationships>
</file>

<file path=ppt/slideMasters/_rels/slideMaster52.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2.xml"/></Relationships>
</file>

<file path=ppt/slideMasters/_rels/slideMaster53.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53.xml"/><Relationship Id="rId6" Type="http://schemas.openxmlformats.org/officeDocument/2006/relationships/hyperlink" Target="../../../Phil/Desktop/brunel%20pieces%202/disruptive%20behaviour%20bradford.ppt#-1,1,PowerPoint Presentation" TargetMode="External"/><Relationship Id="rId5" Type="http://schemas.openxmlformats.org/officeDocument/2006/relationships/hyperlink" Target="../../../Phil/Desktop/brunel%20pieces%202/lec%20book%20pics.ppt#-1,1,PowerPoint Presentation" TargetMode="External"/><Relationship Id="rId4" Type="http://schemas.openxmlformats.org/officeDocument/2006/relationships/hyperlink" Target="../../../Phil/Desktop/brunel%20pieces%202/Choices&#8230;.ppt" TargetMode="External"/></Relationships>
</file>

<file path=ppt/slideMasters/_rels/slideMaster54.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4.xml"/></Relationships>
</file>

<file path=ppt/slideMasters/_rels/slideMaster5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56.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6.xml"/></Relationships>
</file>

<file path=ppt/slideMasters/_rels/slideMaster57.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7.xml"/></Relationships>
</file>

<file path=ppt/slideMasters/_rels/slideMaster58.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8.xml"/></Relationships>
</file>

<file path=ppt/slideMasters/_rels/slideMaster5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6.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6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1.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1.xml"/></Relationships>
</file>

<file path=ppt/slideMasters/_rels/slideMaster6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4.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4.xml"/></Relationships>
</file>

<file path=ppt/slideMasters/_rels/slideMaster6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6.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7.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8.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9.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4.xml"/></Relationships>
</file>

<file path=ppt/slideMasters/_rels/slideMaster7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0.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1.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2.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3.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4.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8.xml.rels><?xml version="1.0" encoding="UTF-8" standalone="yes"?>
<Relationships xmlns="http://schemas.openxmlformats.org/package/2006/relationships"><Relationship Id="rId1" Type="http://schemas.openxmlformats.org/officeDocument/2006/relationships/theme" Target="../theme/theme78.xml"/></Relationships>
</file>

<file path=ppt/slideMasters/_rels/slideMaster7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79.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_rels/slideMaster80.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80.xml"/></Relationships>
</file>

<file path=ppt/slideMasters/_rels/slideMaster8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7.xml"/></Relationships>
</file>

<file path=ppt/slideMasters/_rels/slideMaster9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90.xml"/><Relationship Id="rId1" Type="http://schemas.openxmlformats.org/officeDocument/2006/relationships/slideLayout" Target="../slideLayouts/slideLayout5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9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2.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92.xml"/></Relationships>
</file>

<file path=ppt/slideMasters/_rels/slideMaster9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mj-lt"/>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CF04658C-A48D-4FC1-B670-6DEBB2ADDC90}" type="datetimeFigureOut">
              <a:rPr lang="en-US"/>
              <a:pPr>
                <a:defRPr/>
              </a:pPr>
              <a:t>5/31/2018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6CCCB1BE-FAF5-455F-8C0E-1318258BF77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3"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513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sldLayoutIdLst>
    <p:sldLayoutId id="2147485182"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7119C089-0791-4C8E-A869-EB4FAD899FF5}" type="datetimeFigureOut">
              <a:rPr lang="en-US"/>
              <a:pPr>
                <a:defRPr/>
              </a:pPr>
              <a:t>5/31/2018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D2A51509-786D-499C-BB55-54BEAA8F4D1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5"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521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DD81A865-329D-46FE-939F-38FD95ECDD74}" type="datetimeFigureOut">
              <a:rPr lang="en-US"/>
              <a:pPr>
                <a:defRPr/>
              </a:pPr>
              <a:t>5/31/2018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838BB581-9C5A-4494-ABF2-A940DCD26C3D}"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7"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a:defRPr/>
            </a:pPr>
            <a:r>
              <a:rPr lang="en-GB" sz="1400"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extLst>
      <p:ext uri="{BB962C8B-B14F-4D97-AF65-F5344CB8AC3E}">
        <p14:creationId xmlns:p14="http://schemas.microsoft.com/office/powerpoint/2010/main" val="3946368148"/>
      </p:ext>
    </p:extLst>
  </p:cSld>
  <p:clrMap bg1="lt1" tx1="dk1" bg2="lt2" tx2="dk2" accent1="accent1" accent2="accent2" accent3="accent3" accent4="accent4" accent5="accent5" accent6="accent6" hlink="hlink" folHlink="folHlink"/>
  <p:sldLayoutIdLst>
    <p:sldLayoutId id="214748513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a:defRPr/>
            </a:pPr>
            <a:r>
              <a:rPr lang="en-GB" sz="1400"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extLst>
      <p:ext uri="{BB962C8B-B14F-4D97-AF65-F5344CB8AC3E}">
        <p14:creationId xmlns:p14="http://schemas.microsoft.com/office/powerpoint/2010/main" val="3859555260"/>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518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A05AF16-4932-4EE1-938A-62E4C3C44C45}" type="datetimeFigureOut">
              <a:rPr lang="en-US">
                <a:solidFill>
                  <a:prstClr val="white">
                    <a:tint val="75000"/>
                  </a:prstClr>
                </a:solidFill>
              </a:rPr>
              <a:pPr>
                <a:defRPr/>
              </a:pPr>
              <a:t>5/31/2018</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9244AFF-84A4-41D1-B6C9-F3B7007BF501}" type="slidenum">
              <a:rPr lang="en-US">
                <a:solidFill>
                  <a:prstClr val="white">
                    <a:tint val="75000"/>
                  </a:prstClr>
                </a:solidFill>
              </a:rPr>
              <a:pPr>
                <a:defRPr/>
              </a:pPr>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4"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b="1"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6"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9" name="Oval 7"/>
          <p:cNvSpPr>
            <a:spLocks noChangeArrowheads="1"/>
          </p:cNvSpPr>
          <p:nvPr/>
        </p:nvSpPr>
        <p:spPr bwMode="auto">
          <a:xfrm>
            <a:off x="8332789"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10" name="Oval 8"/>
          <p:cNvSpPr>
            <a:spLocks noChangeArrowheads="1"/>
          </p:cNvSpPr>
          <p:nvPr/>
        </p:nvSpPr>
        <p:spPr bwMode="auto">
          <a:xfrm>
            <a:off x="8421689"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11" name="Oval 9"/>
          <p:cNvSpPr>
            <a:spLocks noChangeArrowheads="1"/>
          </p:cNvSpPr>
          <p:nvPr/>
        </p:nvSpPr>
        <p:spPr bwMode="auto">
          <a:xfrm>
            <a:off x="8505826" y="622141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9" y="6550027"/>
            <a:ext cx="2643187" cy="307975"/>
          </a:xfrm>
          <a:prstGeom prst="rect">
            <a:avLst/>
          </a:prstGeom>
          <a:noFill/>
        </p:spPr>
        <p:txBody>
          <a:bodyPr>
            <a:spAutoFit/>
          </a:bodyPr>
          <a:lstStyle/>
          <a:p>
            <a:pPr algn="ctr" eaLnBrk="0" fontAlgn="auto" hangingPunct="0">
              <a:spcBef>
                <a:spcPts val="0"/>
              </a:spcBef>
              <a:spcAft>
                <a:spcPts val="0"/>
              </a:spcAft>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4" y="0"/>
            <a:ext cx="1042987"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4" y="5815015"/>
            <a:ext cx="1042987" cy="1042987"/>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dirty="0">
              <a:solidFill>
                <a:srgbClr val="000000"/>
              </a:solidFill>
              <a:latin typeface="Times New Roman" pitchFamily="18" charset="0"/>
            </a:endParaRPr>
          </a:p>
        </p:txBody>
      </p:sp>
    </p:spTree>
    <p:extLst>
      <p:ext uri="{BB962C8B-B14F-4D97-AF65-F5344CB8AC3E}">
        <p14:creationId xmlns:p14="http://schemas.microsoft.com/office/powerpoint/2010/main" val="3391402725"/>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E264B66D-FEB6-491F-830A-D80F645EA250}" type="datetimeFigureOut">
              <a:rPr lang="en-US"/>
              <a:pPr>
                <a:defRPr/>
              </a:pPr>
              <a:t>5/31/2018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B3D096C3-12FE-4F0C-B099-43328356415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9"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dirty="0"/>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0" hangingPunct="0">
              <a:defRPr/>
            </a:pPr>
            <a:r>
              <a:rPr lang="en-GB" altLang="en-US" dirty="0">
                <a:solidFill>
                  <a:srgbClr val="000000"/>
                </a:solidFill>
              </a:rPr>
              <a:t>Leeds Metropolitan University</a:t>
            </a:r>
          </a:p>
          <a:p>
            <a:pPr eaLnBrk="0" hangingPunct="0">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5043"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tmplLst>
          <p:tmpl lvl="1">
            <p:tnLst>
              <p:par>
                <p:cTn presetID="1" presetClass="entr" presetSubtype="0" fill="hold" nodeType="click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Lst>
      </p:b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5045" r:id="rId1"/>
    <p:sldLayoutId id="2147485145"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cs typeface="Arial" pitchFamily="34" charset="0"/>
              </a:rPr>
              <a:t>http://phil-race.co.uk/</a:t>
            </a:r>
          </a:p>
        </p:txBody>
      </p:sp>
    </p:spTree>
  </p:cSld>
  <p:clrMap bg1="lt1" tx1="dk1" bg2="lt2" tx2="dk2" accent1="accent1" accent2="accent2" accent3="accent3" accent4="accent4" accent5="accent5" accent6="accent6" hlink="hlink" folHlink="folHlink"/>
  <p:sldLayoutIdLst>
    <p:sldLayoutId id="214748506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31DC8AE-B192-402A-B14F-F0E519CCB1CE}" type="datetimeFigureOut">
              <a:rPr lang="en-US" smtClean="0">
                <a:solidFill>
                  <a:prstClr val="black">
                    <a:tint val="75000"/>
                  </a:prstClr>
                </a:solidFill>
                <a:latin typeface="Calibri"/>
              </a:rPr>
              <a:pPr fontAlgn="auto">
                <a:spcBef>
                  <a:spcPts val="0"/>
                </a:spcBef>
                <a:spcAft>
                  <a:spcPts val="0"/>
                </a:spcAft>
              </a:pPr>
              <a:t>5/31/2018</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EBAEE5-C1FE-4140-965B-64058E2C0C8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5068" r:id="rId1"/>
    <p:sldLayoutId id="2147485202"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19"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B700240A-1585-4C83-90BE-139EE6A6C472}" type="datetimeFigureOut">
              <a:rPr lang="en-US"/>
              <a:pPr>
                <a:defRPr/>
              </a:pPr>
              <a:t>5/31/2018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52D3A817-BB9C-4E58-9070-EF18A4B433BE}"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1"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Box 3"/>
          <p:cNvSpPr txBox="1">
            <a:spLocks noChangeArrowheads="1"/>
          </p:cNvSpPr>
          <p:nvPr/>
        </p:nvSpPr>
        <p:spPr bwMode="auto">
          <a:xfrm>
            <a:off x="684213" y="5805488"/>
            <a:ext cx="7775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endParaRPr lang="en-US" altLang="en-US" sz="2400" b="0">
              <a:solidFill>
                <a:srgbClr val="000000"/>
              </a:solidFill>
              <a:latin typeface="Comic Sans MS" panose="030F0702030302020204" pitchFamily="66"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3"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4" name="Oval 5"/>
          <p:cNvSpPr>
            <a:spLocks noChangeArrowheads="1"/>
          </p:cNvSpPr>
          <p:nvPr/>
        </p:nvSpPr>
        <p:spPr bwMode="auto">
          <a:xfrm>
            <a:off x="8156575" y="5872163"/>
            <a:ext cx="895350" cy="901700"/>
          </a:xfrm>
          <a:prstGeom prst="ellipse">
            <a:avLst/>
          </a:prstGeom>
          <a:solidFill>
            <a:schemeClr val="accent2"/>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a:solidFill>
                <a:srgbClr val="000000"/>
              </a:solidFill>
              <a:latin typeface="Comic Sans MS" panose="030F0702030302020204" pitchFamily="66" charset="0"/>
            </a:endParaRPr>
          </a:p>
        </p:txBody>
      </p:sp>
      <p:sp>
        <p:nvSpPr>
          <p:cNvPr id="2055"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6" name="Oval 7"/>
          <p:cNvSpPr>
            <a:spLocks noChangeArrowheads="1"/>
          </p:cNvSpPr>
          <p:nvPr/>
        </p:nvSpPr>
        <p:spPr bwMode="auto">
          <a:xfrm>
            <a:off x="8332788" y="6049963"/>
            <a:ext cx="568325" cy="577850"/>
          </a:xfrm>
          <a:prstGeom prst="ellipse">
            <a:avLst/>
          </a:prstGeom>
          <a:solidFill>
            <a:srgbClr val="FF99FF"/>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7" name="Oval 8"/>
          <p:cNvSpPr>
            <a:spLocks noChangeArrowheads="1"/>
          </p:cNvSpPr>
          <p:nvPr/>
        </p:nvSpPr>
        <p:spPr bwMode="auto">
          <a:xfrm>
            <a:off x="8421688" y="6138863"/>
            <a:ext cx="403225" cy="411162"/>
          </a:xfrm>
          <a:prstGeom prst="ellipse">
            <a:avLst/>
          </a:prstGeom>
          <a:solidFill>
            <a:srgbClr val="FF3300"/>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8" name="Oval 9"/>
          <p:cNvSpPr>
            <a:spLocks noChangeArrowheads="1"/>
          </p:cNvSpPr>
          <p:nvPr/>
        </p:nvSpPr>
        <p:spPr bwMode="auto">
          <a:xfrm>
            <a:off x="8505825" y="6221413"/>
            <a:ext cx="231775" cy="230187"/>
          </a:xfrm>
          <a:prstGeom prst="ellipse">
            <a:avLst/>
          </a:prstGeom>
          <a:solidFill>
            <a:srgbClr val="FFFF66"/>
          </a:solidFill>
          <a:ln>
            <a:noFill/>
          </a:ln>
          <a:extLst>
            <a:ext uri="{91240B29-F687-4F45-9708-019B960494DF}">
              <a14:hiddenLine xmlns:a14="http://schemas.microsoft.com/office/drawing/2010/main" w="50800">
                <a:solidFill>
                  <a:srgbClr val="000000"/>
                </a:solidFill>
                <a:round/>
                <a:headEnd/>
                <a:tailEnd/>
              </a14:hiddenLine>
            </a:ext>
          </a:extLst>
        </p:spPr>
        <p:txBody>
          <a:bodyPr wrap="none" lIns="92075" tIns="46038" rIns="92075" bIns="46038"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2800">
              <a:solidFill>
                <a:srgbClr val="000000"/>
              </a:solidFill>
              <a:latin typeface="Comic Sans MS" panose="030F0702030302020204" pitchFamily="66" charset="0"/>
            </a:endParaRPr>
          </a:p>
        </p:txBody>
      </p:sp>
      <p:sp>
        <p:nvSpPr>
          <p:cNvPr id="2059" name="TextBox 11"/>
          <p:cNvSpPr txBox="1">
            <a:spLocks noChangeArrowheads="1"/>
          </p:cNvSpPr>
          <p:nvPr/>
        </p:nvSpPr>
        <p:spPr bwMode="auto">
          <a:xfrm>
            <a:off x="3500438" y="6550025"/>
            <a:ext cx="2643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l"/>
            <a:r>
              <a:rPr lang="en-GB" altLang="en-US" sz="1400">
                <a:solidFill>
                  <a:srgbClr val="FF0000"/>
                </a:solidFill>
                <a:latin typeface="Arial Rounded MT Bold" panose="020F0704030504030204" pitchFamily="34" charset="0"/>
              </a:rPr>
              <a:t>www.phil-race.co.uk</a:t>
            </a:r>
          </a:p>
        </p:txBody>
      </p:sp>
    </p:spTree>
    <p:extLst>
      <p:ext uri="{BB962C8B-B14F-4D97-AF65-F5344CB8AC3E}">
        <p14:creationId xmlns:p14="http://schemas.microsoft.com/office/powerpoint/2010/main" val="4173014512"/>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anose="05000000000000000000"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anose="05000000000000000000"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7"/>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20"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FFFF66"/>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400" b="1" dirty="0">
              <a:solidFill>
                <a:srgbClr val="FFFF66"/>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9" name="Oval 7"/>
          <p:cNvSpPr>
            <a:spLocks noChangeArrowheads="1"/>
          </p:cNvSpPr>
          <p:nvPr/>
        </p:nvSpPr>
        <p:spPr bwMode="auto">
          <a:xfrm>
            <a:off x="8332795"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10" name="Oval 8"/>
          <p:cNvSpPr>
            <a:spLocks noChangeArrowheads="1"/>
          </p:cNvSpPr>
          <p:nvPr/>
        </p:nvSpPr>
        <p:spPr bwMode="auto">
          <a:xfrm>
            <a:off x="8421695"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11" name="Oval 9"/>
          <p:cNvSpPr>
            <a:spLocks noChangeArrowheads="1"/>
          </p:cNvSpPr>
          <p:nvPr/>
        </p:nvSpPr>
        <p:spPr bwMode="auto">
          <a:xfrm>
            <a:off x="8505832" y="6221427"/>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FFFF66"/>
              </a:solidFill>
              <a:latin typeface="Calibri"/>
            </a:endParaRPr>
          </a:p>
        </p:txBody>
      </p:sp>
      <p:sp>
        <p:nvSpPr>
          <p:cNvPr id="12" name="TextBox 11"/>
          <p:cNvSpPr txBox="1"/>
          <p:nvPr/>
        </p:nvSpPr>
        <p:spPr>
          <a:xfrm>
            <a:off x="3500445" y="6550039"/>
            <a:ext cx="2643187" cy="307975"/>
          </a:xfrm>
          <a:prstGeom prst="rect">
            <a:avLst/>
          </a:prstGeom>
          <a:noFill/>
        </p:spPr>
        <p:txBody>
          <a:bodyPr>
            <a:spAutoFit/>
          </a:bodyPr>
          <a:lstStyle/>
          <a:p>
            <a:pPr algn="ctr" eaLnBrk="0" fontAlgn="auto" hangingPunct="0">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20" y="0"/>
            <a:ext cx="1042987"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20" y="5815027"/>
            <a:ext cx="1042987" cy="1042987"/>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Tree>
    <p:extLst>
      <p:ext uri="{BB962C8B-B14F-4D97-AF65-F5344CB8AC3E}">
        <p14:creationId xmlns:p14="http://schemas.microsoft.com/office/powerpoint/2010/main" val="2860205506"/>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rtl="0" eaLnBrk="0" fontAlgn="base" hangingPunct="0">
              <a:spcBef>
                <a:spcPct val="50000"/>
              </a:spcBef>
              <a:spcAft>
                <a:spcPct val="0"/>
              </a:spcAft>
              <a:defRPr/>
            </a:pPr>
            <a:endParaRPr lang="en-US" sz="2400" kern="1200" dirty="0">
              <a:solidFill>
                <a:srgbClr val="000000"/>
              </a:solidFill>
              <a:latin typeface="Times New Roman" pitchFamily="18" charset="0"/>
              <a:ea typeface="+mn-ea"/>
              <a:cs typeface="+mn-cs"/>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rtl="0" eaLnBrk="0" fontAlgn="base" hangingPunct="0">
              <a:spcBef>
                <a:spcPct val="0"/>
              </a:spcBef>
              <a:spcAft>
                <a:spcPct val="0"/>
              </a:spcAft>
              <a:defRPr/>
            </a:pPr>
            <a:endParaRPr lang="en-US" sz="2000" b="1" kern="1200" dirty="0">
              <a:solidFill>
                <a:srgbClr val="000000"/>
              </a:solidFill>
              <a:latin typeface="Comic Sans MS" pitchFamily="66" charset="0"/>
              <a:ea typeface="+mn-ea"/>
              <a:cs typeface="+mn-cs"/>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rtl="0" eaLnBrk="0" fontAlgn="base" hangingPunct="0">
              <a:spcBef>
                <a:spcPct val="0"/>
              </a:spcBef>
              <a:spcAft>
                <a:spcPct val="0"/>
              </a:spcAft>
              <a:defRPr/>
            </a:pPr>
            <a:endParaRPr lang="en-US" sz="2800" b="1" kern="1200" dirty="0">
              <a:solidFill>
                <a:srgbClr val="000000"/>
              </a:solidFill>
              <a:latin typeface="Comic Sans MS" pitchFamily="66" charset="0"/>
              <a:ea typeface="+mn-ea"/>
              <a:cs typeface="+mn-cs"/>
            </a:endParaRPr>
          </a:p>
        </p:txBody>
      </p:sp>
      <p:sp>
        <p:nvSpPr>
          <p:cNvPr id="12" name="TextBox 11"/>
          <p:cNvSpPr txBox="1"/>
          <p:nvPr/>
        </p:nvSpPr>
        <p:spPr>
          <a:xfrm>
            <a:off x="3500438" y="6550025"/>
            <a:ext cx="2643187" cy="307975"/>
          </a:xfrm>
          <a:prstGeom prst="rect">
            <a:avLst/>
          </a:prstGeom>
          <a:noFill/>
        </p:spPr>
        <p:txBody>
          <a:bodyPr>
            <a:spAutoFit/>
          </a:bodyPr>
          <a:lstStyle/>
          <a:p>
            <a:pPr algn="ctr" rtl="0" eaLnBrk="0" fontAlgn="base" hangingPunct="0">
              <a:spcBef>
                <a:spcPct val="0"/>
              </a:spcBef>
              <a:spcAft>
                <a:spcPct val="0"/>
              </a:spcAft>
              <a:defRPr/>
            </a:pPr>
            <a:r>
              <a:rPr lang="en-GB" sz="1400" b="1" kern="1200" dirty="0">
                <a:solidFill>
                  <a:srgbClr val="FF0000"/>
                </a:solidFill>
                <a:latin typeface="Arial Rounded MT Bold"/>
                <a:ea typeface="+mn-ea"/>
                <a:cs typeface="+mn-cs"/>
              </a:rPr>
              <a:t>www.phil-race.co.uk</a:t>
            </a:r>
          </a:p>
        </p:txBody>
      </p:sp>
      <p:sp>
        <p:nvSpPr>
          <p:cNvPr id="13" name="AutoShape 38">
            <a:hlinkClick r:id="rId5"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
        <p:nvSpPr>
          <p:cNvPr id="14" name="AutoShape 39">
            <a:hlinkClick r:id="rId6"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
        <p:nvSpPr>
          <p:cNvPr id="15" name="AutoShape 40">
            <a:hlinkClick r:id="rId7"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
        <p:nvSpPr>
          <p:cNvPr id="16" name="AutoShape 41">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Tree>
    <p:extLst>
      <p:ext uri="{BB962C8B-B14F-4D97-AF65-F5344CB8AC3E}">
        <p14:creationId xmlns:p14="http://schemas.microsoft.com/office/powerpoint/2010/main" val="206974564"/>
      </p:ext>
    </p:extLst>
  </p:cSld>
  <p:clrMap bg1="lt1" tx1="dk1" bg2="lt2" tx2="dk2" accent1="accent1" accent2="accent2" accent3="accent3" accent4="accent4" accent5="accent5" accent6="accent6" hlink="hlink" folHlink="folHlink"/>
  <p:sldLayoutIdLst>
    <p:sldLayoutId id="2147485184" r:id="rId1"/>
    <p:sldLayoutId id="2147485186"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extLst>
      <p:ext uri="{BB962C8B-B14F-4D97-AF65-F5344CB8AC3E}">
        <p14:creationId xmlns:p14="http://schemas.microsoft.com/office/powerpoint/2010/main" val="688309179"/>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A05AF16-4932-4EE1-938A-62E4C3C44C45}" type="datetimeFigureOut">
              <a:rPr lang="en-US"/>
              <a:pPr>
                <a:defRPr/>
              </a:pPr>
              <a:t>5/31/2018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9244AFF-84A4-41D1-B6C9-F3B7007BF501}" type="slidenum">
              <a:rPr lang="en-US"/>
              <a:pPr>
                <a:defRPr/>
              </a:pPr>
              <a:t>‹#›</a:t>
            </a:fld>
            <a:endParaRPr lang="en-US"/>
          </a:p>
        </p:txBody>
      </p:sp>
    </p:spTree>
    <p:extLst>
      <p:ext uri="{BB962C8B-B14F-4D97-AF65-F5344CB8AC3E}">
        <p14:creationId xmlns:p14="http://schemas.microsoft.com/office/powerpoint/2010/main" val="3003395671"/>
      </p:ext>
    </p:extLst>
  </p:cSld>
  <p:clrMap bg1="dk1" tx1="lt1" bg2="dk2" tx2="lt2" accent1="accent1" accent2="accent2" accent3="accent3" accent4="accent4" accent5="accent5" accent6="accent6" hlink="hlink" folHlink="folHlink"/>
  <p:sldLayoutIdLst>
    <p:sldLayoutId id="2147485187"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dirty="0">
                <a:solidFill>
                  <a:srgbClr val="FF0000"/>
                </a:solidFill>
                <a:latin typeface="Arial Rounded MT Bold"/>
              </a:rPr>
              <a:t>http://phil-race.co.uk/</a:t>
            </a:r>
          </a:p>
        </p:txBody>
      </p:sp>
    </p:spTree>
    <p:extLst>
      <p:ext uri="{BB962C8B-B14F-4D97-AF65-F5344CB8AC3E}">
        <p14:creationId xmlns:p14="http://schemas.microsoft.com/office/powerpoint/2010/main" val="454601416"/>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extLst>
      <p:ext uri="{BB962C8B-B14F-4D97-AF65-F5344CB8AC3E}">
        <p14:creationId xmlns:p14="http://schemas.microsoft.com/office/powerpoint/2010/main" val="180448872"/>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extLst>
      <p:ext uri="{BB962C8B-B14F-4D97-AF65-F5344CB8AC3E}">
        <p14:creationId xmlns:p14="http://schemas.microsoft.com/office/powerpoint/2010/main" val="204539619"/>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43"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DE181BA3-8EF6-4502-BF53-120050CD86EE}" type="datetimeFigureOut">
              <a:rPr lang="en-US"/>
              <a:pPr>
                <a:defRPr/>
              </a:pPr>
              <a:t>5/31/2018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914EBF77-9014-4191-875E-EFDB9D8C596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3"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Tree>
    <p:extLst>
      <p:ext uri="{BB962C8B-B14F-4D97-AF65-F5344CB8AC3E}">
        <p14:creationId xmlns:p14="http://schemas.microsoft.com/office/powerpoint/2010/main" val="587520710"/>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extLst>
      <p:ext uri="{BB962C8B-B14F-4D97-AF65-F5344CB8AC3E}">
        <p14:creationId xmlns:p14="http://schemas.microsoft.com/office/powerpoint/2010/main" val="1042915730"/>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extLst>
      <p:ext uri="{BB962C8B-B14F-4D97-AF65-F5344CB8AC3E}">
        <p14:creationId xmlns:p14="http://schemas.microsoft.com/office/powerpoint/2010/main" val="2733385224"/>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1" fontAlgn="auto" hangingPunct="1">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b="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extLst>
      <p:ext uri="{BB962C8B-B14F-4D97-AF65-F5344CB8AC3E}">
        <p14:creationId xmlns:p14="http://schemas.microsoft.com/office/powerpoint/2010/main" val="382973162"/>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1" fontAlgn="auto" hangingPunct="1">
              <a:spcBef>
                <a:spcPct val="50000"/>
              </a:spcBef>
              <a:spcAft>
                <a:spcPts val="0"/>
              </a:spcAft>
              <a:defRPr/>
            </a:pPr>
            <a:endParaRPr lang="en-US" sz="2400" b="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Aria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Aria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Aria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Aria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Aria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1" fontAlgn="auto" hangingPunct="1">
              <a:spcBef>
                <a:spcPts val="0"/>
              </a:spcBef>
              <a:spcAft>
                <a:spcPts val="0"/>
              </a:spcAft>
              <a:defRPr/>
            </a:pPr>
            <a:endParaRPr lang="en-US" sz="1800" b="0" dirty="0">
              <a:solidFill>
                <a:srgbClr val="000000"/>
              </a:solidFill>
              <a:latin typeface="Aria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b="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Tree>
    <p:extLst>
      <p:ext uri="{BB962C8B-B14F-4D97-AF65-F5344CB8AC3E}">
        <p14:creationId xmlns:p14="http://schemas.microsoft.com/office/powerpoint/2010/main" val="1536325493"/>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7" name="AutoShape 3">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
        <p:nvSpPr>
          <p:cNvPr id="18" name="AutoShape 4">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
        <p:nvSpPr>
          <p:cNvPr id="19" name="AutoShape 5">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
        <p:nvSpPr>
          <p:cNvPr id="20" name="AutoShape 6">
            <a:hlinkClick r:id="rId6" action="ppaction://hlinkpres?slideindex=1&amp;slidetitle=Metacognition " highlightClick="1"/>
          </p:cNvPr>
          <p:cNvSpPr>
            <a:spLocks noChangeArrowheads="1"/>
          </p:cNvSpPr>
          <p:nvPr/>
        </p:nvSpPr>
        <p:spPr bwMode="auto">
          <a:xfrm>
            <a:off x="0" y="5867400"/>
            <a:ext cx="1042988" cy="1042988"/>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
        <p:nvSpPr>
          <p:cNvPr id="21" name="AutoShape 7">
            <a:hlinkClick r:id="rId4" action="ppaction://hlinkpres?slideindex=1&amp;slidetitle=" highlightClick="1"/>
          </p:cNvPr>
          <p:cNvSpPr>
            <a:spLocks noChangeArrowheads="1"/>
          </p:cNvSpPr>
          <p:nvPr/>
        </p:nvSpPr>
        <p:spPr bwMode="auto">
          <a:xfrm>
            <a:off x="8382000" y="5943600"/>
            <a:ext cx="1042988" cy="1042988"/>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Tree>
    <p:extLst>
      <p:ext uri="{BB962C8B-B14F-4D97-AF65-F5344CB8AC3E}">
        <p14:creationId xmlns:p14="http://schemas.microsoft.com/office/powerpoint/2010/main" val="1316032918"/>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dirty="0">
              <a:solidFill>
                <a:srgbClr val="FFFF66"/>
              </a:solidFill>
              <a:latin typeface="Times New Roman" pitchFamily="18" charset="0"/>
            </a:endParaRPr>
          </a:p>
        </p:txBody>
      </p:sp>
      <p:sp>
        <p:nvSpPr>
          <p:cNvPr id="17"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8"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9"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20"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Tree>
    <p:extLst>
      <p:ext uri="{BB962C8B-B14F-4D97-AF65-F5344CB8AC3E}">
        <p14:creationId xmlns:p14="http://schemas.microsoft.com/office/powerpoint/2010/main" val="2227433999"/>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Tree>
    <p:extLst>
      <p:ext uri="{BB962C8B-B14F-4D97-AF65-F5344CB8AC3E}">
        <p14:creationId xmlns:p14="http://schemas.microsoft.com/office/powerpoint/2010/main" val="2805742179"/>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Tree>
    <p:extLst>
      <p:ext uri="{BB962C8B-B14F-4D97-AF65-F5344CB8AC3E}">
        <p14:creationId xmlns:p14="http://schemas.microsoft.com/office/powerpoint/2010/main" val="3954247662"/>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9.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email">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050626" name="Rectangle 2"/>
          <p:cNvSpPr>
            <a:spLocks noGrp="1" noRot="1" noChangeArrowheads="1"/>
          </p:cNvSpPr>
          <p:nvPr>
            <p:ph type="title"/>
          </p:nvPr>
        </p:nvSpPr>
        <p:spPr bwMode="auto">
          <a:xfrm>
            <a:off x="301627" y="228602"/>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50627" name="Rectangle 3"/>
          <p:cNvSpPr>
            <a:spLocks noGrp="1" noRot="1" noChangeArrowheads="1"/>
          </p:cNvSpPr>
          <p:nvPr>
            <p:ph type="body" idx="1"/>
          </p:nvPr>
        </p:nvSpPr>
        <p:spPr bwMode="auto">
          <a:xfrm>
            <a:off x="301627" y="1676408"/>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50628"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400" b="0">
                <a:effectLst>
                  <a:outerShdw blurRad="38100" dist="38100" dir="2700000" algn="tl">
                    <a:srgbClr val="000000"/>
                  </a:outerShdw>
                </a:effectLst>
                <a:latin typeface="+mn-lt"/>
              </a:defRPr>
            </a:lvl1pPr>
          </a:lstStyle>
          <a:p>
            <a:pPr>
              <a:defRPr/>
            </a:pPr>
            <a:fld id="{51C250BC-73CF-491F-8004-61FF01300B02}" type="datetime2">
              <a:rPr lang="en-GB">
                <a:solidFill>
                  <a:srgbClr val="FFFF66"/>
                </a:solidFill>
              </a:rPr>
              <a:pPr>
                <a:defRPr/>
              </a:pPr>
              <a:t>Thursday, 31 May 2018</a:t>
            </a:fld>
            <a:endParaRPr lang="en-GB" dirty="0">
              <a:solidFill>
                <a:srgbClr val="FFFF66"/>
              </a:solidFill>
            </a:endParaRPr>
          </a:p>
        </p:txBody>
      </p:sp>
      <p:sp>
        <p:nvSpPr>
          <p:cNvPr id="10506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b="0">
                <a:effectLst>
                  <a:outerShdw blurRad="38100" dist="38100" dir="2700000" algn="tl">
                    <a:srgbClr val="000000"/>
                  </a:outerShdw>
                </a:effectLst>
                <a:latin typeface="+mn-lt"/>
              </a:defRPr>
            </a:lvl1pPr>
          </a:lstStyle>
          <a:p>
            <a:pPr algn="ctr">
              <a:defRPr/>
            </a:pPr>
            <a:endParaRPr lang="en-GB" dirty="0">
              <a:solidFill>
                <a:srgbClr val="FFFF66"/>
              </a:solidFill>
            </a:endParaRPr>
          </a:p>
        </p:txBody>
      </p:sp>
      <p:sp>
        <p:nvSpPr>
          <p:cNvPr id="1050630"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b="0">
                <a:effectLst>
                  <a:outerShdw blurRad="38100" dist="38100" dir="2700000" algn="tl">
                    <a:srgbClr val="000000"/>
                  </a:outerShdw>
                </a:effectLst>
                <a:latin typeface="+mn-lt"/>
              </a:defRPr>
            </a:lvl1pPr>
          </a:lstStyle>
          <a:p>
            <a:pPr>
              <a:defRPr/>
            </a:pPr>
            <a:fld id="{698A128A-5A34-4019-A4AD-025074B52218}" type="slidenum">
              <a:rPr lang="en-GB">
                <a:solidFill>
                  <a:srgbClr val="FFFF66"/>
                </a:solidFill>
              </a:rPr>
              <a:pPr>
                <a:defRPr/>
              </a:pPr>
              <a:t>‹#›</a:t>
            </a:fld>
            <a:endParaRPr lang="en-GB" dirty="0">
              <a:solidFill>
                <a:srgbClr val="FFFF66"/>
              </a:solidFill>
            </a:endParaRPr>
          </a:p>
        </p:txBody>
      </p:sp>
      <p:sp>
        <p:nvSpPr>
          <p:cNvPr id="1050631" name="AutoShape 7">
            <a:hlinkClick r:id="rId4"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2" name="AutoShape 8">
            <a:hlinkClick r:id="rId5"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3" name="AutoShape 9">
            <a:hlinkClick r:id="rId6"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4" name="AutoShape 10">
            <a:hlinkClick r:id="rId7"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050635" name="AutoShape 11">
            <a:hlinkClick r:id="rId5"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6" name="AutoShape 12">
            <a:hlinkClick r:id="rId5"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7" name="AutoShape 13">
            <a:hlinkClick r:id="rId8"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Tree>
    <p:extLst>
      <p:ext uri="{BB962C8B-B14F-4D97-AF65-F5344CB8AC3E}">
        <p14:creationId xmlns:p14="http://schemas.microsoft.com/office/powerpoint/2010/main" val="3272255874"/>
      </p:ext>
    </p:extLst>
  </p:cSld>
  <p:clrMap bg1="dk2" tx1="lt1" bg2="dk1" tx2="lt2" accent1="accent1" accent2="accent2" accent3="accent3" accent4="accent4" accent5="accent5" accent6="accent6" hlink="hlink" folHlink="folHlink"/>
  <p:sldLayoutIdLst>
    <p:sldLayoutId id="2147485123"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50627">
                                            <p:txEl>
                                              <p:pRg st="0" end="0"/>
                                            </p:txEl>
                                          </p:spTgt>
                                        </p:tgtEl>
                                        <p:attrNameLst>
                                          <p:attrName>style.visibility</p:attrName>
                                        </p:attrNameLst>
                                      </p:cBhvr>
                                      <p:to>
                                        <p:strVal val="visible"/>
                                      </p:to>
                                    </p:set>
                                    <p:animEffect transition="in" filter="dissolve">
                                      <p:cBhvr>
                                        <p:cTn id="7" dur="500"/>
                                        <p:tgtEl>
                                          <p:spTgt spid="1050627">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50627">
                                            <p:txEl>
                                              <p:pRg st="1" end="1"/>
                                            </p:txEl>
                                          </p:spTgt>
                                        </p:tgtEl>
                                        <p:attrNameLst>
                                          <p:attrName>style.visibility</p:attrName>
                                        </p:attrNameLst>
                                      </p:cBhvr>
                                      <p:to>
                                        <p:strVal val="visible"/>
                                      </p:to>
                                    </p:set>
                                    <p:animEffect transition="in" filter="dissolve">
                                      <p:cBhvr>
                                        <p:cTn id="10" dur="500"/>
                                        <p:tgtEl>
                                          <p:spTgt spid="1050627">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50627">
                                            <p:txEl>
                                              <p:pRg st="2" end="2"/>
                                            </p:txEl>
                                          </p:spTgt>
                                        </p:tgtEl>
                                        <p:attrNameLst>
                                          <p:attrName>style.visibility</p:attrName>
                                        </p:attrNameLst>
                                      </p:cBhvr>
                                      <p:to>
                                        <p:strVal val="visible"/>
                                      </p:to>
                                    </p:set>
                                    <p:animEffect transition="in" filter="dissolve">
                                      <p:cBhvr>
                                        <p:cTn id="13" dur="500"/>
                                        <p:tgtEl>
                                          <p:spTgt spid="1050627">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50627">
                                            <p:txEl>
                                              <p:pRg st="3" end="3"/>
                                            </p:txEl>
                                          </p:spTgt>
                                        </p:tgtEl>
                                        <p:attrNameLst>
                                          <p:attrName>style.visibility</p:attrName>
                                        </p:attrNameLst>
                                      </p:cBhvr>
                                      <p:to>
                                        <p:strVal val="visible"/>
                                      </p:to>
                                    </p:set>
                                    <p:animEffect transition="in" filter="dissolve">
                                      <p:cBhvr>
                                        <p:cTn id="16" dur="500"/>
                                        <p:tgtEl>
                                          <p:spTgt spid="1050627">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050627">
                                            <p:txEl>
                                              <p:pRg st="4" end="4"/>
                                            </p:txEl>
                                          </p:spTgt>
                                        </p:tgtEl>
                                        <p:attrNameLst>
                                          <p:attrName>style.visibility</p:attrName>
                                        </p:attrNameLst>
                                      </p:cBhvr>
                                      <p:to>
                                        <p:strVal val="visible"/>
                                      </p:to>
                                    </p:set>
                                    <p:animEffect transition="in" filter="dissolve">
                                      <p:cBhvr>
                                        <p:cTn id="19" dur="500"/>
                                        <p:tgtEl>
                                          <p:spTgt spid="10506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627" grpId="0" build="p" autoUpdateAnimBg="0">
        <p:tmplLst>
          <p:tmpl lvl="1">
            <p:tnLst>
              <p:par>
                <p:cTn presetID="9" presetClass="entr" presetSubtype="0" fill="hold" nodeType="click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Lst>
      </p:bldP>
    </p:bldLst>
  </p:timing>
  <p:hf hdr="0" ftr="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6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4BD2A7B9-BFC1-44F9-B000-C9DEA1736AA9}" type="datetimeFigureOut">
              <a:rPr lang="en-US"/>
              <a:pPr>
                <a:defRPr/>
              </a:pPr>
              <a:t>5/31/2018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24A8BC4D-13B8-4499-9351-4DCE6F6CDF2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5"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5"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6"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7"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5"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5"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8"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9" action="ppaction://hlinkpres?slideindex=1&amp;slidetitle=" highlightClick="1"/>
          </p:cNvPr>
          <p:cNvSpPr>
            <a:spLocks noChangeArrowheads="1"/>
          </p:cNvSpPr>
          <p:nvPr userDrawn="1"/>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extLst>
      <p:ext uri="{BB962C8B-B14F-4D97-AF65-F5344CB8AC3E}">
        <p14:creationId xmlns:p14="http://schemas.microsoft.com/office/powerpoint/2010/main" val="809610685"/>
      </p:ext>
    </p:extLst>
  </p:cSld>
  <p:clrMap bg1="lt1" tx1="dk1" bg2="lt2" tx2="dk2" accent1="accent1" accent2="accent2" accent3="accent3" accent4="accent4" accent5="accent5" accent6="accent6" hlink="hlink" folHlink="folHlink"/>
  <p:sldLayoutIdLst>
    <p:sldLayoutId id="214748512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l" eaLnBrk="1" fontAlgn="auto" hangingPunct="1">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l" eaLnBrk="1" fontAlgn="auto" hangingPunct="1">
              <a:spcBef>
                <a:spcPts val="0"/>
              </a:spcBef>
              <a:spcAft>
                <a:spcPts val="0"/>
              </a:spcAft>
              <a:defRPr/>
            </a:pPr>
            <a:endParaRPr lang="en-GB"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l" eaLnBrk="1" fontAlgn="auto" hangingPunct="1">
              <a:spcBef>
                <a:spcPts val="0"/>
              </a:spcBef>
              <a:spcAft>
                <a:spcPts val="0"/>
              </a:spcAft>
              <a:defRPr/>
            </a:pPr>
            <a:endParaRPr lang="en-GB"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l" eaLnBrk="1" fontAlgn="auto" hangingPunct="1">
              <a:spcBef>
                <a:spcPts val="0"/>
              </a:spcBef>
              <a:spcAft>
                <a:spcPts val="0"/>
              </a:spcAft>
              <a:defRPr/>
            </a:pPr>
            <a:endParaRPr lang="en-GB"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l" eaLnBrk="1" fontAlgn="auto" hangingPunct="1">
              <a:spcBef>
                <a:spcPts val="0"/>
              </a:spcBef>
              <a:spcAft>
                <a:spcPts val="0"/>
              </a:spcAft>
              <a:defRPr/>
            </a:pPr>
            <a:endParaRPr lang="en-GB" dirty="0">
              <a:solidFill>
                <a:srgbClr val="000000"/>
              </a:solidFill>
              <a:latin typeface="Arial"/>
            </a:endParaRPr>
          </a:p>
        </p:txBody>
      </p:sp>
    </p:spTree>
    <p:extLst>
      <p:ext uri="{BB962C8B-B14F-4D97-AF65-F5344CB8AC3E}">
        <p14:creationId xmlns:p14="http://schemas.microsoft.com/office/powerpoint/2010/main" val="3734796699"/>
      </p:ext>
    </p:extLst>
  </p:cSld>
  <p:clrMap bg1="lt1" tx1="dk1" bg2="lt2" tx2="dk2" accent1="accent1" accent2="accent2" accent3="accent3" accent4="accent4" accent5="accent5" accent6="accent6" hlink="hlink" folHlink="folHlink"/>
  <p:sldLayoutIdLst>
    <p:sldLayoutId id="214748522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10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10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10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5/31/2018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569642286"/>
      </p:ext>
    </p:extLst>
  </p:cSld>
  <p:clrMap bg1="lt1" tx1="dk1" bg2="lt2" tx2="dk2" accent1="accent1" accent2="accent2" accent3="accent3" accent4="accent4" accent5="accent5" accent6="accent6" hlink="hlink" folHlink="folHlink"/>
  <p:sldLayoutIdLst>
    <p:sldLayoutId id="214748515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eaLnBrk="0" fontAlgn="base" hangingPunct="0">
              <a:spcBef>
                <a:spcPct val="50000"/>
              </a:spcBef>
              <a:spcAft>
                <a:spcPct val="0"/>
              </a:spcAft>
              <a:defRPr/>
            </a:pPr>
            <a:endParaRPr lang="en-US" sz="2400" b="1">
              <a:solidFill>
                <a:srgbClr val="000000"/>
              </a:solidFill>
              <a:latin typeface="Comic Sans MS" pitchFamily="66"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eaLnBrk="0" fontAlgn="base" hangingPunct="0">
              <a:spcBef>
                <a:spcPct val="0"/>
              </a:spcBef>
              <a:spcAft>
                <a:spcPct val="0"/>
              </a:spcAft>
              <a:defRPr/>
            </a:pPr>
            <a:endParaRPr lang="en-US" sz="4000" b="1">
              <a:solidFill>
                <a:srgbClr val="000000"/>
              </a:solidFill>
              <a:latin typeface="Comic Sans MS" pitchFamily="66"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fontAlgn="base" hangingPunct="0">
              <a:spcBef>
                <a:spcPct val="0"/>
              </a:spcBef>
              <a:spcAft>
                <a:spcPct val="0"/>
              </a:spcAft>
              <a:defRPr/>
            </a:pPr>
            <a:endParaRPr lang="en-US" sz="4000" b="1">
              <a:solidFill>
                <a:srgbClr val="000000"/>
              </a:solidFill>
              <a:latin typeface="Comic Sans MS" pitchFamily="66"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fontAlgn="base" hangingPunct="0">
              <a:spcBef>
                <a:spcPct val="0"/>
              </a:spcBef>
              <a:spcAft>
                <a:spcPct val="0"/>
              </a:spcAft>
              <a:defRPr/>
            </a:pPr>
            <a:endParaRPr lang="en-US" sz="4000" b="1">
              <a:solidFill>
                <a:srgbClr val="000000"/>
              </a:solidFill>
              <a:latin typeface="Comic Sans MS" pitchFamily="66"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eaLnBrk="0" fontAlgn="base" hangingPunct="0">
              <a:spcBef>
                <a:spcPct val="0"/>
              </a:spcBef>
              <a:spcAft>
                <a:spcPct val="0"/>
              </a:spcAft>
              <a:defRPr/>
            </a:pPr>
            <a:endParaRPr lang="en-US" sz="4000" b="1">
              <a:solidFill>
                <a:srgbClr val="000000"/>
              </a:solidFill>
              <a:latin typeface="Comic Sans MS" pitchFamily="66"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eaLnBrk="0" fontAlgn="base" hangingPunct="0">
              <a:spcBef>
                <a:spcPct val="0"/>
              </a:spcBef>
              <a:spcAft>
                <a:spcPct val="0"/>
              </a:spcAft>
              <a:defRPr/>
            </a:pPr>
            <a:endParaRPr lang="en-US" sz="4000" b="1">
              <a:solidFill>
                <a:srgbClr val="000000"/>
              </a:solidFill>
              <a:latin typeface="Comic Sans MS" pitchFamily="66"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eaLnBrk="0" fontAlgn="base" hangingPunct="0">
              <a:spcBef>
                <a:spcPct val="0"/>
              </a:spcBef>
              <a:spcAft>
                <a:spcPct val="0"/>
              </a:spcAft>
              <a:defRPr/>
            </a:pPr>
            <a:endParaRPr lang="en-US" sz="2800" b="1" dirty="0">
              <a:solidFill>
                <a:srgbClr val="000000"/>
              </a:solidFill>
              <a:latin typeface="Comic Sans MS" pitchFamily="66" charset="0"/>
            </a:endParaRPr>
          </a:p>
        </p:txBody>
      </p:sp>
      <p:sp>
        <p:nvSpPr>
          <p:cNvPr id="12" name="TextBox 11"/>
          <p:cNvSpPr txBox="1"/>
          <p:nvPr/>
        </p:nvSpPr>
        <p:spPr>
          <a:xfrm>
            <a:off x="3500438" y="6550025"/>
            <a:ext cx="2643187" cy="307975"/>
          </a:xfrm>
          <a:prstGeom prst="rect">
            <a:avLst/>
          </a:prstGeom>
          <a:noFill/>
        </p:spPr>
        <p:txBody>
          <a:bodyPr>
            <a:spAutoFit/>
          </a:bodyPr>
          <a:lstStyle/>
          <a:p>
            <a:pPr eaLnBrk="0" fontAlgn="base" hangingPunct="0">
              <a:spcBef>
                <a:spcPct val="0"/>
              </a:spcBef>
              <a:spcAft>
                <a:spcPct val="0"/>
              </a:spcAft>
              <a:defRPr/>
            </a:pPr>
            <a:r>
              <a:rPr lang="en-GB" sz="1400" b="1" dirty="0">
                <a:solidFill>
                  <a:srgbClr val="FF0000"/>
                </a:solidFill>
                <a:latin typeface="Arial Rounded MT Bold"/>
              </a:rPr>
              <a:t>www.phil-race.co.uk</a:t>
            </a:r>
          </a:p>
        </p:txBody>
      </p:sp>
    </p:spTree>
    <p:extLst>
      <p:ext uri="{BB962C8B-B14F-4D97-AF65-F5344CB8AC3E}">
        <p14:creationId xmlns:p14="http://schemas.microsoft.com/office/powerpoint/2010/main" val="1579851751"/>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D8BD707-D9CF-40AE-B4C6-C98DA3205C09}" type="datetimeFigureOut">
              <a:rPr lang="en-US" smtClean="0">
                <a:solidFill>
                  <a:prstClr val="white">
                    <a:tint val="75000"/>
                  </a:prstClr>
                </a:solidFill>
                <a:latin typeface="Calibri"/>
              </a:rPr>
              <a:pPr fontAlgn="auto">
                <a:spcBef>
                  <a:spcPts val="0"/>
                </a:spcBef>
                <a:spcAft>
                  <a:spcPts val="0"/>
                </a:spcAft>
              </a:pPr>
              <a:t>5/31/2018</a:t>
            </a:fld>
            <a:endParaRPr lang="en-US">
              <a:solidFill>
                <a:prstClr val="white">
                  <a:tint val="75000"/>
                </a:prstClr>
              </a:solidFill>
              <a:latin typeface="Calibri"/>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white">
                  <a:tint val="75000"/>
                </a:prstClr>
              </a:solidFill>
              <a:latin typeface="Calibri"/>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white">
                    <a:tint val="75000"/>
                  </a:prstClr>
                </a:solidFill>
                <a:latin typeface="Calibri"/>
              </a:rPr>
              <a:pPr fontAlgn="auto">
                <a:spcBef>
                  <a:spcPts val="0"/>
                </a:spcBef>
                <a:spcAft>
                  <a:spcPts val="0"/>
                </a:spcAft>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2831573613"/>
      </p:ext>
    </p:extLst>
  </p:cSld>
  <p:clrMap bg1="dk1" tx1="lt1" bg2="dk2" tx2="lt2" accent1="accent1" accent2="accent2" accent3="accent3" accent4="accent4" accent5="accent5" accent6="accent6" hlink="hlink" folHlink="folHlink"/>
  <p:sldLayoutIdLst>
    <p:sldLayoutId id="214748516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31/05/2018</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3994833456"/>
      </p:ext>
    </p:extLst>
  </p:cSld>
  <p:clrMap bg1="lt1" tx1="dk1" bg2="lt2" tx2="dk2" accent1="accent1" accent2="accent2" accent3="accent3" accent4="accent4" accent5="accent5" accent6="accent6" hlink="hlink" folHlink="folHlink"/>
  <p:sldLayoutIdLst>
    <p:sldLayoutId id="2147485163"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spcBef>
                <a:spcPct val="50000"/>
              </a:spcBef>
              <a:defRPr/>
            </a:pPr>
            <a:endParaRPr lang="en-US" sz="240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defRPr/>
            </a:pPr>
            <a:endParaRPr lang="en-US" sz="200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defRPr/>
            </a:pPr>
            <a:endParaRPr lang="en-US" sz="2000"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defRPr/>
            </a:pPr>
            <a:endParaRPr lang="en-US" sz="200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defRPr/>
            </a:pPr>
            <a:endParaRPr lang="en-US" sz="200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defRPr/>
            </a:pPr>
            <a:endParaRPr lang="en-US" sz="200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defRPr/>
            </a:pPr>
            <a:endParaRPr lang="en-US" sz="2800" b="1"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cs typeface="Arial" pitchFamily="34" charset="0"/>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cs typeface="Arial" pitchFamily="34" charset="0"/>
            </a:endParaRPr>
          </a:p>
        </p:txBody>
      </p:sp>
    </p:spTree>
    <p:extLst>
      <p:ext uri="{BB962C8B-B14F-4D97-AF65-F5344CB8AC3E}">
        <p14:creationId xmlns:p14="http://schemas.microsoft.com/office/powerpoint/2010/main" val="1400069449"/>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spcBef>
                <a:spcPct val="50000"/>
              </a:spcBef>
              <a:defRPr/>
            </a:pPr>
            <a:endParaRPr lang="en-US" sz="2400" b="1">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defRPr/>
            </a:pPr>
            <a:endParaRPr lang="en-US" sz="2000"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defRPr/>
            </a:pPr>
            <a:endParaRPr lang="en-US" sz="2000" b="1">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defRPr/>
            </a:pPr>
            <a:endParaRPr lang="en-US" sz="2000" b="1">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defRPr/>
            </a:pPr>
            <a:endParaRPr lang="en-US" sz="2000" b="1">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b="1">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b="1">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b="1">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sz="2000" b="1">
              <a:solidFill>
                <a:srgbClr val="000000"/>
              </a:solidFill>
              <a:latin typeface="Times New Roman" pitchFamily="18" charset="0"/>
            </a:endParaRPr>
          </a:p>
        </p:txBody>
      </p:sp>
    </p:spTree>
    <p:extLst>
      <p:ext uri="{BB962C8B-B14F-4D97-AF65-F5344CB8AC3E}">
        <p14:creationId xmlns:p14="http://schemas.microsoft.com/office/powerpoint/2010/main" val="894840346"/>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27625AB-FC97-490A-8656-5AA518A81A15}" type="datetimeFigureOut">
              <a:rPr lang="en-GB" smtClean="0">
                <a:solidFill>
                  <a:prstClr val="white">
                    <a:tint val="75000"/>
                  </a:prstClr>
                </a:solidFill>
                <a:latin typeface="Calibri"/>
              </a:rPr>
              <a:pPr fontAlgn="auto">
                <a:spcBef>
                  <a:spcPts val="0"/>
                </a:spcBef>
                <a:spcAft>
                  <a:spcPts val="0"/>
                </a:spcAft>
              </a:pPr>
              <a:t>31/05/2018</a:t>
            </a:fld>
            <a:endParaRPr lang="en-GB">
              <a:solidFill>
                <a:prstClr val="white">
                  <a:tint val="75000"/>
                </a:prstClr>
              </a:solidFill>
              <a:latin typeface="Calibri"/>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white">
                  <a:tint val="75000"/>
                </a:prstClr>
              </a:solidFill>
              <a:latin typeface="Calibri"/>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B7BDDB8-C93E-4FB8-B9AD-85962E08A833}" type="slidenum">
              <a:rPr lang="en-GB" smtClean="0">
                <a:solidFill>
                  <a:prstClr val="white">
                    <a:tint val="75000"/>
                  </a:prstClr>
                </a:solidFill>
                <a:latin typeface="Calibri"/>
              </a:rPr>
              <a:pPr fontAlgn="auto">
                <a:spcBef>
                  <a:spcPts val="0"/>
                </a:spcBef>
                <a:spcAft>
                  <a:spcPts val="0"/>
                </a:spcAft>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1065381180"/>
      </p:ext>
    </p:extLst>
  </p:cSld>
  <p:clrMap bg1="dk1" tx1="lt1" bg2="dk2" tx2="lt2" accent1="accent1" accent2="accent2" accent3="accent3" accent4="accent4" accent5="accent5" accent6="accent6" hlink="hlink" folHlink="folHlink"/>
  <p:sldLayoutIdLst>
    <p:sldLayoutId id="214748517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Tree>
    <p:extLst>
      <p:ext uri="{BB962C8B-B14F-4D97-AF65-F5344CB8AC3E}">
        <p14:creationId xmlns:p14="http://schemas.microsoft.com/office/powerpoint/2010/main" val="1903266118"/>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291"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3BF5A286-C44C-4FC7-8B1C-610E7E195618}" type="datetimeFigureOut">
              <a:rPr lang="en-US"/>
              <a:pPr>
                <a:defRPr/>
              </a:pPr>
              <a:t>5/31/2018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E7F870D5-A69F-4F87-8B6C-8C42CFB8A1C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7"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62E433-1D2D-4EAF-B0F4-485F66594357}" type="datetimeFigureOut">
              <a:rPr lang="en-GB" smtClean="0"/>
              <a:t>31/05/2018</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BBBFA3-D773-4277-B29B-823D2E105707}" type="slidenum">
              <a:rPr lang="en-GB" smtClean="0"/>
              <a:t>‹#›</a:t>
            </a:fld>
            <a:endParaRPr lang="en-GB"/>
          </a:p>
        </p:txBody>
      </p:sp>
    </p:spTree>
    <p:extLst>
      <p:ext uri="{BB962C8B-B14F-4D97-AF65-F5344CB8AC3E}">
        <p14:creationId xmlns:p14="http://schemas.microsoft.com/office/powerpoint/2010/main" val="3333831409"/>
      </p:ext>
    </p:extLst>
  </p:cSld>
  <p:clrMap bg1="lt1" tx1="dk1" bg2="lt2" tx2="dk2" accent1="accent1" accent2="accent2" accent3="accent3" accent4="accent4" accent5="accent5" accent6="accent6" hlink="hlink" folHlink="folHlink"/>
  <p:sldLayoutIdLst>
    <p:sldLayoutId id="214748518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765FCB7-1ACF-4264-9FEC-F157441A6427}"/>
              </a:ext>
            </a:extLst>
          </p:cNvPr>
          <p:cNvSpPr>
            <a:spLocks noGrp="1" noChangeArrowheads="1"/>
          </p:cNvSpPr>
          <p:nvPr>
            <p:ph type="title"/>
          </p:nvPr>
        </p:nvSpPr>
        <p:spPr bwMode="auto">
          <a:xfrm>
            <a:off x="250825" y="188913"/>
            <a:ext cx="8713788"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Box 3">
            <a:extLst>
              <a:ext uri="{FF2B5EF4-FFF2-40B4-BE49-F238E27FC236}">
                <a16:creationId xmlns:a16="http://schemas.microsoft.com/office/drawing/2014/main" id="{C982A661-AFBA-4ED1-8B08-797BC76FAE65}"/>
              </a:ext>
            </a:extLst>
          </p:cNvPr>
          <p:cNvSpPr txBox="1">
            <a:spLocks noChangeArrowheads="1"/>
          </p:cNvSpPr>
          <p:nvPr/>
        </p:nvSpPr>
        <p:spPr bwMode="auto">
          <a:xfrm>
            <a:off x="684213" y="5805488"/>
            <a:ext cx="7775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endParaRPr lang="en-US" altLang="en-US" sz="2400" b="0">
              <a:solidFill>
                <a:srgbClr val="000000"/>
              </a:solidFill>
              <a:latin typeface="Comic Sans MS" panose="030F0702030302020204" pitchFamily="66" charset="0"/>
            </a:endParaRPr>
          </a:p>
        </p:txBody>
      </p:sp>
      <p:sp>
        <p:nvSpPr>
          <p:cNvPr id="13317" name="Rectangle 5">
            <a:extLst>
              <a:ext uri="{FF2B5EF4-FFF2-40B4-BE49-F238E27FC236}">
                <a16:creationId xmlns:a16="http://schemas.microsoft.com/office/drawing/2014/main" id="{9A9C9134-954E-43F9-8158-4F0F702D651C}"/>
              </a:ext>
            </a:extLst>
          </p:cNvPr>
          <p:cNvSpPr>
            <a:spLocks noGrp="1" noChangeArrowheads="1"/>
          </p:cNvSpPr>
          <p:nvPr>
            <p:ph type="body" idx="1"/>
          </p:nvPr>
        </p:nvSpPr>
        <p:spPr bwMode="auto">
          <a:xfrm>
            <a:off x="358775" y="1196975"/>
            <a:ext cx="8605838"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Oval 4">
            <a:hlinkClick r:id="rId3" action="ppaction://hlinkpres?slideindex=1&amp;slidetitle="/>
            <a:extLst>
              <a:ext uri="{FF2B5EF4-FFF2-40B4-BE49-F238E27FC236}">
                <a16:creationId xmlns:a16="http://schemas.microsoft.com/office/drawing/2014/main" id="{24F07303-376F-4BDD-B4C7-5A69D8452BBA}"/>
              </a:ext>
            </a:extLst>
          </p:cNvPr>
          <p:cNvSpPr>
            <a:spLocks noChangeArrowheads="1"/>
          </p:cNvSpPr>
          <p:nvPr/>
        </p:nvSpPr>
        <p:spPr bwMode="auto">
          <a:xfrm>
            <a:off x="8072438" y="5786438"/>
            <a:ext cx="1071562" cy="1071562"/>
          </a:xfrm>
          <a:prstGeom prst="ellipse">
            <a:avLst/>
          </a:prstGeom>
          <a:solidFill>
            <a:srgbClr val="33CC33"/>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1030" name="Oval 5">
            <a:extLst>
              <a:ext uri="{FF2B5EF4-FFF2-40B4-BE49-F238E27FC236}">
                <a16:creationId xmlns:a16="http://schemas.microsoft.com/office/drawing/2014/main" id="{C2AF0D22-12C3-4D44-8D68-0CACA2A086C9}"/>
              </a:ext>
            </a:extLst>
          </p:cNvPr>
          <p:cNvSpPr>
            <a:spLocks noChangeArrowheads="1"/>
          </p:cNvSpPr>
          <p:nvPr/>
        </p:nvSpPr>
        <p:spPr bwMode="auto">
          <a:xfrm>
            <a:off x="8156575" y="5872163"/>
            <a:ext cx="895350" cy="901700"/>
          </a:xfrm>
          <a:prstGeom prst="ellipse">
            <a:avLst/>
          </a:prstGeom>
          <a:solidFill>
            <a:schemeClr val="accent2"/>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a:solidFill>
                <a:srgbClr val="000000"/>
              </a:solidFill>
              <a:latin typeface="Comic Sans MS" panose="030F0702030302020204" pitchFamily="66" charset="0"/>
            </a:endParaRPr>
          </a:p>
        </p:txBody>
      </p:sp>
      <p:sp>
        <p:nvSpPr>
          <p:cNvPr id="1031" name="Oval 6">
            <a:hlinkClick r:id="" action="ppaction://hlinkshowjump?jump=previousslide"/>
            <a:extLst>
              <a:ext uri="{FF2B5EF4-FFF2-40B4-BE49-F238E27FC236}">
                <a16:creationId xmlns:a16="http://schemas.microsoft.com/office/drawing/2014/main" id="{2972ECD8-C721-497F-B166-48026115B51F}"/>
              </a:ext>
            </a:extLst>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1032" name="Oval 7">
            <a:extLst>
              <a:ext uri="{FF2B5EF4-FFF2-40B4-BE49-F238E27FC236}">
                <a16:creationId xmlns:a16="http://schemas.microsoft.com/office/drawing/2014/main" id="{26DC2F0B-5844-419B-99DF-800EB1C2E09B}"/>
              </a:ext>
            </a:extLst>
          </p:cNvPr>
          <p:cNvSpPr>
            <a:spLocks noChangeArrowheads="1"/>
          </p:cNvSpPr>
          <p:nvPr/>
        </p:nvSpPr>
        <p:spPr bwMode="auto">
          <a:xfrm>
            <a:off x="8332788" y="6049963"/>
            <a:ext cx="568325" cy="577850"/>
          </a:xfrm>
          <a:prstGeom prst="ellipse">
            <a:avLst/>
          </a:prstGeom>
          <a:solidFill>
            <a:srgbClr val="FF99FF"/>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1033" name="Oval 8">
            <a:extLst>
              <a:ext uri="{FF2B5EF4-FFF2-40B4-BE49-F238E27FC236}">
                <a16:creationId xmlns:a16="http://schemas.microsoft.com/office/drawing/2014/main" id="{F442DBFB-EEFD-4D06-A5CC-0C3E4CABFE4D}"/>
              </a:ext>
            </a:extLst>
          </p:cNvPr>
          <p:cNvSpPr>
            <a:spLocks noChangeArrowheads="1"/>
          </p:cNvSpPr>
          <p:nvPr/>
        </p:nvSpPr>
        <p:spPr bwMode="auto">
          <a:xfrm>
            <a:off x="8421688" y="6138863"/>
            <a:ext cx="403225" cy="411162"/>
          </a:xfrm>
          <a:prstGeom prst="ellipse">
            <a:avLst/>
          </a:prstGeom>
          <a:solidFill>
            <a:srgbClr val="FF3300"/>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1034" name="Oval 9">
            <a:extLst>
              <a:ext uri="{FF2B5EF4-FFF2-40B4-BE49-F238E27FC236}">
                <a16:creationId xmlns:a16="http://schemas.microsoft.com/office/drawing/2014/main" id="{C7C78686-6C4F-4BF1-88FF-F50466E4B0B2}"/>
              </a:ext>
            </a:extLst>
          </p:cNvPr>
          <p:cNvSpPr>
            <a:spLocks noChangeArrowheads="1"/>
          </p:cNvSpPr>
          <p:nvPr/>
        </p:nvSpPr>
        <p:spPr bwMode="auto">
          <a:xfrm>
            <a:off x="8505825" y="6221413"/>
            <a:ext cx="231775" cy="230187"/>
          </a:xfrm>
          <a:prstGeom prst="ellipse">
            <a:avLst/>
          </a:prstGeom>
          <a:solidFill>
            <a:srgbClr val="FFFF66"/>
          </a:solidFill>
          <a:ln>
            <a:noFill/>
          </a:ln>
          <a:extLst>
            <a:ext uri="{91240B29-F687-4F45-9708-019B960494DF}">
              <a14:hiddenLine xmlns:a14="http://schemas.microsoft.com/office/drawing/2010/main" w="50800">
                <a:solidFill>
                  <a:srgbClr val="000000"/>
                </a:solidFill>
                <a:round/>
                <a:headEnd/>
                <a:tailEnd/>
              </a14:hiddenLine>
            </a:ext>
          </a:extLst>
        </p:spPr>
        <p:txBody>
          <a:bodyPr wrap="none" lIns="92075" tIns="46038" rIns="92075" bIns="46038"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2800">
              <a:solidFill>
                <a:srgbClr val="000000"/>
              </a:solidFill>
              <a:latin typeface="Comic Sans MS" panose="030F0702030302020204" pitchFamily="66" charset="0"/>
            </a:endParaRPr>
          </a:p>
        </p:txBody>
      </p:sp>
      <p:sp>
        <p:nvSpPr>
          <p:cNvPr id="1035" name="TextBox 11">
            <a:extLst>
              <a:ext uri="{FF2B5EF4-FFF2-40B4-BE49-F238E27FC236}">
                <a16:creationId xmlns:a16="http://schemas.microsoft.com/office/drawing/2014/main" id="{3FF89EAF-7902-40D6-9075-858D85C66315}"/>
              </a:ext>
            </a:extLst>
          </p:cNvPr>
          <p:cNvSpPr txBox="1">
            <a:spLocks noChangeArrowheads="1"/>
          </p:cNvSpPr>
          <p:nvPr/>
        </p:nvSpPr>
        <p:spPr bwMode="auto">
          <a:xfrm>
            <a:off x="3500438" y="6550025"/>
            <a:ext cx="2643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l" eaLnBrk="1" hangingPunct="1"/>
            <a:r>
              <a:rPr lang="en-GB" altLang="en-US" sz="1400">
                <a:solidFill>
                  <a:srgbClr val="FF0000"/>
                </a:solidFill>
                <a:latin typeface="Arial Rounded MT Bold" panose="020F0704030504030204" pitchFamily="34" charset="0"/>
              </a:rPr>
              <a:t>www.phil-race.co.uk</a:t>
            </a:r>
          </a:p>
        </p:txBody>
      </p:sp>
    </p:spTree>
    <p:extLst>
      <p:ext uri="{BB962C8B-B14F-4D97-AF65-F5344CB8AC3E}">
        <p14:creationId xmlns:p14="http://schemas.microsoft.com/office/powerpoint/2010/main" val="553313393"/>
      </p:ext>
    </p:extLst>
  </p:cSld>
  <p:clrMap bg1="lt1" tx1="dk1" bg2="lt2" tx2="dk2" accent1="accent1" accent2="accent2" accent3="accent3" accent4="accent4" accent5="accent5" accent6="accent6" hlink="hlink" folHlink="folHlink"/>
  <p:sldLayoutIdLst>
    <p:sldLayoutId id="2147485218" r:id="rId1"/>
  </p:sldLayoutIdLs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anose="05000000000000000000"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anose="05000000000000000000"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Tree>
    <p:extLst>
      <p:ext uri="{BB962C8B-B14F-4D97-AF65-F5344CB8AC3E}">
        <p14:creationId xmlns:p14="http://schemas.microsoft.com/office/powerpoint/2010/main" val="1550441785"/>
      </p:ext>
    </p:extLst>
  </p:cSld>
  <p:clrMap bg1="lt1" tx1="dk1" bg2="lt2" tx2="dk2" accent1="accent1" accent2="accent2" accent3="accent3" accent4="accent4" accent5="accent5" accent6="accent6" hlink="hlink" folHlink="folHlink"/>
  <p:sldLayoutIdLst>
    <p:sldLayoutId id="214748520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CB1171-A46B-4366-8362-CAD09009A58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DED3F3E-E660-4ECF-B796-49F79BCBE23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9B6069-5878-4A85-88D4-35BBB32D422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33EC9DA-917E-4430-957F-A2BE023D2C6A}" type="datetimeFigureOut">
              <a:rPr lang="en-GB" smtClean="0"/>
              <a:t>31/05/2018</a:t>
            </a:fld>
            <a:endParaRPr lang="en-GB"/>
          </a:p>
        </p:txBody>
      </p:sp>
      <p:sp>
        <p:nvSpPr>
          <p:cNvPr id="5" name="Footer Placeholder 4">
            <a:extLst>
              <a:ext uri="{FF2B5EF4-FFF2-40B4-BE49-F238E27FC236}">
                <a16:creationId xmlns:a16="http://schemas.microsoft.com/office/drawing/2014/main" id="{E6895C94-11A7-491C-B088-A89D316F897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D3F7859-6C88-42F9-9AB1-CF58907DECD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3229229-8553-416E-AFAB-746704246035}" type="slidenum">
              <a:rPr lang="en-GB" smtClean="0"/>
              <a:t>‹#›</a:t>
            </a:fld>
            <a:endParaRPr lang="en-GB"/>
          </a:p>
        </p:txBody>
      </p:sp>
    </p:spTree>
    <p:extLst>
      <p:ext uri="{BB962C8B-B14F-4D97-AF65-F5344CB8AC3E}">
        <p14:creationId xmlns:p14="http://schemas.microsoft.com/office/powerpoint/2010/main" val="2995412061"/>
      </p:ext>
    </p:extLst>
  </p:cSld>
  <p:clrMap bg1="lt1" tx1="dk1" bg2="lt2" tx2="dk2" accent1="accent1" accent2="accent2" accent3="accent3" accent4="accent4" accent5="accent5" accent6="accent6" hlink="hlink" folHlink="folHlink"/>
  <p:sldLayoutIdLst>
    <p:sldLayoutId id="2147485208"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7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latin typeface="Comic Sans MS" pitchFamily="66"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latin typeface="Comic Sans MS" pitchFamily="66"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latin typeface="Comic Sans MS" pitchFamily="66"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latin typeface="Comic Sans MS" pitchFamily="66"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latin typeface="Comic Sans MS" pitchFamily="66"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latin typeface="Comic Sans MS" pitchFamily="66" charset="0"/>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mj-lt"/>
              </a:rPr>
              <a:t>http://phil-race.co.uk</a:t>
            </a:r>
          </a:p>
        </p:txBody>
      </p:sp>
    </p:spTree>
    <p:extLst>
      <p:ext uri="{BB962C8B-B14F-4D97-AF65-F5344CB8AC3E}">
        <p14:creationId xmlns:p14="http://schemas.microsoft.com/office/powerpoint/2010/main" val="3410857763"/>
      </p:ext>
    </p:extLst>
  </p:cSld>
  <p:clrMap bg1="lt1" tx1="dk1" bg2="lt2" tx2="dk2" accent1="accent1" accent2="accent2" accent3="accent3" accent4="accent4" accent5="accent5" accent6="accent6" hlink="hlink" folHlink="folHlink"/>
  <p:sldLayoutIdLst>
    <p:sldLayoutId id="214748521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31DC8AE-B192-402A-B14F-F0E519CCB1CE}" type="datetimeFigureOut">
              <a:rPr lang="en-US" smtClean="0">
                <a:solidFill>
                  <a:prstClr val="black">
                    <a:tint val="75000"/>
                  </a:prstClr>
                </a:solidFill>
                <a:latin typeface="Calibri"/>
              </a:rPr>
              <a:pPr fontAlgn="auto">
                <a:spcBef>
                  <a:spcPts val="0"/>
                </a:spcBef>
                <a:spcAft>
                  <a:spcPts val="0"/>
                </a:spcAft>
              </a:pPr>
              <a:t>5/31/2018</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EBAEE5-C1FE-4140-965B-64058E2C0C8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23114437"/>
      </p:ext>
    </p:extLst>
  </p:cSld>
  <p:clrMap bg1="lt1" tx1="dk1" bg2="lt2" tx2="dk2" accent1="accent1" accent2="accent2" accent3="accent3" accent4="accent4" accent5="accent5" accent6="accent6" hlink="hlink" folHlink="folHlink"/>
  <p:sldLayoutIdLst>
    <p:sldLayoutId id="214748521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Shape">
            <a:hlinkClick r:id="" action="ppaction://media"/>
          </p:cNvPr>
          <p:cNvPicPr>
            <a:picLocks noRot="1" noChangeAspect="1"/>
          </p:cNvPicPr>
          <p:nvPr>
            <a:videoFile r:link="rId5"/>
            <p:extLst>
              <p:ext uri="{DAA4B4D4-6D71-4841-9C94-3DE7FCFB9230}">
                <p14:media xmlns:p14="http://schemas.microsoft.com/office/powerpoint/2010/main" r:link="rId6"/>
              </p:ext>
            </p:extLst>
          </p:nvPr>
        </p:nvPicPr>
        <p:blipFill>
          <a:blip r:embed="rId7">
            <a:lum bright="10000"/>
          </a:blip>
          <a:srcRect/>
          <a:stretch>
            <a:fillRect/>
          </a:stretch>
        </p:blipFill>
        <p:spPr bwMode="auto">
          <a:xfrm>
            <a:off x="0" y="0"/>
            <a:ext cx="9144000" cy="6858000"/>
          </a:xfrm>
          <a:prstGeom prst="rect">
            <a:avLst/>
          </a:prstGeom>
          <a:noFill/>
          <a:ln w="9525">
            <a:noFill/>
            <a:miter lim="800000"/>
            <a:headEnd/>
            <a:tailEnd/>
          </a:ln>
        </p:spPr>
      </p:pic>
      <p:sp>
        <p:nvSpPr>
          <p:cNvPr id="2" name="Title Placeholder 1"/>
          <p:cNvSpPr>
            <a:spLocks noGrp="1"/>
          </p:cNvSpPr>
          <p:nvPr>
            <p:ph type="title"/>
          </p:nvPr>
        </p:nvSpPr>
        <p:spPr>
          <a:xfrm>
            <a:off x="457200" y="275167"/>
            <a:ext cx="8229600" cy="1143000"/>
          </a:xfrm>
          <a:prstGeom prst="rect">
            <a:avLst/>
          </a:prstGeom>
        </p:spPr>
        <p:txBody>
          <a:bodyPr vert="horz" lIns="91440" tIns="45720" rIns="91440" bIns="45720" rtlCol="0" anchor="ctr">
            <a:normAutofit/>
            <a:scene3d>
              <a:camera prst="perspectiveFront">
                <a:rot lat="21299999" lon="0" rev="0"/>
              </a:camera>
              <a:lightRig rig="threePt" dir="t"/>
            </a:scene3d>
            <a:sp3d extrusionH="152400"/>
          </a:bodyPr>
          <a:lstStyle/>
          <a:p>
            <a:pPr lvl="0"/>
            <a:r>
              <a:rPr lang="en-US" dirty="0"/>
              <a:t>Click to edit Master title style</a:t>
            </a:r>
            <a:endParaRPr lang="ga-IE" dirty="0"/>
          </a:p>
        </p:txBody>
      </p:sp>
      <p:sp>
        <p:nvSpPr>
          <p:cNvPr id="1028" name="Text Placeholder 2"/>
          <p:cNvSpPr>
            <a:spLocks noGrp="1"/>
          </p:cNvSpPr>
          <p:nvPr>
            <p:ph type="body" idx="1"/>
          </p:nvPr>
        </p:nvSpPr>
        <p:spPr bwMode="auto">
          <a:xfrm>
            <a:off x="457200" y="1600201"/>
            <a:ext cx="8229600" cy="45254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ga-IE"/>
          </a:p>
        </p:txBody>
      </p:sp>
      <p:sp>
        <p:nvSpPr>
          <p:cNvPr id="4" name="Date Placeholder 3"/>
          <p:cNvSpPr>
            <a:spLocks noGrp="1"/>
          </p:cNvSpPr>
          <p:nvPr>
            <p:ph type="dt" sz="half" idx="2"/>
          </p:nvPr>
        </p:nvSpPr>
        <p:spPr>
          <a:xfrm>
            <a:off x="457200" y="6356351"/>
            <a:ext cx="2133600" cy="366183"/>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75B39823-BA11-4BCC-9BE2-1CA068E62042}" type="datetimeFigureOut">
              <a:rPr lang="ga-IE"/>
              <a:pPr>
                <a:defRPr/>
              </a:pPr>
              <a:t>31/05/2018</a:t>
            </a:fld>
            <a:endParaRPr lang="ga-IE"/>
          </a:p>
        </p:txBody>
      </p:sp>
      <p:sp>
        <p:nvSpPr>
          <p:cNvPr id="5" name="Footer Placeholder 4"/>
          <p:cNvSpPr>
            <a:spLocks noGrp="1"/>
          </p:cNvSpPr>
          <p:nvPr>
            <p:ph type="ftr" sz="quarter" idx="3"/>
          </p:nvPr>
        </p:nvSpPr>
        <p:spPr>
          <a:xfrm>
            <a:off x="3124200" y="6356351"/>
            <a:ext cx="2895600" cy="366183"/>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ga-IE"/>
          </a:p>
        </p:txBody>
      </p:sp>
      <p:sp>
        <p:nvSpPr>
          <p:cNvPr id="6" name="Slide Number Placeholder 5"/>
          <p:cNvSpPr>
            <a:spLocks noGrp="1"/>
          </p:cNvSpPr>
          <p:nvPr>
            <p:ph type="sldNum" sz="quarter" idx="4"/>
          </p:nvPr>
        </p:nvSpPr>
        <p:spPr>
          <a:xfrm>
            <a:off x="6553200" y="6356351"/>
            <a:ext cx="2133600" cy="366183"/>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E5BFDE9E-A0A7-4C94-9660-946DA5D57A8D}" type="slidenum">
              <a:rPr lang="ga-IE"/>
              <a:pPr>
                <a:defRPr/>
              </a:pPr>
              <a:t>‹#›</a:t>
            </a:fld>
            <a:endParaRPr lang="ga-IE"/>
          </a:p>
        </p:txBody>
      </p:sp>
      <p:pic>
        <p:nvPicPr>
          <p:cNvPr id="1032" name="Content Placeholder 3"/>
          <p:cNvPicPr>
            <a:picLocks noChangeAspect="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8027989" y="5755218"/>
            <a:ext cx="909637" cy="842433"/>
          </a:xfrm>
          <a:prstGeom prst="rect">
            <a:avLst/>
          </a:prstGeom>
          <a:noFill/>
          <a:ln w="9525">
            <a:noFill/>
            <a:miter lim="800000"/>
            <a:headEnd/>
            <a:tailEnd/>
          </a:ln>
        </p:spPr>
      </p:pic>
    </p:spTree>
    <p:extLst>
      <p:ext uri="{BB962C8B-B14F-4D97-AF65-F5344CB8AC3E}">
        <p14:creationId xmlns:p14="http://schemas.microsoft.com/office/powerpoint/2010/main" val="3256252698"/>
      </p:ext>
    </p:extLst>
  </p:cSld>
  <p:clrMap bg1="lt1" tx1="dk1" bg2="lt2" tx2="dk2" accent1="accent1" accent2="accent2" accent3="accent3" accent4="accent4" accent5="accent5" accent6="accent6" hlink="hlink" folHlink="folHlink"/>
  <p:sldLayoutIdLst>
    <p:sldLayoutId id="2147485215" r:id="rId1"/>
    <p:sldLayoutId id="2147485216" r:id="rId2"/>
    <p:sldLayoutId id="2147485217" r:id="rId3"/>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460"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txStyles>
    <p:titleStyle>
      <a:lvl1pPr algn="l" rtl="0" fontAlgn="base">
        <a:spcBef>
          <a:spcPct val="0"/>
        </a:spcBef>
        <a:spcAft>
          <a:spcPct val="0"/>
        </a:spcAft>
        <a:defRPr lang="ga-IE" sz="4000" b="1" kern="1200" dirty="0">
          <a:solidFill>
            <a:srgbClr val="8DC63F"/>
          </a:solidFill>
          <a:latin typeface="+mj-lt"/>
          <a:ea typeface="+mj-ea"/>
          <a:cs typeface="+mj-cs"/>
        </a:defRPr>
      </a:lvl1pPr>
      <a:lvl2pPr algn="l" rtl="0" fontAlgn="base">
        <a:spcBef>
          <a:spcPct val="0"/>
        </a:spcBef>
        <a:spcAft>
          <a:spcPct val="0"/>
        </a:spcAft>
        <a:defRPr sz="4000" b="1">
          <a:solidFill>
            <a:srgbClr val="8DC63F"/>
          </a:solidFill>
          <a:latin typeface="Calibri" pitchFamily="34" charset="0"/>
        </a:defRPr>
      </a:lvl2pPr>
      <a:lvl3pPr algn="l" rtl="0" fontAlgn="base">
        <a:spcBef>
          <a:spcPct val="0"/>
        </a:spcBef>
        <a:spcAft>
          <a:spcPct val="0"/>
        </a:spcAft>
        <a:defRPr sz="4000" b="1">
          <a:solidFill>
            <a:srgbClr val="8DC63F"/>
          </a:solidFill>
          <a:latin typeface="Calibri" pitchFamily="34" charset="0"/>
        </a:defRPr>
      </a:lvl3pPr>
      <a:lvl4pPr algn="l" rtl="0" fontAlgn="base">
        <a:spcBef>
          <a:spcPct val="0"/>
        </a:spcBef>
        <a:spcAft>
          <a:spcPct val="0"/>
        </a:spcAft>
        <a:defRPr sz="4000" b="1">
          <a:solidFill>
            <a:srgbClr val="8DC63F"/>
          </a:solidFill>
          <a:latin typeface="Calibri" pitchFamily="34" charset="0"/>
        </a:defRPr>
      </a:lvl4pPr>
      <a:lvl5pPr algn="l" rtl="0" fontAlgn="base">
        <a:spcBef>
          <a:spcPct val="0"/>
        </a:spcBef>
        <a:spcAft>
          <a:spcPct val="0"/>
        </a:spcAft>
        <a:defRPr sz="4000" b="1">
          <a:solidFill>
            <a:srgbClr val="8DC63F"/>
          </a:solidFill>
          <a:latin typeface="Calibri" pitchFamily="34" charset="0"/>
        </a:defRPr>
      </a:lvl5pPr>
      <a:lvl6pPr marL="457200" algn="l" rtl="0" fontAlgn="base">
        <a:spcBef>
          <a:spcPct val="0"/>
        </a:spcBef>
        <a:spcAft>
          <a:spcPct val="0"/>
        </a:spcAft>
        <a:defRPr sz="4000" b="1">
          <a:solidFill>
            <a:srgbClr val="8DC63F"/>
          </a:solidFill>
          <a:latin typeface="Calibri" pitchFamily="34" charset="0"/>
        </a:defRPr>
      </a:lvl6pPr>
      <a:lvl7pPr marL="914400" algn="l" rtl="0" fontAlgn="base">
        <a:spcBef>
          <a:spcPct val="0"/>
        </a:spcBef>
        <a:spcAft>
          <a:spcPct val="0"/>
        </a:spcAft>
        <a:defRPr sz="4000" b="1">
          <a:solidFill>
            <a:srgbClr val="8DC63F"/>
          </a:solidFill>
          <a:latin typeface="Calibri" pitchFamily="34" charset="0"/>
        </a:defRPr>
      </a:lvl7pPr>
      <a:lvl8pPr marL="1371600" algn="l" rtl="0" fontAlgn="base">
        <a:spcBef>
          <a:spcPct val="0"/>
        </a:spcBef>
        <a:spcAft>
          <a:spcPct val="0"/>
        </a:spcAft>
        <a:defRPr sz="4000" b="1">
          <a:solidFill>
            <a:srgbClr val="8DC63F"/>
          </a:solidFill>
          <a:latin typeface="Calibri" pitchFamily="34" charset="0"/>
        </a:defRPr>
      </a:lvl8pPr>
      <a:lvl9pPr marL="1828800" algn="l" rtl="0" fontAlgn="base">
        <a:spcBef>
          <a:spcPct val="0"/>
        </a:spcBef>
        <a:spcAft>
          <a:spcPct val="0"/>
        </a:spcAft>
        <a:defRPr sz="4000" b="1">
          <a:solidFill>
            <a:srgbClr val="8DC63F"/>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ga-I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C9D49832-EF51-4B2B-931B-1827B7B211D4}"/>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3075" name="Text Placeholder 2">
            <a:extLst>
              <a:ext uri="{FF2B5EF4-FFF2-40B4-BE49-F238E27FC236}">
                <a16:creationId xmlns:a16="http://schemas.microsoft.com/office/drawing/2014/main" id="{1A46FFC7-006E-45DF-8AE6-30FCB7CB21E8}"/>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7A199DC6-73D3-4980-BA3B-5637231EA812}"/>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prstClr val="black">
                    <a:tint val="75000"/>
                  </a:prstClr>
                </a:solidFill>
                <a:latin typeface="Calibri"/>
              </a:defRPr>
            </a:lvl1pPr>
          </a:lstStyle>
          <a:p>
            <a:pPr>
              <a:defRPr/>
            </a:pPr>
            <a:fld id="{227F293E-3CFF-4539-94C3-1BBC53DA8BAB}" type="datetimeFigureOut">
              <a:rPr lang="en-GB"/>
              <a:pPr>
                <a:defRPr/>
              </a:pPr>
              <a:t>31/05/2018</a:t>
            </a:fld>
            <a:endParaRPr lang="en-GB"/>
          </a:p>
        </p:txBody>
      </p:sp>
      <p:sp>
        <p:nvSpPr>
          <p:cNvPr id="5" name="Footer Placeholder 4">
            <a:extLst>
              <a:ext uri="{FF2B5EF4-FFF2-40B4-BE49-F238E27FC236}">
                <a16:creationId xmlns:a16="http://schemas.microsoft.com/office/drawing/2014/main" id="{79F55AE6-C70B-47FB-B532-67A18FD2035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a:solidFill>
                  <a:prstClr val="black">
                    <a:tint val="75000"/>
                  </a:prstClr>
                </a:solidFill>
                <a:latin typeface="Calibri"/>
              </a:defRPr>
            </a:lvl1pPr>
          </a:lstStyle>
          <a:p>
            <a:pPr>
              <a:defRPr/>
            </a:pPr>
            <a:endParaRPr lang="en-GB"/>
          </a:p>
        </p:txBody>
      </p:sp>
      <p:sp>
        <p:nvSpPr>
          <p:cNvPr id="6" name="Slide Number Placeholder 5">
            <a:extLst>
              <a:ext uri="{FF2B5EF4-FFF2-40B4-BE49-F238E27FC236}">
                <a16:creationId xmlns:a16="http://schemas.microsoft.com/office/drawing/2014/main" id="{80EA8B81-DB64-4ECA-AF9A-0A98C41789C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0" smtClean="0">
                <a:solidFill>
                  <a:srgbClr val="898989"/>
                </a:solidFill>
                <a:latin typeface="Calibri" panose="020F0502020204030204" pitchFamily="34" charset="0"/>
              </a:defRPr>
            </a:lvl1pPr>
          </a:lstStyle>
          <a:p>
            <a:pPr>
              <a:defRPr/>
            </a:pPr>
            <a:fld id="{8E784F8D-F004-418A-9036-F5BCC4F9009C}" type="slidenum">
              <a:rPr lang="en-GB" altLang="en-US"/>
              <a:pPr>
                <a:defRPr/>
              </a:pPr>
              <a:t>‹#›</a:t>
            </a:fld>
            <a:endParaRPr lang="en-GB" altLang="en-US"/>
          </a:p>
        </p:txBody>
      </p:sp>
    </p:spTree>
    <p:extLst>
      <p:ext uri="{BB962C8B-B14F-4D97-AF65-F5344CB8AC3E}">
        <p14:creationId xmlns:p14="http://schemas.microsoft.com/office/powerpoint/2010/main" val="487336162"/>
      </p:ext>
    </p:extLst>
  </p:cSld>
  <p:clrMap bg1="lt1" tx1="dk1" bg2="lt2" tx2="dk2" accent1="accent1" accent2="accent2" accent3="accent3" accent4="accent4" accent5="accent5" accent6="accent6" hlink="hlink" folHlink="folHlink"/>
  <p:sldLayoutIdLst>
    <p:sldLayoutId id="2147485220"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lgn="l" eaLnBrk="1" hangingPunct="1">
              <a:defRPr/>
            </a:pPr>
            <a:endParaRPr lang="en-GB" sz="400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lgn="l" eaLnBrk="1" hangingPunct="1">
                <a:defRPr/>
              </a:pPr>
              <a:endParaRPr lang="en-GB" sz="4000">
                <a:solidFill>
                  <a:srgbClr val="000000"/>
                </a:solidFill>
              </a:endParaRPr>
            </a:p>
          </p:txBody>
        </p:sp>
      </p:grpSp>
    </p:spTree>
    <p:extLst>
      <p:ext uri="{BB962C8B-B14F-4D97-AF65-F5344CB8AC3E}">
        <p14:creationId xmlns:p14="http://schemas.microsoft.com/office/powerpoint/2010/main" val="3807221741"/>
      </p:ext>
    </p:extLst>
  </p:cSld>
  <p:clrMap bg1="lt1" tx1="dk1" bg2="lt2" tx2="dk2" accent1="accent1" accent2="accent2" accent3="accent3" accent4="accent4" accent5="accent5" accent6="accent6" hlink="hlink" folHlink="folHlink"/>
  <p:sldLayoutIdLst>
    <p:sldLayoutId id="2147485222"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hf sldNum="0" hdr="0" ftr="0"/>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289A9237-8170-4933-9D4C-8D6C64F70341}" type="datetimeFigureOut">
              <a:rPr lang="en-US"/>
              <a:pPr>
                <a:defRPr/>
              </a:pPr>
              <a:t>5/31/2018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10D4B0D8-7246-4E0D-B1C2-53DB94C81C6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9" r:id="rId1"/>
    <p:sldLayoutId id="2147484680" r:id="rId2"/>
    <p:sldLayoutId id="2147484681" r:id="rId3"/>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39"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092BBA7A-B1CB-41D0-A44C-8FA54A61820B}" type="datetimeFigureOut">
              <a:rPr lang="en-US"/>
              <a:pPr>
                <a:defRPr/>
              </a:pPr>
              <a:t>5/31/2018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A59E6305-64A3-474D-90DA-20E861D1453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3" r:id="rId1"/>
    <p:sldLayoutId id="2147484684" r:id="rId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400" b="1">
          <a:solidFill>
            <a:srgbClr val="FF0000"/>
          </a:solidFill>
          <a:latin typeface="+mj-lt"/>
          <a:ea typeface="+mj-ea"/>
          <a:cs typeface="+mj-cs"/>
        </a:defRPr>
      </a:lvl1pPr>
      <a:lvl2pPr algn="ctr" rtl="0" eaLnBrk="0" fontAlgn="base" hangingPunct="0">
        <a:lnSpc>
          <a:spcPct val="85000"/>
        </a:lnSpc>
        <a:spcBef>
          <a:spcPct val="0"/>
        </a:spcBef>
        <a:spcAft>
          <a:spcPct val="0"/>
        </a:spcAft>
        <a:defRPr sz="4400" b="1">
          <a:solidFill>
            <a:srgbClr val="FF0000"/>
          </a:solidFill>
          <a:latin typeface="Arial Rounded MT Bold" pitchFamily="34" charset="0"/>
        </a:defRPr>
      </a:lvl2pPr>
      <a:lvl3pPr algn="ctr" rtl="0" eaLnBrk="0" fontAlgn="base" hangingPunct="0">
        <a:lnSpc>
          <a:spcPct val="85000"/>
        </a:lnSpc>
        <a:spcBef>
          <a:spcPct val="0"/>
        </a:spcBef>
        <a:spcAft>
          <a:spcPct val="0"/>
        </a:spcAft>
        <a:defRPr sz="4400" b="1">
          <a:solidFill>
            <a:srgbClr val="FF0000"/>
          </a:solidFill>
          <a:latin typeface="Arial Rounded MT Bold" pitchFamily="34" charset="0"/>
        </a:defRPr>
      </a:lvl3pPr>
      <a:lvl4pPr algn="ctr" rtl="0" eaLnBrk="0" fontAlgn="base" hangingPunct="0">
        <a:lnSpc>
          <a:spcPct val="85000"/>
        </a:lnSpc>
        <a:spcBef>
          <a:spcPct val="0"/>
        </a:spcBef>
        <a:spcAft>
          <a:spcPct val="0"/>
        </a:spcAft>
        <a:defRPr sz="4400" b="1">
          <a:solidFill>
            <a:srgbClr val="FF0000"/>
          </a:solidFill>
          <a:latin typeface="Arial Rounded MT Bold" pitchFamily="34" charset="0"/>
        </a:defRPr>
      </a:lvl4pPr>
      <a:lvl5pPr algn="ctr" rtl="0" eaLnBrk="0" fontAlgn="base" hangingPunct="0">
        <a:lnSpc>
          <a:spcPct val="85000"/>
        </a:lnSpc>
        <a:spcBef>
          <a:spcPct val="0"/>
        </a:spcBef>
        <a:spcAft>
          <a:spcPct val="0"/>
        </a:spcAft>
        <a:defRPr sz="4400" b="1">
          <a:solidFill>
            <a:srgbClr val="FF0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B35E9CB4-E2B4-48C6-8F65-7E3C9B383AEB}" type="datetimeFigureOut">
              <a:rPr lang="en-US"/>
              <a:pPr>
                <a:defRPr/>
              </a:pPr>
              <a:t>5/31/2018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887B5F73-5174-48F1-B1E2-4F419015815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6"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38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638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6F39F3FD-7C00-43E6-85E6-79AC8290F998}" type="datetimeFigureOut">
              <a:rPr lang="en-US"/>
              <a:pPr>
                <a:defRPr/>
              </a:pPr>
              <a:t>5/31/2018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0137EE4C-7735-4E32-B9F4-B9D4146E3844}"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8"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41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7411"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0F2942E8-4A84-4A8F-9645-9BEAEBD51327}" type="datetimeFigureOut">
              <a:rPr lang="en-US"/>
              <a:pPr>
                <a:defRPr/>
              </a:pPr>
              <a:t>5/31/2018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F3EA2AFF-773E-4AFE-B1D6-F54BA8C65B9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0"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43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43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FC0447FE-F373-4544-BDA5-DED1EC15CED4}" type="datetimeFigureOut">
              <a:rPr lang="en-US"/>
              <a:pPr>
                <a:defRPr/>
              </a:pPr>
              <a:t>5/31/2018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9ECD5BA1-0C37-4494-91F1-DFFA8DB762A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2"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45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459"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A901C85C-7709-42FA-85E1-40EFEF2F2C80}" type="datetimeFigureOut">
              <a:rPr lang="en-US"/>
              <a:pPr>
                <a:defRPr/>
              </a:pPr>
              <a:t>5/31/2018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6D796739-DDB8-4857-9BB5-BB631F10D40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4"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70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7"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20"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0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Aria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Aria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5"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6"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7"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05" r:id="rId1"/>
    <p:sldLayoutId id="2147485179"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sz="1800">
              <a:solidFill>
                <a:srgbClr val="000000"/>
              </a:solidFill>
              <a:latin typeface="Arial" charset="0"/>
              <a:cs typeface="Arial" charset="0"/>
            </a:endParaRPr>
          </a:p>
        </p:txBody>
      </p:sp>
      <p:sp>
        <p:nvSpPr>
          <p:cNvPr id="1027"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grpSp>
    </p:spTree>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2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5"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6"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7"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5008" r:id="rId1"/>
    <p:sldLayoutId id="2147485017"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4"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5"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6"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7"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5"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5"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8"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9" action="ppaction://hlinkpres?slideindex=1&amp;slidetitle=" highlightClick="1"/>
          </p:cNvPr>
          <p:cNvSpPr>
            <a:spLocks noChangeArrowheads="1"/>
          </p:cNvSpPr>
          <p:nvPr userDrawn="1"/>
        </p:nvSpPr>
        <p:spPr bwMode="auto">
          <a:xfrm>
            <a:off x="8316919" y="60309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515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102" name="Rectangle 6"/>
          <p:cNvSpPr>
            <a:spLocks noGrp="1" noChangeArrowheads="1"/>
          </p:cNvSpPr>
          <p:nvPr>
            <p:ph type="ftr" sz="quarter" idx="3"/>
          </p:nvPr>
        </p:nvSpPr>
        <p:spPr bwMode="auto">
          <a:xfrm>
            <a:off x="2303469"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0" hangingPunct="0">
              <a:defRPr/>
            </a:pPr>
            <a:r>
              <a:rPr lang="en-GB" altLang="en-US" dirty="0">
                <a:solidFill>
                  <a:srgbClr val="000000"/>
                </a:solidFill>
              </a:rPr>
              <a:t>Leeds Metropolitan University</a:t>
            </a:r>
          </a:p>
          <a:p>
            <a:pPr eaLnBrk="0" hangingPunct="0">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4742"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sldLayoutIdLst>
    <p:sldLayoutId id="214748474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7" name="AutoShape 3">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18" name="AutoShape 4">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19" name="AutoShape 5">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20" name="AutoShape 6">
            <a:hlinkClick r:id="rId6" action="ppaction://hlinkpres?slideindex=1&amp;slidetitle=Metacognition " highlightClick="1"/>
          </p:cNvPr>
          <p:cNvSpPr>
            <a:spLocks noChangeArrowheads="1"/>
          </p:cNvSpPr>
          <p:nvPr userDrawn="1"/>
        </p:nvSpPr>
        <p:spPr bwMode="auto">
          <a:xfrm>
            <a:off x="1" y="58674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21" name="AutoShape 7">
            <a:hlinkClick r:id="rId4" action="ppaction://hlinkpres?slideindex=1&amp;slidetitle=" highlightClick="1"/>
          </p:cNvPr>
          <p:cNvSpPr>
            <a:spLocks noChangeArrowheads="1"/>
          </p:cNvSpPr>
          <p:nvPr userDrawn="1"/>
        </p:nvSpPr>
        <p:spPr bwMode="auto">
          <a:xfrm>
            <a:off x="8382001" y="5943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075"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
        <p:nvSpPr>
          <p:cNvPr id="4102" name="Rectangle 6"/>
          <p:cNvSpPr>
            <a:spLocks noGrp="1" noChangeArrowheads="1"/>
          </p:cNvSpPr>
          <p:nvPr>
            <p:ph type="ftr" sz="quarter" idx="3"/>
          </p:nvPr>
        </p:nvSpPr>
        <p:spPr bwMode="auto">
          <a:xfrm>
            <a:off x="2303469"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GB" altLang="en-US"/>
              <a:t>Leeds Metropolitan University</a:t>
            </a:r>
          </a:p>
          <a:p>
            <a:pPr>
              <a:defRPr/>
            </a:pPr>
            <a:r>
              <a:rPr lang="en-GB" altLang="en-US"/>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Tree>
  </p:cSld>
  <p:clrMap bg1="dk1" tx1="lt1" bg2="dk2" tx2="lt2" accent1="accent1" accent2="accent2" accent3="accent3" accent4="accent4" accent5="accent5" accent6="accent6" hlink="hlink" folHlink="folHlink"/>
  <p:sldLayoutIdLst>
    <p:sldLayoutId id="2147484759"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3" cstate="email"/>
          <a:srcRect/>
          <a:tile tx="0" ty="0" sx="100000" sy="100000" flip="none" algn="tl"/>
        </a:blipFill>
        <a:effectLst/>
      </p:bgPr>
    </p:bg>
    <p:spTree>
      <p:nvGrpSpPr>
        <p:cNvPr id="1" name=""/>
        <p:cNvGrpSpPr/>
        <p:nvPr/>
      </p:nvGrpSpPr>
      <p:grpSpPr>
        <a:xfrm>
          <a:off x="0" y="0"/>
          <a:ext cx="0" cy="0"/>
          <a:chOff x="0" y="0"/>
          <a:chExt cx="0" cy="0"/>
        </a:xfrm>
      </p:grpSpPr>
      <p:sp>
        <p:nvSpPr>
          <p:cNvPr id="1039" name="Rectangle 15"/>
          <p:cNvSpPr>
            <a:spLocks noGrp="1" noChangeArrowheads="1"/>
          </p:cNvSpPr>
          <p:nvPr>
            <p:ph type="title"/>
          </p:nvPr>
        </p:nvSpPr>
        <p:spPr bwMode="auto">
          <a:xfrm>
            <a:off x="844552" y="349250"/>
            <a:ext cx="7759700" cy="1092200"/>
          </a:xfrm>
          <a:prstGeom prst="rect">
            <a:avLst/>
          </a:prstGeom>
          <a:solidFill>
            <a:srgbClr val="FFCCFF"/>
          </a:solidFill>
          <a:ln w="12700">
            <a:solidFill>
              <a:schemeClr val="tx1"/>
            </a:solidFill>
            <a:miter lim="800000"/>
            <a:headEnd/>
            <a:tailEnd/>
          </a:ln>
          <a:effectLst>
            <a:outerShdw dist="107763" dir="2700000" algn="ctr" rotWithShape="0">
              <a:schemeClr val="tx2"/>
            </a:outerShdw>
          </a:effectLst>
        </p:spPr>
        <p:txBody>
          <a:bodyPr vert="horz" wrap="square" lIns="92075" tIns="46038" rIns="92075" bIns="46038" numCol="1" anchor="ctr" anchorCtr="0" compatLnSpc="1">
            <a:prstTxWarp prst="textNoShape">
              <a:avLst/>
            </a:prstTxWarp>
          </a:bodyPr>
          <a:lstStyle/>
          <a:p>
            <a:pPr lvl="0"/>
            <a:r>
              <a:rPr lang="en-GB" dirty="0"/>
              <a:t>Click to edit Master title style</a:t>
            </a:r>
          </a:p>
        </p:txBody>
      </p:sp>
      <p:sp>
        <p:nvSpPr>
          <p:cNvPr id="1027" name="Rectangle 16"/>
          <p:cNvSpPr>
            <a:spLocks noGrp="1" noChangeArrowheads="1"/>
          </p:cNvSpPr>
          <p:nvPr>
            <p:ph type="body" idx="1"/>
          </p:nvPr>
        </p:nvSpPr>
        <p:spPr bwMode="auto">
          <a:xfrm>
            <a:off x="844552" y="1758950"/>
            <a:ext cx="7759700" cy="4102100"/>
          </a:xfrm>
          <a:prstGeom prst="rect">
            <a:avLst/>
          </a:prstGeom>
          <a:solidFill>
            <a:srgbClr val="CCCCFF"/>
          </a:solidFill>
          <a:ln w="12700">
            <a:solidFill>
              <a:schemeClr val="tx1"/>
            </a:solidFill>
            <a:miter lim="800000"/>
            <a:headEnd/>
            <a:tailEnd/>
          </a:ln>
        </p:spPr>
        <p:txBody>
          <a:bodyPr vert="horz" wrap="square" lIns="92075" tIns="46038" rIns="92075" bIns="46038"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41" name="Rectangle 17"/>
          <p:cNvSpPr>
            <a:spLocks noGrp="1" noChangeArrowheads="1"/>
          </p:cNvSpPr>
          <p:nvPr>
            <p:ph type="dt" sz="half" idx="2"/>
          </p:nvPr>
        </p:nvSpPr>
        <p:spPr bwMode="auto">
          <a:xfrm>
            <a:off x="381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1">
                <a:solidFill>
                  <a:schemeClr val="accent1"/>
                </a:solidFill>
                <a:latin typeface="+mn-lt"/>
              </a:defRPr>
            </a:lvl1pPr>
          </a:lstStyle>
          <a:p>
            <a:pPr eaLnBrk="0" hangingPunct="0">
              <a:defRPr/>
            </a:pPr>
            <a:endParaRPr lang="en-US" dirty="0">
              <a:solidFill>
                <a:srgbClr val="6600FF"/>
              </a:solidFill>
            </a:endParaRPr>
          </a:p>
        </p:txBody>
      </p:sp>
      <p:sp>
        <p:nvSpPr>
          <p:cNvPr id="1042" name="Rectangle 18"/>
          <p:cNvSpPr>
            <a:spLocks noGrp="1" noChangeArrowheads="1"/>
          </p:cNvSpPr>
          <p:nvPr>
            <p:ph type="ftr" sz="quarter" idx="3"/>
          </p:nvPr>
        </p:nvSpPr>
        <p:spPr bwMode="auto">
          <a:xfrm>
            <a:off x="3511552" y="6330962"/>
            <a:ext cx="2882900" cy="442913"/>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nSpc>
                <a:spcPct val="75000"/>
              </a:lnSpc>
              <a:defRPr sz="1600" b="1">
                <a:solidFill>
                  <a:srgbClr val="0033CC"/>
                </a:solidFill>
                <a:latin typeface="+mn-lt"/>
              </a:defRPr>
            </a:lvl1pPr>
          </a:lstStyle>
          <a:p>
            <a:pPr algn="ctr" eaLnBrk="0" hangingPunct="0">
              <a:defRPr/>
            </a:pPr>
            <a:endParaRPr lang="en-US" dirty="0"/>
          </a:p>
        </p:txBody>
      </p:sp>
      <p:sp>
        <p:nvSpPr>
          <p:cNvPr id="1043" name="Rectangle 19"/>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mn-lt"/>
              </a:defRPr>
            </a:lvl1pPr>
          </a:lstStyle>
          <a:p>
            <a:pPr eaLnBrk="0" hangingPunct="0">
              <a:defRPr/>
            </a:pPr>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761" r:id="rId1"/>
  </p:sldLayoutIdLst>
  <p:txStyles>
    <p:titleStyle>
      <a:lvl1pPr algn="ctr" rtl="0" eaLnBrk="0" fontAlgn="base" hangingPunct="0">
        <a:lnSpc>
          <a:spcPct val="75000"/>
        </a:lnSpc>
        <a:spcBef>
          <a:spcPct val="0"/>
        </a:spcBef>
        <a:spcAft>
          <a:spcPct val="0"/>
        </a:spcAft>
        <a:defRPr sz="4400" b="1">
          <a:solidFill>
            <a:schemeClr val="tx2"/>
          </a:solidFill>
          <a:latin typeface="Calibri" pitchFamily="34" charset="0"/>
          <a:ea typeface="+mj-ea"/>
          <a:cs typeface="+mj-cs"/>
        </a:defRPr>
      </a:lvl1pPr>
      <a:lvl2pPr algn="ctr" rtl="0" eaLnBrk="0" fontAlgn="base" hangingPunct="0">
        <a:lnSpc>
          <a:spcPct val="75000"/>
        </a:lnSpc>
        <a:spcBef>
          <a:spcPct val="0"/>
        </a:spcBef>
        <a:spcAft>
          <a:spcPct val="0"/>
        </a:spcAft>
        <a:defRPr sz="4400" b="1">
          <a:solidFill>
            <a:schemeClr val="tx2"/>
          </a:solidFill>
          <a:latin typeface="Arial" charset="0"/>
        </a:defRPr>
      </a:lvl2pPr>
      <a:lvl3pPr algn="ctr" rtl="0" eaLnBrk="0" fontAlgn="base" hangingPunct="0">
        <a:lnSpc>
          <a:spcPct val="75000"/>
        </a:lnSpc>
        <a:spcBef>
          <a:spcPct val="0"/>
        </a:spcBef>
        <a:spcAft>
          <a:spcPct val="0"/>
        </a:spcAft>
        <a:defRPr sz="4400" b="1">
          <a:solidFill>
            <a:schemeClr val="tx2"/>
          </a:solidFill>
          <a:latin typeface="Arial" charset="0"/>
        </a:defRPr>
      </a:lvl3pPr>
      <a:lvl4pPr algn="ctr" rtl="0" eaLnBrk="0" fontAlgn="base" hangingPunct="0">
        <a:lnSpc>
          <a:spcPct val="75000"/>
        </a:lnSpc>
        <a:spcBef>
          <a:spcPct val="0"/>
        </a:spcBef>
        <a:spcAft>
          <a:spcPct val="0"/>
        </a:spcAft>
        <a:defRPr sz="4400" b="1">
          <a:solidFill>
            <a:schemeClr val="tx2"/>
          </a:solidFill>
          <a:latin typeface="Arial" charset="0"/>
        </a:defRPr>
      </a:lvl4pPr>
      <a:lvl5pPr algn="ctr" rtl="0" eaLnBrk="0" fontAlgn="base" hangingPunct="0">
        <a:lnSpc>
          <a:spcPct val="75000"/>
        </a:lnSpc>
        <a:spcBef>
          <a:spcPct val="0"/>
        </a:spcBef>
        <a:spcAft>
          <a:spcPct val="0"/>
        </a:spcAft>
        <a:defRPr sz="4400" b="1">
          <a:solidFill>
            <a:schemeClr val="tx2"/>
          </a:solidFill>
          <a:latin typeface="Arial" charset="0"/>
        </a:defRPr>
      </a:lvl5pPr>
      <a:lvl6pPr marL="457200" algn="ctr" rtl="0" eaLnBrk="0" fontAlgn="base" hangingPunct="0">
        <a:lnSpc>
          <a:spcPct val="75000"/>
        </a:lnSpc>
        <a:spcBef>
          <a:spcPct val="0"/>
        </a:spcBef>
        <a:spcAft>
          <a:spcPct val="0"/>
        </a:spcAft>
        <a:defRPr sz="4400" b="1">
          <a:solidFill>
            <a:schemeClr val="tx2"/>
          </a:solidFill>
          <a:latin typeface="Arial" charset="0"/>
        </a:defRPr>
      </a:lvl6pPr>
      <a:lvl7pPr marL="914400" algn="ctr" rtl="0" eaLnBrk="0" fontAlgn="base" hangingPunct="0">
        <a:lnSpc>
          <a:spcPct val="75000"/>
        </a:lnSpc>
        <a:spcBef>
          <a:spcPct val="0"/>
        </a:spcBef>
        <a:spcAft>
          <a:spcPct val="0"/>
        </a:spcAft>
        <a:defRPr sz="4400" b="1">
          <a:solidFill>
            <a:schemeClr val="tx2"/>
          </a:solidFill>
          <a:latin typeface="Arial" charset="0"/>
        </a:defRPr>
      </a:lvl7pPr>
      <a:lvl8pPr marL="1371600" algn="ctr" rtl="0" eaLnBrk="0" fontAlgn="base" hangingPunct="0">
        <a:lnSpc>
          <a:spcPct val="75000"/>
        </a:lnSpc>
        <a:spcBef>
          <a:spcPct val="0"/>
        </a:spcBef>
        <a:spcAft>
          <a:spcPct val="0"/>
        </a:spcAft>
        <a:defRPr sz="4400" b="1">
          <a:solidFill>
            <a:schemeClr val="tx2"/>
          </a:solidFill>
          <a:latin typeface="Arial" charset="0"/>
        </a:defRPr>
      </a:lvl8pPr>
      <a:lvl9pPr marL="1828800" algn="ctr" rtl="0" eaLnBrk="0" fontAlgn="base" hangingPunct="0">
        <a:lnSpc>
          <a:spcPct val="75000"/>
        </a:lnSpc>
        <a:spcBef>
          <a:spcPct val="0"/>
        </a:spcBef>
        <a:spcAft>
          <a:spcPct val="0"/>
        </a:spcAft>
        <a:defRPr sz="4400" b="1">
          <a:solidFill>
            <a:schemeClr val="tx2"/>
          </a:solidFill>
          <a:latin typeface="Arial" charset="0"/>
        </a:defRPr>
      </a:lvl9pPr>
    </p:titleStyle>
    <p:bodyStyle>
      <a:lvl1pPr marL="342900" indent="-342900" algn="l" rtl="0" eaLnBrk="0" fontAlgn="base" hangingPunct="0">
        <a:lnSpc>
          <a:spcPct val="90000"/>
        </a:lnSpc>
        <a:spcBef>
          <a:spcPct val="0"/>
        </a:spcBef>
        <a:spcAft>
          <a:spcPct val="0"/>
        </a:spcAft>
        <a:buClr>
          <a:srgbClr val="FF3399"/>
        </a:buClr>
        <a:buSzPct val="75000"/>
        <a:buFont typeface="Monotype Sorts" pitchFamily="2" charset="2"/>
        <a:buChar char="u"/>
        <a:defRPr sz="4000" b="1">
          <a:solidFill>
            <a:schemeClr val="tx1"/>
          </a:solidFill>
          <a:latin typeface="+mn-lt"/>
          <a:ea typeface="+mn-ea"/>
          <a:cs typeface="+mn-cs"/>
        </a:defRPr>
      </a:lvl1pPr>
      <a:lvl2pPr marL="742950" indent="-285750" algn="l" rtl="0" eaLnBrk="0" fontAlgn="base" hangingPunct="0">
        <a:lnSpc>
          <a:spcPct val="90000"/>
        </a:lnSpc>
        <a:spcBef>
          <a:spcPct val="0"/>
        </a:spcBef>
        <a:spcAft>
          <a:spcPct val="0"/>
        </a:spcAft>
        <a:buClr>
          <a:srgbClr val="FF3399"/>
        </a:buClr>
        <a:buSzPct val="75000"/>
        <a:buFont typeface="Monotype Sorts" pitchFamily="2" charset="2"/>
        <a:buChar char="u"/>
        <a:defRPr sz="2800">
          <a:solidFill>
            <a:schemeClr val="tx1"/>
          </a:solidFill>
          <a:latin typeface="+mn-lt"/>
        </a:defRPr>
      </a:lvl2pPr>
      <a:lvl3pPr marL="1143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400">
          <a:solidFill>
            <a:schemeClr val="tx1"/>
          </a:solidFill>
          <a:latin typeface="+mn-lt"/>
        </a:defRPr>
      </a:lvl3pPr>
      <a:lvl4pPr marL="1600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4pPr>
      <a:lvl5pPr marL="20574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5pPr>
      <a:lvl6pPr marL="25146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6pPr>
      <a:lvl7pPr marL="29718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7pPr>
      <a:lvl8pPr marL="3429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8pPr>
      <a:lvl9pPr marL="3886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6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6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76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77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77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9" y="60309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9" y="60309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cs typeface="Arial" pitchFamily="34" charset="0"/>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175A58E-772F-4000-B8AA-8FD4C0129D8B}" type="datetime1">
              <a:rPr lang="en-GB" smtClean="0"/>
              <a:pPr>
                <a:defRPr/>
              </a:pPr>
              <a:t>31/05/2018</a:t>
            </a:fld>
            <a:endParaRPr lang="en-GB"/>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B810CFF-B23A-445F-BC77-A9D7F415DD90}" type="slidenum">
              <a:rPr lang="en-GB" smtClean="0"/>
              <a:pPr>
                <a:defRPr/>
              </a:pPr>
              <a:t>‹#›</a:t>
            </a:fld>
            <a:endParaRPr lang="en-GB"/>
          </a:p>
        </p:txBody>
      </p:sp>
    </p:spTree>
  </p:cSld>
  <p:clrMap bg1="dk1" tx1="lt1" bg2="dk2" tx2="lt2" accent1="accent1" accent2="accent2" accent3="accent3" accent4="accent4" accent5="accent5" accent6="accent6" hlink="hlink" folHlink="folHlink"/>
  <p:sldLayoutIdLst>
    <p:sldLayoutId id="2147484644" r:id="rId1"/>
    <p:sldLayoutId id="2147484645" r:id="rId2"/>
    <p:sldLayoutId id="2147484646" r:id="rId3"/>
    <p:sldLayoutId id="2147484647" r:id="rId4"/>
    <p:sldLayoutId id="2147484648" r:id="rId5"/>
    <p:sldLayoutId id="2147484649" r:id="rId6"/>
    <p:sldLayoutId id="2147484650" r:id="rId7"/>
    <p:sldLayoutId id="2147484651" r:id="rId8"/>
    <p:sldLayoutId id="2147484652" r:id="rId9"/>
    <p:sldLayoutId id="2147484653" r:id="rId10"/>
    <p:sldLayoutId id="2147484654" r:id="rId11"/>
  </p:sldLayoutIdLst>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ahoma"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b="1">
              <a:solidFill>
                <a:srgbClr val="000000"/>
              </a:solidFill>
              <a:latin typeface="Tahoma"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a:solidFill>
                <a:srgbClr val="000000"/>
              </a:solidFill>
              <a:latin typeface="Tahoma"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latin typeface="Tahoma"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4B04E8D3-4E57-4A72-A434-ABED1A5444F9}" type="datetimeFigureOut">
              <a:rPr lang="en-US"/>
              <a:pPr>
                <a:defRPr/>
              </a:pPr>
              <a:t>5/31/2018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BB5B8CF7-1D56-4B57-8819-D1536A526F8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56"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10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10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10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A05AF16-4932-4EE1-938A-62E4C3C44C45}" type="datetimeFigureOut">
              <a:rPr lang="en-US">
                <a:solidFill>
                  <a:prstClr val="white">
                    <a:tint val="75000"/>
                  </a:prstClr>
                </a:solidFill>
              </a:rPr>
              <a:pPr>
                <a:defRPr/>
              </a:pPr>
              <a:t>5/31/2018</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9244AFF-84A4-41D1-B6C9-F3B7007BF501}" type="slidenum">
              <a:rPr lang="en-US">
                <a:solidFill>
                  <a:prstClr val="white">
                    <a:tint val="75000"/>
                  </a:prstClr>
                </a:solidFill>
              </a:rPr>
              <a:pPr>
                <a:defRPr/>
              </a:pPr>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9ECB061D-A330-4E9F-9C2F-E21F8650F232}" type="datetimeFigureOut">
              <a:rPr lang="en-US"/>
              <a:pPr>
                <a:defRPr/>
              </a:pPr>
              <a:t>5/31/2018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2DB4C1CC-B915-439D-808D-E2E3B073237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58" r:id="rId1"/>
    <p:sldLayoutId id="2147484659" r:id="rId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97E101C6-EE19-4E8E-B7A0-3AC5AF4DA854}" type="datetimeFigureOut">
              <a:rPr lang="en-US"/>
              <a:pPr>
                <a:defRPr/>
              </a:pPr>
              <a:t>5/31/2018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3691C953-0224-4ED8-AB21-ECC3F4177BF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1"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89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9.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6.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8.xml"/></Relationships>
</file>

<file path=ppt/slides/_rels/slide101.xml.rels><?xml version="1.0" encoding="UTF-8" standalone="yes"?>
<Relationships xmlns="http://schemas.openxmlformats.org/package/2006/relationships"><Relationship Id="rId3" Type="http://schemas.openxmlformats.org/officeDocument/2006/relationships/hyperlink" Target="http://phil-race.co.uk/" TargetMode="External"/><Relationship Id="rId2" Type="http://schemas.openxmlformats.org/officeDocument/2006/relationships/notesSlide" Target="../notesSlides/notesSlide66.xml"/><Relationship Id="rId1" Type="http://schemas.openxmlformats.org/officeDocument/2006/relationships/slideLayout" Target="../slideLayouts/slideLayout43.xml"/><Relationship Id="rId4" Type="http://schemas.openxmlformats.org/officeDocument/2006/relationships/image" Target="../media/image3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80.xml"/></Relationships>
</file>

<file path=ppt/slides/_rels/slide20.xml.rels><?xml version="1.0" encoding="UTF-8" standalone="yes"?>
<Relationships xmlns="http://schemas.openxmlformats.org/package/2006/relationships"><Relationship Id="rId3" Type="http://schemas.openxmlformats.org/officeDocument/2006/relationships/hyperlink" Target="https://phil-race.co.uk/2016/10/lthe-tweetchat-lthechat-wed-oct-19-8-00-9-00-pm/" TargetMode="External"/><Relationship Id="rId2" Type="http://schemas.openxmlformats.org/officeDocument/2006/relationships/hyperlink" Target="http://phil-race.co.uk/2016/04/updated-powerpoint-ripples-model/" TargetMode="External"/><Relationship Id="rId1" Type="http://schemas.openxmlformats.org/officeDocument/2006/relationships/slideLayout" Target="../slideLayouts/slideLayout37.xml"/><Relationship Id="rId6" Type="http://schemas.openxmlformats.org/officeDocument/2006/relationships/hyperlink" Target="http://phil-race.co.uk/ripples-model-seven-factors-underpinning-successful-learning-update-july-2015/" TargetMode="External"/><Relationship Id="rId5" Type="http://schemas.openxmlformats.org/officeDocument/2006/relationships/hyperlink" Target="http://phil-race.co.uk/2015/01/assessment-bits-new-editions/" TargetMode="External"/><Relationship Id="rId4" Type="http://schemas.openxmlformats.org/officeDocument/2006/relationships/hyperlink" Target="https://phil-race.co.uk/2018/02/feedback-feedforward-just-tips-including-students/"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8.xml.rels><?xml version="1.0" encoding="UTF-8" standalone="yes"?>
<Relationships xmlns="http://schemas.openxmlformats.org/package/2006/relationships"><Relationship Id="rId3" Type="http://schemas.openxmlformats.org/officeDocument/2006/relationships/hyperlink" Target="http://www.testa.ac.uk/" TargetMode="External"/><Relationship Id="rId2" Type="http://schemas.openxmlformats.org/officeDocument/2006/relationships/notesSlide" Target="../notesSlides/notesSlide14.xml"/><Relationship Id="rId1" Type="http://schemas.openxmlformats.org/officeDocument/2006/relationships/slideLayout" Target="../slideLayouts/slideLayout49.xml"/><Relationship Id="rId5" Type="http://schemas.openxmlformats.org/officeDocument/2006/relationships/hyperlink" Target="http://www.heacademy.ac.uk/assets/documents/assessment/A_Marked_Improvement.pdf" TargetMode="External"/><Relationship Id="rId4" Type="http://schemas.openxmlformats.org/officeDocument/2006/relationships/hyperlink" Target="http://www.etctoolkit.org.uk/" TargetMode="External"/></Relationships>
</file>

<file path=ppt/slides/_rels/slide29.xml.rels><?xml version="1.0" encoding="UTF-8" standalone="yes"?>
<Relationships xmlns="http://schemas.openxmlformats.org/package/2006/relationships"><Relationship Id="rId2" Type="http://schemas.openxmlformats.org/officeDocument/2006/relationships/hyperlink" Target="http://journals.sagepub.com/doi/abs/10.3102/0034654312474350" TargetMode="External"/><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8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7.xml"/><Relationship Id="rId1" Type="http://schemas.openxmlformats.org/officeDocument/2006/relationships/slideLayout" Target="../slideLayouts/slideLayout57.xml"/></Relationships>
</file>

<file path=ppt/slides/_rels/slide34.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8.xml"/><Relationship Id="rId1" Type="http://schemas.openxmlformats.org/officeDocument/2006/relationships/slideLayout" Target="../slideLayouts/slideLayout58.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cs.cmu.edu/~rgs/alice26a.gif" TargetMode="External"/><Relationship Id="rId1" Type="http://schemas.openxmlformats.org/officeDocument/2006/relationships/slideLayout" Target="../slideLayouts/slideLayout78.xml"/></Relationships>
</file>

<file path=ppt/slides/_rels/slide36.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9.xml"/><Relationship Id="rId1" Type="http://schemas.openxmlformats.org/officeDocument/2006/relationships/slideLayout" Target="../slideLayouts/slideLayout77.xml"/></Relationships>
</file>

<file path=ppt/slides/_rels/slide37.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0.xml"/><Relationship Id="rId1" Type="http://schemas.openxmlformats.org/officeDocument/2006/relationships/slideLayout" Target="../slideLayouts/slideLayout60.xml"/></Relationships>
</file>

<file path=ppt/slides/_rels/slide38.xml.rels><?xml version="1.0" encoding="UTF-8" standalone="yes"?>
<Relationships xmlns="http://schemas.openxmlformats.org/package/2006/relationships"><Relationship Id="rId3" Type="http://schemas.openxmlformats.org/officeDocument/2006/relationships/hyperlink" Target="https://phil-race.co.uk/2017/09/swansea-university-school-management-21st-September/" TargetMode="External"/><Relationship Id="rId2" Type="http://schemas.openxmlformats.org/officeDocument/2006/relationships/hyperlink" Target="https://www.theguardian.com/education/2017/mar/12/no-evidence-to-back-idea-of-learning-styles?CMP=share_btn_tw" TargetMode="External"/><Relationship Id="rId1" Type="http://schemas.openxmlformats.org/officeDocument/2006/relationships/slideLayout" Target="../slideLayouts/slideLayout59.xml"/><Relationship Id="rId4" Type="http://schemas.openxmlformats.org/officeDocument/2006/relationships/image" Target="../media/image20.jpg"/></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9.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8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4.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1.xml"/></Relationships>
</file>

<file path=ppt/slides/_rels/slide4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61.xml"/></Relationships>
</file>

<file path=ppt/slides/_rels/slide43.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3.xml"/><Relationship Id="rId1" Type="http://schemas.openxmlformats.org/officeDocument/2006/relationships/slideLayout" Target="../slideLayouts/slideLayout61.xml"/></Relationships>
</file>

<file path=ppt/slides/_rels/slide44.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4.xml"/><Relationship Id="rId1" Type="http://schemas.openxmlformats.org/officeDocument/2006/relationships/slideLayout" Target="../slideLayouts/slideLayout58.xml"/></Relationships>
</file>

<file path=ppt/slides/_rels/slide4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6.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67.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5.png"/><Relationship Id="rId4" Type="http://schemas.openxmlformats.org/officeDocument/2006/relationships/notesSlide" Target="../notesSlides/notesSlide2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2.xml"/></Relationships>
</file>

<file path=ppt/slides/_rels/slide4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0.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79.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0.xml"/></Relationships>
</file>

<file path=ppt/slides/_rels/slide5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3.xml"/></Relationships>
</file>

<file path=ppt/slides/_rels/slide53.xml.rels><?xml version="1.0" encoding="UTF-8" standalone="yes"?>
<Relationships xmlns="http://schemas.openxmlformats.org/package/2006/relationships"><Relationship Id="rId3" Type="http://schemas.openxmlformats.org/officeDocument/2006/relationships/hyperlink" Target="http://www.sciencemag.org/search?author1=Betsy+Sparrow&amp;sortspec=date&amp;submit=Submit" TargetMode="External"/><Relationship Id="rId2" Type="http://schemas.openxmlformats.org/officeDocument/2006/relationships/hyperlink" Target="http://www.sciencemag.org/content/early/recent" TargetMode="External"/><Relationship Id="rId1" Type="http://schemas.openxmlformats.org/officeDocument/2006/relationships/slideLayout" Target="../slideLayouts/slideLayout56.xml"/><Relationship Id="rId5" Type="http://schemas.openxmlformats.org/officeDocument/2006/relationships/hyperlink" Target="http://www.sciencemag.org/search?author1=Daniel+M.+Wegner&amp;sortspec=date&amp;submit=Submit" TargetMode="External"/><Relationship Id="rId4" Type="http://schemas.openxmlformats.org/officeDocument/2006/relationships/hyperlink" Target="http://www.sciencemag.org/search?author1=Jenny+Liu&amp;sortspec=date&amp;submit=Submit" TargetMode="Externa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8.xml"/></Relationships>
</file>

<file path=ppt/slides/_rels/slide5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2.xml"/></Relationships>
</file>

<file path=ppt/slides/_rels/slide6.xml.rels><?xml version="1.0" encoding="UTF-8" standalone="yes"?>
<Relationships xmlns="http://schemas.openxmlformats.org/package/2006/relationships"><Relationship Id="rId3" Type="http://schemas.openxmlformats.org/officeDocument/2006/relationships/hyperlink" Target="about%20phil%202.ppt" TargetMode="External"/><Relationship Id="rId2" Type="http://schemas.openxmlformats.org/officeDocument/2006/relationships/notesSlide" Target="../notesSlides/notesSlide6.xml"/><Relationship Id="rId1" Type="http://schemas.openxmlformats.org/officeDocument/2006/relationships/slideLayout" Target="../slideLayouts/slideLayout44.xml"/><Relationship Id="rId4" Type="http://schemas.openxmlformats.org/officeDocument/2006/relationships/hyperlink" Target="file:///C:\Users\Phil\Desktop\current%20stuff\brunel%20pieces%203\Newcastle.pptx#-1,1,Slide 1" TargetMode="External"/></Relationships>
</file>

<file path=ppt/slides/_rels/slide6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9.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7.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hyperlink" Target="https://twitter.com/SGroshell" TargetMode="External"/><Relationship Id="rId7" Type="http://schemas.openxmlformats.org/officeDocument/2006/relationships/hyperlink" Target="https://twitter.com/hashtag/teachchat?src=hash" TargetMode="External"/><Relationship Id="rId2" Type="http://schemas.openxmlformats.org/officeDocument/2006/relationships/hyperlink" Target="https://twitter.com/hashtag/sketchnote?src=hash" TargetMode="External"/><Relationship Id="rId1" Type="http://schemas.openxmlformats.org/officeDocument/2006/relationships/slideLayout" Target="../slideLayouts/slideLayout69.xml"/><Relationship Id="rId6" Type="http://schemas.openxmlformats.org/officeDocument/2006/relationships/hyperlink" Target="https://twitter.com/hashtag/learning?src=hash" TargetMode="External"/><Relationship Id="rId5" Type="http://schemas.openxmlformats.org/officeDocument/2006/relationships/hyperlink" Target="https://twitter.com/hashtag/edchat?src=hash" TargetMode="External"/><Relationship Id="rId4" Type="http://schemas.openxmlformats.org/officeDocument/2006/relationships/hyperlink" Target="https://twitter.com/MrZachG" TargetMode="External"/></Relationships>
</file>

<file path=ppt/slides/_rels/slide6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5.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2.xml"/></Relationships>
</file>

<file path=ppt/slides/_rels/slide78.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hyperlink" Target="http://phil-race.co.uk/" TargetMode="External"/><Relationship Id="rId2" Type="http://schemas.openxmlformats.org/officeDocument/2006/relationships/notesSlide" Target="../notesSlides/notesSlide45.xml"/><Relationship Id="rId1" Type="http://schemas.openxmlformats.org/officeDocument/2006/relationships/slideLayout" Target="../slideLayouts/slideLayout43.xml"/><Relationship Id="rId4" Type="http://schemas.openxmlformats.org/officeDocument/2006/relationships/image" Target="../media/image33.jpeg"/></Relationships>
</file>

<file path=ppt/slides/_rels/slide8.xml.rels><?xml version="1.0" encoding="UTF-8" standalone="yes"?>
<Relationships xmlns="http://schemas.openxmlformats.org/package/2006/relationships"><Relationship Id="rId3" Type="http://schemas.openxmlformats.org/officeDocument/2006/relationships/hyperlink" Target="../york.bmp" TargetMode="External"/><Relationship Id="rId2" Type="http://schemas.openxmlformats.org/officeDocument/2006/relationships/notesSlide" Target="../notesSlides/notesSlide8.xml"/><Relationship Id="rId1" Type="http://schemas.openxmlformats.org/officeDocument/2006/relationships/slideLayout" Target="../slideLayouts/slideLayout45.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1.xml"/></Relationships>
</file>

<file path=ppt/slides/_rels/slide82.xml.rels><?xml version="1.0" encoding="UTF-8" standalone="yes"?>
<Relationships xmlns="http://schemas.openxmlformats.org/package/2006/relationships"><Relationship Id="rId3" Type="http://schemas.openxmlformats.org/officeDocument/2006/relationships/hyperlink" Target="http://www.pass.brad.ac.uk/" TargetMode="External"/><Relationship Id="rId2" Type="http://schemas.openxmlformats.org/officeDocument/2006/relationships/notesSlide" Target="../notesSlides/notesSlide48.xml"/><Relationship Id="rId1" Type="http://schemas.openxmlformats.org/officeDocument/2006/relationships/slideLayout" Target="../slideLayouts/slideLayout71.xml"/><Relationship Id="rId4" Type="http://schemas.openxmlformats.org/officeDocument/2006/relationships/hyperlink" Target="http://www.jisc.ac.uk/whatwedo/programmes/usersandinnovation/soundsgood.aspx" TargetMode="Externa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8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8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8.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8.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8.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8.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588240" y="1360119"/>
            <a:ext cx="7610315" cy="908904"/>
          </a:xfrm>
        </p:spPr>
        <p:txBody>
          <a:bodyPr>
            <a:noAutofit/>
            <a:scene3d>
              <a:camera prst="orthographicFront"/>
              <a:lightRig rig="threePt" dir="t"/>
            </a:scene3d>
            <a:sp3d extrusionH="311150"/>
          </a:bodyPr>
          <a:lstStyle/>
          <a:p>
            <a:pPr algn="ctr" fontAlgn="auto">
              <a:spcAft>
                <a:spcPts val="0"/>
              </a:spcAft>
              <a:defRPr/>
            </a:pPr>
            <a:r>
              <a:rPr lang="en-IE" sz="3600" dirty="0">
                <a:solidFill>
                  <a:schemeClr val="accent3"/>
                </a:solidFill>
              </a:rPr>
              <a:t>National Seminar Series at MIC 2017/18</a:t>
            </a:r>
            <a:endParaRPr sz="3600" dirty="0">
              <a:solidFill>
                <a:schemeClr val="accent3"/>
              </a:solidFill>
            </a:endParaRPr>
          </a:p>
        </p:txBody>
      </p:sp>
      <p:sp>
        <p:nvSpPr>
          <p:cNvPr id="3" name="Subtitle 2"/>
          <p:cNvSpPr>
            <a:spLocks noGrp="1"/>
          </p:cNvSpPr>
          <p:nvPr>
            <p:ph type="subTitle" idx="1"/>
          </p:nvPr>
        </p:nvSpPr>
        <p:spPr>
          <a:xfrm>
            <a:off x="2936930" y="2638327"/>
            <a:ext cx="6112337" cy="1458069"/>
          </a:xfrm>
        </p:spPr>
        <p:txBody>
          <a:bodyPr>
            <a:noAutofit/>
          </a:bodyPr>
          <a:lstStyle/>
          <a:p>
            <a:pPr algn="ctr"/>
            <a:r>
              <a:rPr lang="en-IE" sz="2400" dirty="0">
                <a:solidFill>
                  <a:schemeClr val="bg1">
                    <a:lumMod val="50000"/>
                  </a:schemeClr>
                </a:solidFill>
                <a:latin typeface="Calibri" panose="020F0502020204030204" pitchFamily="34" charset="0"/>
                <a:ea typeface="Calibri" panose="020F0502020204030204" pitchFamily="34" charset="0"/>
              </a:rPr>
              <a:t>Students as Partners in </a:t>
            </a:r>
          </a:p>
          <a:p>
            <a:pPr algn="ctr"/>
            <a:r>
              <a:rPr lang="en-IE" sz="2400" dirty="0">
                <a:solidFill>
                  <a:schemeClr val="bg1">
                    <a:lumMod val="50000"/>
                  </a:schemeClr>
                </a:solidFill>
                <a:latin typeface="Calibri" panose="020F0502020204030204" pitchFamily="34" charset="0"/>
                <a:ea typeface="Calibri" panose="020F0502020204030204" pitchFamily="34" charset="0"/>
              </a:rPr>
              <a:t>Assessment and Feedback</a:t>
            </a:r>
            <a:endParaRPr lang="en-IE" sz="2400" b="1" dirty="0">
              <a:solidFill>
                <a:schemeClr val="bg1">
                  <a:lumMod val="50000"/>
                </a:schemeClr>
              </a:solidFill>
            </a:endParaRPr>
          </a:p>
        </p:txBody>
      </p:sp>
      <p:sp>
        <p:nvSpPr>
          <p:cNvPr id="18435" name="Picture 3"/>
          <p:cNvSpPr>
            <a:spLocks noChangeAspect="1"/>
          </p:cNvSpPr>
          <p:nvPr/>
        </p:nvSpPr>
        <p:spPr bwMode="auto">
          <a:xfrm>
            <a:off x="161925" y="1100138"/>
            <a:ext cx="1690688" cy="1270000"/>
          </a:xfrm>
          <a:prstGeom prst="rect">
            <a:avLst/>
          </a:prstGeom>
          <a:noFill/>
          <a:ln w="9525">
            <a:noFill/>
            <a:miter lim="800000"/>
            <a:headEnd/>
            <a:tailEnd/>
          </a:ln>
        </p:spPr>
        <p:txBody>
          <a:bodyPr/>
          <a:lstStyle/>
          <a:p>
            <a:endParaRPr lang="en-US" sz="1800">
              <a:solidFill>
                <a:prstClr val="black"/>
              </a:solidFill>
              <a:latin typeface="Calibri" pitchFamily="34" charset="0"/>
            </a:endParaRPr>
          </a:p>
        </p:txBody>
      </p:sp>
      <p:sp>
        <p:nvSpPr>
          <p:cNvPr id="18436" name="TextBox 5"/>
          <p:cNvSpPr txBox="1">
            <a:spLocks noChangeArrowheads="1"/>
          </p:cNvSpPr>
          <p:nvPr/>
        </p:nvSpPr>
        <p:spPr bwMode="auto">
          <a:xfrm>
            <a:off x="803191" y="5375602"/>
            <a:ext cx="7218362" cy="338137"/>
          </a:xfrm>
          <a:prstGeom prst="rect">
            <a:avLst/>
          </a:prstGeom>
          <a:noFill/>
          <a:ln w="9525">
            <a:noFill/>
            <a:miter lim="800000"/>
            <a:headEnd/>
            <a:tailEnd/>
          </a:ln>
        </p:spPr>
        <p:txBody>
          <a:bodyPr wrap="none">
            <a:spAutoFit/>
          </a:bodyPr>
          <a:lstStyle/>
          <a:p>
            <a:r>
              <a:rPr lang="en-IE" sz="1600" b="1" dirty="0">
                <a:solidFill>
                  <a:srgbClr val="6C9A2E"/>
                </a:solidFill>
                <a:latin typeface="Calibri" pitchFamily="34" charset="0"/>
              </a:rPr>
              <a:t>National Forum for the Enhancement of Teaching and Learning in Higher Education</a:t>
            </a:r>
            <a:endParaRPr lang="ga-IE" sz="1600" b="1" dirty="0">
              <a:solidFill>
                <a:srgbClr val="6C9A2E"/>
              </a:solidFill>
              <a:latin typeface="Calibri" pitchFamily="34" charset="0"/>
            </a:endParaRPr>
          </a:p>
        </p:txBody>
      </p:sp>
      <p:sp>
        <p:nvSpPr>
          <p:cNvPr id="2" name="TextBox 1"/>
          <p:cNvSpPr txBox="1"/>
          <p:nvPr/>
        </p:nvSpPr>
        <p:spPr>
          <a:xfrm>
            <a:off x="818689" y="4497368"/>
            <a:ext cx="7930662" cy="646331"/>
          </a:xfrm>
          <a:prstGeom prst="rect">
            <a:avLst/>
          </a:prstGeom>
          <a:noFill/>
        </p:spPr>
        <p:txBody>
          <a:bodyPr wrap="square" rtlCol="0">
            <a:spAutoFit/>
          </a:bodyPr>
          <a:lstStyle/>
          <a:p>
            <a:pPr algn="ctr"/>
            <a:r>
              <a:rPr lang="en-IE" sz="1800" dirty="0">
                <a:solidFill>
                  <a:prstClr val="white">
                    <a:lumMod val="50000"/>
                  </a:prstClr>
                </a:solidFill>
                <a:latin typeface="Calibri"/>
              </a:rPr>
              <a:t>Convener: Dr Gwen Moore</a:t>
            </a:r>
          </a:p>
          <a:p>
            <a:pPr algn="ctr"/>
            <a:r>
              <a:rPr lang="en-IE" sz="1800" dirty="0">
                <a:solidFill>
                  <a:prstClr val="white">
                    <a:lumMod val="50000"/>
                  </a:prstClr>
                </a:solidFill>
                <a:latin typeface="Calibri"/>
              </a:rPr>
              <a:t>Director of Teaching and Learning, MIC </a:t>
            </a:r>
          </a:p>
        </p:txBody>
      </p:sp>
      <p:pic>
        <p:nvPicPr>
          <p:cNvPr id="8" name="Picture 2" descr="C:\Users\Anne\Pictures\Captur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60548" y="858193"/>
            <a:ext cx="883453" cy="1110812"/>
          </a:xfrm>
          <a:prstGeom prst="rect">
            <a:avLst/>
          </a:prstGeom>
          <a:noFill/>
        </p:spPr>
      </p:pic>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857251"/>
            <a:ext cx="1433668" cy="556349"/>
          </a:xfrm>
          <a:prstGeom prst="rect">
            <a:avLst/>
          </a:prstGeom>
        </p:spPr>
      </p:pic>
    </p:spTree>
    <p:extLst>
      <p:ext uri="{BB962C8B-B14F-4D97-AF65-F5344CB8AC3E}">
        <p14:creationId xmlns:p14="http://schemas.microsoft.com/office/powerpoint/2010/main" val="3465862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A4379-6D4D-48B9-9035-BBF48ACAE694}"/>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553DD30C-16D2-46DB-A55B-31AF2C207781}"/>
              </a:ext>
            </a:extLst>
          </p:cNvPr>
          <p:cNvSpPr>
            <a:spLocks noGrp="1"/>
          </p:cNvSpPr>
          <p:nvPr>
            <p:ph type="subTitle" idx="1"/>
          </p:nvPr>
        </p:nvSpPr>
        <p:spPr/>
        <p:txBody>
          <a:bodyPr/>
          <a:lstStyle/>
          <a:p>
            <a:endParaRPr lang="en-GB"/>
          </a:p>
        </p:txBody>
      </p:sp>
      <p:pic>
        <p:nvPicPr>
          <p:cNvPr id="5" name="Picture 4">
            <a:extLst>
              <a:ext uri="{FF2B5EF4-FFF2-40B4-BE49-F238E27FC236}">
                <a16:creationId xmlns:a16="http://schemas.microsoft.com/office/drawing/2014/main" id="{02BEE368-D0DC-489D-97C3-A01C8C2E72B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972328"/>
            <a:ext cx="9144000" cy="5885671"/>
          </a:xfrm>
          <a:prstGeom prst="rect">
            <a:avLst/>
          </a:prstGeom>
        </p:spPr>
      </p:pic>
      <p:sp>
        <p:nvSpPr>
          <p:cNvPr id="6" name="Rectangle 5">
            <a:extLst>
              <a:ext uri="{FF2B5EF4-FFF2-40B4-BE49-F238E27FC236}">
                <a16:creationId xmlns:a16="http://schemas.microsoft.com/office/drawing/2014/main" id="{BFA9E1F8-2680-4757-A3C5-C9A6EF29213E}"/>
              </a:ext>
            </a:extLst>
          </p:cNvPr>
          <p:cNvSpPr/>
          <p:nvPr/>
        </p:nvSpPr>
        <p:spPr>
          <a:xfrm>
            <a:off x="609599" y="61686"/>
            <a:ext cx="6673109" cy="8309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4171A"/>
                </a:solidFill>
                <a:effectLst/>
                <a:uLnTx/>
                <a:uFillTx/>
                <a:latin typeface="Segoe UI" panose="020B0502040204020203" pitchFamily="34" charset="0"/>
                <a:ea typeface="+mn-ea"/>
                <a:cs typeface="+mn-cs"/>
              </a:rPr>
              <a:t>David Carless (on Twitter): (earlier this week)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4171A"/>
                </a:solidFill>
                <a:effectLst/>
                <a:uLnTx/>
                <a:uFillTx/>
                <a:latin typeface="Segoe UI" panose="020B0502040204020203" pitchFamily="34" charset="0"/>
                <a:ea typeface="+mn-ea"/>
                <a:cs typeface="+mn-cs"/>
              </a:rPr>
              <a:t>Feedback as telling is seriously overrated!</a:t>
            </a:r>
            <a:endPar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754871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t>Students who over-estimate their grade…</a:t>
            </a:r>
          </a:p>
        </p:txBody>
      </p:sp>
      <p:sp>
        <p:nvSpPr>
          <p:cNvPr id="173059"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600" dirty="0"/>
              <a:t>This usually indicates they’ve got a blind spot.</a:t>
            </a:r>
          </a:p>
          <a:p>
            <a:r>
              <a:rPr lang="en-GB" sz="2600" dirty="0"/>
              <a:t>Talk them through their work, and find out exactly where they’ve lost marks which they thought they had gained.</a:t>
            </a:r>
          </a:p>
          <a:p>
            <a:r>
              <a:rPr lang="en-GB" sz="2600" dirty="0"/>
              <a:t>Check with them that they can now see what was being looked for.</a:t>
            </a:r>
          </a:p>
        </p:txBody>
      </p:sp>
    </p:spTree>
    <p:extLst>
      <p:ext uri="{BB962C8B-B14F-4D97-AF65-F5344CB8AC3E}">
        <p14:creationId xmlns:p14="http://schemas.microsoft.com/office/powerpoint/2010/main" val="763629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30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30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30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9" grpId="0" build="p"/>
    </p:bldLst>
  </p:timing>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0" y="642926"/>
            <a:ext cx="9144000" cy="5622925"/>
          </a:xfrm>
          <a:prstGeom prst="rect">
            <a:avLst/>
          </a:prstGeom>
          <a:noFill/>
          <a:ln w="12700">
            <a:noFill/>
            <a:miter lim="800000"/>
            <a:headEnd/>
            <a:tailEnd/>
          </a:ln>
        </p:spPr>
        <p:txBody>
          <a:bodyPr lIns="92075" tIns="46038" rIns="92075" bIns="46038" anchor="ctr"/>
          <a:lstStyle/>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CCFFFF"/>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5400" b="1" i="0" u="none" strike="noStrike" kern="1200" cap="none" spc="0" normalizeH="0" baseline="0" noProof="0" dirty="0">
                <a:ln>
                  <a:noFill/>
                </a:ln>
                <a:solidFill>
                  <a:srgbClr val="CCFFFF"/>
                </a:solidFill>
                <a:effectLst/>
                <a:uLnTx/>
                <a:uFillTx/>
                <a:latin typeface="Arial" charset="0"/>
                <a:ea typeface="+mn-ea"/>
                <a:cs typeface="+mn-cs"/>
              </a:rPr>
              <a:t>Thank you…</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5400" b="1" i="0" u="none" strike="noStrike" kern="1200" cap="none" spc="0" normalizeH="0" baseline="0" noProof="0" dirty="0">
              <a:ln>
                <a:noFill/>
              </a:ln>
              <a:solidFill>
                <a:srgbClr val="CCFFFF"/>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600" b="1" i="0" u="none" strike="noStrike" kern="1200" cap="none" spc="0" normalizeH="0" baseline="0" noProof="0" dirty="0">
                <a:ln>
                  <a:noFill/>
                </a:ln>
                <a:solidFill>
                  <a:srgbClr val="FFFF00"/>
                </a:solidFill>
                <a:effectLst/>
                <a:uLnTx/>
                <a:uFillTx/>
                <a:latin typeface="Arial" charset="0"/>
                <a:ea typeface="+mn-ea"/>
                <a:cs typeface="+mn-cs"/>
              </a:rPr>
              <a:t>Website: </a:t>
            </a:r>
            <a:r>
              <a:rPr kumimoji="0" lang="en-GB" sz="3600" b="1" i="0" u="none" strike="noStrike" kern="1200" cap="none" spc="0" normalizeH="0" baseline="0" noProof="0" dirty="0">
                <a:ln>
                  <a:noFill/>
                </a:ln>
                <a:solidFill>
                  <a:srgbClr val="FF66CC"/>
                </a:solidFill>
                <a:effectLst/>
                <a:uLnTx/>
                <a:uFillTx/>
                <a:latin typeface="Arial" charset="0"/>
                <a:ea typeface="+mn-ea"/>
                <a:cs typeface="+mn-cs"/>
                <a:hlinkClick r:id="rId3"/>
              </a:rPr>
              <a:t>http://phil-race.co.uk</a:t>
            </a:r>
            <a:r>
              <a:rPr kumimoji="0" lang="en-GB" sz="3600" b="1" i="0" u="none" strike="noStrike" kern="1200" cap="none" spc="0" normalizeH="0" baseline="0" noProof="0" dirty="0">
                <a:ln>
                  <a:noFill/>
                </a:ln>
                <a:solidFill>
                  <a:srgbClr val="FF66CC"/>
                </a:solidFill>
                <a:effectLst/>
                <a:uLnTx/>
                <a:uFillTx/>
                <a:latin typeface="Arial" charset="0"/>
                <a:ea typeface="+mn-ea"/>
                <a:cs typeface="+mn-cs"/>
              </a:rPr>
              <a:t>   </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00B0F0"/>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600" b="1" i="0" u="none" strike="noStrike" kern="1200" cap="none" spc="0" normalizeH="0" baseline="0" noProof="0" dirty="0">
                <a:ln>
                  <a:noFill/>
                </a:ln>
                <a:solidFill>
                  <a:srgbClr val="00B0F0"/>
                </a:solidFill>
                <a:effectLst/>
                <a:uLnTx/>
                <a:uFillTx/>
                <a:latin typeface="Arial" charset="0"/>
                <a:ea typeface="+mn-ea"/>
                <a:cs typeface="+mn-cs"/>
              </a:rPr>
              <a:t>Follow Phil on Twitter  @RacePhil </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FF66CC"/>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600" b="1" i="0" u="none" strike="noStrike" kern="1200" cap="none" spc="0" normalizeH="0" baseline="0" noProof="0" dirty="0">
                <a:ln>
                  <a:noFill/>
                </a:ln>
                <a:solidFill>
                  <a:srgbClr val="CCCCFF"/>
                </a:solidFill>
                <a:effectLst/>
                <a:uLnTx/>
                <a:uFillTx/>
                <a:latin typeface="Arial" charset="0"/>
                <a:ea typeface="+mn-ea"/>
                <a:cs typeface="+mn-cs"/>
              </a:rPr>
              <a:t>e-mail:  </a:t>
            </a:r>
            <a:r>
              <a:rPr kumimoji="0" lang="en-GB" sz="3600" b="1" i="0" u="none" strike="noStrike" kern="1200" cap="none" spc="0" normalizeH="0" baseline="0" noProof="0" dirty="0">
                <a:ln>
                  <a:noFill/>
                </a:ln>
                <a:solidFill>
                  <a:srgbClr val="FFFF00"/>
                </a:solidFill>
                <a:effectLst/>
                <a:uLnTx/>
                <a:uFillTx/>
                <a:latin typeface="Arial" charset="0"/>
                <a:ea typeface="+mn-ea"/>
                <a:cs typeface="+mn-cs"/>
              </a:rPr>
              <a:t>phil@phil-race.co.uk</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CCFFFF"/>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CCFFFF"/>
              </a:solidFill>
              <a:effectLst/>
              <a:uLnTx/>
              <a:uFillTx/>
              <a:latin typeface="Arial" charset="0"/>
              <a:ea typeface="+mn-ea"/>
              <a:cs typeface="+mn-cs"/>
            </a:endParaRPr>
          </a:p>
        </p:txBody>
      </p:sp>
      <p:pic>
        <p:nvPicPr>
          <p:cNvPr id="3" name="Picture 2">
            <a:extLst>
              <a:ext uri="{FF2B5EF4-FFF2-40B4-BE49-F238E27FC236}">
                <a16:creationId xmlns:a16="http://schemas.microsoft.com/office/drawing/2014/main" id="{679536E1-BF09-4514-BB55-E3FB0A88076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328349" y="329611"/>
            <a:ext cx="2636890" cy="1977668"/>
          </a:xfrm>
          <a:prstGeom prst="rect">
            <a:avLst/>
          </a:prstGeom>
        </p:spPr>
      </p:pic>
    </p:spTree>
    <p:extLst>
      <p:ext uri="{BB962C8B-B14F-4D97-AF65-F5344CB8AC3E}">
        <p14:creationId xmlns:p14="http://schemas.microsoft.com/office/powerpoint/2010/main" val="2748313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4000" dirty="0">
                <a:solidFill>
                  <a:srgbClr val="008000"/>
                </a:solidFill>
              </a:rPr>
              <a:t>Students as partners…</a:t>
            </a:r>
            <a:endParaRPr lang="en-US" sz="4000" dirty="0">
              <a:solidFill>
                <a:srgbClr val="008000"/>
              </a:solidFill>
            </a:endParaRPr>
          </a:p>
        </p:txBody>
      </p:sp>
      <p:sp>
        <p:nvSpPr>
          <p:cNvPr id="3" name="Content Placeholder 2"/>
          <p:cNvSpPr>
            <a:spLocks noGrp="1"/>
          </p:cNvSpPr>
          <p:nvPr>
            <p:ph idx="1"/>
          </p:nvPr>
        </p:nvSpPr>
        <p:spPr/>
        <p:txBody>
          <a:bodyPr/>
          <a:lstStyle/>
          <a:p>
            <a:pPr>
              <a:lnSpc>
                <a:spcPct val="100000"/>
              </a:lnSpc>
            </a:pPr>
            <a:r>
              <a:rPr lang="en-GB" sz="2800" dirty="0"/>
              <a:t>Students are partners in learning. </a:t>
            </a:r>
          </a:p>
          <a:p>
            <a:pPr>
              <a:lnSpc>
                <a:spcPct val="100000"/>
              </a:lnSpc>
            </a:pPr>
            <a:r>
              <a:rPr lang="en-GB" sz="2800" dirty="0"/>
              <a:t>They always have been. </a:t>
            </a:r>
          </a:p>
          <a:p>
            <a:pPr>
              <a:lnSpc>
                <a:spcPct val="100000"/>
              </a:lnSpc>
            </a:pPr>
            <a:r>
              <a:rPr lang="en-GB" sz="2800" dirty="0"/>
              <a:t>We can’t ‘learn them’! </a:t>
            </a:r>
          </a:p>
          <a:p>
            <a:pPr>
              <a:lnSpc>
                <a:spcPct val="100000"/>
              </a:lnSpc>
            </a:pPr>
            <a:r>
              <a:rPr lang="en-GB" sz="2800" dirty="0"/>
              <a:t>We haven’t always made it an optimal partnership. </a:t>
            </a:r>
          </a:p>
          <a:p>
            <a:pPr>
              <a:lnSpc>
                <a:spcPct val="100000"/>
              </a:lnSpc>
            </a:pPr>
            <a:r>
              <a:rPr lang="en-GB" sz="2800" dirty="0"/>
              <a:t>We can.</a:t>
            </a:r>
          </a:p>
          <a:p>
            <a:pPr>
              <a:lnSpc>
                <a:spcPct val="100000"/>
              </a:lnSpc>
            </a:pPr>
            <a:r>
              <a:rPr lang="en-GB" sz="2800" dirty="0"/>
              <a:t>I could not do what I do nowadays if I did not continue to spend a fair bit of my time working with </a:t>
            </a:r>
            <a:r>
              <a:rPr lang="en-GB" sz="2800" dirty="0">
                <a:solidFill>
                  <a:srgbClr val="FF0000"/>
                </a:solidFill>
              </a:rPr>
              <a:t>students</a:t>
            </a:r>
            <a:r>
              <a:rPr lang="en-GB" sz="2800" dirty="0"/>
              <a:t> – they’ve taught me most of what I know.</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08650"/>
            <a:ext cx="9144000" cy="5553276"/>
          </a:xfrm>
        </p:spPr>
        <p:txBody>
          <a:bodyPr/>
          <a:lstStyle/>
          <a:p>
            <a:pPr>
              <a:lnSpc>
                <a:spcPct val="100000"/>
              </a:lnSpc>
              <a:spcBef>
                <a:spcPts val="600"/>
              </a:spcBef>
              <a:spcAft>
                <a:spcPts val="600"/>
              </a:spcAft>
            </a:pPr>
            <a:r>
              <a:rPr lang="en-GB" sz="2800" dirty="0"/>
              <a:t>Race, P. (2014) </a:t>
            </a:r>
            <a:r>
              <a:rPr lang="en-GB" sz="2800" i="1" dirty="0">
                <a:solidFill>
                  <a:srgbClr val="FF0000"/>
                </a:solidFill>
              </a:rPr>
              <a:t>Making learning happen: 3</a:t>
            </a:r>
            <a:r>
              <a:rPr lang="en-GB" sz="2800" i="1" baseline="30000" dirty="0">
                <a:solidFill>
                  <a:srgbClr val="FF0000"/>
                </a:solidFill>
              </a:rPr>
              <a:t>rd</a:t>
            </a:r>
            <a:r>
              <a:rPr lang="en-GB" sz="2800" i="1" dirty="0">
                <a:solidFill>
                  <a:srgbClr val="FF0000"/>
                </a:solidFill>
              </a:rPr>
              <a:t> edition </a:t>
            </a:r>
            <a:r>
              <a:rPr lang="en-GB" sz="2800" dirty="0"/>
              <a:t>London: Sage. </a:t>
            </a:r>
            <a:r>
              <a:rPr lang="en-GB" sz="2800" dirty="0">
                <a:solidFill>
                  <a:srgbClr val="008000"/>
                </a:solidFill>
              </a:rPr>
              <a:t>(lots of bits free on my website!)</a:t>
            </a:r>
          </a:p>
          <a:p>
            <a:pPr>
              <a:lnSpc>
                <a:spcPct val="100000"/>
              </a:lnSpc>
              <a:spcBef>
                <a:spcPts val="600"/>
              </a:spcBef>
              <a:spcAft>
                <a:spcPts val="600"/>
              </a:spcAft>
            </a:pPr>
            <a:r>
              <a:rPr lang="en-US" sz="2800" dirty="0"/>
              <a:t>Brown, S. (2015) </a:t>
            </a:r>
            <a:r>
              <a:rPr lang="en-US" sz="2800" i="1" dirty="0">
                <a:solidFill>
                  <a:srgbClr val="FF0000"/>
                </a:solidFill>
              </a:rPr>
              <a:t>Learning, teaching and assessment in higher education: global perspectives,</a:t>
            </a:r>
            <a:r>
              <a:rPr lang="en-US" sz="2800" i="1" dirty="0"/>
              <a:t> </a:t>
            </a:r>
            <a:r>
              <a:rPr lang="en-US" sz="2800" dirty="0"/>
              <a:t>Basingstoke: Palgrave-Macmillan.</a:t>
            </a:r>
            <a:r>
              <a:rPr lang="en-US" sz="2800" dirty="0">
                <a:solidFill>
                  <a:srgbClr val="00B050"/>
                </a:solidFill>
              </a:rPr>
              <a:t> </a:t>
            </a:r>
          </a:p>
          <a:p>
            <a:pPr>
              <a:lnSpc>
                <a:spcPct val="100000"/>
              </a:lnSpc>
              <a:spcBef>
                <a:spcPts val="600"/>
              </a:spcBef>
              <a:spcAft>
                <a:spcPts val="600"/>
              </a:spcAft>
            </a:pPr>
            <a:r>
              <a:rPr lang="en-US" sz="2800" dirty="0"/>
              <a:t>Race, P. (2015) </a:t>
            </a:r>
            <a:r>
              <a:rPr lang="en-US" sz="2800" i="1" dirty="0">
                <a:solidFill>
                  <a:srgbClr val="FF0000"/>
                </a:solidFill>
              </a:rPr>
              <a:t>The Lecturer’s Toolkit: 4</a:t>
            </a:r>
            <a:r>
              <a:rPr lang="en-US" sz="2800" i="1" baseline="30000" dirty="0">
                <a:solidFill>
                  <a:srgbClr val="FF0000"/>
                </a:solidFill>
              </a:rPr>
              <a:t>th</a:t>
            </a:r>
            <a:r>
              <a:rPr lang="en-US" sz="2800" i="1" dirty="0">
                <a:solidFill>
                  <a:srgbClr val="FF0000"/>
                </a:solidFill>
              </a:rPr>
              <a:t> edition</a:t>
            </a:r>
            <a:r>
              <a:rPr lang="en-US" sz="2800" i="1" dirty="0">
                <a:solidFill>
                  <a:srgbClr val="002060"/>
                </a:solidFill>
              </a:rPr>
              <a:t>, </a:t>
            </a:r>
            <a:r>
              <a:rPr lang="en-US" sz="2800" dirty="0"/>
              <a:t>London</a:t>
            </a:r>
            <a:r>
              <a:rPr lang="en-US" sz="2800" dirty="0">
                <a:solidFill>
                  <a:srgbClr val="002060"/>
                </a:solidFill>
              </a:rPr>
              <a:t>,</a:t>
            </a:r>
            <a:r>
              <a:rPr lang="en-US" sz="2800" dirty="0">
                <a:solidFill>
                  <a:srgbClr val="00B050"/>
                </a:solidFill>
              </a:rPr>
              <a:t> </a:t>
            </a:r>
            <a:r>
              <a:rPr lang="en-US" sz="2800" dirty="0"/>
              <a:t>Routledge</a:t>
            </a:r>
            <a:r>
              <a:rPr lang="en-US" sz="2800" dirty="0">
                <a:solidFill>
                  <a:srgbClr val="002060"/>
                </a:solidFill>
              </a:rPr>
              <a:t>. </a:t>
            </a:r>
            <a:r>
              <a:rPr lang="en-GB" sz="2800" dirty="0">
                <a:solidFill>
                  <a:srgbClr val="008000"/>
                </a:solidFill>
              </a:rPr>
              <a:t>(lots of bits free on my website!)</a:t>
            </a:r>
          </a:p>
          <a:p>
            <a:pPr>
              <a:lnSpc>
                <a:spcPct val="100000"/>
              </a:lnSpc>
              <a:spcBef>
                <a:spcPts val="600"/>
              </a:spcBef>
              <a:spcAft>
                <a:spcPts val="600"/>
              </a:spcAft>
            </a:pPr>
            <a:r>
              <a:rPr lang="en-US" sz="2800" dirty="0"/>
              <a:t>Sambell, K., Brown, S. and Graham, L. (2017) </a:t>
            </a:r>
            <a:r>
              <a:rPr lang="en-US" sz="2800" i="1" dirty="0">
                <a:solidFill>
                  <a:srgbClr val="FF0000"/>
                </a:solidFill>
              </a:rPr>
              <a:t>Professionalism in Practice: Key directions in higher education: Learning, Teaching and  Assessment,</a:t>
            </a:r>
            <a:r>
              <a:rPr lang="en-US" sz="2800" i="1" dirty="0"/>
              <a:t> </a:t>
            </a:r>
            <a:r>
              <a:rPr lang="en-US" sz="2800" dirty="0"/>
              <a:t>Basingstoke: Palgrave-Macmillan.</a:t>
            </a:r>
            <a:endParaRPr lang="en-US" sz="2800" dirty="0">
              <a:solidFill>
                <a:srgbClr val="002060"/>
              </a:solidFill>
            </a:endParaRPr>
          </a:p>
          <a:p>
            <a:pPr>
              <a:lnSpc>
                <a:spcPct val="100000"/>
              </a:lnSpc>
              <a:spcBef>
                <a:spcPts val="600"/>
              </a:spcBef>
              <a:spcAft>
                <a:spcPts val="600"/>
              </a:spcAft>
            </a:pPr>
            <a:endParaRPr lang="en-GB" sz="2800" dirty="0">
              <a:solidFill>
                <a:srgbClr val="008000"/>
              </a:solidFill>
            </a:endParaRPr>
          </a:p>
          <a:p>
            <a:pPr>
              <a:lnSpc>
                <a:spcPct val="100000"/>
              </a:lnSpc>
              <a:spcBef>
                <a:spcPts val="600"/>
              </a:spcBef>
              <a:spcAft>
                <a:spcPts val="600"/>
              </a:spcAft>
            </a:pPr>
            <a:endParaRPr lang="en-US" sz="2800" dirty="0"/>
          </a:p>
        </p:txBody>
      </p:sp>
      <p:sp>
        <p:nvSpPr>
          <p:cNvPr id="4" name="Title 1"/>
          <p:cNvSpPr txBox="1">
            <a:spLocks/>
          </p:cNvSpPr>
          <p:nvPr/>
        </p:nvSpPr>
        <p:spPr bwMode="auto">
          <a:xfrm>
            <a:off x="0" y="316645"/>
            <a:ext cx="8713788" cy="567399"/>
          </a:xfrm>
          <a:prstGeom prst="rect">
            <a:avLst/>
          </a:prstGeom>
          <a:noFill/>
        </p:spPr>
        <p:txBody>
          <a:bodyPr wrap="square" rtlCol="0">
            <a:spAutoFit/>
          </a:body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GB" sz="3600" b="1" i="0" u="none" strike="noStrike" kern="1200" cap="none" spc="0" normalizeH="0" baseline="0" noProof="0" dirty="0">
                <a:ln>
                  <a:noFill/>
                </a:ln>
                <a:solidFill>
                  <a:srgbClr val="008000"/>
                </a:solidFill>
                <a:effectLst/>
                <a:uLnTx/>
                <a:uFillTx/>
                <a:latin typeface="Calibri"/>
                <a:ea typeface="+mn-ea"/>
                <a:cs typeface="+mn-cs"/>
              </a:rPr>
              <a:t>Ideas drawn from…</a:t>
            </a:r>
            <a:endParaRPr kumimoji="0" lang="en-US" sz="3600" b="1" i="0" u="none" strike="noStrike" kern="1200" cap="none" spc="0" normalizeH="0" baseline="0" noProof="0" dirty="0">
              <a:ln>
                <a:noFill/>
              </a:ln>
              <a:solidFill>
                <a:srgbClr val="008000"/>
              </a:solidFill>
              <a:effectLst/>
              <a:uLnTx/>
              <a:uFillTx/>
              <a:latin typeface="Calibri"/>
              <a:ea typeface="+mn-ea"/>
              <a:cs typeface="+mn-cs"/>
            </a:endParaRPr>
          </a:p>
        </p:txBody>
      </p:sp>
    </p:spTree>
    <p:extLst>
      <p:ext uri="{BB962C8B-B14F-4D97-AF65-F5344CB8AC3E}">
        <p14:creationId xmlns:p14="http://schemas.microsoft.com/office/powerpoint/2010/main" val="8896609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8F0E3-D305-4CAE-9C05-C75D5E97F647}"/>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4000" dirty="0">
                <a:solidFill>
                  <a:srgbClr val="008000"/>
                </a:solidFill>
              </a:rPr>
              <a:t>Rationale</a:t>
            </a:r>
          </a:p>
        </p:txBody>
      </p:sp>
      <p:sp>
        <p:nvSpPr>
          <p:cNvPr id="3" name="Content Placeholder 2">
            <a:extLst>
              <a:ext uri="{FF2B5EF4-FFF2-40B4-BE49-F238E27FC236}">
                <a16:creationId xmlns:a16="http://schemas.microsoft.com/office/drawing/2014/main" id="{55C888AE-1F7F-4B31-8C90-F734AC68B170}"/>
              </a:ext>
            </a:extLst>
          </p:cNvPr>
          <p:cNvSpPr>
            <a:spLocks noGrp="1"/>
          </p:cNvSpPr>
          <p:nvPr>
            <p:ph idx="1"/>
          </p:nvPr>
        </p:nvSpPr>
        <p:spPr>
          <a:xfrm>
            <a:off x="358777" y="980661"/>
            <a:ext cx="8605838" cy="4886742"/>
          </a:xfrm>
        </p:spPr>
        <p:txBody>
          <a:bodyPr/>
          <a:lstStyle/>
          <a:p>
            <a:pPr marL="0" indent="0">
              <a:buNone/>
            </a:pPr>
            <a:r>
              <a:rPr lang="en-GB" dirty="0"/>
              <a:t>We spend a great deal of our energy and time assessing students’ work, and giving them feedback. </a:t>
            </a:r>
          </a:p>
          <a:p>
            <a:pPr>
              <a:buFont typeface="+mj-lt"/>
              <a:buAutoNum type="arabicPeriod"/>
            </a:pPr>
            <a:r>
              <a:rPr lang="en-GB" dirty="0">
                <a:solidFill>
                  <a:srgbClr val="9966FF"/>
                </a:solidFill>
              </a:rPr>
              <a:t>Do we spend too much time composing  feedback and getting it to students? </a:t>
            </a:r>
          </a:p>
          <a:p>
            <a:pPr>
              <a:buFont typeface="+mj-lt"/>
              <a:buAutoNum type="arabicPeriod"/>
            </a:pPr>
            <a:r>
              <a:rPr lang="en-GB" dirty="0">
                <a:solidFill>
                  <a:srgbClr val="9966FF"/>
                </a:solidFill>
              </a:rPr>
              <a:t>Is the time we spend actually well-spent? </a:t>
            </a:r>
          </a:p>
          <a:p>
            <a:pPr>
              <a:buFont typeface="+mj-lt"/>
              <a:buAutoNum type="arabicPeriod"/>
            </a:pPr>
            <a:r>
              <a:rPr lang="en-GB" dirty="0">
                <a:solidFill>
                  <a:srgbClr val="9966FF"/>
                </a:solidFill>
              </a:rPr>
              <a:t>Is the feedback really used, or is much of it ignored, or even not read? </a:t>
            </a:r>
          </a:p>
          <a:p>
            <a:pPr marL="0" indent="0">
              <a:buNone/>
            </a:pPr>
            <a:r>
              <a:rPr lang="en-GB" dirty="0"/>
              <a:t>This session will explore how assessment and feedback best link to the student learning experience.</a:t>
            </a:r>
          </a:p>
        </p:txBody>
      </p:sp>
    </p:spTree>
    <p:extLst>
      <p:ext uri="{BB962C8B-B14F-4D97-AF65-F5344CB8AC3E}">
        <p14:creationId xmlns:p14="http://schemas.microsoft.com/office/powerpoint/2010/main" val="367343265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BF9DD-0FD1-45FB-8E74-8D23A2DA0FDE}"/>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4000" dirty="0">
                <a:solidFill>
                  <a:srgbClr val="008000"/>
                </a:solidFill>
              </a:rPr>
              <a:t>Feedback, knowledge and </a:t>
            </a:r>
            <a:r>
              <a:rPr lang="en-GB" sz="4000" dirty="0">
                <a:solidFill>
                  <a:srgbClr val="9966FF"/>
                </a:solidFill>
              </a:rPr>
              <a:t>enthusiasm</a:t>
            </a:r>
          </a:p>
        </p:txBody>
      </p:sp>
      <p:sp>
        <p:nvSpPr>
          <p:cNvPr id="3" name="Content Placeholder 2">
            <a:extLst>
              <a:ext uri="{FF2B5EF4-FFF2-40B4-BE49-F238E27FC236}">
                <a16:creationId xmlns:a16="http://schemas.microsoft.com/office/drawing/2014/main" id="{347D1718-AB2B-4B1D-95A5-5B86A20661A8}"/>
              </a:ext>
            </a:extLst>
          </p:cNvPr>
          <p:cNvSpPr>
            <a:spLocks noGrp="1"/>
          </p:cNvSpPr>
          <p:nvPr>
            <p:ph idx="1"/>
          </p:nvPr>
        </p:nvSpPr>
        <p:spPr/>
        <p:txBody>
          <a:bodyPr/>
          <a:lstStyle/>
          <a:p>
            <a:r>
              <a:rPr lang="en-GB" dirty="0"/>
              <a:t>Knowledge isn’t infectious (unfortunately) but </a:t>
            </a:r>
            <a:r>
              <a:rPr lang="en-GB" dirty="0">
                <a:solidFill>
                  <a:srgbClr val="9966FF"/>
                </a:solidFill>
              </a:rPr>
              <a:t>enthusiasm</a:t>
            </a:r>
            <a:r>
              <a:rPr lang="en-GB" dirty="0"/>
              <a:t> is, and we need to help our students to catch enthusiasm.</a:t>
            </a:r>
          </a:p>
          <a:p>
            <a:r>
              <a:rPr lang="en-GB" dirty="0"/>
              <a:t>We certainly don’t want assessment or feedback to damage that enthusiasm.</a:t>
            </a:r>
          </a:p>
        </p:txBody>
      </p:sp>
    </p:spTree>
    <p:extLst>
      <p:ext uri="{BB962C8B-B14F-4D97-AF65-F5344CB8AC3E}">
        <p14:creationId xmlns:p14="http://schemas.microsoft.com/office/powerpoint/2010/main" val="297481553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8F0E3-D305-4CAE-9C05-C75D5E97F647}"/>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4000" dirty="0">
                <a:solidFill>
                  <a:srgbClr val="008000"/>
                </a:solidFill>
              </a:rPr>
              <a:t>Students change</a:t>
            </a:r>
          </a:p>
        </p:txBody>
      </p:sp>
      <p:sp>
        <p:nvSpPr>
          <p:cNvPr id="3" name="Content Placeholder 2">
            <a:extLst>
              <a:ext uri="{FF2B5EF4-FFF2-40B4-BE49-F238E27FC236}">
                <a16:creationId xmlns:a16="http://schemas.microsoft.com/office/drawing/2014/main" id="{55C888AE-1F7F-4B31-8C90-F734AC68B170}"/>
              </a:ext>
            </a:extLst>
          </p:cNvPr>
          <p:cNvSpPr>
            <a:spLocks noGrp="1"/>
          </p:cNvSpPr>
          <p:nvPr>
            <p:ph idx="1"/>
          </p:nvPr>
        </p:nvSpPr>
        <p:spPr/>
        <p:txBody>
          <a:bodyPr/>
          <a:lstStyle/>
          <a:p>
            <a:r>
              <a:rPr lang="en-GB" dirty="0"/>
              <a:t>Students are changing fast, as are their expectations of how, what and why they are learning. </a:t>
            </a:r>
          </a:p>
          <a:p>
            <a:r>
              <a:rPr lang="en-GB" dirty="0"/>
              <a:t>Not least, we’re now in a digital age, not a paper-based one. </a:t>
            </a:r>
          </a:p>
        </p:txBody>
      </p:sp>
    </p:spTree>
    <p:extLst>
      <p:ext uri="{BB962C8B-B14F-4D97-AF65-F5344CB8AC3E}">
        <p14:creationId xmlns:p14="http://schemas.microsoft.com/office/powerpoint/2010/main" val="147992669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50825" y="188917"/>
            <a:ext cx="8713788" cy="575717"/>
          </a:xfrm>
        </p:spPr>
        <p:txBody>
          <a:bodyPr/>
          <a:lstStyle/>
          <a:p>
            <a:pPr eaLnBrk="1" hangingPunct="1"/>
            <a:r>
              <a:rPr lang="en-GB" sz="3600" b="1" dirty="0"/>
              <a:t>Intended learning outcomes</a:t>
            </a:r>
          </a:p>
        </p:txBody>
      </p:sp>
      <p:sp>
        <p:nvSpPr>
          <p:cNvPr id="110595" name="Rectangle 3"/>
          <p:cNvSpPr>
            <a:spLocks noGrp="1" noChangeArrowheads="1"/>
          </p:cNvSpPr>
          <p:nvPr>
            <p:ph idx="1"/>
          </p:nvPr>
        </p:nvSpPr>
        <p:spPr>
          <a:xfrm>
            <a:off x="0" y="908650"/>
            <a:ext cx="9144000" cy="5949351"/>
          </a:xfrm>
        </p:spPr>
        <p:txBody>
          <a:bodyPr/>
          <a:lstStyle/>
          <a:p>
            <a:pPr marL="0" indent="0">
              <a:buNone/>
            </a:pPr>
            <a:r>
              <a:rPr lang="en-GB" sz="2800" dirty="0"/>
              <a:t>After participating in this session, you should be better-able to:</a:t>
            </a:r>
          </a:p>
          <a:p>
            <a:pPr lvl="0">
              <a:buFont typeface="+mj-lt"/>
              <a:buAutoNum type="arabicPeriod"/>
            </a:pPr>
            <a:r>
              <a:rPr lang="en-GB" sz="2800" dirty="0"/>
              <a:t>Reflect on how assessment and feedback link (or don’t link) to the factors underpinning successful student learning;</a:t>
            </a:r>
          </a:p>
          <a:p>
            <a:pPr lvl="0">
              <a:buFont typeface="+mj-lt"/>
              <a:buAutoNum type="arabicPeriod"/>
            </a:pPr>
            <a:r>
              <a:rPr lang="en-GB" sz="2800" dirty="0"/>
              <a:t>Support progress and change lives (student’s lives and ours) by adjusting our assessment and feedback;</a:t>
            </a:r>
          </a:p>
          <a:p>
            <a:pPr lvl="0">
              <a:buFont typeface="+mj-lt"/>
              <a:buAutoNum type="arabicPeriod"/>
            </a:pPr>
            <a:r>
              <a:rPr lang="en-GB" sz="2800" dirty="0"/>
              <a:t>Make the time and energy we spend assessing students’ work and getting feedback to them </a:t>
            </a:r>
            <a:r>
              <a:rPr lang="en-GB" sz="2800" dirty="0">
                <a:solidFill>
                  <a:srgbClr val="CC0000"/>
                </a:solidFill>
              </a:rPr>
              <a:t>time well spent</a:t>
            </a:r>
            <a:r>
              <a:rPr lang="en-GB" sz="2800" dirty="0"/>
              <a:t>;</a:t>
            </a:r>
          </a:p>
          <a:p>
            <a:pPr lvl="0">
              <a:buFont typeface="+mj-lt"/>
              <a:buAutoNum type="arabicPeriod"/>
            </a:pPr>
            <a:r>
              <a:rPr lang="en-GB" sz="2800" dirty="0"/>
              <a:t>Think of what else we may be able to do to make assessment and feedback fit for purpose in 2018.</a:t>
            </a:r>
          </a:p>
          <a:p>
            <a:pPr>
              <a:buFont typeface="+mj-lt"/>
              <a:buAutoNum type="arabicPeriod"/>
            </a:pPr>
            <a:endParaRPr lang="en-GB"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2E01A-5397-49C7-816E-3407D3DEF405}"/>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600" b="1" dirty="0"/>
              <a:t>Beyond the tyranny of intended learning outcomes?</a:t>
            </a:r>
          </a:p>
        </p:txBody>
      </p:sp>
      <p:sp>
        <p:nvSpPr>
          <p:cNvPr id="3" name="Content Placeholder 2">
            <a:extLst>
              <a:ext uri="{FF2B5EF4-FFF2-40B4-BE49-F238E27FC236}">
                <a16:creationId xmlns:a16="http://schemas.microsoft.com/office/drawing/2014/main" id="{6E5FEB5E-E13E-4C49-B1F5-B577010A8F53}"/>
              </a:ext>
            </a:extLst>
          </p:cNvPr>
          <p:cNvSpPr>
            <a:spLocks noGrp="1"/>
          </p:cNvSpPr>
          <p:nvPr>
            <p:ph idx="1"/>
          </p:nvPr>
        </p:nvSpPr>
        <p:spPr/>
        <p:txBody>
          <a:bodyPr/>
          <a:lstStyle/>
          <a:p>
            <a:r>
              <a:rPr lang="en-GB" dirty="0"/>
              <a:t>What about our </a:t>
            </a:r>
            <a:r>
              <a:rPr lang="en-GB" dirty="0">
                <a:solidFill>
                  <a:srgbClr val="FF0000"/>
                </a:solidFill>
              </a:rPr>
              <a:t>learning aspirations</a:t>
            </a:r>
            <a:r>
              <a:rPr lang="en-GB" dirty="0"/>
              <a:t>?</a:t>
            </a:r>
          </a:p>
          <a:p>
            <a:r>
              <a:rPr lang="en-GB" dirty="0"/>
              <a:t>What about </a:t>
            </a:r>
            <a:r>
              <a:rPr lang="en-GB" dirty="0">
                <a:solidFill>
                  <a:srgbClr val="008000"/>
                </a:solidFill>
              </a:rPr>
              <a:t>their</a:t>
            </a:r>
            <a:r>
              <a:rPr lang="en-GB" dirty="0"/>
              <a:t> learning aspirations?</a:t>
            </a:r>
          </a:p>
          <a:p>
            <a:r>
              <a:rPr lang="en-GB" dirty="0"/>
              <a:t>What about their </a:t>
            </a:r>
            <a:r>
              <a:rPr lang="en-GB" dirty="0">
                <a:solidFill>
                  <a:srgbClr val="CC0066"/>
                </a:solidFill>
              </a:rPr>
              <a:t>learning incomes</a:t>
            </a:r>
            <a:r>
              <a:rPr lang="en-GB" dirty="0"/>
              <a:t>?</a:t>
            </a:r>
          </a:p>
          <a:p>
            <a:r>
              <a:rPr lang="en-GB" dirty="0"/>
              <a:t>What about their </a:t>
            </a:r>
            <a:r>
              <a:rPr lang="en-GB" dirty="0">
                <a:solidFill>
                  <a:schemeClr val="tx1"/>
                </a:solidFill>
              </a:rPr>
              <a:t>learning outputs</a:t>
            </a:r>
            <a:r>
              <a:rPr lang="en-GB" dirty="0"/>
              <a:t>?</a:t>
            </a:r>
          </a:p>
          <a:p>
            <a:r>
              <a:rPr lang="en-GB" dirty="0"/>
              <a:t>What about their </a:t>
            </a:r>
            <a:r>
              <a:rPr lang="en-GB" sz="4800" dirty="0">
                <a:solidFill>
                  <a:srgbClr val="FF6699"/>
                </a:solidFill>
                <a:latin typeface="AR CARTER" panose="02000000000000000000" pitchFamily="2" charset="0"/>
                <a:ea typeface="+mj-ea"/>
                <a:cs typeface="+mj-cs"/>
              </a:rPr>
              <a:t>emergent</a:t>
            </a:r>
            <a:r>
              <a:rPr lang="en-GB" dirty="0"/>
              <a:t> learning outcomes?</a:t>
            </a:r>
          </a:p>
          <a:p>
            <a:r>
              <a:rPr lang="en-GB" dirty="0"/>
              <a:t>What about our intended learning </a:t>
            </a:r>
            <a:r>
              <a:rPr lang="en-GB" dirty="0">
                <a:solidFill>
                  <a:srgbClr val="D60093"/>
                </a:solidFill>
              </a:rPr>
              <a:t>outgoings</a:t>
            </a:r>
            <a:r>
              <a:rPr lang="en-GB" dirty="0"/>
              <a:t>?</a:t>
            </a:r>
          </a:p>
        </p:txBody>
      </p:sp>
    </p:spTree>
    <p:extLst>
      <p:ext uri="{BB962C8B-B14F-4D97-AF65-F5344CB8AC3E}">
        <p14:creationId xmlns:p14="http://schemas.microsoft.com/office/powerpoint/2010/main" val="92017300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latin typeface="Calibri" pitchFamily="34" charset="0"/>
              </a:rPr>
              <a:t>You will be able to download my main slides</a:t>
            </a:r>
            <a:endParaRPr lang="en-US" sz="3600" b="1" dirty="0">
              <a:latin typeface="Calibri" pitchFamily="34" charset="0"/>
            </a:endParaRPr>
          </a:p>
        </p:txBody>
      </p:sp>
      <p:sp>
        <p:nvSpPr>
          <p:cNvPr id="3" name="Content Placeholder 2"/>
          <p:cNvSpPr>
            <a:spLocks noGrp="1"/>
          </p:cNvSpPr>
          <p:nvPr>
            <p:ph idx="1"/>
          </p:nvPr>
        </p:nvSpPr>
        <p:spPr/>
        <p:txBody>
          <a:bodyPr/>
          <a:lstStyle/>
          <a:p>
            <a:r>
              <a:rPr lang="en-GB" dirty="0">
                <a:latin typeface="Calibri" pitchFamily="34" charset="0"/>
              </a:rPr>
              <a:t>You don’t need to take notes.</a:t>
            </a:r>
          </a:p>
          <a:p>
            <a:r>
              <a:rPr lang="en-GB" dirty="0">
                <a:latin typeface="Calibri" pitchFamily="34" charset="0"/>
              </a:rPr>
              <a:t>I’ll put the main slides I use up on my website </a:t>
            </a:r>
            <a:r>
              <a:rPr lang="en-GB" dirty="0"/>
              <a:t>tonight</a:t>
            </a:r>
            <a:r>
              <a:rPr lang="en-GB" baseline="30000" dirty="0"/>
              <a:t> </a:t>
            </a:r>
            <a:r>
              <a:rPr lang="en-GB" dirty="0">
                <a:solidFill>
                  <a:srgbClr val="008000"/>
                </a:solidFill>
                <a:latin typeface="Calibri" pitchFamily="34" charset="0"/>
              </a:rPr>
              <a:t>(http://phil-race.co.uk/)</a:t>
            </a:r>
          </a:p>
          <a:p>
            <a:r>
              <a:rPr lang="en-GB" dirty="0">
                <a:latin typeface="Calibri" pitchFamily="34" charset="0"/>
              </a:rPr>
              <a:t>I won’t post pictures and video-clips, as this would make the file-size too large.</a:t>
            </a:r>
          </a:p>
          <a:p>
            <a:r>
              <a:rPr lang="en-GB" dirty="0">
                <a:latin typeface="Calibri" pitchFamily="34" charset="0"/>
              </a:rPr>
              <a:t>I may sometimes go through slides quite fast, but you can study them as you wish at your leisure.</a:t>
            </a:r>
            <a:endParaRPr lang="en-US" dirty="0">
              <a:latin typeface="Calibri" pitchFamily="34" charset="0"/>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Announcement about mobile phones and laptops...</a:t>
            </a:r>
          </a:p>
        </p:txBody>
      </p:sp>
      <p:sp>
        <p:nvSpPr>
          <p:cNvPr id="5" name="Content Placeholder 4"/>
          <p:cNvSpPr>
            <a:spLocks noGrp="1"/>
          </p:cNvSpPr>
          <p:nvPr>
            <p:ph idx="1"/>
          </p:nvPr>
        </p:nvSpPr>
        <p:spPr>
          <a:xfrm>
            <a:off x="358777" y="1196983"/>
            <a:ext cx="8605838" cy="5661025"/>
          </a:xfrm>
        </p:spPr>
        <p:txBody>
          <a:bodyPr/>
          <a:lstStyle/>
          <a:p>
            <a:r>
              <a:rPr lang="en-GB" sz="3600" i="1" dirty="0">
                <a:latin typeface="Calibri" pitchFamily="34" charset="0"/>
              </a:rPr>
              <a:t>Good </a:t>
            </a:r>
            <a:r>
              <a:rPr lang="en-GB" sz="3600" i="1" dirty="0"/>
              <a:t>morning </a:t>
            </a:r>
            <a:r>
              <a:rPr lang="en-GB" sz="3600" i="1" dirty="0">
                <a:latin typeface="Calibri" pitchFamily="34" charset="0"/>
              </a:rPr>
              <a:t>everyone – please turn </a:t>
            </a:r>
            <a:r>
              <a:rPr lang="en-GB" sz="4400" i="1" dirty="0">
                <a:solidFill>
                  <a:srgbClr val="FF0000"/>
                </a:solidFill>
                <a:latin typeface="Calibri" pitchFamily="34" charset="0"/>
              </a:rPr>
              <a:t>on</a:t>
            </a:r>
            <a:r>
              <a:rPr lang="en-GB" sz="4400" i="1" dirty="0">
                <a:latin typeface="Calibri" pitchFamily="34" charset="0"/>
              </a:rPr>
              <a:t> </a:t>
            </a:r>
            <a:r>
              <a:rPr lang="en-GB" sz="3600" i="1" dirty="0">
                <a:latin typeface="Calibri" pitchFamily="34" charset="0"/>
              </a:rPr>
              <a:t>your ‘phones, tablets and computers.</a:t>
            </a:r>
            <a:endParaRPr lang="en-GB" sz="3600" dirty="0">
              <a:latin typeface="Calibri" pitchFamily="34" charset="0"/>
            </a:endParaRPr>
          </a:p>
          <a:p>
            <a:r>
              <a:rPr lang="en-GB" sz="3600" i="1" dirty="0">
                <a:latin typeface="Calibri" pitchFamily="34" charset="0"/>
              </a:rPr>
              <a:t>Please post your thoughts, questions, comments and ideas during this session to the hashtag </a:t>
            </a:r>
            <a:r>
              <a:rPr lang="en-GB" sz="3600" i="1" dirty="0">
                <a:solidFill>
                  <a:srgbClr val="00B050"/>
                </a:solidFill>
                <a:latin typeface="Calibri" pitchFamily="34" charset="0"/>
              </a:rPr>
              <a:t>#</a:t>
            </a:r>
            <a:r>
              <a:rPr lang="en-GB" sz="3600" i="1" dirty="0">
                <a:solidFill>
                  <a:srgbClr val="00B050"/>
                </a:solidFill>
              </a:rPr>
              <a:t>philatmic18 </a:t>
            </a:r>
            <a:r>
              <a:rPr lang="en-GB" sz="3600" i="1" dirty="0">
                <a:latin typeface="Calibri" pitchFamily="34" charset="0"/>
              </a:rPr>
              <a:t>Thanks</a:t>
            </a:r>
            <a:r>
              <a:rPr lang="en-GB" sz="3600" dirty="0">
                <a:latin typeface="Calibri" pitchFamily="34" charset="0"/>
              </a:rPr>
              <a:t>!</a:t>
            </a:r>
          </a:p>
          <a:p>
            <a:r>
              <a:rPr lang="en-GB" sz="3600" dirty="0">
                <a:solidFill>
                  <a:srgbClr val="00B050"/>
                </a:solidFill>
              </a:rPr>
              <a:t>Try </a:t>
            </a:r>
            <a:r>
              <a:rPr lang="en-GB" sz="3600" dirty="0">
                <a:solidFill>
                  <a:srgbClr val="C00000"/>
                </a:solidFill>
              </a:rPr>
              <a:t>#</a:t>
            </a:r>
            <a:r>
              <a:rPr lang="en-GB" sz="3600" dirty="0" err="1">
                <a:solidFill>
                  <a:srgbClr val="C00000"/>
                </a:solidFill>
              </a:rPr>
              <a:t>LTHEchat</a:t>
            </a:r>
            <a:r>
              <a:rPr lang="en-GB" sz="3600" dirty="0">
                <a:solidFill>
                  <a:srgbClr val="C00000"/>
                </a:solidFill>
              </a:rPr>
              <a:t> </a:t>
            </a:r>
            <a:r>
              <a:rPr lang="en-GB" sz="3600" dirty="0">
                <a:solidFill>
                  <a:srgbClr val="00B050"/>
                </a:solidFill>
              </a:rPr>
              <a:t>on Wednesday evenings from 20.00-21.00. </a:t>
            </a:r>
            <a:endParaRPr lang="en-GB" sz="3600" dirty="0">
              <a:solidFill>
                <a:srgbClr val="00206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10705" y="923960"/>
            <a:ext cx="8392332" cy="857250"/>
          </a:xfrm>
        </p:spPr>
        <p:txBody>
          <a:bodyPr>
            <a:normAutofit/>
          </a:bodyPr>
          <a:lstStyle/>
          <a:p>
            <a:pPr algn="ctr"/>
            <a:r>
              <a:rPr lang="en-US" sz="2400" dirty="0"/>
              <a:t>National Forum Project’s Framework, Activities &amp; </a:t>
            </a:r>
            <a:br>
              <a:rPr lang="en-US" sz="2400" dirty="0"/>
            </a:br>
            <a:r>
              <a:rPr lang="en-US" sz="2400" dirty="0"/>
              <a:t>      Target Groups </a:t>
            </a:r>
          </a:p>
        </p:txBody>
      </p:sp>
      <p:pic>
        <p:nvPicPr>
          <p:cNvPr id="3" name="Content Placeholder 2"/>
          <p:cNvPicPr>
            <a:picLocks noGrp="1" noChangeAspect="1"/>
          </p:cNvPicPr>
          <p:nvPr>
            <p:ph idx="1"/>
          </p:nvPr>
        </p:nvPicPr>
        <p:blipFill>
          <a:blip r:embed="rId3" cstate="email">
            <a:alphaModFix amt="85000"/>
            <a:extLst>
              <a:ext uri="{28A0092B-C50C-407E-A947-70E740481C1C}">
                <a14:useLocalDpi xmlns:a14="http://schemas.microsoft.com/office/drawing/2010/main"/>
              </a:ext>
            </a:extLst>
          </a:blip>
          <a:stretch>
            <a:fillRect/>
          </a:stretch>
        </p:blipFill>
        <p:spPr>
          <a:xfrm>
            <a:off x="1660642" y="1897775"/>
            <a:ext cx="5501899" cy="3741683"/>
          </a:xfrm>
        </p:spPr>
      </p:pic>
      <p:grpSp>
        <p:nvGrpSpPr>
          <p:cNvPr id="13" name="Group 12"/>
          <p:cNvGrpSpPr/>
          <p:nvPr/>
        </p:nvGrpSpPr>
        <p:grpSpPr>
          <a:xfrm>
            <a:off x="-19257" y="1626998"/>
            <a:ext cx="9163257" cy="3720072"/>
            <a:chOff x="-19257" y="769748"/>
            <a:chExt cx="9163257" cy="3720072"/>
          </a:xfrm>
        </p:grpSpPr>
        <p:sp>
          <p:nvSpPr>
            <p:cNvPr id="2" name="Line Callout 2 1"/>
            <p:cNvSpPr/>
            <p:nvPr/>
          </p:nvSpPr>
          <p:spPr>
            <a:xfrm>
              <a:off x="6541232" y="2145665"/>
              <a:ext cx="2588217" cy="1165007"/>
            </a:xfrm>
            <a:prstGeom prst="borderCallout2">
              <a:avLst>
                <a:gd name="adj1" fmla="val 20602"/>
                <a:gd name="adj2" fmla="val -724"/>
                <a:gd name="adj3" fmla="val 29057"/>
                <a:gd name="adj4" fmla="val -8451"/>
                <a:gd name="adj5" fmla="val 50488"/>
                <a:gd name="adj6" fmla="val -18880"/>
              </a:avLst>
            </a:prstGeom>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defRPr/>
              </a:pPr>
              <a:r>
                <a:rPr lang="en-US" sz="1600" b="1">
                  <a:solidFill>
                    <a:prstClr val="black"/>
                  </a:solidFill>
                  <a:latin typeface="Calibri"/>
                </a:rPr>
                <a:t>Approaches to </a:t>
              </a:r>
              <a:r>
                <a:rPr lang="en-US" sz="1600" b="1" err="1">
                  <a:solidFill>
                    <a:prstClr val="black"/>
                  </a:solidFill>
                  <a:latin typeface="Calibri"/>
                </a:rPr>
                <a:t>Programme</a:t>
              </a:r>
              <a:r>
                <a:rPr lang="en-US" sz="1600" b="1">
                  <a:solidFill>
                    <a:prstClr val="black"/>
                  </a:solidFill>
                  <a:latin typeface="Calibri"/>
                </a:rPr>
                <a:t> Assessment</a:t>
              </a:r>
            </a:p>
            <a:p>
              <a:pPr algn="ctr">
                <a:defRPr/>
              </a:pPr>
              <a:r>
                <a:rPr lang="en-US" sz="1600">
                  <a:solidFill>
                    <a:prstClr val="black"/>
                  </a:solidFill>
                  <a:latin typeface="Calibri"/>
                </a:rPr>
                <a:t>(Senior academic and administrative staff) </a:t>
              </a:r>
              <a:endParaRPr lang="en-US" sz="1600" b="1">
                <a:solidFill>
                  <a:prstClr val="black"/>
                </a:solidFill>
                <a:latin typeface="Calibri"/>
              </a:endParaRPr>
            </a:p>
            <a:p>
              <a:pPr algn="ctr">
                <a:defRPr/>
              </a:pPr>
              <a:endParaRPr lang="en-US" sz="1600" b="1">
                <a:solidFill>
                  <a:prstClr val="black"/>
                </a:solidFill>
                <a:latin typeface="Calibri"/>
              </a:endParaRPr>
            </a:p>
          </p:txBody>
        </p:sp>
        <p:sp>
          <p:nvSpPr>
            <p:cNvPr id="4" name="Line Callout 2 3"/>
            <p:cNvSpPr/>
            <p:nvPr/>
          </p:nvSpPr>
          <p:spPr>
            <a:xfrm>
              <a:off x="2042" y="3430511"/>
              <a:ext cx="2039376" cy="1059309"/>
            </a:xfrm>
            <a:prstGeom prst="borderCallout2">
              <a:avLst>
                <a:gd name="adj1" fmla="val 27602"/>
                <a:gd name="adj2" fmla="val 98201"/>
                <a:gd name="adj3" fmla="val 14034"/>
                <a:gd name="adj4" fmla="val 114973"/>
                <a:gd name="adj5" fmla="val -41705"/>
                <a:gd name="adj6" fmla="val 192681"/>
              </a:avLst>
            </a:prstGeom>
            <a:solidFill>
              <a:schemeClr val="bg1"/>
            </a:solidFill>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defRPr/>
              </a:pPr>
              <a:r>
                <a:rPr lang="en-US" sz="1600" b="1">
                  <a:solidFill>
                    <a:prstClr val="black"/>
                  </a:solidFill>
                  <a:latin typeface="Calibri"/>
                </a:rPr>
                <a:t>Sectoral Definition         of Assessment</a:t>
              </a:r>
            </a:p>
            <a:p>
              <a:pPr algn="ctr">
                <a:defRPr/>
              </a:pPr>
              <a:r>
                <a:rPr lang="en-US" sz="1600">
                  <a:solidFill>
                    <a:prstClr val="black"/>
                  </a:solidFill>
                  <a:latin typeface="Calibri"/>
                </a:rPr>
                <a:t>(for the whole sector)                   </a:t>
              </a:r>
            </a:p>
          </p:txBody>
        </p:sp>
        <p:sp>
          <p:nvSpPr>
            <p:cNvPr id="5" name="Line Callout 2 4"/>
            <p:cNvSpPr/>
            <p:nvPr/>
          </p:nvSpPr>
          <p:spPr>
            <a:xfrm>
              <a:off x="6541231" y="3375133"/>
              <a:ext cx="2602769" cy="960036"/>
            </a:xfrm>
            <a:prstGeom prst="borderCallout2">
              <a:avLst>
                <a:gd name="adj1" fmla="val 20602"/>
                <a:gd name="adj2" fmla="val -724"/>
                <a:gd name="adj3" fmla="val 18750"/>
                <a:gd name="adj4" fmla="val -16667"/>
                <a:gd name="adj5" fmla="val -28611"/>
                <a:gd name="adj6" fmla="val -26261"/>
              </a:avLst>
            </a:prstGeom>
            <a:solidFill>
              <a:schemeClr val="bg1"/>
            </a:solidFill>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defRPr/>
              </a:pPr>
              <a:r>
                <a:rPr lang="en-US" sz="1600" b="1">
                  <a:solidFill>
                    <a:prstClr val="black"/>
                  </a:solidFill>
                  <a:latin typeface="Calibri"/>
                </a:rPr>
                <a:t>Authentic &amp; Work-Based Assessment </a:t>
              </a:r>
            </a:p>
            <a:p>
              <a:pPr algn="ctr">
                <a:defRPr/>
              </a:pPr>
              <a:r>
                <a:rPr lang="en-US" sz="1600">
                  <a:solidFill>
                    <a:prstClr val="black"/>
                  </a:solidFill>
                  <a:latin typeface="Calibri"/>
                </a:rPr>
                <a:t>(Disciplines, employers, and wider stakeholders) </a:t>
              </a:r>
            </a:p>
          </p:txBody>
        </p:sp>
        <p:sp>
          <p:nvSpPr>
            <p:cNvPr id="7" name="Line Callout 2 6"/>
            <p:cNvSpPr/>
            <p:nvPr/>
          </p:nvSpPr>
          <p:spPr>
            <a:xfrm>
              <a:off x="-19257" y="769748"/>
              <a:ext cx="2081974" cy="941616"/>
            </a:xfrm>
            <a:prstGeom prst="borderCallout2">
              <a:avLst>
                <a:gd name="adj1" fmla="val 62077"/>
                <a:gd name="adj2" fmla="val 97253"/>
                <a:gd name="adj3" fmla="val 71209"/>
                <a:gd name="adj4" fmla="val 111928"/>
                <a:gd name="adj5" fmla="val 97032"/>
                <a:gd name="adj6" fmla="val 150052"/>
              </a:avLst>
            </a:prstGeom>
            <a:solidFill>
              <a:schemeClr val="lt1">
                <a:alpha val="52000"/>
              </a:schemeClr>
            </a:solidFill>
            <a:ln>
              <a:solidFill>
                <a:schemeClr val="bg1">
                  <a:lumMod val="50000"/>
                  <a:alpha val="68000"/>
                </a:schemeClr>
              </a:solidFill>
            </a:ln>
          </p:spPr>
          <p:style>
            <a:lnRef idx="2">
              <a:schemeClr val="dk1"/>
            </a:lnRef>
            <a:fillRef idx="1">
              <a:schemeClr val="lt1"/>
            </a:fillRef>
            <a:effectRef idx="0">
              <a:schemeClr val="dk1"/>
            </a:effectRef>
            <a:fontRef idx="minor">
              <a:schemeClr val="dk1"/>
            </a:fontRef>
          </p:style>
          <p:txBody>
            <a:bodyPr rtlCol="0" anchor="ctr"/>
            <a:lstStyle/>
            <a:p>
              <a:pPr algn="ctr">
                <a:defRPr/>
              </a:pPr>
              <a:r>
                <a:rPr lang="en-US" sz="1600" b="1" dirty="0">
                  <a:solidFill>
                    <a:prstClr val="black"/>
                  </a:solidFill>
                  <a:latin typeface="Calibri"/>
                </a:rPr>
                <a:t> Seminars </a:t>
              </a:r>
            </a:p>
            <a:p>
              <a:pPr algn="ctr">
                <a:defRPr/>
              </a:pPr>
              <a:r>
                <a:rPr lang="en-US" sz="1600" dirty="0">
                  <a:solidFill>
                    <a:prstClr val="black"/>
                  </a:solidFill>
                  <a:latin typeface="Calibri"/>
                </a:rPr>
                <a:t>(Staff and wider stakeholders group)</a:t>
              </a:r>
              <a:r>
                <a:rPr lang="en-US" sz="1600" b="1" dirty="0">
                  <a:solidFill>
                    <a:prstClr val="black"/>
                  </a:solidFill>
                  <a:latin typeface="Calibri"/>
                </a:rPr>
                <a:t>      </a:t>
              </a:r>
            </a:p>
          </p:txBody>
        </p:sp>
        <p:sp>
          <p:nvSpPr>
            <p:cNvPr id="9" name="Line Callout 2 8"/>
            <p:cNvSpPr/>
            <p:nvPr/>
          </p:nvSpPr>
          <p:spPr>
            <a:xfrm>
              <a:off x="6541231" y="845856"/>
              <a:ext cx="2570149" cy="1179601"/>
            </a:xfrm>
            <a:prstGeom prst="borderCallout2">
              <a:avLst>
                <a:gd name="adj1" fmla="val 20602"/>
                <a:gd name="adj2" fmla="val -724"/>
                <a:gd name="adj3" fmla="val 18750"/>
                <a:gd name="adj4" fmla="val -16667"/>
                <a:gd name="adj5" fmla="val 71775"/>
                <a:gd name="adj6" fmla="val -64805"/>
              </a:avLst>
            </a:prstGeom>
            <a:solidFill>
              <a:schemeClr val="bg1"/>
            </a:solidFill>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defRPr/>
              </a:pPr>
              <a:r>
                <a:rPr lang="en-US" sz="1600" b="1">
                  <a:solidFill>
                    <a:prstClr val="black"/>
                  </a:solidFill>
                  <a:latin typeface="Calibri"/>
                </a:rPr>
                <a:t>Students As Partners Insight (with USI)</a:t>
              </a:r>
            </a:p>
            <a:p>
              <a:pPr algn="ctr">
                <a:defRPr/>
              </a:pPr>
              <a:r>
                <a:rPr lang="en-US" sz="1600">
                  <a:solidFill>
                    <a:prstClr val="black"/>
                  </a:solidFill>
                  <a:latin typeface="Calibri"/>
                </a:rPr>
                <a:t>(Students, staff, and wider stakeholders group)</a:t>
              </a:r>
              <a:r>
                <a:rPr lang="en-US" sz="1600" b="1">
                  <a:solidFill>
                    <a:prstClr val="black"/>
                  </a:solidFill>
                  <a:latin typeface="Calibri"/>
                </a:rPr>
                <a:t>  </a:t>
              </a:r>
            </a:p>
          </p:txBody>
        </p:sp>
        <p:sp>
          <p:nvSpPr>
            <p:cNvPr id="10" name="Line Callout 2 9"/>
            <p:cNvSpPr/>
            <p:nvPr/>
          </p:nvSpPr>
          <p:spPr>
            <a:xfrm>
              <a:off x="2042" y="1964452"/>
              <a:ext cx="2039377" cy="1372336"/>
            </a:xfrm>
            <a:prstGeom prst="borderCallout2">
              <a:avLst>
                <a:gd name="adj1" fmla="val 27602"/>
                <a:gd name="adj2" fmla="val 98201"/>
                <a:gd name="adj3" fmla="val 38879"/>
                <a:gd name="adj4" fmla="val 111712"/>
                <a:gd name="adj5" fmla="val 47513"/>
                <a:gd name="adj6" fmla="val 123377"/>
              </a:avLst>
            </a:prstGeom>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defRPr/>
              </a:pPr>
              <a:r>
                <a:rPr lang="en-US" sz="1600" b="1">
                  <a:solidFill>
                    <a:prstClr val="black"/>
                  </a:solidFill>
                  <a:latin typeface="Calibri"/>
                </a:rPr>
                <a:t>Professional            Development        Framework </a:t>
              </a:r>
            </a:p>
            <a:p>
              <a:pPr algn="ctr">
                <a:defRPr/>
              </a:pPr>
              <a:r>
                <a:rPr lang="en-US" sz="1600">
                  <a:solidFill>
                    <a:prstClr val="black"/>
                  </a:solidFill>
                  <a:latin typeface="Calibri"/>
                </a:rPr>
                <a:t>(for all who teach in the sector)                     </a:t>
              </a:r>
            </a:p>
          </p:txBody>
        </p:sp>
      </p:grpSp>
    </p:spTree>
    <p:extLst>
      <p:ext uri="{BB962C8B-B14F-4D97-AF65-F5344CB8AC3E}">
        <p14:creationId xmlns:p14="http://schemas.microsoft.com/office/powerpoint/2010/main" val="3105708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6"/>
            <a:ext cx="8713788" cy="647714"/>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2800" b="1" dirty="0">
                <a:latin typeface="Calibri" panose="020F0502020204030204" pitchFamily="34" charset="0"/>
                <a:cs typeface="Calibri" panose="020F0502020204030204" pitchFamily="34" charset="0"/>
              </a:rPr>
              <a:t>Download Phil’s published stuff on feedback, assessment, and learning</a:t>
            </a:r>
          </a:p>
        </p:txBody>
      </p:sp>
      <p:sp>
        <p:nvSpPr>
          <p:cNvPr id="3" name="Content Placeholder 2"/>
          <p:cNvSpPr>
            <a:spLocks noGrp="1"/>
          </p:cNvSpPr>
          <p:nvPr>
            <p:ph idx="1"/>
          </p:nvPr>
        </p:nvSpPr>
        <p:spPr>
          <a:xfrm>
            <a:off x="358775" y="836640"/>
            <a:ext cx="8605838" cy="5030761"/>
          </a:xfrm>
        </p:spPr>
        <p:txBody>
          <a:bodyPr/>
          <a:lstStyle/>
          <a:p>
            <a:pPr>
              <a:buNone/>
            </a:pPr>
            <a:r>
              <a:rPr lang="en-GB" sz="2800" dirty="0"/>
              <a:t>Expanded discussion of how the factors underpinning learning link to feedback and assessment:</a:t>
            </a:r>
          </a:p>
          <a:p>
            <a:pPr>
              <a:buFont typeface="+mj-lt"/>
              <a:buAutoNum type="arabicPeriod"/>
            </a:pPr>
            <a:r>
              <a:rPr lang="en-GB" sz="2800" u="sng" dirty="0">
                <a:hlinkClick r:id="rId2"/>
              </a:rPr>
              <a:t>http://phil-race.co.uk/2016/04/updated-powerpoint-ripples-model/</a:t>
            </a:r>
            <a:r>
              <a:rPr lang="en-GB" sz="2800" u="sng" dirty="0"/>
              <a:t> </a:t>
            </a:r>
            <a:r>
              <a:rPr lang="en-GB" sz="2800" dirty="0"/>
              <a:t>(Chapter 1 from ‘The Lecturer’s Toolkit, 2015, and related slides)</a:t>
            </a:r>
            <a:endParaRPr lang="en-GB" sz="2800" u="sng" dirty="0"/>
          </a:p>
          <a:p>
            <a:pPr>
              <a:buFont typeface="+mj-lt"/>
              <a:buAutoNum type="arabicPeriod"/>
            </a:pPr>
            <a:r>
              <a:rPr lang="en-GB" sz="2800" dirty="0">
                <a:hlinkClick r:id="rId3"/>
              </a:rPr>
              <a:t>https://phil-race.co.uk/2016/10/lthe-tweetchat-lthechat-wed-oct-19-8-00-9-00-pm/</a:t>
            </a:r>
            <a:r>
              <a:rPr lang="en-GB" sz="2800" dirty="0"/>
              <a:t> (feedback stuff from my most recent two books)</a:t>
            </a:r>
          </a:p>
          <a:p>
            <a:pPr>
              <a:buFont typeface="+mj-lt"/>
              <a:buAutoNum type="arabicPeriod"/>
            </a:pPr>
            <a:r>
              <a:rPr lang="en-GB" sz="2800" dirty="0">
                <a:hlinkClick r:id="rId4"/>
              </a:rPr>
              <a:t>https://phil-race.co.uk/2018/02/feedback-feedforward-just-tips-including-students/</a:t>
            </a:r>
            <a:r>
              <a:rPr lang="en-GB" sz="2800" dirty="0"/>
              <a:t> (just the feedback tips!)</a:t>
            </a:r>
          </a:p>
          <a:p>
            <a:pPr>
              <a:buFont typeface="+mj-lt"/>
              <a:buAutoNum type="arabicPeriod"/>
            </a:pPr>
            <a:r>
              <a:rPr lang="en-GB" sz="2800" u="sng" dirty="0">
                <a:hlinkClick r:id="rId5"/>
              </a:rPr>
              <a:t>http://phil-race.co.uk/2015/01/assessment-bits-new-editions/</a:t>
            </a:r>
            <a:r>
              <a:rPr lang="en-GB" sz="2800" dirty="0"/>
              <a:t>  (extracts on assessment)</a:t>
            </a:r>
            <a:endParaRPr lang="en-GB" sz="2800" u="sng" dirty="0">
              <a:hlinkClick r:id="rId6"/>
            </a:endParaRPr>
          </a:p>
          <a:p>
            <a:pPr>
              <a:buFont typeface="+mj-lt"/>
              <a:buAutoNum type="arabicPeriod"/>
            </a:pPr>
            <a:endParaRPr lang="en-GB" sz="2800" dirty="0"/>
          </a:p>
        </p:txBody>
      </p:sp>
    </p:spTree>
    <p:extLst>
      <p:ext uri="{BB962C8B-B14F-4D97-AF65-F5344CB8AC3E}">
        <p14:creationId xmlns:p14="http://schemas.microsoft.com/office/powerpoint/2010/main" val="27490189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2178" name="Rectangle 2"/>
          <p:cNvSpPr>
            <a:spLocks noGrp="1" noChangeArrowheads="1"/>
          </p:cNvSpPr>
          <p:nvPr>
            <p:ph type="title"/>
          </p:nvPr>
        </p:nvSpPr>
        <p:spPr/>
        <p:txBody>
          <a:bodyPr/>
          <a:lstStyle/>
          <a:p>
            <a:pPr>
              <a:defRPr/>
            </a:pPr>
            <a:r>
              <a:rPr lang="en-GB" dirty="0">
                <a:solidFill>
                  <a:srgbClr val="00B050"/>
                </a:solidFill>
                <a:latin typeface="Calibri" panose="020F0502020204030204" pitchFamily="34" charset="0"/>
                <a:cs typeface="Calibri" panose="020F0502020204030204" pitchFamily="34" charset="0"/>
              </a:rPr>
              <a:t>Name labels…</a:t>
            </a:r>
          </a:p>
        </p:txBody>
      </p:sp>
      <p:sp>
        <p:nvSpPr>
          <p:cNvPr id="4099" name="Rectangle 3"/>
          <p:cNvSpPr>
            <a:spLocks noGrp="1" noChangeArrowheads="1"/>
          </p:cNvSpPr>
          <p:nvPr>
            <p:ph idx="1"/>
          </p:nvPr>
        </p:nvSpPr>
        <p:spPr/>
        <p:txBody>
          <a:bodyPr/>
          <a:lstStyle/>
          <a:p>
            <a:r>
              <a:rPr lang="en-GB" sz="3200" dirty="0">
                <a:latin typeface="Calibri" panose="020F0502020204030204" pitchFamily="34" charset="0"/>
                <a:cs typeface="Calibri" panose="020F0502020204030204" pitchFamily="34" charset="0"/>
              </a:rPr>
              <a:t>Please write your first name, big and bold, on a coded sticky label, and stick it to your clothing (not onto a fabric which would be damaged).</a:t>
            </a:r>
          </a:p>
        </p:txBody>
      </p:sp>
      <p:sp>
        <p:nvSpPr>
          <p:cNvPr id="4100" name="Rectangle 4"/>
          <p:cNvSpPr>
            <a:spLocks noChangeArrowheads="1"/>
          </p:cNvSpPr>
          <p:nvPr/>
        </p:nvSpPr>
        <p:spPr bwMode="auto">
          <a:xfrm>
            <a:off x="5168900" y="2832100"/>
            <a:ext cx="2819400" cy="1676400"/>
          </a:xfrm>
          <a:prstGeom prst="rect">
            <a:avLst/>
          </a:prstGeom>
          <a:solidFill>
            <a:schemeClr val="bg1"/>
          </a:solidFill>
          <a:ln w="38100">
            <a:solidFill>
              <a:schemeClr val="tx1"/>
            </a:solidFill>
            <a:miter lim="800000"/>
            <a:headEnd type="none" w="sm" len="sm"/>
            <a:tailEnd type="none" w="sm" len="sm"/>
          </a:ln>
        </p:spPr>
        <p:txBody>
          <a:bodyPr wrap="none" anchor="ct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GB" sz="20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101" name="Text Box 5"/>
          <p:cNvSpPr txBox="1">
            <a:spLocks noChangeArrowheads="1"/>
          </p:cNvSpPr>
          <p:nvPr/>
        </p:nvSpPr>
        <p:spPr bwMode="auto">
          <a:xfrm>
            <a:off x="6992938" y="2908300"/>
            <a:ext cx="923925" cy="579438"/>
          </a:xfrm>
          <a:prstGeom prst="rect">
            <a:avLst/>
          </a:prstGeom>
          <a:noFill/>
          <a:ln w="12700">
            <a:noFill/>
            <a:miter lim="800000"/>
            <a:headEnd type="none" w="sm" len="sm"/>
            <a:tailEnd type="none" w="sm" len="sm"/>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200" b="1" i="0" u="none" strike="noStrike" kern="1200" cap="none" spc="0" normalizeH="0" baseline="0" noProof="0">
                <a:ln>
                  <a:noFill/>
                </a:ln>
                <a:solidFill>
                  <a:srgbClr val="993300"/>
                </a:solidFill>
                <a:effectLst/>
                <a:uLnTx/>
                <a:uFillTx/>
                <a:latin typeface="Times New Roman" pitchFamily="18" charset="0"/>
                <a:ea typeface="+mn-ea"/>
                <a:cs typeface="+mn-cs"/>
                <a:sym typeface="Symbol" pitchFamily="18" charset="2"/>
              </a:rPr>
              <a:t></a:t>
            </a:r>
            <a:r>
              <a:rPr kumimoji="0" lang="en-GB" sz="3200" b="1" i="0" u="none" strike="noStrike" kern="1200" cap="none" spc="0" normalizeH="0" baseline="0" noProof="0">
                <a:ln>
                  <a:noFill/>
                </a:ln>
                <a:solidFill>
                  <a:srgbClr val="FF0000"/>
                </a:solidFill>
                <a:effectLst/>
                <a:uLnTx/>
                <a:uFillTx/>
                <a:latin typeface="Times New Roman" pitchFamily="18" charset="0"/>
                <a:ea typeface="+mn-ea"/>
                <a:cs typeface="+mn-cs"/>
                <a:sym typeface="Symbol" pitchFamily="18" charset="2"/>
              </a:rPr>
              <a:t>A</a:t>
            </a:r>
            <a:r>
              <a:rPr kumimoji="0" lang="en-GB" sz="3200" b="1" i="0" u="none" strike="noStrike" kern="1200" cap="none" spc="0" normalizeH="0" baseline="0" noProof="0">
                <a:ln>
                  <a:noFill/>
                </a:ln>
                <a:solidFill>
                  <a:srgbClr val="0000CC"/>
                </a:solidFill>
                <a:effectLst/>
                <a:uLnTx/>
                <a:uFillTx/>
                <a:latin typeface="Times New Roman" pitchFamily="18" charset="0"/>
                <a:ea typeface="+mn-ea"/>
                <a:cs typeface="+mn-cs"/>
                <a:sym typeface="Symbol" pitchFamily="18" charset="2"/>
              </a:rPr>
              <a:t>3</a:t>
            </a:r>
            <a:endParaRPr kumimoji="0" lang="en-GB" sz="3200" b="1" i="0" u="none" strike="noStrike" kern="1200" cap="none" spc="0" normalizeH="0" baseline="0" noProof="0">
              <a:ln>
                <a:noFill/>
              </a:ln>
              <a:solidFill>
                <a:srgbClr val="0000CC"/>
              </a:solidFill>
              <a:effectLst/>
              <a:uLnTx/>
              <a:uFillTx/>
              <a:latin typeface="Times New Roman" pitchFamily="18" charset="0"/>
              <a:ea typeface="+mn-ea"/>
              <a:cs typeface="+mn-cs"/>
            </a:endParaRPr>
          </a:p>
        </p:txBody>
      </p:sp>
      <p:sp>
        <p:nvSpPr>
          <p:cNvPr id="4102" name="Text Box 6"/>
          <p:cNvSpPr txBox="1">
            <a:spLocks noChangeArrowheads="1"/>
          </p:cNvSpPr>
          <p:nvPr/>
        </p:nvSpPr>
        <p:spPr bwMode="auto">
          <a:xfrm>
            <a:off x="5580063" y="3213100"/>
            <a:ext cx="1874837" cy="1311275"/>
          </a:xfrm>
          <a:prstGeom prst="rect">
            <a:avLst/>
          </a:prstGeom>
          <a:noFill/>
          <a:ln w="12700">
            <a:noFill/>
            <a:miter lim="800000"/>
            <a:headEnd type="none" w="sm" len="sm"/>
            <a:tailEnd type="none" w="sm" len="sm"/>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8000" b="1" i="0" u="none" strike="noStrike" kern="1200" cap="none" spc="0" normalizeH="0" baseline="0" noProof="0">
                <a:ln>
                  <a:noFill/>
                </a:ln>
                <a:solidFill>
                  <a:srgbClr val="000000"/>
                </a:solidFill>
                <a:effectLst/>
                <a:uLnTx/>
                <a:uFillTx/>
                <a:latin typeface="Comic Sans MS" pitchFamily="66" charset="0"/>
                <a:ea typeface="+mn-ea"/>
                <a:cs typeface="+mn-cs"/>
              </a:rPr>
              <a:t>Phil</a:t>
            </a:r>
          </a:p>
        </p:txBody>
      </p:sp>
    </p:spTree>
    <p:extLst>
      <p:ext uri="{BB962C8B-B14F-4D97-AF65-F5344CB8AC3E}">
        <p14:creationId xmlns:p14="http://schemas.microsoft.com/office/powerpoint/2010/main" val="4014362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8000"/>
                </a:solidFill>
                <a:latin typeface="Calibri" pitchFamily="34" charset="0"/>
              </a:rPr>
              <a:t>Getting to know each other: an analogue approach…</a:t>
            </a:r>
          </a:p>
        </p:txBody>
      </p:sp>
      <p:sp>
        <p:nvSpPr>
          <p:cNvPr id="3" name="Content Placeholder 2"/>
          <p:cNvSpPr>
            <a:spLocks noGrp="1"/>
          </p:cNvSpPr>
          <p:nvPr>
            <p:ph idx="1"/>
          </p:nvPr>
        </p:nvSpPr>
        <p:spPr>
          <a:xfrm>
            <a:off x="358777" y="1123963"/>
            <a:ext cx="8605838" cy="4743440"/>
          </a:xfrm>
        </p:spPr>
        <p:txBody>
          <a:bodyPr/>
          <a:lstStyle/>
          <a:p>
            <a:pPr>
              <a:buNone/>
            </a:pPr>
            <a:r>
              <a:rPr lang="en-GB" dirty="0"/>
              <a:t>In turn, please..</a:t>
            </a:r>
          </a:p>
          <a:p>
            <a:pPr>
              <a:buFont typeface="+mj-lt"/>
              <a:buAutoNum type="arabicPeriod"/>
            </a:pPr>
            <a:r>
              <a:rPr lang="en-GB" dirty="0"/>
              <a:t>Say one or two sentences about... </a:t>
            </a:r>
          </a:p>
          <a:p>
            <a:pPr lvl="1"/>
            <a:r>
              <a:rPr lang="en-GB" dirty="0">
                <a:solidFill>
                  <a:srgbClr val="008000"/>
                </a:solidFill>
              </a:rPr>
              <a:t> who you are</a:t>
            </a:r>
            <a:r>
              <a:rPr lang="en-GB" dirty="0"/>
              <a:t>, </a:t>
            </a:r>
          </a:p>
          <a:p>
            <a:pPr lvl="1"/>
            <a:r>
              <a:rPr lang="en-GB" dirty="0">
                <a:solidFill>
                  <a:srgbClr val="990000"/>
                </a:solidFill>
              </a:rPr>
              <a:t> where you come from</a:t>
            </a:r>
            <a:r>
              <a:rPr lang="en-GB" dirty="0"/>
              <a:t>, and </a:t>
            </a:r>
          </a:p>
          <a:p>
            <a:pPr lvl="1"/>
            <a:r>
              <a:rPr lang="en-GB" dirty="0">
                <a:solidFill>
                  <a:srgbClr val="FF0000"/>
                </a:solidFill>
              </a:rPr>
              <a:t> what you do</a:t>
            </a:r>
            <a:r>
              <a:rPr lang="en-GB" dirty="0"/>
              <a:t>.</a:t>
            </a:r>
          </a:p>
          <a:p>
            <a:pPr lvl="1">
              <a:buNone/>
            </a:pPr>
            <a:r>
              <a:rPr lang="en-GB" sz="4400" dirty="0">
                <a:solidFill>
                  <a:srgbClr val="990000"/>
                </a:solidFill>
                <a:highlight>
                  <a:srgbClr val="FFFFFF"/>
                </a:highlight>
                <a:latin typeface="Creepy" pitchFamily="82" charset="0"/>
              </a:rPr>
              <a:t>				</a:t>
            </a:r>
            <a:r>
              <a:rPr lang="en-GB" sz="4400" dirty="0">
                <a:solidFill>
                  <a:srgbClr val="990000"/>
                </a:solidFill>
                <a:highlight>
                  <a:srgbClr val="FFFF00"/>
                </a:highlight>
                <a:latin typeface="Creepy" pitchFamily="82" charset="0"/>
              </a:rPr>
              <a:t>In one breath! </a:t>
            </a:r>
          </a:p>
          <a:p>
            <a:pPr>
              <a:buFont typeface="+mj-lt"/>
              <a:buAutoNum type="arabicPeriod"/>
            </a:pPr>
            <a:r>
              <a:rPr lang="en-GB" dirty="0">
                <a:solidFill>
                  <a:srgbClr val="FF0000"/>
                </a:solidFill>
              </a:rPr>
              <a:t>(Optional)</a:t>
            </a:r>
            <a:r>
              <a:rPr lang="en-GB" dirty="0"/>
              <a:t> Share with us one thing that you’re dead good at, or really proud of.</a:t>
            </a:r>
          </a:p>
        </p:txBody>
      </p:sp>
    </p:spTree>
    <p:extLst>
      <p:ext uri="{BB962C8B-B14F-4D97-AF65-F5344CB8AC3E}">
        <p14:creationId xmlns:p14="http://schemas.microsoft.com/office/powerpoint/2010/main" val="32576663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8F0E3-D305-4CAE-9C05-C75D5E97F647}"/>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4000" b="1" dirty="0">
                <a:solidFill>
                  <a:srgbClr val="008000"/>
                </a:solidFill>
              </a:rPr>
              <a:t>Making </a:t>
            </a:r>
            <a:r>
              <a:rPr lang="en-GB" sz="4000" b="1" dirty="0">
                <a:solidFill>
                  <a:srgbClr val="9966FF"/>
                </a:solidFill>
              </a:rPr>
              <a:t>engagement</a:t>
            </a:r>
            <a:r>
              <a:rPr lang="en-GB" sz="4000" b="1" dirty="0">
                <a:solidFill>
                  <a:srgbClr val="008000"/>
                </a:solidFill>
              </a:rPr>
              <a:t> happen</a:t>
            </a:r>
          </a:p>
        </p:txBody>
      </p:sp>
      <p:sp>
        <p:nvSpPr>
          <p:cNvPr id="3" name="Content Placeholder 2">
            <a:extLst>
              <a:ext uri="{FF2B5EF4-FFF2-40B4-BE49-F238E27FC236}">
                <a16:creationId xmlns:a16="http://schemas.microsoft.com/office/drawing/2014/main" id="{55C888AE-1F7F-4B31-8C90-F734AC68B170}"/>
              </a:ext>
            </a:extLst>
          </p:cNvPr>
          <p:cNvSpPr>
            <a:spLocks noGrp="1"/>
          </p:cNvSpPr>
          <p:nvPr>
            <p:ph idx="1"/>
          </p:nvPr>
        </p:nvSpPr>
        <p:spPr/>
        <p:txBody>
          <a:bodyPr/>
          <a:lstStyle/>
          <a:p>
            <a:r>
              <a:rPr lang="en-GB" sz="2800" dirty="0"/>
              <a:t>Engagement is right at the centre of successful learning. Learning can’t happen without it. But engagement is a two-way process – it has to involve students – and us. Engagement should be fun – for us as well as for them. </a:t>
            </a:r>
          </a:p>
        </p:txBody>
      </p:sp>
    </p:spTree>
    <p:extLst>
      <p:ext uri="{BB962C8B-B14F-4D97-AF65-F5344CB8AC3E}">
        <p14:creationId xmlns:p14="http://schemas.microsoft.com/office/powerpoint/2010/main" val="422139544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latin typeface="Calibri" panose="020F0502020204030204" pitchFamily="34" charset="0"/>
                <a:cs typeface="Calibri" panose="020F0502020204030204" pitchFamily="34" charset="0"/>
              </a:rPr>
              <a:t>Time-constrained Post-it exercise</a:t>
            </a:r>
          </a:p>
        </p:txBody>
      </p:sp>
      <p:sp>
        <p:nvSpPr>
          <p:cNvPr id="36868" name="Rectangle 3"/>
          <p:cNvSpPr>
            <a:spLocks noGrp="1" noChangeArrowheads="1"/>
          </p:cNvSpPr>
          <p:nvPr>
            <p:ph idx="1"/>
          </p:nvPr>
        </p:nvSpPr>
        <p:spPr>
          <a:xfrm>
            <a:off x="358777" y="908651"/>
            <a:ext cx="8605838" cy="4958750"/>
          </a:xfrm>
        </p:spPr>
        <p:txBody>
          <a:bodyPr/>
          <a:lstStyle/>
          <a:p>
            <a:pPr>
              <a:lnSpc>
                <a:spcPct val="100000"/>
              </a:lnSpc>
            </a:pPr>
            <a:r>
              <a:rPr lang="en-GB" sz="2800" dirty="0"/>
              <a:t>On a post-it, </a:t>
            </a:r>
            <a:r>
              <a:rPr lang="en-GB" sz="2800" dirty="0">
                <a:solidFill>
                  <a:srgbClr val="FF0000"/>
                </a:solidFill>
              </a:rPr>
              <a:t>in your best handwriting</a:t>
            </a:r>
            <a:r>
              <a:rPr lang="en-GB" sz="2800" dirty="0"/>
              <a:t>, please write your own completion of the starter:</a:t>
            </a:r>
          </a:p>
          <a:p>
            <a:pPr marL="273050" indent="-273050">
              <a:lnSpc>
                <a:spcPct val="100000"/>
              </a:lnSpc>
              <a:buNone/>
            </a:pPr>
            <a:r>
              <a:rPr lang="en-GB" sz="2800" dirty="0"/>
              <a:t>	</a:t>
            </a:r>
            <a:r>
              <a:rPr lang="en-GB" dirty="0">
                <a:solidFill>
                  <a:srgbClr val="0070C0"/>
                </a:solidFill>
              </a:rPr>
              <a:t>“making assessment and feedback work for my students (and for me) would be much better if only I..…”</a:t>
            </a:r>
          </a:p>
          <a:p>
            <a:pPr>
              <a:lnSpc>
                <a:spcPct val="100000"/>
              </a:lnSpc>
            </a:pPr>
            <a:r>
              <a:rPr lang="en-GB" sz="2800" dirty="0"/>
              <a:t>Please swap post-its so that you’ve no idea who has yours.</a:t>
            </a:r>
          </a:p>
          <a:p>
            <a:pPr>
              <a:lnSpc>
                <a:spcPct val="100000"/>
              </a:lnSpc>
            </a:pPr>
            <a:r>
              <a:rPr lang="en-GB" sz="2800" dirty="0"/>
              <a:t>If chosen, please read out with </a:t>
            </a:r>
            <a:r>
              <a:rPr lang="en-GB" sz="2800" dirty="0">
                <a:solidFill>
                  <a:srgbClr val="FF0000"/>
                </a:solidFill>
              </a:rPr>
              <a:t>passion and drama </a:t>
            </a:r>
            <a:r>
              <a:rPr lang="en-GB" sz="2800" dirty="0"/>
              <a:t>the post-it you now have.</a:t>
            </a:r>
          </a:p>
          <a:p>
            <a:pPr>
              <a:lnSpc>
                <a:spcPct val="100000"/>
              </a:lnSpc>
            </a:pPr>
            <a:r>
              <a:rPr lang="en-GB" sz="2800" dirty="0"/>
              <a:t>Please place them all on the chart as directed.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D1CD2-098C-457A-8ABD-5289863960C3}"/>
              </a:ext>
            </a:extLst>
          </p:cNvPr>
          <p:cNvSpPr>
            <a:spLocks noGrp="1"/>
          </p:cNvSpPr>
          <p:nvPr>
            <p:ph type="title"/>
          </p:nvPr>
        </p:nvSpPr>
        <p:spPr/>
        <p:txBody>
          <a:bodyPr/>
          <a:lstStyle/>
          <a:p>
            <a:r>
              <a:rPr lang="en-GB" b="1" dirty="0"/>
              <a:t>Thought for the day: Einstein</a:t>
            </a:r>
          </a:p>
        </p:txBody>
      </p:sp>
      <p:sp>
        <p:nvSpPr>
          <p:cNvPr id="3" name="Content Placeholder 2">
            <a:extLst>
              <a:ext uri="{FF2B5EF4-FFF2-40B4-BE49-F238E27FC236}">
                <a16:creationId xmlns:a16="http://schemas.microsoft.com/office/drawing/2014/main" id="{85F79034-A1A8-42A9-9232-C5B4C8758F7D}"/>
              </a:ext>
            </a:extLst>
          </p:cNvPr>
          <p:cNvSpPr>
            <a:spLocks noGrp="1"/>
          </p:cNvSpPr>
          <p:nvPr>
            <p:ph idx="1"/>
          </p:nvPr>
        </p:nvSpPr>
        <p:spPr>
          <a:xfrm>
            <a:off x="971497" y="1412720"/>
            <a:ext cx="7201005" cy="1975926"/>
          </a:xfrm>
          <a:ln w="76200">
            <a:solidFill>
              <a:srgbClr val="FFFF00"/>
            </a:solidFill>
          </a:ln>
        </p:spPr>
        <p:txBody>
          <a:bodyPr>
            <a:spAutoFit/>
          </a:bodyPr>
          <a:lstStyle/>
          <a:p>
            <a:pPr marL="0" indent="0" algn="ctr">
              <a:buNone/>
            </a:pPr>
            <a:r>
              <a:rPr lang="en-GB" sz="3600" dirty="0"/>
              <a:t>It is simply </a:t>
            </a:r>
            <a:r>
              <a:rPr lang="en-GB" sz="3600" dirty="0">
                <a:solidFill>
                  <a:srgbClr val="FF0000"/>
                </a:solidFill>
              </a:rPr>
              <a:t>madness</a:t>
            </a:r>
            <a:r>
              <a:rPr lang="en-GB" sz="3600" dirty="0"/>
              <a:t>, </a:t>
            </a:r>
          </a:p>
          <a:p>
            <a:pPr marL="0" indent="0" algn="ctr">
              <a:buNone/>
            </a:pPr>
            <a:r>
              <a:rPr lang="en-GB" sz="3600" dirty="0"/>
              <a:t>to keep doing the same things, </a:t>
            </a:r>
          </a:p>
          <a:p>
            <a:pPr marL="0" indent="0" algn="ctr">
              <a:buNone/>
            </a:pPr>
            <a:r>
              <a:rPr lang="en-GB" sz="3600" dirty="0"/>
              <a:t>and expect </a:t>
            </a:r>
            <a:r>
              <a:rPr lang="en-GB" sz="3600" dirty="0">
                <a:solidFill>
                  <a:srgbClr val="FF0000"/>
                </a:solidFill>
              </a:rPr>
              <a:t>different</a:t>
            </a:r>
            <a:r>
              <a:rPr lang="en-GB" sz="3600" dirty="0"/>
              <a:t> results.</a:t>
            </a:r>
          </a:p>
        </p:txBody>
      </p:sp>
    </p:spTree>
    <p:extLst>
      <p:ext uri="{BB962C8B-B14F-4D97-AF65-F5344CB8AC3E}">
        <p14:creationId xmlns:p14="http://schemas.microsoft.com/office/powerpoint/2010/main" val="301750411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2239"/>
            <a:ext cx="7931330" cy="1002506"/>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2800" dirty="0"/>
              <a:t>Bringing assessment and feedback to life</a:t>
            </a:r>
            <a:br>
              <a:rPr lang="en-GB" sz="2800" dirty="0"/>
            </a:br>
            <a:r>
              <a:rPr lang="en-GB" sz="2000" dirty="0">
                <a:solidFill>
                  <a:srgbClr val="9966FF"/>
                </a:solidFill>
              </a:rPr>
              <a:t>Questions employers might ask students at interview, that could help us frame some of our assessment and feedback</a:t>
            </a:r>
            <a:endParaRPr lang="en-GB" sz="2800" dirty="0">
              <a:solidFill>
                <a:srgbClr val="9966FF"/>
              </a:solidFill>
            </a:endParaRPr>
          </a:p>
        </p:txBody>
      </p:sp>
      <p:sp>
        <p:nvSpPr>
          <p:cNvPr id="5" name="Content Placeholder 4"/>
          <p:cNvSpPr>
            <a:spLocks noGrp="1"/>
          </p:cNvSpPr>
          <p:nvPr>
            <p:ph idx="1"/>
          </p:nvPr>
        </p:nvSpPr>
        <p:spPr>
          <a:xfrm>
            <a:off x="107504" y="1124744"/>
            <a:ext cx="8640960" cy="5077619"/>
          </a:xfrm>
        </p:spPr>
        <p:txBody>
          <a:bodyPr/>
          <a:lstStyle/>
          <a:p>
            <a:pPr marL="0" indent="0">
              <a:buNone/>
            </a:pPr>
            <a:r>
              <a:rPr lang="en-GB" sz="2400" b="0" dirty="0"/>
              <a:t> </a:t>
            </a:r>
            <a:r>
              <a:rPr lang="en-GB" sz="2400" dirty="0"/>
              <a:t>Can you tell us about an occasion when:</a:t>
            </a:r>
          </a:p>
          <a:p>
            <a:r>
              <a:rPr lang="en-GB" sz="2400" dirty="0"/>
              <a:t>you worked together with colleagues in a group to produce a collective outcome?</a:t>
            </a:r>
          </a:p>
          <a:p>
            <a:r>
              <a:rPr lang="en-GB" sz="2400" dirty="0"/>
              <a:t>you had to work autonomously with incomplete information and self-derived data sources?</a:t>
            </a:r>
          </a:p>
          <a:p>
            <a:r>
              <a:rPr lang="en-GB" sz="2400" dirty="0"/>
              <a:t>you developed strategies to solve real life problems and tested them out?</a:t>
            </a:r>
          </a:p>
          <a:p>
            <a:r>
              <a:rPr lang="en-GB" sz="2400" dirty="0"/>
              <a:t>you had a leadership role in a team, and could you tell us your strategies to influence and persuade your colleagues to achieve a collective task?</a:t>
            </a:r>
          </a:p>
          <a:p>
            <a:r>
              <a:rPr lang="en-GB" sz="2400" dirty="0"/>
              <a:t>you had to communicate outcomes from your project work orally, in writing, through social media and/or through a visual medium?</a:t>
            </a:r>
            <a:br>
              <a:rPr lang="en-GB" sz="2400" dirty="0"/>
            </a:br>
            <a:endParaRPr lang="en-GB" sz="2400" dirty="0"/>
          </a:p>
          <a:p>
            <a:endParaRPr lang="en-GB" sz="2400" dirty="0"/>
          </a:p>
          <a:p>
            <a:endParaRPr lang="en-GB" sz="2400" dirty="0"/>
          </a:p>
        </p:txBody>
      </p:sp>
      <p:sp>
        <p:nvSpPr>
          <p:cNvPr id="2" name="TextBox 1">
            <a:extLst>
              <a:ext uri="{FF2B5EF4-FFF2-40B4-BE49-F238E27FC236}">
                <a16:creationId xmlns:a16="http://schemas.microsoft.com/office/drawing/2014/main" id="{ECDF0463-AA9F-469D-82DC-390157BDEA2D}"/>
              </a:ext>
            </a:extLst>
          </p:cNvPr>
          <p:cNvSpPr txBox="1"/>
          <p:nvPr/>
        </p:nvSpPr>
        <p:spPr>
          <a:xfrm>
            <a:off x="1577050" y="1920473"/>
            <a:ext cx="7035900" cy="1754326"/>
          </a:xfrm>
          <a:prstGeom prst="rect">
            <a:avLst/>
          </a:prstGeom>
          <a:solidFill>
            <a:srgbClr val="FFFF00"/>
          </a:solidFill>
        </p:spPr>
        <p:txBody>
          <a:bodyPr wrap="none" rtlCol="0">
            <a:spAutoFit/>
          </a:bodyPr>
          <a:lstStyle/>
          <a:p>
            <a:r>
              <a:rPr lang="en-GB" sz="3600" dirty="0"/>
              <a:t>If you want it to happen, </a:t>
            </a:r>
          </a:p>
          <a:p>
            <a:r>
              <a:rPr lang="en-GB" sz="3600" dirty="0"/>
              <a:t>build it into assessment and </a:t>
            </a:r>
          </a:p>
          <a:p>
            <a:r>
              <a:rPr lang="en-GB" sz="3600" dirty="0"/>
              <a:t>let students get feedback on it.</a:t>
            </a:r>
          </a:p>
        </p:txBody>
      </p:sp>
    </p:spTree>
    <p:extLst>
      <p:ext uri="{BB962C8B-B14F-4D97-AF65-F5344CB8AC3E}">
        <p14:creationId xmlns:p14="http://schemas.microsoft.com/office/powerpoint/2010/main" val="4199200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8000"/>
                </a:solidFill>
                <a:latin typeface="Calibri" panose="020F0502020204030204" pitchFamily="34" charset="0"/>
                <a:cs typeface="Calibri" panose="020F0502020204030204" pitchFamily="34" charset="0"/>
              </a:rPr>
              <a:t>Evidence-based practice</a:t>
            </a:r>
          </a:p>
        </p:txBody>
      </p:sp>
      <p:sp>
        <p:nvSpPr>
          <p:cNvPr id="3" name="Content Placeholder 2"/>
          <p:cNvSpPr>
            <a:spLocks noGrp="1"/>
          </p:cNvSpPr>
          <p:nvPr>
            <p:ph idx="1"/>
          </p:nvPr>
        </p:nvSpPr>
        <p:spPr/>
        <p:txBody>
          <a:bodyPr/>
          <a:lstStyle/>
          <a:p>
            <a:r>
              <a:rPr lang="en-GB" dirty="0"/>
              <a:t>In the last decade, there’s been a great deal of </a:t>
            </a:r>
            <a:r>
              <a:rPr lang="en-GB" dirty="0">
                <a:solidFill>
                  <a:srgbClr val="FF00FF"/>
                </a:solidFill>
              </a:rPr>
              <a:t>international evidence-based research</a:t>
            </a:r>
            <a:r>
              <a:rPr lang="en-GB" dirty="0"/>
              <a:t> in assessment, feedback, learning and teaching. I’d like to alert you to how some of this can help us enhance students’ learning.</a:t>
            </a:r>
          </a:p>
          <a:p>
            <a:r>
              <a:rPr lang="en-GB" dirty="0"/>
              <a:t>The next three slides show just 17 sources selected from the published evidence.</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5"/>
            <a:ext cx="8713788" cy="43169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2800" b="1" dirty="0">
                <a:latin typeface="Calibri" pitchFamily="34" charset="0"/>
              </a:rPr>
              <a:t>17 sources about assessment, feedback and learning in higher education</a:t>
            </a:r>
            <a:endParaRPr lang="en-US" sz="2800" b="1" dirty="0">
              <a:latin typeface="Calibri" pitchFamily="34" charset="0"/>
            </a:endParaRPr>
          </a:p>
        </p:txBody>
      </p:sp>
      <p:sp>
        <p:nvSpPr>
          <p:cNvPr id="3" name="Content Placeholder 2"/>
          <p:cNvSpPr>
            <a:spLocks noGrp="1"/>
          </p:cNvSpPr>
          <p:nvPr>
            <p:ph idx="1"/>
          </p:nvPr>
        </p:nvSpPr>
        <p:spPr>
          <a:xfrm>
            <a:off x="0" y="620610"/>
            <a:ext cx="9144000" cy="6237390"/>
          </a:xfrm>
        </p:spPr>
        <p:txBody>
          <a:bodyPr/>
          <a:lstStyle/>
          <a:p>
            <a:pPr marL="457200" indent="-457200">
              <a:lnSpc>
                <a:spcPct val="100000"/>
              </a:lnSpc>
              <a:spcBef>
                <a:spcPts val="0"/>
              </a:spcBef>
              <a:buFont typeface="+mj-lt"/>
              <a:buAutoNum type="arabicPeriod"/>
            </a:pPr>
            <a:r>
              <a:rPr lang="en-GB" sz="2600" dirty="0"/>
              <a:t>Knight, P. and Yorke, M. (2003) </a:t>
            </a:r>
            <a:r>
              <a:rPr lang="en-GB" sz="2600" i="1" dirty="0">
                <a:solidFill>
                  <a:srgbClr val="FF0000"/>
                </a:solidFill>
              </a:rPr>
              <a:t>Assessment, learning and employability,</a:t>
            </a:r>
            <a:r>
              <a:rPr lang="en-GB" sz="2600" dirty="0">
                <a:solidFill>
                  <a:srgbClr val="FF0000"/>
                </a:solidFill>
              </a:rPr>
              <a:t> </a:t>
            </a:r>
            <a:r>
              <a:rPr lang="en-GB" sz="2600" dirty="0"/>
              <a:t>Maidenhead, UK SRHE/Open University Press.</a:t>
            </a:r>
          </a:p>
          <a:p>
            <a:pPr marL="457200" indent="-457200">
              <a:lnSpc>
                <a:spcPct val="100000"/>
              </a:lnSpc>
              <a:spcBef>
                <a:spcPts val="0"/>
              </a:spcBef>
              <a:buFont typeface="+mj-lt"/>
              <a:buAutoNum type="arabicPeriod"/>
            </a:pPr>
            <a:r>
              <a:rPr lang="en-GB" sz="2600" dirty="0"/>
              <a:t>The TESTA project (</a:t>
            </a:r>
            <a:r>
              <a:rPr lang="en-GB" sz="2600" dirty="0">
                <a:hlinkClick r:id="rId3"/>
              </a:rPr>
              <a:t>http://www.testa.ac.uk/</a:t>
            </a:r>
            <a:r>
              <a:rPr lang="en-GB" sz="2600" dirty="0"/>
              <a:t>) </a:t>
            </a:r>
            <a:r>
              <a:rPr lang="en-US" sz="2600" i="1" dirty="0">
                <a:solidFill>
                  <a:srgbClr val="FF3300"/>
                </a:solidFill>
              </a:rPr>
              <a:t>Transforming the Experience of Students through Assessment,</a:t>
            </a:r>
            <a:r>
              <a:rPr lang="en-US" sz="2600" dirty="0"/>
              <a:t> (Bath Spa, </a:t>
            </a:r>
            <a:r>
              <a:rPr lang="en-US" sz="2600" dirty="0" err="1"/>
              <a:t>Chichester</a:t>
            </a:r>
            <a:r>
              <a:rPr lang="en-US" sz="2600" dirty="0"/>
              <a:t>, Winchester and Worcester)</a:t>
            </a:r>
            <a:endParaRPr lang="en-GB" sz="2600" dirty="0"/>
          </a:p>
          <a:p>
            <a:pPr marL="457200" indent="-457200">
              <a:lnSpc>
                <a:spcPct val="100000"/>
              </a:lnSpc>
              <a:spcBef>
                <a:spcPts val="0"/>
              </a:spcBef>
              <a:buFont typeface="+mj-lt"/>
              <a:buAutoNum type="arabicPeriod"/>
            </a:pPr>
            <a:r>
              <a:rPr lang="en-GB" sz="2600" dirty="0"/>
              <a:t>Flint, N. R. and Johnson, B. (2011) </a:t>
            </a:r>
            <a:r>
              <a:rPr lang="en-GB" sz="2600" i="1" dirty="0">
                <a:solidFill>
                  <a:srgbClr val="FF0000"/>
                </a:solidFill>
              </a:rPr>
              <a:t>Towards fairer university assessment – recognising the concerns of students,</a:t>
            </a:r>
            <a:r>
              <a:rPr lang="en-GB" sz="2600" dirty="0">
                <a:solidFill>
                  <a:srgbClr val="FF0000"/>
                </a:solidFill>
              </a:rPr>
              <a:t> </a:t>
            </a:r>
            <a:r>
              <a:rPr lang="en-GB" sz="2600" dirty="0"/>
              <a:t>London: Routledge.</a:t>
            </a:r>
          </a:p>
          <a:p>
            <a:pPr marL="457200" indent="-457200">
              <a:lnSpc>
                <a:spcPct val="100000"/>
              </a:lnSpc>
              <a:spcBef>
                <a:spcPts val="0"/>
              </a:spcBef>
              <a:buFont typeface="+mj-lt"/>
              <a:buAutoNum type="arabicPeriod"/>
            </a:pPr>
            <a:r>
              <a:rPr lang="en-GB" sz="2600" dirty="0"/>
              <a:t>ETC Toolkit (2015) (Enhancing the Curriculum) </a:t>
            </a:r>
            <a:r>
              <a:rPr lang="en-GB" sz="2600" dirty="0">
                <a:hlinkClick r:id="rId4"/>
              </a:rPr>
              <a:t>www.etctoolkit.org.uk</a:t>
            </a:r>
            <a:r>
              <a:rPr lang="en-GB" sz="2600" dirty="0"/>
              <a:t> </a:t>
            </a:r>
          </a:p>
          <a:p>
            <a:pPr marL="457200" indent="-457200">
              <a:lnSpc>
                <a:spcPct val="100000"/>
              </a:lnSpc>
              <a:spcBef>
                <a:spcPts val="0"/>
              </a:spcBef>
              <a:buFont typeface="+mj-lt"/>
              <a:buAutoNum type="arabicPeriod"/>
            </a:pPr>
            <a:r>
              <a:rPr lang="en-GB" sz="2600" dirty="0"/>
              <a:t>HEA (2012) </a:t>
            </a:r>
            <a:r>
              <a:rPr lang="en-GB" sz="2600" i="1" dirty="0">
                <a:solidFill>
                  <a:srgbClr val="FF0000"/>
                </a:solidFill>
              </a:rPr>
              <a:t>A Marked Improvement: transforming assessment in higher education, </a:t>
            </a:r>
            <a:r>
              <a:rPr lang="en-GB" sz="2600" dirty="0"/>
              <a:t>York: Higher Education Academy (</a:t>
            </a:r>
            <a:r>
              <a:rPr lang="en-GB" sz="2600" dirty="0">
                <a:hlinkClick r:id="rId5"/>
              </a:rPr>
              <a:t>http://www.heacademy.ac.uk/assets/documents/assessment/A_Marked_Improvement.pdf</a:t>
            </a:r>
            <a:r>
              <a:rPr lang="en-GB" sz="2600" dirty="0"/>
              <a:t> )</a:t>
            </a:r>
            <a:br>
              <a:rPr lang="en-US" sz="2600" dirty="0"/>
            </a:br>
            <a:endParaRPr lang="en-GB" sz="26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92620"/>
            <a:ext cx="9144000" cy="5769306"/>
          </a:xfrm>
        </p:spPr>
        <p:txBody>
          <a:bodyPr/>
          <a:lstStyle/>
          <a:p>
            <a:pPr marL="514350" lvl="0" indent="-514350">
              <a:lnSpc>
                <a:spcPct val="100000"/>
              </a:lnSpc>
              <a:spcBef>
                <a:spcPts val="0"/>
              </a:spcBef>
              <a:buFont typeface="+mj-lt"/>
              <a:buAutoNum type="arabicPeriod" startAt="6"/>
            </a:pPr>
            <a:r>
              <a:rPr lang="en-GB" sz="2400" dirty="0"/>
              <a:t>Boud, D. and Associates (2010) </a:t>
            </a:r>
            <a:r>
              <a:rPr lang="en-GB" sz="2400" i="1" dirty="0">
                <a:solidFill>
                  <a:srgbClr val="FF0000"/>
                </a:solidFill>
              </a:rPr>
              <a:t>Assessment 2020: seven propositions for assessment reform in higher education </a:t>
            </a:r>
            <a:r>
              <a:rPr lang="en-GB" sz="2400" dirty="0"/>
              <a:t>Sydney: Australian Learning and Teaching Council.</a:t>
            </a:r>
          </a:p>
          <a:p>
            <a:pPr marL="514350" lvl="0" indent="-514350">
              <a:lnSpc>
                <a:spcPct val="100000"/>
              </a:lnSpc>
              <a:spcBef>
                <a:spcPts val="0"/>
              </a:spcBef>
              <a:buFont typeface="+mj-lt"/>
              <a:buAutoNum type="arabicPeriod" startAt="6"/>
            </a:pPr>
            <a:r>
              <a:rPr lang="en-US" sz="2400" dirty="0"/>
              <a:t>Carless, D. (2015) </a:t>
            </a:r>
            <a:r>
              <a:rPr lang="en-US" sz="2400" i="1" dirty="0">
                <a:solidFill>
                  <a:srgbClr val="FF3300"/>
                </a:solidFill>
              </a:rPr>
              <a:t>Excellence in University Assessment: Learning from award-winning practice,</a:t>
            </a:r>
            <a:r>
              <a:rPr lang="en-US" sz="2400" dirty="0"/>
              <a:t> London: </a:t>
            </a:r>
            <a:r>
              <a:rPr lang="en-US" sz="2400" dirty="0" err="1"/>
              <a:t>Routledge</a:t>
            </a:r>
            <a:r>
              <a:rPr lang="en-US" sz="2400" dirty="0"/>
              <a:t>.</a:t>
            </a:r>
          </a:p>
          <a:p>
            <a:pPr marL="514350" indent="-514350">
              <a:lnSpc>
                <a:spcPct val="100000"/>
              </a:lnSpc>
              <a:spcBef>
                <a:spcPts val="0"/>
              </a:spcBef>
              <a:buFont typeface="+mj-lt"/>
              <a:buAutoNum type="arabicPeriod" startAt="6"/>
            </a:pPr>
            <a:r>
              <a:rPr lang="en-GB" sz="2400" dirty="0"/>
              <a:t>Race, P. (2014) </a:t>
            </a:r>
            <a:r>
              <a:rPr lang="en-GB" sz="2400" i="1" dirty="0">
                <a:solidFill>
                  <a:srgbClr val="FF0000"/>
                </a:solidFill>
              </a:rPr>
              <a:t>Making learning happen: 3</a:t>
            </a:r>
            <a:r>
              <a:rPr lang="en-GB" sz="2400" i="1" baseline="30000" dirty="0">
                <a:solidFill>
                  <a:srgbClr val="FF0000"/>
                </a:solidFill>
              </a:rPr>
              <a:t>rd</a:t>
            </a:r>
            <a:r>
              <a:rPr lang="en-GB" sz="2400" i="1" dirty="0">
                <a:solidFill>
                  <a:srgbClr val="FF0000"/>
                </a:solidFill>
              </a:rPr>
              <a:t> edition </a:t>
            </a:r>
            <a:r>
              <a:rPr lang="en-GB" sz="2400" dirty="0"/>
              <a:t>London: Sage. </a:t>
            </a:r>
            <a:r>
              <a:rPr lang="en-GB" sz="2400" dirty="0">
                <a:solidFill>
                  <a:srgbClr val="008000"/>
                </a:solidFill>
              </a:rPr>
              <a:t>(lots of bits free on my website!)</a:t>
            </a:r>
          </a:p>
          <a:p>
            <a:pPr marL="514350" lvl="0" indent="-514350">
              <a:lnSpc>
                <a:spcPct val="100000"/>
              </a:lnSpc>
              <a:spcBef>
                <a:spcPts val="0"/>
              </a:spcBef>
              <a:buFont typeface="+mj-lt"/>
              <a:buAutoNum type="arabicPeriod" startAt="6"/>
            </a:pPr>
            <a:r>
              <a:rPr lang="en-GB" sz="2400" dirty="0"/>
              <a:t>Hunt, D. and Chalmers, L. (eds) (2012) </a:t>
            </a:r>
            <a:r>
              <a:rPr lang="en-GB" sz="2400" i="1" dirty="0">
                <a:solidFill>
                  <a:srgbClr val="FF0000"/>
                </a:solidFill>
              </a:rPr>
              <a:t>University Teaching in Focus: a learning-centred approach</a:t>
            </a:r>
            <a:r>
              <a:rPr lang="en-GB" sz="2400" i="1" dirty="0"/>
              <a:t> </a:t>
            </a:r>
            <a:r>
              <a:rPr lang="en-US" sz="2400" dirty="0"/>
              <a:t>Australia: ACER Press, and London: Routledge.</a:t>
            </a:r>
          </a:p>
          <a:p>
            <a:pPr marL="514350" indent="-514350">
              <a:lnSpc>
                <a:spcPct val="100000"/>
              </a:lnSpc>
              <a:spcBef>
                <a:spcPts val="0"/>
              </a:spcBef>
              <a:buFont typeface="+mj-lt"/>
              <a:buAutoNum type="arabicPeriod" startAt="6"/>
            </a:pPr>
            <a:r>
              <a:rPr lang="en-US" sz="2400" dirty="0"/>
              <a:t>Price, M., Rust, C., O’Donovan, B. and Handley, K. (2012) </a:t>
            </a:r>
            <a:r>
              <a:rPr lang="en-US" sz="2400" i="1" dirty="0">
                <a:solidFill>
                  <a:srgbClr val="FF0000"/>
                </a:solidFill>
              </a:rPr>
              <a:t>Assessment Literacy</a:t>
            </a:r>
            <a:r>
              <a:rPr lang="en-US" sz="2400" dirty="0">
                <a:solidFill>
                  <a:srgbClr val="FF0000"/>
                </a:solidFill>
              </a:rPr>
              <a:t>, </a:t>
            </a:r>
            <a:r>
              <a:rPr lang="en-US" sz="2400" dirty="0"/>
              <a:t>Oxford: the Oxford Centre for Staff and Learning Development (based on the ‘</a:t>
            </a:r>
            <a:r>
              <a:rPr lang="en-US" sz="2400" dirty="0" err="1"/>
              <a:t>ASKe</a:t>
            </a:r>
            <a:r>
              <a:rPr lang="en-US" sz="2400" dirty="0"/>
              <a:t>’ Project). </a:t>
            </a:r>
          </a:p>
          <a:p>
            <a:pPr marL="514350" indent="-514350">
              <a:lnSpc>
                <a:spcPct val="100000"/>
              </a:lnSpc>
              <a:spcBef>
                <a:spcPts val="0"/>
              </a:spcBef>
              <a:buFont typeface="+mj-lt"/>
              <a:buAutoNum type="arabicPeriod" startAt="6"/>
            </a:pPr>
            <a:r>
              <a:rPr lang="en-US" sz="2400" dirty="0"/>
              <a:t>Evans, C. (2013) </a:t>
            </a:r>
            <a:r>
              <a:rPr lang="en-US" sz="2400" dirty="0">
                <a:solidFill>
                  <a:srgbClr val="FF0000"/>
                </a:solidFill>
              </a:rPr>
              <a:t>Making Sense of Assessment Feedback in Higher Education,</a:t>
            </a:r>
            <a:r>
              <a:rPr lang="en-US" sz="2400" dirty="0"/>
              <a:t> </a:t>
            </a:r>
            <a:r>
              <a:rPr lang="en-US" sz="2400" i="1" dirty="0"/>
              <a:t>Review of Educational Research Vol. 83, No. 1, pp. 70–120. </a:t>
            </a:r>
            <a:r>
              <a:rPr lang="en-GB" sz="1800" dirty="0">
                <a:hlinkClick r:id="rId2"/>
              </a:rPr>
              <a:t>http://journals.sagepub.com/doi/abs/10.3102/0034654312474350</a:t>
            </a:r>
            <a:r>
              <a:rPr lang="en-GB" sz="1800" dirty="0"/>
              <a:t> </a:t>
            </a:r>
            <a:endParaRPr lang="en-US" sz="2800" i="1" dirty="0"/>
          </a:p>
          <a:p>
            <a:pPr marL="514350" indent="-514350">
              <a:lnSpc>
                <a:spcPct val="100000"/>
              </a:lnSpc>
              <a:spcBef>
                <a:spcPts val="0"/>
              </a:spcBef>
              <a:buFont typeface="+mj-lt"/>
              <a:buAutoNum type="arabicPeriod" startAt="6"/>
            </a:pPr>
            <a:endParaRPr lang="en-US" sz="2600" dirty="0"/>
          </a:p>
        </p:txBody>
      </p:sp>
      <p:sp>
        <p:nvSpPr>
          <p:cNvPr id="4" name="Title 1"/>
          <p:cNvSpPr txBox="1">
            <a:spLocks/>
          </p:cNvSpPr>
          <p:nvPr/>
        </p:nvSpPr>
        <p:spPr bwMode="auto">
          <a:xfrm>
            <a:off x="250825" y="11"/>
            <a:ext cx="8713788" cy="824841"/>
          </a:xfrm>
          <a:prstGeom prst="rect">
            <a:avLst/>
          </a:prstGeom>
          <a:noFill/>
        </p:spPr>
        <p:txBody>
          <a:bodyPr wrap="square" rtlCol="0">
            <a:spAutoFit/>
          </a:bodyPr>
          <a:lstStyle/>
          <a:p>
            <a:pPr algn="ctr" eaLnBrk="0" hangingPunct="0">
              <a:lnSpc>
                <a:spcPct val="85000"/>
              </a:lnSpc>
              <a:defRPr/>
            </a:pPr>
            <a:r>
              <a:rPr lang="en-GB" sz="2800" b="1" dirty="0">
                <a:solidFill>
                  <a:srgbClr val="008000"/>
                </a:solidFill>
                <a:latin typeface="Calibri"/>
              </a:rPr>
              <a:t>17 sources about assessment, feedback and learning in higher education</a:t>
            </a:r>
            <a:endParaRPr lang="en-US" sz="2800" b="1" dirty="0">
              <a:solidFill>
                <a:srgbClr val="008000"/>
              </a:solidFill>
              <a:latin typeface="Calibri"/>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6604" y="2013252"/>
            <a:ext cx="1229139" cy="1427631"/>
          </a:xfrm>
          <a:prstGeom prst="rect">
            <a:avLst/>
          </a:prstGeom>
        </p:spPr>
      </p:pic>
      <p:sp>
        <p:nvSpPr>
          <p:cNvPr id="6" name="Rectangle 5"/>
          <p:cNvSpPr/>
          <p:nvPr/>
        </p:nvSpPr>
        <p:spPr>
          <a:xfrm>
            <a:off x="2960036" y="1512509"/>
            <a:ext cx="3015569" cy="707886"/>
          </a:xfrm>
          <a:prstGeom prst="rect">
            <a:avLst/>
          </a:prstGeom>
        </p:spPr>
        <p:txBody>
          <a:bodyPr wrap="none">
            <a:spAutoFit/>
          </a:bodyPr>
          <a:lstStyle/>
          <a:p>
            <a:pPr algn="ctr">
              <a:defRPr/>
            </a:pPr>
            <a:r>
              <a:rPr lang="en-US" sz="1400" b="1">
                <a:solidFill>
                  <a:prstClr val="white">
                    <a:lumMod val="50000"/>
                  </a:prstClr>
                </a:solidFill>
                <a:latin typeface="Arial" charset="0"/>
              </a:rPr>
              <a:t>Expanding our Understanding of </a:t>
            </a:r>
          </a:p>
          <a:p>
            <a:pPr algn="ctr">
              <a:defRPr/>
            </a:pPr>
            <a:r>
              <a:rPr lang="en-US" sz="1400" b="1">
                <a:solidFill>
                  <a:prstClr val="white">
                    <a:lumMod val="50000"/>
                  </a:prstClr>
                </a:solidFill>
                <a:latin typeface="Arial" charset="0"/>
              </a:rPr>
              <a:t>Assessment and Feedback  </a:t>
            </a:r>
          </a:p>
          <a:p>
            <a:pPr algn="ctr">
              <a:defRPr/>
            </a:pPr>
            <a:endParaRPr lang="en-US" sz="1200">
              <a:solidFill>
                <a:prstClr val="black"/>
              </a:solidFill>
              <a:latin typeface="Arial" charset="0"/>
            </a:endParaRPr>
          </a:p>
        </p:txBody>
      </p:sp>
      <p:sp>
        <p:nvSpPr>
          <p:cNvPr id="7" name="Rectangle 6"/>
          <p:cNvSpPr/>
          <p:nvPr/>
        </p:nvSpPr>
        <p:spPr>
          <a:xfrm>
            <a:off x="382535" y="1512509"/>
            <a:ext cx="1975221" cy="523220"/>
          </a:xfrm>
          <a:prstGeom prst="rect">
            <a:avLst/>
          </a:prstGeom>
        </p:spPr>
        <p:txBody>
          <a:bodyPr wrap="none">
            <a:spAutoFit/>
          </a:bodyPr>
          <a:lstStyle/>
          <a:p>
            <a:pPr algn="ctr">
              <a:defRPr/>
            </a:pPr>
            <a:r>
              <a:rPr lang="en-US" sz="1400" b="1" dirty="0">
                <a:solidFill>
                  <a:prstClr val="white">
                    <a:lumMod val="50000"/>
                  </a:prstClr>
                </a:solidFill>
                <a:latin typeface="Arial" charset="0"/>
                <a:ea typeface="Arial" charset="0"/>
                <a:cs typeface="Arial" charset="0"/>
              </a:rPr>
              <a:t>Students as Partners</a:t>
            </a:r>
          </a:p>
          <a:p>
            <a:pPr algn="ctr">
              <a:defRPr/>
            </a:pPr>
            <a:r>
              <a:rPr lang="en-US" sz="1400" b="1" dirty="0">
                <a:solidFill>
                  <a:prstClr val="black"/>
                </a:solidFill>
                <a:latin typeface="Arial" charset="0"/>
              </a:rPr>
              <a:t> </a:t>
            </a:r>
          </a:p>
        </p:txBody>
      </p:sp>
      <p:sp>
        <p:nvSpPr>
          <p:cNvPr id="8" name="Rectangle 7"/>
          <p:cNvSpPr/>
          <p:nvPr/>
        </p:nvSpPr>
        <p:spPr>
          <a:xfrm>
            <a:off x="5793954" y="1568574"/>
            <a:ext cx="3478695" cy="307777"/>
          </a:xfrm>
          <a:prstGeom prst="rect">
            <a:avLst/>
          </a:prstGeom>
        </p:spPr>
        <p:txBody>
          <a:bodyPr wrap="square">
            <a:spAutoFit/>
          </a:bodyPr>
          <a:lstStyle/>
          <a:p>
            <a:pPr algn="ctr">
              <a:defRPr/>
            </a:pPr>
            <a:r>
              <a:rPr lang="en-US" sz="1400" b="1">
                <a:solidFill>
                  <a:prstClr val="white">
                    <a:lumMod val="50000"/>
                  </a:prstClr>
                </a:solidFill>
                <a:latin typeface="Arial" charset="0"/>
              </a:rPr>
              <a:t>Authentic Assessment </a:t>
            </a:r>
          </a:p>
        </p:txBody>
      </p:sp>
      <p:sp>
        <p:nvSpPr>
          <p:cNvPr id="9" name="TextBox 8"/>
          <p:cNvSpPr txBox="1"/>
          <p:nvPr/>
        </p:nvSpPr>
        <p:spPr>
          <a:xfrm>
            <a:off x="939269" y="948981"/>
            <a:ext cx="7116417" cy="461665"/>
          </a:xfrm>
          <a:prstGeom prst="rect">
            <a:avLst/>
          </a:prstGeom>
          <a:noFill/>
        </p:spPr>
        <p:txBody>
          <a:bodyPr wrap="square" rtlCol="0">
            <a:spAutoFit/>
          </a:bodyPr>
          <a:lstStyle/>
          <a:p>
            <a:pPr algn="ctr">
              <a:defRPr/>
            </a:pPr>
            <a:r>
              <a:rPr lang="en-US" sz="2400" b="1" dirty="0">
                <a:solidFill>
                  <a:srgbClr val="6C9A2E"/>
                </a:solidFill>
                <a:latin typeface="Calibri"/>
              </a:rPr>
              <a:t>National Forum Insights</a:t>
            </a:r>
          </a:p>
        </p:txBody>
      </p:sp>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61416" y="3810214"/>
            <a:ext cx="2847928" cy="1687918"/>
          </a:xfrm>
          <a:prstGeom prst="rect">
            <a:avLst/>
          </a:prstGeom>
        </p:spPr>
      </p:pic>
      <p:sp>
        <p:nvSpPr>
          <p:cNvPr id="12" name="Rectangle 11"/>
          <p:cNvSpPr/>
          <p:nvPr/>
        </p:nvSpPr>
        <p:spPr>
          <a:xfrm>
            <a:off x="3582801" y="3491513"/>
            <a:ext cx="1770036" cy="276999"/>
          </a:xfrm>
          <a:prstGeom prst="rect">
            <a:avLst/>
          </a:prstGeom>
        </p:spPr>
        <p:txBody>
          <a:bodyPr wrap="none">
            <a:spAutoFit/>
          </a:bodyPr>
          <a:lstStyle/>
          <a:p>
            <a:pPr algn="ctr">
              <a:defRPr/>
            </a:pPr>
            <a:r>
              <a:rPr lang="en-US" sz="1200" b="1">
                <a:solidFill>
                  <a:prstClr val="white">
                    <a:lumMod val="50000"/>
                  </a:prstClr>
                </a:solidFill>
                <a:latin typeface="Arial" charset="0"/>
              </a:rPr>
              <a:t>with NF expert group </a:t>
            </a:r>
          </a:p>
        </p:txBody>
      </p:sp>
      <p:pic>
        <p:nvPicPr>
          <p:cNvPr id="13" name="Picture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00497" y="2042652"/>
            <a:ext cx="1155189" cy="1398230"/>
          </a:xfrm>
          <a:prstGeom prst="rect">
            <a:avLst/>
          </a:prstGeom>
          <a:ln>
            <a:solidFill>
              <a:schemeClr val="bg1">
                <a:lumMod val="50000"/>
                <a:alpha val="92000"/>
              </a:schemeClr>
            </a:solidFill>
          </a:ln>
        </p:spPr>
      </p:pic>
      <p:pic>
        <p:nvPicPr>
          <p:cNvPr id="14" name="Picture 1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56180" y="2027772"/>
            <a:ext cx="1292317" cy="1413111"/>
          </a:xfrm>
          <a:prstGeom prst="rect">
            <a:avLst/>
          </a:prstGeom>
          <a:ln>
            <a:solidFill>
              <a:schemeClr val="bg1">
                <a:lumMod val="50000"/>
                <a:alpha val="89000"/>
              </a:schemeClr>
            </a:solidFill>
          </a:ln>
        </p:spPr>
      </p:pic>
      <p:pic>
        <p:nvPicPr>
          <p:cNvPr id="17" name="Picture 16" descr="../../../USI_LOGO_FINAL1%20(1).png"/>
          <p:cNvPicPr/>
          <p:nvPr/>
        </p:nvPicPr>
        <p:blipFill>
          <a:blip r:embed="rId7" cstate="email">
            <a:extLst>
              <a:ext uri="{28A0092B-C50C-407E-A947-70E740481C1C}">
                <a14:useLocalDpi xmlns:a14="http://schemas.microsoft.com/office/drawing/2010/main"/>
              </a:ext>
            </a:extLst>
          </a:blip>
          <a:srcRect/>
          <a:stretch>
            <a:fillRect/>
          </a:stretch>
        </p:blipFill>
        <p:spPr bwMode="auto">
          <a:xfrm>
            <a:off x="705400" y="3810214"/>
            <a:ext cx="1732160" cy="1257300"/>
          </a:xfrm>
          <a:prstGeom prst="rect">
            <a:avLst/>
          </a:prstGeom>
          <a:noFill/>
          <a:ln>
            <a:noFill/>
          </a:ln>
        </p:spPr>
      </p:pic>
      <p:sp>
        <p:nvSpPr>
          <p:cNvPr id="18" name="Rectangle 17"/>
          <p:cNvSpPr/>
          <p:nvPr/>
        </p:nvSpPr>
        <p:spPr>
          <a:xfrm>
            <a:off x="1203878" y="3440882"/>
            <a:ext cx="598443" cy="369332"/>
          </a:xfrm>
          <a:prstGeom prst="rect">
            <a:avLst/>
          </a:prstGeom>
        </p:spPr>
        <p:txBody>
          <a:bodyPr wrap="square">
            <a:spAutoFit/>
          </a:bodyPr>
          <a:lstStyle/>
          <a:p>
            <a:pPr>
              <a:defRPr/>
            </a:pPr>
            <a:r>
              <a:rPr lang="en-US" sz="1200" b="1">
                <a:solidFill>
                  <a:prstClr val="white">
                    <a:lumMod val="50000"/>
                  </a:prstClr>
                </a:solidFill>
                <a:latin typeface="Arial" charset="0"/>
              </a:rPr>
              <a:t>with</a:t>
            </a:r>
            <a:r>
              <a:rPr lang="en-US" sz="1800" b="1">
                <a:solidFill>
                  <a:prstClr val="white">
                    <a:lumMod val="50000"/>
                  </a:prstClr>
                </a:solidFill>
                <a:latin typeface="Arial" charset="0"/>
              </a:rPr>
              <a:t> </a:t>
            </a:r>
          </a:p>
        </p:txBody>
      </p:sp>
      <p:sp>
        <p:nvSpPr>
          <p:cNvPr id="19" name="Rectangle 18"/>
          <p:cNvSpPr/>
          <p:nvPr/>
        </p:nvSpPr>
        <p:spPr>
          <a:xfrm>
            <a:off x="6325899" y="3512248"/>
            <a:ext cx="2640662" cy="276999"/>
          </a:xfrm>
          <a:prstGeom prst="rect">
            <a:avLst/>
          </a:prstGeom>
        </p:spPr>
        <p:txBody>
          <a:bodyPr wrap="square">
            <a:spAutoFit/>
          </a:bodyPr>
          <a:lstStyle/>
          <a:p>
            <a:pPr>
              <a:defRPr/>
            </a:pPr>
            <a:r>
              <a:rPr lang="en-US" sz="1200" b="1">
                <a:solidFill>
                  <a:prstClr val="white">
                    <a:lumMod val="50000"/>
                  </a:prstClr>
                </a:solidFill>
                <a:latin typeface="Arial" charset="0"/>
              </a:rPr>
              <a:t>with network &amp; disciplines group  </a:t>
            </a:r>
          </a:p>
        </p:txBody>
      </p:sp>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443741" y="3836683"/>
            <a:ext cx="2404981" cy="1687919"/>
          </a:xfrm>
          <a:prstGeom prst="rect">
            <a:avLst/>
          </a:prstGeom>
        </p:spPr>
      </p:pic>
      <p:cxnSp>
        <p:nvCxnSpPr>
          <p:cNvPr id="22" name="Straight Connector 21"/>
          <p:cNvCxnSpPr/>
          <p:nvPr/>
        </p:nvCxnSpPr>
        <p:spPr>
          <a:xfrm>
            <a:off x="2809461" y="1568573"/>
            <a:ext cx="0" cy="4208990"/>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142383" y="1581805"/>
            <a:ext cx="0" cy="4208990"/>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467788" y="5584701"/>
            <a:ext cx="1750094" cy="276999"/>
          </a:xfrm>
          <a:prstGeom prst="rect">
            <a:avLst/>
          </a:prstGeom>
        </p:spPr>
        <p:txBody>
          <a:bodyPr wrap="none">
            <a:spAutoFit/>
          </a:bodyPr>
          <a:lstStyle/>
          <a:p>
            <a:pPr>
              <a:defRPr/>
            </a:pPr>
            <a:r>
              <a:rPr lang="en-US" sz="1200" b="1" i="1">
                <a:solidFill>
                  <a:prstClr val="black">
                    <a:lumMod val="65000"/>
                    <a:lumOff val="35000"/>
                  </a:prstClr>
                </a:solidFill>
                <a:latin typeface="Calibri"/>
                <a:ea typeface="Times New Roman" charset="0"/>
                <a:cs typeface="Times New Roman" charset="0"/>
              </a:rPr>
              <a:t>National Forum (2016a)</a:t>
            </a:r>
            <a:r>
              <a:rPr lang="en-US" sz="1200" b="1">
                <a:solidFill>
                  <a:prstClr val="white">
                    <a:lumMod val="50000"/>
                  </a:prstClr>
                </a:solidFill>
                <a:latin typeface="Calibri"/>
                <a:ea typeface="Times New Roman" charset="0"/>
                <a:cs typeface="Times New Roman" charset="0"/>
              </a:rPr>
              <a:t> </a:t>
            </a:r>
            <a:endParaRPr lang="en-US" sz="1200" b="1">
              <a:solidFill>
                <a:prstClr val="white">
                  <a:lumMod val="50000"/>
                </a:prstClr>
              </a:solidFill>
              <a:latin typeface="Calibri"/>
            </a:endParaRPr>
          </a:p>
        </p:txBody>
      </p:sp>
      <p:sp>
        <p:nvSpPr>
          <p:cNvPr id="3" name="Rectangle 2"/>
          <p:cNvSpPr/>
          <p:nvPr/>
        </p:nvSpPr>
        <p:spPr>
          <a:xfrm>
            <a:off x="3577508" y="5639064"/>
            <a:ext cx="1750094" cy="276999"/>
          </a:xfrm>
          <a:prstGeom prst="rect">
            <a:avLst/>
          </a:prstGeom>
        </p:spPr>
        <p:txBody>
          <a:bodyPr wrap="none">
            <a:spAutoFit/>
          </a:bodyPr>
          <a:lstStyle/>
          <a:p>
            <a:pPr>
              <a:defRPr/>
            </a:pPr>
            <a:r>
              <a:rPr lang="en-IE" sz="1200" b="1" i="1">
                <a:solidFill>
                  <a:prstClr val="black">
                    <a:lumMod val="65000"/>
                    <a:lumOff val="35000"/>
                  </a:prstClr>
                </a:solidFill>
                <a:latin typeface="Calibri"/>
                <a:ea typeface="Times New Roman" charset="0"/>
                <a:cs typeface="Times New Roman" charset="0"/>
              </a:rPr>
              <a:t>National Forum (2017a) </a:t>
            </a:r>
            <a:endParaRPr lang="en-US" sz="1200" b="1" i="1">
              <a:solidFill>
                <a:prstClr val="black">
                  <a:lumMod val="65000"/>
                  <a:lumOff val="35000"/>
                </a:prstClr>
              </a:solidFill>
              <a:latin typeface="Calibri"/>
            </a:endParaRPr>
          </a:p>
        </p:txBody>
      </p:sp>
      <p:sp>
        <p:nvSpPr>
          <p:cNvPr id="5" name="Rectangle 4"/>
          <p:cNvSpPr/>
          <p:nvPr/>
        </p:nvSpPr>
        <p:spPr>
          <a:xfrm>
            <a:off x="6687228" y="5592772"/>
            <a:ext cx="1750094" cy="276999"/>
          </a:xfrm>
          <a:prstGeom prst="rect">
            <a:avLst/>
          </a:prstGeom>
        </p:spPr>
        <p:txBody>
          <a:bodyPr wrap="none">
            <a:spAutoFit/>
          </a:bodyPr>
          <a:lstStyle/>
          <a:p>
            <a:pPr>
              <a:defRPr/>
            </a:pPr>
            <a:r>
              <a:rPr lang="en-IE" sz="1200" b="1" i="1">
                <a:solidFill>
                  <a:prstClr val="black">
                    <a:lumMod val="65000"/>
                    <a:lumOff val="35000"/>
                  </a:prstClr>
                </a:solidFill>
                <a:latin typeface="Calibri"/>
                <a:ea typeface="Times New Roman" charset="0"/>
                <a:cs typeface="Times New Roman" charset="0"/>
              </a:rPr>
              <a:t>National Forum (2017b) </a:t>
            </a:r>
            <a:endParaRPr lang="en-US" sz="1200" b="1" i="1">
              <a:solidFill>
                <a:prstClr val="black">
                  <a:lumMod val="65000"/>
                  <a:lumOff val="35000"/>
                </a:prstClr>
              </a:solidFill>
              <a:latin typeface="Calibri"/>
            </a:endParaRPr>
          </a:p>
        </p:txBody>
      </p:sp>
      <p:sp>
        <p:nvSpPr>
          <p:cNvPr id="10" name="Slide Number Placeholder 9"/>
          <p:cNvSpPr>
            <a:spLocks noGrp="1"/>
          </p:cNvSpPr>
          <p:nvPr>
            <p:ph type="sldNum" sz="quarter" idx="12"/>
          </p:nvPr>
        </p:nvSpPr>
        <p:spPr/>
        <p:txBody>
          <a:bodyPr/>
          <a:lstStyle/>
          <a:p>
            <a:pPr>
              <a:defRPr/>
            </a:pPr>
            <a:fld id="{580F19A9-18CE-4FFB-89AD-C9A418125950}" type="slidenum">
              <a:rPr lang="ga-IE">
                <a:solidFill>
                  <a:prstClr val="black">
                    <a:tint val="75000"/>
                  </a:prstClr>
                </a:solidFill>
                <a:latin typeface="Calibri"/>
              </a:rPr>
              <a:pPr>
                <a:defRPr/>
              </a:pPr>
              <a:t>3</a:t>
            </a:fld>
            <a:endParaRPr lang="ga-IE">
              <a:solidFill>
                <a:prstClr val="black">
                  <a:tint val="75000"/>
                </a:prstClr>
              </a:solidFill>
              <a:latin typeface="Calibri"/>
            </a:endParaRPr>
          </a:p>
        </p:txBody>
      </p:sp>
    </p:spTree>
    <p:extLst>
      <p:ext uri="{BB962C8B-B14F-4D97-AF65-F5344CB8AC3E}">
        <p14:creationId xmlns:p14="http://schemas.microsoft.com/office/powerpoint/2010/main" val="41091011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 y="908662"/>
            <a:ext cx="8964613" cy="4958751"/>
          </a:xfrm>
        </p:spPr>
        <p:txBody>
          <a:bodyPr/>
          <a:lstStyle/>
          <a:p>
            <a:pPr marL="514350" indent="-514350">
              <a:lnSpc>
                <a:spcPct val="100000"/>
              </a:lnSpc>
              <a:spcBef>
                <a:spcPts val="0"/>
              </a:spcBef>
              <a:buFont typeface="+mj-lt"/>
              <a:buAutoNum type="arabicPeriod" startAt="12"/>
            </a:pPr>
            <a:r>
              <a:rPr lang="en-US" sz="2300" dirty="0"/>
              <a:t>Sambell, K., McDowell, L. and Montgomery, C. (2013) </a:t>
            </a:r>
            <a:r>
              <a:rPr lang="en-US" sz="2300" dirty="0">
                <a:solidFill>
                  <a:srgbClr val="FF0000"/>
                </a:solidFill>
              </a:rPr>
              <a:t>Assessment </a:t>
            </a:r>
            <a:r>
              <a:rPr lang="en-US" sz="2300" u="sng" dirty="0">
                <a:solidFill>
                  <a:srgbClr val="FF0000"/>
                </a:solidFill>
              </a:rPr>
              <a:t>for</a:t>
            </a:r>
            <a:r>
              <a:rPr lang="en-US" sz="2300" dirty="0">
                <a:solidFill>
                  <a:srgbClr val="FF0000"/>
                </a:solidFill>
              </a:rPr>
              <a:t> Learning in Higher Education, </a:t>
            </a:r>
            <a:r>
              <a:rPr lang="en-US" sz="2300" dirty="0"/>
              <a:t>London: Routledge.</a:t>
            </a:r>
            <a:r>
              <a:rPr lang="en-US" sz="2300" dirty="0">
                <a:solidFill>
                  <a:srgbClr val="00B050"/>
                </a:solidFill>
              </a:rPr>
              <a:t> </a:t>
            </a:r>
          </a:p>
          <a:p>
            <a:pPr marL="514350" indent="-514350">
              <a:lnSpc>
                <a:spcPct val="100000"/>
              </a:lnSpc>
              <a:spcBef>
                <a:spcPts val="0"/>
              </a:spcBef>
              <a:buFont typeface="+mj-lt"/>
              <a:buAutoNum type="arabicPeriod" startAt="12"/>
            </a:pPr>
            <a:r>
              <a:rPr lang="en-US" sz="2300" dirty="0"/>
              <a:t>Brown, S. (2015) </a:t>
            </a:r>
            <a:r>
              <a:rPr lang="en-US" sz="2300" i="1" dirty="0">
                <a:solidFill>
                  <a:srgbClr val="FF0000"/>
                </a:solidFill>
              </a:rPr>
              <a:t>Learning, teaching and assessment in higher education: global perspectives,</a:t>
            </a:r>
            <a:r>
              <a:rPr lang="en-US" sz="2300" i="1" dirty="0"/>
              <a:t> </a:t>
            </a:r>
            <a:r>
              <a:rPr lang="en-US" sz="2300" dirty="0"/>
              <a:t>Basingstoke: Palgrave-Macmillan.</a:t>
            </a:r>
            <a:r>
              <a:rPr lang="en-US" sz="2300" dirty="0">
                <a:solidFill>
                  <a:srgbClr val="00B050"/>
                </a:solidFill>
              </a:rPr>
              <a:t> (great discussion on plagiarism).</a:t>
            </a:r>
            <a:endParaRPr lang="en-US" sz="2300" dirty="0"/>
          </a:p>
          <a:p>
            <a:pPr marL="514350" indent="-514350">
              <a:lnSpc>
                <a:spcPct val="100000"/>
              </a:lnSpc>
              <a:spcBef>
                <a:spcPts val="0"/>
              </a:spcBef>
              <a:buFont typeface="+mj-lt"/>
              <a:buAutoNum type="arabicPeriod" startAt="12"/>
            </a:pPr>
            <a:r>
              <a:rPr lang="en-US" sz="2300" dirty="0"/>
              <a:t>Race, P. (2015) </a:t>
            </a:r>
            <a:r>
              <a:rPr lang="en-US" sz="2300" i="1" dirty="0">
                <a:solidFill>
                  <a:srgbClr val="FF0000"/>
                </a:solidFill>
              </a:rPr>
              <a:t>The Lecturer’s Toolkit: 4</a:t>
            </a:r>
            <a:r>
              <a:rPr lang="en-US" sz="2300" i="1" baseline="30000" dirty="0">
                <a:solidFill>
                  <a:srgbClr val="FF0000"/>
                </a:solidFill>
              </a:rPr>
              <a:t>th</a:t>
            </a:r>
            <a:r>
              <a:rPr lang="en-US" sz="2300" i="1" dirty="0">
                <a:solidFill>
                  <a:srgbClr val="FF0000"/>
                </a:solidFill>
              </a:rPr>
              <a:t> edition</a:t>
            </a:r>
            <a:r>
              <a:rPr lang="en-US" sz="2300" i="1" dirty="0">
                <a:solidFill>
                  <a:srgbClr val="002060"/>
                </a:solidFill>
              </a:rPr>
              <a:t>, </a:t>
            </a:r>
            <a:r>
              <a:rPr lang="en-US" sz="2300" dirty="0"/>
              <a:t>London</a:t>
            </a:r>
            <a:r>
              <a:rPr lang="en-US" sz="2300" dirty="0">
                <a:solidFill>
                  <a:srgbClr val="002060"/>
                </a:solidFill>
              </a:rPr>
              <a:t>,</a:t>
            </a:r>
            <a:r>
              <a:rPr lang="en-US" sz="2300" dirty="0">
                <a:solidFill>
                  <a:srgbClr val="00B050"/>
                </a:solidFill>
              </a:rPr>
              <a:t> </a:t>
            </a:r>
            <a:r>
              <a:rPr lang="en-US" sz="2300" dirty="0"/>
              <a:t>Routledge</a:t>
            </a:r>
            <a:r>
              <a:rPr lang="en-US" sz="2300" dirty="0">
                <a:solidFill>
                  <a:srgbClr val="002060"/>
                </a:solidFill>
              </a:rPr>
              <a:t>. </a:t>
            </a:r>
            <a:r>
              <a:rPr lang="en-GB" sz="2400" dirty="0">
                <a:solidFill>
                  <a:srgbClr val="008000"/>
                </a:solidFill>
              </a:rPr>
              <a:t>(lots of bits on my website!)</a:t>
            </a:r>
            <a:endParaRPr lang="en-US" sz="2300" dirty="0">
              <a:solidFill>
                <a:srgbClr val="002060"/>
              </a:solidFill>
            </a:endParaRPr>
          </a:p>
          <a:p>
            <a:pPr marL="514350" indent="-514350">
              <a:lnSpc>
                <a:spcPct val="100000"/>
              </a:lnSpc>
              <a:spcBef>
                <a:spcPts val="0"/>
              </a:spcBef>
              <a:buFont typeface="+mj-lt"/>
              <a:buAutoNum type="arabicPeriod" startAt="12"/>
            </a:pPr>
            <a:r>
              <a:rPr lang="en-GB" sz="2300" dirty="0" err="1"/>
              <a:t>Parkin</a:t>
            </a:r>
            <a:r>
              <a:rPr lang="en-GB" sz="2300" dirty="0"/>
              <a:t>, D (2017) </a:t>
            </a:r>
            <a:r>
              <a:rPr lang="en-GB" sz="2300" dirty="0">
                <a:solidFill>
                  <a:srgbClr val="FF0000"/>
                </a:solidFill>
              </a:rPr>
              <a:t>Leading Learning and Teaching in Higher Education – the key guide to designing and delivering courses, </a:t>
            </a:r>
            <a:r>
              <a:rPr lang="en-GB" sz="2300" dirty="0"/>
              <a:t>London: Routledge.</a:t>
            </a:r>
          </a:p>
          <a:p>
            <a:pPr marL="514350" indent="-514350">
              <a:lnSpc>
                <a:spcPct val="100000"/>
              </a:lnSpc>
              <a:spcBef>
                <a:spcPts val="0"/>
              </a:spcBef>
              <a:buFont typeface="+mj-lt"/>
              <a:buAutoNum type="arabicPeriod" startAt="12"/>
            </a:pPr>
            <a:r>
              <a:rPr lang="en-GB" sz="2300" dirty="0"/>
              <a:t>Lea, J. (ed.) (2015) </a:t>
            </a:r>
            <a:r>
              <a:rPr lang="en-US" sz="2300" dirty="0">
                <a:solidFill>
                  <a:srgbClr val="FF0000"/>
                </a:solidFill>
              </a:rPr>
              <a:t>Enhancing Learning And Teaching In Higher Education: Engaging With The Dimensions Of Practice, </a:t>
            </a:r>
            <a:r>
              <a:rPr lang="en-US" sz="2300" dirty="0"/>
              <a:t>London, Open University Press.</a:t>
            </a:r>
          </a:p>
          <a:p>
            <a:pPr marL="514350" indent="-514350">
              <a:lnSpc>
                <a:spcPct val="100000"/>
              </a:lnSpc>
              <a:spcBef>
                <a:spcPts val="0"/>
              </a:spcBef>
              <a:buFont typeface="+mj-lt"/>
              <a:buAutoNum type="arabicPeriod" startAt="12"/>
            </a:pPr>
            <a:r>
              <a:rPr lang="en-US" sz="2300" dirty="0"/>
              <a:t>Sambell, K, Brown, S and Graham, L. (2017) </a:t>
            </a:r>
            <a:r>
              <a:rPr lang="en-US" sz="2300" i="1" dirty="0">
                <a:solidFill>
                  <a:srgbClr val="FF0000"/>
                </a:solidFill>
              </a:rPr>
              <a:t>Professionalism in Practice: Key directions in higher education: Learning, Teaching and  Assessment,</a:t>
            </a:r>
            <a:r>
              <a:rPr lang="en-US" sz="2300" i="1" dirty="0"/>
              <a:t> </a:t>
            </a:r>
            <a:r>
              <a:rPr lang="en-US" sz="2300" dirty="0"/>
              <a:t>Basingstoke: Palgrave-Macmillan.</a:t>
            </a:r>
          </a:p>
          <a:p>
            <a:pPr marL="0" indent="0">
              <a:lnSpc>
                <a:spcPct val="100000"/>
              </a:lnSpc>
              <a:spcBef>
                <a:spcPts val="0"/>
              </a:spcBef>
              <a:buNone/>
            </a:pPr>
            <a:r>
              <a:rPr lang="en-US" sz="2300" dirty="0"/>
              <a:t>	</a:t>
            </a:r>
          </a:p>
          <a:p>
            <a:pPr marL="514350" indent="-514350">
              <a:lnSpc>
                <a:spcPct val="100000"/>
              </a:lnSpc>
              <a:spcBef>
                <a:spcPts val="0"/>
              </a:spcBef>
              <a:buFont typeface="+mj-lt"/>
              <a:buAutoNum type="arabicPeriod" startAt="12"/>
            </a:pPr>
            <a:endParaRPr lang="en-US" sz="2300" dirty="0">
              <a:solidFill>
                <a:srgbClr val="FF0000"/>
              </a:solidFill>
            </a:endParaRPr>
          </a:p>
          <a:p>
            <a:pPr marL="514350" indent="-514350">
              <a:lnSpc>
                <a:spcPct val="100000"/>
              </a:lnSpc>
              <a:spcBef>
                <a:spcPts val="0"/>
              </a:spcBef>
              <a:buFont typeface="+mj-lt"/>
              <a:buAutoNum type="arabicPeriod" startAt="12"/>
            </a:pPr>
            <a:endParaRPr lang="en-GB" sz="2000" dirty="0"/>
          </a:p>
          <a:p>
            <a:pPr marL="514350" indent="-514350">
              <a:lnSpc>
                <a:spcPct val="100000"/>
              </a:lnSpc>
              <a:spcBef>
                <a:spcPts val="0"/>
              </a:spcBef>
              <a:buFont typeface="+mj-lt"/>
              <a:buAutoNum type="arabicPeriod" startAt="12"/>
            </a:pPr>
            <a:endParaRPr lang="en-GB" sz="2000" dirty="0"/>
          </a:p>
          <a:p>
            <a:pPr marL="514350" indent="-514350">
              <a:lnSpc>
                <a:spcPct val="100000"/>
              </a:lnSpc>
              <a:spcBef>
                <a:spcPts val="0"/>
              </a:spcBef>
              <a:buFont typeface="+mj-lt"/>
              <a:buAutoNum type="arabicPeriod" startAt="12"/>
            </a:pPr>
            <a:endParaRPr lang="en-US" sz="2000" dirty="0">
              <a:solidFill>
                <a:srgbClr val="002060"/>
              </a:solidFill>
            </a:endParaRPr>
          </a:p>
          <a:p>
            <a:pPr>
              <a:buFont typeface="+mj-lt"/>
              <a:buAutoNum type="arabicPeriod" startAt="12"/>
            </a:pPr>
            <a:endParaRPr lang="en-GB" sz="2000" dirty="0"/>
          </a:p>
        </p:txBody>
      </p:sp>
      <p:sp>
        <p:nvSpPr>
          <p:cNvPr id="4" name="Title 1"/>
          <p:cNvSpPr txBox="1">
            <a:spLocks/>
          </p:cNvSpPr>
          <p:nvPr/>
        </p:nvSpPr>
        <p:spPr bwMode="auto">
          <a:xfrm>
            <a:off x="250825" y="11"/>
            <a:ext cx="8713788" cy="824841"/>
          </a:xfrm>
          <a:prstGeom prst="rect">
            <a:avLst/>
          </a:prstGeom>
          <a:noFill/>
        </p:spPr>
        <p:txBody>
          <a:bodyPr wrap="square" rtlCol="0">
            <a:spAutoFit/>
          </a:bodyPr>
          <a:lstStyle/>
          <a:p>
            <a:pPr marL="0" marR="0" lvl="0" indent="0" algn="ctr" defTabSz="914400" rtl="0" eaLnBrk="0" fontAlgn="auto" latinLnBrk="0" hangingPunct="0">
              <a:lnSpc>
                <a:spcPct val="85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008000"/>
                </a:solidFill>
                <a:effectLst/>
                <a:uLnTx/>
                <a:uFillTx/>
                <a:latin typeface="Calibri"/>
                <a:ea typeface="+mn-ea"/>
                <a:cs typeface="+mn-cs"/>
              </a:rPr>
              <a:t>17 sources about assessment, feedback and learning in higher education</a:t>
            </a:r>
            <a:endParaRPr kumimoji="0" lang="en-US" sz="2800" b="1" i="0" u="none" strike="noStrike" kern="0" cap="none" spc="0" normalizeH="0" baseline="0" noProof="0" dirty="0">
              <a:ln>
                <a:noFill/>
              </a:ln>
              <a:solidFill>
                <a:srgbClr val="008000"/>
              </a:solidFill>
              <a:effectLst/>
              <a:uLnTx/>
              <a:uFillTx/>
              <a:latin typeface="Calibri"/>
              <a:ea typeface="+mn-ea"/>
              <a:cs typeface="+mn-cs"/>
            </a:endParaRPr>
          </a:p>
        </p:txBody>
      </p:sp>
    </p:spTree>
    <p:extLst>
      <p:ext uri="{BB962C8B-B14F-4D97-AF65-F5344CB8AC3E}">
        <p14:creationId xmlns:p14="http://schemas.microsoft.com/office/powerpoint/2010/main" val="376863337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ctrTitle"/>
          </p:nvPr>
        </p:nvSpPr>
        <p:spPr>
          <a:xfrm>
            <a:off x="179390" y="466725"/>
            <a:ext cx="7273009" cy="2133600"/>
          </a:xfrm>
        </p:spPr>
        <p:txBody>
          <a:bodyPr/>
          <a:lstStyle/>
          <a:p>
            <a:pPr algn="ctr"/>
            <a:r>
              <a:rPr lang="en-GB" sz="4400" dirty="0">
                <a:solidFill>
                  <a:srgbClr val="FFFFFF"/>
                </a:solidFill>
              </a:rPr>
              <a:t>Now is the decade of </a:t>
            </a:r>
            <a:br>
              <a:rPr lang="en-GB" sz="4400" dirty="0">
                <a:solidFill>
                  <a:srgbClr val="FFFFFF"/>
                </a:solidFill>
              </a:rPr>
            </a:br>
            <a:r>
              <a:rPr lang="en-GB" sz="4400" dirty="0">
                <a:solidFill>
                  <a:srgbClr val="FFFFFF"/>
                </a:solidFill>
              </a:rPr>
              <a:t>Colleges’ dis-content!</a:t>
            </a:r>
          </a:p>
        </p:txBody>
      </p:sp>
      <p:sp>
        <p:nvSpPr>
          <p:cNvPr id="5" name="Subtitle 4"/>
          <p:cNvSpPr>
            <a:spLocks noGrp="1"/>
          </p:cNvSpPr>
          <p:nvPr>
            <p:ph type="subTitle" idx="1"/>
          </p:nvPr>
        </p:nvSpPr>
        <p:spPr/>
        <p:txBody>
          <a:bodyPr/>
          <a:lstStyle/>
          <a:p>
            <a:r>
              <a:rPr lang="en-GB" sz="4000" b="1" dirty="0">
                <a:solidFill>
                  <a:schemeClr val="accent1">
                    <a:lumMod val="60000"/>
                    <a:lumOff val="40000"/>
                  </a:schemeClr>
                </a:solidFill>
              </a:rPr>
              <a:t>Never mind the content – feel the learning</a:t>
            </a:r>
          </a:p>
        </p:txBody>
      </p:sp>
    </p:spTree>
  </p:cSld>
  <p:clrMapOvr>
    <a:overrideClrMapping bg1="dk1" tx1="lt1" bg2="dk2" tx2="lt2" accent1="accent1" accent2="accent2" accent3="accent3" accent4="accent4" accent5="accent5" accent6="accent6" hlink="hlink" folHlink="folHlink"/>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50825" y="188925"/>
            <a:ext cx="8713788" cy="1511835"/>
          </a:xfrm>
        </p:spPr>
        <p:txBody>
          <a:bodyPr/>
          <a:lstStyle/>
          <a:p>
            <a:pPr algn="l">
              <a:lnSpc>
                <a:spcPct val="100000"/>
              </a:lnSpc>
            </a:pPr>
            <a:r>
              <a:rPr lang="en-GB" sz="2800" dirty="0"/>
              <a:t>Modern institutions are moving away from being the providers of content, (where everything used to be about ‘delivery’), towards foregrounding two major functions: </a:t>
            </a:r>
          </a:p>
        </p:txBody>
      </p:sp>
      <p:sp>
        <p:nvSpPr>
          <p:cNvPr id="19459" name="Rectangle 3"/>
          <p:cNvSpPr>
            <a:spLocks noGrp="1" noChangeArrowheads="1"/>
          </p:cNvSpPr>
          <p:nvPr>
            <p:ph type="body" idx="1"/>
          </p:nvPr>
        </p:nvSpPr>
        <p:spPr>
          <a:xfrm>
            <a:off x="358777" y="1988800"/>
            <a:ext cx="8605838" cy="3878600"/>
          </a:xfrm>
        </p:spPr>
        <p:txBody>
          <a:bodyPr/>
          <a:lstStyle/>
          <a:p>
            <a:pPr eaLnBrk="1" hangingPunct="1">
              <a:buFont typeface="+mj-lt"/>
              <a:buAutoNum type="arabicPeriod"/>
            </a:pPr>
            <a:r>
              <a:rPr lang="en-GB" sz="3000" dirty="0"/>
              <a:t>Recognising and accrediting students’ </a:t>
            </a:r>
            <a:r>
              <a:rPr lang="en-GB" sz="3000" dirty="0">
                <a:solidFill>
                  <a:srgbClr val="FF0000"/>
                </a:solidFill>
              </a:rPr>
              <a:t>achievement</a:t>
            </a:r>
            <a:r>
              <a:rPr lang="en-GB" sz="3000" dirty="0"/>
              <a:t>, wherever learning has taken place (i.e. getting the </a:t>
            </a:r>
            <a:r>
              <a:rPr lang="en-GB" sz="3000" dirty="0">
                <a:solidFill>
                  <a:schemeClr val="accent2">
                    <a:lumMod val="60000"/>
                    <a:lumOff val="40000"/>
                  </a:schemeClr>
                </a:solidFill>
              </a:rPr>
              <a:t>assessment</a:t>
            </a:r>
            <a:r>
              <a:rPr lang="en-GB" sz="3000" dirty="0"/>
              <a:t> right);</a:t>
            </a:r>
          </a:p>
          <a:p>
            <a:pPr eaLnBrk="1" hangingPunct="1">
              <a:buFont typeface="+mj-lt"/>
              <a:buAutoNum type="arabicPeriod"/>
            </a:pPr>
            <a:r>
              <a:rPr lang="en-GB" sz="3000" dirty="0"/>
              <a:t>Supporting student </a:t>
            </a:r>
            <a:r>
              <a:rPr lang="en-GB" sz="3000" dirty="0">
                <a:solidFill>
                  <a:srgbClr val="FF0000"/>
                </a:solidFill>
              </a:rPr>
              <a:t>learning</a:t>
            </a:r>
            <a:r>
              <a:rPr lang="en-GB" sz="3000" dirty="0"/>
              <a:t> and </a:t>
            </a:r>
            <a:r>
              <a:rPr lang="en-GB" sz="3000" dirty="0">
                <a:solidFill>
                  <a:srgbClr val="008000"/>
                </a:solidFill>
              </a:rPr>
              <a:t>engagement</a:t>
            </a:r>
            <a:r>
              <a:rPr lang="en-GB" sz="3000" dirty="0"/>
              <a:t> (not least by making </a:t>
            </a:r>
            <a:r>
              <a:rPr lang="en-GB" sz="3000" dirty="0">
                <a:solidFill>
                  <a:schemeClr val="accent2">
                    <a:lumMod val="60000"/>
                    <a:lumOff val="40000"/>
                  </a:schemeClr>
                </a:solidFill>
              </a:rPr>
              <a:t>feedback</a:t>
            </a:r>
            <a:r>
              <a:rPr lang="en-GB" sz="3000" dirty="0"/>
              <a:t> work well for students, and using real-world situations and simulations to bring learning to life). </a:t>
            </a:r>
            <a:endParaRPr lang="en-GB" sz="3000" dirty="0">
              <a:solidFill>
                <a:srgbClr val="0080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bg>
      <p:bgRef idx="1001">
        <a:schemeClr val="bg2"/>
      </p:bgRef>
    </p:bg>
    <p:spTree>
      <p:nvGrpSpPr>
        <p:cNvPr id="1" name=""/>
        <p:cNvGrpSpPr/>
        <p:nvPr/>
      </p:nvGrpSpPr>
      <p:grpSpPr>
        <a:xfrm>
          <a:off x="0" y="0"/>
          <a:ext cx="0" cy="0"/>
          <a:chOff x="0" y="0"/>
          <a:chExt cx="0" cy="0"/>
        </a:xfrm>
      </p:grpSpPr>
      <p:sp>
        <p:nvSpPr>
          <p:cNvPr id="44034" name="Rectangle 2"/>
          <p:cNvSpPr>
            <a:spLocks noGrp="1" noRot="1" noChangeArrowheads="1"/>
          </p:cNvSpPr>
          <p:nvPr>
            <p:ph type="ctrTitle"/>
          </p:nvPr>
        </p:nvSpPr>
        <p:spPr>
          <a:xfrm>
            <a:off x="842963" y="539750"/>
            <a:ext cx="6515119" cy="2389184"/>
          </a:xfrm>
          <a:noFill/>
        </p:spPr>
        <p:txBody>
          <a:bodyPr lIns="92075" tIns="46038" rIns="92075" bIns="46038"/>
          <a:lstStyle/>
          <a:p>
            <a:pPr algn="ctr" eaLnBrk="1" hangingPunct="1"/>
            <a:br>
              <a:rPr lang="en-GB" dirty="0">
                <a:latin typeface="Tahoma" pitchFamily="34" charset="0"/>
              </a:rPr>
            </a:br>
            <a:r>
              <a:rPr lang="en-GB" b="1" dirty="0">
                <a:solidFill>
                  <a:srgbClr val="FFFF00"/>
                </a:solidFill>
                <a:latin typeface="Tahoma" pitchFamily="34" charset="0"/>
              </a:rPr>
              <a:t>How students </a:t>
            </a:r>
            <a:r>
              <a:rPr lang="en-GB" b="1" i="1" dirty="0">
                <a:solidFill>
                  <a:srgbClr val="FFFF00"/>
                </a:solidFill>
                <a:latin typeface="Tahoma" pitchFamily="34" charset="0"/>
              </a:rPr>
              <a:t>really</a:t>
            </a:r>
            <a:r>
              <a:rPr lang="en-GB" b="1" dirty="0">
                <a:solidFill>
                  <a:srgbClr val="FFFF00"/>
                </a:solidFill>
                <a:latin typeface="Tahoma" pitchFamily="34" charset="0"/>
              </a:rPr>
              <a:t> learn</a:t>
            </a:r>
            <a:br>
              <a:rPr lang="en-GB" b="1" dirty="0">
                <a:latin typeface="Tahoma" pitchFamily="34" charset="0"/>
              </a:rPr>
            </a:br>
            <a:endParaRPr lang="en-GB" sz="4400" b="1" dirty="0">
              <a:latin typeface="Tahoma" pitchFamily="34" charset="0"/>
            </a:endParaRPr>
          </a:p>
        </p:txBody>
      </p:sp>
      <p:sp>
        <p:nvSpPr>
          <p:cNvPr id="34819" name="Rectangle 3"/>
          <p:cNvSpPr>
            <a:spLocks noGrp="1" noRot="1" noChangeArrowheads="1"/>
          </p:cNvSpPr>
          <p:nvPr>
            <p:ph type="subTitle" idx="1"/>
          </p:nvPr>
        </p:nvSpPr>
        <p:spPr>
          <a:xfrm>
            <a:off x="730250" y="3048000"/>
            <a:ext cx="6413518" cy="3810000"/>
          </a:xfrm>
          <a:noFill/>
        </p:spPr>
        <p:txBody>
          <a:bodyPr lIns="92075" tIns="46038" rIns="92075" bIns="46038" anchor="ctr"/>
          <a:lstStyle/>
          <a:p>
            <a:pPr algn="ctr"/>
            <a:r>
              <a:rPr lang="en-GB" sz="3600" b="1" dirty="0"/>
              <a:t>Seven factors underpinning successful learning based on asking 200,000 people about their learning in the last 30 years!</a:t>
            </a:r>
          </a:p>
        </p:txBody>
      </p:sp>
      <p:sp>
        <p:nvSpPr>
          <p:cNvPr id="4403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overrideClrMapping bg1="dk1" tx1="lt1" bg2="dk2" tx2="lt2" accent1="accent1" accent2="accent2" accent3="accent3" accent4="accent4" accent5="accent5" accent6="accent6" hlink="hlink" folHlink="folHlink"/>
  </p:clrMapOvr>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eaLnBrk="0" hangingPunct="0"/>
            <a:endParaRPr lang="en-US" dirty="0">
              <a:solidFill>
                <a:srgbClr val="000000"/>
              </a:solidFill>
            </a:endParaRPr>
          </a:p>
        </p:txBody>
      </p:sp>
      <p:sp>
        <p:nvSpPr>
          <p:cNvPr id="10"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eaLnBrk="0" hangingPunct="0"/>
            <a:endParaRPr lang="en-US" sz="2000" b="1" dirty="0">
              <a:solidFill>
                <a:srgbClr val="000000"/>
              </a:solidFill>
            </a:endParaRPr>
          </a:p>
        </p:txBody>
      </p:sp>
      <p:sp>
        <p:nvSpPr>
          <p:cNvPr id="2058" name="Oval 10">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endParaRPr lang="en-US" dirty="0">
              <a:solidFill>
                <a:srgbClr val="000000"/>
              </a:solidFill>
            </a:endParaRPr>
          </a:p>
        </p:txBody>
      </p:sp>
      <p:sp>
        <p:nvSpPr>
          <p:cNvPr id="33795" name="Oval 11"/>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33796" name="Rectangle 4"/>
          <p:cNvSpPr>
            <a:spLocks noGrp="1" noRot="1" noChangeArrowheads="1"/>
          </p:cNvSpPr>
          <p:nvPr>
            <p:ph type="title"/>
          </p:nvPr>
        </p:nvSpPr>
        <p:spPr>
          <a:xfrm>
            <a:off x="0" y="0"/>
            <a:ext cx="9144000" cy="1214422"/>
          </a:xfrm>
          <a:solidFill>
            <a:srgbClr val="FFFFFF">
              <a:alpha val="69804"/>
            </a:srgbClr>
          </a:solidFill>
        </p:spPr>
        <p:txBody>
          <a:bodyPr/>
          <a:lstStyle/>
          <a:p>
            <a:pPr eaLnBrk="1" hangingPunct="1"/>
            <a:br>
              <a:rPr lang="en-GB" sz="3200" dirty="0">
                <a:solidFill>
                  <a:srgbClr val="CC00CC"/>
                </a:solidFill>
              </a:rPr>
            </a:br>
            <a:r>
              <a:rPr lang="en-GB" b="1" dirty="0">
                <a:solidFill>
                  <a:srgbClr val="000066"/>
                </a:solidFill>
              </a:rPr>
              <a:t>How Students </a:t>
            </a:r>
            <a:r>
              <a:rPr lang="en-GB" b="1" i="1" dirty="0">
                <a:solidFill>
                  <a:srgbClr val="000066"/>
                </a:solidFill>
                <a:highlight>
                  <a:srgbClr val="FF00FF"/>
                </a:highlight>
              </a:rPr>
              <a:t>Really</a:t>
            </a:r>
            <a:r>
              <a:rPr lang="en-GB" b="1" i="1" dirty="0">
                <a:solidFill>
                  <a:srgbClr val="000066"/>
                </a:solidFill>
              </a:rPr>
              <a:t> </a:t>
            </a:r>
            <a:r>
              <a:rPr lang="en-GB" b="1" dirty="0">
                <a:solidFill>
                  <a:srgbClr val="000066"/>
                </a:solidFill>
              </a:rPr>
              <a:t>Learn</a:t>
            </a:r>
            <a:br>
              <a:rPr lang="en-GB" b="1" dirty="0">
                <a:solidFill>
                  <a:srgbClr val="CC00CC"/>
                </a:solidFill>
              </a:rPr>
            </a:br>
            <a:r>
              <a:rPr lang="en-GB" sz="3600" b="1" dirty="0">
                <a:solidFill>
                  <a:srgbClr val="CC00CC"/>
                </a:solidFill>
              </a:rPr>
              <a:t>‘Ripples’ model of learning</a:t>
            </a:r>
            <a:endParaRPr lang="en-GB" sz="3200" dirty="0">
              <a:solidFill>
                <a:srgbClr val="CC00CC"/>
              </a:solidFill>
            </a:endParaRPr>
          </a:p>
        </p:txBody>
      </p:sp>
      <p:sp>
        <p:nvSpPr>
          <p:cNvPr id="33797" name="Oval 12"/>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33798" name="Oval 1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endParaRPr lang="en-US" sz="2800" b="1" dirty="0">
              <a:solidFill>
                <a:srgbClr val="000000"/>
              </a:solidFill>
            </a:endParaRPr>
          </a:p>
        </p:txBody>
      </p:sp>
      <p:sp>
        <p:nvSpPr>
          <p:cNvPr id="33799"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33800" name="Rectangle 8"/>
          <p:cNvSpPr>
            <a:spLocks noChangeArrowheads="1"/>
          </p:cNvSpPr>
          <p:nvPr/>
        </p:nvSpPr>
        <p:spPr bwMode="auto">
          <a:xfrm>
            <a:off x="1403350" y="2852738"/>
            <a:ext cx="5832946" cy="1625600"/>
          </a:xfrm>
          <a:prstGeom prst="rect">
            <a:avLst/>
          </a:prstGeom>
          <a:solidFill>
            <a:srgbClr val="66CCFF">
              <a:alpha val="45098"/>
            </a:srgbClr>
          </a:solidFill>
          <a:ln w="12700">
            <a:noFill/>
            <a:miter lim="800000"/>
            <a:headEnd/>
            <a:tailEnd/>
          </a:ln>
        </p:spPr>
        <p:txBody>
          <a:bodyPr lIns="92075" tIns="46038" rIns="92075" bIns="46038" anchor="ctr"/>
          <a:lstStyle/>
          <a:p>
            <a:pPr marL="723900" indent="-723900" algn="ctr" eaLnBrk="0" hangingPunct="0">
              <a:spcBef>
                <a:spcPct val="20000"/>
              </a:spcBef>
              <a:buClr>
                <a:srgbClr val="009999"/>
              </a:buClr>
              <a:buFont typeface="Wingdings" pitchFamily="2" charset="2"/>
              <a:buNone/>
            </a:pPr>
            <a:r>
              <a:rPr lang="en-GB" sz="2800" b="1" dirty="0">
                <a:solidFill>
                  <a:srgbClr val="000000"/>
                </a:solidFill>
                <a:latin typeface="Calibri" pitchFamily="34" charset="0"/>
              </a:rPr>
              <a:t>Phil Race</a:t>
            </a:r>
          </a:p>
        </p:txBody>
      </p:sp>
      <p:cxnSp>
        <p:nvCxnSpPr>
          <p:cNvPr id="12" name="Elbow Connector 11"/>
          <p:cNvCxnSpPr/>
          <p:nvPr/>
        </p:nvCxnSpPr>
        <p:spPr bwMode="auto">
          <a:xfrm>
            <a:off x="500034" y="5572140"/>
            <a:ext cx="914400" cy="914400"/>
          </a:xfrm>
          <a:prstGeom prst="bentConnector3">
            <a:avLst/>
          </a:prstGeom>
          <a:solidFill>
            <a:srgbClr val="660066"/>
          </a:solidFill>
          <a:ln w="9525" cap="flat" cmpd="sng" algn="ctr">
            <a:noFill/>
            <a:prstDash val="solid"/>
            <a:round/>
            <a:headEnd type="none" w="med" len="med"/>
            <a:tailEnd type="none" w="med" len="med"/>
          </a:ln>
          <a:effectLst/>
        </p:spPr>
      </p:cxn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2" name="Picture 5" descr="alice26th">
            <a:hlinkClick r:id="rId2"/>
          </p:cNvPr>
          <p:cNvPicPr>
            <a:picLocks noChangeAspect="1" noChangeArrowheads="1"/>
          </p:cNvPicPr>
          <p:nvPr/>
        </p:nvPicPr>
        <p:blipFill>
          <a:blip r:embed="rId3" cstate="email"/>
          <a:srcRect/>
          <a:stretch>
            <a:fillRect/>
          </a:stretch>
        </p:blipFill>
        <p:spPr bwMode="auto">
          <a:xfrm>
            <a:off x="0" y="692696"/>
            <a:ext cx="3357586" cy="5634046"/>
          </a:xfrm>
          <a:prstGeom prst="rect">
            <a:avLst/>
          </a:prstGeom>
          <a:ln>
            <a:noFill/>
          </a:ln>
          <a:effectLst>
            <a:softEdge rad="112500"/>
          </a:effectLst>
        </p:spPr>
      </p:pic>
      <p:sp>
        <p:nvSpPr>
          <p:cNvPr id="9219" name="Rectangle 3"/>
          <p:cNvSpPr>
            <a:spLocks noGrp="1" noChangeArrowheads="1"/>
          </p:cNvSpPr>
          <p:nvPr>
            <p:ph type="body" idx="4294967295"/>
          </p:nvPr>
        </p:nvSpPr>
        <p:spPr>
          <a:xfrm>
            <a:off x="2699792" y="404664"/>
            <a:ext cx="6444208" cy="6120680"/>
          </a:xfrm>
          <a:solidFill>
            <a:schemeClr val="bg1"/>
          </a:solidFill>
        </p:spPr>
        <p:txBody>
          <a:bodyPr>
            <a:noAutofit/>
          </a:bodyPr>
          <a:lstStyle/>
          <a:p>
            <a:pPr marL="273050" indent="-273050" eaLnBrk="1" hangingPunct="1">
              <a:spcBef>
                <a:spcPts val="1200"/>
              </a:spcBef>
              <a:spcAft>
                <a:spcPts val="600"/>
              </a:spcAft>
              <a:buClr>
                <a:srgbClr val="EB641B"/>
              </a:buClr>
              <a:buFont typeface="Wingdings" pitchFamily="2" charset="2"/>
              <a:buNone/>
            </a:pPr>
            <a:r>
              <a:rPr lang="en-AU" b="1" i="1" dirty="0"/>
              <a:t>	“[The] pupils got it all by heart; and, when Examination-time came, they wrote it down; and the Examiner said ‘Beautiful! What depth!’ </a:t>
            </a:r>
          </a:p>
          <a:p>
            <a:pPr marL="273050" indent="-273050" eaLnBrk="1" hangingPunct="1">
              <a:spcBef>
                <a:spcPts val="1200"/>
              </a:spcBef>
              <a:spcAft>
                <a:spcPts val="600"/>
              </a:spcAft>
              <a:buClr>
                <a:srgbClr val="EB641B"/>
              </a:buClr>
              <a:buFont typeface="Wingdings" pitchFamily="2" charset="2"/>
              <a:buNone/>
            </a:pPr>
            <a:r>
              <a:rPr lang="en-AU" b="1" i="1" dirty="0"/>
              <a:t>	They became teachers in their turn, and they said all these things over again; and their pupils wrote it down, and the examiner accepted it; and </a:t>
            </a:r>
            <a:r>
              <a:rPr lang="en-AU" b="1" i="1" dirty="0">
                <a:effectLst>
                  <a:glow rad="101600">
                    <a:srgbClr val="FFFF00">
                      <a:alpha val="60000"/>
                    </a:srgbClr>
                  </a:glow>
                </a:effectLst>
              </a:rPr>
              <a:t>nobody had the ghost of an idea what it meant</a:t>
            </a:r>
            <a:r>
              <a:rPr lang="en-AU" b="1" i="1" dirty="0"/>
              <a:t>”</a:t>
            </a:r>
            <a:br>
              <a:rPr lang="en-AU" sz="4800" b="1" dirty="0">
                <a:solidFill>
                  <a:srgbClr val="FF0000"/>
                </a:solidFill>
              </a:rPr>
            </a:br>
            <a:r>
              <a:rPr lang="en-AU" sz="4400" b="1" dirty="0">
                <a:solidFill>
                  <a:srgbClr val="FF0000"/>
                </a:solidFill>
              </a:rPr>
              <a:t>Lewis Carroll, 1893</a:t>
            </a:r>
            <a:endParaRPr lang="en-AU" sz="4800" b="1" dirty="0">
              <a:solidFill>
                <a:srgbClr val="FF0000"/>
              </a:solidFill>
            </a:endParaRPr>
          </a:p>
        </p:txBody>
      </p:sp>
      <p:sp>
        <p:nvSpPr>
          <p:cNvPr id="4" name="Oval 3"/>
          <p:cNvSpPr>
            <a:spLocks noChangeArrowheads="1"/>
          </p:cNvSpPr>
          <p:nvPr/>
        </p:nvSpPr>
        <p:spPr bwMode="auto">
          <a:xfrm>
            <a:off x="2235200" y="2006600"/>
            <a:ext cx="4445000" cy="3987800"/>
          </a:xfrm>
          <a:prstGeom prst="ellipse">
            <a:avLst/>
          </a:prstGeom>
          <a:no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5" name="Rectangle 4"/>
          <p:cNvSpPr>
            <a:spLocks noChangeArrowheads="1"/>
          </p:cNvSpPr>
          <p:nvPr/>
        </p:nvSpPr>
        <p:spPr bwMode="auto">
          <a:xfrm>
            <a:off x="3117850" y="1670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Active</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Experimentation</a:t>
            </a:r>
          </a:p>
        </p:txBody>
      </p:sp>
      <p:sp>
        <p:nvSpPr>
          <p:cNvPr id="6" name="Rectangle 5"/>
          <p:cNvSpPr>
            <a:spLocks noChangeArrowheads="1"/>
          </p:cNvSpPr>
          <p:nvPr/>
        </p:nvSpPr>
        <p:spPr bwMode="auto">
          <a:xfrm>
            <a:off x="5251450" y="3575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Concrete</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Experience</a:t>
            </a:r>
          </a:p>
        </p:txBody>
      </p:sp>
      <p:sp>
        <p:nvSpPr>
          <p:cNvPr id="7" name="Rectangle 6"/>
          <p:cNvSpPr>
            <a:spLocks noChangeArrowheads="1"/>
          </p:cNvSpPr>
          <p:nvPr/>
        </p:nvSpPr>
        <p:spPr bwMode="auto">
          <a:xfrm>
            <a:off x="3194050" y="56324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Reflective</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Observation</a:t>
            </a:r>
          </a:p>
        </p:txBody>
      </p:sp>
      <p:sp>
        <p:nvSpPr>
          <p:cNvPr id="8" name="Rectangle 7"/>
          <p:cNvSpPr>
            <a:spLocks noChangeArrowheads="1"/>
          </p:cNvSpPr>
          <p:nvPr/>
        </p:nvSpPr>
        <p:spPr bwMode="auto">
          <a:xfrm>
            <a:off x="831850" y="3575050"/>
            <a:ext cx="290195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Abstract</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Conceptualisation</a:t>
            </a:r>
          </a:p>
        </p:txBody>
      </p:sp>
    </p:spTree>
    <p:extLst>
      <p:ext uri="{BB962C8B-B14F-4D97-AF65-F5344CB8AC3E}">
        <p14:creationId xmlns:p14="http://schemas.microsoft.com/office/powerpoint/2010/main" val="12512895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remove"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anim calcmode="lin" valueType="num">
                                      <p:cBhvr>
                                        <p:cTn id="8" dur="3000" fill="hold"/>
                                        <p:tgtEl>
                                          <p:spTgt spid="4"/>
                                        </p:tgtEl>
                                        <p:attrNameLst>
                                          <p:attrName>style.rotation</p:attrName>
                                        </p:attrNameLst>
                                      </p:cBhvr>
                                      <p:tavLst>
                                        <p:tav tm="0">
                                          <p:val>
                                            <p:fltVal val="720"/>
                                          </p:val>
                                        </p:tav>
                                        <p:tav tm="100000">
                                          <p:val>
                                            <p:fltVal val="0"/>
                                          </p:val>
                                        </p:tav>
                                      </p:tavLst>
                                    </p:anim>
                                    <p:anim calcmode="lin" valueType="num">
                                      <p:cBhvr>
                                        <p:cTn id="9" dur="3000" fill="hold"/>
                                        <p:tgtEl>
                                          <p:spTgt spid="4"/>
                                        </p:tgtEl>
                                        <p:attrNameLst>
                                          <p:attrName>ppt_h</p:attrName>
                                        </p:attrNameLst>
                                      </p:cBhvr>
                                      <p:tavLst>
                                        <p:tav tm="0">
                                          <p:val>
                                            <p:fltVal val="0"/>
                                          </p:val>
                                        </p:tav>
                                        <p:tav tm="100000">
                                          <p:val>
                                            <p:strVal val="#ppt_h"/>
                                          </p:val>
                                        </p:tav>
                                      </p:tavLst>
                                    </p:anim>
                                    <p:anim calcmode="lin" valueType="num">
                                      <p:cBhvr>
                                        <p:cTn id="10" dur="3000" fill="hold"/>
                                        <p:tgtEl>
                                          <p:spTgt spid="4"/>
                                        </p:tgtEl>
                                        <p:attrNameLst>
                                          <p:attrName>ppt_w</p:attrName>
                                        </p:attrNameLst>
                                      </p:cBhvr>
                                      <p:tavLst>
                                        <p:tav tm="0">
                                          <p:val>
                                            <p:fltVal val="0"/>
                                          </p:val>
                                        </p:tav>
                                        <p:tav tm="100000">
                                          <p:val>
                                            <p:strVal val="#ppt_w"/>
                                          </p:val>
                                        </p:tav>
                                      </p:tavLst>
                                    </p:anim>
                                  </p:childTnLst>
                                </p:cTn>
                              </p:par>
                              <p:par>
                                <p:cTn id="11" presetID="35" presetClass="entr" presetSubtype="0" fill="remove"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3000"/>
                                        <p:tgtEl>
                                          <p:spTgt spid="5"/>
                                        </p:tgtEl>
                                      </p:cBhvr>
                                    </p:animEffect>
                                    <p:anim calcmode="lin" valueType="num">
                                      <p:cBhvr>
                                        <p:cTn id="14" dur="3000" fill="hold"/>
                                        <p:tgtEl>
                                          <p:spTgt spid="5"/>
                                        </p:tgtEl>
                                        <p:attrNameLst>
                                          <p:attrName>style.rotation</p:attrName>
                                        </p:attrNameLst>
                                      </p:cBhvr>
                                      <p:tavLst>
                                        <p:tav tm="0">
                                          <p:val>
                                            <p:fltVal val="720"/>
                                          </p:val>
                                        </p:tav>
                                        <p:tav tm="100000">
                                          <p:val>
                                            <p:fltVal val="0"/>
                                          </p:val>
                                        </p:tav>
                                      </p:tavLst>
                                    </p:anim>
                                    <p:anim calcmode="lin" valueType="num">
                                      <p:cBhvr>
                                        <p:cTn id="15" dur="3000" fill="hold"/>
                                        <p:tgtEl>
                                          <p:spTgt spid="5"/>
                                        </p:tgtEl>
                                        <p:attrNameLst>
                                          <p:attrName>ppt_h</p:attrName>
                                        </p:attrNameLst>
                                      </p:cBhvr>
                                      <p:tavLst>
                                        <p:tav tm="0">
                                          <p:val>
                                            <p:fltVal val="0"/>
                                          </p:val>
                                        </p:tav>
                                        <p:tav tm="100000">
                                          <p:val>
                                            <p:strVal val="#ppt_h"/>
                                          </p:val>
                                        </p:tav>
                                      </p:tavLst>
                                    </p:anim>
                                    <p:anim calcmode="lin" valueType="num">
                                      <p:cBhvr>
                                        <p:cTn id="16" dur="3000" fill="hold"/>
                                        <p:tgtEl>
                                          <p:spTgt spid="5"/>
                                        </p:tgtEl>
                                        <p:attrNameLst>
                                          <p:attrName>ppt_w</p:attrName>
                                        </p:attrNameLst>
                                      </p:cBhvr>
                                      <p:tavLst>
                                        <p:tav tm="0">
                                          <p:val>
                                            <p:fltVal val="0"/>
                                          </p:val>
                                        </p:tav>
                                        <p:tav tm="100000">
                                          <p:val>
                                            <p:strVal val="#ppt_w"/>
                                          </p:val>
                                        </p:tav>
                                      </p:tavLst>
                                    </p:anim>
                                  </p:childTnLst>
                                </p:cTn>
                              </p:par>
                              <p:par>
                                <p:cTn id="17" presetID="35" presetClass="entr" presetSubtype="0" fill="remove"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3000"/>
                                        <p:tgtEl>
                                          <p:spTgt spid="6"/>
                                        </p:tgtEl>
                                      </p:cBhvr>
                                    </p:animEffect>
                                    <p:anim calcmode="lin" valueType="num">
                                      <p:cBhvr>
                                        <p:cTn id="20" dur="3000" fill="hold"/>
                                        <p:tgtEl>
                                          <p:spTgt spid="6"/>
                                        </p:tgtEl>
                                        <p:attrNameLst>
                                          <p:attrName>style.rotation</p:attrName>
                                        </p:attrNameLst>
                                      </p:cBhvr>
                                      <p:tavLst>
                                        <p:tav tm="0">
                                          <p:val>
                                            <p:fltVal val="720"/>
                                          </p:val>
                                        </p:tav>
                                        <p:tav tm="100000">
                                          <p:val>
                                            <p:fltVal val="0"/>
                                          </p:val>
                                        </p:tav>
                                      </p:tavLst>
                                    </p:anim>
                                    <p:anim calcmode="lin" valueType="num">
                                      <p:cBhvr>
                                        <p:cTn id="21" dur="3000" fill="hold"/>
                                        <p:tgtEl>
                                          <p:spTgt spid="6"/>
                                        </p:tgtEl>
                                        <p:attrNameLst>
                                          <p:attrName>ppt_h</p:attrName>
                                        </p:attrNameLst>
                                      </p:cBhvr>
                                      <p:tavLst>
                                        <p:tav tm="0">
                                          <p:val>
                                            <p:fltVal val="0"/>
                                          </p:val>
                                        </p:tav>
                                        <p:tav tm="100000">
                                          <p:val>
                                            <p:strVal val="#ppt_h"/>
                                          </p:val>
                                        </p:tav>
                                      </p:tavLst>
                                    </p:anim>
                                    <p:anim calcmode="lin" valueType="num">
                                      <p:cBhvr>
                                        <p:cTn id="22" dur="3000" fill="hold"/>
                                        <p:tgtEl>
                                          <p:spTgt spid="6"/>
                                        </p:tgtEl>
                                        <p:attrNameLst>
                                          <p:attrName>ppt_w</p:attrName>
                                        </p:attrNameLst>
                                      </p:cBhvr>
                                      <p:tavLst>
                                        <p:tav tm="0">
                                          <p:val>
                                            <p:fltVal val="0"/>
                                          </p:val>
                                        </p:tav>
                                        <p:tav tm="100000">
                                          <p:val>
                                            <p:strVal val="#ppt_w"/>
                                          </p:val>
                                        </p:tav>
                                      </p:tavLst>
                                    </p:anim>
                                  </p:childTnLst>
                                </p:cTn>
                              </p:par>
                              <p:par>
                                <p:cTn id="23" presetID="35" presetClass="entr" presetSubtype="0" fill="remove"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3000"/>
                                        <p:tgtEl>
                                          <p:spTgt spid="7"/>
                                        </p:tgtEl>
                                      </p:cBhvr>
                                    </p:animEffect>
                                    <p:anim calcmode="lin" valueType="num">
                                      <p:cBhvr>
                                        <p:cTn id="26" dur="3000" fill="hold"/>
                                        <p:tgtEl>
                                          <p:spTgt spid="7"/>
                                        </p:tgtEl>
                                        <p:attrNameLst>
                                          <p:attrName>style.rotation</p:attrName>
                                        </p:attrNameLst>
                                      </p:cBhvr>
                                      <p:tavLst>
                                        <p:tav tm="0">
                                          <p:val>
                                            <p:fltVal val="720"/>
                                          </p:val>
                                        </p:tav>
                                        <p:tav tm="100000">
                                          <p:val>
                                            <p:fltVal val="0"/>
                                          </p:val>
                                        </p:tav>
                                      </p:tavLst>
                                    </p:anim>
                                    <p:anim calcmode="lin" valueType="num">
                                      <p:cBhvr>
                                        <p:cTn id="27" dur="3000" fill="hold"/>
                                        <p:tgtEl>
                                          <p:spTgt spid="7"/>
                                        </p:tgtEl>
                                        <p:attrNameLst>
                                          <p:attrName>ppt_h</p:attrName>
                                        </p:attrNameLst>
                                      </p:cBhvr>
                                      <p:tavLst>
                                        <p:tav tm="0">
                                          <p:val>
                                            <p:fltVal val="0"/>
                                          </p:val>
                                        </p:tav>
                                        <p:tav tm="100000">
                                          <p:val>
                                            <p:strVal val="#ppt_h"/>
                                          </p:val>
                                        </p:tav>
                                      </p:tavLst>
                                    </p:anim>
                                    <p:anim calcmode="lin" valueType="num">
                                      <p:cBhvr>
                                        <p:cTn id="28" dur="3000" fill="hold"/>
                                        <p:tgtEl>
                                          <p:spTgt spid="7"/>
                                        </p:tgtEl>
                                        <p:attrNameLst>
                                          <p:attrName>ppt_w</p:attrName>
                                        </p:attrNameLst>
                                      </p:cBhvr>
                                      <p:tavLst>
                                        <p:tav tm="0">
                                          <p:val>
                                            <p:fltVal val="0"/>
                                          </p:val>
                                        </p:tav>
                                        <p:tav tm="100000">
                                          <p:val>
                                            <p:strVal val="#ppt_w"/>
                                          </p:val>
                                        </p:tav>
                                      </p:tavLst>
                                    </p:anim>
                                  </p:childTnLst>
                                </p:cTn>
                              </p:par>
                              <p:par>
                                <p:cTn id="29" presetID="35" presetClass="entr" presetSubtype="0" fill="remove"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3000"/>
                                        <p:tgtEl>
                                          <p:spTgt spid="8"/>
                                        </p:tgtEl>
                                      </p:cBhvr>
                                    </p:animEffect>
                                    <p:anim calcmode="lin" valueType="num">
                                      <p:cBhvr>
                                        <p:cTn id="32" dur="3000" fill="hold"/>
                                        <p:tgtEl>
                                          <p:spTgt spid="8"/>
                                        </p:tgtEl>
                                        <p:attrNameLst>
                                          <p:attrName>style.rotation</p:attrName>
                                        </p:attrNameLst>
                                      </p:cBhvr>
                                      <p:tavLst>
                                        <p:tav tm="0">
                                          <p:val>
                                            <p:fltVal val="720"/>
                                          </p:val>
                                        </p:tav>
                                        <p:tav tm="100000">
                                          <p:val>
                                            <p:fltVal val="0"/>
                                          </p:val>
                                        </p:tav>
                                      </p:tavLst>
                                    </p:anim>
                                    <p:anim calcmode="lin" valueType="num">
                                      <p:cBhvr>
                                        <p:cTn id="33" dur="3000" fill="hold"/>
                                        <p:tgtEl>
                                          <p:spTgt spid="8"/>
                                        </p:tgtEl>
                                        <p:attrNameLst>
                                          <p:attrName>ppt_h</p:attrName>
                                        </p:attrNameLst>
                                      </p:cBhvr>
                                      <p:tavLst>
                                        <p:tav tm="0">
                                          <p:val>
                                            <p:fltVal val="0"/>
                                          </p:val>
                                        </p:tav>
                                        <p:tav tm="100000">
                                          <p:val>
                                            <p:strVal val="#ppt_h"/>
                                          </p:val>
                                        </p:tav>
                                      </p:tavLst>
                                    </p:anim>
                                    <p:anim calcmode="lin" valueType="num">
                                      <p:cBhvr>
                                        <p:cTn id="34" dur="3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1" name="Rectangle 3"/>
          <p:cNvSpPr>
            <a:spLocks noGrp="1" noChangeArrowheads="1"/>
          </p:cNvSpPr>
          <p:nvPr>
            <p:ph type="title"/>
          </p:nvPr>
        </p:nvSpPr>
        <p:spPr>
          <a:noFill/>
        </p:spPr>
        <p:txBody>
          <a:bodyPr/>
          <a:lstStyle/>
          <a:p>
            <a:pPr eaLnBrk="1" hangingPunct="1"/>
            <a:r>
              <a:rPr lang="en-GB" sz="4800" b="1" dirty="0">
                <a:latin typeface="Old English Text MT" pitchFamily="66" charset="0"/>
              </a:rPr>
              <a:t>Traditional (obsolete) views...</a:t>
            </a:r>
          </a:p>
        </p:txBody>
      </p:sp>
      <p:sp>
        <p:nvSpPr>
          <p:cNvPr id="65538" name="Rectangle 2"/>
          <p:cNvSpPr>
            <a:spLocks noGrp="1" noChangeArrowheads="1"/>
          </p:cNvSpPr>
          <p:nvPr>
            <p:ph idx="1"/>
          </p:nvPr>
        </p:nvSpPr>
        <p:spPr>
          <a:noFill/>
        </p:spPr>
        <p:txBody>
          <a:bodyPr/>
          <a:lstStyle/>
          <a:p>
            <a:pPr marL="812800" indent="-812800" eaLnBrk="1" hangingPunct="1">
              <a:buFont typeface="Wingdings" pitchFamily="2" charset="2"/>
              <a:buAutoNum type="alphaUcPeriod"/>
            </a:pPr>
            <a:r>
              <a:rPr lang="en-US" sz="4400" dirty="0">
                <a:latin typeface="Old English Text MT" pitchFamily="66" charset="0"/>
              </a:rPr>
              <a:t>active experimentation</a:t>
            </a:r>
          </a:p>
          <a:p>
            <a:pPr marL="812800" indent="-812800" eaLnBrk="1" hangingPunct="1">
              <a:buFont typeface="Wingdings" pitchFamily="2" charset="2"/>
              <a:buAutoNum type="alphaUcPeriod"/>
            </a:pPr>
            <a:r>
              <a:rPr lang="en-US" sz="4400" dirty="0">
                <a:latin typeface="Old English Text MT" pitchFamily="66" charset="0"/>
              </a:rPr>
              <a:t>concrete experience</a:t>
            </a:r>
          </a:p>
          <a:p>
            <a:pPr marL="812800" indent="-812800" eaLnBrk="1" hangingPunct="1">
              <a:buFont typeface="Wingdings" pitchFamily="2" charset="2"/>
              <a:buAutoNum type="alphaUcPeriod"/>
            </a:pPr>
            <a:r>
              <a:rPr lang="en-US" sz="4400" dirty="0">
                <a:latin typeface="Old English Text MT" pitchFamily="66" charset="0"/>
              </a:rPr>
              <a:t>reflective observation</a:t>
            </a:r>
          </a:p>
          <a:p>
            <a:pPr marL="812800" indent="-812800" eaLnBrk="1" hangingPunct="1">
              <a:buFont typeface="Wingdings" pitchFamily="2" charset="2"/>
              <a:buAutoNum type="alphaUcPeriod"/>
            </a:pPr>
            <a:r>
              <a:rPr lang="en-US" sz="4400" dirty="0">
                <a:latin typeface="Old English Text MT" pitchFamily="66" charset="0"/>
              </a:rPr>
              <a:t>abstract conceptualization</a:t>
            </a:r>
            <a:endParaRPr lang="en-GB" sz="4400" dirty="0">
              <a:latin typeface="Old English Text MT" pitchFamily="66" charset="0"/>
            </a:endParaRPr>
          </a:p>
        </p:txBody>
      </p:sp>
      <p:sp>
        <p:nvSpPr>
          <p:cNvPr id="63492"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3886730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5538">
                                            <p:txEl>
                                              <p:pRg st="0" end="0"/>
                                            </p:txEl>
                                          </p:spTgt>
                                        </p:tgtEl>
                                        <p:attrNameLst>
                                          <p:attrName>style.visibility</p:attrName>
                                        </p:attrNameLst>
                                      </p:cBhvr>
                                      <p:to>
                                        <p:strVal val="visible"/>
                                      </p:to>
                                    </p:set>
                                    <p:anim calcmode="lin" valueType="num">
                                      <p:cBhvr additive="base">
                                        <p:cTn id="7" dur="500" fill="hold"/>
                                        <p:tgtEl>
                                          <p:spTgt spid="6553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5538">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5538">
                                            <p:txEl>
                                              <p:pRg st="0" end="0"/>
                                            </p:txEl>
                                          </p:spTgt>
                                        </p:tgtEl>
                                        <p:attrNameLst>
                                          <p:attrName>ppt_c</p:attrName>
                                        </p:attrNameLst>
                                      </p:cBhvr>
                                      <p:to>
                                        <a:srgbClr val="CC0066"/>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5538">
                                            <p:txEl>
                                              <p:pRg st="1" end="1"/>
                                            </p:txEl>
                                          </p:spTgt>
                                        </p:tgtEl>
                                        <p:attrNameLst>
                                          <p:attrName>style.visibility</p:attrName>
                                        </p:attrNameLst>
                                      </p:cBhvr>
                                      <p:to>
                                        <p:strVal val="visible"/>
                                      </p:to>
                                    </p:set>
                                    <p:anim calcmode="lin" valueType="num">
                                      <p:cBhvr additive="base">
                                        <p:cTn id="13" dur="500" fill="hold"/>
                                        <p:tgtEl>
                                          <p:spTgt spid="6553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5538">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5538">
                                            <p:txEl>
                                              <p:pRg st="1" end="1"/>
                                            </p:txEl>
                                          </p:spTgt>
                                        </p:tgtEl>
                                        <p:attrNameLst>
                                          <p:attrName>ppt_c</p:attrName>
                                        </p:attrNameLst>
                                      </p:cBhvr>
                                      <p:to>
                                        <a:srgbClr val="CC0066"/>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5538">
                                            <p:txEl>
                                              <p:pRg st="2" end="2"/>
                                            </p:txEl>
                                          </p:spTgt>
                                        </p:tgtEl>
                                        <p:attrNameLst>
                                          <p:attrName>style.visibility</p:attrName>
                                        </p:attrNameLst>
                                      </p:cBhvr>
                                      <p:to>
                                        <p:strVal val="visible"/>
                                      </p:to>
                                    </p:set>
                                    <p:anim calcmode="lin" valueType="num">
                                      <p:cBhvr additive="base">
                                        <p:cTn id="19" dur="500" fill="hold"/>
                                        <p:tgtEl>
                                          <p:spTgt spid="6553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5538">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5538">
                                            <p:txEl>
                                              <p:pRg st="2" end="2"/>
                                            </p:txEl>
                                          </p:spTgt>
                                        </p:tgtEl>
                                        <p:attrNameLst>
                                          <p:attrName>ppt_c</p:attrName>
                                        </p:attrNameLst>
                                      </p:cBhvr>
                                      <p:to>
                                        <a:srgbClr val="CC0066"/>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5538">
                                            <p:txEl>
                                              <p:pRg st="3" end="3"/>
                                            </p:txEl>
                                          </p:spTgt>
                                        </p:tgtEl>
                                        <p:attrNameLst>
                                          <p:attrName>style.visibility</p:attrName>
                                        </p:attrNameLst>
                                      </p:cBhvr>
                                      <p:to>
                                        <p:strVal val="visible"/>
                                      </p:to>
                                    </p:set>
                                    <p:anim calcmode="lin" valueType="num">
                                      <p:cBhvr additive="base">
                                        <p:cTn id="25" dur="500" fill="hold"/>
                                        <p:tgtEl>
                                          <p:spTgt spid="65538">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5538">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5538">
                                            <p:txEl>
                                              <p:pRg st="3" end="3"/>
                                            </p:txEl>
                                          </p:spTgt>
                                        </p:tgtEl>
                                        <p:attrNameLst>
                                          <p:attrName>ppt_c</p:attrName>
                                        </p:attrNameLst>
                                      </p:cBhvr>
                                      <p:to>
                                        <a:srgbClr val="CC006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242625"/>
            <a:ext cx="91440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34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What’s missing in this old idea of how we learn?</a:t>
            </a:r>
          </a:p>
        </p:txBody>
      </p:sp>
      <p:sp>
        <p:nvSpPr>
          <p:cNvPr id="3" name="Oval 3"/>
          <p:cNvSpPr>
            <a:spLocks noChangeArrowheads="1"/>
          </p:cNvSpPr>
          <p:nvPr/>
        </p:nvSpPr>
        <p:spPr bwMode="auto">
          <a:xfrm>
            <a:off x="2235200" y="2006600"/>
            <a:ext cx="4445000" cy="3987800"/>
          </a:xfrm>
          <a:prstGeom prst="ellipse">
            <a:avLst/>
          </a:prstGeom>
          <a:solidFill>
            <a:srgbClr val="99FF66"/>
          </a:solidFill>
          <a:ln w="508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endParaRPr>
          </a:p>
        </p:txBody>
      </p:sp>
      <p:sp>
        <p:nvSpPr>
          <p:cNvPr id="4" name="Rectangle 4"/>
          <p:cNvSpPr>
            <a:spLocks noChangeArrowheads="1"/>
          </p:cNvSpPr>
          <p:nvPr/>
        </p:nvSpPr>
        <p:spPr bwMode="auto">
          <a:xfrm>
            <a:off x="3117850" y="1670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rPr>
              <a:t>Active</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rPr>
              <a:t>Experimentation</a:t>
            </a:r>
          </a:p>
        </p:txBody>
      </p:sp>
      <p:sp>
        <p:nvSpPr>
          <p:cNvPr id="5" name="Rectangle 5"/>
          <p:cNvSpPr>
            <a:spLocks noChangeArrowheads="1"/>
          </p:cNvSpPr>
          <p:nvPr/>
        </p:nvSpPr>
        <p:spPr bwMode="auto">
          <a:xfrm>
            <a:off x="5251450" y="3575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rPr>
              <a:t>Concrete</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rPr>
              <a:t>Experience</a:t>
            </a:r>
          </a:p>
        </p:txBody>
      </p:sp>
      <p:sp>
        <p:nvSpPr>
          <p:cNvPr id="6" name="Rectangle 6"/>
          <p:cNvSpPr>
            <a:spLocks noChangeArrowheads="1"/>
          </p:cNvSpPr>
          <p:nvPr/>
        </p:nvSpPr>
        <p:spPr bwMode="auto">
          <a:xfrm>
            <a:off x="3194050" y="56324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rPr>
              <a:t>Reflective</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rPr>
              <a:t>Observation</a:t>
            </a:r>
          </a:p>
        </p:txBody>
      </p:sp>
      <p:sp>
        <p:nvSpPr>
          <p:cNvPr id="7" name="Rectangle 7"/>
          <p:cNvSpPr>
            <a:spLocks noChangeArrowheads="1"/>
          </p:cNvSpPr>
          <p:nvPr/>
        </p:nvSpPr>
        <p:spPr bwMode="auto">
          <a:xfrm>
            <a:off x="831850" y="3575050"/>
            <a:ext cx="290195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rPr>
              <a:t>Abstract</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Comic Sans MS" pitchFamily="66" charset="0"/>
                <a:ea typeface="+mn-ea"/>
                <a:cs typeface="Arial" pitchFamily="34" charset="0"/>
              </a:rPr>
              <a:t>Conceptualisation</a:t>
            </a:r>
            <a:endPar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endParaRPr>
          </a:p>
        </p:txBody>
      </p:sp>
      <p:sp>
        <p:nvSpPr>
          <p:cNvPr id="8" name="AutoShape 8">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endParaRPr>
          </a:p>
        </p:txBody>
      </p:sp>
      <p:sp>
        <p:nvSpPr>
          <p:cNvPr id="9" name="Rectangle 4"/>
          <p:cNvSpPr>
            <a:spLocks noChangeArrowheads="1"/>
          </p:cNvSpPr>
          <p:nvPr/>
        </p:nvSpPr>
        <p:spPr bwMode="auto">
          <a:xfrm>
            <a:off x="467430" y="126870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omic Sans MS" pitchFamily="66" charset="0"/>
                <a:ea typeface="+mn-ea"/>
                <a:cs typeface="Arial" pitchFamily="34" charset="0"/>
              </a:rPr>
              <a:t>Feelings?</a:t>
            </a:r>
          </a:p>
        </p:txBody>
      </p:sp>
      <p:sp>
        <p:nvSpPr>
          <p:cNvPr id="10" name="Rectangle 4"/>
          <p:cNvSpPr>
            <a:spLocks noChangeArrowheads="1"/>
          </p:cNvSpPr>
          <p:nvPr/>
        </p:nvSpPr>
        <p:spPr bwMode="auto">
          <a:xfrm>
            <a:off x="6388100" y="191679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omic Sans MS" pitchFamily="66" charset="0"/>
                <a:ea typeface="+mn-ea"/>
                <a:cs typeface="Arial" pitchFamily="34" charset="0"/>
              </a:rPr>
              <a:t>Inspiration?</a:t>
            </a:r>
          </a:p>
        </p:txBody>
      </p:sp>
      <p:sp>
        <p:nvSpPr>
          <p:cNvPr id="11" name="Rectangle 4"/>
          <p:cNvSpPr>
            <a:spLocks noChangeArrowheads="1"/>
          </p:cNvSpPr>
          <p:nvPr/>
        </p:nvSpPr>
        <p:spPr bwMode="auto">
          <a:xfrm>
            <a:off x="251400" y="522925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omic Sans MS" pitchFamily="66" charset="0"/>
                <a:ea typeface="+mn-ea"/>
                <a:cs typeface="Arial" pitchFamily="34" charset="0"/>
              </a:rPr>
              <a:t>Enthusiasm?</a:t>
            </a:r>
          </a:p>
        </p:txBody>
      </p:sp>
      <p:sp>
        <p:nvSpPr>
          <p:cNvPr id="12" name="Rectangle 4"/>
          <p:cNvSpPr>
            <a:spLocks noChangeArrowheads="1"/>
          </p:cNvSpPr>
          <p:nvPr/>
        </p:nvSpPr>
        <p:spPr bwMode="auto">
          <a:xfrm>
            <a:off x="5796136" y="4941210"/>
            <a:ext cx="2971964" cy="437685"/>
          </a:xfrm>
          <a:prstGeom prst="rect">
            <a:avLst/>
          </a:prstGeom>
          <a:solidFill>
            <a:srgbClr val="FF0000"/>
          </a:solidFill>
          <a:ln w="12700">
            <a:solidFill>
              <a:schemeClr val="tx1"/>
            </a:solidFill>
            <a:miter lim="800000"/>
            <a:headEnd/>
            <a:tailEnd/>
          </a:ln>
        </p:spPr>
        <p:txBody>
          <a:bodyPr wrap="square"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omic Sans MS" pitchFamily="66" charset="0"/>
                <a:ea typeface="+mn-ea"/>
                <a:cs typeface="Arial" pitchFamily="34" charset="0"/>
              </a:rPr>
              <a:t>Communication?</a:t>
            </a:r>
          </a:p>
        </p:txBody>
      </p:sp>
      <p:sp>
        <p:nvSpPr>
          <p:cNvPr id="13" name="Rectangle 4"/>
          <p:cNvSpPr>
            <a:spLocks noChangeArrowheads="1"/>
          </p:cNvSpPr>
          <p:nvPr/>
        </p:nvSpPr>
        <p:spPr bwMode="auto">
          <a:xfrm>
            <a:off x="251400" y="278091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omic Sans MS" pitchFamily="66" charset="0"/>
                <a:ea typeface="+mn-ea"/>
                <a:cs typeface="Arial" pitchFamily="34" charset="0"/>
              </a:rPr>
              <a:t>Judgments?</a:t>
            </a:r>
          </a:p>
        </p:txBody>
      </p:sp>
      <p:sp>
        <p:nvSpPr>
          <p:cNvPr id="14" name="Rectangle 4"/>
          <p:cNvSpPr>
            <a:spLocks noChangeArrowheads="1"/>
          </p:cNvSpPr>
          <p:nvPr/>
        </p:nvSpPr>
        <p:spPr bwMode="auto">
          <a:xfrm>
            <a:off x="5868180" y="292493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omic Sans MS" pitchFamily="66" charset="0"/>
                <a:ea typeface="+mn-ea"/>
                <a:cs typeface="Arial" pitchFamily="34" charset="0"/>
              </a:rPr>
              <a:t>Desire?</a:t>
            </a:r>
          </a:p>
        </p:txBody>
      </p:sp>
      <p:sp>
        <p:nvSpPr>
          <p:cNvPr id="15" name="Rectangle 4"/>
          <p:cNvSpPr>
            <a:spLocks noChangeArrowheads="1"/>
          </p:cNvSpPr>
          <p:nvPr/>
        </p:nvSpPr>
        <p:spPr bwMode="auto">
          <a:xfrm>
            <a:off x="6388100" y="105267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omic Sans MS" pitchFamily="66" charset="0"/>
                <a:ea typeface="+mn-ea"/>
                <a:cs typeface="Arial" pitchFamily="34" charset="0"/>
              </a:rPr>
              <a:t>Engagement?</a:t>
            </a:r>
          </a:p>
        </p:txBody>
      </p:sp>
    </p:spTree>
    <p:extLst>
      <p:ext uri="{BB962C8B-B14F-4D97-AF65-F5344CB8AC3E}">
        <p14:creationId xmlns:p14="http://schemas.microsoft.com/office/powerpoint/2010/main" val="13701155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50370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latin typeface="Calibri" panose="020F0502020204030204" pitchFamily="34" charset="0"/>
                <a:cs typeface="Calibri" panose="020F0502020204030204" pitchFamily="34" charset="0"/>
              </a:rPr>
              <a:t>But what about learning styles?</a:t>
            </a:r>
          </a:p>
        </p:txBody>
      </p:sp>
      <p:sp>
        <p:nvSpPr>
          <p:cNvPr id="3" name="Content Placeholder 2"/>
          <p:cNvSpPr>
            <a:spLocks noGrp="1"/>
          </p:cNvSpPr>
          <p:nvPr>
            <p:ph idx="1"/>
          </p:nvPr>
        </p:nvSpPr>
        <p:spPr>
          <a:xfrm>
            <a:off x="358775" y="692620"/>
            <a:ext cx="8605838" cy="5174781"/>
          </a:xfrm>
        </p:spPr>
        <p:txBody>
          <a:bodyPr/>
          <a:lstStyle/>
          <a:p>
            <a:r>
              <a:rPr lang="en-GB" sz="2800" u="sng" dirty="0">
                <a:hlinkClick r:id="rId2"/>
              </a:rPr>
              <a:t>https://www.theguardian.com/education/2017/mar/12/no-evidence-to-back-idea-of-learning-styles?CMP=share_btn_tw</a:t>
            </a:r>
            <a:r>
              <a:rPr lang="en-GB" sz="2800" dirty="0"/>
              <a:t> </a:t>
            </a:r>
          </a:p>
          <a:p>
            <a:r>
              <a:rPr lang="en-GB" sz="2800" dirty="0"/>
              <a:t>(Link from my Tweet on March 13</a:t>
            </a:r>
            <a:r>
              <a:rPr lang="en-GB" sz="2800" baseline="30000" dirty="0"/>
              <a:t>th</a:t>
            </a:r>
            <a:r>
              <a:rPr lang="en-GB" sz="2800" dirty="0"/>
              <a:t> 2017 to a letter in the Guardian by prominent folk around the world of education)</a:t>
            </a:r>
          </a:p>
          <a:p>
            <a:r>
              <a:rPr lang="en-GB" sz="2800" dirty="0"/>
              <a:t>Or link to a word document: </a:t>
            </a:r>
            <a:r>
              <a:rPr lang="en-GB" sz="2800" dirty="0">
                <a:hlinkClick r:id="rId3"/>
              </a:rPr>
              <a:t>https://phil-race.co.uk/2017/09/swansea-university-school-management-21st-September/</a:t>
            </a:r>
            <a:r>
              <a:rPr lang="en-GB" sz="2800" dirty="0"/>
              <a:t> </a:t>
            </a:r>
          </a:p>
          <a:p>
            <a:r>
              <a:rPr lang="en-GB" sz="2800" dirty="0"/>
              <a:t>“No evidence to back idea of learning styles”</a:t>
            </a:r>
          </a:p>
          <a:p>
            <a:endParaRPr lang="en-GB" sz="2800" dirty="0"/>
          </a:p>
        </p:txBody>
      </p:sp>
      <p:pic>
        <p:nvPicPr>
          <p:cNvPr id="5" name="Picture 4">
            <a:extLst>
              <a:ext uri="{FF2B5EF4-FFF2-40B4-BE49-F238E27FC236}">
                <a16:creationId xmlns:a16="http://schemas.microsoft.com/office/drawing/2014/main" id="{4E1D8FBA-D723-4A2F-A7B2-EFFD845F0E1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399631" y="5082911"/>
            <a:ext cx="2524125" cy="1809750"/>
          </a:xfrm>
          <a:prstGeom prst="rect">
            <a:avLst/>
          </a:prstGeom>
        </p:spPr>
      </p:pic>
    </p:spTree>
    <p:extLst>
      <p:ext uri="{BB962C8B-B14F-4D97-AF65-F5344CB8AC3E}">
        <p14:creationId xmlns:p14="http://schemas.microsoft.com/office/powerpoint/2010/main" val="41091657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17BCD-F0FD-49B3-A85D-5FEC706E8430}"/>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234EFB53-249F-44C3-82E5-2CD9F1DD77A8}"/>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95420" y="-16518"/>
            <a:ext cx="8209140" cy="6828399"/>
          </a:xfrm>
        </p:spPr>
      </p:pic>
    </p:spTree>
    <p:extLst>
      <p:ext uri="{BB962C8B-B14F-4D97-AF65-F5344CB8AC3E}">
        <p14:creationId xmlns:p14="http://schemas.microsoft.com/office/powerpoint/2010/main" val="87175206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22773"/>
            <a:ext cx="8432800" cy="471932"/>
          </a:xfrm>
        </p:spPr>
        <p:txBody>
          <a:bodyPr vert="horz" lIns="68580" tIns="34290" rIns="68580" bIns="34290" rtlCol="0" anchor="t">
            <a:normAutofit fontScale="90000"/>
            <a:scene3d>
              <a:camera prst="perspectiveFront">
                <a:rot lat="21299999" lon="0" rev="0"/>
              </a:camera>
              <a:lightRig rig="threePt" dir="t"/>
            </a:scene3d>
            <a:sp3d extrusionH="152400"/>
          </a:bodyPr>
          <a:lstStyle/>
          <a:p>
            <a:pPr algn="ctr"/>
            <a:r>
              <a:rPr lang="en-IE" sz="3600" b="0" dirty="0">
                <a:solidFill>
                  <a:schemeClr val="tx2"/>
                </a:solidFill>
              </a:rPr>
              <a:t>Local Context – MIC Strategic Plan 2018-2023</a:t>
            </a:r>
            <a:br>
              <a:rPr lang="en-IE" b="1" dirty="0">
                <a:solidFill>
                  <a:schemeClr val="tx2"/>
                </a:solidFill>
              </a:rPr>
            </a:br>
            <a:endParaRPr lang="en-US" b="1" i="1" dirty="0">
              <a:solidFill>
                <a:schemeClr val="tx2"/>
              </a:solidFill>
              <a:latin typeface="Segoe UI"/>
            </a:endParaRPr>
          </a:p>
        </p:txBody>
      </p:sp>
      <p:graphicFrame>
        <p:nvGraphicFramePr>
          <p:cNvPr id="6" name="Content Placeholder 5"/>
          <p:cNvGraphicFramePr>
            <a:graphicFrameLocks noGrp="1"/>
          </p:cNvGraphicFramePr>
          <p:nvPr>
            <p:ph idx="1"/>
            <p:extLst/>
          </p:nvPr>
        </p:nvGraphicFramePr>
        <p:xfrm>
          <a:off x="495300" y="2189116"/>
          <a:ext cx="8407400" cy="37270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txBox="1">
            <a:spLocks/>
          </p:cNvSpPr>
          <p:nvPr/>
        </p:nvSpPr>
        <p:spPr>
          <a:xfrm>
            <a:off x="1300267" y="871539"/>
            <a:ext cx="6465296" cy="351235"/>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fontAlgn="auto">
              <a:spcAft>
                <a:spcPts val="0"/>
              </a:spcAft>
            </a:pPr>
            <a:r>
              <a:rPr lang="en-US" sz="1050" b="1" dirty="0">
                <a:solidFill>
                  <a:srgbClr val="FFFFFF"/>
                </a:solidFill>
                <a:latin typeface="Segoe UI"/>
                <a:cs typeface="Segoe UI"/>
              </a:rPr>
              <a:t>MARY IMMACULATE COLLEGE</a:t>
            </a:r>
            <a:endParaRPr lang="en-US" sz="1350" b="1" dirty="0">
              <a:solidFill>
                <a:srgbClr val="FFFFFF"/>
              </a:solidFill>
              <a:latin typeface="Segoe UI"/>
              <a:cs typeface="Segoe UI"/>
            </a:endParaRPr>
          </a:p>
        </p:txBody>
      </p:sp>
      <p:sp>
        <p:nvSpPr>
          <p:cNvPr id="5" name="Title 1"/>
          <p:cNvSpPr txBox="1">
            <a:spLocks/>
          </p:cNvSpPr>
          <p:nvPr/>
        </p:nvSpPr>
        <p:spPr>
          <a:xfrm>
            <a:off x="7784777" y="857251"/>
            <a:ext cx="1209204" cy="351235"/>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defTabSz="685800" fontAlgn="auto">
              <a:spcAft>
                <a:spcPts val="0"/>
              </a:spcAft>
            </a:pPr>
            <a:endParaRPr lang="en-US" sz="1050" b="1" dirty="0">
              <a:solidFill>
                <a:srgbClr val="1E4E79"/>
              </a:solidFill>
              <a:latin typeface="Segoe UI"/>
              <a:cs typeface="Segoe UI"/>
            </a:endParaRPr>
          </a:p>
        </p:txBody>
      </p:sp>
    </p:spTree>
    <p:extLst>
      <p:ext uri="{BB962C8B-B14F-4D97-AF65-F5344CB8AC3E}">
        <p14:creationId xmlns:p14="http://schemas.microsoft.com/office/powerpoint/2010/main" val="16843030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p:txBody>
          <a:bodyPr/>
          <a:lstStyle/>
          <a:p>
            <a:pPr>
              <a:defRPr/>
            </a:pPr>
            <a:r>
              <a:rPr lang="en-GB" sz="4400" b="1" dirty="0">
                <a:latin typeface="+mn-lt"/>
              </a:rPr>
              <a:t>What wavelength should I teach on?</a:t>
            </a:r>
          </a:p>
        </p:txBody>
      </p:sp>
      <p:sp>
        <p:nvSpPr>
          <p:cNvPr id="259075" name="Rectangle 3"/>
          <p:cNvSpPr>
            <a:spLocks noGrp="1" noChangeArrowheads="1"/>
          </p:cNvSpPr>
          <p:nvPr>
            <p:ph idx="1"/>
          </p:nvPr>
        </p:nvSpPr>
        <p:spPr/>
        <p:txBody>
          <a:bodyPr/>
          <a:lstStyle/>
          <a:p>
            <a:pPr>
              <a:buNone/>
              <a:defRPr/>
            </a:pPr>
            <a:r>
              <a:rPr lang="en-GB" dirty="0"/>
              <a:t>The only one that works is </a:t>
            </a:r>
            <a:r>
              <a:rPr lang="en-GB" sz="4800" dirty="0">
                <a:solidFill>
                  <a:srgbClr val="9966FF"/>
                </a:solidFill>
                <a:highlight>
                  <a:srgbClr val="FFFF00"/>
                </a:highlight>
                <a:latin typeface="Times New Roman" panose="02020603050405020304" pitchFamily="18" charset="0"/>
                <a:cs typeface="Times New Roman" panose="02020603050405020304" pitchFamily="18" charset="0"/>
              </a:rPr>
              <a:t>WIIFM</a:t>
            </a:r>
            <a:endParaRPr lang="en-GB" sz="4000" dirty="0">
              <a:solidFill>
                <a:srgbClr val="9966FF"/>
              </a:solidFill>
              <a:highlight>
                <a:srgbClr val="FFFF00"/>
              </a:highlight>
              <a:latin typeface="Times New Roman" panose="02020603050405020304" pitchFamily="18" charset="0"/>
              <a:cs typeface="Times New Roman" panose="02020603050405020304" pitchFamily="18" charset="0"/>
            </a:endParaRPr>
          </a:p>
          <a:p>
            <a:pPr>
              <a:buNone/>
              <a:defRPr/>
            </a:pPr>
            <a:r>
              <a:rPr lang="en-GB" sz="4000" dirty="0">
                <a:solidFill>
                  <a:srgbClr val="9966FF"/>
                </a:solidFill>
              </a:rPr>
              <a:t>What’s in it for me?</a:t>
            </a:r>
          </a:p>
          <a:p>
            <a:pPr>
              <a:defRPr/>
            </a:pPr>
            <a:r>
              <a:rPr lang="en-GB" dirty="0"/>
              <a:t>Consciously address the </a:t>
            </a:r>
            <a:r>
              <a:rPr lang="en-GB" dirty="0">
                <a:solidFill>
                  <a:srgbClr val="FF0000"/>
                </a:solidFill>
              </a:rPr>
              <a:t>‘so what’ </a:t>
            </a:r>
            <a:r>
              <a:rPr lang="en-GB" dirty="0"/>
              <a:t>in learners’ minds;</a:t>
            </a:r>
          </a:p>
          <a:p>
            <a:pPr>
              <a:defRPr/>
            </a:pPr>
            <a:r>
              <a:rPr lang="en-GB" dirty="0"/>
              <a:t>Warm up their </a:t>
            </a:r>
            <a:r>
              <a:rPr lang="en-GB" dirty="0">
                <a:solidFill>
                  <a:srgbClr val="FF0000"/>
                </a:solidFill>
              </a:rPr>
              <a:t>‘want’ </a:t>
            </a:r>
            <a:r>
              <a:rPr lang="en-GB" dirty="0"/>
              <a:t>to learn.</a:t>
            </a:r>
          </a:p>
          <a:p>
            <a:pPr>
              <a:defRPr/>
            </a:pPr>
            <a:r>
              <a:rPr lang="en-GB" dirty="0"/>
              <a:t>Clarify their </a:t>
            </a:r>
            <a:r>
              <a:rPr lang="en-GB" dirty="0">
                <a:solidFill>
                  <a:srgbClr val="FF0000"/>
                </a:solidFill>
              </a:rPr>
              <a:t>‘need’ </a:t>
            </a:r>
            <a:r>
              <a:rPr lang="en-GB" dirty="0"/>
              <a:t>to learn.</a:t>
            </a:r>
          </a:p>
          <a:p>
            <a:pPr>
              <a:defRPr/>
            </a:pPr>
            <a:r>
              <a:rPr lang="en-GB" dirty="0"/>
              <a:t>Learners learn far more readily if they are continuously aware of the benefits for them of putting energy into their learning.</a:t>
            </a:r>
          </a:p>
        </p:txBody>
      </p:sp>
    </p:spTree>
    <p:extLst>
      <p:ext uri="{BB962C8B-B14F-4D97-AF65-F5344CB8AC3E}">
        <p14:creationId xmlns:p14="http://schemas.microsoft.com/office/powerpoint/2010/main" val="3943991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9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9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90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590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590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590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5"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D008A4-EC98-4BEF-AF13-C393F932A8B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691" y="0"/>
            <a:ext cx="9149379" cy="6858000"/>
          </a:xfrm>
          <a:prstGeom prst="rect">
            <a:avLst/>
          </a:prstGeom>
        </p:spPr>
      </p:pic>
    </p:spTree>
    <p:extLst>
      <p:ext uri="{BB962C8B-B14F-4D97-AF65-F5344CB8AC3E}">
        <p14:creationId xmlns:p14="http://schemas.microsoft.com/office/powerpoint/2010/main" val="40448046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ar4.jpg"/>
          <p:cNvPicPr>
            <a:picLocks noChangeAspect="1"/>
          </p:cNvPicPr>
          <p:nvPr/>
        </p:nvPicPr>
        <p:blipFill>
          <a:blip r:embed="rId3" cstate="email">
            <a:lum contrast="10000"/>
          </a:blip>
          <a:stretch>
            <a:fillRect/>
          </a:stretch>
        </p:blipFill>
        <p:spPr>
          <a:xfrm>
            <a:off x="44895" y="273818"/>
            <a:ext cx="9099105" cy="6279382"/>
          </a:xfrm>
          <a:prstGeom prst="rect">
            <a:avLst/>
          </a:prstGeom>
        </p:spPr>
      </p:pic>
    </p:spTree>
    <p:extLst>
      <p:ext uri="{BB962C8B-B14F-4D97-AF65-F5344CB8AC3E}">
        <p14:creationId xmlns:p14="http://schemas.microsoft.com/office/powerpoint/2010/main" val="36905030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omic Sans MS" pitchFamily="66" charset="0"/>
                <a:ea typeface="+mn-ea"/>
                <a:cs typeface="+mn-cs"/>
              </a:rPr>
              <a:t>Doing</a:t>
            </a:r>
          </a:p>
        </p:txBody>
      </p:sp>
      <p:sp>
        <p:nvSpPr>
          <p:cNvPr id="9"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3"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CCFF33"/>
                </a:solidFill>
                <a:effectLst/>
                <a:uLnTx/>
                <a:uFillTx/>
                <a:latin typeface="Comic Sans MS" pitchFamily="66" charset="0"/>
                <a:ea typeface="+mn-ea"/>
                <a:cs typeface="+mn-cs"/>
              </a:rPr>
              <a:t>Ripples on a pond….</a:t>
            </a:r>
          </a:p>
        </p:txBody>
      </p:sp>
      <p:sp>
        <p:nvSpPr>
          <p:cNvPr id="14"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5" name="Oval 5"/>
          <p:cNvSpPr>
            <a:spLocks noChangeArrowheads="1"/>
          </p:cNvSpPr>
          <p:nvPr/>
        </p:nvSpPr>
        <p:spPr bwMode="auto">
          <a:xfrm>
            <a:off x="762000" y="228600"/>
            <a:ext cx="7162800" cy="6934200"/>
          </a:xfrm>
          <a:prstGeom prst="ellipse">
            <a:avLst/>
          </a:prstGeom>
          <a:solidFill>
            <a:schemeClr val="tx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6"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7"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8"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9"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rPr>
              <a:t>Wanting/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rPr>
              <a:t>Needing</a:t>
            </a:r>
          </a:p>
        </p:txBody>
      </p:sp>
      <p:sp>
        <p:nvSpPr>
          <p:cNvPr id="20"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omic Sans MS" pitchFamily="66" charset="0"/>
                <a:ea typeface="+mn-ea"/>
                <a:cs typeface="+mn-cs"/>
              </a:rPr>
              <a:t>Doing</a:t>
            </a:r>
          </a:p>
        </p:txBody>
      </p:sp>
      <p:sp>
        <p:nvSpPr>
          <p:cNvPr id="21"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omic Sans MS" pitchFamily="66" charset="0"/>
                <a:ea typeface="+mn-ea"/>
                <a:cs typeface="+mn-cs"/>
              </a:rPr>
              <a:t>Feedback</a:t>
            </a:r>
          </a:p>
        </p:txBody>
      </p:sp>
      <p:sp>
        <p:nvSpPr>
          <p:cNvPr id="22" name="Text Box 13"/>
          <p:cNvSpPr txBox="1">
            <a:spLocks noChangeArrowheads="1"/>
          </p:cNvSpPr>
          <p:nvPr/>
        </p:nvSpPr>
        <p:spPr bwMode="auto">
          <a:xfrm>
            <a:off x="6429388" y="571480"/>
            <a:ext cx="2438400" cy="1354217"/>
          </a:xfrm>
          <a:prstGeom prst="rect">
            <a:avLst/>
          </a:prstGeom>
          <a:solidFill>
            <a:srgbClr val="33CC33"/>
          </a:solidFill>
          <a:ln w="12700">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3200" b="1" i="0" u="none" strike="noStrike" kern="1200" cap="none" spc="0" normalizeH="0" baseline="0" noProof="0" dirty="0">
                <a:ln>
                  <a:noFill/>
                </a:ln>
                <a:solidFill>
                  <a:srgbClr val="FFFF00"/>
                </a:solidFill>
                <a:effectLst/>
                <a:uLnTx/>
                <a:uFillTx/>
                <a:latin typeface="Comic Sans MS" pitchFamily="66" charset="0"/>
                <a:ea typeface="+mn-ea"/>
                <a:cs typeface="+mn-cs"/>
              </a:rPr>
              <a:t>Assessing</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2000" b="1" i="0" u="none" strike="noStrike" kern="1200" cap="none" spc="0" normalizeH="0" baseline="0" noProof="0" dirty="0">
                <a:ln>
                  <a:noFill/>
                </a:ln>
                <a:solidFill>
                  <a:srgbClr val="FFFF00"/>
                </a:solidFill>
                <a:effectLst/>
                <a:uLnTx/>
                <a:uFillTx/>
                <a:latin typeface="Comic Sans MS" pitchFamily="66" charset="0"/>
                <a:ea typeface="+mn-ea"/>
                <a:cs typeface="+mn-cs"/>
              </a:rPr>
              <a:t>making informed judgements</a:t>
            </a:r>
          </a:p>
        </p:txBody>
      </p:sp>
      <p:sp>
        <p:nvSpPr>
          <p:cNvPr id="23"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4"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omic Sans MS" pitchFamily="66" charset="0"/>
                <a:ea typeface="+mn-ea"/>
                <a:cs typeface="+mn-cs"/>
              </a:rPr>
              <a:t>Making sense</a:t>
            </a:r>
          </a:p>
        </p:txBody>
      </p:sp>
      <p:sp>
        <p:nvSpPr>
          <p:cNvPr id="25" name="Text Box 12"/>
          <p:cNvSpPr txBox="1">
            <a:spLocks noChangeArrowheads="1"/>
          </p:cNvSpPr>
          <p:nvPr/>
        </p:nvSpPr>
        <p:spPr bwMode="auto">
          <a:xfrm>
            <a:off x="714348" y="142852"/>
            <a:ext cx="7494671" cy="646331"/>
          </a:xfrm>
          <a:prstGeom prst="rect">
            <a:avLst/>
          </a:prstGeom>
          <a:noFill/>
          <a:ln w="12700">
            <a:noFill/>
            <a:miter lim="800000"/>
            <a:headEnd type="none" w="sm" len="sm"/>
            <a:tailEnd type="none" w="sm" len="sm"/>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solidFill>
                  <a:srgbClr val="FFFFFF"/>
                </a:solidFill>
                <a:effectLst/>
                <a:uLnTx/>
                <a:uFillTx/>
                <a:latin typeface="Comic Sans MS" pitchFamily="66" charset="0"/>
                <a:ea typeface="+mn-ea"/>
                <a:cs typeface="+mn-cs"/>
              </a:rPr>
              <a:t>Verbalising</a:t>
            </a:r>
          </a:p>
        </p:txBody>
      </p:sp>
      <p:sp>
        <p:nvSpPr>
          <p:cNvPr id="26" name="Text Box 12"/>
          <p:cNvSpPr txBox="1">
            <a:spLocks noChangeArrowheads="1"/>
          </p:cNvSpPr>
          <p:nvPr/>
        </p:nvSpPr>
        <p:spPr bwMode="auto">
          <a:xfrm>
            <a:off x="0" y="0"/>
            <a:ext cx="9144000" cy="7977569"/>
          </a:xfrm>
          <a:prstGeom prst="rect">
            <a:avLst/>
          </a:prstGeom>
          <a:solidFill>
            <a:srgbClr val="FFFFCC">
              <a:alpha val="94118"/>
            </a:srgbClr>
          </a:solidFill>
          <a:ln w="9525">
            <a:noFill/>
            <a:miter lim="800000"/>
            <a:headEnd/>
            <a:tailEnd/>
          </a:ln>
        </p:spPr>
        <p:txBody>
          <a:bodyPr wrap="square">
            <a:spAutoFit/>
          </a:bodyPr>
          <a:lstStyle/>
          <a:p>
            <a:pPr marL="0" marR="0" lvl="0" indent="0" algn="l" defTabSz="914400" rtl="0" eaLnBrk="0" fontAlgn="base" latinLnBrk="0" hangingPunct="0">
              <a:lnSpc>
                <a:spcPct val="90000"/>
              </a:lnSpc>
              <a:spcBef>
                <a:spcPct val="30000"/>
              </a:spcBef>
              <a:spcAft>
                <a:spcPct val="0"/>
              </a:spcAft>
              <a:buClr>
                <a:srgbClr val="009900"/>
              </a:buClr>
              <a:buSzTx/>
              <a:buFontTx/>
              <a:buNone/>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Striving to enhance our students’ </a:t>
            </a:r>
            <a:r>
              <a:rPr kumimoji="0" lang="en-GB" sz="2800" b="1" i="0" u="none" strike="noStrike" kern="1200" cap="none" spc="0" normalizeH="0" baseline="0" noProof="0" dirty="0">
                <a:ln>
                  <a:noFill/>
                </a:ln>
                <a:solidFill>
                  <a:srgbClr val="CC0000"/>
                </a:solidFill>
                <a:effectLst/>
                <a:uLnTx/>
                <a:uFillTx/>
                <a:latin typeface="Calibri"/>
                <a:ea typeface="+mn-ea"/>
                <a:cs typeface="+mn-cs"/>
              </a:rPr>
              <a:t>want</a:t>
            </a:r>
            <a:r>
              <a:rPr kumimoji="0" lang="en-GB" sz="2800" b="1" i="0" u="none" strike="noStrike" kern="1200" cap="none" spc="0" normalizeH="0" baseline="0" noProof="0" dirty="0">
                <a:ln>
                  <a:noFill/>
                </a:ln>
                <a:solidFill>
                  <a:srgbClr val="59178A"/>
                </a:solidFill>
                <a:effectLst/>
                <a:uLnTx/>
                <a:uFillTx/>
                <a:latin typeface="Calibri"/>
                <a:ea typeface="+mn-ea"/>
                <a:cs typeface="+mn-cs"/>
              </a:rPr>
              <a:t> to learn;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Helping students to develop ownership of the </a:t>
            </a:r>
            <a:r>
              <a:rPr kumimoji="0" lang="en-GB" sz="2800" b="1" i="0" u="none" strike="noStrike" kern="1200" cap="none" spc="0" normalizeH="0" baseline="0" noProof="0" dirty="0">
                <a:ln>
                  <a:noFill/>
                </a:ln>
                <a:solidFill>
                  <a:srgbClr val="CC0000"/>
                </a:solidFill>
                <a:effectLst/>
                <a:uLnTx/>
                <a:uFillTx/>
                <a:latin typeface="Calibri"/>
                <a:ea typeface="+mn-ea"/>
                <a:cs typeface="+mn-cs"/>
              </a:rPr>
              <a:t>need</a:t>
            </a:r>
            <a:r>
              <a:rPr kumimoji="0" lang="en-GB" sz="2800" b="1" i="0" u="none" strike="noStrike" kern="1200" cap="none" spc="0" normalizeH="0" baseline="0" noProof="0" dirty="0">
                <a:ln>
                  <a:noFill/>
                </a:ln>
                <a:solidFill>
                  <a:srgbClr val="59178A"/>
                </a:solidFill>
                <a:effectLst/>
                <a:uLnTx/>
                <a:uFillTx/>
                <a:latin typeface="Calibri"/>
                <a:ea typeface="+mn-ea"/>
                <a:cs typeface="+mn-cs"/>
              </a:rPr>
              <a:t> to learn;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Keeping students learning by </a:t>
            </a:r>
            <a:r>
              <a:rPr kumimoji="0" lang="en-GB" sz="2800" b="1" i="0" u="none" strike="noStrike" kern="1200" cap="none" spc="0" normalizeH="0" baseline="0" noProof="0" dirty="0">
                <a:ln>
                  <a:noFill/>
                </a:ln>
                <a:solidFill>
                  <a:srgbClr val="CC0000"/>
                </a:solidFill>
                <a:effectLst/>
                <a:uLnTx/>
                <a:uFillTx/>
                <a:latin typeface="Calibri"/>
                <a:ea typeface="+mn-ea"/>
                <a:cs typeface="+mn-cs"/>
              </a:rPr>
              <a:t>doing</a:t>
            </a:r>
            <a:r>
              <a:rPr kumimoji="0" lang="en-GB" sz="2800" b="1" i="0" u="none" strike="noStrike" kern="1200" cap="none" spc="0" normalizeH="0" baseline="0" noProof="0" dirty="0">
                <a:ln>
                  <a:noFill/>
                </a:ln>
                <a:solidFill>
                  <a:srgbClr val="59178A"/>
                </a:solidFill>
                <a:effectLst/>
                <a:uLnTx/>
                <a:uFillTx/>
                <a:latin typeface="Calibri"/>
                <a:ea typeface="+mn-ea"/>
                <a:cs typeface="+mn-cs"/>
              </a:rPr>
              <a:t>, practice, trial-and-error, repetition;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Ensuring students get quick and useful </a:t>
            </a:r>
            <a:r>
              <a:rPr kumimoji="0" lang="en-GB" sz="2800" b="1" i="0" u="none" strike="noStrike" kern="1200" cap="none" spc="0" normalizeH="0" baseline="0" noProof="0" dirty="0">
                <a:ln>
                  <a:noFill/>
                </a:ln>
                <a:solidFill>
                  <a:srgbClr val="CC0000"/>
                </a:solidFill>
                <a:effectLst/>
                <a:uLnTx/>
                <a:uFillTx/>
                <a:latin typeface="Calibri"/>
                <a:ea typeface="+mn-ea"/>
                <a:cs typeface="+mn-cs"/>
              </a:rPr>
              <a:t>feedback</a:t>
            </a:r>
            <a:r>
              <a:rPr kumimoji="0" lang="en-GB" sz="2800" b="1" i="0" u="none" strike="noStrike" kern="1200" cap="none" spc="0" normalizeH="0" baseline="0" noProof="0" dirty="0">
                <a:ln>
                  <a:noFill/>
                </a:ln>
                <a:solidFill>
                  <a:srgbClr val="59178A"/>
                </a:solidFill>
                <a:effectLst/>
                <a:uLnTx/>
                <a:uFillTx/>
                <a:latin typeface="Calibri"/>
                <a:ea typeface="+mn-ea"/>
                <a:cs typeface="+mn-cs"/>
              </a:rPr>
              <a:t> – from us and from each other;</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Helping students to </a:t>
            </a:r>
            <a:r>
              <a:rPr kumimoji="0" lang="en-GB" sz="2800" b="1" i="0" u="none" strike="noStrike" kern="1200" cap="none" spc="0" normalizeH="0" baseline="0" noProof="0" dirty="0">
                <a:ln>
                  <a:noFill/>
                </a:ln>
                <a:solidFill>
                  <a:srgbClr val="CC0000"/>
                </a:solidFill>
                <a:effectLst/>
                <a:uLnTx/>
                <a:uFillTx/>
                <a:latin typeface="Calibri"/>
                <a:ea typeface="+mn-ea"/>
                <a:cs typeface="+mn-cs"/>
              </a:rPr>
              <a:t>make sense</a:t>
            </a:r>
            <a:r>
              <a:rPr kumimoji="0" lang="en-GB" sz="2800" b="1" i="0" u="none" strike="noStrike" kern="1200" cap="none" spc="0" normalizeH="0" baseline="0" noProof="0" dirty="0">
                <a:ln>
                  <a:noFill/>
                </a:ln>
                <a:solidFill>
                  <a:srgbClr val="59178A"/>
                </a:solidFill>
                <a:effectLst/>
                <a:uLnTx/>
                <a:uFillTx/>
                <a:latin typeface="Calibri"/>
                <a:ea typeface="+mn-ea"/>
                <a:cs typeface="+mn-cs"/>
              </a:rPr>
              <a:t> of what they learn.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Getting students deepening their learning by </a:t>
            </a:r>
            <a:r>
              <a:rPr kumimoji="0" lang="en-GB" sz="2800" b="1" i="0" u="none" strike="noStrike" kern="1200" cap="none" spc="0" normalizeH="0" baseline="0" noProof="0" dirty="0">
                <a:ln>
                  <a:noFill/>
                </a:ln>
                <a:solidFill>
                  <a:srgbClr val="FF0000"/>
                </a:solidFill>
                <a:effectLst/>
                <a:uLnTx/>
                <a:uFillTx/>
                <a:latin typeface="Calibri"/>
                <a:ea typeface="+mn-ea"/>
                <a:cs typeface="+mn-cs"/>
              </a:rPr>
              <a:t>verbalising</a:t>
            </a:r>
            <a:r>
              <a:rPr kumimoji="0" lang="en-GB" sz="2800" b="1" i="0" u="none" strike="noStrike" kern="1200" cap="none" spc="0" normalizeH="0" baseline="0" noProof="0" dirty="0">
                <a:ln>
                  <a:noFill/>
                </a:ln>
                <a:solidFill>
                  <a:srgbClr val="59178A"/>
                </a:solidFill>
                <a:effectLst/>
                <a:uLnTx/>
                <a:uFillTx/>
                <a:latin typeface="Calibri"/>
                <a:ea typeface="+mn-ea"/>
                <a:cs typeface="+mn-cs"/>
              </a:rPr>
              <a:t>, explaining things to each other, and to us.</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Allowing students to further deepen their learning by </a:t>
            </a:r>
            <a:r>
              <a:rPr kumimoji="0" lang="en-GB" sz="2800" b="1" i="0" u="none" strike="noStrike" kern="1200" cap="none" spc="0" normalizeH="0" baseline="0" noProof="0" dirty="0">
                <a:ln>
                  <a:noFill/>
                </a:ln>
                <a:solidFill>
                  <a:srgbClr val="FF0000"/>
                </a:solidFill>
                <a:effectLst/>
                <a:uLnTx/>
                <a:uFillTx/>
                <a:latin typeface="Calibri"/>
                <a:ea typeface="+mn-ea"/>
                <a:cs typeface="+mn-cs"/>
              </a:rPr>
              <a:t>assessing</a:t>
            </a:r>
            <a:r>
              <a:rPr kumimoji="0" lang="en-GB" sz="2800" b="1" i="0" u="none" strike="noStrike" kern="1200" cap="none" spc="0" normalizeH="0" baseline="0" noProof="0" dirty="0">
                <a:ln>
                  <a:noFill/>
                </a:ln>
                <a:solidFill>
                  <a:srgbClr val="59178A"/>
                </a:solidFill>
                <a:effectLst/>
                <a:uLnTx/>
                <a:uFillTx/>
                <a:latin typeface="Calibri"/>
                <a:ea typeface="+mn-ea"/>
                <a:cs typeface="+mn-cs"/>
              </a:rPr>
              <a:t> their own learning, and assessing others’ learning – </a:t>
            </a:r>
            <a:r>
              <a:rPr kumimoji="0" lang="en-GB" sz="2800" b="1" i="0" u="none" strike="noStrike" kern="1200" cap="none" spc="0" normalizeH="0" baseline="0" noProof="0" dirty="0">
                <a:ln>
                  <a:noFill/>
                </a:ln>
                <a:solidFill>
                  <a:srgbClr val="FF0000"/>
                </a:solidFill>
                <a:effectLst/>
                <a:uLnTx/>
                <a:uFillTx/>
                <a:latin typeface="Calibri"/>
                <a:ea typeface="+mn-ea"/>
                <a:cs typeface="+mn-cs"/>
              </a:rPr>
              <a:t>making informed judgements</a:t>
            </a:r>
            <a:r>
              <a:rPr kumimoji="0" lang="en-GB" sz="2800" b="1" i="0" u="none" strike="noStrike" kern="1200" cap="none" spc="0" normalizeH="0" baseline="0" noProof="0" dirty="0">
                <a:ln>
                  <a:noFill/>
                </a:ln>
                <a:solidFill>
                  <a:srgbClr val="59178A"/>
                </a:solidFill>
                <a:effectLst/>
                <a:uLnTx/>
                <a:uFillTx/>
                <a:latin typeface="Calibri"/>
                <a:ea typeface="+mn-ea"/>
                <a:cs typeface="+mn-cs"/>
              </a:rPr>
              <a:t>.</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p:txBody>
      </p:sp>
      <p:sp>
        <p:nvSpPr>
          <p:cNvPr id="2" name="Rectangle 2"/>
          <p:cNvSpPr>
            <a:spLocks noChangeArrowheads="1"/>
          </p:cNvSpPr>
          <p:nvPr/>
        </p:nvSpPr>
        <p:spPr bwMode="auto">
          <a:xfrm>
            <a:off x="0" y="0"/>
            <a:ext cx="9144000" cy="836613"/>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We can make learning happen by:</a:t>
            </a:r>
            <a:endParaRPr kumimoji="0" lang="en-US" sz="1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base" latinLnBrk="0" hangingPunct="1">
              <a:lnSpc>
                <a:spcPct val="85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4414376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animBg="1"/>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0"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058" name="Oval 10">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5" name="Oval 11"/>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7" name="Oval 12"/>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8" name="Oval 1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9"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800" name="Rectangle 8"/>
          <p:cNvSpPr>
            <a:spLocks noChangeArrowheads="1"/>
          </p:cNvSpPr>
          <p:nvPr/>
        </p:nvSpPr>
        <p:spPr bwMode="auto">
          <a:xfrm>
            <a:off x="1403350" y="2852738"/>
            <a:ext cx="5832946" cy="1625600"/>
          </a:xfrm>
          <a:prstGeom prst="rect">
            <a:avLst/>
          </a:prstGeom>
          <a:noFill/>
          <a:ln w="12700">
            <a:noFill/>
            <a:miter lim="800000"/>
            <a:headEnd/>
            <a:tailEnd/>
          </a:ln>
        </p:spPr>
        <p:txBody>
          <a:bodyPr lIns="92075" tIns="46038" rIns="92075" bIns="46038" anchor="ctr"/>
          <a:lstStyle/>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Wanting/</a:t>
            </a:r>
          </a:p>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Needing</a:t>
            </a:r>
          </a:p>
        </p:txBody>
      </p:sp>
      <p:cxnSp>
        <p:nvCxnSpPr>
          <p:cNvPr id="12" name="Elbow Connector 11"/>
          <p:cNvCxnSpPr/>
          <p:nvPr/>
        </p:nvCxnSpPr>
        <p:spPr bwMode="auto">
          <a:xfrm>
            <a:off x="500034" y="5572140"/>
            <a:ext cx="914400" cy="914400"/>
          </a:xfrm>
          <a:prstGeom prst="bentConnector3">
            <a:avLst/>
          </a:prstGeom>
          <a:solidFill>
            <a:srgbClr val="660066"/>
          </a:solidFill>
          <a:ln w="9525" cap="flat" cmpd="sng" algn="ctr">
            <a:noFill/>
            <a:prstDash val="solid"/>
            <a:round/>
            <a:headEnd type="none" w="med" len="med"/>
            <a:tailEnd type="none" w="med" len="med"/>
          </a:ln>
          <a:effectLst/>
        </p:spPr>
      </p:cxnSp>
      <p:sp>
        <p:nvSpPr>
          <p:cNvPr id="3" name="TextBox 2">
            <a:extLst>
              <a:ext uri="{FF2B5EF4-FFF2-40B4-BE49-F238E27FC236}">
                <a16:creationId xmlns:a16="http://schemas.microsoft.com/office/drawing/2014/main" id="{02D9DA09-A2B5-4929-B48A-01B6C1657399}"/>
              </a:ext>
            </a:extLst>
          </p:cNvPr>
          <p:cNvSpPr txBox="1"/>
          <p:nvPr/>
        </p:nvSpPr>
        <p:spPr>
          <a:xfrm>
            <a:off x="3378200" y="1675001"/>
            <a:ext cx="2222083"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Making sense</a:t>
            </a:r>
          </a:p>
        </p:txBody>
      </p:sp>
      <p:sp>
        <p:nvSpPr>
          <p:cNvPr id="14" name="TextBox 13">
            <a:extLst>
              <a:ext uri="{FF2B5EF4-FFF2-40B4-BE49-F238E27FC236}">
                <a16:creationId xmlns:a16="http://schemas.microsoft.com/office/drawing/2014/main" id="{E2A17167-8AAA-44FD-9624-EBDAD8E62D86}"/>
              </a:ext>
            </a:extLst>
          </p:cNvPr>
          <p:cNvSpPr txBox="1"/>
          <p:nvPr/>
        </p:nvSpPr>
        <p:spPr>
          <a:xfrm>
            <a:off x="3854753" y="2235200"/>
            <a:ext cx="1053494"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Doing</a:t>
            </a:r>
          </a:p>
        </p:txBody>
      </p:sp>
      <p:sp>
        <p:nvSpPr>
          <p:cNvPr id="15" name="TextBox 14">
            <a:extLst>
              <a:ext uri="{FF2B5EF4-FFF2-40B4-BE49-F238E27FC236}">
                <a16:creationId xmlns:a16="http://schemas.microsoft.com/office/drawing/2014/main" id="{9881FDE8-AC22-4A8A-A999-DB873BE92B5C}"/>
              </a:ext>
            </a:extLst>
          </p:cNvPr>
          <p:cNvSpPr txBox="1"/>
          <p:nvPr/>
        </p:nvSpPr>
        <p:spPr>
          <a:xfrm>
            <a:off x="3546771" y="956191"/>
            <a:ext cx="1593257"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Feedback</a:t>
            </a:r>
          </a:p>
        </p:txBody>
      </p:sp>
      <p:sp>
        <p:nvSpPr>
          <p:cNvPr id="18" name="TextBox 17">
            <a:extLst>
              <a:ext uri="{FF2B5EF4-FFF2-40B4-BE49-F238E27FC236}">
                <a16:creationId xmlns:a16="http://schemas.microsoft.com/office/drawing/2014/main" id="{B136BDD8-5CD3-4322-A649-8C9450FD392A}"/>
              </a:ext>
            </a:extLst>
          </p:cNvPr>
          <p:cNvSpPr txBox="1"/>
          <p:nvPr/>
        </p:nvSpPr>
        <p:spPr>
          <a:xfrm>
            <a:off x="3429911" y="264180"/>
            <a:ext cx="1826975"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Verbalising</a:t>
            </a:r>
          </a:p>
        </p:txBody>
      </p:sp>
      <p:sp>
        <p:nvSpPr>
          <p:cNvPr id="19" name="TextBox 18">
            <a:extLst>
              <a:ext uri="{FF2B5EF4-FFF2-40B4-BE49-F238E27FC236}">
                <a16:creationId xmlns:a16="http://schemas.microsoft.com/office/drawing/2014/main" id="{D991024B-88C6-495E-87CA-E2956E055341}"/>
              </a:ext>
            </a:extLst>
          </p:cNvPr>
          <p:cNvSpPr txBox="1"/>
          <p:nvPr/>
        </p:nvSpPr>
        <p:spPr>
          <a:xfrm>
            <a:off x="6310023" y="455940"/>
            <a:ext cx="1604927"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Assessing</a:t>
            </a:r>
          </a:p>
        </p:txBody>
      </p:sp>
      <p:sp>
        <p:nvSpPr>
          <p:cNvPr id="20" name="TextBox 19">
            <a:extLst>
              <a:ext uri="{FF2B5EF4-FFF2-40B4-BE49-F238E27FC236}">
                <a16:creationId xmlns:a16="http://schemas.microsoft.com/office/drawing/2014/main" id="{93E4421D-B344-4601-B615-9E2093ADD146}"/>
              </a:ext>
            </a:extLst>
          </p:cNvPr>
          <p:cNvSpPr txBox="1"/>
          <p:nvPr/>
        </p:nvSpPr>
        <p:spPr>
          <a:xfrm>
            <a:off x="0" y="-66432"/>
            <a:ext cx="2255169" cy="138499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What’s wrong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with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highlight>
                  <a:srgbClr val="FF00FF"/>
                </a:highlight>
                <a:uLnTx/>
                <a:uFillTx/>
                <a:latin typeface="Calibri" panose="020F0502020204030204" pitchFamily="34" charset="0"/>
                <a:ea typeface="+mn-ea"/>
                <a:cs typeface="Calibri" panose="020F0502020204030204" pitchFamily="34" charset="0"/>
              </a:rPr>
              <a:t>this?</a:t>
            </a:r>
          </a:p>
        </p:txBody>
      </p:sp>
    </p:spTree>
    <p:extLst>
      <p:ext uri="{BB962C8B-B14F-4D97-AF65-F5344CB8AC3E}">
        <p14:creationId xmlns:p14="http://schemas.microsoft.com/office/powerpoint/2010/main" val="1409996112"/>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5A4334-784C-4E23-BDF3-8FD55D36532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5725"/>
            <a:ext cx="9144000" cy="7025155"/>
          </a:xfrm>
          <a:prstGeom prst="rect">
            <a:avLst/>
          </a:prstGeom>
        </p:spPr>
      </p:pic>
      <p:sp>
        <p:nvSpPr>
          <p:cNvPr id="2" name="TextBox 1">
            <a:extLst>
              <a:ext uri="{FF2B5EF4-FFF2-40B4-BE49-F238E27FC236}">
                <a16:creationId xmlns:a16="http://schemas.microsoft.com/office/drawing/2014/main" id="{4A31B799-203D-4F99-A46F-C7EA4E1CD936}"/>
              </a:ext>
            </a:extLst>
          </p:cNvPr>
          <p:cNvSpPr txBox="1"/>
          <p:nvPr/>
        </p:nvSpPr>
        <p:spPr>
          <a:xfrm>
            <a:off x="5148080" y="404580"/>
            <a:ext cx="3687420" cy="523220"/>
          </a:xfrm>
          <a:prstGeom prst="rect">
            <a:avLst/>
          </a:prstGeom>
          <a:noFill/>
        </p:spPr>
        <p:txBody>
          <a:bodyPr wrap="none" rtlCol="0">
            <a:spAutoFit/>
          </a:bodyPr>
          <a:lstStyle/>
          <a:p>
            <a:r>
              <a:rPr lang="en-GB" sz="2800" dirty="0">
                <a:highlight>
                  <a:srgbClr val="FF00FF"/>
                </a:highlight>
                <a:latin typeface="Calibri" panose="020F0502020204030204" pitchFamily="34" charset="0"/>
                <a:cs typeface="Calibri" panose="020F0502020204030204" pitchFamily="34" charset="0"/>
              </a:rPr>
              <a:t>Thanks, Dr Paul Kleiman</a:t>
            </a:r>
          </a:p>
        </p:txBody>
      </p:sp>
    </p:spTree>
    <p:extLst>
      <p:ext uri="{BB962C8B-B14F-4D97-AF65-F5344CB8AC3E}">
        <p14:creationId xmlns:p14="http://schemas.microsoft.com/office/powerpoint/2010/main" val="3309777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508" name="Rectangle 4"/>
          <p:cNvSpPr>
            <a:spLocks noGrp="1" noRot="1" noChangeArrowheads="1"/>
          </p:cNvSpPr>
          <p:nvPr>
            <p:ph type="ctrTitle"/>
          </p:nvPr>
        </p:nvSpPr>
        <p:spPr/>
        <p:txBody>
          <a:bodyPr/>
          <a:lstStyle/>
          <a:p>
            <a:pPr eaLnBrk="1" hangingPunct="1">
              <a:defRPr/>
            </a:pPr>
            <a:r>
              <a:rPr lang="en-GB" dirty="0"/>
              <a:t>Face-to-face communication</a:t>
            </a:r>
          </a:p>
        </p:txBody>
      </p:sp>
      <p:sp>
        <p:nvSpPr>
          <p:cNvPr id="1045509" name="Rectangle 5"/>
          <p:cNvSpPr>
            <a:spLocks noGrp="1" noRot="1" noChangeArrowheads="1"/>
          </p:cNvSpPr>
          <p:nvPr>
            <p:ph type="subTitle" idx="1"/>
          </p:nvPr>
        </p:nvSpPr>
        <p:spPr/>
        <p:txBody>
          <a:bodyPr/>
          <a:lstStyle/>
          <a:p>
            <a:pPr eaLnBrk="1" hangingPunct="1">
              <a:defRPr/>
            </a:pPr>
            <a:r>
              <a:rPr lang="en-GB" dirty="0"/>
              <a:t>Making all the channels work</a:t>
            </a:r>
          </a:p>
        </p:txBody>
      </p:sp>
    </p:spTree>
    <p:extLst>
      <p:ext uri="{BB962C8B-B14F-4D97-AF65-F5344CB8AC3E}">
        <p14:creationId xmlns:p14="http://schemas.microsoft.com/office/powerpoint/2010/main" val="6517521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p:txBody>
          <a:bodyPr/>
          <a:lstStyle/>
          <a:p>
            <a:pPr eaLnBrk="1" hangingPunct="1"/>
            <a:r>
              <a:rPr lang="en-GB" sz="3600" dirty="0"/>
              <a:t>Face-to-face one-to-one feedback activity</a:t>
            </a:r>
          </a:p>
        </p:txBody>
      </p:sp>
      <p:sp>
        <p:nvSpPr>
          <p:cNvPr id="23558" name="Rectangle 3"/>
          <p:cNvSpPr>
            <a:spLocks noGrp="1" noChangeArrowheads="1"/>
          </p:cNvSpPr>
          <p:nvPr>
            <p:ph idx="1"/>
          </p:nvPr>
        </p:nvSpPr>
        <p:spPr/>
        <p:txBody>
          <a:bodyPr/>
          <a:lstStyle/>
          <a:p>
            <a:pPr eaLnBrk="1" hangingPunct="1">
              <a:lnSpc>
                <a:spcPct val="100000"/>
              </a:lnSpc>
              <a:buFont typeface="Wingdings" pitchFamily="2" charset="2"/>
              <a:buNone/>
            </a:pPr>
            <a:r>
              <a:rPr lang="en-GB" sz="2800" dirty="0">
                <a:solidFill>
                  <a:srgbClr val="C00000"/>
                </a:solidFill>
              </a:rPr>
              <a:t>On the signal to start</a:t>
            </a:r>
            <a:r>
              <a:rPr lang="en-GB" sz="2800" dirty="0"/>
              <a:t>, please stand up, and work in pairs, moving around the room, talking to different people using the script which follows…</a:t>
            </a:r>
            <a:endParaRPr lang="en-GB" sz="2800" dirty="0">
              <a:solidFill>
                <a:srgbClr val="66FF33"/>
              </a:solidFill>
            </a:endParaRPr>
          </a:p>
          <a:p>
            <a:pPr eaLnBrk="1" hangingPunct="1">
              <a:lnSpc>
                <a:spcPct val="100000"/>
              </a:lnSpc>
              <a:buFont typeface="Wingdings" pitchFamily="2" charset="2"/>
              <a:buNone/>
            </a:pPr>
            <a:r>
              <a:rPr lang="en-GB" sz="2800" dirty="0"/>
              <a:t>The script:</a:t>
            </a:r>
          </a:p>
          <a:p>
            <a:pPr eaLnBrk="1" hangingPunct="1">
              <a:lnSpc>
                <a:spcPct val="100000"/>
              </a:lnSpc>
              <a:buFont typeface="Wingdings" pitchFamily="2" charset="2"/>
              <a:buNone/>
            </a:pPr>
            <a:r>
              <a:rPr lang="en-GB" sz="2800" dirty="0">
                <a:solidFill>
                  <a:srgbClr val="009900"/>
                </a:solidFill>
              </a:rPr>
              <a:t>A		‘Hello’ (or equivalent).</a:t>
            </a:r>
          </a:p>
          <a:p>
            <a:pPr eaLnBrk="1" hangingPunct="1">
              <a:lnSpc>
                <a:spcPct val="100000"/>
              </a:lnSpc>
              <a:buFont typeface="Wingdings" pitchFamily="2" charset="2"/>
              <a:buNone/>
            </a:pPr>
            <a:r>
              <a:rPr lang="en-GB" sz="2800" dirty="0">
                <a:solidFill>
                  <a:srgbClr val="0000CC"/>
                </a:solidFill>
              </a:rPr>
              <a:t>B 		‘Hello’ (or equivalent).</a:t>
            </a:r>
          </a:p>
          <a:p>
            <a:pPr eaLnBrk="1" hangingPunct="1">
              <a:lnSpc>
                <a:spcPct val="100000"/>
              </a:lnSpc>
              <a:buFont typeface="Wingdings" pitchFamily="2" charset="2"/>
              <a:buNone/>
            </a:pPr>
            <a:r>
              <a:rPr lang="en-GB" sz="2800" dirty="0">
                <a:solidFill>
                  <a:srgbClr val="009900"/>
                </a:solidFill>
              </a:rPr>
              <a:t>A 		‘You are late’.</a:t>
            </a:r>
          </a:p>
          <a:p>
            <a:pPr eaLnBrk="1" hangingPunct="1">
              <a:lnSpc>
                <a:spcPct val="100000"/>
              </a:lnSpc>
              <a:buFont typeface="Wingdings" pitchFamily="2" charset="2"/>
              <a:buNone/>
            </a:pPr>
            <a:r>
              <a:rPr lang="en-GB" sz="2800" dirty="0">
                <a:solidFill>
                  <a:srgbClr val="0000CC"/>
                </a:solidFill>
              </a:rPr>
              <a:t>B 		‘I know’.</a:t>
            </a:r>
          </a:p>
          <a:p>
            <a:pPr eaLnBrk="1" hangingPunct="1">
              <a:lnSpc>
                <a:spcPct val="100000"/>
              </a:lnSpc>
              <a:buFont typeface="Wingdings" pitchFamily="2" charset="2"/>
              <a:buNone/>
            </a:pPr>
            <a:r>
              <a:rPr lang="en-GB" sz="2800" dirty="0">
                <a:solidFill>
                  <a:srgbClr val="FF0000"/>
                </a:solidFill>
                <a:highlight>
                  <a:srgbClr val="FFFF00"/>
                </a:highlight>
              </a:rPr>
              <a:t>Try to do it completely differently each time.</a:t>
            </a:r>
          </a:p>
        </p:txBody>
      </p:sp>
      <p:pic>
        <p:nvPicPr>
          <p:cNvPr id="2" name="glas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508130" y="6022181"/>
            <a:ext cx="609600" cy="609600"/>
          </a:xfrm>
          <a:prstGeom prst="rect">
            <a:avLst/>
          </a:prstGeom>
        </p:spPr>
      </p:pic>
    </p:spTree>
    <p:extLst>
      <p:ext uri="{BB962C8B-B14F-4D97-AF65-F5344CB8AC3E}">
        <p14:creationId xmlns:p14="http://schemas.microsoft.com/office/powerpoint/2010/main" val="11591614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67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bldLst>
      <p:bldP spid="23558" grpId="0" build="p">
        <p:tmplLst>
          <p:tmpl lvl="1">
            <p:tnLst>
              <p:par>
                <p:cTn presetID="1" presetClass="entr" presetSubtype="0" fill="hold" nodeType="clickEffect">
                  <p:stCondLst>
                    <p:cond delay="0"/>
                  </p:stCondLst>
                  <p:childTnLst>
                    <p:set>
                      <p:cBhvr>
                        <p:cTn dur="1" fill="hold">
                          <p:stCondLst>
                            <p:cond delay="0"/>
                          </p:stCondLst>
                        </p:cTn>
                        <p:tgtEl>
                          <p:spTgt spid="23558"/>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23558"/>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23558"/>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23558"/>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23558"/>
                        </p:tgtEl>
                        <p:attrNameLst>
                          <p:attrName>style.visibility</p:attrName>
                        </p:attrNameLst>
                      </p:cBhvr>
                      <p:to>
                        <p:strVal val="visible"/>
                      </p:to>
                    </p:set>
                  </p:childTnLst>
                </p:cTn>
              </p:par>
            </p:tnLst>
          </p:tmpl>
        </p:tmplLst>
      </p:bldP>
    </p:bldLst>
  </p:timing>
</p:sld>
</file>

<file path=ppt/slides/slide4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81" name="Rectangle 2"/>
          <p:cNvSpPr>
            <a:spLocks noGrp="1" noChangeArrowheads="1"/>
          </p:cNvSpPr>
          <p:nvPr>
            <p:ph type="title"/>
          </p:nvPr>
        </p:nvSpPr>
        <p:spPr>
          <a:xfrm>
            <a:off x="0" y="1"/>
            <a:ext cx="8964613" cy="908732"/>
          </a:xfrm>
          <a:noFill/>
          <a:ln w="12700">
            <a:noFill/>
            <a:miter lim="800000"/>
            <a:headEnd/>
            <a:tailEnd/>
          </a:ln>
          <a:effectLst/>
        </p:spPr>
        <p:txBody>
          <a:bodyPr vert="horz" lIns="92075" tIns="46038" rIns="92075" bIns="46038" rtlCol="0" anchor="ctr">
            <a:normAutofit/>
          </a:bodyPr>
          <a:lstStyle/>
          <a:p>
            <a:pPr eaLnBrk="0" hangingPunct="0">
              <a:lnSpc>
                <a:spcPct val="80000"/>
              </a:lnSpc>
            </a:pPr>
            <a:endParaRPr lang="en-GB" sz="3200" kern="1200" dirty="0">
              <a:solidFill>
                <a:srgbClr val="800080"/>
              </a:solidFill>
              <a:ea typeface="+mn-ea"/>
              <a:cs typeface="+mn-cs"/>
            </a:endParaRPr>
          </a:p>
        </p:txBody>
      </p:sp>
      <p:sp>
        <p:nvSpPr>
          <p:cNvPr id="24582" name="Rectangle 3"/>
          <p:cNvSpPr>
            <a:spLocks noGrp="1" noChangeArrowheads="1"/>
          </p:cNvSpPr>
          <p:nvPr>
            <p:ph idx="1"/>
          </p:nvPr>
        </p:nvSpPr>
        <p:spPr>
          <a:xfrm>
            <a:off x="358777" y="980729"/>
            <a:ext cx="8605838" cy="4886672"/>
          </a:xfrm>
        </p:spPr>
        <p:txBody>
          <a:bodyPr/>
          <a:lstStyle/>
          <a:p>
            <a:pPr eaLnBrk="1" hangingPunct="1">
              <a:lnSpc>
                <a:spcPct val="100000"/>
              </a:lnSpc>
            </a:pPr>
            <a:r>
              <a:rPr lang="en-GB" sz="2800" dirty="0"/>
              <a:t>When explaining </a:t>
            </a:r>
            <a:r>
              <a:rPr lang="en-GB" sz="2800" dirty="0">
                <a:solidFill>
                  <a:srgbClr val="FF0000"/>
                </a:solidFill>
              </a:rPr>
              <a:t>assessment criteria </a:t>
            </a:r>
            <a:r>
              <a:rPr lang="en-GB" sz="2800" dirty="0"/>
              <a:t>to students, and when linking these to </a:t>
            </a:r>
            <a:r>
              <a:rPr lang="en-GB" sz="2800" dirty="0">
                <a:solidFill>
                  <a:srgbClr val="FF0000"/>
                </a:solidFill>
              </a:rPr>
              <a:t>evidence of achievement </a:t>
            </a:r>
            <a:r>
              <a:rPr lang="en-GB" sz="2800" dirty="0"/>
              <a:t>of the </a:t>
            </a:r>
            <a:r>
              <a:rPr lang="en-GB" sz="2800" dirty="0">
                <a:solidFill>
                  <a:srgbClr val="FF0000"/>
                </a:solidFill>
              </a:rPr>
              <a:t>intended learning outcomes</a:t>
            </a:r>
            <a:r>
              <a:rPr lang="en-GB" sz="2800" dirty="0"/>
              <a:t>, we need to make the most of face-to-face whole group contexts and...</a:t>
            </a:r>
          </a:p>
          <a:p>
            <a:pPr marL="2876550" lvl="1" indent="-457200" eaLnBrk="1" hangingPunct="1">
              <a:lnSpc>
                <a:spcPct val="100000"/>
              </a:lnSpc>
            </a:pPr>
            <a:r>
              <a:rPr lang="en-GB" sz="2400" dirty="0">
                <a:solidFill>
                  <a:srgbClr val="008000"/>
                </a:solidFill>
              </a:rPr>
              <a:t>Tone of voice</a:t>
            </a:r>
          </a:p>
          <a:p>
            <a:pPr marL="2876550" lvl="1" indent="-457200" eaLnBrk="1" hangingPunct="1">
              <a:lnSpc>
                <a:spcPct val="100000"/>
              </a:lnSpc>
            </a:pPr>
            <a:r>
              <a:rPr lang="en-GB" sz="2400" dirty="0">
                <a:solidFill>
                  <a:srgbClr val="008000"/>
                </a:solidFill>
              </a:rPr>
              <a:t>Body language</a:t>
            </a:r>
          </a:p>
          <a:p>
            <a:pPr marL="2876550" lvl="1" indent="-457200" eaLnBrk="1" hangingPunct="1">
              <a:lnSpc>
                <a:spcPct val="100000"/>
              </a:lnSpc>
            </a:pPr>
            <a:r>
              <a:rPr lang="en-GB" sz="2400" dirty="0">
                <a:solidFill>
                  <a:srgbClr val="008000"/>
                </a:solidFill>
              </a:rPr>
              <a:t>Facial expression</a:t>
            </a:r>
          </a:p>
          <a:p>
            <a:pPr marL="2876550" lvl="1" indent="-457200" eaLnBrk="1" hangingPunct="1">
              <a:lnSpc>
                <a:spcPct val="100000"/>
              </a:lnSpc>
            </a:pPr>
            <a:r>
              <a:rPr lang="en-GB" sz="2400" dirty="0">
                <a:solidFill>
                  <a:srgbClr val="008000"/>
                </a:solidFill>
              </a:rPr>
              <a:t>Eye contact</a:t>
            </a:r>
          </a:p>
          <a:p>
            <a:pPr marL="2876550" lvl="1" indent="-457200" eaLnBrk="1" hangingPunct="1">
              <a:lnSpc>
                <a:spcPct val="100000"/>
              </a:lnSpc>
            </a:pPr>
            <a:r>
              <a:rPr lang="en-GB" sz="2400" dirty="0">
                <a:solidFill>
                  <a:srgbClr val="008000"/>
                </a:solidFill>
              </a:rPr>
              <a:t>The chance to repeat things</a:t>
            </a:r>
          </a:p>
          <a:p>
            <a:pPr marL="2876550" lvl="1" indent="-457200" eaLnBrk="1" hangingPunct="1">
              <a:lnSpc>
                <a:spcPct val="100000"/>
              </a:lnSpc>
            </a:pPr>
            <a:r>
              <a:rPr lang="en-GB" sz="2400" dirty="0">
                <a:solidFill>
                  <a:srgbClr val="008000"/>
                </a:solidFill>
              </a:rPr>
              <a:t>The chance to respond to puzzled looks</a:t>
            </a:r>
          </a:p>
          <a:p>
            <a:pPr eaLnBrk="1" hangingPunct="1">
              <a:lnSpc>
                <a:spcPct val="100000"/>
              </a:lnSpc>
            </a:pPr>
            <a:r>
              <a:rPr lang="en-GB" sz="2800" dirty="0"/>
              <a:t>Some things don’t work nearly so well just on paper         or on screens.</a:t>
            </a:r>
            <a:endParaRPr lang="en-US" sz="2800" dirty="0"/>
          </a:p>
        </p:txBody>
      </p:sp>
      <p:sp>
        <p:nvSpPr>
          <p:cNvPr id="4" name="TextBox 3"/>
          <p:cNvSpPr txBox="1"/>
          <p:nvPr/>
        </p:nvSpPr>
        <p:spPr>
          <a:xfrm>
            <a:off x="467430" y="908733"/>
            <a:ext cx="8352928" cy="1872177"/>
          </a:xfrm>
          <a:prstGeom prst="rect">
            <a:avLst/>
          </a:prstGeom>
          <a:solidFill>
            <a:srgbClr val="FFFF00"/>
          </a:solidFill>
        </p:spPr>
        <p:txBody>
          <a:bodyPr wrap="square" rtlCol="0">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omic Sans MS" pitchFamily="66" charset="0"/>
                <a:ea typeface="+mn-ea"/>
                <a:cs typeface="+mn-cs"/>
              </a:rPr>
              <a:t>What will I be expected to show for this?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omic Sans MS" pitchFamily="66" charset="0"/>
                <a:ea typeface="+mn-ea"/>
                <a:cs typeface="+mn-cs"/>
              </a:rPr>
              <a:t>What does a good one look like, and a bad one?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omic Sans MS" pitchFamily="66" charset="0"/>
                <a:ea typeface="+mn-ea"/>
                <a:cs typeface="+mn-cs"/>
              </a:rPr>
              <a:t>Where does this fit into the big picture?</a:t>
            </a:r>
          </a:p>
        </p:txBody>
      </p:sp>
      <p:sp>
        <p:nvSpPr>
          <p:cNvPr id="5" name="TextBox 4"/>
          <p:cNvSpPr txBox="1"/>
          <p:nvPr/>
        </p:nvSpPr>
        <p:spPr>
          <a:xfrm>
            <a:off x="467430" y="2"/>
            <a:ext cx="8399094" cy="908731"/>
          </a:xfrm>
          <a:prstGeom prst="rect">
            <a:avLst/>
          </a:prstGeom>
          <a:solidFill>
            <a:schemeClr val="accent2"/>
          </a:solidFill>
        </p:spPr>
        <p:txBody>
          <a:bodyPr wrap="none"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Constructive Alignment: John Biggs</a:t>
            </a:r>
          </a:p>
        </p:txBody>
      </p:sp>
      <p:sp>
        <p:nvSpPr>
          <p:cNvPr id="7" name="TextBox 6"/>
          <p:cNvSpPr txBox="1"/>
          <p:nvPr/>
        </p:nvSpPr>
        <p:spPr>
          <a:xfrm>
            <a:off x="251401" y="2996946"/>
            <a:ext cx="2520350" cy="2246769"/>
          </a:xfrm>
          <a:prstGeom prst="rect">
            <a:avLst/>
          </a:prstGeom>
          <a:solidFill>
            <a:srgbClr val="CCFFCC"/>
          </a:solidFill>
          <a:ln>
            <a:solidFill>
              <a:srgbClr val="CC0000"/>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Some of the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tools we can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use in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face-to-face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contexts</a:t>
            </a:r>
          </a:p>
        </p:txBody>
      </p:sp>
    </p:spTree>
    <p:extLst>
      <p:ext uri="{BB962C8B-B14F-4D97-AF65-F5344CB8AC3E}">
        <p14:creationId xmlns:p14="http://schemas.microsoft.com/office/powerpoint/2010/main" val="1792668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8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8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58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58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582">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4">
                                            <p:bg/>
                                          </p:spTgt>
                                        </p:tgtEl>
                                        <p:attrNameLst>
                                          <p:attrName>style.visibility</p:attrName>
                                        </p:attrNameLst>
                                      </p:cBhvr>
                                      <p:to>
                                        <p:strVal val="visible"/>
                                      </p:to>
                                    </p:set>
                                    <p:animEffect transition="in" filter="dissolve">
                                      <p:cBhvr>
                                        <p:cTn id="43" dur="500"/>
                                        <p:tgtEl>
                                          <p:spTgt spid="4">
                                            <p:bg/>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4">
                                            <p:txEl>
                                              <p:pRg st="0" end="0"/>
                                            </p:txEl>
                                          </p:spTgt>
                                        </p:tgtEl>
                                        <p:attrNameLst>
                                          <p:attrName>style.visibility</p:attrName>
                                        </p:attrNameLst>
                                      </p:cBhvr>
                                      <p:to>
                                        <p:strVal val="visible"/>
                                      </p:to>
                                    </p:set>
                                    <p:animEffect transition="in" filter="dissolve">
                                      <p:cBhvr>
                                        <p:cTn id="48" dur="500"/>
                                        <p:tgtEl>
                                          <p:spTgt spid="4">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4">
                                            <p:txEl>
                                              <p:pRg st="1" end="1"/>
                                            </p:txEl>
                                          </p:spTgt>
                                        </p:tgtEl>
                                        <p:attrNameLst>
                                          <p:attrName>style.visibility</p:attrName>
                                        </p:attrNameLst>
                                      </p:cBhvr>
                                      <p:to>
                                        <p:strVal val="visible"/>
                                      </p:to>
                                    </p:set>
                                    <p:animEffect transition="in" filter="dissolve">
                                      <p:cBhvr>
                                        <p:cTn id="53" dur="500"/>
                                        <p:tgtEl>
                                          <p:spTgt spid="4">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4">
                                            <p:txEl>
                                              <p:pRg st="2" end="2"/>
                                            </p:txEl>
                                          </p:spTgt>
                                        </p:tgtEl>
                                        <p:attrNameLst>
                                          <p:attrName>style.visibility</p:attrName>
                                        </p:attrNameLst>
                                      </p:cBhvr>
                                      <p:to>
                                        <p:strVal val="visible"/>
                                      </p:to>
                                    </p:set>
                                    <p:animEffect transition="in" filter="dissolve">
                                      <p:cBhvr>
                                        <p:cTn id="58" dur="500"/>
                                        <p:tgtEl>
                                          <p:spTgt spid="4">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build="p" bldLvl="2"/>
      <p:bldP spid="4" grpId="0" build="p" animBg="1" autoUpdateAnimBg="0"/>
      <p:bldP spid="5" grpId="0" animBg="1"/>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ace to face feedback.jpg"/>
          <p:cNvPicPr>
            <a:picLocks noChangeAspect="1"/>
          </p:cNvPicPr>
          <p:nvPr/>
        </p:nvPicPr>
        <p:blipFill>
          <a:blip r:embed="rId2" cstate="email"/>
          <a:stretch>
            <a:fillRect/>
          </a:stretch>
        </p:blipFill>
        <p:spPr>
          <a:xfrm>
            <a:off x="2" y="914400"/>
            <a:ext cx="9115731" cy="5562600"/>
          </a:xfrm>
          <a:prstGeom prst="rect">
            <a:avLst/>
          </a:prstGeom>
        </p:spPr>
      </p:pic>
      <p:sp>
        <p:nvSpPr>
          <p:cNvPr id="3" name="TextBox 2"/>
          <p:cNvSpPr txBox="1"/>
          <p:nvPr/>
        </p:nvSpPr>
        <p:spPr>
          <a:xfrm>
            <a:off x="2362206" y="12"/>
            <a:ext cx="5656933"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Calibri"/>
                <a:ea typeface="+mn-ea"/>
                <a:cs typeface="+mn-cs"/>
              </a:rPr>
              <a:t>Face to face feedback</a:t>
            </a:r>
          </a:p>
        </p:txBody>
      </p:sp>
    </p:spTree>
    <p:extLst>
      <p:ext uri="{BB962C8B-B14F-4D97-AF65-F5344CB8AC3E}">
        <p14:creationId xmlns:p14="http://schemas.microsoft.com/office/powerpoint/2010/main" val="3516023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565727" y="1405375"/>
            <a:ext cx="7610315" cy="908904"/>
          </a:xfrm>
        </p:spPr>
        <p:txBody>
          <a:bodyPr>
            <a:noAutofit/>
            <a:scene3d>
              <a:camera prst="orthographicFront"/>
              <a:lightRig rig="threePt" dir="t"/>
            </a:scene3d>
            <a:sp3d extrusionH="311150"/>
          </a:bodyPr>
          <a:lstStyle/>
          <a:p>
            <a:pPr algn="ctr" fontAlgn="auto">
              <a:spcAft>
                <a:spcPts val="0"/>
              </a:spcAft>
              <a:defRPr/>
            </a:pPr>
            <a:r>
              <a:rPr lang="en-IE" sz="3600" b="0" dirty="0">
                <a:solidFill>
                  <a:schemeClr val="accent3"/>
                </a:solidFill>
              </a:rPr>
              <a:t>National Seminar Series at MIC 2017/18</a:t>
            </a:r>
            <a:endParaRPr sz="3600" b="0" dirty="0">
              <a:solidFill>
                <a:schemeClr val="accent3"/>
              </a:solidFill>
            </a:endParaRPr>
          </a:p>
        </p:txBody>
      </p:sp>
      <p:sp>
        <p:nvSpPr>
          <p:cNvPr id="3" name="Subtitle 2"/>
          <p:cNvSpPr>
            <a:spLocks noGrp="1"/>
          </p:cNvSpPr>
          <p:nvPr>
            <p:ph type="subTitle" idx="1"/>
          </p:nvPr>
        </p:nvSpPr>
        <p:spPr>
          <a:xfrm>
            <a:off x="3798532" y="2727681"/>
            <a:ext cx="5134254" cy="1395353"/>
          </a:xfrm>
        </p:spPr>
        <p:txBody>
          <a:bodyPr>
            <a:noAutofit/>
          </a:bodyPr>
          <a:lstStyle/>
          <a:p>
            <a:r>
              <a:rPr lang="en-IE" sz="2400" dirty="0">
                <a:solidFill>
                  <a:srgbClr val="6C9A2E"/>
                </a:solidFill>
              </a:rPr>
              <a:t>Twitter</a:t>
            </a:r>
            <a:r>
              <a:rPr lang="en-IE" sz="2400">
                <a:solidFill>
                  <a:srgbClr val="6C9A2E"/>
                </a:solidFill>
              </a:rPr>
              <a:t>: </a:t>
            </a:r>
          </a:p>
          <a:p>
            <a:r>
              <a:rPr lang="en-IE" sz="2400" dirty="0">
                <a:solidFill>
                  <a:srgbClr val="6C9A2E"/>
                </a:solidFill>
              </a:rPr>
              <a:t>@CTLMIC   @</a:t>
            </a:r>
            <a:r>
              <a:rPr lang="en-IE" sz="2400" dirty="0" err="1">
                <a:solidFill>
                  <a:srgbClr val="6C9A2E"/>
                </a:solidFill>
              </a:rPr>
              <a:t>ForumTL</a:t>
            </a:r>
            <a:r>
              <a:rPr lang="en-IE" sz="2400" dirty="0">
                <a:solidFill>
                  <a:srgbClr val="6C9A2E"/>
                </a:solidFill>
              </a:rPr>
              <a:t>   @</a:t>
            </a:r>
            <a:r>
              <a:rPr lang="en-IE" sz="2400" dirty="0" err="1">
                <a:solidFill>
                  <a:srgbClr val="6C9A2E"/>
                </a:solidFill>
              </a:rPr>
              <a:t>MICLimerick</a:t>
            </a:r>
            <a:endParaRPr lang="en-IE" sz="2400" dirty="0">
              <a:solidFill>
                <a:srgbClr val="6C9A2E"/>
              </a:solidFill>
            </a:endParaRPr>
          </a:p>
          <a:p>
            <a:r>
              <a:rPr lang="en-IE" sz="2400" dirty="0">
                <a:solidFill>
                  <a:srgbClr val="6C9A2E"/>
                </a:solidFill>
              </a:rPr>
              <a:t>@</a:t>
            </a:r>
            <a:r>
              <a:rPr lang="en-IE" sz="2400" dirty="0" err="1">
                <a:solidFill>
                  <a:srgbClr val="6C9A2E"/>
                </a:solidFill>
              </a:rPr>
              <a:t>RacePhil</a:t>
            </a:r>
            <a:br>
              <a:rPr lang="en-IE" sz="2400" dirty="0"/>
            </a:br>
            <a:endParaRPr lang="en-IE" sz="2400" b="1" dirty="0">
              <a:solidFill>
                <a:srgbClr val="002060"/>
              </a:solidFill>
            </a:endParaRPr>
          </a:p>
        </p:txBody>
      </p:sp>
      <p:sp>
        <p:nvSpPr>
          <p:cNvPr id="18435" name="Picture 3"/>
          <p:cNvSpPr>
            <a:spLocks noChangeAspect="1"/>
          </p:cNvSpPr>
          <p:nvPr/>
        </p:nvSpPr>
        <p:spPr bwMode="auto">
          <a:xfrm>
            <a:off x="161925" y="1100138"/>
            <a:ext cx="1690688" cy="1270000"/>
          </a:xfrm>
          <a:prstGeom prst="rect">
            <a:avLst/>
          </a:prstGeom>
          <a:noFill/>
          <a:ln w="9525">
            <a:noFill/>
            <a:miter lim="800000"/>
            <a:headEnd/>
            <a:tailEnd/>
          </a:ln>
        </p:spPr>
        <p:txBody>
          <a:bodyPr/>
          <a:lstStyle/>
          <a:p>
            <a:endParaRPr lang="en-US" sz="1800">
              <a:solidFill>
                <a:prstClr val="black"/>
              </a:solidFill>
              <a:latin typeface="Calibri" pitchFamily="34" charset="0"/>
            </a:endParaRPr>
          </a:p>
        </p:txBody>
      </p:sp>
      <p:sp>
        <p:nvSpPr>
          <p:cNvPr id="18436" name="TextBox 5"/>
          <p:cNvSpPr txBox="1">
            <a:spLocks noChangeArrowheads="1"/>
          </p:cNvSpPr>
          <p:nvPr/>
        </p:nvSpPr>
        <p:spPr bwMode="auto">
          <a:xfrm>
            <a:off x="957679" y="5342802"/>
            <a:ext cx="7218362" cy="338137"/>
          </a:xfrm>
          <a:prstGeom prst="rect">
            <a:avLst/>
          </a:prstGeom>
          <a:noFill/>
          <a:ln w="9525">
            <a:noFill/>
            <a:miter lim="800000"/>
            <a:headEnd/>
            <a:tailEnd/>
          </a:ln>
        </p:spPr>
        <p:txBody>
          <a:bodyPr wrap="none">
            <a:spAutoFit/>
          </a:bodyPr>
          <a:lstStyle/>
          <a:p>
            <a:r>
              <a:rPr lang="en-IE" sz="1600" b="1" dirty="0">
                <a:solidFill>
                  <a:srgbClr val="6C9A2E"/>
                </a:solidFill>
                <a:latin typeface="Calibri" pitchFamily="34" charset="0"/>
              </a:rPr>
              <a:t>National Forum for the Enhancement of Teaching and Learning in Higher Education</a:t>
            </a:r>
            <a:endParaRPr lang="ga-IE" sz="1600" b="1" dirty="0">
              <a:solidFill>
                <a:srgbClr val="6C9A2E"/>
              </a:solidFill>
              <a:latin typeface="Calibri" pitchFamily="34" charset="0"/>
            </a:endParaRPr>
          </a:p>
        </p:txBody>
      </p:sp>
      <p:pic>
        <p:nvPicPr>
          <p:cNvPr id="8" name="Picture 2" descr="C:\Users\Anne\Pictures\Captur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05854" y="857250"/>
            <a:ext cx="838147" cy="1053846"/>
          </a:xfrm>
          <a:prstGeom prst="rect">
            <a:avLst/>
          </a:prstGeom>
          <a:noFill/>
        </p:spPr>
      </p:pic>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 y="857250"/>
            <a:ext cx="1456915" cy="565370"/>
          </a:xfrm>
          <a:prstGeom prst="rect">
            <a:avLst/>
          </a:prstGeom>
        </p:spPr>
      </p:pic>
    </p:spTree>
    <p:extLst>
      <p:ext uri="{BB962C8B-B14F-4D97-AF65-F5344CB8AC3E}">
        <p14:creationId xmlns:p14="http://schemas.microsoft.com/office/powerpoint/2010/main" val="34358990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eedback hands on.jpg"/>
          <p:cNvPicPr>
            <a:picLocks noChangeAspect="1"/>
          </p:cNvPicPr>
          <p:nvPr/>
        </p:nvPicPr>
        <p:blipFill>
          <a:blip r:embed="rId2" cstate="email"/>
          <a:stretch>
            <a:fillRect/>
          </a:stretch>
        </p:blipFill>
        <p:spPr>
          <a:xfrm>
            <a:off x="2" y="1161758"/>
            <a:ext cx="9052707" cy="5696242"/>
          </a:xfrm>
          <a:prstGeom prst="rect">
            <a:avLst/>
          </a:prstGeom>
        </p:spPr>
      </p:pic>
      <p:sp>
        <p:nvSpPr>
          <p:cNvPr id="3" name="TextBox 2"/>
          <p:cNvSpPr txBox="1"/>
          <p:nvPr/>
        </p:nvSpPr>
        <p:spPr>
          <a:xfrm>
            <a:off x="2362200" y="12"/>
            <a:ext cx="5378780"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Calibri"/>
                <a:ea typeface="+mn-ea"/>
                <a:cs typeface="+mn-cs"/>
              </a:rPr>
              <a:t>Hands-on feedback?</a:t>
            </a:r>
          </a:p>
        </p:txBody>
      </p:sp>
    </p:spTree>
    <p:extLst>
      <p:ext uri="{BB962C8B-B14F-4D97-AF65-F5344CB8AC3E}">
        <p14:creationId xmlns:p14="http://schemas.microsoft.com/office/powerpoint/2010/main" val="17371027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041CE4B-8F6C-4DCF-8CE2-DD2C2B02E2C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5370" y="404580"/>
            <a:ext cx="9073260" cy="6048840"/>
          </a:xfrm>
          <a:prstGeom prst="rect">
            <a:avLst/>
          </a:prstGeom>
        </p:spPr>
      </p:pic>
    </p:spTree>
    <p:extLst>
      <p:ext uri="{BB962C8B-B14F-4D97-AF65-F5344CB8AC3E}">
        <p14:creationId xmlns:p14="http://schemas.microsoft.com/office/powerpoint/2010/main" val="2684144188"/>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1"/>
            <a:ext cx="9144000" cy="1124679"/>
          </a:xfrm>
        </p:spPr>
        <p:txBody>
          <a:bodyPr/>
          <a:lstStyle/>
          <a:p>
            <a:r>
              <a:rPr lang="en-GB" sz="3200" b="1" dirty="0">
                <a:solidFill>
                  <a:srgbClr val="FF0000"/>
                </a:solidFill>
              </a:rPr>
              <a:t>Learning, feedback and assessment:</a:t>
            </a:r>
            <a:br>
              <a:rPr lang="en-GB" sz="3200" b="1" dirty="0">
                <a:solidFill>
                  <a:srgbClr val="FF0000"/>
                </a:solidFill>
              </a:rPr>
            </a:br>
            <a:r>
              <a:rPr lang="en-GB" sz="3200" b="1" dirty="0">
                <a:solidFill>
                  <a:srgbClr val="FF0000"/>
                </a:solidFill>
              </a:rPr>
              <a:t>the ten most important words</a:t>
            </a:r>
          </a:p>
        </p:txBody>
      </p:sp>
      <p:sp>
        <p:nvSpPr>
          <p:cNvPr id="23555" name="Content Placeholder 2"/>
          <p:cNvSpPr>
            <a:spLocks noGrp="1"/>
          </p:cNvSpPr>
          <p:nvPr>
            <p:ph sz="half" idx="1"/>
          </p:nvPr>
        </p:nvSpPr>
        <p:spPr>
          <a:xfrm>
            <a:off x="285720" y="1643050"/>
            <a:ext cx="4225925" cy="3438532"/>
          </a:xfrm>
        </p:spPr>
        <p:txBody>
          <a:bodyPr/>
          <a:lstStyle/>
          <a:p>
            <a:r>
              <a:rPr lang="en-GB" dirty="0"/>
              <a:t>Why?</a:t>
            </a:r>
          </a:p>
          <a:p>
            <a:r>
              <a:rPr lang="en-GB" dirty="0"/>
              <a:t>What?</a:t>
            </a:r>
          </a:p>
          <a:p>
            <a:r>
              <a:rPr lang="en-GB" dirty="0"/>
              <a:t>Who?</a:t>
            </a:r>
          </a:p>
          <a:p>
            <a:r>
              <a:rPr lang="en-GB" dirty="0"/>
              <a:t>Where?</a:t>
            </a:r>
          </a:p>
          <a:p>
            <a:r>
              <a:rPr lang="en-GB" dirty="0"/>
              <a:t>When?</a:t>
            </a:r>
          </a:p>
          <a:p>
            <a:r>
              <a:rPr lang="en-GB" dirty="0"/>
              <a:t>How?</a:t>
            </a:r>
          </a:p>
        </p:txBody>
      </p:sp>
      <p:sp>
        <p:nvSpPr>
          <p:cNvPr id="23556" name="Content Placeholder 3"/>
          <p:cNvSpPr>
            <a:spLocks noGrp="1"/>
          </p:cNvSpPr>
          <p:nvPr>
            <p:ph sz="half" idx="2"/>
          </p:nvPr>
        </p:nvSpPr>
        <p:spPr>
          <a:xfrm>
            <a:off x="3714744" y="1714488"/>
            <a:ext cx="4227513" cy="3509970"/>
          </a:xfrm>
        </p:spPr>
        <p:txBody>
          <a:bodyPr/>
          <a:lstStyle/>
          <a:p>
            <a:r>
              <a:rPr lang="en-GB" dirty="0"/>
              <a:t>Which?</a:t>
            </a:r>
          </a:p>
          <a:p>
            <a:r>
              <a:rPr lang="en-GB" dirty="0"/>
              <a:t>So what? </a:t>
            </a:r>
          </a:p>
          <a:p>
            <a:pPr marL="0" indent="0">
              <a:buNone/>
            </a:pPr>
            <a:r>
              <a:rPr lang="en-GB" dirty="0">
                <a:solidFill>
                  <a:srgbClr val="FF0000"/>
                </a:solidFill>
              </a:rPr>
              <a:t>	wtf?</a:t>
            </a:r>
          </a:p>
          <a:p>
            <a:r>
              <a:rPr lang="en-GB" dirty="0"/>
              <a:t>Wow?</a:t>
            </a:r>
          </a:p>
          <a:p>
            <a:pPr>
              <a:buNone/>
            </a:pPr>
            <a:r>
              <a:rPr lang="en-GB" dirty="0"/>
              <a:t>And the most powerful four-letter word in the English language...</a:t>
            </a:r>
          </a:p>
          <a:p>
            <a:pPr>
              <a:buNone/>
            </a:pPr>
            <a:r>
              <a:rPr lang="en-GB" sz="4000" dirty="0">
                <a:solidFill>
                  <a:srgbClr val="CC0000"/>
                </a:solidFill>
              </a:rPr>
              <a:t>	????</a:t>
            </a:r>
          </a:p>
        </p:txBody>
      </p:sp>
    </p:spTree>
    <p:extLst>
      <p:ext uri="{BB962C8B-B14F-4D97-AF65-F5344CB8AC3E}">
        <p14:creationId xmlns:p14="http://schemas.microsoft.com/office/powerpoint/2010/main" val="1271036935"/>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5"/>
            <a:ext cx="8713788" cy="575705"/>
          </a:xfrm>
        </p:spPr>
        <p:txBody>
          <a:bodyPr/>
          <a:lstStyle/>
          <a:p>
            <a:r>
              <a:rPr lang="en-GB" sz="3600" dirty="0">
                <a:latin typeface="Calibri" panose="020F0502020204030204" pitchFamily="34" charset="0"/>
                <a:cs typeface="Calibri" panose="020F0502020204030204" pitchFamily="34" charset="0"/>
              </a:rPr>
              <a:t>‘what’ </a:t>
            </a:r>
            <a:r>
              <a:rPr lang="en-GB" sz="3600" dirty="0">
                <a:solidFill>
                  <a:srgbClr val="00B050"/>
                </a:solidFill>
                <a:latin typeface="Calibri" panose="020F0502020204030204" pitchFamily="34" charset="0"/>
                <a:cs typeface="Calibri" panose="020F0502020204030204" pitchFamily="34" charset="0"/>
              </a:rPr>
              <a:t>is getting ever less important</a:t>
            </a:r>
          </a:p>
        </p:txBody>
      </p:sp>
      <p:sp>
        <p:nvSpPr>
          <p:cNvPr id="3" name="Content Placeholder 2"/>
          <p:cNvSpPr>
            <a:spLocks noGrp="1"/>
          </p:cNvSpPr>
          <p:nvPr>
            <p:ph idx="1"/>
          </p:nvPr>
        </p:nvSpPr>
        <p:spPr>
          <a:xfrm>
            <a:off x="358777" y="764631"/>
            <a:ext cx="8605838" cy="5102772"/>
          </a:xfrm>
        </p:spPr>
        <p:txBody>
          <a:bodyPr/>
          <a:lstStyle/>
          <a:p>
            <a:pPr>
              <a:lnSpc>
                <a:spcPct val="100000"/>
              </a:lnSpc>
            </a:pPr>
            <a:r>
              <a:rPr lang="en-GB" sz="2400" dirty="0">
                <a:latin typeface="Calibri" panose="020F0502020204030204" pitchFamily="34" charset="0"/>
                <a:cs typeface="Calibri" panose="020F0502020204030204" pitchFamily="34" charset="0"/>
              </a:rPr>
              <a:t>Columbia University research published recently (2011)  in Science magazine shows that people are much less prepared to remember ‘</a:t>
            </a:r>
            <a:r>
              <a:rPr lang="en-GB" sz="2400" dirty="0">
                <a:solidFill>
                  <a:srgbClr val="FF0000"/>
                </a:solidFill>
                <a:latin typeface="Calibri" panose="020F0502020204030204" pitchFamily="34" charset="0"/>
                <a:cs typeface="Calibri" panose="020F0502020204030204" pitchFamily="34" charset="0"/>
              </a:rPr>
              <a:t>what</a:t>
            </a:r>
            <a:r>
              <a:rPr lang="en-GB" sz="2400" dirty="0">
                <a:latin typeface="Calibri" panose="020F0502020204030204" pitchFamily="34" charset="0"/>
                <a:cs typeface="Calibri" panose="020F0502020204030204" pitchFamily="34" charset="0"/>
              </a:rPr>
              <a:t>’, but better at remembering </a:t>
            </a:r>
            <a:r>
              <a:rPr lang="en-GB" sz="2400" dirty="0">
                <a:solidFill>
                  <a:srgbClr val="FF0000"/>
                </a:solidFill>
                <a:latin typeface="Calibri" panose="020F0502020204030204" pitchFamily="34" charset="0"/>
                <a:cs typeface="Calibri" panose="020F0502020204030204" pitchFamily="34" charset="0"/>
              </a:rPr>
              <a:t>where</a:t>
            </a:r>
            <a:r>
              <a:rPr lang="en-GB" sz="2400" dirty="0">
                <a:latin typeface="Calibri" panose="020F0502020204030204" pitchFamily="34" charset="0"/>
                <a:cs typeface="Calibri" panose="020F0502020204030204" pitchFamily="34" charset="0"/>
              </a:rPr>
              <a:t> to access information, and </a:t>
            </a:r>
            <a:r>
              <a:rPr lang="en-GB" sz="2400" dirty="0">
                <a:solidFill>
                  <a:srgbClr val="FF0000"/>
                </a:solidFill>
                <a:latin typeface="Calibri" panose="020F0502020204030204" pitchFamily="34" charset="0"/>
                <a:cs typeface="Calibri" panose="020F0502020204030204" pitchFamily="34" charset="0"/>
              </a:rPr>
              <a:t>how</a:t>
            </a:r>
            <a:r>
              <a:rPr lang="en-GB" sz="2400" dirty="0">
                <a:latin typeface="Calibri" panose="020F0502020204030204" pitchFamily="34" charset="0"/>
                <a:cs typeface="Calibri" panose="020F0502020204030204" pitchFamily="34" charset="0"/>
              </a:rPr>
              <a:t> to do so.</a:t>
            </a:r>
          </a:p>
          <a:p>
            <a:pPr>
              <a:lnSpc>
                <a:spcPct val="100000"/>
              </a:lnSpc>
            </a:pPr>
            <a:r>
              <a:rPr lang="en-GB" sz="2400" dirty="0">
                <a:latin typeface="Calibri" panose="020F0502020204030204" pitchFamily="34" charset="0"/>
                <a:cs typeface="Calibri" panose="020F0502020204030204" pitchFamily="34" charset="0"/>
              </a:rPr>
              <a:t>Betsy Sparrow, one of the principal researchers, concludes that the internet has become ‘an external memory source that we can access at any time. ... Just as we learn through transactive memory who knows what in our families and offices, we are learning what the computer ‘knows’ and when we should attend to where we have stored information in our computer-based memories. We are becoming symbiotic with our computer tools.</a:t>
            </a:r>
          </a:p>
          <a:p>
            <a:pPr>
              <a:buNone/>
            </a:pPr>
            <a:r>
              <a:rPr lang="en-US" sz="2000" i="1" dirty="0">
                <a:solidFill>
                  <a:schemeClr val="tx1"/>
                </a:solidFill>
                <a:latin typeface="Calibri" panose="020F0502020204030204" pitchFamily="34" charset="0"/>
                <a:cs typeface="Calibri" panose="020F0502020204030204" pitchFamily="34" charset="0"/>
              </a:rPr>
              <a:t>Published Online July 14 2011 </a:t>
            </a:r>
            <a:r>
              <a:rPr lang="en-US" sz="2000" i="1" dirty="0">
                <a:solidFill>
                  <a:schemeClr val="tx1"/>
                </a:solidFill>
                <a:latin typeface="Calibri" panose="020F0502020204030204" pitchFamily="34" charset="0"/>
                <a:cs typeface="Calibri" panose="020F0502020204030204" pitchFamily="34" charset="0"/>
                <a:hlinkClick r:id="rId2" action="ppaction://hlinkfile"/>
              </a:rPr>
              <a:t>&lt; Science Express Index</a:t>
            </a:r>
            <a:r>
              <a:rPr lang="en-US" sz="2000" i="1" dirty="0">
                <a:solidFill>
                  <a:schemeClr val="tx1"/>
                </a:solidFill>
                <a:latin typeface="Calibri" panose="020F0502020204030204" pitchFamily="34" charset="0"/>
                <a:cs typeface="Calibri" panose="020F0502020204030204" pitchFamily="34" charset="0"/>
              </a:rPr>
              <a:t>  Science DOI: 10.1126/science.1207745 </a:t>
            </a:r>
            <a:endParaRPr lang="en-US" sz="2000" dirty="0">
              <a:solidFill>
                <a:schemeClr val="tx1"/>
              </a:solidFill>
              <a:latin typeface="Calibri" panose="020F0502020204030204" pitchFamily="34" charset="0"/>
              <a:cs typeface="Calibri" panose="020F0502020204030204" pitchFamily="34" charset="0"/>
            </a:endParaRPr>
          </a:p>
          <a:p>
            <a:pPr>
              <a:buNone/>
            </a:pPr>
            <a:r>
              <a:rPr lang="en-US" sz="2000" dirty="0">
                <a:solidFill>
                  <a:schemeClr val="tx1"/>
                </a:solidFill>
                <a:latin typeface="Calibri" panose="020F0502020204030204" pitchFamily="34" charset="0"/>
                <a:cs typeface="Calibri" panose="020F0502020204030204" pitchFamily="34" charset="0"/>
              </a:rPr>
              <a:t>Report: Google Effects on Memory: Cognitive Consequences of Having Information at Our Fingertips </a:t>
            </a:r>
            <a:r>
              <a:rPr lang="en-US" sz="2000" dirty="0">
                <a:solidFill>
                  <a:schemeClr val="tx1"/>
                </a:solidFill>
                <a:latin typeface="Calibri" panose="020F0502020204030204" pitchFamily="34" charset="0"/>
                <a:cs typeface="Calibri" panose="020F0502020204030204" pitchFamily="34" charset="0"/>
                <a:hlinkClick r:id="rId3" action="ppaction://hlinkfile"/>
              </a:rPr>
              <a:t>Betsy Sparrow</a:t>
            </a:r>
            <a:r>
              <a:rPr lang="en-US" sz="2000" dirty="0">
                <a:solidFill>
                  <a:schemeClr val="tx1"/>
                </a:solidFill>
                <a:latin typeface="Calibri" panose="020F0502020204030204" pitchFamily="34" charset="0"/>
                <a:cs typeface="Calibri" panose="020F0502020204030204" pitchFamily="34" charset="0"/>
              </a:rPr>
              <a:t>,</a:t>
            </a:r>
            <a:r>
              <a:rPr lang="en-US" sz="2000" dirty="0">
                <a:solidFill>
                  <a:schemeClr val="tx1"/>
                </a:solidFill>
                <a:latin typeface="Calibri" panose="020F0502020204030204" pitchFamily="34" charset="0"/>
                <a:cs typeface="Calibri" panose="020F0502020204030204" pitchFamily="34" charset="0"/>
                <a:hlinkClick r:id="" action="ppaction://hlinkfile"/>
              </a:rPr>
              <a:t>*</a:t>
            </a:r>
            <a:r>
              <a:rPr lang="en-US" sz="2000" dirty="0">
                <a:solidFill>
                  <a:schemeClr val="tx1"/>
                </a:solidFill>
                <a:latin typeface="Calibri" panose="020F0502020204030204" pitchFamily="34" charset="0"/>
                <a:cs typeface="Calibri" panose="020F0502020204030204" pitchFamily="34" charset="0"/>
              </a:rPr>
              <a:t>, </a:t>
            </a:r>
            <a:r>
              <a:rPr lang="en-US" sz="2000" dirty="0">
                <a:solidFill>
                  <a:schemeClr val="tx1"/>
                </a:solidFill>
                <a:latin typeface="Calibri" panose="020F0502020204030204" pitchFamily="34" charset="0"/>
                <a:cs typeface="Calibri" panose="020F0502020204030204" pitchFamily="34" charset="0"/>
                <a:hlinkClick r:id="rId4" action="ppaction://hlinkfile"/>
              </a:rPr>
              <a:t>Jenny Liu</a:t>
            </a:r>
            <a:r>
              <a:rPr lang="en-US" sz="2000" dirty="0">
                <a:solidFill>
                  <a:schemeClr val="tx1"/>
                </a:solidFill>
                <a:latin typeface="Calibri" panose="020F0502020204030204" pitchFamily="34" charset="0"/>
                <a:cs typeface="Calibri" panose="020F0502020204030204" pitchFamily="34" charset="0"/>
              </a:rPr>
              <a:t>,  </a:t>
            </a:r>
            <a:r>
              <a:rPr lang="en-US" sz="2000" dirty="0">
                <a:solidFill>
                  <a:schemeClr val="tx1"/>
                </a:solidFill>
                <a:latin typeface="Calibri" panose="020F0502020204030204" pitchFamily="34" charset="0"/>
                <a:cs typeface="Calibri" panose="020F0502020204030204" pitchFamily="34" charset="0"/>
                <a:hlinkClick r:id="rId5" action="ppaction://hlinkfile"/>
              </a:rPr>
              <a:t>Daniel M. Wegner</a:t>
            </a:r>
            <a:endParaRPr lang="en-US" sz="2000" dirty="0">
              <a:solidFill>
                <a:schemeClr val="tx1"/>
              </a:solidFill>
              <a:latin typeface="Calibri" panose="020F0502020204030204" pitchFamily="34" charset="0"/>
              <a:cs typeface="Calibri" panose="020F0502020204030204" pitchFamily="34" charset="0"/>
            </a:endParaRPr>
          </a:p>
          <a:p>
            <a:pPr>
              <a:lnSpc>
                <a:spcPct val="100000"/>
              </a:lnSpc>
            </a:pPr>
            <a:endParaRPr lang="en-GB"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45698036"/>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85720" y="1643050"/>
            <a:ext cx="4225925" cy="3438532"/>
          </a:xfrm>
          <a:prstGeom prst="rect">
            <a:avLst/>
          </a:prstGeom>
        </p:spPr>
        <p:txBody>
          <a:bodyPr/>
          <a:lstStyle/>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Why?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(rationale)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18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What? </a:t>
            </a:r>
            <a:r>
              <a:rPr kumimoji="0" lang="en-GB" sz="1800" b="1" i="0" u="none" strike="noStrike" kern="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(content)</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Who?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(people, you, me, them)</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Where?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(locations)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When?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(times)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How?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(processes)</a:t>
            </a:r>
          </a:p>
        </p:txBody>
      </p:sp>
      <p:sp>
        <p:nvSpPr>
          <p:cNvPr id="4" name="Content Placeholder 3"/>
          <p:cNvSpPr txBox="1">
            <a:spLocks/>
          </p:cNvSpPr>
          <p:nvPr/>
        </p:nvSpPr>
        <p:spPr>
          <a:xfrm>
            <a:off x="4500562" y="1714488"/>
            <a:ext cx="4227513" cy="3509970"/>
          </a:xfrm>
          <a:prstGeom prst="rect">
            <a:avLst/>
          </a:prstGeom>
        </p:spPr>
        <p:txBody>
          <a:bodyPr/>
          <a:lstStyle/>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Which?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(decisions)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So what?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(importance?)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Wow?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(impact?)</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And the most powerful four-letter word in the English language...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3600" b="1" i="0" u="none" strike="noStrike" kern="0" cap="none" spc="0" normalizeH="0" baseline="0" noProof="0" dirty="0">
                <a:ln>
                  <a:noFill/>
                </a:ln>
                <a:solidFill>
                  <a:srgbClr val="CC0000"/>
                </a:solidFill>
                <a:effectLst/>
                <a:uLnTx/>
                <a:uFillTx/>
                <a:latin typeface="Calibri" panose="020F0502020204030204" pitchFamily="34" charset="0"/>
                <a:cs typeface="Calibri" panose="020F0502020204030204" pitchFamily="34" charset="0"/>
              </a:rPr>
              <a:t>	????</a:t>
            </a:r>
          </a:p>
        </p:txBody>
      </p:sp>
      <p:sp>
        <p:nvSpPr>
          <p:cNvPr id="5" name="Title 1"/>
          <p:cNvSpPr txBox="1">
            <a:spLocks/>
          </p:cNvSpPr>
          <p:nvPr/>
        </p:nvSpPr>
        <p:spPr>
          <a:xfrm>
            <a:off x="0" y="1"/>
            <a:ext cx="9144000" cy="1124679"/>
          </a:xfrm>
          <a:prstGeom prst="rect">
            <a:avLst/>
          </a:prstGeom>
        </p:spPr>
        <p:txBody>
          <a:bodyPr/>
          <a:lstStyle/>
          <a:p>
            <a:pPr lvl="0" algn="ctr">
              <a:lnSpc>
                <a:spcPct val="85000"/>
              </a:lnSpc>
              <a:defRPr/>
            </a:pPr>
            <a:r>
              <a:rPr lang="en-GB" sz="3200" b="1" kern="0" dirty="0">
                <a:solidFill>
                  <a:srgbClr val="FF0000"/>
                </a:solidFill>
                <a:latin typeface="Calibri" panose="020F0502020204030204" pitchFamily="34" charset="0"/>
                <a:cs typeface="Calibri" panose="020F0502020204030204" pitchFamily="34" charset="0"/>
              </a:rPr>
              <a:t>Learning, feedback and assessment:</a:t>
            </a:r>
          </a:p>
          <a:p>
            <a:pPr lvl="0" algn="ctr">
              <a:lnSpc>
                <a:spcPct val="85000"/>
              </a:lnSpc>
              <a:defRPr/>
            </a:pPr>
            <a:r>
              <a:rPr lang="en-GB" sz="3200" b="1" kern="0" dirty="0">
                <a:solidFill>
                  <a:srgbClr val="FF0000"/>
                </a:solidFill>
                <a:latin typeface="Calibri" panose="020F0502020204030204" pitchFamily="34" charset="0"/>
                <a:cs typeface="Calibri" panose="020F0502020204030204" pitchFamily="34" charset="0"/>
              </a:rPr>
              <a:t>the </a:t>
            </a:r>
            <a:r>
              <a:rPr kumimoji="0" lang="en-GB" sz="3200" b="1"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ten most important words</a:t>
            </a:r>
          </a:p>
        </p:txBody>
      </p:sp>
    </p:spTree>
    <p:extLst>
      <p:ext uri="{BB962C8B-B14F-4D97-AF65-F5344CB8AC3E}">
        <p14:creationId xmlns:p14="http://schemas.microsoft.com/office/powerpoint/2010/main" val="38953119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85720" y="1643050"/>
            <a:ext cx="4225925" cy="3438532"/>
          </a:xfrm>
          <a:prstGeom prst="rect">
            <a:avLst/>
          </a:prstGeom>
        </p:spPr>
        <p:txBody>
          <a:bodyPr/>
          <a:lstStyle/>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Why?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(rationale)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18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What? </a:t>
            </a:r>
            <a:r>
              <a:rPr kumimoji="0" lang="en-GB" sz="1800" b="1" i="0" u="none" strike="noStrike" kern="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(content)</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Who?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(people, you, me, them)</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Where?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(locations)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When?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(times)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How?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(processes)</a:t>
            </a:r>
          </a:p>
        </p:txBody>
      </p:sp>
      <p:sp>
        <p:nvSpPr>
          <p:cNvPr id="4" name="Content Placeholder 3"/>
          <p:cNvSpPr txBox="1">
            <a:spLocks/>
          </p:cNvSpPr>
          <p:nvPr/>
        </p:nvSpPr>
        <p:spPr>
          <a:xfrm>
            <a:off x="4500562" y="1714488"/>
            <a:ext cx="4227513" cy="3509970"/>
          </a:xfrm>
          <a:prstGeom prst="rect">
            <a:avLst/>
          </a:prstGeom>
        </p:spPr>
        <p:txBody>
          <a:bodyPr/>
          <a:lstStyle/>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Which?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(decisions)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So what?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(importance?)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Wow?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(impact?)</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And the most powerful four-letter word in the English language...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3600" b="1" i="0" u="none" strike="noStrike" kern="0" cap="none" spc="0" normalizeH="0" baseline="0" noProof="0" dirty="0">
                <a:ln>
                  <a:noFill/>
                </a:ln>
                <a:solidFill>
                  <a:srgbClr val="CC0000"/>
                </a:solidFill>
                <a:effectLst/>
                <a:uLnTx/>
                <a:uFillTx/>
                <a:latin typeface="Calibri" panose="020F0502020204030204" pitchFamily="34" charset="0"/>
                <a:cs typeface="Calibri" panose="020F0502020204030204" pitchFamily="34" charset="0"/>
              </a:rPr>
              <a:t>	</a:t>
            </a:r>
            <a:r>
              <a:rPr kumimoji="0" lang="en-GB" sz="6000" b="1" i="0" u="none" strike="noStrike" kern="0" cap="none" spc="0" normalizeH="0" baseline="0" noProof="0" dirty="0">
                <a:ln>
                  <a:noFill/>
                </a:ln>
                <a:solidFill>
                  <a:srgbClr val="CC0000"/>
                </a:solidFill>
                <a:effectLst/>
                <a:uLnTx/>
                <a:uFillTx/>
                <a:latin typeface="Calibri" panose="020F0502020204030204" pitchFamily="34" charset="0"/>
                <a:cs typeface="Calibri" panose="020F0502020204030204" pitchFamily="34" charset="0"/>
              </a:rPr>
              <a:t>else</a:t>
            </a:r>
            <a:endParaRPr kumimoji="0" lang="en-GB" sz="3600" b="1" i="0" u="none" strike="noStrike" kern="0" cap="none" spc="0" normalizeH="0" baseline="0" noProof="0" dirty="0">
              <a:ln>
                <a:noFill/>
              </a:ln>
              <a:solidFill>
                <a:srgbClr val="CC0000"/>
              </a:solidFill>
              <a:effectLst/>
              <a:uLnTx/>
              <a:uFillTx/>
              <a:latin typeface="Calibri" panose="020F0502020204030204" pitchFamily="34" charset="0"/>
              <a:cs typeface="Calibri" panose="020F0502020204030204" pitchFamily="34" charset="0"/>
            </a:endParaRPr>
          </a:p>
        </p:txBody>
      </p:sp>
      <p:sp>
        <p:nvSpPr>
          <p:cNvPr id="5" name="Title 1"/>
          <p:cNvSpPr txBox="1">
            <a:spLocks/>
          </p:cNvSpPr>
          <p:nvPr/>
        </p:nvSpPr>
        <p:spPr>
          <a:xfrm>
            <a:off x="0" y="1"/>
            <a:ext cx="9144000" cy="1124679"/>
          </a:xfrm>
          <a:prstGeom prst="rect">
            <a:avLst/>
          </a:prstGeom>
        </p:spPr>
        <p:txBody>
          <a:bodyPr/>
          <a:lstStyle/>
          <a:p>
            <a:pPr lvl="0" algn="ctr">
              <a:lnSpc>
                <a:spcPct val="85000"/>
              </a:lnSpc>
              <a:defRPr/>
            </a:pPr>
            <a:r>
              <a:rPr lang="en-GB" sz="3200" b="1" kern="0" dirty="0">
                <a:solidFill>
                  <a:srgbClr val="FF0000"/>
                </a:solidFill>
                <a:latin typeface="Calibri" panose="020F0502020204030204" pitchFamily="34" charset="0"/>
                <a:cs typeface="Calibri" panose="020F0502020204030204" pitchFamily="34" charset="0"/>
              </a:rPr>
              <a:t>Learning, feedback and assessment:</a:t>
            </a:r>
            <a:br>
              <a:rPr kumimoji="0" lang="en-GB" sz="3200" b="1"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br>
            <a:r>
              <a:rPr kumimoji="0" lang="en-GB" sz="3200" b="1"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the ten most important words</a:t>
            </a:r>
          </a:p>
        </p:txBody>
      </p:sp>
    </p:spTree>
    <p:extLst>
      <p:ext uri="{BB962C8B-B14F-4D97-AF65-F5344CB8AC3E}">
        <p14:creationId xmlns:p14="http://schemas.microsoft.com/office/powerpoint/2010/main" val="10943882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dissolve">
                                      <p:cBhvr>
                                        <p:cTn id="7" dur="5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r>
              <a:rPr lang="en-GB" sz="6600" dirty="0">
                <a:solidFill>
                  <a:srgbClr val="FFFF00"/>
                </a:solidFill>
              </a:rPr>
              <a:t>Go forth and </a:t>
            </a:r>
          </a:p>
          <a:p>
            <a:pPr algn="ctr">
              <a:buNone/>
            </a:pPr>
            <a:r>
              <a:rPr lang="en-GB" sz="13800" dirty="0" err="1">
                <a:solidFill>
                  <a:srgbClr val="FFFF00"/>
                </a:solidFill>
              </a:rPr>
              <a:t>elsify</a:t>
            </a:r>
            <a:r>
              <a:rPr lang="en-GB" sz="13800" dirty="0">
                <a:solidFill>
                  <a:srgbClr val="FFFF00"/>
                </a:solidFill>
              </a:rPr>
              <a:t>!</a:t>
            </a:r>
          </a:p>
        </p:txBody>
      </p:sp>
    </p:spTree>
    <p:extLst>
      <p:ext uri="{BB962C8B-B14F-4D97-AF65-F5344CB8AC3E}">
        <p14:creationId xmlns:p14="http://schemas.microsoft.com/office/powerpoint/2010/main" val="750354584"/>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590800" y="1447800"/>
            <a:ext cx="3886200" cy="4419600"/>
          </a:xfrm>
          <a:prstGeom prst="ellipse">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Calibri"/>
                <a:ea typeface="+mn-ea"/>
                <a:cs typeface="+mn-cs"/>
              </a:rPr>
              <a:t>Some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Calibri"/>
                <a:ea typeface="+mn-ea"/>
                <a:cs typeface="+mn-cs"/>
              </a:rPr>
              <a:t>assessment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Calibri"/>
                <a:ea typeface="+mn-ea"/>
                <a:cs typeface="+mn-cs"/>
              </a:rPr>
              <a:t>issues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Calibri"/>
                <a:ea typeface="+mn-ea"/>
                <a:cs typeface="+mn-cs"/>
              </a:rPr>
              <a:t> </a:t>
            </a:r>
          </a:p>
        </p:txBody>
      </p:sp>
      <p:sp>
        <p:nvSpPr>
          <p:cNvPr id="2" name="Oval 1"/>
          <p:cNvSpPr>
            <a:spLocks noChangeArrowheads="1"/>
          </p:cNvSpPr>
          <p:nvPr/>
        </p:nvSpPr>
        <p:spPr bwMode="auto">
          <a:xfrm>
            <a:off x="5753100" y="3124200"/>
            <a:ext cx="3390900" cy="1641475"/>
          </a:xfrm>
          <a:prstGeom prst="ellipse">
            <a:avLst/>
          </a:prstGeom>
          <a:solidFill>
            <a:srgbClr val="9900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Calibri"/>
                <a:ea typeface="+mn-ea"/>
                <a:cs typeface="+mn-cs"/>
              </a:rPr>
              <a:t>Validity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Calibri"/>
                <a:ea typeface="+mn-ea"/>
                <a:cs typeface="+mn-cs"/>
              </a:rPr>
              <a:t> </a:t>
            </a:r>
          </a:p>
        </p:txBody>
      </p:sp>
      <p:sp>
        <p:nvSpPr>
          <p:cNvPr id="4" name="Oval 3"/>
          <p:cNvSpPr>
            <a:spLocks noChangeArrowheads="1"/>
          </p:cNvSpPr>
          <p:nvPr/>
        </p:nvSpPr>
        <p:spPr bwMode="auto">
          <a:xfrm>
            <a:off x="228600" y="1371600"/>
            <a:ext cx="3390900" cy="1641475"/>
          </a:xfrm>
          <a:prstGeom prst="ellipse">
            <a:avLst/>
          </a:prstGeom>
          <a:solidFill>
            <a:srgbClr val="000099"/>
          </a:solidFill>
          <a:ln w="57150" algn="ctr">
            <a:solidFill>
              <a:srgbClr val="000000"/>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Calibri"/>
                <a:ea typeface="+mn-ea"/>
                <a:cs typeface="+mn-cs"/>
              </a:rPr>
              <a:t>Is assessment broken?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white"/>
              </a:solidFill>
              <a:effectLst/>
              <a:uLnTx/>
              <a:uFillTx/>
              <a:latin typeface="Calibri"/>
              <a:ea typeface="+mn-ea"/>
              <a:cs typeface="+mn-cs"/>
            </a:endParaRPr>
          </a:p>
        </p:txBody>
      </p:sp>
      <p:sp>
        <p:nvSpPr>
          <p:cNvPr id="5" name="Oval 4"/>
          <p:cNvSpPr>
            <a:spLocks noChangeArrowheads="1"/>
          </p:cNvSpPr>
          <p:nvPr/>
        </p:nvSpPr>
        <p:spPr bwMode="auto">
          <a:xfrm>
            <a:off x="5486400" y="1371600"/>
            <a:ext cx="3390900" cy="1641475"/>
          </a:xfrm>
          <a:prstGeom prst="ellipse">
            <a:avLst/>
          </a:prstGeom>
          <a:solidFill>
            <a:srgbClr val="0080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Calibri"/>
                <a:ea typeface="+mn-ea"/>
                <a:cs typeface="+mn-cs"/>
              </a:rPr>
              <a:t>What students think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white"/>
              </a:solidFill>
              <a:effectLst/>
              <a:uLnTx/>
              <a:uFillTx/>
              <a:latin typeface="Calibri"/>
              <a:ea typeface="+mn-ea"/>
              <a:cs typeface="+mn-cs"/>
            </a:endParaRPr>
          </a:p>
        </p:txBody>
      </p:sp>
      <p:sp>
        <p:nvSpPr>
          <p:cNvPr id="6" name="Oval 5"/>
          <p:cNvSpPr>
            <a:spLocks noChangeArrowheads="1"/>
          </p:cNvSpPr>
          <p:nvPr/>
        </p:nvSpPr>
        <p:spPr bwMode="auto">
          <a:xfrm>
            <a:off x="0" y="3124200"/>
            <a:ext cx="3390900" cy="1641475"/>
          </a:xfrm>
          <a:prstGeom prst="ellipse">
            <a:avLst/>
          </a:prstGeom>
          <a:solidFill>
            <a:srgbClr val="FFCCCC"/>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Assessment as learning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7" name="Oval 6"/>
          <p:cNvSpPr>
            <a:spLocks noChangeArrowheads="1"/>
          </p:cNvSpPr>
          <p:nvPr/>
        </p:nvSpPr>
        <p:spPr bwMode="auto">
          <a:xfrm>
            <a:off x="2819400" y="152400"/>
            <a:ext cx="3390900" cy="1641475"/>
          </a:xfrm>
          <a:prstGeom prst="ellipse">
            <a:avLst/>
          </a:prstGeom>
          <a:solidFill>
            <a:srgbClr val="FF00FF"/>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Drives most learning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8" name="Oval 7"/>
          <p:cNvSpPr>
            <a:spLocks noChangeArrowheads="1"/>
          </p:cNvSpPr>
          <p:nvPr/>
        </p:nvSpPr>
        <p:spPr bwMode="auto">
          <a:xfrm>
            <a:off x="1143000" y="4800600"/>
            <a:ext cx="3390900" cy="1641475"/>
          </a:xfrm>
          <a:prstGeom prst="ellipse">
            <a:avLst/>
          </a:prstGeom>
          <a:solidFill>
            <a:srgbClr val="92D05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Whodunit?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9" name="Oval 8"/>
          <p:cNvSpPr>
            <a:spLocks noChangeArrowheads="1"/>
          </p:cNvSpPr>
          <p:nvPr/>
        </p:nvSpPr>
        <p:spPr bwMode="auto">
          <a:xfrm>
            <a:off x="4648200" y="4800600"/>
            <a:ext cx="3390900" cy="1641475"/>
          </a:xfrm>
          <a:prstGeom prst="ellipse">
            <a:avLst/>
          </a:prstGeom>
          <a:solidFill>
            <a:srgbClr val="FFFF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Fairness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4105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My main worries about assessment...</a:t>
            </a:r>
          </a:p>
        </p:txBody>
      </p:sp>
      <p:sp>
        <p:nvSpPr>
          <p:cNvPr id="3" name="Content Placeholder 2"/>
          <p:cNvSpPr>
            <a:spLocks noGrp="1"/>
          </p:cNvSpPr>
          <p:nvPr>
            <p:ph idx="1"/>
          </p:nvPr>
        </p:nvSpPr>
        <p:spPr/>
        <p:txBody>
          <a:bodyPr/>
          <a:lstStyle/>
          <a:p>
            <a:pPr>
              <a:buNone/>
            </a:pPr>
            <a:r>
              <a:rPr lang="en-GB" dirty="0"/>
              <a:t>Too often, we still tend to try to measure...</a:t>
            </a:r>
          </a:p>
          <a:p>
            <a:pPr>
              <a:buNone/>
            </a:pPr>
            <a:r>
              <a:rPr lang="en-GB" dirty="0"/>
              <a:t>	...</a:t>
            </a:r>
            <a:r>
              <a:rPr lang="en-GB" dirty="0">
                <a:solidFill>
                  <a:srgbClr val="FF0000"/>
                </a:solidFill>
              </a:rPr>
              <a:t>what’s in students’ heads, and what they can do with what’s there...</a:t>
            </a:r>
          </a:p>
          <a:p>
            <a:pPr>
              <a:buNone/>
            </a:pPr>
            <a:r>
              <a:rPr lang="en-GB" dirty="0"/>
              <a:t>	in terms of two unsatisfactory proxies ... </a:t>
            </a:r>
          </a:p>
          <a:p>
            <a:pPr>
              <a:buAutoNum type="arabicPeriod"/>
            </a:pPr>
            <a:r>
              <a:rPr lang="en-GB" dirty="0">
                <a:solidFill>
                  <a:srgbClr val="006600"/>
                </a:solidFill>
              </a:rPr>
              <a:t>what comes out of students’ </a:t>
            </a:r>
            <a:r>
              <a:rPr lang="en-GB" dirty="0">
                <a:solidFill>
                  <a:srgbClr val="FF0000"/>
                </a:solidFill>
              </a:rPr>
              <a:t>pens</a:t>
            </a:r>
            <a:r>
              <a:rPr lang="en-GB" dirty="0">
                <a:solidFill>
                  <a:srgbClr val="006600"/>
                </a:solidFill>
              </a:rPr>
              <a:t> in exams;</a:t>
            </a:r>
            <a:endParaRPr lang="en-GB" b="0" dirty="0">
              <a:solidFill>
                <a:srgbClr val="FF0000"/>
              </a:solidFill>
              <a:latin typeface="Creepy" pitchFamily="82" charset="0"/>
            </a:endParaRPr>
          </a:p>
          <a:p>
            <a:pPr>
              <a:buNone/>
            </a:pPr>
            <a:r>
              <a:rPr lang="en-GB" dirty="0">
                <a:solidFill>
                  <a:srgbClr val="006600"/>
                </a:solidFill>
              </a:rPr>
              <a:t>2.	what comes out of their </a:t>
            </a:r>
            <a:r>
              <a:rPr lang="en-GB" dirty="0">
                <a:solidFill>
                  <a:srgbClr val="FF0000"/>
                </a:solidFill>
              </a:rPr>
              <a:t>keyboards</a:t>
            </a:r>
            <a:r>
              <a:rPr lang="en-GB" dirty="0">
                <a:solidFill>
                  <a:srgbClr val="006600"/>
                </a:solidFill>
              </a:rPr>
              <a:t> in essays and reports</a:t>
            </a:r>
            <a:r>
              <a:rPr lang="en-GB" dirty="0"/>
              <a:t>.</a:t>
            </a:r>
          </a:p>
        </p:txBody>
      </p:sp>
    </p:spTree>
    <p:extLst>
      <p:ext uri="{BB962C8B-B14F-4D97-AF65-F5344CB8AC3E}">
        <p14:creationId xmlns:p14="http://schemas.microsoft.com/office/powerpoint/2010/main" val="29416681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87" y="0"/>
            <a:ext cx="8215313" cy="6858000"/>
          </a:xfrm>
          <a:prstGeom prst="rect">
            <a:avLst/>
          </a:prstGeom>
        </p:spPr>
      </p:pic>
      <p:sp>
        <p:nvSpPr>
          <p:cNvPr id="3" name="TextBox 2"/>
          <p:cNvSpPr txBox="1"/>
          <p:nvPr/>
        </p:nvSpPr>
        <p:spPr>
          <a:xfrm>
            <a:off x="0" y="3212976"/>
            <a:ext cx="3347864" cy="1200329"/>
          </a:xfrm>
          <a:prstGeom prst="rect">
            <a:avLst/>
          </a:prstGeom>
          <a:solidFill>
            <a:srgbClr val="00B05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FFFF00"/>
                </a:solidFill>
                <a:effectLst/>
                <a:uLnTx/>
                <a:uFillTx/>
                <a:latin typeface="Calibri"/>
                <a:ea typeface="+mn-ea"/>
                <a:cs typeface="+mn-cs"/>
              </a:rPr>
              <a:t>The read-write industry</a:t>
            </a:r>
          </a:p>
        </p:txBody>
      </p:sp>
    </p:spTree>
    <p:extLst>
      <p:ext uri="{BB962C8B-B14F-4D97-AF65-F5344CB8AC3E}">
        <p14:creationId xmlns:p14="http://schemas.microsoft.com/office/powerpoint/2010/main" val="869391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251401" y="332570"/>
            <a:ext cx="7057451" cy="3187337"/>
          </a:xfrm>
          <a:noFill/>
        </p:spPr>
        <p:txBody>
          <a:bodyPr/>
          <a:lstStyle/>
          <a:p>
            <a:pPr algn="ctr">
              <a:defRPr/>
            </a:pPr>
            <a:r>
              <a:rPr lang="en-US" sz="6600" dirty="0">
                <a:solidFill>
                  <a:srgbClr val="FF0000"/>
                </a:solidFill>
                <a:latin typeface="AR CARTER" panose="02000000000000000000" pitchFamily="2" charset="0"/>
              </a:rPr>
              <a:t>Activating Learning</a:t>
            </a:r>
            <a:br>
              <a:rPr lang="en-US" sz="4400" dirty="0">
                <a:solidFill>
                  <a:srgbClr val="FFFF00"/>
                </a:solidFill>
                <a:latin typeface="+mn-lt"/>
              </a:rPr>
            </a:br>
            <a:r>
              <a:rPr lang="en-US" sz="3600" dirty="0">
                <a:solidFill>
                  <a:srgbClr val="92D050"/>
                </a:solidFill>
                <a:effectLst>
                  <a:outerShdw blurRad="38100" dist="38100" dir="2700000" algn="tl">
                    <a:srgbClr val="000000">
                      <a:alpha val="43137"/>
                    </a:srgbClr>
                  </a:outerShdw>
                </a:effectLst>
                <a:latin typeface="+mn-lt"/>
              </a:rPr>
              <a:t>National Seminar at MIC</a:t>
            </a:r>
            <a:br>
              <a:rPr lang="en-US" sz="4400" dirty="0">
                <a:solidFill>
                  <a:srgbClr val="FFFF00"/>
                </a:solidFill>
                <a:latin typeface="+mn-lt"/>
              </a:rPr>
            </a:br>
            <a:r>
              <a:rPr lang="en-GB" sz="3200" dirty="0">
                <a:solidFill>
                  <a:srgbClr val="FFFF00"/>
                </a:solidFill>
                <a:latin typeface="+mn-lt"/>
              </a:rPr>
              <a:t>Students as Partners in Assessment and Feedback</a:t>
            </a:r>
            <a:endParaRPr lang="en-GB" sz="4000" dirty="0">
              <a:solidFill>
                <a:srgbClr val="92D050"/>
              </a:solidFill>
              <a:latin typeface="+mn-lt"/>
            </a:endParaRPr>
          </a:p>
        </p:txBody>
      </p:sp>
      <p:sp>
        <p:nvSpPr>
          <p:cNvPr id="5" name="Rectangle 8">
            <a:hlinkClick r:id="rId3" action="ppaction://hlinkpres?slideindex=1&amp;slidetitle="/>
          </p:cNvPr>
          <p:cNvSpPr>
            <a:spLocks noChangeArrowheads="1"/>
          </p:cNvSpPr>
          <p:nvPr/>
        </p:nvSpPr>
        <p:spPr bwMode="auto">
          <a:xfrm>
            <a:off x="251401" y="4365130"/>
            <a:ext cx="8569190" cy="2232240"/>
          </a:xfrm>
          <a:prstGeom prst="rect">
            <a:avLst/>
          </a:prstGeom>
          <a:solidFill>
            <a:srgbClr val="FFFFFF"/>
          </a:solidFill>
          <a:ln w="12700">
            <a:noFill/>
            <a:miter lim="800000"/>
            <a:headEnd/>
            <a:tailEnd/>
          </a:ln>
        </p:spPr>
        <p:txBody>
          <a:bodyPr lIns="92075" tIns="46038" rIns="92075" bIns="46038" anchor="ctr"/>
          <a:lstStyle/>
          <a:p>
            <a:pPr marL="723900" indent="-723900" algn="ctr" eaLnBrk="0" hangingPunct="0">
              <a:spcBef>
                <a:spcPct val="20000"/>
              </a:spcBef>
              <a:buClr>
                <a:srgbClr val="7E9CE8"/>
              </a:buClr>
              <a:buFont typeface="Wingdings" pitchFamily="2" charset="2"/>
              <a:buNone/>
            </a:pPr>
            <a:r>
              <a:rPr lang="en-GB" sz="3200" b="1" dirty="0">
                <a:solidFill>
                  <a:srgbClr val="000000"/>
                </a:solidFill>
                <a:latin typeface="Arial" pitchFamily="34" charset="0"/>
              </a:rPr>
              <a:t>Phil Race</a:t>
            </a:r>
          </a:p>
          <a:p>
            <a:pPr marL="723900" indent="-723900" algn="ctr" eaLnBrk="0" hangingPunct="0">
              <a:spcBef>
                <a:spcPct val="20000"/>
              </a:spcBef>
              <a:buClr>
                <a:srgbClr val="7E9CE8"/>
              </a:buClr>
              <a:buFont typeface="Wingdings" pitchFamily="2" charset="2"/>
              <a:buNone/>
            </a:pPr>
            <a:r>
              <a:rPr lang="en-GB" sz="2000" b="1" dirty="0">
                <a:solidFill>
                  <a:srgbClr val="008000"/>
                </a:solidFill>
                <a:latin typeface="Arial" pitchFamily="34" charset="0"/>
              </a:rPr>
              <a:t>(from Newcastle-upon-Tyne)</a:t>
            </a:r>
          </a:p>
          <a:p>
            <a:pPr marL="723900" indent="-723900" algn="ctr" eaLnBrk="0" hangingPunct="0">
              <a:spcBef>
                <a:spcPct val="20000"/>
              </a:spcBef>
              <a:buClr>
                <a:srgbClr val="7E9CE8"/>
              </a:buClr>
              <a:buFont typeface="Wingdings" pitchFamily="2" charset="2"/>
              <a:buNone/>
            </a:pPr>
            <a:r>
              <a:rPr lang="en-GB" sz="1600" b="1" dirty="0">
                <a:solidFill>
                  <a:srgbClr val="000000"/>
                </a:solidFill>
                <a:latin typeface="Arial" pitchFamily="34" charset="0"/>
              </a:rPr>
              <a:t>BSc  PhD  PGCE  FCIPD  PFHEA   NTF </a:t>
            </a:r>
          </a:p>
          <a:p>
            <a:pPr algn="ctr" eaLnBrk="0" hangingPunct="0">
              <a:lnSpc>
                <a:spcPct val="90000"/>
              </a:lnSpc>
              <a:buClr>
                <a:srgbClr val="FF3399"/>
              </a:buClr>
              <a:buSzPct val="75000"/>
              <a:buFont typeface="Monotype Sorts" pitchFamily="2" charset="2"/>
              <a:buNone/>
            </a:pPr>
            <a:r>
              <a:rPr lang="en-GB" sz="2000" b="1" dirty="0">
                <a:solidFill>
                  <a:srgbClr val="4F81BD"/>
                </a:solidFill>
                <a:latin typeface="Arial" charset="0"/>
              </a:rPr>
              <a:t>Follow Phil on Twitter: @RacePhil </a:t>
            </a:r>
            <a:endParaRPr lang="en-GB" sz="2000" b="1" dirty="0">
              <a:solidFill>
                <a:srgbClr val="4F81BD"/>
              </a:solidFill>
              <a:latin typeface="Arial" pitchFamily="34" charset="0"/>
            </a:endParaRPr>
          </a:p>
          <a:p>
            <a:pPr marL="723900" indent="-723900" algn="ctr" eaLnBrk="0" hangingPunct="0">
              <a:spcBef>
                <a:spcPct val="20000"/>
              </a:spcBef>
              <a:buClr>
                <a:srgbClr val="7E9CE8"/>
              </a:buClr>
              <a:buFont typeface="Wingdings" pitchFamily="2" charset="2"/>
              <a:buNone/>
            </a:pPr>
            <a:r>
              <a:rPr lang="en-GB" sz="1800" b="1" dirty="0">
                <a:solidFill>
                  <a:srgbClr val="000000"/>
                </a:solidFill>
                <a:latin typeface="Arial" pitchFamily="34" charset="0"/>
              </a:rPr>
              <a:t>Visiting Professor:  University of Plymouth and Edge Hill University</a:t>
            </a:r>
          </a:p>
          <a:p>
            <a:pPr marL="723900" indent="-723900" algn="ctr" eaLnBrk="0" hangingPunct="0">
              <a:spcBef>
                <a:spcPct val="20000"/>
              </a:spcBef>
              <a:buClr>
                <a:srgbClr val="7E9CE8"/>
              </a:buClr>
              <a:buFont typeface="Wingdings" pitchFamily="2" charset="2"/>
              <a:buNone/>
            </a:pPr>
            <a:r>
              <a:rPr lang="en-GB" sz="1800" b="1" dirty="0">
                <a:solidFill>
                  <a:srgbClr val="000000"/>
                </a:solidFill>
                <a:latin typeface="Arial" pitchFamily="34" charset="0"/>
              </a:rPr>
              <a:t>Emeritus Professor, Leeds Beckett University</a:t>
            </a:r>
          </a:p>
        </p:txBody>
      </p:sp>
      <p:sp>
        <p:nvSpPr>
          <p:cNvPr id="6" name="Action Button: Custom 5">
            <a:hlinkClick r:id="rId4" action="ppaction://hlinkpres?slideindex=1&amp;slidetitle=Slide 1" highlightClick="1"/>
          </p:cNvPr>
          <p:cNvSpPr/>
          <p:nvPr/>
        </p:nvSpPr>
        <p:spPr>
          <a:xfrm>
            <a:off x="7308380" y="2924930"/>
            <a:ext cx="1042416" cy="1042416"/>
          </a:xfrm>
          <a:prstGeom prst="actionButtonBlank">
            <a:avLst/>
          </a:prstGeom>
          <a:solidFill>
            <a:srgbClr val="FFFFFF">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a:solidFill>
                <a:srgbClr val="FFFFFF"/>
              </a:solidFill>
              <a:latin typeface="Calibri" pitchFamily="34" charset="0"/>
            </a:endParaRPr>
          </a:p>
        </p:txBody>
      </p:sp>
      <p:sp>
        <p:nvSpPr>
          <p:cNvPr id="2" name="Rectangle 1"/>
          <p:cNvSpPr/>
          <p:nvPr/>
        </p:nvSpPr>
        <p:spPr>
          <a:xfrm>
            <a:off x="956279" y="3519907"/>
            <a:ext cx="6048840" cy="646331"/>
          </a:xfrm>
          <a:prstGeom prst="rect">
            <a:avLst/>
          </a:prstGeom>
        </p:spPr>
        <p:txBody>
          <a:bodyPr wrap="square">
            <a:spAutoFit/>
          </a:bodyPr>
          <a:lstStyle/>
          <a:p>
            <a:pPr algn="ctr"/>
            <a:r>
              <a:rPr lang="en-GB" sz="3600" b="1" dirty="0">
                <a:latin typeface="Calibri" panose="020F0502020204030204" pitchFamily="34" charset="0"/>
              </a:rPr>
              <a:t> MIC Limerick: 31</a:t>
            </a:r>
            <a:r>
              <a:rPr lang="en-GB" sz="3600" b="1" baseline="30000" dirty="0">
                <a:latin typeface="Calibri" panose="020F0502020204030204" pitchFamily="34" charset="0"/>
              </a:rPr>
              <a:t>st</a:t>
            </a:r>
            <a:r>
              <a:rPr lang="en-GB" sz="3600" b="1" dirty="0">
                <a:latin typeface="Calibri" panose="020F0502020204030204" pitchFamily="34" charset="0"/>
              </a:rPr>
              <a:t> May,</a:t>
            </a:r>
            <a:r>
              <a:rPr lang="en-GB" sz="3600" dirty="0">
                <a:latin typeface="Calibri" panose="020F0502020204030204" pitchFamily="34" charset="0"/>
              </a:rPr>
              <a:t> </a:t>
            </a:r>
            <a:r>
              <a:rPr lang="en-GB" sz="3600" b="1" dirty="0">
                <a:latin typeface="Calibri" panose="020F0502020204030204" pitchFamily="34" charset="0"/>
              </a:rPr>
              <a:t>2018</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2096" y="-1"/>
            <a:ext cx="8206154" cy="6564923"/>
          </a:xfrm>
          <a:prstGeom prst="rect">
            <a:avLst/>
          </a:prstGeom>
        </p:spPr>
      </p:pic>
      <p:sp>
        <p:nvSpPr>
          <p:cNvPr id="3" name="TextBox 2"/>
          <p:cNvSpPr txBox="1"/>
          <p:nvPr/>
        </p:nvSpPr>
        <p:spPr>
          <a:xfrm>
            <a:off x="1090247" y="3235570"/>
            <a:ext cx="3108380" cy="1754326"/>
          </a:xfrm>
          <a:prstGeom prst="rect">
            <a:avLst/>
          </a:prstGeom>
          <a:solidFill>
            <a:srgbClr val="00B05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FFFF00"/>
                </a:solidFill>
                <a:effectLst/>
                <a:uLnTx/>
                <a:uFillTx/>
                <a:latin typeface="Calibri"/>
                <a:ea typeface="+mn-ea"/>
                <a:cs typeface="+mn-cs"/>
              </a:rPr>
              <a:t>In the exam room you’re on your own</a:t>
            </a:r>
          </a:p>
        </p:txBody>
      </p:sp>
    </p:spTree>
    <p:extLst>
      <p:ext uri="{BB962C8B-B14F-4D97-AF65-F5344CB8AC3E}">
        <p14:creationId xmlns:p14="http://schemas.microsoft.com/office/powerpoint/2010/main" val="22179789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4" y="188913"/>
            <a:ext cx="8893175" cy="73975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latin typeface="Calibri" pitchFamily="34" charset="0"/>
              </a:rPr>
              <a:t>Boud et al 2010: ‘Assessment 2020’</a:t>
            </a:r>
            <a:endParaRPr lang="en-US" sz="3600" b="1" dirty="0">
              <a:latin typeface="Calibri" pitchFamily="34" charset="0"/>
            </a:endParaRPr>
          </a:p>
        </p:txBody>
      </p:sp>
      <p:sp>
        <p:nvSpPr>
          <p:cNvPr id="3" name="Content Placeholder 2"/>
          <p:cNvSpPr>
            <a:spLocks noGrp="1"/>
          </p:cNvSpPr>
          <p:nvPr>
            <p:ph idx="1"/>
          </p:nvPr>
        </p:nvSpPr>
        <p:spPr>
          <a:xfrm>
            <a:off x="0" y="785794"/>
            <a:ext cx="8964613" cy="6072205"/>
          </a:xfrm>
        </p:spPr>
        <p:txBody>
          <a:bodyPr/>
          <a:lstStyle/>
          <a:p>
            <a:pPr>
              <a:lnSpc>
                <a:spcPct val="100000"/>
              </a:lnSpc>
              <a:buNone/>
            </a:pPr>
            <a:r>
              <a:rPr lang="en-GB" sz="2800" dirty="0">
                <a:solidFill>
                  <a:srgbClr val="C00000"/>
                </a:solidFill>
              </a:rPr>
              <a:t>Assessment has most effect when...:</a:t>
            </a:r>
          </a:p>
          <a:p>
            <a:pPr>
              <a:lnSpc>
                <a:spcPct val="100000"/>
              </a:lnSpc>
              <a:buFont typeface="+mj-lt"/>
              <a:buAutoNum type="arabicPeriod"/>
            </a:pPr>
            <a:r>
              <a:rPr lang="en-GB" sz="2400" dirty="0"/>
              <a:t>It is used to </a:t>
            </a:r>
            <a:r>
              <a:rPr lang="en-GB" sz="2400" dirty="0">
                <a:solidFill>
                  <a:srgbClr val="FF0000"/>
                </a:solidFill>
              </a:rPr>
              <a:t>engage</a:t>
            </a:r>
            <a:r>
              <a:rPr lang="en-GB" sz="2400" dirty="0"/>
              <a:t> students in learning that is productive.</a:t>
            </a:r>
          </a:p>
          <a:p>
            <a:pPr>
              <a:lnSpc>
                <a:spcPct val="100000"/>
              </a:lnSpc>
              <a:buFont typeface="+mj-lt"/>
              <a:buAutoNum type="arabicPeriod"/>
            </a:pPr>
            <a:r>
              <a:rPr lang="en-GB" sz="2400" dirty="0"/>
              <a:t>Feedback is used to actively </a:t>
            </a:r>
            <a:r>
              <a:rPr lang="en-GB" sz="2400" dirty="0">
                <a:solidFill>
                  <a:srgbClr val="FF0000"/>
                </a:solidFill>
              </a:rPr>
              <a:t>improve</a:t>
            </a:r>
            <a:r>
              <a:rPr lang="en-GB" sz="2400" dirty="0"/>
              <a:t> student learning.</a:t>
            </a:r>
          </a:p>
          <a:p>
            <a:pPr>
              <a:lnSpc>
                <a:spcPct val="100000"/>
              </a:lnSpc>
              <a:buFont typeface="+mj-lt"/>
              <a:buAutoNum type="arabicPeriod"/>
            </a:pPr>
            <a:r>
              <a:rPr lang="en-US" sz="2400" dirty="0"/>
              <a:t>Students and teachers become </a:t>
            </a:r>
            <a:r>
              <a:rPr lang="en-US" sz="2400" dirty="0">
                <a:solidFill>
                  <a:srgbClr val="FF0000"/>
                </a:solidFill>
              </a:rPr>
              <a:t>responsible partners</a:t>
            </a:r>
            <a:r>
              <a:rPr lang="en-US" sz="2400" dirty="0"/>
              <a:t> in learning and assessment.</a:t>
            </a:r>
          </a:p>
          <a:p>
            <a:pPr>
              <a:lnSpc>
                <a:spcPct val="100000"/>
              </a:lnSpc>
              <a:buFont typeface="+mj-lt"/>
              <a:buAutoNum type="arabicPeriod"/>
            </a:pPr>
            <a:r>
              <a:rPr lang="en-US" sz="2400" dirty="0"/>
              <a:t>Students are </a:t>
            </a:r>
            <a:r>
              <a:rPr lang="en-US" sz="2400" dirty="0">
                <a:solidFill>
                  <a:srgbClr val="FF0000"/>
                </a:solidFill>
              </a:rPr>
              <a:t>inducted</a:t>
            </a:r>
            <a:r>
              <a:rPr lang="en-US" sz="2400" dirty="0"/>
              <a:t> into the assessment practices and cultures of higher education.</a:t>
            </a:r>
          </a:p>
          <a:p>
            <a:pPr>
              <a:lnSpc>
                <a:spcPct val="100000"/>
              </a:lnSpc>
              <a:buFont typeface="+mj-lt"/>
              <a:buAutoNum type="arabicPeriod"/>
            </a:pPr>
            <a:r>
              <a:rPr lang="en-US" sz="2400" dirty="0"/>
              <a:t>Assessment </a:t>
            </a:r>
            <a:r>
              <a:rPr lang="en-US" sz="2400" dirty="0">
                <a:solidFill>
                  <a:srgbClr val="FF0000"/>
                </a:solidFill>
              </a:rPr>
              <a:t>for</a:t>
            </a:r>
            <a:r>
              <a:rPr lang="en-US" sz="2400" dirty="0"/>
              <a:t> learning is placed at the centre of subject and program design.</a:t>
            </a:r>
          </a:p>
          <a:p>
            <a:pPr>
              <a:lnSpc>
                <a:spcPct val="100000"/>
              </a:lnSpc>
              <a:buFont typeface="+mj-lt"/>
              <a:buAutoNum type="arabicPeriod"/>
            </a:pPr>
            <a:r>
              <a:rPr lang="en-US" sz="2400" dirty="0"/>
              <a:t>Assessment </a:t>
            </a:r>
            <a:r>
              <a:rPr lang="en-US" sz="2400" dirty="0">
                <a:solidFill>
                  <a:srgbClr val="FF0000"/>
                </a:solidFill>
              </a:rPr>
              <a:t>for</a:t>
            </a:r>
            <a:r>
              <a:rPr lang="en-US" sz="2400" dirty="0"/>
              <a:t> learning is a focus for staff and institutional development.</a:t>
            </a:r>
          </a:p>
          <a:p>
            <a:pPr>
              <a:lnSpc>
                <a:spcPct val="100000"/>
              </a:lnSpc>
              <a:buFont typeface="+mj-lt"/>
              <a:buAutoNum type="arabicPeriod"/>
            </a:pPr>
            <a:r>
              <a:rPr lang="en-US" sz="2400" dirty="0"/>
              <a:t>Assessment provides inclusive and trustworthy representation of student </a:t>
            </a:r>
            <a:r>
              <a:rPr lang="en-US" sz="2400" dirty="0">
                <a:solidFill>
                  <a:srgbClr val="FF0000"/>
                </a:solidFill>
              </a:rPr>
              <a:t>achievement</a:t>
            </a:r>
            <a:r>
              <a:rPr lang="en-US" sz="2400" dirty="0"/>
              <a:t>.</a:t>
            </a:r>
          </a:p>
          <a:p>
            <a:pPr>
              <a:lnSpc>
                <a:spcPct val="100000"/>
              </a:lnSpc>
              <a:buFont typeface="+mj-lt"/>
              <a:buAutoNum type="arabicPeriod"/>
            </a:pPr>
            <a:endParaRPr lang="en-US" sz="2400" dirty="0"/>
          </a:p>
        </p:txBody>
      </p:sp>
    </p:spTree>
    <p:extLst>
      <p:ext uri="{BB962C8B-B14F-4D97-AF65-F5344CB8AC3E}">
        <p14:creationId xmlns:p14="http://schemas.microsoft.com/office/powerpoint/2010/main" val="3394459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596881"/>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Boud et al, 2010</a:t>
            </a:r>
            <a:endParaRPr lang="en-US" sz="3200" dirty="0"/>
          </a:p>
        </p:txBody>
      </p:sp>
      <p:sp>
        <p:nvSpPr>
          <p:cNvPr id="3" name="Content Placeholder 2"/>
          <p:cNvSpPr>
            <a:spLocks noGrp="1"/>
          </p:cNvSpPr>
          <p:nvPr>
            <p:ph idx="1"/>
          </p:nvPr>
        </p:nvSpPr>
        <p:spPr>
          <a:xfrm>
            <a:off x="358775" y="785795"/>
            <a:ext cx="8605838" cy="5857916"/>
          </a:xfrm>
          <a:ln>
            <a:solidFill>
              <a:schemeClr val="tx1"/>
            </a:solidFill>
          </a:ln>
        </p:spPr>
        <p:txBody>
          <a:bodyPr/>
          <a:lstStyle/>
          <a:p>
            <a:pPr marL="0" indent="0">
              <a:lnSpc>
                <a:spcPct val="100000"/>
              </a:lnSpc>
              <a:buNone/>
            </a:pPr>
            <a:r>
              <a:rPr lang="en-US" sz="1600" dirty="0">
                <a:solidFill>
                  <a:schemeClr val="tx1"/>
                </a:solidFill>
              </a:rPr>
              <a:t>David </a:t>
            </a:r>
            <a:r>
              <a:rPr lang="en-US" sz="1600" dirty="0" err="1">
                <a:solidFill>
                  <a:schemeClr val="tx1"/>
                </a:solidFill>
              </a:rPr>
              <a:t>Boud</a:t>
            </a:r>
            <a:r>
              <a:rPr lang="en-US" sz="1600" dirty="0">
                <a:solidFill>
                  <a:schemeClr val="tx1"/>
                </a:solidFill>
              </a:rPr>
              <a:t> (University of Technology, Sydney), Royce Sadler (Griffith University), Gordon </a:t>
            </a:r>
            <a:r>
              <a:rPr lang="en-US" sz="1600" dirty="0" err="1">
                <a:solidFill>
                  <a:schemeClr val="tx1"/>
                </a:solidFill>
              </a:rPr>
              <a:t>Joughin</a:t>
            </a:r>
            <a:r>
              <a:rPr lang="en-US" sz="1600" dirty="0">
                <a:solidFill>
                  <a:schemeClr val="tx1"/>
                </a:solidFill>
              </a:rPr>
              <a:t> (University of Wollongong), Richard James (University of Melbourne), Mark Freeman (University of Sydney), Sally </a:t>
            </a:r>
            <a:r>
              <a:rPr lang="en-US" sz="1600" dirty="0" err="1">
                <a:solidFill>
                  <a:schemeClr val="tx1"/>
                </a:solidFill>
              </a:rPr>
              <a:t>Kift</a:t>
            </a:r>
            <a:r>
              <a:rPr lang="en-US" sz="1600" dirty="0">
                <a:solidFill>
                  <a:schemeClr val="tx1"/>
                </a:solidFill>
              </a:rPr>
              <a:t> (Queensland University of Technology), </a:t>
            </a:r>
            <a:r>
              <a:rPr lang="en-US" sz="1600" dirty="0" err="1">
                <a:solidFill>
                  <a:schemeClr val="tx1"/>
                </a:solidFill>
              </a:rPr>
              <a:t>Filip</a:t>
            </a:r>
            <a:r>
              <a:rPr lang="en-US" sz="1600" dirty="0">
                <a:solidFill>
                  <a:schemeClr val="tx1"/>
                </a:solidFill>
              </a:rPr>
              <a:t> </a:t>
            </a:r>
            <a:r>
              <a:rPr lang="en-US" sz="1600" dirty="0" err="1">
                <a:solidFill>
                  <a:schemeClr val="tx1"/>
                </a:solidFill>
              </a:rPr>
              <a:t>Dochy</a:t>
            </a:r>
            <a:r>
              <a:rPr lang="en-US" sz="1600" dirty="0">
                <a:solidFill>
                  <a:schemeClr val="tx1"/>
                </a:solidFill>
              </a:rPr>
              <a:t> (University of Leuven), Dai </a:t>
            </a:r>
            <a:r>
              <a:rPr lang="en-US" sz="1600" dirty="0" err="1">
                <a:solidFill>
                  <a:schemeClr val="tx1"/>
                </a:solidFill>
              </a:rPr>
              <a:t>Hounsell</a:t>
            </a:r>
            <a:r>
              <a:rPr lang="en-US" sz="1600" dirty="0">
                <a:solidFill>
                  <a:schemeClr val="tx1"/>
                </a:solidFill>
              </a:rPr>
              <a:t> (University of Edinburgh), Margaret Price (Oxford Brookes University), Tom Angelo (La Trobe University), Angela Brew (Macquarie University), Ian Cameron (University of Queensland), Denise Chalmers (University of Western Australia), Paul Hager (University of Technology, Sydney), Kerri-Lee Harris (University of Melbourne), Claire Hughes (University of Queensland), Peter Hutchings (Australian Learning and Teaching Council), Kerri-Lee Krause (Griffith University), Duncan </a:t>
            </a:r>
            <a:r>
              <a:rPr lang="en-US" sz="1600" dirty="0" err="1">
                <a:solidFill>
                  <a:schemeClr val="tx1"/>
                </a:solidFill>
              </a:rPr>
              <a:t>Nulty</a:t>
            </a:r>
            <a:r>
              <a:rPr lang="en-US" sz="1600" dirty="0">
                <a:solidFill>
                  <a:schemeClr val="tx1"/>
                </a:solidFill>
              </a:rPr>
              <a:t> (Griffith University), Ron Oliver (Edith Cowan University), Jon </a:t>
            </a:r>
            <a:r>
              <a:rPr lang="en-US" sz="1600" dirty="0" err="1">
                <a:solidFill>
                  <a:schemeClr val="tx1"/>
                </a:solidFill>
              </a:rPr>
              <a:t>Yorke</a:t>
            </a:r>
            <a:r>
              <a:rPr lang="en-US" sz="1600" dirty="0">
                <a:solidFill>
                  <a:schemeClr val="tx1"/>
                </a:solidFill>
              </a:rPr>
              <a:t> (Curtin University), </a:t>
            </a:r>
            <a:r>
              <a:rPr lang="en-US" sz="1600" dirty="0" err="1">
                <a:solidFill>
                  <a:schemeClr val="tx1"/>
                </a:solidFill>
              </a:rPr>
              <a:t>Iouri</a:t>
            </a:r>
            <a:r>
              <a:rPr lang="en-US" sz="1600" dirty="0">
                <a:solidFill>
                  <a:schemeClr val="tx1"/>
                </a:solidFill>
              </a:rPr>
              <a:t> </a:t>
            </a:r>
            <a:r>
              <a:rPr lang="en-US" sz="1600" dirty="0" err="1">
                <a:solidFill>
                  <a:schemeClr val="tx1"/>
                </a:solidFill>
              </a:rPr>
              <a:t>Belski</a:t>
            </a:r>
            <a:r>
              <a:rPr lang="en-US" sz="1600" dirty="0">
                <a:solidFill>
                  <a:schemeClr val="tx1"/>
                </a:solidFill>
              </a:rPr>
              <a:t> (RMIT University), Ben Bradley (Charles </a:t>
            </a:r>
            <a:r>
              <a:rPr lang="en-US" sz="1600" dirty="0" err="1">
                <a:solidFill>
                  <a:schemeClr val="tx1"/>
                </a:solidFill>
              </a:rPr>
              <a:t>Sturt</a:t>
            </a:r>
            <a:r>
              <a:rPr lang="en-US" sz="1600" dirty="0">
                <a:solidFill>
                  <a:schemeClr val="tx1"/>
                </a:solidFill>
              </a:rPr>
              <a:t> University), Simone </a:t>
            </a:r>
            <a:r>
              <a:rPr lang="en-US" sz="1600" dirty="0" err="1">
                <a:solidFill>
                  <a:schemeClr val="tx1"/>
                </a:solidFill>
              </a:rPr>
              <a:t>Buzwell</a:t>
            </a:r>
            <a:r>
              <a:rPr lang="en-US" sz="1600" dirty="0">
                <a:solidFill>
                  <a:schemeClr val="tx1"/>
                </a:solidFill>
              </a:rPr>
              <a:t> (Swinburne University of Technology), Stuart Campbell (University of Western Sydney), Philip Candy (University of Southern Queensland), Peter Cherry (Central Queensland University), Rick Cummings (Murdoch University), Anne Cummins (Australian Catholic University), Elizabeth Deane (Australian National University), Marcia Devlin (</a:t>
            </a:r>
            <a:r>
              <a:rPr lang="en-US" sz="1600" dirty="0" err="1">
                <a:solidFill>
                  <a:schemeClr val="tx1"/>
                </a:solidFill>
              </a:rPr>
              <a:t>Deakin</a:t>
            </a:r>
            <a:r>
              <a:rPr lang="en-US" sz="1600" dirty="0">
                <a:solidFill>
                  <a:schemeClr val="tx1"/>
                </a:solidFill>
              </a:rPr>
              <a:t> University), Christine Ewan (Australian Learning and Teaching Council), Paul </a:t>
            </a:r>
            <a:r>
              <a:rPr lang="en-US" sz="1600" dirty="0" err="1">
                <a:solidFill>
                  <a:schemeClr val="tx1"/>
                </a:solidFill>
              </a:rPr>
              <a:t>Gadek</a:t>
            </a:r>
            <a:r>
              <a:rPr lang="en-US" sz="1600" dirty="0">
                <a:solidFill>
                  <a:schemeClr val="tx1"/>
                </a:solidFill>
              </a:rPr>
              <a:t> (James Cook University), Susan Hamilton (University of Queensland), Margaret Hicks (University of South Australia), </a:t>
            </a:r>
            <a:r>
              <a:rPr lang="en-US" sz="1600" dirty="0" err="1">
                <a:solidFill>
                  <a:schemeClr val="tx1"/>
                </a:solidFill>
              </a:rPr>
              <a:t>Marnie</a:t>
            </a:r>
            <a:r>
              <a:rPr lang="en-US" sz="1600" dirty="0">
                <a:solidFill>
                  <a:schemeClr val="tx1"/>
                </a:solidFill>
              </a:rPr>
              <a:t> Hughes-Warrington (</a:t>
            </a:r>
            <a:r>
              <a:rPr lang="en-US" sz="1600" dirty="0" err="1">
                <a:solidFill>
                  <a:schemeClr val="tx1"/>
                </a:solidFill>
              </a:rPr>
              <a:t>Monash</a:t>
            </a:r>
            <a:r>
              <a:rPr lang="en-US" sz="1600" dirty="0">
                <a:solidFill>
                  <a:schemeClr val="tx1"/>
                </a:solidFill>
              </a:rPr>
              <a:t> University), Gail </a:t>
            </a:r>
            <a:r>
              <a:rPr lang="en-US" sz="1600" dirty="0" err="1">
                <a:solidFill>
                  <a:schemeClr val="tx1"/>
                </a:solidFill>
              </a:rPr>
              <a:t>Huon</a:t>
            </a:r>
            <a:r>
              <a:rPr lang="en-US" sz="1600" dirty="0">
                <a:solidFill>
                  <a:schemeClr val="tx1"/>
                </a:solidFill>
              </a:rPr>
              <a:t> (University of Newcastle), Margot Kearns (University of Notre Dame, Sydney), Don </a:t>
            </a:r>
            <a:r>
              <a:rPr lang="en-US" sz="1600" dirty="0" err="1">
                <a:solidFill>
                  <a:schemeClr val="tx1"/>
                </a:solidFill>
              </a:rPr>
              <a:t>Maconachie</a:t>
            </a:r>
            <a:r>
              <a:rPr lang="en-US" sz="1600" dirty="0">
                <a:solidFill>
                  <a:schemeClr val="tx1"/>
                </a:solidFill>
              </a:rPr>
              <a:t> (University of the Sunshine Coast), Vi McLean (Queensland University of Technology,) </a:t>
            </a:r>
            <a:r>
              <a:rPr lang="en-US" sz="1600" dirty="0" err="1">
                <a:solidFill>
                  <a:schemeClr val="tx1"/>
                </a:solidFill>
              </a:rPr>
              <a:t>Raoul</a:t>
            </a:r>
            <a:r>
              <a:rPr lang="en-US" sz="1600" dirty="0">
                <a:solidFill>
                  <a:schemeClr val="tx1"/>
                </a:solidFill>
              </a:rPr>
              <a:t> </a:t>
            </a:r>
            <a:r>
              <a:rPr lang="en-US" sz="1600" dirty="0" err="1">
                <a:solidFill>
                  <a:schemeClr val="tx1"/>
                </a:solidFill>
              </a:rPr>
              <a:t>Mortley</a:t>
            </a:r>
            <a:r>
              <a:rPr lang="en-US" sz="1600" dirty="0">
                <a:solidFill>
                  <a:schemeClr val="tx1"/>
                </a:solidFill>
              </a:rPr>
              <a:t> (Bond University), Kylie O’Brien (Victoria University), Gary O’Donovan (University of Tasmania), Beverley Oliver (Curtin University), Simon </a:t>
            </a:r>
            <a:r>
              <a:rPr lang="en-US" sz="1600" dirty="0" err="1">
                <a:solidFill>
                  <a:schemeClr val="tx1"/>
                </a:solidFill>
              </a:rPr>
              <a:t>Pyke</a:t>
            </a:r>
            <a:r>
              <a:rPr lang="en-US" sz="1600" dirty="0">
                <a:solidFill>
                  <a:schemeClr val="tx1"/>
                </a:solidFill>
              </a:rPr>
              <a:t> (University of Adelaide), Heather </a:t>
            </a:r>
            <a:r>
              <a:rPr lang="en-US" sz="1600" dirty="0" err="1">
                <a:solidFill>
                  <a:schemeClr val="tx1"/>
                </a:solidFill>
              </a:rPr>
              <a:t>Smigiel</a:t>
            </a:r>
            <a:r>
              <a:rPr lang="en-US" sz="1600" dirty="0">
                <a:solidFill>
                  <a:schemeClr val="tx1"/>
                </a:solidFill>
              </a:rPr>
              <a:t> (Flinders University), Janet Taylor (Southern Cross University), Keith </a:t>
            </a:r>
            <a:r>
              <a:rPr lang="en-US" sz="1600" dirty="0" err="1">
                <a:solidFill>
                  <a:schemeClr val="tx1"/>
                </a:solidFill>
              </a:rPr>
              <a:t>Trigwell</a:t>
            </a:r>
            <a:r>
              <a:rPr lang="en-US" sz="1600" dirty="0">
                <a:solidFill>
                  <a:schemeClr val="tx1"/>
                </a:solidFill>
              </a:rPr>
              <a:t> (University of Sydney), Neil </a:t>
            </a:r>
            <a:r>
              <a:rPr lang="en-US" sz="1600" dirty="0" err="1">
                <a:solidFill>
                  <a:schemeClr val="tx1"/>
                </a:solidFill>
              </a:rPr>
              <a:t>Trivett</a:t>
            </a:r>
            <a:r>
              <a:rPr lang="en-US" sz="1600" dirty="0">
                <a:solidFill>
                  <a:schemeClr val="tx1"/>
                </a:solidFill>
              </a:rPr>
              <a:t> (University of </a:t>
            </a:r>
            <a:r>
              <a:rPr lang="en-US" sz="1600" dirty="0" err="1">
                <a:solidFill>
                  <a:schemeClr val="tx1"/>
                </a:solidFill>
              </a:rPr>
              <a:t>Ballarat</a:t>
            </a:r>
            <a:r>
              <a:rPr lang="en-US" sz="1600" dirty="0">
                <a:solidFill>
                  <a:schemeClr val="tx1"/>
                </a:solidFill>
              </a:rPr>
              <a:t>), Graham Webb (University of New England). </a:t>
            </a:r>
          </a:p>
          <a:p>
            <a:pPr>
              <a:buNone/>
            </a:pPr>
            <a:endParaRPr lang="en-US" sz="1600" dirty="0">
              <a:solidFill>
                <a:schemeClr val="tx1"/>
              </a:solidFill>
            </a:endParaRPr>
          </a:p>
        </p:txBody>
      </p:sp>
    </p:spTree>
    <p:extLst>
      <p:ext uri="{BB962C8B-B14F-4D97-AF65-F5344CB8AC3E}">
        <p14:creationId xmlns:p14="http://schemas.microsoft.com/office/powerpoint/2010/main" val="32263050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3" grpId="1"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9"/>
            <a:ext cx="7543800" cy="533398"/>
          </a:xfrm>
          <a:noFill/>
          <a:ln w="9525">
            <a:noFill/>
            <a:miter lim="800000"/>
            <a:headEnd/>
            <a:tailEnd/>
          </a:ln>
        </p:spPr>
        <p:txBody>
          <a:bodyPr vert="horz" wrap="square" lIns="91440" tIns="45720" rIns="91440" bIns="45720" numCol="1" anchor="b" anchorCtr="0" compatLnSpc="1">
            <a:prstTxWarp prst="textNoShape">
              <a:avLst/>
            </a:prstTxWarp>
          </a:bodyPr>
          <a:lstStyle/>
          <a:p>
            <a:pPr eaLnBrk="1" hangingPunct="1"/>
            <a:r>
              <a:rPr lang="en-GB" sz="2800" dirty="0"/>
              <a:t>The importance of </a:t>
            </a:r>
            <a:r>
              <a:rPr lang="en-GB" sz="2800" dirty="0">
                <a:solidFill>
                  <a:srgbClr val="FF3300"/>
                </a:solidFill>
              </a:rPr>
              <a:t>dialogic</a:t>
            </a:r>
            <a:r>
              <a:rPr lang="en-GB" sz="2800" dirty="0"/>
              <a:t> assessment</a:t>
            </a:r>
          </a:p>
        </p:txBody>
      </p:sp>
      <p:sp>
        <p:nvSpPr>
          <p:cNvPr id="3" name="Content Placeholder 2"/>
          <p:cNvSpPr>
            <a:spLocks noGrp="1"/>
          </p:cNvSpPr>
          <p:nvPr>
            <p:ph idx="1"/>
          </p:nvPr>
        </p:nvSpPr>
        <p:spPr>
          <a:xfrm>
            <a:off x="468313" y="836640"/>
            <a:ext cx="8229600" cy="5365723"/>
          </a:xfrm>
        </p:spPr>
        <p:txBody>
          <a:bodyPr/>
          <a:lstStyle/>
          <a:p>
            <a:pPr marL="0">
              <a:lnSpc>
                <a:spcPct val="110000"/>
              </a:lnSpc>
              <a:spcBef>
                <a:spcPts val="0"/>
              </a:spcBef>
              <a:buNone/>
            </a:pPr>
            <a:r>
              <a:rPr lang="en-GB" sz="2800" dirty="0">
                <a:latin typeface="Calibri" panose="020F0502020204030204" pitchFamily="34" charset="0"/>
                <a:cs typeface="Calibri" panose="020F0502020204030204" pitchFamily="34" charset="0"/>
              </a:rPr>
              <a:t>Students need to be exposed to, and gain experience in making judgements about, </a:t>
            </a:r>
            <a:r>
              <a:rPr lang="en-GB" sz="2800" dirty="0">
                <a:solidFill>
                  <a:srgbClr val="9966FF"/>
                </a:solidFill>
                <a:latin typeface="Calibri" panose="020F0502020204030204" pitchFamily="34" charset="0"/>
                <a:cs typeface="Calibri" panose="020F0502020204030204" pitchFamily="34" charset="0"/>
              </a:rPr>
              <a:t>a variety of works of different quality... </a:t>
            </a:r>
            <a:r>
              <a:rPr lang="en-GB" sz="2800" dirty="0">
                <a:latin typeface="Calibri" panose="020F0502020204030204" pitchFamily="34" charset="0"/>
                <a:cs typeface="Calibri" panose="020F0502020204030204" pitchFamily="34" charset="0"/>
              </a:rPr>
              <a:t>They need planned rather than random exposure to exemplars, and experience in </a:t>
            </a:r>
            <a:r>
              <a:rPr lang="en-GB" sz="2800" dirty="0">
                <a:solidFill>
                  <a:srgbClr val="9966FF"/>
                </a:solidFill>
                <a:latin typeface="Calibri" panose="020F0502020204030204" pitchFamily="34" charset="0"/>
                <a:cs typeface="Calibri" panose="020F0502020204030204" pitchFamily="34" charset="0"/>
              </a:rPr>
              <a:t>making judgements </a:t>
            </a:r>
            <a:r>
              <a:rPr lang="en-GB" sz="2800" dirty="0">
                <a:latin typeface="Calibri" panose="020F0502020204030204" pitchFamily="34" charset="0"/>
                <a:cs typeface="Calibri" panose="020F0502020204030204" pitchFamily="34" charset="0"/>
              </a:rPr>
              <a:t>about quality. They need to create </a:t>
            </a:r>
            <a:r>
              <a:rPr lang="en-GB" sz="2800" dirty="0">
                <a:solidFill>
                  <a:srgbClr val="9966FF"/>
                </a:solidFill>
                <a:latin typeface="Calibri" panose="020F0502020204030204" pitchFamily="34" charset="0"/>
                <a:cs typeface="Calibri" panose="020F0502020204030204" pitchFamily="34" charset="0"/>
              </a:rPr>
              <a:t>verbalised</a:t>
            </a:r>
            <a:r>
              <a:rPr lang="en-GB" sz="2800" dirty="0">
                <a:solidFill>
                  <a:srgbClr val="7030A0"/>
                </a:solidFill>
                <a:latin typeface="Calibri" panose="020F0502020204030204" pitchFamily="34" charset="0"/>
                <a:cs typeface="Calibri" panose="020F0502020204030204" pitchFamily="34" charset="0"/>
              </a:rPr>
              <a:t> </a:t>
            </a:r>
            <a:r>
              <a:rPr lang="en-GB" sz="2800" dirty="0">
                <a:latin typeface="Calibri" panose="020F0502020204030204" pitchFamily="34" charset="0"/>
                <a:cs typeface="Calibri" panose="020F0502020204030204" pitchFamily="34" charset="0"/>
              </a:rPr>
              <a:t>rationales and accounts of how various works could have been done better. Finally, they need to engage in evaluative </a:t>
            </a:r>
            <a:r>
              <a:rPr lang="en-GB" sz="2800" dirty="0">
                <a:solidFill>
                  <a:srgbClr val="9966FF"/>
                </a:solidFill>
                <a:latin typeface="Calibri" panose="020F0502020204030204" pitchFamily="34" charset="0"/>
                <a:cs typeface="Calibri" panose="020F0502020204030204" pitchFamily="34" charset="0"/>
              </a:rPr>
              <a:t>conversations</a:t>
            </a:r>
            <a:r>
              <a:rPr lang="en-GB" sz="2800" dirty="0">
                <a:latin typeface="Calibri" panose="020F0502020204030204" pitchFamily="34" charset="0"/>
                <a:cs typeface="Calibri" panose="020F0502020204030204" pitchFamily="34" charset="0"/>
              </a:rPr>
              <a:t> with teachers and other students. </a:t>
            </a:r>
          </a:p>
          <a:p>
            <a:pPr marL="0">
              <a:lnSpc>
                <a:spcPct val="130000"/>
              </a:lnSpc>
              <a:spcBef>
                <a:spcPts val="0"/>
              </a:spcBef>
              <a:buNone/>
            </a:pPr>
            <a:r>
              <a:rPr lang="en-GB" sz="2800" dirty="0">
                <a:latin typeface="Calibri" panose="020F0502020204030204" pitchFamily="34" charset="0"/>
                <a:cs typeface="Calibri" panose="020F0502020204030204" pitchFamily="34" charset="0"/>
              </a:rPr>
              <a:t>(Sadler 2010)</a:t>
            </a:r>
          </a:p>
          <a:p>
            <a:pPr marL="0">
              <a:lnSpc>
                <a:spcPct val="130000"/>
              </a:lnSpc>
              <a:spcBef>
                <a:spcPts val="0"/>
              </a:spcBef>
              <a:buNone/>
            </a:pPr>
            <a:endParaRPr lang="en-GB"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0838208"/>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590800" y="1447800"/>
            <a:ext cx="3886200" cy="4419600"/>
          </a:xfrm>
          <a:prstGeom prst="ellipse">
            <a:avLst/>
          </a:prstGeom>
          <a:solidFill>
            <a:srgbClr val="333399"/>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0" cap="none" spc="0" normalizeH="0" baseline="0" noProof="0" dirty="0">
                <a:ln>
                  <a:noFill/>
                </a:ln>
                <a:solidFill>
                  <a:prstClr val="white"/>
                </a:solidFill>
                <a:effectLst/>
                <a:uLnTx/>
                <a:uFillTx/>
                <a:latin typeface="Calibri"/>
                <a:ea typeface="+mn-ea"/>
                <a:cs typeface="+mn-cs"/>
              </a:rPr>
              <a:t>Some feedback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0" cap="none" spc="0" normalizeH="0" baseline="0" noProof="0" dirty="0">
                <a:ln>
                  <a:noFill/>
                </a:ln>
                <a:solidFill>
                  <a:prstClr val="white"/>
                </a:solidFill>
                <a:effectLst/>
                <a:uLnTx/>
                <a:uFillTx/>
                <a:latin typeface="Calibri"/>
                <a:ea typeface="+mn-ea"/>
                <a:cs typeface="+mn-cs"/>
              </a:rPr>
              <a:t>issues</a:t>
            </a:r>
          </a:p>
        </p:txBody>
      </p:sp>
      <p:sp>
        <p:nvSpPr>
          <p:cNvPr id="2" name="Oval 1"/>
          <p:cNvSpPr>
            <a:spLocks noChangeArrowheads="1"/>
          </p:cNvSpPr>
          <p:nvPr/>
        </p:nvSpPr>
        <p:spPr bwMode="auto">
          <a:xfrm>
            <a:off x="5753100" y="3124206"/>
            <a:ext cx="3390900" cy="1641475"/>
          </a:xfrm>
          <a:prstGeom prst="ellipse">
            <a:avLst/>
          </a:prstGeom>
          <a:solidFill>
            <a:schemeClr val="accent2">
              <a:lumMod val="60000"/>
              <a:lumOff val="40000"/>
            </a:schemeClr>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Written, printed,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on-screen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4" name="Oval 3"/>
          <p:cNvSpPr>
            <a:spLocks noChangeArrowheads="1"/>
          </p:cNvSpPr>
          <p:nvPr/>
        </p:nvSpPr>
        <p:spPr bwMode="auto">
          <a:xfrm>
            <a:off x="228600" y="1371612"/>
            <a:ext cx="3390900" cy="1641475"/>
          </a:xfrm>
          <a:prstGeom prst="ellipse">
            <a:avLst/>
          </a:prstGeom>
          <a:solidFill>
            <a:srgbClr val="FFFF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Language of feedback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5" name="Oval 4"/>
          <p:cNvSpPr>
            <a:spLocks noChangeArrowheads="1"/>
          </p:cNvSpPr>
          <p:nvPr/>
        </p:nvSpPr>
        <p:spPr bwMode="auto">
          <a:xfrm>
            <a:off x="5486400" y="1371612"/>
            <a:ext cx="3390900" cy="1641475"/>
          </a:xfrm>
          <a:prstGeom prst="ellipse">
            <a:avLst/>
          </a:prstGeom>
          <a:solidFill>
            <a:srgbClr val="FF00FF"/>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National Student Survey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6" name="Oval 5"/>
          <p:cNvSpPr>
            <a:spLocks noChangeArrowheads="1"/>
          </p:cNvSpPr>
          <p:nvPr/>
        </p:nvSpPr>
        <p:spPr bwMode="auto">
          <a:xfrm>
            <a:off x="0" y="3124206"/>
            <a:ext cx="3390900" cy="1641475"/>
          </a:xfrm>
          <a:prstGeom prst="ellipse">
            <a:avLst/>
          </a:prstGeom>
          <a:solidFill>
            <a:srgbClr val="00B0F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Timing: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24-hours!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7" name="Oval 6"/>
          <p:cNvSpPr>
            <a:spLocks noChangeArrowheads="1"/>
          </p:cNvSpPr>
          <p:nvPr/>
        </p:nvSpPr>
        <p:spPr bwMode="auto">
          <a:xfrm>
            <a:off x="2819400" y="152404"/>
            <a:ext cx="3390900" cy="1641475"/>
          </a:xfrm>
          <a:prstGeom prst="ellipse">
            <a:avLst/>
          </a:prstGeom>
          <a:solidFill>
            <a:srgbClr val="FFC0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Feed-forward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8" name="Oval 7"/>
          <p:cNvSpPr>
            <a:spLocks noChangeArrowheads="1"/>
          </p:cNvSpPr>
          <p:nvPr/>
        </p:nvSpPr>
        <p:spPr bwMode="auto">
          <a:xfrm>
            <a:off x="1143000" y="4800612"/>
            <a:ext cx="3390900" cy="1641475"/>
          </a:xfrm>
          <a:prstGeom prst="ellipse">
            <a:avLst/>
          </a:prstGeom>
          <a:solidFill>
            <a:srgbClr val="66FF66"/>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Efficiency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9" name="Oval 8"/>
          <p:cNvSpPr>
            <a:spLocks noChangeArrowheads="1"/>
          </p:cNvSpPr>
          <p:nvPr/>
        </p:nvSpPr>
        <p:spPr bwMode="auto">
          <a:xfrm>
            <a:off x="4648200" y="4800612"/>
            <a:ext cx="3390900" cy="1641475"/>
          </a:xfrm>
          <a:prstGeom prst="ellipse">
            <a:avLst/>
          </a:prstGeom>
          <a:solidFill>
            <a:schemeClr val="accent6">
              <a:lumMod val="60000"/>
              <a:lumOff val="40000"/>
            </a:schemeClr>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Face to face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oral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179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C37F8-7D56-4324-A9F1-5CB251D385B5}"/>
              </a:ext>
            </a:extLst>
          </p:cNvPr>
          <p:cNvSpPr>
            <a:spLocks noGrp="1"/>
          </p:cNvSpPr>
          <p:nvPr>
            <p:ph type="title"/>
          </p:nvPr>
        </p:nvSpPr>
        <p:spPr/>
        <p:txBody>
          <a:bodyPr/>
          <a:lstStyle/>
          <a:p>
            <a:r>
              <a:rPr lang="en-GB" sz="3600" dirty="0"/>
              <a:t>Quality feedback: three vital functions</a:t>
            </a:r>
          </a:p>
        </p:txBody>
      </p:sp>
      <p:sp>
        <p:nvSpPr>
          <p:cNvPr id="3" name="Content Placeholder 2">
            <a:extLst>
              <a:ext uri="{FF2B5EF4-FFF2-40B4-BE49-F238E27FC236}">
                <a16:creationId xmlns:a16="http://schemas.microsoft.com/office/drawing/2014/main" id="{C71FD9F8-454C-493C-B7A1-320717BDB613}"/>
              </a:ext>
            </a:extLst>
          </p:cNvPr>
          <p:cNvSpPr>
            <a:spLocks noGrp="1"/>
          </p:cNvSpPr>
          <p:nvPr>
            <p:ph idx="1"/>
          </p:nvPr>
        </p:nvSpPr>
        <p:spPr>
          <a:xfrm>
            <a:off x="358777" y="980661"/>
            <a:ext cx="8605838" cy="4886742"/>
          </a:xfrm>
        </p:spPr>
        <p:txBody>
          <a:bodyPr/>
          <a:lstStyle/>
          <a:p>
            <a:pPr marL="0" indent="0">
              <a:buNone/>
            </a:pPr>
            <a:r>
              <a:rPr lang="en-GB" sz="2800" dirty="0"/>
              <a:t>“There is wide consensus within the education literature that ‘quality’ feedback should serve three overlapping functions: </a:t>
            </a:r>
          </a:p>
          <a:p>
            <a:pPr marL="457200" indent="-457200">
              <a:buSzPct val="100000"/>
              <a:buFont typeface="+mj-lt"/>
              <a:buAutoNum type="arabicPeriod"/>
            </a:pPr>
            <a:r>
              <a:rPr lang="en-GB" sz="2800" dirty="0"/>
              <a:t>an ‘</a:t>
            </a:r>
            <a:r>
              <a:rPr lang="en-GB" sz="2800" dirty="0" err="1">
                <a:solidFill>
                  <a:srgbClr val="FF6699"/>
                </a:solidFill>
              </a:rPr>
              <a:t>orientational</a:t>
            </a:r>
            <a:r>
              <a:rPr lang="en-GB" sz="2800" dirty="0"/>
              <a:t>’ purpose that clarifies the student’s performance and achievement; </a:t>
            </a:r>
          </a:p>
          <a:p>
            <a:pPr marL="457200" indent="-457200">
              <a:buSzPct val="100000"/>
              <a:buFont typeface="+mj-lt"/>
              <a:buAutoNum type="arabicPeriod"/>
            </a:pPr>
            <a:r>
              <a:rPr lang="en-GB" sz="2800" dirty="0"/>
              <a:t>a ‘</a:t>
            </a:r>
            <a:r>
              <a:rPr lang="en-GB" sz="2800" dirty="0">
                <a:solidFill>
                  <a:srgbClr val="FF6699"/>
                </a:solidFill>
              </a:rPr>
              <a:t>transformational</a:t>
            </a:r>
            <a:r>
              <a:rPr lang="en-GB" sz="2800" dirty="0"/>
              <a:t>’ purpose that enables the student to reflect, improve their performance, and become more autonomous (often termed ‘feed-forward); and </a:t>
            </a:r>
          </a:p>
          <a:p>
            <a:pPr marL="457200" indent="-457200">
              <a:buSzPct val="100000"/>
              <a:buFont typeface="+mj-lt"/>
              <a:buAutoNum type="arabicPeriod"/>
            </a:pPr>
            <a:r>
              <a:rPr lang="en-GB" sz="2800" dirty="0"/>
              <a:t>an ‘</a:t>
            </a:r>
            <a:r>
              <a:rPr lang="en-GB" sz="2800" dirty="0">
                <a:solidFill>
                  <a:srgbClr val="FF6699"/>
                </a:solidFill>
              </a:rPr>
              <a:t>affective</a:t>
            </a:r>
            <a:r>
              <a:rPr lang="en-GB" sz="2800" dirty="0"/>
              <a:t>/</a:t>
            </a:r>
            <a:r>
              <a:rPr lang="en-GB" sz="2800" dirty="0">
                <a:solidFill>
                  <a:srgbClr val="FF6699"/>
                </a:solidFill>
              </a:rPr>
              <a:t>interpersonal</a:t>
            </a:r>
            <a:r>
              <a:rPr lang="en-GB" sz="2800" dirty="0"/>
              <a:t>’ dimension that gives the student confidence and motivation, and builds a strong teacher-student relationship” </a:t>
            </a:r>
          </a:p>
          <a:p>
            <a:pPr marL="0" indent="0">
              <a:buSzPct val="100000"/>
              <a:buNone/>
            </a:pPr>
            <a:r>
              <a:rPr lang="en-GB" sz="2800" dirty="0"/>
              <a:t>(</a:t>
            </a:r>
            <a:r>
              <a:rPr lang="en-GB" sz="2800" dirty="0" err="1"/>
              <a:t>Dunworth</a:t>
            </a:r>
            <a:r>
              <a:rPr lang="en-GB" sz="2800" dirty="0"/>
              <a:t> &amp; Sanchez, 2016, quoted by </a:t>
            </a:r>
            <a:r>
              <a:rPr lang="en-GB" sz="2800" dirty="0" err="1"/>
              <a:t>Winstone</a:t>
            </a:r>
            <a:r>
              <a:rPr lang="en-GB" sz="2800" dirty="0"/>
              <a:t>       and Nash, 2016). </a:t>
            </a:r>
          </a:p>
          <a:p>
            <a:endParaRPr lang="en-GB" sz="2800" dirty="0"/>
          </a:p>
        </p:txBody>
      </p:sp>
    </p:spTree>
    <p:extLst>
      <p:ext uri="{BB962C8B-B14F-4D97-AF65-F5344CB8AC3E}">
        <p14:creationId xmlns:p14="http://schemas.microsoft.com/office/powerpoint/2010/main" val="508301716"/>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8C35E-D464-4C87-BDAE-0FF9752D2F4C}"/>
              </a:ext>
            </a:extLst>
          </p:cNvPr>
          <p:cNvSpPr>
            <a:spLocks noGrp="1"/>
          </p:cNvSpPr>
          <p:nvPr>
            <p:ph type="title"/>
          </p:nvPr>
        </p:nvSpPr>
        <p:spPr/>
        <p:txBody>
          <a:bodyPr/>
          <a:lstStyle/>
          <a:p>
            <a:r>
              <a:rPr lang="en-GB" sz="3600" dirty="0"/>
              <a:t>Task: think about </a:t>
            </a:r>
            <a:r>
              <a:rPr lang="en-GB" sz="4400" dirty="0">
                <a:solidFill>
                  <a:srgbClr val="FF6699"/>
                </a:solidFill>
                <a:latin typeface="Bradley Hand ITC" panose="03070402050302030203" pitchFamily="66" charset="0"/>
              </a:rPr>
              <a:t>ghastly</a:t>
            </a:r>
            <a:r>
              <a:rPr lang="en-GB" sz="3600" dirty="0"/>
              <a:t> feedback</a:t>
            </a:r>
          </a:p>
        </p:txBody>
      </p:sp>
      <p:sp>
        <p:nvSpPr>
          <p:cNvPr id="3" name="Content Placeholder 2">
            <a:extLst>
              <a:ext uri="{FF2B5EF4-FFF2-40B4-BE49-F238E27FC236}">
                <a16:creationId xmlns:a16="http://schemas.microsoft.com/office/drawing/2014/main" id="{DB61E85E-ABF2-443B-BAA3-CCDF500576D6}"/>
              </a:ext>
            </a:extLst>
          </p:cNvPr>
          <p:cNvSpPr>
            <a:spLocks noGrp="1"/>
          </p:cNvSpPr>
          <p:nvPr>
            <p:ph idx="1"/>
          </p:nvPr>
        </p:nvSpPr>
        <p:spPr/>
        <p:txBody>
          <a:bodyPr/>
          <a:lstStyle/>
          <a:p>
            <a:r>
              <a:rPr lang="en-GB" dirty="0"/>
              <a:t>Think back to some occasions, academic or otherwise, historic or recent when you received feedback that you would rather not have received.</a:t>
            </a:r>
          </a:p>
          <a:p>
            <a:r>
              <a:rPr lang="en-GB" dirty="0"/>
              <a:t>How did it make you </a:t>
            </a:r>
            <a:r>
              <a:rPr lang="en-GB" dirty="0">
                <a:solidFill>
                  <a:srgbClr val="9966FF"/>
                </a:solidFill>
              </a:rPr>
              <a:t>feel</a:t>
            </a:r>
            <a:r>
              <a:rPr lang="en-GB" dirty="0"/>
              <a:t>?</a:t>
            </a:r>
          </a:p>
          <a:p>
            <a:r>
              <a:rPr lang="en-GB" dirty="0"/>
              <a:t>Thinking of a single example of ghastly feedback that you are prepared to share with another person, briefly outline the context and say why it was such a negative experience.</a:t>
            </a:r>
          </a:p>
        </p:txBody>
      </p:sp>
    </p:spTree>
    <p:extLst>
      <p:ext uri="{BB962C8B-B14F-4D97-AF65-F5344CB8AC3E}">
        <p14:creationId xmlns:p14="http://schemas.microsoft.com/office/powerpoint/2010/main" val="206689888"/>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533400" y="0"/>
            <a:ext cx="7772400" cy="1470025"/>
          </a:xfrm>
          <a:solidFill>
            <a:srgbClr val="FFFF00"/>
          </a:solidFill>
        </p:spPr>
        <p:txBody>
          <a:bodyPr>
            <a:noAutofit/>
          </a:bodyPr>
          <a:lstStyle/>
          <a:p>
            <a:r>
              <a:rPr lang="en-GB" sz="2400" b="1" dirty="0"/>
              <a:t>Learning is not linear! Feedback is not unidirectional. But sometimes we pretend that they are! </a:t>
            </a:r>
            <a:r>
              <a:rPr lang="en-GB" sz="2400" b="1" dirty="0">
                <a:hlinkClick r:id="rId2"/>
              </a:rPr>
              <a:t>#</a:t>
            </a:r>
            <a:r>
              <a:rPr lang="en-GB" sz="2400" b="1" dirty="0" err="1">
                <a:hlinkClick r:id="rId2"/>
              </a:rPr>
              <a:t>sketchnote</a:t>
            </a:r>
            <a:r>
              <a:rPr lang="en-GB" sz="2400" b="1" dirty="0"/>
              <a:t> by </a:t>
            </a:r>
            <a:r>
              <a:rPr lang="en-GB" sz="2400" b="1" dirty="0">
                <a:hlinkClick r:id="rId3"/>
              </a:rPr>
              <a:t>@</a:t>
            </a:r>
            <a:r>
              <a:rPr lang="en-GB" sz="2400" b="1" dirty="0" err="1">
                <a:hlinkClick r:id="rId3"/>
              </a:rPr>
              <a:t>SGroshell</a:t>
            </a:r>
            <a:r>
              <a:rPr lang="en-GB" sz="2400" b="1" dirty="0"/>
              <a:t> and </a:t>
            </a:r>
            <a:r>
              <a:rPr lang="en-GB" sz="2400" b="1" dirty="0">
                <a:hlinkClick r:id="rId4"/>
              </a:rPr>
              <a:t>@</a:t>
            </a:r>
            <a:r>
              <a:rPr lang="en-GB" sz="2400" b="1" dirty="0" err="1">
                <a:hlinkClick r:id="rId4"/>
              </a:rPr>
              <a:t>MrZachG</a:t>
            </a:r>
            <a:r>
              <a:rPr lang="en-GB" sz="2400" b="1" dirty="0"/>
              <a:t> </a:t>
            </a:r>
            <a:r>
              <a:rPr lang="en-GB" sz="2400" b="1" dirty="0">
                <a:hlinkClick r:id="rId5"/>
              </a:rPr>
              <a:t>#</a:t>
            </a:r>
            <a:r>
              <a:rPr lang="en-GB" sz="2400" b="1" dirty="0" err="1">
                <a:hlinkClick r:id="rId5"/>
              </a:rPr>
              <a:t>edchat</a:t>
            </a:r>
            <a:r>
              <a:rPr lang="en-GB" sz="2400" b="1" dirty="0"/>
              <a:t> </a:t>
            </a:r>
            <a:r>
              <a:rPr lang="en-GB" sz="2400" b="1" dirty="0">
                <a:hlinkClick r:id="rId6"/>
              </a:rPr>
              <a:t>#learning</a:t>
            </a:r>
            <a:r>
              <a:rPr lang="en-GB" sz="2400" b="1" dirty="0"/>
              <a:t> </a:t>
            </a:r>
            <a:r>
              <a:rPr lang="en-GB" sz="2400" b="1" dirty="0">
                <a:hlinkClick r:id="rId7"/>
              </a:rPr>
              <a:t>#</a:t>
            </a:r>
            <a:r>
              <a:rPr lang="en-GB" sz="2400" b="1" dirty="0" err="1">
                <a:hlinkClick r:id="rId7"/>
              </a:rPr>
              <a:t>teachchat</a:t>
            </a:r>
            <a:endParaRPr lang="en-US" sz="2400" b="1" dirty="0"/>
          </a:p>
        </p:txBody>
      </p:sp>
      <p:sp>
        <p:nvSpPr>
          <p:cNvPr id="6" name="Subtitle 5"/>
          <p:cNvSpPr>
            <a:spLocks noGrp="1"/>
          </p:cNvSpPr>
          <p:nvPr>
            <p:ph type="subTitle" idx="1"/>
          </p:nvPr>
        </p:nvSpPr>
        <p:spPr/>
        <p:txBody>
          <a:bodyPr/>
          <a:lstStyle/>
          <a:p>
            <a:endParaRPr lang="en-US"/>
          </a:p>
        </p:txBody>
      </p:sp>
      <p:pic>
        <p:nvPicPr>
          <p:cNvPr id="4" name="Picture 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0" y="1600200"/>
            <a:ext cx="9176197" cy="4572000"/>
          </a:xfrm>
          <a:prstGeom prst="rect">
            <a:avLst/>
          </a:prstGeom>
        </p:spPr>
      </p:pic>
    </p:spTree>
    <p:extLst>
      <p:ext uri="{BB962C8B-B14F-4D97-AF65-F5344CB8AC3E}">
        <p14:creationId xmlns:p14="http://schemas.microsoft.com/office/powerpoint/2010/main" val="81221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571FC2-A291-4058-A537-D3C1303F9A4A}"/>
              </a:ext>
            </a:extLst>
          </p:cNvPr>
          <p:cNvSpPr>
            <a:spLocks noGrp="1"/>
          </p:cNvSpPr>
          <p:nvPr>
            <p:ph type="subTitle" idx="1"/>
          </p:nvPr>
        </p:nvSpPr>
        <p:spPr/>
        <p:txBody>
          <a:bodyPr/>
          <a:lstStyle/>
          <a:p>
            <a:endParaRPr lang="en-GB"/>
          </a:p>
        </p:txBody>
      </p:sp>
      <p:pic>
        <p:nvPicPr>
          <p:cNvPr id="5" name="Picture 4">
            <a:extLst>
              <a:ext uri="{FF2B5EF4-FFF2-40B4-BE49-F238E27FC236}">
                <a16:creationId xmlns:a16="http://schemas.microsoft.com/office/drawing/2014/main" id="{C3625DAE-2EE5-4361-A2AD-4FFF35FFE04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675" y="0"/>
            <a:ext cx="9123325" cy="6858000"/>
          </a:xfrm>
          <a:prstGeom prst="rect">
            <a:avLst/>
          </a:prstGeom>
        </p:spPr>
      </p:pic>
      <p:sp>
        <p:nvSpPr>
          <p:cNvPr id="2" name="TextBox 1">
            <a:extLst>
              <a:ext uri="{FF2B5EF4-FFF2-40B4-BE49-F238E27FC236}">
                <a16:creationId xmlns:a16="http://schemas.microsoft.com/office/drawing/2014/main" id="{59E283DC-8814-4908-A81E-5412F8E2954A}"/>
              </a:ext>
            </a:extLst>
          </p:cNvPr>
          <p:cNvSpPr txBox="1"/>
          <p:nvPr/>
        </p:nvSpPr>
        <p:spPr>
          <a:xfrm>
            <a:off x="5796170" y="5949350"/>
            <a:ext cx="2795958" cy="584775"/>
          </a:xfrm>
          <a:prstGeom prst="rect">
            <a:avLst/>
          </a:prstGeom>
          <a:solidFill>
            <a:srgbClr val="FFFF00"/>
          </a:solid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omic Sans MS" pitchFamily="66" charset="0"/>
                <a:ea typeface="+mn-ea"/>
                <a:cs typeface="+mn-cs"/>
              </a:rPr>
              <a:t>What works?</a:t>
            </a:r>
          </a:p>
        </p:txBody>
      </p:sp>
    </p:spTree>
    <p:extLst>
      <p:ext uri="{BB962C8B-B14F-4D97-AF65-F5344CB8AC3E}">
        <p14:creationId xmlns:p14="http://schemas.microsoft.com/office/powerpoint/2010/main" val="23845891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Calibri" pitchFamily="34" charset="0"/>
              </a:rPr>
              <a:t>What’s wrong with feedback?</a:t>
            </a:r>
            <a:endParaRPr lang="en-US" b="1" dirty="0">
              <a:latin typeface="Calibri" pitchFamily="34" charset="0"/>
            </a:endParaRPr>
          </a:p>
        </p:txBody>
      </p:sp>
      <p:sp>
        <p:nvSpPr>
          <p:cNvPr id="3" name="Content Placeholder 2"/>
          <p:cNvSpPr>
            <a:spLocks noGrp="1"/>
          </p:cNvSpPr>
          <p:nvPr>
            <p:ph idx="1"/>
          </p:nvPr>
        </p:nvSpPr>
        <p:spPr/>
        <p:txBody>
          <a:bodyPr/>
          <a:lstStyle/>
          <a:p>
            <a:r>
              <a:rPr lang="en-GB" dirty="0">
                <a:latin typeface="Calibri" pitchFamily="34" charset="0"/>
              </a:rPr>
              <a:t>Students get it too late.</a:t>
            </a:r>
          </a:p>
          <a:p>
            <a:r>
              <a:rPr lang="en-GB" dirty="0">
                <a:latin typeface="Calibri" pitchFamily="34" charset="0"/>
              </a:rPr>
              <a:t>And too often, it’s </a:t>
            </a:r>
            <a:r>
              <a:rPr lang="en-GB" dirty="0">
                <a:highlight>
                  <a:srgbClr val="00FF00"/>
                </a:highlight>
                <a:latin typeface="Calibri" pitchFamily="34" charset="0"/>
              </a:rPr>
              <a:t>just words on paper</a:t>
            </a:r>
            <a:r>
              <a:rPr lang="en-GB" dirty="0">
                <a:latin typeface="Calibri" pitchFamily="34" charset="0"/>
              </a:rPr>
              <a:t>.</a:t>
            </a:r>
          </a:p>
          <a:p>
            <a:r>
              <a:rPr lang="en-GB" dirty="0">
                <a:latin typeface="Calibri" pitchFamily="34" charset="0"/>
              </a:rPr>
              <a:t>It doesn’t help them enough.</a:t>
            </a:r>
          </a:p>
          <a:p>
            <a:r>
              <a:rPr lang="en-GB" dirty="0">
                <a:latin typeface="Calibri" pitchFamily="34" charset="0"/>
              </a:rPr>
              <a:t>They often don’t take enough notice of it.</a:t>
            </a:r>
          </a:p>
        </p:txBody>
      </p:sp>
    </p:spTree>
    <p:extLst>
      <p:ext uri="{BB962C8B-B14F-4D97-AF65-F5344CB8AC3E}">
        <p14:creationId xmlns:p14="http://schemas.microsoft.com/office/powerpoint/2010/main" val="2146821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srcRect/>
          <a:stretch>
            <a:fillRect/>
          </a:stretch>
        </a:blipFill>
        <a:effectLst/>
      </p:bgPr>
    </p:bg>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57160" y="642919"/>
            <a:ext cx="8001056" cy="3416320"/>
          </a:xfrm>
          <a:prstGeom prst="rect">
            <a:avLst/>
          </a:prstGeom>
          <a:solidFill>
            <a:srgbClr val="0000CC">
              <a:alpha val="50588"/>
            </a:srgbClr>
          </a:solidFill>
          <a:ln w="57150">
            <a:solidFill>
              <a:schemeClr val="tx1"/>
            </a:solidFill>
            <a:miter lim="800000"/>
            <a:headEnd/>
            <a:tailEnd/>
          </a:ln>
          <a:effectLst>
            <a:innerShdw blurRad="63500" dist="50800" dir="18900000">
              <a:prstClr val="black">
                <a:alpha val="50000"/>
              </a:prstClr>
            </a:innerShdw>
          </a:effectLst>
        </p:spPr>
        <p:txBody>
          <a:bodyPr wrap="square">
            <a:spAutoFit/>
          </a:bodyPr>
          <a:lstStyle/>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This slide has two purposes….</a:t>
            </a:r>
          </a:p>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To focus the data projector, if necessary, and…</a:t>
            </a:r>
          </a:p>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...to persuade colleagues never to put this sort of detail onto a slide!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14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autoUpdateAnimBg="0"/>
      <p:bldP spid="6146" grpId="1" build="allAtOnce" animBg="1"/>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Fishing for feedback?</a:t>
            </a:r>
          </a:p>
        </p:txBody>
      </p:sp>
      <p:sp>
        <p:nvSpPr>
          <p:cNvPr id="249859" name="Rectangle 3"/>
          <p:cNvSpPr>
            <a:spLocks noGrp="1" noChangeArrowheads="1"/>
          </p:cNvSpPr>
          <p:nvPr>
            <p:ph idx="1"/>
          </p:nvPr>
        </p:nvSpPr>
        <p:spPr/>
        <p:txBody>
          <a:bodyPr/>
          <a:lstStyle/>
          <a:p>
            <a:pPr eaLnBrk="1" hangingPunct="1">
              <a:buFont typeface="Wingdings" pitchFamily="2" charset="2"/>
              <a:buNone/>
              <a:defRPr/>
            </a:pPr>
            <a:r>
              <a:rPr lang="en-GB" dirty="0">
                <a:solidFill>
                  <a:srgbClr val="006600"/>
                </a:solidFill>
              </a:rPr>
              <a:t>Feedback is like fish.</a:t>
            </a:r>
          </a:p>
          <a:p>
            <a:pPr eaLnBrk="1" hangingPunct="1">
              <a:buFont typeface="Wingdings" pitchFamily="2" charset="2"/>
              <a:buNone/>
              <a:defRPr/>
            </a:pPr>
            <a:r>
              <a:rPr lang="en-GB" dirty="0">
                <a:solidFill>
                  <a:srgbClr val="006600"/>
                </a:solidFill>
              </a:rPr>
              <a:t>If it is not used quickly, it becomes useless.</a:t>
            </a:r>
          </a:p>
          <a:p>
            <a:pPr eaLnBrk="1" hangingPunct="1">
              <a:buFont typeface="Wingdings" pitchFamily="2" charset="2"/>
              <a:buNone/>
              <a:defRPr/>
            </a:pPr>
            <a:r>
              <a:rPr lang="en-GB" dirty="0">
                <a:solidFill>
                  <a:srgbClr val="006600"/>
                </a:solidFill>
              </a:rPr>
              <a:t>	(Sally Brown).</a:t>
            </a:r>
          </a:p>
          <a:p>
            <a:pPr eaLnBrk="1" hangingPunct="1">
              <a:buFont typeface="Wingdings" pitchFamily="2" charset="2"/>
              <a:buNone/>
              <a:defRPr/>
            </a:pPr>
            <a:r>
              <a:rPr lang="en-GB" dirty="0">
                <a:solidFill>
                  <a:srgbClr val="0000CC"/>
                </a:solidFill>
              </a:rPr>
              <a:t>Give a man a fish,</a:t>
            </a:r>
          </a:p>
          <a:p>
            <a:pPr eaLnBrk="1" hangingPunct="1">
              <a:buFont typeface="Wingdings" pitchFamily="2" charset="2"/>
              <a:buNone/>
              <a:defRPr/>
            </a:pPr>
            <a:r>
              <a:rPr lang="en-GB" dirty="0">
                <a:solidFill>
                  <a:srgbClr val="0000CC"/>
                </a:solidFill>
              </a:rPr>
              <a:t>Feed him for a day.</a:t>
            </a:r>
          </a:p>
          <a:p>
            <a:pPr eaLnBrk="1" hangingPunct="1">
              <a:buFont typeface="Wingdings" pitchFamily="2" charset="2"/>
              <a:buNone/>
              <a:defRPr/>
            </a:pPr>
            <a:r>
              <a:rPr lang="en-GB" dirty="0">
                <a:solidFill>
                  <a:srgbClr val="0000CC"/>
                </a:solidFill>
              </a:rPr>
              <a:t>Teach a man to fish,</a:t>
            </a:r>
          </a:p>
          <a:p>
            <a:pPr eaLnBrk="1" hangingPunct="1">
              <a:buFont typeface="Wingdings" pitchFamily="2" charset="2"/>
              <a:buNone/>
              <a:defRPr/>
            </a:pPr>
            <a:r>
              <a:rPr lang="en-GB" dirty="0">
                <a:solidFill>
                  <a:srgbClr val="0000CC"/>
                </a:solidFill>
              </a:rPr>
              <a:t>Feed him for a lifetime.</a:t>
            </a:r>
          </a:p>
          <a:p>
            <a:pPr eaLnBrk="1" hangingPunct="1">
              <a:buFont typeface="Wingdings" pitchFamily="2" charset="2"/>
              <a:buNone/>
              <a:defRPr/>
            </a:pPr>
            <a:r>
              <a:rPr lang="en-GB" dirty="0">
                <a:solidFill>
                  <a:srgbClr val="0000CC"/>
                </a:solidFill>
              </a:rPr>
              <a:t>	</a:t>
            </a:r>
            <a:r>
              <a:rPr lang="en-GB" kern="1200" dirty="0">
                <a:solidFill>
                  <a:srgbClr val="0000CC"/>
                </a:solidFill>
              </a:rPr>
              <a:t>(Maimonides: 1135-1204)</a:t>
            </a:r>
          </a:p>
          <a:p>
            <a:pPr eaLnBrk="1" hangingPunct="1">
              <a:buFont typeface="Wingdings" pitchFamily="2" charset="2"/>
              <a:buNone/>
              <a:defRPr/>
            </a:pPr>
            <a:endParaRPr lang="en-GB" dirty="0">
              <a:solidFill>
                <a:srgbClr val="0000CC"/>
              </a:solidFill>
            </a:endParaRPr>
          </a:p>
        </p:txBody>
      </p:sp>
      <p:sp>
        <p:nvSpPr>
          <p:cNvPr id="6" name="TextBox 5"/>
          <p:cNvSpPr txBox="1">
            <a:spLocks noChangeArrowheads="1"/>
          </p:cNvSpPr>
          <p:nvPr/>
        </p:nvSpPr>
        <p:spPr bwMode="auto">
          <a:xfrm>
            <a:off x="395288" y="5229225"/>
            <a:ext cx="8748712" cy="1077913"/>
          </a:xfrm>
          <a:prstGeom prst="rect">
            <a:avLst/>
          </a:prstGeom>
          <a:solidFill>
            <a:schemeClr val="bg1"/>
          </a:solidFill>
          <a:ln w="9525">
            <a:noFill/>
            <a:miter lim="800000"/>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200" b="1" i="0" u="none" strike="noStrike" kern="1200" cap="none" spc="0" normalizeH="0" baseline="0" noProof="0">
                <a:ln>
                  <a:noFill/>
                </a:ln>
                <a:solidFill>
                  <a:srgbClr val="0000CC"/>
                </a:solidFill>
                <a:effectLst/>
                <a:uLnTx/>
                <a:uFillTx/>
                <a:latin typeface="Arial"/>
                <a:ea typeface="+mn-ea"/>
                <a:cs typeface="+mn-cs"/>
              </a:rPr>
              <a:t>And he’ll learn to drink beer in boats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200" b="1" i="0" u="none" strike="noStrike" kern="1200" cap="none" spc="0" normalizeH="0" baseline="0" noProof="0">
                <a:ln>
                  <a:noFill/>
                </a:ln>
                <a:solidFill>
                  <a:srgbClr val="0000CC"/>
                </a:solidFill>
                <a:effectLst/>
                <a:uLnTx/>
                <a:uFillTx/>
                <a:latin typeface="Arial"/>
                <a:ea typeface="+mn-ea"/>
                <a:cs typeface="+mn-cs"/>
              </a:rPr>
              <a:t>And you won’t see him for weeks!</a:t>
            </a:r>
          </a:p>
        </p:txBody>
      </p:sp>
      <p:sp>
        <p:nvSpPr>
          <p:cNvPr id="7" name="Rectangle 6"/>
          <p:cNvSpPr/>
          <p:nvPr/>
        </p:nvSpPr>
        <p:spPr>
          <a:xfrm>
            <a:off x="827088" y="6321425"/>
            <a:ext cx="5184775" cy="536575"/>
          </a:xfrm>
          <a:prstGeom prst="rect">
            <a:avLst/>
          </a:prstGeom>
          <a:solidFill>
            <a:schemeClr val="bg1"/>
          </a:solidFill>
        </p:spPr>
        <p:txBody>
          <a:bodyPr>
            <a:spAutoFit/>
          </a:bodyPr>
          <a:lstStyle/>
          <a:p>
            <a:pPr marL="533400" marR="0" lvl="0" indent="-533400" algn="l" defTabSz="914400" rtl="0" eaLnBrk="1" fontAlgn="base" latinLnBrk="0" hangingPunct="1">
              <a:lnSpc>
                <a:spcPct val="90000"/>
              </a:lnSpc>
              <a:spcBef>
                <a:spcPct val="35000"/>
              </a:spcBef>
              <a:spcAft>
                <a:spcPct val="0"/>
              </a:spcAft>
              <a:buClr>
                <a:srgbClr val="009900"/>
              </a:buClr>
              <a:buSzTx/>
              <a:buFontTx/>
              <a:buNone/>
              <a:tabLst/>
              <a:defRPr/>
            </a:pPr>
            <a:r>
              <a:rPr kumimoji="0" lang="en-GB" sz="3200" b="1" i="0" u="none" strike="noStrike" kern="0" cap="none" spc="0" normalizeH="0" baseline="0" noProof="0" dirty="0">
                <a:ln>
                  <a:noFill/>
                </a:ln>
                <a:solidFill>
                  <a:srgbClr val="0000CC"/>
                </a:solidFill>
                <a:effectLst/>
                <a:uLnTx/>
                <a:uFillTx/>
                <a:latin typeface="Arial"/>
                <a:ea typeface="+mn-ea"/>
                <a:cs typeface="+mn-cs"/>
              </a:rPr>
              <a:t>(Australian proverb).</a:t>
            </a:r>
          </a:p>
        </p:txBody>
      </p:sp>
      <p:sp>
        <p:nvSpPr>
          <p:cNvPr id="9" name="TextBox 8"/>
          <p:cNvSpPr txBox="1"/>
          <p:nvPr/>
        </p:nvSpPr>
        <p:spPr>
          <a:xfrm>
            <a:off x="0" y="3500438"/>
            <a:ext cx="6156325" cy="3259137"/>
          </a:xfrm>
          <a:prstGeom prst="rect">
            <a:avLst/>
          </a:prstGeom>
          <a:solidFill>
            <a:schemeClr val="bg1"/>
          </a:solidFill>
          <a:ln>
            <a:solidFill>
              <a:schemeClr val="tx1"/>
            </a:solidFill>
          </a:ln>
        </p:spPr>
        <p:txBody>
          <a:bodyPr>
            <a:spAutoFit/>
          </a:bodyPr>
          <a:lstStyle/>
          <a:p>
            <a:pPr marL="533400" marR="0" lvl="0" indent="-533400" algn="l" defTabSz="914400" rtl="0" eaLnBrk="1" fontAlgn="base" latinLnBrk="0" hangingPunct="1">
              <a:lnSpc>
                <a:spcPct val="100000"/>
              </a:lnSpc>
              <a:spcBef>
                <a:spcPct val="35000"/>
              </a:spcBef>
              <a:spcAft>
                <a:spcPct val="0"/>
              </a:spcAft>
              <a:buClr>
                <a:srgbClr val="009900"/>
              </a:buClr>
              <a:buSzTx/>
              <a:buFontTx/>
              <a:buNone/>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	Make feedback </a:t>
            </a:r>
            <a:r>
              <a:rPr kumimoji="0" lang="en-GB" sz="2800" b="1" i="0" u="none" strike="noStrike" kern="0" cap="none" spc="0" normalizeH="0" baseline="0" noProof="0" dirty="0">
                <a:ln>
                  <a:noFill/>
                </a:ln>
                <a:solidFill>
                  <a:srgbClr val="FF0000"/>
                </a:solidFill>
                <a:effectLst/>
                <a:uLnTx/>
                <a:uFillTx/>
                <a:latin typeface="Arial"/>
                <a:ea typeface="+mn-ea"/>
                <a:cs typeface="+mn-cs"/>
              </a:rPr>
              <a:t>timely</a:t>
            </a:r>
            <a:r>
              <a:rPr kumimoji="0" lang="en-GB" sz="2800" b="1" i="0" u="none" strike="noStrike" kern="0" cap="none" spc="0" normalizeH="0" baseline="0" noProof="0" dirty="0">
                <a:ln>
                  <a:noFill/>
                </a:ln>
                <a:solidFill>
                  <a:srgbClr val="660066"/>
                </a:solidFill>
                <a:effectLst/>
                <a:uLnTx/>
                <a:uFillTx/>
                <a:latin typeface="Arial"/>
                <a:ea typeface="+mn-ea"/>
                <a:cs typeface="+mn-cs"/>
              </a:rPr>
              <a:t>, while it still matters to students, in time for them to use it towards further learning, or to receive further assistance.</a:t>
            </a:r>
          </a:p>
          <a:p>
            <a:pPr marL="533400" marR="0" lvl="0" indent="-533400" algn="l" defTabSz="914400" rtl="0" eaLnBrk="1" fontAlgn="base" latinLnBrk="0" hangingPunct="1">
              <a:lnSpc>
                <a:spcPct val="100000"/>
              </a:lnSpc>
              <a:spcBef>
                <a:spcPct val="35000"/>
              </a:spcBef>
              <a:spcAft>
                <a:spcPct val="0"/>
              </a:spcAft>
              <a:buClr>
                <a:srgbClr val="009900"/>
              </a:buClr>
              <a:buSzTx/>
              <a:buFontTx/>
              <a:buNone/>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	(Graham Gibbs)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8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77596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98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98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98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498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498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4985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4985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4985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bg/>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1" nodeType="clickEffect">
                                  <p:stCondLst>
                                    <p:cond delay="0"/>
                                  </p:stCondLst>
                                  <p:childTnLst>
                                    <p:set>
                                      <p:cBhvr>
                                        <p:cTn id="5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9" grpId="0" uiExpand="1" build="p" autoUpdateAnimBg="0"/>
      <p:bldP spid="6" grpId="0" uiExpand="1" build="p" animBg="1"/>
      <p:bldP spid="7" grpId="0" animBg="1"/>
      <p:bldP spid="9" grpId="0" animBg="1"/>
      <p:bldP spid="9" grpId="1" animBg="1"/>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latin typeface="Calibri" pitchFamily="34" charset="0"/>
              </a:rPr>
              <a:t>But what’s </a:t>
            </a:r>
            <a:r>
              <a:rPr lang="en-GB" sz="3200" b="1" dirty="0">
                <a:solidFill>
                  <a:srgbClr val="FF0000"/>
                </a:solidFill>
                <a:latin typeface="Calibri" pitchFamily="34" charset="0"/>
              </a:rPr>
              <a:t>really</a:t>
            </a:r>
            <a:r>
              <a:rPr lang="en-GB" sz="3200" b="1" dirty="0">
                <a:latin typeface="Calibri" pitchFamily="34" charset="0"/>
              </a:rPr>
              <a:t> wrong with feedback?</a:t>
            </a:r>
            <a:endParaRPr lang="en-US" sz="3200" b="1" dirty="0">
              <a:latin typeface="Calibri" pitchFamily="34" charset="0"/>
            </a:endParaRPr>
          </a:p>
        </p:txBody>
      </p:sp>
      <p:sp>
        <p:nvSpPr>
          <p:cNvPr id="3" name="Content Placeholder 2"/>
          <p:cNvSpPr>
            <a:spLocks noGrp="1"/>
          </p:cNvSpPr>
          <p:nvPr>
            <p:ph idx="1"/>
          </p:nvPr>
        </p:nvSpPr>
        <p:spPr/>
        <p:txBody>
          <a:bodyPr/>
          <a:lstStyle/>
          <a:p>
            <a:r>
              <a:rPr lang="en-GB" dirty="0">
                <a:latin typeface="Calibri" pitchFamily="34" charset="0"/>
              </a:rPr>
              <a:t>Too often it’s one-way – monologic.</a:t>
            </a:r>
          </a:p>
          <a:p>
            <a:r>
              <a:rPr lang="en-GB" dirty="0">
                <a:latin typeface="Calibri" pitchFamily="34" charset="0"/>
              </a:rPr>
              <a:t>What students want is </a:t>
            </a:r>
            <a:r>
              <a:rPr lang="en-GB" dirty="0">
                <a:solidFill>
                  <a:srgbClr val="FF0000"/>
                </a:solidFill>
                <a:latin typeface="Calibri" pitchFamily="34" charset="0"/>
              </a:rPr>
              <a:t>dialogue</a:t>
            </a:r>
            <a:r>
              <a:rPr lang="en-GB" dirty="0">
                <a:latin typeface="Calibri" pitchFamily="34" charset="0"/>
              </a:rPr>
              <a:t>.</a:t>
            </a:r>
          </a:p>
          <a:p>
            <a:r>
              <a:rPr lang="en-GB" dirty="0">
                <a:latin typeface="Calibri" pitchFamily="34" charset="0"/>
              </a:rPr>
              <a:t>They want to talk to us about their work.</a:t>
            </a:r>
          </a:p>
          <a:p>
            <a:r>
              <a:rPr lang="en-GB" dirty="0">
                <a:latin typeface="Calibri" pitchFamily="34" charset="0"/>
              </a:rPr>
              <a:t>But they’re </a:t>
            </a:r>
            <a:r>
              <a:rPr lang="en-GB" dirty="0">
                <a:solidFill>
                  <a:srgbClr val="FF0000"/>
                </a:solidFill>
                <a:latin typeface="Calibri" pitchFamily="34" charset="0"/>
              </a:rPr>
              <a:t>scared</a:t>
            </a:r>
            <a:r>
              <a:rPr lang="en-GB" dirty="0">
                <a:latin typeface="Calibri" pitchFamily="34" charset="0"/>
              </a:rPr>
              <a:t> to talk to us, for various reasons:</a:t>
            </a:r>
          </a:p>
          <a:p>
            <a:pPr lvl="1"/>
            <a:r>
              <a:rPr lang="en-GB" dirty="0">
                <a:latin typeface="Calibri" pitchFamily="34" charset="0"/>
              </a:rPr>
              <a:t>In case it leads to lower marks;</a:t>
            </a:r>
          </a:p>
          <a:p>
            <a:pPr lvl="1"/>
            <a:r>
              <a:rPr lang="en-GB" dirty="0">
                <a:latin typeface="Calibri" pitchFamily="34" charset="0"/>
              </a:rPr>
              <a:t>In case they’re ‘found out’;</a:t>
            </a:r>
          </a:p>
          <a:p>
            <a:pPr lvl="1"/>
            <a:r>
              <a:rPr lang="en-GB" dirty="0">
                <a:latin typeface="Calibri" pitchFamily="34" charset="0"/>
              </a:rPr>
              <a:t>In case they feel stupid.</a:t>
            </a:r>
            <a:endParaRPr lang="en-US" dirty="0">
              <a:latin typeface="Calibri" pitchFamily="34" charset="0"/>
            </a:endParaRPr>
          </a:p>
        </p:txBody>
      </p:sp>
    </p:spTree>
    <p:extLst>
      <p:ext uri="{BB962C8B-B14F-4D97-AF65-F5344CB8AC3E}">
        <p14:creationId xmlns:p14="http://schemas.microsoft.com/office/powerpoint/2010/main" val="419638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8000"/>
                </a:solidFill>
                <a:latin typeface="Calibri" pitchFamily="34" charset="0"/>
              </a:rPr>
              <a:t>Royce Sadler on feedback:</a:t>
            </a:r>
          </a:p>
        </p:txBody>
      </p:sp>
      <p:sp>
        <p:nvSpPr>
          <p:cNvPr id="5" name="Content Placeholder 4"/>
          <p:cNvSpPr>
            <a:spLocks noGrp="1"/>
          </p:cNvSpPr>
          <p:nvPr>
            <p:ph idx="1"/>
          </p:nvPr>
        </p:nvSpPr>
        <p:spPr/>
        <p:txBody>
          <a:bodyPr/>
          <a:lstStyle/>
          <a:p>
            <a:pPr>
              <a:lnSpc>
                <a:spcPct val="100000"/>
              </a:lnSpc>
            </a:pPr>
            <a:r>
              <a:rPr lang="en-GB" sz="2800" dirty="0">
                <a:latin typeface="Calibri" pitchFamily="34" charset="0"/>
              </a:rPr>
              <a:t>Higher education teachers are often frustrated by the </a:t>
            </a:r>
            <a:r>
              <a:rPr lang="en-GB" sz="2800" dirty="0">
                <a:solidFill>
                  <a:srgbClr val="FF00FF"/>
                </a:solidFill>
                <a:latin typeface="Calibri" pitchFamily="34" charset="0"/>
              </a:rPr>
              <a:t>modest impact </a:t>
            </a:r>
            <a:r>
              <a:rPr lang="en-GB" sz="2800" dirty="0">
                <a:latin typeface="Calibri" pitchFamily="34" charset="0"/>
              </a:rPr>
              <a:t>feedback has in improving learning. The status of feedback deserves to be challenged on the grounds that it is essentially about telling. For students to become self-sustaining producers of high quality intellectual and professional goods, they must be equipped to </a:t>
            </a:r>
            <a:r>
              <a:rPr lang="en-GB" sz="2800" dirty="0">
                <a:solidFill>
                  <a:srgbClr val="FF0000"/>
                </a:solidFill>
                <a:latin typeface="Calibri" pitchFamily="34" charset="0"/>
              </a:rPr>
              <a:t>take control of their own learning and performance</a:t>
            </a:r>
            <a:r>
              <a:rPr lang="en-GB" sz="2800" dirty="0">
                <a:latin typeface="Calibri" pitchFamily="34" charset="0"/>
              </a:rPr>
              <a:t>. (Sadler, 2013)</a:t>
            </a:r>
          </a:p>
          <a:p>
            <a:pPr>
              <a:lnSpc>
                <a:spcPct val="100000"/>
              </a:lnSpc>
              <a:buNone/>
            </a:pPr>
            <a:r>
              <a:rPr lang="en-AU" sz="2000" dirty="0">
                <a:solidFill>
                  <a:srgbClr val="008000"/>
                </a:solidFill>
              </a:rPr>
              <a:t>Sadler, D. R. (2013). Opening up feedback: Teaching learners to see. In Merry, S., Price, M., Carless, D., &amp; </a:t>
            </a:r>
            <a:r>
              <a:rPr lang="en-AU" sz="2000" dirty="0" err="1">
                <a:solidFill>
                  <a:srgbClr val="008000"/>
                </a:solidFill>
              </a:rPr>
              <a:t>Taras</a:t>
            </a:r>
            <a:r>
              <a:rPr lang="en-AU" sz="2000" dirty="0">
                <a:solidFill>
                  <a:srgbClr val="008000"/>
                </a:solidFill>
              </a:rPr>
              <a:t>, M. (Eds.) </a:t>
            </a:r>
            <a:r>
              <a:rPr lang="en-AU" sz="2000" i="1" dirty="0">
                <a:solidFill>
                  <a:srgbClr val="008000"/>
                </a:solidFill>
              </a:rPr>
              <a:t>Reconceptualising feedback in higher education: Developing dialogue with students</a:t>
            </a:r>
            <a:r>
              <a:rPr lang="en-AU" sz="2000" dirty="0">
                <a:solidFill>
                  <a:srgbClr val="008000"/>
                </a:solidFill>
              </a:rPr>
              <a:t>. (Ch. 5, 54‑63). London: </a:t>
            </a:r>
            <a:r>
              <a:rPr lang="en-AU" sz="2000" dirty="0" err="1">
                <a:solidFill>
                  <a:srgbClr val="008000"/>
                </a:solidFill>
              </a:rPr>
              <a:t>Routledge</a:t>
            </a:r>
            <a:r>
              <a:rPr lang="en-AU" sz="2000" dirty="0">
                <a:solidFill>
                  <a:srgbClr val="008000"/>
                </a:solidFill>
              </a:rPr>
              <a:t>.</a:t>
            </a:r>
            <a:endParaRPr lang="en-GB" sz="2000" dirty="0">
              <a:solidFill>
                <a:srgbClr val="008000"/>
              </a:solidFill>
            </a:endParaRPr>
          </a:p>
          <a:p>
            <a:pPr>
              <a:lnSpc>
                <a:spcPct val="100000"/>
              </a:lnSpc>
            </a:pPr>
            <a:endParaRPr lang="en-GB" sz="2800" dirty="0">
              <a:latin typeface="Calibri" pitchFamily="34" charset="0"/>
            </a:endParaRPr>
          </a:p>
          <a:p>
            <a:pPr>
              <a:lnSpc>
                <a:spcPct val="100000"/>
              </a:lnSpc>
            </a:pPr>
            <a:endParaRPr lang="en-GB" sz="2800" dirty="0">
              <a:latin typeface="Calibri" pitchFamily="34" charset="0"/>
            </a:endParaRPr>
          </a:p>
        </p:txBody>
      </p:sp>
    </p:spTree>
    <p:extLst>
      <p:ext uri="{BB962C8B-B14F-4D97-AF65-F5344CB8AC3E}">
        <p14:creationId xmlns:p14="http://schemas.microsoft.com/office/powerpoint/2010/main" val="132808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8000"/>
                </a:solidFill>
                <a:latin typeface="Calibri" pitchFamily="34" charset="0"/>
              </a:rPr>
              <a:t>Dylan Wiliam on feedback (online)</a:t>
            </a:r>
          </a:p>
        </p:txBody>
      </p:sp>
      <p:sp>
        <p:nvSpPr>
          <p:cNvPr id="3" name="Content Placeholder 2"/>
          <p:cNvSpPr>
            <a:spLocks noGrp="1"/>
          </p:cNvSpPr>
          <p:nvPr>
            <p:ph idx="1"/>
          </p:nvPr>
        </p:nvSpPr>
        <p:spPr>
          <a:xfrm>
            <a:off x="6" y="1196977"/>
            <a:ext cx="8964613" cy="4670425"/>
          </a:xfrm>
        </p:spPr>
        <p:txBody>
          <a:bodyPr/>
          <a:lstStyle/>
          <a:p>
            <a:r>
              <a:rPr lang="en-GB" sz="2600" dirty="0">
                <a:latin typeface="Calibri" pitchFamily="34" charset="0"/>
              </a:rPr>
              <a:t>There really is a lot of rot talked about how feedback should and should not be given.</a:t>
            </a:r>
          </a:p>
          <a:p>
            <a:r>
              <a:rPr lang="en-GB" sz="2600" dirty="0">
                <a:latin typeface="Calibri" pitchFamily="34" charset="0"/>
              </a:rPr>
              <a:t>...people forget that the only good feedback is that which is acted upon, which is why </a:t>
            </a:r>
            <a:r>
              <a:rPr lang="en-GB" sz="2600" dirty="0">
                <a:solidFill>
                  <a:srgbClr val="FF00FF"/>
                </a:solidFill>
                <a:latin typeface="Calibri" pitchFamily="34" charset="0"/>
              </a:rPr>
              <a:t>the only thing that matters is the relationship between the teacher and the student</a:t>
            </a:r>
            <a:r>
              <a:rPr lang="en-GB" sz="2600" dirty="0">
                <a:latin typeface="Calibri" pitchFamily="34" charset="0"/>
              </a:rPr>
              <a:t>. </a:t>
            </a:r>
          </a:p>
          <a:p>
            <a:r>
              <a:rPr lang="en-GB" sz="2600" dirty="0">
                <a:latin typeface="Calibri" pitchFamily="34" charset="0"/>
              </a:rPr>
              <a:t>Every teacher knows that the same feedback given to one student will improve that student’s learning but to another student, of similar achievement, will make that student give up. Teachers need to know their students, so that they know when to push, and they know when to back off. ...hardly any studies look at the responses cued in the individual recipient by the feedback.</a:t>
            </a:r>
          </a:p>
          <a:p>
            <a:endParaRPr lang="en-GB" sz="2600" dirty="0">
              <a:latin typeface="Calibri" pitchFamily="34" charset="0"/>
            </a:endParaRPr>
          </a:p>
        </p:txBody>
      </p:sp>
    </p:spTree>
    <p:extLst>
      <p:ext uri="{BB962C8B-B14F-4D97-AF65-F5344CB8AC3E}">
        <p14:creationId xmlns:p14="http://schemas.microsoft.com/office/powerpoint/2010/main" val="2510684615"/>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7"/>
            <a:ext cx="8713788" cy="575717"/>
          </a:xfrm>
        </p:spPr>
        <p:txBody>
          <a:bodyPr/>
          <a:lstStyle/>
          <a:p>
            <a:r>
              <a:rPr lang="en-GB" sz="4000" dirty="0"/>
              <a:t>Damaging feedback...</a:t>
            </a:r>
          </a:p>
        </p:txBody>
      </p:sp>
      <p:sp>
        <p:nvSpPr>
          <p:cNvPr id="3" name="Content Placeholder 2"/>
          <p:cNvSpPr>
            <a:spLocks noGrp="1"/>
          </p:cNvSpPr>
          <p:nvPr>
            <p:ph idx="1"/>
          </p:nvPr>
        </p:nvSpPr>
        <p:spPr>
          <a:xfrm>
            <a:off x="6" y="692621"/>
            <a:ext cx="8964613" cy="5174780"/>
          </a:xfrm>
        </p:spPr>
        <p:txBody>
          <a:bodyPr/>
          <a:lstStyle/>
          <a:p>
            <a:pPr lvl="0">
              <a:buNone/>
            </a:pPr>
            <a:r>
              <a:rPr lang="en-GB" sz="2000" dirty="0"/>
              <a:t>(From #LTHE digest, available in full on my website)</a:t>
            </a:r>
          </a:p>
          <a:p>
            <a:pPr marL="361950" lvl="0" indent="-361950"/>
            <a:r>
              <a:rPr lang="en-GB" sz="2000" dirty="0"/>
              <a:t>I got some student evaluation feedback that really stung ... wasn't that long ago either! .</a:t>
            </a:r>
          </a:p>
          <a:p>
            <a:pPr marL="361950" lvl="0" indent="-361950"/>
            <a:r>
              <a:rPr lang="en-GB" sz="2000" dirty="0"/>
              <a:t>I recall - "could do better" - what's that all about?</a:t>
            </a:r>
          </a:p>
          <a:p>
            <a:pPr marL="361950" lvl="0" indent="-361950"/>
            <a:r>
              <a:rPr lang="en-GB" sz="2000" dirty="0"/>
              <a:t>''weak'" for art on successive school reports. (Showed sustainability though?)</a:t>
            </a:r>
          </a:p>
          <a:p>
            <a:pPr marL="361950" lvl="0" indent="-361950"/>
            <a:r>
              <a:rPr lang="en-GB" sz="2000" dirty="0"/>
              <a:t>'don't bother getting up on Monday morning' after a failed assignment by a maths teacher at secondary school</a:t>
            </a:r>
          </a:p>
          <a:p>
            <a:pPr marL="361950" lvl="0" indent="-361950"/>
            <a:r>
              <a:rPr lang="en-GB" sz="2000" dirty="0"/>
              <a:t>missing out on an A as I read the question slightly wrong</a:t>
            </a:r>
          </a:p>
          <a:p>
            <a:pPr marL="361950" lvl="0" indent="-361950"/>
            <a:r>
              <a:rPr lang="en-GB" sz="2000" dirty="0"/>
              <a:t>A big red cross through something I'd put some effort into, devastating</a:t>
            </a:r>
          </a:p>
          <a:p>
            <a:pPr marL="361950" lvl="0" indent="-361950"/>
            <a:r>
              <a:rPr lang="en-GB" sz="2000" dirty="0"/>
              <a:t>I wear my feedback like scars. Some of the wounds still fester.</a:t>
            </a:r>
          </a:p>
          <a:p>
            <a:pPr marL="361950" lvl="0" indent="-361950"/>
            <a:r>
              <a:rPr lang="en-GB" sz="2000" dirty="0"/>
              <a:t>Being told that I was holding up everyone because I didn't understand maths GCSE lesson</a:t>
            </a:r>
          </a:p>
          <a:p>
            <a:pPr marL="361950" lvl="0" indent="-361950"/>
            <a:r>
              <a:rPr lang="en-GB" sz="2000" dirty="0"/>
              <a:t>my only consolation was they pulled apart my punctuation and grammar but their feedback was full of typos!</a:t>
            </a:r>
          </a:p>
          <a:p>
            <a:pPr marL="361950" lvl="0" indent="-361950"/>
            <a:r>
              <a:rPr lang="en-GB" sz="2000" dirty="0"/>
              <a:t>'Kerry has ability to do well when she puts her mind to it' Response, Kerry will put her mind to it when she's not bored to death</a:t>
            </a:r>
          </a:p>
          <a:p>
            <a:pPr marL="361950" lvl="0" indent="-361950"/>
            <a:r>
              <a:rPr lang="en-GB" sz="2000" dirty="0"/>
              <a:t>The worst feedback I eve received on a sweated-over assignment was 'Fine as far as it goes' </a:t>
            </a:r>
            <a:r>
              <a:rPr lang="en-GB" sz="2000" dirty="0" err="1"/>
              <a:t>Grrrh</a:t>
            </a:r>
            <a:r>
              <a:rPr lang="en-GB" sz="2000" dirty="0"/>
              <a:t>!</a:t>
            </a:r>
          </a:p>
          <a:p>
            <a:endParaRPr lang="en-GB" sz="2000" dirty="0"/>
          </a:p>
        </p:txBody>
      </p:sp>
    </p:spTree>
    <p:extLst>
      <p:ext uri="{BB962C8B-B14F-4D97-AF65-F5344CB8AC3E}">
        <p14:creationId xmlns:p14="http://schemas.microsoft.com/office/powerpoint/2010/main" val="331200293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122239"/>
            <a:ext cx="7543800" cy="642466"/>
          </a:xfrm>
          <a:noFill/>
          <a:ln w="9525">
            <a:noFill/>
            <a:miter lim="800000"/>
            <a:headEnd/>
            <a:tailEnd/>
          </a:ln>
        </p:spPr>
        <p:txBody>
          <a:bodyPr vert="horz" wrap="square" lIns="91440" tIns="45720" rIns="91440" bIns="45720" numCol="1" anchor="b" anchorCtr="0" compatLnSpc="1">
            <a:prstTxWarp prst="textNoShape">
              <a:avLst/>
            </a:prstTxWarp>
          </a:bodyPr>
          <a:lstStyle/>
          <a:p>
            <a:pPr eaLnBrk="1" hangingPunct="1"/>
            <a:r>
              <a:rPr lang="en-GB" sz="3600" b="1" dirty="0"/>
              <a:t>Conclusions</a:t>
            </a:r>
          </a:p>
        </p:txBody>
      </p:sp>
      <p:sp>
        <p:nvSpPr>
          <p:cNvPr id="43011" name="Rectangle 3"/>
          <p:cNvSpPr>
            <a:spLocks noGrp="1" noChangeArrowheads="1"/>
          </p:cNvSpPr>
          <p:nvPr>
            <p:ph type="body" idx="1"/>
          </p:nvPr>
        </p:nvSpPr>
        <p:spPr>
          <a:xfrm>
            <a:off x="285720" y="764706"/>
            <a:ext cx="8629680" cy="5361458"/>
          </a:xfrm>
        </p:spPr>
        <p:txBody>
          <a:bodyPr/>
          <a:lstStyle/>
          <a:p>
            <a:pPr eaLnBrk="1" hangingPunct="1"/>
            <a:r>
              <a:rPr lang="en-US" sz="2600" dirty="0"/>
              <a:t>Assessment and feedback can be powerful means of </a:t>
            </a:r>
            <a:r>
              <a:rPr lang="en-US" sz="2600" dirty="0">
                <a:solidFill>
                  <a:srgbClr val="CC3399"/>
                </a:solidFill>
              </a:rPr>
              <a:t>focusing student effort and enhancing achievement </a:t>
            </a:r>
            <a:r>
              <a:rPr lang="en-US" sz="2600" dirty="0"/>
              <a:t>if well designed (Biggs and Tang, 2011);</a:t>
            </a:r>
          </a:p>
          <a:p>
            <a:pPr eaLnBrk="1" hangingPunct="1"/>
            <a:r>
              <a:rPr lang="en-US" sz="2600" dirty="0"/>
              <a:t>Students </a:t>
            </a:r>
            <a:r>
              <a:rPr lang="en-US" sz="2600" dirty="0">
                <a:solidFill>
                  <a:srgbClr val="CC3399"/>
                </a:solidFill>
              </a:rPr>
              <a:t>in the early stages of their learning journey </a:t>
            </a:r>
            <a:r>
              <a:rPr lang="en-US" sz="2600" dirty="0"/>
              <a:t>are likely to need more support and positive feedback than later, when they are more robust and confident;</a:t>
            </a:r>
          </a:p>
          <a:p>
            <a:pPr eaLnBrk="1" hangingPunct="1"/>
            <a:r>
              <a:rPr lang="en-US" sz="2600" dirty="0"/>
              <a:t>The </a:t>
            </a:r>
            <a:r>
              <a:rPr lang="en-US" sz="2600" dirty="0">
                <a:solidFill>
                  <a:srgbClr val="CC3399"/>
                </a:solidFill>
              </a:rPr>
              <a:t>first six weeks </a:t>
            </a:r>
            <a:r>
              <a:rPr lang="en-US" sz="2600" dirty="0"/>
              <a:t>are crucial in helping students understand how assessment and feedback work;</a:t>
            </a:r>
          </a:p>
          <a:p>
            <a:pPr eaLnBrk="1" hangingPunct="1"/>
            <a:r>
              <a:rPr lang="en-US" sz="2600" dirty="0"/>
              <a:t>No single method of giving feedback is likely to be ubiquitously successful, so it’s worth using a </a:t>
            </a:r>
            <a:r>
              <a:rPr lang="en-US" sz="2600" dirty="0">
                <a:solidFill>
                  <a:srgbClr val="CC3399"/>
                </a:solidFill>
              </a:rPr>
              <a:t>variety</a:t>
            </a:r>
            <a:r>
              <a:rPr lang="en-US" sz="2600" dirty="0"/>
              <a:t> of approaches;</a:t>
            </a:r>
          </a:p>
          <a:p>
            <a:pPr eaLnBrk="1" hangingPunct="1"/>
            <a:r>
              <a:rPr lang="en-US" sz="2600" dirty="0"/>
              <a:t>Assessment needs to be </a:t>
            </a:r>
            <a:r>
              <a:rPr lang="en-US" sz="2600" dirty="0">
                <a:solidFill>
                  <a:srgbClr val="CC3399"/>
                </a:solidFill>
              </a:rPr>
              <a:t>manageable</a:t>
            </a:r>
            <a:r>
              <a:rPr lang="en-US" sz="2600" dirty="0"/>
              <a:t> for staff and students if it is going to engage students in learning activities. </a:t>
            </a:r>
          </a:p>
        </p:txBody>
      </p:sp>
    </p:spTree>
    <p:extLst>
      <p:ext uri="{BB962C8B-B14F-4D97-AF65-F5344CB8AC3E}">
        <p14:creationId xmlns:p14="http://schemas.microsoft.com/office/powerpoint/2010/main" val="404600655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250825" y="188917"/>
            <a:ext cx="8713788" cy="791743"/>
          </a:xfrm>
        </p:spPr>
        <p:txBody>
          <a:bodyPr/>
          <a:lstStyle/>
          <a:p>
            <a:r>
              <a:rPr lang="en-GB" sz="3200" b="1" dirty="0"/>
              <a:t>How’s your feedback? </a:t>
            </a:r>
            <a:br>
              <a:rPr lang="en-GB" sz="3200" b="1" dirty="0"/>
            </a:br>
            <a:r>
              <a:rPr lang="en-US" sz="2400" b="1" dirty="0"/>
              <a:t>(After Nicol and MacFarlane-Dick, 2006)</a:t>
            </a:r>
            <a:endParaRPr lang="en-US" sz="3600" b="1" dirty="0"/>
          </a:p>
        </p:txBody>
      </p:sp>
      <p:sp>
        <p:nvSpPr>
          <p:cNvPr id="16387" name="Rectangle 3"/>
          <p:cNvSpPr>
            <a:spLocks noGrp="1" noChangeArrowheads="1"/>
          </p:cNvSpPr>
          <p:nvPr>
            <p:ph type="body" idx="4294967295"/>
          </p:nvPr>
        </p:nvSpPr>
        <p:spPr>
          <a:xfrm>
            <a:off x="0" y="980660"/>
            <a:ext cx="9144000" cy="5615915"/>
          </a:xfrm>
        </p:spPr>
        <p:txBody>
          <a:bodyPr/>
          <a:lstStyle/>
          <a:p>
            <a:pPr>
              <a:lnSpc>
                <a:spcPct val="80000"/>
              </a:lnSpc>
              <a:spcBef>
                <a:spcPts val="0"/>
              </a:spcBef>
              <a:spcAft>
                <a:spcPts val="600"/>
              </a:spcAft>
              <a:buFont typeface="Wingdings" pitchFamily="2" charset="2"/>
              <a:buNone/>
            </a:pPr>
            <a:r>
              <a:rPr lang="en-US" sz="2800" dirty="0"/>
              <a:t>1. 	Helps clarify what good performance is (goals, criteria, expected standards);</a:t>
            </a:r>
          </a:p>
          <a:p>
            <a:pPr>
              <a:spcBef>
                <a:spcPts val="0"/>
              </a:spcBef>
              <a:spcAft>
                <a:spcPts val="600"/>
              </a:spcAft>
              <a:buFont typeface="Wingdings" pitchFamily="2" charset="2"/>
              <a:buNone/>
            </a:pPr>
            <a:r>
              <a:rPr lang="en-US" sz="2800" dirty="0"/>
              <a:t>2. 	Facilitates the development of self-assessment (reflection) in learning;</a:t>
            </a:r>
          </a:p>
          <a:p>
            <a:pPr>
              <a:spcBef>
                <a:spcPts val="0"/>
              </a:spcBef>
              <a:spcAft>
                <a:spcPts val="600"/>
              </a:spcAft>
              <a:buFont typeface="Wingdings" pitchFamily="2" charset="2"/>
              <a:buNone/>
            </a:pPr>
            <a:r>
              <a:rPr lang="en-US" sz="2800" dirty="0"/>
              <a:t>3. 	Delivers high quality information to students about their learning – and how to progress it;</a:t>
            </a:r>
          </a:p>
          <a:p>
            <a:pPr>
              <a:spcBef>
                <a:spcPts val="0"/>
              </a:spcBef>
              <a:spcAft>
                <a:spcPts val="600"/>
              </a:spcAft>
              <a:buFont typeface="Wingdings" pitchFamily="2" charset="2"/>
              <a:buNone/>
            </a:pPr>
            <a:r>
              <a:rPr lang="en-US" sz="2800" dirty="0"/>
              <a:t>4. 	Encourages teacher and peer dialogue around learning;</a:t>
            </a:r>
          </a:p>
          <a:p>
            <a:pPr>
              <a:spcBef>
                <a:spcPts val="0"/>
              </a:spcBef>
              <a:spcAft>
                <a:spcPts val="600"/>
              </a:spcAft>
              <a:buFont typeface="Wingdings" pitchFamily="2" charset="2"/>
              <a:buNone/>
            </a:pPr>
            <a:r>
              <a:rPr lang="en-US" sz="2800" dirty="0"/>
              <a:t>5. 	Encourages positive motivational beliefs and self-esteem;</a:t>
            </a:r>
          </a:p>
          <a:p>
            <a:pPr>
              <a:spcBef>
                <a:spcPts val="0"/>
              </a:spcBef>
              <a:spcAft>
                <a:spcPts val="600"/>
              </a:spcAft>
              <a:buFont typeface="Wingdings" pitchFamily="2" charset="2"/>
              <a:buNone/>
            </a:pPr>
            <a:r>
              <a:rPr lang="en-US" sz="2800" dirty="0"/>
              <a:t>6. 	Provides opportunities to close the gap between current and desired performance;</a:t>
            </a:r>
          </a:p>
          <a:p>
            <a:pPr>
              <a:spcBef>
                <a:spcPts val="0"/>
              </a:spcBef>
              <a:spcAft>
                <a:spcPts val="600"/>
              </a:spcAft>
              <a:buFont typeface="Wingdings" pitchFamily="2" charset="2"/>
              <a:buNone/>
            </a:pPr>
            <a:r>
              <a:rPr lang="en-US" sz="2800" dirty="0"/>
              <a:t>7. 	Provides information to teachers that can be used to help shape the teaching.</a:t>
            </a:r>
          </a:p>
          <a:p>
            <a:pPr marL="361950" indent="-361950">
              <a:lnSpc>
                <a:spcPct val="80000"/>
              </a:lnSpc>
              <a:spcBef>
                <a:spcPts val="0"/>
              </a:spcBef>
              <a:spcAft>
                <a:spcPts val="600"/>
              </a:spcAft>
            </a:pPr>
            <a:endParaRPr lang="en-US" sz="2000" dirty="0"/>
          </a:p>
        </p:txBody>
      </p:sp>
    </p:spTree>
    <p:extLst>
      <p:ext uri="{BB962C8B-B14F-4D97-AF65-F5344CB8AC3E}">
        <p14:creationId xmlns:p14="http://schemas.microsoft.com/office/powerpoint/2010/main" val="219551839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b" anchorCtr="0" compatLnSpc="1">
            <a:prstTxWarp prst="textNoShape">
              <a:avLst/>
            </a:prstTxWarp>
          </a:bodyPr>
          <a:lstStyle/>
          <a:p>
            <a:r>
              <a:rPr lang="en-GB" sz="2800" dirty="0">
                <a:solidFill>
                  <a:srgbClr val="008000"/>
                </a:solidFill>
              </a:rPr>
              <a:t>Five tips for formative feedback</a:t>
            </a:r>
          </a:p>
        </p:txBody>
      </p:sp>
      <p:sp>
        <p:nvSpPr>
          <p:cNvPr id="851971" name="Rectangle 3"/>
          <p:cNvSpPr>
            <a:spLocks noGrp="1" noChangeArrowheads="1"/>
          </p:cNvSpPr>
          <p:nvPr>
            <p:ph idx="1"/>
          </p:nvPr>
        </p:nvSpPr>
        <p:spPr/>
        <p:txBody>
          <a:bodyPr/>
          <a:lstStyle/>
          <a:p>
            <a:pPr marL="609600" indent="-609600">
              <a:lnSpc>
                <a:spcPct val="100000"/>
              </a:lnSpc>
              <a:buFontTx/>
              <a:buAutoNum type="arabicPeriod"/>
            </a:pPr>
            <a:r>
              <a:rPr lang="en-GB" dirty="0"/>
              <a:t>Help students to </a:t>
            </a:r>
            <a:r>
              <a:rPr lang="en-GB" dirty="0">
                <a:solidFill>
                  <a:srgbClr val="FF0000"/>
                </a:solidFill>
              </a:rPr>
              <a:t>want</a:t>
            </a:r>
            <a:r>
              <a:rPr lang="en-GB" dirty="0"/>
              <a:t> feedback. </a:t>
            </a:r>
          </a:p>
          <a:p>
            <a:pPr marL="609600" indent="-609600">
              <a:lnSpc>
                <a:spcPct val="100000"/>
              </a:lnSpc>
              <a:buFontTx/>
              <a:buAutoNum type="arabicPeriod"/>
            </a:pPr>
            <a:r>
              <a:rPr lang="en-GB" dirty="0"/>
              <a:t>Stop them concentrating on the </a:t>
            </a:r>
            <a:r>
              <a:rPr lang="en-GB" dirty="0">
                <a:solidFill>
                  <a:srgbClr val="FF0000"/>
                </a:solidFill>
              </a:rPr>
              <a:t>mark</a:t>
            </a:r>
            <a:r>
              <a:rPr lang="en-GB" dirty="0"/>
              <a:t>.</a:t>
            </a:r>
          </a:p>
          <a:p>
            <a:pPr marL="609600" indent="-609600">
              <a:lnSpc>
                <a:spcPct val="100000"/>
              </a:lnSpc>
              <a:buFontTx/>
              <a:buAutoNum type="arabicPeriod"/>
            </a:pPr>
            <a:r>
              <a:rPr lang="en-GB" dirty="0"/>
              <a:t>Get the </a:t>
            </a:r>
            <a:r>
              <a:rPr lang="en-GB" dirty="0">
                <a:solidFill>
                  <a:srgbClr val="FF0000"/>
                </a:solidFill>
              </a:rPr>
              <a:t>timing</a:t>
            </a:r>
            <a:r>
              <a:rPr lang="en-GB" dirty="0"/>
              <a:t> right, while students still care about what they’ve done.</a:t>
            </a:r>
          </a:p>
          <a:p>
            <a:pPr marL="609600" indent="-609600">
              <a:lnSpc>
                <a:spcPct val="100000"/>
              </a:lnSpc>
              <a:buFontTx/>
              <a:buAutoNum type="arabicPeriod"/>
            </a:pPr>
            <a:r>
              <a:rPr lang="en-GB" dirty="0"/>
              <a:t>Make feedback </a:t>
            </a:r>
            <a:r>
              <a:rPr lang="en-GB" dirty="0">
                <a:solidFill>
                  <a:srgbClr val="FF0000"/>
                </a:solidFill>
              </a:rPr>
              <a:t>interesting</a:t>
            </a:r>
            <a:r>
              <a:rPr lang="en-GB" dirty="0"/>
              <a:t> - not routine or mundane.</a:t>
            </a:r>
          </a:p>
          <a:p>
            <a:pPr marL="609600" indent="-609600">
              <a:lnSpc>
                <a:spcPct val="100000"/>
              </a:lnSpc>
              <a:buFontTx/>
              <a:buAutoNum type="arabicPeriod"/>
            </a:pPr>
            <a:r>
              <a:rPr lang="en-GB" dirty="0"/>
              <a:t>Give at least </a:t>
            </a:r>
            <a:r>
              <a:rPr lang="en-GB" i="1" dirty="0">
                <a:solidFill>
                  <a:srgbClr val="FF0000"/>
                </a:solidFill>
              </a:rPr>
              <a:t>some</a:t>
            </a:r>
            <a:r>
              <a:rPr lang="en-GB" dirty="0"/>
              <a:t> feedback very quickly.</a:t>
            </a:r>
          </a:p>
        </p:txBody>
      </p:sp>
    </p:spTree>
    <p:extLst>
      <p:ext uri="{BB962C8B-B14F-4D97-AF65-F5344CB8AC3E}">
        <p14:creationId xmlns:p14="http://schemas.microsoft.com/office/powerpoint/2010/main" val="142062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519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519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519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519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519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1971" grpId="0" build="p"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12"/>
            <a:ext cx="9144000" cy="765175"/>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US" sz="3200" b="1" dirty="0">
                <a:solidFill>
                  <a:srgbClr val="008000"/>
                </a:solidFill>
                <a:latin typeface="+mj-lt"/>
                <a:ea typeface="+mj-ea"/>
                <a:cs typeface="+mj-cs"/>
              </a:rPr>
              <a:t>Back to our intended learning outcomes…</a:t>
            </a:r>
          </a:p>
        </p:txBody>
      </p:sp>
      <p:sp>
        <p:nvSpPr>
          <p:cNvPr id="22531" name="Oval 3">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2532" name="Oval 4"/>
          <p:cNvSpPr>
            <a:spLocks noChangeArrowheads="1"/>
          </p:cNvSpPr>
          <p:nvPr/>
        </p:nvSpPr>
        <p:spPr bwMode="auto">
          <a:xfrm>
            <a:off x="2006602"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2533" name="Oval 5"/>
          <p:cNvSpPr>
            <a:spLocks noChangeArrowheads="1"/>
          </p:cNvSpPr>
          <p:nvPr/>
        </p:nvSpPr>
        <p:spPr bwMode="auto">
          <a:xfrm>
            <a:off x="2692402"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2534" name="Oval 6"/>
          <p:cNvSpPr>
            <a:spLocks noChangeArrowheads="1"/>
          </p:cNvSpPr>
          <p:nvPr/>
        </p:nvSpPr>
        <p:spPr bwMode="auto">
          <a:xfrm>
            <a:off x="3378202"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rPr>
              <a:t>Wanting/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rPr>
              <a:t>Needing</a:t>
            </a:r>
          </a:p>
        </p:txBody>
      </p:sp>
      <p:sp>
        <p:nvSpPr>
          <p:cNvPr id="22535" name="Rectangle 7"/>
          <p:cNvSpPr>
            <a:spLocks noChangeArrowheads="1"/>
          </p:cNvSpPr>
          <p:nvPr/>
        </p:nvSpPr>
        <p:spPr bwMode="auto">
          <a:xfrm>
            <a:off x="3810000" y="4618039"/>
            <a:ext cx="1447800" cy="585418"/>
          </a:xfrm>
          <a:prstGeom prst="rect">
            <a:avLst/>
          </a:prstGeom>
          <a:noFill/>
          <a:ln w="9525">
            <a:noFill/>
            <a:miter lim="800000"/>
            <a:headEnd/>
            <a:tailEnd/>
          </a:ln>
        </p:spPr>
        <p:txBody>
          <a:bodyPr lIns="92075" tIns="46038" rIns="92075" bIns="46038">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Comic Sans MS" pitchFamily="66" charset="0"/>
                <a:ea typeface="+mn-ea"/>
                <a:cs typeface="+mn-cs"/>
              </a:rPr>
              <a:t>Doing</a:t>
            </a:r>
          </a:p>
        </p:txBody>
      </p:sp>
      <p:sp>
        <p:nvSpPr>
          <p:cNvPr id="22536" name="Rectangle 8"/>
          <p:cNvSpPr>
            <a:spLocks noChangeArrowheads="1"/>
          </p:cNvSpPr>
          <p:nvPr/>
        </p:nvSpPr>
        <p:spPr bwMode="auto">
          <a:xfrm>
            <a:off x="3505200" y="6065839"/>
            <a:ext cx="2514600" cy="585418"/>
          </a:xfrm>
          <a:prstGeom prst="rect">
            <a:avLst/>
          </a:prstGeom>
          <a:noFill/>
          <a:ln w="9525">
            <a:noFill/>
            <a:miter lim="800000"/>
            <a:headEnd/>
            <a:tailEnd/>
          </a:ln>
        </p:spPr>
        <p:txBody>
          <a:bodyPr lIns="92075" tIns="46038" rIns="92075" bIns="46038">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Feedback</a:t>
            </a:r>
          </a:p>
        </p:txBody>
      </p:sp>
      <p:sp>
        <p:nvSpPr>
          <p:cNvPr id="22537" name="AutoShape 9">
            <a:hlinkClick r:id="rId3" action="ppaction://hlinkpres?slideindex=1&amp;slidetitle=" highlightClick="1"/>
          </p:cNvPr>
          <p:cNvSpPr>
            <a:spLocks noChangeArrowheads="1"/>
          </p:cNvSpPr>
          <p:nvPr/>
        </p:nvSpPr>
        <p:spPr bwMode="auto">
          <a:xfrm>
            <a:off x="8101019" y="5821375"/>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2538" name="Rectangle 10"/>
          <p:cNvSpPr>
            <a:spLocks noChangeArrowheads="1"/>
          </p:cNvSpPr>
          <p:nvPr/>
        </p:nvSpPr>
        <p:spPr bwMode="auto">
          <a:xfrm>
            <a:off x="2987677" y="5157789"/>
            <a:ext cx="2795588" cy="585418"/>
          </a:xfrm>
          <a:prstGeom prst="rect">
            <a:avLst/>
          </a:prstGeom>
          <a:noFill/>
          <a:ln w="9525">
            <a:noFill/>
            <a:miter lim="800000"/>
            <a:headEnd/>
            <a:tailEnd/>
          </a:ln>
        </p:spPr>
        <p:txBody>
          <a:bodyPr lIns="92075" tIns="46038" rIns="92075" bIns="46038">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Making sense</a:t>
            </a:r>
          </a:p>
        </p:txBody>
      </p:sp>
      <p:sp>
        <p:nvSpPr>
          <p:cNvPr id="22539" name="Rectangle 11"/>
          <p:cNvSpPr>
            <a:spLocks noChangeArrowheads="1"/>
          </p:cNvSpPr>
          <p:nvPr/>
        </p:nvSpPr>
        <p:spPr bwMode="auto">
          <a:xfrm>
            <a:off x="0" y="836613"/>
            <a:ext cx="9144000" cy="6021387"/>
          </a:xfrm>
          <a:prstGeom prst="rect">
            <a:avLst/>
          </a:prstGeom>
          <a:solidFill>
            <a:srgbClr val="FFFFFF">
              <a:alpha val="89804"/>
            </a:srgbClr>
          </a:solidFill>
          <a:ln w="9525" algn="ctr">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59178A"/>
              </a:solidFill>
              <a:effectLst/>
              <a:uLnTx/>
              <a:uFillTx/>
              <a:latin typeface="Arial" pitchFamily="34" charset="0"/>
              <a:ea typeface="+mn-ea"/>
              <a:cs typeface="+mn-cs"/>
            </a:endParaRPr>
          </a:p>
        </p:txBody>
      </p:sp>
      <p:sp>
        <p:nvSpPr>
          <p:cNvPr id="1403917" name="Rectangle 13"/>
          <p:cNvSpPr>
            <a:spLocks noChangeArrowheads="1"/>
          </p:cNvSpPr>
          <p:nvPr/>
        </p:nvSpPr>
        <p:spPr bwMode="auto">
          <a:xfrm>
            <a:off x="0" y="692150"/>
            <a:ext cx="9144000" cy="6165850"/>
          </a:xfrm>
          <a:prstGeom prst="rect">
            <a:avLst/>
          </a:prstGeom>
          <a:noFill/>
          <a:ln w="12700">
            <a:noFill/>
            <a:miter lim="800000"/>
            <a:headEnd/>
            <a:tailEnd/>
          </a:ln>
        </p:spPr>
        <p:txBody>
          <a:bodyPr lIns="92075" tIns="46038" rIns="92075" bIns="46038"/>
          <a:lstStyle/>
          <a:p>
            <a:pPr marL="723900" marR="0" lvl="0" indent="-7239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2800" b="1" i="0" u="none" strike="noStrike" kern="1200" cap="none" spc="0" normalizeH="0" baseline="0" noProof="0" dirty="0">
                <a:ln>
                  <a:noFill/>
                </a:ln>
                <a:solidFill>
                  <a:srgbClr val="660066"/>
                </a:solidFill>
                <a:effectLst/>
                <a:uLnTx/>
                <a:uFillTx/>
                <a:latin typeface="Calibri"/>
              </a:rPr>
              <a:t>Do you now feel better able to:</a:t>
            </a:r>
          </a:p>
          <a:p>
            <a:pPr marL="723900" marR="0" lvl="0" indent="-7239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2800" b="1" i="0" u="none" strike="noStrike" kern="1200" cap="none" spc="0" normalizeH="0" baseline="0" noProof="0" dirty="0">
                <a:ln>
                  <a:noFill/>
                </a:ln>
                <a:solidFill>
                  <a:srgbClr val="660066"/>
                </a:solidFill>
                <a:effectLst/>
                <a:uLnTx/>
                <a:uFillTx/>
                <a:latin typeface="Calibri"/>
              </a:rPr>
              <a:t>	</a:t>
            </a:r>
            <a:r>
              <a:rPr kumimoji="0" lang="en-GB" sz="2800" b="1" i="0" u="none" strike="noStrike" kern="1200" cap="none" spc="0" normalizeH="0" baseline="0" noProof="0" dirty="0">
                <a:ln>
                  <a:noFill/>
                </a:ln>
                <a:solidFill>
                  <a:srgbClr val="336600"/>
                </a:solidFill>
                <a:effectLst/>
                <a:uLnTx/>
                <a:uFillTx/>
                <a:latin typeface="Calibri"/>
              </a:rPr>
              <a:t>2 hands = very much better</a:t>
            </a:r>
            <a:r>
              <a:rPr kumimoji="0" lang="en-GB" sz="2800" b="1" i="0" u="none" strike="noStrike" kern="1200" cap="none" spc="0" normalizeH="0" baseline="0" noProof="0" dirty="0">
                <a:ln>
                  <a:noFill/>
                </a:ln>
                <a:solidFill>
                  <a:srgbClr val="660066"/>
                </a:solidFill>
                <a:effectLst/>
                <a:uLnTx/>
                <a:uFillTx/>
                <a:latin typeface="Calibri"/>
              </a:rPr>
              <a:t>,  </a:t>
            </a:r>
            <a:r>
              <a:rPr kumimoji="0" lang="en-GB" sz="2800" b="1" i="0" u="none" strike="noStrike" kern="1200" cap="none" spc="0" normalizeH="0" baseline="0" noProof="0" dirty="0">
                <a:ln>
                  <a:noFill/>
                </a:ln>
                <a:solidFill>
                  <a:srgbClr val="CC6600"/>
                </a:solidFill>
                <a:effectLst/>
                <a:uLnTx/>
                <a:uFillTx/>
                <a:latin typeface="Calibri"/>
              </a:rPr>
              <a:t>one hand = somewhat  better</a:t>
            </a:r>
            <a:r>
              <a:rPr kumimoji="0" lang="en-GB" sz="2800" b="1" i="0" u="none" strike="noStrike" kern="1200" cap="none" spc="0" normalizeH="0" baseline="0" noProof="0" dirty="0">
                <a:ln>
                  <a:noFill/>
                </a:ln>
                <a:solidFill>
                  <a:srgbClr val="660066"/>
                </a:solidFill>
                <a:effectLst/>
                <a:uLnTx/>
                <a:uFillTx/>
                <a:latin typeface="Calibri"/>
              </a:rPr>
              <a:t>, </a:t>
            </a:r>
            <a:r>
              <a:rPr kumimoji="0" lang="en-GB" sz="2800" b="1" i="0" u="none" strike="noStrike" kern="1200" cap="none" spc="0" normalizeH="0" baseline="0" noProof="0" dirty="0">
                <a:ln>
                  <a:noFill/>
                </a:ln>
                <a:solidFill>
                  <a:srgbClr val="CC0000"/>
                </a:solidFill>
                <a:effectLst/>
                <a:uLnTx/>
                <a:uFillTx/>
                <a:latin typeface="Calibri"/>
              </a:rPr>
              <a:t>touch left ear = no better</a:t>
            </a:r>
            <a:r>
              <a:rPr kumimoji="0" lang="en-GB" sz="2800" b="1" i="0" u="none" strike="noStrike" kern="1200" cap="none" spc="0" normalizeH="0" baseline="0" noProof="0" dirty="0">
                <a:ln>
                  <a:noFill/>
                </a:ln>
                <a:solidFill>
                  <a:srgbClr val="660066"/>
                </a:solidFill>
                <a:effectLst/>
                <a:uLnTx/>
                <a:uFillTx/>
                <a:latin typeface="Calibri"/>
              </a:rPr>
              <a:t>...</a:t>
            </a:r>
            <a:endParaRPr kumimoji="0" lang="en-US" sz="2800" b="1" i="0" u="none" strike="noStrike" kern="0" cap="none" spc="0" normalizeH="0" baseline="0" noProof="0" dirty="0">
              <a:ln>
                <a:noFill/>
              </a:ln>
              <a:solidFill>
                <a:srgbClr val="660066"/>
              </a:solidFill>
              <a:effectLst/>
              <a:uLnTx/>
              <a:uFillTx/>
              <a:latin typeface="Calibri"/>
            </a:endParaRPr>
          </a:p>
          <a:p>
            <a:pPr marL="533400" lvl="0" indent="-533400" eaLnBrk="0" hangingPunct="0">
              <a:lnSpc>
                <a:spcPct val="90000"/>
              </a:lnSpc>
              <a:spcBef>
                <a:spcPct val="35000"/>
              </a:spcBef>
              <a:buClr>
                <a:srgbClr val="009900"/>
              </a:buClr>
              <a:buFont typeface="+mj-lt"/>
              <a:buAutoNum type="arabicPeriod"/>
            </a:pPr>
            <a:r>
              <a:rPr lang="en-GB" sz="2800" b="1" kern="0" dirty="0">
                <a:solidFill>
                  <a:srgbClr val="660066"/>
                </a:solidFill>
                <a:latin typeface="Calibri"/>
              </a:rPr>
              <a:t>Reflect on how assessment and feedback link (or don’t link) to the factors underpinning successful student learning?</a:t>
            </a:r>
          </a:p>
          <a:p>
            <a:pPr marL="533400" lvl="0" indent="-533400" eaLnBrk="0" hangingPunct="0">
              <a:lnSpc>
                <a:spcPct val="90000"/>
              </a:lnSpc>
              <a:spcBef>
                <a:spcPct val="35000"/>
              </a:spcBef>
              <a:buClr>
                <a:srgbClr val="009900"/>
              </a:buClr>
              <a:buFont typeface="+mj-lt"/>
              <a:buAutoNum type="arabicPeriod"/>
            </a:pPr>
            <a:r>
              <a:rPr lang="en-GB" sz="2800" b="1" kern="0" dirty="0">
                <a:solidFill>
                  <a:srgbClr val="660066"/>
                </a:solidFill>
                <a:latin typeface="Calibri"/>
              </a:rPr>
              <a:t>Support progress and change lives (ours and theirs) by adjusting our assessment and feedback?</a:t>
            </a:r>
          </a:p>
          <a:p>
            <a:pPr marL="533400" lvl="0" indent="-533400" eaLnBrk="0" hangingPunct="0">
              <a:lnSpc>
                <a:spcPct val="90000"/>
              </a:lnSpc>
              <a:spcBef>
                <a:spcPct val="35000"/>
              </a:spcBef>
              <a:buClr>
                <a:srgbClr val="009900"/>
              </a:buClr>
              <a:buFont typeface="+mj-lt"/>
              <a:buAutoNum type="arabicPeriod"/>
            </a:pPr>
            <a:r>
              <a:rPr lang="en-GB" sz="2800" b="1" kern="0" dirty="0">
                <a:solidFill>
                  <a:srgbClr val="660066"/>
                </a:solidFill>
                <a:latin typeface="Calibri"/>
              </a:rPr>
              <a:t>Make the time and energy we spend assessing students’ work and getting feedback to them time well spent?</a:t>
            </a:r>
          </a:p>
          <a:p>
            <a:pPr marL="533400" lvl="0" indent="-533400" eaLnBrk="0" hangingPunct="0">
              <a:lnSpc>
                <a:spcPct val="90000"/>
              </a:lnSpc>
              <a:spcBef>
                <a:spcPct val="35000"/>
              </a:spcBef>
              <a:buClr>
                <a:srgbClr val="009900"/>
              </a:buClr>
              <a:buFont typeface="+mj-lt"/>
              <a:buAutoNum type="arabicPeriod"/>
            </a:pPr>
            <a:r>
              <a:rPr lang="en-GB" sz="2800" b="1" kern="0" dirty="0">
                <a:solidFill>
                  <a:srgbClr val="660066"/>
                </a:solidFill>
                <a:latin typeface="Calibri"/>
              </a:rPr>
              <a:t>Think of what else we may be able to do to make assessment and feedback fit for purpose in 2018?</a:t>
            </a:r>
          </a:p>
        </p:txBody>
      </p:sp>
    </p:spTree>
    <p:extLst>
      <p:ext uri="{BB962C8B-B14F-4D97-AF65-F5344CB8AC3E}">
        <p14:creationId xmlns:p14="http://schemas.microsoft.com/office/powerpoint/2010/main" val="22459179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39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039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039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039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0391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0391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917" grpId="0" build="p"/>
    </p:bld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0" y="642926"/>
            <a:ext cx="9144000" cy="5622925"/>
          </a:xfrm>
          <a:prstGeom prst="rect">
            <a:avLst/>
          </a:prstGeom>
          <a:noFill/>
          <a:ln w="12700">
            <a:noFill/>
            <a:miter lim="800000"/>
            <a:headEnd/>
            <a:tailEnd/>
          </a:ln>
        </p:spPr>
        <p:txBody>
          <a:bodyPr lIns="92075" tIns="46038" rIns="92075" bIns="46038" anchor="ctr"/>
          <a:lstStyle/>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CCFFFF"/>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5400" b="1" i="0" u="none" strike="noStrike" kern="1200" cap="none" spc="0" normalizeH="0" baseline="0" noProof="0" dirty="0">
                <a:ln>
                  <a:noFill/>
                </a:ln>
                <a:solidFill>
                  <a:srgbClr val="CCFFFF"/>
                </a:solidFill>
                <a:effectLst/>
                <a:uLnTx/>
                <a:uFillTx/>
                <a:latin typeface="Arial" charset="0"/>
                <a:ea typeface="+mn-ea"/>
                <a:cs typeface="+mn-cs"/>
              </a:rPr>
              <a:t>Thank you…</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5400" b="1" i="0" u="none" strike="noStrike" kern="1200" cap="none" spc="0" normalizeH="0" baseline="0" noProof="0" dirty="0">
              <a:ln>
                <a:noFill/>
              </a:ln>
              <a:solidFill>
                <a:srgbClr val="CCFFFF"/>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600" b="1" i="0" u="none" strike="noStrike" kern="1200" cap="none" spc="0" normalizeH="0" baseline="0" noProof="0" dirty="0">
                <a:ln>
                  <a:noFill/>
                </a:ln>
                <a:solidFill>
                  <a:srgbClr val="FFFF00"/>
                </a:solidFill>
                <a:effectLst/>
                <a:uLnTx/>
                <a:uFillTx/>
                <a:latin typeface="Arial" charset="0"/>
                <a:ea typeface="+mn-ea"/>
                <a:cs typeface="+mn-cs"/>
              </a:rPr>
              <a:t>Website: </a:t>
            </a:r>
            <a:r>
              <a:rPr kumimoji="0" lang="en-GB" sz="3600" b="1" i="0" u="none" strike="noStrike" kern="1200" cap="none" spc="0" normalizeH="0" baseline="0" noProof="0" dirty="0">
                <a:ln>
                  <a:noFill/>
                </a:ln>
                <a:solidFill>
                  <a:srgbClr val="FF66CC"/>
                </a:solidFill>
                <a:effectLst/>
                <a:uLnTx/>
                <a:uFillTx/>
                <a:latin typeface="Arial" charset="0"/>
                <a:ea typeface="+mn-ea"/>
                <a:cs typeface="+mn-cs"/>
                <a:hlinkClick r:id="rId3"/>
              </a:rPr>
              <a:t>http://phil-race.co.uk</a:t>
            </a:r>
            <a:r>
              <a:rPr kumimoji="0" lang="en-GB" sz="3600" b="1" i="0" u="none" strike="noStrike" kern="1200" cap="none" spc="0" normalizeH="0" baseline="0" noProof="0" dirty="0">
                <a:ln>
                  <a:noFill/>
                </a:ln>
                <a:solidFill>
                  <a:srgbClr val="FF66CC"/>
                </a:solidFill>
                <a:effectLst/>
                <a:uLnTx/>
                <a:uFillTx/>
                <a:latin typeface="Arial" charset="0"/>
                <a:ea typeface="+mn-ea"/>
                <a:cs typeface="+mn-cs"/>
              </a:rPr>
              <a:t>   </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00B0F0"/>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600" b="1" i="0" u="none" strike="noStrike" kern="1200" cap="none" spc="0" normalizeH="0" baseline="0" noProof="0" dirty="0">
                <a:ln>
                  <a:noFill/>
                </a:ln>
                <a:solidFill>
                  <a:srgbClr val="00B0F0"/>
                </a:solidFill>
                <a:effectLst/>
                <a:uLnTx/>
                <a:uFillTx/>
                <a:latin typeface="Arial" charset="0"/>
                <a:ea typeface="+mn-ea"/>
                <a:cs typeface="+mn-cs"/>
              </a:rPr>
              <a:t>Follow Phil on Twitter  @RacePhil </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FF66CC"/>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600" b="1" i="0" u="none" strike="noStrike" kern="1200" cap="none" spc="0" normalizeH="0" baseline="0" noProof="0" dirty="0">
                <a:ln>
                  <a:noFill/>
                </a:ln>
                <a:solidFill>
                  <a:srgbClr val="CCCCFF"/>
                </a:solidFill>
                <a:effectLst/>
                <a:uLnTx/>
                <a:uFillTx/>
                <a:latin typeface="Arial" charset="0"/>
                <a:ea typeface="+mn-ea"/>
                <a:cs typeface="+mn-cs"/>
              </a:rPr>
              <a:t>e-mail:  </a:t>
            </a:r>
            <a:r>
              <a:rPr kumimoji="0" lang="en-GB" sz="3600" b="1" i="0" u="none" strike="noStrike" kern="1200" cap="none" spc="0" normalizeH="0" baseline="0" noProof="0" dirty="0">
                <a:ln>
                  <a:noFill/>
                </a:ln>
                <a:solidFill>
                  <a:srgbClr val="FFFF00"/>
                </a:solidFill>
                <a:effectLst/>
                <a:uLnTx/>
                <a:uFillTx/>
                <a:latin typeface="Arial" charset="0"/>
                <a:ea typeface="+mn-ea"/>
                <a:cs typeface="+mn-cs"/>
              </a:rPr>
              <a:t>phil@phil-race.co.uk</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CCFFFF"/>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CCFFFF"/>
              </a:solidFill>
              <a:effectLst/>
              <a:uLnTx/>
              <a:uFillTx/>
              <a:latin typeface="Arial" charset="0"/>
              <a:ea typeface="+mn-ea"/>
              <a:cs typeface="+mn-cs"/>
            </a:endParaRPr>
          </a:p>
        </p:txBody>
      </p:sp>
      <p:pic>
        <p:nvPicPr>
          <p:cNvPr id="3" name="Picture 2">
            <a:extLst>
              <a:ext uri="{FF2B5EF4-FFF2-40B4-BE49-F238E27FC236}">
                <a16:creationId xmlns:a16="http://schemas.microsoft.com/office/drawing/2014/main" id="{679536E1-BF09-4514-BB55-E3FB0A88076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328349" y="329611"/>
            <a:ext cx="2636890" cy="1977668"/>
          </a:xfrm>
          <a:prstGeom prst="rect">
            <a:avLst/>
          </a:prstGeom>
        </p:spPr>
      </p:pic>
    </p:spTree>
    <p:extLst>
      <p:ext uri="{BB962C8B-B14F-4D97-AF65-F5344CB8AC3E}">
        <p14:creationId xmlns:p14="http://schemas.microsoft.com/office/powerpoint/2010/main" val="2881563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8C3D91"/>
            </a:gs>
            <a:gs pos="6000">
              <a:srgbClr val="7005D4"/>
            </a:gs>
            <a:gs pos="14999">
              <a:srgbClr val="181CC7"/>
            </a:gs>
            <a:gs pos="30000">
              <a:srgbClr val="0A128C"/>
            </a:gs>
            <a:gs pos="50000">
              <a:srgbClr val="000000"/>
            </a:gs>
            <a:gs pos="70000">
              <a:srgbClr val="0A128C"/>
            </a:gs>
            <a:gs pos="85001">
              <a:srgbClr val="181CC7"/>
            </a:gs>
            <a:gs pos="94000">
              <a:srgbClr val="7005D4"/>
            </a:gs>
            <a:gs pos="100000">
              <a:srgbClr val="8C3D91"/>
            </a:gs>
          </a:gsLst>
          <a:lin ang="18900000" scaled="1"/>
        </a:gra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6147"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5124" name="Rectangle 5"/>
          <p:cNvSpPr>
            <a:spLocks noGrp="1" noChangeArrowheads="1"/>
          </p:cNvSpPr>
          <p:nvPr>
            <p:ph type="title"/>
          </p:nvPr>
        </p:nvSpPr>
        <p:spPr>
          <a:xfrm>
            <a:off x="838201" y="0"/>
            <a:ext cx="7759700" cy="1092200"/>
          </a:xfrm>
          <a:noFill/>
          <a:ln>
            <a:noFill/>
          </a:ln>
        </p:spPr>
        <p:txBody>
          <a:bodyPr/>
          <a:lstStyle/>
          <a:p>
            <a:pPr>
              <a:defRPr/>
            </a:pPr>
            <a:r>
              <a:rPr lang="en-GB" sz="5400" b="0" dirty="0">
                <a:solidFill>
                  <a:srgbClr val="FFFF00"/>
                </a:solidFill>
                <a:latin typeface="Trebuchet MS" pitchFamily="34" charset="0"/>
              </a:rPr>
              <a:t> About Phil…</a:t>
            </a:r>
          </a:p>
        </p:txBody>
      </p:sp>
      <p:sp>
        <p:nvSpPr>
          <p:cNvPr id="6149" name="Rectangle 6"/>
          <p:cNvSpPr>
            <a:spLocks noGrp="1" noChangeArrowheads="1"/>
          </p:cNvSpPr>
          <p:nvPr>
            <p:ph type="body" sz="half" idx="1"/>
          </p:nvPr>
        </p:nvSpPr>
        <p:spPr>
          <a:xfrm>
            <a:off x="179388" y="914400"/>
            <a:ext cx="4462462" cy="5943600"/>
          </a:xfrm>
          <a:noFill/>
          <a:ln>
            <a:noFill/>
          </a:ln>
        </p:spPr>
        <p:txBody>
          <a:bodyPr/>
          <a:lstStyle/>
          <a:p>
            <a:pPr>
              <a:lnSpc>
                <a:spcPct val="100000"/>
              </a:lnSpc>
              <a:spcBef>
                <a:spcPct val="30000"/>
              </a:spcBef>
              <a:buSzTx/>
              <a:buFont typeface="Wingdings" pitchFamily="2" charset="2"/>
              <a:buChar char="v"/>
            </a:pPr>
            <a:r>
              <a:rPr lang="en-GB" sz="2400" dirty="0">
                <a:solidFill>
                  <a:schemeClr val="bg1"/>
                </a:solidFill>
                <a:latin typeface="Calibri" pitchFamily="34" charset="0"/>
              </a:rPr>
              <a:t>First a musician</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writer</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scientist</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researcher</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Then a lecturer and warden at what is now USW</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Got interested in how students learn</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And the effects assessment and feedback have on them</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And how we teach them</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Gradually became an educational developer</a:t>
            </a:r>
          </a:p>
          <a:p>
            <a:pPr>
              <a:lnSpc>
                <a:spcPct val="100000"/>
              </a:lnSpc>
              <a:spcBef>
                <a:spcPct val="30000"/>
              </a:spcBef>
              <a:buSzTx/>
              <a:buFont typeface="Wingdings" pitchFamily="2" charset="2"/>
              <a:buChar char="v"/>
            </a:pPr>
            <a:endParaRPr lang="en-GB" sz="2400" dirty="0">
              <a:solidFill>
                <a:srgbClr val="FFFF00"/>
              </a:solidFill>
              <a:latin typeface="Calibri" pitchFamily="34" charset="0"/>
            </a:endParaRPr>
          </a:p>
        </p:txBody>
      </p:sp>
      <p:sp>
        <p:nvSpPr>
          <p:cNvPr id="6150" name="Rectangle 7"/>
          <p:cNvSpPr>
            <a:spLocks noGrp="1" noChangeArrowheads="1"/>
          </p:cNvSpPr>
          <p:nvPr>
            <p:ph type="body" sz="half" idx="2"/>
          </p:nvPr>
        </p:nvSpPr>
        <p:spPr>
          <a:xfrm>
            <a:off x="4427538" y="990600"/>
            <a:ext cx="4716462" cy="5867400"/>
          </a:xfrm>
          <a:noFill/>
          <a:ln>
            <a:noFill/>
          </a:ln>
        </p:spPr>
        <p:txBody>
          <a:bodyPr/>
          <a:lstStyle/>
          <a:p>
            <a:pPr>
              <a:lnSpc>
                <a:spcPct val="100000"/>
              </a:lnSpc>
              <a:spcBef>
                <a:spcPct val="30000"/>
              </a:spcBef>
              <a:buSzTx/>
              <a:buFont typeface="Wingdings" pitchFamily="2" charset="2"/>
              <a:buChar char="v"/>
            </a:pPr>
            <a:r>
              <a:rPr lang="en-GB" sz="2400" dirty="0">
                <a:solidFill>
                  <a:schemeClr val="bg1"/>
                </a:solidFill>
                <a:latin typeface="Calibri" pitchFamily="34" charset="0"/>
              </a:rPr>
              <a:t>And now ‘retired’!?</a:t>
            </a:r>
          </a:p>
          <a:p>
            <a:pPr>
              <a:lnSpc>
                <a:spcPct val="100000"/>
              </a:lnSpc>
              <a:spcBef>
                <a:spcPct val="30000"/>
              </a:spcBef>
              <a:buSzTx/>
              <a:buFont typeface="Wingdings" pitchFamily="2" charset="2"/>
              <a:buChar char="v"/>
            </a:pPr>
            <a:endParaRPr lang="en-GB" sz="2400" dirty="0">
              <a:solidFill>
                <a:srgbClr val="66FF33"/>
              </a:solidFill>
              <a:latin typeface="Calibri" pitchFamily="34" charset="0"/>
            </a:endParaRPr>
          </a:p>
          <a:p>
            <a:pPr>
              <a:lnSpc>
                <a:spcPct val="100000"/>
              </a:lnSpc>
              <a:spcBef>
                <a:spcPct val="30000"/>
              </a:spcBef>
              <a:buSzTx/>
              <a:buFont typeface="Wingdings" pitchFamily="2" charset="2"/>
              <a:buNone/>
            </a:pPr>
            <a:r>
              <a:rPr lang="en-GB" sz="2400" dirty="0">
                <a:solidFill>
                  <a:srgbClr val="FFCCFF"/>
                </a:solidFill>
                <a:latin typeface="Calibri" pitchFamily="34" charset="0"/>
              </a:rPr>
              <a:t>Currently…</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Visiting Prof: Plymouth &amp; Edge Hill</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Emeritus Prof: Leeds Beckett</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Based at Newcastle, UK</a:t>
            </a:r>
          </a:p>
          <a:p>
            <a:pPr>
              <a:lnSpc>
                <a:spcPct val="100000"/>
              </a:lnSpc>
              <a:spcBef>
                <a:spcPct val="30000"/>
              </a:spcBef>
              <a:buSzTx/>
              <a:buNone/>
            </a:pPr>
            <a:r>
              <a:rPr lang="en-GB" sz="2400" dirty="0">
                <a:solidFill>
                  <a:srgbClr val="FFCCFF"/>
                </a:solidFill>
                <a:latin typeface="Calibri" pitchFamily="34" charset="0"/>
              </a:rPr>
              <a:t>	And on trains</a:t>
            </a:r>
          </a:p>
        </p:txBody>
      </p:sp>
      <p:sp>
        <p:nvSpPr>
          <p:cNvPr id="6151" name="AutoShape 11">
            <a:hlinkClick r:id="rId3" action="ppaction://hlinkfile" highlightClick="1"/>
          </p:cNvPr>
          <p:cNvSpPr>
            <a:spLocks noChangeArrowheads="1"/>
          </p:cNvSpPr>
          <p:nvPr/>
        </p:nvSpPr>
        <p:spPr bwMode="auto">
          <a:xfrm>
            <a:off x="5105401" y="6096000"/>
            <a:ext cx="1804988" cy="762000"/>
          </a:xfrm>
          <a:prstGeom prst="actionButtonBlank">
            <a:avLst/>
          </a:prstGeom>
          <a:noFill/>
          <a:ln w="12700">
            <a:noFill/>
            <a:miter lim="800000"/>
            <a:headEnd type="none" w="sm" len="sm"/>
            <a:tailEnd type="none" w="sm" len="sm"/>
          </a:ln>
        </p:spPr>
        <p:txBody>
          <a:bodyPr wrap="none" anchor="ctr"/>
          <a:lstStyle/>
          <a:p>
            <a:pPr algn="ctr" eaLnBrk="0" hangingPunct="0"/>
            <a:endParaRPr lang="en-US" sz="2400" dirty="0">
              <a:solidFill>
                <a:srgbClr val="000000"/>
              </a:solidFill>
              <a:latin typeface="Tahoma" pitchFamily="34" charset="0"/>
            </a:endParaRPr>
          </a:p>
        </p:txBody>
      </p:sp>
      <p:sp>
        <p:nvSpPr>
          <p:cNvPr id="6152" name="Text Box 13"/>
          <p:cNvSpPr txBox="1">
            <a:spLocks noChangeArrowheads="1"/>
          </p:cNvSpPr>
          <p:nvPr/>
        </p:nvSpPr>
        <p:spPr bwMode="auto">
          <a:xfrm>
            <a:off x="1619250" y="5949950"/>
            <a:ext cx="6192838" cy="457200"/>
          </a:xfrm>
          <a:prstGeom prst="rect">
            <a:avLst/>
          </a:prstGeom>
          <a:noFill/>
          <a:ln w="12700">
            <a:noFill/>
            <a:miter lim="800000"/>
            <a:headEnd type="none" w="sm" len="sm"/>
            <a:tailEnd type="none" w="sm" len="sm"/>
          </a:ln>
        </p:spPr>
        <p:txBody>
          <a:bodyPr>
            <a:spAutoFit/>
          </a:bodyPr>
          <a:lstStyle/>
          <a:p>
            <a:pPr algn="ctr" eaLnBrk="0" hangingPunct="0">
              <a:spcBef>
                <a:spcPct val="50000"/>
              </a:spcBef>
            </a:pPr>
            <a:endParaRPr lang="en-US" sz="2400" dirty="0">
              <a:solidFill>
                <a:srgbClr val="000000"/>
              </a:solidFill>
              <a:latin typeface="Tahoma" pitchFamily="34" charset="0"/>
            </a:endParaRPr>
          </a:p>
        </p:txBody>
      </p:sp>
      <p:sp>
        <p:nvSpPr>
          <p:cNvPr id="164878" name="Text Box 14"/>
          <p:cNvSpPr txBox="1">
            <a:spLocks noChangeArrowheads="1"/>
          </p:cNvSpPr>
          <p:nvPr/>
        </p:nvSpPr>
        <p:spPr bwMode="auto">
          <a:xfrm>
            <a:off x="3923916" y="5733268"/>
            <a:ext cx="4536349" cy="830997"/>
          </a:xfrm>
          <a:prstGeom prst="rect">
            <a:avLst/>
          </a:prstGeom>
          <a:noFill/>
          <a:ln w="12700">
            <a:noFill/>
            <a:miter lim="800000"/>
            <a:headEnd type="none" w="sm" len="sm"/>
            <a:tailEnd type="none" w="sm" len="sm"/>
          </a:ln>
        </p:spPr>
        <p:txBody>
          <a:bodyPr wrap="square">
            <a:spAutoFit/>
          </a:bodyPr>
          <a:lstStyle/>
          <a:p>
            <a:pPr algn="ctr" eaLnBrk="0" hangingPunct="0"/>
            <a:r>
              <a:rPr lang="en-GB" sz="2400" b="1" dirty="0">
                <a:solidFill>
                  <a:srgbClr val="FFFF00"/>
                </a:solidFill>
                <a:latin typeface="Calibri" pitchFamily="34" charset="0"/>
              </a:rPr>
              <a:t>And an expert…</a:t>
            </a:r>
          </a:p>
          <a:p>
            <a:pPr algn="ctr" eaLnBrk="0" hangingPunct="0"/>
            <a:r>
              <a:rPr lang="en-GB" sz="2400" b="1" dirty="0">
                <a:solidFill>
                  <a:srgbClr val="FFFF00"/>
                </a:solidFill>
                <a:latin typeface="Calibri" pitchFamily="34" charset="0"/>
              </a:rPr>
              <a:t>on train routes and timetables!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type="lt">
                                    <p:tmPct val="10000"/>
                                  </p:iterate>
                                  <p:childTnLst>
                                    <p:set>
                                      <p:cBhvr>
                                        <p:cTn id="6" dur="1" fill="hold">
                                          <p:stCondLst>
                                            <p:cond delay="0"/>
                                          </p:stCondLst>
                                        </p:cTn>
                                        <p:tgtEl>
                                          <p:spTgt spid="164878"/>
                                        </p:tgtEl>
                                        <p:attrNameLst>
                                          <p:attrName>style.visibility</p:attrName>
                                        </p:attrNameLst>
                                      </p:cBhvr>
                                      <p:to>
                                        <p:strVal val="visible"/>
                                      </p:to>
                                    </p:set>
                                    <p:animEffect transition="in" filter="dissolve">
                                      <p:cBhvr>
                                        <p:cTn id="7" dur="500"/>
                                        <p:tgtEl>
                                          <p:spTgt spid="164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8" grpId="0"/>
    </p:bld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122238"/>
            <a:ext cx="7543800" cy="800100"/>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r>
              <a:rPr lang="en-GB" sz="3200" kern="1200" dirty="0">
                <a:solidFill>
                  <a:srgbClr val="002060"/>
                </a:solidFill>
              </a:rPr>
              <a:t>Useful references and further reading (1)</a:t>
            </a:r>
          </a:p>
        </p:txBody>
      </p:sp>
      <p:sp>
        <p:nvSpPr>
          <p:cNvPr id="207875" name="Rectangle 3"/>
          <p:cNvSpPr>
            <a:spLocks noGrp="1" noChangeArrowheads="1"/>
          </p:cNvSpPr>
          <p:nvPr>
            <p:ph type="body" idx="1"/>
          </p:nvPr>
        </p:nvSpPr>
        <p:spPr>
          <a:xfrm>
            <a:off x="466829" y="922338"/>
            <a:ext cx="8713788" cy="5615905"/>
          </a:xfrm>
        </p:spPr>
        <p:txBody>
          <a:bodyPr/>
          <a:lstStyle/>
          <a:p>
            <a:pPr marL="609600" indent="-609600" eaLnBrk="1" hangingPunct="1">
              <a:buNone/>
              <a:defRPr/>
            </a:pPr>
            <a:r>
              <a:rPr lang="en-GB" sz="2000" dirty="0"/>
              <a:t>Bain, K. (2004) </a:t>
            </a:r>
            <a:r>
              <a:rPr lang="en-GB" sz="2000" i="1" dirty="0"/>
              <a:t>What the best College Teachers do</a:t>
            </a:r>
            <a:r>
              <a:rPr lang="en-GB" sz="2000" dirty="0"/>
              <a:t>, Cambridge: Harvard University Press.</a:t>
            </a:r>
          </a:p>
          <a:p>
            <a:pPr marL="609600" indent="-609600" eaLnBrk="1" hangingPunct="1">
              <a:buFont typeface="Wingdings" pitchFamily="2" charset="2"/>
              <a:buNone/>
              <a:defRPr/>
            </a:pPr>
            <a:r>
              <a:rPr lang="en-GB" sz="2000" dirty="0">
                <a:cs typeface="Times New Roman" pitchFamily="18" charset="0"/>
              </a:rPr>
              <a:t>Biggs, J. and Tang, C. (2011) </a:t>
            </a:r>
            <a:r>
              <a:rPr lang="en-GB" sz="2000" i="1" dirty="0">
                <a:cs typeface="Times New Roman" pitchFamily="18" charset="0"/>
              </a:rPr>
              <a:t>Teaching for Quality Learning at University, </a:t>
            </a:r>
            <a:r>
              <a:rPr lang="en-GB" sz="2000" dirty="0">
                <a:cs typeface="Times New Roman" pitchFamily="18" charset="0"/>
              </a:rPr>
              <a:t>Maidenhead: Open University Press.</a:t>
            </a:r>
          </a:p>
          <a:p>
            <a:pPr marL="609600" indent="-609600" eaLnBrk="1" hangingPunct="1">
              <a:buFont typeface="Wingdings" pitchFamily="2" charset="2"/>
              <a:buNone/>
              <a:defRPr/>
            </a:pPr>
            <a:r>
              <a:rPr lang="en-GB" sz="2000" dirty="0">
                <a:cs typeface="Times New Roman" pitchFamily="18" charset="0"/>
              </a:rPr>
              <a:t>Bloxham, S. and Boyd, P. (2007) </a:t>
            </a:r>
            <a:r>
              <a:rPr lang="en-GB" sz="2000" i="1" dirty="0">
                <a:cs typeface="Times New Roman" pitchFamily="18" charset="0"/>
              </a:rPr>
              <a:t>Developing effective assessment in higher education: a practical guide</a:t>
            </a:r>
            <a:r>
              <a:rPr lang="en-GB" sz="2000" dirty="0">
                <a:cs typeface="Times New Roman" pitchFamily="18" charset="0"/>
              </a:rPr>
              <a:t>, Maidenhead, Open University Press.</a:t>
            </a:r>
          </a:p>
          <a:p>
            <a:pPr marL="609600" indent="-609600" eaLnBrk="1" hangingPunct="1">
              <a:buFont typeface="Wingdings" pitchFamily="2" charset="2"/>
              <a:buNone/>
              <a:defRPr/>
            </a:pPr>
            <a:r>
              <a:rPr lang="en-GB" sz="2000" dirty="0" err="1"/>
              <a:t>Boud</a:t>
            </a:r>
            <a:r>
              <a:rPr lang="en-GB" sz="2000" dirty="0"/>
              <a:t>, D. (1995) </a:t>
            </a:r>
            <a:r>
              <a:rPr lang="en-GB" sz="2000" i="1" dirty="0"/>
              <a:t>Enhancing learning through self-assessment,</a:t>
            </a:r>
            <a:r>
              <a:rPr lang="en-GB" sz="2000" dirty="0"/>
              <a:t> London: Routledge.</a:t>
            </a:r>
          </a:p>
          <a:p>
            <a:pPr marL="609600" indent="-609600" eaLnBrk="1" hangingPunct="1">
              <a:buFont typeface="Wingdings" pitchFamily="2" charset="2"/>
              <a:buNone/>
              <a:defRPr/>
            </a:pPr>
            <a:r>
              <a:rPr lang="en-GB" sz="2000" dirty="0"/>
              <a:t>Brown, S. and </a:t>
            </a:r>
            <a:r>
              <a:rPr lang="en-GB" sz="2000" dirty="0" err="1"/>
              <a:t>Glasner</a:t>
            </a:r>
            <a:r>
              <a:rPr lang="en-GB" sz="2000" dirty="0"/>
              <a:t>, A. (eds.) (1999) </a:t>
            </a:r>
            <a:r>
              <a:rPr lang="en-GB" sz="2000" i="1" dirty="0"/>
              <a:t>Assessment Matters in Higher Education, Choosing and Using Diverse Approaches</a:t>
            </a:r>
            <a:r>
              <a:rPr lang="en-GB" sz="2000" dirty="0"/>
              <a:t>, Maidenhead: Open University Press.</a:t>
            </a:r>
          </a:p>
          <a:p>
            <a:pPr marL="609600" indent="-609600" eaLnBrk="1" hangingPunct="1">
              <a:buNone/>
              <a:defRPr/>
            </a:pPr>
            <a:r>
              <a:rPr lang="en-US" sz="2000" dirty="0"/>
              <a:t>Brown, S. and Race, P. (2012) </a:t>
            </a:r>
            <a:r>
              <a:rPr lang="en-GB" sz="2000" i="1" dirty="0"/>
              <a:t>Using effective assessment to promote learning </a:t>
            </a:r>
            <a:r>
              <a:rPr lang="en-GB" sz="2000" dirty="0"/>
              <a:t>in Hunt, L. and Chambers, D. (2012) </a:t>
            </a:r>
            <a:r>
              <a:rPr lang="en-GB" sz="2000" i="1" dirty="0"/>
              <a:t>University Teaching in Focus, Victoria, Australia, Acer Press. P74-91.</a:t>
            </a:r>
          </a:p>
          <a:p>
            <a:pPr marL="609600" indent="-609600" eaLnBrk="1" hangingPunct="1">
              <a:buNone/>
              <a:defRPr/>
            </a:pPr>
            <a:r>
              <a:rPr lang="en-GB" sz="2000" dirty="0"/>
              <a:t>Brown, S. (2015) </a:t>
            </a:r>
            <a:r>
              <a:rPr lang="en-GB" sz="2000" i="1" dirty="0"/>
              <a:t>Learning , Teaching and Assessment in Higher Education: Global perspectives, </a:t>
            </a:r>
            <a:r>
              <a:rPr lang="en-GB" sz="2000" dirty="0"/>
              <a:t>London, Palgrave.</a:t>
            </a:r>
          </a:p>
          <a:p>
            <a:pPr marL="609600" indent="-609600" eaLnBrk="1" hangingPunct="1">
              <a:defRPr/>
            </a:pPr>
            <a:endParaRPr lang="en-GB" sz="2000" dirty="0"/>
          </a:p>
          <a:p>
            <a:pPr eaLnBrk="1" hangingPunct="1">
              <a:lnSpc>
                <a:spcPct val="90000"/>
              </a:lnSpc>
              <a:buNone/>
              <a:defRPr/>
            </a:pPr>
            <a:endParaRPr lang="en-GB" sz="2000" dirty="0"/>
          </a:p>
        </p:txBody>
      </p:sp>
    </p:spTree>
    <p:extLst>
      <p:ext uri="{BB962C8B-B14F-4D97-AF65-F5344CB8AC3E}">
        <p14:creationId xmlns:p14="http://schemas.microsoft.com/office/powerpoint/2010/main" val="45723614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67544" y="260648"/>
            <a:ext cx="7543800" cy="576262"/>
          </a:xfrm>
          <a:noFill/>
          <a:ln w="9525">
            <a:noFill/>
            <a:miter lim="800000"/>
            <a:headEnd/>
            <a:tailEnd/>
          </a:ln>
        </p:spPr>
        <p:txBody>
          <a:bodyPr vert="horz" wrap="square" lIns="91440" tIns="45720" rIns="91440" bIns="45720" numCol="1" rtlCol="0" anchor="b" anchorCtr="0" compatLnSpc="1">
            <a:prstTxWarp prst="textNoShape">
              <a:avLst/>
            </a:prstTxWarp>
            <a:normAutofit fontScale="90000"/>
          </a:bodyPr>
          <a:lstStyle/>
          <a:p>
            <a:r>
              <a:rPr lang="en-GB" sz="3200" kern="1200" dirty="0">
                <a:solidFill>
                  <a:srgbClr val="002060"/>
                </a:solidFill>
              </a:rPr>
              <a:t>Useful references and further reading (2)</a:t>
            </a:r>
          </a:p>
        </p:txBody>
      </p:sp>
      <p:sp>
        <p:nvSpPr>
          <p:cNvPr id="208899" name="Rectangle 3"/>
          <p:cNvSpPr>
            <a:spLocks noGrp="1" noChangeArrowheads="1"/>
          </p:cNvSpPr>
          <p:nvPr>
            <p:ph type="body" idx="1"/>
          </p:nvPr>
        </p:nvSpPr>
        <p:spPr>
          <a:xfrm>
            <a:off x="250825" y="836712"/>
            <a:ext cx="8424863" cy="5365651"/>
          </a:xfr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buFont typeface="Wingdings" pitchFamily="2" charset="2"/>
              <a:buNone/>
              <a:defRPr/>
            </a:pPr>
            <a:r>
              <a:rPr lang="en-US" sz="1800" dirty="0"/>
              <a:t>Carless, D., </a:t>
            </a:r>
            <a:r>
              <a:rPr lang="en-US" sz="1800" dirty="0" err="1"/>
              <a:t>Joughin</a:t>
            </a:r>
            <a:r>
              <a:rPr lang="en-US" sz="1800" dirty="0"/>
              <a:t>, G., </a:t>
            </a:r>
            <a:r>
              <a:rPr lang="en-US" sz="1800" dirty="0" err="1"/>
              <a:t>Ngar</a:t>
            </a:r>
            <a:r>
              <a:rPr lang="en-US" sz="1800" dirty="0"/>
              <a:t>-Fun Liu </a:t>
            </a:r>
            <a:r>
              <a:rPr lang="en-US" sz="1800" i="1" dirty="0"/>
              <a:t>et al</a:t>
            </a:r>
            <a:r>
              <a:rPr lang="en-US" sz="1800" dirty="0"/>
              <a:t> (2006) </a:t>
            </a:r>
            <a:r>
              <a:rPr lang="en-US" sz="1800" i="1" dirty="0"/>
              <a:t>How Assessment supports learning: Learning orientated assessment in action </a:t>
            </a:r>
            <a:r>
              <a:rPr lang="en-US" sz="1800" dirty="0"/>
              <a:t>Hong Kong: Hong Kong University Press.</a:t>
            </a:r>
          </a:p>
          <a:p>
            <a:pPr eaLnBrk="1" hangingPunct="1">
              <a:buFont typeface="Wingdings" pitchFamily="2" charset="2"/>
              <a:buNone/>
              <a:defRPr/>
            </a:pPr>
            <a:r>
              <a:rPr lang="en-GB" sz="1800" dirty="0"/>
              <a:t>Carroll, J. and Ryan, J. (2005) </a:t>
            </a:r>
            <a:r>
              <a:rPr lang="en-GB" sz="1800" i="1" dirty="0"/>
              <a:t>Teaching International students: improving learning for all. </a:t>
            </a:r>
            <a:r>
              <a:rPr lang="en-GB" sz="1800" dirty="0"/>
              <a:t>London: Routledge SEDA series.</a:t>
            </a:r>
          </a:p>
          <a:p>
            <a:pPr eaLnBrk="1" hangingPunct="1">
              <a:buNone/>
              <a:defRPr/>
            </a:pPr>
            <a:r>
              <a:rPr lang="en-GB" sz="1800" dirty="0" err="1"/>
              <a:t>Crosling</a:t>
            </a:r>
            <a:r>
              <a:rPr lang="en-GB" sz="1800" dirty="0"/>
              <a:t>, G., Thomas, L. and </a:t>
            </a:r>
            <a:r>
              <a:rPr lang="en-GB" sz="1800" dirty="0" err="1"/>
              <a:t>Heagney</a:t>
            </a:r>
            <a:r>
              <a:rPr lang="en-GB" sz="1800" dirty="0"/>
              <a:t>, M. (2008) </a:t>
            </a:r>
            <a:r>
              <a:rPr lang="en-GB" sz="1800" i="1" dirty="0"/>
              <a:t>Improving student retention in Higher Education,</a:t>
            </a:r>
            <a:r>
              <a:rPr lang="en-GB" sz="1800" dirty="0"/>
              <a:t> London and New York: Routledge </a:t>
            </a:r>
          </a:p>
          <a:p>
            <a:pPr marL="609600" indent="-609600" eaLnBrk="1" hangingPunct="1">
              <a:buFont typeface="Wingdings" pitchFamily="2" charset="2"/>
              <a:buNone/>
              <a:defRPr/>
            </a:pPr>
            <a:r>
              <a:rPr lang="en-GB" sz="1800" dirty="0"/>
              <a:t>Crooks, T. (1988) </a:t>
            </a:r>
            <a:r>
              <a:rPr lang="en-GB" sz="1800" i="1" dirty="0"/>
              <a:t>Assessing student performance, </a:t>
            </a:r>
            <a:r>
              <a:rPr lang="en-GB" sz="1800" dirty="0"/>
              <a:t>HERDSA Green Guide No 8 HERDSA (reprinted 1994).</a:t>
            </a:r>
          </a:p>
          <a:p>
            <a:pPr marL="609600" indent="-609600" eaLnBrk="1" hangingPunct="1">
              <a:buNone/>
              <a:defRPr/>
            </a:pPr>
            <a:r>
              <a:rPr lang="en-GB" sz="1800" dirty="0" err="1"/>
              <a:t>Dunworth</a:t>
            </a:r>
            <a:r>
              <a:rPr lang="en-GB" sz="1800" dirty="0"/>
              <a:t>, K. and Sanchez, H.S., (2016). Perceptions of quality in staff-student written feedback in higher education: a case study. </a:t>
            </a:r>
            <a:r>
              <a:rPr lang="en-GB" sz="1800" i="1" dirty="0"/>
              <a:t>Teaching in Higher Education</a:t>
            </a:r>
            <a:r>
              <a:rPr lang="en-GB" sz="1800" dirty="0"/>
              <a:t>, </a:t>
            </a:r>
            <a:r>
              <a:rPr lang="en-GB" sz="1800" i="1" dirty="0"/>
              <a:t>21</a:t>
            </a:r>
            <a:r>
              <a:rPr lang="en-GB" sz="1800" dirty="0"/>
              <a:t>(5), pp.576-589.</a:t>
            </a:r>
          </a:p>
          <a:p>
            <a:pPr marL="609600" indent="-609600" eaLnBrk="1" hangingPunct="1">
              <a:buNone/>
              <a:defRPr/>
            </a:pPr>
            <a:r>
              <a:rPr lang="en-GB" sz="1800" dirty="0"/>
              <a:t>Dweck, C. S. (2000) </a:t>
            </a:r>
            <a:r>
              <a:rPr lang="en-GB" sz="1800" i="1" dirty="0"/>
              <a:t>Self Theories: Their Role in Motivation, Personality and Development, </a:t>
            </a:r>
            <a:r>
              <a:rPr lang="en-GB" sz="1800" dirty="0"/>
              <a:t>Lillington, NC: Taylor &amp; Francis.</a:t>
            </a:r>
          </a:p>
          <a:p>
            <a:pPr marL="609600" indent="-609600" eaLnBrk="1" hangingPunct="1">
              <a:buFont typeface="Wingdings" pitchFamily="2" charset="2"/>
              <a:buNone/>
              <a:defRPr/>
            </a:pPr>
            <a:r>
              <a:rPr lang="en-GB" sz="1800" dirty="0" err="1"/>
              <a:t>Falchikov</a:t>
            </a:r>
            <a:r>
              <a:rPr lang="en-GB" sz="1800" dirty="0"/>
              <a:t>, N. (2004) </a:t>
            </a:r>
            <a:r>
              <a:rPr lang="en-GB" sz="1800" i="1" dirty="0"/>
              <a:t>Improving Assessment through Student Involvement: Practical Solutions for Aiding Learning in Higher and Further Education,</a:t>
            </a:r>
            <a:r>
              <a:rPr lang="en-GB" sz="1800" dirty="0"/>
              <a:t> London: Routledge.</a:t>
            </a:r>
          </a:p>
          <a:p>
            <a:pPr marL="609600" indent="-609600" eaLnBrk="1" hangingPunct="1">
              <a:buFont typeface="Wingdings" pitchFamily="2" charset="2"/>
              <a:buNone/>
              <a:defRPr/>
            </a:pPr>
            <a:r>
              <a:rPr lang="en-GB" sz="1800" dirty="0"/>
              <a:t>Gibbs, G. (1999) </a:t>
            </a:r>
            <a:r>
              <a:rPr lang="en-GB" sz="1800" i="1" dirty="0"/>
              <a:t>Using assessment strategically to change the way students learn</a:t>
            </a:r>
            <a:r>
              <a:rPr lang="en-GB" sz="1800" dirty="0"/>
              <a:t>, in Brown S. &amp; </a:t>
            </a:r>
            <a:r>
              <a:rPr lang="en-GB" sz="1800" dirty="0" err="1"/>
              <a:t>Glasner</a:t>
            </a:r>
            <a:r>
              <a:rPr lang="en-GB" sz="1800" dirty="0"/>
              <a:t>, A. (eds.), </a:t>
            </a:r>
            <a:r>
              <a:rPr lang="en-GB" sz="1800" i="1" dirty="0"/>
              <a:t>Assessment Matters in Higher Education: Choosing and Using Diverse Approaches, </a:t>
            </a:r>
            <a:r>
              <a:rPr lang="en-GB" sz="1800" dirty="0"/>
              <a:t>Maidenhead: SRHE/Open University Press.</a:t>
            </a:r>
          </a:p>
          <a:p>
            <a:pPr marL="609600" indent="-609600" eaLnBrk="1" hangingPunct="1">
              <a:buFont typeface="Wingdings" pitchFamily="2" charset="2"/>
              <a:buNone/>
              <a:defRPr/>
            </a:pPr>
            <a:r>
              <a:rPr lang="en-GB" sz="1800" dirty="0"/>
              <a:t>Higher Education Academy (2012) </a:t>
            </a:r>
            <a:r>
              <a:rPr lang="en-GB" sz="1800" i="1" dirty="0"/>
              <a:t>A marked improvement; transforming assessment in higher education</a:t>
            </a:r>
            <a:r>
              <a:rPr lang="en-GB" sz="1800" dirty="0"/>
              <a:t>, York: HEA.</a:t>
            </a:r>
          </a:p>
          <a:p>
            <a:pPr eaLnBrk="1" hangingPunct="1">
              <a:defRPr/>
            </a:pPr>
            <a:endParaRPr lang="en-GB" sz="1800" dirty="0"/>
          </a:p>
          <a:p>
            <a:pPr eaLnBrk="1" hangingPunct="1">
              <a:defRPr/>
            </a:pPr>
            <a:endParaRPr lang="en-GB" sz="1800" dirty="0"/>
          </a:p>
          <a:p>
            <a:pPr eaLnBrk="1" hangingPunct="1">
              <a:defRPr/>
            </a:pPr>
            <a:endParaRPr lang="en-GB" sz="1800" dirty="0"/>
          </a:p>
          <a:p>
            <a:pPr eaLnBrk="1" hangingPunct="1">
              <a:defRPr/>
            </a:pPr>
            <a:endParaRPr lang="en-GB" sz="1800" dirty="0"/>
          </a:p>
        </p:txBody>
      </p:sp>
    </p:spTree>
    <p:extLst>
      <p:ext uri="{BB962C8B-B14F-4D97-AF65-F5344CB8AC3E}">
        <p14:creationId xmlns:p14="http://schemas.microsoft.com/office/powerpoint/2010/main" val="1515761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60350"/>
            <a:ext cx="7543800" cy="720725"/>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r>
              <a:rPr lang="en-GB" sz="3200" kern="1200" dirty="0">
                <a:solidFill>
                  <a:srgbClr val="002060"/>
                </a:solidFill>
              </a:rPr>
              <a:t>Useful references and further reading (3)</a:t>
            </a:r>
          </a:p>
        </p:txBody>
      </p:sp>
      <p:sp>
        <p:nvSpPr>
          <p:cNvPr id="43011" name="Rectangle 3"/>
          <p:cNvSpPr>
            <a:spLocks noGrp="1" noChangeArrowheads="1"/>
          </p:cNvSpPr>
          <p:nvPr>
            <p:ph type="body" idx="1"/>
          </p:nvPr>
        </p:nvSpPr>
        <p:spPr>
          <a:xfrm>
            <a:off x="142844" y="908720"/>
            <a:ext cx="8750331" cy="5473031"/>
          </a:xfrm>
        </p:spPr>
        <p:txBody>
          <a:bodyPr/>
          <a:lstStyle/>
          <a:p>
            <a:pPr eaLnBrk="1" hangingPunct="1">
              <a:buNone/>
              <a:defRPr/>
            </a:pPr>
            <a:r>
              <a:rPr lang="en-GB" sz="1600" dirty="0" err="1"/>
              <a:t>Hawe</a:t>
            </a:r>
            <a:r>
              <a:rPr lang="en-GB" sz="1600" dirty="0"/>
              <a:t>, E., Lightfoot, U., &amp; Dixon, H. (2017). First-year students working with exemplars: Promoting self-efficacy, self-monitoring and self-regulation. Journal of Further and Higher Education, 1-15. </a:t>
            </a:r>
          </a:p>
          <a:p>
            <a:pPr eaLnBrk="1" hangingPunct="1">
              <a:buNone/>
              <a:defRPr/>
            </a:pPr>
            <a:r>
              <a:rPr lang="en-GB" sz="1600" dirty="0"/>
              <a:t>Hendry, G. D., White, P., &amp; Herbert, C. (2016). Providing Exemplar-Based “Feedforward” before an Assessment: The Role of Teacher Explanation. Active Learning in Higher Education, 17(2), 99-109. </a:t>
            </a:r>
          </a:p>
          <a:p>
            <a:pPr eaLnBrk="1" hangingPunct="1">
              <a:buNone/>
              <a:defRPr/>
            </a:pPr>
            <a:r>
              <a:rPr lang="en-GB" sz="1600" dirty="0"/>
              <a:t>Hounsell, D., McCune, V., Hounsell, J. and </a:t>
            </a:r>
            <a:r>
              <a:rPr lang="en-GB" sz="1600" dirty="0" err="1"/>
              <a:t>Litjens</a:t>
            </a:r>
            <a:r>
              <a:rPr lang="en-GB" sz="1600" dirty="0"/>
              <a:t>, J., (2008). The quality of guidance and feedback to students. </a:t>
            </a:r>
            <a:r>
              <a:rPr lang="en-GB" sz="1600" i="1" dirty="0"/>
              <a:t>Higher Education Research &amp; Development</a:t>
            </a:r>
            <a:r>
              <a:rPr lang="en-GB" sz="1600" dirty="0"/>
              <a:t>, </a:t>
            </a:r>
            <a:r>
              <a:rPr lang="en-GB" sz="1600" i="1" dirty="0"/>
              <a:t>27</a:t>
            </a:r>
            <a:r>
              <a:rPr lang="en-GB" sz="1600" dirty="0"/>
              <a:t>(1), pp.55-67. </a:t>
            </a:r>
          </a:p>
          <a:p>
            <a:pPr eaLnBrk="1" hangingPunct="1">
              <a:buFont typeface="Wingdings" pitchFamily="2" charset="2"/>
              <a:buNone/>
              <a:defRPr/>
            </a:pPr>
            <a:r>
              <a:rPr lang="en-GB" sz="1600" dirty="0"/>
              <a:t>McDowell, L. and Brown, S. (1998) </a:t>
            </a:r>
            <a:r>
              <a:rPr lang="en-GB" sz="1600" i="1" dirty="0"/>
              <a:t>Assessing students: cheating and plagiarism</a:t>
            </a:r>
            <a:r>
              <a:rPr lang="en-GB" sz="1600" dirty="0"/>
              <a:t>, Newcastle: Red Guide 10/11 University of Northumbria.</a:t>
            </a:r>
            <a:endParaRPr lang="en-US" sz="1600" dirty="0"/>
          </a:p>
          <a:p>
            <a:pPr eaLnBrk="1" hangingPunct="1">
              <a:buNone/>
              <a:defRPr/>
            </a:pPr>
            <a:r>
              <a:rPr lang="en-GB" sz="1600" dirty="0"/>
              <a:t>Meyer, J.H.F. and Land, R. (2003) ‘Threshold Concepts and Troublesome Knowledge 1 – Linkages to Ways of Thinking and Practising within the Disciplines’ in C. Rust (ed.) </a:t>
            </a:r>
            <a:r>
              <a:rPr lang="en-GB" sz="1600" i="1" dirty="0"/>
              <a:t>Improving Student Learning </a:t>
            </a:r>
            <a:r>
              <a:rPr lang="en-GB" sz="1600" dirty="0"/>
              <a:t>–</a:t>
            </a:r>
            <a:r>
              <a:rPr lang="en-GB" sz="1600" i="1" dirty="0"/>
              <a:t> Ten years on</a:t>
            </a:r>
            <a:r>
              <a:rPr lang="en-GB" sz="1600" dirty="0"/>
              <a:t>. Oxford: OCSLD.</a:t>
            </a:r>
          </a:p>
          <a:p>
            <a:pPr eaLnBrk="1" hangingPunct="1">
              <a:buFont typeface="Wingdings" pitchFamily="2" charset="2"/>
              <a:buNone/>
              <a:defRPr/>
            </a:pPr>
            <a:r>
              <a:rPr lang="en-GB" sz="1600" dirty="0" err="1"/>
              <a:t>Nicol</a:t>
            </a:r>
            <a:r>
              <a:rPr lang="en-GB" sz="1600" dirty="0"/>
              <a:t>, D. J. and Macfarlane-Dick, D. (2006) Formative assessment and self-regulated learning: A model and seven principles of good feedback practice, </a:t>
            </a:r>
            <a:r>
              <a:rPr lang="en-GB" sz="1600" i="1" dirty="0"/>
              <a:t>Studies in Higher Education </a:t>
            </a:r>
            <a:r>
              <a:rPr lang="en-GB" sz="1600" i="1" dirty="0" err="1"/>
              <a:t>Vol</a:t>
            </a:r>
            <a:r>
              <a:rPr lang="en-GB" sz="1600" i="1" dirty="0"/>
              <a:t> 31(2), 199-218.</a:t>
            </a:r>
          </a:p>
          <a:p>
            <a:pPr eaLnBrk="1" hangingPunct="1">
              <a:buNone/>
              <a:defRPr/>
            </a:pPr>
            <a:r>
              <a:rPr lang="en-GB" sz="1600" dirty="0"/>
              <a:t>PASS project Bradford </a:t>
            </a:r>
            <a:r>
              <a:rPr lang="en-GB" sz="1600" dirty="0">
                <a:hlinkClick r:id="rId3"/>
              </a:rPr>
              <a:t>http://www.pass.brad.ac.uk/</a:t>
            </a:r>
            <a:r>
              <a:rPr lang="en-GB" sz="1600" dirty="0"/>
              <a:t> Accessed November 2013.</a:t>
            </a:r>
          </a:p>
          <a:p>
            <a:pPr eaLnBrk="1" hangingPunct="1">
              <a:buNone/>
              <a:defRPr/>
            </a:pPr>
            <a:r>
              <a:rPr lang="en-GB" sz="1600" dirty="0"/>
              <a:t>Peelo, M. T., &amp; Wareham, T. (Eds.). (2002). </a:t>
            </a:r>
            <a:r>
              <a:rPr lang="en-GB" sz="1600" i="1" dirty="0"/>
              <a:t>Failing students in higher education</a:t>
            </a:r>
            <a:r>
              <a:rPr lang="en-GB" sz="1600" dirty="0"/>
              <a:t>. Society for Research into Higher Education. </a:t>
            </a:r>
          </a:p>
          <a:p>
            <a:pPr eaLnBrk="1" hangingPunct="1">
              <a:buNone/>
              <a:defRPr/>
            </a:pPr>
            <a:r>
              <a:rPr lang="en-GB" sz="1600" dirty="0"/>
              <a:t>Pickford, R. and Brown, S. (2006) </a:t>
            </a:r>
            <a:r>
              <a:rPr lang="en-GB" sz="1600" i="1" dirty="0"/>
              <a:t>Assessing skills and practice,</a:t>
            </a:r>
            <a:r>
              <a:rPr lang="en-GB" sz="1600" dirty="0"/>
              <a:t> London: Routledge. </a:t>
            </a:r>
          </a:p>
          <a:p>
            <a:pPr eaLnBrk="1" hangingPunct="1">
              <a:buNone/>
              <a:defRPr/>
            </a:pPr>
            <a:r>
              <a:rPr lang="en-GB" sz="1600" dirty="0" err="1"/>
              <a:t>Rotheram</a:t>
            </a:r>
            <a:r>
              <a:rPr lang="en-GB" sz="1600" dirty="0"/>
              <a:t>, B. (2009) </a:t>
            </a:r>
            <a:r>
              <a:rPr lang="en-GB" sz="1600" i="1" dirty="0"/>
              <a:t>Sounds Good,</a:t>
            </a:r>
            <a:r>
              <a:rPr lang="en-GB" sz="1600" dirty="0"/>
              <a:t> JISC project </a:t>
            </a:r>
            <a:r>
              <a:rPr lang="en-GB" sz="1600" dirty="0">
                <a:hlinkClick r:id="rId4"/>
              </a:rPr>
              <a:t>http://www.jisc.ac.uk/whatwedo/programmes/usersandinnovation/soundsgood.aspx</a:t>
            </a:r>
            <a:r>
              <a:rPr lang="en-GB" sz="1600" dirty="0"/>
              <a:t> </a:t>
            </a:r>
          </a:p>
          <a:p>
            <a:pPr eaLnBrk="1" hangingPunct="1">
              <a:buNone/>
              <a:defRPr/>
            </a:pPr>
            <a:endParaRPr lang="en-GB" sz="1600" dirty="0"/>
          </a:p>
          <a:p>
            <a:pPr eaLnBrk="1" hangingPunct="1">
              <a:lnSpc>
                <a:spcPct val="90000"/>
              </a:lnSpc>
              <a:buFont typeface="Wingdings" pitchFamily="2" charset="2"/>
              <a:buNone/>
              <a:defRPr/>
            </a:pPr>
            <a:endParaRPr lang="en-GB" sz="1600" dirty="0"/>
          </a:p>
        </p:txBody>
      </p:sp>
    </p:spTree>
    <p:extLst>
      <p:ext uri="{BB962C8B-B14F-4D97-AF65-F5344CB8AC3E}">
        <p14:creationId xmlns:p14="http://schemas.microsoft.com/office/powerpoint/2010/main" val="191066137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122239"/>
            <a:ext cx="7543800" cy="786482"/>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r>
              <a:rPr lang="en-GB" sz="3200" kern="1200" dirty="0">
                <a:solidFill>
                  <a:srgbClr val="002060"/>
                </a:solidFill>
              </a:rPr>
              <a:t>Useful references and further reading (4)</a:t>
            </a:r>
          </a:p>
        </p:txBody>
      </p:sp>
      <p:sp>
        <p:nvSpPr>
          <p:cNvPr id="48131" name="Content Placeholder 2"/>
          <p:cNvSpPr>
            <a:spLocks noGrp="1"/>
          </p:cNvSpPr>
          <p:nvPr>
            <p:ph idx="1"/>
          </p:nvPr>
        </p:nvSpPr>
        <p:spPr>
          <a:xfrm>
            <a:off x="468313" y="980728"/>
            <a:ext cx="8229600" cy="5221635"/>
          </a:xfrm>
        </p:spPr>
        <p:txBody>
          <a:bodyPr/>
          <a:lstStyle/>
          <a:p>
            <a:pPr eaLnBrk="1" hangingPunct="1">
              <a:buFont typeface="Wingdings" pitchFamily="2" charset="2"/>
              <a:buNone/>
            </a:pPr>
            <a:r>
              <a:rPr lang="en-GB" sz="2000" dirty="0"/>
              <a:t>Race, P. (2001) </a:t>
            </a:r>
            <a:r>
              <a:rPr lang="en-GB" sz="2000" i="1" dirty="0"/>
              <a:t>A Briefing on Self, Peer &amp; Group Assessment,</a:t>
            </a:r>
            <a:r>
              <a:rPr lang="en-GB" sz="2000" dirty="0"/>
              <a:t> in LTSN Generic Centre Assessment Series No 9, LTSN York.</a:t>
            </a:r>
          </a:p>
          <a:p>
            <a:pPr eaLnBrk="1" hangingPunct="1">
              <a:buFont typeface="Wingdings" pitchFamily="2" charset="2"/>
              <a:buNone/>
            </a:pPr>
            <a:r>
              <a:rPr lang="en-GB" sz="2000" dirty="0"/>
              <a:t>Race P. (2015) </a:t>
            </a:r>
            <a:r>
              <a:rPr lang="en-GB" sz="2000" i="1" dirty="0"/>
              <a:t>The lecturer’s toolkit (4</a:t>
            </a:r>
            <a:r>
              <a:rPr lang="en-GB" sz="2000" i="1" baseline="30000" dirty="0"/>
              <a:t>th</a:t>
            </a:r>
            <a:r>
              <a:rPr lang="en-GB" sz="2000" i="1" dirty="0"/>
              <a:t> edition),</a:t>
            </a:r>
            <a:r>
              <a:rPr lang="en-GB" sz="2000" dirty="0"/>
              <a:t> London: Routledge.</a:t>
            </a:r>
          </a:p>
          <a:p>
            <a:pPr eaLnBrk="1" hangingPunct="1">
              <a:buFont typeface="Wingdings" pitchFamily="2" charset="2"/>
              <a:buNone/>
            </a:pPr>
            <a:r>
              <a:rPr lang="en-GB" sz="2000" dirty="0"/>
              <a:t>Rust, C., Price, M. and O’Donovan, B. (2003) Improving students’ learning by developing their understanding of assessment criteria and processes</a:t>
            </a:r>
            <a:r>
              <a:rPr lang="en-GB" sz="2000" i="1" dirty="0"/>
              <a:t>, Assessment and Evaluation in Higher Education. 28 (2), 147-164.</a:t>
            </a:r>
          </a:p>
          <a:p>
            <a:pPr eaLnBrk="1" hangingPunct="1">
              <a:buFont typeface="Wingdings" pitchFamily="2" charset="2"/>
              <a:buNone/>
            </a:pPr>
            <a:r>
              <a:rPr lang="en-GB" sz="2000" dirty="0"/>
              <a:t>Ryan, J. (2000) </a:t>
            </a:r>
            <a:r>
              <a:rPr lang="en-GB" sz="2000" i="1" dirty="0"/>
              <a:t>A Guide to Teaching International Students,</a:t>
            </a:r>
            <a:r>
              <a:rPr lang="en-GB" sz="2000" dirty="0"/>
              <a:t> Oxford Centre for Staff and Learning Development.</a:t>
            </a:r>
          </a:p>
          <a:p>
            <a:pPr eaLnBrk="1" hangingPunct="1">
              <a:buNone/>
            </a:pPr>
            <a:r>
              <a:rPr lang="en-GB" sz="2000" dirty="0" err="1">
                <a:solidFill>
                  <a:srgbClr val="000000"/>
                </a:solidFill>
                <a:latin typeface="Calibri" panose="020F0502020204030204" pitchFamily="34" charset="0"/>
              </a:rPr>
              <a:t>Scoles</a:t>
            </a:r>
            <a:r>
              <a:rPr lang="en-GB" sz="2000" dirty="0">
                <a:solidFill>
                  <a:srgbClr val="000000"/>
                </a:solidFill>
                <a:latin typeface="Calibri" panose="020F0502020204030204" pitchFamily="34" charset="0"/>
              </a:rPr>
              <a:t>, J., </a:t>
            </a:r>
            <a:r>
              <a:rPr lang="en-GB" sz="2000" dirty="0" err="1">
                <a:solidFill>
                  <a:srgbClr val="000000"/>
                </a:solidFill>
                <a:latin typeface="Calibri" panose="020F0502020204030204" pitchFamily="34" charset="0"/>
              </a:rPr>
              <a:t>Huxham</a:t>
            </a:r>
            <a:r>
              <a:rPr lang="en-GB" sz="2000" dirty="0">
                <a:solidFill>
                  <a:srgbClr val="000000"/>
                </a:solidFill>
                <a:latin typeface="Calibri" panose="020F0502020204030204" pitchFamily="34" charset="0"/>
              </a:rPr>
              <a:t>, M., &amp; </a:t>
            </a:r>
            <a:r>
              <a:rPr lang="en-GB" sz="2000" dirty="0" err="1">
                <a:solidFill>
                  <a:srgbClr val="000000"/>
                </a:solidFill>
                <a:latin typeface="Calibri" panose="020F0502020204030204" pitchFamily="34" charset="0"/>
              </a:rPr>
              <a:t>Mcarthur</a:t>
            </a:r>
            <a:r>
              <a:rPr lang="en-GB" sz="2000" dirty="0">
                <a:solidFill>
                  <a:srgbClr val="000000"/>
                </a:solidFill>
                <a:latin typeface="Calibri" panose="020F0502020204030204" pitchFamily="34" charset="0"/>
              </a:rPr>
              <a:t>, J. (2013). No longer exempt from good practice: Using exemplars to close the feedback gap for exams. </a:t>
            </a:r>
            <a:r>
              <a:rPr lang="en-GB" sz="2000" i="1" dirty="0">
                <a:solidFill>
                  <a:srgbClr val="000000"/>
                </a:solidFill>
                <a:latin typeface="Calibri" panose="020F0502020204030204" pitchFamily="34" charset="0"/>
              </a:rPr>
              <a:t>Assessment &amp; Evaluation in Higher Education, 38</a:t>
            </a:r>
            <a:r>
              <a:rPr lang="en-GB" sz="2000" dirty="0">
                <a:solidFill>
                  <a:srgbClr val="000000"/>
                </a:solidFill>
                <a:latin typeface="Calibri" panose="020F0502020204030204" pitchFamily="34" charset="0"/>
              </a:rPr>
              <a:t>(6), 631-645.</a:t>
            </a:r>
            <a:endParaRPr lang="en-GB" sz="2000" dirty="0"/>
          </a:p>
          <a:p>
            <a:pPr eaLnBrk="1" hangingPunct="1">
              <a:buFont typeface="Wingdings" pitchFamily="2" charset="2"/>
              <a:buNone/>
            </a:pPr>
            <a:r>
              <a:rPr lang="en-GB" sz="2000" dirty="0"/>
              <a:t>Stefani, L. and Carroll, J. (2001) </a:t>
            </a:r>
            <a:r>
              <a:rPr lang="en-GB" sz="2000" i="1" dirty="0"/>
              <a:t>A Briefing on Plagiarism, </a:t>
            </a:r>
            <a:r>
              <a:rPr lang="en-GB" sz="2000" dirty="0"/>
              <a:t>LTSN</a:t>
            </a:r>
            <a:r>
              <a:rPr lang="en-GB" sz="2000" i="1" dirty="0"/>
              <a:t> </a:t>
            </a:r>
          </a:p>
          <a:p>
            <a:pPr eaLnBrk="1" hangingPunct="1">
              <a:buFont typeface="Wingdings" pitchFamily="2" charset="2"/>
              <a:buNone/>
            </a:pPr>
            <a:r>
              <a:rPr lang="en-GB" sz="2000" dirty="0"/>
              <a:t>Sadler, D. Royce (2010) Beyond feedback: developing student capability in complex appraisal,</a:t>
            </a:r>
            <a:br>
              <a:rPr lang="en-GB" sz="2000" dirty="0"/>
            </a:br>
            <a:r>
              <a:rPr lang="en-GB" sz="2000" i="1" dirty="0"/>
              <a:t>Assessment &amp; Evaluation in Higher Education, 35: 5, 535-550.</a:t>
            </a:r>
          </a:p>
          <a:p>
            <a:pPr eaLnBrk="1" hangingPunct="1">
              <a:buNone/>
            </a:pPr>
            <a:r>
              <a:rPr lang="en-GB" sz="2000" dirty="0"/>
              <a:t>Yorke, M. (1999) </a:t>
            </a:r>
            <a:r>
              <a:rPr lang="en-GB" sz="2000" i="1" dirty="0"/>
              <a:t>Leaving Early: Undergraduate Non-completion in Higher Education,</a:t>
            </a:r>
            <a:r>
              <a:rPr lang="en-GB" sz="2000" dirty="0"/>
              <a:t> London: Routledge.</a:t>
            </a:r>
          </a:p>
          <a:p>
            <a:pPr eaLnBrk="1" hangingPunct="1">
              <a:buFont typeface="Wingdings" pitchFamily="2" charset="2"/>
              <a:buNone/>
            </a:pPr>
            <a:endParaRPr lang="en-GB" sz="2000" dirty="0"/>
          </a:p>
          <a:p>
            <a:endParaRPr lang="en-GB" sz="2000" dirty="0"/>
          </a:p>
        </p:txBody>
      </p:sp>
    </p:spTree>
    <p:extLst>
      <p:ext uri="{BB962C8B-B14F-4D97-AF65-F5344CB8AC3E}">
        <p14:creationId xmlns:p14="http://schemas.microsoft.com/office/powerpoint/2010/main" val="210576965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7C69C-1CB0-4417-8052-3DFE0B306030}"/>
              </a:ext>
            </a:extLst>
          </p:cNvPr>
          <p:cNvSpPr>
            <a:spLocks noGrp="1"/>
          </p:cNvSpPr>
          <p:nvPr>
            <p:ph type="title"/>
          </p:nvPr>
        </p:nvSpPr>
        <p:spPr>
          <a:xfrm>
            <a:off x="250825" y="188925"/>
            <a:ext cx="8713788" cy="935037"/>
          </a:xfrm>
        </p:spPr>
        <p:txBody>
          <a:bodyPr/>
          <a:lstStyle/>
          <a:p>
            <a:r>
              <a:rPr lang="en-GB" sz="4400" b="1" dirty="0"/>
              <a:t>And now for the extras!</a:t>
            </a:r>
          </a:p>
        </p:txBody>
      </p:sp>
      <p:sp>
        <p:nvSpPr>
          <p:cNvPr id="3" name="Content Placeholder 2">
            <a:extLst>
              <a:ext uri="{FF2B5EF4-FFF2-40B4-BE49-F238E27FC236}">
                <a16:creationId xmlns:a16="http://schemas.microsoft.com/office/drawing/2014/main" id="{801F1CCF-1BF8-49A3-9E45-9BA35079A3A3}"/>
              </a:ext>
            </a:extLst>
          </p:cNvPr>
          <p:cNvSpPr>
            <a:spLocks noGrp="1"/>
          </p:cNvSpPr>
          <p:nvPr>
            <p:ph idx="1"/>
          </p:nvPr>
        </p:nvSpPr>
        <p:spPr/>
        <p:txBody>
          <a:bodyPr/>
          <a:lstStyle/>
          <a:p>
            <a:pPr marL="0" indent="0">
              <a:buNone/>
            </a:pPr>
            <a:r>
              <a:rPr lang="en-GB" sz="3600" dirty="0"/>
              <a:t>You asked some great questions, thanks.</a:t>
            </a:r>
          </a:p>
          <a:p>
            <a:pPr marL="0" indent="0">
              <a:buNone/>
            </a:pPr>
            <a:r>
              <a:rPr lang="en-GB" sz="3600" dirty="0"/>
              <a:t>I’ve appended next the slides I used to address the main two questions.</a:t>
            </a:r>
          </a:p>
        </p:txBody>
      </p:sp>
      <p:sp>
        <p:nvSpPr>
          <p:cNvPr id="4" name="Date Placeholder 3">
            <a:extLst>
              <a:ext uri="{FF2B5EF4-FFF2-40B4-BE49-F238E27FC236}">
                <a16:creationId xmlns:a16="http://schemas.microsoft.com/office/drawing/2014/main" id="{262221C3-E9A9-443E-A530-75CEB8D23E0D}"/>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301794562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a:extLst>
              <a:ext uri="{FF2B5EF4-FFF2-40B4-BE49-F238E27FC236}">
                <a16:creationId xmlns:a16="http://schemas.microsoft.com/office/drawing/2014/main" id="{76EC3FF1-09AD-4A28-9EB2-E39AB8BDF6EB}"/>
              </a:ext>
            </a:extLst>
          </p:cNvPr>
          <p:cNvSpPr>
            <a:spLocks noGrp="1"/>
          </p:cNvSpPr>
          <p:nvPr>
            <p:ph type="title"/>
          </p:nvPr>
        </p:nvSpPr>
        <p:spPr/>
        <p:txBody>
          <a:bodyPr/>
          <a:lstStyle/>
          <a:p>
            <a:pPr eaLnBrk="1" hangingPunct="1"/>
            <a:r>
              <a:rPr lang="en-GB" altLang="en-US" sz="3200" b="1">
                <a:solidFill>
                  <a:srgbClr val="FF0000"/>
                </a:solidFill>
              </a:rPr>
              <a:t>How to get feedback to a large group of students within 24 hours</a:t>
            </a:r>
            <a:endParaRPr lang="en-US" altLang="en-US" sz="3200" b="1">
              <a:solidFill>
                <a:srgbClr val="FF0000"/>
              </a:solidFill>
            </a:endParaRPr>
          </a:p>
        </p:txBody>
      </p:sp>
      <p:sp>
        <p:nvSpPr>
          <p:cNvPr id="9219" name="Content Placeholder 4">
            <a:extLst>
              <a:ext uri="{FF2B5EF4-FFF2-40B4-BE49-F238E27FC236}">
                <a16:creationId xmlns:a16="http://schemas.microsoft.com/office/drawing/2014/main" id="{642E6C99-87EC-422F-A454-6D4B48A785E5}"/>
              </a:ext>
            </a:extLst>
          </p:cNvPr>
          <p:cNvSpPr>
            <a:spLocks noGrp="1"/>
          </p:cNvSpPr>
          <p:nvPr>
            <p:ph idx="1"/>
          </p:nvPr>
        </p:nvSpPr>
        <p:spPr/>
        <p:txBody>
          <a:bodyPr/>
          <a:lstStyle/>
          <a:p>
            <a:pPr eaLnBrk="1" hangingPunct="1">
              <a:lnSpc>
                <a:spcPct val="100000"/>
              </a:lnSpc>
            </a:pPr>
            <a:r>
              <a:rPr lang="en-GB" altLang="en-US" sz="2600"/>
              <a:t>There are serious reservations about written feedback, but we can make even this work much better than it did.</a:t>
            </a:r>
          </a:p>
          <a:p>
            <a:pPr eaLnBrk="1" hangingPunct="1">
              <a:lnSpc>
                <a:spcPct val="100000"/>
              </a:lnSpc>
            </a:pPr>
            <a:r>
              <a:rPr lang="en-GB" altLang="en-US" sz="2600"/>
              <a:t>The next few slides are about a way of giving students feedback on their work within 24 hours of them doing it.</a:t>
            </a:r>
          </a:p>
          <a:p>
            <a:pPr eaLnBrk="1" hangingPunct="1">
              <a:lnSpc>
                <a:spcPct val="100000"/>
              </a:lnSpc>
            </a:pPr>
            <a:r>
              <a:rPr lang="en-GB" altLang="en-US" sz="2600"/>
              <a:t>There are three or more </a:t>
            </a:r>
            <a:r>
              <a:rPr lang="en-GB" altLang="en-US" sz="2600">
                <a:solidFill>
                  <a:srgbClr val="CC0000"/>
                </a:solidFill>
              </a:rPr>
              <a:t>‘yes, but...’</a:t>
            </a:r>
            <a:r>
              <a:rPr lang="en-GB" altLang="en-US" sz="2600"/>
              <a:t>s with this idea, but please hold these for around four minutes.</a:t>
            </a:r>
          </a:p>
          <a:p>
            <a:pPr eaLnBrk="1" hangingPunct="1">
              <a:lnSpc>
                <a:spcPct val="100000"/>
              </a:lnSpc>
            </a:pPr>
            <a:endParaRPr lang="en-US" altLang="en-US" sz="2600"/>
          </a:p>
        </p:txBody>
      </p:sp>
    </p:spTree>
    <p:extLst>
      <p:ext uri="{BB962C8B-B14F-4D97-AF65-F5344CB8AC3E}">
        <p14:creationId xmlns:p14="http://schemas.microsoft.com/office/powerpoint/2010/main" val="3711391824"/>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96D08E5D-5CF7-4C2C-9F7A-770CB8616700}"/>
              </a:ext>
            </a:extLst>
          </p:cNvPr>
          <p:cNvSpPr>
            <a:spLocks noGrp="1"/>
          </p:cNvSpPr>
          <p:nvPr>
            <p:ph type="title"/>
          </p:nvPr>
        </p:nvSpPr>
        <p:spPr/>
        <p:txBody>
          <a:bodyPr/>
          <a:lstStyle/>
          <a:p>
            <a:pPr eaLnBrk="1" hangingPunct="1"/>
            <a:r>
              <a:rPr lang="en-GB" altLang="en-US" sz="3200" b="1"/>
              <a:t>Set the hand-in time to be at a whole-group session</a:t>
            </a:r>
          </a:p>
        </p:txBody>
      </p:sp>
      <p:sp>
        <p:nvSpPr>
          <p:cNvPr id="11267" name="Content Placeholder 2">
            <a:extLst>
              <a:ext uri="{FF2B5EF4-FFF2-40B4-BE49-F238E27FC236}">
                <a16:creationId xmlns:a16="http://schemas.microsoft.com/office/drawing/2014/main" id="{9D85DE6D-2076-4288-909A-97B46D8C48F3}"/>
              </a:ext>
            </a:extLst>
          </p:cNvPr>
          <p:cNvSpPr>
            <a:spLocks noGrp="1"/>
          </p:cNvSpPr>
          <p:nvPr>
            <p:ph idx="1"/>
          </p:nvPr>
        </p:nvSpPr>
        <p:spPr/>
        <p:txBody>
          <a:bodyPr/>
          <a:lstStyle/>
          <a:p>
            <a:pPr eaLnBrk="1" hangingPunct="1">
              <a:lnSpc>
                <a:spcPct val="100000"/>
              </a:lnSpc>
            </a:pPr>
            <a:r>
              <a:rPr lang="en-GB" altLang="en-US" sz="2600"/>
              <a:t>E.g. next Tuesday’s 10-11 lecture,</a:t>
            </a:r>
          </a:p>
          <a:p>
            <a:pPr eaLnBrk="1" hangingPunct="1">
              <a:lnSpc>
                <a:spcPct val="100000"/>
              </a:lnSpc>
            </a:pPr>
            <a:r>
              <a:rPr lang="en-GB" altLang="en-US" sz="2600"/>
              <a:t>Deadline = 1003.</a:t>
            </a:r>
          </a:p>
          <a:p>
            <a:pPr eaLnBrk="1" hangingPunct="1">
              <a:lnSpc>
                <a:spcPct val="100000"/>
              </a:lnSpc>
            </a:pPr>
            <a:r>
              <a:rPr lang="en-GB" altLang="en-US" sz="2600"/>
              <a:t>Let them pile up all their work at the  front.</a:t>
            </a:r>
          </a:p>
          <a:p>
            <a:pPr eaLnBrk="1" hangingPunct="1">
              <a:lnSpc>
                <a:spcPct val="100000"/>
              </a:lnSpc>
            </a:pPr>
            <a:r>
              <a:rPr lang="en-GB" altLang="en-US" sz="2600"/>
              <a:t>At 1003, hand out to everyone a coloured sheet, containing numbered points. </a:t>
            </a:r>
          </a:p>
          <a:p>
            <a:pPr eaLnBrk="1" hangingPunct="1">
              <a:lnSpc>
                <a:spcPct val="100000"/>
              </a:lnSpc>
            </a:pPr>
            <a:r>
              <a:rPr lang="en-GB" altLang="en-US" sz="2600"/>
              <a:t>(so you can say in feedback ‘</a:t>
            </a:r>
            <a:r>
              <a:rPr lang="en-GB" altLang="en-US" sz="2600">
                <a:solidFill>
                  <a:srgbClr val="008000"/>
                </a:solidFill>
              </a:rPr>
              <a:t>please see point 3, blue sheet</a:t>
            </a:r>
            <a:r>
              <a:rPr lang="en-GB" altLang="en-US" sz="2600"/>
              <a:t>’ and so on).</a:t>
            </a:r>
          </a:p>
          <a:p>
            <a:pPr eaLnBrk="1" hangingPunct="1">
              <a:lnSpc>
                <a:spcPct val="100000"/>
              </a:lnSpc>
            </a:pPr>
            <a:endParaRPr lang="en-GB" altLang="en-US" sz="2600"/>
          </a:p>
        </p:txBody>
      </p:sp>
    </p:spTree>
    <p:extLst>
      <p:ext uri="{BB962C8B-B14F-4D97-AF65-F5344CB8AC3E}">
        <p14:creationId xmlns:p14="http://schemas.microsoft.com/office/powerpoint/2010/main" val="2553870117"/>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7DDC8734-7CBF-4B6E-9996-8622EA92907F}"/>
              </a:ext>
            </a:extLst>
          </p:cNvPr>
          <p:cNvSpPr>
            <a:spLocks noGrp="1"/>
          </p:cNvSpPr>
          <p:nvPr>
            <p:ph type="title"/>
          </p:nvPr>
        </p:nvSpPr>
        <p:spPr/>
        <p:txBody>
          <a:bodyPr/>
          <a:lstStyle/>
          <a:p>
            <a:pPr eaLnBrk="1" hangingPunct="1"/>
            <a:r>
              <a:rPr lang="en-GB" altLang="en-US" sz="3600" b="1"/>
              <a:t>The blue sheet can contain....</a:t>
            </a:r>
          </a:p>
        </p:txBody>
      </p:sp>
      <p:sp>
        <p:nvSpPr>
          <p:cNvPr id="3" name="Content Placeholder 2">
            <a:extLst>
              <a:ext uri="{FF2B5EF4-FFF2-40B4-BE49-F238E27FC236}">
                <a16:creationId xmlns:a16="http://schemas.microsoft.com/office/drawing/2014/main" id="{E0CC7065-6659-4AC0-94E7-4A26F36D1E36}"/>
              </a:ext>
            </a:extLst>
          </p:cNvPr>
          <p:cNvSpPr>
            <a:spLocks noGrp="1"/>
          </p:cNvSpPr>
          <p:nvPr>
            <p:ph idx="1"/>
          </p:nvPr>
        </p:nvSpPr>
        <p:spPr/>
        <p:txBody>
          <a:bodyPr/>
          <a:lstStyle/>
          <a:p>
            <a:pPr marL="533400" lvl="1" indent="-533400" eaLnBrk="1" hangingPunct="1">
              <a:lnSpc>
                <a:spcPct val="100000"/>
              </a:lnSpc>
              <a:defRPr/>
            </a:pPr>
            <a:r>
              <a:rPr lang="en-GB" sz="2600" dirty="0">
                <a:ea typeface="+mn-ea"/>
                <a:cs typeface="+mn-cs"/>
              </a:rPr>
              <a:t>Illustration of what is expected as evidence of achievement of each of the intended learning outcomes</a:t>
            </a:r>
          </a:p>
          <a:p>
            <a:pPr marL="533400" lvl="1" indent="-533400" eaLnBrk="1" hangingPunct="1">
              <a:lnSpc>
                <a:spcPct val="100000"/>
              </a:lnSpc>
              <a:defRPr/>
            </a:pPr>
            <a:r>
              <a:rPr lang="en-GB" sz="2600" dirty="0">
                <a:ea typeface="+mn-ea"/>
                <a:cs typeface="+mn-cs"/>
              </a:rPr>
              <a:t>Likely mistakes</a:t>
            </a:r>
          </a:p>
          <a:p>
            <a:pPr marL="533400" lvl="1" indent="-533400" eaLnBrk="1" hangingPunct="1">
              <a:lnSpc>
                <a:spcPct val="100000"/>
              </a:lnSpc>
              <a:defRPr/>
            </a:pPr>
            <a:r>
              <a:rPr lang="en-GB" sz="2600" dirty="0">
                <a:ea typeface="+mn-ea"/>
                <a:cs typeface="+mn-cs"/>
              </a:rPr>
              <a:t>Features of a good answer</a:t>
            </a:r>
          </a:p>
          <a:p>
            <a:pPr marL="533400" lvl="1" indent="-533400" eaLnBrk="1" hangingPunct="1">
              <a:lnSpc>
                <a:spcPct val="100000"/>
              </a:lnSpc>
              <a:defRPr/>
            </a:pPr>
            <a:r>
              <a:rPr lang="en-GB" sz="2600" dirty="0">
                <a:ea typeface="+mn-ea"/>
                <a:cs typeface="+mn-cs"/>
              </a:rPr>
              <a:t>Frequently needed explanations</a:t>
            </a:r>
          </a:p>
          <a:p>
            <a:pPr marL="533400" lvl="1" indent="-533400" eaLnBrk="1" hangingPunct="1">
              <a:lnSpc>
                <a:spcPct val="100000"/>
              </a:lnSpc>
              <a:defRPr/>
            </a:pPr>
            <a:r>
              <a:rPr lang="en-GB" sz="2600" dirty="0">
                <a:solidFill>
                  <a:srgbClr val="FF0000"/>
                </a:solidFill>
                <a:ea typeface="+mn-ea"/>
                <a:cs typeface="+mn-cs"/>
              </a:rPr>
              <a:t>Things you otherwise would have to write time and time again on students’ work.</a:t>
            </a:r>
          </a:p>
          <a:p>
            <a:pPr marL="533400" lvl="1" indent="-533400" eaLnBrk="1" hangingPunct="1">
              <a:lnSpc>
                <a:spcPct val="100000"/>
              </a:lnSpc>
              <a:buFont typeface="Wingdings" panose="05000000000000000000" pitchFamily="2" charset="2"/>
              <a:buNone/>
              <a:defRPr/>
            </a:pPr>
            <a:r>
              <a:rPr lang="en-GB" sz="2600" dirty="0">
                <a:ea typeface="+mn-ea"/>
                <a:cs typeface="+mn-cs"/>
              </a:rPr>
              <a:t>Let the students study this for 3 minutes until 1006 – it goes rather quiet!</a:t>
            </a:r>
          </a:p>
          <a:p>
            <a:pPr eaLnBrk="1" hangingPunct="1">
              <a:lnSpc>
                <a:spcPct val="100000"/>
              </a:lnSpc>
              <a:defRPr/>
            </a:pPr>
            <a:endParaRPr lang="en-GB" sz="2600" dirty="0"/>
          </a:p>
        </p:txBody>
      </p:sp>
    </p:spTree>
    <p:extLst>
      <p:ext uri="{BB962C8B-B14F-4D97-AF65-F5344CB8AC3E}">
        <p14:creationId xmlns:p14="http://schemas.microsoft.com/office/powerpoint/2010/main" val="270337317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1D54BF63-1F91-4504-BDCD-C50EBD79F4EF}"/>
              </a:ext>
            </a:extLst>
          </p:cNvPr>
          <p:cNvSpPr>
            <a:spLocks noGrp="1"/>
          </p:cNvSpPr>
          <p:nvPr>
            <p:ph type="title"/>
          </p:nvPr>
        </p:nvSpPr>
        <p:spPr/>
        <p:txBody>
          <a:bodyPr/>
          <a:lstStyle/>
          <a:p>
            <a:pPr eaLnBrk="1" hangingPunct="1"/>
            <a:r>
              <a:rPr lang="en-GB" altLang="en-US" sz="3600" b="1"/>
              <a:t>At 1006...</a:t>
            </a:r>
          </a:p>
        </p:txBody>
      </p:sp>
      <p:sp>
        <p:nvSpPr>
          <p:cNvPr id="15363" name="Content Placeholder 2">
            <a:extLst>
              <a:ext uri="{FF2B5EF4-FFF2-40B4-BE49-F238E27FC236}">
                <a16:creationId xmlns:a16="http://schemas.microsoft.com/office/drawing/2014/main" id="{48410FD9-B5DE-4472-8A03-BF14655FC336}"/>
              </a:ext>
            </a:extLst>
          </p:cNvPr>
          <p:cNvSpPr>
            <a:spLocks noGrp="1"/>
          </p:cNvSpPr>
          <p:nvPr>
            <p:ph idx="1"/>
          </p:nvPr>
        </p:nvSpPr>
        <p:spPr/>
        <p:txBody>
          <a:bodyPr/>
          <a:lstStyle/>
          <a:p>
            <a:pPr eaLnBrk="1" hangingPunct="1"/>
            <a:r>
              <a:rPr lang="en-GB" altLang="en-US" sz="2600"/>
              <a:t>Go into face-to-face </a:t>
            </a:r>
            <a:r>
              <a:rPr lang="en-GB" altLang="en-US" sz="2600">
                <a:solidFill>
                  <a:srgbClr val="FF0000"/>
                </a:solidFill>
              </a:rPr>
              <a:t>oral</a:t>
            </a:r>
            <a:r>
              <a:rPr lang="en-GB" altLang="en-US" sz="2600"/>
              <a:t> mode, until 1009....</a:t>
            </a:r>
          </a:p>
          <a:p>
            <a:pPr eaLnBrk="1" hangingPunct="1"/>
            <a:r>
              <a:rPr lang="en-GB" altLang="en-US" sz="2600"/>
              <a:t>Spend a few minutes de-briefing the whole group and talking them through </a:t>
            </a:r>
            <a:r>
              <a:rPr lang="en-GB" altLang="en-US" sz="2600">
                <a:solidFill>
                  <a:srgbClr val="FF0000"/>
                </a:solidFill>
              </a:rPr>
              <a:t>one</a:t>
            </a:r>
            <a:r>
              <a:rPr lang="en-GB" altLang="en-US" sz="2600"/>
              <a:t> point on the handout…</a:t>
            </a:r>
          </a:p>
          <a:p>
            <a:pPr eaLnBrk="1" hangingPunct="1"/>
            <a:r>
              <a:rPr lang="en-GB" altLang="en-US" sz="2600"/>
              <a:t>	…</a:t>
            </a:r>
            <a:r>
              <a:rPr lang="en-GB" altLang="en-US" sz="2600">
                <a:solidFill>
                  <a:srgbClr val="008000"/>
                </a:solidFill>
              </a:rPr>
              <a:t>adding tone-of-voice, facial expression, body language, emphasis, and so on to the feedback.</a:t>
            </a:r>
          </a:p>
        </p:txBody>
      </p:sp>
    </p:spTree>
    <p:extLst>
      <p:ext uri="{BB962C8B-B14F-4D97-AF65-F5344CB8AC3E}">
        <p14:creationId xmlns:p14="http://schemas.microsoft.com/office/powerpoint/2010/main" val="2023213609"/>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49581661-F9DA-4284-832D-0BE0E1C17970}"/>
              </a:ext>
            </a:extLst>
          </p:cNvPr>
          <p:cNvSpPr>
            <a:spLocks noGrp="1"/>
          </p:cNvSpPr>
          <p:nvPr>
            <p:ph type="title"/>
          </p:nvPr>
        </p:nvSpPr>
        <p:spPr/>
        <p:txBody>
          <a:bodyPr/>
          <a:lstStyle/>
          <a:p>
            <a:pPr eaLnBrk="1" hangingPunct="1"/>
            <a:r>
              <a:rPr lang="en-GB" altLang="en-US" sz="3600" b="1"/>
              <a:t>The rationale...</a:t>
            </a:r>
          </a:p>
        </p:txBody>
      </p:sp>
      <p:sp>
        <p:nvSpPr>
          <p:cNvPr id="17411" name="Content Placeholder 2">
            <a:extLst>
              <a:ext uri="{FF2B5EF4-FFF2-40B4-BE49-F238E27FC236}">
                <a16:creationId xmlns:a16="http://schemas.microsoft.com/office/drawing/2014/main" id="{A6B14C06-EC58-46A8-AA22-7A6C2B3CC7B7}"/>
              </a:ext>
            </a:extLst>
          </p:cNvPr>
          <p:cNvSpPr>
            <a:spLocks noGrp="1"/>
          </p:cNvSpPr>
          <p:nvPr>
            <p:ph idx="1"/>
          </p:nvPr>
        </p:nvSpPr>
        <p:spPr/>
        <p:txBody>
          <a:bodyPr/>
          <a:lstStyle/>
          <a:p>
            <a:pPr eaLnBrk="1" hangingPunct="1">
              <a:lnSpc>
                <a:spcPct val="100000"/>
              </a:lnSpc>
            </a:pPr>
            <a:r>
              <a:rPr lang="en-GB" altLang="en-US" sz="2600"/>
              <a:t>Since </a:t>
            </a:r>
            <a:r>
              <a:rPr lang="en-GB" altLang="en-US" sz="2600">
                <a:solidFill>
                  <a:srgbClr val="FF0000"/>
                </a:solidFill>
              </a:rPr>
              <a:t>most of the students will still have been doing the work in the last 24 hours </a:t>
            </a:r>
            <a:r>
              <a:rPr lang="en-GB" altLang="en-US" sz="2600"/>
              <a:t>before handing it in, you’re giving them feedback while they still remember what they were doing.</a:t>
            </a:r>
          </a:p>
          <a:p>
            <a:pPr eaLnBrk="1" hangingPunct="1">
              <a:lnSpc>
                <a:spcPct val="100000"/>
              </a:lnSpc>
            </a:pPr>
            <a:r>
              <a:rPr lang="en-GB" altLang="en-US" sz="2600"/>
              <a:t>They know what they didn’t do.</a:t>
            </a:r>
          </a:p>
          <a:p>
            <a:pPr eaLnBrk="1" hangingPunct="1">
              <a:lnSpc>
                <a:spcPct val="100000"/>
              </a:lnSpc>
            </a:pPr>
            <a:r>
              <a:rPr lang="en-GB" altLang="en-US" sz="2600"/>
              <a:t>They know what they missed out because they couldn’t understand it.</a:t>
            </a:r>
          </a:p>
          <a:p>
            <a:pPr eaLnBrk="1" hangingPunct="1">
              <a:lnSpc>
                <a:spcPct val="100000"/>
              </a:lnSpc>
            </a:pPr>
            <a:endParaRPr lang="en-GB" altLang="en-US" sz="2600"/>
          </a:p>
          <a:p>
            <a:pPr eaLnBrk="1" hangingPunct="1">
              <a:lnSpc>
                <a:spcPct val="100000"/>
              </a:lnSpc>
            </a:pPr>
            <a:endParaRPr lang="en-GB" altLang="en-US" sz="2600"/>
          </a:p>
        </p:txBody>
      </p:sp>
    </p:spTree>
    <p:extLst>
      <p:ext uri="{BB962C8B-B14F-4D97-AF65-F5344CB8AC3E}">
        <p14:creationId xmlns:p14="http://schemas.microsoft.com/office/powerpoint/2010/main" val="392750388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0825" y="188913"/>
            <a:ext cx="8713788" cy="1639887"/>
          </a:xfrm>
        </p:spPr>
        <p:txBody>
          <a:bodyPr>
            <a:normAutofit/>
          </a:bodyPr>
          <a:lstStyle/>
          <a:p>
            <a:pPr algn="l"/>
            <a:r>
              <a:rPr lang="en-GB" sz="2800" b="1" dirty="0" err="1">
                <a:solidFill>
                  <a:srgbClr val="00B050"/>
                </a:solidFill>
              </a:rPr>
              <a:t>Hounsell</a:t>
            </a:r>
            <a:r>
              <a:rPr lang="en-GB" sz="2800" b="1" dirty="0">
                <a:solidFill>
                  <a:srgbClr val="00B050"/>
                </a:solidFill>
              </a:rPr>
              <a:t>, D. (2008). The trouble with feedback:  New challenges, emerging strategies. </a:t>
            </a:r>
            <a:r>
              <a:rPr lang="en-US" sz="2800" b="1" i="1" dirty="0"/>
              <a:t>Interchange</a:t>
            </a:r>
            <a:r>
              <a:rPr lang="en-US" sz="2800" b="1" dirty="0"/>
              <a:t>, </a:t>
            </a:r>
            <a:r>
              <a:rPr lang="en-US" sz="2800" b="1" i="1" dirty="0"/>
              <a:t>2</a:t>
            </a:r>
            <a:r>
              <a:rPr lang="en-US" sz="2800" b="1" dirty="0"/>
              <a:t>, pp.1-10</a:t>
            </a:r>
            <a:r>
              <a:rPr lang="en-US" sz="2800" dirty="0"/>
              <a:t>. </a:t>
            </a:r>
            <a:br>
              <a:rPr lang="en-GB" sz="2800" b="1" dirty="0">
                <a:solidFill>
                  <a:srgbClr val="00B050"/>
                </a:solidFill>
              </a:rPr>
            </a:br>
            <a:endParaRPr lang="en-GB" sz="2800" b="1" dirty="0">
              <a:solidFill>
                <a:srgbClr val="00B050"/>
              </a:solidFill>
            </a:endParaRPr>
          </a:p>
        </p:txBody>
      </p:sp>
      <p:sp>
        <p:nvSpPr>
          <p:cNvPr id="5" name="Content Placeholder 4"/>
          <p:cNvSpPr>
            <a:spLocks noGrp="1"/>
          </p:cNvSpPr>
          <p:nvPr>
            <p:ph idx="1"/>
          </p:nvPr>
        </p:nvSpPr>
        <p:spPr>
          <a:xfrm>
            <a:off x="358777" y="1905000"/>
            <a:ext cx="8605838" cy="3962400"/>
          </a:xfrm>
        </p:spPr>
        <p:txBody>
          <a:bodyPr/>
          <a:lstStyle/>
          <a:p>
            <a:pPr>
              <a:lnSpc>
                <a:spcPct val="100000"/>
              </a:lnSpc>
              <a:buNone/>
            </a:pPr>
            <a:r>
              <a:rPr lang="en-GB" sz="2800" b="1" dirty="0">
                <a:solidFill>
                  <a:srgbClr val="660066"/>
                </a:solidFill>
              </a:rPr>
              <a:t>	Feedforward is a strategy that aims to </a:t>
            </a:r>
            <a:r>
              <a:rPr lang="en-GB" sz="2800" b="1" dirty="0">
                <a:solidFill>
                  <a:srgbClr val="9966FF"/>
                </a:solidFill>
              </a:rPr>
              <a:t>‘increase the value of feedback to the students by focusing comments not only on the past and present…but also on the future – what the student might aim to do, or do differently in the next assignment or assessment if they are to continue to do well or to do better</a:t>
            </a:r>
            <a:r>
              <a:rPr lang="en-GB" sz="2800" b="1" dirty="0">
                <a:solidFill>
                  <a:srgbClr val="660066"/>
                </a:solidFill>
              </a:rPr>
              <a:t>’ (</a:t>
            </a:r>
            <a:r>
              <a:rPr lang="en-GB" sz="2800" b="1" dirty="0" err="1">
                <a:solidFill>
                  <a:srgbClr val="660066"/>
                </a:solidFill>
              </a:rPr>
              <a:t>Hounsell</a:t>
            </a:r>
            <a:r>
              <a:rPr lang="en-GB" sz="2800" b="1" dirty="0">
                <a:solidFill>
                  <a:srgbClr val="660066"/>
                </a:solidFill>
              </a:rPr>
              <a:t>, 2008, p. 5). </a:t>
            </a:r>
          </a:p>
          <a:p>
            <a:pPr>
              <a:lnSpc>
                <a:spcPct val="100000"/>
              </a:lnSpc>
            </a:pPr>
            <a:endParaRPr lang="en-GB" sz="2800" b="1" dirty="0">
              <a:solidFill>
                <a:srgbClr val="660066"/>
              </a:solidFill>
            </a:endParaRPr>
          </a:p>
        </p:txBody>
      </p:sp>
    </p:spTree>
    <p:extLst>
      <p:ext uri="{BB962C8B-B14F-4D97-AF65-F5344CB8AC3E}">
        <p14:creationId xmlns:p14="http://schemas.microsoft.com/office/powerpoint/2010/main" val="203454247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0BD06CB3-3B6D-4354-B0DD-6F348DAA2648}"/>
              </a:ext>
            </a:extLst>
          </p:cNvPr>
          <p:cNvSpPr>
            <a:spLocks noGrp="1"/>
          </p:cNvSpPr>
          <p:nvPr>
            <p:ph type="title"/>
          </p:nvPr>
        </p:nvSpPr>
        <p:spPr/>
        <p:txBody>
          <a:bodyPr/>
          <a:lstStyle/>
          <a:p>
            <a:pPr eaLnBrk="1" hangingPunct="1"/>
            <a:r>
              <a:rPr lang="en-GB" altLang="en-US" sz="3200" b="1"/>
              <a:t>Now take away their work to mark – in a third of the time it used to take you!</a:t>
            </a:r>
          </a:p>
        </p:txBody>
      </p:sp>
      <p:sp>
        <p:nvSpPr>
          <p:cNvPr id="19459" name="Content Placeholder 2">
            <a:extLst>
              <a:ext uri="{FF2B5EF4-FFF2-40B4-BE49-F238E27FC236}">
                <a16:creationId xmlns:a16="http://schemas.microsoft.com/office/drawing/2014/main" id="{621C2D37-502F-4C1C-B987-BAD7C0A94D34}"/>
              </a:ext>
            </a:extLst>
          </p:cNvPr>
          <p:cNvSpPr>
            <a:spLocks noGrp="1"/>
          </p:cNvSpPr>
          <p:nvPr>
            <p:ph idx="1"/>
          </p:nvPr>
        </p:nvSpPr>
        <p:spPr/>
        <p:txBody>
          <a:bodyPr/>
          <a:lstStyle/>
          <a:p>
            <a:pPr eaLnBrk="1" hangingPunct="1">
              <a:lnSpc>
                <a:spcPct val="100000"/>
              </a:lnSpc>
            </a:pPr>
            <a:r>
              <a:rPr lang="en-GB" altLang="en-US" sz="2600"/>
              <a:t>You waste far less writing the </a:t>
            </a:r>
            <a:r>
              <a:rPr lang="en-GB" altLang="en-US" sz="2600">
                <a:solidFill>
                  <a:srgbClr val="FF0000"/>
                </a:solidFill>
              </a:rPr>
              <a:t>same old things </a:t>
            </a:r>
            <a:r>
              <a:rPr lang="en-GB" altLang="en-US" sz="2600"/>
              <a:t>on one piece of work after another, regarding frequently occurring mistakes;</a:t>
            </a:r>
          </a:p>
          <a:p>
            <a:pPr eaLnBrk="1" hangingPunct="1">
              <a:lnSpc>
                <a:spcPct val="100000"/>
              </a:lnSpc>
            </a:pPr>
            <a:r>
              <a:rPr lang="en-GB" altLang="en-US" sz="2600"/>
              <a:t>Instead, you need just to write ‘</a:t>
            </a:r>
            <a:r>
              <a:rPr lang="en-GB" altLang="en-US" sz="2600">
                <a:solidFill>
                  <a:srgbClr val="008000"/>
                </a:solidFill>
              </a:rPr>
              <a:t>please see point 4, blue sheet</a:t>
            </a:r>
            <a:r>
              <a:rPr lang="en-GB" altLang="en-US" sz="2600"/>
              <a:t>’ (which takes seconds).</a:t>
            </a:r>
          </a:p>
          <a:p>
            <a:pPr eaLnBrk="1" hangingPunct="1">
              <a:lnSpc>
                <a:spcPct val="100000"/>
              </a:lnSpc>
            </a:pPr>
            <a:r>
              <a:rPr lang="en-GB" altLang="en-US" sz="2600"/>
              <a:t>You can now make your comments relate more to each individual piece of work;</a:t>
            </a:r>
          </a:p>
          <a:p>
            <a:pPr eaLnBrk="1" hangingPunct="1">
              <a:lnSpc>
                <a:spcPct val="100000"/>
              </a:lnSpc>
            </a:pPr>
            <a:r>
              <a:rPr lang="en-GB" altLang="en-US" sz="2600"/>
              <a:t>This means when students get their marked work back with feedback, they are more likely to use it, as it’s personal to them.</a:t>
            </a:r>
          </a:p>
          <a:p>
            <a:pPr eaLnBrk="1" hangingPunct="1">
              <a:lnSpc>
                <a:spcPct val="100000"/>
              </a:lnSpc>
            </a:pPr>
            <a:endParaRPr lang="en-GB" altLang="en-US" sz="2600"/>
          </a:p>
        </p:txBody>
      </p:sp>
    </p:spTree>
    <p:extLst>
      <p:ext uri="{BB962C8B-B14F-4D97-AF65-F5344CB8AC3E}">
        <p14:creationId xmlns:p14="http://schemas.microsoft.com/office/powerpoint/2010/main" val="3661620034"/>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C896FBDB-1007-4A06-B18E-FF71A78D091B}"/>
              </a:ext>
            </a:extLst>
          </p:cNvPr>
          <p:cNvSpPr>
            <a:spLocks noGrp="1"/>
          </p:cNvSpPr>
          <p:nvPr>
            <p:ph type="title"/>
          </p:nvPr>
        </p:nvSpPr>
        <p:spPr/>
        <p:txBody>
          <a:bodyPr/>
          <a:lstStyle/>
          <a:p>
            <a:pPr eaLnBrk="1" hangingPunct="1"/>
            <a:r>
              <a:rPr lang="en-GB" altLang="en-US" b="1"/>
              <a:t>Furthermore...</a:t>
            </a:r>
          </a:p>
        </p:txBody>
      </p:sp>
      <p:sp>
        <p:nvSpPr>
          <p:cNvPr id="23555" name="Content Placeholder 2">
            <a:extLst>
              <a:ext uri="{FF2B5EF4-FFF2-40B4-BE49-F238E27FC236}">
                <a16:creationId xmlns:a16="http://schemas.microsoft.com/office/drawing/2014/main" id="{0CB2014F-502B-4D99-A550-AC26450814DF}"/>
              </a:ext>
            </a:extLst>
          </p:cNvPr>
          <p:cNvSpPr>
            <a:spLocks noGrp="1"/>
          </p:cNvSpPr>
          <p:nvPr>
            <p:ph idx="1"/>
          </p:nvPr>
        </p:nvSpPr>
        <p:spPr/>
        <p:txBody>
          <a:bodyPr/>
          <a:lstStyle/>
          <a:p>
            <a:pPr eaLnBrk="1" hangingPunct="1">
              <a:lnSpc>
                <a:spcPct val="100000"/>
              </a:lnSpc>
            </a:pPr>
            <a:r>
              <a:rPr lang="en-GB" altLang="en-US" sz="2600"/>
              <a:t>When they get their marked work back, they’ve already had the chance to make sense of their own piece of work in the light of the generic feedback you gave them when they handed it in, and the additional oral ‘deepening’ of one important point.</a:t>
            </a:r>
          </a:p>
        </p:txBody>
      </p:sp>
    </p:spTree>
    <p:extLst>
      <p:ext uri="{BB962C8B-B14F-4D97-AF65-F5344CB8AC3E}">
        <p14:creationId xmlns:p14="http://schemas.microsoft.com/office/powerpoint/2010/main" val="1123954990"/>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C76B724E-4B9E-4751-9E13-CAC4262E96EA}"/>
              </a:ext>
            </a:extLst>
          </p:cNvPr>
          <p:cNvSpPr/>
          <p:nvPr/>
        </p:nvSpPr>
        <p:spPr>
          <a:xfrm>
            <a:off x="2590800" y="1447800"/>
            <a:ext cx="3886200" cy="4419600"/>
          </a:xfrm>
          <a:prstGeom prst="ellipse">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alibri"/>
                <a:ea typeface="+mn-ea"/>
                <a:cs typeface="+mn-cs"/>
              </a:rPr>
              <a:t>Summary: providing feedback within 24 hours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mn-ea"/>
                <a:cs typeface="+mn-cs"/>
              </a:rPr>
              <a:t> </a:t>
            </a:r>
          </a:p>
        </p:txBody>
      </p:sp>
      <p:sp>
        <p:nvSpPr>
          <p:cNvPr id="2" name="Oval 1">
            <a:extLst>
              <a:ext uri="{FF2B5EF4-FFF2-40B4-BE49-F238E27FC236}">
                <a16:creationId xmlns:a16="http://schemas.microsoft.com/office/drawing/2014/main" id="{28789C1A-7046-4355-BD72-A76E3910902E}"/>
              </a:ext>
            </a:extLst>
          </p:cNvPr>
          <p:cNvSpPr>
            <a:spLocks noChangeArrowheads="1"/>
          </p:cNvSpPr>
          <p:nvPr/>
        </p:nvSpPr>
        <p:spPr bwMode="auto">
          <a:xfrm>
            <a:off x="5753100" y="3124200"/>
            <a:ext cx="3390900" cy="1641475"/>
          </a:xfrm>
          <a:prstGeom prst="ellipse">
            <a:avLst/>
          </a:prstGeom>
          <a:solidFill>
            <a:srgbClr val="990000"/>
          </a:solidFill>
          <a:ln w="57150" algn="ctr">
            <a:solidFill>
              <a:schemeClr val="tx1"/>
            </a:solidFill>
            <a:round/>
            <a:headEnd/>
            <a:tailEnd/>
          </a:ln>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en-US" sz="2800" b="1"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a:p>
            <a:pPr marL="0" marR="0" lvl="0" indent="0" algn="ctr" defTabSz="914400" rtl="0" eaLnBrk="1" fontAlgn="base" latinLnBrk="0" hangingPunct="1">
              <a:lnSpc>
                <a:spcPts val="2000"/>
              </a:lnSpc>
              <a:spcBef>
                <a:spcPct val="0"/>
              </a:spcBef>
              <a:spcAft>
                <a:spcPct val="0"/>
              </a:spcAft>
              <a:buClrTx/>
              <a:buSzTx/>
              <a:buFontTx/>
              <a:buNone/>
              <a:tabLst/>
              <a:defRPr/>
            </a:pPr>
            <a:r>
              <a:rPr kumimoji="0" lang="en-GB" altLang="en-US" sz="2800" b="1" i="0" u="none" strike="noStrike" kern="1200" cap="none" spc="0" normalizeH="0" baseline="0" noProof="0">
                <a:ln>
                  <a:noFill/>
                </a:ln>
                <a:solidFill>
                  <a:srgbClr val="FFFFFF"/>
                </a:solidFill>
                <a:effectLst/>
                <a:uLnTx/>
                <a:uFillTx/>
                <a:latin typeface="Calibri" panose="020F0502020204030204" pitchFamily="34" charset="0"/>
                <a:ea typeface="+mn-ea"/>
                <a:cs typeface="+mn-cs"/>
              </a:rPr>
              <a:t>Hand out ‘blue sheet’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FFFFFF"/>
                </a:solidFill>
                <a:effectLst/>
                <a:uLnTx/>
                <a:uFillTx/>
                <a:latin typeface="Calibri" panose="020F0502020204030204" pitchFamily="34" charset="0"/>
                <a:ea typeface="+mn-ea"/>
                <a:cs typeface="+mn-cs"/>
              </a:rPr>
              <a:t> </a:t>
            </a:r>
          </a:p>
        </p:txBody>
      </p:sp>
      <p:sp>
        <p:nvSpPr>
          <p:cNvPr id="4" name="Oval 3">
            <a:extLst>
              <a:ext uri="{FF2B5EF4-FFF2-40B4-BE49-F238E27FC236}">
                <a16:creationId xmlns:a16="http://schemas.microsoft.com/office/drawing/2014/main" id="{0A667BE0-0A52-4BFC-BEEB-91BCD5763F2C}"/>
              </a:ext>
            </a:extLst>
          </p:cNvPr>
          <p:cNvSpPr>
            <a:spLocks noChangeArrowheads="1"/>
          </p:cNvSpPr>
          <p:nvPr/>
        </p:nvSpPr>
        <p:spPr bwMode="auto">
          <a:xfrm>
            <a:off x="228600" y="1371600"/>
            <a:ext cx="3390900" cy="1641475"/>
          </a:xfrm>
          <a:prstGeom prst="ellipse">
            <a:avLst/>
          </a:prstGeom>
          <a:solidFill>
            <a:srgbClr val="000099"/>
          </a:solidFill>
          <a:ln w="57150" algn="ctr">
            <a:solidFill>
              <a:srgbClr val="000000"/>
            </a:solidFill>
            <a:round/>
            <a:headEnd/>
            <a:tailEnd/>
          </a:ln>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en-US" sz="2400" b="1"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a:p>
            <a:pPr marL="0" marR="0" lvl="0" indent="0" algn="ctr" defTabSz="914400" rtl="0" eaLnBrk="1" fontAlgn="base" latinLnBrk="0" hangingPunct="1">
              <a:lnSpc>
                <a:spcPts val="2000"/>
              </a:lnSpc>
              <a:spcBef>
                <a:spcPct val="0"/>
              </a:spcBef>
              <a:spcAft>
                <a:spcPct val="0"/>
              </a:spcAft>
              <a:buClrTx/>
              <a:buSzTx/>
              <a:buFontTx/>
              <a:buNone/>
              <a:tabLst/>
              <a:defRPr/>
            </a:pPr>
            <a:r>
              <a:rPr kumimoji="0" lang="en-GB" altLang="en-US" sz="2400" b="1" i="0" u="none" strike="noStrike" kern="1200" cap="none" spc="0" normalizeH="0" baseline="0" noProof="0">
                <a:ln>
                  <a:noFill/>
                </a:ln>
                <a:solidFill>
                  <a:srgbClr val="FFFFFF"/>
                </a:solidFill>
                <a:effectLst/>
                <a:uLnTx/>
                <a:uFillTx/>
                <a:latin typeface="Calibri" panose="020F0502020204030204" pitchFamily="34" charset="0"/>
                <a:ea typeface="+mn-ea"/>
                <a:cs typeface="+mn-cs"/>
              </a:rPr>
              <a:t>Prepare ‘blue sheet’ with anticipated</a:t>
            </a:r>
          </a:p>
          <a:p>
            <a:pPr marL="0" marR="0" lvl="0" indent="0" algn="ctr" defTabSz="914400" rtl="0" eaLnBrk="1" fontAlgn="base" latinLnBrk="0" hangingPunct="1">
              <a:lnSpc>
                <a:spcPts val="2000"/>
              </a:lnSpc>
              <a:spcBef>
                <a:spcPct val="0"/>
              </a:spcBef>
              <a:spcAft>
                <a:spcPct val="0"/>
              </a:spcAft>
              <a:buClrTx/>
              <a:buSzTx/>
              <a:buFontTx/>
              <a:buNone/>
              <a:tabLst/>
              <a:defRPr/>
            </a:pPr>
            <a:r>
              <a:rPr kumimoji="0" lang="en-GB" altLang="en-US" sz="2400" b="1" i="0" u="none" strike="noStrike" kern="1200" cap="none" spc="0" normalizeH="0" baseline="0" noProof="0">
                <a:ln>
                  <a:noFill/>
                </a:ln>
                <a:solidFill>
                  <a:srgbClr val="FFFFFF"/>
                </a:solidFill>
                <a:effectLst/>
                <a:uLnTx/>
                <a:uFillTx/>
                <a:latin typeface="Calibri" panose="020F0502020204030204" pitchFamily="34" charset="0"/>
                <a:ea typeface="+mn-ea"/>
                <a:cs typeface="+mn-cs"/>
              </a:rPr>
              <a:t>generic feedback</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5" name="Oval 4">
            <a:extLst>
              <a:ext uri="{FF2B5EF4-FFF2-40B4-BE49-F238E27FC236}">
                <a16:creationId xmlns:a16="http://schemas.microsoft.com/office/drawing/2014/main" id="{FDA0F8F2-7E7C-4BA2-9EC3-8CBDEC410CB2}"/>
              </a:ext>
            </a:extLst>
          </p:cNvPr>
          <p:cNvSpPr>
            <a:spLocks noChangeArrowheads="1"/>
          </p:cNvSpPr>
          <p:nvPr/>
        </p:nvSpPr>
        <p:spPr bwMode="auto">
          <a:xfrm>
            <a:off x="5486400" y="1371600"/>
            <a:ext cx="3390900" cy="1641475"/>
          </a:xfrm>
          <a:prstGeom prst="ellipse">
            <a:avLst/>
          </a:prstGeom>
          <a:solidFill>
            <a:srgbClr val="008000"/>
          </a:solidFill>
          <a:ln w="57150" algn="ctr">
            <a:solidFill>
              <a:schemeClr val="tx1"/>
            </a:solidFill>
            <a:round/>
            <a:headEnd/>
            <a:tailEnd/>
          </a:ln>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en-US" sz="2600" b="1"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a:p>
            <a:pPr marL="0" marR="0" lvl="0" indent="0" algn="ctr" defTabSz="914400" rtl="0" eaLnBrk="1" fontAlgn="base" latinLnBrk="0" hangingPunct="1">
              <a:lnSpc>
                <a:spcPts val="2000"/>
              </a:lnSpc>
              <a:spcBef>
                <a:spcPct val="0"/>
              </a:spcBef>
              <a:spcAft>
                <a:spcPct val="0"/>
              </a:spcAft>
              <a:buClrTx/>
              <a:buSzTx/>
              <a:buFontTx/>
              <a:buNone/>
              <a:tabLst/>
              <a:defRPr/>
            </a:pPr>
            <a:r>
              <a:rPr kumimoji="0" lang="en-GB" altLang="en-US" sz="2600" b="1" i="0" u="none" strike="noStrike" kern="1200" cap="none" spc="0" normalizeH="0" baseline="0" noProof="0">
                <a:ln>
                  <a:noFill/>
                </a:ln>
                <a:solidFill>
                  <a:srgbClr val="FFFFFF"/>
                </a:solidFill>
                <a:effectLst/>
                <a:uLnTx/>
                <a:uFillTx/>
                <a:latin typeface="Calibri" panose="020F0502020204030204" pitchFamily="34" charset="0"/>
                <a:ea typeface="+mn-ea"/>
                <a:cs typeface="+mn-cs"/>
              </a:rPr>
              <a:t>Collect students’ work at start of lecture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600" b="1"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6" name="Oval 5">
            <a:extLst>
              <a:ext uri="{FF2B5EF4-FFF2-40B4-BE49-F238E27FC236}">
                <a16:creationId xmlns:a16="http://schemas.microsoft.com/office/drawing/2014/main" id="{015F964E-A1CD-4671-B43E-512AAD0B3AB4}"/>
              </a:ext>
            </a:extLst>
          </p:cNvPr>
          <p:cNvSpPr>
            <a:spLocks noChangeArrowheads="1"/>
          </p:cNvSpPr>
          <p:nvPr/>
        </p:nvSpPr>
        <p:spPr bwMode="auto">
          <a:xfrm>
            <a:off x="0" y="3124200"/>
            <a:ext cx="3390900" cy="1641475"/>
          </a:xfrm>
          <a:prstGeom prst="ellipse">
            <a:avLst/>
          </a:prstGeom>
          <a:solidFill>
            <a:srgbClr val="FFCCCC"/>
          </a:solidFill>
          <a:ln w="57150" algn="ctr">
            <a:solidFill>
              <a:schemeClr val="tx1"/>
            </a:solidFill>
            <a:round/>
            <a:headEnd/>
            <a:tailEnd/>
          </a:ln>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en-US" sz="24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p>
            <a:pPr marL="0" marR="0" lvl="0" indent="0" algn="ctr" defTabSz="914400" rtl="0" eaLnBrk="1" fontAlgn="base" latinLnBrk="0" hangingPunct="1">
              <a:lnSpc>
                <a:spcPts val="2000"/>
              </a:lnSpc>
              <a:spcBef>
                <a:spcPct val="0"/>
              </a:spcBef>
              <a:spcAft>
                <a:spcPct val="0"/>
              </a:spcAft>
              <a:buClrTx/>
              <a:buSzTx/>
              <a:buFontTx/>
              <a:buNone/>
              <a:tabLst/>
              <a:defRPr/>
            </a:pPr>
            <a:r>
              <a:rPr kumimoji="0" lang="en-GB" altLang="en-US" sz="24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Take away work to mark in a third of the time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7" name="Oval 6">
            <a:extLst>
              <a:ext uri="{FF2B5EF4-FFF2-40B4-BE49-F238E27FC236}">
                <a16:creationId xmlns:a16="http://schemas.microsoft.com/office/drawing/2014/main" id="{CEA7E50A-3DEC-42E2-AE5B-D49AE8829472}"/>
              </a:ext>
            </a:extLst>
          </p:cNvPr>
          <p:cNvSpPr>
            <a:spLocks noChangeArrowheads="1"/>
          </p:cNvSpPr>
          <p:nvPr/>
        </p:nvSpPr>
        <p:spPr bwMode="auto">
          <a:xfrm>
            <a:off x="2819400" y="152400"/>
            <a:ext cx="3390900" cy="1641475"/>
          </a:xfrm>
          <a:prstGeom prst="ellipse">
            <a:avLst/>
          </a:prstGeom>
          <a:solidFill>
            <a:srgbClr val="FF00FF"/>
          </a:solidFill>
          <a:ln w="57150" algn="ctr">
            <a:solidFill>
              <a:schemeClr val="tx1"/>
            </a:solidFill>
            <a:round/>
            <a:headEnd/>
            <a:tailEnd/>
          </a:ln>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en-US" sz="26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en-US" sz="26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p>
            <a:pPr marL="0" marR="0" lvl="0" indent="0" algn="ctr" defTabSz="914400" rtl="0" eaLnBrk="1" fontAlgn="base" latinLnBrk="0" hangingPunct="1">
              <a:lnSpc>
                <a:spcPts val="2000"/>
              </a:lnSpc>
              <a:spcBef>
                <a:spcPct val="0"/>
              </a:spcBef>
              <a:spcAft>
                <a:spcPct val="0"/>
              </a:spcAft>
              <a:buClrTx/>
              <a:buSzTx/>
              <a:buFontTx/>
              <a:buNone/>
              <a:tabLst/>
              <a:defRPr/>
            </a:pPr>
            <a:r>
              <a:rPr kumimoji="0" lang="en-GB" altLang="en-US" sz="26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Set </a:t>
            </a:r>
          </a:p>
          <a:p>
            <a:pPr marL="0" marR="0" lvl="0" indent="0" algn="ctr" defTabSz="914400" rtl="0" eaLnBrk="1" fontAlgn="base" latinLnBrk="0" hangingPunct="1">
              <a:lnSpc>
                <a:spcPts val="2000"/>
              </a:lnSpc>
              <a:spcBef>
                <a:spcPct val="0"/>
              </a:spcBef>
              <a:spcAft>
                <a:spcPct val="0"/>
              </a:spcAft>
              <a:buClrTx/>
              <a:buSzTx/>
              <a:buFontTx/>
              <a:buNone/>
              <a:tabLst/>
              <a:defRPr/>
            </a:pPr>
            <a:r>
              <a:rPr kumimoji="0" lang="en-GB" altLang="en-US" sz="26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hand-in deadline to be at lecture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6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6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8" name="Oval 7">
            <a:extLst>
              <a:ext uri="{FF2B5EF4-FFF2-40B4-BE49-F238E27FC236}">
                <a16:creationId xmlns:a16="http://schemas.microsoft.com/office/drawing/2014/main" id="{91793500-8232-4009-9879-6EFA8ABC473E}"/>
              </a:ext>
            </a:extLst>
          </p:cNvPr>
          <p:cNvSpPr>
            <a:spLocks noChangeArrowheads="1"/>
          </p:cNvSpPr>
          <p:nvPr/>
        </p:nvSpPr>
        <p:spPr bwMode="auto">
          <a:xfrm>
            <a:off x="1143000" y="4800600"/>
            <a:ext cx="3390900" cy="1641475"/>
          </a:xfrm>
          <a:prstGeom prst="ellipse">
            <a:avLst/>
          </a:prstGeom>
          <a:solidFill>
            <a:srgbClr val="92D050"/>
          </a:solidFill>
          <a:ln w="57150" algn="ctr">
            <a:solidFill>
              <a:schemeClr val="tx1"/>
            </a:solidFill>
            <a:round/>
            <a:headEnd/>
            <a:tailEnd/>
          </a:ln>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en-US" sz="26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p>
            <a:pPr marL="0" marR="0" lvl="0" indent="0" algn="ctr" defTabSz="914400" rtl="0" eaLnBrk="1" fontAlgn="base" latinLnBrk="0" hangingPunct="1">
              <a:lnSpc>
                <a:spcPts val="2000"/>
              </a:lnSpc>
              <a:spcBef>
                <a:spcPct val="0"/>
              </a:spcBef>
              <a:spcAft>
                <a:spcPct val="0"/>
              </a:spcAft>
              <a:buClrTx/>
              <a:buSzTx/>
              <a:buFontTx/>
              <a:buNone/>
              <a:tabLst/>
              <a:defRPr/>
            </a:pPr>
            <a:r>
              <a:rPr kumimoji="0" lang="en-GB" altLang="en-US" sz="26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Talk class through one important point, then resume lecture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6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9" name="Oval 8">
            <a:extLst>
              <a:ext uri="{FF2B5EF4-FFF2-40B4-BE49-F238E27FC236}">
                <a16:creationId xmlns:a16="http://schemas.microsoft.com/office/drawing/2014/main" id="{CEC3A738-FF12-4AF7-AB51-20CE8D5C5B76}"/>
              </a:ext>
            </a:extLst>
          </p:cNvPr>
          <p:cNvSpPr>
            <a:spLocks noChangeArrowheads="1"/>
          </p:cNvSpPr>
          <p:nvPr/>
        </p:nvSpPr>
        <p:spPr bwMode="auto">
          <a:xfrm>
            <a:off x="4648200" y="4800600"/>
            <a:ext cx="3390900" cy="1641475"/>
          </a:xfrm>
          <a:prstGeom prst="ellipse">
            <a:avLst/>
          </a:prstGeom>
          <a:solidFill>
            <a:srgbClr val="FFFF00"/>
          </a:solidFill>
          <a:ln w="57150" algn="ctr">
            <a:solidFill>
              <a:schemeClr val="tx1"/>
            </a:solidFill>
            <a:round/>
            <a:headEnd/>
            <a:tailEnd/>
          </a:ln>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en-US" sz="24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en-US" sz="24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4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Let students read blue sheet for short while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7317297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4" name="Rectangle 4"/>
          <p:cNvSpPr>
            <a:spLocks noGrp="1" noRot="1" noChangeArrowheads="1"/>
          </p:cNvSpPr>
          <p:nvPr>
            <p:ph type="ctrTitle"/>
          </p:nvPr>
        </p:nvSpPr>
        <p:spPr/>
        <p:txBody>
          <a:bodyPr/>
          <a:lstStyle/>
          <a:p>
            <a:r>
              <a:rPr lang="en-GB"/>
              <a:t>Feedback without marks</a:t>
            </a:r>
          </a:p>
        </p:txBody>
      </p:sp>
      <p:sp>
        <p:nvSpPr>
          <p:cNvPr id="184325" name="Rectangle 5"/>
          <p:cNvSpPr>
            <a:spLocks noGrp="1" noRot="1" noChangeArrowheads="1"/>
          </p:cNvSpPr>
          <p:nvPr>
            <p:ph type="subTitle" idx="1"/>
          </p:nvPr>
        </p:nvSpPr>
        <p:spPr/>
        <p:txBody>
          <a:bodyPr/>
          <a:lstStyle/>
          <a:p>
            <a:r>
              <a:rPr lang="en-GB" b="1" dirty="0"/>
              <a:t>Marks often destroy the value of our feedback to students!</a:t>
            </a:r>
          </a:p>
        </p:txBody>
      </p:sp>
      <p:sp>
        <p:nvSpPr>
          <p:cNvPr id="4" name="Rectangle 4"/>
          <p:cNvSpPr>
            <a:spLocks noGrp="1" noChangeArrowheads="1"/>
          </p:cNvSpPr>
          <p:nvPr>
            <p:ph type="dt" sz="quarter" idx="4294967295"/>
          </p:nvPr>
        </p:nvSpPr>
        <p:spPr>
          <a:xfrm>
            <a:off x="0" y="6245225"/>
            <a:ext cx="2286000" cy="4762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A3250E62-AEFB-4DA1-8618-FF43FB1DCA0A}" type="datetime2">
              <a:rPr kumimoji="0" lang="en-US" sz="1800" b="0" i="0" u="none" strike="noStrike" kern="1200" cap="none" spc="0" normalizeH="0" baseline="0" noProof="0">
                <a:ln>
                  <a:noFill/>
                </a:ln>
                <a:solidFill>
                  <a:srgbClr val="FFFFFF"/>
                </a:solidFill>
                <a:effectLst/>
                <a:uLnTx/>
                <a:uFillTx/>
                <a:latin typeface="Comic Sans MS" pitchFamily="66"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Thursday, May 31, 2018</a:t>
            </a:fld>
            <a:endParaRPr kumimoji="0" lang="en-GB" sz="1800" b="0" i="0" u="none" strike="noStrike" kern="1200" cap="none" spc="0" normalizeH="0" baseline="0" noProof="0">
              <a:ln>
                <a:noFill/>
              </a:ln>
              <a:solidFill>
                <a:srgbClr val="FFFFFF"/>
              </a:solidFill>
              <a:effectLst/>
              <a:uLnTx/>
              <a:uFillTx/>
              <a:latin typeface="Comic Sans MS" pitchFamily="66" charset="0"/>
              <a:ea typeface="+mn-ea"/>
              <a:cs typeface="+mn-cs"/>
            </a:endParaRPr>
          </a:p>
        </p:txBody>
      </p:sp>
      <p:sp>
        <p:nvSpPr>
          <p:cNvPr id="6" name="Rectangle 6"/>
          <p:cNvSpPr>
            <a:spLocks noGrp="1" noChangeArrowheads="1"/>
          </p:cNvSpPr>
          <p:nvPr>
            <p:ph type="sldNum" sz="quarter" idx="4294967295"/>
          </p:nvPr>
        </p:nvSpPr>
        <p:spPr>
          <a:xfrm>
            <a:off x="6858000" y="6245225"/>
            <a:ext cx="2286000" cy="4762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E292ADCE-322B-4869-B47E-2AA8AF94DFCB}" type="slidenum">
              <a:rPr kumimoji="0" lang="en-GB" sz="1800" b="0" i="0" u="none" strike="noStrike" kern="1200" cap="none" spc="0" normalizeH="0" baseline="0" noProof="0">
                <a:ln>
                  <a:noFill/>
                </a:ln>
                <a:solidFill>
                  <a:srgbClr val="FFFFFF"/>
                </a:solidFill>
                <a:effectLst/>
                <a:uLnTx/>
                <a:uFillTx/>
                <a:latin typeface="Comic Sans MS" pitchFamily="66"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93</a:t>
            </a:fld>
            <a:endParaRPr kumimoji="0" lang="en-GB" sz="1800" b="0" i="0" u="none" strike="noStrike" kern="1200" cap="none" spc="0" normalizeH="0" baseline="0" noProof="0">
              <a:ln>
                <a:noFill/>
              </a:ln>
              <a:solidFill>
                <a:srgbClr val="FFFFFF"/>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363185907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t>Feedback versus marks or grades</a:t>
            </a:r>
          </a:p>
        </p:txBody>
      </p:sp>
      <p:sp>
        <p:nvSpPr>
          <p:cNvPr id="40963" name="Rectangle 3"/>
          <p:cNvSpPr>
            <a:spLocks noGrp="1" noChangeArrowheads="1"/>
          </p:cNvSpPr>
          <p:nvPr>
            <p:ph idx="1"/>
          </p:nvPr>
        </p:nvSpPr>
        <p:spPr>
          <a:noFill/>
          <a:ln/>
        </p:spPr>
        <p:txBody>
          <a:bodyPr/>
          <a:lstStyle/>
          <a:p>
            <a:r>
              <a:rPr lang="en-GB" sz="3200" dirty="0"/>
              <a:t>Feedback may be eclipsed by marks or grades.</a:t>
            </a:r>
          </a:p>
          <a:p>
            <a:r>
              <a:rPr lang="en-GB" sz="3200" dirty="0"/>
              <a:t>Students may be blinded by the mark or grade, and not even try to make sense of the feedback they receive.</a:t>
            </a:r>
          </a:p>
        </p:txBody>
      </p:sp>
    </p:spTree>
    <p:extLst>
      <p:ext uri="{BB962C8B-B14F-4D97-AF65-F5344CB8AC3E}">
        <p14:creationId xmlns:p14="http://schemas.microsoft.com/office/powerpoint/2010/main" val="128524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9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GB" sz="3200"/>
              <a:t>Just a mark (or grade) is the least effective form of feedback!</a:t>
            </a:r>
          </a:p>
        </p:txBody>
      </p:sp>
      <p:sp>
        <p:nvSpPr>
          <p:cNvPr id="172035" name="Rectangle 3"/>
          <p:cNvSpPr>
            <a:spLocks noGrp="1" noChangeArrowheads="1"/>
          </p:cNvSpPr>
          <p:nvPr>
            <p:ph idx="1"/>
          </p:nvPr>
        </p:nvSpPr>
        <p:spPr>
          <a:noFill/>
          <a:ln/>
        </p:spPr>
        <p:txBody>
          <a:bodyPr/>
          <a:lstStyle/>
          <a:p>
            <a:r>
              <a:rPr lang="en-GB" sz="3200" dirty="0"/>
              <a:t>It’s what students look at first.</a:t>
            </a:r>
          </a:p>
          <a:p>
            <a:r>
              <a:rPr lang="en-GB" sz="3200" dirty="0"/>
              <a:t>If the mark is good, they smile and file – quite often they don’t even read the feedback.</a:t>
            </a:r>
          </a:p>
          <a:p>
            <a:r>
              <a:rPr lang="en-GB" sz="3200" dirty="0"/>
              <a:t>If it’s low, they frown and bin it – very often without reading the feedback.</a:t>
            </a:r>
          </a:p>
          <a:p>
            <a:endParaRPr lang="en-GB" sz="3200" dirty="0"/>
          </a:p>
        </p:txBody>
      </p:sp>
    </p:spTree>
    <p:extLst>
      <p:ext uri="{BB962C8B-B14F-4D97-AF65-F5344CB8AC3E}">
        <p14:creationId xmlns:p14="http://schemas.microsoft.com/office/powerpoint/2010/main" val="1575840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2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20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20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build="p"/>
    </p:bldLst>
  </p:timing>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t>But there are ways round this...</a:t>
            </a:r>
          </a:p>
        </p:txBody>
      </p:sp>
      <p:sp>
        <p:nvSpPr>
          <p:cNvPr id="41987" name="Rectangle 3"/>
          <p:cNvSpPr>
            <a:spLocks noGrp="1" noChangeArrowheads="1"/>
          </p:cNvSpPr>
          <p:nvPr>
            <p:ph idx="1"/>
          </p:nvPr>
        </p:nvSpPr>
        <p:spPr>
          <a:noFill/>
          <a:ln/>
        </p:spPr>
        <p:txBody>
          <a:bodyPr/>
          <a:lstStyle/>
          <a:p>
            <a:r>
              <a:rPr lang="en-GB" sz="2800"/>
              <a:t>Give students back their work with feedback but with no marks or grades (keeping your record of their marks).</a:t>
            </a:r>
          </a:p>
          <a:p>
            <a:r>
              <a:rPr lang="en-GB" sz="2800"/>
              <a:t>Ask them to work out their marks from the feedback you have given them (and from the feedback you gave to others too).</a:t>
            </a:r>
          </a:p>
        </p:txBody>
      </p:sp>
    </p:spTree>
    <p:extLst>
      <p:ext uri="{BB962C8B-B14F-4D97-AF65-F5344CB8AC3E}">
        <p14:creationId xmlns:p14="http://schemas.microsoft.com/office/powerpoint/2010/main" val="1437945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9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198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autoUpdateAnimBg="0"/>
    </p:bld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t>Suggest that their marks will count!</a:t>
            </a:r>
          </a:p>
        </p:txBody>
      </p:sp>
      <p:sp>
        <p:nvSpPr>
          <p:cNvPr id="174083" name="Rectangle 3"/>
          <p:cNvSpPr>
            <a:spLocks noGrp="1" noChangeArrowheads="1"/>
          </p:cNvSpPr>
          <p:nvPr>
            <p:ph idx="1"/>
          </p:nvPr>
        </p:nvSpPr>
        <p:spPr>
          <a:noFill/>
          <a:ln/>
        </p:spPr>
        <p:txBody>
          <a:bodyPr/>
          <a:lstStyle/>
          <a:p>
            <a:pPr>
              <a:spcBef>
                <a:spcPct val="25000"/>
              </a:spcBef>
            </a:pPr>
            <a:r>
              <a:rPr lang="en-GB" sz="2800" dirty="0"/>
              <a:t>Tell them that if their self-assessment scores are within (say) 5% of your own scores, the </a:t>
            </a:r>
            <a:r>
              <a:rPr lang="en-GB" sz="2800" dirty="0">
                <a:solidFill>
                  <a:srgbClr val="FF6699"/>
                </a:solidFill>
                <a:effectLst>
                  <a:outerShdw blurRad="38100" dist="38100" dir="2700000" algn="tl">
                    <a:srgbClr val="000000"/>
                  </a:outerShdw>
                </a:effectLst>
              </a:rPr>
              <a:t>higher</a:t>
            </a:r>
            <a:r>
              <a:rPr lang="en-GB" sz="2800" dirty="0"/>
              <a:t> number will go forward into their assessment record.</a:t>
            </a:r>
          </a:p>
          <a:p>
            <a:pPr>
              <a:spcBef>
                <a:spcPct val="25000"/>
              </a:spcBef>
            </a:pPr>
            <a:r>
              <a:rPr lang="en-GB" sz="2800" dirty="0"/>
              <a:t>But explain that you will talk individually to those students whose score is different by more than 5% from yours.</a:t>
            </a:r>
          </a:p>
        </p:txBody>
      </p:sp>
    </p:spTree>
    <p:extLst>
      <p:ext uri="{BB962C8B-B14F-4D97-AF65-F5344CB8AC3E}">
        <p14:creationId xmlns:p14="http://schemas.microsoft.com/office/powerpoint/2010/main" val="28153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0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08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build="p"/>
    </p:bld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t>Get them to self-assess...</a:t>
            </a:r>
          </a:p>
        </p:txBody>
      </p:sp>
      <p:sp>
        <p:nvSpPr>
          <p:cNvPr id="43011" name="Rectangle 3"/>
          <p:cNvSpPr>
            <a:spLocks noGrp="1" noChangeArrowheads="1"/>
          </p:cNvSpPr>
          <p:nvPr>
            <p:ph idx="1"/>
          </p:nvPr>
        </p:nvSpPr>
        <p:spPr>
          <a:noFill/>
          <a:ln/>
        </p:spPr>
        <p:txBody>
          <a:bodyPr/>
          <a:lstStyle/>
          <a:p>
            <a:r>
              <a:rPr lang="en-GB" sz="2800" dirty="0"/>
              <a:t>Collect their scores or grades – e.g. pass a sheet round in a lecture.</a:t>
            </a:r>
          </a:p>
          <a:p>
            <a:r>
              <a:rPr lang="en-GB" sz="2800" dirty="0"/>
              <a:t>Most students (e.g. 9 in 10) will be within the 5%.</a:t>
            </a:r>
          </a:p>
          <a:p>
            <a:r>
              <a:rPr lang="en-GB" sz="2800" dirty="0"/>
              <a:t>Arrange to talk to those where the difference is more than 5% or one grade.</a:t>
            </a:r>
          </a:p>
        </p:txBody>
      </p:sp>
    </p:spTree>
    <p:extLst>
      <p:ext uri="{BB962C8B-B14F-4D97-AF65-F5344CB8AC3E}">
        <p14:creationId xmlns:p14="http://schemas.microsoft.com/office/powerpoint/2010/main" val="3677198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30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30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Lst>
  </p:timing>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t>Students who under-estimate their grade…</a:t>
            </a:r>
          </a:p>
        </p:txBody>
      </p:sp>
      <p:sp>
        <p:nvSpPr>
          <p:cNvPr id="44035"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600"/>
              <a:t>These students often need their esteem boosted.</a:t>
            </a:r>
          </a:p>
          <a:p>
            <a:r>
              <a:rPr lang="en-GB" sz="2600"/>
              <a:t>Remind them about the assessment criteria, and how these illustrate the intended standards associated with the learning outcomes.</a:t>
            </a:r>
          </a:p>
          <a:p>
            <a:r>
              <a:rPr lang="en-GB" sz="2600"/>
              <a:t>Check that they weren’t just trying not to be seen as over-confident.</a:t>
            </a:r>
          </a:p>
        </p:txBody>
      </p:sp>
    </p:spTree>
    <p:extLst>
      <p:ext uri="{BB962C8B-B14F-4D97-AF65-F5344CB8AC3E}">
        <p14:creationId xmlns:p14="http://schemas.microsoft.com/office/powerpoint/2010/main" val="3422447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4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40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40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p:bldLst>
  </p:timing>
</p:sld>
</file>

<file path=ppt/theme/theme1.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0.xml><?xml version="1.0" encoding="utf-8"?>
<a:theme xmlns:a="http://schemas.openxmlformats.org/drawingml/2006/main" name="8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1.xml><?xml version="1.0" encoding="utf-8"?>
<a:theme xmlns:a="http://schemas.openxmlformats.org/drawingml/2006/main" name="11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2.xml><?xml version="1.0" encoding="utf-8"?>
<a:theme xmlns:a="http://schemas.openxmlformats.org/drawingml/2006/main" name="12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3.xml><?xml version="1.0" encoding="utf-8"?>
<a:theme xmlns:a="http://schemas.openxmlformats.org/drawingml/2006/main" name="12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4.xml><?xml version="1.0" encoding="utf-8"?>
<a:theme xmlns:a="http://schemas.openxmlformats.org/drawingml/2006/main" name="10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5.xml><?xml version="1.0" encoding="utf-8"?>
<a:theme xmlns:a="http://schemas.openxmlformats.org/drawingml/2006/main" name="8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6.xml><?xml version="1.0" encoding="utf-8"?>
<a:theme xmlns:a="http://schemas.openxmlformats.org/drawingml/2006/main" name="8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7.xml><?xml version="1.0" encoding="utf-8"?>
<a:theme xmlns:a="http://schemas.openxmlformats.org/drawingml/2006/main" name="5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8.xml><?xml version="1.0" encoding="utf-8"?>
<a:theme xmlns:a="http://schemas.openxmlformats.org/drawingml/2006/main" name="5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9.xml><?xml version="1.0" encoding="utf-8"?>
<a:theme xmlns:a="http://schemas.openxmlformats.org/drawingml/2006/main" name="5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0.xml><?xml version="1.0" encoding="utf-8"?>
<a:theme xmlns:a="http://schemas.openxmlformats.org/drawingml/2006/main" name="5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1.xml><?xml version="1.0" encoding="utf-8"?>
<a:theme xmlns:a="http://schemas.openxmlformats.org/drawingml/2006/main" name="5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2.xml><?xml version="1.0" encoding="utf-8"?>
<a:theme xmlns:a="http://schemas.openxmlformats.org/drawingml/2006/main" name="5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3.xml><?xml version="1.0" encoding="utf-8"?>
<a:theme xmlns:a="http://schemas.openxmlformats.org/drawingml/2006/main" name="5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4.xml><?xml version="1.0" encoding="utf-8"?>
<a:theme xmlns:a="http://schemas.openxmlformats.org/drawingml/2006/main" name="6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5.xml><?xml version="1.0" encoding="utf-8"?>
<a:theme xmlns:a="http://schemas.openxmlformats.org/drawingml/2006/main" name="6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6.xml><?xml version="1.0" encoding="utf-8"?>
<a:theme xmlns:a="http://schemas.openxmlformats.org/drawingml/2006/main" name="6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7.xml><?xml version="1.0" encoding="utf-8"?>
<a:theme xmlns:a="http://schemas.openxmlformats.org/drawingml/2006/main" name="9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8.xml><?xml version="1.0" encoding="utf-8"?>
<a:theme xmlns:a="http://schemas.openxmlformats.org/drawingml/2006/main" name="6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9.xml><?xml version="1.0" encoding="utf-8"?>
<a:theme xmlns:a="http://schemas.openxmlformats.org/drawingml/2006/main" name="6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0.xml><?xml version="1.0" encoding="utf-8"?>
<a:theme xmlns:a="http://schemas.openxmlformats.org/drawingml/2006/main" name="12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1.xml><?xml version="1.0" encoding="utf-8"?>
<a:theme xmlns:a="http://schemas.openxmlformats.org/drawingml/2006/main" name="12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2.xml><?xml version="1.0" encoding="utf-8"?>
<a:theme xmlns:a="http://schemas.openxmlformats.org/drawingml/2006/main" name="9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3.xml><?xml version="1.0" encoding="utf-8"?>
<a:theme xmlns:a="http://schemas.openxmlformats.org/drawingml/2006/main" name="9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4.xml><?xml version="1.0" encoding="utf-8"?>
<a:theme xmlns:a="http://schemas.openxmlformats.org/drawingml/2006/main" name="2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5.xml><?xml version="1.0" encoding="utf-8"?>
<a:theme xmlns:a="http://schemas.openxmlformats.org/drawingml/2006/main" name="6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6.xml><?xml version="1.0" encoding="utf-8"?>
<a:theme xmlns:a="http://schemas.openxmlformats.org/drawingml/2006/main" name="6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7.xml><?xml version="1.0" encoding="utf-8"?>
<a:theme xmlns:a="http://schemas.openxmlformats.org/drawingml/2006/main" name="6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8.xml><?xml version="1.0" encoding="utf-8"?>
<a:theme xmlns:a="http://schemas.openxmlformats.org/drawingml/2006/main" name="6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9.xml><?xml version="1.0" encoding="utf-8"?>
<a:theme xmlns:a="http://schemas.openxmlformats.org/drawingml/2006/main" name="6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0.xml><?xml version="1.0" encoding="utf-8"?>
<a:theme xmlns:a="http://schemas.openxmlformats.org/drawingml/2006/main" name="4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LeedsMe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31.xml><?xml version="1.0" encoding="utf-8"?>
<a:theme xmlns:a="http://schemas.openxmlformats.org/drawingml/2006/main" name="7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2.xml><?xml version="1.0" encoding="utf-8"?>
<a:theme xmlns:a="http://schemas.openxmlformats.org/drawingml/2006/main" name="10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3.xml><?xml version="1.0" encoding="utf-8"?>
<a:theme xmlns:a="http://schemas.openxmlformats.org/drawingml/2006/main" name="9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4.xml><?xml version="1.0" encoding="utf-8"?>
<a:theme xmlns:a="http://schemas.openxmlformats.org/drawingml/2006/main" name="10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5.xml><?xml version="1.0" encoding="utf-8"?>
<a:theme xmlns:a="http://schemas.openxmlformats.org/drawingml/2006/main" name="7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6.xml><?xml version="1.0" encoding="utf-8"?>
<a:theme xmlns:a="http://schemas.openxmlformats.org/drawingml/2006/main" name="7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7.xml><?xml version="1.0" encoding="utf-8"?>
<a:theme xmlns:a="http://schemas.openxmlformats.org/drawingml/2006/main" name="7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8.xml><?xml version="1.0" encoding="utf-8"?>
<a:theme xmlns:a="http://schemas.openxmlformats.org/drawingml/2006/main" name="10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0.xml><?xml version="1.0" encoding="utf-8"?>
<a:theme xmlns:a="http://schemas.openxmlformats.org/drawingml/2006/main" name="10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1.xml><?xml version="1.0" encoding="utf-8"?>
<a:theme xmlns:a="http://schemas.openxmlformats.org/drawingml/2006/main" name="10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2.xml><?xml version="1.0" encoding="utf-8"?>
<a:theme xmlns:a="http://schemas.openxmlformats.org/drawingml/2006/main" name="11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3.xml><?xml version="1.0" encoding="utf-8"?>
<a:theme xmlns:a="http://schemas.openxmlformats.org/drawingml/2006/main" name="11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4.xml><?xml version="1.0" encoding="utf-8"?>
<a:theme xmlns:a="http://schemas.openxmlformats.org/drawingml/2006/main" name="10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5.xml><?xml version="1.0" encoding="utf-8"?>
<a:theme xmlns:a="http://schemas.openxmlformats.org/drawingml/2006/main" name="11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6.xml><?xml version="1.0" encoding="utf-8"?>
<a:theme xmlns:a="http://schemas.openxmlformats.org/drawingml/2006/main" name="3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7.xml><?xml version="1.0" encoding="utf-8"?>
<a:theme xmlns:a="http://schemas.openxmlformats.org/drawingml/2006/main" name="11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8.xml><?xml version="1.0" encoding="utf-8"?>
<a:theme xmlns:a="http://schemas.openxmlformats.org/drawingml/2006/main" name="17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9.xml><?xml version="1.0" encoding="utf-8"?>
<a:theme xmlns:a="http://schemas.openxmlformats.org/drawingml/2006/main" name="12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0.xml><?xml version="1.0" encoding="utf-8"?>
<a:theme xmlns:a="http://schemas.openxmlformats.org/drawingml/2006/main" name="12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1.xml><?xml version="1.0" encoding="utf-8"?>
<a:theme xmlns:a="http://schemas.openxmlformats.org/drawingml/2006/main" name="17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2.xml><?xml version="1.0" encoding="utf-8"?>
<a:theme xmlns:a="http://schemas.openxmlformats.org/drawingml/2006/main" name="12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3.xml><?xml version="1.0" encoding="utf-8"?>
<a:theme xmlns:a="http://schemas.openxmlformats.org/drawingml/2006/main" name="12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4.xml><?xml version="1.0" encoding="utf-8"?>
<a:theme xmlns:a="http://schemas.openxmlformats.org/drawingml/2006/main" name="18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5.xml><?xml version="1.0" encoding="utf-8"?>
<a:theme xmlns:a="http://schemas.openxmlformats.org/drawingml/2006/main" name="13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6.xml><?xml version="1.0" encoding="utf-8"?>
<a:theme xmlns:a="http://schemas.openxmlformats.org/drawingml/2006/main" name="13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7.xml><?xml version="1.0" encoding="utf-8"?>
<a:theme xmlns:a="http://schemas.openxmlformats.org/drawingml/2006/main" name="13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8.xml><?xml version="1.0" encoding="utf-8"?>
<a:theme xmlns:a="http://schemas.openxmlformats.org/drawingml/2006/main" name="17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9.xml><?xml version="1.0" encoding="utf-8"?>
<a:theme xmlns:a="http://schemas.openxmlformats.org/drawingml/2006/main" name="2_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3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0.xml><?xml version="1.0" encoding="utf-8"?>
<a:theme xmlns:a="http://schemas.openxmlformats.org/drawingml/2006/main" name="12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1.xml><?xml version="1.0" encoding="utf-8"?>
<a:theme xmlns:a="http://schemas.openxmlformats.org/drawingml/2006/main" name="10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3.xml><?xml version="1.0" encoding="utf-8"?>
<a:theme xmlns:a="http://schemas.openxmlformats.org/drawingml/2006/main" name="11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4.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5.xml><?xml version="1.0" encoding="utf-8"?>
<a:theme xmlns:a="http://schemas.openxmlformats.org/drawingml/2006/main" name="1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66.xml><?xml version="1.0" encoding="utf-8"?>
<a:theme xmlns:a="http://schemas.openxmlformats.org/drawingml/2006/main" name="12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7.xml><?xml version="1.0" encoding="utf-8"?>
<a:theme xmlns:a="http://schemas.openxmlformats.org/drawingml/2006/main" name="13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8.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9.xml><?xml version="1.0" encoding="utf-8"?>
<a:theme xmlns:a="http://schemas.openxmlformats.org/drawingml/2006/main" name="13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3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0.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1.xml><?xml version="1.0" encoding="utf-8"?>
<a:theme xmlns:a="http://schemas.openxmlformats.org/drawingml/2006/main" name="13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2.xml><?xml version="1.0" encoding="utf-8"?>
<a:theme xmlns:a="http://schemas.openxmlformats.org/drawingml/2006/main" name="13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3.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4.xml><?xml version="1.0" encoding="utf-8"?>
<a:theme xmlns:a="http://schemas.openxmlformats.org/drawingml/2006/main" name="13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7.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8.xml><?xml version="1.0" encoding="utf-8"?>
<a:theme xmlns:a="http://schemas.openxmlformats.org/drawingml/2006/main" name="5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7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4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4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4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5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5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5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5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8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4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8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7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1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9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1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2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9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4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7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10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9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2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4_Professional">
  <a:themeElements>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lnDef>
  </a:objectDefaults>
  <a:extraClrSchemeLst>
    <a:extraClrScheme>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8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1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4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1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1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11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11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1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9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1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1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0.xml><?xml version="1.0" encoding="utf-8"?>
<a:theme xmlns:a="http://schemas.openxmlformats.org/drawingml/2006/main" name="7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1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1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7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9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5.xml><?xml version="1.0" encoding="utf-8"?>
<a:theme xmlns:a="http://schemas.openxmlformats.org/drawingml/2006/main" name="2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6.xml><?xml version="1.0" encoding="utf-8"?>
<a:theme xmlns:a="http://schemas.openxmlformats.org/drawingml/2006/main" name="2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7.xml><?xml version="1.0" encoding="utf-8"?>
<a:theme xmlns:a="http://schemas.openxmlformats.org/drawingml/2006/main" name="2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8.xml><?xml version="1.0" encoding="utf-8"?>
<a:theme xmlns:a="http://schemas.openxmlformats.org/drawingml/2006/main" name="2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9.xml><?xml version="1.0" encoding="utf-8"?>
<a:theme xmlns:a="http://schemas.openxmlformats.org/drawingml/2006/main" name="2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0.xml><?xml version="1.0" encoding="utf-8"?>
<a:theme xmlns:a="http://schemas.openxmlformats.org/drawingml/2006/main" name="2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1.xml><?xml version="1.0" encoding="utf-8"?>
<a:theme xmlns:a="http://schemas.openxmlformats.org/drawingml/2006/main" name="2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2.xml><?xml version="1.0" encoding="utf-8"?>
<a:theme xmlns:a="http://schemas.openxmlformats.org/drawingml/2006/main" name="2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3.xml><?xml version="1.0" encoding="utf-8"?>
<a:theme xmlns:a="http://schemas.openxmlformats.org/drawingml/2006/main" name="3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4.xml><?xml version="1.0" encoding="utf-8"?>
<a:theme xmlns:a="http://schemas.openxmlformats.org/drawingml/2006/main" name="3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5.xml><?xml version="1.0" encoding="utf-8"?>
<a:theme xmlns:a="http://schemas.openxmlformats.org/drawingml/2006/main" name="10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6.xml><?xml version="1.0" encoding="utf-8"?>
<a:theme xmlns:a="http://schemas.openxmlformats.org/drawingml/2006/main" name="7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7.xml><?xml version="1.0" encoding="utf-8"?>
<a:theme xmlns:a="http://schemas.openxmlformats.org/drawingml/2006/main" name="8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8.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9.xml><?xml version="1.0" encoding="utf-8"?>
<a:theme xmlns:a="http://schemas.openxmlformats.org/drawingml/2006/main" name="3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0.xml><?xml version="1.0" encoding="utf-8"?>
<a:theme xmlns:a="http://schemas.openxmlformats.org/drawingml/2006/main" name="3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1.xml><?xml version="1.0" encoding="utf-8"?>
<a:theme xmlns:a="http://schemas.openxmlformats.org/drawingml/2006/main" name="3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2.xml><?xml version="1.0" encoding="utf-8"?>
<a:theme xmlns:a="http://schemas.openxmlformats.org/drawingml/2006/main" name="3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3.xml><?xml version="1.0" encoding="utf-8"?>
<a:theme xmlns:a="http://schemas.openxmlformats.org/drawingml/2006/main" name="3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4.xml><?xml version="1.0" encoding="utf-8"?>
<a:theme xmlns:a="http://schemas.openxmlformats.org/drawingml/2006/main" name="3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5.xml><?xml version="1.0" encoding="utf-8"?>
<a:theme xmlns:a="http://schemas.openxmlformats.org/drawingml/2006/main" name="3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6.xml><?xml version="1.0" encoding="utf-8"?>
<a:theme xmlns:a="http://schemas.openxmlformats.org/drawingml/2006/main" name="5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7.xml><?xml version="1.0" encoding="utf-8"?>
<a:theme xmlns:a="http://schemas.openxmlformats.org/drawingml/2006/main" name="7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8.xml><?xml version="1.0" encoding="utf-8"?>
<a:theme xmlns:a="http://schemas.openxmlformats.org/drawingml/2006/main" name="3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9.xml><?xml version="1.0" encoding="utf-8"?>
<a:theme xmlns:a="http://schemas.openxmlformats.org/drawingml/2006/main" name="8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0.xml><?xml version="1.0" encoding="utf-8"?>
<a:theme xmlns:a="http://schemas.openxmlformats.org/drawingml/2006/main" name="4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1.xml><?xml version="1.0" encoding="utf-8"?>
<a:theme xmlns:a="http://schemas.openxmlformats.org/drawingml/2006/main" name="4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2.xml><?xml version="1.0" encoding="utf-8"?>
<a:theme xmlns:a="http://schemas.openxmlformats.org/drawingml/2006/main" name="4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3.xml><?xml version="1.0" encoding="utf-8"?>
<a:theme xmlns:a="http://schemas.openxmlformats.org/drawingml/2006/main" name="4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4.xml><?xml version="1.0" encoding="utf-8"?>
<a:theme xmlns:a="http://schemas.openxmlformats.org/drawingml/2006/main" name="4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5.xml><?xml version="1.0" encoding="utf-8"?>
<a:theme xmlns:a="http://schemas.openxmlformats.org/drawingml/2006/main" name="4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6.xml><?xml version="1.0" encoding="utf-8"?>
<a:theme xmlns:a="http://schemas.openxmlformats.org/drawingml/2006/main" name="4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7.xml><?xml version="1.0" encoding="utf-8"?>
<a:theme xmlns:a="http://schemas.openxmlformats.org/drawingml/2006/main" name="5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8.xml><?xml version="1.0" encoding="utf-8"?>
<a:theme xmlns:a="http://schemas.openxmlformats.org/drawingml/2006/main" name="5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9.xml><?xml version="1.0" encoding="utf-8"?>
<a:theme xmlns:a="http://schemas.openxmlformats.org/drawingml/2006/main" name="8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0</TotalTime>
  <Words>6277</Words>
  <Application>Microsoft Office PowerPoint</Application>
  <PresentationFormat>On-screen Show (4:3)</PresentationFormat>
  <Paragraphs>725</Paragraphs>
  <Slides>101</Slides>
  <Notes>66</Notes>
  <HiddenSlides>0</HiddenSlides>
  <MMClips>1</MMClips>
  <ScaleCrop>false</ScaleCrop>
  <HeadingPairs>
    <vt:vector size="6" baseType="variant">
      <vt:variant>
        <vt:lpstr>Fonts Used</vt:lpstr>
      </vt:variant>
      <vt:variant>
        <vt:i4>16</vt:i4>
      </vt:variant>
      <vt:variant>
        <vt:lpstr>Theme</vt:lpstr>
      </vt:variant>
      <vt:variant>
        <vt:i4>178</vt:i4>
      </vt:variant>
      <vt:variant>
        <vt:lpstr>Slide Titles</vt:lpstr>
      </vt:variant>
      <vt:variant>
        <vt:i4>101</vt:i4>
      </vt:variant>
    </vt:vector>
  </HeadingPairs>
  <TitlesOfParts>
    <vt:vector size="295" baseType="lpstr">
      <vt:lpstr>AR CARTER</vt:lpstr>
      <vt:lpstr>Arial</vt:lpstr>
      <vt:lpstr>Arial Rounded MT Bold</vt:lpstr>
      <vt:lpstr>Bradley Hand ITC</vt:lpstr>
      <vt:lpstr>Calibri</vt:lpstr>
      <vt:lpstr>Calibri Light</vt:lpstr>
      <vt:lpstr>Comic Sans MS</vt:lpstr>
      <vt:lpstr>Creepy</vt:lpstr>
      <vt:lpstr>Monotype Sorts</vt:lpstr>
      <vt:lpstr>Old English Text MT</vt:lpstr>
      <vt:lpstr>Segoe UI</vt:lpstr>
      <vt:lpstr>Symbol</vt:lpstr>
      <vt:lpstr>Tahoma</vt:lpstr>
      <vt:lpstr>Times New Roman</vt:lpstr>
      <vt:lpstr>Trebuchet MS</vt:lpstr>
      <vt:lpstr>Wingdings</vt:lpstr>
      <vt:lpstr>4_Custom Design</vt:lpstr>
      <vt:lpstr>82_Custom Design</vt:lpstr>
      <vt:lpstr>5_Custom Design</vt:lpstr>
      <vt:lpstr>20_Custom Design</vt:lpstr>
      <vt:lpstr>95_Custom Design</vt:lpstr>
      <vt:lpstr>Theme1</vt:lpstr>
      <vt:lpstr>1_Office Theme</vt:lpstr>
      <vt:lpstr>2_Office Theme</vt:lpstr>
      <vt:lpstr>4_Office Theme</vt:lpstr>
      <vt:lpstr>9_Office Theme</vt:lpstr>
      <vt:lpstr>16_Office Theme</vt:lpstr>
      <vt:lpstr>21_Office Theme</vt:lpstr>
      <vt:lpstr>22_Office Theme</vt:lpstr>
      <vt:lpstr>26_Office Theme</vt:lpstr>
      <vt:lpstr>28_Office Theme</vt:lpstr>
      <vt:lpstr>32_Office Theme</vt:lpstr>
      <vt:lpstr>38_Office Theme</vt:lpstr>
      <vt:lpstr>44_Office Theme</vt:lpstr>
      <vt:lpstr>46_Office Theme</vt:lpstr>
      <vt:lpstr>47_Office Theme</vt:lpstr>
      <vt:lpstr>50_Office Theme</vt:lpstr>
      <vt:lpstr>52_Office Theme</vt:lpstr>
      <vt:lpstr>53_Office Theme</vt:lpstr>
      <vt:lpstr>55_Office Theme</vt:lpstr>
      <vt:lpstr>83_Custom Design</vt:lpstr>
      <vt:lpstr>48_Custom Design</vt:lpstr>
      <vt:lpstr>84_Custom Design</vt:lpstr>
      <vt:lpstr>79_Custom Design</vt:lpstr>
      <vt:lpstr>18_Custom Design</vt:lpstr>
      <vt:lpstr>6_Custom Design</vt:lpstr>
      <vt:lpstr>7_Custom Design</vt:lpstr>
      <vt:lpstr>8_Custom Design</vt:lpstr>
      <vt:lpstr>3_LeedsMet template</vt:lpstr>
      <vt:lpstr>96_Custom Design</vt:lpstr>
      <vt:lpstr>9_Custom Design</vt:lpstr>
      <vt:lpstr>10_Custom Design</vt:lpstr>
      <vt:lpstr>21_Custom Design</vt:lpstr>
      <vt:lpstr>94_Custom Design</vt:lpstr>
      <vt:lpstr>LeedsMet template</vt:lpstr>
      <vt:lpstr>44_Custom Design</vt:lpstr>
      <vt:lpstr>75_Custom Design</vt:lpstr>
      <vt:lpstr>101_Custom Design</vt:lpstr>
      <vt:lpstr>93_Custom Design</vt:lpstr>
      <vt:lpstr>2_LeedsMet template</vt:lpstr>
      <vt:lpstr>4_Professional</vt:lpstr>
      <vt:lpstr>81_Custom Design</vt:lpstr>
      <vt:lpstr>11_Custom Design</vt:lpstr>
      <vt:lpstr>46_Custom Design</vt:lpstr>
      <vt:lpstr>113_Custom Design</vt:lpstr>
      <vt:lpstr>114_Custom Design</vt:lpstr>
      <vt:lpstr>117_Custom Design</vt:lpstr>
      <vt:lpstr>13_Custom Design</vt:lpstr>
      <vt:lpstr>118_Custom Design</vt:lpstr>
      <vt:lpstr>12_Custom Design</vt:lpstr>
      <vt:lpstr>97_Custom Design</vt:lpstr>
      <vt:lpstr>3_Custom Design</vt:lpstr>
      <vt:lpstr>14_Custom Design</vt:lpstr>
      <vt:lpstr>15_Custom Design</vt:lpstr>
      <vt:lpstr>16_Custom Design</vt:lpstr>
      <vt:lpstr>77_Custom Design</vt:lpstr>
      <vt:lpstr>17_Custom Design</vt:lpstr>
      <vt:lpstr>19_Custom Design</vt:lpstr>
      <vt:lpstr>73_Custom Design</vt:lpstr>
      <vt:lpstr>98_Custom Design</vt:lpstr>
      <vt:lpstr>22_Custom Design</vt:lpstr>
      <vt:lpstr>23_Custom Design</vt:lpstr>
      <vt:lpstr>24_Custom Design</vt:lpstr>
      <vt:lpstr>25_Custom Design</vt:lpstr>
      <vt:lpstr>26_Custom Design</vt:lpstr>
      <vt:lpstr>27_Custom Design</vt:lpstr>
      <vt:lpstr>28_Custom Design</vt:lpstr>
      <vt:lpstr>29_Custom Design</vt:lpstr>
      <vt:lpstr>30_Custom Design</vt:lpstr>
      <vt:lpstr>31_Custom Design</vt:lpstr>
      <vt:lpstr>102_Custom Design</vt:lpstr>
      <vt:lpstr>76_Custom Design</vt:lpstr>
      <vt:lpstr>85_Custom Design</vt:lpstr>
      <vt:lpstr>1_Theme1</vt:lpstr>
      <vt:lpstr>32_Custom Design</vt:lpstr>
      <vt:lpstr>33_Custom Design</vt:lpstr>
      <vt:lpstr>34_Custom Design</vt:lpstr>
      <vt:lpstr>35_Custom Design</vt:lpstr>
      <vt:lpstr>36_Custom Design</vt:lpstr>
      <vt:lpstr>37_Custom Design</vt:lpstr>
      <vt:lpstr>38_Custom Design</vt:lpstr>
      <vt:lpstr>50_Custom Design</vt:lpstr>
      <vt:lpstr>78_Custom Design</vt:lpstr>
      <vt:lpstr>39_Custom Design</vt:lpstr>
      <vt:lpstr>86_Custom Design</vt:lpstr>
      <vt:lpstr>47_Custom Design</vt:lpstr>
      <vt:lpstr>40_Custom Design</vt:lpstr>
      <vt:lpstr>41_Custom Design</vt:lpstr>
      <vt:lpstr>42_Custom Design</vt:lpstr>
      <vt:lpstr>43_Custom Design</vt:lpstr>
      <vt:lpstr>45_Custom Design</vt:lpstr>
      <vt:lpstr>49_Custom Design</vt:lpstr>
      <vt:lpstr>51_Custom Design</vt:lpstr>
      <vt:lpstr>52_Custom Design</vt:lpstr>
      <vt:lpstr>80_Custom Design</vt:lpstr>
      <vt:lpstr>87_Custom Design</vt:lpstr>
      <vt:lpstr>116_Custom Design</vt:lpstr>
      <vt:lpstr>120_Custom Design</vt:lpstr>
      <vt:lpstr>125_Custom Design</vt:lpstr>
      <vt:lpstr>105_Custom Design</vt:lpstr>
      <vt:lpstr>88_Custom Design</vt:lpstr>
      <vt:lpstr>89_Custom Design</vt:lpstr>
      <vt:lpstr>53_Custom Design</vt:lpstr>
      <vt:lpstr>54_Custom Design</vt:lpstr>
      <vt:lpstr>55_Custom Design</vt:lpstr>
      <vt:lpstr>56_Custom Design</vt:lpstr>
      <vt:lpstr>57_Custom Design</vt:lpstr>
      <vt:lpstr>58_Custom Design</vt:lpstr>
      <vt:lpstr>59_Custom Design</vt:lpstr>
      <vt:lpstr>60_Custom Design</vt:lpstr>
      <vt:lpstr>61_Custom Design</vt:lpstr>
      <vt:lpstr>62_Custom Design</vt:lpstr>
      <vt:lpstr>99_Custom Design</vt:lpstr>
      <vt:lpstr>63_Custom Design</vt:lpstr>
      <vt:lpstr>64_Custom Design</vt:lpstr>
      <vt:lpstr>126_Custom Design</vt:lpstr>
      <vt:lpstr>127_Custom Design</vt:lpstr>
      <vt:lpstr>90_Custom Design</vt:lpstr>
      <vt:lpstr>91_Custom Design</vt:lpstr>
      <vt:lpstr>2_Theme1</vt:lpstr>
      <vt:lpstr>65_Custom Design</vt:lpstr>
      <vt:lpstr>66_Custom Design</vt:lpstr>
      <vt:lpstr>67_Custom Design</vt:lpstr>
      <vt:lpstr>68_Custom Design</vt:lpstr>
      <vt:lpstr>69_Custom Design</vt:lpstr>
      <vt:lpstr>4_LeedsMet template</vt:lpstr>
      <vt:lpstr>70_Custom Design</vt:lpstr>
      <vt:lpstr>109_Custom Design</vt:lpstr>
      <vt:lpstr>92_Custom Design</vt:lpstr>
      <vt:lpstr>100_Custom Design</vt:lpstr>
      <vt:lpstr>71_Custom Design</vt:lpstr>
      <vt:lpstr>72_Custom Design</vt:lpstr>
      <vt:lpstr>74_Custom Design</vt:lpstr>
      <vt:lpstr>103_Custom Design</vt:lpstr>
      <vt:lpstr>Office Theme</vt:lpstr>
      <vt:lpstr>104_Custom Design</vt:lpstr>
      <vt:lpstr>107_Custom Design</vt:lpstr>
      <vt:lpstr>110_Custom Design</vt:lpstr>
      <vt:lpstr>111_Custom Design</vt:lpstr>
      <vt:lpstr>108_Custom Design</vt:lpstr>
      <vt:lpstr>112_Custom Design</vt:lpstr>
      <vt:lpstr>3_Theme1</vt:lpstr>
      <vt:lpstr>115_Custom Design</vt:lpstr>
      <vt:lpstr>176_Custom Design</vt:lpstr>
      <vt:lpstr>128_Custom Design</vt:lpstr>
      <vt:lpstr>129_Custom Design</vt:lpstr>
      <vt:lpstr>174_Custom Design</vt:lpstr>
      <vt:lpstr>122_Custom Design</vt:lpstr>
      <vt:lpstr>124_Custom Design</vt:lpstr>
      <vt:lpstr>180_Custom Design</vt:lpstr>
      <vt:lpstr>134_Custom Design</vt:lpstr>
      <vt:lpstr>136_Custom Design</vt:lpstr>
      <vt:lpstr>137_Custom Design</vt:lpstr>
      <vt:lpstr>175_Custom Design</vt:lpstr>
      <vt:lpstr>2_Clouds</vt:lpstr>
      <vt:lpstr>121_Custom Design</vt:lpstr>
      <vt:lpstr>106_Custom Design</vt:lpstr>
      <vt:lpstr>5_Office Theme</vt:lpstr>
      <vt:lpstr>119_Custom Design</vt:lpstr>
      <vt:lpstr>11_Office Theme</vt:lpstr>
      <vt:lpstr>1_LeedsMet template</vt:lpstr>
      <vt:lpstr>123_Custom Design</vt:lpstr>
      <vt:lpstr>130_Custom Design</vt:lpstr>
      <vt:lpstr>10_Office Theme</vt:lpstr>
      <vt:lpstr>131_Custom Design</vt:lpstr>
      <vt:lpstr>3_Office Theme</vt:lpstr>
      <vt:lpstr>132_Custom Design</vt:lpstr>
      <vt:lpstr>133_Custom Design</vt:lpstr>
      <vt:lpstr>7_Office Theme</vt:lpstr>
      <vt:lpstr>135_Custom Design</vt:lpstr>
      <vt:lpstr>6_Office Theme</vt:lpstr>
      <vt:lpstr>8_Office Theme</vt:lpstr>
      <vt:lpstr>12_Office Theme</vt:lpstr>
      <vt:lpstr>5_LeedsMet template</vt:lpstr>
      <vt:lpstr>National Seminar Series at MIC 2017/18</vt:lpstr>
      <vt:lpstr>National Forum Project’s Framework, Activities &amp;        Target Groups </vt:lpstr>
      <vt:lpstr>PowerPoint Presentation</vt:lpstr>
      <vt:lpstr>Local Context – MIC Strategic Plan 2018-2023 </vt:lpstr>
      <vt:lpstr>National Seminar Series at MIC 2017/18</vt:lpstr>
      <vt:lpstr>Activating Learning National Seminar at MIC Students as Partners in Assessment and Feedback</vt:lpstr>
      <vt:lpstr>PowerPoint Presentation</vt:lpstr>
      <vt:lpstr> About Phil…</vt:lpstr>
      <vt:lpstr>Hounsell, D. (2008). The trouble with feedback:  New challenges, emerging strategies. Interchange, 2, pp.1-10.  </vt:lpstr>
      <vt:lpstr>PowerPoint Presentation</vt:lpstr>
      <vt:lpstr>Students as partners…</vt:lpstr>
      <vt:lpstr>PowerPoint Presentation</vt:lpstr>
      <vt:lpstr>Rationale</vt:lpstr>
      <vt:lpstr>Feedback, knowledge and enthusiasm</vt:lpstr>
      <vt:lpstr>Students change</vt:lpstr>
      <vt:lpstr>Intended learning outcomes</vt:lpstr>
      <vt:lpstr>Beyond the tyranny of intended learning outcomes?</vt:lpstr>
      <vt:lpstr>You will be able to download my main slides</vt:lpstr>
      <vt:lpstr>Announcement about mobile phones and laptops...</vt:lpstr>
      <vt:lpstr>Download Phil’s published stuff on feedback, assessment, and learning</vt:lpstr>
      <vt:lpstr>Name labels…</vt:lpstr>
      <vt:lpstr>Getting to know each other: an analogue approach…</vt:lpstr>
      <vt:lpstr>Making engagement happen</vt:lpstr>
      <vt:lpstr>Time-constrained Post-it exercise</vt:lpstr>
      <vt:lpstr>Thought for the day: Einstein</vt:lpstr>
      <vt:lpstr>Bringing assessment and feedback to life Questions employers might ask students at interview, that could help us frame some of our assessment and feedback</vt:lpstr>
      <vt:lpstr>Evidence-based practice</vt:lpstr>
      <vt:lpstr>17 sources about assessment, feedback and learning in higher education</vt:lpstr>
      <vt:lpstr>PowerPoint Presentation</vt:lpstr>
      <vt:lpstr>PowerPoint Presentation</vt:lpstr>
      <vt:lpstr>Now is the decade of  Colleges’ dis-content!</vt:lpstr>
      <vt:lpstr>Modern institutions are moving away from being the providers of content, (where everything used to be about ‘delivery’), towards foregrounding two major functions: </vt:lpstr>
      <vt:lpstr> How students really learn </vt:lpstr>
      <vt:lpstr> How Students Really Learn ‘Ripples’ model of learning</vt:lpstr>
      <vt:lpstr>PowerPoint Presentation</vt:lpstr>
      <vt:lpstr>Traditional (obsolete) views...</vt:lpstr>
      <vt:lpstr>PowerPoint Presentation</vt:lpstr>
      <vt:lpstr>But what about learning styles?</vt:lpstr>
      <vt:lpstr>PowerPoint Presentation</vt:lpstr>
      <vt:lpstr>What wavelength should I teach on?</vt:lpstr>
      <vt:lpstr>PowerPoint Presentation</vt:lpstr>
      <vt:lpstr>PowerPoint Presentation</vt:lpstr>
      <vt:lpstr>PowerPoint Presentation</vt:lpstr>
      <vt:lpstr>PowerPoint Presentation</vt:lpstr>
      <vt:lpstr>PowerPoint Presentation</vt:lpstr>
      <vt:lpstr>Face-to-face communication</vt:lpstr>
      <vt:lpstr>Face-to-face one-to-one feedback activity</vt:lpstr>
      <vt:lpstr>PowerPoint Presentation</vt:lpstr>
      <vt:lpstr>PowerPoint Presentation</vt:lpstr>
      <vt:lpstr>PowerPoint Presentation</vt:lpstr>
      <vt:lpstr>PowerPoint Presentation</vt:lpstr>
      <vt:lpstr>Learning, feedback and assessment: the ten most important words</vt:lpstr>
      <vt:lpstr>‘what’ is getting ever less important</vt:lpstr>
      <vt:lpstr>PowerPoint Presentation</vt:lpstr>
      <vt:lpstr>PowerPoint Presentation</vt:lpstr>
      <vt:lpstr>PowerPoint Presentation</vt:lpstr>
      <vt:lpstr>PowerPoint Presentation</vt:lpstr>
      <vt:lpstr>My main worries about assessment...</vt:lpstr>
      <vt:lpstr>PowerPoint Presentation</vt:lpstr>
      <vt:lpstr>PowerPoint Presentation</vt:lpstr>
      <vt:lpstr>Boud et al 2010: ‘Assessment 2020’</vt:lpstr>
      <vt:lpstr>Boud et al, 2010</vt:lpstr>
      <vt:lpstr>The importance of dialogic assessment</vt:lpstr>
      <vt:lpstr>PowerPoint Presentation</vt:lpstr>
      <vt:lpstr>Quality feedback: three vital functions</vt:lpstr>
      <vt:lpstr>Task: think about ghastly feedback</vt:lpstr>
      <vt:lpstr>Learning is not linear! Feedback is not unidirectional. But sometimes we pretend that they are! #sketchnote by @SGroshell and @MrZachG #edchat #learning #teachchat</vt:lpstr>
      <vt:lpstr>PowerPoint Presentation</vt:lpstr>
      <vt:lpstr>What’s wrong with feedback?</vt:lpstr>
      <vt:lpstr>Fishing for feedback?</vt:lpstr>
      <vt:lpstr>But what’s really wrong with feedback?</vt:lpstr>
      <vt:lpstr>Royce Sadler on feedback:</vt:lpstr>
      <vt:lpstr>Dylan Wiliam on feedback (online)</vt:lpstr>
      <vt:lpstr>Damaging feedback...</vt:lpstr>
      <vt:lpstr>Conclusions</vt:lpstr>
      <vt:lpstr>How’s your feedback?  (After Nicol and MacFarlane-Dick, 2006)</vt:lpstr>
      <vt:lpstr>Five tips for formative feedback</vt:lpstr>
      <vt:lpstr>PowerPoint Presentation</vt:lpstr>
      <vt:lpstr>PowerPoint Presentation</vt:lpstr>
      <vt:lpstr>Useful references and further reading (1)</vt:lpstr>
      <vt:lpstr>Useful references and further reading (2)</vt:lpstr>
      <vt:lpstr>Useful references and further reading (3)</vt:lpstr>
      <vt:lpstr>Useful references and further reading (4)</vt:lpstr>
      <vt:lpstr>And now for the extras!</vt:lpstr>
      <vt:lpstr>How to get feedback to a large group of students within 24 hours</vt:lpstr>
      <vt:lpstr>Set the hand-in time to be at a whole-group session</vt:lpstr>
      <vt:lpstr>The blue sheet can contain....</vt:lpstr>
      <vt:lpstr>At 1006...</vt:lpstr>
      <vt:lpstr>The rationale...</vt:lpstr>
      <vt:lpstr>Now take away their work to mark – in a third of the time it used to take you!</vt:lpstr>
      <vt:lpstr>Furthermore...</vt:lpstr>
      <vt:lpstr>PowerPoint Presentation</vt:lpstr>
      <vt:lpstr>Feedback without marks</vt:lpstr>
      <vt:lpstr>Feedback versus marks or grades</vt:lpstr>
      <vt:lpstr>Just a mark (or grade) is the least effective form of feedback!</vt:lpstr>
      <vt:lpstr>But there are ways round this...</vt:lpstr>
      <vt:lpstr>Suggest that their marks will count!</vt:lpstr>
      <vt:lpstr>Get them to self-assess...</vt:lpstr>
      <vt:lpstr>Students who under-estimate their grade…</vt:lpstr>
      <vt:lpstr>Students who over-estimate their grade…</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Steve Denton Pro-Vice-Chancellor Registrar and Secretary   Professional administration – myths, realities and challenges</dc:title>
  <dc:creator/>
  <cp:lastModifiedBy/>
  <cp:revision>210</cp:revision>
  <dcterms:created xsi:type="dcterms:W3CDTF">2006-05-11T10:54:55Z</dcterms:created>
  <dcterms:modified xsi:type="dcterms:W3CDTF">2018-05-31T16:14:03Z</dcterms:modified>
</cp:coreProperties>
</file>