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39.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slideLayouts/slideLayout40.xml" ContentType="application/vnd.openxmlformats-officedocument.presentationml.slideLayout+xml"/>
  <Override PartName="/ppt/theme/theme43.xml" ContentType="application/vnd.openxmlformats-officedocument.theme+xml"/>
  <Override PartName="/ppt/slideLayouts/slideLayout41.xml" ContentType="application/vnd.openxmlformats-officedocument.presentationml.slideLayout+xml"/>
  <Override PartName="/ppt/theme/theme44.xml" ContentType="application/vnd.openxmlformats-officedocument.theme+xml"/>
  <Override PartName="/ppt/slideLayouts/slideLayout42.xml" ContentType="application/vnd.openxmlformats-officedocument.presentationml.slideLayout+xml"/>
  <Override PartName="/ppt/theme/theme45.xml" ContentType="application/vnd.openxmlformats-officedocument.theme+xml"/>
  <Override PartName="/ppt/slideLayouts/slideLayout43.xml" ContentType="application/vnd.openxmlformats-officedocument.presentationml.slideLayout+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slideLayouts/slideLayout44.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slideLayouts/slideLayout45.xml" ContentType="application/vnd.openxmlformats-officedocument.presentationml.slideLayout+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slideLayouts/slideLayout46.xml" ContentType="application/vnd.openxmlformats-officedocument.presentationml.slideLayout+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slideLayouts/slideLayout47.xml" ContentType="application/vnd.openxmlformats-officedocument.presentationml.slideLayout+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slideLayouts/slideLayout48.xml" ContentType="application/vnd.openxmlformats-officedocument.presentationml.slideLayout+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slideLayouts/slideLayout49.xml" ContentType="application/vnd.openxmlformats-officedocument.presentationml.slideLayout+xml"/>
  <Override PartName="/ppt/theme/theme12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slideLayouts/slideLayout52.xml" ContentType="application/vnd.openxmlformats-officedocument.presentationml.slideLayout+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slideLayouts/slideLayout53.xml" ContentType="application/vnd.openxmlformats-officedocument.presentationml.slideLayout+xml"/>
  <Override PartName="/ppt/theme/theme138.xml" ContentType="application/vnd.openxmlformats-officedocument.theme+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43.xml" ContentType="application/vnd.openxmlformats-officedocument.theme+xml"/>
  <Override PartName="/ppt/theme/theme144.xml" ContentType="application/vnd.openxmlformats-officedocument.theme+xml"/>
  <Override PartName="/ppt/slideLayouts/slideLayout56.xml" ContentType="application/vnd.openxmlformats-officedocument.presentationml.slideLayout+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slideLayouts/slideLayout57.xml" ContentType="application/vnd.openxmlformats-officedocument.presentationml.slideLayout+xml"/>
  <Override PartName="/ppt/theme/theme160.xml" ContentType="application/vnd.openxmlformats-officedocument.theme+xml"/>
  <Override PartName="/ppt/theme/theme161.xml" ContentType="application/vnd.openxmlformats-officedocument.theme+xml"/>
  <Override PartName="/ppt/theme/theme162.xml" ContentType="application/vnd.openxmlformats-officedocument.theme+xml"/>
  <Override PartName="/ppt/theme/theme163.xml" ContentType="application/vnd.openxmlformats-officedocument.theme+xml"/>
  <Override PartName="/ppt/theme/theme164.xml" ContentType="application/vnd.openxmlformats-officedocument.theme+xml"/>
  <Override PartName="/ppt/slideLayouts/slideLayout58.xml" ContentType="application/vnd.openxmlformats-officedocument.presentationml.slideLayout+xml"/>
  <Override PartName="/ppt/theme/theme165.xml" ContentType="application/vnd.openxmlformats-officedocument.theme+xml"/>
  <Override PartName="/ppt/slideLayouts/slideLayout59.xml" ContentType="application/vnd.openxmlformats-officedocument.presentationml.slideLayout+xml"/>
  <Override PartName="/ppt/theme/theme166.xml" ContentType="application/vnd.openxmlformats-officedocument.theme+xml"/>
  <Override PartName="/ppt/theme/theme16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6" r:id="rId39"/>
    <p:sldMasterId id="2147484749" r:id="rId40"/>
    <p:sldMasterId id="2147484753" r:id="rId41"/>
    <p:sldMasterId id="2147484755" r:id="rId42"/>
    <p:sldMasterId id="2147484758" r:id="rId43"/>
    <p:sldMasterId id="2147484760" r:id="rId44"/>
    <p:sldMasterId id="2147484762" r:id="rId45"/>
    <p:sldMasterId id="2147484766" r:id="rId46"/>
    <p:sldMasterId id="2147484768" r:id="rId47"/>
    <p:sldMasterId id="2147484770" r:id="rId48"/>
    <p:sldMasterId id="2147484772" r:id="rId49"/>
    <p:sldMasterId id="2147484778" r:id="rId50"/>
    <p:sldMasterId id="2147484780" r:id="rId51"/>
    <p:sldMasterId id="2147484793" r:id="rId52"/>
    <p:sldMasterId id="2147484797" r:id="rId53"/>
    <p:sldMasterId id="2147484799" r:id="rId54"/>
    <p:sldMasterId id="2147484802" r:id="rId55"/>
    <p:sldMasterId id="2147484804" r:id="rId56"/>
    <p:sldMasterId id="2147484806" r:id="rId57"/>
    <p:sldMasterId id="2147484808" r:id="rId58"/>
    <p:sldMasterId id="2147484811" r:id="rId59"/>
    <p:sldMasterId id="2147484815" r:id="rId60"/>
    <p:sldMasterId id="2147484817" r:id="rId61"/>
    <p:sldMasterId id="2147484819" r:id="rId62"/>
    <p:sldMasterId id="2147484821" r:id="rId63"/>
    <p:sldMasterId id="2147484823" r:id="rId64"/>
    <p:sldMasterId id="2147484825" r:id="rId65"/>
    <p:sldMasterId id="2147484827" r:id="rId66"/>
    <p:sldMasterId id="2147484829" r:id="rId67"/>
    <p:sldMasterId id="2147484831" r:id="rId68"/>
    <p:sldMasterId id="2147484833" r:id="rId69"/>
    <p:sldMasterId id="2147484835" r:id="rId70"/>
    <p:sldMasterId id="2147484837" r:id="rId71"/>
    <p:sldMasterId id="2147484839" r:id="rId72"/>
    <p:sldMasterId id="2147484841" r:id="rId73"/>
    <p:sldMasterId id="2147484845" r:id="rId74"/>
    <p:sldMasterId id="2147484848" r:id="rId75"/>
    <p:sldMasterId id="2147484850" r:id="rId76"/>
    <p:sldMasterId id="2147484853" r:id="rId77"/>
    <p:sldMasterId id="2147484855" r:id="rId78"/>
    <p:sldMasterId id="2147484857" r:id="rId79"/>
    <p:sldMasterId id="2147484864" r:id="rId80"/>
    <p:sldMasterId id="2147484866" r:id="rId81"/>
    <p:sldMasterId id="2147484868" r:id="rId82"/>
    <p:sldMasterId id="2147484870" r:id="rId83"/>
    <p:sldMasterId id="2147484872" r:id="rId84"/>
    <p:sldMasterId id="2147484876" r:id="rId85"/>
    <p:sldMasterId id="2147484878" r:id="rId86"/>
    <p:sldMasterId id="2147484880" r:id="rId87"/>
    <p:sldMasterId id="2147484888" r:id="rId88"/>
    <p:sldMasterId id="2147484895" r:id="rId89"/>
    <p:sldMasterId id="2147484903" r:id="rId90"/>
    <p:sldMasterId id="2147484905" r:id="rId91"/>
    <p:sldMasterId id="2147484907" r:id="rId92"/>
    <p:sldMasterId id="2147484909" r:id="rId93"/>
    <p:sldMasterId id="2147484911" r:id="rId94"/>
    <p:sldMasterId id="2147484913" r:id="rId95"/>
    <p:sldMasterId id="2147484915" r:id="rId96"/>
    <p:sldMasterId id="2147484933" r:id="rId97"/>
    <p:sldMasterId id="2147484935" r:id="rId98"/>
    <p:sldMasterId id="2147484936" r:id="rId99"/>
    <p:sldMasterId id="2147484938" r:id="rId100"/>
    <p:sldMasterId id="2147484945" r:id="rId101"/>
    <p:sldMasterId id="2147484947" r:id="rId102"/>
    <p:sldMasterId id="2147484949" r:id="rId103"/>
    <p:sldMasterId id="2147484962" r:id="rId104"/>
    <p:sldMasterId id="2147484964" r:id="rId105"/>
    <p:sldMasterId id="2147484974" r:id="rId106"/>
    <p:sldMasterId id="2147484976" r:id="rId107"/>
    <p:sldMasterId id="2147484978" r:id="rId108"/>
    <p:sldMasterId id="2147484980" r:id="rId109"/>
    <p:sldMasterId id="2147484982" r:id="rId110"/>
    <p:sldMasterId id="2147484984" r:id="rId111"/>
    <p:sldMasterId id="2147484986" r:id="rId112"/>
    <p:sldMasterId id="2147484988" r:id="rId113"/>
    <p:sldMasterId id="2147484990" r:id="rId114"/>
    <p:sldMasterId id="2147484992" r:id="rId115"/>
    <p:sldMasterId id="2147485000" r:id="rId116"/>
    <p:sldMasterId id="2147485002" r:id="rId117"/>
    <p:sldMasterId id="2147485006" r:id="rId118"/>
    <p:sldMasterId id="2147485018" r:id="rId119"/>
    <p:sldMasterId id="2147485020" r:id="rId120"/>
    <p:sldMasterId id="2147485022" r:id="rId121"/>
    <p:sldMasterId id="2147485024" r:id="rId122"/>
    <p:sldMasterId id="2147485027" r:id="rId123"/>
    <p:sldMasterId id="2147485033" r:id="rId124"/>
    <p:sldMasterId id="2147485035" r:id="rId125"/>
    <p:sldMasterId id="2147485037" r:id="rId126"/>
    <p:sldMasterId id="2147485039" r:id="rId127"/>
    <p:sldMasterId id="2147485041" r:id="rId128"/>
    <p:sldMasterId id="2147485042" r:id="rId129"/>
    <p:sldMasterId id="2147485044" r:id="rId130"/>
    <p:sldMasterId id="2147485046" r:id="rId131"/>
    <p:sldMasterId id="2147485048" r:id="rId132"/>
    <p:sldMasterId id="2147485053" r:id="rId133"/>
    <p:sldMasterId id="2147485057" r:id="rId134"/>
    <p:sldMasterId id="2147485060" r:id="rId135"/>
    <p:sldMasterId id="2147485063" r:id="rId136"/>
    <p:sldMasterId id="2147485065" r:id="rId137"/>
    <p:sldMasterId id="2147485067" r:id="rId138"/>
    <p:sldMasterId id="2147485069" r:id="rId139"/>
    <p:sldMasterId id="2147485077" r:id="rId140"/>
    <p:sldMasterId id="2147485082" r:id="rId141"/>
    <p:sldMasterId id="2147485084" r:id="rId142"/>
    <p:sldMasterId id="2147485086" r:id="rId143"/>
    <p:sldMasterId id="2147485088" r:id="rId144"/>
    <p:sldMasterId id="2147485091" r:id="rId145"/>
    <p:sldMasterId id="2147485094" r:id="rId146"/>
    <p:sldMasterId id="2147485097" r:id="rId147"/>
    <p:sldMasterId id="2147485099" r:id="rId148"/>
    <p:sldMasterId id="2147485101" r:id="rId149"/>
    <p:sldMasterId id="2147485103" r:id="rId150"/>
    <p:sldMasterId id="2147485105" r:id="rId151"/>
    <p:sldMasterId id="2147485109" r:id="rId152"/>
    <p:sldMasterId id="2147485111" r:id="rId153"/>
    <p:sldMasterId id="2147485113" r:id="rId154"/>
    <p:sldMasterId id="2147485115" r:id="rId155"/>
    <p:sldMasterId id="2147485117" r:id="rId156"/>
    <p:sldMasterId id="2147485121" r:id="rId157"/>
    <p:sldMasterId id="2147485126" r:id="rId158"/>
    <p:sldMasterId id="2147485142" r:id="rId159"/>
    <p:sldMasterId id="2147485155" r:id="rId160"/>
    <p:sldMasterId id="2147485157" r:id="rId161"/>
    <p:sldMasterId id="2147485168" r:id="rId162"/>
    <p:sldMasterId id="2147485170" r:id="rId163"/>
    <p:sldMasterId id="2147485180" r:id="rId164"/>
    <p:sldMasterId id="2147485191" r:id="rId165"/>
    <p:sldMasterId id="2147485193" r:id="rId166"/>
  </p:sldMasterIdLst>
  <p:notesMasterIdLst>
    <p:notesMasterId r:id="rId208"/>
  </p:notesMasterIdLst>
  <p:sldIdLst>
    <p:sldId id="428" r:id="rId167"/>
    <p:sldId id="883" r:id="rId168"/>
    <p:sldId id="528" r:id="rId169"/>
    <p:sldId id="1193" r:id="rId170"/>
    <p:sldId id="1212" r:id="rId171"/>
    <p:sldId id="1221" r:id="rId172"/>
    <p:sldId id="1194" r:id="rId173"/>
    <p:sldId id="1035" r:id="rId174"/>
    <p:sldId id="1224" r:id="rId175"/>
    <p:sldId id="256" r:id="rId176"/>
    <p:sldId id="987" r:id="rId177"/>
    <p:sldId id="988" r:id="rId178"/>
    <p:sldId id="989" r:id="rId179"/>
    <p:sldId id="990" r:id="rId180"/>
    <p:sldId id="1220" r:id="rId181"/>
    <p:sldId id="1143" r:id="rId182"/>
    <p:sldId id="459" r:id="rId183"/>
    <p:sldId id="529" r:id="rId184"/>
    <p:sldId id="531" r:id="rId185"/>
    <p:sldId id="984" r:id="rId186"/>
    <p:sldId id="895" r:id="rId187"/>
    <p:sldId id="896" r:id="rId188"/>
    <p:sldId id="897" r:id="rId189"/>
    <p:sldId id="545" r:id="rId190"/>
    <p:sldId id="1192" r:id="rId191"/>
    <p:sldId id="1181" r:id="rId192"/>
    <p:sldId id="1182" r:id="rId193"/>
    <p:sldId id="1183" r:id="rId194"/>
    <p:sldId id="1184" r:id="rId195"/>
    <p:sldId id="512" r:id="rId196"/>
    <p:sldId id="1114" r:id="rId197"/>
    <p:sldId id="1209" r:id="rId198"/>
    <p:sldId id="1222" r:id="rId199"/>
    <p:sldId id="1187" r:id="rId200"/>
    <p:sldId id="1186" r:id="rId201"/>
    <p:sldId id="1145" r:id="rId202"/>
    <p:sldId id="1096" r:id="rId203"/>
    <p:sldId id="1219" r:id="rId204"/>
    <p:sldId id="1225" r:id="rId205"/>
    <p:sldId id="1108" r:id="rId206"/>
    <p:sldId id="1115" r:id="rId207"/>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0000"/>
    <a:srgbClr val="FF6600"/>
    <a:srgbClr val="FF3300"/>
    <a:srgbClr val="9966FF"/>
    <a:srgbClr val="FFFFFF"/>
    <a:srgbClr val="660066"/>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038" autoAdjust="0"/>
  </p:normalViewPr>
  <p:slideViewPr>
    <p:cSldViewPr>
      <p:cViewPr varScale="1">
        <p:scale>
          <a:sx n="70" d="100"/>
          <a:sy n="70" d="100"/>
        </p:scale>
        <p:origin x="136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3282"/>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 Target="slides/slide4.xml"/><Relationship Id="rId191" Type="http://schemas.openxmlformats.org/officeDocument/2006/relationships/slide" Target="slides/slide25.xml"/><Relationship Id="rId205" Type="http://schemas.openxmlformats.org/officeDocument/2006/relationships/slide" Target="slides/slide39.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Master" Target="slideMasters/slideMaster128.xml"/><Relationship Id="rId144" Type="http://schemas.openxmlformats.org/officeDocument/2006/relationships/slideMaster" Target="slideMasters/slideMaster144.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65" Type="http://schemas.openxmlformats.org/officeDocument/2006/relationships/slideMaster" Target="slideMasters/slideMaster165.xml"/><Relationship Id="rId181" Type="http://schemas.openxmlformats.org/officeDocument/2006/relationships/slide" Target="slides/slide15.xml"/><Relationship Id="rId186" Type="http://schemas.openxmlformats.org/officeDocument/2006/relationships/slide" Target="slides/slide20.xml"/><Relationship Id="rId211" Type="http://schemas.openxmlformats.org/officeDocument/2006/relationships/theme" Target="theme/theme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55" Type="http://schemas.openxmlformats.org/officeDocument/2006/relationships/slideMaster" Target="slideMasters/slideMaster155.xml"/><Relationship Id="rId171" Type="http://schemas.openxmlformats.org/officeDocument/2006/relationships/slide" Target="slides/slide5.xml"/><Relationship Id="rId176" Type="http://schemas.openxmlformats.org/officeDocument/2006/relationships/slide" Target="slides/slide10.xml"/><Relationship Id="rId192" Type="http://schemas.openxmlformats.org/officeDocument/2006/relationships/slide" Target="slides/slide26.xml"/><Relationship Id="rId197" Type="http://schemas.openxmlformats.org/officeDocument/2006/relationships/slide" Target="slides/slide31.xml"/><Relationship Id="rId206" Type="http://schemas.openxmlformats.org/officeDocument/2006/relationships/slide" Target="slides/slide40.xml"/><Relationship Id="rId201" Type="http://schemas.openxmlformats.org/officeDocument/2006/relationships/slide" Target="slides/slide3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 Target="slides/slide16.xml"/><Relationship Id="rId187"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tableStyles" Target="tableStyle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 Target="slides/slide11.xml"/><Relationship Id="rId198" Type="http://schemas.openxmlformats.org/officeDocument/2006/relationships/slide" Target="slides/slide32.xml"/><Relationship Id="rId172" Type="http://schemas.openxmlformats.org/officeDocument/2006/relationships/slide" Target="slides/slide6.xml"/><Relationship Id="rId193" Type="http://schemas.openxmlformats.org/officeDocument/2006/relationships/slide" Target="slides/slide27.xml"/><Relationship Id="rId202" Type="http://schemas.openxmlformats.org/officeDocument/2006/relationships/slide" Target="slides/slide36.xml"/><Relationship Id="rId207" Type="http://schemas.openxmlformats.org/officeDocument/2006/relationships/slide" Target="slides/slide4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1.xml"/><Relationship Id="rId188" Type="http://schemas.openxmlformats.org/officeDocument/2006/relationships/slide" Target="slides/slide22.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1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 Target="slides/slide7.xml"/><Relationship Id="rId194" Type="http://schemas.openxmlformats.org/officeDocument/2006/relationships/slide" Target="slides/slide28.xml"/><Relationship Id="rId199" Type="http://schemas.openxmlformats.org/officeDocument/2006/relationships/slide" Target="slides/slide33.xml"/><Relationship Id="rId203" Type="http://schemas.openxmlformats.org/officeDocument/2006/relationships/slide" Target="slides/slide37.xml"/><Relationship Id="rId208"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8.xml"/><Relationship Id="rId189" Type="http://schemas.openxmlformats.org/officeDocument/2006/relationships/slide" Target="slides/slide2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8.xml"/><Relationship Id="rId179" Type="http://schemas.openxmlformats.org/officeDocument/2006/relationships/slide" Target="slides/slide13.xml"/><Relationship Id="rId195" Type="http://schemas.openxmlformats.org/officeDocument/2006/relationships/slide" Target="slides/slide29.xml"/><Relationship Id="rId209" Type="http://schemas.openxmlformats.org/officeDocument/2006/relationships/presProps" Target="presProps.xml"/><Relationship Id="rId190" Type="http://schemas.openxmlformats.org/officeDocument/2006/relationships/slide" Target="slides/slide24.xml"/><Relationship Id="rId204" Type="http://schemas.openxmlformats.org/officeDocument/2006/relationships/slide" Target="slides/slide38.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 Target="slides/slide3.xml"/><Relationship Id="rId185"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xml"/><Relationship Id="rId210" Type="http://schemas.openxmlformats.org/officeDocument/2006/relationships/viewProps" Target="viewProps.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9.xml"/><Relationship Id="rId196" Type="http://schemas.openxmlformats.org/officeDocument/2006/relationships/slide" Target="slides/slide30.xml"/><Relationship Id="rId200" Type="http://schemas.openxmlformats.org/officeDocument/2006/relationships/slide" Target="slides/slide34.xml"/><Relationship Id="rId16" Type="http://schemas.openxmlformats.org/officeDocument/2006/relationships/slideMaster" Target="slideMasters/slideMaster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21</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22</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23</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7918A6-274E-49C2-AE12-872A22CD574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396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3962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1013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08850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0258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37</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565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8696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773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7483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17</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07/06/2018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07/06/2018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07/06/2018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07/06/2018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07 June 2018</a:t>
            </a:fld>
            <a:endParaRPr lang="en-GB" sz="1800" dirty="0">
              <a:solidFill>
                <a:srgbClr val="FFFF66"/>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07 June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07/06/2018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72413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6/7/2018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85093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456385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07/06/2018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169364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1820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20456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6/7/2018</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403178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07/06/2018</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78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07/06/2018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07/06/2018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07/06/2018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07/06/2018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3.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47.xm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2.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9.xml"/><Relationship Id="rId1" Type="http://schemas.openxmlformats.org/officeDocument/2006/relationships/slideLayout" Target="../slideLayouts/slideLayout4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theme" Target="../theme/theme130.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hyperlink" Target="00%20main%20menu.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52.xm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2" Type="http://schemas.openxmlformats.org/officeDocument/2006/relationships/theme" Target="../theme/theme138.xml"/><Relationship Id="rId1" Type="http://schemas.openxmlformats.org/officeDocument/2006/relationships/slideLayout" Target="../slideLayouts/slideLayout53.xm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1.xm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3.xml.rels><?xml version="1.0" encoding="UTF-8" standalone="yes"?>
<Relationships xmlns="http://schemas.openxmlformats.org/package/2006/relationships"><Relationship Id="rId3" Type="http://schemas.openxmlformats.org/officeDocument/2006/relationships/theme" Target="../theme/theme14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5.xml.rels><?xml version="1.0" encoding="UTF-8" standalone="yes"?>
<Relationships xmlns="http://schemas.openxmlformats.org/package/2006/relationships"><Relationship Id="rId2" Type="http://schemas.openxmlformats.org/officeDocument/2006/relationships/theme" Target="../theme/theme145.xml"/><Relationship Id="rId1" Type="http://schemas.openxmlformats.org/officeDocument/2006/relationships/slideLayout" Target="../slideLayouts/slideLayout56.xml"/></Relationships>
</file>

<file path=ppt/slideMasters/_rels/slideMaster14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60.xml.rels><?xml version="1.0" encoding="UTF-8" standalone="yes"?>
<Relationships xmlns="http://schemas.openxmlformats.org/package/2006/relationships"><Relationship Id="rId2" Type="http://schemas.openxmlformats.org/officeDocument/2006/relationships/theme" Target="../theme/theme160.xml"/><Relationship Id="rId1" Type="http://schemas.openxmlformats.org/officeDocument/2006/relationships/slideLayout" Target="../slideLayouts/slideLayout57.xml"/></Relationships>
</file>

<file path=ppt/slideMasters/_rels/slideMaster1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1.xml"/></Relationships>
</file>

<file path=ppt/slideMasters/_rels/slideMaster1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64.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58.xml"/></Relationships>
</file>

<file path=ppt/slideMasters/_rels/slideMaster166.xml.rels><?xml version="1.0" encoding="UTF-8" standalone="yes"?>
<Relationships xmlns="http://schemas.openxmlformats.org/package/2006/relationships"><Relationship Id="rId2" Type="http://schemas.openxmlformats.org/officeDocument/2006/relationships/theme" Target="../theme/theme166.xml"/><Relationship Id="rId1" Type="http://schemas.openxmlformats.org/officeDocument/2006/relationships/slideLayout" Target="../slideLayouts/slideLayout5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9.xml"/><Relationship Id="rId1" Type="http://schemas.openxmlformats.org/officeDocument/2006/relationships/slideLayout" Target="../slideLayouts/slideLayout3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3.xml"/><Relationship Id="rId1" Type="http://schemas.openxmlformats.org/officeDocument/2006/relationships/slideLayout" Target="../slideLayouts/slideLayout40.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4.xml"/><Relationship Id="rId1" Type="http://schemas.openxmlformats.org/officeDocument/2006/relationships/slideLayout" Target="../slideLayouts/slideLayout41.xm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5.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3.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8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86" r:id="rId1"/>
    <p:sldLayoutId id="2147485188"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6/7/2018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sldLayoutIdLst>
    <p:sldLayoutId id="214748519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9032661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6/7/2018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2758431"/>
      </p:ext>
    </p:extLst>
  </p:cSld>
  <p:clrMap bg1="lt1" tx1="dk1" bg2="lt2" tx2="dk2" accent1="accent1" accent2="accent2" accent3="accent3" accent4="accent4" accent5="accent5" accent6="accent6" hlink="hlink" folHlink="folHlink"/>
  <p:sldLayoutIdLst>
    <p:sldLayoutId id="214748519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B1171-A46B-4366-8362-CAD09009A5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ED3F3E-E660-4ECF-B796-49F79BCBE2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B6069-5878-4A85-88D4-35BBB32D42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3EC9DA-917E-4430-957F-A2BE023D2C6A}" type="datetimeFigureOut">
              <a:rPr lang="en-GB" smtClean="0"/>
              <a:t>07/06/2018</a:t>
            </a:fld>
            <a:endParaRPr lang="en-GB"/>
          </a:p>
        </p:txBody>
      </p:sp>
      <p:sp>
        <p:nvSpPr>
          <p:cNvPr id="5" name="Footer Placeholder 4">
            <a:extLst>
              <a:ext uri="{FF2B5EF4-FFF2-40B4-BE49-F238E27FC236}">
                <a16:creationId xmlns:a16="http://schemas.microsoft.com/office/drawing/2014/main" id="{E6895C94-11A7-491C-B088-A89D316F89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3F7859-6C88-42F9-9AB1-CF58907DECD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229229-8553-416E-AFAB-746704246035}" type="slidenum">
              <a:rPr lang="en-GB" smtClean="0"/>
              <a:t>‹#›</a:t>
            </a:fld>
            <a:endParaRPr lang="en-GB"/>
          </a:p>
        </p:txBody>
      </p:sp>
    </p:spTree>
    <p:extLst>
      <p:ext uri="{BB962C8B-B14F-4D97-AF65-F5344CB8AC3E}">
        <p14:creationId xmlns:p14="http://schemas.microsoft.com/office/powerpoint/2010/main" val="3247036538"/>
      </p:ext>
    </p:extLst>
  </p:cSld>
  <p:clrMap bg1="lt1" tx1="dk1" bg2="lt2" tx2="dk2" accent1="accent1" accent2="accent2" accent3="accent3" accent4="accent4" accent5="accent5" accent6="accent6" hlink="hlink" folHlink="folHlink"/>
  <p:sldLayoutIdLst>
    <p:sldLayoutId id="214748519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07/06/2018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6/7/2018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48.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s.cmu.edu/~rgs/alice26a.gif" TargetMode="Externa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57.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hyperlink" Target="http://phil-race.co.uk/2018/04/edge-hill-university-24th-april/" TargetMode="Externa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2736380"/>
          </a:xfrm>
          <a:noFill/>
        </p:spPr>
        <p:txBody>
          <a:bodyPr/>
          <a:lstStyle/>
          <a:p>
            <a:pPr algn="ctr">
              <a:defRPr/>
            </a:pPr>
            <a:r>
              <a:rPr lang="en-US" sz="8800" dirty="0">
                <a:solidFill>
                  <a:srgbClr val="FF0000"/>
                </a:solidFill>
                <a:latin typeface="AR CARTER" panose="02000000000000000000" pitchFamily="2" charset="0"/>
              </a:rPr>
              <a:t>Go forth and elsify!</a:t>
            </a:r>
            <a:br>
              <a:rPr lang="en-US" sz="4400" dirty="0">
                <a:solidFill>
                  <a:srgbClr val="FFFF00"/>
                </a:solidFill>
                <a:latin typeface="+mn-lt"/>
              </a:rPr>
            </a:br>
            <a:r>
              <a:rPr lang="en-GB" sz="2800" dirty="0">
                <a:solidFill>
                  <a:srgbClr val="FFFF00"/>
                </a:solidFill>
                <a:latin typeface="+mn-lt"/>
              </a:rPr>
              <a:t>(What </a:t>
            </a:r>
            <a:r>
              <a:rPr lang="en-GB" sz="2800" dirty="0">
                <a:solidFill>
                  <a:srgbClr val="FF3300"/>
                </a:solidFill>
                <a:latin typeface="+mn-lt"/>
              </a:rPr>
              <a:t>else</a:t>
            </a:r>
            <a:r>
              <a:rPr lang="en-GB" sz="2800" dirty="0">
                <a:solidFill>
                  <a:srgbClr val="FFFF00"/>
                </a:solidFill>
                <a:latin typeface="+mn-lt"/>
              </a:rPr>
              <a:t> can we do with feedback, teaching and assessment to make learning happen better?)</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84618" y="3645030"/>
            <a:ext cx="6589152" cy="954107"/>
          </a:xfrm>
          <a:prstGeom prst="rect">
            <a:avLst/>
          </a:prstGeom>
        </p:spPr>
        <p:txBody>
          <a:bodyPr wrap="square">
            <a:spAutoFit/>
          </a:bodyPr>
          <a:lstStyle/>
          <a:p>
            <a:pPr algn="ctr"/>
            <a:r>
              <a:rPr lang="en-GB" sz="2800" b="1" dirty="0">
                <a:latin typeface="Calibri" panose="020F0502020204030204" pitchFamily="34" charset="0"/>
              </a:rPr>
              <a:t> 7</a:t>
            </a:r>
            <a:r>
              <a:rPr lang="en-GB" sz="2800" b="1" baseline="30000" dirty="0">
                <a:latin typeface="Calibri" panose="020F0502020204030204" pitchFamily="34" charset="0"/>
              </a:rPr>
              <a:t>th</a:t>
            </a:r>
            <a:r>
              <a:rPr lang="en-GB" sz="2800" b="1" dirty="0">
                <a:latin typeface="Calibri" panose="020F0502020204030204" pitchFamily="34" charset="0"/>
              </a:rPr>
              <a:t> June,</a:t>
            </a:r>
            <a:r>
              <a:rPr lang="en-GB" sz="2800" dirty="0">
                <a:latin typeface="Calibri" panose="020F0502020204030204" pitchFamily="34" charset="0"/>
              </a:rPr>
              <a:t> </a:t>
            </a:r>
            <a:r>
              <a:rPr lang="en-GB" sz="2800" b="1" dirty="0">
                <a:latin typeface="Calibri" panose="020F0502020204030204" pitchFamily="34" charset="0"/>
              </a:rPr>
              <a:t>2018</a:t>
            </a:r>
          </a:p>
          <a:p>
            <a:pPr algn="ctr"/>
            <a:r>
              <a:rPr lang="en-GB" sz="2800" b="1" dirty="0">
                <a:latin typeface="Calibri" panose="020F0502020204030204" pitchFamily="34" charset="0"/>
              </a:rPr>
              <a:t>Solstice Conference, Edge Hill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609599" y="61686"/>
            <a:ext cx="619349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David Carless (on Twitter): (last week)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4171A"/>
                </a:solidFill>
                <a:effectLst/>
                <a:uLnTx/>
                <a:uFillTx/>
                <a:latin typeface="Segoe UI" panose="020B0502040204020203" pitchFamily="34" charset="0"/>
                <a:ea typeface="+mn-ea"/>
                <a:cs typeface="+mn-cs"/>
              </a:rPr>
              <a:t>Feedback as telling is seriously overrated!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6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34540517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p:spPr>
        <p:txBody>
          <a:bodyPr/>
          <a:lstStyle/>
          <a:p>
            <a:r>
              <a:rPr lang="en-GB" sz="3600" dirty="0">
                <a:latin typeface="Calibri" panose="020F0502020204030204" pitchFamily="34" charset="0"/>
                <a:cs typeface="Calibri" panose="020F0502020204030204" pitchFamily="34" charset="0"/>
              </a:rPr>
              <a:t>‘what’ </a:t>
            </a:r>
            <a:r>
              <a:rPr lang="en-GB" sz="3600" dirty="0">
                <a:solidFill>
                  <a:srgbClr val="00B050"/>
                </a:solidFill>
                <a:latin typeface="Calibri" panose="020F0502020204030204" pitchFamily="34" charset="0"/>
                <a:cs typeface="Calibri" panose="020F0502020204030204" pitchFamily="34" charset="0"/>
              </a:rPr>
              <a:t>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recently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57022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Learning, feedback and assessment: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1839294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p>
            <a:pPr lvl="0" algn="ctr">
              <a:lnSpc>
                <a:spcPct val="85000"/>
              </a:lnSpc>
              <a:defRPr/>
            </a:pPr>
            <a:r>
              <a:rPr lang="en-GB" sz="3200" b="1" kern="0" dirty="0">
                <a:solidFill>
                  <a:srgbClr val="FF0000"/>
                </a:solidFill>
                <a:latin typeface="Calibri" panose="020F0502020204030204" pitchFamily="34" charset="0"/>
                <a:cs typeface="Calibri" panose="020F0502020204030204" pitchFamily="34" charset="0"/>
              </a:rPr>
              <a:t>Learning, feedback and assessment:</a:t>
            </a:r>
            <a:b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br>
            <a:r>
              <a:rPr kumimoji="0" lang="en-GB" sz="32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2606001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sz="6600" dirty="0">
                <a:solidFill>
                  <a:srgbClr val="FFFF00"/>
                </a:solidFill>
              </a:rPr>
              <a:t>Go forth and </a:t>
            </a:r>
          </a:p>
          <a:p>
            <a:pPr algn="ctr">
              <a:buNone/>
            </a:pPr>
            <a:r>
              <a:rPr lang="en-GB" sz="13800" dirty="0" err="1">
                <a:solidFill>
                  <a:srgbClr val="FFFF00"/>
                </a:solidFill>
              </a:rPr>
              <a:t>elsify</a:t>
            </a:r>
            <a:r>
              <a:rPr lang="en-GB" sz="13800" dirty="0">
                <a:solidFill>
                  <a:srgbClr val="FFFF00"/>
                </a:solidFill>
              </a:rPr>
              <a:t>!</a:t>
            </a:r>
          </a:p>
        </p:txBody>
      </p:sp>
    </p:spTree>
    <p:extLst>
      <p:ext uri="{BB962C8B-B14F-4D97-AF65-F5344CB8AC3E}">
        <p14:creationId xmlns:p14="http://schemas.microsoft.com/office/powerpoint/2010/main" val="32294248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Teaching, learning and </a:t>
            </a:r>
            <a:r>
              <a:rPr lang="en-GB" sz="4000" dirty="0">
                <a:solidFill>
                  <a:srgbClr val="9966FF"/>
                </a:solidFill>
              </a:rPr>
              <a:t>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session, you should be better-able to:</a:t>
            </a:r>
          </a:p>
          <a:p>
            <a:pPr lvl="0">
              <a:buFont typeface="+mj-lt"/>
              <a:buAutoNum type="arabicPeriod"/>
            </a:pPr>
            <a:r>
              <a:rPr lang="en-GB" dirty="0"/>
              <a:t>Reflect on how our attempts at teaching, assessment and feedback link (or don’t link) to the factors underpinning successful student learning;</a:t>
            </a:r>
          </a:p>
          <a:p>
            <a:pPr lvl="0">
              <a:buFont typeface="+mj-lt"/>
              <a:buAutoNum type="arabicPeriod"/>
            </a:pPr>
            <a:r>
              <a:rPr lang="en-GB" dirty="0"/>
              <a:t>Think of what </a:t>
            </a:r>
            <a:r>
              <a:rPr lang="en-GB" dirty="0">
                <a:solidFill>
                  <a:srgbClr val="FF3300"/>
                </a:solidFill>
              </a:rPr>
              <a:t>else</a:t>
            </a:r>
            <a:r>
              <a:rPr lang="en-GB" dirty="0"/>
              <a:t> we may be able to do to make teaching, assessment and feedback fit for purpose.</a:t>
            </a:r>
          </a:p>
          <a:p>
            <a:pPr>
              <a:buFont typeface="+mj-lt"/>
              <a:buAutoNum type="arabicPeriod"/>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later today</a:t>
            </a:r>
            <a:r>
              <a:rPr lang="en-GB" baseline="30000" dirty="0"/>
              <a:t>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morning</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a:t>
            </a:r>
            <a:r>
              <a:rPr lang="en-GB" sz="3600" i="1" dirty="0">
                <a:solidFill>
                  <a:srgbClr val="FF0000"/>
                </a:solidFill>
                <a:latin typeface="Calibri" pitchFamily="34" charset="0"/>
              </a:rPr>
              <a:t>this session </a:t>
            </a:r>
            <a:r>
              <a:rPr lang="en-GB" sz="3600" i="1" dirty="0">
                <a:latin typeface="Calibri" pitchFamily="34" charset="0"/>
              </a:rPr>
              <a:t>to the hashtag </a:t>
            </a:r>
            <a:r>
              <a:rPr lang="en-GB" sz="3600" i="1" dirty="0">
                <a:solidFill>
                  <a:srgbClr val="00B050"/>
                </a:solidFill>
                <a:latin typeface="Calibri" pitchFamily="34" charset="0"/>
              </a:rPr>
              <a:t>#</a:t>
            </a:r>
            <a:r>
              <a:rPr lang="en-GB" sz="3600" i="1" dirty="0">
                <a:solidFill>
                  <a:srgbClr val="00B050"/>
                </a:solidFill>
              </a:rPr>
              <a:t>philatsolstice18</a:t>
            </a:r>
            <a:r>
              <a:rPr lang="en-GB" sz="3600" i="1" dirty="0">
                <a:latin typeface="Calibri" pitchFamily="34" charset="0"/>
              </a:rPr>
              <a:t>. (The overall hashtag for the conference is </a:t>
            </a:r>
            <a:r>
              <a:rPr lang="en-GB" sz="3600" i="1" dirty="0">
                <a:solidFill>
                  <a:srgbClr val="00B050"/>
                </a:solidFill>
                <a:latin typeface="Calibri" pitchFamily="34" charset="0"/>
              </a:rPr>
              <a:t>#Solstice2018</a:t>
            </a:r>
            <a:r>
              <a:rPr lang="en-GB" sz="3600" i="1" dirty="0">
                <a:latin typeface="Calibri" pitchFamily="34" charset="0"/>
              </a:rPr>
              <a:t>). 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Freebies when you get bored!</a:t>
            </a:r>
          </a:p>
        </p:txBody>
      </p:sp>
      <p:sp>
        <p:nvSpPr>
          <p:cNvPr id="3" name="Content Placeholder 2"/>
          <p:cNvSpPr>
            <a:spLocks noGrp="1"/>
          </p:cNvSpPr>
          <p:nvPr>
            <p:ph idx="1"/>
          </p:nvPr>
        </p:nvSpPr>
        <p:spPr>
          <a:xfrm>
            <a:off x="358775" y="836640"/>
            <a:ext cx="8605838" cy="503076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“What I’d most like to take away from this 			session is….”</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a:p>
            <a:pPr>
              <a:lnSpc>
                <a:spcPct val="100000"/>
              </a:lnSpc>
            </a:pPr>
            <a:r>
              <a:rPr lang="en-GB" sz="2800" dirty="0"/>
              <a:t>(That’s a kind of measure of your ‘learning incomes’)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everyone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r>
              <a:rPr lang="en-GB" sz="3200" b="1" dirty="0">
                <a:highlight>
                  <a:srgbClr val="00FF00"/>
                </a:highlight>
                <a:latin typeface="Calibri" panose="020F0502020204030204" pitchFamily="34" charset="0"/>
                <a:cs typeface="Calibri" panose="020F0502020204030204" pitchFamily="34" charset="0"/>
              </a:rPr>
              <a:t>Unless we do something </a:t>
            </a:r>
            <a:r>
              <a:rPr lang="en-GB" sz="3600" b="1" i="1" dirty="0">
                <a:solidFill>
                  <a:srgbClr val="FF0000"/>
                </a:solidFill>
                <a:highlight>
                  <a:srgbClr val="00FF00"/>
                </a:highlight>
                <a:latin typeface="Calibri" panose="020F0502020204030204" pitchFamily="34" charset="0"/>
                <a:cs typeface="Calibri" panose="020F0502020204030204" pitchFamily="34" charset="0"/>
              </a:rPr>
              <a:t>else</a:t>
            </a:r>
            <a:r>
              <a:rPr lang="en-GB" sz="3200" b="1" dirty="0">
                <a:highlight>
                  <a:srgbClr val="00FF00"/>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4866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What’s missing in this old cycle?</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mic Sans MS" pitchFamily="66" charset="0"/>
                <a:ea typeface="+mn-ea"/>
                <a:cs typeface="Arial" pitchFamily="34" charset="0"/>
              </a:rPr>
              <a:t>Conceptualisation</a:t>
            </a:r>
            <a:endPar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Inspiration?</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Enthusiasm?</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omic Sans MS" pitchFamily="66" charset="0"/>
                <a:ea typeface="+mn-ea"/>
                <a:cs typeface="Arial" pitchFamily="34" charset="0"/>
              </a:rPr>
              <a:t>Engagement?</a:t>
            </a:r>
          </a:p>
        </p:txBody>
      </p:sp>
    </p:spTree>
    <p:extLst>
      <p:ext uri="{BB962C8B-B14F-4D97-AF65-F5344CB8AC3E}">
        <p14:creationId xmlns:p14="http://schemas.microsoft.com/office/powerpoint/2010/main" val="129229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41091657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4400" b="1" dirty="0">
                <a:latin typeface="+mn-lt"/>
              </a:rPr>
              <a:t>What wavelength should I teach on?</a:t>
            </a:r>
          </a:p>
        </p:txBody>
      </p:sp>
      <p:sp>
        <p:nvSpPr>
          <p:cNvPr id="259075" name="Rectangle 3"/>
          <p:cNvSpPr>
            <a:spLocks noGrp="1" noChangeArrowheads="1"/>
          </p:cNvSpPr>
          <p:nvPr>
            <p:ph idx="1"/>
          </p:nvPr>
        </p:nvSpPr>
        <p:spPr/>
        <p:txBody>
          <a:bodyPr/>
          <a:lstStyle/>
          <a:p>
            <a:pPr>
              <a:buNone/>
              <a:defRPr/>
            </a:pPr>
            <a:r>
              <a:rPr lang="en-GB" dirty="0"/>
              <a:t>The only one that works is </a:t>
            </a:r>
            <a:r>
              <a:rPr lang="en-GB" sz="4800" dirty="0">
                <a:solidFill>
                  <a:srgbClr val="9966FF"/>
                </a:solidFill>
                <a:highlight>
                  <a:srgbClr val="FFFF00"/>
                </a:highlight>
                <a:latin typeface="Times New Roman" panose="02020603050405020304" pitchFamily="18" charset="0"/>
                <a:cs typeface="Times New Roman" panose="02020603050405020304" pitchFamily="18" charset="0"/>
              </a:rPr>
              <a:t>WIIFM</a:t>
            </a:r>
            <a:endParaRPr lang="en-GB" sz="4000" dirty="0">
              <a:solidFill>
                <a:srgbClr val="9966FF"/>
              </a:solidFill>
              <a:highlight>
                <a:srgbClr val="FFFF00"/>
              </a:highlight>
              <a:latin typeface="Times New Roman" panose="02020603050405020304" pitchFamily="18" charset="0"/>
              <a:cs typeface="Times New Roman" panose="02020603050405020304" pitchFamily="18" charset="0"/>
            </a:endParaRPr>
          </a:p>
          <a:p>
            <a:pPr>
              <a:buNone/>
              <a:defRPr/>
            </a:pPr>
            <a:r>
              <a:rPr lang="en-GB" sz="4000" dirty="0">
                <a:solidFill>
                  <a:srgbClr val="9966FF"/>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benefits for them of putting energy into their learning.</a:t>
            </a:r>
          </a:p>
        </p:txBody>
      </p:sp>
    </p:spTree>
    <p:extLst>
      <p:ext uri="{BB962C8B-B14F-4D97-AF65-F5344CB8AC3E}">
        <p14:creationId xmlns:p14="http://schemas.microsoft.com/office/powerpoint/2010/main" val="365095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lang="en-GB" sz="2800" b="1" dirty="0">
                <a:solidFill>
                  <a:srgbClr val="59178A"/>
                </a:solidFill>
                <a:latin typeface="Calibri"/>
              </a:rPr>
              <a:t>?</a:t>
            </a: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24287155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37026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10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79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E01A-5397-49C7-816E-3407D3DEF40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t>Beyond the tyranny of intended learning outcomes?</a:t>
            </a:r>
          </a:p>
        </p:txBody>
      </p:sp>
      <p:sp>
        <p:nvSpPr>
          <p:cNvPr id="3" name="Content Placeholder 2">
            <a:extLst>
              <a:ext uri="{FF2B5EF4-FFF2-40B4-BE49-F238E27FC236}">
                <a16:creationId xmlns:a16="http://schemas.microsoft.com/office/drawing/2014/main" id="{6E5FEB5E-E13E-4C49-B1F5-B577010A8F53}"/>
              </a:ext>
            </a:extLst>
          </p:cNvPr>
          <p:cNvSpPr>
            <a:spLocks noGrp="1"/>
          </p:cNvSpPr>
          <p:nvPr>
            <p:ph idx="1"/>
          </p:nvPr>
        </p:nvSpPr>
        <p:spPr/>
        <p:txBody>
          <a:bodyPr/>
          <a:lstStyle/>
          <a:p>
            <a:pPr marL="0" indent="0">
              <a:buNone/>
            </a:pPr>
            <a:r>
              <a:rPr lang="en-GB" dirty="0"/>
              <a:t>At the November SEDA conference, I’m planning to run a session along these lines:</a:t>
            </a:r>
          </a:p>
          <a:p>
            <a:r>
              <a:rPr lang="en-GB" dirty="0"/>
              <a:t>What about our </a:t>
            </a:r>
            <a:r>
              <a:rPr lang="en-GB" dirty="0">
                <a:solidFill>
                  <a:srgbClr val="FF0000"/>
                </a:solidFill>
              </a:rPr>
              <a:t>learning aspirations</a:t>
            </a:r>
            <a:r>
              <a:rPr lang="en-GB" dirty="0"/>
              <a:t>?</a:t>
            </a:r>
          </a:p>
          <a:p>
            <a:r>
              <a:rPr lang="en-GB" dirty="0"/>
              <a:t>What about </a:t>
            </a:r>
            <a:r>
              <a:rPr lang="en-GB" dirty="0">
                <a:solidFill>
                  <a:srgbClr val="008000"/>
                </a:solidFill>
              </a:rPr>
              <a:t>their</a:t>
            </a:r>
            <a:r>
              <a:rPr lang="en-GB" dirty="0"/>
              <a:t> learning aspirations?</a:t>
            </a:r>
          </a:p>
          <a:p>
            <a:r>
              <a:rPr lang="en-GB" dirty="0"/>
              <a:t>What about their </a:t>
            </a:r>
            <a:r>
              <a:rPr lang="en-GB" dirty="0">
                <a:solidFill>
                  <a:srgbClr val="CC0066"/>
                </a:solidFill>
              </a:rPr>
              <a:t>learning incomes</a:t>
            </a:r>
            <a:r>
              <a:rPr lang="en-GB" dirty="0"/>
              <a:t>?</a:t>
            </a:r>
          </a:p>
          <a:p>
            <a:r>
              <a:rPr lang="en-GB" dirty="0"/>
              <a:t>What about their </a:t>
            </a:r>
            <a:r>
              <a:rPr lang="en-GB" dirty="0">
                <a:solidFill>
                  <a:schemeClr val="tx1"/>
                </a:solidFill>
              </a:rPr>
              <a:t>learning outputs</a:t>
            </a:r>
            <a:r>
              <a:rPr lang="en-GB" dirty="0"/>
              <a:t>?</a:t>
            </a:r>
          </a:p>
          <a:p>
            <a:r>
              <a:rPr lang="en-GB" dirty="0"/>
              <a:t>What about their </a:t>
            </a:r>
            <a:r>
              <a:rPr lang="en-GB" sz="4800" dirty="0">
                <a:solidFill>
                  <a:srgbClr val="FF6699"/>
                </a:solidFill>
                <a:latin typeface="AR CARTER" panose="02000000000000000000" pitchFamily="2" charset="0"/>
                <a:ea typeface="+mj-ea"/>
                <a:cs typeface="+mj-cs"/>
              </a:rPr>
              <a:t>emergent</a:t>
            </a:r>
            <a:r>
              <a:rPr lang="en-GB" dirty="0"/>
              <a:t> learning outcomes?</a:t>
            </a:r>
          </a:p>
          <a:p>
            <a:r>
              <a:rPr lang="en-GB" dirty="0"/>
              <a:t>What about our intended learning </a:t>
            </a:r>
            <a:r>
              <a:rPr lang="en-GB" dirty="0">
                <a:solidFill>
                  <a:srgbClr val="D60093"/>
                </a:solidFill>
              </a:rPr>
              <a:t>outgoings</a:t>
            </a:r>
            <a:r>
              <a:rPr lang="en-GB" dirty="0"/>
              <a:t>?</a:t>
            </a:r>
          </a:p>
        </p:txBody>
      </p:sp>
    </p:spTree>
    <p:extLst>
      <p:ext uri="{BB962C8B-B14F-4D97-AF65-F5344CB8AC3E}">
        <p14:creationId xmlns:p14="http://schemas.microsoft.com/office/powerpoint/2010/main" val="340622699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362D-ED03-44AC-A276-CFC1179E6D2E}"/>
              </a:ext>
            </a:extLst>
          </p:cNvPr>
          <p:cNvSpPr>
            <a:spLocks noGrp="1"/>
          </p:cNvSpPr>
          <p:nvPr>
            <p:ph type="title"/>
          </p:nvPr>
        </p:nvSpPr>
        <p:spPr/>
        <p:txBody>
          <a:bodyPr/>
          <a:lstStyle/>
          <a:p>
            <a:r>
              <a:rPr lang="en-GB" b="1" dirty="0"/>
              <a:t>Creative post-it exercise</a:t>
            </a:r>
          </a:p>
        </p:txBody>
      </p:sp>
      <p:sp>
        <p:nvSpPr>
          <p:cNvPr id="3" name="Content Placeholder 2">
            <a:extLst>
              <a:ext uri="{FF2B5EF4-FFF2-40B4-BE49-F238E27FC236}">
                <a16:creationId xmlns:a16="http://schemas.microsoft.com/office/drawing/2014/main" id="{2627EFB1-5E6F-4008-8BAC-8EAB5C42CBF2}"/>
              </a:ext>
            </a:extLst>
          </p:cNvPr>
          <p:cNvSpPr>
            <a:spLocks noGrp="1"/>
          </p:cNvSpPr>
          <p:nvPr>
            <p:ph idx="1"/>
          </p:nvPr>
        </p:nvSpPr>
        <p:spPr/>
        <p:txBody>
          <a:bodyPr/>
          <a:lstStyle/>
          <a:p>
            <a:r>
              <a:rPr lang="en-GB" sz="2800" dirty="0"/>
              <a:t>Write your name clearly on the </a:t>
            </a:r>
            <a:r>
              <a:rPr lang="en-GB" dirty="0">
                <a:highlight>
                  <a:srgbClr val="FF00FF"/>
                </a:highlight>
              </a:rPr>
              <a:t> wrong  </a:t>
            </a:r>
            <a:r>
              <a:rPr lang="en-GB" dirty="0"/>
              <a:t>    </a:t>
            </a:r>
            <a:r>
              <a:rPr lang="en-GB" sz="2800" dirty="0"/>
              <a:t>side of a post-it. </a:t>
            </a:r>
          </a:p>
          <a:p>
            <a:r>
              <a:rPr lang="en-GB" sz="2800" dirty="0"/>
              <a:t>Think of </a:t>
            </a:r>
            <a:r>
              <a:rPr lang="en-GB" sz="2800" dirty="0">
                <a:solidFill>
                  <a:srgbClr val="FF0000"/>
                </a:solidFill>
              </a:rPr>
              <a:t>else</a:t>
            </a:r>
            <a:r>
              <a:rPr lang="en-GB" sz="2800" dirty="0"/>
              <a:t> things we can do.</a:t>
            </a:r>
          </a:p>
          <a:p>
            <a:r>
              <a:rPr lang="en-GB" sz="2800" dirty="0"/>
              <a:t>Write down an idea (on the front of the post-it), ready for someone else to read it out…</a:t>
            </a:r>
          </a:p>
          <a:p>
            <a:r>
              <a:rPr lang="en-GB" sz="2800" dirty="0"/>
              <a:t>(and for me to add to these slides during the conference, with your name);</a:t>
            </a:r>
          </a:p>
          <a:p>
            <a:r>
              <a:rPr lang="en-GB" sz="2800" dirty="0">
                <a:solidFill>
                  <a:srgbClr val="008000"/>
                </a:solidFill>
              </a:rPr>
              <a:t>There was not time to complete this, so please continue to give me your post-its, or Tweet them to </a:t>
            </a:r>
            <a:r>
              <a:rPr lang="en-GB" sz="2800" dirty="0">
                <a:solidFill>
                  <a:srgbClr val="008000"/>
                </a:solidFill>
                <a:highlight>
                  <a:srgbClr val="FFFF00"/>
                </a:highlight>
              </a:rPr>
              <a:t>#philatsolstice18</a:t>
            </a:r>
            <a:r>
              <a:rPr lang="en-GB" sz="2800" dirty="0">
                <a:solidFill>
                  <a:srgbClr val="008000"/>
                </a:solidFill>
              </a:rPr>
              <a:t>, and I’ll edit them into a separate file at the weekend. Thanks.</a:t>
            </a:r>
          </a:p>
        </p:txBody>
      </p:sp>
    </p:spTree>
    <p:extLst>
      <p:ext uri="{BB962C8B-B14F-4D97-AF65-F5344CB8AC3E}">
        <p14:creationId xmlns:p14="http://schemas.microsoft.com/office/powerpoint/2010/main" val="12523613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AE88-6371-400A-A8CD-21A4D0441227}"/>
              </a:ext>
            </a:extLst>
          </p:cNvPr>
          <p:cNvSpPr>
            <a:spLocks noGrp="1"/>
          </p:cNvSpPr>
          <p:nvPr>
            <p:ph type="title"/>
          </p:nvPr>
        </p:nvSpPr>
        <p:spPr/>
        <p:txBody>
          <a:bodyPr/>
          <a:lstStyle/>
          <a:p>
            <a:r>
              <a:rPr lang="en-GB" sz="3000" dirty="0">
                <a:solidFill>
                  <a:srgbClr val="008000"/>
                </a:solidFill>
              </a:rPr>
              <a:t>Were any of you here with me on 24</a:t>
            </a:r>
            <a:r>
              <a:rPr lang="en-GB" sz="3000" baseline="30000" dirty="0">
                <a:solidFill>
                  <a:srgbClr val="008000"/>
                </a:solidFill>
              </a:rPr>
              <a:t>th</a:t>
            </a:r>
            <a:r>
              <a:rPr lang="en-GB" sz="3000" dirty="0">
                <a:solidFill>
                  <a:srgbClr val="008000"/>
                </a:solidFill>
              </a:rPr>
              <a:t> April?</a:t>
            </a:r>
          </a:p>
        </p:txBody>
      </p:sp>
      <p:sp>
        <p:nvSpPr>
          <p:cNvPr id="3" name="Content Placeholder 2">
            <a:extLst>
              <a:ext uri="{FF2B5EF4-FFF2-40B4-BE49-F238E27FC236}">
                <a16:creationId xmlns:a16="http://schemas.microsoft.com/office/drawing/2014/main" id="{CBAB6751-4EB4-4FE7-9FAC-D2392A4740DF}"/>
              </a:ext>
            </a:extLst>
          </p:cNvPr>
          <p:cNvSpPr>
            <a:spLocks noGrp="1"/>
          </p:cNvSpPr>
          <p:nvPr>
            <p:ph idx="1"/>
          </p:nvPr>
        </p:nvSpPr>
        <p:spPr/>
        <p:txBody>
          <a:bodyPr/>
          <a:lstStyle/>
          <a:p>
            <a:r>
              <a:rPr lang="en-GB" sz="2800" dirty="0"/>
              <a:t>This session isn’t about me telling you all about stuff – it’s about you (and I) thinking creatively about what </a:t>
            </a:r>
            <a:r>
              <a:rPr lang="en-GB" sz="2800" dirty="0">
                <a:solidFill>
                  <a:srgbClr val="FF3300"/>
                </a:solidFill>
              </a:rPr>
              <a:t>else</a:t>
            </a:r>
            <a:r>
              <a:rPr lang="en-GB" sz="2800" dirty="0"/>
              <a:t> we can do.</a:t>
            </a:r>
          </a:p>
          <a:p>
            <a:r>
              <a:rPr lang="en-GB" sz="2800" dirty="0"/>
              <a:t>[Slides from then are here: </a:t>
            </a:r>
            <a:r>
              <a:rPr lang="en-GB" sz="2800" u="sng" dirty="0">
                <a:hlinkClick r:id="rId2"/>
              </a:rPr>
              <a:t>http://phil-race.co.uk/2018/04/edge-hill-university-24th-april/</a:t>
            </a:r>
            <a:r>
              <a:rPr lang="en-GB" sz="2800" dirty="0"/>
              <a:t> ]</a:t>
            </a:r>
          </a:p>
          <a:p>
            <a:r>
              <a:rPr lang="en-GB" sz="2800" dirty="0"/>
              <a:t>I’d like this session to be a signpost for the rest of this great conference, helping us all to look out for what </a:t>
            </a:r>
            <a:r>
              <a:rPr lang="en-GB" sz="2800" dirty="0">
                <a:solidFill>
                  <a:srgbClr val="FF3300"/>
                </a:solidFill>
              </a:rPr>
              <a:t>else</a:t>
            </a:r>
            <a:r>
              <a:rPr lang="en-GB" sz="2800" dirty="0"/>
              <a:t> we can do in our work with students.</a:t>
            </a:r>
          </a:p>
          <a:p>
            <a:r>
              <a:rPr lang="en-GB" sz="2800" dirty="0"/>
              <a:t>There will be post-its, Tweets and plenty of talking to each other.</a:t>
            </a:r>
          </a:p>
        </p:txBody>
      </p:sp>
    </p:spTree>
    <p:extLst>
      <p:ext uri="{BB962C8B-B14F-4D97-AF65-F5344CB8AC3E}">
        <p14:creationId xmlns:p14="http://schemas.microsoft.com/office/powerpoint/2010/main" val="4052905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rPr>
              <a:t>	</a:t>
            </a:r>
            <a:r>
              <a:rPr kumimoji="0" lang="en-GB" sz="3200" b="1" i="0" u="none" strike="noStrike" kern="1200" cap="none" spc="0" normalizeH="0" baseline="0" noProof="0" dirty="0">
                <a:ln>
                  <a:noFill/>
                </a:ln>
                <a:solidFill>
                  <a:srgbClr val="336600"/>
                </a:solidFill>
                <a:effectLst/>
                <a:uLnTx/>
                <a:uFillTx/>
                <a:latin typeface="Calibri"/>
              </a:rPr>
              <a:t>2 hands = very much better</a:t>
            </a:r>
            <a:r>
              <a:rPr kumimoji="0" lang="en-GB" sz="32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rPr>
              <a:t>	</a:t>
            </a:r>
            <a:r>
              <a:rPr kumimoji="0" lang="en-GB" sz="3200" b="1" i="0" u="none" strike="noStrike" kern="1200" cap="none" spc="0" normalizeH="0" baseline="0" noProof="0" dirty="0">
                <a:ln>
                  <a:noFill/>
                </a:ln>
                <a:solidFill>
                  <a:srgbClr val="CC6600"/>
                </a:solidFill>
                <a:effectLst/>
                <a:uLnTx/>
                <a:uFillTx/>
                <a:latin typeface="Calibri"/>
              </a:rPr>
              <a:t>one hand = somewhat  better</a:t>
            </a:r>
            <a:r>
              <a:rPr kumimoji="0" lang="en-GB" sz="32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rPr>
              <a:t>	</a:t>
            </a:r>
            <a:r>
              <a:rPr kumimoji="0" lang="en-GB" sz="3200" b="1" i="0" u="none" strike="noStrike" kern="1200" cap="none" spc="0" normalizeH="0" baseline="0" noProof="0" dirty="0">
                <a:ln>
                  <a:noFill/>
                </a:ln>
                <a:solidFill>
                  <a:srgbClr val="CC0000"/>
                </a:solidFill>
                <a:effectLst/>
                <a:uLnTx/>
                <a:uFillTx/>
                <a:latin typeface="Calibri"/>
              </a:rPr>
              <a:t>touch left ear = no better</a:t>
            </a:r>
            <a:r>
              <a:rPr kumimoji="0" lang="en-GB" sz="3200" b="1" i="0" u="none" strike="noStrike" kern="1200" cap="none" spc="0" normalizeH="0" baseline="0" noProof="0" dirty="0">
                <a:ln>
                  <a:noFill/>
                </a:ln>
                <a:solidFill>
                  <a:srgbClr val="660066"/>
                </a:solidFill>
                <a:effectLst/>
                <a:uLnTx/>
                <a:uFillTx/>
                <a:latin typeface="Calibri"/>
              </a:rPr>
              <a:t>...</a:t>
            </a:r>
            <a:endParaRPr kumimoji="0" lang="en-US" sz="32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Reflect on how our attempts at teaching, assessment and feedback link (or don’t link) to the factors underpinning successful student learning?</a:t>
            </a:r>
          </a:p>
          <a:p>
            <a:pPr marL="533400" lvl="0" indent="-533400" eaLnBrk="0" hangingPunct="0">
              <a:lnSpc>
                <a:spcPct val="90000"/>
              </a:lnSpc>
              <a:spcBef>
                <a:spcPct val="35000"/>
              </a:spcBef>
              <a:buClr>
                <a:srgbClr val="009900"/>
              </a:buClr>
              <a:buFont typeface="+mj-lt"/>
              <a:buAutoNum type="arabicPeriod"/>
            </a:pPr>
            <a:r>
              <a:rPr lang="en-GB" sz="3200" b="1" kern="0" dirty="0">
                <a:solidFill>
                  <a:srgbClr val="660066"/>
                </a:solidFill>
                <a:latin typeface="Calibri"/>
              </a:rPr>
              <a:t>Think of what </a:t>
            </a:r>
            <a:r>
              <a:rPr lang="en-GB" sz="3200" b="1" kern="0" dirty="0">
                <a:solidFill>
                  <a:srgbClr val="FF0000"/>
                </a:solidFill>
                <a:latin typeface="Calibri"/>
              </a:rPr>
              <a:t>else</a:t>
            </a:r>
            <a:r>
              <a:rPr lang="en-GB" sz="3200" b="1" kern="0" dirty="0">
                <a:solidFill>
                  <a:srgbClr val="660066"/>
                </a:solidFill>
                <a:latin typeface="Calibri"/>
              </a:rPr>
              <a:t> we may be able to do to make teaching, assessment and feedback fit for purpose?</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b="1" i="0" u="none" strike="noStrike" kern="1200" cap="none" spc="0" normalizeH="0" baseline="0" noProof="0" dirty="0">
                <a:ln>
                  <a:noFill/>
                </a:ln>
                <a:solidFill>
                  <a:srgbClr val="FF6600"/>
                </a:solidFill>
                <a:effectLst/>
                <a:uLnTx/>
                <a:uFillTx/>
                <a:latin typeface="Arial" charset="0"/>
                <a:ea typeface="+mn-ea"/>
                <a:cs typeface="+mn-cs"/>
              </a:rPr>
              <a:t>Keep looking out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b="1" i="0" u="none" strike="noStrike" kern="1200" cap="none" spc="0" normalizeH="0" baseline="0" noProof="0" dirty="0">
                <a:ln>
                  <a:noFill/>
                </a:ln>
                <a:solidFill>
                  <a:srgbClr val="FF6600"/>
                </a:solidFill>
                <a:effectLst/>
                <a:uLnTx/>
                <a:uFillTx/>
                <a:latin typeface="Arial" charset="0"/>
                <a:ea typeface="+mn-ea"/>
                <a:cs typeface="+mn-cs"/>
              </a:rPr>
              <a:t>for ‘</a:t>
            </a:r>
            <a:r>
              <a:rPr kumimoji="0" lang="en-GB" b="1" i="0" u="none" strike="noStrike" kern="1200" cap="none" spc="0" normalizeH="0" baseline="0" noProof="0" dirty="0">
                <a:ln>
                  <a:noFill/>
                </a:ln>
                <a:solidFill>
                  <a:srgbClr val="FFFF00"/>
                </a:solidFill>
                <a:effectLst/>
                <a:uLnTx/>
                <a:uFillTx/>
                <a:latin typeface="Arial" charset="0"/>
                <a:ea typeface="+mn-ea"/>
                <a:cs typeface="+mn-cs"/>
              </a:rPr>
              <a:t>else</a:t>
            </a:r>
            <a:r>
              <a:rPr kumimoji="0" lang="en-GB" b="1" i="0" u="none" strike="noStrike" kern="1200" cap="none" spc="0" normalizeH="0" baseline="0" noProof="0" dirty="0">
                <a:ln>
                  <a:noFill/>
                </a:ln>
                <a:solidFill>
                  <a:srgbClr val="FF6600"/>
                </a:solidFill>
                <a:effectLst/>
                <a:uLnTx/>
                <a:uFillTx/>
                <a:latin typeface="Arial" charset="0"/>
                <a:ea typeface="+mn-ea"/>
                <a:cs typeface="+mn-cs"/>
              </a:rPr>
              <a:t>’ during this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lang="en-GB" b="1" dirty="0">
                <a:solidFill>
                  <a:srgbClr val="FF6600"/>
                </a:solidFill>
                <a:latin typeface="Arial" charset="0"/>
              </a:rPr>
              <a:t>C</a:t>
            </a:r>
            <a:r>
              <a:rPr kumimoji="0" lang="en-GB" b="1" i="0" u="none" strike="noStrike" kern="1200" cap="none" spc="0" normalizeH="0" baseline="0" noProof="0" dirty="0" err="1">
                <a:ln>
                  <a:noFill/>
                </a:ln>
                <a:solidFill>
                  <a:srgbClr val="FF6600"/>
                </a:solidFill>
                <a:effectLst/>
                <a:uLnTx/>
                <a:uFillTx/>
                <a:latin typeface="Arial" charset="0"/>
                <a:ea typeface="+mn-ea"/>
                <a:cs typeface="+mn-cs"/>
              </a:rPr>
              <a:t>onference</a:t>
            </a: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FF00"/>
            </a:solidFill>
          </a:ln>
        </p:spPr>
        <p:txBody>
          <a:bodyPr>
            <a:spAutoFit/>
          </a:bodyPr>
          <a:lstStyle/>
          <a:p>
            <a:pPr marL="0" indent="0" algn="ctr">
              <a:buNone/>
            </a:pPr>
            <a:r>
              <a:rPr lang="en-GB" sz="3600" dirty="0"/>
              <a:t>It is simply </a:t>
            </a:r>
            <a:r>
              <a:rPr lang="en-GB" sz="3600" dirty="0">
                <a:solidFill>
                  <a:srgbClr val="FF0000"/>
                </a:solidFill>
              </a:rPr>
              <a:t>madness</a:t>
            </a:r>
            <a:r>
              <a:rPr lang="en-GB" sz="3600" dirty="0"/>
              <a:t>, </a:t>
            </a:r>
          </a:p>
          <a:p>
            <a:pPr marL="0" indent="0" algn="ctr">
              <a:buNone/>
            </a:pPr>
            <a:r>
              <a:rPr lang="en-GB" sz="3600" dirty="0"/>
              <a:t>to keep doing the same things, </a:t>
            </a:r>
          </a:p>
          <a:p>
            <a:pPr marL="0" indent="0" algn="ctr">
              <a:buNone/>
            </a:pPr>
            <a:r>
              <a:rPr lang="en-GB" sz="3600" dirty="0"/>
              <a:t>and expect </a:t>
            </a:r>
            <a:r>
              <a:rPr lang="en-GB" sz="3600" dirty="0">
                <a:solidFill>
                  <a:srgbClr val="FF0000"/>
                </a:solidFill>
              </a:rPr>
              <a:t>different</a:t>
            </a:r>
            <a:r>
              <a:rPr lang="en-GB" sz="3600" dirty="0"/>
              <a:t> results.</a:t>
            </a:r>
          </a:p>
        </p:txBody>
      </p:sp>
    </p:spTree>
    <p:extLst>
      <p:ext uri="{BB962C8B-B14F-4D97-AF65-F5344CB8AC3E}">
        <p14:creationId xmlns:p14="http://schemas.microsoft.com/office/powerpoint/2010/main" val="36489416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2AC3-EB52-42B8-8884-5DF71C86C2F9}"/>
              </a:ext>
            </a:extLst>
          </p:cNvPr>
          <p:cNvSpPr>
            <a:spLocks noGrp="1"/>
          </p:cNvSpPr>
          <p:nvPr>
            <p:ph type="title"/>
          </p:nvPr>
        </p:nvSpPr>
        <p:spPr>
          <a:xfrm>
            <a:off x="250825" y="188925"/>
            <a:ext cx="8713788" cy="575705"/>
          </a:xfrm>
        </p:spPr>
        <p:txBody>
          <a:bodyPr/>
          <a:lstStyle/>
          <a:p>
            <a:r>
              <a:rPr lang="en-GB" sz="4000" dirty="0"/>
              <a:t>The agenda</a:t>
            </a:r>
          </a:p>
        </p:txBody>
      </p:sp>
      <p:sp>
        <p:nvSpPr>
          <p:cNvPr id="3" name="Content Placeholder 2">
            <a:extLst>
              <a:ext uri="{FF2B5EF4-FFF2-40B4-BE49-F238E27FC236}">
                <a16:creationId xmlns:a16="http://schemas.microsoft.com/office/drawing/2014/main" id="{DBA75A69-44F3-43EE-B9D0-496A86C583CA}"/>
              </a:ext>
            </a:extLst>
          </p:cNvPr>
          <p:cNvSpPr>
            <a:spLocks noGrp="1"/>
          </p:cNvSpPr>
          <p:nvPr>
            <p:ph idx="1"/>
          </p:nvPr>
        </p:nvSpPr>
        <p:spPr>
          <a:xfrm>
            <a:off x="466727" y="773965"/>
            <a:ext cx="8605838" cy="4670425"/>
          </a:xfrm>
        </p:spPr>
        <p:txBody>
          <a:bodyPr/>
          <a:lstStyle/>
          <a:p>
            <a:pPr marL="0" indent="0">
              <a:buNone/>
            </a:pPr>
            <a:r>
              <a:rPr lang="en-GB" dirty="0"/>
              <a:t>At several previous Solstice conferences, I played with ideas about factors underpinning successful learning, reinventing assessment, making feedback work and many such things. In this session, we’re going to be creative, pathfinding, innovative and have fun – all the hallmarks of Solstice conferences. </a:t>
            </a:r>
          </a:p>
          <a:p>
            <a:pPr marL="0" indent="0">
              <a:buNone/>
            </a:pPr>
            <a:r>
              <a:rPr lang="en-GB" dirty="0"/>
              <a:t>What we’ll try to do, is to think of ‘</a:t>
            </a:r>
            <a:r>
              <a:rPr lang="en-GB" dirty="0">
                <a:solidFill>
                  <a:srgbClr val="FF3300"/>
                </a:solidFill>
              </a:rPr>
              <a:t>else</a:t>
            </a:r>
            <a:r>
              <a:rPr lang="en-GB" dirty="0"/>
              <a:t>’ things – other things we can try to enhance students’ learning experiences – and indeed to make our own work happier, more efficient and effective – and more fun. </a:t>
            </a:r>
          </a:p>
        </p:txBody>
      </p:sp>
    </p:spTree>
    <p:extLst>
      <p:ext uri="{BB962C8B-B14F-4D97-AF65-F5344CB8AC3E}">
        <p14:creationId xmlns:p14="http://schemas.microsoft.com/office/powerpoint/2010/main" val="40706968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as partners…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can’t ‘learn them’!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420901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Rationale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a:xfrm>
            <a:off x="358775" y="908650"/>
            <a:ext cx="8605838" cy="4670425"/>
          </a:xfrm>
        </p:spPr>
        <p:txBody>
          <a:bodyPr/>
          <a:lstStyle/>
          <a:p>
            <a:pPr marL="0" indent="0">
              <a:buNone/>
            </a:pPr>
            <a:r>
              <a:rPr lang="en-GB" dirty="0"/>
              <a:t>We spend a great deal of our energy and time trying to teach students, assessing their work, and giving them feedback. </a:t>
            </a:r>
          </a:p>
          <a:p>
            <a:pPr>
              <a:buFont typeface="+mj-lt"/>
              <a:buAutoNum type="arabicPeriod"/>
            </a:pPr>
            <a:r>
              <a:rPr lang="en-GB" dirty="0"/>
              <a:t>Too much time? </a:t>
            </a:r>
          </a:p>
          <a:p>
            <a:pPr>
              <a:buFont typeface="+mj-lt"/>
              <a:buAutoNum type="arabicPeriod"/>
            </a:pPr>
            <a:r>
              <a:rPr lang="en-GB" dirty="0"/>
              <a:t>Is our assessment valid, reliable, authentic, and manageable? </a:t>
            </a:r>
          </a:p>
          <a:p>
            <a:pPr>
              <a:buFont typeface="+mj-lt"/>
              <a:buAutoNum type="arabicPeriod"/>
            </a:pPr>
            <a:r>
              <a:rPr lang="en-GB" dirty="0"/>
              <a:t>Is the time we spend actually well-spent? </a:t>
            </a:r>
          </a:p>
          <a:p>
            <a:pPr>
              <a:buFont typeface="+mj-lt"/>
              <a:buAutoNum type="arabicPeriod"/>
            </a:pPr>
            <a:r>
              <a:rPr lang="en-GB" dirty="0"/>
              <a:t>Is the feedback really used, or is much of it ignored, or even not read? </a:t>
            </a:r>
          </a:p>
          <a:p>
            <a:pPr marL="0" indent="0">
              <a:buNone/>
            </a:pPr>
            <a:r>
              <a:rPr lang="en-GB" dirty="0"/>
              <a:t>What </a:t>
            </a:r>
            <a:r>
              <a:rPr lang="en-GB" dirty="0">
                <a:solidFill>
                  <a:srgbClr val="FF0000"/>
                </a:solidFill>
              </a:rPr>
              <a:t>else</a:t>
            </a:r>
            <a:r>
              <a:rPr lang="en-GB" dirty="0"/>
              <a:t> is wrong? What </a:t>
            </a:r>
            <a:r>
              <a:rPr lang="en-GB" dirty="0">
                <a:solidFill>
                  <a:srgbClr val="FF3300"/>
                </a:solidFill>
              </a:rPr>
              <a:t>else</a:t>
            </a:r>
            <a:r>
              <a:rPr lang="en-GB" dirty="0"/>
              <a:t> can we do? </a:t>
            </a:r>
          </a:p>
        </p:txBody>
      </p:sp>
    </p:spTree>
    <p:extLst>
      <p:ext uri="{BB962C8B-B14F-4D97-AF65-F5344CB8AC3E}">
        <p14:creationId xmlns:p14="http://schemas.microsoft.com/office/powerpoint/2010/main" val="36734326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FFBF-BFE5-4742-B813-AC303F567BB8}"/>
              </a:ext>
            </a:extLst>
          </p:cNvPr>
          <p:cNvSpPr>
            <a:spLocks noGrp="1"/>
          </p:cNvSpPr>
          <p:nvPr>
            <p:ph type="title"/>
          </p:nvPr>
        </p:nvSpPr>
        <p:spPr>
          <a:xfrm>
            <a:off x="250825" y="1"/>
            <a:ext cx="8713788" cy="548600"/>
          </a:xfrm>
        </p:spPr>
        <p:txBody>
          <a:bodyPr/>
          <a:lstStyle/>
          <a:p>
            <a:r>
              <a:rPr lang="en-GB" sz="3200" dirty="0"/>
              <a:t>What’s wrong? Seven challenges as I see them….</a:t>
            </a:r>
          </a:p>
        </p:txBody>
      </p:sp>
      <p:sp>
        <p:nvSpPr>
          <p:cNvPr id="3" name="Content Placeholder 2">
            <a:extLst>
              <a:ext uri="{FF2B5EF4-FFF2-40B4-BE49-F238E27FC236}">
                <a16:creationId xmlns:a16="http://schemas.microsoft.com/office/drawing/2014/main" id="{55334296-5CF0-4042-86B5-ED749E4107A6}"/>
              </a:ext>
            </a:extLst>
          </p:cNvPr>
          <p:cNvSpPr>
            <a:spLocks noGrp="1"/>
          </p:cNvSpPr>
          <p:nvPr>
            <p:ph idx="1"/>
          </p:nvPr>
        </p:nvSpPr>
        <p:spPr>
          <a:xfrm>
            <a:off x="467429" y="836640"/>
            <a:ext cx="8497185" cy="5030763"/>
          </a:xfrm>
        </p:spPr>
        <p:txBody>
          <a:bodyPr/>
          <a:lstStyle/>
          <a:p>
            <a:pPr>
              <a:buFont typeface="+mj-lt"/>
              <a:buAutoNum type="arabicPeriod"/>
            </a:pPr>
            <a:r>
              <a:rPr lang="en-GB" sz="2800" dirty="0"/>
              <a:t>Handwritten exams – 18</a:t>
            </a:r>
            <a:r>
              <a:rPr lang="en-GB" sz="2800" baseline="30000" dirty="0"/>
              <a:t>th</a:t>
            </a:r>
            <a:r>
              <a:rPr lang="en-GB" sz="2800" dirty="0"/>
              <a:t> century stuff still in 2018! (Cambridge, 1791).</a:t>
            </a:r>
          </a:p>
          <a:p>
            <a:pPr>
              <a:buFont typeface="+mj-lt"/>
              <a:buAutoNum type="arabicPeriod"/>
            </a:pPr>
            <a:r>
              <a:rPr lang="en-GB" sz="2800" dirty="0"/>
              <a:t>Essays – good for feedback, but we can’t grade them (and whodunit?).</a:t>
            </a:r>
          </a:p>
          <a:p>
            <a:pPr>
              <a:buFont typeface="+mj-lt"/>
              <a:buAutoNum type="arabicPeriod"/>
            </a:pPr>
            <a:r>
              <a:rPr lang="en-GB" sz="2800" dirty="0"/>
              <a:t>Lectures: did they ever work for learning?         (Large group </a:t>
            </a:r>
            <a:r>
              <a:rPr lang="en-GB" sz="2800" dirty="0">
                <a:solidFill>
                  <a:srgbClr val="FF0000"/>
                </a:solidFill>
              </a:rPr>
              <a:t>learning</a:t>
            </a:r>
            <a:r>
              <a:rPr lang="en-GB" sz="2800" dirty="0"/>
              <a:t> is great of course).</a:t>
            </a:r>
          </a:p>
          <a:p>
            <a:pPr>
              <a:buFont typeface="+mj-lt"/>
              <a:buAutoNum type="arabicPeriod"/>
            </a:pPr>
            <a:r>
              <a:rPr lang="en-GB" sz="2800" dirty="0"/>
              <a:t>‘Knowledge transfer’: delivery:                                 can’t ‘deliver’ learning – can only deliver info.</a:t>
            </a:r>
          </a:p>
          <a:p>
            <a:pPr>
              <a:buFont typeface="+mj-lt"/>
              <a:buAutoNum type="arabicPeriod"/>
            </a:pPr>
            <a:r>
              <a:rPr lang="en-GB" sz="2800" dirty="0"/>
              <a:t>Written feedback: is it used by students?              Does it work?</a:t>
            </a:r>
          </a:p>
          <a:p>
            <a:pPr>
              <a:buFont typeface="+mj-lt"/>
              <a:buAutoNum type="arabicPeriod"/>
            </a:pPr>
            <a:r>
              <a:rPr lang="en-GB" sz="2800" dirty="0"/>
              <a:t>‘Telling’: does this ever work?</a:t>
            </a:r>
          </a:p>
          <a:p>
            <a:pPr>
              <a:buFont typeface="+mj-lt"/>
              <a:buAutoNum type="arabicPeriod"/>
            </a:pPr>
            <a:r>
              <a:rPr lang="en-GB" sz="2800" dirty="0"/>
              <a:t>‘Capture’: ‘I’ve got it, but I haven’t </a:t>
            </a:r>
            <a:r>
              <a:rPr lang="en-GB" sz="2800" i="1" dirty="0">
                <a:solidFill>
                  <a:srgbClr val="FF0000"/>
                </a:solidFill>
              </a:rPr>
              <a:t>got</a:t>
            </a:r>
            <a:r>
              <a:rPr lang="en-GB" sz="2800" dirty="0"/>
              <a:t> it’.</a:t>
            </a:r>
          </a:p>
        </p:txBody>
      </p:sp>
      <p:sp>
        <p:nvSpPr>
          <p:cNvPr id="4" name="Rectangle: Rounded Corners 3">
            <a:extLst>
              <a:ext uri="{FF2B5EF4-FFF2-40B4-BE49-F238E27FC236}">
                <a16:creationId xmlns:a16="http://schemas.microsoft.com/office/drawing/2014/main" id="{E92121A5-F2E2-4F97-BCDE-99CBC51F5EFE}"/>
              </a:ext>
            </a:extLst>
          </p:cNvPr>
          <p:cNvSpPr/>
          <p:nvPr/>
        </p:nvSpPr>
        <p:spPr bwMode="auto">
          <a:xfrm>
            <a:off x="150125" y="627797"/>
            <a:ext cx="8814488" cy="6041278"/>
          </a:xfrm>
          <a:prstGeom prst="roundRect">
            <a:avLst/>
          </a:prstGeom>
          <a:noFill/>
          <a:ln w="76200" cap="flat" cmpd="sng" algn="ctr">
            <a:solidFill>
              <a:srgbClr val="00B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a:ln>
                <a:noFill/>
              </a:ln>
              <a:solidFill>
                <a:schemeClr val="tx1"/>
              </a:solidFill>
              <a:effectLst/>
              <a:latin typeface="Comic Sans MS" pitchFamily="66" charset="0"/>
            </a:endParaRPr>
          </a:p>
        </p:txBody>
      </p:sp>
      <p:sp>
        <p:nvSpPr>
          <p:cNvPr id="5" name="TextBox 4">
            <a:extLst>
              <a:ext uri="{FF2B5EF4-FFF2-40B4-BE49-F238E27FC236}">
                <a16:creationId xmlns:a16="http://schemas.microsoft.com/office/drawing/2014/main" id="{4BE29214-605F-4211-BB41-A889251ECAB9}"/>
              </a:ext>
            </a:extLst>
          </p:cNvPr>
          <p:cNvSpPr txBox="1"/>
          <p:nvPr/>
        </p:nvSpPr>
        <p:spPr>
          <a:xfrm>
            <a:off x="2915770" y="2420860"/>
            <a:ext cx="3240450" cy="1323439"/>
          </a:xfrm>
          <a:prstGeom prst="rect">
            <a:avLst/>
          </a:prstGeom>
          <a:noFill/>
        </p:spPr>
        <p:txBody>
          <a:bodyPr wrap="square" rtlCol="0">
            <a:spAutoFit/>
          </a:bodyPr>
          <a:lstStyle/>
          <a:p>
            <a:r>
              <a:rPr lang="en-GB" dirty="0">
                <a:highlight>
                  <a:srgbClr val="FFFF00"/>
                </a:highlight>
              </a:rPr>
              <a:t>What else can we do?</a:t>
            </a:r>
          </a:p>
        </p:txBody>
      </p:sp>
    </p:spTree>
    <p:extLst>
      <p:ext uri="{BB962C8B-B14F-4D97-AF65-F5344CB8AC3E}">
        <p14:creationId xmlns:p14="http://schemas.microsoft.com/office/powerpoint/2010/main" val="359172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4.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9.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6.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1.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2144</Words>
  <Application>Microsoft Office PowerPoint</Application>
  <PresentationFormat>On-screen Show (4:3)</PresentationFormat>
  <Paragraphs>337</Paragraphs>
  <Slides>41</Slides>
  <Notes>22</Notes>
  <HiddenSlides>0</HiddenSlides>
  <MMClips>0</MMClips>
  <ScaleCrop>false</ScaleCrop>
  <HeadingPairs>
    <vt:vector size="6" baseType="variant">
      <vt:variant>
        <vt:lpstr>Fonts Used</vt:lpstr>
      </vt:variant>
      <vt:variant>
        <vt:i4>13</vt:i4>
      </vt:variant>
      <vt:variant>
        <vt:lpstr>Theme</vt:lpstr>
      </vt:variant>
      <vt:variant>
        <vt:i4>166</vt:i4>
      </vt:variant>
      <vt:variant>
        <vt:lpstr>Slide Titles</vt:lpstr>
      </vt:variant>
      <vt:variant>
        <vt:i4>41</vt:i4>
      </vt:variant>
    </vt:vector>
  </HeadingPairs>
  <TitlesOfParts>
    <vt:vector size="220" baseType="lpstr">
      <vt:lpstr>AR CARTER</vt:lpstr>
      <vt:lpstr>Arial</vt:lpstr>
      <vt:lpstr>Arial Rounded MT Bold</vt:lpstr>
      <vt:lpstr>Calibri</vt:lpstr>
      <vt:lpstr>Calibri Light</vt:lpstr>
      <vt:lpstr>Comic Sans MS</vt:lpstr>
      <vt:lpstr>Curlz MT</vt:lpstr>
      <vt:lpstr>Monotype Sorts</vt:lpstr>
      <vt:lpstr>Segoe UI</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121_Custom Design</vt:lpstr>
      <vt:lpstr>106_Custom Design</vt:lpstr>
      <vt:lpstr>5_Office Theme</vt:lpstr>
      <vt:lpstr>119_Custom Design</vt:lpstr>
      <vt:lpstr>123_Custom Design</vt:lpstr>
      <vt:lpstr>130_Custom Design</vt:lpstr>
      <vt:lpstr>131_Custom Design</vt:lpstr>
      <vt:lpstr>6_Office Theme</vt:lpstr>
      <vt:lpstr>7_Office Theme</vt:lpstr>
      <vt:lpstr>Go forth and elsify! (What else can we do with feedback, teaching and assessment to make learning happen better?)</vt:lpstr>
      <vt:lpstr>PowerPoint Presentation</vt:lpstr>
      <vt:lpstr> About Phil…</vt:lpstr>
      <vt:lpstr>Were any of you here with me on 24th April?</vt:lpstr>
      <vt:lpstr>Thought for the day: Einstein</vt:lpstr>
      <vt:lpstr>The agenda</vt:lpstr>
      <vt:lpstr>Students as partners…</vt:lpstr>
      <vt:lpstr>Rationale</vt:lpstr>
      <vt:lpstr>What’s wrong? Seven challenges as I see them….</vt:lpstr>
      <vt:lpstr>PowerPoint Presentation</vt:lpstr>
      <vt:lpstr>PowerPoint Presentation</vt:lpstr>
      <vt:lpstr>‘what’ is getting ever less important</vt:lpstr>
      <vt:lpstr>PowerPoint Presentation</vt:lpstr>
      <vt:lpstr>PowerPoint Presentation</vt:lpstr>
      <vt:lpstr>PowerPoint Presentation</vt:lpstr>
      <vt:lpstr>Teaching, learning and enthusiasm</vt:lpstr>
      <vt:lpstr>Intended learning outcomes</vt:lpstr>
      <vt:lpstr>You will be able to download my main slides</vt:lpstr>
      <vt:lpstr>Announcement about mobile phones and laptops...</vt:lpstr>
      <vt:lpstr>Freebies when you get bored!</vt:lpstr>
      <vt:lpstr>Time-constrained Post-it exercise</vt:lpstr>
      <vt:lpstr> How students really learn </vt:lpstr>
      <vt:lpstr> How Students Really Learn ‘Ripples’ model of learning</vt:lpstr>
      <vt:lpstr>PowerPoint Presentation</vt:lpstr>
      <vt:lpstr>PowerPoint Presentation</vt:lpstr>
      <vt:lpstr>But what about learning styles?</vt:lpstr>
      <vt:lpstr>PowerPoint Presentation</vt:lpstr>
      <vt:lpstr>PowerPoint Presentation</vt:lpstr>
      <vt:lpstr>PowerPoint Presentation</vt:lpstr>
      <vt:lpstr>What wavelength should I teach on?</vt:lpstr>
      <vt:lpstr>PowerPoint Presentation</vt:lpstr>
      <vt:lpstr>PowerPoint Presentation</vt:lpstr>
      <vt:lpstr>PowerPoint Presentation</vt:lpstr>
      <vt:lpstr>PowerPoint Presentation</vt:lpstr>
      <vt:lpstr>PowerPoint Presentation</vt:lpstr>
      <vt:lpstr>Learning is not linear! Feedback is not unidirectional. But sometimes we pretend that they are! #sketchnote by @SGroshell and @MrZachG #edchat #learning #teachchat</vt:lpstr>
      <vt:lpstr>PowerPoint Presentation</vt:lpstr>
      <vt:lpstr>Beyond the tyranny of intended learning outcomes?</vt:lpstr>
      <vt:lpstr>Creative post-it exercise</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2018-06-07T16:47:54Z</dcterms:modified>
</cp:coreProperties>
</file>