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1.xml" ContentType="application/vnd.openxmlformats-officedocument.presentationml.slideLayout+xml"/>
  <Override PartName="/ppt/theme/theme38.xml" ContentType="application/vnd.openxmlformats-officedocument.theme+xml"/>
  <Override PartName="/ppt/slideLayouts/slideLayout42.xml" ContentType="application/vnd.openxmlformats-officedocument.presentationml.slideLayout+xml"/>
  <Override PartName="/ppt/theme/theme39.xml" ContentType="application/vnd.openxmlformats-officedocument.theme+xml"/>
  <Override PartName="/ppt/slideLayouts/slideLayout4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slideLayouts/slideLayout49.xml" ContentType="application/vnd.openxmlformats-officedocument.presentationml.slideLayout+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slideLayouts/slideLayout50.xml" ContentType="application/vnd.openxmlformats-officedocument.presentationml.slideLayout+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slideLayouts/slideLayout51.xml" ContentType="application/vnd.openxmlformats-officedocument.presentationml.slideLayout+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slideLayouts/slideLayout52.xml" ContentType="application/vnd.openxmlformats-officedocument.presentationml.slideLayout+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slideLayouts/slideLayout53.xml" ContentType="application/vnd.openxmlformats-officedocument.presentationml.slideLayout+xml"/>
  <Override PartName="/ppt/theme/theme12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slideLayouts/slideLayout56.xml" ContentType="application/vnd.openxmlformats-officedocument.presentationml.slideLayout+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slideLayouts/slideLayout59.xml" ContentType="application/vnd.openxmlformats-officedocument.presentationml.slideLayout+xml"/>
  <Override PartName="/ppt/theme/theme141.xml" ContentType="application/vnd.openxmlformats-officedocument.theme+xml"/>
  <Override PartName="/ppt/theme/theme142.xml" ContentType="application/vnd.openxmlformats-officedocument.theme+xml"/>
  <Override PartName="/ppt/slideLayouts/slideLayout60.xml" ContentType="application/vnd.openxmlformats-officedocument.presentationml.slideLayout+xml"/>
  <Override PartName="/ppt/theme/theme143.xml" ContentType="application/vnd.openxmlformats-officedocument.theme+xml"/>
  <Override PartName="/ppt/theme/theme144.xml" ContentType="application/vnd.openxmlformats-officedocument.theme+xml"/>
  <Override PartName="/ppt/slideLayouts/slideLayout61.xml" ContentType="application/vnd.openxmlformats-officedocument.presentationml.slideLayout+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slideLayouts/slideLayout62.xml" ContentType="application/vnd.openxmlformats-officedocument.presentationml.slideLayout+xml"/>
  <Override PartName="/ppt/theme/theme161.xml" ContentType="application/vnd.openxmlformats-officedocument.theme+xml"/>
  <Override PartName="/ppt/slideLayouts/slideLayout63.xml" ContentType="application/vnd.openxmlformats-officedocument.presentationml.slideLayout+xml"/>
  <Override PartName="/ppt/theme/theme162.xml" ContentType="application/vnd.openxmlformats-officedocument.theme+xml"/>
  <Override PartName="/ppt/slideLayouts/slideLayout64.xml" ContentType="application/vnd.openxmlformats-officedocument.presentationml.slideLayout+xml"/>
  <Override PartName="/ppt/theme/theme163.xml" ContentType="application/vnd.openxmlformats-officedocument.theme+xml"/>
  <Override PartName="/ppt/slideLayouts/slideLayout65.xml" ContentType="application/vnd.openxmlformats-officedocument.presentationml.slideLayout+xml"/>
  <Override PartName="/ppt/theme/theme164.xml" ContentType="application/vnd.openxmlformats-officedocument.theme+xml"/>
  <Override PartName="/ppt/slideLayouts/slideLayout66.xml" ContentType="application/vnd.openxmlformats-officedocument.presentationml.slideLayout+xml"/>
  <Override PartName="/ppt/theme/theme165.xml" ContentType="application/vnd.openxmlformats-officedocument.theme+xml"/>
  <Override PartName="/ppt/slideLayouts/slideLayout67.xml" ContentType="application/vnd.openxmlformats-officedocument.presentationml.slideLayout+xml"/>
  <Override PartName="/ppt/theme/theme166.xml" ContentType="application/vnd.openxmlformats-officedocument.theme+xml"/>
  <Override PartName="/ppt/slideLayouts/slideLayout68.xml" ContentType="application/vnd.openxmlformats-officedocument.presentationml.slideLayout+xml"/>
  <Override PartName="/ppt/theme/theme167.xml" ContentType="application/vnd.openxmlformats-officedocument.theme+xml"/>
  <Override PartName="/ppt/theme/theme16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2" r:id="rId45"/>
    <p:sldMasterId id="2147484766" r:id="rId46"/>
    <p:sldMasterId id="2147484768" r:id="rId47"/>
    <p:sldMasterId id="2147484770" r:id="rId48"/>
    <p:sldMasterId id="2147484772" r:id="rId49"/>
    <p:sldMasterId id="2147484778" r:id="rId50"/>
    <p:sldMasterId id="2147484780" r:id="rId51"/>
    <p:sldMasterId id="2147484793" r:id="rId52"/>
    <p:sldMasterId id="2147484797" r:id="rId53"/>
    <p:sldMasterId id="2147484799" r:id="rId54"/>
    <p:sldMasterId id="2147484802" r:id="rId55"/>
    <p:sldMasterId id="2147484804" r:id="rId56"/>
    <p:sldMasterId id="2147484806" r:id="rId57"/>
    <p:sldMasterId id="2147484808" r:id="rId58"/>
    <p:sldMasterId id="2147484811" r:id="rId59"/>
    <p:sldMasterId id="2147484815" r:id="rId60"/>
    <p:sldMasterId id="2147484817" r:id="rId61"/>
    <p:sldMasterId id="2147484819" r:id="rId62"/>
    <p:sldMasterId id="2147484821" r:id="rId63"/>
    <p:sldMasterId id="2147484823" r:id="rId64"/>
    <p:sldMasterId id="2147484825" r:id="rId65"/>
    <p:sldMasterId id="2147484827" r:id="rId66"/>
    <p:sldMasterId id="2147484829" r:id="rId67"/>
    <p:sldMasterId id="2147484831" r:id="rId68"/>
    <p:sldMasterId id="2147484833" r:id="rId69"/>
    <p:sldMasterId id="2147484835" r:id="rId70"/>
    <p:sldMasterId id="2147484837" r:id="rId71"/>
    <p:sldMasterId id="2147484839" r:id="rId72"/>
    <p:sldMasterId id="2147484841" r:id="rId73"/>
    <p:sldMasterId id="2147484845" r:id="rId74"/>
    <p:sldMasterId id="2147484848" r:id="rId75"/>
    <p:sldMasterId id="2147484850" r:id="rId76"/>
    <p:sldMasterId id="2147484853" r:id="rId77"/>
    <p:sldMasterId id="2147484855" r:id="rId78"/>
    <p:sldMasterId id="2147484857" r:id="rId79"/>
    <p:sldMasterId id="2147484864" r:id="rId80"/>
    <p:sldMasterId id="2147484866" r:id="rId81"/>
    <p:sldMasterId id="2147484868" r:id="rId82"/>
    <p:sldMasterId id="2147484870" r:id="rId83"/>
    <p:sldMasterId id="2147484872" r:id="rId84"/>
    <p:sldMasterId id="2147484876" r:id="rId85"/>
    <p:sldMasterId id="2147484878" r:id="rId86"/>
    <p:sldMasterId id="2147484880" r:id="rId87"/>
    <p:sldMasterId id="2147484888" r:id="rId88"/>
    <p:sldMasterId id="2147484895" r:id="rId89"/>
    <p:sldMasterId id="2147484903" r:id="rId90"/>
    <p:sldMasterId id="2147484905" r:id="rId91"/>
    <p:sldMasterId id="2147484907" r:id="rId92"/>
    <p:sldMasterId id="2147484909" r:id="rId93"/>
    <p:sldMasterId id="2147484911" r:id="rId94"/>
    <p:sldMasterId id="2147484913" r:id="rId95"/>
    <p:sldMasterId id="2147484915" r:id="rId96"/>
    <p:sldMasterId id="2147484933" r:id="rId97"/>
    <p:sldMasterId id="2147484935" r:id="rId98"/>
    <p:sldMasterId id="2147484936" r:id="rId99"/>
    <p:sldMasterId id="2147484938" r:id="rId100"/>
    <p:sldMasterId id="2147484945" r:id="rId101"/>
    <p:sldMasterId id="2147484947" r:id="rId102"/>
    <p:sldMasterId id="2147484949" r:id="rId103"/>
    <p:sldMasterId id="2147484962" r:id="rId104"/>
    <p:sldMasterId id="2147484964" r:id="rId105"/>
    <p:sldMasterId id="2147484974" r:id="rId106"/>
    <p:sldMasterId id="2147484976" r:id="rId107"/>
    <p:sldMasterId id="2147484978" r:id="rId108"/>
    <p:sldMasterId id="2147484980" r:id="rId109"/>
    <p:sldMasterId id="2147484982" r:id="rId110"/>
    <p:sldMasterId id="2147484984" r:id="rId111"/>
    <p:sldMasterId id="2147484986" r:id="rId112"/>
    <p:sldMasterId id="2147484988" r:id="rId113"/>
    <p:sldMasterId id="2147484990" r:id="rId114"/>
    <p:sldMasterId id="2147484992" r:id="rId115"/>
    <p:sldMasterId id="2147485000" r:id="rId116"/>
    <p:sldMasterId id="2147485002" r:id="rId117"/>
    <p:sldMasterId id="2147485006" r:id="rId118"/>
    <p:sldMasterId id="2147485018" r:id="rId119"/>
    <p:sldMasterId id="2147485020" r:id="rId120"/>
    <p:sldMasterId id="2147485022" r:id="rId121"/>
    <p:sldMasterId id="2147485024" r:id="rId122"/>
    <p:sldMasterId id="2147485027" r:id="rId123"/>
    <p:sldMasterId id="2147485033" r:id="rId124"/>
    <p:sldMasterId id="2147485035" r:id="rId125"/>
    <p:sldMasterId id="2147485037" r:id="rId126"/>
    <p:sldMasterId id="2147485039" r:id="rId127"/>
    <p:sldMasterId id="2147485041" r:id="rId128"/>
    <p:sldMasterId id="2147485042" r:id="rId129"/>
    <p:sldMasterId id="2147485044" r:id="rId130"/>
    <p:sldMasterId id="2147485046" r:id="rId131"/>
    <p:sldMasterId id="2147485048" r:id="rId132"/>
    <p:sldMasterId id="2147485053" r:id="rId133"/>
    <p:sldMasterId id="2147485057" r:id="rId134"/>
    <p:sldMasterId id="2147485060" r:id="rId135"/>
    <p:sldMasterId id="2147485063" r:id="rId136"/>
    <p:sldMasterId id="2147485065" r:id="rId137"/>
    <p:sldMasterId id="2147485067" r:id="rId138"/>
    <p:sldMasterId id="2147485069" r:id="rId139"/>
    <p:sldMasterId id="2147485077" r:id="rId140"/>
    <p:sldMasterId id="2147485082" r:id="rId141"/>
    <p:sldMasterId id="2147485084" r:id="rId142"/>
    <p:sldMasterId id="2147485086" r:id="rId143"/>
    <p:sldMasterId id="2147485088" r:id="rId144"/>
    <p:sldMasterId id="2147485091" r:id="rId145"/>
    <p:sldMasterId id="2147485094" r:id="rId146"/>
    <p:sldMasterId id="2147485097" r:id="rId147"/>
    <p:sldMasterId id="2147485099" r:id="rId148"/>
    <p:sldMasterId id="2147485101" r:id="rId149"/>
    <p:sldMasterId id="2147485103" r:id="rId150"/>
    <p:sldMasterId id="2147485105" r:id="rId151"/>
    <p:sldMasterId id="2147485109" r:id="rId152"/>
    <p:sldMasterId id="2147485111" r:id="rId153"/>
    <p:sldMasterId id="2147485113" r:id="rId154"/>
    <p:sldMasterId id="2147485115" r:id="rId155"/>
    <p:sldMasterId id="2147485117" r:id="rId156"/>
    <p:sldMasterId id="2147485121" r:id="rId157"/>
    <p:sldMasterId id="2147485126" r:id="rId158"/>
    <p:sldMasterId id="2147485142" r:id="rId159"/>
    <p:sldMasterId id="2147485157" r:id="rId160"/>
    <p:sldMasterId id="2147485162" r:id="rId161"/>
    <p:sldMasterId id="2147485165" r:id="rId162"/>
    <p:sldMasterId id="2147485168" r:id="rId163"/>
    <p:sldMasterId id="2147485173" r:id="rId164"/>
    <p:sldMasterId id="2147485178" r:id="rId165"/>
    <p:sldMasterId id="2147485180" r:id="rId166"/>
    <p:sldMasterId id="2147485182" r:id="rId167"/>
  </p:sldMasterIdLst>
  <p:notesMasterIdLst>
    <p:notesMasterId r:id="rId238"/>
  </p:notesMasterIdLst>
  <p:sldIdLst>
    <p:sldId id="428" r:id="rId168"/>
    <p:sldId id="883" r:id="rId169"/>
    <p:sldId id="528" r:id="rId170"/>
    <p:sldId id="1239" r:id="rId171"/>
    <p:sldId id="1194" r:id="rId172"/>
    <p:sldId id="531" r:id="rId173"/>
    <p:sldId id="529" r:id="rId174"/>
    <p:sldId id="1212" r:id="rId175"/>
    <p:sldId id="1224" r:id="rId176"/>
    <p:sldId id="1242" r:id="rId177"/>
    <p:sldId id="1241" r:id="rId178"/>
    <p:sldId id="256" r:id="rId179"/>
    <p:sldId id="1035" r:id="rId180"/>
    <p:sldId id="1127" r:id="rId181"/>
    <p:sldId id="459" r:id="rId182"/>
    <p:sldId id="1219" r:id="rId183"/>
    <p:sldId id="984" r:id="rId184"/>
    <p:sldId id="1143" r:id="rId185"/>
    <p:sldId id="895" r:id="rId186"/>
    <p:sldId id="508" r:id="rId187"/>
    <p:sldId id="509" r:id="rId188"/>
    <p:sldId id="1129" r:id="rId189"/>
    <p:sldId id="987" r:id="rId190"/>
    <p:sldId id="990" r:id="rId191"/>
    <p:sldId id="1220" r:id="rId192"/>
    <p:sldId id="1233" r:id="rId193"/>
    <p:sldId id="1232" r:id="rId194"/>
    <p:sldId id="1087" r:id="rId195"/>
    <p:sldId id="1088" r:id="rId196"/>
    <p:sldId id="1092" r:id="rId197"/>
    <p:sldId id="1138" r:id="rId198"/>
    <p:sldId id="1238" r:id="rId199"/>
    <p:sldId id="1139" r:id="rId200"/>
    <p:sldId id="1240" r:id="rId201"/>
    <p:sldId id="1137" r:id="rId202"/>
    <p:sldId id="804" r:id="rId203"/>
    <p:sldId id="778" r:id="rId204"/>
    <p:sldId id="914" r:id="rId205"/>
    <p:sldId id="974" r:id="rId206"/>
    <p:sldId id="1130" r:id="rId207"/>
    <p:sldId id="1152" r:id="rId208"/>
    <p:sldId id="1153" r:id="rId209"/>
    <p:sldId id="1085" r:id="rId210"/>
    <p:sldId id="1086" r:id="rId211"/>
    <p:sldId id="1128" r:id="rId212"/>
    <p:sldId id="1110" r:id="rId213"/>
    <p:sldId id="1111" r:id="rId214"/>
    <p:sldId id="257" r:id="rId215"/>
    <p:sldId id="896" r:id="rId216"/>
    <p:sldId id="1234" r:id="rId217"/>
    <p:sldId id="1182" r:id="rId218"/>
    <p:sldId id="545" r:id="rId219"/>
    <p:sldId id="1192" r:id="rId220"/>
    <p:sldId id="1181" r:id="rId221"/>
    <p:sldId id="1235" r:id="rId222"/>
    <p:sldId id="1209" r:id="rId223"/>
    <p:sldId id="1222" r:id="rId224"/>
    <p:sldId id="332" r:id="rId225"/>
    <p:sldId id="329" r:id="rId226"/>
    <p:sldId id="1183" r:id="rId227"/>
    <p:sldId id="512" r:id="rId228"/>
    <p:sldId id="1236" r:id="rId229"/>
    <p:sldId id="1096" r:id="rId230"/>
    <p:sldId id="1243" r:id="rId231"/>
    <p:sldId id="1108" r:id="rId232"/>
    <p:sldId id="1115" r:id="rId233"/>
    <p:sldId id="1156" r:id="rId234"/>
    <p:sldId id="1157" r:id="rId235"/>
    <p:sldId id="1158" r:id="rId236"/>
    <p:sldId id="1159" r:id="rId237"/>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3399"/>
    <a:srgbClr val="FF6699"/>
    <a:srgbClr val="FFFFFF"/>
    <a:srgbClr val="FF6600"/>
    <a:srgbClr val="CC0000"/>
    <a:srgbClr val="660066"/>
    <a:srgbClr val="FF3300"/>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8239" autoAdjust="0"/>
  </p:normalViewPr>
  <p:slideViewPr>
    <p:cSldViewPr>
      <p:cViewPr varScale="1">
        <p:scale>
          <a:sx n="70" d="100"/>
          <a:sy n="70" d="100"/>
        </p:scale>
        <p:origin x="136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159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3.xml"/><Relationship Id="rId191" Type="http://schemas.openxmlformats.org/officeDocument/2006/relationships/slide" Target="slides/slide24.xml"/><Relationship Id="rId205" Type="http://schemas.openxmlformats.org/officeDocument/2006/relationships/slide" Target="slides/slide38.xml"/><Relationship Id="rId226" Type="http://schemas.openxmlformats.org/officeDocument/2006/relationships/slide" Target="slides/slide59.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4.xml"/><Relationship Id="rId216" Type="http://schemas.openxmlformats.org/officeDocument/2006/relationships/slide" Target="slides/slide49.xml"/><Relationship Id="rId237" Type="http://schemas.openxmlformats.org/officeDocument/2006/relationships/slide" Target="slides/slide70.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 Target="slides/slide4.xml"/><Relationship Id="rId192" Type="http://schemas.openxmlformats.org/officeDocument/2006/relationships/slide" Target="slides/slide25.xml"/><Relationship Id="rId206" Type="http://schemas.openxmlformats.org/officeDocument/2006/relationships/slide" Target="slides/slide39.xml"/><Relationship Id="rId227" Type="http://schemas.openxmlformats.org/officeDocument/2006/relationships/slide" Target="slides/slide60.xml"/><Relationship Id="rId201" Type="http://schemas.openxmlformats.org/officeDocument/2006/relationships/slide" Target="slides/slide34.xml"/><Relationship Id="rId222" Type="http://schemas.openxmlformats.org/officeDocument/2006/relationships/slide" Target="slides/slide5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15.xml"/><Relationship Id="rId187" Type="http://schemas.openxmlformats.org/officeDocument/2006/relationships/slide" Target="slides/slide20.xml"/><Relationship Id="rId217"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45.xml"/><Relationship Id="rId233" Type="http://schemas.openxmlformats.org/officeDocument/2006/relationships/slide" Target="slides/slide66.xml"/><Relationship Id="rId238"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10.xml"/><Relationship Id="rId198" Type="http://schemas.openxmlformats.org/officeDocument/2006/relationships/slide" Target="slides/slide31.xml"/><Relationship Id="rId172" Type="http://schemas.openxmlformats.org/officeDocument/2006/relationships/slide" Target="slides/slide5.xml"/><Relationship Id="rId193" Type="http://schemas.openxmlformats.org/officeDocument/2006/relationships/slide" Target="slides/slide26.xml"/><Relationship Id="rId202" Type="http://schemas.openxmlformats.org/officeDocument/2006/relationships/slide" Target="slides/slide35.xml"/><Relationship Id="rId207" Type="http://schemas.openxmlformats.org/officeDocument/2006/relationships/slide" Target="slides/slide40.xml"/><Relationship Id="rId223" Type="http://schemas.openxmlformats.org/officeDocument/2006/relationships/slide" Target="slides/slide56.xml"/><Relationship Id="rId228" Type="http://schemas.openxmlformats.org/officeDocument/2006/relationships/slide" Target="slides/slide6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2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6.xml"/><Relationship Id="rId213" Type="http://schemas.openxmlformats.org/officeDocument/2006/relationships/slide" Target="slides/slide46.xml"/><Relationship Id="rId218" Type="http://schemas.openxmlformats.org/officeDocument/2006/relationships/slide" Target="slides/slide51.xml"/><Relationship Id="rId234" Type="http://schemas.openxmlformats.org/officeDocument/2006/relationships/slide" Target="slides/slide67.xml"/><Relationship Id="rId239"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1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6.xml"/><Relationship Id="rId194" Type="http://schemas.openxmlformats.org/officeDocument/2006/relationships/slide" Target="slides/slide27.xml"/><Relationship Id="rId199" Type="http://schemas.openxmlformats.org/officeDocument/2006/relationships/slide" Target="slides/slide32.xml"/><Relationship Id="rId203" Type="http://schemas.openxmlformats.org/officeDocument/2006/relationships/slide" Target="slides/slide36.xml"/><Relationship Id="rId208" Type="http://schemas.openxmlformats.org/officeDocument/2006/relationships/slide" Target="slides/slide41.xml"/><Relationship Id="rId229" Type="http://schemas.openxmlformats.org/officeDocument/2006/relationships/slide" Target="slides/slide62.xml"/><Relationship Id="rId19" Type="http://schemas.openxmlformats.org/officeDocument/2006/relationships/slideMaster" Target="slideMasters/slideMaster19.xml"/><Relationship Id="rId224" Type="http://schemas.openxmlformats.org/officeDocument/2006/relationships/slide" Target="slides/slide57.xml"/><Relationship Id="rId240"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7.xml"/><Relationship Id="rId189" Type="http://schemas.openxmlformats.org/officeDocument/2006/relationships/slide" Target="slides/slide22.xml"/><Relationship Id="rId219" Type="http://schemas.openxmlformats.org/officeDocument/2006/relationships/slide" Target="slides/slide52.xml"/><Relationship Id="rId3" Type="http://schemas.openxmlformats.org/officeDocument/2006/relationships/slideMaster" Target="slideMasters/slideMaster3.xml"/><Relationship Id="rId214" Type="http://schemas.openxmlformats.org/officeDocument/2006/relationships/slide" Target="slides/slide47.xml"/><Relationship Id="rId230" Type="http://schemas.openxmlformats.org/officeDocument/2006/relationships/slide" Target="slides/slide63.xml"/><Relationship Id="rId235" Type="http://schemas.openxmlformats.org/officeDocument/2006/relationships/slide" Target="slides/slide68.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7.xml"/><Relationship Id="rId179" Type="http://schemas.openxmlformats.org/officeDocument/2006/relationships/slide" Target="slides/slide12.xml"/><Relationship Id="rId195" Type="http://schemas.openxmlformats.org/officeDocument/2006/relationships/slide" Target="slides/slide28.xml"/><Relationship Id="rId209" Type="http://schemas.openxmlformats.org/officeDocument/2006/relationships/slide" Target="slides/slide42.xml"/><Relationship Id="rId190" Type="http://schemas.openxmlformats.org/officeDocument/2006/relationships/slide" Target="slides/slide23.xml"/><Relationship Id="rId204" Type="http://schemas.openxmlformats.org/officeDocument/2006/relationships/slide" Target="slides/slide37.xml"/><Relationship Id="rId220" Type="http://schemas.openxmlformats.org/officeDocument/2006/relationships/slide" Target="slides/slide53.xml"/><Relationship Id="rId225" Type="http://schemas.openxmlformats.org/officeDocument/2006/relationships/slide" Target="slides/slide58.xml"/><Relationship Id="rId241"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 Target="slides/slide2.xml"/><Relationship Id="rId185"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3.xml"/><Relationship Id="rId210" Type="http://schemas.openxmlformats.org/officeDocument/2006/relationships/slide" Target="slides/slide43.xml"/><Relationship Id="rId215" Type="http://schemas.openxmlformats.org/officeDocument/2006/relationships/slide" Target="slides/slide48.xml"/><Relationship Id="rId236" Type="http://schemas.openxmlformats.org/officeDocument/2006/relationships/slide" Target="slides/slide69.xml"/><Relationship Id="rId26" Type="http://schemas.openxmlformats.org/officeDocument/2006/relationships/slideMaster" Target="slideMasters/slideMaster26.xml"/><Relationship Id="rId231" Type="http://schemas.openxmlformats.org/officeDocument/2006/relationships/slide" Target="slides/slide64.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8.xml"/><Relationship Id="rId196" Type="http://schemas.openxmlformats.org/officeDocument/2006/relationships/slide" Target="slides/slide29.xml"/><Relationship Id="rId200" Type="http://schemas.openxmlformats.org/officeDocument/2006/relationships/slide" Target="slides/slide33.xml"/><Relationship Id="rId16" Type="http://schemas.openxmlformats.org/officeDocument/2006/relationships/slideMaster" Target="slideMasters/slideMaster16.xml"/><Relationship Id="rId221" Type="http://schemas.openxmlformats.org/officeDocument/2006/relationships/slide" Target="slides/slide54.xml"/><Relationship Id="rId242" Type="http://schemas.openxmlformats.org/officeDocument/2006/relationships/tableStyles" Target="tableStyle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9.xml"/><Relationship Id="rId211" Type="http://schemas.openxmlformats.org/officeDocument/2006/relationships/slide" Target="slides/slide44.xml"/><Relationship Id="rId232" Type="http://schemas.openxmlformats.org/officeDocument/2006/relationships/slide" Target="slides/slide65.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9.xml"/><Relationship Id="rId19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878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6687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612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50635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47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3860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851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135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49</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4139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80317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2993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39670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142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13108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8662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63</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64</a:t>
            </a:fld>
            <a:endParaRPr lang="en-US" dirty="0"/>
          </a:p>
        </p:txBody>
      </p:sp>
    </p:spTree>
    <p:extLst>
      <p:ext uri="{BB962C8B-B14F-4D97-AF65-F5344CB8AC3E}">
        <p14:creationId xmlns:p14="http://schemas.microsoft.com/office/powerpoint/2010/main" val="247628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1C7F5-B5FB-403A-9831-632E0DA287B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2416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1730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0188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767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632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64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15</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19</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21</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20/06/2018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20/06/2018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20/06/2018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20/06/2018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20/06/2018</a:t>
            </a:fld>
            <a:endParaRPr lang="en-GB" altLang="en-US"/>
          </a:p>
        </p:txBody>
      </p:sp>
    </p:spTree>
    <p:extLst>
      <p:ext uri="{BB962C8B-B14F-4D97-AF65-F5344CB8AC3E}">
        <p14:creationId xmlns:p14="http://schemas.microsoft.com/office/powerpoint/2010/main" val="114013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20/06/2018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20 June 2018</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20 June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9775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6/20/2018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20/06/2018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927926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00665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899062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28056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20/06/2018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110091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147839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20/06/2018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31301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20/06/2018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16246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6/20/2018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0745895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02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55334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439280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6600FF"/>
              </a:solidFill>
              <a:effectLst/>
              <a:uLnTx/>
              <a:uFillTx/>
              <a:latin typeface="Calibri"/>
              <a:ea typeface="+mn-ea"/>
              <a:cs typeface="+mn-cs"/>
            </a:endParaRPr>
          </a:p>
        </p:txBody>
      </p:sp>
      <p:sp>
        <p:nvSpPr>
          <p:cNvPr id="6" name="Rectangle 18"/>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75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33CC"/>
              </a:solidFill>
              <a:effectLst/>
              <a:uLnTx/>
              <a:uFillTx/>
              <a:latin typeface="Calibri"/>
              <a:ea typeface="+mn-ea"/>
              <a:cs typeface="+mn-cs"/>
            </a:endParaRPr>
          </a:p>
        </p:txBody>
      </p:sp>
      <p:sp>
        <p:nvSpPr>
          <p:cNvPr id="7" name="Rectangle 1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8295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20/06/2018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20/06/2018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20/06/2018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51.xm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52.xm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9.xml"/><Relationship Id="rId1" Type="http://schemas.openxmlformats.org/officeDocument/2006/relationships/slideLayout" Target="../slideLayouts/slideLayout5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30.xml.rels><?xml version="1.0" encoding="UTF-8" standalone="yes"?>
<Relationships xmlns="http://schemas.openxmlformats.org/package/2006/relationships"><Relationship Id="rId3" Type="http://schemas.openxmlformats.org/officeDocument/2006/relationships/theme" Target="../theme/theme13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hyperlink" Target="00%20main%20menu.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56.xm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theme" Target="../theme/theme138.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1.xml"/><Relationship Id="rId1" Type="http://schemas.openxmlformats.org/officeDocument/2006/relationships/slideLayout" Target="../slideLayouts/slideLayout59.xm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61.xml"/></Relationships>
</file>

<file path=ppt/slideMasters/_rels/slideMaster14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0.xml"/></Relationships>
</file>

<file path=ppt/slideMasters/_rels/slideMaster161.xml.rels><?xml version="1.0" encoding="UTF-8" standalone="yes"?>
<Relationships xmlns="http://schemas.openxmlformats.org/package/2006/relationships"><Relationship Id="rId2" Type="http://schemas.openxmlformats.org/officeDocument/2006/relationships/theme" Target="../theme/theme161.xml"/><Relationship Id="rId1" Type="http://schemas.openxmlformats.org/officeDocument/2006/relationships/slideLayout" Target="../slideLayouts/slideLayout62.xm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3.xml"/></Relationships>
</file>

<file path=ppt/slideMasters/_rels/slideMaster163.xml.rels><?xml version="1.0" encoding="UTF-8" standalone="yes"?>
<Relationships xmlns="http://schemas.openxmlformats.org/package/2006/relationships"><Relationship Id="rId2" Type="http://schemas.openxmlformats.org/officeDocument/2006/relationships/theme" Target="../theme/theme163.xml"/><Relationship Id="rId1" Type="http://schemas.openxmlformats.org/officeDocument/2006/relationships/slideLayout" Target="../slideLayouts/slideLayout64.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65.xml"/></Relationships>
</file>

<file path=ppt/slideMasters/_rels/slideMaster1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5.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6.xml"/><Relationship Id="rId1" Type="http://schemas.openxmlformats.org/officeDocument/2006/relationships/slideLayout" Target="../slideLayouts/slideLayout67.xml"/></Relationships>
</file>

<file path=ppt/slideMasters/_rels/slideMaster1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67.xml"/><Relationship Id="rId1" Type="http://schemas.openxmlformats.org/officeDocument/2006/relationships/slideLayout" Target="../slideLayouts/slideLayout6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1.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6/20/2018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6/20/2018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1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sldLayoutIdLst>
    <p:sldLayoutId id="2147485172"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6/20/2018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7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20/06/2018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538753640"/>
      </p:ext>
    </p:extLst>
  </p:cSld>
  <p:clrMap bg1="dk1" tx1="lt1" bg2="dk2" tx2="lt2" accent1="accent1" accent2="accent2" accent3="accent3" accent4="accent4" accent5="accent5" accent6="accent6" hlink="hlink" folHlink="folHlink"/>
  <p:sldLayoutIdLst>
    <p:sldLayoutId id="21474851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20/06/2018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995369322"/>
      </p:ext>
    </p:extLst>
  </p:cSld>
  <p:clrMap bg1="lt1" tx1="dk1" bg2="lt2" tx2="dk2" accent1="accent1" accent2="accent2" accent3="accent3" accent4="accent4" accent5="accent5" accent6="accent6" hlink="hlink" folHlink="folHlink"/>
  <p:sldLayoutIdLst>
    <p:sldLayoutId id="214748516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6/20/2018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8905553"/>
      </p:ext>
    </p:extLst>
  </p:cSld>
  <p:clrMap bg1="lt1" tx1="dk1" bg2="lt2" tx2="dk2" accent1="accent1" accent2="accent2" accent3="accent3" accent4="accent4" accent5="accent5" accent6="accent6" hlink="hlink" folHlink="folHlink"/>
  <p:sldLayoutIdLst>
    <p:sldLayoutId id="21474851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20/06/2018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3066455174"/>
      </p:ext>
    </p:extLst>
  </p:cSld>
  <p:clrMap bg1="lt1" tx1="dk1" bg2="lt2" tx2="dk2" accent1="accent1" accent2="accent2" accent3="accent3" accent4="accent4" accent5="accent5" accent6="accent6" hlink="hlink" folHlink="folHlink"/>
  <p:sldLayoutIdLst>
    <p:sldLayoutId id="21474851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1321457196"/>
      </p:ext>
    </p:extLst>
  </p:cSld>
  <p:clrMap bg1="lt1" tx1="dk1" bg2="lt2" tx2="dk2" accent1="accent1" accent2="accent2" accent3="accent3" accent4="accent4" accent5="accent5" accent6="accent6" hlink="hlink" folHlink="folHlink"/>
  <p:sldLayoutIdLst>
    <p:sldLayoutId id="21474851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808345056"/>
      </p:ext>
    </p:extLst>
  </p:cSld>
  <p:clrMap bg1="lt1" tx1="dk1" bg2="lt2" tx2="dk2" accent1="accent1" accent2="accent2" accent3="accent3" accent4="accent4" accent5="accent5" accent6="accent6" hlink="hlink" folHlink="folHlink"/>
  <p:sldLayoutIdLst>
    <p:sldLayoutId id="21474851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extLst>
      <p:ext uri="{BB962C8B-B14F-4D97-AF65-F5344CB8AC3E}">
        <p14:creationId xmlns:p14="http://schemas.microsoft.com/office/powerpoint/2010/main" val="3681519056"/>
      </p:ext>
    </p:extLst>
  </p:cSld>
  <p:clrMap bg1="lt1" tx1="dk1" bg2="lt2" tx2="dk2" accent1="accent1" accent2="accent2" accent3="accent3" accent4="accent4" accent5="accent5" accent6="accent6" hlink="hlink" folHlink="folHlink"/>
  <p:sldLayoutIdLst>
    <p:sldLayoutId id="2147485183"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16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20/06/2018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6/20/2018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hyperlink" Target="https://www.bbc.co.uk/news/education-44548322" TargetMode="Externa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7.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7/05/lectures-and-learning/" TargetMode="External"/><Relationship Id="rId4" Type="http://schemas.openxmlformats.org/officeDocument/2006/relationships/hyperlink" Target="http://phil-race.co.uk/2015/01/assessment-bits-new-edi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video" Target="file:///C:\Users\Phil\Desktop\movies\ice%20scraping.wmv" TargetMode="External"/><Relationship Id="rId1" Type="http://schemas.microsoft.com/office/2007/relationships/media" Target="file:///C:\Users\Phil\Desktop\movies\ice%20scraping.wmv"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s.cmu.edu/~rgs/alice26a.gif" TargetMode="Externa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1.xml"/><Relationship Id="rId1" Type="http://schemas.openxmlformats.org/officeDocument/2006/relationships/slideLayout" Target="../slideLayouts/slideLayout43.xml"/><Relationship Id="rId4" Type="http://schemas.openxmlformats.org/officeDocument/2006/relationships/image" Target="../media/image2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34.xml"/><Relationship Id="rId1" Type="http://schemas.openxmlformats.org/officeDocument/2006/relationships/slideLayout" Target="../slideLayouts/slideLayout63.xml"/><Relationship Id="rId4" Type="http://schemas.openxmlformats.org/officeDocument/2006/relationships/hyperlink" Target="http://www.jisc.ac.uk/whatwedo/programmes/usersandinnovation/soundsgood.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476590"/>
            <a:ext cx="6697400" cy="3490756"/>
          </a:xfrm>
          <a:noFill/>
        </p:spPr>
        <p:txBody>
          <a:bodyPr/>
          <a:lstStyle/>
          <a:p>
            <a:pPr algn="ctr">
              <a:defRPr/>
            </a:pPr>
            <a:r>
              <a:rPr lang="en-US" sz="6000" dirty="0">
                <a:solidFill>
                  <a:srgbClr val="FF0000"/>
                </a:solidFill>
                <a:latin typeface="AR CARTER" panose="02000000000000000000" pitchFamily="2" charset="0"/>
              </a:rPr>
              <a:t>Activating Learning</a:t>
            </a:r>
            <a:br>
              <a:rPr lang="en-US" sz="4400" dirty="0">
                <a:solidFill>
                  <a:srgbClr val="FFFF00"/>
                </a:solidFill>
                <a:latin typeface="+mn-lt"/>
              </a:rPr>
            </a:br>
            <a:r>
              <a:rPr lang="en-GB" sz="4400" dirty="0">
                <a:solidFill>
                  <a:srgbClr val="FFFF00"/>
                </a:solidFill>
                <a:latin typeface="+mn-lt"/>
              </a:rPr>
              <a:t>Bringing assessment and feedback to life for today’s students</a:t>
            </a:r>
            <a:br>
              <a:rPr lang="en-US" sz="3200" dirty="0">
                <a:solidFill>
                  <a:srgbClr val="FFFF00"/>
                </a:solidFill>
                <a:latin typeface="+mn-lt"/>
              </a:rPr>
            </a:br>
            <a:r>
              <a:rPr lang="en-US" sz="3200" dirty="0">
                <a:solidFill>
                  <a:srgbClr val="92D050"/>
                </a:solidFill>
                <a:latin typeface="+mn-lt"/>
              </a:rPr>
              <a:t>University of Lincoln</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496" y="3786337"/>
            <a:ext cx="6048840" cy="646331"/>
          </a:xfrm>
          <a:prstGeom prst="rect">
            <a:avLst/>
          </a:prstGeom>
        </p:spPr>
        <p:txBody>
          <a:bodyPr wrap="square">
            <a:spAutoFit/>
          </a:bodyPr>
          <a:lstStyle/>
          <a:p>
            <a:pPr algn="ctr"/>
            <a:r>
              <a:rPr lang="en-GB" sz="3600" b="1" dirty="0">
                <a:latin typeface="Calibri" panose="020F0502020204030204" pitchFamily="34" charset="0"/>
              </a:rPr>
              <a:t> </a:t>
            </a:r>
            <a:r>
              <a:rPr lang="en-GB" sz="2800" b="1" dirty="0">
                <a:latin typeface="Calibri" panose="020F0502020204030204" pitchFamily="34" charset="0"/>
              </a:rPr>
              <a:t>21st June,</a:t>
            </a:r>
            <a:r>
              <a:rPr lang="en-GB" sz="2800" dirty="0">
                <a:latin typeface="Calibri" panose="020F0502020204030204" pitchFamily="34" charset="0"/>
              </a:rPr>
              <a:t> </a:t>
            </a:r>
            <a:r>
              <a:rPr lang="en-GB" sz="2800" b="1" dirty="0">
                <a:latin typeface="Calibri" panose="020F0502020204030204" pitchFamily="34" charset="0"/>
              </a:rPr>
              <a:t>2018</a:t>
            </a:r>
            <a:endParaRPr lang="en-GB" sz="3600" b="1"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8B95-C4F7-4F99-8D80-74620286399A}"/>
              </a:ext>
            </a:extLst>
          </p:cNvPr>
          <p:cNvSpPr>
            <a:spLocks noGrp="1"/>
          </p:cNvSpPr>
          <p:nvPr>
            <p:ph type="title"/>
          </p:nvPr>
        </p:nvSpPr>
        <p:spPr>
          <a:xfrm>
            <a:off x="626409" y="404580"/>
            <a:ext cx="8713788" cy="935037"/>
          </a:xfrm>
        </p:spPr>
        <p:txBody>
          <a:bodyPr/>
          <a:lstStyle/>
          <a:p>
            <a:endParaRPr lang="en-GB"/>
          </a:p>
        </p:txBody>
      </p:sp>
      <p:pic>
        <p:nvPicPr>
          <p:cNvPr id="5" name="Content Placeholder 4">
            <a:extLst>
              <a:ext uri="{FF2B5EF4-FFF2-40B4-BE49-F238E27FC236}">
                <a16:creationId xmlns:a16="http://schemas.microsoft.com/office/drawing/2014/main" id="{E1908B10-4590-41FA-818F-930860263D4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3763" r="7716"/>
          <a:stretch/>
        </p:blipFill>
        <p:spPr>
          <a:xfrm>
            <a:off x="-62984" y="434930"/>
            <a:ext cx="9206984" cy="5400750"/>
          </a:xfrm>
        </p:spPr>
      </p:pic>
    </p:spTree>
    <p:extLst>
      <p:ext uri="{BB962C8B-B14F-4D97-AF65-F5344CB8AC3E}">
        <p14:creationId xmlns:p14="http://schemas.microsoft.com/office/powerpoint/2010/main" val="10225887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7818-4256-478A-98A8-67679C685BEF}"/>
              </a:ext>
            </a:extLst>
          </p:cNvPr>
          <p:cNvSpPr>
            <a:spLocks noGrp="1"/>
          </p:cNvSpPr>
          <p:nvPr>
            <p:ph type="title"/>
          </p:nvPr>
        </p:nvSpPr>
        <p:spPr/>
        <p:txBody>
          <a:bodyPr/>
          <a:lstStyle/>
          <a:p>
            <a:r>
              <a:rPr lang="en-GB" dirty="0"/>
              <a:t>Today: Too many firsts?</a:t>
            </a:r>
          </a:p>
        </p:txBody>
      </p:sp>
      <p:sp>
        <p:nvSpPr>
          <p:cNvPr id="3" name="Content Placeholder 2">
            <a:extLst>
              <a:ext uri="{FF2B5EF4-FFF2-40B4-BE49-F238E27FC236}">
                <a16:creationId xmlns:a16="http://schemas.microsoft.com/office/drawing/2014/main" id="{D0CDC5A8-5BA2-4A1C-A15D-75721EB3FDBD}"/>
              </a:ext>
            </a:extLst>
          </p:cNvPr>
          <p:cNvSpPr>
            <a:spLocks noGrp="1"/>
          </p:cNvSpPr>
          <p:nvPr>
            <p:ph idx="1"/>
          </p:nvPr>
        </p:nvSpPr>
        <p:spPr/>
        <p:txBody>
          <a:bodyPr/>
          <a:lstStyle/>
          <a:p>
            <a:r>
              <a:rPr lang="en-GB" dirty="0"/>
              <a:t>BBC News: Too many firsts risk universities' credibility, says think tank”</a:t>
            </a:r>
          </a:p>
          <a:p>
            <a:r>
              <a:rPr lang="en-GB" u="sng" dirty="0">
                <a:hlinkClick r:id="rId2"/>
              </a:rPr>
              <a:t>https://www.bbc.co.uk/news/education-44548322</a:t>
            </a:r>
            <a:r>
              <a:rPr lang="en-GB" dirty="0"/>
              <a:t> </a:t>
            </a:r>
          </a:p>
          <a:p>
            <a:r>
              <a:rPr lang="en-GB" dirty="0"/>
              <a:t>#</a:t>
            </a:r>
            <a:r>
              <a:rPr lang="en-GB" dirty="0" err="1"/>
              <a:t>toomanyfirsts</a:t>
            </a:r>
            <a:endParaRPr lang="en-GB" dirty="0"/>
          </a:p>
          <a:p>
            <a:endParaRPr lang="en-GB" dirty="0"/>
          </a:p>
        </p:txBody>
      </p:sp>
    </p:spTree>
    <p:extLst>
      <p:ext uri="{BB962C8B-B14F-4D97-AF65-F5344CB8AC3E}">
        <p14:creationId xmlns:p14="http://schemas.microsoft.com/office/powerpoint/2010/main" val="28725636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Feedback 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55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The most important part of our work</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pPr marL="0" indent="0">
              <a:buNone/>
            </a:pPr>
            <a:r>
              <a:rPr lang="en-GB" dirty="0"/>
              <a:t>Assessing students’ work, and providing them with feedback is an ever-increasing proportion of the work of teaching staff in universities nowadays, but remains the most important side of our work. </a:t>
            </a:r>
          </a:p>
          <a:p>
            <a:pPr marL="0" indent="0">
              <a:buNone/>
            </a:pPr>
            <a:r>
              <a:rPr lang="en-GB" dirty="0"/>
              <a:t>A problem is that we sometimes try to soldier-on using the tools of the last century, hence the need to innovate, and make assessment and feedback fit for purpose in the 21</a:t>
            </a:r>
            <a:r>
              <a:rPr lang="en-GB" baseline="30000" dirty="0"/>
              <a:t>st</a:t>
            </a:r>
            <a:r>
              <a:rPr lang="en-GB" dirty="0"/>
              <a:t> century. </a:t>
            </a:r>
          </a:p>
        </p:txBody>
      </p:sp>
    </p:spTree>
    <p:extLst>
      <p:ext uri="{BB962C8B-B14F-4D97-AF65-F5344CB8AC3E}">
        <p14:creationId xmlns:p14="http://schemas.microsoft.com/office/powerpoint/2010/main" val="36734326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7E3E-77A0-47E6-B117-6BB8C6F64EA0}"/>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What’s really wrong – and what can we do about it?</a:t>
            </a:r>
          </a:p>
        </p:txBody>
      </p:sp>
      <p:sp>
        <p:nvSpPr>
          <p:cNvPr id="3" name="Content Placeholder 2">
            <a:extLst>
              <a:ext uri="{FF2B5EF4-FFF2-40B4-BE49-F238E27FC236}">
                <a16:creationId xmlns:a16="http://schemas.microsoft.com/office/drawing/2014/main" id="{F5FFC8FC-EE40-41B2-9AD4-98D7A881DADB}"/>
              </a:ext>
            </a:extLst>
          </p:cNvPr>
          <p:cNvSpPr>
            <a:spLocks noGrp="1"/>
          </p:cNvSpPr>
          <p:nvPr>
            <p:ph idx="1"/>
          </p:nvPr>
        </p:nvSpPr>
        <p:spPr/>
        <p:txBody>
          <a:bodyPr/>
          <a:lstStyle/>
          <a:p>
            <a:pPr marL="0" indent="0">
              <a:buNone/>
            </a:pPr>
            <a:r>
              <a:rPr lang="en-GB" dirty="0"/>
              <a:t>This interactive presentation will look critically at some of the flaws of traditional assessment and feedback practices, and point towards innovations which can bridge the gap between student learning and assessment practice, including developing students’ own skills to self-assess their work as they do it.</a:t>
            </a:r>
          </a:p>
          <a:p>
            <a:endParaRPr lang="en-GB" dirty="0"/>
          </a:p>
        </p:txBody>
      </p:sp>
    </p:spTree>
    <p:extLst>
      <p:ext uri="{BB962C8B-B14F-4D97-AF65-F5344CB8AC3E}">
        <p14:creationId xmlns:p14="http://schemas.microsoft.com/office/powerpoint/2010/main" val="12574333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US" dirty="0"/>
              <a:t>By the end of this presentation, you should be better-able to:</a:t>
            </a:r>
          </a:p>
          <a:p>
            <a:pPr lvl="0">
              <a:buFont typeface="+mj-lt"/>
              <a:buAutoNum type="arabicPeriod"/>
            </a:pPr>
            <a:r>
              <a:rPr lang="en-GB" dirty="0"/>
              <a:t>Think how assessment and feedback can be made </a:t>
            </a:r>
            <a:r>
              <a:rPr lang="en-GB" i="1" dirty="0"/>
              <a:t>for</a:t>
            </a:r>
            <a:r>
              <a:rPr lang="en-GB" dirty="0"/>
              <a:t> learning, not just </a:t>
            </a:r>
            <a:r>
              <a:rPr lang="en-GB" i="1" dirty="0"/>
              <a:t>about</a:t>
            </a:r>
            <a:r>
              <a:rPr lang="en-GB" dirty="0"/>
              <a:t> learning.</a:t>
            </a:r>
          </a:p>
          <a:p>
            <a:pPr lvl="0">
              <a:buFont typeface="+mj-lt"/>
              <a:buAutoNum type="arabicPeriod"/>
            </a:pPr>
            <a:r>
              <a:rPr lang="en-GB" dirty="0"/>
              <a:t>Worry a little more about the risks of continuing to do some of the things which we know don’t really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t>Beyond the tyranny of intended learning outcomes?</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pPr marL="0" indent="0">
              <a:buNone/>
            </a:pPr>
            <a:r>
              <a:rPr lang="en-GB" dirty="0"/>
              <a:t>At the November SEDA conference, I’m planning to run a session along these lines:</a:t>
            </a:r>
          </a:p>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4800" dirty="0">
                <a:solidFill>
                  <a:srgbClr val="FF6699"/>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35445734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anytime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1210980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“Bringing assessment and feedback to life for my students nowadays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1324126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1837551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b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b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2026030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err="1">
                <a:solidFill>
                  <a:srgbClr val="FFFF00"/>
                </a:solidFill>
              </a:rPr>
              <a:t>elsify</a:t>
            </a:r>
            <a:r>
              <a:rPr lang="en-GB" sz="13800" dirty="0">
                <a:solidFill>
                  <a:srgbClr val="FFFF00"/>
                </a:solidFill>
              </a:rPr>
              <a:t>!</a:t>
            </a:r>
          </a:p>
        </p:txBody>
      </p:sp>
    </p:spTree>
    <p:extLst>
      <p:ext uri="{BB962C8B-B14F-4D97-AF65-F5344CB8AC3E}">
        <p14:creationId xmlns:p14="http://schemas.microsoft.com/office/powerpoint/2010/main" val="12569551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5428422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ED2F-E894-4657-8A68-BB82B056A2BE}"/>
              </a:ext>
            </a:extLst>
          </p:cNvPr>
          <p:cNvSpPr>
            <a:spLocks noGrp="1"/>
          </p:cNvSpPr>
          <p:nvPr>
            <p:ph type="title"/>
          </p:nvPr>
        </p:nvSpPr>
        <p:spPr/>
        <p:txBody>
          <a:bodyPr/>
          <a:lstStyle/>
          <a:p>
            <a:r>
              <a:rPr lang="en-GB" sz="3600" dirty="0"/>
              <a:t>Evidence-based practice:</a:t>
            </a:r>
            <a:br>
              <a:rPr lang="en-GB" sz="3600" dirty="0"/>
            </a:br>
            <a:r>
              <a:rPr lang="en-GB" sz="3600" dirty="0"/>
              <a:t>what kinds of evidence do students need?</a:t>
            </a:r>
          </a:p>
        </p:txBody>
      </p:sp>
      <p:sp>
        <p:nvSpPr>
          <p:cNvPr id="3" name="Content Placeholder 2">
            <a:extLst>
              <a:ext uri="{FF2B5EF4-FFF2-40B4-BE49-F238E27FC236}">
                <a16:creationId xmlns:a16="http://schemas.microsoft.com/office/drawing/2014/main" id="{FB2AA353-63C2-417A-9729-D2E28BC945EE}"/>
              </a:ext>
            </a:extLst>
          </p:cNvPr>
          <p:cNvSpPr>
            <a:spLocks noGrp="1"/>
          </p:cNvSpPr>
          <p:nvPr>
            <p:ph idx="1"/>
          </p:nvPr>
        </p:nvSpPr>
        <p:spPr/>
        <p:txBody>
          <a:bodyPr/>
          <a:lstStyle/>
          <a:p>
            <a:r>
              <a:rPr lang="en-GB" sz="2800" dirty="0"/>
              <a:t>Examples of good, bad and indifferent work, so they can see what they’re trying to do, and surpass the good examples.</a:t>
            </a:r>
          </a:p>
          <a:p>
            <a:r>
              <a:rPr lang="en-GB" sz="2800" dirty="0"/>
              <a:t>Examples of feedback (feed-forward) on mixed examples of work, so they can fine-tune their approaches.</a:t>
            </a:r>
          </a:p>
          <a:p>
            <a:r>
              <a:rPr lang="en-GB" sz="2800" dirty="0"/>
              <a:t>Examples of assessment criteria they can apply to given examples of work (and indeed their own work) so they can see where they’re at in their learning.</a:t>
            </a:r>
          </a:p>
          <a:p>
            <a:r>
              <a:rPr lang="en-GB" sz="2800" dirty="0"/>
              <a:t>Rehearsal opportunities for new assessment formats, so they can fine-tune their approaches.</a:t>
            </a:r>
          </a:p>
        </p:txBody>
      </p:sp>
    </p:spTree>
    <p:extLst>
      <p:ext uri="{BB962C8B-B14F-4D97-AF65-F5344CB8AC3E}">
        <p14:creationId xmlns:p14="http://schemas.microsoft.com/office/powerpoint/2010/main" val="11448126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3917853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4018831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And an expert…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on train routes and timetables!</a:t>
            </a:r>
          </a:p>
        </p:txBody>
      </p:sp>
    </p:spTree>
    <p:extLst>
      <p:ext uri="{BB962C8B-B14F-4D97-AF65-F5344CB8AC3E}">
        <p14:creationId xmlns:p14="http://schemas.microsoft.com/office/powerpoint/2010/main" val="3649045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4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dirty="0">
                <a:solidFill>
                  <a:srgbClr val="FF6699"/>
                </a:solidFill>
                <a:effectLst>
                  <a:outerShdw blurRad="38100" dist="38100" dir="2700000" algn="tl">
                    <a:srgbClr val="000000">
                      <a:alpha val="43137"/>
                    </a:srgbClr>
                  </a:outerShdw>
                </a:effectLst>
                <a:highlight>
                  <a:srgbClr val="FFFF00"/>
                </a:highlight>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feel?</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32453835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A164-D633-4BEE-8B17-9F7C2323F54B}"/>
              </a:ext>
            </a:extLst>
          </p:cNvPr>
          <p:cNvSpPr>
            <a:spLocks noGrp="1"/>
          </p:cNvSpPr>
          <p:nvPr>
            <p:ph type="title"/>
          </p:nvPr>
        </p:nvSpPr>
        <p:spPr/>
        <p:txBody>
          <a:bodyPr/>
          <a:lstStyle/>
          <a:p>
            <a:r>
              <a:rPr lang="en-GB" dirty="0"/>
              <a:t>Would this feedback help or hinder?</a:t>
            </a:r>
          </a:p>
        </p:txBody>
      </p:sp>
      <p:sp>
        <p:nvSpPr>
          <p:cNvPr id="3" name="Content Placeholder 2">
            <a:extLst>
              <a:ext uri="{FF2B5EF4-FFF2-40B4-BE49-F238E27FC236}">
                <a16:creationId xmlns:a16="http://schemas.microsoft.com/office/drawing/2014/main" id="{38F53DA8-D448-4746-B097-05BE34E5EC87}"/>
              </a:ext>
            </a:extLst>
          </p:cNvPr>
          <p:cNvSpPr>
            <a:spLocks noGrp="1"/>
          </p:cNvSpPr>
          <p:nvPr>
            <p:ph idx="1"/>
          </p:nvPr>
        </p:nvSpPr>
        <p:spPr/>
        <p:txBody>
          <a:bodyPr/>
          <a:lstStyle/>
          <a:p>
            <a:r>
              <a:rPr lang="en-GB" dirty="0">
                <a:latin typeface="AR CHRISTY" panose="02000000000000000000" pitchFamily="2" charset="0"/>
              </a:rPr>
              <a:t>NO REALISATION OF THE NEW REALISM OR PARTNERSHIP WITHIN THE COMPANY.</a:t>
            </a:r>
          </a:p>
          <a:p>
            <a:endParaRPr lang="en-GB" dirty="0">
              <a:latin typeface="AR CHRISTY" panose="02000000000000000000" pitchFamily="2" charset="0"/>
            </a:endParaRPr>
          </a:p>
          <a:p>
            <a:r>
              <a:rPr lang="en-GB" dirty="0">
                <a:latin typeface="AR CHRISTY" panose="02000000000000000000" pitchFamily="2" charset="0"/>
              </a:rPr>
              <a:t>LITTLE THEORY.</a:t>
            </a:r>
          </a:p>
          <a:p>
            <a:endParaRPr lang="en-GB" dirty="0">
              <a:latin typeface="AR CHRISTY" panose="02000000000000000000" pitchFamily="2" charset="0"/>
            </a:endParaRPr>
          </a:p>
          <a:p>
            <a:r>
              <a:rPr lang="en-GB" dirty="0">
                <a:latin typeface="AR CHRISTY" panose="02000000000000000000" pitchFamily="2" charset="0"/>
              </a:rPr>
              <a:t>NO CLEAR UNDERSTANDING OF THE ISSUES.</a:t>
            </a:r>
          </a:p>
          <a:p>
            <a:endParaRPr lang="en-GB" dirty="0">
              <a:latin typeface="AR CHRISTY" panose="02000000000000000000" pitchFamily="2" charset="0"/>
            </a:endParaRPr>
          </a:p>
          <a:p>
            <a:r>
              <a:rPr lang="en-GB" dirty="0">
                <a:latin typeface="AR CHRISTY" panose="02000000000000000000" pitchFamily="2" charset="0"/>
              </a:rPr>
              <a:t>NOT FOCUSED.</a:t>
            </a:r>
          </a:p>
        </p:txBody>
      </p:sp>
    </p:spTree>
    <p:extLst>
      <p:ext uri="{BB962C8B-B14F-4D97-AF65-F5344CB8AC3E}">
        <p14:creationId xmlns:p14="http://schemas.microsoft.com/office/powerpoint/2010/main" val="12401907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dirty="0"/>
              <a:t>Hounsell </a:t>
            </a:r>
            <a:r>
              <a:rPr lang="en-GB" i="1" dirty="0"/>
              <a:t>et al</a:t>
            </a:r>
            <a:r>
              <a:rPr lang="en-GB" dirty="0"/>
              <a:t> argue that we need to: </a:t>
            </a:r>
          </a:p>
          <a:p>
            <a:pPr marL="0" indent="0">
              <a:buNone/>
            </a:pPr>
            <a:r>
              <a:rPr lang="en-GB" dirty="0"/>
              <a:t>‘increase the value of feedback to the students by focusing comments not only on the past and present … but also on the future – what the student might aim to do, or do differently in the next assignment or assessment if they are to continue to do well or to do better’ </a:t>
            </a:r>
          </a:p>
          <a:p>
            <a:pPr marL="0" indent="0">
              <a:buNone/>
            </a:pPr>
            <a:r>
              <a:rPr lang="en-GB" dirty="0"/>
              <a:t>(Hounsell, McCune, Hounsell and Litjens 2008, p.5).</a:t>
            </a:r>
          </a:p>
          <a:p>
            <a:endParaRPr lang="en-GB" dirty="0"/>
          </a:p>
        </p:txBody>
      </p:sp>
    </p:spTree>
    <p:extLst>
      <p:ext uri="{BB962C8B-B14F-4D97-AF65-F5344CB8AC3E}">
        <p14:creationId xmlns:p14="http://schemas.microsoft.com/office/powerpoint/2010/main" val="233571597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E8FD6A-5E6B-493B-8527-32A7E96FC59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827480" y="764630"/>
            <a:ext cx="7705070" cy="5832810"/>
          </a:xfrm>
        </p:spPr>
      </p:pic>
      <p:sp>
        <p:nvSpPr>
          <p:cNvPr id="6" name="Title 1">
            <a:extLst>
              <a:ext uri="{FF2B5EF4-FFF2-40B4-BE49-F238E27FC236}">
                <a16:creationId xmlns:a16="http://schemas.microsoft.com/office/drawing/2014/main" id="{47547982-6DD8-4CFD-9ED3-5CE89C14B93C}"/>
              </a:ext>
            </a:extLst>
          </p:cNvPr>
          <p:cNvSpPr>
            <a:spLocks noGrp="1"/>
          </p:cNvSpPr>
          <p:nvPr>
            <p:ph type="title"/>
          </p:nvPr>
        </p:nvSpPr>
        <p:spPr>
          <a:xfrm>
            <a:off x="215106" y="0"/>
            <a:ext cx="8713788" cy="935037"/>
          </a:xfrm>
        </p:spPr>
        <p:txBody>
          <a:bodyPr/>
          <a:lstStyle/>
          <a:p>
            <a:r>
              <a:rPr lang="en-GB" sz="3600" dirty="0">
                <a:solidFill>
                  <a:srgbClr val="FFFF00"/>
                </a:solidFill>
              </a:rPr>
              <a:t>Suggestions from Hong Kong</a:t>
            </a:r>
          </a:p>
        </p:txBody>
      </p:sp>
      <p:pic>
        <p:nvPicPr>
          <p:cNvPr id="8" name="Picture 7">
            <a:extLst>
              <a:ext uri="{FF2B5EF4-FFF2-40B4-BE49-F238E27FC236}">
                <a16:creationId xmlns:a16="http://schemas.microsoft.com/office/drawing/2014/main" id="{5B738D82-1F1D-485E-8A78-867E8CC4C2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753" y="690044"/>
            <a:ext cx="7844493" cy="6152390"/>
          </a:xfrm>
          <a:prstGeom prst="rect">
            <a:avLst/>
          </a:prstGeom>
        </p:spPr>
      </p:pic>
    </p:spTree>
    <p:extLst>
      <p:ext uri="{BB962C8B-B14F-4D97-AF65-F5344CB8AC3E}">
        <p14:creationId xmlns:p14="http://schemas.microsoft.com/office/powerpoint/2010/main" val="2999266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20173822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endParaRPr lang="en-GB" sz="2600" dirty="0">
              <a:latin typeface="Calibri" pitchFamily="34" charset="0"/>
            </a:endParaRPr>
          </a:p>
        </p:txBody>
      </p:sp>
      <p:pic>
        <p:nvPicPr>
          <p:cNvPr id="4" name="Picture 3" descr="Dylan William.png"/>
          <p:cNvPicPr>
            <a:picLocks noChangeAspect="1"/>
          </p:cNvPicPr>
          <p:nvPr/>
        </p:nvPicPr>
        <p:blipFill>
          <a:blip r:embed="rId2" cstate="email"/>
          <a:stretch>
            <a:fillRect/>
          </a:stretch>
        </p:blipFill>
        <p:spPr>
          <a:xfrm>
            <a:off x="1259540" y="3284980"/>
            <a:ext cx="2895238" cy="3860318"/>
          </a:xfrm>
          <a:prstGeom prst="rect">
            <a:avLst/>
          </a:prstGeom>
        </p:spPr>
      </p:pic>
    </p:spTree>
    <p:extLst>
      <p:ext uri="{BB962C8B-B14F-4D97-AF65-F5344CB8AC3E}">
        <p14:creationId xmlns:p14="http://schemas.microsoft.com/office/powerpoint/2010/main" val="2110309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extLst>
      <p:ext uri="{BB962C8B-B14F-4D97-AF65-F5344CB8AC3E}">
        <p14:creationId xmlns:p14="http://schemas.microsoft.com/office/powerpoint/2010/main" val="47677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651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ce scraping.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91654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B5DE-44A6-4E8A-BD42-FA7D0924CC7D}"/>
              </a:ext>
            </a:extLst>
          </p:cNvPr>
          <p:cNvSpPr>
            <a:spLocks noGrp="1"/>
          </p:cNvSpPr>
          <p:nvPr>
            <p:ph type="title"/>
          </p:nvPr>
        </p:nvSpPr>
        <p:spPr/>
        <p:txBody>
          <a:bodyPr/>
          <a:lstStyle/>
          <a:p>
            <a:r>
              <a:rPr lang="en-GB" dirty="0">
                <a:solidFill>
                  <a:srgbClr val="008000"/>
                </a:solidFill>
              </a:rPr>
              <a:t>Good to be back in Lincoln</a:t>
            </a:r>
          </a:p>
        </p:txBody>
      </p:sp>
      <p:sp>
        <p:nvSpPr>
          <p:cNvPr id="3" name="Content Placeholder 2">
            <a:extLst>
              <a:ext uri="{FF2B5EF4-FFF2-40B4-BE49-F238E27FC236}">
                <a16:creationId xmlns:a16="http://schemas.microsoft.com/office/drawing/2014/main" id="{B7292147-4156-4698-95D3-4EBD7B094DBD}"/>
              </a:ext>
            </a:extLst>
          </p:cNvPr>
          <p:cNvSpPr>
            <a:spLocks noGrp="1"/>
          </p:cNvSpPr>
          <p:nvPr>
            <p:ph idx="1"/>
          </p:nvPr>
        </p:nvSpPr>
        <p:spPr/>
        <p:txBody>
          <a:bodyPr/>
          <a:lstStyle/>
          <a:p>
            <a:r>
              <a:rPr lang="en-GB" dirty="0"/>
              <a:t>Were any of you with me when I ran workshops on ‘Smarter Lectures’ and on ‘Smarter Feedback’ on 16</a:t>
            </a:r>
            <a:r>
              <a:rPr lang="en-GB" baseline="30000" dirty="0"/>
              <a:t>th</a:t>
            </a:r>
            <a:r>
              <a:rPr lang="en-GB" dirty="0"/>
              <a:t> September 2013?</a:t>
            </a:r>
          </a:p>
        </p:txBody>
      </p:sp>
    </p:spTree>
    <p:extLst>
      <p:ext uri="{BB962C8B-B14F-4D97-AF65-F5344CB8AC3E}">
        <p14:creationId xmlns:p14="http://schemas.microsoft.com/office/powerpoint/2010/main" val="24573072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457859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1750515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Boud et al 2010: ‘Assessment 2020’</a:t>
            </a:r>
            <a:endParaRPr lang="en-US" sz="3200" dirty="0"/>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1541885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66176483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b="0" dirty="0">
                <a:hlinkClick r:id="rId2"/>
              </a:rPr>
              <a:t>http://staff.napier.ac.uk/services/dlte/ENhance/Pages/ENhanceQuickGuides.aspx</a:t>
            </a:r>
            <a:r>
              <a:rPr lang="en-GB" dirty="0"/>
              <a:t> </a:t>
            </a:r>
            <a:endParaRPr lang="en-GB" b="0" dirty="0"/>
          </a:p>
        </p:txBody>
      </p:sp>
    </p:spTree>
    <p:extLst>
      <p:ext uri="{BB962C8B-B14F-4D97-AF65-F5344CB8AC3E}">
        <p14:creationId xmlns:p14="http://schemas.microsoft.com/office/powerpoint/2010/main" val="197226826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387154660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lots of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as partners…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‘learn them’!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37193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96599826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17981734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71067" y="1757363"/>
            <a:ext cx="2755900" cy="688975"/>
          </a:xfrm>
          <a:prstGeom prst="rect">
            <a:avLst/>
          </a:prstGeom>
          <a:solidFill>
            <a:srgbClr val="FF99FF"/>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775937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354573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93099859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146858037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5495775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1919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solidFill>
            <a:schemeClr val="bg1"/>
          </a:solidFill>
          <a:ln w="9525" cap="flat" algn="ctr">
            <a:solidFill>
              <a:schemeClr val="tx1"/>
            </a:solidFill>
            <a:miter lim="800000"/>
            <a:headEnd/>
            <a:tailEnd/>
          </a:ln>
          <a:effectLst>
            <a:outerShdw dist="107763"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a:ln>
                  <a:noFill/>
                </a:ln>
                <a:solidFill>
                  <a:srgbClr val="008000"/>
                </a:solidFill>
                <a:effectLst>
                  <a:outerShdw blurRad="38100" dist="38100" dir="2700000" algn="tl">
                    <a:srgbClr val="FFFFFF"/>
                  </a:outerShdw>
                </a:effectLst>
                <a:uLnTx/>
                <a:uFillTx/>
                <a:latin typeface="Calibri" pitchFamily="34" charset="0"/>
                <a:ea typeface="+mn-ea"/>
                <a:cs typeface="+mn-cs"/>
              </a:rPr>
              <a:t>Concerns about traditional exams</a:t>
            </a:r>
            <a:endParaRPr kumimoji="0" lang="en-GB" sz="3600" b="1" i="0" u="none" strike="noStrike" kern="1200" cap="none" spc="0" normalizeH="0" baseline="0" noProof="0" dirty="0">
              <a:ln>
                <a:noFill/>
              </a:ln>
              <a:solidFill>
                <a:srgbClr val="008000"/>
              </a:solidFill>
              <a:effectLst>
                <a:outerShdw blurRad="38100" dist="38100" dir="2700000" algn="tl">
                  <a:srgbClr val="FFFFFF"/>
                </a:outerShdw>
              </a:effectLst>
              <a:uLnTx/>
              <a:uFillTx/>
              <a:latin typeface="Calibri" pitchFamily="34" charset="0"/>
              <a:ea typeface="+mn-ea"/>
              <a:cs typeface="+mn-cs"/>
            </a:endParaRPr>
          </a:p>
        </p:txBody>
      </p:sp>
    </p:spTree>
    <p:extLst>
      <p:ext uri="{BB962C8B-B14F-4D97-AF65-F5344CB8AC3E}">
        <p14:creationId xmlns:p14="http://schemas.microsoft.com/office/powerpoint/2010/main" val="212953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bg1"/>
          </a:solidFill>
          <a:ln w="9525" cap="flat" algn="ctr">
            <a:solidFill>
              <a:schemeClr val="tx1"/>
            </a:solidFill>
            <a:miter lim="800000"/>
            <a:headEnd/>
            <a:tailEnd/>
          </a:ln>
          <a:effectLst>
            <a:outerShdw dist="107763" dir="2700000" algn="ctr" rotWithShape="0">
              <a:schemeClr val="tx2"/>
            </a:outerShdw>
          </a:effectLst>
        </p:spPr>
        <p:txBody>
          <a:bodyPr vert="horz" wrap="square" lIns="91440" tIns="45720" rIns="91440" bIns="45720" numCol="1" anchor="ctr" anchorCtr="0" compatLnSpc="1">
            <a:prstTxWarp prst="textNoShape">
              <a:avLst/>
            </a:prstTxWarp>
          </a:bodyPr>
          <a:lstStyle/>
          <a:p>
            <a:r>
              <a:rPr lang="en-GB" sz="3600" dirty="0">
                <a:effectLst>
                  <a:outerShdw blurRad="38100" dist="38100" dir="2700000" algn="tl">
                    <a:srgbClr val="FFFFFF"/>
                  </a:outerShdw>
                </a:effectLst>
                <a:latin typeface="Calibri"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dirty="0"/>
              <a:t>We mark them in a rush.</a:t>
            </a:r>
          </a:p>
          <a:p>
            <a:pPr marL="533400" indent="-533400">
              <a:spcBef>
                <a:spcPct val="25000"/>
              </a:spcBef>
              <a:buSzTx/>
              <a:buFont typeface="Monotype Sorts" pitchFamily="2" charset="2"/>
              <a:buAutoNum type="arabicPeriod" startAt="5"/>
            </a:pPr>
            <a:r>
              <a:rPr lang="en-GB" sz="2800" dirty="0"/>
              <a:t>We’re often tired and stressed when we mark them.</a:t>
            </a:r>
          </a:p>
          <a:p>
            <a:pPr marL="533400" indent="-533400">
              <a:spcBef>
                <a:spcPct val="25000"/>
              </a:spcBef>
              <a:buSzTx/>
              <a:buFont typeface="Monotype Sorts" pitchFamily="2" charset="2"/>
              <a:buAutoNum type="arabicPeriod" startAt="5"/>
            </a:pPr>
            <a:r>
              <a:rPr lang="en-GB" sz="2800" dirty="0"/>
              <a:t>We’re not good at marking them objectively.</a:t>
            </a:r>
          </a:p>
          <a:p>
            <a:pPr marL="533400" indent="-533400">
              <a:spcBef>
                <a:spcPct val="25000"/>
              </a:spcBef>
              <a:buSzTx/>
              <a:buFont typeface="Monotype Sorts" pitchFamily="2" charset="2"/>
              <a:buAutoNum type="arabicPeriod" startAt="5"/>
            </a:pPr>
            <a:r>
              <a:rPr lang="en-GB" sz="2800" dirty="0"/>
              <a:t>They favour candidates who happen to be skilled at taking exams.</a:t>
            </a:r>
          </a:p>
          <a:p>
            <a:pPr marL="533400" indent="-533400">
              <a:spcBef>
                <a:spcPct val="25000"/>
              </a:spcBef>
              <a:buSzTx/>
              <a:buFont typeface="Monotype Sorts" pitchFamily="2" charset="2"/>
              <a:buAutoNum type="arabicPeriod" startAt="5"/>
            </a:pPr>
            <a:r>
              <a:rPr lang="en-GB" sz="2800" dirty="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dirty="0"/>
              <a:t>There are many important things which they don’t measure.</a:t>
            </a:r>
          </a:p>
        </p:txBody>
      </p:sp>
    </p:spTree>
    <p:extLst>
      <p:ext uri="{BB962C8B-B14F-4D97-AF65-F5344CB8AC3E}">
        <p14:creationId xmlns:p14="http://schemas.microsoft.com/office/powerpoint/2010/main" val="21297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philatlincoln18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567708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b="1" dirty="0">
                <a:latin typeface="+mn-lt"/>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25754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p>
        </p:txBody>
      </p:sp>
    </p:spTree>
    <p:extLst>
      <p:ext uri="{BB962C8B-B14F-4D97-AF65-F5344CB8AC3E}">
        <p14:creationId xmlns:p14="http://schemas.microsoft.com/office/powerpoint/2010/main" val="1392335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1362491"/>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b="1" dirty="0"/>
              <a:t>Action plan: what </a:t>
            </a:r>
            <a:r>
              <a:rPr lang="en-GB" sz="3600" b="1" dirty="0">
                <a:solidFill>
                  <a:srgbClr val="FF0000"/>
                </a:solidFill>
              </a:rPr>
              <a:t>else</a:t>
            </a:r>
            <a:r>
              <a:rPr lang="en-GB" sz="3600" b="1" dirty="0"/>
              <a:t> are you going to do?</a:t>
            </a:r>
          </a:p>
        </p:txBody>
      </p:sp>
      <p:sp>
        <p:nvSpPr>
          <p:cNvPr id="43011" name="Rectangle 3"/>
          <p:cNvSpPr>
            <a:spLocks noGrp="1" noChangeArrowheads="1"/>
          </p:cNvSpPr>
          <p:nvPr>
            <p:ph type="body" idx="1"/>
          </p:nvPr>
        </p:nvSpPr>
        <p:spPr>
          <a:xfrm>
            <a:off x="285720" y="1844780"/>
            <a:ext cx="8629680" cy="4281384"/>
          </a:xfrm>
        </p:spPr>
        <p:txBody>
          <a:bodyPr/>
          <a:lstStyle/>
          <a:p>
            <a:pPr eaLnBrk="1" hangingPunct="1"/>
            <a:r>
              <a:rPr lang="en-US" sz="2600" dirty="0"/>
              <a:t>Jot down three things you’re going to try, to bring assessment and feedback to life for your students.</a:t>
            </a:r>
          </a:p>
        </p:txBody>
      </p:sp>
    </p:spTree>
    <p:extLst>
      <p:ext uri="{BB962C8B-B14F-4D97-AF65-F5344CB8AC3E}">
        <p14:creationId xmlns:p14="http://schemas.microsoft.com/office/powerpoint/2010/main" val="2543521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algn="ctr">
              <a:lnSpc>
                <a:spcPct val="85000"/>
              </a:lnSpc>
            </a:pPr>
            <a:r>
              <a:rPr lang="en-US" sz="28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336600"/>
                </a:solidFill>
                <a:effectLst/>
                <a:uLnTx/>
                <a:uFillTx/>
                <a:latin typeface="Calibri"/>
                <a:ea typeface="+mn-ea"/>
                <a:cs typeface="+mn-cs"/>
              </a:rPr>
              <a:t>2 hands = very much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6600"/>
                </a:solidFill>
                <a:effectLst/>
                <a:uLnTx/>
                <a:uFillTx/>
                <a:latin typeface="Calibri"/>
                <a:ea typeface="+mn-ea"/>
                <a:cs typeface="+mn-cs"/>
              </a:rPr>
              <a:t>one hand = somewhat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0000"/>
                </a:solidFill>
                <a:effectLst/>
                <a:uLnTx/>
                <a:uFillTx/>
                <a:latin typeface="Calibri"/>
                <a:ea typeface="+mn-ea"/>
                <a:cs typeface="+mn-cs"/>
              </a:rPr>
              <a:t>touch left ear = no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a:t>
            </a:r>
            <a:endParaRPr kumimoji="0" lang="en-US" sz="2800" b="1" i="0" u="none" strike="noStrike" kern="0" cap="none" spc="0" normalizeH="0" baseline="0" noProof="0" dirty="0">
              <a:ln>
                <a:noFill/>
              </a:ln>
              <a:solidFill>
                <a:srgbClr val="660066"/>
              </a:solidFill>
              <a:effectLst/>
              <a:uLnTx/>
              <a:uFillTx/>
              <a:latin typeface="Calibri"/>
              <a:ea typeface="+mn-ea"/>
              <a:cs typeface="+mn-cs"/>
            </a:endParaRP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Think how assessment and feedback can be made </a:t>
            </a:r>
            <a:r>
              <a:rPr lang="en-GB" sz="3200" b="1" i="1" kern="0" dirty="0">
                <a:solidFill>
                  <a:srgbClr val="660066"/>
                </a:solidFill>
                <a:latin typeface="Calibri"/>
              </a:rPr>
              <a:t>for</a:t>
            </a:r>
            <a:r>
              <a:rPr lang="en-GB" sz="3200" b="1" kern="0" dirty="0">
                <a:solidFill>
                  <a:srgbClr val="660066"/>
                </a:solidFill>
                <a:latin typeface="Calibri"/>
              </a:rPr>
              <a:t> learning, not just </a:t>
            </a:r>
            <a:r>
              <a:rPr lang="en-GB" sz="3200" b="1" i="1" kern="0" dirty="0">
                <a:solidFill>
                  <a:srgbClr val="660066"/>
                </a:solidFill>
                <a:latin typeface="Calibri"/>
              </a:rPr>
              <a:t>about</a:t>
            </a:r>
            <a:r>
              <a:rPr lang="en-GB" sz="3200" b="1" kern="0" dirty="0">
                <a:solidFill>
                  <a:srgbClr val="660066"/>
                </a:solidFill>
                <a:latin typeface="Calibri"/>
              </a:rPr>
              <a:t> learning?</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Worry a little more about the risks of continuing to do some of the things which we know don’t really work?</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22212283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630460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353834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97418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887076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FFBF-BFE5-4742-B813-AC303F567BB8}"/>
              </a:ext>
            </a:extLst>
          </p:cNvPr>
          <p:cNvSpPr>
            <a:spLocks noGrp="1"/>
          </p:cNvSpPr>
          <p:nvPr>
            <p:ph type="title"/>
          </p:nvPr>
        </p:nvSpPr>
        <p:spPr>
          <a:xfrm>
            <a:off x="0" y="1"/>
            <a:ext cx="9396670" cy="548600"/>
          </a:xfrm>
        </p:spPr>
        <p:txBody>
          <a:bodyPr/>
          <a:lstStyle/>
          <a:p>
            <a:r>
              <a:rPr lang="en-GB" sz="3200" dirty="0"/>
              <a:t>What’s wrong in 2018? 7 challenges as I see them...</a:t>
            </a:r>
          </a:p>
        </p:txBody>
      </p:sp>
      <p:sp>
        <p:nvSpPr>
          <p:cNvPr id="3" name="Content Placeholder 2">
            <a:extLst>
              <a:ext uri="{FF2B5EF4-FFF2-40B4-BE49-F238E27FC236}">
                <a16:creationId xmlns:a16="http://schemas.microsoft.com/office/drawing/2014/main" id="{55334296-5CF0-4042-86B5-ED749E4107A6}"/>
              </a:ext>
            </a:extLst>
          </p:cNvPr>
          <p:cNvSpPr>
            <a:spLocks noGrp="1"/>
          </p:cNvSpPr>
          <p:nvPr>
            <p:ph idx="1"/>
          </p:nvPr>
        </p:nvSpPr>
        <p:spPr>
          <a:xfrm>
            <a:off x="467429" y="836640"/>
            <a:ext cx="8497185" cy="5030763"/>
          </a:xfrm>
        </p:spPr>
        <p:txBody>
          <a:bodyPr/>
          <a:lstStyle/>
          <a:p>
            <a:pPr>
              <a:buFont typeface="+mj-lt"/>
              <a:buAutoNum type="arabicPeriod"/>
            </a:pPr>
            <a:r>
              <a:rPr lang="en-GB" sz="2800" dirty="0"/>
              <a:t>Handwritten exams – 18</a:t>
            </a:r>
            <a:r>
              <a:rPr lang="en-GB" sz="2800" baseline="30000" dirty="0"/>
              <a:t>th</a:t>
            </a:r>
            <a:r>
              <a:rPr lang="en-GB" sz="2800" dirty="0"/>
              <a:t> century stuff still in 2018! (Cambridge, 1791).</a:t>
            </a:r>
          </a:p>
          <a:p>
            <a:pPr>
              <a:buFont typeface="+mj-lt"/>
              <a:buAutoNum type="arabicPeriod"/>
            </a:pPr>
            <a:r>
              <a:rPr lang="en-GB" sz="2800" dirty="0"/>
              <a:t>Essays – good for feedback, but we can’t grade them (and we don’t know for certain ‘whodunit?’).</a:t>
            </a:r>
          </a:p>
          <a:p>
            <a:pPr>
              <a:buFont typeface="+mj-lt"/>
              <a:buAutoNum type="arabicPeriod"/>
            </a:pPr>
            <a:r>
              <a:rPr lang="en-GB" sz="2800" dirty="0"/>
              <a:t>Lectures: did they ever work for learning?         (Large group </a:t>
            </a:r>
            <a:r>
              <a:rPr lang="en-GB" sz="2800" dirty="0">
                <a:solidFill>
                  <a:srgbClr val="FF0000"/>
                </a:solidFill>
              </a:rPr>
              <a:t>learning</a:t>
            </a:r>
            <a:r>
              <a:rPr lang="en-GB" sz="2800" dirty="0"/>
              <a:t> is great of course).</a:t>
            </a:r>
          </a:p>
          <a:p>
            <a:pPr>
              <a:buFont typeface="+mj-lt"/>
              <a:buAutoNum type="arabicPeriod"/>
            </a:pPr>
            <a:r>
              <a:rPr lang="en-GB" sz="2800" dirty="0"/>
              <a:t>‘Knowledge transfer’: delivery:                                 can’t ‘deliver’ learning – we can only deliver info.</a:t>
            </a:r>
          </a:p>
          <a:p>
            <a:pPr>
              <a:buFont typeface="+mj-lt"/>
              <a:buAutoNum type="arabicPeriod"/>
            </a:pPr>
            <a:r>
              <a:rPr lang="en-GB" sz="2800" dirty="0"/>
              <a:t>Written feedback: is it used by students?              Does is take us ages to compose? Does it work?</a:t>
            </a:r>
          </a:p>
          <a:p>
            <a:pPr>
              <a:buFont typeface="+mj-lt"/>
              <a:buAutoNum type="arabicPeriod"/>
            </a:pPr>
            <a:r>
              <a:rPr lang="en-GB" sz="2800" dirty="0"/>
              <a:t>‘Telling’: does this ever work?</a:t>
            </a:r>
          </a:p>
          <a:p>
            <a:pPr>
              <a:buFont typeface="+mj-lt"/>
              <a:buAutoNum type="arabicPeriod"/>
            </a:pPr>
            <a:r>
              <a:rPr lang="en-GB" sz="2800" dirty="0"/>
              <a:t>‘Capture’: ‘I’ve got it, but I haven’t </a:t>
            </a:r>
            <a:r>
              <a:rPr lang="en-GB" sz="2800" i="1" dirty="0">
                <a:solidFill>
                  <a:srgbClr val="FF0000"/>
                </a:solidFill>
              </a:rPr>
              <a:t>got</a:t>
            </a:r>
            <a:r>
              <a:rPr lang="en-GB" sz="2800" dirty="0"/>
              <a:t> it’.</a:t>
            </a:r>
          </a:p>
        </p:txBody>
      </p:sp>
      <p:sp>
        <p:nvSpPr>
          <p:cNvPr id="4" name="Rectangle: Rounded Corners 3">
            <a:extLst>
              <a:ext uri="{FF2B5EF4-FFF2-40B4-BE49-F238E27FC236}">
                <a16:creationId xmlns:a16="http://schemas.microsoft.com/office/drawing/2014/main" id="{E92121A5-F2E2-4F97-BCDE-99CBC51F5EFE}"/>
              </a:ext>
            </a:extLst>
          </p:cNvPr>
          <p:cNvSpPr/>
          <p:nvPr/>
        </p:nvSpPr>
        <p:spPr bwMode="auto">
          <a:xfrm>
            <a:off x="150125" y="627797"/>
            <a:ext cx="8814488" cy="6041278"/>
          </a:xfrm>
          <a:prstGeom prst="roundRect">
            <a:avLst/>
          </a:prstGeom>
          <a:noFill/>
          <a:ln w="76200" cap="flat" cmpd="sng" algn="ctr">
            <a:solidFill>
              <a:srgbClr val="00B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TextBox 4">
            <a:extLst>
              <a:ext uri="{FF2B5EF4-FFF2-40B4-BE49-F238E27FC236}">
                <a16:creationId xmlns:a16="http://schemas.microsoft.com/office/drawing/2014/main" id="{6D228D39-8B64-4F7F-A692-DE331E1BCB1B}"/>
              </a:ext>
            </a:extLst>
          </p:cNvPr>
          <p:cNvSpPr txBox="1"/>
          <p:nvPr/>
        </p:nvSpPr>
        <p:spPr>
          <a:xfrm>
            <a:off x="1104295" y="1413029"/>
            <a:ext cx="7223452" cy="1938992"/>
          </a:xfrm>
          <a:prstGeom prst="rect">
            <a:avLst/>
          </a:prstGeom>
          <a:solidFill>
            <a:srgbClr val="FFFF00"/>
          </a:solidFill>
        </p:spPr>
        <p:txBody>
          <a:bodyPr wrap="none" rtlCol="0">
            <a:spAutoFit/>
          </a:bodyPr>
          <a:lstStyle/>
          <a:p>
            <a:r>
              <a:rPr lang="en-GB" dirty="0"/>
              <a:t>8 Metrics! If we can measure</a:t>
            </a:r>
          </a:p>
          <a:p>
            <a:r>
              <a:rPr lang="en-GB" dirty="0"/>
              <a:t>it, it probably isn’t what we</a:t>
            </a:r>
          </a:p>
          <a:p>
            <a:r>
              <a:rPr lang="en-GB" dirty="0"/>
              <a:t>were hoping to get!</a:t>
            </a:r>
          </a:p>
        </p:txBody>
      </p:sp>
    </p:spTree>
    <p:extLst>
      <p:ext uri="{BB962C8B-B14F-4D97-AF65-F5344CB8AC3E}">
        <p14:creationId xmlns:p14="http://schemas.microsoft.com/office/powerpoint/2010/main" val="866862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4.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6.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2.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5.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4122</Words>
  <Application>Microsoft Office PowerPoint</Application>
  <PresentationFormat>On-screen Show (4:3)</PresentationFormat>
  <Paragraphs>492</Paragraphs>
  <Slides>70</Slides>
  <Notes>35</Notes>
  <HiddenSlides>0</HiddenSlides>
  <MMClips>1</MMClips>
  <ScaleCrop>false</ScaleCrop>
  <HeadingPairs>
    <vt:vector size="6" baseType="variant">
      <vt:variant>
        <vt:lpstr>Fonts Used</vt:lpstr>
      </vt:variant>
      <vt:variant>
        <vt:i4>16</vt:i4>
      </vt:variant>
      <vt:variant>
        <vt:lpstr>Theme</vt:lpstr>
      </vt:variant>
      <vt:variant>
        <vt:i4>167</vt:i4>
      </vt:variant>
      <vt:variant>
        <vt:lpstr>Slide Titles</vt:lpstr>
      </vt:variant>
      <vt:variant>
        <vt:i4>70</vt:i4>
      </vt:variant>
    </vt:vector>
  </HeadingPairs>
  <TitlesOfParts>
    <vt:vector size="253" baseType="lpstr">
      <vt:lpstr>AR CARTER</vt:lpstr>
      <vt:lpstr>AR CHRISTY</vt:lpstr>
      <vt:lpstr>Arial</vt:lpstr>
      <vt:lpstr>Arial Rounded MT Bold</vt:lpstr>
      <vt:lpstr>Bradley Hand ITC</vt:lpstr>
      <vt:lpstr>Calibri</vt:lpstr>
      <vt:lpstr>Calibri Light</vt:lpstr>
      <vt:lpstr>Comic Sans MS</vt:lpstr>
      <vt:lpstr>Creepy</vt:lpstr>
      <vt:lpstr>Curlz MT</vt:lpstr>
      <vt:lpstr>Monotype Sorts</vt:lpstr>
      <vt:lpstr>Segoe UI</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121_Custom Design</vt:lpstr>
      <vt:lpstr>106_Custom Design</vt:lpstr>
      <vt:lpstr>119_Custom Design</vt:lpstr>
      <vt:lpstr>10_Office Theme</vt:lpstr>
      <vt:lpstr>1_LeedsMet template</vt:lpstr>
      <vt:lpstr>6_Office Theme</vt:lpstr>
      <vt:lpstr>7_Office Theme</vt:lpstr>
      <vt:lpstr>123_Custom Design</vt:lpstr>
      <vt:lpstr>130_Custom Design</vt:lpstr>
      <vt:lpstr>4_Professional</vt:lpstr>
      <vt:lpstr>Activating Learning Bringing assessment and feedback to life for today’s students University of Lincoln</vt:lpstr>
      <vt:lpstr>PowerPoint Presentation</vt:lpstr>
      <vt:lpstr> About Phil…</vt:lpstr>
      <vt:lpstr>Good to be back in Lincoln</vt:lpstr>
      <vt:lpstr>Students as partners…</vt:lpstr>
      <vt:lpstr>Announcement about mobile phones and laptops...</vt:lpstr>
      <vt:lpstr>You will be able to download my main slides</vt:lpstr>
      <vt:lpstr>Thought for the day: Einstein</vt:lpstr>
      <vt:lpstr>What’s wrong in 2018? 7 challenges as I see them...</vt:lpstr>
      <vt:lpstr>PowerPoint Presentation</vt:lpstr>
      <vt:lpstr>Today: Too many firsts?</vt:lpstr>
      <vt:lpstr>PowerPoint Presentation</vt:lpstr>
      <vt:lpstr>The most important part of our work</vt:lpstr>
      <vt:lpstr>What’s really wrong – and what can we do about it?</vt:lpstr>
      <vt:lpstr>Intended learning outcomes?</vt:lpstr>
      <vt:lpstr>Beyond the tyranny of intended learning outcomes?</vt:lpstr>
      <vt:lpstr>Download anytime Phil’s materials on feedback, assessment, learning and lecturing</vt:lpstr>
      <vt:lpstr>Teaching, learning and enthusiasm</vt:lpstr>
      <vt:lpstr>Time-constrained assessed written Post-it exercise</vt:lpstr>
      <vt:lpstr>Now is the decade of  Universities’ dis-content!</vt:lpstr>
      <vt:lpstr>Teaching in modern institutions is moving away from providing subject content, (where everything was about ‘delivery’), towards foregrounding two major functions: </vt:lpstr>
      <vt:lpstr>My main worries about assessment...</vt:lpstr>
      <vt:lpstr>PowerPoint Presentation</vt:lpstr>
      <vt:lpstr>PowerPoint Presentation</vt:lpstr>
      <vt:lpstr>PowerPoint Presentation</vt:lpstr>
      <vt:lpstr>PowerPoint Presentation</vt:lpstr>
      <vt:lpstr>Evidence-based practice: what kinds of evidence do students need?</vt:lpstr>
      <vt:lpstr>The NSS Assessment and Feedback Agenda (2005-16)</vt:lpstr>
      <vt:lpstr>The new NSS statements (2017)</vt:lpstr>
      <vt:lpstr>PowerPoint Presentation</vt:lpstr>
      <vt:lpstr>Task: think about ghastly feedback</vt:lpstr>
      <vt:lpstr>Would this feedback help or hinder?</vt:lpstr>
      <vt:lpstr>Feedback needs to have a future focus</vt:lpstr>
      <vt:lpstr>Suggestions from Hong Kong</vt:lpstr>
      <vt:lpstr>Quality feedback: 3 functions</vt:lpstr>
      <vt:lpstr>Dylan Wiliam on feedback</vt:lpstr>
      <vt:lpstr>Damaging feedback...</vt:lpstr>
      <vt:lpstr>Fishing for feedback?</vt:lpstr>
      <vt:lpstr>PowerPoint Presentation</vt:lpstr>
      <vt:lpstr>PowerPoint Presentation</vt:lpstr>
      <vt:lpstr>PowerPoint Presentation</vt:lpstr>
      <vt:lpstr>PowerPoint Presentation</vt:lpstr>
      <vt:lpstr>Boud et al 2010: ‘Assessment 2020’</vt:lpstr>
      <vt:lpstr>Boud et al, 2010</vt:lpstr>
      <vt:lpstr>PowerPoint Presentation</vt:lpstr>
      <vt:lpstr>PowerPoint Presentation</vt:lpstr>
      <vt:lpstr>Use link below to download the new materials on feedback and assessment produced in 2017 by Kay Sambell, Sally Brown and Phil Race for Edinburgh Napier University</vt:lpstr>
      <vt:lpstr>Five main problems with assessed essays</vt:lpstr>
      <vt:lpstr> How students really learn </vt:lpstr>
      <vt:lpstr> How Students Really Learn ‘Ripples’ model of learning</vt:lpstr>
      <vt:lpstr>PowerPoint Presentation</vt:lpstr>
      <vt:lpstr>PowerPoint Presentation</vt:lpstr>
      <vt:lpstr>PowerPoint Presentation</vt:lpstr>
      <vt:lpstr>But what about learning styles?</vt:lpstr>
      <vt:lpstr>PowerPoint Presentation</vt:lpstr>
      <vt:lpstr>PowerPoint Presentation</vt:lpstr>
      <vt:lpstr>PowerPoint Presentation</vt:lpstr>
      <vt:lpstr>PowerPoint Presentation</vt:lpstr>
      <vt:lpstr>Concerns about traditional exams</vt:lpstr>
      <vt:lpstr>PowerPoint Presentation</vt:lpstr>
      <vt:lpstr>Which wavelength should I teach on?</vt:lpstr>
      <vt:lpstr>PowerPoint Presentation</vt:lpstr>
      <vt:lpstr>PowerPoint Presentation</vt:lpstr>
      <vt:lpstr>Action plan: what else are you going to do?</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2018-06-21T20:16:24Z</dcterms:modified>
</cp:coreProperties>
</file>