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m4a" ContentType="audio/mp4"/>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theme/theme1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7.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1.xml" ContentType="application/vnd.openxmlformats-officedocument.presentationml.slideLayout+xml"/>
  <Override PartName="/ppt/theme/theme39.xml" ContentType="application/vnd.openxmlformats-officedocument.theme+xml"/>
  <Override PartName="/ppt/slideLayouts/slideLayout42.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3.xml" ContentType="application/vnd.openxmlformats-officedocument.presentationml.slideLayout+xml"/>
  <Override PartName="/ppt/theme/theme44.xml" ContentType="application/vnd.openxmlformats-officedocument.theme+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slideLayouts/slideLayout46.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slideLayouts/slideLayout47.xml" ContentType="application/vnd.openxmlformats-officedocument.presentationml.slideLayout+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slideLayouts/slideLayout48.xml" ContentType="application/vnd.openxmlformats-officedocument.presentationml.slideLayout+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slideLayouts/slideLayout49.xml" ContentType="application/vnd.openxmlformats-officedocument.presentationml.slideLayout+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slideLayouts/slideLayout50.xml" ContentType="application/vnd.openxmlformats-officedocument.presentationml.slideLayout+xml"/>
  <Override PartName="/ppt/theme/theme12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8.xml" ContentType="application/vnd.openxmlformats-officedocument.theme+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slideLayouts/slideLayout57.xml" ContentType="application/vnd.openxmlformats-officedocument.presentationml.slideLayout+xml"/>
  <Override PartName="/ppt/theme/theme143.xml" ContentType="application/vnd.openxmlformats-officedocument.theme+xml"/>
  <Override PartName="/ppt/theme/theme144.xml" ContentType="application/vnd.openxmlformats-officedocument.theme+xml"/>
  <Override PartName="/ppt/slideLayouts/slideLayout58.xml" ContentType="application/vnd.openxmlformats-officedocument.presentationml.slideLayout+xml"/>
  <Override PartName="/ppt/theme/theme145.xml" ContentType="application/vnd.openxmlformats-officedocument.theme+xml"/>
  <Override PartName="/ppt/slideLayouts/slideLayout59.xml" ContentType="application/vnd.openxmlformats-officedocument.presentationml.slideLayout+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slideLayouts/slideLayout60.xml" ContentType="application/vnd.openxmlformats-officedocument.presentationml.slideLayout+xml"/>
  <Override PartName="/ppt/theme/theme158.xml" ContentType="application/vnd.openxmlformats-officedocument.theme+xml"/>
  <Override PartName="/ppt/theme/theme159.xml" ContentType="application/vnd.openxmlformats-officedocument.theme+xml"/>
  <Override PartName="/ppt/theme/theme160.xml" ContentType="application/vnd.openxmlformats-officedocument.theme+xml"/>
  <Override PartName="/ppt/slideLayouts/slideLayout61.xml" ContentType="application/vnd.openxmlformats-officedocument.presentationml.slideLayout+xml"/>
  <Override PartName="/ppt/theme/theme161.xml" ContentType="application/vnd.openxmlformats-officedocument.theme+xml"/>
  <Override PartName="/ppt/slideLayouts/slideLayout62.xml" ContentType="application/vnd.openxmlformats-officedocument.presentationml.slideLayout+xml"/>
  <Override PartName="/ppt/theme/theme162.xml" ContentType="application/vnd.openxmlformats-officedocument.theme+xml"/>
  <Override PartName="/ppt/slideLayouts/slideLayout63.xml" ContentType="application/vnd.openxmlformats-officedocument.presentationml.slideLayout+xml"/>
  <Override PartName="/ppt/theme/theme163.xml" ContentType="application/vnd.openxmlformats-officedocument.theme+xml"/>
  <Override PartName="/ppt/theme/theme164.xml" ContentType="application/vnd.openxmlformats-officedocument.theme+xml"/>
  <Override PartName="/ppt/theme/theme165.xml" ContentType="application/vnd.openxmlformats-officedocument.theme+xml"/>
  <Override PartName="/ppt/slideLayouts/slideLayout64.xml" ContentType="application/vnd.openxmlformats-officedocument.presentationml.slideLayout+xml"/>
  <Override PartName="/ppt/theme/theme166.xml" ContentType="application/vnd.openxmlformats-officedocument.theme+xml"/>
  <Override PartName="/ppt/slideLayouts/slideLayout65.xml" ContentType="application/vnd.openxmlformats-officedocument.presentationml.slideLayout+xml"/>
  <Override PartName="/ppt/theme/theme167.xml" ContentType="application/vnd.openxmlformats-officedocument.theme+xml"/>
  <Override PartName="/ppt/theme/theme168.xml" ContentType="application/vnd.openxmlformats-officedocument.theme+xml"/>
  <Override PartName="/ppt/slideLayouts/slideLayout66.xml" ContentType="application/vnd.openxmlformats-officedocument.presentationml.slideLayout+xml"/>
  <Override PartName="/ppt/theme/theme16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7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71.xml" ContentType="application/vnd.openxmlformats-officedocument.theme+xml"/>
  <Override PartName="/ppt/slideLayouts/slideLayout71.xml" ContentType="application/vnd.openxmlformats-officedocument.presentationml.slideLayout+xml"/>
  <Override PartName="/ppt/theme/theme172.xml" ContentType="application/vnd.openxmlformats-officedocument.theme+xml"/>
  <Override PartName="/ppt/slideLayouts/slideLayout72.xml" ContentType="application/vnd.openxmlformats-officedocument.presentationml.slideLayout+xml"/>
  <Override PartName="/ppt/theme/theme173.xml" ContentType="application/vnd.openxmlformats-officedocument.theme+xml"/>
  <Override PartName="/ppt/theme/theme17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2" r:id="rId45"/>
    <p:sldMasterId id="2147484766" r:id="rId46"/>
    <p:sldMasterId id="2147484768" r:id="rId47"/>
    <p:sldMasterId id="2147484770" r:id="rId48"/>
    <p:sldMasterId id="2147484772" r:id="rId49"/>
    <p:sldMasterId id="2147484778" r:id="rId50"/>
    <p:sldMasterId id="2147484780" r:id="rId51"/>
    <p:sldMasterId id="2147484793" r:id="rId52"/>
    <p:sldMasterId id="2147484797" r:id="rId53"/>
    <p:sldMasterId id="2147484799" r:id="rId54"/>
    <p:sldMasterId id="2147484802" r:id="rId55"/>
    <p:sldMasterId id="2147484804" r:id="rId56"/>
    <p:sldMasterId id="2147484806" r:id="rId57"/>
    <p:sldMasterId id="2147484808" r:id="rId58"/>
    <p:sldMasterId id="2147484811" r:id="rId59"/>
    <p:sldMasterId id="2147484815" r:id="rId60"/>
    <p:sldMasterId id="2147484817" r:id="rId61"/>
    <p:sldMasterId id="2147484819" r:id="rId62"/>
    <p:sldMasterId id="2147484821" r:id="rId63"/>
    <p:sldMasterId id="2147484823" r:id="rId64"/>
    <p:sldMasterId id="2147484825" r:id="rId65"/>
    <p:sldMasterId id="2147484827" r:id="rId66"/>
    <p:sldMasterId id="2147484829" r:id="rId67"/>
    <p:sldMasterId id="2147484831" r:id="rId68"/>
    <p:sldMasterId id="2147484833" r:id="rId69"/>
    <p:sldMasterId id="2147484835" r:id="rId70"/>
    <p:sldMasterId id="2147484837" r:id="rId71"/>
    <p:sldMasterId id="2147484839" r:id="rId72"/>
    <p:sldMasterId id="2147484841" r:id="rId73"/>
    <p:sldMasterId id="2147484845" r:id="rId74"/>
    <p:sldMasterId id="2147484848" r:id="rId75"/>
    <p:sldMasterId id="2147484850" r:id="rId76"/>
    <p:sldMasterId id="2147484853" r:id="rId77"/>
    <p:sldMasterId id="2147484855" r:id="rId78"/>
    <p:sldMasterId id="2147484857" r:id="rId79"/>
    <p:sldMasterId id="2147484864" r:id="rId80"/>
    <p:sldMasterId id="2147484866" r:id="rId81"/>
    <p:sldMasterId id="2147484868" r:id="rId82"/>
    <p:sldMasterId id="2147484870" r:id="rId83"/>
    <p:sldMasterId id="2147484872" r:id="rId84"/>
    <p:sldMasterId id="2147484876" r:id="rId85"/>
    <p:sldMasterId id="2147484878" r:id="rId86"/>
    <p:sldMasterId id="2147484880" r:id="rId87"/>
    <p:sldMasterId id="2147484888" r:id="rId88"/>
    <p:sldMasterId id="2147484895" r:id="rId89"/>
    <p:sldMasterId id="2147484903" r:id="rId90"/>
    <p:sldMasterId id="2147484905" r:id="rId91"/>
    <p:sldMasterId id="2147484907" r:id="rId92"/>
    <p:sldMasterId id="2147484909" r:id="rId93"/>
    <p:sldMasterId id="2147484911" r:id="rId94"/>
    <p:sldMasterId id="2147484913" r:id="rId95"/>
    <p:sldMasterId id="2147484915" r:id="rId96"/>
    <p:sldMasterId id="2147484933" r:id="rId97"/>
    <p:sldMasterId id="2147484935" r:id="rId98"/>
    <p:sldMasterId id="2147484936" r:id="rId99"/>
    <p:sldMasterId id="2147484938" r:id="rId100"/>
    <p:sldMasterId id="2147484945" r:id="rId101"/>
    <p:sldMasterId id="2147484947" r:id="rId102"/>
    <p:sldMasterId id="2147484949" r:id="rId103"/>
    <p:sldMasterId id="2147484962" r:id="rId104"/>
    <p:sldMasterId id="2147484964" r:id="rId105"/>
    <p:sldMasterId id="2147484974" r:id="rId106"/>
    <p:sldMasterId id="2147484976" r:id="rId107"/>
    <p:sldMasterId id="2147484978" r:id="rId108"/>
    <p:sldMasterId id="2147484980" r:id="rId109"/>
    <p:sldMasterId id="2147484982" r:id="rId110"/>
    <p:sldMasterId id="2147484984" r:id="rId111"/>
    <p:sldMasterId id="2147484986" r:id="rId112"/>
    <p:sldMasterId id="2147484988" r:id="rId113"/>
    <p:sldMasterId id="2147484990" r:id="rId114"/>
    <p:sldMasterId id="2147484992" r:id="rId115"/>
    <p:sldMasterId id="2147485000" r:id="rId116"/>
    <p:sldMasterId id="2147485002" r:id="rId117"/>
    <p:sldMasterId id="2147485006" r:id="rId118"/>
    <p:sldMasterId id="2147485018" r:id="rId119"/>
    <p:sldMasterId id="2147485020" r:id="rId120"/>
    <p:sldMasterId id="2147485022" r:id="rId121"/>
    <p:sldMasterId id="2147485024" r:id="rId122"/>
    <p:sldMasterId id="2147485027" r:id="rId123"/>
    <p:sldMasterId id="2147485033" r:id="rId124"/>
    <p:sldMasterId id="2147485035" r:id="rId125"/>
    <p:sldMasterId id="2147485037" r:id="rId126"/>
    <p:sldMasterId id="2147485039" r:id="rId127"/>
    <p:sldMasterId id="2147485041" r:id="rId128"/>
    <p:sldMasterId id="2147485042" r:id="rId129"/>
    <p:sldMasterId id="2147485044" r:id="rId130"/>
    <p:sldMasterId id="2147485046" r:id="rId131"/>
    <p:sldMasterId id="2147485048" r:id="rId132"/>
    <p:sldMasterId id="2147485053" r:id="rId133"/>
    <p:sldMasterId id="2147485057" r:id="rId134"/>
    <p:sldMasterId id="2147485060" r:id="rId135"/>
    <p:sldMasterId id="2147485063" r:id="rId136"/>
    <p:sldMasterId id="2147485065" r:id="rId137"/>
    <p:sldMasterId id="2147485067" r:id="rId138"/>
    <p:sldMasterId id="2147485069" r:id="rId139"/>
    <p:sldMasterId id="2147485077" r:id="rId140"/>
    <p:sldMasterId id="2147485082" r:id="rId141"/>
    <p:sldMasterId id="2147485084" r:id="rId142"/>
    <p:sldMasterId id="2147485086" r:id="rId143"/>
    <p:sldMasterId id="2147485088" r:id="rId144"/>
    <p:sldMasterId id="2147485091" r:id="rId145"/>
    <p:sldMasterId id="2147485094" r:id="rId146"/>
    <p:sldMasterId id="2147485097" r:id="rId147"/>
    <p:sldMasterId id="2147485099" r:id="rId148"/>
    <p:sldMasterId id="2147485101" r:id="rId149"/>
    <p:sldMasterId id="2147485103" r:id="rId150"/>
    <p:sldMasterId id="2147485105" r:id="rId151"/>
    <p:sldMasterId id="2147485109" r:id="rId152"/>
    <p:sldMasterId id="2147485111" r:id="rId153"/>
    <p:sldMasterId id="2147485113" r:id="rId154"/>
    <p:sldMasterId id="2147485115" r:id="rId155"/>
    <p:sldMasterId id="2147485117" r:id="rId156"/>
    <p:sldMasterId id="2147485121" r:id="rId157"/>
    <p:sldMasterId id="2147485126" r:id="rId158"/>
    <p:sldMasterId id="2147485142" r:id="rId159"/>
    <p:sldMasterId id="2147485157" r:id="rId160"/>
    <p:sldMasterId id="2147485165" r:id="rId161"/>
    <p:sldMasterId id="2147485168" r:id="rId162"/>
    <p:sldMasterId id="2147485173" r:id="rId163"/>
    <p:sldMasterId id="2147485178" r:id="rId164"/>
    <p:sldMasterId id="2147485180" r:id="rId165"/>
    <p:sldMasterId id="2147485182" r:id="rId166"/>
    <p:sldMasterId id="2147485184" r:id="rId167"/>
    <p:sldMasterId id="2147485187" r:id="rId168"/>
    <p:sldMasterId id="2147485189" r:id="rId169"/>
    <p:sldMasterId id="2147485196" r:id="rId170"/>
    <p:sldMasterId id="2147485198" r:id="rId171"/>
    <p:sldMasterId id="2147485200" r:id="rId172"/>
    <p:sldMasterId id="2147485206" r:id="rId173"/>
  </p:sldMasterIdLst>
  <p:notesMasterIdLst>
    <p:notesMasterId r:id="rId235"/>
  </p:notesMasterIdLst>
  <p:sldIdLst>
    <p:sldId id="428" r:id="rId174"/>
    <p:sldId id="883" r:id="rId175"/>
    <p:sldId id="528" r:id="rId176"/>
    <p:sldId id="1239" r:id="rId177"/>
    <p:sldId id="531" r:id="rId178"/>
    <p:sldId id="530" r:id="rId179"/>
    <p:sldId id="529" r:id="rId180"/>
    <p:sldId id="986" r:id="rId181"/>
    <p:sldId id="1244" r:id="rId182"/>
    <p:sldId id="276" r:id="rId183"/>
    <p:sldId id="270" r:id="rId184"/>
    <p:sldId id="263" r:id="rId185"/>
    <p:sldId id="264" r:id="rId186"/>
    <p:sldId id="275" r:id="rId187"/>
    <p:sldId id="1478" r:id="rId188"/>
    <p:sldId id="1479" r:id="rId189"/>
    <p:sldId id="459" r:id="rId190"/>
    <p:sldId id="1219" r:id="rId191"/>
    <p:sldId id="1194" r:id="rId192"/>
    <p:sldId id="1212" r:id="rId193"/>
    <p:sldId id="1224" r:id="rId194"/>
    <p:sldId id="1242" r:id="rId195"/>
    <p:sldId id="256" r:id="rId196"/>
    <p:sldId id="984" r:id="rId197"/>
    <p:sldId id="1143" r:id="rId198"/>
    <p:sldId id="895" r:id="rId199"/>
    <p:sldId id="508" r:id="rId200"/>
    <p:sldId id="509" r:id="rId201"/>
    <p:sldId id="1089" r:id="rId202"/>
    <p:sldId id="1091" r:id="rId203"/>
    <p:sldId id="1463" r:id="rId204"/>
    <p:sldId id="1135" r:id="rId205"/>
    <p:sldId id="1136" r:id="rId206"/>
    <p:sldId id="1129" r:id="rId207"/>
    <p:sldId id="1145" r:id="rId208"/>
    <p:sldId id="1198" r:id="rId209"/>
    <p:sldId id="438" r:id="rId210"/>
    <p:sldId id="1477" r:id="rId211"/>
    <p:sldId id="995" r:id="rId212"/>
    <p:sldId id="987" r:id="rId213"/>
    <p:sldId id="990" r:id="rId214"/>
    <p:sldId id="1220" r:id="rId215"/>
    <p:sldId id="1233" r:id="rId216"/>
    <p:sldId id="1183" r:id="rId217"/>
    <p:sldId id="1465" r:id="rId218"/>
    <p:sldId id="1466" r:id="rId219"/>
    <p:sldId id="1467" r:id="rId220"/>
    <p:sldId id="1468" r:id="rId221"/>
    <p:sldId id="813" r:id="rId222"/>
    <p:sldId id="1469" r:id="rId223"/>
    <p:sldId id="1470" r:id="rId224"/>
    <p:sldId id="532" r:id="rId225"/>
    <p:sldId id="1471" r:id="rId226"/>
    <p:sldId id="1472" r:id="rId227"/>
    <p:sldId id="1473" r:id="rId228"/>
    <p:sldId id="1474" r:id="rId229"/>
    <p:sldId id="1475" r:id="rId230"/>
    <p:sldId id="1476" r:id="rId231"/>
    <p:sldId id="512" r:id="rId232"/>
    <p:sldId id="1155" r:id="rId233"/>
    <p:sldId id="1115" r:id="rId234"/>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B2B2B2"/>
    <a:srgbClr val="008000"/>
    <a:srgbClr val="FF6699"/>
    <a:srgbClr val="33CC33"/>
    <a:srgbClr val="CC0000"/>
    <a:srgbClr val="CC3399"/>
    <a:srgbClr val="FFFFFF"/>
    <a:srgbClr val="FF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8239" autoAdjust="0"/>
  </p:normalViewPr>
  <p:slideViewPr>
    <p:cSldViewPr>
      <p:cViewPr varScale="1">
        <p:scale>
          <a:sx n="70" d="100"/>
          <a:sy n="70" d="100"/>
        </p:scale>
        <p:origin x="136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784"/>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 Target="slides/slide18.xml"/><Relationship Id="rId205" Type="http://schemas.openxmlformats.org/officeDocument/2006/relationships/slide" Target="slides/slide32.xml"/><Relationship Id="rId226" Type="http://schemas.openxmlformats.org/officeDocument/2006/relationships/slide" Target="slides/slide53.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8.xml"/><Relationship Id="rId216" Type="http://schemas.openxmlformats.org/officeDocument/2006/relationships/slide" Target="slides/slide43.xml"/><Relationship Id="rId237" Type="http://schemas.openxmlformats.org/officeDocument/2006/relationships/viewProps" Target="viewProps.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Master" Target="slideMasters/slideMaster155.xml"/><Relationship Id="rId171" Type="http://schemas.openxmlformats.org/officeDocument/2006/relationships/slideMaster" Target="slideMasters/slideMaster171.xml"/><Relationship Id="rId176" Type="http://schemas.openxmlformats.org/officeDocument/2006/relationships/slide" Target="slides/slide3.xml"/><Relationship Id="rId192" Type="http://schemas.openxmlformats.org/officeDocument/2006/relationships/slide" Target="slides/slide19.xml"/><Relationship Id="rId197" Type="http://schemas.openxmlformats.org/officeDocument/2006/relationships/slide" Target="slides/slide24.xml"/><Relationship Id="rId206" Type="http://schemas.openxmlformats.org/officeDocument/2006/relationships/slide" Target="slides/slide33.xml"/><Relationship Id="rId227" Type="http://schemas.openxmlformats.org/officeDocument/2006/relationships/slide" Target="slides/slide54.xml"/><Relationship Id="rId201" Type="http://schemas.openxmlformats.org/officeDocument/2006/relationships/slide" Target="slides/slide28.xml"/><Relationship Id="rId222" Type="http://schemas.openxmlformats.org/officeDocument/2006/relationships/slide" Target="slides/slide4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 Target="slides/slide9.xml"/><Relationship Id="rId187" Type="http://schemas.openxmlformats.org/officeDocument/2006/relationships/slide" Target="slides/slide14.xml"/><Relationship Id="rId217"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39.xml"/><Relationship Id="rId233" Type="http://schemas.openxmlformats.org/officeDocument/2006/relationships/slide" Target="slides/slide60.xml"/><Relationship Id="rId238" Type="http://schemas.openxmlformats.org/officeDocument/2006/relationships/theme" Target="theme/theme1.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4.xml"/><Relationship Id="rId198" Type="http://schemas.openxmlformats.org/officeDocument/2006/relationships/slide" Target="slides/slide25.xml"/><Relationship Id="rId172" Type="http://schemas.openxmlformats.org/officeDocument/2006/relationships/slideMaster" Target="slideMasters/slideMaster172.xml"/><Relationship Id="rId193" Type="http://schemas.openxmlformats.org/officeDocument/2006/relationships/slide" Target="slides/slide20.xml"/><Relationship Id="rId202" Type="http://schemas.openxmlformats.org/officeDocument/2006/relationships/slide" Target="slides/slide29.xml"/><Relationship Id="rId207" Type="http://schemas.openxmlformats.org/officeDocument/2006/relationships/slide" Target="slides/slide34.xml"/><Relationship Id="rId223" Type="http://schemas.openxmlformats.org/officeDocument/2006/relationships/slide" Target="slides/slide50.xml"/><Relationship Id="rId228" Type="http://schemas.openxmlformats.org/officeDocument/2006/relationships/slide" Target="slides/slide55.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5.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0.xml"/><Relationship Id="rId213" Type="http://schemas.openxmlformats.org/officeDocument/2006/relationships/slide" Target="slides/slide40.xml"/><Relationship Id="rId218" Type="http://schemas.openxmlformats.org/officeDocument/2006/relationships/slide" Target="slides/slide45.xml"/><Relationship Id="rId234" Type="http://schemas.openxmlformats.org/officeDocument/2006/relationships/slide" Target="slides/slide61.xml"/><Relationship Id="rId239"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 Target="slides/slide21.xml"/><Relationship Id="rId199" Type="http://schemas.openxmlformats.org/officeDocument/2006/relationships/slide" Target="slides/slide26.xml"/><Relationship Id="rId203" Type="http://schemas.openxmlformats.org/officeDocument/2006/relationships/slide" Target="slides/slide30.xml"/><Relationship Id="rId208" Type="http://schemas.openxmlformats.org/officeDocument/2006/relationships/slide" Target="slides/slide35.xml"/><Relationship Id="rId229" Type="http://schemas.openxmlformats.org/officeDocument/2006/relationships/slide" Target="slides/slide56.xml"/><Relationship Id="rId19" Type="http://schemas.openxmlformats.org/officeDocument/2006/relationships/slideMaster" Target="slideMasters/slideMaster19.xml"/><Relationship Id="rId224" Type="http://schemas.openxmlformats.org/officeDocument/2006/relationships/slide" Target="slides/slide5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1.xml"/><Relationship Id="rId189" Type="http://schemas.openxmlformats.org/officeDocument/2006/relationships/slide" Target="slides/slide16.xml"/><Relationship Id="rId219" Type="http://schemas.openxmlformats.org/officeDocument/2006/relationships/slide" Target="slides/slide46.xml"/><Relationship Id="rId3" Type="http://schemas.openxmlformats.org/officeDocument/2006/relationships/slideMaster" Target="slideMasters/slideMaster3.xml"/><Relationship Id="rId214" Type="http://schemas.openxmlformats.org/officeDocument/2006/relationships/slide" Target="slides/slide41.xml"/><Relationship Id="rId230" Type="http://schemas.openxmlformats.org/officeDocument/2006/relationships/slide" Target="slides/slide57.xml"/><Relationship Id="rId235" Type="http://schemas.openxmlformats.org/officeDocument/2006/relationships/notesMaster" Target="notesMasters/notesMaster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1.xml"/><Relationship Id="rId179" Type="http://schemas.openxmlformats.org/officeDocument/2006/relationships/slide" Target="slides/slide6.xml"/><Relationship Id="rId195" Type="http://schemas.openxmlformats.org/officeDocument/2006/relationships/slide" Target="slides/slide22.xml"/><Relationship Id="rId209" Type="http://schemas.openxmlformats.org/officeDocument/2006/relationships/slide" Target="slides/slide36.xml"/><Relationship Id="rId190" Type="http://schemas.openxmlformats.org/officeDocument/2006/relationships/slide" Target="slides/slide17.xml"/><Relationship Id="rId204" Type="http://schemas.openxmlformats.org/officeDocument/2006/relationships/slide" Target="slides/slide31.xml"/><Relationship Id="rId220" Type="http://schemas.openxmlformats.org/officeDocument/2006/relationships/slide" Target="slides/slide47.xml"/><Relationship Id="rId225" Type="http://schemas.openxmlformats.org/officeDocument/2006/relationships/slide" Target="slides/slide52.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7.xml"/><Relationship Id="rId210" Type="http://schemas.openxmlformats.org/officeDocument/2006/relationships/slide" Target="slides/slide37.xml"/><Relationship Id="rId215" Type="http://schemas.openxmlformats.org/officeDocument/2006/relationships/slide" Target="slides/slide42.xml"/><Relationship Id="rId236" Type="http://schemas.openxmlformats.org/officeDocument/2006/relationships/presProps" Target="presProps.xml"/><Relationship Id="rId26" Type="http://schemas.openxmlformats.org/officeDocument/2006/relationships/slideMaster" Target="slideMasters/slideMaster26.xml"/><Relationship Id="rId231" Type="http://schemas.openxmlformats.org/officeDocument/2006/relationships/slide" Target="slides/slide58.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2.xml"/><Relationship Id="rId196" Type="http://schemas.openxmlformats.org/officeDocument/2006/relationships/slide" Target="slides/slide23.xml"/><Relationship Id="rId200" Type="http://schemas.openxmlformats.org/officeDocument/2006/relationships/slide" Target="slides/slide27.xml"/><Relationship Id="rId16" Type="http://schemas.openxmlformats.org/officeDocument/2006/relationships/slideMaster" Target="slideMasters/slideMaster16.xml"/><Relationship Id="rId221" Type="http://schemas.openxmlformats.org/officeDocument/2006/relationships/slide" Target="slides/slide48.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3.xml"/><Relationship Id="rId211" Type="http://schemas.openxmlformats.org/officeDocument/2006/relationships/slide" Target="slides/slide38.xml"/><Relationship Id="rId232" Type="http://schemas.openxmlformats.org/officeDocument/2006/relationships/slide" Target="slides/slide59.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28</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3519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4203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291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7878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0931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273F68-B8CA-4D1F-8CD0-80591F74ECBC}" type="slidenum">
              <a:rPr lang="en-US" smtClean="0">
                <a:solidFill>
                  <a:srgbClr val="000000"/>
                </a:solidFill>
              </a:rPr>
              <a:pPr fontAlgn="base">
                <a:spcBef>
                  <a:spcPct val="0"/>
                </a:spcBef>
                <a:spcAft>
                  <a:spcPct val="0"/>
                </a:spcAft>
                <a:defRPr/>
              </a:pPr>
              <a:t>37</a:t>
            </a:fld>
            <a:endParaRPr lang="en-US">
              <a:solidFill>
                <a:srgbClr val="000000"/>
              </a:solidFill>
            </a:endParaRPr>
          </a:p>
        </p:txBody>
      </p:sp>
    </p:spTree>
    <p:extLst>
      <p:ext uri="{BB962C8B-B14F-4D97-AF65-F5344CB8AC3E}">
        <p14:creationId xmlns:p14="http://schemas.microsoft.com/office/powerpoint/2010/main" val="284750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2799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6687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612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186016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02551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05B441-2BD2-44DC-8A10-0E4A4408FD7E}"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016750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31666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48593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18746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70211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84948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13108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60</a:t>
            </a:fld>
            <a:endParaRPr lang="en-US" dirty="0"/>
          </a:p>
        </p:txBody>
      </p:sp>
    </p:spTree>
    <p:extLst>
      <p:ext uri="{BB962C8B-B14F-4D97-AF65-F5344CB8AC3E}">
        <p14:creationId xmlns:p14="http://schemas.microsoft.com/office/powerpoint/2010/main" val="332016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1C7F5-B5FB-403A-9831-632E0DA287B6}"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24162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6480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17</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64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26</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27</a:t>
            </a:fld>
            <a:endParaRPr lang="en-GB">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03/07/2018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03/07/2018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03/07/2018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03/07/2018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7/3/2018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03/07/2018</a:t>
            </a:fld>
            <a:endParaRPr lang="en-GB" altLang="en-US"/>
          </a:p>
        </p:txBody>
      </p:sp>
    </p:spTree>
    <p:extLst>
      <p:ext uri="{BB962C8B-B14F-4D97-AF65-F5344CB8AC3E}">
        <p14:creationId xmlns:p14="http://schemas.microsoft.com/office/powerpoint/2010/main" val="114013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7/3/2018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7/3/2018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03/07/2018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7/3/2018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7/3/2018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Tuesday, 03 July 2018</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Tuesday, 03 July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97754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7/3/2018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00665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03/07/2018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910135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7/3/2018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899062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110091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147839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74445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03/07/2018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45050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03/07/2018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16246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7/3/2018</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074589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03/07/2018</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0029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6600FF"/>
              </a:solidFill>
              <a:effectLst/>
              <a:uLnTx/>
              <a:uFillTx/>
              <a:latin typeface="Calibri"/>
              <a:ea typeface="+mn-ea"/>
              <a:cs typeface="+mn-cs"/>
            </a:endParaRPr>
          </a:p>
        </p:txBody>
      </p:sp>
      <p:sp>
        <p:nvSpPr>
          <p:cNvPr id="6" name="Rectangle 18"/>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75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33CC"/>
              </a:solidFill>
              <a:effectLst/>
              <a:uLnTx/>
              <a:uFillTx/>
              <a:latin typeface="Calibri"/>
              <a:ea typeface="+mn-ea"/>
              <a:cs typeface="+mn-cs"/>
            </a:endParaRPr>
          </a:p>
        </p:txBody>
      </p:sp>
      <p:sp>
        <p:nvSpPr>
          <p:cNvPr id="7" name="Rectangle 1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829520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14856"/>
            <a:ext cx="6400800" cy="68580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1AD66C-382E-48AD-8F4C-E87C4D4A8B28}" type="datetime1">
              <a:rPr kumimoji="0" lang="en-US" sz="1100" b="0" i="0" u="none" strike="noStrike" kern="1200" cap="none" spc="0" normalizeH="0" baseline="0" noProof="0" smtClean="0">
                <a:ln>
                  <a:noFill/>
                </a:ln>
                <a:solidFill>
                  <a:srgbClr val="9E8E5C">
                    <a:lumMod val="60000"/>
                    <a:lumOff val="40000"/>
                  </a:srgbClr>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7/3/2018</a:t>
            </a:fld>
            <a:endParaRPr kumimoji="0" lang="en-US" sz="1100" b="0" i="0" u="none" strike="noStrike" kern="1200" cap="none" spc="0" normalizeH="0" baseline="0" noProof="0">
              <a:ln>
                <a:noFill/>
              </a:ln>
              <a:solidFill>
                <a:srgbClr val="9E8E5C">
                  <a:lumMod val="60000"/>
                  <a:lumOff val="40000"/>
                </a:srgbClr>
              </a:solidFill>
              <a:effectLst/>
              <a:uLnTx/>
              <a:uFillTx/>
              <a:latin typeface="Garamond"/>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9E8E5C">
                  <a:lumMod val="60000"/>
                  <a:lumOff val="40000"/>
                </a:srgbClr>
              </a:solidFill>
              <a:effectLst/>
              <a:uLnTx/>
              <a:uFillTx/>
              <a:latin typeface="Garamon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0B41D-FD10-4A38-B39B-626510BD49B7}" type="slidenum">
              <a:rPr kumimoji="0" lang="en-US" sz="1200" b="1" i="0" u="none" strike="noStrike" kern="1200" cap="none" spc="0" normalizeH="0" baseline="0" noProof="0" smtClean="0">
                <a:ln>
                  <a:noFill/>
                </a:ln>
                <a:solidFill>
                  <a:srgbClr val="9E8E5C">
                    <a:lumMod val="60000"/>
                    <a:lumOff val="40000"/>
                  </a:srgbClr>
                </a:solidFill>
                <a:effectLst/>
                <a:uLnTx/>
                <a:uFillTx/>
                <a:latin typeface="Garam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9E8E5C">
                  <a:lumMod val="60000"/>
                  <a:lumOff val="40000"/>
                </a:srgbClr>
              </a:solidFill>
              <a:effectLst/>
              <a:uLnTx/>
              <a:uFillTx/>
              <a:latin typeface="Garamond"/>
              <a:ea typeface="+mn-ea"/>
              <a:cs typeface="+mn-cs"/>
            </a:endParaRP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734312"/>
            <a:ext cx="9144000" cy="932688"/>
          </a:xfrm>
          <a:prstGeom prst="rect">
            <a:avLst/>
          </a:prstGeom>
        </p:spPr>
      </p:pic>
    </p:spTree>
    <p:extLst>
      <p:ext uri="{BB962C8B-B14F-4D97-AF65-F5344CB8AC3E}">
        <p14:creationId xmlns:p14="http://schemas.microsoft.com/office/powerpoint/2010/main" val="23481309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Tuesday, 03 July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738908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7/3/2018</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7291053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4439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604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03/07/2018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03/07/2018</a:t>
            </a:fld>
            <a:endParaRPr lang="en-GB" altLang="en-US"/>
          </a:p>
        </p:txBody>
      </p:sp>
    </p:spTree>
    <p:extLst>
      <p:ext uri="{BB962C8B-B14F-4D97-AF65-F5344CB8AC3E}">
        <p14:creationId xmlns:p14="http://schemas.microsoft.com/office/powerpoint/2010/main" val="3554012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7/3/2018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2686828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0B1D7F-33C8-4ED3-A1E1-44EF625BC72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03/07/2018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130A4-E241-4B31-81C0-CEEE80BF742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33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03/07/2018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03/07/2018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3.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6.xm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7.xml"/><Relationship Id="rId1" Type="http://schemas.openxmlformats.org/officeDocument/2006/relationships/slideLayout" Target="../slideLayouts/slideLayout49.xm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9.xml"/><Relationship Id="rId1" Type="http://schemas.openxmlformats.org/officeDocument/2006/relationships/slideLayout" Target="../slideLayouts/slideLayout50.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30.xml.rels><?xml version="1.0" encoding="UTF-8" standalone="yes"?>
<Relationships xmlns="http://schemas.openxmlformats.org/package/2006/relationships"><Relationship Id="rId3" Type="http://schemas.openxmlformats.org/officeDocument/2006/relationships/theme" Target="../theme/theme130.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hyperlink" Target="00%20main%20menu.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2.xm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5.xml.rels><?xml version="1.0" encoding="UTF-8" standalone="yes"?>
<Relationships xmlns="http://schemas.openxmlformats.org/package/2006/relationships"><Relationship Id="rId3" Type="http://schemas.openxmlformats.org/officeDocument/2006/relationships/theme" Target="../theme/theme13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hyperlink" Target="00%20main%20menu.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theme" Target="../theme/theme138.xml"/><Relationship Id="rId2" Type="http://schemas.openxmlformats.org/officeDocument/2006/relationships/slideLayout" Target="../slideLayouts/slideLayout56.xml"/><Relationship Id="rId1" Type="http://schemas.openxmlformats.org/officeDocument/2006/relationships/slideLayout" Target="../slideLayouts/slideLayout55.xm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1.xm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3.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5.xml.rels><?xml version="1.0" encoding="UTF-8" standalone="yes"?>
<Relationships xmlns="http://schemas.openxmlformats.org/package/2006/relationships"><Relationship Id="rId2" Type="http://schemas.openxmlformats.org/officeDocument/2006/relationships/theme" Target="../theme/theme145.xml"/><Relationship Id="rId1" Type="http://schemas.openxmlformats.org/officeDocument/2006/relationships/slideLayout" Target="../slideLayouts/slideLayout58.xml"/></Relationships>
</file>

<file path=ppt/slideMasters/_rels/slideMaster1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6.xml"/><Relationship Id="rId1" Type="http://schemas.openxmlformats.org/officeDocument/2006/relationships/slideLayout" Target="../slideLayouts/slideLayout59.xml"/></Relationships>
</file>

<file path=ppt/slideMasters/_rels/slideMaster1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58.xml"/><Relationship Id="rId1" Type="http://schemas.openxmlformats.org/officeDocument/2006/relationships/slideLayout" Target="../slideLayouts/slideLayout60.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4.xml"/></Relationships>
</file>

<file path=ppt/slideMasters/_rels/slideMaster1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0.xml"/></Relationships>
</file>

<file path=ppt/slideMasters/_rels/slideMaster161.xml.rels><?xml version="1.0" encoding="UTF-8" standalone="yes"?>
<Relationships xmlns="http://schemas.openxmlformats.org/package/2006/relationships"><Relationship Id="rId2" Type="http://schemas.openxmlformats.org/officeDocument/2006/relationships/theme" Target="../theme/theme161.xml"/><Relationship Id="rId1" Type="http://schemas.openxmlformats.org/officeDocument/2006/relationships/slideLayout" Target="../slideLayouts/slideLayout61.xml"/></Relationships>
</file>

<file path=ppt/slideMasters/_rels/slideMaster162.xml.rels><?xml version="1.0" encoding="UTF-8" standalone="yes"?>
<Relationships xmlns="http://schemas.openxmlformats.org/package/2006/relationships"><Relationship Id="rId2" Type="http://schemas.openxmlformats.org/officeDocument/2006/relationships/theme" Target="../theme/theme162.xml"/><Relationship Id="rId1" Type="http://schemas.openxmlformats.org/officeDocument/2006/relationships/slideLayout" Target="../slideLayouts/slideLayout62.xml"/></Relationships>
</file>

<file path=ppt/slideMasters/_rels/slideMaster163.xml.rels><?xml version="1.0" encoding="UTF-8" standalone="yes"?>
<Relationships xmlns="http://schemas.openxmlformats.org/package/2006/relationships"><Relationship Id="rId2" Type="http://schemas.openxmlformats.org/officeDocument/2006/relationships/theme" Target="../theme/theme163.xml"/><Relationship Id="rId1" Type="http://schemas.openxmlformats.org/officeDocument/2006/relationships/slideLayout" Target="../slideLayouts/slideLayout63.xml"/></Relationships>
</file>

<file path=ppt/slideMasters/_rels/slideMaster1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5.xml"/></Relationships>
</file>

<file path=ppt/slideMasters/_rels/slideMaster1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66.xml"/><Relationship Id="rId1" Type="http://schemas.openxmlformats.org/officeDocument/2006/relationships/slideLayout" Target="../slideLayouts/slideLayout64.xml"/></Relationships>
</file>

<file path=ppt/slideMasters/_rels/slideMaster1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67.xml"/><Relationship Id="rId1" Type="http://schemas.openxmlformats.org/officeDocument/2006/relationships/slideLayout" Target="../slideLayouts/slideLayout65.xml"/></Relationships>
</file>

<file path=ppt/slideMasters/_rels/slideMaster1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7.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69.xml"/><Relationship Id="rId1" Type="http://schemas.openxmlformats.org/officeDocument/2006/relationships/slideLayout" Target="../slideLayouts/slideLayout66.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5.xml"/></Relationships>
</file>

<file path=ppt/slideMasters/_rels/slideMaster170.xml.rels><?xml version="1.0" encoding="UTF-8" standalone="yes"?>
<Relationships xmlns="http://schemas.openxmlformats.org/package/2006/relationships"><Relationship Id="rId3" Type="http://schemas.openxmlformats.org/officeDocument/2006/relationships/theme" Target="../theme/theme170.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_rels/slideMaster171.xml.rels><?xml version="1.0" encoding="UTF-8" standalone="yes"?>
<Relationships xmlns="http://schemas.openxmlformats.org/package/2006/relationships"><Relationship Id="rId3" Type="http://schemas.openxmlformats.org/officeDocument/2006/relationships/theme" Target="../theme/theme171.xml"/><Relationship Id="rId2" Type="http://schemas.openxmlformats.org/officeDocument/2006/relationships/slideLayout" Target="../slideLayouts/slideLayout70.xml"/><Relationship Id="rId1" Type="http://schemas.openxmlformats.org/officeDocument/2006/relationships/slideLayout" Target="../slideLayouts/slideLayout69.xml"/></Relationships>
</file>

<file path=ppt/slideMasters/_rels/slideMaster172.xml.rels><?xml version="1.0" encoding="UTF-8" standalone="yes"?>
<Relationships xmlns="http://schemas.openxmlformats.org/package/2006/relationships"><Relationship Id="rId2" Type="http://schemas.openxmlformats.org/officeDocument/2006/relationships/theme" Target="../theme/theme172.xml"/><Relationship Id="rId1" Type="http://schemas.openxmlformats.org/officeDocument/2006/relationships/slideLayout" Target="../slideLayouts/slideLayout71.xml"/></Relationships>
</file>

<file path=ppt/slideMasters/_rels/slideMaster173.xml.rels><?xml version="1.0" encoding="UTF-8" standalone="yes"?>
<Relationships xmlns="http://schemas.openxmlformats.org/package/2006/relationships"><Relationship Id="rId2" Type="http://schemas.openxmlformats.org/officeDocument/2006/relationships/theme" Target="../theme/theme173.xml"/><Relationship Id="rId1" Type="http://schemas.openxmlformats.org/officeDocument/2006/relationships/slideLayout" Target="../slideLayouts/slideLayout72.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7.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3.xm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5.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7/3/2018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 id="214748520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7/3/2018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1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7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7/3/2018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sldLayoutIdLst>
    <p:sldLayoutId id="214748517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sldLayoutIdLst>
    <p:sldLayoutId id="21474851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03/07/2018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995369322"/>
      </p:ext>
    </p:extLst>
  </p:cSld>
  <p:clrMap bg1="lt1" tx1="dk1" bg2="lt2" tx2="dk2" accent1="accent1" accent2="accent2" accent3="accent3" accent4="accent4" accent5="accent5" accent6="accent6" hlink="hlink" folHlink="folHlink"/>
  <p:sldLayoutIdLst>
    <p:sldLayoutId id="214748516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7/3/2018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8905553"/>
      </p:ext>
    </p:extLst>
  </p:cSld>
  <p:clrMap bg1="lt1" tx1="dk1" bg2="lt2" tx2="dk2" accent1="accent1" accent2="accent2" accent3="accent3" accent4="accent4" accent5="accent5" accent6="accent6" hlink="hlink" folHlink="folHlink"/>
  <p:sldLayoutIdLst>
    <p:sldLayoutId id="21474851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03/07/2018</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3066455174"/>
      </p:ext>
    </p:extLst>
  </p:cSld>
  <p:clrMap bg1="lt1" tx1="dk1" bg2="lt2" tx2="dk2" accent1="accent1" accent2="accent2" accent3="accent3" accent4="accent4" accent5="accent5" accent6="accent6" hlink="hlink" folHlink="folHlink"/>
  <p:sldLayoutIdLst>
    <p:sldLayoutId id="214748517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132145719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80834505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extLst>
      <p:ext uri="{BB962C8B-B14F-4D97-AF65-F5344CB8AC3E}">
        <p14:creationId xmlns:p14="http://schemas.microsoft.com/office/powerpoint/2010/main" val="3681519056"/>
      </p:ext>
    </p:extLst>
  </p:cSld>
  <p:clrMap bg1="lt1" tx1="dk1" bg2="lt2" tx2="dk2" accent1="accent1" accent2="accent2" accent3="accent3" accent4="accent4" accent5="accent5" accent6="accent6" hlink="hlink" folHlink="folHlink"/>
  <p:sldLayoutIdLst>
    <p:sldLayoutId id="2147485183"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638300"/>
            <a:ext cx="6400800" cy="685800"/>
          </a:xfrm>
          <a:prstGeom prst="rect">
            <a:avLst/>
          </a:prstGeom>
        </p:spPr>
        <p:txBody>
          <a:bodyPr vert="horz" lIns="91440" tIns="45720" rIns="91440" bIns="4572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1371600" y="2468638"/>
            <a:ext cx="6400800" cy="342900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7/3/2018</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extLst>
      <p:ext uri="{BB962C8B-B14F-4D97-AF65-F5344CB8AC3E}">
        <p14:creationId xmlns:p14="http://schemas.microsoft.com/office/powerpoint/2010/main" val="923231637"/>
      </p:ext>
    </p:extLst>
  </p:cSld>
  <p:clrMap bg1="lt1" tx1="dk1" bg2="lt2" tx2="dk2" accent1="accent1" accent2="accent2" accent3="accent3" accent4="accent4" accent5="accent5" accent6="accent6" hlink="hlink" folHlink="folHlink"/>
  <p:sldLayoutIdLst>
    <p:sldLayoutId id="2147485185"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ClrTx/>
        <a:buFont typeface="Wingdings" charset="2"/>
        <a:buChar char="v"/>
        <a:defRPr sz="24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extLst>
      <p:ext uri="{BB962C8B-B14F-4D97-AF65-F5344CB8AC3E}">
        <p14:creationId xmlns:p14="http://schemas.microsoft.com/office/powerpoint/2010/main" val="164386775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Tuesday, 03 July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672104"/>
      </p:ext>
    </p:extLst>
  </p:cSld>
  <p:clrMap bg1="dk2" tx1="lt1" bg2="dk1" tx2="lt2" accent1="accent1" accent2="accent2" accent3="accent3" accent4="accent4" accent5="accent5" accent6="accent6" hlink="hlink" folHlink="folHlink"/>
  <p:sldLayoutIdLst>
    <p:sldLayoutId id="214748519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7/3/2018</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84683188"/>
      </p:ext>
    </p:extLst>
  </p:cSld>
  <p:clrMap bg1="dk1" tx1="lt1" bg2="dk2" tx2="lt2" accent1="accent1" accent2="accent2" accent3="accent3" accent4="accent4" accent5="accent5" accent6="accent6" hlink="hlink" folHlink="folHlink"/>
  <p:sldLayoutIdLst>
    <p:sldLayoutId id="2147485197" r:id="rId1"/>
    <p:sldLayoutId id="21474852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87707623"/>
      </p:ext>
    </p:extLst>
  </p:cSld>
  <p:clrMap bg1="lt1" tx1="dk1" bg2="lt2" tx2="dk2" accent1="accent1" accent2="accent2" accent3="accent3" accent4="accent4" accent5="accent5" accent6="accent6" hlink="hlink" folHlink="folHlink"/>
  <p:sldLayoutIdLst>
    <p:sldLayoutId id="2147485199" r:id="rId1"/>
    <p:sldLayoutId id="214748520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7/3/2018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583164563"/>
      </p:ext>
    </p:extLst>
  </p:cSld>
  <p:clrMap bg1="dk1" tx1="lt1" bg2="dk2" tx2="lt2" accent1="accent1" accent2="accent2" accent3="accent3" accent4="accent4" accent5="accent5" accent6="accent6" hlink="hlink" folHlink="folHlink"/>
  <p:sldLayoutIdLst>
    <p:sldLayoutId id="21474852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B1D7F-33C8-4ED3-A1E1-44EF625BC720}" type="datetimeFigureOut">
              <a:rPr lang="en-GB" smtClean="0"/>
              <a:t>03/07/2018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130A4-E241-4B31-81C0-CEEE80BF742A}" type="slidenum">
              <a:rPr lang="en-GB" smtClean="0"/>
              <a:t>‹#›</a:t>
            </a:fld>
            <a:endParaRPr lang="en-GB"/>
          </a:p>
        </p:txBody>
      </p:sp>
    </p:spTree>
    <p:extLst>
      <p:ext uri="{BB962C8B-B14F-4D97-AF65-F5344CB8AC3E}">
        <p14:creationId xmlns:p14="http://schemas.microsoft.com/office/powerpoint/2010/main" val="1326571333"/>
      </p:ext>
    </p:extLst>
  </p:cSld>
  <p:clrMap bg1="lt1" tx1="dk1" bg2="lt2" tx2="dk2" accent1="accent1" accent2="accent2" accent3="accent3" accent4="accent4" accent5="accent5" accent6="accent6" hlink="hlink" folHlink="folHlink"/>
  <p:sldLayoutIdLst>
    <p:sldLayoutId id="21474852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 id="214748516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17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03/07/2018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7/3/2018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7/3/2018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7.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7/05/lectures-and-learning/" TargetMode="External"/><Relationship Id="rId4" Type="http://schemas.openxmlformats.org/officeDocument/2006/relationships/hyperlink" Target="http://phil-race.co.uk/2015/01/assessment-bits-new-edition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69.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cs.cmu.edu/~rgs/alice26a.gif" TargetMode="Externa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0.xml"/><Relationship Id="rId1" Type="http://schemas.openxmlformats.org/officeDocument/2006/relationships/slideLayout" Target="../slideLayouts/slideLayout42.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116540"/>
            <a:ext cx="6697400" cy="3850806"/>
          </a:xfrm>
          <a:noFill/>
        </p:spPr>
        <p:txBody>
          <a:bodyPr/>
          <a:lstStyle/>
          <a:p>
            <a:pPr algn="ctr">
              <a:defRPr/>
            </a:pPr>
            <a:r>
              <a:rPr lang="en-US" sz="8800" dirty="0">
                <a:solidFill>
                  <a:srgbClr val="FF0000"/>
                </a:solidFill>
                <a:latin typeface="AR CARTER" panose="02000000000000000000" pitchFamily="2" charset="0"/>
              </a:rPr>
              <a:t>Activating Learning</a:t>
            </a:r>
            <a:br>
              <a:rPr lang="en-US" sz="4400" dirty="0">
                <a:solidFill>
                  <a:srgbClr val="FFFF00"/>
                </a:solidFill>
                <a:latin typeface="+mn-lt"/>
              </a:rPr>
            </a:br>
            <a:r>
              <a:rPr lang="en-GB" sz="4400" dirty="0">
                <a:solidFill>
                  <a:srgbClr val="FFFF00"/>
                </a:solidFill>
                <a:latin typeface="+mn-lt"/>
              </a:rPr>
              <a:t>50 years … 50 ways to help learning to happen? </a:t>
            </a:r>
            <a:br>
              <a:rPr lang="en-US" sz="3200" dirty="0">
                <a:solidFill>
                  <a:srgbClr val="FFFF00"/>
                </a:solidFill>
                <a:latin typeface="+mn-lt"/>
              </a:rPr>
            </a:br>
            <a:r>
              <a:rPr lang="en-US" sz="3200" dirty="0">
                <a:solidFill>
                  <a:srgbClr val="92D050"/>
                </a:solidFill>
                <a:latin typeface="+mn-lt"/>
              </a:rPr>
              <a:t>University College, Birmingham</a:t>
            </a: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35496" y="3786337"/>
            <a:ext cx="6048840" cy="646331"/>
          </a:xfrm>
          <a:prstGeom prst="rect">
            <a:avLst/>
          </a:prstGeom>
        </p:spPr>
        <p:txBody>
          <a:bodyPr wrap="square">
            <a:spAutoFit/>
          </a:bodyPr>
          <a:lstStyle/>
          <a:p>
            <a:pPr algn="ctr"/>
            <a:r>
              <a:rPr lang="en-GB" sz="3600" b="1" dirty="0">
                <a:latin typeface="Calibri" panose="020F0502020204030204" pitchFamily="34" charset="0"/>
              </a:rPr>
              <a:t> </a:t>
            </a:r>
            <a:r>
              <a:rPr lang="en-GB" sz="2800" b="1" dirty="0">
                <a:latin typeface="Calibri" panose="020F0502020204030204" pitchFamily="34" charset="0"/>
              </a:rPr>
              <a:t>3</a:t>
            </a:r>
            <a:r>
              <a:rPr lang="en-GB" sz="2800" b="1" baseline="30000" dirty="0">
                <a:latin typeface="Calibri" panose="020F0502020204030204" pitchFamily="34" charset="0"/>
              </a:rPr>
              <a:t>rd</a:t>
            </a:r>
            <a:r>
              <a:rPr lang="en-GB" sz="2800" b="1" dirty="0">
                <a:latin typeface="Calibri" panose="020F0502020204030204" pitchFamily="34" charset="0"/>
              </a:rPr>
              <a:t> July,</a:t>
            </a:r>
            <a:r>
              <a:rPr lang="en-GB" sz="2800" dirty="0">
                <a:latin typeface="Calibri" panose="020F0502020204030204" pitchFamily="34" charset="0"/>
              </a:rPr>
              <a:t> </a:t>
            </a:r>
            <a:r>
              <a:rPr lang="en-GB" sz="2800" b="1" dirty="0">
                <a:latin typeface="Calibri" panose="020F0502020204030204" pitchFamily="34" charset="0"/>
              </a:rPr>
              <a:t>2018</a:t>
            </a:r>
            <a:endParaRPr lang="en-GB" sz="3600" b="1"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682" y="1029411"/>
            <a:ext cx="6400800" cy="685800"/>
          </a:xfrm>
        </p:spPr>
        <p:txBody>
          <a:bodyPr/>
          <a:lstStyle/>
          <a:p>
            <a:r>
              <a:rPr lang="en-GB" b="1" dirty="0"/>
              <a:t>chalk</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32669" y="2452723"/>
            <a:ext cx="3496826" cy="33894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5886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chalk</a:t>
            </a:r>
          </a:p>
        </p:txBody>
      </p:sp>
      <p:sp>
        <p:nvSpPr>
          <p:cNvPr id="3" name="Content Placeholder 2"/>
          <p:cNvSpPr>
            <a:spLocks noGrp="1"/>
          </p:cNvSpPr>
          <p:nvPr>
            <p:ph idx="1"/>
          </p:nvPr>
        </p:nvSpPr>
        <p:spPr/>
        <p:txBody>
          <a:bodyPr>
            <a:normAutofit lnSpcReduction="10000"/>
          </a:bodyPr>
          <a:lstStyle/>
          <a:p>
            <a:pPr lvl="1"/>
            <a:r>
              <a:rPr lang="en-US" sz="2800" b="1" dirty="0"/>
              <a:t>Visual stimulation reading awful handwriting;</a:t>
            </a:r>
          </a:p>
          <a:p>
            <a:pPr lvl="1"/>
            <a:r>
              <a:rPr lang="en-US" sz="2800" b="1" dirty="0"/>
              <a:t>Audio properties: ability to wake up students by screeching;</a:t>
            </a:r>
          </a:p>
          <a:p>
            <a:pPr lvl="1"/>
            <a:r>
              <a:rPr lang="en-US" sz="2800" b="1" dirty="0"/>
              <a:t>Kinesthetic properties: can throw selected chalks at selected students.</a:t>
            </a:r>
          </a:p>
          <a:p>
            <a:pPr lvl="1"/>
            <a:r>
              <a:rPr lang="en-US" sz="2800" b="1" dirty="0" err="1"/>
              <a:t>Spectrophotometric</a:t>
            </a:r>
            <a:r>
              <a:rPr lang="en-US" sz="2800" b="1" dirty="0"/>
              <a:t> possibilities. </a:t>
            </a:r>
          </a:p>
        </p:txBody>
      </p:sp>
    </p:spTree>
    <p:extLst>
      <p:ext uri="{BB962C8B-B14F-4D97-AF65-F5344CB8AC3E}">
        <p14:creationId xmlns:p14="http://schemas.microsoft.com/office/powerpoint/2010/main" val="1891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Banda</a:t>
            </a:r>
          </a:p>
        </p:txBody>
      </p:sp>
      <p:pic>
        <p:nvPicPr>
          <p:cNvPr id="6" name="Content Placeholder 5" descr="banda.png"/>
          <p:cNvPicPr>
            <a:picLocks noGrp="1" noChangeAspect="1"/>
          </p:cNvPicPr>
          <p:nvPr>
            <p:ph idx="1"/>
          </p:nvPr>
        </p:nvPicPr>
        <p:blipFill>
          <a:blip r:embed="rId2" cstate="email"/>
          <a:stretch>
            <a:fillRect/>
          </a:stretch>
        </p:blipFill>
        <p:spPr>
          <a:xfrm>
            <a:off x="2535391" y="2438400"/>
            <a:ext cx="4073218"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8381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underhand projector </a:t>
            </a:r>
          </a:p>
        </p:txBody>
      </p:sp>
      <p:sp>
        <p:nvSpPr>
          <p:cNvPr id="3" name="Content Placeholder 2"/>
          <p:cNvSpPr>
            <a:spLocks noGrp="1"/>
          </p:cNvSpPr>
          <p:nvPr>
            <p:ph idx="1"/>
          </p:nvPr>
        </p:nvSpPr>
        <p:spPr>
          <a:xfrm>
            <a:off x="971500" y="2223281"/>
            <a:ext cx="7201000" cy="3366930"/>
          </a:xfrm>
        </p:spPr>
        <p:txBody>
          <a:bodyPr>
            <a:noAutofit/>
          </a:bodyPr>
          <a:lstStyle/>
          <a:p>
            <a:pPr lvl="1"/>
            <a:r>
              <a:rPr lang="en-US" sz="2800" b="1" dirty="0"/>
              <a:t>Ability to heat room on cold day;</a:t>
            </a:r>
          </a:p>
          <a:p>
            <a:pPr lvl="1"/>
            <a:r>
              <a:rPr lang="en-US" sz="2800" b="1" dirty="0"/>
              <a:t>Can draw on slides live in class;</a:t>
            </a:r>
          </a:p>
          <a:p>
            <a:pPr lvl="1"/>
            <a:r>
              <a:rPr lang="en-US" sz="2800" b="1" dirty="0"/>
              <a:t>Can move bottom line to the top of the screen.</a:t>
            </a:r>
          </a:p>
          <a:p>
            <a:pPr lvl="1"/>
            <a:r>
              <a:rPr lang="en-US" sz="2800" b="1" dirty="0"/>
              <a:t>Mobile version available.</a:t>
            </a:r>
          </a:p>
          <a:p>
            <a:pPr lvl="1"/>
            <a:r>
              <a:rPr lang="en-US" sz="2800" b="1" dirty="0"/>
              <a:t>Roller version can go backwards and forwards at various speeds.</a:t>
            </a:r>
          </a:p>
          <a:p>
            <a:pPr lvl="1"/>
            <a:endParaRPr lang="en-US" sz="2800" b="1" dirty="0"/>
          </a:p>
        </p:txBody>
      </p:sp>
    </p:spTree>
    <p:extLst>
      <p:ext uri="{BB962C8B-B14F-4D97-AF65-F5344CB8AC3E}">
        <p14:creationId xmlns:p14="http://schemas.microsoft.com/office/powerpoint/2010/main" val="330704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underhand projector</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48000" y="2438400"/>
            <a:ext cx="304800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7122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1A6C-9FAC-4B49-ADD2-DAA8F0DC1766}"/>
              </a:ext>
            </a:extLst>
          </p:cNvPr>
          <p:cNvSpPr>
            <a:spLocks noGrp="1"/>
          </p:cNvSpPr>
          <p:nvPr>
            <p:ph type="title"/>
          </p:nvPr>
        </p:nvSpPr>
        <p:spPr/>
        <p:txBody>
          <a:bodyPr/>
          <a:lstStyle/>
          <a:p>
            <a:r>
              <a:rPr lang="en-GB" b="1" dirty="0"/>
              <a:t>Learning through observing</a:t>
            </a:r>
          </a:p>
        </p:txBody>
      </p:sp>
      <p:sp>
        <p:nvSpPr>
          <p:cNvPr id="3" name="Content Placeholder 2">
            <a:extLst>
              <a:ext uri="{FF2B5EF4-FFF2-40B4-BE49-F238E27FC236}">
                <a16:creationId xmlns:a16="http://schemas.microsoft.com/office/drawing/2014/main" id="{A59848AC-9E43-4D31-971E-026008E0D3D8}"/>
              </a:ext>
            </a:extLst>
          </p:cNvPr>
          <p:cNvSpPr>
            <a:spLocks noGrp="1"/>
          </p:cNvSpPr>
          <p:nvPr>
            <p:ph idx="1"/>
          </p:nvPr>
        </p:nvSpPr>
        <p:spPr/>
        <p:txBody>
          <a:bodyPr/>
          <a:lstStyle/>
          <a:p>
            <a:r>
              <a:rPr lang="en-GB" dirty="0"/>
              <a:t>I’m a strong believer in learning by sitting on others’ sessions.</a:t>
            </a:r>
          </a:p>
          <a:p>
            <a:r>
              <a:rPr lang="en-GB" dirty="0"/>
              <a:t>Seeing how </a:t>
            </a:r>
            <a:r>
              <a:rPr lang="en-GB" dirty="0">
                <a:solidFill>
                  <a:srgbClr val="C00000"/>
                </a:solidFill>
              </a:rPr>
              <a:t>students</a:t>
            </a:r>
            <a:r>
              <a:rPr lang="en-GB" dirty="0"/>
              <a:t> respond to different things.</a:t>
            </a:r>
          </a:p>
          <a:p>
            <a:r>
              <a:rPr lang="en-GB" dirty="0"/>
              <a:t>Seeing things to try to </a:t>
            </a:r>
            <a:r>
              <a:rPr lang="en-GB" dirty="0">
                <a:solidFill>
                  <a:srgbClr val="C00000"/>
                </a:solidFill>
              </a:rPr>
              <a:t>do</a:t>
            </a:r>
            <a:r>
              <a:rPr lang="en-GB" dirty="0"/>
              <a:t> myself next time.</a:t>
            </a:r>
          </a:p>
          <a:p>
            <a:r>
              <a:rPr lang="en-GB" dirty="0"/>
              <a:t>Seeing things to try to </a:t>
            </a:r>
            <a:r>
              <a:rPr lang="en-GB" dirty="0">
                <a:solidFill>
                  <a:srgbClr val="C00000"/>
                </a:solidFill>
              </a:rPr>
              <a:t>avoid</a:t>
            </a:r>
            <a:r>
              <a:rPr lang="en-GB" dirty="0"/>
              <a:t> myself next time.</a:t>
            </a:r>
          </a:p>
          <a:p>
            <a:r>
              <a:rPr lang="en-GB" dirty="0"/>
              <a:t>Even when not a word is written down or spoken between the observer and the </a:t>
            </a:r>
            <a:r>
              <a:rPr lang="en-GB" dirty="0" err="1"/>
              <a:t>observee</a:t>
            </a:r>
            <a:r>
              <a:rPr lang="en-GB" dirty="0"/>
              <a:t>. </a:t>
            </a:r>
          </a:p>
        </p:txBody>
      </p:sp>
    </p:spTree>
    <p:extLst>
      <p:ext uri="{BB962C8B-B14F-4D97-AF65-F5344CB8AC3E}">
        <p14:creationId xmlns:p14="http://schemas.microsoft.com/office/powerpoint/2010/main" val="40454431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2E4D4EE-E295-41A7-828E-A6CBD53E7AC8}"/>
              </a:ext>
            </a:extLst>
          </p:cNvPr>
          <p:cNvGraphicFramePr>
            <a:graphicFrameLocks noChangeAspect="1"/>
          </p:cNvGraphicFramePr>
          <p:nvPr>
            <p:extLst/>
          </p:nvPr>
        </p:nvGraphicFramePr>
        <p:xfrm>
          <a:off x="212651" y="202020"/>
          <a:ext cx="8697433" cy="6655980"/>
        </p:xfrm>
        <a:graphic>
          <a:graphicData uri="http://schemas.openxmlformats.org/presentationml/2006/ole">
            <mc:AlternateContent xmlns:mc="http://schemas.openxmlformats.org/markup-compatibility/2006">
              <mc:Choice xmlns:v="urn:schemas-microsoft-com:vml" Requires="v">
                <p:oleObj spid="_x0000_s1032" name="Document" r:id="rId3" imgW="9793910" imgH="6166001" progId="Word.Document.12">
                  <p:embed/>
                </p:oleObj>
              </mc:Choice>
              <mc:Fallback>
                <p:oleObj name="Document" r:id="rId3" imgW="9793910" imgH="6166001" progId="Word.Document.12">
                  <p:embed/>
                  <p:pic>
                    <p:nvPicPr>
                      <p:cNvPr id="4" name="Object 3">
                        <a:extLst>
                          <a:ext uri="{FF2B5EF4-FFF2-40B4-BE49-F238E27FC236}">
                            <a16:creationId xmlns:a16="http://schemas.microsoft.com/office/drawing/2014/main" id="{62E4D4EE-E295-41A7-828E-A6CBD53E7AC8}"/>
                          </a:ext>
                        </a:extLst>
                      </p:cNvPr>
                      <p:cNvPicPr/>
                      <p:nvPr/>
                    </p:nvPicPr>
                    <p:blipFill>
                      <a:blip r:embed="rId4"/>
                      <a:stretch>
                        <a:fillRect/>
                      </a:stretch>
                    </p:blipFill>
                    <p:spPr>
                      <a:xfrm>
                        <a:off x="212651" y="202020"/>
                        <a:ext cx="8697433" cy="6655980"/>
                      </a:xfrm>
                      <a:prstGeom prst="rect">
                        <a:avLst/>
                      </a:prstGeom>
                    </p:spPr>
                  </p:pic>
                </p:oleObj>
              </mc:Fallback>
            </mc:AlternateContent>
          </a:graphicData>
        </a:graphic>
      </p:graphicFrame>
    </p:spTree>
    <p:extLst>
      <p:ext uri="{BB962C8B-B14F-4D97-AF65-F5344CB8AC3E}">
        <p14:creationId xmlns:p14="http://schemas.microsoft.com/office/powerpoint/2010/main" val="195385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US" dirty="0"/>
              <a:t>By the end of this presentation, you should be better-able to:</a:t>
            </a:r>
          </a:p>
          <a:p>
            <a:pPr lvl="0">
              <a:buFont typeface="+mj-lt"/>
              <a:buAutoNum type="arabicPeriod"/>
            </a:pPr>
            <a:r>
              <a:rPr lang="en-GB" dirty="0"/>
              <a:t>Think about how learning really happens, and how it doesn’t happen, and what we can do to make learning happen.</a:t>
            </a:r>
          </a:p>
          <a:p>
            <a:pPr lvl="0">
              <a:buFont typeface="+mj-lt"/>
              <a:buAutoNum type="arabicPeriod"/>
            </a:pPr>
            <a:r>
              <a:rPr lang="en-GB" dirty="0"/>
              <a:t>Identify some of the things which need to be forgotten or stopped!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E01A-5397-49C7-816E-3407D3DEF40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t>Beyond the tyranny of intended learning outcomes?</a:t>
            </a:r>
          </a:p>
        </p:txBody>
      </p:sp>
      <p:sp>
        <p:nvSpPr>
          <p:cNvPr id="3" name="Content Placeholder 2">
            <a:extLst>
              <a:ext uri="{FF2B5EF4-FFF2-40B4-BE49-F238E27FC236}">
                <a16:creationId xmlns:a16="http://schemas.microsoft.com/office/drawing/2014/main" id="{6E5FEB5E-E13E-4C49-B1F5-B577010A8F53}"/>
              </a:ext>
            </a:extLst>
          </p:cNvPr>
          <p:cNvSpPr>
            <a:spLocks noGrp="1"/>
          </p:cNvSpPr>
          <p:nvPr>
            <p:ph idx="1"/>
          </p:nvPr>
        </p:nvSpPr>
        <p:spPr/>
        <p:txBody>
          <a:bodyPr/>
          <a:lstStyle/>
          <a:p>
            <a:pPr marL="0" indent="0">
              <a:buNone/>
            </a:pPr>
            <a:r>
              <a:rPr lang="en-GB" dirty="0"/>
              <a:t>At the November SEDA conference, I’m planning to run a session along these lines:</a:t>
            </a:r>
          </a:p>
          <a:p>
            <a:r>
              <a:rPr lang="en-GB" dirty="0"/>
              <a:t>What about our </a:t>
            </a:r>
            <a:r>
              <a:rPr lang="en-GB" dirty="0">
                <a:solidFill>
                  <a:srgbClr val="FF0000"/>
                </a:solidFill>
              </a:rPr>
              <a:t>learning aspirations</a:t>
            </a:r>
            <a:r>
              <a:rPr lang="en-GB" dirty="0"/>
              <a:t>?</a:t>
            </a:r>
          </a:p>
          <a:p>
            <a:r>
              <a:rPr lang="en-GB" dirty="0"/>
              <a:t>What about </a:t>
            </a:r>
            <a:r>
              <a:rPr lang="en-GB" dirty="0">
                <a:solidFill>
                  <a:srgbClr val="008000"/>
                </a:solidFill>
              </a:rPr>
              <a:t>their</a:t>
            </a:r>
            <a:r>
              <a:rPr lang="en-GB" dirty="0"/>
              <a:t> learning aspirations?</a:t>
            </a:r>
          </a:p>
          <a:p>
            <a:r>
              <a:rPr lang="en-GB" dirty="0"/>
              <a:t>What about their </a:t>
            </a:r>
            <a:r>
              <a:rPr lang="en-GB" dirty="0">
                <a:solidFill>
                  <a:srgbClr val="CC0066"/>
                </a:solidFill>
              </a:rPr>
              <a:t>learning incomes</a:t>
            </a:r>
            <a:r>
              <a:rPr lang="en-GB" dirty="0"/>
              <a:t>?</a:t>
            </a:r>
          </a:p>
          <a:p>
            <a:r>
              <a:rPr lang="en-GB" dirty="0"/>
              <a:t>What about their </a:t>
            </a:r>
            <a:r>
              <a:rPr lang="en-GB" dirty="0">
                <a:solidFill>
                  <a:schemeClr val="tx1"/>
                </a:solidFill>
              </a:rPr>
              <a:t>learning outputs</a:t>
            </a:r>
            <a:r>
              <a:rPr lang="en-GB" dirty="0"/>
              <a:t>?</a:t>
            </a:r>
          </a:p>
          <a:p>
            <a:r>
              <a:rPr lang="en-GB" dirty="0"/>
              <a:t>What about their </a:t>
            </a:r>
            <a:r>
              <a:rPr lang="en-GB" sz="4800" dirty="0">
                <a:solidFill>
                  <a:srgbClr val="FF6699"/>
                </a:solidFill>
                <a:latin typeface="AR CARTER" panose="02000000000000000000" pitchFamily="2" charset="0"/>
                <a:ea typeface="+mj-ea"/>
                <a:cs typeface="+mj-cs"/>
              </a:rPr>
              <a:t>emergent</a:t>
            </a:r>
            <a:r>
              <a:rPr lang="en-GB" dirty="0"/>
              <a:t> learning outcomes?</a:t>
            </a:r>
          </a:p>
          <a:p>
            <a:r>
              <a:rPr lang="en-GB" dirty="0"/>
              <a:t>What about our intended learning </a:t>
            </a:r>
            <a:r>
              <a:rPr lang="en-GB" dirty="0">
                <a:solidFill>
                  <a:srgbClr val="D60093"/>
                </a:solidFill>
              </a:rPr>
              <a:t>outgoings</a:t>
            </a:r>
            <a:r>
              <a:rPr lang="en-GB" dirty="0"/>
              <a:t>?</a:t>
            </a:r>
          </a:p>
        </p:txBody>
      </p:sp>
    </p:spTree>
    <p:extLst>
      <p:ext uri="{BB962C8B-B14F-4D97-AF65-F5344CB8AC3E}">
        <p14:creationId xmlns:p14="http://schemas.microsoft.com/office/powerpoint/2010/main" val="35445734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Students as partners…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can’t ‘learn them’!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371938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887076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FFBF-BFE5-4742-B813-AC303F567BB8}"/>
              </a:ext>
            </a:extLst>
          </p:cNvPr>
          <p:cNvSpPr>
            <a:spLocks noGrp="1"/>
          </p:cNvSpPr>
          <p:nvPr>
            <p:ph type="title"/>
          </p:nvPr>
        </p:nvSpPr>
        <p:spPr>
          <a:xfrm>
            <a:off x="0" y="1"/>
            <a:ext cx="9396670" cy="548600"/>
          </a:xfrm>
        </p:spPr>
        <p:txBody>
          <a:bodyPr/>
          <a:lstStyle/>
          <a:p>
            <a:r>
              <a:rPr lang="en-GB" sz="3200" dirty="0"/>
              <a:t>What’s wrong in 2018? 7 challenges as I see them...</a:t>
            </a:r>
          </a:p>
        </p:txBody>
      </p:sp>
      <p:sp>
        <p:nvSpPr>
          <p:cNvPr id="3" name="Content Placeholder 2">
            <a:extLst>
              <a:ext uri="{FF2B5EF4-FFF2-40B4-BE49-F238E27FC236}">
                <a16:creationId xmlns:a16="http://schemas.microsoft.com/office/drawing/2014/main" id="{55334296-5CF0-4042-86B5-ED749E4107A6}"/>
              </a:ext>
            </a:extLst>
          </p:cNvPr>
          <p:cNvSpPr>
            <a:spLocks noGrp="1"/>
          </p:cNvSpPr>
          <p:nvPr>
            <p:ph idx="1"/>
          </p:nvPr>
        </p:nvSpPr>
        <p:spPr>
          <a:xfrm>
            <a:off x="467429" y="836640"/>
            <a:ext cx="8497185" cy="5030763"/>
          </a:xfrm>
        </p:spPr>
        <p:txBody>
          <a:bodyPr/>
          <a:lstStyle/>
          <a:p>
            <a:pPr>
              <a:buFont typeface="+mj-lt"/>
              <a:buAutoNum type="arabicPeriod"/>
            </a:pPr>
            <a:r>
              <a:rPr lang="en-GB" sz="2800" dirty="0"/>
              <a:t>Handwritten exams – 18</a:t>
            </a:r>
            <a:r>
              <a:rPr lang="en-GB" sz="2800" baseline="30000" dirty="0"/>
              <a:t>th</a:t>
            </a:r>
            <a:r>
              <a:rPr lang="en-GB" sz="2800" dirty="0"/>
              <a:t> century stuff still in 2018! (Cambridge, 1791).</a:t>
            </a:r>
          </a:p>
          <a:p>
            <a:pPr>
              <a:buFont typeface="+mj-lt"/>
              <a:buAutoNum type="arabicPeriod"/>
            </a:pPr>
            <a:r>
              <a:rPr lang="en-GB" sz="2800" dirty="0"/>
              <a:t>Essays – good for feedback, but we can’t grade them (and we don’t know for certain ‘whodunit?’).</a:t>
            </a:r>
          </a:p>
          <a:p>
            <a:pPr>
              <a:buFont typeface="+mj-lt"/>
              <a:buAutoNum type="arabicPeriod"/>
            </a:pPr>
            <a:r>
              <a:rPr lang="en-GB" sz="2800" dirty="0"/>
              <a:t>Lectures: did they ever work for learning?         (Large group </a:t>
            </a:r>
            <a:r>
              <a:rPr lang="en-GB" sz="2800" dirty="0">
                <a:solidFill>
                  <a:srgbClr val="FF0000"/>
                </a:solidFill>
              </a:rPr>
              <a:t>learning</a:t>
            </a:r>
            <a:r>
              <a:rPr lang="en-GB" sz="2800" dirty="0"/>
              <a:t> is great of course).</a:t>
            </a:r>
          </a:p>
          <a:p>
            <a:pPr>
              <a:buFont typeface="+mj-lt"/>
              <a:buAutoNum type="arabicPeriod"/>
            </a:pPr>
            <a:r>
              <a:rPr lang="en-GB" sz="2800" dirty="0"/>
              <a:t>‘Knowledge transfer’: delivery:                                 can’t ‘deliver’ learning – we can only deliver info.</a:t>
            </a:r>
          </a:p>
          <a:p>
            <a:pPr>
              <a:buFont typeface="+mj-lt"/>
              <a:buAutoNum type="arabicPeriod"/>
            </a:pPr>
            <a:r>
              <a:rPr lang="en-GB" sz="2800" dirty="0"/>
              <a:t>Written feedback: is it used by students?              Does is take us ages to compose? Does it work?</a:t>
            </a:r>
          </a:p>
          <a:p>
            <a:pPr>
              <a:buFont typeface="+mj-lt"/>
              <a:buAutoNum type="arabicPeriod"/>
            </a:pPr>
            <a:r>
              <a:rPr lang="en-GB" sz="2800" dirty="0"/>
              <a:t>‘Telling’: does this ever work?</a:t>
            </a:r>
          </a:p>
          <a:p>
            <a:pPr>
              <a:buFont typeface="+mj-lt"/>
              <a:buAutoNum type="arabicPeriod"/>
            </a:pPr>
            <a:r>
              <a:rPr lang="en-GB" sz="2800" dirty="0"/>
              <a:t>‘Capture’: ‘I’ve got it, but I haven’t </a:t>
            </a:r>
            <a:r>
              <a:rPr lang="en-GB" sz="2800" i="1" dirty="0">
                <a:solidFill>
                  <a:srgbClr val="FF0000"/>
                </a:solidFill>
              </a:rPr>
              <a:t>got</a:t>
            </a:r>
            <a:r>
              <a:rPr lang="en-GB" sz="2800" dirty="0"/>
              <a:t> it’.</a:t>
            </a:r>
          </a:p>
        </p:txBody>
      </p:sp>
      <p:sp>
        <p:nvSpPr>
          <p:cNvPr id="4" name="Rectangle: Rounded Corners 3">
            <a:extLst>
              <a:ext uri="{FF2B5EF4-FFF2-40B4-BE49-F238E27FC236}">
                <a16:creationId xmlns:a16="http://schemas.microsoft.com/office/drawing/2014/main" id="{E92121A5-F2E2-4F97-BCDE-99CBC51F5EFE}"/>
              </a:ext>
            </a:extLst>
          </p:cNvPr>
          <p:cNvSpPr/>
          <p:nvPr/>
        </p:nvSpPr>
        <p:spPr bwMode="auto">
          <a:xfrm>
            <a:off x="150125" y="627797"/>
            <a:ext cx="8814488" cy="6041278"/>
          </a:xfrm>
          <a:prstGeom prst="roundRect">
            <a:avLst/>
          </a:prstGeom>
          <a:noFill/>
          <a:ln w="76200" cap="flat" cmpd="sng" algn="ctr">
            <a:solidFill>
              <a:srgbClr val="00B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5" name="TextBox 4">
            <a:extLst>
              <a:ext uri="{FF2B5EF4-FFF2-40B4-BE49-F238E27FC236}">
                <a16:creationId xmlns:a16="http://schemas.microsoft.com/office/drawing/2014/main" id="{6D228D39-8B64-4F7F-A692-DE331E1BCB1B}"/>
              </a:ext>
            </a:extLst>
          </p:cNvPr>
          <p:cNvSpPr txBox="1"/>
          <p:nvPr/>
        </p:nvSpPr>
        <p:spPr>
          <a:xfrm>
            <a:off x="683460" y="1413029"/>
            <a:ext cx="7223452" cy="1938992"/>
          </a:xfrm>
          <a:prstGeom prst="rect">
            <a:avLst/>
          </a:prstGeom>
          <a:solidFill>
            <a:srgbClr val="FFFF00"/>
          </a:solidFill>
        </p:spPr>
        <p:txBody>
          <a:bodyPr wrap="none" rtlCol="0">
            <a:spAutoFit/>
          </a:bodyPr>
          <a:lstStyle/>
          <a:p>
            <a:r>
              <a:rPr lang="en-GB" dirty="0"/>
              <a:t>8 Metrics! If we can measure</a:t>
            </a:r>
          </a:p>
          <a:p>
            <a:r>
              <a:rPr lang="en-GB" dirty="0"/>
              <a:t>it, it probably isn’t what we</a:t>
            </a:r>
          </a:p>
          <a:p>
            <a:r>
              <a:rPr lang="en-GB" dirty="0"/>
              <a:t>were hoping to get!</a:t>
            </a:r>
          </a:p>
        </p:txBody>
      </p:sp>
    </p:spTree>
    <p:extLst>
      <p:ext uri="{BB962C8B-B14F-4D97-AF65-F5344CB8AC3E}">
        <p14:creationId xmlns:p14="http://schemas.microsoft.com/office/powerpoint/2010/main" val="866862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8B95-C4F7-4F99-8D80-74620286399A}"/>
              </a:ext>
            </a:extLst>
          </p:cNvPr>
          <p:cNvSpPr>
            <a:spLocks noGrp="1"/>
          </p:cNvSpPr>
          <p:nvPr>
            <p:ph type="title"/>
          </p:nvPr>
        </p:nvSpPr>
        <p:spPr>
          <a:xfrm>
            <a:off x="461955" y="188550"/>
            <a:ext cx="8713788" cy="502977"/>
          </a:xfrm>
        </p:spPr>
        <p:txBody>
          <a:bodyPr/>
          <a:lstStyle/>
          <a:p>
            <a:r>
              <a:rPr lang="en-GB" sz="3600" dirty="0">
                <a:solidFill>
                  <a:srgbClr val="FFFF00"/>
                </a:solidFill>
              </a:rPr>
              <a:t>From @_</a:t>
            </a:r>
            <a:r>
              <a:rPr lang="en-GB" sz="3600" dirty="0" err="1">
                <a:solidFill>
                  <a:srgbClr val="FFFF00"/>
                </a:solidFill>
              </a:rPr>
              <a:t>simeonsmith</a:t>
            </a:r>
            <a:endParaRPr lang="en-GB" sz="3600" dirty="0">
              <a:solidFill>
                <a:srgbClr val="FFFF00"/>
              </a:solidFill>
            </a:endParaRPr>
          </a:p>
        </p:txBody>
      </p:sp>
      <p:pic>
        <p:nvPicPr>
          <p:cNvPr id="5" name="Content Placeholder 4">
            <a:extLst>
              <a:ext uri="{FF2B5EF4-FFF2-40B4-BE49-F238E27FC236}">
                <a16:creationId xmlns:a16="http://schemas.microsoft.com/office/drawing/2014/main" id="{E1908B10-4590-41FA-818F-930860263D4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2984" y="908650"/>
            <a:ext cx="9140487" cy="6120850"/>
          </a:xfrm>
        </p:spPr>
      </p:pic>
    </p:spTree>
    <p:extLst>
      <p:ext uri="{BB962C8B-B14F-4D97-AF65-F5344CB8AC3E}">
        <p14:creationId xmlns:p14="http://schemas.microsoft.com/office/powerpoint/2010/main" val="10225887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5ACAF92-7024-4C4B-9BBE-DBE4645BFB14}"/>
              </a:ext>
            </a:extLst>
          </p:cNvPr>
          <p:cNvSpPr txBox="1"/>
          <p:nvPr/>
        </p:nvSpPr>
        <p:spPr>
          <a:xfrm>
            <a:off x="3347830" y="1122362"/>
            <a:ext cx="3455258" cy="477837"/>
          </a:xfrm>
          <a:prstGeom prst="rect">
            <a:avLst/>
          </a:prstGeom>
          <a:solidFill>
            <a:srgbClr val="DDDDDD"/>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3ED5D156-1E57-4A2E-9279-AFF4F3F3DD80}"/>
              </a:ext>
            </a:extLst>
          </p:cNvPr>
          <p:cNvSpPr txBox="1"/>
          <p:nvPr/>
        </p:nvSpPr>
        <p:spPr>
          <a:xfrm>
            <a:off x="7380390" y="1030288"/>
            <a:ext cx="1003878" cy="716250"/>
          </a:xfrm>
          <a:prstGeom prst="rect">
            <a:avLst/>
          </a:prstGeom>
          <a:solidFill>
            <a:srgbClr val="DDDDDD"/>
          </a:solidFill>
        </p:spPr>
        <p:txBody>
          <a:bodyPr wrap="square" rtlCol="0">
            <a:spAutoFit/>
          </a:bodyPr>
          <a:lstStyle/>
          <a:p>
            <a:endParaRPr lang="en-GB" dirty="0"/>
          </a:p>
        </p:txBody>
      </p:sp>
    </p:spTree>
    <p:extLst>
      <p:ext uri="{BB962C8B-B14F-4D97-AF65-F5344CB8AC3E}">
        <p14:creationId xmlns:p14="http://schemas.microsoft.com/office/powerpoint/2010/main" val="308255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anytime Phil’s materials on feedback, assessment, learning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Teaching, learning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teaching, assessment or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12109809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“Making learning happen with my students nowadays would be much better for me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Colleges’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Teaching in modern institutions is moving away from providing subject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24839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itchFamily="34" charset="0"/>
                <a:ea typeface="+mn-ea"/>
                <a:cs typeface="+mn-cs"/>
              </a:rPr>
              <a:t>And an expert…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itchFamily="34" charset="0"/>
                <a:ea typeface="+mn-ea"/>
                <a:cs typeface="+mn-cs"/>
              </a:rPr>
              <a:t>on train routes and timetables!</a:t>
            </a:r>
          </a:p>
        </p:txBody>
      </p:sp>
    </p:spTree>
    <p:extLst>
      <p:ext uri="{BB962C8B-B14F-4D97-AF65-F5344CB8AC3E}">
        <p14:creationId xmlns:p14="http://schemas.microsoft.com/office/powerpoint/2010/main" val="3649045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2044691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205923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3439975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2308244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1324126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a:t>
            </a:r>
            <a:br>
              <a:rPr lang="en-GB" sz="2400" b="1" dirty="0"/>
            </a:br>
            <a:r>
              <a:rPr lang="en-GB" sz="2400" b="1" dirty="0"/>
              <a:t>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335030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377066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1" descr="120109_comdesign_5871.jpg"/>
          <p:cNvPicPr>
            <a:picLocks noChangeAspect="1"/>
          </p:cNvPicPr>
          <p:nvPr/>
        </p:nvPicPr>
        <p:blipFill>
          <a:blip r:embed="rId3" cstate="print"/>
          <a:srcRect/>
          <a:stretch>
            <a:fillRect/>
          </a:stretch>
        </p:blipFill>
        <p:spPr bwMode="auto">
          <a:xfrm>
            <a:off x="0" y="0"/>
            <a:ext cx="9144000" cy="6089650"/>
          </a:xfrm>
          <a:prstGeom prst="rect">
            <a:avLst/>
          </a:prstGeom>
          <a:noFill/>
          <a:ln w="9525">
            <a:noFill/>
            <a:miter lim="800000"/>
            <a:headEnd/>
            <a:tailEnd/>
          </a:ln>
        </p:spPr>
      </p:pic>
      <p:sp>
        <p:nvSpPr>
          <p:cNvPr id="20483" name="Title 3"/>
          <p:cNvSpPr txBox="1">
            <a:spLocks/>
          </p:cNvSpPr>
          <p:nvPr/>
        </p:nvSpPr>
        <p:spPr bwMode="auto">
          <a:xfrm>
            <a:off x="-29497" y="6089650"/>
            <a:ext cx="9144000" cy="579800"/>
          </a:xfrm>
          <a:prstGeom prst="rect">
            <a:avLst/>
          </a:prstGeom>
          <a:noFill/>
          <a:ln w="9525">
            <a:noFill/>
            <a:miter lim="800000"/>
            <a:headEnd/>
            <a:tailEnd/>
          </a:ln>
        </p:spPr>
        <p:txBody>
          <a:bodyPr/>
          <a:lstStyle/>
          <a:p>
            <a:pPr algn="ctr"/>
            <a:r>
              <a:rPr lang="en-GB" sz="4000" b="1" dirty="0">
                <a:solidFill>
                  <a:srgbClr val="FFFF00"/>
                </a:solidFill>
                <a:latin typeface="Calibri" pitchFamily="34" charset="0"/>
                <a:cs typeface="Arial" charset="0"/>
              </a:rPr>
              <a:t>Working together interactively</a:t>
            </a:r>
          </a:p>
        </p:txBody>
      </p:sp>
    </p:spTree>
    <p:extLst>
      <p:ext uri="{BB962C8B-B14F-4D97-AF65-F5344CB8AC3E}">
        <p14:creationId xmlns:p14="http://schemas.microsoft.com/office/powerpoint/2010/main" val="1148629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7"/>
          </a:xfrm>
        </p:spPr>
        <p:txBody>
          <a:bodyPr>
            <a:normAutofit/>
          </a:bodyPr>
          <a:lstStyle/>
          <a:p>
            <a:r>
              <a:rPr lang="en-GB" sz="3600" b="1" dirty="0">
                <a:solidFill>
                  <a:srgbClr val="FFFF00"/>
                </a:solidFill>
                <a:latin typeface="Calibri" pitchFamily="34" charset="0"/>
              </a:rPr>
              <a:t>How’s your brain?</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457200" y="908650"/>
            <a:ext cx="8229600" cy="5217513"/>
          </a:xfrm>
        </p:spPr>
        <p:txBody>
          <a:bodyPr>
            <a:normAutofit lnSpcReduction="10000"/>
          </a:bodyPr>
          <a:lstStyle/>
          <a:p>
            <a:pPr marL="0" indent="0">
              <a:buNone/>
            </a:pPr>
            <a:r>
              <a:rPr lang="en-GB" b="1" dirty="0">
                <a:latin typeface="Calibri" pitchFamily="34" charset="0"/>
              </a:rPr>
              <a:t>My brain is:</a:t>
            </a:r>
          </a:p>
          <a:p>
            <a:pPr>
              <a:buFont typeface="+mj-lt"/>
              <a:buAutoNum type="alphaUcPeriod"/>
            </a:pPr>
            <a:r>
              <a:rPr lang="en-GB" b="1" dirty="0">
                <a:latin typeface="Calibri" pitchFamily="34" charset="0"/>
              </a:rPr>
              <a:t> 	Digital</a:t>
            </a:r>
          </a:p>
          <a:p>
            <a:pPr>
              <a:buFont typeface="+mj-lt"/>
              <a:buAutoNum type="alphaUcPeriod"/>
            </a:pPr>
            <a:r>
              <a:rPr lang="en-GB" b="1" dirty="0"/>
              <a:t> 	Analogue</a:t>
            </a:r>
          </a:p>
          <a:p>
            <a:pPr>
              <a:buFont typeface="+mj-lt"/>
              <a:buAutoNum type="alphaUcPeriod"/>
            </a:pPr>
            <a:r>
              <a:rPr lang="en-GB" b="1" dirty="0">
                <a:latin typeface="Calibri" pitchFamily="34" charset="0"/>
              </a:rPr>
              <a:t> 	Both</a:t>
            </a:r>
          </a:p>
          <a:p>
            <a:pPr>
              <a:buFont typeface="+mj-lt"/>
              <a:buAutoNum type="alphaUcPeriod"/>
            </a:pPr>
            <a:r>
              <a:rPr lang="en-GB" b="1" dirty="0"/>
              <a:t> 	Neither</a:t>
            </a:r>
          </a:p>
          <a:p>
            <a:pPr>
              <a:buFont typeface="+mj-lt"/>
              <a:buAutoNum type="alphaUcPeriod"/>
            </a:pPr>
            <a:r>
              <a:rPr lang="en-GB" b="1" dirty="0">
                <a:latin typeface="Calibri" pitchFamily="34" charset="0"/>
              </a:rPr>
              <a:t> 	Don’t know</a:t>
            </a:r>
          </a:p>
          <a:p>
            <a:pPr marL="0" indent="0">
              <a:buNone/>
            </a:pPr>
            <a:r>
              <a:rPr lang="en-GB" b="1" dirty="0">
                <a:solidFill>
                  <a:srgbClr val="FFC000"/>
                </a:solidFill>
                <a:latin typeface="Calibri" pitchFamily="34" charset="0"/>
              </a:rPr>
              <a:t>Voting:</a:t>
            </a:r>
            <a:r>
              <a:rPr lang="en-GB" b="1" dirty="0">
                <a:latin typeface="Calibri" pitchFamily="34" charset="0"/>
              </a:rPr>
              <a:t> </a:t>
            </a:r>
            <a:r>
              <a:rPr lang="en-GB" b="1" dirty="0">
                <a:solidFill>
                  <a:srgbClr val="92D050"/>
                </a:solidFill>
                <a:latin typeface="Calibri" pitchFamily="34" charset="0"/>
              </a:rPr>
              <a:t>A = 2 hands</a:t>
            </a:r>
            <a:r>
              <a:rPr lang="en-GB" b="1" dirty="0">
                <a:latin typeface="Calibri" pitchFamily="34" charset="0"/>
              </a:rPr>
              <a:t>, </a:t>
            </a:r>
            <a:r>
              <a:rPr lang="en-GB" b="1" dirty="0">
                <a:solidFill>
                  <a:schemeClr val="accent1">
                    <a:lumMod val="60000"/>
                    <a:lumOff val="40000"/>
                  </a:schemeClr>
                </a:solidFill>
                <a:latin typeface="Calibri" pitchFamily="34" charset="0"/>
              </a:rPr>
              <a:t>B = 1 hand</a:t>
            </a:r>
          </a:p>
          <a:p>
            <a:pPr marL="0" indent="0">
              <a:buNone/>
            </a:pPr>
            <a:r>
              <a:rPr lang="en-GB" b="1" dirty="0">
                <a:solidFill>
                  <a:srgbClr val="33CC33"/>
                </a:solidFill>
              </a:rPr>
              <a:t>C = touch left ear</a:t>
            </a:r>
            <a:r>
              <a:rPr lang="en-GB" b="1" dirty="0"/>
              <a:t>, </a:t>
            </a:r>
            <a:r>
              <a:rPr lang="en-GB" b="1" dirty="0">
                <a:solidFill>
                  <a:srgbClr val="FF6699"/>
                </a:solidFill>
              </a:rPr>
              <a:t>D = touch right ear</a:t>
            </a:r>
          </a:p>
          <a:p>
            <a:pPr marL="0" indent="0">
              <a:buNone/>
            </a:pPr>
            <a:r>
              <a:rPr lang="en-GB" b="1" dirty="0">
                <a:solidFill>
                  <a:schemeClr val="accent6">
                    <a:lumMod val="60000"/>
                    <a:lumOff val="40000"/>
                  </a:schemeClr>
                </a:solidFill>
                <a:latin typeface="Calibri" pitchFamily="34" charset="0"/>
              </a:rPr>
              <a:t>E </a:t>
            </a:r>
            <a:r>
              <a:rPr lang="en-GB" b="1" dirty="0">
                <a:solidFill>
                  <a:schemeClr val="accent6">
                    <a:lumMod val="60000"/>
                    <a:lumOff val="40000"/>
                  </a:schemeClr>
                </a:solidFill>
              </a:rPr>
              <a:t>= scratch your head</a:t>
            </a:r>
            <a:endParaRPr lang="en-GB" b="1" dirty="0">
              <a:solidFill>
                <a:schemeClr val="accent6">
                  <a:lumMod val="60000"/>
                  <a:lumOff val="40000"/>
                </a:schemeClr>
              </a:solidFill>
              <a:latin typeface="Calibri" pitchFamily="34" charset="0"/>
            </a:endParaRPr>
          </a:p>
        </p:txBody>
      </p:sp>
    </p:spTree>
    <p:extLst>
      <p:ext uri="{BB962C8B-B14F-4D97-AF65-F5344CB8AC3E}">
        <p14:creationId xmlns:p14="http://schemas.microsoft.com/office/powerpoint/2010/main" val="18307610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404580"/>
            <a:ext cx="9073260" cy="6048840"/>
          </a:xfrm>
          <a:prstGeom prst="rect">
            <a:avLst/>
          </a:prstGeom>
        </p:spPr>
      </p:pic>
    </p:spTree>
    <p:extLst>
      <p:ext uri="{BB962C8B-B14F-4D97-AF65-F5344CB8AC3E}">
        <p14:creationId xmlns:p14="http://schemas.microsoft.com/office/powerpoint/2010/main" val="34628479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B5DE-44A6-4E8A-BD42-FA7D0924CC7D}"/>
              </a:ext>
            </a:extLst>
          </p:cNvPr>
          <p:cNvSpPr>
            <a:spLocks noGrp="1"/>
          </p:cNvSpPr>
          <p:nvPr>
            <p:ph type="title"/>
          </p:nvPr>
        </p:nvSpPr>
        <p:spPr/>
        <p:txBody>
          <a:bodyPr/>
          <a:lstStyle/>
          <a:p>
            <a:r>
              <a:rPr lang="en-GB" sz="3200" dirty="0">
                <a:solidFill>
                  <a:srgbClr val="008000"/>
                </a:solidFill>
              </a:rPr>
              <a:t>50 years … 50 ways to help learning to happen? </a:t>
            </a:r>
          </a:p>
        </p:txBody>
      </p:sp>
      <p:sp>
        <p:nvSpPr>
          <p:cNvPr id="3" name="Content Placeholder 2">
            <a:extLst>
              <a:ext uri="{FF2B5EF4-FFF2-40B4-BE49-F238E27FC236}">
                <a16:creationId xmlns:a16="http://schemas.microsoft.com/office/drawing/2014/main" id="{B7292147-4156-4698-95D3-4EBD7B094DBD}"/>
              </a:ext>
            </a:extLst>
          </p:cNvPr>
          <p:cNvSpPr>
            <a:spLocks noGrp="1"/>
          </p:cNvSpPr>
          <p:nvPr>
            <p:ph idx="1"/>
          </p:nvPr>
        </p:nvSpPr>
        <p:spPr/>
        <p:txBody>
          <a:bodyPr/>
          <a:lstStyle/>
          <a:p>
            <a:pPr marL="0" indent="0">
              <a:buNone/>
            </a:pPr>
            <a:r>
              <a:rPr lang="en-GB" dirty="0"/>
              <a:t>It’s 50 years this month since I was awarded my PhD, but I’m not going to be talking about my subject of those days – ‘Interfacial electrochemical kinetics and thermodynamics’, that’s well past its ‘use by’ date (and very boring).</a:t>
            </a:r>
          </a:p>
          <a:p>
            <a:pPr marL="0" indent="0">
              <a:buNone/>
            </a:pPr>
            <a:r>
              <a:rPr lang="en-GB" dirty="0"/>
              <a:t> I might however reflect a little on the things which have come and gone in the 50-odd years I’ve been working with students, trying to help them to learn – and on some of the things that I’d like to see </a:t>
            </a:r>
            <a:r>
              <a:rPr lang="en-GB" dirty="0">
                <a:solidFill>
                  <a:srgbClr val="FF0000"/>
                </a:solidFill>
              </a:rPr>
              <a:t>abolished</a:t>
            </a:r>
            <a:r>
              <a:rPr lang="en-GB" dirty="0"/>
              <a:t>.</a:t>
            </a:r>
          </a:p>
        </p:txBody>
      </p:sp>
    </p:spTree>
    <p:extLst>
      <p:ext uri="{BB962C8B-B14F-4D97-AF65-F5344CB8AC3E}">
        <p14:creationId xmlns:p14="http://schemas.microsoft.com/office/powerpoint/2010/main" val="24573072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i="0" u="none" strike="noStrike" kern="0" cap="none" spc="0" normalizeH="0" baseline="0" noProof="0" dirty="0">
                <a:ln>
                  <a:noFill/>
                </a:ln>
                <a:solidFill>
                  <a:srgbClr val="008000"/>
                </a:solidFill>
                <a:effectLst/>
                <a:uLnTx/>
                <a:uFillTx/>
                <a:latin typeface="Forte" panose="03060902040502070203" pitchFamily="66" charset="0"/>
                <a:cs typeface="Calibri" panose="020F0502020204030204" pitchFamily="34" charset="0"/>
              </a:rPr>
              <a:t>Learning, feedback and assessment:</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i="0" u="none" strike="noStrike" kern="0" cap="none" spc="0" normalizeH="0" baseline="0" noProof="0" dirty="0">
                <a:ln>
                  <a:noFill/>
                </a:ln>
                <a:solidFill>
                  <a:srgbClr val="008000"/>
                </a:solidFill>
                <a:effectLst/>
                <a:uLnTx/>
                <a:uFillTx/>
                <a:latin typeface="Forte" panose="03060902040502070203" pitchFamily="66" charset="0"/>
                <a:cs typeface="Calibri" panose="020F0502020204030204" pitchFamily="34" charset="0"/>
              </a:rPr>
              <a:t>the ten most important words</a:t>
            </a:r>
          </a:p>
        </p:txBody>
      </p:sp>
    </p:spTree>
    <p:extLst>
      <p:ext uri="{BB962C8B-B14F-4D97-AF65-F5344CB8AC3E}">
        <p14:creationId xmlns:p14="http://schemas.microsoft.com/office/powerpoint/2010/main" val="1837551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endParaRPr>
          </a:p>
        </p:txBody>
      </p:sp>
      <p:sp>
        <p:nvSpPr>
          <p:cNvPr id="5" name="Title 1"/>
          <p:cNvSpPr txBox="1">
            <a:spLocks/>
          </p:cNvSpPr>
          <p:nvPr/>
        </p:nvSpPr>
        <p:spPr>
          <a:xfrm>
            <a:off x="0" y="1"/>
            <a:ext cx="9144000" cy="1124679"/>
          </a:xfrm>
          <a:prstGeom prst="rect">
            <a:avLst/>
          </a:prstGeom>
        </p:spPr>
        <p:txBody>
          <a:bodyPr/>
          <a:lstStyle>
            <a:defPPr>
              <a:defRPr lang="en-GB"/>
            </a:defPPr>
            <a:lvl1pPr marL="0" marR="0" lvl="0" indent="0" algn="ctr" defTabSz="914400" eaLnBrk="1" latinLnBrk="0" hangingPunct="1">
              <a:lnSpc>
                <a:spcPct val="85000"/>
              </a:lnSpc>
              <a:buClrTx/>
              <a:buSzTx/>
              <a:buFontTx/>
              <a:buNone/>
              <a:tabLst/>
              <a:defRPr kumimoji="0" sz="3200" i="0" u="none" strike="noStrike" kern="0" cap="none" spc="0" normalizeH="0" baseline="0">
                <a:ln>
                  <a:noFill/>
                </a:ln>
                <a:solidFill>
                  <a:srgbClr val="008000"/>
                </a:solidFill>
                <a:effectLst/>
                <a:uLnTx/>
                <a:uFillTx/>
                <a:latin typeface="Forte" panose="03060902040502070203" pitchFamily="66" charset="0"/>
                <a:cs typeface="Calibri" panose="020F0502020204030204" pitchFamily="34" charset="0"/>
              </a:defRPr>
            </a:lvl1pPr>
          </a:lstStyle>
          <a:p>
            <a:r>
              <a:rPr lang="en-GB" dirty="0"/>
              <a:t>Learning, feedback and assessment:</a:t>
            </a:r>
            <a:br>
              <a:rPr lang="en-GB" dirty="0"/>
            </a:br>
            <a:r>
              <a:rPr lang="en-GB" dirty="0"/>
              <a:t>the ten most important words</a:t>
            </a:r>
          </a:p>
        </p:txBody>
      </p:sp>
    </p:spTree>
    <p:extLst>
      <p:ext uri="{BB962C8B-B14F-4D97-AF65-F5344CB8AC3E}">
        <p14:creationId xmlns:p14="http://schemas.microsoft.com/office/powerpoint/2010/main" val="2026030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6600" dirty="0">
                <a:solidFill>
                  <a:srgbClr val="FFFF00"/>
                </a:solidFill>
              </a:rPr>
              <a:t>Go forth and </a:t>
            </a:r>
          </a:p>
          <a:p>
            <a:pPr algn="ctr">
              <a:buNone/>
            </a:pPr>
            <a:r>
              <a:rPr lang="en-GB" sz="13800" dirty="0" err="1">
                <a:solidFill>
                  <a:srgbClr val="FFFF00"/>
                </a:solidFill>
              </a:rPr>
              <a:t>elsify</a:t>
            </a:r>
            <a:r>
              <a:rPr lang="en-GB" sz="13800" dirty="0">
                <a:solidFill>
                  <a:srgbClr val="FFFF00"/>
                </a:solidFill>
              </a:rPr>
              <a:t>!</a:t>
            </a:r>
          </a:p>
        </p:txBody>
      </p:sp>
    </p:spTree>
    <p:extLst>
      <p:ext uri="{BB962C8B-B14F-4D97-AF65-F5344CB8AC3E}">
        <p14:creationId xmlns:p14="http://schemas.microsoft.com/office/powerpoint/2010/main" val="125695516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354284223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567708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lots of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212238684"/>
      </p:ext>
    </p:extLst>
  </p:cSld>
  <p:clrMapOvr>
    <a:overrideClrMapping bg1="dk1" tx1="lt1" bg2="dk2" tx2="lt2" accent1="accent1" accent2="accent2" accent3="accent3" accent4="accent4" accent5="accent5" accent6="accent6" hlink="hlink" folHlink="folHlink"/>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20220519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118242077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894191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15617" y="254322"/>
            <a:ext cx="7848994" cy="6487137"/>
          </a:xfrm>
        </p:spPr>
      </p:pic>
      <p:sp>
        <p:nvSpPr>
          <p:cNvPr id="6" name="Content Placeholder 3"/>
          <p:cNvSpPr txBox="1">
            <a:spLocks/>
          </p:cNvSpPr>
          <p:nvPr/>
        </p:nvSpPr>
        <p:spPr bwMode="auto">
          <a:xfrm>
            <a:off x="1115616" y="3177083"/>
            <a:ext cx="72008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0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18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6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6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a:lstStyle>
          <a:p>
            <a:pPr marL="0" marR="0" lvl="0" indent="0" algn="l" defTabSz="914400" rtl="0" eaLnBrk="0" fontAlgn="base" latinLnBrk="0" hangingPunct="0">
              <a:lnSpc>
                <a:spcPct val="100000"/>
              </a:lnSpc>
              <a:spcBef>
                <a:spcPts val="600"/>
              </a:spcBef>
              <a:spcAft>
                <a:spcPct val="0"/>
              </a:spcAft>
              <a:buClr>
                <a:srgbClr val="330066"/>
              </a:buClr>
              <a:buSzPct val="70000"/>
              <a:buFont typeface="Wingdings" pitchFamily="2" charset="2"/>
              <a:buNone/>
              <a:tabLst/>
              <a:defRPr/>
            </a:pPr>
            <a:endParaRPr kumimoji="0" lang="en-GB" sz="2200" b="1" i="0" u="none" strike="noStrike" kern="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31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m</a:t>
            </a:r>
            <a:r>
              <a:rPr lang="en-GB" sz="3600" i="1" dirty="0">
                <a:latin typeface="Calibri" pitchFamily="34" charset="0"/>
              </a:rPr>
              <a:t>orning</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philatucb18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592100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 in this old cycle?</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811462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FF00"/>
                </a:solidFill>
                <a:latin typeface="Calibri" pitchFamily="34" charset="0"/>
              </a:rPr>
              <a:t>Another MCQ </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836641"/>
            <a:ext cx="8605838" cy="5832446"/>
          </a:xfrm>
        </p:spPr>
        <p:txBody>
          <a:bodyPr/>
          <a:lstStyle/>
          <a:p>
            <a:pPr marL="0" indent="0">
              <a:buNone/>
            </a:pPr>
            <a:r>
              <a:rPr lang="en-GB" dirty="0">
                <a:solidFill>
                  <a:schemeClr val="bg1"/>
                </a:solidFill>
                <a:latin typeface="Calibri" pitchFamily="34" charset="0"/>
              </a:rPr>
              <a:t>About learning styles,</a:t>
            </a:r>
          </a:p>
          <a:p>
            <a:pPr>
              <a:buFont typeface="+mj-lt"/>
              <a:buAutoNum type="alphaUcPeriod"/>
              <a:tabLst>
                <a:tab pos="6105525" algn="l"/>
              </a:tabLst>
            </a:pPr>
            <a:r>
              <a:rPr lang="en-GB" dirty="0">
                <a:solidFill>
                  <a:schemeClr val="bg1"/>
                </a:solidFill>
              </a:rPr>
              <a:t>I think they’re very important</a:t>
            </a:r>
          </a:p>
          <a:p>
            <a:pPr>
              <a:buFont typeface="+mj-lt"/>
              <a:buAutoNum type="alphaUcPeriod"/>
            </a:pPr>
            <a:r>
              <a:rPr lang="en-GB" dirty="0">
                <a:solidFill>
                  <a:schemeClr val="bg1"/>
                </a:solidFill>
              </a:rPr>
              <a:t>I think they’re a load of rubbish</a:t>
            </a:r>
          </a:p>
          <a:p>
            <a:pPr>
              <a:buFont typeface="+mj-lt"/>
              <a:buAutoNum type="alphaUcPeriod"/>
            </a:pPr>
            <a:r>
              <a:rPr lang="en-GB" dirty="0">
                <a:solidFill>
                  <a:schemeClr val="bg1"/>
                </a:solidFill>
                <a:latin typeface="Calibri" pitchFamily="34" charset="0"/>
              </a:rPr>
              <a:t>I know what mine is (or are)</a:t>
            </a:r>
          </a:p>
          <a:p>
            <a:pPr>
              <a:buFont typeface="+mj-lt"/>
              <a:buAutoNum type="alphaUcPeriod"/>
            </a:pPr>
            <a:r>
              <a:rPr lang="en-GB" dirty="0">
                <a:solidFill>
                  <a:schemeClr val="bg1"/>
                </a:solidFill>
              </a:rPr>
              <a:t>They can’t be changed</a:t>
            </a:r>
          </a:p>
          <a:p>
            <a:pPr>
              <a:buFont typeface="+mj-lt"/>
              <a:buAutoNum type="alphaUcPeriod"/>
            </a:pPr>
            <a:r>
              <a:rPr lang="en-GB" dirty="0">
                <a:solidFill>
                  <a:schemeClr val="bg1"/>
                </a:solidFill>
                <a:latin typeface="Calibri" pitchFamily="34" charset="0"/>
              </a:rPr>
              <a:t>They change over time</a:t>
            </a:r>
          </a:p>
          <a:p>
            <a:pPr marL="0" indent="0">
              <a:buNone/>
            </a:pPr>
            <a:r>
              <a:rPr lang="en-GB" sz="2400" dirty="0">
                <a:solidFill>
                  <a:srgbClr val="FFC000"/>
                </a:solidFill>
                <a:highlight>
                  <a:srgbClr val="000000"/>
                </a:highlight>
              </a:rPr>
              <a:t>Voting:</a:t>
            </a:r>
            <a:r>
              <a:rPr lang="en-GB" sz="2400" dirty="0">
                <a:highlight>
                  <a:srgbClr val="000000"/>
                </a:highlight>
              </a:rPr>
              <a:t> </a:t>
            </a:r>
            <a:r>
              <a:rPr lang="en-GB" sz="2400" dirty="0">
                <a:solidFill>
                  <a:srgbClr val="92D050"/>
                </a:solidFill>
                <a:highlight>
                  <a:srgbClr val="000000"/>
                </a:highlight>
              </a:rPr>
              <a:t>A = 2 hands</a:t>
            </a:r>
            <a:r>
              <a:rPr lang="en-GB" sz="2400" dirty="0">
                <a:highlight>
                  <a:srgbClr val="000000"/>
                </a:highlight>
              </a:rPr>
              <a:t>, 	</a:t>
            </a:r>
            <a:r>
              <a:rPr lang="en-GB" sz="2400" dirty="0">
                <a:solidFill>
                  <a:schemeClr val="accent1">
                    <a:lumMod val="60000"/>
                    <a:lumOff val="40000"/>
                  </a:schemeClr>
                </a:solidFill>
                <a:highlight>
                  <a:srgbClr val="000000"/>
                </a:highlight>
              </a:rPr>
              <a:t>B = 1 hand</a:t>
            </a:r>
          </a:p>
          <a:p>
            <a:pPr marL="0" indent="0">
              <a:buNone/>
            </a:pPr>
            <a:r>
              <a:rPr lang="en-GB" sz="2400" dirty="0">
                <a:solidFill>
                  <a:srgbClr val="33CC33"/>
                </a:solidFill>
                <a:highlight>
                  <a:srgbClr val="000000"/>
                </a:highlight>
              </a:rPr>
              <a:t>C = touch left ear</a:t>
            </a:r>
            <a:r>
              <a:rPr lang="en-GB" sz="2400" dirty="0">
                <a:highlight>
                  <a:srgbClr val="000000"/>
                </a:highlight>
              </a:rPr>
              <a:t>, 	</a:t>
            </a:r>
            <a:r>
              <a:rPr lang="en-GB" sz="2400" dirty="0">
                <a:solidFill>
                  <a:srgbClr val="FF6699"/>
                </a:solidFill>
                <a:highlight>
                  <a:srgbClr val="000000"/>
                </a:highlight>
              </a:rPr>
              <a:t>D = touch right ear  </a:t>
            </a:r>
          </a:p>
          <a:p>
            <a:pPr marL="0" indent="0">
              <a:buNone/>
            </a:pPr>
            <a:r>
              <a:rPr lang="en-GB" sz="2400" dirty="0">
                <a:solidFill>
                  <a:schemeClr val="accent6">
                    <a:lumMod val="60000"/>
                    <a:lumOff val="40000"/>
                  </a:schemeClr>
                </a:solidFill>
                <a:highlight>
                  <a:srgbClr val="000000"/>
                </a:highlight>
              </a:rPr>
              <a:t>E = scratch your head</a:t>
            </a:r>
          </a:p>
        </p:txBody>
      </p:sp>
    </p:spTree>
    <p:extLst>
      <p:ext uri="{BB962C8B-B14F-4D97-AF65-F5344CB8AC3E}">
        <p14:creationId xmlns:p14="http://schemas.microsoft.com/office/powerpoint/2010/main" val="94429578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So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342774581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249415534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34294202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378254204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13448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 </a:t>
            </a:r>
            <a:r>
              <a:rPr kumimoji="0" lang="en-US" sz="3200" b="1" i="1"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else</a:t>
            </a: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can we do to use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teaching, assessment and feedback to:</a:t>
            </a:r>
          </a:p>
        </p:txBody>
      </p:sp>
    </p:spTree>
    <p:extLst>
      <p:ext uri="{BB962C8B-B14F-4D97-AF65-F5344CB8AC3E}">
        <p14:creationId xmlns:p14="http://schemas.microsoft.com/office/powerpoint/2010/main" val="900342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b="1" dirty="0">
                <a:latin typeface="+mn-lt"/>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36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25754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Finding out more about you…</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7" y="764631"/>
            <a:ext cx="8605838" cy="5102772"/>
          </a:xfrm>
        </p:spPr>
        <p:txBody>
          <a:bodyPr/>
          <a:lstStyle/>
          <a:p>
            <a:pPr marL="0" indent="0">
              <a:buNone/>
            </a:pPr>
            <a:r>
              <a:rPr lang="en-GB" dirty="0">
                <a:solidFill>
                  <a:schemeClr val="bg1"/>
                </a:solidFill>
                <a:latin typeface="Calibri" pitchFamily="34" charset="0"/>
              </a:rPr>
              <a:t>In the last 12 months, I’ve completed a MOOC</a:t>
            </a:r>
          </a:p>
          <a:p>
            <a:pPr>
              <a:buFont typeface="+mj-lt"/>
              <a:buAutoNum type="alphaUcPeriod"/>
            </a:pPr>
            <a:r>
              <a:rPr lang="en-GB" dirty="0">
                <a:solidFill>
                  <a:schemeClr val="bg1"/>
                </a:solidFill>
                <a:latin typeface="Calibri" pitchFamily="34" charset="0"/>
              </a:rPr>
              <a:t>Indeed</a:t>
            </a:r>
          </a:p>
          <a:p>
            <a:pPr>
              <a:buFont typeface="+mj-lt"/>
              <a:buAutoNum type="alphaUcPeriod"/>
            </a:pPr>
            <a:r>
              <a:rPr lang="en-GB" dirty="0">
                <a:solidFill>
                  <a:schemeClr val="bg1"/>
                </a:solidFill>
              </a:rPr>
              <a:t>Started one</a:t>
            </a:r>
          </a:p>
          <a:p>
            <a:pPr>
              <a:buFont typeface="+mj-lt"/>
              <a:buAutoNum type="alphaUcPeriod"/>
            </a:pPr>
            <a:r>
              <a:rPr lang="en-GB" dirty="0">
                <a:solidFill>
                  <a:schemeClr val="bg1"/>
                </a:solidFill>
                <a:latin typeface="Calibri" pitchFamily="34" charset="0"/>
              </a:rPr>
              <a:t>Helped to design one</a:t>
            </a:r>
          </a:p>
          <a:p>
            <a:pPr>
              <a:buFont typeface="+mj-lt"/>
              <a:buAutoNum type="alphaUcPeriod"/>
            </a:pPr>
            <a:r>
              <a:rPr lang="en-GB" dirty="0">
                <a:solidFill>
                  <a:schemeClr val="bg1"/>
                </a:solidFill>
              </a:rPr>
              <a:t>Found one</a:t>
            </a:r>
          </a:p>
          <a:p>
            <a:pPr>
              <a:buFont typeface="+mj-lt"/>
              <a:buAutoNum type="alphaUcPeriod"/>
            </a:pPr>
            <a:r>
              <a:rPr lang="en-GB" dirty="0">
                <a:solidFill>
                  <a:schemeClr val="bg1"/>
                </a:solidFill>
                <a:latin typeface="Calibri" pitchFamily="34" charset="0"/>
              </a:rPr>
              <a:t>What’s a MOOC?</a:t>
            </a: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E = scratch your head</a:t>
            </a:r>
          </a:p>
        </p:txBody>
      </p:sp>
    </p:spTree>
    <p:extLst>
      <p:ext uri="{BB962C8B-B14F-4D97-AF65-F5344CB8AC3E}">
        <p14:creationId xmlns:p14="http://schemas.microsoft.com/office/powerpoint/2010/main" val="3080065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22239"/>
            <a:ext cx="903662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br>
              <a:rPr lang="en-GB" sz="3200" b="1" dirty="0"/>
            </a:br>
            <a:r>
              <a:rPr lang="en-GB" sz="3200" b="1" dirty="0"/>
              <a:t>Sally’s Conclusions about assessment and feedback</a:t>
            </a:r>
          </a:p>
        </p:txBody>
      </p:sp>
      <p:sp>
        <p:nvSpPr>
          <p:cNvPr id="43011" name="Rectangle 3"/>
          <p:cNvSpPr>
            <a:spLocks noGrp="1" noChangeArrowheads="1"/>
          </p:cNvSpPr>
          <p:nvPr>
            <p:ph type="body" idx="1"/>
          </p:nvPr>
        </p:nvSpPr>
        <p:spPr>
          <a:xfrm>
            <a:off x="285720" y="764706"/>
            <a:ext cx="8629680" cy="5361458"/>
          </a:xfrm>
        </p:spPr>
        <p:txBody>
          <a:bodyPr/>
          <a:lstStyle/>
          <a:p>
            <a:pPr eaLnBrk="1" hangingPunct="1"/>
            <a:r>
              <a:rPr lang="en-US" sz="2600" dirty="0"/>
              <a:t>Assessment can be a powerful means of </a:t>
            </a:r>
            <a:r>
              <a:rPr lang="en-US" sz="2600" dirty="0">
                <a:solidFill>
                  <a:srgbClr val="CC3399"/>
                </a:solidFill>
              </a:rPr>
              <a:t>focusing student effort </a:t>
            </a:r>
            <a:r>
              <a:rPr lang="en-US" sz="2600" dirty="0"/>
              <a:t>if it is well designed and constructively aligned (Biggs and Tang, 2011);</a:t>
            </a:r>
          </a:p>
          <a:p>
            <a:pPr eaLnBrk="1" hangingPunct="1"/>
            <a:r>
              <a:rPr lang="en-US" sz="2600" dirty="0"/>
              <a:t>Students </a:t>
            </a:r>
            <a:r>
              <a:rPr lang="en-US" sz="2600" dirty="0">
                <a:solidFill>
                  <a:srgbClr val="CC3399"/>
                </a:solidFill>
              </a:rPr>
              <a:t>in the early stages of their learning journey </a:t>
            </a:r>
            <a:r>
              <a:rPr lang="en-US" sz="2600" dirty="0"/>
              <a:t>are likely to need more support and positive feedback than later, when they are more robust and confident;</a:t>
            </a:r>
          </a:p>
          <a:p>
            <a:pPr eaLnBrk="1" hangingPunct="1"/>
            <a:r>
              <a:rPr lang="en-US" sz="2600" dirty="0"/>
              <a:t>The </a:t>
            </a:r>
            <a:r>
              <a:rPr lang="en-US" sz="2600" dirty="0">
                <a:solidFill>
                  <a:srgbClr val="CC3399"/>
                </a:solidFill>
              </a:rPr>
              <a:t>first six weeks of the first semester</a:t>
            </a:r>
            <a:r>
              <a:rPr lang="en-US" sz="2600" dirty="0"/>
              <a:t> are crucial in helping students understand how assessment works;</a:t>
            </a:r>
          </a:p>
          <a:p>
            <a:pPr eaLnBrk="1" hangingPunct="1"/>
            <a:r>
              <a:rPr lang="en-US" sz="2600" dirty="0"/>
              <a:t>No single method of giving feedback is likely to be ubiquitously successful, so it’s worth using a </a:t>
            </a:r>
            <a:r>
              <a:rPr lang="en-US" sz="2600" dirty="0">
                <a:solidFill>
                  <a:srgbClr val="CC3399"/>
                </a:solidFill>
              </a:rPr>
              <a:t>variety</a:t>
            </a:r>
            <a:r>
              <a:rPr lang="en-US" sz="2600" dirty="0"/>
              <a:t> of approaches;</a:t>
            </a:r>
          </a:p>
          <a:p>
            <a:pPr eaLnBrk="1" hangingPunct="1"/>
            <a:r>
              <a:rPr lang="en-US" sz="2600" dirty="0"/>
              <a:t>Assessment and feedback need to be </a:t>
            </a:r>
            <a:r>
              <a:rPr lang="en-US" sz="2600" dirty="0">
                <a:solidFill>
                  <a:srgbClr val="CC3399"/>
                </a:solidFill>
              </a:rPr>
              <a:t>manageable</a:t>
            </a:r>
            <a:r>
              <a:rPr lang="en-US" sz="2600" dirty="0"/>
              <a:t> for staff and students if they is going to engage students in valuable learning activities. </a:t>
            </a:r>
          </a:p>
        </p:txBody>
      </p:sp>
    </p:spTree>
    <p:extLst>
      <p:ext uri="{BB962C8B-B14F-4D97-AF65-F5344CB8AC3E}">
        <p14:creationId xmlns:p14="http://schemas.microsoft.com/office/powerpoint/2010/main" val="197304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later today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 an audio-visual approach…</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1582899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117C-0453-4840-BCB6-BDCFC2DCF680}"/>
              </a:ext>
            </a:extLst>
          </p:cNvPr>
          <p:cNvSpPr>
            <a:spLocks noGrp="1"/>
          </p:cNvSpPr>
          <p:nvPr>
            <p:ph type="title"/>
          </p:nvPr>
        </p:nvSpPr>
        <p:spPr/>
        <p:txBody>
          <a:bodyPr/>
          <a:lstStyle/>
          <a:p>
            <a:r>
              <a:rPr lang="en-GB" sz="4000" dirty="0">
                <a:solidFill>
                  <a:srgbClr val="CC0000"/>
                </a:solidFill>
              </a:rPr>
              <a:t>In the bad old days…</a:t>
            </a:r>
          </a:p>
        </p:txBody>
      </p:sp>
      <p:sp>
        <p:nvSpPr>
          <p:cNvPr id="3" name="Content Placeholder 2">
            <a:extLst>
              <a:ext uri="{FF2B5EF4-FFF2-40B4-BE49-F238E27FC236}">
                <a16:creationId xmlns:a16="http://schemas.microsoft.com/office/drawing/2014/main" id="{5605F9DD-F1FD-4A0D-A780-FF359398F0EC}"/>
              </a:ext>
            </a:extLst>
          </p:cNvPr>
          <p:cNvSpPr>
            <a:spLocks noGrp="1"/>
          </p:cNvSpPr>
          <p:nvPr>
            <p:ph idx="1"/>
          </p:nvPr>
        </p:nvSpPr>
        <p:spPr/>
        <p:txBody>
          <a:bodyPr/>
          <a:lstStyle/>
          <a:p>
            <a:r>
              <a:rPr lang="en-GB" dirty="0"/>
              <a:t>There used to be a computer, which took up a whole (very hot) room, and never really worked as it was impossible to get all the valves working. There was of course chalk. There used to be slides – which really did slide, and often got upside down and the wrong way round. Then came the ‘underhand projector’ for example and piles of acetates. And now we’ve got the internet, and Twitter, and PowerPoint.</a:t>
            </a:r>
          </a:p>
          <a:p>
            <a:endParaRPr lang="en-GB" dirty="0"/>
          </a:p>
        </p:txBody>
      </p:sp>
    </p:spTree>
    <p:extLst>
      <p:ext uri="{BB962C8B-B14F-4D97-AF65-F5344CB8AC3E}">
        <p14:creationId xmlns:p14="http://schemas.microsoft.com/office/powerpoint/2010/main" val="2139077732"/>
      </p:ext>
    </p:extLst>
  </p:cSld>
  <p:clrMapOvr>
    <a:masterClrMapping/>
  </p:clrMapOvr>
  <p:transition/>
</p:sld>
</file>

<file path=ppt/theme/_rels/theme16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4.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9.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6.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4.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68.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2257</Words>
  <Application>Microsoft Office PowerPoint</Application>
  <PresentationFormat>On-screen Show (4:3)</PresentationFormat>
  <Paragraphs>364</Paragraphs>
  <Slides>61</Slides>
  <Notes>30</Notes>
  <HiddenSlides>0</HiddenSlides>
  <MMClips>1</MMClips>
  <ScaleCrop>false</ScaleCrop>
  <HeadingPairs>
    <vt:vector size="8" baseType="variant">
      <vt:variant>
        <vt:lpstr>Fonts Used</vt:lpstr>
      </vt:variant>
      <vt:variant>
        <vt:i4>17</vt:i4>
      </vt:variant>
      <vt:variant>
        <vt:lpstr>Theme</vt:lpstr>
      </vt:variant>
      <vt:variant>
        <vt:i4>173</vt:i4>
      </vt:variant>
      <vt:variant>
        <vt:lpstr>Embedded OLE Servers</vt:lpstr>
      </vt:variant>
      <vt:variant>
        <vt:i4>1</vt:i4>
      </vt:variant>
      <vt:variant>
        <vt:lpstr>Slide Titles</vt:lpstr>
      </vt:variant>
      <vt:variant>
        <vt:i4>61</vt:i4>
      </vt:variant>
    </vt:vector>
  </HeadingPairs>
  <TitlesOfParts>
    <vt:vector size="252" baseType="lpstr">
      <vt:lpstr>AR CARTER</vt:lpstr>
      <vt:lpstr>Arial</vt:lpstr>
      <vt:lpstr>Arial Rounded MT Bold</vt:lpstr>
      <vt:lpstr>Calibri</vt:lpstr>
      <vt:lpstr>Calibri Light</vt:lpstr>
      <vt:lpstr>Comic Sans MS</vt:lpstr>
      <vt:lpstr>Creepy</vt:lpstr>
      <vt:lpstr>Curlz MT</vt:lpstr>
      <vt:lpstr>Forte</vt:lpstr>
      <vt:lpstr>Garamond</vt:lpstr>
      <vt:lpstr>Monotype Sorts</vt:lpstr>
      <vt:lpstr>Old English Text MT</vt:lpstr>
      <vt:lpstr>Segoe UI</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121_Custom Design</vt:lpstr>
      <vt:lpstr>106_Custom Design</vt:lpstr>
      <vt:lpstr>119_Custom Design</vt:lpstr>
      <vt:lpstr>1_LeedsMet template</vt:lpstr>
      <vt:lpstr>6_Office Theme</vt:lpstr>
      <vt:lpstr>7_Office Theme</vt:lpstr>
      <vt:lpstr>123_Custom Design</vt:lpstr>
      <vt:lpstr>130_Custom Design</vt:lpstr>
      <vt:lpstr>4_Professional</vt:lpstr>
      <vt:lpstr>Couture</vt:lpstr>
      <vt:lpstr>131_Custom Design</vt:lpstr>
      <vt:lpstr>2_Clouds</vt:lpstr>
      <vt:lpstr>8_Office Theme</vt:lpstr>
      <vt:lpstr>5_Office Theme</vt:lpstr>
      <vt:lpstr>11_Office Theme</vt:lpstr>
      <vt:lpstr>3_Office Theme</vt:lpstr>
      <vt:lpstr>Document</vt:lpstr>
      <vt:lpstr>Activating Learning 50 years … 50 ways to help learning to happen?  University College, Birmingham</vt:lpstr>
      <vt:lpstr>PowerPoint Presentation</vt:lpstr>
      <vt:lpstr> About Phil…</vt:lpstr>
      <vt:lpstr>50 years … 50 ways to help learning to happen? </vt:lpstr>
      <vt:lpstr>Announcement about mobile phones and laptops...</vt:lpstr>
      <vt:lpstr>Finding out more about you…</vt:lpstr>
      <vt:lpstr>You will be able to download my main slides</vt:lpstr>
      <vt:lpstr>Getting to know each other: an audio-visual approach…</vt:lpstr>
      <vt:lpstr>In the bad old days…</vt:lpstr>
      <vt:lpstr>chalk</vt:lpstr>
      <vt:lpstr>chalk</vt:lpstr>
      <vt:lpstr>Banda</vt:lpstr>
      <vt:lpstr>The underhand projector </vt:lpstr>
      <vt:lpstr>The underhand projector</vt:lpstr>
      <vt:lpstr>Learning through observing</vt:lpstr>
      <vt:lpstr>PowerPoint Presentation</vt:lpstr>
      <vt:lpstr>Intended learning outcomes?</vt:lpstr>
      <vt:lpstr>Beyond the tyranny of intended learning outcomes?</vt:lpstr>
      <vt:lpstr>Students as partners…</vt:lpstr>
      <vt:lpstr>Thought for the day: Einstein</vt:lpstr>
      <vt:lpstr>What’s wrong in 2018? 7 challenges as I see them...</vt:lpstr>
      <vt:lpstr>From @_simeonsmith</vt:lpstr>
      <vt:lpstr>PowerPoint Presentation</vt:lpstr>
      <vt:lpstr>Download anytime Phil’s materials on feedback, assessment, learning and lecturing</vt:lpstr>
      <vt:lpstr>Teaching, learning and enthusiasm</vt:lpstr>
      <vt:lpstr>Time-constrained assessed written Post-it exercise</vt:lpstr>
      <vt:lpstr>Now is the decade of  Colleges’ dis-content!</vt:lpstr>
      <vt:lpstr>Teaching in modern institutions is moving away from providing subject content, (where everything was about ‘delivery’), towards foregrounding two major functions: </vt:lpstr>
      <vt:lpstr>Face-to-face communication</vt:lpstr>
      <vt:lpstr>Face-to-face one-to-one feedback activity</vt:lpstr>
      <vt:lpstr>PowerPoint Presentation</vt:lpstr>
      <vt:lpstr>PowerPoint Presentation</vt:lpstr>
      <vt:lpstr>PowerPoint Presentation</vt:lpstr>
      <vt:lpstr>My main worries about assessment...</vt:lpstr>
      <vt:lpstr>Learning is not linear! Feedback is not unidirectional.  But sometimes we pretend that they are! #sketchnote by @SGroshell and @MrZachG #edchat #learning #teachchat</vt:lpstr>
      <vt:lpstr>PowerPoint Presentation</vt:lpstr>
      <vt:lpstr>PowerPoint Presentation</vt:lpstr>
      <vt:lpstr>How’s your brain?</vt:lpstr>
      <vt:lpstr>PowerPoint Presentation</vt:lpstr>
      <vt:lpstr>PowerPoint Presentation</vt:lpstr>
      <vt:lpstr>PowerPoint Presentation</vt:lpstr>
      <vt:lpstr>PowerPoint Presentation</vt:lpstr>
      <vt:lpstr>PowerPoint Presentation</vt:lpstr>
      <vt:lpstr>PowerPoint Presentation</vt:lpstr>
      <vt:lpstr> How students really learn </vt:lpstr>
      <vt:lpstr> How Students Really Learn ‘Ripples’ model of learning</vt:lpstr>
      <vt:lpstr>PowerPoint Presentation</vt:lpstr>
      <vt:lpstr>PowerPoint Presentation</vt:lpstr>
      <vt:lpstr>PowerPoint Presentation</vt:lpstr>
      <vt:lpstr>Traditional views...</vt:lpstr>
      <vt:lpstr>PowerPoint Presentation</vt:lpstr>
      <vt:lpstr>Another MCQ </vt:lpstr>
      <vt:lpstr>So what about learning styles?</vt:lpstr>
      <vt:lpstr>PowerPoint Presentation</vt:lpstr>
      <vt:lpstr>PowerPoint Presentation</vt:lpstr>
      <vt:lpstr>PowerPoint Presentation</vt:lpstr>
      <vt:lpstr>PowerPoint Presentation</vt:lpstr>
      <vt:lpstr>PowerPoint Presentation</vt:lpstr>
      <vt:lpstr>Which wavelength should I teach on?</vt:lpstr>
      <vt:lpstr> Sally’s Conclusions about assessment and feedback</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2018-07-03T11:44:38Z</dcterms:modified>
</cp:coreProperties>
</file>