
<file path=[Content_Types].xml><?xml version="1.0" encoding="utf-8"?>
<Types xmlns="http://schemas.openxmlformats.org/package/2006/content-types">
  <Default Extension="png" ContentType="image/png"/>
  <Default Extension="jpeg" ContentType="image/jpeg"/>
  <Default Extension="emf" ContentType="image/x-emf"/>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theme/theme1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8.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9.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0.xml" ContentType="application/vnd.openxmlformats-officedocument.theme+xml"/>
  <Override PartName="/ppt/slideLayouts/slideLayout28.xml" ContentType="application/vnd.openxmlformats-officedocument.presentationml.slideLayout+xml"/>
  <Override PartName="/ppt/theme/theme21.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2.xml" ContentType="application/vnd.openxmlformats-officedocument.theme+xml"/>
  <Override PartName="/ppt/slideLayouts/slideLayout31.xml" ContentType="application/vnd.openxmlformats-officedocument.presentationml.slideLayout+xml"/>
  <Override PartName="/ppt/theme/theme23.xml" ContentType="application/vnd.openxmlformats-officedocument.theme+xml"/>
  <Override PartName="/ppt/slideLayouts/slideLayout32.xml" ContentType="application/vnd.openxmlformats-officedocument.presentationml.slideLayout+xml"/>
  <Override PartName="/ppt/theme/theme24.xml" ContentType="application/vnd.openxmlformats-officedocument.theme+xml"/>
  <Override PartName="/ppt/slideLayouts/slideLayout33.xml" ContentType="application/vnd.openxmlformats-officedocument.presentationml.slideLayout+xml"/>
  <Override PartName="/ppt/theme/theme25.xml" ContentType="application/vnd.openxmlformats-officedocument.theme+xml"/>
  <Override PartName="/ppt/slideLayouts/slideLayout34.xml" ContentType="application/vnd.openxmlformats-officedocument.presentationml.slideLayout+xml"/>
  <Override PartName="/ppt/theme/theme26.xml" ContentType="application/vnd.openxmlformats-officedocument.theme+xml"/>
  <Override PartName="/ppt/slideLayouts/slideLayout35.xml" ContentType="application/vnd.openxmlformats-officedocument.presentationml.slideLayout+xml"/>
  <Override PartName="/ppt/theme/theme2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02" r:id="rId1"/>
    <p:sldMasterId id="2147484695" r:id="rId2"/>
    <p:sldMasterId id="2147484703" r:id="rId3"/>
    <p:sldMasterId id="2147484719" r:id="rId4"/>
    <p:sldMasterId id="2147484723" r:id="rId5"/>
    <p:sldMasterId id="2147484746" r:id="rId6"/>
    <p:sldMasterId id="2147484758" r:id="rId7"/>
    <p:sldMasterId id="2147484760" r:id="rId8"/>
    <p:sldMasterId id="2147484762" r:id="rId9"/>
    <p:sldMasterId id="2147484766" r:id="rId10"/>
    <p:sldMasterId id="2147484949" r:id="rId11"/>
    <p:sldMasterId id="2147484974" r:id="rId12"/>
    <p:sldMasterId id="2147485002" r:id="rId13"/>
    <p:sldMasterId id="2147485018" r:id="rId14"/>
    <p:sldMasterId id="2147485024" r:id="rId15"/>
    <p:sldMasterId id="2147485042" r:id="rId16"/>
    <p:sldMasterId id="2147485044" r:id="rId17"/>
    <p:sldMasterId id="2147485060" r:id="rId18"/>
    <p:sldMasterId id="2147485067" r:id="rId19"/>
    <p:sldMasterId id="2147485086" r:id="rId20"/>
    <p:sldMasterId id="2147485126" r:id="rId21"/>
    <p:sldMasterId id="2147485155" r:id="rId22"/>
    <p:sldMasterId id="2147485191" r:id="rId23"/>
    <p:sldMasterId id="2147485195" r:id="rId24"/>
    <p:sldMasterId id="2147485207" r:id="rId25"/>
    <p:sldMasterId id="2147485209" r:id="rId26"/>
    <p:sldMasterId id="2147485211" r:id="rId27"/>
    <p:sldMasterId id="2147485214" r:id="rId28"/>
    <p:sldMasterId id="2147485219" r:id="rId29"/>
    <p:sldMasterId id="2147485227" r:id="rId30"/>
    <p:sldMasterId id="2147485229" r:id="rId31"/>
  </p:sldMasterIdLst>
  <p:notesMasterIdLst>
    <p:notesMasterId r:id="rId109"/>
  </p:notesMasterIdLst>
  <p:sldIdLst>
    <p:sldId id="428" r:id="rId32"/>
    <p:sldId id="883" r:id="rId33"/>
    <p:sldId id="528" r:id="rId34"/>
    <p:sldId id="1241" r:id="rId35"/>
    <p:sldId id="1242" r:id="rId36"/>
    <p:sldId id="1212" r:id="rId37"/>
    <p:sldId id="1221" r:id="rId38"/>
    <p:sldId id="459" r:id="rId39"/>
    <p:sldId id="1226" r:id="rId40"/>
    <p:sldId id="1227" r:id="rId41"/>
    <p:sldId id="1228" r:id="rId42"/>
    <p:sldId id="1143" r:id="rId43"/>
    <p:sldId id="529" r:id="rId44"/>
    <p:sldId id="531" r:id="rId45"/>
    <p:sldId id="1246" r:id="rId46"/>
    <p:sldId id="530" r:id="rId47"/>
    <p:sldId id="258" r:id="rId48"/>
    <p:sldId id="895" r:id="rId49"/>
    <p:sldId id="509" r:id="rId50"/>
    <p:sldId id="1231" r:id="rId51"/>
    <p:sldId id="1233" r:id="rId52"/>
    <p:sldId id="1232" r:id="rId53"/>
    <p:sldId id="1187" r:id="rId54"/>
    <p:sldId id="1152" r:id="rId55"/>
    <p:sldId id="1153" r:id="rId56"/>
    <p:sldId id="1190" r:id="rId57"/>
    <p:sldId id="1239" r:id="rId58"/>
    <p:sldId id="1247" r:id="rId59"/>
    <p:sldId id="1248" r:id="rId60"/>
    <p:sldId id="257" r:id="rId61"/>
    <p:sldId id="1184" r:id="rId62"/>
    <p:sldId id="1238" r:id="rId63"/>
    <p:sldId id="896" r:id="rId64"/>
    <p:sldId id="897" r:id="rId65"/>
    <p:sldId id="1182" r:id="rId66"/>
    <p:sldId id="545" r:id="rId67"/>
    <p:sldId id="532" r:id="rId68"/>
    <p:sldId id="1192" r:id="rId69"/>
    <p:sldId id="1181" r:id="rId70"/>
    <p:sldId id="1234" r:id="rId71"/>
    <p:sldId id="1243" r:id="rId72"/>
    <p:sldId id="922" r:id="rId73"/>
    <p:sldId id="923" r:id="rId74"/>
    <p:sldId id="924" r:id="rId75"/>
    <p:sldId id="937" r:id="rId76"/>
    <p:sldId id="938" r:id="rId77"/>
    <p:sldId id="1244" r:id="rId78"/>
    <p:sldId id="1245" r:id="rId79"/>
    <p:sldId id="1114" r:id="rId80"/>
    <p:sldId id="1209" r:id="rId81"/>
    <p:sldId id="1222" r:id="rId82"/>
    <p:sldId id="1198" r:id="rId83"/>
    <p:sldId id="1183" r:id="rId84"/>
    <p:sldId id="512" r:id="rId85"/>
    <p:sldId id="1186" r:id="rId86"/>
    <p:sldId id="1129" r:id="rId87"/>
    <p:sldId id="882" r:id="rId88"/>
    <p:sldId id="1093" r:id="rId89"/>
    <p:sldId id="914" r:id="rId90"/>
    <p:sldId id="1094" r:id="rId91"/>
    <p:sldId id="1145" r:id="rId92"/>
    <p:sldId id="1213" r:id="rId93"/>
    <p:sldId id="1215" r:id="rId94"/>
    <p:sldId id="1096" r:id="rId95"/>
    <p:sldId id="1219" r:id="rId96"/>
    <p:sldId id="1217" r:id="rId97"/>
    <p:sldId id="1218" r:id="rId98"/>
    <p:sldId id="1203" r:id="rId99"/>
    <p:sldId id="1205" r:id="rId100"/>
    <p:sldId id="1204" r:id="rId101"/>
    <p:sldId id="1155" r:id="rId102"/>
    <p:sldId id="1108" r:id="rId103"/>
    <p:sldId id="1115" r:id="rId104"/>
    <p:sldId id="1156" r:id="rId105"/>
    <p:sldId id="1157" r:id="rId106"/>
    <p:sldId id="1158" r:id="rId107"/>
    <p:sldId id="1159" r:id="rId108"/>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6699"/>
    <a:srgbClr val="008000"/>
    <a:srgbClr val="FF6600"/>
    <a:srgbClr val="FF3300"/>
    <a:srgbClr val="9966FF"/>
    <a:srgbClr val="FFFFFF"/>
    <a:srgbClr val="660066"/>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374" autoAdjust="0"/>
  </p:normalViewPr>
  <p:slideViewPr>
    <p:cSldViewPr>
      <p:cViewPr varScale="1">
        <p:scale>
          <a:sx n="66" d="100"/>
          <a:sy n="66" d="100"/>
        </p:scale>
        <p:origin x="92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6686"/>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slide" Target="slides/slide7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slide" Target="slides/slide48.xml"/><Relationship Id="rId87" Type="http://schemas.openxmlformats.org/officeDocument/2006/relationships/slide" Target="slides/slide56.xml"/><Relationship Id="rId102" Type="http://schemas.openxmlformats.org/officeDocument/2006/relationships/slide" Target="slides/slide71.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slide" Target="slides/slide51.xml"/><Relationship Id="rId90" Type="http://schemas.openxmlformats.org/officeDocument/2006/relationships/slide" Target="slides/slide59.xml"/><Relationship Id="rId95" Type="http://schemas.openxmlformats.org/officeDocument/2006/relationships/slide" Target="slides/slide6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slide" Target="slides/slide72.xml"/><Relationship Id="rId108" Type="http://schemas.openxmlformats.org/officeDocument/2006/relationships/slide" Target="slides/slide77.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slide" Target="slides/slide7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notesMaster" Target="notesMasters/notesMaster1.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CC5AE9-0A61-480E-A345-BF81D1D33A9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2132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08850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01760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81689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33</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34</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05408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7918A6-274E-49C2-AE12-872A22CD574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3969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8757E5-A981-4945-8126-F351778C602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827728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9968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054223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44</a:t>
            </a:fld>
            <a:endParaRPr lang="en-GB" dirty="0">
              <a:solidFill>
                <a:prstClr val="black"/>
              </a:solidFill>
            </a:endParaRPr>
          </a:p>
        </p:txBody>
      </p:sp>
    </p:spTree>
    <p:extLst>
      <p:ext uri="{BB962C8B-B14F-4D97-AF65-F5344CB8AC3E}">
        <p14:creationId xmlns:p14="http://schemas.microsoft.com/office/powerpoint/2010/main" val="2243423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74978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61241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CC4565-EC8B-468B-9078-897913D08FF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646017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4749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389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10131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64495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3962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02585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93592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E8C0C-4E2D-4CE8-AED3-ACCDDCC1E615}"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1491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8062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59388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78138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64</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1339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B6886-9AB8-4328-86A1-C89F301BE13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92381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1285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8</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4136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06916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49142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472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979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104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37183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18</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710760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8509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126391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456385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4000" b="0" i="0" u="none" strike="noStrike" kern="1200" cap="none" spc="0" normalizeH="0" baseline="0" noProof="0" smtClean="0">
                <a:ln>
                  <a:noFill/>
                </a:ln>
                <a:solidFill>
                  <a:srgbClr val="000000"/>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20/09/2018</a:t>
            </a:fld>
            <a:endParaRPr kumimoji="0" lang="en-GB" alt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406744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17389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77224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9/20/2018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277608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169364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1820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319651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73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8A5DB57-8E66-4D15-A4B1-E11693BDEDF0}" type="datetime1">
              <a:rPr kumimoji="0" lang="en-GB"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20/09/2018</a:t>
            </a:fld>
            <a:endParaRPr kumimoji="0" lang="en-GB" alt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399109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9/20/2018</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403178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Thursday, 20 September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4247420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7625AB-FC97-490A-8656-5AA518A81A15}" type="datetimeFigureOut">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20/09/2018</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BDDB8-C93E-4FB8-B9AD-85962E08A833}" type="slidenum">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462263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9/20/2018</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8124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9/20/2018</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740450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20/09/2018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3280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8A5DB57-8E66-4D15-A4B1-E11693BDEDF0}"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20/09/2018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4380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507520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0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613376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20/09/2018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35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1265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Thursday, 20 September 2018</a:t>
            </a:fld>
            <a:endParaRPr lang="en-GB" sz="1800" dirty="0">
              <a:solidFill>
                <a:srgbClr val="FFFF6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Thursday, 20 September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xml"/><Relationship Id="rId1" Type="http://schemas.openxmlformats.org/officeDocument/2006/relationships/slideLayout" Target="../slideLayouts/slideLayout1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xml"/><Relationship Id="rId1" Type="http://schemas.openxmlformats.org/officeDocument/2006/relationships/slideLayout" Target="../slideLayouts/slideLayout1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xml"/><Relationship Id="rId1" Type="http://schemas.openxmlformats.org/officeDocument/2006/relationships/slideLayout" Target="../slideLayouts/slideLayout1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xml"/><Relationship Id="rId1" Type="http://schemas.openxmlformats.org/officeDocument/2006/relationships/slideLayout" Target="../slideLayouts/slideLayout18.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hyperlink" Target="00%20main%20menu.ppt" TargetMode="External"/><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hyperlink" Target="00%20main%20menu.ppt" TargetMode="Externa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1.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21.xml"/><Relationship Id="rId1" Type="http://schemas.openxmlformats.org/officeDocument/2006/relationships/slideLayout" Target="../slideLayouts/slideLayout28.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1.xml"/></Relationships>
</file>

<file path=ppt/slideMasters/_rels/slideMaster24.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24.xml"/><Relationship Id="rId1" Type="http://schemas.openxmlformats.org/officeDocument/2006/relationships/slideLayout" Target="../slideLayouts/slideLayout32.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3.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4.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5.xml"/></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0.xml"/><Relationship Id="rId1" Type="http://schemas.openxmlformats.org/officeDocument/2006/relationships/slideLayout" Target="../slideLayouts/slideLayout4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xml"/><Relationship Id="rId1" Type="http://schemas.openxmlformats.org/officeDocument/2006/relationships/slideLayout" Target="../slideLayouts/slideLayout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1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 id="214748520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2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1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20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8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 id="2147485226"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 id="2147485231"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9/20/2018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20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86" r:id="rId1"/>
    <p:sldLayoutId id="2147485188"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sldLayoutIdLst>
    <p:sldLayoutId id="214748519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9642286"/>
      </p:ext>
    </p:extLst>
  </p:cSld>
  <p:clrMap bg1="lt1" tx1="dk1" bg2="lt2" tx2="dk2" accent1="accent1" accent2="accent2" accent3="accent3" accent4="accent4" accent5="accent5" accent6="accent6" hlink="hlink" folHlink="folHlink"/>
  <p:sldLayoutIdLst>
    <p:sldLayoutId id="2147485156" r:id="rId1"/>
    <p:sldLayoutId id="214748521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9/20/2018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2758431"/>
      </p:ext>
    </p:extLst>
  </p:cSld>
  <p:clrMap bg1="lt1" tx1="dk1" bg2="lt2" tx2="dk2" accent1="accent1" accent2="accent2" accent3="accent3" accent4="accent4" accent5="accent5" accent6="accent6" hlink="hlink" folHlink="folHlink"/>
  <p:sldLayoutIdLst>
    <p:sldLayoutId id="214748519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Thursday, 20 September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2970870616"/>
      </p:ext>
    </p:extLst>
  </p:cSld>
  <p:clrMap bg1="dk2" tx1="lt1" bg2="dk1" tx2="lt2" accent1="accent1" accent2="accent2" accent3="accent3" accent4="accent4" accent5="accent5" accent6="accent6" hlink="hlink" folHlink="folHlink"/>
  <p:sldLayoutIdLst>
    <p:sldLayoutId id="214748519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20/09/2018</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325041033"/>
      </p:ext>
    </p:extLst>
  </p:cSld>
  <p:clrMap bg1="dk1" tx1="lt1" bg2="dk2" tx2="lt2" accent1="accent1" accent2="accent2" accent3="accent3" accent4="accent4" accent5="accent5" accent6="accent6" hlink="hlink" folHlink="folHlink"/>
  <p:sldLayoutIdLst>
    <p:sldLayoutId id="21474852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9/20/2018</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288889074"/>
      </p:ext>
    </p:extLst>
  </p:cSld>
  <p:clrMap bg1="dk1" tx1="lt1" bg2="dk2" tx2="lt2" accent1="accent1" accent2="accent2" accent3="accent3" accent4="accent4" accent5="accent5" accent6="accent6" hlink="hlink" folHlink="folHlink"/>
  <p:sldLayoutIdLst>
    <p:sldLayoutId id="214748521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9/20/2018</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3975912021"/>
      </p:ext>
    </p:extLst>
  </p:cSld>
  <p:clrMap bg1="dk1" tx1="lt1" bg2="dk2" tx2="lt2" accent1="accent1" accent2="accent2" accent3="accent3" accent4="accent4" accent5="accent5" accent6="accent6" hlink="hlink" folHlink="folHlink"/>
  <p:sldLayoutIdLst>
    <p:sldLayoutId id="214748521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20/09/2018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01115021"/>
      </p:ext>
    </p:extLst>
  </p:cSld>
  <p:clrMap bg1="lt1" tx1="dk1" bg2="lt2" tx2="dk2" accent1="accent1" accent2="accent2" accent3="accent3" accent4="accent4" accent5="accent5" accent6="accent6" hlink="hlink" folHlink="folHlink"/>
  <p:sldLayoutIdLst>
    <p:sldLayoutId id="2147485215" r:id="rId1"/>
    <p:sldLayoutId id="2147485216" r:id="rId2"/>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868190121"/>
      </p:ext>
    </p:extLst>
  </p:cSld>
  <p:clrMap bg1="lt1" tx1="dk1" bg2="lt2" tx2="dk2" accent1="accent1" accent2="accent2" accent3="accent3" accent4="accent4" accent5="accent5" accent6="accent6" hlink="hlink" folHlink="folHlink"/>
  <p:sldLayoutIdLst>
    <p:sldLayoutId id="2147485220" r:id="rId1"/>
    <p:sldLayoutId id="2147485221"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extLst>
      <p:ext uri="{BB962C8B-B14F-4D97-AF65-F5344CB8AC3E}">
        <p14:creationId xmlns:p14="http://schemas.microsoft.com/office/powerpoint/2010/main" val="1848109619"/>
      </p:ext>
    </p:extLst>
  </p:cSld>
  <p:clrMap bg1="lt1" tx1="dk1" bg2="lt2" tx2="dk2" accent1="accent1" accent2="accent2" accent3="accent3" accent4="accent4" accent5="accent5" accent6="accent6" hlink="hlink" folHlink="folHlink"/>
  <p:sldLayoutIdLst>
    <p:sldLayoutId id="214748522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20/09/2018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272089143"/>
      </p:ext>
    </p:extLst>
  </p:cSld>
  <p:clrMap bg1="lt1" tx1="dk1" bg2="lt2" tx2="dk2" accent1="accent1" accent2="accent2" accent3="accent3" accent4="accent4" accent5="accent5" accent6="accent6" hlink="hlink" folHlink="folHlink"/>
  <p:sldLayoutIdLst>
    <p:sldLayoutId id="21474852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17.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7" Type="http://schemas.openxmlformats.org/officeDocument/2006/relationships/hyperlink" Target="http://phil-race.co.uk/ripples-model-seven-factors-underpinning-successful-learning-update-july-2015/"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4.xml"/><Relationship Id="rId6" Type="http://schemas.openxmlformats.org/officeDocument/2006/relationships/hyperlink" Target="http://phil-race.co.uk/2017/05/lectures-and-learning/"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hyperlink" Target="https://doi.org/10.3389/feduc.2018.00067"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s.cmu.edu/~rgs/alice26a.gif" TargetMode="Externa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29.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1.png"/><Relationship Id="rId4" Type="http://schemas.openxmlformats.org/officeDocument/2006/relationships/notesSlide" Target="../notesSlides/notesSlide3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42.xml"/><Relationship Id="rId1" Type="http://schemas.openxmlformats.org/officeDocument/2006/relationships/slideLayout" Target="../slideLayouts/slideLayout36.xml"/><Relationship Id="rId5" Type="http://schemas.openxmlformats.org/officeDocument/2006/relationships/hyperlink" Target="http://www.jisc.ac.uk/whatwedo/programmes/usersandinnovation/soundsgood.aspx" TargetMode="External"/><Relationship Id="rId4" Type="http://schemas.openxmlformats.org/officeDocument/2006/relationships/hyperlink" Target="http://www.pass.brad.ac.uk/"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2736380"/>
          </a:xfrm>
          <a:noFill/>
        </p:spPr>
        <p:txBody>
          <a:bodyPr/>
          <a:lstStyle/>
          <a:p>
            <a:pPr algn="ctr">
              <a:defRPr/>
            </a:pPr>
            <a:r>
              <a:rPr lang="en-US" sz="8800" dirty="0">
                <a:solidFill>
                  <a:srgbClr val="FF0000"/>
                </a:solidFill>
                <a:latin typeface="AR CARTER" panose="02000000000000000000" pitchFamily="2" charset="0"/>
              </a:rPr>
              <a:t>Making Learning Happen</a:t>
            </a: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8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@RacePhil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284618" y="3645030"/>
            <a:ext cx="6589152" cy="954107"/>
          </a:xfrm>
          <a:prstGeom prst="rect">
            <a:avLst/>
          </a:prstGeom>
        </p:spPr>
        <p:txBody>
          <a:bodyPr wrap="square">
            <a:spAutoFit/>
          </a:bodyPr>
          <a:lstStyle/>
          <a:p>
            <a:pPr algn="ctr"/>
            <a:r>
              <a:rPr lang="en-GB" sz="2800" b="1" dirty="0">
                <a:latin typeface="Calibri" panose="020F0502020204030204" pitchFamily="34" charset="0"/>
              </a:rPr>
              <a:t> 20</a:t>
            </a:r>
            <a:r>
              <a:rPr lang="en-GB" sz="2800" b="1" baseline="30000" dirty="0">
                <a:latin typeface="Calibri" panose="020F0502020204030204" pitchFamily="34" charset="0"/>
              </a:rPr>
              <a:t>th</a:t>
            </a:r>
            <a:r>
              <a:rPr lang="en-GB" sz="2800" b="1" dirty="0">
                <a:latin typeface="Calibri" panose="020F0502020204030204" pitchFamily="34" charset="0"/>
              </a:rPr>
              <a:t> September,</a:t>
            </a:r>
            <a:r>
              <a:rPr lang="en-GB" sz="2800" dirty="0">
                <a:latin typeface="Calibri" panose="020F0502020204030204" pitchFamily="34" charset="0"/>
              </a:rPr>
              <a:t> </a:t>
            </a:r>
            <a:r>
              <a:rPr lang="en-GB" sz="2800" b="1" dirty="0">
                <a:latin typeface="Calibri" panose="020F0502020204030204" pitchFamily="34" charset="0"/>
              </a:rPr>
              <a:t>2018</a:t>
            </a:r>
          </a:p>
          <a:p>
            <a:pPr algn="ctr"/>
            <a:r>
              <a:rPr lang="en-GB" sz="2800" b="1" dirty="0">
                <a:latin typeface="Calibri" panose="020F0502020204030204" pitchFamily="34" charset="0"/>
              </a:rPr>
              <a:t>UCLAN: School of Medicine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p:spPr>
        <p:txBody>
          <a:bodyPr/>
          <a:lstStyle/>
          <a:p>
            <a:r>
              <a:rPr lang="en-GB" sz="3600" dirty="0">
                <a:latin typeface="Calibri" panose="020F0502020204030204" pitchFamily="34" charset="0"/>
                <a:cs typeface="Calibri" panose="020F0502020204030204" pitchFamily="34" charset="0"/>
              </a:rPr>
              <a:t>‘what’ </a:t>
            </a:r>
            <a:r>
              <a:rPr lang="en-GB" sz="3600" dirty="0">
                <a:solidFill>
                  <a:srgbClr val="00B050"/>
                </a:solidFill>
                <a:latin typeface="Calibri" panose="020F0502020204030204" pitchFamily="34" charset="0"/>
                <a:cs typeface="Calibri" panose="020F0502020204030204" pitchFamily="34" charset="0"/>
              </a:rPr>
              <a:t>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recently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87029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p>
        </p:txBody>
      </p:sp>
      <p:sp>
        <p:nvSpPr>
          <p:cNvPr id="5" name="Title 1"/>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Learning, feedback and assessment:</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the ten most important words</a:t>
            </a:r>
          </a:p>
        </p:txBody>
      </p:sp>
    </p:spTree>
    <p:extLst>
      <p:ext uri="{BB962C8B-B14F-4D97-AF65-F5344CB8AC3E}">
        <p14:creationId xmlns:p14="http://schemas.microsoft.com/office/powerpoint/2010/main" val="1619896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Teaching, learning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teaching, assessment or feedback to </a:t>
            </a:r>
            <a:r>
              <a:rPr lang="en-GB" sz="4000" dirty="0">
                <a:solidFill>
                  <a:srgbClr val="FF0000"/>
                </a:solidFill>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29748155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a:t>
            </a:r>
            <a:r>
              <a:rPr lang="en-GB" dirty="0"/>
              <a:t> later today</a:t>
            </a:r>
            <a:r>
              <a:rPr lang="en-GB" baseline="30000" dirty="0"/>
              <a:t> </a:t>
            </a:r>
            <a:r>
              <a:rPr lang="en-GB" dirty="0">
                <a:solidFill>
                  <a:srgbClr val="008000"/>
                </a:solidFill>
                <a:latin typeface="Calibri" pitchFamily="34" charset="0"/>
              </a:rPr>
              <a:t>(http://phil-race.co.uk/)</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morning</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computers.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philatuclan18-1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l"/>
            <a:r>
              <a:rPr lang="en-GB" sz="2400" b="1" dirty="0">
                <a:latin typeface="Calibri" panose="020F0502020204030204" pitchFamily="34" charset="0"/>
                <a:cs typeface="Calibri" panose="020F0502020204030204" pitchFamily="34" charset="0"/>
              </a:rPr>
              <a:t>Download anytime Phil’s materials on feedback, assessment, learning and lecturing, from ‘Making Learning Happen’ (Sage, 2014) and ‘The Lecturer’s Toolkit’ Routledge, 2015),</a:t>
            </a:r>
          </a:p>
        </p:txBody>
      </p:sp>
      <p:sp>
        <p:nvSpPr>
          <p:cNvPr id="3" name="Content Placeholder 2"/>
          <p:cNvSpPr>
            <a:spLocks noGrp="1"/>
          </p:cNvSpPr>
          <p:nvPr>
            <p:ph idx="1"/>
          </p:nvPr>
        </p:nvSpPr>
        <p:spPr>
          <a:xfrm>
            <a:off x="358775" y="980661"/>
            <a:ext cx="8605838" cy="4886740"/>
          </a:xfrm>
        </p:spPr>
        <p:txBody>
          <a:bodyPr/>
          <a:lstStyle/>
          <a:p>
            <a:pPr>
              <a:buNone/>
            </a:pPr>
            <a:r>
              <a:rPr lang="en-GB" sz="2400" dirty="0"/>
              <a:t>Expanded discussion of how the factors underpinning learning link to feedback, assessment and large-group teaching:</a:t>
            </a:r>
          </a:p>
          <a:p>
            <a:pPr>
              <a:buFont typeface="+mj-lt"/>
              <a:buAutoNum type="arabicPeriod"/>
            </a:pPr>
            <a:r>
              <a:rPr lang="en-GB" sz="2400" u="sng" dirty="0">
                <a:hlinkClick r:id="rId2"/>
              </a:rPr>
              <a:t>http://phil-race.co.uk/2016/04/updated-powerpoint-ripples-model/</a:t>
            </a:r>
            <a:r>
              <a:rPr lang="en-GB" sz="2400" u="sng" dirty="0"/>
              <a:t> </a:t>
            </a:r>
            <a:r>
              <a:rPr lang="en-GB" sz="2400" dirty="0"/>
              <a:t>(Chapter 1 from ‘The Lecturer’s Toolkit, 2015)</a:t>
            </a:r>
            <a:endParaRPr lang="en-GB" sz="2400" u="sng" dirty="0"/>
          </a:p>
          <a:p>
            <a:pPr>
              <a:buFont typeface="+mj-lt"/>
              <a:buAutoNum type="arabicPeriod"/>
            </a:pPr>
            <a:r>
              <a:rPr lang="en-GB" sz="2400" dirty="0">
                <a:hlinkClick r:id="rId3"/>
              </a:rPr>
              <a:t>https://phil-race.co.uk/2016/10/lthe-tweetchat-lthechat-wed-oct-19-8-00-9-00-pm/</a:t>
            </a:r>
            <a:r>
              <a:rPr lang="en-GB" sz="2400" dirty="0"/>
              <a:t> (feedback stuff from my most recent two books)</a:t>
            </a:r>
          </a:p>
          <a:p>
            <a:pPr>
              <a:buFont typeface="+mj-lt"/>
              <a:buAutoNum type="arabicPeriod"/>
            </a:pPr>
            <a:r>
              <a:rPr lang="en-GB" sz="2400" dirty="0">
                <a:hlinkClick r:id="rId4"/>
              </a:rPr>
              <a:t> https://phil-race.co.uk/2018/02/feedback-feedforward-just-tips-including-students/</a:t>
            </a:r>
            <a:r>
              <a:rPr lang="en-GB" sz="2400" dirty="0"/>
              <a:t> (just the feedback tips!)</a:t>
            </a:r>
          </a:p>
          <a:p>
            <a:pPr>
              <a:buFont typeface="+mj-lt"/>
              <a:buAutoNum type="arabicPeriod"/>
            </a:pPr>
            <a:r>
              <a:rPr lang="en-GB" sz="2400" u="sng" dirty="0">
                <a:hlinkClick r:id="rId5"/>
              </a:rPr>
              <a:t>http://phil-race.co.uk/2015/01/assessment-bits-new-editions/</a:t>
            </a:r>
            <a:r>
              <a:rPr lang="en-GB" sz="2400" dirty="0"/>
              <a:t>  (extracts on assessment)</a:t>
            </a:r>
          </a:p>
          <a:p>
            <a:pPr>
              <a:buFont typeface="+mj-lt"/>
              <a:buAutoNum type="arabicPeriod"/>
            </a:pPr>
            <a:r>
              <a:rPr lang="en-GB" sz="2400" dirty="0">
                <a:hlinkClick r:id="rId6"/>
              </a:rPr>
              <a:t>http://phil-race.co.uk/2017/05/lectures-and-learning/</a:t>
            </a:r>
            <a:r>
              <a:rPr lang="en-GB" sz="2400" dirty="0"/>
              <a:t>  (extracts on lecturing)</a:t>
            </a:r>
          </a:p>
          <a:p>
            <a:pPr>
              <a:buFont typeface="+mj-lt"/>
              <a:buAutoNum type="arabicPeriod"/>
            </a:pPr>
            <a:endParaRPr lang="en-GB" sz="2400" u="sng" dirty="0">
              <a:hlinkClick r:id="rId7"/>
            </a:endParaRPr>
          </a:p>
          <a:p>
            <a:pPr>
              <a:buFont typeface="+mj-lt"/>
              <a:buAutoNum type="arabicPeriod"/>
            </a:pPr>
            <a:endParaRPr lang="en-GB" sz="2400" dirty="0"/>
          </a:p>
        </p:txBody>
      </p:sp>
    </p:spTree>
    <p:extLst>
      <p:ext uri="{BB962C8B-B14F-4D97-AF65-F5344CB8AC3E}">
        <p14:creationId xmlns:p14="http://schemas.microsoft.com/office/powerpoint/2010/main" val="23489244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Finding out more about you…</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04800" y="877614"/>
            <a:ext cx="8605838" cy="5102772"/>
          </a:xfrm>
        </p:spPr>
        <p:txBody>
          <a:bodyPr/>
          <a:lstStyle/>
          <a:p>
            <a:pPr marL="0" indent="0">
              <a:buNone/>
            </a:pPr>
            <a:r>
              <a:rPr lang="en-GB" dirty="0">
                <a:solidFill>
                  <a:schemeClr val="bg1"/>
                </a:solidFill>
                <a:latin typeface="Calibri" pitchFamily="34" charset="0"/>
              </a:rPr>
              <a:t>In the last 12 months, I’ve completed a MOOC</a:t>
            </a:r>
          </a:p>
          <a:p>
            <a:pPr>
              <a:buFont typeface="+mj-lt"/>
              <a:buAutoNum type="alphaUcPeriod"/>
            </a:pPr>
            <a:r>
              <a:rPr lang="en-GB" dirty="0">
                <a:solidFill>
                  <a:schemeClr val="bg1"/>
                </a:solidFill>
                <a:latin typeface="Calibri" pitchFamily="34" charset="0"/>
              </a:rPr>
              <a:t>Indeed</a:t>
            </a:r>
          </a:p>
          <a:p>
            <a:pPr>
              <a:buFont typeface="+mj-lt"/>
              <a:buAutoNum type="alphaUcPeriod"/>
            </a:pPr>
            <a:r>
              <a:rPr lang="en-GB" dirty="0">
                <a:solidFill>
                  <a:schemeClr val="bg1"/>
                </a:solidFill>
              </a:rPr>
              <a:t>Started one</a:t>
            </a:r>
          </a:p>
          <a:p>
            <a:pPr>
              <a:buFont typeface="+mj-lt"/>
              <a:buAutoNum type="alphaUcPeriod"/>
            </a:pPr>
            <a:r>
              <a:rPr lang="en-GB" dirty="0">
                <a:solidFill>
                  <a:schemeClr val="bg1"/>
                </a:solidFill>
                <a:latin typeface="Calibri" pitchFamily="34" charset="0"/>
              </a:rPr>
              <a:t>Helped to design one</a:t>
            </a:r>
          </a:p>
          <a:p>
            <a:pPr>
              <a:buFont typeface="+mj-lt"/>
              <a:buAutoNum type="alphaUcPeriod"/>
            </a:pPr>
            <a:r>
              <a:rPr lang="en-GB" dirty="0">
                <a:solidFill>
                  <a:schemeClr val="bg1"/>
                </a:solidFill>
              </a:rPr>
              <a:t>Found one</a:t>
            </a:r>
          </a:p>
          <a:p>
            <a:pPr>
              <a:buFont typeface="+mj-lt"/>
              <a:buAutoNum type="alphaUcPeriod"/>
            </a:pPr>
            <a:r>
              <a:rPr lang="en-GB" dirty="0">
                <a:solidFill>
                  <a:schemeClr val="bg1"/>
                </a:solidFill>
                <a:latin typeface="Calibri" pitchFamily="34" charset="0"/>
              </a:rPr>
              <a:t>What’s a MOOC?</a:t>
            </a: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E = scratch your head</a:t>
            </a:r>
          </a:p>
        </p:txBody>
      </p:sp>
    </p:spTree>
    <p:extLst>
      <p:ext uri="{BB962C8B-B14F-4D97-AF65-F5344CB8AC3E}">
        <p14:creationId xmlns:p14="http://schemas.microsoft.com/office/powerpoint/2010/main" val="1440961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4B73D5-4A3F-41C2-98E8-210C6E60826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423" y="-417094"/>
            <a:ext cx="9214423" cy="8823158"/>
          </a:xfrm>
          <a:prstGeom prst="rect">
            <a:avLst/>
          </a:prstGeom>
        </p:spPr>
      </p:pic>
    </p:spTree>
    <p:extLst>
      <p:ext uri="{BB962C8B-B14F-4D97-AF65-F5344CB8AC3E}">
        <p14:creationId xmlns:p14="http://schemas.microsoft.com/office/powerpoint/2010/main" val="228955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“my students would learn much more effectively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Modern institutions are moving away from being the providers of content, (where everything used to be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and using real-world situations and simulations to bring learning to life). </a:t>
            </a:r>
            <a:endParaRPr lang="en-GB" sz="3000" dirty="0">
              <a:solidFill>
                <a:srgbClr val="008000"/>
              </a:solidFill>
            </a:endParaRPr>
          </a:p>
        </p:txBody>
      </p:sp>
    </p:spTree>
    <p:extLst>
      <p:ext uri="{BB962C8B-B14F-4D97-AF65-F5344CB8AC3E}">
        <p14:creationId xmlns:p14="http://schemas.microsoft.com/office/powerpoint/2010/main" val="411709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BA458-1E09-4518-860E-B7D8FFB647C7}"/>
              </a:ext>
            </a:extLst>
          </p:cNvPr>
          <p:cNvSpPr>
            <a:spLocks noGrp="1"/>
          </p:cNvSpPr>
          <p:nvPr>
            <p:ph type="title"/>
          </p:nvPr>
        </p:nvSpPr>
        <p:spPr/>
        <p:txBody>
          <a:bodyPr/>
          <a:lstStyle/>
          <a:p>
            <a:r>
              <a:rPr lang="en-GB" dirty="0"/>
              <a:t>Evidence-based learning</a:t>
            </a:r>
          </a:p>
        </p:txBody>
      </p:sp>
      <p:sp>
        <p:nvSpPr>
          <p:cNvPr id="3" name="Content Placeholder 2">
            <a:extLst>
              <a:ext uri="{FF2B5EF4-FFF2-40B4-BE49-F238E27FC236}">
                <a16:creationId xmlns:a16="http://schemas.microsoft.com/office/drawing/2014/main" id="{5A890A1C-4286-4981-8E17-C5F1F2A30427}"/>
              </a:ext>
            </a:extLst>
          </p:cNvPr>
          <p:cNvSpPr>
            <a:spLocks noGrp="1"/>
          </p:cNvSpPr>
          <p:nvPr>
            <p:ph idx="1"/>
          </p:nvPr>
        </p:nvSpPr>
        <p:spPr/>
        <p:txBody>
          <a:bodyPr/>
          <a:lstStyle/>
          <a:p>
            <a:pPr marL="0" indent="0">
              <a:buNone/>
            </a:pPr>
            <a:r>
              <a:rPr lang="en-GB" u="sng" dirty="0"/>
              <a:t>Evidence</a:t>
            </a:r>
            <a:r>
              <a:rPr lang="en-GB" dirty="0"/>
              <a:t>: </a:t>
            </a:r>
            <a:r>
              <a:rPr lang="en-GB" dirty="0">
                <a:solidFill>
                  <a:srgbClr val="C00000"/>
                </a:solidFill>
              </a:rPr>
              <a:t>‘the available body of facts or information indicating whether a belief or proposition is true or valid’.</a:t>
            </a:r>
          </a:p>
          <a:p>
            <a:r>
              <a:rPr lang="en-GB" dirty="0"/>
              <a:t>There’s now a huge literature in thinking and practice about teaching, learning and assessment.</a:t>
            </a:r>
          </a:p>
          <a:p>
            <a:r>
              <a:rPr lang="en-GB" dirty="0"/>
              <a:t>Our approaches can use the wisest parts of this literature to be evidence-based.</a:t>
            </a:r>
          </a:p>
          <a:p>
            <a:r>
              <a:rPr lang="en-GB" dirty="0"/>
              <a:t>But I believe that students’ learning also needs to be evidence-based.</a:t>
            </a:r>
          </a:p>
        </p:txBody>
      </p:sp>
    </p:spTree>
    <p:extLst>
      <p:ext uri="{BB962C8B-B14F-4D97-AF65-F5344CB8AC3E}">
        <p14:creationId xmlns:p14="http://schemas.microsoft.com/office/powerpoint/2010/main" val="2491558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A2A36-E2EA-4775-BF6E-A72DF6DCF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568" y="0"/>
            <a:ext cx="8880863" cy="6858000"/>
          </a:xfrm>
          <a:prstGeom prst="rect">
            <a:avLst/>
          </a:prstGeom>
        </p:spPr>
      </p:pic>
    </p:spTree>
    <p:extLst>
      <p:ext uri="{BB962C8B-B14F-4D97-AF65-F5344CB8AC3E}">
        <p14:creationId xmlns:p14="http://schemas.microsoft.com/office/powerpoint/2010/main" val="328481485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ED2F-E894-4657-8A68-BB82B056A2BE}"/>
              </a:ext>
            </a:extLst>
          </p:cNvPr>
          <p:cNvSpPr>
            <a:spLocks noGrp="1"/>
          </p:cNvSpPr>
          <p:nvPr>
            <p:ph type="title"/>
          </p:nvPr>
        </p:nvSpPr>
        <p:spPr/>
        <p:txBody>
          <a:bodyPr/>
          <a:lstStyle/>
          <a:p>
            <a:r>
              <a:rPr lang="en-GB" dirty="0"/>
              <a:t>What sorts of evidence do students need?</a:t>
            </a:r>
          </a:p>
        </p:txBody>
      </p:sp>
      <p:sp>
        <p:nvSpPr>
          <p:cNvPr id="3" name="Content Placeholder 2">
            <a:extLst>
              <a:ext uri="{FF2B5EF4-FFF2-40B4-BE49-F238E27FC236}">
                <a16:creationId xmlns:a16="http://schemas.microsoft.com/office/drawing/2014/main" id="{FB2AA353-63C2-417A-9729-D2E28BC945EE}"/>
              </a:ext>
            </a:extLst>
          </p:cNvPr>
          <p:cNvSpPr>
            <a:spLocks noGrp="1"/>
          </p:cNvSpPr>
          <p:nvPr>
            <p:ph idx="1"/>
          </p:nvPr>
        </p:nvSpPr>
        <p:spPr/>
        <p:txBody>
          <a:bodyPr/>
          <a:lstStyle/>
          <a:p>
            <a:r>
              <a:rPr lang="en-GB" sz="2800" dirty="0"/>
              <a:t>Examples of </a:t>
            </a:r>
            <a:r>
              <a:rPr lang="en-GB" sz="2800" dirty="0">
                <a:solidFill>
                  <a:srgbClr val="FF6699"/>
                </a:solidFill>
              </a:rPr>
              <a:t>good, bad and indifferent work</a:t>
            </a:r>
            <a:r>
              <a:rPr lang="en-GB" sz="2800" dirty="0"/>
              <a:t>, so they can see what they’re trying to do, and surpass the good examples.</a:t>
            </a:r>
          </a:p>
          <a:p>
            <a:r>
              <a:rPr lang="en-GB" sz="2800" dirty="0"/>
              <a:t>Examples of </a:t>
            </a:r>
            <a:r>
              <a:rPr lang="en-GB" sz="2800" dirty="0">
                <a:solidFill>
                  <a:srgbClr val="FF6699"/>
                </a:solidFill>
              </a:rPr>
              <a:t>feedback (feed-forward) </a:t>
            </a:r>
            <a:r>
              <a:rPr lang="en-GB" sz="2800" dirty="0"/>
              <a:t>on examples of work, so they can fine-tune their approaches.</a:t>
            </a:r>
          </a:p>
          <a:p>
            <a:r>
              <a:rPr lang="en-GB" sz="2800" dirty="0"/>
              <a:t>Examples of </a:t>
            </a:r>
            <a:r>
              <a:rPr lang="en-GB" sz="2800" dirty="0">
                <a:solidFill>
                  <a:srgbClr val="FF6699"/>
                </a:solidFill>
              </a:rPr>
              <a:t>assessment criteria </a:t>
            </a:r>
            <a:r>
              <a:rPr lang="en-GB" sz="2800" dirty="0"/>
              <a:t>they can apply to given examples of work (and indeed their own work) so they can see where they’re at in their learning.</a:t>
            </a:r>
          </a:p>
          <a:p>
            <a:r>
              <a:rPr lang="en-GB" sz="2800" dirty="0">
                <a:solidFill>
                  <a:srgbClr val="FF6699"/>
                </a:solidFill>
              </a:rPr>
              <a:t>Rehearsal</a:t>
            </a:r>
            <a:r>
              <a:rPr lang="en-GB" sz="2800" dirty="0"/>
              <a:t> opportunities for new assessment formats, so they can fine-tune their approaches.</a:t>
            </a:r>
          </a:p>
        </p:txBody>
      </p:sp>
    </p:spTree>
    <p:extLst>
      <p:ext uri="{BB962C8B-B14F-4D97-AF65-F5344CB8AC3E}">
        <p14:creationId xmlns:p14="http://schemas.microsoft.com/office/powerpoint/2010/main" val="265635142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10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The read-write industry</a:t>
            </a:r>
          </a:p>
        </p:txBody>
      </p:sp>
    </p:spTree>
    <p:extLst>
      <p:ext uri="{BB962C8B-B14F-4D97-AF65-F5344CB8AC3E}">
        <p14:creationId xmlns:p14="http://schemas.microsoft.com/office/powerpoint/2010/main" val="431572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4130091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3631312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4459"/>
            <a:ext cx="9147689" cy="6093541"/>
          </a:xfrm>
          <a:prstGeom prst="rect">
            <a:avLst/>
          </a:prstGeom>
        </p:spPr>
      </p:pic>
      <p:sp>
        <p:nvSpPr>
          <p:cNvPr id="5" name="Rectangle 4"/>
          <p:cNvSpPr/>
          <p:nvPr/>
        </p:nvSpPr>
        <p:spPr>
          <a:xfrm>
            <a:off x="1066800" y="152400"/>
            <a:ext cx="7877422" cy="467629"/>
          </a:xfrm>
          <a:prstGeom prst="rect">
            <a:avLst/>
          </a:prstGeom>
          <a:solidFill>
            <a:schemeClr val="tx1"/>
          </a:solidFill>
        </p:spPr>
        <p:txBody>
          <a:bodyPr wrap="square">
            <a:spAutoFit/>
          </a:bodyPr>
          <a:lstStyle/>
          <a:p>
            <a:pPr marL="0" marR="0" lvl="0" indent="0" algn="l" defTabSz="914400" rtl="0" eaLnBrk="1" fontAlgn="auto" latinLnBrk="0" hangingPunct="1">
              <a:lnSpc>
                <a:spcPct val="107000"/>
              </a:lnSpc>
              <a:spcBef>
                <a:spcPts val="0"/>
              </a:spcBef>
              <a:spcAft>
                <a:spcPts val="940"/>
              </a:spcAft>
              <a:buClrTx/>
              <a:buSzTx/>
              <a:buFontTx/>
              <a:buNone/>
              <a:tabLst/>
              <a:defRPr/>
            </a:pPr>
            <a:r>
              <a:rPr kumimoji="0" lang="en-US" sz="2400" b="1" i="0" u="none" strike="noStrike" kern="1800" cap="none" spc="0" normalizeH="0" baseline="0" noProof="0" dirty="0">
                <a:ln>
                  <a:noFill/>
                </a:ln>
                <a:solidFill>
                  <a:srgbClr val="FFFF00"/>
                </a:solidFill>
                <a:effectLst/>
                <a:uLnTx/>
                <a:uFillTx/>
                <a:latin typeface="Helvetica" panose="020B0604020202020204" pitchFamily="34" charset="0"/>
                <a:ea typeface="Times New Roman" panose="02020603050405020304" pitchFamily="18" charset="0"/>
                <a:cs typeface="Times New Roman" panose="02020603050405020304" pitchFamily="18" charset="0"/>
              </a:rPr>
              <a:t>THE last week: 	The essay is failing us. Discuss</a:t>
            </a:r>
            <a:endParaRPr kumimoji="0" lang="en-US" sz="11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7641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28FD-E872-4E09-8F4D-A55F4C34D97F}"/>
              </a:ext>
            </a:extLst>
          </p:cNvPr>
          <p:cNvSpPr>
            <a:spLocks noGrp="1"/>
          </p:cNvSpPr>
          <p:nvPr>
            <p:ph type="title"/>
          </p:nvPr>
        </p:nvSpPr>
        <p:spPr/>
        <p:txBody>
          <a:bodyPr/>
          <a:lstStyle/>
          <a:p>
            <a:r>
              <a:rPr lang="en-GB" b="1" dirty="0"/>
              <a:t>Phil Newton: Swansea Medical School</a:t>
            </a:r>
          </a:p>
        </p:txBody>
      </p:sp>
      <p:sp>
        <p:nvSpPr>
          <p:cNvPr id="3" name="Content Placeholder 2">
            <a:extLst>
              <a:ext uri="{FF2B5EF4-FFF2-40B4-BE49-F238E27FC236}">
                <a16:creationId xmlns:a16="http://schemas.microsoft.com/office/drawing/2014/main" id="{5002ED75-C3CE-4D8D-AA61-417D292B9E17}"/>
              </a:ext>
            </a:extLst>
          </p:cNvPr>
          <p:cNvSpPr>
            <a:spLocks noGrp="1"/>
          </p:cNvSpPr>
          <p:nvPr>
            <p:ph idx="1"/>
          </p:nvPr>
        </p:nvSpPr>
        <p:spPr>
          <a:xfrm>
            <a:off x="358777" y="1196977"/>
            <a:ext cx="5149353" cy="4670425"/>
          </a:xfrm>
        </p:spPr>
        <p:txBody>
          <a:bodyPr/>
          <a:lstStyle/>
          <a:p>
            <a:pPr marL="0" indent="0">
              <a:buNone/>
            </a:pPr>
            <a:r>
              <a:rPr lang="en-GB" dirty="0"/>
              <a:t>‘How Common Is Commercial Contract Cheating in Higher Education and Is It Increasing? A Systematic Review’ </a:t>
            </a:r>
          </a:p>
          <a:p>
            <a:pPr marL="0" indent="0">
              <a:buNone/>
            </a:pPr>
            <a:r>
              <a:rPr lang="en-GB" dirty="0"/>
              <a:t>Front. Educ., 30 August 2018</a:t>
            </a:r>
          </a:p>
          <a:p>
            <a:pPr marL="0" indent="0">
              <a:buNone/>
            </a:pPr>
            <a:r>
              <a:rPr lang="en-GB" dirty="0"/>
              <a:t> </a:t>
            </a:r>
            <a:r>
              <a:rPr lang="en-GB" dirty="0">
                <a:hlinkClick r:id="rId2"/>
              </a:rPr>
              <a:t>https://doi.org/10.3389/feduc.2018.00067</a:t>
            </a:r>
            <a:r>
              <a:rPr lang="en-GB" dirty="0"/>
              <a:t> </a:t>
            </a:r>
          </a:p>
          <a:p>
            <a:pPr marL="0" indent="0">
              <a:buNone/>
            </a:pPr>
            <a:r>
              <a:rPr lang="en-GB" dirty="0"/>
              <a:t> </a:t>
            </a:r>
            <a:r>
              <a:rPr lang="en-GB" dirty="0">
                <a:hlinkClick r:id="rId3"/>
              </a:rPr>
              <a:t>https://www.frontiersin.org/articles/10.3389/feduc.2018.00067/full</a:t>
            </a:r>
            <a:r>
              <a:rPr lang="en-GB" dirty="0"/>
              <a:t> </a:t>
            </a:r>
          </a:p>
        </p:txBody>
      </p:sp>
      <p:pic>
        <p:nvPicPr>
          <p:cNvPr id="5" name="Picture 4">
            <a:extLst>
              <a:ext uri="{FF2B5EF4-FFF2-40B4-BE49-F238E27FC236}">
                <a16:creationId xmlns:a16="http://schemas.microsoft.com/office/drawing/2014/main" id="{54CF1AC7-4215-41C9-9121-DA91F5D201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24160" y="1225708"/>
            <a:ext cx="2656927" cy="3528944"/>
          </a:xfrm>
          <a:prstGeom prst="rect">
            <a:avLst/>
          </a:prstGeom>
        </p:spPr>
      </p:pic>
    </p:spTree>
    <p:extLst>
      <p:ext uri="{BB962C8B-B14F-4D97-AF65-F5344CB8AC3E}">
        <p14:creationId xmlns:p14="http://schemas.microsoft.com/office/powerpoint/2010/main" val="2614437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4BBF49-3CCA-43DE-957F-1B0C2A26FA3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colorTemperature colorTemp="8800"/>
                    </a14:imgEffect>
                    <a14:imgEffect>
                      <a14:saturation sat="276000"/>
                    </a14:imgEffect>
                  </a14:imgLayer>
                </a14:imgProps>
              </a:ext>
              <a:ext uri="{28A0092B-C50C-407E-A947-70E740481C1C}">
                <a14:useLocalDpi xmlns:a14="http://schemas.microsoft.com/office/drawing/2010/main"/>
              </a:ext>
            </a:extLst>
          </a:blip>
          <a:srcRect t="9049" b="18499"/>
          <a:stretch/>
        </p:blipFill>
        <p:spPr>
          <a:xfrm>
            <a:off x="251400" y="152545"/>
            <a:ext cx="5085050" cy="6552910"/>
          </a:xfrm>
          <a:prstGeom prst="rect">
            <a:avLst/>
          </a:prstGeom>
        </p:spPr>
      </p:pic>
      <p:sp>
        <p:nvSpPr>
          <p:cNvPr id="4" name="TextBox 3">
            <a:extLst>
              <a:ext uri="{FF2B5EF4-FFF2-40B4-BE49-F238E27FC236}">
                <a16:creationId xmlns:a16="http://schemas.microsoft.com/office/drawing/2014/main" id="{9922A661-FA4D-4974-B611-1717698ED453}"/>
              </a:ext>
            </a:extLst>
          </p:cNvPr>
          <p:cNvSpPr txBox="1"/>
          <p:nvPr/>
        </p:nvSpPr>
        <p:spPr>
          <a:xfrm>
            <a:off x="5652150" y="1124680"/>
            <a:ext cx="3096430" cy="3539430"/>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result of Phil </a:t>
            </a:r>
            <a:r>
              <a:rPr kumimoji="0" lang="en-GB"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Baty’s</a:t>
            </a: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poll.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 quite pleased that 27% seem to agree with me – that’s progress.</a:t>
            </a:r>
          </a:p>
        </p:txBody>
      </p:sp>
    </p:spTree>
    <p:extLst>
      <p:ext uri="{BB962C8B-B14F-4D97-AF65-F5344CB8AC3E}">
        <p14:creationId xmlns:p14="http://schemas.microsoft.com/office/powerpoint/2010/main" val="364123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a:xfrm>
            <a:off x="250825" y="188925"/>
            <a:ext cx="8713788" cy="575705"/>
          </a:xfrm>
        </p:spPr>
        <p:txBody>
          <a:bodyPr/>
          <a:lstStyle/>
          <a:p>
            <a:r>
              <a:rPr lang="en-GB" sz="3600" b="1" dirty="0"/>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a:xfrm>
            <a:off x="358777" y="908651"/>
            <a:ext cx="8605838" cy="4958752"/>
          </a:xfrm>
        </p:spPr>
        <p:txBody>
          <a:bodyPr/>
          <a:lstStyle/>
          <a:p>
            <a:pPr lvl="0">
              <a:buFont typeface="+mj-lt"/>
              <a:buAutoNum type="arabicPeriod"/>
            </a:pPr>
            <a:r>
              <a:rPr lang="en-GB" sz="2400" dirty="0"/>
              <a:t>They take </a:t>
            </a:r>
            <a:r>
              <a:rPr lang="en-GB" sz="2400" dirty="0">
                <a:solidFill>
                  <a:srgbClr val="CC3399"/>
                </a:solidFill>
              </a:rPr>
              <a:t>a great deal of time to mark</a:t>
            </a:r>
            <a:r>
              <a:rPr lang="en-GB" sz="2400" dirty="0"/>
              <a:t>, let alone the time it takes for students to prepare, draft and compose them.</a:t>
            </a:r>
          </a:p>
          <a:p>
            <a:pPr lvl="0">
              <a:buFont typeface="+mj-lt"/>
              <a:buAutoNum type="arabicPeriod"/>
            </a:pPr>
            <a:r>
              <a:rPr lang="en-GB" sz="2400" dirty="0"/>
              <a:t>When most assessment is in the form of essays, students’ </a:t>
            </a:r>
            <a:r>
              <a:rPr lang="en-GB" sz="2400" dirty="0">
                <a:solidFill>
                  <a:srgbClr val="CC3399"/>
                </a:solidFill>
              </a:rPr>
              <a:t>skills at essay-writing are repeatedly tested</a:t>
            </a:r>
            <a:r>
              <a:rPr lang="en-GB" sz="2400" dirty="0"/>
              <a:t>, as the expense sometimes of their understanding of the subject.</a:t>
            </a:r>
          </a:p>
          <a:p>
            <a:pPr lvl="0">
              <a:buFont typeface="+mj-lt"/>
              <a:buAutoNum type="arabicPeriod"/>
            </a:pPr>
            <a:r>
              <a:rPr lang="en-GB" sz="2400" dirty="0"/>
              <a:t>Lots of research shows that </a:t>
            </a:r>
            <a:r>
              <a:rPr lang="en-GB" sz="2400" dirty="0">
                <a:solidFill>
                  <a:srgbClr val="CC3399"/>
                </a:solidFill>
              </a:rPr>
              <a:t>we’re not at all good at marking essays fairly</a:t>
            </a:r>
            <a:r>
              <a:rPr lang="en-GB" sz="2400" dirty="0"/>
              <a:t>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a:t>
            </a:r>
            <a:r>
              <a:rPr lang="en-GB" sz="2400" dirty="0">
                <a:solidFill>
                  <a:srgbClr val="CC3399"/>
                </a:solidFill>
              </a:rPr>
              <a:t>‘whodunit</a:t>
            </a:r>
            <a:r>
              <a:rPr lang="en-GB" sz="2400" dirty="0">
                <a:solidFill>
                  <a:srgbClr val="00B050"/>
                </a:solidFill>
              </a:rPr>
              <a:t>?’! (See Phil Newton 2018 on essay mills, academic integrity and contract cheating)</a:t>
            </a:r>
          </a:p>
          <a:p>
            <a:pPr>
              <a:buFont typeface="+mj-lt"/>
              <a:buAutoNum type="arabicPeriod"/>
            </a:pPr>
            <a:endParaRPr lang="en-GB" sz="2400" dirty="0"/>
          </a:p>
        </p:txBody>
      </p:sp>
    </p:spTree>
    <p:extLst>
      <p:ext uri="{BB962C8B-B14F-4D97-AF65-F5344CB8AC3E}">
        <p14:creationId xmlns:p14="http://schemas.microsoft.com/office/powerpoint/2010/main" val="27367641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extLst>
              <a:ext uri="{28A0092B-C50C-407E-A947-70E740481C1C}">
                <a14:useLocalDpi xmlns:a14="http://schemas.microsoft.com/office/drawing/2010/main"/>
              </a:ext>
            </a:extLst>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90503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2C5E80-A165-4B0A-BF39-58C913C2C851}"/>
              </a:ext>
            </a:extLst>
          </p:cNvPr>
          <p:cNvSpPr>
            <a:spLocks noGrp="1"/>
          </p:cNvSpPr>
          <p:nvPr>
            <p:ph type="title"/>
          </p:nvPr>
        </p:nvSpPr>
        <p:spPr>
          <a:xfrm>
            <a:off x="628650" y="130630"/>
            <a:ext cx="7886700" cy="947056"/>
          </a:xfrm>
        </p:spPr>
        <p:txBody>
          <a:bodyPr>
            <a:normAutofit/>
          </a:bodyPr>
          <a:lstStyle/>
          <a:p>
            <a:r>
              <a:rPr lang="en-GB" b="1" dirty="0">
                <a:solidFill>
                  <a:srgbClr val="0070C0"/>
                </a:solidFill>
              </a:rPr>
              <a:t>Numbers?</a:t>
            </a:r>
          </a:p>
        </p:txBody>
      </p:sp>
      <p:sp>
        <p:nvSpPr>
          <p:cNvPr id="5" name="Content Placeholder 4">
            <a:extLst>
              <a:ext uri="{FF2B5EF4-FFF2-40B4-BE49-F238E27FC236}">
                <a16:creationId xmlns:a16="http://schemas.microsoft.com/office/drawing/2014/main" id="{F00E1F7D-A5EA-4285-870C-299963A2E7B0}"/>
              </a:ext>
            </a:extLst>
          </p:cNvPr>
          <p:cNvSpPr>
            <a:spLocks noGrp="1"/>
          </p:cNvSpPr>
          <p:nvPr>
            <p:ph idx="1"/>
          </p:nvPr>
        </p:nvSpPr>
        <p:spPr>
          <a:xfrm>
            <a:off x="628650" y="1077686"/>
            <a:ext cx="7886700" cy="5421084"/>
          </a:xfrm>
        </p:spPr>
        <p:txBody>
          <a:bodyPr>
            <a:normAutofit/>
          </a:bodyPr>
          <a:lstStyle/>
          <a:p>
            <a:pPr marL="0" indent="0">
              <a:buNone/>
            </a:pPr>
            <a:r>
              <a:rPr lang="en-GB" sz="3600" b="1" dirty="0"/>
              <a:t>One for sorrow,</a:t>
            </a:r>
          </a:p>
          <a:p>
            <a:pPr marL="0" indent="0">
              <a:buNone/>
            </a:pPr>
            <a:r>
              <a:rPr lang="en-GB" sz="3600" b="1" dirty="0"/>
              <a:t>Two for joy,</a:t>
            </a:r>
          </a:p>
          <a:p>
            <a:pPr marL="0" indent="0">
              <a:buNone/>
            </a:pPr>
            <a:r>
              <a:rPr lang="en-GB" sz="3600" b="1" dirty="0"/>
              <a:t>Three for a girl,</a:t>
            </a:r>
          </a:p>
          <a:p>
            <a:pPr marL="0" indent="0">
              <a:buNone/>
            </a:pPr>
            <a:r>
              <a:rPr lang="en-GB" sz="3600" b="1" dirty="0"/>
              <a:t>Four for a boy,</a:t>
            </a:r>
          </a:p>
          <a:p>
            <a:pPr marL="0" indent="0">
              <a:buNone/>
            </a:pPr>
            <a:r>
              <a:rPr lang="en-GB" sz="3600" b="1" dirty="0"/>
              <a:t>Five for silver,</a:t>
            </a:r>
          </a:p>
          <a:p>
            <a:pPr marL="0" indent="0">
              <a:buNone/>
            </a:pPr>
            <a:r>
              <a:rPr lang="en-GB" sz="3600" b="1" dirty="0"/>
              <a:t>Six for gold,</a:t>
            </a:r>
          </a:p>
          <a:p>
            <a:pPr marL="0" indent="0">
              <a:buNone/>
            </a:pPr>
            <a:r>
              <a:rPr lang="en-GB" sz="3600" b="1" dirty="0"/>
              <a:t>Seven for Customer Service,</a:t>
            </a:r>
          </a:p>
          <a:p>
            <a:pPr marL="0" indent="0">
              <a:buNone/>
            </a:pPr>
            <a:r>
              <a:rPr lang="en-GB" sz="3600" b="1" dirty="0"/>
              <a:t>Eight to listen to these options again.</a:t>
            </a:r>
          </a:p>
          <a:p>
            <a:pPr marL="0" indent="0">
              <a:buNone/>
            </a:pPr>
            <a:endParaRPr lang="en-GB" sz="3600" b="1" dirty="0"/>
          </a:p>
        </p:txBody>
      </p:sp>
    </p:spTree>
    <p:extLst>
      <p:ext uri="{BB962C8B-B14F-4D97-AF65-F5344CB8AC3E}">
        <p14:creationId xmlns:p14="http://schemas.microsoft.com/office/powerpoint/2010/main" val="32173745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1201"/>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2102"/>
                            </p:stCondLst>
                            <p:childTnLst>
                              <p:par>
                                <p:cTn id="11" presetID="1" presetClass="entr" presetSubtype="0" fill="hold" nodeType="afterEffect">
                                  <p:stCondLst>
                                    <p:cond delay="0"/>
                                  </p:stCondLst>
                                  <p:iterate type="lt">
                                    <p:tmAbs val="100"/>
                                  </p:iterate>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3403"/>
                            </p:stCondLst>
                            <p:childTnLst>
                              <p:par>
                                <p:cTn id="14" presetID="1" presetClass="entr" presetSubtype="0" fill="hold" nodeType="afterEffect">
                                  <p:stCondLst>
                                    <p:cond delay="0"/>
                                  </p:stCondLst>
                                  <p:iterate type="lt">
                                    <p:tmAbs val="100"/>
                                  </p:iterate>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4504"/>
                            </p:stCondLst>
                            <p:childTnLst>
                              <p:par>
                                <p:cTn id="17" presetID="1" presetClass="entr" presetSubtype="0" fill="hold" nodeType="afterEffect">
                                  <p:stCondLst>
                                    <p:cond delay="0"/>
                                  </p:stCondLst>
                                  <p:iterate type="lt">
                                    <p:tmAbs val="100"/>
                                  </p:iterate>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par>
                          <p:cTn id="19" fill="hold">
                            <p:stCondLst>
                              <p:cond delay="5805"/>
                            </p:stCondLst>
                            <p:childTnLst>
                              <p:par>
                                <p:cTn id="20" presetID="1" presetClass="entr" presetSubtype="0" fill="hold" nodeType="afterEffect">
                                  <p:stCondLst>
                                    <p:cond delay="0"/>
                                  </p:stCondLst>
                                  <p:iterate type="lt">
                                    <p:tmAbs val="100"/>
                                  </p:iterate>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par>
                          <p:cTn id="22" fill="hold">
                            <p:stCondLst>
                              <p:cond delay="6806"/>
                            </p:stCondLst>
                            <p:childTnLst>
                              <p:par>
                                <p:cTn id="23" presetID="1" presetClass="entr" presetSubtype="0" fill="hold" nodeType="afterEffect">
                                  <p:stCondLst>
                                    <p:cond delay="0"/>
                                  </p:stCondLst>
                                  <p:iterate type="lt">
                                    <p:tmAbs val="100"/>
                                  </p:iterate>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par>
                          <p:cTn id="25" fill="hold">
                            <p:stCondLst>
                              <p:cond delay="9107"/>
                            </p:stCondLst>
                            <p:childTnLst>
                              <p:par>
                                <p:cTn id="26" presetID="1" presetClass="entr" presetSubtype="0" fill="hold" nodeType="afterEffect">
                                  <p:stCondLst>
                                    <p:cond delay="0"/>
                                  </p:stCondLst>
                                  <p:iterate type="lt">
                                    <p:tmAbs val="100"/>
                                  </p:iterate>
                                  <p:childTnLst>
                                    <p:set>
                                      <p:cBhvr>
                                        <p:cTn id="2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everyone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87175206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540053"/>
            <a:ext cx="6444208" cy="6120680"/>
          </a:xfrm>
          <a:solidFill>
            <a:schemeClr val="bg1"/>
          </a:solidFill>
        </p:spPr>
        <p:txBody>
          <a:bodyPr>
            <a:noAutofit/>
          </a:bodyPr>
          <a:lstStyle/>
          <a:p>
            <a:pPr marL="273050" indent="-273050" eaLnBrk="1" hangingPunct="1">
              <a:spcBef>
                <a:spcPts val="1200"/>
              </a:spcBef>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400" b="1" dirty="0">
                <a:solidFill>
                  <a:srgbClr val="FF0000"/>
                </a:solidFill>
              </a:rPr>
              <a:t>Lewis Carroll, 1893</a:t>
            </a:r>
            <a:endParaRPr lang="en-AU" sz="4800" b="1" dirty="0">
              <a:solidFill>
                <a:srgbClr val="FF0000"/>
              </a:solidFill>
            </a:endParaRP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2" name="TextBox 1">
            <a:extLst>
              <a:ext uri="{FF2B5EF4-FFF2-40B4-BE49-F238E27FC236}">
                <a16:creationId xmlns:a16="http://schemas.microsoft.com/office/drawing/2014/main" id="{469270B6-009F-427D-95EF-29FEEEC7A401}"/>
              </a:ext>
            </a:extLst>
          </p:cNvPr>
          <p:cNvSpPr txBox="1"/>
          <p:nvPr/>
        </p:nvSpPr>
        <p:spPr>
          <a:xfrm>
            <a:off x="251399" y="40015"/>
            <a:ext cx="8677205" cy="646331"/>
          </a:xfrm>
          <a:prstGeom prst="rect">
            <a:avLst/>
          </a:prstGeom>
          <a:noFill/>
        </p:spPr>
        <p:txBody>
          <a:bodyPr wrap="square" rtlCol="0">
            <a:spAutoFit/>
          </a:bodyPr>
          <a:lstStyle/>
          <a:p>
            <a:r>
              <a:rPr lang="en-GB" sz="3200" b="1" dirty="0">
                <a:highlight>
                  <a:srgbClr val="00FF00"/>
                </a:highlight>
                <a:latin typeface="Calibri" panose="020F0502020204030204" pitchFamily="34" charset="0"/>
                <a:cs typeface="Calibri" panose="020F0502020204030204" pitchFamily="34" charset="0"/>
              </a:rPr>
              <a:t>Unless we do something </a:t>
            </a:r>
            <a:r>
              <a:rPr lang="en-GB" sz="3600" b="1" i="1" dirty="0">
                <a:solidFill>
                  <a:srgbClr val="FF0000"/>
                </a:solidFill>
                <a:highlight>
                  <a:srgbClr val="00FF00"/>
                </a:highlight>
                <a:latin typeface="Calibri" panose="020F0502020204030204" pitchFamily="34" charset="0"/>
                <a:cs typeface="Calibri" panose="020F0502020204030204" pitchFamily="34" charset="0"/>
              </a:rPr>
              <a:t>else</a:t>
            </a:r>
            <a:r>
              <a:rPr lang="en-GB" sz="3200" b="1" dirty="0">
                <a:highlight>
                  <a:srgbClr val="00FF00"/>
                </a:highligh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4866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remove"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0"/>
                                        <p:tgtEl>
                                          <p:spTgt spid="4"/>
                                        </p:tgtEl>
                                      </p:cBhvr>
                                    </p:animEffect>
                                    <p:anim calcmode="lin" valueType="num">
                                      <p:cBhvr>
                                        <p:cTn id="20" dur="3000" fill="hold"/>
                                        <p:tgtEl>
                                          <p:spTgt spid="4"/>
                                        </p:tgtEl>
                                        <p:attrNameLst>
                                          <p:attrName>style.rotation</p:attrName>
                                        </p:attrNameLst>
                                      </p:cBhvr>
                                      <p:tavLst>
                                        <p:tav tm="0">
                                          <p:val>
                                            <p:fltVal val="720"/>
                                          </p:val>
                                        </p:tav>
                                        <p:tav tm="100000">
                                          <p:val>
                                            <p:fltVal val="0"/>
                                          </p:val>
                                        </p:tav>
                                      </p:tavLst>
                                    </p:anim>
                                    <p:anim calcmode="lin" valueType="num">
                                      <p:cBhvr>
                                        <p:cTn id="21" dur="3000" fill="hold"/>
                                        <p:tgtEl>
                                          <p:spTgt spid="4"/>
                                        </p:tgtEl>
                                        <p:attrNameLst>
                                          <p:attrName>ppt_h</p:attrName>
                                        </p:attrNameLst>
                                      </p:cBhvr>
                                      <p:tavLst>
                                        <p:tav tm="0">
                                          <p:val>
                                            <p:fltVal val="0"/>
                                          </p:val>
                                        </p:tav>
                                        <p:tav tm="100000">
                                          <p:val>
                                            <p:strVal val="#ppt_h"/>
                                          </p:val>
                                        </p:tav>
                                      </p:tavLst>
                                    </p:anim>
                                    <p:anim calcmode="lin" valueType="num">
                                      <p:cBhvr>
                                        <p:cTn id="22" dur="3000" fill="hold"/>
                                        <p:tgtEl>
                                          <p:spTgt spid="4"/>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3000"/>
                                        <p:tgtEl>
                                          <p:spTgt spid="5"/>
                                        </p:tgtEl>
                                      </p:cBhvr>
                                    </p:animEffect>
                                    <p:anim calcmode="lin" valueType="num">
                                      <p:cBhvr>
                                        <p:cTn id="26" dur="3000" fill="hold"/>
                                        <p:tgtEl>
                                          <p:spTgt spid="5"/>
                                        </p:tgtEl>
                                        <p:attrNameLst>
                                          <p:attrName>style.rotation</p:attrName>
                                        </p:attrNameLst>
                                      </p:cBhvr>
                                      <p:tavLst>
                                        <p:tav tm="0">
                                          <p:val>
                                            <p:fltVal val="720"/>
                                          </p:val>
                                        </p:tav>
                                        <p:tav tm="100000">
                                          <p:val>
                                            <p:fltVal val="0"/>
                                          </p:val>
                                        </p:tav>
                                      </p:tavLst>
                                    </p:anim>
                                    <p:anim calcmode="lin" valueType="num">
                                      <p:cBhvr>
                                        <p:cTn id="27" dur="3000" fill="hold"/>
                                        <p:tgtEl>
                                          <p:spTgt spid="5"/>
                                        </p:tgtEl>
                                        <p:attrNameLst>
                                          <p:attrName>ppt_h</p:attrName>
                                        </p:attrNameLst>
                                      </p:cBhvr>
                                      <p:tavLst>
                                        <p:tav tm="0">
                                          <p:val>
                                            <p:fltVal val="0"/>
                                          </p:val>
                                        </p:tav>
                                        <p:tav tm="100000">
                                          <p:val>
                                            <p:strVal val="#ppt_h"/>
                                          </p:val>
                                        </p:tav>
                                      </p:tavLst>
                                    </p:anim>
                                    <p:anim calcmode="lin" valueType="num">
                                      <p:cBhvr>
                                        <p:cTn id="28" dur="3000" fill="hold"/>
                                        <p:tgtEl>
                                          <p:spTgt spid="5"/>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3000"/>
                                        <p:tgtEl>
                                          <p:spTgt spid="6"/>
                                        </p:tgtEl>
                                      </p:cBhvr>
                                    </p:animEffect>
                                    <p:anim calcmode="lin" valueType="num">
                                      <p:cBhvr>
                                        <p:cTn id="32" dur="3000" fill="hold"/>
                                        <p:tgtEl>
                                          <p:spTgt spid="6"/>
                                        </p:tgtEl>
                                        <p:attrNameLst>
                                          <p:attrName>style.rotation</p:attrName>
                                        </p:attrNameLst>
                                      </p:cBhvr>
                                      <p:tavLst>
                                        <p:tav tm="0">
                                          <p:val>
                                            <p:fltVal val="720"/>
                                          </p:val>
                                        </p:tav>
                                        <p:tav tm="100000">
                                          <p:val>
                                            <p:fltVal val="0"/>
                                          </p:val>
                                        </p:tav>
                                      </p:tavLst>
                                    </p:anim>
                                    <p:anim calcmode="lin" valueType="num">
                                      <p:cBhvr>
                                        <p:cTn id="33" dur="3000" fill="hold"/>
                                        <p:tgtEl>
                                          <p:spTgt spid="6"/>
                                        </p:tgtEl>
                                        <p:attrNameLst>
                                          <p:attrName>ppt_h</p:attrName>
                                        </p:attrNameLst>
                                      </p:cBhvr>
                                      <p:tavLst>
                                        <p:tav tm="0">
                                          <p:val>
                                            <p:fltVal val="0"/>
                                          </p:val>
                                        </p:tav>
                                        <p:tav tm="100000">
                                          <p:val>
                                            <p:strVal val="#ppt_h"/>
                                          </p:val>
                                        </p:tav>
                                      </p:tavLst>
                                    </p:anim>
                                    <p:anim calcmode="lin" valueType="num">
                                      <p:cBhvr>
                                        <p:cTn id="34" dur="3000" fill="hold"/>
                                        <p:tgtEl>
                                          <p:spTgt spid="6"/>
                                        </p:tgtEl>
                                        <p:attrNameLst>
                                          <p:attrName>ppt_w</p:attrName>
                                        </p:attrNameLst>
                                      </p:cBhvr>
                                      <p:tavLst>
                                        <p:tav tm="0">
                                          <p:val>
                                            <p:fltVal val="0"/>
                                          </p:val>
                                        </p:tav>
                                        <p:tav tm="100000">
                                          <p:val>
                                            <p:strVal val="#ppt_w"/>
                                          </p:val>
                                        </p:tav>
                                      </p:tavLst>
                                    </p:anim>
                                  </p:childTnLst>
                                </p:cTn>
                              </p:par>
                              <p:par>
                                <p:cTn id="35" presetID="35" presetClass="entr" presetSubtype="0" fill="remove"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3000"/>
                                        <p:tgtEl>
                                          <p:spTgt spid="7"/>
                                        </p:tgtEl>
                                      </p:cBhvr>
                                    </p:animEffect>
                                    <p:anim calcmode="lin" valueType="num">
                                      <p:cBhvr>
                                        <p:cTn id="38" dur="3000" fill="hold"/>
                                        <p:tgtEl>
                                          <p:spTgt spid="7"/>
                                        </p:tgtEl>
                                        <p:attrNameLst>
                                          <p:attrName>style.rotation</p:attrName>
                                        </p:attrNameLst>
                                      </p:cBhvr>
                                      <p:tavLst>
                                        <p:tav tm="0">
                                          <p:val>
                                            <p:fltVal val="720"/>
                                          </p:val>
                                        </p:tav>
                                        <p:tav tm="100000">
                                          <p:val>
                                            <p:fltVal val="0"/>
                                          </p:val>
                                        </p:tav>
                                      </p:tavLst>
                                    </p:anim>
                                    <p:anim calcmode="lin" valueType="num">
                                      <p:cBhvr>
                                        <p:cTn id="39" dur="3000" fill="hold"/>
                                        <p:tgtEl>
                                          <p:spTgt spid="7"/>
                                        </p:tgtEl>
                                        <p:attrNameLst>
                                          <p:attrName>ppt_h</p:attrName>
                                        </p:attrNameLst>
                                      </p:cBhvr>
                                      <p:tavLst>
                                        <p:tav tm="0">
                                          <p:val>
                                            <p:fltVal val="0"/>
                                          </p:val>
                                        </p:tav>
                                        <p:tav tm="100000">
                                          <p:val>
                                            <p:strVal val="#ppt_h"/>
                                          </p:val>
                                        </p:tav>
                                      </p:tavLst>
                                    </p:anim>
                                    <p:anim calcmode="lin" valueType="num">
                                      <p:cBhvr>
                                        <p:cTn id="40" dur="3000" fill="hold"/>
                                        <p:tgtEl>
                                          <p:spTgt spid="7"/>
                                        </p:tgtEl>
                                        <p:attrNameLst>
                                          <p:attrName>ppt_w</p:attrName>
                                        </p:attrNameLst>
                                      </p:cBhvr>
                                      <p:tavLst>
                                        <p:tav tm="0">
                                          <p:val>
                                            <p:fltVal val="0"/>
                                          </p:val>
                                        </p:tav>
                                        <p:tav tm="100000">
                                          <p:val>
                                            <p:strVal val="#ppt_w"/>
                                          </p:val>
                                        </p:tav>
                                      </p:tavLst>
                                    </p:anim>
                                  </p:childTnLst>
                                </p:cTn>
                              </p:par>
                              <p:par>
                                <p:cTn id="41" presetID="35" presetClass="entr" presetSubtype="0" fill="remove"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3000"/>
                                        <p:tgtEl>
                                          <p:spTgt spid="8"/>
                                        </p:tgtEl>
                                      </p:cBhvr>
                                    </p:animEffect>
                                    <p:anim calcmode="lin" valueType="num">
                                      <p:cBhvr>
                                        <p:cTn id="44" dur="3000" fill="hold"/>
                                        <p:tgtEl>
                                          <p:spTgt spid="8"/>
                                        </p:tgtEl>
                                        <p:attrNameLst>
                                          <p:attrName>style.rotation</p:attrName>
                                        </p:attrNameLst>
                                      </p:cBhvr>
                                      <p:tavLst>
                                        <p:tav tm="0">
                                          <p:val>
                                            <p:fltVal val="720"/>
                                          </p:val>
                                        </p:tav>
                                        <p:tav tm="100000">
                                          <p:val>
                                            <p:fltVal val="0"/>
                                          </p:val>
                                        </p:tav>
                                      </p:tavLst>
                                    </p:anim>
                                    <p:anim calcmode="lin" valueType="num">
                                      <p:cBhvr>
                                        <p:cTn id="45" dur="3000" fill="hold"/>
                                        <p:tgtEl>
                                          <p:spTgt spid="8"/>
                                        </p:tgtEl>
                                        <p:attrNameLst>
                                          <p:attrName>ppt_h</p:attrName>
                                        </p:attrNameLst>
                                      </p:cBhvr>
                                      <p:tavLst>
                                        <p:tav tm="0">
                                          <p:val>
                                            <p:fltVal val="0"/>
                                          </p:val>
                                        </p:tav>
                                        <p:tav tm="100000">
                                          <p:val>
                                            <p:strVal val="#ppt_h"/>
                                          </p:val>
                                        </p:tav>
                                      </p:tavLst>
                                    </p:anim>
                                    <p:anim calcmode="lin" valueType="num">
                                      <p:cBhvr>
                                        <p:cTn id="46" dur="3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4" grpId="0" animBg="1"/>
      <p:bldP spid="5" grpId="0" animBg="1"/>
      <p:bldP spid="6" grpId="0" animBg="1"/>
      <p:bldP spid="7" grpId="0" animBg="1"/>
      <p:bldP spid="8"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FFFF00"/>
                </a:solidFill>
                <a:latin typeface="Calibri" pitchFamily="34" charset="0"/>
              </a:rPr>
              <a:t>Another MCQ </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836641"/>
            <a:ext cx="8605838" cy="5832446"/>
          </a:xfrm>
        </p:spPr>
        <p:txBody>
          <a:bodyPr/>
          <a:lstStyle/>
          <a:p>
            <a:pPr marL="0" indent="0">
              <a:buNone/>
            </a:pPr>
            <a:r>
              <a:rPr lang="en-GB" dirty="0">
                <a:solidFill>
                  <a:schemeClr val="bg1"/>
                </a:solidFill>
                <a:latin typeface="Calibri" pitchFamily="34" charset="0"/>
              </a:rPr>
              <a:t>About learning styles,</a:t>
            </a:r>
          </a:p>
          <a:p>
            <a:pPr>
              <a:buFont typeface="+mj-lt"/>
              <a:buAutoNum type="alphaUcPeriod"/>
              <a:tabLst>
                <a:tab pos="6105525" algn="l"/>
              </a:tabLst>
            </a:pPr>
            <a:r>
              <a:rPr lang="en-GB" dirty="0">
                <a:solidFill>
                  <a:schemeClr val="bg1"/>
                </a:solidFill>
              </a:rPr>
              <a:t>I think they’re very important</a:t>
            </a:r>
          </a:p>
          <a:p>
            <a:pPr>
              <a:buFont typeface="+mj-lt"/>
              <a:buAutoNum type="alphaUcPeriod"/>
            </a:pPr>
            <a:r>
              <a:rPr lang="en-GB" dirty="0">
                <a:solidFill>
                  <a:schemeClr val="bg1"/>
                </a:solidFill>
              </a:rPr>
              <a:t>I think they’re a load of rubbish</a:t>
            </a:r>
          </a:p>
          <a:p>
            <a:pPr>
              <a:buFont typeface="+mj-lt"/>
              <a:buAutoNum type="alphaUcPeriod"/>
            </a:pPr>
            <a:r>
              <a:rPr lang="en-GB" dirty="0">
                <a:solidFill>
                  <a:schemeClr val="bg1"/>
                </a:solidFill>
                <a:latin typeface="Calibri" pitchFamily="34" charset="0"/>
              </a:rPr>
              <a:t>I know what mine is (or are)</a:t>
            </a:r>
          </a:p>
          <a:p>
            <a:pPr>
              <a:buFont typeface="+mj-lt"/>
              <a:buAutoNum type="alphaUcPeriod"/>
            </a:pPr>
            <a:r>
              <a:rPr lang="en-GB" dirty="0">
                <a:solidFill>
                  <a:schemeClr val="bg1"/>
                </a:solidFill>
              </a:rPr>
              <a:t>They can’t be changed</a:t>
            </a:r>
          </a:p>
          <a:p>
            <a:pPr>
              <a:buFont typeface="+mj-lt"/>
              <a:buAutoNum type="alphaUcPeriod"/>
            </a:pPr>
            <a:r>
              <a:rPr lang="en-GB" dirty="0">
                <a:solidFill>
                  <a:schemeClr val="bg1"/>
                </a:solidFill>
                <a:latin typeface="Calibri" pitchFamily="34" charset="0"/>
              </a:rPr>
              <a:t>They change over time</a:t>
            </a:r>
          </a:p>
          <a:p>
            <a:pPr marL="0" indent="0">
              <a:buNone/>
            </a:pPr>
            <a:r>
              <a:rPr lang="en-GB" sz="2400" dirty="0">
                <a:solidFill>
                  <a:srgbClr val="FFC000"/>
                </a:solidFill>
                <a:highlight>
                  <a:srgbClr val="000000"/>
                </a:highlight>
              </a:rPr>
              <a:t>Voting:</a:t>
            </a:r>
            <a:r>
              <a:rPr lang="en-GB" sz="2400" dirty="0">
                <a:highlight>
                  <a:srgbClr val="000000"/>
                </a:highlight>
              </a:rPr>
              <a:t> </a:t>
            </a:r>
            <a:r>
              <a:rPr lang="en-GB" sz="2400" dirty="0">
                <a:solidFill>
                  <a:srgbClr val="92D050"/>
                </a:solidFill>
                <a:highlight>
                  <a:srgbClr val="000000"/>
                </a:highlight>
              </a:rPr>
              <a:t>A = 2 hands</a:t>
            </a:r>
            <a:r>
              <a:rPr lang="en-GB" sz="2400" dirty="0">
                <a:highlight>
                  <a:srgbClr val="000000"/>
                </a:highlight>
              </a:rPr>
              <a:t>, 	</a:t>
            </a:r>
            <a:r>
              <a:rPr lang="en-GB" sz="2400" dirty="0">
                <a:solidFill>
                  <a:schemeClr val="accent1">
                    <a:lumMod val="60000"/>
                    <a:lumOff val="40000"/>
                  </a:schemeClr>
                </a:solidFill>
                <a:highlight>
                  <a:srgbClr val="000000"/>
                </a:highlight>
              </a:rPr>
              <a:t>B = 1 hand</a:t>
            </a:r>
          </a:p>
          <a:p>
            <a:pPr marL="0" indent="0">
              <a:buNone/>
            </a:pPr>
            <a:r>
              <a:rPr lang="en-GB" sz="2400" dirty="0">
                <a:solidFill>
                  <a:srgbClr val="33CC33"/>
                </a:solidFill>
                <a:highlight>
                  <a:srgbClr val="000000"/>
                </a:highlight>
              </a:rPr>
              <a:t>C = touch left ear</a:t>
            </a:r>
            <a:r>
              <a:rPr lang="en-GB" sz="2400" dirty="0">
                <a:highlight>
                  <a:srgbClr val="000000"/>
                </a:highlight>
              </a:rPr>
              <a:t>, 	</a:t>
            </a:r>
            <a:r>
              <a:rPr lang="en-GB" sz="2400" dirty="0">
                <a:solidFill>
                  <a:srgbClr val="FF6699"/>
                </a:solidFill>
                <a:highlight>
                  <a:srgbClr val="000000"/>
                </a:highlight>
              </a:rPr>
              <a:t>D = touch right ear  </a:t>
            </a:r>
          </a:p>
          <a:p>
            <a:pPr marL="0" indent="0">
              <a:buNone/>
            </a:pPr>
            <a:r>
              <a:rPr lang="en-GB" sz="2400" dirty="0">
                <a:solidFill>
                  <a:schemeClr val="accent6">
                    <a:lumMod val="60000"/>
                    <a:lumOff val="40000"/>
                  </a:schemeClr>
                </a:solidFill>
                <a:highlight>
                  <a:srgbClr val="000000"/>
                </a:highlight>
              </a:rPr>
              <a:t>E = scratch your head</a:t>
            </a:r>
          </a:p>
        </p:txBody>
      </p:sp>
    </p:spTree>
    <p:extLst>
      <p:ext uri="{BB962C8B-B14F-4D97-AF65-F5344CB8AC3E}">
        <p14:creationId xmlns:p14="http://schemas.microsoft.com/office/powerpoint/2010/main" val="253868154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What’s missing in this old cycle?</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mic Sans MS" pitchFamily="66" charset="0"/>
                <a:ea typeface="+mn-ea"/>
                <a:cs typeface="Arial" pitchFamily="34" charset="0"/>
              </a:rPr>
              <a:t>Conceptualisation</a:t>
            </a:r>
            <a:endPar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Inspiration?</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Enthusiasm?</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Engagement?</a:t>
            </a:r>
          </a:p>
        </p:txBody>
      </p:sp>
    </p:spTree>
    <p:extLst>
      <p:ext uri="{BB962C8B-B14F-4D97-AF65-F5344CB8AC3E}">
        <p14:creationId xmlns:p14="http://schemas.microsoft.com/office/powerpoint/2010/main" val="1292295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410916574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C368-A47D-48D6-ACDF-5FAA7095CB8E}"/>
              </a:ext>
            </a:extLst>
          </p:cNvPr>
          <p:cNvSpPr>
            <a:spLocks noGrp="1"/>
          </p:cNvSpPr>
          <p:nvPr>
            <p:ph type="title"/>
          </p:nvPr>
        </p:nvSpPr>
        <p:spPr/>
        <p:txBody>
          <a:bodyPr/>
          <a:lstStyle/>
          <a:p>
            <a:r>
              <a:rPr lang="en-GB" dirty="0">
                <a:solidFill>
                  <a:srgbClr val="00B050"/>
                </a:solidFill>
              </a:rPr>
              <a:t>Making learning happen</a:t>
            </a:r>
          </a:p>
        </p:txBody>
      </p:sp>
      <p:sp>
        <p:nvSpPr>
          <p:cNvPr id="3" name="Content Placeholder 2">
            <a:extLst>
              <a:ext uri="{FF2B5EF4-FFF2-40B4-BE49-F238E27FC236}">
                <a16:creationId xmlns:a16="http://schemas.microsoft.com/office/drawing/2014/main" id="{B766E1C2-ABAD-417C-84C8-9ABE58F09F83}"/>
              </a:ext>
            </a:extLst>
          </p:cNvPr>
          <p:cNvSpPr>
            <a:spLocks noGrp="1"/>
          </p:cNvSpPr>
          <p:nvPr>
            <p:ph idx="1"/>
          </p:nvPr>
        </p:nvSpPr>
        <p:spPr/>
        <p:txBody>
          <a:bodyPr/>
          <a:lstStyle/>
          <a:p>
            <a:pPr marL="3048000" indent="-3048000">
              <a:buNone/>
            </a:pPr>
            <a:r>
              <a:rPr lang="en-GB" dirty="0"/>
              <a:t>20</a:t>
            </a:r>
            <a:r>
              <a:rPr lang="en-GB" baseline="30000" dirty="0"/>
              <a:t>th</a:t>
            </a:r>
            <a:r>
              <a:rPr lang="en-GB" dirty="0"/>
              <a:t> September: 	Factors underpinning successful teaching.</a:t>
            </a:r>
          </a:p>
          <a:p>
            <a:pPr marL="3048000" indent="-3048000">
              <a:buNone/>
            </a:pPr>
            <a:r>
              <a:rPr lang="en-GB" dirty="0"/>
              <a:t>6</a:t>
            </a:r>
            <a:r>
              <a:rPr lang="en-GB" baseline="30000" dirty="0"/>
              <a:t>th</a:t>
            </a:r>
            <a:r>
              <a:rPr lang="en-GB" dirty="0"/>
              <a:t> December: 	Giving effective feedback.</a:t>
            </a:r>
          </a:p>
          <a:p>
            <a:pPr marL="3048000" indent="-3048000">
              <a:buNone/>
            </a:pPr>
            <a:r>
              <a:rPr lang="en-GB" dirty="0"/>
              <a:t>7</a:t>
            </a:r>
            <a:r>
              <a:rPr lang="en-GB" baseline="30000" dirty="0"/>
              <a:t>th</a:t>
            </a:r>
            <a:r>
              <a:rPr lang="en-GB" dirty="0"/>
              <a:t> March: 	Effective assessment.</a:t>
            </a:r>
          </a:p>
          <a:p>
            <a:pPr marL="3048000" indent="-3048000">
              <a:buNone/>
            </a:pPr>
            <a:r>
              <a:rPr lang="en-GB" dirty="0"/>
              <a:t>6</a:t>
            </a:r>
            <a:r>
              <a:rPr lang="en-GB" baseline="30000" dirty="0"/>
              <a:t>th</a:t>
            </a:r>
            <a:r>
              <a:rPr lang="en-GB" dirty="0"/>
              <a:t> June?: 	Lecturing styles and methods.</a:t>
            </a:r>
          </a:p>
        </p:txBody>
      </p:sp>
    </p:spTree>
    <p:extLst>
      <p:ext uri="{BB962C8B-B14F-4D97-AF65-F5344CB8AC3E}">
        <p14:creationId xmlns:p14="http://schemas.microsoft.com/office/powerpoint/2010/main" val="317068169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E89EE-0041-48A0-B87A-7DDC546FF2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593" y="297102"/>
            <a:ext cx="8776027" cy="6156318"/>
          </a:xfrm>
          <a:prstGeom prst="rect">
            <a:avLst/>
          </a:prstGeom>
        </p:spPr>
      </p:pic>
    </p:spTree>
    <p:extLst>
      <p:ext uri="{BB962C8B-B14F-4D97-AF65-F5344CB8AC3E}">
        <p14:creationId xmlns:p14="http://schemas.microsoft.com/office/powerpoint/2010/main" val="29353927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anchor="ctr"/>
          <a:lstStyle/>
          <a:p>
            <a:pPr eaLnBrk="0" hangingPunct="0"/>
            <a:r>
              <a:rPr lang="en-GB" b="1" kern="1200" dirty="0">
                <a:latin typeface="Calibri" pitchFamily="34" charset="0"/>
                <a:ea typeface="+mn-ea"/>
                <a:cs typeface="+mn-cs"/>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Tree>
    <p:extLst>
      <p:ext uri="{BB962C8B-B14F-4D97-AF65-F5344CB8AC3E}">
        <p14:creationId xmlns:p14="http://schemas.microsoft.com/office/powerpoint/2010/main" val="893932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914399"/>
          </a:xfrm>
        </p:spPr>
        <p:txBody>
          <a:bodyPr/>
          <a:lstStyle/>
          <a:p>
            <a:pPr algn="l"/>
            <a:r>
              <a:rPr lang="en-GB" sz="3200" b="1" dirty="0">
                <a:solidFill>
                  <a:schemeClr val="accent2"/>
                </a:solidFill>
              </a:rPr>
              <a:t>‘Do you </a:t>
            </a:r>
            <a:r>
              <a:rPr lang="en-GB" sz="3200" b="1" dirty="0">
                <a:solidFill>
                  <a:srgbClr val="FF0000"/>
                </a:solidFill>
              </a:rPr>
              <a:t>understand</a:t>
            </a:r>
            <a:r>
              <a:rPr lang="en-GB" sz="3200" b="1" dirty="0">
                <a:solidFill>
                  <a:schemeClr val="accent2"/>
                </a:solidFill>
              </a:rPr>
              <a:t>?’ lecturer asks student.</a:t>
            </a:r>
            <a:endParaRPr lang="en-US" sz="3200" b="1" dirty="0"/>
          </a:p>
        </p:txBody>
      </p:sp>
      <p:sp>
        <p:nvSpPr>
          <p:cNvPr id="3" name="Content Placeholder 2"/>
          <p:cNvSpPr>
            <a:spLocks noGrp="1"/>
          </p:cNvSpPr>
          <p:nvPr>
            <p:ph idx="1"/>
          </p:nvPr>
        </p:nvSpPr>
        <p:spPr>
          <a:xfrm>
            <a:off x="228600" y="838200"/>
            <a:ext cx="8915400" cy="5638799"/>
          </a:xfrm>
        </p:spPr>
        <p:txBody>
          <a:bodyPr/>
          <a:lstStyle/>
          <a:p>
            <a:pPr marL="171450" indent="-171450">
              <a:lnSpc>
                <a:spcPct val="100000"/>
              </a:lnSpc>
              <a:buNone/>
            </a:pPr>
            <a:r>
              <a:rPr lang="en-GB" sz="2000" dirty="0">
                <a:solidFill>
                  <a:srgbClr val="006600"/>
                </a:solidFill>
              </a:rPr>
              <a:t>‘Understand </a:t>
            </a:r>
            <a:r>
              <a:rPr lang="en-GB" sz="2000" dirty="0">
                <a:solidFill>
                  <a:srgbClr val="FF0000"/>
                </a:solidFill>
              </a:rPr>
              <a:t>what</a:t>
            </a:r>
            <a:r>
              <a:rPr lang="en-GB" sz="2000" dirty="0">
                <a:solidFill>
                  <a:srgbClr val="006600"/>
                </a:solidFill>
              </a:rPr>
              <a:t>?’ </a:t>
            </a:r>
            <a:r>
              <a:rPr lang="en-GB" sz="2000" dirty="0">
                <a:solidFill>
                  <a:schemeClr val="accent2"/>
                </a:solidFill>
              </a:rPr>
              <a:t>thinks student. </a:t>
            </a:r>
          </a:p>
          <a:p>
            <a:pPr marL="171450" indent="-171450">
              <a:lnSpc>
                <a:spcPct val="100000"/>
              </a:lnSpc>
              <a:buNone/>
            </a:pPr>
            <a:r>
              <a:rPr lang="en-GB" sz="2000" dirty="0">
                <a:solidFill>
                  <a:srgbClr val="006600"/>
                </a:solidFill>
              </a:rPr>
              <a:t>‘</a:t>
            </a:r>
            <a:r>
              <a:rPr lang="en-GB" sz="2000" dirty="0">
                <a:solidFill>
                  <a:srgbClr val="FF0000"/>
                </a:solidFill>
              </a:rPr>
              <a:t>What</a:t>
            </a:r>
            <a:r>
              <a:rPr lang="en-GB" sz="2000" dirty="0">
                <a:solidFill>
                  <a:srgbClr val="006600"/>
                </a:solidFill>
              </a:rPr>
              <a:t> am I supposed to understand?’ </a:t>
            </a:r>
          </a:p>
          <a:p>
            <a:pPr marL="171450" indent="-171450">
              <a:lnSpc>
                <a:spcPct val="100000"/>
              </a:lnSpc>
              <a:buNone/>
            </a:pPr>
            <a:r>
              <a:rPr lang="en-GB" sz="2000" dirty="0">
                <a:solidFill>
                  <a:srgbClr val="006600"/>
                </a:solidFill>
              </a:rPr>
              <a:t>‘What will he/she think of me if I say “</a:t>
            </a:r>
            <a:r>
              <a:rPr lang="en-GB" sz="2000" dirty="0">
                <a:solidFill>
                  <a:srgbClr val="FF0000"/>
                </a:solidFill>
              </a:rPr>
              <a:t>no</a:t>
            </a:r>
            <a:r>
              <a:rPr lang="en-GB" sz="2000" dirty="0">
                <a:solidFill>
                  <a:srgbClr val="006600"/>
                </a:solidFill>
              </a:rPr>
              <a:t>”?’ </a:t>
            </a:r>
          </a:p>
          <a:p>
            <a:pPr marL="171450" indent="-171450">
              <a:lnSpc>
                <a:spcPct val="100000"/>
              </a:lnSpc>
              <a:buNone/>
            </a:pPr>
            <a:r>
              <a:rPr lang="en-GB" sz="2000" dirty="0">
                <a:solidFill>
                  <a:srgbClr val="006600"/>
                </a:solidFill>
              </a:rPr>
              <a:t>‘If I say “</a:t>
            </a:r>
            <a:r>
              <a:rPr lang="en-GB" sz="2000" dirty="0">
                <a:solidFill>
                  <a:srgbClr val="FF0000"/>
                </a:solidFill>
              </a:rPr>
              <a:t>yes</a:t>
            </a:r>
            <a:r>
              <a:rPr lang="en-GB" sz="2000" dirty="0">
                <a:solidFill>
                  <a:srgbClr val="006600"/>
                </a:solidFill>
              </a:rPr>
              <a:t>” will he/she ask me a difficult question to catch me out?’ </a:t>
            </a:r>
          </a:p>
          <a:p>
            <a:pPr marL="171450" indent="-171450">
              <a:lnSpc>
                <a:spcPct val="100000"/>
              </a:lnSpc>
              <a:buNone/>
            </a:pPr>
            <a:r>
              <a:rPr lang="en-GB" sz="2000" dirty="0">
                <a:solidFill>
                  <a:srgbClr val="006600"/>
                </a:solidFill>
              </a:rPr>
              <a:t>‘</a:t>
            </a:r>
            <a:r>
              <a:rPr lang="en-GB" sz="2000" dirty="0">
                <a:solidFill>
                  <a:srgbClr val="FF0000"/>
                </a:solidFill>
              </a:rPr>
              <a:t>Why</a:t>
            </a:r>
            <a:r>
              <a:rPr lang="en-GB" sz="2000" dirty="0">
                <a:solidFill>
                  <a:srgbClr val="006600"/>
                </a:solidFill>
              </a:rPr>
              <a:t> am I being asked this anyway?’ </a:t>
            </a:r>
          </a:p>
          <a:p>
            <a:pPr marL="171450" indent="-171450">
              <a:lnSpc>
                <a:spcPct val="100000"/>
              </a:lnSpc>
              <a:buNone/>
            </a:pPr>
            <a:r>
              <a:rPr lang="en-GB" sz="2000" dirty="0">
                <a:solidFill>
                  <a:srgbClr val="006600"/>
                </a:solidFill>
              </a:rPr>
              <a:t>‘Is it going to be </a:t>
            </a:r>
            <a:r>
              <a:rPr lang="en-GB" sz="2000" dirty="0">
                <a:solidFill>
                  <a:srgbClr val="FF0000"/>
                </a:solidFill>
              </a:rPr>
              <a:t>important</a:t>
            </a:r>
            <a:r>
              <a:rPr lang="en-GB" sz="2000" dirty="0">
                <a:solidFill>
                  <a:srgbClr val="006600"/>
                </a:solidFill>
              </a:rPr>
              <a:t> for me to understand this?’. </a:t>
            </a:r>
          </a:p>
          <a:p>
            <a:pPr marL="171450" indent="-171450">
              <a:lnSpc>
                <a:spcPct val="100000"/>
              </a:lnSpc>
              <a:buNone/>
            </a:pPr>
            <a:r>
              <a:rPr lang="en-GB" sz="2000" dirty="0">
                <a:solidFill>
                  <a:srgbClr val="006600"/>
                </a:solidFill>
              </a:rPr>
              <a:t>‘How will I </a:t>
            </a:r>
            <a:r>
              <a:rPr lang="en-GB" sz="2000" dirty="0">
                <a:solidFill>
                  <a:srgbClr val="FF0000"/>
                </a:solidFill>
              </a:rPr>
              <a:t>know</a:t>
            </a:r>
            <a:r>
              <a:rPr lang="en-GB" sz="2000" dirty="0">
                <a:solidFill>
                  <a:srgbClr val="006600"/>
                </a:solidFill>
              </a:rPr>
              <a:t> when I understand it?’. </a:t>
            </a:r>
          </a:p>
          <a:p>
            <a:pPr marL="171450" indent="-171450">
              <a:lnSpc>
                <a:spcPct val="100000"/>
              </a:lnSpc>
              <a:buNone/>
            </a:pPr>
            <a:r>
              <a:rPr lang="en-GB" sz="2000" dirty="0">
                <a:solidFill>
                  <a:srgbClr val="006600"/>
                </a:solidFill>
              </a:rPr>
              <a:t>‘What will I be able to </a:t>
            </a:r>
            <a:r>
              <a:rPr lang="en-GB" sz="2000" dirty="0">
                <a:solidFill>
                  <a:srgbClr val="FF0000"/>
                </a:solidFill>
              </a:rPr>
              <a:t>do</a:t>
            </a:r>
            <a:r>
              <a:rPr lang="en-GB" sz="2000" dirty="0">
                <a:solidFill>
                  <a:srgbClr val="006600"/>
                </a:solidFill>
              </a:rPr>
              <a:t> when I understand it?’.</a:t>
            </a:r>
          </a:p>
          <a:p>
            <a:pPr marL="171450" indent="-171450">
              <a:lnSpc>
                <a:spcPct val="100000"/>
              </a:lnSpc>
              <a:buNone/>
            </a:pPr>
            <a:r>
              <a:rPr lang="en-GB" sz="2000" dirty="0">
                <a:solidFill>
                  <a:srgbClr val="006600"/>
                </a:solidFill>
              </a:rPr>
              <a:t>‘How will I be able to </a:t>
            </a:r>
            <a:r>
              <a:rPr lang="en-GB" sz="2000" dirty="0">
                <a:solidFill>
                  <a:srgbClr val="FF0000"/>
                </a:solidFill>
              </a:rPr>
              <a:t>demonstrate</a:t>
            </a:r>
            <a:r>
              <a:rPr lang="en-GB" sz="2000" dirty="0">
                <a:solidFill>
                  <a:srgbClr val="006600"/>
                </a:solidFill>
              </a:rPr>
              <a:t> my understanding of it?’. </a:t>
            </a:r>
          </a:p>
          <a:p>
            <a:pPr marL="171450" indent="-171450">
              <a:lnSpc>
                <a:spcPct val="100000"/>
              </a:lnSpc>
              <a:buNone/>
            </a:pPr>
            <a:r>
              <a:rPr lang="en-GB" sz="2000" dirty="0">
                <a:solidFill>
                  <a:srgbClr val="006600"/>
                </a:solidFill>
              </a:rPr>
              <a:t>‘Do I </a:t>
            </a:r>
            <a:r>
              <a:rPr lang="en-GB" sz="2000" dirty="0">
                <a:solidFill>
                  <a:srgbClr val="FF0000"/>
                </a:solidFill>
              </a:rPr>
              <a:t>actually</a:t>
            </a:r>
            <a:r>
              <a:rPr lang="en-GB" sz="2000" dirty="0">
                <a:solidFill>
                  <a:srgbClr val="006600"/>
                </a:solidFill>
              </a:rPr>
              <a:t> have to understand it, or will it be enough simply to demonstrate my understanding of it, by doing something I can do, even when I don’t understand it?’. </a:t>
            </a:r>
          </a:p>
          <a:p>
            <a:pPr marL="171450" indent="-171450">
              <a:lnSpc>
                <a:spcPct val="100000"/>
              </a:lnSpc>
              <a:buNone/>
            </a:pPr>
            <a:r>
              <a:rPr lang="en-GB" sz="2000" dirty="0">
                <a:solidFill>
                  <a:srgbClr val="006600"/>
                </a:solidFill>
              </a:rPr>
              <a:t>‘Does </a:t>
            </a:r>
            <a:r>
              <a:rPr lang="en-GB" sz="2000" dirty="0">
                <a:solidFill>
                  <a:srgbClr val="FF0000"/>
                </a:solidFill>
              </a:rPr>
              <a:t>he/she</a:t>
            </a:r>
            <a:r>
              <a:rPr lang="en-GB" sz="2000" dirty="0">
                <a:solidFill>
                  <a:srgbClr val="006600"/>
                </a:solidFill>
              </a:rPr>
              <a:t> understand it, anyway?’</a:t>
            </a:r>
          </a:p>
          <a:p>
            <a:pPr marL="171450" indent="-171450">
              <a:lnSpc>
                <a:spcPct val="100000"/>
              </a:lnSpc>
              <a:buNone/>
            </a:pPr>
            <a:r>
              <a:rPr lang="en-GB" sz="2000" dirty="0">
                <a:solidFill>
                  <a:schemeClr val="accent2"/>
                </a:solidFill>
              </a:rPr>
              <a:t>‘</a:t>
            </a:r>
            <a:r>
              <a:rPr lang="en-GB" sz="2000" dirty="0" err="1">
                <a:solidFill>
                  <a:schemeClr val="accent2"/>
                </a:solidFill>
              </a:rPr>
              <a:t>Mmmm</a:t>
            </a:r>
            <a:r>
              <a:rPr lang="en-GB" sz="2000" dirty="0">
                <a:solidFill>
                  <a:schemeClr val="accent2"/>
                </a:solidFill>
              </a:rPr>
              <a:t>’ replies student (as soon as possible after all that thinking). … continued…</a:t>
            </a:r>
          </a:p>
          <a:p>
            <a:pPr>
              <a:lnSpc>
                <a:spcPct val="100000"/>
              </a:lnSpc>
              <a:buNone/>
            </a:pPr>
            <a:endParaRPr lang="en-US" sz="2000" dirty="0"/>
          </a:p>
        </p:txBody>
      </p:sp>
    </p:spTree>
    <p:extLst>
      <p:ext uri="{BB962C8B-B14F-4D97-AF65-F5344CB8AC3E}">
        <p14:creationId xmlns:p14="http://schemas.microsoft.com/office/powerpoint/2010/main" val="3960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5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09600"/>
            <a:ext cx="8605838" cy="5257801"/>
          </a:xfrm>
        </p:spPr>
        <p:txBody>
          <a:bodyPr/>
          <a:lstStyle/>
          <a:p>
            <a:pPr>
              <a:lnSpc>
                <a:spcPct val="100000"/>
              </a:lnSpc>
              <a:buNone/>
            </a:pPr>
            <a:r>
              <a:rPr lang="en-GB" sz="2200" dirty="0"/>
              <a:t>‘So you don’t understand it then?’ alleges lecturer.</a:t>
            </a:r>
          </a:p>
          <a:p>
            <a:pPr>
              <a:lnSpc>
                <a:spcPct val="100000"/>
              </a:lnSpc>
              <a:buNone/>
            </a:pPr>
            <a:r>
              <a:rPr lang="en-GB" sz="2200" dirty="0">
                <a:solidFill>
                  <a:srgbClr val="006600"/>
                </a:solidFill>
              </a:rPr>
              <a:t>‘Well, …’ replies student.</a:t>
            </a:r>
          </a:p>
          <a:p>
            <a:pPr>
              <a:lnSpc>
                <a:spcPct val="100000"/>
              </a:lnSpc>
              <a:buNone/>
            </a:pPr>
            <a:r>
              <a:rPr lang="en-GB" sz="2200" dirty="0"/>
              <a:t>‘So you understand it well?’ smiles lecturer.</a:t>
            </a:r>
          </a:p>
          <a:p>
            <a:pPr>
              <a:lnSpc>
                <a:spcPct val="100000"/>
              </a:lnSpc>
              <a:buNone/>
            </a:pPr>
            <a:r>
              <a:rPr lang="en-GB" sz="2200" dirty="0">
                <a:solidFill>
                  <a:srgbClr val="006600"/>
                </a:solidFill>
              </a:rPr>
              <a:t>‘Just about’ replies student.</a:t>
            </a:r>
          </a:p>
          <a:p>
            <a:pPr>
              <a:lnSpc>
                <a:spcPct val="100000"/>
              </a:lnSpc>
              <a:buNone/>
            </a:pPr>
            <a:r>
              <a:rPr lang="en-GB" sz="2200" dirty="0"/>
              <a:t>‘Ah, good’ says lecturer. ‘I made myself clear then?’</a:t>
            </a:r>
          </a:p>
          <a:p>
            <a:pPr>
              <a:lnSpc>
                <a:spcPct val="100000"/>
              </a:lnSpc>
              <a:buNone/>
            </a:pPr>
            <a:r>
              <a:rPr lang="en-GB" sz="2200" dirty="0">
                <a:solidFill>
                  <a:srgbClr val="006600"/>
                </a:solidFill>
              </a:rPr>
              <a:t>‘Of course’ replies student.</a:t>
            </a:r>
          </a:p>
          <a:p>
            <a:pPr>
              <a:lnSpc>
                <a:spcPct val="100000"/>
              </a:lnSpc>
              <a:buNone/>
            </a:pPr>
            <a:endParaRPr lang="en-GB" sz="2200" dirty="0">
              <a:solidFill>
                <a:srgbClr val="006600"/>
              </a:solidFill>
            </a:endParaRPr>
          </a:p>
          <a:p>
            <a:pPr>
              <a:lnSpc>
                <a:spcPct val="100000"/>
              </a:lnSpc>
              <a:buNone/>
            </a:pPr>
            <a:r>
              <a:rPr lang="en-GB" sz="2200" dirty="0">
                <a:solidFill>
                  <a:srgbClr val="C00000"/>
                </a:solidFill>
              </a:rPr>
              <a:t>[Because of things like this, the word ‘understand’ is best avoided in intended learning outcomes – and in life in general, except to get people </a:t>
            </a:r>
            <a:r>
              <a:rPr lang="en-GB" sz="2200">
                <a:solidFill>
                  <a:srgbClr val="C00000"/>
                </a:solidFill>
              </a:rPr>
              <a:t>thinking].</a:t>
            </a:r>
            <a:endParaRPr lang="en-GB" sz="2200" dirty="0">
              <a:solidFill>
                <a:srgbClr val="C00000"/>
              </a:solidFill>
            </a:endParaRPr>
          </a:p>
        </p:txBody>
      </p:sp>
    </p:spTree>
    <p:extLst>
      <p:ext uri="{BB962C8B-B14F-4D97-AF65-F5344CB8AC3E}">
        <p14:creationId xmlns:p14="http://schemas.microsoft.com/office/powerpoint/2010/main" val="27097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1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1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10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10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100"/>
                                  </p:iterate>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defRPr/>
            </a:pPr>
            <a:r>
              <a:rPr lang="en-GB" sz="3600" b="1" kern="0" dirty="0">
                <a:solidFill>
                  <a:srgbClr val="008000"/>
                </a:solidFill>
                <a:latin typeface="Calibri" pitchFamily="34" charset="0"/>
                <a:cs typeface="Arial" pitchFamily="34" charset="0"/>
              </a:rPr>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a:spcBef>
                <a:spcPct val="35000"/>
              </a:spcBef>
              <a:buClr>
                <a:srgbClr val="009900"/>
              </a:buClr>
              <a:buFont typeface="Wingdings" pitchFamily="2" charset="2"/>
              <a:buChar char="v"/>
              <a:defRPr/>
            </a:pPr>
            <a:r>
              <a:rPr lang="en-GB" sz="3600" b="1" kern="0" dirty="0">
                <a:solidFill>
                  <a:srgbClr val="660066"/>
                </a:solidFill>
                <a:latin typeface="Calibri" pitchFamily="34" charset="0"/>
                <a:cs typeface="Arial" pitchFamily="34" charset="0"/>
              </a:rPr>
              <a:t>learning by </a:t>
            </a:r>
            <a:r>
              <a:rPr lang="en-GB" sz="3600" b="1" kern="0" dirty="0">
                <a:solidFill>
                  <a:srgbClr val="FF0000"/>
                </a:solidFill>
                <a:latin typeface="Calibri" pitchFamily="34" charset="0"/>
                <a:cs typeface="Arial" pitchFamily="34" charset="0"/>
              </a:rPr>
              <a:t>doing</a:t>
            </a:r>
          </a:p>
          <a:p>
            <a:pPr marL="533400" indent="-533400">
              <a:spcBef>
                <a:spcPct val="35000"/>
              </a:spcBef>
              <a:buClr>
                <a:srgbClr val="009900"/>
              </a:buClr>
              <a:buFont typeface="Wingdings" pitchFamily="2" charset="2"/>
              <a:buChar char="v"/>
              <a:defRPr/>
            </a:pPr>
            <a:r>
              <a:rPr lang="en-GB" sz="3600" b="1" kern="0" dirty="0">
                <a:solidFill>
                  <a:srgbClr val="660066"/>
                </a:solidFill>
                <a:latin typeface="Calibri" pitchFamily="34" charset="0"/>
                <a:cs typeface="Arial" pitchFamily="34" charset="0"/>
              </a:rPr>
              <a:t>learning from </a:t>
            </a:r>
            <a:r>
              <a:rPr lang="en-GB" sz="3600" b="1" kern="0" dirty="0">
                <a:solidFill>
                  <a:srgbClr val="FF0000"/>
                </a:solidFill>
                <a:latin typeface="Calibri" pitchFamily="34" charset="0"/>
                <a:cs typeface="Arial" pitchFamily="34" charset="0"/>
              </a:rPr>
              <a:t>feedback</a:t>
            </a:r>
          </a:p>
          <a:p>
            <a:pPr marL="533400" indent="-533400">
              <a:spcBef>
                <a:spcPct val="35000"/>
              </a:spcBef>
              <a:buClr>
                <a:srgbClr val="009900"/>
              </a:buClr>
              <a:buFont typeface="Wingdings" pitchFamily="2" charset="2"/>
              <a:buChar char="v"/>
              <a:defRPr/>
            </a:pPr>
            <a:r>
              <a:rPr lang="en-GB" sz="3600" b="1" kern="0" dirty="0">
                <a:solidFill>
                  <a:srgbClr val="FF0000"/>
                </a:solidFill>
                <a:latin typeface="Calibri" pitchFamily="34" charset="0"/>
                <a:cs typeface="Arial" pitchFamily="34" charset="0"/>
              </a:rPr>
              <a:t>wanting</a:t>
            </a:r>
            <a:r>
              <a:rPr lang="en-GB" sz="3600"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sz="3600" b="1" kern="0" dirty="0">
                <a:solidFill>
                  <a:srgbClr val="FF0000"/>
                </a:solidFill>
                <a:latin typeface="Calibri" pitchFamily="34" charset="0"/>
                <a:cs typeface="Arial" pitchFamily="34" charset="0"/>
              </a:rPr>
              <a:t>needing</a:t>
            </a:r>
            <a:r>
              <a:rPr lang="en-GB" sz="3600"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sz="3600" b="1" kern="0" dirty="0">
                <a:solidFill>
                  <a:srgbClr val="FF0000"/>
                </a:solidFill>
                <a:latin typeface="Calibri" pitchFamily="34" charset="0"/>
                <a:cs typeface="Arial" pitchFamily="34" charset="0"/>
              </a:rPr>
              <a:t>making</a:t>
            </a:r>
            <a:r>
              <a:rPr lang="en-GB" sz="3600" b="1" kern="0" dirty="0">
                <a:solidFill>
                  <a:srgbClr val="660066"/>
                </a:solidFill>
                <a:latin typeface="Calibri" pitchFamily="34" charset="0"/>
                <a:cs typeface="Arial" pitchFamily="34" charset="0"/>
              </a:rPr>
              <a:t> </a:t>
            </a:r>
            <a:r>
              <a:rPr lang="en-GB" sz="3600" b="1" kern="0" dirty="0">
                <a:solidFill>
                  <a:srgbClr val="FF0000"/>
                </a:solidFill>
                <a:latin typeface="Calibri" pitchFamily="34" charset="0"/>
                <a:cs typeface="Arial" pitchFamily="34" charset="0"/>
              </a:rPr>
              <a:t>sense</a:t>
            </a:r>
            <a:r>
              <a:rPr lang="en-GB" sz="3600" b="1" kern="0" dirty="0">
                <a:solidFill>
                  <a:srgbClr val="660066"/>
                </a:solidFill>
                <a:latin typeface="Calibri" pitchFamily="34" charset="0"/>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extLst>
      <p:ext uri="{BB962C8B-B14F-4D97-AF65-F5344CB8AC3E}">
        <p14:creationId xmlns:p14="http://schemas.microsoft.com/office/powerpoint/2010/main" val="3864251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b="1" dirty="0">
                <a:latin typeface="Calibri" pitchFamily="34" charset="0"/>
                <a:ea typeface="+mn-ea"/>
                <a:cs typeface="Arial" pitchFamily="34" charset="0"/>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extLst>
      <p:ext uri="{BB962C8B-B14F-4D97-AF65-F5344CB8AC3E}">
        <p14:creationId xmlns:p14="http://schemas.microsoft.com/office/powerpoint/2010/main" val="89492657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b="1" dirty="0">
                <a:latin typeface="Calibri" pitchFamily="34" charset="0"/>
                <a:ea typeface="+mn-ea"/>
                <a:cs typeface="Arial" pitchFamily="34" charset="0"/>
              </a:rPr>
              <a:t>Think back to your own teaching</a:t>
            </a:r>
          </a:p>
        </p:txBody>
      </p:sp>
      <p:sp>
        <p:nvSpPr>
          <p:cNvPr id="3" name="Content Placeholder 2"/>
          <p:cNvSpPr>
            <a:spLocks noGrp="1"/>
          </p:cNvSpPr>
          <p:nvPr>
            <p:ph idx="1"/>
          </p:nvPr>
        </p:nvSpPr>
        <p:spPr/>
        <p:txBody>
          <a:bodyPr/>
          <a:lstStyle/>
          <a:p>
            <a:pPr>
              <a:lnSpc>
                <a:spcPct val="100000"/>
              </a:lnSpc>
            </a:pPr>
            <a:r>
              <a:rPr lang="en-GB" sz="2600" dirty="0"/>
              <a:t>Think of something you’ve taught for some time. Think back particularly to the </a:t>
            </a:r>
            <a:r>
              <a:rPr lang="en-GB" sz="2600" dirty="0">
                <a:solidFill>
                  <a:srgbClr val="FF0000"/>
                </a:solidFill>
              </a:rPr>
              <a:t>first</a:t>
            </a:r>
            <a:r>
              <a:rPr lang="en-GB" sz="2600" dirty="0"/>
              <a:t> time you taught it.</a:t>
            </a:r>
          </a:p>
          <a:p>
            <a:pPr>
              <a:lnSpc>
                <a:spcPct val="100000"/>
              </a:lnSpc>
            </a:pPr>
            <a:r>
              <a:rPr lang="en-GB" sz="2600" dirty="0"/>
              <a:t>To what extent did you find that you ‘had your head around it’ </a:t>
            </a:r>
            <a:r>
              <a:rPr lang="en-GB" sz="2600" dirty="0">
                <a:solidFill>
                  <a:srgbClr val="FF0000"/>
                </a:solidFill>
              </a:rPr>
              <a:t>much</a:t>
            </a:r>
            <a:r>
              <a:rPr lang="en-GB" sz="2600" dirty="0"/>
              <a:t> </a:t>
            </a:r>
            <a:r>
              <a:rPr lang="en-GB" sz="2600" dirty="0">
                <a:solidFill>
                  <a:srgbClr val="FF0000"/>
                </a:solidFill>
              </a:rPr>
              <a:t>better</a:t>
            </a:r>
            <a:r>
              <a:rPr lang="en-GB" sz="2600" dirty="0"/>
              <a:t> after teaching it for the first time?</a:t>
            </a:r>
          </a:p>
          <a:p>
            <a:pPr lvl="1">
              <a:lnSpc>
                <a:spcPct val="100000"/>
              </a:lnSpc>
            </a:pPr>
            <a:r>
              <a:rPr lang="en-GB" sz="2600" dirty="0">
                <a:solidFill>
                  <a:srgbClr val="FF0000"/>
                </a:solidFill>
              </a:rPr>
              <a:t>Very much better: raise two hands</a:t>
            </a:r>
          </a:p>
          <a:p>
            <a:pPr lvl="1">
              <a:lnSpc>
                <a:spcPct val="100000"/>
              </a:lnSpc>
            </a:pPr>
            <a:r>
              <a:rPr lang="en-GB" sz="2600" dirty="0">
                <a:solidFill>
                  <a:srgbClr val="333399"/>
                </a:solidFill>
              </a:rPr>
              <a:t>Somewhat better: raise one hand</a:t>
            </a:r>
          </a:p>
          <a:p>
            <a:pPr lvl="1">
              <a:lnSpc>
                <a:spcPct val="100000"/>
              </a:lnSpc>
            </a:pPr>
            <a:r>
              <a:rPr lang="en-GB" sz="2600" dirty="0">
                <a:solidFill>
                  <a:schemeClr val="bg2">
                    <a:lumMod val="75000"/>
                  </a:schemeClr>
                </a:solidFill>
              </a:rPr>
              <a:t>No better: touch left ear!</a:t>
            </a:r>
          </a:p>
        </p:txBody>
      </p:sp>
    </p:spTree>
    <p:extLst>
      <p:ext uri="{BB962C8B-B14F-4D97-AF65-F5344CB8AC3E}">
        <p14:creationId xmlns:p14="http://schemas.microsoft.com/office/powerpoint/2010/main" val="31602132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8000"/>
                </a:solidFill>
                <a:effectLst/>
                <a:uLnTx/>
                <a:uFillTx/>
                <a:latin typeface="Calibri" pitchFamily="34" charset="0"/>
                <a:ea typeface="+mn-ea"/>
                <a:cs typeface="+mn-cs"/>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8602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Tree>
    <p:extLst>
      <p:ext uri="{BB962C8B-B14F-4D97-AF65-F5344CB8AC3E}">
        <p14:creationId xmlns:p14="http://schemas.microsoft.com/office/powerpoint/2010/main" val="1161730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b="1" dirty="0">
                <a:latin typeface="Calibri" pitchFamily="34" charset="0"/>
                <a:ea typeface="+mn-ea"/>
                <a:cs typeface="Arial" pitchFamily="34" charset="0"/>
              </a:rPr>
              <a:t>Now think about assessing</a:t>
            </a:r>
          </a:p>
        </p:txBody>
      </p:sp>
      <p:sp>
        <p:nvSpPr>
          <p:cNvPr id="3" name="Content Placeholder 2"/>
          <p:cNvSpPr>
            <a:spLocks noGrp="1"/>
          </p:cNvSpPr>
          <p:nvPr>
            <p:ph idx="1"/>
          </p:nvPr>
        </p:nvSpPr>
        <p:spPr/>
        <p:txBody>
          <a:bodyPr/>
          <a:lstStyle/>
          <a:p>
            <a:pPr>
              <a:lnSpc>
                <a:spcPct val="100000"/>
              </a:lnSpc>
            </a:pPr>
            <a:r>
              <a:rPr lang="en-GB" sz="2600" dirty="0"/>
              <a:t>Still thinking of the first time you taught that particular topic, think back to the first time you </a:t>
            </a:r>
            <a:r>
              <a:rPr lang="en-GB" sz="2600" dirty="0">
                <a:solidFill>
                  <a:srgbClr val="FF0000"/>
                </a:solidFill>
              </a:rPr>
              <a:t>measured </a:t>
            </a:r>
            <a:r>
              <a:rPr lang="en-GB" sz="2600" dirty="0"/>
              <a:t>students’ learning of the topic.</a:t>
            </a:r>
          </a:p>
          <a:p>
            <a:pPr>
              <a:lnSpc>
                <a:spcPct val="100000"/>
              </a:lnSpc>
            </a:pPr>
            <a:r>
              <a:rPr lang="en-GB" sz="2600" dirty="0"/>
              <a:t>To what extent did you find that after </a:t>
            </a:r>
            <a:r>
              <a:rPr lang="en-GB" sz="2600" dirty="0">
                <a:solidFill>
                  <a:srgbClr val="FF0000"/>
                </a:solidFill>
              </a:rPr>
              <a:t>assessing</a:t>
            </a:r>
            <a:r>
              <a:rPr lang="en-GB" sz="2600" dirty="0"/>
              <a:t> students work, you yourself had ‘made sense’ of the topic even more deeply?</a:t>
            </a:r>
          </a:p>
          <a:p>
            <a:pPr lvl="1">
              <a:lnSpc>
                <a:spcPct val="100000"/>
              </a:lnSpc>
            </a:pPr>
            <a:r>
              <a:rPr lang="en-GB" sz="2600" dirty="0">
                <a:solidFill>
                  <a:srgbClr val="FF0000"/>
                </a:solidFill>
              </a:rPr>
              <a:t>Very much better: raise two hands</a:t>
            </a:r>
          </a:p>
          <a:p>
            <a:pPr lvl="1">
              <a:lnSpc>
                <a:spcPct val="100000"/>
              </a:lnSpc>
            </a:pPr>
            <a:r>
              <a:rPr lang="en-GB" sz="2600" dirty="0">
                <a:solidFill>
                  <a:srgbClr val="333399"/>
                </a:solidFill>
              </a:rPr>
              <a:t>Somewhat better: raise one hand</a:t>
            </a:r>
          </a:p>
          <a:p>
            <a:pPr lvl="1">
              <a:lnSpc>
                <a:spcPct val="100000"/>
              </a:lnSpc>
            </a:pPr>
            <a:r>
              <a:rPr lang="en-GB" sz="2600" dirty="0">
                <a:solidFill>
                  <a:schemeClr val="bg2">
                    <a:lumMod val="75000"/>
                  </a:schemeClr>
                </a:solidFill>
              </a:rPr>
              <a:t>No better: touch left ear!</a:t>
            </a:r>
          </a:p>
          <a:p>
            <a:pPr lvl="1">
              <a:lnSpc>
                <a:spcPct val="100000"/>
              </a:lnSpc>
            </a:pPr>
            <a:endParaRPr lang="en-GB" sz="2600" dirty="0"/>
          </a:p>
        </p:txBody>
      </p:sp>
    </p:spTree>
    <p:extLst>
      <p:ext uri="{BB962C8B-B14F-4D97-AF65-F5344CB8AC3E}">
        <p14:creationId xmlns:p14="http://schemas.microsoft.com/office/powerpoint/2010/main" val="2151222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lang="en-GB" sz="2800" b="1" dirty="0">
                <a:solidFill>
                  <a:srgbClr val="59178A"/>
                </a:solidFill>
                <a:latin typeface="Calibri"/>
              </a:rPr>
              <a:t>?</a:t>
            </a: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 </a:t>
            </a:r>
            <a:r>
              <a:rPr kumimoji="0" lang="en-US" sz="3200" b="1" i="1"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else</a:t>
            </a:r>
            <a:r>
              <a:rPr kumimoji="0" lang="en-US" sz="3200" b="1" i="0" u="none" strike="noStrike" kern="1200" cap="none" spc="0" normalizeH="0" noProof="0" dirty="0">
                <a:ln>
                  <a:noFill/>
                </a:ln>
                <a:solidFill>
                  <a:srgbClr val="008000"/>
                </a:solidFill>
                <a:effectLst/>
                <a:uLnTx/>
                <a:uFillTx/>
                <a:latin typeface="Calibri" panose="020F0502020204030204" pitchFamily="34" charset="0"/>
                <a:ea typeface="+mn-ea"/>
                <a:cs typeface="Calibri" panose="020F0502020204030204" pitchFamily="34" charset="0"/>
              </a:rPr>
              <a:t> can we do to use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noProof="0" dirty="0">
                <a:ln>
                  <a:noFill/>
                </a:ln>
                <a:solidFill>
                  <a:srgbClr val="008000"/>
                </a:solidFill>
                <a:effectLst/>
                <a:uLnTx/>
                <a:uFillTx/>
                <a:latin typeface="Calibri" panose="020F0502020204030204" pitchFamily="34" charset="0"/>
                <a:ea typeface="+mn-ea"/>
                <a:cs typeface="Calibri" panose="020F0502020204030204" pitchFamily="34" charset="0"/>
              </a:rPr>
              <a:t>teaching, assessment and feedback to</a:t>
            </a: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144143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3C5A-F501-4608-9070-0DC1CF29B2CC}"/>
              </a:ext>
            </a:extLst>
          </p:cNvPr>
          <p:cNvSpPr>
            <a:spLocks noGrp="1"/>
          </p:cNvSpPr>
          <p:nvPr>
            <p:ph type="title"/>
          </p:nvPr>
        </p:nvSpPr>
        <p:spPr/>
        <p:txBody>
          <a:bodyPr/>
          <a:lstStyle/>
          <a:p>
            <a:r>
              <a:rPr lang="en-GB" sz="4000" dirty="0">
                <a:solidFill>
                  <a:srgbClr val="00B050"/>
                </a:solidFill>
              </a:rPr>
              <a:t>Factors underpinning successful teaching</a:t>
            </a:r>
          </a:p>
        </p:txBody>
      </p:sp>
      <p:sp>
        <p:nvSpPr>
          <p:cNvPr id="3" name="Content Placeholder 2">
            <a:extLst>
              <a:ext uri="{FF2B5EF4-FFF2-40B4-BE49-F238E27FC236}">
                <a16:creationId xmlns:a16="http://schemas.microsoft.com/office/drawing/2014/main" id="{679828A7-DED7-4268-8F4A-FBD780D77ED8}"/>
              </a:ext>
            </a:extLst>
          </p:cNvPr>
          <p:cNvSpPr>
            <a:spLocks noGrp="1"/>
          </p:cNvSpPr>
          <p:nvPr>
            <p:ph idx="1"/>
          </p:nvPr>
        </p:nvSpPr>
        <p:spPr/>
        <p:txBody>
          <a:bodyPr/>
          <a:lstStyle/>
          <a:p>
            <a:r>
              <a:rPr lang="en-GB" dirty="0"/>
              <a:t>In this first of four sessions over the year, we’ll look at the factors underpinning successful learning, and how these link to assessment, and feedback.</a:t>
            </a:r>
          </a:p>
          <a:p>
            <a:r>
              <a:rPr lang="en-GB" dirty="0"/>
              <a:t>Then we’ll explore some of the ways we can address these factors in teaching, cast a critical eye towards learning outcomes, (and essays!) and explore and prioritise some of the attributes of successful teachers.</a:t>
            </a:r>
          </a:p>
        </p:txBody>
      </p:sp>
    </p:spTree>
    <p:extLst>
      <p:ext uri="{BB962C8B-B14F-4D97-AF65-F5344CB8AC3E}">
        <p14:creationId xmlns:p14="http://schemas.microsoft.com/office/powerpoint/2010/main" val="257433439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24287155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37026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957263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4044804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b="1" dirty="0">
                <a:latin typeface="+mn-lt"/>
              </a:rPr>
              <a:t>What wavelength should I teach on?</a:t>
            </a:r>
          </a:p>
        </p:txBody>
      </p:sp>
      <p:sp>
        <p:nvSpPr>
          <p:cNvPr id="259075" name="Rectangle 3"/>
          <p:cNvSpPr>
            <a:spLocks noGrp="1" noChangeArrowheads="1"/>
          </p:cNvSpPr>
          <p:nvPr>
            <p:ph idx="1"/>
          </p:nvPr>
        </p:nvSpPr>
        <p:spPr/>
        <p:txBody>
          <a:bodyPr/>
          <a:lstStyle/>
          <a:p>
            <a:pPr>
              <a:buNone/>
              <a:defRPr/>
            </a:pPr>
            <a:r>
              <a:rPr lang="en-GB" dirty="0"/>
              <a:t>The only one that works is </a:t>
            </a:r>
            <a:r>
              <a:rPr lang="en-GB" sz="4800" dirty="0">
                <a:solidFill>
                  <a:srgbClr val="9966FF"/>
                </a:solidFill>
                <a:highlight>
                  <a:srgbClr val="FFFF00"/>
                </a:highlight>
                <a:latin typeface="Times New Roman" panose="02020603050405020304" pitchFamily="18" charset="0"/>
                <a:cs typeface="Times New Roman" panose="02020603050405020304" pitchFamily="18" charset="0"/>
              </a:rPr>
              <a:t>WIIFM</a:t>
            </a:r>
            <a:endParaRPr lang="en-GB" sz="4000" dirty="0">
              <a:solidFill>
                <a:srgbClr val="9966FF"/>
              </a:solidFill>
              <a:highlight>
                <a:srgbClr val="FFFF00"/>
              </a:highlight>
              <a:latin typeface="Times New Roman" panose="02020603050405020304" pitchFamily="18" charset="0"/>
              <a:cs typeface="Times New Roman" panose="02020603050405020304" pitchFamily="18" charset="0"/>
            </a:endParaRPr>
          </a:p>
          <a:p>
            <a:pPr>
              <a:buNone/>
              <a:defRPr/>
            </a:pPr>
            <a:r>
              <a:rPr lang="en-GB" sz="4000" dirty="0">
                <a:solidFill>
                  <a:srgbClr val="9966FF"/>
                </a:solidFill>
              </a:rPr>
              <a:t>What’s in it for me?</a:t>
            </a:r>
          </a:p>
          <a:p>
            <a:pPr>
              <a:defRPr/>
            </a:pPr>
            <a:r>
              <a:rPr lang="en-GB" dirty="0"/>
              <a:t>Consciously address the </a:t>
            </a:r>
            <a:r>
              <a:rPr lang="en-GB" dirty="0">
                <a:solidFill>
                  <a:srgbClr val="FF0000"/>
                </a:solidFill>
              </a:rPr>
              <a:t>‘so what’ </a:t>
            </a:r>
            <a:r>
              <a:rPr lang="en-GB" dirty="0"/>
              <a:t>in learners’ minds;</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Learners learn far more readily if they are continuously aware of the benefits for them of putting energy into their learning.</a:t>
            </a:r>
          </a:p>
        </p:txBody>
      </p:sp>
    </p:spTree>
    <p:extLst>
      <p:ext uri="{BB962C8B-B14F-4D97-AF65-F5344CB8AC3E}">
        <p14:creationId xmlns:p14="http://schemas.microsoft.com/office/powerpoint/2010/main" val="365095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79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p:txBody>
          <a:bodyPr/>
          <a:lstStyle/>
          <a:p>
            <a:r>
              <a:rPr lang="en-GB" sz="3600" dirty="0"/>
              <a:t>Quality feedback: three vital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err="1">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t>
            </a:r>
            <a:r>
              <a:rPr lang="en-GB" sz="2800" dirty="0" err="1"/>
              <a:t>Dunworth</a:t>
            </a:r>
            <a:r>
              <a:rPr lang="en-GB" sz="2800" dirty="0"/>
              <a:t> &amp; Sanchez, 2016, quoted by </a:t>
            </a:r>
            <a:r>
              <a:rPr lang="en-GB" sz="2800" dirty="0" err="1">
                <a:solidFill>
                  <a:srgbClr val="FF0000"/>
                </a:solidFill>
              </a:rPr>
              <a:t>Winstone</a:t>
            </a:r>
            <a:r>
              <a:rPr lang="en-GB" sz="2800" dirty="0"/>
              <a:t>       and Nash, 2016). </a:t>
            </a:r>
          </a:p>
          <a:p>
            <a:endParaRPr lang="en-GB" sz="2800" dirty="0"/>
          </a:p>
        </p:txBody>
      </p:sp>
    </p:spTree>
    <p:extLst>
      <p:ext uri="{BB962C8B-B14F-4D97-AF65-F5344CB8AC3E}">
        <p14:creationId xmlns:p14="http://schemas.microsoft.com/office/powerpoint/2010/main" val="406137448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639887"/>
          </a:xfrm>
        </p:spPr>
        <p:txBody>
          <a:bodyPr>
            <a:normAutofit/>
          </a:bodyPr>
          <a:lstStyle/>
          <a:p>
            <a:pPr algn="l"/>
            <a:r>
              <a:rPr lang="en-GB" sz="2800" b="1" dirty="0" err="1">
                <a:solidFill>
                  <a:srgbClr val="00B050"/>
                </a:solidFill>
              </a:rPr>
              <a:t>Hounsell</a:t>
            </a:r>
            <a:r>
              <a:rPr lang="en-GB" sz="2800" b="1" dirty="0">
                <a:solidFill>
                  <a:srgbClr val="00B050"/>
                </a:solidFill>
              </a:rPr>
              <a:t>, D. (2008). The trouble with feedback:  New challenges, emerging strategies. </a:t>
            </a:r>
            <a:r>
              <a:rPr lang="en-US" sz="2800" b="1" i="1" dirty="0"/>
              <a:t>Interchange</a:t>
            </a:r>
            <a:r>
              <a:rPr lang="en-US" sz="2800" b="1" dirty="0"/>
              <a:t>, </a:t>
            </a:r>
            <a:r>
              <a:rPr lang="en-US" sz="2800" b="1" i="1" dirty="0"/>
              <a:t>2</a:t>
            </a:r>
            <a:r>
              <a:rPr lang="en-US" sz="2800" b="1" dirty="0"/>
              <a:t>, pp.1-10</a:t>
            </a:r>
            <a:r>
              <a:rPr lang="en-US" sz="2800" dirty="0"/>
              <a:t>. </a:t>
            </a:r>
            <a:br>
              <a:rPr lang="en-GB" sz="2800" b="1" dirty="0">
                <a:solidFill>
                  <a:srgbClr val="00B050"/>
                </a:solidFill>
              </a:rPr>
            </a:br>
            <a:endParaRPr lang="en-GB" sz="2800" b="1" dirty="0">
              <a:solidFill>
                <a:srgbClr val="00B050"/>
              </a:solidFill>
            </a:endParaRPr>
          </a:p>
        </p:txBody>
      </p:sp>
      <p:sp>
        <p:nvSpPr>
          <p:cNvPr id="5" name="Content Placeholder 4"/>
          <p:cNvSpPr>
            <a:spLocks noGrp="1"/>
          </p:cNvSpPr>
          <p:nvPr>
            <p:ph idx="1"/>
          </p:nvPr>
        </p:nvSpPr>
        <p:spPr>
          <a:xfrm>
            <a:off x="358777" y="1905000"/>
            <a:ext cx="8605838" cy="3962400"/>
          </a:xfrm>
        </p:spPr>
        <p:txBody>
          <a:bodyPr/>
          <a:lstStyle/>
          <a:p>
            <a:pPr>
              <a:lnSpc>
                <a:spcPct val="100000"/>
              </a:lnSpc>
              <a:buNone/>
            </a:pPr>
            <a:r>
              <a:rPr lang="en-GB" sz="2800" b="1" dirty="0">
                <a:solidFill>
                  <a:srgbClr val="660066"/>
                </a:solidFill>
              </a:rPr>
              <a:t>	Feedforward is a strategy that aims to </a:t>
            </a:r>
            <a:r>
              <a:rPr lang="en-GB" sz="2800" b="1" dirty="0">
                <a:solidFill>
                  <a:srgbClr val="9966FF"/>
                </a:solidFill>
              </a:rPr>
              <a:t>‘increase the value of feedback to the students by focusing comments not only on the past and present…but also on the future – what the student might aim to do, or do differently in the next assignment or assessment if they are to continue to do well or to do better</a:t>
            </a:r>
            <a:r>
              <a:rPr lang="en-GB" sz="2800" b="1" dirty="0">
                <a:solidFill>
                  <a:srgbClr val="660066"/>
                </a:solidFill>
              </a:rPr>
              <a:t>’ (</a:t>
            </a:r>
            <a:r>
              <a:rPr lang="en-GB" sz="2800" b="1" dirty="0" err="1">
                <a:solidFill>
                  <a:srgbClr val="660066"/>
                </a:solidFill>
              </a:rPr>
              <a:t>Hounsell</a:t>
            </a:r>
            <a:r>
              <a:rPr lang="en-GB" sz="2800" b="1" dirty="0">
                <a:solidFill>
                  <a:srgbClr val="660066"/>
                </a:solidFill>
              </a:rPr>
              <a:t>, 2008, p. 5). </a:t>
            </a:r>
          </a:p>
          <a:p>
            <a:pPr>
              <a:lnSpc>
                <a:spcPct val="100000"/>
              </a:lnSpc>
            </a:pPr>
            <a:endParaRPr lang="en-GB" sz="2800" b="1" dirty="0">
              <a:solidFill>
                <a:srgbClr val="660066"/>
              </a:solidFill>
            </a:endParaRPr>
          </a:p>
        </p:txBody>
      </p:sp>
    </p:spTree>
    <p:extLst>
      <p:ext uri="{BB962C8B-B14F-4D97-AF65-F5344CB8AC3E}">
        <p14:creationId xmlns:p14="http://schemas.microsoft.com/office/powerpoint/2010/main" val="28783606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a:t>
            </a:r>
            <a:r>
              <a:rPr lang="en-GB" dirty="0">
                <a:highlight>
                  <a:srgbClr val="00FF00"/>
                </a:highlight>
                <a:latin typeface="Calibri" pitchFamily="34" charset="0"/>
              </a:rPr>
              <a:t>just words on paper</a:t>
            </a:r>
            <a:r>
              <a:rPr lang="en-GB" dirty="0">
                <a:latin typeface="Calibri" pitchFamily="34" charset="0"/>
              </a:rPr>
              <a:t>.</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112021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ea typeface="+mn-ea"/>
                <a:cs typeface="+mn-cs"/>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Make feedback </a:t>
            </a:r>
            <a:r>
              <a:rPr kumimoji="0" lang="en-GB" sz="2800" b="1" i="0" u="none" strike="noStrike" kern="0" cap="none" spc="0" normalizeH="0" baseline="0" noProof="0" dirty="0">
                <a:ln>
                  <a:noFill/>
                </a:ln>
                <a:solidFill>
                  <a:srgbClr val="FF0000"/>
                </a:solidFill>
                <a:effectLst/>
                <a:uLnTx/>
                <a:uFillTx/>
                <a:latin typeface="Arial"/>
                <a:ea typeface="+mn-ea"/>
                <a:cs typeface="+mn-cs"/>
              </a:rPr>
              <a:t>timely</a:t>
            </a:r>
            <a:r>
              <a:rPr kumimoji="0" lang="en-GB" sz="2800" b="1" i="0" u="none" strike="noStrike" kern="0" cap="none" spc="0" normalizeH="0" baseline="0" noProof="0" dirty="0">
                <a:ln>
                  <a:noFill/>
                </a:ln>
                <a:solidFill>
                  <a:srgbClr val="660066"/>
                </a:solidFill>
                <a:effectLst/>
                <a:uLnTx/>
                <a:uFillTx/>
                <a:latin typeface="Arial"/>
                <a:ea typeface="+mn-ea"/>
                <a:cs typeface="+mn-cs"/>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2439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uiExpand="1" build="p" animBg="1"/>
      <p:bldP spid="7" grpId="0"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FF00"/>
            </a:solidFill>
          </a:ln>
        </p:spPr>
        <p:txBody>
          <a:bodyPr>
            <a:spAutoFit/>
          </a:bodyPr>
          <a:lstStyle/>
          <a:p>
            <a:pPr marL="0" indent="0" algn="ctr">
              <a:buNone/>
            </a:pPr>
            <a:r>
              <a:rPr lang="en-GB" sz="3600" dirty="0"/>
              <a:t>It is simply </a:t>
            </a:r>
            <a:r>
              <a:rPr lang="en-GB" sz="3600" dirty="0">
                <a:solidFill>
                  <a:srgbClr val="FF0000"/>
                </a:solidFill>
              </a:rPr>
              <a:t>madness</a:t>
            </a:r>
            <a:r>
              <a:rPr lang="en-GB" sz="3600" dirty="0"/>
              <a:t>, </a:t>
            </a:r>
          </a:p>
          <a:p>
            <a:pPr marL="0" indent="0" algn="ctr">
              <a:buNone/>
            </a:pPr>
            <a:r>
              <a:rPr lang="en-GB" sz="3600" dirty="0"/>
              <a:t>to keep doing the same things, </a:t>
            </a:r>
          </a:p>
          <a:p>
            <a:pPr marL="0" indent="0" algn="ctr">
              <a:buNone/>
            </a:pPr>
            <a:r>
              <a:rPr lang="en-GB" sz="3600" dirty="0"/>
              <a:t>and expect </a:t>
            </a:r>
            <a:r>
              <a:rPr lang="en-GB" sz="3600" dirty="0">
                <a:solidFill>
                  <a:srgbClr val="FF0000"/>
                </a:solidFill>
              </a:rPr>
              <a:t>different</a:t>
            </a:r>
            <a:r>
              <a:rPr lang="en-GB" sz="3600" dirty="0"/>
              <a:t> results.</a:t>
            </a:r>
          </a:p>
        </p:txBody>
      </p:sp>
    </p:spTree>
    <p:extLst>
      <p:ext uri="{BB962C8B-B14F-4D97-AF65-F5344CB8AC3E}">
        <p14:creationId xmlns:p14="http://schemas.microsoft.com/office/powerpoint/2010/main" val="364894160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324967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7772400" cy="1470025"/>
          </a:xfrm>
          <a:solidFill>
            <a:srgbClr val="FFFF00"/>
          </a:solidFill>
        </p:spPr>
        <p:txBody>
          <a:bodyPr>
            <a:noAutofit/>
          </a:bodyPr>
          <a:lstStyle/>
          <a:p>
            <a:r>
              <a:rPr lang="en-GB" sz="2400" b="1" dirty="0"/>
              <a:t>Learning is not linear! Feedback is not unidirectional. 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600200"/>
            <a:ext cx="9176197" cy="4572000"/>
          </a:xfrm>
          <a:prstGeom prst="rect">
            <a:avLst/>
          </a:prstGeom>
        </p:spPr>
      </p:pic>
    </p:spTree>
    <p:extLst>
      <p:ext uri="{BB962C8B-B14F-4D97-AF65-F5344CB8AC3E}">
        <p14:creationId xmlns:p14="http://schemas.microsoft.com/office/powerpoint/2010/main" val="8122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28543213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19743909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bldLst>
      <p:bldP spid="23558" grpId="0" build="p">
        <p:tmplLst>
          <p:tmpl lvl="1">
            <p:tnLst>
              <p:par>
                <p:cTn presetID="1" presetClass="entr" presetSubtype="0" fill="hold" nodeType="click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Lst>
      </p:bldP>
    </p:bld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38467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E01A-5397-49C7-816E-3407D3DEF405}"/>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t>Beyond the tyranny of intended learning outcomes?</a:t>
            </a:r>
          </a:p>
        </p:txBody>
      </p:sp>
      <p:sp>
        <p:nvSpPr>
          <p:cNvPr id="3" name="Content Placeholder 2">
            <a:extLst>
              <a:ext uri="{FF2B5EF4-FFF2-40B4-BE49-F238E27FC236}">
                <a16:creationId xmlns:a16="http://schemas.microsoft.com/office/drawing/2014/main" id="{6E5FEB5E-E13E-4C49-B1F5-B577010A8F53}"/>
              </a:ext>
            </a:extLst>
          </p:cNvPr>
          <p:cNvSpPr>
            <a:spLocks noGrp="1"/>
          </p:cNvSpPr>
          <p:nvPr>
            <p:ph idx="1"/>
          </p:nvPr>
        </p:nvSpPr>
        <p:spPr/>
        <p:txBody>
          <a:bodyPr/>
          <a:lstStyle/>
          <a:p>
            <a:pPr marL="0" indent="0">
              <a:buNone/>
            </a:pPr>
            <a:r>
              <a:rPr lang="en-GB" dirty="0"/>
              <a:t>At the November SEDA conference, I’m planning to run a session along these lines:</a:t>
            </a:r>
          </a:p>
          <a:p>
            <a:r>
              <a:rPr lang="en-GB" dirty="0"/>
              <a:t>What about our </a:t>
            </a:r>
            <a:r>
              <a:rPr lang="en-GB" dirty="0">
                <a:solidFill>
                  <a:srgbClr val="FF0000"/>
                </a:solidFill>
              </a:rPr>
              <a:t>learning aspirations</a:t>
            </a:r>
            <a:r>
              <a:rPr lang="en-GB" dirty="0"/>
              <a:t>?</a:t>
            </a:r>
          </a:p>
          <a:p>
            <a:r>
              <a:rPr lang="en-GB" dirty="0"/>
              <a:t>What about </a:t>
            </a:r>
            <a:r>
              <a:rPr lang="en-GB" dirty="0">
                <a:solidFill>
                  <a:srgbClr val="008000"/>
                </a:solidFill>
              </a:rPr>
              <a:t>their</a:t>
            </a:r>
            <a:r>
              <a:rPr lang="en-GB" dirty="0"/>
              <a:t> learning aspirations?</a:t>
            </a:r>
          </a:p>
          <a:p>
            <a:r>
              <a:rPr lang="en-GB" dirty="0"/>
              <a:t>What about their </a:t>
            </a:r>
            <a:r>
              <a:rPr lang="en-GB" dirty="0">
                <a:solidFill>
                  <a:srgbClr val="CC0066"/>
                </a:solidFill>
              </a:rPr>
              <a:t>learning incomes</a:t>
            </a:r>
            <a:r>
              <a:rPr lang="en-GB" dirty="0"/>
              <a:t>?</a:t>
            </a:r>
          </a:p>
          <a:p>
            <a:r>
              <a:rPr lang="en-GB" dirty="0"/>
              <a:t>What about their </a:t>
            </a:r>
            <a:r>
              <a:rPr lang="en-GB" dirty="0">
                <a:solidFill>
                  <a:schemeClr val="tx1"/>
                </a:solidFill>
              </a:rPr>
              <a:t>learning outputs</a:t>
            </a:r>
            <a:r>
              <a:rPr lang="en-GB" dirty="0"/>
              <a:t>?</a:t>
            </a:r>
          </a:p>
          <a:p>
            <a:r>
              <a:rPr lang="en-GB" dirty="0"/>
              <a:t>What about their </a:t>
            </a:r>
            <a:r>
              <a:rPr lang="en-GB" sz="5400" dirty="0">
                <a:solidFill>
                  <a:srgbClr val="CC0000"/>
                </a:solidFill>
                <a:latin typeface="AR CARTER" panose="02000000000000000000" pitchFamily="2" charset="0"/>
                <a:ea typeface="+mj-ea"/>
                <a:cs typeface="+mj-cs"/>
              </a:rPr>
              <a:t>emergent</a:t>
            </a:r>
            <a:r>
              <a:rPr lang="en-GB" dirty="0"/>
              <a:t> learning outcomes?</a:t>
            </a:r>
          </a:p>
          <a:p>
            <a:r>
              <a:rPr lang="en-GB" dirty="0"/>
              <a:t>What about our intended learning </a:t>
            </a:r>
            <a:r>
              <a:rPr lang="en-GB" dirty="0">
                <a:solidFill>
                  <a:srgbClr val="D60093"/>
                </a:solidFill>
              </a:rPr>
              <a:t>outgoings</a:t>
            </a:r>
            <a:r>
              <a:rPr lang="en-GB" dirty="0"/>
              <a:t>?</a:t>
            </a:r>
          </a:p>
        </p:txBody>
      </p:sp>
    </p:spTree>
    <p:extLst>
      <p:ext uri="{BB962C8B-B14F-4D97-AF65-F5344CB8AC3E}">
        <p14:creationId xmlns:p14="http://schemas.microsoft.com/office/powerpoint/2010/main" val="340622699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9538165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3302981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z="3200" b="1" dirty="0"/>
              <a:t>Characteristics of excellent teachers (Sally Brown)</a:t>
            </a:r>
          </a:p>
        </p:txBody>
      </p:sp>
      <p:sp>
        <p:nvSpPr>
          <p:cNvPr id="10243" name="Content Placeholder 2"/>
          <p:cNvSpPr>
            <a:spLocks noGrp="1"/>
          </p:cNvSpPr>
          <p:nvPr>
            <p:ph idx="1"/>
          </p:nvPr>
        </p:nvSpPr>
        <p:spPr>
          <a:xfrm>
            <a:off x="0" y="1196752"/>
            <a:ext cx="9144000" cy="4789488"/>
          </a:xfrm>
        </p:spPr>
        <p:txBody>
          <a:bodyPr/>
          <a:lstStyle/>
          <a:p>
            <a:pPr marL="514350" indent="-514350">
              <a:buFont typeface="+mj-lt"/>
              <a:buAutoNum type="alphaLcParenR"/>
            </a:pPr>
            <a:r>
              <a:rPr lang="en-GB" sz="2800" dirty="0"/>
              <a:t>Knows subject  material thoroughly</a:t>
            </a:r>
          </a:p>
          <a:p>
            <a:pPr marL="514350" indent="-514350">
              <a:buFont typeface="+mj-lt"/>
              <a:buAutoNum type="alphaLcParenR"/>
            </a:pPr>
            <a:r>
              <a:rPr lang="en-GB" sz="2800" dirty="0"/>
              <a:t>Adopts a scholarly approach to the practice of teaching</a:t>
            </a:r>
          </a:p>
          <a:p>
            <a:pPr marL="514350" indent="-514350">
              <a:buFont typeface="+mj-lt"/>
              <a:buAutoNum type="alphaLcParenR"/>
            </a:pPr>
            <a:r>
              <a:rPr lang="en-GB" sz="2800" dirty="0"/>
              <a:t>Is reflective and regularly reviews own practice</a:t>
            </a:r>
          </a:p>
          <a:p>
            <a:pPr marL="514350" indent="-514350">
              <a:buFont typeface="+mj-lt"/>
              <a:buAutoNum type="alphaLcParenR"/>
            </a:pPr>
            <a:r>
              <a:rPr lang="en-GB" sz="2800" dirty="0"/>
              <a:t>Is well organised and plans curriculum effectively</a:t>
            </a:r>
          </a:p>
          <a:p>
            <a:pPr marL="514350" indent="-514350">
              <a:buFont typeface="+mj-lt"/>
              <a:buAutoNum type="alphaLcParenR"/>
            </a:pPr>
            <a:r>
              <a:rPr lang="en-GB" sz="2800" dirty="0"/>
              <a:t>Is passionate about teaching</a:t>
            </a:r>
          </a:p>
          <a:p>
            <a:pPr marL="514350" indent="-514350">
              <a:buFont typeface="+mj-lt"/>
              <a:buAutoNum type="alphaLcParenR"/>
            </a:pPr>
            <a:r>
              <a:rPr lang="en-GB" sz="2800" dirty="0"/>
              <a:t>Has a student-centred orientation to teaching</a:t>
            </a:r>
          </a:p>
          <a:p>
            <a:pPr marL="514350" indent="-514350">
              <a:buFont typeface="+mj-lt"/>
              <a:buAutoNum type="alphaLcParenR"/>
            </a:pPr>
            <a:r>
              <a:rPr lang="en-GB" sz="2800" dirty="0"/>
              <a:t>Regularly reviews innovations in learning and teaching and tries out ones relevant to own context</a:t>
            </a:r>
          </a:p>
          <a:p>
            <a:pPr marL="514350" indent="-514350">
              <a:buFont typeface="+mj-lt"/>
              <a:buAutoNum type="alphaLcParenR"/>
            </a:pPr>
            <a:r>
              <a:rPr lang="en-GB" sz="2800" dirty="0"/>
              <a:t>Ensures that assessment practices are fit for purpose and contribute to learning</a:t>
            </a:r>
          </a:p>
          <a:p>
            <a:pPr marL="514350" indent="-514350">
              <a:buFont typeface="+mj-lt"/>
              <a:buAutoNum type="alphaLcParenR"/>
            </a:pPr>
            <a:r>
              <a:rPr lang="en-GB" sz="2800" dirty="0"/>
              <a:t>Demonstrates empathy and emotional intelligence</a:t>
            </a:r>
          </a:p>
          <a:p>
            <a:pPr marL="514350" indent="-514350">
              <a:buFont typeface="+mj-lt"/>
              <a:buAutoNum type="alphaLcParenR"/>
            </a:pPr>
            <a:endParaRPr lang="en-GB" sz="2800" dirty="0"/>
          </a:p>
        </p:txBody>
      </p:sp>
    </p:spTree>
    <p:extLst>
      <p:ext uri="{BB962C8B-B14F-4D97-AF65-F5344CB8AC3E}">
        <p14:creationId xmlns:p14="http://schemas.microsoft.com/office/powerpoint/2010/main" val="12402272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a:ea typeface="+mn-ea"/>
                <a:cs typeface="+mn-cs"/>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rPr>
              <a:t>1</a:t>
            </a: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rPr>
              <a:t>2</a:t>
            </a: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Tree>
    <p:extLst>
      <p:ext uri="{BB962C8B-B14F-4D97-AF65-F5344CB8AC3E}">
        <p14:creationId xmlns:p14="http://schemas.microsoft.com/office/powerpoint/2010/main" val="3107370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2AC3-EB52-42B8-8884-5DF71C86C2F9}"/>
              </a:ext>
            </a:extLst>
          </p:cNvPr>
          <p:cNvSpPr>
            <a:spLocks noGrp="1"/>
          </p:cNvSpPr>
          <p:nvPr>
            <p:ph type="title"/>
          </p:nvPr>
        </p:nvSpPr>
        <p:spPr>
          <a:xfrm>
            <a:off x="250825" y="188925"/>
            <a:ext cx="8713788" cy="575705"/>
          </a:xfrm>
        </p:spPr>
        <p:txBody>
          <a:bodyPr/>
          <a:lstStyle/>
          <a:p>
            <a:r>
              <a:rPr lang="en-GB" sz="4000" dirty="0">
                <a:solidFill>
                  <a:srgbClr val="00B050"/>
                </a:solidFill>
              </a:rPr>
              <a:t>The agenda</a:t>
            </a:r>
          </a:p>
        </p:txBody>
      </p:sp>
      <p:sp>
        <p:nvSpPr>
          <p:cNvPr id="3" name="Content Placeholder 2">
            <a:extLst>
              <a:ext uri="{FF2B5EF4-FFF2-40B4-BE49-F238E27FC236}">
                <a16:creationId xmlns:a16="http://schemas.microsoft.com/office/drawing/2014/main" id="{DBA75A69-44F3-43EE-B9D0-496A86C583CA}"/>
              </a:ext>
            </a:extLst>
          </p:cNvPr>
          <p:cNvSpPr>
            <a:spLocks noGrp="1"/>
          </p:cNvSpPr>
          <p:nvPr>
            <p:ph idx="1"/>
          </p:nvPr>
        </p:nvSpPr>
        <p:spPr>
          <a:xfrm>
            <a:off x="466727" y="773965"/>
            <a:ext cx="8605838" cy="4670425"/>
          </a:xfrm>
        </p:spPr>
        <p:txBody>
          <a:bodyPr/>
          <a:lstStyle/>
          <a:p>
            <a:pPr marL="0" indent="0">
              <a:buNone/>
            </a:pPr>
            <a:r>
              <a:rPr lang="en-GB" sz="2800" dirty="0"/>
              <a:t>In this session, I’d like to get you thinking afresh about how learning happens, and how best we can help students to learn effectively, efficiently, and enjoyably.</a:t>
            </a:r>
          </a:p>
          <a:p>
            <a:pPr marL="0" indent="0">
              <a:buNone/>
            </a:pPr>
            <a:r>
              <a:rPr lang="en-GB" sz="2800" dirty="0"/>
              <a:t>I’d like to share my worries about some of the things which I think can get in the way of effective learning, and share ideas about what we can do with teaching, feedback and assessment to make learning happen well.</a:t>
            </a:r>
          </a:p>
          <a:p>
            <a:pPr marL="0" indent="0">
              <a:buNone/>
            </a:pPr>
            <a:r>
              <a:rPr lang="en-GB" sz="2800" dirty="0"/>
              <a:t>In the three subsequent sessions, we’ll follow up by looking at feedback, assessment, and large-group teaching in much more detail.</a:t>
            </a:r>
          </a:p>
        </p:txBody>
      </p:sp>
    </p:spTree>
    <p:extLst>
      <p:ext uri="{BB962C8B-B14F-4D97-AF65-F5344CB8AC3E}">
        <p14:creationId xmlns:p14="http://schemas.microsoft.com/office/powerpoint/2010/main" val="407069681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a:ea typeface="+mn-ea"/>
                <a:cs typeface="+mn-cs"/>
              </a:rPr>
              <a:t>Your order of 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1</a:t>
            </a: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2</a:t>
            </a: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Tree>
    <p:extLst>
      <p:ext uri="{BB962C8B-B14F-4D97-AF65-F5344CB8AC3E}">
        <p14:creationId xmlns:p14="http://schemas.microsoft.com/office/powerpoint/2010/main" val="6492363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b="1" dirty="0"/>
              <a:t>Looking ahead to the next sessions</a:t>
            </a:r>
          </a:p>
        </p:txBody>
      </p:sp>
      <p:sp>
        <p:nvSpPr>
          <p:cNvPr id="43011" name="Rectangle 3"/>
          <p:cNvSpPr>
            <a:spLocks noGrp="1" noChangeArrowheads="1"/>
          </p:cNvSpPr>
          <p:nvPr>
            <p:ph type="body" idx="1"/>
          </p:nvPr>
        </p:nvSpPr>
        <p:spPr>
          <a:xfrm>
            <a:off x="285720" y="764706"/>
            <a:ext cx="8629680" cy="5361458"/>
          </a:xfrm>
        </p:spPr>
        <p:txBody>
          <a:bodyPr/>
          <a:lstStyle/>
          <a:p>
            <a:pPr eaLnBrk="1" hangingPunct="1"/>
            <a:r>
              <a:rPr lang="en-US" sz="2600" dirty="0"/>
              <a:t>Assessment and feedback can be powerful means of </a:t>
            </a:r>
            <a:r>
              <a:rPr lang="en-US" sz="2600" dirty="0">
                <a:solidFill>
                  <a:srgbClr val="CC3399"/>
                </a:solidFill>
              </a:rPr>
              <a:t>focusing student effort and enhancing achievement </a:t>
            </a:r>
            <a:r>
              <a:rPr lang="en-US" sz="2600" dirty="0"/>
              <a:t>if well designed (Biggs and Tang, 2011);</a:t>
            </a:r>
          </a:p>
          <a:p>
            <a:pPr eaLnBrk="1" hangingPunct="1"/>
            <a:r>
              <a:rPr lang="en-US" sz="2600" dirty="0"/>
              <a:t>Students </a:t>
            </a:r>
            <a:r>
              <a:rPr lang="en-US" sz="2600" dirty="0">
                <a:solidFill>
                  <a:srgbClr val="CC3399"/>
                </a:solidFill>
              </a:rPr>
              <a:t>in the early stages of their learning journey </a:t>
            </a:r>
            <a:r>
              <a:rPr lang="en-US" sz="2600" dirty="0"/>
              <a:t>are likely to need more support and positive feedback than later, when they are more robust and confident;</a:t>
            </a:r>
          </a:p>
          <a:p>
            <a:pPr eaLnBrk="1" hangingPunct="1"/>
            <a:r>
              <a:rPr lang="en-US" sz="2600" dirty="0"/>
              <a:t>The </a:t>
            </a:r>
            <a:r>
              <a:rPr lang="en-US" sz="2600" dirty="0">
                <a:solidFill>
                  <a:srgbClr val="CC3399"/>
                </a:solidFill>
              </a:rPr>
              <a:t>first six weeks </a:t>
            </a:r>
            <a:r>
              <a:rPr lang="en-US" sz="2600" dirty="0"/>
              <a:t>are crucial in helping students understand how assessment and feedback work;</a:t>
            </a:r>
          </a:p>
          <a:p>
            <a:pPr eaLnBrk="1" hangingPunct="1"/>
            <a:r>
              <a:rPr lang="en-US" sz="2600" dirty="0"/>
              <a:t>No single method of giving feedback is likely to be ubiquitously successful, so it’s worth using a </a:t>
            </a:r>
            <a:r>
              <a:rPr lang="en-US" sz="2600" dirty="0">
                <a:solidFill>
                  <a:srgbClr val="CC3399"/>
                </a:solidFill>
              </a:rPr>
              <a:t>variety</a:t>
            </a:r>
            <a:r>
              <a:rPr lang="en-US" sz="2600" dirty="0"/>
              <a:t> of approaches;</a:t>
            </a:r>
          </a:p>
          <a:p>
            <a:pPr eaLnBrk="1" hangingPunct="1"/>
            <a:r>
              <a:rPr lang="en-US" sz="2600" dirty="0"/>
              <a:t>Assessment needs to be </a:t>
            </a:r>
            <a:r>
              <a:rPr lang="en-US" sz="2600" dirty="0">
                <a:solidFill>
                  <a:srgbClr val="CC3399"/>
                </a:solidFill>
              </a:rPr>
              <a:t>manageable</a:t>
            </a:r>
            <a:r>
              <a:rPr lang="en-US" sz="2600" dirty="0"/>
              <a:t> for staff and students if it is going to engage students in learning activities. </a:t>
            </a:r>
          </a:p>
        </p:txBody>
      </p:sp>
    </p:spTree>
    <p:extLst>
      <p:ext uri="{BB962C8B-B14F-4D97-AF65-F5344CB8AC3E}">
        <p14:creationId xmlns:p14="http://schemas.microsoft.com/office/powerpoint/2010/main" val="32551881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8000"/>
                </a:solidFill>
                <a:latin typeface="+mj-lt"/>
                <a:ea typeface="+mj-ea"/>
                <a:cs typeface="+mj-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336600"/>
                </a:solidFill>
                <a:effectLst/>
                <a:uLnTx/>
                <a:uFillTx/>
                <a:latin typeface="Calibri"/>
              </a:rPr>
              <a:t>2 hands = very much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6600"/>
                </a:solidFill>
                <a:effectLst/>
                <a:uLnTx/>
                <a:uFillTx/>
                <a:latin typeface="Calibri"/>
              </a:rPr>
              <a:t>one hand = somewhat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0000"/>
                </a:solidFill>
                <a:effectLst/>
                <a:uLnTx/>
                <a:uFillTx/>
                <a:latin typeface="Calibri"/>
              </a:rPr>
              <a:t>touch left ear = no better</a:t>
            </a:r>
            <a:r>
              <a:rPr kumimoji="0" lang="en-GB" sz="2800" b="1" i="0" u="none" strike="noStrike" kern="1200" cap="none" spc="0" normalizeH="0" baseline="0" noProof="0" dirty="0">
                <a:ln>
                  <a:noFill/>
                </a:ln>
                <a:solidFill>
                  <a:srgbClr val="660066"/>
                </a:solidFill>
                <a:effectLst/>
                <a:uLnTx/>
                <a:uFillTx/>
                <a:latin typeface="Calibri"/>
              </a:rPr>
              <a:t>...</a:t>
            </a:r>
            <a:endParaRPr kumimoji="0" lang="en-US" sz="2800" b="1" i="0" u="none" strike="noStrike" kern="0" cap="none" spc="0" normalizeH="0" baseline="0" noProof="0" dirty="0">
              <a:ln>
                <a:noFill/>
              </a:ln>
              <a:solidFill>
                <a:srgbClr val="660066"/>
              </a:solidFill>
              <a:effectLst/>
              <a:uLnTx/>
              <a:uFillTx/>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Explore seven factors which underpin successful learning?</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Look broadly at some of the tensions between how students learn, and common ways of providing feedback and assessing learning?</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Discuss some of the attributes of excellent teachers, and prioritise them?</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8815633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(1)</a:t>
            </a:r>
          </a:p>
        </p:txBody>
      </p:sp>
      <p:sp>
        <p:nvSpPr>
          <p:cNvPr id="207875" name="Rectangle 3"/>
          <p:cNvSpPr>
            <a:spLocks noGrp="1" noChangeArrowheads="1"/>
          </p:cNvSpPr>
          <p:nvPr>
            <p:ph type="body" idx="1"/>
          </p:nvPr>
        </p:nvSpPr>
        <p:spPr>
          <a:xfrm>
            <a:off x="466829" y="922338"/>
            <a:ext cx="8713788" cy="5615905"/>
          </a:xfrm>
        </p:spPr>
        <p:txBody>
          <a:bodyPr/>
          <a:lstStyle/>
          <a:p>
            <a:pPr marL="609600" indent="-609600" eaLnBrk="1" hangingPunct="1">
              <a:buNone/>
              <a:defRPr/>
            </a:pPr>
            <a:r>
              <a:rPr lang="en-GB" sz="2000" dirty="0"/>
              <a:t>Bain, K. (2004) </a:t>
            </a:r>
            <a:r>
              <a:rPr lang="en-GB" sz="2000" i="1" dirty="0"/>
              <a:t>What the best College Teachers do</a:t>
            </a:r>
            <a:r>
              <a:rPr lang="en-GB" sz="2000" dirty="0"/>
              <a:t>, Cambridge: Harvard University Press.</a:t>
            </a:r>
          </a:p>
          <a:p>
            <a:pPr marL="609600" indent="-609600" eaLnBrk="1" hangingPunct="1">
              <a:buFont typeface="Wingdings" pitchFamily="2" charset="2"/>
              <a:buNone/>
              <a:defRPr/>
            </a:pPr>
            <a:r>
              <a:rPr lang="en-GB" sz="2000" dirty="0">
                <a:cs typeface="Times New Roman" pitchFamily="18" charset="0"/>
              </a:rPr>
              <a:t>Biggs, J. and Tang, C. (2011)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err="1"/>
              <a:t>Boud</a:t>
            </a:r>
            <a:r>
              <a:rPr lang="en-GB" sz="2000" dirty="0"/>
              <a:t>, D. (1995) </a:t>
            </a:r>
            <a:r>
              <a:rPr lang="en-GB" sz="2000" i="1" dirty="0"/>
              <a:t>Enhancing learning through self-assessment,</a:t>
            </a:r>
            <a:r>
              <a:rPr lang="en-GB" sz="2000" dirty="0"/>
              <a:t> London: Routledge.</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p>
          <a:p>
            <a:pPr marL="609600" indent="-609600" eaLnBrk="1" hangingPunct="1">
              <a:buNone/>
              <a:defRPr/>
            </a:pPr>
            <a:r>
              <a:rPr lang="en-GB" sz="2000" dirty="0"/>
              <a:t>Brown, S. (2015) </a:t>
            </a:r>
            <a:r>
              <a:rPr lang="en-GB" sz="2000" i="1" dirty="0"/>
              <a:t>Learning , Teaching and Assessment in Higher Education: Global perspectives, </a:t>
            </a:r>
            <a:r>
              <a:rPr lang="en-GB" sz="2000" dirty="0"/>
              <a:t>London, Palgrave.</a:t>
            </a:r>
          </a:p>
          <a:p>
            <a:pPr marL="609600" indent="-609600" eaLnBrk="1" hangingPunct="1">
              <a:defRPr/>
            </a:pPr>
            <a:endParaRPr lang="en-GB" sz="2000" dirty="0"/>
          </a:p>
          <a:p>
            <a:pPr eaLnBrk="1" hangingPunct="1">
              <a:lnSpc>
                <a:spcPct val="90000"/>
              </a:lnSpc>
              <a:buNone/>
              <a:defRPr/>
            </a:pPr>
            <a:endParaRPr lang="en-GB" sz="2000" dirty="0"/>
          </a:p>
        </p:txBody>
      </p:sp>
    </p:spTree>
    <p:extLst>
      <p:ext uri="{BB962C8B-B14F-4D97-AF65-F5344CB8AC3E}">
        <p14:creationId xmlns:p14="http://schemas.microsoft.com/office/powerpoint/2010/main" val="29924457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p>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31630900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800" dirty="0" err="1"/>
              <a:t>Hawe</a:t>
            </a:r>
            <a:r>
              <a:rPr lang="en-GB" sz="1800" dirty="0"/>
              <a:t>, E., Lightfoot, U., &amp; Dixon, H. (2017). First-year students working with exemplars: Promoting self-efficacy, self-monitoring and self-regulation. Journal of Further and Higher Education, 1-15. </a:t>
            </a:r>
          </a:p>
          <a:p>
            <a:pPr eaLnBrk="1" hangingPunct="1">
              <a:buNone/>
              <a:defRPr/>
            </a:pPr>
            <a:r>
              <a:rPr lang="en-GB" sz="1800" dirty="0"/>
              <a:t>Hendry, G. D., White, P., &amp; Herbert, C. (2016). Providing Exemplar-Based “Feedforward” before an Assessment: The Role of Teacher Explanation. Active Learning in Higher Education, 17(2), 99-109. </a:t>
            </a:r>
          </a:p>
          <a:p>
            <a:pPr eaLnBrk="1" hangingPunct="1">
              <a:buNone/>
              <a:defRPr/>
            </a:pPr>
            <a:r>
              <a:rPr lang="en-GB" sz="1800" dirty="0"/>
              <a:t>Hounsell, D., McCune, V., Hounsell, J. and </a:t>
            </a:r>
            <a:r>
              <a:rPr lang="en-GB" sz="1800" dirty="0" err="1"/>
              <a:t>Litjens</a:t>
            </a:r>
            <a:r>
              <a:rPr lang="en-GB" sz="1800" dirty="0"/>
              <a:t>, J., (2008). The quality of guidance and feedback to students. </a:t>
            </a:r>
            <a:r>
              <a:rPr lang="en-GB" sz="1800" i="1" dirty="0"/>
              <a:t>Higher Education Research &amp; Development</a:t>
            </a:r>
            <a:r>
              <a:rPr lang="en-GB" sz="1800" dirty="0"/>
              <a:t>, </a:t>
            </a:r>
            <a:r>
              <a:rPr lang="en-GB" sz="1800" i="1" dirty="0"/>
              <a:t>27</a:t>
            </a:r>
            <a:r>
              <a:rPr lang="en-GB" sz="1800" dirty="0"/>
              <a:t>(1), pp.55-67. </a:t>
            </a:r>
          </a:p>
          <a:p>
            <a:pPr eaLnBrk="1" hangingPunct="1">
              <a:buNone/>
              <a:defRPr/>
            </a:pPr>
            <a:r>
              <a:rPr lang="en-GB" sz="1800" dirty="0"/>
              <a:t>Newton, P. M. (2018) How Common Is Commercial Contract Cheating in Higher Education and Is It Increasing? A Systematic Review </a:t>
            </a:r>
            <a:r>
              <a:rPr lang="en-GB" sz="1800" dirty="0">
                <a:hlinkClick r:id="rId3"/>
              </a:rPr>
              <a:t>https://www.frontiersin.org/articles/10.3389/feduc.2018.00067/full</a:t>
            </a:r>
            <a:r>
              <a:rPr lang="en-GB" sz="1800" dirty="0"/>
              <a:t> </a:t>
            </a:r>
          </a:p>
          <a:p>
            <a:pPr eaLnBrk="1" hangingPunct="1">
              <a:buFont typeface="Wingdings" pitchFamily="2" charset="2"/>
              <a:buNone/>
              <a:defRPr/>
            </a:pPr>
            <a:r>
              <a:rPr lang="en-GB" sz="1800" dirty="0"/>
              <a:t>Nicol, D. J. and Macfarlane-Dick, D. (2006) Formative assessment and self-regulated learning: A model and seven principles of good feedback practice, </a:t>
            </a:r>
            <a:r>
              <a:rPr lang="en-GB" sz="1800" i="1" dirty="0"/>
              <a:t>Studies in Higher Education </a:t>
            </a:r>
            <a:r>
              <a:rPr lang="en-GB" sz="1800" i="1" dirty="0" err="1"/>
              <a:t>Vol</a:t>
            </a:r>
            <a:r>
              <a:rPr lang="en-GB" sz="1800" i="1" dirty="0"/>
              <a:t> 31(2), 199-218.</a:t>
            </a:r>
          </a:p>
          <a:p>
            <a:pPr eaLnBrk="1" hangingPunct="1">
              <a:buNone/>
              <a:defRPr/>
            </a:pPr>
            <a:r>
              <a:rPr lang="en-GB" sz="1800" dirty="0"/>
              <a:t>PASS project Bradford </a:t>
            </a:r>
            <a:r>
              <a:rPr lang="en-GB" sz="1800" dirty="0">
                <a:hlinkClick r:id="rId4"/>
              </a:rPr>
              <a:t>http://www.pass.brad.ac.uk/</a:t>
            </a:r>
            <a:r>
              <a:rPr lang="en-GB" sz="1800" dirty="0"/>
              <a:t> Accessed November 2013.</a:t>
            </a:r>
          </a:p>
          <a:p>
            <a:pPr eaLnBrk="1" hangingPunct="1">
              <a:buNone/>
              <a:defRPr/>
            </a:pPr>
            <a:r>
              <a:rPr lang="en-GB" sz="1800" dirty="0"/>
              <a:t>Pickford, R. and Brown, S. (2006) </a:t>
            </a:r>
            <a:r>
              <a:rPr lang="en-GB" sz="1800" i="1" dirty="0"/>
              <a:t>Assessing skills and practice,</a:t>
            </a:r>
            <a:r>
              <a:rPr lang="en-GB" sz="1800" dirty="0"/>
              <a:t> London: Routledge. </a:t>
            </a:r>
          </a:p>
          <a:p>
            <a:pPr eaLnBrk="1" hangingPunct="1">
              <a:buNone/>
              <a:defRPr/>
            </a:pPr>
            <a:r>
              <a:rPr lang="en-GB" sz="1800" dirty="0" err="1"/>
              <a:t>Rotheram</a:t>
            </a:r>
            <a:r>
              <a:rPr lang="en-GB" sz="1800" dirty="0"/>
              <a:t>, B. (2009) </a:t>
            </a:r>
            <a:r>
              <a:rPr lang="en-GB" sz="1800" i="1" dirty="0"/>
              <a:t>Sounds Good,</a:t>
            </a:r>
            <a:r>
              <a:rPr lang="en-GB" sz="1800" dirty="0"/>
              <a:t> JISC project </a:t>
            </a:r>
            <a:r>
              <a:rPr lang="en-GB" sz="1800" dirty="0">
                <a:hlinkClick r:id="rId5"/>
              </a:rPr>
              <a:t>http://www.jisc.ac.uk/whatwedo/programmes/usersandinnovation/soundsgood.aspx</a:t>
            </a:r>
            <a:r>
              <a:rPr lang="en-GB" sz="1800" dirty="0"/>
              <a:t> </a:t>
            </a:r>
          </a:p>
          <a:p>
            <a:pPr eaLnBrk="1" hangingPunct="1">
              <a:buNone/>
              <a:defRPr/>
            </a:pPr>
            <a:endParaRPr lang="en-GB" sz="1800" dirty="0"/>
          </a:p>
          <a:p>
            <a:pPr eaLnBrk="1" hangingPunct="1">
              <a:lnSpc>
                <a:spcPct val="90000"/>
              </a:lnSpc>
              <a:buFont typeface="Wingdings" pitchFamily="2" charset="2"/>
              <a:buNone/>
              <a:defRPr/>
            </a:pPr>
            <a:endParaRPr lang="en-GB" sz="1800" dirty="0"/>
          </a:p>
        </p:txBody>
      </p:sp>
    </p:spTree>
    <p:extLst>
      <p:ext uri="{BB962C8B-B14F-4D97-AF65-F5344CB8AC3E}">
        <p14:creationId xmlns:p14="http://schemas.microsoft.com/office/powerpoint/2010/main" val="14227102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(4)</a:t>
            </a:r>
          </a:p>
        </p:txBody>
      </p:sp>
      <p:sp>
        <p:nvSpPr>
          <p:cNvPr id="48131" name="Content Placeholder 2"/>
          <p:cNvSpPr>
            <a:spLocks noGrp="1"/>
          </p:cNvSpPr>
          <p:nvPr>
            <p:ph idx="1"/>
          </p:nvPr>
        </p:nvSpPr>
        <p:spPr>
          <a:xfrm>
            <a:off x="468313" y="980728"/>
            <a:ext cx="8229600" cy="5221635"/>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Font typeface="Wingdings" pitchFamily="2" charset="2"/>
              <a:buNone/>
            </a:pPr>
            <a:r>
              <a:rPr lang="en-GB" sz="2000" dirty="0"/>
              <a:t>Ryan, J. (2000) </a:t>
            </a:r>
            <a:r>
              <a:rPr lang="en-GB" sz="2000" i="1" dirty="0"/>
              <a:t>A Guide to Teaching International Students,</a:t>
            </a:r>
            <a:r>
              <a:rPr lang="en-GB" sz="2000" dirty="0"/>
              <a:t> Oxford Centre for Staff and Learning Development.</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a:t>
            </a:r>
            <a:r>
              <a:rPr lang="en-GB" sz="2000" dirty="0" err="1">
                <a:solidFill>
                  <a:srgbClr val="000000"/>
                </a:solidFill>
                <a:latin typeface="Calibri" panose="020F0502020204030204" pitchFamily="34" charset="0"/>
              </a:rPr>
              <a:t>Mcarthur</a:t>
            </a:r>
            <a:r>
              <a:rPr lang="en-GB" sz="2000" dirty="0">
                <a:solidFill>
                  <a:srgbClr val="000000"/>
                </a:solidFill>
                <a:latin typeface="Calibri" panose="020F0502020204030204" pitchFamily="34" charset="0"/>
              </a:rPr>
              <a:t>,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Stefani, L. and Carroll, J. (2001) </a:t>
            </a:r>
            <a:r>
              <a:rPr lang="en-GB" sz="2000" i="1" dirty="0"/>
              <a:t>A Briefing on Plagiarism, </a:t>
            </a:r>
            <a:r>
              <a:rPr lang="en-GB" sz="2000" dirty="0"/>
              <a:t>LTSN</a:t>
            </a:r>
            <a:r>
              <a:rPr lang="en-GB" sz="2000" i="1" dirty="0"/>
              <a:t> </a:t>
            </a:r>
          </a:p>
          <a:p>
            <a:pPr eaLnBrk="1" hangingPunct="1">
              <a:buFont typeface="Wingdings" pitchFamily="2" charset="2"/>
              <a:buNone/>
            </a:pPr>
            <a:r>
              <a:rPr lang="en-GB" sz="2000" dirty="0"/>
              <a:t>Sadler, D. Royce (2010) Beyond feedback: developing student capability in complex appraisal,</a:t>
            </a:r>
            <a:br>
              <a:rPr lang="en-GB" sz="2000" dirty="0"/>
            </a:br>
            <a:r>
              <a:rPr lang="en-GB" sz="2000" i="1" dirty="0"/>
              <a:t>Assessment &amp; Evaluation in Higher Education, 35: 5, 535-550.</a:t>
            </a:r>
          </a:p>
          <a:p>
            <a:pPr eaLnBrk="1" hangingPunct="1">
              <a:buNone/>
            </a:pPr>
            <a:r>
              <a:rPr lang="en-GB" sz="2000" dirty="0"/>
              <a:t>Yorke, M. (1999) </a:t>
            </a:r>
            <a:r>
              <a:rPr lang="en-GB" sz="2000" i="1" dirty="0"/>
              <a:t>Leaving Early: Undergraduate Non-completion in Higher Education,</a:t>
            </a:r>
            <a:r>
              <a:rPr lang="en-GB" sz="2000" dirty="0"/>
              <a:t> London: Routledge.</a:t>
            </a:r>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386439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dirty="0"/>
              <a:t>After participating in this session, you should be better-able to:</a:t>
            </a:r>
          </a:p>
          <a:p>
            <a:pPr lvl="0">
              <a:buFont typeface="+mj-lt"/>
              <a:buAutoNum type="arabicPeriod"/>
            </a:pPr>
            <a:r>
              <a:rPr lang="en-GB" dirty="0"/>
              <a:t>Explore seven factors which underpin successful learning;</a:t>
            </a:r>
          </a:p>
          <a:p>
            <a:pPr lvl="0">
              <a:buFont typeface="+mj-lt"/>
              <a:buAutoNum type="arabicPeriod"/>
            </a:pPr>
            <a:r>
              <a:rPr lang="en-GB" dirty="0"/>
              <a:t>Look broadly at some of the tensions between how students learn, and common ways of providing feedback and assessing learning.</a:t>
            </a:r>
          </a:p>
          <a:p>
            <a:pPr lvl="0">
              <a:buFont typeface="+mj-lt"/>
              <a:buAutoNum type="arabicPeriod"/>
            </a:pPr>
            <a:r>
              <a:rPr lang="en-GB" dirty="0"/>
              <a:t>Discuss some of the attributes of excellent teachers, and prioritise 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
        <p:nvSpPr>
          <p:cNvPr id="8" name="Title 1">
            <a:extLst>
              <a:ext uri="{FF2B5EF4-FFF2-40B4-BE49-F238E27FC236}">
                <a16:creationId xmlns:a16="http://schemas.microsoft.com/office/drawing/2014/main" id="{A746C1C0-B72C-4F77-AC5D-7A3DF8C4CAFA}"/>
              </a:ext>
            </a:extLst>
          </p:cNvPr>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Learning, feedback and assessment:</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the ten most important words</a:t>
            </a:r>
          </a:p>
        </p:txBody>
      </p:sp>
    </p:spTree>
    <p:extLst>
      <p:ext uri="{BB962C8B-B14F-4D97-AF65-F5344CB8AC3E}">
        <p14:creationId xmlns:p14="http://schemas.microsoft.com/office/powerpoint/2010/main" val="3436505496"/>
      </p:ext>
    </p:extLst>
  </p:cSld>
  <p:clrMapOvr>
    <a:masterClrMapping/>
  </p:clrMapOvr>
  <p:transition/>
</p:sld>
</file>

<file path=ppt/theme/theme1.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4060</Words>
  <Application>Microsoft Office PowerPoint</Application>
  <PresentationFormat>On-screen Show (4:3)</PresentationFormat>
  <Paragraphs>560</Paragraphs>
  <Slides>77</Slides>
  <Notes>43</Notes>
  <HiddenSlides>0</HiddenSlides>
  <MMClips>1</MMClips>
  <ScaleCrop>false</ScaleCrop>
  <HeadingPairs>
    <vt:vector size="6" baseType="variant">
      <vt:variant>
        <vt:lpstr>Fonts Used</vt:lpstr>
      </vt:variant>
      <vt:variant>
        <vt:i4>14</vt:i4>
      </vt:variant>
      <vt:variant>
        <vt:lpstr>Theme</vt:lpstr>
      </vt:variant>
      <vt:variant>
        <vt:i4>31</vt:i4>
      </vt:variant>
      <vt:variant>
        <vt:lpstr>Slide Titles</vt:lpstr>
      </vt:variant>
      <vt:variant>
        <vt:i4>77</vt:i4>
      </vt:variant>
    </vt:vector>
  </HeadingPairs>
  <TitlesOfParts>
    <vt:vector size="122" baseType="lpstr">
      <vt:lpstr>AR CARTER</vt:lpstr>
      <vt:lpstr>Arial</vt:lpstr>
      <vt:lpstr>Arial Rounded MT Bold</vt:lpstr>
      <vt:lpstr>Calibri</vt:lpstr>
      <vt:lpstr>Calibri Light</vt:lpstr>
      <vt:lpstr>Comic Sans MS</vt:lpstr>
      <vt:lpstr>Creepy</vt:lpstr>
      <vt:lpstr>Curlz MT</vt:lpstr>
      <vt:lpstr>Helvetica</vt:lpstr>
      <vt:lpstr>Monotype Sorts</vt:lpstr>
      <vt:lpstr>Tahoma</vt:lpstr>
      <vt:lpstr>Times New Roman</vt:lpstr>
      <vt:lpstr>Trebuchet MS</vt:lpstr>
      <vt:lpstr>Wingdings</vt:lpstr>
      <vt:lpstr>5_Custom Design</vt:lpstr>
      <vt:lpstr>83_Custom Design</vt:lpstr>
      <vt:lpstr>79_Custom Design</vt:lpstr>
      <vt:lpstr>96_Custom Design</vt:lpstr>
      <vt:lpstr>9_Custom Design</vt:lpstr>
      <vt:lpstr>44_Custom Design</vt:lpstr>
      <vt:lpstr>2_LeedsMet template</vt:lpstr>
      <vt:lpstr>4_Professional</vt:lpstr>
      <vt:lpstr>81_Custom Design</vt:lpstr>
      <vt:lpstr>11_Custom Design</vt:lpstr>
      <vt:lpstr>105_Custom Design</vt:lpstr>
      <vt:lpstr>53_Custom Design</vt:lpstr>
      <vt:lpstr>63_Custom Design</vt:lpstr>
      <vt:lpstr>126_Custom Design</vt:lpstr>
      <vt:lpstr>91_Custom Design</vt:lpstr>
      <vt:lpstr>4_LeedsMet template</vt:lpstr>
      <vt:lpstr>70_Custom Design</vt:lpstr>
      <vt:lpstr>72_Custom Design</vt:lpstr>
      <vt:lpstr>Office Theme</vt:lpstr>
      <vt:lpstr>108_Custom Design</vt:lpstr>
      <vt:lpstr>121_Custom Design</vt:lpstr>
      <vt:lpstr>5_Office Theme</vt:lpstr>
      <vt:lpstr>6_Office Theme</vt:lpstr>
      <vt:lpstr>2_Clouds</vt:lpstr>
      <vt:lpstr>10_Office Theme</vt:lpstr>
      <vt:lpstr>11_Office Theme</vt:lpstr>
      <vt:lpstr>8_Office Theme</vt:lpstr>
      <vt:lpstr>1_LeedsMet template</vt:lpstr>
      <vt:lpstr>175_Custom Design</vt:lpstr>
      <vt:lpstr>71_Custom Design</vt:lpstr>
      <vt:lpstr>1_Office Theme</vt:lpstr>
      <vt:lpstr>Making Learning Happen</vt:lpstr>
      <vt:lpstr>PowerPoint Presentation</vt:lpstr>
      <vt:lpstr> About Phil…</vt:lpstr>
      <vt:lpstr>Making learning happen</vt:lpstr>
      <vt:lpstr>Factors underpinning successful teaching</vt:lpstr>
      <vt:lpstr>Thought for the day: Einstein</vt:lpstr>
      <vt:lpstr>The agenda</vt:lpstr>
      <vt:lpstr>Intended learning outcomes</vt:lpstr>
      <vt:lpstr>PowerPoint Presentation</vt:lpstr>
      <vt:lpstr>‘what’ is getting ever less important</vt:lpstr>
      <vt:lpstr>PowerPoint Presentation</vt:lpstr>
      <vt:lpstr>Teaching, learning and enthusiasm</vt:lpstr>
      <vt:lpstr>You will be able to download my main slides</vt:lpstr>
      <vt:lpstr>Announcement about mobile phones and laptops...</vt:lpstr>
      <vt:lpstr>Download anytime Phil’s materials on feedback, assessment, learning and lecturing, from ‘Making Learning Happen’ (Sage, 2014) and ‘The Lecturer’s Toolkit’ Routledge, 2015),</vt:lpstr>
      <vt:lpstr>Finding out more about you…</vt:lpstr>
      <vt:lpstr>PowerPoint Presentation</vt:lpstr>
      <vt:lpstr>Time-constrained Post-it exercise</vt:lpstr>
      <vt:lpstr>Modern institutions are moving away from being the providers of content, (where everything used to be about ‘delivery’), towards foregrounding two major functions: </vt:lpstr>
      <vt:lpstr>Evidence-based learning</vt:lpstr>
      <vt:lpstr>PowerPoint Presentation</vt:lpstr>
      <vt:lpstr>What sorts of evidence do students need?</vt:lpstr>
      <vt:lpstr>PowerPoint Presentation</vt:lpstr>
      <vt:lpstr>PowerPoint Presentation</vt:lpstr>
      <vt:lpstr>PowerPoint Presentation</vt:lpstr>
      <vt:lpstr>My main worries about assessment...</vt:lpstr>
      <vt:lpstr>PowerPoint Presentation</vt:lpstr>
      <vt:lpstr>Phil Newton: Swansea Medical School</vt:lpstr>
      <vt:lpstr>PowerPoint Presentation</vt:lpstr>
      <vt:lpstr>Five main problems with assessed essays</vt:lpstr>
      <vt:lpstr>PowerPoint Presentation</vt:lpstr>
      <vt:lpstr>Numbers?</vt:lpstr>
      <vt:lpstr> How students really learn </vt:lpstr>
      <vt:lpstr> How students really learn ‘Ripples’ model of learning</vt:lpstr>
      <vt:lpstr>PowerPoint Presentation</vt:lpstr>
      <vt:lpstr>PowerPoint Presentation</vt:lpstr>
      <vt:lpstr>Another MCQ </vt:lpstr>
      <vt:lpstr>PowerPoint Presentation</vt:lpstr>
      <vt:lpstr>But what about learning styles?</vt:lpstr>
      <vt:lpstr>PowerPoint Presentation</vt:lpstr>
      <vt:lpstr>Five of the seven factors underpinning successful learning</vt:lpstr>
      <vt:lpstr>‘Do you understand?’ lecturer asks student.</vt:lpstr>
      <vt:lpstr>PowerPoint Presentation</vt:lpstr>
      <vt:lpstr>PowerPoint Presentation</vt:lpstr>
      <vt:lpstr>But there are still two things missing</vt:lpstr>
      <vt:lpstr>Think back to your own teaching</vt:lpstr>
      <vt:lpstr>PowerPoint Presentation</vt:lpstr>
      <vt:lpstr>Now think about assessing</vt:lpstr>
      <vt:lpstr>PowerPoint Presentation</vt:lpstr>
      <vt:lpstr>PowerPoint Presentation</vt:lpstr>
      <vt:lpstr>PowerPoint Presentation</vt:lpstr>
      <vt:lpstr>PowerPoint Presentation</vt:lpstr>
      <vt:lpstr>PowerPoint Presentation</vt:lpstr>
      <vt:lpstr>What wavelength should I teach on?</vt:lpstr>
      <vt:lpstr>PowerPoint Presentation</vt:lpstr>
      <vt:lpstr>Quality feedback: three vital functions</vt:lpstr>
      <vt:lpstr>Hounsell, D. (2008). The trouble with feedback:  New challenges, emerging strategies. Interchange, 2, pp.1-10.  </vt:lpstr>
      <vt:lpstr>What’s wrong with feedback?</vt:lpstr>
      <vt:lpstr>Fishing for feedback?</vt:lpstr>
      <vt:lpstr>But what’s really wrong with feedback?</vt:lpstr>
      <vt:lpstr>Learning is not linear! Feedback is not unidirectional. But sometimes we pretend that they are! #sketchnote by @SGroshell and @MrZachG #edchat #learning #teachchat</vt:lpstr>
      <vt:lpstr>Face-to-face communication</vt:lpstr>
      <vt:lpstr>Face-to-face one-to-one feedback activity</vt:lpstr>
      <vt:lpstr>PowerPoint Presentation</vt:lpstr>
      <vt:lpstr>Beyond the tyranny of intended learning outcomes?</vt:lpstr>
      <vt:lpstr>PowerPoint Presentation</vt:lpstr>
      <vt:lpstr>PowerPoint Presentation</vt:lpstr>
      <vt:lpstr>Characteristics of excellent teachers (Sally Brown)</vt:lpstr>
      <vt:lpstr>PowerPoint Presentation</vt:lpstr>
      <vt:lpstr>PowerPoint Presentation</vt:lpstr>
      <vt:lpstr>Looking ahead to the next sessions</vt:lpstr>
      <vt:lpstr>PowerPoint Presentation</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2018-09-20T17:52:06Z</dcterms:modified>
</cp:coreProperties>
</file>