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ppt/slideLayouts/slideLayout27.xml" ContentType="application/vnd.openxmlformats-officedocument.presentationml.slideLayout+xml"/>
  <Override PartName="/ppt/theme/theme24.xml" ContentType="application/vnd.openxmlformats-officedocument.theme+xml"/>
  <Override PartName="/ppt/slideLayouts/slideLayout28.xml" ContentType="application/vnd.openxmlformats-officedocument.presentationml.slideLayout+xml"/>
  <Override PartName="/ppt/theme/theme25.xml" ContentType="application/vnd.openxmlformats-officedocument.theme+xml"/>
  <Override PartName="/ppt/slideLayouts/slideLayout29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2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02" r:id="rId1"/>
    <p:sldMasterId id="2147484695" r:id="rId2"/>
    <p:sldMasterId id="2147484703" r:id="rId3"/>
    <p:sldMasterId id="2147484719" r:id="rId4"/>
    <p:sldMasterId id="2147484723" r:id="rId5"/>
    <p:sldMasterId id="2147484741" r:id="rId6"/>
    <p:sldMasterId id="2147484746" r:id="rId7"/>
    <p:sldMasterId id="2147484758" r:id="rId8"/>
    <p:sldMasterId id="2147484762" r:id="rId9"/>
    <p:sldMasterId id="2147484766" r:id="rId10"/>
    <p:sldMasterId id="2147484772" r:id="rId11"/>
    <p:sldMasterId id="2147484949" r:id="rId12"/>
    <p:sldMasterId id="2147484974" r:id="rId13"/>
    <p:sldMasterId id="2147485002" r:id="rId14"/>
    <p:sldMasterId id="2147485042" r:id="rId15"/>
    <p:sldMasterId id="2147485044" r:id="rId16"/>
    <p:sldMasterId id="2147485067" r:id="rId17"/>
    <p:sldMasterId id="2147485082" r:id="rId18"/>
    <p:sldMasterId id="2147485086" r:id="rId19"/>
    <p:sldMasterId id="2147485091" r:id="rId20"/>
    <p:sldMasterId id="2147485121" r:id="rId21"/>
    <p:sldMasterId id="2147485126" r:id="rId22"/>
    <p:sldMasterId id="2147485165" r:id="rId23"/>
    <p:sldMasterId id="2147485168" r:id="rId24"/>
    <p:sldMasterId id="2147485182" r:id="rId25"/>
    <p:sldMasterId id="2147485189" r:id="rId26"/>
    <p:sldMasterId id="2147485191" r:id="rId27"/>
    <p:sldMasterId id="2147485196" r:id="rId28"/>
    <p:sldMasterId id="2147485198" r:id="rId29"/>
    <p:sldMasterId id="2147485206" r:id="rId30"/>
  </p:sldMasterIdLst>
  <p:notesMasterIdLst>
    <p:notesMasterId r:id="rId85"/>
  </p:notesMasterIdLst>
  <p:sldIdLst>
    <p:sldId id="428" r:id="rId31"/>
    <p:sldId id="883" r:id="rId32"/>
    <p:sldId id="528" r:id="rId33"/>
    <p:sldId id="1239" r:id="rId34"/>
    <p:sldId id="531" r:id="rId35"/>
    <p:sldId id="1482" r:id="rId36"/>
    <p:sldId id="986" r:id="rId37"/>
    <p:sldId id="530" r:id="rId38"/>
    <p:sldId id="529" r:id="rId39"/>
    <p:sldId id="1480" r:id="rId40"/>
    <p:sldId id="1219" r:id="rId41"/>
    <p:sldId id="1212" r:id="rId42"/>
    <p:sldId id="1232" r:id="rId43"/>
    <p:sldId id="1194" r:id="rId44"/>
    <p:sldId id="984" r:id="rId45"/>
    <p:sldId id="1143" r:id="rId46"/>
    <p:sldId id="895" r:id="rId47"/>
    <p:sldId id="508" r:id="rId48"/>
    <p:sldId id="509" r:id="rId49"/>
    <p:sldId id="1089" r:id="rId50"/>
    <p:sldId id="1090" r:id="rId51"/>
    <p:sldId id="1091" r:id="rId52"/>
    <p:sldId id="1463" r:id="rId53"/>
    <p:sldId id="1145" r:id="rId54"/>
    <p:sldId id="1198" r:id="rId55"/>
    <p:sldId id="1477" r:id="rId56"/>
    <p:sldId id="995" r:id="rId57"/>
    <p:sldId id="987" r:id="rId58"/>
    <p:sldId id="990" r:id="rId59"/>
    <p:sldId id="1220" r:id="rId60"/>
    <p:sldId id="1183" r:id="rId61"/>
    <p:sldId id="1263" r:id="rId62"/>
    <p:sldId id="1465" r:id="rId63"/>
    <p:sldId id="512" r:id="rId64"/>
    <p:sldId id="1466" r:id="rId65"/>
    <p:sldId id="1467" r:id="rId66"/>
    <p:sldId id="1468" r:id="rId67"/>
    <p:sldId id="1472" r:id="rId68"/>
    <p:sldId id="1473" r:id="rId69"/>
    <p:sldId id="1474" r:id="rId70"/>
    <p:sldId id="1475" r:id="rId71"/>
    <p:sldId id="1476" r:id="rId72"/>
    <p:sldId id="1203" r:id="rId73"/>
    <p:sldId id="1204" r:id="rId74"/>
    <p:sldId id="1210" r:id="rId75"/>
    <p:sldId id="914" r:id="rId76"/>
    <p:sldId id="1108" r:id="rId77"/>
    <p:sldId id="1483" r:id="rId78"/>
    <p:sldId id="1243" r:id="rId79"/>
    <p:sldId id="1481" r:id="rId80"/>
    <p:sldId id="1156" r:id="rId81"/>
    <p:sldId id="1157" r:id="rId82"/>
    <p:sldId id="1158" r:id="rId83"/>
    <p:sldId id="1159" r:id="rId8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DDDDD"/>
    <a:srgbClr val="B2B2B2"/>
    <a:srgbClr val="008000"/>
    <a:srgbClr val="FF6699"/>
    <a:srgbClr val="33CC33"/>
    <a:srgbClr val="CC0000"/>
    <a:srgbClr val="FFFFFF"/>
    <a:srgbClr val="FF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118" autoAdjust="0"/>
    <p:restoredTop sz="98239" autoAdjust="0"/>
  </p:normalViewPr>
  <p:slideViewPr>
    <p:cSldViewPr>
      <p:cViewPr varScale="1">
        <p:scale>
          <a:sx n="69" d="100"/>
          <a:sy n="69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76" Type="http://schemas.openxmlformats.org/officeDocument/2006/relationships/slide" Target="slides/slide46.xml"/><Relationship Id="rId84" Type="http://schemas.openxmlformats.org/officeDocument/2006/relationships/slide" Target="slides/slide54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74" Type="http://schemas.openxmlformats.org/officeDocument/2006/relationships/slide" Target="slides/slide44.xml"/><Relationship Id="rId79" Type="http://schemas.openxmlformats.org/officeDocument/2006/relationships/slide" Target="slides/slide4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82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slide" Target="slides/slide39.xml"/><Relationship Id="rId77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slide" Target="slides/slide42.xml"/><Relationship Id="rId80" Type="http://schemas.openxmlformats.org/officeDocument/2006/relationships/slide" Target="slides/slide50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slide" Target="slides/slide40.xml"/><Relationship Id="rId75" Type="http://schemas.openxmlformats.org/officeDocument/2006/relationships/slide" Target="slides/slide45.xml"/><Relationship Id="rId83" Type="http://schemas.openxmlformats.org/officeDocument/2006/relationships/slide" Target="slides/slide53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slide" Target="slides/slide43.xml"/><Relationship Id="rId78" Type="http://schemas.openxmlformats.org/officeDocument/2006/relationships/slide" Target="slides/slide48.xml"/><Relationship Id="rId81" Type="http://schemas.openxmlformats.org/officeDocument/2006/relationships/slide" Target="slides/slide51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9C6ADD-A24A-48B6-8863-0B0401F9CA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8A32-C884-4DD0-97E7-301B1D069677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GB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D23F-3F18-4B52-A131-26954D8723D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9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FF77-8B5E-45BF-B214-C86C644F6051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7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EF1C2-6057-4851-B6CA-63297B9649F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3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F08E08-4E57-474C-8023-CF278F0D587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4E5B6-7B1B-419C-83FF-C98D360FAA3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3109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8D311-8C02-431B-86BD-364C9B366D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99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07301-76D3-4B7A-BC11-58C77780AB35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87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9BFA2-5A1B-4478-BD73-FE75D672A8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127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651B0-F35B-40BD-89E9-C49B81D5840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16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EFF59-285A-48AE-BC76-E078E6CD8A9A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0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A9BFA2-5A1B-4478-BD73-FE75D672A801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BB56-B69A-4A19-A3F7-497798BDC6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BB56-B69A-4A19-A3F7-497798BDC6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4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9BB56-B69A-4A19-A3F7-497798BDC6B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11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A561C-9FD9-4C4C-8580-77C3C3ECC80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948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E8C0C-4E2D-4CE8-AED3-ACCDDCC1E6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03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02470-1571-4297-98E9-97B71B911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72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B6886-9AB8-4328-86A1-C89F301BE13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84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3D98E-C04C-4AA4-A211-4ABB68A5FC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2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EB679-7535-4499-998C-2E4C9FDB7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30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EB679-7535-4499-998C-2E4C9FDB7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8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31C7F5-B5FB-403A-9831-632E0DA287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46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8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62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EB679-7535-4499-998C-2E4C9FDB7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675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EB679-7535-4499-998C-2E4C9FDB7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8D311-8C02-431B-86BD-364C9B366D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0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8D311-8C02-431B-86BD-364C9B366D4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8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A9BFA2-5A1B-4478-BD73-FE75D672A8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9573F-6D8D-465D-A168-3A3B72D4BF9C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D71DA-5519-4470-853E-67BA4984C499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C5AE9-0A61-480E-A345-BF81D1D33A93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6" y="2992438"/>
            <a:ext cx="1338263" cy="2189162"/>
            <a:chOff x="4720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23528" y="34290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7686681" y="1041412"/>
            <a:ext cx="1071563" cy="1071563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770813" y="112871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858131" y="1214450"/>
            <a:ext cx="728663" cy="731837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7947031" y="130651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8035931" y="1393825"/>
            <a:ext cx="403225" cy="41275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8121651" y="1476387"/>
            <a:ext cx="230188" cy="231775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44" y="6550025"/>
            <a:ext cx="2643187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http://phil-race.co.uk</a:t>
            </a:r>
            <a:r>
              <a:rPr lang="en-GB" sz="1400" dirty="0">
                <a:solidFill>
                  <a:srgbClr val="FF0000"/>
                </a:solidFill>
                <a:latin typeface="Calibri" pitchFamily="34" charset="0"/>
              </a:rPr>
              <a:t>/</a:t>
            </a:r>
          </a:p>
          <a:p>
            <a:pPr eaLnBrk="1" hangingPunct="1">
              <a:defRPr/>
            </a:pPr>
            <a:endParaRPr lang="en-GB" sz="1400" dirty="0">
              <a:solidFill>
                <a:srgbClr val="FF0000"/>
              </a:solidFill>
              <a:latin typeface="Arial Rounded MT Bold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  <a:endParaRPr lang="en-GB" altLang="en-US"/>
          </a:p>
        </p:txBody>
      </p:sp>
      <p:pic>
        <p:nvPicPr>
          <p:cNvPr id="45" name="Picture 7" descr="Leeds Met 06" hidden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 descr="Leeds Met 06" hidden="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9775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3471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792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665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20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7686675" y="1041400"/>
            <a:ext cx="1071563" cy="1071563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770813" y="112871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858125" y="1214438"/>
            <a:ext cx="728663" cy="731837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7947025" y="130651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8035925" y="1393825"/>
            <a:ext cx="403225" cy="41275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8121650" y="1476375"/>
            <a:ext cx="230188" cy="231775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www.phil-race.co.uk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  <a:endParaRPr lang="en-GB" altLang="en-US"/>
          </a:p>
        </p:txBody>
      </p:sp>
      <p:pic>
        <p:nvPicPr>
          <p:cNvPr id="45" name="Picture 7" descr="Leeds Met 06" hidden="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288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3" y="186180"/>
            <a:ext cx="8713788" cy="9350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4013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C8AE-B192-402A-B14F-F0E519CCB1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AEE5-C1FE-4140-965B-64058E2C0C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196975"/>
            <a:ext cx="42259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96975"/>
            <a:ext cx="4227513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009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7839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9288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8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4505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19B9B9-35AD-4C4A-A16A-05A32AC7D501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08/11/2018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46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DC8AE-B192-402A-B14F-F0E519CCB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BAEE5-C1FE-4140-965B-64058E2C0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89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551" y="175895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895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52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516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60709-E805-4CC4-A975-0CAC5AD3B47B}" type="datetime2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08 November 2018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EF43A-4B75-4FB8-AD73-F058845931D7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0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48920-819C-4DD1-A753-205F391DD998}" type="datetime2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Thursday, 08 November 2018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3D64B-E474-4769-A430-9CD8C486EAA9}" type="slidenum"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6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05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43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047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3342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7352" y="6329363"/>
            <a:ext cx="1892300" cy="444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fld id="{F3CF0AB6-600C-480C-A5E2-EE921F17FE8E}" type="datetime2">
              <a:rPr lang="en-GB" sz="1800" smtClean="0">
                <a:solidFill>
                  <a:srgbClr val="FFFF66"/>
                </a:solidFill>
              </a:rPr>
              <a:pPr algn="ctr" eaLnBrk="0" hangingPunct="0">
                <a:defRPr/>
              </a:pPr>
              <a:t>Thursday, 08 November 2018</a:t>
            </a:fld>
            <a:endParaRPr lang="en-GB" sz="1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93006" y="2992438"/>
            <a:ext cx="1338263" cy="2189162"/>
            <a:chOff x="4720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20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99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78" y="1885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20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99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78" y="2064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57" y="2064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20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99" y="2243"/>
              <a:ext cx="127" cy="127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78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57" y="2243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36" y="2243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20" y="2421"/>
              <a:ext cx="127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99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78" y="2421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57" y="2421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20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99" y="2600"/>
              <a:ext cx="127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78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57" y="2600"/>
              <a:ext cx="127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36" y="2600"/>
              <a:ext cx="127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20" y="2779"/>
              <a:ext cx="127" cy="127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99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78" y="2779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57" y="2779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20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99" y="2958"/>
              <a:ext cx="127" cy="127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78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57" y="2958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99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57" y="3137"/>
              <a:ext cx="127" cy="127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8" name="Oval 4"/>
          <p:cNvSpPr>
            <a:spLocks noChangeArrowheads="1"/>
          </p:cNvSpPr>
          <p:nvPr/>
        </p:nvSpPr>
        <p:spPr bwMode="auto">
          <a:xfrm>
            <a:off x="7686681" y="1041412"/>
            <a:ext cx="1071563" cy="1071563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770813" y="112871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0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7858131" y="1214450"/>
            <a:ext cx="728663" cy="731837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7947031" y="130651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8035931" y="1393825"/>
            <a:ext cx="403225" cy="41275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8121651" y="1476387"/>
            <a:ext cx="230188" cy="231775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www.phil-race.co.uk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  <a:endParaRPr lang="en-GB" altLang="en-US"/>
          </a:p>
        </p:txBody>
      </p:sp>
      <p:pic>
        <p:nvPicPr>
          <p:cNvPr id="45" name="Picture 7" descr="Leeds Met 06" hidden="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fld id="{15D6DB75-0499-49DE-A5F6-2F76A0DD07EC}" type="datetime2">
              <a:rPr lang="en-GB" sz="2400">
                <a:solidFill>
                  <a:srgbClr val="FFFFFF"/>
                </a:solidFill>
                <a:latin typeface="Tahoma" pitchFamily="34" charset="0"/>
              </a:rPr>
              <a:pPr algn="ctr" eaLnBrk="0" hangingPunct="0">
                <a:defRPr/>
              </a:pPr>
              <a:t>Thursday, 08 November 2018</a:t>
            </a:fld>
            <a:endParaRPr lang="en-GB" sz="24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1552" y="6330962"/>
            <a:ext cx="2882900" cy="4429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r>
              <a:rPr lang="en-GB" sz="2400">
                <a:solidFill>
                  <a:srgbClr val="FFFFFF"/>
                </a:solidFill>
                <a:latin typeface="Tahoma" pitchFamily="34" charset="0"/>
              </a:rPr>
              <a:t> (Phil Race)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0" hangingPunct="0">
              <a:defRPr/>
            </a:pPr>
            <a:fld id="{5AD808E0-68C8-4DE2-8472-D3274C1776DA}" type="slidenum">
              <a:rPr lang="en-GB" sz="2400">
                <a:solidFill>
                  <a:srgbClr val="FFFFFF"/>
                </a:solidFill>
                <a:latin typeface="Tahoma" pitchFamily="34" charset="0"/>
              </a:rPr>
              <a:pPr algn="ctr" eaLnBrk="0" hangingPunct="0"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../Organising%20your%20studies/organising%20choices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Choices&#8230;.ppt" TargetMode="External"/><Relationship Id="rId5" Type="http://schemas.openxmlformats.org/officeDocument/2006/relationships/hyperlink" Target="coffee.ppt" TargetMode="External"/><Relationship Id="rId4" Type="http://schemas.openxmlformats.org/officeDocument/2006/relationships/hyperlink" Target="00%20main%20menu.ppt" TargetMode="Externa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00%20main%20menu.ppt" TargetMode="Externa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hyperlink" Target="00%20main%20menu.ppt" TargetMode="External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7" Type="http://schemas.openxmlformats.org/officeDocument/2006/relationships/hyperlink" Target="../Organising%20your%20studies/organising%20choices.ppt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Choices&#8230;.ppt" TargetMode="External"/><Relationship Id="rId5" Type="http://schemas.openxmlformats.org/officeDocument/2006/relationships/hyperlink" Target="coffee.ppt" TargetMode="External"/><Relationship Id="rId4" Type="http://schemas.openxmlformats.org/officeDocument/2006/relationships/hyperlink" Target="00%20main%20menu.ppt" TargetMode="Externa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hyperlink" Target="../../../Phil/Desktop/brunel%20pieces%202/name%20labels.ppt" TargetMode="External"/><Relationship Id="rId3" Type="http://schemas.openxmlformats.org/officeDocument/2006/relationships/hyperlink" Target="00%20main%20menu.ppt" TargetMode="External"/><Relationship Id="rId7" Type="http://schemas.openxmlformats.org/officeDocument/2006/relationships/hyperlink" Target="../../../Phil/Desktop/brunel%20pieces%202/disruptive%20behaviour%20bradford.ppt#-1,1,PowerPoint Presentation" TargetMode="External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../../../Phil/Desktop/brunel%20pieces%202/lec%20book%20pics.ppt#-1,1,PowerPoint Presentation" TargetMode="External"/><Relationship Id="rId5" Type="http://schemas.openxmlformats.org/officeDocument/2006/relationships/hyperlink" Target="../../../Phil/Desktop/brunel%20pieces%202/Choices&#8230;.ppt" TargetMode="External"/><Relationship Id="rId4" Type="http://schemas.openxmlformats.org/officeDocument/2006/relationships/hyperlink" Target="../../../Phil/Desktop/brunel%20pieces%202/coffee.ppt" TargetMode="External"/><Relationship Id="rId9" Type="http://schemas.openxmlformats.org/officeDocument/2006/relationships/hyperlink" Target="Choices&#8230;.ppt" TargetMode="Externa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hyperlink" Target="name%20labels.ppt" TargetMode="External"/><Relationship Id="rId3" Type="http://schemas.openxmlformats.org/officeDocument/2006/relationships/image" Target="../media/image4.jpeg"/><Relationship Id="rId7" Type="http://schemas.openxmlformats.org/officeDocument/2006/relationships/hyperlink" Target="disruptive%20behaviour%20bradford.ppt#-1,1,PowerPoint Presentation" TargetMode="External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lec%20book%20pics.ppt#-1,1,PowerPoint Presentation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hyperlink" Target="coffee.ppt" TargetMode="External"/><Relationship Id="rId7" Type="http://schemas.openxmlformats.org/officeDocument/2006/relationships/hyperlink" Target="name%20labels.ppt" TargetMode="External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Relationship Id="rId6" Type="http://schemas.openxmlformats.org/officeDocument/2006/relationships/hyperlink" Target="disruptive%20behaviour%20bradford.ppt#-1,1,PowerPoint Presentation" TargetMode="External"/><Relationship Id="rId5" Type="http://schemas.openxmlformats.org/officeDocument/2006/relationships/hyperlink" Target="lec%20book%20pics.ppt#-1,1,PowerPoint Presentation" TargetMode="External"/><Relationship Id="rId4" Type="http://schemas.openxmlformats.org/officeDocument/2006/relationships/hyperlink" Target="Choices&#8230;.ppt" TargetMode="Externa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4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hyperlink" Target="../Organising%20your%20studies/organising%20choices.ppt" TargetMode="Externa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Choices&#8230;.ppt" TargetMode="External"/><Relationship Id="rId5" Type="http://schemas.openxmlformats.org/officeDocument/2006/relationships/hyperlink" Target="coffee.ppt" TargetMode="External"/><Relationship Id="rId4" Type="http://schemas.openxmlformats.org/officeDocument/2006/relationships/hyperlink" Target="00%20main%20menu.ppt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00%20main%20menu.ppt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../Organising%20your%20studies/organising%20choices.ppt" TargetMode="External"/><Relationship Id="rId5" Type="http://schemas.openxmlformats.org/officeDocument/2006/relationships/hyperlink" Target="Choices&#8230;.ppt" TargetMode="External"/><Relationship Id="rId4" Type="http://schemas.openxmlformats.org/officeDocument/2006/relationships/hyperlink" Target="coffee.ppt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4" name="AutoShape 39">
            <a:hlinkClick r:id="rId6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5" name="AutoShape 40">
            <a:hlinkClick r:id="rId7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6" name="AutoShape 41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5164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www.phil-race.co.uk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3" y="6272213"/>
            <a:ext cx="4537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Leeds Metropolitan University</a:t>
            </a:r>
          </a:p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Innovation North – Faculty Of Information And Technology</a:t>
            </a:r>
          </a:p>
        </p:txBody>
      </p:sp>
      <p:pic>
        <p:nvPicPr>
          <p:cNvPr id="3078" name="Picture 8" descr="LeedsMetRos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62801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1013" y="188913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Calibri" pitchFamily="34" charset="0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Calibri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145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DC8AE-B192-402A-B14F-F0E519CCB1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EBAEE5-C1FE-4140-965B-64058E2C0C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Oval 4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5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000" b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500438" y="6550025"/>
            <a:ext cx="2643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GB" altLang="en-US" sz="1400">
                <a:solidFill>
                  <a:srgbClr val="FF0000"/>
                </a:solidFill>
                <a:latin typeface="Arial Rounded MT Bold" panose="020F0704030504030204" pitchFamily="34" charset="0"/>
              </a:rPr>
              <a:t>www.phil-race.co.uk</a:t>
            </a:r>
          </a:p>
        </p:txBody>
      </p:sp>
    </p:spTree>
    <p:extLst>
      <p:ext uri="{BB962C8B-B14F-4D97-AF65-F5344CB8AC3E}">
        <p14:creationId xmlns:p14="http://schemas.microsoft.com/office/powerpoint/2010/main" val="4173014512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anose="05000000000000000000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b="1" kern="1200" dirty="0">
                <a:solidFill>
                  <a:srgbClr val="FF0000"/>
                </a:solidFill>
                <a:latin typeface="Arial Rounded MT Bold"/>
                <a:ea typeface="+mn-ea"/>
                <a:cs typeface="+mn-cs"/>
              </a:rPr>
              <a:t>www.phil-race.co.uk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0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000" kern="1200" dirty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5AF16-4932-4EE1-938A-62E4C3C44C45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44AFF-84A4-41D1-B6C9-F3B7007BF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7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  <p:sp>
        <p:nvSpPr>
          <p:cNvPr id="13" name="AutoShape 38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0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39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0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40">
            <a:hlinkClick r:id="rId7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41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4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3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8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8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88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88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25" y="6221413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8" y="6550025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7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0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4" name="AutoShape 8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228600" y="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5" name="AutoShape 9">
            <a:hlinkClick r:id="rId6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0" y="61722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6" name="AutoShape 10">
            <a:hlinkClick r:id="rId7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2971800" y="60198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7" name="AutoShape 11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3" y="58086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8" name="AutoShape 12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3" y="58150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9" name="AutoShape 13">
            <a:hlinkClick r:id="rId8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2971800" y="58674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20" name="AutoShape 14">
            <a:hlinkClick r:id="rId9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316913" y="60309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1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3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522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AEC2ED1-CD7C-40D2-BE67-B885796E00F7}" type="datetime1">
              <a:rPr lang="en-GB" smtClean="0"/>
              <a:pPr>
                <a:defRPr/>
              </a:pPr>
              <a:t>08/11/2018</a:t>
            </a:fld>
            <a:endParaRPr lang="en-GB" altLang="en-US"/>
          </a:p>
        </p:txBody>
      </p: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8101013" y="188913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53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ts val="6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ts val="6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ts val="6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ts val="6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1800" b="1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1DC8AE-B192-402A-B14F-F0E519CCB1C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EBAEE5-C1FE-4140-965B-64058E2C0C8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90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4552" y="349250"/>
            <a:ext cx="7759700" cy="109220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4552" y="1758950"/>
            <a:ext cx="7759700" cy="410210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1">
                <a:solidFill>
                  <a:schemeClr val="accent1"/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1552" y="6330962"/>
            <a:ext cx="2882900" cy="442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75000"/>
              </a:lnSpc>
              <a:defRPr sz="1600" b="1">
                <a:solidFill>
                  <a:srgbClr val="0033CC"/>
                </a:solidFill>
                <a:latin typeface="+mn-lt"/>
              </a:defRPr>
            </a:lvl1pPr>
          </a:lstStyle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1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</p:sldLayoutIdLst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4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3399"/>
        </a:buClr>
        <a:buSzPct val="7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6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7" y="228602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506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7" y="1676408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50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C250BC-73CF-491F-8004-61FF01300B02}" type="datetime2">
              <a:rPr lang="en-GB">
                <a:solidFill>
                  <a:srgbClr val="FFFF66"/>
                </a:solidFill>
              </a:rPr>
              <a:pPr>
                <a:defRPr/>
              </a:pPr>
              <a:t>Thursday, 08 November 2018</a:t>
            </a:fld>
            <a:endParaRPr lang="en-GB" dirty="0">
              <a:solidFill>
                <a:srgbClr val="FFFF66"/>
              </a:solidFill>
            </a:endParaRPr>
          </a:p>
        </p:txBody>
      </p:sp>
      <p:sp>
        <p:nvSpPr>
          <p:cNvPr id="1050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>
              <a:defRPr/>
            </a:pPr>
            <a:endParaRPr lang="en-GB" dirty="0">
              <a:solidFill>
                <a:srgbClr val="FFFF66"/>
              </a:solidFill>
            </a:endParaRPr>
          </a:p>
        </p:txBody>
      </p:sp>
      <p:sp>
        <p:nvSpPr>
          <p:cNvPr id="1050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98A128A-5A34-4019-A4AD-025074B52218}" type="slidenum">
              <a:rPr lang="en-GB">
                <a:solidFill>
                  <a:srgbClr val="FFFF66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66"/>
              </a:solidFill>
            </a:endParaRPr>
          </a:p>
        </p:txBody>
      </p:sp>
      <p:sp>
        <p:nvSpPr>
          <p:cNvPr id="1050631" name="AutoShape 7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2" name="AutoShape 8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228601" y="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3" name="AutoShape 9">
            <a:hlinkClick r:id="rId6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1" y="61722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4" name="AutoShape 10">
            <a:hlinkClick r:id="rId7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3400935" y="6356628"/>
            <a:ext cx="184731" cy="369332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5" name="AutoShape 11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580867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6" name="AutoShape 12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50637" name="AutoShape 13">
            <a:hlinkClick r:id="rId8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3400935" y="6204228"/>
            <a:ext cx="184731" cy="369332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72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19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506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506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506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506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0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506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 shadeToTitle="1">
        <a:gradFill rotWithShape="0">
          <a:gsLst>
            <a:gs pos="0">
              <a:srgbClr val="8C3D91"/>
            </a:gs>
            <a:gs pos="12000">
              <a:srgbClr val="7005D4"/>
            </a:gs>
            <a:gs pos="30000">
              <a:srgbClr val="181CC7"/>
            </a:gs>
            <a:gs pos="60001">
              <a:srgbClr val="0A128C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0">
            <a:gsLst>
              <a:gs pos="0">
                <a:srgbClr val="FFBF00"/>
              </a:gs>
              <a:gs pos="10001">
                <a:srgbClr val="F27300"/>
              </a:gs>
              <a:gs pos="25000">
                <a:srgbClr val="8F0040"/>
              </a:gs>
              <a:gs pos="50000">
                <a:srgbClr val="400040"/>
              </a:gs>
              <a:gs pos="80000">
                <a:srgbClr val="00004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Towards Active Learning</a:t>
            </a:r>
          </a:p>
        </p:txBody>
      </p:sp>
      <p:sp>
        <p:nvSpPr>
          <p:cNvPr id="1010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13500"/>
            <a:ext cx="235585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200">
                <a:solidFill>
                  <a:srgbClr val="66FF33"/>
                </a:solidFill>
                <a:latin typeface="+mj-lt"/>
              </a:defRPr>
            </a:lvl1pPr>
          </a:lstStyle>
          <a:p>
            <a:pPr algn="ctr" eaLnBrk="0" hangingPunct="0">
              <a:defRPr/>
            </a:pPr>
            <a:fld id="{60911A02-E2A4-48FA-9D6D-C6B67E2B53B0}" type="datetime2">
              <a:rPr lang="en-GB"/>
              <a:pPr algn="ctr" eaLnBrk="0" hangingPunct="0">
                <a:defRPr/>
              </a:pPr>
              <a:t>Thursday, 08 November 2018</a:t>
            </a:fld>
            <a:endParaRPr lang="en-GB" dirty="0"/>
          </a:p>
        </p:txBody>
      </p:sp>
      <p:sp>
        <p:nvSpPr>
          <p:cNvPr id="1010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13500"/>
            <a:ext cx="456565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1400">
                <a:solidFill>
                  <a:srgbClr val="CCCC00"/>
                </a:solidFill>
                <a:latin typeface="+mj-lt"/>
              </a:defRPr>
            </a:lvl1pPr>
          </a:lstStyle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10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05335A88-9A6F-485D-8EAE-85A7FCEF86C8}" type="slidenum">
              <a:rPr lang="en-GB">
                <a:solidFill>
                  <a:srgbClr val="FFFF66"/>
                </a:solidFill>
              </a:rPr>
              <a:pPr eaLnBrk="0" hangingPunct="0">
                <a:defRPr/>
              </a:pPr>
              <a:t>‹#›</a:t>
            </a:fld>
            <a:endParaRPr lang="en-GB" dirty="0">
              <a:solidFill>
                <a:srgbClr val="FFFF66"/>
              </a:solidFill>
            </a:endParaRPr>
          </a:p>
        </p:txBody>
      </p:sp>
      <p:sp>
        <p:nvSpPr>
          <p:cNvPr id="1010695" name="AutoShape 7">
            <a:hlinkClick r:id="rId3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0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696" name="AutoShape 8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228600" y="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697" name="AutoShape 9">
            <a:hlinkClick r:id="rId5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0" y="61722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698" name="AutoShape 10">
            <a:hlinkClick r:id="rId6" action="ppaction://hlinkpres?slideindex=1&amp;slidetitle=PowerPoint Presentation" highlightClick="1"/>
          </p:cNvPr>
          <p:cNvSpPr>
            <a:spLocks noChangeArrowheads="1"/>
          </p:cNvSpPr>
          <p:nvPr userDrawn="1"/>
        </p:nvSpPr>
        <p:spPr bwMode="auto">
          <a:xfrm>
            <a:off x="2971800" y="60198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699" name="AutoShape 11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3" y="58086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700" name="AutoShape 12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3" y="581501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010701" name="AutoShape 13">
            <a:hlinkClick r:id="rId7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2971800" y="58674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0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0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0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0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0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0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069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069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069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069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06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06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5pPr>
      <a:lvl6pPr marL="457200" algn="ct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6pPr>
      <a:lvl7pPr marL="914400" algn="ct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7pPr>
      <a:lvl8pPr marL="1371600" algn="ct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8pPr>
      <a:lvl9pPr marL="1828800" algn="ctr" rtl="0" fontAlgn="base">
        <a:lnSpc>
          <a:spcPct val="80000"/>
        </a:lnSpc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Arial Rounded MT Bold" pitchFamily="34" charset="0"/>
        </a:defRPr>
      </a:lvl9pPr>
    </p:titleStyle>
    <p:bodyStyle>
      <a:lvl1pPr marL="512763" indent="-5127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912813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3600" b="1">
          <a:solidFill>
            <a:schemeClr val="bg1"/>
          </a:solidFill>
          <a:latin typeface="+mn-lt"/>
        </a:defRPr>
      </a:lvl2pPr>
      <a:lvl3pPr marL="1255713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8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v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11/8/2018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b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8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97" r:id="rId1"/>
    <p:sldLayoutId id="214748520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9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4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 dirty="0">
              <a:solidFill>
                <a:srgbClr val="FFFF66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dirty="0">
              <a:solidFill>
                <a:srgbClr val="FFFF66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5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4" name="AutoShape 39">
            <a:hlinkClick r:id="rId6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5" name="AutoShape 40">
            <a:hlinkClick r:id="rId7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  <p:sp>
        <p:nvSpPr>
          <p:cNvPr id="16" name="AutoShape 41">
            <a:hlinkClick r:id="rId4" action="ppaction://hlinkpres?slideindex=1&amp;slidetitle=" highlightClick="1"/>
          </p:cNvPr>
          <p:cNvSpPr>
            <a:spLocks noChangeArrowheads="1"/>
          </p:cNvSpPr>
          <p:nvPr userDrawn="1"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1800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17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50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9" y="6272213"/>
            <a:ext cx="4537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Leeds Metropolitan University</a:t>
            </a:r>
          </a:p>
          <a:p>
            <a:pPr eaLnBrk="0" hangingPunc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Innovation North – Faculty Of Information And Technology</a:t>
            </a:r>
          </a:p>
        </p:txBody>
      </p:sp>
      <p:pic>
        <p:nvPicPr>
          <p:cNvPr id="3078" name="Picture 8" descr="LeedsMetRos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62801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1019" y="188925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4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+mn-lt"/>
          <a:ea typeface="+mn-ea"/>
          <a:cs typeface="+mn-cs"/>
        </a:defRPr>
      </a:lvl1pPr>
      <a:lvl2pPr marL="998538" indent="-28575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+mn-lt"/>
        </a:defRPr>
      </a:lvl2pPr>
      <a:lvl3pPr marL="1406525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+mn-lt"/>
        </a:defRPr>
      </a:lvl3pPr>
      <a:lvl4pPr marL="1814513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4pPr>
      <a:lvl5pPr marL="22225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7956550" y="152400"/>
            <a:ext cx="6350" cy="1189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GB" sz="4000" b="0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50"/>
            <a:ext cx="75438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9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03469" y="6272213"/>
            <a:ext cx="45370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GB" altLang="en-US"/>
              <a:t>Leeds Metropolitan University</a:t>
            </a:r>
          </a:p>
          <a:p>
            <a:pPr>
              <a:defRPr/>
            </a:pPr>
            <a:r>
              <a:rPr lang="en-GB" altLang="en-US"/>
              <a:t>Innovation North – Faculty Of Information And Technology</a:t>
            </a:r>
          </a:p>
        </p:txBody>
      </p:sp>
      <p:pic>
        <p:nvPicPr>
          <p:cNvPr id="3078" name="Picture 8" descr="LeedsMetRose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62801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01019" y="188925"/>
            <a:ext cx="574675" cy="1081087"/>
            <a:chOff x="4720" y="1885"/>
            <a:chExt cx="843" cy="1379"/>
          </a:xfrm>
        </p:grpSpPr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4720" y="1885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89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079" y="1885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4720" y="206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489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079" y="206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258" y="206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4720" y="2243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4899" y="2243"/>
              <a:ext cx="126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079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258" y="2243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435" y="2243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4720" y="2422"/>
              <a:ext cx="128" cy="128"/>
            </a:xfrm>
            <a:prstGeom prst="ellipse">
              <a:avLst/>
            </a:prstGeom>
            <a:solidFill>
              <a:srgbClr val="8A0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489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079" y="2422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258" y="2422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4720" y="2600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4899" y="2600"/>
              <a:ext cx="126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079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58" y="2600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435" y="2600"/>
              <a:ext cx="128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4720" y="2778"/>
              <a:ext cx="128" cy="128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489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079" y="277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258" y="277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4720" y="2958"/>
              <a:ext cx="128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4899" y="2958"/>
              <a:ext cx="126" cy="128"/>
            </a:xfrm>
            <a:prstGeom prst="ellipse">
              <a:avLst/>
            </a:prstGeom>
            <a:solidFill>
              <a:srgbClr val="99CC9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079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58" y="2958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4899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5258" y="3136"/>
              <a:ext cx="126" cy="128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GB" sz="4000" b="0" dirty="0">
                <a:solidFill>
                  <a:srgbClr val="000000"/>
                </a:solidFill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5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339966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Calibri" pitchFamily="34" charset="0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8A00C0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Calibri" pitchFamily="34" charset="0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A0C6A0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rgbClr val="CC99FF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25"/>
            <a:ext cx="8713788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4219" y="5805488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7" y="1196977"/>
            <a:ext cx="8605838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Oval 4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072439" y="5786438"/>
            <a:ext cx="1071562" cy="1071562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156575" y="5872163"/>
            <a:ext cx="895350" cy="901700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8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243889" y="5959475"/>
            <a:ext cx="728662" cy="73025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8332794" y="6049963"/>
            <a:ext cx="568325" cy="57785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421694" y="6138863"/>
            <a:ext cx="403225" cy="411162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8505831" y="6221425"/>
            <a:ext cx="231775" cy="230187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44" y="6550037"/>
            <a:ext cx="26431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1400" b="1" dirty="0">
                <a:solidFill>
                  <a:srgbClr val="FF0000"/>
                </a:solidFill>
                <a:latin typeface="Arial Rounded MT Bold"/>
              </a:rPr>
              <a:t>http://phil-race.co.uk/</a:t>
            </a:r>
          </a:p>
        </p:txBody>
      </p:sp>
      <p:sp>
        <p:nvSpPr>
          <p:cNvPr id="13" name="AutoShape 38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685801" y="6096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4" name="AutoShape 39">
            <a:hlinkClick r:id="rId5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001001" y="5715000"/>
            <a:ext cx="1042988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5" name="AutoShape 40">
            <a:hlinkClick r:id="rId6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0"/>
            <a:ext cx="1042987" cy="1042988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  <p:sp>
        <p:nvSpPr>
          <p:cNvPr id="16" name="AutoShape 41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1502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rgbClr val="FFFF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8000"/>
          </a:solidFill>
          <a:latin typeface="Arial Rounded MT Bold" pitchFamily="34" charset="0"/>
        </a:defRPr>
      </a:lvl9pPr>
    </p:titleStyle>
    <p:bodyStyle>
      <a:lvl1pPr marL="533400" indent="-5334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3200" b="1">
          <a:solidFill>
            <a:srgbClr val="660066"/>
          </a:solidFill>
          <a:latin typeface="Calibri" pitchFamily="34" charset="0"/>
          <a:ea typeface="+mn-ea"/>
          <a:cs typeface="+mn-cs"/>
        </a:defRPr>
      </a:lvl1pPr>
      <a:lvl2pPr marL="998538" indent="-28575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800" b="1">
          <a:solidFill>
            <a:srgbClr val="660066"/>
          </a:solidFill>
          <a:latin typeface="Calibri" pitchFamily="34" charset="0"/>
        </a:defRPr>
      </a:lvl2pPr>
      <a:lvl3pPr marL="1406525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400" b="1">
          <a:solidFill>
            <a:srgbClr val="660066"/>
          </a:solidFill>
          <a:latin typeface="Calibri" pitchFamily="34" charset="0"/>
        </a:defRPr>
      </a:lvl3pPr>
      <a:lvl4pPr marL="1814513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4pPr>
      <a:lvl5pPr marL="2222500" indent="-228600" algn="l" rtl="0" fontAlgn="base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Calibri" pitchFamily="34" charset="0"/>
        </a:defRPr>
      </a:lvl5pPr>
      <a:lvl6pPr marL="26797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6pPr>
      <a:lvl7pPr marL="31369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7pPr>
      <a:lvl8pPr marL="35941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8pPr>
      <a:lvl9pPr marL="4051300" indent="-228600" algn="l" rtl="0" eaLnBrk="1" fontAlgn="base" hangingPunct="1">
        <a:lnSpc>
          <a:spcPct val="90000"/>
        </a:lnSpc>
        <a:spcBef>
          <a:spcPct val="35000"/>
        </a:spcBef>
        <a:spcAft>
          <a:spcPct val="0"/>
        </a:spcAft>
        <a:buClr>
          <a:srgbClr val="009900"/>
        </a:buClr>
        <a:buFont typeface="Wingdings" pitchFamily="2" charset="2"/>
        <a:buChar char="v"/>
        <a:defRPr sz="2000" b="1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%20phil%202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file:///C:\Users\Phil\Desktop\current%20stuff\brunel%20pieces%203\Newcastle.pptx#-1,1,Slid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-race.co.uk/2016/10/lthe-tweetchat-lthechat-wed-oct-19-8-00-9-00-pm/" TargetMode="External"/><Relationship Id="rId2" Type="http://schemas.openxmlformats.org/officeDocument/2006/relationships/hyperlink" Target="http://phil-race.co.uk/2016/04/updated-powerpoint-ripples-mode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hil-race.co.uk/ripples-model-seven-factors-underpinning-successful-learning-update-july-2015/" TargetMode="External"/><Relationship Id="rId5" Type="http://schemas.openxmlformats.org/officeDocument/2006/relationships/hyperlink" Target="http://phil-race.co.uk/2017/05/lectures-and-learning/" TargetMode="External"/><Relationship Id="rId4" Type="http://schemas.openxmlformats.org/officeDocument/2006/relationships/hyperlink" Target="http://phil-race.co.uk/2015/01/assessment-bits-new-edition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twitter.com/SGroshell" TargetMode="External"/><Relationship Id="rId7" Type="http://schemas.openxmlformats.org/officeDocument/2006/relationships/hyperlink" Target="https://twitter.com/hashtag/teachchat?src=hash" TargetMode="External"/><Relationship Id="rId2" Type="http://schemas.openxmlformats.org/officeDocument/2006/relationships/hyperlink" Target="https://twitter.com/hashtag/sketchnote?src=hash" TargetMode="Externa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twitter.com/hashtag/learning?src=hash" TargetMode="External"/><Relationship Id="rId5" Type="http://schemas.openxmlformats.org/officeDocument/2006/relationships/hyperlink" Target="https://twitter.com/hashtag/edchat?src=hash" TargetMode="External"/><Relationship Id="rId4" Type="http://schemas.openxmlformats.org/officeDocument/2006/relationships/hyperlink" Target="https://twitter.com/MrZach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york.bm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cs.cmu.edu/~rgs/alice26a.gif" TargetMode="Externa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hil%20Race/Desktop/brunel%20pieces%203/Choices&#8230;.p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hil-race.co.u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.brad.ac.u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jisc.ac.uk/whatwedo/programmes/usersandinnovation/soundsgood.aspx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452" y="116540"/>
            <a:ext cx="6697400" cy="3272013"/>
          </a:xfrm>
          <a:noFill/>
        </p:spPr>
        <p:txBody>
          <a:bodyPr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AR CARTER" panose="02000000000000000000" pitchFamily="2" charset="0"/>
              </a:rPr>
              <a:t>Activating Learning</a:t>
            </a:r>
            <a:br>
              <a:rPr lang="en-US" sz="4400" dirty="0">
                <a:solidFill>
                  <a:srgbClr val="FFFF00"/>
                </a:solidFill>
                <a:latin typeface="+mn-lt"/>
              </a:rPr>
            </a:br>
            <a:r>
              <a:rPr lang="en-GB" sz="4400" dirty="0">
                <a:solidFill>
                  <a:srgbClr val="FFFF00"/>
                </a:solidFill>
                <a:latin typeface="+mn-lt"/>
              </a:rPr>
              <a:t>in large-group contexts</a:t>
            </a:r>
            <a:br>
              <a:rPr lang="en-US" sz="3200" dirty="0">
                <a:solidFill>
                  <a:srgbClr val="FFFF00"/>
                </a:solidFill>
                <a:latin typeface="+mn-lt"/>
              </a:rPr>
            </a:br>
            <a:r>
              <a:rPr lang="en-US" sz="3200" dirty="0">
                <a:solidFill>
                  <a:srgbClr val="92D050"/>
                </a:solidFill>
                <a:latin typeface="+mn-lt"/>
              </a:rPr>
              <a:t>Bournemouth University</a:t>
            </a:r>
            <a:endParaRPr lang="en-GB" sz="4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5" name="Rectangle 8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287405" y="4419762"/>
            <a:ext cx="8569190" cy="223224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3200" b="1" dirty="0">
                <a:solidFill>
                  <a:srgbClr val="000000"/>
                </a:solidFill>
                <a:latin typeface="Arial" pitchFamily="34" charset="0"/>
              </a:rPr>
              <a:t>Phil Race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2000" b="1" dirty="0">
                <a:solidFill>
                  <a:srgbClr val="008000"/>
                </a:solidFill>
                <a:latin typeface="Arial" pitchFamily="34" charset="0"/>
              </a:rPr>
              <a:t>(from Newcastle-upon-Tyne)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000000"/>
                </a:solidFill>
                <a:latin typeface="Arial" pitchFamily="34" charset="0"/>
              </a:rPr>
              <a:t>BSc  PhD  PGCE  FCIPD  PFHEA   NTF </a:t>
            </a:r>
          </a:p>
          <a:p>
            <a:pPr algn="ctr" eaLnBrk="0" hangingPunct="0">
              <a:lnSpc>
                <a:spcPct val="90000"/>
              </a:lnSpc>
              <a:buClr>
                <a:srgbClr val="FF3399"/>
              </a:buClr>
              <a:buSzPct val="75000"/>
              <a:buFont typeface="Monotype Sorts" pitchFamily="2" charset="2"/>
              <a:buNone/>
            </a:pPr>
            <a:r>
              <a:rPr lang="en-GB" sz="2000" b="1" dirty="0">
                <a:solidFill>
                  <a:srgbClr val="4F81BD"/>
                </a:solidFill>
                <a:latin typeface="Arial" charset="0"/>
              </a:rPr>
              <a:t>Follow Phil on Twitter:         @RacePhil </a:t>
            </a:r>
            <a:endParaRPr lang="en-GB" sz="2000" b="1" dirty="0">
              <a:solidFill>
                <a:srgbClr val="4F81BD"/>
              </a:solidFill>
              <a:latin typeface="Arial" pitchFamily="34" charset="0"/>
            </a:endParaRP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800" b="1" dirty="0">
                <a:solidFill>
                  <a:srgbClr val="000000"/>
                </a:solidFill>
                <a:latin typeface="Arial" pitchFamily="34" charset="0"/>
              </a:rPr>
              <a:t>Visiting Professor:  University of Plymouth and Edge Hill University</a:t>
            </a:r>
          </a:p>
          <a:p>
            <a:pPr marL="723900" indent="-723900" algn="ctr" eaLnBrk="0" hangingPunct="0">
              <a:spcBef>
                <a:spcPct val="20000"/>
              </a:spcBef>
              <a:buClr>
                <a:srgbClr val="7E9CE8"/>
              </a:buClr>
              <a:buFont typeface="Wingdings" pitchFamily="2" charset="2"/>
              <a:buNone/>
            </a:pPr>
            <a:r>
              <a:rPr lang="en-GB" sz="1800" b="1" dirty="0">
                <a:solidFill>
                  <a:srgbClr val="000000"/>
                </a:solidFill>
                <a:latin typeface="Arial" pitchFamily="34" charset="0"/>
              </a:rPr>
              <a:t>Emeritus Professor, Leeds Beckett University</a:t>
            </a:r>
          </a:p>
        </p:txBody>
      </p:sp>
      <p:sp>
        <p:nvSpPr>
          <p:cNvPr id="6" name="Action Button: Custom 5">
            <a:hlinkClick r:id="rId4" action="ppaction://hlinkpres?slideindex=1&amp;slidetitle=Slide 1" highlightClick="1"/>
          </p:cNvPr>
          <p:cNvSpPr/>
          <p:nvPr/>
        </p:nvSpPr>
        <p:spPr>
          <a:xfrm>
            <a:off x="7308380" y="2924930"/>
            <a:ext cx="1042416" cy="1042416"/>
          </a:xfrm>
          <a:prstGeom prst="actionButtonBlank">
            <a:avLst/>
          </a:prstGeom>
          <a:solidFill>
            <a:srgbClr val="FFFFFF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0636" y="3580992"/>
            <a:ext cx="6048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</a:rPr>
              <a:t>8</a:t>
            </a:r>
            <a:r>
              <a:rPr lang="en-GB" sz="2800" b="1" baseline="30000" dirty="0">
                <a:latin typeface="Calibri" panose="020F0502020204030204" pitchFamily="34" charset="0"/>
              </a:rPr>
              <a:t>th</a:t>
            </a:r>
            <a:r>
              <a:rPr lang="en-GB" sz="2800" b="1" dirty="0">
                <a:latin typeface="Calibri" panose="020F0502020204030204" pitchFamily="34" charset="0"/>
              </a:rPr>
              <a:t> November,</a:t>
            </a:r>
            <a:r>
              <a:rPr lang="en-GB" sz="2800" dirty="0">
                <a:latin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</a:rPr>
              <a:t>2018</a:t>
            </a:r>
            <a:endParaRPr lang="en-GB" sz="3600" b="1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7B59A-C98A-4973-B160-67FDCFCE59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60" y="5589300"/>
            <a:ext cx="540075" cy="297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4694-2D58-48A9-B793-4760942A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Intended learning outcomes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54A5B-9881-4C41-9752-21F7CE1F9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By the end of this session, I hope you will feel better able to:</a:t>
            </a:r>
          </a:p>
          <a:p>
            <a:pPr>
              <a:buFont typeface="+mj-lt"/>
              <a:buAutoNum type="arabicPeriod"/>
            </a:pPr>
            <a:r>
              <a:rPr lang="en-GB" dirty="0"/>
              <a:t>Confront and conquer some of the common fears we have with large-group sessions;</a:t>
            </a:r>
          </a:p>
          <a:p>
            <a:pPr>
              <a:buFont typeface="+mj-lt"/>
              <a:buAutoNum type="arabicPeriod"/>
            </a:pPr>
            <a:r>
              <a:rPr lang="en-GB" dirty="0"/>
              <a:t>Address seven factors underpinning successful learning in large groups;</a:t>
            </a:r>
          </a:p>
          <a:p>
            <a:pPr>
              <a:buFont typeface="+mj-lt"/>
              <a:buAutoNum type="arabicPeriod"/>
            </a:pPr>
            <a:r>
              <a:rPr lang="en-GB" dirty="0"/>
              <a:t>Explore and prioritise some of the characteristics of ‘excellent teachers’.</a:t>
            </a:r>
          </a:p>
        </p:txBody>
      </p:sp>
    </p:spTree>
    <p:extLst>
      <p:ext uri="{BB962C8B-B14F-4D97-AF65-F5344CB8AC3E}">
        <p14:creationId xmlns:p14="http://schemas.microsoft.com/office/powerpoint/2010/main" val="2429460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E01A-5397-49C7-816E-3407D3DEF4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/>
              <a:t>Beyond the tyranny of intended learning outcomes? (SEDA, Birmingham, 16.11.18)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EB5E-E13E-4C49-B1F5-B577010A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 the November SEDA conference next week, I’m planning to run a session along these lines:</a:t>
            </a:r>
          </a:p>
          <a:p>
            <a:r>
              <a:rPr lang="en-GB" dirty="0"/>
              <a:t>What about our </a:t>
            </a:r>
            <a:r>
              <a:rPr lang="en-GB" dirty="0">
                <a:solidFill>
                  <a:srgbClr val="FF0000"/>
                </a:solidFill>
              </a:rPr>
              <a:t>learning aspirations</a:t>
            </a:r>
            <a:r>
              <a:rPr lang="en-GB" dirty="0"/>
              <a:t>?</a:t>
            </a:r>
          </a:p>
          <a:p>
            <a:r>
              <a:rPr lang="en-GB" dirty="0"/>
              <a:t>What about </a:t>
            </a:r>
            <a:r>
              <a:rPr lang="en-GB" dirty="0">
                <a:solidFill>
                  <a:srgbClr val="008000"/>
                </a:solidFill>
              </a:rPr>
              <a:t>their</a:t>
            </a:r>
            <a:r>
              <a:rPr lang="en-GB" dirty="0"/>
              <a:t> learning aspirations?</a:t>
            </a:r>
          </a:p>
          <a:p>
            <a:r>
              <a:rPr lang="en-GB" dirty="0"/>
              <a:t>What about their </a:t>
            </a:r>
            <a:r>
              <a:rPr lang="en-GB" dirty="0">
                <a:solidFill>
                  <a:srgbClr val="CC0066"/>
                </a:solidFill>
              </a:rPr>
              <a:t>learning incomes</a:t>
            </a:r>
            <a:r>
              <a:rPr lang="en-GB" dirty="0"/>
              <a:t>?</a:t>
            </a:r>
          </a:p>
          <a:p>
            <a:r>
              <a:rPr lang="en-GB" dirty="0"/>
              <a:t>What about their </a:t>
            </a:r>
            <a:r>
              <a:rPr lang="en-GB" dirty="0">
                <a:solidFill>
                  <a:schemeClr val="tx1"/>
                </a:solidFill>
              </a:rPr>
              <a:t>learning outputs</a:t>
            </a:r>
            <a:r>
              <a:rPr lang="en-GB" dirty="0"/>
              <a:t>?</a:t>
            </a:r>
          </a:p>
          <a:p>
            <a:r>
              <a:rPr lang="en-GB" dirty="0"/>
              <a:t>What about their </a:t>
            </a:r>
            <a:r>
              <a:rPr lang="en-GB" sz="4800" dirty="0">
                <a:solidFill>
                  <a:srgbClr val="FF6699"/>
                </a:solidFill>
                <a:latin typeface="AR CARTER" panose="02000000000000000000" pitchFamily="2" charset="0"/>
                <a:ea typeface="+mj-ea"/>
                <a:cs typeface="+mj-cs"/>
              </a:rPr>
              <a:t>emergent</a:t>
            </a:r>
            <a:r>
              <a:rPr lang="en-GB" dirty="0"/>
              <a:t> learning outcomes?</a:t>
            </a:r>
          </a:p>
          <a:p>
            <a:r>
              <a:rPr lang="en-GB" dirty="0"/>
              <a:t>What about our intended learning </a:t>
            </a:r>
            <a:r>
              <a:rPr lang="en-GB" dirty="0">
                <a:solidFill>
                  <a:srgbClr val="D60093"/>
                </a:solidFill>
              </a:rPr>
              <a:t>outgoings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45734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1CD2-098C-457A-8ABD-52898639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Thought for the day: Einstein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79034-A1A8-42A9-9232-C5B4C8758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497" y="1412720"/>
            <a:ext cx="7201005" cy="1975926"/>
          </a:xfrm>
          <a:ln w="76200">
            <a:solidFill>
              <a:srgbClr val="FFFF00"/>
            </a:solidFill>
          </a:ln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sz="3600" dirty="0"/>
              <a:t>It is simply </a:t>
            </a:r>
            <a:r>
              <a:rPr lang="en-GB" sz="3600" dirty="0">
                <a:solidFill>
                  <a:srgbClr val="FF0000"/>
                </a:solidFill>
              </a:rPr>
              <a:t>madness</a:t>
            </a:r>
            <a:r>
              <a:rPr lang="en-GB" sz="3600" dirty="0"/>
              <a:t>, </a:t>
            </a:r>
          </a:p>
          <a:p>
            <a:pPr marL="0" indent="0" algn="ctr">
              <a:buNone/>
            </a:pPr>
            <a:r>
              <a:rPr lang="en-GB" sz="3600" dirty="0"/>
              <a:t>to keep doing the same things, </a:t>
            </a:r>
          </a:p>
          <a:p>
            <a:pPr marL="0" indent="0" algn="ctr">
              <a:buNone/>
            </a:pPr>
            <a:r>
              <a:rPr lang="en-GB" sz="3600" dirty="0"/>
              <a:t>and expect </a:t>
            </a:r>
            <a:r>
              <a:rPr lang="en-GB" sz="3600" dirty="0">
                <a:solidFill>
                  <a:srgbClr val="FF0000"/>
                </a:solidFill>
              </a:rPr>
              <a:t>different</a:t>
            </a:r>
            <a:r>
              <a:rPr lang="en-GB" sz="3600" dirty="0"/>
              <a:t> results.</a:t>
            </a:r>
          </a:p>
        </p:txBody>
      </p:sp>
    </p:spTree>
    <p:extLst>
      <p:ext uri="{BB962C8B-B14F-4D97-AF65-F5344CB8AC3E}">
        <p14:creationId xmlns:p14="http://schemas.microsoft.com/office/powerpoint/2010/main" val="88707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1686CB-8A95-4E6A-92E0-94303D7D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Do we spend too much of our time trying to teach our students?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C5C94D-7CEB-413E-BACB-E66BE897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We need to spend more energy helping them to appreciate feedback, make judgements, manage affect, taking action. (Carless and Boud, 2018)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DE57E2-931F-4C0C-A920-A4AFD499B441}"/>
              </a:ext>
            </a:extLst>
          </p:cNvPr>
          <p:cNvSpPr/>
          <p:nvPr/>
        </p:nvSpPr>
        <p:spPr bwMode="auto">
          <a:xfrm>
            <a:off x="5332380" y="3038683"/>
            <a:ext cx="3735766" cy="2828719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Galileo: You can’t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teach a man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anything.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can only help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him to learn.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8C9BF8-A581-414F-A0C5-6067162FA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83" y="2742514"/>
            <a:ext cx="4684992" cy="34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>
                <a:solidFill>
                  <a:srgbClr val="008000"/>
                </a:solidFill>
              </a:rPr>
              <a:t>Students as partners…</a:t>
            </a: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Students are partners in learning.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They always have been.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We can’t ‘learn them’!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We haven’t always made it an optimal partnership. 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We can.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 could not do what I do nowadays if I did not continue to spend a fair bit of my time working with </a:t>
            </a:r>
            <a:r>
              <a:rPr lang="en-GB" sz="2800" dirty="0">
                <a:solidFill>
                  <a:srgbClr val="FF0000"/>
                </a:solidFill>
              </a:rPr>
              <a:t>students</a:t>
            </a:r>
            <a:r>
              <a:rPr lang="en-GB" sz="2800" dirty="0"/>
              <a:t> – they’ve taught me most of what I know.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93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26"/>
            <a:ext cx="8713788" cy="64771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Download anytime Phil’s materials on feedback, assessment, learning and lecturing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80661"/>
            <a:ext cx="8605838" cy="4886740"/>
          </a:xfrm>
        </p:spPr>
        <p:txBody>
          <a:bodyPr/>
          <a:lstStyle/>
          <a:p>
            <a:pPr>
              <a:buNone/>
            </a:pPr>
            <a:r>
              <a:rPr lang="en-GB" sz="2800" dirty="0"/>
              <a:t>Expanded discussion of how the factors underpinning learning link to feedback, assessment and large-group teaching:</a:t>
            </a:r>
          </a:p>
          <a:p>
            <a:pPr>
              <a:buFont typeface="+mj-lt"/>
              <a:buAutoNum type="arabicPeriod"/>
            </a:pPr>
            <a:r>
              <a:rPr lang="en-GB" sz="2800" u="sng" dirty="0">
                <a:hlinkClick r:id="rId2"/>
              </a:rPr>
              <a:t>http://phil-race.co.uk/2016/04/updated-powerpoint-ripples-model/</a:t>
            </a:r>
            <a:r>
              <a:rPr lang="en-GB" sz="2800" u="sng" dirty="0"/>
              <a:t> </a:t>
            </a:r>
            <a:r>
              <a:rPr lang="en-GB" sz="2800" dirty="0"/>
              <a:t>(Chapter 1 from ‘The Lecturer’s Toolkit, 2015)</a:t>
            </a:r>
            <a:endParaRPr lang="en-GB" sz="2800" u="sng" dirty="0"/>
          </a:p>
          <a:p>
            <a:pPr>
              <a:buFont typeface="+mj-lt"/>
              <a:buAutoNum type="arabicPeriod"/>
            </a:pPr>
            <a:r>
              <a:rPr lang="en-GB" sz="2800" dirty="0">
                <a:hlinkClick r:id="rId3"/>
              </a:rPr>
              <a:t>https://phil-race.co.uk/2016/10/lthe-tweetchat-lthechat-wed-oct-19-8-00-9-00-pm/</a:t>
            </a:r>
            <a:r>
              <a:rPr lang="en-GB" sz="2800" dirty="0"/>
              <a:t> (feedback stuff from my most recent two books)</a:t>
            </a:r>
          </a:p>
          <a:p>
            <a:pPr>
              <a:buFont typeface="+mj-lt"/>
              <a:buAutoNum type="arabicPeriod"/>
            </a:pPr>
            <a:r>
              <a:rPr lang="en-GB" sz="2800" u="sng" dirty="0">
                <a:hlinkClick r:id="rId4"/>
              </a:rPr>
              <a:t>http://phil-race.co.uk/2015/01/assessment-bits-new-editions/</a:t>
            </a:r>
            <a:r>
              <a:rPr lang="en-GB" sz="2800" dirty="0"/>
              <a:t>  (extracts on assessment)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hlinkClick r:id="rId5"/>
              </a:rPr>
              <a:t>http://phil-race.co.uk/2017/05/lectures-and-learning/</a:t>
            </a:r>
            <a:r>
              <a:rPr lang="en-GB" sz="2800" dirty="0"/>
              <a:t>  (extracts on lecturing)</a:t>
            </a:r>
          </a:p>
          <a:p>
            <a:pPr>
              <a:buFont typeface="+mj-lt"/>
              <a:buAutoNum type="arabicPeriod"/>
            </a:pPr>
            <a:endParaRPr lang="en-GB" sz="2800" u="sng" dirty="0">
              <a:hlinkClick r:id="rId6"/>
            </a:endParaRPr>
          </a:p>
          <a:p>
            <a:pPr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9018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F9DD-0FD1-45FB-8E74-8D23A2DA0F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4000" dirty="0">
                <a:solidFill>
                  <a:srgbClr val="008000"/>
                </a:solidFill>
              </a:rPr>
              <a:t>Teaching, learning and </a:t>
            </a:r>
            <a:r>
              <a:rPr lang="en-GB" sz="4000" dirty="0">
                <a:solidFill>
                  <a:srgbClr val="9966FF"/>
                </a:solidFill>
              </a:rPr>
              <a:t>enthusiasm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1718-AB2B-4B1D-95A5-5B86A206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Knowledge isn’t infectious (unfortunately) but </a:t>
            </a:r>
            <a:r>
              <a:rPr lang="en-GB" sz="2800" dirty="0">
                <a:solidFill>
                  <a:srgbClr val="9966FF"/>
                </a:solidFill>
              </a:rPr>
              <a:t>enthusiasm</a:t>
            </a:r>
            <a:r>
              <a:rPr lang="en-GB" sz="2800" dirty="0"/>
              <a:t> is, and we need to help our students to catch enthusiasm.</a:t>
            </a:r>
          </a:p>
          <a:p>
            <a:r>
              <a:rPr lang="en-GB" sz="2800" dirty="0"/>
              <a:t>We certainly don’t want teaching, assessment or feedback to 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damage</a:t>
            </a:r>
            <a:r>
              <a:rPr lang="en-GB" sz="2800" dirty="0"/>
              <a:t> that enthusiasm.</a:t>
            </a:r>
          </a:p>
        </p:txBody>
      </p:sp>
    </p:spTree>
    <p:extLst>
      <p:ext uri="{BB962C8B-B14F-4D97-AF65-F5344CB8AC3E}">
        <p14:creationId xmlns:p14="http://schemas.microsoft.com/office/powerpoint/2010/main" val="1210980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5" y="188925"/>
            <a:ext cx="8785228" cy="9350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200" b="1" dirty="0"/>
              <a:t>Time-constrained, assessed written Post-it exercise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358777" y="908651"/>
            <a:ext cx="8605838" cy="49587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On a post-it, </a:t>
            </a:r>
            <a:r>
              <a:rPr lang="en-GB" sz="2800" dirty="0">
                <a:solidFill>
                  <a:srgbClr val="FF0000"/>
                </a:solidFill>
              </a:rPr>
              <a:t>in your best handwriting</a:t>
            </a:r>
            <a:r>
              <a:rPr lang="en-GB" sz="2800" dirty="0"/>
              <a:t>, please write your own completion of the starter:</a:t>
            </a:r>
          </a:p>
          <a:p>
            <a:pPr>
              <a:lnSpc>
                <a:spcPct val="100000"/>
              </a:lnSpc>
              <a:buNone/>
            </a:pPr>
            <a:r>
              <a:rPr lang="en-GB" sz="2800" dirty="0"/>
              <a:t>	</a:t>
            </a:r>
            <a:r>
              <a:rPr lang="en-GB" dirty="0">
                <a:solidFill>
                  <a:srgbClr val="0070C0"/>
                </a:solidFill>
              </a:rPr>
              <a:t>“Making learning happen in large-group contexts with my students nowadays would be much better for me if only I …”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Please swap post-its so that you’ve no idea who has yours.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If chosen, please read out with </a:t>
            </a:r>
            <a:r>
              <a:rPr lang="en-GB" sz="2800" dirty="0">
                <a:solidFill>
                  <a:srgbClr val="FF0000"/>
                </a:solidFill>
              </a:rPr>
              <a:t>passion and drama </a:t>
            </a:r>
            <a:r>
              <a:rPr lang="en-GB" sz="2800" dirty="0"/>
              <a:t>what’s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on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the post-it you now have.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Please place them all as directed.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390" y="466725"/>
            <a:ext cx="7273009" cy="213360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FFFFFF"/>
                </a:solidFill>
              </a:rPr>
              <a:t>Now is the decade of </a:t>
            </a:r>
            <a:br>
              <a:rPr lang="en-GB" sz="4400" dirty="0">
                <a:solidFill>
                  <a:srgbClr val="FFFFFF"/>
                </a:solidFill>
              </a:rPr>
            </a:br>
            <a:r>
              <a:rPr lang="en-GB" sz="4400" dirty="0">
                <a:solidFill>
                  <a:srgbClr val="FFFFFF"/>
                </a:solidFill>
              </a:rPr>
              <a:t>Universities’ dis-content!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Never mind the content – feel the learning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25"/>
            <a:ext cx="8713788" cy="151183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GB" sz="2800" dirty="0"/>
              <a:t>Teaching in modern institutions is moving away from providing subject content, (where everything was about ‘delivery’), towards foregrounding two major functions: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7" y="1988800"/>
            <a:ext cx="8605838" cy="3878600"/>
          </a:xfrm>
        </p:spPr>
        <p:txBody>
          <a:bodyPr/>
          <a:lstStyle/>
          <a:p>
            <a:pPr eaLnBrk="1" hangingPunct="1">
              <a:buFont typeface="+mj-lt"/>
              <a:buAutoNum type="arabicPeriod"/>
            </a:pPr>
            <a:r>
              <a:rPr lang="en-GB" sz="3000" dirty="0"/>
              <a:t>Recognising and accrediting students’ </a:t>
            </a:r>
            <a:r>
              <a:rPr lang="en-GB" sz="3000" dirty="0">
                <a:solidFill>
                  <a:srgbClr val="FF0000"/>
                </a:solidFill>
              </a:rPr>
              <a:t>achievement</a:t>
            </a:r>
            <a:r>
              <a:rPr lang="en-GB" sz="3000" dirty="0"/>
              <a:t>, wherever learning has taken place (i.e. getting the </a:t>
            </a:r>
            <a:r>
              <a:rPr lang="en-GB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assessment</a:t>
            </a:r>
            <a:r>
              <a:rPr lang="en-GB" sz="3000" dirty="0"/>
              <a:t> right);</a:t>
            </a:r>
          </a:p>
          <a:p>
            <a:pPr eaLnBrk="1" hangingPunct="1">
              <a:buFont typeface="+mj-lt"/>
              <a:buAutoNum type="arabicPeriod"/>
            </a:pPr>
            <a:r>
              <a:rPr lang="en-GB" sz="3000" dirty="0"/>
              <a:t>Supporting student </a:t>
            </a:r>
            <a:r>
              <a:rPr lang="en-GB" sz="3000" dirty="0">
                <a:solidFill>
                  <a:srgbClr val="FF0000"/>
                </a:solidFill>
              </a:rPr>
              <a:t>learning</a:t>
            </a:r>
            <a:r>
              <a:rPr lang="en-GB" sz="3000" dirty="0"/>
              <a:t> and </a:t>
            </a:r>
            <a:r>
              <a:rPr lang="en-GB" sz="3000" dirty="0">
                <a:solidFill>
                  <a:srgbClr val="008000"/>
                </a:solidFill>
              </a:rPr>
              <a:t>engagement</a:t>
            </a:r>
            <a:r>
              <a:rPr lang="en-GB" sz="3000" dirty="0"/>
              <a:t> (not least by making </a:t>
            </a:r>
            <a:r>
              <a:rPr lang="en-GB" sz="3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feedback</a:t>
            </a:r>
            <a:r>
              <a:rPr lang="en-GB" sz="3000" dirty="0"/>
              <a:t> work well for students). </a:t>
            </a:r>
            <a:endParaRPr lang="en-GB" sz="3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57160" y="642919"/>
            <a:ext cx="8001056" cy="3416320"/>
          </a:xfrm>
          <a:prstGeom prst="rect">
            <a:avLst/>
          </a:prstGeom>
          <a:solidFill>
            <a:srgbClr val="0000CC">
              <a:alpha val="50588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This slide has two purposes….</a:t>
            </a:r>
          </a:p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To focus the data projector, if necessary, and…</a:t>
            </a:r>
          </a:p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...to persuade colleagues never to put this sort of detail onto a slide!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  <p:bldP spid="6146" grpI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8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Face-to-face communication</a:t>
            </a:r>
          </a:p>
        </p:txBody>
      </p:sp>
      <p:sp>
        <p:nvSpPr>
          <p:cNvPr id="1045509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Making all the channels work</a:t>
            </a:r>
          </a:p>
        </p:txBody>
      </p:sp>
    </p:spTree>
    <p:extLst>
      <p:ext uri="{BB962C8B-B14F-4D97-AF65-F5344CB8AC3E}">
        <p14:creationId xmlns:p14="http://schemas.microsoft.com/office/powerpoint/2010/main" val="124839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11F38-D546-4819-B2EF-6DCE3DC34B22}" type="datetime2"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08 November 2018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C32AF-1608-4502-B5F4-3BB91011CEAF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Thirty Second Theatre</a:t>
            </a:r>
          </a:p>
        </p:txBody>
      </p:sp>
      <p:pic>
        <p:nvPicPr>
          <p:cNvPr id="22533" name="Picture 3" descr="lect book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lum bright="-18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</p:spTree>
    <p:extLst>
      <p:ext uri="{BB962C8B-B14F-4D97-AF65-F5344CB8AC3E}">
        <p14:creationId xmlns:p14="http://schemas.microsoft.com/office/powerpoint/2010/main" val="1772243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/>
              <a:t>Face-to-face one-to-one feedback activity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C00000"/>
                </a:solidFill>
              </a:rPr>
              <a:t>On the signal to start</a:t>
            </a:r>
            <a:r>
              <a:rPr lang="en-GB" sz="2800" dirty="0"/>
              <a:t>, please stand up, and work in pairs, moving around the room, talking to different people using the script which follows…</a:t>
            </a:r>
            <a:endParaRPr lang="en-GB" sz="2800" dirty="0">
              <a:solidFill>
                <a:srgbClr val="66FF33"/>
              </a:solidFill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/>
              <a:t>The script: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009900"/>
                </a:solidFill>
              </a:rPr>
              <a:t>A		‘Hello’ (or equivalent).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0000CC"/>
                </a:solidFill>
              </a:rPr>
              <a:t>B 		‘Hello’ (or equivalent).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009900"/>
                </a:solidFill>
              </a:rPr>
              <a:t>A 		‘You are late’.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0000CC"/>
                </a:solidFill>
              </a:rPr>
              <a:t>B 		‘I know’.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GB" sz="2800" dirty="0">
                <a:solidFill>
                  <a:srgbClr val="FF0000"/>
                </a:solidFill>
                <a:highlight>
                  <a:srgbClr val="FFFF00"/>
                </a:highlight>
              </a:rPr>
              <a:t>Try to do it completely differently each time.</a:t>
            </a:r>
          </a:p>
        </p:txBody>
      </p:sp>
      <p:pic>
        <p:nvPicPr>
          <p:cNvPr id="2" name="gla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130" y="6022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8964613" cy="908732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vert="horz" lIns="92075" tIns="46038" rIns="92075" bIns="46038" rtlCol="0" anchor="ctr">
            <a:normAutofit/>
          </a:bodyPr>
          <a:lstStyle/>
          <a:p>
            <a:pPr eaLnBrk="0" hangingPunct="0">
              <a:lnSpc>
                <a:spcPct val="80000"/>
              </a:lnSpc>
            </a:pPr>
            <a:endParaRPr lang="en-GB" sz="3200" kern="1200" dirty="0">
              <a:solidFill>
                <a:srgbClr val="800080"/>
              </a:solidFill>
              <a:ea typeface="+mn-ea"/>
              <a:cs typeface="+mn-cs"/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358777" y="980729"/>
            <a:ext cx="8605838" cy="488667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z="2800" dirty="0"/>
              <a:t>When explaining </a:t>
            </a:r>
            <a:r>
              <a:rPr lang="en-GB" sz="2800" dirty="0">
                <a:solidFill>
                  <a:srgbClr val="FF0000"/>
                </a:solidFill>
              </a:rPr>
              <a:t>assessment criteria </a:t>
            </a:r>
            <a:r>
              <a:rPr lang="en-GB" sz="2800" dirty="0"/>
              <a:t>to students, and when linking these to </a:t>
            </a:r>
            <a:r>
              <a:rPr lang="en-GB" sz="2800" dirty="0">
                <a:solidFill>
                  <a:srgbClr val="FF0000"/>
                </a:solidFill>
              </a:rPr>
              <a:t>evidence of achievement </a:t>
            </a:r>
            <a:r>
              <a:rPr lang="en-GB" sz="2800" dirty="0"/>
              <a:t>of the </a:t>
            </a:r>
            <a:r>
              <a:rPr lang="en-GB" sz="2800" dirty="0">
                <a:solidFill>
                  <a:srgbClr val="FF0000"/>
                </a:solidFill>
              </a:rPr>
              <a:t>intended learning outcomes</a:t>
            </a:r>
            <a:r>
              <a:rPr lang="en-GB" sz="2800" dirty="0"/>
              <a:t>, we need to make the most of face-to-face whole group contexts and...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Tone of voice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Body language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Facial expression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Eye contact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The chance to repeat things</a:t>
            </a:r>
          </a:p>
          <a:p>
            <a:pPr marL="2876550" lvl="1" indent="-457200" eaLnBrk="1" hangingPunct="1">
              <a:lnSpc>
                <a:spcPct val="100000"/>
              </a:lnSpc>
            </a:pPr>
            <a:r>
              <a:rPr lang="en-GB" sz="2400" dirty="0">
                <a:solidFill>
                  <a:srgbClr val="008000"/>
                </a:solidFill>
              </a:rPr>
              <a:t>The chance to respond to puzzled looks</a:t>
            </a:r>
          </a:p>
          <a:p>
            <a:pPr eaLnBrk="1" hangingPunct="1">
              <a:lnSpc>
                <a:spcPct val="100000"/>
              </a:lnSpc>
            </a:pPr>
            <a:r>
              <a:rPr lang="en-GB" sz="2800" dirty="0"/>
              <a:t>Some things don’t work nearly so well just on paper         or on screens.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7430" y="908733"/>
            <a:ext cx="8352928" cy="18721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What will I be expected to show for this?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What does a good one look like, and a bad one?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Where does this fit into the big picture?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430" y="2"/>
            <a:ext cx="8399094" cy="9087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Constructive Alignment: John Biggs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01" y="2996946"/>
            <a:ext cx="2520350" cy="2246769"/>
          </a:xfrm>
          <a:prstGeom prst="rect">
            <a:avLst/>
          </a:prstGeom>
          <a:solidFill>
            <a:srgbClr val="CCFFCC"/>
          </a:solidFill>
          <a:ln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Some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tools we can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use in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face-to-face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205923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bldLvl="2"/>
      <p:bldP spid="4" grpId="0" build="p" animBg="1" autoUpdateAnimBg="0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GB" sz="2400" b="1" dirty="0"/>
              <a:t>Learning is not linear! Feedback is not unidirectional. </a:t>
            </a:r>
            <a:br>
              <a:rPr lang="en-GB" sz="2400" b="1" dirty="0"/>
            </a:br>
            <a:r>
              <a:rPr lang="en-GB" sz="2400" b="1" dirty="0"/>
              <a:t>But sometimes we pretend that they are! </a:t>
            </a:r>
            <a:r>
              <a:rPr lang="en-GB" sz="2400" b="1" dirty="0">
                <a:hlinkClick r:id="rId2"/>
              </a:rPr>
              <a:t>#</a:t>
            </a:r>
            <a:r>
              <a:rPr lang="en-GB" sz="2400" b="1" dirty="0" err="1">
                <a:hlinkClick r:id="rId2"/>
              </a:rPr>
              <a:t>sketchnote</a:t>
            </a:r>
            <a:r>
              <a:rPr lang="en-GB" sz="2400" b="1" dirty="0"/>
              <a:t> by </a:t>
            </a:r>
            <a:r>
              <a:rPr lang="en-GB" sz="2400" b="1" dirty="0">
                <a:hlinkClick r:id="rId3"/>
              </a:rPr>
              <a:t>@</a:t>
            </a:r>
            <a:r>
              <a:rPr lang="en-GB" sz="2400" b="1" dirty="0" err="1">
                <a:hlinkClick r:id="rId3"/>
              </a:rPr>
              <a:t>SGroshell</a:t>
            </a:r>
            <a:r>
              <a:rPr lang="en-GB" sz="2400" b="1" dirty="0"/>
              <a:t> and </a:t>
            </a:r>
            <a:r>
              <a:rPr lang="en-GB" sz="2400" b="1" dirty="0">
                <a:hlinkClick r:id="rId4"/>
              </a:rPr>
              <a:t>@</a:t>
            </a:r>
            <a:r>
              <a:rPr lang="en-GB" sz="2400" b="1" dirty="0" err="1">
                <a:hlinkClick r:id="rId4"/>
              </a:rPr>
              <a:t>MrZachG</a:t>
            </a:r>
            <a:r>
              <a:rPr lang="en-GB" sz="2400" b="1" dirty="0"/>
              <a:t> </a:t>
            </a:r>
            <a:r>
              <a:rPr lang="en-GB" sz="2400" b="1" dirty="0">
                <a:hlinkClick r:id="rId5"/>
              </a:rPr>
              <a:t>#</a:t>
            </a:r>
            <a:r>
              <a:rPr lang="en-GB" sz="2400" b="1" dirty="0" err="1">
                <a:hlinkClick r:id="rId5"/>
              </a:rPr>
              <a:t>edchat</a:t>
            </a:r>
            <a:r>
              <a:rPr lang="en-GB" sz="2400" b="1" dirty="0"/>
              <a:t> </a:t>
            </a:r>
            <a:r>
              <a:rPr lang="en-GB" sz="2400" b="1" dirty="0">
                <a:hlinkClick r:id="rId6"/>
              </a:rPr>
              <a:t>#learning</a:t>
            </a:r>
            <a:r>
              <a:rPr lang="en-GB" sz="2400" b="1" dirty="0"/>
              <a:t> </a:t>
            </a:r>
            <a:r>
              <a:rPr lang="en-GB" sz="2400" b="1" dirty="0">
                <a:hlinkClick r:id="rId7"/>
              </a:rPr>
              <a:t>#</a:t>
            </a:r>
            <a:r>
              <a:rPr lang="en-GB" sz="2400" b="1" dirty="0" err="1">
                <a:hlinkClick r:id="rId7"/>
              </a:rPr>
              <a:t>teachchat</a:t>
            </a:r>
            <a:endParaRPr lang="en-US" sz="2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7619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urentius_de_Voltolina_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73" y="0"/>
            <a:ext cx="84948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8216" y="5934670"/>
            <a:ext cx="2395784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Laurentius de Voltolina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half of 14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Century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Italian Painter</a:t>
            </a:r>
          </a:p>
        </p:txBody>
      </p:sp>
    </p:spTree>
    <p:extLst>
      <p:ext uri="{BB962C8B-B14F-4D97-AF65-F5344CB8AC3E}">
        <p14:creationId xmlns:p14="http://schemas.microsoft.com/office/powerpoint/2010/main" val="377066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How’s your brain?</a:t>
            </a:r>
            <a:endParaRPr lang="en-US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229600" cy="5217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libri" pitchFamily="34" charset="0"/>
              </a:rPr>
              <a:t>My brain is:</a:t>
            </a:r>
          </a:p>
          <a:p>
            <a:pPr>
              <a:buFont typeface="+mj-lt"/>
              <a:buAutoNum type="alphaUcPeriod"/>
            </a:pPr>
            <a:r>
              <a:rPr lang="en-GB" b="1" dirty="0">
                <a:latin typeface="Calibri" pitchFamily="34" charset="0"/>
              </a:rPr>
              <a:t> 	Digital</a:t>
            </a:r>
          </a:p>
          <a:p>
            <a:pPr>
              <a:buFont typeface="+mj-lt"/>
              <a:buAutoNum type="alphaUcPeriod"/>
            </a:pPr>
            <a:r>
              <a:rPr lang="en-GB" b="1" dirty="0"/>
              <a:t> 	Analogue</a:t>
            </a:r>
          </a:p>
          <a:p>
            <a:pPr>
              <a:buFont typeface="+mj-lt"/>
              <a:buAutoNum type="alphaUcPeriod"/>
            </a:pPr>
            <a:r>
              <a:rPr lang="en-GB" b="1" dirty="0">
                <a:latin typeface="Calibri" pitchFamily="34" charset="0"/>
              </a:rPr>
              <a:t> 	Both</a:t>
            </a:r>
          </a:p>
          <a:p>
            <a:pPr>
              <a:buFont typeface="+mj-lt"/>
              <a:buAutoNum type="alphaUcPeriod"/>
            </a:pPr>
            <a:r>
              <a:rPr lang="en-GB" b="1" dirty="0"/>
              <a:t> 	Neither</a:t>
            </a:r>
          </a:p>
          <a:p>
            <a:pPr>
              <a:buFont typeface="+mj-lt"/>
              <a:buAutoNum type="alphaUcPeriod"/>
            </a:pPr>
            <a:r>
              <a:rPr lang="en-GB" b="1" dirty="0">
                <a:latin typeface="Calibri" pitchFamily="34" charset="0"/>
              </a:rPr>
              <a:t> 	Don’t know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  <a:latin typeface="Calibri" pitchFamily="34" charset="0"/>
              </a:rPr>
              <a:t>Voting:</a:t>
            </a:r>
            <a:r>
              <a:rPr lang="en-GB" b="1" dirty="0">
                <a:latin typeface="Calibri" pitchFamily="34" charset="0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Calibri" pitchFamily="34" charset="0"/>
              </a:rPr>
              <a:t>A = 2 hands</a:t>
            </a:r>
            <a:r>
              <a:rPr lang="en-GB" b="1" dirty="0">
                <a:latin typeface="Calibri" pitchFamily="34" charset="0"/>
              </a:rPr>
              <a:t>, 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B = 1 hand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CC33"/>
                </a:solidFill>
              </a:rPr>
              <a:t>C = touch left ear</a:t>
            </a:r>
            <a:r>
              <a:rPr lang="en-GB" b="1" dirty="0"/>
              <a:t>, </a:t>
            </a:r>
            <a:r>
              <a:rPr lang="en-GB" b="1" dirty="0">
                <a:solidFill>
                  <a:srgbClr val="FF6699"/>
                </a:solidFill>
              </a:rPr>
              <a:t>D = touch right ear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E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= scratch your head</a:t>
            </a:r>
            <a:endParaRPr lang="en-GB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61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41CE4B-8F6C-4DCF-8CE2-DD2C2B02E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0" y="404580"/>
            <a:ext cx="9073260" cy="60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479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225925" cy="3438532"/>
          </a:xfrm>
        </p:spPr>
        <p:txBody>
          <a:bodyPr/>
          <a:lstStyle/>
          <a:p>
            <a:r>
              <a:rPr lang="en-GB" dirty="0"/>
              <a:t>Why?</a:t>
            </a:r>
          </a:p>
          <a:p>
            <a:r>
              <a:rPr lang="en-GB" dirty="0"/>
              <a:t>What?</a:t>
            </a:r>
          </a:p>
          <a:p>
            <a:r>
              <a:rPr lang="en-GB" dirty="0"/>
              <a:t>Who?</a:t>
            </a:r>
          </a:p>
          <a:p>
            <a:r>
              <a:rPr lang="en-GB" dirty="0"/>
              <a:t>Where?</a:t>
            </a:r>
          </a:p>
          <a:p>
            <a:r>
              <a:rPr lang="en-GB" dirty="0"/>
              <a:t>When?</a:t>
            </a:r>
          </a:p>
          <a:p>
            <a:r>
              <a:rPr lang="en-GB" dirty="0"/>
              <a:t>How?</a:t>
            </a:r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3714744" y="1714488"/>
            <a:ext cx="4227513" cy="3509970"/>
          </a:xfrm>
        </p:spPr>
        <p:txBody>
          <a:bodyPr/>
          <a:lstStyle/>
          <a:p>
            <a:r>
              <a:rPr lang="en-GB" dirty="0"/>
              <a:t>Which?</a:t>
            </a:r>
          </a:p>
          <a:p>
            <a:r>
              <a:rPr lang="en-GB" dirty="0"/>
              <a:t>So what?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	wtf?</a:t>
            </a:r>
          </a:p>
          <a:p>
            <a:r>
              <a:rPr lang="en-GB" dirty="0"/>
              <a:t>Wow?</a:t>
            </a:r>
          </a:p>
          <a:p>
            <a:pPr>
              <a:buNone/>
            </a:pPr>
            <a:r>
              <a:rPr lang="en-GB" dirty="0"/>
              <a:t>And the most powerful four-letter word in the English language...</a:t>
            </a:r>
          </a:p>
          <a:p>
            <a:pPr>
              <a:buNone/>
            </a:pPr>
            <a:r>
              <a:rPr lang="en-GB" sz="4000" dirty="0">
                <a:solidFill>
                  <a:srgbClr val="CC0000"/>
                </a:solidFill>
              </a:rPr>
              <a:t>	????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46C1C0-B72C-4F77-AC5D-7A3DF8C4CAF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1246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orte" panose="03060902040502070203" pitchFamily="66" charset="0"/>
                <a:cs typeface="Calibri" panose="020F0502020204030204" pitchFamily="34" charset="0"/>
              </a:rPr>
              <a:t>Learning, feedback and assessment: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orte" panose="03060902040502070203" pitchFamily="66" charset="0"/>
                <a:cs typeface="Calibri" panose="020F0502020204030204" pitchFamily="34" charset="0"/>
              </a:rPr>
              <a:t>the ten most important words</a:t>
            </a:r>
          </a:p>
        </p:txBody>
      </p:sp>
    </p:spTree>
    <p:extLst>
      <p:ext uri="{BB962C8B-B14F-4D97-AF65-F5344CB8AC3E}">
        <p14:creationId xmlns:p14="http://schemas.microsoft.com/office/powerpoint/2010/main" val="1837551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85720" y="1643050"/>
            <a:ext cx="4225925" cy="3438532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Why?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(rationale)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What?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(content)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(people, you, me, them)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(locations)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(times)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(processes)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00562" y="1714488"/>
            <a:ext cx="4227513" cy="3509970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(decisions)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 what?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(importance?)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Wow?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(impact?)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the most powerful four-letter word in the English language...</a:t>
            </a:r>
          </a:p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112467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0" marR="0" lvl="0" indent="0" algn="ctr" defTabSz="914400" eaLnBrk="1" latinLnBrk="0" hangingPunct="1">
              <a:lnSpc>
                <a:spcPct val="85000"/>
              </a:lnSpc>
              <a:buClrTx/>
              <a:buSzTx/>
              <a:buFontTx/>
              <a:buNone/>
              <a:tabLst/>
              <a:defRPr kumimoji="0" sz="3200" i="0" u="none" strike="noStrike" kern="0" cap="none" spc="0" normalizeH="0" baseline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Forte" panose="03060902040502070203" pitchFamily="66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Learning, feedback and assessment:</a:t>
            </a:r>
            <a:br>
              <a:rPr lang="en-GB" dirty="0"/>
            </a:br>
            <a:r>
              <a:rPr lang="en-GB" dirty="0"/>
              <a:t>the ten most important words</a:t>
            </a:r>
          </a:p>
        </p:txBody>
      </p:sp>
    </p:spTree>
    <p:extLst>
      <p:ext uri="{BB962C8B-B14F-4D97-AF65-F5344CB8AC3E}">
        <p14:creationId xmlns:p14="http://schemas.microsoft.com/office/powerpoint/2010/main" val="202603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1" y="0"/>
            <a:ext cx="7759700" cy="1092200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GB" sz="5400" b="0" dirty="0">
                <a:solidFill>
                  <a:srgbClr val="FFFF00"/>
                </a:solidFill>
                <a:latin typeface="Trebuchet MS" pitchFamily="34" charset="0"/>
              </a:rPr>
              <a:t> About Phil…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14400"/>
            <a:ext cx="4462462" cy="59436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First a musician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writer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scientist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Then a researcher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Then a lecturer and warden at what is now USW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Got interested in how students learn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And the effects assessment and feedback have on them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And how we teach them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Gradually became an educational developer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endParaRPr lang="en-GB" sz="2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990600"/>
            <a:ext cx="4716462" cy="58674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chemeClr val="bg1"/>
                </a:solidFill>
                <a:latin typeface="Calibri" pitchFamily="34" charset="0"/>
              </a:rPr>
              <a:t>And now ‘retired’!?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endParaRPr lang="en-GB" sz="2400" dirty="0">
              <a:solidFill>
                <a:srgbClr val="66FF33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None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Currently…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Visiting Prof: Plymouth &amp; Edge Hill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Emeritus Prof: Leeds Beckett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Font typeface="Wingdings" pitchFamily="2" charset="2"/>
              <a:buChar char="v"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Based at Newcastle, UK</a:t>
            </a:r>
          </a:p>
          <a:p>
            <a:pPr>
              <a:lnSpc>
                <a:spcPct val="100000"/>
              </a:lnSpc>
              <a:spcBef>
                <a:spcPct val="30000"/>
              </a:spcBef>
              <a:buSzTx/>
              <a:buNone/>
            </a:pPr>
            <a:r>
              <a:rPr lang="en-GB" sz="2400" dirty="0">
                <a:solidFill>
                  <a:srgbClr val="FFCCFF"/>
                </a:solidFill>
                <a:latin typeface="Calibri" pitchFamily="34" charset="0"/>
              </a:rPr>
              <a:t>	And on trains</a:t>
            </a:r>
          </a:p>
        </p:txBody>
      </p:sp>
      <p:sp>
        <p:nvSpPr>
          <p:cNvPr id="6151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105401" y="6096000"/>
            <a:ext cx="1804988" cy="762000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619250" y="5949950"/>
            <a:ext cx="6192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923916" y="5733268"/>
            <a:ext cx="453634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an expert…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 train routes and timetables!</a:t>
            </a:r>
          </a:p>
        </p:txBody>
      </p:sp>
    </p:spTree>
    <p:extLst>
      <p:ext uri="{BB962C8B-B14F-4D97-AF65-F5344CB8AC3E}">
        <p14:creationId xmlns:p14="http://schemas.microsoft.com/office/powerpoint/2010/main" val="364904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6600" dirty="0">
                <a:solidFill>
                  <a:srgbClr val="FFFF00"/>
                </a:solidFill>
              </a:rPr>
              <a:t>Go forth and </a:t>
            </a:r>
          </a:p>
          <a:p>
            <a:pPr algn="ctr">
              <a:buNone/>
            </a:pPr>
            <a:r>
              <a:rPr lang="en-GB" sz="13800" dirty="0" err="1">
                <a:solidFill>
                  <a:srgbClr val="FFFF00"/>
                </a:solidFill>
              </a:rPr>
              <a:t>elsify</a:t>
            </a:r>
            <a:r>
              <a:rPr lang="en-GB" sz="13800" dirty="0">
                <a:solidFill>
                  <a:srgbClr val="FF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69551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008A4-EC98-4BEF-AF13-C393F932A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1" y="0"/>
            <a:ext cx="9149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8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28" y="152401"/>
            <a:ext cx="9128798" cy="6810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5BB0F9-6185-4B29-8D08-B27D90986F1D}"/>
              </a:ext>
            </a:extLst>
          </p:cNvPr>
          <p:cNvSpPr txBox="1"/>
          <p:nvPr/>
        </p:nvSpPr>
        <p:spPr>
          <a:xfrm>
            <a:off x="4587303" y="171281"/>
            <a:ext cx="45566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we get what we ask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intended learning outcomes?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789BE-0951-4E9E-8277-B8B0966D2FA3}"/>
              </a:ext>
            </a:extLst>
          </p:cNvPr>
          <p:cNvSpPr txBox="1"/>
          <p:nvPr/>
        </p:nvSpPr>
        <p:spPr>
          <a:xfrm>
            <a:off x="3213912" y="4624367"/>
            <a:ext cx="5851858" cy="954107"/>
          </a:xfrm>
          <a:prstGeom prst="rect">
            <a:avLst/>
          </a:prstGeom>
          <a:solidFill>
            <a:srgbClr val="00B0F0">
              <a:alpha val="50196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we any idea of how many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these might also have been involved?</a:t>
            </a:r>
          </a:p>
        </p:txBody>
      </p:sp>
    </p:spTree>
    <p:extLst>
      <p:ext uri="{BB962C8B-B14F-4D97-AF65-F5344CB8AC3E}">
        <p14:creationId xmlns:p14="http://schemas.microsoft.com/office/powerpoint/2010/main" val="21234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842963" y="539750"/>
            <a:ext cx="6515119" cy="2389184"/>
          </a:xfrm>
          <a:noFill/>
        </p:spPr>
        <p:txBody>
          <a:bodyPr lIns="92075" tIns="46038" rIns="92075" bIns="46038"/>
          <a:lstStyle/>
          <a:p>
            <a:pPr algn="ctr" eaLnBrk="1" hangingPunct="1"/>
            <a:br>
              <a:rPr lang="en-GB" dirty="0">
                <a:latin typeface="Tahoma" pitchFamily="34" charset="0"/>
              </a:rPr>
            </a:b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How students </a:t>
            </a:r>
            <a:r>
              <a:rPr lang="en-GB" b="1" i="1" dirty="0">
                <a:solidFill>
                  <a:srgbClr val="FFFF00"/>
                </a:solidFill>
                <a:latin typeface="Tahoma" pitchFamily="34" charset="0"/>
              </a:rPr>
              <a:t>really</a:t>
            </a:r>
            <a:r>
              <a:rPr lang="en-GB" b="1" dirty="0">
                <a:solidFill>
                  <a:srgbClr val="FFFF00"/>
                </a:solidFill>
                <a:latin typeface="Tahoma" pitchFamily="34" charset="0"/>
              </a:rPr>
              <a:t> learn</a:t>
            </a:r>
            <a:br>
              <a:rPr lang="en-GB" b="1" dirty="0">
                <a:latin typeface="Tahoma" pitchFamily="34" charset="0"/>
              </a:rPr>
            </a:br>
            <a:endParaRPr lang="en-GB" sz="4400" b="1" dirty="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730250" y="3048000"/>
            <a:ext cx="6413518" cy="3810000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en-GB" sz="3600" b="1" dirty="0"/>
              <a:t>Seven factors underpinning successful learning based on asking lots of people about their learning in the last 30 years</a:t>
            </a:r>
          </a:p>
        </p:txBody>
      </p:sp>
      <p:sp>
        <p:nvSpPr>
          <p:cNvPr id="44036" name="AutoShape 4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38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b="1" dirty="0">
                <a:latin typeface="+mn-lt"/>
              </a:rPr>
              <a:t>Which wavelength should I teach on?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358777" y="1123963"/>
            <a:ext cx="8605838" cy="4743440"/>
          </a:xfrm>
        </p:spPr>
        <p:txBody>
          <a:bodyPr/>
          <a:lstStyle/>
          <a:p>
            <a:pPr>
              <a:buNone/>
              <a:defRPr/>
            </a:pPr>
            <a:r>
              <a:rPr lang="en-GB" sz="2800" dirty="0"/>
              <a:t>The only one that works for today’s students is </a:t>
            </a:r>
            <a:r>
              <a:rPr lang="en-GB" sz="4400" dirty="0">
                <a:solidFill>
                  <a:srgbClr val="9966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WIIFM</a:t>
            </a:r>
            <a:endParaRPr lang="en-GB" sz="3600" dirty="0">
              <a:solidFill>
                <a:srgbClr val="9966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en-GB" sz="3600" dirty="0">
                <a:solidFill>
                  <a:srgbClr val="9966FF"/>
                </a:solidFill>
              </a:rPr>
              <a:t>What’s in it for me?</a:t>
            </a:r>
          </a:p>
          <a:p>
            <a:pPr>
              <a:defRPr/>
            </a:pPr>
            <a:r>
              <a:rPr lang="en-GB" sz="2800" dirty="0"/>
              <a:t>Consciously address the </a:t>
            </a:r>
            <a:r>
              <a:rPr lang="en-GB" sz="2800" dirty="0">
                <a:solidFill>
                  <a:srgbClr val="FF0000"/>
                </a:solidFill>
              </a:rPr>
              <a:t>‘so what’ </a:t>
            </a:r>
            <a:r>
              <a:rPr lang="en-GB" sz="2800" dirty="0"/>
              <a:t>in students’ minds;</a:t>
            </a:r>
          </a:p>
          <a:p>
            <a:pPr>
              <a:defRPr/>
            </a:pPr>
            <a:r>
              <a:rPr lang="en-GB" sz="2800" dirty="0"/>
              <a:t>Warm up their </a:t>
            </a:r>
            <a:r>
              <a:rPr lang="en-GB" sz="2800" dirty="0">
                <a:solidFill>
                  <a:srgbClr val="FF0000"/>
                </a:solidFill>
              </a:rPr>
              <a:t>‘want’ </a:t>
            </a:r>
            <a:r>
              <a:rPr lang="en-GB" sz="2800" dirty="0"/>
              <a:t>to learn.</a:t>
            </a:r>
          </a:p>
          <a:p>
            <a:pPr>
              <a:defRPr/>
            </a:pPr>
            <a:r>
              <a:rPr lang="en-GB" sz="2800" dirty="0"/>
              <a:t>Clarify their </a:t>
            </a:r>
            <a:r>
              <a:rPr lang="en-GB" sz="2800" dirty="0">
                <a:solidFill>
                  <a:srgbClr val="FF0000"/>
                </a:solidFill>
              </a:rPr>
              <a:t>‘need’ </a:t>
            </a:r>
            <a:r>
              <a:rPr lang="en-GB" sz="2800" dirty="0"/>
              <a:t>to learn.</a:t>
            </a:r>
          </a:p>
          <a:p>
            <a:pPr>
              <a:defRPr/>
            </a:pPr>
            <a:r>
              <a:rPr lang="en-GB" sz="2800" dirty="0"/>
              <a:t>They learn far more readily if they are continuously aware of the benefits for them of putting energy into their learning.</a:t>
            </a:r>
          </a:p>
        </p:txBody>
      </p:sp>
    </p:spTree>
    <p:extLst>
      <p:ext uri="{BB962C8B-B14F-4D97-AF65-F5344CB8AC3E}">
        <p14:creationId xmlns:p14="http://schemas.microsoft.com/office/powerpoint/2010/main" val="25754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8" name="Oval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5" name="Oval 11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eaLnBrk="1" hangingPunct="1"/>
            <a:br>
              <a:rPr lang="en-GB" sz="3200" dirty="0">
                <a:solidFill>
                  <a:srgbClr val="CC00CC"/>
                </a:solidFill>
              </a:rPr>
            </a:br>
            <a:r>
              <a:rPr lang="en-GB" b="1" dirty="0">
                <a:solidFill>
                  <a:srgbClr val="000066"/>
                </a:solidFill>
              </a:rPr>
              <a:t>How Students </a:t>
            </a:r>
            <a:r>
              <a:rPr lang="en-GB" b="1" i="1" dirty="0">
                <a:solidFill>
                  <a:srgbClr val="000066"/>
                </a:solidFill>
              </a:rPr>
              <a:t>Really </a:t>
            </a:r>
            <a:r>
              <a:rPr lang="en-GB" b="1" dirty="0">
                <a:solidFill>
                  <a:srgbClr val="000066"/>
                </a:solidFill>
              </a:rPr>
              <a:t>Learn</a:t>
            </a:r>
            <a:br>
              <a:rPr lang="en-GB" b="1" dirty="0">
                <a:solidFill>
                  <a:srgbClr val="CC00CC"/>
                </a:solidFill>
              </a:rPr>
            </a:br>
            <a:r>
              <a:rPr lang="en-GB" sz="3600" b="1" dirty="0">
                <a:solidFill>
                  <a:srgbClr val="CC00CC"/>
                </a:solidFill>
              </a:rPr>
              <a:t>‘Ripples’ model of learning</a:t>
            </a:r>
            <a:endParaRPr lang="en-GB" sz="3200" dirty="0">
              <a:solidFill>
                <a:srgbClr val="CC00CC"/>
              </a:solidFill>
            </a:endParaRPr>
          </a:p>
        </p:txBody>
      </p:sp>
      <p:sp>
        <p:nvSpPr>
          <p:cNvPr id="33797" name="Oval 12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9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03350" y="2852738"/>
            <a:ext cx="5832946" cy="1625600"/>
          </a:xfrm>
          <a:prstGeom prst="rect">
            <a:avLst/>
          </a:prstGeom>
          <a:solidFill>
            <a:srgbClr val="66CCFF">
              <a:alpha val="45098"/>
            </a:srgbClr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Phil Race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500034" y="5572140"/>
            <a:ext cx="914400" cy="914400"/>
          </a:xfrm>
          <a:prstGeom prst="bentConnector3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20519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7BCD-F0FD-49B3-A85D-5FEC706E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EFB53-249F-44C3-82E5-2CD9F1DD7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20" y="-16518"/>
            <a:ext cx="8209140" cy="6828399"/>
          </a:xfrm>
        </p:spPr>
      </p:pic>
    </p:spTree>
    <p:extLst>
      <p:ext uri="{BB962C8B-B14F-4D97-AF65-F5344CB8AC3E}">
        <p14:creationId xmlns:p14="http://schemas.microsoft.com/office/powerpoint/2010/main" val="118242077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5" descr="alice26t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357586" cy="563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99792" y="540053"/>
            <a:ext cx="6444208" cy="61206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273050" indent="-273050" eaLnBrk="1" hangingPunct="1">
              <a:spcBef>
                <a:spcPts val="1200"/>
              </a:spcBef>
              <a:buClr>
                <a:srgbClr val="EB641B"/>
              </a:buClr>
              <a:buFont typeface="Wingdings" pitchFamily="2" charset="2"/>
              <a:buNone/>
            </a:pPr>
            <a:r>
              <a:rPr lang="en-AU" b="1" i="1" dirty="0"/>
              <a:t>	“[The] pupils got it all by heart; and, when Examination-time came, they wrote it down; and the Examiner said ‘Beautiful! What depth!’ </a:t>
            </a:r>
          </a:p>
          <a:p>
            <a:pPr marL="273050" indent="-273050" eaLnBrk="1" hangingPunct="1">
              <a:spcBef>
                <a:spcPts val="1200"/>
              </a:spcBef>
              <a:buClr>
                <a:srgbClr val="EB641B"/>
              </a:buClr>
              <a:buFont typeface="Wingdings" pitchFamily="2" charset="2"/>
              <a:buNone/>
            </a:pPr>
            <a:r>
              <a:rPr lang="en-AU" b="1" i="1" dirty="0"/>
              <a:t>	They became teachers in their turn, and they said all these things over again; and their pupils wrote it down, and the examiner accepted it; and </a:t>
            </a:r>
            <a:r>
              <a:rPr lang="en-AU" b="1" i="1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nobody had the ghost of an idea what it meant</a:t>
            </a:r>
            <a:r>
              <a:rPr lang="en-AU" b="1" i="1" dirty="0"/>
              <a:t>”</a:t>
            </a:r>
            <a:br>
              <a:rPr lang="en-AU" sz="4800" b="1" dirty="0">
                <a:solidFill>
                  <a:srgbClr val="FF0000"/>
                </a:solidFill>
              </a:rPr>
            </a:br>
            <a:r>
              <a:rPr lang="en-AU" sz="4400" b="1" dirty="0">
                <a:solidFill>
                  <a:srgbClr val="FF0000"/>
                </a:solidFill>
              </a:rPr>
              <a:t>Lewis Carroll, 1893</a:t>
            </a:r>
            <a:endParaRPr lang="en-AU" sz="4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35200" y="2006600"/>
            <a:ext cx="4445000" cy="3987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7850" y="1670050"/>
            <a:ext cx="2755900" cy="688975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Active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Experimentation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1450" y="3575050"/>
            <a:ext cx="2755900" cy="688975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Concrete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Experience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94050" y="5632450"/>
            <a:ext cx="2755900" cy="688975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Reflective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Observation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1850" y="3575050"/>
            <a:ext cx="2901950" cy="688975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Abstract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Conceptualisation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9270B6-009F-427D-95EF-29FEEEC7A401}"/>
              </a:ext>
            </a:extLst>
          </p:cNvPr>
          <p:cNvSpPr txBox="1"/>
          <p:nvPr/>
        </p:nvSpPr>
        <p:spPr>
          <a:xfrm>
            <a:off x="251399" y="40015"/>
            <a:ext cx="86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Unless we do something </a:t>
            </a:r>
            <a:r>
              <a:rPr kumimoji="0" lang="en-GB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9419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7E89EE-0041-48A0-B87A-7DDC546F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93" y="297102"/>
            <a:ext cx="8776027" cy="61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534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8" name="Oval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5" name="Oval 11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7" name="Oval 12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9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03350" y="2852738"/>
            <a:ext cx="5832946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Wanting/</a:t>
            </a:r>
          </a:p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Needing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500034" y="5572140"/>
            <a:ext cx="914400" cy="914400"/>
          </a:xfrm>
          <a:prstGeom prst="bentConnector3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D9DA09-A2B5-4929-B48A-01B6C1657399}"/>
              </a:ext>
            </a:extLst>
          </p:cNvPr>
          <p:cNvSpPr txBox="1"/>
          <p:nvPr/>
        </p:nvSpPr>
        <p:spPr>
          <a:xfrm>
            <a:off x="3378200" y="167500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sense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17167-8AAA-44FD-9624-EBDAD8E62D86}"/>
              </a:ext>
            </a:extLst>
          </p:cNvPr>
          <p:cNvSpPr txBox="1"/>
          <p:nvPr/>
        </p:nvSpPr>
        <p:spPr>
          <a:xfrm>
            <a:off x="3854753" y="223520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1FDE8-AC22-4A8A-A999-DB873BE92B5C}"/>
              </a:ext>
            </a:extLst>
          </p:cNvPr>
          <p:cNvSpPr txBox="1"/>
          <p:nvPr/>
        </p:nvSpPr>
        <p:spPr>
          <a:xfrm>
            <a:off x="3546771" y="956191"/>
            <a:ext cx="159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6BDD8-5CD3-4322-A649-8C9450FD392A}"/>
              </a:ext>
            </a:extLst>
          </p:cNvPr>
          <p:cNvSpPr txBox="1"/>
          <p:nvPr/>
        </p:nvSpPr>
        <p:spPr>
          <a:xfrm>
            <a:off x="3429911" y="264180"/>
            <a:ext cx="182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Verbalising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1024B-88C6-495E-87CA-E2956E055341}"/>
              </a:ext>
            </a:extLst>
          </p:cNvPr>
          <p:cNvSpPr txBox="1"/>
          <p:nvPr/>
        </p:nvSpPr>
        <p:spPr>
          <a:xfrm>
            <a:off x="6310023" y="45594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4421D-B344-4601-B615-9E2093ADD146}"/>
              </a:ext>
            </a:extLst>
          </p:cNvPr>
          <p:cNvSpPr txBox="1"/>
          <p:nvPr/>
        </p:nvSpPr>
        <p:spPr>
          <a:xfrm>
            <a:off x="0" y="-66432"/>
            <a:ext cx="2255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wrong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342942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B5DE-44A6-4E8A-BD42-FA7D092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8000"/>
                </a:solidFill>
              </a:rPr>
              <a:t>Activating learning in large-group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92147-4156-4698-95D3-4EBD7B094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this session, I’d like to get us all thinking about ways in which we can address the situation we find ourselves in when preparing and running a session with large groups of students.</a:t>
            </a:r>
          </a:p>
          <a:p>
            <a:pPr marL="0" indent="0">
              <a:buNone/>
            </a:pPr>
            <a:r>
              <a:rPr lang="en-GB" dirty="0"/>
              <a:t>In particular, I hope to get you planning how we can address seven factors underpinning successful student learning.</a:t>
            </a:r>
          </a:p>
        </p:txBody>
      </p:sp>
    </p:spTree>
    <p:extLst>
      <p:ext uri="{BB962C8B-B14F-4D97-AF65-F5344CB8AC3E}">
        <p14:creationId xmlns:p14="http://schemas.microsoft.com/office/powerpoint/2010/main" val="24573072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58" name="Oval 10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5" name="Oval 11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7" name="Oval 12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8" name="Oval 13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799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03350" y="2852738"/>
            <a:ext cx="5832946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Wanting/</a:t>
            </a:r>
          </a:p>
          <a:p>
            <a:pPr marL="723900" marR="0" lvl="0" indent="-723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Needing</a:t>
            </a:r>
          </a:p>
        </p:txBody>
      </p:sp>
      <p:cxnSp>
        <p:nvCxnSpPr>
          <p:cNvPr id="12" name="Elbow Connector 11"/>
          <p:cNvCxnSpPr/>
          <p:nvPr/>
        </p:nvCxnSpPr>
        <p:spPr bwMode="auto">
          <a:xfrm>
            <a:off x="500034" y="5572140"/>
            <a:ext cx="914400" cy="914400"/>
          </a:xfrm>
          <a:prstGeom prst="bentConnector3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D9DA09-A2B5-4929-B48A-01B6C1657399}"/>
              </a:ext>
            </a:extLst>
          </p:cNvPr>
          <p:cNvSpPr txBox="1"/>
          <p:nvPr/>
        </p:nvSpPr>
        <p:spPr>
          <a:xfrm>
            <a:off x="3378200" y="1675001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Making sense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17167-8AAA-44FD-9624-EBDAD8E62D86}"/>
              </a:ext>
            </a:extLst>
          </p:cNvPr>
          <p:cNvSpPr txBox="1"/>
          <p:nvPr/>
        </p:nvSpPr>
        <p:spPr>
          <a:xfrm>
            <a:off x="3854753" y="2235200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1FDE8-AC22-4A8A-A999-DB873BE92B5C}"/>
              </a:ext>
            </a:extLst>
          </p:cNvPr>
          <p:cNvSpPr txBox="1"/>
          <p:nvPr/>
        </p:nvSpPr>
        <p:spPr>
          <a:xfrm>
            <a:off x="3546771" y="956191"/>
            <a:ext cx="159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6BDD8-5CD3-4322-A649-8C9450FD392A}"/>
              </a:ext>
            </a:extLst>
          </p:cNvPr>
          <p:cNvSpPr txBox="1"/>
          <p:nvPr/>
        </p:nvSpPr>
        <p:spPr>
          <a:xfrm>
            <a:off x="3429911" y="264180"/>
            <a:ext cx="182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Verbalising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91024B-88C6-495E-87CA-E2956E055341}"/>
              </a:ext>
            </a:extLst>
          </p:cNvPr>
          <p:cNvSpPr txBox="1"/>
          <p:nvPr/>
        </p:nvSpPr>
        <p:spPr>
          <a:xfrm>
            <a:off x="6310023" y="45594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E4421D-B344-4601-B615-9E2093ADD146}"/>
              </a:ext>
            </a:extLst>
          </p:cNvPr>
          <p:cNvSpPr txBox="1"/>
          <p:nvPr/>
        </p:nvSpPr>
        <p:spPr>
          <a:xfrm>
            <a:off x="0" y="-66432"/>
            <a:ext cx="2255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What’s wrong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378254204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A4334-784C-4E23-BDF3-8FD55D36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25"/>
            <a:ext cx="9144000" cy="702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1B799-203D-4F99-A46F-C7EA4E1CD936}"/>
              </a:ext>
            </a:extLst>
          </p:cNvPr>
          <p:cNvSpPr txBox="1"/>
          <p:nvPr/>
        </p:nvSpPr>
        <p:spPr>
          <a:xfrm>
            <a:off x="5148080" y="404580"/>
            <a:ext cx="3687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Thanks, Dr Paul Kleiman</a:t>
            </a:r>
          </a:p>
        </p:txBody>
      </p:sp>
    </p:spTree>
    <p:extLst>
      <p:ext uri="{BB962C8B-B14F-4D97-AF65-F5344CB8AC3E}">
        <p14:creationId xmlns:p14="http://schemas.microsoft.com/office/powerpoint/2010/main" val="134481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4618038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Doing</a:t>
            </a:r>
          </a:p>
        </p:txBody>
      </p:sp>
      <p:sp>
        <p:nvSpPr>
          <p:cNvPr id="9" name="AutoShape 9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Ripples on a pond….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228600" y="-228600"/>
            <a:ext cx="8305800" cy="7924800"/>
          </a:xfrm>
          <a:prstGeom prst="ellipse">
            <a:avLst/>
          </a:prstGeom>
          <a:solidFill>
            <a:srgbClr val="33CC33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62000" y="228600"/>
            <a:ext cx="7162800" cy="6934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Oval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2006600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692400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378200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Wanting/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Needing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810000" y="4618038"/>
            <a:ext cx="144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Doing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505200" y="6065838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429388" y="571480"/>
            <a:ext cx="2438400" cy="1354217"/>
          </a:xfrm>
          <a:prstGeom prst="rect">
            <a:avLst/>
          </a:prstGeom>
          <a:solidFill>
            <a:srgbClr val="33CC33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Assessing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making informed judgements</a:t>
            </a:r>
          </a:p>
        </p:txBody>
      </p:sp>
      <p:sp>
        <p:nvSpPr>
          <p:cNvPr id="23" name="AutoShape 16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3" y="5821363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987675" y="5157788"/>
            <a:ext cx="2795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Making sense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14348" y="142852"/>
            <a:ext cx="749467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Verbalising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8494633"/>
          </a:xfrm>
          <a:prstGeom prst="rect">
            <a:avLst/>
          </a:prstGeom>
          <a:solidFill>
            <a:srgbClr val="FFFFCC">
              <a:alpha val="9411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 our students’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want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learn?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students to develop ownership of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learn?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Keep students learning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practice, trial-and-error, repetition?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students really use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from us and from each other?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students 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 sense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what they learn?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students deepening their learning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verbalising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explaining things to each other, and to us?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Allow students to deepen their learning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assessing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their own learning, and assessing others’ learning –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making informed judgements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9178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3413" marR="0" lvl="0" indent="-633413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9900"/>
              </a:buClr>
              <a:buSzTx/>
              <a:buFont typeface="+mj-lt"/>
              <a:buAutoNum type="arabicPeriod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can we do to use 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teaching, assessment and feedback to:</a:t>
            </a:r>
          </a:p>
        </p:txBody>
      </p:sp>
    </p:spTree>
    <p:extLst>
      <p:ext uri="{BB962C8B-B14F-4D97-AF65-F5344CB8AC3E}">
        <p14:creationId xmlns:p14="http://schemas.microsoft.com/office/powerpoint/2010/main" val="900342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359687"/>
          </a:xfrm>
        </p:spPr>
        <p:txBody>
          <a:bodyPr/>
          <a:lstStyle/>
          <a:p>
            <a:r>
              <a:rPr lang="en-GB" sz="2800" b="1" dirty="0"/>
              <a:t>Characteristics of teachers who get engagement going?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764630"/>
            <a:ext cx="9144000" cy="522161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Knows subject  material thoroughly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Adopts a scholarly approach to the practice of teaching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Is reflective and regularly reviews own practice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Is well organised and plans curriculum effectively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Is passionate about teaching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Has a student-centred orientation to teaching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Regularly reviews innovations in learning and teaching and tries out ones relevant to own context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Ensures that assessment practices are fit for purpose and contribute to learning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Demonstrates empathy and emotional intelligence</a:t>
            </a:r>
          </a:p>
          <a:p>
            <a:pPr marL="514350" indent="-514350">
              <a:buFont typeface="+mj-lt"/>
              <a:buAutoNum type="alphaU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54918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349250"/>
            <a:ext cx="7812360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 of excellent teachers: diamond-9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0" y="19875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8950" y="26733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64150" y="27495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639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309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31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4349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816350" y="51879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39950" y="4349750"/>
            <a:ext cx="1968500" cy="444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37668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349250"/>
            <a:ext cx="7812360" cy="109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 of excellent teachers: diamond-9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0" y="19875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58950" y="26733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64150" y="27495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639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309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3150" y="3587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64150" y="43497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816350" y="5187950"/>
            <a:ext cx="1968500" cy="444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39950" y="4349750"/>
            <a:ext cx="1968500" cy="4445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98383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Fishing for feedback?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6600"/>
                </a:solidFill>
              </a:rPr>
              <a:t>Feedback is like fish.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6600"/>
                </a:solidFill>
              </a:rPr>
              <a:t>If it is not used quickly, it becomes useless.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6600"/>
                </a:solidFill>
              </a:rPr>
              <a:t>	(Sally Brown).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00CC"/>
                </a:solidFill>
              </a:rPr>
              <a:t>Give a man a fish,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00CC"/>
                </a:solidFill>
              </a:rPr>
              <a:t>Feed him for a day.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00CC"/>
                </a:solidFill>
              </a:rPr>
              <a:t>Teach a man to fish,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00CC"/>
                </a:solidFill>
              </a:rPr>
              <a:t>Feed him for a lifetime.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>
                <a:solidFill>
                  <a:srgbClr val="0000CC"/>
                </a:solidFill>
              </a:rPr>
              <a:t>	</a:t>
            </a:r>
            <a:r>
              <a:rPr lang="en-GB" kern="1200" dirty="0">
                <a:solidFill>
                  <a:srgbClr val="0000CC"/>
                </a:solidFill>
              </a:rPr>
              <a:t>(Maimonides: 1135-1204)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5229225"/>
            <a:ext cx="8748712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he’ll learn to drink beer in boats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you won’t see him for weeks!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88" y="6321425"/>
            <a:ext cx="5184775" cy="5365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(Australian proverb).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00438"/>
            <a:ext cx="6156325" cy="3259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Make feedback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while it still matters to students, in time for them to use it towards further learning, or to receive further assistance.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(Graham Gibbs)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09766-064E-4537-9F26-CF04C6659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82381" y="2650758"/>
            <a:ext cx="2608265" cy="19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 autoUpdateAnimBg="0"/>
      <p:bldP spid="6" grpId="0" uiExpand="1" build="p" animBg="1"/>
      <p:bldP spid="7" grpId="0" animBg="1"/>
      <p:bldP spid="9" grpId="0" animBg="1"/>
      <p:bldP spid="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2"/>
            <a:ext cx="91440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Back to our intended learning outcomes…</a:t>
            </a:r>
          </a:p>
        </p:txBody>
      </p:sp>
      <p:sp>
        <p:nvSpPr>
          <p:cNvPr id="22531" name="Oval 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1295400" y="762000"/>
            <a:ext cx="6096000" cy="5943600"/>
          </a:xfrm>
          <a:prstGeom prst="ellipse">
            <a:avLst/>
          </a:prstGeom>
          <a:gradFill rotWithShape="0">
            <a:gsLst>
              <a:gs pos="0">
                <a:srgbClr val="47B2B2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006602" y="1549400"/>
            <a:ext cx="4749800" cy="4445000"/>
          </a:xfrm>
          <a:prstGeom prst="ellipse">
            <a:avLst/>
          </a:prstGeom>
          <a:solidFill>
            <a:srgbClr val="FF99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692402" y="2082800"/>
            <a:ext cx="3378200" cy="3302000"/>
          </a:xfrm>
          <a:prstGeom prst="ellipse">
            <a:avLst/>
          </a:prstGeom>
          <a:solidFill>
            <a:srgbClr val="FF33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378202" y="2844800"/>
            <a:ext cx="1930400" cy="1778000"/>
          </a:xfrm>
          <a:prstGeom prst="ellipse">
            <a:avLst/>
          </a:prstGeom>
          <a:solidFill>
            <a:srgbClr val="FFFF66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Wanting/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Needing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0" y="4618039"/>
            <a:ext cx="14478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Doing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505200" y="6065839"/>
            <a:ext cx="251460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22537" name="AutoShape 9">
            <a:hlinkClick r:id="rId3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8101019" y="5821375"/>
            <a:ext cx="1042987" cy="1042987"/>
          </a:xfrm>
          <a:prstGeom prst="actionButtonBlank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987677" y="5157789"/>
            <a:ext cx="27955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Making sense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solidFill>
            <a:srgbClr val="FFFFFF">
              <a:alpha val="89804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59178A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03917" name="Rectangle 13"/>
          <p:cNvSpPr>
            <a:spLocks noChangeArrowheads="1"/>
          </p:cNvSpPr>
          <p:nvPr/>
        </p:nvSpPr>
        <p:spPr bwMode="auto">
          <a:xfrm>
            <a:off x="0" y="692150"/>
            <a:ext cx="9144000" cy="6165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23900" marR="0" lvl="0" indent="-723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now feel better able to:</a:t>
            </a:r>
          </a:p>
          <a:p>
            <a:pPr marL="723900" marR="0" lvl="0" indent="-723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hands = very much better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</a:t>
            </a:r>
          </a:p>
          <a:p>
            <a:pPr marL="723900" marR="0" lvl="0" indent="-723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hand = somewhat  better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723900" marR="0" lvl="0" indent="-723900" algn="l" defTabSz="914400" rtl="0" eaLnBrk="1" fontAlgn="base" latinLnBrk="0" hangingPunct="1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touch left ear = no better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33400" lvl="0" indent="-533400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rgbClr val="660066"/>
                </a:solidFill>
                <a:latin typeface="Calibri" pitchFamily="34" charset="0"/>
              </a:rPr>
              <a:t>Confront and conquer some of the common fears we have with large-group sessions;</a:t>
            </a:r>
          </a:p>
          <a:p>
            <a:pPr marL="533400" lvl="0" indent="-533400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rgbClr val="660066"/>
                </a:solidFill>
                <a:latin typeface="Calibri" pitchFamily="34" charset="0"/>
              </a:rPr>
              <a:t>Address seven factors underpinning successful learning in large groups;</a:t>
            </a:r>
          </a:p>
          <a:p>
            <a:pPr marL="533400" lvl="0" indent="-533400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Font typeface="+mj-lt"/>
              <a:buAutoNum type="arabicPeriod"/>
            </a:pPr>
            <a:r>
              <a:rPr lang="en-GB" sz="3200" b="1" kern="0" dirty="0">
                <a:solidFill>
                  <a:srgbClr val="660066"/>
                </a:solidFill>
                <a:latin typeface="Calibri" pitchFamily="34" charset="0"/>
              </a:rPr>
              <a:t>Explore and prioritise some of the characteristics of ‘excellent teachers’.</a:t>
            </a:r>
          </a:p>
        </p:txBody>
      </p:sp>
    </p:spTree>
    <p:extLst>
      <p:ext uri="{BB962C8B-B14F-4D97-AF65-F5344CB8AC3E}">
        <p14:creationId xmlns:p14="http://schemas.microsoft.com/office/powerpoint/2010/main" val="2245917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91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D0F5-9365-473D-994C-7119D8E3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i="1" dirty="0">
                <a:solidFill>
                  <a:srgbClr val="CC3399"/>
                </a:solidFill>
              </a:rPr>
              <a:t>Emergent</a:t>
            </a:r>
            <a:r>
              <a:rPr lang="en-GB" sz="4400" b="1" dirty="0"/>
              <a:t> learning outcomes?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9397-82BD-43AE-89E5-F98E3864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else are you taking away from this session?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F17D-EF5C-4F81-8250-D72F00C2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546046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36249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dirty="0"/>
              <a:t>Action plan: what </a:t>
            </a:r>
            <a:r>
              <a:rPr lang="en-GB" sz="3600" b="1" dirty="0">
                <a:solidFill>
                  <a:srgbClr val="FF0000"/>
                </a:solidFill>
              </a:rPr>
              <a:t>else</a:t>
            </a:r>
            <a:r>
              <a:rPr lang="en-GB" sz="3600" b="1" dirty="0"/>
              <a:t> are you going to do?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44780"/>
            <a:ext cx="8629680" cy="4281384"/>
          </a:xfrm>
        </p:spPr>
        <p:txBody>
          <a:bodyPr/>
          <a:lstStyle/>
          <a:p>
            <a:pPr eaLnBrk="1" hangingPunct="1"/>
            <a:r>
              <a:rPr lang="en-US" sz="2600" dirty="0"/>
              <a:t>Jot down three things you’re going to try, to make learning in large groups more enjoyable, efficient and successful for your students.</a:t>
            </a:r>
          </a:p>
        </p:txBody>
      </p:sp>
    </p:spTree>
    <p:extLst>
      <p:ext uri="{BB962C8B-B14F-4D97-AF65-F5344CB8AC3E}">
        <p14:creationId xmlns:p14="http://schemas.microsoft.com/office/powerpoint/2010/main" val="254352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925"/>
            <a:ext cx="8964613" cy="9350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Announcement about mobile phones and laptops...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7" y="1196983"/>
            <a:ext cx="8605838" cy="5661025"/>
          </a:xfrm>
        </p:spPr>
        <p:txBody>
          <a:bodyPr/>
          <a:lstStyle/>
          <a:p>
            <a:r>
              <a:rPr lang="en-GB" i="1" dirty="0">
                <a:latin typeface="Calibri" pitchFamily="34" charset="0"/>
              </a:rPr>
              <a:t>Good </a:t>
            </a:r>
            <a:r>
              <a:rPr lang="en-GB" i="1" dirty="0"/>
              <a:t>m</a:t>
            </a:r>
            <a:r>
              <a:rPr lang="en-GB" i="1" dirty="0">
                <a:latin typeface="Calibri" pitchFamily="34" charset="0"/>
              </a:rPr>
              <a:t>orning</a:t>
            </a:r>
            <a:r>
              <a:rPr lang="en-GB" i="1" dirty="0"/>
              <a:t> </a:t>
            </a:r>
            <a:r>
              <a:rPr lang="en-GB" i="1" dirty="0">
                <a:latin typeface="Calibri" pitchFamily="34" charset="0"/>
              </a:rPr>
              <a:t>everyone – please turn </a:t>
            </a:r>
            <a:r>
              <a:rPr lang="en-GB" sz="4000" i="1" dirty="0">
                <a:solidFill>
                  <a:srgbClr val="FF0000"/>
                </a:solidFill>
                <a:latin typeface="Calibri" pitchFamily="34" charset="0"/>
              </a:rPr>
              <a:t>on</a:t>
            </a:r>
            <a:r>
              <a:rPr lang="en-GB" sz="4000" i="1" dirty="0">
                <a:latin typeface="Calibri" pitchFamily="34" charset="0"/>
              </a:rPr>
              <a:t> </a:t>
            </a:r>
            <a:r>
              <a:rPr lang="en-GB" i="1" dirty="0">
                <a:latin typeface="Calibri" pitchFamily="34" charset="0"/>
              </a:rPr>
              <a:t>your ‘phones and computers.</a:t>
            </a:r>
            <a:endParaRPr lang="en-GB" dirty="0">
              <a:latin typeface="Calibri" pitchFamily="34" charset="0"/>
            </a:endParaRPr>
          </a:p>
          <a:p>
            <a:r>
              <a:rPr lang="en-GB" i="1" dirty="0">
                <a:latin typeface="Calibri" pitchFamily="34" charset="0"/>
              </a:rPr>
              <a:t>Please post your thoughts, comments and ideas during this session to the hashtag </a:t>
            </a:r>
            <a:r>
              <a:rPr lang="en-GB" i="1" dirty="0">
                <a:solidFill>
                  <a:srgbClr val="00B050"/>
                </a:solidFill>
                <a:latin typeface="Calibri" pitchFamily="34" charset="0"/>
              </a:rPr>
              <a:t>#</a:t>
            </a:r>
            <a:r>
              <a:rPr lang="en-GB" i="1" dirty="0">
                <a:solidFill>
                  <a:srgbClr val="00B050"/>
                </a:solidFill>
              </a:rPr>
              <a:t>philatbournemouth18 </a:t>
            </a:r>
            <a:r>
              <a:rPr lang="en-GB" i="1" dirty="0">
                <a:latin typeface="Calibri" pitchFamily="34" charset="0"/>
              </a:rPr>
              <a:t>Thanks</a:t>
            </a:r>
            <a:r>
              <a:rPr lang="en-GB" dirty="0">
                <a:latin typeface="Calibri" pitchFamily="34" charset="0"/>
              </a:rPr>
              <a:t>!</a:t>
            </a:r>
          </a:p>
          <a:p>
            <a:r>
              <a:rPr lang="en-GB" dirty="0">
                <a:solidFill>
                  <a:srgbClr val="00B050"/>
                </a:solidFill>
              </a:rPr>
              <a:t>Try </a:t>
            </a:r>
            <a:r>
              <a:rPr lang="en-GB" dirty="0">
                <a:solidFill>
                  <a:srgbClr val="C00000"/>
                </a:solidFill>
              </a:rPr>
              <a:t>#</a:t>
            </a:r>
            <a:r>
              <a:rPr lang="en-GB" dirty="0" err="1">
                <a:solidFill>
                  <a:srgbClr val="C00000"/>
                </a:solidFill>
              </a:rPr>
              <a:t>LTHEchat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on Wednesday evenings from 20.00-21.00. 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642926"/>
            <a:ext cx="9144000" cy="562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Thank you…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Website: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http://phil-race.co.uk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Follow Phil        @RacePhil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66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CCC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e-mail: 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phil@phil-race.co.uk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99"/>
              </a:buClr>
              <a:buSzPct val="75000"/>
              <a:buFont typeface="Monotype Sorts" pitchFamily="2" charset="2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536E1-BF09-4514-BB55-E3FB0A880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8349" y="329611"/>
            <a:ext cx="2636890" cy="1977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397B4-90C2-48CC-8E16-E9AF0F01A7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60" y="4005080"/>
            <a:ext cx="785411" cy="4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3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001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kern="1200" dirty="0">
                <a:solidFill>
                  <a:srgbClr val="002060"/>
                </a:solidFill>
              </a:rPr>
              <a:t>Useful references and further reading (1)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829" y="922338"/>
            <a:ext cx="8713788" cy="5615905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GB" sz="2000" dirty="0"/>
              <a:t>Bain, K. (2004) </a:t>
            </a:r>
            <a:r>
              <a:rPr lang="en-GB" sz="2000" i="1" dirty="0"/>
              <a:t>What the best College Teachers do</a:t>
            </a:r>
            <a:r>
              <a:rPr lang="en-GB" sz="2000" dirty="0"/>
              <a:t>, Cambridge: Harvard University Press.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000" dirty="0">
                <a:cs typeface="Times New Roman" pitchFamily="18" charset="0"/>
              </a:rPr>
              <a:t>Biggs, J. and Tang, C. (2011) </a:t>
            </a:r>
            <a:r>
              <a:rPr lang="en-GB" sz="2000" i="1" dirty="0">
                <a:cs typeface="Times New Roman" pitchFamily="18" charset="0"/>
              </a:rPr>
              <a:t>Teaching for Quality Learning at University, </a:t>
            </a:r>
            <a:r>
              <a:rPr lang="en-GB" sz="2000" dirty="0">
                <a:cs typeface="Times New Roman" pitchFamily="18" charset="0"/>
              </a:rPr>
              <a:t>Maidenhead: Open University Press.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000" dirty="0">
                <a:cs typeface="Times New Roman" pitchFamily="18" charset="0"/>
              </a:rPr>
              <a:t>Bloxham, S. and Boyd, P. (2007) </a:t>
            </a:r>
            <a:r>
              <a:rPr lang="en-GB" sz="2000" i="1" dirty="0">
                <a:cs typeface="Times New Roman" pitchFamily="18" charset="0"/>
              </a:rPr>
              <a:t>Developing effective assessment in higher education: a practical guide</a:t>
            </a:r>
            <a:r>
              <a:rPr lang="en-GB" sz="2000" dirty="0">
                <a:cs typeface="Times New Roman" pitchFamily="18" charset="0"/>
              </a:rPr>
              <a:t>, Maidenhead, Open University Press.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000" dirty="0" err="1"/>
              <a:t>Boud</a:t>
            </a:r>
            <a:r>
              <a:rPr lang="en-GB" sz="2000" dirty="0"/>
              <a:t>, D. (1995) </a:t>
            </a:r>
            <a:r>
              <a:rPr lang="en-GB" sz="2000" i="1" dirty="0"/>
              <a:t>Enhancing learning through self-assessment,</a:t>
            </a:r>
            <a:r>
              <a:rPr lang="en-GB" sz="2000" dirty="0"/>
              <a:t> London: Routledge.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2000" dirty="0"/>
              <a:t>Brown, S. and </a:t>
            </a:r>
            <a:r>
              <a:rPr lang="en-GB" sz="2000" dirty="0" err="1"/>
              <a:t>Glasner</a:t>
            </a:r>
            <a:r>
              <a:rPr lang="en-GB" sz="2000" dirty="0"/>
              <a:t>, A. (eds.) (1999) </a:t>
            </a:r>
            <a:r>
              <a:rPr lang="en-GB" sz="2000" i="1" dirty="0"/>
              <a:t>Assessment Matters in Higher Education, Choosing and Using Diverse Approaches</a:t>
            </a:r>
            <a:r>
              <a:rPr lang="en-GB" sz="2000" dirty="0"/>
              <a:t>, Maidenhead: Open University Press.</a:t>
            </a:r>
          </a:p>
          <a:p>
            <a:pPr marL="609600" indent="-609600" eaLnBrk="1" hangingPunct="1">
              <a:buNone/>
              <a:defRPr/>
            </a:pPr>
            <a:r>
              <a:rPr lang="en-US" sz="2000" dirty="0"/>
              <a:t>Brown, S. and Race, P. (2012) </a:t>
            </a:r>
            <a:r>
              <a:rPr lang="en-GB" sz="2000" i="1" dirty="0"/>
              <a:t>Using effective assessment to promote learning </a:t>
            </a:r>
            <a:r>
              <a:rPr lang="en-GB" sz="2000" dirty="0"/>
              <a:t>in Hunt, L. and Chambers, D. (2012) </a:t>
            </a:r>
            <a:r>
              <a:rPr lang="en-GB" sz="2000" i="1" dirty="0"/>
              <a:t>University Teaching in Focus, Victoria, Australia, Acer Press. P74-91.</a:t>
            </a:r>
          </a:p>
          <a:p>
            <a:pPr marL="609600" indent="-609600" eaLnBrk="1" hangingPunct="1">
              <a:buNone/>
              <a:defRPr/>
            </a:pPr>
            <a:r>
              <a:rPr lang="en-GB" sz="2000" dirty="0"/>
              <a:t>Brown, S. (2015) </a:t>
            </a:r>
            <a:r>
              <a:rPr lang="en-GB" sz="2000" i="1" dirty="0"/>
              <a:t>Learning , Teaching and Assessment in Higher Education: Global perspectives, </a:t>
            </a:r>
            <a:r>
              <a:rPr lang="en-GB" sz="2000" dirty="0"/>
              <a:t>London, Palgrave.</a:t>
            </a:r>
          </a:p>
          <a:p>
            <a:pPr marL="609600" indent="-609600" eaLnBrk="1" hangingPunct="1">
              <a:defRPr/>
            </a:pPr>
            <a:endParaRPr lang="en-GB" sz="20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1228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543800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200" kern="1200" dirty="0">
                <a:solidFill>
                  <a:srgbClr val="002060"/>
                </a:solidFill>
              </a:rPr>
              <a:t>Useful references and further reading (2)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712"/>
            <a:ext cx="8424863" cy="536565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/>
              <a:t>Carless, D., </a:t>
            </a:r>
            <a:r>
              <a:rPr lang="en-US" sz="1800" dirty="0" err="1"/>
              <a:t>Joughin</a:t>
            </a:r>
            <a:r>
              <a:rPr lang="en-US" sz="1800" dirty="0"/>
              <a:t>, G., </a:t>
            </a:r>
            <a:r>
              <a:rPr lang="en-US" sz="1800" dirty="0" err="1"/>
              <a:t>Ngar</a:t>
            </a:r>
            <a:r>
              <a:rPr lang="en-US" sz="1800" dirty="0"/>
              <a:t>-Fun Liu </a:t>
            </a:r>
            <a:r>
              <a:rPr lang="en-US" sz="1800" i="1" dirty="0"/>
              <a:t>et al</a:t>
            </a:r>
            <a:r>
              <a:rPr lang="en-US" sz="1800" dirty="0"/>
              <a:t> (2006) </a:t>
            </a:r>
            <a:r>
              <a:rPr lang="en-US" sz="1800" i="1" dirty="0"/>
              <a:t>How Assessment supports learning: Learning orientated assessment in action </a:t>
            </a:r>
            <a:r>
              <a:rPr lang="en-US" sz="1800" dirty="0"/>
              <a:t>Hong Kong: Hong Kong University Press.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1800" dirty="0"/>
              <a:t>Carroll, J. and Ryan, J. (2005) </a:t>
            </a:r>
            <a:r>
              <a:rPr lang="en-GB" sz="1800" i="1" dirty="0"/>
              <a:t>Teaching International students: improving learning for all. </a:t>
            </a:r>
            <a:r>
              <a:rPr lang="en-GB" sz="1800" dirty="0"/>
              <a:t>London: Routledge SEDA series.</a:t>
            </a:r>
          </a:p>
          <a:p>
            <a:pPr eaLnBrk="1" hangingPunct="1">
              <a:buNone/>
              <a:defRPr/>
            </a:pPr>
            <a:r>
              <a:rPr lang="en-GB" sz="1800" dirty="0" err="1"/>
              <a:t>Crosling</a:t>
            </a:r>
            <a:r>
              <a:rPr lang="en-GB" sz="1800" dirty="0"/>
              <a:t>, G., Thomas, L. and </a:t>
            </a:r>
            <a:r>
              <a:rPr lang="en-GB" sz="1800" dirty="0" err="1"/>
              <a:t>Heagney</a:t>
            </a:r>
            <a:r>
              <a:rPr lang="en-GB" sz="1800" dirty="0"/>
              <a:t>, M. (2008) </a:t>
            </a:r>
            <a:r>
              <a:rPr lang="en-GB" sz="1800" i="1" dirty="0"/>
              <a:t>Improving student retention in Higher Education,</a:t>
            </a:r>
            <a:r>
              <a:rPr lang="en-GB" sz="1800" dirty="0"/>
              <a:t> London and New York: Routledge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1800" dirty="0"/>
              <a:t>Crooks, T. (1988) </a:t>
            </a:r>
            <a:r>
              <a:rPr lang="en-GB" sz="1800" i="1" dirty="0"/>
              <a:t>Assessing student performance, </a:t>
            </a:r>
            <a:r>
              <a:rPr lang="en-GB" sz="1800" dirty="0"/>
              <a:t>HERDSA Green Guide No 8 HERDSA (reprinted 1994).</a:t>
            </a:r>
          </a:p>
          <a:p>
            <a:pPr marL="609600" indent="-609600" eaLnBrk="1" hangingPunct="1">
              <a:buNone/>
              <a:defRPr/>
            </a:pPr>
            <a:r>
              <a:rPr lang="en-GB" sz="1800" dirty="0" err="1"/>
              <a:t>Dunworth</a:t>
            </a:r>
            <a:r>
              <a:rPr lang="en-GB" sz="1800" dirty="0"/>
              <a:t>, K. and Sanchez, H.S., (2016). Perceptions of quality in staff-student written feedback in higher education: a case study. </a:t>
            </a:r>
            <a:r>
              <a:rPr lang="en-GB" sz="1800" i="1" dirty="0"/>
              <a:t>Teaching in Higher Education</a:t>
            </a:r>
            <a:r>
              <a:rPr lang="en-GB" sz="1800" dirty="0"/>
              <a:t>, </a:t>
            </a:r>
            <a:r>
              <a:rPr lang="en-GB" sz="1800" i="1" dirty="0"/>
              <a:t>21</a:t>
            </a:r>
            <a:r>
              <a:rPr lang="en-GB" sz="1800" dirty="0"/>
              <a:t>(5), pp.576-589.</a:t>
            </a:r>
          </a:p>
          <a:p>
            <a:pPr marL="609600" indent="-609600" eaLnBrk="1" hangingPunct="1">
              <a:buNone/>
              <a:defRPr/>
            </a:pPr>
            <a:r>
              <a:rPr lang="en-GB" sz="1800" dirty="0"/>
              <a:t>Dweck, C. S. (2000) </a:t>
            </a:r>
            <a:r>
              <a:rPr lang="en-GB" sz="1800" i="1" dirty="0"/>
              <a:t>Self Theories: Their Role in Motivation, Personality and Development, </a:t>
            </a:r>
            <a:r>
              <a:rPr lang="en-GB" sz="1800" dirty="0"/>
              <a:t>Lillington, NC: Taylor &amp; Francis.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1800" dirty="0" err="1"/>
              <a:t>Falchikov</a:t>
            </a:r>
            <a:r>
              <a:rPr lang="en-GB" sz="1800" dirty="0"/>
              <a:t>, N. (2004) </a:t>
            </a:r>
            <a:r>
              <a:rPr lang="en-GB" sz="1800" i="1" dirty="0"/>
              <a:t>Improving Assessment through Student Involvement: Practical Solutions for Aiding Learning in Higher and Further Education,</a:t>
            </a:r>
            <a:r>
              <a:rPr lang="en-GB" sz="1800" dirty="0"/>
              <a:t> London: Routledge.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1800" dirty="0"/>
              <a:t>Gibbs, G. (1999) </a:t>
            </a:r>
            <a:r>
              <a:rPr lang="en-GB" sz="1800" i="1" dirty="0"/>
              <a:t>Using assessment strategically to change the way students learn</a:t>
            </a:r>
            <a:r>
              <a:rPr lang="en-GB" sz="1800" dirty="0"/>
              <a:t>, in Brown S. &amp; </a:t>
            </a:r>
            <a:r>
              <a:rPr lang="en-GB" sz="1800" dirty="0" err="1"/>
              <a:t>Glasner</a:t>
            </a:r>
            <a:r>
              <a:rPr lang="en-GB" sz="1800" dirty="0"/>
              <a:t>, A. (eds.), </a:t>
            </a:r>
            <a:r>
              <a:rPr lang="en-GB" sz="1800" i="1" dirty="0"/>
              <a:t>Assessment Matters in Higher Education: Choosing and Using Diverse Approaches, </a:t>
            </a:r>
            <a:r>
              <a:rPr lang="en-GB" sz="1800" dirty="0"/>
              <a:t>Maidenhead: SRHE/Open University Press.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GB" sz="1800" dirty="0"/>
              <a:t>Higher Education Academy (2012) </a:t>
            </a:r>
            <a:r>
              <a:rPr lang="en-GB" sz="1800" i="1" dirty="0"/>
              <a:t>A marked improvement; transforming assessment in higher education</a:t>
            </a:r>
            <a:r>
              <a:rPr lang="en-GB" sz="1800" dirty="0"/>
              <a:t>, York: HEA.</a:t>
            </a:r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1800" dirty="0"/>
          </a:p>
          <a:p>
            <a:pPr eaLnBrk="1" hangingPunct="1"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304605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543800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kern="1200" dirty="0">
                <a:solidFill>
                  <a:srgbClr val="002060"/>
                </a:solidFill>
              </a:rPr>
              <a:t>Useful references and further reading (3)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908720"/>
            <a:ext cx="8750331" cy="547303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GB" sz="1600" dirty="0" err="1"/>
              <a:t>Hawe</a:t>
            </a:r>
            <a:r>
              <a:rPr lang="en-GB" sz="1600" dirty="0"/>
              <a:t>, E., Lightfoot, U., &amp; Dixon, H. (2017). First-year students working with exemplars: Promoting self-efficacy, self-monitoring and self-regulation. Journal of Further and Higher Education, 1-15. </a:t>
            </a:r>
          </a:p>
          <a:p>
            <a:pPr eaLnBrk="1" hangingPunct="1">
              <a:buNone/>
              <a:defRPr/>
            </a:pPr>
            <a:r>
              <a:rPr lang="en-GB" sz="1600" dirty="0"/>
              <a:t>Hendry, G. D., White, P., &amp; Herbert, C. (2016). Providing Exemplar-Based “Feedforward” before an Assessment: The Role of Teacher Explanation. Active Learning in Higher Education, 17(2), 99-109. </a:t>
            </a:r>
          </a:p>
          <a:p>
            <a:pPr eaLnBrk="1" hangingPunct="1">
              <a:buNone/>
              <a:defRPr/>
            </a:pPr>
            <a:r>
              <a:rPr lang="en-GB" sz="1600" dirty="0"/>
              <a:t>Hounsell, D., McCune, V., Hounsell, J. and </a:t>
            </a:r>
            <a:r>
              <a:rPr lang="en-GB" sz="1600" dirty="0" err="1"/>
              <a:t>Litjens</a:t>
            </a:r>
            <a:r>
              <a:rPr lang="en-GB" sz="1600" dirty="0"/>
              <a:t>, J., (2008). The quality of guidance and feedback to students. </a:t>
            </a:r>
            <a:r>
              <a:rPr lang="en-GB" sz="1600" i="1" dirty="0"/>
              <a:t>Higher Education Research &amp; Development</a:t>
            </a:r>
            <a:r>
              <a:rPr lang="en-GB" sz="1600" dirty="0"/>
              <a:t>, </a:t>
            </a:r>
            <a:r>
              <a:rPr lang="en-GB" sz="1600" i="1" dirty="0"/>
              <a:t>27</a:t>
            </a:r>
            <a:r>
              <a:rPr lang="en-GB" sz="1600" dirty="0"/>
              <a:t>(1), pp.55-67.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1600" dirty="0"/>
              <a:t>McDowell, L. and Brown, S. (1998) </a:t>
            </a:r>
            <a:r>
              <a:rPr lang="en-GB" sz="1600" i="1" dirty="0"/>
              <a:t>Assessing students: cheating and plagiarism</a:t>
            </a:r>
            <a:r>
              <a:rPr lang="en-GB" sz="1600" dirty="0"/>
              <a:t>, Newcastle: Red Guide 10/11 University of Northumbria.</a:t>
            </a:r>
            <a:endParaRPr lang="en-US" sz="1600" dirty="0"/>
          </a:p>
          <a:p>
            <a:pPr eaLnBrk="1" hangingPunct="1">
              <a:buNone/>
              <a:defRPr/>
            </a:pPr>
            <a:r>
              <a:rPr lang="en-GB" sz="1600" dirty="0"/>
              <a:t>Meyer, J.H.F. and Land, R. (2003) ‘Threshold Concepts and Troublesome Knowledge 1 – Linkages to Ways of Thinking and Practising within the Disciplines’ in C. Rust (ed.) </a:t>
            </a:r>
            <a:r>
              <a:rPr lang="en-GB" sz="1600" i="1" dirty="0"/>
              <a:t>Improving Student Learning </a:t>
            </a:r>
            <a:r>
              <a:rPr lang="en-GB" sz="1600" dirty="0"/>
              <a:t>–</a:t>
            </a:r>
            <a:r>
              <a:rPr lang="en-GB" sz="1600" i="1" dirty="0"/>
              <a:t> Ten years on</a:t>
            </a:r>
            <a:r>
              <a:rPr lang="en-GB" sz="1600" dirty="0"/>
              <a:t>. Oxford: OCSLD.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1600" dirty="0" err="1"/>
              <a:t>Nicol</a:t>
            </a:r>
            <a:r>
              <a:rPr lang="en-GB" sz="1600" dirty="0"/>
              <a:t>, D. J. and Macfarlane-Dick, D. (2006) Formative assessment and self-regulated learning: A model and seven principles of good feedback practice, </a:t>
            </a:r>
            <a:r>
              <a:rPr lang="en-GB" sz="1600" i="1" dirty="0"/>
              <a:t>Studies in Higher Education </a:t>
            </a:r>
            <a:r>
              <a:rPr lang="en-GB" sz="1600" i="1" dirty="0" err="1"/>
              <a:t>Vol</a:t>
            </a:r>
            <a:r>
              <a:rPr lang="en-GB" sz="1600" i="1" dirty="0"/>
              <a:t> 31(2), 199-218.</a:t>
            </a:r>
          </a:p>
          <a:p>
            <a:pPr eaLnBrk="1" hangingPunct="1">
              <a:buNone/>
              <a:defRPr/>
            </a:pPr>
            <a:r>
              <a:rPr lang="en-GB" sz="1600" dirty="0"/>
              <a:t>PASS project Bradford </a:t>
            </a:r>
            <a:r>
              <a:rPr lang="en-GB" sz="1600" dirty="0">
                <a:hlinkClick r:id="rId3"/>
              </a:rPr>
              <a:t>http://www.pass.brad.ac.uk/</a:t>
            </a:r>
            <a:r>
              <a:rPr lang="en-GB" sz="1600" dirty="0"/>
              <a:t> Accessed November 2013.</a:t>
            </a:r>
          </a:p>
          <a:p>
            <a:pPr eaLnBrk="1" hangingPunct="1">
              <a:buNone/>
              <a:defRPr/>
            </a:pPr>
            <a:r>
              <a:rPr lang="en-GB" sz="1600" dirty="0"/>
              <a:t>Peelo, M. T., &amp; Wareham, T. (Eds.). (2002). </a:t>
            </a:r>
            <a:r>
              <a:rPr lang="en-GB" sz="1600" i="1" dirty="0"/>
              <a:t>Failing students in higher education</a:t>
            </a:r>
            <a:r>
              <a:rPr lang="en-GB" sz="1600" dirty="0"/>
              <a:t>. Society for Research into Higher Education. </a:t>
            </a:r>
          </a:p>
          <a:p>
            <a:pPr eaLnBrk="1" hangingPunct="1">
              <a:buNone/>
              <a:defRPr/>
            </a:pPr>
            <a:r>
              <a:rPr lang="en-GB" sz="1600" dirty="0"/>
              <a:t>Pickford, R. and Brown, S. (2006) </a:t>
            </a:r>
            <a:r>
              <a:rPr lang="en-GB" sz="1600" i="1" dirty="0"/>
              <a:t>Assessing skills and practice,</a:t>
            </a:r>
            <a:r>
              <a:rPr lang="en-GB" sz="1600" dirty="0"/>
              <a:t> London: Routledge. </a:t>
            </a:r>
          </a:p>
          <a:p>
            <a:pPr eaLnBrk="1" hangingPunct="1">
              <a:buNone/>
              <a:defRPr/>
            </a:pPr>
            <a:r>
              <a:rPr lang="en-GB" sz="1600" dirty="0" err="1"/>
              <a:t>Rotheram</a:t>
            </a:r>
            <a:r>
              <a:rPr lang="en-GB" sz="1600" dirty="0"/>
              <a:t>, B. (2009) </a:t>
            </a:r>
            <a:r>
              <a:rPr lang="en-GB" sz="1600" i="1" dirty="0"/>
              <a:t>Sounds Good,</a:t>
            </a:r>
            <a:r>
              <a:rPr lang="en-GB" sz="1600" dirty="0"/>
              <a:t> JISC project </a:t>
            </a:r>
            <a:r>
              <a:rPr lang="en-GB" sz="1600" dirty="0">
                <a:hlinkClick r:id="rId4"/>
              </a:rPr>
              <a:t>http://www.jisc.ac.uk/whatwedo/programmes/usersandinnovation/soundsgood.aspx</a:t>
            </a:r>
            <a:r>
              <a:rPr lang="en-GB" sz="1600" dirty="0"/>
              <a:t> </a:t>
            </a:r>
          </a:p>
          <a:p>
            <a:pPr eaLnBrk="1" hangingPunct="1">
              <a:buNone/>
              <a:defRPr/>
            </a:pPr>
            <a:endParaRPr lang="en-GB" sz="16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38345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7864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kern="1200" dirty="0">
                <a:solidFill>
                  <a:srgbClr val="002060"/>
                </a:solidFill>
              </a:rPr>
              <a:t>Useful references and further reading (4)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68313" y="980728"/>
            <a:ext cx="8229600" cy="522163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Race, P. (2001) </a:t>
            </a:r>
            <a:r>
              <a:rPr lang="en-GB" sz="2000" i="1" dirty="0"/>
              <a:t>A Briefing on Self, Peer &amp; Group Assessment,</a:t>
            </a:r>
            <a:r>
              <a:rPr lang="en-GB" sz="2000" dirty="0"/>
              <a:t> in LTSN Generic Centre Assessment Series No 9, LTSN York.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Race P. (2015) </a:t>
            </a:r>
            <a:r>
              <a:rPr lang="en-GB" sz="2000" i="1" dirty="0"/>
              <a:t>The lecturer’s toolkit (4</a:t>
            </a:r>
            <a:r>
              <a:rPr lang="en-GB" sz="2000" i="1" baseline="30000" dirty="0"/>
              <a:t>th</a:t>
            </a:r>
            <a:r>
              <a:rPr lang="en-GB" sz="2000" i="1" dirty="0"/>
              <a:t> edition),</a:t>
            </a:r>
            <a:r>
              <a:rPr lang="en-GB" sz="2000" dirty="0"/>
              <a:t> London: Routledge.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Rust, C., Price, M. and O’Donovan, B. (2003) Improving students’ learning by developing their understanding of assessment criteria and processes</a:t>
            </a:r>
            <a:r>
              <a:rPr lang="en-GB" sz="2000" i="1" dirty="0"/>
              <a:t>, Assessment and Evaluation in Higher Education. 28 (2), 147-164.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Ryan, J. (2000) </a:t>
            </a:r>
            <a:r>
              <a:rPr lang="en-GB" sz="2000" i="1" dirty="0"/>
              <a:t>A Guide to Teaching International Students,</a:t>
            </a:r>
            <a:r>
              <a:rPr lang="en-GB" sz="2000" dirty="0"/>
              <a:t> Oxford Centre for Staff and Learning Development.</a:t>
            </a:r>
          </a:p>
          <a:p>
            <a:pPr eaLnBrk="1" hangingPunct="1">
              <a:buNone/>
            </a:pP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Scoles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J.,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Huxham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M., &amp; </a:t>
            </a:r>
            <a:r>
              <a:rPr lang="en-GB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Mcarthur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, J. (2013). No longer exempt from good practice: Using exemplars to close the feedback gap for exams. </a:t>
            </a:r>
            <a:r>
              <a:rPr lang="en-GB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Assessment &amp; Evaluation in Higher Education, 38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(6), 631-645.</a:t>
            </a:r>
            <a:endParaRPr lang="en-GB" sz="2000" dirty="0"/>
          </a:p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Stefani, L. and Carroll, J. (2001) </a:t>
            </a:r>
            <a:r>
              <a:rPr lang="en-GB" sz="2000" i="1" dirty="0"/>
              <a:t>A Briefing on Plagiarism, </a:t>
            </a:r>
            <a:r>
              <a:rPr lang="en-GB" sz="2000" dirty="0"/>
              <a:t>LTSN</a:t>
            </a:r>
            <a:r>
              <a:rPr lang="en-GB" sz="2000" i="1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Sadler, D. Royce (2010) Beyond feedback: developing student capability in complex appraisal,</a:t>
            </a:r>
            <a:br>
              <a:rPr lang="en-GB" sz="2000" dirty="0"/>
            </a:br>
            <a:r>
              <a:rPr lang="en-GB" sz="2000" i="1" dirty="0"/>
              <a:t>Assessment &amp; Evaluation in Higher Education, 35: 5, 535-550.</a:t>
            </a:r>
          </a:p>
          <a:p>
            <a:pPr eaLnBrk="1" hangingPunct="1">
              <a:buNone/>
            </a:pPr>
            <a:r>
              <a:rPr lang="en-GB" sz="2000" dirty="0"/>
              <a:t>Yorke, M. (1999) </a:t>
            </a:r>
            <a:r>
              <a:rPr lang="en-GB" sz="2000" i="1" dirty="0"/>
              <a:t>Leaving Early: Undergraduate Non-completion in Higher Education,</a:t>
            </a:r>
            <a:r>
              <a:rPr lang="en-GB" sz="2000" dirty="0"/>
              <a:t> London: Routledge.</a:t>
            </a:r>
          </a:p>
          <a:p>
            <a:pPr eaLnBrk="1" hangingPunct="1">
              <a:buFont typeface="Wingdings" pitchFamily="2" charset="2"/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41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24C6-F310-480C-9B7A-143F3E97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Sorry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5A58-9660-445A-B2B9-BC16DDAC0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I’m not Sally Brown. </a:t>
            </a:r>
          </a:p>
          <a:p>
            <a:r>
              <a:rPr lang="en-GB" dirty="0"/>
              <a:t>She’s in Edinburgh today, but will be in Bournemouth tomorrow, where she’s getting an Hon. Doc.</a:t>
            </a:r>
          </a:p>
        </p:txBody>
      </p:sp>
    </p:spTree>
    <p:extLst>
      <p:ext uri="{BB962C8B-B14F-4D97-AF65-F5344CB8AC3E}">
        <p14:creationId xmlns:p14="http://schemas.microsoft.com/office/powerpoint/2010/main" val="32918168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b="1" dirty="0">
                <a:solidFill>
                  <a:srgbClr val="008000"/>
                </a:solidFill>
                <a:latin typeface="Calibri" pitchFamily="34" charset="0"/>
              </a:rPr>
              <a:t>Getting to know each other: </a:t>
            </a:r>
            <a:br>
              <a:rPr lang="en-GB" sz="3600" b="1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GB" sz="3600" b="1" dirty="0">
                <a:solidFill>
                  <a:srgbClr val="008000"/>
                </a:solidFill>
                <a:latin typeface="Calibri" pitchFamily="34" charset="0"/>
              </a:rPr>
              <a:t>a face-to-face thing…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7" y="1123963"/>
            <a:ext cx="8605838" cy="4743440"/>
          </a:xfrm>
        </p:spPr>
        <p:txBody>
          <a:bodyPr/>
          <a:lstStyle/>
          <a:p>
            <a:pPr>
              <a:buNone/>
            </a:pPr>
            <a:r>
              <a:rPr lang="en-GB" dirty="0"/>
              <a:t>In turn, please..</a:t>
            </a:r>
          </a:p>
          <a:p>
            <a:pPr>
              <a:buFont typeface="+mj-lt"/>
              <a:buAutoNum type="arabicPeriod"/>
            </a:pPr>
            <a:r>
              <a:rPr lang="en-GB" dirty="0"/>
              <a:t>Say one or two sentences about... </a:t>
            </a:r>
          </a:p>
          <a:p>
            <a:pPr lvl="1"/>
            <a:r>
              <a:rPr lang="en-GB" dirty="0">
                <a:solidFill>
                  <a:srgbClr val="008000"/>
                </a:solidFill>
              </a:rPr>
              <a:t> who you are</a:t>
            </a:r>
            <a:r>
              <a:rPr lang="en-GB" dirty="0"/>
              <a:t>, </a:t>
            </a:r>
          </a:p>
          <a:p>
            <a:pPr lvl="1"/>
            <a:r>
              <a:rPr lang="en-GB" dirty="0">
                <a:solidFill>
                  <a:srgbClr val="990000"/>
                </a:solidFill>
              </a:rPr>
              <a:t> where you come from</a:t>
            </a:r>
            <a:r>
              <a:rPr lang="en-GB" dirty="0"/>
              <a:t>, and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 what you do</a:t>
            </a:r>
            <a:r>
              <a:rPr lang="en-GB" dirty="0"/>
              <a:t>.</a:t>
            </a:r>
          </a:p>
          <a:p>
            <a:pPr lvl="1">
              <a:buNone/>
            </a:pPr>
            <a:r>
              <a:rPr lang="en-GB" sz="4400" dirty="0">
                <a:solidFill>
                  <a:srgbClr val="990000"/>
                </a:solidFill>
                <a:highlight>
                  <a:srgbClr val="FFFFFF"/>
                </a:highlight>
                <a:latin typeface="Creepy" pitchFamily="82" charset="0"/>
              </a:rPr>
              <a:t>				</a:t>
            </a:r>
            <a:r>
              <a:rPr lang="en-GB" sz="4400" dirty="0">
                <a:solidFill>
                  <a:srgbClr val="990000"/>
                </a:solidFill>
                <a:highlight>
                  <a:srgbClr val="FFFF00"/>
                </a:highlight>
                <a:latin typeface="Creepy" pitchFamily="82" charset="0"/>
              </a:rPr>
              <a:t>In one breath! </a:t>
            </a:r>
          </a:p>
          <a:p>
            <a:pPr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(Optional)</a:t>
            </a:r>
            <a:r>
              <a:rPr lang="en-GB" dirty="0"/>
              <a:t> Share with us one thing that you’re dead good at, or really proud of.</a:t>
            </a:r>
          </a:p>
        </p:txBody>
      </p:sp>
    </p:spTree>
    <p:extLst>
      <p:ext uri="{BB962C8B-B14F-4D97-AF65-F5344CB8AC3E}">
        <p14:creationId xmlns:p14="http://schemas.microsoft.com/office/powerpoint/2010/main" val="1582899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25"/>
            <a:ext cx="8713788" cy="503695"/>
          </a:xfrm>
        </p:spPr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  <a:latin typeface="Calibri" pitchFamily="34" charset="0"/>
              </a:rPr>
              <a:t>Finding out more about you…</a:t>
            </a:r>
            <a:endParaRPr lang="en-US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699550"/>
            <a:ext cx="8605838" cy="582588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In the last 12 months, I’ve completed a MOOC</a:t>
            </a:r>
          </a:p>
          <a:p>
            <a:pPr>
              <a:buFont typeface="+mj-lt"/>
              <a:buAutoNum type="alphaUcPeriod"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Indeed</a:t>
            </a:r>
          </a:p>
          <a:p>
            <a:pPr>
              <a:buFont typeface="+mj-lt"/>
              <a:buAutoNum type="alphaUcPeriod"/>
            </a:pPr>
            <a:r>
              <a:rPr lang="en-GB" dirty="0">
                <a:solidFill>
                  <a:schemeClr val="bg1"/>
                </a:solidFill>
              </a:rPr>
              <a:t>Started one</a:t>
            </a:r>
          </a:p>
          <a:p>
            <a:pPr>
              <a:buFont typeface="+mj-lt"/>
              <a:buAutoNum type="alphaUcPeriod"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Helped to design one</a:t>
            </a:r>
          </a:p>
          <a:p>
            <a:pPr>
              <a:buFont typeface="+mj-lt"/>
              <a:buAutoNum type="alphaUcPeriod"/>
            </a:pPr>
            <a:r>
              <a:rPr lang="en-GB" dirty="0">
                <a:solidFill>
                  <a:schemeClr val="bg1"/>
                </a:solidFill>
              </a:rPr>
              <a:t>Found one</a:t>
            </a:r>
          </a:p>
          <a:p>
            <a:pPr>
              <a:buFont typeface="+mj-lt"/>
              <a:buAutoNum type="alphaUcPeriod"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What’s a MOOC?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C000"/>
                </a:solidFill>
              </a:rPr>
              <a:t>Voting: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92D050"/>
                </a:solidFill>
              </a:rPr>
              <a:t>A = 2 hands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 = 1 hand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3CC33"/>
                </a:solidFill>
              </a:rPr>
              <a:t>C = touch left ear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F6699"/>
                </a:solidFill>
              </a:rPr>
              <a:t>D = touch right ear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 = scratch your head</a:t>
            </a:r>
          </a:p>
        </p:txBody>
      </p:sp>
    </p:spTree>
    <p:extLst>
      <p:ext uri="{BB962C8B-B14F-4D97-AF65-F5344CB8AC3E}">
        <p14:creationId xmlns:p14="http://schemas.microsoft.com/office/powerpoint/2010/main" val="3080065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latin typeface="Calibri" pitchFamily="34" charset="0"/>
              </a:rPr>
              <a:t>You will be able to download my main slides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You don’t need to take notes.</a:t>
            </a:r>
          </a:p>
          <a:p>
            <a:r>
              <a:rPr lang="en-GB" dirty="0">
                <a:latin typeface="Calibri" pitchFamily="34" charset="0"/>
              </a:rPr>
              <a:t>I’ll put the main slides I use up on my website later today </a:t>
            </a:r>
            <a:r>
              <a:rPr lang="en-GB" dirty="0">
                <a:solidFill>
                  <a:srgbClr val="008000"/>
                </a:solidFill>
                <a:latin typeface="Calibri" pitchFamily="34" charset="0"/>
              </a:rPr>
              <a:t>(http://phil-race.co.uk/)</a:t>
            </a:r>
          </a:p>
          <a:p>
            <a:r>
              <a:rPr lang="en-GB" dirty="0">
                <a:latin typeface="Calibri" pitchFamily="34" charset="0"/>
              </a:rPr>
              <a:t>I won’t post pictures and video-clips, as this would make the file-size too large.</a:t>
            </a:r>
          </a:p>
          <a:p>
            <a:r>
              <a:rPr lang="en-GB" dirty="0">
                <a:latin typeface="Calibri" pitchFamily="34" charset="0"/>
              </a:rPr>
              <a:t>I may sometimes go through slides quite fast, but you can study them as you wish at your leisure.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LeedsMe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2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Professional">
  <a:themeElements>
    <a:clrScheme name="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6_Professional">
  <a:themeElements>
    <a:clrScheme name="4_Profes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rect">
            <a:fillToRect l="50000" t="50000" r="50000" b="50000"/>
          </a:path>
        </a:gradFill>
        <a:ln w="12700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LeedsMet template">
  <a:themeElements>
    <a:clrScheme name="LeedsMet templat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dsMet templat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dsMet templat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dsMet templat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2470</Words>
  <Application>Microsoft Office PowerPoint</Application>
  <PresentationFormat>On-screen Show (4:3)</PresentationFormat>
  <Paragraphs>398</Paragraphs>
  <Slides>54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30</vt:i4>
      </vt:variant>
      <vt:variant>
        <vt:lpstr>Slide Titles</vt:lpstr>
      </vt:variant>
      <vt:variant>
        <vt:i4>54</vt:i4>
      </vt:variant>
    </vt:vector>
  </HeadingPairs>
  <TitlesOfParts>
    <vt:vector size="97" baseType="lpstr">
      <vt:lpstr>AR CARTER</vt:lpstr>
      <vt:lpstr>Arial</vt:lpstr>
      <vt:lpstr>Arial Rounded MT Bold</vt:lpstr>
      <vt:lpstr>Calibri</vt:lpstr>
      <vt:lpstr>Comic Sans MS</vt:lpstr>
      <vt:lpstr>Creepy</vt:lpstr>
      <vt:lpstr>Curlz MT</vt:lpstr>
      <vt:lpstr>Forte</vt:lpstr>
      <vt:lpstr>Monotype Sorts</vt:lpstr>
      <vt:lpstr>Tahoma</vt:lpstr>
      <vt:lpstr>Times New Roman</vt:lpstr>
      <vt:lpstr>Trebuchet MS</vt:lpstr>
      <vt:lpstr>Wingdings</vt:lpstr>
      <vt:lpstr>5_Custom Design</vt:lpstr>
      <vt:lpstr>83_Custom Design</vt:lpstr>
      <vt:lpstr>79_Custom Design</vt:lpstr>
      <vt:lpstr>96_Custom Design</vt:lpstr>
      <vt:lpstr>9_Custom Design</vt:lpstr>
      <vt:lpstr>LeedsMet template</vt:lpstr>
      <vt:lpstr>44_Custom Design</vt:lpstr>
      <vt:lpstr>2_LeedsMet template</vt:lpstr>
      <vt:lpstr>81_Custom Design</vt:lpstr>
      <vt:lpstr>11_Custom Design</vt:lpstr>
      <vt:lpstr>114_Custom Design</vt:lpstr>
      <vt:lpstr>105_Custom Design</vt:lpstr>
      <vt:lpstr>53_Custom Design</vt:lpstr>
      <vt:lpstr>63_Custom Design</vt:lpstr>
      <vt:lpstr>4_LeedsMet template</vt:lpstr>
      <vt:lpstr>70_Custom Design</vt:lpstr>
      <vt:lpstr>Office Theme</vt:lpstr>
      <vt:lpstr>110_Custom Design</vt:lpstr>
      <vt:lpstr>108_Custom Design</vt:lpstr>
      <vt:lpstr>3_Theme1</vt:lpstr>
      <vt:lpstr>175_Custom Design</vt:lpstr>
      <vt:lpstr>121_Custom Design</vt:lpstr>
      <vt:lpstr>1_LeedsMet template</vt:lpstr>
      <vt:lpstr>6_Office Theme</vt:lpstr>
      <vt:lpstr>4_Professional</vt:lpstr>
      <vt:lpstr>2_Clouds</vt:lpstr>
      <vt:lpstr>6_Professional</vt:lpstr>
      <vt:lpstr>8_Office Theme</vt:lpstr>
      <vt:lpstr>5_Office Theme</vt:lpstr>
      <vt:lpstr>84_Custom Design</vt:lpstr>
      <vt:lpstr>Activating Learning in large-group contexts Bournemouth University</vt:lpstr>
      <vt:lpstr>PowerPoint Presentation</vt:lpstr>
      <vt:lpstr> About Phil…</vt:lpstr>
      <vt:lpstr>Activating learning in large-group contexts</vt:lpstr>
      <vt:lpstr>Announcement about mobile phones and laptops...</vt:lpstr>
      <vt:lpstr>Sorry</vt:lpstr>
      <vt:lpstr>Getting to know each other:  a face-to-face thing…</vt:lpstr>
      <vt:lpstr>Finding out more about you…</vt:lpstr>
      <vt:lpstr>You will be able to download my main slides</vt:lpstr>
      <vt:lpstr>Intended learning outcomes (?)</vt:lpstr>
      <vt:lpstr>Beyond the tyranny of intended learning outcomes? (SEDA, Birmingham, 16.11.18)</vt:lpstr>
      <vt:lpstr>Thought for the day: Einstein</vt:lpstr>
      <vt:lpstr>Do we spend too much of our time trying to teach our students?</vt:lpstr>
      <vt:lpstr>Students as partners…</vt:lpstr>
      <vt:lpstr>Download anytime Phil’s materials on feedback, assessment, learning and lecturing</vt:lpstr>
      <vt:lpstr>Teaching, learning and enthusiasm</vt:lpstr>
      <vt:lpstr>Time-constrained, assessed written Post-it exercise</vt:lpstr>
      <vt:lpstr>Now is the decade of  Universities’ dis-content!</vt:lpstr>
      <vt:lpstr>Teaching in modern institutions is moving away from providing subject content, (where everything was about ‘delivery’), towards foregrounding two major functions: </vt:lpstr>
      <vt:lpstr>Face-to-face communication</vt:lpstr>
      <vt:lpstr>Thirty Second Theatre</vt:lpstr>
      <vt:lpstr>Face-to-face one-to-one feedback activity</vt:lpstr>
      <vt:lpstr>PowerPoint Presentation</vt:lpstr>
      <vt:lpstr>Learning is not linear! Feedback is not unidirectional.  But sometimes we pretend that they are! #sketchnote by @SGroshell and @MrZachG #edchat #learning #teachchat</vt:lpstr>
      <vt:lpstr>PowerPoint Presentation</vt:lpstr>
      <vt:lpstr>How’s your brain?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students really learn </vt:lpstr>
      <vt:lpstr>Which wavelength should I teach on?</vt:lpstr>
      <vt:lpstr> How Students Really Learn ‘Ripples’ model of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teachers who get engagement going?</vt:lpstr>
      <vt:lpstr>PowerPoint Presentation</vt:lpstr>
      <vt:lpstr>PowerPoint Presentation</vt:lpstr>
      <vt:lpstr>Fishing for feedback?</vt:lpstr>
      <vt:lpstr>PowerPoint Presentation</vt:lpstr>
      <vt:lpstr>Emergent learning outcomes?</vt:lpstr>
      <vt:lpstr>Action plan: what else are you going to do?</vt:lpstr>
      <vt:lpstr>PowerPoint Presentation</vt:lpstr>
      <vt:lpstr>Useful references and further reading (1)</vt:lpstr>
      <vt:lpstr>Useful references and further reading (2)</vt:lpstr>
      <vt:lpstr>Useful references and further reading (3)</vt:lpstr>
      <vt:lpstr>Useful references and further reading (4)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Denton Pro-Vice-Chancellor Registrar and Secretary   Professional administration – myths, realities and challenges</dc:title>
  <dc:creator/>
  <cp:lastModifiedBy/>
  <cp:revision>210</cp:revision>
  <dcterms:created xsi:type="dcterms:W3CDTF">2006-05-11T10:54:55Z</dcterms:created>
  <dcterms:modified xsi:type="dcterms:W3CDTF">2018-11-08T12:35:37Z</dcterms:modified>
</cp:coreProperties>
</file>