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slideLayouts/slideLayout9.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slideLayouts/slideLayout10.xml" ContentType="application/vnd.openxmlformats-officedocument.presentationml.slideLayout+xml"/>
  <Override PartName="/ppt/theme/theme16.xml" ContentType="application/vnd.openxmlformats-officedocument.theme+xml"/>
  <Override PartName="/ppt/theme/theme17.xml" ContentType="application/vnd.openxmlformats-officedocument.theme+xml"/>
  <Override PartName="/ppt/theme/theme18.xml" ContentType="application/vnd.openxmlformats-officedocument.theme+xml"/>
  <Override PartName="/ppt/theme/theme19.xml" ContentType="application/vnd.openxmlformats-officedocument.theme+xml"/>
  <Override PartName="/ppt/slideLayouts/slideLayout11.xml" ContentType="application/vnd.openxmlformats-officedocument.presentationml.slideLayout+xml"/>
  <Override PartName="/ppt/theme/theme20.xml" ContentType="application/vnd.openxmlformats-officedocument.theme+xml"/>
  <Override PartName="/ppt/theme/theme21.xml" ContentType="application/vnd.openxmlformats-officedocument.theme+xml"/>
  <Override PartName="/ppt/theme/theme22.xml" ContentType="application/vnd.openxmlformats-officedocument.theme+xml"/>
  <Override PartName="/ppt/theme/theme2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402" r:id="rId1"/>
    <p:sldMasterId id="2147484695" r:id="rId2"/>
    <p:sldMasterId id="2147484703" r:id="rId3"/>
    <p:sldMasterId id="2147484719" r:id="rId4"/>
    <p:sldMasterId id="2147484723" r:id="rId5"/>
    <p:sldMasterId id="2147484746" r:id="rId6"/>
    <p:sldMasterId id="2147484758" r:id="rId7"/>
    <p:sldMasterId id="2147484760" r:id="rId8"/>
    <p:sldMasterId id="2147484762" r:id="rId9"/>
    <p:sldMasterId id="2147484766" r:id="rId10"/>
    <p:sldMasterId id="2147484949" r:id="rId11"/>
    <p:sldMasterId id="2147484974" r:id="rId12"/>
    <p:sldMasterId id="2147485002" r:id="rId13"/>
    <p:sldMasterId id="2147485018" r:id="rId14"/>
    <p:sldMasterId id="2147485024" r:id="rId15"/>
    <p:sldMasterId id="2147485044" r:id="rId16"/>
    <p:sldMasterId id="2147485060" r:id="rId17"/>
    <p:sldMasterId id="2147485086" r:id="rId18"/>
    <p:sldMasterId id="2147485126" r:id="rId19"/>
    <p:sldMasterId id="2147485155" r:id="rId20"/>
    <p:sldMasterId id="2147485219" r:id="rId21"/>
    <p:sldMasterId id="2147485227" r:id="rId22"/>
  </p:sldMasterIdLst>
  <p:notesMasterIdLst>
    <p:notesMasterId r:id="rId50"/>
  </p:notesMasterIdLst>
  <p:sldIdLst>
    <p:sldId id="428" r:id="rId23"/>
    <p:sldId id="528" r:id="rId24"/>
    <p:sldId id="1241" r:id="rId25"/>
    <p:sldId id="1468" r:id="rId26"/>
    <p:sldId id="459" r:id="rId27"/>
    <p:sldId id="1467" r:id="rId28"/>
    <p:sldId id="1249" r:id="rId29"/>
    <p:sldId id="1252" r:id="rId30"/>
    <p:sldId id="1096" r:id="rId31"/>
    <p:sldId id="1253" r:id="rId32"/>
    <p:sldId id="1258" r:id="rId33"/>
    <p:sldId id="1261" r:id="rId34"/>
    <p:sldId id="1263" r:id="rId35"/>
    <p:sldId id="1262" r:id="rId36"/>
    <p:sldId id="256" r:id="rId37"/>
    <p:sldId id="1247" r:id="rId38"/>
    <p:sldId id="1250" r:id="rId39"/>
    <p:sldId id="1251" r:id="rId40"/>
    <p:sldId id="1256" r:id="rId41"/>
    <p:sldId id="1259" r:id="rId42"/>
    <p:sldId id="1260" r:id="rId43"/>
    <p:sldId id="1254" r:id="rId44"/>
    <p:sldId id="1255" r:id="rId45"/>
    <p:sldId id="1239" r:id="rId46"/>
    <p:sldId id="1264" r:id="rId47"/>
    <p:sldId id="1257" r:id="rId48"/>
    <p:sldId id="1115" r:id="rId49"/>
  </p:sldIdLst>
  <p:sldSz cx="9144000" cy="6858000" type="screen4x3"/>
  <p:notesSz cx="6858000" cy="9144000"/>
  <p:defaultTextStyle>
    <a:defPPr>
      <a:defRPr lang="en-GB"/>
    </a:defPPr>
    <a:lvl1pPr algn="l" rtl="0" fontAlgn="base">
      <a:spcBef>
        <a:spcPct val="0"/>
      </a:spcBef>
      <a:spcAft>
        <a:spcPct val="0"/>
      </a:spcAft>
      <a:defRPr sz="4000" kern="1200">
        <a:solidFill>
          <a:schemeClr val="tx1"/>
        </a:solidFill>
        <a:latin typeface="Comic Sans MS" pitchFamily="66" charset="0"/>
        <a:ea typeface="+mn-ea"/>
        <a:cs typeface="+mn-cs"/>
      </a:defRPr>
    </a:lvl1pPr>
    <a:lvl2pPr marL="457200" algn="l" rtl="0" fontAlgn="base">
      <a:spcBef>
        <a:spcPct val="0"/>
      </a:spcBef>
      <a:spcAft>
        <a:spcPct val="0"/>
      </a:spcAft>
      <a:defRPr sz="4000" kern="1200">
        <a:solidFill>
          <a:schemeClr val="tx1"/>
        </a:solidFill>
        <a:latin typeface="Comic Sans MS" pitchFamily="66" charset="0"/>
        <a:ea typeface="+mn-ea"/>
        <a:cs typeface="+mn-cs"/>
      </a:defRPr>
    </a:lvl2pPr>
    <a:lvl3pPr marL="914400" algn="l" rtl="0" fontAlgn="base">
      <a:spcBef>
        <a:spcPct val="0"/>
      </a:spcBef>
      <a:spcAft>
        <a:spcPct val="0"/>
      </a:spcAft>
      <a:defRPr sz="4000" kern="1200">
        <a:solidFill>
          <a:schemeClr val="tx1"/>
        </a:solidFill>
        <a:latin typeface="Comic Sans MS" pitchFamily="66" charset="0"/>
        <a:ea typeface="+mn-ea"/>
        <a:cs typeface="+mn-cs"/>
      </a:defRPr>
    </a:lvl3pPr>
    <a:lvl4pPr marL="1371600" algn="l" rtl="0" fontAlgn="base">
      <a:spcBef>
        <a:spcPct val="0"/>
      </a:spcBef>
      <a:spcAft>
        <a:spcPct val="0"/>
      </a:spcAft>
      <a:defRPr sz="4000" kern="1200">
        <a:solidFill>
          <a:schemeClr val="tx1"/>
        </a:solidFill>
        <a:latin typeface="Comic Sans MS" pitchFamily="66" charset="0"/>
        <a:ea typeface="+mn-ea"/>
        <a:cs typeface="+mn-cs"/>
      </a:defRPr>
    </a:lvl4pPr>
    <a:lvl5pPr marL="1828800" algn="l" rtl="0" fontAlgn="base">
      <a:spcBef>
        <a:spcPct val="0"/>
      </a:spcBef>
      <a:spcAft>
        <a:spcPct val="0"/>
      </a:spcAft>
      <a:defRPr sz="4000" kern="1200">
        <a:solidFill>
          <a:schemeClr val="tx1"/>
        </a:solidFill>
        <a:latin typeface="Comic Sans MS" pitchFamily="66" charset="0"/>
        <a:ea typeface="+mn-ea"/>
        <a:cs typeface="+mn-cs"/>
      </a:defRPr>
    </a:lvl5pPr>
    <a:lvl6pPr marL="2286000" algn="l" defTabSz="914400" rtl="0" eaLnBrk="1" latinLnBrk="0" hangingPunct="1">
      <a:defRPr sz="4000" kern="1200">
        <a:solidFill>
          <a:schemeClr val="tx1"/>
        </a:solidFill>
        <a:latin typeface="Comic Sans MS" pitchFamily="66" charset="0"/>
        <a:ea typeface="+mn-ea"/>
        <a:cs typeface="+mn-cs"/>
      </a:defRPr>
    </a:lvl6pPr>
    <a:lvl7pPr marL="2743200" algn="l" defTabSz="914400" rtl="0" eaLnBrk="1" latinLnBrk="0" hangingPunct="1">
      <a:defRPr sz="4000" kern="1200">
        <a:solidFill>
          <a:schemeClr val="tx1"/>
        </a:solidFill>
        <a:latin typeface="Comic Sans MS" pitchFamily="66" charset="0"/>
        <a:ea typeface="+mn-ea"/>
        <a:cs typeface="+mn-cs"/>
      </a:defRPr>
    </a:lvl7pPr>
    <a:lvl8pPr marL="3200400" algn="l" defTabSz="914400" rtl="0" eaLnBrk="1" latinLnBrk="0" hangingPunct="1">
      <a:defRPr sz="4000" kern="1200">
        <a:solidFill>
          <a:schemeClr val="tx1"/>
        </a:solidFill>
        <a:latin typeface="Comic Sans MS" pitchFamily="66" charset="0"/>
        <a:ea typeface="+mn-ea"/>
        <a:cs typeface="+mn-cs"/>
      </a:defRPr>
    </a:lvl8pPr>
    <a:lvl9pPr marL="3657600" algn="l" defTabSz="914400" rtl="0" eaLnBrk="1" latinLnBrk="0" hangingPunct="1">
      <a:defRPr sz="4000" kern="1200">
        <a:solidFill>
          <a:schemeClr val="tx1"/>
        </a:solidFill>
        <a:latin typeface="Comic Sans MS"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9966FF"/>
    <a:srgbClr val="FF6699"/>
    <a:srgbClr val="CC0000"/>
    <a:srgbClr val="00B0F0"/>
    <a:srgbClr val="CCFFFF"/>
    <a:srgbClr val="008000"/>
    <a:srgbClr val="FF6600"/>
    <a:srgbClr val="FF33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18" autoAdjust="0"/>
    <p:restoredTop sz="93763" autoAdjust="0"/>
  </p:normalViewPr>
  <p:slideViewPr>
    <p:cSldViewPr>
      <p:cViewPr varScale="1">
        <p:scale>
          <a:sx n="69" d="100"/>
          <a:sy n="69" d="100"/>
        </p:scale>
        <p:origin x="1392"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714"/>
    </p:cViewPr>
  </p:sorterViewPr>
  <p:gridSpacing cx="72010" cy="7201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4.xml"/><Relationship Id="rId39" Type="http://schemas.openxmlformats.org/officeDocument/2006/relationships/slide" Target="slides/slide17.xml"/><Relationship Id="rId3" Type="http://schemas.openxmlformats.org/officeDocument/2006/relationships/slideMaster" Target="slideMasters/slideMaster3.xml"/><Relationship Id="rId21" Type="http://schemas.openxmlformats.org/officeDocument/2006/relationships/slideMaster" Target="slideMasters/slideMaster21.xml"/><Relationship Id="rId34" Type="http://schemas.openxmlformats.org/officeDocument/2006/relationships/slide" Target="slides/slide12.xml"/><Relationship Id="rId42" Type="http://schemas.openxmlformats.org/officeDocument/2006/relationships/slide" Target="slides/slide20.xml"/><Relationship Id="rId47" Type="http://schemas.openxmlformats.org/officeDocument/2006/relationships/slide" Target="slides/slide25.xml"/><Relationship Id="rId50"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3.xml"/><Relationship Id="rId33" Type="http://schemas.openxmlformats.org/officeDocument/2006/relationships/slide" Target="slides/slide11.xml"/><Relationship Id="rId38" Type="http://schemas.openxmlformats.org/officeDocument/2006/relationships/slide" Target="slides/slide16.xml"/><Relationship Id="rId46" Type="http://schemas.openxmlformats.org/officeDocument/2006/relationships/slide" Target="slides/slide24.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Master" Target="slideMasters/slideMaster20.xml"/><Relationship Id="rId29" Type="http://schemas.openxmlformats.org/officeDocument/2006/relationships/slide" Target="slides/slide7.xml"/><Relationship Id="rId41" Type="http://schemas.openxmlformats.org/officeDocument/2006/relationships/slide" Target="slides/slide19.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2.xml"/><Relationship Id="rId32" Type="http://schemas.openxmlformats.org/officeDocument/2006/relationships/slide" Target="slides/slide10.xml"/><Relationship Id="rId37" Type="http://schemas.openxmlformats.org/officeDocument/2006/relationships/slide" Target="slides/slide15.xml"/><Relationship Id="rId40" Type="http://schemas.openxmlformats.org/officeDocument/2006/relationships/slide" Target="slides/slide18.xml"/><Relationship Id="rId45" Type="http://schemas.openxmlformats.org/officeDocument/2006/relationships/slide" Target="slides/slide23.xml"/><Relationship Id="rId53"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1.xml"/><Relationship Id="rId28" Type="http://schemas.openxmlformats.org/officeDocument/2006/relationships/slide" Target="slides/slide6.xml"/><Relationship Id="rId36" Type="http://schemas.openxmlformats.org/officeDocument/2006/relationships/slide" Target="slides/slide14.xml"/><Relationship Id="rId49" Type="http://schemas.openxmlformats.org/officeDocument/2006/relationships/slide" Target="slides/slide27.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slide" Target="slides/slide9.xml"/><Relationship Id="rId44" Type="http://schemas.openxmlformats.org/officeDocument/2006/relationships/slide" Target="slides/slide22.xml"/><Relationship Id="rId52"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 Target="slides/slide5.xml"/><Relationship Id="rId30" Type="http://schemas.openxmlformats.org/officeDocument/2006/relationships/slide" Target="slides/slide8.xml"/><Relationship Id="rId35" Type="http://schemas.openxmlformats.org/officeDocument/2006/relationships/slide" Target="slides/slide13.xml"/><Relationship Id="rId43" Type="http://schemas.openxmlformats.org/officeDocument/2006/relationships/slide" Target="slides/slide21.xml"/><Relationship Id="rId48" Type="http://schemas.openxmlformats.org/officeDocument/2006/relationships/slide" Target="slides/slide26.xml"/><Relationship Id="rId8" Type="http://schemas.openxmlformats.org/officeDocument/2006/relationships/slideMaster" Target="slideMasters/slideMaster8.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C59C6ADD-A24A-48B6-8863-0B0401F9CA6E}"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0358A32-C884-4DD0-97E7-301B1D069677}" type="slidenum">
              <a:rPr lang="en-GB" smtClean="0">
                <a:solidFill>
                  <a:srgbClr val="000000"/>
                </a:solidFill>
                <a:latin typeface="Arial" pitchFamily="34" charset="0"/>
              </a:rPr>
              <a:pPr/>
              <a:t>1</a:t>
            </a:fld>
            <a:endParaRPr lang="en-GB">
              <a:solidFill>
                <a:srgbClr val="000000"/>
              </a:solidFill>
              <a:latin typeface="Arial" pitchFamily="34" charset="0"/>
            </a:endParaRPr>
          </a:p>
        </p:txBody>
      </p:sp>
      <p:sp>
        <p:nvSpPr>
          <p:cNvPr id="26627" name="Rectangle 2"/>
          <p:cNvSpPr>
            <a:spLocks noGrp="1" noRot="1" noChangeAspect="1" noChangeArrowheads="1" noTextEdit="1"/>
          </p:cNvSpPr>
          <p:nvPr>
            <p:ph type="sldImg"/>
          </p:nvPr>
        </p:nvSpPr>
        <p:spPr>
          <a:xfrm>
            <a:off x="1150938" y="692150"/>
            <a:ext cx="4556125" cy="3416300"/>
          </a:xfrm>
          <a:ln/>
        </p:spPr>
      </p:sp>
      <p:sp>
        <p:nvSpPr>
          <p:cNvPr id="26628"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A631C7F5-B5FB-403A-9831-632E0DA287B6}" type="slidenum">
              <a:rPr lang="en-GB" smtClean="0">
                <a:solidFill>
                  <a:srgbClr val="000000"/>
                </a:solidFill>
              </a:rPr>
              <a:pPr/>
              <a:t>2</a:t>
            </a:fld>
            <a:endParaRPr lang="en-GB" dirty="0">
              <a:solidFill>
                <a:srgbClr val="000000"/>
              </a:solidFill>
            </a:endParaRPr>
          </a:p>
        </p:txBody>
      </p:sp>
      <p:sp>
        <p:nvSpPr>
          <p:cNvPr id="19459" name="Rectangle 2"/>
          <p:cNvSpPr>
            <a:spLocks noChangeArrowheads="1"/>
          </p:cNvSpPr>
          <p:nvPr/>
        </p:nvSpPr>
        <p:spPr bwMode="auto">
          <a:xfrm>
            <a:off x="3886200" y="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0" name="Rectangle 3"/>
          <p:cNvSpPr>
            <a:spLocks noChangeArrowheads="1"/>
          </p:cNvSpPr>
          <p:nvPr/>
        </p:nvSpPr>
        <p:spPr bwMode="auto">
          <a:xfrm>
            <a:off x="3886200" y="8686800"/>
            <a:ext cx="2971800" cy="457200"/>
          </a:xfrm>
          <a:prstGeom prst="rect">
            <a:avLst/>
          </a:prstGeom>
          <a:noFill/>
          <a:ln w="9525">
            <a:noFill/>
            <a:miter lim="800000"/>
            <a:headEnd/>
            <a:tailEnd/>
          </a:ln>
        </p:spPr>
        <p:txBody>
          <a:bodyPr lIns="19050" tIns="0" rIns="19050" bIns="0" anchor="b"/>
          <a:lstStyle/>
          <a:p>
            <a:pPr algn="r" eaLnBrk="0" hangingPunct="0"/>
            <a:r>
              <a:rPr lang="en-GB" sz="1000" i="1" dirty="0">
                <a:solidFill>
                  <a:srgbClr val="000000"/>
                </a:solidFill>
                <a:latin typeface="Times New Roman" pitchFamily="18" charset="0"/>
              </a:rPr>
              <a:t>2</a:t>
            </a:r>
          </a:p>
        </p:txBody>
      </p:sp>
      <p:sp>
        <p:nvSpPr>
          <p:cNvPr id="19461" name="Rectangle 4"/>
          <p:cNvSpPr>
            <a:spLocks noChangeArrowheads="1"/>
          </p:cNvSpPr>
          <p:nvPr/>
        </p:nvSpPr>
        <p:spPr bwMode="auto">
          <a:xfrm>
            <a:off x="0" y="868680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2" name="Rectangle 5"/>
          <p:cNvSpPr>
            <a:spLocks noChangeArrowheads="1"/>
          </p:cNvSpPr>
          <p:nvPr/>
        </p:nvSpPr>
        <p:spPr bwMode="auto">
          <a:xfrm>
            <a:off x="0" y="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3" name="Rectangle 6"/>
          <p:cNvSpPr>
            <a:spLocks noChangeArrowheads="1"/>
          </p:cNvSpPr>
          <p:nvPr/>
        </p:nvSpPr>
        <p:spPr bwMode="auto">
          <a:xfrm>
            <a:off x="3886200" y="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4" name="Rectangle 7"/>
          <p:cNvSpPr>
            <a:spLocks noChangeArrowheads="1"/>
          </p:cNvSpPr>
          <p:nvPr/>
        </p:nvSpPr>
        <p:spPr bwMode="auto">
          <a:xfrm>
            <a:off x="3886200" y="8686800"/>
            <a:ext cx="2971800" cy="457200"/>
          </a:xfrm>
          <a:prstGeom prst="rect">
            <a:avLst/>
          </a:prstGeom>
          <a:noFill/>
          <a:ln w="9525">
            <a:noFill/>
            <a:miter lim="800000"/>
            <a:headEnd/>
            <a:tailEnd/>
          </a:ln>
        </p:spPr>
        <p:txBody>
          <a:bodyPr lIns="19050" tIns="0" rIns="19050" bIns="0" anchor="b"/>
          <a:lstStyle/>
          <a:p>
            <a:pPr algn="r" eaLnBrk="0" hangingPunct="0"/>
            <a:r>
              <a:rPr lang="en-GB" sz="1000" i="1" dirty="0">
                <a:solidFill>
                  <a:srgbClr val="000000"/>
                </a:solidFill>
                <a:latin typeface="Times New Roman" pitchFamily="18" charset="0"/>
              </a:rPr>
              <a:t>2</a:t>
            </a:r>
          </a:p>
        </p:txBody>
      </p:sp>
      <p:sp>
        <p:nvSpPr>
          <p:cNvPr id="19465" name="Rectangle 8"/>
          <p:cNvSpPr>
            <a:spLocks noChangeArrowheads="1"/>
          </p:cNvSpPr>
          <p:nvPr/>
        </p:nvSpPr>
        <p:spPr bwMode="auto">
          <a:xfrm>
            <a:off x="0" y="868680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6" name="Rectangle 9"/>
          <p:cNvSpPr>
            <a:spLocks noChangeArrowheads="1"/>
          </p:cNvSpPr>
          <p:nvPr/>
        </p:nvSpPr>
        <p:spPr bwMode="auto">
          <a:xfrm>
            <a:off x="0" y="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7" name="Rectangle 10"/>
          <p:cNvSpPr>
            <a:spLocks noGrp="1" noRot="1" noChangeAspect="1" noChangeArrowheads="1" noTextEdit="1"/>
          </p:cNvSpPr>
          <p:nvPr>
            <p:ph type="sldImg"/>
          </p:nvPr>
        </p:nvSpPr>
        <p:spPr>
          <a:xfrm>
            <a:off x="1150938" y="692150"/>
            <a:ext cx="4556125" cy="3416300"/>
          </a:xfrm>
          <a:ln cap="flat"/>
        </p:spPr>
      </p:sp>
      <p:sp>
        <p:nvSpPr>
          <p:cNvPr id="19468" name="Rectangle 11"/>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32927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450C95F2-0D8D-4B98-8C69-7F85BD686F2C}" type="slidenum">
              <a:rPr lang="en-GB" smtClean="0">
                <a:solidFill>
                  <a:srgbClr val="000000"/>
                </a:solidFill>
                <a:latin typeface="Arial" pitchFamily="34" charset="0"/>
              </a:rPr>
              <a:pPr/>
              <a:t>5</a:t>
            </a:fld>
            <a:endParaRPr lang="en-GB" dirty="0">
              <a:solidFill>
                <a:srgbClr val="000000"/>
              </a:solidFill>
              <a:latin typeface="Arial" pitchFamily="34" charset="0"/>
            </a:endParaRPr>
          </a:p>
        </p:txBody>
      </p:sp>
      <p:sp>
        <p:nvSpPr>
          <p:cNvPr id="77827" name="Rectangle 2"/>
          <p:cNvSpPr>
            <a:spLocks noGrp="1" noRot="1" noChangeAspect="1" noChangeArrowheads="1" noTextEdit="1"/>
          </p:cNvSpPr>
          <p:nvPr>
            <p:ph type="sldImg"/>
          </p:nvPr>
        </p:nvSpPr>
        <p:spPr>
          <a:xfrm>
            <a:off x="1150938" y="692150"/>
            <a:ext cx="4556125" cy="3416300"/>
          </a:xfrm>
          <a:ln/>
        </p:spPr>
      </p:sp>
      <p:sp>
        <p:nvSpPr>
          <p:cNvPr id="77828" name="Rectangle 3"/>
          <p:cNvSpPr>
            <a:spLocks noGrp="1" noChangeArrowheads="1"/>
          </p:cNvSpPr>
          <p:nvPr>
            <p:ph type="body" idx="1"/>
          </p:nvPr>
        </p:nvSpPr>
        <p:spPr>
          <a:noFill/>
          <a:ln/>
        </p:spPr>
        <p:txBody>
          <a:bodyPr/>
          <a:lstStyle/>
          <a:p>
            <a:pPr eaLnBrk="1" hangingPunct="1"/>
            <a:endParaRPr lang="en-US" dirty="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9F08E08-4E57-474C-8023-CF278F0D587F}" type="slidenum">
              <a:rPr kumimoji="0" lang="en-GB"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GB"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29699" name="Rectangle 2"/>
          <p:cNvSpPr>
            <a:spLocks noGrp="1" noRot="1" noChangeAspect="1" noChangeArrowheads="1" noTextEdit="1"/>
          </p:cNvSpPr>
          <p:nvPr>
            <p:ph type="sldImg"/>
          </p:nvPr>
        </p:nvSpPr>
        <p:spPr>
          <a:xfrm>
            <a:off x="1150938" y="692150"/>
            <a:ext cx="4556125" cy="3416300"/>
          </a:xfrm>
          <a:ln/>
        </p:spPr>
      </p:sp>
      <p:sp>
        <p:nvSpPr>
          <p:cNvPr id="29700"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591998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A23D98E-C04C-4AA4-A211-4ABB68A5FCF3}" type="slidenum">
              <a:rPr kumimoji="0" lang="en-GB"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GB"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171" name="Rectangle 2"/>
          <p:cNvSpPr>
            <a:spLocks noGrp="1" noRot="1" noChangeAspect="1" noChangeArrowheads="1" noTextEdit="1"/>
          </p:cNvSpPr>
          <p:nvPr>
            <p:ph type="sldImg"/>
          </p:nvPr>
        </p:nvSpPr>
        <p:spPr>
          <a:xfrm>
            <a:off x="1150938" y="692150"/>
            <a:ext cx="4556125" cy="3416300"/>
          </a:xfrm>
          <a:ln/>
        </p:spPr>
      </p:sp>
      <p:sp>
        <p:nvSpPr>
          <p:cNvPr id="7172"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112859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D419B9B9-35AD-4C4A-A16A-05A32AC7D501}" type="datetime1">
              <a:rPr kumimoji="0" lang="en-GB" sz="4000" b="0" i="0" u="none" strike="noStrike" kern="1200" cap="none" spc="0" normalizeH="0" baseline="0" noProof="0" smtClean="0">
                <a:ln>
                  <a:noFill/>
                </a:ln>
                <a:solidFill>
                  <a:srgbClr val="000000"/>
                </a:solidFill>
                <a:effectLst/>
                <a:uLnTx/>
                <a:uFillTx/>
                <a:latin typeface="Comic Sans MS" pitchFamily="66"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17/11/2018</a:t>
            </a:fld>
            <a:endParaRPr kumimoji="0" lang="en-GB" altLang="en-US" sz="4000" b="0" i="0" u="none" strike="noStrike" kern="1200" cap="none" spc="0" normalizeH="0" baseline="0" noProof="0">
              <a:ln>
                <a:noFill/>
              </a:ln>
              <a:solidFill>
                <a:srgbClr val="000000"/>
              </a:solidFill>
              <a:effectLst/>
              <a:uLnTx/>
              <a:uFillTx/>
              <a:latin typeface="Comic Sans MS" pitchFamily="66" charset="0"/>
              <a:ea typeface="+mn-ea"/>
              <a:cs typeface="+mn-cs"/>
            </a:endParaRPr>
          </a:p>
        </p:txBody>
      </p:sp>
    </p:spTree>
    <p:extLst>
      <p:ext uri="{BB962C8B-B14F-4D97-AF65-F5344CB8AC3E}">
        <p14:creationId xmlns:p14="http://schemas.microsoft.com/office/powerpoint/2010/main" val="1406744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0633734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11/17/2018</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87273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6786DF0-D118-494F-AB90-4D0E7245AB8B}" type="datetimeFigureOut">
              <a:rPr lang="en-GB" smtClean="0"/>
              <a:t>17/11/2018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A6DA44-2426-4F73-8E44-D7232B7BB1D4}" type="slidenum">
              <a:rPr lang="en-GB" smtClean="0"/>
              <a:t>‹#›</a:t>
            </a:fld>
            <a:endParaRPr lang="en-GB"/>
          </a:p>
        </p:txBody>
      </p:sp>
    </p:spTree>
    <p:extLst>
      <p:ext uri="{BB962C8B-B14F-4D97-AF65-F5344CB8AC3E}">
        <p14:creationId xmlns:p14="http://schemas.microsoft.com/office/powerpoint/2010/main" val="1257509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xfrm>
            <a:off x="381000" y="6323013"/>
            <a:ext cx="1905000" cy="457200"/>
          </a:xfrm>
          <a:prstGeom prst="rect">
            <a:avLst/>
          </a:prstGeom>
          <a:ln/>
        </p:spPr>
        <p:txBody>
          <a:bodyPr/>
          <a:lstStyle>
            <a:lvl1pPr>
              <a:defRPr/>
            </a:lvl1pPr>
          </a:lstStyle>
          <a:p>
            <a:pPr algn="ctr" eaLnBrk="0" hangingPunct="0">
              <a:defRPr/>
            </a:pPr>
            <a:fld id="{15D6DB75-0499-49DE-A5F6-2F76A0DD07EC}" type="datetime2">
              <a:rPr lang="en-GB" sz="2400">
                <a:solidFill>
                  <a:srgbClr val="FFFFFF"/>
                </a:solidFill>
                <a:latin typeface="Tahoma" pitchFamily="34" charset="0"/>
              </a:rPr>
              <a:pPr algn="ctr" eaLnBrk="0" hangingPunct="0">
                <a:defRPr/>
              </a:pPr>
              <a:t>Saturday, 17 November 2018</a:t>
            </a:fld>
            <a:endParaRPr lang="en-GB" sz="2400">
              <a:solidFill>
                <a:srgbClr val="FFFFFF"/>
              </a:solidFill>
              <a:latin typeface="Tahoma" pitchFamily="34" charset="0"/>
            </a:endParaRPr>
          </a:p>
        </p:txBody>
      </p:sp>
      <p:sp>
        <p:nvSpPr>
          <p:cNvPr id="3" name="Rectangle 18"/>
          <p:cNvSpPr>
            <a:spLocks noGrp="1" noChangeArrowheads="1"/>
          </p:cNvSpPr>
          <p:nvPr>
            <p:ph type="ftr" sz="quarter" idx="11"/>
          </p:nvPr>
        </p:nvSpPr>
        <p:spPr>
          <a:xfrm>
            <a:off x="3511552" y="6330962"/>
            <a:ext cx="2882900" cy="442913"/>
          </a:xfrm>
          <a:prstGeom prst="rect">
            <a:avLst/>
          </a:prstGeom>
          <a:ln/>
        </p:spPr>
        <p:txBody>
          <a:bodyPr/>
          <a:lstStyle>
            <a:lvl1pPr>
              <a:defRPr/>
            </a:lvl1pPr>
          </a:lstStyle>
          <a:p>
            <a:pPr algn="ctr" eaLnBrk="0" hangingPunct="0">
              <a:defRPr/>
            </a:pPr>
            <a:r>
              <a:rPr lang="en-GB" sz="2400">
                <a:solidFill>
                  <a:srgbClr val="FFFFFF"/>
                </a:solidFill>
                <a:latin typeface="Tahoma" pitchFamily="34" charset="0"/>
              </a:rPr>
              <a:t> (Phil Race)</a:t>
            </a:r>
          </a:p>
        </p:txBody>
      </p:sp>
      <p:sp>
        <p:nvSpPr>
          <p:cNvPr id="4" name="Rectangle 19"/>
          <p:cNvSpPr>
            <a:spLocks noGrp="1" noChangeArrowheads="1"/>
          </p:cNvSpPr>
          <p:nvPr>
            <p:ph type="sldNum" sz="quarter" idx="12"/>
          </p:nvPr>
        </p:nvSpPr>
        <p:spPr>
          <a:xfrm>
            <a:off x="6858000" y="6323013"/>
            <a:ext cx="1905000" cy="457200"/>
          </a:xfrm>
          <a:prstGeom prst="rect">
            <a:avLst/>
          </a:prstGeom>
          <a:ln/>
        </p:spPr>
        <p:txBody>
          <a:bodyPr/>
          <a:lstStyle>
            <a:lvl1pPr>
              <a:defRPr/>
            </a:lvl1pPr>
          </a:lstStyle>
          <a:p>
            <a:pPr algn="ctr" eaLnBrk="0" hangingPunct="0">
              <a:defRPr/>
            </a:pPr>
            <a:fld id="{5AD808E0-68C8-4DE2-8472-D3274C1776DA}" type="slidenum">
              <a:rPr lang="en-GB" sz="2400">
                <a:solidFill>
                  <a:srgbClr val="FFFFFF"/>
                </a:solidFill>
                <a:latin typeface="Tahoma" pitchFamily="34" charset="0"/>
              </a:rPr>
              <a:pPr algn="ctr" eaLnBrk="0" hangingPunct="0">
                <a:defRPr/>
              </a:pPr>
              <a:t>‹#›</a:t>
            </a:fld>
            <a:endParaRPr lang="en-GB" sz="2400">
              <a:solidFill>
                <a:srgbClr val="FFFFFF"/>
              </a:solidFill>
              <a:latin typeface="Tahoma"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eaLnBrk="1" hangingPunct="1">
              <a:defRPr/>
            </a:pPr>
            <a:endParaRPr lang="en-GB" sz="4000" b="0" dirty="0">
              <a:solidFill>
                <a:srgbClr val="000000"/>
              </a:solidFill>
            </a:endParaRPr>
          </a:p>
        </p:txBody>
      </p:sp>
      <p:grpSp>
        <p:nvGrpSpPr>
          <p:cNvPr id="2" name="Group 8"/>
          <p:cNvGrpSpPr>
            <a:grpSpLocks/>
          </p:cNvGrpSpPr>
          <p:nvPr/>
        </p:nvGrpSpPr>
        <p:grpSpPr bwMode="auto">
          <a:xfrm>
            <a:off x="7493006"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grpSp>
      <p:sp>
        <p:nvSpPr>
          <p:cNvPr id="37" name="Line 40"/>
          <p:cNvSpPr>
            <a:spLocks noChangeShapeType="1"/>
          </p:cNvSpPr>
          <p:nvPr/>
        </p:nvSpPr>
        <p:spPr bwMode="auto">
          <a:xfrm>
            <a:off x="323528" y="3429000"/>
            <a:ext cx="8229600" cy="0"/>
          </a:xfrm>
          <a:prstGeom prst="line">
            <a:avLst/>
          </a:prstGeom>
          <a:noFill/>
          <a:ln w="6350">
            <a:solidFill>
              <a:schemeClr val="tx1"/>
            </a:solidFill>
            <a:round/>
            <a:headEnd/>
            <a:tailEnd/>
          </a:ln>
          <a:effectLst/>
        </p:spPr>
        <p:txBody>
          <a:bodyPr/>
          <a:lstStyle/>
          <a:p>
            <a:pPr eaLnBrk="1" hangingPunct="1">
              <a:defRPr/>
            </a:pPr>
            <a:endParaRPr lang="en-GB" sz="4000" b="0" dirty="0">
              <a:solidFill>
                <a:srgbClr val="000000"/>
              </a:solidFill>
            </a:endParaRPr>
          </a:p>
        </p:txBody>
      </p:sp>
      <p:sp>
        <p:nvSpPr>
          <p:cNvPr id="38" name="Oval 4"/>
          <p:cNvSpPr>
            <a:spLocks noChangeArrowheads="1"/>
          </p:cNvSpPr>
          <p:nvPr/>
        </p:nvSpPr>
        <p:spPr bwMode="auto">
          <a:xfrm>
            <a:off x="7686681" y="1041412"/>
            <a:ext cx="1071563" cy="1071563"/>
          </a:xfrm>
          <a:prstGeom prst="ellipse">
            <a:avLst/>
          </a:prstGeom>
          <a:solidFill>
            <a:srgbClr val="33CC33"/>
          </a:solidFill>
          <a:ln w="12700">
            <a:noFill/>
            <a:round/>
            <a:headEnd type="none" w="sm" len="sm"/>
            <a:tailEnd type="none" w="sm" len="sm"/>
          </a:ln>
        </p:spPr>
        <p:txBody>
          <a:bodyPr wrap="none" anchor="ctr"/>
          <a:lstStyle/>
          <a:p>
            <a:pPr algn="ctr">
              <a:defRPr/>
            </a:pPr>
            <a:endParaRPr lang="en-US" sz="4000" b="0" dirty="0">
              <a:solidFill>
                <a:srgbClr val="000000"/>
              </a:solidFill>
            </a:endParaRPr>
          </a:p>
        </p:txBody>
      </p:sp>
      <p:sp>
        <p:nvSpPr>
          <p:cNvPr id="39" name="Oval 5"/>
          <p:cNvSpPr>
            <a:spLocks noChangeArrowheads="1"/>
          </p:cNvSpPr>
          <p:nvPr/>
        </p:nvSpPr>
        <p:spPr bwMode="auto">
          <a:xfrm>
            <a:off x="7770813" y="1128713"/>
            <a:ext cx="895350" cy="901700"/>
          </a:xfrm>
          <a:prstGeom prst="ellipse">
            <a:avLst/>
          </a:prstGeom>
          <a:solidFill>
            <a:schemeClr val="accent2"/>
          </a:solidFill>
          <a:ln w="12700">
            <a:noFill/>
            <a:round/>
            <a:headEnd type="none" w="sm" len="sm"/>
            <a:tailEnd type="none" w="sm" len="sm"/>
          </a:ln>
        </p:spPr>
        <p:txBody>
          <a:bodyPr wrap="none" anchor="ctr"/>
          <a:lstStyle/>
          <a:p>
            <a:pPr algn="ctr">
              <a:defRPr/>
            </a:pPr>
            <a:endParaRPr lang="en-US" sz="4000" dirty="0">
              <a:solidFill>
                <a:srgbClr val="000000"/>
              </a:solidFill>
            </a:endParaRPr>
          </a:p>
        </p:txBody>
      </p:sp>
      <p:sp>
        <p:nvSpPr>
          <p:cNvPr id="40" name="Oval 6">
            <a:hlinkClick r:id="" action="ppaction://hlinkshowjump?jump=previousslide"/>
          </p:cNvPr>
          <p:cNvSpPr>
            <a:spLocks noChangeArrowheads="1"/>
          </p:cNvSpPr>
          <p:nvPr/>
        </p:nvSpPr>
        <p:spPr bwMode="auto">
          <a:xfrm>
            <a:off x="7858131" y="1214450"/>
            <a:ext cx="728663" cy="731837"/>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a:defRPr/>
            </a:pPr>
            <a:endParaRPr lang="en-US" sz="4000" b="0" dirty="0">
              <a:solidFill>
                <a:srgbClr val="000000"/>
              </a:solidFill>
            </a:endParaRPr>
          </a:p>
        </p:txBody>
      </p:sp>
      <p:sp>
        <p:nvSpPr>
          <p:cNvPr id="41" name="Oval 7"/>
          <p:cNvSpPr>
            <a:spLocks noChangeArrowheads="1"/>
          </p:cNvSpPr>
          <p:nvPr/>
        </p:nvSpPr>
        <p:spPr bwMode="auto">
          <a:xfrm>
            <a:off x="7947031" y="1306513"/>
            <a:ext cx="568325" cy="577850"/>
          </a:xfrm>
          <a:prstGeom prst="ellipse">
            <a:avLst/>
          </a:prstGeom>
          <a:solidFill>
            <a:srgbClr val="FF99FF"/>
          </a:solidFill>
          <a:ln w="50800">
            <a:noFill/>
            <a:round/>
            <a:headEnd/>
            <a:tailEnd/>
          </a:ln>
        </p:spPr>
        <p:txBody>
          <a:bodyPr wrap="none" anchor="ctr"/>
          <a:lstStyle/>
          <a:p>
            <a:pPr algn="ctr">
              <a:defRPr/>
            </a:pPr>
            <a:endParaRPr lang="en-US" sz="4000" b="0" dirty="0">
              <a:solidFill>
                <a:srgbClr val="000000"/>
              </a:solidFill>
            </a:endParaRPr>
          </a:p>
        </p:txBody>
      </p:sp>
      <p:sp>
        <p:nvSpPr>
          <p:cNvPr id="42" name="Oval 8"/>
          <p:cNvSpPr>
            <a:spLocks noChangeArrowheads="1"/>
          </p:cNvSpPr>
          <p:nvPr/>
        </p:nvSpPr>
        <p:spPr bwMode="auto">
          <a:xfrm>
            <a:off x="8035931" y="1393825"/>
            <a:ext cx="403225" cy="412750"/>
          </a:xfrm>
          <a:prstGeom prst="ellipse">
            <a:avLst/>
          </a:prstGeom>
          <a:solidFill>
            <a:srgbClr val="FF3300"/>
          </a:solidFill>
          <a:ln w="50800">
            <a:noFill/>
            <a:round/>
            <a:headEnd/>
            <a:tailEnd/>
          </a:ln>
        </p:spPr>
        <p:txBody>
          <a:bodyPr wrap="none" anchor="ctr"/>
          <a:lstStyle/>
          <a:p>
            <a:pPr algn="ctr">
              <a:defRPr/>
            </a:pPr>
            <a:endParaRPr lang="en-US" sz="4000" b="0" dirty="0">
              <a:solidFill>
                <a:srgbClr val="000000"/>
              </a:solidFill>
            </a:endParaRPr>
          </a:p>
        </p:txBody>
      </p:sp>
      <p:sp>
        <p:nvSpPr>
          <p:cNvPr id="43" name="Oval 9"/>
          <p:cNvSpPr>
            <a:spLocks noChangeArrowheads="1"/>
          </p:cNvSpPr>
          <p:nvPr/>
        </p:nvSpPr>
        <p:spPr bwMode="auto">
          <a:xfrm>
            <a:off x="8121651" y="1476387"/>
            <a:ext cx="230188" cy="231775"/>
          </a:xfrm>
          <a:prstGeom prst="ellipse">
            <a:avLst/>
          </a:prstGeom>
          <a:solidFill>
            <a:srgbClr val="FFFF66"/>
          </a:solidFill>
          <a:ln w="50800">
            <a:noFill/>
            <a:round/>
            <a:headEnd/>
            <a:tailEnd/>
          </a:ln>
        </p:spPr>
        <p:txBody>
          <a:bodyPr wrap="none" lIns="92075" tIns="46038" rIns="92075" bIns="46038" anchor="ctr"/>
          <a:lstStyle/>
          <a:p>
            <a:pPr algn="ctr">
              <a:defRPr/>
            </a:pPr>
            <a:endParaRPr lang="en-US" dirty="0">
              <a:solidFill>
                <a:srgbClr val="000000"/>
              </a:solidFill>
            </a:endParaRPr>
          </a:p>
        </p:txBody>
      </p:sp>
      <p:sp>
        <p:nvSpPr>
          <p:cNvPr id="44" name="TextBox 43"/>
          <p:cNvSpPr txBox="1"/>
          <p:nvPr/>
        </p:nvSpPr>
        <p:spPr>
          <a:xfrm>
            <a:off x="3500444" y="6550025"/>
            <a:ext cx="2643187" cy="553998"/>
          </a:xfrm>
          <a:prstGeom prst="rect">
            <a:avLst/>
          </a:prstGeom>
          <a:noFill/>
        </p:spPr>
        <p:txBody>
          <a:bodyPr>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GB" sz="1600" dirty="0">
                <a:solidFill>
                  <a:srgbClr val="FF0000"/>
                </a:solidFill>
                <a:latin typeface="Calibri" pitchFamily="34" charset="0"/>
              </a:rPr>
              <a:t>http://phil-race.co.uk</a:t>
            </a:r>
            <a:r>
              <a:rPr lang="en-GB" sz="1400" dirty="0">
                <a:solidFill>
                  <a:srgbClr val="FF0000"/>
                </a:solidFill>
                <a:latin typeface="Calibri" pitchFamily="34" charset="0"/>
              </a:rPr>
              <a:t>/</a:t>
            </a:r>
          </a:p>
          <a:p>
            <a:pPr eaLnBrk="1" hangingPunct="1">
              <a:defRPr/>
            </a:pPr>
            <a:endParaRPr lang="en-GB" sz="1400" dirty="0">
              <a:solidFill>
                <a:srgbClr val="FF0000"/>
              </a:solidFill>
              <a:latin typeface="Arial Rounded MT Bold"/>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endParaRPr lang="en-GB" altLang="en-US"/>
          </a:p>
        </p:txBody>
      </p:sp>
      <p:pic>
        <p:nvPicPr>
          <p:cNvPr id="45" name="Picture 7" descr="Leeds Met 06" hidden="1"/>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0"/>
            <a:ext cx="9144000" cy="6877050"/>
          </a:xfrm>
          <a:prstGeom prst="rect">
            <a:avLst/>
          </a:prstGeom>
          <a:noFill/>
          <a:ln w="9525">
            <a:noFill/>
            <a:miter lim="800000"/>
            <a:headEnd/>
            <a:tailEnd/>
          </a:ln>
        </p:spPr>
      </p:pic>
      <p:pic>
        <p:nvPicPr>
          <p:cNvPr id="46" name="Picture 7" descr="Leeds Met 06" hidden="1"/>
          <p:cNvPicPr>
            <a:picLocks noChangeAspect="1" noChangeArrowheads="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0" y="0"/>
            <a:ext cx="9144000" cy="6877050"/>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44551" y="1758950"/>
            <a:ext cx="3803650" cy="4102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00600" y="1758950"/>
            <a:ext cx="3803650" cy="4102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17"/>
          <p:cNvSpPr>
            <a:spLocks noGrp="1" noChangeArrowheads="1"/>
          </p:cNvSpPr>
          <p:nvPr>
            <p:ph type="dt" sz="half" idx="10"/>
          </p:nvPr>
        </p:nvSpPr>
        <p:spPr>
          <a:ln/>
        </p:spPr>
        <p:txBody>
          <a:bodyPr/>
          <a:lstStyle>
            <a:lvl1pPr>
              <a:defRPr/>
            </a:lvl1pPr>
          </a:lstStyle>
          <a:p>
            <a:pPr>
              <a:defRPr/>
            </a:pPr>
            <a:endParaRPr lang="en-US">
              <a:solidFill>
                <a:srgbClr val="6600FF"/>
              </a:solidFill>
            </a:endParaRPr>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0242470"/>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10.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1.xml"/><Relationship Id="rId1" Type="http://schemas.openxmlformats.org/officeDocument/2006/relationships/slideLayout" Target="../slideLayouts/slideLayout9.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12.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12.xml"/></Relationships>
</file>

<file path=ppt/slideMasters/_rels/slideMaster13.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13.xml"/></Relationships>
</file>

<file path=ppt/slideMasters/_rels/slideMaster14.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14.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15.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15.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16.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6.xml"/><Relationship Id="rId1" Type="http://schemas.openxmlformats.org/officeDocument/2006/relationships/slideLayout" Target="../slideLayouts/slideLayout10.xml"/></Relationships>
</file>

<file path=ppt/slideMasters/_rels/slideMaster17.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17.xml"/></Relationships>
</file>

<file path=ppt/slideMasters/_rels/slideMaster18.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18.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19.xml.rels><?xml version="1.0" encoding="UTF-8" standalone="yes"?>
<Relationships xmlns="http://schemas.openxmlformats.org/package/2006/relationships"><Relationship Id="rId8" Type="http://schemas.openxmlformats.org/officeDocument/2006/relationships/hyperlink" Target="Choices&#8230;.ppt" TargetMode="External"/><Relationship Id="rId3" Type="http://schemas.openxmlformats.org/officeDocument/2006/relationships/hyperlink" Target="../../../Phil/Desktop/brunel%20pieces%202/coffee.ppt" TargetMode="External"/><Relationship Id="rId7" Type="http://schemas.openxmlformats.org/officeDocument/2006/relationships/hyperlink" Target="../../../Phil/Desktop/brunel%20pieces%202/name%20labels.ppt" TargetMode="External"/><Relationship Id="rId2" Type="http://schemas.openxmlformats.org/officeDocument/2006/relationships/hyperlink" Target="00%20main%20menu.ppt" TargetMode="External"/><Relationship Id="rId1" Type="http://schemas.openxmlformats.org/officeDocument/2006/relationships/theme" Target="../theme/theme19.xml"/><Relationship Id="rId6" Type="http://schemas.openxmlformats.org/officeDocument/2006/relationships/hyperlink" Target="../../../Phil/Desktop/brunel%20pieces%202/disruptive%20behaviour%20bradford.ppt#-1,1,PowerPoint Presentation" TargetMode="External"/><Relationship Id="rId5" Type="http://schemas.openxmlformats.org/officeDocument/2006/relationships/hyperlink" Target="../../../Phil/Desktop/brunel%20pieces%202/lec%20book%20pics.ppt#-1,1,PowerPoint Presentation" TargetMode="External"/><Relationship Id="rId4" Type="http://schemas.openxmlformats.org/officeDocument/2006/relationships/hyperlink" Target="../../../Phil/Desktop/brunel%20pieces%202/Choices&#8230;.ppt"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20.xml.rels><?xml version="1.0" encoding="UTF-8" standalone="yes"?>
<Relationships xmlns="http://schemas.openxmlformats.org/package/2006/relationships"><Relationship Id="rId2" Type="http://schemas.openxmlformats.org/officeDocument/2006/relationships/theme" Target="../theme/theme20.xml"/><Relationship Id="rId1" Type="http://schemas.openxmlformats.org/officeDocument/2006/relationships/slideLayout" Target="../slideLayouts/slideLayout11.xml"/></Relationships>
</file>

<file path=ppt/slideMasters/_rels/slideMaster21.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1.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2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hyperlink" Target="00%20main%20menu.ppt" TargetMode="External"/></Relationships>
</file>

<file path=ppt/slideMasters/_rels/slideMaster4.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5.xml"/><Relationship Id="rId1" Type="http://schemas.openxmlformats.org/officeDocument/2006/relationships/slideLayout" Target="../slideLayouts/slideLayout5.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6.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6.xml"/><Relationship Id="rId1" Type="http://schemas.openxmlformats.org/officeDocument/2006/relationships/slideLayout" Target="../slideLayouts/slideLayout6.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_rels/slideMaster9.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9.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userDrawn="1"/>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5" action="ppaction://hlinkpres?slideindex=1&amp;slidetitle=" highlightClick="1"/>
          </p:cNvPr>
          <p:cNvSpPr>
            <a:spLocks noChangeArrowheads="1"/>
          </p:cNvSpPr>
          <p:nvPr userDrawn="1"/>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6" action="ppaction://hlinkpres?slideindex=1&amp;slidetitle=" highlightClick="1"/>
          </p:cNvPr>
          <p:cNvSpPr>
            <a:spLocks noChangeArrowheads="1"/>
          </p:cNvSpPr>
          <p:nvPr userDrawn="1"/>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3" action="ppaction://hlinkpres?slideindex=1&amp;slidetitle=" highlightClick="1"/>
          </p:cNvPr>
          <p:cNvSpPr>
            <a:spLocks noChangeArrowheads="1"/>
          </p:cNvSpPr>
          <p:nvPr userDrawn="1"/>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sldLayoutIdLst>
    <p:sldLayoutId id="2147485206"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b="1">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b="1">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b="1">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b="1">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Calibri" pitchFamily="34"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alibri" pitchFamily="34" charset="0"/>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alibri" pitchFamily="34" charset="0"/>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Tree>
  </p:cSld>
  <p:clrMap bg1="lt1" tx1="dk1" bg2="lt2" tx2="dk2" accent1="accent1" accent2="accent2" accent3="accent3" accent4="accent4" accent5="accent5" accent6="accent6" hlink="hlink" folHlink="folHlink"/>
  <p:sldLayoutIdLst>
    <p:sldLayoutId id="2147485229"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a:spcBef>
                <a:spcPct val="50000"/>
              </a:spcBef>
              <a:defRPr/>
            </a:pPr>
            <a:endParaRPr lang="en-US" sz="2400" b="0" dirty="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a:defRPr/>
            </a:pPr>
            <a:endParaRPr lang="en-US" sz="2000" b="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a:defRPr/>
            </a:pPr>
            <a:endParaRPr lang="en-US" sz="2000"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a:defRPr/>
            </a:pPr>
            <a:endParaRPr lang="en-US" sz="2000" b="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a:defRPr/>
            </a:pPr>
            <a:endParaRPr lang="en-US" sz="2000" b="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a:defRPr/>
            </a:pPr>
            <a:endParaRPr lang="en-US" sz="2000" b="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a:defRPr/>
            </a:pPr>
            <a:endParaRPr lang="en-US"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a:defRPr/>
            </a:pPr>
            <a:r>
              <a:rPr lang="en-GB" sz="1400"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dirty="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dirty="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dirty="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dirty="0">
              <a:solidFill>
                <a:srgbClr val="000000"/>
              </a:solidFill>
              <a:latin typeface="Times New Roman" pitchFamily="18" charset="0"/>
            </a:endParaRPr>
          </a:p>
        </p:txBody>
      </p:sp>
    </p:spTree>
    <p:extLst>
      <p:ext uri="{BB962C8B-B14F-4D97-AF65-F5344CB8AC3E}">
        <p14:creationId xmlns:p14="http://schemas.microsoft.com/office/powerpoint/2010/main" val="3946368148"/>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sldLayoutIdLst>
    <p:sldLayoutId id="2147485230"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cs typeface="Arial" pitchFamily="34"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cs typeface="Arial"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000000"/>
              </a:solidFill>
              <a:cs typeface="Arial" pitchFamily="34"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cs typeface="Arial" pitchFamily="34"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cs typeface="Arial" pitchFamily="34"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cs typeface="Arial" pitchFamily="34"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cs typeface="Arial" pitchFamily="34" charset="0"/>
            </a:endParaRPr>
          </a:p>
        </p:txBody>
      </p:sp>
      <p:sp>
        <p:nvSpPr>
          <p:cNvPr id="12" name="TextBox 11"/>
          <p:cNvSpPr txBox="1"/>
          <p:nvPr/>
        </p:nvSpPr>
        <p:spPr>
          <a:xfrm>
            <a:off x="3500438" y="6550025"/>
            <a:ext cx="2643187" cy="307975"/>
          </a:xfrm>
          <a:prstGeom prst="rect">
            <a:avLst/>
          </a:prstGeom>
          <a:noFill/>
        </p:spPr>
        <p:txBody>
          <a:bodyPr>
            <a:spAutoFit/>
          </a:bodyPr>
          <a:lstStyle/>
          <a:p>
            <a:pPr>
              <a:defRPr/>
            </a:pPr>
            <a:r>
              <a:rPr lang="en-GB" sz="1400" b="1" dirty="0">
                <a:solidFill>
                  <a:srgbClr val="FF0000"/>
                </a:solidFill>
                <a:latin typeface="Arial Rounded MT Bold"/>
                <a:cs typeface="Arial" pitchFamily="34" charset="0"/>
              </a:rPr>
              <a:t>http://phil-race.co.uk/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rtl="0" eaLnBrk="0" fontAlgn="base" hangingPunct="0">
              <a:spcBef>
                <a:spcPct val="50000"/>
              </a:spcBef>
              <a:spcAft>
                <a:spcPct val="0"/>
              </a:spcAft>
              <a:defRPr/>
            </a:pPr>
            <a:endParaRPr lang="en-US" sz="2400" kern="1200" dirty="0">
              <a:solidFill>
                <a:srgbClr val="000000"/>
              </a:solidFill>
              <a:latin typeface="Times New Roman" pitchFamily="18" charset="0"/>
              <a:ea typeface="+mn-ea"/>
              <a:cs typeface="+mn-cs"/>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rtl="0" eaLnBrk="0" fontAlgn="base" hangingPunct="0">
              <a:spcBef>
                <a:spcPct val="0"/>
              </a:spcBef>
              <a:spcAft>
                <a:spcPct val="0"/>
              </a:spcAft>
              <a:defRPr/>
            </a:pPr>
            <a:endParaRPr lang="en-US" sz="2000" b="1" kern="1200" dirty="0">
              <a:solidFill>
                <a:srgbClr val="000000"/>
              </a:solidFill>
              <a:latin typeface="Comic Sans MS" pitchFamily="66" charset="0"/>
              <a:ea typeface="+mn-ea"/>
              <a:cs typeface="+mn-cs"/>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rtl="0" eaLnBrk="0" fontAlgn="base" hangingPunct="0">
              <a:spcBef>
                <a:spcPct val="0"/>
              </a:spcBef>
              <a:spcAft>
                <a:spcPct val="0"/>
              </a:spcAft>
              <a:defRPr/>
            </a:pPr>
            <a:endParaRPr lang="en-US" sz="2800" b="1" kern="1200" dirty="0">
              <a:solidFill>
                <a:srgbClr val="000000"/>
              </a:solidFill>
              <a:latin typeface="Comic Sans MS" pitchFamily="66" charset="0"/>
              <a:ea typeface="+mn-ea"/>
              <a:cs typeface="+mn-cs"/>
            </a:endParaRPr>
          </a:p>
        </p:txBody>
      </p:sp>
      <p:sp>
        <p:nvSpPr>
          <p:cNvPr id="12" name="TextBox 11"/>
          <p:cNvSpPr txBox="1"/>
          <p:nvPr/>
        </p:nvSpPr>
        <p:spPr>
          <a:xfrm>
            <a:off x="3500438" y="6550025"/>
            <a:ext cx="2643187" cy="307975"/>
          </a:xfrm>
          <a:prstGeom prst="rect">
            <a:avLst/>
          </a:prstGeom>
          <a:noFill/>
        </p:spPr>
        <p:txBody>
          <a:bodyPr>
            <a:spAutoFit/>
          </a:bodyPr>
          <a:lstStyle/>
          <a:p>
            <a:pPr algn="ctr" rtl="0" eaLnBrk="0" fontAlgn="base" hangingPunct="0">
              <a:spcBef>
                <a:spcPct val="0"/>
              </a:spcBef>
              <a:spcAft>
                <a:spcPct val="0"/>
              </a:spcAft>
              <a:defRPr/>
            </a:pPr>
            <a:r>
              <a:rPr lang="en-GB" sz="1400" b="1" kern="1200" dirty="0">
                <a:solidFill>
                  <a:srgbClr val="FF0000"/>
                </a:solidFill>
                <a:latin typeface="Arial Rounded MT Bold"/>
                <a:ea typeface="+mn-ea"/>
                <a:cs typeface="+mn-cs"/>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206974564"/>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dirty="0">
                <a:solidFill>
                  <a:srgbClr val="FF0000"/>
                </a:solidFill>
                <a:latin typeface="Arial Rounded MT Bold"/>
              </a:rPr>
              <a:t>http://phil-race.co.uk</a:t>
            </a:r>
          </a:p>
        </p:txBody>
      </p:sp>
      <p:sp>
        <p:nvSpPr>
          <p:cNvPr id="13" name="AutoShape 7">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8">
            <a:hlinkClick r:id="rId4" action="ppaction://hlinkpres?slideindex=1&amp;slidetitle=" highlightClick="1"/>
          </p:cNvPr>
          <p:cNvSpPr>
            <a:spLocks noChangeArrowheads="1"/>
          </p:cNvSpPr>
          <p:nvPr userDrawn="1"/>
        </p:nvSpPr>
        <p:spPr bwMode="auto">
          <a:xfrm>
            <a:off x="228600" y="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9">
            <a:hlinkClick r:id="rId5" action="ppaction://hlinkpres?slideindex=1&amp;slidetitle=PowerPoint Presentation" highlightClick="1"/>
          </p:cNvPr>
          <p:cNvSpPr>
            <a:spLocks noChangeArrowheads="1"/>
          </p:cNvSpPr>
          <p:nvPr userDrawn="1"/>
        </p:nvSpPr>
        <p:spPr bwMode="auto">
          <a:xfrm>
            <a:off x="0" y="61722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10">
            <a:hlinkClick r:id="rId6" action="ppaction://hlinkpres?slideindex=1&amp;slidetitle=PowerPoint Presentation" highlightClick="1"/>
          </p:cNvPr>
          <p:cNvSpPr>
            <a:spLocks noChangeArrowheads="1"/>
          </p:cNvSpPr>
          <p:nvPr userDrawn="1"/>
        </p:nvSpPr>
        <p:spPr bwMode="auto">
          <a:xfrm>
            <a:off x="2971800" y="6019800"/>
            <a:ext cx="1042988" cy="1042988"/>
          </a:xfrm>
          <a:prstGeom prst="actionButtonBlank">
            <a:avLst/>
          </a:prstGeom>
          <a:noFill/>
          <a:ln w="12700">
            <a:noFill/>
            <a:miter lim="800000"/>
            <a:headEnd/>
            <a:tailEnd/>
          </a:ln>
          <a:effectLst/>
        </p:spPr>
        <p:txBody>
          <a:bodyPr wrap="none" anchor="ctr">
            <a:spAutoFit/>
          </a:bodyPr>
          <a:lstStyle/>
          <a:p>
            <a:pPr algn="ctr" eaLnBrk="0" hangingPunct="0">
              <a:defRPr/>
            </a:pPr>
            <a:endParaRPr lang="en-GB" sz="1800" dirty="0">
              <a:solidFill>
                <a:srgbClr val="FFFF66"/>
              </a:solidFill>
            </a:endParaRPr>
          </a:p>
        </p:txBody>
      </p:sp>
      <p:sp>
        <p:nvSpPr>
          <p:cNvPr id="17" name="AutoShape 11">
            <a:hlinkClick r:id="rId4" action="ppaction://hlinkpres?slideindex=1&amp;slidetitle=" highlightClick="1"/>
          </p:cNvPr>
          <p:cNvSpPr>
            <a:spLocks noChangeArrowheads="1"/>
          </p:cNvSpPr>
          <p:nvPr userDrawn="1"/>
        </p:nvSpPr>
        <p:spPr bwMode="auto">
          <a:xfrm>
            <a:off x="8101013" y="580866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8" name="AutoShape 12">
            <a:hlinkClick r:id="rId4"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9" name="AutoShape 13">
            <a:hlinkClick r:id="rId7" action="ppaction://hlinkpres?slideindex=1&amp;slidetitle=" highlightClick="1"/>
          </p:cNvPr>
          <p:cNvSpPr>
            <a:spLocks noChangeArrowheads="1"/>
          </p:cNvSpPr>
          <p:nvPr userDrawn="1"/>
        </p:nvSpPr>
        <p:spPr bwMode="auto">
          <a:xfrm>
            <a:off x="2971800" y="5867400"/>
            <a:ext cx="1042988" cy="1042988"/>
          </a:xfrm>
          <a:prstGeom prst="actionButtonBlank">
            <a:avLst/>
          </a:prstGeom>
          <a:noFill/>
          <a:ln w="12700">
            <a:noFill/>
            <a:miter lim="800000"/>
            <a:headEnd/>
            <a:tailEnd/>
          </a:ln>
          <a:effectLst/>
        </p:spPr>
        <p:txBody>
          <a:bodyPr wrap="none" anchor="ctr">
            <a:spAutoFit/>
          </a:bodyPr>
          <a:lstStyle/>
          <a:p>
            <a:pPr algn="ctr" eaLnBrk="0" hangingPunct="0">
              <a:defRPr/>
            </a:pPr>
            <a:endParaRPr lang="en-GB" sz="1800" dirty="0">
              <a:solidFill>
                <a:srgbClr val="FFFF66"/>
              </a:solidFill>
            </a:endParaRPr>
          </a:p>
        </p:txBody>
      </p:sp>
      <p:sp>
        <p:nvSpPr>
          <p:cNvPr id="20" name="AutoShape 14">
            <a:hlinkClick r:id="rId8" action="ppaction://hlinkpres?slideindex=1&amp;slidetitle=" highlightClick="1"/>
          </p:cNvPr>
          <p:cNvSpPr>
            <a:spLocks noChangeArrowheads="1"/>
          </p:cNvSpPr>
          <p:nvPr userDrawn="1"/>
        </p:nvSpPr>
        <p:spPr bwMode="auto">
          <a:xfrm>
            <a:off x="8316913" y="60309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extLst>
      <p:ext uri="{BB962C8B-B14F-4D97-AF65-F5344CB8AC3E}">
        <p14:creationId xmlns:p14="http://schemas.microsoft.com/office/powerpoint/2010/main" val="809610685"/>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sldLayoutIdLst>
    <p:sldLayoutId id="2147484706"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569642286"/>
      </p:ext>
    </p:extLst>
  </p:cSld>
  <p:clrMap bg1="lt1" tx1="dk1" bg2="lt2" tx2="dk2" accent1="accent1" accent2="accent2" accent3="accent3" accent4="accent4" accent5="accent5" accent6="accent6" hlink="hlink" folHlink="folHlink"/>
  <p:sldLayoutIdLst>
    <p:sldLayoutId id="2147485156"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a:defRPr/>
            </a:pPr>
            <a:endParaRPr lang="en-US" sz="200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a:defRPr/>
            </a:pPr>
            <a:endParaRPr lang="en-US" sz="200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a:defRPr/>
            </a:pPr>
            <a:endParaRPr lang="en-US" sz="200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a:defRPr/>
            </a:pPr>
            <a:endParaRPr lang="en-US" sz="200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a:defRPr/>
            </a:pPr>
            <a:endParaRPr lang="en-US" sz="200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a:defRPr/>
            </a:pPr>
            <a:endParaRPr lang="en-US"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a:defRPr/>
            </a:pPr>
            <a:r>
              <a:rPr lang="en-GB" sz="1400" dirty="0">
                <a:solidFill>
                  <a:srgbClr val="FF0000"/>
                </a:solidFill>
                <a:latin typeface="Arial Rounded MT Bold"/>
              </a:rPr>
              <a:t>http://phil-race.co.uk/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a:defRPr/>
            </a:pPr>
            <a:endParaRPr lang="en-GB" sz="2000">
              <a:solidFill>
                <a:srgbClr val="000000"/>
              </a:solidFill>
              <a:latin typeface="Times New Roman" pitchFamily="18" charset="0"/>
            </a:endParaRPr>
          </a:p>
        </p:txBody>
      </p:sp>
    </p:spTree>
    <p:extLst>
      <p:ext uri="{BB962C8B-B14F-4D97-AF65-F5344CB8AC3E}">
        <p14:creationId xmlns:p14="http://schemas.microsoft.com/office/powerpoint/2010/main" val="868190121"/>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cs typeface="Arial" pitchFamily="34"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400" dirty="0">
              <a:solidFill>
                <a:srgbClr val="FFFF66"/>
              </a:solidFill>
              <a:cs typeface="Arial"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400" b="1" dirty="0">
              <a:solidFill>
                <a:srgbClr val="FFFF66"/>
              </a:solidFill>
              <a:cs typeface="Arial" pitchFamily="34"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400" dirty="0">
              <a:solidFill>
                <a:srgbClr val="FFFF66"/>
              </a:solidFill>
              <a:cs typeface="Arial" pitchFamily="34"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400" dirty="0">
              <a:solidFill>
                <a:srgbClr val="FFFF66"/>
              </a:solidFill>
              <a:cs typeface="Arial" pitchFamily="34"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400" dirty="0">
              <a:solidFill>
                <a:srgbClr val="FFFF66"/>
              </a:solidFill>
              <a:cs typeface="Arial" pitchFamily="34"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cs typeface="Arial" pitchFamily="34" charset="0"/>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cs typeface="Arial" pitchFamily="34" charset="0"/>
              </a:rPr>
              <a:t>http://phil-race.co.uk/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cs typeface="Arial" pitchFamily="34" charset="0"/>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cs typeface="Arial" pitchFamily="34" charset="0"/>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cs typeface="Arial" pitchFamily="34" charset="0"/>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cs typeface="Arial" pitchFamily="34" charset="0"/>
            </a:endParaRPr>
          </a:p>
        </p:txBody>
      </p:sp>
    </p:spTree>
    <p:extLst>
      <p:ext uri="{BB962C8B-B14F-4D97-AF65-F5344CB8AC3E}">
        <p14:creationId xmlns:p14="http://schemas.microsoft.com/office/powerpoint/2010/main" val="1848109619"/>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fontAlgn="base">
        <a:lnSpc>
          <a:spcPct val="85000"/>
        </a:lnSpc>
        <a:spcBef>
          <a:spcPct val="0"/>
        </a:spcBef>
        <a:spcAft>
          <a:spcPct val="0"/>
        </a:spcAft>
        <a:defRPr sz="4000">
          <a:solidFill>
            <a:srgbClr val="008000"/>
          </a:solidFill>
          <a:latin typeface="+mj-lt"/>
          <a:ea typeface="+mj-ea"/>
          <a:cs typeface="+mj-cs"/>
        </a:defRPr>
      </a:lvl1pPr>
      <a:lvl2pPr algn="ctr" rtl="0" fontAlgn="base">
        <a:lnSpc>
          <a:spcPct val="85000"/>
        </a:lnSpc>
        <a:spcBef>
          <a:spcPct val="0"/>
        </a:spcBef>
        <a:spcAft>
          <a:spcPct val="0"/>
        </a:spcAft>
        <a:defRPr sz="4000">
          <a:solidFill>
            <a:srgbClr val="008000"/>
          </a:solidFill>
          <a:latin typeface="Arial Rounded MT Bold" pitchFamily="34" charset="0"/>
        </a:defRPr>
      </a:lvl2pPr>
      <a:lvl3pPr algn="ctr" rtl="0" fontAlgn="base">
        <a:lnSpc>
          <a:spcPct val="85000"/>
        </a:lnSpc>
        <a:spcBef>
          <a:spcPct val="0"/>
        </a:spcBef>
        <a:spcAft>
          <a:spcPct val="0"/>
        </a:spcAft>
        <a:defRPr sz="4000">
          <a:solidFill>
            <a:srgbClr val="008000"/>
          </a:solidFill>
          <a:latin typeface="Arial Rounded MT Bold" pitchFamily="34" charset="0"/>
        </a:defRPr>
      </a:lvl3pPr>
      <a:lvl4pPr algn="ctr" rtl="0" fontAlgn="base">
        <a:lnSpc>
          <a:spcPct val="85000"/>
        </a:lnSpc>
        <a:spcBef>
          <a:spcPct val="0"/>
        </a:spcBef>
        <a:spcAft>
          <a:spcPct val="0"/>
        </a:spcAft>
        <a:defRPr sz="4000">
          <a:solidFill>
            <a:srgbClr val="008000"/>
          </a:solidFill>
          <a:latin typeface="Arial Rounded MT Bold" pitchFamily="34" charset="0"/>
        </a:defRPr>
      </a:lvl4pPr>
      <a:lvl5pPr algn="ctr" rtl="0" fontAlgn="base">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fontAlgn="base">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fontAlgn="base">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fontAlgn="base">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4"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sldLayoutIdLst>
    <p:sldLayoutId id="2147484704" r:id="rId1"/>
    <p:sldLayoutId id="2147485228" r:id="rId2"/>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b="1">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b="1">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b="1">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b="1">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userDrawn="1"/>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5" action="ppaction://hlinkpres?slideindex=1&amp;slidetitle=" highlightClick="1"/>
          </p:cNvPr>
          <p:cNvSpPr>
            <a:spLocks noChangeArrowheads="1"/>
          </p:cNvSpPr>
          <p:nvPr userDrawn="1"/>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6" action="ppaction://hlinkpres?slideindex=1&amp;slidetitle=" highlightClick="1"/>
          </p:cNvPr>
          <p:cNvSpPr>
            <a:spLocks noChangeArrowheads="1"/>
          </p:cNvSpPr>
          <p:nvPr userDrawn="1"/>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3" action="ppaction://hlinkpres?slideindex=1&amp;slidetitle=" highlightClick="1"/>
          </p:cNvPr>
          <p:cNvSpPr>
            <a:spLocks noChangeArrowheads="1"/>
          </p:cNvSpPr>
          <p:nvPr userDrawn="1"/>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sldLayoutIdLst>
    <p:sldLayoutId id="2147485017"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Tree>
  </p:cSld>
  <p:clrMap bg1="dk1" tx1="lt1" bg2="dk2" tx2="lt2" accent1="accent1" accent2="accent2" accent3="accent3" accent4="accent4" accent5="accent5" accent6="accent6" hlink="hlink" folHlink="folHlink"/>
  <p:sldLayoutIdLst>
    <p:sldLayoutId id="2147484747"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eaLnBrk="1" hangingPunct="1">
              <a:defRPr/>
            </a:pPr>
            <a:endParaRPr lang="en-GB" sz="4000" b="0" dirty="0">
              <a:solidFill>
                <a:srgbClr val="000000"/>
              </a:solidFill>
            </a:endParaRPr>
          </a:p>
        </p:txBody>
      </p:sp>
      <p:sp>
        <p:nvSpPr>
          <p:cNvPr id="3075" name="Rectangle 3"/>
          <p:cNvSpPr>
            <a:spLocks noGrp="1" noChangeArrowheads="1"/>
          </p:cNvSpPr>
          <p:nvPr>
            <p:ph type="title"/>
          </p:nvPr>
        </p:nvSpPr>
        <p:spPr bwMode="auto">
          <a:xfrm>
            <a:off x="457200" y="122250"/>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dirty="0"/>
          </a:p>
        </p:txBody>
      </p:sp>
      <p:sp>
        <p:nvSpPr>
          <p:cNvPr id="3076"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dirty="0"/>
          </a:p>
        </p:txBody>
      </p:sp>
      <p:sp>
        <p:nvSpPr>
          <p:cNvPr id="4102" name="Rectangle 6"/>
          <p:cNvSpPr>
            <a:spLocks noGrp="1" noChangeArrowheads="1"/>
          </p:cNvSpPr>
          <p:nvPr>
            <p:ph type="ftr" sz="quarter" idx="3"/>
          </p:nvPr>
        </p:nvSpPr>
        <p:spPr bwMode="auto">
          <a:xfrm>
            <a:off x="2303469"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r>
              <a:rPr lang="en-GB" altLang="en-US"/>
              <a:t>Leeds Metropolitan University</a:t>
            </a:r>
          </a:p>
          <a:p>
            <a:pPr>
              <a:defRPr/>
            </a:pPr>
            <a:r>
              <a:rPr lang="en-GB" altLang="en-US"/>
              <a:t>Innovation North – Faculty Of Information And Technology</a:t>
            </a:r>
          </a:p>
        </p:txBody>
      </p:sp>
      <p:pic>
        <p:nvPicPr>
          <p:cNvPr id="3078" name="Picture 8" descr="LeedsMetRoseLogo"/>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495550" y="6280150"/>
            <a:ext cx="279400" cy="431800"/>
          </a:xfrm>
          <a:prstGeom prst="rect">
            <a:avLst/>
          </a:prstGeom>
          <a:noFill/>
          <a:ln w="9525">
            <a:noFill/>
            <a:miter lim="800000"/>
            <a:headEnd/>
            <a:tailEnd/>
          </a:ln>
        </p:spPr>
      </p:pic>
      <p:grpSp>
        <p:nvGrpSpPr>
          <p:cNvPr id="2" name="Group 9"/>
          <p:cNvGrpSpPr>
            <a:grpSpLocks/>
          </p:cNvGrpSpPr>
          <p:nvPr/>
        </p:nvGrpSpPr>
        <p:grpSpPr bwMode="auto">
          <a:xfrm>
            <a:off x="8101019" y="188925"/>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grpSp>
    </p:spTree>
  </p:cSld>
  <p:clrMap bg1="dk1" tx1="lt1" bg2="dk2" tx2="lt2" accent1="accent1" accent2="accent2" accent3="accent3" accent4="accent4" accent5="accent5" accent6="accent6" hlink="hlink" folHlink="folHlink"/>
  <p:sldLayoutIdLst>
    <p:sldLayoutId id="2147484759" r:id="rId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7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7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txStyles>
    <p:titleStyle>
      <a:lvl1pPr algn="l" rtl="0" eaLnBrk="1" fontAlgn="base" hangingPunct="1">
        <a:spcBef>
          <a:spcPct val="0"/>
        </a:spcBef>
        <a:spcAft>
          <a:spcPct val="0"/>
        </a:spcAft>
        <a:defRPr sz="3900" b="1">
          <a:solidFill>
            <a:schemeClr val="tx2"/>
          </a:solidFill>
          <a:latin typeface="Calibri" pitchFamily="34" charset="0"/>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Calibri" pitchFamily="34" charset="0"/>
          <a:ea typeface="+mn-ea"/>
          <a:cs typeface="+mn-cs"/>
        </a:defRPr>
      </a:lvl1pPr>
      <a:lvl2pPr marL="692150" indent="-347663" algn="l" rtl="0" eaLnBrk="1" fontAlgn="base" hangingPunct="1">
        <a:spcBef>
          <a:spcPct val="20000"/>
        </a:spcBef>
        <a:spcAft>
          <a:spcPct val="0"/>
        </a:spcAft>
        <a:buClr>
          <a:srgbClr val="339966"/>
        </a:buClr>
        <a:buSzPct val="70000"/>
        <a:buFont typeface="Wingdings" pitchFamily="2" charset="2"/>
        <a:buChar char="l"/>
        <a:defRPr sz="2600">
          <a:solidFill>
            <a:schemeClr val="tx1"/>
          </a:solidFill>
          <a:latin typeface="Calibri" pitchFamily="34" charset="0"/>
        </a:defRPr>
      </a:lvl2pPr>
      <a:lvl3pPr marL="987425" indent="-293688" algn="l" rtl="0" eaLnBrk="1" fontAlgn="base" hangingPunct="1">
        <a:spcBef>
          <a:spcPct val="20000"/>
        </a:spcBef>
        <a:spcAft>
          <a:spcPct val="0"/>
        </a:spcAft>
        <a:buClr>
          <a:srgbClr val="8A00C0"/>
        </a:buClr>
        <a:buSzPct val="70000"/>
        <a:buFont typeface="Wingdings" pitchFamily="2" charset="2"/>
        <a:buChar char="l"/>
        <a:defRPr sz="2300">
          <a:solidFill>
            <a:schemeClr val="tx1"/>
          </a:solidFill>
          <a:latin typeface="Calibri" pitchFamily="34" charset="0"/>
        </a:defRPr>
      </a:lvl3pPr>
      <a:lvl4pPr marL="1281113" indent="-292100" algn="l" rtl="0" eaLnBrk="1" fontAlgn="base" hangingPunct="1">
        <a:spcBef>
          <a:spcPct val="20000"/>
        </a:spcBef>
        <a:spcAft>
          <a:spcPct val="0"/>
        </a:spcAft>
        <a:buClr>
          <a:srgbClr val="A0C6A0"/>
        </a:buClr>
        <a:buSzPct val="75000"/>
        <a:buFont typeface="Wingdings" pitchFamily="2" charset="2"/>
        <a:buChar char="§"/>
        <a:defRPr sz="2000">
          <a:solidFill>
            <a:schemeClr val="tx1"/>
          </a:solidFill>
          <a:latin typeface="Calibri" pitchFamily="34" charset="0"/>
        </a:defRPr>
      </a:lvl4pPr>
      <a:lvl5pPr marL="15986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Calibri" pitchFamily="34" charset="0"/>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bwMode="ltGray">
      <p:bgPr>
        <a:blipFill dpi="0" rotWithShape="0">
          <a:blip r:embed="rId3" cstate="email">
            <a:extLst>
              <a:ext uri="{28A0092B-C50C-407E-A947-70E740481C1C}">
                <a14:useLocalDpi xmlns:a14="http://schemas.microsoft.com/office/drawing/2010/main" val="0"/>
              </a:ext>
            </a:extLst>
          </a:blip>
          <a:srcRect/>
          <a:tile tx="0" ty="0" sx="100000" sy="100000" flip="none" algn="tl"/>
        </a:blipFill>
        <a:effectLst/>
      </p:bgPr>
    </p:bg>
    <p:spTree>
      <p:nvGrpSpPr>
        <p:cNvPr id="1" name=""/>
        <p:cNvGrpSpPr/>
        <p:nvPr/>
      </p:nvGrpSpPr>
      <p:grpSpPr>
        <a:xfrm>
          <a:off x="0" y="0"/>
          <a:ext cx="0" cy="0"/>
          <a:chOff x="0" y="0"/>
          <a:chExt cx="0" cy="0"/>
        </a:xfrm>
      </p:grpSpPr>
      <p:sp>
        <p:nvSpPr>
          <p:cNvPr id="1039" name="Rectangle 15"/>
          <p:cNvSpPr>
            <a:spLocks noGrp="1" noChangeArrowheads="1"/>
          </p:cNvSpPr>
          <p:nvPr>
            <p:ph type="title"/>
          </p:nvPr>
        </p:nvSpPr>
        <p:spPr bwMode="auto">
          <a:xfrm>
            <a:off x="844552" y="349250"/>
            <a:ext cx="7759700" cy="1092200"/>
          </a:xfrm>
          <a:prstGeom prst="rect">
            <a:avLst/>
          </a:prstGeom>
          <a:solidFill>
            <a:srgbClr val="FFCCFF"/>
          </a:solidFill>
          <a:ln w="12700">
            <a:solidFill>
              <a:schemeClr val="tx1"/>
            </a:solidFill>
            <a:miter lim="800000"/>
            <a:headEnd/>
            <a:tailEnd/>
          </a:ln>
          <a:effectLst>
            <a:outerShdw dist="107763" dir="2700000" algn="ctr" rotWithShape="0">
              <a:schemeClr val="tx2"/>
            </a:outerShdw>
          </a:effectLst>
        </p:spPr>
        <p:txBody>
          <a:bodyPr vert="horz" wrap="square" lIns="92075" tIns="46038" rIns="92075" bIns="46038" numCol="1" anchor="ctr" anchorCtr="0" compatLnSpc="1">
            <a:prstTxWarp prst="textNoShape">
              <a:avLst/>
            </a:prstTxWarp>
          </a:bodyPr>
          <a:lstStyle/>
          <a:p>
            <a:pPr lvl="0"/>
            <a:r>
              <a:rPr lang="en-GB" dirty="0"/>
              <a:t>Click to edit Master title style</a:t>
            </a:r>
          </a:p>
        </p:txBody>
      </p:sp>
      <p:sp>
        <p:nvSpPr>
          <p:cNvPr id="1027" name="Rectangle 16"/>
          <p:cNvSpPr>
            <a:spLocks noGrp="1" noChangeArrowheads="1"/>
          </p:cNvSpPr>
          <p:nvPr>
            <p:ph type="body" idx="1"/>
          </p:nvPr>
        </p:nvSpPr>
        <p:spPr bwMode="auto">
          <a:xfrm>
            <a:off x="844552" y="1758950"/>
            <a:ext cx="7759700" cy="4102100"/>
          </a:xfrm>
          <a:prstGeom prst="rect">
            <a:avLst/>
          </a:prstGeom>
          <a:solidFill>
            <a:srgbClr val="CCCCFF"/>
          </a:solidFill>
          <a:ln w="12700">
            <a:solidFill>
              <a:schemeClr val="tx1"/>
            </a:solidFill>
            <a:miter lim="800000"/>
            <a:headEnd/>
            <a:tailEnd/>
          </a:ln>
        </p:spPr>
        <p:txBody>
          <a:bodyPr vert="horz" wrap="square" lIns="92075" tIns="46038" rIns="92075" bIns="46038"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41" name="Rectangle 17"/>
          <p:cNvSpPr>
            <a:spLocks noGrp="1" noChangeArrowheads="1"/>
          </p:cNvSpPr>
          <p:nvPr>
            <p:ph type="dt" sz="half" idx="2"/>
          </p:nvPr>
        </p:nvSpPr>
        <p:spPr bwMode="auto">
          <a:xfrm>
            <a:off x="381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l">
              <a:defRPr sz="1400" b="1">
                <a:solidFill>
                  <a:schemeClr val="accent1"/>
                </a:solidFill>
                <a:latin typeface="+mn-lt"/>
              </a:defRPr>
            </a:lvl1pPr>
          </a:lstStyle>
          <a:p>
            <a:pPr eaLnBrk="0" hangingPunct="0">
              <a:defRPr/>
            </a:pPr>
            <a:endParaRPr lang="en-US" dirty="0">
              <a:solidFill>
                <a:srgbClr val="6600FF"/>
              </a:solidFill>
            </a:endParaRPr>
          </a:p>
        </p:txBody>
      </p:sp>
      <p:sp>
        <p:nvSpPr>
          <p:cNvPr id="1042" name="Rectangle 18"/>
          <p:cNvSpPr>
            <a:spLocks noGrp="1" noChangeArrowheads="1"/>
          </p:cNvSpPr>
          <p:nvPr>
            <p:ph type="ftr" sz="quarter" idx="3"/>
          </p:nvPr>
        </p:nvSpPr>
        <p:spPr bwMode="auto">
          <a:xfrm>
            <a:off x="3511552" y="6330962"/>
            <a:ext cx="2882900" cy="442913"/>
          </a:xfrm>
          <a:prstGeom prst="rect">
            <a:avLst/>
          </a:prstGeom>
          <a:noFill/>
          <a:ln w="12700">
            <a:noFill/>
            <a:miter lim="800000"/>
            <a:headEnd/>
            <a:tailEnd/>
          </a:ln>
          <a:effectLst/>
        </p:spPr>
        <p:txBody>
          <a:bodyPr vert="horz" wrap="none" lIns="92075" tIns="46038" rIns="92075" bIns="46038" numCol="1" anchor="ctr" anchorCtr="0" compatLnSpc="1">
            <a:prstTxWarp prst="textNoShape">
              <a:avLst/>
            </a:prstTxWarp>
          </a:bodyPr>
          <a:lstStyle>
            <a:lvl1pPr>
              <a:lnSpc>
                <a:spcPct val="75000"/>
              </a:lnSpc>
              <a:defRPr sz="1600" b="1">
                <a:solidFill>
                  <a:srgbClr val="0033CC"/>
                </a:solidFill>
                <a:latin typeface="+mn-lt"/>
              </a:defRPr>
            </a:lvl1pPr>
          </a:lstStyle>
          <a:p>
            <a:pPr algn="ctr" eaLnBrk="0" hangingPunct="0">
              <a:defRPr/>
            </a:pPr>
            <a:endParaRPr lang="en-US" dirty="0"/>
          </a:p>
        </p:txBody>
      </p:sp>
      <p:sp>
        <p:nvSpPr>
          <p:cNvPr id="1043" name="Rectangle 19"/>
          <p:cNvSpPr>
            <a:spLocks noGrp="1" noChangeArrowheads="1"/>
          </p:cNvSpPr>
          <p:nvPr>
            <p:ph type="sldNum" sz="quarter" idx="4"/>
          </p:nvPr>
        </p:nvSpPr>
        <p:spPr bwMode="auto">
          <a:xfrm>
            <a:off x="6858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atin typeface="+mn-lt"/>
              </a:defRPr>
            </a:lvl1pPr>
          </a:lstStyle>
          <a:p>
            <a:pPr eaLnBrk="0" hangingPunct="0">
              <a:defRPr/>
            </a:pPr>
            <a:endParaRPr lang="en-US"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4761" r:id="rId1"/>
  </p:sldLayoutIdLst>
  <p:txStyles>
    <p:titleStyle>
      <a:lvl1pPr algn="ctr" rtl="0" eaLnBrk="0" fontAlgn="base" hangingPunct="0">
        <a:lnSpc>
          <a:spcPct val="75000"/>
        </a:lnSpc>
        <a:spcBef>
          <a:spcPct val="0"/>
        </a:spcBef>
        <a:spcAft>
          <a:spcPct val="0"/>
        </a:spcAft>
        <a:defRPr sz="4400" b="1">
          <a:solidFill>
            <a:schemeClr val="tx2"/>
          </a:solidFill>
          <a:latin typeface="Calibri" pitchFamily="34" charset="0"/>
          <a:ea typeface="+mj-ea"/>
          <a:cs typeface="+mj-cs"/>
        </a:defRPr>
      </a:lvl1pPr>
      <a:lvl2pPr algn="ctr" rtl="0" eaLnBrk="0" fontAlgn="base" hangingPunct="0">
        <a:lnSpc>
          <a:spcPct val="75000"/>
        </a:lnSpc>
        <a:spcBef>
          <a:spcPct val="0"/>
        </a:spcBef>
        <a:spcAft>
          <a:spcPct val="0"/>
        </a:spcAft>
        <a:defRPr sz="4400" b="1">
          <a:solidFill>
            <a:schemeClr val="tx2"/>
          </a:solidFill>
          <a:latin typeface="Arial" charset="0"/>
        </a:defRPr>
      </a:lvl2pPr>
      <a:lvl3pPr algn="ctr" rtl="0" eaLnBrk="0" fontAlgn="base" hangingPunct="0">
        <a:lnSpc>
          <a:spcPct val="75000"/>
        </a:lnSpc>
        <a:spcBef>
          <a:spcPct val="0"/>
        </a:spcBef>
        <a:spcAft>
          <a:spcPct val="0"/>
        </a:spcAft>
        <a:defRPr sz="4400" b="1">
          <a:solidFill>
            <a:schemeClr val="tx2"/>
          </a:solidFill>
          <a:latin typeface="Arial" charset="0"/>
        </a:defRPr>
      </a:lvl3pPr>
      <a:lvl4pPr algn="ctr" rtl="0" eaLnBrk="0" fontAlgn="base" hangingPunct="0">
        <a:lnSpc>
          <a:spcPct val="75000"/>
        </a:lnSpc>
        <a:spcBef>
          <a:spcPct val="0"/>
        </a:spcBef>
        <a:spcAft>
          <a:spcPct val="0"/>
        </a:spcAft>
        <a:defRPr sz="4400" b="1">
          <a:solidFill>
            <a:schemeClr val="tx2"/>
          </a:solidFill>
          <a:latin typeface="Arial" charset="0"/>
        </a:defRPr>
      </a:lvl4pPr>
      <a:lvl5pPr algn="ctr" rtl="0" eaLnBrk="0" fontAlgn="base" hangingPunct="0">
        <a:lnSpc>
          <a:spcPct val="75000"/>
        </a:lnSpc>
        <a:spcBef>
          <a:spcPct val="0"/>
        </a:spcBef>
        <a:spcAft>
          <a:spcPct val="0"/>
        </a:spcAft>
        <a:defRPr sz="4400" b="1">
          <a:solidFill>
            <a:schemeClr val="tx2"/>
          </a:solidFill>
          <a:latin typeface="Arial" charset="0"/>
        </a:defRPr>
      </a:lvl5pPr>
      <a:lvl6pPr marL="457200" algn="ctr" rtl="0" eaLnBrk="0" fontAlgn="base" hangingPunct="0">
        <a:lnSpc>
          <a:spcPct val="75000"/>
        </a:lnSpc>
        <a:spcBef>
          <a:spcPct val="0"/>
        </a:spcBef>
        <a:spcAft>
          <a:spcPct val="0"/>
        </a:spcAft>
        <a:defRPr sz="4400" b="1">
          <a:solidFill>
            <a:schemeClr val="tx2"/>
          </a:solidFill>
          <a:latin typeface="Arial" charset="0"/>
        </a:defRPr>
      </a:lvl6pPr>
      <a:lvl7pPr marL="914400" algn="ctr" rtl="0" eaLnBrk="0" fontAlgn="base" hangingPunct="0">
        <a:lnSpc>
          <a:spcPct val="75000"/>
        </a:lnSpc>
        <a:spcBef>
          <a:spcPct val="0"/>
        </a:spcBef>
        <a:spcAft>
          <a:spcPct val="0"/>
        </a:spcAft>
        <a:defRPr sz="4400" b="1">
          <a:solidFill>
            <a:schemeClr val="tx2"/>
          </a:solidFill>
          <a:latin typeface="Arial" charset="0"/>
        </a:defRPr>
      </a:lvl7pPr>
      <a:lvl8pPr marL="1371600" algn="ctr" rtl="0" eaLnBrk="0" fontAlgn="base" hangingPunct="0">
        <a:lnSpc>
          <a:spcPct val="75000"/>
        </a:lnSpc>
        <a:spcBef>
          <a:spcPct val="0"/>
        </a:spcBef>
        <a:spcAft>
          <a:spcPct val="0"/>
        </a:spcAft>
        <a:defRPr sz="4400" b="1">
          <a:solidFill>
            <a:schemeClr val="tx2"/>
          </a:solidFill>
          <a:latin typeface="Arial" charset="0"/>
        </a:defRPr>
      </a:lvl8pPr>
      <a:lvl9pPr marL="1828800" algn="ctr" rtl="0" eaLnBrk="0" fontAlgn="base" hangingPunct="0">
        <a:lnSpc>
          <a:spcPct val="75000"/>
        </a:lnSpc>
        <a:spcBef>
          <a:spcPct val="0"/>
        </a:spcBef>
        <a:spcAft>
          <a:spcPct val="0"/>
        </a:spcAft>
        <a:defRPr sz="4400" b="1">
          <a:solidFill>
            <a:schemeClr val="tx2"/>
          </a:solidFill>
          <a:latin typeface="Arial" charset="0"/>
        </a:defRPr>
      </a:lvl9pPr>
    </p:titleStyle>
    <p:bodyStyle>
      <a:lvl1pPr marL="342900" indent="-342900" algn="l" rtl="0" eaLnBrk="0" fontAlgn="base" hangingPunct="0">
        <a:lnSpc>
          <a:spcPct val="90000"/>
        </a:lnSpc>
        <a:spcBef>
          <a:spcPct val="0"/>
        </a:spcBef>
        <a:spcAft>
          <a:spcPct val="0"/>
        </a:spcAft>
        <a:buClr>
          <a:srgbClr val="FF3399"/>
        </a:buClr>
        <a:buSzPct val="75000"/>
        <a:buFont typeface="Monotype Sorts" pitchFamily="2" charset="2"/>
        <a:buChar char="u"/>
        <a:defRPr sz="4000" b="1">
          <a:solidFill>
            <a:schemeClr val="tx1"/>
          </a:solidFill>
          <a:latin typeface="+mn-lt"/>
          <a:ea typeface="+mn-ea"/>
          <a:cs typeface="+mn-cs"/>
        </a:defRPr>
      </a:lvl1pPr>
      <a:lvl2pPr marL="742950" indent="-285750" algn="l" rtl="0" eaLnBrk="0" fontAlgn="base" hangingPunct="0">
        <a:lnSpc>
          <a:spcPct val="90000"/>
        </a:lnSpc>
        <a:spcBef>
          <a:spcPct val="0"/>
        </a:spcBef>
        <a:spcAft>
          <a:spcPct val="0"/>
        </a:spcAft>
        <a:buClr>
          <a:srgbClr val="FF3399"/>
        </a:buClr>
        <a:buSzPct val="75000"/>
        <a:buFont typeface="Monotype Sorts" pitchFamily="2" charset="2"/>
        <a:buChar char="u"/>
        <a:defRPr sz="2800">
          <a:solidFill>
            <a:schemeClr val="tx1"/>
          </a:solidFill>
          <a:latin typeface="+mn-lt"/>
        </a:defRPr>
      </a:lvl2pPr>
      <a:lvl3pPr marL="11430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400">
          <a:solidFill>
            <a:schemeClr val="tx1"/>
          </a:solidFill>
          <a:latin typeface="+mn-lt"/>
        </a:defRPr>
      </a:lvl3pPr>
      <a:lvl4pPr marL="16002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4pPr>
      <a:lvl5pPr marL="20574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5pPr>
      <a:lvl6pPr marL="25146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6pPr>
      <a:lvl7pPr marL="29718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7pPr>
      <a:lvl8pPr marL="34290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8pPr>
      <a:lvl9pPr marL="38862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4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4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4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4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4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3"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
        <p:nvSpPr>
          <p:cNvPr id="14" name="AutoShape 39">
            <a:hlinkClick r:id="rId4"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
        <p:nvSpPr>
          <p:cNvPr id="15" name="AutoShape 40">
            <a:hlinkClick r:id="rId5"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
        <p:nvSpPr>
          <p:cNvPr id="16" name="AutoShape 41">
            <a:hlinkClick r:id="rId2"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fontAlgn="base">
        <a:lnSpc>
          <a:spcPct val="85000"/>
        </a:lnSpc>
        <a:spcBef>
          <a:spcPct val="0"/>
        </a:spcBef>
        <a:spcAft>
          <a:spcPct val="0"/>
        </a:spcAft>
        <a:defRPr sz="4000">
          <a:solidFill>
            <a:srgbClr val="008000"/>
          </a:solidFill>
          <a:latin typeface="+mj-lt"/>
          <a:ea typeface="+mj-ea"/>
          <a:cs typeface="+mj-cs"/>
        </a:defRPr>
      </a:lvl1pPr>
      <a:lvl2pPr algn="ctr" rtl="0" fontAlgn="base">
        <a:lnSpc>
          <a:spcPct val="85000"/>
        </a:lnSpc>
        <a:spcBef>
          <a:spcPct val="0"/>
        </a:spcBef>
        <a:spcAft>
          <a:spcPct val="0"/>
        </a:spcAft>
        <a:defRPr sz="4000">
          <a:solidFill>
            <a:srgbClr val="008000"/>
          </a:solidFill>
          <a:latin typeface="Arial Rounded MT Bold" pitchFamily="34" charset="0"/>
        </a:defRPr>
      </a:lvl2pPr>
      <a:lvl3pPr algn="ctr" rtl="0" fontAlgn="base">
        <a:lnSpc>
          <a:spcPct val="85000"/>
        </a:lnSpc>
        <a:spcBef>
          <a:spcPct val="0"/>
        </a:spcBef>
        <a:spcAft>
          <a:spcPct val="0"/>
        </a:spcAft>
        <a:defRPr sz="4000">
          <a:solidFill>
            <a:srgbClr val="008000"/>
          </a:solidFill>
          <a:latin typeface="Arial Rounded MT Bold" pitchFamily="34" charset="0"/>
        </a:defRPr>
      </a:lvl3pPr>
      <a:lvl4pPr algn="ctr" rtl="0" fontAlgn="base">
        <a:lnSpc>
          <a:spcPct val="85000"/>
        </a:lnSpc>
        <a:spcBef>
          <a:spcPct val="0"/>
        </a:spcBef>
        <a:spcAft>
          <a:spcPct val="0"/>
        </a:spcAft>
        <a:defRPr sz="4000">
          <a:solidFill>
            <a:srgbClr val="008000"/>
          </a:solidFill>
          <a:latin typeface="Arial Rounded MT Bold" pitchFamily="34" charset="0"/>
        </a:defRPr>
      </a:lvl4pPr>
      <a:lvl5pPr algn="ctr" rtl="0" fontAlgn="base">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fontAlgn="base">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fontAlgn="base">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fontAlgn="base">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about%20phil%202.ppt"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hyperlink" Target="file:///C:\Users\Phil\Desktop\current%20stuff\brunel%20pieces%203\Newcastle.pptx#-1,1,Slide 1"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vimeo.com/293922682" TargetMode="External"/><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www.frontiersin.org/articles/10.3389/feduc.2018.00067/full" TargetMode="External"/><Relationship Id="rId2" Type="http://schemas.openxmlformats.org/officeDocument/2006/relationships/hyperlink" Target="https://doi.org/10.3389/feduc.2018.00067" TargetMode="External"/><Relationship Id="rId1" Type="http://schemas.openxmlformats.org/officeDocument/2006/relationships/slideLayout" Target="../slideLayouts/slideLayout1.xml"/><Relationship Id="rId4" Type="http://schemas.openxmlformats.org/officeDocument/2006/relationships/image" Target="../media/image9.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york.bmp" TargetMode="External"/><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phil-race.co.uk/"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12.jpeg"/></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phil-race.co.u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8050" name="Rectangle 2"/>
          <p:cNvSpPr>
            <a:spLocks noGrp="1" noChangeArrowheads="1"/>
          </p:cNvSpPr>
          <p:nvPr>
            <p:ph type="ctrTitle"/>
          </p:nvPr>
        </p:nvSpPr>
        <p:spPr>
          <a:xfrm>
            <a:off x="611452" y="332570"/>
            <a:ext cx="6697400" cy="2736380"/>
          </a:xfrm>
          <a:noFill/>
        </p:spPr>
        <p:txBody>
          <a:bodyPr/>
          <a:lstStyle/>
          <a:p>
            <a:pPr algn="ctr">
              <a:defRPr/>
            </a:pPr>
            <a:r>
              <a:rPr lang="en-GB" sz="8000" dirty="0">
                <a:solidFill>
                  <a:srgbClr val="FF0000"/>
                </a:solidFill>
                <a:latin typeface="AR CARTER" panose="02000000000000000000" pitchFamily="2" charset="0"/>
              </a:rPr>
              <a:t>‘Beyond the Tyranny of learning outcomes’</a:t>
            </a:r>
            <a:endParaRPr lang="en-GB" sz="3600" dirty="0">
              <a:solidFill>
                <a:srgbClr val="92D050"/>
              </a:solidFill>
              <a:latin typeface="+mn-lt"/>
            </a:endParaRPr>
          </a:p>
        </p:txBody>
      </p:sp>
      <p:sp>
        <p:nvSpPr>
          <p:cNvPr id="5" name="Rectangle 8">
            <a:hlinkClick r:id="rId3" action="ppaction://hlinkpres?slideindex=1&amp;slidetitle="/>
          </p:cNvPr>
          <p:cNvSpPr>
            <a:spLocks noChangeArrowheads="1"/>
          </p:cNvSpPr>
          <p:nvPr/>
        </p:nvSpPr>
        <p:spPr bwMode="auto">
          <a:xfrm>
            <a:off x="251400" y="4293120"/>
            <a:ext cx="7056980" cy="2266586"/>
          </a:xfrm>
          <a:prstGeom prst="rect">
            <a:avLst/>
          </a:prstGeom>
          <a:solidFill>
            <a:srgbClr val="FFFFFF"/>
          </a:solidFill>
          <a:ln w="12700">
            <a:noFill/>
            <a:miter lim="800000"/>
            <a:headEnd/>
            <a:tailEnd/>
          </a:ln>
        </p:spPr>
        <p:txBody>
          <a:bodyPr lIns="92075" tIns="46038" rIns="92075" bIns="46038" anchor="ctr"/>
          <a:lstStyle/>
          <a:p>
            <a:pPr marL="723900" indent="-723900" algn="ctr" eaLnBrk="0" hangingPunct="0">
              <a:spcBef>
                <a:spcPct val="20000"/>
              </a:spcBef>
              <a:buClr>
                <a:srgbClr val="7E9CE8"/>
              </a:buClr>
              <a:buFont typeface="Wingdings" pitchFamily="2" charset="2"/>
              <a:buNone/>
            </a:pPr>
            <a:r>
              <a:rPr lang="en-GB" sz="2800" b="1" dirty="0">
                <a:solidFill>
                  <a:srgbClr val="000000"/>
                </a:solidFill>
                <a:latin typeface="Arial" pitchFamily="34" charset="0"/>
              </a:rPr>
              <a:t>Phil Race</a:t>
            </a:r>
          </a:p>
          <a:p>
            <a:pPr marL="723900" indent="-723900" algn="ctr" eaLnBrk="0" hangingPunct="0">
              <a:spcBef>
                <a:spcPct val="20000"/>
              </a:spcBef>
              <a:buClr>
                <a:srgbClr val="7E9CE8"/>
              </a:buClr>
              <a:buFont typeface="Wingdings" pitchFamily="2" charset="2"/>
              <a:buNone/>
            </a:pPr>
            <a:r>
              <a:rPr lang="en-GB" sz="1800" b="1" dirty="0">
                <a:solidFill>
                  <a:srgbClr val="008000"/>
                </a:solidFill>
                <a:latin typeface="Arial" pitchFamily="34" charset="0"/>
              </a:rPr>
              <a:t>(from Newcastle-upon-Tyne)</a:t>
            </a:r>
          </a:p>
          <a:p>
            <a:pPr marL="723900" indent="-723900" algn="ctr" eaLnBrk="0" hangingPunct="0">
              <a:spcBef>
                <a:spcPct val="20000"/>
              </a:spcBef>
              <a:buClr>
                <a:srgbClr val="7E9CE8"/>
              </a:buClr>
              <a:buFont typeface="Wingdings" pitchFamily="2" charset="2"/>
              <a:buNone/>
            </a:pPr>
            <a:r>
              <a:rPr lang="en-GB" sz="1400" b="1" dirty="0">
                <a:solidFill>
                  <a:srgbClr val="000000"/>
                </a:solidFill>
                <a:latin typeface="Arial" pitchFamily="34" charset="0"/>
              </a:rPr>
              <a:t>BSc  PhD  PGCE  FCIPD  PFHEA   NTF </a:t>
            </a:r>
          </a:p>
          <a:p>
            <a:pPr algn="ctr" eaLnBrk="0" hangingPunct="0">
              <a:lnSpc>
                <a:spcPct val="90000"/>
              </a:lnSpc>
              <a:buClr>
                <a:srgbClr val="FF3399"/>
              </a:buClr>
              <a:buSzPct val="75000"/>
              <a:buFont typeface="Monotype Sorts" pitchFamily="2" charset="2"/>
              <a:buNone/>
            </a:pPr>
            <a:r>
              <a:rPr lang="en-GB" sz="1800" b="1" dirty="0">
                <a:solidFill>
                  <a:srgbClr val="4F81BD"/>
                </a:solidFill>
                <a:latin typeface="Arial" charset="0"/>
              </a:rPr>
              <a:t>Follow Phil 	@RacePhil </a:t>
            </a:r>
            <a:endParaRPr lang="en-GB" sz="1800" b="1" dirty="0">
              <a:solidFill>
                <a:srgbClr val="4F81BD"/>
              </a:solidFill>
              <a:latin typeface="Arial" pitchFamily="34" charset="0"/>
            </a:endParaRPr>
          </a:p>
          <a:p>
            <a:pPr marL="723900" indent="-723900" algn="ctr" eaLnBrk="0" hangingPunct="0">
              <a:spcBef>
                <a:spcPct val="20000"/>
              </a:spcBef>
              <a:buClr>
                <a:srgbClr val="7E9CE8"/>
              </a:buClr>
              <a:buFont typeface="Wingdings" pitchFamily="2" charset="2"/>
              <a:buNone/>
            </a:pPr>
            <a:r>
              <a:rPr lang="en-GB" sz="1600" b="1" dirty="0">
                <a:solidFill>
                  <a:srgbClr val="000000"/>
                </a:solidFill>
                <a:latin typeface="Arial" pitchFamily="34" charset="0"/>
              </a:rPr>
              <a:t>Visiting Professor:  University of Plymouth and Edge Hill University</a:t>
            </a:r>
          </a:p>
          <a:p>
            <a:pPr marL="723900" indent="-723900" algn="ctr" eaLnBrk="0" hangingPunct="0">
              <a:spcBef>
                <a:spcPct val="20000"/>
              </a:spcBef>
              <a:buClr>
                <a:srgbClr val="7E9CE8"/>
              </a:buClr>
              <a:buFont typeface="Wingdings" pitchFamily="2" charset="2"/>
              <a:buNone/>
            </a:pPr>
            <a:r>
              <a:rPr lang="en-GB" sz="1600" b="1" dirty="0">
                <a:solidFill>
                  <a:srgbClr val="000000"/>
                </a:solidFill>
                <a:latin typeface="Arial" pitchFamily="34" charset="0"/>
              </a:rPr>
              <a:t>Emeritus Professor, Leeds Beckett University</a:t>
            </a:r>
          </a:p>
        </p:txBody>
      </p:sp>
      <p:sp>
        <p:nvSpPr>
          <p:cNvPr id="6" name="Action Button: Custom 5">
            <a:hlinkClick r:id="rId4" action="ppaction://hlinkpres?slideindex=1&amp;slidetitle=Slide 1" highlightClick="1"/>
          </p:cNvPr>
          <p:cNvSpPr/>
          <p:nvPr/>
        </p:nvSpPr>
        <p:spPr>
          <a:xfrm>
            <a:off x="7308380" y="2924930"/>
            <a:ext cx="1042416" cy="1042416"/>
          </a:xfrm>
          <a:prstGeom prst="actionButtonBlank">
            <a:avLst/>
          </a:prstGeom>
          <a:solidFill>
            <a:srgbClr val="FFFFFF">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400">
              <a:solidFill>
                <a:srgbClr val="FFFFFF"/>
              </a:solidFill>
              <a:latin typeface="Calibri" pitchFamily="34" charset="0"/>
            </a:endParaRPr>
          </a:p>
        </p:txBody>
      </p:sp>
      <p:sp>
        <p:nvSpPr>
          <p:cNvPr id="2" name="Rectangle 1"/>
          <p:cNvSpPr/>
          <p:nvPr/>
        </p:nvSpPr>
        <p:spPr>
          <a:xfrm>
            <a:off x="284618" y="3645030"/>
            <a:ext cx="6807732" cy="369332"/>
          </a:xfrm>
          <a:prstGeom prst="rect">
            <a:avLst/>
          </a:prstGeom>
          <a:solidFill>
            <a:srgbClr val="FFFF00"/>
          </a:solidFill>
        </p:spPr>
        <p:txBody>
          <a:bodyPr wrap="square">
            <a:spAutoFit/>
          </a:bodyPr>
          <a:lstStyle/>
          <a:p>
            <a:r>
              <a:rPr lang="en-GB" sz="1800" b="1" dirty="0">
                <a:solidFill>
                  <a:schemeClr val="bg1"/>
                </a:solidFill>
              </a:rPr>
              <a:t>16</a:t>
            </a:r>
            <a:r>
              <a:rPr lang="en-GB" sz="1800" b="1" baseline="30000" dirty="0">
                <a:solidFill>
                  <a:schemeClr val="bg1"/>
                </a:solidFill>
              </a:rPr>
              <a:t>th</a:t>
            </a:r>
            <a:r>
              <a:rPr lang="en-GB" sz="1800" b="1" dirty="0">
                <a:solidFill>
                  <a:schemeClr val="bg1"/>
                </a:solidFill>
              </a:rPr>
              <a:t> November 2018:   13.55 - 14.40 Parallel Session 5</a:t>
            </a:r>
            <a:endParaRPr lang="en-GB" sz="1800" dirty="0">
              <a:solidFill>
                <a:schemeClr val="bg1"/>
              </a:solidFill>
            </a:endParaRPr>
          </a:p>
        </p:txBody>
      </p:sp>
      <p:pic>
        <p:nvPicPr>
          <p:cNvPr id="4" name="Picture 3">
            <a:extLst>
              <a:ext uri="{FF2B5EF4-FFF2-40B4-BE49-F238E27FC236}">
                <a16:creationId xmlns:a16="http://schemas.microsoft.com/office/drawing/2014/main" id="{8A45BB1C-F28A-4BBD-AE07-498817CD29B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79194" y="5517290"/>
            <a:ext cx="540075" cy="29709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923DB-7AEF-43BF-8AA0-4A1F6662229D}"/>
              </a:ext>
            </a:extLst>
          </p:cNvPr>
          <p:cNvSpPr>
            <a:spLocks noGrp="1"/>
          </p:cNvSpPr>
          <p:nvPr>
            <p:ph type="title"/>
          </p:nvPr>
        </p:nvSpPr>
        <p:spPr>
          <a:xfrm>
            <a:off x="250825" y="188925"/>
            <a:ext cx="8713788" cy="2015905"/>
          </a:xfrm>
        </p:spPr>
        <p:txBody>
          <a:bodyPr/>
          <a:lstStyle/>
          <a:p>
            <a:pPr algn="l"/>
            <a:r>
              <a:rPr lang="en-GB" sz="3200" b="1" dirty="0">
                <a:solidFill>
                  <a:schemeClr val="tx1"/>
                </a:solidFill>
              </a:rPr>
              <a:t>“Micro-management of learning is killing creativity”</a:t>
            </a:r>
            <a:br>
              <a:rPr lang="en-GB" sz="3200" b="1" dirty="0"/>
            </a:br>
            <a:br>
              <a:rPr lang="en-GB" sz="3200" b="1" dirty="0"/>
            </a:br>
            <a:r>
              <a:rPr lang="en-GB" sz="2800" b="1" dirty="0"/>
              <a:t>Learning outcomes are very well intentioned, but their use discourages students from thinking outside the tick box, says Robert Nelson</a:t>
            </a:r>
            <a:r>
              <a:rPr lang="en-GB" sz="3200" b="1" dirty="0"/>
              <a:t> (</a:t>
            </a:r>
            <a:r>
              <a:rPr lang="en-GB" sz="2800" b="1" dirty="0"/>
              <a:t>July 12, 2018 THE)</a:t>
            </a:r>
          </a:p>
        </p:txBody>
      </p:sp>
      <p:sp>
        <p:nvSpPr>
          <p:cNvPr id="3" name="Content Placeholder 2">
            <a:extLst>
              <a:ext uri="{FF2B5EF4-FFF2-40B4-BE49-F238E27FC236}">
                <a16:creationId xmlns:a16="http://schemas.microsoft.com/office/drawing/2014/main" id="{931A3C2F-35D6-43D8-93FF-5A02993ED186}"/>
              </a:ext>
            </a:extLst>
          </p:cNvPr>
          <p:cNvSpPr>
            <a:spLocks noGrp="1"/>
          </p:cNvSpPr>
          <p:nvPr>
            <p:ph idx="1"/>
          </p:nvPr>
        </p:nvSpPr>
        <p:spPr>
          <a:xfrm>
            <a:off x="358777" y="2636890"/>
            <a:ext cx="8605838" cy="3230512"/>
          </a:xfrm>
        </p:spPr>
        <p:txBody>
          <a:bodyPr/>
          <a:lstStyle/>
          <a:p>
            <a:pPr marL="0" indent="0">
              <a:buNone/>
            </a:pPr>
            <a:r>
              <a:rPr lang="en-GB" dirty="0"/>
              <a:t>“Internationally, education discourages imaginative growth. Institutions all say that they want creativity to be cultivated and it is often mentioned as a graduate attribute. But the grid of expectations around individual courses makes engaging the imagination uncompetitive for all but an exceptionally talented elite”.</a:t>
            </a:r>
          </a:p>
          <a:p>
            <a:pPr marL="0" indent="0">
              <a:buNone/>
            </a:pPr>
            <a:r>
              <a:rPr lang="en-GB" dirty="0">
                <a:solidFill>
                  <a:srgbClr val="CC00CC"/>
                </a:solidFill>
              </a:rPr>
              <a:t>(See the downloadable version of Robert Nelson’s THE piece)</a:t>
            </a:r>
          </a:p>
        </p:txBody>
      </p:sp>
    </p:spTree>
    <p:extLst>
      <p:ext uri="{BB962C8B-B14F-4D97-AF65-F5344CB8AC3E}">
        <p14:creationId xmlns:p14="http://schemas.microsoft.com/office/powerpoint/2010/main" val="134991089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97596-FFF8-44A7-89FB-EA970396F3B2}"/>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b="1" dirty="0">
                <a:solidFill>
                  <a:srgbClr val="00B050"/>
                </a:solidFill>
              </a:rPr>
              <a:t>These concerns are  not new!</a:t>
            </a:r>
          </a:p>
        </p:txBody>
      </p:sp>
      <p:sp>
        <p:nvSpPr>
          <p:cNvPr id="3" name="Content Placeholder 2">
            <a:extLst>
              <a:ext uri="{FF2B5EF4-FFF2-40B4-BE49-F238E27FC236}">
                <a16:creationId xmlns:a16="http://schemas.microsoft.com/office/drawing/2014/main" id="{129C4593-2279-4C85-A3B2-DDFC337D5EF1}"/>
              </a:ext>
            </a:extLst>
          </p:cNvPr>
          <p:cNvSpPr>
            <a:spLocks noGrp="1"/>
          </p:cNvSpPr>
          <p:nvPr>
            <p:ph idx="1"/>
          </p:nvPr>
        </p:nvSpPr>
        <p:spPr/>
        <p:txBody>
          <a:bodyPr/>
          <a:lstStyle/>
          <a:p>
            <a:pPr marL="0" indent="0">
              <a:buNone/>
            </a:pPr>
            <a:r>
              <a:rPr lang="en-GB" dirty="0" err="1"/>
              <a:t>Westera</a:t>
            </a:r>
            <a:r>
              <a:rPr lang="en-GB" dirty="0"/>
              <a:t> (2001):</a:t>
            </a:r>
          </a:p>
          <a:p>
            <a:pPr marL="0" indent="0">
              <a:buNone/>
            </a:pPr>
            <a:r>
              <a:rPr lang="en-GB" dirty="0"/>
              <a:t>…The competence concept is quite troublesome, and it is argued that the term has </a:t>
            </a:r>
            <a:r>
              <a:rPr lang="en-GB"/>
              <a:t>no significance </a:t>
            </a:r>
            <a:r>
              <a:rPr lang="en-GB" dirty="0"/>
              <a:t>beyond that which is associated with the term ‘skills’. </a:t>
            </a:r>
          </a:p>
        </p:txBody>
      </p:sp>
    </p:spTree>
    <p:extLst>
      <p:ext uri="{BB962C8B-B14F-4D97-AF65-F5344CB8AC3E}">
        <p14:creationId xmlns:p14="http://schemas.microsoft.com/office/powerpoint/2010/main" val="12792182"/>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A4220-4758-494B-8C8F-B53559CF687A}"/>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50"/>
                </a:solidFill>
              </a:rPr>
              <a:t>“We don’t need those learning outcomes” : Paul Kleiman reports…</a:t>
            </a:r>
          </a:p>
        </p:txBody>
      </p:sp>
      <p:sp>
        <p:nvSpPr>
          <p:cNvPr id="3" name="Content Placeholder 2">
            <a:extLst>
              <a:ext uri="{FF2B5EF4-FFF2-40B4-BE49-F238E27FC236}">
                <a16:creationId xmlns:a16="http://schemas.microsoft.com/office/drawing/2014/main" id="{A6D956D8-38C4-4AB7-86BA-7E9DE7DAC1CE}"/>
              </a:ext>
            </a:extLst>
          </p:cNvPr>
          <p:cNvSpPr>
            <a:spLocks noGrp="1"/>
          </p:cNvSpPr>
          <p:nvPr>
            <p:ph idx="1"/>
          </p:nvPr>
        </p:nvSpPr>
        <p:spPr/>
        <p:txBody>
          <a:bodyPr/>
          <a:lstStyle/>
          <a:p>
            <a:r>
              <a:rPr lang="en-GB" sz="2800" dirty="0"/>
              <a:t>“Through the introduction of the new assessment model we have seen a significant improvement in assessment participation and achievement. In a single academic year modular failure has reduced from 18.70% to 0.37%, non-submissions from 10.43% to 0% and extenuating circumstances from 17.39% to 6.59%. The model has made space for teaching staff to spend more time with students.”</a:t>
            </a:r>
          </a:p>
          <a:p>
            <a:pPr marL="0" indent="0">
              <a:buNone/>
            </a:pPr>
            <a:r>
              <a:rPr lang="en-GB" sz="2800" dirty="0"/>
              <a:t>Via Twitter, on Kleiman, 2018</a:t>
            </a:r>
          </a:p>
        </p:txBody>
      </p:sp>
    </p:spTree>
    <p:extLst>
      <p:ext uri="{BB962C8B-B14F-4D97-AF65-F5344CB8AC3E}">
        <p14:creationId xmlns:p14="http://schemas.microsoft.com/office/powerpoint/2010/main" val="224892087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28" y="152401"/>
            <a:ext cx="9128798" cy="6810374"/>
          </a:xfrm>
          <a:prstGeom prst="rect">
            <a:avLst/>
          </a:prstGeom>
        </p:spPr>
      </p:pic>
      <p:sp>
        <p:nvSpPr>
          <p:cNvPr id="5" name="TextBox 4">
            <a:extLst>
              <a:ext uri="{FF2B5EF4-FFF2-40B4-BE49-F238E27FC236}">
                <a16:creationId xmlns:a16="http://schemas.microsoft.com/office/drawing/2014/main" id="{D95BB0F9-6185-4B29-8D08-B27D90986F1D}"/>
              </a:ext>
            </a:extLst>
          </p:cNvPr>
          <p:cNvSpPr txBox="1"/>
          <p:nvPr/>
        </p:nvSpPr>
        <p:spPr>
          <a:xfrm>
            <a:off x="4587303" y="171281"/>
            <a:ext cx="4556697" cy="830997"/>
          </a:xfrm>
          <a:prstGeom prst="rect">
            <a:avLst/>
          </a:prstGeom>
          <a:solidFill>
            <a:srgbClr val="FFFF00"/>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a:ea typeface="+mn-ea"/>
                <a:cs typeface="+mn-cs"/>
              </a:rPr>
              <a:t>Do we get what we ask for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a:ea typeface="+mn-ea"/>
                <a:cs typeface="+mn-cs"/>
              </a:rPr>
              <a:t>with intended learning outcomes?</a:t>
            </a:r>
          </a:p>
        </p:txBody>
      </p:sp>
      <p:sp>
        <p:nvSpPr>
          <p:cNvPr id="6" name="TextBox 5">
            <a:extLst>
              <a:ext uri="{FF2B5EF4-FFF2-40B4-BE49-F238E27FC236}">
                <a16:creationId xmlns:a16="http://schemas.microsoft.com/office/drawing/2014/main" id="{BFA789BE-0951-4E9E-8277-B8B0966D2FA3}"/>
              </a:ext>
            </a:extLst>
          </p:cNvPr>
          <p:cNvSpPr txBox="1"/>
          <p:nvPr/>
        </p:nvSpPr>
        <p:spPr>
          <a:xfrm>
            <a:off x="3213912" y="4624367"/>
            <a:ext cx="5851858" cy="954107"/>
          </a:xfrm>
          <a:prstGeom prst="rect">
            <a:avLst/>
          </a:prstGeom>
          <a:solidFill>
            <a:srgbClr val="00B0F0">
              <a:alpha val="50196"/>
            </a:srgbClr>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Calibri"/>
                <a:ea typeface="+mn-ea"/>
                <a:cs typeface="+mn-cs"/>
              </a:rPr>
              <a:t>Have we any idea of how many of</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Calibri"/>
                <a:ea typeface="+mn-ea"/>
                <a:cs typeface="+mn-cs"/>
              </a:rPr>
              <a:t> these might also have been involved?</a:t>
            </a:r>
          </a:p>
        </p:txBody>
      </p:sp>
    </p:spTree>
    <p:extLst>
      <p:ext uri="{BB962C8B-B14F-4D97-AF65-F5344CB8AC3E}">
        <p14:creationId xmlns:p14="http://schemas.microsoft.com/office/powerpoint/2010/main" val="3953008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0703F-A8B8-4CF5-960A-C0BC03EEC8FF}"/>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50"/>
                </a:solidFill>
              </a:rPr>
              <a:t>Easy one? </a:t>
            </a:r>
            <a:br>
              <a:rPr lang="en-GB" sz="3600" b="1" dirty="0">
                <a:solidFill>
                  <a:srgbClr val="00B050"/>
                </a:solidFill>
              </a:rPr>
            </a:br>
            <a:r>
              <a:rPr lang="en-GB" sz="3600" b="1" dirty="0">
                <a:solidFill>
                  <a:srgbClr val="00B050"/>
                </a:solidFill>
              </a:rPr>
              <a:t>ILOs for a PGCert?</a:t>
            </a:r>
          </a:p>
        </p:txBody>
      </p:sp>
      <p:sp>
        <p:nvSpPr>
          <p:cNvPr id="3" name="Content Placeholder 2">
            <a:extLst>
              <a:ext uri="{FF2B5EF4-FFF2-40B4-BE49-F238E27FC236}">
                <a16:creationId xmlns:a16="http://schemas.microsoft.com/office/drawing/2014/main" id="{A15A59CB-307A-4A83-A56B-21989D3485AE}"/>
              </a:ext>
            </a:extLst>
          </p:cNvPr>
          <p:cNvSpPr>
            <a:spLocks noGrp="1"/>
          </p:cNvSpPr>
          <p:nvPr>
            <p:ph idx="1"/>
          </p:nvPr>
        </p:nvSpPr>
        <p:spPr/>
        <p:txBody>
          <a:bodyPr/>
          <a:lstStyle/>
          <a:p>
            <a:r>
              <a:rPr lang="en-GB" sz="2800" dirty="0"/>
              <a:t>You might have followed Donna </a:t>
            </a:r>
            <a:r>
              <a:rPr lang="en-GB" sz="2800" dirty="0" err="1"/>
              <a:t>Hurford’s</a:t>
            </a:r>
            <a:r>
              <a:rPr lang="en-GB" sz="2800" dirty="0"/>
              <a:t> recent survey on SEDA </a:t>
            </a:r>
            <a:r>
              <a:rPr lang="en-GB" sz="2800" dirty="0" err="1"/>
              <a:t>jiscmail</a:t>
            </a:r>
            <a:r>
              <a:rPr lang="en-GB" sz="2800" dirty="0"/>
              <a:t> of how universities design their learning outcomes (and aims) for such courses.</a:t>
            </a:r>
          </a:p>
          <a:p>
            <a:pPr marL="0" indent="0">
              <a:buNone/>
            </a:pPr>
            <a:r>
              <a:rPr lang="en-GB" sz="2800" dirty="0">
                <a:solidFill>
                  <a:srgbClr val="CC00CC"/>
                </a:solidFill>
              </a:rPr>
              <a:t>(See the attached downloadable word document of the paper derived from Donna’s work on this).</a:t>
            </a:r>
          </a:p>
          <a:p>
            <a:pPr marL="0" indent="0">
              <a:buNone/>
            </a:pPr>
            <a:endParaRPr lang="en-GB" sz="2800" dirty="0"/>
          </a:p>
        </p:txBody>
      </p:sp>
    </p:spTree>
    <p:extLst>
      <p:ext uri="{BB962C8B-B14F-4D97-AF65-F5344CB8AC3E}">
        <p14:creationId xmlns:p14="http://schemas.microsoft.com/office/powerpoint/2010/main" val="406499693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5E9D56C-EB8E-4ED5-82D0-6A6E586CA6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576581" cy="6858000"/>
          </a:xfrm>
          <a:prstGeom prst="rect">
            <a:avLst/>
          </a:prstGeom>
        </p:spPr>
      </p:pic>
      <p:sp>
        <p:nvSpPr>
          <p:cNvPr id="6" name="Rectangle 5">
            <a:extLst>
              <a:ext uri="{FF2B5EF4-FFF2-40B4-BE49-F238E27FC236}">
                <a16:creationId xmlns:a16="http://schemas.microsoft.com/office/drawing/2014/main" id="{0722C74F-448A-4E37-A8F2-0E35F8D4A6C8}"/>
              </a:ext>
            </a:extLst>
          </p:cNvPr>
          <p:cNvSpPr/>
          <p:nvPr/>
        </p:nvSpPr>
        <p:spPr>
          <a:xfrm>
            <a:off x="4572000" y="624479"/>
            <a:ext cx="4572000" cy="4062651"/>
          </a:xfrm>
          <a:prstGeom prst="rect">
            <a:avLst/>
          </a:prstGeom>
        </p:spPr>
        <p:txBody>
          <a:bodyPr>
            <a:spAutoFit/>
          </a:bodyPr>
          <a:lstStyle/>
          <a:p>
            <a:r>
              <a:rPr lang="en-GB" sz="2400" b="1" dirty="0">
                <a:latin typeface="Calibri" panose="020F0502020204030204" pitchFamily="34" charset="0"/>
                <a:ea typeface="Calibri" panose="020F0502020204030204" pitchFamily="34" charset="0"/>
                <a:cs typeface="Times New Roman" panose="02020603050405020304" pitchFamily="18" charset="0"/>
              </a:rPr>
              <a:t>Art and Design Pedagogy in Higher Education: Knowledge, Values and Ambiguity in the Creative Curriculum (Routledge Research in Higher Education) Hardcover: 2017</a:t>
            </a:r>
          </a:p>
          <a:p>
            <a:endParaRPr lang="en-GB" sz="2400" b="1" dirty="0">
              <a:latin typeface="Calibri" panose="020F0502020204030204" pitchFamily="34" charset="0"/>
              <a:ea typeface="Calibri" panose="020F0502020204030204" pitchFamily="34" charset="0"/>
              <a:cs typeface="Times New Roman" panose="02020603050405020304" pitchFamily="18" charset="0"/>
            </a:endParaRPr>
          </a:p>
          <a:p>
            <a:r>
              <a:rPr lang="en-GB" sz="2400" b="1" dirty="0">
                <a:latin typeface="Calibri" panose="020F0502020204030204" pitchFamily="34" charset="0"/>
                <a:ea typeface="Calibri" panose="020F0502020204030204" pitchFamily="34" charset="0"/>
                <a:cs typeface="Times New Roman" panose="02020603050405020304" pitchFamily="18" charset="0"/>
              </a:rPr>
              <a:t>Susan Orr and Alison Shreeve </a:t>
            </a:r>
          </a:p>
          <a:p>
            <a:endParaRPr lang="en-GB" sz="2400" b="1" dirty="0">
              <a:latin typeface="Calibri" panose="020F0502020204030204" pitchFamily="34" charset="0"/>
              <a:cs typeface="Times New Roman" panose="02020603050405020304" pitchFamily="18" charset="0"/>
            </a:endParaRPr>
          </a:p>
          <a:p>
            <a:r>
              <a:rPr lang="en-GB" u="sng" dirty="0">
                <a:hlinkClick r:id="rId3"/>
              </a:rPr>
              <a:t>https://vimeo.com/293922682</a:t>
            </a:r>
            <a:endParaRPr lang="en-GB" dirty="0"/>
          </a:p>
          <a:p>
            <a:endParaRPr lang="en-GB" sz="2400" b="1" dirty="0"/>
          </a:p>
        </p:txBody>
      </p:sp>
    </p:spTree>
    <p:extLst>
      <p:ext uri="{BB962C8B-B14F-4D97-AF65-F5344CB8AC3E}">
        <p14:creationId xmlns:p14="http://schemas.microsoft.com/office/powerpoint/2010/main" val="469625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228FD-E872-4E09-8F4D-A55F4C34D97F}"/>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50"/>
                </a:solidFill>
              </a:rPr>
              <a:t>Phil Newton: Swansea Medical School</a:t>
            </a:r>
          </a:p>
        </p:txBody>
      </p:sp>
      <p:sp>
        <p:nvSpPr>
          <p:cNvPr id="3" name="Content Placeholder 2">
            <a:extLst>
              <a:ext uri="{FF2B5EF4-FFF2-40B4-BE49-F238E27FC236}">
                <a16:creationId xmlns:a16="http://schemas.microsoft.com/office/drawing/2014/main" id="{5002ED75-C3CE-4D8D-AA61-417D292B9E17}"/>
              </a:ext>
            </a:extLst>
          </p:cNvPr>
          <p:cNvSpPr>
            <a:spLocks noGrp="1"/>
          </p:cNvSpPr>
          <p:nvPr>
            <p:ph idx="1"/>
          </p:nvPr>
        </p:nvSpPr>
        <p:spPr>
          <a:xfrm>
            <a:off x="358777" y="1196977"/>
            <a:ext cx="5149353" cy="4670425"/>
          </a:xfrm>
        </p:spPr>
        <p:txBody>
          <a:bodyPr/>
          <a:lstStyle/>
          <a:p>
            <a:pPr marL="0" indent="0">
              <a:buNone/>
            </a:pPr>
            <a:r>
              <a:rPr lang="en-GB" dirty="0"/>
              <a:t>‘How Common Is Commercial Contract Cheating in Higher Education and Is It Increasing? A Systematic Review’ </a:t>
            </a:r>
          </a:p>
          <a:p>
            <a:pPr marL="0" indent="0">
              <a:buNone/>
            </a:pPr>
            <a:r>
              <a:rPr lang="en-GB" dirty="0"/>
              <a:t>Front. Educ., 30 August 2018</a:t>
            </a:r>
          </a:p>
          <a:p>
            <a:pPr marL="0" indent="0">
              <a:buNone/>
            </a:pPr>
            <a:r>
              <a:rPr lang="en-GB" dirty="0"/>
              <a:t> </a:t>
            </a:r>
            <a:r>
              <a:rPr lang="en-GB" dirty="0">
                <a:hlinkClick r:id="rId2"/>
              </a:rPr>
              <a:t>https://doi.org/10.3389/feduc.2018.00067</a:t>
            </a:r>
            <a:r>
              <a:rPr lang="en-GB" dirty="0"/>
              <a:t> </a:t>
            </a:r>
          </a:p>
          <a:p>
            <a:pPr marL="0" indent="0">
              <a:buNone/>
            </a:pPr>
            <a:r>
              <a:rPr lang="en-GB" dirty="0"/>
              <a:t> </a:t>
            </a:r>
            <a:r>
              <a:rPr lang="en-GB" dirty="0">
                <a:hlinkClick r:id="rId3"/>
              </a:rPr>
              <a:t>https://www.frontiersin.org/articles/10.3389/feduc.2018.00067/full</a:t>
            </a:r>
            <a:r>
              <a:rPr lang="en-GB" dirty="0"/>
              <a:t> </a:t>
            </a:r>
          </a:p>
        </p:txBody>
      </p:sp>
      <p:pic>
        <p:nvPicPr>
          <p:cNvPr id="5" name="Picture 4">
            <a:extLst>
              <a:ext uri="{FF2B5EF4-FFF2-40B4-BE49-F238E27FC236}">
                <a16:creationId xmlns:a16="http://schemas.microsoft.com/office/drawing/2014/main" id="{54CF1AC7-4215-41C9-9121-DA91F5D2013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24160" y="1225708"/>
            <a:ext cx="2656927" cy="3528944"/>
          </a:xfrm>
          <a:prstGeom prst="rect">
            <a:avLst/>
          </a:prstGeom>
        </p:spPr>
      </p:pic>
    </p:spTree>
    <p:extLst>
      <p:ext uri="{BB962C8B-B14F-4D97-AF65-F5344CB8AC3E}">
        <p14:creationId xmlns:p14="http://schemas.microsoft.com/office/powerpoint/2010/main" val="2614437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6936D-8CE5-41EF-B8DC-994DA7B1EFDF}"/>
              </a:ext>
            </a:extLst>
          </p:cNvPr>
          <p:cNvSpPr>
            <a:spLocks noGrp="1"/>
          </p:cNvSpPr>
          <p:nvPr>
            <p:ph type="title"/>
          </p:nvPr>
        </p:nvSpPr>
        <p:spPr>
          <a:xfrm>
            <a:off x="250825" y="188925"/>
            <a:ext cx="8713788" cy="359675"/>
          </a:xfrm>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50"/>
                </a:solidFill>
              </a:rPr>
              <a:t>Matters arising?</a:t>
            </a:r>
          </a:p>
        </p:txBody>
      </p:sp>
      <p:sp>
        <p:nvSpPr>
          <p:cNvPr id="3" name="Content Placeholder 2">
            <a:extLst>
              <a:ext uri="{FF2B5EF4-FFF2-40B4-BE49-F238E27FC236}">
                <a16:creationId xmlns:a16="http://schemas.microsoft.com/office/drawing/2014/main" id="{EA58D823-7293-4DDA-9B22-03BEEE10D89B}"/>
              </a:ext>
            </a:extLst>
          </p:cNvPr>
          <p:cNvSpPr>
            <a:spLocks noGrp="1"/>
          </p:cNvSpPr>
          <p:nvPr>
            <p:ph idx="1"/>
          </p:nvPr>
        </p:nvSpPr>
        <p:spPr>
          <a:xfrm>
            <a:off x="107380" y="769599"/>
            <a:ext cx="9036620" cy="5318802"/>
          </a:xfrm>
        </p:spPr>
        <p:txBody>
          <a:bodyPr numCol="2"/>
          <a:lstStyle/>
          <a:p>
            <a:pPr marL="0" indent="0">
              <a:buNone/>
            </a:pPr>
            <a:r>
              <a:rPr lang="en-GB" sz="2400" dirty="0"/>
              <a:t>I hope to ask you to share your experience, views and ideas regarding:</a:t>
            </a:r>
          </a:p>
          <a:p>
            <a:pPr lvl="0">
              <a:buFont typeface="+mj-lt"/>
              <a:buAutoNum type="arabicPeriod"/>
            </a:pPr>
            <a:r>
              <a:rPr lang="en-GB" sz="2200" dirty="0"/>
              <a:t>Why and how learning outcomes may have become ‘a tyranny’? </a:t>
            </a:r>
          </a:p>
          <a:p>
            <a:pPr lvl="0">
              <a:buFont typeface="+mj-lt"/>
              <a:buAutoNum type="arabicPeriod"/>
            </a:pPr>
            <a:r>
              <a:rPr lang="en-GB" sz="2200" dirty="0"/>
              <a:t>What else, with hindsight, might be now be included in the ways we use intended outcomes, and what, with foresight, could be added to our approaches?</a:t>
            </a:r>
          </a:p>
          <a:p>
            <a:pPr>
              <a:buFont typeface="+mj-lt"/>
              <a:buAutoNum type="arabicPeriod"/>
            </a:pPr>
            <a:r>
              <a:rPr lang="en-GB" sz="2200" dirty="0"/>
              <a:t>How might we make better use of students </a:t>
            </a:r>
            <a:r>
              <a:rPr lang="en-GB" sz="2200" dirty="0">
                <a:solidFill>
                  <a:srgbClr val="008000"/>
                </a:solidFill>
              </a:rPr>
              <a:t>‘learning </a:t>
            </a:r>
            <a:r>
              <a:rPr lang="en-GB" sz="2200" i="1" dirty="0">
                <a:solidFill>
                  <a:srgbClr val="008000"/>
                </a:solidFill>
              </a:rPr>
              <a:t>incomes’</a:t>
            </a:r>
            <a:r>
              <a:rPr lang="en-GB" sz="2200" dirty="0">
                <a:solidFill>
                  <a:srgbClr val="008000"/>
                </a:solidFill>
              </a:rPr>
              <a:t>?</a:t>
            </a:r>
          </a:p>
          <a:p>
            <a:pPr>
              <a:buFont typeface="+mj-lt"/>
              <a:buAutoNum type="arabicPeriod"/>
            </a:pPr>
            <a:r>
              <a:rPr lang="en-GB" sz="2200" dirty="0"/>
              <a:t>Can we improve things by finding out about </a:t>
            </a:r>
            <a:r>
              <a:rPr lang="en-GB" sz="2200" i="1" dirty="0">
                <a:solidFill>
                  <a:srgbClr val="008000"/>
                </a:solidFill>
              </a:rPr>
              <a:t>emergent</a:t>
            </a:r>
            <a:r>
              <a:rPr lang="en-GB" sz="2200" dirty="0">
                <a:solidFill>
                  <a:srgbClr val="008000"/>
                </a:solidFill>
              </a:rPr>
              <a:t> learning outcomes</a:t>
            </a:r>
            <a:r>
              <a:rPr lang="en-GB" sz="2200" dirty="0"/>
              <a:t> which occur? (Are these often more important than the intended ones?).</a:t>
            </a:r>
          </a:p>
          <a:p>
            <a:pPr>
              <a:buFont typeface="+mj-lt"/>
              <a:buAutoNum type="arabicPeriod"/>
            </a:pPr>
            <a:endParaRPr lang="en-GB" sz="2200" dirty="0"/>
          </a:p>
          <a:p>
            <a:pPr>
              <a:buFont typeface="+mj-lt"/>
              <a:buAutoNum type="arabicPeriod"/>
            </a:pPr>
            <a:r>
              <a:rPr lang="en-GB" sz="2200" dirty="0"/>
              <a:t>What </a:t>
            </a:r>
            <a:r>
              <a:rPr lang="en-GB" sz="2200" i="1" dirty="0"/>
              <a:t>else</a:t>
            </a:r>
            <a:r>
              <a:rPr lang="en-GB" sz="2200" dirty="0"/>
              <a:t> important may students have achieved, that they haven’t yet realised? </a:t>
            </a:r>
            <a:r>
              <a:rPr lang="en-GB" sz="2200" dirty="0">
                <a:solidFill>
                  <a:srgbClr val="008000"/>
                </a:solidFill>
              </a:rPr>
              <a:t>(</a:t>
            </a:r>
            <a:r>
              <a:rPr lang="en-GB" sz="2200" i="1" dirty="0">
                <a:solidFill>
                  <a:srgbClr val="008000"/>
                </a:solidFill>
              </a:rPr>
              <a:t>Unrealised</a:t>
            </a:r>
            <a:r>
              <a:rPr lang="en-GB" sz="2200" dirty="0">
                <a:solidFill>
                  <a:srgbClr val="008000"/>
                </a:solidFill>
              </a:rPr>
              <a:t> learning outcomes)</a:t>
            </a:r>
          </a:p>
          <a:p>
            <a:pPr>
              <a:buFont typeface="+mj-lt"/>
              <a:buAutoNum type="arabicPeriod"/>
            </a:pPr>
            <a:r>
              <a:rPr lang="en-GB" sz="2200" dirty="0"/>
              <a:t>How best can we link evidence of achievement to learning outcomes: does written assessment sometimes only measure ghosts of the real achievement, and what evidence can only be assessed orally?</a:t>
            </a:r>
          </a:p>
          <a:p>
            <a:pPr>
              <a:buFont typeface="+mj-lt"/>
              <a:buAutoNum type="arabicPeriod"/>
            </a:pPr>
            <a:r>
              <a:rPr lang="en-GB" sz="2200" dirty="0"/>
              <a:t>How best can we address </a:t>
            </a:r>
            <a:r>
              <a:rPr lang="en-GB" sz="2200" dirty="0">
                <a:solidFill>
                  <a:srgbClr val="008000"/>
                </a:solidFill>
              </a:rPr>
              <a:t>learning </a:t>
            </a:r>
            <a:r>
              <a:rPr lang="en-GB" sz="2200" i="1" dirty="0">
                <a:solidFill>
                  <a:srgbClr val="008000"/>
                </a:solidFill>
              </a:rPr>
              <a:t>outgoings</a:t>
            </a:r>
            <a:r>
              <a:rPr lang="en-GB" sz="2200" dirty="0">
                <a:solidFill>
                  <a:srgbClr val="008000"/>
                </a:solidFill>
              </a:rPr>
              <a:t> </a:t>
            </a:r>
            <a:r>
              <a:rPr lang="en-GB" sz="2200" dirty="0"/>
              <a:t>– important aspects of learning that can’t be assessed, but will be really valuable five years later in career?</a:t>
            </a:r>
          </a:p>
          <a:p>
            <a:pPr>
              <a:buFont typeface="+mj-lt"/>
              <a:buAutoNum type="arabicPeriod"/>
            </a:pPr>
            <a:endParaRPr lang="en-GB" sz="2000" dirty="0"/>
          </a:p>
        </p:txBody>
      </p:sp>
    </p:spTree>
    <p:extLst>
      <p:ext uri="{BB962C8B-B14F-4D97-AF65-F5344CB8AC3E}">
        <p14:creationId xmlns:p14="http://schemas.microsoft.com/office/powerpoint/2010/main" val="352394189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B93E9-B5F5-4E3F-8DDD-3EB953C550B6}"/>
              </a:ext>
            </a:extLst>
          </p:cNvPr>
          <p:cNvSpPr>
            <a:spLocks noGrp="1"/>
          </p:cNvSpPr>
          <p:nvPr>
            <p:ph type="title"/>
          </p:nvPr>
        </p:nvSpPr>
        <p:spPr>
          <a:xfrm>
            <a:off x="250825" y="188925"/>
            <a:ext cx="8713788" cy="431685"/>
          </a:xfrm>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50"/>
                </a:solidFill>
              </a:rPr>
              <a:t>What we’ll try to do?</a:t>
            </a:r>
          </a:p>
        </p:txBody>
      </p:sp>
      <p:sp>
        <p:nvSpPr>
          <p:cNvPr id="3" name="Content Placeholder 2">
            <a:extLst>
              <a:ext uri="{FF2B5EF4-FFF2-40B4-BE49-F238E27FC236}">
                <a16:creationId xmlns:a16="http://schemas.microsoft.com/office/drawing/2014/main" id="{80A03826-7C36-4075-9022-3897EF5E06AD}"/>
              </a:ext>
            </a:extLst>
          </p:cNvPr>
          <p:cNvSpPr>
            <a:spLocks noGrp="1"/>
          </p:cNvSpPr>
          <p:nvPr>
            <p:ph idx="1"/>
          </p:nvPr>
        </p:nvSpPr>
        <p:spPr>
          <a:xfrm>
            <a:off x="358777" y="620611"/>
            <a:ext cx="8605838" cy="5246792"/>
          </a:xfrm>
        </p:spPr>
        <p:txBody>
          <a:bodyPr/>
          <a:lstStyle/>
          <a:p>
            <a:pPr lvl="0">
              <a:buFont typeface="+mj-lt"/>
              <a:buAutoNum type="arabicPeriod"/>
            </a:pPr>
            <a:r>
              <a:rPr lang="en-GB" sz="2400" dirty="0"/>
              <a:t>Collection of participants’ </a:t>
            </a:r>
            <a:r>
              <a:rPr lang="en-GB" sz="2400" dirty="0">
                <a:solidFill>
                  <a:srgbClr val="008000"/>
                </a:solidFill>
              </a:rPr>
              <a:t>expectations</a:t>
            </a:r>
            <a:r>
              <a:rPr lang="en-GB" sz="2400" dirty="0"/>
              <a:t> – and some of their </a:t>
            </a:r>
            <a:r>
              <a:rPr lang="en-GB" sz="2400" dirty="0">
                <a:solidFill>
                  <a:srgbClr val="008000"/>
                </a:solidFill>
              </a:rPr>
              <a:t>relevant learning </a:t>
            </a:r>
            <a:r>
              <a:rPr lang="en-GB" sz="2400" i="1" dirty="0">
                <a:solidFill>
                  <a:srgbClr val="008000"/>
                </a:solidFill>
              </a:rPr>
              <a:t>incomes</a:t>
            </a:r>
            <a:r>
              <a:rPr lang="en-GB" sz="2400" dirty="0"/>
              <a:t>, (using post-its of two colours, then exchanging randomly, then someone else reading out selected ones), and posting all post-its on a flipchart or two. (10 minutes).</a:t>
            </a:r>
          </a:p>
          <a:p>
            <a:pPr lvl="0">
              <a:buFont typeface="+mj-lt"/>
              <a:buAutoNum type="arabicPeriod"/>
            </a:pPr>
            <a:r>
              <a:rPr lang="en-GB" sz="2400" dirty="0"/>
              <a:t>Brief presentation, posing some of the questions listed above to participants, with group discussion of particular questions (possibly in differently constituted sub-groups for different questions), and asking groups to summarise outcomes of their discussions. (15 minutes).</a:t>
            </a:r>
          </a:p>
          <a:p>
            <a:pPr lvl="0">
              <a:buFont typeface="+mj-lt"/>
              <a:buAutoNum type="arabicPeriod"/>
            </a:pPr>
            <a:r>
              <a:rPr lang="en-GB" sz="2400" dirty="0"/>
              <a:t>Action planning with participants jotting down </a:t>
            </a:r>
            <a:r>
              <a:rPr lang="en-GB" sz="2400" dirty="0">
                <a:solidFill>
                  <a:srgbClr val="008000"/>
                </a:solidFill>
              </a:rPr>
              <a:t>‘takeaway actions they plan to implement’ </a:t>
            </a:r>
            <a:r>
              <a:rPr lang="en-GB" sz="2400" dirty="0"/>
              <a:t>on post-its, then sharing and discussing them. (10 minutes).</a:t>
            </a:r>
          </a:p>
          <a:p>
            <a:pPr>
              <a:buFont typeface="+mj-lt"/>
              <a:buAutoNum type="arabicPeriod"/>
            </a:pPr>
            <a:r>
              <a:rPr lang="en-GB" sz="2400" dirty="0"/>
              <a:t>Short, sharp collection of participants’ </a:t>
            </a:r>
            <a:r>
              <a:rPr lang="en-GB" sz="2400" dirty="0">
                <a:solidFill>
                  <a:srgbClr val="008000"/>
                </a:solidFill>
              </a:rPr>
              <a:t>individual </a:t>
            </a:r>
            <a:r>
              <a:rPr lang="en-GB" sz="2400" i="1" dirty="0">
                <a:solidFill>
                  <a:srgbClr val="008000"/>
                </a:solidFill>
              </a:rPr>
              <a:t>emergent</a:t>
            </a:r>
            <a:r>
              <a:rPr lang="en-GB" sz="2400" dirty="0">
                <a:solidFill>
                  <a:srgbClr val="008000"/>
                </a:solidFill>
              </a:rPr>
              <a:t> learning outcomes</a:t>
            </a:r>
            <a:r>
              <a:rPr lang="en-GB" sz="2400" dirty="0"/>
              <a:t> (jotted on post-its of another hue) and displaying them anonymously on a chart as participants leave the session. (5 minutes).</a:t>
            </a:r>
          </a:p>
          <a:p>
            <a:pPr lvl="0">
              <a:buFont typeface="+mj-lt"/>
              <a:buAutoNum type="arabicPeriod"/>
            </a:pPr>
            <a:endParaRPr lang="en-GB" sz="2400" dirty="0"/>
          </a:p>
          <a:p>
            <a:pPr marL="457200" indent="-457200">
              <a:buFont typeface="+mj-lt"/>
              <a:buAutoNum type="arabicPeriod"/>
            </a:pPr>
            <a:endParaRPr lang="en-GB" sz="2400" dirty="0"/>
          </a:p>
        </p:txBody>
      </p:sp>
    </p:spTree>
    <p:extLst>
      <p:ext uri="{BB962C8B-B14F-4D97-AF65-F5344CB8AC3E}">
        <p14:creationId xmlns:p14="http://schemas.microsoft.com/office/powerpoint/2010/main" val="188336577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7E1DE-32C0-4B6C-8C55-8B63F8CC8553}"/>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b="1" dirty="0">
                <a:solidFill>
                  <a:srgbClr val="00B050"/>
                </a:solidFill>
              </a:rPr>
              <a:t>Group Task</a:t>
            </a:r>
          </a:p>
        </p:txBody>
      </p:sp>
      <p:sp>
        <p:nvSpPr>
          <p:cNvPr id="3" name="Content Placeholder 2">
            <a:extLst>
              <a:ext uri="{FF2B5EF4-FFF2-40B4-BE49-F238E27FC236}">
                <a16:creationId xmlns:a16="http://schemas.microsoft.com/office/drawing/2014/main" id="{93C90408-6F84-40F9-8412-70AD929F1EDB}"/>
              </a:ext>
            </a:extLst>
          </p:cNvPr>
          <p:cNvSpPr>
            <a:spLocks noGrp="1"/>
          </p:cNvSpPr>
          <p:nvPr>
            <p:ph idx="1"/>
          </p:nvPr>
        </p:nvSpPr>
        <p:spPr/>
        <p:txBody>
          <a:bodyPr/>
          <a:lstStyle/>
          <a:p>
            <a:r>
              <a:rPr lang="en-GB" dirty="0"/>
              <a:t>In your group, play around with your selected question, and prepare a couple of sentences as response to the question, on a yellow post-it.</a:t>
            </a:r>
          </a:p>
        </p:txBody>
      </p:sp>
      <p:sp>
        <p:nvSpPr>
          <p:cNvPr id="4" name="Rectangle 3">
            <a:extLst>
              <a:ext uri="{FF2B5EF4-FFF2-40B4-BE49-F238E27FC236}">
                <a16:creationId xmlns:a16="http://schemas.microsoft.com/office/drawing/2014/main" id="{1F1AEA3A-4479-4330-B8E9-E764012BBBE6}"/>
              </a:ext>
            </a:extLst>
          </p:cNvPr>
          <p:cNvSpPr/>
          <p:nvPr/>
        </p:nvSpPr>
        <p:spPr bwMode="auto">
          <a:xfrm>
            <a:off x="899490" y="2628799"/>
            <a:ext cx="914400" cy="914400"/>
          </a:xfrm>
          <a:prstGeom prst="rect">
            <a:avLst/>
          </a:prstGeom>
          <a:solidFill>
            <a:srgbClr val="FFFF00"/>
          </a:solidFill>
          <a:ln w="9525"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4000" b="0" i="0" u="none" strike="noStrike" cap="none" normalizeH="0" baseline="0">
              <a:ln>
                <a:noFill/>
              </a:ln>
              <a:solidFill>
                <a:schemeClr val="tx1"/>
              </a:solidFill>
              <a:effectLst/>
              <a:latin typeface="Comic Sans MS" pitchFamily="66" charset="0"/>
            </a:endParaRPr>
          </a:p>
        </p:txBody>
      </p:sp>
    </p:spTree>
    <p:extLst>
      <p:ext uri="{BB962C8B-B14F-4D97-AF65-F5344CB8AC3E}">
        <p14:creationId xmlns:p14="http://schemas.microsoft.com/office/powerpoint/2010/main" val="242047127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rgbClr val="8C3D91"/>
            </a:gs>
            <a:gs pos="6000">
              <a:srgbClr val="7005D4"/>
            </a:gs>
            <a:gs pos="14999">
              <a:srgbClr val="181CC7"/>
            </a:gs>
            <a:gs pos="30000">
              <a:srgbClr val="0A128C"/>
            </a:gs>
            <a:gs pos="50000">
              <a:srgbClr val="000000"/>
            </a:gs>
            <a:gs pos="70000">
              <a:srgbClr val="0A128C"/>
            </a:gs>
            <a:gs pos="85001">
              <a:srgbClr val="181CC7"/>
            </a:gs>
            <a:gs pos="94000">
              <a:srgbClr val="7005D4"/>
            </a:gs>
            <a:gs pos="100000">
              <a:srgbClr val="8C3D91"/>
            </a:gs>
          </a:gsLst>
          <a:lin ang="18900000" scaled="1"/>
        </a:gra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auto">
          <a:xfrm>
            <a:off x="685800" y="6248400"/>
            <a:ext cx="19050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6147" name="Rectangle 3"/>
          <p:cNvSpPr>
            <a:spLocks noChangeArrowheads="1"/>
          </p:cNvSpPr>
          <p:nvPr/>
        </p:nvSpPr>
        <p:spPr bwMode="auto">
          <a:xfrm>
            <a:off x="3124200" y="6248400"/>
            <a:ext cx="28956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5124" name="Rectangle 5"/>
          <p:cNvSpPr>
            <a:spLocks noGrp="1" noChangeArrowheads="1"/>
          </p:cNvSpPr>
          <p:nvPr>
            <p:ph type="title"/>
          </p:nvPr>
        </p:nvSpPr>
        <p:spPr>
          <a:xfrm>
            <a:off x="838201" y="0"/>
            <a:ext cx="7759700" cy="1092200"/>
          </a:xfrm>
          <a:noFill/>
          <a:ln>
            <a:noFill/>
          </a:ln>
        </p:spPr>
        <p:txBody>
          <a:bodyPr/>
          <a:lstStyle/>
          <a:p>
            <a:pPr>
              <a:defRPr/>
            </a:pPr>
            <a:r>
              <a:rPr lang="en-GB" sz="5400" b="0" dirty="0">
                <a:solidFill>
                  <a:srgbClr val="FFFF00"/>
                </a:solidFill>
                <a:latin typeface="Trebuchet MS" pitchFamily="34" charset="0"/>
              </a:rPr>
              <a:t> About Phil…</a:t>
            </a:r>
          </a:p>
        </p:txBody>
      </p:sp>
      <p:sp>
        <p:nvSpPr>
          <p:cNvPr id="6149" name="Rectangle 6"/>
          <p:cNvSpPr>
            <a:spLocks noGrp="1" noChangeArrowheads="1"/>
          </p:cNvSpPr>
          <p:nvPr>
            <p:ph type="body" sz="half" idx="1"/>
          </p:nvPr>
        </p:nvSpPr>
        <p:spPr>
          <a:xfrm>
            <a:off x="179388" y="914400"/>
            <a:ext cx="4462462" cy="5943600"/>
          </a:xfrm>
          <a:noFill/>
          <a:ln>
            <a:noFill/>
          </a:ln>
        </p:spPr>
        <p:txBody>
          <a:bodyPr/>
          <a:lstStyle/>
          <a:p>
            <a:pPr>
              <a:lnSpc>
                <a:spcPct val="100000"/>
              </a:lnSpc>
              <a:spcBef>
                <a:spcPct val="30000"/>
              </a:spcBef>
              <a:buSzTx/>
              <a:buFont typeface="Wingdings" pitchFamily="2" charset="2"/>
              <a:buChar char="v"/>
            </a:pPr>
            <a:r>
              <a:rPr lang="en-GB" sz="2400" dirty="0">
                <a:solidFill>
                  <a:schemeClr val="bg1"/>
                </a:solidFill>
                <a:latin typeface="Calibri" pitchFamily="34" charset="0"/>
              </a:rPr>
              <a:t>First a musician</a:t>
            </a:r>
          </a:p>
          <a:p>
            <a:pPr>
              <a:lnSpc>
                <a:spcPct val="100000"/>
              </a:lnSpc>
              <a:spcBef>
                <a:spcPct val="30000"/>
              </a:spcBef>
              <a:buSzTx/>
              <a:buFont typeface="Wingdings" pitchFamily="2" charset="2"/>
              <a:buChar char="v"/>
            </a:pPr>
            <a:r>
              <a:rPr lang="en-GB" sz="2400" dirty="0">
                <a:solidFill>
                  <a:schemeClr val="bg1"/>
                </a:solidFill>
                <a:latin typeface="Calibri" pitchFamily="34" charset="0"/>
              </a:rPr>
              <a:t>Then a writer</a:t>
            </a:r>
          </a:p>
          <a:p>
            <a:pPr>
              <a:lnSpc>
                <a:spcPct val="100000"/>
              </a:lnSpc>
              <a:spcBef>
                <a:spcPct val="30000"/>
              </a:spcBef>
              <a:buSzTx/>
              <a:buFont typeface="Wingdings" pitchFamily="2" charset="2"/>
              <a:buChar char="v"/>
            </a:pPr>
            <a:r>
              <a:rPr lang="en-GB" sz="2400" dirty="0">
                <a:solidFill>
                  <a:schemeClr val="bg1"/>
                </a:solidFill>
                <a:latin typeface="Calibri" pitchFamily="34" charset="0"/>
              </a:rPr>
              <a:t>Then a scientist</a:t>
            </a:r>
          </a:p>
          <a:p>
            <a:pPr>
              <a:lnSpc>
                <a:spcPct val="100000"/>
              </a:lnSpc>
              <a:spcBef>
                <a:spcPct val="30000"/>
              </a:spcBef>
              <a:buSzTx/>
              <a:buFont typeface="Wingdings" pitchFamily="2" charset="2"/>
              <a:buChar char="v"/>
            </a:pPr>
            <a:r>
              <a:rPr lang="en-GB" sz="2400" dirty="0">
                <a:solidFill>
                  <a:schemeClr val="bg1"/>
                </a:solidFill>
                <a:latin typeface="Calibri" pitchFamily="34" charset="0"/>
              </a:rPr>
              <a:t>Then a researcher</a:t>
            </a:r>
          </a:p>
          <a:p>
            <a:pPr>
              <a:lnSpc>
                <a:spcPct val="100000"/>
              </a:lnSpc>
              <a:spcBef>
                <a:spcPct val="30000"/>
              </a:spcBef>
              <a:buSzTx/>
              <a:buFont typeface="Wingdings" pitchFamily="2" charset="2"/>
              <a:buChar char="v"/>
            </a:pPr>
            <a:r>
              <a:rPr lang="en-GB" sz="2400" dirty="0">
                <a:solidFill>
                  <a:srgbClr val="FFFF00"/>
                </a:solidFill>
                <a:latin typeface="Calibri" pitchFamily="34" charset="0"/>
              </a:rPr>
              <a:t>Then a lecturer and warden at what is now USW</a:t>
            </a:r>
          </a:p>
          <a:p>
            <a:pPr>
              <a:lnSpc>
                <a:spcPct val="100000"/>
              </a:lnSpc>
              <a:spcBef>
                <a:spcPct val="30000"/>
              </a:spcBef>
              <a:buSzTx/>
              <a:buFont typeface="Wingdings" pitchFamily="2" charset="2"/>
              <a:buChar char="v"/>
            </a:pPr>
            <a:r>
              <a:rPr lang="en-GB" sz="2400" dirty="0">
                <a:solidFill>
                  <a:srgbClr val="FFFF00"/>
                </a:solidFill>
                <a:latin typeface="Calibri" pitchFamily="34" charset="0"/>
              </a:rPr>
              <a:t>Got interested in how students learn</a:t>
            </a:r>
          </a:p>
          <a:p>
            <a:pPr>
              <a:lnSpc>
                <a:spcPct val="100000"/>
              </a:lnSpc>
              <a:spcBef>
                <a:spcPct val="30000"/>
              </a:spcBef>
              <a:buSzTx/>
              <a:buFont typeface="Wingdings" pitchFamily="2" charset="2"/>
              <a:buChar char="v"/>
            </a:pPr>
            <a:r>
              <a:rPr lang="en-GB" sz="2400" dirty="0">
                <a:solidFill>
                  <a:srgbClr val="FFFF00"/>
                </a:solidFill>
                <a:latin typeface="Calibri" pitchFamily="34" charset="0"/>
              </a:rPr>
              <a:t>And the effects assessment and feedback have on them</a:t>
            </a:r>
          </a:p>
          <a:p>
            <a:pPr>
              <a:lnSpc>
                <a:spcPct val="100000"/>
              </a:lnSpc>
              <a:spcBef>
                <a:spcPct val="30000"/>
              </a:spcBef>
              <a:buSzTx/>
              <a:buFont typeface="Wingdings" pitchFamily="2" charset="2"/>
              <a:buChar char="v"/>
            </a:pPr>
            <a:r>
              <a:rPr lang="en-GB" sz="2400" dirty="0">
                <a:solidFill>
                  <a:srgbClr val="FFFF00"/>
                </a:solidFill>
                <a:latin typeface="Calibri" pitchFamily="34" charset="0"/>
              </a:rPr>
              <a:t>And how we teach them</a:t>
            </a:r>
          </a:p>
          <a:p>
            <a:pPr>
              <a:lnSpc>
                <a:spcPct val="100000"/>
              </a:lnSpc>
              <a:spcBef>
                <a:spcPct val="30000"/>
              </a:spcBef>
              <a:buSzTx/>
              <a:buFont typeface="Wingdings" pitchFamily="2" charset="2"/>
              <a:buChar char="v"/>
            </a:pPr>
            <a:r>
              <a:rPr lang="en-GB" sz="2400" dirty="0">
                <a:solidFill>
                  <a:srgbClr val="FFFF00"/>
                </a:solidFill>
                <a:latin typeface="Calibri" pitchFamily="34" charset="0"/>
              </a:rPr>
              <a:t>Gradually became an educational developer</a:t>
            </a:r>
          </a:p>
          <a:p>
            <a:pPr>
              <a:lnSpc>
                <a:spcPct val="100000"/>
              </a:lnSpc>
              <a:spcBef>
                <a:spcPct val="30000"/>
              </a:spcBef>
              <a:buSzTx/>
              <a:buFont typeface="Wingdings" pitchFamily="2" charset="2"/>
              <a:buChar char="v"/>
            </a:pPr>
            <a:endParaRPr lang="en-GB" sz="2400" dirty="0">
              <a:solidFill>
                <a:srgbClr val="FFFF00"/>
              </a:solidFill>
              <a:latin typeface="Calibri" pitchFamily="34" charset="0"/>
            </a:endParaRPr>
          </a:p>
        </p:txBody>
      </p:sp>
      <p:sp>
        <p:nvSpPr>
          <p:cNvPr id="6150" name="Rectangle 7"/>
          <p:cNvSpPr>
            <a:spLocks noGrp="1" noChangeArrowheads="1"/>
          </p:cNvSpPr>
          <p:nvPr>
            <p:ph type="body" sz="half" idx="2"/>
          </p:nvPr>
        </p:nvSpPr>
        <p:spPr>
          <a:xfrm>
            <a:off x="4427538" y="990600"/>
            <a:ext cx="4716462" cy="5867400"/>
          </a:xfrm>
          <a:noFill/>
          <a:ln>
            <a:noFill/>
          </a:ln>
        </p:spPr>
        <p:txBody>
          <a:bodyPr/>
          <a:lstStyle/>
          <a:p>
            <a:pPr>
              <a:lnSpc>
                <a:spcPct val="100000"/>
              </a:lnSpc>
              <a:spcBef>
                <a:spcPct val="30000"/>
              </a:spcBef>
              <a:buSzTx/>
              <a:buFont typeface="Wingdings" pitchFamily="2" charset="2"/>
              <a:buChar char="v"/>
            </a:pPr>
            <a:r>
              <a:rPr lang="en-GB" sz="2400" dirty="0">
                <a:solidFill>
                  <a:schemeClr val="bg1"/>
                </a:solidFill>
                <a:latin typeface="Calibri" pitchFamily="34" charset="0"/>
              </a:rPr>
              <a:t>And now ‘retired’!?</a:t>
            </a:r>
          </a:p>
          <a:p>
            <a:pPr>
              <a:lnSpc>
                <a:spcPct val="100000"/>
              </a:lnSpc>
              <a:spcBef>
                <a:spcPct val="30000"/>
              </a:spcBef>
              <a:buSzTx/>
              <a:buFont typeface="Wingdings" pitchFamily="2" charset="2"/>
              <a:buChar char="v"/>
            </a:pPr>
            <a:endParaRPr lang="en-GB" sz="2400" dirty="0">
              <a:solidFill>
                <a:srgbClr val="66FF33"/>
              </a:solidFill>
              <a:latin typeface="Calibri" pitchFamily="34" charset="0"/>
            </a:endParaRPr>
          </a:p>
          <a:p>
            <a:pPr>
              <a:lnSpc>
                <a:spcPct val="100000"/>
              </a:lnSpc>
              <a:spcBef>
                <a:spcPct val="30000"/>
              </a:spcBef>
              <a:buSzTx/>
              <a:buFont typeface="Wingdings" pitchFamily="2" charset="2"/>
              <a:buNone/>
            </a:pPr>
            <a:r>
              <a:rPr lang="en-GB" sz="2400" dirty="0">
                <a:solidFill>
                  <a:srgbClr val="FFCCFF"/>
                </a:solidFill>
                <a:latin typeface="Calibri" pitchFamily="34" charset="0"/>
              </a:rPr>
              <a:t>Currently…</a:t>
            </a:r>
          </a:p>
          <a:p>
            <a:pPr>
              <a:lnSpc>
                <a:spcPct val="100000"/>
              </a:lnSpc>
              <a:spcBef>
                <a:spcPct val="30000"/>
              </a:spcBef>
              <a:buSzTx/>
              <a:buFont typeface="Wingdings" pitchFamily="2" charset="2"/>
              <a:buChar char="v"/>
            </a:pPr>
            <a:r>
              <a:rPr lang="en-GB" sz="2400" dirty="0">
                <a:solidFill>
                  <a:srgbClr val="FFCCFF"/>
                </a:solidFill>
                <a:latin typeface="Calibri" pitchFamily="34" charset="0"/>
              </a:rPr>
              <a:t>Visiting Prof: Plymouth &amp; Edge Hill</a:t>
            </a:r>
          </a:p>
          <a:p>
            <a:pPr>
              <a:lnSpc>
                <a:spcPct val="100000"/>
              </a:lnSpc>
              <a:spcBef>
                <a:spcPct val="30000"/>
              </a:spcBef>
              <a:buSzTx/>
              <a:buFont typeface="Wingdings" pitchFamily="2" charset="2"/>
              <a:buChar char="v"/>
            </a:pPr>
            <a:r>
              <a:rPr lang="en-GB" sz="2400" dirty="0">
                <a:solidFill>
                  <a:srgbClr val="FFCCFF"/>
                </a:solidFill>
                <a:latin typeface="Calibri" pitchFamily="34" charset="0"/>
              </a:rPr>
              <a:t>Emeritus Prof: Leeds Beckett</a:t>
            </a:r>
          </a:p>
          <a:p>
            <a:pPr>
              <a:lnSpc>
                <a:spcPct val="100000"/>
              </a:lnSpc>
              <a:spcBef>
                <a:spcPct val="30000"/>
              </a:spcBef>
              <a:buSzTx/>
              <a:buFont typeface="Wingdings" pitchFamily="2" charset="2"/>
              <a:buChar char="v"/>
            </a:pPr>
            <a:r>
              <a:rPr lang="en-GB" sz="2400" dirty="0">
                <a:solidFill>
                  <a:srgbClr val="FFCCFF"/>
                </a:solidFill>
                <a:latin typeface="Calibri" pitchFamily="34" charset="0"/>
              </a:rPr>
              <a:t>Based at Newcastle, UK</a:t>
            </a:r>
          </a:p>
          <a:p>
            <a:pPr>
              <a:lnSpc>
                <a:spcPct val="100000"/>
              </a:lnSpc>
              <a:spcBef>
                <a:spcPct val="30000"/>
              </a:spcBef>
              <a:buSzTx/>
              <a:buNone/>
            </a:pPr>
            <a:r>
              <a:rPr lang="en-GB" sz="2400" dirty="0">
                <a:solidFill>
                  <a:srgbClr val="FFCCFF"/>
                </a:solidFill>
                <a:latin typeface="Calibri" pitchFamily="34" charset="0"/>
              </a:rPr>
              <a:t>	And on trains</a:t>
            </a:r>
          </a:p>
        </p:txBody>
      </p:sp>
      <p:sp>
        <p:nvSpPr>
          <p:cNvPr id="6151" name="AutoShape 11">
            <a:hlinkClick r:id="rId3" action="ppaction://hlinkfile" highlightClick="1"/>
          </p:cNvPr>
          <p:cNvSpPr>
            <a:spLocks noChangeArrowheads="1"/>
          </p:cNvSpPr>
          <p:nvPr/>
        </p:nvSpPr>
        <p:spPr bwMode="auto">
          <a:xfrm>
            <a:off x="5105401" y="6096000"/>
            <a:ext cx="1804988" cy="762000"/>
          </a:xfrm>
          <a:prstGeom prst="actionButtonBlank">
            <a:avLst/>
          </a:prstGeom>
          <a:noFill/>
          <a:ln w="12700">
            <a:noFill/>
            <a:miter lim="800000"/>
            <a:headEnd type="none" w="sm" len="sm"/>
            <a:tailEnd type="none" w="sm" len="sm"/>
          </a:ln>
        </p:spPr>
        <p:txBody>
          <a:bodyPr wrap="none" anchor="ctr"/>
          <a:lstStyle/>
          <a:p>
            <a:pPr algn="ctr" eaLnBrk="0" hangingPunct="0"/>
            <a:endParaRPr lang="en-US" sz="2400" dirty="0">
              <a:solidFill>
                <a:srgbClr val="000000"/>
              </a:solidFill>
              <a:latin typeface="Tahoma" pitchFamily="34" charset="0"/>
            </a:endParaRPr>
          </a:p>
        </p:txBody>
      </p:sp>
      <p:sp>
        <p:nvSpPr>
          <p:cNvPr id="6152" name="Text Box 13"/>
          <p:cNvSpPr txBox="1">
            <a:spLocks noChangeArrowheads="1"/>
          </p:cNvSpPr>
          <p:nvPr/>
        </p:nvSpPr>
        <p:spPr bwMode="auto">
          <a:xfrm>
            <a:off x="1619250" y="5949950"/>
            <a:ext cx="6192838" cy="457200"/>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US" sz="2400" dirty="0">
              <a:solidFill>
                <a:srgbClr val="000000"/>
              </a:solidFill>
              <a:latin typeface="Tahoma" pitchFamily="34" charset="0"/>
            </a:endParaRPr>
          </a:p>
        </p:txBody>
      </p:sp>
      <p:sp>
        <p:nvSpPr>
          <p:cNvPr id="164878" name="Text Box 14"/>
          <p:cNvSpPr txBox="1">
            <a:spLocks noChangeArrowheads="1"/>
          </p:cNvSpPr>
          <p:nvPr/>
        </p:nvSpPr>
        <p:spPr bwMode="auto">
          <a:xfrm>
            <a:off x="3923916" y="5733268"/>
            <a:ext cx="4536349" cy="830997"/>
          </a:xfrm>
          <a:prstGeom prst="rect">
            <a:avLst/>
          </a:prstGeom>
          <a:noFill/>
          <a:ln w="12700">
            <a:noFill/>
            <a:miter lim="800000"/>
            <a:headEnd type="none" w="sm" len="sm"/>
            <a:tailEnd type="none" w="sm" len="sm"/>
          </a:ln>
        </p:spPr>
        <p:txBody>
          <a:bodyPr wrap="square">
            <a:spAutoFit/>
          </a:bodyPr>
          <a:lstStyle/>
          <a:p>
            <a:pPr algn="ctr" eaLnBrk="0" hangingPunct="0"/>
            <a:r>
              <a:rPr lang="en-GB" sz="2400" b="1" dirty="0">
                <a:solidFill>
                  <a:srgbClr val="FFFF00"/>
                </a:solidFill>
                <a:latin typeface="Calibri" pitchFamily="34" charset="0"/>
              </a:rPr>
              <a:t>And an expert…</a:t>
            </a:r>
          </a:p>
          <a:p>
            <a:pPr algn="ctr" eaLnBrk="0" hangingPunct="0"/>
            <a:r>
              <a:rPr lang="en-GB" sz="2400" b="1" dirty="0">
                <a:solidFill>
                  <a:srgbClr val="FFFF00"/>
                </a:solidFill>
                <a:latin typeface="Calibri" pitchFamily="34" charset="0"/>
              </a:rPr>
              <a:t>on train routes and timetables!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iterate type="lt">
                                    <p:tmPct val="10000"/>
                                  </p:iterate>
                                  <p:childTnLst>
                                    <p:set>
                                      <p:cBhvr>
                                        <p:cTn id="6" dur="1" fill="hold">
                                          <p:stCondLst>
                                            <p:cond delay="0"/>
                                          </p:stCondLst>
                                        </p:cTn>
                                        <p:tgtEl>
                                          <p:spTgt spid="164878"/>
                                        </p:tgtEl>
                                        <p:attrNameLst>
                                          <p:attrName>style.visibility</p:attrName>
                                        </p:attrNameLst>
                                      </p:cBhvr>
                                      <p:to>
                                        <p:strVal val="visible"/>
                                      </p:to>
                                    </p:set>
                                    <p:animEffect transition="in" filter="dissolve">
                                      <p:cBhvr>
                                        <p:cTn id="7" dur="500"/>
                                        <p:tgtEl>
                                          <p:spTgt spid="164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78" grpId="0"/>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E68ED-105D-499E-AD69-597FEAC61781}"/>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b="1" dirty="0">
                <a:solidFill>
                  <a:srgbClr val="CC00CC"/>
                </a:solidFill>
              </a:rPr>
              <a:t>Bonus slide: </a:t>
            </a:r>
            <a:r>
              <a:rPr lang="en-GB" b="1" dirty="0">
                <a:solidFill>
                  <a:srgbClr val="00B050"/>
                </a:solidFill>
              </a:rPr>
              <a:t>Learning </a:t>
            </a:r>
            <a:r>
              <a:rPr lang="en-GB" b="1" i="1" dirty="0">
                <a:solidFill>
                  <a:srgbClr val="00B050"/>
                </a:solidFill>
              </a:rPr>
              <a:t>incomes</a:t>
            </a:r>
          </a:p>
        </p:txBody>
      </p:sp>
      <p:sp>
        <p:nvSpPr>
          <p:cNvPr id="3" name="Content Placeholder 2">
            <a:extLst>
              <a:ext uri="{FF2B5EF4-FFF2-40B4-BE49-F238E27FC236}">
                <a16:creationId xmlns:a16="http://schemas.microsoft.com/office/drawing/2014/main" id="{09755A63-3791-4D5C-BC58-54E6DD72E916}"/>
              </a:ext>
            </a:extLst>
          </p:cNvPr>
          <p:cNvSpPr>
            <a:spLocks noGrp="1"/>
          </p:cNvSpPr>
          <p:nvPr>
            <p:ph idx="1"/>
          </p:nvPr>
        </p:nvSpPr>
        <p:spPr/>
        <p:txBody>
          <a:bodyPr/>
          <a:lstStyle/>
          <a:p>
            <a:pPr marL="0" indent="0">
              <a:buNone/>
            </a:pPr>
            <a:r>
              <a:rPr lang="en-GB" sz="2800" dirty="0"/>
              <a:t>These may be different for each different learner. By learning </a:t>
            </a:r>
            <a:r>
              <a:rPr lang="en-GB" sz="2800" i="1" dirty="0"/>
              <a:t>incomes</a:t>
            </a:r>
            <a:r>
              <a:rPr lang="en-GB" sz="2800" dirty="0"/>
              <a:t>, I mean all the things learners are bringing to the learning situation. These include:</a:t>
            </a:r>
          </a:p>
          <a:p>
            <a:pPr lvl="0"/>
            <a:r>
              <a:rPr lang="en-GB" sz="2800" dirty="0"/>
              <a:t>what they already know about the subject</a:t>
            </a:r>
          </a:p>
          <a:p>
            <a:pPr lvl="0"/>
            <a:r>
              <a:rPr lang="en-GB" sz="2800" dirty="0"/>
              <a:t>what they can already do, related to the subject</a:t>
            </a:r>
          </a:p>
          <a:p>
            <a:pPr lvl="0"/>
            <a:r>
              <a:rPr lang="en-GB" sz="2800" dirty="0"/>
              <a:t>other things in their experience which they can link to the new subject.</a:t>
            </a:r>
          </a:p>
          <a:p>
            <a:pPr marL="0" lvl="0" indent="0">
              <a:buNone/>
            </a:pPr>
            <a:r>
              <a:rPr lang="en-GB" sz="2800" dirty="0"/>
              <a:t>(Race, 2014)</a:t>
            </a:r>
          </a:p>
          <a:p>
            <a:endParaRPr lang="en-GB" sz="2800" dirty="0"/>
          </a:p>
        </p:txBody>
      </p:sp>
    </p:spTree>
    <p:extLst>
      <p:ext uri="{BB962C8B-B14F-4D97-AF65-F5344CB8AC3E}">
        <p14:creationId xmlns:p14="http://schemas.microsoft.com/office/powerpoint/2010/main" val="3069028804"/>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E37CA-23F3-4C9A-8FFD-5FC3CA0AA0A2}"/>
              </a:ext>
            </a:extLst>
          </p:cNvPr>
          <p:cNvSpPr>
            <a:spLocks noGrp="1"/>
          </p:cNvSpPr>
          <p:nvPr>
            <p:ph type="title"/>
          </p:nvPr>
        </p:nvSpPr>
        <p:spPr>
          <a:xfrm>
            <a:off x="0" y="188925"/>
            <a:ext cx="8964613" cy="431685"/>
          </a:xfrm>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CC00CC"/>
                </a:solidFill>
              </a:rPr>
              <a:t>Bonus slide: </a:t>
            </a:r>
            <a:r>
              <a:rPr lang="en-GB" sz="3600" b="1" dirty="0">
                <a:solidFill>
                  <a:srgbClr val="00B050"/>
                </a:solidFill>
              </a:rPr>
              <a:t>Benefits of learning incomes: </a:t>
            </a:r>
            <a:r>
              <a:rPr lang="en-GB" sz="3200" b="1" dirty="0">
                <a:solidFill>
                  <a:srgbClr val="00B050"/>
                </a:solidFill>
              </a:rPr>
              <a:t>they</a:t>
            </a:r>
            <a:r>
              <a:rPr lang="en-GB" sz="3600" b="1" dirty="0">
                <a:solidFill>
                  <a:srgbClr val="00B050"/>
                </a:solidFill>
              </a:rPr>
              <a:t> help us to:</a:t>
            </a:r>
          </a:p>
        </p:txBody>
      </p:sp>
      <p:sp>
        <p:nvSpPr>
          <p:cNvPr id="6" name="Content Placeholder 5">
            <a:extLst>
              <a:ext uri="{FF2B5EF4-FFF2-40B4-BE49-F238E27FC236}">
                <a16:creationId xmlns:a16="http://schemas.microsoft.com/office/drawing/2014/main" id="{76B92B51-5C48-4B2D-82E3-BCE56C3230A6}"/>
              </a:ext>
            </a:extLst>
          </p:cNvPr>
          <p:cNvSpPr>
            <a:spLocks noGrp="1"/>
          </p:cNvSpPr>
          <p:nvPr>
            <p:ph idx="1"/>
          </p:nvPr>
        </p:nvSpPr>
        <p:spPr>
          <a:xfrm>
            <a:off x="0" y="764631"/>
            <a:ext cx="8964615" cy="5102772"/>
          </a:xfrm>
        </p:spPr>
        <p:txBody>
          <a:bodyPr/>
          <a:lstStyle/>
          <a:p>
            <a:r>
              <a:rPr lang="en-GB" sz="2400" dirty="0"/>
              <a:t>avoid spending too much time telling the class all sorts of things they already know. We still may need to cover some of these things for the sake of the learners who don’t yet know them, but we can minimize the tedium for those who already do know them.</a:t>
            </a:r>
          </a:p>
          <a:p>
            <a:r>
              <a:rPr lang="en-GB" sz="2400" dirty="0"/>
              <a:t>give learners the chance to explain things they already know to each other – the explainers learn a great deal and we avoid boring them with our own explanations.</a:t>
            </a:r>
          </a:p>
          <a:p>
            <a:r>
              <a:rPr lang="en-GB" sz="2400" dirty="0"/>
              <a:t>spot misconceptions that some of our learners may have about things we’re going to build on. We can then put them right on these as we introduce topics.</a:t>
            </a:r>
          </a:p>
          <a:p>
            <a:r>
              <a:rPr lang="en-GB" sz="2400" dirty="0"/>
              <a:t>build on what members of the class </a:t>
            </a:r>
            <a:r>
              <a:rPr lang="en-GB" sz="2400" i="1" dirty="0"/>
              <a:t>want</a:t>
            </a:r>
            <a:r>
              <a:rPr lang="en-GB" sz="2400" dirty="0"/>
              <a:t> to find out. This helps learners to feel an increased degree of ownership of what we tell them – in effect, we’re structuring the curriculum around </a:t>
            </a:r>
            <a:r>
              <a:rPr lang="en-GB" sz="2400" i="1" dirty="0"/>
              <a:t>their</a:t>
            </a:r>
            <a:r>
              <a:rPr lang="en-GB" sz="2400" dirty="0"/>
              <a:t> questions.</a:t>
            </a:r>
          </a:p>
          <a:p>
            <a:pPr marL="0" indent="0">
              <a:buNone/>
            </a:pPr>
            <a:r>
              <a:rPr lang="en-GB" sz="2400" dirty="0"/>
              <a:t>(Race, 2014)</a:t>
            </a:r>
          </a:p>
          <a:p>
            <a:endParaRPr lang="en-GB" sz="2400" dirty="0"/>
          </a:p>
        </p:txBody>
      </p:sp>
    </p:spTree>
    <p:extLst>
      <p:ext uri="{BB962C8B-B14F-4D97-AF65-F5344CB8AC3E}">
        <p14:creationId xmlns:p14="http://schemas.microsoft.com/office/powerpoint/2010/main" val="192937268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C6ACC-EF3F-419A-81F3-91A1CF0AEED5}"/>
              </a:ext>
            </a:extLst>
          </p:cNvPr>
          <p:cNvSpPr>
            <a:spLocks noGrp="1"/>
          </p:cNvSpPr>
          <p:nvPr>
            <p:ph type="title"/>
          </p:nvPr>
        </p:nvSpPr>
        <p:spPr>
          <a:xfrm>
            <a:off x="250825" y="188925"/>
            <a:ext cx="8713788" cy="575705"/>
          </a:xfrm>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CC00CC"/>
                </a:solidFill>
              </a:rPr>
              <a:t>Bonus slide: </a:t>
            </a:r>
            <a:r>
              <a:rPr lang="en-GB" sz="3600" b="1" dirty="0">
                <a:solidFill>
                  <a:srgbClr val="00B050"/>
                </a:solidFill>
              </a:rPr>
              <a:t>Is the intended outcome ‘Competence’?</a:t>
            </a:r>
          </a:p>
        </p:txBody>
      </p:sp>
      <p:sp>
        <p:nvSpPr>
          <p:cNvPr id="3" name="Content Placeholder 2">
            <a:extLst>
              <a:ext uri="{FF2B5EF4-FFF2-40B4-BE49-F238E27FC236}">
                <a16:creationId xmlns:a16="http://schemas.microsoft.com/office/drawing/2014/main" id="{B5F0BD35-981C-4E05-B3F8-7FE8AA5B24FF}"/>
              </a:ext>
            </a:extLst>
          </p:cNvPr>
          <p:cNvSpPr>
            <a:spLocks noGrp="1"/>
          </p:cNvSpPr>
          <p:nvPr>
            <p:ph idx="1"/>
          </p:nvPr>
        </p:nvSpPr>
        <p:spPr>
          <a:xfrm>
            <a:off x="358777" y="908651"/>
            <a:ext cx="8605838" cy="4958752"/>
          </a:xfrm>
        </p:spPr>
        <p:txBody>
          <a:bodyPr numCol="2"/>
          <a:lstStyle/>
          <a:p>
            <a:pPr marL="0" indent="0">
              <a:buNone/>
            </a:pPr>
            <a:r>
              <a:rPr lang="en-GB" sz="4000" dirty="0"/>
              <a:t>'Competence' - I worry about the usage of this word. What does it mean? </a:t>
            </a:r>
          </a:p>
          <a:p>
            <a:r>
              <a:rPr lang="en-GB" dirty="0"/>
              <a:t>'Can do’,</a:t>
            </a:r>
          </a:p>
          <a:p>
            <a:r>
              <a:rPr lang="en-GB" dirty="0"/>
              <a:t>'Can do quickly’, </a:t>
            </a:r>
          </a:p>
          <a:p>
            <a:r>
              <a:rPr lang="en-GB" dirty="0"/>
              <a:t>'Can do well’, </a:t>
            </a:r>
          </a:p>
          <a:p>
            <a:r>
              <a:rPr lang="en-GB" dirty="0"/>
              <a:t>'Can do adequately’, </a:t>
            </a:r>
          </a:p>
          <a:p>
            <a:r>
              <a:rPr lang="en-GB" dirty="0"/>
              <a:t>'Can just about do’, </a:t>
            </a:r>
          </a:p>
          <a:p>
            <a:r>
              <a:rPr lang="en-GB" dirty="0"/>
              <a:t>'Did once’, </a:t>
            </a:r>
          </a:p>
          <a:p>
            <a:r>
              <a:rPr lang="en-GB" dirty="0"/>
              <a:t>'Could do if wanted to’, </a:t>
            </a:r>
          </a:p>
          <a:p>
            <a:r>
              <a:rPr lang="en-GB" dirty="0"/>
              <a:t>'Can do thoroughly’, </a:t>
            </a:r>
          </a:p>
          <a:p>
            <a:r>
              <a:rPr lang="en-GB" dirty="0"/>
              <a:t>'Can appear to do successfully’, </a:t>
            </a:r>
          </a:p>
          <a:p>
            <a:r>
              <a:rPr lang="en-GB" dirty="0"/>
              <a:t>'Can get away with doing’?...</a:t>
            </a:r>
          </a:p>
        </p:txBody>
      </p:sp>
    </p:spTree>
    <p:extLst>
      <p:ext uri="{BB962C8B-B14F-4D97-AF65-F5344CB8AC3E}">
        <p14:creationId xmlns:p14="http://schemas.microsoft.com/office/powerpoint/2010/main" val="39784955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F74C8-AA1D-4D09-92FC-1F7C4BC64A02}"/>
              </a:ext>
            </a:extLst>
          </p:cNvPr>
          <p:cNvSpPr>
            <a:spLocks noGrp="1"/>
          </p:cNvSpPr>
          <p:nvPr>
            <p:ph type="title"/>
          </p:nvPr>
        </p:nvSpPr>
        <p:spPr>
          <a:xfrm>
            <a:off x="250825" y="188925"/>
            <a:ext cx="8713788" cy="359675"/>
          </a:xfrm>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b="1" dirty="0">
                <a:solidFill>
                  <a:srgbClr val="CC00CC"/>
                </a:solidFill>
              </a:rPr>
              <a:t>Bonus slide: </a:t>
            </a:r>
            <a:r>
              <a:rPr lang="en-GB" b="1" dirty="0">
                <a:solidFill>
                  <a:srgbClr val="00B050"/>
                </a:solidFill>
              </a:rPr>
              <a:t>Some replies included</a:t>
            </a:r>
          </a:p>
        </p:txBody>
      </p:sp>
      <p:sp>
        <p:nvSpPr>
          <p:cNvPr id="3" name="Content Placeholder 2">
            <a:extLst>
              <a:ext uri="{FF2B5EF4-FFF2-40B4-BE49-F238E27FC236}">
                <a16:creationId xmlns:a16="http://schemas.microsoft.com/office/drawing/2014/main" id="{3DDEC588-96DF-458D-8ECF-5524D567E46E}"/>
              </a:ext>
            </a:extLst>
          </p:cNvPr>
          <p:cNvSpPr>
            <a:spLocks noGrp="1"/>
          </p:cNvSpPr>
          <p:nvPr>
            <p:ph idx="1"/>
          </p:nvPr>
        </p:nvSpPr>
        <p:spPr>
          <a:xfrm>
            <a:off x="358777" y="692621"/>
            <a:ext cx="8605838" cy="5174782"/>
          </a:xfrm>
        </p:spPr>
        <p:txBody>
          <a:bodyPr numCol="2"/>
          <a:lstStyle/>
          <a:p>
            <a:r>
              <a:rPr lang="en-GB" sz="2400" dirty="0"/>
              <a:t>Can do consistently?</a:t>
            </a:r>
          </a:p>
          <a:p>
            <a:r>
              <a:rPr lang="en-GB" sz="2400" dirty="0"/>
              <a:t>Does do?</a:t>
            </a:r>
          </a:p>
          <a:p>
            <a:r>
              <a:rPr lang="en-GB" sz="2400" dirty="0"/>
              <a:t>Proficiency is a better word</a:t>
            </a:r>
          </a:p>
          <a:p>
            <a:r>
              <a:rPr lang="en-GB" sz="2400" dirty="0"/>
              <a:t>Needs benchmarking with standards and evidence</a:t>
            </a:r>
          </a:p>
          <a:p>
            <a:r>
              <a:rPr lang="en-GB" sz="2400" dirty="0"/>
              <a:t>Can satisfy threshold standards</a:t>
            </a:r>
          </a:p>
          <a:p>
            <a:r>
              <a:rPr lang="en-GB" sz="2400" dirty="0"/>
              <a:t>Just used for ticking  boxes</a:t>
            </a:r>
          </a:p>
          <a:p>
            <a:r>
              <a:rPr lang="en-GB" sz="2400" dirty="0"/>
              <a:t>Can do correctly without supervision</a:t>
            </a:r>
          </a:p>
          <a:p>
            <a:r>
              <a:rPr lang="en-GB" sz="2400" dirty="0"/>
              <a:t>So-called ‘Competence’ only applies at the moment it was achieved....it is only dynamic if regularly assessed</a:t>
            </a:r>
          </a:p>
          <a:p>
            <a:r>
              <a:rPr lang="en-GB" sz="2400" dirty="0"/>
              <a:t>Organisations focus on competences rather than capabilities at their peril</a:t>
            </a:r>
          </a:p>
          <a:p>
            <a:r>
              <a:rPr lang="en-GB" sz="2400" dirty="0"/>
              <a:t>My PhD study concluded it’s a complex, nebulous concept but ultimately it’s about what you’re prepared to do to please your employer. So involves moral orientation, action and a standard of performance.. often involving control, power and money </a:t>
            </a:r>
          </a:p>
          <a:p>
            <a:endParaRPr lang="en-GB" sz="2400" dirty="0"/>
          </a:p>
          <a:p>
            <a:pPr marL="0" indent="0">
              <a:buNone/>
            </a:pPr>
            <a:endParaRPr lang="en-GB" sz="2400" dirty="0"/>
          </a:p>
        </p:txBody>
      </p:sp>
    </p:spTree>
    <p:extLst>
      <p:ext uri="{BB962C8B-B14F-4D97-AF65-F5344CB8AC3E}">
        <p14:creationId xmlns:p14="http://schemas.microsoft.com/office/powerpoint/2010/main" val="3285603778"/>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64459"/>
            <a:ext cx="9147689" cy="6093541"/>
          </a:xfrm>
          <a:prstGeom prst="rect">
            <a:avLst/>
          </a:prstGeom>
        </p:spPr>
      </p:pic>
      <p:sp>
        <p:nvSpPr>
          <p:cNvPr id="5" name="Rectangle 4"/>
          <p:cNvSpPr/>
          <p:nvPr/>
        </p:nvSpPr>
        <p:spPr>
          <a:xfrm>
            <a:off x="1066800" y="152400"/>
            <a:ext cx="7877422" cy="467629"/>
          </a:xfrm>
          <a:prstGeom prst="rect">
            <a:avLst/>
          </a:prstGeom>
          <a:solidFill>
            <a:schemeClr val="tx1"/>
          </a:solidFill>
        </p:spPr>
        <p:txBody>
          <a:bodyPr wrap="square">
            <a:spAutoFit/>
          </a:bodyPr>
          <a:lstStyle/>
          <a:p>
            <a:pPr marL="0" marR="0" lvl="0" indent="0" algn="l" defTabSz="914400" rtl="0" eaLnBrk="1" fontAlgn="auto" latinLnBrk="0" hangingPunct="1">
              <a:lnSpc>
                <a:spcPct val="107000"/>
              </a:lnSpc>
              <a:spcBef>
                <a:spcPts val="0"/>
              </a:spcBef>
              <a:spcAft>
                <a:spcPts val="940"/>
              </a:spcAft>
              <a:buClrTx/>
              <a:buSzTx/>
              <a:buFontTx/>
              <a:buNone/>
              <a:tabLst/>
              <a:defRPr/>
            </a:pPr>
            <a:r>
              <a:rPr kumimoji="0" lang="en-US" sz="2400" b="1" i="0" u="none" strike="noStrike" kern="1800" cap="none" spc="0" normalizeH="0" baseline="0" noProof="0" dirty="0">
                <a:ln>
                  <a:noFill/>
                </a:ln>
                <a:solidFill>
                  <a:srgbClr val="FFFF00"/>
                </a:solidFill>
                <a:effectLst/>
                <a:uLnTx/>
                <a:uFillTx/>
                <a:latin typeface="Helvetica" panose="020B0604020202020204" pitchFamily="34" charset="0"/>
                <a:ea typeface="Times New Roman" panose="02020603050405020304" pitchFamily="18" charset="0"/>
                <a:cs typeface="Times New Roman" panose="02020603050405020304" pitchFamily="18" charset="0"/>
              </a:rPr>
              <a:t>In September:	The essay is failing us. Discuss</a:t>
            </a:r>
            <a:endParaRPr kumimoji="0" lang="en-US" sz="1100" b="0" i="0" u="none" strike="noStrike" kern="1200" cap="none" spc="0" normalizeH="0" baseline="0" noProof="0" dirty="0">
              <a:ln>
                <a:noFill/>
              </a:ln>
              <a:solidFill>
                <a:srgbClr val="FFFF00"/>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AE5704D6-E4C4-48B0-BB78-E0F9815F6C2E}"/>
              </a:ext>
            </a:extLst>
          </p:cNvPr>
          <p:cNvSpPr/>
          <p:nvPr/>
        </p:nvSpPr>
        <p:spPr>
          <a:xfrm>
            <a:off x="179390" y="1484730"/>
            <a:ext cx="2808390" cy="237633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rgbClr val="CC00CC"/>
                </a:solidFill>
              </a:rPr>
              <a:t>See my controversial THE piece on essays on the downloadable file</a:t>
            </a:r>
          </a:p>
        </p:txBody>
      </p:sp>
    </p:spTree>
    <p:extLst>
      <p:ext uri="{BB962C8B-B14F-4D97-AF65-F5344CB8AC3E}">
        <p14:creationId xmlns:p14="http://schemas.microsoft.com/office/powerpoint/2010/main" val="30376413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6151A-2ADE-48F6-B918-757F864601B0}"/>
              </a:ext>
            </a:extLst>
          </p:cNvPr>
          <p:cNvSpPr>
            <a:spLocks noGrp="1"/>
          </p:cNvSpPr>
          <p:nvPr>
            <p:ph type="title"/>
          </p:nvPr>
        </p:nvSpPr>
        <p:spPr/>
        <p:txBody>
          <a:bodyPr/>
          <a:lstStyle/>
          <a:p>
            <a:r>
              <a:rPr lang="en-GB" sz="3600" b="1" dirty="0"/>
              <a:t>What are </a:t>
            </a:r>
            <a:r>
              <a:rPr lang="en-GB" sz="3600" b="1" i="1" dirty="0"/>
              <a:t>your</a:t>
            </a:r>
            <a:r>
              <a:rPr lang="en-GB" sz="3600" b="1" dirty="0"/>
              <a:t> </a:t>
            </a:r>
            <a:r>
              <a:rPr lang="en-GB" sz="3600" b="1" dirty="0">
                <a:solidFill>
                  <a:srgbClr val="FF0000"/>
                </a:solidFill>
              </a:rPr>
              <a:t>emergent</a:t>
            </a:r>
            <a:r>
              <a:rPr lang="en-GB" sz="3600" b="1" dirty="0"/>
              <a:t> learning outcomes from the last 40 mins?</a:t>
            </a:r>
          </a:p>
        </p:txBody>
      </p:sp>
      <p:sp>
        <p:nvSpPr>
          <p:cNvPr id="3" name="Content Placeholder 2">
            <a:extLst>
              <a:ext uri="{FF2B5EF4-FFF2-40B4-BE49-F238E27FC236}">
                <a16:creationId xmlns:a16="http://schemas.microsoft.com/office/drawing/2014/main" id="{D404FC08-3BDB-438D-9BB0-C8AB1438D68B}"/>
              </a:ext>
            </a:extLst>
          </p:cNvPr>
          <p:cNvSpPr>
            <a:spLocks noGrp="1"/>
          </p:cNvSpPr>
          <p:nvPr>
            <p:ph idx="1"/>
          </p:nvPr>
        </p:nvSpPr>
        <p:spPr/>
        <p:txBody>
          <a:bodyPr/>
          <a:lstStyle/>
          <a:p>
            <a:r>
              <a:rPr lang="en-GB" dirty="0"/>
              <a:t>Volunteers?</a:t>
            </a:r>
          </a:p>
          <a:p>
            <a:pPr marL="0" indent="0">
              <a:buNone/>
            </a:pPr>
            <a:endParaRPr lang="en-GB" dirty="0"/>
          </a:p>
        </p:txBody>
      </p:sp>
    </p:spTree>
    <p:extLst>
      <p:ext uri="{BB962C8B-B14F-4D97-AF65-F5344CB8AC3E}">
        <p14:creationId xmlns:p14="http://schemas.microsoft.com/office/powerpoint/2010/main" val="329410379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1F84C-CB62-4A40-AA9E-E8E878368FFC}"/>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b="1" dirty="0">
                <a:solidFill>
                  <a:srgbClr val="00B050"/>
                </a:solidFill>
              </a:rPr>
              <a:t>References</a:t>
            </a:r>
          </a:p>
        </p:txBody>
      </p:sp>
      <p:sp>
        <p:nvSpPr>
          <p:cNvPr id="3" name="Content Placeholder 2">
            <a:extLst>
              <a:ext uri="{FF2B5EF4-FFF2-40B4-BE49-F238E27FC236}">
                <a16:creationId xmlns:a16="http://schemas.microsoft.com/office/drawing/2014/main" id="{C620ADA9-D98C-41CD-8606-3A318049F3D2}"/>
              </a:ext>
            </a:extLst>
          </p:cNvPr>
          <p:cNvSpPr>
            <a:spLocks noGrp="1"/>
          </p:cNvSpPr>
          <p:nvPr>
            <p:ph idx="1"/>
          </p:nvPr>
        </p:nvSpPr>
        <p:spPr>
          <a:xfrm>
            <a:off x="358777" y="1196977"/>
            <a:ext cx="6760880" cy="4670425"/>
          </a:xfrm>
        </p:spPr>
        <p:txBody>
          <a:bodyPr/>
          <a:lstStyle/>
          <a:p>
            <a:pPr marL="625475" indent="-625475">
              <a:buNone/>
            </a:pPr>
            <a:r>
              <a:rPr lang="en-GB" sz="2000" dirty="0"/>
              <a:t>Kleiman, P. (2017) ‘Case Study 2 “We Don’t Need Those Learning Outcomes”: assessing creativity and creative assessment’ in Evans, C. and Elkington, S., Transforming Assessment In Higher Education. York: </a:t>
            </a:r>
            <a:r>
              <a:rPr lang="en-GB" sz="2000" dirty="0" err="1"/>
              <a:t>HEAcademy</a:t>
            </a:r>
            <a:r>
              <a:rPr lang="en-GB" sz="2000" dirty="0"/>
              <a:t> </a:t>
            </a:r>
          </a:p>
          <a:p>
            <a:pPr marL="625475" indent="-625475">
              <a:buNone/>
            </a:pPr>
            <a:r>
              <a:rPr lang="en-GB" sz="2000" dirty="0"/>
              <a:t>Nelson, R. (2018) </a:t>
            </a:r>
            <a:r>
              <a:rPr lang="en-GB" sz="2000" i="1" dirty="0"/>
              <a:t>Creativity Crisis: Toward a Post-constructivist Educational Future</a:t>
            </a:r>
            <a:r>
              <a:rPr lang="en-GB" sz="2000" dirty="0"/>
              <a:t>: Monash University Press; </a:t>
            </a:r>
          </a:p>
          <a:p>
            <a:pPr marL="625475" indent="-625475">
              <a:buNone/>
            </a:pPr>
            <a:r>
              <a:rPr lang="en-GB" sz="2000" i="1" dirty="0"/>
              <a:t>	‘Micro-management of learning is killing creativity Learning outcomes are very well intentioned, but their use discourages students from thinking outside the tick box’ </a:t>
            </a:r>
            <a:r>
              <a:rPr lang="en-GB" sz="2000" dirty="0"/>
              <a:t>THE, July 12</a:t>
            </a:r>
          </a:p>
          <a:p>
            <a:pPr marL="625475" indent="-625475">
              <a:buNone/>
            </a:pPr>
            <a:r>
              <a:rPr lang="en-GB" sz="2000" dirty="0"/>
              <a:t>Race, P. (2014) </a:t>
            </a:r>
            <a:r>
              <a:rPr lang="en-GB" sz="2000" i="1" dirty="0"/>
              <a:t>Making learning happen: 3</a:t>
            </a:r>
            <a:r>
              <a:rPr lang="en-GB" sz="2000" i="1" baseline="30000" dirty="0"/>
              <a:t>rd</a:t>
            </a:r>
            <a:r>
              <a:rPr lang="en-GB" sz="2000" i="1" dirty="0"/>
              <a:t> edition, </a:t>
            </a:r>
            <a:r>
              <a:rPr lang="en-GB" sz="2000" dirty="0"/>
              <a:t>London: Sage. </a:t>
            </a:r>
          </a:p>
          <a:p>
            <a:pPr marL="625475" indent="-625475">
              <a:buNone/>
            </a:pPr>
            <a:r>
              <a:rPr lang="en-GB" sz="2000" dirty="0" err="1"/>
              <a:t>Westera</a:t>
            </a:r>
            <a:r>
              <a:rPr lang="en-GB" sz="2000" dirty="0"/>
              <a:t>, W. (2001) Competences in education: a confusion of tongues,</a:t>
            </a:r>
            <a:r>
              <a:rPr lang="en-GB" sz="2000" i="1" dirty="0"/>
              <a:t> </a:t>
            </a:r>
            <a:r>
              <a:rPr lang="nl-NL" sz="2000" i="1" dirty="0"/>
              <a:t>j. curriculum studies, </a:t>
            </a:r>
            <a:r>
              <a:rPr lang="nl-NL" sz="2000" dirty="0"/>
              <a:t>2001, vol. 33, no. 1, 75–88.</a:t>
            </a:r>
          </a:p>
          <a:p>
            <a:pPr marL="0" indent="0">
              <a:buNone/>
            </a:pPr>
            <a:endParaRPr lang="en-GB" sz="2000" dirty="0"/>
          </a:p>
        </p:txBody>
      </p:sp>
      <p:pic>
        <p:nvPicPr>
          <p:cNvPr id="5" name="Picture 4">
            <a:extLst>
              <a:ext uri="{FF2B5EF4-FFF2-40B4-BE49-F238E27FC236}">
                <a16:creationId xmlns:a16="http://schemas.microsoft.com/office/drawing/2014/main" id="{1DC9C712-B3E9-4079-855D-F2127759266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19657" y="1984161"/>
            <a:ext cx="2024343" cy="3096055"/>
          </a:xfrm>
          <a:prstGeom prst="rect">
            <a:avLst/>
          </a:prstGeom>
        </p:spPr>
      </p:pic>
    </p:spTree>
    <p:extLst>
      <p:ext uri="{BB962C8B-B14F-4D97-AF65-F5344CB8AC3E}">
        <p14:creationId xmlns:p14="http://schemas.microsoft.com/office/powerpoint/2010/main" val="2465821789"/>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0" y="642926"/>
            <a:ext cx="9144000" cy="5622925"/>
          </a:xfrm>
          <a:prstGeom prst="rect">
            <a:avLst/>
          </a:prstGeom>
          <a:noFill/>
          <a:ln w="12700">
            <a:noFill/>
            <a:miter lim="800000"/>
            <a:headEnd/>
            <a:tailEnd/>
          </a:ln>
        </p:spPr>
        <p:txBody>
          <a:bodyPr lIns="92075" tIns="46038" rIns="92075" bIns="46038" anchor="ctr"/>
          <a:lstStyle/>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CCFFFF"/>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r>
              <a:rPr kumimoji="0" lang="en-GB" sz="5400" b="1" i="0" u="none" strike="noStrike" kern="1200" cap="none" spc="0" normalizeH="0" baseline="0" noProof="0" dirty="0">
                <a:ln>
                  <a:noFill/>
                </a:ln>
                <a:solidFill>
                  <a:srgbClr val="CCFFFF"/>
                </a:solidFill>
                <a:effectLst/>
                <a:uLnTx/>
                <a:uFillTx/>
                <a:latin typeface="Arial" charset="0"/>
                <a:ea typeface="+mn-ea"/>
                <a:cs typeface="+mn-cs"/>
              </a:rPr>
              <a:t>Thank you…</a:t>
            </a: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b="1" i="0" u="none" strike="noStrike" kern="1200" cap="none" spc="0" normalizeH="0" baseline="0" noProof="0" dirty="0">
              <a:ln>
                <a:noFill/>
              </a:ln>
              <a:solidFill>
                <a:srgbClr val="FF6600"/>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5400" b="1" i="0" u="none" strike="noStrike" kern="1200" cap="none" spc="0" normalizeH="0" baseline="0" noProof="0" dirty="0">
              <a:ln>
                <a:noFill/>
              </a:ln>
              <a:solidFill>
                <a:srgbClr val="CCFFFF"/>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r>
              <a:rPr kumimoji="0" lang="en-GB" sz="3600" b="1" i="0" u="none" strike="noStrike" kern="1200" cap="none" spc="0" normalizeH="0" baseline="0" noProof="0" dirty="0">
                <a:ln>
                  <a:noFill/>
                </a:ln>
                <a:solidFill>
                  <a:srgbClr val="FFFF00"/>
                </a:solidFill>
                <a:effectLst/>
                <a:uLnTx/>
                <a:uFillTx/>
                <a:latin typeface="Arial" charset="0"/>
                <a:ea typeface="+mn-ea"/>
                <a:cs typeface="+mn-cs"/>
              </a:rPr>
              <a:t>Website: </a:t>
            </a:r>
            <a:r>
              <a:rPr kumimoji="0" lang="en-GB" sz="3600" b="1" i="0" u="none" strike="noStrike" kern="1200" cap="none" spc="0" normalizeH="0" baseline="0" noProof="0" dirty="0">
                <a:ln>
                  <a:noFill/>
                </a:ln>
                <a:solidFill>
                  <a:srgbClr val="FF66CC"/>
                </a:solidFill>
                <a:effectLst/>
                <a:uLnTx/>
                <a:uFillTx/>
                <a:latin typeface="Arial" charset="0"/>
                <a:ea typeface="+mn-ea"/>
                <a:cs typeface="+mn-cs"/>
                <a:hlinkClick r:id="rId3"/>
              </a:rPr>
              <a:t>http://phil-race.co.uk</a:t>
            </a:r>
            <a:r>
              <a:rPr kumimoji="0" lang="en-GB" sz="3600" b="1" i="0" u="none" strike="noStrike" kern="1200" cap="none" spc="0" normalizeH="0" baseline="0" noProof="0" dirty="0">
                <a:ln>
                  <a:noFill/>
                </a:ln>
                <a:solidFill>
                  <a:srgbClr val="FF66CC"/>
                </a:solidFill>
                <a:effectLst/>
                <a:uLnTx/>
                <a:uFillTx/>
                <a:latin typeface="Arial" charset="0"/>
                <a:ea typeface="+mn-ea"/>
                <a:cs typeface="+mn-cs"/>
              </a:rPr>
              <a:t>   </a:t>
            </a: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00B0F0"/>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r>
              <a:rPr kumimoji="0" lang="en-GB" sz="3600" b="1" i="0" u="none" strike="noStrike" kern="1200" cap="none" spc="0" normalizeH="0" baseline="0" noProof="0" dirty="0">
                <a:ln>
                  <a:noFill/>
                </a:ln>
                <a:solidFill>
                  <a:srgbClr val="00B0F0"/>
                </a:solidFill>
                <a:effectLst/>
                <a:uLnTx/>
                <a:uFillTx/>
                <a:latin typeface="Arial" charset="0"/>
                <a:ea typeface="+mn-ea"/>
                <a:cs typeface="+mn-cs"/>
              </a:rPr>
              <a:t>Follow Phil        @RacePhil </a:t>
            </a: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FF66CC"/>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r>
              <a:rPr kumimoji="0" lang="en-GB" sz="3600" b="1" i="0" u="none" strike="noStrike" kern="1200" cap="none" spc="0" normalizeH="0" baseline="0" noProof="0" dirty="0">
                <a:ln>
                  <a:noFill/>
                </a:ln>
                <a:solidFill>
                  <a:srgbClr val="CCCCFF"/>
                </a:solidFill>
                <a:effectLst/>
                <a:uLnTx/>
                <a:uFillTx/>
                <a:latin typeface="Arial" charset="0"/>
                <a:ea typeface="+mn-ea"/>
                <a:cs typeface="+mn-cs"/>
              </a:rPr>
              <a:t>e-mail:  </a:t>
            </a:r>
            <a:r>
              <a:rPr kumimoji="0" lang="en-GB" sz="3600" b="1" i="0" u="none" strike="noStrike" kern="1200" cap="none" spc="0" normalizeH="0" baseline="0" noProof="0" dirty="0">
                <a:ln>
                  <a:noFill/>
                </a:ln>
                <a:solidFill>
                  <a:srgbClr val="FFFF00"/>
                </a:solidFill>
                <a:effectLst/>
                <a:uLnTx/>
                <a:uFillTx/>
                <a:latin typeface="Arial" charset="0"/>
                <a:ea typeface="+mn-ea"/>
                <a:cs typeface="+mn-cs"/>
              </a:rPr>
              <a:t>phil@phil-race.co.uk</a:t>
            </a: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CCFFFF"/>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CCFFFF"/>
              </a:solidFill>
              <a:effectLst/>
              <a:uLnTx/>
              <a:uFillTx/>
              <a:latin typeface="Arial" charset="0"/>
              <a:ea typeface="+mn-ea"/>
              <a:cs typeface="+mn-cs"/>
            </a:endParaRPr>
          </a:p>
        </p:txBody>
      </p:sp>
      <p:pic>
        <p:nvPicPr>
          <p:cNvPr id="3" name="Picture 2">
            <a:extLst>
              <a:ext uri="{FF2B5EF4-FFF2-40B4-BE49-F238E27FC236}">
                <a16:creationId xmlns:a16="http://schemas.microsoft.com/office/drawing/2014/main" id="{679536E1-BF09-4514-BB55-E3FB0A88076D}"/>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rot="5400000">
            <a:off x="-328349" y="329611"/>
            <a:ext cx="2636890" cy="1977668"/>
          </a:xfrm>
          <a:prstGeom prst="rect">
            <a:avLst/>
          </a:prstGeom>
        </p:spPr>
      </p:pic>
      <p:pic>
        <p:nvPicPr>
          <p:cNvPr id="4" name="Picture 3">
            <a:extLst>
              <a:ext uri="{FF2B5EF4-FFF2-40B4-BE49-F238E27FC236}">
                <a16:creationId xmlns:a16="http://schemas.microsoft.com/office/drawing/2014/main" id="{471397B4-90C2-48CC-8E16-E9AF0F01A7B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71060" y="4005080"/>
            <a:ext cx="785411" cy="432060"/>
          </a:xfrm>
          <a:prstGeom prst="rect">
            <a:avLst/>
          </a:prstGeom>
        </p:spPr>
      </p:pic>
    </p:spTree>
    <p:extLst>
      <p:ext uri="{BB962C8B-B14F-4D97-AF65-F5344CB8AC3E}">
        <p14:creationId xmlns:p14="http://schemas.microsoft.com/office/powerpoint/2010/main" val="2881563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3C368-A47D-48D6-ACDF-5FAA7095CB8E}"/>
              </a:ext>
            </a:extLst>
          </p:cNvPr>
          <p:cNvSpPr>
            <a:spLocks noGrp="1"/>
          </p:cNvSpPr>
          <p:nvPr>
            <p:ph type="title"/>
          </p:nvPr>
        </p:nvSpPr>
        <p:spPr/>
        <p:txBody>
          <a:bodyPr/>
          <a:lstStyle/>
          <a:p>
            <a:r>
              <a:rPr lang="en-GB" sz="4000" dirty="0">
                <a:solidFill>
                  <a:srgbClr val="00B050"/>
                </a:solidFill>
              </a:rPr>
              <a:t>Summary</a:t>
            </a:r>
          </a:p>
        </p:txBody>
      </p:sp>
      <p:sp>
        <p:nvSpPr>
          <p:cNvPr id="3" name="Content Placeholder 2">
            <a:extLst>
              <a:ext uri="{FF2B5EF4-FFF2-40B4-BE49-F238E27FC236}">
                <a16:creationId xmlns:a16="http://schemas.microsoft.com/office/drawing/2014/main" id="{B766E1C2-ABAD-417C-84C8-9ABE58F09F83}"/>
              </a:ext>
            </a:extLst>
          </p:cNvPr>
          <p:cNvSpPr>
            <a:spLocks noGrp="1"/>
          </p:cNvSpPr>
          <p:nvPr>
            <p:ph idx="1"/>
          </p:nvPr>
        </p:nvSpPr>
        <p:spPr/>
        <p:txBody>
          <a:bodyPr/>
          <a:lstStyle/>
          <a:p>
            <a:pPr marL="0" indent="0">
              <a:buNone/>
            </a:pPr>
            <a:r>
              <a:rPr lang="en-GB" sz="2800" dirty="0"/>
              <a:t>A provocative and interactive session, looking at what can go wrong with intended learning outcomes (for students and for staff) as presently used in curriculum design, and exploring creative enhancements we can make so they become much more fit for purpose.</a:t>
            </a:r>
          </a:p>
        </p:txBody>
      </p:sp>
      <p:pic>
        <p:nvPicPr>
          <p:cNvPr id="4" name="Picture 3">
            <a:extLst>
              <a:ext uri="{FF2B5EF4-FFF2-40B4-BE49-F238E27FC236}">
                <a16:creationId xmlns:a16="http://schemas.microsoft.com/office/drawing/2014/main" id="{EF15F2A1-B77E-428D-B3D8-1CFFD0A6EB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5820" y="3220492"/>
            <a:ext cx="4608640" cy="3232927"/>
          </a:xfrm>
          <a:prstGeom prst="rect">
            <a:avLst/>
          </a:prstGeom>
        </p:spPr>
      </p:pic>
    </p:spTree>
    <p:extLst>
      <p:ext uri="{BB962C8B-B14F-4D97-AF65-F5344CB8AC3E}">
        <p14:creationId xmlns:p14="http://schemas.microsoft.com/office/powerpoint/2010/main" val="317068169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C53D0-6E81-4732-BE5E-E2F9BCD31653}"/>
              </a:ext>
            </a:extLst>
          </p:cNvPr>
          <p:cNvSpPr>
            <a:spLocks noGrp="1"/>
          </p:cNvSpPr>
          <p:nvPr>
            <p:ph type="title"/>
          </p:nvPr>
        </p:nvSpPr>
        <p:spPr/>
        <p:txBody>
          <a:bodyPr/>
          <a:lstStyle/>
          <a:p>
            <a:r>
              <a:rPr lang="en-GB" sz="4000" dirty="0">
                <a:solidFill>
                  <a:srgbClr val="00B050"/>
                </a:solidFill>
              </a:rPr>
              <a:t>Slides and links</a:t>
            </a:r>
          </a:p>
        </p:txBody>
      </p:sp>
      <p:sp>
        <p:nvSpPr>
          <p:cNvPr id="3" name="Content Placeholder 2">
            <a:extLst>
              <a:ext uri="{FF2B5EF4-FFF2-40B4-BE49-F238E27FC236}">
                <a16:creationId xmlns:a16="http://schemas.microsoft.com/office/drawing/2014/main" id="{ED3C74A1-3F4D-427F-B9AF-84A7CF5F4D3A}"/>
              </a:ext>
            </a:extLst>
          </p:cNvPr>
          <p:cNvSpPr>
            <a:spLocks noGrp="1"/>
          </p:cNvSpPr>
          <p:nvPr>
            <p:ph idx="1"/>
          </p:nvPr>
        </p:nvSpPr>
        <p:spPr/>
        <p:txBody>
          <a:bodyPr/>
          <a:lstStyle/>
          <a:p>
            <a:r>
              <a:rPr lang="en-GB" dirty="0"/>
              <a:t>You’ll be able to download these slides from my website, after I get home to Newcastle, on </a:t>
            </a:r>
            <a:r>
              <a:rPr lang="en-GB" dirty="0">
                <a:hlinkClick r:id="rId2"/>
              </a:rPr>
              <a:t>http://phil-race.co.uk</a:t>
            </a:r>
            <a:r>
              <a:rPr lang="en-GB" dirty="0"/>
              <a:t> </a:t>
            </a:r>
          </a:p>
          <a:p>
            <a:r>
              <a:rPr lang="en-GB" dirty="0"/>
              <a:t>Usual rules apply: £1 immediately to the first spotter of each of the first three typos or spelling errors.</a:t>
            </a:r>
          </a:p>
          <a:p>
            <a:r>
              <a:rPr lang="en-GB" dirty="0" err="1">
                <a:solidFill>
                  <a:srgbClr val="CC0000"/>
                </a:solidFill>
              </a:rPr>
              <a:t>P.s.</a:t>
            </a:r>
            <a:r>
              <a:rPr lang="en-GB" dirty="0">
                <a:solidFill>
                  <a:srgbClr val="CC0000"/>
                </a:solidFill>
              </a:rPr>
              <a:t> (No takers – my typing/spelling must be getting better!!)</a:t>
            </a:r>
          </a:p>
        </p:txBody>
      </p:sp>
    </p:spTree>
    <p:extLst>
      <p:ext uri="{BB962C8B-B14F-4D97-AF65-F5344CB8AC3E}">
        <p14:creationId xmlns:p14="http://schemas.microsoft.com/office/powerpoint/2010/main" val="196510719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50825" y="188917"/>
            <a:ext cx="8713788" cy="575717"/>
          </a:xfrm>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b="1" dirty="0">
                <a:solidFill>
                  <a:srgbClr val="00B050"/>
                </a:solidFill>
              </a:rPr>
              <a:t>Intended learning outcomes?</a:t>
            </a:r>
          </a:p>
        </p:txBody>
      </p:sp>
      <p:sp>
        <p:nvSpPr>
          <p:cNvPr id="110595" name="Rectangle 3"/>
          <p:cNvSpPr>
            <a:spLocks noGrp="1" noChangeArrowheads="1"/>
          </p:cNvSpPr>
          <p:nvPr>
            <p:ph idx="1"/>
          </p:nvPr>
        </p:nvSpPr>
        <p:spPr>
          <a:xfrm>
            <a:off x="250825" y="729222"/>
            <a:ext cx="8552083" cy="5949351"/>
          </a:xfrm>
        </p:spPr>
        <p:txBody>
          <a:bodyPr/>
          <a:lstStyle/>
          <a:p>
            <a:pPr marL="0" indent="0">
              <a:buNone/>
            </a:pPr>
            <a:r>
              <a:rPr lang="en-GB" sz="2400" dirty="0"/>
              <a:t>By the end of this session, participants will be able to:</a:t>
            </a:r>
          </a:p>
          <a:p>
            <a:pPr lvl="0">
              <a:buFont typeface="+mj-lt"/>
              <a:buAutoNum type="arabicPeriod"/>
            </a:pPr>
            <a:r>
              <a:rPr lang="en-GB" sz="2400" dirty="0"/>
              <a:t>Think again about the benefits – and pitfalls – for students and for staff, of intended learning outcomes as they are presently employed.</a:t>
            </a:r>
          </a:p>
          <a:p>
            <a:pPr lvl="0">
              <a:buFont typeface="+mj-lt"/>
              <a:buAutoNum type="arabicPeriod"/>
            </a:pPr>
            <a:r>
              <a:rPr lang="en-GB" sz="2400" dirty="0"/>
              <a:t>Explore how intended learning outcomes can be extended (or sometimes replaced?) by collecting </a:t>
            </a:r>
            <a:r>
              <a:rPr lang="en-GB" sz="2400" dirty="0">
                <a:solidFill>
                  <a:srgbClr val="008000"/>
                </a:solidFill>
              </a:rPr>
              <a:t>learning </a:t>
            </a:r>
            <a:r>
              <a:rPr lang="en-GB" sz="2400" i="1" dirty="0">
                <a:solidFill>
                  <a:srgbClr val="008000"/>
                </a:solidFill>
              </a:rPr>
              <a:t>incomes</a:t>
            </a:r>
            <a:r>
              <a:rPr lang="en-GB" sz="2400" dirty="0">
                <a:solidFill>
                  <a:srgbClr val="008000"/>
                </a:solidFill>
              </a:rPr>
              <a:t> </a:t>
            </a:r>
            <a:r>
              <a:rPr lang="en-GB" sz="2400" dirty="0"/>
              <a:t>of students, collecting and evaluating students’ </a:t>
            </a:r>
            <a:r>
              <a:rPr lang="en-GB" sz="2400" i="1" dirty="0">
                <a:solidFill>
                  <a:srgbClr val="008000"/>
                </a:solidFill>
              </a:rPr>
              <a:t>emergent</a:t>
            </a:r>
            <a:r>
              <a:rPr lang="en-GB" sz="2400" dirty="0">
                <a:solidFill>
                  <a:srgbClr val="008000"/>
                </a:solidFill>
              </a:rPr>
              <a:t> learning outcomes</a:t>
            </a:r>
            <a:r>
              <a:rPr lang="en-GB" sz="2400" dirty="0"/>
              <a:t>, and formulating intended learning </a:t>
            </a:r>
            <a:r>
              <a:rPr lang="en-GB" sz="2400" i="1" dirty="0"/>
              <a:t>outgoings</a:t>
            </a:r>
            <a:r>
              <a:rPr lang="en-GB" sz="2400" dirty="0"/>
              <a:t> into the curriculum.</a:t>
            </a:r>
          </a:p>
          <a:p>
            <a:pPr lvl="0">
              <a:buFont typeface="+mj-lt"/>
              <a:buAutoNum type="arabicPeriod"/>
            </a:pPr>
            <a:r>
              <a:rPr lang="en-GB" sz="2400" dirty="0"/>
              <a:t>Critically examine which aspects of intended learning outcomes actually allow evidence of achievement to be measured on the basis of written work, and where other forms of assessment may be preferable or even essential.</a:t>
            </a:r>
          </a:p>
          <a:p>
            <a:pPr>
              <a:buFont typeface="+mj-lt"/>
              <a:buAutoNum type="arabicPeriod"/>
            </a:pPr>
            <a:r>
              <a:rPr lang="en-GB" sz="2400" dirty="0"/>
              <a:t>Action-plan, with fellow participants, up to three definite changes to make regarding how learning outcomes are expressed, presented, measured and evaluated.</a:t>
            </a:r>
          </a:p>
          <a:p>
            <a:pPr lvl="0"/>
            <a:endParaRPr lang="en-GB" sz="2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05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05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05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05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05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17BCD-F0FD-49B3-A85D-5FEC706E8430}"/>
              </a:ext>
            </a:extLst>
          </p:cNvPr>
          <p:cNvSpPr>
            <a:spLocks noGrp="1"/>
          </p:cNvSpPr>
          <p:nvPr>
            <p:ph type="title"/>
          </p:nvPr>
        </p:nvSpPr>
        <p:spPr/>
        <p:txBody>
          <a:bodyPr/>
          <a:lstStyle/>
          <a:p>
            <a:endParaRPr lang="en-GB"/>
          </a:p>
        </p:txBody>
      </p:sp>
      <p:pic>
        <p:nvPicPr>
          <p:cNvPr id="5" name="Content Placeholder 4">
            <a:extLst>
              <a:ext uri="{FF2B5EF4-FFF2-40B4-BE49-F238E27FC236}">
                <a16:creationId xmlns:a16="http://schemas.microsoft.com/office/drawing/2014/main" id="{234EFB53-249F-44C3-82E5-2CD9F1DD77A8}"/>
              </a:ext>
            </a:extLst>
          </p:cNvPr>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395420" y="-16518"/>
            <a:ext cx="8209140" cy="6828399"/>
          </a:xfrm>
        </p:spPr>
      </p:pic>
    </p:spTree>
    <p:extLst>
      <p:ext uri="{BB962C8B-B14F-4D97-AF65-F5344CB8AC3E}">
        <p14:creationId xmlns:p14="http://schemas.microsoft.com/office/powerpoint/2010/main" val="36193556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987AC-AA84-40A3-AB67-805F49BC44F2}"/>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b="1" dirty="0">
                <a:solidFill>
                  <a:srgbClr val="00B050"/>
                </a:solidFill>
              </a:rPr>
              <a:t>Rationale</a:t>
            </a:r>
          </a:p>
        </p:txBody>
      </p:sp>
      <p:sp>
        <p:nvSpPr>
          <p:cNvPr id="3" name="Content Placeholder 2">
            <a:extLst>
              <a:ext uri="{FF2B5EF4-FFF2-40B4-BE49-F238E27FC236}">
                <a16:creationId xmlns:a16="http://schemas.microsoft.com/office/drawing/2014/main" id="{139A3ECD-655F-4367-8441-E20663695907}"/>
              </a:ext>
            </a:extLst>
          </p:cNvPr>
          <p:cNvSpPr>
            <a:spLocks noGrp="1"/>
          </p:cNvSpPr>
          <p:nvPr>
            <p:ph idx="1"/>
          </p:nvPr>
        </p:nvSpPr>
        <p:spPr/>
        <p:txBody>
          <a:bodyPr/>
          <a:lstStyle/>
          <a:p>
            <a:r>
              <a:rPr lang="en-GB" sz="2800" dirty="0"/>
              <a:t>This workshop will use the experiences (good and bad) of participants on the ways intended learning outcomes are presently used. </a:t>
            </a:r>
          </a:p>
          <a:p>
            <a:r>
              <a:rPr lang="en-GB" sz="2800" dirty="0"/>
              <a:t>Using learning outcomes may have been a significant step forward in curriculum design, replacing content-based lists of topics, but perhaps it is timely to re-visit such key questions such as: to what extent can further developing the ways we use intended learning outcomes improve the learning experience of students, and the teaching approaches of staff? </a:t>
            </a:r>
          </a:p>
        </p:txBody>
      </p:sp>
    </p:spTree>
    <p:extLst>
      <p:ext uri="{BB962C8B-B14F-4D97-AF65-F5344CB8AC3E}">
        <p14:creationId xmlns:p14="http://schemas.microsoft.com/office/powerpoint/2010/main" val="263364838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25B63-3C1D-41CF-83CE-F60C96E77E97}"/>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b="1" dirty="0">
                <a:solidFill>
                  <a:srgbClr val="00B050"/>
                </a:solidFill>
              </a:rPr>
              <a:t>Task 1</a:t>
            </a:r>
          </a:p>
        </p:txBody>
      </p:sp>
      <p:sp>
        <p:nvSpPr>
          <p:cNvPr id="3" name="Content Placeholder 2">
            <a:extLst>
              <a:ext uri="{FF2B5EF4-FFF2-40B4-BE49-F238E27FC236}">
                <a16:creationId xmlns:a16="http://schemas.microsoft.com/office/drawing/2014/main" id="{D0406AE5-F39B-4297-B784-78C4B265382E}"/>
              </a:ext>
            </a:extLst>
          </p:cNvPr>
          <p:cNvSpPr>
            <a:spLocks noGrp="1"/>
          </p:cNvSpPr>
          <p:nvPr>
            <p:ph idx="1"/>
          </p:nvPr>
        </p:nvSpPr>
        <p:spPr/>
        <p:txBody>
          <a:bodyPr/>
          <a:lstStyle/>
          <a:p>
            <a:r>
              <a:rPr lang="en-GB" sz="2800" dirty="0"/>
              <a:t>On a pink post-it, please jot down a few words about what you want from this session.</a:t>
            </a:r>
          </a:p>
          <a:p>
            <a:r>
              <a:rPr lang="en-GB" sz="2800" dirty="0"/>
              <a:t>On a purple post-it, please jot down a word or two about what you’re already bringing to this session?</a:t>
            </a:r>
          </a:p>
          <a:p>
            <a:r>
              <a:rPr lang="en-GB" sz="2800" dirty="0"/>
              <a:t>Now please swap post-its randomly.</a:t>
            </a:r>
          </a:p>
          <a:p>
            <a:r>
              <a:rPr lang="en-GB" sz="2800" dirty="0"/>
              <a:t>If chosen, please read out what’s on the post-its you now have, with passion and drama.</a:t>
            </a:r>
          </a:p>
          <a:p>
            <a:r>
              <a:rPr lang="en-GB" sz="2800" dirty="0"/>
              <a:t>Please stick them up on a chart or wall.</a:t>
            </a:r>
          </a:p>
        </p:txBody>
      </p:sp>
      <p:sp>
        <p:nvSpPr>
          <p:cNvPr id="4" name="Rectangle 3">
            <a:extLst>
              <a:ext uri="{FF2B5EF4-FFF2-40B4-BE49-F238E27FC236}">
                <a16:creationId xmlns:a16="http://schemas.microsoft.com/office/drawing/2014/main" id="{733464A1-E275-45C9-BAD2-4A04437A454C}"/>
              </a:ext>
            </a:extLst>
          </p:cNvPr>
          <p:cNvSpPr/>
          <p:nvPr/>
        </p:nvSpPr>
        <p:spPr bwMode="auto">
          <a:xfrm>
            <a:off x="827480" y="171755"/>
            <a:ext cx="914400" cy="914400"/>
          </a:xfrm>
          <a:prstGeom prst="rect">
            <a:avLst/>
          </a:prstGeom>
          <a:solidFill>
            <a:srgbClr val="FF6699"/>
          </a:solidFill>
          <a:ln w="9525"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4000" b="0" i="0" u="none" strike="noStrike" cap="none" normalizeH="0" baseline="0">
              <a:ln>
                <a:noFill/>
              </a:ln>
              <a:solidFill>
                <a:schemeClr val="tx1"/>
              </a:solidFill>
              <a:effectLst/>
              <a:latin typeface="Comic Sans MS" pitchFamily="66" charset="0"/>
            </a:endParaRPr>
          </a:p>
        </p:txBody>
      </p:sp>
      <p:sp>
        <p:nvSpPr>
          <p:cNvPr id="5" name="Rectangle 4">
            <a:extLst>
              <a:ext uri="{FF2B5EF4-FFF2-40B4-BE49-F238E27FC236}">
                <a16:creationId xmlns:a16="http://schemas.microsoft.com/office/drawing/2014/main" id="{B8FAA15B-45C3-4D4E-A1A2-432F5851E810}"/>
              </a:ext>
            </a:extLst>
          </p:cNvPr>
          <p:cNvSpPr/>
          <p:nvPr/>
        </p:nvSpPr>
        <p:spPr bwMode="auto">
          <a:xfrm>
            <a:off x="7596420" y="199455"/>
            <a:ext cx="914400" cy="914400"/>
          </a:xfrm>
          <a:prstGeom prst="rect">
            <a:avLst/>
          </a:prstGeom>
          <a:solidFill>
            <a:srgbClr val="CC00CC"/>
          </a:solidFill>
          <a:ln w="9525"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4000" b="0" i="0" u="none" strike="noStrike" cap="none" normalizeH="0" baseline="0" dirty="0">
              <a:ln>
                <a:noFill/>
              </a:ln>
              <a:solidFill>
                <a:schemeClr val="tx1"/>
              </a:solidFill>
              <a:effectLst/>
              <a:latin typeface="Comic Sans MS" pitchFamily="66" charset="0"/>
            </a:endParaRPr>
          </a:p>
        </p:txBody>
      </p:sp>
    </p:spTree>
    <p:extLst>
      <p:ext uri="{BB962C8B-B14F-4D97-AF65-F5344CB8AC3E}">
        <p14:creationId xmlns:p14="http://schemas.microsoft.com/office/powerpoint/2010/main" val="338718715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81" name="Rectangle 2"/>
          <p:cNvSpPr>
            <a:spLocks noGrp="1" noChangeArrowheads="1"/>
          </p:cNvSpPr>
          <p:nvPr>
            <p:ph type="title"/>
          </p:nvPr>
        </p:nvSpPr>
        <p:spPr>
          <a:xfrm>
            <a:off x="0" y="1"/>
            <a:ext cx="8964613" cy="908732"/>
          </a:xfrm>
          <a:noFill/>
          <a:ln w="12700">
            <a:noFill/>
            <a:miter lim="800000"/>
            <a:headEnd/>
            <a:tailEnd/>
          </a:ln>
          <a:effectLst/>
        </p:spPr>
        <p:txBody>
          <a:bodyPr vert="horz" lIns="92075" tIns="46038" rIns="92075" bIns="46038" rtlCol="0" anchor="ctr">
            <a:normAutofit/>
          </a:bodyPr>
          <a:lstStyle/>
          <a:p>
            <a:pPr eaLnBrk="0" hangingPunct="0">
              <a:lnSpc>
                <a:spcPct val="80000"/>
              </a:lnSpc>
            </a:pPr>
            <a:endParaRPr lang="en-GB" sz="3200" kern="1200" dirty="0">
              <a:solidFill>
                <a:srgbClr val="800080"/>
              </a:solidFill>
              <a:ea typeface="+mn-ea"/>
              <a:cs typeface="+mn-cs"/>
            </a:endParaRPr>
          </a:p>
        </p:txBody>
      </p:sp>
      <p:sp>
        <p:nvSpPr>
          <p:cNvPr id="24582" name="Rectangle 3"/>
          <p:cNvSpPr>
            <a:spLocks noGrp="1" noChangeArrowheads="1"/>
          </p:cNvSpPr>
          <p:nvPr>
            <p:ph idx="1"/>
          </p:nvPr>
        </p:nvSpPr>
        <p:spPr>
          <a:xfrm>
            <a:off x="358777" y="980729"/>
            <a:ext cx="8605838" cy="4886672"/>
          </a:xfrm>
        </p:spPr>
        <p:txBody>
          <a:bodyPr/>
          <a:lstStyle/>
          <a:p>
            <a:pPr eaLnBrk="1" hangingPunct="1">
              <a:lnSpc>
                <a:spcPct val="100000"/>
              </a:lnSpc>
            </a:pPr>
            <a:r>
              <a:rPr lang="en-GB" sz="2800" dirty="0"/>
              <a:t>When explaining </a:t>
            </a:r>
            <a:r>
              <a:rPr lang="en-GB" sz="2800" dirty="0">
                <a:solidFill>
                  <a:srgbClr val="FF0000"/>
                </a:solidFill>
              </a:rPr>
              <a:t>assessment criteria </a:t>
            </a:r>
            <a:r>
              <a:rPr lang="en-GB" sz="2800" dirty="0"/>
              <a:t>to students, and when linking these to </a:t>
            </a:r>
            <a:r>
              <a:rPr lang="en-GB" sz="2800" dirty="0">
                <a:solidFill>
                  <a:srgbClr val="FF0000"/>
                </a:solidFill>
              </a:rPr>
              <a:t>evidence of achievement </a:t>
            </a:r>
            <a:r>
              <a:rPr lang="en-GB" sz="2800" dirty="0"/>
              <a:t>of the </a:t>
            </a:r>
            <a:r>
              <a:rPr lang="en-GB" sz="2800" dirty="0">
                <a:solidFill>
                  <a:srgbClr val="FF0000"/>
                </a:solidFill>
              </a:rPr>
              <a:t>intended learning outcomes</a:t>
            </a:r>
            <a:r>
              <a:rPr lang="en-GB" sz="2800" dirty="0"/>
              <a:t>, we need to make the most of face-to-face whole group contexts and...</a:t>
            </a:r>
          </a:p>
          <a:p>
            <a:pPr marL="2876550" lvl="1" indent="-457200" eaLnBrk="1" hangingPunct="1">
              <a:lnSpc>
                <a:spcPct val="100000"/>
              </a:lnSpc>
            </a:pPr>
            <a:r>
              <a:rPr lang="en-GB" sz="2400" dirty="0">
                <a:solidFill>
                  <a:srgbClr val="008000"/>
                </a:solidFill>
              </a:rPr>
              <a:t>Tone of voice</a:t>
            </a:r>
          </a:p>
          <a:p>
            <a:pPr marL="2876550" lvl="1" indent="-457200" eaLnBrk="1" hangingPunct="1">
              <a:lnSpc>
                <a:spcPct val="100000"/>
              </a:lnSpc>
            </a:pPr>
            <a:r>
              <a:rPr lang="en-GB" sz="2400" dirty="0">
                <a:solidFill>
                  <a:srgbClr val="008000"/>
                </a:solidFill>
              </a:rPr>
              <a:t>Body language</a:t>
            </a:r>
          </a:p>
          <a:p>
            <a:pPr marL="2876550" lvl="1" indent="-457200" eaLnBrk="1" hangingPunct="1">
              <a:lnSpc>
                <a:spcPct val="100000"/>
              </a:lnSpc>
            </a:pPr>
            <a:r>
              <a:rPr lang="en-GB" sz="2400" dirty="0">
                <a:solidFill>
                  <a:srgbClr val="008000"/>
                </a:solidFill>
              </a:rPr>
              <a:t>Facial expression</a:t>
            </a:r>
          </a:p>
          <a:p>
            <a:pPr marL="2876550" lvl="1" indent="-457200" eaLnBrk="1" hangingPunct="1">
              <a:lnSpc>
                <a:spcPct val="100000"/>
              </a:lnSpc>
            </a:pPr>
            <a:r>
              <a:rPr lang="en-GB" sz="2400" dirty="0">
                <a:solidFill>
                  <a:srgbClr val="008000"/>
                </a:solidFill>
              </a:rPr>
              <a:t>Eye contact</a:t>
            </a:r>
          </a:p>
          <a:p>
            <a:pPr marL="2876550" lvl="1" indent="-457200" eaLnBrk="1" hangingPunct="1">
              <a:lnSpc>
                <a:spcPct val="100000"/>
              </a:lnSpc>
            </a:pPr>
            <a:r>
              <a:rPr lang="en-GB" sz="2400" dirty="0">
                <a:solidFill>
                  <a:srgbClr val="008000"/>
                </a:solidFill>
              </a:rPr>
              <a:t>The chance to repeat things</a:t>
            </a:r>
          </a:p>
          <a:p>
            <a:pPr marL="2876550" lvl="1" indent="-457200" eaLnBrk="1" hangingPunct="1">
              <a:lnSpc>
                <a:spcPct val="100000"/>
              </a:lnSpc>
            </a:pPr>
            <a:r>
              <a:rPr lang="en-GB" sz="2400" dirty="0">
                <a:solidFill>
                  <a:srgbClr val="008000"/>
                </a:solidFill>
              </a:rPr>
              <a:t>The chance to respond to puzzled looks</a:t>
            </a:r>
          </a:p>
          <a:p>
            <a:pPr eaLnBrk="1" hangingPunct="1">
              <a:lnSpc>
                <a:spcPct val="100000"/>
              </a:lnSpc>
            </a:pPr>
            <a:r>
              <a:rPr lang="en-GB" sz="2800" dirty="0"/>
              <a:t>Some things don’t work nearly so well just on paper         or on screens.</a:t>
            </a:r>
            <a:endParaRPr lang="en-US" sz="2800" dirty="0"/>
          </a:p>
        </p:txBody>
      </p:sp>
      <p:sp>
        <p:nvSpPr>
          <p:cNvPr id="4" name="TextBox 3"/>
          <p:cNvSpPr txBox="1"/>
          <p:nvPr/>
        </p:nvSpPr>
        <p:spPr>
          <a:xfrm>
            <a:off x="467430" y="908733"/>
            <a:ext cx="8352928" cy="1872177"/>
          </a:xfrm>
          <a:prstGeom prst="rect">
            <a:avLst/>
          </a:prstGeom>
          <a:solidFill>
            <a:srgbClr val="FFFF00"/>
          </a:solidFill>
        </p:spPr>
        <p:txBody>
          <a:bodyPr wrap="square" rtlCol="0">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omic Sans MS" pitchFamily="66" charset="0"/>
                <a:ea typeface="+mn-ea"/>
                <a:cs typeface="+mn-cs"/>
              </a:rPr>
              <a:t>What will I be expected to show for this?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omic Sans MS" pitchFamily="66" charset="0"/>
                <a:ea typeface="+mn-ea"/>
                <a:cs typeface="+mn-cs"/>
              </a:rPr>
              <a:t>What does a good one look like, and a bad one?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omic Sans MS" pitchFamily="66" charset="0"/>
                <a:ea typeface="+mn-ea"/>
                <a:cs typeface="+mn-cs"/>
              </a:rPr>
              <a:t>Where does this fit into the big picture?</a:t>
            </a:r>
          </a:p>
        </p:txBody>
      </p:sp>
      <p:sp>
        <p:nvSpPr>
          <p:cNvPr id="5" name="TextBox 4"/>
          <p:cNvSpPr txBox="1"/>
          <p:nvPr/>
        </p:nvSpPr>
        <p:spPr>
          <a:xfrm>
            <a:off x="467430" y="2"/>
            <a:ext cx="8399094" cy="908731"/>
          </a:xfrm>
          <a:prstGeom prst="rect">
            <a:avLst/>
          </a:prstGeom>
          <a:solidFill>
            <a:schemeClr val="accent2"/>
          </a:solidFill>
        </p:spPr>
        <p:txBody>
          <a:bodyPr wrap="none" rtlCol="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40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Constructive Alignment: John Biggs</a:t>
            </a:r>
          </a:p>
        </p:txBody>
      </p:sp>
      <p:sp>
        <p:nvSpPr>
          <p:cNvPr id="7" name="TextBox 6"/>
          <p:cNvSpPr txBox="1"/>
          <p:nvPr/>
        </p:nvSpPr>
        <p:spPr>
          <a:xfrm>
            <a:off x="251401" y="2996946"/>
            <a:ext cx="2520350" cy="2246769"/>
          </a:xfrm>
          <a:prstGeom prst="rect">
            <a:avLst/>
          </a:prstGeom>
          <a:solidFill>
            <a:srgbClr val="CCFFCC"/>
          </a:solidFill>
          <a:ln>
            <a:solidFill>
              <a:srgbClr val="CC0000"/>
            </a:solidFill>
          </a:ln>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Some of the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tools we can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use in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face-to-face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contexts</a:t>
            </a:r>
          </a:p>
        </p:txBody>
      </p:sp>
    </p:spTree>
    <p:extLst>
      <p:ext uri="{BB962C8B-B14F-4D97-AF65-F5344CB8AC3E}">
        <p14:creationId xmlns:p14="http://schemas.microsoft.com/office/powerpoint/2010/main" val="4193780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8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8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8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8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58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58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582">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582">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4">
                                            <p:bg/>
                                          </p:spTgt>
                                        </p:tgtEl>
                                        <p:attrNameLst>
                                          <p:attrName>style.visibility</p:attrName>
                                        </p:attrNameLst>
                                      </p:cBhvr>
                                      <p:to>
                                        <p:strVal val="visible"/>
                                      </p:to>
                                    </p:set>
                                    <p:animEffect transition="in" filter="dissolve">
                                      <p:cBhvr>
                                        <p:cTn id="43" dur="500"/>
                                        <p:tgtEl>
                                          <p:spTgt spid="4">
                                            <p:bg/>
                                          </p:spTgt>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4">
                                            <p:txEl>
                                              <p:pRg st="0" end="0"/>
                                            </p:txEl>
                                          </p:spTgt>
                                        </p:tgtEl>
                                        <p:attrNameLst>
                                          <p:attrName>style.visibility</p:attrName>
                                        </p:attrNameLst>
                                      </p:cBhvr>
                                      <p:to>
                                        <p:strVal val="visible"/>
                                      </p:to>
                                    </p:set>
                                    <p:animEffect transition="in" filter="dissolve">
                                      <p:cBhvr>
                                        <p:cTn id="48" dur="500"/>
                                        <p:tgtEl>
                                          <p:spTgt spid="4">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4">
                                            <p:txEl>
                                              <p:pRg st="1" end="1"/>
                                            </p:txEl>
                                          </p:spTgt>
                                        </p:tgtEl>
                                        <p:attrNameLst>
                                          <p:attrName>style.visibility</p:attrName>
                                        </p:attrNameLst>
                                      </p:cBhvr>
                                      <p:to>
                                        <p:strVal val="visible"/>
                                      </p:to>
                                    </p:set>
                                    <p:animEffect transition="in" filter="dissolve">
                                      <p:cBhvr>
                                        <p:cTn id="53" dur="500"/>
                                        <p:tgtEl>
                                          <p:spTgt spid="4">
                                            <p:txEl>
                                              <p:pRg st="1" end="1"/>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4">
                                            <p:txEl>
                                              <p:pRg st="2" end="2"/>
                                            </p:txEl>
                                          </p:spTgt>
                                        </p:tgtEl>
                                        <p:attrNameLst>
                                          <p:attrName>style.visibility</p:attrName>
                                        </p:attrNameLst>
                                      </p:cBhvr>
                                      <p:to>
                                        <p:strVal val="visible"/>
                                      </p:to>
                                    </p:set>
                                    <p:animEffect transition="in" filter="dissolve">
                                      <p:cBhvr>
                                        <p:cTn id="58" dur="500"/>
                                        <p:tgtEl>
                                          <p:spTgt spid="4">
                                            <p:txEl>
                                              <p:pRg st="2" end="2"/>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2" grpId="0" build="p" bldLvl="2"/>
      <p:bldP spid="4" grpId="0" build="p" animBg="1" autoUpdateAnimBg="0"/>
      <p:bldP spid="5" grpId="0" animBg="1"/>
      <p:bldP spid="7" grpId="0" animBg="1"/>
    </p:bldLst>
  </p:timing>
</p:sld>
</file>

<file path=ppt/theme/theme1.xml><?xml version="1.0" encoding="utf-8"?>
<a:theme xmlns:a="http://schemas.openxmlformats.org/drawingml/2006/main" name="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0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5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6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26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9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70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7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108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12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1.xml><?xml version="1.0" encoding="utf-8"?>
<a:theme xmlns:a="http://schemas.openxmlformats.org/drawingml/2006/main" name="17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2.xml><?xml version="1.0" encoding="utf-8"?>
<a:theme xmlns:a="http://schemas.openxmlformats.org/drawingml/2006/main" name="7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7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96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4_Professional">
  <a:themeElements>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ahoma" charset="0"/>
          </a:defRPr>
        </a:defPPr>
      </a:lstStyle>
    </a:lnDef>
  </a:objectDefaults>
  <a:extraClrSchemeLst>
    <a:extraClrScheme>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clrMap bg1="lt1" tx1="dk1" bg2="lt2" tx2="dk2" accent1="accent1" accent2="accent2" accent3="accent3" accent4="accent4" accent5="accent5" accent6="accent6" hlink="hlink" folHlink="folHlink"/>
    </a:extraClrScheme>
    <a:extraClrScheme>
      <a:clrScheme name="Professional 2">
        <a:dk1>
          <a:srgbClr val="000000"/>
        </a:dk1>
        <a:lt1>
          <a:srgbClr val="FFFFFF"/>
        </a:lt1>
        <a:dk2>
          <a:srgbClr val="000000"/>
        </a:dk2>
        <a:lt2>
          <a:srgbClr val="B2B2B2"/>
        </a:lt2>
        <a:accent1>
          <a:srgbClr val="99CCFF"/>
        </a:accent1>
        <a:accent2>
          <a:srgbClr val="CCCCFF"/>
        </a:accent2>
        <a:accent3>
          <a:srgbClr val="FFFFFF"/>
        </a:accent3>
        <a:accent4>
          <a:srgbClr val="000000"/>
        </a:accent4>
        <a:accent5>
          <a:srgbClr val="CAE2FF"/>
        </a:accent5>
        <a:accent6>
          <a:srgbClr val="B9B9E7"/>
        </a:accent6>
        <a:hlink>
          <a:srgbClr val="FF99CC"/>
        </a:hlink>
        <a:folHlink>
          <a:srgbClr val="CBCBCB"/>
        </a:folHlink>
      </a:clrScheme>
      <a:clrMap bg1="lt1" tx1="dk1" bg2="lt2" tx2="dk2" accent1="accent1" accent2="accent2" accent3="accent3" accent4="accent4" accent5="accent5" accent6="accent6" hlink="hlink" folHlink="folHlink"/>
    </a:extraClrScheme>
    <a:extraClrScheme>
      <a:clrScheme name="Professional 3">
        <a:dk1>
          <a:srgbClr val="000000"/>
        </a:dk1>
        <a:lt1>
          <a:srgbClr val="FFFFFF"/>
        </a:lt1>
        <a:dk2>
          <a:srgbClr val="000000"/>
        </a:dk2>
        <a:lt2>
          <a:srgbClr val="B2B2B2"/>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Professional 4">
        <a:dk1>
          <a:srgbClr val="000000"/>
        </a:dk1>
        <a:lt1>
          <a:srgbClr val="FFFFFF"/>
        </a:lt1>
        <a:dk2>
          <a:srgbClr val="000000"/>
        </a:dk2>
        <a:lt2>
          <a:srgbClr val="B2B2B2"/>
        </a:lt2>
        <a:accent1>
          <a:srgbClr val="FF0033"/>
        </a:accent1>
        <a:accent2>
          <a:srgbClr val="CC6600"/>
        </a:accent2>
        <a:accent3>
          <a:srgbClr val="FFFFFF"/>
        </a:accent3>
        <a:accent4>
          <a:srgbClr val="000000"/>
        </a:accent4>
        <a:accent5>
          <a:srgbClr val="FFAAAD"/>
        </a:accent5>
        <a:accent6>
          <a:srgbClr val="B95C00"/>
        </a:accent6>
        <a:hlink>
          <a:srgbClr val="999933"/>
        </a:hlink>
        <a:folHlink>
          <a:srgbClr val="A50021"/>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8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1783</Words>
  <Application>Microsoft Office PowerPoint</Application>
  <PresentationFormat>On-screen Show (4:3)</PresentationFormat>
  <Paragraphs>169</Paragraphs>
  <Slides>27</Slides>
  <Notes>5</Notes>
  <HiddenSlides>0</HiddenSlides>
  <MMClips>0</MMClips>
  <ScaleCrop>false</ScaleCrop>
  <HeadingPairs>
    <vt:vector size="6" baseType="variant">
      <vt:variant>
        <vt:lpstr>Fonts Used</vt:lpstr>
      </vt:variant>
      <vt:variant>
        <vt:i4>11</vt:i4>
      </vt:variant>
      <vt:variant>
        <vt:lpstr>Theme</vt:lpstr>
      </vt:variant>
      <vt:variant>
        <vt:i4>22</vt:i4>
      </vt:variant>
      <vt:variant>
        <vt:lpstr>Slide Titles</vt:lpstr>
      </vt:variant>
      <vt:variant>
        <vt:i4>27</vt:i4>
      </vt:variant>
    </vt:vector>
  </HeadingPairs>
  <TitlesOfParts>
    <vt:vector size="60" baseType="lpstr">
      <vt:lpstr>AR CARTER</vt:lpstr>
      <vt:lpstr>Arial</vt:lpstr>
      <vt:lpstr>Arial Rounded MT Bold</vt:lpstr>
      <vt:lpstr>Calibri</vt:lpstr>
      <vt:lpstr>Comic Sans MS</vt:lpstr>
      <vt:lpstr>Helvetica</vt:lpstr>
      <vt:lpstr>Monotype Sorts</vt:lpstr>
      <vt:lpstr>Tahoma</vt:lpstr>
      <vt:lpstr>Times New Roman</vt:lpstr>
      <vt:lpstr>Trebuchet MS</vt:lpstr>
      <vt:lpstr>Wingdings</vt:lpstr>
      <vt:lpstr>5_Custom Design</vt:lpstr>
      <vt:lpstr>83_Custom Design</vt:lpstr>
      <vt:lpstr>79_Custom Design</vt:lpstr>
      <vt:lpstr>96_Custom Design</vt:lpstr>
      <vt:lpstr>9_Custom Design</vt:lpstr>
      <vt:lpstr>44_Custom Design</vt:lpstr>
      <vt:lpstr>2_LeedsMet template</vt:lpstr>
      <vt:lpstr>4_Professional</vt:lpstr>
      <vt:lpstr>81_Custom Design</vt:lpstr>
      <vt:lpstr>11_Custom Design</vt:lpstr>
      <vt:lpstr>105_Custom Design</vt:lpstr>
      <vt:lpstr>53_Custom Design</vt:lpstr>
      <vt:lpstr>63_Custom Design</vt:lpstr>
      <vt:lpstr>126_Custom Design</vt:lpstr>
      <vt:lpstr>91_Custom Design</vt:lpstr>
      <vt:lpstr>70_Custom Design</vt:lpstr>
      <vt:lpstr>72_Custom Design</vt:lpstr>
      <vt:lpstr>108_Custom Design</vt:lpstr>
      <vt:lpstr>121_Custom Design</vt:lpstr>
      <vt:lpstr>5_Office Theme</vt:lpstr>
      <vt:lpstr>175_Custom Design</vt:lpstr>
      <vt:lpstr>71_Custom Design</vt:lpstr>
      <vt:lpstr>‘Beyond the Tyranny of learning outcomes’</vt:lpstr>
      <vt:lpstr> About Phil…</vt:lpstr>
      <vt:lpstr>Summary</vt:lpstr>
      <vt:lpstr>Slides and links</vt:lpstr>
      <vt:lpstr>Intended learning outcomes?</vt:lpstr>
      <vt:lpstr>PowerPoint Presentation</vt:lpstr>
      <vt:lpstr>Rationale</vt:lpstr>
      <vt:lpstr>Task 1</vt:lpstr>
      <vt:lpstr>PowerPoint Presentation</vt:lpstr>
      <vt:lpstr>“Micro-management of learning is killing creativity”  Learning outcomes are very well intentioned, but their use discourages students from thinking outside the tick box, says Robert Nelson (July 12, 2018 THE)</vt:lpstr>
      <vt:lpstr>These concerns are  not new!</vt:lpstr>
      <vt:lpstr>“We don’t need those learning outcomes” : Paul Kleiman reports…</vt:lpstr>
      <vt:lpstr>PowerPoint Presentation</vt:lpstr>
      <vt:lpstr>Easy one?  ILOs for a PGCert?</vt:lpstr>
      <vt:lpstr>PowerPoint Presentation</vt:lpstr>
      <vt:lpstr>Phil Newton: Swansea Medical School</vt:lpstr>
      <vt:lpstr>Matters arising?</vt:lpstr>
      <vt:lpstr>What we’ll try to do?</vt:lpstr>
      <vt:lpstr>Group Task</vt:lpstr>
      <vt:lpstr>Bonus slide: Learning incomes</vt:lpstr>
      <vt:lpstr>Bonus slide: Benefits of learning incomes: they help us to:</vt:lpstr>
      <vt:lpstr>Bonus slide: Is the intended outcome ‘Competence’?</vt:lpstr>
      <vt:lpstr>Bonus slide: Some replies included</vt:lpstr>
      <vt:lpstr>PowerPoint Presentation</vt:lpstr>
      <vt:lpstr>What are your emergent learning outcomes from the last 40 mins?</vt:lpstr>
      <vt:lpstr>References</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Steve Denton Pro-Vice-Chancellor Registrar and Secretary   Professional administration – myths, realities and challenges</dc:title>
  <dc:creator/>
  <cp:lastModifiedBy/>
  <cp:revision>210</cp:revision>
  <dcterms:created xsi:type="dcterms:W3CDTF">2006-05-11T10:54:55Z</dcterms:created>
  <dcterms:modified xsi:type="dcterms:W3CDTF">2018-11-17T21:20:35Z</dcterms:modified>
</cp:coreProperties>
</file>