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3.xml" ContentType="application/vnd.openxmlformats-officedocument.theme+xml"/>
  <Override PartName="/ppt/slideLayouts/slideLayout36.xml" ContentType="application/vnd.openxmlformats-officedocument.presentationml.slideLayout+xml"/>
  <Override PartName="/ppt/theme/theme24.xml" ContentType="application/vnd.openxmlformats-officedocument.theme+xml"/>
  <Override PartName="/ppt/slideLayouts/slideLayout37.xml" ContentType="application/vnd.openxmlformats-officedocument.presentationml.slideLayout+xml"/>
  <Override PartName="/ppt/theme/theme25.xml" ContentType="application/vnd.openxmlformats-officedocument.theme+xml"/>
  <Override PartName="/ppt/slideLayouts/slideLayout38.xml" ContentType="application/vnd.openxmlformats-officedocument.presentationml.slideLayout+xml"/>
  <Override PartName="/ppt/theme/theme26.xml" ContentType="application/vnd.openxmlformats-officedocument.theme+xml"/>
  <Override PartName="/ppt/slideLayouts/slideLayout39.xml" ContentType="application/vnd.openxmlformats-officedocument.presentationml.slideLayout+xml"/>
  <Override PartName="/ppt/theme/theme27.xml" ContentType="application/vnd.openxmlformats-officedocument.theme+xml"/>
  <Override PartName="/ppt/slideLayouts/slideLayout40.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theme/theme29.xml" ContentType="application/vnd.openxmlformats-officedocument.theme+xml"/>
  <Override PartName="/ppt/slideLayouts/slideLayout42.xml" ContentType="application/vnd.openxmlformats-officedocument.presentationml.slideLayout+xml"/>
  <Override PartName="/ppt/theme/theme30.xml" ContentType="application/vnd.openxmlformats-officedocument.theme+xml"/>
  <Override PartName="/ppt/slideLayouts/slideLayout43.xml" ContentType="application/vnd.openxmlformats-officedocument.presentationml.slideLayout+xml"/>
  <Override PartName="/ppt/theme/theme31.xml" ContentType="application/vnd.openxmlformats-officedocument.theme+xml"/>
  <Override PartName="/ppt/slideLayouts/slideLayout44.xml" ContentType="application/vnd.openxmlformats-officedocument.presentationml.slideLayout+xml"/>
  <Override PartName="/ppt/theme/theme3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6" r:id="rId2"/>
    <p:sldMasterId id="2147483809" r:id="rId3"/>
    <p:sldMasterId id="2147483811" r:id="rId4"/>
    <p:sldMasterId id="2147483813" r:id="rId5"/>
    <p:sldMasterId id="2147483815" r:id="rId6"/>
    <p:sldMasterId id="2147483817" r:id="rId7"/>
    <p:sldMasterId id="2147483819" r:id="rId8"/>
    <p:sldMasterId id="2147483821" r:id="rId9"/>
    <p:sldMasterId id="2147483823" r:id="rId10"/>
    <p:sldMasterId id="2147483825" r:id="rId11"/>
    <p:sldMasterId id="2147483827" r:id="rId12"/>
    <p:sldMasterId id="2147483829" r:id="rId13"/>
    <p:sldMasterId id="2147483831" r:id="rId14"/>
    <p:sldMasterId id="2147483833" r:id="rId15"/>
    <p:sldMasterId id="2147483835" r:id="rId16"/>
    <p:sldMasterId id="2147483837" r:id="rId17"/>
    <p:sldMasterId id="2147483839" r:id="rId18"/>
    <p:sldMasterId id="2147483841" r:id="rId19"/>
    <p:sldMasterId id="2147483844" r:id="rId20"/>
    <p:sldMasterId id="2147483846" r:id="rId21"/>
    <p:sldMasterId id="2147483850" r:id="rId22"/>
    <p:sldMasterId id="2147483858" r:id="rId23"/>
    <p:sldMasterId id="2147483860" r:id="rId24"/>
    <p:sldMasterId id="2147483863" r:id="rId25"/>
    <p:sldMasterId id="2147483865" r:id="rId26"/>
    <p:sldMasterId id="2147483867" r:id="rId27"/>
    <p:sldMasterId id="2147483869" r:id="rId28"/>
    <p:sldMasterId id="2147483886" r:id="rId29"/>
    <p:sldMasterId id="2147483888" r:id="rId30"/>
    <p:sldMasterId id="2147483890" r:id="rId31"/>
    <p:sldMasterId id="2147483893" r:id="rId32"/>
    <p:sldMasterId id="2147483897" r:id="rId33"/>
  </p:sldMasterIdLst>
  <p:notesMasterIdLst>
    <p:notesMasterId r:id="rId184"/>
  </p:notesMasterIdLst>
  <p:handoutMasterIdLst>
    <p:handoutMasterId r:id="rId185"/>
  </p:handoutMasterIdLst>
  <p:sldIdLst>
    <p:sldId id="420" r:id="rId34"/>
    <p:sldId id="669" r:id="rId35"/>
    <p:sldId id="806" r:id="rId36"/>
    <p:sldId id="807" r:id="rId37"/>
    <p:sldId id="805" r:id="rId38"/>
    <p:sldId id="656" r:id="rId39"/>
    <p:sldId id="727" r:id="rId40"/>
    <p:sldId id="662" r:id="rId41"/>
    <p:sldId id="748" r:id="rId42"/>
    <p:sldId id="733" r:id="rId43"/>
    <p:sldId id="670" r:id="rId44"/>
    <p:sldId id="671" r:id="rId45"/>
    <p:sldId id="705" r:id="rId46"/>
    <p:sldId id="684" r:id="rId47"/>
    <p:sldId id="626" r:id="rId48"/>
    <p:sldId id="710" r:id="rId49"/>
    <p:sldId id="693" r:id="rId50"/>
    <p:sldId id="672" r:id="rId51"/>
    <p:sldId id="664" r:id="rId52"/>
    <p:sldId id="665" r:id="rId53"/>
    <p:sldId id="808" r:id="rId54"/>
    <p:sldId id="1253" r:id="rId55"/>
    <p:sldId id="1254" r:id="rId56"/>
    <p:sldId id="1255" r:id="rId57"/>
    <p:sldId id="1256" r:id="rId58"/>
    <p:sldId id="1257" r:id="rId59"/>
    <p:sldId id="1258" r:id="rId60"/>
    <p:sldId id="1259" r:id="rId61"/>
    <p:sldId id="1260" r:id="rId62"/>
    <p:sldId id="1261" r:id="rId63"/>
    <p:sldId id="1262" r:id="rId64"/>
    <p:sldId id="1263" r:id="rId65"/>
    <p:sldId id="1290" r:id="rId66"/>
    <p:sldId id="1292" r:id="rId67"/>
    <p:sldId id="1264" r:id="rId68"/>
    <p:sldId id="1265" r:id="rId69"/>
    <p:sldId id="1266" r:id="rId70"/>
    <p:sldId id="1267" r:id="rId71"/>
    <p:sldId id="1268" r:id="rId72"/>
    <p:sldId id="1269" r:id="rId73"/>
    <p:sldId id="1270" r:id="rId74"/>
    <p:sldId id="1271" r:id="rId75"/>
    <p:sldId id="1272" r:id="rId76"/>
    <p:sldId id="1273" r:id="rId77"/>
    <p:sldId id="1274" r:id="rId78"/>
    <p:sldId id="1275" r:id="rId79"/>
    <p:sldId id="1276" r:id="rId80"/>
    <p:sldId id="1277" r:id="rId81"/>
    <p:sldId id="1278" r:id="rId82"/>
    <p:sldId id="1279" r:id="rId83"/>
    <p:sldId id="1280" r:id="rId84"/>
    <p:sldId id="1281" r:id="rId85"/>
    <p:sldId id="1282" r:id="rId86"/>
    <p:sldId id="1283" r:id="rId87"/>
    <p:sldId id="1284" r:id="rId88"/>
    <p:sldId id="1285" r:id="rId89"/>
    <p:sldId id="1286" r:id="rId90"/>
    <p:sldId id="1287" r:id="rId91"/>
    <p:sldId id="1288" r:id="rId92"/>
    <p:sldId id="1289" r:id="rId93"/>
    <p:sldId id="709" r:id="rId94"/>
    <p:sldId id="688" r:id="rId95"/>
    <p:sldId id="680" r:id="rId96"/>
    <p:sldId id="681" r:id="rId97"/>
    <p:sldId id="682" r:id="rId98"/>
    <p:sldId id="683" r:id="rId99"/>
    <p:sldId id="686" r:id="rId100"/>
    <p:sldId id="685" r:id="rId101"/>
    <p:sldId id="689" r:id="rId102"/>
    <p:sldId id="809" r:id="rId103"/>
    <p:sldId id="756" r:id="rId104"/>
    <p:sldId id="757" r:id="rId105"/>
    <p:sldId id="758" r:id="rId106"/>
    <p:sldId id="759" r:id="rId107"/>
    <p:sldId id="760" r:id="rId108"/>
    <p:sldId id="761" r:id="rId109"/>
    <p:sldId id="762" r:id="rId110"/>
    <p:sldId id="763" r:id="rId111"/>
    <p:sldId id="764" r:id="rId112"/>
    <p:sldId id="765" r:id="rId113"/>
    <p:sldId id="766" r:id="rId114"/>
    <p:sldId id="767" r:id="rId115"/>
    <p:sldId id="768" r:id="rId116"/>
    <p:sldId id="769" r:id="rId117"/>
    <p:sldId id="770" r:id="rId118"/>
    <p:sldId id="771" r:id="rId119"/>
    <p:sldId id="810" r:id="rId120"/>
    <p:sldId id="690" r:id="rId121"/>
    <p:sldId id="635" r:id="rId122"/>
    <p:sldId id="676" r:id="rId123"/>
    <p:sldId id="673" r:id="rId124"/>
    <p:sldId id="675" r:id="rId125"/>
    <p:sldId id="666" r:id="rId126"/>
    <p:sldId id="667" r:id="rId127"/>
    <p:sldId id="668" r:id="rId128"/>
    <p:sldId id="549" r:id="rId129"/>
    <p:sldId id="714" r:id="rId130"/>
    <p:sldId id="796" r:id="rId131"/>
    <p:sldId id="797" r:id="rId132"/>
    <p:sldId id="798" r:id="rId133"/>
    <p:sldId id="799" r:id="rId134"/>
    <p:sldId id="800" r:id="rId135"/>
    <p:sldId id="801" r:id="rId136"/>
    <p:sldId id="802" r:id="rId137"/>
    <p:sldId id="803" r:id="rId138"/>
    <p:sldId id="804" r:id="rId139"/>
    <p:sldId id="1160" r:id="rId140"/>
    <p:sldId id="428" r:id="rId141"/>
    <p:sldId id="528" r:id="rId142"/>
    <p:sldId id="531" r:id="rId143"/>
    <p:sldId id="529" r:id="rId144"/>
    <p:sldId id="1212" r:id="rId145"/>
    <p:sldId id="1251" r:id="rId146"/>
    <p:sldId id="256" r:id="rId147"/>
    <p:sldId id="1035" r:id="rId148"/>
    <p:sldId id="984" r:id="rId149"/>
    <p:sldId id="1143" r:id="rId150"/>
    <p:sldId id="895" r:id="rId151"/>
    <p:sldId id="1233" r:id="rId152"/>
    <p:sldId id="1087" r:id="rId153"/>
    <p:sldId id="1088" r:id="rId154"/>
    <p:sldId id="1092" r:id="rId155"/>
    <p:sldId id="1224" r:id="rId156"/>
    <p:sldId id="1209" r:id="rId157"/>
    <p:sldId id="263" r:id="rId158"/>
    <p:sldId id="1249" r:id="rId159"/>
    <p:sldId id="259" r:id="rId160"/>
    <p:sldId id="1138" r:id="rId161"/>
    <p:sldId id="1139" r:id="rId162"/>
    <p:sldId id="1137" r:id="rId163"/>
    <p:sldId id="1239" r:id="rId164"/>
    <p:sldId id="914" r:id="rId165"/>
    <p:sldId id="974" r:id="rId166"/>
    <p:sldId id="257" r:id="rId167"/>
    <p:sldId id="1126" r:id="rId168"/>
    <p:sldId id="1148" r:id="rId169"/>
    <p:sldId id="1096" r:id="rId170"/>
    <p:sldId id="1150" r:id="rId171"/>
    <p:sldId id="1151" r:id="rId172"/>
    <p:sldId id="1093" r:id="rId173"/>
    <p:sldId id="1094" r:id="rId174"/>
    <p:sldId id="1149" r:id="rId175"/>
    <p:sldId id="1095" r:id="rId176"/>
    <p:sldId id="1116" r:id="rId177"/>
    <p:sldId id="1155" r:id="rId178"/>
    <p:sldId id="1115" r:id="rId179"/>
    <p:sldId id="1156" r:id="rId180"/>
    <p:sldId id="1157" r:id="rId181"/>
    <p:sldId id="1158" r:id="rId182"/>
    <p:sldId id="1159" r:id="rId183"/>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28529" autoAdjust="0"/>
    <p:restoredTop sz="94333" autoAdjust="0"/>
  </p:normalViewPr>
  <p:slideViewPr>
    <p:cSldViewPr>
      <p:cViewPr varScale="1">
        <p:scale>
          <a:sx n="69" d="100"/>
          <a:sy n="69" d="100"/>
        </p:scale>
        <p:origin x="804" y="78"/>
      </p:cViewPr>
      <p:guideLst>
        <p:guide orient="horz" pos="2160"/>
        <p:guide pos="2880"/>
      </p:guideLst>
    </p:cSldViewPr>
  </p:slideViewPr>
  <p:outlineViewPr>
    <p:cViewPr>
      <p:scale>
        <a:sx n="33" d="100"/>
        <a:sy n="33" d="100"/>
      </p:scale>
      <p:origin x="0" y="-37956"/>
    </p:cViewPr>
  </p:outlineViewPr>
  <p:notesTextViewPr>
    <p:cViewPr>
      <p:scale>
        <a:sx n="3" d="2"/>
        <a:sy n="3" d="2"/>
      </p:scale>
      <p:origin x="0" y="0"/>
    </p:cViewPr>
  </p:notesTextViewPr>
  <p:sorterViewPr>
    <p:cViewPr>
      <p:scale>
        <a:sx n="110" d="100"/>
        <a:sy n="110" d="100"/>
      </p:scale>
      <p:origin x="0" y="-10398"/>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4.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12" Type="http://schemas.openxmlformats.org/officeDocument/2006/relationships/slide" Target="slides/slide79.xml"/><Relationship Id="rId133" Type="http://schemas.openxmlformats.org/officeDocument/2006/relationships/slide" Target="slides/slide100.xml"/><Relationship Id="rId138" Type="http://schemas.openxmlformats.org/officeDocument/2006/relationships/slide" Target="slides/slide105.xml"/><Relationship Id="rId154" Type="http://schemas.openxmlformats.org/officeDocument/2006/relationships/slide" Target="slides/slide121.xml"/><Relationship Id="rId159" Type="http://schemas.openxmlformats.org/officeDocument/2006/relationships/slide" Target="slides/slide126.xml"/><Relationship Id="rId175" Type="http://schemas.openxmlformats.org/officeDocument/2006/relationships/slide" Target="slides/slide142.xml"/><Relationship Id="rId170" Type="http://schemas.openxmlformats.org/officeDocument/2006/relationships/slide" Target="slides/slide137.xml"/><Relationship Id="rId16" Type="http://schemas.openxmlformats.org/officeDocument/2006/relationships/slideMaster" Target="slideMasters/slideMaster16.xml"/><Relationship Id="rId107" Type="http://schemas.openxmlformats.org/officeDocument/2006/relationships/slide" Target="slides/slide7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slide" Target="slides/slide41.xml"/><Relationship Id="rId79" Type="http://schemas.openxmlformats.org/officeDocument/2006/relationships/slide" Target="slides/slide46.xml"/><Relationship Id="rId102" Type="http://schemas.openxmlformats.org/officeDocument/2006/relationships/slide" Target="slides/slide69.xml"/><Relationship Id="rId123" Type="http://schemas.openxmlformats.org/officeDocument/2006/relationships/slide" Target="slides/slide90.xml"/><Relationship Id="rId128" Type="http://schemas.openxmlformats.org/officeDocument/2006/relationships/slide" Target="slides/slide95.xml"/><Relationship Id="rId144" Type="http://schemas.openxmlformats.org/officeDocument/2006/relationships/slide" Target="slides/slide111.xml"/><Relationship Id="rId149" Type="http://schemas.openxmlformats.org/officeDocument/2006/relationships/slide" Target="slides/slide116.xml"/><Relationship Id="rId5" Type="http://schemas.openxmlformats.org/officeDocument/2006/relationships/slideMaster" Target="slideMasters/slideMaster5.xml"/><Relationship Id="rId90" Type="http://schemas.openxmlformats.org/officeDocument/2006/relationships/slide" Target="slides/slide57.xml"/><Relationship Id="rId95" Type="http://schemas.openxmlformats.org/officeDocument/2006/relationships/slide" Target="slides/slide62.xml"/><Relationship Id="rId160" Type="http://schemas.openxmlformats.org/officeDocument/2006/relationships/slide" Target="slides/slide127.xml"/><Relationship Id="rId165" Type="http://schemas.openxmlformats.org/officeDocument/2006/relationships/slide" Target="slides/slide132.xml"/><Relationship Id="rId181" Type="http://schemas.openxmlformats.org/officeDocument/2006/relationships/slide" Target="slides/slide148.xml"/><Relationship Id="rId186" Type="http://schemas.openxmlformats.org/officeDocument/2006/relationships/commentAuthors" Target="commentAuthor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0.xml"/><Relationship Id="rId48" Type="http://schemas.openxmlformats.org/officeDocument/2006/relationships/slide" Target="slides/slide15.xml"/><Relationship Id="rId64" Type="http://schemas.openxmlformats.org/officeDocument/2006/relationships/slide" Target="slides/slide31.xml"/><Relationship Id="rId69" Type="http://schemas.openxmlformats.org/officeDocument/2006/relationships/slide" Target="slides/slide36.xml"/><Relationship Id="rId113" Type="http://schemas.openxmlformats.org/officeDocument/2006/relationships/slide" Target="slides/slide80.xml"/><Relationship Id="rId118" Type="http://schemas.openxmlformats.org/officeDocument/2006/relationships/slide" Target="slides/slide85.xml"/><Relationship Id="rId134" Type="http://schemas.openxmlformats.org/officeDocument/2006/relationships/slide" Target="slides/slide101.xml"/><Relationship Id="rId139" Type="http://schemas.openxmlformats.org/officeDocument/2006/relationships/slide" Target="slides/slide106.xml"/><Relationship Id="rId80" Type="http://schemas.openxmlformats.org/officeDocument/2006/relationships/slide" Target="slides/slide47.xml"/><Relationship Id="rId85" Type="http://schemas.openxmlformats.org/officeDocument/2006/relationships/slide" Target="slides/slide52.xml"/><Relationship Id="rId150" Type="http://schemas.openxmlformats.org/officeDocument/2006/relationships/slide" Target="slides/slide117.xml"/><Relationship Id="rId155" Type="http://schemas.openxmlformats.org/officeDocument/2006/relationships/slide" Target="slides/slide122.xml"/><Relationship Id="rId171" Type="http://schemas.openxmlformats.org/officeDocument/2006/relationships/slide" Target="slides/slide138.xml"/><Relationship Id="rId176" Type="http://schemas.openxmlformats.org/officeDocument/2006/relationships/slide" Target="slides/slide14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5.xml"/><Relationship Id="rId59" Type="http://schemas.openxmlformats.org/officeDocument/2006/relationships/slide" Target="slides/slide26.xml"/><Relationship Id="rId103" Type="http://schemas.openxmlformats.org/officeDocument/2006/relationships/slide" Target="slides/slide70.xml"/><Relationship Id="rId108" Type="http://schemas.openxmlformats.org/officeDocument/2006/relationships/slide" Target="slides/slide75.xml"/><Relationship Id="rId124" Type="http://schemas.openxmlformats.org/officeDocument/2006/relationships/slide" Target="slides/slide91.xml"/><Relationship Id="rId129" Type="http://schemas.openxmlformats.org/officeDocument/2006/relationships/slide" Target="slides/slide96.xml"/><Relationship Id="rId54" Type="http://schemas.openxmlformats.org/officeDocument/2006/relationships/slide" Target="slides/slide21.xml"/><Relationship Id="rId70" Type="http://schemas.openxmlformats.org/officeDocument/2006/relationships/slide" Target="slides/slide37.xml"/><Relationship Id="rId75" Type="http://schemas.openxmlformats.org/officeDocument/2006/relationships/slide" Target="slides/slide42.xml"/><Relationship Id="rId91" Type="http://schemas.openxmlformats.org/officeDocument/2006/relationships/slide" Target="slides/slide58.xml"/><Relationship Id="rId96" Type="http://schemas.openxmlformats.org/officeDocument/2006/relationships/slide" Target="slides/slide63.xml"/><Relationship Id="rId140" Type="http://schemas.openxmlformats.org/officeDocument/2006/relationships/slide" Target="slides/slide107.xml"/><Relationship Id="rId145" Type="http://schemas.openxmlformats.org/officeDocument/2006/relationships/slide" Target="slides/slide112.xml"/><Relationship Id="rId161" Type="http://schemas.openxmlformats.org/officeDocument/2006/relationships/slide" Target="slides/slide128.xml"/><Relationship Id="rId166" Type="http://schemas.openxmlformats.org/officeDocument/2006/relationships/slide" Target="slides/slide133.xml"/><Relationship Id="rId182" Type="http://schemas.openxmlformats.org/officeDocument/2006/relationships/slide" Target="slides/slide149.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6.xml"/><Relationship Id="rId114" Type="http://schemas.openxmlformats.org/officeDocument/2006/relationships/slide" Target="slides/slide81.xml"/><Relationship Id="rId119" Type="http://schemas.openxmlformats.org/officeDocument/2006/relationships/slide" Target="slides/slide86.xml"/><Relationship Id="rId44" Type="http://schemas.openxmlformats.org/officeDocument/2006/relationships/slide" Target="slides/slide11.xml"/><Relationship Id="rId60" Type="http://schemas.openxmlformats.org/officeDocument/2006/relationships/slide" Target="slides/slide27.xml"/><Relationship Id="rId65" Type="http://schemas.openxmlformats.org/officeDocument/2006/relationships/slide" Target="slides/slide32.xml"/><Relationship Id="rId81" Type="http://schemas.openxmlformats.org/officeDocument/2006/relationships/slide" Target="slides/slide48.xml"/><Relationship Id="rId86" Type="http://schemas.openxmlformats.org/officeDocument/2006/relationships/slide" Target="slides/slide53.xml"/><Relationship Id="rId130" Type="http://schemas.openxmlformats.org/officeDocument/2006/relationships/slide" Target="slides/slide97.xml"/><Relationship Id="rId135" Type="http://schemas.openxmlformats.org/officeDocument/2006/relationships/slide" Target="slides/slide102.xml"/><Relationship Id="rId151" Type="http://schemas.openxmlformats.org/officeDocument/2006/relationships/slide" Target="slides/slide118.xml"/><Relationship Id="rId156" Type="http://schemas.openxmlformats.org/officeDocument/2006/relationships/slide" Target="slides/slide123.xml"/><Relationship Id="rId177" Type="http://schemas.openxmlformats.org/officeDocument/2006/relationships/slide" Target="slides/slide144.xml"/><Relationship Id="rId172" Type="http://schemas.openxmlformats.org/officeDocument/2006/relationships/slide" Target="slides/slide13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109" Type="http://schemas.openxmlformats.org/officeDocument/2006/relationships/slide" Target="slides/slide7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slide" Target="slides/slide71.xml"/><Relationship Id="rId120" Type="http://schemas.openxmlformats.org/officeDocument/2006/relationships/slide" Target="slides/slide87.xml"/><Relationship Id="rId125" Type="http://schemas.openxmlformats.org/officeDocument/2006/relationships/slide" Target="slides/slide92.xml"/><Relationship Id="rId141" Type="http://schemas.openxmlformats.org/officeDocument/2006/relationships/slide" Target="slides/slide108.xml"/><Relationship Id="rId146" Type="http://schemas.openxmlformats.org/officeDocument/2006/relationships/slide" Target="slides/slide113.xml"/><Relationship Id="rId167" Type="http://schemas.openxmlformats.org/officeDocument/2006/relationships/slide" Target="slides/slide134.xml"/><Relationship Id="rId188"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162" Type="http://schemas.openxmlformats.org/officeDocument/2006/relationships/slide" Target="slides/slide129.xml"/><Relationship Id="rId183" Type="http://schemas.openxmlformats.org/officeDocument/2006/relationships/slide" Target="slides/slide15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slide" Target="slides/slide54.xml"/><Relationship Id="rId110" Type="http://schemas.openxmlformats.org/officeDocument/2006/relationships/slide" Target="slides/slide77.xml"/><Relationship Id="rId115" Type="http://schemas.openxmlformats.org/officeDocument/2006/relationships/slide" Target="slides/slide82.xml"/><Relationship Id="rId131" Type="http://schemas.openxmlformats.org/officeDocument/2006/relationships/slide" Target="slides/slide98.xml"/><Relationship Id="rId136" Type="http://schemas.openxmlformats.org/officeDocument/2006/relationships/slide" Target="slides/slide103.xml"/><Relationship Id="rId157" Type="http://schemas.openxmlformats.org/officeDocument/2006/relationships/slide" Target="slides/slide124.xml"/><Relationship Id="rId178" Type="http://schemas.openxmlformats.org/officeDocument/2006/relationships/slide" Target="slides/slide145.xml"/><Relationship Id="rId61" Type="http://schemas.openxmlformats.org/officeDocument/2006/relationships/slide" Target="slides/slide28.xml"/><Relationship Id="rId82" Type="http://schemas.openxmlformats.org/officeDocument/2006/relationships/slide" Target="slides/slide49.xml"/><Relationship Id="rId152" Type="http://schemas.openxmlformats.org/officeDocument/2006/relationships/slide" Target="slides/slide119.xml"/><Relationship Id="rId173" Type="http://schemas.openxmlformats.org/officeDocument/2006/relationships/slide" Target="slides/slide1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2.xml"/><Relationship Id="rId56" Type="http://schemas.openxmlformats.org/officeDocument/2006/relationships/slide" Target="slides/slide23.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slide" Target="slides/slide72.xml"/><Relationship Id="rId126" Type="http://schemas.openxmlformats.org/officeDocument/2006/relationships/slide" Target="slides/slide93.xml"/><Relationship Id="rId147" Type="http://schemas.openxmlformats.org/officeDocument/2006/relationships/slide" Target="slides/slide114.xml"/><Relationship Id="rId168"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93" Type="http://schemas.openxmlformats.org/officeDocument/2006/relationships/slide" Target="slides/slide60.xml"/><Relationship Id="rId98" Type="http://schemas.openxmlformats.org/officeDocument/2006/relationships/slide" Target="slides/slide65.xml"/><Relationship Id="rId121" Type="http://schemas.openxmlformats.org/officeDocument/2006/relationships/slide" Target="slides/slide88.xml"/><Relationship Id="rId142" Type="http://schemas.openxmlformats.org/officeDocument/2006/relationships/slide" Target="slides/slide109.xml"/><Relationship Id="rId163" Type="http://schemas.openxmlformats.org/officeDocument/2006/relationships/slide" Target="slides/slide130.xml"/><Relationship Id="rId184" Type="http://schemas.openxmlformats.org/officeDocument/2006/relationships/notesMaster" Target="notesMasters/notesMaster1.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3.xml"/><Relationship Id="rId67" Type="http://schemas.openxmlformats.org/officeDocument/2006/relationships/slide" Target="slides/slide34.xml"/><Relationship Id="rId116" Type="http://schemas.openxmlformats.org/officeDocument/2006/relationships/slide" Target="slides/slide83.xml"/><Relationship Id="rId137" Type="http://schemas.openxmlformats.org/officeDocument/2006/relationships/slide" Target="slides/slide104.xml"/><Relationship Id="rId158" Type="http://schemas.openxmlformats.org/officeDocument/2006/relationships/slide" Target="slides/slide125.xml"/><Relationship Id="rId20" Type="http://schemas.openxmlformats.org/officeDocument/2006/relationships/slideMaster" Target="slideMasters/slideMaster20.xml"/><Relationship Id="rId41" Type="http://schemas.openxmlformats.org/officeDocument/2006/relationships/slide" Target="slides/slide8.xml"/><Relationship Id="rId62" Type="http://schemas.openxmlformats.org/officeDocument/2006/relationships/slide" Target="slides/slide29.xml"/><Relationship Id="rId83" Type="http://schemas.openxmlformats.org/officeDocument/2006/relationships/slide" Target="slides/slide50.xml"/><Relationship Id="rId88" Type="http://schemas.openxmlformats.org/officeDocument/2006/relationships/slide" Target="slides/slide55.xml"/><Relationship Id="rId111" Type="http://schemas.openxmlformats.org/officeDocument/2006/relationships/slide" Target="slides/slide78.xml"/><Relationship Id="rId132" Type="http://schemas.openxmlformats.org/officeDocument/2006/relationships/slide" Target="slides/slide99.xml"/><Relationship Id="rId153" Type="http://schemas.openxmlformats.org/officeDocument/2006/relationships/slide" Target="slides/slide120.xml"/><Relationship Id="rId174" Type="http://schemas.openxmlformats.org/officeDocument/2006/relationships/slide" Target="slides/slide141.xml"/><Relationship Id="rId179" Type="http://schemas.openxmlformats.org/officeDocument/2006/relationships/slide" Target="slides/slide146.xml"/><Relationship Id="rId190" Type="http://schemas.openxmlformats.org/officeDocument/2006/relationships/tableStyles" Target="tableStyles.xml"/><Relationship Id="rId15" Type="http://schemas.openxmlformats.org/officeDocument/2006/relationships/slideMaster" Target="slideMasters/slideMaster15.xml"/><Relationship Id="rId36" Type="http://schemas.openxmlformats.org/officeDocument/2006/relationships/slide" Target="slides/slide3.xml"/><Relationship Id="rId57" Type="http://schemas.openxmlformats.org/officeDocument/2006/relationships/slide" Target="slides/slide24.xml"/><Relationship Id="rId106" Type="http://schemas.openxmlformats.org/officeDocument/2006/relationships/slide" Target="slides/slide73.xml"/><Relationship Id="rId127"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9.xml"/><Relationship Id="rId73" Type="http://schemas.openxmlformats.org/officeDocument/2006/relationships/slide" Target="slides/slide40.xml"/><Relationship Id="rId78" Type="http://schemas.openxmlformats.org/officeDocument/2006/relationships/slide" Target="slides/slide45.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122" Type="http://schemas.openxmlformats.org/officeDocument/2006/relationships/slide" Target="slides/slide89.xml"/><Relationship Id="rId143" Type="http://schemas.openxmlformats.org/officeDocument/2006/relationships/slide" Target="slides/slide110.xml"/><Relationship Id="rId148" Type="http://schemas.openxmlformats.org/officeDocument/2006/relationships/slide" Target="slides/slide115.xml"/><Relationship Id="rId164" Type="http://schemas.openxmlformats.org/officeDocument/2006/relationships/slide" Target="slides/slide131.xml"/><Relationship Id="rId169" Type="http://schemas.openxmlformats.org/officeDocument/2006/relationships/slide" Target="slides/slide136.xml"/><Relationship Id="rId18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06395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1C7F5-B5FB-403A-9831-632E0DA287B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0288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28889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5781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911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944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2038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75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721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664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6</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008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1489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6227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3564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9678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6925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6159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612FB99C-F638-443F-A635-6DA97A7256E7}" type="slidenum">
              <a:rPr lang="en-US" smtClean="0"/>
              <a:pPr/>
              <a:t>71</a:t>
            </a:fld>
            <a:endParaRPr lang="en-US"/>
          </a:p>
        </p:txBody>
      </p:sp>
    </p:spTree>
    <p:extLst>
      <p:ext uri="{BB962C8B-B14F-4D97-AF65-F5344CB8AC3E}">
        <p14:creationId xmlns:p14="http://schemas.microsoft.com/office/powerpoint/2010/main" val="1665696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4B61A48A-3F71-4BCF-A16A-D6E63D9BBD81}" type="slidenum">
              <a:rPr lang="en-US" smtClean="0"/>
              <a:pPr/>
              <a:t>72</a:t>
            </a:fld>
            <a:endParaRPr lang="en-US"/>
          </a:p>
        </p:txBody>
      </p:sp>
    </p:spTree>
    <p:extLst>
      <p:ext uri="{BB962C8B-B14F-4D97-AF65-F5344CB8AC3E}">
        <p14:creationId xmlns:p14="http://schemas.microsoft.com/office/powerpoint/2010/main" val="2750617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a:noFill/>
        </p:spPr>
        <p:txBody>
          <a:bodyPr/>
          <a:lstStyle/>
          <a:p>
            <a:fld id="{9FC9312F-456D-49D8-BFEE-3A8DA400570D}" type="slidenum">
              <a:rPr lang="en-US" smtClean="0"/>
              <a:pPr/>
              <a:t>73</a:t>
            </a:fld>
            <a:endParaRPr lang="en-US"/>
          </a:p>
        </p:txBody>
      </p:sp>
    </p:spTree>
    <p:extLst>
      <p:ext uri="{BB962C8B-B14F-4D97-AF65-F5344CB8AC3E}">
        <p14:creationId xmlns:p14="http://schemas.microsoft.com/office/powerpoint/2010/main" val="385289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8</a:t>
            </a:fld>
            <a:endParaRPr lang="en-GB"/>
          </a:p>
        </p:txBody>
      </p:sp>
    </p:spTree>
    <p:extLst>
      <p:ext uri="{BB962C8B-B14F-4D97-AF65-F5344CB8AC3E}">
        <p14:creationId xmlns:p14="http://schemas.microsoft.com/office/powerpoint/2010/main" val="275973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679C7F4A-B15A-4BDE-8576-E4B1FC9DEB9F}" type="slidenum">
              <a:rPr lang="en-US" smtClean="0"/>
              <a:pPr/>
              <a:t>74</a:t>
            </a:fld>
            <a:endParaRPr lang="en-US"/>
          </a:p>
        </p:txBody>
      </p:sp>
    </p:spTree>
    <p:extLst>
      <p:ext uri="{BB962C8B-B14F-4D97-AF65-F5344CB8AC3E}">
        <p14:creationId xmlns:p14="http://schemas.microsoft.com/office/powerpoint/2010/main" val="546662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p>
        </p:txBody>
      </p:sp>
      <p:sp>
        <p:nvSpPr>
          <p:cNvPr id="64516" name="Slide Number Placeholder 3"/>
          <p:cNvSpPr>
            <a:spLocks noGrp="1"/>
          </p:cNvSpPr>
          <p:nvPr>
            <p:ph type="sldNum" sz="quarter" idx="5"/>
          </p:nvPr>
        </p:nvSpPr>
        <p:spPr>
          <a:noFill/>
        </p:spPr>
        <p:txBody>
          <a:bodyPr/>
          <a:lstStyle/>
          <a:p>
            <a:fld id="{56E23A86-C95C-4586-B5CC-14E5E3383775}" type="slidenum">
              <a:rPr lang="en-US" smtClean="0"/>
              <a:pPr/>
              <a:t>75</a:t>
            </a:fld>
            <a:endParaRPr lang="en-US"/>
          </a:p>
        </p:txBody>
      </p:sp>
    </p:spTree>
    <p:extLst>
      <p:ext uri="{BB962C8B-B14F-4D97-AF65-F5344CB8AC3E}">
        <p14:creationId xmlns:p14="http://schemas.microsoft.com/office/powerpoint/2010/main" val="1477388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F17A75F1-232C-43A3-8AF3-7BE9D1FC4D68}" type="slidenum">
              <a:rPr lang="en-US" smtClean="0"/>
              <a:pPr/>
              <a:t>76</a:t>
            </a:fld>
            <a:endParaRPr lang="en-US"/>
          </a:p>
        </p:txBody>
      </p:sp>
    </p:spTree>
    <p:extLst>
      <p:ext uri="{BB962C8B-B14F-4D97-AF65-F5344CB8AC3E}">
        <p14:creationId xmlns:p14="http://schemas.microsoft.com/office/powerpoint/2010/main" val="3291793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982AA6D0-6B4C-4A32-92C5-F2962674EDBC}" type="slidenum">
              <a:rPr lang="en-US" smtClean="0"/>
              <a:pPr/>
              <a:t>77</a:t>
            </a:fld>
            <a:endParaRPr lang="en-US"/>
          </a:p>
        </p:txBody>
      </p:sp>
    </p:spTree>
    <p:extLst>
      <p:ext uri="{BB962C8B-B14F-4D97-AF65-F5344CB8AC3E}">
        <p14:creationId xmlns:p14="http://schemas.microsoft.com/office/powerpoint/2010/main" val="1953199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43030A29-2FF2-4849-BC08-464BB9184BA9}" type="slidenum">
              <a:rPr lang="en-US" smtClean="0"/>
              <a:pPr/>
              <a:t>78</a:t>
            </a:fld>
            <a:endParaRPr lang="en-US"/>
          </a:p>
        </p:txBody>
      </p:sp>
    </p:spTree>
    <p:extLst>
      <p:ext uri="{BB962C8B-B14F-4D97-AF65-F5344CB8AC3E}">
        <p14:creationId xmlns:p14="http://schemas.microsoft.com/office/powerpoint/2010/main" val="383780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09EE743B-BCBB-4D5A-9BE7-018FDD5951E3}" type="slidenum">
              <a:rPr lang="en-US" smtClean="0"/>
              <a:pPr/>
              <a:t>79</a:t>
            </a:fld>
            <a:endParaRPr lang="en-US"/>
          </a:p>
        </p:txBody>
      </p:sp>
    </p:spTree>
    <p:extLst>
      <p:ext uri="{BB962C8B-B14F-4D97-AF65-F5344CB8AC3E}">
        <p14:creationId xmlns:p14="http://schemas.microsoft.com/office/powerpoint/2010/main" val="3998719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Slide Number Placeholder 3"/>
          <p:cNvSpPr>
            <a:spLocks noGrp="1"/>
          </p:cNvSpPr>
          <p:nvPr>
            <p:ph type="sldNum" sz="quarter" idx="5"/>
          </p:nvPr>
        </p:nvSpPr>
        <p:spPr>
          <a:noFill/>
        </p:spPr>
        <p:txBody>
          <a:bodyPr/>
          <a:lstStyle/>
          <a:p>
            <a:fld id="{F974168B-209A-4CE7-99D1-F6F83119C102}" type="slidenum">
              <a:rPr lang="en-US" smtClean="0"/>
              <a:pPr/>
              <a:t>80</a:t>
            </a:fld>
            <a:endParaRPr lang="en-US"/>
          </a:p>
        </p:txBody>
      </p:sp>
    </p:spTree>
    <p:extLst>
      <p:ext uri="{BB962C8B-B14F-4D97-AF65-F5344CB8AC3E}">
        <p14:creationId xmlns:p14="http://schemas.microsoft.com/office/powerpoint/2010/main" val="2183819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81</a:t>
            </a:fld>
            <a:endParaRPr lang="en-US" dirty="0"/>
          </a:p>
        </p:txBody>
      </p:sp>
    </p:spTree>
    <p:extLst>
      <p:ext uri="{BB962C8B-B14F-4D97-AF65-F5344CB8AC3E}">
        <p14:creationId xmlns:p14="http://schemas.microsoft.com/office/powerpoint/2010/main" val="3787704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0EB60148-128B-4993-8FF5-59D31705D307}" type="slidenum">
              <a:rPr lang="en-US" smtClean="0"/>
              <a:pPr/>
              <a:t>82</a:t>
            </a:fld>
            <a:endParaRPr lang="en-US"/>
          </a:p>
        </p:txBody>
      </p:sp>
    </p:spTree>
    <p:extLst>
      <p:ext uri="{BB962C8B-B14F-4D97-AF65-F5344CB8AC3E}">
        <p14:creationId xmlns:p14="http://schemas.microsoft.com/office/powerpoint/2010/main" val="2909715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16FDC876-E357-472B-9611-7E94F120484E}" type="slidenum">
              <a:rPr lang="en-US" smtClean="0"/>
              <a:pPr/>
              <a:t>83</a:t>
            </a:fld>
            <a:endParaRPr lang="en-US"/>
          </a:p>
        </p:txBody>
      </p:sp>
    </p:spTree>
    <p:extLst>
      <p:ext uri="{BB962C8B-B14F-4D97-AF65-F5344CB8AC3E}">
        <p14:creationId xmlns:p14="http://schemas.microsoft.com/office/powerpoint/2010/main" val="234337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9</a:t>
            </a:fld>
            <a:endParaRPr lang="en-US"/>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9</a:t>
            </a:fld>
            <a:endParaRPr lang="en-US" sz="1200"/>
          </a:p>
        </p:txBody>
      </p:sp>
    </p:spTree>
    <p:extLst>
      <p:ext uri="{BB962C8B-B14F-4D97-AF65-F5344CB8AC3E}">
        <p14:creationId xmlns:p14="http://schemas.microsoft.com/office/powerpoint/2010/main" val="3265530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D5CD037E-64C4-4B61-8879-39ECC509A407}" type="slidenum">
              <a:rPr lang="en-US" smtClean="0"/>
              <a:pPr/>
              <a:t>84</a:t>
            </a:fld>
            <a:endParaRPr lang="en-US"/>
          </a:p>
        </p:txBody>
      </p:sp>
    </p:spTree>
    <p:extLst>
      <p:ext uri="{BB962C8B-B14F-4D97-AF65-F5344CB8AC3E}">
        <p14:creationId xmlns:p14="http://schemas.microsoft.com/office/powerpoint/2010/main" val="2275412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365D9500-7478-45C9-B3D3-2927BB55A942}" type="slidenum">
              <a:rPr lang="en-US" smtClean="0"/>
              <a:pPr/>
              <a:t>85</a:t>
            </a:fld>
            <a:endParaRPr lang="en-US"/>
          </a:p>
        </p:txBody>
      </p:sp>
    </p:spTree>
    <p:extLst>
      <p:ext uri="{BB962C8B-B14F-4D97-AF65-F5344CB8AC3E}">
        <p14:creationId xmlns:p14="http://schemas.microsoft.com/office/powerpoint/2010/main" val="3882518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a:p>
        </p:txBody>
      </p:sp>
      <p:sp>
        <p:nvSpPr>
          <p:cNvPr id="72708" name="Slide Number Placeholder 3"/>
          <p:cNvSpPr>
            <a:spLocks noGrp="1"/>
          </p:cNvSpPr>
          <p:nvPr>
            <p:ph type="sldNum" sz="quarter" idx="5"/>
          </p:nvPr>
        </p:nvSpPr>
        <p:spPr>
          <a:noFill/>
        </p:spPr>
        <p:txBody>
          <a:bodyPr/>
          <a:lstStyle/>
          <a:p>
            <a:fld id="{854DB17F-3A80-4791-BC31-BA1854998452}" type="slidenum">
              <a:rPr lang="en-US" smtClean="0"/>
              <a:pPr/>
              <a:t>86</a:t>
            </a:fld>
            <a:endParaRPr lang="en-US"/>
          </a:p>
        </p:txBody>
      </p:sp>
    </p:spTree>
    <p:extLst>
      <p:ext uri="{BB962C8B-B14F-4D97-AF65-F5344CB8AC3E}">
        <p14:creationId xmlns:p14="http://schemas.microsoft.com/office/powerpoint/2010/main" val="10081523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89</a:t>
            </a:fld>
            <a:endParaRPr lang="en-US"/>
          </a:p>
        </p:txBody>
      </p:sp>
    </p:spTree>
    <p:extLst>
      <p:ext uri="{BB962C8B-B14F-4D97-AF65-F5344CB8AC3E}">
        <p14:creationId xmlns:p14="http://schemas.microsoft.com/office/powerpoint/2010/main" val="2927789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96</a:t>
            </a:fld>
            <a:endParaRPr lang="en-GB"/>
          </a:p>
        </p:txBody>
      </p:sp>
    </p:spTree>
    <p:extLst>
      <p:ext uri="{BB962C8B-B14F-4D97-AF65-F5344CB8AC3E}">
        <p14:creationId xmlns:p14="http://schemas.microsoft.com/office/powerpoint/2010/main" val="22703315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99</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latin typeface="Arial" pitchFamily="34" charset="0"/>
            </a:endParaRPr>
          </a:p>
        </p:txBody>
      </p:sp>
      <p:sp>
        <p:nvSpPr>
          <p:cNvPr id="2970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D13D7-9FFE-4DA0-AA92-8F59F8B9D294}"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70823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01279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1C7F5-B5FB-403A-9831-632E0DA287B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000" b="0" i="1" u="none" strike="noStrike" kern="1200" cap="none" spc="0" normalizeH="0" baseline="0" noProof="0" dirty="0">
                <a:ln>
                  <a:noFill/>
                </a:ln>
                <a:solidFill>
                  <a:srgbClr val="000000"/>
                </a:solidFill>
                <a:effectLst/>
                <a:uLnTx/>
                <a:uFillTx/>
                <a:latin typeface="Times New Roman" pitchFamily="18" charset="0"/>
                <a:ea typeface="+mn-ea"/>
                <a:cs typeface="+mn-cs"/>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48482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4991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13</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859720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48313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86278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32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8066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688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0887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E8C0C-4E2D-4CE8-AED3-ACCDDCC1E615}"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18888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136676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070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15</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3116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19659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5825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232083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4CD6C9-20D9-4EFB-B9DE-F86C9C8BB69C}"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40992216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B6886-9AB8-4328-86A1-C89F301BE13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11725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21411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47730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90924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3270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17</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106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19</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20</a:t>
            </a:fld>
            <a:endParaRPr lang="en-US" dirty="0"/>
          </a:p>
        </p:txBody>
      </p:sp>
    </p:spTree>
    <p:extLst>
      <p:ext uri="{BB962C8B-B14F-4D97-AF65-F5344CB8AC3E}">
        <p14:creationId xmlns:p14="http://schemas.microsoft.com/office/powerpoint/2010/main" val="198101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22/11/2018</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22/11/2018</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22/11/2018</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22/11/2018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22/11/2018</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22/11/2018</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449281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120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813194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02217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6600FF"/>
              </a:solidFill>
              <a:effectLst/>
              <a:uLnTx/>
              <a:uFillTx/>
              <a:latin typeface="Calibri"/>
              <a:ea typeface="+mn-ea"/>
              <a:cs typeface="+mn-cs"/>
            </a:endParaRPr>
          </a:p>
        </p:txBody>
      </p:sp>
      <p:sp>
        <p:nvSpPr>
          <p:cNvPr id="6" name="Rectangle 18"/>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75000"/>
              </a:lnSpc>
              <a:spcBef>
                <a:spcPct val="0"/>
              </a:spcBef>
              <a:spcAft>
                <a:spcPct val="0"/>
              </a:spcAft>
              <a:buClrTx/>
              <a:buSzTx/>
              <a:buFontTx/>
              <a:buNone/>
              <a:tabLst/>
              <a:defRPr/>
            </a:pPr>
            <a:endParaRPr kumimoji="0" lang="en-US" sz="1600" b="1" i="0" u="none" strike="noStrike" kern="1200" cap="none" spc="0" normalizeH="0" baseline="0" noProof="0">
              <a:ln>
                <a:noFill/>
              </a:ln>
              <a:solidFill>
                <a:srgbClr val="0033CC"/>
              </a:solidFill>
              <a:effectLst/>
              <a:uLnTx/>
              <a:uFillTx/>
              <a:latin typeface="Calibri"/>
              <a:ea typeface="+mn-ea"/>
              <a:cs typeface="+mn-cs"/>
            </a:endParaRPr>
          </a:p>
        </p:txBody>
      </p:sp>
      <p:sp>
        <p:nvSpPr>
          <p:cNvPr id="7" name="Rectangle 19"/>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92326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64766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4000" b="0" i="0" u="none" strike="noStrike" kern="1200" cap="none" spc="0" normalizeH="0" baseline="0" noProof="0" smtClean="0">
                <a:ln>
                  <a:noFill/>
                </a:ln>
                <a:solidFill>
                  <a:srgbClr val="000000"/>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22/11/2018</a:t>
            </a:fld>
            <a:endParaRPr kumimoji="0" lang="en-GB" alt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770590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53709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64485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22/11/2018</a:t>
            </a:fld>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952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922434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531335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231038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97511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24645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918797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875430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9171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47086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22/11/2018</a:t>
            </a:fld>
            <a:endParaRPr lang="en-GB"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67630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23272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11/22/2018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950020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568471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Thursday, 22 November 2018</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1848850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0707150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26387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22/11/2018</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22/11/2018</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22/11/2018</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22/11/2018</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22/11/2018</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2.xml"/><Relationship Id="rId1" Type="http://schemas.openxmlformats.org/officeDocument/2006/relationships/slideLayout" Target="../slideLayouts/slideLayout22.xm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2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2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xml"/><Relationship Id="rId1" Type="http://schemas.openxmlformats.org/officeDocument/2006/relationships/slideLayout" Target="../slideLayouts/slideLayout2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4.xml"/><Relationship Id="rId1" Type="http://schemas.openxmlformats.org/officeDocument/2006/relationships/slideLayout" Target="../slideLayouts/slideLayout36.xml"/></Relationships>
</file>

<file path=ppt/slideMasters/_rels/slideMaster2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5.xml"/><Relationship Id="rId1" Type="http://schemas.openxmlformats.org/officeDocument/2006/relationships/slideLayout" Target="../slideLayouts/slideLayout37.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7.xml"/><Relationship Id="rId1" Type="http://schemas.openxmlformats.org/officeDocument/2006/relationships/slideLayout" Target="../slideLayouts/slideLayout39.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40.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2.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22/11/2018</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1838471784"/>
      </p:ext>
    </p:extLst>
  </p:cSld>
  <p:clrMap bg1="dk1" tx1="lt1" bg2="dk2" tx2="lt2" accent1="accent1" accent2="accent2" accent3="accent3" accent4="accent4" accent5="accent5" accent6="accent6" hlink="hlink" folHlink="folHlink"/>
  <p:sldLayoutIdLst>
    <p:sldLayoutId id="214748382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248894402"/>
      </p:ext>
    </p:extLst>
  </p:cSld>
  <p:clrMap bg1="dk1" tx1="lt1" bg2="dk2" tx2="lt2" accent1="accent1" accent2="accent2" accent3="accent3" accent4="accent4" accent5="accent5" accent6="accent6" hlink="hlink" folHlink="folHlink"/>
  <p:sldLayoutIdLst>
    <p:sldLayoutId id="214748383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655943484"/>
      </p:ext>
    </p:extLst>
  </p:cSld>
  <p:clrMap bg1="lt1" tx1="dk1" bg2="lt2" tx2="dk2" accent1="accent1" accent2="accent2" accent3="accent3" accent4="accent4" accent5="accent5" accent6="accent6" hlink="hlink" folHlink="folHlink"/>
  <p:sldLayoutIdLst>
    <p:sldLayoutId id="21474838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extLst>
      <p:ext uri="{BB962C8B-B14F-4D97-AF65-F5344CB8AC3E}">
        <p14:creationId xmlns:p14="http://schemas.microsoft.com/office/powerpoint/2010/main" val="1523135021"/>
      </p:ext>
    </p:extLst>
  </p:cSld>
  <p:clrMap bg1="lt1" tx1="dk1" bg2="lt2" tx2="dk2" accent1="accent1" accent2="accent2" accent3="accent3" accent4="accent4" accent5="accent5" accent6="accent6" hlink="hlink" folHlink="folHlink"/>
  <p:sldLayoutIdLst>
    <p:sldLayoutId id="2147483834"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3817847332"/>
      </p:ext>
    </p:extLst>
  </p:cSld>
  <p:clrMap bg1="lt1" tx1="dk1" bg2="lt2" tx2="dk2" accent1="accent1" accent2="accent2" accent3="accent3" accent4="accent4" accent5="accent5" accent6="accent6" hlink="hlink" folHlink="folHlink"/>
  <p:sldLayoutIdLst>
    <p:sldLayoutId id="21474838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822663951"/>
      </p:ext>
    </p:extLst>
  </p:cSld>
  <p:clrMap bg1="lt1" tx1="dk1" bg2="lt2" tx2="dk2" accent1="accent1" accent2="accent2" accent3="accent3" accent4="accent4" accent5="accent5" accent6="accent6" hlink="hlink" folHlink="folHlink"/>
  <p:sldLayoutIdLst>
    <p:sldLayoutId id="214748389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401815241"/>
      </p:ext>
    </p:extLst>
  </p:cSld>
  <p:clrMap bg1="lt1" tx1="dk1" bg2="lt2" tx2="dk2" accent1="accent1" accent2="accent2" accent3="accent3" accent4="accent4" accent5="accent5" accent6="accent6" hlink="hlink" folHlink="folHlink"/>
  <p:sldLayoutIdLst>
    <p:sldLayoutId id="214748384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extLst>
      <p:ext uri="{BB962C8B-B14F-4D97-AF65-F5344CB8AC3E}">
        <p14:creationId xmlns:p14="http://schemas.microsoft.com/office/powerpoint/2010/main" val="2204533958"/>
      </p:ext>
    </p:extLst>
  </p:cSld>
  <p:clrMap bg1="lt1" tx1="dk1" bg2="lt2" tx2="dk2" accent1="accent1" accent2="accent2" accent3="accent3" accent4="accent4" accent5="accent5" accent6="accent6" hlink="hlink" folHlink="folHlink"/>
  <p:sldLayoutIdLst>
    <p:sldLayoutId id="214748384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22/11/2018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22/11/2018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2802189659"/>
      </p:ext>
    </p:extLst>
  </p:cSld>
  <p:clrMap bg1="lt1" tx1="dk1" bg2="lt2" tx2="dk2" accent1="accent1" accent2="accent2" accent3="accent3" accent4="accent4" accent5="accent5" accent6="accent6" hlink="hlink" folHlink="folHlink"/>
  <p:sldLayoutIdLst>
    <p:sldLayoutId id="214748384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381058690"/>
      </p:ext>
    </p:extLst>
  </p:cSld>
  <p:clrMap bg1="lt1" tx1="dk1" bg2="lt2" tx2="dk2" accent1="accent1" accent2="accent2" accent3="accent3" accent4="accent4" accent5="accent5" accent6="accent6" hlink="hlink" folHlink="folHlink"/>
  <p:sldLayoutIdLst>
    <p:sldLayoutId id="21474838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60716223"/>
      </p:ext>
    </p:extLst>
  </p:cSld>
  <p:clrMap bg1="lt1" tx1="dk1" bg2="lt2" tx2="dk2" accent1="accent1" accent2="accent2" accent3="accent3" accent4="accent4" accent5="accent5" accent6="accent6" hlink="hlink" folHlink="folHlink"/>
  <p:sldLayoutIdLst>
    <p:sldLayoutId id="2147483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11/22/2018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3955137"/>
      </p:ext>
    </p:extLst>
  </p:cSld>
  <p:clrMap bg1="lt1" tx1="dk1" bg2="lt2" tx2="dk2" accent1="accent1" accent2="accent2" accent3="accent3" accent4="accent4" accent5="accent5" accent6="accent6" hlink="hlink" folHlink="folHlink"/>
  <p:sldLayoutIdLst>
    <p:sldLayoutId id="2147483859" r:id="rId1"/>
    <p:sldLayoutId id="2147483862" r:id="rId2"/>
    <p:sldLayoutId id="214748389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92719921"/>
      </p:ext>
    </p:extLst>
  </p:cSld>
  <p:clrMap bg1="lt1" tx1="dk1" bg2="lt2" tx2="dk2" accent1="accent1" accent2="accent2" accent3="accent3" accent4="accent4" accent5="accent5" accent6="accent6" hlink="hlink" folHlink="folHlink"/>
  <p:sldLayoutIdLst>
    <p:sldLayoutId id="21474838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350110571"/>
      </p:ext>
    </p:extLst>
  </p:cSld>
  <p:clrMap bg1="lt1" tx1="dk1" bg2="lt2" tx2="dk2" accent1="accent1" accent2="accent2" accent3="accent3" accent4="accent4" accent5="accent5" accent6="accent6" hlink="hlink" folHlink="folHlink"/>
  <p:sldLayoutIdLst>
    <p:sldLayoutId id="21474838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extLst>
      <p:ext uri="{BB962C8B-B14F-4D97-AF65-F5344CB8AC3E}">
        <p14:creationId xmlns:p14="http://schemas.microsoft.com/office/powerpoint/2010/main" val="1335975358"/>
      </p:ext>
    </p:extLst>
  </p:cSld>
  <p:clrMap bg1="lt1" tx1="dk1" bg2="lt2" tx2="dk2" accent1="accent1" accent2="accent2" accent3="accent3" accent4="accent4" accent5="accent5" accent6="accent6" hlink="hlink" folHlink="folHlink"/>
  <p:sldLayoutIdLst>
    <p:sldLayoutId id="214748389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970662826"/>
      </p:ext>
    </p:extLst>
  </p:cSld>
  <p:clrMap bg1="lt1" tx1="dk1" bg2="lt2" tx2="dk2" accent1="accent1" accent2="accent2" accent3="accent3" accent4="accent4" accent5="accent5" accent6="accent6" hlink="hlink" folHlink="folHlink"/>
  <p:sldLayoutIdLst>
    <p:sldLayoutId id="214748386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298566361"/>
      </p:ext>
    </p:extLst>
  </p:cSld>
  <p:clrMap bg1="lt1" tx1="dk1" bg2="lt2" tx2="dk2" accent1="accent1" accent2="accent2" accent3="accent3" accent4="accent4" accent5="accent5" accent6="accent6" hlink="hlink" folHlink="folHlink"/>
  <p:sldLayoutIdLst>
    <p:sldLayoutId id="2147483870"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extLst>
      <p:ext uri="{BB962C8B-B14F-4D97-AF65-F5344CB8AC3E}">
        <p14:creationId xmlns:p14="http://schemas.microsoft.com/office/powerpoint/2010/main" val="3866896520"/>
      </p:ext>
    </p:extLst>
  </p:cSld>
  <p:clrMap bg1="lt1" tx1="dk1" bg2="lt2" tx2="dk2" accent1="accent1" accent2="accent2" accent3="accent3" accent4="accent4" accent5="accent5" accent6="accent6" hlink="hlink" folHlink="folHlink"/>
  <p:sldLayoutIdLst>
    <p:sldLayoutId id="21474838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22/11/2018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11/22/2018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238854795"/>
      </p:ext>
    </p:extLst>
  </p:cSld>
  <p:clrMap bg1="dk1" tx1="lt1" bg2="dk2" tx2="lt2" accent1="accent1" accent2="accent2" accent3="accent3" accent4="accent4" accent5="accent5" accent6="accent6" hlink="hlink" folHlink="folHlink"/>
  <p:sldLayoutIdLst>
    <p:sldLayoutId id="21474838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745633038"/>
      </p:ext>
    </p:extLst>
  </p:cSld>
  <p:clrMap bg1="lt1" tx1="dk1" bg2="lt2" tx2="dk2" accent1="accent1" accent2="accent2" accent3="accent3" accent4="accent4" accent5="accent5" accent6="accent6" hlink="hlink" folHlink="folHlink"/>
  <p:sldLayoutIdLst>
    <p:sldLayoutId id="214748389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19000056"/>
      </p:ext>
    </p:extLst>
  </p:cSld>
  <p:clrMap bg1="dk1" tx1="lt1" bg2="dk2" tx2="lt2" accent1="accent1" accent2="accent2" accent3="accent3" accent4="accent4" accent5="accent5" accent6="accent6" hlink="hlink" folHlink="folHlink"/>
  <p:sldLayoutIdLst>
    <p:sldLayoutId id="21474838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314633330"/>
      </p:ext>
    </p:extLst>
  </p:cSld>
  <p:clrMap bg1="lt1" tx1="dk1" bg2="lt2" tx2="dk2" accent1="accent1" accent2="accent2" accent3="accent3" accent4="accent4" accent5="accent5" accent6="accent6" hlink="hlink" folHlink="folHlink"/>
  <p:sldLayoutIdLst>
    <p:sldLayoutId id="2147483898" r:id="rId1"/>
    <p:sldLayoutId id="214748389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22/11/2018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phil-race.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8" Type="http://schemas.openxmlformats.org/officeDocument/2006/relationships/hyperlink" Target="file:///C:\Users\Phil\Desktop\current%20stuff\brunel%20pieces%203\masterclass%202011%20smarter%20feedback.pptx#-1,1,Feedback, and&#8230;" TargetMode="External"/><Relationship Id="rId13" Type="http://schemas.openxmlformats.org/officeDocument/2006/relationships/hyperlink" Target="file:///C:\Users\Phil\Desktop\current%20stuff\brunel%20pieces%203\24%20hour%20feedback%202.ppt#-1,1,Fishing for feedback?" TargetMode="External"/><Relationship Id="rId18" Type="http://schemas.openxmlformats.org/officeDocument/2006/relationships/hyperlink" Target="smarter%20assessment%20ten%20ways%20forward.ppt#-1,1,Assessing smarter: ten ways forward&#8230;" TargetMode="External"/><Relationship Id="rId26" Type="http://schemas.openxmlformats.org/officeDocument/2006/relationships/hyperlink" Target="file:///C:\Users\Phil\Desktop\current%20stuff\brunel%20pieces%203\literaciespr3.pptx#-1,1,Four key literacies students need, to succeed in higher education (Based on Sally Brown, 2015)" TargetMode="External"/><Relationship Id="rId3" Type="http://schemas.openxmlformats.org/officeDocument/2006/relationships/hyperlink" Target="file:///C:\Users\Phil\Desktop\current%20stuff\brunel%20pieces%203\00%20main%20menu.pptx" TargetMode="External"/><Relationship Id="rId21" Type="http://schemas.openxmlformats.org/officeDocument/2006/relationships/hyperlink" Target="file:///C:\Users\Phil\Desktop\current%20stuff\brunel%20pieces%203\QAA%20B6%20Indicators%20slides.pptx#-1,1,UK Quality Code for Higher Education Part B: Assuring and enhancing academic quality " TargetMode="External"/><Relationship Id="rId7" Type="http://schemas.openxmlformats.org/officeDocument/2006/relationships/hyperlink" Target="file:///C:\Users\Phil\Desktop\current%20stuff\brunel%20pieces%203\masterclass%202011%20marks%20and%20self-assessment.pptx#-1,1,Feedback without marks" TargetMode="External"/><Relationship Id="rId12" Type="http://schemas.openxmlformats.org/officeDocument/2006/relationships/hyperlink" Target="file:///C:\Users\Phil\Desktop\current%20stuff\brunel%20pieces%203\t,%20r%20and%20r.pptx#-1,1,Teaching &#8211; and research &#8211; and reflection: the ten most important words" TargetMode="External"/><Relationship Id="rId17" Type="http://schemas.openxmlformats.org/officeDocument/2006/relationships/hyperlink" Target="file:///C:\Users\Phil\Desktop\current%20stuff\brunel%20pieces%203\Interrogating%20Assessment%20Strategy%20s.pptx#-1,1,Developing Assessment Strategy" TargetMode="External"/><Relationship Id="rId25" Type="http://schemas.openxmlformats.org/officeDocument/2006/relationships/hyperlink" Target="file:///C:\Users\Phil\Desktop\current%20stuff\brunel%20pieces%203\marked%20improvement%20slides.pptx#-1,1,A marked improvement: HEA, 2012" TargetMode="External"/><Relationship Id="rId2" Type="http://schemas.openxmlformats.org/officeDocument/2006/relationships/notesSlide" Target="../notesSlides/notesSlide46.xml"/><Relationship Id="rId16" Type="http://schemas.openxmlformats.org/officeDocument/2006/relationships/hyperlink" Target="file:///C:\Users\Phil\Desktop\current%20stuff\brunel%20pieces%203\How%20students%20really%20learn%20gloucs%202017.pptx#-1,20, How students really learn " TargetMode="External"/><Relationship Id="rId20" Type="http://schemas.openxmlformats.org/officeDocument/2006/relationships/hyperlink" Target="file:///C:\Users\Phil\Desktop\current%20stuff\brunel%20pieces%203\00%20newmenu.pptx" TargetMode="External"/><Relationship Id="rId29" Type="http://schemas.openxmlformats.org/officeDocument/2006/relationships/hyperlink" Target="file:///C:\Users\Phil\Desktop\current%20stuff\brunel%20pieces%203\seda%20museum%20presentation%20wy.pptx#-1,1,Welcome to The SEDA Museum of Educational Curiosity" TargetMode="External"/><Relationship Id="rId1" Type="http://schemas.openxmlformats.org/officeDocument/2006/relationships/slideLayout" Target="../slideLayouts/slideLayout22.xml"/><Relationship Id="rId6" Type="http://schemas.openxmlformats.org/officeDocument/2006/relationships/hyperlink" Target="file:///C:\Users\Phil\Desktop\current%20stuff\brunel%20pieces%203\what%20the%20gurus%20tell%20us%202014.pptx#-1,1,What the gurus tell us on assessment,  feedback and learning" TargetMode="External"/><Relationship Id="rId11" Type="http://schemas.openxmlformats.org/officeDocument/2006/relationships/hyperlink" Target="file:///C:\Users\Phil\Desktop\current%20stuff\brunel%20pieces%203\assessment%20musts%203.ppt#-1,1,Phil&#8217;s &#8216;musts&#8217; for assessment" TargetMode="External"/><Relationship Id="rId24" Type="http://schemas.openxmlformats.org/officeDocument/2006/relationships/image" Target="../media/image19.jpeg"/><Relationship Id="rId32" Type="http://schemas.openxmlformats.org/officeDocument/2006/relationships/hyperlink" Target="file:///C:\Users\Phil\Desktop\current%20stuff\brunel%20pieces%203\NSS%20Assessment%20and%20Feedback%20Agenda.pptx#-1,1,The NSS Assessment and Feedback Agenda (2005-16)" TargetMode="External"/><Relationship Id="rId5" Type="http://schemas.openxmlformats.org/officeDocument/2006/relationships/hyperlink" Target="file:///C:\Users\Phil\Desktop\current%20stuff\brunel%20pieces%203\towards%20assessment%20as%20learning%202014.pptx#-1,1, Towards assessment as learning" TargetMode="External"/><Relationship Id="rId15" Type="http://schemas.openxmlformats.org/officeDocument/2006/relationships/hyperlink" Target="concerns.pptx" TargetMode="External"/><Relationship Id="rId23" Type="http://schemas.openxmlformats.org/officeDocument/2006/relationships/hyperlink" Target="file:///C:\Users\Phil\Desktop\current%20stuff\brunel%20pieces%203\mlh3+vid.pptx" TargetMode="External"/><Relationship Id="rId28" Type="http://schemas.openxmlformats.org/officeDocument/2006/relationships/hyperlink" Target="file:///C:\Users\Phil\Desktop\current%20stuff\brunel%20pieces%203\tst%202015.pptx#-1,1,Face-to-face communication" TargetMode="External"/><Relationship Id="rId10" Type="http://schemas.openxmlformats.org/officeDocument/2006/relationships/hyperlink" Target="file:///C:\Users\Phil\Desktop\current%20stuff\brunel%20pieces%203\mlh%202011%20curr%20dev.pptx#-1,1,Phil Race Making Learning Happen" TargetMode="External"/><Relationship Id="rId19" Type="http://schemas.openxmlformats.org/officeDocument/2006/relationships/hyperlink" Target="file:///C:\Users\Phil\Desktop\current%20stuff\brunel%20pieces%203\statements.ppt#-1,1,A short exam!" TargetMode="External"/><Relationship Id="rId31" Type="http://schemas.openxmlformats.org/officeDocument/2006/relationships/hyperlink" Target="file:///C:\Users\Phil\Desktop\current%20stuff\brunel%20pieces%203\essays%20alternatives%201.pptx#-1,1,What&#8217;s the problem?" TargetMode="External"/><Relationship Id="rId4" Type="http://schemas.openxmlformats.org/officeDocument/2006/relationships/hyperlink" Target="file:///C:\Users\Phil\Desktop\current%20stuff\brunel%20pieces%203\enlivening%20menu.pptx" TargetMode="External"/><Relationship Id="rId9" Type="http://schemas.openxmlformats.org/officeDocument/2006/relationships/hyperlink" Target="file:///C:\Users\Phil\Desktop\current%20stuff\brunel%20pieces%203\contentfreetest.ppt#-1,1,Designing multiple-choice questions" TargetMode="External"/><Relationship Id="rId14" Type="http://schemas.openxmlformats.org/officeDocument/2006/relationships/hyperlink" Target="file:///C:\Users\Phil\Desktop\current%20stuff\brunel%20pieces%203\feedback%20on%20exams.pptx#-1,1,Bridging the gap" TargetMode="External"/><Relationship Id="rId22" Type="http://schemas.openxmlformats.org/officeDocument/2006/relationships/hyperlink" Target="file:///C:\Users\Phil\Desktop\current%20stuff\brunel%20pieces%203\quotes%20about%20lectures.pptx#-1,1,Smarter lectures" TargetMode="External"/><Relationship Id="rId27" Type="http://schemas.openxmlformats.org/officeDocument/2006/relationships/hyperlink" Target="file:///C:\Users\Phil\Desktop\current%20stuff\brunel%20pieces%203\Seven%20practical%20things%202016s.pptx#-1,1, Seven practical things you can do to make learning happen    " TargetMode="External"/><Relationship Id="rId30" Type="http://schemas.openxmlformats.org/officeDocument/2006/relationships/hyperlink" Target="file:///C:\Users\Phil\Desktop\current%20stuff\brunel%20pieces%203\sally%20brown%20on%20feedback.pptx#-1,1,Sally Brown on Feedback"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7.xml"/><Relationship Id="rId1" Type="http://schemas.openxmlformats.org/officeDocument/2006/relationships/slideLayout" Target="../slideLayouts/slideLayout23.xml"/><Relationship Id="rId4" Type="http://schemas.openxmlformats.org/officeDocument/2006/relationships/hyperlink" Target="file:///C:\Users\Phil\Desktop\current%20stuff\brunel%20pieces%203\Newcastle.pptx#-1,1,Slide 1"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1.xml"/><Relationship Id="rId4" Type="http://schemas.openxmlformats.org/officeDocument/2006/relationships/hyperlink" Target="http://phil-race.co.uk/ripples-model-seven-factors-underpinning-successful-learning-update-july-2015/"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12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4.xml"/><Relationship Id="rId1" Type="http://schemas.openxmlformats.org/officeDocument/2006/relationships/slideLayout" Target="../slideLayouts/slideLayout45.xml"/><Relationship Id="rId4" Type="http://schemas.openxmlformats.org/officeDocument/2006/relationships/image" Target="../media/image8.jpg"/></Relationships>
</file>

<file path=ppt/slides/_rels/slide125.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55.xml"/><Relationship Id="rId1" Type="http://schemas.openxmlformats.org/officeDocument/2006/relationships/slideLayout" Target="../slideLayouts/slideLayout46.xml"/><Relationship Id="rId5" Type="http://schemas.openxmlformats.org/officeDocument/2006/relationships/image" Target="../media/image10.jpg"/><Relationship Id="rId4" Type="http://schemas.openxmlformats.org/officeDocument/2006/relationships/image" Target="../media/image9.jpg"/></Relationships>
</file>

<file path=ppt/slides/_rels/slide1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46.xml"/><Relationship Id="rId4" Type="http://schemas.openxmlformats.org/officeDocument/2006/relationships/image" Target="../media/image12.jp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8.xml"/></Relationships>
</file>

<file path=ppt/slides/_rels/slide1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video" Target="file:///C:\Users\Phil\Desktop\movies\ice%20scraping.wmv" TargetMode="External"/><Relationship Id="rId1" Type="http://schemas.microsoft.com/office/2007/relationships/media" Target="file:///C:\Users\Phil\Desktop\movies\ice%20scraping.wmv" TargetMode="External"/><Relationship Id="rId4" Type="http://schemas.openxmlformats.org/officeDocument/2006/relationships/image" Target="../media/image2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1.xml"/></Relationships>
</file>

<file path=ppt/slides/_rels/slide1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1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14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6.xml"/><Relationship Id="rId1" Type="http://schemas.openxmlformats.org/officeDocument/2006/relationships/slideLayout" Target="../slideLayouts/slideLayout44.xml"/><Relationship Id="rId4" Type="http://schemas.openxmlformats.org/officeDocument/2006/relationships/image" Target="../media/image18.jpe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www.jisc.ac.uk/whatwedo/programmes/usersandinnovation/soundsgood.aspx"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file:///C:\Users\Phil\Desktop\current%20stuff\brunel%20pieces%203\Newcastle.pptx#-1,1,Slide 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1.xml"/><Relationship Id="rId4" Type="http://schemas.openxmlformats.org/officeDocument/2006/relationships/hyperlink" Target="http://phil-race.co.uk/ripples-model-seven-factors-underpinning-successful-learning-update-july-201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17.xml"/><Relationship Id="rId1" Type="http://schemas.openxmlformats.org/officeDocument/2006/relationships/slideLayout" Target="../slideLayouts/slideLayout46.xml"/><Relationship Id="rId5" Type="http://schemas.openxmlformats.org/officeDocument/2006/relationships/image" Target="../media/image10.jpg"/><Relationship Id="rId4" Type="http://schemas.openxmlformats.org/officeDocument/2006/relationships/image" Target="../media/image9.jp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46.xml"/><Relationship Id="rId4" Type="http://schemas.openxmlformats.org/officeDocument/2006/relationships/image" Target="../media/image12.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6.xml"/><Relationship Id="rId1" Type="http://schemas.openxmlformats.org/officeDocument/2006/relationships/slideLayout" Target="../slideLayouts/slideLayout4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Streamlining assessment: making assessment and feedback more effective and efficient</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Queen Mary University</a:t>
            </a:r>
          </a:p>
          <a:p>
            <a:pPr algn="ctr" eaLnBrk="1" hangingPunct="1">
              <a:defRPr/>
            </a:pPr>
            <a:r>
              <a:rPr lang="en-GB" sz="2800" dirty="0"/>
              <a:t>22 November 2018</a:t>
            </a:r>
          </a:p>
          <a:p>
            <a:pPr algn="ctr" eaLnBrk="1" hangingPunct="1">
              <a:defRPr/>
            </a:pPr>
            <a:endParaRPr lang="en-GB" sz="2800" dirty="0"/>
          </a:p>
          <a:p>
            <a:pPr algn="ctr" eaLnBrk="1" hangingPunct="1">
              <a:defRPr/>
            </a:pPr>
            <a:r>
              <a:rPr lang="en-GB" sz="2400" b="1" dirty="0"/>
              <a:t>Sally Brown </a:t>
            </a:r>
            <a:r>
              <a:rPr lang="en-GB" sz="2400" dirty="0"/>
              <a:t>NTF, PFHEA, SFSEDA</a:t>
            </a:r>
            <a:endParaRPr lang="en-GB" sz="2400" b="1" dirty="0"/>
          </a:p>
          <a:p>
            <a:pPr algn="ctr" eaLnBrk="1" hangingPunct="1">
              <a:defRPr/>
            </a:pPr>
            <a:r>
              <a:rPr lang="en-GB" sz="2400" b="1" dirty="0"/>
              <a:t>@</a:t>
            </a:r>
            <a:r>
              <a:rPr lang="en-GB" sz="2400" b="1" dirty="0" err="1"/>
              <a:t>ProfSallyBrown</a:t>
            </a:r>
            <a:r>
              <a:rPr lang="en-GB" sz="2400" dirty="0"/>
              <a:t> 	</a:t>
            </a:r>
            <a:r>
              <a:rPr lang="en-GB" sz="2400" dirty="0">
                <a:hlinkClick r:id="rId3"/>
              </a:rPr>
              <a:t>http://sally-brown.net</a:t>
            </a:r>
            <a:r>
              <a:rPr lang="en-GB" sz="2400" dirty="0"/>
              <a:t> </a:t>
            </a:r>
          </a:p>
          <a:p>
            <a:pPr algn="ctr" eaLnBrk="1" hangingPunct="1">
              <a:defRPr/>
            </a:pPr>
            <a:r>
              <a:rPr lang="en-GB" sz="2400" dirty="0"/>
              <a:t>and Phil Race, NTF, PFHEA</a:t>
            </a:r>
          </a:p>
          <a:p>
            <a:pPr algn="ctr" eaLnBrk="1" hangingPunct="1">
              <a:defRPr/>
            </a:pPr>
            <a:r>
              <a:rPr lang="en-GB" sz="2400" dirty="0"/>
              <a:t>@</a:t>
            </a:r>
            <a:r>
              <a:rPr lang="en-GB" sz="2400" dirty="0" err="1"/>
              <a:t>RacePhil</a:t>
            </a:r>
            <a:r>
              <a:rPr lang="en-GB" sz="2400" dirty="0"/>
              <a:t> 	</a:t>
            </a:r>
            <a:r>
              <a:rPr lang="en-GB" sz="2400" dirty="0">
                <a:hlinkClick r:id="rId4"/>
              </a:rPr>
              <a:t>http://phil-race.co.uk</a:t>
            </a:r>
            <a:r>
              <a:rPr lang="en-GB" sz="2400" dirty="0"/>
              <a:t> </a:t>
            </a:r>
          </a:p>
          <a:p>
            <a:pPr algn="ctr" eaLnBrk="1" hangingPunct="1">
              <a:defRPr/>
            </a:pPr>
            <a:endParaRPr lang="en-GB" sz="18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980729"/>
            <a:ext cx="8856984" cy="5005388"/>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743176"/>
          </a:xfrm>
        </p:spPr>
        <p:txBody>
          <a:bodyPr/>
          <a:lstStyle/>
          <a:p>
            <a:r>
              <a:rPr lang="en-GB" dirty="0"/>
              <a:t>Useful references: 2</a:t>
            </a:r>
          </a:p>
        </p:txBody>
      </p:sp>
      <p:sp>
        <p:nvSpPr>
          <p:cNvPr id="3" name="Content Placeholder 2"/>
          <p:cNvSpPr>
            <a:spLocks noGrp="1"/>
          </p:cNvSpPr>
          <p:nvPr>
            <p:ph idx="1"/>
          </p:nvPr>
        </p:nvSpPr>
        <p:spPr>
          <a:xfrm>
            <a:off x="468313" y="1012371"/>
            <a:ext cx="8229600" cy="5189992"/>
          </a:xfrm>
        </p:spPr>
        <p:txBody>
          <a:bodyPr/>
          <a:lstStyle/>
          <a:p>
            <a:r>
              <a:rPr lang="en-GB" dirty="0"/>
              <a:t>Brown, S. (2014) </a:t>
            </a:r>
            <a:r>
              <a:rPr lang="en-GB" i="1" dirty="0"/>
              <a:t>Learning, teaching and assessment in higher education: global perspectives</a:t>
            </a:r>
            <a:r>
              <a:rPr lang="en-GB" dirty="0"/>
              <a:t>. London: Palgrave Macmillan.</a:t>
            </a:r>
          </a:p>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a:t>
            </a:r>
            <a:r>
              <a:rPr lang="en-GB" dirty="0" err="1"/>
              <a:t>Kogan</a:t>
            </a:r>
            <a:r>
              <a:rPr lang="en-GB" dirty="0"/>
              <a:t>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p:txBody>
      </p:sp>
    </p:spTree>
    <p:extLst>
      <p:ext uri="{BB962C8B-B14F-4D97-AF65-F5344CB8AC3E}">
        <p14:creationId xmlns:p14="http://schemas.microsoft.com/office/powerpoint/2010/main" val="30666571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p:spPr>
        <p:txBody>
          <a:bodyPr/>
          <a:lstStyle/>
          <a:p>
            <a:r>
              <a:rPr lang="en-GB" dirty="0"/>
              <a:t>Useful references: 3</a:t>
            </a:r>
          </a:p>
        </p:txBody>
      </p:sp>
      <p:sp>
        <p:nvSpPr>
          <p:cNvPr id="3" name="Content Placeholder 2"/>
          <p:cNvSpPr>
            <a:spLocks noGrp="1"/>
          </p:cNvSpPr>
          <p:nvPr>
            <p:ph idx="1"/>
          </p:nvPr>
        </p:nvSpPr>
        <p:spPr>
          <a:xfrm>
            <a:off x="468313" y="930729"/>
            <a:ext cx="8229600" cy="5271634"/>
          </a:xfrm>
        </p:spPr>
        <p:txBody>
          <a:bodyPr/>
          <a:lstStyle/>
          <a:p>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r>
              <a:rPr lang="en-GB" dirty="0"/>
              <a:t>Carroll, J. and Ryan, J. (2005) </a:t>
            </a:r>
            <a:r>
              <a:rPr lang="en-GB" i="1" dirty="0"/>
              <a:t>Teaching International students: improving learning for all. </a:t>
            </a:r>
            <a:r>
              <a:rPr lang="en-GB" dirty="0"/>
              <a:t>London: Routledge SEDA series.</a:t>
            </a:r>
          </a:p>
          <a:p>
            <a:r>
              <a:rPr lang="en-GB" dirty="0"/>
              <a:t>Crooks, T. (1988) </a:t>
            </a:r>
            <a:r>
              <a:rPr lang="en-GB" i="1" dirty="0"/>
              <a:t>Assessing student performance, </a:t>
            </a:r>
            <a:r>
              <a:rPr lang="en-GB" dirty="0"/>
              <a:t>HERDSA Green Guide No 8 HERDSA (reprinted 1994).</a:t>
            </a:r>
          </a:p>
          <a:p>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5011150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4</a:t>
            </a:r>
          </a:p>
        </p:txBody>
      </p:sp>
      <p:sp>
        <p:nvSpPr>
          <p:cNvPr id="3" name="Content Placeholder 2"/>
          <p:cNvSpPr>
            <a:spLocks noGrp="1"/>
          </p:cNvSpPr>
          <p:nvPr>
            <p:ph idx="1"/>
          </p:nvPr>
        </p:nvSpPr>
        <p:spPr/>
        <p:txBody>
          <a:bodyPr/>
          <a:lstStyle/>
          <a:p>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r>
              <a:rPr lang="en-GB" dirty="0"/>
              <a:t>Higher Education Academy (2012) </a:t>
            </a:r>
            <a:r>
              <a:rPr lang="en-GB" i="1" dirty="0"/>
              <a:t>A marked improvement; transforming assessment in higher education</a:t>
            </a:r>
            <a:r>
              <a:rPr lang="en-GB" dirty="0"/>
              <a:t>, York: HEA.</a:t>
            </a:r>
          </a:p>
          <a:p>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36528548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5</a:t>
            </a:r>
          </a:p>
        </p:txBody>
      </p:sp>
      <p:sp>
        <p:nvSpPr>
          <p:cNvPr id="3" name="Content Placeholder 2"/>
          <p:cNvSpPr>
            <a:spLocks noGrp="1"/>
          </p:cNvSpPr>
          <p:nvPr>
            <p:ph idx="1"/>
          </p:nvPr>
        </p:nvSpPr>
        <p:spPr/>
        <p:txBody>
          <a:bodyPr/>
          <a:lstStyle/>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p:txBody>
          <a:bodyPr/>
          <a:lstStyle/>
          <a:p>
            <a:r>
              <a:rPr lang="en-GB" dirty="0"/>
              <a:t>Race, P. (2001) </a:t>
            </a:r>
            <a:r>
              <a:rPr lang="en-GB" i="1" dirty="0"/>
              <a:t>A Briefing on Self, Peer &amp; Group Assessment,</a:t>
            </a:r>
            <a:r>
              <a:rPr lang="en-GB" dirty="0"/>
              <a:t> in LTSN Generic Centre Assessment Series No 9, LTSN York.</a:t>
            </a:r>
          </a:p>
          <a:p>
            <a:r>
              <a:rPr lang="en-GB" dirty="0"/>
              <a:t>Race P. (2015) </a:t>
            </a:r>
            <a:r>
              <a:rPr lang="en-GB" i="1" dirty="0"/>
              <a:t>The lecturer’s toolkit (4</a:t>
            </a:r>
            <a:r>
              <a:rPr lang="en-GB" i="1" baseline="30000" dirty="0"/>
              <a:t>th</a:t>
            </a:r>
            <a:r>
              <a:rPr lang="en-GB" i="1" dirty="0"/>
              <a:t> edition),</a:t>
            </a:r>
            <a:r>
              <a:rPr lang="en-GB" dirty="0"/>
              <a:t> London: Routledge. </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r>
              <a:rPr lang="en-GB" dirty="0"/>
              <a:t>Ryan, J. (2000) </a:t>
            </a:r>
            <a:r>
              <a:rPr lang="en-GB" i="1" dirty="0"/>
              <a:t>A Guide to Teaching International Students,</a:t>
            </a:r>
            <a:r>
              <a:rPr lang="en-GB" dirty="0"/>
              <a:t> Oxford Centre for Staff and Learning Development.</a:t>
            </a:r>
          </a:p>
          <a:p>
            <a:r>
              <a:rPr lang="en-GB" dirty="0"/>
              <a:t>Sadler, D. R. (2010) Beyond feedback: Developing student capability in complex appraisal. </a:t>
            </a:r>
            <a:r>
              <a:rPr lang="en-GB" i="1" dirty="0"/>
              <a:t>Assessment &amp; Evaluation in Higher Education, 35</a:t>
            </a:r>
            <a:r>
              <a:rPr lang="en-GB" dirty="0"/>
              <a:t>(5), 535-550.</a:t>
            </a:r>
          </a:p>
          <a:p>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66950" y="1981200"/>
            <a:ext cx="4968875" cy="1159768"/>
          </a:xfrm>
          <a:solidFill>
            <a:srgbClr val="FF0000"/>
          </a:solidFill>
        </p:spPr>
        <p:txBody>
          <a:bodyPr/>
          <a:lstStyle/>
          <a:p>
            <a:pPr>
              <a:defRPr/>
            </a:pPr>
            <a:r>
              <a:rPr lang="en-GB" dirty="0"/>
              <a:t>Phil’s choices</a:t>
            </a:r>
          </a:p>
        </p:txBody>
      </p:sp>
      <p:sp>
        <p:nvSpPr>
          <p:cNvPr id="17412" name="AutoShape 36">
            <a:hlinkClick r:id="rId3" action="ppaction://hlinkpres?slideindex=1&amp;slidetitle=" highlightClick="1"/>
          </p:cNvPr>
          <p:cNvSpPr>
            <a:spLocks noChangeArrowheads="1"/>
          </p:cNvSpPr>
          <p:nvPr/>
        </p:nvSpPr>
        <p:spPr bwMode="auto">
          <a:xfrm>
            <a:off x="6723074" y="6366023"/>
            <a:ext cx="1790875" cy="46166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Main menu</a:t>
            </a:r>
          </a:p>
        </p:txBody>
      </p:sp>
      <p:sp>
        <p:nvSpPr>
          <p:cNvPr id="17413" name="AutoShape 36">
            <a:hlinkClick r:id="rId4" action="ppaction://hlinkpres?slideindex=1&amp;slidetitle=" highlightClick="1"/>
          </p:cNvPr>
          <p:cNvSpPr>
            <a:spLocks noChangeArrowheads="1"/>
          </p:cNvSpPr>
          <p:nvPr/>
        </p:nvSpPr>
        <p:spPr bwMode="auto">
          <a:xfrm>
            <a:off x="2096488" y="5973380"/>
            <a:ext cx="747320" cy="46166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Fun</a:t>
            </a:r>
          </a:p>
        </p:txBody>
      </p:sp>
      <p:sp>
        <p:nvSpPr>
          <p:cNvPr id="17415" name="Action Button: Custom 49">
            <a:hlinkClick r:id="rId5" action="ppaction://hlinkpres?slideindex=1&amp;slidetitle= Towards assessment as learning" highlightClick="1"/>
          </p:cNvPr>
          <p:cNvSpPr>
            <a:spLocks noChangeArrowheads="1"/>
          </p:cNvSpPr>
          <p:nvPr/>
        </p:nvSpPr>
        <p:spPr bwMode="auto">
          <a:xfrm>
            <a:off x="395537" y="3687638"/>
            <a:ext cx="2304256" cy="1200329"/>
          </a:xfrm>
          <a:prstGeom prst="actionButtonBlank">
            <a:avLst/>
          </a:prstGeom>
          <a:solidFill>
            <a:schemeClr val="accent1"/>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Towards assessment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as learning</a:t>
            </a:r>
          </a:p>
        </p:txBody>
      </p:sp>
      <p:sp>
        <p:nvSpPr>
          <p:cNvPr id="17416" name="AutoShape 6">
            <a:hlinkClick r:id="rId6" action="ppaction://hlinkpres?slideindex=1&amp;slidetitle=What the gurus tell us on assessment,  feedback and learning" highlightClick="1"/>
          </p:cNvPr>
          <p:cNvSpPr>
            <a:spLocks noChangeArrowheads="1"/>
          </p:cNvSpPr>
          <p:nvPr/>
        </p:nvSpPr>
        <p:spPr bwMode="auto">
          <a:xfrm>
            <a:off x="6885006" y="3850585"/>
            <a:ext cx="2097049"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What 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gurus tell us</a:t>
            </a:r>
          </a:p>
        </p:txBody>
      </p:sp>
      <p:sp>
        <p:nvSpPr>
          <p:cNvPr id="17417" name="AutoShape 6">
            <a:hlinkClick r:id="rId7" action="ppaction://hlinkpres?slideindex=1&amp;slidetitle=Feedback without marks" highlightClick="1"/>
          </p:cNvPr>
          <p:cNvSpPr>
            <a:spLocks noChangeArrowheads="1"/>
          </p:cNvSpPr>
          <p:nvPr/>
        </p:nvSpPr>
        <p:spPr bwMode="auto">
          <a:xfrm>
            <a:off x="3496547" y="5509078"/>
            <a:ext cx="2582758"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Marks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self-assessment</a:t>
            </a:r>
          </a:p>
        </p:txBody>
      </p:sp>
      <p:sp>
        <p:nvSpPr>
          <p:cNvPr id="17418" name="AutoShape 6">
            <a:hlinkClick r:id="rId8" action="ppaction://hlinkpres?slideindex=1&amp;slidetitle=Feedback, and…" highlightClick="1"/>
          </p:cNvPr>
          <p:cNvSpPr>
            <a:spLocks noChangeArrowheads="1"/>
          </p:cNvSpPr>
          <p:nvPr/>
        </p:nvSpPr>
        <p:spPr bwMode="auto">
          <a:xfrm>
            <a:off x="197138" y="2060848"/>
            <a:ext cx="1604927"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Smarter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feedback</a:t>
            </a:r>
          </a:p>
        </p:txBody>
      </p:sp>
      <p:sp>
        <p:nvSpPr>
          <p:cNvPr id="17419" name="AutoShape 6">
            <a:hlinkClick r:id="rId9" action="ppaction://hlinkpres?slideindex=1&amp;slidetitle=Designing multiple-choice questions" highlightClick="1"/>
          </p:cNvPr>
          <p:cNvSpPr>
            <a:spLocks noChangeArrowheads="1"/>
          </p:cNvSpPr>
          <p:nvPr/>
        </p:nvSpPr>
        <p:spPr bwMode="auto">
          <a:xfrm>
            <a:off x="5827722" y="932465"/>
            <a:ext cx="2648482"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Content-free test</a:t>
            </a:r>
          </a:p>
        </p:txBody>
      </p:sp>
      <p:sp>
        <p:nvSpPr>
          <p:cNvPr id="17422" name="AutoShape 36">
            <a:hlinkClick r:id="rId10" action="ppaction://hlinkpres?slideindex=1&amp;slidetitle=Phil Race Making Learning Happen" highlightClick="1"/>
          </p:cNvPr>
          <p:cNvSpPr>
            <a:spLocks noChangeArrowheads="1"/>
          </p:cNvSpPr>
          <p:nvPr/>
        </p:nvSpPr>
        <p:spPr bwMode="auto">
          <a:xfrm>
            <a:off x="312806" y="1042620"/>
            <a:ext cx="3892412"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Designing the curriculum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for learning</a:t>
            </a:r>
          </a:p>
        </p:txBody>
      </p:sp>
      <p:sp>
        <p:nvSpPr>
          <p:cNvPr id="17423" name="AutoShape 6">
            <a:hlinkClick r:id="rId11" action="ppaction://hlinkpres?slideindex=1&amp;slidetitle=Phil’s ‘musts’ for assessment" highlightClick="1"/>
          </p:cNvPr>
          <p:cNvSpPr>
            <a:spLocks noChangeArrowheads="1"/>
          </p:cNvSpPr>
          <p:nvPr/>
        </p:nvSpPr>
        <p:spPr bwMode="auto">
          <a:xfrm>
            <a:off x="7151963" y="2955280"/>
            <a:ext cx="1853649"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FFFFF"/>
                </a:solidFill>
                <a:effectLst/>
                <a:uLnTx/>
                <a:uFillTx/>
                <a:latin typeface="Arial"/>
                <a:ea typeface="+mn-ea"/>
                <a:cs typeface="+mn-cs"/>
              </a:rPr>
              <a:t>Validity, etc</a:t>
            </a:r>
          </a:p>
        </p:txBody>
      </p:sp>
      <p:sp>
        <p:nvSpPr>
          <p:cNvPr id="18" name="AutoShape 36">
            <a:hlinkClick r:id="rId12" action="ppaction://hlinkpres?slideindex=1&amp;slidetitle=Teaching – and research – and reflection: the ten most important words" highlightClick="1"/>
          </p:cNvPr>
          <p:cNvSpPr>
            <a:spLocks noChangeArrowheads="1"/>
          </p:cNvSpPr>
          <p:nvPr/>
        </p:nvSpPr>
        <p:spPr bwMode="auto">
          <a:xfrm>
            <a:off x="2871531" y="3893346"/>
            <a:ext cx="1454441" cy="461665"/>
          </a:xfrm>
          <a:prstGeom prst="actionButtonBlank">
            <a:avLst/>
          </a:prstGeom>
          <a:solidFill>
            <a:srgbClr val="FFC000"/>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T, r and r</a:t>
            </a:r>
          </a:p>
        </p:txBody>
      </p:sp>
      <p:sp>
        <p:nvSpPr>
          <p:cNvPr id="19" name="AutoShape 6">
            <a:hlinkClick r:id="rId13" action="ppaction://hlinkpres?slideindex=1&amp;slidetitle=Fishing for feedback?" highlightClick="1"/>
          </p:cNvPr>
          <p:cNvSpPr>
            <a:spLocks noChangeArrowheads="1"/>
          </p:cNvSpPr>
          <p:nvPr/>
        </p:nvSpPr>
        <p:spPr bwMode="auto">
          <a:xfrm>
            <a:off x="4644008" y="3501008"/>
            <a:ext cx="1604927"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24 hour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 feedback</a:t>
            </a:r>
          </a:p>
        </p:txBody>
      </p:sp>
      <p:sp>
        <p:nvSpPr>
          <p:cNvPr id="20" name="AutoShape 36">
            <a:hlinkClick r:id="rId14" action="ppaction://hlinkpres?slideindex=1&amp;slidetitle=Bridging the gap" highlightClick="1"/>
          </p:cNvPr>
          <p:cNvSpPr>
            <a:spLocks noChangeArrowheads="1"/>
          </p:cNvSpPr>
          <p:nvPr/>
        </p:nvSpPr>
        <p:spPr bwMode="auto">
          <a:xfrm>
            <a:off x="2987824" y="6396335"/>
            <a:ext cx="3110147" cy="461665"/>
          </a:xfrm>
          <a:prstGeom prst="actionButtonBlank">
            <a:avLst/>
          </a:prstGeom>
          <a:solidFill>
            <a:srgbClr val="0099CC"/>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Feedback on exams</a:t>
            </a:r>
          </a:p>
        </p:txBody>
      </p:sp>
      <p:sp>
        <p:nvSpPr>
          <p:cNvPr id="22" name="Action Button: Custom 21">
            <a:hlinkClick r:id="rId15" action="ppaction://hlinkpres?slideindex=1&amp;slidetitle=" highlightClick="1"/>
          </p:cNvPr>
          <p:cNvSpPr/>
          <p:nvPr/>
        </p:nvSpPr>
        <p:spPr bwMode="auto">
          <a:xfrm>
            <a:off x="411284" y="3100764"/>
            <a:ext cx="1553630"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concerns</a:t>
            </a:r>
          </a:p>
        </p:txBody>
      </p:sp>
      <p:sp>
        <p:nvSpPr>
          <p:cNvPr id="23" name="AutoShape 36">
            <a:hlinkClick r:id="rId16" action="ppaction://hlinkpres?slideindex=20&amp;slidetitle= How students really learn " highlightClick="1"/>
          </p:cNvPr>
          <p:cNvSpPr>
            <a:spLocks noChangeArrowheads="1"/>
          </p:cNvSpPr>
          <p:nvPr/>
        </p:nvSpPr>
        <p:spPr bwMode="auto">
          <a:xfrm>
            <a:off x="4937239" y="226677"/>
            <a:ext cx="3911647"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How students really learn</a:t>
            </a:r>
          </a:p>
        </p:txBody>
      </p:sp>
      <p:sp>
        <p:nvSpPr>
          <p:cNvPr id="24" name="AutoShape 10">
            <a:hlinkClick r:id="rId17" action="ppaction://hlinkpres?slideindex=1&amp;slidetitle=Developing Assessment Strategy" highlightClick="1"/>
          </p:cNvPr>
          <p:cNvSpPr>
            <a:spLocks noChangeArrowheads="1"/>
          </p:cNvSpPr>
          <p:nvPr/>
        </p:nvSpPr>
        <p:spPr bwMode="auto">
          <a:xfrm>
            <a:off x="5509966" y="4950261"/>
            <a:ext cx="1417375" cy="461665"/>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Strategy</a:t>
            </a:r>
          </a:p>
        </p:txBody>
      </p:sp>
      <p:sp>
        <p:nvSpPr>
          <p:cNvPr id="25" name="AutoShape 42">
            <a:hlinkClick r:id="rId18" action="ppaction://hlinkpres?slideindex=1&amp;slidetitle=Assessing smarter: ten ways forward…" highlightClick="1"/>
          </p:cNvPr>
          <p:cNvSpPr>
            <a:spLocks noChangeArrowheads="1"/>
          </p:cNvSpPr>
          <p:nvPr/>
        </p:nvSpPr>
        <p:spPr bwMode="auto">
          <a:xfrm>
            <a:off x="7192022" y="5038537"/>
            <a:ext cx="1653018" cy="707886"/>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Smarter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assessment</a:t>
            </a:r>
          </a:p>
        </p:txBody>
      </p:sp>
      <p:sp>
        <p:nvSpPr>
          <p:cNvPr id="26" name="AutoShape 36">
            <a:hlinkClick r:id="rId19" action="ppaction://hlinkpres?slideindex=1&amp;slidetitle=A short exam!" highlightClick="1"/>
          </p:cNvPr>
          <p:cNvSpPr>
            <a:spLocks noChangeArrowheads="1"/>
          </p:cNvSpPr>
          <p:nvPr/>
        </p:nvSpPr>
        <p:spPr bwMode="auto">
          <a:xfrm>
            <a:off x="0" y="5013176"/>
            <a:ext cx="2724457" cy="584775"/>
          </a:xfrm>
          <a:prstGeom prst="actionButtonBlank">
            <a:avLst/>
          </a:prstGeom>
          <a:solidFill>
            <a:srgbClr val="FF0000"/>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reepy" pitchFamily="82" charset="0"/>
                <a:ea typeface="+mn-ea"/>
                <a:cs typeface="+mn-cs"/>
              </a:rPr>
              <a:t>A short exam</a:t>
            </a:r>
          </a:p>
        </p:txBody>
      </p:sp>
      <p:sp>
        <p:nvSpPr>
          <p:cNvPr id="27" name="AutoShape 36">
            <a:hlinkClick r:id="rId20" action="ppaction://hlinkpres?slideindex=1&amp;slidetitle=" highlightClick="1"/>
          </p:cNvPr>
          <p:cNvSpPr>
            <a:spLocks noChangeArrowheads="1"/>
          </p:cNvSpPr>
          <p:nvPr/>
        </p:nvSpPr>
        <p:spPr bwMode="auto">
          <a:xfrm>
            <a:off x="6723074" y="5831105"/>
            <a:ext cx="1705916" cy="461665"/>
          </a:xfrm>
          <a:prstGeom prst="actionButtonBlank">
            <a:avLst/>
          </a:prstGeom>
          <a:solidFill>
            <a:srgbClr val="FF0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ML3 menu</a:t>
            </a:r>
          </a:p>
        </p:txBody>
      </p:sp>
      <p:sp>
        <p:nvSpPr>
          <p:cNvPr id="29" name="AutoShape 36">
            <a:hlinkClick r:id="rId21" action="ppaction://hlinkpres?slideindex=1&amp;slidetitle=UK Quality Code for Higher Education Part B: Assuring and enhancing academic quality " highlightClick="1"/>
          </p:cNvPr>
          <p:cNvSpPr>
            <a:spLocks noChangeArrowheads="1"/>
          </p:cNvSpPr>
          <p:nvPr/>
        </p:nvSpPr>
        <p:spPr bwMode="auto">
          <a:xfrm>
            <a:off x="4251933" y="1334488"/>
            <a:ext cx="1529073" cy="523220"/>
          </a:xfrm>
          <a:prstGeom prst="actionButtonBlank">
            <a:avLst/>
          </a:prstGeom>
          <a:solidFill>
            <a:schemeClr val="accent2"/>
          </a:solidFill>
          <a:ln w="9525">
            <a:noFill/>
            <a:miter lim="800000"/>
            <a:headEnd/>
            <a:tailEn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a:ea typeface="+mn-ea"/>
                <a:cs typeface="+mn-cs"/>
              </a:rPr>
              <a:t>QAA B6</a:t>
            </a:r>
          </a:p>
        </p:txBody>
      </p:sp>
      <p:sp>
        <p:nvSpPr>
          <p:cNvPr id="31" name="AutoShape 6">
            <a:hlinkClick r:id="rId22" action="ppaction://hlinkpres?slideindex=1&amp;slidetitle=Smarter lectures" highlightClick="1"/>
          </p:cNvPr>
          <p:cNvSpPr>
            <a:spLocks noChangeArrowheads="1"/>
          </p:cNvSpPr>
          <p:nvPr/>
        </p:nvSpPr>
        <p:spPr bwMode="auto">
          <a:xfrm>
            <a:off x="6893063" y="2060848"/>
            <a:ext cx="2250937" cy="830997"/>
          </a:xfrm>
          <a:prstGeom prst="actionButtonBlank">
            <a:avLst/>
          </a:prstGeom>
          <a:solidFill>
            <a:srgbClr val="FFC000"/>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Quotes about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lectures</a:t>
            </a:r>
          </a:p>
        </p:txBody>
      </p:sp>
      <p:sp>
        <p:nvSpPr>
          <p:cNvPr id="32" name="AutoShape 28">
            <a:hlinkClick r:id="rId23" action="ppaction://hlinkpres?slideindex=1&amp;slidetitle=" highlightClick="1"/>
          </p:cNvPr>
          <p:cNvSpPr>
            <a:spLocks noChangeArrowheads="1"/>
          </p:cNvSpPr>
          <p:nvPr/>
        </p:nvSpPr>
        <p:spPr bwMode="auto">
          <a:xfrm>
            <a:off x="2267744" y="2780928"/>
            <a:ext cx="710451" cy="400110"/>
          </a:xfrm>
          <a:prstGeom prst="actionButtonBlank">
            <a:avLst/>
          </a:prstGeom>
          <a:blipFill>
            <a:blip r:embed="rId24" cstate="print"/>
            <a:tile tx="0" ty="0" sx="100000" sy="100000" flip="none" algn="tl"/>
          </a:blipFill>
          <a:ln w="9525">
            <a:noFill/>
            <a:miter lim="800000"/>
            <a:headEnd/>
            <a:tailEnd/>
          </a:ln>
        </p:spPr>
        <p:txBody>
          <a:bodyPr wrap="none" anchor="ctr">
            <a:spAutoFit/>
          </a:bodyPr>
          <a:ls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err="1">
                <a:ln>
                  <a:noFill/>
                </a:ln>
                <a:solidFill>
                  <a:srgbClr val="FFFFFF"/>
                </a:solidFill>
                <a:effectLst/>
                <a:uLnTx/>
                <a:uFillTx/>
                <a:latin typeface="Arial" charset="0"/>
                <a:ea typeface="+mn-ea"/>
                <a:cs typeface="+mn-cs"/>
              </a:rPr>
              <a:t>mlh</a:t>
            </a:r>
            <a:r>
              <a:rPr kumimoji="0" lang="en-GB" sz="2000" b="1"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33" name="AutoShape 36">
            <a:hlinkClick r:id="rId25" action="ppaction://hlinkpres?slideindex=1&amp;slidetitle=A marked improvement: HEA, 2012" highlightClick="1"/>
          </p:cNvPr>
          <p:cNvSpPr>
            <a:spLocks noChangeArrowheads="1"/>
          </p:cNvSpPr>
          <p:nvPr/>
        </p:nvSpPr>
        <p:spPr bwMode="auto">
          <a:xfrm>
            <a:off x="3059832" y="4612486"/>
            <a:ext cx="1368152" cy="830997"/>
          </a:xfrm>
          <a:prstGeom prst="actionButtonBlank">
            <a:avLst/>
          </a:prstGeom>
          <a:solidFill>
            <a:schemeClr val="accent2"/>
          </a:solidFill>
          <a:ln w="9525">
            <a:noFill/>
            <a:miter lim="800000"/>
            <a:headEnd/>
            <a:tailEnd/>
          </a:ln>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HEA slides</a:t>
            </a:r>
          </a:p>
        </p:txBody>
      </p:sp>
      <p:sp>
        <p:nvSpPr>
          <p:cNvPr id="35" name="Action Button: Custom 34">
            <a:hlinkClick r:id="rId26" action="ppaction://hlinkpres?slideindex=1&amp;slidetitle=Four key literacies students need, to succeed in higher education (Based on Sally Brown, 2015)" highlightClick="1"/>
          </p:cNvPr>
          <p:cNvSpPr/>
          <p:nvPr/>
        </p:nvSpPr>
        <p:spPr bwMode="auto">
          <a:xfrm>
            <a:off x="2918696" y="3298060"/>
            <a:ext cx="1622560" cy="461665"/>
          </a:xfrm>
          <a:prstGeom prst="actionButtonBlank">
            <a:avLst/>
          </a:prstGeom>
          <a:solidFill>
            <a:srgbClr val="FF6699"/>
          </a:solidFill>
          <a:ln w="9525">
            <a:noFill/>
            <a:miter lim="800000"/>
            <a:headEnd/>
            <a:tailEnd/>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Literacies</a:t>
            </a:r>
          </a:p>
        </p:txBody>
      </p:sp>
      <p:sp>
        <p:nvSpPr>
          <p:cNvPr id="37" name="Action Button: Custom 57">
            <a:hlinkClick r:id="rId27" action="ppaction://hlinkpres?slideindex=1&amp;slidetitle= Seven practical things you can do to make learning happen    " highlightClick="1"/>
          </p:cNvPr>
          <p:cNvSpPr>
            <a:spLocks noChangeArrowheads="1"/>
          </p:cNvSpPr>
          <p:nvPr/>
        </p:nvSpPr>
        <p:spPr bwMode="auto">
          <a:xfrm>
            <a:off x="2492152" y="2141240"/>
            <a:ext cx="409384" cy="586957"/>
          </a:xfrm>
          <a:prstGeom prst="actionButtonBlank">
            <a:avLst/>
          </a:prstGeom>
          <a:solidFill>
            <a:srgbClr val="FF6699"/>
          </a:solidFill>
          <a:ln w="9525" algn="ctr">
            <a:solidFill>
              <a:srgbClr val="FF0000"/>
            </a:solidFill>
            <a:round/>
            <a:headEnd/>
            <a:tailEnd/>
          </a:ln>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Arial"/>
                <a:ea typeface="+mn-ea"/>
                <a:cs typeface="+mn-cs"/>
              </a:rPr>
              <a:t>7</a:t>
            </a:r>
            <a:endParaRPr kumimoji="0" lang="en-US" sz="32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Action Button: Custom 33">
            <a:hlinkClick r:id="rId28" action="ppaction://hlinkpres?slideindex=1&amp;slidetitle=Face-to-face communication" highlightClick="1"/>
          </p:cNvPr>
          <p:cNvSpPr/>
          <p:nvPr/>
        </p:nvSpPr>
        <p:spPr bwMode="auto">
          <a:xfrm>
            <a:off x="6224937" y="3212976"/>
            <a:ext cx="764954" cy="461665"/>
          </a:xfrm>
          <a:prstGeom prst="actionButtonBlank">
            <a:avLst/>
          </a:prstGeom>
          <a:solidFill>
            <a:srgbClr val="FF6699"/>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TST</a:t>
            </a:r>
          </a:p>
        </p:txBody>
      </p:sp>
      <p:sp>
        <p:nvSpPr>
          <p:cNvPr id="39" name="Action Button: Custom 38">
            <a:hlinkClick r:id="rId29" action="ppaction://hlinkpres?slideindex=1&amp;slidetitle=Welcome to The SEDA Museum of Educational Curiosity" highlightClick="1"/>
          </p:cNvPr>
          <p:cNvSpPr/>
          <p:nvPr/>
        </p:nvSpPr>
        <p:spPr bwMode="auto">
          <a:xfrm>
            <a:off x="3250103" y="261860"/>
            <a:ext cx="1635682" cy="586957"/>
          </a:xfrm>
          <a:prstGeom prst="actionButtonBlank">
            <a:avLst/>
          </a:prstGeom>
          <a:solidFill>
            <a:srgbClr val="660066"/>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itchFamily="34" charset="0"/>
                <a:ea typeface="+mn-ea"/>
                <a:cs typeface="+mn-cs"/>
              </a:rPr>
              <a:t>museum</a:t>
            </a:r>
          </a:p>
        </p:txBody>
      </p:sp>
      <p:sp>
        <p:nvSpPr>
          <p:cNvPr id="41" name="AutoShape 10">
            <a:hlinkClick r:id="rId30" action="ppaction://hlinkpres?slideindex=1&amp;slidetitle=Sally Brown on Feedback" highlightClick="1"/>
          </p:cNvPr>
          <p:cNvSpPr>
            <a:spLocks noChangeArrowheads="1"/>
          </p:cNvSpPr>
          <p:nvPr/>
        </p:nvSpPr>
        <p:spPr bwMode="auto">
          <a:xfrm>
            <a:off x="4033138" y="4365104"/>
            <a:ext cx="2783134" cy="461665"/>
          </a:xfrm>
          <a:prstGeom prst="actionButtonBlank">
            <a:avLst/>
          </a:prstGeom>
          <a:solidFill>
            <a:schemeClr val="tx2">
              <a:lumMod val="90000"/>
            </a:schemeClr>
          </a:solidFill>
          <a:ln w="9525">
            <a:noFill/>
            <a:miter lim="800000"/>
            <a:headEnd/>
            <a:tailEnd/>
          </a:ln>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D4D4D"/>
                </a:solidFill>
                <a:effectLst/>
                <a:uLnTx/>
                <a:uFillTx/>
                <a:latin typeface="Arial"/>
                <a:ea typeface="+mn-ea"/>
                <a:cs typeface="+mn-cs"/>
              </a:rPr>
              <a:t>Sally on feedback</a:t>
            </a:r>
          </a:p>
        </p:txBody>
      </p:sp>
      <p:sp>
        <p:nvSpPr>
          <p:cNvPr id="38" name="AutoShape 6">
            <a:hlinkClick r:id="rId31" action="ppaction://hlinkpres?slideindex=1&amp;slidetitle=What’s the problem?" highlightClick="1"/>
            <a:extLst>
              <a:ext uri="{FF2B5EF4-FFF2-40B4-BE49-F238E27FC236}">
                <a16:creationId xmlns:a16="http://schemas.microsoft.com/office/drawing/2014/main" id="{1E4D6B68-D419-4505-98D9-824413FD270C}"/>
              </a:ext>
            </a:extLst>
          </p:cNvPr>
          <p:cNvSpPr>
            <a:spLocks noChangeArrowheads="1"/>
          </p:cNvSpPr>
          <p:nvPr/>
        </p:nvSpPr>
        <p:spPr bwMode="auto">
          <a:xfrm>
            <a:off x="-16082" y="5877272"/>
            <a:ext cx="1947969" cy="830997"/>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Alternatives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rial"/>
                <a:ea typeface="+mn-ea"/>
                <a:cs typeface="+mn-cs"/>
              </a:rPr>
              <a:t>to essays</a:t>
            </a:r>
          </a:p>
        </p:txBody>
      </p:sp>
      <p:sp>
        <p:nvSpPr>
          <p:cNvPr id="40" name="AutoShape 36">
            <a:hlinkClick r:id="rId32" action="ppaction://hlinkpres?slideindex=1&amp;slidetitle=The NSS Assessment and Feedback Agenda (2005-16)" highlightClick="1"/>
            <a:extLst>
              <a:ext uri="{FF2B5EF4-FFF2-40B4-BE49-F238E27FC236}">
                <a16:creationId xmlns:a16="http://schemas.microsoft.com/office/drawing/2014/main" id="{619539AA-901B-4CEA-9983-1B180DD77C28}"/>
              </a:ext>
            </a:extLst>
          </p:cNvPr>
          <p:cNvSpPr>
            <a:spLocks noChangeArrowheads="1"/>
          </p:cNvSpPr>
          <p:nvPr/>
        </p:nvSpPr>
        <p:spPr bwMode="auto">
          <a:xfrm>
            <a:off x="137364" y="188941"/>
            <a:ext cx="2850460" cy="707886"/>
          </a:xfrm>
          <a:prstGeom prst="actionButtonBlank">
            <a:avLst/>
          </a:prstGeom>
          <a:solidFill>
            <a:schemeClr val="accent1"/>
          </a:solidFill>
          <a:ln w="9525">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NSS assessment 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feedback c</a:t>
            </a:r>
            <a:r>
              <a:rPr kumimoji="0" lang="en-GB" sz="2000" b="1" i="0" u="none" strike="noStrike" kern="1200" cap="none" spc="0" normalizeH="0" baseline="0" noProof="0" dirty="0" err="1">
                <a:ln>
                  <a:noFill/>
                </a:ln>
                <a:solidFill>
                  <a:srgbClr val="FFFFFF"/>
                </a:solidFill>
                <a:effectLst/>
                <a:uLnTx/>
                <a:uFillTx/>
                <a:latin typeface="Arial"/>
                <a:ea typeface="+mn-ea"/>
                <a:cs typeface="+mn-cs"/>
              </a:rPr>
              <a:t>riteria</a:t>
            </a:r>
            <a:endParaRPr kumimoji="0" lang="en-GB" sz="2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320254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476590"/>
            <a:ext cx="6697400" cy="3490756"/>
          </a:xfrm>
          <a:noFill/>
        </p:spPr>
        <p:txBody>
          <a:bodyPr/>
          <a:lstStyle/>
          <a:p>
            <a:pPr algn="ctr">
              <a:defRPr/>
            </a:pPr>
            <a:r>
              <a:rPr lang="en-US" sz="5400" dirty="0">
                <a:solidFill>
                  <a:srgbClr val="FF0000"/>
                </a:solidFill>
                <a:latin typeface="AR CARTER" panose="02000000000000000000" pitchFamily="2" charset="0"/>
              </a:rPr>
              <a:t>Activating Learning</a:t>
            </a:r>
            <a:br>
              <a:rPr lang="en-US" sz="4000" dirty="0">
                <a:solidFill>
                  <a:srgbClr val="FFFF00"/>
                </a:solidFill>
                <a:latin typeface="+mn-lt"/>
              </a:rPr>
            </a:br>
            <a:r>
              <a:rPr lang="en-GB" sz="4000" dirty="0">
                <a:solidFill>
                  <a:srgbClr val="FFFF00"/>
                </a:solidFill>
                <a:latin typeface="+mn-lt"/>
              </a:rPr>
              <a:t>Using feedback to enhance student learning, foster achievement and promote learning</a:t>
            </a:r>
            <a:br>
              <a:rPr lang="en-US" sz="2800" dirty="0">
                <a:solidFill>
                  <a:srgbClr val="FFFF00"/>
                </a:solidFill>
                <a:latin typeface="+mn-lt"/>
              </a:rPr>
            </a:br>
            <a:r>
              <a:rPr lang="en-US" sz="2800" dirty="0">
                <a:solidFill>
                  <a:srgbClr val="92D050"/>
                </a:solidFill>
                <a:latin typeface="+mn-lt"/>
              </a:rPr>
              <a:t>QMUL</a:t>
            </a:r>
            <a:endParaRPr lang="en-GB" sz="36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32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0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20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20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935496" y="3786337"/>
            <a:ext cx="6048840"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22</a:t>
            </a:r>
            <a:r>
              <a:rPr kumimoji="0" lang="en-GB" sz="2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nd</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November,</a:t>
            </a: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2018</a:t>
            </a: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30762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And an expert…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on train routes and timetables!</a:t>
            </a:r>
          </a:p>
        </p:txBody>
      </p:sp>
    </p:spTree>
    <p:extLst>
      <p:ext uri="{BB962C8B-B14F-4D97-AF65-F5344CB8AC3E}">
        <p14:creationId xmlns:p14="http://schemas.microsoft.com/office/powerpoint/2010/main" val="320633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BF6B-3A8E-4AF6-AED9-7603D2C62995}"/>
              </a:ext>
            </a:extLst>
          </p:cNvPr>
          <p:cNvSpPr>
            <a:spLocks noGrp="1"/>
          </p:cNvSpPr>
          <p:nvPr>
            <p:ph type="title"/>
          </p:nvPr>
        </p:nvSpPr>
        <p:spPr>
          <a:xfrm>
            <a:off x="457200" y="122238"/>
            <a:ext cx="7543800"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So to help us focus on assessment criteria and developing students’ assessment literacy, a game!</a:t>
            </a:r>
          </a:p>
        </p:txBody>
      </p:sp>
      <p:sp>
        <p:nvSpPr>
          <p:cNvPr id="3" name="Content Placeholder 2">
            <a:extLst>
              <a:ext uri="{FF2B5EF4-FFF2-40B4-BE49-F238E27FC236}">
                <a16:creationId xmlns:a16="http://schemas.microsoft.com/office/drawing/2014/main" id="{5E240BED-5E90-4E22-9D98-38FB32CA080A}"/>
              </a:ext>
            </a:extLst>
          </p:cNvPr>
          <p:cNvSpPr>
            <a:spLocks noGrp="1"/>
          </p:cNvSpPr>
          <p:nvPr>
            <p:ph idx="1"/>
          </p:nvPr>
        </p:nvSpPr>
        <p:spPr>
          <a:xfrm>
            <a:off x="468313" y="1700807"/>
            <a:ext cx="8229600" cy="4501555"/>
          </a:xfrm>
        </p:spPr>
        <p:txBody>
          <a:bodyPr/>
          <a:lstStyle/>
          <a:p>
            <a:r>
              <a:rPr lang="en-GB" sz="2800" dirty="0"/>
              <a:t>This game is designed to help you think about how we can explain the importance of taking assessment criteria seriously in assessment to help students really understand what they need to do to succeed;</a:t>
            </a:r>
          </a:p>
          <a:p>
            <a:r>
              <a:rPr lang="en-GB" sz="2800" dirty="0"/>
              <a:t>Biscuits are a metaphor!</a:t>
            </a:r>
          </a:p>
        </p:txBody>
      </p:sp>
    </p:spTree>
    <p:extLst>
      <p:ext uri="{BB962C8B-B14F-4D97-AF65-F5344CB8AC3E}">
        <p14:creationId xmlns:p14="http://schemas.microsoft.com/office/powerpoint/2010/main" val="5490200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philatQMUL18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extLst>
      <p:ext uri="{BB962C8B-B14F-4D97-AF65-F5344CB8AC3E}">
        <p14:creationId xmlns:p14="http://schemas.microsoft.com/office/powerpoint/2010/main" val="22307366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later today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1136908818"/>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207058243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3126-4D0E-4613-96EC-32BC3CD5C9AB}"/>
              </a:ext>
            </a:extLst>
          </p:cNvPr>
          <p:cNvSpPr>
            <a:spLocks noGrp="1"/>
          </p:cNvSpPr>
          <p:nvPr>
            <p:ph type="title"/>
          </p:nvPr>
        </p:nvSpPr>
        <p:spPr>
          <a:xfrm>
            <a:off x="250825" y="188925"/>
            <a:ext cx="8713788" cy="431763"/>
          </a:xfrm>
        </p:spPr>
        <p:txBody>
          <a:bodyPr/>
          <a:lstStyle/>
          <a:p>
            <a:pPr>
              <a:tabLst>
                <a:tab pos="1260475" algn="l"/>
              </a:tabLst>
            </a:pPr>
            <a:r>
              <a:rPr lang="en-GB" sz="2400" b="1" dirty="0"/>
              <a:t>How do assessment and feedback need to vary across disciplines?</a:t>
            </a:r>
            <a:br>
              <a:rPr lang="en-GB" sz="2400" b="1" dirty="0"/>
            </a:br>
            <a:r>
              <a:rPr lang="en-GB" sz="3200" b="1" dirty="0"/>
              <a:t> </a:t>
            </a:r>
            <a:r>
              <a:rPr lang="en-GB" sz="2400" b="1" dirty="0"/>
              <a:t>(after </a:t>
            </a:r>
            <a:r>
              <a:rPr lang="en-GB" sz="2400" b="1" dirty="0" err="1"/>
              <a:t>Biglan</a:t>
            </a:r>
            <a:r>
              <a:rPr lang="en-GB" sz="2400" b="1" dirty="0"/>
              <a:t>, 1973, </a:t>
            </a:r>
            <a:r>
              <a:rPr lang="en-GB" sz="2400" b="1" dirty="0" err="1"/>
              <a:t>Trowler</a:t>
            </a:r>
            <a:r>
              <a:rPr lang="en-GB" sz="2400" b="1" dirty="0"/>
              <a:t>, 2014, Berry O’Donovan, 2018)</a:t>
            </a:r>
            <a:endParaRPr lang="en-GB" sz="3200" b="1" dirty="0"/>
          </a:p>
        </p:txBody>
      </p:sp>
      <p:sp>
        <p:nvSpPr>
          <p:cNvPr id="4" name="Rectangle 3">
            <a:extLst>
              <a:ext uri="{FF2B5EF4-FFF2-40B4-BE49-F238E27FC236}">
                <a16:creationId xmlns:a16="http://schemas.microsoft.com/office/drawing/2014/main" id="{7DEB3C47-2058-4FAE-BC29-F30E0C2ACA69}"/>
              </a:ext>
            </a:extLst>
          </p:cNvPr>
          <p:cNvSpPr/>
          <p:nvPr/>
        </p:nvSpPr>
        <p:spPr bwMode="auto">
          <a:xfrm>
            <a:off x="1259632" y="1340768"/>
            <a:ext cx="6768752" cy="4745851"/>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cxnSp>
        <p:nvCxnSpPr>
          <p:cNvPr id="6" name="Straight Connector 5">
            <a:extLst>
              <a:ext uri="{FF2B5EF4-FFF2-40B4-BE49-F238E27FC236}">
                <a16:creationId xmlns:a16="http://schemas.microsoft.com/office/drawing/2014/main" id="{0FBC82F9-D699-405F-9432-174936BD7E4D}"/>
              </a:ext>
            </a:extLst>
          </p:cNvPr>
          <p:cNvCxnSpPr>
            <a:cxnSpLocks/>
            <a:stCxn id="4" idx="0"/>
            <a:endCxn id="4" idx="2"/>
          </p:cNvCxnSpPr>
          <p:nvPr/>
        </p:nvCxnSpPr>
        <p:spPr bwMode="auto">
          <a:xfrm>
            <a:off x="4644008" y="1340768"/>
            <a:ext cx="0" cy="4745851"/>
          </a:xfrm>
          <a:prstGeom prst="line">
            <a:avLst/>
          </a:prstGeom>
          <a:solidFill>
            <a:srgbClr val="660066"/>
          </a:solidFill>
          <a:ln w="3810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36CA94B-807D-42FC-A1BD-895E51A9F776}"/>
              </a:ext>
            </a:extLst>
          </p:cNvPr>
          <p:cNvCxnSpPr>
            <a:cxnSpLocks/>
            <a:stCxn id="4" idx="1"/>
            <a:endCxn id="4" idx="3"/>
          </p:cNvCxnSpPr>
          <p:nvPr/>
        </p:nvCxnSpPr>
        <p:spPr bwMode="auto">
          <a:xfrm>
            <a:off x="1259632" y="3789040"/>
            <a:ext cx="6768752" cy="0"/>
          </a:xfrm>
          <a:prstGeom prst="line">
            <a:avLst/>
          </a:prstGeom>
          <a:solidFill>
            <a:srgbClr val="660066"/>
          </a:solidFill>
          <a:ln w="3810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454DB332-3755-4BDF-9D42-47666B20265B}"/>
              </a:ext>
            </a:extLst>
          </p:cNvPr>
          <p:cNvSpPr txBox="1"/>
          <p:nvPr/>
        </p:nvSpPr>
        <p:spPr>
          <a:xfrm>
            <a:off x="4193958" y="879103"/>
            <a:ext cx="9001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Hard </a:t>
            </a:r>
          </a:p>
        </p:txBody>
      </p:sp>
      <p:sp>
        <p:nvSpPr>
          <p:cNvPr id="10" name="TextBox 9">
            <a:extLst>
              <a:ext uri="{FF2B5EF4-FFF2-40B4-BE49-F238E27FC236}">
                <a16:creationId xmlns:a16="http://schemas.microsoft.com/office/drawing/2014/main" id="{D05CBAEC-F969-4AB5-A915-A10B82E27BF1}"/>
              </a:ext>
            </a:extLst>
          </p:cNvPr>
          <p:cNvSpPr txBox="1"/>
          <p:nvPr/>
        </p:nvSpPr>
        <p:spPr>
          <a:xfrm>
            <a:off x="4229873" y="6075532"/>
            <a:ext cx="10083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Soft  </a:t>
            </a:r>
          </a:p>
        </p:txBody>
      </p:sp>
      <p:sp>
        <p:nvSpPr>
          <p:cNvPr id="17" name="TextBox 16">
            <a:extLst>
              <a:ext uri="{FF2B5EF4-FFF2-40B4-BE49-F238E27FC236}">
                <a16:creationId xmlns:a16="http://schemas.microsoft.com/office/drawing/2014/main" id="{9618E8E6-C832-4A16-9D62-1DDE47204FEA}"/>
              </a:ext>
            </a:extLst>
          </p:cNvPr>
          <p:cNvSpPr txBox="1"/>
          <p:nvPr/>
        </p:nvSpPr>
        <p:spPr>
          <a:xfrm>
            <a:off x="2912" y="3504346"/>
            <a:ext cx="17607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Applied </a:t>
            </a:r>
          </a:p>
        </p:txBody>
      </p:sp>
      <p:sp>
        <p:nvSpPr>
          <p:cNvPr id="23" name="TextBox 22">
            <a:extLst>
              <a:ext uri="{FF2B5EF4-FFF2-40B4-BE49-F238E27FC236}">
                <a16:creationId xmlns:a16="http://schemas.microsoft.com/office/drawing/2014/main" id="{3F23A3BD-9EC9-4713-9F9F-33B7592C4DAA}"/>
              </a:ext>
            </a:extLst>
          </p:cNvPr>
          <p:cNvSpPr txBox="1"/>
          <p:nvPr/>
        </p:nvSpPr>
        <p:spPr>
          <a:xfrm>
            <a:off x="8028384" y="3499516"/>
            <a:ext cx="12241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Pure  </a:t>
            </a:r>
          </a:p>
        </p:txBody>
      </p:sp>
    </p:spTree>
    <p:extLst>
      <p:ext uri="{BB962C8B-B14F-4D97-AF65-F5344CB8AC3E}">
        <p14:creationId xmlns:p14="http://schemas.microsoft.com/office/powerpoint/2010/main" val="101682751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1459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The most important part of our work</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pPr marL="0" indent="0">
              <a:buNone/>
            </a:pPr>
            <a:r>
              <a:rPr lang="en-GB" sz="2800" dirty="0"/>
              <a:t>Assessing students’ work, and providing them with feedback is an ever-increasing proportion of the work of teaching staff in universities nowadays, but remains for </a:t>
            </a:r>
            <a:r>
              <a:rPr lang="en-GB" sz="2800" dirty="0" err="1"/>
              <a:t>studtsthe</a:t>
            </a:r>
            <a:r>
              <a:rPr lang="en-GB" sz="2800" dirty="0"/>
              <a:t> most important side of our work. </a:t>
            </a:r>
          </a:p>
          <a:p>
            <a:pPr marL="0" indent="0">
              <a:buNone/>
            </a:pPr>
            <a:r>
              <a:rPr lang="en-GB" sz="2800" dirty="0"/>
              <a:t>A problem is that we sometimes try to soldier-on using the tools of the last century, hence the need to innovate, and make assessment and feedback fit for purpose in the 21</a:t>
            </a:r>
            <a:r>
              <a:rPr lang="en-GB" sz="2800" baseline="30000" dirty="0"/>
              <a:t>st</a:t>
            </a:r>
            <a:r>
              <a:rPr lang="en-GB" sz="2800" dirty="0"/>
              <a:t> century. </a:t>
            </a:r>
          </a:p>
        </p:txBody>
      </p:sp>
    </p:spTree>
    <p:extLst>
      <p:ext uri="{BB962C8B-B14F-4D97-AF65-F5344CB8AC3E}">
        <p14:creationId xmlns:p14="http://schemas.microsoft.com/office/powerpoint/2010/main" val="215356961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anytime Phil’s materials on learning and feedback</a:t>
            </a:r>
          </a:p>
        </p:txBody>
      </p:sp>
      <p:sp>
        <p:nvSpPr>
          <p:cNvPr id="3" name="Content Placeholder 2"/>
          <p:cNvSpPr>
            <a:spLocks noGrp="1"/>
          </p:cNvSpPr>
          <p:nvPr>
            <p:ph idx="1"/>
          </p:nvPr>
        </p:nvSpPr>
        <p:spPr>
          <a:xfrm>
            <a:off x="358775" y="980661"/>
            <a:ext cx="8605838" cy="4886740"/>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endParaRPr lang="en-GB" sz="2800" u="sng" dirty="0">
              <a:hlinkClick r:id="rId4"/>
            </a:endParaRPr>
          </a:p>
          <a:p>
            <a:pPr>
              <a:buFont typeface="+mj-lt"/>
              <a:buAutoNum type="arabicPeriod"/>
            </a:pPr>
            <a:endParaRPr lang="en-GB" sz="2800" dirty="0"/>
          </a:p>
        </p:txBody>
      </p:sp>
    </p:spTree>
    <p:extLst>
      <p:ext uri="{BB962C8B-B14F-4D97-AF65-F5344CB8AC3E}">
        <p14:creationId xmlns:p14="http://schemas.microsoft.com/office/powerpoint/2010/main" val="581381512"/>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1272443742"/>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“Making feedback work well with my students nowadays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2949928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28479737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262-FB0B-47B6-BC26-1081F74053A1}"/>
              </a:ext>
            </a:extLst>
          </p:cNvPr>
          <p:cNvSpPr>
            <a:spLocks noGrp="1"/>
          </p:cNvSpPr>
          <p:nvPr>
            <p:ph type="title"/>
          </p:nvPr>
        </p:nvSpPr>
        <p:spPr/>
        <p:txBody>
          <a:bodyPr/>
          <a:lstStyle/>
          <a:p>
            <a:r>
              <a:rPr lang="en-GB" sz="3200" dirty="0"/>
              <a:t>Thinking through the issues raised in the biscuit game</a:t>
            </a:r>
          </a:p>
        </p:txBody>
      </p:sp>
      <p:sp>
        <p:nvSpPr>
          <p:cNvPr id="3" name="Content Placeholder 2">
            <a:extLst>
              <a:ext uri="{FF2B5EF4-FFF2-40B4-BE49-F238E27FC236}">
                <a16:creationId xmlns:a16="http://schemas.microsoft.com/office/drawing/2014/main" id="{0D301135-AEEC-4738-A5CF-C6EE8F8396D7}"/>
              </a:ext>
            </a:extLst>
          </p:cNvPr>
          <p:cNvSpPr>
            <a:spLocks noGrp="1"/>
          </p:cNvSpPr>
          <p:nvPr>
            <p:ph idx="1"/>
          </p:nvPr>
        </p:nvSpPr>
        <p:spPr>
          <a:xfrm>
            <a:off x="251520" y="1226119"/>
            <a:ext cx="8446393" cy="4789488"/>
          </a:xfrm>
        </p:spPr>
        <p:txBody>
          <a:bodyPr/>
          <a:lstStyle/>
          <a:p>
            <a:r>
              <a:rPr lang="en-GB" sz="2100" dirty="0"/>
              <a:t>It is often useful to start from individual perspectives at the outset of an assignment and clarify preconceptions;</a:t>
            </a:r>
          </a:p>
          <a:p>
            <a:r>
              <a:rPr lang="en-GB" sz="2100" dirty="0"/>
              <a:t>Assessment is a complex nuanced task with grey areas, and just as agreed definitions of biscuits are not always readily achievable, so also assignments benefit from dialogue to clarify expectations;</a:t>
            </a:r>
          </a:p>
          <a:p>
            <a:r>
              <a:rPr lang="en-GB" sz="2100" dirty="0"/>
              <a:t>Category definitions can sometimes be complicated when setting assignments. It’s helpful in advance of an assessment to agree definitions of what is, for example, a portfolio;</a:t>
            </a:r>
          </a:p>
          <a:p>
            <a:r>
              <a:rPr lang="en-GB" sz="2100" dirty="0"/>
              <a:t>It’s helpful to face the fact that although criteria may be considered to be explicit, the way people grade using criteria can differ substantially;</a:t>
            </a:r>
          </a:p>
          <a:p>
            <a:r>
              <a:rPr lang="en-GB" sz="2100" dirty="0"/>
              <a:t>Assigning grades is an imprecise and inexact activity, and we need to recognise that absolute certainty about grades is not always achievable;</a:t>
            </a:r>
          </a:p>
          <a:p>
            <a:r>
              <a:rPr lang="en-GB" sz="2100" dirty="0"/>
              <a:t>Generic discussion about assessment, and how we grade can help develop assessment literacy.</a:t>
            </a:r>
          </a:p>
          <a:p>
            <a:endParaRPr lang="en-GB" sz="2100" dirty="0"/>
          </a:p>
        </p:txBody>
      </p:sp>
    </p:spTree>
    <p:extLst>
      <p:ext uri="{BB962C8B-B14F-4D97-AF65-F5344CB8AC3E}">
        <p14:creationId xmlns:p14="http://schemas.microsoft.com/office/powerpoint/2010/main" val="23585400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15240157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378858082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9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163286" y="-66432"/>
            <a:ext cx="912767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Seven factors underpinning successful learning: (Race, 2015)</a:t>
            </a:r>
          </a:p>
        </p:txBody>
      </p:sp>
      <p:sp>
        <p:nvSpPr>
          <p:cNvPr id="2" name="TextBox 1">
            <a:extLst>
              <a:ext uri="{FF2B5EF4-FFF2-40B4-BE49-F238E27FC236}">
                <a16:creationId xmlns:a16="http://schemas.microsoft.com/office/drawing/2014/main" id="{251B8C5A-274F-4AC5-967C-AE16BF9191AC}"/>
              </a:ext>
            </a:extLst>
          </p:cNvPr>
          <p:cNvSpPr txBox="1"/>
          <p:nvPr/>
        </p:nvSpPr>
        <p:spPr>
          <a:xfrm>
            <a:off x="-91780" y="5775236"/>
            <a:ext cx="4411603" cy="1200329"/>
          </a:xfrm>
          <a:prstGeom prst="rect">
            <a:avLst/>
          </a:prstGeom>
          <a:solidFill>
            <a:srgbClr val="FFFF00"/>
          </a:solidFill>
        </p:spPr>
        <p:txBody>
          <a:bodyPr wrap="square" rtlCol="0">
            <a:spAutoFit/>
          </a:bodyPr>
          <a:lstStyle/>
          <a:p>
            <a:pPr algn="ctr"/>
            <a:r>
              <a:rPr lang="en-GB" sz="2400" b="1" dirty="0"/>
              <a:t>Race, P. (2015) The Lecturer’s Toolkit, 4</a:t>
            </a:r>
            <a:r>
              <a:rPr lang="en-GB" sz="2400" b="1" baseline="30000" dirty="0"/>
              <a:t>th </a:t>
            </a:r>
            <a:r>
              <a:rPr lang="en-GB" sz="2400" b="1" dirty="0"/>
              <a:t>Edition: Chapter 1 (Routledge)</a:t>
            </a:r>
          </a:p>
        </p:txBody>
      </p:sp>
    </p:spTree>
    <p:extLst>
      <p:ext uri="{BB962C8B-B14F-4D97-AF65-F5344CB8AC3E}">
        <p14:creationId xmlns:p14="http://schemas.microsoft.com/office/powerpoint/2010/main" val="2421388182"/>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934287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Seven factors underpinning successful learning (#</a:t>
            </a:r>
            <a:r>
              <a:rPr kumimoji="0" lang="en-GB" sz="2800" b="1" i="0" u="none" strike="noStrike" kern="1200" cap="none" spc="0" normalizeH="0" baseline="0" noProof="0" dirty="0" err="1">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rracw</a:t>
            </a: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 2015)</a:t>
            </a:r>
          </a:p>
        </p:txBody>
      </p:sp>
      <p:pic>
        <p:nvPicPr>
          <p:cNvPr id="17" name="Picture 16">
            <a:extLst>
              <a:ext uri="{FF2B5EF4-FFF2-40B4-BE49-F238E27FC236}">
                <a16:creationId xmlns:a16="http://schemas.microsoft.com/office/drawing/2014/main" id="{6EF764B8-8DB6-4464-932F-1FFB77E010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 y="0"/>
            <a:ext cx="9144000" cy="7025155"/>
          </a:xfrm>
          <a:prstGeom prst="rect">
            <a:avLst/>
          </a:prstGeom>
        </p:spPr>
      </p:pic>
    </p:spTree>
    <p:extLst>
      <p:ext uri="{BB962C8B-B14F-4D97-AF65-F5344CB8AC3E}">
        <p14:creationId xmlns:p14="http://schemas.microsoft.com/office/powerpoint/2010/main" val="2189782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200" dirty="0">
                <a:solidFill>
                  <a:srgbClr val="008000"/>
                </a:solidFill>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79445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2555611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600" dirty="0">
                <a:solidFill>
                  <a:srgbClr val="008000"/>
                </a:solidFill>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927924694"/>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dirty="0">
                <a:solidFill>
                  <a:srgbClr val="FF6699"/>
                </a:solidFill>
                <a:effectLst>
                  <a:outerShdw blurRad="38100" dist="38100" dir="2700000" algn="tl">
                    <a:srgbClr val="000000">
                      <a:alpha val="43137"/>
                    </a:srgbClr>
                  </a:outerShdw>
                </a:effectLst>
                <a:highlight>
                  <a:srgbClr val="FFFF00"/>
                </a:highlight>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sz="2800" dirty="0"/>
              <a:t>Think back to some occasions, academic or otherwise, historic or recent when you received feedback that you would rather not have received;</a:t>
            </a:r>
          </a:p>
          <a:p>
            <a:r>
              <a:rPr lang="en-GB" sz="2800" dirty="0"/>
              <a:t>How did it make you feel?</a:t>
            </a:r>
          </a:p>
          <a:p>
            <a:r>
              <a:rPr lang="en-GB" sz="2800"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1372775834"/>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21266739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1557733774"/>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459"/>
            <a:ext cx="9147689" cy="6093541"/>
          </a:xfrm>
          <a:prstGeom prst="rect">
            <a:avLst/>
          </a:prstGeom>
        </p:spPr>
      </p:pic>
      <p:sp>
        <p:nvSpPr>
          <p:cNvPr id="5" name="Rectangle 4"/>
          <p:cNvSpPr/>
          <p:nvPr/>
        </p:nvSpPr>
        <p:spPr>
          <a:xfrm>
            <a:off x="1066800" y="152400"/>
            <a:ext cx="7877422" cy="467629"/>
          </a:xfrm>
          <a:prstGeom prst="rect">
            <a:avLst/>
          </a:prstGeom>
          <a:solidFill>
            <a:schemeClr val="tx1"/>
          </a:solidFill>
        </p:spPr>
        <p:txBody>
          <a:bodyPr wrap="square">
            <a:spAutoFit/>
          </a:bodyPr>
          <a:lstStyle/>
          <a:p>
            <a:pPr marL="0" marR="0" lvl="0" indent="0" algn="l" defTabSz="914400" rtl="0" eaLnBrk="1" fontAlgn="auto" latinLnBrk="0" hangingPunct="1">
              <a:lnSpc>
                <a:spcPct val="107000"/>
              </a:lnSpc>
              <a:spcBef>
                <a:spcPts val="0"/>
              </a:spcBef>
              <a:spcAft>
                <a:spcPts val="940"/>
              </a:spcAft>
              <a:buClrTx/>
              <a:buSzTx/>
              <a:buFontTx/>
              <a:buNone/>
              <a:tabLst/>
              <a:defRPr/>
            </a:pPr>
            <a:r>
              <a:rPr lang="en-US" sz="2400" b="1" kern="1800" dirty="0">
                <a:solidFill>
                  <a:srgbClr val="FFFF00"/>
                </a:solidFill>
                <a:latin typeface="Helvetica" panose="020B0604020202020204" pitchFamily="34" charset="0"/>
                <a:ea typeface="Times New Roman" panose="02020603050405020304" pitchFamily="18" charset="0"/>
                <a:cs typeface="Times New Roman" panose="02020603050405020304" pitchFamily="18" charset="0"/>
              </a:rPr>
              <a:t>Last </a:t>
            </a:r>
            <a:r>
              <a:rPr kumimoji="0" lang="en-US" sz="2400" b="1" i="0" u="none" strike="noStrike" kern="1800" cap="none" spc="0" normalizeH="0" baseline="0" noProof="0" dirty="0">
                <a:ln>
                  <a:noFill/>
                </a:ln>
                <a:solidFill>
                  <a:srgbClr val="FFFF00"/>
                </a:solidFill>
                <a:effectLst/>
                <a:uLnTx/>
                <a:uFillTx/>
                <a:latin typeface="Helvetica" panose="020B0604020202020204" pitchFamily="34" charset="0"/>
                <a:ea typeface="Times New Roman" panose="02020603050405020304" pitchFamily="18" charset="0"/>
                <a:cs typeface="Times New Roman" panose="02020603050405020304" pitchFamily="18" charset="0"/>
              </a:rPr>
              <a:t>September:	The essay is failing us. Discuss</a:t>
            </a:r>
            <a:endParaRPr kumimoji="0" lang="en-US" sz="11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E5704D6-E4C4-48B0-BB78-E0F9815F6C2E}"/>
              </a:ext>
            </a:extLst>
          </p:cNvPr>
          <p:cNvSpPr/>
          <p:nvPr/>
        </p:nvSpPr>
        <p:spPr>
          <a:xfrm>
            <a:off x="179390" y="1484730"/>
            <a:ext cx="2808390" cy="2376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CC00CC"/>
                </a:solidFill>
              </a:rPr>
              <a:t>See my controversial THE piece on essays on the downloadable file</a:t>
            </a:r>
          </a:p>
          <a:p>
            <a:pPr algn="ctr"/>
            <a:r>
              <a:rPr lang="en-GB" sz="2400" dirty="0">
                <a:solidFill>
                  <a:srgbClr val="CC00CC"/>
                </a:solidFill>
              </a:rPr>
              <a:t>Posted 17.11.18</a:t>
            </a:r>
          </a:p>
        </p:txBody>
      </p:sp>
    </p:spTree>
    <p:extLst>
      <p:ext uri="{BB962C8B-B14F-4D97-AF65-F5344CB8AC3E}">
        <p14:creationId xmlns:p14="http://schemas.microsoft.com/office/powerpoint/2010/main" val="29193188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3" name="Picture 2">
            <a:extLst>
              <a:ext uri="{FF2B5EF4-FFF2-40B4-BE49-F238E27FC236}">
                <a16:creationId xmlns:a16="http://schemas.microsoft.com/office/drawing/2014/main" id="{1AB09766-064E-4537-9F26-CF04C665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82381" y="2650758"/>
            <a:ext cx="2608265" cy="1956199"/>
          </a:xfrm>
          <a:prstGeom prst="rect">
            <a:avLst/>
          </a:prstGeom>
        </p:spPr>
      </p:pic>
    </p:spTree>
    <p:extLst>
      <p:ext uri="{BB962C8B-B14F-4D97-AF65-F5344CB8AC3E}">
        <p14:creationId xmlns:p14="http://schemas.microsoft.com/office/powerpoint/2010/main" val="25659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ce scraping.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85141"/>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3061459720"/>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3586515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543800" cy="100250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Bringing assessment and feedback to life</a:t>
            </a:r>
            <a:br>
              <a:rPr lang="en-GB" sz="2800" dirty="0"/>
            </a:br>
            <a:r>
              <a:rPr lang="en-GB" sz="2400" dirty="0"/>
              <a:t>Questions employers might ask at interview that could help us frame some of our assignments</a:t>
            </a:r>
            <a:endParaRPr lang="en-GB" sz="2800" dirty="0"/>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has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Tree>
    <p:extLst>
      <p:ext uri="{BB962C8B-B14F-4D97-AF65-F5344CB8AC3E}">
        <p14:creationId xmlns:p14="http://schemas.microsoft.com/office/powerpoint/2010/main" val="1442027177"/>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27706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11800836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121792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b="1" kern="1200" dirty="0"/>
              <a:t>What’s wrong with feedback?</a:t>
            </a:r>
            <a:endParaRPr lang="en-US" sz="2800" b="1" kern="1200" dirty="0"/>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421655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10205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4276002410"/>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pic>
        <p:nvPicPr>
          <p:cNvPr id="7" name="Picture 6" descr="royce sadler.jpg"/>
          <p:cNvPicPr>
            <a:picLocks noChangeAspect="1"/>
          </p:cNvPicPr>
          <p:nvPr/>
        </p:nvPicPr>
        <p:blipFill>
          <a:blip r:embed="rId3" cstate="email"/>
          <a:stretch>
            <a:fillRect/>
          </a:stretch>
        </p:blipFill>
        <p:spPr>
          <a:xfrm>
            <a:off x="6824020" y="2064325"/>
            <a:ext cx="1963268" cy="2935728"/>
          </a:xfrm>
          <a:prstGeom prst="rect">
            <a:avLst/>
          </a:prstGeom>
        </p:spPr>
      </p:pic>
    </p:spTree>
    <p:extLst>
      <p:ext uri="{BB962C8B-B14F-4D97-AF65-F5344CB8AC3E}">
        <p14:creationId xmlns:p14="http://schemas.microsoft.com/office/powerpoint/2010/main" val="20168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Five tips for formative feedback</a:t>
            </a:r>
          </a:p>
        </p:txBody>
      </p:sp>
      <p:sp>
        <p:nvSpPr>
          <p:cNvPr id="851971" name="Rectangle 3"/>
          <p:cNvSpPr>
            <a:spLocks noGrp="1" noChangeArrowheads="1"/>
          </p:cNvSpPr>
          <p:nvPr>
            <p:ph idx="1"/>
          </p:nvPr>
        </p:nvSpPr>
        <p:spPr/>
        <p:txBody>
          <a:bodyPr/>
          <a:lstStyle/>
          <a:p>
            <a:pPr marL="609600" indent="-609600">
              <a:lnSpc>
                <a:spcPct val="100000"/>
              </a:lnSpc>
              <a:buFontTx/>
              <a:buAutoNum type="arabicPeriod"/>
            </a:pPr>
            <a:r>
              <a:rPr lang="en-GB" dirty="0"/>
              <a:t>Help students to </a:t>
            </a:r>
            <a:r>
              <a:rPr lang="en-GB" dirty="0">
                <a:solidFill>
                  <a:srgbClr val="FF0000"/>
                </a:solidFill>
              </a:rPr>
              <a:t>want</a:t>
            </a:r>
            <a:r>
              <a:rPr lang="en-GB" dirty="0"/>
              <a:t> feedback. </a:t>
            </a:r>
          </a:p>
          <a:p>
            <a:pPr marL="609600" indent="-609600">
              <a:lnSpc>
                <a:spcPct val="100000"/>
              </a:lnSpc>
              <a:buFontTx/>
              <a:buAutoNum type="arabicPeriod"/>
            </a:pPr>
            <a:r>
              <a:rPr lang="en-GB" dirty="0"/>
              <a:t>Stop them concentrating on the </a:t>
            </a:r>
            <a:r>
              <a:rPr lang="en-GB" dirty="0">
                <a:solidFill>
                  <a:srgbClr val="FF0000"/>
                </a:solidFill>
              </a:rPr>
              <a:t>mark</a:t>
            </a:r>
            <a:r>
              <a:rPr lang="en-GB" dirty="0"/>
              <a:t>.</a:t>
            </a:r>
          </a:p>
          <a:p>
            <a:pPr marL="609600" indent="-609600">
              <a:lnSpc>
                <a:spcPct val="100000"/>
              </a:lnSpc>
              <a:buFontTx/>
              <a:buAutoNum type="arabicPeriod"/>
            </a:pPr>
            <a:r>
              <a:rPr lang="en-GB" dirty="0"/>
              <a:t>Get the </a:t>
            </a:r>
            <a:r>
              <a:rPr lang="en-GB" dirty="0">
                <a:solidFill>
                  <a:srgbClr val="FF0000"/>
                </a:solidFill>
              </a:rPr>
              <a:t>timing</a:t>
            </a:r>
            <a:r>
              <a:rPr lang="en-GB" dirty="0"/>
              <a:t> right, while students still care about what they’ve done.</a:t>
            </a:r>
          </a:p>
          <a:p>
            <a:pPr marL="609600" indent="-609600">
              <a:lnSpc>
                <a:spcPct val="100000"/>
              </a:lnSpc>
              <a:buFontTx/>
              <a:buAutoNum type="arabicPeriod"/>
            </a:pPr>
            <a:r>
              <a:rPr lang="en-GB" dirty="0"/>
              <a:t>Make feedback </a:t>
            </a:r>
            <a:r>
              <a:rPr lang="en-GB" dirty="0">
                <a:solidFill>
                  <a:srgbClr val="FF0000"/>
                </a:solidFill>
              </a:rPr>
              <a:t>interesting</a:t>
            </a:r>
            <a:r>
              <a:rPr lang="en-GB" dirty="0"/>
              <a:t> - not routine or mundane.</a:t>
            </a:r>
          </a:p>
          <a:p>
            <a:pPr marL="609600" indent="-609600">
              <a:lnSpc>
                <a:spcPct val="100000"/>
              </a:lnSpc>
              <a:buFontTx/>
              <a:buAutoNum type="arabicPeriod"/>
            </a:pPr>
            <a:r>
              <a:rPr lang="en-GB" dirty="0"/>
              <a:t>Give at least </a:t>
            </a:r>
            <a:r>
              <a:rPr lang="en-GB" i="1" dirty="0">
                <a:solidFill>
                  <a:srgbClr val="FF0000"/>
                </a:solidFill>
              </a:rPr>
              <a:t>some</a:t>
            </a:r>
            <a:r>
              <a:rPr lang="en-GB" dirty="0"/>
              <a:t> feedback very quickly.</a:t>
            </a:r>
          </a:p>
        </p:txBody>
      </p:sp>
    </p:spTree>
    <p:extLst>
      <p:ext uri="{BB962C8B-B14F-4D97-AF65-F5344CB8AC3E}">
        <p14:creationId xmlns:p14="http://schemas.microsoft.com/office/powerpoint/2010/main" val="18858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5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1"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b="1" dirty="0"/>
              <a:t>Conclusions</a:t>
            </a:r>
          </a:p>
        </p:txBody>
      </p:sp>
      <p:sp>
        <p:nvSpPr>
          <p:cNvPr id="43011" name="Rectangle 3"/>
          <p:cNvSpPr>
            <a:spLocks noGrp="1" noChangeArrowheads="1"/>
          </p:cNvSpPr>
          <p:nvPr>
            <p:ph type="body" idx="1"/>
          </p:nvPr>
        </p:nvSpPr>
        <p:spPr>
          <a:xfrm>
            <a:off x="285720" y="764706"/>
            <a:ext cx="8629680" cy="5361458"/>
          </a:xfrm>
        </p:spPr>
        <p:txBody>
          <a:bodyPr/>
          <a:lstStyle/>
          <a:p>
            <a:pPr eaLnBrk="1" hangingPunct="1"/>
            <a:r>
              <a:rPr lang="en-US" sz="2600" dirty="0"/>
              <a:t>Assessment can be a powerful means of </a:t>
            </a:r>
            <a:r>
              <a:rPr lang="en-US" sz="2600" dirty="0">
                <a:solidFill>
                  <a:srgbClr val="CC3399"/>
                </a:solidFill>
              </a:rPr>
              <a:t>focusing student effort </a:t>
            </a:r>
            <a:r>
              <a:rPr lang="en-US" sz="2600" dirty="0"/>
              <a:t>if it is well designed and constructively aligned (Biggs and Tang, 2011);</a:t>
            </a:r>
          </a:p>
          <a:p>
            <a:pPr eaLnBrk="1" hangingPunct="1"/>
            <a:r>
              <a:rPr lang="en-US" sz="2600" dirty="0"/>
              <a:t>Students </a:t>
            </a:r>
            <a:r>
              <a:rPr lang="en-US" sz="2600" dirty="0">
                <a:solidFill>
                  <a:srgbClr val="CC3399"/>
                </a:solidFill>
              </a:rPr>
              <a:t>in the early stages of their learning journey </a:t>
            </a:r>
            <a:r>
              <a:rPr lang="en-US" sz="2600" dirty="0"/>
              <a:t>are likely to need more support and positive feedback than later, when they are more robust and confident;</a:t>
            </a:r>
          </a:p>
          <a:p>
            <a:pPr eaLnBrk="1" hangingPunct="1"/>
            <a:r>
              <a:rPr lang="en-US" sz="2600" dirty="0"/>
              <a:t>The </a:t>
            </a:r>
            <a:r>
              <a:rPr lang="en-US" sz="2600" dirty="0">
                <a:solidFill>
                  <a:srgbClr val="CC3399"/>
                </a:solidFill>
              </a:rPr>
              <a:t>first six weeks of the first semester</a:t>
            </a:r>
            <a:r>
              <a:rPr lang="en-US" sz="2600" dirty="0"/>
              <a:t> are crucial in helping students understand how assessment works;</a:t>
            </a:r>
          </a:p>
          <a:p>
            <a:pPr eaLnBrk="1" hangingPunct="1"/>
            <a:r>
              <a:rPr lang="en-US" sz="2600" dirty="0"/>
              <a:t>No single method of giving feedback is likely to be ubiquitously successful, so it’s worth using a </a:t>
            </a:r>
            <a:r>
              <a:rPr lang="en-US" sz="2600" dirty="0">
                <a:solidFill>
                  <a:srgbClr val="CC3399"/>
                </a:solidFill>
              </a:rPr>
              <a:t>variety</a:t>
            </a:r>
            <a:r>
              <a:rPr lang="en-US" sz="2600" dirty="0"/>
              <a:t> of approaches;</a:t>
            </a:r>
          </a:p>
          <a:p>
            <a:pPr eaLnBrk="1" hangingPunct="1"/>
            <a:r>
              <a:rPr lang="en-US" sz="2600" dirty="0"/>
              <a:t>Assessment and feedback need to be </a:t>
            </a:r>
            <a:r>
              <a:rPr lang="en-US" sz="2600" dirty="0">
                <a:solidFill>
                  <a:srgbClr val="CC3399"/>
                </a:solidFill>
              </a:rPr>
              <a:t>manageable</a:t>
            </a:r>
            <a:r>
              <a:rPr lang="en-US" sz="2600" dirty="0"/>
              <a:t> for staff and students if they is going to engage students in valuable learning activities. </a:t>
            </a:r>
          </a:p>
        </p:txBody>
      </p:sp>
    </p:spTree>
    <p:extLst>
      <p:ext uri="{BB962C8B-B14F-4D97-AF65-F5344CB8AC3E}">
        <p14:creationId xmlns:p14="http://schemas.microsoft.com/office/powerpoint/2010/main" val="33933202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4460424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9404346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0788822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224494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429133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Helping students better understand what is needed of them</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96975"/>
            <a:ext cx="8229600" cy="5005388"/>
          </a:xfrm>
        </p:spPr>
        <p:txBody>
          <a:bodyPr/>
          <a:lstStyle/>
          <a:p>
            <a:pPr marL="0" indent="0">
              <a:buNone/>
            </a:pPr>
            <a:r>
              <a:rPr lang="en-GB" sz="2600" dirty="0"/>
              <a:t>This can be achieved in a variety of ways, including:</a:t>
            </a:r>
          </a:p>
          <a:p>
            <a:r>
              <a:rPr lang="en-GB" sz="2600" dirty="0"/>
              <a:t>Using games (like the Biscuit game) can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p:txBody>
          <a:bodyPr/>
          <a:lstStyle/>
          <a:p>
            <a:r>
              <a:rPr lang="en-GB" sz="3200" dirty="0"/>
              <a:t>The purpose of the sessions today on assessment and feedback</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sz="2600"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sz="2600" i="1" dirty="0"/>
              <a:t>for</a:t>
            </a:r>
            <a:r>
              <a:rPr lang="en-GB" sz="2600" dirty="0"/>
              <a:t> rather than just </a:t>
            </a:r>
            <a:r>
              <a:rPr lang="en-GB" sz="2600" i="1" dirty="0"/>
              <a:t>of</a:t>
            </a:r>
            <a:r>
              <a:rPr lang="en-GB" sz="2600"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sz="2600" dirty="0"/>
          </a:p>
        </p:txBody>
      </p:sp>
    </p:spTree>
    <p:extLst>
      <p:ext uri="{BB962C8B-B14F-4D97-AF65-F5344CB8AC3E}">
        <p14:creationId xmlns:p14="http://schemas.microsoft.com/office/powerpoint/2010/main" val="353085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for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8057ED-F371-43DA-BCC5-1605274DBFAF}"/>
              </a:ext>
            </a:extLst>
          </p:cNvPr>
          <p:cNvSpPr>
            <a:spLocks noGrp="1"/>
          </p:cNvSpPr>
          <p:nvPr>
            <p:ph type="title"/>
          </p:nvPr>
        </p:nvSpPr>
        <p:spPr/>
        <p:txBody>
          <a:bodyPr/>
          <a:lstStyle/>
          <a:p>
            <a:r>
              <a:rPr lang="en-GB" dirty="0"/>
              <a:t>Using feedback to enhance student learning</a:t>
            </a:r>
          </a:p>
        </p:txBody>
      </p:sp>
      <p:sp>
        <p:nvSpPr>
          <p:cNvPr id="5" name="Text Placeholder 4">
            <a:extLst>
              <a:ext uri="{FF2B5EF4-FFF2-40B4-BE49-F238E27FC236}">
                <a16:creationId xmlns:a16="http://schemas.microsoft.com/office/drawing/2014/main" id="{836AFAC6-E45E-47DF-B305-CFBA1D4B813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8689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476590"/>
            <a:ext cx="6697400" cy="3490756"/>
          </a:xfrm>
          <a:noFill/>
        </p:spPr>
        <p:txBody>
          <a:bodyPr/>
          <a:lstStyle/>
          <a:p>
            <a:pPr algn="ctr">
              <a:defRPr/>
            </a:pPr>
            <a:r>
              <a:rPr lang="en-US" sz="5400" dirty="0">
                <a:solidFill>
                  <a:srgbClr val="FF0000"/>
                </a:solidFill>
                <a:latin typeface="AR CARTER" panose="02000000000000000000" pitchFamily="2" charset="0"/>
              </a:rPr>
              <a:t>Activating Learning</a:t>
            </a:r>
            <a:br>
              <a:rPr lang="en-US" sz="4000" dirty="0">
                <a:solidFill>
                  <a:srgbClr val="FFFF00"/>
                </a:solidFill>
                <a:latin typeface="+mn-lt"/>
              </a:rPr>
            </a:br>
            <a:r>
              <a:rPr lang="en-GB" sz="4000" dirty="0">
                <a:solidFill>
                  <a:srgbClr val="FFFF00"/>
                </a:solidFill>
                <a:latin typeface="+mn-lt"/>
              </a:rPr>
              <a:t>Using feedback to enhance student learning, foster achievement and promote learning</a:t>
            </a:r>
            <a:br>
              <a:rPr lang="en-US" sz="2800" dirty="0">
                <a:solidFill>
                  <a:srgbClr val="FFFF00"/>
                </a:solidFill>
                <a:latin typeface="+mn-lt"/>
              </a:rPr>
            </a:br>
            <a:r>
              <a:rPr lang="en-US" sz="2800" dirty="0">
                <a:solidFill>
                  <a:srgbClr val="92D050"/>
                </a:solidFill>
                <a:latin typeface="+mn-lt"/>
              </a:rPr>
              <a:t>QMUL</a:t>
            </a:r>
            <a:endParaRPr lang="en-GB" sz="36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32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0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20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20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935496" y="3786337"/>
            <a:ext cx="6048840"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22</a:t>
            </a:r>
            <a:r>
              <a:rPr kumimoji="0" lang="en-GB" sz="28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nd</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November,</a:t>
            </a:r>
            <a:r>
              <a:rPr kumimoji="0" lang="en-GB"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2018</a:t>
            </a: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8133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And an expert…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itchFamily="34" charset="0"/>
                <a:ea typeface="+mn-ea"/>
                <a:cs typeface="+mn-cs"/>
              </a:rPr>
              <a:t>on train routes and timetables!</a:t>
            </a:r>
          </a:p>
        </p:txBody>
      </p:sp>
    </p:spTree>
    <p:extLst>
      <p:ext uri="{BB962C8B-B14F-4D97-AF65-F5344CB8AC3E}">
        <p14:creationId xmlns:p14="http://schemas.microsoft.com/office/powerpoint/2010/main" val="3114230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philatQMUL18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extLst>
      <p:ext uri="{BB962C8B-B14F-4D97-AF65-F5344CB8AC3E}">
        <p14:creationId xmlns:p14="http://schemas.microsoft.com/office/powerpoint/2010/main" val="379518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philatQMUL18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extLst>
      <p:ext uri="{BB962C8B-B14F-4D97-AF65-F5344CB8AC3E}">
        <p14:creationId xmlns:p14="http://schemas.microsoft.com/office/powerpoint/2010/main" val="397728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11719525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13126-4D0E-4613-96EC-32BC3CD5C9AB}"/>
              </a:ext>
            </a:extLst>
          </p:cNvPr>
          <p:cNvSpPr>
            <a:spLocks noGrp="1"/>
          </p:cNvSpPr>
          <p:nvPr>
            <p:ph type="title"/>
          </p:nvPr>
        </p:nvSpPr>
        <p:spPr>
          <a:xfrm>
            <a:off x="250825" y="188925"/>
            <a:ext cx="8713788" cy="431763"/>
          </a:xfrm>
        </p:spPr>
        <p:txBody>
          <a:bodyPr/>
          <a:lstStyle/>
          <a:p>
            <a:pPr>
              <a:tabLst>
                <a:tab pos="1260475" algn="l"/>
              </a:tabLst>
            </a:pPr>
            <a:r>
              <a:rPr lang="en-GB" sz="2400" b="1" dirty="0"/>
              <a:t>How do assessment and feedback need to vary across disciplines?</a:t>
            </a:r>
            <a:br>
              <a:rPr lang="en-GB" sz="2400" b="1" dirty="0"/>
            </a:br>
            <a:r>
              <a:rPr lang="en-GB" sz="3200" b="1" dirty="0"/>
              <a:t> </a:t>
            </a:r>
            <a:r>
              <a:rPr lang="en-GB" sz="2400" b="1" dirty="0"/>
              <a:t>(after </a:t>
            </a:r>
            <a:r>
              <a:rPr lang="en-GB" sz="2400" b="1" dirty="0" err="1"/>
              <a:t>Biglan</a:t>
            </a:r>
            <a:r>
              <a:rPr lang="en-GB" sz="2400" b="1" dirty="0"/>
              <a:t>, 1973, </a:t>
            </a:r>
            <a:r>
              <a:rPr lang="en-GB" sz="2400" b="1" dirty="0" err="1"/>
              <a:t>Trowler</a:t>
            </a:r>
            <a:r>
              <a:rPr lang="en-GB" sz="2400" b="1" dirty="0"/>
              <a:t>, 2014, Berry O’Donovan, 2018)</a:t>
            </a:r>
            <a:endParaRPr lang="en-GB" sz="3200" b="1" dirty="0"/>
          </a:p>
        </p:txBody>
      </p:sp>
      <p:sp>
        <p:nvSpPr>
          <p:cNvPr id="4" name="Rectangle 3">
            <a:extLst>
              <a:ext uri="{FF2B5EF4-FFF2-40B4-BE49-F238E27FC236}">
                <a16:creationId xmlns:a16="http://schemas.microsoft.com/office/drawing/2014/main" id="{7DEB3C47-2058-4FAE-BC29-F30E0C2ACA69}"/>
              </a:ext>
            </a:extLst>
          </p:cNvPr>
          <p:cNvSpPr/>
          <p:nvPr/>
        </p:nvSpPr>
        <p:spPr bwMode="auto">
          <a:xfrm>
            <a:off x="1259632" y="1340768"/>
            <a:ext cx="6768752" cy="4745851"/>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cxnSp>
        <p:nvCxnSpPr>
          <p:cNvPr id="6" name="Straight Connector 5">
            <a:extLst>
              <a:ext uri="{FF2B5EF4-FFF2-40B4-BE49-F238E27FC236}">
                <a16:creationId xmlns:a16="http://schemas.microsoft.com/office/drawing/2014/main" id="{0FBC82F9-D699-405F-9432-174936BD7E4D}"/>
              </a:ext>
            </a:extLst>
          </p:cNvPr>
          <p:cNvCxnSpPr>
            <a:cxnSpLocks/>
            <a:stCxn id="4" idx="0"/>
            <a:endCxn id="4" idx="2"/>
          </p:cNvCxnSpPr>
          <p:nvPr/>
        </p:nvCxnSpPr>
        <p:spPr bwMode="auto">
          <a:xfrm>
            <a:off x="4644008" y="1340768"/>
            <a:ext cx="0" cy="4745851"/>
          </a:xfrm>
          <a:prstGeom prst="line">
            <a:avLst/>
          </a:prstGeom>
          <a:solidFill>
            <a:srgbClr val="660066"/>
          </a:solidFill>
          <a:ln w="3810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936CA94B-807D-42FC-A1BD-895E51A9F776}"/>
              </a:ext>
            </a:extLst>
          </p:cNvPr>
          <p:cNvCxnSpPr>
            <a:cxnSpLocks/>
            <a:stCxn id="4" idx="1"/>
            <a:endCxn id="4" idx="3"/>
          </p:cNvCxnSpPr>
          <p:nvPr/>
        </p:nvCxnSpPr>
        <p:spPr bwMode="auto">
          <a:xfrm>
            <a:off x="1259632" y="3789040"/>
            <a:ext cx="6768752" cy="0"/>
          </a:xfrm>
          <a:prstGeom prst="line">
            <a:avLst/>
          </a:prstGeom>
          <a:solidFill>
            <a:srgbClr val="660066"/>
          </a:solidFill>
          <a:ln w="3810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454DB332-3755-4BDF-9D42-47666B20265B}"/>
              </a:ext>
            </a:extLst>
          </p:cNvPr>
          <p:cNvSpPr txBox="1"/>
          <p:nvPr/>
        </p:nvSpPr>
        <p:spPr>
          <a:xfrm>
            <a:off x="4193958" y="879103"/>
            <a:ext cx="9001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Hard </a:t>
            </a:r>
          </a:p>
        </p:txBody>
      </p:sp>
      <p:sp>
        <p:nvSpPr>
          <p:cNvPr id="10" name="TextBox 9">
            <a:extLst>
              <a:ext uri="{FF2B5EF4-FFF2-40B4-BE49-F238E27FC236}">
                <a16:creationId xmlns:a16="http://schemas.microsoft.com/office/drawing/2014/main" id="{D05CBAEC-F969-4AB5-A915-A10B82E27BF1}"/>
              </a:ext>
            </a:extLst>
          </p:cNvPr>
          <p:cNvSpPr txBox="1"/>
          <p:nvPr/>
        </p:nvSpPr>
        <p:spPr>
          <a:xfrm>
            <a:off x="4229873" y="6075532"/>
            <a:ext cx="10083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Soft  </a:t>
            </a:r>
          </a:p>
        </p:txBody>
      </p:sp>
      <p:sp>
        <p:nvSpPr>
          <p:cNvPr id="17" name="TextBox 16">
            <a:extLst>
              <a:ext uri="{FF2B5EF4-FFF2-40B4-BE49-F238E27FC236}">
                <a16:creationId xmlns:a16="http://schemas.microsoft.com/office/drawing/2014/main" id="{9618E8E6-C832-4A16-9D62-1DDE47204FEA}"/>
              </a:ext>
            </a:extLst>
          </p:cNvPr>
          <p:cNvSpPr txBox="1"/>
          <p:nvPr/>
        </p:nvSpPr>
        <p:spPr>
          <a:xfrm>
            <a:off x="2912" y="3504346"/>
            <a:ext cx="176077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Applied </a:t>
            </a:r>
          </a:p>
        </p:txBody>
      </p:sp>
      <p:sp>
        <p:nvSpPr>
          <p:cNvPr id="23" name="TextBox 22">
            <a:extLst>
              <a:ext uri="{FF2B5EF4-FFF2-40B4-BE49-F238E27FC236}">
                <a16:creationId xmlns:a16="http://schemas.microsoft.com/office/drawing/2014/main" id="{3F23A3BD-9EC9-4713-9F9F-33B7592C4DAA}"/>
              </a:ext>
            </a:extLst>
          </p:cNvPr>
          <p:cNvSpPr txBox="1"/>
          <p:nvPr/>
        </p:nvSpPr>
        <p:spPr>
          <a:xfrm>
            <a:off x="8028384" y="3499516"/>
            <a:ext cx="12241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Pure  </a:t>
            </a:r>
          </a:p>
        </p:txBody>
      </p:sp>
    </p:spTree>
    <p:extLst>
      <p:ext uri="{BB962C8B-B14F-4D97-AF65-F5344CB8AC3E}">
        <p14:creationId xmlns:p14="http://schemas.microsoft.com/office/powerpoint/2010/main" val="24843758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7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The most important part of our work</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pPr marL="0" indent="0">
              <a:buNone/>
            </a:pPr>
            <a:r>
              <a:rPr lang="en-GB" sz="2800" dirty="0"/>
              <a:t>Assessing students’ work, and providing them with feedback is an ever-increasing proportion of the work of teaching staff in universities nowadays, but remains for </a:t>
            </a:r>
            <a:r>
              <a:rPr lang="en-GB" sz="2800" dirty="0" err="1"/>
              <a:t>studtsthe</a:t>
            </a:r>
            <a:r>
              <a:rPr lang="en-GB" sz="2800" dirty="0"/>
              <a:t> most important side of our work. </a:t>
            </a:r>
          </a:p>
          <a:p>
            <a:pPr marL="0" indent="0">
              <a:buNone/>
            </a:pPr>
            <a:r>
              <a:rPr lang="en-GB" sz="2800" dirty="0"/>
              <a:t>A problem is that we sometimes try to soldier-on using the tools of the last century, hence the need to innovate, and make assessment and feedback fit for purpose in the 21</a:t>
            </a:r>
            <a:r>
              <a:rPr lang="en-GB" sz="2800" baseline="30000" dirty="0"/>
              <a:t>st</a:t>
            </a:r>
            <a:r>
              <a:rPr lang="en-GB" sz="2800" dirty="0"/>
              <a:t> century. </a:t>
            </a:r>
          </a:p>
        </p:txBody>
      </p:sp>
    </p:spTree>
    <p:extLst>
      <p:ext uri="{BB962C8B-B14F-4D97-AF65-F5344CB8AC3E}">
        <p14:creationId xmlns:p14="http://schemas.microsoft.com/office/powerpoint/2010/main" val="792130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5D3F-D215-493C-88A2-2F1B92DF2E26}"/>
              </a:ext>
            </a:extLst>
          </p:cNvPr>
          <p:cNvSpPr>
            <a:spLocks noGrp="1"/>
          </p:cNvSpPr>
          <p:nvPr>
            <p:ph type="title"/>
          </p:nvPr>
        </p:nvSpPr>
        <p:spPr/>
        <p:txBody>
          <a:bodyPr/>
          <a:lstStyle/>
          <a:p>
            <a:r>
              <a:rPr lang="en-GB" dirty="0"/>
              <a:t>In this participative workshop, participants will have opportunities to:</a:t>
            </a:r>
          </a:p>
        </p:txBody>
      </p:sp>
      <p:sp>
        <p:nvSpPr>
          <p:cNvPr id="3" name="Content Placeholder 2">
            <a:extLst>
              <a:ext uri="{FF2B5EF4-FFF2-40B4-BE49-F238E27FC236}">
                <a16:creationId xmlns:a16="http://schemas.microsoft.com/office/drawing/2014/main" id="{D74CE2E6-40BC-4ED6-99B6-806D4C9BC926}"/>
              </a:ext>
            </a:extLst>
          </p:cNvPr>
          <p:cNvSpPr>
            <a:spLocks noGrp="1"/>
          </p:cNvSpPr>
          <p:nvPr>
            <p:ph idx="1"/>
          </p:nvPr>
        </p:nvSpPr>
        <p:spPr/>
        <p:txBody>
          <a:bodyPr/>
          <a:lstStyle/>
          <a:p>
            <a:pPr lvl="0"/>
            <a:r>
              <a:rPr lang="en-GB" sz="2600" dirty="0"/>
              <a:t>Consider how to make assessment truly integrated with the learning process;</a:t>
            </a:r>
          </a:p>
          <a:p>
            <a:pPr lvl="0"/>
            <a:r>
              <a:rPr lang="en-GB" sz="2600" dirty="0"/>
              <a:t>Review what kinds of feedback can be helpful to students in achieving their potential;</a:t>
            </a:r>
          </a:p>
          <a:p>
            <a:pPr lvl="0"/>
            <a:r>
              <a:rPr lang="en-GB" sz="2600" dirty="0"/>
              <a:t>Discuss how best to engage students with feedback, so that they benefit from all the hard work put in by their assessors;</a:t>
            </a:r>
          </a:p>
          <a:p>
            <a:pPr lvl="0"/>
            <a:r>
              <a:rPr lang="en-GB" sz="2600" dirty="0"/>
              <a:t>Discuss how we can make assessment manageable without losing the learning payoff that fit-for-purpose assessment can bring.</a:t>
            </a:r>
          </a:p>
          <a:p>
            <a:endParaRPr lang="en-GB" sz="2600" dirty="0"/>
          </a:p>
        </p:txBody>
      </p:sp>
    </p:spTree>
    <p:extLst>
      <p:ext uri="{BB962C8B-B14F-4D97-AF65-F5344CB8AC3E}">
        <p14:creationId xmlns:p14="http://schemas.microsoft.com/office/powerpoint/2010/main" val="2272591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anytime Phil’s materials on learning and feedback</a:t>
            </a:r>
          </a:p>
        </p:txBody>
      </p:sp>
      <p:sp>
        <p:nvSpPr>
          <p:cNvPr id="3" name="Content Placeholder 2"/>
          <p:cNvSpPr>
            <a:spLocks noGrp="1"/>
          </p:cNvSpPr>
          <p:nvPr>
            <p:ph idx="1"/>
          </p:nvPr>
        </p:nvSpPr>
        <p:spPr>
          <a:xfrm>
            <a:off x="358775" y="980661"/>
            <a:ext cx="8605838" cy="4886740"/>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endParaRPr lang="en-GB" sz="2800" u="sng" dirty="0">
              <a:hlinkClick r:id="rId4"/>
            </a:endParaRPr>
          </a:p>
          <a:p>
            <a:pPr>
              <a:buFont typeface="+mj-lt"/>
              <a:buAutoNum type="arabicPeriod"/>
            </a:pPr>
            <a:endParaRPr lang="en-GB" sz="2800" dirty="0"/>
          </a:p>
        </p:txBody>
      </p:sp>
    </p:spTree>
    <p:extLst>
      <p:ext uri="{BB962C8B-B14F-4D97-AF65-F5344CB8AC3E}">
        <p14:creationId xmlns:p14="http://schemas.microsoft.com/office/powerpoint/2010/main" val="17411029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0142105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“Making feedback work well with my students nowadays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278139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1A8F-6E02-471C-84FB-3D460EE06E5B}"/>
              </a:ext>
            </a:extLst>
          </p:cNvPr>
          <p:cNvSpPr>
            <a:spLocks noGrp="1"/>
          </p:cNvSpPr>
          <p:nvPr>
            <p:ph type="title"/>
          </p:nvPr>
        </p:nvSpPr>
        <p:spPr/>
        <p:txBody>
          <a:bodyPr/>
          <a:lstStyle/>
          <a:p>
            <a:r>
              <a:rPr lang="en-GB" dirty="0"/>
              <a:t>You wrote (1)</a:t>
            </a:r>
          </a:p>
        </p:txBody>
      </p:sp>
      <p:sp>
        <p:nvSpPr>
          <p:cNvPr id="3" name="Content Placeholder 2">
            <a:extLst>
              <a:ext uri="{FF2B5EF4-FFF2-40B4-BE49-F238E27FC236}">
                <a16:creationId xmlns:a16="http://schemas.microsoft.com/office/drawing/2014/main" id="{DFF8466B-8D3C-4EA7-88A4-1D461D089207}"/>
              </a:ext>
            </a:extLst>
          </p:cNvPr>
          <p:cNvSpPr>
            <a:spLocks noGrp="1"/>
          </p:cNvSpPr>
          <p:nvPr>
            <p:ph idx="1"/>
          </p:nvPr>
        </p:nvSpPr>
        <p:spPr/>
        <p:txBody>
          <a:bodyPr/>
          <a:lstStyle/>
          <a:p>
            <a:r>
              <a:rPr lang="en-GB" dirty="0"/>
              <a:t>Had longer to spend on it, more use of spoken feedback.</a:t>
            </a:r>
          </a:p>
          <a:p>
            <a:r>
              <a:rPr lang="en-GB" dirty="0"/>
              <a:t>All I were doing  was teaching – nothing else!</a:t>
            </a:r>
          </a:p>
          <a:p>
            <a:r>
              <a:rPr lang="en-GB" dirty="0"/>
              <a:t>Had the time to write all the feedback that they really need to improve (i.e. correct all of their grammatical mistakes, citations etc.)</a:t>
            </a:r>
          </a:p>
          <a:p>
            <a:r>
              <a:rPr lang="en-GB" dirty="0"/>
              <a:t>If  only I knew what they wanted.</a:t>
            </a:r>
          </a:p>
          <a:p>
            <a:r>
              <a:rPr lang="en-GB" dirty="0"/>
              <a:t>Had more time.</a:t>
            </a:r>
          </a:p>
          <a:p>
            <a:r>
              <a:rPr lang="en-GB" dirty="0"/>
              <a:t>Had some autonomy  in linking / delinking feedback and assessment.</a:t>
            </a:r>
          </a:p>
        </p:txBody>
      </p:sp>
    </p:spTree>
    <p:extLst>
      <p:ext uri="{BB962C8B-B14F-4D97-AF65-F5344CB8AC3E}">
        <p14:creationId xmlns:p14="http://schemas.microsoft.com/office/powerpoint/2010/main" val="36371244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5EE44-35A7-45D8-B158-F5779A116D5C}"/>
              </a:ext>
            </a:extLst>
          </p:cNvPr>
          <p:cNvSpPr>
            <a:spLocks noGrp="1"/>
          </p:cNvSpPr>
          <p:nvPr>
            <p:ph idx="1"/>
          </p:nvPr>
        </p:nvSpPr>
        <p:spPr>
          <a:xfrm>
            <a:off x="358777" y="1196977"/>
            <a:ext cx="8605838" cy="5328367"/>
          </a:xfrm>
        </p:spPr>
        <p:txBody>
          <a:bodyPr/>
          <a:lstStyle/>
          <a:p>
            <a:r>
              <a:rPr lang="en-GB" dirty="0"/>
              <a:t>Always had something positive to offer to write for each student.</a:t>
            </a:r>
          </a:p>
          <a:p>
            <a:r>
              <a:rPr lang="en-GB" dirty="0"/>
              <a:t>Had a more nuanced vocabulary and could see the better argument they could have made,</a:t>
            </a:r>
          </a:p>
          <a:p>
            <a:r>
              <a:rPr lang="en-GB" dirty="0"/>
              <a:t>More time to give good quality feedback.</a:t>
            </a:r>
          </a:p>
          <a:p>
            <a:r>
              <a:rPr lang="en-GB" dirty="0"/>
              <a:t> would have more time.</a:t>
            </a:r>
          </a:p>
          <a:p>
            <a:r>
              <a:rPr lang="en-GB" dirty="0"/>
              <a:t>I could initiate them through feedback to learn and understand for themselves.</a:t>
            </a:r>
          </a:p>
          <a:p>
            <a:r>
              <a:rPr lang="en-GB" dirty="0"/>
              <a:t>Had more time to actually discuss it with them face to face rather than just in writing.</a:t>
            </a:r>
          </a:p>
        </p:txBody>
      </p:sp>
      <p:sp>
        <p:nvSpPr>
          <p:cNvPr id="4" name="Title 1">
            <a:extLst>
              <a:ext uri="{FF2B5EF4-FFF2-40B4-BE49-F238E27FC236}">
                <a16:creationId xmlns:a16="http://schemas.microsoft.com/office/drawing/2014/main" id="{09065733-8549-43EA-81EB-B1DEE6134F61}"/>
              </a:ext>
            </a:extLst>
          </p:cNvPr>
          <p:cNvSpPr>
            <a:spLocks noGrp="1"/>
          </p:cNvSpPr>
          <p:nvPr>
            <p:ph type="title"/>
          </p:nvPr>
        </p:nvSpPr>
        <p:spPr>
          <a:xfrm>
            <a:off x="250825" y="188913"/>
            <a:ext cx="8713788" cy="935037"/>
          </a:xfrm>
        </p:spPr>
        <p:txBody>
          <a:bodyPr/>
          <a:lstStyle/>
          <a:p>
            <a:r>
              <a:rPr lang="en-GB" dirty="0"/>
              <a:t>You wrote (2)</a:t>
            </a:r>
          </a:p>
        </p:txBody>
      </p:sp>
    </p:spTree>
    <p:extLst>
      <p:ext uri="{BB962C8B-B14F-4D97-AF65-F5344CB8AC3E}">
        <p14:creationId xmlns:p14="http://schemas.microsoft.com/office/powerpoint/2010/main" val="40983273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0605133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270817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37401144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7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163286" y="-66432"/>
            <a:ext cx="912767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Seven factors underpinning successful learning: (Race, 2015)</a:t>
            </a:r>
          </a:p>
        </p:txBody>
      </p:sp>
      <p:sp>
        <p:nvSpPr>
          <p:cNvPr id="2" name="TextBox 1">
            <a:extLst>
              <a:ext uri="{FF2B5EF4-FFF2-40B4-BE49-F238E27FC236}">
                <a16:creationId xmlns:a16="http://schemas.microsoft.com/office/drawing/2014/main" id="{251B8C5A-274F-4AC5-967C-AE16BF9191AC}"/>
              </a:ext>
            </a:extLst>
          </p:cNvPr>
          <p:cNvSpPr txBox="1"/>
          <p:nvPr/>
        </p:nvSpPr>
        <p:spPr>
          <a:xfrm>
            <a:off x="-91780" y="5775236"/>
            <a:ext cx="4411603" cy="1200329"/>
          </a:xfrm>
          <a:prstGeom prst="rect">
            <a:avLst/>
          </a:prstGeom>
          <a:solidFill>
            <a:srgbClr val="FFFF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mn-cs"/>
              </a:rPr>
              <a:t>Race, P. (2015) The Lecturer’s Toolkit, 4</a:t>
            </a:r>
            <a:r>
              <a:rPr kumimoji="0" lang="en-GB" sz="2400" b="1" i="0" u="none" strike="noStrike" kern="1200" cap="none" spc="0" normalizeH="0" baseline="30000" noProof="0" dirty="0">
                <a:ln>
                  <a:noFill/>
                </a:ln>
                <a:solidFill>
                  <a:prstClr val="black"/>
                </a:solidFill>
                <a:effectLst/>
                <a:uLnTx/>
                <a:uFillTx/>
                <a:latin typeface="Arial" charset="0"/>
                <a:ea typeface="+mn-ea"/>
                <a:cs typeface="+mn-cs"/>
              </a:rPr>
              <a:t>th </a:t>
            </a:r>
            <a:r>
              <a:rPr kumimoji="0" lang="en-GB" sz="2400" b="1" i="0" u="none" strike="noStrike" kern="1200" cap="none" spc="0" normalizeH="0" baseline="0" noProof="0" dirty="0">
                <a:ln>
                  <a:noFill/>
                </a:ln>
                <a:solidFill>
                  <a:prstClr val="black"/>
                </a:solidFill>
                <a:effectLst/>
                <a:uLnTx/>
                <a:uFillTx/>
                <a:latin typeface="Arial" charset="0"/>
                <a:ea typeface="+mn-ea"/>
                <a:cs typeface="+mn-cs"/>
              </a:rPr>
              <a:t>Edition: Chapter 1 (Routledge)</a:t>
            </a:r>
          </a:p>
        </p:txBody>
      </p:sp>
    </p:spTree>
    <p:extLst>
      <p:ext uri="{BB962C8B-B14F-4D97-AF65-F5344CB8AC3E}">
        <p14:creationId xmlns:p14="http://schemas.microsoft.com/office/powerpoint/2010/main" val="2775668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CEBE-1FDF-4713-8304-C179F5267F4F}"/>
              </a:ext>
            </a:extLst>
          </p:cNvPr>
          <p:cNvSpPr>
            <a:spLocks noGrp="1"/>
          </p:cNvSpPr>
          <p:nvPr>
            <p:ph type="title"/>
          </p:nvPr>
        </p:nvSpPr>
        <p:spPr/>
        <p:txBody>
          <a:bodyPr/>
          <a:lstStyle/>
          <a:p>
            <a:r>
              <a:rPr lang="en-GB" dirty="0"/>
              <a:t>Programme</a:t>
            </a:r>
          </a:p>
        </p:txBody>
      </p:sp>
      <p:sp>
        <p:nvSpPr>
          <p:cNvPr id="3" name="Content Placeholder 2">
            <a:extLst>
              <a:ext uri="{FF2B5EF4-FFF2-40B4-BE49-F238E27FC236}">
                <a16:creationId xmlns:a16="http://schemas.microsoft.com/office/drawing/2014/main" id="{78300087-D2C1-43B3-8524-CFB2D5969719}"/>
              </a:ext>
            </a:extLst>
          </p:cNvPr>
          <p:cNvSpPr>
            <a:spLocks noGrp="1"/>
          </p:cNvSpPr>
          <p:nvPr>
            <p:ph idx="1"/>
          </p:nvPr>
        </p:nvSpPr>
        <p:spPr>
          <a:xfrm>
            <a:off x="468313" y="1412874"/>
            <a:ext cx="8229600" cy="4896445"/>
          </a:xfrm>
        </p:spPr>
        <p:txBody>
          <a:bodyPr/>
          <a:lstStyle/>
          <a:p>
            <a:pPr marL="900113" indent="-900113">
              <a:buNone/>
            </a:pPr>
            <a:r>
              <a:rPr lang="en-GB" dirty="0"/>
              <a:t>09.00 	Tea and coffee on arrival</a:t>
            </a:r>
          </a:p>
          <a:p>
            <a:pPr marL="900113" indent="-900113">
              <a:buNone/>
            </a:pPr>
            <a:r>
              <a:rPr lang="en-GB" dirty="0"/>
              <a:t>09.30 	Assessment for learning: the fundamentals of effective assessment design and delivery SB</a:t>
            </a:r>
          </a:p>
          <a:p>
            <a:pPr marL="900113" indent="-900113">
              <a:buNone/>
            </a:pPr>
            <a:r>
              <a:rPr lang="en-GB" dirty="0"/>
              <a:t>10.45 	Coffee</a:t>
            </a:r>
          </a:p>
          <a:p>
            <a:pPr marL="900113" indent="-900113">
              <a:buNone/>
            </a:pPr>
            <a:r>
              <a:rPr lang="en-GB" dirty="0"/>
              <a:t>11.00 	Using feedback to enhance student learning, foster achievement and promote learning PR</a:t>
            </a:r>
          </a:p>
          <a:p>
            <a:pPr marL="900113" indent="-900113">
              <a:buNone/>
            </a:pPr>
            <a:r>
              <a:rPr lang="en-GB" dirty="0"/>
              <a:t>12.30 	Lunch</a:t>
            </a:r>
          </a:p>
          <a:p>
            <a:pPr marL="900113" indent="-900113">
              <a:buNone/>
            </a:pPr>
            <a:r>
              <a:rPr lang="en-GB" dirty="0"/>
              <a:t>13.30 	Streamlining assessment: using assessment effectively and efficiently SB</a:t>
            </a:r>
          </a:p>
          <a:p>
            <a:pPr marL="900113" indent="-900113">
              <a:buNone/>
            </a:pPr>
            <a:r>
              <a:rPr lang="en-GB" dirty="0"/>
              <a:t>14.30 	Tea</a:t>
            </a:r>
          </a:p>
          <a:p>
            <a:pPr marL="900113" indent="-900113">
              <a:buNone/>
            </a:pPr>
            <a:r>
              <a:rPr lang="en-GB" dirty="0"/>
              <a:t>14.45 	Practical guidance on engaging students in assessment and feedback (both)</a:t>
            </a:r>
          </a:p>
          <a:p>
            <a:pPr marL="0" indent="0">
              <a:buNone/>
            </a:pPr>
            <a:endParaRPr lang="en-GB" dirty="0"/>
          </a:p>
        </p:txBody>
      </p:sp>
    </p:spTree>
    <p:extLst>
      <p:ext uri="{BB962C8B-B14F-4D97-AF65-F5344CB8AC3E}">
        <p14:creationId xmlns:p14="http://schemas.microsoft.com/office/powerpoint/2010/main" val="3377738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9342879"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Seven factors underpinning successful learning (#</a:t>
            </a:r>
            <a:r>
              <a:rPr kumimoji="0" lang="en-GB" sz="2800" b="1" i="0" u="none" strike="noStrike" kern="1200" cap="none" spc="0" normalizeH="0" baseline="0" noProof="0" dirty="0" err="1">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rracw</a:t>
            </a: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 2015)</a:t>
            </a:r>
          </a:p>
        </p:txBody>
      </p:sp>
      <p:pic>
        <p:nvPicPr>
          <p:cNvPr id="17" name="Picture 16">
            <a:extLst>
              <a:ext uri="{FF2B5EF4-FFF2-40B4-BE49-F238E27FC236}">
                <a16:creationId xmlns:a16="http://schemas.microsoft.com/office/drawing/2014/main" id="{6EF764B8-8DB6-4464-932F-1FFB77E010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 y="0"/>
            <a:ext cx="9144000" cy="7025155"/>
          </a:xfrm>
          <a:prstGeom prst="rect">
            <a:avLst/>
          </a:prstGeom>
        </p:spPr>
      </p:pic>
    </p:spTree>
    <p:extLst>
      <p:ext uri="{BB962C8B-B14F-4D97-AF65-F5344CB8AC3E}">
        <p14:creationId xmlns:p14="http://schemas.microsoft.com/office/powerpoint/2010/main" val="3100453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200" dirty="0">
                <a:solidFill>
                  <a:srgbClr val="008000"/>
                </a:solidFill>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2503241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469300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p:txBody>
          <a:bodyPr/>
          <a:lstStyle/>
          <a:p>
            <a:r>
              <a:rPr lang="en-GB" sz="3600" dirty="0">
                <a:solidFill>
                  <a:srgbClr val="008000"/>
                </a:solidFill>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247002033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dirty="0">
                <a:solidFill>
                  <a:srgbClr val="FF6699"/>
                </a:solidFill>
                <a:effectLst>
                  <a:outerShdw blurRad="38100" dist="38100" dir="2700000" algn="tl">
                    <a:srgbClr val="000000">
                      <a:alpha val="43137"/>
                    </a:srgbClr>
                  </a:outerShdw>
                </a:effectLst>
                <a:highlight>
                  <a:srgbClr val="FFFF00"/>
                </a:highlight>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sz="2800" dirty="0"/>
              <a:t>Think back to some occasions, academic or otherwise, historic or recent when you received feedback that you would rather not have received;</a:t>
            </a:r>
          </a:p>
          <a:p>
            <a:r>
              <a:rPr lang="en-GB" sz="2800" dirty="0"/>
              <a:t>How did it make you feel?</a:t>
            </a:r>
          </a:p>
          <a:p>
            <a:r>
              <a:rPr lang="en-GB" sz="2800"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258463125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7442434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346883492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64459"/>
            <a:ext cx="9147689" cy="6093541"/>
          </a:xfrm>
          <a:prstGeom prst="rect">
            <a:avLst/>
          </a:prstGeom>
        </p:spPr>
      </p:pic>
      <p:sp>
        <p:nvSpPr>
          <p:cNvPr id="5" name="Rectangle 4"/>
          <p:cNvSpPr/>
          <p:nvPr/>
        </p:nvSpPr>
        <p:spPr>
          <a:xfrm>
            <a:off x="1066800" y="152400"/>
            <a:ext cx="7877422" cy="467629"/>
          </a:xfrm>
          <a:prstGeom prst="rect">
            <a:avLst/>
          </a:prstGeom>
          <a:solidFill>
            <a:schemeClr val="tx1"/>
          </a:solidFill>
        </p:spPr>
        <p:txBody>
          <a:bodyPr wrap="square">
            <a:spAutoFit/>
          </a:bodyPr>
          <a:lstStyle/>
          <a:p>
            <a:pPr marL="0" marR="0" lvl="0" indent="0" algn="l" defTabSz="914400" rtl="0" eaLnBrk="1" fontAlgn="auto" latinLnBrk="0" hangingPunct="1">
              <a:lnSpc>
                <a:spcPct val="107000"/>
              </a:lnSpc>
              <a:spcBef>
                <a:spcPts val="0"/>
              </a:spcBef>
              <a:spcAft>
                <a:spcPts val="940"/>
              </a:spcAft>
              <a:buClrTx/>
              <a:buSzTx/>
              <a:buFontTx/>
              <a:buNone/>
              <a:tabLst/>
              <a:defRPr/>
            </a:pPr>
            <a:r>
              <a:rPr kumimoji="0" lang="en-US" sz="2400" b="1" i="0" u="none" strike="noStrike" kern="1800" cap="none" spc="0" normalizeH="0" baseline="0" noProof="0" dirty="0">
                <a:ln>
                  <a:noFill/>
                </a:ln>
                <a:solidFill>
                  <a:srgbClr val="FFFF00"/>
                </a:solidFill>
                <a:effectLst/>
                <a:uLnTx/>
                <a:uFillTx/>
                <a:latin typeface="Helvetica" panose="020B0604020202020204" pitchFamily="34" charset="0"/>
                <a:ea typeface="Times New Roman" panose="02020603050405020304" pitchFamily="18" charset="0"/>
                <a:cs typeface="Times New Roman" panose="02020603050405020304" pitchFamily="18" charset="0"/>
              </a:rPr>
              <a:t>Last September:	The essay is failing us. Discuss</a:t>
            </a:r>
            <a:endParaRPr kumimoji="0" lang="en-US" sz="11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E5704D6-E4C4-48B0-BB78-E0F9815F6C2E}"/>
              </a:ext>
            </a:extLst>
          </p:cNvPr>
          <p:cNvSpPr/>
          <p:nvPr/>
        </p:nvSpPr>
        <p:spPr>
          <a:xfrm>
            <a:off x="179390" y="1484730"/>
            <a:ext cx="2808390" cy="2376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CC00CC"/>
                </a:solidFill>
                <a:effectLst/>
                <a:uLnTx/>
                <a:uFillTx/>
                <a:latin typeface="Calibri"/>
                <a:ea typeface="+mn-ea"/>
                <a:cs typeface="+mn-cs"/>
              </a:rPr>
              <a:t>See my controversial THE piece on essays on the downloadable file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CC00CC"/>
                </a:solidFill>
                <a:effectLst/>
                <a:uLnTx/>
                <a:uFillTx/>
                <a:latin typeface="Calibri"/>
                <a:ea typeface="+mn-ea"/>
                <a:cs typeface="+mn-cs"/>
              </a:rPr>
              <a:t>Posted in the post below this</a:t>
            </a:r>
            <a:r>
              <a:rPr kumimoji="0" lang="en-GB" sz="2400" b="0" i="0" u="none" strike="noStrike" kern="1200" cap="none" spc="0" normalizeH="0" noProof="0" dirty="0">
                <a:ln>
                  <a:noFill/>
                </a:ln>
                <a:solidFill>
                  <a:srgbClr val="CC00CC"/>
                </a:solidFill>
                <a:effectLst/>
                <a:uLnTx/>
                <a:uFillTx/>
                <a:latin typeface="Calibri"/>
                <a:ea typeface="+mn-ea"/>
                <a:cs typeface="+mn-cs"/>
              </a:rPr>
              <a:t> one</a:t>
            </a:r>
            <a:endParaRPr kumimoji="0" lang="en-GB" sz="2400" b="0" i="0" u="none" strike="noStrike" kern="1200" cap="none" spc="0" normalizeH="0" baseline="0" noProof="0" dirty="0">
              <a:ln>
                <a:noFill/>
              </a:ln>
              <a:solidFill>
                <a:srgbClr val="CC00CC"/>
              </a:solidFill>
              <a:effectLst/>
              <a:uLnTx/>
              <a:uFillTx/>
              <a:latin typeface="Calibri"/>
              <a:ea typeface="+mn-ea"/>
              <a:cs typeface="+mn-cs"/>
            </a:endParaRPr>
          </a:p>
        </p:txBody>
      </p:sp>
    </p:spTree>
    <p:extLst>
      <p:ext uri="{BB962C8B-B14F-4D97-AF65-F5344CB8AC3E}">
        <p14:creationId xmlns:p14="http://schemas.microsoft.com/office/powerpoint/2010/main" val="4284876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0000CC"/>
                </a:solidFill>
                <a:effectLst/>
                <a:uLnTx/>
                <a:uFillTx/>
                <a:latin typeface="Arial"/>
                <a:ea typeface="+mn-ea"/>
                <a:cs typeface="+mn-cs"/>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3" name="Picture 2">
            <a:extLst>
              <a:ext uri="{FF2B5EF4-FFF2-40B4-BE49-F238E27FC236}">
                <a16:creationId xmlns:a16="http://schemas.microsoft.com/office/drawing/2014/main" id="{1AB09766-064E-4537-9F26-CF04C6659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82381" y="2650758"/>
            <a:ext cx="2608265" cy="1956199"/>
          </a:xfrm>
          <a:prstGeom prst="rect">
            <a:avLst/>
          </a:prstGeom>
        </p:spPr>
      </p:pic>
    </p:spTree>
    <p:extLst>
      <p:ext uri="{BB962C8B-B14F-4D97-AF65-F5344CB8AC3E}">
        <p14:creationId xmlns:p14="http://schemas.microsoft.com/office/powerpoint/2010/main" val="12285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uiExpand="1" build="p" animBg="1"/>
      <p:bldP spid="7" grpId="0" animBg="1"/>
      <p:bldP spid="9" grpId="0" animBg="1"/>
      <p:bldP spid="9"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15291124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a:xfrm>
            <a:off x="457200" y="122238"/>
            <a:ext cx="7543800" cy="533399"/>
          </a:xfrm>
        </p:spPr>
        <p:txBody>
          <a:bodyPr/>
          <a:lstStyle/>
          <a:p>
            <a:r>
              <a:rPr lang="en-GB" dirty="0"/>
              <a:t>Enhancing Assessment and Feedback</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a:xfrm>
            <a:off x="457200" y="892943"/>
            <a:ext cx="8229600" cy="4789488"/>
          </a:xfrm>
        </p:spPr>
        <p:txBody>
          <a:bodyPr/>
          <a:lstStyle/>
          <a:p>
            <a:r>
              <a:rPr lang="en-GB" sz="2200" dirty="0"/>
              <a:t>Effective assessment is crucial for student satisfaction and achievement. This session will explore how we can review and revise our assessment approaches so that students have the best possible chance of success, particularly by:</a:t>
            </a:r>
          </a:p>
          <a:p>
            <a:r>
              <a:rPr lang="en-GB" sz="2200" dirty="0"/>
              <a:t>building students' assessment literacy and thereby enabling them better to understand how criteria and assessment practices work;</a:t>
            </a:r>
          </a:p>
          <a:p>
            <a:r>
              <a:rPr lang="en-GB" sz="2200" dirty="0"/>
              <a:t>ensuring that assessment is </a:t>
            </a:r>
            <a:r>
              <a:rPr lang="en-GB" sz="2200" i="1" dirty="0"/>
              <a:t>for</a:t>
            </a:r>
            <a:r>
              <a:rPr lang="en-GB" sz="2200" dirty="0"/>
              <a:t> not just </a:t>
            </a:r>
            <a:r>
              <a:rPr lang="en-GB" sz="2200" i="1" dirty="0"/>
              <a:t>of</a:t>
            </a:r>
            <a:r>
              <a:rPr lang="en-GB" sz="2200" dirty="0"/>
              <a:t> learning;</a:t>
            </a:r>
          </a:p>
          <a:p>
            <a:r>
              <a:rPr lang="en-GB" sz="2200" dirty="0"/>
              <a:t>fostering approaches to feedback that mean students take good note of and use the comments and advice provided by their assessors.</a:t>
            </a:r>
          </a:p>
          <a:p>
            <a:pPr marL="0" indent="0">
              <a:buNone/>
            </a:pPr>
            <a:r>
              <a:rPr lang="en-GB" sz="2200" dirty="0"/>
              <a:t>By the end of the session, participants will have had opportunities to come to grips with typical problematic aspects of assessment and feedback, and to devise strategies to ensure their own practices and approaches are fit-for-purpose and manageable by students and themselves.</a:t>
            </a:r>
          </a:p>
          <a:p>
            <a:endParaRPr lang="en-GB" sz="2200" dirty="0"/>
          </a:p>
        </p:txBody>
      </p:sp>
    </p:spTree>
    <p:extLst>
      <p:ext uri="{BB962C8B-B14F-4D97-AF65-F5344CB8AC3E}">
        <p14:creationId xmlns:p14="http://schemas.microsoft.com/office/powerpoint/2010/main" val="1148965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818065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9"/>
            <a:ext cx="7543800" cy="100250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2800" dirty="0"/>
              <a:t>Bringing assessment and feedback to life</a:t>
            </a:r>
            <a:br>
              <a:rPr lang="en-GB" sz="2800" dirty="0"/>
            </a:br>
            <a:r>
              <a:rPr lang="en-GB" sz="2400" dirty="0"/>
              <a:t>Questions employers might ask at interview that could help us frame some of our assignments</a:t>
            </a:r>
            <a:endParaRPr lang="en-GB" sz="2800" dirty="0"/>
          </a:p>
        </p:txBody>
      </p:sp>
      <p:sp>
        <p:nvSpPr>
          <p:cNvPr id="5" name="Content Placeholder 4"/>
          <p:cNvSpPr>
            <a:spLocks noGrp="1"/>
          </p:cNvSpPr>
          <p:nvPr>
            <p:ph idx="1"/>
          </p:nvPr>
        </p:nvSpPr>
        <p:spPr>
          <a:xfrm>
            <a:off x="107504" y="1124744"/>
            <a:ext cx="8640960" cy="5077619"/>
          </a:xfrm>
        </p:spPr>
        <p:txBody>
          <a:bodyPr/>
          <a:lstStyle/>
          <a:p>
            <a:pPr marL="0" indent="0">
              <a:buNone/>
            </a:pPr>
            <a:r>
              <a:rPr lang="en-GB" sz="2400" b="0" dirty="0"/>
              <a:t> </a:t>
            </a:r>
            <a:r>
              <a:rPr lang="en-GB" sz="2400" dirty="0"/>
              <a:t>Can you tell us about an occasion when:</a:t>
            </a:r>
          </a:p>
          <a:p>
            <a:r>
              <a:rPr lang="en-GB" sz="2400" dirty="0"/>
              <a:t>you worked together with colleagues in a group to produce a collective outcome?</a:t>
            </a:r>
          </a:p>
          <a:p>
            <a:r>
              <a:rPr lang="en-GB" sz="2400" dirty="0"/>
              <a:t>you had to work autonomously with incomplete information and self-derived data sources?</a:t>
            </a:r>
          </a:p>
          <a:p>
            <a:r>
              <a:rPr lang="en-GB" sz="2400" dirty="0"/>
              <a:t>you developed strategies to solve real life problems and tested them out?</a:t>
            </a:r>
          </a:p>
          <a:p>
            <a:r>
              <a:rPr lang="en-GB" sz="2400" dirty="0"/>
              <a:t>you has a leadership role in a team, and could you tell us your strategies to influence and persuade your colleagues to achieve a collective task?</a:t>
            </a:r>
          </a:p>
          <a:p>
            <a:r>
              <a:rPr lang="en-GB" sz="2400" dirty="0"/>
              <a:t>you had to communicate outcomes from your project work orally, in writing, through social media and/or through a visual medium?</a:t>
            </a:r>
            <a:br>
              <a:rPr lang="en-GB" sz="2400" dirty="0"/>
            </a:br>
            <a:endParaRPr lang="en-GB" sz="2400" dirty="0"/>
          </a:p>
          <a:p>
            <a:endParaRPr lang="en-GB" sz="2400" dirty="0"/>
          </a:p>
          <a:p>
            <a:endParaRPr lang="en-GB" sz="2400" dirty="0"/>
          </a:p>
        </p:txBody>
      </p:sp>
    </p:spTree>
    <p:extLst>
      <p:ext uri="{BB962C8B-B14F-4D97-AF65-F5344CB8AC3E}">
        <p14:creationId xmlns:p14="http://schemas.microsoft.com/office/powerpoint/2010/main" val="253108972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5651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2157305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1963240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b="1" kern="1200" dirty="0"/>
              <a:t>What’s wrong with feedback?</a:t>
            </a:r>
            <a:endParaRPr lang="en-US" sz="2800" b="1" kern="1200" dirty="0"/>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176558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16051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279293257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b" anchorCtr="0" compatLnSpc="1">
            <a:prstTxWarp prst="textNoShape">
              <a:avLst/>
            </a:prstTxWarp>
          </a:bodyPr>
          <a:lstStyle/>
          <a:p>
            <a:r>
              <a:rPr lang="en-GB" sz="2800" dirty="0">
                <a:solidFill>
                  <a:srgbClr val="008000"/>
                </a:solidFill>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pic>
        <p:nvPicPr>
          <p:cNvPr id="7" name="Picture 6" descr="royce sadler.jpg"/>
          <p:cNvPicPr>
            <a:picLocks noChangeAspect="1"/>
          </p:cNvPicPr>
          <p:nvPr/>
        </p:nvPicPr>
        <p:blipFill>
          <a:blip r:embed="rId3" cstate="email"/>
          <a:stretch>
            <a:fillRect/>
          </a:stretch>
        </p:blipFill>
        <p:spPr>
          <a:xfrm>
            <a:off x="6824020" y="2064325"/>
            <a:ext cx="1963268" cy="2935728"/>
          </a:xfrm>
          <a:prstGeom prst="rect">
            <a:avLst/>
          </a:prstGeom>
        </p:spPr>
      </p:pic>
    </p:spTree>
    <p:extLst>
      <p:ext uri="{BB962C8B-B14F-4D97-AF65-F5344CB8AC3E}">
        <p14:creationId xmlns:p14="http://schemas.microsoft.com/office/powerpoint/2010/main" val="5841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77193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Underpinning premises</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and feedback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6A44-A957-4601-A0D9-DA0BC352D0BC}"/>
              </a:ext>
            </a:extLst>
          </p:cNvPr>
          <p:cNvSpPr>
            <a:spLocks noGrp="1"/>
          </p:cNvSpPr>
          <p:nvPr>
            <p:ph type="ctrTitle"/>
          </p:nvPr>
        </p:nvSpPr>
        <p:spPr/>
        <p:txBody>
          <a:bodyPr/>
          <a:lstStyle/>
          <a:p>
            <a:r>
              <a:rPr lang="en-GB" dirty="0"/>
              <a:t>SALLY’S FURTHER SLIDES ON FEEDBACK</a:t>
            </a:r>
          </a:p>
        </p:txBody>
      </p:sp>
      <p:sp>
        <p:nvSpPr>
          <p:cNvPr id="5" name="Subtitle 4">
            <a:extLst>
              <a:ext uri="{FF2B5EF4-FFF2-40B4-BE49-F238E27FC236}">
                <a16:creationId xmlns:a16="http://schemas.microsoft.com/office/drawing/2014/main" id="{98A2841E-EBA6-4AB4-8FF9-D99A3BDB3466}"/>
              </a:ext>
            </a:extLst>
          </p:cNvPr>
          <p:cNvSpPr>
            <a:spLocks noGrp="1"/>
          </p:cNvSpPr>
          <p:nvPr>
            <p:ph type="subTitle" idx="1"/>
          </p:nvPr>
        </p:nvSpPr>
        <p:spPr/>
        <p:txBody>
          <a:bodyPr/>
          <a:lstStyle/>
          <a:p>
            <a:r>
              <a:rPr lang="en-GB" dirty="0"/>
              <a:t>(We didn’t use these at this session)</a:t>
            </a:r>
          </a:p>
        </p:txBody>
      </p:sp>
    </p:spTree>
    <p:extLst>
      <p:ext uri="{BB962C8B-B14F-4D97-AF65-F5344CB8AC3E}">
        <p14:creationId xmlns:p14="http://schemas.microsoft.com/office/powerpoint/2010/main" val="1147284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student engagement with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700807"/>
            <a:ext cx="8229600" cy="4501555"/>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4245398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br>
              <a:rPr lang="en-GB" sz="3200" dirty="0"/>
            </a:br>
            <a:endParaRPr lang="en-GB" sz="3200" dirty="0"/>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980728"/>
            <a:ext cx="8363271" cy="5221635"/>
          </a:xfrm>
        </p:spPr>
        <p:txBody>
          <a:bodyPr/>
          <a:lstStyle/>
          <a:p>
            <a:pPr lvl="0"/>
            <a:r>
              <a:rPr lang="en-GB" dirty="0"/>
              <a:t>Emphasise early on the importance to them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a:t>Good feedback: </a:t>
            </a:r>
            <a:br>
              <a:rPr lang="en-GB" sz="3200" dirty="0"/>
            </a:br>
            <a:r>
              <a:rPr lang="en-GB" sz="1800" dirty="0">
                <a:solidFill>
                  <a:schemeClr val="tx1"/>
                </a:solidFill>
              </a:rPr>
              <a:t>(after Brown, S. (2015), </a:t>
            </a:r>
            <a:r>
              <a:rPr lang="en-GB" sz="1800" i="1" dirty="0">
                <a:solidFill>
                  <a:schemeClr val="tx1"/>
                </a:solidFill>
              </a:rPr>
              <a:t>Assessment, learning and teaching in higher education: global perspectives</a:t>
            </a:r>
            <a:r>
              <a:rPr lang="en-GB" sz="1800" dirty="0">
                <a:solidFill>
                  <a:schemeClr val="tx1"/>
                </a:solidFill>
              </a:rPr>
              <a:t>, London: Palgrave-MacMillan)</a:t>
            </a:r>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351981780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404728178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15811780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a:t>
            </a:r>
            <a:r>
              <a:rPr lang="en-GB" sz="2800" dirty="0" err="1"/>
              <a:t>Hounsell</a:t>
            </a:r>
            <a:r>
              <a:rPr lang="en-GB" sz="2800" dirty="0"/>
              <a:t>,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250025298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3978803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04392332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Encouraging students to recognise and use the feedback we provide for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244878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1AE097-B305-42FA-B292-A7242C8AC86C}"/>
              </a:ext>
            </a:extLst>
          </p:cNvPr>
          <p:cNvSpPr>
            <a:spLocks noGrp="1"/>
          </p:cNvSpPr>
          <p:nvPr>
            <p:ph type="title"/>
          </p:nvPr>
        </p:nvSpPr>
        <p:spPr/>
        <p:txBody>
          <a:bodyPr/>
          <a:lstStyle/>
          <a:p>
            <a:r>
              <a:rPr lang="en-GB" dirty="0"/>
              <a:t>Streamlining assessment</a:t>
            </a:r>
          </a:p>
        </p:txBody>
      </p:sp>
      <p:sp>
        <p:nvSpPr>
          <p:cNvPr id="5" name="Text Placeholder 4">
            <a:extLst>
              <a:ext uri="{FF2B5EF4-FFF2-40B4-BE49-F238E27FC236}">
                <a16:creationId xmlns:a16="http://schemas.microsoft.com/office/drawing/2014/main" id="{14F0CB93-E9E2-4797-8470-B38530AA251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132950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Streamlining assessment:</a:t>
            </a:r>
            <a:br>
              <a:rPr lang="en-GB" sz="3200" dirty="0"/>
            </a:br>
            <a:r>
              <a:rPr lang="en-GB" sz="3200" dirty="0"/>
              <a:t>why would we wish to do it?</a:t>
            </a:r>
          </a:p>
        </p:txBody>
      </p:sp>
      <p:sp>
        <p:nvSpPr>
          <p:cNvPr id="1433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Huge pressure on resources in higher education;</a:t>
            </a:r>
          </a:p>
          <a:p>
            <a:r>
              <a:rPr lang="en-GB" sz="2600" dirty="0"/>
              <a:t>Larger numbers of students in cohorts;</a:t>
            </a:r>
          </a:p>
          <a:p>
            <a:r>
              <a:rPr lang="en-GB" sz="2600" dirty="0"/>
              <a:t>Ever-increasing demands on staff time;</a:t>
            </a:r>
          </a:p>
          <a:p>
            <a:r>
              <a:rPr lang="en-GB" sz="2600" dirty="0"/>
              <a:t>Staff indicate they spend a disproportionate time on assessment drudgery;</a:t>
            </a:r>
          </a:p>
          <a:p>
            <a:r>
              <a:rPr lang="en-GB" sz="2600" dirty="0"/>
              <a:t>The means exist nowadays to undertake some aspects of assessment more effectively and efficiently.</a:t>
            </a:r>
          </a:p>
          <a:p>
            <a:endParaRPr lang="en-GB" sz="2600" dirty="0"/>
          </a:p>
        </p:txBody>
      </p:sp>
    </p:spTree>
    <p:extLst>
      <p:ext uri="{BB962C8B-B14F-4D97-AF65-F5344CB8AC3E}">
        <p14:creationId xmlns:p14="http://schemas.microsoft.com/office/powerpoint/2010/main" val="1529618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609600"/>
            <a:ext cx="8534400" cy="114300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To give feedback more effectively </a:t>
            </a:r>
            <a:br>
              <a:rPr lang="en-GB" sz="3200" dirty="0"/>
            </a:br>
            <a:r>
              <a:rPr lang="en-GB" sz="3200" dirty="0"/>
              <a:t>&amp; efficiently, we can:</a:t>
            </a:r>
          </a:p>
        </p:txBody>
      </p:sp>
      <p:sp>
        <p:nvSpPr>
          <p:cNvPr id="18435" name="Rectangle 3"/>
          <p:cNvSpPr>
            <a:spLocks noGrp="1" noChangeArrowheads="1"/>
          </p:cNvSpPr>
          <p:nvPr>
            <p:ph type="body" idx="1"/>
          </p:nvPr>
        </p:nvSpPr>
        <p:spPr>
          <a:xfrm>
            <a:off x="381000" y="1981200"/>
            <a:ext cx="8382000" cy="4114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Feedback orally to groups of students;</a:t>
            </a:r>
          </a:p>
          <a:p>
            <a:r>
              <a:rPr lang="en-GB" sz="2600" dirty="0"/>
              <a:t>Write an assignment report;</a:t>
            </a:r>
          </a:p>
          <a:p>
            <a:r>
              <a:rPr lang="en-GB" sz="2600" dirty="0"/>
              <a:t>Use model answers;</a:t>
            </a:r>
          </a:p>
          <a:p>
            <a:r>
              <a:rPr lang="en-GB" sz="2600" dirty="0"/>
              <a:t>Use assignment return sheets;</a:t>
            </a:r>
          </a:p>
          <a:p>
            <a:r>
              <a:rPr lang="en-GB" sz="2600" dirty="0"/>
              <a:t>Use statement banks;</a:t>
            </a:r>
          </a:p>
          <a:p>
            <a:r>
              <a:rPr lang="en-GB" sz="2600"/>
              <a:t>Use </a:t>
            </a:r>
            <a:r>
              <a:rPr lang="en-GB" sz="2600" dirty="0"/>
              <a:t>technologies for delivering and managing assessment.</a:t>
            </a:r>
          </a:p>
          <a:p>
            <a:endParaRPr lang="en-GB" sz="2600" dirty="0"/>
          </a:p>
        </p:txBody>
      </p:sp>
    </p:spTree>
    <p:extLst>
      <p:ext uri="{BB962C8B-B14F-4D97-AF65-F5344CB8AC3E}">
        <p14:creationId xmlns:p14="http://schemas.microsoft.com/office/powerpoint/2010/main" val="16472716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Feeding back orally to groups of students: why?</a:t>
            </a:r>
          </a:p>
        </p:txBody>
      </p:sp>
      <p:sp>
        <p:nvSpPr>
          <p:cNvPr id="25603"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Face-to-face feedback uses tone of voice, emphasis, body language;</a:t>
            </a:r>
          </a:p>
          <a:p>
            <a:r>
              <a:rPr lang="en-GB" sz="2600"/>
              <a:t>Students learn from feedback to each others’ work;</a:t>
            </a:r>
          </a:p>
          <a:p>
            <a:r>
              <a:rPr lang="en-GB" sz="2600"/>
              <a:t>Students can ask questions;</a:t>
            </a:r>
          </a:p>
          <a:p>
            <a:r>
              <a:rPr lang="en-GB" sz="2600"/>
              <a:t>Makes feedback a shared experience.</a:t>
            </a:r>
          </a:p>
          <a:p>
            <a:endParaRPr lang="en-GB" sz="2600"/>
          </a:p>
        </p:txBody>
      </p:sp>
    </p:spTree>
    <p:extLst>
      <p:ext uri="{BB962C8B-B14F-4D97-AF65-F5344CB8AC3E}">
        <p14:creationId xmlns:p14="http://schemas.microsoft.com/office/powerpoint/2010/main" val="1601089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Feeding back orally to groups of students: how?</a:t>
            </a:r>
          </a:p>
        </p:txBody>
      </p:sp>
      <p:sp>
        <p:nvSpPr>
          <p:cNvPr id="2662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Staff mark assignments with minimal in-text comment and provide grades/marks as normal;</a:t>
            </a:r>
          </a:p>
          <a:p>
            <a:r>
              <a:rPr lang="en-GB" sz="2600" dirty="0"/>
              <a:t>At the start of a lecture or seminar, the tutor provides an overview of class performance and orally remediates errors, clarifies; misunderstandings, and praises good practice;</a:t>
            </a:r>
          </a:p>
          <a:p>
            <a:r>
              <a:rPr lang="en-GB" sz="2600" dirty="0"/>
              <a:t>Students have a chance to ask and answer questions;</a:t>
            </a:r>
          </a:p>
          <a:p>
            <a:r>
              <a:rPr lang="en-GB" sz="2600" dirty="0"/>
              <a:t>An audio file can be made available on the VLE.</a:t>
            </a:r>
          </a:p>
        </p:txBody>
      </p:sp>
    </p:spTree>
    <p:extLst>
      <p:ext uri="{BB962C8B-B14F-4D97-AF65-F5344CB8AC3E}">
        <p14:creationId xmlns:p14="http://schemas.microsoft.com/office/powerpoint/2010/main" val="153211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Written assignment reports: why?</a:t>
            </a:r>
          </a:p>
        </p:txBody>
      </p:sp>
      <p:sp>
        <p:nvSpPr>
          <p:cNvPr id="23555" name="Rectangle 3"/>
          <p:cNvSpPr>
            <a:spLocks noGrp="1" noChangeArrowheads="1"/>
          </p:cNvSpPr>
          <p:nvPr>
            <p:ph type="body" idx="1"/>
          </p:nvPr>
        </p:nvSpPr>
        <p:spPr>
          <a:xfrm>
            <a:off x="457200" y="1571625"/>
            <a:ext cx="8305800" cy="4524375"/>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Provides feedback to a group as a whole;</a:t>
            </a:r>
          </a:p>
          <a:p>
            <a:r>
              <a:rPr lang="en-GB" sz="2600" dirty="0"/>
              <a:t>Allows students to know how they are doing by comparison with the rest of the course;</a:t>
            </a:r>
          </a:p>
          <a:p>
            <a:r>
              <a:rPr lang="en-GB" sz="2600" dirty="0"/>
              <a:t>Offers a chance to illustrate good practice;</a:t>
            </a:r>
          </a:p>
          <a:p>
            <a:r>
              <a:rPr lang="en-GB" sz="2600" dirty="0"/>
              <a:t>Minimal comments can be put on scripts;</a:t>
            </a:r>
          </a:p>
          <a:p>
            <a:r>
              <a:rPr lang="en-GB" sz="2600" dirty="0"/>
              <a:t>Generic reports can be delivered quickly electronically before moderation.</a:t>
            </a:r>
          </a:p>
        </p:txBody>
      </p:sp>
    </p:spTree>
    <p:extLst>
      <p:ext uri="{BB962C8B-B14F-4D97-AF65-F5344CB8AC3E}">
        <p14:creationId xmlns:p14="http://schemas.microsoft.com/office/powerpoint/2010/main" val="4254433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75723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Assignment reports: how?</a:t>
            </a:r>
          </a:p>
        </p:txBody>
      </p:sp>
      <p:sp>
        <p:nvSpPr>
          <p:cNvPr id="24579" name="Rectangle 3"/>
          <p:cNvSpPr>
            <a:spLocks noGrp="1" noChangeArrowheads="1"/>
          </p:cNvSpPr>
          <p:nvPr>
            <p:ph type="body" idx="1"/>
          </p:nvPr>
        </p:nvSpPr>
        <p:spPr>
          <a:xfrm>
            <a:off x="609600" y="1285875"/>
            <a:ext cx="7848600" cy="4733925"/>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Staff mark assignments with minimal in-text comment and provide grades/marks as normal;</a:t>
            </a:r>
          </a:p>
          <a:p>
            <a:r>
              <a:rPr lang="en-GB" sz="2600"/>
              <a:t>Notes are made of similar points from several students’ work;</a:t>
            </a:r>
          </a:p>
          <a:p>
            <a:r>
              <a:rPr lang="en-GB" sz="2600"/>
              <a:t>A report is compiled which identifies examples of good practice, areas where a number of students made similar errors and additional reading suggestions.</a:t>
            </a:r>
          </a:p>
        </p:txBody>
      </p:sp>
    </p:spTree>
    <p:extLst>
      <p:ext uri="{BB962C8B-B14F-4D97-AF65-F5344CB8AC3E}">
        <p14:creationId xmlns:p14="http://schemas.microsoft.com/office/powerpoint/2010/main" val="1772489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42875"/>
            <a:ext cx="7772400" cy="837853"/>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Using ‘expanded’ model answers: why?</a:t>
            </a:r>
          </a:p>
        </p:txBody>
      </p:sp>
      <p:sp>
        <p:nvSpPr>
          <p:cNvPr id="19459" name="Rectangle 3"/>
          <p:cNvSpPr>
            <a:spLocks noGrp="1" noChangeArrowheads="1"/>
          </p:cNvSpPr>
          <p:nvPr>
            <p:ph type="body" idx="1"/>
          </p:nvPr>
        </p:nvSpPr>
        <p:spPr>
          <a:xfrm>
            <a:off x="685800" y="1268760"/>
            <a:ext cx="7772400" cy="482724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They give students a good idea of what can be expected of them;</a:t>
            </a:r>
          </a:p>
          <a:p>
            <a:r>
              <a:rPr lang="en-GB" sz="2600" dirty="0"/>
              <a:t>It is sometimes easier to show students than tell them what we are after;</a:t>
            </a:r>
          </a:p>
          <a:p>
            <a:r>
              <a:rPr lang="en-GB" sz="2600" dirty="0"/>
              <a:t>They can be time efficient; </a:t>
            </a:r>
          </a:p>
          <a:p>
            <a:r>
              <a:rPr lang="en-GB" sz="2600" dirty="0"/>
              <a:t>They show how solutions have been reached;</a:t>
            </a:r>
          </a:p>
          <a:p>
            <a:r>
              <a:rPr lang="en-GB" sz="2600" dirty="0"/>
              <a:t>They demonstrate good practice;</a:t>
            </a:r>
          </a:p>
          <a:p>
            <a:r>
              <a:rPr lang="en-GB" sz="2600" dirty="0"/>
              <a:t>The commentary can indicate why an answer is good.</a:t>
            </a:r>
          </a:p>
          <a:p>
            <a:endParaRPr lang="en-GB" sz="2600" dirty="0"/>
          </a:p>
          <a:p>
            <a:endParaRPr lang="en-GB" sz="2600" dirty="0"/>
          </a:p>
        </p:txBody>
      </p:sp>
    </p:spTree>
    <p:extLst>
      <p:ext uri="{BB962C8B-B14F-4D97-AF65-F5344CB8AC3E}">
        <p14:creationId xmlns:p14="http://schemas.microsoft.com/office/powerpoint/2010/main" val="13418514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Using model answers: how?</a:t>
            </a:r>
          </a:p>
        </p:txBody>
      </p:sp>
      <p:sp>
        <p:nvSpPr>
          <p:cNvPr id="20483" name="Rectangle 3"/>
          <p:cNvSpPr>
            <a:spLocks noGrp="1" noChangeArrowheads="1"/>
          </p:cNvSpPr>
          <p:nvPr>
            <p:ph type="body" idx="1"/>
          </p:nvPr>
        </p:nvSpPr>
        <p:spPr>
          <a:xfrm>
            <a:off x="468313" y="1196975"/>
            <a:ext cx="8280400" cy="4899025"/>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Staff preparing an assignment can draft a model answer;</a:t>
            </a:r>
          </a:p>
          <a:p>
            <a:r>
              <a:rPr lang="en-GB" sz="2600"/>
              <a:t>Student work (or extracts from several student’s answers) can be anonymised and (with permission) used as a model;</a:t>
            </a:r>
          </a:p>
          <a:p>
            <a:r>
              <a:rPr lang="en-GB" sz="2600"/>
              <a:t>Text can be placed on page with explanatory comments appended (‘exploded text’);</a:t>
            </a:r>
          </a:p>
          <a:p>
            <a:r>
              <a:rPr lang="en-GB" sz="2600"/>
              <a:t>However, caution should be exercised in order to lead students to think only one approach is acceptable.</a:t>
            </a:r>
          </a:p>
        </p:txBody>
      </p:sp>
    </p:spTree>
    <p:extLst>
      <p:ext uri="{BB962C8B-B14F-4D97-AF65-F5344CB8AC3E}">
        <p14:creationId xmlns:p14="http://schemas.microsoft.com/office/powerpoint/2010/main" val="1647149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260648"/>
            <a:ext cx="8458200" cy="86409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Assignment return sheets: why?</a:t>
            </a:r>
          </a:p>
        </p:txBody>
      </p:sp>
      <p:sp>
        <p:nvSpPr>
          <p:cNvPr id="21507" name="Rectangle 3"/>
          <p:cNvSpPr>
            <a:spLocks noGrp="1" noChangeArrowheads="1"/>
          </p:cNvSpPr>
          <p:nvPr>
            <p:ph type="body" idx="1"/>
          </p:nvPr>
        </p:nvSpPr>
        <p:spPr>
          <a:xfrm>
            <a:off x="250825" y="1268761"/>
            <a:ext cx="8281615" cy="482724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err="1"/>
              <a:t>Proformas</a:t>
            </a:r>
            <a:r>
              <a:rPr lang="en-GB" sz="2600" dirty="0"/>
              <a:t> save assessors writing the same thing repeatedly;</a:t>
            </a:r>
          </a:p>
          <a:p>
            <a:r>
              <a:rPr lang="en-GB" sz="2600" dirty="0"/>
              <a:t>Helps to keep assessors’ comments on track;</a:t>
            </a:r>
          </a:p>
          <a:p>
            <a:r>
              <a:rPr lang="en-GB" sz="2600" dirty="0"/>
              <a:t>Shows how criteria match up to performance and how marks are derived;</a:t>
            </a:r>
          </a:p>
          <a:p>
            <a:r>
              <a:rPr lang="en-GB" sz="2600" dirty="0"/>
              <a:t>Helps students to see what is valued;</a:t>
            </a:r>
          </a:p>
          <a:p>
            <a:r>
              <a:rPr lang="en-GB" sz="2600" dirty="0"/>
              <a:t>Provides a useful written record.</a:t>
            </a:r>
          </a:p>
          <a:p>
            <a:endParaRPr lang="en-GB" sz="2600" dirty="0"/>
          </a:p>
        </p:txBody>
      </p:sp>
    </p:spTree>
    <p:extLst>
      <p:ext uri="{BB962C8B-B14F-4D97-AF65-F5344CB8AC3E}">
        <p14:creationId xmlns:p14="http://schemas.microsoft.com/office/powerpoint/2010/main" val="208885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(Boud,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Assignment return sheets: how?</a:t>
            </a:r>
          </a:p>
        </p:txBody>
      </p:sp>
      <p:sp>
        <p:nvSpPr>
          <p:cNvPr id="22531"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Criteria presented in assignment brief can be utilised in a proforma;</a:t>
            </a:r>
          </a:p>
          <a:p>
            <a:r>
              <a:rPr lang="en-GB" sz="2600"/>
              <a:t>Variations in weighting can be clearly identified;</a:t>
            </a:r>
          </a:p>
          <a:p>
            <a:r>
              <a:rPr lang="en-GB" sz="2600"/>
              <a:t>A Likert scale or boxes can be used to speed tutor’s responses;</a:t>
            </a:r>
          </a:p>
          <a:p>
            <a:r>
              <a:rPr lang="en-GB" sz="2600"/>
              <a:t>Space can be provided for individual comments.</a:t>
            </a:r>
          </a:p>
        </p:txBody>
      </p:sp>
    </p:spTree>
    <p:extLst>
      <p:ext uri="{BB962C8B-B14F-4D97-AF65-F5344CB8AC3E}">
        <p14:creationId xmlns:p14="http://schemas.microsoft.com/office/powerpoint/2010/main" val="2461295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124747"/>
          <a:ext cx="8262974" cy="5304650"/>
        </p:xfrm>
        <a:graphic>
          <a:graphicData uri="http://schemas.openxmlformats.org/drawingml/2006/table">
            <a:tbl>
              <a:tblPr/>
              <a:tblGrid>
                <a:gridCol w="571504">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846710">
                  <a:extLst>
                    <a:ext uri="{9D8B030D-6E8A-4147-A177-3AD203B41FA5}">
                      <a16:colId xmlns:a16="http://schemas.microsoft.com/office/drawing/2014/main" val="20002"/>
                    </a:ext>
                  </a:extLst>
                </a:gridCol>
                <a:gridCol w="3518936">
                  <a:extLst>
                    <a:ext uri="{9D8B030D-6E8A-4147-A177-3AD203B41FA5}">
                      <a16:colId xmlns:a16="http://schemas.microsoft.com/office/drawing/2014/main" val="20003"/>
                    </a:ext>
                  </a:extLst>
                </a:gridCol>
                <a:gridCol w="1539874">
                  <a:extLst>
                    <a:ext uri="{9D8B030D-6E8A-4147-A177-3AD203B41FA5}">
                      <a16:colId xmlns:a16="http://schemas.microsoft.com/office/drawing/2014/main" val="20004"/>
                    </a:ext>
                  </a:extLst>
                </a:gridCol>
              </a:tblGrid>
              <a:tr h="840411">
                <a:tc>
                  <a:txBody>
                    <a:bodyPr/>
                    <a:lstStyle/>
                    <a:p>
                      <a:pPr algn="ctr">
                        <a:lnSpc>
                          <a:spcPct val="115000"/>
                        </a:lnSpc>
                        <a:spcAft>
                          <a:spcPts val="0"/>
                        </a:spcAft>
                      </a:pPr>
                      <a:r>
                        <a:rPr lang="en-GB" sz="1400" b="1" dirty="0">
                          <a:latin typeface="+mn-lt"/>
                          <a:ea typeface="Calibri"/>
                          <a:cs typeface="Times New Roman"/>
                        </a:rPr>
                        <a:t>Criterion no</a:t>
                      </a: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Criterion</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Mark</a:t>
                      </a:r>
                    </a:p>
                    <a:p>
                      <a:pPr algn="ctr">
                        <a:lnSpc>
                          <a:spcPct val="115000"/>
                        </a:lnSpc>
                        <a:spcAft>
                          <a:spcPts val="0"/>
                        </a:spcAft>
                      </a:pPr>
                      <a:r>
                        <a:rPr lang="en-GB" sz="1400" b="1" dirty="0">
                          <a:latin typeface="+mn-lt"/>
                          <a:ea typeface="Calibri"/>
                          <a:cs typeface="Times New Roman"/>
                        </a:rPr>
                        <a:t> (0-5</a:t>
                      </a:r>
                      <a:r>
                        <a:rPr lang="en-GB" sz="1400" b="1" baseline="0" dirty="0">
                          <a:latin typeface="+mn-lt"/>
                          <a:ea typeface="Calibri"/>
                          <a:cs typeface="Times New Roman"/>
                        </a:rPr>
                        <a:t> marks)</a:t>
                      </a:r>
                      <a:endParaRPr lang="en-GB" sz="1400" b="1" dirty="0">
                        <a:latin typeface="+mn-lt"/>
                        <a:ea typeface="Calibri"/>
                        <a:cs typeface="Times New Roman"/>
                      </a:endParaRPr>
                    </a:p>
                  </a:txBody>
                  <a:tcPr marL="54169" marR="54169"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Tutor</a:t>
                      </a:r>
                      <a:r>
                        <a:rPr lang="en-GB" sz="1400" b="1" baseline="0" dirty="0">
                          <a:latin typeface="+mn-lt"/>
                          <a:ea typeface="Calibri"/>
                          <a:cs typeface="Times New Roman"/>
                        </a:rPr>
                        <a:t> c</a:t>
                      </a:r>
                      <a:r>
                        <a:rPr lang="en-GB" sz="1400" b="1" dirty="0">
                          <a:latin typeface="+mn-lt"/>
                          <a:ea typeface="Calibri"/>
                          <a:cs typeface="Times New Roman"/>
                        </a:rPr>
                        <a:t>omments and suggestions for further work</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Student response</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8488">
                <a:tc>
                  <a:txBody>
                    <a:bodyPr/>
                    <a:lstStyle/>
                    <a:p>
                      <a:pPr algn="ctr">
                        <a:lnSpc>
                          <a:spcPct val="115000"/>
                        </a:lnSpc>
                        <a:spcAft>
                          <a:spcPts val="0"/>
                        </a:spcAft>
                      </a:pPr>
                      <a:r>
                        <a:rPr lang="en-GB" sz="1400" b="1" dirty="0">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present information clearly logically, accurately and fluently</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This work is written reasonably fluently</a:t>
                      </a:r>
                      <a:r>
                        <a:rPr lang="en-GB" sz="1400" b="1" baseline="0" dirty="0">
                          <a:latin typeface="+mn-lt"/>
                          <a:ea typeface="Calibri"/>
                          <a:cs typeface="Times New Roman"/>
                        </a:rPr>
                        <a:t> but there are some typos that would not slip in if spell checker used properly. Also note you don’t use the definite and indefinite articles (‘a’ and ‘the’ appropriately: please refer to the language guidance 17.3 on the VLE</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Blackadder ITC" pitchFamily="82" charset="0"/>
                          <a:ea typeface="Batang" pitchFamily="18" charset="-127"/>
                          <a:cs typeface="Times New Roman"/>
                        </a:rPr>
                        <a:t>This is something I’ve had problems with over the years but am still working on it</a:t>
                      </a:r>
                      <a:endParaRPr lang="en-GB" sz="1600"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0369">
                <a:tc>
                  <a:txBody>
                    <a:bodyPr/>
                    <a:lstStyle/>
                    <a:p>
                      <a:pPr algn="ctr">
                        <a:lnSpc>
                          <a:spcPct val="115000"/>
                        </a:lnSpc>
                        <a:spcAft>
                          <a:spcPts val="0"/>
                        </a:spcAft>
                      </a:pPr>
                      <a:r>
                        <a:rPr lang="en-GB" sz="1400" b="1" dirty="0">
                          <a:latin typeface="+mn-lt"/>
                          <a:ea typeface="Calibri"/>
                          <a:cs typeface="Times New Roman"/>
                        </a:rPr>
                        <a:t>2</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choose</a:t>
                      </a:r>
                      <a:r>
                        <a:rPr lang="en-GB" sz="1400" b="1" baseline="0" dirty="0">
                          <a:latin typeface="+mn-lt"/>
                          <a:ea typeface="Calibri"/>
                          <a:cs typeface="Times New Roman"/>
                        </a:rPr>
                        <a:t> and use appropriate software</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5</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Made excellent choices and used it well to suit the context of the problem being addressed</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Blackadder ITC" pitchFamily="82" charset="0"/>
                          <a:ea typeface="Batang" pitchFamily="18" charset="-127"/>
                          <a:cs typeface="Times New Roman"/>
                        </a:rPr>
                        <a:t>Thank you</a:t>
                      </a:r>
                      <a:endParaRPr lang="en-GB" sz="1600"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5382">
                <a:tc>
                  <a:txBody>
                    <a:bodyPr/>
                    <a:lstStyle/>
                    <a:p>
                      <a:pPr algn="ctr">
                        <a:lnSpc>
                          <a:spcPct val="115000"/>
                        </a:lnSpc>
                        <a:spcAft>
                          <a:spcPts val="0"/>
                        </a:spcAft>
                      </a:pPr>
                      <a:r>
                        <a:rPr lang="en-GB" sz="1400" b="1" dirty="0">
                          <a:latin typeface="+mn-lt"/>
                          <a:ea typeface="Calibri"/>
                          <a:cs typeface="Times New Roman"/>
                        </a:rPr>
                        <a:t>3</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Demonstrates ability to use a range of reference materials and cite them appropriately </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latin typeface="+mn-lt"/>
                          <a:ea typeface="Calibri"/>
                          <a:cs typeface="Times New Roman"/>
                        </a:rPr>
                        <a:t>1</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latin typeface="+mn-lt"/>
                          <a:ea typeface="Calibri"/>
                          <a:cs typeface="Times New Roman"/>
                        </a:rPr>
                        <a:t>Cited only one reference and did</a:t>
                      </a:r>
                      <a:r>
                        <a:rPr lang="en-GB" sz="1400" b="1" baseline="0" dirty="0">
                          <a:latin typeface="+mn-lt"/>
                          <a:ea typeface="Calibri"/>
                          <a:cs typeface="Times New Roman"/>
                        </a:rPr>
                        <a:t> so inaccurately</a:t>
                      </a:r>
                    </a:p>
                    <a:p>
                      <a:pPr>
                        <a:lnSpc>
                          <a:spcPct val="115000"/>
                        </a:lnSpc>
                        <a:spcAft>
                          <a:spcPts val="0"/>
                        </a:spcAft>
                      </a:pPr>
                      <a:r>
                        <a:rPr lang="en-GB" sz="1400" b="1" baseline="0" dirty="0">
                          <a:latin typeface="+mn-lt"/>
                          <a:ea typeface="Calibri"/>
                          <a:cs typeface="Times New Roman"/>
                        </a:rPr>
                        <a:t>Please refer to the ifs referencing guide on the VLE and ensure that you provide all the information required</a:t>
                      </a:r>
                      <a:endParaRPr lang="en-GB" sz="1400" b="1" dirty="0">
                        <a:latin typeface="+mn-lt"/>
                        <a:ea typeface="Calibri"/>
                        <a:cs typeface="Times New Roman"/>
                      </a:endParaRP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latin typeface="Blackadder ITC" pitchFamily="82" charset="0"/>
                          <a:ea typeface="Batang" pitchFamily="18" charset="-127"/>
                          <a:cs typeface="Times New Roman"/>
                        </a:rPr>
                        <a:t>I've checked it out and see where I was going wrong</a:t>
                      </a:r>
                    </a:p>
                  </a:txBody>
                  <a:tcPr marL="54169" marR="54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6" name="Title 5"/>
          <p:cNvSpPr>
            <a:spLocks noGrp="1"/>
          </p:cNvSpPr>
          <p:nvPr>
            <p:ph type="title"/>
          </p:nvPr>
        </p:nvSpPr>
        <p:spPr>
          <a:xfrm>
            <a:off x="457200" y="249238"/>
            <a:ext cx="7543800" cy="659481"/>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Sample assignment return proforma</a:t>
            </a:r>
          </a:p>
        </p:txBody>
      </p:sp>
    </p:spTree>
    <p:extLst>
      <p:ext uri="{BB962C8B-B14F-4D97-AF65-F5344CB8AC3E}">
        <p14:creationId xmlns:p14="http://schemas.microsoft.com/office/powerpoint/2010/main" val="30442587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Statement banks: why?</a:t>
            </a:r>
          </a:p>
        </p:txBody>
      </p:sp>
      <p:sp>
        <p:nvSpPr>
          <p:cNvPr id="27651"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Harnesses a resource of comments you already use;</a:t>
            </a:r>
          </a:p>
          <a:p>
            <a:r>
              <a:rPr lang="en-GB" sz="2600"/>
              <a:t>Avoids writing same comments repeatedly;</a:t>
            </a:r>
          </a:p>
          <a:p>
            <a:r>
              <a:rPr lang="en-GB" sz="2600"/>
              <a:t>Allows you to give individual comments additionally to the students who really need them;</a:t>
            </a:r>
          </a:p>
          <a:p>
            <a:r>
              <a:rPr lang="en-GB" sz="2600"/>
              <a:t>Can be automated with use of technology.</a:t>
            </a:r>
          </a:p>
          <a:p>
            <a:endParaRPr lang="en-GB" sz="2600"/>
          </a:p>
        </p:txBody>
      </p:sp>
    </p:spTree>
    <p:extLst>
      <p:ext uri="{BB962C8B-B14F-4D97-AF65-F5344CB8AC3E}">
        <p14:creationId xmlns:p14="http://schemas.microsoft.com/office/powerpoint/2010/main" val="4213594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Statement banks: how?</a:t>
            </a:r>
          </a:p>
        </p:txBody>
      </p:sp>
      <p:sp>
        <p:nvSpPr>
          <p:cNvPr id="28675" name="Rectangle 3"/>
          <p:cNvSpPr>
            <a:spLocks noGrp="1" noChangeArrowheads="1"/>
          </p:cNvSpPr>
          <p:nvPr>
            <p:ph type="body" idx="1"/>
          </p:nvPr>
        </p:nvSpPr>
        <p:spPr>
          <a:xfrm>
            <a:off x="468313" y="1052736"/>
            <a:ext cx="8229600" cy="5149627"/>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Tutor identifies a range of regularly used comments written on students’ work;</a:t>
            </a:r>
          </a:p>
          <a:p>
            <a:r>
              <a:rPr lang="en-GB" sz="2600" dirty="0"/>
              <a:t>These are collated and numbered;</a:t>
            </a:r>
          </a:p>
          <a:p>
            <a:r>
              <a:rPr lang="en-GB" sz="2600" dirty="0"/>
              <a:t>Tutor marks work and writes numbers on text of assignment where specific comments apply, or provides a written (or emailed) detailed commentary which pulls together the appropriate items into continuous prose;</a:t>
            </a:r>
          </a:p>
          <a:p>
            <a:r>
              <a:rPr lang="en-GB" sz="2600" dirty="0"/>
              <a:t>Moodle and other platforms can do much of the drudgery in terms of collating marks, returning work etc. Assignment handler can return comments and only release marks when students have commented.</a:t>
            </a:r>
          </a:p>
        </p:txBody>
      </p:sp>
    </p:spTree>
    <p:extLst>
      <p:ext uri="{BB962C8B-B14F-4D97-AF65-F5344CB8AC3E}">
        <p14:creationId xmlns:p14="http://schemas.microsoft.com/office/powerpoint/2010/main" val="3214444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14313"/>
            <a:ext cx="8382000" cy="1071562"/>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Computer-assisted assessment: why?</a:t>
            </a:r>
          </a:p>
        </p:txBody>
      </p:sp>
      <p:sp>
        <p:nvSpPr>
          <p:cNvPr id="2969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Enables feedback to be given regularly and incrementally;</a:t>
            </a:r>
          </a:p>
          <a:p>
            <a:r>
              <a:rPr lang="en-GB" sz="2600" dirty="0"/>
              <a:t>Saves tutor time for large cohorts and repeated classes;</a:t>
            </a:r>
          </a:p>
          <a:p>
            <a:r>
              <a:rPr lang="en-GB" sz="2600" dirty="0"/>
              <a:t>Can allow instant (or rapid) on screen feedback to e.g. MCQ options;</a:t>
            </a:r>
          </a:p>
          <a:p>
            <a:r>
              <a:rPr lang="en-GB" sz="2600" dirty="0"/>
              <a:t>Saves drudgery, (but not a quick fix);</a:t>
            </a:r>
          </a:p>
          <a:p>
            <a:r>
              <a:rPr lang="en-GB" sz="2600" dirty="0"/>
              <a:t>Is really worth while for large cohorts and where content doesn’t alter fast.</a:t>
            </a:r>
          </a:p>
        </p:txBody>
      </p:sp>
    </p:spTree>
    <p:extLst>
      <p:ext uri="{BB962C8B-B14F-4D97-AF65-F5344CB8AC3E}">
        <p14:creationId xmlns:p14="http://schemas.microsoft.com/office/powerpoint/2010/main" val="27342496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22239"/>
            <a:ext cx="7543800" cy="9304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Computer-assisted assignments: how?</a:t>
            </a:r>
          </a:p>
        </p:txBody>
      </p:sp>
      <p:sp>
        <p:nvSpPr>
          <p:cNvPr id="30723" name="Rectangle 3"/>
          <p:cNvSpPr>
            <a:spLocks noGrp="1" noChangeArrowheads="1"/>
          </p:cNvSpPr>
          <p:nvPr>
            <p:ph type="body" idx="1"/>
          </p:nvPr>
        </p:nvSpPr>
        <p:spPr>
          <a:xfrm>
            <a:off x="179388" y="1268761"/>
            <a:ext cx="8785225" cy="489709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Designing them should not be a cottage industry!</a:t>
            </a:r>
          </a:p>
          <a:p>
            <a:r>
              <a:rPr lang="en-GB" sz="2600" dirty="0"/>
              <a:t>Training and support both in designing questions and applying the relevant technology are essential;</a:t>
            </a:r>
          </a:p>
          <a:p>
            <a:r>
              <a:rPr lang="en-GB" sz="2600" dirty="0"/>
              <a:t>Testing and piloting of CAA items is also imperative;</a:t>
            </a:r>
          </a:p>
          <a:p>
            <a:r>
              <a:rPr lang="en-GB" sz="2600" dirty="0"/>
              <a:t>We can make use of existing test packages (e.g. from publishers), colleagues with expertise and advice from software companies (e.g. Moodle, </a:t>
            </a:r>
            <a:r>
              <a:rPr lang="en-GB" sz="2600" dirty="0" err="1"/>
              <a:t>Turnitin</a:t>
            </a:r>
            <a:r>
              <a:rPr lang="en-GB" sz="2600" dirty="0"/>
              <a:t>, </a:t>
            </a:r>
            <a:r>
              <a:rPr lang="en-GB" sz="2600" dirty="0" err="1"/>
              <a:t>QuestionMark</a:t>
            </a:r>
            <a:r>
              <a:rPr lang="en-GB" sz="2600" dirty="0"/>
              <a:t>). </a:t>
            </a:r>
          </a:p>
          <a:p>
            <a:endParaRPr lang="en-GB" sz="2600" dirty="0"/>
          </a:p>
        </p:txBody>
      </p:sp>
    </p:spTree>
    <p:extLst>
      <p:ext uri="{BB962C8B-B14F-4D97-AF65-F5344CB8AC3E}">
        <p14:creationId xmlns:p14="http://schemas.microsoft.com/office/powerpoint/2010/main" val="471023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3200" dirty="0"/>
              <a:t>Use CAA </a:t>
            </a:r>
            <a:r>
              <a:rPr lang="en-GB" sz="3200" i="1" dirty="0"/>
              <a:t>for</a:t>
            </a:r>
            <a:r>
              <a:rPr lang="en-GB" sz="3200" dirty="0"/>
              <a:t> rather than </a:t>
            </a:r>
            <a:r>
              <a:rPr lang="en-GB" sz="3200" i="1" dirty="0"/>
              <a:t>of</a:t>
            </a:r>
            <a:r>
              <a:rPr lang="en-GB" sz="3200" dirty="0"/>
              <a:t> learning</a:t>
            </a:r>
          </a:p>
        </p:txBody>
      </p:sp>
      <p:sp>
        <p:nvSpPr>
          <p:cNvPr id="31747"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We can employ computer-assisted formative assessment with responses to student work automatically generated by email; </a:t>
            </a:r>
          </a:p>
          <a:p>
            <a:r>
              <a:rPr lang="en-GB" dirty="0"/>
              <a:t>Students seem to really like having the chance to find out how they are doing, and attempt tests several times in an environment where no one else is watching how they do; </a:t>
            </a:r>
          </a:p>
          <a:p>
            <a:r>
              <a:rPr lang="en-GB" dirty="0"/>
              <a:t>We can monitor what is going on across a cohort, so we can concentrate our energies either on students who are repeatedly doing badly or those who are not engaging at all in the activity; Note that Computer-supported assessment can include use of audio feedback via digital sound files, video commentaries and other means of using course Virtual Learning Environments.</a:t>
            </a:r>
          </a:p>
          <a:p>
            <a:endParaRPr lang="en-GB" dirty="0"/>
          </a:p>
        </p:txBody>
      </p:sp>
    </p:spTree>
    <p:extLst>
      <p:ext uri="{BB962C8B-B14F-4D97-AF65-F5344CB8AC3E}">
        <p14:creationId xmlns:p14="http://schemas.microsoft.com/office/powerpoint/2010/main" val="2964086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E568-8C38-479C-AC61-0BE70B00F718}"/>
              </a:ext>
            </a:extLst>
          </p:cNvPr>
          <p:cNvSpPr>
            <a:spLocks noGrp="1"/>
          </p:cNvSpPr>
          <p:nvPr>
            <p:ph type="title"/>
          </p:nvPr>
        </p:nvSpPr>
        <p:spPr/>
        <p:txBody>
          <a:bodyPr/>
          <a:lstStyle/>
          <a:p>
            <a:r>
              <a:rPr lang="en-GB" dirty="0"/>
              <a:t>Practical guidance on engaging students in assessment and feedback</a:t>
            </a:r>
          </a:p>
        </p:txBody>
      </p:sp>
      <p:sp>
        <p:nvSpPr>
          <p:cNvPr id="3" name="Text Placeholder 2">
            <a:extLst>
              <a:ext uri="{FF2B5EF4-FFF2-40B4-BE49-F238E27FC236}">
                <a16:creationId xmlns:a16="http://schemas.microsoft.com/office/drawing/2014/main" id="{88DE68DB-9828-4351-8A2E-D7DD2248AF6F}"/>
              </a:ext>
            </a:extLst>
          </p:cNvPr>
          <p:cNvSpPr>
            <a:spLocks noGrp="1"/>
          </p:cNvSpPr>
          <p:nvPr>
            <p:ph type="body" idx="1"/>
          </p:nvPr>
        </p:nvSpPr>
        <p:spPr/>
        <p:txBody>
          <a:bodyPr/>
          <a:lstStyle/>
          <a:p>
            <a:r>
              <a:rPr lang="en-GB" sz="2800" dirty="0"/>
              <a:t>We didn’t use any of the rest of the slides, but you’re most welcome to them</a:t>
            </a:r>
          </a:p>
          <a:p>
            <a:endParaRPr lang="en-GB" sz="2800" dirty="0"/>
          </a:p>
        </p:txBody>
      </p:sp>
    </p:spTree>
    <p:extLst>
      <p:ext uri="{BB962C8B-B14F-4D97-AF65-F5344CB8AC3E}">
        <p14:creationId xmlns:p14="http://schemas.microsoft.com/office/powerpoint/2010/main" val="1384495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endParaRPr lang="en-GB" dirty="0"/>
          </a:p>
          <a:p>
            <a:r>
              <a:rPr lang="en-GB" dirty="0"/>
              <a:t>Give them real problems to solve and issues with which to engage;</a:t>
            </a:r>
          </a:p>
          <a:p>
            <a:r>
              <a:rPr lang="en-GB" dirty="0"/>
              <a:t>Identify the skills they need to succeed and provide opportunities to rehearse and develop them;</a:t>
            </a:r>
          </a:p>
          <a:p>
            <a:r>
              <a:rPr lang="en-GB"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39752623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08566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C2EF-D432-4FB8-A8CC-B47216B8E04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for students: setting the context</a:t>
            </a:r>
          </a:p>
        </p:txBody>
      </p:sp>
      <p:sp>
        <p:nvSpPr>
          <p:cNvPr id="3" name="Content Placeholder 2">
            <a:extLst>
              <a:ext uri="{FF2B5EF4-FFF2-40B4-BE49-F238E27FC236}">
                <a16:creationId xmlns:a16="http://schemas.microsoft.com/office/drawing/2014/main" id="{1019F8C0-2458-4834-942A-0DA129AE0C7E}"/>
              </a:ext>
            </a:extLst>
          </p:cNvPr>
          <p:cNvSpPr>
            <a:spLocks noGrp="1"/>
          </p:cNvSpPr>
          <p:nvPr>
            <p:ph idx="1"/>
          </p:nvPr>
        </p:nvSpPr>
        <p:spPr>
          <a:xfrm>
            <a:off x="468313" y="1268760"/>
            <a:ext cx="8229600" cy="4933603"/>
          </a:xfrm>
        </p:spPr>
        <p:txBody>
          <a:bodyPr/>
          <a:lstStyle/>
          <a:p>
            <a:r>
              <a:rPr lang="en-GB" dirty="0"/>
              <a:t>Early-stage students are likely to need more reassurance in your briefings in which the tone of your language may be crucial;</a:t>
            </a:r>
          </a:p>
          <a:p>
            <a:r>
              <a:rPr lang="en-GB" dirty="0"/>
              <a:t>We should aim for as much transparency as possible: no student should be having to guess what you are looking for at any stage of their academic careers;</a:t>
            </a:r>
          </a:p>
          <a:p>
            <a:r>
              <a:rPr lang="en-GB" dirty="0"/>
              <a:t>Whenever we use what may be to them an unfamiliar format, briefings should be linked to trial-runs, risk-free rehearsals and Q&amp;A opportunities to clarify any areas of misconceptions; </a:t>
            </a:r>
          </a:p>
          <a:p>
            <a:r>
              <a:rPr lang="en-GB" dirty="0"/>
              <a:t>This is not ‘</a:t>
            </a:r>
            <a:r>
              <a:rPr lang="en-GB" dirty="0" err="1"/>
              <a:t>spoonfeeding</a:t>
            </a:r>
            <a:r>
              <a:rPr lang="en-GB" dirty="0"/>
              <a:t>’ but instead giving them the knives and forks to feed themselves! </a:t>
            </a:r>
          </a:p>
        </p:txBody>
      </p:sp>
    </p:spTree>
    <p:extLst>
      <p:ext uri="{BB962C8B-B14F-4D97-AF65-F5344CB8AC3E}">
        <p14:creationId xmlns:p14="http://schemas.microsoft.com/office/powerpoint/2010/main" val="6821263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85ED-5876-483C-A651-2A46B668B23C}"/>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activity</a:t>
            </a:r>
          </a:p>
        </p:txBody>
      </p:sp>
      <p:sp>
        <p:nvSpPr>
          <p:cNvPr id="3" name="Content Placeholder 2">
            <a:extLst>
              <a:ext uri="{FF2B5EF4-FFF2-40B4-BE49-F238E27FC236}">
                <a16:creationId xmlns:a16="http://schemas.microsoft.com/office/drawing/2014/main" id="{9B09D8E0-2DFB-4D1C-9527-5BC110641EAF}"/>
              </a:ext>
            </a:extLst>
          </p:cNvPr>
          <p:cNvSpPr>
            <a:spLocks noGrp="1"/>
          </p:cNvSpPr>
          <p:nvPr>
            <p:ph idx="1"/>
          </p:nvPr>
        </p:nvSpPr>
        <p:spPr/>
        <p:txBody>
          <a:bodyPr/>
          <a:lstStyle/>
          <a:p>
            <a:pPr marL="0" indent="0">
              <a:buNone/>
            </a:pPr>
            <a:r>
              <a:rPr lang="en-GB" sz="2800" dirty="0"/>
              <a:t>Imagine this is an early assignment for a First-Year undergraduate cohort;</a:t>
            </a:r>
          </a:p>
          <a:p>
            <a:r>
              <a:rPr lang="en-GB" sz="2800" dirty="0"/>
              <a:t>In groups, list some essential components of an effective assignment brief;</a:t>
            </a:r>
          </a:p>
          <a:p>
            <a:r>
              <a:rPr lang="en-GB" sz="2800" dirty="0"/>
              <a:t>Discuss how your briefings would be different if these were Final Year UGs or PG students;</a:t>
            </a:r>
          </a:p>
          <a:p>
            <a:r>
              <a:rPr lang="en-GB" sz="2800" dirty="0"/>
              <a:t>Use this activity to help you build a checklist of what to include in your future briefings.</a:t>
            </a:r>
          </a:p>
        </p:txBody>
      </p:sp>
    </p:spTree>
    <p:extLst>
      <p:ext uri="{BB962C8B-B14F-4D97-AF65-F5344CB8AC3E}">
        <p14:creationId xmlns:p14="http://schemas.microsoft.com/office/powerpoint/2010/main" val="886241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25466492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13866217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14158443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1196975"/>
            <a:ext cx="8229600" cy="4789488"/>
          </a:xfrm>
        </p:spPr>
        <p:txBody>
          <a:bodyPr/>
          <a:lstStyle/>
          <a:p>
            <a:pPr marL="457200" lvl="0" indent="-457200">
              <a:buSzPct val="100000"/>
              <a:buFont typeface="+mj-lt"/>
              <a:buAutoNum type="arabicPeriod"/>
            </a:pPr>
            <a:r>
              <a:rPr lang="en-GB" dirty="0"/>
              <a:t>Choose examples which will help students firmly grasp task requirements; </a:t>
            </a:r>
          </a:p>
          <a:p>
            <a:pPr marL="457200" lvl="0" indent="-457200">
              <a:buSzPct val="100000"/>
              <a:buFont typeface="+mj-lt"/>
              <a:buAutoNum type="arabicPeriod"/>
            </a:pPr>
            <a:r>
              <a:rPr lang="en-GB" dirty="0"/>
              <a:t>Help students practice applying criteria to samples of work; </a:t>
            </a:r>
          </a:p>
          <a:p>
            <a:pPr marL="457200" lvl="0" indent="-457200">
              <a:buSzPct val="100000"/>
              <a:buFont typeface="+mj-lt"/>
              <a:buAutoNum type="arabicPeriod"/>
            </a:pPr>
            <a:r>
              <a:rPr lang="en-GB" dirty="0"/>
              <a:t>Enable students to reflect deeply on, and discuss, what high quality work looks like; </a:t>
            </a:r>
          </a:p>
          <a:p>
            <a:pPr marL="457200" lvl="0" indent="-457200">
              <a:buSzPct val="100000"/>
              <a:buFont typeface="+mj-lt"/>
              <a:buAutoNum type="arabicPeriod"/>
            </a:pPr>
            <a:r>
              <a:rPr lang="en-GB" dirty="0"/>
              <a:t>Choose examples to promote self-efficacy; </a:t>
            </a:r>
          </a:p>
          <a:p>
            <a:pPr marL="457200" lvl="0" indent="-457200">
              <a:buSzPct val="100000"/>
              <a:buFont typeface="+mj-lt"/>
              <a:buAutoNum type="arabicPeriod"/>
            </a:pPr>
            <a:r>
              <a:rPr lang="en-GB" dirty="0"/>
              <a:t>Carefully orchestrate discussion activities to promote understanding of fruitful learning strategies and approaches;</a:t>
            </a:r>
          </a:p>
          <a:p>
            <a:pPr marL="457200" lvl="0" indent="-457200">
              <a:buSzPct val="100000"/>
              <a:buFont typeface="+mj-lt"/>
              <a:buAutoNum type="arabicPeriod"/>
            </a:pPr>
            <a:r>
              <a:rPr lang="en-GB" dirty="0"/>
              <a:t>Use exemplars-based activities to develop students’ skills to monitor their own work while they are producing it; </a:t>
            </a:r>
          </a:p>
          <a:p>
            <a:pPr marL="457200" lvl="0" indent="-457200">
              <a:buSzPct val="100000"/>
              <a:buFont typeface="+mj-lt"/>
              <a:buAutoNum type="arabicPeriod"/>
            </a:pPr>
            <a:r>
              <a:rPr lang="en-GB" dirty="0"/>
              <a:t>Help them rate their work by comparison with their peers.</a:t>
            </a:r>
          </a:p>
        </p:txBody>
      </p:sp>
    </p:spTree>
    <p:extLst>
      <p:ext uri="{BB962C8B-B14F-4D97-AF65-F5344CB8AC3E}">
        <p14:creationId xmlns:p14="http://schemas.microsoft.com/office/powerpoint/2010/main" val="38601990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p:spPr>
        <p:txBody>
          <a:bodyPr/>
          <a:lstStyle/>
          <a:p>
            <a:r>
              <a:rPr lang="en-GB" dirty="0"/>
              <a:t>Planning to implement enhancements in </a:t>
            </a:r>
            <a:br>
              <a:rPr lang="en-GB" dirty="0"/>
            </a:br>
            <a:r>
              <a:rPr lang="en-GB" dirty="0"/>
              <a:t>assessment &amp; feedback in your module/programme</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assessment practices?</a:t>
            </a:r>
          </a:p>
          <a:p>
            <a:r>
              <a:rPr lang="en-GB" sz="2800" dirty="0"/>
              <a:t>Thinking about the teams you work with, are there ways in which you could use ideas from today’s session to help make your assessment more authentic?</a:t>
            </a:r>
          </a:p>
          <a:p>
            <a:r>
              <a:rPr lang="en-GB" sz="2800" dirty="0"/>
              <a:t>How could your influence impact more widely on colleagues across the university?</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10425</Words>
  <Application>Microsoft Office PowerPoint</Application>
  <PresentationFormat>On-screen Show (4:3)</PresentationFormat>
  <Paragraphs>982</Paragraphs>
  <Slides>150</Slides>
  <Notes>70</Notes>
  <HiddenSlides>0</HiddenSlides>
  <MMClips>1</MMClips>
  <ScaleCrop>false</ScaleCrop>
  <HeadingPairs>
    <vt:vector size="6" baseType="variant">
      <vt:variant>
        <vt:lpstr>Fonts Used</vt:lpstr>
      </vt:variant>
      <vt:variant>
        <vt:i4>18</vt:i4>
      </vt:variant>
      <vt:variant>
        <vt:lpstr>Theme</vt:lpstr>
      </vt:variant>
      <vt:variant>
        <vt:i4>33</vt:i4>
      </vt:variant>
      <vt:variant>
        <vt:lpstr>Slide Titles</vt:lpstr>
      </vt:variant>
      <vt:variant>
        <vt:i4>150</vt:i4>
      </vt:variant>
    </vt:vector>
  </HeadingPairs>
  <TitlesOfParts>
    <vt:vector size="201" baseType="lpstr">
      <vt:lpstr>Batang</vt:lpstr>
      <vt:lpstr>AR CARTER</vt:lpstr>
      <vt:lpstr>Arial</vt:lpstr>
      <vt:lpstr>Arial Rounded MT Bold</vt:lpstr>
      <vt:lpstr>Blackadder ITC</vt:lpstr>
      <vt:lpstr>Bradley Hand ITC</vt:lpstr>
      <vt:lpstr>Calibri</vt:lpstr>
      <vt:lpstr>Calibri Light</vt:lpstr>
      <vt:lpstr>Comic Sans MS</vt:lpstr>
      <vt:lpstr>Creepy</vt:lpstr>
      <vt:lpstr>Curlz MT</vt:lpstr>
      <vt:lpstr>Helvetica</vt:lpstr>
      <vt:lpstr>Monotype Sorts</vt:lpstr>
      <vt:lpstr>Segoe UI</vt:lpstr>
      <vt:lpstr>Tahoma</vt:lpstr>
      <vt:lpstr>Times New Roman</vt:lpstr>
      <vt:lpstr>Trebuchet MS</vt:lpstr>
      <vt:lpstr>Wingdings</vt:lpstr>
      <vt:lpstr>LeedsMet template</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Clouds</vt:lpstr>
      <vt:lpstr>2_LeedsMet template</vt:lpstr>
      <vt:lpstr>9_Custom Design</vt:lpstr>
      <vt:lpstr>4_Professional</vt:lpstr>
      <vt:lpstr>83_Custom Design</vt:lpstr>
      <vt:lpstr>5_Custom Design</vt:lpstr>
      <vt:lpstr>11_Custom Design</vt:lpstr>
      <vt:lpstr>81_Custom Design</vt:lpstr>
      <vt:lpstr>7_Office Theme</vt:lpstr>
      <vt:lpstr>79_Custom Design</vt:lpstr>
      <vt:lpstr>96_Custom Design</vt:lpstr>
      <vt:lpstr>2_Office Theme</vt:lpstr>
      <vt:lpstr>70_Custom Design</vt:lpstr>
      <vt:lpstr>94_Custom Design</vt:lpstr>
      <vt:lpstr>46_Custom Design</vt:lpstr>
      <vt:lpstr>53_Custom Design</vt:lpstr>
      <vt:lpstr>110_Custom Design</vt:lpstr>
      <vt:lpstr>105_Custom Design</vt:lpstr>
      <vt:lpstr>11_Office Theme</vt:lpstr>
      <vt:lpstr>126_Custom Design</vt:lpstr>
      <vt:lpstr>44_Custom Design</vt:lpstr>
      <vt:lpstr>84_Custom Design</vt:lpstr>
      <vt:lpstr>Streamlining assessment: making assessment and feedback more effective and efficient </vt:lpstr>
      <vt:lpstr>The purpose of the sessions today on assessment and feedback</vt:lpstr>
      <vt:lpstr>In this participative workshop, participants will have opportunities to:</vt:lpstr>
      <vt:lpstr>Programme</vt:lpstr>
      <vt:lpstr>Enhancing Assessment and Feedback</vt:lpstr>
      <vt:lpstr>Underpinning premises</vt:lpstr>
      <vt:lpstr>PowerPoint Presentation</vt:lpstr>
      <vt:lpstr>Using assessment for learning  (Sambell et al, 2012)</vt:lpstr>
      <vt:lpstr>My fit-for-purpose model of assessment: the key questions</vt:lpstr>
      <vt:lpstr>For any assessment activity, we need to be clear about:</vt:lpstr>
      <vt:lpstr>So to help us focus on assessment criteria and developing students’ assessment literacy, a game!</vt:lpstr>
      <vt:lpstr>Thinking through the issues raised in the biscuit game</vt:lpstr>
      <vt:lpstr>Formative and summative assessment</vt:lpstr>
      <vt:lpstr>The importance of dialogic feedback (Sadler)</vt:lpstr>
      <vt:lpstr>Assessment literacy: students do better if they can: </vt:lpstr>
      <vt:lpstr>Students tend to be more convinced about the fairness of the assessment process if</vt:lpstr>
      <vt:lpstr>PowerPoint Presentation</vt:lpstr>
      <vt:lpstr>Helping students better understand what is needed of them</vt:lpstr>
      <vt:lpstr>Assessment for learning: some useful thoughts</vt:lpstr>
      <vt:lpstr>Assessment for learning</vt:lpstr>
      <vt:lpstr>Using feedback to enhance student learning</vt:lpstr>
      <vt:lpstr>Activating Learning Using feedback to enhance student learning, foster achievement and promote learning QMUL</vt:lpstr>
      <vt:lpstr> About Phil…</vt:lpstr>
      <vt:lpstr>Announcement about mobile phones and laptops...</vt:lpstr>
      <vt:lpstr>Announcement about mobile phones and laptops...</vt:lpstr>
      <vt:lpstr>Thought for the day: Einstein</vt:lpstr>
      <vt:lpstr>How do assessment and feedback need to vary across disciplines?  (after Biglan, 1973, Trowler, 2014, Berry O’Donovan, 2018)</vt:lpstr>
      <vt:lpstr>PowerPoint Presentation</vt:lpstr>
      <vt:lpstr>The most important part of our work</vt:lpstr>
      <vt:lpstr>Download anytime Phil’s materials on learning and feedback</vt:lpstr>
      <vt:lpstr>Teaching, learning and enthusiasm</vt:lpstr>
      <vt:lpstr>Time-constrained assessed written Post-it exercise</vt:lpstr>
      <vt:lpstr>You wrote (1)</vt:lpstr>
      <vt:lpstr>You wrote (2)</vt:lpstr>
      <vt:lpstr>PowerPoint Presentation</vt:lpstr>
      <vt:lpstr>The NSS Assessment and Feedback Agenda (2005-16)</vt:lpstr>
      <vt:lpstr>The new NSS statements (2017)</vt:lpstr>
      <vt:lpstr>PowerPoint Presentation</vt:lpstr>
      <vt:lpstr>PowerPoint Presentation</vt:lpstr>
      <vt:lpstr>PowerPoint Presentation</vt:lpstr>
      <vt:lpstr>We can’t carry on trying to use traditional assessment and feedback processes</vt:lpstr>
      <vt:lpstr>Developing students’ feedback literacy</vt:lpstr>
      <vt:lpstr>Factors underpinning feedback literacy</vt:lpstr>
      <vt:lpstr>Task: think about ghastly feedback</vt:lpstr>
      <vt:lpstr>Feedback needs to have a future focus</vt:lpstr>
      <vt:lpstr>Quality feedback: 3 functions</vt:lpstr>
      <vt:lpstr>PowerPoint Presentation</vt:lpstr>
      <vt:lpstr>Fishing for feedback?</vt:lpstr>
      <vt:lpstr>Five main problems with assessed essays</vt:lpstr>
      <vt:lpstr>How’s your feedback?  (After Nicol and MacFarlane-Dick, 2006)</vt:lpstr>
      <vt:lpstr>Bringing assessment and feedback to life Questions employers might ask at interview that could help us frame some of our assignments</vt:lpstr>
      <vt:lpstr>PowerPoint Presentation</vt:lpstr>
      <vt:lpstr>PowerPoint Presentation</vt:lpstr>
      <vt:lpstr>PowerPoint Presentation</vt:lpstr>
      <vt:lpstr>What’s wrong with feedback?</vt:lpstr>
      <vt:lpstr>But what’s really wrong with feedback?</vt:lpstr>
      <vt:lpstr>The importance of dialogic assessment</vt:lpstr>
      <vt:lpstr>Royce Sadler on feedback:</vt:lpstr>
      <vt:lpstr>PowerPoint Presentation</vt:lpstr>
      <vt:lpstr>SALLY’S FURTHER SLIDES ON FEEDBACK</vt:lpstr>
      <vt:lpstr>Fostering student engagement with feedback</vt:lpstr>
      <vt:lpstr>Encouraging better use of feedback  </vt:lpstr>
      <vt:lpstr>Good feedback:  (after Brown, S. (2015), Assessment, learning and teaching in higher education: global perspectives, London: Palgrave-MacMillan)</vt:lpstr>
      <vt:lpstr>Good feedback:</vt:lpstr>
      <vt:lpstr>Good feedback:</vt:lpstr>
      <vt:lpstr>Good feedback:</vt:lpstr>
      <vt:lpstr>Five things students really hate about poor feedback</vt:lpstr>
      <vt:lpstr>Five things students really hate about poor feedback</vt:lpstr>
      <vt:lpstr>Encouraging students to recognise and use the feedback we provide for them</vt:lpstr>
      <vt:lpstr>Streamlining assessment</vt:lpstr>
      <vt:lpstr>Streamlining assessment: why would we wish to do it?</vt:lpstr>
      <vt:lpstr>To give feedback more effectively  &amp; efficiently, we can:</vt:lpstr>
      <vt:lpstr>Feeding back orally to groups of students: why?</vt:lpstr>
      <vt:lpstr>Feeding back orally to groups of students: how?</vt:lpstr>
      <vt:lpstr>Written assignment reports: why?</vt:lpstr>
      <vt:lpstr>Assignment reports: how?</vt:lpstr>
      <vt:lpstr>Using ‘expanded’ model answers: why?</vt:lpstr>
      <vt:lpstr>Using model answers: how?</vt:lpstr>
      <vt:lpstr>Assignment return sheets: why?</vt:lpstr>
      <vt:lpstr>Assignment return sheets: how?</vt:lpstr>
      <vt:lpstr>Sample assignment return proforma</vt:lpstr>
      <vt:lpstr>Statement banks: why?</vt:lpstr>
      <vt:lpstr>Statement banks: how?</vt:lpstr>
      <vt:lpstr>Computer-assisted assessment: why?</vt:lpstr>
      <vt:lpstr>Computer-assisted assignments: how?</vt:lpstr>
      <vt:lpstr>Use CAA for rather than of learning</vt:lpstr>
      <vt:lpstr>Practical guidance on engaging students in assessment and feedback</vt:lpstr>
      <vt:lpstr>To better engage learners through feedback and assessment we can:</vt:lpstr>
      <vt:lpstr>Making assessment work well</vt:lpstr>
      <vt:lpstr>Briefings for students: setting the context</vt:lpstr>
      <vt:lpstr>Briefings activity</vt:lpstr>
      <vt:lpstr>Essential components of an effective assignment brief I would suggest include:</vt:lpstr>
      <vt:lpstr>What are exemplars, and how can we use them productively?</vt:lpstr>
      <vt:lpstr>Exemplars can enable students to:</vt:lpstr>
      <vt:lpstr>What can we do when using exemplars? </vt:lpstr>
      <vt:lpstr>Do your international students understand UK assessment approaches?</vt:lpstr>
      <vt:lpstr>Are your students aware of all the processes and procedures we use to ensure fair assessment? </vt:lpstr>
      <vt:lpstr>Planning to implement enhancements in  assessment &amp; feedback in your module/programme</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Phil’s choices</vt:lpstr>
      <vt:lpstr>Activating Learning Using feedback to enhance student learning, foster achievement and promote learning QMUL</vt:lpstr>
      <vt:lpstr> About Phil…</vt:lpstr>
      <vt:lpstr>Announcement about mobile phones and laptops...</vt:lpstr>
      <vt:lpstr>You will be able to download my main slides</vt:lpstr>
      <vt:lpstr>Thought for the day: Einstein</vt:lpstr>
      <vt:lpstr>How do assessment and feedback need to vary across disciplines?  (after Biglan, 1973, Trowler, 2014, Berry O’Donovan, 2018)</vt:lpstr>
      <vt:lpstr>PowerPoint Presentation</vt:lpstr>
      <vt:lpstr>The most important part of our work</vt:lpstr>
      <vt:lpstr>Download anytime Phil’s materials on learning and feedback</vt:lpstr>
      <vt:lpstr>Teaching, learning and enthusiasm</vt:lpstr>
      <vt:lpstr>Time-constrained assessed written Post-it exercise</vt:lpstr>
      <vt:lpstr>PowerPoint Presentation</vt:lpstr>
      <vt:lpstr>The NSS Assessment and Feedback Agenda (2005-16)</vt:lpstr>
      <vt:lpstr>The new NSS statements (2017)</vt:lpstr>
      <vt:lpstr>PowerPoint Presentation</vt:lpstr>
      <vt:lpstr>PowerPoint Presentation</vt:lpstr>
      <vt:lpstr>PowerPoint Presentation</vt:lpstr>
      <vt:lpstr>We can’t carry on trying to use traditional assessment and feedback processes</vt:lpstr>
      <vt:lpstr>Developing students’ feedback literacy</vt:lpstr>
      <vt:lpstr>Factors underpinning feedback literacy</vt:lpstr>
      <vt:lpstr>Task: think about ghastly feedback</vt:lpstr>
      <vt:lpstr>Feedback needs to have a future focus</vt:lpstr>
      <vt:lpstr>Quality feedback: 3 functions</vt:lpstr>
      <vt:lpstr>PowerPoint Presentation</vt:lpstr>
      <vt:lpstr>Fishing for feedback?</vt:lpstr>
      <vt:lpstr>PowerPoint Presentation</vt:lpstr>
      <vt:lpstr>Five main problems with assessed essays</vt:lpstr>
      <vt:lpstr>How’s your feedback?  (After Nicol and MacFarlane-Dick, 2006)</vt:lpstr>
      <vt:lpstr>Bringing assessment and feedback to life Questions employers might ask at interview that could help us frame some of our assignments</vt:lpstr>
      <vt:lpstr>PowerPoint Presentation</vt:lpstr>
      <vt:lpstr>PowerPoint Presentation</vt:lpstr>
      <vt:lpstr>PowerPoint Presentation</vt:lpstr>
      <vt:lpstr>What’s wrong with feedback?</vt:lpstr>
      <vt:lpstr>But what’s really wrong with feedback?</vt:lpstr>
      <vt:lpstr>The importance of dialogic assessment</vt:lpstr>
      <vt:lpstr>Royce Sadler on feedback:</vt:lpstr>
      <vt:lpstr>Five tips for formative feedback</vt:lpstr>
      <vt:lpstr>Conclusions</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2018-11-22T20:00:13Z</dcterms:modified>
</cp:coreProperties>
</file>