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slideLayouts/slideLayout29.xml" ContentType="application/vnd.openxmlformats-officedocument.presentationml.slideLayout+xml"/>
  <Override PartName="/ppt/theme/theme25.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slideLayouts/slideLayout31.xml" ContentType="application/vnd.openxmlformats-officedocument.presentationml.slideLayout+xml"/>
  <Override PartName="/ppt/theme/theme27.xml" ContentType="application/vnd.openxmlformats-officedocument.theme+xml"/>
  <Override PartName="/ppt/slideLayouts/slideLayout32.xml" ContentType="application/vnd.openxmlformats-officedocument.presentationml.slideLayout+xml"/>
  <Override PartName="/ppt/theme/theme28.xml" ContentType="application/vnd.openxmlformats-officedocument.theme+xml"/>
  <Override PartName="/ppt/slideLayouts/slideLayout33.xml" ContentType="application/vnd.openxmlformats-officedocument.presentationml.slideLayout+xml"/>
  <Override PartName="/ppt/theme/theme2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0.xml" ContentType="application/vnd.openxmlformats-officedocument.theme+xml"/>
  <Override PartName="/ppt/slideLayouts/slideLayout36.xml" ContentType="application/vnd.openxmlformats-officedocument.presentationml.slideLayout+xml"/>
  <Override PartName="/ppt/theme/theme31.xml" ContentType="application/vnd.openxmlformats-officedocument.theme+xml"/>
  <Override PartName="/ppt/slideLayouts/slideLayout37.xml" ContentType="application/vnd.openxmlformats-officedocument.presentationml.slideLayout+xml"/>
  <Override PartName="/ppt/theme/theme3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3.xml" ContentType="application/vnd.openxmlformats-officedocument.theme+xml"/>
  <Override PartName="/ppt/slideLayouts/slideLayout40.xml" ContentType="application/vnd.openxmlformats-officedocument.presentationml.slideLayout+xml"/>
  <Override PartName="/ppt/theme/theme34.xml" ContentType="application/vnd.openxmlformats-officedocument.theme+xml"/>
  <Override PartName="/ppt/slideLayouts/slideLayout41.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1" r:id="rId6"/>
    <p:sldMasterId id="2147484746" r:id="rId7"/>
    <p:sldMasterId id="2147484758" r:id="rId8"/>
    <p:sldMasterId id="2147484762" r:id="rId9"/>
    <p:sldMasterId id="2147484766" r:id="rId10"/>
    <p:sldMasterId id="2147484772" r:id="rId11"/>
    <p:sldMasterId id="2147484949" r:id="rId12"/>
    <p:sldMasterId id="2147484974" r:id="rId13"/>
    <p:sldMasterId id="2147485002" r:id="rId14"/>
    <p:sldMasterId id="2147485018" r:id="rId15"/>
    <p:sldMasterId id="2147485042" r:id="rId16"/>
    <p:sldMasterId id="2147485044" r:id="rId17"/>
    <p:sldMasterId id="2147485060" r:id="rId18"/>
    <p:sldMasterId id="2147485067" r:id="rId19"/>
    <p:sldMasterId id="2147485082" r:id="rId20"/>
    <p:sldMasterId id="2147485086" r:id="rId21"/>
    <p:sldMasterId id="2147485091" r:id="rId22"/>
    <p:sldMasterId id="2147485121" r:id="rId23"/>
    <p:sldMasterId id="2147485126" r:id="rId24"/>
    <p:sldMasterId id="2147485162" r:id="rId25"/>
    <p:sldMasterId id="2147485165" r:id="rId26"/>
    <p:sldMasterId id="2147485168" r:id="rId27"/>
    <p:sldMasterId id="2147485182" r:id="rId28"/>
    <p:sldMasterId id="2147485189" r:id="rId29"/>
    <p:sldMasterId id="2147485196" r:id="rId30"/>
    <p:sldMasterId id="2147485198" r:id="rId31"/>
    <p:sldMasterId id="2147485200" r:id="rId32"/>
    <p:sldMasterId id="2147485206" r:id="rId33"/>
    <p:sldMasterId id="2147485208" r:id="rId34"/>
    <p:sldMasterId id="2147485212" r:id="rId35"/>
  </p:sldMasterIdLst>
  <p:notesMasterIdLst>
    <p:notesMasterId r:id="rId108"/>
  </p:notesMasterIdLst>
  <p:sldIdLst>
    <p:sldId id="428" r:id="rId36"/>
    <p:sldId id="883" r:id="rId37"/>
    <p:sldId id="528" r:id="rId38"/>
    <p:sldId id="1239" r:id="rId39"/>
    <p:sldId id="1232" r:id="rId40"/>
    <p:sldId id="1484" r:id="rId41"/>
    <p:sldId id="531" r:id="rId42"/>
    <p:sldId id="530" r:id="rId43"/>
    <p:sldId id="529" r:id="rId44"/>
    <p:sldId id="986" r:id="rId45"/>
    <p:sldId id="1478" r:id="rId46"/>
    <p:sldId id="258" r:id="rId47"/>
    <p:sldId id="459" r:id="rId48"/>
    <p:sldId id="895" r:id="rId49"/>
    <p:sldId id="1251" r:id="rId50"/>
    <p:sldId id="1486" r:id="rId51"/>
    <p:sldId id="1247" r:id="rId52"/>
    <p:sldId id="1194" r:id="rId53"/>
    <p:sldId id="1485" r:id="rId54"/>
    <p:sldId id="984" r:id="rId55"/>
    <p:sldId id="1143" r:id="rId56"/>
    <p:sldId id="535" r:id="rId57"/>
    <p:sldId id="597" r:id="rId58"/>
    <p:sldId id="601" r:id="rId59"/>
    <p:sldId id="625" r:id="rId60"/>
    <p:sldId id="618" r:id="rId61"/>
    <p:sldId id="508" r:id="rId62"/>
    <p:sldId id="485" r:id="rId63"/>
    <p:sldId id="509" r:id="rId64"/>
    <p:sldId id="1089" r:id="rId65"/>
    <p:sldId id="1091" r:id="rId66"/>
    <p:sldId id="1463" r:id="rId67"/>
    <p:sldId id="1135" r:id="rId68"/>
    <p:sldId id="1136" r:id="rId69"/>
    <p:sldId id="1145" r:id="rId70"/>
    <p:sldId id="1198" r:id="rId71"/>
    <p:sldId id="1477" r:id="rId72"/>
    <p:sldId id="987" r:id="rId73"/>
    <p:sldId id="990" r:id="rId74"/>
    <p:sldId id="1220" r:id="rId75"/>
    <p:sldId id="1183" r:id="rId76"/>
    <p:sldId id="1263" r:id="rId77"/>
    <p:sldId id="1465" r:id="rId78"/>
    <p:sldId id="1466" r:id="rId79"/>
    <p:sldId id="1468" r:id="rId80"/>
    <p:sldId id="532" r:id="rId81"/>
    <p:sldId id="1471" r:id="rId82"/>
    <p:sldId id="1473" r:id="rId83"/>
    <p:sldId id="1474" r:id="rId84"/>
    <p:sldId id="1476" r:id="rId85"/>
    <p:sldId id="512" r:id="rId86"/>
    <p:sldId id="1092" r:id="rId87"/>
    <p:sldId id="1094" r:id="rId88"/>
    <p:sldId id="914" r:id="rId89"/>
    <p:sldId id="1130" r:id="rId90"/>
    <p:sldId id="1129" r:id="rId91"/>
    <p:sldId id="1152" r:id="rId92"/>
    <p:sldId id="1153" r:id="rId93"/>
    <p:sldId id="1128" r:id="rId94"/>
    <p:sldId id="1085" r:id="rId95"/>
    <p:sldId id="1086" r:id="rId96"/>
    <p:sldId id="1110" r:id="rId97"/>
    <p:sldId id="1111" r:id="rId98"/>
    <p:sldId id="1203" r:id="rId99"/>
    <p:sldId id="1204" r:id="rId100"/>
    <p:sldId id="1155" r:id="rId101"/>
    <p:sldId id="1108" r:id="rId102"/>
    <p:sldId id="1480" r:id="rId103"/>
    <p:sldId id="1156" r:id="rId104"/>
    <p:sldId id="1157" r:id="rId105"/>
    <p:sldId id="1158" r:id="rId106"/>
    <p:sldId id="1159" r:id="rId107"/>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99"/>
    <a:srgbClr val="FF9900"/>
    <a:srgbClr val="CC3399"/>
    <a:srgbClr val="DDDDDD"/>
    <a:srgbClr val="B2B2B2"/>
    <a:srgbClr val="008000"/>
    <a:srgbClr val="33CC33"/>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8239" autoAdjust="0"/>
  </p:normalViewPr>
  <p:slideViewPr>
    <p:cSldViewPr>
      <p:cViewPr varScale="1">
        <p:scale>
          <a:sx n="69" d="100"/>
          <a:sy n="69" d="100"/>
        </p:scale>
        <p:origin x="139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67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slide" Target="slides/slide52.xml"/><Relationship Id="rId102" Type="http://schemas.openxmlformats.org/officeDocument/2006/relationships/slide" Target="slides/slide67.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slide" Target="slides/slide55.xml"/><Relationship Id="rId95"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100" Type="http://schemas.openxmlformats.org/officeDocument/2006/relationships/slide" Target="slides/slide65.xml"/><Relationship Id="rId105" Type="http://schemas.openxmlformats.org/officeDocument/2006/relationships/slide" Target="slides/slide70.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slide" Target="slides/slide58.xml"/><Relationship Id="rId98"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103" Type="http://schemas.openxmlformats.org/officeDocument/2006/relationships/slide" Target="slides/slide68.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slide" Target="slides/slide61.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6" Type="http://schemas.openxmlformats.org/officeDocument/2006/relationships/slide" Target="slides/slide7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slide" Target="slides/slide59.xml"/><Relationship Id="rId99" Type="http://schemas.openxmlformats.org/officeDocument/2006/relationships/slide" Target="slides/slide64.xml"/><Relationship Id="rId101"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6A9ABD-3643-48E8-BFC1-97A9CE5D201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027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dirty="0"/>
          </a:p>
        </p:txBody>
      </p:sp>
      <p:sp>
        <p:nvSpPr>
          <p:cNvPr id="5530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3FC26A-8C14-4416-8BFA-93D8B3627EC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490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27</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29</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3519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203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291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0931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2799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668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6127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18601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0255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8593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874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70211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84948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13108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479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1C7F5-B5FB-403A-9831-632E0DA287B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24162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8603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8513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8783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1350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66</a:t>
            </a:fld>
            <a:endParaRPr lang="en-US" dirty="0"/>
          </a:p>
        </p:txBody>
      </p:sp>
    </p:spTree>
    <p:extLst>
      <p:ext uri="{BB962C8B-B14F-4D97-AF65-F5344CB8AC3E}">
        <p14:creationId xmlns:p14="http://schemas.microsoft.com/office/powerpoint/2010/main" val="3320165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22580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173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4806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0188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767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632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13</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14</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64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25D140-36AC-4E93-BF41-76DB32C14E8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52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28 November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9775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92792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00665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28/11/2018</a:t>
            </a:fld>
            <a:endParaRPr lang="en-GB" altLang="en-US"/>
          </a:p>
        </p:txBody>
      </p:sp>
    </p:spTree>
    <p:extLst>
      <p:ext uri="{BB962C8B-B14F-4D97-AF65-F5344CB8AC3E}">
        <p14:creationId xmlns:p14="http://schemas.microsoft.com/office/powerpoint/2010/main" val="114013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91013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11009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14783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192882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84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4505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28/11/2018</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3130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28/11/2018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16246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11/28/2018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074589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6600FF"/>
              </a:solidFill>
              <a:effectLst/>
              <a:uLnTx/>
              <a:uFillTx/>
              <a:latin typeface="Calibri"/>
              <a:ea typeface="+mn-ea"/>
              <a:cs typeface="+mn-cs"/>
            </a:endParaRPr>
          </a:p>
        </p:txBody>
      </p:sp>
      <p:sp>
        <p:nvSpPr>
          <p:cNvPr id="6" name="Rectangle 18"/>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75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33CC"/>
              </a:solidFill>
              <a:effectLst/>
              <a:uLnTx/>
              <a:uFillTx/>
              <a:latin typeface="Calibri"/>
              <a:ea typeface="+mn-ea"/>
              <a:cs typeface="+mn-cs"/>
            </a:endParaRPr>
          </a:p>
        </p:txBody>
      </p:sp>
      <p:sp>
        <p:nvSpPr>
          <p:cNvPr id="7" name="Rectangle 1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82952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Wednesday, 28 November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738908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11/28/2018</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29105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443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604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11/28/2018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68682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B1D7F-33C8-4ED3-A1E1-44EF625BC720}" type="datetimeFigureOut">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1130A4-E241-4B31-81C0-CEEE80BF742A}" type="slidenum">
              <a:rPr lang="en-GB" smtClean="0"/>
              <a:t>‹#›</a:t>
            </a:fld>
            <a:endParaRPr lang="en-GB"/>
          </a:p>
        </p:txBody>
      </p:sp>
    </p:spTree>
    <p:extLst>
      <p:ext uri="{BB962C8B-B14F-4D97-AF65-F5344CB8AC3E}">
        <p14:creationId xmlns:p14="http://schemas.microsoft.com/office/powerpoint/2010/main" val="1262918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FC0B7B-7F25-43FB-8A84-0CD1D47291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28/11/2018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B7664-3099-4966-91BB-67889C97EE2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55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28/11/2018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956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550499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F4E18F-1CFD-401F-8773-38F1868883BC}" type="datetimeFigureOut">
              <a:rPr kumimoji="0" lang="en-US" sz="1200" b="0" i="0" u="none" strike="noStrike" kern="1200" cap="none" spc="0" normalizeH="0" baseline="0" noProof="0">
                <a:ln>
                  <a:noFill/>
                </a:ln>
                <a:solidFill>
                  <a:prstClr val="white">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11/28/2018</a:t>
            </a:fld>
            <a:endParaRPr kumimoji="0" lang="en-US"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751104-F40A-42BF-AE05-F340F8466D25}" type="slidenum">
              <a:rPr kumimoji="0" lang="en-US" sz="1200" b="0" i="0" u="none" strike="noStrike" kern="1200" cap="none" spc="0" normalizeH="0" baseline="0" noProof="0">
                <a:ln>
                  <a:noFill/>
                </a:ln>
                <a:solidFill>
                  <a:prstClr val="white">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07230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28 November 2018</a:t>
            </a:fld>
            <a:endParaRPr lang="en-GB" sz="1800" dirty="0">
              <a:solidFill>
                <a:srgbClr val="FFFF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hyperlink" Target="00%20main%20menu.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4.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4.xml"/><Relationship Id="rId1" Type="http://schemas.openxmlformats.org/officeDocument/2006/relationships/slideLayout" Target="../slideLayouts/slideLayout2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0.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1.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8.xml"/><Relationship Id="rId1" Type="http://schemas.openxmlformats.org/officeDocument/2006/relationships/slideLayout" Target="../slideLayouts/slideLayout32.xml"/></Relationships>
</file>

<file path=ppt/slideMasters/_rels/slideMaster2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29.xml"/><Relationship Id="rId1" Type="http://schemas.openxmlformats.org/officeDocument/2006/relationships/slideLayout" Target="../slideLayouts/slideLayout33.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30.xml.rels><?xml version="1.0" encoding="UTF-8" standalone="yes"?>
<Relationships xmlns="http://schemas.openxmlformats.org/package/2006/relationships"><Relationship Id="rId3" Type="http://schemas.openxmlformats.org/officeDocument/2006/relationships/theme" Target="../theme/theme30.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6.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7.xm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6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7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2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11/28/2018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 id="214748521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11/28/2018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7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sldLayoutIdLst>
    <p:sldLayoutId id="2147485194" r:id="rId1"/>
    <p:sldLayoutId id="214748519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28/11/2018</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538753640"/>
      </p:ext>
    </p:extLst>
  </p:cSld>
  <p:clrMap bg1="dk1" tx1="lt1" bg2="dk2" tx2="lt2" accent1="accent1" accent2="accent2" accent3="accent3" accent4="accent4" accent5="accent5" accent6="accent6" hlink="hlink" folHlink="folHlink"/>
  <p:sldLayoutIdLst>
    <p:sldLayoutId id="21474851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28/11/2018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995369322"/>
      </p:ext>
    </p:extLst>
  </p:cSld>
  <p:clrMap bg1="lt1" tx1="dk1" bg2="lt2" tx2="dk2" accent1="accent1" accent2="accent2" accent3="accent3" accent4="accent4" accent5="accent5" accent6="accent6" hlink="hlink" folHlink="folHlink"/>
  <p:sldLayoutIdLst>
    <p:sldLayoutId id="214748516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11/28/2018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8905553"/>
      </p:ext>
    </p:extLst>
  </p:cSld>
  <p:clrMap bg1="lt1" tx1="dk1" bg2="lt2" tx2="dk2" accent1="accent1" accent2="accent2" accent3="accent3" accent4="accent4" accent5="accent5" accent6="accent6" hlink="hlink" folHlink="folHlink"/>
  <p:sldLayoutIdLst>
    <p:sldLayoutId id="21474851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extLst>
      <p:ext uri="{BB962C8B-B14F-4D97-AF65-F5344CB8AC3E}">
        <p14:creationId xmlns:p14="http://schemas.microsoft.com/office/powerpoint/2010/main" val="3681519056"/>
      </p:ext>
    </p:extLst>
  </p:cSld>
  <p:clrMap bg1="lt1" tx1="dk1" bg2="lt2" tx2="dk2" accent1="accent1" accent2="accent2" accent3="accent3" accent4="accent4" accent5="accent5" accent6="accent6" hlink="hlink" folHlink="folHlink"/>
  <p:sldLayoutIdLst>
    <p:sldLayoutId id="2147485183"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28 November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672104"/>
      </p:ext>
    </p:extLst>
  </p:cSld>
  <p:clrMap bg1="dk2" tx1="lt1" bg2="dk1" tx2="lt2" accent1="accent1" accent2="accent2" accent3="accent3" accent4="accent4" accent5="accent5" accent6="accent6" hlink="hlink" folHlink="folHlink"/>
  <p:sldLayoutIdLst>
    <p:sldLayoutId id="21474851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11/28/2018</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84683188"/>
      </p:ext>
    </p:extLst>
  </p:cSld>
  <p:clrMap bg1="dk1" tx1="lt1" bg2="dk2" tx2="lt2" accent1="accent1" accent2="accent2" accent3="accent3" accent4="accent4" accent5="accent5" accent6="accent6" hlink="hlink" folHlink="folHlink"/>
  <p:sldLayoutIdLst>
    <p:sldLayoutId id="2147485197"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87707623"/>
      </p:ext>
    </p:extLst>
  </p:cSld>
  <p:clrMap bg1="lt1" tx1="dk1" bg2="lt2" tx2="dk2" accent1="accent1" accent2="accent2" accent3="accent3" accent4="accent4" accent5="accent5" accent6="accent6" hlink="hlink" folHlink="folHlink"/>
  <p:sldLayoutIdLst>
    <p:sldLayoutId id="21474851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11/28/2018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83164563"/>
      </p:ext>
    </p:extLst>
  </p:cSld>
  <p:clrMap bg1="dk1" tx1="lt1" bg2="dk2" tx2="lt2" accent1="accent1" accent2="accent2" accent3="accent3" accent4="accent4" accent5="accent5" accent6="accent6" hlink="hlink" folHlink="folHlink"/>
  <p:sldLayoutIdLst>
    <p:sldLayoutId id="21474852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1D7F-33C8-4ED3-A1E1-44EF625BC720}" type="datetimeFigureOut">
              <a:rPr lang="en-GB" smtClean="0"/>
              <a:t>28/11/2018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130A4-E241-4B31-81C0-CEEE80BF742A}" type="slidenum">
              <a:rPr lang="en-GB" smtClean="0"/>
              <a:t>‹#›</a:t>
            </a:fld>
            <a:endParaRPr lang="en-GB"/>
          </a:p>
        </p:txBody>
      </p:sp>
    </p:spTree>
    <p:extLst>
      <p:ext uri="{BB962C8B-B14F-4D97-AF65-F5344CB8AC3E}">
        <p14:creationId xmlns:p14="http://schemas.microsoft.com/office/powerpoint/2010/main" val="1326571333"/>
      </p:ext>
    </p:extLst>
  </p:cSld>
  <p:clrMap bg1="lt1" tx1="dk1" bg2="lt2" tx2="dk2" accent1="accent1" accent2="accent2" accent3="accent3" accent4="accent4" accent5="accent5" accent6="accent6" hlink="hlink" folHlink="folHlink"/>
  <p:sldLayoutIdLst>
    <p:sldLayoutId id="2147485211" r:id="rId1"/>
    <p:sldLayoutId id="21474852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409028067"/>
      </p:ext>
    </p:extLst>
  </p:cSld>
  <p:clrMap bg1="lt1" tx1="dk1" bg2="lt2" tx2="dk2" accent1="accent1" accent2="accent2" accent3="accent3" accent4="accent4" accent5="accent5" accent6="accent6" hlink="hlink" folHlink="folHlink"/>
  <p:sldLayoutIdLst>
    <p:sldLayoutId id="21474852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297A2487-DC70-447C-AFF0-895F4C771B1C}" type="datetimeFigureOut">
              <a:rPr lang="en-US"/>
              <a:pPr>
                <a:defRPr/>
              </a:pPr>
              <a:t>11/28/2018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0B72D035-583E-4001-BAFE-2662DD343164}" type="slidenum">
              <a:rPr lang="en-US"/>
              <a:pPr>
                <a:defRPr/>
              </a:pPr>
              <a:t>‹#›</a:t>
            </a:fld>
            <a:endParaRPr lang="en-US"/>
          </a:p>
        </p:txBody>
      </p:sp>
    </p:spTree>
    <p:extLst>
      <p:ext uri="{BB962C8B-B14F-4D97-AF65-F5344CB8AC3E}">
        <p14:creationId xmlns:p14="http://schemas.microsoft.com/office/powerpoint/2010/main" val="627994567"/>
      </p:ext>
    </p:extLst>
  </p:cSld>
  <p:clrMap bg1="dk1" tx1="lt1" bg2="dk2" tx2="lt2" accent1="accent1" accent2="accent2" accent3="accent3" accent4="accent4" accent5="accent5" accent6="accent6" hlink="hlink" folHlink="folHlink"/>
  <p:sldLayoutIdLst>
    <p:sldLayoutId id="214748521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hyperlink" Target="https://doi.org/10.3389/feduc.2018.00067"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5.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36.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s.cmu.edu/~rgs/alice26a.gif" TargetMode="Externa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27.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41.xml"/><Relationship Id="rId1" Type="http://schemas.openxmlformats.org/officeDocument/2006/relationships/slideLayout" Target="../slideLayouts/slideLayout30.xml"/><Relationship Id="rId4" Type="http://schemas.openxmlformats.org/officeDocument/2006/relationships/hyperlink" Target="http://www.jisc.ac.uk/whatwedo/programmes/usersandinnovation/soundsgood.aspx"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116540"/>
            <a:ext cx="6697400" cy="3850806"/>
          </a:xfrm>
          <a:noFill/>
        </p:spPr>
        <p:txBody>
          <a:bodyPr/>
          <a:lstStyle/>
          <a:p>
            <a:pPr algn="ctr">
              <a:defRPr/>
            </a:pPr>
            <a:r>
              <a:rPr lang="en-US" sz="8800" dirty="0">
                <a:solidFill>
                  <a:srgbClr val="FF0000"/>
                </a:solidFill>
                <a:latin typeface="AR CARTER" panose="02000000000000000000" pitchFamily="2" charset="0"/>
              </a:rPr>
              <a:t>Activating Learning</a:t>
            </a:r>
            <a:br>
              <a:rPr lang="en-US" sz="4400" dirty="0">
                <a:solidFill>
                  <a:srgbClr val="FFFF00"/>
                </a:solidFill>
                <a:latin typeface="+mn-lt"/>
              </a:rPr>
            </a:br>
            <a:r>
              <a:rPr lang="en-GB" sz="4400" dirty="0">
                <a:solidFill>
                  <a:srgbClr val="FFFF00"/>
                </a:solidFill>
                <a:latin typeface="+mn-lt"/>
              </a:rPr>
              <a:t>Engagement, enthusiasm, retention and large-groups</a:t>
            </a:r>
            <a:br>
              <a:rPr lang="en-US" sz="3200" dirty="0">
                <a:solidFill>
                  <a:srgbClr val="FFFF00"/>
                </a:solidFill>
                <a:latin typeface="+mn-lt"/>
              </a:rPr>
            </a:br>
            <a:r>
              <a:rPr lang="en-US" sz="3200" dirty="0">
                <a:solidFill>
                  <a:srgbClr val="92D050"/>
                </a:solidFill>
                <a:latin typeface="+mn-lt"/>
              </a:rPr>
              <a:t>Manchester Metropolitan University</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496" y="3786337"/>
            <a:ext cx="6048840" cy="646331"/>
          </a:xfrm>
          <a:prstGeom prst="rect">
            <a:avLst/>
          </a:prstGeom>
        </p:spPr>
        <p:txBody>
          <a:bodyPr wrap="square">
            <a:spAutoFit/>
          </a:bodyPr>
          <a:lstStyle/>
          <a:p>
            <a:pPr algn="ctr"/>
            <a:r>
              <a:rPr lang="en-GB" sz="3600" b="1" dirty="0">
                <a:latin typeface="Calibri" panose="020F0502020204030204" pitchFamily="34" charset="0"/>
              </a:rPr>
              <a:t> </a:t>
            </a:r>
            <a:r>
              <a:rPr lang="en-GB" sz="2800" b="1" dirty="0">
                <a:latin typeface="Calibri" panose="020F0502020204030204" pitchFamily="34" charset="0"/>
              </a:rPr>
              <a:t>28</a:t>
            </a:r>
            <a:r>
              <a:rPr lang="en-GB" sz="2800" b="1" baseline="30000" dirty="0">
                <a:latin typeface="Calibri" panose="020F0502020204030204" pitchFamily="34" charset="0"/>
              </a:rPr>
              <a:t>th</a:t>
            </a:r>
            <a:r>
              <a:rPr lang="en-GB" sz="2800" b="1" dirty="0">
                <a:latin typeface="Calibri" panose="020F0502020204030204" pitchFamily="34" charset="0"/>
              </a:rPr>
              <a:t> November,</a:t>
            </a:r>
            <a:r>
              <a:rPr lang="en-GB" sz="2800" dirty="0">
                <a:latin typeface="Calibri" panose="020F0502020204030204" pitchFamily="34" charset="0"/>
              </a:rPr>
              <a:t> </a:t>
            </a:r>
            <a:r>
              <a:rPr lang="en-GB" sz="2800" b="1" dirty="0">
                <a:latin typeface="Calibri" panose="020F0502020204030204" pitchFamily="34" charset="0"/>
              </a:rPr>
              <a:t>2018</a:t>
            </a:r>
            <a:endParaRPr lang="en-GB" sz="3600" b="1" dirty="0">
              <a:latin typeface="Calibri" panose="020F0502020204030204" pitchFamily="34" charset="0"/>
            </a:endParaRPr>
          </a:p>
        </p:txBody>
      </p:sp>
      <p:pic>
        <p:nvPicPr>
          <p:cNvPr id="7" name="Picture 6">
            <a:extLst>
              <a:ext uri="{FF2B5EF4-FFF2-40B4-BE49-F238E27FC236}">
                <a16:creationId xmlns:a16="http://schemas.microsoft.com/office/drawing/2014/main" id="{59CC3DD8-C14A-4DF8-98B6-F0878E31D0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90" y="5589300"/>
            <a:ext cx="540075" cy="297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Starter exercise</a:t>
            </a:r>
            <a:br>
              <a:rPr lang="en-GB" sz="3600" b="1" dirty="0">
                <a:solidFill>
                  <a:srgbClr val="008000"/>
                </a:solidFill>
                <a:latin typeface="Calibri" pitchFamily="34" charset="0"/>
              </a:rPr>
            </a:br>
            <a:r>
              <a:rPr lang="en-GB" sz="2800" b="1" dirty="0">
                <a:solidFill>
                  <a:srgbClr val="008000"/>
                </a:solidFill>
                <a:latin typeface="Calibri" pitchFamily="34" charset="0"/>
              </a:rPr>
              <a:t>Getting to know each other: an audio-visual approach…</a:t>
            </a:r>
            <a:endParaRPr lang="en-GB" sz="3600" b="1" dirty="0">
              <a:solidFill>
                <a:srgbClr val="008000"/>
              </a:solidFill>
              <a:latin typeface="Calibri" pitchFamily="34" charset="0"/>
            </a:endParaRP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58289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1A6C-9FAC-4B49-ADD2-DAA8F0DC1766}"/>
              </a:ext>
            </a:extLst>
          </p:cNvPr>
          <p:cNvSpPr>
            <a:spLocks noGrp="1"/>
          </p:cNvSpPr>
          <p:nvPr>
            <p:ph type="title"/>
          </p:nvPr>
        </p:nvSpPr>
        <p:spPr/>
        <p:txBody>
          <a:bodyPr/>
          <a:lstStyle/>
          <a:p>
            <a:r>
              <a:rPr lang="en-GB" b="1" dirty="0"/>
              <a:t>Learning through observing</a:t>
            </a:r>
          </a:p>
        </p:txBody>
      </p:sp>
      <p:sp>
        <p:nvSpPr>
          <p:cNvPr id="3" name="Content Placeholder 2">
            <a:extLst>
              <a:ext uri="{FF2B5EF4-FFF2-40B4-BE49-F238E27FC236}">
                <a16:creationId xmlns:a16="http://schemas.microsoft.com/office/drawing/2014/main" id="{A59848AC-9E43-4D31-971E-026008E0D3D8}"/>
              </a:ext>
            </a:extLst>
          </p:cNvPr>
          <p:cNvSpPr>
            <a:spLocks noGrp="1"/>
          </p:cNvSpPr>
          <p:nvPr>
            <p:ph idx="1"/>
          </p:nvPr>
        </p:nvSpPr>
        <p:spPr/>
        <p:txBody>
          <a:bodyPr/>
          <a:lstStyle/>
          <a:p>
            <a:r>
              <a:rPr lang="en-GB" dirty="0"/>
              <a:t>I’m a strong believer in learning by sitting on others’ sessions.</a:t>
            </a:r>
          </a:p>
          <a:p>
            <a:r>
              <a:rPr lang="en-GB" dirty="0"/>
              <a:t>Seeing how </a:t>
            </a:r>
            <a:r>
              <a:rPr lang="en-GB" dirty="0">
                <a:solidFill>
                  <a:srgbClr val="C00000"/>
                </a:solidFill>
              </a:rPr>
              <a:t>students</a:t>
            </a:r>
            <a:r>
              <a:rPr lang="en-GB" dirty="0"/>
              <a:t> respond to different things.</a:t>
            </a:r>
          </a:p>
          <a:p>
            <a:r>
              <a:rPr lang="en-GB" dirty="0"/>
              <a:t>Seeing things to try to </a:t>
            </a:r>
            <a:r>
              <a:rPr lang="en-GB" dirty="0">
                <a:solidFill>
                  <a:srgbClr val="C00000"/>
                </a:solidFill>
              </a:rPr>
              <a:t>do</a:t>
            </a:r>
            <a:r>
              <a:rPr lang="en-GB" dirty="0"/>
              <a:t> myself next time.</a:t>
            </a:r>
          </a:p>
          <a:p>
            <a:r>
              <a:rPr lang="en-GB" dirty="0"/>
              <a:t>Seeing things to try to </a:t>
            </a:r>
            <a:r>
              <a:rPr lang="en-GB" dirty="0">
                <a:solidFill>
                  <a:srgbClr val="C00000"/>
                </a:solidFill>
              </a:rPr>
              <a:t>avoid</a:t>
            </a:r>
            <a:r>
              <a:rPr lang="en-GB" dirty="0"/>
              <a:t> myself next time.</a:t>
            </a:r>
          </a:p>
          <a:p>
            <a:r>
              <a:rPr lang="en-GB" dirty="0"/>
              <a:t>…Even when not a word is written down or spoken between the observer and the </a:t>
            </a:r>
            <a:r>
              <a:rPr lang="en-GB" dirty="0" err="1"/>
              <a:t>observee</a:t>
            </a:r>
            <a:r>
              <a:rPr lang="en-GB" dirty="0"/>
              <a:t>. </a:t>
            </a:r>
          </a:p>
        </p:txBody>
      </p:sp>
    </p:spTree>
    <p:extLst>
      <p:ext uri="{BB962C8B-B14F-4D97-AF65-F5344CB8AC3E}">
        <p14:creationId xmlns:p14="http://schemas.microsoft.com/office/powerpoint/2010/main" val="40454431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43EFE6-C96E-4754-8334-B16FFC47EA4F}"/>
              </a:ext>
            </a:extLst>
          </p:cNvPr>
          <p:cNvGraphicFramePr>
            <a:graphicFrameLocks noChangeAspect="1"/>
          </p:cNvGraphicFramePr>
          <p:nvPr>
            <p:extLst>
              <p:ext uri="{D42A27DB-BD31-4B8C-83A1-F6EECF244321}">
                <p14:modId xmlns:p14="http://schemas.microsoft.com/office/powerpoint/2010/main" val="1717154214"/>
              </p:ext>
            </p:extLst>
          </p:nvPr>
        </p:nvGraphicFramePr>
        <p:xfrm>
          <a:off x="95250" y="82550"/>
          <a:ext cx="9007475" cy="9109576"/>
        </p:xfrm>
        <a:graphic>
          <a:graphicData uri="http://schemas.openxmlformats.org/presentationml/2006/ole">
            <mc:AlternateContent xmlns:mc="http://schemas.openxmlformats.org/markup-compatibility/2006">
              <mc:Choice xmlns:v="urn:schemas-microsoft-com:vml" Requires="v">
                <p:oleObj spid="_x0000_s3099" name="Document" r:id="rId3" imgW="10059165" imgH="7426835" progId="Word.Document.12">
                  <p:embed/>
                </p:oleObj>
              </mc:Choice>
              <mc:Fallback>
                <p:oleObj name="Document" r:id="rId3" imgW="10059165" imgH="7426835" progId="Word.Document.12">
                  <p:embed/>
                  <p:pic>
                    <p:nvPicPr>
                      <p:cNvPr id="4" name="Object 3">
                        <a:extLst>
                          <a:ext uri="{FF2B5EF4-FFF2-40B4-BE49-F238E27FC236}">
                            <a16:creationId xmlns:a16="http://schemas.microsoft.com/office/drawing/2014/main" id="{3B43EFE6-C96E-4754-8334-B16FFC47EA4F}"/>
                          </a:ext>
                        </a:extLst>
                      </p:cNvPr>
                      <p:cNvPicPr/>
                      <p:nvPr/>
                    </p:nvPicPr>
                    <p:blipFill>
                      <a:blip r:embed="rId4"/>
                      <a:stretch>
                        <a:fillRect/>
                      </a:stretch>
                    </p:blipFill>
                    <p:spPr>
                      <a:xfrm>
                        <a:off x="95250" y="82550"/>
                        <a:ext cx="9007475" cy="9109576"/>
                      </a:xfrm>
                      <a:prstGeom prst="rect">
                        <a:avLst/>
                      </a:prstGeom>
                    </p:spPr>
                  </p:pic>
                </p:oleObj>
              </mc:Fallback>
            </mc:AlternateContent>
          </a:graphicData>
        </a:graphic>
      </p:graphicFrame>
    </p:spTree>
    <p:extLst>
      <p:ext uri="{BB962C8B-B14F-4D97-AF65-F5344CB8AC3E}">
        <p14:creationId xmlns:p14="http://schemas.microsoft.com/office/powerpoint/2010/main" val="332936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a:t>
            </a:r>
          </a:p>
        </p:txBody>
      </p:sp>
      <p:sp>
        <p:nvSpPr>
          <p:cNvPr id="110595" name="Rectangle 3"/>
          <p:cNvSpPr>
            <a:spLocks noGrp="1" noChangeArrowheads="1"/>
          </p:cNvSpPr>
          <p:nvPr>
            <p:ph idx="1"/>
          </p:nvPr>
        </p:nvSpPr>
        <p:spPr>
          <a:xfrm>
            <a:off x="683460" y="908650"/>
            <a:ext cx="7777080" cy="5949351"/>
          </a:xfrm>
        </p:spPr>
        <p:txBody>
          <a:bodyPr/>
          <a:lstStyle/>
          <a:p>
            <a:pPr marL="0" indent="0">
              <a:buNone/>
            </a:pPr>
            <a:r>
              <a:rPr lang="en-US" dirty="0"/>
              <a:t>By the end of this session, you should be better-able to:</a:t>
            </a:r>
          </a:p>
          <a:p>
            <a:pPr>
              <a:buFont typeface="+mj-lt"/>
              <a:buAutoNum type="arabicPeriod"/>
            </a:pPr>
            <a:r>
              <a:rPr lang="en-GB" dirty="0"/>
              <a:t>Think about how learning really happens, and how it doesn’t happen, and what we can do to make learning happen.</a:t>
            </a:r>
          </a:p>
          <a:p>
            <a:pPr marL="0" indent="0">
              <a:buNone/>
            </a:pPr>
            <a:r>
              <a:rPr lang="en-GB" dirty="0"/>
              <a:t>(I’m having second thoughts about learning outcomes, and some of these are in the session I ran at the SEDA Conference in Birmingham a couple of weeks ago!)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“Making learning happen with my students nowadays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126-4D0E-4613-96EC-32BC3CD5C9AB}"/>
              </a:ext>
            </a:extLst>
          </p:cNvPr>
          <p:cNvSpPr>
            <a:spLocks noGrp="1"/>
          </p:cNvSpPr>
          <p:nvPr>
            <p:ph type="title"/>
          </p:nvPr>
        </p:nvSpPr>
        <p:spPr>
          <a:xfrm>
            <a:off x="287114" y="457708"/>
            <a:ext cx="8713788" cy="431763"/>
          </a:xfrm>
        </p:spPr>
        <p:txBody>
          <a:bodyPr/>
          <a:lstStyle/>
          <a:p>
            <a:pPr>
              <a:tabLst>
                <a:tab pos="1260475" algn="l"/>
              </a:tabLst>
            </a:pPr>
            <a:r>
              <a:rPr lang="en-GB" sz="2800" b="1" dirty="0"/>
              <a:t>How do teaching, learning, assessment and feedback need to vary across disciplines?</a:t>
            </a:r>
            <a:br>
              <a:rPr lang="en-GB" sz="2400" b="1" dirty="0"/>
            </a:br>
            <a:r>
              <a:rPr lang="en-GB" sz="3200" b="1" dirty="0"/>
              <a:t> </a:t>
            </a:r>
            <a:r>
              <a:rPr lang="en-GB" sz="2400" b="1" dirty="0"/>
              <a:t>(after </a:t>
            </a:r>
            <a:r>
              <a:rPr lang="en-GB" sz="2400" b="1" dirty="0" err="1"/>
              <a:t>Biglan</a:t>
            </a:r>
            <a:r>
              <a:rPr lang="en-GB" sz="2400" b="1" dirty="0"/>
              <a:t>, 1973, </a:t>
            </a:r>
            <a:r>
              <a:rPr lang="en-GB" sz="2400" b="1" dirty="0" err="1"/>
              <a:t>Trowler</a:t>
            </a:r>
            <a:r>
              <a:rPr lang="en-GB" sz="2400" b="1" dirty="0"/>
              <a:t>, 2014, Berry O’Donovan, 2018)</a:t>
            </a:r>
            <a:endParaRPr lang="en-GB" sz="3200" b="1" dirty="0"/>
          </a:p>
        </p:txBody>
      </p:sp>
      <p:sp>
        <p:nvSpPr>
          <p:cNvPr id="4" name="Rectangle 3">
            <a:extLst>
              <a:ext uri="{FF2B5EF4-FFF2-40B4-BE49-F238E27FC236}">
                <a16:creationId xmlns:a16="http://schemas.microsoft.com/office/drawing/2014/main" id="{7DEB3C47-2058-4FAE-BC29-F30E0C2ACA69}"/>
              </a:ext>
            </a:extLst>
          </p:cNvPr>
          <p:cNvSpPr/>
          <p:nvPr/>
        </p:nvSpPr>
        <p:spPr bwMode="auto">
          <a:xfrm>
            <a:off x="1259632" y="1599183"/>
            <a:ext cx="6768752" cy="4745851"/>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6" name="Straight Connector 5">
            <a:extLst>
              <a:ext uri="{FF2B5EF4-FFF2-40B4-BE49-F238E27FC236}">
                <a16:creationId xmlns:a16="http://schemas.microsoft.com/office/drawing/2014/main" id="{0FBC82F9-D699-405F-9432-174936BD7E4D}"/>
              </a:ext>
            </a:extLst>
          </p:cNvPr>
          <p:cNvCxnSpPr>
            <a:cxnSpLocks/>
            <a:stCxn id="4" idx="0"/>
            <a:endCxn id="4" idx="2"/>
          </p:cNvCxnSpPr>
          <p:nvPr/>
        </p:nvCxnSpPr>
        <p:spPr bwMode="auto">
          <a:xfrm>
            <a:off x="4644008" y="1599183"/>
            <a:ext cx="0" cy="4745851"/>
          </a:xfrm>
          <a:prstGeom prst="line">
            <a:avLst/>
          </a:prstGeom>
          <a:solidFill>
            <a:srgbClr val="660066"/>
          </a:solidFill>
          <a:ln w="381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36CA94B-807D-42FC-A1BD-895E51A9F776}"/>
              </a:ext>
            </a:extLst>
          </p:cNvPr>
          <p:cNvCxnSpPr>
            <a:cxnSpLocks/>
            <a:stCxn id="4" idx="1"/>
            <a:endCxn id="4" idx="3"/>
          </p:cNvCxnSpPr>
          <p:nvPr/>
        </p:nvCxnSpPr>
        <p:spPr bwMode="auto">
          <a:xfrm>
            <a:off x="1259632" y="4047455"/>
            <a:ext cx="6768752" cy="0"/>
          </a:xfrm>
          <a:prstGeom prst="line">
            <a:avLst/>
          </a:prstGeom>
          <a:solidFill>
            <a:srgbClr val="660066"/>
          </a:solidFill>
          <a:ln w="381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4DB332-3755-4BDF-9D42-47666B20265B}"/>
              </a:ext>
            </a:extLst>
          </p:cNvPr>
          <p:cNvSpPr txBox="1"/>
          <p:nvPr/>
        </p:nvSpPr>
        <p:spPr>
          <a:xfrm>
            <a:off x="4193958" y="1116074"/>
            <a:ext cx="9001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Hard </a:t>
            </a:r>
          </a:p>
        </p:txBody>
      </p:sp>
      <p:sp>
        <p:nvSpPr>
          <p:cNvPr id="10" name="TextBox 9">
            <a:extLst>
              <a:ext uri="{FF2B5EF4-FFF2-40B4-BE49-F238E27FC236}">
                <a16:creationId xmlns:a16="http://schemas.microsoft.com/office/drawing/2014/main" id="{D05CBAEC-F969-4AB5-A915-A10B82E27BF1}"/>
              </a:ext>
            </a:extLst>
          </p:cNvPr>
          <p:cNvSpPr txBox="1"/>
          <p:nvPr/>
        </p:nvSpPr>
        <p:spPr>
          <a:xfrm>
            <a:off x="4229873" y="6333947"/>
            <a:ext cx="10083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Soft  </a:t>
            </a:r>
          </a:p>
        </p:txBody>
      </p:sp>
      <p:sp>
        <p:nvSpPr>
          <p:cNvPr id="17" name="TextBox 16">
            <a:extLst>
              <a:ext uri="{FF2B5EF4-FFF2-40B4-BE49-F238E27FC236}">
                <a16:creationId xmlns:a16="http://schemas.microsoft.com/office/drawing/2014/main" id="{9618E8E6-C832-4A16-9D62-1DDE47204FEA}"/>
              </a:ext>
            </a:extLst>
          </p:cNvPr>
          <p:cNvSpPr txBox="1"/>
          <p:nvPr/>
        </p:nvSpPr>
        <p:spPr>
          <a:xfrm>
            <a:off x="7425" y="3741275"/>
            <a:ext cx="17607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Applied </a:t>
            </a:r>
          </a:p>
        </p:txBody>
      </p:sp>
      <p:sp>
        <p:nvSpPr>
          <p:cNvPr id="23" name="TextBox 22">
            <a:extLst>
              <a:ext uri="{FF2B5EF4-FFF2-40B4-BE49-F238E27FC236}">
                <a16:creationId xmlns:a16="http://schemas.microsoft.com/office/drawing/2014/main" id="{3F23A3BD-9EC9-4713-9F9F-33B7592C4DAA}"/>
              </a:ext>
            </a:extLst>
          </p:cNvPr>
          <p:cNvSpPr txBox="1"/>
          <p:nvPr/>
        </p:nvSpPr>
        <p:spPr>
          <a:xfrm>
            <a:off x="8060968" y="3794207"/>
            <a:ext cx="1224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Pure  </a:t>
            </a:r>
          </a:p>
        </p:txBody>
      </p:sp>
    </p:spTree>
    <p:extLst>
      <p:ext uri="{BB962C8B-B14F-4D97-AF65-F5344CB8AC3E}">
        <p14:creationId xmlns:p14="http://schemas.microsoft.com/office/powerpoint/2010/main" val="33033702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126-4D0E-4613-96EC-32BC3CD5C9AB}"/>
              </a:ext>
            </a:extLst>
          </p:cNvPr>
          <p:cNvSpPr>
            <a:spLocks noGrp="1"/>
          </p:cNvSpPr>
          <p:nvPr>
            <p:ph type="title"/>
          </p:nvPr>
        </p:nvSpPr>
        <p:spPr>
          <a:xfrm>
            <a:off x="287114" y="457708"/>
            <a:ext cx="8713788" cy="431763"/>
          </a:xfrm>
        </p:spPr>
        <p:txBody>
          <a:bodyPr/>
          <a:lstStyle/>
          <a:p>
            <a:pPr>
              <a:tabLst>
                <a:tab pos="1260475" algn="l"/>
              </a:tabLst>
            </a:pPr>
            <a:r>
              <a:rPr lang="en-GB" sz="2800" b="1" dirty="0"/>
              <a:t>How do teaching, learning, assessment and feedback need to vary across disciplines?</a:t>
            </a:r>
            <a:br>
              <a:rPr lang="en-GB" sz="2400" b="1" dirty="0"/>
            </a:br>
            <a:r>
              <a:rPr lang="en-GB" sz="3200" b="1" dirty="0"/>
              <a:t> </a:t>
            </a:r>
            <a:r>
              <a:rPr lang="en-GB" sz="2400" b="1" dirty="0"/>
              <a:t>(after </a:t>
            </a:r>
            <a:r>
              <a:rPr lang="en-GB" sz="2400" b="1" dirty="0" err="1"/>
              <a:t>Biglan</a:t>
            </a:r>
            <a:r>
              <a:rPr lang="en-GB" sz="2400" b="1" dirty="0"/>
              <a:t>, 1973, </a:t>
            </a:r>
            <a:r>
              <a:rPr lang="en-GB" sz="2400" b="1" dirty="0" err="1"/>
              <a:t>Trowler</a:t>
            </a:r>
            <a:r>
              <a:rPr lang="en-GB" sz="2400" b="1" dirty="0"/>
              <a:t>, 2014, Berry O’Donovan, 2018)</a:t>
            </a:r>
            <a:endParaRPr lang="en-GB" sz="3200" b="1" dirty="0"/>
          </a:p>
        </p:txBody>
      </p:sp>
      <p:sp>
        <p:nvSpPr>
          <p:cNvPr id="4" name="Rectangle 3">
            <a:extLst>
              <a:ext uri="{FF2B5EF4-FFF2-40B4-BE49-F238E27FC236}">
                <a16:creationId xmlns:a16="http://schemas.microsoft.com/office/drawing/2014/main" id="{7DEB3C47-2058-4FAE-BC29-F30E0C2ACA69}"/>
              </a:ext>
            </a:extLst>
          </p:cNvPr>
          <p:cNvSpPr/>
          <p:nvPr/>
        </p:nvSpPr>
        <p:spPr bwMode="auto">
          <a:xfrm>
            <a:off x="1259632" y="1599183"/>
            <a:ext cx="6768752" cy="4745851"/>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6" name="Straight Connector 5">
            <a:extLst>
              <a:ext uri="{FF2B5EF4-FFF2-40B4-BE49-F238E27FC236}">
                <a16:creationId xmlns:a16="http://schemas.microsoft.com/office/drawing/2014/main" id="{0FBC82F9-D699-405F-9432-174936BD7E4D}"/>
              </a:ext>
            </a:extLst>
          </p:cNvPr>
          <p:cNvCxnSpPr>
            <a:cxnSpLocks/>
            <a:stCxn id="4" idx="0"/>
            <a:endCxn id="4" idx="2"/>
          </p:cNvCxnSpPr>
          <p:nvPr/>
        </p:nvCxnSpPr>
        <p:spPr bwMode="auto">
          <a:xfrm>
            <a:off x="4644008" y="1599183"/>
            <a:ext cx="0" cy="4745851"/>
          </a:xfrm>
          <a:prstGeom prst="line">
            <a:avLst/>
          </a:prstGeom>
          <a:solidFill>
            <a:srgbClr val="660066"/>
          </a:solidFill>
          <a:ln w="381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36CA94B-807D-42FC-A1BD-895E51A9F776}"/>
              </a:ext>
            </a:extLst>
          </p:cNvPr>
          <p:cNvCxnSpPr>
            <a:cxnSpLocks/>
            <a:stCxn id="4" idx="1"/>
            <a:endCxn id="4" idx="3"/>
          </p:cNvCxnSpPr>
          <p:nvPr/>
        </p:nvCxnSpPr>
        <p:spPr bwMode="auto">
          <a:xfrm>
            <a:off x="1259632" y="4047455"/>
            <a:ext cx="6768752" cy="0"/>
          </a:xfrm>
          <a:prstGeom prst="line">
            <a:avLst/>
          </a:prstGeom>
          <a:solidFill>
            <a:srgbClr val="660066"/>
          </a:solidFill>
          <a:ln w="381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4DB332-3755-4BDF-9D42-47666B20265B}"/>
              </a:ext>
            </a:extLst>
          </p:cNvPr>
          <p:cNvSpPr txBox="1"/>
          <p:nvPr/>
        </p:nvSpPr>
        <p:spPr>
          <a:xfrm>
            <a:off x="4193958" y="1116074"/>
            <a:ext cx="9001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Hard </a:t>
            </a:r>
          </a:p>
        </p:txBody>
      </p:sp>
      <p:sp>
        <p:nvSpPr>
          <p:cNvPr id="10" name="TextBox 9">
            <a:extLst>
              <a:ext uri="{FF2B5EF4-FFF2-40B4-BE49-F238E27FC236}">
                <a16:creationId xmlns:a16="http://schemas.microsoft.com/office/drawing/2014/main" id="{D05CBAEC-F969-4AB5-A915-A10B82E27BF1}"/>
              </a:ext>
            </a:extLst>
          </p:cNvPr>
          <p:cNvSpPr txBox="1"/>
          <p:nvPr/>
        </p:nvSpPr>
        <p:spPr>
          <a:xfrm>
            <a:off x="4229873" y="6333947"/>
            <a:ext cx="10083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Soft  </a:t>
            </a:r>
          </a:p>
        </p:txBody>
      </p:sp>
      <p:sp>
        <p:nvSpPr>
          <p:cNvPr id="17" name="TextBox 16">
            <a:extLst>
              <a:ext uri="{FF2B5EF4-FFF2-40B4-BE49-F238E27FC236}">
                <a16:creationId xmlns:a16="http://schemas.microsoft.com/office/drawing/2014/main" id="{9618E8E6-C832-4A16-9D62-1DDE47204FEA}"/>
              </a:ext>
            </a:extLst>
          </p:cNvPr>
          <p:cNvSpPr txBox="1"/>
          <p:nvPr/>
        </p:nvSpPr>
        <p:spPr>
          <a:xfrm>
            <a:off x="7425" y="3741275"/>
            <a:ext cx="17607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Applied </a:t>
            </a:r>
          </a:p>
        </p:txBody>
      </p:sp>
      <p:sp>
        <p:nvSpPr>
          <p:cNvPr id="23" name="TextBox 22">
            <a:extLst>
              <a:ext uri="{FF2B5EF4-FFF2-40B4-BE49-F238E27FC236}">
                <a16:creationId xmlns:a16="http://schemas.microsoft.com/office/drawing/2014/main" id="{3F23A3BD-9EC9-4713-9F9F-33B7592C4DAA}"/>
              </a:ext>
            </a:extLst>
          </p:cNvPr>
          <p:cNvSpPr txBox="1"/>
          <p:nvPr/>
        </p:nvSpPr>
        <p:spPr>
          <a:xfrm>
            <a:off x="8060968" y="3794207"/>
            <a:ext cx="1224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Pure  </a:t>
            </a:r>
          </a:p>
        </p:txBody>
      </p:sp>
      <p:sp>
        <p:nvSpPr>
          <p:cNvPr id="3" name="TextBox 2">
            <a:extLst>
              <a:ext uri="{FF2B5EF4-FFF2-40B4-BE49-F238E27FC236}">
                <a16:creationId xmlns:a16="http://schemas.microsoft.com/office/drawing/2014/main" id="{02666496-577A-41F2-8DCA-329826D9B199}"/>
              </a:ext>
            </a:extLst>
          </p:cNvPr>
          <p:cNvSpPr txBox="1"/>
          <p:nvPr/>
        </p:nvSpPr>
        <p:spPr>
          <a:xfrm>
            <a:off x="69686" y="1326907"/>
            <a:ext cx="8713788" cy="5355312"/>
          </a:xfrm>
          <a:prstGeom prst="rect">
            <a:avLst/>
          </a:prstGeom>
          <a:solidFill>
            <a:srgbClr val="FFFF00">
              <a:alpha val="69804"/>
            </a:srgbClr>
          </a:solidFill>
        </p:spPr>
        <p:txBody>
          <a:bodyPr wrap="square" numCol="1" rtlCol="0">
            <a:spAutoFit/>
          </a:bodyPr>
          <a:lstStyle/>
          <a:p>
            <a:r>
              <a:rPr lang="en-GB" sz="1800" b="1" dirty="0">
                <a:solidFill>
                  <a:srgbClr val="0070C0"/>
                </a:solidFill>
              </a:rPr>
              <a:t>On the grid, in your own discipline field, please work out where (point or area) you might pin some of the following (and other items of your choice);</a:t>
            </a:r>
          </a:p>
          <a:p>
            <a:endParaRPr lang="en-GB" sz="1800" b="1" dirty="0">
              <a:solidFill>
                <a:srgbClr val="0070C0"/>
              </a:solidFill>
            </a:endParaRPr>
          </a:p>
          <a:p>
            <a:pPr marL="1524000"/>
            <a:r>
              <a:rPr lang="en-GB" sz="1800" b="1" dirty="0">
                <a:solidFill>
                  <a:srgbClr val="0070C0"/>
                </a:solidFill>
              </a:rPr>
              <a:t>A typical exam question</a:t>
            </a:r>
          </a:p>
          <a:p>
            <a:pPr marL="1524000"/>
            <a:r>
              <a:rPr lang="en-GB" sz="1800" b="1" dirty="0">
                <a:solidFill>
                  <a:srgbClr val="0070C0"/>
                </a:solidFill>
              </a:rPr>
              <a:t>An essay</a:t>
            </a:r>
          </a:p>
          <a:p>
            <a:pPr marL="1524000"/>
            <a:r>
              <a:rPr lang="en-GB" sz="1800" b="1" dirty="0">
                <a:solidFill>
                  <a:srgbClr val="0070C0"/>
                </a:solidFill>
              </a:rPr>
              <a:t>A report</a:t>
            </a:r>
          </a:p>
          <a:p>
            <a:pPr marL="1524000"/>
            <a:r>
              <a:rPr lang="en-GB" sz="1800" b="1" dirty="0">
                <a:solidFill>
                  <a:srgbClr val="0070C0"/>
                </a:solidFill>
              </a:rPr>
              <a:t>A quantitative problem to be solved</a:t>
            </a:r>
          </a:p>
          <a:p>
            <a:pPr marL="1524000"/>
            <a:r>
              <a:rPr lang="en-GB" sz="1800" b="1" dirty="0">
                <a:solidFill>
                  <a:srgbClr val="0070C0"/>
                </a:solidFill>
              </a:rPr>
              <a:t>A critique</a:t>
            </a:r>
          </a:p>
          <a:p>
            <a:pPr marL="1524000"/>
            <a:r>
              <a:rPr lang="en-GB" sz="1800" b="1" dirty="0">
                <a:solidFill>
                  <a:srgbClr val="0070C0"/>
                </a:solidFill>
              </a:rPr>
              <a:t>A case study</a:t>
            </a:r>
          </a:p>
          <a:p>
            <a:pPr marL="1524000"/>
            <a:r>
              <a:rPr lang="en-GB" sz="1800" b="1" dirty="0">
                <a:solidFill>
                  <a:srgbClr val="0070C0"/>
                </a:solidFill>
              </a:rPr>
              <a:t>A proposition</a:t>
            </a:r>
          </a:p>
          <a:p>
            <a:pPr marL="1524000"/>
            <a:r>
              <a:rPr lang="en-GB" sz="1800" b="1" dirty="0">
                <a:solidFill>
                  <a:srgbClr val="0070C0"/>
                </a:solidFill>
              </a:rPr>
              <a:t>A model</a:t>
            </a:r>
          </a:p>
          <a:p>
            <a:pPr marL="1524000"/>
            <a:r>
              <a:rPr lang="en-GB" sz="1800" b="1" dirty="0">
                <a:solidFill>
                  <a:srgbClr val="0070C0"/>
                </a:solidFill>
              </a:rPr>
              <a:t>A theory</a:t>
            </a:r>
          </a:p>
          <a:p>
            <a:pPr marL="1524000"/>
            <a:r>
              <a:rPr lang="en-GB" sz="1800" b="1" dirty="0">
                <a:solidFill>
                  <a:srgbClr val="0070C0"/>
                </a:solidFill>
              </a:rPr>
              <a:t>A concept</a:t>
            </a:r>
          </a:p>
          <a:p>
            <a:pPr marL="1524000"/>
            <a:r>
              <a:rPr lang="en-GB" sz="1800" b="1" dirty="0">
                <a:solidFill>
                  <a:srgbClr val="0070C0"/>
                </a:solidFill>
              </a:rPr>
              <a:t>A job interview</a:t>
            </a:r>
          </a:p>
          <a:p>
            <a:pPr marL="1524000"/>
            <a:r>
              <a:rPr lang="en-GB" sz="1800" b="1" dirty="0">
                <a:solidFill>
                  <a:srgbClr val="0070C0"/>
                </a:solidFill>
              </a:rPr>
              <a:t>A typical journal paper</a:t>
            </a:r>
          </a:p>
          <a:p>
            <a:pPr marL="1524000"/>
            <a:r>
              <a:rPr lang="en-GB" sz="1800" b="1" dirty="0">
                <a:solidFill>
                  <a:srgbClr val="0070C0"/>
                </a:solidFill>
              </a:rPr>
              <a:t>A lecture</a:t>
            </a:r>
          </a:p>
          <a:p>
            <a:pPr marL="1524000"/>
            <a:r>
              <a:rPr lang="en-GB" sz="1800" b="1" dirty="0">
                <a:solidFill>
                  <a:srgbClr val="0070C0"/>
                </a:solidFill>
              </a:rPr>
              <a:t>A lab practical</a:t>
            </a:r>
          </a:p>
          <a:p>
            <a:pPr marL="1524000"/>
            <a:r>
              <a:rPr lang="en-GB" sz="1800" b="1" dirty="0">
                <a:solidFill>
                  <a:srgbClr val="0070C0"/>
                </a:solidFill>
              </a:rPr>
              <a:t>A review</a:t>
            </a:r>
          </a:p>
          <a:p>
            <a:pPr marL="1524000"/>
            <a:r>
              <a:rPr lang="en-GB" sz="1800" b="1" dirty="0">
                <a:solidFill>
                  <a:srgbClr val="0070C0"/>
                </a:solidFill>
              </a:rPr>
              <a:t>A proof</a:t>
            </a:r>
          </a:p>
        </p:txBody>
      </p:sp>
    </p:spTree>
    <p:extLst>
      <p:ext uri="{BB962C8B-B14F-4D97-AF65-F5344CB8AC3E}">
        <p14:creationId xmlns:p14="http://schemas.microsoft.com/office/powerpoint/2010/main" val="921827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28FD-E872-4E09-8F4D-A55F4C34D97F}"/>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50"/>
                </a:solidFill>
              </a:rPr>
              <a:t>Phil Newton: Swansea Medical School</a:t>
            </a:r>
          </a:p>
        </p:txBody>
      </p:sp>
      <p:sp>
        <p:nvSpPr>
          <p:cNvPr id="3" name="Content Placeholder 2">
            <a:extLst>
              <a:ext uri="{FF2B5EF4-FFF2-40B4-BE49-F238E27FC236}">
                <a16:creationId xmlns:a16="http://schemas.microsoft.com/office/drawing/2014/main" id="{5002ED75-C3CE-4D8D-AA61-417D292B9E17}"/>
              </a:ext>
            </a:extLst>
          </p:cNvPr>
          <p:cNvSpPr>
            <a:spLocks noGrp="1"/>
          </p:cNvSpPr>
          <p:nvPr>
            <p:ph idx="1"/>
          </p:nvPr>
        </p:nvSpPr>
        <p:spPr>
          <a:xfrm>
            <a:off x="358777" y="1196977"/>
            <a:ext cx="5149353" cy="4670425"/>
          </a:xfrm>
        </p:spPr>
        <p:txBody>
          <a:bodyPr/>
          <a:lstStyle/>
          <a:p>
            <a:pPr marL="0" indent="0">
              <a:buNone/>
            </a:pPr>
            <a:r>
              <a:rPr lang="en-GB" dirty="0"/>
              <a:t>‘How Common Is Commercial Contract Cheating in Higher Education and Is It Increasing? A Systematic Review’ </a:t>
            </a:r>
          </a:p>
          <a:p>
            <a:pPr marL="0" indent="0">
              <a:buNone/>
            </a:pPr>
            <a:r>
              <a:rPr lang="en-GB" dirty="0"/>
              <a:t>Front. Educ., 30 August 2018</a:t>
            </a:r>
          </a:p>
          <a:p>
            <a:pPr marL="0" indent="0">
              <a:buNone/>
            </a:pPr>
            <a:r>
              <a:rPr lang="en-GB" dirty="0"/>
              <a:t> </a:t>
            </a:r>
            <a:r>
              <a:rPr lang="en-GB" dirty="0">
                <a:hlinkClick r:id="rId2"/>
              </a:rPr>
              <a:t>https://doi.org/10.3389/feduc.2018.00067</a:t>
            </a:r>
            <a:r>
              <a:rPr lang="en-GB" dirty="0"/>
              <a:t> </a:t>
            </a:r>
          </a:p>
          <a:p>
            <a:pPr marL="0" indent="0">
              <a:buNone/>
            </a:pPr>
            <a:r>
              <a:rPr lang="en-GB" dirty="0"/>
              <a:t> </a:t>
            </a:r>
            <a:r>
              <a:rPr lang="en-GB" dirty="0">
                <a:hlinkClick r:id="rId3"/>
              </a:rPr>
              <a:t>https://www.frontiersin.org/articles/10.3389/feduc.2018.00067/full</a:t>
            </a:r>
            <a:r>
              <a:rPr lang="en-GB" dirty="0"/>
              <a:t> </a:t>
            </a:r>
          </a:p>
        </p:txBody>
      </p:sp>
      <p:pic>
        <p:nvPicPr>
          <p:cNvPr id="5" name="Picture 4">
            <a:extLst>
              <a:ext uri="{FF2B5EF4-FFF2-40B4-BE49-F238E27FC236}">
                <a16:creationId xmlns:a16="http://schemas.microsoft.com/office/drawing/2014/main" id="{54CF1AC7-4215-41C9-9121-DA91F5D201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4160" y="1225708"/>
            <a:ext cx="2656927" cy="3528944"/>
          </a:xfrm>
          <a:prstGeom prst="rect">
            <a:avLst/>
          </a:prstGeom>
        </p:spPr>
      </p:pic>
    </p:spTree>
    <p:extLst>
      <p:ext uri="{BB962C8B-B14F-4D97-AF65-F5344CB8AC3E}">
        <p14:creationId xmlns:p14="http://schemas.microsoft.com/office/powerpoint/2010/main" val="376513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as partners…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37193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5ACAF92-7024-4C4B-9BBE-DBE4645BFB14}"/>
              </a:ext>
            </a:extLst>
          </p:cNvPr>
          <p:cNvSpPr txBox="1"/>
          <p:nvPr/>
        </p:nvSpPr>
        <p:spPr>
          <a:xfrm>
            <a:off x="3347830" y="1122362"/>
            <a:ext cx="3455258" cy="477837"/>
          </a:xfrm>
          <a:prstGeom prst="rect">
            <a:avLst/>
          </a:prstGeom>
          <a:solidFill>
            <a:srgbClr val="DDDDDD"/>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3ED5D156-1E57-4A2E-9279-AFF4F3F3DD80}"/>
              </a:ext>
            </a:extLst>
          </p:cNvPr>
          <p:cNvSpPr txBox="1"/>
          <p:nvPr/>
        </p:nvSpPr>
        <p:spPr>
          <a:xfrm>
            <a:off x="7380390" y="1030288"/>
            <a:ext cx="1003878" cy="716250"/>
          </a:xfrm>
          <a:prstGeom prst="rect">
            <a:avLst/>
          </a:prstGeom>
          <a:solidFill>
            <a:srgbClr val="DDDDDD"/>
          </a:solidFill>
        </p:spPr>
        <p:txBody>
          <a:bodyPr wrap="square" rtlCol="0">
            <a:spAutoFit/>
          </a:bodyPr>
          <a:lstStyle/>
          <a:p>
            <a:endParaRPr lang="en-GB" dirty="0"/>
          </a:p>
        </p:txBody>
      </p:sp>
    </p:spTree>
    <p:extLst>
      <p:ext uri="{BB962C8B-B14F-4D97-AF65-F5344CB8AC3E}">
        <p14:creationId xmlns:p14="http://schemas.microsoft.com/office/powerpoint/2010/main" val="14850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Don’t tell the publishers!</a:t>
            </a:r>
            <a:br>
              <a:rPr lang="en-GB" sz="2800" b="1"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Download anytime Phil’s materials on feedback, assessment, learning and lecturing</a:t>
            </a:r>
            <a:endParaRPr lang="en-GB" sz="2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discussions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engagement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1210980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Engagement: Why talk about it? Because:</a:t>
            </a:r>
          </a:p>
        </p:txBody>
      </p:sp>
      <p:sp>
        <p:nvSpPr>
          <p:cNvPr id="13315" name="Rectangle 3"/>
          <p:cNvSpPr>
            <a:spLocks noGrp="1"/>
          </p:cNvSpPr>
          <p:nvPr>
            <p:ph idx="1"/>
          </p:nvPr>
        </p:nvSpPr>
        <p:spPr>
          <a:xfrm>
            <a:off x="468313" y="1124744"/>
            <a:ext cx="8229600" cy="5077619"/>
          </a:xfrm>
        </p:spPr>
        <p:txBody>
          <a:bodyPr/>
          <a:lstStyle/>
          <a:p>
            <a:pPr eaLnBrk="1" hangingPunct="1"/>
            <a:r>
              <a:rPr lang="en-GB" sz="2600" b="1" dirty="0"/>
              <a:t>Academics and learning support staff report increasing levels of disengagement by students of the ‘</a:t>
            </a:r>
            <a:r>
              <a:rPr lang="en-GB" sz="2600" b="1" dirty="0" err="1"/>
              <a:t>iGeneration</a:t>
            </a:r>
            <a:r>
              <a:rPr lang="en-GB" sz="2600" b="1" dirty="0"/>
              <a:t>’;</a:t>
            </a:r>
          </a:p>
          <a:p>
            <a:pPr eaLnBrk="1" hangingPunct="1"/>
            <a:r>
              <a:rPr lang="en-GB" sz="2600" dirty="0"/>
              <a:t>The nature of the transaction is changing in the light of high fees;</a:t>
            </a:r>
            <a:r>
              <a:rPr lang="en-GB" sz="2600" b="1" dirty="0"/>
              <a:t> </a:t>
            </a:r>
          </a:p>
          <a:p>
            <a:pPr eaLnBrk="1" hangingPunct="1">
              <a:lnSpc>
                <a:spcPct val="90000"/>
              </a:lnSpc>
            </a:pPr>
            <a:r>
              <a:rPr lang="en-GB" sz="2600" b="1" dirty="0"/>
              <a:t>Potentially the nature of student behaviour in higher education is changing radically in terms of academic and other literacies; </a:t>
            </a:r>
          </a:p>
          <a:p>
            <a:pPr eaLnBrk="1" hangingPunct="1">
              <a:lnSpc>
                <a:spcPct val="90000"/>
              </a:lnSpc>
            </a:pPr>
            <a:r>
              <a:rPr lang="en-GB" sz="2600" b="1" dirty="0"/>
              <a:t>Institutions need to ensure that new students enter with, or have the opportunity to acquire, the skills needed for academic success;</a:t>
            </a:r>
          </a:p>
          <a:p>
            <a:pPr eaLnBrk="1" hangingPunct="1">
              <a:lnSpc>
                <a:spcPct val="90000"/>
              </a:lnSpc>
            </a:pPr>
            <a:r>
              <a:rPr lang="en-GB" sz="2600" b="1" dirty="0"/>
              <a:t>HEIs must devise programmes in which the emphasis is on maximising students’ development.</a:t>
            </a:r>
          </a:p>
          <a:p>
            <a:pPr eaLnBrk="1" hangingPunct="1"/>
            <a:endParaRPr lang="en-GB" sz="2600" b="1" dirty="0"/>
          </a:p>
          <a:p>
            <a:pPr eaLnBrk="1" hangingPunct="1"/>
            <a:endParaRPr lang="en-GB" sz="2600" b="1" dirty="0"/>
          </a:p>
        </p:txBody>
      </p:sp>
    </p:spTree>
    <p:extLst>
      <p:ext uri="{BB962C8B-B14F-4D97-AF65-F5344CB8AC3E}">
        <p14:creationId xmlns:p14="http://schemas.microsoft.com/office/powerpoint/2010/main" val="104948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66FF66"/>
                </a:solidFill>
                <a:effectLst/>
                <a:uLnTx/>
                <a:uFillTx/>
                <a:latin typeface="Calibri" pitchFamily="34" charset="0"/>
                <a:ea typeface="+mn-ea"/>
                <a:cs typeface="Arial" charset="0"/>
              </a:rPr>
              <a:t>Do these students look engaged?</a:t>
            </a:r>
          </a:p>
        </p:txBody>
      </p:sp>
    </p:spTree>
    <p:extLst>
      <p:ext uri="{BB962C8B-B14F-4D97-AF65-F5344CB8AC3E}">
        <p14:creationId xmlns:p14="http://schemas.microsoft.com/office/powerpoint/2010/main" val="89040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solidFill>
            <a:schemeClr val="bg1"/>
          </a:solidFill>
          <a:ln w="9525">
            <a:noFill/>
            <a:miter lim="800000"/>
            <a:headEnd/>
            <a:tailEnd/>
          </a:ln>
        </p:spPr>
        <p:txBody>
          <a:bodyPr/>
          <a:lstStyle>
            <a:defPPr>
              <a:defRPr lang="en-GB"/>
            </a:defPPr>
            <a:lvl1pPr algn="ctr">
              <a:defRPr sz="4000" b="1">
                <a:solidFill>
                  <a:srgbClr val="66FF66"/>
                </a:solidFill>
                <a:latin typeface="Calibri" pitchFamily="34"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66FF66"/>
                </a:solidFill>
                <a:effectLst/>
                <a:uLnTx/>
                <a:uFillTx/>
                <a:latin typeface="Calibri" pitchFamily="34" charset="0"/>
                <a:ea typeface="+mn-ea"/>
                <a:cs typeface="Arial" charset="0"/>
              </a:rPr>
              <a:t>How about these?</a:t>
            </a:r>
          </a:p>
        </p:txBody>
      </p:sp>
    </p:spTree>
    <p:extLst>
      <p:ext uri="{BB962C8B-B14F-4D97-AF65-F5344CB8AC3E}">
        <p14:creationId xmlns:p14="http://schemas.microsoft.com/office/powerpoint/2010/main" val="428851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Disengaged students</a:t>
            </a:r>
          </a:p>
        </p:txBody>
      </p:sp>
      <p:sp>
        <p:nvSpPr>
          <p:cNvPr id="3" name="Content Placeholder 2"/>
          <p:cNvSpPr>
            <a:spLocks noGrp="1"/>
          </p:cNvSpPr>
          <p:nvPr>
            <p:ph idx="1"/>
          </p:nvPr>
        </p:nvSpPr>
        <p:spPr/>
        <p:txBody>
          <a:bodyPr/>
          <a:lstStyle/>
          <a:p>
            <a:r>
              <a:rPr lang="en-GB" sz="2600" dirty="0"/>
              <a:t>Don’t live up to their potential and fail to achieve their very best;</a:t>
            </a:r>
          </a:p>
          <a:p>
            <a:r>
              <a:rPr lang="en-GB" sz="2600" dirty="0"/>
              <a:t>Make life more difficult for the staff who teach and support them;</a:t>
            </a:r>
          </a:p>
          <a:p>
            <a:r>
              <a:rPr lang="en-GB" sz="2600" dirty="0"/>
              <a:t>Don’t achieve as highly as they might &amp; underperform;</a:t>
            </a:r>
          </a:p>
          <a:p>
            <a:r>
              <a:rPr lang="en-GB" sz="2600" dirty="0"/>
              <a:t>Drop out of higher education, thereby damaging their own prospects and HEIs’ performance indicators;</a:t>
            </a:r>
          </a:p>
          <a:p>
            <a:r>
              <a:rPr lang="en-GB" sz="2600" dirty="0"/>
              <a:t>HEIs suffer both financially and in terms of their status and reputation from high attrition rates. </a:t>
            </a:r>
          </a:p>
        </p:txBody>
      </p:sp>
    </p:spTree>
    <p:extLst>
      <p:ext uri="{BB962C8B-B14F-4D97-AF65-F5344CB8AC3E}">
        <p14:creationId xmlns:p14="http://schemas.microsoft.com/office/powerpoint/2010/main" val="3414896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What kinds of behaviours offer warning signs of risk of drop-out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600" b="1" dirty="0"/>
              <a:t>Failure to register with the library, to download required resources, to return books on time;</a:t>
            </a:r>
          </a:p>
          <a:p>
            <a:pPr fontAlgn="base">
              <a:spcBef>
                <a:spcPts val="600"/>
              </a:spcBef>
              <a:spcAft>
                <a:spcPct val="0"/>
              </a:spcAft>
              <a:buClr>
                <a:schemeClr val="tx2"/>
              </a:buClr>
              <a:buSzPct val="70000"/>
              <a:buFont typeface="Wingdings" pitchFamily="2" charset="2"/>
              <a:buChar char="l"/>
            </a:pPr>
            <a:r>
              <a:rPr lang="en-GB" sz="2600" b="1" dirty="0"/>
              <a:t>Not engaging with fellow students (live or virtually);</a:t>
            </a:r>
          </a:p>
          <a:p>
            <a:pPr fontAlgn="base">
              <a:spcBef>
                <a:spcPts val="600"/>
              </a:spcBef>
              <a:spcAft>
                <a:spcPct val="0"/>
              </a:spcAft>
              <a:buClr>
                <a:schemeClr val="tx2"/>
              </a:buClr>
              <a:buSzPct val="70000"/>
              <a:buFont typeface="Wingdings" pitchFamily="2" charset="2"/>
              <a:buChar char="l"/>
            </a:pPr>
            <a:r>
              <a:rPr lang="en-GB" sz="2600" b="1" dirty="0"/>
              <a:t>Not participating in assessed or unassessed group tasks;</a:t>
            </a:r>
          </a:p>
          <a:p>
            <a:pPr fontAlgn="base">
              <a:spcBef>
                <a:spcPts val="600"/>
              </a:spcBef>
              <a:spcAft>
                <a:spcPct val="0"/>
              </a:spcAft>
              <a:buClr>
                <a:schemeClr val="tx2"/>
              </a:buClr>
              <a:buSzPct val="70000"/>
              <a:buFont typeface="Wingdings" pitchFamily="2" charset="2"/>
              <a:buChar char="l"/>
            </a:pPr>
            <a:r>
              <a:rPr lang="en-GB" sz="2600" b="1" dirty="0"/>
              <a:t>Not submitting work on time (or at all);</a:t>
            </a:r>
          </a:p>
          <a:p>
            <a:pPr fontAlgn="base">
              <a:spcBef>
                <a:spcPts val="600"/>
              </a:spcBef>
              <a:spcAft>
                <a:spcPct val="0"/>
              </a:spcAft>
              <a:buClr>
                <a:schemeClr val="tx2"/>
              </a:buClr>
              <a:buSzPct val="70000"/>
              <a:buFont typeface="Wingdings" pitchFamily="2" charset="2"/>
              <a:buChar char="l"/>
            </a:pPr>
            <a:r>
              <a:rPr lang="en-GB" sz="2600" b="1" dirty="0"/>
              <a:t>Poor marks on early assignments;</a:t>
            </a:r>
          </a:p>
          <a:p>
            <a:pPr fontAlgn="base">
              <a:spcBef>
                <a:spcPts val="600"/>
              </a:spcBef>
              <a:spcAft>
                <a:spcPct val="0"/>
              </a:spcAft>
              <a:buClr>
                <a:schemeClr val="tx2"/>
              </a:buClr>
              <a:buSzPct val="70000"/>
              <a:buFont typeface="Wingdings" pitchFamily="2" charset="2"/>
              <a:buChar char="l"/>
            </a:pPr>
            <a:r>
              <a:rPr lang="en-GB" sz="2600" b="1" dirty="0"/>
              <a:t>Not downloading/picking up or responding to assessed work;</a:t>
            </a:r>
          </a:p>
          <a:p>
            <a:pPr fontAlgn="base">
              <a:spcBef>
                <a:spcPts val="600"/>
              </a:spcBef>
              <a:spcAft>
                <a:spcPct val="0"/>
              </a:spcAft>
              <a:buClr>
                <a:schemeClr val="tx2"/>
              </a:buClr>
              <a:buSzPct val="70000"/>
              <a:buFont typeface="Wingdings" pitchFamily="2" charset="2"/>
              <a:buChar char="l"/>
            </a:pPr>
            <a:r>
              <a:rPr lang="en-GB" sz="2600" b="1" dirty="0"/>
              <a:t>Non attendance, or very poor or intermittent attendance (the big one).</a:t>
            </a:r>
          </a:p>
        </p:txBody>
      </p:sp>
    </p:spTree>
    <p:extLst>
      <p:ext uri="{BB962C8B-B14F-4D97-AF65-F5344CB8AC3E}">
        <p14:creationId xmlns:p14="http://schemas.microsoft.com/office/powerpoint/2010/main" val="401935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49698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And an expert…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on train routes and timetables!</a:t>
            </a:r>
          </a:p>
        </p:txBody>
      </p:sp>
    </p:spTree>
    <p:extLst>
      <p:ext uri="{BB962C8B-B14F-4D97-AF65-F5344CB8AC3E}">
        <p14:creationId xmlns:p14="http://schemas.microsoft.com/office/powerpoint/2010/main" val="3649045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248397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2044691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20592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3439975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308244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33503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37706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1830761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i="0" u="none" strike="noStrike" kern="0" cap="none" spc="0" normalizeH="0" baseline="0" noProof="0" dirty="0">
                <a:ln>
                  <a:noFill/>
                </a:ln>
                <a:solidFill>
                  <a:srgbClr val="008000"/>
                </a:solidFill>
                <a:effectLst/>
                <a:uLnTx/>
                <a:uFillTx/>
                <a:latin typeface="Forte" panose="03060902040502070203" pitchFamily="66" charset="0"/>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i="0" u="none" strike="noStrike" kern="0" cap="none" spc="0" normalizeH="0" baseline="0" noProof="0" dirty="0">
                <a:ln>
                  <a:noFill/>
                </a:ln>
                <a:solidFill>
                  <a:srgbClr val="008000"/>
                </a:solidFill>
                <a:effectLst/>
                <a:uLnTx/>
                <a:uFillTx/>
                <a:latin typeface="Forte" panose="03060902040502070203" pitchFamily="66" charset="0"/>
                <a:cs typeface="Calibri" panose="020F0502020204030204" pitchFamily="34" charset="0"/>
              </a:rPr>
              <a:t>the ten most important words</a:t>
            </a:r>
          </a:p>
        </p:txBody>
      </p:sp>
    </p:spTree>
    <p:extLst>
      <p:ext uri="{BB962C8B-B14F-4D97-AF65-F5344CB8AC3E}">
        <p14:creationId xmlns:p14="http://schemas.microsoft.com/office/powerpoint/2010/main" val="1837551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defPPr>
              <a:defRPr lang="en-GB"/>
            </a:defPPr>
            <a:lvl1pPr marL="0" marR="0" lvl="0" indent="0" algn="ctr" defTabSz="914400" eaLnBrk="1" latinLnBrk="0" hangingPunct="1">
              <a:lnSpc>
                <a:spcPct val="85000"/>
              </a:lnSpc>
              <a:buClrTx/>
              <a:buSzTx/>
              <a:buFontTx/>
              <a:buNone/>
              <a:tabLst/>
              <a:defRPr kumimoji="0" sz="3200" i="0" u="none" strike="noStrike" kern="0" cap="none" spc="0" normalizeH="0" baseline="0">
                <a:ln>
                  <a:noFill/>
                </a:ln>
                <a:solidFill>
                  <a:srgbClr val="008000"/>
                </a:solidFill>
                <a:effectLst/>
                <a:uLnTx/>
                <a:uFillTx/>
                <a:latin typeface="Forte" panose="03060902040502070203" pitchFamily="66" charset="0"/>
                <a:cs typeface="Calibri" panose="020F0502020204030204" pitchFamily="34" charset="0"/>
              </a:defRPr>
            </a:lvl1pPr>
          </a:lstStyle>
          <a:p>
            <a:r>
              <a:rPr lang="en-GB" dirty="0"/>
              <a:t>Learning, feedback and assessment:</a:t>
            </a:r>
            <a:br>
              <a:rPr lang="en-GB" dirty="0"/>
            </a:br>
            <a:r>
              <a:rPr lang="en-GB" dirty="0"/>
              <a:t>the ten most important words</a:t>
            </a:r>
          </a:p>
        </p:txBody>
      </p:sp>
    </p:spTree>
    <p:extLst>
      <p:ext uri="{BB962C8B-B14F-4D97-AF65-F5344CB8AC3E}">
        <p14:creationId xmlns:p14="http://schemas.microsoft.com/office/powerpoint/2010/main" val="2026030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B5DE-44A6-4E8A-BD42-FA7D0924CC7D}"/>
              </a:ext>
            </a:extLst>
          </p:cNvPr>
          <p:cNvSpPr>
            <a:spLocks noGrp="1"/>
          </p:cNvSpPr>
          <p:nvPr>
            <p:ph type="title"/>
          </p:nvPr>
        </p:nvSpPr>
        <p:spPr/>
        <p:txBody>
          <a:bodyPr/>
          <a:lstStyle/>
          <a:p>
            <a:r>
              <a:rPr lang="en-GB" sz="3200" dirty="0">
                <a:solidFill>
                  <a:srgbClr val="008000"/>
                </a:solidFill>
              </a:rPr>
              <a:t>Engagement, Enthusiasm, Retention and Large Groups</a:t>
            </a:r>
          </a:p>
        </p:txBody>
      </p:sp>
      <p:sp>
        <p:nvSpPr>
          <p:cNvPr id="3" name="Content Placeholder 2">
            <a:extLst>
              <a:ext uri="{FF2B5EF4-FFF2-40B4-BE49-F238E27FC236}">
                <a16:creationId xmlns:a16="http://schemas.microsoft.com/office/drawing/2014/main" id="{B7292147-4156-4698-95D3-4EBD7B094DBD}"/>
              </a:ext>
            </a:extLst>
          </p:cNvPr>
          <p:cNvSpPr>
            <a:spLocks noGrp="1"/>
          </p:cNvSpPr>
          <p:nvPr>
            <p:ph idx="1"/>
          </p:nvPr>
        </p:nvSpPr>
        <p:spPr/>
        <p:txBody>
          <a:bodyPr/>
          <a:lstStyle/>
          <a:p>
            <a:pPr marL="0" indent="0">
              <a:buNone/>
            </a:pPr>
            <a:r>
              <a:rPr lang="en-GB" dirty="0"/>
              <a:t>In this guest lecture, I’d like to get you thinking about large-group teaching to address the needs and expectations of today’s students. </a:t>
            </a:r>
          </a:p>
          <a:p>
            <a:pPr marL="0" indent="0">
              <a:buNone/>
            </a:pPr>
            <a:r>
              <a:rPr lang="en-GB" dirty="0"/>
              <a:t>I’d also like to try to answer your questions, based on over 50 years of experience of trying to help students to learn.</a:t>
            </a:r>
          </a:p>
        </p:txBody>
      </p:sp>
    </p:spTree>
    <p:extLst>
      <p:ext uri="{BB962C8B-B14F-4D97-AF65-F5344CB8AC3E}">
        <p14:creationId xmlns:p14="http://schemas.microsoft.com/office/powerpoint/2010/main" val="24573072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12569551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567708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33681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lots of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12238684"/>
      </p:ext>
    </p:extLst>
  </p:cSld>
  <p:clrMapOvr>
    <a:overrideClrMapping bg1="dk1" tx1="lt1" bg2="dk2" tx2="lt2" accent1="accent1" accent2="accent2" accent3="accent3" accent4="accent4" accent5="accent5" accent6="accent6" hlink="hlink" folHlink="folHlink"/>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02205198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894191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944295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34277458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4294202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7825420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p:txBody>
          <a:bodyPr/>
          <a:lstStyle/>
          <a:p>
            <a:r>
              <a:rPr lang="en-GB" sz="3600" dirty="0">
                <a:solidFill>
                  <a:srgbClr val="00B050"/>
                </a:solidFill>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r>
              <a:rPr lang="en-GB" sz="2800"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083" y="2742514"/>
            <a:ext cx="4684992" cy="3421055"/>
          </a:xfrm>
          <a:prstGeom prst="rect">
            <a:avLst/>
          </a:prstGeom>
        </p:spPr>
      </p:pic>
    </p:spTree>
    <p:extLst>
      <p:ext uri="{BB962C8B-B14F-4D97-AF65-F5344CB8AC3E}">
        <p14:creationId xmlns:p14="http://schemas.microsoft.com/office/powerpoint/2010/main" val="3492623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900342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b="1" dirty="0">
                <a:latin typeface="+mn-lt"/>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25754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4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51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1324126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457859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750515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154188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93389-5A11-4732-8E24-FA10288AE7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1142999" y="857250"/>
            <a:ext cx="6858000" cy="5143500"/>
          </a:xfrm>
          <a:prstGeom prst="rect">
            <a:avLst/>
          </a:prstGeom>
        </p:spPr>
      </p:pic>
      <p:pic>
        <p:nvPicPr>
          <p:cNvPr id="7" name="Picture 6">
            <a:extLst>
              <a:ext uri="{FF2B5EF4-FFF2-40B4-BE49-F238E27FC236}">
                <a16:creationId xmlns:a16="http://schemas.microsoft.com/office/drawing/2014/main" id="{DD54C942-ED73-4B1A-8AFE-5A36A6759B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150374" y="-1150374"/>
            <a:ext cx="6858000" cy="9158748"/>
          </a:xfrm>
          <a:prstGeom prst="rect">
            <a:avLst/>
          </a:prstGeom>
        </p:spPr>
      </p:pic>
    </p:spTree>
    <p:extLst>
      <p:ext uri="{BB962C8B-B14F-4D97-AF65-F5344CB8AC3E}">
        <p14:creationId xmlns:p14="http://schemas.microsoft.com/office/powerpoint/2010/main" val="37425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Boud et al 2010: ‘Assessment 2020’</a:t>
            </a:r>
            <a:endParaRPr lang="en-US" sz="3200" dirty="0"/>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197226826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188913"/>
            <a:ext cx="8713788" cy="359687"/>
          </a:xfrm>
        </p:spPr>
        <p:txBody>
          <a:bodyPr/>
          <a:lstStyle/>
          <a:p>
            <a:r>
              <a:rPr lang="en-GB" sz="2800" b="1" dirty="0"/>
              <a:t>Characteristics of teachers who get engagement going?</a:t>
            </a:r>
          </a:p>
        </p:txBody>
      </p:sp>
      <p:sp>
        <p:nvSpPr>
          <p:cNvPr id="10243" name="Content Placeholder 2"/>
          <p:cNvSpPr>
            <a:spLocks noGrp="1"/>
          </p:cNvSpPr>
          <p:nvPr>
            <p:ph idx="1"/>
          </p:nvPr>
        </p:nvSpPr>
        <p:spPr>
          <a:xfrm>
            <a:off x="0" y="764630"/>
            <a:ext cx="9144000" cy="5221610"/>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3054918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1937668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22239"/>
            <a:ext cx="903662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br>
              <a:rPr lang="en-GB" sz="3200" b="1" dirty="0"/>
            </a:br>
            <a:r>
              <a:rPr lang="en-GB" sz="3200" b="1" dirty="0"/>
              <a:t>Sally’s conclusions about assessment and feedback</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can be a powerful means of </a:t>
            </a:r>
            <a:r>
              <a:rPr lang="en-US" sz="2600" dirty="0">
                <a:solidFill>
                  <a:srgbClr val="CC3399"/>
                </a:solidFill>
              </a:rPr>
              <a:t>focusing student effort </a:t>
            </a:r>
            <a:r>
              <a:rPr lang="en-US" sz="2600" dirty="0"/>
              <a:t>if it is well designed and constructively aligned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of the first semester</a:t>
            </a:r>
            <a:r>
              <a:rPr lang="en-US" sz="2600" dirty="0"/>
              <a:t> are crucial in helping students understand how assessment works;</a:t>
            </a:r>
          </a:p>
          <a:p>
            <a:pPr eaLnBrk="1" hangingPunct="1"/>
            <a:r>
              <a:rPr lang="en-US" sz="2600" dirty="0"/>
              <a:t>No single method of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and feedback need to be </a:t>
            </a:r>
            <a:r>
              <a:rPr lang="en-US" sz="2600" dirty="0">
                <a:solidFill>
                  <a:srgbClr val="CC3399"/>
                </a:solidFill>
              </a:rPr>
              <a:t>manageable</a:t>
            </a:r>
            <a:r>
              <a:rPr lang="en-US" sz="2600" dirty="0"/>
              <a:t> for staff and students if they are going to engage students in valuable learning activities. </a:t>
            </a:r>
          </a:p>
        </p:txBody>
      </p:sp>
    </p:spTree>
    <p:extLst>
      <p:ext uri="{BB962C8B-B14F-4D97-AF65-F5344CB8AC3E}">
        <p14:creationId xmlns:p14="http://schemas.microsoft.com/office/powerpoint/2010/main" val="197304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algn="ctr">
              <a:lnSpc>
                <a:spcPct val="85000"/>
              </a:lnSpc>
            </a:pPr>
            <a:r>
              <a:rPr lang="en-US" sz="2800" b="1" dirty="0">
                <a:solidFill>
                  <a:srgbClr val="008000"/>
                </a:solidFill>
                <a:latin typeface="+mj-lt"/>
                <a:ea typeface="+mj-ea"/>
                <a:cs typeface="+mj-cs"/>
              </a:rPr>
              <a:t>Back to our intended learning outcome…</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336600"/>
                </a:solidFill>
                <a:effectLst/>
                <a:uLnTx/>
                <a:uFillTx/>
                <a:latin typeface="Calibri"/>
                <a:ea typeface="+mn-ea"/>
                <a:cs typeface="+mn-cs"/>
              </a:rPr>
              <a:t>2 hands = very much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6600"/>
                </a:solidFill>
                <a:effectLst/>
                <a:uLnTx/>
                <a:uFillTx/>
                <a:latin typeface="Calibri"/>
                <a:ea typeface="+mn-ea"/>
                <a:cs typeface="+mn-cs"/>
              </a:rPr>
              <a:t>one hand = somewhat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0000"/>
                </a:solidFill>
                <a:effectLst/>
                <a:uLnTx/>
                <a:uFillTx/>
                <a:latin typeface="Calibri"/>
                <a:ea typeface="+mn-ea"/>
                <a:cs typeface="+mn-cs"/>
              </a:rPr>
              <a:t>touch left ear = no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a:t>
            </a:r>
            <a:endParaRPr kumimoji="0" lang="en-US" sz="2800" b="1" i="0" u="none" strike="noStrike" kern="0" cap="none" spc="0" normalizeH="0" baseline="0" noProof="0" dirty="0">
              <a:ln>
                <a:noFill/>
              </a:ln>
              <a:solidFill>
                <a:srgbClr val="660066"/>
              </a:solidFill>
              <a:effectLst/>
              <a:uLnTx/>
              <a:uFillTx/>
              <a:latin typeface="Calibri"/>
              <a:ea typeface="+mn-ea"/>
              <a:cs typeface="+mn-cs"/>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Think about how learning really happens, and how it doesn’t happen, and what </a:t>
            </a:r>
            <a:r>
              <a:rPr lang="en-GB" sz="3200" b="1" kern="0" dirty="0">
                <a:solidFill>
                  <a:srgbClr val="0070C0"/>
                </a:solidFill>
                <a:latin typeface="Calibri"/>
              </a:rPr>
              <a:t>we</a:t>
            </a:r>
            <a:r>
              <a:rPr lang="en-GB" sz="3200" b="1" kern="0" dirty="0">
                <a:solidFill>
                  <a:srgbClr val="660066"/>
                </a:solidFill>
                <a:latin typeface="Calibri"/>
              </a:rPr>
              <a:t> can do to make learning happen?</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p:spPr>
      </p:pic>
    </p:spTree>
    <p:extLst>
      <p:ext uri="{BB962C8B-B14F-4D97-AF65-F5344CB8AC3E}">
        <p14:creationId xmlns:p14="http://schemas.microsoft.com/office/powerpoint/2010/main" val="2063800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222122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and after this session to the hashtag </a:t>
            </a:r>
            <a:r>
              <a:rPr lang="en-GB" sz="3600" i="1" dirty="0">
                <a:solidFill>
                  <a:srgbClr val="00B050"/>
                </a:solidFill>
                <a:latin typeface="Calibri" pitchFamily="34" charset="0"/>
              </a:rPr>
              <a:t>#</a:t>
            </a:r>
            <a:r>
              <a:rPr lang="en-GB" sz="3600" i="1" dirty="0">
                <a:solidFill>
                  <a:srgbClr val="00B050"/>
                </a:solidFill>
              </a:rPr>
              <a:t>philatmmu18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p>
          <a:p>
            <a:pPr marL="0" indent="0">
              <a:buNone/>
            </a:pPr>
            <a:r>
              <a:rPr lang="en-GB" dirty="0">
                <a:solidFill>
                  <a:srgbClr val="0070C0"/>
                </a:solidFill>
              </a:rPr>
              <a:t>Usual rules apply: £1 for the first person to tell me about each of the first three typos in these slides.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630460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3538345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97418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I’ve completed a MOOC</a:t>
            </a:r>
          </a:p>
          <a:p>
            <a:pPr>
              <a:buClr>
                <a:srgbClr val="FFFF00"/>
              </a:buClr>
              <a:buFont typeface="+mj-lt"/>
              <a:buAutoNum type="alphaUcPeriod"/>
            </a:pPr>
            <a:r>
              <a:rPr lang="en-GB" dirty="0">
                <a:solidFill>
                  <a:schemeClr val="bg1"/>
                </a:solidFill>
                <a:latin typeface="Calibri" pitchFamily="34" charset="0"/>
              </a:rPr>
              <a:t>Indeed</a:t>
            </a:r>
          </a:p>
          <a:p>
            <a:pPr>
              <a:buClr>
                <a:srgbClr val="FFFF00"/>
              </a:buClr>
              <a:buFont typeface="+mj-lt"/>
              <a:buAutoNum type="alphaUcPeriod"/>
            </a:pPr>
            <a:r>
              <a:rPr lang="en-GB" dirty="0">
                <a:solidFill>
                  <a:schemeClr val="bg1"/>
                </a:solidFill>
              </a:rPr>
              <a:t>Started one</a:t>
            </a:r>
          </a:p>
          <a:p>
            <a:pPr>
              <a:buClr>
                <a:srgbClr val="FFFF00"/>
              </a:buClr>
              <a:buFont typeface="+mj-lt"/>
              <a:buAutoNum type="alphaUcPeriod"/>
            </a:pPr>
            <a:r>
              <a:rPr lang="en-GB" dirty="0">
                <a:solidFill>
                  <a:schemeClr val="bg1"/>
                </a:solidFill>
                <a:latin typeface="Calibri" pitchFamily="34" charset="0"/>
              </a:rPr>
              <a:t>Helped to design one</a:t>
            </a:r>
          </a:p>
          <a:p>
            <a:pPr>
              <a:buClr>
                <a:srgbClr val="FFFF00"/>
              </a:buClr>
              <a:buFont typeface="+mj-lt"/>
              <a:buAutoNum type="alphaUcPeriod"/>
            </a:pPr>
            <a:r>
              <a:rPr lang="en-GB" dirty="0">
                <a:solidFill>
                  <a:schemeClr val="bg1"/>
                </a:solidFill>
              </a:rPr>
              <a:t>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3080065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3849</Words>
  <Application>Microsoft Office PowerPoint</Application>
  <PresentationFormat>On-screen Show (4:3)</PresentationFormat>
  <Paragraphs>537</Paragraphs>
  <Slides>72</Slides>
  <Notes>42</Notes>
  <HiddenSlides>0</HiddenSlides>
  <MMClips>1</MMClips>
  <ScaleCrop>false</ScaleCrop>
  <HeadingPairs>
    <vt:vector size="8" baseType="variant">
      <vt:variant>
        <vt:lpstr>Fonts Used</vt:lpstr>
      </vt:variant>
      <vt:variant>
        <vt:i4>15</vt:i4>
      </vt:variant>
      <vt:variant>
        <vt:lpstr>Theme</vt:lpstr>
      </vt:variant>
      <vt:variant>
        <vt:i4>35</vt:i4>
      </vt:variant>
      <vt:variant>
        <vt:lpstr>Embedded OLE Servers</vt:lpstr>
      </vt:variant>
      <vt:variant>
        <vt:i4>1</vt:i4>
      </vt:variant>
      <vt:variant>
        <vt:lpstr>Slide Titles</vt:lpstr>
      </vt:variant>
      <vt:variant>
        <vt:i4>72</vt:i4>
      </vt:variant>
    </vt:vector>
  </HeadingPairs>
  <TitlesOfParts>
    <vt:vector size="123" baseType="lpstr">
      <vt:lpstr>AR CARTER</vt:lpstr>
      <vt:lpstr>Arial</vt:lpstr>
      <vt:lpstr>Arial Rounded MT Bold</vt:lpstr>
      <vt:lpstr>Calibri</vt:lpstr>
      <vt:lpstr>Calibri Light</vt:lpstr>
      <vt:lpstr>Comic Sans MS</vt:lpstr>
      <vt:lpstr>Creepy</vt:lpstr>
      <vt:lpstr>Curlz MT</vt:lpstr>
      <vt:lpstr>Forte</vt:lpstr>
      <vt:lpstr>Monotype Sorts</vt:lpstr>
      <vt:lpstr>Segoe UI</vt:lpstr>
      <vt:lpstr>Tahoma</vt:lpstr>
      <vt:lpstr>Times New Roman</vt:lpstr>
      <vt:lpstr>Trebuchet MS</vt:lpstr>
      <vt:lpstr>Wingdings</vt:lpstr>
      <vt:lpstr>5_Custom Design</vt:lpstr>
      <vt:lpstr>83_Custom Design</vt:lpstr>
      <vt:lpstr>79_Custom Design</vt:lpstr>
      <vt:lpstr>96_Custom Design</vt:lpstr>
      <vt:lpstr>9_Custom Design</vt:lpstr>
      <vt:lpstr>LeedsMet template</vt:lpstr>
      <vt:lpstr>44_Custom Design</vt:lpstr>
      <vt:lpstr>2_LeedsMet template</vt:lpstr>
      <vt:lpstr>81_Custom Design</vt:lpstr>
      <vt:lpstr>11_Custom Design</vt:lpstr>
      <vt:lpstr>114_Custom Design</vt:lpstr>
      <vt:lpstr>105_Custom Design</vt:lpstr>
      <vt:lpstr>53_Custom Design</vt:lpstr>
      <vt:lpstr>63_Custom Design</vt:lpstr>
      <vt:lpstr>126_Custom Design</vt:lpstr>
      <vt:lpstr>4_LeedsMet template</vt:lpstr>
      <vt:lpstr>70_Custom Design</vt:lpstr>
      <vt:lpstr>72_Custom Design</vt:lpstr>
      <vt:lpstr>Office Theme</vt:lpstr>
      <vt:lpstr>110_Custom Design</vt:lpstr>
      <vt:lpstr>108_Custom Design</vt:lpstr>
      <vt:lpstr>3_Theme1</vt:lpstr>
      <vt:lpstr>175_Custom Design</vt:lpstr>
      <vt:lpstr>121_Custom Design</vt:lpstr>
      <vt:lpstr>10_Office Theme</vt:lpstr>
      <vt:lpstr>1_LeedsMet template</vt:lpstr>
      <vt:lpstr>6_Office Theme</vt:lpstr>
      <vt:lpstr>4_Professional</vt:lpstr>
      <vt:lpstr>2_Clouds</vt:lpstr>
      <vt:lpstr>8_Office Theme</vt:lpstr>
      <vt:lpstr>5_Office Theme</vt:lpstr>
      <vt:lpstr>11_Office Theme</vt:lpstr>
      <vt:lpstr>3_Office Theme</vt:lpstr>
      <vt:lpstr>84_Custom Design</vt:lpstr>
      <vt:lpstr>1_Office Theme</vt:lpstr>
      <vt:lpstr>Document</vt:lpstr>
      <vt:lpstr>Activating Learning Engagement, enthusiasm, retention and large-groups Manchester Metropolitan University</vt:lpstr>
      <vt:lpstr>PowerPoint Presentation</vt:lpstr>
      <vt:lpstr> About Phil…</vt:lpstr>
      <vt:lpstr>Engagement, Enthusiasm, Retention and Large Groups</vt:lpstr>
      <vt:lpstr>Do we spend too much of our time trying to teach our students?</vt:lpstr>
      <vt:lpstr>PowerPoint Presentation</vt:lpstr>
      <vt:lpstr>Announcement about mobile phones and laptops...</vt:lpstr>
      <vt:lpstr>Finding out more about you…</vt:lpstr>
      <vt:lpstr>You will be able to download my main slides</vt:lpstr>
      <vt:lpstr>Starter exercise Getting to know each other: an audio-visual approach…</vt:lpstr>
      <vt:lpstr>Learning through observing</vt:lpstr>
      <vt:lpstr>PowerPoint Presentation</vt:lpstr>
      <vt:lpstr>Intended learning outcome?</vt:lpstr>
      <vt:lpstr>Time-constrained assessed written Post-it exercise</vt:lpstr>
      <vt:lpstr>How do teaching, learning, assessment and feedback need to vary across disciplines?  (after Biglan, 1973, Trowler, 2014, Berry O’Donovan, 2018)</vt:lpstr>
      <vt:lpstr>How do teaching, learning, assessment and feedback need to vary across disciplines?  (after Biglan, 1973, Trowler, 2014, Berry O’Donovan, 2018)</vt:lpstr>
      <vt:lpstr>Phil Newton: Swansea Medical School</vt:lpstr>
      <vt:lpstr>Students as partners…</vt:lpstr>
      <vt:lpstr>PowerPoint Presentation</vt:lpstr>
      <vt:lpstr>Don’t tell the publishers! Download anytime Phil’s materials on feedback, assessment, learning and lecturing</vt:lpstr>
      <vt:lpstr>Teaching, learning, engagement and enthusiasm</vt:lpstr>
      <vt:lpstr>Engagement: Why talk about it? Because:</vt:lpstr>
      <vt:lpstr>PowerPoint Presentation</vt:lpstr>
      <vt:lpstr>PowerPoint Presentation</vt:lpstr>
      <vt:lpstr>Disengaged students</vt:lpstr>
      <vt:lpstr>What kinds of behaviours offer warning signs of risk of drop-out</vt:lpstr>
      <vt:lpstr>Now is the decade of  Colleges’ dis-content!</vt:lpstr>
      <vt:lpstr>Questions employers might ask at interview that might help us frame some of our assignments</vt:lpstr>
      <vt:lpstr>Teaching in modern institutions is moving away from providing subject content, (where everything was about ‘delivery’), towards foregrounding two major functions: </vt:lpstr>
      <vt:lpstr>Face-to-face communication</vt:lpstr>
      <vt:lpstr>Face-to-face one-to-one feedback activity</vt:lpstr>
      <vt:lpstr>PowerPoint Presentation</vt:lpstr>
      <vt:lpstr>PowerPoint Presentation</vt:lpstr>
      <vt:lpstr>PowerPoint Presentation</vt:lpstr>
      <vt:lpstr>Learning is not linear! Feedback is not unidirectional.  But sometimes we pretend that they are! #sketchnote by @SGroshell and @MrZachG #edchat #learning #teachchat</vt:lpstr>
      <vt:lpstr>PowerPoint Presentation</vt:lpstr>
      <vt:lpstr>How’s your brain?</vt:lpstr>
      <vt:lpstr>PowerPoint Presentation</vt:lpstr>
      <vt:lpstr>PowerPoint Presentation</vt:lpstr>
      <vt:lpstr>PowerPoint Presentation</vt:lpstr>
      <vt:lpstr>PowerPoint Presentation</vt:lpstr>
      <vt:lpstr>PowerPoint Presentation</vt:lpstr>
      <vt:lpstr> How students really learn </vt:lpstr>
      <vt:lpstr> How Students Really Learn ‘Ripples’ model of learning</vt:lpstr>
      <vt:lpstr>PowerPoint Presentation</vt:lpstr>
      <vt:lpstr>Another MCQ </vt:lpstr>
      <vt:lpstr>So what about learning styles?</vt:lpstr>
      <vt:lpstr>PowerPoint Presentation</vt:lpstr>
      <vt:lpstr>PowerPoint Presentation</vt:lpstr>
      <vt:lpstr>PowerPoint Presentation</vt:lpstr>
      <vt:lpstr>Which wavelength should I teach on?</vt:lpstr>
      <vt:lpstr>PowerPoint Presentation</vt:lpstr>
      <vt:lpstr>But what’s really wrong with feedback?</vt:lpstr>
      <vt:lpstr>Fishing for feedback?</vt:lpstr>
      <vt:lpstr>PowerPoint Presentation</vt:lpstr>
      <vt:lpstr>My main worries about assessment...</vt:lpstr>
      <vt:lpstr>PowerPoint Presentation</vt:lpstr>
      <vt:lpstr>PowerPoint Presentation</vt:lpstr>
      <vt:lpstr>PowerPoint Presentation</vt:lpstr>
      <vt:lpstr>Boud et al 2010: ‘Assessment 2020’</vt:lpstr>
      <vt:lpstr>Boud et al, 2010</vt:lpstr>
      <vt:lpstr>PowerPoint Presentation</vt:lpstr>
      <vt:lpstr>Use link below to download the new materials on feedback and assessment produced in 2017 by Kay Sambell, Sally Brown and Phil Race for Edinburgh Napier University</vt:lpstr>
      <vt:lpstr>Characteristics of teachers who get engagement going?</vt:lpstr>
      <vt:lpstr>PowerPoint Presentation</vt:lpstr>
      <vt:lpstr> Sally’s conclusions about assessment and feedback</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2018-11-28T19:45:11Z</dcterms:modified>
</cp:coreProperties>
</file>