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slideLayouts/slideLayout36.xml" ContentType="application/vnd.openxmlformats-officedocument.presentationml.slideLayout+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6" r:id="rId2"/>
    <p:sldMasterId id="2147483809" r:id="rId3"/>
    <p:sldMasterId id="2147483811" r:id="rId4"/>
    <p:sldMasterId id="2147483813" r:id="rId5"/>
    <p:sldMasterId id="2147483815" r:id="rId6"/>
    <p:sldMasterId id="2147483817" r:id="rId7"/>
    <p:sldMasterId id="2147483819" r:id="rId8"/>
    <p:sldMasterId id="2147483821" r:id="rId9"/>
    <p:sldMasterId id="2147483823" r:id="rId10"/>
    <p:sldMasterId id="2147483825" r:id="rId11"/>
    <p:sldMasterId id="2147483827" r:id="rId12"/>
    <p:sldMasterId id="2147483833" r:id="rId13"/>
    <p:sldMasterId id="2147483835" r:id="rId14"/>
    <p:sldMasterId id="2147483837" r:id="rId15"/>
    <p:sldMasterId id="2147483839" r:id="rId16"/>
    <p:sldMasterId id="2147483841" r:id="rId17"/>
    <p:sldMasterId id="2147483843" r:id="rId18"/>
    <p:sldMasterId id="2147483845" r:id="rId19"/>
    <p:sldMasterId id="2147483848" r:id="rId20"/>
    <p:sldMasterId id="2147483850" r:id="rId21"/>
    <p:sldMasterId id="2147483852" r:id="rId22"/>
    <p:sldMasterId id="2147483854" r:id="rId23"/>
    <p:sldMasterId id="2147483856" r:id="rId24"/>
    <p:sldMasterId id="2147483858" r:id="rId25"/>
    <p:sldMasterId id="2147483860" r:id="rId26"/>
    <p:sldMasterId id="2147483862" r:id="rId27"/>
    <p:sldMasterId id="2147483864" r:id="rId28"/>
  </p:sldMasterIdLst>
  <p:notesMasterIdLst>
    <p:notesMasterId r:id="rId140"/>
  </p:notesMasterIdLst>
  <p:handoutMasterIdLst>
    <p:handoutMasterId r:id="rId141"/>
  </p:handoutMasterIdLst>
  <p:sldIdLst>
    <p:sldId id="420" r:id="rId29"/>
    <p:sldId id="669" r:id="rId30"/>
    <p:sldId id="806" r:id="rId31"/>
    <p:sldId id="807" r:id="rId32"/>
    <p:sldId id="805" r:id="rId33"/>
    <p:sldId id="656" r:id="rId34"/>
    <p:sldId id="532" r:id="rId35"/>
    <p:sldId id="1481" r:id="rId36"/>
    <p:sldId id="727" r:id="rId37"/>
    <p:sldId id="662" r:id="rId38"/>
    <p:sldId id="256" r:id="rId39"/>
    <p:sldId id="327" r:id="rId40"/>
    <p:sldId id="332" r:id="rId41"/>
    <p:sldId id="329" r:id="rId42"/>
    <p:sldId id="333" r:id="rId43"/>
    <p:sldId id="331" r:id="rId44"/>
    <p:sldId id="748" r:id="rId45"/>
    <p:sldId id="733" r:id="rId46"/>
    <p:sldId id="705" r:id="rId47"/>
    <p:sldId id="684" r:id="rId48"/>
    <p:sldId id="626" r:id="rId49"/>
    <p:sldId id="710" r:id="rId50"/>
    <p:sldId id="693" r:id="rId51"/>
    <p:sldId id="714" r:id="rId52"/>
    <p:sldId id="672" r:id="rId53"/>
    <p:sldId id="664" r:id="rId54"/>
    <p:sldId id="665" r:id="rId55"/>
    <p:sldId id="549" r:id="rId56"/>
    <p:sldId id="808" r:id="rId57"/>
    <p:sldId id="813" r:id="rId58"/>
    <p:sldId id="444" r:id="rId59"/>
    <p:sldId id="437" r:id="rId60"/>
    <p:sldId id="443" r:id="rId61"/>
    <p:sldId id="814" r:id="rId62"/>
    <p:sldId id="671" r:id="rId63"/>
    <p:sldId id="817" r:id="rId64"/>
    <p:sldId id="673" r:id="rId65"/>
    <p:sldId id="674" r:id="rId66"/>
    <p:sldId id="816" r:id="rId67"/>
    <p:sldId id="818" r:id="rId68"/>
    <p:sldId id="678" r:id="rId69"/>
    <p:sldId id="677" r:id="rId70"/>
    <p:sldId id="819" r:id="rId71"/>
    <p:sldId id="820" r:id="rId72"/>
    <p:sldId id="822" r:id="rId73"/>
    <p:sldId id="821" r:id="rId74"/>
    <p:sldId id="810" r:id="rId75"/>
    <p:sldId id="1250" r:id="rId76"/>
    <p:sldId id="529" r:id="rId77"/>
    <p:sldId id="1212" r:id="rId78"/>
    <p:sldId id="1488" r:id="rId79"/>
    <p:sldId id="1489" r:id="rId80"/>
    <p:sldId id="1490" r:id="rId81"/>
    <p:sldId id="1213" r:id="rId82"/>
    <p:sldId id="1035" r:id="rId83"/>
    <p:sldId id="984" r:id="rId84"/>
    <p:sldId id="1143" r:id="rId85"/>
    <p:sldId id="1087" r:id="rId86"/>
    <p:sldId id="1088" r:id="rId87"/>
    <p:sldId id="1092" r:id="rId88"/>
    <p:sldId id="263" r:id="rId89"/>
    <p:sldId id="1249" r:id="rId90"/>
    <p:sldId id="259" r:id="rId91"/>
    <p:sldId id="1138" r:id="rId92"/>
    <p:sldId id="1139" r:id="rId93"/>
    <p:sldId id="1137" r:id="rId94"/>
    <p:sldId id="1126" r:id="rId95"/>
    <p:sldId id="1096" r:id="rId96"/>
    <p:sldId id="1150" r:id="rId97"/>
    <p:sldId id="1151" r:id="rId98"/>
    <p:sldId id="1093" r:id="rId99"/>
    <p:sldId id="1094" r:id="rId100"/>
    <p:sldId id="1149" r:id="rId101"/>
    <p:sldId id="1095" r:id="rId102"/>
    <p:sldId id="811" r:id="rId103"/>
    <p:sldId id="796" r:id="rId104"/>
    <p:sldId id="718" r:id="rId105"/>
    <p:sldId id="812" r:id="rId106"/>
    <p:sldId id="823" r:id="rId107"/>
    <p:sldId id="826" r:id="rId108"/>
    <p:sldId id="824" r:id="rId109"/>
    <p:sldId id="825" r:id="rId110"/>
    <p:sldId id="827" r:id="rId111"/>
    <p:sldId id="828" r:id="rId112"/>
    <p:sldId id="829" r:id="rId113"/>
    <p:sldId id="663" r:id="rId114"/>
    <p:sldId id="709" r:id="rId115"/>
    <p:sldId id="1491" r:id="rId116"/>
    <p:sldId id="676" r:id="rId117"/>
    <p:sldId id="675" r:id="rId118"/>
    <p:sldId id="666" r:id="rId119"/>
    <p:sldId id="667" r:id="rId120"/>
    <p:sldId id="668" r:id="rId121"/>
    <p:sldId id="688" r:id="rId122"/>
    <p:sldId id="680" r:id="rId123"/>
    <p:sldId id="681" r:id="rId124"/>
    <p:sldId id="682" r:id="rId125"/>
    <p:sldId id="683" r:id="rId126"/>
    <p:sldId id="686" r:id="rId127"/>
    <p:sldId id="685" r:id="rId128"/>
    <p:sldId id="635" r:id="rId129"/>
    <p:sldId id="830" r:id="rId130"/>
    <p:sldId id="831" r:id="rId131"/>
    <p:sldId id="797" r:id="rId132"/>
    <p:sldId id="798" r:id="rId133"/>
    <p:sldId id="799" r:id="rId134"/>
    <p:sldId id="800" r:id="rId135"/>
    <p:sldId id="801" r:id="rId136"/>
    <p:sldId id="802" r:id="rId137"/>
    <p:sldId id="803" r:id="rId138"/>
    <p:sldId id="804" r:id="rId139"/>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autoAdjust="0"/>
    <p:restoredTop sz="94533" autoAdjust="0"/>
  </p:normalViewPr>
  <p:slideViewPr>
    <p:cSldViewPr>
      <p:cViewPr varScale="1">
        <p:scale>
          <a:sx n="69" d="100"/>
          <a:sy n="69" d="100"/>
        </p:scale>
        <p:origin x="1506" y="78"/>
      </p:cViewPr>
      <p:guideLst>
        <p:guide orient="horz" pos="2160"/>
        <p:guide pos="2880"/>
      </p:guideLst>
    </p:cSldViewPr>
  </p:slideViewPr>
  <p:outlineViewPr>
    <p:cViewPr>
      <p:scale>
        <a:sx n="33" d="100"/>
        <a:sy n="33" d="100"/>
      </p:scale>
      <p:origin x="0" y="-143904"/>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33" Type="http://schemas.openxmlformats.org/officeDocument/2006/relationships/slide" Target="slides/slide105.xml"/><Relationship Id="rId138" Type="http://schemas.openxmlformats.org/officeDocument/2006/relationships/slide" Target="slides/slide110.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28" Type="http://schemas.openxmlformats.org/officeDocument/2006/relationships/slide" Target="slides/slide100.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5.xml"/><Relationship Id="rId48" Type="http://schemas.openxmlformats.org/officeDocument/2006/relationships/slide" Target="slides/slide20.xml"/><Relationship Id="rId64" Type="http://schemas.openxmlformats.org/officeDocument/2006/relationships/slide" Target="slides/slide36.xml"/><Relationship Id="rId69" Type="http://schemas.openxmlformats.org/officeDocument/2006/relationships/slide" Target="slides/slide41.xml"/><Relationship Id="rId113" Type="http://schemas.openxmlformats.org/officeDocument/2006/relationships/slide" Target="slides/slide85.xml"/><Relationship Id="rId118" Type="http://schemas.openxmlformats.org/officeDocument/2006/relationships/slide" Target="slides/slide90.xml"/><Relationship Id="rId134" Type="http://schemas.openxmlformats.org/officeDocument/2006/relationships/slide" Target="slides/slide106.xml"/><Relationship Id="rId139" Type="http://schemas.openxmlformats.org/officeDocument/2006/relationships/slide" Target="slides/slide111.xml"/><Relationship Id="rId80" Type="http://schemas.openxmlformats.org/officeDocument/2006/relationships/slide" Target="slides/slide52.xml"/><Relationship Id="rId85"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slide" Target="slides/slide88.xml"/><Relationship Id="rId124" Type="http://schemas.openxmlformats.org/officeDocument/2006/relationships/slide" Target="slides/slide96.xml"/><Relationship Id="rId129" Type="http://schemas.openxmlformats.org/officeDocument/2006/relationships/slide" Target="slides/slide101.xml"/><Relationship Id="rId137" Type="http://schemas.openxmlformats.org/officeDocument/2006/relationships/slide" Target="slides/slide10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32" Type="http://schemas.openxmlformats.org/officeDocument/2006/relationships/slide" Target="slides/slide104.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slide" Target="slides/slide86.xml"/><Relationship Id="rId119" Type="http://schemas.openxmlformats.org/officeDocument/2006/relationships/slide" Target="slides/slide91.xml"/><Relationship Id="rId127" Type="http://schemas.openxmlformats.org/officeDocument/2006/relationships/slide" Target="slides/slide9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130" Type="http://schemas.openxmlformats.org/officeDocument/2006/relationships/slide" Target="slides/slide102.xml"/><Relationship Id="rId135" Type="http://schemas.openxmlformats.org/officeDocument/2006/relationships/slide" Target="slides/slide107.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slide" Target="slides/slide97.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131" Type="http://schemas.openxmlformats.org/officeDocument/2006/relationships/slide" Target="slides/slide103.xml"/><Relationship Id="rId136" Type="http://schemas.openxmlformats.org/officeDocument/2006/relationships/slide" Target="slides/slide108.xml"/><Relationship Id="rId61" Type="http://schemas.openxmlformats.org/officeDocument/2006/relationships/slide" Target="slides/slide33.xml"/><Relationship Id="rId82" Type="http://schemas.openxmlformats.org/officeDocument/2006/relationships/slide" Target="slides/slide5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2.xml"/><Relationship Id="rId35" Type="http://schemas.openxmlformats.org/officeDocument/2006/relationships/slide" Target="slides/slide7.xml"/><Relationship Id="rId56" Type="http://schemas.openxmlformats.org/officeDocument/2006/relationships/slide" Target="slides/slide28.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26" Type="http://schemas.openxmlformats.org/officeDocument/2006/relationships/slide" Target="slides/slide98.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14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19</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21</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23</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26</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27</a:t>
            </a:fld>
            <a:endParaRPr lang="en-US" dirty="0"/>
          </a:p>
        </p:txBody>
      </p:sp>
    </p:spTree>
    <p:extLst>
      <p:ext uri="{BB962C8B-B14F-4D97-AF65-F5344CB8AC3E}">
        <p14:creationId xmlns:p14="http://schemas.microsoft.com/office/powerpoint/2010/main" val="198101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28</a:t>
            </a:fld>
            <a:endParaRPr lang="en-GB"/>
          </a:p>
        </p:txBody>
      </p:sp>
    </p:spTree>
    <p:extLst>
      <p:ext uri="{BB962C8B-B14F-4D97-AF65-F5344CB8AC3E}">
        <p14:creationId xmlns:p14="http://schemas.microsoft.com/office/powerpoint/2010/main" val="227033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dirty="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2247326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A9ABD-3643-48E8-BFC1-97A9CE5D2019}" type="slidenum">
              <a:rPr lang="en-US" smtClean="0">
                <a:solidFill>
                  <a:srgbClr val="000000"/>
                </a:solidFill>
              </a:rPr>
              <a:pPr fontAlgn="base">
                <a:spcBef>
                  <a:spcPct val="0"/>
                </a:spcBef>
                <a:spcAft>
                  <a:spcPct val="0"/>
                </a:spcAft>
                <a:defRPr/>
              </a:pPr>
              <a:t>33</a:t>
            </a:fld>
            <a:endParaRPr lang="en-US">
              <a:solidFill>
                <a:srgbClr val="000000"/>
              </a:solidFill>
            </a:endParaRPr>
          </a:p>
        </p:txBody>
      </p:sp>
    </p:spTree>
    <p:extLst>
      <p:ext uri="{BB962C8B-B14F-4D97-AF65-F5344CB8AC3E}">
        <p14:creationId xmlns:p14="http://schemas.microsoft.com/office/powerpoint/2010/main" val="3722833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43</a:t>
            </a:fld>
            <a:endParaRPr lang="en-US"/>
          </a:p>
        </p:txBody>
      </p:sp>
    </p:spTree>
    <p:extLst>
      <p:ext uri="{BB962C8B-B14F-4D97-AF65-F5344CB8AC3E}">
        <p14:creationId xmlns:p14="http://schemas.microsoft.com/office/powerpoint/2010/main" val="266924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9273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6</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81677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0766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94743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772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076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006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25571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8250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065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111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10</a:t>
            </a:fld>
            <a:endParaRPr lang="en-GB"/>
          </a:p>
        </p:txBody>
      </p:sp>
    </p:spTree>
    <p:extLst>
      <p:ext uri="{BB962C8B-B14F-4D97-AF65-F5344CB8AC3E}">
        <p14:creationId xmlns:p14="http://schemas.microsoft.com/office/powerpoint/2010/main" val="275973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8709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80</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79081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82</a:t>
            </a:fld>
            <a:endParaRPr lang="en-GB"/>
          </a:p>
        </p:txBody>
      </p:sp>
    </p:spTree>
    <p:extLst>
      <p:ext uri="{BB962C8B-B14F-4D97-AF65-F5344CB8AC3E}">
        <p14:creationId xmlns:p14="http://schemas.microsoft.com/office/powerpoint/2010/main" val="123767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83</a:t>
            </a:fld>
            <a:endParaRPr lang="en-US" dirty="0"/>
          </a:p>
        </p:txBody>
      </p:sp>
    </p:spTree>
    <p:extLst>
      <p:ext uri="{BB962C8B-B14F-4D97-AF65-F5344CB8AC3E}">
        <p14:creationId xmlns:p14="http://schemas.microsoft.com/office/powerpoint/2010/main" val="347307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84</a:t>
            </a:fld>
            <a:endParaRPr lang="en-US" dirty="0"/>
          </a:p>
        </p:txBody>
      </p:sp>
    </p:spTree>
    <p:extLst>
      <p:ext uri="{BB962C8B-B14F-4D97-AF65-F5344CB8AC3E}">
        <p14:creationId xmlns:p14="http://schemas.microsoft.com/office/powerpoint/2010/main" val="1774547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85</a:t>
            </a:fld>
            <a:endParaRPr lang="en-US" dirty="0"/>
          </a:p>
        </p:txBody>
      </p:sp>
    </p:spTree>
    <p:extLst>
      <p:ext uri="{BB962C8B-B14F-4D97-AF65-F5344CB8AC3E}">
        <p14:creationId xmlns:p14="http://schemas.microsoft.com/office/powerpoint/2010/main" val="3565336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86</a:t>
            </a:fld>
            <a:endParaRPr lang="en-US" dirty="0"/>
          </a:p>
        </p:txBody>
      </p:sp>
    </p:spTree>
    <p:extLst>
      <p:ext uri="{BB962C8B-B14F-4D97-AF65-F5344CB8AC3E}">
        <p14:creationId xmlns:p14="http://schemas.microsoft.com/office/powerpoint/2010/main" val="2749270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101</a:t>
            </a:fld>
            <a:endParaRPr lang="en-US"/>
          </a:p>
        </p:txBody>
      </p:sp>
    </p:spTree>
    <p:extLst>
      <p:ext uri="{BB962C8B-B14F-4D97-AF65-F5344CB8AC3E}">
        <p14:creationId xmlns:p14="http://schemas.microsoft.com/office/powerpoint/2010/main" val="4029219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103</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938441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104</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172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7219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610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101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145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17</a:t>
            </a:fld>
            <a:endParaRPr lang="en-US"/>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17</a:t>
            </a:fld>
            <a:endParaRPr lang="en-US" sz="1200"/>
          </a:p>
        </p:txBody>
      </p:sp>
    </p:spTree>
    <p:extLst>
      <p:ext uri="{BB962C8B-B14F-4D97-AF65-F5344CB8AC3E}">
        <p14:creationId xmlns:p14="http://schemas.microsoft.com/office/powerpoint/2010/main" val="326553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04/12/2018</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04/12/2018</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04/12/2018</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04/12/2018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04/12/2018</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04/12/2018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201059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66365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53173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04/12/2018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73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18437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43015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12/4/2018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09780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99346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04/12/2018</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31092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44252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547631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57401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12/4/2018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13403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48383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25968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572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04/12/2018</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04/12/2018</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04/12/2018</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04/12/2018</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04/12/2018</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04/12/2018</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2.xml"/><Relationship Id="rId1" Type="http://schemas.openxmlformats.org/officeDocument/2006/relationships/slideLayout" Target="../slideLayouts/slideLayout3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7.xml"/><Relationship Id="rId1" Type="http://schemas.openxmlformats.org/officeDocument/2006/relationships/slideLayout" Target="../slideLayouts/slideLayout36.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777635148"/>
      </p:ext>
    </p:extLst>
  </p:cSld>
  <p:clrMap bg1="dk1" tx1="lt1" bg2="dk2" tx2="lt2" accent1="accent1" accent2="accent2" accent3="accent3" accent4="accent4" accent5="accent5" accent6="accent6" hlink="hlink" folHlink="folHlink"/>
  <p:sldLayoutIdLst>
    <p:sldLayoutId id="214748382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3006711739"/>
      </p:ext>
    </p:extLst>
  </p:cSld>
  <p:clrMap bg1="lt1" tx1="dk1" bg2="lt2" tx2="dk2" accent1="accent1" accent2="accent2" accent3="accent3" accent4="accent4" accent5="accent5" accent6="accent6" hlink="hlink" folHlink="folHlink"/>
  <p:sldLayoutIdLst>
    <p:sldLayoutId id="21474838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953395758"/>
      </p:ext>
    </p:extLst>
  </p:cSld>
  <p:clrMap bg1="lt1" tx1="dk1" bg2="lt2" tx2="dk2" accent1="accent1" accent2="accent2" accent3="accent3" accent4="accent4" accent5="accent5" accent6="accent6" hlink="hlink" folHlink="folHlink"/>
  <p:sldLayoutIdLst>
    <p:sldLayoutId id="21474838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04/12/2018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3985039"/>
      </p:ext>
    </p:extLst>
  </p:cSld>
  <p:clrMap bg1="lt1" tx1="dk1" bg2="lt2" tx2="dk2" accent1="accent1" accent2="accent2" accent3="accent3" accent4="accent4" accent5="accent5" accent6="accent6" hlink="hlink" folHlink="folHlink"/>
  <p:sldLayoutIdLst>
    <p:sldLayoutId id="214748383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916544699"/>
      </p:ext>
    </p:extLst>
  </p:cSld>
  <p:clrMap bg1="lt1" tx1="dk1" bg2="lt2" tx2="dk2" accent1="accent1" accent2="accent2" accent3="accent3" accent4="accent4" accent5="accent5" accent6="accent6" hlink="hlink" folHlink="folHlink"/>
  <p:sldLayoutIdLst>
    <p:sldLayoutId id="21474838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2280218659"/>
      </p:ext>
    </p:extLst>
  </p:cSld>
  <p:clrMap bg1="lt1" tx1="dk1" bg2="lt2" tx2="dk2" accent1="accent1" accent2="accent2" accent3="accent3" accent4="accent4" accent5="accent5" accent6="accent6" hlink="hlink" folHlink="folHlink"/>
  <p:sldLayoutIdLst>
    <p:sldLayoutId id="21474838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12/4/2018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4191539"/>
      </p:ext>
    </p:extLst>
  </p:cSld>
  <p:clrMap bg1="lt1" tx1="dk1" bg2="lt2" tx2="dk2" accent1="accent1" accent2="accent2" accent3="accent3" accent4="accent4" accent5="accent5" accent6="accent6" hlink="hlink" folHlink="folHlink"/>
  <p:sldLayoutIdLst>
    <p:sldLayoutId id="21474838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2777020170"/>
      </p:ext>
    </p:extLst>
  </p:cSld>
  <p:clrMap bg1="lt1" tx1="dk1" bg2="lt2" tx2="dk2" accent1="accent1" accent2="accent2" accent3="accent3" accent4="accent4" accent5="accent5" accent6="accent6" hlink="hlink" folHlink="folHlink"/>
  <p:sldLayoutIdLst>
    <p:sldLayoutId id="21474838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04/12/2018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722057883"/>
      </p:ext>
    </p:extLst>
  </p:cSld>
  <p:clrMap bg1="lt1" tx1="dk1" bg2="lt2" tx2="dk2" accent1="accent1" accent2="accent2" accent3="accent3" accent4="accent4" accent5="accent5" accent6="accent6" hlink="hlink" folHlink="folHlink"/>
  <p:sldLayoutIdLst>
    <p:sldLayoutId id="21474838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600920039"/>
      </p:ext>
    </p:extLst>
  </p:cSld>
  <p:clrMap bg1="lt1" tx1="dk1" bg2="lt2" tx2="dk2" accent1="accent1" accent2="accent2" accent3="accent3" accent4="accent4" accent5="accent5" accent6="accent6" hlink="hlink" folHlink="folHlink"/>
  <p:sldLayoutIdLst>
    <p:sldLayoutId id="2147483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772038235"/>
      </p:ext>
    </p:extLst>
  </p:cSld>
  <p:clrMap bg1="lt1" tx1="dk1" bg2="lt2" tx2="dk2" accent1="accent1" accent2="accent2" accent3="accent3" accent4="accent4" accent5="accent5" accent6="accent6" hlink="hlink" folHlink="folHlink"/>
  <p:sldLayoutIdLst>
    <p:sldLayoutId id="214748385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val="3456074522"/>
      </p:ext>
    </p:extLst>
  </p:cSld>
  <p:clrMap bg1="lt1" tx1="dk1" bg2="lt2" tx2="dk2" accent1="accent1" accent2="accent2" accent3="accent3" accent4="accent4" accent5="accent5" accent6="accent6" hlink="hlink" folHlink="folHlink"/>
  <p:sldLayoutIdLst>
    <p:sldLayoutId id="214748385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12/4/2018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06126673"/>
      </p:ext>
    </p:extLst>
  </p:cSld>
  <p:clrMap bg1="dk1" tx1="lt1" bg2="dk2" tx2="lt2" accent1="accent1" accent2="accent2" accent3="accent3" accent4="accent4" accent5="accent5" accent6="accent6" hlink="hlink" folHlink="folHlink"/>
  <p:sldLayoutIdLst>
    <p:sldLayoutId id="21474838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787899076"/>
      </p:ext>
    </p:extLst>
  </p:cSld>
  <p:clrMap bg1="lt1" tx1="dk1" bg2="lt2" tx2="dk2" accent1="accent1" accent2="accent2" accent3="accent3" accent4="accent4" accent5="accent5" accent6="accent6" hlink="hlink" folHlink="folHlink"/>
  <p:sldLayoutIdLst>
    <p:sldLayoutId id="21474838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173477655"/>
      </p:ext>
    </p:extLst>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383282434"/>
      </p:ext>
    </p:extLst>
  </p:cSld>
  <p:clrMap bg1="lt1" tx1="dk1" bg2="lt2" tx2="dk2" accent1="accent1" accent2="accent2" accent3="accent3" accent4="accent4" accent5="accent5" accent6="accent6" hlink="hlink" folHlink="folHlink"/>
  <p:sldLayoutIdLst>
    <p:sldLayoutId id="21474838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795928811"/>
      </p:ext>
    </p:extLst>
  </p:cSld>
  <p:clrMap bg1="lt1" tx1="dk1" bg2="lt2" tx2="dk2" accent1="accent1" accent2="accent2" accent3="accent3" accent4="accent4" accent5="accent5" accent6="accent6" hlink="hlink" folHlink="folHlink"/>
  <p:sldLayoutIdLst>
    <p:sldLayoutId id="21474838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04/12/2018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04/12/2018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hil-race.co.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hyperlink" Target="file:///C:\Users\Phil\Desktop\current%20stuff\brunel%20pieces%203\Newcastle.pptx#-1,1,Slide 1"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7.xml"/><Relationship Id="rId4" Type="http://schemas.openxmlformats.org/officeDocument/2006/relationships/hyperlink" Target="http://phil-race.co.uk/ripples-model-seven-factors-underpinning-successful-learning-update-july-2015/"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12.jpg"/><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30.xml"/><Relationship Id="rId4" Type="http://schemas.openxmlformats.org/officeDocument/2006/relationships/image" Target="../media/image14.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School of Social Sciences assessment workshop</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University of Manchester</a:t>
            </a:r>
          </a:p>
          <a:p>
            <a:pPr algn="ctr" eaLnBrk="1" hangingPunct="1">
              <a:defRPr/>
            </a:pPr>
            <a:r>
              <a:rPr lang="en-GB" sz="2400" dirty="0">
                <a:solidFill>
                  <a:srgbClr val="00B050"/>
                </a:solidFill>
              </a:rPr>
              <a:t>5</a:t>
            </a:r>
            <a:r>
              <a:rPr lang="en-GB" sz="2400" baseline="30000" dirty="0">
                <a:solidFill>
                  <a:srgbClr val="00B050"/>
                </a:solidFill>
              </a:rPr>
              <a:t>th</a:t>
            </a:r>
            <a:r>
              <a:rPr lang="en-GB" sz="2400" dirty="0">
                <a:solidFill>
                  <a:srgbClr val="00B050"/>
                </a:solidFill>
              </a:rPr>
              <a:t> December 2018</a:t>
            </a:r>
          </a:p>
          <a:p>
            <a:pPr algn="ctr" eaLnBrk="1" hangingPunct="1">
              <a:defRPr/>
            </a:pPr>
            <a:r>
              <a:rPr lang="en-GB" sz="2400" b="1" dirty="0"/>
              <a:t>Sally Brown </a:t>
            </a:r>
            <a:r>
              <a:rPr lang="en-GB" sz="2400" dirty="0"/>
              <a:t>NTF, PFHEA, SFSEDA</a:t>
            </a:r>
            <a:endParaRPr lang="en-GB" sz="2400" b="1" dirty="0"/>
          </a:p>
          <a:p>
            <a:pPr algn="ctr" eaLnBrk="1" hangingPunct="1">
              <a:defRPr/>
            </a:pPr>
            <a:r>
              <a:rPr lang="en-GB" sz="2000" b="1" dirty="0"/>
              <a:t>@</a:t>
            </a:r>
            <a:r>
              <a:rPr lang="en-GB" sz="2000" b="1" dirty="0" err="1"/>
              <a:t>ProfSallyBrown</a:t>
            </a:r>
            <a:r>
              <a:rPr lang="en-GB" sz="2000" dirty="0"/>
              <a:t> 	</a:t>
            </a:r>
            <a:r>
              <a:rPr lang="en-GB" sz="2000" dirty="0">
                <a:hlinkClick r:id="rId3"/>
              </a:rPr>
              <a:t>http://sally-brown.net</a:t>
            </a:r>
            <a:r>
              <a:rPr lang="en-GB" sz="2000" dirty="0"/>
              <a:t> </a:t>
            </a:r>
          </a:p>
          <a:p>
            <a:pPr algn="ctr" eaLnBrk="1" hangingPunct="1">
              <a:defRPr/>
            </a:pPr>
            <a:r>
              <a:rPr lang="en-GB" sz="2000" dirty="0"/>
              <a:t>and </a:t>
            </a:r>
            <a:r>
              <a:rPr lang="en-GB" sz="2400" dirty="0"/>
              <a:t>Phil Race, NTF, PFHEA</a:t>
            </a:r>
            <a:endParaRPr lang="en-GB" sz="2000" dirty="0"/>
          </a:p>
          <a:p>
            <a:pPr algn="ctr" eaLnBrk="1" hangingPunct="1">
              <a:defRPr/>
            </a:pPr>
            <a:r>
              <a:rPr lang="en-GB" sz="2000" dirty="0"/>
              <a:t>@</a:t>
            </a:r>
            <a:r>
              <a:rPr lang="en-GB" sz="2000" dirty="0" err="1"/>
              <a:t>RacePhil</a:t>
            </a:r>
            <a:r>
              <a:rPr lang="en-GB" sz="2000" dirty="0"/>
              <a:t> 	</a:t>
            </a:r>
            <a:r>
              <a:rPr lang="en-GB" sz="2000" dirty="0">
                <a:hlinkClick r:id="rId4"/>
              </a:rPr>
              <a:t>http://phil-race.co.uk</a:t>
            </a:r>
            <a:r>
              <a:rPr lang="en-GB" sz="2000" dirty="0"/>
              <a:t> </a:t>
            </a:r>
          </a:p>
          <a:p>
            <a:pPr algn="ctr" eaLnBrk="1" hangingPunct="1">
              <a:defRPr/>
            </a:pPr>
            <a:endParaRPr lang="en-GB" sz="18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a:t>
            </a:r>
            <a:r>
              <a:rPr lang="en-US" sz="2800" b="1" dirty="0" err="1"/>
              <a:t>Boud</a:t>
            </a:r>
            <a:r>
              <a:rPr lang="en-US" sz="2800" b="1" dirty="0"/>
              <a:t>,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72553223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2428213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p:spPr>
        <p:txBody>
          <a:bodyPr/>
          <a:lstStyle/>
          <a:p>
            <a:r>
              <a:rPr lang="en-GB" dirty="0"/>
              <a:t>Planning to implement enhancements in </a:t>
            </a:r>
            <a:br>
              <a:rPr lang="en-GB" dirty="0"/>
            </a:br>
            <a:r>
              <a:rPr lang="en-GB" dirty="0"/>
              <a:t>assessment &amp; feedback in your module/programme</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assessment practices?</a:t>
            </a:r>
          </a:p>
          <a:p>
            <a:r>
              <a:rPr lang="en-GB" sz="2800" dirty="0"/>
              <a:t>Thinking about the teams you work with, are there ways in which you could use ideas from today’s session to help make your assessment more authentic?</a:t>
            </a:r>
          </a:p>
          <a:p>
            <a:r>
              <a:rPr lang="en-GB" sz="2800" dirty="0"/>
              <a:t>How could your influence impact more widely on colleagues across the university?</a:t>
            </a:r>
          </a:p>
          <a:p>
            <a:endParaRPr lang="en-GB" sz="2800" dirty="0"/>
          </a:p>
        </p:txBody>
      </p:sp>
    </p:spTree>
    <p:extLst>
      <p:ext uri="{BB962C8B-B14F-4D97-AF65-F5344CB8AC3E}">
        <p14:creationId xmlns:p14="http://schemas.microsoft.com/office/powerpoint/2010/main" val="38739835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452884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743176"/>
          </a:xfrm>
        </p:spPr>
        <p:txBody>
          <a:bodyPr/>
          <a:lstStyle/>
          <a:p>
            <a:r>
              <a:rPr lang="en-GB" dirty="0"/>
              <a:t>Useful references: 2</a:t>
            </a:r>
          </a:p>
        </p:txBody>
      </p:sp>
      <p:sp>
        <p:nvSpPr>
          <p:cNvPr id="3" name="Content Placeholder 2"/>
          <p:cNvSpPr>
            <a:spLocks noGrp="1"/>
          </p:cNvSpPr>
          <p:nvPr>
            <p:ph idx="1"/>
          </p:nvPr>
        </p:nvSpPr>
        <p:spPr>
          <a:xfrm>
            <a:off x="468313" y="1012371"/>
            <a:ext cx="8229600" cy="5189992"/>
          </a:xfrm>
        </p:spPr>
        <p:txBody>
          <a:bodyPr/>
          <a:lstStyle/>
          <a:p>
            <a:r>
              <a:rPr lang="en-GB" dirty="0"/>
              <a:t>Brown, S. (2014) </a:t>
            </a:r>
            <a:r>
              <a:rPr lang="en-GB" i="1" dirty="0"/>
              <a:t>Learning, teaching and assessment in higher education: global perspectives</a:t>
            </a:r>
            <a:r>
              <a:rPr lang="en-GB" dirty="0"/>
              <a:t>. London: Palgrave Macmillan.</a:t>
            </a:r>
          </a:p>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a:t>
            </a:r>
            <a:r>
              <a:rPr lang="en-GB" dirty="0" err="1"/>
              <a:t>Kogan</a:t>
            </a:r>
            <a:r>
              <a:rPr lang="en-GB" dirty="0"/>
              <a:t>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p:txBody>
      </p:sp>
    </p:spTree>
    <p:extLst>
      <p:ext uri="{BB962C8B-B14F-4D97-AF65-F5344CB8AC3E}">
        <p14:creationId xmlns:p14="http://schemas.microsoft.com/office/powerpoint/2010/main" val="30666571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p:spPr>
        <p:txBody>
          <a:bodyPr/>
          <a:lstStyle/>
          <a:p>
            <a:r>
              <a:rPr lang="en-GB" dirty="0"/>
              <a:t>Useful references: 3</a:t>
            </a:r>
          </a:p>
        </p:txBody>
      </p:sp>
      <p:sp>
        <p:nvSpPr>
          <p:cNvPr id="3" name="Content Placeholder 2"/>
          <p:cNvSpPr>
            <a:spLocks noGrp="1"/>
          </p:cNvSpPr>
          <p:nvPr>
            <p:ph idx="1"/>
          </p:nvPr>
        </p:nvSpPr>
        <p:spPr>
          <a:xfrm>
            <a:off x="468313" y="930729"/>
            <a:ext cx="8229600" cy="5271634"/>
          </a:xfrm>
        </p:spPr>
        <p:txBody>
          <a:bodyPr/>
          <a:lstStyle/>
          <a:p>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r>
              <a:rPr lang="en-GB" dirty="0"/>
              <a:t>Carroll, J. and Ryan, J. (2005) </a:t>
            </a:r>
            <a:r>
              <a:rPr lang="en-GB" i="1" dirty="0"/>
              <a:t>Teaching International students: improving learning for all. </a:t>
            </a:r>
            <a:r>
              <a:rPr lang="en-GB" dirty="0"/>
              <a:t>London: Routledge SEDA series.</a:t>
            </a:r>
          </a:p>
          <a:p>
            <a:r>
              <a:rPr lang="en-GB" dirty="0"/>
              <a:t>Crooks, T. (1988) </a:t>
            </a:r>
            <a:r>
              <a:rPr lang="en-GB" i="1" dirty="0"/>
              <a:t>Assessing student performance, </a:t>
            </a:r>
            <a:r>
              <a:rPr lang="en-GB" dirty="0"/>
              <a:t>HERDSA Green Guide No 8 HERDSA (reprinted 1994).</a:t>
            </a:r>
          </a:p>
          <a:p>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4</a:t>
            </a:r>
          </a:p>
        </p:txBody>
      </p:sp>
      <p:sp>
        <p:nvSpPr>
          <p:cNvPr id="3" name="Content Placeholder 2"/>
          <p:cNvSpPr>
            <a:spLocks noGrp="1"/>
          </p:cNvSpPr>
          <p:nvPr>
            <p:ph idx="1"/>
          </p:nvPr>
        </p:nvSpPr>
        <p:spPr/>
        <p:txBody>
          <a:bodyPr/>
          <a:lstStyle/>
          <a:p>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r>
              <a:rPr lang="en-GB" dirty="0"/>
              <a:t>Higher Education Academy (2012) </a:t>
            </a:r>
            <a:r>
              <a:rPr lang="en-GB" i="1" dirty="0"/>
              <a:t>A marked improvement; transforming assessment in higher education</a:t>
            </a:r>
            <a:r>
              <a:rPr lang="en-GB" dirty="0"/>
              <a:t>, York: HEA.</a:t>
            </a:r>
          </a:p>
          <a:p>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474" y="-6019"/>
            <a:ext cx="5786126" cy="6864019"/>
          </a:xfrm>
          <a:prstGeom prst="rect">
            <a:avLst/>
          </a:prstGeom>
        </p:spPr>
      </p:pic>
    </p:spTree>
    <p:extLst>
      <p:ext uri="{BB962C8B-B14F-4D97-AF65-F5344CB8AC3E}">
        <p14:creationId xmlns:p14="http://schemas.microsoft.com/office/powerpoint/2010/main" val="14012764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r>
              <a:rPr lang="en-GB" dirty="0"/>
              <a:t>Ryan,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1"/>
          </a:solidFill>
          <a:ln cap="flat">
            <a:solidFill>
              <a:schemeClr val="tx1"/>
            </a:solidFill>
          </a:ln>
          <a:effectLst>
            <a:outerShdw dist="107763" dir="2700000" algn="ctr" rotWithShape="0">
              <a:schemeClr val="tx2"/>
            </a:outerShdw>
          </a:effectLst>
        </p:spPr>
        <p:txBody>
          <a:bodyPr/>
          <a:lstStyle/>
          <a:p>
            <a:r>
              <a:rPr lang="en-GB" sz="3600">
                <a:effectLst>
                  <a:outerShdw blurRad="38100" dist="38100" dir="2700000" algn="tl">
                    <a:srgbClr val="FFFFFF"/>
                  </a:outerShdw>
                </a:effectLst>
                <a:latin typeface="Calibri"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extLst>
      <p:ext uri="{BB962C8B-B14F-4D97-AF65-F5344CB8AC3E}">
        <p14:creationId xmlns:p14="http://schemas.microsoft.com/office/powerpoint/2010/main" val="20316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solidFill>
            <a:schemeClr val="bg1"/>
          </a:solidFill>
          <a:ln w="9525" cap="flat" algn="ctr">
            <a:solidFill>
              <a:schemeClr val="tx1"/>
            </a:solidFill>
            <a:miter lim="800000"/>
            <a:headEnd/>
            <a:tailEnd/>
          </a:ln>
          <a:effectLst>
            <a:outerShdw dist="107763"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a:ln>
                  <a:noFill/>
                </a:ln>
                <a:solidFill>
                  <a:srgbClr val="008000"/>
                </a:solidFill>
                <a:effectLst>
                  <a:outerShdw blurRad="38100" dist="38100" dir="2700000" algn="tl">
                    <a:srgbClr val="FFFFFF"/>
                  </a:outerShdw>
                </a:effectLst>
                <a:uLnTx/>
                <a:uFillTx/>
                <a:latin typeface="Calibri" pitchFamily="34" charset="0"/>
                <a:ea typeface="+mn-ea"/>
                <a:cs typeface="+mn-cs"/>
              </a:rPr>
              <a:t>Concerns about traditional exams</a:t>
            </a:r>
            <a:endParaRPr kumimoji="0" lang="en-GB" sz="3600" b="1" i="0" u="none" strike="noStrike" kern="1200" cap="none" spc="0" normalizeH="0" baseline="0" noProof="0" dirty="0">
              <a:ln>
                <a:noFill/>
              </a:ln>
              <a:solidFill>
                <a:srgbClr val="008000"/>
              </a:solidFill>
              <a:effectLst>
                <a:outerShdw blurRad="38100" dist="38100" dir="2700000" algn="tl">
                  <a:srgbClr val="FFFFFF"/>
                </a:outerShdw>
              </a:effectLst>
              <a:uLnTx/>
              <a:uFillTx/>
              <a:latin typeface="Calibri" pitchFamily="34" charset="0"/>
              <a:ea typeface="+mn-ea"/>
              <a:cs typeface="+mn-cs"/>
            </a:endParaRPr>
          </a:p>
        </p:txBody>
      </p:sp>
    </p:spTree>
    <p:extLst>
      <p:ext uri="{BB962C8B-B14F-4D97-AF65-F5344CB8AC3E}">
        <p14:creationId xmlns:p14="http://schemas.microsoft.com/office/powerpoint/2010/main" val="2652914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bg1"/>
          </a:solidFill>
          <a:ln w="9525" cap="flat" algn="ctr">
            <a:solidFill>
              <a:schemeClr val="tx1"/>
            </a:solidFill>
            <a:miter lim="800000"/>
            <a:headEnd/>
            <a:tailEnd/>
          </a:ln>
          <a:effectLst>
            <a:outerShdw dist="107763" dir="2700000" algn="ctr" rotWithShape="0">
              <a:schemeClr val="tx2"/>
            </a:outerShdw>
          </a:effectLst>
        </p:spPr>
        <p:txBody>
          <a:bodyPr vert="horz" wrap="square" lIns="91440" tIns="45720" rIns="91440" bIns="45720" numCol="1" anchor="ctr" anchorCtr="0" compatLnSpc="1">
            <a:prstTxWarp prst="textNoShape">
              <a:avLst/>
            </a:prstTxWarp>
          </a:bodyPr>
          <a:lstStyle/>
          <a:p>
            <a:r>
              <a:rPr lang="en-GB" sz="3600" dirty="0">
                <a:effectLst>
                  <a:outerShdw blurRad="38100" dist="38100" dir="2700000" algn="tl">
                    <a:srgbClr val="FFFFFF"/>
                  </a:outerShdw>
                </a:effectLst>
                <a:latin typeface="Calibri"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14865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7622704"/>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0099"/>
                </a:solidFill>
                <a:effectLst/>
                <a:uLnTx/>
                <a:uFillTx/>
                <a:latin typeface="Calibri"/>
                <a:ea typeface="+mn-ea"/>
                <a:cs typeface="+mn-cs"/>
              </a:rPr>
              <a:t>Concerns about continuous assessment</a:t>
            </a:r>
          </a:p>
        </p:txBody>
      </p:sp>
    </p:spTree>
    <p:extLst>
      <p:ext uri="{BB962C8B-B14F-4D97-AF65-F5344CB8AC3E}">
        <p14:creationId xmlns:p14="http://schemas.microsoft.com/office/powerpoint/2010/main" val="2703356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GB" sz="3600" dirty="0">
                <a:solidFill>
                  <a:srgbClr val="000099"/>
                </a:solidFill>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409380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p:txBody>
          <a:bodyPr/>
          <a:lstStyle/>
          <a:p>
            <a:r>
              <a:rPr lang="en-GB" sz="3200" dirty="0"/>
              <a:t>The purpose of the sessions today on assessment and feedback</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r>
              <a:rPr lang="en-GB" dirty="0"/>
              <a:t>Assessment is crucial to effective student learning, achievement and success, but it has to be meaningful to students and manageable for staff. We argue that assessment and feedback need to be fit-for-purpose and be </a:t>
            </a:r>
            <a:r>
              <a:rPr lang="en-GB" i="1" dirty="0"/>
              <a:t>for</a:t>
            </a:r>
            <a:r>
              <a:rPr lang="en-GB" dirty="0"/>
              <a:t> rather than just </a:t>
            </a:r>
            <a:r>
              <a:rPr lang="en-GB" i="1" dirty="0"/>
              <a:t>of</a:t>
            </a:r>
            <a:r>
              <a:rPr lang="en-GB" dirty="0"/>
              <a:t> learning, with students actively learning while they are being assessed, rather than it being merely a summative end process.</a:t>
            </a:r>
          </a:p>
          <a:p>
            <a:endParaRPr lang="en-GB" dirty="0"/>
          </a:p>
        </p:txBody>
      </p:sp>
    </p:spTree>
    <p:extLst>
      <p:ext uri="{BB962C8B-B14F-4D97-AF65-F5344CB8AC3E}">
        <p14:creationId xmlns:p14="http://schemas.microsoft.com/office/powerpoint/2010/main" val="353085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Helping students better understand what is needed of them</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96975"/>
            <a:ext cx="8229600" cy="5005388"/>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for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057ED-F371-43DA-BCC5-1605274DBFAF}"/>
              </a:ext>
            </a:extLst>
          </p:cNvPr>
          <p:cNvSpPr>
            <a:spLocks noGrp="1"/>
          </p:cNvSpPr>
          <p:nvPr>
            <p:ph type="title"/>
          </p:nvPr>
        </p:nvSpPr>
        <p:spPr/>
        <p:txBody>
          <a:bodyPr/>
          <a:lstStyle/>
          <a:p>
            <a:r>
              <a:rPr lang="en-GB" dirty="0"/>
              <a:t>Alternative and innovative formats</a:t>
            </a:r>
          </a:p>
        </p:txBody>
      </p:sp>
      <p:sp>
        <p:nvSpPr>
          <p:cNvPr id="5" name="Text Placeholder 4">
            <a:extLst>
              <a:ext uri="{FF2B5EF4-FFF2-40B4-BE49-F238E27FC236}">
                <a16:creationId xmlns:a16="http://schemas.microsoft.com/office/drawing/2014/main" id="{836AFAC6-E45E-47DF-B305-CFBA1D4B813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689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5D3F-D215-493C-88A2-2F1B92DF2E26}"/>
              </a:ext>
            </a:extLst>
          </p:cNvPr>
          <p:cNvSpPr>
            <a:spLocks noGrp="1"/>
          </p:cNvSpPr>
          <p:nvPr>
            <p:ph type="title"/>
          </p:nvPr>
        </p:nvSpPr>
        <p:spPr/>
        <p:txBody>
          <a:bodyPr/>
          <a:lstStyle/>
          <a:p>
            <a:r>
              <a:rPr lang="en-GB" dirty="0"/>
              <a:t>In this participative workshop, participants will have opportunities to:</a:t>
            </a:r>
          </a:p>
        </p:txBody>
      </p:sp>
      <p:sp>
        <p:nvSpPr>
          <p:cNvPr id="3" name="Content Placeholder 2">
            <a:extLst>
              <a:ext uri="{FF2B5EF4-FFF2-40B4-BE49-F238E27FC236}">
                <a16:creationId xmlns:a16="http://schemas.microsoft.com/office/drawing/2014/main" id="{D74CE2E6-40BC-4ED6-99B6-806D4C9BC926}"/>
              </a:ext>
            </a:extLst>
          </p:cNvPr>
          <p:cNvSpPr>
            <a:spLocks noGrp="1"/>
          </p:cNvSpPr>
          <p:nvPr>
            <p:ph idx="1"/>
          </p:nvPr>
        </p:nvSpPr>
        <p:spPr/>
        <p:txBody>
          <a:bodyPr/>
          <a:lstStyle/>
          <a:p>
            <a:pPr lvl="0"/>
            <a:r>
              <a:rPr lang="en-GB" dirty="0"/>
              <a:t>Consider the fundamentals of effective assessment design and delivery;</a:t>
            </a:r>
          </a:p>
          <a:p>
            <a:pPr lvl="0"/>
            <a:r>
              <a:rPr lang="en-GB" dirty="0"/>
              <a:t>Review some alternatives to traditional formats such as unseen time-constrained exams and formal essays, that offer assessment that is truly integrated with the learning process;</a:t>
            </a:r>
          </a:p>
          <a:p>
            <a:pPr lvl="0"/>
            <a:r>
              <a:rPr lang="en-GB" dirty="0"/>
              <a:t>Discuss how best to engage students with feedback, so that they benefit from all the hard work put in by their assessors;</a:t>
            </a:r>
          </a:p>
          <a:p>
            <a:pPr lvl="0"/>
            <a:r>
              <a:rPr lang="en-GB" dirty="0"/>
              <a:t>Decide on some concrete steps that can be taken in the School of Social Sciences to enhance current assessment and feedback practice.</a:t>
            </a:r>
          </a:p>
          <a:p>
            <a:endParaRPr lang="en-GB" dirty="0"/>
          </a:p>
        </p:txBody>
      </p:sp>
    </p:spTree>
    <p:extLst>
      <p:ext uri="{BB962C8B-B14F-4D97-AF65-F5344CB8AC3E}">
        <p14:creationId xmlns:p14="http://schemas.microsoft.com/office/powerpoint/2010/main" val="2272591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767AE-3A9F-41BC-A664-05072F6F57D9}"/>
              </a:ext>
            </a:extLst>
          </p:cNvPr>
          <p:cNvSpPr>
            <a:spLocks noGrp="1"/>
          </p:cNvSpPr>
          <p:nvPr>
            <p:ph type="title"/>
          </p:nvPr>
        </p:nvSpPr>
        <p:spPr/>
        <p:txBody>
          <a:bodyPr/>
          <a:lstStyle/>
          <a:p>
            <a:r>
              <a:rPr lang="en-GB" dirty="0"/>
              <a:t>What does innovative mean?</a:t>
            </a:r>
          </a:p>
        </p:txBody>
      </p:sp>
      <p:sp>
        <p:nvSpPr>
          <p:cNvPr id="5" name="Content Placeholder 4">
            <a:extLst>
              <a:ext uri="{FF2B5EF4-FFF2-40B4-BE49-F238E27FC236}">
                <a16:creationId xmlns:a16="http://schemas.microsoft.com/office/drawing/2014/main" id="{4776BEAB-714F-4628-AD3B-C48A0B751B7B}"/>
              </a:ext>
            </a:extLst>
          </p:cNvPr>
          <p:cNvSpPr>
            <a:spLocks noGrp="1"/>
          </p:cNvSpPr>
          <p:nvPr>
            <p:ph idx="1"/>
          </p:nvPr>
        </p:nvSpPr>
        <p:spPr/>
        <p:txBody>
          <a:bodyPr/>
          <a:lstStyle/>
          <a:p>
            <a:r>
              <a:rPr lang="en-GB" dirty="0"/>
              <a:t>New to context?</a:t>
            </a:r>
          </a:p>
          <a:p>
            <a:r>
              <a:rPr lang="en-GB" dirty="0"/>
              <a:t>New to discipline?</a:t>
            </a:r>
          </a:p>
          <a:p>
            <a:r>
              <a:rPr lang="en-GB" dirty="0"/>
              <a:t>New to level?</a:t>
            </a:r>
          </a:p>
          <a:p>
            <a:r>
              <a:rPr lang="en-GB" dirty="0"/>
              <a:t>New to nation?</a:t>
            </a:r>
          </a:p>
          <a:p>
            <a:r>
              <a:rPr lang="en-GB" dirty="0"/>
              <a:t>New to assessor?</a:t>
            </a:r>
          </a:p>
        </p:txBody>
      </p:sp>
    </p:spTree>
    <p:extLst>
      <p:ext uri="{BB962C8B-B14F-4D97-AF65-F5344CB8AC3E}">
        <p14:creationId xmlns:p14="http://schemas.microsoft.com/office/powerpoint/2010/main" val="2239401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1969913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0"/>
            <a:ext cx="9144000" cy="1196752"/>
          </a:xfrm>
          <a:prstGeom prst="rect">
            <a:avLst/>
          </a:prstGeom>
          <a:solidFill>
            <a:schemeClr val="bg1"/>
          </a:solidFill>
          <a:ln w="9525">
            <a:noFill/>
            <a:miter lim="800000"/>
            <a:headEnd/>
            <a:tailEnd/>
          </a:ln>
        </p:spPr>
        <p:txBody>
          <a:bodyPr/>
          <a:lstStyle>
            <a:defPPr>
              <a:defRPr lang="en-GB"/>
            </a:defPPr>
            <a:lvl1pPr algn="ctr">
              <a:defRPr sz="4000" b="1">
                <a:solidFill>
                  <a:srgbClr val="66FF66"/>
                </a:solidFill>
                <a:latin typeface="Calibri" pitchFamily="34" charset="0"/>
                <a:cs typeface="Arial" charset="0"/>
              </a:defRPr>
            </a:lvl1pPr>
          </a:lstStyle>
          <a:p>
            <a:r>
              <a:rPr lang="en-GB" dirty="0">
                <a:solidFill>
                  <a:schemeClr val="tx1"/>
                </a:solidFill>
              </a:rPr>
              <a:t>Assessing music technology students</a:t>
            </a:r>
          </a:p>
        </p:txBody>
      </p:sp>
    </p:spTree>
    <p:extLst>
      <p:ext uri="{BB962C8B-B14F-4D97-AF65-F5344CB8AC3E}">
        <p14:creationId xmlns:p14="http://schemas.microsoft.com/office/powerpoint/2010/main" val="3724233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algn="ctr"/>
            <a:r>
              <a:rPr lang="en-GB" sz="4000" b="1" dirty="0">
                <a:latin typeface="Calibri" pitchFamily="34" charset="0"/>
                <a:cs typeface="Arial" charset="0"/>
              </a:rPr>
              <a:t>Assessing posters</a:t>
            </a:r>
          </a:p>
        </p:txBody>
      </p:sp>
    </p:spTree>
    <p:extLst>
      <p:ext uri="{BB962C8B-B14F-4D97-AF65-F5344CB8AC3E}">
        <p14:creationId xmlns:p14="http://schemas.microsoft.com/office/powerpoint/2010/main" val="2008505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p:txBody>
          <a:bodyPr/>
          <a:lstStyle/>
          <a:p>
            <a:r>
              <a:rPr lang="en-GB"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dirty="0"/>
              <a:t>At least 80% of UK higher education assessment uses three main forms;</a:t>
            </a:r>
          </a:p>
          <a:p>
            <a:r>
              <a:rPr lang="en-GB" dirty="0"/>
              <a:t>Unseen time constrained exams of some sort;</a:t>
            </a:r>
          </a:p>
          <a:p>
            <a:r>
              <a:rPr lang="en-GB" dirty="0"/>
              <a:t>Essays where students respond to a stimulus question or title;</a:t>
            </a:r>
          </a:p>
          <a:p>
            <a:r>
              <a:rPr lang="en-GB" dirty="0"/>
              <a:t>Reports of some kind.</a:t>
            </a:r>
          </a:p>
          <a:p>
            <a:endParaRPr lang="en-GB" dirty="0"/>
          </a:p>
          <a:p>
            <a:pPr marL="0" indent="0">
              <a:buNone/>
            </a:pPr>
            <a:r>
              <a:rPr lang="en-GB" dirty="0"/>
              <a:t>These are not necessarily authentic or useful means of assessing students knowledge, capabilities and understanding.</a:t>
            </a:r>
          </a:p>
        </p:txBody>
      </p:sp>
    </p:spTree>
    <p:extLst>
      <p:ext uri="{BB962C8B-B14F-4D97-AF65-F5344CB8AC3E}">
        <p14:creationId xmlns:p14="http://schemas.microsoft.com/office/powerpoint/2010/main" val="236921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382244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Wiggins (1990) says assessment can be regarded as authentic if we can draw valid inferences about quality from the work students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429382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1289753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2190850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 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has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56600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CEBE-1FDF-4713-8304-C179F5267F4F}"/>
              </a:ext>
            </a:extLst>
          </p:cNvPr>
          <p:cNvSpPr>
            <a:spLocks noGrp="1"/>
          </p:cNvSpPr>
          <p:nvPr>
            <p:ph type="title"/>
          </p:nvPr>
        </p:nvSpPr>
        <p:spPr/>
        <p:txBody>
          <a:bodyPr/>
          <a:lstStyle/>
          <a:p>
            <a:r>
              <a:rPr lang="en-GB" dirty="0"/>
              <a:t>Programme</a:t>
            </a:r>
          </a:p>
        </p:txBody>
      </p:sp>
      <p:sp>
        <p:nvSpPr>
          <p:cNvPr id="3" name="Content Placeholder 2">
            <a:extLst>
              <a:ext uri="{FF2B5EF4-FFF2-40B4-BE49-F238E27FC236}">
                <a16:creationId xmlns:a16="http://schemas.microsoft.com/office/drawing/2014/main" id="{78300087-D2C1-43B3-8524-CFB2D5969719}"/>
              </a:ext>
            </a:extLst>
          </p:cNvPr>
          <p:cNvSpPr>
            <a:spLocks noGrp="1"/>
          </p:cNvSpPr>
          <p:nvPr>
            <p:ph idx="1"/>
          </p:nvPr>
        </p:nvSpPr>
        <p:spPr>
          <a:xfrm>
            <a:off x="468313" y="1412874"/>
            <a:ext cx="8229600" cy="4896445"/>
          </a:xfrm>
        </p:spPr>
        <p:txBody>
          <a:bodyPr/>
          <a:lstStyle/>
          <a:p>
            <a:pPr marL="0" indent="0">
              <a:buNone/>
            </a:pPr>
            <a:r>
              <a:rPr lang="en-GB" dirty="0"/>
              <a:t>9.00 Tea and coffee on arrival</a:t>
            </a:r>
          </a:p>
          <a:p>
            <a:pPr marL="0" indent="0">
              <a:buNone/>
            </a:pPr>
            <a:r>
              <a:rPr lang="en-GB" dirty="0"/>
              <a:t>9.30  The fundamentals of effective design and delivery SB</a:t>
            </a:r>
          </a:p>
          <a:p>
            <a:pPr marL="0" indent="0">
              <a:buNone/>
            </a:pPr>
            <a:r>
              <a:rPr lang="en-GB" dirty="0"/>
              <a:t>10.30 Alternative and innovative assessment formats</a:t>
            </a:r>
          </a:p>
          <a:p>
            <a:pPr marL="0" indent="0">
              <a:buNone/>
            </a:pPr>
            <a:r>
              <a:rPr lang="en-GB" dirty="0"/>
              <a:t>11.15</a:t>
            </a:r>
          </a:p>
          <a:p>
            <a:pPr marL="0" indent="0">
              <a:buNone/>
            </a:pPr>
            <a:r>
              <a:rPr lang="en-GB" dirty="0"/>
              <a:t>11.30 Engaging students with  feedback to help them enhance outcomes PR</a:t>
            </a:r>
          </a:p>
          <a:p>
            <a:pPr marL="0" indent="0">
              <a:buNone/>
            </a:pPr>
            <a:r>
              <a:rPr lang="en-GB" dirty="0"/>
              <a:t>12.30 Lunch with informal discussions</a:t>
            </a:r>
          </a:p>
          <a:p>
            <a:pPr marL="0" indent="0">
              <a:buNone/>
            </a:pPr>
            <a:r>
              <a:rPr lang="en-GB" dirty="0"/>
              <a:t>1.30 Changing assessment to make a difference: Planning for improvements SB and PR</a:t>
            </a:r>
          </a:p>
          <a:p>
            <a:pPr marL="0" indent="0">
              <a:buNone/>
            </a:pPr>
            <a:r>
              <a:rPr lang="en-GB" dirty="0"/>
              <a:t>2.30 Tea</a:t>
            </a:r>
          </a:p>
          <a:p>
            <a:pPr marL="0" indent="0">
              <a:buNone/>
            </a:pPr>
            <a:r>
              <a:rPr lang="en-GB" dirty="0"/>
              <a:t>3.00-4.00 School of Economics: Assessment and feedback: improving the student experience (both)</a:t>
            </a:r>
          </a:p>
          <a:p>
            <a:pPr marL="0" indent="0">
              <a:buNone/>
            </a:pPr>
            <a:endParaRPr lang="en-GB" dirty="0"/>
          </a:p>
        </p:txBody>
      </p:sp>
    </p:spTree>
    <p:extLst>
      <p:ext uri="{BB962C8B-B14F-4D97-AF65-F5344CB8AC3E}">
        <p14:creationId xmlns:p14="http://schemas.microsoft.com/office/powerpoint/2010/main" val="3377738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620688"/>
          </a:xfrm>
          <a:noFill/>
          <a:ln w="12700">
            <a:noFill/>
            <a:miter lim="800000"/>
            <a:headEnd/>
            <a:tailEnd/>
          </a:ln>
          <a:effectLst/>
        </p:spPr>
        <p:txBody>
          <a:bodyPr lIns="92075" tIns="46038" rIns="92075" bIns="46038" anchor="ctr">
            <a:normAutofit/>
          </a:bodyPr>
          <a:lstStyle/>
          <a:p>
            <a:pPr eaLnBrk="0" fontAlgn="base" hangingPunct="0">
              <a:lnSpc>
                <a:spcPct val="80000"/>
              </a:lnSpc>
              <a:spcAft>
                <a:spcPct val="0"/>
              </a:spcAft>
            </a:pPr>
            <a:r>
              <a:rPr lang="en-GB" sz="2900" b="1" dirty="0">
                <a:solidFill>
                  <a:srgbClr val="800080"/>
                </a:solidFill>
                <a:ea typeface="+mn-ea"/>
                <a:cs typeface="+mn-cs"/>
              </a:rPr>
              <a:t>Assessment must engage students in active tasks, e.g.:</a:t>
            </a:r>
          </a:p>
        </p:txBody>
      </p:sp>
      <p:sp>
        <p:nvSpPr>
          <p:cNvPr id="4" name="Content Placeholder 3"/>
          <p:cNvSpPr>
            <a:spLocks noGrp="1"/>
          </p:cNvSpPr>
          <p:nvPr>
            <p:ph sz="half" idx="1"/>
          </p:nvPr>
        </p:nvSpPr>
        <p:spPr>
          <a:xfrm>
            <a:off x="294572" y="536104"/>
            <a:ext cx="4267200" cy="6093296"/>
          </a:xfrm>
        </p:spPr>
        <p:txBody>
          <a:bodyPr>
            <a:noAutofit/>
          </a:bodyPr>
          <a:lstStyle/>
          <a:p>
            <a:pPr marL="0" indent="0">
              <a:buNone/>
            </a:pPr>
            <a:r>
              <a:rPr lang="en-GB" sz="1800" b="1" dirty="0"/>
              <a:t>Studio critiques</a:t>
            </a:r>
          </a:p>
          <a:p>
            <a:pPr marL="0" indent="0">
              <a:buNone/>
            </a:pPr>
            <a:r>
              <a:rPr lang="en-GB" sz="1800" b="1" dirty="0"/>
              <a:t>Simulations		</a:t>
            </a:r>
          </a:p>
          <a:p>
            <a:pPr marL="0" indent="0">
              <a:buNone/>
            </a:pPr>
            <a:r>
              <a:rPr lang="en-GB" sz="1800" b="1" dirty="0"/>
              <a:t>Multiple choice questions in class</a:t>
            </a:r>
          </a:p>
          <a:p>
            <a:pPr marL="0" indent="0">
              <a:buNone/>
            </a:pPr>
            <a:r>
              <a:rPr lang="en-GB" sz="1800" b="1" dirty="0"/>
              <a:t>Oral report (individual or group)</a:t>
            </a:r>
          </a:p>
          <a:p>
            <a:pPr marL="0" indent="0">
              <a:buNone/>
            </a:pPr>
            <a:r>
              <a:rPr lang="en-GB" sz="1800" b="1" dirty="0"/>
              <a:t>Business/Elevator pitches</a:t>
            </a:r>
          </a:p>
          <a:p>
            <a:pPr marL="0" indent="0">
              <a:buNone/>
            </a:pPr>
            <a:r>
              <a:rPr lang="en-GB" sz="1800" b="1" dirty="0"/>
              <a:t>Case studies</a:t>
            </a:r>
          </a:p>
          <a:p>
            <a:pPr marL="0" indent="0">
              <a:buNone/>
            </a:pPr>
            <a:r>
              <a:rPr lang="en-GB" sz="1800" b="1" dirty="0"/>
              <a:t>Annotated bibliographies</a:t>
            </a:r>
          </a:p>
          <a:p>
            <a:pPr marL="0" indent="0">
              <a:buNone/>
            </a:pPr>
            <a:r>
              <a:rPr lang="en-GB" sz="1800" b="1" dirty="0"/>
              <a:t>Executive summaries</a:t>
            </a:r>
          </a:p>
          <a:p>
            <a:pPr marL="0" indent="0">
              <a:buNone/>
            </a:pPr>
            <a:r>
              <a:rPr lang="en-GB" sz="1800" b="1" dirty="0"/>
              <a:t>Performances</a:t>
            </a:r>
          </a:p>
          <a:p>
            <a:pPr marL="0" indent="0">
              <a:buNone/>
            </a:pPr>
            <a:r>
              <a:rPr lang="en-GB" sz="1800" b="1" dirty="0"/>
              <a:t>Artefacts e.g. Paintings, sculptures, engineering drawings</a:t>
            </a:r>
          </a:p>
          <a:p>
            <a:pPr marL="0" indent="0">
              <a:buNone/>
            </a:pPr>
            <a:r>
              <a:rPr lang="en-GB" sz="1800" b="1" dirty="0"/>
              <a:t>Objective structured clinical exams (OSCEs) </a:t>
            </a:r>
          </a:p>
          <a:p>
            <a:pPr marL="0" indent="0">
              <a:buNone/>
            </a:pPr>
            <a:r>
              <a:rPr lang="en-GB" sz="1800" b="1" dirty="0"/>
              <a:t>Conference presentations</a:t>
            </a:r>
          </a:p>
          <a:p>
            <a:pPr marL="0" indent="0">
              <a:buNone/>
            </a:pPr>
            <a:r>
              <a:rPr lang="en-GB" sz="1800" b="1" dirty="0"/>
              <a:t>student-led and managed conferences </a:t>
            </a:r>
          </a:p>
          <a:p>
            <a:pPr marL="0" indent="0">
              <a:buNone/>
            </a:pPr>
            <a:r>
              <a:rPr lang="en-GB" sz="1800" b="1" dirty="0"/>
              <a:t>Action plans		</a:t>
            </a:r>
          </a:p>
          <a:p>
            <a:pPr marL="0" indent="0">
              <a:buNone/>
            </a:pPr>
            <a:r>
              <a:rPr lang="en-GB" sz="1800" b="1" dirty="0"/>
              <a:t>Reports		</a:t>
            </a:r>
          </a:p>
          <a:p>
            <a:pPr marL="0" indent="0">
              <a:buNone/>
            </a:pPr>
            <a:r>
              <a:rPr lang="en-GB" sz="1800" b="1" dirty="0"/>
              <a:t>Portfolios</a:t>
            </a:r>
          </a:p>
          <a:p>
            <a:pPr marL="0" indent="0">
              <a:buNone/>
            </a:pPr>
            <a:r>
              <a:rPr lang="en-GB" sz="1800" b="1" dirty="0"/>
              <a:t>Live projects </a:t>
            </a:r>
            <a:br>
              <a:rPr lang="en-GB" sz="1800" dirty="0"/>
            </a:br>
            <a:endParaRPr lang="en-GB" sz="1800" dirty="0"/>
          </a:p>
        </p:txBody>
      </p:sp>
      <p:sp>
        <p:nvSpPr>
          <p:cNvPr id="5" name="Content Placeholder 4"/>
          <p:cNvSpPr>
            <a:spLocks noGrp="1"/>
          </p:cNvSpPr>
          <p:nvPr>
            <p:ph sz="half" idx="2"/>
          </p:nvPr>
        </p:nvSpPr>
        <p:spPr>
          <a:xfrm>
            <a:off x="4648200" y="764704"/>
            <a:ext cx="4495800" cy="5864696"/>
          </a:xfrm>
        </p:spPr>
        <p:txBody>
          <a:bodyPr>
            <a:noAutofit/>
          </a:bodyPr>
          <a:lstStyle/>
          <a:p>
            <a:pPr marL="0" indent="0">
              <a:buNone/>
            </a:pPr>
            <a:r>
              <a:rPr lang="en-GB" sz="1800" b="1" dirty="0"/>
              <a:t>Final shows		</a:t>
            </a:r>
          </a:p>
          <a:p>
            <a:pPr marL="0" indent="0">
              <a:buNone/>
            </a:pPr>
            <a:r>
              <a:rPr lang="en-GB" sz="1800" b="1" dirty="0"/>
              <a:t>In-tray exercises </a:t>
            </a:r>
          </a:p>
          <a:p>
            <a:pPr marL="0" indent="0">
              <a:buNone/>
            </a:pPr>
            <a:r>
              <a:rPr lang="en-GB" sz="1800" b="1" dirty="0"/>
              <a:t>Assessed placements	</a:t>
            </a:r>
          </a:p>
          <a:p>
            <a:pPr marL="0" indent="0">
              <a:buNone/>
            </a:pPr>
            <a:r>
              <a:rPr lang="en-GB" sz="1800" b="1" dirty="0"/>
              <a:t>Field work notebooks</a:t>
            </a:r>
          </a:p>
          <a:p>
            <a:pPr marL="0" indent="0">
              <a:buNone/>
            </a:pPr>
            <a:r>
              <a:rPr lang="en-GB" sz="1800" b="1" dirty="0"/>
              <a:t>Lab books produced in real time</a:t>
            </a:r>
          </a:p>
          <a:p>
            <a:pPr marL="0" indent="0">
              <a:buNone/>
            </a:pPr>
            <a:r>
              <a:rPr lang="en-GB" sz="1800" b="1" dirty="0"/>
              <a:t>Short-answer questions</a:t>
            </a:r>
          </a:p>
          <a:p>
            <a:pPr marL="0" indent="0">
              <a:buNone/>
            </a:pPr>
            <a:r>
              <a:rPr lang="en-GB" sz="1800" b="1" dirty="0"/>
              <a:t>Reflective diaries</a:t>
            </a:r>
          </a:p>
          <a:p>
            <a:pPr marL="0" indent="0">
              <a:buNone/>
            </a:pPr>
            <a:r>
              <a:rPr lang="en-GB" sz="1800" b="1" dirty="0"/>
              <a:t>Logs	</a:t>
            </a:r>
          </a:p>
          <a:p>
            <a:pPr marL="0" indent="0">
              <a:buNone/>
            </a:pPr>
            <a:r>
              <a:rPr lang="en-GB" sz="1800" b="1" dirty="0"/>
              <a:t>Vivas (live oral tests)</a:t>
            </a:r>
          </a:p>
          <a:p>
            <a:pPr marL="0" indent="0">
              <a:buNone/>
            </a:pPr>
            <a:r>
              <a:rPr lang="en-GB" sz="1800" b="1" dirty="0"/>
              <a:t>Storyboards</a:t>
            </a:r>
            <a:br>
              <a:rPr lang="en-GB" sz="1800" b="1" dirty="0"/>
            </a:br>
            <a:r>
              <a:rPr lang="en-GB" sz="1800" b="1" dirty="0"/>
              <a:t>Critical incident accounts</a:t>
            </a:r>
          </a:p>
          <a:p>
            <a:pPr marL="0" indent="0">
              <a:buNone/>
            </a:pPr>
            <a:r>
              <a:rPr lang="en-GB" sz="1800" b="1" dirty="0"/>
              <a:t>Teaching packs 		</a:t>
            </a:r>
          </a:p>
          <a:p>
            <a:pPr marL="0" indent="0">
              <a:buNone/>
            </a:pPr>
            <a:r>
              <a:rPr lang="en-GB" sz="1800" b="1" dirty="0"/>
              <a:t>Group process tasks		</a:t>
            </a:r>
          </a:p>
          <a:p>
            <a:pPr marL="0" indent="0">
              <a:buNone/>
            </a:pPr>
            <a:r>
              <a:rPr lang="en-GB" sz="1800" b="1" dirty="0"/>
              <a:t>Procedure manuals		</a:t>
            </a:r>
          </a:p>
          <a:p>
            <a:pPr marL="0" indent="0">
              <a:buNone/>
            </a:pPr>
            <a:r>
              <a:rPr lang="en-GB" sz="1800" b="1" dirty="0"/>
              <a:t>Software designs</a:t>
            </a:r>
          </a:p>
          <a:p>
            <a:pPr marL="0" indent="0">
              <a:buNone/>
            </a:pPr>
            <a:r>
              <a:rPr lang="en-GB" sz="1800" b="1" dirty="0"/>
              <a:t>Presentations (individual or group)</a:t>
            </a:r>
          </a:p>
          <a:p>
            <a:pPr marL="0" indent="0">
              <a:buNone/>
            </a:pPr>
            <a:r>
              <a:rPr lang="en-GB" sz="1800" b="1" dirty="0"/>
              <a:t>Posters</a:t>
            </a:r>
            <a:br>
              <a:rPr lang="en-GB" sz="1800" b="1" dirty="0"/>
            </a:br>
            <a:endParaRPr lang="en-GB" sz="1800" b="1" dirty="0"/>
          </a:p>
          <a:p>
            <a:endParaRPr lang="en-GB" sz="1200" dirty="0"/>
          </a:p>
        </p:txBody>
      </p:sp>
    </p:spTree>
    <p:extLst>
      <p:ext uri="{BB962C8B-B14F-4D97-AF65-F5344CB8AC3E}">
        <p14:creationId xmlns:p14="http://schemas.microsoft.com/office/powerpoint/2010/main" val="3170529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Making authentic choices: how can we build in authentic assessment? We can use</a:t>
            </a:r>
          </a:p>
        </p:txBody>
      </p:sp>
      <p:sp>
        <p:nvSpPr>
          <p:cNvPr id="3" name="Content Placeholder 2"/>
          <p:cNvSpPr>
            <a:spLocks noGrp="1"/>
          </p:cNvSpPr>
          <p:nvPr>
            <p:ph idx="1"/>
          </p:nvPr>
        </p:nvSpPr>
        <p:spPr/>
        <p:txBody>
          <a:bodyPr/>
          <a:lstStyle/>
          <a:p>
            <a:pPr lvl="0"/>
            <a:r>
              <a:rPr lang="en-GB" dirty="0"/>
              <a:t>Team assignments where students work together and independently in a productive, effective and professional way to meet a team goal or achieve a shared objective?</a:t>
            </a:r>
          </a:p>
          <a:p>
            <a:pPr lvl="0"/>
            <a:r>
              <a:rPr lang="en-GB" dirty="0"/>
              <a:t>Live projects which require students to gain, develop and demonstrate an understanding of the importance of leadership skills;</a:t>
            </a:r>
          </a:p>
          <a:p>
            <a:pPr lvl="0"/>
            <a:r>
              <a:rPr lang="en-GB" dirty="0"/>
              <a:t>Information acquisition and management tasks where they actively access alternative or additional resources from a variety of sources in a wide -range of media;</a:t>
            </a:r>
          </a:p>
          <a:p>
            <a:r>
              <a:rPr lang="en-GB" dirty="0"/>
              <a:t>Multi-element composite tasks such as </a:t>
            </a:r>
            <a:r>
              <a:rPr lang="en-GB" dirty="0" err="1"/>
              <a:t>ePortfolios</a:t>
            </a:r>
            <a:r>
              <a:rPr lang="en-GB" dirty="0"/>
              <a:t>, (Stefani et al, 2007) which enable students to demonstrate not just final outcomes but also the processes by which these have been achieved</a:t>
            </a:r>
          </a:p>
        </p:txBody>
      </p:sp>
    </p:spTree>
    <p:extLst>
      <p:ext uri="{BB962C8B-B14F-4D97-AF65-F5344CB8AC3E}">
        <p14:creationId xmlns:p14="http://schemas.microsoft.com/office/powerpoint/2010/main" val="901684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Some further examples of authentic assessment tasks</a:t>
            </a:r>
          </a:p>
        </p:txBody>
      </p:sp>
      <p:sp>
        <p:nvSpPr>
          <p:cNvPr id="3" name="Content Placeholder 2"/>
          <p:cNvSpPr>
            <a:spLocks noGrp="1"/>
          </p:cNvSpPr>
          <p:nvPr>
            <p:ph idx="1"/>
          </p:nvPr>
        </p:nvSpPr>
        <p:spPr/>
        <p:txBody>
          <a:bodyPr/>
          <a:lstStyle/>
          <a:p>
            <a:pPr lvl="0"/>
            <a:r>
              <a:rPr lang="en-GB" dirty="0"/>
              <a:t>Research projects, working alongside their lecturers on genuine data collection tasks which result in advances in knowledge and practice relevant to work-based contexts;</a:t>
            </a:r>
          </a:p>
          <a:p>
            <a:pPr lvl="0"/>
            <a:r>
              <a:rPr lang="en-GB" dirty="0"/>
              <a:t>Activities that involve students assessing their peers and themselves both as a means of better understanding what is required in terms of standards of performance (</a:t>
            </a:r>
            <a:r>
              <a:rPr lang="en-GB" dirty="0" err="1"/>
              <a:t>Falchikov</a:t>
            </a:r>
            <a:r>
              <a:rPr lang="en-GB" dirty="0"/>
              <a:t>, 2004) and as processes that involve the development of assessment literacy (Price et al, 2012);</a:t>
            </a:r>
          </a:p>
          <a:p>
            <a:r>
              <a:rPr lang="en-GB" dirty="0"/>
              <a:t>Tasks where the means of presentation of the outcomes form key parts of the assignment, involving them in developing a range of means of communication, e.g. Audio/video packs, teaching packs, social</a:t>
            </a:r>
          </a:p>
        </p:txBody>
      </p:sp>
    </p:spTree>
    <p:extLst>
      <p:ext uri="{BB962C8B-B14F-4D97-AF65-F5344CB8AC3E}">
        <p14:creationId xmlns:p14="http://schemas.microsoft.com/office/powerpoint/2010/main" val="677030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And…</a:t>
            </a:r>
          </a:p>
        </p:txBody>
      </p:sp>
      <p:sp>
        <p:nvSpPr>
          <p:cNvPr id="3" name="Content Placeholder 2"/>
          <p:cNvSpPr>
            <a:spLocks noGrp="1"/>
          </p:cNvSpPr>
          <p:nvPr>
            <p:ph idx="1"/>
          </p:nvPr>
        </p:nvSpPr>
        <p:spPr/>
        <p:txBody>
          <a:bodyPr/>
          <a:lstStyle/>
          <a:p>
            <a:r>
              <a:rPr lang="en-GB" sz="2600" dirty="0"/>
              <a:t>Provide incremental assessment opportunities?</a:t>
            </a:r>
          </a:p>
          <a:p>
            <a:r>
              <a:rPr lang="en-GB" sz="2600" dirty="0"/>
              <a:t>Use assessment activities that can engage students and be integral to learning?</a:t>
            </a:r>
          </a:p>
          <a:p>
            <a:r>
              <a:rPr lang="en-GB" sz="2600" dirty="0"/>
              <a:t>Constructively align (Biggs 2003) assignments with planned learning outcomes and the curriculum taught?</a:t>
            </a:r>
          </a:p>
          <a:p>
            <a:r>
              <a:rPr lang="en-GB" sz="2600" dirty="0"/>
              <a:t>Provide realistic tasks: students are likely to put more energy into assignments they see as authentic and worth bothering with?</a:t>
            </a:r>
          </a:p>
          <a:p>
            <a:r>
              <a:rPr lang="en-GB" sz="2600" dirty="0"/>
              <a:t>Maximise the dialogic opportunities of student feedback?</a:t>
            </a:r>
          </a:p>
          <a:p>
            <a:endParaRPr lang="en-GB" sz="2600" dirty="0"/>
          </a:p>
        </p:txBody>
      </p:sp>
    </p:spTree>
    <p:extLst>
      <p:ext uri="{BB962C8B-B14F-4D97-AF65-F5344CB8AC3E}">
        <p14:creationId xmlns:p14="http://schemas.microsoft.com/office/powerpoint/2010/main" val="4038701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Some further examples of authentic assessment tasks</a:t>
            </a:r>
          </a:p>
        </p:txBody>
      </p:sp>
      <p:sp>
        <p:nvSpPr>
          <p:cNvPr id="3" name="Content Placeholder 2"/>
          <p:cNvSpPr>
            <a:spLocks noGrp="1"/>
          </p:cNvSpPr>
          <p:nvPr>
            <p:ph idx="1"/>
          </p:nvPr>
        </p:nvSpPr>
        <p:spPr/>
        <p:txBody>
          <a:bodyPr/>
          <a:lstStyle/>
          <a:p>
            <a:pPr lvl="0"/>
            <a:r>
              <a:rPr lang="en-GB" dirty="0"/>
              <a:t>Research projects, working alongside their lecturers on genuine data collection tasks which result in advances in knowledge and practice relevant to work-based contexts;</a:t>
            </a:r>
          </a:p>
          <a:p>
            <a:pPr lvl="0"/>
            <a:r>
              <a:rPr lang="en-GB" dirty="0"/>
              <a:t>Activities that involve students assessing their peers and themselves both as a means of better understanding what is required in terms of standards of performance (</a:t>
            </a:r>
            <a:r>
              <a:rPr lang="en-GB" dirty="0" err="1"/>
              <a:t>Falchikov</a:t>
            </a:r>
            <a:r>
              <a:rPr lang="en-GB" dirty="0"/>
              <a:t>, 2004) and as processes that involve the development of assessment literacy (Price et al, 2012);</a:t>
            </a:r>
          </a:p>
          <a:p>
            <a:r>
              <a:rPr lang="en-GB" dirty="0"/>
              <a:t>Tasks where the means of presentation of the outcomes form key parts of the assignment, involving them in developing a range of means of communication, e.g. Audio/video packs, teaching packs, social</a:t>
            </a:r>
          </a:p>
        </p:txBody>
      </p:sp>
    </p:spTree>
    <p:extLst>
      <p:ext uri="{BB962C8B-B14F-4D97-AF65-F5344CB8AC3E}">
        <p14:creationId xmlns:p14="http://schemas.microsoft.com/office/powerpoint/2010/main" val="3284261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2487-90D7-458F-8EDA-5CD44F2C3C3B}"/>
              </a:ext>
            </a:extLst>
          </p:cNvPr>
          <p:cNvSpPr>
            <a:spLocks noGrp="1"/>
          </p:cNvSpPr>
          <p:nvPr>
            <p:ph type="title"/>
          </p:nvPr>
        </p:nvSpPr>
        <p:spPr/>
        <p:txBody>
          <a:bodyPr/>
          <a:lstStyle/>
          <a:p>
            <a:r>
              <a:rPr lang="en-GB" dirty="0"/>
              <a:t>And what about technologies to support better assessment. For example:</a:t>
            </a:r>
          </a:p>
        </p:txBody>
      </p:sp>
      <p:sp>
        <p:nvSpPr>
          <p:cNvPr id="3" name="Content Placeholder 2">
            <a:extLst>
              <a:ext uri="{FF2B5EF4-FFF2-40B4-BE49-F238E27FC236}">
                <a16:creationId xmlns:a16="http://schemas.microsoft.com/office/drawing/2014/main" id="{1A3106FE-D2A9-4D70-8BF0-16DCC44154DB}"/>
              </a:ext>
            </a:extLst>
          </p:cNvPr>
          <p:cNvSpPr>
            <a:spLocks noGrp="1"/>
          </p:cNvSpPr>
          <p:nvPr>
            <p:ph idx="1"/>
          </p:nvPr>
        </p:nvSpPr>
        <p:spPr/>
        <p:txBody>
          <a:bodyPr/>
          <a:lstStyle/>
          <a:p>
            <a:r>
              <a:rPr lang="en-GB" dirty="0"/>
              <a:t>Electronic submission and return of assignments, using self-generated statement banks;</a:t>
            </a:r>
          </a:p>
          <a:p>
            <a:r>
              <a:rPr lang="en-GB" dirty="0"/>
              <a:t>Requirements for students to respond to feedback prior to gaining marks e.g. using Assignment Handler;</a:t>
            </a:r>
          </a:p>
          <a:p>
            <a:r>
              <a:rPr lang="en-GB" dirty="0"/>
              <a:t>Guided personal learning pathways through multiple choice questions where rationales are provided for both correct and incorrect answers, and subsequently students are directed to either retests or new areas;</a:t>
            </a:r>
          </a:p>
          <a:p>
            <a:r>
              <a:rPr lang="en-GB" dirty="0"/>
              <a:t>Simulations of practicals skills e.g. aeronautics, surgery, engineering design;</a:t>
            </a:r>
          </a:p>
          <a:p>
            <a:r>
              <a:rPr lang="en-GB" dirty="0"/>
              <a:t>Other forms of simulations e.g. scenarios and case studies;</a:t>
            </a:r>
          </a:p>
          <a:p>
            <a:r>
              <a:rPr lang="en-GB" dirty="0"/>
              <a:t>‘</a:t>
            </a:r>
            <a:r>
              <a:rPr lang="en-GB" dirty="0" err="1"/>
              <a:t>Gameified</a:t>
            </a:r>
            <a:r>
              <a:rPr lang="en-GB" dirty="0"/>
              <a:t>’ learning, whereby students achieve goals and progress through levels, sometimes individually or sometimes in multiplayer teams.</a:t>
            </a:r>
          </a:p>
        </p:txBody>
      </p:sp>
    </p:spTree>
    <p:extLst>
      <p:ext uri="{BB962C8B-B14F-4D97-AF65-F5344CB8AC3E}">
        <p14:creationId xmlns:p14="http://schemas.microsoft.com/office/powerpoint/2010/main" val="45406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09CC-B527-471F-930C-528D9220CEDD}"/>
              </a:ext>
            </a:extLst>
          </p:cNvPr>
          <p:cNvSpPr>
            <a:spLocks noGrp="1"/>
          </p:cNvSpPr>
          <p:nvPr>
            <p:ph type="title"/>
          </p:nvPr>
        </p:nvSpPr>
        <p:spPr/>
        <p:txBody>
          <a:bodyPr/>
          <a:lstStyle/>
          <a:p>
            <a:r>
              <a:rPr lang="en-GB" dirty="0"/>
              <a:t>So what might you like to do to assess your students more effectively?</a:t>
            </a:r>
          </a:p>
        </p:txBody>
      </p:sp>
      <p:sp>
        <p:nvSpPr>
          <p:cNvPr id="4" name="Text Placeholder 3">
            <a:extLst>
              <a:ext uri="{FF2B5EF4-FFF2-40B4-BE49-F238E27FC236}">
                <a16:creationId xmlns:a16="http://schemas.microsoft.com/office/drawing/2014/main" id="{11537D5C-307F-4ED2-8195-10D2244EC0E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34983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E568-8C38-479C-AC61-0BE70B00F718}"/>
              </a:ext>
            </a:extLst>
          </p:cNvPr>
          <p:cNvSpPr>
            <a:spLocks noGrp="1"/>
          </p:cNvSpPr>
          <p:nvPr>
            <p:ph type="title"/>
          </p:nvPr>
        </p:nvSpPr>
        <p:spPr>
          <a:xfrm>
            <a:off x="722312" y="4406900"/>
            <a:ext cx="8026151" cy="1362075"/>
          </a:xfrm>
        </p:spPr>
        <p:txBody>
          <a:bodyPr/>
          <a:lstStyle/>
          <a:p>
            <a:r>
              <a:rPr lang="en-GB" dirty="0"/>
              <a:t>engaging students with feedback to enhance outcomes</a:t>
            </a:r>
          </a:p>
        </p:txBody>
      </p:sp>
      <p:sp>
        <p:nvSpPr>
          <p:cNvPr id="3" name="Text Placeholder 2">
            <a:extLst>
              <a:ext uri="{FF2B5EF4-FFF2-40B4-BE49-F238E27FC236}">
                <a16:creationId xmlns:a16="http://schemas.microsoft.com/office/drawing/2014/main" id="{88DE68DB-9828-4351-8A2E-D7DD2248AF6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84495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476590"/>
            <a:ext cx="6697400" cy="3490756"/>
          </a:xfrm>
          <a:noFill/>
        </p:spPr>
        <p:txBody>
          <a:bodyPr/>
          <a:lstStyle/>
          <a:p>
            <a:pPr algn="ctr">
              <a:defRPr/>
            </a:pPr>
            <a:r>
              <a:rPr lang="en-US" sz="5400" dirty="0">
                <a:solidFill>
                  <a:srgbClr val="FF0000"/>
                </a:solidFill>
                <a:latin typeface="AR CARTER" panose="02000000000000000000" pitchFamily="2" charset="0"/>
              </a:rPr>
              <a:t>Activating Learning</a:t>
            </a:r>
            <a:br>
              <a:rPr lang="en-US" sz="4000" dirty="0">
                <a:solidFill>
                  <a:srgbClr val="FFFF00"/>
                </a:solidFill>
                <a:latin typeface="+mn-lt"/>
              </a:rPr>
            </a:br>
            <a:r>
              <a:rPr lang="en-GB" sz="4000" dirty="0">
                <a:solidFill>
                  <a:srgbClr val="FFFF00"/>
                </a:solidFill>
                <a:latin typeface="+mn-lt"/>
              </a:rPr>
              <a:t>Using feedback to enhance student learning, foster achievement and promote learning</a:t>
            </a:r>
            <a:br>
              <a:rPr lang="en-US" sz="2800" dirty="0">
                <a:solidFill>
                  <a:srgbClr val="FFFF00"/>
                </a:solidFill>
                <a:latin typeface="+mn-lt"/>
              </a:rPr>
            </a:br>
            <a:endParaRPr lang="en-GB" sz="36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2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0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0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20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672341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40731299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p:txBody>
          <a:bodyPr/>
          <a:lstStyle/>
          <a:p>
            <a:r>
              <a:rPr lang="en-GB" dirty="0"/>
              <a:t>The fundamentals of assessment design and delivery </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p:txBody>
          <a:bodyPr/>
          <a:lstStyle/>
          <a:p>
            <a:r>
              <a:rPr lang="en-GB" sz="2000" dirty="0"/>
              <a:t>Effective assessment is crucial for student satisfaction and achievement. This session will explore how we can review and revise our assessment approaches so that students have the best possible chance of success, particularly by:</a:t>
            </a:r>
          </a:p>
          <a:p>
            <a:r>
              <a:rPr lang="en-GB" sz="2000" dirty="0"/>
              <a:t>building students' assessment literacy and thereby enabling them better to understand how criteria and assessment practices work;</a:t>
            </a:r>
          </a:p>
          <a:p>
            <a:r>
              <a:rPr lang="en-GB" sz="2000" dirty="0"/>
              <a:t>ensuring that assessment is </a:t>
            </a:r>
            <a:r>
              <a:rPr lang="en-GB" sz="2000" i="1" dirty="0"/>
              <a:t>for</a:t>
            </a:r>
            <a:r>
              <a:rPr lang="en-GB" sz="2000" dirty="0"/>
              <a:t> not just </a:t>
            </a:r>
            <a:r>
              <a:rPr lang="en-GB" sz="2000" i="1" dirty="0"/>
              <a:t>of</a:t>
            </a:r>
            <a:r>
              <a:rPr lang="en-GB" sz="2000" dirty="0"/>
              <a:t> learning;</a:t>
            </a:r>
          </a:p>
          <a:p>
            <a:r>
              <a:rPr lang="en-GB" sz="2000" dirty="0"/>
              <a:t>fostering approaches to feedback that mean students take good note of and use the comments and advice provided by their assessors.</a:t>
            </a:r>
          </a:p>
          <a:p>
            <a:pPr marL="0" indent="0">
              <a:buNone/>
            </a:pPr>
            <a:r>
              <a:rPr lang="en-GB" sz="20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a:p>
            <a:endParaRPr lang="en-GB" dirty="0"/>
          </a:p>
        </p:txBody>
      </p:sp>
    </p:spTree>
    <p:extLst>
      <p:ext uri="{BB962C8B-B14F-4D97-AF65-F5344CB8AC3E}">
        <p14:creationId xmlns:p14="http://schemas.microsoft.com/office/powerpoint/2010/main" val="1148965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00B0F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
        <p:nvSpPr>
          <p:cNvPr id="4" name="TextBox 3">
            <a:extLst>
              <a:ext uri="{FF2B5EF4-FFF2-40B4-BE49-F238E27FC236}">
                <a16:creationId xmlns:a16="http://schemas.microsoft.com/office/drawing/2014/main" id="{AA6E7346-E3F6-4667-8A91-C9D62D28F76A}"/>
              </a:ext>
            </a:extLst>
          </p:cNvPr>
          <p:cNvSpPr txBox="1"/>
          <p:nvPr/>
        </p:nvSpPr>
        <p:spPr>
          <a:xfrm>
            <a:off x="971497" y="3849329"/>
            <a:ext cx="731709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399">
                    <a:lumMod val="75000"/>
                  </a:srgbClr>
                </a:solidFill>
                <a:effectLst/>
                <a:uLnTx/>
                <a:uFillTx/>
                <a:latin typeface="Calibri"/>
                <a:ea typeface="+mn-ea"/>
                <a:cs typeface="+mn-cs"/>
              </a:rPr>
              <a:t>This could apply to too much use of:</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800" b="1" i="0" u="none" strike="noStrike" kern="1200" cap="none" spc="0" normalizeH="0" baseline="0" noProof="0" dirty="0">
                <a:ln>
                  <a:noFill/>
                </a:ln>
                <a:solidFill>
                  <a:srgbClr val="333399">
                    <a:lumMod val="75000"/>
                  </a:srgbClr>
                </a:solidFill>
                <a:effectLst/>
                <a:uLnTx/>
                <a:uFillTx/>
                <a:latin typeface="Calibri"/>
                <a:ea typeface="+mn-ea"/>
                <a:cs typeface="+mn-cs"/>
              </a:rPr>
              <a:t>Written feedback on or about students’ work</a:t>
            </a:r>
          </a:p>
        </p:txBody>
      </p:sp>
    </p:spTree>
    <p:extLst>
      <p:ext uri="{BB962C8B-B14F-4D97-AF65-F5344CB8AC3E}">
        <p14:creationId xmlns:p14="http://schemas.microsoft.com/office/powerpoint/2010/main" val="22862344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p:spPr>
        <p:txBody>
          <a:bodyPr/>
          <a:lstStyle/>
          <a:p>
            <a:r>
              <a:rPr lang="en-GB" sz="3600" b="1" dirty="0"/>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dirty="0"/>
              <a:t>All feedback approaches have their pros and cons. Consider both, for each of the following:</a:t>
            </a:r>
          </a:p>
          <a:p>
            <a:pPr marL="514350" indent="-514350">
              <a:buFont typeface="+mj-lt"/>
              <a:buAutoNum type="arabicPeriod"/>
            </a:pPr>
            <a:r>
              <a:rPr lang="en-GB" dirty="0"/>
              <a:t>Written (printed) comments on students’ work.</a:t>
            </a:r>
          </a:p>
          <a:p>
            <a:pPr marL="514350" indent="-514350">
              <a:buFont typeface="+mj-lt"/>
              <a:buAutoNum type="arabicPeriod"/>
            </a:pPr>
            <a:r>
              <a:rPr lang="en-GB" dirty="0"/>
              <a:t>Marks or grades.</a:t>
            </a:r>
          </a:p>
          <a:p>
            <a:pPr marL="514350" indent="-514350">
              <a:buFont typeface="+mj-lt"/>
              <a:buAutoNum type="arabicPeriod"/>
            </a:pPr>
            <a:r>
              <a:rPr lang="en-GB" dirty="0"/>
              <a:t>Whole-class discussion of an assignment, when it has just been submitted.</a:t>
            </a:r>
          </a:p>
          <a:p>
            <a:pPr marL="514350" indent="-514350">
              <a:buFont typeface="+mj-lt"/>
              <a:buAutoNum type="arabicPeriod"/>
            </a:pPr>
            <a:r>
              <a:rPr lang="en-GB" dirty="0"/>
              <a:t>Face-to-face 1:1 dialogue with assessor.</a:t>
            </a:r>
          </a:p>
          <a:p>
            <a:pPr marL="514350" indent="-514350">
              <a:buFont typeface="+mj-lt"/>
              <a:buAutoNum type="arabicPeriod"/>
            </a:pPr>
            <a:r>
              <a:rPr lang="en-GB" dirty="0"/>
              <a:t>Students discussing feedback comments written for other students.</a:t>
            </a:r>
          </a:p>
          <a:p>
            <a:pPr marL="514350" indent="-514350">
              <a:buFont typeface="+mj-lt"/>
              <a:buAutoNum type="arabicPeriod"/>
            </a:pPr>
            <a:r>
              <a:rPr lang="en-GB" dirty="0"/>
              <a:t>Students giving peer-feedback on each others’ drafts (or final assignments).</a:t>
            </a:r>
          </a:p>
        </p:txBody>
      </p:sp>
    </p:spTree>
    <p:extLst>
      <p:ext uri="{BB962C8B-B14F-4D97-AF65-F5344CB8AC3E}">
        <p14:creationId xmlns:p14="http://schemas.microsoft.com/office/powerpoint/2010/main" val="30151123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p:spPr>
        <p:txBody>
          <a:bodyPr/>
          <a:lstStyle/>
          <a:p>
            <a:r>
              <a:rPr lang="en-GB" sz="3600" b="1" dirty="0"/>
              <a:t>Discussion task: taking stock of some feedback approaches</a:t>
            </a:r>
          </a:p>
        </p:txBody>
      </p:sp>
      <p:sp>
        <p:nvSpPr>
          <p:cNvPr id="7" name="Content Placeholder 2">
            <a:extLst>
              <a:ext uri="{FF2B5EF4-FFF2-40B4-BE49-F238E27FC236}">
                <a16:creationId xmlns:a16="http://schemas.microsoft.com/office/drawing/2014/main" id="{3E3BEF03-7FC7-4782-BB64-86F4044F2570}"/>
              </a:ext>
            </a:extLst>
          </p:cNvPr>
          <p:cNvSpPr>
            <a:spLocks noGrp="1"/>
          </p:cNvSpPr>
          <p:nvPr>
            <p:ph idx="1"/>
          </p:nvPr>
        </p:nvSpPr>
        <p:spPr>
          <a:xfrm>
            <a:off x="0" y="849686"/>
            <a:ext cx="8964613" cy="5819389"/>
          </a:xfrm>
        </p:spPr>
        <p:txBody>
          <a:bodyPr/>
          <a:lstStyle/>
          <a:p>
            <a:pPr marL="0" indent="0">
              <a:buNone/>
            </a:pPr>
            <a:r>
              <a:rPr lang="en-GB" dirty="0"/>
              <a:t>All feedback approaches have their pros and cons. Consider both, for each of the following:</a:t>
            </a:r>
          </a:p>
          <a:p>
            <a:pPr marL="514350" indent="-514350">
              <a:buFont typeface="+mj-lt"/>
              <a:buAutoNum type="arabicPeriod"/>
            </a:pPr>
            <a:r>
              <a:rPr lang="en-GB" dirty="0"/>
              <a:t>Written (printed) comments on students’ work.</a:t>
            </a:r>
          </a:p>
          <a:p>
            <a:pPr marL="514350" indent="-514350">
              <a:buFont typeface="+mj-lt"/>
              <a:buAutoNum type="arabicPeriod"/>
            </a:pPr>
            <a:r>
              <a:rPr lang="en-GB" dirty="0"/>
              <a:t>Marks or grades.</a:t>
            </a:r>
          </a:p>
          <a:p>
            <a:pPr marL="514350" indent="-514350">
              <a:buFont typeface="+mj-lt"/>
              <a:buAutoNum type="arabicPeriod"/>
            </a:pPr>
            <a:r>
              <a:rPr lang="en-GB" dirty="0"/>
              <a:t>Whole-class discussion of an assignment, when it has just been submitted.</a:t>
            </a:r>
          </a:p>
          <a:p>
            <a:pPr marL="514350" indent="-514350">
              <a:buFont typeface="+mj-lt"/>
              <a:buAutoNum type="arabicPeriod"/>
            </a:pPr>
            <a:r>
              <a:rPr lang="en-GB" dirty="0"/>
              <a:t>Face-to-face 1:1 dialogue with assessor.</a:t>
            </a:r>
          </a:p>
          <a:p>
            <a:pPr marL="514350" indent="-514350">
              <a:buFont typeface="+mj-lt"/>
              <a:buAutoNum type="arabicPeriod"/>
            </a:pPr>
            <a:r>
              <a:rPr lang="en-GB" dirty="0"/>
              <a:t>Students discussing feedback comments written for other students.</a:t>
            </a:r>
          </a:p>
          <a:p>
            <a:pPr marL="514350" indent="-514350">
              <a:buFont typeface="+mj-lt"/>
              <a:buAutoNum type="arabicPeriod"/>
            </a:pPr>
            <a:r>
              <a:rPr lang="en-GB" dirty="0"/>
              <a:t>Students giving peer-feedback on each others’ drafts (or final assignments).</a:t>
            </a:r>
          </a:p>
        </p:txBody>
      </p:sp>
      <p:sp>
        <p:nvSpPr>
          <p:cNvPr id="4" name="TextBox 3">
            <a:extLst>
              <a:ext uri="{FF2B5EF4-FFF2-40B4-BE49-F238E27FC236}">
                <a16:creationId xmlns:a16="http://schemas.microsoft.com/office/drawing/2014/main" id="{0D1C1277-0258-4E9A-B3C4-9084741B1611}"/>
              </a:ext>
            </a:extLst>
          </p:cNvPr>
          <p:cNvSpPr txBox="1"/>
          <p:nvPr/>
        </p:nvSpPr>
        <p:spPr>
          <a:xfrm>
            <a:off x="3799555" y="1514721"/>
            <a:ext cx="5364110" cy="4524315"/>
          </a:xfrm>
          <a:prstGeom prst="rect">
            <a:avLst/>
          </a:prstGeom>
          <a:solidFill>
            <a:srgbClr val="FFFF00">
              <a:alpha val="63922"/>
            </a:srgbClr>
          </a:solidFill>
        </p:spPr>
        <p:txBody>
          <a:bodyPr wrap="square" rtlCol="0">
            <a:spAutoFit/>
          </a:bodyPr>
          <a:lstStyle/>
          <a:p>
            <a:pPr marL="742950" marR="0" lvl="0" indent="-742950" algn="l" defTabSz="914400" rtl="0" eaLnBrk="1" fontAlgn="base" latinLnBrk="0" hangingPunct="1">
              <a:lnSpc>
                <a:spcPct val="100000"/>
              </a:lnSpc>
              <a:spcBef>
                <a:spcPct val="0"/>
              </a:spcBef>
              <a:spcAft>
                <a:spcPct val="0"/>
              </a:spcAft>
              <a:buClrTx/>
              <a:buSzTx/>
              <a:buFont typeface="+mj-lt"/>
              <a:buAutoNum type="alphaUcPeriod"/>
              <a:tabLst/>
              <a:defRPr/>
            </a:pP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Time it takes us.</a:t>
            </a:r>
          </a:p>
          <a:p>
            <a:pPr marL="742950" marR="0" lvl="0" indent="-742950" algn="l" defTabSz="914400" rtl="0" eaLnBrk="1" fontAlgn="base" latinLnBrk="0" hangingPunct="1">
              <a:lnSpc>
                <a:spcPct val="100000"/>
              </a:lnSpc>
              <a:spcBef>
                <a:spcPct val="0"/>
              </a:spcBef>
              <a:spcAft>
                <a:spcPct val="0"/>
              </a:spcAft>
              <a:buClrTx/>
              <a:buSzTx/>
              <a:buFont typeface="+mj-lt"/>
              <a:buAutoNum type="alphaUcPeriod"/>
              <a:tabLst/>
              <a:defRPr/>
            </a:pP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Timeliness for students.</a:t>
            </a:r>
          </a:p>
          <a:p>
            <a:pPr marL="742950" marR="0" lvl="0" indent="-742950" algn="l" defTabSz="914400" rtl="0" eaLnBrk="1" fontAlgn="base" latinLnBrk="0" hangingPunct="1">
              <a:lnSpc>
                <a:spcPct val="100000"/>
              </a:lnSpc>
              <a:spcBef>
                <a:spcPct val="0"/>
              </a:spcBef>
              <a:spcAft>
                <a:spcPct val="0"/>
              </a:spcAft>
              <a:buClrTx/>
              <a:buSzTx/>
              <a:buFont typeface="+mj-lt"/>
              <a:buAutoNum type="alphaUcPeriod"/>
              <a:tabLst/>
              <a:defRPr/>
            </a:pP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Learning payoff for students.</a:t>
            </a:r>
          </a:p>
          <a:p>
            <a:pPr marL="742950" marR="0" lvl="0" indent="-742950" algn="l" defTabSz="914400" rtl="0" eaLnBrk="1" fontAlgn="base" latinLnBrk="0" hangingPunct="1">
              <a:lnSpc>
                <a:spcPct val="100000"/>
              </a:lnSpc>
              <a:spcBef>
                <a:spcPct val="0"/>
              </a:spcBef>
              <a:spcAft>
                <a:spcPct val="0"/>
              </a:spcAft>
              <a:buClrTx/>
              <a:buSzTx/>
              <a:buFont typeface="+mj-lt"/>
              <a:buAutoNum type="alphaUcPeriod"/>
              <a:tabLst/>
              <a:defRPr/>
            </a:pP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‘Affective’ dimensions – how students feel about it.</a:t>
            </a:r>
          </a:p>
        </p:txBody>
      </p:sp>
    </p:spTree>
    <p:extLst>
      <p:ext uri="{BB962C8B-B14F-4D97-AF65-F5344CB8AC3E}">
        <p14:creationId xmlns:p14="http://schemas.microsoft.com/office/powerpoint/2010/main" val="2702025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p:txBody>
          <a:bodyPr/>
          <a:lstStyle/>
          <a:p>
            <a:r>
              <a:rPr lang="en-GB" b="1" dirty="0"/>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b="0" dirty="0">
                <a:hlinkClick r:id="rId2" tooltip="https://www.youtube.com/watch?v=3jFVTCuSCOg"/>
              </a:rPr>
              <a:t>https://www.youtube.com/watch?v=3jFVTCuSCOg …</a:t>
            </a:r>
            <a:r>
              <a:rPr lang="en-GB" b="0" dirty="0"/>
              <a:t>​  </a:t>
            </a:r>
            <a:r>
              <a:rPr lang="en-GB" dirty="0"/>
              <a:t>particularly on how we can help students to learn how to get more from feedback from each other as well as us.</a:t>
            </a:r>
          </a:p>
        </p:txBody>
      </p:sp>
    </p:spTree>
    <p:extLst>
      <p:ext uri="{BB962C8B-B14F-4D97-AF65-F5344CB8AC3E}">
        <p14:creationId xmlns:p14="http://schemas.microsoft.com/office/powerpoint/2010/main" val="11546123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80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The most important part of our work</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pPr marL="0" indent="0">
              <a:buNone/>
            </a:pPr>
            <a:r>
              <a:rPr lang="en-GB" sz="2800" dirty="0"/>
              <a:t>Assessing students’ work, and providing them with feedback is an ever-increasing proportion of the work of teaching staff in universities nowadays, but remains for </a:t>
            </a:r>
            <a:r>
              <a:rPr lang="en-GB" sz="2800" dirty="0" err="1"/>
              <a:t>studtents</a:t>
            </a:r>
            <a:r>
              <a:rPr lang="en-GB" sz="2800" dirty="0"/>
              <a:t> the most important side of our work. </a:t>
            </a:r>
          </a:p>
          <a:p>
            <a:pPr marL="0" indent="0">
              <a:buNone/>
            </a:pPr>
            <a:r>
              <a:rPr lang="en-GB" sz="2800" dirty="0"/>
              <a:t>A problem is that we sometimes try to soldier-on using the tools of the last century, hence the need to innovate, and make assessment and feedback fit for purpose in the 21</a:t>
            </a:r>
            <a:r>
              <a:rPr lang="en-GB" sz="2800" baseline="30000" dirty="0"/>
              <a:t>st</a:t>
            </a:r>
            <a:r>
              <a:rPr lang="en-GB" sz="2800" dirty="0"/>
              <a:t> century. </a:t>
            </a:r>
          </a:p>
        </p:txBody>
      </p:sp>
    </p:spTree>
    <p:extLst>
      <p:ext uri="{BB962C8B-B14F-4D97-AF65-F5344CB8AC3E}">
        <p14:creationId xmlns:p14="http://schemas.microsoft.com/office/powerpoint/2010/main" val="162630431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anytime Phil’s materials on learning and feedback</a:t>
            </a:r>
          </a:p>
        </p:txBody>
      </p:sp>
      <p:sp>
        <p:nvSpPr>
          <p:cNvPr id="3" name="Content Placeholder 2"/>
          <p:cNvSpPr>
            <a:spLocks noGrp="1"/>
          </p:cNvSpPr>
          <p:nvPr>
            <p:ph idx="1"/>
          </p:nvPr>
        </p:nvSpPr>
        <p:spPr>
          <a:xfrm>
            <a:off x="358775" y="980661"/>
            <a:ext cx="8605838" cy="4886740"/>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endParaRPr lang="en-GB" sz="2800" u="sng" dirty="0">
              <a:hlinkClick r:id="rId4"/>
            </a:endParaRPr>
          </a:p>
          <a:p>
            <a:pPr>
              <a:buFont typeface="+mj-lt"/>
              <a:buAutoNum type="arabicPeriod"/>
            </a:pPr>
            <a:endParaRPr lang="en-GB" sz="2800" dirty="0"/>
          </a:p>
        </p:txBody>
      </p:sp>
    </p:spTree>
    <p:extLst>
      <p:ext uri="{BB962C8B-B14F-4D97-AF65-F5344CB8AC3E}">
        <p14:creationId xmlns:p14="http://schemas.microsoft.com/office/powerpoint/2010/main" val="143681149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25515690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3165775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39529925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4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200" dirty="0">
                <a:solidFill>
                  <a:srgbClr val="008000"/>
                </a:solidFill>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129841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936501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600" dirty="0">
                <a:solidFill>
                  <a:srgbClr val="008000"/>
                </a:solidFill>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153424246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dirty="0">
                <a:solidFill>
                  <a:srgbClr val="FF6699"/>
                </a:solidFill>
                <a:effectLst>
                  <a:outerShdw blurRad="38100" dist="38100" dir="2700000" algn="tl">
                    <a:srgbClr val="000000">
                      <a:alpha val="43137"/>
                    </a:srgbClr>
                  </a:outerShdw>
                </a:effectLst>
                <a:highlight>
                  <a:srgbClr val="FFFF00"/>
                </a:highlight>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sz="2800" dirty="0"/>
              <a:t>Think back to some occasions, academic or otherwise, historic or recent when you received feedback that you would rather not have received;</a:t>
            </a:r>
          </a:p>
          <a:p>
            <a:r>
              <a:rPr lang="en-GB" sz="2800" dirty="0"/>
              <a:t>How did it make you feel?</a:t>
            </a:r>
          </a:p>
          <a:p>
            <a:r>
              <a:rPr lang="en-GB" sz="2800"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373844537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172706984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25165195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3669401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39899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353513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1387155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719224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b="1" kern="1200" dirty="0"/>
              <a:t>What’s wrong with feedback?</a:t>
            </a:r>
            <a:endParaRPr lang="en-US" sz="2800" b="1" kern="1200" dirty="0"/>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2862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9246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204193318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25509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62B7-70E2-4230-9718-72EE82F928B6}"/>
              </a:ext>
            </a:extLst>
          </p:cNvPr>
          <p:cNvSpPr>
            <a:spLocks noGrp="1"/>
          </p:cNvSpPr>
          <p:nvPr>
            <p:ph type="title"/>
          </p:nvPr>
        </p:nvSpPr>
        <p:spPr/>
        <p:txBody>
          <a:bodyPr/>
          <a:lstStyle/>
          <a:p>
            <a:r>
              <a:rPr lang="en-GB" dirty="0"/>
              <a:t>Changing assessment to make a difference: planning for improvements</a:t>
            </a:r>
          </a:p>
        </p:txBody>
      </p:sp>
      <p:sp>
        <p:nvSpPr>
          <p:cNvPr id="3" name="Text Placeholder 2">
            <a:extLst>
              <a:ext uri="{FF2B5EF4-FFF2-40B4-BE49-F238E27FC236}">
                <a16:creationId xmlns:a16="http://schemas.microsoft.com/office/drawing/2014/main" id="{70CD9DCD-D07D-4C3F-A222-C95687EEBF2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61879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p:spPr>
        <p:txBody>
          <a:bodyPr/>
          <a:lstStyle/>
          <a:p>
            <a:r>
              <a:rPr lang="en-GB" dirty="0"/>
              <a:t>Planning to implement enhancements in </a:t>
            </a:r>
            <a:br>
              <a:rPr lang="en-GB" dirty="0"/>
            </a:br>
            <a:r>
              <a:rPr lang="en-GB" dirty="0"/>
              <a:t>assessment &amp; feedback in your module/programme</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assessment practices?</a:t>
            </a:r>
          </a:p>
          <a:p>
            <a:r>
              <a:rPr lang="en-GB" sz="2800" dirty="0"/>
              <a:t>Thinking about the teams you work with, are there ways in which you could use ideas from today’s session to help make your assessment more authentic?</a:t>
            </a:r>
          </a:p>
          <a:p>
            <a:r>
              <a:rPr lang="en-GB" sz="2800" dirty="0"/>
              <a:t>How could your influence impact more widely on colleagues across the university?</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0240-997B-4347-A6C9-CB595A24605E}"/>
              </a:ext>
            </a:extLst>
          </p:cNvPr>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nSpc>
                <a:spcPct val="90000"/>
              </a:lnSpc>
            </a:pPr>
            <a:r>
              <a:rPr lang="en-GB" kern="1200" dirty="0">
                <a:solidFill>
                  <a:srgbClr val="7030A0"/>
                </a:solidFill>
                <a:latin typeface="+mn-lt"/>
              </a:rPr>
              <a:t>Action plan</a:t>
            </a:r>
          </a:p>
        </p:txBody>
      </p:sp>
      <p:sp>
        <p:nvSpPr>
          <p:cNvPr id="3" name="Content Placeholder 2">
            <a:extLst>
              <a:ext uri="{FF2B5EF4-FFF2-40B4-BE49-F238E27FC236}">
                <a16:creationId xmlns:a16="http://schemas.microsoft.com/office/drawing/2014/main" id="{C7BB84C5-B42E-4319-9E4F-DEEC2CD89CE2}"/>
              </a:ext>
            </a:extLst>
          </p:cNvPr>
          <p:cNvSpPr>
            <a:spLocks noGrp="1"/>
          </p:cNvSpPr>
          <p:nvPr>
            <p:ph idx="1"/>
          </p:nvPr>
        </p:nvSpPr>
        <p:spPr/>
        <p:txBody>
          <a:bodyPr/>
          <a:lstStyle/>
          <a:p>
            <a:r>
              <a:rPr lang="en-GB" dirty="0"/>
              <a:t>Identify three specific actions you plan to undertake in the next academic year to help you make your practice yet more inclusive (some trigger verbs: think about, seek out, read about, find, review, advocate ……);</a:t>
            </a:r>
          </a:p>
          <a:p>
            <a:r>
              <a:rPr lang="en-GB" dirty="0"/>
              <a:t>Identify at least one action that your module or programme team or School can take this year (some trigger verbs: organise, design, agree, plan ……);</a:t>
            </a:r>
          </a:p>
          <a:p>
            <a:r>
              <a:rPr lang="en-GB" dirty="0"/>
              <a:t>Identify something that you think the institution should take on board to help (some trigger verbs: recognise, consult, identify, plan, incorporate ……).</a:t>
            </a:r>
          </a:p>
        </p:txBody>
      </p:sp>
    </p:spTree>
    <p:extLst>
      <p:ext uri="{BB962C8B-B14F-4D97-AF65-F5344CB8AC3E}">
        <p14:creationId xmlns:p14="http://schemas.microsoft.com/office/powerpoint/2010/main" val="4019596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0692-0A09-493E-A57F-49A52F0EF589}"/>
              </a:ext>
            </a:extLst>
          </p:cNvPr>
          <p:cNvSpPr>
            <a:spLocks noGrp="1"/>
          </p:cNvSpPr>
          <p:nvPr>
            <p:ph type="title"/>
          </p:nvPr>
        </p:nvSpPr>
        <p:spPr/>
        <p:txBody>
          <a:bodyPr/>
          <a:lstStyle/>
          <a:p>
            <a:r>
              <a:rPr lang="en-GB" dirty="0"/>
              <a:t>School of economics assessment and feedback: improving the student experience</a:t>
            </a:r>
          </a:p>
        </p:txBody>
      </p:sp>
      <p:sp>
        <p:nvSpPr>
          <p:cNvPr id="3" name="Text Placeholder 2">
            <a:extLst>
              <a:ext uri="{FF2B5EF4-FFF2-40B4-BE49-F238E27FC236}">
                <a16:creationId xmlns:a16="http://schemas.microsoft.com/office/drawing/2014/main" id="{78AF5499-46D6-424F-B8A9-1B4CC05DE47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55739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p:txBody>
          <a:bodyPr/>
          <a:lstStyle/>
          <a:p>
            <a:r>
              <a:rPr lang="en-GB" dirty="0"/>
              <a:t>Enhancing Assessment and Feedback to improve student engagement and achievement</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p:txBody>
          <a:bodyPr/>
          <a:lstStyle/>
          <a:p>
            <a:pPr marL="0" indent="0">
              <a:buNone/>
            </a:pPr>
            <a:r>
              <a:rPr lang="en-GB" dirty="0"/>
              <a:t>Effective assessment is crucial for student satisfaction and achievement. This session will explore how we can review and revise our assessment approaches so that students have the best possible chance of success, particularly by:</a:t>
            </a:r>
          </a:p>
          <a:p>
            <a:r>
              <a:rPr lang="en-GB" dirty="0"/>
              <a:t>building students' assessment literacy and thereby enabling them better to understand how criteria and assessment practices work;</a:t>
            </a:r>
          </a:p>
          <a:p>
            <a:r>
              <a:rPr lang="en-GB" dirty="0"/>
              <a:t>ensuring that assessment is </a:t>
            </a:r>
            <a:r>
              <a:rPr lang="en-GB" i="1" dirty="0"/>
              <a:t>for</a:t>
            </a:r>
            <a:r>
              <a:rPr lang="en-GB" dirty="0"/>
              <a:t> not just </a:t>
            </a:r>
            <a:r>
              <a:rPr lang="en-GB" i="1" dirty="0"/>
              <a:t>of</a:t>
            </a:r>
            <a:r>
              <a:rPr lang="en-GB" dirty="0"/>
              <a:t> learning;</a:t>
            </a:r>
          </a:p>
          <a:p>
            <a:r>
              <a:rPr lang="en-GB" dirty="0"/>
              <a:t>fostering approaches to feedback that mean students take good note of and use the comments and advice provided by their assessors.</a:t>
            </a:r>
          </a:p>
          <a:p>
            <a:endParaRPr lang="en-GB" sz="2800" dirty="0"/>
          </a:p>
        </p:txBody>
      </p:sp>
    </p:spTree>
    <p:extLst>
      <p:ext uri="{BB962C8B-B14F-4D97-AF65-F5344CB8AC3E}">
        <p14:creationId xmlns:p14="http://schemas.microsoft.com/office/powerpoint/2010/main" val="304602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4411459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22765799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4123639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a:t>
            </a:r>
            <a:r>
              <a:rPr lang="en-US" sz="2800" b="1" dirty="0" err="1"/>
              <a:t>Boud</a:t>
            </a:r>
            <a:r>
              <a:rPr lang="en-US" sz="2800" b="1" dirty="0"/>
              <a:t>,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14869628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766877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2831355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for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2208717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0648"/>
            <a:ext cx="7749480" cy="7920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Ensuring assessment focuses efforts and promotes engagement means including reference to:</a:t>
            </a:r>
          </a:p>
        </p:txBody>
      </p:sp>
      <p:sp>
        <p:nvSpPr>
          <p:cNvPr id="4" name="Content Placeholder 3"/>
          <p:cNvSpPr>
            <a:spLocks noGrp="1"/>
          </p:cNvSpPr>
          <p:nvPr>
            <p:ph idx="1"/>
          </p:nvPr>
        </p:nvSpPr>
        <p:spPr>
          <a:xfrm>
            <a:off x="1" y="1124744"/>
            <a:ext cx="8892480" cy="5077619"/>
          </a:xfrm>
        </p:spPr>
        <p:txBody>
          <a:bodyPr/>
          <a:lstStyle/>
          <a:p>
            <a:pPr lvl="0"/>
            <a:r>
              <a:rPr lang="en-US" sz="2200" dirty="0"/>
              <a:t>methodologies: which methods and approaches are most appropriate and efficient for the arts and design context?</a:t>
            </a:r>
            <a:endParaRPr lang="en-GB" sz="2200" dirty="0"/>
          </a:p>
          <a:p>
            <a:pPr lvl="0"/>
            <a:r>
              <a:rPr lang="en-US" sz="2200" dirty="0"/>
              <a:t>agency: who should be undertaking assessment? Tutors, peers, students themselves, employers and clients can all participate in student assessment to good effect, but which is right for particular assessment activities?</a:t>
            </a:r>
            <a:endParaRPr lang="en-GB" sz="2200" dirty="0"/>
          </a:p>
          <a:p>
            <a:pPr lvl="0"/>
            <a:r>
              <a:rPr lang="en-US" sz="2200" dirty="0"/>
              <a:t>timing: end point and continuous assessment can both be valuable, when should we assess students to maximise impact on student learning? </a:t>
            </a:r>
            <a:endParaRPr lang="en-GB" sz="2200" dirty="0"/>
          </a:p>
          <a:p>
            <a:pPr lvl="0"/>
            <a:r>
              <a:rPr lang="en-US" sz="2200" dirty="0"/>
              <a:t>orientation: to what extent in each task would we wish to focus particularly on process or outcomes, or both?</a:t>
            </a:r>
            <a:endParaRPr lang="en-GB" sz="2200" dirty="0"/>
          </a:p>
          <a:p>
            <a:pPr lvl="0"/>
            <a:r>
              <a:rPr lang="en-US" sz="2200" dirty="0"/>
              <a:t>inclusivity: how can we enable all students to achieve their highest personal potential?</a:t>
            </a:r>
            <a:endParaRPr lang="en-GB" sz="2200" dirty="0"/>
          </a:p>
          <a:p>
            <a:r>
              <a:rPr lang="en-US" sz="2200" dirty="0"/>
              <a:t>efficiency: what can we do to make assessment fully embedded in learning for students?</a:t>
            </a:r>
            <a:endParaRPr lang="en-GB" sz="2200" dirty="0"/>
          </a:p>
        </p:txBody>
      </p:sp>
    </p:spTree>
    <p:extLst>
      <p:ext uri="{BB962C8B-B14F-4D97-AF65-F5344CB8AC3E}">
        <p14:creationId xmlns:p14="http://schemas.microsoft.com/office/powerpoint/2010/main" val="37491232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 difference though using good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20483070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1647-90E0-4AE7-A4F2-95026B4C6007}"/>
              </a:ext>
            </a:extLst>
          </p:cNvPr>
          <p:cNvSpPr>
            <a:spLocks noGrp="1"/>
          </p:cNvSpPr>
          <p:nvPr>
            <p:ph type="title"/>
          </p:nvPr>
        </p:nvSpPr>
        <p:spPr/>
        <p:txBody>
          <a:bodyPr/>
          <a:lstStyle/>
          <a:p>
            <a:r>
              <a:rPr lang="en-GB" dirty="0"/>
              <a:t>Using peer assessment and review. You could ask students to:</a:t>
            </a:r>
          </a:p>
        </p:txBody>
      </p:sp>
      <p:sp>
        <p:nvSpPr>
          <p:cNvPr id="3" name="Content Placeholder 2">
            <a:extLst>
              <a:ext uri="{FF2B5EF4-FFF2-40B4-BE49-F238E27FC236}">
                <a16:creationId xmlns:a16="http://schemas.microsoft.com/office/drawing/2014/main" id="{4472486C-0C84-4872-8D05-B5115351095B}"/>
              </a:ext>
            </a:extLst>
          </p:cNvPr>
          <p:cNvSpPr>
            <a:spLocks noGrp="1"/>
          </p:cNvSpPr>
          <p:nvPr>
            <p:ph idx="1"/>
          </p:nvPr>
        </p:nvSpPr>
        <p:spPr/>
        <p:txBody>
          <a:bodyPr/>
          <a:lstStyle/>
          <a:p>
            <a:r>
              <a:rPr lang="en-GB" dirty="0"/>
              <a:t>Note three positive and one more critical point about another’s draft assignment;</a:t>
            </a:r>
          </a:p>
          <a:p>
            <a:r>
              <a:rPr lang="en-GB" dirty="0"/>
              <a:t>Mark using shared criteria a couple of assignments from previous students and then compare marks with each other, before tutor-led plenary;</a:t>
            </a:r>
          </a:p>
          <a:p>
            <a:r>
              <a:rPr lang="en-GB" dirty="0"/>
              <a:t>Informally comment on pre-submission tasks e.g. annotated bibliography;</a:t>
            </a:r>
          </a:p>
          <a:p>
            <a:r>
              <a:rPr lang="en-GB" dirty="0"/>
              <a:t>Give each other formative comments on draft assignments;</a:t>
            </a:r>
          </a:p>
          <a:p>
            <a:r>
              <a:rPr lang="en-GB" dirty="0"/>
              <a:t>Use the same criteria as you to evaluate products of each other’s group tasks e.g. posters;</a:t>
            </a:r>
          </a:p>
          <a:p>
            <a:r>
              <a:rPr lang="en-GB" dirty="0"/>
              <a:t>Discuss a variety of model answers, and following plenary discussion, apply the same principles to peers</a:t>
            </a:r>
            <a:r>
              <a:rPr lang="en-GB"/>
              <a:t>’ work.</a:t>
            </a:r>
            <a:endParaRPr lang="en-GB" dirty="0"/>
          </a:p>
          <a:p>
            <a:endParaRPr lang="en-GB" dirty="0"/>
          </a:p>
        </p:txBody>
      </p:sp>
    </p:spTree>
    <p:extLst>
      <p:ext uri="{BB962C8B-B14F-4D97-AF65-F5344CB8AC3E}">
        <p14:creationId xmlns:p14="http://schemas.microsoft.com/office/powerpoint/2010/main" val="2689448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for students: setting the context</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p:txBody>
      </p:sp>
    </p:spTree>
    <p:extLst>
      <p:ext uri="{BB962C8B-B14F-4D97-AF65-F5344CB8AC3E}">
        <p14:creationId xmlns:p14="http://schemas.microsoft.com/office/powerpoint/2010/main" val="122079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32825579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3072829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3504660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1196975"/>
            <a:ext cx="8229600" cy="4789488"/>
          </a:xfrm>
        </p:spPr>
        <p:txBody>
          <a:bodyPr/>
          <a:lstStyle/>
          <a:p>
            <a:pPr marL="457200" lvl="0" indent="-457200">
              <a:buSzPct val="100000"/>
              <a:buFont typeface="+mj-lt"/>
              <a:buAutoNum type="arabicPeriod"/>
            </a:pPr>
            <a:r>
              <a:rPr lang="en-GB" dirty="0"/>
              <a:t>Choose examples which will help students firmly grasp task requirements; </a:t>
            </a:r>
          </a:p>
          <a:p>
            <a:pPr marL="457200" lvl="0" indent="-457200">
              <a:buSzPct val="100000"/>
              <a:buFont typeface="+mj-lt"/>
              <a:buAutoNum type="arabicPeriod"/>
            </a:pPr>
            <a:r>
              <a:rPr lang="en-GB" dirty="0"/>
              <a:t>Help students practice applying criteria to samples of work; </a:t>
            </a:r>
          </a:p>
          <a:p>
            <a:pPr marL="457200" lvl="0" indent="-457200">
              <a:buSzPct val="100000"/>
              <a:buFont typeface="+mj-lt"/>
              <a:buAutoNum type="arabicPeriod"/>
            </a:pPr>
            <a:r>
              <a:rPr lang="en-GB" dirty="0"/>
              <a:t>Enable students to reflect deeply on, and discuss, what high quality work looks like; </a:t>
            </a:r>
          </a:p>
          <a:p>
            <a:pPr marL="457200" lvl="0" indent="-457200">
              <a:buSzPct val="100000"/>
              <a:buFont typeface="+mj-lt"/>
              <a:buAutoNum type="arabicPeriod"/>
            </a:pPr>
            <a:r>
              <a:rPr lang="en-GB" dirty="0"/>
              <a:t>Choose examples to promote self-efficacy; </a:t>
            </a:r>
          </a:p>
          <a:p>
            <a:pPr marL="457200" lvl="0" indent="-457200">
              <a:buSzPct val="100000"/>
              <a:buFont typeface="+mj-lt"/>
              <a:buAutoNum type="arabicPeriod"/>
            </a:pPr>
            <a:r>
              <a:rPr lang="en-GB" dirty="0"/>
              <a:t>Carefully orchestrate discussion activities to promote understanding of fruitful learning strategies and approaches;</a:t>
            </a:r>
          </a:p>
          <a:p>
            <a:pPr marL="457200" lvl="0" indent="-457200">
              <a:buSzPct val="100000"/>
              <a:buFont typeface="+mj-lt"/>
              <a:buAutoNum type="arabicPeriod"/>
            </a:pPr>
            <a:r>
              <a:rPr lang="en-GB" dirty="0"/>
              <a:t>Use exemplars-based activities to develop students’ skills to monitor their own work while they are producing it; </a:t>
            </a:r>
          </a:p>
          <a:p>
            <a:pPr marL="457200" lvl="0" indent="-457200">
              <a:buSzPct val="100000"/>
              <a:buFont typeface="+mj-lt"/>
              <a:buAutoNum type="arabicPeriod"/>
            </a:pPr>
            <a:r>
              <a:rPr lang="en-GB" dirty="0"/>
              <a:t>Help them rate their work by comparison with their peers.</a:t>
            </a:r>
          </a:p>
        </p:txBody>
      </p:sp>
    </p:spTree>
    <p:extLst>
      <p:ext uri="{BB962C8B-B14F-4D97-AF65-F5344CB8AC3E}">
        <p14:creationId xmlns:p14="http://schemas.microsoft.com/office/powerpoint/2010/main" val="1713361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br>
              <a:rPr lang="en-GB" sz="3200" dirty="0"/>
            </a:br>
            <a:endParaRPr lang="en-GB" sz="3200" dirty="0"/>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052736"/>
            <a:ext cx="8363271" cy="5149627"/>
          </a:xfrm>
        </p:spPr>
        <p:txBody>
          <a:bodyPr/>
          <a:lstStyle/>
          <a:p>
            <a:pPr lvl="0"/>
            <a:r>
              <a:rPr lang="en-GB" dirty="0"/>
              <a:t>Emphasise early on the importance to them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32023072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220287186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375767274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275066083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sz="2800" dirty="0" err="1"/>
              <a:t>Hounsell</a:t>
            </a:r>
            <a:r>
              <a:rPr lang="en-GB" sz="2800" dirty="0"/>
              <a:t>,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41393785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2478836759"/>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7874</Words>
  <Application>Microsoft Office PowerPoint</Application>
  <PresentationFormat>On-screen Show (4:3)</PresentationFormat>
  <Paragraphs>643</Paragraphs>
  <Slides>111</Slides>
  <Notes>39</Notes>
  <HiddenSlides>0</HiddenSlides>
  <MMClips>0</MMClips>
  <ScaleCrop>false</ScaleCrop>
  <HeadingPairs>
    <vt:vector size="6" baseType="variant">
      <vt:variant>
        <vt:lpstr>Fonts Used</vt:lpstr>
      </vt:variant>
      <vt:variant>
        <vt:i4>13</vt:i4>
      </vt:variant>
      <vt:variant>
        <vt:lpstr>Theme</vt:lpstr>
      </vt:variant>
      <vt:variant>
        <vt:i4>28</vt:i4>
      </vt:variant>
      <vt:variant>
        <vt:lpstr>Slide Titles</vt:lpstr>
      </vt:variant>
      <vt:variant>
        <vt:i4>111</vt:i4>
      </vt:variant>
    </vt:vector>
  </HeadingPairs>
  <TitlesOfParts>
    <vt:vector size="152" baseType="lpstr">
      <vt:lpstr>AR CARTER</vt:lpstr>
      <vt:lpstr>Arial</vt:lpstr>
      <vt:lpstr>Arial Rounded MT Bold</vt:lpstr>
      <vt:lpstr>Bradley Hand ITC</vt:lpstr>
      <vt:lpstr>Calibri</vt:lpstr>
      <vt:lpstr>Calibri Light</vt:lpstr>
      <vt:lpstr>Comic Sans MS</vt:lpstr>
      <vt:lpstr>Curlz MT</vt:lpstr>
      <vt:lpstr>Monotype Sorts</vt:lpstr>
      <vt:lpstr>Segoe UI</vt:lpstr>
      <vt:lpstr>Tahoma</vt:lpstr>
      <vt:lpstr>Times New Roman</vt:lpstr>
      <vt:lpstr>Wingdings</vt:lpstr>
      <vt:lpstr>LeedsMet template</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2_LeedsMet template</vt:lpstr>
      <vt:lpstr>81_Custom Design</vt:lpstr>
      <vt:lpstr>9_Custom Design</vt:lpstr>
      <vt:lpstr>7_Office Theme</vt:lpstr>
      <vt:lpstr>83_Custom Design</vt:lpstr>
      <vt:lpstr>79_Custom Design</vt:lpstr>
      <vt:lpstr>2_Office Theme</vt:lpstr>
      <vt:lpstr>70_Custom Design</vt:lpstr>
      <vt:lpstr>84_Custom Design</vt:lpstr>
      <vt:lpstr>96_Custom Design</vt:lpstr>
      <vt:lpstr>94_Custom Design</vt:lpstr>
      <vt:lpstr>105_Custom Design</vt:lpstr>
      <vt:lpstr>11_Office Theme</vt:lpstr>
      <vt:lpstr>126_Custom Design</vt:lpstr>
      <vt:lpstr>44_Custom Design</vt:lpstr>
      <vt:lpstr>95_Custom Design</vt:lpstr>
      <vt:lpstr>6_Custom Design</vt:lpstr>
      <vt:lpstr>School of Social Sciences assessment workshop </vt:lpstr>
      <vt:lpstr>The purpose of the sessions today on assessment and feedback</vt:lpstr>
      <vt:lpstr>In this participative workshop, participants will have opportunities to:</vt:lpstr>
      <vt:lpstr>Programme</vt:lpstr>
      <vt:lpstr>The fundamentals of assessment design and delivery </vt:lpstr>
      <vt:lpstr>Underpinning premises</vt:lpstr>
      <vt:lpstr>PowerPoint Presentation</vt:lpstr>
      <vt:lpstr>PowerPoint Presentation</vt:lpstr>
      <vt:lpstr>PowerPoint Presentation</vt:lpstr>
      <vt:lpstr>Using assessment for learning  (Sambell et al, 2012)</vt:lpstr>
      <vt:lpstr>PowerPoint Presentation</vt:lpstr>
      <vt:lpstr>Ten Concerns about exams</vt:lpstr>
      <vt:lpstr>PowerPoint Presentation</vt:lpstr>
      <vt:lpstr>Concerns about traditional exams</vt:lpstr>
      <vt:lpstr>PowerPoint Presentation</vt:lpstr>
      <vt:lpstr>Concerns about continuous assessment</vt:lpstr>
      <vt:lpstr>My fit-for-purpose model of assessment: the key questions</vt:lpstr>
      <vt:lpstr>For any assessment activity, we need to be clear about:</vt:lpstr>
      <vt:lpstr>Formative and summative assessment</vt:lpstr>
      <vt:lpstr>The importance of dialogic feedback (Sadler)</vt:lpstr>
      <vt:lpstr>Assessment literacy: students do better if they can: </vt:lpstr>
      <vt:lpstr>Students tend to be more convinced about the fairness of the assessment process if</vt:lpstr>
      <vt:lpstr>PowerPoint Presentation</vt:lpstr>
      <vt:lpstr>Are your students aware of all the processes and procedures we use to ensure fair assessment? </vt:lpstr>
      <vt:lpstr>Helping students better understand what is needed of them</vt:lpstr>
      <vt:lpstr>Assessment for learning: some useful thoughts</vt:lpstr>
      <vt:lpstr>Assessment for learning</vt:lpstr>
      <vt:lpstr>Do your international students understand UK assessment approaches?</vt:lpstr>
      <vt:lpstr>Alternative and innovative formats</vt:lpstr>
      <vt:lpstr>What does innovative mean?</vt:lpstr>
      <vt:lpstr>PowerPoint Presentation</vt:lpstr>
      <vt:lpstr>PowerPoint Presentation</vt:lpstr>
      <vt:lpstr>PowerPoint Presentation</vt:lpstr>
      <vt:lpstr>What do we mean by ‘traditional assessment formats’? </vt:lpstr>
      <vt:lpstr>Authentic assessment: what are the principal benefits for stakeholders?</vt:lpstr>
      <vt:lpstr>Wiggins (1990) says assessment can be regarded as authentic if we can draw valid inferences about quality from the work students produce</vt:lpstr>
      <vt:lpstr>We often assess what is easy to assess, or proxies of what’s been learned, rather than the learning itself</vt:lpstr>
      <vt:lpstr>How can authentic assessment engage students?</vt:lpstr>
      <vt:lpstr>Questions employers might ask at interview that might help us frame some of our assignments</vt:lpstr>
      <vt:lpstr>Assessment must engage students in active tasks, e.g.:</vt:lpstr>
      <vt:lpstr>Making authentic choices: how can we build in authentic assessment? We can use</vt:lpstr>
      <vt:lpstr>Some further examples of authentic assessment tasks</vt:lpstr>
      <vt:lpstr>And…</vt:lpstr>
      <vt:lpstr>Some further examples of authentic assessment tasks</vt:lpstr>
      <vt:lpstr>And what about technologies to support better assessment. For example:</vt:lpstr>
      <vt:lpstr>So what might you like to do to assess your students more effectively?</vt:lpstr>
      <vt:lpstr>engaging students with feedback to enhance outcomes</vt:lpstr>
      <vt:lpstr>Activating Learning Using feedback to enhance student learning, foster achievement and promote learning </vt:lpstr>
      <vt:lpstr>You will be able to download my main slides</vt:lpstr>
      <vt:lpstr>Thought for the day: Einstein</vt:lpstr>
      <vt:lpstr>Discussion task: taking stock of some feedback approaches</vt:lpstr>
      <vt:lpstr>Discussion task: taking stock of some feedback approaches</vt:lpstr>
      <vt:lpstr>Feedback and emotions</vt:lpstr>
      <vt:lpstr>PowerPoint Presentation</vt:lpstr>
      <vt:lpstr>The most important part of our work</vt:lpstr>
      <vt:lpstr>Download anytime Phil’s materials on learning and feedback</vt:lpstr>
      <vt:lpstr>Teaching, learning and enthusiasm</vt:lpstr>
      <vt:lpstr>The NSS Assessment and Feedback Agenda (2005-16)</vt:lpstr>
      <vt:lpstr>The new NSS statements (2017)</vt:lpstr>
      <vt:lpstr>PowerPoint Presentation</vt:lpstr>
      <vt:lpstr>We can’t carry on trying to use traditional assessment and feedback processes</vt:lpstr>
      <vt:lpstr>Developing students’ feedback literacy</vt:lpstr>
      <vt:lpstr>Factors underpinning feedback literacy</vt:lpstr>
      <vt:lpstr>Task: think about ghastly feedback</vt:lpstr>
      <vt:lpstr>Feedback needs to have a future focus</vt:lpstr>
      <vt:lpstr>Quality feedback: 3 functions</vt:lpstr>
      <vt:lpstr>How’s your feedback?  (After Nicol and MacFarlane-Dick, 2006)</vt:lpstr>
      <vt:lpstr>PowerPoint Presentation</vt:lpstr>
      <vt:lpstr>PowerPoint Presentation</vt:lpstr>
      <vt:lpstr>PowerPoint Presentation</vt:lpstr>
      <vt:lpstr>What’s wrong with feedback?</vt:lpstr>
      <vt:lpstr>But what’s really wrong with feedback?</vt:lpstr>
      <vt:lpstr>The importance of dialogic assessment</vt:lpstr>
      <vt:lpstr>Royce Sadler on feedback:</vt:lpstr>
      <vt:lpstr>Changing assessment to make a difference: planning for improvements</vt:lpstr>
      <vt:lpstr>Planning to implement enhancements in  assessment &amp; feedback in your module/programme</vt:lpstr>
      <vt:lpstr>Action plan</vt:lpstr>
      <vt:lpstr>School of economics assessment and feedback: improving the student experience</vt:lpstr>
      <vt:lpstr>Enhancing Assessment and Feedback to improve student engagement and achievement</vt:lpstr>
      <vt:lpstr>Formative and summative assessment</vt:lpstr>
      <vt:lpstr>PowerPoint Presentation</vt:lpstr>
      <vt:lpstr>Using assessment for learning  (Sambell et al, 2012)</vt:lpstr>
      <vt:lpstr>Assessment literacy: students do better if they can: </vt:lpstr>
      <vt:lpstr>Assessment for learning: some useful thoughts</vt:lpstr>
      <vt:lpstr>Assessment for learning</vt:lpstr>
      <vt:lpstr>Ensuring assessment focuses efforts and promotes engagement means including reference to:</vt:lpstr>
      <vt:lpstr>Making a difference though using good feedback</vt:lpstr>
      <vt:lpstr>Using peer assessment and review. You could ask students to:</vt:lpstr>
      <vt:lpstr>Briefings for students: setting the context</vt:lpstr>
      <vt:lpstr>Essential components of an effective assignment brief I would suggest include:</vt:lpstr>
      <vt:lpstr>What are exemplars, and how can we use them productively?</vt:lpstr>
      <vt:lpstr>Exemplars can enable students to:</vt:lpstr>
      <vt:lpstr>What can we do when using exemplars? </vt:lpstr>
      <vt:lpstr>Encouraging better use of feedback  </vt:lpstr>
      <vt:lpstr>Good feedback:  (after Brown, S. (2015), Assessment, learning and teaching in higher education: global perspectives, London: Palgrave-MacMillan)</vt:lpstr>
      <vt:lpstr>Good feedback:</vt:lpstr>
      <vt:lpstr>Good feedback:</vt:lpstr>
      <vt:lpstr>Good feedback:</vt:lpstr>
      <vt:lpstr>Five things students really hate about poor feedback</vt:lpstr>
      <vt:lpstr>Five things students really hate about poor feedback</vt:lpstr>
      <vt:lpstr>Making assessment work well</vt:lpstr>
      <vt:lpstr>Planning to implement enhancements in  assessment &amp; feedback in your module/programme</vt:lpstr>
      <vt:lpstr>Formative and summative assessment</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2018-12-05T20:04:25Z</dcterms:modified>
</cp:coreProperties>
</file>