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23.xml" ContentType="application/vnd.openxmlformats-officedocument.presentationml.slideMaster+xml"/>
  <Override PartName="/ppt/slideMasters/slideMaster2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5.xml" ContentType="application/vnd.openxmlformats-officedocument.theme+xml"/>
  <Override PartName="/ppt/slideLayouts/slideLayout8.xml" ContentType="application/vnd.openxmlformats-officedocument.presentationml.slideLayout+xml"/>
  <Override PartName="/ppt/theme/theme6.xml" ContentType="application/vnd.openxmlformats-officedocument.theme+xml"/>
  <Override PartName="/ppt/slideLayouts/slideLayout9.xml" ContentType="application/vnd.openxmlformats-officedocument.presentationml.slideLayout+xml"/>
  <Override PartName="/ppt/theme/theme7.xml" ContentType="application/vnd.openxmlformats-officedocument.theme+xml"/>
  <Override PartName="/ppt/slideLayouts/slideLayout10.xml" ContentType="application/vnd.openxmlformats-officedocument.presentationml.slideLayout+xml"/>
  <Override PartName="/ppt/theme/theme8.xml" ContentType="application/vnd.openxmlformats-officedocument.theme+xml"/>
  <Override PartName="/ppt/slideLayouts/slideLayout11.xml" ContentType="application/vnd.openxmlformats-officedocument.presentationml.slideLayout+xml"/>
  <Override PartName="/ppt/theme/theme9.xml" ContentType="application/vnd.openxmlformats-officedocument.theme+xml"/>
  <Override PartName="/ppt/slideLayouts/slideLayout12.xml" ContentType="application/vnd.openxmlformats-officedocument.presentationml.slideLayout+xml"/>
  <Override PartName="/ppt/theme/theme10.xml" ContentType="application/vnd.openxmlformats-officedocument.theme+xml"/>
  <Override PartName="/ppt/slideLayouts/slideLayout13.xml" ContentType="application/vnd.openxmlformats-officedocument.presentationml.slideLayout+xml"/>
  <Override PartName="/ppt/theme/theme11.xml" ContentType="application/vnd.openxmlformats-officedocument.theme+xml"/>
  <Override PartName="/ppt/slideLayouts/slideLayout14.xml" ContentType="application/vnd.openxmlformats-officedocument.presentationml.slideLayout+xml"/>
  <Override PartName="/ppt/theme/theme1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slideLayouts/slideLayout17.xml" ContentType="application/vnd.openxmlformats-officedocument.presentationml.slideLayout+xml"/>
  <Override PartName="/ppt/theme/theme15.xml" ContentType="application/vnd.openxmlformats-officedocument.theme+xml"/>
  <Override PartName="/ppt/slideLayouts/slideLayout18.xml" ContentType="application/vnd.openxmlformats-officedocument.presentationml.slideLayout+xml"/>
  <Override PartName="/ppt/theme/theme16.xml" ContentType="application/vnd.openxmlformats-officedocument.theme+xml"/>
  <Override PartName="/ppt/slideLayouts/slideLayout19.xml" ContentType="application/vnd.openxmlformats-officedocument.presentationml.slideLayout+xml"/>
  <Override PartName="/ppt/theme/theme17.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18.xml" ContentType="application/vnd.openxmlformats-officedocument.theme+xml"/>
  <Override PartName="/ppt/slideLayouts/slideLayout22.xml" ContentType="application/vnd.openxmlformats-officedocument.presentationml.slideLayout+xml"/>
  <Override PartName="/ppt/theme/theme19.xml" ContentType="application/vnd.openxmlformats-officedocument.theme+xml"/>
  <Override PartName="/ppt/slideLayouts/slideLayout23.xml" ContentType="application/vnd.openxmlformats-officedocument.presentationml.slideLayout+xml"/>
  <Override PartName="/ppt/theme/theme20.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1.xml" ContentType="application/vnd.openxmlformats-officedocument.theme+xml"/>
  <Override PartName="/ppt/slideLayouts/slideLayout26.xml" ContentType="application/vnd.openxmlformats-officedocument.presentationml.slideLayout+xml"/>
  <Override PartName="/ppt/theme/theme22.xml" ContentType="application/vnd.openxmlformats-officedocument.theme+xml"/>
  <Override PartName="/ppt/slideLayouts/slideLayout27.xml" ContentType="application/vnd.openxmlformats-officedocument.presentationml.slideLayout+xml"/>
  <Override PartName="/ppt/theme/theme23.xml" ContentType="application/vnd.openxmlformats-officedocument.theme+xml"/>
  <Override PartName="/ppt/slideLayouts/slideLayout28.xml" ContentType="application/vnd.openxmlformats-officedocument.presentationml.slideLayout+xml"/>
  <Override PartName="/ppt/theme/theme24.xml" ContentType="application/vnd.openxmlformats-officedocument.theme+xml"/>
  <Override PartName="/ppt/theme/theme2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402" r:id="rId1"/>
    <p:sldMasterId id="2147484695" r:id="rId2"/>
    <p:sldMasterId id="2147484703" r:id="rId3"/>
    <p:sldMasterId id="2147484719" r:id="rId4"/>
    <p:sldMasterId id="2147484723" r:id="rId5"/>
    <p:sldMasterId id="2147484746" r:id="rId6"/>
    <p:sldMasterId id="2147484758" r:id="rId7"/>
    <p:sldMasterId id="2147484760" r:id="rId8"/>
    <p:sldMasterId id="2147484949" r:id="rId9"/>
    <p:sldMasterId id="2147484974" r:id="rId10"/>
    <p:sldMasterId id="2147485018" r:id="rId11"/>
    <p:sldMasterId id="2147485044" r:id="rId12"/>
    <p:sldMasterId id="2147485067" r:id="rId13"/>
    <p:sldMasterId id="2147485082" r:id="rId14"/>
    <p:sldMasterId id="2147485209" r:id="rId15"/>
    <p:sldMasterId id="2147485214" r:id="rId16"/>
    <p:sldMasterId id="2147485232" r:id="rId17"/>
    <p:sldMasterId id="2147485235" r:id="rId18"/>
    <p:sldMasterId id="2147485238" r:id="rId19"/>
    <p:sldMasterId id="2147485240" r:id="rId20"/>
    <p:sldMasterId id="2147485242" r:id="rId21"/>
    <p:sldMasterId id="2147485245" r:id="rId22"/>
    <p:sldMasterId id="2147485247" r:id="rId23"/>
    <p:sldMasterId id="2147485249" r:id="rId24"/>
  </p:sldMasterIdLst>
  <p:notesMasterIdLst>
    <p:notesMasterId r:id="rId83"/>
  </p:notesMasterIdLst>
  <p:sldIdLst>
    <p:sldId id="428" r:id="rId25"/>
    <p:sldId id="528" r:id="rId26"/>
    <p:sldId id="1241" r:id="rId27"/>
    <p:sldId id="1242" r:id="rId28"/>
    <p:sldId id="1212" r:id="rId29"/>
    <p:sldId id="459" r:id="rId30"/>
    <p:sldId id="531" r:id="rId31"/>
    <p:sldId id="1484" r:id="rId32"/>
    <p:sldId id="529" r:id="rId33"/>
    <p:sldId id="1487" r:id="rId34"/>
    <p:sldId id="1486" r:id="rId35"/>
    <p:sldId id="1488" r:id="rId36"/>
    <p:sldId id="1489" r:id="rId37"/>
    <p:sldId id="1490" r:id="rId38"/>
    <p:sldId id="256" r:id="rId39"/>
    <p:sldId id="984" r:id="rId40"/>
    <p:sldId id="1252" r:id="rId41"/>
    <p:sldId id="1253" r:id="rId42"/>
    <p:sldId id="1087" r:id="rId43"/>
    <p:sldId id="1088" r:id="rId44"/>
    <p:sldId id="1092" r:id="rId45"/>
    <p:sldId id="1224" r:id="rId46"/>
    <p:sldId id="1254" r:id="rId47"/>
    <p:sldId id="263" r:id="rId48"/>
    <p:sldId id="1249" r:id="rId49"/>
    <p:sldId id="259" r:id="rId50"/>
    <p:sldId id="1138" r:id="rId51"/>
    <p:sldId id="1139" r:id="rId52"/>
    <p:sldId id="1137" r:id="rId53"/>
    <p:sldId id="1240" r:id="rId54"/>
    <p:sldId id="1260" r:id="rId55"/>
    <p:sldId id="1248" r:id="rId56"/>
    <p:sldId id="1261" r:id="rId57"/>
    <p:sldId id="1250" r:id="rId58"/>
    <p:sldId id="1262" r:id="rId59"/>
    <p:sldId id="1265" r:id="rId60"/>
    <p:sldId id="1263" r:id="rId61"/>
    <p:sldId id="1264" r:id="rId62"/>
    <p:sldId id="1255" r:id="rId63"/>
    <p:sldId id="1126" r:id="rId64"/>
    <p:sldId id="1148" r:id="rId65"/>
    <p:sldId id="1257" r:id="rId66"/>
    <p:sldId id="1150" r:id="rId67"/>
    <p:sldId id="1151" r:id="rId68"/>
    <p:sldId id="1258" r:id="rId69"/>
    <p:sldId id="1259" r:id="rId70"/>
    <p:sldId id="1149" r:id="rId71"/>
    <p:sldId id="1095" r:id="rId72"/>
    <p:sldId id="509" r:id="rId73"/>
    <p:sldId id="1114" r:id="rId74"/>
    <p:sldId id="1155" r:id="rId75"/>
    <p:sldId id="1108" r:id="rId76"/>
    <p:sldId id="1491" r:id="rId77"/>
    <p:sldId id="1115" r:id="rId78"/>
    <p:sldId id="1156" r:id="rId79"/>
    <p:sldId id="1157" r:id="rId80"/>
    <p:sldId id="1158" r:id="rId81"/>
    <p:sldId id="1159" r:id="rId82"/>
  </p:sldIdLst>
  <p:sldSz cx="9144000" cy="6858000" type="screen4x3"/>
  <p:notesSz cx="6858000" cy="9144000"/>
  <p:defaultTextStyle>
    <a:defPPr>
      <a:defRPr lang="en-GB"/>
    </a:defPPr>
    <a:lvl1pPr algn="l" rtl="0" fontAlgn="base">
      <a:spcBef>
        <a:spcPct val="0"/>
      </a:spcBef>
      <a:spcAft>
        <a:spcPct val="0"/>
      </a:spcAft>
      <a:defRPr sz="4000" kern="1200">
        <a:solidFill>
          <a:schemeClr val="tx1"/>
        </a:solidFill>
        <a:latin typeface="Comic Sans MS" pitchFamily="66" charset="0"/>
        <a:ea typeface="+mn-ea"/>
        <a:cs typeface="+mn-cs"/>
      </a:defRPr>
    </a:lvl1pPr>
    <a:lvl2pPr marL="457200" algn="l" rtl="0" fontAlgn="base">
      <a:spcBef>
        <a:spcPct val="0"/>
      </a:spcBef>
      <a:spcAft>
        <a:spcPct val="0"/>
      </a:spcAft>
      <a:defRPr sz="4000" kern="1200">
        <a:solidFill>
          <a:schemeClr val="tx1"/>
        </a:solidFill>
        <a:latin typeface="Comic Sans MS" pitchFamily="66" charset="0"/>
        <a:ea typeface="+mn-ea"/>
        <a:cs typeface="+mn-cs"/>
      </a:defRPr>
    </a:lvl2pPr>
    <a:lvl3pPr marL="914400" algn="l" rtl="0" fontAlgn="base">
      <a:spcBef>
        <a:spcPct val="0"/>
      </a:spcBef>
      <a:spcAft>
        <a:spcPct val="0"/>
      </a:spcAft>
      <a:defRPr sz="4000" kern="1200">
        <a:solidFill>
          <a:schemeClr val="tx1"/>
        </a:solidFill>
        <a:latin typeface="Comic Sans MS" pitchFamily="66" charset="0"/>
        <a:ea typeface="+mn-ea"/>
        <a:cs typeface="+mn-cs"/>
      </a:defRPr>
    </a:lvl3pPr>
    <a:lvl4pPr marL="1371600" algn="l" rtl="0" fontAlgn="base">
      <a:spcBef>
        <a:spcPct val="0"/>
      </a:spcBef>
      <a:spcAft>
        <a:spcPct val="0"/>
      </a:spcAft>
      <a:defRPr sz="4000" kern="1200">
        <a:solidFill>
          <a:schemeClr val="tx1"/>
        </a:solidFill>
        <a:latin typeface="Comic Sans MS" pitchFamily="66" charset="0"/>
        <a:ea typeface="+mn-ea"/>
        <a:cs typeface="+mn-cs"/>
      </a:defRPr>
    </a:lvl4pPr>
    <a:lvl5pPr marL="1828800" algn="l" rtl="0" fontAlgn="base">
      <a:spcBef>
        <a:spcPct val="0"/>
      </a:spcBef>
      <a:spcAft>
        <a:spcPct val="0"/>
      </a:spcAft>
      <a:defRPr sz="4000" kern="1200">
        <a:solidFill>
          <a:schemeClr val="tx1"/>
        </a:solidFill>
        <a:latin typeface="Comic Sans MS" pitchFamily="66" charset="0"/>
        <a:ea typeface="+mn-ea"/>
        <a:cs typeface="+mn-cs"/>
      </a:defRPr>
    </a:lvl5pPr>
    <a:lvl6pPr marL="2286000" algn="l" defTabSz="914400" rtl="0" eaLnBrk="1" latinLnBrk="0" hangingPunct="1">
      <a:defRPr sz="4000" kern="1200">
        <a:solidFill>
          <a:schemeClr val="tx1"/>
        </a:solidFill>
        <a:latin typeface="Comic Sans MS" pitchFamily="66" charset="0"/>
        <a:ea typeface="+mn-ea"/>
        <a:cs typeface="+mn-cs"/>
      </a:defRPr>
    </a:lvl6pPr>
    <a:lvl7pPr marL="2743200" algn="l" defTabSz="914400" rtl="0" eaLnBrk="1" latinLnBrk="0" hangingPunct="1">
      <a:defRPr sz="4000" kern="1200">
        <a:solidFill>
          <a:schemeClr val="tx1"/>
        </a:solidFill>
        <a:latin typeface="Comic Sans MS" pitchFamily="66" charset="0"/>
        <a:ea typeface="+mn-ea"/>
        <a:cs typeface="+mn-cs"/>
      </a:defRPr>
    </a:lvl7pPr>
    <a:lvl8pPr marL="3200400" algn="l" defTabSz="914400" rtl="0" eaLnBrk="1" latinLnBrk="0" hangingPunct="1">
      <a:defRPr sz="4000" kern="1200">
        <a:solidFill>
          <a:schemeClr val="tx1"/>
        </a:solidFill>
        <a:latin typeface="Comic Sans MS" pitchFamily="66" charset="0"/>
        <a:ea typeface="+mn-ea"/>
        <a:cs typeface="+mn-cs"/>
      </a:defRPr>
    </a:lvl8pPr>
    <a:lvl9pPr marL="3657600" algn="l" defTabSz="914400" rtl="0" eaLnBrk="1" latinLnBrk="0" hangingPunct="1">
      <a:defRPr sz="4000" kern="1200">
        <a:solidFill>
          <a:schemeClr val="tx1"/>
        </a:solidFill>
        <a:latin typeface="Comic Sans MS"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FFFF00"/>
    <a:srgbClr val="FFFFFF"/>
    <a:srgbClr val="FFFF66"/>
    <a:srgbClr val="CC0000"/>
    <a:srgbClr val="FF6699"/>
    <a:srgbClr val="FF6600"/>
    <a:srgbClr val="FF3300"/>
    <a:srgbClr val="9966FF"/>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038" autoAdjust="0"/>
  </p:normalViewPr>
  <p:slideViewPr>
    <p:cSldViewPr>
      <p:cViewPr varScale="1">
        <p:scale>
          <a:sx n="69" d="100"/>
          <a:sy n="69" d="100"/>
        </p:scale>
        <p:origin x="1356"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10" d="100"/>
        <a:sy n="110" d="100"/>
      </p:scale>
      <p:origin x="0" y="0"/>
    </p:cViewPr>
  </p:sorterViewPr>
  <p:gridSpacing cx="72010" cy="7201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2.xml"/><Relationship Id="rId39" Type="http://schemas.openxmlformats.org/officeDocument/2006/relationships/slide" Target="slides/slide15.xml"/><Relationship Id="rId21" Type="http://schemas.openxmlformats.org/officeDocument/2006/relationships/slideMaster" Target="slideMasters/slideMaster21.xml"/><Relationship Id="rId34" Type="http://schemas.openxmlformats.org/officeDocument/2006/relationships/slide" Target="slides/slide10.xml"/><Relationship Id="rId42" Type="http://schemas.openxmlformats.org/officeDocument/2006/relationships/slide" Target="slides/slide18.xml"/><Relationship Id="rId47" Type="http://schemas.openxmlformats.org/officeDocument/2006/relationships/slide" Target="slides/slide23.xml"/><Relationship Id="rId50" Type="http://schemas.openxmlformats.org/officeDocument/2006/relationships/slide" Target="slides/slide26.xml"/><Relationship Id="rId55" Type="http://schemas.openxmlformats.org/officeDocument/2006/relationships/slide" Target="slides/slide31.xml"/><Relationship Id="rId63" Type="http://schemas.openxmlformats.org/officeDocument/2006/relationships/slide" Target="slides/slide39.xml"/><Relationship Id="rId68" Type="http://schemas.openxmlformats.org/officeDocument/2006/relationships/slide" Target="slides/slide44.xml"/><Relationship Id="rId76" Type="http://schemas.openxmlformats.org/officeDocument/2006/relationships/slide" Target="slides/slide52.xml"/><Relationship Id="rId84" Type="http://schemas.openxmlformats.org/officeDocument/2006/relationships/presProps" Target="presProps.xml"/><Relationship Id="rId7" Type="http://schemas.openxmlformats.org/officeDocument/2006/relationships/slideMaster" Target="slideMasters/slideMaster7.xml"/><Relationship Id="rId71" Type="http://schemas.openxmlformats.org/officeDocument/2006/relationships/slide" Target="slides/slide47.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 Target="slides/slide5.xml"/><Relationship Id="rId11" Type="http://schemas.openxmlformats.org/officeDocument/2006/relationships/slideMaster" Target="slideMasters/slideMaster11.xml"/><Relationship Id="rId24" Type="http://schemas.openxmlformats.org/officeDocument/2006/relationships/slideMaster" Target="slideMasters/slideMaster24.xml"/><Relationship Id="rId32" Type="http://schemas.openxmlformats.org/officeDocument/2006/relationships/slide" Target="slides/slide8.xml"/><Relationship Id="rId37" Type="http://schemas.openxmlformats.org/officeDocument/2006/relationships/slide" Target="slides/slide13.xml"/><Relationship Id="rId40" Type="http://schemas.openxmlformats.org/officeDocument/2006/relationships/slide" Target="slides/slide16.xml"/><Relationship Id="rId45" Type="http://schemas.openxmlformats.org/officeDocument/2006/relationships/slide" Target="slides/slide21.xml"/><Relationship Id="rId53" Type="http://schemas.openxmlformats.org/officeDocument/2006/relationships/slide" Target="slides/slide29.xml"/><Relationship Id="rId58" Type="http://schemas.openxmlformats.org/officeDocument/2006/relationships/slide" Target="slides/slide34.xml"/><Relationship Id="rId66" Type="http://schemas.openxmlformats.org/officeDocument/2006/relationships/slide" Target="slides/slide42.xml"/><Relationship Id="rId74" Type="http://schemas.openxmlformats.org/officeDocument/2006/relationships/slide" Target="slides/slide50.xml"/><Relationship Id="rId79" Type="http://schemas.openxmlformats.org/officeDocument/2006/relationships/slide" Target="slides/slide55.xml"/><Relationship Id="rId87" Type="http://schemas.openxmlformats.org/officeDocument/2006/relationships/tableStyles" Target="tableStyles.xml"/><Relationship Id="rId5" Type="http://schemas.openxmlformats.org/officeDocument/2006/relationships/slideMaster" Target="slideMasters/slideMaster5.xml"/><Relationship Id="rId61" Type="http://schemas.openxmlformats.org/officeDocument/2006/relationships/slide" Target="slides/slide37.xml"/><Relationship Id="rId82" Type="http://schemas.openxmlformats.org/officeDocument/2006/relationships/slide" Target="slides/slide58.xml"/><Relationship Id="rId19" Type="http://schemas.openxmlformats.org/officeDocument/2006/relationships/slideMaster" Target="slideMasters/slideMaster19.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 Target="slides/slide3.xml"/><Relationship Id="rId30" Type="http://schemas.openxmlformats.org/officeDocument/2006/relationships/slide" Target="slides/slide6.xml"/><Relationship Id="rId35" Type="http://schemas.openxmlformats.org/officeDocument/2006/relationships/slide" Target="slides/slide11.xml"/><Relationship Id="rId43" Type="http://schemas.openxmlformats.org/officeDocument/2006/relationships/slide" Target="slides/slide19.xml"/><Relationship Id="rId48" Type="http://schemas.openxmlformats.org/officeDocument/2006/relationships/slide" Target="slides/slide24.xml"/><Relationship Id="rId56" Type="http://schemas.openxmlformats.org/officeDocument/2006/relationships/slide" Target="slides/slide32.xml"/><Relationship Id="rId64" Type="http://schemas.openxmlformats.org/officeDocument/2006/relationships/slide" Target="slides/slide40.xml"/><Relationship Id="rId69" Type="http://schemas.openxmlformats.org/officeDocument/2006/relationships/slide" Target="slides/slide45.xml"/><Relationship Id="rId77" Type="http://schemas.openxmlformats.org/officeDocument/2006/relationships/slide" Target="slides/slide53.xml"/><Relationship Id="rId8" Type="http://schemas.openxmlformats.org/officeDocument/2006/relationships/slideMaster" Target="slideMasters/slideMaster8.xml"/><Relationship Id="rId51" Type="http://schemas.openxmlformats.org/officeDocument/2006/relationships/slide" Target="slides/slide27.xml"/><Relationship Id="rId72" Type="http://schemas.openxmlformats.org/officeDocument/2006/relationships/slide" Target="slides/slide48.xml"/><Relationship Id="rId80" Type="http://schemas.openxmlformats.org/officeDocument/2006/relationships/slide" Target="slides/slide56.xml"/><Relationship Id="rId85"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1.xml"/><Relationship Id="rId33" Type="http://schemas.openxmlformats.org/officeDocument/2006/relationships/slide" Target="slides/slide9.xml"/><Relationship Id="rId38" Type="http://schemas.openxmlformats.org/officeDocument/2006/relationships/slide" Target="slides/slide14.xml"/><Relationship Id="rId46" Type="http://schemas.openxmlformats.org/officeDocument/2006/relationships/slide" Target="slides/slide22.xml"/><Relationship Id="rId59" Type="http://schemas.openxmlformats.org/officeDocument/2006/relationships/slide" Target="slides/slide35.xml"/><Relationship Id="rId67" Type="http://schemas.openxmlformats.org/officeDocument/2006/relationships/slide" Target="slides/slide43.xml"/><Relationship Id="rId20" Type="http://schemas.openxmlformats.org/officeDocument/2006/relationships/slideMaster" Target="slideMasters/slideMaster20.xml"/><Relationship Id="rId41" Type="http://schemas.openxmlformats.org/officeDocument/2006/relationships/slide" Target="slides/slide17.xml"/><Relationship Id="rId54" Type="http://schemas.openxmlformats.org/officeDocument/2006/relationships/slide" Target="slides/slide30.xml"/><Relationship Id="rId62" Type="http://schemas.openxmlformats.org/officeDocument/2006/relationships/slide" Target="slides/slide38.xml"/><Relationship Id="rId70" Type="http://schemas.openxmlformats.org/officeDocument/2006/relationships/slide" Target="slides/slide46.xml"/><Relationship Id="rId75" Type="http://schemas.openxmlformats.org/officeDocument/2006/relationships/slide" Target="slides/slide51.xml"/><Relationship Id="rId8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 Target="slides/slide4.xml"/><Relationship Id="rId36" Type="http://schemas.openxmlformats.org/officeDocument/2006/relationships/slide" Target="slides/slide12.xml"/><Relationship Id="rId49" Type="http://schemas.openxmlformats.org/officeDocument/2006/relationships/slide" Target="slides/slide25.xml"/><Relationship Id="rId57" Type="http://schemas.openxmlformats.org/officeDocument/2006/relationships/slide" Target="slides/slide33.xml"/><Relationship Id="rId10" Type="http://schemas.openxmlformats.org/officeDocument/2006/relationships/slideMaster" Target="slideMasters/slideMaster10.xml"/><Relationship Id="rId31" Type="http://schemas.openxmlformats.org/officeDocument/2006/relationships/slide" Target="slides/slide7.xml"/><Relationship Id="rId44" Type="http://schemas.openxmlformats.org/officeDocument/2006/relationships/slide" Target="slides/slide20.xml"/><Relationship Id="rId52" Type="http://schemas.openxmlformats.org/officeDocument/2006/relationships/slide" Target="slides/slide28.xml"/><Relationship Id="rId60" Type="http://schemas.openxmlformats.org/officeDocument/2006/relationships/slide" Target="slides/slide36.xml"/><Relationship Id="rId65" Type="http://schemas.openxmlformats.org/officeDocument/2006/relationships/slide" Target="slides/slide41.xml"/><Relationship Id="rId73" Type="http://schemas.openxmlformats.org/officeDocument/2006/relationships/slide" Target="slides/slide49.xml"/><Relationship Id="rId78" Type="http://schemas.openxmlformats.org/officeDocument/2006/relationships/slide" Target="slides/slide54.xml"/><Relationship Id="rId81" Type="http://schemas.openxmlformats.org/officeDocument/2006/relationships/slide" Target="slides/slide57.xml"/><Relationship Id="rId86"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C59C6ADD-A24A-48B6-8863-0B0401F9CA6E}"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0358A32-C884-4DD0-97E7-301B1D069677}" type="slidenum">
              <a:rPr lang="en-GB" smtClean="0">
                <a:solidFill>
                  <a:srgbClr val="000000"/>
                </a:solidFill>
                <a:latin typeface="Arial" pitchFamily="34" charset="0"/>
              </a:rPr>
              <a:pPr/>
              <a:t>1</a:t>
            </a:fld>
            <a:endParaRPr lang="en-GB">
              <a:solidFill>
                <a:srgbClr val="000000"/>
              </a:solidFill>
              <a:latin typeface="Arial" pitchFamily="34" charset="0"/>
            </a:endParaRPr>
          </a:p>
        </p:txBody>
      </p:sp>
      <p:sp>
        <p:nvSpPr>
          <p:cNvPr id="26627" name="Rectangle 2"/>
          <p:cNvSpPr>
            <a:spLocks noGrp="1" noRot="1" noChangeAspect="1" noChangeArrowheads="1" noTextEdit="1"/>
          </p:cNvSpPr>
          <p:nvPr>
            <p:ph type="sldImg"/>
          </p:nvPr>
        </p:nvSpPr>
        <p:spPr>
          <a:xfrm>
            <a:off x="1150938" y="692150"/>
            <a:ext cx="4556125" cy="3416300"/>
          </a:xfrm>
          <a:ln/>
        </p:spPr>
      </p:sp>
      <p:sp>
        <p:nvSpPr>
          <p:cNvPr id="26628"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E828423-03CB-45C1-BF05-D12730C7298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71977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E828423-03CB-45C1-BF05-D12730C7298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11225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150938" y="692150"/>
            <a:ext cx="4556125" cy="3416300"/>
          </a:xfrm>
          <a:ln/>
        </p:spPr>
      </p:sp>
      <p:sp>
        <p:nvSpPr>
          <p:cNvPr id="28675" name="Notes Placeholder 2"/>
          <p:cNvSpPr>
            <a:spLocks noGrp="1"/>
          </p:cNvSpPr>
          <p:nvPr>
            <p:ph type="body" idx="1"/>
          </p:nvPr>
        </p:nvSpPr>
        <p:spPr>
          <a:noFill/>
          <a:ln/>
        </p:spPr>
        <p:txBody>
          <a:bodyPr/>
          <a:lstStyle/>
          <a:p>
            <a:endParaRPr lang="en-US">
              <a:latin typeface="Arial" charset="0"/>
            </a:endParaRPr>
          </a:p>
        </p:txBody>
      </p:sp>
      <p:sp>
        <p:nvSpPr>
          <p:cNvPr id="28676" name="Slide Number Placeholder 3"/>
          <p:cNvSpPr>
            <a:spLocks noGrp="1"/>
          </p:cNvSpPr>
          <p:nvPr>
            <p:ph type="sldNum" sz="quarter" idx="5"/>
          </p:nvPr>
        </p:nvSpPr>
        <p:spPr>
          <a:noFill/>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C0103D-919D-404D-A765-59DD853BCAE5}" type="slidenum">
              <a:rPr kumimoji="0" lang="en-GB" sz="1000" b="0" i="1"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GB" sz="1000" b="0" i="1"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41419351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D469B74-8BEA-40BC-B706-02B0D27CA9D5}" type="slidenum">
              <a:rPr kumimoji="0" lang="en-GB" sz="1000" b="0" i="1"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31</a:t>
            </a:fld>
            <a:endParaRPr kumimoji="0" lang="en-GB" sz="1000" b="0" i="1"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29699" name="Rectangle 2"/>
          <p:cNvSpPr>
            <a:spLocks noGrp="1" noRot="1" noChangeAspect="1" noChangeArrowheads="1" noTextEdit="1"/>
          </p:cNvSpPr>
          <p:nvPr>
            <p:ph type="sldImg"/>
          </p:nvPr>
        </p:nvSpPr>
        <p:spPr>
          <a:xfrm>
            <a:off x="1150938" y="692150"/>
            <a:ext cx="4556125" cy="3416300"/>
          </a:xfrm>
          <a:ln/>
        </p:spPr>
      </p:sp>
      <p:sp>
        <p:nvSpPr>
          <p:cNvPr id="29700" name="Rectangle 3"/>
          <p:cNvSpPr>
            <a:spLocks noGrp="1" noChangeArrowheads="1"/>
          </p:cNvSpPr>
          <p:nvPr>
            <p:ph type="body" idx="1"/>
          </p:nvPr>
        </p:nvSpPr>
        <p:spPr>
          <a:noFill/>
          <a:ln/>
        </p:spPr>
        <p:txBody>
          <a:bodyPr/>
          <a:lstStyle/>
          <a:p>
            <a:pPr eaLnBrk="1" hangingPunct="1"/>
            <a:endParaRPr lang="en-GB"/>
          </a:p>
        </p:txBody>
      </p:sp>
    </p:spTree>
    <p:extLst>
      <p:ext uri="{BB962C8B-B14F-4D97-AF65-F5344CB8AC3E}">
        <p14:creationId xmlns:p14="http://schemas.microsoft.com/office/powerpoint/2010/main" val="27902797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AAB7911-E510-43FD-B5F5-C9A363608339}" type="slidenum">
              <a:rPr kumimoji="0" lang="en-GB" sz="1000" b="0" i="1"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32</a:t>
            </a:fld>
            <a:endParaRPr kumimoji="0" lang="en-GB" sz="1000" b="0" i="1"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39939" name="Rectangle 2"/>
          <p:cNvSpPr>
            <a:spLocks noGrp="1" noRot="1" noChangeAspect="1" noChangeArrowheads="1" noTextEdit="1"/>
          </p:cNvSpPr>
          <p:nvPr>
            <p:ph type="sldImg"/>
          </p:nvPr>
        </p:nvSpPr>
        <p:spPr>
          <a:xfrm>
            <a:off x="1150938" y="692150"/>
            <a:ext cx="4556125" cy="3416300"/>
          </a:xfrm>
          <a:ln/>
        </p:spPr>
      </p:sp>
      <p:sp>
        <p:nvSpPr>
          <p:cNvPr id="39940" name="Rectangle 3"/>
          <p:cNvSpPr>
            <a:spLocks noGrp="1" noChangeArrowheads="1"/>
          </p:cNvSpPr>
          <p:nvPr>
            <p:ph type="body" idx="1"/>
          </p:nvPr>
        </p:nvSpPr>
        <p:spPr>
          <a:noFill/>
          <a:ln/>
        </p:spPr>
        <p:txBody>
          <a:bodyPr/>
          <a:lstStyle/>
          <a:p>
            <a:pPr eaLnBrk="1" hangingPunct="1"/>
            <a:endParaRPr lang="en-GB"/>
          </a:p>
        </p:txBody>
      </p:sp>
    </p:spTree>
    <p:extLst>
      <p:ext uri="{BB962C8B-B14F-4D97-AF65-F5344CB8AC3E}">
        <p14:creationId xmlns:p14="http://schemas.microsoft.com/office/powerpoint/2010/main" val="7710615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xfrm>
            <a:off x="1150938" y="692150"/>
            <a:ext cx="4556125" cy="3416300"/>
          </a:xfrm>
          <a:ln/>
        </p:spPr>
      </p:sp>
      <p:sp>
        <p:nvSpPr>
          <p:cNvPr id="40963" name="Notes Placeholder 2"/>
          <p:cNvSpPr>
            <a:spLocks noGrp="1"/>
          </p:cNvSpPr>
          <p:nvPr>
            <p:ph type="body" idx="1"/>
          </p:nvPr>
        </p:nvSpPr>
        <p:spPr>
          <a:noFill/>
          <a:ln/>
        </p:spPr>
        <p:txBody>
          <a:bodyPr/>
          <a:lstStyle/>
          <a:p>
            <a:endParaRPr lang="en-US"/>
          </a:p>
        </p:txBody>
      </p:sp>
      <p:sp>
        <p:nvSpPr>
          <p:cNvPr id="40964" name="Slide Number Placeholder 3"/>
          <p:cNvSpPr>
            <a:spLocks noGrp="1"/>
          </p:cNvSpPr>
          <p:nvPr>
            <p:ph type="sldNum" sz="quarter" idx="5"/>
          </p:nvPr>
        </p:nvSpPr>
        <p:spPr>
          <a:noFill/>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AE9A6F3-C633-4730-93FA-7624146951BA}" type="slidenum">
              <a:rPr kumimoji="0" lang="en-GB" sz="1000" b="0" i="1"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33</a:t>
            </a:fld>
            <a:endParaRPr kumimoji="0" lang="en-GB" sz="1000" b="0" i="1"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32632651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4E526-42AF-4B1B-B371-2D523428B63B}" type="slidenum">
              <a:rPr kumimoji="0" lang="en-GB" sz="1000" b="0" i="1"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34</a:t>
            </a:fld>
            <a:endParaRPr kumimoji="0" lang="en-GB" sz="1000" b="0" i="1"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41987" name="Rectangle 2"/>
          <p:cNvSpPr>
            <a:spLocks noGrp="1" noRot="1" noChangeAspect="1" noChangeArrowheads="1" noTextEdit="1"/>
          </p:cNvSpPr>
          <p:nvPr>
            <p:ph type="sldImg"/>
          </p:nvPr>
        </p:nvSpPr>
        <p:spPr>
          <a:xfrm>
            <a:off x="1150938" y="692150"/>
            <a:ext cx="4556125" cy="3416300"/>
          </a:xfrm>
          <a:ln/>
        </p:spPr>
      </p:sp>
      <p:sp>
        <p:nvSpPr>
          <p:cNvPr id="41988" name="Rectangle 3"/>
          <p:cNvSpPr>
            <a:spLocks noGrp="1" noChangeArrowheads="1"/>
          </p:cNvSpPr>
          <p:nvPr>
            <p:ph type="body" idx="1"/>
          </p:nvPr>
        </p:nvSpPr>
        <p:spPr>
          <a:noFill/>
          <a:ln/>
        </p:spPr>
        <p:txBody>
          <a:bodyPr/>
          <a:lstStyle/>
          <a:p>
            <a:pPr eaLnBrk="1" hangingPunct="1"/>
            <a:endParaRPr lang="en-GB"/>
          </a:p>
        </p:txBody>
      </p:sp>
    </p:spTree>
    <p:extLst>
      <p:ext uri="{BB962C8B-B14F-4D97-AF65-F5344CB8AC3E}">
        <p14:creationId xmlns:p14="http://schemas.microsoft.com/office/powerpoint/2010/main" val="18879126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83111D1-EAE3-467C-9B06-6ADA87062BA5}" type="slidenum">
              <a:rPr kumimoji="0" lang="en-GB" sz="1000" b="0" i="1"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35</a:t>
            </a:fld>
            <a:endParaRPr kumimoji="0" lang="en-GB" sz="1000" b="0" i="1"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43011" name="Rectangle 2"/>
          <p:cNvSpPr>
            <a:spLocks noGrp="1" noRot="1" noChangeAspect="1" noChangeArrowheads="1" noTextEdit="1"/>
          </p:cNvSpPr>
          <p:nvPr>
            <p:ph type="sldImg"/>
          </p:nvPr>
        </p:nvSpPr>
        <p:spPr>
          <a:xfrm>
            <a:off x="1150938" y="692150"/>
            <a:ext cx="4556125" cy="3416300"/>
          </a:xfrm>
          <a:ln/>
        </p:spPr>
      </p:sp>
      <p:sp>
        <p:nvSpPr>
          <p:cNvPr id="43012" name="Rectangle 3"/>
          <p:cNvSpPr>
            <a:spLocks noGrp="1" noChangeArrowheads="1"/>
          </p:cNvSpPr>
          <p:nvPr>
            <p:ph type="body" idx="1"/>
          </p:nvPr>
        </p:nvSpPr>
        <p:spPr>
          <a:noFill/>
          <a:ln/>
        </p:spPr>
        <p:txBody>
          <a:bodyPr/>
          <a:lstStyle/>
          <a:p>
            <a:pPr eaLnBrk="1" hangingPunct="1"/>
            <a:endParaRPr lang="en-GB"/>
          </a:p>
        </p:txBody>
      </p:sp>
    </p:spTree>
    <p:extLst>
      <p:ext uri="{BB962C8B-B14F-4D97-AF65-F5344CB8AC3E}">
        <p14:creationId xmlns:p14="http://schemas.microsoft.com/office/powerpoint/2010/main" val="32151546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80FF3D81-B2E7-4D4B-9BDE-BE8CCC0D2F8A}" type="slidenum">
              <a:rPr kumimoji="0" lang="en-GB" sz="1000" b="0" i="1" u="none" strike="noStrike" kern="1200" cap="none" spc="0" normalizeH="0" baseline="0" noProof="0">
                <a:ln>
                  <a:noFill/>
                </a:ln>
                <a:solidFill>
                  <a:prstClr val="black"/>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36</a:t>
            </a:fld>
            <a:endParaRPr kumimoji="0" lang="en-GB" sz="1000" b="0" i="1" u="none" strike="noStrike" kern="1200" cap="none" spc="0" normalizeH="0" baseline="0" noProof="0">
              <a:ln>
                <a:noFill/>
              </a:ln>
              <a:solidFill>
                <a:prstClr val="black"/>
              </a:solidFill>
              <a:effectLst/>
              <a:uLnTx/>
              <a:uFillTx/>
              <a:latin typeface="Times New Roman" pitchFamily="18" charset="0"/>
              <a:ea typeface="+mn-ea"/>
              <a:cs typeface="+mn-cs"/>
            </a:endParaRPr>
          </a:p>
        </p:txBody>
      </p:sp>
      <p:sp>
        <p:nvSpPr>
          <p:cNvPr id="1815554" name="Rectangle 2"/>
          <p:cNvSpPr>
            <a:spLocks noGrp="1" noRot="1" noChangeAspect="1" noChangeArrowheads="1" noTextEdit="1"/>
          </p:cNvSpPr>
          <p:nvPr>
            <p:ph type="sldImg"/>
          </p:nvPr>
        </p:nvSpPr>
        <p:spPr>
          <a:xfrm>
            <a:off x="1150938" y="692150"/>
            <a:ext cx="4556125" cy="3416300"/>
          </a:xfrm>
          <a:ln/>
        </p:spPr>
      </p:sp>
      <p:sp>
        <p:nvSpPr>
          <p:cNvPr id="1815555"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36774356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80FF3D81-B2E7-4D4B-9BDE-BE8CCC0D2F8A}" type="slidenum">
              <a:rPr kumimoji="0" lang="en-GB" sz="1000" b="0" i="1" u="none" strike="noStrike" kern="1200" cap="none" spc="0" normalizeH="0" baseline="0" noProof="0">
                <a:ln>
                  <a:noFill/>
                </a:ln>
                <a:solidFill>
                  <a:prstClr val="black"/>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37</a:t>
            </a:fld>
            <a:endParaRPr kumimoji="0" lang="en-GB" sz="1000" b="0" i="1" u="none" strike="noStrike" kern="1200" cap="none" spc="0" normalizeH="0" baseline="0" noProof="0">
              <a:ln>
                <a:noFill/>
              </a:ln>
              <a:solidFill>
                <a:prstClr val="black"/>
              </a:solidFill>
              <a:effectLst/>
              <a:uLnTx/>
              <a:uFillTx/>
              <a:latin typeface="Times New Roman" pitchFamily="18" charset="0"/>
              <a:ea typeface="+mn-ea"/>
              <a:cs typeface="+mn-cs"/>
            </a:endParaRPr>
          </a:p>
        </p:txBody>
      </p:sp>
      <p:sp>
        <p:nvSpPr>
          <p:cNvPr id="1815554" name="Rectangle 2"/>
          <p:cNvSpPr>
            <a:spLocks noGrp="1" noRot="1" noChangeAspect="1" noChangeArrowheads="1" noTextEdit="1"/>
          </p:cNvSpPr>
          <p:nvPr>
            <p:ph type="sldImg"/>
          </p:nvPr>
        </p:nvSpPr>
        <p:spPr>
          <a:xfrm>
            <a:off x="1150938" y="692150"/>
            <a:ext cx="4556125" cy="3416300"/>
          </a:xfrm>
          <a:ln/>
        </p:spPr>
      </p:sp>
      <p:sp>
        <p:nvSpPr>
          <p:cNvPr id="1815555"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2066486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A631C7F5-B5FB-403A-9831-632E0DA287B6}" type="slidenum">
              <a:rPr lang="en-GB" smtClean="0">
                <a:solidFill>
                  <a:srgbClr val="000000"/>
                </a:solidFill>
              </a:rPr>
              <a:pPr/>
              <a:t>2</a:t>
            </a:fld>
            <a:endParaRPr lang="en-GB" dirty="0">
              <a:solidFill>
                <a:srgbClr val="000000"/>
              </a:solidFill>
            </a:endParaRPr>
          </a:p>
        </p:txBody>
      </p:sp>
      <p:sp>
        <p:nvSpPr>
          <p:cNvPr id="19459" name="Rectangle 2"/>
          <p:cNvSpPr>
            <a:spLocks noChangeArrowheads="1"/>
          </p:cNvSpPr>
          <p:nvPr/>
        </p:nvSpPr>
        <p:spPr bwMode="auto">
          <a:xfrm>
            <a:off x="3886200" y="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0" name="Rectangle 3"/>
          <p:cNvSpPr>
            <a:spLocks noChangeArrowheads="1"/>
          </p:cNvSpPr>
          <p:nvPr/>
        </p:nvSpPr>
        <p:spPr bwMode="auto">
          <a:xfrm>
            <a:off x="3886200" y="8686800"/>
            <a:ext cx="2971800" cy="457200"/>
          </a:xfrm>
          <a:prstGeom prst="rect">
            <a:avLst/>
          </a:prstGeom>
          <a:noFill/>
          <a:ln w="9525">
            <a:noFill/>
            <a:miter lim="800000"/>
            <a:headEnd/>
            <a:tailEnd/>
          </a:ln>
        </p:spPr>
        <p:txBody>
          <a:bodyPr lIns="19050" tIns="0" rIns="19050" bIns="0" anchor="b"/>
          <a:lstStyle/>
          <a:p>
            <a:pPr algn="r" eaLnBrk="0" hangingPunct="0"/>
            <a:r>
              <a:rPr lang="en-GB" sz="1000" i="1" dirty="0">
                <a:solidFill>
                  <a:srgbClr val="000000"/>
                </a:solidFill>
                <a:latin typeface="Times New Roman" pitchFamily="18" charset="0"/>
              </a:rPr>
              <a:t>2</a:t>
            </a:r>
          </a:p>
        </p:txBody>
      </p:sp>
      <p:sp>
        <p:nvSpPr>
          <p:cNvPr id="19461" name="Rectangle 4"/>
          <p:cNvSpPr>
            <a:spLocks noChangeArrowheads="1"/>
          </p:cNvSpPr>
          <p:nvPr/>
        </p:nvSpPr>
        <p:spPr bwMode="auto">
          <a:xfrm>
            <a:off x="0" y="868680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2" name="Rectangle 5"/>
          <p:cNvSpPr>
            <a:spLocks noChangeArrowheads="1"/>
          </p:cNvSpPr>
          <p:nvPr/>
        </p:nvSpPr>
        <p:spPr bwMode="auto">
          <a:xfrm>
            <a:off x="0" y="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3" name="Rectangle 6"/>
          <p:cNvSpPr>
            <a:spLocks noChangeArrowheads="1"/>
          </p:cNvSpPr>
          <p:nvPr/>
        </p:nvSpPr>
        <p:spPr bwMode="auto">
          <a:xfrm>
            <a:off x="3886200" y="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4" name="Rectangle 7"/>
          <p:cNvSpPr>
            <a:spLocks noChangeArrowheads="1"/>
          </p:cNvSpPr>
          <p:nvPr/>
        </p:nvSpPr>
        <p:spPr bwMode="auto">
          <a:xfrm>
            <a:off x="3886200" y="8686800"/>
            <a:ext cx="2971800" cy="457200"/>
          </a:xfrm>
          <a:prstGeom prst="rect">
            <a:avLst/>
          </a:prstGeom>
          <a:noFill/>
          <a:ln w="9525">
            <a:noFill/>
            <a:miter lim="800000"/>
            <a:headEnd/>
            <a:tailEnd/>
          </a:ln>
        </p:spPr>
        <p:txBody>
          <a:bodyPr lIns="19050" tIns="0" rIns="19050" bIns="0" anchor="b"/>
          <a:lstStyle/>
          <a:p>
            <a:pPr algn="r" eaLnBrk="0" hangingPunct="0"/>
            <a:r>
              <a:rPr lang="en-GB" sz="1000" i="1" dirty="0">
                <a:solidFill>
                  <a:srgbClr val="000000"/>
                </a:solidFill>
                <a:latin typeface="Times New Roman" pitchFamily="18" charset="0"/>
              </a:rPr>
              <a:t>2</a:t>
            </a:r>
          </a:p>
        </p:txBody>
      </p:sp>
      <p:sp>
        <p:nvSpPr>
          <p:cNvPr id="19465" name="Rectangle 8"/>
          <p:cNvSpPr>
            <a:spLocks noChangeArrowheads="1"/>
          </p:cNvSpPr>
          <p:nvPr/>
        </p:nvSpPr>
        <p:spPr bwMode="auto">
          <a:xfrm>
            <a:off x="0" y="868680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6" name="Rectangle 9"/>
          <p:cNvSpPr>
            <a:spLocks noChangeArrowheads="1"/>
          </p:cNvSpPr>
          <p:nvPr/>
        </p:nvSpPr>
        <p:spPr bwMode="auto">
          <a:xfrm>
            <a:off x="0" y="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7" name="Rectangle 10"/>
          <p:cNvSpPr>
            <a:spLocks noGrp="1" noRot="1" noChangeAspect="1" noChangeArrowheads="1" noTextEdit="1"/>
          </p:cNvSpPr>
          <p:nvPr>
            <p:ph type="sldImg"/>
          </p:nvPr>
        </p:nvSpPr>
        <p:spPr>
          <a:xfrm>
            <a:off x="1150938" y="692150"/>
            <a:ext cx="4556125" cy="3416300"/>
          </a:xfrm>
          <a:ln cap="flat"/>
        </p:spPr>
      </p:sp>
      <p:sp>
        <p:nvSpPr>
          <p:cNvPr id="19468" name="Rectangle 11"/>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329277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D1E7BD48-8790-44E1-BB4E-CC72D9BC5916}" type="slidenum">
              <a:rPr kumimoji="0" lang="en-US" sz="1000" b="0" i="1"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38</a:t>
            </a:fld>
            <a:endParaRPr kumimoji="0" lang="en-US" sz="1000" b="0" i="1" u="none" strike="noStrike" kern="1200" cap="none" spc="0" normalizeH="0" baseline="0" noProof="0" dirty="0">
              <a:ln>
                <a:noFill/>
              </a:ln>
              <a:solidFill>
                <a:prstClr val="black"/>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36732856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94E8C0C-4E2D-4CE8-AED3-ACCDDCC1E615}"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39</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
        <p:nvSpPr>
          <p:cNvPr id="15363" name="Rectangle 2"/>
          <p:cNvSpPr>
            <a:spLocks noGrp="1" noRot="1" noChangeAspect="1" noChangeArrowheads="1" noTextEdit="1"/>
          </p:cNvSpPr>
          <p:nvPr>
            <p:ph type="sldImg"/>
          </p:nvPr>
        </p:nvSpPr>
        <p:spPr>
          <a:xfrm>
            <a:off x="1150938" y="692150"/>
            <a:ext cx="4556125" cy="3416300"/>
          </a:xfrm>
          <a:ln/>
        </p:spPr>
      </p:sp>
      <p:sp>
        <p:nvSpPr>
          <p:cNvPr id="1536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7343267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201772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9F08E08-4E57-474C-8023-CF278F0D587F}" type="slidenum">
              <a:rPr kumimoji="0" lang="en-GB"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42</a:t>
            </a:fld>
            <a:endParaRPr kumimoji="0" lang="en-GB"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29699" name="Rectangle 2"/>
          <p:cNvSpPr>
            <a:spLocks noGrp="1" noRot="1" noChangeAspect="1" noChangeArrowheads="1" noTextEdit="1"/>
          </p:cNvSpPr>
          <p:nvPr>
            <p:ph type="sldImg"/>
          </p:nvPr>
        </p:nvSpPr>
        <p:spPr>
          <a:xfrm>
            <a:off x="1150938" y="692150"/>
            <a:ext cx="4556125" cy="3416300"/>
          </a:xfrm>
          <a:ln/>
        </p:spPr>
      </p:sp>
      <p:sp>
        <p:nvSpPr>
          <p:cNvPr id="29700"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4481712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38D311-8C02-431B-86BD-364C9B366D4B}" type="slidenum">
              <a:rPr kumimoji="0" lang="en-GB" sz="1800" b="0" i="0" u="none" strike="noStrike" kern="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sz="1800" b="0" i="0" u="none" strike="noStrike" kern="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5369425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38D311-8C02-431B-86BD-364C9B366D4B}" type="slidenum">
              <a:rPr kumimoji="0" lang="en-GB" sz="1800" b="0" i="0" u="none" strike="noStrike" kern="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sz="1800" b="0" i="0" u="none" strike="noStrike" kern="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1156322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47</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769556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75BC881-36EA-4748-B1FE-4985DDC5EDCC}" type="slidenum">
              <a:rPr kumimoji="0" lang="en-GB" sz="1800" b="0" i="0" u="none" strike="noStrike" kern="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GB" sz="1800" b="0" i="0" u="none" strike="noStrike" kern="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7995603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xfrm>
            <a:off x="1150938" y="692150"/>
            <a:ext cx="4556125" cy="3416300"/>
          </a:xfrm>
          <a:ln/>
        </p:spPr>
      </p:sp>
      <p:sp>
        <p:nvSpPr>
          <p:cNvPr id="43011" name="Notes Placeholder 2"/>
          <p:cNvSpPr>
            <a:spLocks noGrp="1"/>
          </p:cNvSpPr>
          <p:nvPr>
            <p:ph type="body" idx="1"/>
          </p:nvPr>
        </p:nvSpPr>
        <p:spPr>
          <a:noFill/>
          <a:ln/>
        </p:spPr>
        <p:txBody>
          <a:bodyPr/>
          <a:lstStyle/>
          <a:p>
            <a:pPr eaLnBrk="1" hangingPunct="1"/>
            <a:endParaRPr lang="en-US"/>
          </a:p>
        </p:txBody>
      </p:sp>
      <p:sp>
        <p:nvSpPr>
          <p:cNvPr id="43012"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5CC5AE9-0A61-480E-A345-BF81D1D33A93}" type="slidenum">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49</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3213258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C7A561C-9FD9-4C4C-8580-77C3C3ECC807}" type="slidenum">
              <a:rPr kumimoji="0" lang="en-GB"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50</a:t>
            </a:fld>
            <a:endParaRPr kumimoji="0" lang="en-GB"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60389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450C95F2-0D8D-4B98-8C69-7F85BD686F2C}" type="slidenum">
              <a:rPr lang="en-GB" smtClean="0">
                <a:solidFill>
                  <a:srgbClr val="000000"/>
                </a:solidFill>
                <a:latin typeface="Arial" pitchFamily="34" charset="0"/>
              </a:rPr>
              <a:pPr/>
              <a:t>6</a:t>
            </a:fld>
            <a:endParaRPr lang="en-GB" dirty="0">
              <a:solidFill>
                <a:srgbClr val="000000"/>
              </a:solidFill>
              <a:latin typeface="Arial" pitchFamily="34" charset="0"/>
            </a:endParaRPr>
          </a:p>
        </p:txBody>
      </p:sp>
      <p:sp>
        <p:nvSpPr>
          <p:cNvPr id="77827" name="Rectangle 2"/>
          <p:cNvSpPr>
            <a:spLocks noGrp="1" noRot="1" noChangeAspect="1" noChangeArrowheads="1" noTextEdit="1"/>
          </p:cNvSpPr>
          <p:nvPr>
            <p:ph type="sldImg"/>
          </p:nvPr>
        </p:nvSpPr>
        <p:spPr>
          <a:xfrm>
            <a:off x="1150938" y="692150"/>
            <a:ext cx="4556125" cy="3416300"/>
          </a:xfrm>
          <a:ln/>
        </p:spPr>
      </p:sp>
      <p:sp>
        <p:nvSpPr>
          <p:cNvPr id="77828" name="Rectangle 3"/>
          <p:cNvSpPr>
            <a:spLocks noGrp="1" noChangeArrowheads="1"/>
          </p:cNvSpPr>
          <p:nvPr>
            <p:ph type="body" idx="1"/>
          </p:nvPr>
        </p:nvSpPr>
        <p:spPr>
          <a:noFill/>
          <a:ln/>
        </p:spPr>
        <p:txBody>
          <a:bodyPr/>
          <a:lstStyle/>
          <a:p>
            <a:pPr eaLnBrk="1" hangingPunct="1"/>
            <a:endParaRPr lang="en-US" dirty="0">
              <a:latin typeface="Arial"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A1B6886-9AB8-4328-86A1-C89F301BE134}"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51</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19238169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E102470-1571-4297-98E9-97B71B91159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52</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
        <p:nvSpPr>
          <p:cNvPr id="34819" name="Rectangle 2"/>
          <p:cNvSpPr>
            <a:spLocks noGrp="1" noRot="1" noChangeAspect="1" noChangeArrowheads="1" noTextEdit="1"/>
          </p:cNvSpPr>
          <p:nvPr>
            <p:ph type="sldImg"/>
          </p:nvPr>
        </p:nvSpPr>
        <p:spPr>
          <a:xfrm>
            <a:off x="1143000" y="685800"/>
            <a:ext cx="4572000" cy="3429000"/>
          </a:xfrm>
          <a:ln/>
        </p:spPr>
      </p:sp>
      <p:sp>
        <p:nvSpPr>
          <p:cNvPr id="34820"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31425723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A23D98E-C04C-4AA4-A211-4ABB68A5FCF3}" type="slidenum">
              <a:rPr kumimoji="0" lang="en-GB"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54</a:t>
            </a:fld>
            <a:endParaRPr kumimoji="0" lang="en-GB"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171" name="Rectangle 2"/>
          <p:cNvSpPr>
            <a:spLocks noGrp="1" noRot="1" noChangeAspect="1" noChangeArrowheads="1" noTextEdit="1"/>
          </p:cNvSpPr>
          <p:nvPr>
            <p:ph type="sldImg"/>
          </p:nvPr>
        </p:nvSpPr>
        <p:spPr>
          <a:xfrm>
            <a:off x="1150938" y="692150"/>
            <a:ext cx="4556125" cy="3416300"/>
          </a:xfrm>
          <a:ln/>
        </p:spPr>
      </p:sp>
      <p:sp>
        <p:nvSpPr>
          <p:cNvPr id="7172"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11285997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55</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07413618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56</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9069161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57</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64914273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58</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934723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A38D311-8C02-431B-86BD-364C9B366D4B}" type="slidenum">
              <a:rPr kumimoji="0" lang="en-GB"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GB"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644159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679573F-6D8D-465D-A168-3A3B72D4BF9C}" type="slidenum">
              <a:rPr kumimoji="0" lang="en-GB"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GB"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52227" name="Rectangle 2"/>
          <p:cNvSpPr>
            <a:spLocks noGrp="1" noRot="1" noChangeAspect="1" noChangeArrowheads="1" noTextEdit="1"/>
          </p:cNvSpPr>
          <p:nvPr>
            <p:ph type="sldImg"/>
          </p:nvPr>
        </p:nvSpPr>
        <p:spPr>
          <a:xfrm>
            <a:off x="1150938" y="692150"/>
            <a:ext cx="4556125" cy="3416300"/>
          </a:xfrm>
          <a:ln/>
        </p:spPr>
      </p:sp>
      <p:sp>
        <p:nvSpPr>
          <p:cNvPr id="52228" name="Rectangle 3"/>
          <p:cNvSpPr>
            <a:spLocks noGrp="1" noChangeArrowheads="1"/>
          </p:cNvSpPr>
          <p:nvPr>
            <p:ph type="body" idx="1"/>
          </p:nvPr>
        </p:nvSpPr>
        <p:spPr>
          <a:noFill/>
          <a:ln/>
        </p:spPr>
        <p:txBody>
          <a:bodyPr/>
          <a:lstStyle/>
          <a:p>
            <a:pPr eaLnBrk="1" hangingPunct="1"/>
            <a:endParaRPr lang="en-GB" dirty="0"/>
          </a:p>
        </p:txBody>
      </p:sp>
    </p:spTree>
    <p:extLst>
      <p:ext uri="{BB962C8B-B14F-4D97-AF65-F5344CB8AC3E}">
        <p14:creationId xmlns:p14="http://schemas.microsoft.com/office/powerpoint/2010/main" val="41007916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AC049EE-53FC-4187-915D-6A743F5D43C1}" type="slidenum">
              <a:rPr kumimoji="0" lang="en-GB"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GB"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2707" name="Rectangle 2"/>
          <p:cNvSpPr>
            <a:spLocks noGrp="1" noRot="1" noChangeAspect="1" noChangeArrowheads="1" noTextEdit="1"/>
          </p:cNvSpPr>
          <p:nvPr>
            <p:ph type="sldImg"/>
          </p:nvPr>
        </p:nvSpPr>
        <p:spPr>
          <a:xfrm>
            <a:off x="1150938" y="692150"/>
            <a:ext cx="4556125" cy="3416300"/>
          </a:xfrm>
          <a:ln/>
        </p:spPr>
      </p:sp>
      <p:sp>
        <p:nvSpPr>
          <p:cNvPr id="7270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6764148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C4213B-313C-4238-BE7B-DD7E790B2227}" type="slidenum">
              <a:rPr kumimoji="0" lang="en-GB" sz="1800" b="0" i="0" u="none" strike="noStrike" kern="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800" b="0" i="0" u="none" strike="noStrike" kern="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710336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0E9BB56-B69A-4A19-A3F7-497798BDC6BD}" type="slidenum">
              <a:rPr kumimoji="0" lang="en-GB"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GB"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89091" name="Rectangle 2"/>
          <p:cNvSpPr>
            <a:spLocks noGrp="1" noRot="1" noChangeAspect="1" noChangeArrowheads="1" noTextEdit="1"/>
          </p:cNvSpPr>
          <p:nvPr>
            <p:ph type="sldImg"/>
          </p:nvPr>
        </p:nvSpPr>
        <p:spPr>
          <a:xfrm>
            <a:off x="1150938" y="692150"/>
            <a:ext cx="4556125" cy="3416300"/>
          </a:xfrm>
          <a:ln/>
        </p:spPr>
      </p:sp>
      <p:sp>
        <p:nvSpPr>
          <p:cNvPr id="8909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054993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0E9BB56-B69A-4A19-A3F7-497798BDC6BD}" type="slidenum">
              <a:rPr kumimoji="0" lang="en-GB"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GB"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89091" name="Rectangle 2"/>
          <p:cNvSpPr>
            <a:spLocks noGrp="1" noRot="1" noChangeAspect="1" noChangeArrowheads="1" noTextEdit="1"/>
          </p:cNvSpPr>
          <p:nvPr>
            <p:ph type="sldImg"/>
          </p:nvPr>
        </p:nvSpPr>
        <p:spPr>
          <a:xfrm>
            <a:off x="1150938" y="692150"/>
            <a:ext cx="4556125" cy="3416300"/>
          </a:xfrm>
          <a:ln/>
        </p:spPr>
      </p:sp>
      <p:sp>
        <p:nvSpPr>
          <p:cNvPr id="8909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357160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44551" y="1758950"/>
            <a:ext cx="3803650" cy="4102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00600" y="1758950"/>
            <a:ext cx="3803650" cy="4102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17"/>
          <p:cNvSpPr>
            <a:spLocks noGrp="1" noChangeArrowheads="1"/>
          </p:cNvSpPr>
          <p:nvPr>
            <p:ph type="dt" sz="half" idx="10"/>
          </p:nvPr>
        </p:nvSpPr>
        <p:spPr>
          <a:ln/>
        </p:spPr>
        <p:txBody>
          <a:bodyPr/>
          <a:lstStyle>
            <a:lvl1pPr>
              <a:defRPr/>
            </a:lvl1pPr>
          </a:lstStyle>
          <a:p>
            <a:pPr>
              <a:defRPr/>
            </a:pPr>
            <a:endParaRPr lang="en-US">
              <a:solidFill>
                <a:srgbClr val="6600FF"/>
              </a:solidFill>
            </a:endParaRPr>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78347159"/>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67107606"/>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11263916"/>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487028854"/>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1DC8AE-B192-402A-B14F-F0E519CCB1CE}" type="datetimeFigureOut">
              <a:rPr lang="en-US" smtClean="0">
                <a:solidFill>
                  <a:prstClr val="black">
                    <a:tint val="75000"/>
                  </a:prstClr>
                </a:solidFill>
              </a:rPr>
              <a:pPr/>
              <a:t>12/6/2018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BEBAEE5-C1FE-4140-965B-64058E2C0C83}"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654134132"/>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1D8BD707-D9CF-40AE-B4C6-C98DA3205C09}" type="datetimeFigureOut">
              <a:rPr kumimoji="0" lang="en-US" sz="1200" b="0" i="0" u="none" strike="noStrike" kern="1200" cap="none" spc="0" normalizeH="0" baseline="0" noProof="0" smtClean="0">
                <a:ln>
                  <a:noFill/>
                </a:ln>
                <a:solidFill>
                  <a:prstClr val="white">
                    <a:tint val="75000"/>
                  </a:prstClr>
                </a:solidFill>
                <a:effectLst/>
                <a:uLnTx/>
                <a:uFillTx/>
                <a:latin typeface="Comic Sans MS" pitchFamily="66"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12/6/2018</a:t>
            </a:fld>
            <a:endParaRPr kumimoji="0" lang="en-US" sz="1200" b="0" i="0" u="none" strike="noStrike" kern="1200" cap="none" spc="0" normalizeH="0" baseline="0" noProof="0">
              <a:ln>
                <a:noFill/>
              </a:ln>
              <a:solidFill>
                <a:prstClr val="white">
                  <a:tint val="75000"/>
                </a:prstClr>
              </a:solidFill>
              <a:effectLst/>
              <a:uLnTx/>
              <a:uFillTx/>
              <a:latin typeface="Comic Sans MS" pitchFamily="66" charset="0"/>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a:ln>
                <a:noFill/>
              </a:ln>
              <a:solidFill>
                <a:prstClr val="white">
                  <a:tint val="75000"/>
                </a:prstClr>
              </a:solidFill>
              <a:effectLst/>
              <a:uLnTx/>
              <a:uFillTx/>
              <a:latin typeface="Comic Sans MS" pitchFamily="66" charset="0"/>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6F15528-21DE-4FAA-801E-634DDDAF4B2B}" type="slidenum">
              <a:rPr kumimoji="0" lang="en-US" sz="1200" b="0" i="0" u="none" strike="noStrike" kern="1200" cap="none" spc="0" normalizeH="0" baseline="0" noProof="0" smtClean="0">
                <a:ln>
                  <a:noFill/>
                </a:ln>
                <a:solidFill>
                  <a:prstClr val="white">
                    <a:tint val="75000"/>
                  </a:prstClr>
                </a:solidFill>
                <a:effectLst/>
                <a:uLnTx/>
                <a:uFillTx/>
                <a:latin typeface="Comic Sans MS" pitchFamily="66"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200" b="0" i="0" u="none" strike="noStrike" kern="1200" cap="none" spc="0" normalizeH="0" baseline="0" noProof="0">
              <a:ln>
                <a:noFill/>
              </a:ln>
              <a:solidFill>
                <a:prstClr val="white">
                  <a:tint val="75000"/>
                </a:prstClr>
              </a:solidFill>
              <a:effectLst/>
              <a:uLnTx/>
              <a:uFillTx/>
              <a:latin typeface="Comic Sans MS" pitchFamily="66" charset="0"/>
              <a:ea typeface="+mn-ea"/>
              <a:cs typeface="+mn-cs"/>
            </a:endParaRPr>
          </a:p>
        </p:txBody>
      </p:sp>
    </p:spTree>
    <p:extLst>
      <p:ext uri="{BB962C8B-B14F-4D97-AF65-F5344CB8AC3E}">
        <p14:creationId xmlns:p14="http://schemas.microsoft.com/office/powerpoint/2010/main" val="8124397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D419B9B9-35AD-4C4A-A16A-05A32AC7D501}" type="datetime1">
              <a:rPr kumimoji="0" lang="en-GB"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06/12/2018</a:t>
            </a:fld>
            <a:endParaRPr kumimoji="0" lang="en-GB" alt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2832804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12A94-5F61-4F58-A450-7B337C555B54}"/>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56E55F2C-23E3-4DEF-A0C4-1E91EC8ADC0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4D5B3A6-8EB8-4EE5-BE45-4F10A009B9D4}"/>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33EC9DA-917E-4430-957F-A2BE023D2C6A}" type="datetimeFigureOut">
              <a:rPr kumimoji="0" lang="en-GB"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06/12/2018</a:t>
            </a:fld>
            <a:endParaRPr kumimoji="0" lang="en-GB"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FA538E72-C02A-4CEC-8C19-8828311F046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5352FCE2-5B8B-4FD2-AE8B-EA7D50E9B8B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3229229-8553-416E-AFAB-746704246035}" type="slidenum">
              <a:rPr kumimoji="0" lang="en-GB"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5634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D419B9B9-35AD-4C4A-A16A-05A32AC7D501}" type="datetime1">
              <a:rPr kumimoji="0" lang="en-GB" sz="4000" b="0" i="0" u="none" strike="noStrike" kern="1200" cap="none" spc="0" normalizeH="0" baseline="0" noProof="0" smtClean="0">
                <a:ln>
                  <a:noFill/>
                </a:ln>
                <a:solidFill>
                  <a:srgbClr val="000000"/>
                </a:solidFill>
                <a:effectLst/>
                <a:uLnTx/>
                <a:uFillTx/>
                <a:latin typeface="Comic Sans MS" pitchFamily="66"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06/12/2018</a:t>
            </a:fld>
            <a:endParaRPr kumimoji="0" lang="en-GB" altLang="en-US" sz="4000" b="0" i="0" u="none" strike="noStrike" kern="1200" cap="none" spc="0" normalizeH="0" baseline="0" noProof="0">
              <a:ln>
                <a:noFill/>
              </a:ln>
              <a:solidFill>
                <a:srgbClr val="000000"/>
              </a:solidFill>
              <a:effectLst/>
              <a:uLnTx/>
              <a:uFillTx/>
              <a:latin typeface="Comic Sans MS" pitchFamily="66" charset="0"/>
              <a:ea typeface="+mn-ea"/>
              <a:cs typeface="+mn-cs"/>
            </a:endParaRPr>
          </a:p>
        </p:txBody>
      </p:sp>
    </p:spTree>
    <p:extLst>
      <p:ext uri="{BB962C8B-B14F-4D97-AF65-F5344CB8AC3E}">
        <p14:creationId xmlns:p14="http://schemas.microsoft.com/office/powerpoint/2010/main" val="14067447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283160921"/>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71786546"/>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545008252"/>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3965431"/>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464537019"/>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91489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10556231"/>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3FC0B7B-7F25-43FB-8A84-0CD1D4729150}"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06/12/2018</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1BB7664-3099-4966-91BB-67889C97EE20}"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43406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0728974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54612651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387352" y="6329363"/>
            <a:ext cx="1892300" cy="444500"/>
          </a:xfrm>
          <a:prstGeom prst="rect">
            <a:avLst/>
          </a:prstGeom>
          <a:ln/>
        </p:spPr>
        <p:txBody>
          <a:bodyPr/>
          <a:lstStyle>
            <a:lvl1pPr>
              <a:defRPr/>
            </a:lvl1pPr>
          </a:lstStyle>
          <a:p>
            <a:pPr algn="ctr" eaLnBrk="0" hangingPunct="0">
              <a:defRPr/>
            </a:pPr>
            <a:fld id="{F3CF0AB6-600C-480C-A5E2-EE921F17FE8E}" type="datetime2">
              <a:rPr lang="en-GB" sz="1800" smtClean="0">
                <a:solidFill>
                  <a:srgbClr val="FFFF66"/>
                </a:solidFill>
              </a:rPr>
              <a:pPr algn="ctr" eaLnBrk="0" hangingPunct="0">
                <a:defRPr/>
              </a:pPr>
              <a:t>Thursday, 06 December 2018</a:t>
            </a:fld>
            <a:endParaRPr lang="en-GB" sz="1800" dirty="0">
              <a:solidFill>
                <a:srgbClr val="FFFF66"/>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xfrm>
            <a:off x="381000" y="6323013"/>
            <a:ext cx="1905000" cy="457200"/>
          </a:xfrm>
          <a:prstGeom prst="rect">
            <a:avLst/>
          </a:prstGeom>
          <a:ln/>
        </p:spPr>
        <p:txBody>
          <a:bodyPr/>
          <a:lstStyle>
            <a:lvl1pPr>
              <a:defRPr/>
            </a:lvl1pPr>
          </a:lstStyle>
          <a:p>
            <a:pPr algn="ctr" eaLnBrk="0" hangingPunct="0">
              <a:defRPr/>
            </a:pPr>
            <a:fld id="{15D6DB75-0499-49DE-A5F6-2F76A0DD07EC}" type="datetime2">
              <a:rPr lang="en-GB" sz="2400">
                <a:solidFill>
                  <a:srgbClr val="FFFFFF"/>
                </a:solidFill>
                <a:latin typeface="Tahoma" pitchFamily="34" charset="0"/>
              </a:rPr>
              <a:pPr algn="ctr" eaLnBrk="0" hangingPunct="0">
                <a:defRPr/>
              </a:pPr>
              <a:t>Thursday, 06 December 2018</a:t>
            </a:fld>
            <a:endParaRPr lang="en-GB" sz="2400">
              <a:solidFill>
                <a:srgbClr val="FFFFFF"/>
              </a:solidFill>
              <a:latin typeface="Tahoma" pitchFamily="34" charset="0"/>
            </a:endParaRPr>
          </a:p>
        </p:txBody>
      </p:sp>
      <p:sp>
        <p:nvSpPr>
          <p:cNvPr id="3" name="Rectangle 18"/>
          <p:cNvSpPr>
            <a:spLocks noGrp="1" noChangeArrowheads="1"/>
          </p:cNvSpPr>
          <p:nvPr>
            <p:ph type="ftr" sz="quarter" idx="11"/>
          </p:nvPr>
        </p:nvSpPr>
        <p:spPr>
          <a:xfrm>
            <a:off x="3511552" y="6330962"/>
            <a:ext cx="2882900" cy="442913"/>
          </a:xfrm>
          <a:prstGeom prst="rect">
            <a:avLst/>
          </a:prstGeom>
          <a:ln/>
        </p:spPr>
        <p:txBody>
          <a:bodyPr/>
          <a:lstStyle>
            <a:lvl1pPr>
              <a:defRPr/>
            </a:lvl1pPr>
          </a:lstStyle>
          <a:p>
            <a:pPr algn="ctr" eaLnBrk="0" hangingPunct="0">
              <a:defRPr/>
            </a:pPr>
            <a:r>
              <a:rPr lang="en-GB" sz="2400">
                <a:solidFill>
                  <a:srgbClr val="FFFFFF"/>
                </a:solidFill>
                <a:latin typeface="Tahoma" pitchFamily="34" charset="0"/>
              </a:rPr>
              <a:t> (Phil Race)</a:t>
            </a:r>
          </a:p>
        </p:txBody>
      </p:sp>
      <p:sp>
        <p:nvSpPr>
          <p:cNvPr id="4" name="Rectangle 19"/>
          <p:cNvSpPr>
            <a:spLocks noGrp="1" noChangeArrowheads="1"/>
          </p:cNvSpPr>
          <p:nvPr>
            <p:ph type="sldNum" sz="quarter" idx="12"/>
          </p:nvPr>
        </p:nvSpPr>
        <p:spPr>
          <a:xfrm>
            <a:off x="6858000" y="6323013"/>
            <a:ext cx="1905000" cy="457200"/>
          </a:xfrm>
          <a:prstGeom prst="rect">
            <a:avLst/>
          </a:prstGeom>
          <a:ln/>
        </p:spPr>
        <p:txBody>
          <a:bodyPr/>
          <a:lstStyle>
            <a:lvl1pPr>
              <a:defRPr/>
            </a:lvl1pPr>
          </a:lstStyle>
          <a:p>
            <a:pPr algn="ctr" eaLnBrk="0" hangingPunct="0">
              <a:defRPr/>
            </a:pPr>
            <a:fld id="{5AD808E0-68C8-4DE2-8472-D3274C1776DA}" type="slidenum">
              <a:rPr lang="en-GB" sz="2400">
                <a:solidFill>
                  <a:srgbClr val="FFFFFF"/>
                </a:solidFill>
                <a:latin typeface="Tahoma" pitchFamily="34" charset="0"/>
              </a:rPr>
              <a:pPr algn="ctr" eaLnBrk="0" hangingPunct="0">
                <a:defRPr/>
              </a:pPr>
              <a:t>‹#›</a:t>
            </a:fld>
            <a:endParaRPr lang="en-GB" sz="2400">
              <a:solidFill>
                <a:srgbClr val="FFFFFF"/>
              </a:solidFill>
              <a:latin typeface="Tahoma"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eaLnBrk="1" hangingPunct="1">
              <a:defRPr/>
            </a:pPr>
            <a:endParaRPr lang="en-GB" sz="4000" b="0" dirty="0">
              <a:solidFill>
                <a:srgbClr val="000000"/>
              </a:solidFill>
            </a:endParaRPr>
          </a:p>
        </p:txBody>
      </p:sp>
      <p:grpSp>
        <p:nvGrpSpPr>
          <p:cNvPr id="2" name="Group 8"/>
          <p:cNvGrpSpPr>
            <a:grpSpLocks/>
          </p:cNvGrpSpPr>
          <p:nvPr/>
        </p:nvGrpSpPr>
        <p:grpSpPr bwMode="auto">
          <a:xfrm>
            <a:off x="7493006"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grpSp>
      <p:sp>
        <p:nvSpPr>
          <p:cNvPr id="37" name="Line 40"/>
          <p:cNvSpPr>
            <a:spLocks noChangeShapeType="1"/>
          </p:cNvSpPr>
          <p:nvPr/>
        </p:nvSpPr>
        <p:spPr bwMode="auto">
          <a:xfrm>
            <a:off x="323528" y="3429000"/>
            <a:ext cx="8229600" cy="0"/>
          </a:xfrm>
          <a:prstGeom prst="line">
            <a:avLst/>
          </a:prstGeom>
          <a:noFill/>
          <a:ln w="6350">
            <a:solidFill>
              <a:schemeClr val="tx1"/>
            </a:solidFill>
            <a:round/>
            <a:headEnd/>
            <a:tailEnd/>
          </a:ln>
          <a:effectLst/>
        </p:spPr>
        <p:txBody>
          <a:bodyPr/>
          <a:lstStyle/>
          <a:p>
            <a:pPr eaLnBrk="1" hangingPunct="1">
              <a:defRPr/>
            </a:pPr>
            <a:endParaRPr lang="en-GB" sz="4000" b="0" dirty="0">
              <a:solidFill>
                <a:srgbClr val="000000"/>
              </a:solidFill>
            </a:endParaRPr>
          </a:p>
        </p:txBody>
      </p:sp>
      <p:sp>
        <p:nvSpPr>
          <p:cNvPr id="38" name="Oval 4"/>
          <p:cNvSpPr>
            <a:spLocks noChangeArrowheads="1"/>
          </p:cNvSpPr>
          <p:nvPr/>
        </p:nvSpPr>
        <p:spPr bwMode="auto">
          <a:xfrm>
            <a:off x="7686681" y="1041412"/>
            <a:ext cx="1071563" cy="1071563"/>
          </a:xfrm>
          <a:prstGeom prst="ellipse">
            <a:avLst/>
          </a:prstGeom>
          <a:solidFill>
            <a:srgbClr val="33CC33"/>
          </a:solidFill>
          <a:ln w="12700">
            <a:noFill/>
            <a:round/>
            <a:headEnd type="none" w="sm" len="sm"/>
            <a:tailEnd type="none" w="sm" len="sm"/>
          </a:ln>
        </p:spPr>
        <p:txBody>
          <a:bodyPr wrap="none" anchor="ctr"/>
          <a:lstStyle/>
          <a:p>
            <a:pPr algn="ctr">
              <a:defRPr/>
            </a:pPr>
            <a:endParaRPr lang="en-US" sz="4000" b="0" dirty="0">
              <a:solidFill>
                <a:srgbClr val="000000"/>
              </a:solidFill>
            </a:endParaRPr>
          </a:p>
        </p:txBody>
      </p:sp>
      <p:sp>
        <p:nvSpPr>
          <p:cNvPr id="39" name="Oval 5"/>
          <p:cNvSpPr>
            <a:spLocks noChangeArrowheads="1"/>
          </p:cNvSpPr>
          <p:nvPr/>
        </p:nvSpPr>
        <p:spPr bwMode="auto">
          <a:xfrm>
            <a:off x="7770813" y="1128713"/>
            <a:ext cx="895350" cy="901700"/>
          </a:xfrm>
          <a:prstGeom prst="ellipse">
            <a:avLst/>
          </a:prstGeom>
          <a:solidFill>
            <a:schemeClr val="accent2"/>
          </a:solidFill>
          <a:ln w="12700">
            <a:noFill/>
            <a:round/>
            <a:headEnd type="none" w="sm" len="sm"/>
            <a:tailEnd type="none" w="sm" len="sm"/>
          </a:ln>
        </p:spPr>
        <p:txBody>
          <a:bodyPr wrap="none" anchor="ctr"/>
          <a:lstStyle/>
          <a:p>
            <a:pPr algn="ctr">
              <a:defRPr/>
            </a:pPr>
            <a:endParaRPr lang="en-US" sz="4000" dirty="0">
              <a:solidFill>
                <a:srgbClr val="000000"/>
              </a:solidFill>
            </a:endParaRPr>
          </a:p>
        </p:txBody>
      </p:sp>
      <p:sp>
        <p:nvSpPr>
          <p:cNvPr id="40" name="Oval 6">
            <a:hlinkClick r:id="" action="ppaction://hlinkshowjump?jump=previousslide"/>
          </p:cNvPr>
          <p:cNvSpPr>
            <a:spLocks noChangeArrowheads="1"/>
          </p:cNvSpPr>
          <p:nvPr/>
        </p:nvSpPr>
        <p:spPr bwMode="auto">
          <a:xfrm>
            <a:off x="7858131" y="1214450"/>
            <a:ext cx="728663" cy="731837"/>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a:defRPr/>
            </a:pPr>
            <a:endParaRPr lang="en-US" sz="4000" b="0" dirty="0">
              <a:solidFill>
                <a:srgbClr val="000000"/>
              </a:solidFill>
            </a:endParaRPr>
          </a:p>
        </p:txBody>
      </p:sp>
      <p:sp>
        <p:nvSpPr>
          <p:cNvPr id="41" name="Oval 7"/>
          <p:cNvSpPr>
            <a:spLocks noChangeArrowheads="1"/>
          </p:cNvSpPr>
          <p:nvPr/>
        </p:nvSpPr>
        <p:spPr bwMode="auto">
          <a:xfrm>
            <a:off x="7947031" y="1306513"/>
            <a:ext cx="568325" cy="577850"/>
          </a:xfrm>
          <a:prstGeom prst="ellipse">
            <a:avLst/>
          </a:prstGeom>
          <a:solidFill>
            <a:srgbClr val="FF99FF"/>
          </a:solidFill>
          <a:ln w="50800">
            <a:noFill/>
            <a:round/>
            <a:headEnd/>
            <a:tailEnd/>
          </a:ln>
        </p:spPr>
        <p:txBody>
          <a:bodyPr wrap="none" anchor="ctr"/>
          <a:lstStyle/>
          <a:p>
            <a:pPr algn="ctr">
              <a:defRPr/>
            </a:pPr>
            <a:endParaRPr lang="en-US" sz="4000" b="0" dirty="0">
              <a:solidFill>
                <a:srgbClr val="000000"/>
              </a:solidFill>
            </a:endParaRPr>
          </a:p>
        </p:txBody>
      </p:sp>
      <p:sp>
        <p:nvSpPr>
          <p:cNvPr id="42" name="Oval 8"/>
          <p:cNvSpPr>
            <a:spLocks noChangeArrowheads="1"/>
          </p:cNvSpPr>
          <p:nvPr/>
        </p:nvSpPr>
        <p:spPr bwMode="auto">
          <a:xfrm>
            <a:off x="8035931" y="1393825"/>
            <a:ext cx="403225" cy="412750"/>
          </a:xfrm>
          <a:prstGeom prst="ellipse">
            <a:avLst/>
          </a:prstGeom>
          <a:solidFill>
            <a:srgbClr val="FF3300"/>
          </a:solidFill>
          <a:ln w="50800">
            <a:noFill/>
            <a:round/>
            <a:headEnd/>
            <a:tailEnd/>
          </a:ln>
        </p:spPr>
        <p:txBody>
          <a:bodyPr wrap="none" anchor="ctr"/>
          <a:lstStyle/>
          <a:p>
            <a:pPr algn="ctr">
              <a:defRPr/>
            </a:pPr>
            <a:endParaRPr lang="en-US" sz="4000" b="0" dirty="0">
              <a:solidFill>
                <a:srgbClr val="000000"/>
              </a:solidFill>
            </a:endParaRPr>
          </a:p>
        </p:txBody>
      </p:sp>
      <p:sp>
        <p:nvSpPr>
          <p:cNvPr id="43" name="Oval 9"/>
          <p:cNvSpPr>
            <a:spLocks noChangeArrowheads="1"/>
          </p:cNvSpPr>
          <p:nvPr/>
        </p:nvSpPr>
        <p:spPr bwMode="auto">
          <a:xfrm>
            <a:off x="8121651" y="1476387"/>
            <a:ext cx="230188" cy="231775"/>
          </a:xfrm>
          <a:prstGeom prst="ellipse">
            <a:avLst/>
          </a:prstGeom>
          <a:solidFill>
            <a:srgbClr val="FFFF66"/>
          </a:solidFill>
          <a:ln w="50800">
            <a:noFill/>
            <a:round/>
            <a:headEnd/>
            <a:tailEnd/>
          </a:ln>
        </p:spPr>
        <p:txBody>
          <a:bodyPr wrap="none" lIns="92075" tIns="46038" rIns="92075" bIns="46038" anchor="ctr"/>
          <a:lstStyle/>
          <a:p>
            <a:pPr algn="ctr">
              <a:defRPr/>
            </a:pPr>
            <a:endParaRPr lang="en-US" dirty="0">
              <a:solidFill>
                <a:srgbClr val="000000"/>
              </a:solidFill>
            </a:endParaRPr>
          </a:p>
        </p:txBody>
      </p:sp>
      <p:sp>
        <p:nvSpPr>
          <p:cNvPr id="44" name="TextBox 43"/>
          <p:cNvSpPr txBox="1"/>
          <p:nvPr/>
        </p:nvSpPr>
        <p:spPr>
          <a:xfrm>
            <a:off x="3500444" y="6550025"/>
            <a:ext cx="2643187" cy="553998"/>
          </a:xfrm>
          <a:prstGeom prst="rect">
            <a:avLst/>
          </a:prstGeom>
          <a:noFill/>
        </p:spPr>
        <p:txBody>
          <a:bodyPr>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GB" sz="1600" dirty="0">
                <a:solidFill>
                  <a:srgbClr val="FF0000"/>
                </a:solidFill>
                <a:latin typeface="Calibri" pitchFamily="34" charset="0"/>
              </a:rPr>
              <a:t>http://phil-race.co.uk</a:t>
            </a:r>
            <a:r>
              <a:rPr lang="en-GB" sz="1400" dirty="0">
                <a:solidFill>
                  <a:srgbClr val="FF0000"/>
                </a:solidFill>
                <a:latin typeface="Calibri" pitchFamily="34" charset="0"/>
              </a:rPr>
              <a:t>/</a:t>
            </a:r>
          </a:p>
          <a:p>
            <a:pPr eaLnBrk="1" hangingPunct="1">
              <a:defRPr/>
            </a:pPr>
            <a:endParaRPr lang="en-GB" sz="1400" dirty="0">
              <a:solidFill>
                <a:srgbClr val="FF0000"/>
              </a:solidFill>
              <a:latin typeface="Arial Rounded MT Bold"/>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endParaRPr lang="en-GB" altLang="en-US"/>
          </a:p>
        </p:txBody>
      </p:sp>
      <p:pic>
        <p:nvPicPr>
          <p:cNvPr id="45" name="Picture 7" descr="Leeds Met 06" hidden="1"/>
          <p:cNvPicPr>
            <a:picLocks noChangeAspect="1" noChangeArrowheads="1"/>
          </p:cNvPicPr>
          <p:nvPr/>
        </p:nvPicPr>
        <p:blipFill>
          <a:blip r:embed="rId2" cstate="email"/>
          <a:srcRect/>
          <a:stretch>
            <a:fillRect/>
          </a:stretch>
        </p:blipFill>
        <p:spPr bwMode="auto">
          <a:xfrm>
            <a:off x="0" y="0"/>
            <a:ext cx="9144000" cy="6877050"/>
          </a:xfrm>
          <a:prstGeom prst="rect">
            <a:avLst/>
          </a:prstGeom>
          <a:noFill/>
          <a:ln w="9525">
            <a:noFill/>
            <a:miter lim="800000"/>
            <a:headEnd/>
            <a:tailEnd/>
          </a:ln>
        </p:spPr>
      </p:pic>
      <p:pic>
        <p:nvPicPr>
          <p:cNvPr id="46" name="Picture 7" descr="Leeds Met 06" hidden="1"/>
          <p:cNvPicPr>
            <a:picLocks noChangeAspect="1" noChangeArrowheads="1"/>
          </p:cNvPicPr>
          <p:nvPr userDrawn="1"/>
        </p:nvPicPr>
        <p:blipFill>
          <a:blip r:embed="rId2" cstate="email"/>
          <a:srcRect/>
          <a:stretch>
            <a:fillRect/>
          </a:stretch>
        </p:blipFill>
        <p:spPr bwMode="auto">
          <a:xfrm>
            <a:off x="0" y="0"/>
            <a:ext cx="9144000" cy="6877050"/>
          </a:xfrm>
          <a:prstGeom prst="rect">
            <a:avLst/>
          </a:prstGeom>
          <a:noFill/>
          <a:ln w="9525">
            <a:noFill/>
            <a:miter lim="800000"/>
            <a:headEnd/>
            <a:tailEnd/>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hyperlink" Target="../Organising%20your%20studies/organising%20choices.ppt"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hyperlink" Target="Choices&#8230;.ppt" TargetMode="External"/><Relationship Id="rId5" Type="http://schemas.openxmlformats.org/officeDocument/2006/relationships/hyperlink" Target="coffee.ppt" TargetMode="External"/><Relationship Id="rId4" Type="http://schemas.openxmlformats.org/officeDocument/2006/relationships/hyperlink" Target="00%20main%20menu.ppt" TargetMode="External"/></Relationships>
</file>

<file path=ppt/slideMasters/_rels/slideMaster10.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0.xml"/><Relationship Id="rId1" Type="http://schemas.openxmlformats.org/officeDocument/2006/relationships/slideLayout" Target="../slideLayouts/slideLayout12.xml"/></Relationships>
</file>

<file path=ppt/slideMasters/_rels/slideMaster11.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1.xml"/><Relationship Id="rId1" Type="http://schemas.openxmlformats.org/officeDocument/2006/relationships/slideLayout" Target="../slideLayouts/slideLayout13.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12.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2.xml"/><Relationship Id="rId1" Type="http://schemas.openxmlformats.org/officeDocument/2006/relationships/slideLayout" Target="../slideLayouts/slideLayout14.xml"/></Relationships>
</file>

<file path=ppt/slideMasters/_rels/slideMaster13.xml.rels><?xml version="1.0" encoding="UTF-8" standalone="yes"?>
<Relationships xmlns="http://schemas.openxmlformats.org/package/2006/relationships"><Relationship Id="rId3" Type="http://schemas.openxmlformats.org/officeDocument/2006/relationships/theme" Target="../theme/theme13.xml"/><Relationship Id="rId2" Type="http://schemas.openxmlformats.org/officeDocument/2006/relationships/slideLayout" Target="../slideLayouts/slideLayout16.xml"/><Relationship Id="rId1" Type="http://schemas.openxmlformats.org/officeDocument/2006/relationships/slideLayout" Target="../slideLayouts/slideLayout15.xml"/></Relationships>
</file>

<file path=ppt/slideMasters/_rels/slideMaster14.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14.xml"/></Relationships>
</file>

<file path=ppt/slideMasters/_rels/slideMaster15.xml.rels><?xml version="1.0" encoding="UTF-8" standalone="yes"?>
<Relationships xmlns="http://schemas.openxmlformats.org/package/2006/relationships"><Relationship Id="rId2" Type="http://schemas.openxmlformats.org/officeDocument/2006/relationships/theme" Target="../theme/theme15.xml"/><Relationship Id="rId1" Type="http://schemas.openxmlformats.org/officeDocument/2006/relationships/slideLayout" Target="../slideLayouts/slideLayout17.xml"/></Relationships>
</file>

<file path=ppt/slideMasters/_rels/slideMaster16.xml.rels><?xml version="1.0" encoding="UTF-8" standalone="yes"?>
<Relationships xmlns="http://schemas.openxmlformats.org/package/2006/relationships"><Relationship Id="rId2" Type="http://schemas.openxmlformats.org/officeDocument/2006/relationships/theme" Target="../theme/theme16.xml"/><Relationship Id="rId1" Type="http://schemas.openxmlformats.org/officeDocument/2006/relationships/slideLayout" Target="../slideLayouts/slideLayout18.xml"/></Relationships>
</file>

<file path=ppt/slideMasters/_rels/slideMaster17.xml.rels><?xml version="1.0" encoding="UTF-8" standalone="yes"?>
<Relationships xmlns="http://schemas.openxmlformats.org/package/2006/relationships"><Relationship Id="rId2" Type="http://schemas.openxmlformats.org/officeDocument/2006/relationships/theme" Target="../theme/theme17.xml"/><Relationship Id="rId1" Type="http://schemas.openxmlformats.org/officeDocument/2006/relationships/slideLayout" Target="../slideLayouts/slideLayout19.xml"/></Relationships>
</file>

<file path=ppt/slideMasters/_rels/slideMaster18.xml.rels><?xml version="1.0" encoding="UTF-8" standalone="yes"?>
<Relationships xmlns="http://schemas.openxmlformats.org/package/2006/relationships"><Relationship Id="rId3" Type="http://schemas.openxmlformats.org/officeDocument/2006/relationships/theme" Target="../theme/theme18.xml"/><Relationship Id="rId7" Type="http://schemas.openxmlformats.org/officeDocument/2006/relationships/hyperlink" Target="../Organising%20your%20studies/organising%20choices.ppt" TargetMode="Externa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hyperlink" Target="Choices&#8230;.ppt" TargetMode="External"/><Relationship Id="rId5" Type="http://schemas.openxmlformats.org/officeDocument/2006/relationships/hyperlink" Target="coffee.ppt" TargetMode="External"/><Relationship Id="rId4" Type="http://schemas.openxmlformats.org/officeDocument/2006/relationships/hyperlink" Target="00%20main%20menu.ppt" TargetMode="External"/></Relationships>
</file>

<file path=ppt/slideMasters/_rels/slideMaster19.xml.rels><?xml version="1.0" encoding="UTF-8" standalone="yes"?>
<Relationships xmlns="http://schemas.openxmlformats.org/package/2006/relationships"><Relationship Id="rId8" Type="http://schemas.openxmlformats.org/officeDocument/2006/relationships/hyperlink" Target="../../../Phil/Desktop/brunel%20pieces%202/name%20labels.ppt" TargetMode="External"/><Relationship Id="rId3" Type="http://schemas.openxmlformats.org/officeDocument/2006/relationships/hyperlink" Target="00%20main%20menu.ppt" TargetMode="External"/><Relationship Id="rId7" Type="http://schemas.openxmlformats.org/officeDocument/2006/relationships/hyperlink" Target="../../../Phil/Desktop/brunel%20pieces%202/disruptive%20behaviour%20bradford.ppt#-1,1,PowerPoint Presentation" TargetMode="External"/><Relationship Id="rId2" Type="http://schemas.openxmlformats.org/officeDocument/2006/relationships/theme" Target="../theme/theme19.xml"/><Relationship Id="rId1" Type="http://schemas.openxmlformats.org/officeDocument/2006/relationships/slideLayout" Target="../slideLayouts/slideLayout22.xml"/><Relationship Id="rId6" Type="http://schemas.openxmlformats.org/officeDocument/2006/relationships/hyperlink" Target="../../../Phil/Desktop/brunel%20pieces%202/lec%20book%20pics.ppt#-1,1,PowerPoint Presentation" TargetMode="External"/><Relationship Id="rId5" Type="http://schemas.openxmlformats.org/officeDocument/2006/relationships/hyperlink" Target="../../../Phil/Desktop/brunel%20pieces%202/Choices&#8230;.ppt" TargetMode="External"/><Relationship Id="rId4" Type="http://schemas.openxmlformats.org/officeDocument/2006/relationships/hyperlink" Target="../../../Phil/Desktop/brunel%20pieces%202/coffee.ppt" TargetMode="External"/><Relationship Id="rId9" Type="http://schemas.openxmlformats.org/officeDocument/2006/relationships/hyperlink" Target="Choices&#8230;.ppt"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2.xml"/><Relationship Id="rId1" Type="http://schemas.openxmlformats.org/officeDocument/2006/relationships/slideLayout" Target="../slideLayouts/slideLayout3.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20.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20.xml"/><Relationship Id="rId1" Type="http://schemas.openxmlformats.org/officeDocument/2006/relationships/slideLayout" Target="../slideLayouts/slideLayout23.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21.xml.rels><?xml version="1.0" encoding="UTF-8" standalone="yes"?>
<Relationships xmlns="http://schemas.openxmlformats.org/package/2006/relationships"><Relationship Id="rId3" Type="http://schemas.openxmlformats.org/officeDocument/2006/relationships/theme" Target="../theme/theme21.xml"/><Relationship Id="rId7" Type="http://schemas.openxmlformats.org/officeDocument/2006/relationships/hyperlink" Target="../Organising%20your%20studies/organising%20choices.ppt" TargetMode="Externa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hyperlink" Target="Choices&#8230;.ppt" TargetMode="External"/><Relationship Id="rId5" Type="http://schemas.openxmlformats.org/officeDocument/2006/relationships/hyperlink" Target="coffee.ppt" TargetMode="External"/><Relationship Id="rId4" Type="http://schemas.openxmlformats.org/officeDocument/2006/relationships/hyperlink" Target="00%20main%20menu.ppt" TargetMode="External"/></Relationships>
</file>

<file path=ppt/slideMasters/_rels/slideMaster22.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22.xml"/><Relationship Id="rId1" Type="http://schemas.openxmlformats.org/officeDocument/2006/relationships/slideLayout" Target="../slideLayouts/slideLayout26.xml"/></Relationships>
</file>

<file path=ppt/slideMasters/_rels/slideMaster23.xml.rels><?xml version="1.0" encoding="UTF-8" standalone="yes"?>
<Relationships xmlns="http://schemas.openxmlformats.org/package/2006/relationships"><Relationship Id="rId2" Type="http://schemas.openxmlformats.org/officeDocument/2006/relationships/theme" Target="../theme/theme23.xml"/><Relationship Id="rId1" Type="http://schemas.openxmlformats.org/officeDocument/2006/relationships/slideLayout" Target="../slideLayouts/slideLayout27.xml"/></Relationships>
</file>

<file path=ppt/slideMasters/_rels/slideMaster24.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24.xml"/><Relationship Id="rId1" Type="http://schemas.openxmlformats.org/officeDocument/2006/relationships/slideLayout" Target="../slideLayouts/slideLayout28.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_rels/slideMaster4.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4.xml"/><Relationship Id="rId1" Type="http://schemas.openxmlformats.org/officeDocument/2006/relationships/slideLayout" Target="../slideLayouts/slideLayout5.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7" Type="http://schemas.openxmlformats.org/officeDocument/2006/relationships/hyperlink" Target="../Organising%20your%20studies/organising%20choices.ppt" TargetMode="Externa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hyperlink" Target="Choices&#8230;.ppt" TargetMode="External"/><Relationship Id="rId5" Type="http://schemas.openxmlformats.org/officeDocument/2006/relationships/hyperlink" Target="coffee.ppt" TargetMode="External"/><Relationship Id="rId4" Type="http://schemas.openxmlformats.org/officeDocument/2006/relationships/hyperlink" Target="00%20main%20menu.ppt" TargetMode="External"/></Relationships>
</file>

<file path=ppt/slideMasters/_rels/slideMaster6.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6.xml"/><Relationship Id="rId1" Type="http://schemas.openxmlformats.org/officeDocument/2006/relationships/slideLayout" Target="../slideLayouts/slideLayout8.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7.xml"/><Relationship Id="rId1" Type="http://schemas.openxmlformats.org/officeDocument/2006/relationships/slideLayout" Target="../slideLayouts/slideLayout9.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8.xml"/><Relationship Id="rId1" Type="http://schemas.openxmlformats.org/officeDocument/2006/relationships/slideLayout" Target="../slideLayouts/slideLayout10.xml"/></Relationships>
</file>

<file path=ppt/slideMasters/_rels/slideMaster9.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9.xml"/><Relationship Id="rId1" Type="http://schemas.openxmlformats.org/officeDocument/2006/relationships/slideLayout" Target="../slideLayouts/slideLayout11.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4"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5" action="ppaction://hlinkpres?slideindex=1&amp;slidetitle=" highlightClick="1"/>
          </p:cNvPr>
          <p:cNvSpPr>
            <a:spLocks noChangeArrowheads="1"/>
          </p:cNvSpPr>
          <p:nvPr userDrawn="1"/>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6" action="ppaction://hlinkpres?slideindex=1&amp;slidetitle=" highlightClick="1"/>
          </p:cNvPr>
          <p:cNvSpPr>
            <a:spLocks noChangeArrowheads="1"/>
          </p:cNvSpPr>
          <p:nvPr userDrawn="1"/>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7" action="ppaction://hlinkpres?slideindex=1&amp;slidetitle=" highlightClick="1"/>
          </p:cNvPr>
          <p:cNvSpPr>
            <a:spLocks noChangeArrowheads="1"/>
          </p:cNvSpPr>
          <p:nvPr userDrawn="1"/>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4" action="ppaction://hlinkpres?slideindex=1&amp;slidetitle=" highlightClick="1"/>
          </p:cNvPr>
          <p:cNvSpPr>
            <a:spLocks noChangeArrowheads="1"/>
          </p:cNvSpPr>
          <p:nvPr userDrawn="1"/>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sldLayoutIdLst>
    <p:sldLayoutId id="2147484705" r:id="rId1"/>
    <p:sldLayoutId id="2147485206" r:id="rId2"/>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Tree>
  </p:cSld>
  <p:clrMap bg1="lt1" tx1="dk1" bg2="lt2" tx2="dk2" accent1="accent1" accent2="accent2" accent3="accent3" accent4="accent4" accent5="accent5" accent6="accent6" hlink="hlink" folHlink="folHlink"/>
  <p:sldLayoutIdLst>
    <p:sldLayoutId id="2147485202"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a:spcBef>
                <a:spcPct val="50000"/>
              </a:spcBef>
              <a:defRPr/>
            </a:pPr>
            <a:endParaRPr lang="en-US" sz="2400" b="0" dirty="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a:defRPr/>
            </a:pPr>
            <a:endParaRPr lang="en-US" sz="2000" b="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a:defRPr/>
            </a:pPr>
            <a:endParaRPr lang="en-US" sz="2000"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a:defRPr/>
            </a:pPr>
            <a:endParaRPr lang="en-US" sz="2000" b="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a:defRPr/>
            </a:pPr>
            <a:endParaRPr lang="en-US" sz="2000" b="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a:defRPr/>
            </a:pPr>
            <a:endParaRPr lang="en-US" sz="2000" b="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a:defRPr/>
            </a:pPr>
            <a:endParaRPr lang="en-US"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a:defRPr/>
            </a:pPr>
            <a:r>
              <a:rPr lang="en-GB" sz="1400" dirty="0">
                <a:solidFill>
                  <a:srgbClr val="FF0000"/>
                </a:solidFill>
                <a:latin typeface="Arial Rounded MT Bold"/>
              </a:rPr>
              <a:t>www.phil-race.co.uk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dirty="0">
              <a:solidFill>
                <a:srgbClr val="000000"/>
              </a:solidFill>
              <a:latin typeface="Times New Roman" pitchFamily="18" charset="0"/>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dirty="0">
              <a:solidFill>
                <a:srgbClr val="000000"/>
              </a:solidFill>
              <a:latin typeface="Times New Roman" pitchFamily="18" charset="0"/>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dirty="0">
              <a:solidFill>
                <a:srgbClr val="000000"/>
              </a:solidFill>
              <a:latin typeface="Times New Roman" pitchFamily="18" charset="0"/>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dirty="0">
              <a:solidFill>
                <a:srgbClr val="000000"/>
              </a:solidFill>
              <a:latin typeface="Times New Roman" pitchFamily="18" charset="0"/>
            </a:endParaRPr>
          </a:p>
        </p:txBody>
      </p:sp>
    </p:spTree>
    <p:extLst>
      <p:ext uri="{BB962C8B-B14F-4D97-AF65-F5344CB8AC3E}">
        <p14:creationId xmlns:p14="http://schemas.microsoft.com/office/powerpoint/2010/main" val="3946368148"/>
      </p:ext>
    </p:extLst>
  </p:cSld>
  <p:clrMap bg1="lt1" tx1="dk1" bg2="lt2" tx2="dk2" accent1="accent1" accent2="accent2" accent3="accent3" accent4="accent4" accent5="accent5" accent6="accent6" hlink="hlink" folHlink="folHlink"/>
  <p:sldLayoutIdLst>
    <p:sldLayoutId id="2147485201"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sldLayoutIdLst>
    <p:sldLayoutId id="2147485145"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D31DC8AE-B192-402A-B14F-F0E519CCB1CE}" type="datetimeFigureOut">
              <a:rPr lang="en-US" smtClean="0">
                <a:solidFill>
                  <a:prstClr val="black">
                    <a:tint val="75000"/>
                  </a:prstClr>
                </a:solidFill>
                <a:latin typeface="Calibri"/>
              </a:rPr>
              <a:pPr fontAlgn="auto">
                <a:spcBef>
                  <a:spcPts val="0"/>
                </a:spcBef>
                <a:spcAft>
                  <a:spcPts val="0"/>
                </a:spcAft>
              </a:pPr>
              <a:t>12/6/2018</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CBEBAEE5-C1FE-4140-965B-64058E2C0C83}"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5068" r:id="rId1"/>
    <p:sldLayoutId id="2147485234"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Box 3"/>
          <p:cNvSpPr txBox="1">
            <a:spLocks noChangeArrowheads="1"/>
          </p:cNvSpPr>
          <p:nvPr/>
        </p:nvSpPr>
        <p:spPr bwMode="auto">
          <a:xfrm>
            <a:off x="684213" y="5805488"/>
            <a:ext cx="7775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a:defRPr sz="2000" b="1">
                <a:solidFill>
                  <a:schemeClr val="tx1"/>
                </a:solidFill>
                <a:latin typeface="Times New Roman" panose="02020603050405020304" pitchFamily="18" charset="0"/>
              </a:defRPr>
            </a:lvl1pPr>
            <a:lvl2pPr marL="742950" indent="-285750" algn="ctr">
              <a:defRPr sz="2000" b="1">
                <a:solidFill>
                  <a:schemeClr val="tx1"/>
                </a:solidFill>
                <a:latin typeface="Times New Roman" panose="02020603050405020304" pitchFamily="18" charset="0"/>
              </a:defRPr>
            </a:lvl2pPr>
            <a:lvl3pPr marL="1143000" indent="-228600" algn="ctr">
              <a:defRPr sz="2000" b="1">
                <a:solidFill>
                  <a:schemeClr val="tx1"/>
                </a:solidFill>
                <a:latin typeface="Times New Roman" panose="02020603050405020304" pitchFamily="18" charset="0"/>
              </a:defRPr>
            </a:lvl3pPr>
            <a:lvl4pPr marL="1600200" indent="-228600" algn="ctr">
              <a:defRPr sz="2000" b="1">
                <a:solidFill>
                  <a:schemeClr val="tx1"/>
                </a:solidFill>
                <a:latin typeface="Times New Roman" panose="02020603050405020304" pitchFamily="18" charset="0"/>
              </a:defRPr>
            </a:lvl4pPr>
            <a:lvl5pPr marL="2057400" indent="-228600" algn="ctr">
              <a:defRPr sz="20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b="1">
                <a:solidFill>
                  <a:schemeClr val="tx1"/>
                </a:solidFill>
                <a:latin typeface="Times New Roman" panose="02020603050405020304" pitchFamily="18" charset="0"/>
              </a:defRPr>
            </a:lvl9pPr>
          </a:lstStyle>
          <a:p>
            <a:pPr>
              <a:spcBef>
                <a:spcPct val="50000"/>
              </a:spcBef>
            </a:pPr>
            <a:endParaRPr lang="en-US" altLang="en-US" sz="2400" b="0">
              <a:solidFill>
                <a:srgbClr val="000000"/>
              </a:solidFill>
              <a:latin typeface="Comic Sans MS" panose="030F0702030302020204"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3"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a:noFill/>
          </a:ln>
          <a:extLst>
            <a:ext uri="{91240B29-F687-4F45-9708-019B960494DF}">
              <a14:hiddenLine xmlns:a14="http://schemas.microsoft.com/office/drawing/2010/main" w="12700">
                <a:solidFill>
                  <a:srgbClr val="000000"/>
                </a:solidFill>
                <a:round/>
                <a:headEnd type="none" w="sm" len="sm"/>
                <a:tailEnd type="none" w="sm" len="sm"/>
              </a14:hiddenLine>
            </a:ext>
          </a:extLst>
        </p:spPr>
        <p:txBody>
          <a:bodyPr wrap="none" anchor="ctr"/>
          <a:lstStyle>
            <a:lvl1pPr algn="ctr">
              <a:defRPr sz="2000" b="1">
                <a:solidFill>
                  <a:schemeClr val="tx1"/>
                </a:solidFill>
                <a:latin typeface="Times New Roman" panose="02020603050405020304" pitchFamily="18" charset="0"/>
              </a:defRPr>
            </a:lvl1pPr>
            <a:lvl2pPr marL="742950" indent="-285750" algn="ctr">
              <a:defRPr sz="2000" b="1">
                <a:solidFill>
                  <a:schemeClr val="tx1"/>
                </a:solidFill>
                <a:latin typeface="Times New Roman" panose="02020603050405020304" pitchFamily="18" charset="0"/>
              </a:defRPr>
            </a:lvl2pPr>
            <a:lvl3pPr marL="1143000" indent="-228600" algn="ctr">
              <a:defRPr sz="2000" b="1">
                <a:solidFill>
                  <a:schemeClr val="tx1"/>
                </a:solidFill>
                <a:latin typeface="Times New Roman" panose="02020603050405020304" pitchFamily="18" charset="0"/>
              </a:defRPr>
            </a:lvl3pPr>
            <a:lvl4pPr marL="1600200" indent="-228600" algn="ctr">
              <a:defRPr sz="2000" b="1">
                <a:solidFill>
                  <a:schemeClr val="tx1"/>
                </a:solidFill>
                <a:latin typeface="Times New Roman" panose="02020603050405020304" pitchFamily="18" charset="0"/>
              </a:defRPr>
            </a:lvl4pPr>
            <a:lvl5pPr marL="2057400" indent="-228600" algn="ctr">
              <a:defRPr sz="20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b="1">
                <a:solidFill>
                  <a:schemeClr val="tx1"/>
                </a:solidFill>
                <a:latin typeface="Times New Roman" panose="02020603050405020304" pitchFamily="18" charset="0"/>
              </a:defRPr>
            </a:lvl9pPr>
          </a:lstStyle>
          <a:p>
            <a:endParaRPr lang="en-US" altLang="en-US" sz="4000" b="0">
              <a:solidFill>
                <a:srgbClr val="000000"/>
              </a:solidFill>
              <a:latin typeface="Comic Sans MS" panose="030F0702030302020204" pitchFamily="66" charset="0"/>
            </a:endParaRPr>
          </a:p>
        </p:txBody>
      </p:sp>
      <p:sp>
        <p:nvSpPr>
          <p:cNvPr id="2054" name="Oval 5"/>
          <p:cNvSpPr>
            <a:spLocks noChangeArrowheads="1"/>
          </p:cNvSpPr>
          <p:nvPr/>
        </p:nvSpPr>
        <p:spPr bwMode="auto">
          <a:xfrm>
            <a:off x="8156575" y="5872163"/>
            <a:ext cx="895350" cy="901700"/>
          </a:xfrm>
          <a:prstGeom prst="ellipse">
            <a:avLst/>
          </a:prstGeom>
          <a:solidFill>
            <a:schemeClr val="accent2"/>
          </a:solidFill>
          <a:ln>
            <a:noFill/>
          </a:ln>
          <a:extLst>
            <a:ext uri="{91240B29-F687-4F45-9708-019B960494DF}">
              <a14:hiddenLine xmlns:a14="http://schemas.microsoft.com/office/drawing/2010/main" w="12700">
                <a:solidFill>
                  <a:srgbClr val="000000"/>
                </a:solidFill>
                <a:round/>
                <a:headEnd type="none" w="sm" len="sm"/>
                <a:tailEnd type="none" w="sm" len="sm"/>
              </a14:hiddenLine>
            </a:ext>
          </a:extLst>
        </p:spPr>
        <p:txBody>
          <a:bodyPr wrap="none" anchor="ctr"/>
          <a:lstStyle>
            <a:lvl1pPr algn="ctr">
              <a:defRPr sz="2000" b="1">
                <a:solidFill>
                  <a:schemeClr val="tx1"/>
                </a:solidFill>
                <a:latin typeface="Times New Roman" panose="02020603050405020304" pitchFamily="18" charset="0"/>
              </a:defRPr>
            </a:lvl1pPr>
            <a:lvl2pPr marL="742950" indent="-285750" algn="ctr">
              <a:defRPr sz="2000" b="1">
                <a:solidFill>
                  <a:schemeClr val="tx1"/>
                </a:solidFill>
                <a:latin typeface="Times New Roman" panose="02020603050405020304" pitchFamily="18" charset="0"/>
              </a:defRPr>
            </a:lvl2pPr>
            <a:lvl3pPr marL="1143000" indent="-228600" algn="ctr">
              <a:defRPr sz="2000" b="1">
                <a:solidFill>
                  <a:schemeClr val="tx1"/>
                </a:solidFill>
                <a:latin typeface="Times New Roman" panose="02020603050405020304" pitchFamily="18" charset="0"/>
              </a:defRPr>
            </a:lvl3pPr>
            <a:lvl4pPr marL="1600200" indent="-228600" algn="ctr">
              <a:defRPr sz="2000" b="1">
                <a:solidFill>
                  <a:schemeClr val="tx1"/>
                </a:solidFill>
                <a:latin typeface="Times New Roman" panose="02020603050405020304" pitchFamily="18" charset="0"/>
              </a:defRPr>
            </a:lvl4pPr>
            <a:lvl5pPr marL="2057400" indent="-228600" algn="ctr">
              <a:defRPr sz="20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b="1">
                <a:solidFill>
                  <a:schemeClr val="tx1"/>
                </a:solidFill>
                <a:latin typeface="Times New Roman" panose="02020603050405020304" pitchFamily="18" charset="0"/>
              </a:defRPr>
            </a:lvl9pPr>
          </a:lstStyle>
          <a:p>
            <a:endParaRPr lang="en-US" altLang="en-US" sz="4000">
              <a:solidFill>
                <a:srgbClr val="000000"/>
              </a:solidFill>
              <a:latin typeface="Comic Sans MS" panose="030F0702030302020204" pitchFamily="66" charset="0"/>
            </a:endParaRPr>
          </a:p>
        </p:txBody>
      </p:sp>
      <p:sp>
        <p:nvSpPr>
          <p:cNvPr id="2055"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ctr">
              <a:defRPr sz="2000" b="1">
                <a:solidFill>
                  <a:schemeClr val="tx1"/>
                </a:solidFill>
                <a:latin typeface="Times New Roman" panose="02020603050405020304" pitchFamily="18" charset="0"/>
              </a:defRPr>
            </a:lvl1pPr>
            <a:lvl2pPr marL="742950" indent="-285750" algn="ctr">
              <a:defRPr sz="2000" b="1">
                <a:solidFill>
                  <a:schemeClr val="tx1"/>
                </a:solidFill>
                <a:latin typeface="Times New Roman" panose="02020603050405020304" pitchFamily="18" charset="0"/>
              </a:defRPr>
            </a:lvl2pPr>
            <a:lvl3pPr marL="1143000" indent="-228600" algn="ctr">
              <a:defRPr sz="2000" b="1">
                <a:solidFill>
                  <a:schemeClr val="tx1"/>
                </a:solidFill>
                <a:latin typeface="Times New Roman" panose="02020603050405020304" pitchFamily="18" charset="0"/>
              </a:defRPr>
            </a:lvl3pPr>
            <a:lvl4pPr marL="1600200" indent="-228600" algn="ctr">
              <a:defRPr sz="2000" b="1">
                <a:solidFill>
                  <a:schemeClr val="tx1"/>
                </a:solidFill>
                <a:latin typeface="Times New Roman" panose="02020603050405020304" pitchFamily="18" charset="0"/>
              </a:defRPr>
            </a:lvl4pPr>
            <a:lvl5pPr marL="2057400" indent="-228600" algn="ctr">
              <a:defRPr sz="20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b="1">
                <a:solidFill>
                  <a:schemeClr val="tx1"/>
                </a:solidFill>
                <a:latin typeface="Times New Roman" panose="02020603050405020304" pitchFamily="18" charset="0"/>
              </a:defRPr>
            </a:lvl9pPr>
          </a:lstStyle>
          <a:p>
            <a:endParaRPr lang="en-US" altLang="en-US" sz="4000" b="0">
              <a:solidFill>
                <a:srgbClr val="000000"/>
              </a:solidFill>
              <a:latin typeface="Comic Sans MS" panose="030F0702030302020204" pitchFamily="66" charset="0"/>
            </a:endParaRPr>
          </a:p>
        </p:txBody>
      </p:sp>
      <p:sp>
        <p:nvSpPr>
          <p:cNvPr id="2056" name="Oval 7"/>
          <p:cNvSpPr>
            <a:spLocks noChangeArrowheads="1"/>
          </p:cNvSpPr>
          <p:nvPr/>
        </p:nvSpPr>
        <p:spPr bwMode="auto">
          <a:xfrm>
            <a:off x="8332788" y="6049963"/>
            <a:ext cx="568325" cy="577850"/>
          </a:xfrm>
          <a:prstGeom prst="ellipse">
            <a:avLst/>
          </a:prstGeom>
          <a:solidFill>
            <a:srgbClr val="FF99FF"/>
          </a:solidFill>
          <a:ln>
            <a:noFill/>
          </a:ln>
          <a:extLst>
            <a:ext uri="{91240B29-F687-4F45-9708-019B960494DF}">
              <a14:hiddenLine xmlns:a14="http://schemas.microsoft.com/office/drawing/2010/main" w="50800">
                <a:solidFill>
                  <a:srgbClr val="000000"/>
                </a:solidFill>
                <a:round/>
                <a:headEnd/>
                <a:tailEnd/>
              </a14:hiddenLine>
            </a:ext>
          </a:extLst>
        </p:spPr>
        <p:txBody>
          <a:bodyPr wrap="none" anchor="ctr"/>
          <a:lstStyle>
            <a:lvl1pPr algn="ctr">
              <a:defRPr sz="2000" b="1">
                <a:solidFill>
                  <a:schemeClr val="tx1"/>
                </a:solidFill>
                <a:latin typeface="Times New Roman" panose="02020603050405020304" pitchFamily="18" charset="0"/>
              </a:defRPr>
            </a:lvl1pPr>
            <a:lvl2pPr marL="742950" indent="-285750" algn="ctr">
              <a:defRPr sz="2000" b="1">
                <a:solidFill>
                  <a:schemeClr val="tx1"/>
                </a:solidFill>
                <a:latin typeface="Times New Roman" panose="02020603050405020304" pitchFamily="18" charset="0"/>
              </a:defRPr>
            </a:lvl2pPr>
            <a:lvl3pPr marL="1143000" indent="-228600" algn="ctr">
              <a:defRPr sz="2000" b="1">
                <a:solidFill>
                  <a:schemeClr val="tx1"/>
                </a:solidFill>
                <a:latin typeface="Times New Roman" panose="02020603050405020304" pitchFamily="18" charset="0"/>
              </a:defRPr>
            </a:lvl3pPr>
            <a:lvl4pPr marL="1600200" indent="-228600" algn="ctr">
              <a:defRPr sz="2000" b="1">
                <a:solidFill>
                  <a:schemeClr val="tx1"/>
                </a:solidFill>
                <a:latin typeface="Times New Roman" panose="02020603050405020304" pitchFamily="18" charset="0"/>
              </a:defRPr>
            </a:lvl4pPr>
            <a:lvl5pPr marL="2057400" indent="-228600" algn="ctr">
              <a:defRPr sz="20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b="1">
                <a:solidFill>
                  <a:schemeClr val="tx1"/>
                </a:solidFill>
                <a:latin typeface="Times New Roman" panose="02020603050405020304" pitchFamily="18" charset="0"/>
              </a:defRPr>
            </a:lvl9pPr>
          </a:lstStyle>
          <a:p>
            <a:endParaRPr lang="en-US" altLang="en-US" sz="4000" b="0">
              <a:solidFill>
                <a:srgbClr val="000000"/>
              </a:solidFill>
              <a:latin typeface="Comic Sans MS" panose="030F0702030302020204" pitchFamily="66" charset="0"/>
            </a:endParaRPr>
          </a:p>
        </p:txBody>
      </p:sp>
      <p:sp>
        <p:nvSpPr>
          <p:cNvPr id="2057" name="Oval 8"/>
          <p:cNvSpPr>
            <a:spLocks noChangeArrowheads="1"/>
          </p:cNvSpPr>
          <p:nvPr/>
        </p:nvSpPr>
        <p:spPr bwMode="auto">
          <a:xfrm>
            <a:off x="8421688" y="6138863"/>
            <a:ext cx="403225" cy="411162"/>
          </a:xfrm>
          <a:prstGeom prst="ellipse">
            <a:avLst/>
          </a:prstGeom>
          <a:solidFill>
            <a:srgbClr val="FF3300"/>
          </a:solidFill>
          <a:ln>
            <a:noFill/>
          </a:ln>
          <a:extLst>
            <a:ext uri="{91240B29-F687-4F45-9708-019B960494DF}">
              <a14:hiddenLine xmlns:a14="http://schemas.microsoft.com/office/drawing/2010/main" w="50800">
                <a:solidFill>
                  <a:srgbClr val="000000"/>
                </a:solidFill>
                <a:round/>
                <a:headEnd/>
                <a:tailEnd/>
              </a14:hiddenLine>
            </a:ext>
          </a:extLst>
        </p:spPr>
        <p:txBody>
          <a:bodyPr wrap="none" anchor="ctr"/>
          <a:lstStyle>
            <a:lvl1pPr algn="ctr">
              <a:defRPr sz="2000" b="1">
                <a:solidFill>
                  <a:schemeClr val="tx1"/>
                </a:solidFill>
                <a:latin typeface="Times New Roman" panose="02020603050405020304" pitchFamily="18" charset="0"/>
              </a:defRPr>
            </a:lvl1pPr>
            <a:lvl2pPr marL="742950" indent="-285750" algn="ctr">
              <a:defRPr sz="2000" b="1">
                <a:solidFill>
                  <a:schemeClr val="tx1"/>
                </a:solidFill>
                <a:latin typeface="Times New Roman" panose="02020603050405020304" pitchFamily="18" charset="0"/>
              </a:defRPr>
            </a:lvl2pPr>
            <a:lvl3pPr marL="1143000" indent="-228600" algn="ctr">
              <a:defRPr sz="2000" b="1">
                <a:solidFill>
                  <a:schemeClr val="tx1"/>
                </a:solidFill>
                <a:latin typeface="Times New Roman" panose="02020603050405020304" pitchFamily="18" charset="0"/>
              </a:defRPr>
            </a:lvl3pPr>
            <a:lvl4pPr marL="1600200" indent="-228600" algn="ctr">
              <a:defRPr sz="2000" b="1">
                <a:solidFill>
                  <a:schemeClr val="tx1"/>
                </a:solidFill>
                <a:latin typeface="Times New Roman" panose="02020603050405020304" pitchFamily="18" charset="0"/>
              </a:defRPr>
            </a:lvl4pPr>
            <a:lvl5pPr marL="2057400" indent="-228600" algn="ctr">
              <a:defRPr sz="20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b="1">
                <a:solidFill>
                  <a:schemeClr val="tx1"/>
                </a:solidFill>
                <a:latin typeface="Times New Roman" panose="02020603050405020304" pitchFamily="18" charset="0"/>
              </a:defRPr>
            </a:lvl9pPr>
          </a:lstStyle>
          <a:p>
            <a:endParaRPr lang="en-US" altLang="en-US" sz="4000" b="0">
              <a:solidFill>
                <a:srgbClr val="000000"/>
              </a:solidFill>
              <a:latin typeface="Comic Sans MS" panose="030F0702030302020204" pitchFamily="66" charset="0"/>
            </a:endParaRPr>
          </a:p>
        </p:txBody>
      </p:sp>
      <p:sp>
        <p:nvSpPr>
          <p:cNvPr id="2058" name="Oval 9"/>
          <p:cNvSpPr>
            <a:spLocks noChangeArrowheads="1"/>
          </p:cNvSpPr>
          <p:nvPr/>
        </p:nvSpPr>
        <p:spPr bwMode="auto">
          <a:xfrm>
            <a:off x="8505825" y="6221413"/>
            <a:ext cx="231775" cy="230187"/>
          </a:xfrm>
          <a:prstGeom prst="ellipse">
            <a:avLst/>
          </a:prstGeom>
          <a:solidFill>
            <a:srgbClr val="FFFF66"/>
          </a:solidFill>
          <a:ln>
            <a:noFill/>
          </a:ln>
          <a:extLst>
            <a:ext uri="{91240B29-F687-4F45-9708-019B960494DF}">
              <a14:hiddenLine xmlns:a14="http://schemas.microsoft.com/office/drawing/2010/main" w="50800">
                <a:solidFill>
                  <a:srgbClr val="000000"/>
                </a:solidFill>
                <a:round/>
                <a:headEnd/>
                <a:tailEnd/>
              </a14:hiddenLine>
            </a:ext>
          </a:extLst>
        </p:spPr>
        <p:txBody>
          <a:bodyPr wrap="none" lIns="92075" tIns="46038" rIns="92075" bIns="46038" anchor="ctr"/>
          <a:lstStyle>
            <a:lvl1pPr algn="ctr">
              <a:defRPr sz="2000" b="1">
                <a:solidFill>
                  <a:schemeClr val="tx1"/>
                </a:solidFill>
                <a:latin typeface="Times New Roman" panose="02020603050405020304" pitchFamily="18" charset="0"/>
              </a:defRPr>
            </a:lvl1pPr>
            <a:lvl2pPr marL="742950" indent="-285750" algn="ctr">
              <a:defRPr sz="2000" b="1">
                <a:solidFill>
                  <a:schemeClr val="tx1"/>
                </a:solidFill>
                <a:latin typeface="Times New Roman" panose="02020603050405020304" pitchFamily="18" charset="0"/>
              </a:defRPr>
            </a:lvl2pPr>
            <a:lvl3pPr marL="1143000" indent="-228600" algn="ctr">
              <a:defRPr sz="2000" b="1">
                <a:solidFill>
                  <a:schemeClr val="tx1"/>
                </a:solidFill>
                <a:latin typeface="Times New Roman" panose="02020603050405020304" pitchFamily="18" charset="0"/>
              </a:defRPr>
            </a:lvl3pPr>
            <a:lvl4pPr marL="1600200" indent="-228600" algn="ctr">
              <a:defRPr sz="2000" b="1">
                <a:solidFill>
                  <a:schemeClr val="tx1"/>
                </a:solidFill>
                <a:latin typeface="Times New Roman" panose="02020603050405020304" pitchFamily="18" charset="0"/>
              </a:defRPr>
            </a:lvl4pPr>
            <a:lvl5pPr marL="2057400" indent="-228600" algn="ctr">
              <a:defRPr sz="20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b="1">
                <a:solidFill>
                  <a:schemeClr val="tx1"/>
                </a:solidFill>
                <a:latin typeface="Times New Roman" panose="02020603050405020304" pitchFamily="18" charset="0"/>
              </a:defRPr>
            </a:lvl9pPr>
          </a:lstStyle>
          <a:p>
            <a:endParaRPr lang="en-US" altLang="en-US" sz="2800">
              <a:solidFill>
                <a:srgbClr val="000000"/>
              </a:solidFill>
              <a:latin typeface="Comic Sans MS" panose="030F0702030302020204" pitchFamily="66" charset="0"/>
            </a:endParaRPr>
          </a:p>
        </p:txBody>
      </p:sp>
      <p:sp>
        <p:nvSpPr>
          <p:cNvPr id="2059" name="TextBox 11"/>
          <p:cNvSpPr txBox="1">
            <a:spLocks noChangeArrowheads="1"/>
          </p:cNvSpPr>
          <p:nvPr/>
        </p:nvSpPr>
        <p:spPr bwMode="auto">
          <a:xfrm>
            <a:off x="3500438" y="6550025"/>
            <a:ext cx="26431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a:defRPr sz="2000" b="1">
                <a:solidFill>
                  <a:schemeClr val="tx1"/>
                </a:solidFill>
                <a:latin typeface="Times New Roman" panose="02020603050405020304" pitchFamily="18" charset="0"/>
              </a:defRPr>
            </a:lvl1pPr>
            <a:lvl2pPr marL="742950" indent="-285750" algn="ctr">
              <a:defRPr sz="2000" b="1">
                <a:solidFill>
                  <a:schemeClr val="tx1"/>
                </a:solidFill>
                <a:latin typeface="Times New Roman" panose="02020603050405020304" pitchFamily="18" charset="0"/>
              </a:defRPr>
            </a:lvl2pPr>
            <a:lvl3pPr marL="1143000" indent="-228600" algn="ctr">
              <a:defRPr sz="2000" b="1">
                <a:solidFill>
                  <a:schemeClr val="tx1"/>
                </a:solidFill>
                <a:latin typeface="Times New Roman" panose="02020603050405020304" pitchFamily="18" charset="0"/>
              </a:defRPr>
            </a:lvl3pPr>
            <a:lvl4pPr marL="1600200" indent="-228600" algn="ctr">
              <a:defRPr sz="2000" b="1">
                <a:solidFill>
                  <a:schemeClr val="tx1"/>
                </a:solidFill>
                <a:latin typeface="Times New Roman" panose="02020603050405020304" pitchFamily="18" charset="0"/>
              </a:defRPr>
            </a:lvl4pPr>
            <a:lvl5pPr marL="2057400" indent="-228600" algn="ctr">
              <a:defRPr sz="20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b="1">
                <a:solidFill>
                  <a:schemeClr val="tx1"/>
                </a:solidFill>
                <a:latin typeface="Times New Roman" panose="02020603050405020304" pitchFamily="18" charset="0"/>
              </a:defRPr>
            </a:lvl9pPr>
          </a:lstStyle>
          <a:p>
            <a:pPr algn="l"/>
            <a:r>
              <a:rPr lang="en-GB" altLang="en-US" sz="1400">
                <a:solidFill>
                  <a:srgbClr val="FF0000"/>
                </a:solidFill>
                <a:latin typeface="Arial Rounded MT Bold" panose="020F0704030504030204" pitchFamily="34" charset="0"/>
              </a:rPr>
              <a:t>www.phil-race.co.uk</a:t>
            </a:r>
          </a:p>
        </p:txBody>
      </p:sp>
    </p:spTree>
    <p:extLst>
      <p:ext uri="{BB962C8B-B14F-4D97-AF65-F5344CB8AC3E}">
        <p14:creationId xmlns:p14="http://schemas.microsoft.com/office/powerpoint/2010/main" val="4173014512"/>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anose="05000000000000000000"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anose="05000000000000000000"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anose="05000000000000000000"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anose="05000000000000000000"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anose="05000000000000000000"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6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1D8BD707-D9CF-40AE-B4C6-C98DA3205C09}" type="datetimeFigureOut">
              <a:rPr lang="en-US" smtClean="0">
                <a:solidFill>
                  <a:prstClr val="white">
                    <a:tint val="75000"/>
                  </a:prstClr>
                </a:solidFill>
                <a:latin typeface="Calibri"/>
              </a:rPr>
              <a:pPr fontAlgn="auto">
                <a:spcBef>
                  <a:spcPts val="0"/>
                </a:spcBef>
                <a:spcAft>
                  <a:spcPts val="0"/>
                </a:spcAft>
              </a:pPr>
              <a:t>12/6/2018</a:t>
            </a:fld>
            <a:endParaRPr lang="en-US">
              <a:solidFill>
                <a:prstClr val="white">
                  <a:tint val="75000"/>
                </a:prstClr>
              </a:solidFill>
              <a:latin typeface="Calibri"/>
            </a:endParaRPr>
          </a:p>
        </p:txBody>
      </p:sp>
      <p:sp>
        <p:nvSpPr>
          <p:cNvPr id="5" name="Footer Placeholder 4"/>
          <p:cNvSpPr>
            <a:spLocks noGrp="1"/>
          </p:cNvSpPr>
          <p:nvPr>
            <p:ph type="ftr" sz="quarter" idx="3"/>
          </p:nvPr>
        </p:nvSpPr>
        <p:spPr>
          <a:xfrm>
            <a:off x="3124200" y="635636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white">
                  <a:tint val="75000"/>
                </a:prstClr>
              </a:solidFill>
              <a:latin typeface="Calibri"/>
            </a:endParaRPr>
          </a:p>
        </p:txBody>
      </p:sp>
      <p:sp>
        <p:nvSpPr>
          <p:cNvPr id="6" name="Slide Number Placeholder 5"/>
          <p:cNvSpPr>
            <a:spLocks noGrp="1"/>
          </p:cNvSpPr>
          <p:nvPr>
            <p:ph type="sldNum" sz="quarter" idx="4"/>
          </p:nvPr>
        </p:nvSpPr>
        <p:spPr>
          <a:xfrm>
            <a:off x="6553200" y="635636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B6F15528-21DE-4FAA-801E-634DDDAF4B2B}" type="slidenum">
              <a:rPr lang="en-US" smtClean="0">
                <a:solidFill>
                  <a:prstClr val="white">
                    <a:tint val="75000"/>
                  </a:prstClr>
                </a:solidFill>
                <a:latin typeface="Calibri"/>
              </a:rPr>
              <a:pPr fontAlgn="auto">
                <a:spcBef>
                  <a:spcPts val="0"/>
                </a:spcBef>
                <a:spcAft>
                  <a:spcPts val="0"/>
                </a:spcAft>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4288889074"/>
      </p:ext>
    </p:extLst>
  </p:cSld>
  <p:clrMap bg1="dk1" tx1="lt1" bg2="dk2" tx2="lt2" accent1="accent1" accent2="accent2" accent3="accent3" accent4="accent4" accent5="accent5" accent6="accent6" hlink="hlink" folHlink="folHlink"/>
  <p:sldLayoutIdLst>
    <p:sldLayoutId id="2147485210"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01115021"/>
      </p:ext>
    </p:extLst>
  </p:cSld>
  <p:clrMap bg1="lt1" tx1="dk1" bg2="lt2" tx2="dk2" accent1="accent1" accent2="accent2" accent3="accent3" accent4="accent4" accent5="accent5" accent6="accent6" hlink="hlink" folHlink="folHlink"/>
  <p:sldLayoutIdLst>
    <p:sldLayoutId id="2147485215"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CB1171-A46B-4366-8362-CAD09009A58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DED3F3E-E660-4ECF-B796-49F79BCBE23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9B6069-5878-4A85-88D4-35BBB32D4229}"/>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33EC9DA-917E-4430-957F-A2BE023D2C6A}" type="datetimeFigureOut">
              <a:rPr lang="en-GB" smtClean="0"/>
              <a:t>06/12/2018</a:t>
            </a:fld>
            <a:endParaRPr lang="en-GB"/>
          </a:p>
        </p:txBody>
      </p:sp>
      <p:sp>
        <p:nvSpPr>
          <p:cNvPr id="5" name="Footer Placeholder 4">
            <a:extLst>
              <a:ext uri="{FF2B5EF4-FFF2-40B4-BE49-F238E27FC236}">
                <a16:creationId xmlns:a16="http://schemas.microsoft.com/office/drawing/2014/main" id="{E6895C94-11A7-491C-B088-A89D316F897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D3F7859-6C88-42F9-9AB1-CF58907DECD5}"/>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3229229-8553-416E-AFAB-746704246035}" type="slidenum">
              <a:rPr lang="en-GB" smtClean="0"/>
              <a:t>‹#›</a:t>
            </a:fld>
            <a:endParaRPr lang="en-GB"/>
          </a:p>
        </p:txBody>
      </p:sp>
    </p:spTree>
    <p:extLst>
      <p:ext uri="{BB962C8B-B14F-4D97-AF65-F5344CB8AC3E}">
        <p14:creationId xmlns:p14="http://schemas.microsoft.com/office/powerpoint/2010/main" val="2462119709"/>
      </p:ext>
    </p:extLst>
  </p:cSld>
  <p:clrMap bg1="lt1" tx1="dk1" bg2="lt2" tx2="dk2" accent1="accent1" accent2="accent2" accent3="accent3" accent4="accent4" accent5="accent5" accent6="accent6" hlink="hlink" folHlink="folHlink"/>
  <p:sldLayoutIdLst>
    <p:sldLayoutId id="2147485233"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4"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5"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6"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7"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4"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extLst>
      <p:ext uri="{BB962C8B-B14F-4D97-AF65-F5344CB8AC3E}">
        <p14:creationId xmlns:p14="http://schemas.microsoft.com/office/powerpoint/2010/main" val="2738626345"/>
      </p:ext>
    </p:extLst>
  </p:cSld>
  <p:clrMap bg1="lt1" tx1="dk1" bg2="lt2" tx2="dk2" accent1="accent1" accent2="accent2" accent3="accent3" accent4="accent4" accent5="accent5" accent6="accent6" hlink="hlink" folHlink="folHlink"/>
  <p:sldLayoutIdLst>
    <p:sldLayoutId id="2147485236" r:id="rId1"/>
    <p:sldLayoutId id="2147485237" r:id="rId2"/>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dirty="0">
                <a:solidFill>
                  <a:srgbClr val="FF0000"/>
                </a:solidFill>
                <a:latin typeface="Arial Rounded MT Bold"/>
              </a:rPr>
              <a:t>http://phil-race.co.uk</a:t>
            </a:r>
          </a:p>
        </p:txBody>
      </p:sp>
      <p:sp>
        <p:nvSpPr>
          <p:cNvPr id="13" name="AutoShape 7">
            <a:hlinkClick r:id="rId4" action="ppaction://hlinkpres?slideindex=1&amp;slidetitle=" highlightClick="1"/>
          </p:cNvPr>
          <p:cNvSpPr>
            <a:spLocks noChangeArrowheads="1"/>
          </p:cNvSpPr>
          <p:nvPr userDrawn="1"/>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8">
            <a:hlinkClick r:id="rId5" action="ppaction://hlinkpres?slideindex=1&amp;slidetitle=" highlightClick="1"/>
          </p:cNvPr>
          <p:cNvSpPr>
            <a:spLocks noChangeArrowheads="1"/>
          </p:cNvSpPr>
          <p:nvPr userDrawn="1"/>
        </p:nvSpPr>
        <p:spPr bwMode="auto">
          <a:xfrm>
            <a:off x="228601" y="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9">
            <a:hlinkClick r:id="rId6" action="ppaction://hlinkpres?slideindex=1&amp;slidetitle=PowerPoint Presentation" highlightClick="1"/>
          </p:cNvPr>
          <p:cNvSpPr>
            <a:spLocks noChangeArrowheads="1"/>
          </p:cNvSpPr>
          <p:nvPr userDrawn="1"/>
        </p:nvSpPr>
        <p:spPr bwMode="auto">
          <a:xfrm>
            <a:off x="1" y="61722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10">
            <a:hlinkClick r:id="rId7" action="ppaction://hlinkpres?slideindex=1&amp;slidetitle=PowerPoint Presentation" highlightClick="1"/>
          </p:cNvPr>
          <p:cNvSpPr>
            <a:spLocks noChangeArrowheads="1"/>
          </p:cNvSpPr>
          <p:nvPr userDrawn="1"/>
        </p:nvSpPr>
        <p:spPr bwMode="auto">
          <a:xfrm>
            <a:off x="3400935" y="6356628"/>
            <a:ext cx="184731" cy="369332"/>
          </a:xfrm>
          <a:prstGeom prst="actionButtonBlank">
            <a:avLst/>
          </a:prstGeom>
          <a:noFill/>
          <a:ln w="12700">
            <a:noFill/>
            <a:miter lim="800000"/>
            <a:headEnd/>
            <a:tailEnd/>
          </a:ln>
          <a:effectLst/>
        </p:spPr>
        <p:txBody>
          <a:bodyPr wrap="none" anchor="ctr">
            <a:spAutoFit/>
          </a:bodyPr>
          <a:lstStyle/>
          <a:p>
            <a:pPr algn="ctr" eaLnBrk="0" hangingPunct="0">
              <a:defRPr/>
            </a:pPr>
            <a:endParaRPr lang="en-GB" sz="1800" dirty="0">
              <a:solidFill>
                <a:srgbClr val="FFFF66"/>
              </a:solidFill>
            </a:endParaRPr>
          </a:p>
        </p:txBody>
      </p:sp>
      <p:sp>
        <p:nvSpPr>
          <p:cNvPr id="17" name="AutoShape 11">
            <a:hlinkClick r:id="rId5" action="ppaction://hlinkpres?slideindex=1&amp;slidetitle=" highlightClick="1"/>
          </p:cNvPr>
          <p:cNvSpPr>
            <a:spLocks noChangeArrowheads="1"/>
          </p:cNvSpPr>
          <p:nvPr userDrawn="1"/>
        </p:nvSpPr>
        <p:spPr bwMode="auto">
          <a:xfrm>
            <a:off x="8101019" y="580867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8" name="AutoShape 12">
            <a:hlinkClick r:id="rId5" action="ppaction://hlinkpres?slideindex=1&amp;slidetitle=" highlightClick="1"/>
          </p:cNvPr>
          <p:cNvSpPr>
            <a:spLocks noChangeArrowheads="1"/>
          </p:cNvSpPr>
          <p:nvPr userDrawn="1"/>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9" name="AutoShape 13">
            <a:hlinkClick r:id="rId8" action="ppaction://hlinkpres?slideindex=1&amp;slidetitle=" highlightClick="1"/>
          </p:cNvPr>
          <p:cNvSpPr>
            <a:spLocks noChangeArrowheads="1"/>
          </p:cNvSpPr>
          <p:nvPr userDrawn="1"/>
        </p:nvSpPr>
        <p:spPr bwMode="auto">
          <a:xfrm>
            <a:off x="3400935" y="6204228"/>
            <a:ext cx="184731" cy="369332"/>
          </a:xfrm>
          <a:prstGeom prst="actionButtonBlank">
            <a:avLst/>
          </a:prstGeom>
          <a:noFill/>
          <a:ln w="12700">
            <a:noFill/>
            <a:miter lim="800000"/>
            <a:headEnd/>
            <a:tailEnd/>
          </a:ln>
          <a:effectLst/>
        </p:spPr>
        <p:txBody>
          <a:bodyPr wrap="none" anchor="ctr">
            <a:spAutoFit/>
          </a:bodyPr>
          <a:lstStyle/>
          <a:p>
            <a:pPr algn="ctr" eaLnBrk="0" hangingPunct="0">
              <a:defRPr/>
            </a:pPr>
            <a:endParaRPr lang="en-GB" sz="1800" dirty="0">
              <a:solidFill>
                <a:srgbClr val="FFFF66"/>
              </a:solidFill>
            </a:endParaRPr>
          </a:p>
        </p:txBody>
      </p:sp>
      <p:sp>
        <p:nvSpPr>
          <p:cNvPr id="20" name="AutoShape 14">
            <a:hlinkClick r:id="rId9" action="ppaction://hlinkpres?slideindex=1&amp;slidetitle=" highlightClick="1"/>
          </p:cNvPr>
          <p:cNvSpPr>
            <a:spLocks noChangeArrowheads="1"/>
          </p:cNvSpPr>
          <p:nvPr userDrawn="1"/>
        </p:nvSpPr>
        <p:spPr bwMode="auto">
          <a:xfrm>
            <a:off x="8316919" y="60309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extLst>
      <p:ext uri="{BB962C8B-B14F-4D97-AF65-F5344CB8AC3E}">
        <p14:creationId xmlns:p14="http://schemas.microsoft.com/office/powerpoint/2010/main" val="1366391435"/>
      </p:ext>
    </p:extLst>
  </p:cSld>
  <p:clrMap bg1="lt1" tx1="dk1" bg2="lt2" tx2="dk2" accent1="accent1" accent2="accent2" accent3="accent3" accent4="accent4" accent5="accent5" accent6="accent6" hlink="hlink" folHlink="folHlink"/>
  <p:sldLayoutIdLst>
    <p:sldLayoutId id="2147485239"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sldLayoutIdLst>
    <p:sldLayoutId id="2147484706"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spcBef>
                <a:spcPct val="50000"/>
              </a:spcBef>
              <a:defRPr/>
            </a:pPr>
            <a:endParaRPr lang="en-US" sz="2400">
              <a:solidFill>
                <a:srgbClr val="000000"/>
              </a:solidFill>
              <a:latin typeface="Times New Roman" pitchFamily="18" charset="0"/>
              <a:cs typeface="Arial" pitchFamily="34"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defRPr/>
            </a:pPr>
            <a:endParaRPr lang="en-US" sz="2000">
              <a:solidFill>
                <a:srgbClr val="000000"/>
              </a:solidFill>
              <a:cs typeface="Arial"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defRPr/>
            </a:pPr>
            <a:endParaRPr lang="en-US" sz="2000" b="1">
              <a:solidFill>
                <a:srgbClr val="000000"/>
              </a:solidFill>
              <a:cs typeface="Arial" pitchFamily="34"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defRPr/>
            </a:pPr>
            <a:endParaRPr lang="en-US" sz="2000">
              <a:solidFill>
                <a:srgbClr val="000000"/>
              </a:solidFill>
              <a:cs typeface="Arial" pitchFamily="34"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defRPr/>
            </a:pPr>
            <a:endParaRPr lang="en-US" sz="2000">
              <a:solidFill>
                <a:srgbClr val="000000"/>
              </a:solidFill>
              <a:cs typeface="Arial" pitchFamily="34"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defRPr/>
            </a:pPr>
            <a:endParaRPr lang="en-US" sz="2000">
              <a:solidFill>
                <a:srgbClr val="000000"/>
              </a:solidFill>
              <a:cs typeface="Arial" pitchFamily="34"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defRPr/>
            </a:pPr>
            <a:endParaRPr lang="en-US" sz="2800" b="1" dirty="0">
              <a:solidFill>
                <a:srgbClr val="000000"/>
              </a:solidFill>
              <a:cs typeface="Arial" pitchFamily="34" charset="0"/>
            </a:endParaRPr>
          </a:p>
        </p:txBody>
      </p:sp>
      <p:sp>
        <p:nvSpPr>
          <p:cNvPr id="12" name="TextBox 11"/>
          <p:cNvSpPr txBox="1"/>
          <p:nvPr/>
        </p:nvSpPr>
        <p:spPr>
          <a:xfrm>
            <a:off x="3500438" y="6550025"/>
            <a:ext cx="2643187" cy="307975"/>
          </a:xfrm>
          <a:prstGeom prst="rect">
            <a:avLst/>
          </a:prstGeom>
          <a:noFill/>
        </p:spPr>
        <p:txBody>
          <a:bodyPr>
            <a:spAutoFit/>
          </a:bodyPr>
          <a:lstStyle/>
          <a:p>
            <a:pPr>
              <a:defRPr/>
            </a:pPr>
            <a:r>
              <a:rPr lang="en-GB" sz="1400" b="1" dirty="0">
                <a:solidFill>
                  <a:srgbClr val="FF0000"/>
                </a:solidFill>
                <a:latin typeface="Arial Rounded MT Bold"/>
                <a:cs typeface="Arial" pitchFamily="34" charset="0"/>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sz="2000">
              <a:solidFill>
                <a:srgbClr val="000000"/>
              </a:solidFill>
              <a:latin typeface="Times New Roman" pitchFamily="18" charset="0"/>
              <a:cs typeface="Arial" pitchFamily="34" charset="0"/>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sz="2000">
              <a:solidFill>
                <a:srgbClr val="000000"/>
              </a:solidFill>
              <a:latin typeface="Times New Roman" pitchFamily="18" charset="0"/>
              <a:cs typeface="Arial" pitchFamily="34" charset="0"/>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defRPr/>
            </a:pPr>
            <a:endParaRPr lang="en-GB" sz="2000">
              <a:solidFill>
                <a:srgbClr val="000000"/>
              </a:solidFill>
              <a:latin typeface="Times New Roman" pitchFamily="18" charset="0"/>
              <a:cs typeface="Arial" pitchFamily="34" charset="0"/>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defRPr/>
            </a:pPr>
            <a:endParaRPr lang="en-GB" sz="2000">
              <a:solidFill>
                <a:srgbClr val="000000"/>
              </a:solidFill>
              <a:latin typeface="Times New Roman" pitchFamily="18" charset="0"/>
              <a:cs typeface="Arial" pitchFamily="34" charset="0"/>
            </a:endParaRPr>
          </a:p>
        </p:txBody>
      </p:sp>
    </p:spTree>
    <p:extLst>
      <p:ext uri="{BB962C8B-B14F-4D97-AF65-F5344CB8AC3E}">
        <p14:creationId xmlns:p14="http://schemas.microsoft.com/office/powerpoint/2010/main" val="3690304514"/>
      </p:ext>
    </p:extLst>
  </p:cSld>
  <p:clrMap bg1="lt1" tx1="dk1" bg2="lt2" tx2="dk2" accent1="accent1" accent2="accent2" accent3="accent3" accent4="accent4" accent5="accent5" accent6="accent6" hlink="hlink" folHlink="folHlink"/>
  <p:sldLayoutIdLst>
    <p:sldLayoutId id="2147485241"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spcBef>
                <a:spcPct val="50000"/>
              </a:spcBef>
              <a:defRPr/>
            </a:pPr>
            <a:endParaRPr lang="en-US" sz="2400" b="1">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4"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defRPr/>
            </a:pPr>
            <a:endParaRPr lang="en-US" sz="2000" b="1">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defRPr/>
            </a:pPr>
            <a:endParaRPr lang="en-US" sz="2000"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defRPr/>
            </a:pPr>
            <a:endParaRPr lang="en-US" sz="2000" b="1">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defRPr/>
            </a:pPr>
            <a:endParaRPr lang="en-US" sz="2000" b="1">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defRPr/>
            </a:pPr>
            <a:endParaRPr lang="en-US" sz="2000" b="1">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defRPr/>
            </a:pPr>
            <a:r>
              <a:rPr lang="en-GB" sz="1400" b="1" dirty="0">
                <a:solidFill>
                  <a:srgbClr val="FF0000"/>
                </a:solidFill>
                <a:latin typeface="Arial Rounded MT Bold"/>
              </a:rPr>
              <a:t>www.phil-race.co.uk</a:t>
            </a:r>
          </a:p>
        </p:txBody>
      </p:sp>
      <p:sp>
        <p:nvSpPr>
          <p:cNvPr id="13" name="AutoShape 38">
            <a:hlinkClick r:id="rId5"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sz="2000" b="1">
              <a:solidFill>
                <a:srgbClr val="000000"/>
              </a:solidFill>
              <a:latin typeface="Times New Roman" pitchFamily="18" charset="0"/>
            </a:endParaRPr>
          </a:p>
        </p:txBody>
      </p:sp>
      <p:sp>
        <p:nvSpPr>
          <p:cNvPr id="14" name="AutoShape 39">
            <a:hlinkClick r:id="rId6"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sz="2000" b="1">
              <a:solidFill>
                <a:srgbClr val="000000"/>
              </a:solidFill>
              <a:latin typeface="Times New Roman" pitchFamily="18" charset="0"/>
            </a:endParaRPr>
          </a:p>
        </p:txBody>
      </p:sp>
      <p:sp>
        <p:nvSpPr>
          <p:cNvPr id="15" name="AutoShape 40">
            <a:hlinkClick r:id="rId7"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defRPr/>
            </a:pPr>
            <a:endParaRPr lang="en-GB" sz="2000" b="1">
              <a:solidFill>
                <a:srgbClr val="000000"/>
              </a:solidFill>
              <a:latin typeface="Times New Roman" pitchFamily="18" charset="0"/>
            </a:endParaRPr>
          </a:p>
        </p:txBody>
      </p:sp>
      <p:sp>
        <p:nvSpPr>
          <p:cNvPr id="16" name="AutoShape 41">
            <a:hlinkClick r:id="rId4"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defRPr/>
            </a:pPr>
            <a:endParaRPr lang="en-GB" sz="2000" b="1">
              <a:solidFill>
                <a:srgbClr val="000000"/>
              </a:solidFill>
              <a:latin typeface="Times New Roman" pitchFamily="18" charset="0"/>
            </a:endParaRPr>
          </a:p>
        </p:txBody>
      </p:sp>
    </p:spTree>
    <p:extLst>
      <p:ext uri="{BB962C8B-B14F-4D97-AF65-F5344CB8AC3E}">
        <p14:creationId xmlns:p14="http://schemas.microsoft.com/office/powerpoint/2010/main" val="1643010522"/>
      </p:ext>
    </p:extLst>
  </p:cSld>
  <p:clrMap bg1="lt1" tx1="dk1" bg2="lt2" tx2="dk2" accent1="accent1" accent2="accent2" accent3="accent3" accent4="accent4" accent5="accent5" accent6="accent6" hlink="hlink" folHlink="folHlink"/>
  <p:sldLayoutIdLst>
    <p:sldLayoutId id="2147485243" r:id="rId1"/>
    <p:sldLayoutId id="2147485244" r:id="rId2"/>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b="1">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b="1">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b="1">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b="1">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Tree>
    <p:extLst>
      <p:ext uri="{BB962C8B-B14F-4D97-AF65-F5344CB8AC3E}">
        <p14:creationId xmlns:p14="http://schemas.microsoft.com/office/powerpoint/2010/main" val="1960265288"/>
      </p:ext>
    </p:extLst>
  </p:cSld>
  <p:clrMap bg1="lt1" tx1="dk1" bg2="lt2" tx2="dk2" accent1="accent1" accent2="accent2" accent3="accent3" accent4="accent4" accent5="accent5" accent6="accent6" hlink="hlink" folHlink="folHlink"/>
  <p:sldLayoutIdLst>
    <p:sldLayoutId id="2147485246"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B1D7F-33C8-4ED3-A1E1-44EF625BC720}" type="datetimeFigureOut">
              <a:rPr lang="en-GB" smtClean="0"/>
              <a:t>06/12/2018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1130A4-E241-4B31-81C0-CEEE80BF742A}" type="slidenum">
              <a:rPr lang="en-GB" smtClean="0"/>
              <a:t>‹#›</a:t>
            </a:fld>
            <a:endParaRPr lang="en-GB"/>
          </a:p>
        </p:txBody>
      </p:sp>
    </p:spTree>
    <p:extLst>
      <p:ext uri="{BB962C8B-B14F-4D97-AF65-F5344CB8AC3E}">
        <p14:creationId xmlns:p14="http://schemas.microsoft.com/office/powerpoint/2010/main" val="874389795"/>
      </p:ext>
    </p:extLst>
  </p:cSld>
  <p:clrMap bg1="lt1" tx1="dk1" bg2="lt2" tx2="dk2" accent1="accent1" accent2="accent2" accent3="accent3" accent4="accent4" accent5="accent5" accent6="accent6" hlink="hlink" folHlink="folHlink"/>
  <p:sldLayoutIdLst>
    <p:sldLayoutId id="214748524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4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4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4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4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4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Tree>
    <p:extLst>
      <p:ext uri="{BB962C8B-B14F-4D97-AF65-F5344CB8AC3E}">
        <p14:creationId xmlns:p14="http://schemas.microsoft.com/office/powerpoint/2010/main" val="2343659572"/>
      </p:ext>
    </p:extLst>
  </p:cSld>
  <p:clrMap bg1="lt1" tx1="dk1" bg2="lt2" tx2="dk2" accent1="accent1" accent2="accent2" accent3="accent3" accent4="accent4" accent5="accent5" accent6="accent6" hlink="hlink" folHlink="folHlink"/>
  <p:sldLayoutIdLst>
    <p:sldLayoutId id="2147485250"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fontAlgn="base">
        <a:lnSpc>
          <a:spcPct val="85000"/>
        </a:lnSpc>
        <a:spcBef>
          <a:spcPct val="0"/>
        </a:spcBef>
        <a:spcAft>
          <a:spcPct val="0"/>
        </a:spcAft>
        <a:defRPr sz="4000">
          <a:solidFill>
            <a:srgbClr val="008000"/>
          </a:solidFill>
          <a:latin typeface="+mj-lt"/>
          <a:ea typeface="+mj-ea"/>
          <a:cs typeface="+mj-cs"/>
        </a:defRPr>
      </a:lvl1pPr>
      <a:lvl2pPr algn="ctr" rtl="0" fontAlgn="base">
        <a:lnSpc>
          <a:spcPct val="85000"/>
        </a:lnSpc>
        <a:spcBef>
          <a:spcPct val="0"/>
        </a:spcBef>
        <a:spcAft>
          <a:spcPct val="0"/>
        </a:spcAft>
        <a:defRPr sz="4000">
          <a:solidFill>
            <a:srgbClr val="008000"/>
          </a:solidFill>
          <a:latin typeface="Arial Rounded MT Bold" pitchFamily="34" charset="0"/>
        </a:defRPr>
      </a:lvl2pPr>
      <a:lvl3pPr algn="ctr" rtl="0" fontAlgn="base">
        <a:lnSpc>
          <a:spcPct val="85000"/>
        </a:lnSpc>
        <a:spcBef>
          <a:spcPct val="0"/>
        </a:spcBef>
        <a:spcAft>
          <a:spcPct val="0"/>
        </a:spcAft>
        <a:defRPr sz="4000">
          <a:solidFill>
            <a:srgbClr val="008000"/>
          </a:solidFill>
          <a:latin typeface="Arial Rounded MT Bold" pitchFamily="34" charset="0"/>
        </a:defRPr>
      </a:lvl3pPr>
      <a:lvl4pPr algn="ctr" rtl="0" fontAlgn="base">
        <a:lnSpc>
          <a:spcPct val="85000"/>
        </a:lnSpc>
        <a:spcBef>
          <a:spcPct val="0"/>
        </a:spcBef>
        <a:spcAft>
          <a:spcPct val="0"/>
        </a:spcAft>
        <a:defRPr sz="4000">
          <a:solidFill>
            <a:srgbClr val="008000"/>
          </a:solidFill>
          <a:latin typeface="Arial Rounded MT Bold" pitchFamily="34" charset="0"/>
        </a:defRPr>
      </a:lvl4pPr>
      <a:lvl5pPr algn="ctr" rtl="0" fontAlgn="base">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fontAlgn="base">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fontAlgn="base">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fontAlgn="base">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sldLayoutIdLst>
    <p:sldLayoutId id="2147484704"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b="1">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b="1">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b="1">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b="1">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sldLayoutIdLst>
    <p:sldLayoutId id="2147485200"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4"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5" action="ppaction://hlinkpres?slideindex=1&amp;slidetitle=" highlightClick="1"/>
          </p:cNvPr>
          <p:cNvSpPr>
            <a:spLocks noChangeArrowheads="1"/>
          </p:cNvSpPr>
          <p:nvPr userDrawn="1"/>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6" action="ppaction://hlinkpres?slideindex=1&amp;slidetitle=" highlightClick="1"/>
          </p:cNvPr>
          <p:cNvSpPr>
            <a:spLocks noChangeArrowheads="1"/>
          </p:cNvSpPr>
          <p:nvPr userDrawn="1"/>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7" action="ppaction://hlinkpres?slideindex=1&amp;slidetitle=" highlightClick="1"/>
          </p:cNvPr>
          <p:cNvSpPr>
            <a:spLocks noChangeArrowheads="1"/>
          </p:cNvSpPr>
          <p:nvPr userDrawn="1"/>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4" action="ppaction://hlinkpres?slideindex=1&amp;slidetitle=" highlightClick="1"/>
          </p:cNvPr>
          <p:cNvSpPr>
            <a:spLocks noChangeArrowheads="1"/>
          </p:cNvSpPr>
          <p:nvPr userDrawn="1"/>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sldLayoutIdLst>
    <p:sldLayoutId id="2147485008" r:id="rId1"/>
    <p:sldLayoutId id="2147485017" r:id="rId2"/>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Tree>
  </p:cSld>
  <p:clrMap bg1="dk1" tx1="lt1" bg2="dk2" tx2="lt2" accent1="accent1" accent2="accent2" accent3="accent3" accent4="accent4" accent5="accent5" accent6="accent6" hlink="hlink" folHlink="folHlink"/>
  <p:sldLayoutIdLst>
    <p:sldLayoutId id="2147484747"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eaLnBrk="1" hangingPunct="1">
              <a:defRPr/>
            </a:pPr>
            <a:endParaRPr lang="en-GB" sz="4000" b="0" dirty="0">
              <a:solidFill>
                <a:srgbClr val="000000"/>
              </a:solidFill>
            </a:endParaRPr>
          </a:p>
        </p:txBody>
      </p:sp>
      <p:sp>
        <p:nvSpPr>
          <p:cNvPr id="3075" name="Rectangle 3"/>
          <p:cNvSpPr>
            <a:spLocks noGrp="1" noChangeArrowheads="1"/>
          </p:cNvSpPr>
          <p:nvPr>
            <p:ph type="title"/>
          </p:nvPr>
        </p:nvSpPr>
        <p:spPr bwMode="auto">
          <a:xfrm>
            <a:off x="457200" y="122250"/>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dirty="0"/>
          </a:p>
        </p:txBody>
      </p:sp>
      <p:sp>
        <p:nvSpPr>
          <p:cNvPr id="3076"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dirty="0"/>
          </a:p>
        </p:txBody>
      </p:sp>
      <p:sp>
        <p:nvSpPr>
          <p:cNvPr id="4102" name="Rectangle 6"/>
          <p:cNvSpPr>
            <a:spLocks noGrp="1" noChangeArrowheads="1"/>
          </p:cNvSpPr>
          <p:nvPr>
            <p:ph type="ftr" sz="quarter" idx="3"/>
          </p:nvPr>
        </p:nvSpPr>
        <p:spPr bwMode="auto">
          <a:xfrm>
            <a:off x="2303469"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r>
              <a:rPr lang="en-GB" altLang="en-US"/>
              <a:t>Leeds Metropolitan University</a:t>
            </a:r>
          </a:p>
          <a:p>
            <a:pPr>
              <a:defRPr/>
            </a:pPr>
            <a:r>
              <a:rPr lang="en-GB" altLang="en-US"/>
              <a:t>Innovation North – Faculty Of Information And Technology</a:t>
            </a:r>
          </a:p>
        </p:txBody>
      </p:sp>
      <p:pic>
        <p:nvPicPr>
          <p:cNvPr id="3078" name="Picture 8" descr="LeedsMetRoseLogo"/>
          <p:cNvPicPr>
            <a:picLocks noChangeAspect="1" noChangeArrowheads="1"/>
          </p:cNvPicPr>
          <p:nvPr/>
        </p:nvPicPr>
        <p:blipFill>
          <a:blip r:embed="rId3" cstate="email"/>
          <a:srcRect/>
          <a:stretch>
            <a:fillRect/>
          </a:stretch>
        </p:blipFill>
        <p:spPr bwMode="auto">
          <a:xfrm>
            <a:off x="2495550" y="6280150"/>
            <a:ext cx="279400" cy="431800"/>
          </a:xfrm>
          <a:prstGeom prst="rect">
            <a:avLst/>
          </a:prstGeom>
          <a:noFill/>
          <a:ln w="9525">
            <a:noFill/>
            <a:miter lim="800000"/>
            <a:headEnd/>
            <a:tailEnd/>
          </a:ln>
        </p:spPr>
      </p:pic>
      <p:grpSp>
        <p:nvGrpSpPr>
          <p:cNvPr id="2" name="Group 9"/>
          <p:cNvGrpSpPr>
            <a:grpSpLocks/>
          </p:cNvGrpSpPr>
          <p:nvPr/>
        </p:nvGrpSpPr>
        <p:grpSpPr bwMode="auto">
          <a:xfrm>
            <a:off x="8101019" y="188925"/>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grpSp>
    </p:spTree>
  </p:cSld>
  <p:clrMap bg1="dk1" tx1="lt1" bg2="dk2" tx2="lt2" accent1="accent1" accent2="accent2" accent3="accent3" accent4="accent4" accent5="accent5" accent6="accent6" hlink="hlink" folHlink="folHlink"/>
  <p:sldLayoutIdLst>
    <p:sldLayoutId id="2147484759" r:id="rId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7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7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txStyles>
    <p:titleStyle>
      <a:lvl1pPr algn="l" rtl="0" eaLnBrk="1" fontAlgn="base" hangingPunct="1">
        <a:spcBef>
          <a:spcPct val="0"/>
        </a:spcBef>
        <a:spcAft>
          <a:spcPct val="0"/>
        </a:spcAft>
        <a:defRPr sz="3900" b="1">
          <a:solidFill>
            <a:schemeClr val="tx2"/>
          </a:solidFill>
          <a:latin typeface="Calibri" pitchFamily="34" charset="0"/>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Calibri" pitchFamily="34" charset="0"/>
          <a:ea typeface="+mn-ea"/>
          <a:cs typeface="+mn-cs"/>
        </a:defRPr>
      </a:lvl1pPr>
      <a:lvl2pPr marL="692150" indent="-347663" algn="l" rtl="0" eaLnBrk="1" fontAlgn="base" hangingPunct="1">
        <a:spcBef>
          <a:spcPct val="20000"/>
        </a:spcBef>
        <a:spcAft>
          <a:spcPct val="0"/>
        </a:spcAft>
        <a:buClr>
          <a:srgbClr val="339966"/>
        </a:buClr>
        <a:buSzPct val="70000"/>
        <a:buFont typeface="Wingdings" pitchFamily="2" charset="2"/>
        <a:buChar char="l"/>
        <a:defRPr sz="2600">
          <a:solidFill>
            <a:schemeClr val="tx1"/>
          </a:solidFill>
          <a:latin typeface="Calibri" pitchFamily="34" charset="0"/>
        </a:defRPr>
      </a:lvl2pPr>
      <a:lvl3pPr marL="987425" indent="-293688" algn="l" rtl="0" eaLnBrk="1" fontAlgn="base" hangingPunct="1">
        <a:spcBef>
          <a:spcPct val="20000"/>
        </a:spcBef>
        <a:spcAft>
          <a:spcPct val="0"/>
        </a:spcAft>
        <a:buClr>
          <a:srgbClr val="8A00C0"/>
        </a:buClr>
        <a:buSzPct val="70000"/>
        <a:buFont typeface="Wingdings" pitchFamily="2" charset="2"/>
        <a:buChar char="l"/>
        <a:defRPr sz="2300">
          <a:solidFill>
            <a:schemeClr val="tx1"/>
          </a:solidFill>
          <a:latin typeface="Calibri" pitchFamily="34" charset="0"/>
        </a:defRPr>
      </a:lvl3pPr>
      <a:lvl4pPr marL="1281113" indent="-292100" algn="l" rtl="0" eaLnBrk="1" fontAlgn="base" hangingPunct="1">
        <a:spcBef>
          <a:spcPct val="20000"/>
        </a:spcBef>
        <a:spcAft>
          <a:spcPct val="0"/>
        </a:spcAft>
        <a:buClr>
          <a:srgbClr val="A0C6A0"/>
        </a:buClr>
        <a:buSzPct val="75000"/>
        <a:buFont typeface="Wingdings" pitchFamily="2" charset="2"/>
        <a:buChar char="§"/>
        <a:defRPr sz="2000">
          <a:solidFill>
            <a:schemeClr val="tx1"/>
          </a:solidFill>
          <a:latin typeface="Calibri" pitchFamily="34" charset="0"/>
        </a:defRPr>
      </a:lvl4pPr>
      <a:lvl5pPr marL="15986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Calibri" pitchFamily="34" charset="0"/>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bwMode="ltGray">
      <p:bgPr>
        <a:blipFill dpi="0" rotWithShape="0">
          <a:blip r:embed="rId3" cstate="email"/>
          <a:srcRect/>
          <a:tile tx="0" ty="0" sx="100000" sy="100000" flip="none" algn="tl"/>
        </a:blipFill>
        <a:effectLst/>
      </p:bgPr>
    </p:bg>
    <p:spTree>
      <p:nvGrpSpPr>
        <p:cNvPr id="1" name=""/>
        <p:cNvGrpSpPr/>
        <p:nvPr/>
      </p:nvGrpSpPr>
      <p:grpSpPr>
        <a:xfrm>
          <a:off x="0" y="0"/>
          <a:ext cx="0" cy="0"/>
          <a:chOff x="0" y="0"/>
          <a:chExt cx="0" cy="0"/>
        </a:xfrm>
      </p:grpSpPr>
      <p:sp>
        <p:nvSpPr>
          <p:cNvPr id="1039" name="Rectangle 15"/>
          <p:cNvSpPr>
            <a:spLocks noGrp="1" noChangeArrowheads="1"/>
          </p:cNvSpPr>
          <p:nvPr>
            <p:ph type="title"/>
          </p:nvPr>
        </p:nvSpPr>
        <p:spPr bwMode="auto">
          <a:xfrm>
            <a:off x="844552" y="349250"/>
            <a:ext cx="7759700" cy="1092200"/>
          </a:xfrm>
          <a:prstGeom prst="rect">
            <a:avLst/>
          </a:prstGeom>
          <a:solidFill>
            <a:srgbClr val="FFCCFF"/>
          </a:solidFill>
          <a:ln w="12700">
            <a:solidFill>
              <a:schemeClr val="tx1"/>
            </a:solidFill>
            <a:miter lim="800000"/>
            <a:headEnd/>
            <a:tailEnd/>
          </a:ln>
          <a:effectLst>
            <a:outerShdw dist="107763" dir="2700000" algn="ctr" rotWithShape="0">
              <a:schemeClr val="tx2"/>
            </a:outerShdw>
          </a:effectLst>
        </p:spPr>
        <p:txBody>
          <a:bodyPr vert="horz" wrap="square" lIns="92075" tIns="46038" rIns="92075" bIns="46038" numCol="1" anchor="ctr" anchorCtr="0" compatLnSpc="1">
            <a:prstTxWarp prst="textNoShape">
              <a:avLst/>
            </a:prstTxWarp>
          </a:bodyPr>
          <a:lstStyle/>
          <a:p>
            <a:pPr lvl="0"/>
            <a:r>
              <a:rPr lang="en-GB" dirty="0"/>
              <a:t>Click to edit Master title style</a:t>
            </a:r>
          </a:p>
        </p:txBody>
      </p:sp>
      <p:sp>
        <p:nvSpPr>
          <p:cNvPr id="1027" name="Rectangle 16"/>
          <p:cNvSpPr>
            <a:spLocks noGrp="1" noChangeArrowheads="1"/>
          </p:cNvSpPr>
          <p:nvPr>
            <p:ph type="body" idx="1"/>
          </p:nvPr>
        </p:nvSpPr>
        <p:spPr bwMode="auto">
          <a:xfrm>
            <a:off x="844552" y="1758950"/>
            <a:ext cx="7759700" cy="4102100"/>
          </a:xfrm>
          <a:prstGeom prst="rect">
            <a:avLst/>
          </a:prstGeom>
          <a:solidFill>
            <a:srgbClr val="CCCCFF"/>
          </a:solidFill>
          <a:ln w="12700">
            <a:solidFill>
              <a:schemeClr val="tx1"/>
            </a:solidFill>
            <a:miter lim="800000"/>
            <a:headEnd/>
            <a:tailEnd/>
          </a:ln>
        </p:spPr>
        <p:txBody>
          <a:bodyPr vert="horz" wrap="square" lIns="92075" tIns="46038" rIns="92075" bIns="46038"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41" name="Rectangle 17"/>
          <p:cNvSpPr>
            <a:spLocks noGrp="1" noChangeArrowheads="1"/>
          </p:cNvSpPr>
          <p:nvPr>
            <p:ph type="dt" sz="half" idx="2"/>
          </p:nvPr>
        </p:nvSpPr>
        <p:spPr bwMode="auto">
          <a:xfrm>
            <a:off x="381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l">
              <a:defRPr sz="1400" b="1">
                <a:solidFill>
                  <a:schemeClr val="accent1"/>
                </a:solidFill>
                <a:latin typeface="+mn-lt"/>
              </a:defRPr>
            </a:lvl1pPr>
          </a:lstStyle>
          <a:p>
            <a:pPr eaLnBrk="0" hangingPunct="0">
              <a:defRPr/>
            </a:pPr>
            <a:endParaRPr lang="en-US" dirty="0">
              <a:solidFill>
                <a:srgbClr val="6600FF"/>
              </a:solidFill>
            </a:endParaRPr>
          </a:p>
        </p:txBody>
      </p:sp>
      <p:sp>
        <p:nvSpPr>
          <p:cNvPr id="1042" name="Rectangle 18"/>
          <p:cNvSpPr>
            <a:spLocks noGrp="1" noChangeArrowheads="1"/>
          </p:cNvSpPr>
          <p:nvPr>
            <p:ph type="ftr" sz="quarter" idx="3"/>
          </p:nvPr>
        </p:nvSpPr>
        <p:spPr bwMode="auto">
          <a:xfrm>
            <a:off x="3511552" y="6330962"/>
            <a:ext cx="2882900" cy="442913"/>
          </a:xfrm>
          <a:prstGeom prst="rect">
            <a:avLst/>
          </a:prstGeom>
          <a:noFill/>
          <a:ln w="12700">
            <a:noFill/>
            <a:miter lim="800000"/>
            <a:headEnd/>
            <a:tailEnd/>
          </a:ln>
          <a:effectLst/>
        </p:spPr>
        <p:txBody>
          <a:bodyPr vert="horz" wrap="none" lIns="92075" tIns="46038" rIns="92075" bIns="46038" numCol="1" anchor="ctr" anchorCtr="0" compatLnSpc="1">
            <a:prstTxWarp prst="textNoShape">
              <a:avLst/>
            </a:prstTxWarp>
          </a:bodyPr>
          <a:lstStyle>
            <a:lvl1pPr>
              <a:lnSpc>
                <a:spcPct val="75000"/>
              </a:lnSpc>
              <a:defRPr sz="1600" b="1">
                <a:solidFill>
                  <a:srgbClr val="0033CC"/>
                </a:solidFill>
                <a:latin typeface="+mn-lt"/>
              </a:defRPr>
            </a:lvl1pPr>
          </a:lstStyle>
          <a:p>
            <a:pPr algn="ctr" eaLnBrk="0" hangingPunct="0">
              <a:defRPr/>
            </a:pPr>
            <a:endParaRPr lang="en-US" dirty="0"/>
          </a:p>
        </p:txBody>
      </p:sp>
      <p:sp>
        <p:nvSpPr>
          <p:cNvPr id="1043" name="Rectangle 19"/>
          <p:cNvSpPr>
            <a:spLocks noGrp="1" noChangeArrowheads="1"/>
          </p:cNvSpPr>
          <p:nvPr>
            <p:ph type="sldNum" sz="quarter" idx="4"/>
          </p:nvPr>
        </p:nvSpPr>
        <p:spPr bwMode="auto">
          <a:xfrm>
            <a:off x="6858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atin typeface="+mn-lt"/>
              </a:defRPr>
            </a:lvl1pPr>
          </a:lstStyle>
          <a:p>
            <a:pPr eaLnBrk="0" hangingPunct="0">
              <a:defRPr/>
            </a:pPr>
            <a:endParaRPr lang="en-US"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4761" r:id="rId1"/>
  </p:sldLayoutIdLst>
  <p:txStyles>
    <p:titleStyle>
      <a:lvl1pPr algn="ctr" rtl="0" eaLnBrk="0" fontAlgn="base" hangingPunct="0">
        <a:lnSpc>
          <a:spcPct val="75000"/>
        </a:lnSpc>
        <a:spcBef>
          <a:spcPct val="0"/>
        </a:spcBef>
        <a:spcAft>
          <a:spcPct val="0"/>
        </a:spcAft>
        <a:defRPr sz="4400" b="1">
          <a:solidFill>
            <a:schemeClr val="tx2"/>
          </a:solidFill>
          <a:latin typeface="Calibri" pitchFamily="34" charset="0"/>
          <a:ea typeface="+mj-ea"/>
          <a:cs typeface="+mj-cs"/>
        </a:defRPr>
      </a:lvl1pPr>
      <a:lvl2pPr algn="ctr" rtl="0" eaLnBrk="0" fontAlgn="base" hangingPunct="0">
        <a:lnSpc>
          <a:spcPct val="75000"/>
        </a:lnSpc>
        <a:spcBef>
          <a:spcPct val="0"/>
        </a:spcBef>
        <a:spcAft>
          <a:spcPct val="0"/>
        </a:spcAft>
        <a:defRPr sz="4400" b="1">
          <a:solidFill>
            <a:schemeClr val="tx2"/>
          </a:solidFill>
          <a:latin typeface="Arial" charset="0"/>
        </a:defRPr>
      </a:lvl2pPr>
      <a:lvl3pPr algn="ctr" rtl="0" eaLnBrk="0" fontAlgn="base" hangingPunct="0">
        <a:lnSpc>
          <a:spcPct val="75000"/>
        </a:lnSpc>
        <a:spcBef>
          <a:spcPct val="0"/>
        </a:spcBef>
        <a:spcAft>
          <a:spcPct val="0"/>
        </a:spcAft>
        <a:defRPr sz="4400" b="1">
          <a:solidFill>
            <a:schemeClr val="tx2"/>
          </a:solidFill>
          <a:latin typeface="Arial" charset="0"/>
        </a:defRPr>
      </a:lvl3pPr>
      <a:lvl4pPr algn="ctr" rtl="0" eaLnBrk="0" fontAlgn="base" hangingPunct="0">
        <a:lnSpc>
          <a:spcPct val="75000"/>
        </a:lnSpc>
        <a:spcBef>
          <a:spcPct val="0"/>
        </a:spcBef>
        <a:spcAft>
          <a:spcPct val="0"/>
        </a:spcAft>
        <a:defRPr sz="4400" b="1">
          <a:solidFill>
            <a:schemeClr val="tx2"/>
          </a:solidFill>
          <a:latin typeface="Arial" charset="0"/>
        </a:defRPr>
      </a:lvl4pPr>
      <a:lvl5pPr algn="ctr" rtl="0" eaLnBrk="0" fontAlgn="base" hangingPunct="0">
        <a:lnSpc>
          <a:spcPct val="75000"/>
        </a:lnSpc>
        <a:spcBef>
          <a:spcPct val="0"/>
        </a:spcBef>
        <a:spcAft>
          <a:spcPct val="0"/>
        </a:spcAft>
        <a:defRPr sz="4400" b="1">
          <a:solidFill>
            <a:schemeClr val="tx2"/>
          </a:solidFill>
          <a:latin typeface="Arial" charset="0"/>
        </a:defRPr>
      </a:lvl5pPr>
      <a:lvl6pPr marL="457200" algn="ctr" rtl="0" eaLnBrk="0" fontAlgn="base" hangingPunct="0">
        <a:lnSpc>
          <a:spcPct val="75000"/>
        </a:lnSpc>
        <a:spcBef>
          <a:spcPct val="0"/>
        </a:spcBef>
        <a:spcAft>
          <a:spcPct val="0"/>
        </a:spcAft>
        <a:defRPr sz="4400" b="1">
          <a:solidFill>
            <a:schemeClr val="tx2"/>
          </a:solidFill>
          <a:latin typeface="Arial" charset="0"/>
        </a:defRPr>
      </a:lvl6pPr>
      <a:lvl7pPr marL="914400" algn="ctr" rtl="0" eaLnBrk="0" fontAlgn="base" hangingPunct="0">
        <a:lnSpc>
          <a:spcPct val="75000"/>
        </a:lnSpc>
        <a:spcBef>
          <a:spcPct val="0"/>
        </a:spcBef>
        <a:spcAft>
          <a:spcPct val="0"/>
        </a:spcAft>
        <a:defRPr sz="4400" b="1">
          <a:solidFill>
            <a:schemeClr val="tx2"/>
          </a:solidFill>
          <a:latin typeface="Arial" charset="0"/>
        </a:defRPr>
      </a:lvl7pPr>
      <a:lvl8pPr marL="1371600" algn="ctr" rtl="0" eaLnBrk="0" fontAlgn="base" hangingPunct="0">
        <a:lnSpc>
          <a:spcPct val="75000"/>
        </a:lnSpc>
        <a:spcBef>
          <a:spcPct val="0"/>
        </a:spcBef>
        <a:spcAft>
          <a:spcPct val="0"/>
        </a:spcAft>
        <a:defRPr sz="4400" b="1">
          <a:solidFill>
            <a:schemeClr val="tx2"/>
          </a:solidFill>
          <a:latin typeface="Arial" charset="0"/>
        </a:defRPr>
      </a:lvl8pPr>
      <a:lvl9pPr marL="1828800" algn="ctr" rtl="0" eaLnBrk="0" fontAlgn="base" hangingPunct="0">
        <a:lnSpc>
          <a:spcPct val="75000"/>
        </a:lnSpc>
        <a:spcBef>
          <a:spcPct val="0"/>
        </a:spcBef>
        <a:spcAft>
          <a:spcPct val="0"/>
        </a:spcAft>
        <a:defRPr sz="4400" b="1">
          <a:solidFill>
            <a:schemeClr val="tx2"/>
          </a:solidFill>
          <a:latin typeface="Arial" charset="0"/>
        </a:defRPr>
      </a:lvl9pPr>
    </p:titleStyle>
    <p:bodyStyle>
      <a:lvl1pPr marL="342900" indent="-342900" algn="l" rtl="0" eaLnBrk="0" fontAlgn="base" hangingPunct="0">
        <a:lnSpc>
          <a:spcPct val="90000"/>
        </a:lnSpc>
        <a:spcBef>
          <a:spcPct val="0"/>
        </a:spcBef>
        <a:spcAft>
          <a:spcPct val="0"/>
        </a:spcAft>
        <a:buClr>
          <a:srgbClr val="FF3399"/>
        </a:buClr>
        <a:buSzPct val="75000"/>
        <a:buFont typeface="Monotype Sorts" pitchFamily="2" charset="2"/>
        <a:buChar char="u"/>
        <a:defRPr sz="4000" b="1">
          <a:solidFill>
            <a:schemeClr val="tx1"/>
          </a:solidFill>
          <a:latin typeface="+mn-lt"/>
          <a:ea typeface="+mn-ea"/>
          <a:cs typeface="+mn-cs"/>
        </a:defRPr>
      </a:lvl1pPr>
      <a:lvl2pPr marL="742950" indent="-285750" algn="l" rtl="0" eaLnBrk="0" fontAlgn="base" hangingPunct="0">
        <a:lnSpc>
          <a:spcPct val="90000"/>
        </a:lnSpc>
        <a:spcBef>
          <a:spcPct val="0"/>
        </a:spcBef>
        <a:spcAft>
          <a:spcPct val="0"/>
        </a:spcAft>
        <a:buClr>
          <a:srgbClr val="FF3399"/>
        </a:buClr>
        <a:buSzPct val="75000"/>
        <a:buFont typeface="Monotype Sorts" pitchFamily="2" charset="2"/>
        <a:buChar char="u"/>
        <a:defRPr sz="2800">
          <a:solidFill>
            <a:schemeClr val="tx1"/>
          </a:solidFill>
          <a:latin typeface="+mn-lt"/>
        </a:defRPr>
      </a:lvl2pPr>
      <a:lvl3pPr marL="11430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400">
          <a:solidFill>
            <a:schemeClr val="tx1"/>
          </a:solidFill>
          <a:latin typeface="+mn-lt"/>
        </a:defRPr>
      </a:lvl3pPr>
      <a:lvl4pPr marL="16002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4pPr>
      <a:lvl5pPr marL="20574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5pPr>
      <a:lvl6pPr marL="25146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6pPr>
      <a:lvl7pPr marL="29718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7pPr>
      <a:lvl8pPr marL="34290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8pPr>
      <a:lvl9pPr marL="38862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Calibri" pitchFamily="34"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alibri" pitchFamily="34" charset="0"/>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alibri" pitchFamily="34" charset="0"/>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Tree>
  </p:cSld>
  <p:clrMap bg1="lt1" tx1="dk1" bg2="lt2" tx2="dk2" accent1="accent1" accent2="accent2" accent3="accent3" accent4="accent4" accent5="accent5" accent6="accent6" hlink="hlink" folHlink="folHlink"/>
  <p:sldLayoutIdLst>
    <p:sldLayoutId id="2147485136"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about%20phil%202.ppt" TargetMode="External"/><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hyperlink" Target="file:///C:\Users\Phil\Desktop\current%20stuff\brunel%20pieces%203\Newcastle.pptx#-1,1,Slide 1"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t.co/bs44uhKGgw"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3" Type="http://schemas.openxmlformats.org/officeDocument/2006/relationships/hyperlink" Target="https://phil-race.co.uk/2016/10/lthe-tweetchat-lthechat-wed-oct-19-8-00-9-00-pm/" TargetMode="External"/><Relationship Id="rId2" Type="http://schemas.openxmlformats.org/officeDocument/2006/relationships/hyperlink" Target="http://phil-race.co.uk/2016/04/updated-powerpoint-ripples-model/" TargetMode="External"/><Relationship Id="rId1" Type="http://schemas.openxmlformats.org/officeDocument/2006/relationships/slideLayout" Target="../slideLayouts/slideLayout4.xml"/><Relationship Id="rId4" Type="http://schemas.openxmlformats.org/officeDocument/2006/relationships/hyperlink" Target="http://phil-race.co.uk/ripples-model-seven-factors-underpinning-successful-learning-update-july-2015/"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hyperlink" Target="../york.bmp" TargetMode="External"/><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9.xml"/><Relationship Id="rId1" Type="http://schemas.openxmlformats.org/officeDocument/2006/relationships/slideLayout" Target="../slideLayouts/slideLayout20.xml"/><Relationship Id="rId4" Type="http://schemas.openxmlformats.org/officeDocument/2006/relationships/image" Target="../media/image7.jpg"/></Relationships>
</file>

<file path=ppt/slides/_rels/slide24.xml.rels><?xml version="1.0" encoding="UTF-8" standalone="yes"?>
<Relationships xmlns="http://schemas.openxmlformats.org/package/2006/relationships"><Relationship Id="rId3" Type="http://schemas.openxmlformats.org/officeDocument/2006/relationships/hyperlink" Target="https://www.frontiersin.org/articles/10.3389/feduc.2018.00067/full" TargetMode="External"/><Relationship Id="rId2" Type="http://schemas.openxmlformats.org/officeDocument/2006/relationships/notesSlide" Target="../notesSlides/notesSlide10.xml"/><Relationship Id="rId1" Type="http://schemas.openxmlformats.org/officeDocument/2006/relationships/slideLayout" Target="../slideLayouts/slideLayout21.xml"/><Relationship Id="rId5" Type="http://schemas.openxmlformats.org/officeDocument/2006/relationships/image" Target="../media/image9.jpg"/><Relationship Id="rId4" Type="http://schemas.openxmlformats.org/officeDocument/2006/relationships/image" Target="../media/image8.jpg"/></Relationships>
</file>

<file path=ppt/slides/_rels/slide2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hyperlink" Target="https://doi.org/10.1080/02602938.2018.1463354" TargetMode="External"/><Relationship Id="rId1" Type="http://schemas.openxmlformats.org/officeDocument/2006/relationships/slideLayout" Target="../slideLayouts/slideLayout21.xml"/><Relationship Id="rId4" Type="http://schemas.openxmlformats.org/officeDocument/2006/relationships/image" Target="../media/image11.jp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3" Type="http://schemas.openxmlformats.org/officeDocument/2006/relationships/hyperlink" Target="../../../Phil/Desktop/brunel%20pieces%202/Choices&#8230;.ppt" TargetMode="External"/><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5.xml"/><Relationship Id="rId1" Type="http://schemas.openxmlformats.org/officeDocument/2006/relationships/audio" Target="file:///C:\Documents%20and%20Settings\user\Desktop\glass.mp3" TargetMode="External"/><Relationship Id="rId5" Type="http://schemas.openxmlformats.org/officeDocument/2006/relationships/image" Target="../media/image12.png"/><Relationship Id="rId4" Type="http://schemas.openxmlformats.org/officeDocument/2006/relationships/hyperlink" Target="../../../Phil/Desktop/brunel%20pieces%202/Choices&#8230;.ppt"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Phil/Desktop/brunel%20pieces%202/Choices&#8230;.ppt" TargetMode="External"/><Relationship Id="rId2" Type="http://schemas.openxmlformats.org/officeDocument/2006/relationships/notesSlide" Target="../notesSlides/notesSlide17.xml"/><Relationship Id="rId1" Type="http://schemas.openxmlformats.org/officeDocument/2006/relationships/slideLayout" Target="../slideLayouts/slideLayout2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5.xml"/></Relationships>
</file>

<file path=ppt/slides/_rels/slide3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phil-race.co.uk/" TargetMode="External"/><Relationship Id="rId2" Type="http://schemas.openxmlformats.org/officeDocument/2006/relationships/notesSlide" Target="../notesSlides/notesSlide32.xml"/><Relationship Id="rId1" Type="http://schemas.openxmlformats.org/officeDocument/2006/relationships/slideLayout" Target="../slideLayouts/slideLayout8.xml"/><Relationship Id="rId4" Type="http://schemas.openxmlformats.org/officeDocument/2006/relationships/image" Target="../media/image17.jpeg"/></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8.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8.xml"/></Relationships>
</file>

<file path=ppt/slides/_rels/slide57.xml.rels><?xml version="1.0" encoding="UTF-8" standalone="yes"?>
<Relationships xmlns="http://schemas.openxmlformats.org/package/2006/relationships"><Relationship Id="rId3" Type="http://schemas.openxmlformats.org/officeDocument/2006/relationships/hyperlink" Target="https://www.frontiersin.org/articles/10.3389/feduc.2018.00067/full" TargetMode="External"/><Relationship Id="rId2" Type="http://schemas.openxmlformats.org/officeDocument/2006/relationships/notesSlide" Target="../notesSlides/notesSlide35.xml"/><Relationship Id="rId1" Type="http://schemas.openxmlformats.org/officeDocument/2006/relationships/slideLayout" Target="../slideLayouts/slideLayout18.xml"/><Relationship Id="rId5" Type="http://schemas.openxmlformats.org/officeDocument/2006/relationships/hyperlink" Target="http://www.jisc.ac.uk/whatwedo/programmes/usersandinnovation/soundsgood.aspx" TargetMode="External"/><Relationship Id="rId4" Type="http://schemas.openxmlformats.org/officeDocument/2006/relationships/hyperlink" Target="http://www.pass.brad.ac.uk/" TargetMode="Externa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8050" name="Rectangle 2"/>
          <p:cNvSpPr>
            <a:spLocks noGrp="1" noChangeArrowheads="1"/>
          </p:cNvSpPr>
          <p:nvPr>
            <p:ph type="ctrTitle"/>
          </p:nvPr>
        </p:nvSpPr>
        <p:spPr>
          <a:xfrm>
            <a:off x="611452" y="332570"/>
            <a:ext cx="6697400" cy="2736380"/>
          </a:xfrm>
          <a:noFill/>
        </p:spPr>
        <p:txBody>
          <a:bodyPr/>
          <a:lstStyle/>
          <a:p>
            <a:pPr algn="ctr">
              <a:defRPr/>
            </a:pPr>
            <a:r>
              <a:rPr lang="en-US" sz="8800" dirty="0">
                <a:solidFill>
                  <a:srgbClr val="FF0000"/>
                </a:solidFill>
                <a:latin typeface="AR CARTER" panose="02000000000000000000" pitchFamily="2" charset="0"/>
              </a:rPr>
              <a:t>Making feedback effective</a:t>
            </a:r>
            <a:endParaRPr lang="en-GB" sz="4000" dirty="0">
              <a:solidFill>
                <a:srgbClr val="92D050"/>
              </a:solidFill>
              <a:latin typeface="+mn-lt"/>
            </a:endParaRPr>
          </a:p>
        </p:txBody>
      </p:sp>
      <p:sp>
        <p:nvSpPr>
          <p:cNvPr id="5" name="Rectangle 8">
            <a:hlinkClick r:id="rId3" action="ppaction://hlinkpres?slideindex=1&amp;slidetitle="/>
          </p:cNvPr>
          <p:cNvSpPr>
            <a:spLocks noChangeArrowheads="1"/>
          </p:cNvSpPr>
          <p:nvPr/>
        </p:nvSpPr>
        <p:spPr bwMode="auto">
          <a:xfrm>
            <a:off x="251400" y="4687516"/>
            <a:ext cx="7056980" cy="1872190"/>
          </a:xfrm>
          <a:prstGeom prst="rect">
            <a:avLst/>
          </a:prstGeom>
          <a:solidFill>
            <a:srgbClr val="FFFFFF"/>
          </a:solidFill>
          <a:ln w="12700">
            <a:noFill/>
            <a:miter lim="800000"/>
            <a:headEnd/>
            <a:tailEnd/>
          </a:ln>
        </p:spPr>
        <p:txBody>
          <a:bodyPr lIns="92075" tIns="46038" rIns="92075" bIns="46038" anchor="ctr"/>
          <a:lstStyle/>
          <a:p>
            <a:pPr marL="723900" indent="-723900" algn="ctr" eaLnBrk="0" hangingPunct="0">
              <a:spcBef>
                <a:spcPct val="20000"/>
              </a:spcBef>
              <a:buClr>
                <a:srgbClr val="7E9CE8"/>
              </a:buClr>
              <a:buFont typeface="Wingdings" pitchFamily="2" charset="2"/>
              <a:buNone/>
            </a:pPr>
            <a:r>
              <a:rPr lang="en-GB" sz="2800" b="1" dirty="0">
                <a:solidFill>
                  <a:srgbClr val="000000"/>
                </a:solidFill>
                <a:latin typeface="Arial" pitchFamily="34" charset="0"/>
              </a:rPr>
              <a:t>Phil Race</a:t>
            </a:r>
          </a:p>
          <a:p>
            <a:pPr marL="723900" indent="-723900" algn="ctr" eaLnBrk="0" hangingPunct="0">
              <a:spcBef>
                <a:spcPct val="20000"/>
              </a:spcBef>
              <a:buClr>
                <a:srgbClr val="7E9CE8"/>
              </a:buClr>
              <a:buFont typeface="Wingdings" pitchFamily="2" charset="2"/>
              <a:buNone/>
            </a:pPr>
            <a:r>
              <a:rPr lang="en-GB" sz="1800" b="1" dirty="0">
                <a:solidFill>
                  <a:srgbClr val="008000"/>
                </a:solidFill>
                <a:latin typeface="Arial" pitchFamily="34" charset="0"/>
              </a:rPr>
              <a:t>(from Newcastle-upon-Tyne)</a:t>
            </a:r>
          </a:p>
          <a:p>
            <a:pPr marL="723900" indent="-723900" algn="ctr" eaLnBrk="0" hangingPunct="0">
              <a:spcBef>
                <a:spcPct val="20000"/>
              </a:spcBef>
              <a:buClr>
                <a:srgbClr val="7E9CE8"/>
              </a:buClr>
              <a:buFont typeface="Wingdings" pitchFamily="2" charset="2"/>
              <a:buNone/>
            </a:pPr>
            <a:r>
              <a:rPr lang="en-GB" sz="1400" b="1" dirty="0">
                <a:solidFill>
                  <a:srgbClr val="000000"/>
                </a:solidFill>
                <a:latin typeface="Arial" pitchFamily="34" charset="0"/>
              </a:rPr>
              <a:t>BSc  PhD  PGCE  FCIPD  PFHEA   NTF </a:t>
            </a:r>
          </a:p>
          <a:p>
            <a:pPr algn="ctr" eaLnBrk="0" hangingPunct="0">
              <a:lnSpc>
                <a:spcPct val="90000"/>
              </a:lnSpc>
              <a:buClr>
                <a:srgbClr val="FF3399"/>
              </a:buClr>
              <a:buSzPct val="75000"/>
              <a:buFont typeface="Monotype Sorts" pitchFamily="2" charset="2"/>
              <a:buNone/>
            </a:pPr>
            <a:r>
              <a:rPr lang="en-GB" sz="1800" b="1" dirty="0">
                <a:solidFill>
                  <a:srgbClr val="4F81BD"/>
                </a:solidFill>
                <a:latin typeface="Arial" charset="0"/>
              </a:rPr>
              <a:t>Follow Phil on Twitter: @RacePhil </a:t>
            </a:r>
            <a:endParaRPr lang="en-GB" sz="1800" b="1" dirty="0">
              <a:solidFill>
                <a:srgbClr val="4F81BD"/>
              </a:solidFill>
              <a:latin typeface="Arial" pitchFamily="34" charset="0"/>
            </a:endParaRPr>
          </a:p>
          <a:p>
            <a:pPr marL="723900" indent="-723900" algn="ctr" eaLnBrk="0" hangingPunct="0">
              <a:spcBef>
                <a:spcPct val="20000"/>
              </a:spcBef>
              <a:buClr>
                <a:srgbClr val="7E9CE8"/>
              </a:buClr>
              <a:buFont typeface="Wingdings" pitchFamily="2" charset="2"/>
              <a:buNone/>
            </a:pPr>
            <a:r>
              <a:rPr lang="en-GB" sz="1600" b="1" dirty="0">
                <a:solidFill>
                  <a:srgbClr val="000000"/>
                </a:solidFill>
                <a:latin typeface="Arial" pitchFamily="34" charset="0"/>
              </a:rPr>
              <a:t>Visiting Professor:  University of Plymouth and Edge Hill University</a:t>
            </a:r>
          </a:p>
          <a:p>
            <a:pPr marL="723900" indent="-723900" algn="ctr" eaLnBrk="0" hangingPunct="0">
              <a:spcBef>
                <a:spcPct val="20000"/>
              </a:spcBef>
              <a:buClr>
                <a:srgbClr val="7E9CE8"/>
              </a:buClr>
              <a:buFont typeface="Wingdings" pitchFamily="2" charset="2"/>
              <a:buNone/>
            </a:pPr>
            <a:r>
              <a:rPr lang="en-GB" sz="1600" b="1" dirty="0">
                <a:solidFill>
                  <a:srgbClr val="000000"/>
                </a:solidFill>
                <a:latin typeface="Arial" pitchFamily="34" charset="0"/>
              </a:rPr>
              <a:t>Emeritus Professor, Leeds Beckett University</a:t>
            </a:r>
          </a:p>
        </p:txBody>
      </p:sp>
      <p:sp>
        <p:nvSpPr>
          <p:cNvPr id="6" name="Action Button: Custom 5">
            <a:hlinkClick r:id="rId4" action="ppaction://hlinkpres?slideindex=1&amp;slidetitle=Slide 1" highlightClick="1"/>
          </p:cNvPr>
          <p:cNvSpPr/>
          <p:nvPr/>
        </p:nvSpPr>
        <p:spPr>
          <a:xfrm>
            <a:off x="7308380" y="2924930"/>
            <a:ext cx="1042416" cy="1042416"/>
          </a:xfrm>
          <a:prstGeom prst="actionButtonBlank">
            <a:avLst/>
          </a:prstGeom>
          <a:solidFill>
            <a:srgbClr val="FFFFFF">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400">
              <a:solidFill>
                <a:srgbClr val="FFFFFF"/>
              </a:solidFill>
              <a:latin typeface="Calibri" pitchFamily="34" charset="0"/>
            </a:endParaRPr>
          </a:p>
        </p:txBody>
      </p:sp>
      <p:sp>
        <p:nvSpPr>
          <p:cNvPr id="2" name="Rectangle 1"/>
          <p:cNvSpPr/>
          <p:nvPr/>
        </p:nvSpPr>
        <p:spPr>
          <a:xfrm>
            <a:off x="284618" y="3645030"/>
            <a:ext cx="6589152" cy="954107"/>
          </a:xfrm>
          <a:prstGeom prst="rect">
            <a:avLst/>
          </a:prstGeom>
        </p:spPr>
        <p:txBody>
          <a:bodyPr wrap="square">
            <a:spAutoFit/>
          </a:bodyPr>
          <a:lstStyle/>
          <a:p>
            <a:pPr algn="ctr"/>
            <a:r>
              <a:rPr lang="en-GB" sz="2800" b="1" dirty="0">
                <a:latin typeface="Calibri" panose="020F0502020204030204" pitchFamily="34" charset="0"/>
              </a:rPr>
              <a:t> 6</a:t>
            </a:r>
            <a:r>
              <a:rPr lang="en-GB" sz="2800" b="1" baseline="30000" dirty="0">
                <a:latin typeface="Calibri" panose="020F0502020204030204" pitchFamily="34" charset="0"/>
              </a:rPr>
              <a:t>th</a:t>
            </a:r>
            <a:r>
              <a:rPr lang="en-GB" sz="2800" b="1" dirty="0">
                <a:latin typeface="Calibri" panose="020F0502020204030204" pitchFamily="34" charset="0"/>
              </a:rPr>
              <a:t>  December,</a:t>
            </a:r>
            <a:r>
              <a:rPr lang="en-GB" sz="2800" dirty="0">
                <a:latin typeface="Calibri" panose="020F0502020204030204" pitchFamily="34" charset="0"/>
              </a:rPr>
              <a:t> </a:t>
            </a:r>
            <a:r>
              <a:rPr lang="en-GB" sz="2800" b="1" dirty="0">
                <a:latin typeface="Calibri" panose="020F0502020204030204" pitchFamily="34" charset="0"/>
              </a:rPr>
              <a:t>2018</a:t>
            </a:r>
          </a:p>
          <a:p>
            <a:pPr algn="ctr"/>
            <a:r>
              <a:rPr lang="en-GB" sz="2800" b="1" dirty="0">
                <a:latin typeface="Calibri" panose="020F0502020204030204" pitchFamily="34" charset="0"/>
              </a:rPr>
              <a:t>UCLAN: School of Medicine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13126-4D0E-4613-96EC-32BC3CD5C9AB}"/>
              </a:ext>
            </a:extLst>
          </p:cNvPr>
          <p:cNvSpPr>
            <a:spLocks noGrp="1"/>
          </p:cNvSpPr>
          <p:nvPr>
            <p:ph type="title"/>
          </p:nvPr>
        </p:nvSpPr>
        <p:spPr>
          <a:xfrm>
            <a:off x="287114" y="457708"/>
            <a:ext cx="8713788" cy="431763"/>
          </a:xfrm>
        </p:spPr>
        <p:txBody>
          <a:bodyPr/>
          <a:lstStyle/>
          <a:p>
            <a:pPr>
              <a:tabLst>
                <a:tab pos="1260475" algn="l"/>
              </a:tabLst>
            </a:pPr>
            <a:r>
              <a:rPr lang="en-GB" sz="2800" b="1" dirty="0"/>
              <a:t>How do teaching, learning, assessment and feedback need to vary across disciplines?</a:t>
            </a:r>
            <a:br>
              <a:rPr lang="en-GB" sz="2400" b="1" dirty="0"/>
            </a:br>
            <a:r>
              <a:rPr lang="en-GB" sz="3200" b="1" dirty="0"/>
              <a:t> </a:t>
            </a:r>
            <a:r>
              <a:rPr lang="en-GB" sz="2400" b="1" dirty="0"/>
              <a:t>(after </a:t>
            </a:r>
            <a:r>
              <a:rPr lang="en-GB" sz="2400" b="1" dirty="0" err="1"/>
              <a:t>Biglan</a:t>
            </a:r>
            <a:r>
              <a:rPr lang="en-GB" sz="2400" b="1" dirty="0"/>
              <a:t>, 1973, </a:t>
            </a:r>
            <a:r>
              <a:rPr lang="en-GB" sz="2400" b="1" dirty="0" err="1"/>
              <a:t>Trowler</a:t>
            </a:r>
            <a:r>
              <a:rPr lang="en-GB" sz="2400" b="1" dirty="0"/>
              <a:t>, 2014, Berry O’Donovan, 2018)</a:t>
            </a:r>
            <a:endParaRPr lang="en-GB" sz="3200" b="1" dirty="0"/>
          </a:p>
        </p:txBody>
      </p:sp>
      <p:sp>
        <p:nvSpPr>
          <p:cNvPr id="4" name="Rectangle 3">
            <a:extLst>
              <a:ext uri="{FF2B5EF4-FFF2-40B4-BE49-F238E27FC236}">
                <a16:creationId xmlns:a16="http://schemas.microsoft.com/office/drawing/2014/main" id="{7DEB3C47-2058-4FAE-BC29-F30E0C2ACA69}"/>
              </a:ext>
            </a:extLst>
          </p:cNvPr>
          <p:cNvSpPr/>
          <p:nvPr/>
        </p:nvSpPr>
        <p:spPr bwMode="auto">
          <a:xfrm>
            <a:off x="1259632" y="1599183"/>
            <a:ext cx="6768752" cy="4745851"/>
          </a:xfrm>
          <a:prstGeom prst="rect">
            <a:avLst/>
          </a:prstGeom>
          <a:solidFill>
            <a:schemeClr val="bg1"/>
          </a:solidFill>
          <a:ln w="28575" cap="flat" cmpd="sng" algn="ctr">
            <a:solidFill>
              <a:schemeClr val="tx1"/>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a:ln>
                <a:noFill/>
              </a:ln>
              <a:solidFill>
                <a:srgbClr val="000000"/>
              </a:solidFill>
              <a:effectLst/>
              <a:uLnTx/>
              <a:uFillTx/>
              <a:latin typeface="Comic Sans MS" pitchFamily="66" charset="0"/>
              <a:ea typeface="+mn-ea"/>
              <a:cs typeface="+mn-cs"/>
            </a:endParaRPr>
          </a:p>
        </p:txBody>
      </p:sp>
      <p:cxnSp>
        <p:nvCxnSpPr>
          <p:cNvPr id="6" name="Straight Connector 5">
            <a:extLst>
              <a:ext uri="{FF2B5EF4-FFF2-40B4-BE49-F238E27FC236}">
                <a16:creationId xmlns:a16="http://schemas.microsoft.com/office/drawing/2014/main" id="{0FBC82F9-D699-405F-9432-174936BD7E4D}"/>
              </a:ext>
            </a:extLst>
          </p:cNvPr>
          <p:cNvCxnSpPr>
            <a:cxnSpLocks/>
            <a:stCxn id="4" idx="0"/>
            <a:endCxn id="4" idx="2"/>
          </p:cNvCxnSpPr>
          <p:nvPr/>
        </p:nvCxnSpPr>
        <p:spPr bwMode="auto">
          <a:xfrm>
            <a:off x="4644008" y="1599183"/>
            <a:ext cx="0" cy="4745851"/>
          </a:xfrm>
          <a:prstGeom prst="line">
            <a:avLst/>
          </a:prstGeom>
          <a:solidFill>
            <a:srgbClr val="660066"/>
          </a:solidFill>
          <a:ln w="38100" cap="flat" cmpd="sng" algn="ctr">
            <a:solidFill>
              <a:schemeClr val="tx1"/>
            </a:solidFill>
            <a:prstDash val="solid"/>
            <a:round/>
            <a:headEnd type="none" w="med" len="med"/>
            <a:tailEnd type="none" w="med" len="med"/>
          </a:ln>
          <a:effectLst/>
        </p:spPr>
      </p:cxnSp>
      <p:cxnSp>
        <p:nvCxnSpPr>
          <p:cNvPr id="8" name="Straight Connector 7">
            <a:extLst>
              <a:ext uri="{FF2B5EF4-FFF2-40B4-BE49-F238E27FC236}">
                <a16:creationId xmlns:a16="http://schemas.microsoft.com/office/drawing/2014/main" id="{936CA94B-807D-42FC-A1BD-895E51A9F776}"/>
              </a:ext>
            </a:extLst>
          </p:cNvPr>
          <p:cNvCxnSpPr>
            <a:cxnSpLocks/>
            <a:stCxn id="4" idx="1"/>
            <a:endCxn id="4" idx="3"/>
          </p:cNvCxnSpPr>
          <p:nvPr/>
        </p:nvCxnSpPr>
        <p:spPr bwMode="auto">
          <a:xfrm>
            <a:off x="1259632" y="4047455"/>
            <a:ext cx="6768752" cy="0"/>
          </a:xfrm>
          <a:prstGeom prst="line">
            <a:avLst/>
          </a:prstGeom>
          <a:solidFill>
            <a:srgbClr val="660066"/>
          </a:solidFill>
          <a:ln w="38100" cap="flat" cmpd="sng" algn="ctr">
            <a:solidFill>
              <a:schemeClr val="tx1"/>
            </a:solidFill>
            <a:prstDash val="solid"/>
            <a:round/>
            <a:headEnd type="none" w="med" len="med"/>
            <a:tailEnd type="none" w="med" len="med"/>
          </a:ln>
          <a:effectLst/>
        </p:spPr>
      </p:cxnSp>
      <p:sp>
        <p:nvSpPr>
          <p:cNvPr id="9" name="TextBox 8">
            <a:extLst>
              <a:ext uri="{FF2B5EF4-FFF2-40B4-BE49-F238E27FC236}">
                <a16:creationId xmlns:a16="http://schemas.microsoft.com/office/drawing/2014/main" id="{454DB332-3755-4BDF-9D42-47666B20265B}"/>
              </a:ext>
            </a:extLst>
          </p:cNvPr>
          <p:cNvSpPr txBox="1"/>
          <p:nvPr/>
        </p:nvSpPr>
        <p:spPr>
          <a:xfrm>
            <a:off x="4193958" y="1116074"/>
            <a:ext cx="900100" cy="46166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Hard </a:t>
            </a:r>
          </a:p>
        </p:txBody>
      </p:sp>
      <p:sp>
        <p:nvSpPr>
          <p:cNvPr id="10" name="TextBox 9">
            <a:extLst>
              <a:ext uri="{FF2B5EF4-FFF2-40B4-BE49-F238E27FC236}">
                <a16:creationId xmlns:a16="http://schemas.microsoft.com/office/drawing/2014/main" id="{D05CBAEC-F969-4AB5-A915-A10B82E27BF1}"/>
              </a:ext>
            </a:extLst>
          </p:cNvPr>
          <p:cNvSpPr txBox="1"/>
          <p:nvPr/>
        </p:nvSpPr>
        <p:spPr>
          <a:xfrm>
            <a:off x="4229873" y="6333947"/>
            <a:ext cx="1008397" cy="46166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Soft  </a:t>
            </a:r>
          </a:p>
        </p:txBody>
      </p:sp>
      <p:sp>
        <p:nvSpPr>
          <p:cNvPr id="17" name="TextBox 16">
            <a:extLst>
              <a:ext uri="{FF2B5EF4-FFF2-40B4-BE49-F238E27FC236}">
                <a16:creationId xmlns:a16="http://schemas.microsoft.com/office/drawing/2014/main" id="{9618E8E6-C832-4A16-9D62-1DDE47204FEA}"/>
              </a:ext>
            </a:extLst>
          </p:cNvPr>
          <p:cNvSpPr txBox="1"/>
          <p:nvPr/>
        </p:nvSpPr>
        <p:spPr>
          <a:xfrm>
            <a:off x="7425" y="3741275"/>
            <a:ext cx="1760770" cy="46166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Applied </a:t>
            </a:r>
          </a:p>
        </p:txBody>
      </p:sp>
      <p:sp>
        <p:nvSpPr>
          <p:cNvPr id="23" name="TextBox 22">
            <a:extLst>
              <a:ext uri="{FF2B5EF4-FFF2-40B4-BE49-F238E27FC236}">
                <a16:creationId xmlns:a16="http://schemas.microsoft.com/office/drawing/2014/main" id="{3F23A3BD-9EC9-4713-9F9F-33B7592C4DAA}"/>
              </a:ext>
            </a:extLst>
          </p:cNvPr>
          <p:cNvSpPr txBox="1"/>
          <p:nvPr/>
        </p:nvSpPr>
        <p:spPr>
          <a:xfrm>
            <a:off x="8060968" y="3794207"/>
            <a:ext cx="1224136" cy="46166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Pure  </a:t>
            </a:r>
          </a:p>
        </p:txBody>
      </p:sp>
    </p:spTree>
    <p:extLst>
      <p:ext uri="{BB962C8B-B14F-4D97-AF65-F5344CB8AC3E}">
        <p14:creationId xmlns:p14="http://schemas.microsoft.com/office/powerpoint/2010/main" val="17075905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13126-4D0E-4613-96EC-32BC3CD5C9AB}"/>
              </a:ext>
            </a:extLst>
          </p:cNvPr>
          <p:cNvSpPr>
            <a:spLocks noGrp="1"/>
          </p:cNvSpPr>
          <p:nvPr>
            <p:ph type="title"/>
          </p:nvPr>
        </p:nvSpPr>
        <p:spPr>
          <a:xfrm>
            <a:off x="287114" y="457708"/>
            <a:ext cx="8713788" cy="431763"/>
          </a:xfrm>
        </p:spPr>
        <p:txBody>
          <a:bodyPr/>
          <a:lstStyle/>
          <a:p>
            <a:pPr>
              <a:tabLst>
                <a:tab pos="1260475" algn="l"/>
              </a:tabLst>
            </a:pPr>
            <a:r>
              <a:rPr lang="en-GB" sz="2800" b="1" dirty="0"/>
              <a:t>How do teaching, learning, assessment and feedback need to vary across disciplines?</a:t>
            </a:r>
            <a:br>
              <a:rPr lang="en-GB" sz="2400" b="1" dirty="0"/>
            </a:br>
            <a:r>
              <a:rPr lang="en-GB" sz="3200" b="1" dirty="0"/>
              <a:t> </a:t>
            </a:r>
            <a:r>
              <a:rPr lang="en-GB" sz="2400" b="1" dirty="0"/>
              <a:t>(after </a:t>
            </a:r>
            <a:r>
              <a:rPr lang="en-GB" sz="2400" b="1" dirty="0" err="1"/>
              <a:t>Biglan</a:t>
            </a:r>
            <a:r>
              <a:rPr lang="en-GB" sz="2400" b="1" dirty="0"/>
              <a:t>, 1973, </a:t>
            </a:r>
            <a:r>
              <a:rPr lang="en-GB" sz="2400" b="1" dirty="0" err="1"/>
              <a:t>Trowler</a:t>
            </a:r>
            <a:r>
              <a:rPr lang="en-GB" sz="2400" b="1" dirty="0"/>
              <a:t>, 2014, Berry O’Donovan, 2018)</a:t>
            </a:r>
            <a:endParaRPr lang="en-GB" sz="3200" b="1" dirty="0"/>
          </a:p>
        </p:txBody>
      </p:sp>
      <p:sp>
        <p:nvSpPr>
          <p:cNvPr id="4" name="Rectangle 3">
            <a:extLst>
              <a:ext uri="{FF2B5EF4-FFF2-40B4-BE49-F238E27FC236}">
                <a16:creationId xmlns:a16="http://schemas.microsoft.com/office/drawing/2014/main" id="{7DEB3C47-2058-4FAE-BC29-F30E0C2ACA69}"/>
              </a:ext>
            </a:extLst>
          </p:cNvPr>
          <p:cNvSpPr/>
          <p:nvPr/>
        </p:nvSpPr>
        <p:spPr bwMode="auto">
          <a:xfrm>
            <a:off x="1259632" y="1599183"/>
            <a:ext cx="6768752" cy="4745851"/>
          </a:xfrm>
          <a:prstGeom prst="rect">
            <a:avLst/>
          </a:prstGeom>
          <a:solidFill>
            <a:schemeClr val="bg1"/>
          </a:solidFill>
          <a:ln w="28575" cap="flat" cmpd="sng" algn="ctr">
            <a:solidFill>
              <a:schemeClr val="tx1"/>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a:ln>
                <a:noFill/>
              </a:ln>
              <a:solidFill>
                <a:srgbClr val="000000"/>
              </a:solidFill>
              <a:effectLst/>
              <a:uLnTx/>
              <a:uFillTx/>
              <a:latin typeface="Comic Sans MS" pitchFamily="66" charset="0"/>
              <a:ea typeface="+mn-ea"/>
              <a:cs typeface="+mn-cs"/>
            </a:endParaRPr>
          </a:p>
        </p:txBody>
      </p:sp>
      <p:cxnSp>
        <p:nvCxnSpPr>
          <p:cNvPr id="6" name="Straight Connector 5">
            <a:extLst>
              <a:ext uri="{FF2B5EF4-FFF2-40B4-BE49-F238E27FC236}">
                <a16:creationId xmlns:a16="http://schemas.microsoft.com/office/drawing/2014/main" id="{0FBC82F9-D699-405F-9432-174936BD7E4D}"/>
              </a:ext>
            </a:extLst>
          </p:cNvPr>
          <p:cNvCxnSpPr>
            <a:cxnSpLocks/>
            <a:stCxn id="4" idx="0"/>
            <a:endCxn id="4" idx="2"/>
          </p:cNvCxnSpPr>
          <p:nvPr/>
        </p:nvCxnSpPr>
        <p:spPr bwMode="auto">
          <a:xfrm>
            <a:off x="4644008" y="1599183"/>
            <a:ext cx="0" cy="4745851"/>
          </a:xfrm>
          <a:prstGeom prst="line">
            <a:avLst/>
          </a:prstGeom>
          <a:solidFill>
            <a:srgbClr val="660066"/>
          </a:solidFill>
          <a:ln w="38100" cap="flat" cmpd="sng" algn="ctr">
            <a:solidFill>
              <a:schemeClr val="tx1"/>
            </a:solidFill>
            <a:prstDash val="solid"/>
            <a:round/>
            <a:headEnd type="none" w="med" len="med"/>
            <a:tailEnd type="none" w="med" len="med"/>
          </a:ln>
          <a:effectLst/>
        </p:spPr>
      </p:cxnSp>
      <p:cxnSp>
        <p:nvCxnSpPr>
          <p:cNvPr id="8" name="Straight Connector 7">
            <a:extLst>
              <a:ext uri="{FF2B5EF4-FFF2-40B4-BE49-F238E27FC236}">
                <a16:creationId xmlns:a16="http://schemas.microsoft.com/office/drawing/2014/main" id="{936CA94B-807D-42FC-A1BD-895E51A9F776}"/>
              </a:ext>
            </a:extLst>
          </p:cNvPr>
          <p:cNvCxnSpPr>
            <a:cxnSpLocks/>
            <a:stCxn id="4" idx="1"/>
            <a:endCxn id="4" idx="3"/>
          </p:cNvCxnSpPr>
          <p:nvPr/>
        </p:nvCxnSpPr>
        <p:spPr bwMode="auto">
          <a:xfrm>
            <a:off x="1259632" y="4047455"/>
            <a:ext cx="6768752" cy="0"/>
          </a:xfrm>
          <a:prstGeom prst="line">
            <a:avLst/>
          </a:prstGeom>
          <a:solidFill>
            <a:srgbClr val="660066"/>
          </a:solidFill>
          <a:ln w="38100" cap="flat" cmpd="sng" algn="ctr">
            <a:solidFill>
              <a:schemeClr val="tx1"/>
            </a:solidFill>
            <a:prstDash val="solid"/>
            <a:round/>
            <a:headEnd type="none" w="med" len="med"/>
            <a:tailEnd type="none" w="med" len="med"/>
          </a:ln>
          <a:effectLst/>
        </p:spPr>
      </p:cxnSp>
      <p:sp>
        <p:nvSpPr>
          <p:cNvPr id="9" name="TextBox 8">
            <a:extLst>
              <a:ext uri="{FF2B5EF4-FFF2-40B4-BE49-F238E27FC236}">
                <a16:creationId xmlns:a16="http://schemas.microsoft.com/office/drawing/2014/main" id="{454DB332-3755-4BDF-9D42-47666B20265B}"/>
              </a:ext>
            </a:extLst>
          </p:cNvPr>
          <p:cNvSpPr txBox="1"/>
          <p:nvPr/>
        </p:nvSpPr>
        <p:spPr>
          <a:xfrm>
            <a:off x="4193958" y="1116074"/>
            <a:ext cx="900100" cy="46166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Hard </a:t>
            </a:r>
          </a:p>
        </p:txBody>
      </p:sp>
      <p:sp>
        <p:nvSpPr>
          <p:cNvPr id="10" name="TextBox 9">
            <a:extLst>
              <a:ext uri="{FF2B5EF4-FFF2-40B4-BE49-F238E27FC236}">
                <a16:creationId xmlns:a16="http://schemas.microsoft.com/office/drawing/2014/main" id="{D05CBAEC-F969-4AB5-A915-A10B82E27BF1}"/>
              </a:ext>
            </a:extLst>
          </p:cNvPr>
          <p:cNvSpPr txBox="1"/>
          <p:nvPr/>
        </p:nvSpPr>
        <p:spPr>
          <a:xfrm>
            <a:off x="4229873" y="6333947"/>
            <a:ext cx="1008397" cy="46166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Soft  </a:t>
            </a:r>
          </a:p>
        </p:txBody>
      </p:sp>
      <p:sp>
        <p:nvSpPr>
          <p:cNvPr id="17" name="TextBox 16">
            <a:extLst>
              <a:ext uri="{FF2B5EF4-FFF2-40B4-BE49-F238E27FC236}">
                <a16:creationId xmlns:a16="http://schemas.microsoft.com/office/drawing/2014/main" id="{9618E8E6-C832-4A16-9D62-1DDE47204FEA}"/>
              </a:ext>
            </a:extLst>
          </p:cNvPr>
          <p:cNvSpPr txBox="1"/>
          <p:nvPr/>
        </p:nvSpPr>
        <p:spPr>
          <a:xfrm>
            <a:off x="7425" y="3741275"/>
            <a:ext cx="1760770" cy="46166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Applied </a:t>
            </a:r>
          </a:p>
        </p:txBody>
      </p:sp>
      <p:sp>
        <p:nvSpPr>
          <p:cNvPr id="23" name="TextBox 22">
            <a:extLst>
              <a:ext uri="{FF2B5EF4-FFF2-40B4-BE49-F238E27FC236}">
                <a16:creationId xmlns:a16="http://schemas.microsoft.com/office/drawing/2014/main" id="{3F23A3BD-9EC9-4713-9F9F-33B7592C4DAA}"/>
              </a:ext>
            </a:extLst>
          </p:cNvPr>
          <p:cNvSpPr txBox="1"/>
          <p:nvPr/>
        </p:nvSpPr>
        <p:spPr>
          <a:xfrm>
            <a:off x="8060968" y="3794207"/>
            <a:ext cx="1224136" cy="46166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Pure  </a:t>
            </a:r>
          </a:p>
        </p:txBody>
      </p:sp>
      <p:sp>
        <p:nvSpPr>
          <p:cNvPr id="3" name="TextBox 2">
            <a:extLst>
              <a:ext uri="{FF2B5EF4-FFF2-40B4-BE49-F238E27FC236}">
                <a16:creationId xmlns:a16="http://schemas.microsoft.com/office/drawing/2014/main" id="{02666496-577A-41F2-8DCA-329826D9B199}"/>
              </a:ext>
            </a:extLst>
          </p:cNvPr>
          <p:cNvSpPr txBox="1"/>
          <p:nvPr/>
        </p:nvSpPr>
        <p:spPr>
          <a:xfrm>
            <a:off x="69686" y="1326907"/>
            <a:ext cx="8713788" cy="5355312"/>
          </a:xfrm>
          <a:prstGeom prst="rect">
            <a:avLst/>
          </a:prstGeom>
          <a:solidFill>
            <a:srgbClr val="FFFF00">
              <a:alpha val="69804"/>
            </a:srgbClr>
          </a:solidFill>
        </p:spPr>
        <p:txBody>
          <a:bodyPr wrap="square" numCol="1" rtlCol="0">
            <a:spAutoFit/>
          </a:bodyPr>
          <a:lstStyle/>
          <a:p>
            <a:r>
              <a:rPr lang="en-GB" sz="1800" b="1" dirty="0">
                <a:solidFill>
                  <a:srgbClr val="0070C0"/>
                </a:solidFill>
              </a:rPr>
              <a:t>On the grid, in your own discipline field, please work out where (point or area) you might pin some of the following (and other items of your choice);</a:t>
            </a:r>
          </a:p>
          <a:p>
            <a:endParaRPr lang="en-GB" sz="1800" b="1" dirty="0">
              <a:solidFill>
                <a:srgbClr val="0070C0"/>
              </a:solidFill>
            </a:endParaRPr>
          </a:p>
          <a:p>
            <a:pPr marL="1524000"/>
            <a:r>
              <a:rPr lang="en-GB" sz="1800" b="1" dirty="0">
                <a:solidFill>
                  <a:srgbClr val="0070C0"/>
                </a:solidFill>
              </a:rPr>
              <a:t>A typical exam question</a:t>
            </a:r>
          </a:p>
          <a:p>
            <a:pPr marL="1524000"/>
            <a:r>
              <a:rPr lang="en-GB" sz="1800" b="1" dirty="0">
                <a:solidFill>
                  <a:srgbClr val="0070C0"/>
                </a:solidFill>
              </a:rPr>
              <a:t>An essay</a:t>
            </a:r>
          </a:p>
          <a:p>
            <a:pPr marL="1524000"/>
            <a:r>
              <a:rPr lang="en-GB" sz="1800" b="1" dirty="0">
                <a:solidFill>
                  <a:srgbClr val="0070C0"/>
                </a:solidFill>
              </a:rPr>
              <a:t>A report</a:t>
            </a:r>
          </a:p>
          <a:p>
            <a:pPr marL="1524000"/>
            <a:r>
              <a:rPr lang="en-GB" sz="1800" b="1" dirty="0">
                <a:solidFill>
                  <a:srgbClr val="0070C0"/>
                </a:solidFill>
              </a:rPr>
              <a:t>A quantitative problem to be solved</a:t>
            </a:r>
          </a:p>
          <a:p>
            <a:pPr marL="1524000"/>
            <a:r>
              <a:rPr lang="en-GB" sz="1800" b="1" dirty="0">
                <a:solidFill>
                  <a:srgbClr val="0070C0"/>
                </a:solidFill>
              </a:rPr>
              <a:t>A critique</a:t>
            </a:r>
          </a:p>
          <a:p>
            <a:pPr marL="1524000"/>
            <a:r>
              <a:rPr lang="en-GB" sz="1800" b="1" dirty="0">
                <a:solidFill>
                  <a:srgbClr val="0070C0"/>
                </a:solidFill>
              </a:rPr>
              <a:t>A case study</a:t>
            </a:r>
          </a:p>
          <a:p>
            <a:pPr marL="1524000"/>
            <a:r>
              <a:rPr lang="en-GB" sz="1800" b="1" dirty="0">
                <a:solidFill>
                  <a:srgbClr val="0070C0"/>
                </a:solidFill>
              </a:rPr>
              <a:t>A proposition</a:t>
            </a:r>
          </a:p>
          <a:p>
            <a:pPr marL="1524000"/>
            <a:r>
              <a:rPr lang="en-GB" sz="1800" b="1" dirty="0">
                <a:solidFill>
                  <a:srgbClr val="0070C0"/>
                </a:solidFill>
              </a:rPr>
              <a:t>A model</a:t>
            </a:r>
          </a:p>
          <a:p>
            <a:pPr marL="1524000"/>
            <a:r>
              <a:rPr lang="en-GB" sz="1800" b="1" dirty="0">
                <a:solidFill>
                  <a:srgbClr val="0070C0"/>
                </a:solidFill>
              </a:rPr>
              <a:t>A theory</a:t>
            </a:r>
          </a:p>
          <a:p>
            <a:pPr marL="1524000"/>
            <a:r>
              <a:rPr lang="en-GB" sz="1800" b="1" dirty="0">
                <a:solidFill>
                  <a:srgbClr val="0070C0"/>
                </a:solidFill>
              </a:rPr>
              <a:t>A concept</a:t>
            </a:r>
          </a:p>
          <a:p>
            <a:pPr marL="1524000"/>
            <a:r>
              <a:rPr lang="en-GB" sz="1800" b="1" dirty="0">
                <a:solidFill>
                  <a:srgbClr val="0070C0"/>
                </a:solidFill>
              </a:rPr>
              <a:t>A job interview</a:t>
            </a:r>
          </a:p>
          <a:p>
            <a:pPr marL="1524000"/>
            <a:r>
              <a:rPr lang="en-GB" sz="1800" b="1" dirty="0">
                <a:solidFill>
                  <a:srgbClr val="0070C0"/>
                </a:solidFill>
              </a:rPr>
              <a:t>A typical journal paper</a:t>
            </a:r>
          </a:p>
          <a:p>
            <a:pPr marL="1524000"/>
            <a:r>
              <a:rPr lang="en-GB" sz="1800" b="1" dirty="0">
                <a:solidFill>
                  <a:srgbClr val="0070C0"/>
                </a:solidFill>
              </a:rPr>
              <a:t>A lecture</a:t>
            </a:r>
          </a:p>
          <a:p>
            <a:pPr marL="1524000"/>
            <a:r>
              <a:rPr lang="en-GB" sz="1800" b="1" dirty="0">
                <a:solidFill>
                  <a:srgbClr val="0070C0"/>
                </a:solidFill>
              </a:rPr>
              <a:t>A lab practical</a:t>
            </a:r>
          </a:p>
          <a:p>
            <a:pPr marL="1524000"/>
            <a:r>
              <a:rPr lang="en-GB" sz="1800" b="1" dirty="0">
                <a:solidFill>
                  <a:srgbClr val="0070C0"/>
                </a:solidFill>
              </a:rPr>
              <a:t>A review</a:t>
            </a:r>
          </a:p>
          <a:p>
            <a:pPr marL="1524000"/>
            <a:r>
              <a:rPr lang="en-GB" sz="1800" b="1" dirty="0">
                <a:solidFill>
                  <a:srgbClr val="0070C0"/>
                </a:solidFill>
              </a:rPr>
              <a:t>A proof</a:t>
            </a:r>
          </a:p>
        </p:txBody>
      </p:sp>
    </p:spTree>
    <p:extLst>
      <p:ext uri="{BB962C8B-B14F-4D97-AF65-F5344CB8AC3E}">
        <p14:creationId xmlns:p14="http://schemas.microsoft.com/office/powerpoint/2010/main" val="306383339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17258-E318-4325-B3EB-F234879DE1E9}"/>
              </a:ext>
            </a:extLst>
          </p:cNvPr>
          <p:cNvSpPr>
            <a:spLocks noGrp="1"/>
          </p:cNvSpPr>
          <p:nvPr>
            <p:ph type="title"/>
          </p:nvPr>
        </p:nvSpPr>
        <p:spPr>
          <a:xfrm>
            <a:off x="250825" y="188925"/>
            <a:ext cx="8713788" cy="575705"/>
          </a:xfrm>
        </p:spPr>
        <p:txBody>
          <a:bodyPr/>
          <a:lstStyle/>
          <a:p>
            <a:r>
              <a:rPr lang="en-GB" sz="3600" b="1" dirty="0"/>
              <a:t>Discussion task: taking stock of some feedback approaches</a:t>
            </a:r>
          </a:p>
        </p:txBody>
      </p:sp>
      <p:sp>
        <p:nvSpPr>
          <p:cNvPr id="3" name="Content Placeholder 2">
            <a:extLst>
              <a:ext uri="{FF2B5EF4-FFF2-40B4-BE49-F238E27FC236}">
                <a16:creationId xmlns:a16="http://schemas.microsoft.com/office/drawing/2014/main" id="{639CF5F1-80E0-4C54-9C19-87DC437AF868}"/>
              </a:ext>
            </a:extLst>
          </p:cNvPr>
          <p:cNvSpPr>
            <a:spLocks noGrp="1"/>
          </p:cNvSpPr>
          <p:nvPr>
            <p:ph idx="1"/>
          </p:nvPr>
        </p:nvSpPr>
        <p:spPr>
          <a:xfrm>
            <a:off x="107380" y="908651"/>
            <a:ext cx="8965185" cy="4958752"/>
          </a:xfrm>
        </p:spPr>
        <p:txBody>
          <a:bodyPr/>
          <a:lstStyle/>
          <a:p>
            <a:pPr marL="0" indent="0">
              <a:buNone/>
            </a:pPr>
            <a:r>
              <a:rPr lang="en-GB" dirty="0"/>
              <a:t>All feedback approaches have their pros and cons. Consider both, for each of the following:</a:t>
            </a:r>
          </a:p>
          <a:p>
            <a:pPr marL="514350" indent="-514350">
              <a:buFont typeface="+mj-lt"/>
              <a:buAutoNum type="arabicPeriod"/>
            </a:pPr>
            <a:r>
              <a:rPr lang="en-GB" dirty="0"/>
              <a:t>Written (printed) comments on students’ work.</a:t>
            </a:r>
          </a:p>
          <a:p>
            <a:pPr marL="514350" indent="-514350">
              <a:buFont typeface="+mj-lt"/>
              <a:buAutoNum type="arabicPeriod"/>
            </a:pPr>
            <a:r>
              <a:rPr lang="en-GB" dirty="0"/>
              <a:t>Marks or grades.</a:t>
            </a:r>
          </a:p>
          <a:p>
            <a:pPr marL="514350" indent="-514350">
              <a:buFont typeface="+mj-lt"/>
              <a:buAutoNum type="arabicPeriod"/>
            </a:pPr>
            <a:r>
              <a:rPr lang="en-GB" dirty="0"/>
              <a:t>Whole-class discussion of an assignment, when it has just been submitted.</a:t>
            </a:r>
          </a:p>
          <a:p>
            <a:pPr marL="514350" indent="-514350">
              <a:buFont typeface="+mj-lt"/>
              <a:buAutoNum type="arabicPeriod"/>
            </a:pPr>
            <a:r>
              <a:rPr lang="en-GB" dirty="0"/>
              <a:t>Face-to-face 1:1 dialogue with assessor.</a:t>
            </a:r>
          </a:p>
          <a:p>
            <a:pPr marL="514350" indent="-514350">
              <a:buFont typeface="+mj-lt"/>
              <a:buAutoNum type="arabicPeriod"/>
            </a:pPr>
            <a:r>
              <a:rPr lang="en-GB" dirty="0"/>
              <a:t>Students discussing feedback comments written for other students.</a:t>
            </a:r>
          </a:p>
          <a:p>
            <a:pPr marL="514350" indent="-514350">
              <a:buFont typeface="+mj-lt"/>
              <a:buAutoNum type="arabicPeriod"/>
            </a:pPr>
            <a:r>
              <a:rPr lang="en-GB" dirty="0"/>
              <a:t>Students giving peer-feedback on each others’ drafts (or final assignments).</a:t>
            </a:r>
          </a:p>
        </p:txBody>
      </p:sp>
    </p:spTree>
    <p:extLst>
      <p:ext uri="{BB962C8B-B14F-4D97-AF65-F5344CB8AC3E}">
        <p14:creationId xmlns:p14="http://schemas.microsoft.com/office/powerpoint/2010/main" val="416637652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17258-E318-4325-B3EB-F234879DE1E9}"/>
              </a:ext>
            </a:extLst>
          </p:cNvPr>
          <p:cNvSpPr>
            <a:spLocks noGrp="1"/>
          </p:cNvSpPr>
          <p:nvPr>
            <p:ph type="title"/>
          </p:nvPr>
        </p:nvSpPr>
        <p:spPr>
          <a:xfrm>
            <a:off x="250825" y="188925"/>
            <a:ext cx="8713788" cy="575705"/>
          </a:xfrm>
        </p:spPr>
        <p:txBody>
          <a:bodyPr/>
          <a:lstStyle/>
          <a:p>
            <a:r>
              <a:rPr lang="en-GB" sz="3600" b="1" dirty="0"/>
              <a:t>Discussion task: taking stock of some feedback approaches</a:t>
            </a:r>
          </a:p>
        </p:txBody>
      </p:sp>
      <p:sp>
        <p:nvSpPr>
          <p:cNvPr id="7" name="Content Placeholder 2">
            <a:extLst>
              <a:ext uri="{FF2B5EF4-FFF2-40B4-BE49-F238E27FC236}">
                <a16:creationId xmlns:a16="http://schemas.microsoft.com/office/drawing/2014/main" id="{3E3BEF03-7FC7-4782-BB64-86F4044F2570}"/>
              </a:ext>
            </a:extLst>
          </p:cNvPr>
          <p:cNvSpPr>
            <a:spLocks noGrp="1"/>
          </p:cNvSpPr>
          <p:nvPr>
            <p:ph idx="1"/>
          </p:nvPr>
        </p:nvSpPr>
        <p:spPr>
          <a:xfrm>
            <a:off x="0" y="849686"/>
            <a:ext cx="8964613" cy="5819389"/>
          </a:xfrm>
        </p:spPr>
        <p:txBody>
          <a:bodyPr/>
          <a:lstStyle/>
          <a:p>
            <a:pPr marL="0" indent="0">
              <a:buNone/>
            </a:pPr>
            <a:r>
              <a:rPr lang="en-GB" dirty="0"/>
              <a:t>All feedback approaches have their pros and cons. Consider both, for each of the following:</a:t>
            </a:r>
          </a:p>
          <a:p>
            <a:pPr marL="514350" indent="-514350">
              <a:buFont typeface="+mj-lt"/>
              <a:buAutoNum type="arabicPeriod"/>
            </a:pPr>
            <a:r>
              <a:rPr lang="en-GB" dirty="0"/>
              <a:t>Written (printed) comments on students’ work.</a:t>
            </a:r>
          </a:p>
          <a:p>
            <a:pPr marL="514350" indent="-514350">
              <a:buFont typeface="+mj-lt"/>
              <a:buAutoNum type="arabicPeriod"/>
            </a:pPr>
            <a:r>
              <a:rPr lang="en-GB" dirty="0"/>
              <a:t>Marks or grades.</a:t>
            </a:r>
          </a:p>
          <a:p>
            <a:pPr marL="514350" indent="-514350">
              <a:buFont typeface="+mj-lt"/>
              <a:buAutoNum type="arabicPeriod"/>
            </a:pPr>
            <a:r>
              <a:rPr lang="en-GB" dirty="0"/>
              <a:t>Whole-class discussion of an assignment, when it has just been submitted.</a:t>
            </a:r>
          </a:p>
          <a:p>
            <a:pPr marL="514350" indent="-514350">
              <a:buFont typeface="+mj-lt"/>
              <a:buAutoNum type="arabicPeriod"/>
            </a:pPr>
            <a:r>
              <a:rPr lang="en-GB" dirty="0"/>
              <a:t>Face-to-face 1:1 dialogue with assessor.</a:t>
            </a:r>
          </a:p>
          <a:p>
            <a:pPr marL="514350" indent="-514350">
              <a:buFont typeface="+mj-lt"/>
              <a:buAutoNum type="arabicPeriod"/>
            </a:pPr>
            <a:r>
              <a:rPr lang="en-GB" dirty="0"/>
              <a:t>Students discussing feedback comments written for other students.</a:t>
            </a:r>
          </a:p>
          <a:p>
            <a:pPr marL="514350" indent="-514350">
              <a:buFont typeface="+mj-lt"/>
              <a:buAutoNum type="arabicPeriod"/>
            </a:pPr>
            <a:r>
              <a:rPr lang="en-GB" dirty="0"/>
              <a:t>Students giving peer-feedback on each others’ drafts (or final assignments).</a:t>
            </a:r>
          </a:p>
        </p:txBody>
      </p:sp>
      <p:sp>
        <p:nvSpPr>
          <p:cNvPr id="4" name="TextBox 3">
            <a:extLst>
              <a:ext uri="{FF2B5EF4-FFF2-40B4-BE49-F238E27FC236}">
                <a16:creationId xmlns:a16="http://schemas.microsoft.com/office/drawing/2014/main" id="{0D1C1277-0258-4E9A-B3C4-9084741B1611}"/>
              </a:ext>
            </a:extLst>
          </p:cNvPr>
          <p:cNvSpPr txBox="1"/>
          <p:nvPr/>
        </p:nvSpPr>
        <p:spPr>
          <a:xfrm>
            <a:off x="3799555" y="1514721"/>
            <a:ext cx="5364110" cy="4524315"/>
          </a:xfrm>
          <a:prstGeom prst="rect">
            <a:avLst/>
          </a:prstGeom>
          <a:solidFill>
            <a:srgbClr val="FFFF00">
              <a:alpha val="63922"/>
            </a:srgbClr>
          </a:solidFill>
        </p:spPr>
        <p:txBody>
          <a:bodyPr wrap="square" rtlCol="0">
            <a:spAutoFit/>
          </a:bodyPr>
          <a:lstStyle/>
          <a:p>
            <a:pPr marL="742950" indent="-742950">
              <a:buFont typeface="+mj-lt"/>
              <a:buAutoNum type="alphaUcPeriod"/>
            </a:pPr>
            <a:r>
              <a:rPr lang="en-GB" sz="3600" b="1" dirty="0">
                <a:solidFill>
                  <a:srgbClr val="008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Time it takes us.</a:t>
            </a:r>
          </a:p>
          <a:p>
            <a:pPr marL="742950" indent="-742950">
              <a:buFont typeface="+mj-lt"/>
              <a:buAutoNum type="alphaUcPeriod"/>
            </a:pPr>
            <a:r>
              <a:rPr lang="en-GB" sz="3600" b="1" dirty="0">
                <a:solidFill>
                  <a:srgbClr val="008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Timeliness for students.</a:t>
            </a:r>
          </a:p>
          <a:p>
            <a:pPr marL="742950" indent="-742950">
              <a:buFont typeface="+mj-lt"/>
              <a:buAutoNum type="alphaUcPeriod"/>
            </a:pPr>
            <a:r>
              <a:rPr lang="en-GB" sz="3600" b="1" dirty="0">
                <a:solidFill>
                  <a:srgbClr val="008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Learning payoff for students.</a:t>
            </a:r>
          </a:p>
          <a:p>
            <a:pPr marL="742950" indent="-742950">
              <a:buFont typeface="+mj-lt"/>
              <a:buAutoNum type="alphaUcPeriod"/>
            </a:pPr>
            <a:r>
              <a:rPr lang="en-GB" sz="3600" b="1" dirty="0">
                <a:solidFill>
                  <a:srgbClr val="008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‘Affective’ dimensions – how students feel about it.</a:t>
            </a:r>
          </a:p>
        </p:txBody>
      </p:sp>
    </p:spTree>
    <p:extLst>
      <p:ext uri="{BB962C8B-B14F-4D97-AF65-F5344CB8AC3E}">
        <p14:creationId xmlns:p14="http://schemas.microsoft.com/office/powerpoint/2010/main" val="332887755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39C6D-3BE7-4946-9C76-4EEA65E20D29}"/>
              </a:ext>
            </a:extLst>
          </p:cNvPr>
          <p:cNvSpPr>
            <a:spLocks noGrp="1"/>
          </p:cNvSpPr>
          <p:nvPr>
            <p:ph type="title"/>
          </p:nvPr>
        </p:nvSpPr>
        <p:spPr/>
        <p:txBody>
          <a:bodyPr/>
          <a:lstStyle/>
          <a:p>
            <a:r>
              <a:rPr lang="en-GB" b="1" dirty="0"/>
              <a:t>Feedback and emotions</a:t>
            </a:r>
          </a:p>
        </p:txBody>
      </p:sp>
      <p:sp>
        <p:nvSpPr>
          <p:cNvPr id="3" name="Content Placeholder 2">
            <a:extLst>
              <a:ext uri="{FF2B5EF4-FFF2-40B4-BE49-F238E27FC236}">
                <a16:creationId xmlns:a16="http://schemas.microsoft.com/office/drawing/2014/main" id="{0C471D16-FFA0-4B0F-AE9A-B1F35C5D499E}"/>
              </a:ext>
            </a:extLst>
          </p:cNvPr>
          <p:cNvSpPr>
            <a:spLocks noGrp="1"/>
          </p:cNvSpPr>
          <p:nvPr>
            <p:ph idx="1"/>
          </p:nvPr>
        </p:nvSpPr>
        <p:spPr/>
        <p:txBody>
          <a:bodyPr/>
          <a:lstStyle/>
          <a:p>
            <a:r>
              <a:rPr lang="en-GB" dirty="0"/>
              <a:t>Probably feedback is for many people the most emotionally charged experience linked to assessment?</a:t>
            </a:r>
          </a:p>
          <a:p>
            <a:r>
              <a:rPr lang="en-GB" dirty="0"/>
              <a:t>How best can we help bring ‘compassion’ into feedback?</a:t>
            </a:r>
          </a:p>
          <a:p>
            <a:r>
              <a:rPr lang="en-GB" dirty="0"/>
              <a:t>It is well worth giving 20 minutes to watch this</a:t>
            </a:r>
            <a:r>
              <a:rPr lang="en-GB" dirty="0">
                <a:sym typeface="Wingdings" panose="05000000000000000000" pitchFamily="2" charset="2"/>
              </a:rPr>
              <a:t>: (Theo Gilbert and others)</a:t>
            </a:r>
            <a:r>
              <a:rPr lang="en-GB" dirty="0"/>
              <a:t> </a:t>
            </a:r>
            <a:r>
              <a:rPr lang="en-GB" b="0" dirty="0">
                <a:hlinkClick r:id="rId2" tooltip="https://www.youtube.com/watch?v=3jFVTCuSCOg"/>
              </a:rPr>
              <a:t>https://www.youtube.com/watch?v=3jFVTCuSCOg …</a:t>
            </a:r>
            <a:r>
              <a:rPr lang="en-GB" b="0" dirty="0"/>
              <a:t>​  </a:t>
            </a:r>
            <a:r>
              <a:rPr lang="en-GB" dirty="0"/>
              <a:t>particularly on how we can help students to learn how to get more from feedback from each other as well as us.</a:t>
            </a:r>
          </a:p>
        </p:txBody>
      </p:sp>
    </p:spTree>
    <p:extLst>
      <p:ext uri="{BB962C8B-B14F-4D97-AF65-F5344CB8AC3E}">
        <p14:creationId xmlns:p14="http://schemas.microsoft.com/office/powerpoint/2010/main" val="179877824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A4379-6D4D-48B9-9035-BBF48ACAE694}"/>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553DD30C-16D2-46DB-A55B-31AF2C207781}"/>
              </a:ext>
            </a:extLst>
          </p:cNvPr>
          <p:cNvSpPr>
            <a:spLocks noGrp="1"/>
          </p:cNvSpPr>
          <p:nvPr>
            <p:ph type="subTitle" idx="1"/>
          </p:nvPr>
        </p:nvSpPr>
        <p:spPr/>
        <p:txBody>
          <a:bodyPr/>
          <a:lstStyle/>
          <a:p>
            <a:endParaRPr lang="en-GB"/>
          </a:p>
        </p:txBody>
      </p:sp>
      <p:pic>
        <p:nvPicPr>
          <p:cNvPr id="5" name="Picture 4">
            <a:extLst>
              <a:ext uri="{FF2B5EF4-FFF2-40B4-BE49-F238E27FC236}">
                <a16:creationId xmlns:a16="http://schemas.microsoft.com/office/drawing/2014/main" id="{02BEE368-D0DC-489D-97C3-A01C8C2E72BB}"/>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 y="972328"/>
            <a:ext cx="9144000" cy="5885671"/>
          </a:xfrm>
          <a:prstGeom prst="rect">
            <a:avLst/>
          </a:prstGeom>
        </p:spPr>
      </p:pic>
      <p:sp>
        <p:nvSpPr>
          <p:cNvPr id="6" name="Rectangle 5">
            <a:extLst>
              <a:ext uri="{FF2B5EF4-FFF2-40B4-BE49-F238E27FC236}">
                <a16:creationId xmlns:a16="http://schemas.microsoft.com/office/drawing/2014/main" id="{BFA9E1F8-2680-4757-A3C5-C9A6EF29213E}"/>
              </a:ext>
            </a:extLst>
          </p:cNvPr>
          <p:cNvSpPr/>
          <p:nvPr/>
        </p:nvSpPr>
        <p:spPr>
          <a:xfrm>
            <a:off x="609599" y="61686"/>
            <a:ext cx="6193490" cy="83099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14171A"/>
                </a:solidFill>
                <a:effectLst/>
                <a:uLnTx/>
                <a:uFillTx/>
                <a:latin typeface="Segoe UI" panose="020B0502040204020203" pitchFamily="34" charset="0"/>
                <a:ea typeface="+mn-ea"/>
                <a:cs typeface="+mn-cs"/>
              </a:rPr>
              <a:t>David Carless (on Twitter</a:t>
            </a:r>
            <a:r>
              <a:rPr kumimoji="0" lang="en-GB" sz="2400" b="1" i="0" u="none" strike="noStrike" kern="1200" cap="none" spc="0" normalizeH="0" baseline="0" noProof="0">
                <a:ln>
                  <a:noFill/>
                </a:ln>
                <a:solidFill>
                  <a:srgbClr val="14171A"/>
                </a:solidFill>
                <a:effectLst/>
                <a:uLnTx/>
                <a:uFillTx/>
                <a:latin typeface="Segoe UI" panose="020B0502040204020203" pitchFamily="34"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a:ln>
                  <a:noFill/>
                </a:ln>
                <a:solidFill>
                  <a:srgbClr val="14171A"/>
                </a:solidFill>
                <a:effectLst/>
                <a:uLnTx/>
                <a:uFillTx/>
                <a:latin typeface="Segoe UI" panose="020B0502040204020203" pitchFamily="34" charset="0"/>
                <a:ea typeface="+mn-ea"/>
                <a:cs typeface="+mn-cs"/>
              </a:rPr>
              <a:t>Feedback </a:t>
            </a:r>
            <a:r>
              <a:rPr kumimoji="0" lang="en-GB" sz="2400" b="1" i="0" u="none" strike="noStrike" kern="1200" cap="none" spc="0" normalizeH="0" baseline="0" noProof="0" dirty="0">
                <a:ln>
                  <a:noFill/>
                </a:ln>
                <a:solidFill>
                  <a:srgbClr val="14171A"/>
                </a:solidFill>
                <a:effectLst/>
                <a:uLnTx/>
                <a:uFillTx/>
                <a:latin typeface="Segoe UI" panose="020B0502040204020203" pitchFamily="34" charset="0"/>
                <a:ea typeface="+mn-ea"/>
                <a:cs typeface="+mn-cs"/>
              </a:rPr>
              <a:t>as telling is seriously overrated!</a:t>
            </a: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00938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188926"/>
            <a:ext cx="8713788" cy="647714"/>
          </a:xfrm>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2800" b="1" dirty="0">
                <a:latin typeface="Calibri" panose="020F0502020204030204" pitchFamily="34" charset="0"/>
                <a:cs typeface="Calibri" panose="020F0502020204030204" pitchFamily="34" charset="0"/>
              </a:rPr>
              <a:t>Download anytime Phil’s materials on learning and feedback</a:t>
            </a:r>
          </a:p>
        </p:txBody>
      </p:sp>
      <p:sp>
        <p:nvSpPr>
          <p:cNvPr id="3" name="Content Placeholder 2"/>
          <p:cNvSpPr>
            <a:spLocks noGrp="1"/>
          </p:cNvSpPr>
          <p:nvPr>
            <p:ph idx="1"/>
          </p:nvPr>
        </p:nvSpPr>
        <p:spPr>
          <a:xfrm>
            <a:off x="358775" y="980661"/>
            <a:ext cx="8605838" cy="4886740"/>
          </a:xfrm>
        </p:spPr>
        <p:txBody>
          <a:bodyPr/>
          <a:lstStyle/>
          <a:p>
            <a:pPr>
              <a:buFont typeface="+mj-lt"/>
              <a:buAutoNum type="arabicPeriod"/>
            </a:pPr>
            <a:r>
              <a:rPr lang="en-GB" sz="2800" u="sng" dirty="0">
                <a:hlinkClick r:id="rId2"/>
              </a:rPr>
              <a:t>http://phil-race.co.uk/2016/04/updated-powerpoint-ripples-model/</a:t>
            </a:r>
            <a:r>
              <a:rPr lang="en-GB" sz="2800" u="sng" dirty="0"/>
              <a:t> </a:t>
            </a:r>
            <a:r>
              <a:rPr lang="en-GB" sz="2800" dirty="0"/>
              <a:t>(Chapter 1 from ‘The Lecturer’s Toolkit, 2015)</a:t>
            </a:r>
            <a:endParaRPr lang="en-GB" sz="2800" u="sng" dirty="0"/>
          </a:p>
          <a:p>
            <a:pPr>
              <a:buFont typeface="+mj-lt"/>
              <a:buAutoNum type="arabicPeriod"/>
            </a:pPr>
            <a:r>
              <a:rPr lang="en-GB" sz="2800" dirty="0">
                <a:hlinkClick r:id="rId3"/>
              </a:rPr>
              <a:t>https://phil-race.co.uk/2016/10/lthe-tweetchat-lthechat-wed-oct-19-8-00-9-00-pm/</a:t>
            </a:r>
            <a:r>
              <a:rPr lang="en-GB" sz="2800" dirty="0"/>
              <a:t> (feedback stuff from my most recent two books)</a:t>
            </a:r>
          </a:p>
          <a:p>
            <a:pPr>
              <a:buFont typeface="+mj-lt"/>
              <a:buAutoNum type="arabicPeriod"/>
            </a:pPr>
            <a:endParaRPr lang="en-GB" sz="2800" u="sng" dirty="0">
              <a:hlinkClick r:id="rId4"/>
            </a:endParaRPr>
          </a:p>
          <a:p>
            <a:pPr>
              <a:buFont typeface="+mj-lt"/>
              <a:buAutoNum type="arabicPeriod"/>
            </a:pPr>
            <a:endParaRPr lang="en-GB" sz="2800" dirty="0"/>
          </a:p>
        </p:txBody>
      </p:sp>
    </p:spTree>
    <p:extLst>
      <p:ext uri="{BB962C8B-B14F-4D97-AF65-F5344CB8AC3E}">
        <p14:creationId xmlns:p14="http://schemas.microsoft.com/office/powerpoint/2010/main" val="316640341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F9DD-0FD1-45FB-8E74-8D23A2DA0FDE}"/>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4000" dirty="0">
                <a:solidFill>
                  <a:srgbClr val="008000"/>
                </a:solidFill>
              </a:rPr>
              <a:t>Teaching, learning and </a:t>
            </a:r>
            <a:r>
              <a:rPr lang="en-GB" sz="4000" dirty="0">
                <a:solidFill>
                  <a:srgbClr val="9966FF"/>
                </a:solidFill>
              </a:rPr>
              <a:t>enthusiasm</a:t>
            </a:r>
          </a:p>
        </p:txBody>
      </p:sp>
      <p:sp>
        <p:nvSpPr>
          <p:cNvPr id="3" name="Content Placeholder 2">
            <a:extLst>
              <a:ext uri="{FF2B5EF4-FFF2-40B4-BE49-F238E27FC236}">
                <a16:creationId xmlns:a16="http://schemas.microsoft.com/office/drawing/2014/main" id="{347D1718-AB2B-4B1D-95A5-5B86A20661A8}"/>
              </a:ext>
            </a:extLst>
          </p:cNvPr>
          <p:cNvSpPr>
            <a:spLocks noGrp="1"/>
          </p:cNvSpPr>
          <p:nvPr>
            <p:ph idx="1"/>
          </p:nvPr>
        </p:nvSpPr>
        <p:spPr/>
        <p:txBody>
          <a:bodyPr/>
          <a:lstStyle/>
          <a:p>
            <a:r>
              <a:rPr lang="en-GB" dirty="0"/>
              <a:t>Knowledge isn’t infectious (unfortunately)   but </a:t>
            </a:r>
            <a:r>
              <a:rPr lang="en-GB" dirty="0">
                <a:solidFill>
                  <a:srgbClr val="9966FF"/>
                </a:solidFill>
              </a:rPr>
              <a:t>enthusiasm</a:t>
            </a:r>
            <a:r>
              <a:rPr lang="en-GB" dirty="0"/>
              <a:t> is, and we need to help our students to catch enthusiasm.</a:t>
            </a:r>
          </a:p>
          <a:p>
            <a:r>
              <a:rPr lang="en-GB" dirty="0"/>
              <a:t>We certainly don’t want feedback to </a:t>
            </a:r>
            <a:r>
              <a:rPr lang="en-GB" sz="4000" dirty="0">
                <a:solidFill>
                  <a:srgbClr val="FF0000"/>
                </a:solidFill>
                <a:latin typeface="Curlz MT" panose="04040404050702020202" pitchFamily="82" charset="0"/>
              </a:rPr>
              <a:t>damage</a:t>
            </a:r>
            <a:r>
              <a:rPr lang="en-GB" dirty="0"/>
              <a:t> that enthusiasm.</a:t>
            </a:r>
          </a:p>
        </p:txBody>
      </p:sp>
    </p:spTree>
    <p:extLst>
      <p:ext uri="{BB962C8B-B14F-4D97-AF65-F5344CB8AC3E}">
        <p14:creationId xmlns:p14="http://schemas.microsoft.com/office/powerpoint/2010/main" val="148929805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a:xfrm>
            <a:off x="179385" y="188925"/>
            <a:ext cx="8785228" cy="935037"/>
          </a:xfrm>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3200" b="1" dirty="0"/>
              <a:t>Time-constrained assessed written Post-it exercise</a:t>
            </a:r>
          </a:p>
        </p:txBody>
      </p:sp>
      <p:sp>
        <p:nvSpPr>
          <p:cNvPr id="36868" name="Rectangle 3"/>
          <p:cNvSpPr>
            <a:spLocks noGrp="1" noChangeArrowheads="1"/>
          </p:cNvSpPr>
          <p:nvPr>
            <p:ph idx="1"/>
          </p:nvPr>
        </p:nvSpPr>
        <p:spPr>
          <a:xfrm>
            <a:off x="358777" y="908651"/>
            <a:ext cx="8605838" cy="4958750"/>
          </a:xfrm>
        </p:spPr>
        <p:txBody>
          <a:bodyPr/>
          <a:lstStyle/>
          <a:p>
            <a:pPr>
              <a:lnSpc>
                <a:spcPct val="100000"/>
              </a:lnSpc>
            </a:pPr>
            <a:r>
              <a:rPr lang="en-GB" sz="2800" dirty="0"/>
              <a:t>On a post-it, </a:t>
            </a:r>
            <a:r>
              <a:rPr lang="en-GB" sz="2800" dirty="0">
                <a:solidFill>
                  <a:srgbClr val="FF0000"/>
                </a:solidFill>
              </a:rPr>
              <a:t>in your best handwriting</a:t>
            </a:r>
            <a:r>
              <a:rPr lang="en-GB" sz="2800" dirty="0"/>
              <a:t>, please write your own completion of the starter:</a:t>
            </a:r>
          </a:p>
          <a:p>
            <a:pPr>
              <a:lnSpc>
                <a:spcPct val="100000"/>
              </a:lnSpc>
              <a:buNone/>
            </a:pPr>
            <a:r>
              <a:rPr lang="en-GB" sz="2800" dirty="0"/>
              <a:t>	</a:t>
            </a:r>
            <a:r>
              <a:rPr lang="en-GB" dirty="0">
                <a:solidFill>
                  <a:srgbClr val="008000"/>
                </a:solidFill>
              </a:rPr>
              <a:t>“Making feedback work well with my students nowadays would be much better for me if only I …”</a:t>
            </a:r>
          </a:p>
          <a:p>
            <a:pPr>
              <a:lnSpc>
                <a:spcPct val="100000"/>
              </a:lnSpc>
            </a:pPr>
            <a:r>
              <a:rPr lang="en-GB" sz="2800" dirty="0"/>
              <a:t>Please swap post-its so that you’ve no idea who has yours.</a:t>
            </a:r>
          </a:p>
          <a:p>
            <a:pPr>
              <a:lnSpc>
                <a:spcPct val="100000"/>
              </a:lnSpc>
            </a:pPr>
            <a:r>
              <a:rPr lang="en-GB" sz="2800" dirty="0"/>
              <a:t>If chosen, please read out with </a:t>
            </a:r>
            <a:r>
              <a:rPr lang="en-GB" sz="2800" dirty="0">
                <a:solidFill>
                  <a:srgbClr val="FF0000"/>
                </a:solidFill>
              </a:rPr>
              <a:t>passion and drama </a:t>
            </a:r>
            <a:r>
              <a:rPr lang="en-GB" sz="2800" dirty="0"/>
              <a:t>what’s</a:t>
            </a:r>
            <a:r>
              <a:rPr lang="en-GB" sz="2800" dirty="0">
                <a:solidFill>
                  <a:srgbClr val="FF0000"/>
                </a:solidFill>
              </a:rPr>
              <a:t> </a:t>
            </a:r>
            <a:r>
              <a:rPr lang="en-GB" sz="2800" dirty="0"/>
              <a:t>on</a:t>
            </a:r>
            <a:r>
              <a:rPr lang="en-GB" sz="2800" dirty="0">
                <a:solidFill>
                  <a:srgbClr val="FF0000"/>
                </a:solidFill>
              </a:rPr>
              <a:t> </a:t>
            </a:r>
            <a:r>
              <a:rPr lang="en-GB" sz="2800" dirty="0"/>
              <a:t>the post-it you now have.</a:t>
            </a:r>
          </a:p>
          <a:p>
            <a:pPr>
              <a:lnSpc>
                <a:spcPct val="100000"/>
              </a:lnSpc>
            </a:pPr>
            <a:r>
              <a:rPr lang="en-GB" sz="2800" dirty="0"/>
              <a:t>Please place them all as directed.</a:t>
            </a:r>
          </a:p>
        </p:txBody>
      </p:sp>
    </p:spTree>
    <p:extLst>
      <p:ext uri="{BB962C8B-B14F-4D97-AF65-F5344CB8AC3E}">
        <p14:creationId xmlns:p14="http://schemas.microsoft.com/office/powerpoint/2010/main" val="9736260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GB" sz="2800" dirty="0"/>
              <a:t>The NSS Assessment and Feedback Agenda (2005-16)</a:t>
            </a:r>
          </a:p>
        </p:txBody>
      </p:sp>
      <p:sp>
        <p:nvSpPr>
          <p:cNvPr id="64515" name="Rectangle 3"/>
          <p:cNvSpPr>
            <a:spLocks noGrp="1" noChangeArrowheads="1"/>
          </p:cNvSpPr>
          <p:nvPr>
            <p:ph idx="1"/>
          </p:nvPr>
        </p:nvSpPr>
        <p:spPr/>
        <p:txBody>
          <a:bodyPr/>
          <a:lstStyle/>
          <a:p>
            <a:pPr>
              <a:buFont typeface="Wingdings" pitchFamily="2" charset="2"/>
              <a:buAutoNum type="arabicPeriod" startAt="5"/>
              <a:tabLst>
                <a:tab pos="571500" algn="l"/>
              </a:tabLst>
            </a:pPr>
            <a:r>
              <a:rPr lang="en-GB" dirty="0">
                <a:solidFill>
                  <a:srgbClr val="002060"/>
                </a:solidFill>
              </a:rPr>
              <a:t>The criteria used in marking have been clear in advance.</a:t>
            </a:r>
          </a:p>
          <a:p>
            <a:pPr>
              <a:buFont typeface="Wingdings" pitchFamily="2" charset="2"/>
              <a:buAutoNum type="arabicPeriod" startAt="5"/>
              <a:tabLst>
                <a:tab pos="571500" algn="l"/>
              </a:tabLst>
            </a:pPr>
            <a:r>
              <a:rPr lang="en-GB" dirty="0">
                <a:solidFill>
                  <a:srgbClr val="002060"/>
                </a:solidFill>
              </a:rPr>
              <a:t>Assessment arrangements and marking have been fair.</a:t>
            </a:r>
          </a:p>
          <a:p>
            <a:pPr>
              <a:buFont typeface="Wingdings" pitchFamily="2" charset="2"/>
              <a:buAutoNum type="arabicPeriod" startAt="5"/>
              <a:tabLst>
                <a:tab pos="571500" algn="l"/>
              </a:tabLst>
            </a:pPr>
            <a:r>
              <a:rPr lang="en-GB" dirty="0">
                <a:solidFill>
                  <a:srgbClr val="002060"/>
                </a:solidFill>
              </a:rPr>
              <a:t>Feedback on my work has been prompt.</a:t>
            </a:r>
          </a:p>
          <a:p>
            <a:pPr>
              <a:buFont typeface="Wingdings" pitchFamily="2" charset="2"/>
              <a:buAutoNum type="arabicPeriod" startAt="5"/>
              <a:tabLst>
                <a:tab pos="571500" algn="l"/>
              </a:tabLst>
            </a:pPr>
            <a:r>
              <a:rPr lang="en-GB" dirty="0">
                <a:solidFill>
                  <a:srgbClr val="002060"/>
                </a:solidFill>
              </a:rPr>
              <a:t>I have received detailed comments on my work.</a:t>
            </a:r>
          </a:p>
          <a:p>
            <a:pPr>
              <a:buFont typeface="Wingdings" pitchFamily="2" charset="2"/>
              <a:buAutoNum type="arabicPeriod" startAt="5"/>
              <a:tabLst>
                <a:tab pos="571500" algn="l"/>
              </a:tabLst>
            </a:pPr>
            <a:r>
              <a:rPr lang="en-GB" dirty="0">
                <a:solidFill>
                  <a:srgbClr val="002060"/>
                </a:solidFill>
              </a:rPr>
              <a:t>Feedback on my work has helped me to clarify things I did not understand.</a:t>
            </a:r>
          </a:p>
        </p:txBody>
      </p:sp>
    </p:spTree>
    <p:extLst>
      <p:ext uri="{BB962C8B-B14F-4D97-AF65-F5344CB8AC3E}">
        <p14:creationId xmlns:p14="http://schemas.microsoft.com/office/powerpoint/2010/main" val="461840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rgbClr val="8C3D91"/>
            </a:gs>
            <a:gs pos="6000">
              <a:srgbClr val="7005D4"/>
            </a:gs>
            <a:gs pos="14999">
              <a:srgbClr val="181CC7"/>
            </a:gs>
            <a:gs pos="30000">
              <a:srgbClr val="0A128C"/>
            </a:gs>
            <a:gs pos="50000">
              <a:srgbClr val="000000"/>
            </a:gs>
            <a:gs pos="70000">
              <a:srgbClr val="0A128C"/>
            </a:gs>
            <a:gs pos="85001">
              <a:srgbClr val="181CC7"/>
            </a:gs>
            <a:gs pos="94000">
              <a:srgbClr val="7005D4"/>
            </a:gs>
            <a:gs pos="100000">
              <a:srgbClr val="8C3D91"/>
            </a:gs>
          </a:gsLst>
          <a:lin ang="18900000" scaled="1"/>
        </a:gra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auto">
          <a:xfrm>
            <a:off x="685800" y="6248400"/>
            <a:ext cx="19050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6147" name="Rectangle 3"/>
          <p:cNvSpPr>
            <a:spLocks noChangeArrowheads="1"/>
          </p:cNvSpPr>
          <p:nvPr/>
        </p:nvSpPr>
        <p:spPr bwMode="auto">
          <a:xfrm>
            <a:off x="3124200" y="6248400"/>
            <a:ext cx="28956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5124" name="Rectangle 5"/>
          <p:cNvSpPr>
            <a:spLocks noGrp="1" noChangeArrowheads="1"/>
          </p:cNvSpPr>
          <p:nvPr>
            <p:ph type="title"/>
          </p:nvPr>
        </p:nvSpPr>
        <p:spPr>
          <a:xfrm>
            <a:off x="838201" y="0"/>
            <a:ext cx="7759700" cy="1092200"/>
          </a:xfrm>
          <a:noFill/>
          <a:ln>
            <a:noFill/>
          </a:ln>
        </p:spPr>
        <p:txBody>
          <a:bodyPr/>
          <a:lstStyle/>
          <a:p>
            <a:pPr>
              <a:defRPr/>
            </a:pPr>
            <a:r>
              <a:rPr lang="en-GB" sz="5400" b="0" dirty="0">
                <a:solidFill>
                  <a:srgbClr val="FFFF00"/>
                </a:solidFill>
                <a:latin typeface="Trebuchet MS" pitchFamily="34" charset="0"/>
              </a:rPr>
              <a:t> About Phil…</a:t>
            </a:r>
          </a:p>
        </p:txBody>
      </p:sp>
      <p:sp>
        <p:nvSpPr>
          <p:cNvPr id="6149" name="Rectangle 6"/>
          <p:cNvSpPr>
            <a:spLocks noGrp="1" noChangeArrowheads="1"/>
          </p:cNvSpPr>
          <p:nvPr>
            <p:ph type="body" sz="half" idx="1"/>
          </p:nvPr>
        </p:nvSpPr>
        <p:spPr>
          <a:xfrm>
            <a:off x="179388" y="914400"/>
            <a:ext cx="4462462" cy="5943600"/>
          </a:xfrm>
          <a:noFill/>
          <a:ln>
            <a:noFill/>
          </a:ln>
        </p:spPr>
        <p:txBody>
          <a:bodyPr/>
          <a:lstStyle/>
          <a:p>
            <a:pPr>
              <a:lnSpc>
                <a:spcPct val="100000"/>
              </a:lnSpc>
              <a:spcBef>
                <a:spcPct val="30000"/>
              </a:spcBef>
              <a:buSzTx/>
              <a:buFont typeface="Wingdings" pitchFamily="2" charset="2"/>
              <a:buChar char="v"/>
            </a:pPr>
            <a:r>
              <a:rPr lang="en-GB" sz="2400" dirty="0">
                <a:solidFill>
                  <a:schemeClr val="bg1"/>
                </a:solidFill>
                <a:latin typeface="Calibri" pitchFamily="34" charset="0"/>
              </a:rPr>
              <a:t>First a musician</a:t>
            </a:r>
          </a:p>
          <a:p>
            <a:pPr>
              <a:lnSpc>
                <a:spcPct val="100000"/>
              </a:lnSpc>
              <a:spcBef>
                <a:spcPct val="30000"/>
              </a:spcBef>
              <a:buSzTx/>
              <a:buFont typeface="Wingdings" pitchFamily="2" charset="2"/>
              <a:buChar char="v"/>
            </a:pPr>
            <a:r>
              <a:rPr lang="en-GB" sz="2400" dirty="0">
                <a:solidFill>
                  <a:schemeClr val="bg1"/>
                </a:solidFill>
                <a:latin typeface="Calibri" pitchFamily="34" charset="0"/>
              </a:rPr>
              <a:t>Then a writer</a:t>
            </a:r>
          </a:p>
          <a:p>
            <a:pPr>
              <a:lnSpc>
                <a:spcPct val="100000"/>
              </a:lnSpc>
              <a:spcBef>
                <a:spcPct val="30000"/>
              </a:spcBef>
              <a:buSzTx/>
              <a:buFont typeface="Wingdings" pitchFamily="2" charset="2"/>
              <a:buChar char="v"/>
            </a:pPr>
            <a:r>
              <a:rPr lang="en-GB" sz="2400" dirty="0">
                <a:solidFill>
                  <a:schemeClr val="bg1"/>
                </a:solidFill>
                <a:latin typeface="Calibri" pitchFamily="34" charset="0"/>
              </a:rPr>
              <a:t>Then a scientist</a:t>
            </a:r>
          </a:p>
          <a:p>
            <a:pPr>
              <a:lnSpc>
                <a:spcPct val="100000"/>
              </a:lnSpc>
              <a:spcBef>
                <a:spcPct val="30000"/>
              </a:spcBef>
              <a:buSzTx/>
              <a:buFont typeface="Wingdings" pitchFamily="2" charset="2"/>
              <a:buChar char="v"/>
            </a:pPr>
            <a:r>
              <a:rPr lang="en-GB" sz="2400" dirty="0">
                <a:solidFill>
                  <a:schemeClr val="bg1"/>
                </a:solidFill>
                <a:latin typeface="Calibri" pitchFamily="34" charset="0"/>
              </a:rPr>
              <a:t>Then a researcher</a:t>
            </a:r>
          </a:p>
          <a:p>
            <a:pPr>
              <a:lnSpc>
                <a:spcPct val="100000"/>
              </a:lnSpc>
              <a:spcBef>
                <a:spcPct val="30000"/>
              </a:spcBef>
              <a:buSzTx/>
              <a:buFont typeface="Wingdings" pitchFamily="2" charset="2"/>
              <a:buChar char="v"/>
            </a:pPr>
            <a:r>
              <a:rPr lang="en-GB" sz="2400" dirty="0">
                <a:solidFill>
                  <a:srgbClr val="FFFF00"/>
                </a:solidFill>
                <a:latin typeface="Calibri" pitchFamily="34" charset="0"/>
              </a:rPr>
              <a:t>Then a lecturer and warden at what is now USW</a:t>
            </a:r>
          </a:p>
          <a:p>
            <a:pPr>
              <a:lnSpc>
                <a:spcPct val="100000"/>
              </a:lnSpc>
              <a:spcBef>
                <a:spcPct val="30000"/>
              </a:spcBef>
              <a:buSzTx/>
              <a:buFont typeface="Wingdings" pitchFamily="2" charset="2"/>
              <a:buChar char="v"/>
            </a:pPr>
            <a:r>
              <a:rPr lang="en-GB" sz="2400" dirty="0">
                <a:solidFill>
                  <a:srgbClr val="FFFF00"/>
                </a:solidFill>
                <a:latin typeface="Calibri" pitchFamily="34" charset="0"/>
              </a:rPr>
              <a:t>Got interested in how students learn</a:t>
            </a:r>
          </a:p>
          <a:p>
            <a:pPr>
              <a:lnSpc>
                <a:spcPct val="100000"/>
              </a:lnSpc>
              <a:spcBef>
                <a:spcPct val="30000"/>
              </a:spcBef>
              <a:buSzTx/>
              <a:buFont typeface="Wingdings" pitchFamily="2" charset="2"/>
              <a:buChar char="v"/>
            </a:pPr>
            <a:r>
              <a:rPr lang="en-GB" sz="2400" dirty="0">
                <a:solidFill>
                  <a:srgbClr val="FFFF00"/>
                </a:solidFill>
                <a:latin typeface="Calibri" pitchFamily="34" charset="0"/>
              </a:rPr>
              <a:t>And the effects assessment and feedback have on them</a:t>
            </a:r>
          </a:p>
          <a:p>
            <a:pPr>
              <a:lnSpc>
                <a:spcPct val="100000"/>
              </a:lnSpc>
              <a:spcBef>
                <a:spcPct val="30000"/>
              </a:spcBef>
              <a:buSzTx/>
              <a:buFont typeface="Wingdings" pitchFamily="2" charset="2"/>
              <a:buChar char="v"/>
            </a:pPr>
            <a:r>
              <a:rPr lang="en-GB" sz="2400" dirty="0">
                <a:solidFill>
                  <a:srgbClr val="FFFF00"/>
                </a:solidFill>
                <a:latin typeface="Calibri" pitchFamily="34" charset="0"/>
              </a:rPr>
              <a:t>And how we teach them</a:t>
            </a:r>
          </a:p>
          <a:p>
            <a:pPr>
              <a:lnSpc>
                <a:spcPct val="100000"/>
              </a:lnSpc>
              <a:spcBef>
                <a:spcPct val="30000"/>
              </a:spcBef>
              <a:buSzTx/>
              <a:buFont typeface="Wingdings" pitchFamily="2" charset="2"/>
              <a:buChar char="v"/>
            </a:pPr>
            <a:r>
              <a:rPr lang="en-GB" sz="2400" dirty="0">
                <a:solidFill>
                  <a:srgbClr val="FFFF00"/>
                </a:solidFill>
                <a:latin typeface="Calibri" pitchFamily="34" charset="0"/>
              </a:rPr>
              <a:t>Gradually became an educational developer</a:t>
            </a:r>
          </a:p>
          <a:p>
            <a:pPr>
              <a:lnSpc>
                <a:spcPct val="100000"/>
              </a:lnSpc>
              <a:spcBef>
                <a:spcPct val="30000"/>
              </a:spcBef>
              <a:buSzTx/>
              <a:buFont typeface="Wingdings" pitchFamily="2" charset="2"/>
              <a:buChar char="v"/>
            </a:pPr>
            <a:endParaRPr lang="en-GB" sz="2400" dirty="0">
              <a:solidFill>
                <a:srgbClr val="FFFF00"/>
              </a:solidFill>
              <a:latin typeface="Calibri" pitchFamily="34" charset="0"/>
            </a:endParaRPr>
          </a:p>
        </p:txBody>
      </p:sp>
      <p:sp>
        <p:nvSpPr>
          <p:cNvPr id="6150" name="Rectangle 7"/>
          <p:cNvSpPr>
            <a:spLocks noGrp="1" noChangeArrowheads="1"/>
          </p:cNvSpPr>
          <p:nvPr>
            <p:ph type="body" sz="half" idx="2"/>
          </p:nvPr>
        </p:nvSpPr>
        <p:spPr>
          <a:xfrm>
            <a:off x="4427538" y="990600"/>
            <a:ext cx="4716462" cy="5867400"/>
          </a:xfrm>
          <a:noFill/>
          <a:ln>
            <a:noFill/>
          </a:ln>
        </p:spPr>
        <p:txBody>
          <a:bodyPr/>
          <a:lstStyle/>
          <a:p>
            <a:pPr>
              <a:lnSpc>
                <a:spcPct val="100000"/>
              </a:lnSpc>
              <a:spcBef>
                <a:spcPct val="30000"/>
              </a:spcBef>
              <a:buSzTx/>
              <a:buFont typeface="Wingdings" pitchFamily="2" charset="2"/>
              <a:buChar char="v"/>
            </a:pPr>
            <a:r>
              <a:rPr lang="en-GB" sz="2400" dirty="0">
                <a:solidFill>
                  <a:schemeClr val="bg1"/>
                </a:solidFill>
                <a:latin typeface="Calibri" pitchFamily="34" charset="0"/>
              </a:rPr>
              <a:t>And now ‘retired’!?</a:t>
            </a:r>
          </a:p>
          <a:p>
            <a:pPr>
              <a:lnSpc>
                <a:spcPct val="100000"/>
              </a:lnSpc>
              <a:spcBef>
                <a:spcPct val="30000"/>
              </a:spcBef>
              <a:buSzTx/>
              <a:buFont typeface="Wingdings" pitchFamily="2" charset="2"/>
              <a:buChar char="v"/>
            </a:pPr>
            <a:endParaRPr lang="en-GB" sz="2400" dirty="0">
              <a:solidFill>
                <a:srgbClr val="66FF33"/>
              </a:solidFill>
              <a:latin typeface="Calibri" pitchFamily="34" charset="0"/>
            </a:endParaRPr>
          </a:p>
          <a:p>
            <a:pPr>
              <a:lnSpc>
                <a:spcPct val="100000"/>
              </a:lnSpc>
              <a:spcBef>
                <a:spcPct val="30000"/>
              </a:spcBef>
              <a:buSzTx/>
              <a:buFont typeface="Wingdings" pitchFamily="2" charset="2"/>
              <a:buNone/>
            </a:pPr>
            <a:r>
              <a:rPr lang="en-GB" sz="2400" dirty="0">
                <a:solidFill>
                  <a:srgbClr val="FFCCFF"/>
                </a:solidFill>
                <a:latin typeface="Calibri" pitchFamily="34" charset="0"/>
              </a:rPr>
              <a:t>Currently…</a:t>
            </a:r>
          </a:p>
          <a:p>
            <a:pPr>
              <a:lnSpc>
                <a:spcPct val="100000"/>
              </a:lnSpc>
              <a:spcBef>
                <a:spcPct val="30000"/>
              </a:spcBef>
              <a:buSzTx/>
              <a:buFont typeface="Wingdings" pitchFamily="2" charset="2"/>
              <a:buChar char="v"/>
            </a:pPr>
            <a:r>
              <a:rPr lang="en-GB" sz="2400" dirty="0">
                <a:solidFill>
                  <a:srgbClr val="FFCCFF"/>
                </a:solidFill>
                <a:latin typeface="Calibri" pitchFamily="34" charset="0"/>
              </a:rPr>
              <a:t>Visiting Prof: Plymouth &amp; Edge Hill</a:t>
            </a:r>
          </a:p>
          <a:p>
            <a:pPr>
              <a:lnSpc>
                <a:spcPct val="100000"/>
              </a:lnSpc>
              <a:spcBef>
                <a:spcPct val="30000"/>
              </a:spcBef>
              <a:buSzTx/>
              <a:buFont typeface="Wingdings" pitchFamily="2" charset="2"/>
              <a:buChar char="v"/>
            </a:pPr>
            <a:r>
              <a:rPr lang="en-GB" sz="2400" dirty="0">
                <a:solidFill>
                  <a:srgbClr val="FFCCFF"/>
                </a:solidFill>
                <a:latin typeface="Calibri" pitchFamily="34" charset="0"/>
              </a:rPr>
              <a:t>Emeritus Prof: Leeds Beckett</a:t>
            </a:r>
          </a:p>
          <a:p>
            <a:pPr>
              <a:lnSpc>
                <a:spcPct val="100000"/>
              </a:lnSpc>
              <a:spcBef>
                <a:spcPct val="30000"/>
              </a:spcBef>
              <a:buSzTx/>
              <a:buFont typeface="Wingdings" pitchFamily="2" charset="2"/>
              <a:buChar char="v"/>
            </a:pPr>
            <a:r>
              <a:rPr lang="en-GB" sz="2400" dirty="0">
                <a:solidFill>
                  <a:srgbClr val="FFCCFF"/>
                </a:solidFill>
                <a:latin typeface="Calibri" pitchFamily="34" charset="0"/>
              </a:rPr>
              <a:t>Based at Newcastle, UK</a:t>
            </a:r>
          </a:p>
          <a:p>
            <a:pPr>
              <a:lnSpc>
                <a:spcPct val="100000"/>
              </a:lnSpc>
              <a:spcBef>
                <a:spcPct val="30000"/>
              </a:spcBef>
              <a:buSzTx/>
              <a:buNone/>
            </a:pPr>
            <a:r>
              <a:rPr lang="en-GB" sz="2400" dirty="0">
                <a:solidFill>
                  <a:srgbClr val="FFCCFF"/>
                </a:solidFill>
                <a:latin typeface="Calibri" pitchFamily="34" charset="0"/>
              </a:rPr>
              <a:t>	And on trains</a:t>
            </a:r>
          </a:p>
        </p:txBody>
      </p:sp>
      <p:sp>
        <p:nvSpPr>
          <p:cNvPr id="6151" name="AutoShape 11">
            <a:hlinkClick r:id="rId3" action="ppaction://hlinkfile" highlightClick="1"/>
          </p:cNvPr>
          <p:cNvSpPr>
            <a:spLocks noChangeArrowheads="1"/>
          </p:cNvSpPr>
          <p:nvPr/>
        </p:nvSpPr>
        <p:spPr bwMode="auto">
          <a:xfrm>
            <a:off x="5105401" y="6096000"/>
            <a:ext cx="1804988" cy="762000"/>
          </a:xfrm>
          <a:prstGeom prst="actionButtonBlank">
            <a:avLst/>
          </a:prstGeom>
          <a:noFill/>
          <a:ln w="12700">
            <a:noFill/>
            <a:miter lim="800000"/>
            <a:headEnd type="none" w="sm" len="sm"/>
            <a:tailEnd type="none" w="sm" len="sm"/>
          </a:ln>
        </p:spPr>
        <p:txBody>
          <a:bodyPr wrap="none" anchor="ctr"/>
          <a:lstStyle/>
          <a:p>
            <a:pPr algn="ctr" eaLnBrk="0" hangingPunct="0"/>
            <a:endParaRPr lang="en-US" sz="2400" dirty="0">
              <a:solidFill>
                <a:srgbClr val="000000"/>
              </a:solidFill>
              <a:latin typeface="Tahoma" pitchFamily="34" charset="0"/>
            </a:endParaRPr>
          </a:p>
        </p:txBody>
      </p:sp>
      <p:sp>
        <p:nvSpPr>
          <p:cNvPr id="6152" name="Text Box 13"/>
          <p:cNvSpPr txBox="1">
            <a:spLocks noChangeArrowheads="1"/>
          </p:cNvSpPr>
          <p:nvPr/>
        </p:nvSpPr>
        <p:spPr bwMode="auto">
          <a:xfrm>
            <a:off x="1619250" y="5949950"/>
            <a:ext cx="6192838" cy="457200"/>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US" sz="2400" dirty="0">
              <a:solidFill>
                <a:srgbClr val="000000"/>
              </a:solidFill>
              <a:latin typeface="Tahoma" pitchFamily="34" charset="0"/>
            </a:endParaRPr>
          </a:p>
        </p:txBody>
      </p:sp>
      <p:sp>
        <p:nvSpPr>
          <p:cNvPr id="164878" name="Text Box 14"/>
          <p:cNvSpPr txBox="1">
            <a:spLocks noChangeArrowheads="1"/>
          </p:cNvSpPr>
          <p:nvPr/>
        </p:nvSpPr>
        <p:spPr bwMode="auto">
          <a:xfrm>
            <a:off x="3923916" y="5733268"/>
            <a:ext cx="4536349" cy="830997"/>
          </a:xfrm>
          <a:prstGeom prst="rect">
            <a:avLst/>
          </a:prstGeom>
          <a:noFill/>
          <a:ln w="12700">
            <a:noFill/>
            <a:miter lim="800000"/>
            <a:headEnd type="none" w="sm" len="sm"/>
            <a:tailEnd type="none" w="sm" len="sm"/>
          </a:ln>
        </p:spPr>
        <p:txBody>
          <a:bodyPr wrap="square">
            <a:spAutoFit/>
          </a:bodyPr>
          <a:lstStyle/>
          <a:p>
            <a:pPr algn="ctr" eaLnBrk="0" hangingPunct="0"/>
            <a:r>
              <a:rPr lang="en-GB" sz="2400" b="1" dirty="0">
                <a:solidFill>
                  <a:srgbClr val="FFFF00"/>
                </a:solidFill>
                <a:latin typeface="Calibri" pitchFamily="34" charset="0"/>
              </a:rPr>
              <a:t>And an expert…</a:t>
            </a:r>
          </a:p>
          <a:p>
            <a:pPr algn="ctr" eaLnBrk="0" hangingPunct="0"/>
            <a:r>
              <a:rPr lang="en-GB" sz="2400" b="1" dirty="0">
                <a:solidFill>
                  <a:srgbClr val="FFFF00"/>
                </a:solidFill>
                <a:latin typeface="Calibri" pitchFamily="34" charset="0"/>
              </a:rPr>
              <a:t>on train routes and timetables!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iterate type="lt">
                                    <p:tmPct val="10000"/>
                                  </p:iterate>
                                  <p:childTnLst>
                                    <p:set>
                                      <p:cBhvr>
                                        <p:cTn id="6" dur="1" fill="hold">
                                          <p:stCondLst>
                                            <p:cond delay="0"/>
                                          </p:stCondLst>
                                        </p:cTn>
                                        <p:tgtEl>
                                          <p:spTgt spid="164878"/>
                                        </p:tgtEl>
                                        <p:attrNameLst>
                                          <p:attrName>style.visibility</p:attrName>
                                        </p:attrNameLst>
                                      </p:cBhvr>
                                      <p:to>
                                        <p:strVal val="visible"/>
                                      </p:to>
                                    </p:set>
                                    <p:animEffect transition="in" filter="dissolve">
                                      <p:cBhvr>
                                        <p:cTn id="7" dur="500"/>
                                        <p:tgtEl>
                                          <p:spTgt spid="164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78" grpId="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1"/>
            <a:ext cx="8713788" cy="764629"/>
          </a:xfrm>
        </p:spPr>
        <p:txBody>
          <a:bodyPr/>
          <a:lstStyle/>
          <a:p>
            <a:r>
              <a:rPr lang="en-GB" sz="3200" dirty="0"/>
              <a:t>The new NSS statements (2017)</a:t>
            </a:r>
          </a:p>
        </p:txBody>
      </p:sp>
      <p:sp>
        <p:nvSpPr>
          <p:cNvPr id="3" name="Content Placeholder 2"/>
          <p:cNvSpPr>
            <a:spLocks noGrp="1"/>
          </p:cNvSpPr>
          <p:nvPr>
            <p:ph idx="1"/>
          </p:nvPr>
        </p:nvSpPr>
        <p:spPr>
          <a:xfrm>
            <a:off x="358775" y="620610"/>
            <a:ext cx="8605838" cy="5246791"/>
          </a:xfrm>
        </p:spPr>
        <p:txBody>
          <a:bodyPr/>
          <a:lstStyle/>
          <a:p>
            <a:pPr>
              <a:buNone/>
            </a:pPr>
            <a:r>
              <a:rPr lang="en-GB" sz="2800" dirty="0">
                <a:solidFill>
                  <a:srgbClr val="000000"/>
                </a:solidFill>
              </a:rPr>
              <a:t>Assessment and feedback</a:t>
            </a:r>
          </a:p>
          <a:p>
            <a:pPr>
              <a:buFont typeface="+mj-lt"/>
              <a:buAutoNum type="arabicPeriod" startAt="8"/>
            </a:pPr>
            <a:r>
              <a:rPr lang="en-GB" sz="2800" dirty="0">
                <a:solidFill>
                  <a:srgbClr val="002060"/>
                </a:solidFill>
              </a:rPr>
              <a:t>The criteria used in marking have been clear in advance </a:t>
            </a:r>
          </a:p>
          <a:p>
            <a:pPr>
              <a:buFont typeface="+mj-lt"/>
              <a:buAutoNum type="arabicPeriod" startAt="8"/>
            </a:pPr>
            <a:r>
              <a:rPr lang="en-GB" sz="2800" dirty="0">
                <a:solidFill>
                  <a:srgbClr val="002060"/>
                </a:solidFill>
              </a:rPr>
              <a:t>Marking and assessment have been fair</a:t>
            </a:r>
          </a:p>
          <a:p>
            <a:pPr>
              <a:buFont typeface="+mj-lt"/>
              <a:buAutoNum type="arabicPeriod" startAt="8"/>
            </a:pPr>
            <a:r>
              <a:rPr lang="en-GB" sz="2800" dirty="0">
                <a:solidFill>
                  <a:srgbClr val="002060"/>
                </a:solidFill>
              </a:rPr>
              <a:t>Feedback on my work has been timely</a:t>
            </a:r>
          </a:p>
          <a:p>
            <a:pPr>
              <a:buFont typeface="+mj-lt"/>
              <a:buAutoNum type="arabicPeriod" startAt="8"/>
            </a:pPr>
            <a:r>
              <a:rPr lang="en-GB" sz="2800" dirty="0">
                <a:solidFill>
                  <a:srgbClr val="002060"/>
                </a:solidFill>
              </a:rPr>
              <a:t>I have received helpful comments on my work</a:t>
            </a:r>
          </a:p>
          <a:p>
            <a:pPr>
              <a:buNone/>
            </a:pPr>
            <a:r>
              <a:rPr lang="en-GB" sz="2800" dirty="0">
                <a:solidFill>
                  <a:srgbClr val="000000"/>
                </a:solidFill>
              </a:rPr>
              <a:t>Student voice</a:t>
            </a:r>
          </a:p>
          <a:p>
            <a:pPr lvl="0">
              <a:buFont typeface="+mj-lt"/>
              <a:buAutoNum type="arabicPeriod" startAt="23"/>
            </a:pPr>
            <a:r>
              <a:rPr lang="en-GB" sz="2800" dirty="0">
                <a:solidFill>
                  <a:srgbClr val="002060"/>
                </a:solidFill>
              </a:rPr>
              <a:t>I have had the right opportunities to provide feedback on my course</a:t>
            </a:r>
          </a:p>
          <a:p>
            <a:pPr lvl="0">
              <a:buFont typeface="+mj-lt"/>
              <a:buAutoNum type="arabicPeriod" startAt="23"/>
            </a:pPr>
            <a:r>
              <a:rPr lang="en-GB" sz="2800" dirty="0">
                <a:solidFill>
                  <a:srgbClr val="002060"/>
                </a:solidFill>
              </a:rPr>
              <a:t>Staff value students’ views and opinions about the course</a:t>
            </a:r>
          </a:p>
          <a:p>
            <a:pPr lvl="0">
              <a:buFont typeface="+mj-lt"/>
              <a:buAutoNum type="arabicPeriod" startAt="23"/>
            </a:pPr>
            <a:r>
              <a:rPr lang="en-US" sz="2800" dirty="0">
                <a:solidFill>
                  <a:srgbClr val="002060"/>
                </a:solidFill>
              </a:rPr>
              <a:t>It is clear how students’ feedback on the course has been acted on</a:t>
            </a:r>
            <a:endParaRPr lang="en-GB" sz="2800" dirty="0">
              <a:solidFill>
                <a:srgbClr val="002060"/>
              </a:solidFill>
            </a:endParaRPr>
          </a:p>
          <a:p>
            <a:endParaRPr lang="en-GB" sz="2800" dirty="0">
              <a:solidFill>
                <a:srgbClr val="002060"/>
              </a:solidFill>
            </a:endParaRPr>
          </a:p>
          <a:p>
            <a:endParaRPr lang="en-GB" sz="2800" dirty="0">
              <a:solidFill>
                <a:srgbClr val="002060"/>
              </a:solidFill>
            </a:endParaRPr>
          </a:p>
        </p:txBody>
      </p:sp>
    </p:spTree>
    <p:extLst>
      <p:ext uri="{BB962C8B-B14F-4D97-AF65-F5344CB8AC3E}">
        <p14:creationId xmlns:p14="http://schemas.microsoft.com/office/powerpoint/2010/main" val="18620003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val 10"/>
          <p:cNvSpPr/>
          <p:nvPr/>
        </p:nvSpPr>
        <p:spPr>
          <a:xfrm>
            <a:off x="2590800" y="1447800"/>
            <a:ext cx="3886200" cy="4419600"/>
          </a:xfrm>
          <a:prstGeom prst="ellipse">
            <a:avLst/>
          </a:prstGeom>
          <a:solidFill>
            <a:srgbClr val="333399"/>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0" cap="none" spc="0" normalizeH="0" baseline="0" noProof="0" dirty="0">
                <a:ln>
                  <a:noFill/>
                </a:ln>
                <a:solidFill>
                  <a:prstClr val="white"/>
                </a:solidFill>
                <a:effectLst/>
                <a:uLnTx/>
                <a:uFillTx/>
                <a:latin typeface="Calibri"/>
                <a:ea typeface="+mn-ea"/>
                <a:cs typeface="+mn-cs"/>
              </a:rPr>
              <a:t>Some feedback</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0" cap="none" spc="0" normalizeH="0" baseline="0" noProof="0" dirty="0">
                <a:ln>
                  <a:noFill/>
                </a:ln>
                <a:solidFill>
                  <a:prstClr val="white"/>
                </a:solidFill>
                <a:effectLst/>
                <a:uLnTx/>
                <a:uFillTx/>
                <a:latin typeface="Calibri"/>
                <a:ea typeface="+mn-ea"/>
                <a:cs typeface="+mn-cs"/>
              </a:rPr>
              <a:t>issues</a:t>
            </a:r>
          </a:p>
        </p:txBody>
      </p:sp>
      <p:sp>
        <p:nvSpPr>
          <p:cNvPr id="2" name="Oval 1"/>
          <p:cNvSpPr>
            <a:spLocks noChangeArrowheads="1"/>
          </p:cNvSpPr>
          <p:nvPr/>
        </p:nvSpPr>
        <p:spPr bwMode="auto">
          <a:xfrm>
            <a:off x="5753100" y="3124206"/>
            <a:ext cx="3390900" cy="1641475"/>
          </a:xfrm>
          <a:prstGeom prst="ellipse">
            <a:avLst/>
          </a:prstGeom>
          <a:solidFill>
            <a:schemeClr val="accent2">
              <a:lumMod val="60000"/>
              <a:lumOff val="40000"/>
            </a:schemeClr>
          </a:solidFill>
          <a:ln w="57150" algn="ctr">
            <a:solidFill>
              <a:schemeClr val="tx1"/>
            </a:solidFill>
            <a:round/>
            <a:headEnd/>
            <a:tailEnd/>
          </a:ln>
        </p:spPr>
        <p:txBody>
          <a:bodyPr wrap="square" lIns="0" tIns="0" rIns="0" bIns="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3200" b="1" i="0" u="none" strike="noStrike" kern="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Calibri"/>
                <a:ea typeface="+mn-ea"/>
                <a:cs typeface="+mn-cs"/>
              </a:rPr>
              <a:t>Written, printed,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Calibri"/>
                <a:ea typeface="+mn-ea"/>
                <a:cs typeface="+mn-cs"/>
              </a:rPr>
              <a:t>on-screen</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1" i="0" u="none" strike="noStrike" kern="0" cap="none" spc="0" normalizeH="0" baseline="0" noProof="0" dirty="0">
              <a:ln>
                <a:noFill/>
              </a:ln>
              <a:solidFill>
                <a:prstClr val="black"/>
              </a:solidFill>
              <a:effectLst/>
              <a:uLnTx/>
              <a:uFillTx/>
              <a:latin typeface="Calibri"/>
              <a:ea typeface="+mn-ea"/>
              <a:cs typeface="+mn-cs"/>
            </a:endParaRPr>
          </a:p>
        </p:txBody>
      </p:sp>
      <p:sp>
        <p:nvSpPr>
          <p:cNvPr id="4" name="Oval 3"/>
          <p:cNvSpPr>
            <a:spLocks noChangeArrowheads="1"/>
          </p:cNvSpPr>
          <p:nvPr/>
        </p:nvSpPr>
        <p:spPr bwMode="auto">
          <a:xfrm>
            <a:off x="228600" y="1371612"/>
            <a:ext cx="3390900" cy="1641475"/>
          </a:xfrm>
          <a:prstGeom prst="ellipse">
            <a:avLst/>
          </a:prstGeom>
          <a:solidFill>
            <a:srgbClr val="FFFF00"/>
          </a:solidFill>
          <a:ln w="57150" algn="ctr">
            <a:solidFill>
              <a:schemeClr val="tx1"/>
            </a:solidFill>
            <a:round/>
            <a:headEnd/>
            <a:tailEnd/>
          </a:ln>
        </p:spPr>
        <p:txBody>
          <a:bodyPr wrap="square" lIns="0" tIns="0" rIns="0" bIns="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3200" b="1" i="0" u="none" strike="noStrike" kern="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Calibri"/>
                <a:ea typeface="+mn-ea"/>
                <a:cs typeface="+mn-cs"/>
              </a:rPr>
              <a:t>Language of feedback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1" i="0" u="none" strike="noStrike" kern="0" cap="none" spc="0" normalizeH="0" baseline="0" noProof="0" dirty="0">
              <a:ln>
                <a:noFill/>
              </a:ln>
              <a:solidFill>
                <a:prstClr val="black"/>
              </a:solidFill>
              <a:effectLst/>
              <a:uLnTx/>
              <a:uFillTx/>
              <a:latin typeface="Calibri"/>
              <a:ea typeface="+mn-ea"/>
              <a:cs typeface="+mn-cs"/>
            </a:endParaRPr>
          </a:p>
        </p:txBody>
      </p:sp>
      <p:sp>
        <p:nvSpPr>
          <p:cNvPr id="5" name="Oval 4"/>
          <p:cNvSpPr>
            <a:spLocks noChangeArrowheads="1"/>
          </p:cNvSpPr>
          <p:nvPr/>
        </p:nvSpPr>
        <p:spPr bwMode="auto">
          <a:xfrm>
            <a:off x="5486400" y="1371612"/>
            <a:ext cx="3390900" cy="1641475"/>
          </a:xfrm>
          <a:prstGeom prst="ellipse">
            <a:avLst/>
          </a:prstGeom>
          <a:solidFill>
            <a:srgbClr val="FF00FF"/>
          </a:solidFill>
          <a:ln w="57150" algn="ctr">
            <a:solidFill>
              <a:schemeClr val="tx1"/>
            </a:solidFill>
            <a:round/>
            <a:headEnd/>
            <a:tailEnd/>
          </a:ln>
        </p:spPr>
        <p:txBody>
          <a:bodyPr wrap="square" lIns="0" tIns="0" rIns="0" bIns="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3200" b="1" i="0" u="none" strike="noStrike" kern="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Calibri"/>
                <a:ea typeface="+mn-ea"/>
                <a:cs typeface="+mn-cs"/>
              </a:rPr>
              <a:t>National Student Survey</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1" i="0" u="none" strike="noStrike" kern="0" cap="none" spc="0" normalizeH="0" baseline="0" noProof="0" dirty="0">
              <a:ln>
                <a:noFill/>
              </a:ln>
              <a:solidFill>
                <a:prstClr val="black"/>
              </a:solidFill>
              <a:effectLst/>
              <a:uLnTx/>
              <a:uFillTx/>
              <a:latin typeface="Calibri"/>
              <a:ea typeface="+mn-ea"/>
              <a:cs typeface="+mn-cs"/>
            </a:endParaRPr>
          </a:p>
        </p:txBody>
      </p:sp>
      <p:sp>
        <p:nvSpPr>
          <p:cNvPr id="6" name="Oval 5"/>
          <p:cNvSpPr>
            <a:spLocks noChangeArrowheads="1"/>
          </p:cNvSpPr>
          <p:nvPr/>
        </p:nvSpPr>
        <p:spPr bwMode="auto">
          <a:xfrm>
            <a:off x="0" y="3124206"/>
            <a:ext cx="3390900" cy="1641475"/>
          </a:xfrm>
          <a:prstGeom prst="ellipse">
            <a:avLst/>
          </a:prstGeom>
          <a:solidFill>
            <a:srgbClr val="00B0F0"/>
          </a:solidFill>
          <a:ln w="57150" algn="ctr">
            <a:solidFill>
              <a:schemeClr val="tx1"/>
            </a:solidFill>
            <a:round/>
            <a:headEnd/>
            <a:tailEnd/>
          </a:ln>
        </p:spPr>
        <p:txBody>
          <a:bodyPr wrap="square" lIns="0" tIns="0" rIns="0" bIns="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3200" b="1" i="0" u="none" strike="noStrike" kern="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Calibri"/>
                <a:ea typeface="+mn-ea"/>
                <a:cs typeface="+mn-cs"/>
              </a:rPr>
              <a:t>Timing: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Calibri"/>
                <a:ea typeface="+mn-ea"/>
                <a:cs typeface="+mn-cs"/>
              </a:rPr>
              <a:t>24-hours!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1" i="0" u="none" strike="noStrike" kern="0" cap="none" spc="0" normalizeH="0" baseline="0" noProof="0" dirty="0">
              <a:ln>
                <a:noFill/>
              </a:ln>
              <a:solidFill>
                <a:prstClr val="black"/>
              </a:solidFill>
              <a:effectLst/>
              <a:uLnTx/>
              <a:uFillTx/>
              <a:latin typeface="Calibri"/>
              <a:ea typeface="+mn-ea"/>
              <a:cs typeface="+mn-cs"/>
            </a:endParaRPr>
          </a:p>
        </p:txBody>
      </p:sp>
      <p:sp>
        <p:nvSpPr>
          <p:cNvPr id="7" name="Oval 6"/>
          <p:cNvSpPr>
            <a:spLocks noChangeArrowheads="1"/>
          </p:cNvSpPr>
          <p:nvPr/>
        </p:nvSpPr>
        <p:spPr bwMode="auto">
          <a:xfrm>
            <a:off x="2819400" y="152404"/>
            <a:ext cx="3390900" cy="1641475"/>
          </a:xfrm>
          <a:prstGeom prst="ellipse">
            <a:avLst/>
          </a:prstGeom>
          <a:solidFill>
            <a:srgbClr val="FFC000"/>
          </a:solidFill>
          <a:ln w="57150" algn="ctr">
            <a:solidFill>
              <a:schemeClr val="tx1"/>
            </a:solidFill>
            <a:round/>
            <a:headEnd/>
            <a:tailEnd/>
          </a:ln>
        </p:spPr>
        <p:txBody>
          <a:bodyPr wrap="square" lIns="0" tIns="0" rIns="0" bIns="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3200" b="1" i="0" u="none" strike="noStrike" kern="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3200" b="1" i="0" u="none" strike="noStrike" kern="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Calibri"/>
                <a:ea typeface="+mn-ea"/>
                <a:cs typeface="+mn-cs"/>
              </a:rPr>
              <a:t>Feed-forward</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1" i="0" u="none" strike="noStrike" kern="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1" i="0" u="none" strike="noStrike" kern="0" cap="none" spc="0" normalizeH="0" baseline="0" noProof="0" dirty="0">
              <a:ln>
                <a:noFill/>
              </a:ln>
              <a:solidFill>
                <a:prstClr val="black"/>
              </a:solidFill>
              <a:effectLst/>
              <a:uLnTx/>
              <a:uFillTx/>
              <a:latin typeface="Calibri"/>
              <a:ea typeface="+mn-ea"/>
              <a:cs typeface="+mn-cs"/>
            </a:endParaRPr>
          </a:p>
        </p:txBody>
      </p:sp>
      <p:sp>
        <p:nvSpPr>
          <p:cNvPr id="8" name="Oval 7"/>
          <p:cNvSpPr>
            <a:spLocks noChangeArrowheads="1"/>
          </p:cNvSpPr>
          <p:nvPr/>
        </p:nvSpPr>
        <p:spPr bwMode="auto">
          <a:xfrm>
            <a:off x="1143000" y="4800612"/>
            <a:ext cx="3390900" cy="1641475"/>
          </a:xfrm>
          <a:prstGeom prst="ellipse">
            <a:avLst/>
          </a:prstGeom>
          <a:solidFill>
            <a:srgbClr val="66FF66"/>
          </a:solidFill>
          <a:ln w="57150" algn="ctr">
            <a:solidFill>
              <a:schemeClr val="tx1"/>
            </a:solidFill>
            <a:round/>
            <a:headEnd/>
            <a:tailEnd/>
          </a:ln>
        </p:spPr>
        <p:txBody>
          <a:bodyPr wrap="square" lIns="0" tIns="0" rIns="0" bIns="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3200" b="1" i="0" u="none" strike="noStrike" kern="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Calibri"/>
                <a:ea typeface="+mn-ea"/>
                <a:cs typeface="+mn-cs"/>
              </a:rPr>
              <a:t>Efficiency</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1" i="0" u="none" strike="noStrike" kern="0" cap="none" spc="0" normalizeH="0" baseline="0" noProof="0" dirty="0">
              <a:ln>
                <a:noFill/>
              </a:ln>
              <a:solidFill>
                <a:prstClr val="black"/>
              </a:solidFill>
              <a:effectLst/>
              <a:uLnTx/>
              <a:uFillTx/>
              <a:latin typeface="Calibri"/>
              <a:ea typeface="+mn-ea"/>
              <a:cs typeface="+mn-cs"/>
            </a:endParaRPr>
          </a:p>
        </p:txBody>
      </p:sp>
      <p:sp>
        <p:nvSpPr>
          <p:cNvPr id="9" name="Oval 8"/>
          <p:cNvSpPr>
            <a:spLocks noChangeArrowheads="1"/>
          </p:cNvSpPr>
          <p:nvPr/>
        </p:nvSpPr>
        <p:spPr bwMode="auto">
          <a:xfrm>
            <a:off x="4648200" y="4800612"/>
            <a:ext cx="3390900" cy="1641475"/>
          </a:xfrm>
          <a:prstGeom prst="ellipse">
            <a:avLst/>
          </a:prstGeom>
          <a:solidFill>
            <a:schemeClr val="accent6">
              <a:lumMod val="60000"/>
              <a:lumOff val="40000"/>
            </a:schemeClr>
          </a:solidFill>
          <a:ln w="57150" algn="ctr">
            <a:solidFill>
              <a:schemeClr val="tx1"/>
            </a:solidFill>
            <a:round/>
            <a:headEnd/>
            <a:tailEnd/>
          </a:ln>
        </p:spPr>
        <p:txBody>
          <a:bodyPr wrap="square" lIns="0" tIns="0" rIns="0" bIns="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3200" b="1" i="0" u="none" strike="noStrike" kern="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Calibri"/>
                <a:ea typeface="+mn-ea"/>
                <a:cs typeface="+mn-cs"/>
              </a:rPr>
              <a:t>Face to face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Calibri"/>
                <a:ea typeface="+mn-ea"/>
                <a:cs typeface="+mn-cs"/>
              </a:rPr>
              <a:t>oral</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1" i="0" u="none" strike="noStrike" kern="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33167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P spid="7" grpId="0" animBg="1"/>
      <p:bldP spid="8" grpId="0" animBg="1"/>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4"/>
          <p:cNvSpPr>
            <a:spLocks noChangeArrowheads="1"/>
          </p:cNvSpPr>
          <p:nvPr/>
        </p:nvSpPr>
        <p:spPr bwMode="auto">
          <a:xfrm>
            <a:off x="228600" y="-228600"/>
            <a:ext cx="8305800" cy="7924800"/>
          </a:xfrm>
          <a:prstGeom prst="ellipse">
            <a:avLst/>
          </a:prstGeom>
          <a:solidFill>
            <a:srgbClr val="33CC33"/>
          </a:solidFill>
          <a:ln w="12700">
            <a:solidFill>
              <a:schemeClr val="tx1"/>
            </a:solidFill>
            <a:round/>
            <a:headEnd type="none" w="sm" len="sm"/>
            <a:tailEnd type="none" w="sm" len="sm"/>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0" name="Oval 5"/>
          <p:cNvSpPr>
            <a:spLocks noChangeArrowheads="1"/>
          </p:cNvSpPr>
          <p:nvPr/>
        </p:nvSpPr>
        <p:spPr bwMode="auto">
          <a:xfrm>
            <a:off x="762000" y="228600"/>
            <a:ext cx="7162800" cy="6934200"/>
          </a:xfrm>
          <a:prstGeom prst="ellipse">
            <a:avLst/>
          </a:prstGeom>
          <a:solidFill>
            <a:schemeClr val="accent2"/>
          </a:solidFill>
          <a:ln w="12700">
            <a:solidFill>
              <a:schemeClr val="tx1"/>
            </a:solidFill>
            <a:round/>
            <a:headEnd type="none" w="sm" len="sm"/>
            <a:tailEnd type="none" w="sm" len="sm"/>
          </a:ln>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2058" name="Oval 10">
            <a:hlinkClick r:id="" action="ppaction://hlinkshowjump?jump=previousslide"/>
          </p:cNvPr>
          <p:cNvSpPr>
            <a:spLocks noChangeArrowheads="1"/>
          </p:cNvSpPr>
          <p:nvPr/>
        </p:nvSpPr>
        <p:spPr bwMode="auto">
          <a:xfrm>
            <a:off x="1295400" y="762000"/>
            <a:ext cx="6096000" cy="594360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795" name="Oval 11"/>
          <p:cNvSpPr>
            <a:spLocks noChangeArrowheads="1"/>
          </p:cNvSpPr>
          <p:nvPr/>
        </p:nvSpPr>
        <p:spPr bwMode="auto">
          <a:xfrm>
            <a:off x="2006600" y="1549400"/>
            <a:ext cx="4749800" cy="4445000"/>
          </a:xfrm>
          <a:prstGeom prst="ellipse">
            <a:avLst/>
          </a:prstGeom>
          <a:solidFill>
            <a:srgbClr val="FF99FF"/>
          </a:solidFill>
          <a:ln w="50800">
            <a:solidFill>
              <a:schemeClr val="tx1"/>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797" name="Oval 12"/>
          <p:cNvSpPr>
            <a:spLocks noChangeArrowheads="1"/>
          </p:cNvSpPr>
          <p:nvPr/>
        </p:nvSpPr>
        <p:spPr bwMode="auto">
          <a:xfrm>
            <a:off x="2692400" y="2082800"/>
            <a:ext cx="3378200" cy="3302000"/>
          </a:xfrm>
          <a:prstGeom prst="ellipse">
            <a:avLst/>
          </a:prstGeom>
          <a:solidFill>
            <a:srgbClr val="FF3300"/>
          </a:solidFill>
          <a:ln w="50800">
            <a:solidFill>
              <a:schemeClr val="tx1"/>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798" name="Oval 13"/>
          <p:cNvSpPr>
            <a:spLocks noChangeArrowheads="1"/>
          </p:cNvSpPr>
          <p:nvPr/>
        </p:nvSpPr>
        <p:spPr bwMode="auto">
          <a:xfrm>
            <a:off x="3378200"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799" name="AutoShape 16">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800" name="Rectangle 8"/>
          <p:cNvSpPr>
            <a:spLocks noChangeArrowheads="1"/>
          </p:cNvSpPr>
          <p:nvPr/>
        </p:nvSpPr>
        <p:spPr bwMode="auto">
          <a:xfrm>
            <a:off x="1403350" y="2852738"/>
            <a:ext cx="5832946" cy="1625600"/>
          </a:xfrm>
          <a:prstGeom prst="rect">
            <a:avLst/>
          </a:prstGeom>
          <a:noFill/>
          <a:ln w="12700">
            <a:noFill/>
            <a:miter lim="800000"/>
            <a:headEnd/>
            <a:tailEnd/>
          </a:ln>
        </p:spPr>
        <p:txBody>
          <a:bodyPr lIns="92075" tIns="46038" rIns="92075" bIns="46038" anchor="ctr"/>
          <a:lstStyle/>
          <a:p>
            <a:pPr marL="723900" marR="0" lvl="0" indent="-723900" algn="ctr" defTabSz="914400" rtl="0" eaLnBrk="0" fontAlgn="base" latinLnBrk="0" hangingPunct="0">
              <a:lnSpc>
                <a:spcPct val="100000"/>
              </a:lnSpc>
              <a:spcBef>
                <a:spcPct val="20000"/>
              </a:spcBef>
              <a:spcAft>
                <a:spcPct val="0"/>
              </a:spcAft>
              <a:buClr>
                <a:srgbClr val="009999"/>
              </a:buClr>
              <a:buSzTx/>
              <a:buFont typeface="Wingdings" pitchFamily="2" charset="2"/>
              <a:buNone/>
              <a:tabLst/>
              <a:defRPr/>
            </a:pPr>
            <a:r>
              <a:rPr kumimoji="0" lang="en-GB" sz="2800" b="1" i="0" u="none" strike="noStrike" kern="1200" cap="none" spc="0" normalizeH="0" baseline="0" noProof="0" dirty="0">
                <a:ln>
                  <a:noFill/>
                </a:ln>
                <a:solidFill>
                  <a:srgbClr val="000000"/>
                </a:solidFill>
                <a:effectLst/>
                <a:uLnTx/>
                <a:uFillTx/>
                <a:latin typeface="Calibri" pitchFamily="34" charset="0"/>
                <a:ea typeface="+mn-ea"/>
                <a:cs typeface="+mn-cs"/>
              </a:rPr>
              <a:t>Wanting/</a:t>
            </a:r>
          </a:p>
          <a:p>
            <a:pPr marL="723900" marR="0" lvl="0" indent="-723900" algn="ctr" defTabSz="914400" rtl="0" eaLnBrk="0" fontAlgn="base" latinLnBrk="0" hangingPunct="0">
              <a:lnSpc>
                <a:spcPct val="100000"/>
              </a:lnSpc>
              <a:spcBef>
                <a:spcPct val="20000"/>
              </a:spcBef>
              <a:spcAft>
                <a:spcPct val="0"/>
              </a:spcAft>
              <a:buClr>
                <a:srgbClr val="009999"/>
              </a:buClr>
              <a:buSzTx/>
              <a:buFont typeface="Wingdings" pitchFamily="2" charset="2"/>
              <a:buNone/>
              <a:tabLst/>
              <a:defRPr/>
            </a:pPr>
            <a:r>
              <a:rPr kumimoji="0" lang="en-GB" sz="2800" b="1" i="0" u="none" strike="noStrike" kern="1200" cap="none" spc="0" normalizeH="0" baseline="0" noProof="0" dirty="0">
                <a:ln>
                  <a:noFill/>
                </a:ln>
                <a:solidFill>
                  <a:srgbClr val="000000"/>
                </a:solidFill>
                <a:effectLst/>
                <a:uLnTx/>
                <a:uFillTx/>
                <a:latin typeface="Calibri" pitchFamily="34" charset="0"/>
                <a:ea typeface="+mn-ea"/>
                <a:cs typeface="+mn-cs"/>
              </a:rPr>
              <a:t>Needing</a:t>
            </a:r>
          </a:p>
        </p:txBody>
      </p:sp>
      <p:cxnSp>
        <p:nvCxnSpPr>
          <p:cNvPr id="12" name="Elbow Connector 11"/>
          <p:cNvCxnSpPr/>
          <p:nvPr/>
        </p:nvCxnSpPr>
        <p:spPr bwMode="auto">
          <a:xfrm>
            <a:off x="500034" y="5572140"/>
            <a:ext cx="914400" cy="914400"/>
          </a:xfrm>
          <a:prstGeom prst="bentConnector3">
            <a:avLst/>
          </a:prstGeom>
          <a:solidFill>
            <a:srgbClr val="660066"/>
          </a:solidFill>
          <a:ln w="9525" cap="flat" cmpd="sng" algn="ctr">
            <a:noFill/>
            <a:prstDash val="solid"/>
            <a:round/>
            <a:headEnd type="none" w="med" len="med"/>
            <a:tailEnd type="none" w="med" len="med"/>
          </a:ln>
          <a:effectLst/>
        </p:spPr>
      </p:cxnSp>
      <p:sp>
        <p:nvSpPr>
          <p:cNvPr id="3" name="TextBox 2">
            <a:extLst>
              <a:ext uri="{FF2B5EF4-FFF2-40B4-BE49-F238E27FC236}">
                <a16:creationId xmlns:a16="http://schemas.microsoft.com/office/drawing/2014/main" id="{02D9DA09-A2B5-4929-B48A-01B6C1657399}"/>
              </a:ext>
            </a:extLst>
          </p:cNvPr>
          <p:cNvSpPr txBox="1"/>
          <p:nvPr/>
        </p:nvSpPr>
        <p:spPr>
          <a:xfrm>
            <a:off x="3378200" y="1675001"/>
            <a:ext cx="2222083"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Making sense</a:t>
            </a:r>
          </a:p>
        </p:txBody>
      </p:sp>
      <p:sp>
        <p:nvSpPr>
          <p:cNvPr id="14" name="TextBox 13">
            <a:extLst>
              <a:ext uri="{FF2B5EF4-FFF2-40B4-BE49-F238E27FC236}">
                <a16:creationId xmlns:a16="http://schemas.microsoft.com/office/drawing/2014/main" id="{E2A17167-8AAA-44FD-9624-EBDAD8E62D86}"/>
              </a:ext>
            </a:extLst>
          </p:cNvPr>
          <p:cNvSpPr txBox="1"/>
          <p:nvPr/>
        </p:nvSpPr>
        <p:spPr>
          <a:xfrm>
            <a:off x="3854753" y="2235200"/>
            <a:ext cx="1053494"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Doing</a:t>
            </a:r>
          </a:p>
        </p:txBody>
      </p:sp>
      <p:sp>
        <p:nvSpPr>
          <p:cNvPr id="15" name="TextBox 14">
            <a:extLst>
              <a:ext uri="{FF2B5EF4-FFF2-40B4-BE49-F238E27FC236}">
                <a16:creationId xmlns:a16="http://schemas.microsoft.com/office/drawing/2014/main" id="{9881FDE8-AC22-4A8A-A999-DB873BE92B5C}"/>
              </a:ext>
            </a:extLst>
          </p:cNvPr>
          <p:cNvSpPr txBox="1"/>
          <p:nvPr/>
        </p:nvSpPr>
        <p:spPr>
          <a:xfrm>
            <a:off x="3546771" y="956191"/>
            <a:ext cx="1593257"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Feedback</a:t>
            </a:r>
          </a:p>
        </p:txBody>
      </p:sp>
      <p:sp>
        <p:nvSpPr>
          <p:cNvPr id="18" name="TextBox 17">
            <a:extLst>
              <a:ext uri="{FF2B5EF4-FFF2-40B4-BE49-F238E27FC236}">
                <a16:creationId xmlns:a16="http://schemas.microsoft.com/office/drawing/2014/main" id="{B136BDD8-5CD3-4322-A649-8C9450FD392A}"/>
              </a:ext>
            </a:extLst>
          </p:cNvPr>
          <p:cNvSpPr txBox="1"/>
          <p:nvPr/>
        </p:nvSpPr>
        <p:spPr>
          <a:xfrm>
            <a:off x="3429911" y="264180"/>
            <a:ext cx="1826975"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Verbalising</a:t>
            </a:r>
          </a:p>
        </p:txBody>
      </p:sp>
      <p:sp>
        <p:nvSpPr>
          <p:cNvPr id="19" name="TextBox 18">
            <a:extLst>
              <a:ext uri="{FF2B5EF4-FFF2-40B4-BE49-F238E27FC236}">
                <a16:creationId xmlns:a16="http://schemas.microsoft.com/office/drawing/2014/main" id="{D991024B-88C6-495E-87CA-E2956E055341}"/>
              </a:ext>
            </a:extLst>
          </p:cNvPr>
          <p:cNvSpPr txBox="1"/>
          <p:nvPr/>
        </p:nvSpPr>
        <p:spPr>
          <a:xfrm>
            <a:off x="6310023" y="455940"/>
            <a:ext cx="1604927"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Assessing</a:t>
            </a:r>
          </a:p>
        </p:txBody>
      </p:sp>
      <p:sp>
        <p:nvSpPr>
          <p:cNvPr id="20" name="TextBox 19">
            <a:extLst>
              <a:ext uri="{FF2B5EF4-FFF2-40B4-BE49-F238E27FC236}">
                <a16:creationId xmlns:a16="http://schemas.microsoft.com/office/drawing/2014/main" id="{93E4421D-B344-4601-B615-9E2093ADD146}"/>
              </a:ext>
            </a:extLst>
          </p:cNvPr>
          <p:cNvSpPr txBox="1"/>
          <p:nvPr/>
        </p:nvSpPr>
        <p:spPr>
          <a:xfrm>
            <a:off x="163286" y="-66432"/>
            <a:ext cx="9127670" cy="52322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Calibri" panose="020F0502020204030204" pitchFamily="34" charset="0"/>
              </a:rPr>
              <a:t>Seven factors underpinning successful learning: (Race, 2015)</a:t>
            </a:r>
          </a:p>
        </p:txBody>
      </p:sp>
      <p:sp>
        <p:nvSpPr>
          <p:cNvPr id="2" name="TextBox 1">
            <a:extLst>
              <a:ext uri="{FF2B5EF4-FFF2-40B4-BE49-F238E27FC236}">
                <a16:creationId xmlns:a16="http://schemas.microsoft.com/office/drawing/2014/main" id="{251B8C5A-274F-4AC5-967C-AE16BF9191AC}"/>
              </a:ext>
            </a:extLst>
          </p:cNvPr>
          <p:cNvSpPr txBox="1"/>
          <p:nvPr/>
        </p:nvSpPr>
        <p:spPr>
          <a:xfrm>
            <a:off x="-91780" y="5775236"/>
            <a:ext cx="4411603" cy="1200329"/>
          </a:xfrm>
          <a:prstGeom prst="rect">
            <a:avLst/>
          </a:prstGeom>
          <a:solidFill>
            <a:srgbClr val="FFFF00"/>
          </a:solid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charset="0"/>
                <a:ea typeface="+mn-ea"/>
                <a:cs typeface="+mn-cs"/>
              </a:rPr>
              <a:t>Race, P. (2015) The Lecturer’s Toolkit, 4</a:t>
            </a:r>
            <a:r>
              <a:rPr kumimoji="0" lang="en-GB" sz="2400" b="1" i="0" u="none" strike="noStrike" kern="1200" cap="none" spc="0" normalizeH="0" baseline="30000" noProof="0" dirty="0">
                <a:ln>
                  <a:noFill/>
                </a:ln>
                <a:solidFill>
                  <a:prstClr val="black"/>
                </a:solidFill>
                <a:effectLst/>
                <a:uLnTx/>
                <a:uFillTx/>
                <a:latin typeface="Arial" charset="0"/>
                <a:ea typeface="+mn-ea"/>
                <a:cs typeface="+mn-cs"/>
              </a:rPr>
              <a:t>th </a:t>
            </a:r>
            <a:r>
              <a:rPr kumimoji="0" lang="en-GB" sz="2400" b="1" i="0" u="none" strike="noStrike" kern="1200" cap="none" spc="0" normalizeH="0" baseline="0" noProof="0" dirty="0">
                <a:ln>
                  <a:noFill/>
                </a:ln>
                <a:solidFill>
                  <a:prstClr val="black"/>
                </a:solidFill>
                <a:effectLst/>
                <a:uLnTx/>
                <a:uFillTx/>
                <a:latin typeface="Arial" charset="0"/>
                <a:ea typeface="+mn-ea"/>
                <a:cs typeface="+mn-cs"/>
              </a:rPr>
              <a:t>Edition: Chapter 1 (Routledge)</a:t>
            </a:r>
          </a:p>
        </p:txBody>
      </p:sp>
    </p:spTree>
    <p:extLst>
      <p:ext uri="{BB962C8B-B14F-4D97-AF65-F5344CB8AC3E}">
        <p14:creationId xmlns:p14="http://schemas.microsoft.com/office/powerpoint/2010/main" val="1453074822"/>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4"/>
          <p:cNvSpPr>
            <a:spLocks noChangeArrowheads="1"/>
          </p:cNvSpPr>
          <p:nvPr/>
        </p:nvSpPr>
        <p:spPr bwMode="auto">
          <a:xfrm>
            <a:off x="228600" y="-228600"/>
            <a:ext cx="8305800" cy="7924800"/>
          </a:xfrm>
          <a:prstGeom prst="ellipse">
            <a:avLst/>
          </a:prstGeom>
          <a:solidFill>
            <a:srgbClr val="33CC33"/>
          </a:solidFill>
          <a:ln w="12700">
            <a:solidFill>
              <a:schemeClr val="tx1"/>
            </a:solidFill>
            <a:round/>
            <a:headEnd type="none" w="sm" len="sm"/>
            <a:tailEnd type="none" w="sm" len="sm"/>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0" name="Oval 5"/>
          <p:cNvSpPr>
            <a:spLocks noChangeArrowheads="1"/>
          </p:cNvSpPr>
          <p:nvPr/>
        </p:nvSpPr>
        <p:spPr bwMode="auto">
          <a:xfrm>
            <a:off x="762000" y="228600"/>
            <a:ext cx="7162800" cy="6934200"/>
          </a:xfrm>
          <a:prstGeom prst="ellipse">
            <a:avLst/>
          </a:prstGeom>
          <a:solidFill>
            <a:schemeClr val="accent2"/>
          </a:solidFill>
          <a:ln w="12700">
            <a:solidFill>
              <a:schemeClr val="tx1"/>
            </a:solidFill>
            <a:round/>
            <a:headEnd type="none" w="sm" len="sm"/>
            <a:tailEnd type="none" w="sm" len="sm"/>
          </a:ln>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2058" name="Oval 10">
            <a:hlinkClick r:id="" action="ppaction://hlinkshowjump?jump=previousslide"/>
          </p:cNvPr>
          <p:cNvSpPr>
            <a:spLocks noChangeArrowheads="1"/>
          </p:cNvSpPr>
          <p:nvPr/>
        </p:nvSpPr>
        <p:spPr bwMode="auto">
          <a:xfrm>
            <a:off x="1295400" y="762000"/>
            <a:ext cx="6096000" cy="594360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795" name="Oval 11"/>
          <p:cNvSpPr>
            <a:spLocks noChangeArrowheads="1"/>
          </p:cNvSpPr>
          <p:nvPr/>
        </p:nvSpPr>
        <p:spPr bwMode="auto">
          <a:xfrm>
            <a:off x="2006600" y="1549400"/>
            <a:ext cx="4749800" cy="4445000"/>
          </a:xfrm>
          <a:prstGeom prst="ellipse">
            <a:avLst/>
          </a:prstGeom>
          <a:solidFill>
            <a:srgbClr val="FF99FF"/>
          </a:solidFill>
          <a:ln w="50800">
            <a:solidFill>
              <a:schemeClr val="tx1"/>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797" name="Oval 12"/>
          <p:cNvSpPr>
            <a:spLocks noChangeArrowheads="1"/>
          </p:cNvSpPr>
          <p:nvPr/>
        </p:nvSpPr>
        <p:spPr bwMode="auto">
          <a:xfrm>
            <a:off x="2692400" y="2082800"/>
            <a:ext cx="3378200" cy="3302000"/>
          </a:xfrm>
          <a:prstGeom prst="ellipse">
            <a:avLst/>
          </a:prstGeom>
          <a:solidFill>
            <a:srgbClr val="FF3300"/>
          </a:solidFill>
          <a:ln w="50800">
            <a:solidFill>
              <a:schemeClr val="tx1"/>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798" name="Oval 13"/>
          <p:cNvSpPr>
            <a:spLocks noChangeArrowheads="1"/>
          </p:cNvSpPr>
          <p:nvPr/>
        </p:nvSpPr>
        <p:spPr bwMode="auto">
          <a:xfrm>
            <a:off x="3378200"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799" name="AutoShape 16">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800" name="Rectangle 8"/>
          <p:cNvSpPr>
            <a:spLocks noChangeArrowheads="1"/>
          </p:cNvSpPr>
          <p:nvPr/>
        </p:nvSpPr>
        <p:spPr bwMode="auto">
          <a:xfrm>
            <a:off x="1403350" y="2852738"/>
            <a:ext cx="5832946" cy="1625600"/>
          </a:xfrm>
          <a:prstGeom prst="rect">
            <a:avLst/>
          </a:prstGeom>
          <a:noFill/>
          <a:ln w="12700">
            <a:noFill/>
            <a:miter lim="800000"/>
            <a:headEnd/>
            <a:tailEnd/>
          </a:ln>
        </p:spPr>
        <p:txBody>
          <a:bodyPr lIns="92075" tIns="46038" rIns="92075" bIns="46038" anchor="ctr"/>
          <a:lstStyle/>
          <a:p>
            <a:pPr marL="723900" marR="0" lvl="0" indent="-723900" algn="ctr" defTabSz="914400" rtl="0" eaLnBrk="0" fontAlgn="base" latinLnBrk="0" hangingPunct="0">
              <a:lnSpc>
                <a:spcPct val="100000"/>
              </a:lnSpc>
              <a:spcBef>
                <a:spcPct val="20000"/>
              </a:spcBef>
              <a:spcAft>
                <a:spcPct val="0"/>
              </a:spcAft>
              <a:buClr>
                <a:srgbClr val="009999"/>
              </a:buClr>
              <a:buSzTx/>
              <a:buFont typeface="Wingdings" pitchFamily="2" charset="2"/>
              <a:buNone/>
              <a:tabLst/>
              <a:defRPr/>
            </a:pPr>
            <a:r>
              <a:rPr kumimoji="0" lang="en-GB" sz="2800" b="1" i="0" u="none" strike="noStrike" kern="1200" cap="none" spc="0" normalizeH="0" baseline="0" noProof="0" dirty="0">
                <a:ln>
                  <a:noFill/>
                </a:ln>
                <a:solidFill>
                  <a:srgbClr val="000000"/>
                </a:solidFill>
                <a:effectLst/>
                <a:uLnTx/>
                <a:uFillTx/>
                <a:latin typeface="Calibri" pitchFamily="34" charset="0"/>
                <a:ea typeface="+mn-ea"/>
                <a:cs typeface="+mn-cs"/>
              </a:rPr>
              <a:t>Wanting/</a:t>
            </a:r>
          </a:p>
          <a:p>
            <a:pPr marL="723900" marR="0" lvl="0" indent="-723900" algn="ctr" defTabSz="914400" rtl="0" eaLnBrk="0" fontAlgn="base" latinLnBrk="0" hangingPunct="0">
              <a:lnSpc>
                <a:spcPct val="100000"/>
              </a:lnSpc>
              <a:spcBef>
                <a:spcPct val="20000"/>
              </a:spcBef>
              <a:spcAft>
                <a:spcPct val="0"/>
              </a:spcAft>
              <a:buClr>
                <a:srgbClr val="009999"/>
              </a:buClr>
              <a:buSzTx/>
              <a:buFont typeface="Wingdings" pitchFamily="2" charset="2"/>
              <a:buNone/>
              <a:tabLst/>
              <a:defRPr/>
            </a:pPr>
            <a:r>
              <a:rPr kumimoji="0" lang="en-GB" sz="2800" b="1" i="0" u="none" strike="noStrike" kern="1200" cap="none" spc="0" normalizeH="0" baseline="0" noProof="0" dirty="0">
                <a:ln>
                  <a:noFill/>
                </a:ln>
                <a:solidFill>
                  <a:srgbClr val="000000"/>
                </a:solidFill>
                <a:effectLst/>
                <a:uLnTx/>
                <a:uFillTx/>
                <a:latin typeface="Calibri" pitchFamily="34" charset="0"/>
                <a:ea typeface="+mn-ea"/>
                <a:cs typeface="+mn-cs"/>
              </a:rPr>
              <a:t>Needing</a:t>
            </a:r>
          </a:p>
        </p:txBody>
      </p:sp>
      <p:cxnSp>
        <p:nvCxnSpPr>
          <p:cNvPr id="12" name="Elbow Connector 11"/>
          <p:cNvCxnSpPr/>
          <p:nvPr/>
        </p:nvCxnSpPr>
        <p:spPr bwMode="auto">
          <a:xfrm>
            <a:off x="500034" y="5572140"/>
            <a:ext cx="914400" cy="914400"/>
          </a:xfrm>
          <a:prstGeom prst="bentConnector3">
            <a:avLst/>
          </a:prstGeom>
          <a:solidFill>
            <a:srgbClr val="660066"/>
          </a:solidFill>
          <a:ln w="9525" cap="flat" cmpd="sng" algn="ctr">
            <a:noFill/>
            <a:prstDash val="solid"/>
            <a:round/>
            <a:headEnd type="none" w="med" len="med"/>
            <a:tailEnd type="none" w="med" len="med"/>
          </a:ln>
          <a:effectLst/>
        </p:spPr>
      </p:cxnSp>
      <p:sp>
        <p:nvSpPr>
          <p:cNvPr id="3" name="TextBox 2">
            <a:extLst>
              <a:ext uri="{FF2B5EF4-FFF2-40B4-BE49-F238E27FC236}">
                <a16:creationId xmlns:a16="http://schemas.microsoft.com/office/drawing/2014/main" id="{02D9DA09-A2B5-4929-B48A-01B6C1657399}"/>
              </a:ext>
            </a:extLst>
          </p:cNvPr>
          <p:cNvSpPr txBox="1"/>
          <p:nvPr/>
        </p:nvSpPr>
        <p:spPr>
          <a:xfrm>
            <a:off x="3378200" y="1675001"/>
            <a:ext cx="2222083"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Making sense</a:t>
            </a:r>
          </a:p>
        </p:txBody>
      </p:sp>
      <p:sp>
        <p:nvSpPr>
          <p:cNvPr id="14" name="TextBox 13">
            <a:extLst>
              <a:ext uri="{FF2B5EF4-FFF2-40B4-BE49-F238E27FC236}">
                <a16:creationId xmlns:a16="http://schemas.microsoft.com/office/drawing/2014/main" id="{E2A17167-8AAA-44FD-9624-EBDAD8E62D86}"/>
              </a:ext>
            </a:extLst>
          </p:cNvPr>
          <p:cNvSpPr txBox="1"/>
          <p:nvPr/>
        </p:nvSpPr>
        <p:spPr>
          <a:xfrm>
            <a:off x="3854753" y="2235200"/>
            <a:ext cx="1053494"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Doing</a:t>
            </a:r>
          </a:p>
        </p:txBody>
      </p:sp>
      <p:sp>
        <p:nvSpPr>
          <p:cNvPr id="15" name="TextBox 14">
            <a:extLst>
              <a:ext uri="{FF2B5EF4-FFF2-40B4-BE49-F238E27FC236}">
                <a16:creationId xmlns:a16="http://schemas.microsoft.com/office/drawing/2014/main" id="{9881FDE8-AC22-4A8A-A999-DB873BE92B5C}"/>
              </a:ext>
            </a:extLst>
          </p:cNvPr>
          <p:cNvSpPr txBox="1"/>
          <p:nvPr/>
        </p:nvSpPr>
        <p:spPr>
          <a:xfrm>
            <a:off x="3546771" y="956191"/>
            <a:ext cx="1593257"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Feedback</a:t>
            </a:r>
          </a:p>
        </p:txBody>
      </p:sp>
      <p:sp>
        <p:nvSpPr>
          <p:cNvPr id="18" name="TextBox 17">
            <a:extLst>
              <a:ext uri="{FF2B5EF4-FFF2-40B4-BE49-F238E27FC236}">
                <a16:creationId xmlns:a16="http://schemas.microsoft.com/office/drawing/2014/main" id="{B136BDD8-5CD3-4322-A649-8C9450FD392A}"/>
              </a:ext>
            </a:extLst>
          </p:cNvPr>
          <p:cNvSpPr txBox="1"/>
          <p:nvPr/>
        </p:nvSpPr>
        <p:spPr>
          <a:xfrm>
            <a:off x="3429911" y="264180"/>
            <a:ext cx="1826975"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Verbalising</a:t>
            </a:r>
          </a:p>
        </p:txBody>
      </p:sp>
      <p:sp>
        <p:nvSpPr>
          <p:cNvPr id="19" name="TextBox 18">
            <a:extLst>
              <a:ext uri="{FF2B5EF4-FFF2-40B4-BE49-F238E27FC236}">
                <a16:creationId xmlns:a16="http://schemas.microsoft.com/office/drawing/2014/main" id="{D991024B-88C6-495E-87CA-E2956E055341}"/>
              </a:ext>
            </a:extLst>
          </p:cNvPr>
          <p:cNvSpPr txBox="1"/>
          <p:nvPr/>
        </p:nvSpPr>
        <p:spPr>
          <a:xfrm>
            <a:off x="6310023" y="455940"/>
            <a:ext cx="1604927"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Assessing</a:t>
            </a:r>
          </a:p>
        </p:txBody>
      </p:sp>
      <p:sp>
        <p:nvSpPr>
          <p:cNvPr id="20" name="TextBox 19">
            <a:extLst>
              <a:ext uri="{FF2B5EF4-FFF2-40B4-BE49-F238E27FC236}">
                <a16:creationId xmlns:a16="http://schemas.microsoft.com/office/drawing/2014/main" id="{93E4421D-B344-4601-B615-9E2093ADD146}"/>
              </a:ext>
            </a:extLst>
          </p:cNvPr>
          <p:cNvSpPr txBox="1"/>
          <p:nvPr/>
        </p:nvSpPr>
        <p:spPr>
          <a:xfrm>
            <a:off x="0" y="-66432"/>
            <a:ext cx="9342879"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Calibri" panose="020F0502020204030204" pitchFamily="34" charset="0"/>
              </a:rPr>
              <a:t>Seven factors underpinning successful learning (#</a:t>
            </a:r>
            <a:r>
              <a:rPr kumimoji="0" lang="en-GB" sz="2800" b="1" i="0" u="none" strike="noStrike" kern="1200" cap="none" spc="0" normalizeH="0" baseline="0" noProof="0" dirty="0" err="1">
                <a:ln>
                  <a:noFill/>
                </a:ln>
                <a:solidFill>
                  <a:srgbClr val="000000"/>
                </a:solidFill>
                <a:effectLst/>
                <a:highlight>
                  <a:srgbClr val="FFFF00"/>
                </a:highlight>
                <a:uLnTx/>
                <a:uFillTx/>
                <a:latin typeface="Calibri" panose="020F0502020204030204" pitchFamily="34" charset="0"/>
                <a:ea typeface="+mn-ea"/>
                <a:cs typeface="Calibri" panose="020F0502020204030204" pitchFamily="34" charset="0"/>
              </a:rPr>
              <a:t>rracw</a:t>
            </a:r>
            <a:r>
              <a:rPr kumimoji="0" lang="en-GB" sz="2800" b="1"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Calibri" panose="020F0502020204030204" pitchFamily="34" charset="0"/>
              </a:rPr>
              <a:t>, 2015)</a:t>
            </a:r>
          </a:p>
        </p:txBody>
      </p:sp>
      <p:pic>
        <p:nvPicPr>
          <p:cNvPr id="17" name="Picture 16">
            <a:extLst>
              <a:ext uri="{FF2B5EF4-FFF2-40B4-BE49-F238E27FC236}">
                <a16:creationId xmlns:a16="http://schemas.microsoft.com/office/drawing/2014/main" id="{6EF764B8-8DB6-4464-932F-1FFB77E01082}"/>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518" y="0"/>
            <a:ext cx="9144000" cy="7025155"/>
          </a:xfrm>
          <a:prstGeom prst="rect">
            <a:avLst/>
          </a:prstGeom>
        </p:spPr>
      </p:pic>
    </p:spTree>
    <p:extLst>
      <p:ext uri="{BB962C8B-B14F-4D97-AF65-F5344CB8AC3E}">
        <p14:creationId xmlns:p14="http://schemas.microsoft.com/office/powerpoint/2010/main" val="235252445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CD4B505-E27D-436C-87F9-741FB01409D7}"/>
              </a:ext>
            </a:extLst>
          </p:cNvPr>
          <p:cNvSpPr>
            <a:spLocks noGrp="1"/>
          </p:cNvSpPr>
          <p:nvPr>
            <p:ph type="title"/>
          </p:nvPr>
        </p:nvSpPr>
        <p:spPr/>
        <p:txBody>
          <a:bodyPr/>
          <a:lstStyle/>
          <a:p>
            <a:r>
              <a:rPr lang="en-GB" sz="3200" dirty="0">
                <a:solidFill>
                  <a:srgbClr val="008000"/>
                </a:solidFill>
              </a:rPr>
              <a:t>We can’t carry on trying to use traditional assessment and feedback processes</a:t>
            </a:r>
          </a:p>
        </p:txBody>
      </p:sp>
      <p:sp>
        <p:nvSpPr>
          <p:cNvPr id="5" name="Content Placeholder 4">
            <a:extLst>
              <a:ext uri="{FF2B5EF4-FFF2-40B4-BE49-F238E27FC236}">
                <a16:creationId xmlns:a16="http://schemas.microsoft.com/office/drawing/2014/main" id="{D79A0F8A-56DB-4951-B48B-63939AA861E4}"/>
              </a:ext>
            </a:extLst>
          </p:cNvPr>
          <p:cNvSpPr>
            <a:spLocks noGrp="1"/>
          </p:cNvSpPr>
          <p:nvPr>
            <p:ph idx="1"/>
          </p:nvPr>
        </p:nvSpPr>
        <p:spPr/>
        <p:txBody>
          <a:bodyPr/>
          <a:lstStyle/>
          <a:p>
            <a:r>
              <a:rPr lang="en-GB" sz="2800" dirty="0"/>
              <a:t>We can’t continue trying to give students lots of feedback in traditional ways, as there are more students, and research shows that merely ‘telling’ them what to do with their work does not work.</a:t>
            </a:r>
          </a:p>
          <a:p>
            <a:r>
              <a:rPr lang="en-GB" sz="2800" dirty="0"/>
              <a:t>There is now a great deal of work on ‘contract cheating’, for example Newton, P. (2018) </a:t>
            </a:r>
            <a:r>
              <a:rPr lang="en-GB" sz="2800" dirty="0">
                <a:hlinkClick r:id="rId3"/>
              </a:rPr>
              <a:t>https://www.frontiersin.org/articles/10.3389/feduc.2018.00067/full</a:t>
            </a:r>
            <a:r>
              <a:rPr lang="en-GB" sz="2800" dirty="0"/>
              <a:t> </a:t>
            </a:r>
          </a:p>
          <a:p>
            <a:r>
              <a:rPr lang="en-GB" sz="2800" dirty="0"/>
              <a:t>And traditional written feedback doesn’t work: “Approaches that emphasise feedback as telling are insufficient because students are often not equipped to decode or act on statements satisfactorily, so key messages remain invisible” (Sadler 2010).</a:t>
            </a:r>
          </a:p>
          <a:p>
            <a:endParaRPr lang="en-GB" sz="2800" dirty="0"/>
          </a:p>
        </p:txBody>
      </p:sp>
      <p:pic>
        <p:nvPicPr>
          <p:cNvPr id="3" name="Picture 2">
            <a:extLst>
              <a:ext uri="{FF2B5EF4-FFF2-40B4-BE49-F238E27FC236}">
                <a16:creationId xmlns:a16="http://schemas.microsoft.com/office/drawing/2014/main" id="{36D47E25-529B-4721-A80D-D2CF7B317C1F}"/>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5598710" y="3763055"/>
            <a:ext cx="3094945" cy="3094945"/>
          </a:xfrm>
          <a:prstGeom prst="rect">
            <a:avLst/>
          </a:prstGeom>
        </p:spPr>
      </p:pic>
      <p:pic>
        <p:nvPicPr>
          <p:cNvPr id="7" name="Picture 6">
            <a:extLst>
              <a:ext uri="{FF2B5EF4-FFF2-40B4-BE49-F238E27FC236}">
                <a16:creationId xmlns:a16="http://schemas.microsoft.com/office/drawing/2014/main" id="{6A73F673-7F38-446A-8D0C-C4D556537CF3}"/>
              </a:ext>
            </a:extLst>
          </p:cNvPr>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2483178" y="1486025"/>
            <a:ext cx="2844573" cy="2844573"/>
          </a:xfrm>
          <a:prstGeom prst="rect">
            <a:avLst/>
          </a:prstGeom>
        </p:spPr>
      </p:pic>
    </p:spTree>
    <p:extLst>
      <p:ext uri="{BB962C8B-B14F-4D97-AF65-F5344CB8AC3E}">
        <p14:creationId xmlns:p14="http://schemas.microsoft.com/office/powerpoint/2010/main" val="8181441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CD4B505-E27D-436C-87F9-741FB01409D7}"/>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3600" dirty="0">
                <a:solidFill>
                  <a:srgbClr val="008000"/>
                </a:solidFill>
              </a:rPr>
              <a:t>Developing students’ feedback literacy</a:t>
            </a:r>
          </a:p>
        </p:txBody>
      </p:sp>
      <p:sp>
        <p:nvSpPr>
          <p:cNvPr id="5" name="Content Placeholder 4">
            <a:extLst>
              <a:ext uri="{FF2B5EF4-FFF2-40B4-BE49-F238E27FC236}">
                <a16:creationId xmlns:a16="http://schemas.microsoft.com/office/drawing/2014/main" id="{D79A0F8A-56DB-4951-B48B-63939AA861E4}"/>
              </a:ext>
            </a:extLst>
          </p:cNvPr>
          <p:cNvSpPr>
            <a:spLocks noGrp="1"/>
          </p:cNvSpPr>
          <p:nvPr>
            <p:ph idx="1"/>
          </p:nvPr>
        </p:nvSpPr>
        <p:spPr/>
        <p:txBody>
          <a:bodyPr/>
          <a:lstStyle/>
          <a:p>
            <a:r>
              <a:rPr lang="en-GB" dirty="0"/>
              <a:t>The danger with traditional methods of assessment and feedback is that assessment tends to be done on student’s work by staff, and feedback tends to be one-directional from staff to students.</a:t>
            </a:r>
          </a:p>
          <a:p>
            <a:r>
              <a:rPr lang="en-GB" dirty="0"/>
              <a:t>Carless and Boud (2018) stress that we want students to gain skills in making ‘evaluative judgements’ themselves on their work, rather than staff doing this.</a:t>
            </a:r>
          </a:p>
          <a:p>
            <a:pPr marL="0" indent="0">
              <a:buNone/>
            </a:pPr>
            <a:r>
              <a:rPr lang="en-GB" sz="2000" dirty="0"/>
              <a:t>David Carless &amp; David Boud (2018): The development of student feedback literacy: enabling uptake of feedback, Assessment &amp; Evaluation in Higher Education, </a:t>
            </a:r>
            <a:r>
              <a:rPr lang="en-GB" sz="2000" dirty="0">
                <a:hlinkClick r:id="rId2"/>
              </a:rPr>
              <a:t>https://doi.org/10.1080/02602938.2018.1463354</a:t>
            </a:r>
            <a:r>
              <a:rPr lang="en-GB" sz="2000" dirty="0"/>
              <a:t> </a:t>
            </a:r>
          </a:p>
        </p:txBody>
      </p:sp>
      <p:pic>
        <p:nvPicPr>
          <p:cNvPr id="7" name="Picture 6">
            <a:extLst>
              <a:ext uri="{FF2B5EF4-FFF2-40B4-BE49-F238E27FC236}">
                <a16:creationId xmlns:a16="http://schemas.microsoft.com/office/drawing/2014/main" id="{EDB47B40-5876-4AA5-A364-2BD0DEBFF5B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53101" y="1005632"/>
            <a:ext cx="1530653" cy="2300162"/>
          </a:xfrm>
          <a:prstGeom prst="rect">
            <a:avLst/>
          </a:prstGeom>
        </p:spPr>
      </p:pic>
      <p:pic>
        <p:nvPicPr>
          <p:cNvPr id="9" name="Picture 8">
            <a:extLst>
              <a:ext uri="{FF2B5EF4-FFF2-40B4-BE49-F238E27FC236}">
                <a16:creationId xmlns:a16="http://schemas.microsoft.com/office/drawing/2014/main" id="{1A00E220-2540-41F2-ABD7-C28A9F3AE422}"/>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7007549" y="953220"/>
            <a:ext cx="1983350" cy="2485799"/>
          </a:xfrm>
          <a:prstGeom prst="rect">
            <a:avLst/>
          </a:prstGeom>
        </p:spPr>
      </p:pic>
    </p:spTree>
    <p:extLst>
      <p:ext uri="{BB962C8B-B14F-4D97-AF65-F5344CB8AC3E}">
        <p14:creationId xmlns:p14="http://schemas.microsoft.com/office/powerpoint/2010/main" val="194056673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CD4B505-E27D-436C-87F9-741FB01409D7}"/>
              </a:ext>
            </a:extLst>
          </p:cNvPr>
          <p:cNvSpPr>
            <a:spLocks noGrp="1"/>
          </p:cNvSpPr>
          <p:nvPr>
            <p:ph type="title"/>
          </p:nvPr>
        </p:nvSpPr>
        <p:spPr/>
        <p:txBody>
          <a:bodyPr/>
          <a:lstStyle/>
          <a:p>
            <a:r>
              <a:rPr lang="en-GB" sz="3600" dirty="0">
                <a:solidFill>
                  <a:srgbClr val="008000"/>
                </a:solidFill>
              </a:rPr>
              <a:t>Factors underpinning feedback literacy</a:t>
            </a:r>
          </a:p>
        </p:txBody>
      </p:sp>
      <p:sp>
        <p:nvSpPr>
          <p:cNvPr id="5" name="Content Placeholder 4">
            <a:extLst>
              <a:ext uri="{FF2B5EF4-FFF2-40B4-BE49-F238E27FC236}">
                <a16:creationId xmlns:a16="http://schemas.microsoft.com/office/drawing/2014/main" id="{D79A0F8A-56DB-4951-B48B-63939AA861E4}"/>
              </a:ext>
            </a:extLst>
          </p:cNvPr>
          <p:cNvSpPr>
            <a:spLocks noGrp="1"/>
          </p:cNvSpPr>
          <p:nvPr>
            <p:ph idx="1"/>
          </p:nvPr>
        </p:nvSpPr>
        <p:spPr>
          <a:xfrm>
            <a:off x="601224" y="1196977"/>
            <a:ext cx="8605838" cy="5472098"/>
          </a:xfrm>
        </p:spPr>
        <p:txBody>
          <a:bodyPr/>
          <a:lstStyle/>
          <a:p>
            <a:pPr marL="0" indent="0">
              <a:buNone/>
            </a:pPr>
            <a:r>
              <a:rPr lang="en-GB" sz="2800" dirty="0"/>
              <a:t>Carless and Boud (2018) examine in detail:</a:t>
            </a:r>
          </a:p>
          <a:p>
            <a:r>
              <a:rPr lang="en-GB" sz="2800" dirty="0"/>
              <a:t>Appreciating feedback</a:t>
            </a:r>
          </a:p>
          <a:p>
            <a:r>
              <a:rPr lang="en-GB" sz="2800" dirty="0"/>
              <a:t>Making judgements</a:t>
            </a:r>
          </a:p>
          <a:p>
            <a:r>
              <a:rPr lang="en-GB" sz="2800" dirty="0"/>
              <a:t>Managing affect</a:t>
            </a:r>
          </a:p>
          <a:p>
            <a:r>
              <a:rPr lang="en-GB" sz="2800" dirty="0"/>
              <a:t>Taking action</a:t>
            </a:r>
          </a:p>
          <a:p>
            <a:pPr marL="0" indent="0">
              <a:buNone/>
            </a:pPr>
            <a:r>
              <a:rPr lang="en-GB" sz="2800" dirty="0"/>
              <a:t>We need to enable our students to optimise each of these processes, if we wish to use assessment to promote their learning. They suggest that involving students in giving and receiving peer feedback, and in analysing exemplars, should be essential parts of the curriculum.</a:t>
            </a:r>
            <a:endParaRPr lang="en-US" sz="2800" dirty="0"/>
          </a:p>
          <a:p>
            <a:pPr marL="0" indent="0">
              <a:buNone/>
            </a:pPr>
            <a:endParaRPr lang="en-US" sz="2800" dirty="0"/>
          </a:p>
          <a:p>
            <a:endParaRPr lang="en-GB" sz="2800" dirty="0"/>
          </a:p>
        </p:txBody>
      </p:sp>
    </p:spTree>
    <p:extLst>
      <p:ext uri="{BB962C8B-B14F-4D97-AF65-F5344CB8AC3E}">
        <p14:creationId xmlns:p14="http://schemas.microsoft.com/office/powerpoint/2010/main" val="3171794625"/>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8C35E-D464-4C87-BDAE-0FF9752D2F4C}"/>
              </a:ext>
            </a:extLst>
          </p:cNvPr>
          <p:cNvSpPr>
            <a:spLocks noGrp="1"/>
          </p:cNvSpPr>
          <p:nvPr>
            <p:ph type="title"/>
          </p:nvPr>
        </p:nvSpPr>
        <p:spPr/>
        <p:txBody>
          <a:bodyPr/>
          <a:lstStyle/>
          <a:p>
            <a:r>
              <a:rPr lang="en-GB" sz="3600" dirty="0"/>
              <a:t>Task: think about </a:t>
            </a:r>
            <a:r>
              <a:rPr lang="en-GB" dirty="0">
                <a:solidFill>
                  <a:srgbClr val="FF6699"/>
                </a:solidFill>
                <a:effectLst>
                  <a:outerShdw blurRad="38100" dist="38100" dir="2700000" algn="tl">
                    <a:srgbClr val="000000">
                      <a:alpha val="43137"/>
                    </a:srgbClr>
                  </a:outerShdw>
                </a:effectLst>
                <a:highlight>
                  <a:srgbClr val="FFFF00"/>
                </a:highlight>
                <a:latin typeface="Bradley Hand ITC" panose="03070402050302030203" pitchFamily="66" charset="0"/>
              </a:rPr>
              <a:t>ghastly</a:t>
            </a:r>
            <a:r>
              <a:rPr lang="en-GB" sz="3600" dirty="0"/>
              <a:t> feedback</a:t>
            </a:r>
          </a:p>
        </p:txBody>
      </p:sp>
      <p:sp>
        <p:nvSpPr>
          <p:cNvPr id="3" name="Content Placeholder 2">
            <a:extLst>
              <a:ext uri="{FF2B5EF4-FFF2-40B4-BE49-F238E27FC236}">
                <a16:creationId xmlns:a16="http://schemas.microsoft.com/office/drawing/2014/main" id="{DB61E85E-ABF2-443B-BAA3-CCDF500576D6}"/>
              </a:ext>
            </a:extLst>
          </p:cNvPr>
          <p:cNvSpPr>
            <a:spLocks noGrp="1"/>
          </p:cNvSpPr>
          <p:nvPr>
            <p:ph idx="1"/>
          </p:nvPr>
        </p:nvSpPr>
        <p:spPr/>
        <p:txBody>
          <a:bodyPr/>
          <a:lstStyle/>
          <a:p>
            <a:r>
              <a:rPr lang="en-GB" sz="2800" dirty="0"/>
              <a:t>Think back to some occasions, academic or otherwise, historic or recent when you received feedback that you would rather not have received;</a:t>
            </a:r>
          </a:p>
          <a:p>
            <a:r>
              <a:rPr lang="en-GB" sz="2800" dirty="0"/>
              <a:t>How did it make you feel?</a:t>
            </a:r>
          </a:p>
          <a:p>
            <a:r>
              <a:rPr lang="en-GB" sz="2800" dirty="0"/>
              <a:t>Thinking of a single example of ghastly feedback that you are prepared to share with another person, briefly outline the context and say why it was such a negative experience.</a:t>
            </a:r>
          </a:p>
        </p:txBody>
      </p:sp>
    </p:spTree>
    <p:extLst>
      <p:ext uri="{BB962C8B-B14F-4D97-AF65-F5344CB8AC3E}">
        <p14:creationId xmlns:p14="http://schemas.microsoft.com/office/powerpoint/2010/main" val="1406732925"/>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028D0-889A-42E8-8B59-2E52C9C5D49B}"/>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3200" dirty="0"/>
              <a:t>Feedback needs to have a future focus</a:t>
            </a:r>
          </a:p>
        </p:txBody>
      </p:sp>
      <p:sp>
        <p:nvSpPr>
          <p:cNvPr id="3" name="Content Placeholder 2">
            <a:extLst>
              <a:ext uri="{FF2B5EF4-FFF2-40B4-BE49-F238E27FC236}">
                <a16:creationId xmlns:a16="http://schemas.microsoft.com/office/drawing/2014/main" id="{115DCFBA-368E-48B5-A5C0-7D8F35408A65}"/>
              </a:ext>
            </a:extLst>
          </p:cNvPr>
          <p:cNvSpPr>
            <a:spLocks noGrp="1"/>
          </p:cNvSpPr>
          <p:nvPr>
            <p:ph idx="1"/>
          </p:nvPr>
        </p:nvSpPr>
        <p:spPr/>
        <p:txBody>
          <a:bodyPr/>
          <a:lstStyle/>
          <a:p>
            <a:pPr marL="0" indent="0">
              <a:buNone/>
            </a:pPr>
            <a:r>
              <a:rPr lang="en-GB" sz="2800" dirty="0"/>
              <a:t>Hounsell </a:t>
            </a:r>
            <a:r>
              <a:rPr lang="en-GB" sz="2800" i="1" dirty="0"/>
              <a:t>et al</a:t>
            </a:r>
            <a:r>
              <a:rPr lang="en-GB" sz="2800" dirty="0"/>
              <a:t> argue that we need to: </a:t>
            </a:r>
          </a:p>
          <a:p>
            <a:pPr marL="0" indent="0">
              <a:buNone/>
            </a:pPr>
            <a:r>
              <a:rPr lang="en-GB" sz="2800" dirty="0"/>
              <a:t>‘increase the value of feedback to the students by focusing comments not only on the past and present … </a:t>
            </a:r>
            <a:r>
              <a:rPr lang="en-GB" sz="2800" dirty="0">
                <a:solidFill>
                  <a:schemeClr val="accent2">
                    <a:lumMod val="60000"/>
                    <a:lumOff val="40000"/>
                  </a:schemeClr>
                </a:solidFill>
              </a:rPr>
              <a:t>but also on the future </a:t>
            </a:r>
            <a:r>
              <a:rPr lang="en-GB" sz="2800" dirty="0"/>
              <a:t>– what the student might aim to do, or do differently in the next assignment or assessment if they are to continue to do well or to do better’ </a:t>
            </a:r>
          </a:p>
          <a:p>
            <a:pPr marL="0" indent="0">
              <a:buNone/>
            </a:pPr>
            <a:r>
              <a:rPr lang="en-GB" sz="2800" dirty="0"/>
              <a:t>(Hounsell, McCune, Hounsell and Litjens 2008, p.5).</a:t>
            </a:r>
          </a:p>
          <a:p>
            <a:endParaRPr lang="en-GB" sz="2800" dirty="0"/>
          </a:p>
        </p:txBody>
      </p:sp>
    </p:spTree>
    <p:extLst>
      <p:ext uri="{BB962C8B-B14F-4D97-AF65-F5344CB8AC3E}">
        <p14:creationId xmlns:p14="http://schemas.microsoft.com/office/powerpoint/2010/main" val="4148687505"/>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C37F8-7D56-4324-A9F1-5CB251D385B5}"/>
              </a:ext>
            </a:extLst>
          </p:cNvPr>
          <p:cNvSpPr>
            <a:spLocks noGrp="1"/>
          </p:cNvSpPr>
          <p:nvPr>
            <p:ph type="title"/>
          </p:nvPr>
        </p:nvSpPr>
        <p:spPr/>
        <p:txBody>
          <a:bodyPr/>
          <a:lstStyle/>
          <a:p>
            <a:r>
              <a:rPr lang="en-GB" sz="3600" dirty="0"/>
              <a:t>Quality feedback: 3 functions</a:t>
            </a:r>
          </a:p>
        </p:txBody>
      </p:sp>
      <p:sp>
        <p:nvSpPr>
          <p:cNvPr id="3" name="Content Placeholder 2">
            <a:extLst>
              <a:ext uri="{FF2B5EF4-FFF2-40B4-BE49-F238E27FC236}">
                <a16:creationId xmlns:a16="http://schemas.microsoft.com/office/drawing/2014/main" id="{C71FD9F8-454C-493C-B7A1-320717BDB613}"/>
              </a:ext>
            </a:extLst>
          </p:cNvPr>
          <p:cNvSpPr>
            <a:spLocks noGrp="1"/>
          </p:cNvSpPr>
          <p:nvPr>
            <p:ph idx="1"/>
          </p:nvPr>
        </p:nvSpPr>
        <p:spPr>
          <a:xfrm>
            <a:off x="358777" y="980661"/>
            <a:ext cx="8605838" cy="4886742"/>
          </a:xfrm>
        </p:spPr>
        <p:txBody>
          <a:bodyPr/>
          <a:lstStyle/>
          <a:p>
            <a:pPr marL="0" indent="0">
              <a:buNone/>
            </a:pPr>
            <a:r>
              <a:rPr lang="en-GB" sz="2800" dirty="0"/>
              <a:t>“There is wide consensus within the education literature that ‘quality’ feedback should serve three overlapping functions: </a:t>
            </a:r>
          </a:p>
          <a:p>
            <a:pPr marL="457200" indent="-457200">
              <a:buSzPct val="100000"/>
              <a:buFont typeface="+mj-lt"/>
              <a:buAutoNum type="arabicPeriod"/>
            </a:pPr>
            <a:r>
              <a:rPr lang="en-GB" sz="2800" dirty="0"/>
              <a:t>an ‘</a:t>
            </a:r>
            <a:r>
              <a:rPr lang="en-GB" sz="2800" dirty="0">
                <a:solidFill>
                  <a:srgbClr val="FF6699"/>
                </a:solidFill>
              </a:rPr>
              <a:t>orientational</a:t>
            </a:r>
            <a:r>
              <a:rPr lang="en-GB" sz="2800" dirty="0"/>
              <a:t>’ purpose that clarifies the student’s performance and achievement; </a:t>
            </a:r>
          </a:p>
          <a:p>
            <a:pPr marL="457200" indent="-457200">
              <a:buSzPct val="100000"/>
              <a:buFont typeface="+mj-lt"/>
              <a:buAutoNum type="arabicPeriod"/>
            </a:pPr>
            <a:r>
              <a:rPr lang="en-GB" sz="2800" dirty="0"/>
              <a:t>a ‘</a:t>
            </a:r>
            <a:r>
              <a:rPr lang="en-GB" sz="2800" dirty="0">
                <a:solidFill>
                  <a:srgbClr val="FF6699"/>
                </a:solidFill>
              </a:rPr>
              <a:t>transformational</a:t>
            </a:r>
            <a:r>
              <a:rPr lang="en-GB" sz="2800" dirty="0"/>
              <a:t>’ purpose that enables the student to reflect, improve their performance, and become more autonomous (often termed ‘feed-forward); and </a:t>
            </a:r>
          </a:p>
          <a:p>
            <a:pPr marL="457200" indent="-457200">
              <a:buSzPct val="100000"/>
              <a:buFont typeface="+mj-lt"/>
              <a:buAutoNum type="arabicPeriod"/>
            </a:pPr>
            <a:r>
              <a:rPr lang="en-GB" sz="2800" dirty="0"/>
              <a:t>an ‘</a:t>
            </a:r>
            <a:r>
              <a:rPr lang="en-GB" sz="2800" dirty="0">
                <a:solidFill>
                  <a:srgbClr val="FF6699"/>
                </a:solidFill>
              </a:rPr>
              <a:t>affective</a:t>
            </a:r>
            <a:r>
              <a:rPr lang="en-GB" sz="2800" dirty="0"/>
              <a:t>/</a:t>
            </a:r>
            <a:r>
              <a:rPr lang="en-GB" sz="2800" dirty="0">
                <a:solidFill>
                  <a:srgbClr val="FF6699"/>
                </a:solidFill>
              </a:rPr>
              <a:t>interpersonal</a:t>
            </a:r>
            <a:r>
              <a:rPr lang="en-GB" sz="2800" dirty="0"/>
              <a:t>’ dimension that gives the student confidence and motivation, and builds a strong teacher-student relationship” </a:t>
            </a:r>
          </a:p>
          <a:p>
            <a:pPr marL="0" indent="0">
              <a:buSzPct val="100000"/>
              <a:buNone/>
            </a:pPr>
            <a:r>
              <a:rPr lang="en-GB" sz="2800" dirty="0"/>
              <a:t>(</a:t>
            </a:r>
            <a:r>
              <a:rPr lang="en-GB" sz="2800" dirty="0" err="1"/>
              <a:t>Dunworth</a:t>
            </a:r>
            <a:r>
              <a:rPr lang="en-GB" sz="2800" dirty="0"/>
              <a:t> &amp; Sanchez, 2016, quoted by </a:t>
            </a:r>
            <a:r>
              <a:rPr lang="en-GB" sz="2800" dirty="0" err="1"/>
              <a:t>Winstone</a:t>
            </a:r>
            <a:r>
              <a:rPr lang="en-GB" sz="2800" dirty="0"/>
              <a:t>       and Nash, 2016). </a:t>
            </a:r>
          </a:p>
          <a:p>
            <a:endParaRPr lang="en-GB" sz="2800" dirty="0"/>
          </a:p>
        </p:txBody>
      </p:sp>
    </p:spTree>
    <p:extLst>
      <p:ext uri="{BB962C8B-B14F-4D97-AF65-F5344CB8AC3E}">
        <p14:creationId xmlns:p14="http://schemas.microsoft.com/office/powerpoint/2010/main" val="243580359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3C368-A47D-48D6-ACDF-5FAA7095CB8E}"/>
              </a:ext>
            </a:extLst>
          </p:cNvPr>
          <p:cNvSpPr>
            <a:spLocks noGrp="1"/>
          </p:cNvSpPr>
          <p:nvPr>
            <p:ph type="title"/>
          </p:nvPr>
        </p:nvSpPr>
        <p:spPr/>
        <p:txBody>
          <a:bodyPr/>
          <a:lstStyle/>
          <a:p>
            <a:r>
              <a:rPr lang="en-GB" dirty="0">
                <a:solidFill>
                  <a:srgbClr val="00B050"/>
                </a:solidFill>
              </a:rPr>
              <a:t>Making learning happen</a:t>
            </a:r>
          </a:p>
        </p:txBody>
      </p:sp>
      <p:sp>
        <p:nvSpPr>
          <p:cNvPr id="3" name="Content Placeholder 2">
            <a:extLst>
              <a:ext uri="{FF2B5EF4-FFF2-40B4-BE49-F238E27FC236}">
                <a16:creationId xmlns:a16="http://schemas.microsoft.com/office/drawing/2014/main" id="{B766E1C2-ABAD-417C-84C8-9ABE58F09F83}"/>
              </a:ext>
            </a:extLst>
          </p:cNvPr>
          <p:cNvSpPr>
            <a:spLocks noGrp="1"/>
          </p:cNvSpPr>
          <p:nvPr>
            <p:ph idx="1"/>
          </p:nvPr>
        </p:nvSpPr>
        <p:spPr/>
        <p:txBody>
          <a:bodyPr/>
          <a:lstStyle/>
          <a:p>
            <a:pPr marL="3048000" indent="-3048000">
              <a:buNone/>
            </a:pPr>
            <a:r>
              <a:rPr lang="en-GB" dirty="0"/>
              <a:t>(20</a:t>
            </a:r>
            <a:r>
              <a:rPr lang="en-GB" baseline="30000" dirty="0"/>
              <a:t>th</a:t>
            </a:r>
            <a:r>
              <a:rPr lang="en-GB" dirty="0"/>
              <a:t> September: 	Factors underpinning successful teaching).</a:t>
            </a:r>
          </a:p>
          <a:p>
            <a:pPr marL="3048000" indent="-3048000">
              <a:buNone/>
            </a:pPr>
            <a:r>
              <a:rPr lang="en-GB" dirty="0"/>
              <a:t>6</a:t>
            </a:r>
            <a:r>
              <a:rPr lang="en-GB" baseline="30000" dirty="0"/>
              <a:t>th</a:t>
            </a:r>
            <a:r>
              <a:rPr lang="en-GB" dirty="0"/>
              <a:t> December: 	</a:t>
            </a:r>
            <a:r>
              <a:rPr lang="en-GB" strike="sngStrike" dirty="0"/>
              <a:t>Giving effective feedback</a:t>
            </a:r>
            <a:r>
              <a:rPr lang="en-GB" dirty="0"/>
              <a:t>.</a:t>
            </a:r>
          </a:p>
          <a:p>
            <a:pPr marL="3048000" indent="-3048000">
              <a:buNone/>
            </a:pPr>
            <a:r>
              <a:rPr lang="en-GB" dirty="0"/>
              <a:t>	Making feedback effective</a:t>
            </a:r>
          </a:p>
          <a:p>
            <a:pPr marL="3048000" indent="-3048000">
              <a:buNone/>
            </a:pPr>
            <a:r>
              <a:rPr lang="en-GB" dirty="0"/>
              <a:t>7</a:t>
            </a:r>
            <a:r>
              <a:rPr lang="en-GB" baseline="30000" dirty="0"/>
              <a:t>th</a:t>
            </a:r>
            <a:r>
              <a:rPr lang="en-GB" dirty="0"/>
              <a:t> March: 	Effective assessment – reinventing assessment.</a:t>
            </a:r>
          </a:p>
          <a:p>
            <a:pPr marL="3048000" indent="-3048000">
              <a:buNone/>
            </a:pPr>
            <a:r>
              <a:rPr lang="en-GB" dirty="0"/>
              <a:t>6</a:t>
            </a:r>
            <a:r>
              <a:rPr lang="en-GB" baseline="30000" dirty="0"/>
              <a:t>th</a:t>
            </a:r>
            <a:r>
              <a:rPr lang="en-GB" dirty="0"/>
              <a:t> June?: 	Lecturing styles and methods.</a:t>
            </a:r>
          </a:p>
        </p:txBody>
      </p:sp>
    </p:spTree>
    <p:extLst>
      <p:ext uri="{BB962C8B-B14F-4D97-AF65-F5344CB8AC3E}">
        <p14:creationId xmlns:p14="http://schemas.microsoft.com/office/powerpoint/2010/main" val="3170681693"/>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ChangeArrowheads="1"/>
          </p:cNvSpPr>
          <p:nvPr/>
        </p:nvSpPr>
        <p:spPr bwMode="auto">
          <a:xfrm>
            <a:off x="3810000" y="4618038"/>
            <a:ext cx="1447800" cy="585787"/>
          </a:xfrm>
          <a:prstGeom prst="rect">
            <a:avLst/>
          </a:prstGeom>
          <a:noFill/>
          <a:ln w="9525">
            <a:noFill/>
            <a:miter lim="800000"/>
            <a:headEnd/>
            <a:tailEnd/>
          </a:ln>
        </p:spPr>
        <p:txBody>
          <a:bodyPr lIns="92075" tIns="46038" rIns="92075" bIns="46038">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FFFF"/>
                </a:solidFill>
                <a:effectLst/>
                <a:uLnTx/>
                <a:uFillTx/>
                <a:latin typeface="Comic Sans MS" pitchFamily="66" charset="0"/>
                <a:ea typeface="+mn-ea"/>
                <a:cs typeface="Arial" charset="0"/>
              </a:rPr>
              <a:t>Doing</a:t>
            </a:r>
          </a:p>
        </p:txBody>
      </p:sp>
      <p:sp>
        <p:nvSpPr>
          <p:cNvPr id="8195" name="AutoShape 9">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Comic Sans MS" pitchFamily="66" charset="0"/>
              <a:ea typeface="+mn-ea"/>
              <a:cs typeface="Arial" charset="0"/>
            </a:endParaRPr>
          </a:p>
        </p:txBody>
      </p:sp>
      <p:sp>
        <p:nvSpPr>
          <p:cNvPr id="8196" name="Rectangle 2"/>
          <p:cNvSpPr>
            <a:spLocks noChangeArrowheads="1"/>
          </p:cNvSpPr>
          <p:nvPr/>
        </p:nvSpPr>
        <p:spPr bwMode="auto">
          <a:xfrm>
            <a:off x="0" y="0"/>
            <a:ext cx="9144000" cy="1752600"/>
          </a:xfrm>
          <a:prstGeom prst="rect">
            <a:avLst/>
          </a:prstGeom>
          <a:noFill/>
          <a:ln w="12700">
            <a:noFill/>
            <a:miter lim="800000"/>
            <a:headEnd/>
            <a:tailEnd/>
          </a:ln>
        </p:spPr>
        <p:txBody>
          <a:bodyPr lIns="92075" tIns="46038" rIns="92075" bIns="46038" anchor="ctr"/>
          <a:lstStyle/>
          <a:p>
            <a:pPr marL="0" marR="0" lvl="0" indent="0" algn="ctr" defTabSz="914400" rtl="0" eaLnBrk="0" fontAlgn="base" latinLnBrk="0" hangingPunct="0">
              <a:lnSpc>
                <a:spcPct val="80000"/>
              </a:lnSpc>
              <a:spcBef>
                <a:spcPct val="0"/>
              </a:spcBef>
              <a:spcAft>
                <a:spcPct val="0"/>
              </a:spcAft>
              <a:buClrTx/>
              <a:buSzTx/>
              <a:buFontTx/>
              <a:buNone/>
              <a:tabLst/>
              <a:defRPr/>
            </a:pPr>
            <a:r>
              <a:rPr kumimoji="0" lang="en-US" sz="4400" b="1" i="0" u="none" strike="noStrike" kern="1200" cap="none" spc="0" normalizeH="0" baseline="0" noProof="0">
                <a:ln>
                  <a:noFill/>
                </a:ln>
                <a:solidFill>
                  <a:srgbClr val="CCFF33"/>
                </a:solidFill>
                <a:effectLst/>
                <a:uLnTx/>
                <a:uFillTx/>
                <a:latin typeface="Comic Sans MS" pitchFamily="66" charset="0"/>
                <a:ea typeface="+mn-ea"/>
                <a:cs typeface="Arial" charset="0"/>
              </a:rPr>
              <a:t>Ripples on a pond….</a:t>
            </a:r>
          </a:p>
        </p:txBody>
      </p:sp>
      <p:sp>
        <p:nvSpPr>
          <p:cNvPr id="8197" name="Oval 4"/>
          <p:cNvSpPr>
            <a:spLocks noChangeArrowheads="1"/>
          </p:cNvSpPr>
          <p:nvPr/>
        </p:nvSpPr>
        <p:spPr bwMode="auto">
          <a:xfrm>
            <a:off x="228600" y="-228600"/>
            <a:ext cx="8305800" cy="7924800"/>
          </a:xfrm>
          <a:prstGeom prst="ellipse">
            <a:avLst/>
          </a:prstGeom>
          <a:solidFill>
            <a:srgbClr val="33CC33"/>
          </a:solidFill>
          <a:ln w="12700">
            <a:solidFill>
              <a:schemeClr val="tx1"/>
            </a:solidFill>
            <a:round/>
            <a:headEnd type="none" w="sm" len="sm"/>
            <a:tailEnd type="none" w="sm" len="sm"/>
          </a:ln>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Comic Sans MS" pitchFamily="66" charset="0"/>
              <a:ea typeface="+mn-ea"/>
              <a:cs typeface="Arial" charset="0"/>
            </a:endParaRPr>
          </a:p>
        </p:txBody>
      </p:sp>
      <p:sp>
        <p:nvSpPr>
          <p:cNvPr id="8198" name="Oval 5"/>
          <p:cNvSpPr>
            <a:spLocks noChangeArrowheads="1"/>
          </p:cNvSpPr>
          <p:nvPr/>
        </p:nvSpPr>
        <p:spPr bwMode="auto">
          <a:xfrm>
            <a:off x="762000" y="228600"/>
            <a:ext cx="7162800" cy="6934200"/>
          </a:xfrm>
          <a:prstGeom prst="ellipse">
            <a:avLst/>
          </a:prstGeom>
          <a:solidFill>
            <a:schemeClr val="accent2"/>
          </a:solidFill>
          <a:ln w="12700">
            <a:solidFill>
              <a:schemeClr val="tx1"/>
            </a:solidFill>
            <a:round/>
            <a:headEnd type="none" w="sm" len="sm"/>
            <a:tailEnd type="none" w="sm" len="sm"/>
          </a:ln>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a:ln>
                <a:noFill/>
              </a:ln>
              <a:solidFill>
                <a:srgbClr val="000000"/>
              </a:solidFill>
              <a:effectLst/>
              <a:uLnTx/>
              <a:uFillTx/>
              <a:latin typeface="Comic Sans MS" pitchFamily="66" charset="0"/>
              <a:ea typeface="+mn-ea"/>
              <a:cs typeface="Arial" charset="0"/>
            </a:endParaRPr>
          </a:p>
        </p:txBody>
      </p:sp>
      <p:sp>
        <p:nvSpPr>
          <p:cNvPr id="8199" name="Oval 6">
            <a:hlinkClick r:id="" action="ppaction://hlinkshowjump?jump=previousslide"/>
          </p:cNvPr>
          <p:cNvSpPr>
            <a:spLocks noChangeArrowheads="1"/>
          </p:cNvSpPr>
          <p:nvPr/>
        </p:nvSpPr>
        <p:spPr bwMode="auto">
          <a:xfrm>
            <a:off x="1295400" y="762000"/>
            <a:ext cx="6096000" cy="594360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Comic Sans MS" pitchFamily="66" charset="0"/>
              <a:ea typeface="+mn-ea"/>
              <a:cs typeface="Arial" charset="0"/>
            </a:endParaRPr>
          </a:p>
        </p:txBody>
      </p:sp>
      <p:sp>
        <p:nvSpPr>
          <p:cNvPr id="8200" name="Oval 7"/>
          <p:cNvSpPr>
            <a:spLocks noChangeArrowheads="1"/>
          </p:cNvSpPr>
          <p:nvPr/>
        </p:nvSpPr>
        <p:spPr bwMode="auto">
          <a:xfrm>
            <a:off x="2006600" y="1549400"/>
            <a:ext cx="4749800" cy="4445000"/>
          </a:xfrm>
          <a:prstGeom prst="ellipse">
            <a:avLst/>
          </a:prstGeom>
          <a:solidFill>
            <a:srgbClr val="FF99FF"/>
          </a:solidFill>
          <a:ln w="50800">
            <a:solidFill>
              <a:schemeClr val="tx1"/>
            </a:solidFill>
            <a:round/>
            <a:headEnd/>
            <a:tailEnd/>
          </a:ln>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Comic Sans MS" pitchFamily="66" charset="0"/>
              <a:ea typeface="+mn-ea"/>
              <a:cs typeface="Arial" charset="0"/>
            </a:endParaRPr>
          </a:p>
        </p:txBody>
      </p:sp>
      <p:sp>
        <p:nvSpPr>
          <p:cNvPr id="8201" name="Oval 8"/>
          <p:cNvSpPr>
            <a:spLocks noChangeArrowheads="1"/>
          </p:cNvSpPr>
          <p:nvPr/>
        </p:nvSpPr>
        <p:spPr bwMode="auto">
          <a:xfrm>
            <a:off x="2692400" y="2082800"/>
            <a:ext cx="3378200" cy="3302000"/>
          </a:xfrm>
          <a:prstGeom prst="ellipse">
            <a:avLst/>
          </a:prstGeom>
          <a:solidFill>
            <a:srgbClr val="FF3300"/>
          </a:solidFill>
          <a:ln w="50800">
            <a:solidFill>
              <a:schemeClr val="tx1"/>
            </a:solidFill>
            <a:round/>
            <a:headEnd/>
            <a:tailEnd/>
          </a:ln>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Comic Sans MS" pitchFamily="66" charset="0"/>
              <a:ea typeface="+mn-ea"/>
              <a:cs typeface="Arial" charset="0"/>
            </a:endParaRPr>
          </a:p>
        </p:txBody>
      </p:sp>
      <p:sp>
        <p:nvSpPr>
          <p:cNvPr id="8202" name="Oval 9"/>
          <p:cNvSpPr>
            <a:spLocks noChangeArrowheads="1"/>
          </p:cNvSpPr>
          <p:nvPr/>
        </p:nvSpPr>
        <p:spPr bwMode="auto">
          <a:xfrm>
            <a:off x="3378200"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srgbClr val="000000"/>
                </a:solidFill>
                <a:effectLst/>
                <a:uLnTx/>
                <a:uFillTx/>
                <a:latin typeface="Comic Sans MS" pitchFamily="66" charset="0"/>
                <a:ea typeface="+mn-ea"/>
                <a:cs typeface="Arial" charset="0"/>
              </a:rPr>
              <a:t>Wanting/</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srgbClr val="000000"/>
                </a:solidFill>
                <a:effectLst/>
                <a:uLnTx/>
                <a:uFillTx/>
                <a:latin typeface="Comic Sans MS" pitchFamily="66" charset="0"/>
                <a:ea typeface="+mn-ea"/>
                <a:cs typeface="Arial" charset="0"/>
              </a:rPr>
              <a:t>Needing</a:t>
            </a:r>
          </a:p>
        </p:txBody>
      </p:sp>
      <p:sp>
        <p:nvSpPr>
          <p:cNvPr id="8203" name="Rectangle 10"/>
          <p:cNvSpPr>
            <a:spLocks noChangeArrowheads="1"/>
          </p:cNvSpPr>
          <p:nvPr/>
        </p:nvSpPr>
        <p:spPr bwMode="auto">
          <a:xfrm>
            <a:off x="3810000" y="4618038"/>
            <a:ext cx="1447800" cy="585787"/>
          </a:xfrm>
          <a:prstGeom prst="rect">
            <a:avLst/>
          </a:prstGeom>
          <a:noFill/>
          <a:ln w="9525">
            <a:noFill/>
            <a:miter lim="800000"/>
            <a:headEnd/>
            <a:tailEnd/>
          </a:ln>
        </p:spPr>
        <p:txBody>
          <a:bodyPr lIns="92075" tIns="46038" rIns="92075" bIns="46038">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FFFF"/>
                </a:solidFill>
                <a:effectLst/>
                <a:uLnTx/>
                <a:uFillTx/>
                <a:latin typeface="Comic Sans MS" pitchFamily="66" charset="0"/>
                <a:ea typeface="+mn-ea"/>
                <a:cs typeface="Arial" charset="0"/>
              </a:rPr>
              <a:t>Doing</a:t>
            </a:r>
          </a:p>
        </p:txBody>
      </p:sp>
      <p:sp>
        <p:nvSpPr>
          <p:cNvPr id="8204" name="Rectangle 11"/>
          <p:cNvSpPr>
            <a:spLocks noChangeArrowheads="1"/>
          </p:cNvSpPr>
          <p:nvPr/>
        </p:nvSpPr>
        <p:spPr bwMode="auto">
          <a:xfrm>
            <a:off x="3505200" y="6065838"/>
            <a:ext cx="2514600" cy="585787"/>
          </a:xfrm>
          <a:prstGeom prst="rect">
            <a:avLst/>
          </a:prstGeom>
          <a:noFill/>
          <a:ln w="9525">
            <a:noFill/>
            <a:miter lim="800000"/>
            <a:headEnd/>
            <a:tailEnd/>
          </a:ln>
        </p:spPr>
        <p:txBody>
          <a:bodyPr lIns="92075" tIns="46038" rIns="92075" bIns="46038">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000000"/>
                </a:solidFill>
                <a:effectLst/>
                <a:uLnTx/>
                <a:uFillTx/>
                <a:latin typeface="Comic Sans MS" pitchFamily="66" charset="0"/>
                <a:ea typeface="+mn-ea"/>
                <a:cs typeface="Arial" charset="0"/>
              </a:rPr>
              <a:t>Feedback</a:t>
            </a:r>
          </a:p>
        </p:txBody>
      </p:sp>
      <p:sp>
        <p:nvSpPr>
          <p:cNvPr id="8205" name="Text Box 13"/>
          <p:cNvSpPr txBox="1">
            <a:spLocks noChangeArrowheads="1"/>
          </p:cNvSpPr>
          <p:nvPr/>
        </p:nvSpPr>
        <p:spPr bwMode="auto">
          <a:xfrm>
            <a:off x="6429375" y="571500"/>
            <a:ext cx="2438400" cy="1354138"/>
          </a:xfrm>
          <a:prstGeom prst="rect">
            <a:avLst/>
          </a:prstGeom>
          <a:solidFill>
            <a:srgbClr val="33CC33"/>
          </a:solidFill>
          <a:ln w="12700">
            <a:noFill/>
            <a:miter lim="800000"/>
            <a:headEnd type="none" w="sm" len="sm"/>
            <a:tailEnd type="none" w="sm" len="sm"/>
          </a:ln>
        </p:spPr>
        <p:txBody>
          <a:bodyPr>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GB" sz="3200" b="1" i="0" u="none" strike="noStrike" kern="1200" cap="none" spc="0" normalizeH="0" baseline="0" noProof="0">
                <a:ln>
                  <a:noFill/>
                </a:ln>
                <a:solidFill>
                  <a:srgbClr val="FFFF00"/>
                </a:solidFill>
                <a:effectLst/>
                <a:uLnTx/>
                <a:uFillTx/>
                <a:latin typeface="Comic Sans MS" pitchFamily="66" charset="0"/>
                <a:ea typeface="+mn-ea"/>
                <a:cs typeface="Arial" charset="0"/>
              </a:rPr>
              <a:t>Assessing</a:t>
            </a:r>
          </a:p>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GB" sz="2000" b="1" i="0" u="none" strike="noStrike" kern="1200" cap="none" spc="0" normalizeH="0" baseline="0" noProof="0">
                <a:ln>
                  <a:noFill/>
                </a:ln>
                <a:solidFill>
                  <a:srgbClr val="FFFF00"/>
                </a:solidFill>
                <a:effectLst/>
                <a:uLnTx/>
                <a:uFillTx/>
                <a:latin typeface="Comic Sans MS" pitchFamily="66" charset="0"/>
                <a:ea typeface="+mn-ea"/>
                <a:cs typeface="Arial" charset="0"/>
              </a:rPr>
              <a:t>making informed judgements</a:t>
            </a:r>
          </a:p>
        </p:txBody>
      </p:sp>
      <p:sp>
        <p:nvSpPr>
          <p:cNvPr id="8206" name="AutoShape 16">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Comic Sans MS" pitchFamily="66" charset="0"/>
              <a:ea typeface="+mn-ea"/>
              <a:cs typeface="Arial" charset="0"/>
            </a:endParaRPr>
          </a:p>
        </p:txBody>
      </p:sp>
      <p:sp>
        <p:nvSpPr>
          <p:cNvPr id="8207" name="Rectangle 17"/>
          <p:cNvSpPr>
            <a:spLocks noChangeArrowheads="1"/>
          </p:cNvSpPr>
          <p:nvPr/>
        </p:nvSpPr>
        <p:spPr bwMode="auto">
          <a:xfrm>
            <a:off x="2987675" y="5157788"/>
            <a:ext cx="2795588" cy="585787"/>
          </a:xfrm>
          <a:prstGeom prst="rect">
            <a:avLst/>
          </a:prstGeom>
          <a:noFill/>
          <a:ln w="9525">
            <a:noFill/>
            <a:miter lim="800000"/>
            <a:headEnd/>
            <a:tailEnd/>
          </a:ln>
        </p:spPr>
        <p:txBody>
          <a:bodyPr lIns="92075" tIns="46038" rIns="92075" bIns="46038">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000000"/>
                </a:solidFill>
                <a:effectLst/>
                <a:uLnTx/>
                <a:uFillTx/>
                <a:latin typeface="Comic Sans MS" pitchFamily="66" charset="0"/>
                <a:ea typeface="+mn-ea"/>
                <a:cs typeface="Arial" charset="0"/>
              </a:rPr>
              <a:t>Making sense</a:t>
            </a:r>
          </a:p>
        </p:txBody>
      </p:sp>
      <p:sp>
        <p:nvSpPr>
          <p:cNvPr id="8208" name="Text Box 12"/>
          <p:cNvSpPr txBox="1">
            <a:spLocks noChangeArrowheads="1"/>
          </p:cNvSpPr>
          <p:nvPr/>
        </p:nvSpPr>
        <p:spPr bwMode="auto">
          <a:xfrm>
            <a:off x="714375" y="142875"/>
            <a:ext cx="7494588" cy="708025"/>
          </a:xfrm>
          <a:prstGeom prst="rect">
            <a:avLst/>
          </a:prstGeom>
          <a:noFill/>
          <a:ln w="12700">
            <a:noFill/>
            <a:miter lim="800000"/>
            <a:headEnd type="none" w="sm" len="sm"/>
            <a:tailEnd type="none" w="sm" len="sm"/>
          </a:ln>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000" b="1" i="0" u="none" strike="noStrike" kern="1200" cap="none" spc="0" normalizeH="0" baseline="0" noProof="0">
                <a:ln>
                  <a:noFill/>
                </a:ln>
                <a:solidFill>
                  <a:srgbClr val="FFFFFF"/>
                </a:solidFill>
                <a:effectLst/>
                <a:uLnTx/>
                <a:uFillTx/>
                <a:latin typeface="Comic Sans MS" pitchFamily="66" charset="0"/>
                <a:ea typeface="+mn-ea"/>
                <a:cs typeface="Arial" charset="0"/>
              </a:rPr>
              <a:t>Coaching,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000" b="1" i="0" u="none" strike="noStrike" kern="1200" cap="none" spc="0" normalizeH="0" baseline="0" noProof="0">
                <a:ln>
                  <a:noFill/>
                </a:ln>
                <a:solidFill>
                  <a:srgbClr val="FFFFFF"/>
                </a:solidFill>
                <a:effectLst/>
                <a:uLnTx/>
                <a:uFillTx/>
                <a:latin typeface="Comic Sans MS" pitchFamily="66" charset="0"/>
                <a:ea typeface="+mn-ea"/>
                <a:cs typeface="Arial" charset="0"/>
              </a:rPr>
              <a:t>explaining, teaching</a:t>
            </a:r>
          </a:p>
        </p:txBody>
      </p:sp>
      <p:sp>
        <p:nvSpPr>
          <p:cNvPr id="18" name="Text Box 12"/>
          <p:cNvSpPr txBox="1">
            <a:spLocks noChangeArrowheads="1"/>
          </p:cNvSpPr>
          <p:nvPr/>
        </p:nvSpPr>
        <p:spPr bwMode="auto">
          <a:xfrm>
            <a:off x="0" y="0"/>
            <a:ext cx="9144000" cy="8567738"/>
          </a:xfrm>
          <a:prstGeom prst="rect">
            <a:avLst/>
          </a:prstGeom>
          <a:solidFill>
            <a:srgbClr val="FFFFCC">
              <a:alpha val="81176"/>
            </a:srgbClr>
          </a:solidFill>
          <a:ln w="9525">
            <a:noFill/>
            <a:miter lim="800000"/>
            <a:headEnd/>
            <a:tailEnd/>
          </a:ln>
        </p:spPr>
        <p:txBody>
          <a:bodyPr>
            <a:spAutoFit/>
          </a:bodyPr>
          <a:lstStyle/>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endParaRPr kumimoji="0" lang="en-GB" sz="2800" b="1" i="0" u="none" strike="noStrike" kern="1200" cap="none" spc="0" normalizeH="0" baseline="0" noProof="0" dirty="0">
              <a:ln>
                <a:noFill/>
              </a:ln>
              <a:solidFill>
                <a:srgbClr val="59178A"/>
              </a:solidFill>
              <a:effectLst/>
              <a:uLnTx/>
              <a:uFillTx/>
              <a:latin typeface="Arial Rounded MT Bold"/>
              <a:ea typeface="+mn-ea"/>
              <a:cs typeface="Arial" pitchFamily="34" charset="0"/>
            </a:endParaRP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endParaRPr kumimoji="0" lang="en-GB" sz="2800" b="1" i="0" u="none" strike="noStrike" kern="1200" cap="none" spc="0" normalizeH="0" baseline="0" noProof="0" dirty="0">
              <a:ln>
                <a:noFill/>
              </a:ln>
              <a:solidFill>
                <a:srgbClr val="59178A"/>
              </a:solidFill>
              <a:effectLst/>
              <a:uLnTx/>
              <a:uFillTx/>
              <a:latin typeface="Arial Rounded MT Bold"/>
              <a:ea typeface="+mn-ea"/>
              <a:cs typeface="Arial" pitchFamily="34" charset="0"/>
            </a:endParaRPr>
          </a:p>
          <a:p>
            <a:pPr marL="533400" marR="0" lvl="0" indent="-533400" algn="l" defTabSz="914400" rtl="0" eaLnBrk="1" fontAlgn="base" latinLnBrk="0" hangingPunct="1">
              <a:lnSpc>
                <a:spcPct val="90000"/>
              </a:lnSpc>
              <a:spcBef>
                <a:spcPct val="35000"/>
              </a:spcBef>
              <a:spcAft>
                <a:spcPct val="0"/>
              </a:spcAft>
              <a:buClr>
                <a:srgbClr val="009900"/>
              </a:buClr>
              <a:buSzPct val="130000"/>
              <a:buFont typeface="Wingdings" pitchFamily="2" charset="2"/>
              <a:buChar char="ü"/>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Motivates students – helps them to </a:t>
            </a:r>
            <a:r>
              <a:rPr kumimoji="0" lang="en-GB" sz="2800" b="1" i="0" u="none" strike="noStrike" kern="0" cap="none" spc="0" normalizeH="0" baseline="0" noProof="0" dirty="0">
                <a:ln>
                  <a:noFill/>
                </a:ln>
                <a:solidFill>
                  <a:srgbClr val="CC0000"/>
                </a:solidFill>
                <a:effectLst/>
                <a:uLnTx/>
                <a:uFillTx/>
                <a:latin typeface="Arial"/>
                <a:ea typeface="+mn-ea"/>
                <a:cs typeface="+mn-cs"/>
              </a:rPr>
              <a:t>want</a:t>
            </a:r>
            <a:r>
              <a:rPr kumimoji="0" lang="en-GB" sz="2800" b="1" i="0" u="none" strike="noStrike" kern="0" cap="none" spc="0" normalizeH="0" baseline="0" noProof="0" dirty="0">
                <a:ln>
                  <a:noFill/>
                </a:ln>
                <a:solidFill>
                  <a:srgbClr val="660066"/>
                </a:solidFill>
                <a:effectLst/>
                <a:uLnTx/>
                <a:uFillTx/>
                <a:latin typeface="Arial"/>
                <a:ea typeface="+mn-ea"/>
                <a:cs typeface="+mn-cs"/>
              </a:rPr>
              <a:t> to learn;</a:t>
            </a:r>
          </a:p>
          <a:p>
            <a:pPr marL="533400" marR="0" lvl="0" indent="-533400" algn="l" defTabSz="914400" rtl="0" eaLnBrk="1" fontAlgn="base" latinLnBrk="0" hangingPunct="1">
              <a:lnSpc>
                <a:spcPct val="90000"/>
              </a:lnSpc>
              <a:spcBef>
                <a:spcPct val="35000"/>
              </a:spcBef>
              <a:spcAft>
                <a:spcPct val="0"/>
              </a:spcAft>
              <a:buClr>
                <a:srgbClr val="009900"/>
              </a:buClr>
              <a:buSzPct val="130000"/>
              <a:buFont typeface="Wingdings" pitchFamily="2" charset="2"/>
              <a:buChar char="ü"/>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Helps students to identify what they </a:t>
            </a:r>
            <a:r>
              <a:rPr kumimoji="0" lang="en-GB" sz="2800" b="1" i="0" u="none" strike="noStrike" kern="0" cap="none" spc="0" normalizeH="0" baseline="0" noProof="0" dirty="0">
                <a:ln>
                  <a:noFill/>
                </a:ln>
                <a:solidFill>
                  <a:srgbClr val="CC0000"/>
                </a:solidFill>
                <a:effectLst/>
                <a:uLnTx/>
                <a:uFillTx/>
                <a:latin typeface="Arial"/>
                <a:ea typeface="+mn-ea"/>
                <a:cs typeface="+mn-cs"/>
              </a:rPr>
              <a:t>need</a:t>
            </a:r>
            <a:r>
              <a:rPr kumimoji="0" lang="en-GB" sz="2800" b="1" i="0" u="none" strike="noStrike" kern="0" cap="none" spc="0" normalizeH="0" baseline="0" noProof="0" dirty="0">
                <a:ln>
                  <a:noFill/>
                </a:ln>
                <a:solidFill>
                  <a:srgbClr val="660066"/>
                </a:solidFill>
                <a:effectLst/>
                <a:uLnTx/>
                <a:uFillTx/>
                <a:latin typeface="Arial"/>
                <a:ea typeface="+mn-ea"/>
                <a:cs typeface="+mn-cs"/>
              </a:rPr>
              <a:t> to do next;</a:t>
            </a:r>
          </a:p>
          <a:p>
            <a:pPr marL="533400" marR="0" lvl="0" indent="-533400" algn="l" defTabSz="914400" rtl="0" eaLnBrk="1" fontAlgn="base" latinLnBrk="0" hangingPunct="1">
              <a:lnSpc>
                <a:spcPct val="90000"/>
              </a:lnSpc>
              <a:spcBef>
                <a:spcPct val="35000"/>
              </a:spcBef>
              <a:spcAft>
                <a:spcPct val="0"/>
              </a:spcAft>
              <a:buClr>
                <a:srgbClr val="009900"/>
              </a:buClr>
              <a:buSzPct val="130000"/>
              <a:buFont typeface="Wingdings" pitchFamily="2" charset="2"/>
              <a:buChar char="ü"/>
              <a:tabLst/>
              <a:defRPr/>
            </a:pPr>
            <a:r>
              <a:rPr kumimoji="0" lang="en-GB" sz="2400" b="1" i="0" u="none" strike="noStrike" kern="0" cap="none" spc="0" normalizeH="0" baseline="0" noProof="0" dirty="0">
                <a:ln>
                  <a:noFill/>
                </a:ln>
                <a:solidFill>
                  <a:srgbClr val="660066"/>
                </a:solidFill>
                <a:effectLst/>
                <a:uLnTx/>
                <a:uFillTx/>
                <a:latin typeface="Arial"/>
                <a:ea typeface="+mn-ea"/>
                <a:cs typeface="+mn-cs"/>
              </a:rPr>
              <a:t>Helps students to </a:t>
            </a:r>
            <a:r>
              <a:rPr kumimoji="0" lang="en-GB" sz="2400" b="1" i="0" u="none" strike="noStrike" kern="0" cap="none" spc="0" normalizeH="0" baseline="0" noProof="0" dirty="0">
                <a:ln>
                  <a:noFill/>
                </a:ln>
                <a:solidFill>
                  <a:srgbClr val="CC0000"/>
                </a:solidFill>
                <a:effectLst/>
                <a:uLnTx/>
                <a:uFillTx/>
                <a:latin typeface="Arial"/>
                <a:ea typeface="+mn-ea"/>
                <a:cs typeface="+mn-cs"/>
              </a:rPr>
              <a:t>take action</a:t>
            </a:r>
            <a:r>
              <a:rPr kumimoji="0" lang="en-GB" sz="2400" b="1" i="0" u="none" strike="noStrike" kern="0" cap="none" spc="0" normalizeH="0" baseline="0" noProof="0" dirty="0">
                <a:ln>
                  <a:noFill/>
                </a:ln>
                <a:solidFill>
                  <a:srgbClr val="660066"/>
                </a:solidFill>
                <a:effectLst/>
                <a:uLnTx/>
                <a:uFillTx/>
                <a:latin typeface="Arial"/>
                <a:ea typeface="+mn-ea"/>
                <a:cs typeface="+mn-cs"/>
              </a:rPr>
              <a:t> to improve their learning;</a:t>
            </a:r>
          </a:p>
          <a:p>
            <a:pPr marL="533400" marR="0" lvl="0" indent="-533400" algn="l" defTabSz="914400" rtl="0" eaLnBrk="1" fontAlgn="base" latinLnBrk="0" hangingPunct="1">
              <a:lnSpc>
                <a:spcPct val="90000"/>
              </a:lnSpc>
              <a:spcBef>
                <a:spcPct val="35000"/>
              </a:spcBef>
              <a:spcAft>
                <a:spcPct val="0"/>
              </a:spcAft>
              <a:buClr>
                <a:srgbClr val="009900"/>
              </a:buClr>
              <a:buSzPct val="130000"/>
              <a:buFont typeface="Wingdings" pitchFamily="2" charset="2"/>
              <a:buChar char="ü"/>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Helps students to </a:t>
            </a:r>
            <a:r>
              <a:rPr kumimoji="0" lang="en-GB" sz="2800" b="1" i="0" u="none" strike="noStrike" kern="0" cap="none" spc="0" normalizeH="0" baseline="0" noProof="0" dirty="0">
                <a:ln>
                  <a:noFill/>
                </a:ln>
                <a:solidFill>
                  <a:srgbClr val="CC0000"/>
                </a:solidFill>
                <a:effectLst/>
                <a:uLnTx/>
                <a:uFillTx/>
                <a:latin typeface="Arial"/>
                <a:ea typeface="+mn-ea"/>
                <a:cs typeface="+mn-cs"/>
              </a:rPr>
              <a:t>make sense</a:t>
            </a:r>
            <a:r>
              <a:rPr kumimoji="0" lang="en-GB" sz="2800" b="1" i="0" u="none" strike="noStrike" kern="0" cap="none" spc="0" normalizeH="0" baseline="0" noProof="0" dirty="0">
                <a:ln>
                  <a:noFill/>
                </a:ln>
                <a:solidFill>
                  <a:srgbClr val="660066"/>
                </a:solidFill>
                <a:effectLst/>
                <a:uLnTx/>
                <a:uFillTx/>
                <a:latin typeface="Arial"/>
                <a:ea typeface="+mn-ea"/>
                <a:cs typeface="+mn-cs"/>
              </a:rPr>
              <a:t> of what they are learning;</a:t>
            </a:r>
          </a:p>
          <a:p>
            <a:pPr marL="533400" marR="0" lvl="0" indent="-533400" algn="l" defTabSz="914400" rtl="0" eaLnBrk="1" fontAlgn="base" latinLnBrk="0" hangingPunct="1">
              <a:lnSpc>
                <a:spcPct val="90000"/>
              </a:lnSpc>
              <a:spcBef>
                <a:spcPct val="35000"/>
              </a:spcBef>
              <a:spcAft>
                <a:spcPct val="0"/>
              </a:spcAft>
              <a:buClr>
                <a:srgbClr val="009900"/>
              </a:buClr>
              <a:buSzPct val="130000"/>
              <a:buFont typeface="Wingdings" pitchFamily="2" charset="2"/>
              <a:buChar char="ü"/>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Helps them to further make sense of their learning by </a:t>
            </a:r>
            <a:r>
              <a:rPr kumimoji="0" lang="en-GB" sz="2800" b="1" i="0" u="none" strike="noStrike" kern="0" cap="none" spc="0" normalizeH="0" baseline="0" noProof="0" dirty="0">
                <a:ln>
                  <a:noFill/>
                </a:ln>
                <a:solidFill>
                  <a:srgbClr val="CC0000"/>
                </a:solidFill>
                <a:effectLst/>
                <a:uLnTx/>
                <a:uFillTx/>
                <a:latin typeface="Arial"/>
                <a:ea typeface="+mn-ea"/>
                <a:cs typeface="+mn-cs"/>
              </a:rPr>
              <a:t>engaging in real dialogue</a:t>
            </a:r>
            <a:r>
              <a:rPr kumimoji="0" lang="en-GB" sz="2800" b="1" i="0" u="none" strike="noStrike" kern="0" cap="none" spc="0" normalizeH="0" baseline="0" noProof="0" dirty="0">
                <a:ln>
                  <a:noFill/>
                </a:ln>
                <a:solidFill>
                  <a:srgbClr val="660066"/>
                </a:solidFill>
                <a:effectLst/>
                <a:uLnTx/>
                <a:uFillTx/>
                <a:latin typeface="Arial"/>
                <a:ea typeface="+mn-ea"/>
                <a:cs typeface="+mn-cs"/>
              </a:rPr>
              <a:t> with tutors and peers;</a:t>
            </a:r>
          </a:p>
          <a:p>
            <a:pPr marL="533400" marR="0" lvl="0" indent="-533400" algn="l" defTabSz="914400" rtl="0" eaLnBrk="1" fontAlgn="base" latinLnBrk="0" hangingPunct="1">
              <a:lnSpc>
                <a:spcPct val="90000"/>
              </a:lnSpc>
              <a:spcBef>
                <a:spcPct val="35000"/>
              </a:spcBef>
              <a:spcAft>
                <a:spcPct val="0"/>
              </a:spcAft>
              <a:buClr>
                <a:srgbClr val="009900"/>
              </a:buClr>
              <a:buSzPct val="130000"/>
              <a:buFont typeface="Wingdings" pitchFamily="2" charset="2"/>
              <a:buChar char="ü"/>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Helps them to </a:t>
            </a:r>
            <a:r>
              <a:rPr kumimoji="0" lang="en-GB" sz="2800" b="1" i="0" u="none" strike="noStrike" kern="0" cap="none" spc="0" normalizeH="0" baseline="0" noProof="0" dirty="0">
                <a:ln>
                  <a:noFill/>
                </a:ln>
                <a:solidFill>
                  <a:srgbClr val="CC0000"/>
                </a:solidFill>
                <a:effectLst/>
                <a:uLnTx/>
                <a:uFillTx/>
                <a:latin typeface="Arial"/>
                <a:ea typeface="+mn-ea"/>
                <a:cs typeface="+mn-cs"/>
              </a:rPr>
              <a:t>make informed judgements </a:t>
            </a:r>
            <a:r>
              <a:rPr kumimoji="0" lang="en-GB" sz="2800" b="1" i="0" u="none" strike="noStrike" kern="0" cap="none" spc="0" normalizeH="0" baseline="0" noProof="0" dirty="0">
                <a:ln>
                  <a:noFill/>
                </a:ln>
                <a:solidFill>
                  <a:srgbClr val="660066"/>
                </a:solidFill>
                <a:effectLst/>
                <a:uLnTx/>
                <a:uFillTx/>
                <a:latin typeface="Arial"/>
                <a:ea typeface="+mn-ea"/>
                <a:cs typeface="+mn-cs"/>
              </a:rPr>
              <a:t>on their own work, and each others’ work:</a:t>
            </a:r>
          </a:p>
          <a:p>
            <a:pPr marL="533400" marR="0" lvl="0" indent="-533400" algn="l" defTabSz="914400" rtl="0" eaLnBrk="1" fontAlgn="base" latinLnBrk="0" hangingPunct="1">
              <a:lnSpc>
                <a:spcPct val="90000"/>
              </a:lnSpc>
              <a:spcBef>
                <a:spcPct val="35000"/>
              </a:spcBef>
              <a:spcAft>
                <a:spcPct val="0"/>
              </a:spcAft>
              <a:buClr>
                <a:srgbClr val="009900"/>
              </a:buClr>
              <a:buSzPct val="130000"/>
              <a:buFont typeface="Wingdings" pitchFamily="2" charset="2"/>
              <a:buChar char="ü"/>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Helps them to reflect on their past work in ways they can use to improve their future work.</a:t>
            </a: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endParaRPr kumimoji="0" lang="en-GB" sz="2800" b="1" i="0" u="none" strike="noStrike" kern="1200" cap="none" spc="0" normalizeH="0" baseline="0" noProof="0" dirty="0">
              <a:ln>
                <a:noFill/>
              </a:ln>
              <a:solidFill>
                <a:srgbClr val="59178A"/>
              </a:solidFill>
              <a:effectLst/>
              <a:uLnTx/>
              <a:uFillTx/>
              <a:latin typeface="Arial Rounded MT Bold"/>
              <a:ea typeface="+mn-ea"/>
              <a:cs typeface="Arial" pitchFamily="34" charset="0"/>
            </a:endParaRP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endParaRPr kumimoji="0" lang="en-GB" sz="2800" b="1" i="0" u="none" strike="noStrike" kern="1200" cap="none" spc="0" normalizeH="0" baseline="0" noProof="0" dirty="0">
              <a:ln>
                <a:noFill/>
              </a:ln>
              <a:solidFill>
                <a:srgbClr val="59178A"/>
              </a:solidFill>
              <a:effectLst/>
              <a:uLnTx/>
              <a:uFillTx/>
              <a:latin typeface="Arial Rounded MT Bold"/>
              <a:ea typeface="+mn-ea"/>
              <a:cs typeface="Arial" pitchFamily="34" charset="0"/>
            </a:endParaRP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endParaRPr kumimoji="0" lang="en-GB" sz="2800" b="1" i="0" u="none" strike="noStrike" kern="1200" cap="none" spc="0" normalizeH="0" baseline="0" noProof="0" dirty="0">
              <a:ln>
                <a:noFill/>
              </a:ln>
              <a:solidFill>
                <a:srgbClr val="59178A"/>
              </a:solidFill>
              <a:effectLst/>
              <a:uLnTx/>
              <a:uFillTx/>
              <a:latin typeface="Arial Rounded MT Bold"/>
              <a:ea typeface="+mn-ea"/>
              <a:cs typeface="Arial" pitchFamily="34" charset="0"/>
            </a:endParaRPr>
          </a:p>
        </p:txBody>
      </p:sp>
      <p:sp>
        <p:nvSpPr>
          <p:cNvPr id="8210" name="Rectangle 2"/>
          <p:cNvSpPr>
            <a:spLocks noChangeArrowheads="1"/>
          </p:cNvSpPr>
          <p:nvPr/>
        </p:nvSpPr>
        <p:spPr bwMode="auto">
          <a:xfrm>
            <a:off x="0" y="0"/>
            <a:ext cx="9144000" cy="836613"/>
          </a:xfrm>
          <a:prstGeom prst="rect">
            <a:avLst/>
          </a:prstGeom>
          <a:solidFill>
            <a:srgbClr val="000000">
              <a:alpha val="58038"/>
            </a:srgbClr>
          </a:solidFill>
          <a:ln w="9525" algn="ctr">
            <a:noFill/>
            <a:miter lim="800000"/>
            <a:headEnd/>
            <a:tailEnd/>
          </a:ln>
        </p:spPr>
        <p:txBody>
          <a:bodyPr anchor="ctr"/>
          <a:lstStyle/>
          <a:p>
            <a:pPr marL="0" marR="0" lvl="0" indent="0" algn="ctr" defTabSz="914400" rtl="0" eaLnBrk="0" fontAlgn="base" latinLnBrk="0" hangingPunct="0">
              <a:lnSpc>
                <a:spcPct val="85000"/>
              </a:lnSpc>
              <a:spcBef>
                <a:spcPct val="0"/>
              </a:spcBef>
              <a:spcAft>
                <a:spcPct val="0"/>
              </a:spcAft>
              <a:buClrTx/>
              <a:buSzTx/>
              <a:buFontTx/>
              <a:buNone/>
              <a:tabLst/>
              <a:defRPr/>
            </a:pPr>
            <a:r>
              <a:rPr kumimoji="0" lang="en-GB" sz="3200" b="1" i="0" u="none" strike="noStrike" kern="1200" cap="none" spc="0" normalizeH="0" baseline="0" noProof="0">
                <a:ln>
                  <a:noFill/>
                </a:ln>
                <a:solidFill>
                  <a:srgbClr val="FFFF66"/>
                </a:solidFill>
                <a:effectLst/>
                <a:uLnTx/>
                <a:uFillTx/>
                <a:latin typeface="Comic Sans MS" pitchFamily="66" charset="0"/>
                <a:ea typeface="+mn-ea"/>
                <a:cs typeface="+mn-cs"/>
              </a:rPr>
              <a:t>Feedback (including feed forward) works well when it:</a:t>
            </a:r>
            <a:endParaRPr kumimoji="0" lang="en-US" sz="3200" b="1" i="0" u="none" strike="noStrike" kern="1200" cap="none" spc="0" normalizeH="0" baseline="0" noProof="0">
              <a:ln>
                <a:noFill/>
              </a:ln>
              <a:solidFill>
                <a:srgbClr val="FFFFFF"/>
              </a:solidFill>
              <a:effectLst/>
              <a:uLnTx/>
              <a:uFillTx/>
              <a:latin typeface="Comic Sans MS" pitchFamily="66" charset="0"/>
              <a:ea typeface="+mn-ea"/>
              <a:cs typeface="Arial" charset="0"/>
            </a:endParaRPr>
          </a:p>
        </p:txBody>
      </p:sp>
    </p:spTree>
    <p:extLst>
      <p:ext uri="{BB962C8B-B14F-4D97-AF65-F5344CB8AC3E}">
        <p14:creationId xmlns:p14="http://schemas.microsoft.com/office/powerpoint/2010/main" val="418041951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animBg="1"/>
      <p:bldP spid="821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sz="3600"/>
              <a:t>Feedback works badly when it…</a:t>
            </a:r>
            <a:endParaRPr lang="en-US" sz="3600"/>
          </a:p>
        </p:txBody>
      </p:sp>
      <p:sp>
        <p:nvSpPr>
          <p:cNvPr id="9219" name="Rectangle 3"/>
          <p:cNvSpPr>
            <a:spLocks noGrp="1" noChangeArrowheads="1"/>
          </p:cNvSpPr>
          <p:nvPr>
            <p:ph idx="1"/>
          </p:nvPr>
        </p:nvSpPr>
        <p:spPr/>
        <p:txBody>
          <a:bodyPr/>
          <a:lstStyle/>
          <a:p>
            <a:pPr eaLnBrk="1" hangingPunct="1">
              <a:buFont typeface="Wingdings" pitchFamily="2" charset="2"/>
              <a:buChar char="x"/>
            </a:pPr>
            <a:r>
              <a:rPr lang="en-GB" sz="2400"/>
              <a:t>Is just a monologue from tutors to students;</a:t>
            </a:r>
          </a:p>
          <a:p>
            <a:pPr eaLnBrk="1" hangingPunct="1">
              <a:buFont typeface="Wingdings" pitchFamily="2" charset="2"/>
              <a:buChar char="x"/>
            </a:pPr>
            <a:r>
              <a:rPr lang="en-GB" sz="2400"/>
              <a:t>Saps students’ confidence;</a:t>
            </a:r>
          </a:p>
          <a:p>
            <a:pPr eaLnBrk="1" hangingPunct="1">
              <a:buFont typeface="Wingdings" pitchFamily="2" charset="2"/>
              <a:buChar char="x"/>
            </a:pPr>
            <a:r>
              <a:rPr lang="en-GB" sz="2400"/>
              <a:t>Directs students’ activities in inappropriate directions;</a:t>
            </a:r>
          </a:p>
          <a:p>
            <a:pPr eaLnBrk="1" hangingPunct="1">
              <a:buFont typeface="Wingdings" pitchFamily="2" charset="2"/>
              <a:buChar char="x"/>
            </a:pPr>
            <a:r>
              <a:rPr lang="en-GB" sz="2400"/>
              <a:t>Fails to articulate with learning outcomes;</a:t>
            </a:r>
          </a:p>
          <a:p>
            <a:pPr eaLnBrk="1" hangingPunct="1">
              <a:buFont typeface="Wingdings" pitchFamily="2" charset="2"/>
              <a:buChar char="x"/>
            </a:pPr>
            <a:r>
              <a:rPr lang="en-GB" sz="2400"/>
              <a:t>Fails to relate clearly to evidence of achievement of the assessment criteria;</a:t>
            </a:r>
          </a:p>
          <a:p>
            <a:pPr eaLnBrk="1" hangingPunct="1">
              <a:buFont typeface="Wingdings" pitchFamily="2" charset="2"/>
              <a:buChar char="x"/>
            </a:pPr>
            <a:r>
              <a:rPr lang="en-GB" sz="2400"/>
              <a:t>Relates only to what is easy to assess rather than what is at the heart of learning;</a:t>
            </a:r>
          </a:p>
          <a:p>
            <a:pPr eaLnBrk="1" hangingPunct="1">
              <a:buFont typeface="Wingdings" pitchFamily="2" charset="2"/>
              <a:buChar char="x"/>
            </a:pPr>
            <a:r>
              <a:rPr lang="en-GB" sz="2400"/>
              <a:t>Focuses on failings rather than achievements.</a:t>
            </a:r>
          </a:p>
          <a:p>
            <a:pPr eaLnBrk="1" hangingPunct="1">
              <a:buFont typeface="Wingdings" pitchFamily="2" charset="2"/>
              <a:buChar char="x"/>
            </a:pPr>
            <a:endParaRPr lang="en-US" sz="2400"/>
          </a:p>
        </p:txBody>
      </p:sp>
    </p:spTree>
    <p:extLst>
      <p:ext uri="{BB962C8B-B14F-4D97-AF65-F5344CB8AC3E}">
        <p14:creationId xmlns:p14="http://schemas.microsoft.com/office/powerpoint/2010/main" val="24982379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p:spPr>
        <p:txBody>
          <a:bodyPr lIns="92075" tIns="46038" rIns="92075" bIns="46038"/>
          <a:lstStyle/>
          <a:p>
            <a:pPr eaLnBrk="1" hangingPunct="1"/>
            <a:r>
              <a:rPr lang="en-GB" sz="3000"/>
              <a:t>Individual task on ways of giving students feedback</a:t>
            </a:r>
          </a:p>
        </p:txBody>
      </p:sp>
      <p:sp>
        <p:nvSpPr>
          <p:cNvPr id="1808387" name="Rectangle 3"/>
          <p:cNvSpPr>
            <a:spLocks noGrp="1" noChangeArrowheads="1"/>
          </p:cNvSpPr>
          <p:nvPr>
            <p:ph idx="1"/>
          </p:nvPr>
        </p:nvSpPr>
        <p:spPr/>
        <p:txBody>
          <a:bodyPr lIns="92075" tIns="46038" rIns="92075" bIns="46038"/>
          <a:lstStyle/>
          <a:p>
            <a:pPr eaLnBrk="1" hangingPunct="1">
              <a:lnSpc>
                <a:spcPct val="100000"/>
              </a:lnSpc>
              <a:defRPr/>
            </a:pPr>
            <a:r>
              <a:rPr lang="en-GB" sz="2800" dirty="0">
                <a:solidFill>
                  <a:schemeClr val="tx2">
                    <a:lumMod val="60000"/>
                    <a:lumOff val="40000"/>
                  </a:schemeClr>
                </a:solidFill>
              </a:rPr>
              <a:t>Think of the main ways you give feedback to your students. </a:t>
            </a:r>
            <a:r>
              <a:rPr lang="en-GB" sz="2800" dirty="0">
                <a:solidFill>
                  <a:srgbClr val="008000"/>
                </a:solidFill>
              </a:rPr>
              <a:t>Think also of other ways they get feedback without you being involved.</a:t>
            </a:r>
          </a:p>
          <a:p>
            <a:pPr eaLnBrk="1" hangingPunct="1">
              <a:lnSpc>
                <a:spcPct val="100000"/>
              </a:lnSpc>
              <a:defRPr/>
            </a:pPr>
            <a:r>
              <a:rPr lang="en-GB" sz="2800" dirty="0"/>
              <a:t>Privately, make a list of the ways your students get feedback on their learning</a:t>
            </a:r>
            <a:r>
              <a:rPr lang="en-GB" sz="2800" dirty="0">
                <a:solidFill>
                  <a:srgbClr val="008000"/>
                </a:solidFill>
              </a:rPr>
              <a:t> (not just on their work) </a:t>
            </a:r>
            <a:r>
              <a:rPr lang="en-GB" sz="2800" dirty="0"/>
              <a:t>– aim for ten or more different ways students get feedback.</a:t>
            </a:r>
          </a:p>
        </p:txBody>
      </p:sp>
      <p:sp>
        <p:nvSpPr>
          <p:cNvPr id="19460" name="AutoShape 4">
            <a:hlinkClick r:id="rId3" action="ppaction://hlinkpres?slideindex=1&amp;slidetitle=" highlightClick="1"/>
          </p:cNvPr>
          <p:cNvSpPr>
            <a:spLocks noChangeArrowheads="1"/>
          </p:cNvSpPr>
          <p:nvPr/>
        </p:nvSpPr>
        <p:spPr bwMode="auto">
          <a:xfrm>
            <a:off x="8316913" y="6308725"/>
            <a:ext cx="1042987" cy="1042988"/>
          </a:xfrm>
          <a:prstGeom prst="actionButtonBlank">
            <a:avLst/>
          </a:prstGeom>
          <a:noFill/>
          <a:ln w="12700">
            <a:noFill/>
            <a:miter lim="800000"/>
            <a:headEnd/>
            <a:tailEnd/>
          </a:ln>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1" i="0" u="none" strike="noStrike" kern="1200" cap="none" spc="0" normalizeH="0" baseline="0" noProof="0">
              <a:ln>
                <a:noFill/>
              </a:ln>
              <a:solidFill>
                <a:srgbClr val="FFFF66"/>
              </a:solidFill>
              <a:effectLst/>
              <a:uLnTx/>
              <a:uFillTx/>
              <a:latin typeface="Comic Sans MS" pitchFamily="66" charset="0"/>
              <a:ea typeface="+mn-ea"/>
              <a:cs typeface="+mn-cs"/>
            </a:endParaRPr>
          </a:p>
        </p:txBody>
      </p:sp>
    </p:spTree>
    <p:extLst>
      <p:ext uri="{BB962C8B-B14F-4D97-AF65-F5344CB8AC3E}">
        <p14:creationId xmlns:p14="http://schemas.microsoft.com/office/powerpoint/2010/main" val="14855775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p:txBody>
          <a:bodyPr/>
          <a:lstStyle/>
          <a:p>
            <a:r>
              <a:rPr lang="en-GB"/>
              <a:t>Group task</a:t>
            </a:r>
            <a:endParaRPr lang="en-US"/>
          </a:p>
        </p:txBody>
      </p:sp>
      <p:sp>
        <p:nvSpPr>
          <p:cNvPr id="20483" name="Content Placeholder 4"/>
          <p:cNvSpPr>
            <a:spLocks noGrp="1"/>
          </p:cNvSpPr>
          <p:nvPr>
            <p:ph idx="1"/>
          </p:nvPr>
        </p:nvSpPr>
        <p:spPr/>
        <p:txBody>
          <a:bodyPr/>
          <a:lstStyle/>
          <a:p>
            <a:r>
              <a:rPr lang="en-GB" dirty="0"/>
              <a:t>Please go into groups as directed.</a:t>
            </a:r>
          </a:p>
          <a:p>
            <a:r>
              <a:rPr lang="en-GB" dirty="0"/>
              <a:t>As a group, please write each feedback method on a separate post-it, and place the post-its in position on a flipchart as follows…</a:t>
            </a:r>
          </a:p>
        </p:txBody>
      </p:sp>
    </p:spTree>
    <p:extLst>
      <p:ext uri="{BB962C8B-B14F-4D97-AF65-F5344CB8AC3E}">
        <p14:creationId xmlns:p14="http://schemas.microsoft.com/office/powerpoint/2010/main" val="19298118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0">
          <a:gsLst>
            <a:gs pos="0">
              <a:srgbClr val="8488C4"/>
            </a:gs>
            <a:gs pos="53000">
              <a:srgbClr val="D4DEFF"/>
            </a:gs>
            <a:gs pos="83000">
              <a:srgbClr val="D4DEFF"/>
            </a:gs>
            <a:gs pos="100000">
              <a:srgbClr val="96AB94"/>
            </a:gs>
          </a:gsLst>
          <a:lin ang="5400000" scaled="1"/>
        </a:gradFill>
        <a:effectLst/>
      </p:bgPr>
    </p:bg>
    <p:spTree>
      <p:nvGrpSpPr>
        <p:cNvPr id="1" name=""/>
        <p:cNvGrpSpPr/>
        <p:nvPr/>
      </p:nvGrpSpPr>
      <p:grpSpPr>
        <a:xfrm>
          <a:off x="0" y="0"/>
          <a:ext cx="0" cy="0"/>
          <a:chOff x="0" y="0"/>
          <a:chExt cx="0" cy="0"/>
        </a:xfrm>
      </p:grpSpPr>
      <p:sp>
        <p:nvSpPr>
          <p:cNvPr id="21506" name="Line 2"/>
          <p:cNvSpPr>
            <a:spLocks noChangeShapeType="1"/>
          </p:cNvSpPr>
          <p:nvPr/>
        </p:nvSpPr>
        <p:spPr bwMode="auto">
          <a:xfrm>
            <a:off x="0" y="3657600"/>
            <a:ext cx="9144000" cy="0"/>
          </a:xfrm>
          <a:prstGeom prst="line">
            <a:avLst/>
          </a:prstGeom>
          <a:noFill/>
          <a:ln w="57150">
            <a:solidFill>
              <a:schemeClr val="tx1"/>
            </a:solidFill>
            <a:round/>
            <a:headEnd type="triangle" w="med" len="med"/>
            <a:tailEnd type="triangle" w="med" len="med"/>
          </a:ln>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1" i="0" u="none" strike="noStrike" kern="1200" cap="none" spc="0" normalizeH="0" baseline="0" noProof="0">
              <a:ln>
                <a:noFill/>
              </a:ln>
              <a:solidFill>
                <a:srgbClr val="FFFF66"/>
              </a:solidFill>
              <a:effectLst/>
              <a:uLnTx/>
              <a:uFillTx/>
              <a:latin typeface="Comic Sans MS" pitchFamily="66" charset="0"/>
              <a:ea typeface="+mn-ea"/>
              <a:cs typeface="+mn-cs"/>
            </a:endParaRPr>
          </a:p>
        </p:txBody>
      </p:sp>
      <p:sp>
        <p:nvSpPr>
          <p:cNvPr id="21507" name="Line 3"/>
          <p:cNvSpPr>
            <a:spLocks noChangeShapeType="1"/>
          </p:cNvSpPr>
          <p:nvPr/>
        </p:nvSpPr>
        <p:spPr bwMode="auto">
          <a:xfrm flipH="1">
            <a:off x="4267200" y="0"/>
            <a:ext cx="0" cy="6858000"/>
          </a:xfrm>
          <a:prstGeom prst="line">
            <a:avLst/>
          </a:prstGeom>
          <a:noFill/>
          <a:ln w="57150">
            <a:solidFill>
              <a:schemeClr val="tx1"/>
            </a:solidFill>
            <a:round/>
            <a:headEnd type="triangle" w="med" len="med"/>
            <a:tailEnd type="triangle" w="med" len="med"/>
          </a:ln>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1" i="0" u="none" strike="noStrike" kern="1200" cap="none" spc="0" normalizeH="0" baseline="0" noProof="0">
              <a:ln>
                <a:noFill/>
              </a:ln>
              <a:solidFill>
                <a:srgbClr val="FFFF66"/>
              </a:solidFill>
              <a:effectLst/>
              <a:uLnTx/>
              <a:uFillTx/>
              <a:latin typeface="Comic Sans MS" pitchFamily="66" charset="0"/>
              <a:ea typeface="+mn-ea"/>
              <a:cs typeface="+mn-cs"/>
            </a:endParaRPr>
          </a:p>
        </p:txBody>
      </p:sp>
      <p:sp>
        <p:nvSpPr>
          <p:cNvPr id="21508" name="Text Box 4"/>
          <p:cNvSpPr txBox="1">
            <a:spLocks noChangeArrowheads="1"/>
          </p:cNvSpPr>
          <p:nvPr/>
        </p:nvSpPr>
        <p:spPr bwMode="auto">
          <a:xfrm>
            <a:off x="2514600" y="5638800"/>
            <a:ext cx="3575050" cy="946150"/>
          </a:xfrm>
          <a:prstGeom prst="rect">
            <a:avLst/>
          </a:prstGeom>
          <a:solidFill>
            <a:srgbClr val="0033CC"/>
          </a:solidFill>
          <a:ln w="12700">
            <a:noFill/>
            <a:miter lim="800000"/>
            <a:headEnd type="none" w="sm" len="sm"/>
            <a:tailEnd type="none" w="sm" len="sm"/>
          </a:ln>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FFFFFF"/>
                </a:solidFill>
                <a:effectLst/>
                <a:uLnTx/>
                <a:uFillTx/>
                <a:latin typeface="Comic Sans MS" pitchFamily="66" charset="0"/>
                <a:ea typeface="+mn-ea"/>
                <a:cs typeface="+mn-cs"/>
              </a:rPr>
              <a:t>Low learning payoff</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FFFFFF"/>
                </a:solidFill>
                <a:effectLst/>
                <a:uLnTx/>
                <a:uFillTx/>
                <a:latin typeface="Comic Sans MS" pitchFamily="66" charset="0"/>
                <a:ea typeface="+mn-ea"/>
                <a:cs typeface="+mn-cs"/>
              </a:rPr>
              <a:t>for students</a:t>
            </a:r>
          </a:p>
        </p:txBody>
      </p:sp>
      <p:sp>
        <p:nvSpPr>
          <p:cNvPr id="21509" name="Text Box 5"/>
          <p:cNvSpPr txBox="1">
            <a:spLocks noChangeArrowheads="1"/>
          </p:cNvSpPr>
          <p:nvPr/>
        </p:nvSpPr>
        <p:spPr bwMode="auto">
          <a:xfrm>
            <a:off x="5181600" y="3124200"/>
            <a:ext cx="3624263" cy="946150"/>
          </a:xfrm>
          <a:prstGeom prst="rect">
            <a:avLst/>
          </a:prstGeom>
          <a:solidFill>
            <a:srgbClr val="FF99FF"/>
          </a:solidFill>
          <a:ln w="12700">
            <a:noFill/>
            <a:miter lim="800000"/>
            <a:headEnd type="none" w="sm" len="sm"/>
            <a:tailEnd type="none" w="sm" len="sm"/>
          </a:ln>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Not highly efficient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for us</a:t>
            </a:r>
          </a:p>
        </p:txBody>
      </p:sp>
      <p:sp>
        <p:nvSpPr>
          <p:cNvPr id="21510" name="Text Box 6"/>
          <p:cNvSpPr txBox="1">
            <a:spLocks noChangeArrowheads="1"/>
          </p:cNvSpPr>
          <p:nvPr/>
        </p:nvSpPr>
        <p:spPr bwMode="auto">
          <a:xfrm>
            <a:off x="304800" y="2955925"/>
            <a:ext cx="2894013" cy="946150"/>
          </a:xfrm>
          <a:prstGeom prst="rect">
            <a:avLst/>
          </a:prstGeom>
          <a:solidFill>
            <a:srgbClr val="99FF99"/>
          </a:solidFill>
          <a:ln w="12700">
            <a:noFill/>
            <a:miter lim="800000"/>
            <a:headEnd type="none" w="sm" len="sm"/>
            <a:tailEnd type="none" w="sm" len="sm"/>
          </a:ln>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Highly efficient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for us</a:t>
            </a:r>
          </a:p>
        </p:txBody>
      </p:sp>
      <p:sp>
        <p:nvSpPr>
          <p:cNvPr id="21511" name="Text Box 7"/>
          <p:cNvSpPr txBox="1">
            <a:spLocks noChangeArrowheads="1"/>
          </p:cNvSpPr>
          <p:nvPr/>
        </p:nvSpPr>
        <p:spPr bwMode="auto">
          <a:xfrm>
            <a:off x="2406650" y="311150"/>
            <a:ext cx="3716338" cy="946150"/>
          </a:xfrm>
          <a:prstGeom prst="rect">
            <a:avLst/>
          </a:prstGeom>
          <a:solidFill>
            <a:srgbClr val="FFFF00"/>
          </a:solidFill>
          <a:ln w="12700">
            <a:noFill/>
            <a:miter lim="800000"/>
            <a:headEnd type="none" w="sm" len="sm"/>
            <a:tailEnd type="none" w="sm" len="sm"/>
          </a:ln>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High learning payoff</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for students</a:t>
            </a:r>
          </a:p>
        </p:txBody>
      </p:sp>
      <p:sp>
        <p:nvSpPr>
          <p:cNvPr id="21512" name="AutoShape 8">
            <a:hlinkClick r:id="rId4" action="ppaction://hlinkpres?slideindex=1&amp;slidetitle=" highlightClick="1"/>
          </p:cNvPr>
          <p:cNvSpPr>
            <a:spLocks noChangeArrowheads="1"/>
          </p:cNvSpPr>
          <p:nvPr/>
        </p:nvSpPr>
        <p:spPr bwMode="auto">
          <a:xfrm>
            <a:off x="8316913" y="6308725"/>
            <a:ext cx="1042987" cy="1042988"/>
          </a:xfrm>
          <a:prstGeom prst="actionButtonBlank">
            <a:avLst/>
          </a:prstGeom>
          <a:noFill/>
          <a:ln w="12700">
            <a:noFill/>
            <a:miter lim="800000"/>
            <a:headEnd/>
            <a:tailEnd/>
          </a:ln>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1" i="0" u="none" strike="noStrike" kern="1200" cap="none" spc="0" normalizeH="0" baseline="0" noProof="0">
              <a:ln>
                <a:noFill/>
              </a:ln>
              <a:solidFill>
                <a:srgbClr val="FFFF66"/>
              </a:solidFill>
              <a:effectLst/>
              <a:uLnTx/>
              <a:uFillTx/>
              <a:latin typeface="Comic Sans MS" pitchFamily="66" charset="0"/>
              <a:ea typeface="+mn-ea"/>
              <a:cs typeface="+mn-cs"/>
            </a:endParaRPr>
          </a:p>
        </p:txBody>
      </p:sp>
      <p:pic>
        <p:nvPicPr>
          <p:cNvPr id="11" name="glass.mp3">
            <a:hlinkClick r:id="" action="ppaction://media"/>
          </p:cNvPr>
          <p:cNvPicPr>
            <a:picLocks noRot="1" noChangeAspect="1"/>
          </p:cNvPicPr>
          <p:nvPr>
            <a:audioFile r:link="rId1"/>
          </p:nvPr>
        </p:nvPicPr>
        <p:blipFill>
          <a:blip r:embed="rId5" cstate="email"/>
          <a:srcRect/>
          <a:stretch>
            <a:fillRect/>
          </a:stretch>
        </p:blipFill>
        <p:spPr bwMode="auto">
          <a:xfrm>
            <a:off x="7143750" y="5929313"/>
            <a:ext cx="561975" cy="561975"/>
          </a:xfrm>
          <a:prstGeom prst="rect">
            <a:avLst/>
          </a:prstGeom>
          <a:noFill/>
          <a:ln w="9525">
            <a:noFill/>
            <a:miter lim="800000"/>
            <a:headEnd/>
            <a:tailEnd/>
          </a:ln>
        </p:spPr>
      </p:pic>
    </p:spTree>
    <p:extLst>
      <p:ext uri="{BB962C8B-B14F-4D97-AF65-F5344CB8AC3E}">
        <p14:creationId xmlns:p14="http://schemas.microsoft.com/office/powerpoint/2010/main" val="3051395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11"/>
                    </p:tgtEl>
                  </p:cond>
                </p:stCondLst>
                <p:endSync evt="end" delay="0">
                  <p:rtn val="all"/>
                </p:endSync>
                <p:childTnLst>
                  <p:par>
                    <p:cTn id="8" fill="hold">
                      <p:stCondLst>
                        <p:cond delay="0"/>
                      </p:stCondLst>
                      <p:childTnLst>
                        <p:par>
                          <p:cTn id="9" fill="hold">
                            <p:stCondLst>
                              <p:cond delay="0"/>
                            </p:stCondLst>
                            <p:childTnLst>
                              <p:par>
                                <p:cTn id="10" presetID="1" presetClass="mediacall" presetSubtype="0" fill="hold" nodeType="clickEffect">
                                  <p:stCondLst>
                                    <p:cond delay="0"/>
                                  </p:stCondLst>
                                  <p:childTnLst>
                                    <p:cmd type="call" cmd="playFrom(0.0)">
                                      <p:cBhvr>
                                        <p:cTn id="11" dur="11003" fill="hold"/>
                                        <p:tgtEl>
                                          <p:spTgt spid="11"/>
                                        </p:tgtEl>
                                      </p:cBhvr>
                                    </p:cmd>
                                  </p:childTnLst>
                                </p:cTn>
                              </p:par>
                            </p:childTnLst>
                          </p:cTn>
                        </p:par>
                      </p:childTnLst>
                    </p:cTn>
                  </p:par>
                </p:childTnLst>
              </p:cTn>
              <p:nextCondLst>
                <p:cond evt="onClick" delay="0">
                  <p:tgtEl>
                    <p:spTgt spid="11"/>
                  </p:tgtEl>
                </p:cond>
              </p:nextCondLst>
            </p:seq>
            <p:audio>
              <p:cMediaNode>
                <p:cTn id="12" fill="hold" display="0">
                  <p:stCondLst>
                    <p:cond delay="indefinite"/>
                  </p:stCondLst>
                  <p:endCondLst>
                    <p:cond evt="onNext" delay="0">
                      <p:tgtEl>
                        <p:sldTgt/>
                      </p:tgtEl>
                    </p:cond>
                    <p:cond evt="onPrev" delay="0">
                      <p:tgtEl>
                        <p:sldTgt/>
                      </p:tgtEl>
                    </p:cond>
                    <p:cond evt="onStopAudio" delay="0">
                      <p:tgtEl>
                        <p:sldTgt/>
                      </p:tgtEl>
                    </p:cond>
                  </p:endCondLst>
                </p:cTn>
                <p:tgtEl>
                  <p:spTgt spid="11"/>
                </p:tgtEl>
              </p:cMediaNode>
            </p:audio>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rgbClr val="8488C4"/>
            </a:gs>
            <a:gs pos="53000">
              <a:srgbClr val="D4DEFF"/>
            </a:gs>
            <a:gs pos="83000">
              <a:srgbClr val="D4DEFF"/>
            </a:gs>
            <a:gs pos="100000">
              <a:srgbClr val="96AB94"/>
            </a:gs>
          </a:gsLst>
          <a:lin ang="5400000" scaled="1"/>
        </a:gradFill>
        <a:effectLst/>
      </p:bgPr>
    </p:bg>
    <p:spTree>
      <p:nvGrpSpPr>
        <p:cNvPr id="1" name=""/>
        <p:cNvGrpSpPr/>
        <p:nvPr/>
      </p:nvGrpSpPr>
      <p:grpSpPr>
        <a:xfrm>
          <a:off x="0" y="0"/>
          <a:ext cx="0" cy="0"/>
          <a:chOff x="0" y="0"/>
          <a:chExt cx="0" cy="0"/>
        </a:xfrm>
      </p:grpSpPr>
      <p:sp>
        <p:nvSpPr>
          <p:cNvPr id="22530" name="Line 2"/>
          <p:cNvSpPr>
            <a:spLocks noChangeShapeType="1"/>
          </p:cNvSpPr>
          <p:nvPr/>
        </p:nvSpPr>
        <p:spPr bwMode="auto">
          <a:xfrm flipH="1">
            <a:off x="4787900" y="0"/>
            <a:ext cx="0" cy="6858000"/>
          </a:xfrm>
          <a:prstGeom prst="line">
            <a:avLst/>
          </a:prstGeom>
          <a:noFill/>
          <a:ln w="57150">
            <a:solidFill>
              <a:schemeClr val="tx1"/>
            </a:solidFill>
            <a:round/>
            <a:headEnd type="triangle" w="med" len="med"/>
            <a:tailEnd type="triangle" w="med" len="med"/>
          </a:ln>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1" i="0" u="none" strike="noStrike" kern="1200" cap="none" spc="0" normalizeH="0" baseline="0" noProof="0">
              <a:ln>
                <a:noFill/>
              </a:ln>
              <a:solidFill>
                <a:srgbClr val="FFFF66"/>
              </a:solidFill>
              <a:effectLst/>
              <a:uLnTx/>
              <a:uFillTx/>
              <a:latin typeface="Comic Sans MS" pitchFamily="66" charset="0"/>
              <a:ea typeface="+mn-ea"/>
              <a:cs typeface="+mn-cs"/>
            </a:endParaRPr>
          </a:p>
        </p:txBody>
      </p:sp>
      <p:sp>
        <p:nvSpPr>
          <p:cNvPr id="22531" name="Line 3"/>
          <p:cNvSpPr>
            <a:spLocks noChangeShapeType="1"/>
          </p:cNvSpPr>
          <p:nvPr/>
        </p:nvSpPr>
        <p:spPr bwMode="auto">
          <a:xfrm>
            <a:off x="0" y="3644900"/>
            <a:ext cx="9144000" cy="0"/>
          </a:xfrm>
          <a:prstGeom prst="line">
            <a:avLst/>
          </a:prstGeom>
          <a:noFill/>
          <a:ln w="57150">
            <a:solidFill>
              <a:schemeClr val="tx1"/>
            </a:solidFill>
            <a:round/>
            <a:headEnd type="triangle" w="med" len="med"/>
            <a:tailEnd type="triangle" w="med" len="med"/>
          </a:ln>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1" i="0" u="none" strike="noStrike" kern="1200" cap="none" spc="0" normalizeH="0" baseline="0" noProof="0">
              <a:ln>
                <a:noFill/>
              </a:ln>
              <a:solidFill>
                <a:srgbClr val="FFFF66"/>
              </a:solidFill>
              <a:effectLst/>
              <a:uLnTx/>
              <a:uFillTx/>
              <a:latin typeface="Comic Sans MS" pitchFamily="66" charset="0"/>
              <a:ea typeface="+mn-ea"/>
              <a:cs typeface="+mn-cs"/>
            </a:endParaRPr>
          </a:p>
        </p:txBody>
      </p:sp>
      <p:sp>
        <p:nvSpPr>
          <p:cNvPr id="22532" name="Text Box 4"/>
          <p:cNvSpPr txBox="1">
            <a:spLocks noChangeArrowheads="1"/>
          </p:cNvSpPr>
          <p:nvPr/>
        </p:nvSpPr>
        <p:spPr bwMode="auto">
          <a:xfrm>
            <a:off x="2514600" y="609600"/>
            <a:ext cx="3716338" cy="519113"/>
          </a:xfrm>
          <a:prstGeom prst="rect">
            <a:avLst/>
          </a:prstGeom>
          <a:solidFill>
            <a:srgbClr val="FFFF00"/>
          </a:solidFill>
          <a:ln w="12700">
            <a:noFill/>
            <a:miter lim="800000"/>
            <a:headEnd type="none" w="sm" len="sm"/>
            <a:tailEnd type="none" w="sm" len="sm"/>
          </a:ln>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High learning payoff</a:t>
            </a:r>
          </a:p>
        </p:txBody>
      </p:sp>
      <p:sp>
        <p:nvSpPr>
          <p:cNvPr id="22533" name="Text Box 5"/>
          <p:cNvSpPr txBox="1">
            <a:spLocks noChangeArrowheads="1"/>
          </p:cNvSpPr>
          <p:nvPr/>
        </p:nvSpPr>
        <p:spPr bwMode="auto">
          <a:xfrm>
            <a:off x="2513013" y="5492750"/>
            <a:ext cx="3575050" cy="519113"/>
          </a:xfrm>
          <a:prstGeom prst="rect">
            <a:avLst/>
          </a:prstGeom>
          <a:solidFill>
            <a:srgbClr val="0033CC"/>
          </a:solidFill>
          <a:ln w="12700">
            <a:noFill/>
            <a:miter lim="800000"/>
            <a:headEnd type="none" w="sm" len="sm"/>
            <a:tailEnd type="none" w="sm" len="sm"/>
          </a:ln>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FFFFFF"/>
                </a:solidFill>
                <a:effectLst/>
                <a:uLnTx/>
                <a:uFillTx/>
                <a:latin typeface="Comic Sans MS" pitchFamily="66" charset="0"/>
                <a:ea typeface="+mn-ea"/>
                <a:cs typeface="+mn-cs"/>
              </a:rPr>
              <a:t>Low learning payoff</a:t>
            </a:r>
          </a:p>
        </p:txBody>
      </p:sp>
      <p:sp>
        <p:nvSpPr>
          <p:cNvPr id="22534" name="Text Box 6"/>
          <p:cNvSpPr txBox="1">
            <a:spLocks noChangeArrowheads="1"/>
          </p:cNvSpPr>
          <p:nvPr/>
        </p:nvSpPr>
        <p:spPr bwMode="auto">
          <a:xfrm>
            <a:off x="120650" y="3054350"/>
            <a:ext cx="2894013" cy="519113"/>
          </a:xfrm>
          <a:prstGeom prst="rect">
            <a:avLst/>
          </a:prstGeom>
          <a:solidFill>
            <a:srgbClr val="99FF99"/>
          </a:solidFill>
          <a:ln w="12700">
            <a:noFill/>
            <a:miter lim="800000"/>
            <a:headEnd type="none" w="sm" len="sm"/>
            <a:tailEnd type="none" w="sm" len="sm"/>
          </a:ln>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Highly efficient</a:t>
            </a:r>
          </a:p>
        </p:txBody>
      </p:sp>
      <p:sp>
        <p:nvSpPr>
          <p:cNvPr id="22535" name="Text Box 7"/>
          <p:cNvSpPr txBox="1">
            <a:spLocks noChangeArrowheads="1"/>
          </p:cNvSpPr>
          <p:nvPr/>
        </p:nvSpPr>
        <p:spPr bwMode="auto">
          <a:xfrm>
            <a:off x="5600700" y="3054350"/>
            <a:ext cx="3624263" cy="519113"/>
          </a:xfrm>
          <a:prstGeom prst="rect">
            <a:avLst/>
          </a:prstGeom>
          <a:solidFill>
            <a:srgbClr val="FF99FF"/>
          </a:solidFill>
          <a:ln w="12700">
            <a:noFill/>
            <a:miter lim="800000"/>
            <a:headEnd type="none" w="sm" len="sm"/>
            <a:tailEnd type="none" w="sm" len="sm"/>
          </a:ln>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Not highly efficient</a:t>
            </a:r>
          </a:p>
        </p:txBody>
      </p:sp>
      <p:sp>
        <p:nvSpPr>
          <p:cNvPr id="22536" name="Text Box 8"/>
          <p:cNvSpPr txBox="1">
            <a:spLocks noChangeArrowheads="1"/>
          </p:cNvSpPr>
          <p:nvPr/>
        </p:nvSpPr>
        <p:spPr bwMode="auto">
          <a:xfrm>
            <a:off x="6588125" y="3644900"/>
            <a:ext cx="304800" cy="519113"/>
          </a:xfrm>
          <a:prstGeom prst="rect">
            <a:avLst/>
          </a:prstGeom>
          <a:noFill/>
          <a:ln w="12700">
            <a:noFill/>
            <a:miter lim="800000"/>
            <a:headEnd type="none" w="sm" len="sm"/>
            <a:tailEnd type="none" w="sm" len="sm"/>
          </a:ln>
        </p:spPr>
        <p:txBody>
          <a:bodyPr>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2</a:t>
            </a:r>
          </a:p>
        </p:txBody>
      </p:sp>
      <p:sp>
        <p:nvSpPr>
          <p:cNvPr id="22537" name="Text Box 9"/>
          <p:cNvSpPr txBox="1">
            <a:spLocks noChangeArrowheads="1"/>
          </p:cNvSpPr>
          <p:nvPr/>
        </p:nvSpPr>
        <p:spPr bwMode="auto">
          <a:xfrm>
            <a:off x="2209800" y="3657600"/>
            <a:ext cx="533400" cy="519113"/>
          </a:xfrm>
          <a:prstGeom prst="rect">
            <a:avLst/>
          </a:prstGeom>
          <a:noFill/>
          <a:ln w="12700">
            <a:noFill/>
            <a:miter lim="800000"/>
            <a:headEnd type="none" w="sm" len="sm"/>
            <a:tailEnd type="none" w="sm" len="sm"/>
          </a:ln>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4</a:t>
            </a:r>
          </a:p>
        </p:txBody>
      </p:sp>
      <p:sp>
        <p:nvSpPr>
          <p:cNvPr id="22538" name="Text Box 10"/>
          <p:cNvSpPr txBox="1">
            <a:spLocks noChangeArrowheads="1"/>
          </p:cNvSpPr>
          <p:nvPr/>
        </p:nvSpPr>
        <p:spPr bwMode="auto">
          <a:xfrm>
            <a:off x="4427538" y="6338888"/>
            <a:ext cx="401637" cy="519112"/>
          </a:xfrm>
          <a:prstGeom prst="rect">
            <a:avLst/>
          </a:prstGeom>
          <a:noFill/>
          <a:ln w="12700">
            <a:noFill/>
            <a:miter lim="800000"/>
            <a:headEnd type="none" w="sm" len="sm"/>
            <a:tailEnd type="none" w="sm" len="sm"/>
          </a:ln>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1</a:t>
            </a:r>
          </a:p>
        </p:txBody>
      </p:sp>
      <p:sp>
        <p:nvSpPr>
          <p:cNvPr id="22539" name="Text Box 11"/>
          <p:cNvSpPr txBox="1">
            <a:spLocks noChangeArrowheads="1"/>
          </p:cNvSpPr>
          <p:nvPr/>
        </p:nvSpPr>
        <p:spPr bwMode="auto">
          <a:xfrm>
            <a:off x="4427538" y="4724400"/>
            <a:ext cx="401637" cy="519113"/>
          </a:xfrm>
          <a:prstGeom prst="rect">
            <a:avLst/>
          </a:prstGeom>
          <a:noFill/>
          <a:ln w="12700">
            <a:noFill/>
            <a:miter lim="800000"/>
            <a:headEnd type="none" w="sm" len="sm"/>
            <a:tailEnd type="none" w="sm" len="sm"/>
          </a:ln>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2</a:t>
            </a:r>
          </a:p>
        </p:txBody>
      </p:sp>
      <p:sp>
        <p:nvSpPr>
          <p:cNvPr id="22540" name="Text Box 12"/>
          <p:cNvSpPr txBox="1">
            <a:spLocks noChangeArrowheads="1"/>
          </p:cNvSpPr>
          <p:nvPr/>
        </p:nvSpPr>
        <p:spPr bwMode="auto">
          <a:xfrm>
            <a:off x="4427538" y="1844675"/>
            <a:ext cx="431800" cy="519113"/>
          </a:xfrm>
          <a:prstGeom prst="rect">
            <a:avLst/>
          </a:prstGeom>
          <a:noFill/>
          <a:ln w="12700">
            <a:noFill/>
            <a:miter lim="800000"/>
            <a:headEnd type="none" w="sm" len="sm"/>
            <a:tailEnd type="none" w="sm" len="sm"/>
          </a:ln>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4</a:t>
            </a:r>
          </a:p>
        </p:txBody>
      </p:sp>
      <p:sp>
        <p:nvSpPr>
          <p:cNvPr id="22541" name="Text Box 13"/>
          <p:cNvSpPr txBox="1">
            <a:spLocks noChangeArrowheads="1"/>
          </p:cNvSpPr>
          <p:nvPr/>
        </p:nvSpPr>
        <p:spPr bwMode="auto">
          <a:xfrm>
            <a:off x="4356100" y="0"/>
            <a:ext cx="401638" cy="519113"/>
          </a:xfrm>
          <a:prstGeom prst="rect">
            <a:avLst/>
          </a:prstGeom>
          <a:noFill/>
          <a:ln w="12700">
            <a:noFill/>
            <a:miter lim="800000"/>
            <a:headEnd type="none" w="sm" len="sm"/>
            <a:tailEnd type="none" w="sm" len="sm"/>
          </a:ln>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5</a:t>
            </a:r>
          </a:p>
        </p:txBody>
      </p:sp>
      <p:sp>
        <p:nvSpPr>
          <p:cNvPr id="22542" name="Text Box 14"/>
          <p:cNvSpPr txBox="1">
            <a:spLocks noChangeArrowheads="1"/>
          </p:cNvSpPr>
          <p:nvPr/>
        </p:nvSpPr>
        <p:spPr bwMode="auto">
          <a:xfrm>
            <a:off x="0" y="3657600"/>
            <a:ext cx="401638" cy="519113"/>
          </a:xfrm>
          <a:prstGeom prst="rect">
            <a:avLst/>
          </a:prstGeom>
          <a:noFill/>
          <a:ln w="12700">
            <a:noFill/>
            <a:miter lim="800000"/>
            <a:headEnd type="none" w="sm" len="sm"/>
            <a:tailEnd type="none" w="sm" len="sm"/>
          </a:ln>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5</a:t>
            </a:r>
          </a:p>
        </p:txBody>
      </p:sp>
      <p:sp>
        <p:nvSpPr>
          <p:cNvPr id="22543" name="Text Box 15"/>
          <p:cNvSpPr txBox="1">
            <a:spLocks noChangeArrowheads="1"/>
          </p:cNvSpPr>
          <p:nvPr/>
        </p:nvSpPr>
        <p:spPr bwMode="auto">
          <a:xfrm>
            <a:off x="8742363" y="3733800"/>
            <a:ext cx="401637" cy="519113"/>
          </a:xfrm>
          <a:prstGeom prst="rect">
            <a:avLst/>
          </a:prstGeom>
          <a:noFill/>
          <a:ln w="12700">
            <a:noFill/>
            <a:miter lim="800000"/>
            <a:headEnd type="none" w="sm" len="sm"/>
            <a:tailEnd type="none" w="sm" len="sm"/>
          </a:ln>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1</a:t>
            </a:r>
          </a:p>
        </p:txBody>
      </p:sp>
      <p:sp>
        <p:nvSpPr>
          <p:cNvPr id="22544" name="Text Box 16"/>
          <p:cNvSpPr txBox="1">
            <a:spLocks noChangeArrowheads="1"/>
          </p:cNvSpPr>
          <p:nvPr/>
        </p:nvSpPr>
        <p:spPr bwMode="auto">
          <a:xfrm>
            <a:off x="4643438" y="3429000"/>
            <a:ext cx="401637" cy="519113"/>
          </a:xfrm>
          <a:prstGeom prst="rect">
            <a:avLst/>
          </a:prstGeom>
          <a:solidFill>
            <a:schemeClr val="bg1"/>
          </a:solidFill>
          <a:ln w="12700">
            <a:noFill/>
            <a:miter lim="800000"/>
            <a:headEnd type="none" w="sm" len="sm"/>
            <a:tailEnd type="none" w="sm" len="sm"/>
          </a:ln>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a:ln>
                  <a:noFill/>
                </a:ln>
                <a:solidFill>
                  <a:srgbClr val="000000"/>
                </a:solidFill>
                <a:effectLst/>
                <a:uLnTx/>
                <a:uFillTx/>
                <a:latin typeface="Comic Sans MS" pitchFamily="66" charset="0"/>
                <a:ea typeface="+mn-ea"/>
                <a:cs typeface="+mn-cs"/>
              </a:rPr>
              <a:t>3</a:t>
            </a:r>
          </a:p>
        </p:txBody>
      </p:sp>
      <p:sp>
        <p:nvSpPr>
          <p:cNvPr id="22545" name="Text Box 17"/>
          <p:cNvSpPr txBox="1">
            <a:spLocks noChangeArrowheads="1"/>
          </p:cNvSpPr>
          <p:nvPr/>
        </p:nvSpPr>
        <p:spPr bwMode="auto">
          <a:xfrm>
            <a:off x="0" y="0"/>
            <a:ext cx="495300" cy="396875"/>
          </a:xfrm>
          <a:prstGeom prst="rect">
            <a:avLst/>
          </a:prstGeom>
          <a:noFill/>
          <a:ln w="12700">
            <a:noFill/>
            <a:miter lim="800000"/>
            <a:headEnd type="none" w="sm" len="sm"/>
            <a:tailEnd type="none" w="sm" len="sm"/>
          </a:ln>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000" b="1" i="0" u="none" strike="noStrike" kern="1200" cap="none" spc="0" normalizeH="0" baseline="0" noProof="0">
                <a:ln>
                  <a:noFill/>
                </a:ln>
                <a:solidFill>
                  <a:srgbClr val="FF0000"/>
                </a:solidFill>
                <a:effectLst/>
                <a:uLnTx/>
                <a:uFillTx/>
                <a:latin typeface="Comic Sans MS" pitchFamily="66" charset="0"/>
                <a:ea typeface="+mn-ea"/>
                <a:cs typeface="+mn-cs"/>
              </a:rPr>
              <a:t>25</a:t>
            </a:r>
          </a:p>
        </p:txBody>
      </p:sp>
      <p:sp>
        <p:nvSpPr>
          <p:cNvPr id="22546" name="Text Box 18"/>
          <p:cNvSpPr txBox="1">
            <a:spLocks noChangeArrowheads="1"/>
          </p:cNvSpPr>
          <p:nvPr/>
        </p:nvSpPr>
        <p:spPr bwMode="auto">
          <a:xfrm>
            <a:off x="2339975" y="1817688"/>
            <a:ext cx="576263" cy="396875"/>
          </a:xfrm>
          <a:prstGeom prst="rect">
            <a:avLst/>
          </a:prstGeom>
          <a:noFill/>
          <a:ln w="12700">
            <a:noFill/>
            <a:miter lim="800000"/>
            <a:headEnd type="none" w="sm" len="sm"/>
            <a:tailEnd type="none" w="sm" len="sm"/>
          </a:ln>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000" b="1" i="0" u="none" strike="noStrike" kern="1200" cap="none" spc="0" normalizeH="0" baseline="0" noProof="0">
                <a:ln>
                  <a:noFill/>
                </a:ln>
                <a:solidFill>
                  <a:srgbClr val="FF0000"/>
                </a:solidFill>
                <a:effectLst/>
                <a:uLnTx/>
                <a:uFillTx/>
                <a:latin typeface="Comic Sans MS" pitchFamily="66" charset="0"/>
                <a:ea typeface="+mn-ea"/>
                <a:cs typeface="+mn-cs"/>
              </a:rPr>
              <a:t>16</a:t>
            </a:r>
          </a:p>
        </p:txBody>
      </p:sp>
      <p:sp>
        <p:nvSpPr>
          <p:cNvPr id="22547" name="Text Box 19"/>
          <p:cNvSpPr txBox="1">
            <a:spLocks noChangeArrowheads="1"/>
          </p:cNvSpPr>
          <p:nvPr/>
        </p:nvSpPr>
        <p:spPr bwMode="auto">
          <a:xfrm>
            <a:off x="6588125" y="4868863"/>
            <a:ext cx="339725" cy="396875"/>
          </a:xfrm>
          <a:prstGeom prst="rect">
            <a:avLst/>
          </a:prstGeom>
          <a:noFill/>
          <a:ln w="12700">
            <a:noFill/>
            <a:miter lim="800000"/>
            <a:headEnd type="none" w="sm" len="sm"/>
            <a:tailEnd type="none" w="sm" len="sm"/>
          </a:ln>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000" b="1" i="0" u="none" strike="noStrike" kern="1200" cap="none" spc="0" normalizeH="0" baseline="0" noProof="0">
                <a:ln>
                  <a:noFill/>
                </a:ln>
                <a:solidFill>
                  <a:srgbClr val="FF0000"/>
                </a:solidFill>
                <a:effectLst/>
                <a:uLnTx/>
                <a:uFillTx/>
                <a:latin typeface="Comic Sans MS" pitchFamily="66" charset="0"/>
                <a:ea typeface="+mn-ea"/>
                <a:cs typeface="+mn-cs"/>
              </a:rPr>
              <a:t>4</a:t>
            </a:r>
          </a:p>
        </p:txBody>
      </p:sp>
      <p:sp>
        <p:nvSpPr>
          <p:cNvPr id="22548" name="Text Box 20"/>
          <p:cNvSpPr txBox="1">
            <a:spLocks noChangeArrowheads="1"/>
          </p:cNvSpPr>
          <p:nvPr/>
        </p:nvSpPr>
        <p:spPr bwMode="auto">
          <a:xfrm>
            <a:off x="8804275" y="6461125"/>
            <a:ext cx="339725" cy="396875"/>
          </a:xfrm>
          <a:prstGeom prst="rect">
            <a:avLst/>
          </a:prstGeom>
          <a:noFill/>
          <a:ln w="12700">
            <a:noFill/>
            <a:miter lim="800000"/>
            <a:headEnd type="none" w="sm" len="sm"/>
            <a:tailEnd type="none" w="sm" len="sm"/>
          </a:ln>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000" b="1" i="0" u="none" strike="noStrike" kern="1200" cap="none" spc="0" normalizeH="0" baseline="0" noProof="0">
                <a:ln>
                  <a:noFill/>
                </a:ln>
                <a:solidFill>
                  <a:srgbClr val="FF0000"/>
                </a:solidFill>
                <a:effectLst/>
                <a:uLnTx/>
                <a:uFillTx/>
                <a:latin typeface="Comic Sans MS" pitchFamily="66" charset="0"/>
                <a:ea typeface="+mn-ea"/>
                <a:cs typeface="+mn-cs"/>
              </a:rPr>
              <a:t>1</a:t>
            </a:r>
          </a:p>
        </p:txBody>
      </p:sp>
      <p:sp>
        <p:nvSpPr>
          <p:cNvPr id="22549" name="Line 21"/>
          <p:cNvSpPr>
            <a:spLocks noChangeShapeType="1"/>
          </p:cNvSpPr>
          <p:nvPr/>
        </p:nvSpPr>
        <p:spPr bwMode="auto">
          <a:xfrm flipH="1" flipV="1">
            <a:off x="0" y="0"/>
            <a:ext cx="9144000" cy="6858000"/>
          </a:xfrm>
          <a:prstGeom prst="line">
            <a:avLst/>
          </a:prstGeom>
          <a:noFill/>
          <a:ln w="12700">
            <a:solidFill>
              <a:srgbClr val="FF0000"/>
            </a:solidFill>
            <a:round/>
            <a:headEnd type="none" w="sm" len="sm"/>
            <a:tailEnd type="none" w="sm" len="sm"/>
          </a:ln>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1" i="0" u="none" strike="noStrike" kern="1200" cap="none" spc="0" normalizeH="0" baseline="0" noProof="0">
              <a:ln>
                <a:noFill/>
              </a:ln>
              <a:solidFill>
                <a:srgbClr val="FFFF66"/>
              </a:solidFill>
              <a:effectLst/>
              <a:uLnTx/>
              <a:uFillTx/>
              <a:latin typeface="Comic Sans MS" pitchFamily="66" charset="0"/>
              <a:ea typeface="+mn-ea"/>
              <a:cs typeface="+mn-cs"/>
            </a:endParaRPr>
          </a:p>
        </p:txBody>
      </p:sp>
      <p:sp>
        <p:nvSpPr>
          <p:cNvPr id="22550" name="AutoShape 22">
            <a:hlinkClick r:id="rId3" action="ppaction://hlinkpres?slideindex=1&amp;slidetitle=" highlightClick="1"/>
          </p:cNvPr>
          <p:cNvSpPr>
            <a:spLocks noChangeArrowheads="1"/>
          </p:cNvSpPr>
          <p:nvPr/>
        </p:nvSpPr>
        <p:spPr bwMode="auto">
          <a:xfrm>
            <a:off x="8316913" y="6308725"/>
            <a:ext cx="1042987" cy="1042988"/>
          </a:xfrm>
          <a:prstGeom prst="actionButtonBlank">
            <a:avLst/>
          </a:prstGeom>
          <a:noFill/>
          <a:ln w="12700">
            <a:noFill/>
            <a:miter lim="800000"/>
            <a:headEnd/>
            <a:tailEnd/>
          </a:ln>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1" i="0" u="none" strike="noStrike" kern="1200" cap="none" spc="0" normalizeH="0" baseline="0" noProof="0">
              <a:ln>
                <a:noFill/>
              </a:ln>
              <a:solidFill>
                <a:srgbClr val="FFFF66"/>
              </a:solidFill>
              <a:effectLst/>
              <a:uLnTx/>
              <a:uFillTx/>
              <a:latin typeface="Comic Sans MS" pitchFamily="66" charset="0"/>
              <a:ea typeface="+mn-ea"/>
              <a:cs typeface="+mn-cs"/>
            </a:endParaRPr>
          </a:p>
        </p:txBody>
      </p:sp>
      <p:sp>
        <p:nvSpPr>
          <p:cNvPr id="1812503" name="Text Box 23"/>
          <p:cNvSpPr txBox="1">
            <a:spLocks noChangeArrowheads="1"/>
          </p:cNvSpPr>
          <p:nvPr/>
        </p:nvSpPr>
        <p:spPr bwMode="auto">
          <a:xfrm>
            <a:off x="179388" y="765175"/>
            <a:ext cx="3597275" cy="1006475"/>
          </a:xfrm>
          <a:prstGeom prst="rect">
            <a:avLst/>
          </a:prstGeom>
          <a:solidFill>
            <a:srgbClr val="FFFFFF">
              <a:alpha val="61176"/>
            </a:srgbClr>
          </a:solidFill>
          <a:ln w="12700">
            <a:noFill/>
            <a:miter lim="800000"/>
            <a:headEnd type="none" w="sm" len="sm"/>
            <a:tailEnd type="none" w="sm" len="sm"/>
          </a:ln>
        </p:spPr>
        <p:txBody>
          <a:bodyPr wrap="none" lIns="90000" tIns="46800" rIns="90000" bIns="4680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000" b="1" i="0" u="none" strike="noStrike" kern="1200" cap="none" spc="0" normalizeH="0" baseline="0" noProof="0">
                <a:ln>
                  <a:noFill/>
                </a:ln>
                <a:solidFill>
                  <a:srgbClr val="000000"/>
                </a:solidFill>
                <a:effectLst/>
                <a:uLnTx/>
                <a:uFillTx/>
                <a:latin typeface="Comic Sans MS" pitchFamily="66" charset="0"/>
                <a:ea typeface="+mn-ea"/>
                <a:cs typeface="+mn-cs"/>
              </a:rPr>
              <a:t>We need to be making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000" b="1" i="0" u="none" strike="noStrike" kern="1200" cap="none" spc="0" normalizeH="0" baseline="0" noProof="0">
                <a:ln>
                  <a:noFill/>
                </a:ln>
                <a:solidFill>
                  <a:srgbClr val="000000"/>
                </a:solidFill>
                <a:effectLst/>
                <a:uLnTx/>
                <a:uFillTx/>
                <a:latin typeface="Comic Sans MS" pitchFamily="66" charset="0"/>
                <a:ea typeface="+mn-ea"/>
                <a:cs typeface="+mn-cs"/>
              </a:rPr>
              <a:t>better use of the feedback</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000" b="1" i="0" u="none" strike="noStrike" kern="1200" cap="none" spc="0" normalizeH="0" baseline="0" noProof="0">
                <a:ln>
                  <a:noFill/>
                </a:ln>
                <a:solidFill>
                  <a:srgbClr val="000000"/>
                </a:solidFill>
                <a:effectLst/>
                <a:uLnTx/>
                <a:uFillTx/>
                <a:latin typeface="Comic Sans MS" pitchFamily="66" charset="0"/>
                <a:ea typeface="+mn-ea"/>
                <a:cs typeface="+mn-cs"/>
              </a:rPr>
              <a:t>processes in this quadrant</a:t>
            </a:r>
            <a:endParaRPr kumimoji="0" lang="en-US" sz="2000" b="1"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1812504" name="Text Box 24"/>
          <p:cNvSpPr txBox="1">
            <a:spLocks noChangeArrowheads="1"/>
          </p:cNvSpPr>
          <p:nvPr/>
        </p:nvSpPr>
        <p:spPr bwMode="auto">
          <a:xfrm>
            <a:off x="5030788" y="5516563"/>
            <a:ext cx="3976687" cy="1006475"/>
          </a:xfrm>
          <a:prstGeom prst="rect">
            <a:avLst/>
          </a:prstGeom>
          <a:solidFill>
            <a:srgbClr val="FFFFFF">
              <a:alpha val="61176"/>
            </a:srgbClr>
          </a:solidFill>
          <a:ln w="12700">
            <a:noFill/>
            <a:miter lim="800000"/>
            <a:headEnd type="none" w="sm" len="sm"/>
            <a:tailEnd type="none" w="sm" len="sm"/>
          </a:ln>
        </p:spPr>
        <p:txBody>
          <a:bodyPr wrap="none" lIns="90000" tIns="46800" rIns="90000" bIns="4680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000" b="1" i="0" u="none" strike="noStrike" kern="1200" cap="none" spc="0" normalizeH="0" baseline="0" noProof="0">
                <a:ln>
                  <a:noFill/>
                </a:ln>
                <a:solidFill>
                  <a:srgbClr val="CC3300"/>
                </a:solidFill>
                <a:effectLst/>
                <a:uLnTx/>
                <a:uFillTx/>
                <a:latin typeface="Comic Sans MS" pitchFamily="66" charset="0"/>
                <a:ea typeface="+mn-ea"/>
                <a:cs typeface="+mn-cs"/>
              </a:rPr>
              <a:t>We need to be making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000" b="1" i="0" u="none" strike="noStrike" kern="1200" cap="none" spc="0" normalizeH="0" baseline="0" noProof="0">
                <a:ln>
                  <a:noFill/>
                </a:ln>
                <a:solidFill>
                  <a:srgbClr val="CC3300"/>
                </a:solidFill>
                <a:effectLst/>
                <a:uLnTx/>
                <a:uFillTx/>
                <a:latin typeface="Comic Sans MS" pitchFamily="66" charset="0"/>
                <a:ea typeface="+mn-ea"/>
                <a:cs typeface="+mn-cs"/>
              </a:rPr>
              <a:t>much less use of the feedback</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000" b="1" i="0" u="none" strike="noStrike" kern="1200" cap="none" spc="0" normalizeH="0" baseline="0" noProof="0">
                <a:ln>
                  <a:noFill/>
                </a:ln>
                <a:solidFill>
                  <a:srgbClr val="CC3300"/>
                </a:solidFill>
                <a:effectLst/>
                <a:uLnTx/>
                <a:uFillTx/>
                <a:latin typeface="Comic Sans MS" pitchFamily="66" charset="0"/>
                <a:ea typeface="+mn-ea"/>
                <a:cs typeface="+mn-cs"/>
              </a:rPr>
              <a:t>processes in this quadrant</a:t>
            </a:r>
            <a:endParaRPr kumimoji="0" lang="en-US" sz="2000" b="1" i="0" u="none" strike="noStrike" kern="1200" cap="none" spc="0" normalizeH="0" baseline="0" noProof="0">
              <a:ln>
                <a:noFill/>
              </a:ln>
              <a:solidFill>
                <a:srgbClr val="CC3300"/>
              </a:solidFill>
              <a:effectLst/>
              <a:uLnTx/>
              <a:uFillTx/>
              <a:latin typeface="Comic Sans MS" pitchFamily="66" charset="0"/>
              <a:ea typeface="+mn-ea"/>
              <a:cs typeface="+mn-cs"/>
            </a:endParaRPr>
          </a:p>
        </p:txBody>
      </p:sp>
    </p:spTree>
    <p:extLst>
      <p:ext uri="{BB962C8B-B14F-4D97-AF65-F5344CB8AC3E}">
        <p14:creationId xmlns:p14="http://schemas.microsoft.com/office/powerpoint/2010/main" val="4273440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125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125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03" grpId="0" animBg="1"/>
      <p:bldP spid="1812504"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4530" name="Rectangle 2"/>
          <p:cNvSpPr>
            <a:spLocks noChangeArrowheads="1"/>
          </p:cNvSpPr>
          <p:nvPr/>
        </p:nvSpPr>
        <p:spPr bwMode="auto">
          <a:xfrm>
            <a:off x="0" y="0"/>
            <a:ext cx="9144000" cy="692696"/>
          </a:xfrm>
          <a:prstGeom prst="rect">
            <a:avLst/>
          </a:prstGeom>
        </p:spPr>
        <p:txBody>
          <a:bodyPr/>
          <a:lstStyle/>
          <a:p>
            <a:pPr marL="0" marR="0" lvl="0" indent="0" algn="ctr" defTabSz="914400" rtl="0" eaLnBrk="0" fontAlgn="base" latinLnBrk="0" hangingPunct="0">
              <a:lnSpc>
                <a:spcPct val="85000"/>
              </a:lnSpc>
              <a:spcBef>
                <a:spcPct val="0"/>
              </a:spcBef>
              <a:spcAft>
                <a:spcPct val="0"/>
              </a:spcAft>
              <a:buClrTx/>
              <a:buSzTx/>
              <a:buFontTx/>
              <a:buNone/>
              <a:tabLst/>
              <a:defRPr/>
            </a:pPr>
            <a:r>
              <a:rPr kumimoji="0" lang="en-GB" sz="3200" b="1" i="0" u="none" strike="noStrike" kern="0" cap="none" spc="0" normalizeH="0" baseline="0" noProof="0" dirty="0">
                <a:ln>
                  <a:noFill/>
                </a:ln>
                <a:solidFill>
                  <a:srgbClr val="008000"/>
                </a:solidFill>
                <a:effectLst/>
                <a:uLnTx/>
                <a:uFillTx/>
                <a:latin typeface="Arial Rounded MT Bold"/>
                <a:ea typeface="+mn-ea"/>
                <a:cs typeface="+mn-cs"/>
              </a:rPr>
              <a:t>Your feedback methods</a:t>
            </a:r>
          </a:p>
        </p:txBody>
      </p:sp>
      <p:sp>
        <p:nvSpPr>
          <p:cNvPr id="1814531" name="Rectangle 3"/>
          <p:cNvSpPr>
            <a:spLocks noChangeArrowheads="1"/>
          </p:cNvSpPr>
          <p:nvPr/>
        </p:nvSpPr>
        <p:spPr bwMode="auto">
          <a:xfrm>
            <a:off x="0" y="764704"/>
            <a:ext cx="4495800" cy="6093296"/>
          </a:xfrm>
          <a:prstGeom prst="rect">
            <a:avLst/>
          </a:prstGeom>
          <a:noFill/>
          <a:ln w="9525" algn="ctr">
            <a:noFill/>
            <a:miter lim="800000"/>
            <a:headEnd/>
            <a:tailEnd/>
          </a:ln>
          <a:effectLst/>
        </p:spPr>
        <p:txBody>
          <a:bodyPr/>
          <a:lstStyle/>
          <a:p>
            <a:pPr marL="0" marR="0" lvl="0" indent="0" algn="l" defTabSz="914400" rtl="0" eaLnBrk="1" fontAlgn="auto" latinLnBrk="0" hangingPunct="1">
              <a:lnSpc>
                <a:spcPct val="90000"/>
              </a:lnSpc>
              <a:spcBef>
                <a:spcPct val="25000"/>
              </a:spcBef>
              <a:spcAft>
                <a:spcPts val="0"/>
              </a:spcAft>
              <a:buClr>
                <a:srgbClr val="CC0000"/>
              </a:buClr>
              <a:buSzTx/>
              <a:buFont typeface="Wingdings" pitchFamily="2" charset="2"/>
              <a:buNone/>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High scoring:(if done well)</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 </a:t>
            </a:r>
          </a:p>
        </p:txBody>
      </p:sp>
      <p:sp>
        <p:nvSpPr>
          <p:cNvPr id="1814532" name="Rectangle 4"/>
          <p:cNvSpPr>
            <a:spLocks noChangeArrowheads="1"/>
          </p:cNvSpPr>
          <p:nvPr/>
        </p:nvSpPr>
        <p:spPr bwMode="auto">
          <a:xfrm>
            <a:off x="4648200" y="620688"/>
            <a:ext cx="4495800" cy="6237312"/>
          </a:xfrm>
          <a:prstGeom prst="rect">
            <a:avLst/>
          </a:prstGeom>
          <a:noFill/>
          <a:ln w="9525" algn="ctr">
            <a:noFill/>
            <a:miter lim="800000"/>
            <a:headEnd/>
            <a:tailEnd/>
          </a:ln>
          <a:effectLst/>
        </p:spPr>
        <p:txBody>
          <a:bodyPr/>
          <a:lstStyle/>
          <a:p>
            <a:pPr marL="0" marR="0" lvl="0" indent="0" algn="l" defTabSz="914400" rtl="0" eaLnBrk="1" fontAlgn="auto" latinLnBrk="0" hangingPunct="1">
              <a:lnSpc>
                <a:spcPct val="90000"/>
              </a:lnSpc>
              <a:spcBef>
                <a:spcPct val="25000"/>
              </a:spcBef>
              <a:spcAft>
                <a:spcPts val="0"/>
              </a:spcAft>
              <a:buClr>
                <a:srgbClr val="CC0000"/>
              </a:buClr>
              <a:buSzTx/>
              <a:buFont typeface="Wingdings" pitchFamily="2" charset="2"/>
              <a:buNone/>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Low scoring</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 </a:t>
            </a:r>
          </a:p>
          <a:p>
            <a:pPr marL="457200" marR="0" lvl="0" indent="-457200" algn="l" defTabSz="914400" rtl="0" eaLnBrk="1" fontAlgn="auto" latinLnBrk="0" hangingPunct="1">
              <a:lnSpc>
                <a:spcPct val="90000"/>
              </a:lnSpc>
              <a:spcBef>
                <a:spcPct val="25000"/>
              </a:spcBef>
              <a:spcAft>
                <a:spcPts val="0"/>
              </a:spcAft>
              <a:buClr>
                <a:srgbClr val="CC0000"/>
              </a:buClr>
              <a:buSzTx/>
              <a:buFontTx/>
              <a:buNone/>
              <a:tabLst/>
              <a:defRPr/>
            </a:pPr>
            <a:endParaRPr kumimoji="0" lang="en-GB" sz="2400" b="1"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8376133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4530" name="Rectangle 2"/>
          <p:cNvSpPr>
            <a:spLocks noChangeArrowheads="1"/>
          </p:cNvSpPr>
          <p:nvPr/>
        </p:nvSpPr>
        <p:spPr bwMode="auto">
          <a:xfrm>
            <a:off x="0" y="0"/>
            <a:ext cx="9144000" cy="692696"/>
          </a:xfrm>
          <a:prstGeom prst="rect">
            <a:avLst/>
          </a:prstGeom>
        </p:spPr>
        <p:txBody>
          <a:bodyPr/>
          <a:lstStyle/>
          <a:p>
            <a:pPr marL="0" marR="0" lvl="0" indent="0" algn="ctr" defTabSz="914400" rtl="0" eaLnBrk="0" fontAlgn="base" latinLnBrk="0" hangingPunct="0">
              <a:lnSpc>
                <a:spcPct val="85000"/>
              </a:lnSpc>
              <a:spcBef>
                <a:spcPct val="0"/>
              </a:spcBef>
              <a:spcAft>
                <a:spcPct val="0"/>
              </a:spcAft>
              <a:buClrTx/>
              <a:buSzTx/>
              <a:buFontTx/>
              <a:buNone/>
              <a:tabLst/>
              <a:defRPr/>
            </a:pPr>
            <a:r>
              <a:rPr kumimoji="0" lang="en-GB" sz="3200" b="1" i="0" u="none" strike="noStrike" kern="0" cap="none" spc="0" normalizeH="0" baseline="0" noProof="0" dirty="0">
                <a:ln>
                  <a:noFill/>
                </a:ln>
                <a:solidFill>
                  <a:srgbClr val="008000"/>
                </a:solidFill>
                <a:effectLst/>
                <a:uLnTx/>
                <a:uFillTx/>
                <a:latin typeface="Arial Rounded MT Bold"/>
                <a:ea typeface="+mn-ea"/>
                <a:cs typeface="+mn-cs"/>
              </a:rPr>
              <a:t>QH Townsville feedback methods</a:t>
            </a:r>
          </a:p>
        </p:txBody>
      </p:sp>
      <p:sp>
        <p:nvSpPr>
          <p:cNvPr id="1814531" name="Rectangle 3"/>
          <p:cNvSpPr>
            <a:spLocks noChangeArrowheads="1"/>
          </p:cNvSpPr>
          <p:nvPr/>
        </p:nvSpPr>
        <p:spPr bwMode="auto">
          <a:xfrm>
            <a:off x="0" y="764704"/>
            <a:ext cx="4495800" cy="6093296"/>
          </a:xfrm>
          <a:prstGeom prst="rect">
            <a:avLst/>
          </a:prstGeom>
          <a:noFill/>
          <a:ln w="9525" algn="ctr">
            <a:noFill/>
            <a:miter lim="800000"/>
            <a:headEnd/>
            <a:tailEnd/>
          </a:ln>
          <a:effectLst/>
        </p:spPr>
        <p:txBody>
          <a:bodyPr/>
          <a:lstStyle/>
          <a:p>
            <a:pPr marL="0" marR="0" lvl="0" indent="0" algn="l" defTabSz="914400" rtl="0" eaLnBrk="1" fontAlgn="auto" latinLnBrk="0" hangingPunct="1">
              <a:lnSpc>
                <a:spcPct val="90000"/>
              </a:lnSpc>
              <a:spcBef>
                <a:spcPct val="25000"/>
              </a:spcBef>
              <a:spcAft>
                <a:spcPts val="0"/>
              </a:spcAft>
              <a:buClr>
                <a:srgbClr val="CC0000"/>
              </a:buClr>
              <a:buSzTx/>
              <a:buFont typeface="Wingdings" pitchFamily="2" charset="2"/>
              <a:buNone/>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High scoring:(if done well)</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25 verbal...</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25 self reflection</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25 360 anonymous peer review</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20 peers/other staff</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20 patient outcomes</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16 feedback from other clinicians</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16 group feedback verbal</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16 learning contracts</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16 self assessment PAD</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12 face to face 1:1</a:t>
            </a:r>
          </a:p>
        </p:txBody>
      </p:sp>
      <p:sp>
        <p:nvSpPr>
          <p:cNvPr id="1814532" name="Rectangle 4"/>
          <p:cNvSpPr>
            <a:spLocks noChangeArrowheads="1"/>
          </p:cNvSpPr>
          <p:nvPr/>
        </p:nvSpPr>
        <p:spPr bwMode="auto">
          <a:xfrm>
            <a:off x="4648200" y="620688"/>
            <a:ext cx="4495800" cy="6237312"/>
          </a:xfrm>
          <a:prstGeom prst="rect">
            <a:avLst/>
          </a:prstGeom>
          <a:noFill/>
          <a:ln w="9525" algn="ctr">
            <a:noFill/>
            <a:miter lim="800000"/>
            <a:headEnd/>
            <a:tailEnd/>
          </a:ln>
          <a:effectLst/>
        </p:spPr>
        <p:txBody>
          <a:bodyPr/>
          <a:lstStyle/>
          <a:p>
            <a:pPr marL="0" marR="0" lvl="0" indent="0" algn="l" defTabSz="914400" rtl="0" eaLnBrk="1" fontAlgn="auto" latinLnBrk="0" hangingPunct="1">
              <a:lnSpc>
                <a:spcPct val="90000"/>
              </a:lnSpc>
              <a:spcBef>
                <a:spcPct val="25000"/>
              </a:spcBef>
              <a:spcAft>
                <a:spcPts val="0"/>
              </a:spcAft>
              <a:buClr>
                <a:srgbClr val="CC0000"/>
              </a:buClr>
              <a:buSzTx/>
              <a:buFont typeface="Wingdings" pitchFamily="2" charset="2"/>
              <a:buNone/>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Low scoring</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1 systemic feedback</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1 no feedback</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1 client attendance rates</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400" b="1" i="0" u="none" strike="noStrike" kern="1200" cap="none" spc="0" normalizeH="0" baseline="0" noProof="0" dirty="0">
                <a:ln>
                  <a:noFill/>
                </a:ln>
                <a:solidFill>
                  <a:srgbClr val="000000"/>
                </a:solidFill>
                <a:effectLst/>
                <a:uLnTx/>
                <a:uFillTx/>
                <a:latin typeface="Arial" charset="0"/>
                <a:ea typeface="+mn-ea"/>
                <a:cs typeface="+mn-cs"/>
              </a:rPr>
              <a:t>1 unconstructive feedback (not looking forward)</a:t>
            </a:r>
          </a:p>
          <a:p>
            <a:pPr marL="457200" marR="0" lvl="0" indent="-457200" algn="l" defTabSz="914400" rtl="0" eaLnBrk="1" fontAlgn="auto" latinLnBrk="0" hangingPunct="1">
              <a:lnSpc>
                <a:spcPct val="90000"/>
              </a:lnSpc>
              <a:spcBef>
                <a:spcPct val="25000"/>
              </a:spcBef>
              <a:spcAft>
                <a:spcPts val="0"/>
              </a:spcAft>
              <a:buClr>
                <a:srgbClr val="CC0000"/>
              </a:buClr>
              <a:buSzTx/>
              <a:buFontTx/>
              <a:buNone/>
              <a:tabLst/>
              <a:defRPr/>
            </a:pPr>
            <a:endParaRPr kumimoji="0" lang="en-GB" sz="2400" b="1"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0715576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260648"/>
            <a:ext cx="9144000" cy="908720"/>
          </a:xfrm>
          <a:prstGeom prst="rect">
            <a:avLst/>
          </a:prstGeom>
        </p:spPr>
        <p:txBody>
          <a:bodyPr/>
          <a:lstStyle/>
          <a:p>
            <a:pPr marL="0" marR="0" lvl="0" indent="0" algn="ctr" defTabSz="914400" rtl="0" eaLnBrk="0" fontAlgn="base" latinLnBrk="0" hangingPunct="0">
              <a:lnSpc>
                <a:spcPct val="85000"/>
              </a:lnSpc>
              <a:spcBef>
                <a:spcPct val="0"/>
              </a:spcBef>
              <a:spcAft>
                <a:spcPct val="0"/>
              </a:spcAft>
              <a:buClrTx/>
              <a:buSzTx/>
              <a:buFontTx/>
              <a:buNone/>
              <a:tabLst/>
              <a:defRPr/>
            </a:pPr>
            <a:r>
              <a:rPr kumimoji="0" lang="en-GB" sz="3200" b="1" i="0" u="none" strike="noStrike" kern="0" cap="none" spc="0" normalizeH="0" baseline="0" noProof="0" dirty="0">
                <a:ln>
                  <a:noFill/>
                </a:ln>
                <a:solidFill>
                  <a:srgbClr val="008000"/>
                </a:solidFill>
                <a:effectLst/>
                <a:uLnTx/>
                <a:uFillTx/>
                <a:latin typeface="Arial Rounded MT Bold"/>
                <a:ea typeface="+mn-ea"/>
                <a:cs typeface="+mn-cs"/>
              </a:rPr>
              <a:t>GMIT feedback methods</a:t>
            </a:r>
          </a:p>
        </p:txBody>
      </p:sp>
      <p:sp>
        <p:nvSpPr>
          <p:cNvPr id="3" name="Rectangle 3"/>
          <p:cNvSpPr>
            <a:spLocks noChangeArrowheads="1"/>
          </p:cNvSpPr>
          <p:nvPr/>
        </p:nvSpPr>
        <p:spPr bwMode="auto">
          <a:xfrm>
            <a:off x="0" y="1371600"/>
            <a:ext cx="4495800" cy="5486400"/>
          </a:xfrm>
          <a:prstGeom prst="rect">
            <a:avLst/>
          </a:prstGeom>
          <a:noFill/>
          <a:ln w="9525" algn="ctr">
            <a:noFill/>
            <a:miter lim="800000"/>
            <a:headEnd/>
            <a:tailEnd/>
          </a:ln>
          <a:effectLst/>
        </p:spPr>
        <p:txBody>
          <a:bodyPr/>
          <a:lstStyle/>
          <a:p>
            <a:pPr marL="0" marR="0" lvl="0" indent="0" algn="l" defTabSz="914400" rtl="0" eaLnBrk="1" fontAlgn="auto" latinLnBrk="0" hangingPunct="1">
              <a:lnSpc>
                <a:spcPct val="90000"/>
              </a:lnSpc>
              <a:spcBef>
                <a:spcPct val="25000"/>
              </a:spcBef>
              <a:spcAft>
                <a:spcPts val="0"/>
              </a:spcAft>
              <a:buClr>
                <a:srgbClr val="CC0000"/>
              </a:buClr>
              <a:buSzTx/>
              <a:buFont typeface="Wingdings" pitchFamily="2" charset="2"/>
              <a:buNone/>
              <a:tabLst/>
              <a:defRPr/>
            </a:pPr>
            <a:r>
              <a:rPr kumimoji="0" lang="en-GB" sz="2100" b="1" i="0" u="none" strike="noStrike" kern="1200" cap="none" spc="0" normalizeH="0" baseline="0" noProof="0" dirty="0">
                <a:ln>
                  <a:noFill/>
                </a:ln>
                <a:solidFill>
                  <a:srgbClr val="000000"/>
                </a:solidFill>
                <a:effectLst/>
                <a:uLnTx/>
                <a:uFillTx/>
                <a:latin typeface="Arial" charset="0"/>
                <a:ea typeface="+mn-ea"/>
                <a:cs typeface="+mn-cs"/>
              </a:rPr>
              <a:t>High scoring:</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100" b="1" i="0" u="none" strike="noStrike" kern="1200" cap="none" spc="0" normalizeH="0" baseline="0" noProof="0" dirty="0">
                <a:ln>
                  <a:noFill/>
                </a:ln>
                <a:solidFill>
                  <a:srgbClr val="000000"/>
                </a:solidFill>
                <a:effectLst/>
                <a:uLnTx/>
                <a:uFillTx/>
                <a:latin typeface="Arial" charset="0"/>
                <a:ea typeface="+mn-ea"/>
                <a:cs typeface="+mn-cs"/>
              </a:rPr>
              <a:t>25 marking your own assignment</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100" b="1" i="0" u="none" strike="noStrike" kern="1200" cap="none" spc="0" normalizeH="0" baseline="0" noProof="0" dirty="0">
                <a:ln>
                  <a:noFill/>
                </a:ln>
                <a:solidFill>
                  <a:srgbClr val="000000"/>
                </a:solidFill>
                <a:effectLst/>
                <a:uLnTx/>
                <a:uFillTx/>
                <a:latin typeface="Arial" charset="0"/>
                <a:ea typeface="+mn-ea"/>
                <a:cs typeface="+mn-cs"/>
              </a:rPr>
              <a:t>25 group work, role-plays</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100" b="1" i="0" u="none" strike="noStrike" kern="1200" cap="none" spc="0" normalizeH="0" baseline="0" noProof="0" dirty="0">
                <a:ln>
                  <a:noFill/>
                </a:ln>
                <a:solidFill>
                  <a:srgbClr val="000000"/>
                </a:solidFill>
                <a:effectLst/>
                <a:uLnTx/>
                <a:uFillTx/>
                <a:latin typeface="Arial" charset="0"/>
                <a:ea typeface="+mn-ea"/>
                <a:cs typeface="+mn-cs"/>
              </a:rPr>
              <a:t>25 immediate feedback in practical context</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100" b="1" i="0" u="none" strike="noStrike" kern="1200" cap="none" spc="0" normalizeH="0" baseline="0" noProof="0" dirty="0">
                <a:ln>
                  <a:noFill/>
                </a:ln>
                <a:solidFill>
                  <a:srgbClr val="000000"/>
                </a:solidFill>
                <a:effectLst/>
                <a:uLnTx/>
                <a:uFillTx/>
                <a:latin typeface="Arial" charset="0"/>
                <a:ea typeface="+mn-ea"/>
                <a:cs typeface="+mn-cs"/>
              </a:rPr>
              <a:t>24 external feedback</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100" b="1" i="0" u="none" strike="noStrike" kern="1200" cap="none" spc="0" normalizeH="0" baseline="0" noProof="0" dirty="0">
                <a:ln>
                  <a:noFill/>
                </a:ln>
                <a:solidFill>
                  <a:srgbClr val="000000"/>
                </a:solidFill>
                <a:effectLst/>
                <a:uLnTx/>
                <a:uFillTx/>
                <a:latin typeface="Arial" charset="0"/>
                <a:ea typeface="+mn-ea"/>
                <a:cs typeface="+mn-cs"/>
              </a:rPr>
              <a:t>24 grade descriptors in advance – what an excellent piece would look like, what a fail would look like</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100" b="1" i="0" u="none" strike="noStrike" kern="1200" cap="none" spc="0" normalizeH="0" baseline="0" noProof="0" dirty="0">
                <a:ln>
                  <a:noFill/>
                </a:ln>
                <a:solidFill>
                  <a:srgbClr val="000000"/>
                </a:solidFill>
                <a:effectLst/>
                <a:uLnTx/>
                <a:uFillTx/>
                <a:latin typeface="Arial" charset="0"/>
                <a:ea typeface="+mn-ea"/>
                <a:cs typeface="+mn-cs"/>
              </a:rPr>
              <a:t>24 peer-peer study groups</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100" b="1" i="0" u="none" strike="noStrike" kern="1200" cap="none" spc="0" normalizeH="0" baseline="0" noProof="0" dirty="0">
                <a:ln>
                  <a:noFill/>
                </a:ln>
                <a:solidFill>
                  <a:srgbClr val="000000"/>
                </a:solidFill>
                <a:effectLst/>
                <a:uLnTx/>
                <a:uFillTx/>
                <a:latin typeface="Arial" charset="0"/>
                <a:ea typeface="+mn-ea"/>
                <a:cs typeface="+mn-cs"/>
              </a:rPr>
              <a:t>20 trial and error  </a:t>
            </a:r>
          </a:p>
        </p:txBody>
      </p:sp>
      <p:sp>
        <p:nvSpPr>
          <p:cNvPr id="4" name="Rectangle 4"/>
          <p:cNvSpPr>
            <a:spLocks noChangeArrowheads="1"/>
          </p:cNvSpPr>
          <p:nvPr/>
        </p:nvSpPr>
        <p:spPr bwMode="auto">
          <a:xfrm>
            <a:off x="4648200" y="1371600"/>
            <a:ext cx="4495800" cy="5486400"/>
          </a:xfrm>
          <a:prstGeom prst="rect">
            <a:avLst/>
          </a:prstGeom>
          <a:noFill/>
          <a:ln w="9525" algn="ctr">
            <a:noFill/>
            <a:miter lim="800000"/>
            <a:headEnd/>
            <a:tailEnd/>
          </a:ln>
          <a:effectLst/>
        </p:spPr>
        <p:txBody>
          <a:bodyPr/>
          <a:lstStyle/>
          <a:p>
            <a:pPr marL="0" marR="0" lvl="0" indent="0" algn="l" defTabSz="914400" rtl="0" eaLnBrk="1" fontAlgn="auto" latinLnBrk="0" hangingPunct="1">
              <a:lnSpc>
                <a:spcPct val="90000"/>
              </a:lnSpc>
              <a:spcBef>
                <a:spcPct val="25000"/>
              </a:spcBef>
              <a:spcAft>
                <a:spcPts val="0"/>
              </a:spcAft>
              <a:buClr>
                <a:srgbClr val="CC0000"/>
              </a:buClr>
              <a:buSzTx/>
              <a:buFont typeface="Wingdings" pitchFamily="2" charset="2"/>
              <a:buNone/>
              <a:tabLst/>
              <a:defRPr/>
            </a:pPr>
            <a:r>
              <a:rPr kumimoji="0" lang="en-GB" sz="2100" b="1" i="0" u="none" strike="noStrike" kern="1200" cap="none" spc="0" normalizeH="0" baseline="0" noProof="0" dirty="0">
                <a:ln>
                  <a:noFill/>
                </a:ln>
                <a:solidFill>
                  <a:srgbClr val="000000"/>
                </a:solidFill>
                <a:effectLst/>
                <a:uLnTx/>
                <a:uFillTx/>
                <a:latin typeface="Arial" charset="0"/>
                <a:ea typeface="+mn-ea"/>
                <a:cs typeface="+mn-cs"/>
              </a:rPr>
              <a:t>Low scoring</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100" b="1" i="0" u="none" strike="noStrike" kern="1200" cap="none" spc="0" normalizeH="0" baseline="0" noProof="0" dirty="0">
                <a:ln>
                  <a:noFill/>
                </a:ln>
                <a:solidFill>
                  <a:srgbClr val="000000"/>
                </a:solidFill>
                <a:effectLst/>
                <a:uLnTx/>
                <a:uFillTx/>
                <a:latin typeface="Arial" charset="0"/>
                <a:ea typeface="+mn-ea"/>
                <a:cs typeface="+mn-cs"/>
              </a:rPr>
              <a:t>8 face to face individual feedback</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100" b="1" i="0" u="none" strike="noStrike" kern="1200" cap="none" spc="0" normalizeH="0" baseline="0" noProof="0" dirty="0">
                <a:ln>
                  <a:noFill/>
                </a:ln>
                <a:solidFill>
                  <a:srgbClr val="000000"/>
                </a:solidFill>
                <a:effectLst/>
                <a:uLnTx/>
                <a:uFillTx/>
                <a:latin typeface="Arial" charset="0"/>
                <a:ea typeface="+mn-ea"/>
                <a:cs typeface="+mn-cs"/>
              </a:rPr>
              <a:t>4 written feedback on individual assignments</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100" b="1" i="0" u="none" strike="noStrike" kern="1200" cap="none" spc="0" normalizeH="0" baseline="0" noProof="0" dirty="0">
                <a:ln>
                  <a:noFill/>
                </a:ln>
                <a:solidFill>
                  <a:srgbClr val="000000"/>
                </a:solidFill>
                <a:effectLst/>
                <a:uLnTx/>
                <a:uFillTx/>
                <a:latin typeface="Arial" charset="0"/>
                <a:ea typeface="+mn-ea"/>
                <a:cs typeface="+mn-cs"/>
              </a:rPr>
              <a:t>3 written feedback</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100" b="1" i="0" u="none" strike="noStrike" kern="1200" cap="none" spc="0" normalizeH="0" baseline="0" noProof="0" dirty="0">
                <a:ln>
                  <a:noFill/>
                </a:ln>
                <a:solidFill>
                  <a:srgbClr val="000000"/>
                </a:solidFill>
                <a:effectLst/>
                <a:uLnTx/>
                <a:uFillTx/>
                <a:latin typeface="Arial" charset="0"/>
                <a:ea typeface="+mn-ea"/>
                <a:cs typeface="+mn-cs"/>
              </a:rPr>
              <a:t>2.5 just a mark</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100" b="1" i="0" u="none" strike="noStrike" kern="1200" cap="none" spc="0" normalizeH="0" baseline="0" noProof="0" dirty="0">
                <a:ln>
                  <a:noFill/>
                </a:ln>
                <a:solidFill>
                  <a:srgbClr val="000000"/>
                </a:solidFill>
                <a:effectLst/>
                <a:uLnTx/>
                <a:uFillTx/>
                <a:latin typeface="Arial" charset="0"/>
                <a:ea typeface="+mn-ea"/>
                <a:cs typeface="+mn-cs"/>
              </a:rPr>
              <a:t>2 final exams</a:t>
            </a:r>
          </a:p>
          <a:p>
            <a:pPr marL="457200" marR="0" lvl="0" indent="-457200" algn="l" defTabSz="914400" rtl="0" eaLnBrk="1" fontAlgn="auto" latinLnBrk="0" hangingPunct="1">
              <a:lnSpc>
                <a:spcPct val="90000"/>
              </a:lnSpc>
              <a:spcBef>
                <a:spcPct val="25000"/>
              </a:spcBef>
              <a:spcAft>
                <a:spcPts val="0"/>
              </a:spcAft>
              <a:buClr>
                <a:srgbClr val="CC0000"/>
              </a:buClr>
              <a:buSzTx/>
              <a:buFont typeface="Wingdings" pitchFamily="2" charset="2"/>
              <a:buChar char="v"/>
              <a:tabLst/>
              <a:defRPr/>
            </a:pPr>
            <a:r>
              <a:rPr kumimoji="0" lang="en-GB" sz="2100" b="1" i="0" u="none" strike="noStrike" kern="1200" cap="none" spc="0" normalizeH="0" baseline="0" noProof="0" dirty="0">
                <a:ln>
                  <a:noFill/>
                </a:ln>
                <a:solidFill>
                  <a:srgbClr val="000000"/>
                </a:solidFill>
                <a:effectLst/>
                <a:uLnTx/>
                <a:uFillTx/>
                <a:latin typeface="Arial" charset="0"/>
                <a:ea typeface="+mn-ea"/>
                <a:cs typeface="+mn-cs"/>
              </a:rPr>
              <a:t>1 grade only (lousy) </a:t>
            </a:r>
          </a:p>
        </p:txBody>
      </p:sp>
    </p:spTree>
    <p:extLst>
      <p:ext uri="{BB962C8B-B14F-4D97-AF65-F5344CB8AC3E}">
        <p14:creationId xmlns:p14="http://schemas.microsoft.com/office/powerpoint/2010/main" val="31216682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3600" dirty="0">
                <a:latin typeface="Calibri" panose="020F0502020204030204" pitchFamily="34" charset="0"/>
                <a:cs typeface="Calibri" panose="020F0502020204030204" pitchFamily="34" charset="0"/>
              </a:rPr>
              <a:t>Fishing for feedback?</a:t>
            </a:r>
          </a:p>
        </p:txBody>
      </p:sp>
      <p:sp>
        <p:nvSpPr>
          <p:cNvPr id="249859" name="Rectangle 3"/>
          <p:cNvSpPr>
            <a:spLocks noGrp="1" noChangeArrowheads="1"/>
          </p:cNvSpPr>
          <p:nvPr>
            <p:ph idx="1"/>
          </p:nvPr>
        </p:nvSpPr>
        <p:spPr/>
        <p:txBody>
          <a:bodyPr/>
          <a:lstStyle/>
          <a:p>
            <a:pPr eaLnBrk="1" hangingPunct="1">
              <a:buFont typeface="Wingdings" pitchFamily="2" charset="2"/>
              <a:buNone/>
              <a:defRPr/>
            </a:pPr>
            <a:r>
              <a:rPr lang="en-GB" dirty="0">
                <a:solidFill>
                  <a:srgbClr val="006600"/>
                </a:solidFill>
              </a:rPr>
              <a:t>Feedback is like fish.</a:t>
            </a:r>
          </a:p>
          <a:p>
            <a:pPr eaLnBrk="1" hangingPunct="1">
              <a:buFont typeface="Wingdings" pitchFamily="2" charset="2"/>
              <a:buNone/>
              <a:defRPr/>
            </a:pPr>
            <a:r>
              <a:rPr lang="en-GB" dirty="0">
                <a:solidFill>
                  <a:srgbClr val="006600"/>
                </a:solidFill>
              </a:rPr>
              <a:t>If it is not used quickly, it becomes useless.</a:t>
            </a:r>
          </a:p>
          <a:p>
            <a:pPr eaLnBrk="1" hangingPunct="1">
              <a:buFont typeface="Wingdings" pitchFamily="2" charset="2"/>
              <a:buNone/>
              <a:defRPr/>
            </a:pPr>
            <a:r>
              <a:rPr lang="en-GB" dirty="0">
                <a:solidFill>
                  <a:srgbClr val="006600"/>
                </a:solidFill>
              </a:rPr>
              <a:t>	(Sally Brown).</a:t>
            </a:r>
          </a:p>
          <a:p>
            <a:pPr eaLnBrk="1" hangingPunct="1">
              <a:buFont typeface="Wingdings" pitchFamily="2" charset="2"/>
              <a:buNone/>
              <a:defRPr/>
            </a:pPr>
            <a:r>
              <a:rPr lang="en-GB" dirty="0">
                <a:solidFill>
                  <a:srgbClr val="0000CC"/>
                </a:solidFill>
              </a:rPr>
              <a:t>Give a man a fish,</a:t>
            </a:r>
          </a:p>
          <a:p>
            <a:pPr eaLnBrk="1" hangingPunct="1">
              <a:buFont typeface="Wingdings" pitchFamily="2" charset="2"/>
              <a:buNone/>
              <a:defRPr/>
            </a:pPr>
            <a:r>
              <a:rPr lang="en-GB" dirty="0">
                <a:solidFill>
                  <a:srgbClr val="0000CC"/>
                </a:solidFill>
              </a:rPr>
              <a:t>Feed him for a day.</a:t>
            </a:r>
          </a:p>
          <a:p>
            <a:pPr eaLnBrk="1" hangingPunct="1">
              <a:buFont typeface="Wingdings" pitchFamily="2" charset="2"/>
              <a:buNone/>
              <a:defRPr/>
            </a:pPr>
            <a:r>
              <a:rPr lang="en-GB" dirty="0">
                <a:solidFill>
                  <a:srgbClr val="0000CC"/>
                </a:solidFill>
              </a:rPr>
              <a:t>Teach a man to fish,</a:t>
            </a:r>
          </a:p>
          <a:p>
            <a:pPr eaLnBrk="1" hangingPunct="1">
              <a:buFont typeface="Wingdings" pitchFamily="2" charset="2"/>
              <a:buNone/>
              <a:defRPr/>
            </a:pPr>
            <a:r>
              <a:rPr lang="en-GB" dirty="0">
                <a:solidFill>
                  <a:srgbClr val="0000CC"/>
                </a:solidFill>
              </a:rPr>
              <a:t>Feed him for a lifetime.</a:t>
            </a:r>
          </a:p>
          <a:p>
            <a:pPr eaLnBrk="1" hangingPunct="1">
              <a:buFont typeface="Wingdings" pitchFamily="2" charset="2"/>
              <a:buNone/>
              <a:defRPr/>
            </a:pPr>
            <a:r>
              <a:rPr lang="en-GB" dirty="0">
                <a:solidFill>
                  <a:srgbClr val="0000CC"/>
                </a:solidFill>
              </a:rPr>
              <a:t>	</a:t>
            </a:r>
            <a:r>
              <a:rPr lang="en-GB" kern="1200" dirty="0">
                <a:solidFill>
                  <a:srgbClr val="0000CC"/>
                </a:solidFill>
              </a:rPr>
              <a:t>(Maimonides: 1135-1204)</a:t>
            </a:r>
          </a:p>
          <a:p>
            <a:pPr eaLnBrk="1" hangingPunct="1">
              <a:buFont typeface="Wingdings" pitchFamily="2" charset="2"/>
              <a:buNone/>
              <a:defRPr/>
            </a:pPr>
            <a:endParaRPr lang="en-GB" dirty="0">
              <a:solidFill>
                <a:srgbClr val="0000CC"/>
              </a:solidFill>
            </a:endParaRPr>
          </a:p>
        </p:txBody>
      </p:sp>
      <p:sp>
        <p:nvSpPr>
          <p:cNvPr id="6" name="TextBox 5"/>
          <p:cNvSpPr txBox="1">
            <a:spLocks noChangeArrowheads="1"/>
          </p:cNvSpPr>
          <p:nvPr/>
        </p:nvSpPr>
        <p:spPr bwMode="auto">
          <a:xfrm>
            <a:off x="395288" y="5229225"/>
            <a:ext cx="8748712" cy="1077913"/>
          </a:xfrm>
          <a:prstGeom prst="rect">
            <a:avLst/>
          </a:prstGeom>
          <a:solidFill>
            <a:schemeClr val="bg1"/>
          </a:solidFill>
          <a:ln w="9525">
            <a:noFill/>
            <a:miter lim="800000"/>
            <a:headEnd/>
            <a:tailEnd/>
          </a:ln>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3200" b="1" i="0" u="none" strike="noStrike" kern="1200" cap="none" spc="0" normalizeH="0" baseline="0" noProof="0">
                <a:ln>
                  <a:noFill/>
                </a:ln>
                <a:solidFill>
                  <a:srgbClr val="0000CC"/>
                </a:solidFill>
                <a:effectLst/>
                <a:uLnTx/>
                <a:uFillTx/>
                <a:latin typeface="Arial"/>
                <a:ea typeface="+mn-ea"/>
                <a:cs typeface="+mn-cs"/>
              </a:rPr>
              <a:t>And he’ll learn to drink beer in boats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3200" b="1" i="0" u="none" strike="noStrike" kern="1200" cap="none" spc="0" normalizeH="0" baseline="0" noProof="0">
                <a:ln>
                  <a:noFill/>
                </a:ln>
                <a:solidFill>
                  <a:srgbClr val="0000CC"/>
                </a:solidFill>
                <a:effectLst/>
                <a:uLnTx/>
                <a:uFillTx/>
                <a:latin typeface="Arial"/>
                <a:ea typeface="+mn-ea"/>
                <a:cs typeface="+mn-cs"/>
              </a:rPr>
              <a:t>And you won’t see him for weeks!</a:t>
            </a:r>
          </a:p>
        </p:txBody>
      </p:sp>
      <p:sp>
        <p:nvSpPr>
          <p:cNvPr id="7" name="Rectangle 6"/>
          <p:cNvSpPr/>
          <p:nvPr/>
        </p:nvSpPr>
        <p:spPr>
          <a:xfrm>
            <a:off x="827088" y="6321425"/>
            <a:ext cx="5184775" cy="536575"/>
          </a:xfrm>
          <a:prstGeom prst="rect">
            <a:avLst/>
          </a:prstGeom>
          <a:solidFill>
            <a:schemeClr val="bg1"/>
          </a:solidFill>
        </p:spPr>
        <p:txBody>
          <a:bodyPr>
            <a:spAutoFit/>
          </a:bodyPr>
          <a:lstStyle/>
          <a:p>
            <a:pPr marL="533400" marR="0" lvl="0" indent="-533400" algn="l" defTabSz="914400" rtl="0" eaLnBrk="1" fontAlgn="base" latinLnBrk="0" hangingPunct="1">
              <a:lnSpc>
                <a:spcPct val="90000"/>
              </a:lnSpc>
              <a:spcBef>
                <a:spcPct val="35000"/>
              </a:spcBef>
              <a:spcAft>
                <a:spcPct val="0"/>
              </a:spcAft>
              <a:buClr>
                <a:srgbClr val="009900"/>
              </a:buClr>
              <a:buSzTx/>
              <a:buFontTx/>
              <a:buNone/>
              <a:tabLst/>
              <a:defRPr/>
            </a:pPr>
            <a:r>
              <a:rPr kumimoji="0" lang="en-GB" sz="3200" b="1" i="0" u="none" strike="noStrike" kern="0" cap="none" spc="0" normalizeH="0" baseline="0" noProof="0" dirty="0">
                <a:ln>
                  <a:noFill/>
                </a:ln>
                <a:solidFill>
                  <a:srgbClr val="0000CC"/>
                </a:solidFill>
                <a:effectLst/>
                <a:uLnTx/>
                <a:uFillTx/>
                <a:latin typeface="Arial"/>
                <a:ea typeface="+mn-ea"/>
                <a:cs typeface="+mn-cs"/>
              </a:rPr>
              <a:t>(Australian proverb).</a:t>
            </a:r>
          </a:p>
        </p:txBody>
      </p:sp>
      <p:sp>
        <p:nvSpPr>
          <p:cNvPr id="9" name="TextBox 8"/>
          <p:cNvSpPr txBox="1"/>
          <p:nvPr/>
        </p:nvSpPr>
        <p:spPr>
          <a:xfrm>
            <a:off x="0" y="3500438"/>
            <a:ext cx="6156325" cy="3259137"/>
          </a:xfrm>
          <a:prstGeom prst="rect">
            <a:avLst/>
          </a:prstGeom>
          <a:solidFill>
            <a:schemeClr val="bg1"/>
          </a:solidFill>
          <a:ln>
            <a:solidFill>
              <a:schemeClr val="tx1"/>
            </a:solidFill>
          </a:ln>
        </p:spPr>
        <p:txBody>
          <a:bodyPr>
            <a:spAutoFit/>
          </a:bodyPr>
          <a:lstStyle/>
          <a:p>
            <a:pPr marL="533400" marR="0" lvl="0" indent="-533400" algn="l" defTabSz="914400" rtl="0" eaLnBrk="1" fontAlgn="base" latinLnBrk="0" hangingPunct="1">
              <a:lnSpc>
                <a:spcPct val="100000"/>
              </a:lnSpc>
              <a:spcBef>
                <a:spcPct val="35000"/>
              </a:spcBef>
              <a:spcAft>
                <a:spcPct val="0"/>
              </a:spcAft>
              <a:buClr>
                <a:srgbClr val="009900"/>
              </a:buClr>
              <a:buSzTx/>
              <a:buFontTx/>
              <a:buNone/>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	Make feedback </a:t>
            </a:r>
            <a:r>
              <a:rPr kumimoji="0" lang="en-GB" sz="2800" b="1" i="0" u="none" strike="noStrike" kern="0" cap="none" spc="0" normalizeH="0" baseline="0" noProof="0" dirty="0">
                <a:ln>
                  <a:noFill/>
                </a:ln>
                <a:solidFill>
                  <a:srgbClr val="FF0000"/>
                </a:solidFill>
                <a:effectLst/>
                <a:uLnTx/>
                <a:uFillTx/>
                <a:latin typeface="Arial"/>
                <a:ea typeface="+mn-ea"/>
                <a:cs typeface="+mn-cs"/>
              </a:rPr>
              <a:t>timely</a:t>
            </a:r>
            <a:r>
              <a:rPr kumimoji="0" lang="en-GB" sz="2800" b="1" i="0" u="none" strike="noStrike" kern="0" cap="none" spc="0" normalizeH="0" baseline="0" noProof="0" dirty="0">
                <a:ln>
                  <a:noFill/>
                </a:ln>
                <a:solidFill>
                  <a:srgbClr val="660066"/>
                </a:solidFill>
                <a:effectLst/>
                <a:uLnTx/>
                <a:uFillTx/>
                <a:latin typeface="Arial"/>
                <a:ea typeface="+mn-ea"/>
                <a:cs typeface="+mn-cs"/>
              </a:rPr>
              <a:t>, while it still matters to students, in time for them to use it towards further learning, or to receive further assistance.</a:t>
            </a:r>
          </a:p>
          <a:p>
            <a:pPr marL="533400" marR="0" lvl="0" indent="-533400" algn="l" defTabSz="914400" rtl="0" eaLnBrk="1" fontAlgn="base" latinLnBrk="0" hangingPunct="1">
              <a:lnSpc>
                <a:spcPct val="100000"/>
              </a:lnSpc>
              <a:spcBef>
                <a:spcPct val="35000"/>
              </a:spcBef>
              <a:spcAft>
                <a:spcPct val="0"/>
              </a:spcAft>
              <a:buClr>
                <a:srgbClr val="009900"/>
              </a:buClr>
              <a:buSzTx/>
              <a:buFontTx/>
              <a:buNone/>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	(Graham Gibbs)</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800" b="1"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pic>
        <p:nvPicPr>
          <p:cNvPr id="3" name="Picture 2">
            <a:extLst>
              <a:ext uri="{FF2B5EF4-FFF2-40B4-BE49-F238E27FC236}">
                <a16:creationId xmlns:a16="http://schemas.microsoft.com/office/drawing/2014/main" id="{1AB09766-064E-4537-9F26-CF04C665934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rot="5400000">
            <a:off x="6682381" y="2650758"/>
            <a:ext cx="2608265" cy="1956199"/>
          </a:xfrm>
          <a:prstGeom prst="rect">
            <a:avLst/>
          </a:prstGeom>
        </p:spPr>
      </p:pic>
    </p:spTree>
    <p:extLst>
      <p:ext uri="{BB962C8B-B14F-4D97-AF65-F5344CB8AC3E}">
        <p14:creationId xmlns:p14="http://schemas.microsoft.com/office/powerpoint/2010/main" val="2166325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98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498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4985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49859">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49859">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49859">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249859">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249859">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bg/>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1" nodeType="clickEffect">
                                  <p:stCondLst>
                                    <p:cond delay="0"/>
                                  </p:stCondLst>
                                  <p:childTnLst>
                                    <p:set>
                                      <p:cBhvr>
                                        <p:cTn id="6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859" grpId="0" uiExpand="1" build="p" autoUpdateAnimBg="0"/>
      <p:bldP spid="6" grpId="0" uiExpand="1" build="p" animBg="1"/>
      <p:bldP spid="7" grpId="0" animBg="1"/>
      <p:bldP spid="9" grpId="0" animBg="1"/>
      <p:bldP spid="9"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93C5A-F501-4608-9070-0DC1CF29B2CC}"/>
              </a:ext>
            </a:extLst>
          </p:cNvPr>
          <p:cNvSpPr>
            <a:spLocks noGrp="1"/>
          </p:cNvSpPr>
          <p:nvPr>
            <p:ph type="title"/>
          </p:nvPr>
        </p:nvSpPr>
        <p:spPr/>
        <p:txBody>
          <a:bodyPr/>
          <a:lstStyle/>
          <a:p>
            <a:r>
              <a:rPr lang="en-GB" sz="4000" dirty="0">
                <a:solidFill>
                  <a:srgbClr val="00B050"/>
                </a:solidFill>
              </a:rPr>
              <a:t>Factors underpinning successful teaching</a:t>
            </a:r>
          </a:p>
        </p:txBody>
      </p:sp>
      <p:sp>
        <p:nvSpPr>
          <p:cNvPr id="3" name="Content Placeholder 2">
            <a:extLst>
              <a:ext uri="{FF2B5EF4-FFF2-40B4-BE49-F238E27FC236}">
                <a16:creationId xmlns:a16="http://schemas.microsoft.com/office/drawing/2014/main" id="{679828A7-DED7-4268-8F4A-FBD780D77ED8}"/>
              </a:ext>
            </a:extLst>
          </p:cNvPr>
          <p:cNvSpPr>
            <a:spLocks noGrp="1"/>
          </p:cNvSpPr>
          <p:nvPr>
            <p:ph idx="1"/>
          </p:nvPr>
        </p:nvSpPr>
        <p:spPr/>
        <p:txBody>
          <a:bodyPr/>
          <a:lstStyle/>
          <a:p>
            <a:r>
              <a:rPr lang="en-GB" dirty="0"/>
              <a:t>In this first of four sessions over the year, we looked at the factors underpinning successful learning, and how these link to assessment, and feedback.</a:t>
            </a:r>
          </a:p>
          <a:p>
            <a:r>
              <a:rPr lang="en-GB" dirty="0"/>
              <a:t>Today we’re moving on to something which takes a great deal of our time – and can cause a lot of heartache to some students - feedback.</a:t>
            </a:r>
          </a:p>
        </p:txBody>
      </p:sp>
    </p:spTree>
    <p:extLst>
      <p:ext uri="{BB962C8B-B14F-4D97-AF65-F5344CB8AC3E}">
        <p14:creationId xmlns:p14="http://schemas.microsoft.com/office/powerpoint/2010/main" val="2574334394"/>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250825" y="188917"/>
            <a:ext cx="8713788" cy="791743"/>
          </a:xfrm>
        </p:spPr>
        <p:txBody>
          <a:bodyPr/>
          <a:lstStyle/>
          <a:p>
            <a:r>
              <a:rPr lang="en-GB" sz="3200" b="1" dirty="0"/>
              <a:t>How’s your feedback? </a:t>
            </a:r>
            <a:br>
              <a:rPr lang="en-GB" sz="3200" b="1" dirty="0"/>
            </a:br>
            <a:r>
              <a:rPr lang="en-US" sz="2400" b="1" dirty="0"/>
              <a:t>(After Nicol and MacFarlane-Dick, 2006)</a:t>
            </a:r>
            <a:endParaRPr lang="en-US" sz="3600" b="1" dirty="0"/>
          </a:p>
        </p:txBody>
      </p:sp>
      <p:sp>
        <p:nvSpPr>
          <p:cNvPr id="16387" name="Rectangle 3"/>
          <p:cNvSpPr>
            <a:spLocks noGrp="1" noChangeArrowheads="1"/>
          </p:cNvSpPr>
          <p:nvPr>
            <p:ph type="body" idx="4294967295"/>
          </p:nvPr>
        </p:nvSpPr>
        <p:spPr>
          <a:xfrm>
            <a:off x="0" y="980660"/>
            <a:ext cx="9144000" cy="5615915"/>
          </a:xfrm>
        </p:spPr>
        <p:txBody>
          <a:bodyPr/>
          <a:lstStyle/>
          <a:p>
            <a:pPr>
              <a:lnSpc>
                <a:spcPct val="80000"/>
              </a:lnSpc>
              <a:spcBef>
                <a:spcPts val="0"/>
              </a:spcBef>
              <a:spcAft>
                <a:spcPts val="600"/>
              </a:spcAft>
              <a:buFont typeface="Wingdings" pitchFamily="2" charset="2"/>
              <a:buNone/>
            </a:pPr>
            <a:r>
              <a:rPr lang="en-US" sz="2800" dirty="0"/>
              <a:t>1. 	Helps clarify what good performance is (goals, criteria, expected standards);</a:t>
            </a:r>
          </a:p>
          <a:p>
            <a:pPr>
              <a:spcBef>
                <a:spcPts val="0"/>
              </a:spcBef>
              <a:spcAft>
                <a:spcPts val="600"/>
              </a:spcAft>
              <a:buFont typeface="Wingdings" pitchFamily="2" charset="2"/>
              <a:buNone/>
            </a:pPr>
            <a:r>
              <a:rPr lang="en-US" sz="2800" dirty="0"/>
              <a:t>2. 	Facilitates the development of self-assessment (reflection) in learning;</a:t>
            </a:r>
          </a:p>
          <a:p>
            <a:pPr>
              <a:spcBef>
                <a:spcPts val="0"/>
              </a:spcBef>
              <a:spcAft>
                <a:spcPts val="600"/>
              </a:spcAft>
              <a:buFont typeface="Wingdings" pitchFamily="2" charset="2"/>
              <a:buNone/>
            </a:pPr>
            <a:r>
              <a:rPr lang="en-US" sz="2800" dirty="0"/>
              <a:t>3. 	Delivers high quality information to students about their learning;</a:t>
            </a:r>
          </a:p>
          <a:p>
            <a:pPr>
              <a:spcBef>
                <a:spcPts val="0"/>
              </a:spcBef>
              <a:spcAft>
                <a:spcPts val="600"/>
              </a:spcAft>
              <a:buFont typeface="Wingdings" pitchFamily="2" charset="2"/>
              <a:buNone/>
            </a:pPr>
            <a:r>
              <a:rPr lang="en-US" sz="2800" dirty="0"/>
              <a:t>4. 	Encourages teacher and peer dialogue around learning;</a:t>
            </a:r>
          </a:p>
          <a:p>
            <a:pPr>
              <a:spcBef>
                <a:spcPts val="0"/>
              </a:spcBef>
              <a:spcAft>
                <a:spcPts val="600"/>
              </a:spcAft>
              <a:buFont typeface="Wingdings" pitchFamily="2" charset="2"/>
              <a:buNone/>
            </a:pPr>
            <a:r>
              <a:rPr lang="en-US" sz="2800" dirty="0"/>
              <a:t>5. 	Encourages positive motivational beliefs and self-esteem;</a:t>
            </a:r>
          </a:p>
          <a:p>
            <a:pPr>
              <a:spcBef>
                <a:spcPts val="0"/>
              </a:spcBef>
              <a:spcAft>
                <a:spcPts val="600"/>
              </a:spcAft>
              <a:buFont typeface="Wingdings" pitchFamily="2" charset="2"/>
              <a:buNone/>
            </a:pPr>
            <a:r>
              <a:rPr lang="en-US" sz="2800" dirty="0"/>
              <a:t>6. 	Provides opportunities to close the gap between current and desired performance;</a:t>
            </a:r>
          </a:p>
          <a:p>
            <a:pPr>
              <a:spcBef>
                <a:spcPts val="0"/>
              </a:spcBef>
              <a:spcAft>
                <a:spcPts val="600"/>
              </a:spcAft>
              <a:buFont typeface="Wingdings" pitchFamily="2" charset="2"/>
              <a:buNone/>
            </a:pPr>
            <a:r>
              <a:rPr lang="en-US" sz="2800" dirty="0"/>
              <a:t>7. 	Provides information to teachers that can be used to help shape the teaching.</a:t>
            </a:r>
          </a:p>
          <a:p>
            <a:pPr marL="361950" indent="-361950">
              <a:lnSpc>
                <a:spcPct val="80000"/>
              </a:lnSpc>
              <a:spcBef>
                <a:spcPts val="0"/>
              </a:spcBef>
              <a:spcAft>
                <a:spcPts val="600"/>
              </a:spcAft>
            </a:pPr>
            <a:endParaRPr lang="en-US" sz="2000" dirty="0"/>
          </a:p>
        </p:txBody>
      </p:sp>
    </p:spTree>
    <p:extLst>
      <p:ext uri="{BB962C8B-B14F-4D97-AF65-F5344CB8AC3E}">
        <p14:creationId xmlns:p14="http://schemas.microsoft.com/office/powerpoint/2010/main" val="12679756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22239"/>
            <a:ext cx="7543800" cy="100250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Bringing assessment and feedback to life</a:t>
            </a:r>
            <a:br>
              <a:rPr lang="en-GB" sz="2800" dirty="0"/>
            </a:br>
            <a:r>
              <a:rPr lang="en-GB" sz="2400" dirty="0"/>
              <a:t>Questions employers might ask at interview that could help us frame some of our assignments</a:t>
            </a:r>
            <a:endParaRPr lang="en-GB" sz="2800" dirty="0"/>
          </a:p>
        </p:txBody>
      </p:sp>
      <p:sp>
        <p:nvSpPr>
          <p:cNvPr id="5" name="Content Placeholder 4"/>
          <p:cNvSpPr>
            <a:spLocks noGrp="1"/>
          </p:cNvSpPr>
          <p:nvPr>
            <p:ph idx="1"/>
          </p:nvPr>
        </p:nvSpPr>
        <p:spPr>
          <a:xfrm>
            <a:off x="107504" y="1124744"/>
            <a:ext cx="8640960" cy="5077619"/>
          </a:xfrm>
        </p:spPr>
        <p:txBody>
          <a:bodyPr/>
          <a:lstStyle/>
          <a:p>
            <a:pPr marL="0" indent="0">
              <a:buNone/>
            </a:pPr>
            <a:r>
              <a:rPr lang="en-GB" sz="2400" b="0" dirty="0"/>
              <a:t> </a:t>
            </a:r>
            <a:r>
              <a:rPr lang="en-GB" sz="2400" dirty="0"/>
              <a:t>Can you tell us about an occasion when:</a:t>
            </a:r>
          </a:p>
          <a:p>
            <a:r>
              <a:rPr lang="en-GB" sz="2400" dirty="0"/>
              <a:t>you worked together with colleagues in a group to produce a collective outcome?</a:t>
            </a:r>
          </a:p>
          <a:p>
            <a:r>
              <a:rPr lang="en-GB" sz="2400" dirty="0"/>
              <a:t>you had to work autonomously with incomplete information and self-derived data sources?</a:t>
            </a:r>
          </a:p>
          <a:p>
            <a:r>
              <a:rPr lang="en-GB" sz="2400" dirty="0"/>
              <a:t>you developed strategies to solve real life problems and tested them out?</a:t>
            </a:r>
          </a:p>
          <a:p>
            <a:r>
              <a:rPr lang="en-GB" sz="2400" dirty="0"/>
              <a:t>you had a leadership role in a team, and could you tell us your strategies to influence and persuade your colleagues to achieve a collective task?</a:t>
            </a:r>
          </a:p>
          <a:p>
            <a:r>
              <a:rPr lang="en-GB" sz="2400" dirty="0"/>
              <a:t>you had to communicate outcomes from your project work orally, in writing, through social media and/or through a visual medium?</a:t>
            </a:r>
            <a:br>
              <a:rPr lang="en-GB" sz="2400" dirty="0"/>
            </a:br>
            <a:endParaRPr lang="en-GB" sz="2400" dirty="0"/>
          </a:p>
          <a:p>
            <a:endParaRPr lang="en-GB" sz="2400" dirty="0"/>
          </a:p>
          <a:p>
            <a:endParaRPr lang="en-GB" sz="2400" dirty="0"/>
          </a:p>
        </p:txBody>
      </p:sp>
    </p:spTree>
    <p:extLst>
      <p:ext uri="{BB962C8B-B14F-4D97-AF65-F5344CB8AC3E}">
        <p14:creationId xmlns:p14="http://schemas.microsoft.com/office/powerpoint/2010/main" val="3108203447"/>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81" name="Rectangle 2"/>
          <p:cNvSpPr>
            <a:spLocks noGrp="1" noChangeArrowheads="1"/>
          </p:cNvSpPr>
          <p:nvPr>
            <p:ph type="title"/>
          </p:nvPr>
        </p:nvSpPr>
        <p:spPr>
          <a:xfrm>
            <a:off x="0" y="1"/>
            <a:ext cx="8964613" cy="908732"/>
          </a:xfrm>
          <a:noFill/>
          <a:ln w="12700">
            <a:noFill/>
            <a:miter lim="800000"/>
            <a:headEnd/>
            <a:tailEnd/>
          </a:ln>
          <a:effectLst/>
        </p:spPr>
        <p:txBody>
          <a:bodyPr vert="horz" lIns="92075" tIns="46038" rIns="92075" bIns="46038" rtlCol="0" anchor="ctr">
            <a:normAutofit/>
          </a:bodyPr>
          <a:lstStyle/>
          <a:p>
            <a:pPr eaLnBrk="0" hangingPunct="0">
              <a:lnSpc>
                <a:spcPct val="80000"/>
              </a:lnSpc>
            </a:pPr>
            <a:endParaRPr lang="en-GB" sz="3200" kern="1200" dirty="0">
              <a:solidFill>
                <a:srgbClr val="800080"/>
              </a:solidFill>
              <a:ea typeface="+mn-ea"/>
              <a:cs typeface="+mn-cs"/>
            </a:endParaRPr>
          </a:p>
        </p:txBody>
      </p:sp>
      <p:sp>
        <p:nvSpPr>
          <p:cNvPr id="24582" name="Rectangle 3"/>
          <p:cNvSpPr>
            <a:spLocks noGrp="1" noChangeArrowheads="1"/>
          </p:cNvSpPr>
          <p:nvPr>
            <p:ph idx="1"/>
          </p:nvPr>
        </p:nvSpPr>
        <p:spPr>
          <a:xfrm>
            <a:off x="358777" y="980729"/>
            <a:ext cx="8605838" cy="4886672"/>
          </a:xfrm>
        </p:spPr>
        <p:txBody>
          <a:bodyPr/>
          <a:lstStyle/>
          <a:p>
            <a:pPr eaLnBrk="1" hangingPunct="1">
              <a:lnSpc>
                <a:spcPct val="100000"/>
              </a:lnSpc>
            </a:pPr>
            <a:r>
              <a:rPr lang="en-GB" sz="2800" dirty="0"/>
              <a:t>When explaining </a:t>
            </a:r>
            <a:r>
              <a:rPr lang="en-GB" sz="2800" dirty="0">
                <a:solidFill>
                  <a:srgbClr val="FF0000"/>
                </a:solidFill>
              </a:rPr>
              <a:t>assessment criteria </a:t>
            </a:r>
            <a:r>
              <a:rPr lang="en-GB" sz="2800" dirty="0"/>
              <a:t>to students, and when linking these to </a:t>
            </a:r>
            <a:r>
              <a:rPr lang="en-GB" sz="2800" dirty="0">
                <a:solidFill>
                  <a:srgbClr val="FF0000"/>
                </a:solidFill>
              </a:rPr>
              <a:t>evidence of achievement </a:t>
            </a:r>
            <a:r>
              <a:rPr lang="en-GB" sz="2800" dirty="0"/>
              <a:t>of the </a:t>
            </a:r>
            <a:r>
              <a:rPr lang="en-GB" sz="2800" dirty="0">
                <a:solidFill>
                  <a:srgbClr val="FF0000"/>
                </a:solidFill>
              </a:rPr>
              <a:t>intended learning outcomes</a:t>
            </a:r>
            <a:r>
              <a:rPr lang="en-GB" sz="2800" dirty="0"/>
              <a:t>, we need to make the most of face-to-face whole group contexts and...</a:t>
            </a:r>
          </a:p>
          <a:p>
            <a:pPr marL="2876550" lvl="1" indent="-457200" eaLnBrk="1" hangingPunct="1">
              <a:lnSpc>
                <a:spcPct val="100000"/>
              </a:lnSpc>
            </a:pPr>
            <a:r>
              <a:rPr lang="en-GB" sz="2400" dirty="0">
                <a:solidFill>
                  <a:srgbClr val="008000"/>
                </a:solidFill>
              </a:rPr>
              <a:t>Tone of voice</a:t>
            </a:r>
          </a:p>
          <a:p>
            <a:pPr marL="2876550" lvl="1" indent="-457200" eaLnBrk="1" hangingPunct="1">
              <a:lnSpc>
                <a:spcPct val="100000"/>
              </a:lnSpc>
            </a:pPr>
            <a:r>
              <a:rPr lang="en-GB" sz="2400" dirty="0">
                <a:solidFill>
                  <a:srgbClr val="008000"/>
                </a:solidFill>
              </a:rPr>
              <a:t>Body language</a:t>
            </a:r>
          </a:p>
          <a:p>
            <a:pPr marL="2876550" lvl="1" indent="-457200" eaLnBrk="1" hangingPunct="1">
              <a:lnSpc>
                <a:spcPct val="100000"/>
              </a:lnSpc>
            </a:pPr>
            <a:r>
              <a:rPr lang="en-GB" sz="2400" dirty="0">
                <a:solidFill>
                  <a:srgbClr val="008000"/>
                </a:solidFill>
              </a:rPr>
              <a:t>Facial expression</a:t>
            </a:r>
          </a:p>
          <a:p>
            <a:pPr marL="2876550" lvl="1" indent="-457200" eaLnBrk="1" hangingPunct="1">
              <a:lnSpc>
                <a:spcPct val="100000"/>
              </a:lnSpc>
            </a:pPr>
            <a:r>
              <a:rPr lang="en-GB" sz="2400" dirty="0">
                <a:solidFill>
                  <a:srgbClr val="008000"/>
                </a:solidFill>
              </a:rPr>
              <a:t>Eye contact</a:t>
            </a:r>
          </a:p>
          <a:p>
            <a:pPr marL="2876550" lvl="1" indent="-457200" eaLnBrk="1" hangingPunct="1">
              <a:lnSpc>
                <a:spcPct val="100000"/>
              </a:lnSpc>
            </a:pPr>
            <a:r>
              <a:rPr lang="en-GB" sz="2400" dirty="0">
                <a:solidFill>
                  <a:srgbClr val="008000"/>
                </a:solidFill>
              </a:rPr>
              <a:t>The chance to repeat things</a:t>
            </a:r>
          </a:p>
          <a:p>
            <a:pPr marL="2876550" lvl="1" indent="-457200" eaLnBrk="1" hangingPunct="1">
              <a:lnSpc>
                <a:spcPct val="100000"/>
              </a:lnSpc>
            </a:pPr>
            <a:r>
              <a:rPr lang="en-GB" sz="2400" dirty="0">
                <a:solidFill>
                  <a:srgbClr val="008000"/>
                </a:solidFill>
              </a:rPr>
              <a:t>The chance to respond to puzzled looks</a:t>
            </a:r>
          </a:p>
          <a:p>
            <a:pPr eaLnBrk="1" hangingPunct="1">
              <a:lnSpc>
                <a:spcPct val="100000"/>
              </a:lnSpc>
            </a:pPr>
            <a:r>
              <a:rPr lang="en-GB" sz="2800" dirty="0"/>
              <a:t>Some things don’t work nearly so well just on paper         or on screens.</a:t>
            </a:r>
            <a:endParaRPr lang="en-US" sz="2800" dirty="0"/>
          </a:p>
        </p:txBody>
      </p:sp>
      <p:sp>
        <p:nvSpPr>
          <p:cNvPr id="4" name="TextBox 3"/>
          <p:cNvSpPr txBox="1"/>
          <p:nvPr/>
        </p:nvSpPr>
        <p:spPr>
          <a:xfrm>
            <a:off x="467430" y="908733"/>
            <a:ext cx="8352928" cy="1872177"/>
          </a:xfrm>
          <a:prstGeom prst="rect">
            <a:avLst/>
          </a:prstGeom>
          <a:solidFill>
            <a:srgbClr val="FFFF00"/>
          </a:solidFill>
        </p:spPr>
        <p:txBody>
          <a:bodyPr wrap="square" rtlCol="0">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omic Sans MS" pitchFamily="66" charset="0"/>
                <a:ea typeface="+mn-ea"/>
                <a:cs typeface="+mn-cs"/>
              </a:rPr>
              <a:t>What will I be expected to show for this?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omic Sans MS" pitchFamily="66" charset="0"/>
                <a:ea typeface="+mn-ea"/>
                <a:cs typeface="+mn-cs"/>
              </a:rPr>
              <a:t>What does a good one look like, and a bad one?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omic Sans MS" pitchFamily="66" charset="0"/>
                <a:ea typeface="+mn-ea"/>
                <a:cs typeface="+mn-cs"/>
              </a:rPr>
              <a:t>Where does this fit into the big picture?</a:t>
            </a:r>
          </a:p>
        </p:txBody>
      </p:sp>
      <p:sp>
        <p:nvSpPr>
          <p:cNvPr id="5" name="TextBox 4"/>
          <p:cNvSpPr txBox="1"/>
          <p:nvPr/>
        </p:nvSpPr>
        <p:spPr>
          <a:xfrm>
            <a:off x="467430" y="2"/>
            <a:ext cx="8399094" cy="908731"/>
          </a:xfrm>
          <a:prstGeom prst="rect">
            <a:avLst/>
          </a:prstGeom>
          <a:solidFill>
            <a:schemeClr val="accent2"/>
          </a:solidFill>
        </p:spPr>
        <p:txBody>
          <a:bodyPr wrap="none" rtlCol="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40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Constructive Alignment: John Biggs</a:t>
            </a:r>
          </a:p>
        </p:txBody>
      </p:sp>
      <p:sp>
        <p:nvSpPr>
          <p:cNvPr id="7" name="TextBox 6"/>
          <p:cNvSpPr txBox="1"/>
          <p:nvPr/>
        </p:nvSpPr>
        <p:spPr>
          <a:xfrm>
            <a:off x="251401" y="2996946"/>
            <a:ext cx="2520350" cy="2246769"/>
          </a:xfrm>
          <a:prstGeom prst="rect">
            <a:avLst/>
          </a:prstGeom>
          <a:solidFill>
            <a:srgbClr val="CCFFCC"/>
          </a:solidFill>
          <a:ln>
            <a:solidFill>
              <a:srgbClr val="CC0000"/>
            </a:solidFill>
          </a:ln>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Some of the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tools we can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use in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face-to-face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contexts</a:t>
            </a:r>
          </a:p>
        </p:txBody>
      </p:sp>
    </p:spTree>
    <p:extLst>
      <p:ext uri="{BB962C8B-B14F-4D97-AF65-F5344CB8AC3E}">
        <p14:creationId xmlns:p14="http://schemas.microsoft.com/office/powerpoint/2010/main" val="828156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8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8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8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8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58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58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582">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582">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4">
                                            <p:bg/>
                                          </p:spTgt>
                                        </p:tgtEl>
                                        <p:attrNameLst>
                                          <p:attrName>style.visibility</p:attrName>
                                        </p:attrNameLst>
                                      </p:cBhvr>
                                      <p:to>
                                        <p:strVal val="visible"/>
                                      </p:to>
                                    </p:set>
                                    <p:animEffect transition="in" filter="dissolve">
                                      <p:cBhvr>
                                        <p:cTn id="43" dur="500"/>
                                        <p:tgtEl>
                                          <p:spTgt spid="4">
                                            <p:bg/>
                                          </p:spTgt>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4">
                                            <p:txEl>
                                              <p:pRg st="0" end="0"/>
                                            </p:txEl>
                                          </p:spTgt>
                                        </p:tgtEl>
                                        <p:attrNameLst>
                                          <p:attrName>style.visibility</p:attrName>
                                        </p:attrNameLst>
                                      </p:cBhvr>
                                      <p:to>
                                        <p:strVal val="visible"/>
                                      </p:to>
                                    </p:set>
                                    <p:animEffect transition="in" filter="dissolve">
                                      <p:cBhvr>
                                        <p:cTn id="48" dur="500"/>
                                        <p:tgtEl>
                                          <p:spTgt spid="4">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4">
                                            <p:txEl>
                                              <p:pRg st="1" end="1"/>
                                            </p:txEl>
                                          </p:spTgt>
                                        </p:tgtEl>
                                        <p:attrNameLst>
                                          <p:attrName>style.visibility</p:attrName>
                                        </p:attrNameLst>
                                      </p:cBhvr>
                                      <p:to>
                                        <p:strVal val="visible"/>
                                      </p:to>
                                    </p:set>
                                    <p:animEffect transition="in" filter="dissolve">
                                      <p:cBhvr>
                                        <p:cTn id="53" dur="500"/>
                                        <p:tgtEl>
                                          <p:spTgt spid="4">
                                            <p:txEl>
                                              <p:pRg st="1" end="1"/>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4">
                                            <p:txEl>
                                              <p:pRg st="2" end="2"/>
                                            </p:txEl>
                                          </p:spTgt>
                                        </p:tgtEl>
                                        <p:attrNameLst>
                                          <p:attrName>style.visibility</p:attrName>
                                        </p:attrNameLst>
                                      </p:cBhvr>
                                      <p:to>
                                        <p:strVal val="visible"/>
                                      </p:to>
                                    </p:set>
                                    <p:animEffect transition="in" filter="dissolve">
                                      <p:cBhvr>
                                        <p:cTn id="58" dur="500"/>
                                        <p:tgtEl>
                                          <p:spTgt spid="4">
                                            <p:txEl>
                                              <p:pRg st="2" end="2"/>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2" grpId="0" build="p" bldLvl="2"/>
      <p:bldP spid="4" grpId="0" build="p" animBg="1" autoUpdateAnimBg="0"/>
      <p:bldP spid="5" grpId="0" animBg="1"/>
      <p:bldP spid="7"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ace to face feedback.jpg"/>
          <p:cNvPicPr>
            <a:picLocks noChangeAspect="1"/>
          </p:cNvPicPr>
          <p:nvPr/>
        </p:nvPicPr>
        <p:blipFill>
          <a:blip r:embed="rId2" cstate="email"/>
          <a:stretch>
            <a:fillRect/>
          </a:stretch>
        </p:blipFill>
        <p:spPr>
          <a:xfrm>
            <a:off x="2" y="914400"/>
            <a:ext cx="9115731" cy="5562600"/>
          </a:xfrm>
          <a:prstGeom prst="rect">
            <a:avLst/>
          </a:prstGeom>
        </p:spPr>
      </p:pic>
      <p:sp>
        <p:nvSpPr>
          <p:cNvPr id="3" name="TextBox 2"/>
          <p:cNvSpPr txBox="1"/>
          <p:nvPr/>
        </p:nvSpPr>
        <p:spPr>
          <a:xfrm>
            <a:off x="2362206" y="12"/>
            <a:ext cx="5656933"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0" normalizeH="0" baseline="0" noProof="0" dirty="0">
                <a:ln>
                  <a:noFill/>
                </a:ln>
                <a:solidFill>
                  <a:prstClr val="white"/>
                </a:solidFill>
                <a:effectLst/>
                <a:uLnTx/>
                <a:uFillTx/>
                <a:latin typeface="Calibri"/>
                <a:ea typeface="+mn-ea"/>
                <a:cs typeface="+mn-cs"/>
              </a:rPr>
              <a:t>Face to face feedback</a:t>
            </a:r>
          </a:p>
        </p:txBody>
      </p:sp>
    </p:spTree>
    <p:extLst>
      <p:ext uri="{BB962C8B-B14F-4D97-AF65-F5344CB8AC3E}">
        <p14:creationId xmlns:p14="http://schemas.microsoft.com/office/powerpoint/2010/main" val="13020700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eedback hands on.jpg"/>
          <p:cNvPicPr>
            <a:picLocks noChangeAspect="1"/>
          </p:cNvPicPr>
          <p:nvPr/>
        </p:nvPicPr>
        <p:blipFill>
          <a:blip r:embed="rId2" cstate="email"/>
          <a:stretch>
            <a:fillRect/>
          </a:stretch>
        </p:blipFill>
        <p:spPr>
          <a:xfrm>
            <a:off x="2" y="1161758"/>
            <a:ext cx="9052707" cy="5696242"/>
          </a:xfrm>
          <a:prstGeom prst="rect">
            <a:avLst/>
          </a:prstGeom>
        </p:spPr>
      </p:pic>
      <p:sp>
        <p:nvSpPr>
          <p:cNvPr id="3" name="TextBox 2"/>
          <p:cNvSpPr txBox="1"/>
          <p:nvPr/>
        </p:nvSpPr>
        <p:spPr>
          <a:xfrm>
            <a:off x="2362200" y="12"/>
            <a:ext cx="5378780"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0" normalizeH="0" baseline="0" noProof="0" dirty="0">
                <a:ln>
                  <a:noFill/>
                </a:ln>
                <a:solidFill>
                  <a:prstClr val="white"/>
                </a:solidFill>
                <a:effectLst/>
                <a:uLnTx/>
                <a:uFillTx/>
                <a:latin typeface="Calibri"/>
                <a:ea typeface="+mn-ea"/>
                <a:cs typeface="+mn-cs"/>
              </a:rPr>
              <a:t>Hands-on feedback?</a:t>
            </a:r>
          </a:p>
        </p:txBody>
      </p:sp>
    </p:spTree>
    <p:extLst>
      <p:ext uri="{BB962C8B-B14F-4D97-AF65-F5344CB8AC3E}">
        <p14:creationId xmlns:p14="http://schemas.microsoft.com/office/powerpoint/2010/main" val="7146570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lgn="ctr">
            <a:noFill/>
            <a:miter lim="800000"/>
            <a:headEnd/>
            <a:tailEnd/>
          </a:ln>
        </p:spPr>
        <p:txBody>
          <a:bodyPr vert="horz" wrap="square" lIns="91440" tIns="45720" rIns="91440" bIns="45720" numCol="1" anchor="b" anchorCtr="0" compatLnSpc="1">
            <a:prstTxWarp prst="textNoShape">
              <a:avLst/>
            </a:prstTxWarp>
          </a:bodyPr>
          <a:lstStyle/>
          <a:p>
            <a:r>
              <a:rPr lang="en-GB" sz="2800" b="1" kern="1200" dirty="0"/>
              <a:t>What’s wrong with feedback?</a:t>
            </a:r>
            <a:endParaRPr lang="en-US" sz="2800" b="1" kern="1200" dirty="0"/>
          </a:p>
        </p:txBody>
      </p:sp>
      <p:sp>
        <p:nvSpPr>
          <p:cNvPr id="3" name="Content Placeholder 2"/>
          <p:cNvSpPr>
            <a:spLocks noGrp="1"/>
          </p:cNvSpPr>
          <p:nvPr>
            <p:ph idx="1"/>
          </p:nvPr>
        </p:nvSpPr>
        <p:spPr/>
        <p:txBody>
          <a:bodyPr/>
          <a:lstStyle/>
          <a:p>
            <a:r>
              <a:rPr lang="en-GB" dirty="0">
                <a:latin typeface="Calibri" pitchFamily="34" charset="0"/>
              </a:rPr>
              <a:t>Students get it too late.</a:t>
            </a:r>
          </a:p>
          <a:p>
            <a:r>
              <a:rPr lang="en-GB" dirty="0">
                <a:latin typeface="Calibri" pitchFamily="34" charset="0"/>
              </a:rPr>
              <a:t>And too often, it’s just words on paper.</a:t>
            </a:r>
          </a:p>
          <a:p>
            <a:r>
              <a:rPr lang="en-GB" dirty="0">
                <a:latin typeface="Calibri" pitchFamily="34" charset="0"/>
              </a:rPr>
              <a:t>It doesn’t help them enough.</a:t>
            </a:r>
          </a:p>
          <a:p>
            <a:r>
              <a:rPr lang="en-GB" dirty="0">
                <a:latin typeface="Calibri" pitchFamily="34" charset="0"/>
              </a:rPr>
              <a:t>They often don’t take enough notice of it.</a:t>
            </a:r>
          </a:p>
        </p:txBody>
      </p:sp>
    </p:spTree>
    <p:extLst>
      <p:ext uri="{BB962C8B-B14F-4D97-AF65-F5344CB8AC3E}">
        <p14:creationId xmlns:p14="http://schemas.microsoft.com/office/powerpoint/2010/main" val="820020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b="1" dirty="0">
                <a:latin typeface="Calibri" pitchFamily="34" charset="0"/>
              </a:rPr>
              <a:t>But what’s </a:t>
            </a:r>
            <a:r>
              <a:rPr lang="en-GB" sz="3200" b="1" dirty="0">
                <a:solidFill>
                  <a:srgbClr val="FF0000"/>
                </a:solidFill>
                <a:latin typeface="Calibri" pitchFamily="34" charset="0"/>
              </a:rPr>
              <a:t>really</a:t>
            </a:r>
            <a:r>
              <a:rPr lang="en-GB" sz="3200" b="1" dirty="0">
                <a:latin typeface="Calibri" pitchFamily="34" charset="0"/>
              </a:rPr>
              <a:t> wrong with feedback?</a:t>
            </a:r>
            <a:endParaRPr lang="en-US" sz="3200" b="1" dirty="0">
              <a:latin typeface="Calibri" pitchFamily="34" charset="0"/>
            </a:endParaRPr>
          </a:p>
        </p:txBody>
      </p:sp>
      <p:sp>
        <p:nvSpPr>
          <p:cNvPr id="3" name="Content Placeholder 2"/>
          <p:cNvSpPr>
            <a:spLocks noGrp="1"/>
          </p:cNvSpPr>
          <p:nvPr>
            <p:ph idx="1"/>
          </p:nvPr>
        </p:nvSpPr>
        <p:spPr/>
        <p:txBody>
          <a:bodyPr/>
          <a:lstStyle/>
          <a:p>
            <a:r>
              <a:rPr lang="en-GB" dirty="0">
                <a:latin typeface="Calibri" pitchFamily="34" charset="0"/>
              </a:rPr>
              <a:t>Too often it’s one-way – monologic.</a:t>
            </a:r>
          </a:p>
          <a:p>
            <a:r>
              <a:rPr lang="en-GB" dirty="0">
                <a:latin typeface="Calibri" pitchFamily="34" charset="0"/>
              </a:rPr>
              <a:t>What students want is </a:t>
            </a:r>
            <a:r>
              <a:rPr lang="en-GB" dirty="0">
                <a:solidFill>
                  <a:srgbClr val="FF0000"/>
                </a:solidFill>
                <a:latin typeface="Calibri" pitchFamily="34" charset="0"/>
              </a:rPr>
              <a:t>dialogue</a:t>
            </a:r>
            <a:r>
              <a:rPr lang="en-GB" dirty="0">
                <a:latin typeface="Calibri" pitchFamily="34" charset="0"/>
              </a:rPr>
              <a:t>.</a:t>
            </a:r>
          </a:p>
          <a:p>
            <a:r>
              <a:rPr lang="en-GB" dirty="0">
                <a:latin typeface="Calibri" pitchFamily="34" charset="0"/>
              </a:rPr>
              <a:t>They want to talk to us about their work.</a:t>
            </a:r>
          </a:p>
          <a:p>
            <a:r>
              <a:rPr lang="en-GB" dirty="0">
                <a:latin typeface="Calibri" pitchFamily="34" charset="0"/>
              </a:rPr>
              <a:t>But they’re </a:t>
            </a:r>
            <a:r>
              <a:rPr lang="en-GB" dirty="0">
                <a:solidFill>
                  <a:srgbClr val="FF0000"/>
                </a:solidFill>
                <a:latin typeface="Calibri" pitchFamily="34" charset="0"/>
              </a:rPr>
              <a:t>scared</a:t>
            </a:r>
            <a:r>
              <a:rPr lang="en-GB" dirty="0">
                <a:latin typeface="Calibri" pitchFamily="34" charset="0"/>
              </a:rPr>
              <a:t> to talk to us, for various reasons:</a:t>
            </a:r>
          </a:p>
          <a:p>
            <a:pPr lvl="1"/>
            <a:r>
              <a:rPr lang="en-GB" dirty="0">
                <a:latin typeface="Calibri" pitchFamily="34" charset="0"/>
              </a:rPr>
              <a:t>In case it leads to lower marks;</a:t>
            </a:r>
          </a:p>
          <a:p>
            <a:pPr lvl="1"/>
            <a:r>
              <a:rPr lang="en-GB" dirty="0">
                <a:latin typeface="Calibri" pitchFamily="34" charset="0"/>
              </a:rPr>
              <a:t>In case they’re ‘found out’;</a:t>
            </a:r>
          </a:p>
          <a:p>
            <a:pPr lvl="1"/>
            <a:r>
              <a:rPr lang="en-GB" dirty="0">
                <a:latin typeface="Calibri" pitchFamily="34" charset="0"/>
              </a:rPr>
              <a:t>In case they feel stupid.</a:t>
            </a:r>
            <a:endParaRPr lang="en-US" dirty="0">
              <a:latin typeface="Calibri" pitchFamily="34" charset="0"/>
            </a:endParaRPr>
          </a:p>
        </p:txBody>
      </p:sp>
    </p:spTree>
    <p:extLst>
      <p:ext uri="{BB962C8B-B14F-4D97-AF65-F5344CB8AC3E}">
        <p14:creationId xmlns:p14="http://schemas.microsoft.com/office/powerpoint/2010/main" val="2829017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3339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2800" dirty="0"/>
              <a:t>The importance of dialogic assessment</a:t>
            </a:r>
          </a:p>
        </p:txBody>
      </p:sp>
      <p:sp>
        <p:nvSpPr>
          <p:cNvPr id="3" name="Content Placeholder 2"/>
          <p:cNvSpPr>
            <a:spLocks noGrp="1"/>
          </p:cNvSpPr>
          <p:nvPr>
            <p:ph idx="1"/>
          </p:nvPr>
        </p:nvSpPr>
        <p:spPr>
          <a:xfrm>
            <a:off x="468313" y="836640"/>
            <a:ext cx="8229600" cy="5365723"/>
          </a:xfrm>
        </p:spPr>
        <p:txBody>
          <a:bodyPr/>
          <a:lstStyle/>
          <a:p>
            <a:pPr marL="0">
              <a:lnSpc>
                <a:spcPct val="100000"/>
              </a:lnSpc>
              <a:spcBef>
                <a:spcPts val="0"/>
              </a:spcBef>
              <a:buNone/>
            </a:pPr>
            <a:r>
              <a:rPr lang="en-GB" sz="2200" dirty="0"/>
              <a:t>Students need to be exposed to, and gain experience in making judgements about, </a:t>
            </a:r>
            <a:r>
              <a:rPr lang="en-GB" sz="2200" dirty="0">
                <a:solidFill>
                  <a:srgbClr val="7030A0"/>
                </a:solidFill>
              </a:rPr>
              <a:t>a variety of works of different quality</a:t>
            </a:r>
            <a:r>
              <a:rPr lang="en-GB" sz="2200" dirty="0"/>
              <a:t>... They need planned rather than random exposure to exemplars, and experience in </a:t>
            </a:r>
            <a:r>
              <a:rPr lang="en-GB" sz="2200" dirty="0">
                <a:solidFill>
                  <a:srgbClr val="7030A0"/>
                </a:solidFill>
              </a:rPr>
              <a:t>making judgements </a:t>
            </a:r>
            <a:r>
              <a:rPr lang="en-GB" sz="2200" dirty="0"/>
              <a:t>about quality. They need to create </a:t>
            </a:r>
            <a:r>
              <a:rPr lang="en-GB" sz="2200" dirty="0">
                <a:solidFill>
                  <a:srgbClr val="7030A0"/>
                </a:solidFill>
              </a:rPr>
              <a:t>verbalised </a:t>
            </a:r>
            <a:r>
              <a:rPr lang="en-GB" sz="2200" dirty="0"/>
              <a:t>rationales and accounts of how various works could have been done better. Finally, they need to engage in evaluative </a:t>
            </a:r>
            <a:r>
              <a:rPr lang="en-GB" sz="2200" dirty="0">
                <a:solidFill>
                  <a:srgbClr val="7030A0"/>
                </a:solidFill>
              </a:rPr>
              <a:t>conversations</a:t>
            </a:r>
            <a:r>
              <a:rPr lang="en-GB" sz="2200" dirty="0"/>
              <a:t> with teachers and other students. Together, these three provide the means by which students can develop a </a:t>
            </a:r>
            <a:r>
              <a:rPr lang="en-GB" sz="2200" dirty="0">
                <a:solidFill>
                  <a:srgbClr val="7030A0"/>
                </a:solidFill>
              </a:rPr>
              <a:t>concept of quality </a:t>
            </a:r>
            <a:r>
              <a:rPr lang="en-GB" sz="2200" dirty="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200" dirty="0">
                <a:solidFill>
                  <a:srgbClr val="7030A0"/>
                </a:solidFill>
              </a:rPr>
              <a:t>peer assessment </a:t>
            </a:r>
            <a:r>
              <a:rPr lang="en-GB" sz="2200" dirty="0"/>
              <a:t>so that it becomes a powerful strategy for higher education teaching. (Sadler 2010)</a:t>
            </a:r>
          </a:p>
          <a:p>
            <a:pPr marL="0">
              <a:lnSpc>
                <a:spcPct val="100000"/>
              </a:lnSpc>
              <a:spcBef>
                <a:spcPts val="0"/>
              </a:spcBef>
              <a:buNone/>
            </a:pPr>
            <a:endParaRPr lang="en-GB" sz="2200" dirty="0"/>
          </a:p>
        </p:txBody>
      </p:sp>
    </p:spTree>
    <p:extLst>
      <p:ext uri="{BB962C8B-B14F-4D97-AF65-F5344CB8AC3E}">
        <p14:creationId xmlns:p14="http://schemas.microsoft.com/office/powerpoint/2010/main" val="890547887"/>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lgn="ctr">
            <a:noFill/>
            <a:miter lim="800000"/>
            <a:headEnd/>
            <a:tailEnd/>
          </a:ln>
        </p:spPr>
        <p:txBody>
          <a:bodyPr vert="horz" wrap="square" lIns="91440" tIns="45720" rIns="91440" bIns="45720" numCol="1" anchor="b" anchorCtr="0" compatLnSpc="1">
            <a:prstTxWarp prst="textNoShape">
              <a:avLst/>
            </a:prstTxWarp>
          </a:bodyPr>
          <a:lstStyle/>
          <a:p>
            <a:r>
              <a:rPr lang="en-GB" sz="2800" dirty="0">
                <a:solidFill>
                  <a:srgbClr val="008000"/>
                </a:solidFill>
              </a:rPr>
              <a:t>Royce Sadler on feedback:</a:t>
            </a:r>
          </a:p>
        </p:txBody>
      </p:sp>
      <p:sp>
        <p:nvSpPr>
          <p:cNvPr id="5" name="Content Placeholder 4"/>
          <p:cNvSpPr>
            <a:spLocks noGrp="1"/>
          </p:cNvSpPr>
          <p:nvPr>
            <p:ph idx="1"/>
          </p:nvPr>
        </p:nvSpPr>
        <p:spPr/>
        <p:txBody>
          <a:bodyPr/>
          <a:lstStyle/>
          <a:p>
            <a:pPr>
              <a:lnSpc>
                <a:spcPct val="100000"/>
              </a:lnSpc>
            </a:pPr>
            <a:r>
              <a:rPr lang="en-GB" sz="2800" dirty="0">
                <a:latin typeface="Calibri" pitchFamily="34" charset="0"/>
              </a:rPr>
              <a:t>Higher education teachers are often frustrated by the </a:t>
            </a:r>
            <a:r>
              <a:rPr lang="en-GB" sz="2800" dirty="0">
                <a:solidFill>
                  <a:srgbClr val="FF00FF"/>
                </a:solidFill>
                <a:latin typeface="Calibri" pitchFamily="34" charset="0"/>
              </a:rPr>
              <a:t>modest impact </a:t>
            </a:r>
            <a:r>
              <a:rPr lang="en-GB" sz="2800" dirty="0">
                <a:latin typeface="Calibri" pitchFamily="34" charset="0"/>
              </a:rPr>
              <a:t>feedback has in improving learning. The status of feedback deserves to be challenged on the grounds that it is essentially about telling. For students to become self-sustaining producers of high quality intellectual and professional goods, they must be equipped to </a:t>
            </a:r>
            <a:r>
              <a:rPr lang="en-GB" sz="2800" dirty="0">
                <a:solidFill>
                  <a:srgbClr val="FF0000"/>
                </a:solidFill>
                <a:latin typeface="Calibri" pitchFamily="34" charset="0"/>
              </a:rPr>
              <a:t>take control of their own learning and performance</a:t>
            </a:r>
            <a:r>
              <a:rPr lang="en-GB" sz="2800" dirty="0">
                <a:latin typeface="Calibri" pitchFamily="34" charset="0"/>
              </a:rPr>
              <a:t>. (Sadler, 2013)</a:t>
            </a:r>
          </a:p>
          <a:p>
            <a:pPr>
              <a:lnSpc>
                <a:spcPct val="100000"/>
              </a:lnSpc>
              <a:buNone/>
            </a:pPr>
            <a:r>
              <a:rPr lang="en-AU" sz="2000" dirty="0">
                <a:solidFill>
                  <a:srgbClr val="008000"/>
                </a:solidFill>
              </a:rPr>
              <a:t>Sadler, D. R. (2013). Opening up feedback: Teaching learners to see. In Merry, S., Price, M., Carless, D., &amp; </a:t>
            </a:r>
            <a:r>
              <a:rPr lang="en-AU" sz="2000" dirty="0" err="1">
                <a:solidFill>
                  <a:srgbClr val="008000"/>
                </a:solidFill>
              </a:rPr>
              <a:t>Taras</a:t>
            </a:r>
            <a:r>
              <a:rPr lang="en-AU" sz="2000" dirty="0">
                <a:solidFill>
                  <a:srgbClr val="008000"/>
                </a:solidFill>
              </a:rPr>
              <a:t>, M. (Eds.) </a:t>
            </a:r>
            <a:r>
              <a:rPr lang="en-AU" sz="2000" i="1" dirty="0">
                <a:solidFill>
                  <a:srgbClr val="008000"/>
                </a:solidFill>
              </a:rPr>
              <a:t>Reconceptualising feedback in higher education: Developing dialogue with students</a:t>
            </a:r>
            <a:r>
              <a:rPr lang="en-AU" sz="2000" dirty="0">
                <a:solidFill>
                  <a:srgbClr val="008000"/>
                </a:solidFill>
              </a:rPr>
              <a:t>. (Ch. 5, 54‑63). London: </a:t>
            </a:r>
            <a:r>
              <a:rPr lang="en-AU" sz="2000" dirty="0" err="1">
                <a:solidFill>
                  <a:srgbClr val="008000"/>
                </a:solidFill>
              </a:rPr>
              <a:t>Routledge</a:t>
            </a:r>
            <a:r>
              <a:rPr lang="en-AU" sz="2000" dirty="0">
                <a:solidFill>
                  <a:srgbClr val="008000"/>
                </a:solidFill>
              </a:rPr>
              <a:t>.</a:t>
            </a:r>
            <a:endParaRPr lang="en-GB" sz="2000" dirty="0">
              <a:solidFill>
                <a:srgbClr val="008000"/>
              </a:solidFill>
            </a:endParaRPr>
          </a:p>
          <a:p>
            <a:pPr>
              <a:lnSpc>
                <a:spcPct val="100000"/>
              </a:lnSpc>
            </a:pPr>
            <a:endParaRPr lang="en-GB" sz="2800" dirty="0">
              <a:latin typeface="Calibri" pitchFamily="34" charset="0"/>
            </a:endParaRPr>
          </a:p>
          <a:p>
            <a:pPr>
              <a:lnSpc>
                <a:spcPct val="100000"/>
              </a:lnSpc>
            </a:pPr>
            <a:endParaRPr lang="en-GB" sz="2800" dirty="0">
              <a:latin typeface="Calibri" pitchFamily="34" charset="0"/>
            </a:endParaRPr>
          </a:p>
        </p:txBody>
      </p:sp>
      <p:pic>
        <p:nvPicPr>
          <p:cNvPr id="7" name="Picture 6" descr="royce sadler.jpg"/>
          <p:cNvPicPr>
            <a:picLocks noChangeAspect="1"/>
          </p:cNvPicPr>
          <p:nvPr/>
        </p:nvPicPr>
        <p:blipFill>
          <a:blip r:embed="rId3" cstate="email"/>
          <a:stretch>
            <a:fillRect/>
          </a:stretch>
        </p:blipFill>
        <p:spPr>
          <a:xfrm>
            <a:off x="6824020" y="2064325"/>
            <a:ext cx="1963268" cy="2935728"/>
          </a:xfrm>
          <a:prstGeom prst="rect">
            <a:avLst/>
          </a:prstGeom>
        </p:spPr>
      </p:pic>
    </p:spTree>
    <p:extLst>
      <p:ext uri="{BB962C8B-B14F-4D97-AF65-F5344CB8AC3E}">
        <p14:creationId xmlns:p14="http://schemas.microsoft.com/office/powerpoint/2010/main" val="2480445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50825" y="188925"/>
            <a:ext cx="8713788" cy="1511835"/>
          </a:xfrm>
        </p:spPr>
        <p:txBody>
          <a:bodyPr/>
          <a:lstStyle/>
          <a:p>
            <a:pPr algn="l">
              <a:lnSpc>
                <a:spcPct val="100000"/>
              </a:lnSpc>
            </a:pPr>
            <a:r>
              <a:rPr lang="en-GB" sz="2800" dirty="0"/>
              <a:t>Modern institutions are moving away from being the providers of content, (where everything used to be about ‘delivery’), towards foregrounding two major functions: </a:t>
            </a:r>
          </a:p>
        </p:txBody>
      </p:sp>
      <p:sp>
        <p:nvSpPr>
          <p:cNvPr id="19459" name="Rectangle 3"/>
          <p:cNvSpPr>
            <a:spLocks noGrp="1" noChangeArrowheads="1"/>
          </p:cNvSpPr>
          <p:nvPr>
            <p:ph type="body" idx="1"/>
          </p:nvPr>
        </p:nvSpPr>
        <p:spPr>
          <a:xfrm>
            <a:off x="358777" y="1988800"/>
            <a:ext cx="8605838" cy="3878600"/>
          </a:xfrm>
        </p:spPr>
        <p:txBody>
          <a:bodyPr/>
          <a:lstStyle/>
          <a:p>
            <a:pPr eaLnBrk="1" hangingPunct="1">
              <a:buFont typeface="+mj-lt"/>
              <a:buAutoNum type="arabicPeriod"/>
            </a:pPr>
            <a:r>
              <a:rPr lang="en-GB" sz="3000" dirty="0"/>
              <a:t>Recognising and accrediting students’ </a:t>
            </a:r>
            <a:r>
              <a:rPr lang="en-GB" sz="3000" dirty="0">
                <a:solidFill>
                  <a:srgbClr val="FF0000"/>
                </a:solidFill>
              </a:rPr>
              <a:t>achievement</a:t>
            </a:r>
            <a:r>
              <a:rPr lang="en-GB" sz="3000" dirty="0"/>
              <a:t>, wherever learning has taken place (i.e. getting the </a:t>
            </a:r>
            <a:r>
              <a:rPr lang="en-GB" sz="3000" dirty="0">
                <a:solidFill>
                  <a:schemeClr val="accent2">
                    <a:lumMod val="60000"/>
                    <a:lumOff val="40000"/>
                  </a:schemeClr>
                </a:solidFill>
              </a:rPr>
              <a:t>assessment</a:t>
            </a:r>
            <a:r>
              <a:rPr lang="en-GB" sz="3000" dirty="0"/>
              <a:t> right);</a:t>
            </a:r>
          </a:p>
          <a:p>
            <a:pPr eaLnBrk="1" hangingPunct="1">
              <a:buFont typeface="+mj-lt"/>
              <a:buAutoNum type="arabicPeriod"/>
            </a:pPr>
            <a:r>
              <a:rPr lang="en-GB" sz="3000" dirty="0"/>
              <a:t>Supporting student </a:t>
            </a:r>
            <a:r>
              <a:rPr lang="en-GB" sz="3000" dirty="0">
                <a:solidFill>
                  <a:srgbClr val="FF0000"/>
                </a:solidFill>
              </a:rPr>
              <a:t>learning</a:t>
            </a:r>
            <a:r>
              <a:rPr lang="en-GB" sz="3000" dirty="0"/>
              <a:t> and </a:t>
            </a:r>
            <a:r>
              <a:rPr lang="en-GB" sz="3000" dirty="0">
                <a:solidFill>
                  <a:srgbClr val="008000"/>
                </a:solidFill>
              </a:rPr>
              <a:t>engagement</a:t>
            </a:r>
            <a:r>
              <a:rPr lang="en-GB" sz="3000" dirty="0"/>
              <a:t> (not least by making </a:t>
            </a:r>
            <a:r>
              <a:rPr lang="en-GB" sz="3000" dirty="0">
                <a:solidFill>
                  <a:schemeClr val="accent2">
                    <a:lumMod val="60000"/>
                    <a:lumOff val="40000"/>
                  </a:schemeClr>
                </a:solidFill>
              </a:rPr>
              <a:t>feedback</a:t>
            </a:r>
            <a:r>
              <a:rPr lang="en-GB" sz="3000" dirty="0"/>
              <a:t> work well for students, and using real-world situations and simulations to bring learning to life). </a:t>
            </a:r>
            <a:endParaRPr lang="en-GB" sz="3000" dirty="0">
              <a:solidFill>
                <a:srgbClr val="008000"/>
              </a:solidFill>
            </a:endParaRPr>
          </a:p>
        </p:txBody>
      </p:sp>
    </p:spTree>
    <p:extLst>
      <p:ext uri="{BB962C8B-B14F-4D97-AF65-F5344CB8AC3E}">
        <p14:creationId xmlns:p14="http://schemas.microsoft.com/office/powerpoint/2010/main" val="4117097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D1CD2-098C-457A-8ABD-5289863960C3}"/>
              </a:ext>
            </a:extLst>
          </p:cNvPr>
          <p:cNvSpPr>
            <a:spLocks noGrp="1"/>
          </p:cNvSpPr>
          <p:nvPr>
            <p:ph type="title"/>
          </p:nvPr>
        </p:nvSpPr>
        <p:spPr/>
        <p:txBody>
          <a:bodyPr/>
          <a:lstStyle/>
          <a:p>
            <a:r>
              <a:rPr lang="en-GB" b="1" dirty="0"/>
              <a:t>Thought for the day: Einstein</a:t>
            </a:r>
          </a:p>
        </p:txBody>
      </p:sp>
      <p:sp>
        <p:nvSpPr>
          <p:cNvPr id="3" name="Content Placeholder 2">
            <a:extLst>
              <a:ext uri="{FF2B5EF4-FFF2-40B4-BE49-F238E27FC236}">
                <a16:creationId xmlns:a16="http://schemas.microsoft.com/office/drawing/2014/main" id="{85F79034-A1A8-42A9-9232-C5B4C8758F7D}"/>
              </a:ext>
            </a:extLst>
          </p:cNvPr>
          <p:cNvSpPr>
            <a:spLocks noGrp="1"/>
          </p:cNvSpPr>
          <p:nvPr>
            <p:ph idx="1"/>
          </p:nvPr>
        </p:nvSpPr>
        <p:spPr>
          <a:xfrm>
            <a:off x="971497" y="1412720"/>
            <a:ext cx="7201005" cy="1975926"/>
          </a:xfrm>
          <a:ln w="76200">
            <a:solidFill>
              <a:srgbClr val="FFFF00"/>
            </a:solidFill>
          </a:ln>
        </p:spPr>
        <p:txBody>
          <a:bodyPr>
            <a:spAutoFit/>
          </a:bodyPr>
          <a:lstStyle/>
          <a:p>
            <a:pPr marL="0" indent="0" algn="ctr">
              <a:buNone/>
            </a:pPr>
            <a:r>
              <a:rPr lang="en-GB" sz="3600" dirty="0"/>
              <a:t>It is simply </a:t>
            </a:r>
            <a:r>
              <a:rPr lang="en-GB" sz="3600" dirty="0">
                <a:solidFill>
                  <a:srgbClr val="FF0000"/>
                </a:solidFill>
              </a:rPr>
              <a:t>madness</a:t>
            </a:r>
            <a:r>
              <a:rPr lang="en-GB" sz="3600" dirty="0"/>
              <a:t>, </a:t>
            </a:r>
          </a:p>
          <a:p>
            <a:pPr marL="0" indent="0" algn="ctr">
              <a:buNone/>
            </a:pPr>
            <a:r>
              <a:rPr lang="en-GB" sz="3600" dirty="0"/>
              <a:t>to keep doing the same things, </a:t>
            </a:r>
          </a:p>
          <a:p>
            <a:pPr marL="0" indent="0" algn="ctr">
              <a:buNone/>
            </a:pPr>
            <a:r>
              <a:rPr lang="en-GB" sz="3600" dirty="0"/>
              <a:t>and expect </a:t>
            </a:r>
            <a:r>
              <a:rPr lang="en-GB" sz="3600" dirty="0">
                <a:solidFill>
                  <a:srgbClr val="FF0000"/>
                </a:solidFill>
              </a:rPr>
              <a:t>different</a:t>
            </a:r>
            <a:r>
              <a:rPr lang="en-GB" sz="3600" dirty="0"/>
              <a:t> results.</a:t>
            </a:r>
          </a:p>
        </p:txBody>
      </p:sp>
    </p:spTree>
    <p:extLst>
      <p:ext uri="{BB962C8B-B14F-4D97-AF65-F5344CB8AC3E}">
        <p14:creationId xmlns:p14="http://schemas.microsoft.com/office/powerpoint/2010/main" val="3648941601"/>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ChangeArrowheads="1"/>
          </p:cNvSpPr>
          <p:nvPr/>
        </p:nvSpPr>
        <p:spPr bwMode="auto">
          <a:xfrm>
            <a:off x="3810000" y="4618038"/>
            <a:ext cx="1447800" cy="579437"/>
          </a:xfrm>
          <a:prstGeom prst="rect">
            <a:avLst/>
          </a:prstGeom>
          <a:noFill/>
          <a:ln w="9525">
            <a:noFill/>
            <a:miter lim="800000"/>
            <a:headEnd/>
            <a:tailEnd/>
          </a:ln>
        </p:spPr>
        <p:txBody>
          <a:bodyPr lIns="92075" tIns="46038" rIns="92075" bIns="46038">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FFFFFF"/>
                </a:solidFill>
                <a:effectLst/>
                <a:uLnTx/>
                <a:uFillTx/>
                <a:latin typeface="Comic Sans MS" pitchFamily="66" charset="0"/>
                <a:ea typeface="+mn-ea"/>
                <a:cs typeface="+mn-cs"/>
              </a:rPr>
              <a:t>Doing</a:t>
            </a:r>
          </a:p>
        </p:txBody>
      </p:sp>
      <p:sp>
        <p:nvSpPr>
          <p:cNvPr id="9" name="AutoShape 9">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3" name="Rectangle 2"/>
          <p:cNvSpPr>
            <a:spLocks noChangeArrowheads="1"/>
          </p:cNvSpPr>
          <p:nvPr/>
        </p:nvSpPr>
        <p:spPr bwMode="auto">
          <a:xfrm>
            <a:off x="0" y="0"/>
            <a:ext cx="9144000" cy="1752600"/>
          </a:xfrm>
          <a:prstGeom prst="rect">
            <a:avLst/>
          </a:prstGeom>
          <a:noFill/>
          <a:ln w="12700">
            <a:noFill/>
            <a:miter lim="800000"/>
            <a:headEnd/>
            <a:tailEnd/>
          </a:ln>
        </p:spPr>
        <p:txBody>
          <a:bodyPr lIns="92075" tIns="46038" rIns="92075" bIns="46038" anchor="ctr"/>
          <a:lstStyle/>
          <a:p>
            <a:pPr marL="0" marR="0" lvl="0" indent="0" algn="ctr" defTabSz="914400" rtl="0" eaLnBrk="0" fontAlgn="base" latinLnBrk="0" hangingPunct="0">
              <a:lnSpc>
                <a:spcPct val="8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CCFF33"/>
                </a:solidFill>
                <a:effectLst/>
                <a:uLnTx/>
                <a:uFillTx/>
                <a:latin typeface="Comic Sans MS" pitchFamily="66" charset="0"/>
                <a:ea typeface="+mn-ea"/>
                <a:cs typeface="+mn-cs"/>
              </a:rPr>
              <a:t>Ripples on a pond….</a:t>
            </a:r>
          </a:p>
        </p:txBody>
      </p:sp>
      <p:sp>
        <p:nvSpPr>
          <p:cNvPr id="14" name="Oval 4"/>
          <p:cNvSpPr>
            <a:spLocks noChangeArrowheads="1"/>
          </p:cNvSpPr>
          <p:nvPr/>
        </p:nvSpPr>
        <p:spPr bwMode="auto">
          <a:xfrm>
            <a:off x="228600" y="-228600"/>
            <a:ext cx="8305800" cy="7924800"/>
          </a:xfrm>
          <a:prstGeom prst="ellipse">
            <a:avLst/>
          </a:prstGeom>
          <a:solidFill>
            <a:srgbClr val="33CC33"/>
          </a:solidFill>
          <a:ln w="12700">
            <a:solidFill>
              <a:schemeClr val="tx1"/>
            </a:solidFill>
            <a:round/>
            <a:headEnd type="none" w="sm" len="sm"/>
            <a:tailEnd type="none" w="sm" len="sm"/>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5" name="Oval 5"/>
          <p:cNvSpPr>
            <a:spLocks noChangeArrowheads="1"/>
          </p:cNvSpPr>
          <p:nvPr/>
        </p:nvSpPr>
        <p:spPr bwMode="auto">
          <a:xfrm>
            <a:off x="762000" y="228600"/>
            <a:ext cx="7162800" cy="6934200"/>
          </a:xfrm>
          <a:prstGeom prst="ellipse">
            <a:avLst/>
          </a:prstGeom>
          <a:solidFill>
            <a:schemeClr val="tx2"/>
          </a:solidFill>
          <a:ln w="12700">
            <a:solidFill>
              <a:schemeClr val="tx1"/>
            </a:solidFill>
            <a:round/>
            <a:headEnd type="none" w="sm" len="sm"/>
            <a:tailEnd type="none" w="sm" len="sm"/>
          </a:ln>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6" name="Oval 6">
            <a:hlinkClick r:id="" action="ppaction://hlinkshowjump?jump=previousslide"/>
          </p:cNvPr>
          <p:cNvSpPr>
            <a:spLocks noChangeArrowheads="1"/>
          </p:cNvSpPr>
          <p:nvPr/>
        </p:nvSpPr>
        <p:spPr bwMode="auto">
          <a:xfrm>
            <a:off x="1295400" y="762000"/>
            <a:ext cx="6096000" cy="594360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7" name="Oval 7"/>
          <p:cNvSpPr>
            <a:spLocks noChangeArrowheads="1"/>
          </p:cNvSpPr>
          <p:nvPr/>
        </p:nvSpPr>
        <p:spPr bwMode="auto">
          <a:xfrm>
            <a:off x="2006600" y="1549400"/>
            <a:ext cx="4749800" cy="4445000"/>
          </a:xfrm>
          <a:prstGeom prst="ellipse">
            <a:avLst/>
          </a:prstGeom>
          <a:solidFill>
            <a:srgbClr val="FF99FF"/>
          </a:solidFill>
          <a:ln w="50800">
            <a:solidFill>
              <a:schemeClr val="tx1"/>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8" name="Oval 8"/>
          <p:cNvSpPr>
            <a:spLocks noChangeArrowheads="1"/>
          </p:cNvSpPr>
          <p:nvPr/>
        </p:nvSpPr>
        <p:spPr bwMode="auto">
          <a:xfrm>
            <a:off x="2692400" y="2082800"/>
            <a:ext cx="3378200" cy="3302000"/>
          </a:xfrm>
          <a:prstGeom prst="ellipse">
            <a:avLst/>
          </a:prstGeom>
          <a:solidFill>
            <a:srgbClr val="FF3300"/>
          </a:solidFill>
          <a:ln w="50800">
            <a:solidFill>
              <a:schemeClr val="tx1"/>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9" name="Oval 9"/>
          <p:cNvSpPr>
            <a:spLocks noChangeArrowheads="1"/>
          </p:cNvSpPr>
          <p:nvPr/>
        </p:nvSpPr>
        <p:spPr bwMode="auto">
          <a:xfrm>
            <a:off x="3378200"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Comic Sans MS" pitchFamily="66" charset="0"/>
                <a:ea typeface="+mn-ea"/>
                <a:cs typeface="+mn-cs"/>
              </a:rPr>
              <a:t>Wanting/</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Comic Sans MS" pitchFamily="66" charset="0"/>
                <a:ea typeface="+mn-ea"/>
                <a:cs typeface="+mn-cs"/>
              </a:rPr>
              <a:t>Needing</a:t>
            </a:r>
          </a:p>
        </p:txBody>
      </p:sp>
      <p:sp>
        <p:nvSpPr>
          <p:cNvPr id="20" name="Rectangle 10"/>
          <p:cNvSpPr>
            <a:spLocks noChangeArrowheads="1"/>
          </p:cNvSpPr>
          <p:nvPr/>
        </p:nvSpPr>
        <p:spPr bwMode="auto">
          <a:xfrm>
            <a:off x="3810000" y="4618038"/>
            <a:ext cx="1447800" cy="579437"/>
          </a:xfrm>
          <a:prstGeom prst="rect">
            <a:avLst/>
          </a:prstGeom>
          <a:noFill/>
          <a:ln w="9525">
            <a:noFill/>
            <a:miter lim="800000"/>
            <a:headEnd/>
            <a:tailEnd/>
          </a:ln>
        </p:spPr>
        <p:txBody>
          <a:bodyPr lIns="92075" tIns="46038" rIns="92075" bIns="46038">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FFFFFF"/>
                </a:solidFill>
                <a:effectLst/>
                <a:uLnTx/>
                <a:uFillTx/>
                <a:latin typeface="Comic Sans MS" pitchFamily="66" charset="0"/>
                <a:ea typeface="+mn-ea"/>
                <a:cs typeface="+mn-cs"/>
              </a:rPr>
              <a:t>Doing</a:t>
            </a:r>
          </a:p>
        </p:txBody>
      </p:sp>
      <p:sp>
        <p:nvSpPr>
          <p:cNvPr id="21" name="Rectangle 11"/>
          <p:cNvSpPr>
            <a:spLocks noChangeArrowheads="1"/>
          </p:cNvSpPr>
          <p:nvPr/>
        </p:nvSpPr>
        <p:spPr bwMode="auto">
          <a:xfrm>
            <a:off x="3505200" y="6065838"/>
            <a:ext cx="2514600" cy="579437"/>
          </a:xfrm>
          <a:prstGeom prst="rect">
            <a:avLst/>
          </a:prstGeom>
          <a:noFill/>
          <a:ln w="9525">
            <a:noFill/>
            <a:miter lim="800000"/>
            <a:headEnd/>
            <a:tailEnd/>
          </a:ln>
        </p:spPr>
        <p:txBody>
          <a:bodyPr lIns="92075" tIns="46038" rIns="92075" bIns="46038">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Comic Sans MS" pitchFamily="66" charset="0"/>
                <a:ea typeface="+mn-ea"/>
                <a:cs typeface="+mn-cs"/>
              </a:rPr>
              <a:t>Feedback</a:t>
            </a:r>
          </a:p>
        </p:txBody>
      </p:sp>
      <p:sp>
        <p:nvSpPr>
          <p:cNvPr id="22" name="Text Box 13"/>
          <p:cNvSpPr txBox="1">
            <a:spLocks noChangeArrowheads="1"/>
          </p:cNvSpPr>
          <p:nvPr/>
        </p:nvSpPr>
        <p:spPr bwMode="auto">
          <a:xfrm>
            <a:off x="6429388" y="571480"/>
            <a:ext cx="2438400" cy="1354217"/>
          </a:xfrm>
          <a:prstGeom prst="rect">
            <a:avLst/>
          </a:prstGeom>
          <a:solidFill>
            <a:srgbClr val="33CC33"/>
          </a:solidFill>
          <a:ln w="12700">
            <a:noFill/>
            <a:miter lim="800000"/>
            <a:headEnd type="none" w="sm" len="sm"/>
            <a:tailEnd type="none" w="sm" len="sm"/>
          </a:ln>
        </p:spPr>
        <p:txBody>
          <a:bodyPr>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GB" sz="3200" b="1" i="0" u="none" strike="noStrike" kern="1200" cap="none" spc="0" normalizeH="0" baseline="0" noProof="0" dirty="0">
                <a:ln>
                  <a:noFill/>
                </a:ln>
                <a:solidFill>
                  <a:srgbClr val="FFFF00"/>
                </a:solidFill>
                <a:effectLst/>
                <a:uLnTx/>
                <a:uFillTx/>
                <a:latin typeface="Comic Sans MS" pitchFamily="66" charset="0"/>
                <a:ea typeface="+mn-ea"/>
                <a:cs typeface="+mn-cs"/>
              </a:rPr>
              <a:t>Assessing</a:t>
            </a:r>
          </a:p>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GB" sz="2000" b="1" i="0" u="none" strike="noStrike" kern="1200" cap="none" spc="0" normalizeH="0" baseline="0" noProof="0" dirty="0">
                <a:ln>
                  <a:noFill/>
                </a:ln>
                <a:solidFill>
                  <a:srgbClr val="FFFF00"/>
                </a:solidFill>
                <a:effectLst/>
                <a:uLnTx/>
                <a:uFillTx/>
                <a:latin typeface="Comic Sans MS" pitchFamily="66" charset="0"/>
                <a:ea typeface="+mn-ea"/>
                <a:cs typeface="+mn-cs"/>
              </a:rPr>
              <a:t>making informed judgements</a:t>
            </a:r>
          </a:p>
        </p:txBody>
      </p:sp>
      <p:sp>
        <p:nvSpPr>
          <p:cNvPr id="23" name="AutoShape 16">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24" name="Rectangle 17"/>
          <p:cNvSpPr>
            <a:spLocks noChangeArrowheads="1"/>
          </p:cNvSpPr>
          <p:nvPr/>
        </p:nvSpPr>
        <p:spPr bwMode="auto">
          <a:xfrm>
            <a:off x="2987675" y="5157788"/>
            <a:ext cx="2795588" cy="579437"/>
          </a:xfrm>
          <a:prstGeom prst="rect">
            <a:avLst/>
          </a:prstGeom>
          <a:noFill/>
          <a:ln w="9525">
            <a:noFill/>
            <a:miter lim="800000"/>
            <a:headEnd/>
            <a:tailEnd/>
          </a:ln>
        </p:spPr>
        <p:txBody>
          <a:bodyPr lIns="92075" tIns="46038" rIns="92075" bIns="46038">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Comic Sans MS" pitchFamily="66" charset="0"/>
                <a:ea typeface="+mn-ea"/>
                <a:cs typeface="+mn-cs"/>
              </a:rPr>
              <a:t>Making sense</a:t>
            </a:r>
          </a:p>
        </p:txBody>
      </p:sp>
      <p:sp>
        <p:nvSpPr>
          <p:cNvPr id="25" name="Text Box 12"/>
          <p:cNvSpPr txBox="1">
            <a:spLocks noChangeArrowheads="1"/>
          </p:cNvSpPr>
          <p:nvPr/>
        </p:nvSpPr>
        <p:spPr bwMode="auto">
          <a:xfrm>
            <a:off x="714348" y="142852"/>
            <a:ext cx="7494671" cy="646331"/>
          </a:xfrm>
          <a:prstGeom prst="rect">
            <a:avLst/>
          </a:prstGeom>
          <a:noFill/>
          <a:ln w="12700">
            <a:noFill/>
            <a:miter lim="800000"/>
            <a:headEnd type="none" w="sm" len="sm"/>
            <a:tailEnd type="none" w="sm" len="sm"/>
          </a:ln>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600" b="1" i="0" u="none" strike="noStrike" kern="1200" cap="none" spc="0" normalizeH="0" baseline="0" noProof="0" dirty="0">
                <a:ln>
                  <a:noFill/>
                </a:ln>
                <a:solidFill>
                  <a:srgbClr val="FFFFFF"/>
                </a:solidFill>
                <a:effectLst/>
                <a:uLnTx/>
                <a:uFillTx/>
                <a:latin typeface="Comic Sans MS" pitchFamily="66" charset="0"/>
                <a:ea typeface="+mn-ea"/>
                <a:cs typeface="+mn-cs"/>
              </a:rPr>
              <a:t>Verbalising</a:t>
            </a:r>
          </a:p>
        </p:txBody>
      </p:sp>
      <p:sp>
        <p:nvSpPr>
          <p:cNvPr id="26" name="Text Box 12"/>
          <p:cNvSpPr txBox="1">
            <a:spLocks noChangeArrowheads="1"/>
          </p:cNvSpPr>
          <p:nvPr/>
        </p:nvSpPr>
        <p:spPr bwMode="auto">
          <a:xfrm>
            <a:off x="0" y="0"/>
            <a:ext cx="9144000" cy="8494633"/>
          </a:xfrm>
          <a:prstGeom prst="rect">
            <a:avLst/>
          </a:prstGeom>
          <a:solidFill>
            <a:srgbClr val="FFFFCC">
              <a:alpha val="94118"/>
            </a:srgbClr>
          </a:solidFill>
          <a:ln w="9525">
            <a:noFill/>
            <a:miter lim="800000"/>
            <a:headEnd/>
            <a:tailEnd/>
          </a:ln>
        </p:spPr>
        <p:txBody>
          <a:bodyPr wrap="square">
            <a:spAutoFit/>
          </a:bodyPr>
          <a:lstStyle/>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endParaRPr kumimoji="0" lang="en-GB" sz="2800" b="1" i="0" u="none" strike="noStrike" kern="1200" cap="none" spc="0" normalizeH="0" baseline="0" noProof="0" dirty="0">
              <a:ln>
                <a:noFill/>
              </a:ln>
              <a:solidFill>
                <a:srgbClr val="59178A"/>
              </a:solidFill>
              <a:effectLst/>
              <a:uLnTx/>
              <a:uFillTx/>
              <a:latin typeface="Calibri"/>
              <a:ea typeface="+mn-ea"/>
              <a:cs typeface="+mn-cs"/>
            </a:endParaRPr>
          </a:p>
          <a:p>
            <a:pPr marL="0" marR="0" lvl="0" indent="0" algn="l" defTabSz="914400" rtl="0" eaLnBrk="0" fontAlgn="base" latinLnBrk="0" hangingPunct="0">
              <a:lnSpc>
                <a:spcPct val="90000"/>
              </a:lnSpc>
              <a:spcBef>
                <a:spcPct val="30000"/>
              </a:spcBef>
              <a:spcAft>
                <a:spcPct val="0"/>
              </a:spcAft>
              <a:buClr>
                <a:srgbClr val="009900"/>
              </a:buClr>
              <a:buSzTx/>
              <a:buFontTx/>
              <a:buNone/>
              <a:tabLst/>
              <a:defRPr/>
            </a:pPr>
            <a:endParaRPr kumimoji="0" lang="en-GB" sz="2800" b="1" i="0" u="none" strike="noStrike" kern="1200" cap="none" spc="0" normalizeH="0" baseline="0" noProof="0" dirty="0">
              <a:ln>
                <a:noFill/>
              </a:ln>
              <a:solidFill>
                <a:srgbClr val="59178A"/>
              </a:solidFill>
              <a:effectLst/>
              <a:uLnTx/>
              <a:uFillTx/>
              <a:latin typeface="Calibri"/>
              <a:ea typeface="+mn-ea"/>
              <a:cs typeface="+mn-cs"/>
            </a:endParaRP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r>
              <a:rPr kumimoji="0" lang="en-GB" sz="2800" b="1" i="0" u="none" strike="noStrike" kern="1200" cap="none" spc="0" normalizeH="0" baseline="0" noProof="0" dirty="0">
                <a:ln>
                  <a:noFill/>
                </a:ln>
                <a:solidFill>
                  <a:srgbClr val="59178A"/>
                </a:solidFill>
                <a:effectLst/>
                <a:uLnTx/>
                <a:uFillTx/>
                <a:latin typeface="Calibri"/>
                <a:ea typeface="+mn-ea"/>
                <a:cs typeface="+mn-cs"/>
              </a:rPr>
              <a:t>Enhance our students’ </a:t>
            </a:r>
            <a:r>
              <a:rPr kumimoji="0" lang="en-GB" sz="2800" b="1" i="0" u="none" strike="noStrike" kern="1200" cap="none" spc="0" normalizeH="0" baseline="0" noProof="0" dirty="0">
                <a:ln>
                  <a:noFill/>
                </a:ln>
                <a:solidFill>
                  <a:srgbClr val="CC0000"/>
                </a:solidFill>
                <a:effectLst/>
                <a:uLnTx/>
                <a:uFillTx/>
                <a:latin typeface="Calibri"/>
                <a:ea typeface="+mn-ea"/>
                <a:cs typeface="+mn-cs"/>
              </a:rPr>
              <a:t>want</a:t>
            </a:r>
            <a:r>
              <a:rPr kumimoji="0" lang="en-GB" sz="2800" b="1" i="0" u="none" strike="noStrike" kern="1200" cap="none" spc="0" normalizeH="0" baseline="0" noProof="0" dirty="0">
                <a:ln>
                  <a:noFill/>
                </a:ln>
                <a:solidFill>
                  <a:srgbClr val="59178A"/>
                </a:solidFill>
                <a:effectLst/>
                <a:uLnTx/>
                <a:uFillTx/>
                <a:latin typeface="Calibri"/>
                <a:ea typeface="+mn-ea"/>
                <a:cs typeface="+mn-cs"/>
              </a:rPr>
              <a:t> to learn?</a:t>
            </a: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r>
              <a:rPr kumimoji="0" lang="en-GB" sz="2800" b="1" i="0" u="none" strike="noStrike" kern="1200" cap="none" spc="0" normalizeH="0" baseline="0" noProof="0" dirty="0">
                <a:ln>
                  <a:noFill/>
                </a:ln>
                <a:solidFill>
                  <a:srgbClr val="59178A"/>
                </a:solidFill>
                <a:effectLst/>
                <a:uLnTx/>
                <a:uFillTx/>
                <a:latin typeface="Calibri"/>
                <a:ea typeface="+mn-ea"/>
                <a:cs typeface="+mn-cs"/>
              </a:rPr>
              <a:t>Help students to develop ownership of the </a:t>
            </a:r>
            <a:r>
              <a:rPr kumimoji="0" lang="en-GB" sz="2800" b="1" i="0" u="none" strike="noStrike" kern="1200" cap="none" spc="0" normalizeH="0" baseline="0" noProof="0" dirty="0">
                <a:ln>
                  <a:noFill/>
                </a:ln>
                <a:solidFill>
                  <a:srgbClr val="CC0000"/>
                </a:solidFill>
                <a:effectLst/>
                <a:uLnTx/>
                <a:uFillTx/>
                <a:latin typeface="Calibri"/>
                <a:ea typeface="+mn-ea"/>
                <a:cs typeface="+mn-cs"/>
              </a:rPr>
              <a:t>need</a:t>
            </a:r>
            <a:r>
              <a:rPr kumimoji="0" lang="en-GB" sz="2800" b="1" i="0" u="none" strike="noStrike" kern="1200" cap="none" spc="0" normalizeH="0" baseline="0" noProof="0" dirty="0">
                <a:ln>
                  <a:noFill/>
                </a:ln>
                <a:solidFill>
                  <a:srgbClr val="59178A"/>
                </a:solidFill>
                <a:effectLst/>
                <a:uLnTx/>
                <a:uFillTx/>
                <a:latin typeface="Calibri"/>
                <a:ea typeface="+mn-ea"/>
                <a:cs typeface="+mn-cs"/>
              </a:rPr>
              <a:t> to learn?</a:t>
            </a: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r>
              <a:rPr kumimoji="0" lang="en-GB" sz="2800" b="1" i="0" u="none" strike="noStrike" kern="1200" cap="none" spc="0" normalizeH="0" baseline="0" noProof="0" dirty="0">
                <a:ln>
                  <a:noFill/>
                </a:ln>
                <a:solidFill>
                  <a:srgbClr val="59178A"/>
                </a:solidFill>
                <a:effectLst/>
                <a:uLnTx/>
                <a:uFillTx/>
                <a:latin typeface="Calibri"/>
                <a:ea typeface="+mn-ea"/>
                <a:cs typeface="+mn-cs"/>
              </a:rPr>
              <a:t>Keep students learning by </a:t>
            </a:r>
            <a:r>
              <a:rPr kumimoji="0" lang="en-GB" sz="2800" b="1" i="0" u="none" strike="noStrike" kern="1200" cap="none" spc="0" normalizeH="0" baseline="0" noProof="0" dirty="0">
                <a:ln>
                  <a:noFill/>
                </a:ln>
                <a:solidFill>
                  <a:srgbClr val="CC0000"/>
                </a:solidFill>
                <a:effectLst/>
                <a:uLnTx/>
                <a:uFillTx/>
                <a:latin typeface="Calibri"/>
                <a:ea typeface="+mn-ea"/>
                <a:cs typeface="+mn-cs"/>
              </a:rPr>
              <a:t>doing</a:t>
            </a:r>
            <a:r>
              <a:rPr kumimoji="0" lang="en-GB" sz="2800" b="1" i="0" u="none" strike="noStrike" kern="1200" cap="none" spc="0" normalizeH="0" baseline="0" noProof="0" dirty="0">
                <a:ln>
                  <a:noFill/>
                </a:ln>
                <a:solidFill>
                  <a:srgbClr val="59178A"/>
                </a:solidFill>
                <a:effectLst/>
                <a:uLnTx/>
                <a:uFillTx/>
                <a:latin typeface="Calibri"/>
                <a:ea typeface="+mn-ea"/>
                <a:cs typeface="+mn-cs"/>
              </a:rPr>
              <a:t>, practice, trial-and-error, repetition?</a:t>
            </a: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r>
              <a:rPr kumimoji="0" lang="en-GB" sz="2800" b="1" i="0" u="none" strike="noStrike" kern="1200" cap="none" spc="0" normalizeH="0" baseline="0" noProof="0" dirty="0">
                <a:ln>
                  <a:noFill/>
                </a:ln>
                <a:solidFill>
                  <a:srgbClr val="59178A"/>
                </a:solidFill>
                <a:effectLst/>
                <a:uLnTx/>
                <a:uFillTx/>
                <a:latin typeface="Calibri"/>
                <a:ea typeface="+mn-ea"/>
                <a:cs typeface="+mn-cs"/>
              </a:rPr>
              <a:t>Ensure students really us </a:t>
            </a:r>
            <a:r>
              <a:rPr kumimoji="0" lang="en-GB" sz="2800" b="1" i="0" u="none" strike="noStrike" kern="1200" cap="none" spc="0" normalizeH="0" baseline="0" noProof="0" dirty="0">
                <a:ln>
                  <a:noFill/>
                </a:ln>
                <a:solidFill>
                  <a:srgbClr val="CC0000"/>
                </a:solidFill>
                <a:effectLst/>
                <a:uLnTx/>
                <a:uFillTx/>
                <a:latin typeface="Calibri"/>
                <a:ea typeface="+mn-ea"/>
                <a:cs typeface="+mn-cs"/>
              </a:rPr>
              <a:t>feedback</a:t>
            </a:r>
            <a:r>
              <a:rPr kumimoji="0" lang="en-GB" sz="2800" b="1" i="0" u="none" strike="noStrike" kern="1200" cap="none" spc="0" normalizeH="0" baseline="0" noProof="0" dirty="0">
                <a:ln>
                  <a:noFill/>
                </a:ln>
                <a:solidFill>
                  <a:srgbClr val="59178A"/>
                </a:solidFill>
                <a:effectLst/>
                <a:uLnTx/>
                <a:uFillTx/>
                <a:latin typeface="Calibri"/>
                <a:ea typeface="+mn-ea"/>
                <a:cs typeface="+mn-cs"/>
              </a:rPr>
              <a:t> – from us and from each other?</a:t>
            </a: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r>
              <a:rPr kumimoji="0" lang="en-GB" sz="2800" b="1" i="0" u="none" strike="noStrike" kern="1200" cap="none" spc="0" normalizeH="0" baseline="0" noProof="0" dirty="0">
                <a:ln>
                  <a:noFill/>
                </a:ln>
                <a:solidFill>
                  <a:srgbClr val="59178A"/>
                </a:solidFill>
                <a:effectLst/>
                <a:uLnTx/>
                <a:uFillTx/>
                <a:latin typeface="Calibri"/>
                <a:ea typeface="+mn-ea"/>
                <a:cs typeface="+mn-cs"/>
              </a:rPr>
              <a:t>Help students to </a:t>
            </a:r>
            <a:r>
              <a:rPr kumimoji="0" lang="en-GB" sz="2800" b="1" i="0" u="none" strike="noStrike" kern="1200" cap="none" spc="0" normalizeH="0" baseline="0" noProof="0" dirty="0">
                <a:ln>
                  <a:noFill/>
                </a:ln>
                <a:solidFill>
                  <a:srgbClr val="CC0000"/>
                </a:solidFill>
                <a:effectLst/>
                <a:uLnTx/>
                <a:uFillTx/>
                <a:latin typeface="Calibri"/>
                <a:ea typeface="+mn-ea"/>
                <a:cs typeface="+mn-cs"/>
              </a:rPr>
              <a:t>make sense</a:t>
            </a:r>
            <a:r>
              <a:rPr kumimoji="0" lang="en-GB" sz="2800" b="1" i="0" u="none" strike="noStrike" kern="1200" cap="none" spc="0" normalizeH="0" baseline="0" noProof="0" dirty="0">
                <a:ln>
                  <a:noFill/>
                </a:ln>
                <a:solidFill>
                  <a:srgbClr val="59178A"/>
                </a:solidFill>
                <a:effectLst/>
                <a:uLnTx/>
                <a:uFillTx/>
                <a:latin typeface="Calibri"/>
                <a:ea typeface="+mn-ea"/>
                <a:cs typeface="+mn-cs"/>
              </a:rPr>
              <a:t> of what they learn?</a:t>
            </a: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r>
              <a:rPr kumimoji="0" lang="en-GB" sz="2800" b="1" i="0" u="none" strike="noStrike" kern="1200" cap="none" spc="0" normalizeH="0" baseline="0" noProof="0" dirty="0">
                <a:ln>
                  <a:noFill/>
                </a:ln>
                <a:solidFill>
                  <a:srgbClr val="59178A"/>
                </a:solidFill>
                <a:effectLst/>
                <a:uLnTx/>
                <a:uFillTx/>
                <a:latin typeface="Calibri"/>
                <a:ea typeface="+mn-ea"/>
                <a:cs typeface="+mn-cs"/>
              </a:rPr>
              <a:t>Get students deepening their learning by </a:t>
            </a:r>
            <a:r>
              <a:rPr kumimoji="0" lang="en-GB" sz="2800" b="1" i="0" u="none" strike="noStrike" kern="1200" cap="none" spc="0" normalizeH="0" baseline="0" noProof="0" dirty="0">
                <a:ln>
                  <a:noFill/>
                </a:ln>
                <a:solidFill>
                  <a:srgbClr val="FF0000"/>
                </a:solidFill>
                <a:effectLst/>
                <a:uLnTx/>
                <a:uFillTx/>
                <a:latin typeface="Calibri"/>
                <a:ea typeface="+mn-ea"/>
                <a:cs typeface="+mn-cs"/>
              </a:rPr>
              <a:t>verbalising</a:t>
            </a:r>
            <a:r>
              <a:rPr kumimoji="0" lang="en-GB" sz="2800" b="1" i="0" u="none" strike="noStrike" kern="1200" cap="none" spc="0" normalizeH="0" baseline="0" noProof="0" dirty="0">
                <a:ln>
                  <a:noFill/>
                </a:ln>
                <a:solidFill>
                  <a:srgbClr val="59178A"/>
                </a:solidFill>
                <a:effectLst/>
                <a:uLnTx/>
                <a:uFillTx/>
                <a:latin typeface="Calibri"/>
                <a:ea typeface="+mn-ea"/>
                <a:cs typeface="+mn-cs"/>
              </a:rPr>
              <a:t>, explaining things to each other, and to us?</a:t>
            </a: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r>
              <a:rPr kumimoji="0" lang="en-GB" sz="2800" b="1" i="0" u="none" strike="noStrike" kern="1200" cap="none" spc="0" normalizeH="0" baseline="0" noProof="0" dirty="0">
                <a:ln>
                  <a:noFill/>
                </a:ln>
                <a:solidFill>
                  <a:srgbClr val="59178A"/>
                </a:solidFill>
                <a:effectLst/>
                <a:uLnTx/>
                <a:uFillTx/>
                <a:latin typeface="Calibri"/>
                <a:ea typeface="+mn-ea"/>
                <a:cs typeface="+mn-cs"/>
              </a:rPr>
              <a:t>Allow students to deepen their learning by </a:t>
            </a:r>
            <a:r>
              <a:rPr kumimoji="0" lang="en-GB" sz="2800" b="1" i="0" u="none" strike="noStrike" kern="1200" cap="none" spc="0" normalizeH="0" baseline="0" noProof="0" dirty="0">
                <a:ln>
                  <a:noFill/>
                </a:ln>
                <a:solidFill>
                  <a:srgbClr val="FF0000"/>
                </a:solidFill>
                <a:effectLst/>
                <a:uLnTx/>
                <a:uFillTx/>
                <a:latin typeface="Calibri"/>
                <a:ea typeface="+mn-ea"/>
                <a:cs typeface="+mn-cs"/>
              </a:rPr>
              <a:t>assessing</a:t>
            </a:r>
            <a:r>
              <a:rPr kumimoji="0" lang="en-GB" sz="2800" b="1" i="0" u="none" strike="noStrike" kern="1200" cap="none" spc="0" normalizeH="0" baseline="0" noProof="0" dirty="0">
                <a:ln>
                  <a:noFill/>
                </a:ln>
                <a:solidFill>
                  <a:srgbClr val="59178A"/>
                </a:solidFill>
                <a:effectLst/>
                <a:uLnTx/>
                <a:uFillTx/>
                <a:latin typeface="Calibri"/>
                <a:ea typeface="+mn-ea"/>
                <a:cs typeface="+mn-cs"/>
              </a:rPr>
              <a:t> their own learning, and assessing others’ learning – </a:t>
            </a:r>
            <a:r>
              <a:rPr kumimoji="0" lang="en-GB" sz="2800" b="1" i="0" u="none" strike="noStrike" kern="1200" cap="none" spc="0" normalizeH="0" baseline="0" noProof="0" dirty="0">
                <a:ln>
                  <a:noFill/>
                </a:ln>
                <a:solidFill>
                  <a:srgbClr val="FF0000"/>
                </a:solidFill>
                <a:effectLst/>
                <a:uLnTx/>
                <a:uFillTx/>
                <a:latin typeface="Calibri"/>
                <a:ea typeface="+mn-ea"/>
                <a:cs typeface="+mn-cs"/>
              </a:rPr>
              <a:t>making informed judgements</a:t>
            </a:r>
            <a:r>
              <a:rPr lang="en-GB" sz="2800" b="1" dirty="0">
                <a:solidFill>
                  <a:srgbClr val="59178A"/>
                </a:solidFill>
                <a:latin typeface="Calibri"/>
              </a:rPr>
              <a:t>?</a:t>
            </a:r>
            <a:endParaRPr kumimoji="0" lang="en-GB" sz="2800" b="1" i="0" u="none" strike="noStrike" kern="1200" cap="none" spc="0" normalizeH="0" baseline="0" noProof="0" dirty="0">
              <a:ln>
                <a:noFill/>
              </a:ln>
              <a:solidFill>
                <a:srgbClr val="59178A"/>
              </a:solidFill>
              <a:effectLst/>
              <a:uLnTx/>
              <a:uFillTx/>
              <a:latin typeface="Calibri"/>
              <a:ea typeface="+mn-ea"/>
              <a:cs typeface="+mn-cs"/>
            </a:endParaRP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endParaRPr kumimoji="0" lang="en-GB" sz="2800" b="1" i="0" u="none" strike="noStrike" kern="1200" cap="none" spc="0" normalizeH="0" baseline="0" noProof="0" dirty="0">
              <a:ln>
                <a:noFill/>
              </a:ln>
              <a:solidFill>
                <a:srgbClr val="59178A"/>
              </a:solidFill>
              <a:effectLst/>
              <a:uLnTx/>
              <a:uFillTx/>
              <a:latin typeface="Calibri"/>
              <a:ea typeface="+mn-ea"/>
              <a:cs typeface="+mn-cs"/>
            </a:endParaRP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endParaRPr kumimoji="0" lang="en-GB" sz="2800" b="1" i="0" u="none" strike="noStrike" kern="1200" cap="none" spc="0" normalizeH="0" baseline="0" noProof="0" dirty="0">
              <a:ln>
                <a:noFill/>
              </a:ln>
              <a:solidFill>
                <a:srgbClr val="59178A"/>
              </a:solidFill>
              <a:effectLst/>
              <a:uLnTx/>
              <a:uFillTx/>
              <a:latin typeface="Calibri"/>
              <a:ea typeface="+mn-ea"/>
              <a:cs typeface="+mn-cs"/>
            </a:endParaRP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endParaRPr kumimoji="0" lang="en-GB" sz="2800" b="1" i="0" u="none" strike="noStrike" kern="1200" cap="none" spc="0" normalizeH="0" baseline="0" noProof="0" dirty="0">
              <a:ln>
                <a:noFill/>
              </a:ln>
              <a:solidFill>
                <a:srgbClr val="59178A"/>
              </a:solidFill>
              <a:effectLst/>
              <a:uLnTx/>
              <a:uFillTx/>
              <a:latin typeface="Calibri"/>
              <a:ea typeface="+mn-ea"/>
              <a:cs typeface="+mn-cs"/>
            </a:endParaRPr>
          </a:p>
        </p:txBody>
      </p:sp>
      <p:sp>
        <p:nvSpPr>
          <p:cNvPr id="2" name="Rectangle 2"/>
          <p:cNvSpPr>
            <a:spLocks noChangeArrowheads="1"/>
          </p:cNvSpPr>
          <p:nvPr/>
        </p:nvSpPr>
        <p:spPr bwMode="auto">
          <a:xfrm>
            <a:off x="0" y="0"/>
            <a:ext cx="9144000" cy="836613"/>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85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008000"/>
                </a:solidFill>
                <a:effectLst/>
                <a:uLnTx/>
                <a:uFillTx/>
                <a:latin typeface="Calibri" panose="020F0502020204030204" pitchFamily="34" charset="0"/>
                <a:ea typeface="+mn-ea"/>
                <a:cs typeface="Calibri" panose="020F0502020204030204" pitchFamily="34" charset="0"/>
              </a:rPr>
              <a:t>What </a:t>
            </a:r>
            <a:r>
              <a:rPr kumimoji="0" lang="en-US" sz="3200" b="1" i="1" u="none" strike="noStrike" kern="1200" cap="none" spc="0" normalizeH="0" baseline="0" noProof="0" dirty="0">
                <a:ln>
                  <a:noFill/>
                </a:ln>
                <a:solidFill>
                  <a:srgbClr val="FF3300"/>
                </a:solidFill>
                <a:effectLst/>
                <a:uLnTx/>
                <a:uFillTx/>
                <a:latin typeface="Calibri" panose="020F0502020204030204" pitchFamily="34" charset="0"/>
                <a:ea typeface="+mn-ea"/>
                <a:cs typeface="Calibri" panose="020F0502020204030204" pitchFamily="34" charset="0"/>
              </a:rPr>
              <a:t>else</a:t>
            </a:r>
            <a:r>
              <a:rPr kumimoji="0" lang="en-US" sz="3200" b="1" i="0" u="none" strike="noStrike" kern="1200" cap="none" spc="0" normalizeH="0" noProof="0" dirty="0">
                <a:ln>
                  <a:noFill/>
                </a:ln>
                <a:solidFill>
                  <a:srgbClr val="008000"/>
                </a:solidFill>
                <a:effectLst/>
                <a:uLnTx/>
                <a:uFillTx/>
                <a:latin typeface="Calibri" panose="020F0502020204030204" pitchFamily="34" charset="0"/>
                <a:ea typeface="+mn-ea"/>
                <a:cs typeface="Calibri" panose="020F0502020204030204" pitchFamily="34" charset="0"/>
              </a:rPr>
              <a:t> can we do to use </a:t>
            </a:r>
          </a:p>
          <a:p>
            <a:pPr marL="0" marR="0" lvl="0" indent="0" algn="ctr" defTabSz="914400" rtl="0" eaLnBrk="1" fontAlgn="base" latinLnBrk="0" hangingPunct="1">
              <a:lnSpc>
                <a:spcPct val="85000"/>
              </a:lnSpc>
              <a:spcBef>
                <a:spcPct val="0"/>
              </a:spcBef>
              <a:spcAft>
                <a:spcPct val="0"/>
              </a:spcAft>
              <a:buClrTx/>
              <a:buSzTx/>
              <a:buFontTx/>
              <a:buNone/>
              <a:tabLst/>
              <a:defRPr/>
            </a:pPr>
            <a:r>
              <a:rPr kumimoji="0" lang="en-US" sz="3200" b="1" i="0" u="none" strike="noStrike" kern="1200" cap="none" spc="0" normalizeH="0" noProof="0" dirty="0">
                <a:ln>
                  <a:noFill/>
                </a:ln>
                <a:solidFill>
                  <a:srgbClr val="008000"/>
                </a:solidFill>
                <a:effectLst/>
                <a:uLnTx/>
                <a:uFillTx/>
                <a:latin typeface="Calibri" panose="020F0502020204030204" pitchFamily="34" charset="0"/>
                <a:ea typeface="+mn-ea"/>
                <a:cs typeface="Calibri" panose="020F0502020204030204" pitchFamily="34" charset="0"/>
              </a:rPr>
              <a:t>teaching, assessment and feedback to</a:t>
            </a:r>
            <a:r>
              <a:rPr kumimoji="0" lang="en-US" sz="3200" b="1" i="0" u="none" strike="noStrike" kern="1200" cap="none" spc="0" normalizeH="0" baseline="0" noProof="0" dirty="0">
                <a:ln>
                  <a:noFill/>
                </a:ln>
                <a:solidFill>
                  <a:srgbClr val="008000"/>
                </a:solidFill>
                <a:effectLst/>
                <a:uLnTx/>
                <a:uFillTx/>
                <a:latin typeface="Calibri" panose="020F0502020204030204" pitchFamily="34" charset="0"/>
                <a:ea typeface="+mn-ea"/>
                <a:cs typeface="Calibri" panose="020F0502020204030204" pitchFamily="34" charset="0"/>
              </a:rPr>
              <a:t>:</a:t>
            </a:r>
          </a:p>
        </p:txBody>
      </p:sp>
    </p:spTree>
    <p:extLst>
      <p:ext uri="{BB962C8B-B14F-4D97-AF65-F5344CB8AC3E}">
        <p14:creationId xmlns:p14="http://schemas.microsoft.com/office/powerpoint/2010/main" val="144143761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build="p" animBg="1"/>
      <p:bldP spid="2"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b="1" dirty="0"/>
              <a:t>Looking ahead to the next sessions</a:t>
            </a:r>
          </a:p>
        </p:txBody>
      </p:sp>
      <p:sp>
        <p:nvSpPr>
          <p:cNvPr id="43011" name="Rectangle 3"/>
          <p:cNvSpPr>
            <a:spLocks noGrp="1" noChangeArrowheads="1"/>
          </p:cNvSpPr>
          <p:nvPr>
            <p:ph type="body" idx="1"/>
          </p:nvPr>
        </p:nvSpPr>
        <p:spPr>
          <a:xfrm>
            <a:off x="285720" y="764706"/>
            <a:ext cx="8629680" cy="5361458"/>
          </a:xfrm>
        </p:spPr>
        <p:txBody>
          <a:bodyPr/>
          <a:lstStyle/>
          <a:p>
            <a:pPr eaLnBrk="1" hangingPunct="1"/>
            <a:r>
              <a:rPr lang="en-US" sz="2600" dirty="0"/>
              <a:t>Assessment and feedback can be powerful means of </a:t>
            </a:r>
            <a:r>
              <a:rPr lang="en-US" sz="2600" dirty="0">
                <a:solidFill>
                  <a:srgbClr val="CC3399"/>
                </a:solidFill>
              </a:rPr>
              <a:t>focusing student effort and enhancing achievement </a:t>
            </a:r>
            <a:r>
              <a:rPr lang="en-US" sz="2600" dirty="0"/>
              <a:t>if well designed (Biggs and Tang, 2011);</a:t>
            </a:r>
          </a:p>
          <a:p>
            <a:pPr eaLnBrk="1" hangingPunct="1"/>
            <a:r>
              <a:rPr lang="en-US" sz="2600" dirty="0"/>
              <a:t>Students </a:t>
            </a:r>
            <a:r>
              <a:rPr lang="en-US" sz="2600" dirty="0">
                <a:solidFill>
                  <a:srgbClr val="CC3399"/>
                </a:solidFill>
              </a:rPr>
              <a:t>in the early stages of their learning journey </a:t>
            </a:r>
            <a:r>
              <a:rPr lang="en-US" sz="2600" dirty="0"/>
              <a:t>are likely to need more support and positive feedback than later, when they are more robust and confident;</a:t>
            </a:r>
          </a:p>
          <a:p>
            <a:pPr eaLnBrk="1" hangingPunct="1"/>
            <a:r>
              <a:rPr lang="en-US" sz="2600" dirty="0"/>
              <a:t>The </a:t>
            </a:r>
            <a:r>
              <a:rPr lang="en-US" sz="2600" dirty="0">
                <a:solidFill>
                  <a:srgbClr val="CC3399"/>
                </a:solidFill>
              </a:rPr>
              <a:t>first six weeks </a:t>
            </a:r>
            <a:r>
              <a:rPr lang="en-US" sz="2600" dirty="0"/>
              <a:t>are crucial in helping students understand how assessment and feedback work;</a:t>
            </a:r>
          </a:p>
          <a:p>
            <a:pPr eaLnBrk="1" hangingPunct="1"/>
            <a:r>
              <a:rPr lang="en-US" sz="2600" dirty="0"/>
              <a:t>No single method of giving feedback is likely to be ubiquitously successful, so it’s worth using a </a:t>
            </a:r>
            <a:r>
              <a:rPr lang="en-US" sz="2600" dirty="0">
                <a:solidFill>
                  <a:srgbClr val="CC3399"/>
                </a:solidFill>
              </a:rPr>
              <a:t>variety</a:t>
            </a:r>
            <a:r>
              <a:rPr lang="en-US" sz="2600" dirty="0"/>
              <a:t> of approaches;</a:t>
            </a:r>
          </a:p>
          <a:p>
            <a:pPr eaLnBrk="1" hangingPunct="1"/>
            <a:r>
              <a:rPr lang="en-US" sz="2600" dirty="0"/>
              <a:t>Assessment needs to be </a:t>
            </a:r>
            <a:r>
              <a:rPr lang="en-US" sz="2600" dirty="0">
                <a:solidFill>
                  <a:srgbClr val="CC3399"/>
                </a:solidFill>
              </a:rPr>
              <a:t>manageable</a:t>
            </a:r>
            <a:r>
              <a:rPr lang="en-US" sz="2600" dirty="0"/>
              <a:t> for staff and students if it is going to engage students in learning activities. </a:t>
            </a:r>
          </a:p>
        </p:txBody>
      </p:sp>
    </p:spTree>
    <p:extLst>
      <p:ext uri="{BB962C8B-B14F-4D97-AF65-F5344CB8AC3E}">
        <p14:creationId xmlns:p14="http://schemas.microsoft.com/office/powerpoint/2010/main" val="325518814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0" y="12"/>
            <a:ext cx="9144000" cy="765175"/>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algn="ctr">
              <a:lnSpc>
                <a:spcPct val="85000"/>
              </a:lnSpc>
            </a:pPr>
            <a:r>
              <a:rPr lang="en-US" sz="3200" b="1" dirty="0">
                <a:solidFill>
                  <a:srgbClr val="008000"/>
                </a:solidFill>
                <a:latin typeface="+mj-lt"/>
                <a:ea typeface="+mj-ea"/>
                <a:cs typeface="+mj-cs"/>
              </a:rPr>
              <a:t>Back to our intended learning outcomes…</a:t>
            </a:r>
          </a:p>
        </p:txBody>
      </p:sp>
      <p:sp>
        <p:nvSpPr>
          <p:cNvPr id="22531" name="Oval 3">
            <a:hlinkClick r:id="" action="ppaction://hlinkshowjump?jump=previousslide"/>
          </p:cNvPr>
          <p:cNvSpPr>
            <a:spLocks noChangeArrowheads="1"/>
          </p:cNvSpPr>
          <p:nvPr/>
        </p:nvSpPr>
        <p:spPr bwMode="auto">
          <a:xfrm>
            <a:off x="1295400" y="762000"/>
            <a:ext cx="6096000" cy="594360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0" b="0"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22532" name="Oval 4"/>
          <p:cNvSpPr>
            <a:spLocks noChangeArrowheads="1"/>
          </p:cNvSpPr>
          <p:nvPr/>
        </p:nvSpPr>
        <p:spPr bwMode="auto">
          <a:xfrm>
            <a:off x="2006602" y="1549400"/>
            <a:ext cx="4749800" cy="4445000"/>
          </a:xfrm>
          <a:prstGeom prst="ellipse">
            <a:avLst/>
          </a:prstGeom>
          <a:solidFill>
            <a:srgbClr val="FF99FF"/>
          </a:solidFill>
          <a:ln w="50800">
            <a:solidFill>
              <a:schemeClr val="tx1"/>
            </a:solidFill>
            <a:round/>
            <a:headEnd/>
            <a:tailEnd/>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0" b="0"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22533" name="Oval 5"/>
          <p:cNvSpPr>
            <a:spLocks noChangeArrowheads="1"/>
          </p:cNvSpPr>
          <p:nvPr/>
        </p:nvSpPr>
        <p:spPr bwMode="auto">
          <a:xfrm>
            <a:off x="2692402" y="2082800"/>
            <a:ext cx="3378200" cy="3302000"/>
          </a:xfrm>
          <a:prstGeom prst="ellipse">
            <a:avLst/>
          </a:prstGeom>
          <a:solidFill>
            <a:srgbClr val="FF3300"/>
          </a:solidFill>
          <a:ln w="50800">
            <a:solidFill>
              <a:schemeClr val="tx1"/>
            </a:solidFill>
            <a:round/>
            <a:headEnd/>
            <a:tailEnd/>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0" b="0"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22534" name="Oval 6"/>
          <p:cNvSpPr>
            <a:spLocks noChangeArrowheads="1"/>
          </p:cNvSpPr>
          <p:nvPr/>
        </p:nvSpPr>
        <p:spPr bwMode="auto">
          <a:xfrm>
            <a:off x="3378202"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srgbClr val="000000"/>
                </a:solidFill>
                <a:effectLst/>
                <a:uLnTx/>
                <a:uFillTx/>
                <a:latin typeface="Comic Sans MS" pitchFamily="66" charset="0"/>
                <a:ea typeface="+mn-ea"/>
                <a:cs typeface="+mn-cs"/>
              </a:rPr>
              <a:t>Wanting/</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srgbClr val="000000"/>
                </a:solidFill>
                <a:effectLst/>
                <a:uLnTx/>
                <a:uFillTx/>
                <a:latin typeface="Comic Sans MS" pitchFamily="66" charset="0"/>
                <a:ea typeface="+mn-ea"/>
                <a:cs typeface="+mn-cs"/>
              </a:rPr>
              <a:t>Needing</a:t>
            </a:r>
          </a:p>
        </p:txBody>
      </p:sp>
      <p:sp>
        <p:nvSpPr>
          <p:cNvPr id="22535" name="Rectangle 7"/>
          <p:cNvSpPr>
            <a:spLocks noChangeArrowheads="1"/>
          </p:cNvSpPr>
          <p:nvPr/>
        </p:nvSpPr>
        <p:spPr bwMode="auto">
          <a:xfrm>
            <a:off x="3810000" y="4618039"/>
            <a:ext cx="1447800" cy="585418"/>
          </a:xfrm>
          <a:prstGeom prst="rect">
            <a:avLst/>
          </a:prstGeom>
          <a:noFill/>
          <a:ln w="9525">
            <a:noFill/>
            <a:miter lim="800000"/>
            <a:headEnd/>
            <a:tailEnd/>
          </a:ln>
        </p:spPr>
        <p:txBody>
          <a:bodyPr lIns="92075" tIns="46038" rIns="92075" bIns="46038">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FFFF"/>
                </a:solidFill>
                <a:effectLst/>
                <a:uLnTx/>
                <a:uFillTx/>
                <a:latin typeface="Comic Sans MS" pitchFamily="66" charset="0"/>
                <a:ea typeface="+mn-ea"/>
                <a:cs typeface="+mn-cs"/>
              </a:rPr>
              <a:t>Doing</a:t>
            </a:r>
          </a:p>
        </p:txBody>
      </p:sp>
      <p:sp>
        <p:nvSpPr>
          <p:cNvPr id="22536" name="Rectangle 8"/>
          <p:cNvSpPr>
            <a:spLocks noChangeArrowheads="1"/>
          </p:cNvSpPr>
          <p:nvPr/>
        </p:nvSpPr>
        <p:spPr bwMode="auto">
          <a:xfrm>
            <a:off x="3505200" y="6065839"/>
            <a:ext cx="2514600" cy="585418"/>
          </a:xfrm>
          <a:prstGeom prst="rect">
            <a:avLst/>
          </a:prstGeom>
          <a:noFill/>
          <a:ln w="9525">
            <a:noFill/>
            <a:miter lim="800000"/>
            <a:headEnd/>
            <a:tailEnd/>
          </a:ln>
        </p:spPr>
        <p:txBody>
          <a:bodyPr lIns="92075" tIns="46038" rIns="92075" bIns="46038">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000000"/>
                </a:solidFill>
                <a:effectLst/>
                <a:uLnTx/>
                <a:uFillTx/>
                <a:latin typeface="Comic Sans MS" pitchFamily="66" charset="0"/>
                <a:ea typeface="+mn-ea"/>
                <a:cs typeface="+mn-cs"/>
              </a:rPr>
              <a:t>Feedback</a:t>
            </a:r>
          </a:p>
        </p:txBody>
      </p:sp>
      <p:sp>
        <p:nvSpPr>
          <p:cNvPr id="22537" name="AutoShape 9">
            <a:hlinkClick r:id="rId3" action="ppaction://hlinkpres?slideindex=1&amp;slidetitle=" highlightClick="1"/>
          </p:cNvPr>
          <p:cNvSpPr>
            <a:spLocks noChangeArrowheads="1"/>
          </p:cNvSpPr>
          <p:nvPr/>
        </p:nvSpPr>
        <p:spPr bwMode="auto">
          <a:xfrm>
            <a:off x="8101019" y="5821375"/>
            <a:ext cx="1042987" cy="1042987"/>
          </a:xfrm>
          <a:prstGeom prst="actionButtonBlank">
            <a:avLst/>
          </a:prstGeom>
          <a:noFill/>
          <a:ln w="12700">
            <a:noFill/>
            <a:miter lim="800000"/>
            <a:headEnd type="none" w="sm" len="sm"/>
            <a:tailEnd type="none" w="sm" len="sm"/>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0" b="0"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22538" name="Rectangle 10"/>
          <p:cNvSpPr>
            <a:spLocks noChangeArrowheads="1"/>
          </p:cNvSpPr>
          <p:nvPr/>
        </p:nvSpPr>
        <p:spPr bwMode="auto">
          <a:xfrm>
            <a:off x="2987677" y="5157789"/>
            <a:ext cx="2795588" cy="585418"/>
          </a:xfrm>
          <a:prstGeom prst="rect">
            <a:avLst/>
          </a:prstGeom>
          <a:noFill/>
          <a:ln w="9525">
            <a:noFill/>
            <a:miter lim="800000"/>
            <a:headEnd/>
            <a:tailEnd/>
          </a:ln>
        </p:spPr>
        <p:txBody>
          <a:bodyPr lIns="92075" tIns="46038" rIns="92075" bIns="46038">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000000"/>
                </a:solidFill>
                <a:effectLst/>
                <a:uLnTx/>
                <a:uFillTx/>
                <a:latin typeface="Comic Sans MS" pitchFamily="66" charset="0"/>
                <a:ea typeface="+mn-ea"/>
                <a:cs typeface="+mn-cs"/>
              </a:rPr>
              <a:t>Making sense</a:t>
            </a:r>
          </a:p>
        </p:txBody>
      </p:sp>
      <p:sp>
        <p:nvSpPr>
          <p:cNvPr id="22539" name="Rectangle 11"/>
          <p:cNvSpPr>
            <a:spLocks noChangeArrowheads="1"/>
          </p:cNvSpPr>
          <p:nvPr/>
        </p:nvSpPr>
        <p:spPr bwMode="auto">
          <a:xfrm>
            <a:off x="0" y="836613"/>
            <a:ext cx="9144000" cy="6021387"/>
          </a:xfrm>
          <a:prstGeom prst="rect">
            <a:avLst/>
          </a:prstGeom>
          <a:solidFill>
            <a:srgbClr val="FFFFFF">
              <a:alpha val="89804"/>
            </a:srgbClr>
          </a:solidFill>
          <a:ln w="9525" algn="ctr">
            <a:noFill/>
            <a:miter lim="800000"/>
            <a:headEnd/>
            <a:tailEnd/>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0" b="0" i="0" u="none" strike="noStrike" kern="1200" cap="none" spc="0" normalizeH="0" baseline="0" noProof="0">
              <a:ln>
                <a:noFill/>
              </a:ln>
              <a:solidFill>
                <a:srgbClr val="59178A"/>
              </a:solidFill>
              <a:effectLst/>
              <a:uLnTx/>
              <a:uFillTx/>
              <a:latin typeface="Arial" pitchFamily="34" charset="0"/>
              <a:ea typeface="+mn-ea"/>
              <a:cs typeface="+mn-cs"/>
            </a:endParaRPr>
          </a:p>
        </p:txBody>
      </p:sp>
      <p:sp>
        <p:nvSpPr>
          <p:cNvPr id="1403917" name="Rectangle 13"/>
          <p:cNvSpPr>
            <a:spLocks noChangeArrowheads="1"/>
          </p:cNvSpPr>
          <p:nvPr/>
        </p:nvSpPr>
        <p:spPr bwMode="auto">
          <a:xfrm>
            <a:off x="0" y="692150"/>
            <a:ext cx="9144000" cy="6165850"/>
          </a:xfrm>
          <a:prstGeom prst="rect">
            <a:avLst/>
          </a:prstGeom>
          <a:noFill/>
          <a:ln w="12700">
            <a:noFill/>
            <a:miter lim="800000"/>
            <a:headEnd/>
            <a:tailEnd/>
          </a:ln>
        </p:spPr>
        <p:txBody>
          <a:bodyPr lIns="92075" tIns="46038" rIns="92075" bIns="46038"/>
          <a:lstStyle/>
          <a:p>
            <a:pPr marL="723900" marR="0" lvl="0" indent="-7239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2800" b="1" i="0" u="none" strike="noStrike" kern="1200" cap="none" spc="0" normalizeH="0" baseline="0" noProof="0" dirty="0">
                <a:ln>
                  <a:noFill/>
                </a:ln>
                <a:solidFill>
                  <a:srgbClr val="660066"/>
                </a:solidFill>
                <a:effectLst/>
                <a:uLnTx/>
                <a:uFillTx/>
                <a:latin typeface="Calibri"/>
              </a:rPr>
              <a:t>Do you now feel better able to:</a:t>
            </a:r>
          </a:p>
          <a:p>
            <a:pPr marL="723900" marR="0" lvl="0" indent="-7239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2800" b="1" i="0" u="none" strike="noStrike" kern="1200" cap="none" spc="0" normalizeH="0" baseline="0" noProof="0" dirty="0">
                <a:ln>
                  <a:noFill/>
                </a:ln>
                <a:solidFill>
                  <a:srgbClr val="660066"/>
                </a:solidFill>
                <a:effectLst/>
                <a:uLnTx/>
                <a:uFillTx/>
                <a:latin typeface="Calibri"/>
              </a:rPr>
              <a:t>	</a:t>
            </a:r>
            <a:r>
              <a:rPr kumimoji="0" lang="en-GB" sz="2800" b="1" i="0" u="none" strike="noStrike" kern="1200" cap="none" spc="0" normalizeH="0" baseline="0" noProof="0" dirty="0">
                <a:ln>
                  <a:noFill/>
                </a:ln>
                <a:solidFill>
                  <a:srgbClr val="336600"/>
                </a:solidFill>
                <a:effectLst/>
                <a:uLnTx/>
                <a:uFillTx/>
                <a:latin typeface="Calibri"/>
              </a:rPr>
              <a:t>2 hands = very much better</a:t>
            </a:r>
            <a:r>
              <a:rPr kumimoji="0" lang="en-GB" sz="2800" b="1" i="0" u="none" strike="noStrike" kern="1200" cap="none" spc="0" normalizeH="0" baseline="0" noProof="0" dirty="0">
                <a:ln>
                  <a:noFill/>
                </a:ln>
                <a:solidFill>
                  <a:srgbClr val="660066"/>
                </a:solidFill>
                <a:effectLst/>
                <a:uLnTx/>
                <a:uFillTx/>
                <a:latin typeface="Calibri"/>
              </a:rPr>
              <a:t>,  </a:t>
            </a:r>
          </a:p>
          <a:p>
            <a:pPr marL="723900" marR="0" lvl="0" indent="-7239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2800" b="1" i="0" u="none" strike="noStrike" kern="1200" cap="none" spc="0" normalizeH="0" baseline="0" noProof="0" dirty="0">
                <a:ln>
                  <a:noFill/>
                </a:ln>
                <a:solidFill>
                  <a:srgbClr val="660066"/>
                </a:solidFill>
                <a:effectLst/>
                <a:uLnTx/>
                <a:uFillTx/>
                <a:latin typeface="Calibri"/>
              </a:rPr>
              <a:t>	</a:t>
            </a:r>
            <a:r>
              <a:rPr kumimoji="0" lang="en-GB" sz="2800" b="1" i="0" u="none" strike="noStrike" kern="1200" cap="none" spc="0" normalizeH="0" baseline="0" noProof="0" dirty="0">
                <a:ln>
                  <a:noFill/>
                </a:ln>
                <a:solidFill>
                  <a:srgbClr val="CC6600"/>
                </a:solidFill>
                <a:effectLst/>
                <a:uLnTx/>
                <a:uFillTx/>
                <a:latin typeface="Calibri"/>
              </a:rPr>
              <a:t>one hand = somewhat  better</a:t>
            </a:r>
            <a:r>
              <a:rPr kumimoji="0" lang="en-GB" sz="2800" b="1" i="0" u="none" strike="noStrike" kern="1200" cap="none" spc="0" normalizeH="0" baseline="0" noProof="0" dirty="0">
                <a:ln>
                  <a:noFill/>
                </a:ln>
                <a:solidFill>
                  <a:srgbClr val="660066"/>
                </a:solidFill>
                <a:effectLst/>
                <a:uLnTx/>
                <a:uFillTx/>
                <a:latin typeface="Calibri"/>
              </a:rPr>
              <a:t>, </a:t>
            </a:r>
          </a:p>
          <a:p>
            <a:pPr marL="723900" marR="0" lvl="0" indent="-7239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2800" b="1" i="0" u="none" strike="noStrike" kern="1200" cap="none" spc="0" normalizeH="0" baseline="0" noProof="0" dirty="0">
                <a:ln>
                  <a:noFill/>
                </a:ln>
                <a:solidFill>
                  <a:srgbClr val="660066"/>
                </a:solidFill>
                <a:effectLst/>
                <a:uLnTx/>
                <a:uFillTx/>
                <a:latin typeface="Calibri"/>
              </a:rPr>
              <a:t>	</a:t>
            </a:r>
            <a:r>
              <a:rPr kumimoji="0" lang="en-GB" sz="2800" b="1" i="0" u="none" strike="noStrike" kern="1200" cap="none" spc="0" normalizeH="0" baseline="0" noProof="0" dirty="0">
                <a:ln>
                  <a:noFill/>
                </a:ln>
                <a:solidFill>
                  <a:srgbClr val="CC0000"/>
                </a:solidFill>
                <a:effectLst/>
                <a:uLnTx/>
                <a:uFillTx/>
                <a:latin typeface="Calibri"/>
              </a:rPr>
              <a:t>touch left ear = no better</a:t>
            </a:r>
            <a:r>
              <a:rPr kumimoji="0" lang="en-GB" sz="2800" b="1" i="0" u="none" strike="noStrike" kern="1200" cap="none" spc="0" normalizeH="0" baseline="0" noProof="0" dirty="0">
                <a:ln>
                  <a:noFill/>
                </a:ln>
                <a:solidFill>
                  <a:srgbClr val="660066"/>
                </a:solidFill>
                <a:effectLst/>
                <a:uLnTx/>
                <a:uFillTx/>
                <a:latin typeface="Calibri"/>
              </a:rPr>
              <a:t>...</a:t>
            </a:r>
            <a:endParaRPr kumimoji="0" lang="en-US" sz="2800" b="1" i="0" u="none" strike="noStrike" kern="0" cap="none" spc="0" normalizeH="0" baseline="0" noProof="0" dirty="0">
              <a:ln>
                <a:noFill/>
              </a:ln>
              <a:solidFill>
                <a:srgbClr val="660066"/>
              </a:solidFill>
              <a:effectLst/>
              <a:uLnTx/>
              <a:uFillTx/>
              <a:latin typeface="Calibri"/>
            </a:endParaRPr>
          </a:p>
          <a:p>
            <a:pPr marL="533400" lvl="0" indent="-533400" eaLnBrk="0" hangingPunct="0">
              <a:lnSpc>
                <a:spcPct val="90000"/>
              </a:lnSpc>
              <a:spcBef>
                <a:spcPct val="35000"/>
              </a:spcBef>
              <a:buClr>
                <a:srgbClr val="009900"/>
              </a:buClr>
              <a:buFont typeface="+mj-lt"/>
              <a:buAutoNum type="arabicPeriod"/>
            </a:pPr>
            <a:r>
              <a:rPr lang="en-GB" sz="3200" b="1" kern="0" dirty="0">
                <a:solidFill>
                  <a:srgbClr val="660066"/>
                </a:solidFill>
                <a:latin typeface="Calibri"/>
              </a:rPr>
              <a:t>Re-examine  some of the problems we have with making feedback work effectively.</a:t>
            </a:r>
          </a:p>
          <a:p>
            <a:pPr marL="533400" lvl="0" indent="-533400" eaLnBrk="0" hangingPunct="0">
              <a:lnSpc>
                <a:spcPct val="90000"/>
              </a:lnSpc>
              <a:spcBef>
                <a:spcPct val="35000"/>
              </a:spcBef>
              <a:buClr>
                <a:srgbClr val="009900"/>
              </a:buClr>
              <a:buFont typeface="+mj-lt"/>
              <a:buAutoNum type="arabicPeriod"/>
            </a:pPr>
            <a:r>
              <a:rPr lang="en-GB" sz="3200" b="1" kern="0" dirty="0">
                <a:solidFill>
                  <a:srgbClr val="660066"/>
                </a:solidFill>
                <a:latin typeface="Calibri"/>
              </a:rPr>
              <a:t>Look at what the current literature suggests about making feedback dialogues work well.</a:t>
            </a:r>
          </a:p>
        </p:txBody>
      </p:sp>
    </p:spTree>
    <p:extLst>
      <p:ext uri="{BB962C8B-B14F-4D97-AF65-F5344CB8AC3E}">
        <p14:creationId xmlns:p14="http://schemas.microsoft.com/office/powerpoint/2010/main" val="22459179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039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0391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0391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0391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0391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0391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3917"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087D3-051D-42C8-8FB1-64878DA60E18}"/>
              </a:ext>
            </a:extLst>
          </p:cNvPr>
          <p:cNvSpPr>
            <a:spLocks noGrp="1"/>
          </p:cNvSpPr>
          <p:nvPr>
            <p:ph type="title"/>
          </p:nvPr>
        </p:nvSpPr>
        <p:spPr>
          <a:xfrm>
            <a:off x="304802" y="2597152"/>
            <a:ext cx="8713788" cy="935037"/>
          </a:xfrm>
        </p:spPr>
        <p:txBody>
          <a:bodyPr/>
          <a:lstStyle/>
          <a:p>
            <a:r>
              <a:rPr lang="en-GB" sz="7200" b="1" dirty="0">
                <a:solidFill>
                  <a:srgbClr val="FF0000"/>
                </a:solidFill>
              </a:rPr>
              <a:t>May I wish you a very merry Christmas</a:t>
            </a:r>
          </a:p>
        </p:txBody>
      </p:sp>
      <p:sp>
        <p:nvSpPr>
          <p:cNvPr id="3" name="Content Placeholder 2">
            <a:extLst>
              <a:ext uri="{FF2B5EF4-FFF2-40B4-BE49-F238E27FC236}">
                <a16:creationId xmlns:a16="http://schemas.microsoft.com/office/drawing/2014/main" id="{B8D9D8E6-8475-4068-ABBB-B093397FEF0B}"/>
              </a:ext>
            </a:extLst>
          </p:cNvPr>
          <p:cNvSpPr>
            <a:spLocks noGrp="1"/>
          </p:cNvSpPr>
          <p:nvPr>
            <p:ph idx="1"/>
          </p:nvPr>
        </p:nvSpPr>
        <p:spPr/>
        <p:txBody>
          <a:bodyPr/>
          <a:lstStyle/>
          <a:p>
            <a:endParaRPr lang="en-GB" dirty="0"/>
          </a:p>
        </p:txBody>
      </p:sp>
      <p:sp>
        <p:nvSpPr>
          <p:cNvPr id="4" name="Date Placeholder 3">
            <a:extLst>
              <a:ext uri="{FF2B5EF4-FFF2-40B4-BE49-F238E27FC236}">
                <a16:creationId xmlns:a16="http://schemas.microsoft.com/office/drawing/2014/main" id="{FCC67DEC-DD68-4E19-A066-01FF341EC8DE}"/>
              </a:ext>
            </a:extLst>
          </p:cNvPr>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alt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Tree>
    <p:extLst>
      <p:ext uri="{BB962C8B-B14F-4D97-AF65-F5344CB8AC3E}">
        <p14:creationId xmlns:p14="http://schemas.microsoft.com/office/powerpoint/2010/main" val="102722275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0" y="642926"/>
            <a:ext cx="9144000" cy="5622925"/>
          </a:xfrm>
          <a:prstGeom prst="rect">
            <a:avLst/>
          </a:prstGeom>
          <a:noFill/>
          <a:ln w="12700">
            <a:noFill/>
            <a:miter lim="800000"/>
            <a:headEnd/>
            <a:tailEnd/>
          </a:ln>
        </p:spPr>
        <p:txBody>
          <a:bodyPr lIns="92075" tIns="46038" rIns="92075" bIns="46038" anchor="ctr"/>
          <a:lstStyle/>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CCFFFF"/>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r>
              <a:rPr kumimoji="0" lang="en-GB" sz="5400" b="1" i="0" u="none" strike="noStrike" kern="1200" cap="none" spc="0" normalizeH="0" baseline="0" noProof="0" dirty="0">
                <a:ln>
                  <a:noFill/>
                </a:ln>
                <a:solidFill>
                  <a:srgbClr val="CCFFFF"/>
                </a:solidFill>
                <a:effectLst/>
                <a:uLnTx/>
                <a:uFillTx/>
                <a:latin typeface="Arial" charset="0"/>
                <a:ea typeface="+mn-ea"/>
                <a:cs typeface="+mn-cs"/>
              </a:rPr>
              <a:t>Thank you…</a:t>
            </a: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b="1" i="0" u="none" strike="noStrike" kern="1200" cap="none" spc="0" normalizeH="0" baseline="0" noProof="0" dirty="0">
              <a:ln>
                <a:noFill/>
              </a:ln>
              <a:solidFill>
                <a:srgbClr val="FF6600"/>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5400" b="1" i="0" u="none" strike="noStrike" kern="1200" cap="none" spc="0" normalizeH="0" baseline="0" noProof="0" dirty="0">
              <a:ln>
                <a:noFill/>
              </a:ln>
              <a:solidFill>
                <a:srgbClr val="CCFFFF"/>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r>
              <a:rPr kumimoji="0" lang="en-GB" sz="3600" b="1" i="0" u="none" strike="noStrike" kern="1200" cap="none" spc="0" normalizeH="0" baseline="0" noProof="0" dirty="0">
                <a:ln>
                  <a:noFill/>
                </a:ln>
                <a:solidFill>
                  <a:srgbClr val="FFFF00"/>
                </a:solidFill>
                <a:effectLst/>
                <a:uLnTx/>
                <a:uFillTx/>
                <a:latin typeface="Arial" charset="0"/>
                <a:ea typeface="+mn-ea"/>
                <a:cs typeface="+mn-cs"/>
              </a:rPr>
              <a:t>Website: </a:t>
            </a:r>
            <a:r>
              <a:rPr kumimoji="0" lang="en-GB" sz="3600" b="1" i="0" u="none" strike="noStrike" kern="1200" cap="none" spc="0" normalizeH="0" baseline="0" noProof="0" dirty="0">
                <a:ln>
                  <a:noFill/>
                </a:ln>
                <a:solidFill>
                  <a:srgbClr val="FF66CC"/>
                </a:solidFill>
                <a:effectLst/>
                <a:uLnTx/>
                <a:uFillTx/>
                <a:latin typeface="Arial" charset="0"/>
                <a:ea typeface="+mn-ea"/>
                <a:cs typeface="+mn-cs"/>
                <a:hlinkClick r:id="rId3"/>
              </a:rPr>
              <a:t>http://phil-race.co.uk</a:t>
            </a:r>
            <a:r>
              <a:rPr kumimoji="0" lang="en-GB" sz="3600" b="1" i="0" u="none" strike="noStrike" kern="1200" cap="none" spc="0" normalizeH="0" baseline="0" noProof="0" dirty="0">
                <a:ln>
                  <a:noFill/>
                </a:ln>
                <a:solidFill>
                  <a:srgbClr val="FF66CC"/>
                </a:solidFill>
                <a:effectLst/>
                <a:uLnTx/>
                <a:uFillTx/>
                <a:latin typeface="Arial" charset="0"/>
                <a:ea typeface="+mn-ea"/>
                <a:cs typeface="+mn-cs"/>
              </a:rPr>
              <a:t>   </a:t>
            </a: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00B0F0"/>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r>
              <a:rPr kumimoji="0" lang="en-GB" sz="3600" b="1" i="0" u="none" strike="noStrike" kern="1200" cap="none" spc="0" normalizeH="0" baseline="0" noProof="0" dirty="0">
                <a:ln>
                  <a:noFill/>
                </a:ln>
                <a:solidFill>
                  <a:srgbClr val="00B0F0"/>
                </a:solidFill>
                <a:effectLst/>
                <a:uLnTx/>
                <a:uFillTx/>
                <a:latin typeface="Arial" charset="0"/>
                <a:ea typeface="+mn-ea"/>
                <a:cs typeface="+mn-cs"/>
              </a:rPr>
              <a:t>Follow Phil on Twitter  @RacePhil </a:t>
            </a: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FF66CC"/>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r>
              <a:rPr kumimoji="0" lang="en-GB" sz="3600" b="1" i="0" u="none" strike="noStrike" kern="1200" cap="none" spc="0" normalizeH="0" baseline="0" noProof="0" dirty="0">
                <a:ln>
                  <a:noFill/>
                </a:ln>
                <a:solidFill>
                  <a:srgbClr val="CCCCFF"/>
                </a:solidFill>
                <a:effectLst/>
                <a:uLnTx/>
                <a:uFillTx/>
                <a:latin typeface="Arial" charset="0"/>
                <a:ea typeface="+mn-ea"/>
                <a:cs typeface="+mn-cs"/>
              </a:rPr>
              <a:t>e-mail:  </a:t>
            </a:r>
            <a:r>
              <a:rPr kumimoji="0" lang="en-GB" sz="3600" b="1" i="0" u="none" strike="noStrike" kern="1200" cap="none" spc="0" normalizeH="0" baseline="0" noProof="0" dirty="0">
                <a:ln>
                  <a:noFill/>
                </a:ln>
                <a:solidFill>
                  <a:srgbClr val="FFFF00"/>
                </a:solidFill>
                <a:effectLst/>
                <a:uLnTx/>
                <a:uFillTx/>
                <a:latin typeface="Arial" charset="0"/>
                <a:ea typeface="+mn-ea"/>
                <a:cs typeface="+mn-cs"/>
              </a:rPr>
              <a:t>phil@phil-race.co.uk</a:t>
            </a: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CCFFFF"/>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CCFFFF"/>
              </a:solidFill>
              <a:effectLst/>
              <a:uLnTx/>
              <a:uFillTx/>
              <a:latin typeface="Arial" charset="0"/>
              <a:ea typeface="+mn-ea"/>
              <a:cs typeface="+mn-cs"/>
            </a:endParaRPr>
          </a:p>
        </p:txBody>
      </p:sp>
      <p:pic>
        <p:nvPicPr>
          <p:cNvPr id="3" name="Picture 2">
            <a:extLst>
              <a:ext uri="{FF2B5EF4-FFF2-40B4-BE49-F238E27FC236}">
                <a16:creationId xmlns:a16="http://schemas.microsoft.com/office/drawing/2014/main" id="{679536E1-BF09-4514-BB55-E3FB0A88076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rot="5400000">
            <a:off x="-328349" y="329611"/>
            <a:ext cx="2636890" cy="1977668"/>
          </a:xfrm>
          <a:prstGeom prst="rect">
            <a:avLst/>
          </a:prstGeom>
        </p:spPr>
      </p:pic>
    </p:spTree>
    <p:extLst>
      <p:ext uri="{BB962C8B-B14F-4D97-AF65-F5344CB8AC3E}">
        <p14:creationId xmlns:p14="http://schemas.microsoft.com/office/powerpoint/2010/main" val="288156333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a:t>Bain, K. (2004) </a:t>
            </a:r>
            <a:r>
              <a:rPr lang="en-GB" sz="2000" i="1" dirty="0"/>
              <a:t>What the best College Teachers do</a:t>
            </a:r>
            <a:r>
              <a:rPr lang="en-GB" sz="2000" dirty="0"/>
              <a:t>, Cambridge: Harvard University Press.</a:t>
            </a:r>
          </a:p>
          <a:p>
            <a:pPr marL="609600" indent="-609600" eaLnBrk="1" hangingPunct="1">
              <a:buFont typeface="Wingdings" pitchFamily="2" charset="2"/>
              <a:buNone/>
              <a:defRPr/>
            </a:pPr>
            <a:r>
              <a:rPr lang="en-GB" sz="2000" dirty="0">
                <a:cs typeface="Times New Roman" pitchFamily="18" charset="0"/>
              </a:rPr>
              <a:t>Biggs, J. and Tang, C. (2011)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extLst>
      <p:ext uri="{BB962C8B-B14F-4D97-AF65-F5344CB8AC3E}">
        <p14:creationId xmlns:p14="http://schemas.microsoft.com/office/powerpoint/2010/main" val="299244574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a:t>Carless, D., </a:t>
            </a:r>
            <a:r>
              <a:rPr lang="en-US" sz="1800" dirty="0" err="1"/>
              <a:t>Joughin</a:t>
            </a:r>
            <a:r>
              <a:rPr lang="en-US" sz="1800" dirty="0"/>
              <a:t>, G., </a:t>
            </a:r>
            <a:r>
              <a:rPr lang="en-US" sz="1800" dirty="0" err="1"/>
              <a:t>Ngar</a:t>
            </a:r>
            <a:r>
              <a:rPr lang="en-US" sz="1800" dirty="0"/>
              <a:t>-Fun Liu </a:t>
            </a:r>
            <a:r>
              <a:rPr lang="en-US" sz="1800" i="1" dirty="0"/>
              <a:t>et al</a:t>
            </a:r>
            <a:r>
              <a:rPr lang="en-US" sz="1800" dirty="0"/>
              <a:t> (2006) </a:t>
            </a:r>
            <a:r>
              <a:rPr lang="en-US" sz="1800" i="1" dirty="0"/>
              <a:t>How Assessment supports learning: Learning orientated assessment in action </a:t>
            </a:r>
            <a:r>
              <a:rPr lang="en-US" sz="1800" dirty="0"/>
              <a:t>Hong Kong: Hong Kong University Press.</a:t>
            </a:r>
          </a:p>
          <a:p>
            <a:pPr eaLnBrk="1" hangingPunct="1">
              <a:buFont typeface="Wingdings" pitchFamily="2" charset="2"/>
              <a:buNone/>
              <a:defRPr/>
            </a:pPr>
            <a:r>
              <a:rPr lang="en-GB" sz="1800" dirty="0"/>
              <a:t>Carroll, J. and Ryan, J. (2005) </a:t>
            </a:r>
            <a:r>
              <a:rPr lang="en-GB" sz="1800" i="1" dirty="0"/>
              <a:t>Teaching International students: improving learning for all. </a:t>
            </a:r>
            <a:r>
              <a:rPr lang="en-GB" sz="1800" dirty="0"/>
              <a:t>London: Routledge SEDA series.</a:t>
            </a:r>
          </a:p>
          <a:p>
            <a:pPr eaLnBrk="1" hangingPunct="1">
              <a:buNone/>
              <a:defRPr/>
            </a:pPr>
            <a:r>
              <a:rPr lang="en-GB" sz="1800" dirty="0" err="1"/>
              <a:t>Crosling</a:t>
            </a:r>
            <a:r>
              <a:rPr lang="en-GB" sz="1800" dirty="0"/>
              <a:t>, G., Thomas, L. and </a:t>
            </a:r>
            <a:r>
              <a:rPr lang="en-GB" sz="1800" dirty="0" err="1"/>
              <a:t>Heagney</a:t>
            </a:r>
            <a:r>
              <a:rPr lang="en-GB" sz="1800" dirty="0"/>
              <a:t>, M. (2008) </a:t>
            </a:r>
            <a:r>
              <a:rPr lang="en-GB" sz="1800" i="1" dirty="0"/>
              <a:t>Improving student retention in Higher Education,</a:t>
            </a:r>
            <a:r>
              <a:rPr lang="en-GB" sz="1800" dirty="0"/>
              <a:t> London and New York: Routledge </a:t>
            </a:r>
          </a:p>
          <a:p>
            <a:pPr marL="609600" indent="-609600" eaLnBrk="1" hangingPunct="1">
              <a:buFont typeface="Wingdings" pitchFamily="2" charset="2"/>
              <a:buNone/>
              <a:defRPr/>
            </a:pPr>
            <a:r>
              <a:rPr lang="en-GB" sz="1800" dirty="0"/>
              <a:t>Crooks, T. (1988) </a:t>
            </a:r>
            <a:r>
              <a:rPr lang="en-GB" sz="1800" i="1" dirty="0"/>
              <a:t>Assessing student performance, </a:t>
            </a:r>
            <a:r>
              <a:rPr lang="en-GB" sz="1800" dirty="0"/>
              <a:t>HERDSA Green Guide No 8 HERDSA (reprinted 1994).</a:t>
            </a:r>
          </a:p>
          <a:p>
            <a:pPr marL="609600" indent="-609600" eaLnBrk="1" hangingPunct="1">
              <a:buNone/>
              <a:defRPr/>
            </a:pPr>
            <a:r>
              <a:rPr lang="en-GB" sz="1800" dirty="0" err="1"/>
              <a:t>Dunworth</a:t>
            </a:r>
            <a:r>
              <a:rPr lang="en-GB" sz="1800" dirty="0"/>
              <a:t>, K. and Sanchez, H.S., (2016). Perceptions of quality in staff-student written feedback in higher education: a case study. </a:t>
            </a:r>
            <a:r>
              <a:rPr lang="en-GB" sz="1800" i="1" dirty="0"/>
              <a:t>Teaching in Higher Education</a:t>
            </a:r>
            <a:r>
              <a:rPr lang="en-GB" sz="1800" dirty="0"/>
              <a:t>, </a:t>
            </a:r>
            <a:r>
              <a:rPr lang="en-GB" sz="1800" i="1" dirty="0"/>
              <a:t>21</a:t>
            </a:r>
            <a:r>
              <a:rPr lang="en-GB" sz="1800" dirty="0"/>
              <a:t>(5), pp.576-589.</a:t>
            </a:r>
          </a:p>
          <a:p>
            <a:pPr marL="609600" indent="-609600" eaLnBrk="1" hangingPunct="1">
              <a:buNone/>
              <a:defRPr/>
            </a:pPr>
            <a:r>
              <a:rPr lang="en-GB" sz="1800" dirty="0"/>
              <a:t>Dweck, C. S. (2000) </a:t>
            </a:r>
            <a:r>
              <a:rPr lang="en-GB" sz="1800" i="1" dirty="0"/>
              <a:t>Self Theories: Their Role in Motivation, Personality and Development, </a:t>
            </a:r>
            <a:r>
              <a:rPr lang="en-GB" sz="1800" dirty="0"/>
              <a:t>Lillington, NC: Taylor &amp; Francis.</a:t>
            </a:r>
          </a:p>
          <a:p>
            <a:pPr marL="609600" indent="-609600" eaLnBrk="1" hangingPunct="1">
              <a:buFont typeface="Wingdings" pitchFamily="2" charset="2"/>
              <a:buNone/>
              <a:defRPr/>
            </a:pPr>
            <a:r>
              <a:rPr lang="en-GB" sz="1800" dirty="0" err="1"/>
              <a:t>Falchikov</a:t>
            </a:r>
            <a:r>
              <a:rPr lang="en-GB" sz="1800" dirty="0"/>
              <a:t>, N. (2004) </a:t>
            </a:r>
            <a:r>
              <a:rPr lang="en-GB" sz="1800" i="1" dirty="0"/>
              <a:t>Improving Assessment through Student Involvement: Practical Solutions for Aiding Learning in Higher and Further Education,</a:t>
            </a:r>
            <a:r>
              <a:rPr lang="en-GB" sz="1800" dirty="0"/>
              <a:t> London: Routledge.</a:t>
            </a:r>
          </a:p>
          <a:p>
            <a:pPr marL="609600" indent="-609600" eaLnBrk="1" hangingPunct="1">
              <a:buFont typeface="Wingdings" pitchFamily="2" charset="2"/>
              <a:buNone/>
              <a:defRPr/>
            </a:pPr>
            <a:r>
              <a:rPr lang="en-GB" sz="1800" dirty="0"/>
              <a:t>Gibbs, G. (1999) </a:t>
            </a:r>
            <a:r>
              <a:rPr lang="en-GB" sz="1800" i="1" dirty="0"/>
              <a:t>Using assessment strategically to change the way students learn</a:t>
            </a:r>
            <a:r>
              <a:rPr lang="en-GB" sz="1800" dirty="0"/>
              <a:t>, in Brown S. &amp; </a:t>
            </a:r>
            <a:r>
              <a:rPr lang="en-GB" sz="1800" dirty="0" err="1"/>
              <a:t>Glasner</a:t>
            </a:r>
            <a:r>
              <a:rPr lang="en-GB" sz="1800" dirty="0"/>
              <a:t>, A. (eds.), </a:t>
            </a:r>
            <a:r>
              <a:rPr lang="en-GB" sz="1800" i="1" dirty="0"/>
              <a:t>Assessment Matters in Higher Education: Choosing and Using Diverse Approaches, </a:t>
            </a:r>
            <a:r>
              <a:rPr lang="en-GB" sz="1800" dirty="0"/>
              <a:t>Maidenhead: SRHE/Open University Press.</a:t>
            </a:r>
          </a:p>
          <a:p>
            <a:pPr marL="609600" indent="-609600" eaLnBrk="1" hangingPunct="1">
              <a:buFont typeface="Wingdings" pitchFamily="2" charset="2"/>
              <a:buNone/>
              <a:defRPr/>
            </a:pPr>
            <a:r>
              <a:rPr lang="en-GB" sz="1800" dirty="0"/>
              <a:t>Higher Education Academy (2012) </a:t>
            </a:r>
            <a:r>
              <a:rPr lang="en-GB" sz="1800" i="1" dirty="0"/>
              <a:t>A marked improvement; transforming assessment in higher education</a:t>
            </a:r>
            <a:r>
              <a:rPr lang="en-GB" sz="1800" dirty="0"/>
              <a:t>, York: HEA.</a:t>
            </a:r>
          </a:p>
          <a:p>
            <a:pPr eaLnBrk="1" hangingPunct="1">
              <a:defRPr/>
            </a:pPr>
            <a:endParaRPr lang="en-GB" sz="1800" dirty="0"/>
          </a:p>
          <a:p>
            <a:pPr eaLnBrk="1" hangingPunct="1">
              <a:defRPr/>
            </a:pPr>
            <a:endParaRPr lang="en-GB" sz="1800" dirty="0"/>
          </a:p>
          <a:p>
            <a:pPr eaLnBrk="1" hangingPunct="1">
              <a:defRPr/>
            </a:pPr>
            <a:endParaRPr lang="en-GB" sz="1800" dirty="0"/>
          </a:p>
          <a:p>
            <a:pPr eaLnBrk="1" hangingPunct="1">
              <a:defRPr/>
            </a:pPr>
            <a:endParaRPr lang="en-GB" sz="1800" dirty="0"/>
          </a:p>
        </p:txBody>
      </p:sp>
    </p:spTree>
    <p:extLst>
      <p:ext uri="{BB962C8B-B14F-4D97-AF65-F5344CB8AC3E}">
        <p14:creationId xmlns:p14="http://schemas.microsoft.com/office/powerpoint/2010/main" val="316309006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908720"/>
            <a:ext cx="8750331" cy="5473031"/>
          </a:xfrm>
        </p:spPr>
        <p:txBody>
          <a:bodyPr/>
          <a:lstStyle/>
          <a:p>
            <a:pPr eaLnBrk="1" hangingPunct="1">
              <a:buNone/>
              <a:defRPr/>
            </a:pPr>
            <a:r>
              <a:rPr lang="en-GB" sz="1800" dirty="0" err="1"/>
              <a:t>Hawe</a:t>
            </a:r>
            <a:r>
              <a:rPr lang="en-GB" sz="1800" dirty="0"/>
              <a:t>, E., Lightfoot, U., &amp; Dixon, H. (2017). First-year students working with exemplars: Promoting self-efficacy, self-monitoring and self-regulation. Journal of Further and Higher Education, 1-15. </a:t>
            </a:r>
          </a:p>
          <a:p>
            <a:pPr eaLnBrk="1" hangingPunct="1">
              <a:buNone/>
              <a:defRPr/>
            </a:pPr>
            <a:r>
              <a:rPr lang="en-GB" sz="1800" dirty="0"/>
              <a:t>Hendry, G. D., White, P., &amp; Herbert, C. (2016). Providing Exemplar-Based “Feedforward” before an Assessment: The Role of Teacher Explanation. Active Learning in Higher Education, 17(2), 99-109. </a:t>
            </a:r>
          </a:p>
          <a:p>
            <a:pPr eaLnBrk="1" hangingPunct="1">
              <a:buNone/>
              <a:defRPr/>
            </a:pPr>
            <a:r>
              <a:rPr lang="en-GB" sz="1800" dirty="0"/>
              <a:t>Hounsell, D., McCune, V., Hounsell, J. and </a:t>
            </a:r>
            <a:r>
              <a:rPr lang="en-GB" sz="1800" dirty="0" err="1"/>
              <a:t>Litjens</a:t>
            </a:r>
            <a:r>
              <a:rPr lang="en-GB" sz="1800" dirty="0"/>
              <a:t>, J., (2008). The quality of guidance and feedback to students. </a:t>
            </a:r>
            <a:r>
              <a:rPr lang="en-GB" sz="1800" i="1" dirty="0"/>
              <a:t>Higher Education Research &amp; Development</a:t>
            </a:r>
            <a:r>
              <a:rPr lang="en-GB" sz="1800" dirty="0"/>
              <a:t>, </a:t>
            </a:r>
            <a:r>
              <a:rPr lang="en-GB" sz="1800" i="1" dirty="0"/>
              <a:t>27</a:t>
            </a:r>
            <a:r>
              <a:rPr lang="en-GB" sz="1800" dirty="0"/>
              <a:t>(1), pp.55-67. </a:t>
            </a:r>
          </a:p>
          <a:p>
            <a:pPr eaLnBrk="1" hangingPunct="1">
              <a:buNone/>
              <a:defRPr/>
            </a:pPr>
            <a:r>
              <a:rPr lang="en-GB" sz="1800" dirty="0"/>
              <a:t>Newton, P. M. (2018) How Common Is Commercial Contract Cheating in Higher Education and Is It Increasing? A Systematic Review </a:t>
            </a:r>
            <a:r>
              <a:rPr lang="en-GB" sz="1800" dirty="0">
                <a:hlinkClick r:id="rId3"/>
              </a:rPr>
              <a:t>https://www.frontiersin.org/articles/10.3389/feduc.2018.00067/full</a:t>
            </a:r>
            <a:r>
              <a:rPr lang="en-GB" sz="1800" dirty="0"/>
              <a:t> </a:t>
            </a:r>
          </a:p>
          <a:p>
            <a:pPr eaLnBrk="1" hangingPunct="1">
              <a:buFont typeface="Wingdings" pitchFamily="2" charset="2"/>
              <a:buNone/>
              <a:defRPr/>
            </a:pPr>
            <a:r>
              <a:rPr lang="en-GB" sz="1800" dirty="0"/>
              <a:t>Nicol, D. J. and Macfarlane-Dick, D. (2006) Formative assessment and self-regulated learning: A model and seven principles of good feedback practice, </a:t>
            </a:r>
            <a:r>
              <a:rPr lang="en-GB" sz="1800" i="1" dirty="0"/>
              <a:t>Studies in Higher Education </a:t>
            </a:r>
            <a:r>
              <a:rPr lang="en-GB" sz="1800" i="1" dirty="0" err="1"/>
              <a:t>Vol</a:t>
            </a:r>
            <a:r>
              <a:rPr lang="en-GB" sz="1800" i="1" dirty="0"/>
              <a:t> 31(2), 199-218.</a:t>
            </a:r>
          </a:p>
          <a:p>
            <a:pPr eaLnBrk="1" hangingPunct="1">
              <a:buNone/>
              <a:defRPr/>
            </a:pPr>
            <a:r>
              <a:rPr lang="en-GB" sz="1800" dirty="0"/>
              <a:t>PASS project Bradford </a:t>
            </a:r>
            <a:r>
              <a:rPr lang="en-GB" sz="1800" dirty="0">
                <a:hlinkClick r:id="rId4"/>
              </a:rPr>
              <a:t>http://www.pass.brad.ac.uk/</a:t>
            </a:r>
            <a:r>
              <a:rPr lang="en-GB" sz="1800" dirty="0"/>
              <a:t> Accessed November 2013.</a:t>
            </a:r>
          </a:p>
          <a:p>
            <a:pPr eaLnBrk="1" hangingPunct="1">
              <a:buNone/>
              <a:defRPr/>
            </a:pPr>
            <a:r>
              <a:rPr lang="en-GB" sz="1800" dirty="0"/>
              <a:t>Pickford, R. and Brown, S. (2006) </a:t>
            </a:r>
            <a:r>
              <a:rPr lang="en-GB" sz="1800" i="1" dirty="0"/>
              <a:t>Assessing skills and practice,</a:t>
            </a:r>
            <a:r>
              <a:rPr lang="en-GB" sz="1800" dirty="0"/>
              <a:t> London: Routledge. </a:t>
            </a:r>
          </a:p>
          <a:p>
            <a:pPr eaLnBrk="1" hangingPunct="1">
              <a:buNone/>
              <a:defRPr/>
            </a:pPr>
            <a:r>
              <a:rPr lang="en-GB" sz="1800" dirty="0" err="1"/>
              <a:t>Rotheram</a:t>
            </a:r>
            <a:r>
              <a:rPr lang="en-GB" sz="1800" dirty="0"/>
              <a:t>, B. (2009) </a:t>
            </a:r>
            <a:r>
              <a:rPr lang="en-GB" sz="1800" i="1" dirty="0"/>
              <a:t>Sounds Good,</a:t>
            </a:r>
            <a:r>
              <a:rPr lang="en-GB" sz="1800" dirty="0"/>
              <a:t> JISC project </a:t>
            </a:r>
            <a:r>
              <a:rPr lang="en-GB" sz="1800" dirty="0">
                <a:hlinkClick r:id="rId5"/>
              </a:rPr>
              <a:t>http://www.jisc.ac.uk/whatwedo/programmes/usersandinnovation/soundsgood.aspx</a:t>
            </a:r>
            <a:r>
              <a:rPr lang="en-GB" sz="1800" dirty="0"/>
              <a:t> </a:t>
            </a:r>
          </a:p>
          <a:p>
            <a:pPr eaLnBrk="1" hangingPunct="1">
              <a:buNone/>
              <a:defRPr/>
            </a:pPr>
            <a:endParaRPr lang="en-GB" sz="1800" dirty="0"/>
          </a:p>
          <a:p>
            <a:pPr eaLnBrk="1" hangingPunct="1">
              <a:lnSpc>
                <a:spcPct val="90000"/>
              </a:lnSpc>
              <a:buFont typeface="Wingdings" pitchFamily="2" charset="2"/>
              <a:buNone/>
              <a:defRPr/>
            </a:pPr>
            <a:endParaRPr lang="en-GB" sz="1800" dirty="0"/>
          </a:p>
        </p:txBody>
      </p:sp>
    </p:spTree>
    <p:extLst>
      <p:ext uri="{BB962C8B-B14F-4D97-AF65-F5344CB8AC3E}">
        <p14:creationId xmlns:p14="http://schemas.microsoft.com/office/powerpoint/2010/main" val="142271026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None/>
            </a:pPr>
            <a:r>
              <a:rPr lang="en-GB" sz="2000" dirty="0" err="1">
                <a:solidFill>
                  <a:srgbClr val="000000"/>
                </a:solidFill>
                <a:latin typeface="Calibri" panose="020F0502020204030204" pitchFamily="34" charset="0"/>
              </a:rPr>
              <a:t>Scoles</a:t>
            </a:r>
            <a:r>
              <a:rPr lang="en-GB" sz="2000" dirty="0">
                <a:solidFill>
                  <a:srgbClr val="000000"/>
                </a:solidFill>
                <a:latin typeface="Calibri" panose="020F0502020204030204" pitchFamily="34" charset="0"/>
              </a:rPr>
              <a:t>, J., </a:t>
            </a:r>
            <a:r>
              <a:rPr lang="en-GB" sz="2000" dirty="0" err="1">
                <a:solidFill>
                  <a:srgbClr val="000000"/>
                </a:solidFill>
                <a:latin typeface="Calibri" panose="020F0502020204030204" pitchFamily="34" charset="0"/>
              </a:rPr>
              <a:t>Huxham</a:t>
            </a:r>
            <a:r>
              <a:rPr lang="en-GB" sz="2000" dirty="0">
                <a:solidFill>
                  <a:srgbClr val="000000"/>
                </a:solidFill>
                <a:latin typeface="Calibri" panose="020F0502020204030204" pitchFamily="34" charset="0"/>
              </a:rPr>
              <a:t>, M., &amp; </a:t>
            </a:r>
            <a:r>
              <a:rPr lang="en-GB" sz="2000" dirty="0" err="1">
                <a:solidFill>
                  <a:srgbClr val="000000"/>
                </a:solidFill>
                <a:latin typeface="Calibri" panose="020F0502020204030204" pitchFamily="34" charset="0"/>
              </a:rPr>
              <a:t>Mcarthur</a:t>
            </a:r>
            <a:r>
              <a:rPr lang="en-GB" sz="2000" dirty="0">
                <a:solidFill>
                  <a:srgbClr val="000000"/>
                </a:solidFill>
                <a:latin typeface="Calibri" panose="020F0502020204030204" pitchFamily="34" charset="0"/>
              </a:rPr>
              <a:t>, J. (2013). No longer exempt from good practice: Using exemplars to close the feedback gap for exams. </a:t>
            </a:r>
            <a:r>
              <a:rPr lang="en-GB" sz="2000" i="1" dirty="0">
                <a:solidFill>
                  <a:srgbClr val="000000"/>
                </a:solidFill>
                <a:latin typeface="Calibri" panose="020F0502020204030204" pitchFamily="34" charset="0"/>
              </a:rPr>
              <a:t>Assessment &amp; Evaluation in Higher Education, 38</a:t>
            </a:r>
            <a:r>
              <a:rPr lang="en-GB" sz="2000" dirty="0">
                <a:solidFill>
                  <a:srgbClr val="000000"/>
                </a:solidFill>
                <a:latin typeface="Calibri" panose="020F0502020204030204" pitchFamily="34" charset="0"/>
              </a:rPr>
              <a:t>(6), 631-645.</a:t>
            </a:r>
            <a:endParaRPr lang="en-GB" sz="2000" dirty="0"/>
          </a:p>
          <a:p>
            <a:pPr eaLnBrk="1" hangingPunct="1">
              <a:buFont typeface="Wingdings" pitchFamily="2" charset="2"/>
              <a:buNone/>
            </a:pPr>
            <a:r>
              <a:rPr lang="en-GB" sz="2000" dirty="0"/>
              <a:t>Stefani, L. and Carroll, J. (2001) </a:t>
            </a:r>
            <a:r>
              <a:rPr lang="en-GB" sz="2000" i="1" dirty="0"/>
              <a:t>A Briefing on Plagiarism, </a:t>
            </a:r>
            <a:r>
              <a:rPr lang="en-GB" sz="2000" dirty="0"/>
              <a:t>LTSN</a:t>
            </a:r>
            <a:r>
              <a:rPr lang="en-GB" sz="2000" i="1" dirty="0"/>
              <a:t> </a:t>
            </a:r>
          </a:p>
          <a:p>
            <a:pPr eaLnBrk="1" hangingPunct="1">
              <a:buFont typeface="Wingdings" pitchFamily="2" charset="2"/>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extLst>
      <p:ext uri="{BB962C8B-B14F-4D97-AF65-F5344CB8AC3E}">
        <p14:creationId xmlns:p14="http://schemas.microsoft.com/office/powerpoint/2010/main" val="386439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50825" y="188917"/>
            <a:ext cx="8713788" cy="575717"/>
          </a:xfrm>
        </p:spPr>
        <p:txBody>
          <a:bodyPr/>
          <a:lstStyle/>
          <a:p>
            <a:pPr eaLnBrk="1" hangingPunct="1"/>
            <a:r>
              <a:rPr lang="en-GB" sz="3600" b="1" dirty="0"/>
              <a:t>Intended learning outcomes</a:t>
            </a:r>
          </a:p>
        </p:txBody>
      </p:sp>
      <p:sp>
        <p:nvSpPr>
          <p:cNvPr id="110595" name="Rectangle 3"/>
          <p:cNvSpPr>
            <a:spLocks noGrp="1" noChangeArrowheads="1"/>
          </p:cNvSpPr>
          <p:nvPr>
            <p:ph idx="1"/>
          </p:nvPr>
        </p:nvSpPr>
        <p:spPr>
          <a:xfrm>
            <a:off x="430212" y="908650"/>
            <a:ext cx="8390378" cy="5949351"/>
          </a:xfrm>
        </p:spPr>
        <p:txBody>
          <a:bodyPr/>
          <a:lstStyle/>
          <a:p>
            <a:pPr marL="0" indent="0">
              <a:buNone/>
            </a:pPr>
            <a:r>
              <a:rPr lang="en-GB" dirty="0"/>
              <a:t>After participating in this session, you should be better-able to:</a:t>
            </a:r>
          </a:p>
          <a:p>
            <a:pPr lvl="0">
              <a:buFont typeface="+mj-lt"/>
              <a:buAutoNum type="arabicPeriod"/>
            </a:pPr>
            <a:r>
              <a:rPr lang="en-GB" dirty="0"/>
              <a:t>Confront, re-examine  and address some of the problems we have with making feedback work effectively.</a:t>
            </a:r>
          </a:p>
          <a:p>
            <a:pPr lvl="0">
              <a:buFont typeface="+mj-lt"/>
              <a:buAutoNum type="arabicPeriod"/>
            </a:pPr>
            <a:r>
              <a:rPr lang="en-GB" dirty="0"/>
              <a:t>Look at what the current literature suggests about making feedback dialogues work well.</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05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05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05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3600" dirty="0">
                <a:latin typeface="Calibri" panose="020F0502020204030204" pitchFamily="34" charset="0"/>
                <a:cs typeface="Calibri" panose="020F0502020204030204" pitchFamily="34" charset="0"/>
              </a:rPr>
              <a:t>Announcement about mobile phones and laptops...</a:t>
            </a:r>
          </a:p>
        </p:txBody>
      </p:sp>
      <p:sp>
        <p:nvSpPr>
          <p:cNvPr id="5" name="Content Placeholder 4"/>
          <p:cNvSpPr>
            <a:spLocks noGrp="1"/>
          </p:cNvSpPr>
          <p:nvPr>
            <p:ph idx="1"/>
          </p:nvPr>
        </p:nvSpPr>
        <p:spPr>
          <a:xfrm>
            <a:off x="358777" y="1196983"/>
            <a:ext cx="8605838" cy="5661025"/>
          </a:xfrm>
        </p:spPr>
        <p:txBody>
          <a:bodyPr/>
          <a:lstStyle/>
          <a:p>
            <a:r>
              <a:rPr lang="en-GB" sz="3600" i="1" dirty="0">
                <a:latin typeface="Calibri" pitchFamily="34" charset="0"/>
              </a:rPr>
              <a:t>Good morning</a:t>
            </a:r>
            <a:r>
              <a:rPr lang="en-GB" sz="3600" i="1" dirty="0"/>
              <a:t> </a:t>
            </a:r>
            <a:r>
              <a:rPr lang="en-GB" sz="3600" i="1" dirty="0">
                <a:latin typeface="Calibri" pitchFamily="34" charset="0"/>
              </a:rPr>
              <a:t>everyone – please turn </a:t>
            </a:r>
            <a:r>
              <a:rPr lang="en-GB" sz="4400" i="1" dirty="0">
                <a:solidFill>
                  <a:srgbClr val="FF0000"/>
                </a:solidFill>
                <a:latin typeface="Calibri" pitchFamily="34" charset="0"/>
              </a:rPr>
              <a:t>on</a:t>
            </a:r>
            <a:r>
              <a:rPr lang="en-GB" sz="4400" i="1" dirty="0">
                <a:latin typeface="Calibri" pitchFamily="34" charset="0"/>
              </a:rPr>
              <a:t> </a:t>
            </a:r>
            <a:r>
              <a:rPr lang="en-GB" sz="3600" i="1" dirty="0">
                <a:latin typeface="Calibri" pitchFamily="34" charset="0"/>
              </a:rPr>
              <a:t>your ‘phones and computers.</a:t>
            </a:r>
            <a:endParaRPr lang="en-GB" sz="3600" dirty="0">
              <a:latin typeface="Calibri" pitchFamily="34" charset="0"/>
            </a:endParaRPr>
          </a:p>
          <a:p>
            <a:r>
              <a:rPr lang="en-GB" sz="3600" i="1" dirty="0">
                <a:latin typeface="Calibri" pitchFamily="34" charset="0"/>
              </a:rPr>
              <a:t>Please post your thoughts, comments and ideas during and after this session to the hashtag </a:t>
            </a:r>
            <a:r>
              <a:rPr lang="en-GB" sz="3600" i="1" dirty="0">
                <a:solidFill>
                  <a:srgbClr val="00B050"/>
                </a:solidFill>
                <a:latin typeface="Calibri" pitchFamily="34" charset="0"/>
              </a:rPr>
              <a:t>#</a:t>
            </a:r>
            <a:r>
              <a:rPr lang="en-GB" sz="3600" i="1" dirty="0">
                <a:solidFill>
                  <a:srgbClr val="00B050"/>
                </a:solidFill>
              </a:rPr>
              <a:t>philatuclan18 </a:t>
            </a:r>
            <a:r>
              <a:rPr lang="en-GB" sz="3600" i="1" dirty="0">
                <a:latin typeface="Calibri" pitchFamily="34" charset="0"/>
              </a:rPr>
              <a:t>Thanks</a:t>
            </a:r>
            <a:r>
              <a:rPr lang="en-GB" sz="3600" dirty="0">
                <a:latin typeface="Calibri" pitchFamily="34" charset="0"/>
              </a:rPr>
              <a:t>!</a:t>
            </a:r>
          </a:p>
          <a:p>
            <a:r>
              <a:rPr lang="en-GB" sz="3600" dirty="0">
                <a:solidFill>
                  <a:srgbClr val="00B050"/>
                </a:solidFill>
              </a:rPr>
              <a:t>Try </a:t>
            </a:r>
            <a:r>
              <a:rPr lang="en-GB" sz="3600" dirty="0">
                <a:solidFill>
                  <a:srgbClr val="C00000"/>
                </a:solidFill>
              </a:rPr>
              <a:t>#</a:t>
            </a:r>
            <a:r>
              <a:rPr lang="en-GB" sz="3600" dirty="0" err="1">
                <a:solidFill>
                  <a:srgbClr val="C00000"/>
                </a:solidFill>
              </a:rPr>
              <a:t>LTHEchat</a:t>
            </a:r>
            <a:r>
              <a:rPr lang="en-GB" sz="3600" dirty="0">
                <a:solidFill>
                  <a:srgbClr val="C00000"/>
                </a:solidFill>
              </a:rPr>
              <a:t> </a:t>
            </a:r>
            <a:r>
              <a:rPr lang="en-GB" sz="3600" dirty="0">
                <a:solidFill>
                  <a:srgbClr val="00B050"/>
                </a:solidFill>
              </a:rPr>
              <a:t>on Wednesday evenings from 20.00-21.00. </a:t>
            </a:r>
          </a:p>
          <a:p>
            <a:pPr marL="0" indent="0">
              <a:buNone/>
            </a:pPr>
            <a:r>
              <a:rPr lang="en-GB" dirty="0">
                <a:solidFill>
                  <a:srgbClr val="0070C0"/>
                </a:solidFill>
              </a:rPr>
              <a:t>Usual rules apply: £1 for the first person to tell me about each of the first three typos in these slides.</a:t>
            </a:r>
          </a:p>
        </p:txBody>
      </p:sp>
    </p:spTree>
    <p:extLst>
      <p:ext uri="{BB962C8B-B14F-4D97-AF65-F5344CB8AC3E}">
        <p14:creationId xmlns:p14="http://schemas.microsoft.com/office/powerpoint/2010/main" val="4201056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EA93389-5A11-4732-8E24-FA10288AE798}"/>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rot="5400000">
            <a:off x="1142999" y="857250"/>
            <a:ext cx="6858000" cy="5143500"/>
          </a:xfrm>
          <a:prstGeom prst="rect">
            <a:avLst/>
          </a:prstGeom>
        </p:spPr>
      </p:pic>
      <p:pic>
        <p:nvPicPr>
          <p:cNvPr id="7" name="Picture 6">
            <a:extLst>
              <a:ext uri="{FF2B5EF4-FFF2-40B4-BE49-F238E27FC236}">
                <a16:creationId xmlns:a16="http://schemas.microsoft.com/office/drawing/2014/main" id="{DD54C942-ED73-4B1A-8AFE-5A36A6759B20}"/>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rot="5400000">
            <a:off x="1150374" y="-1150374"/>
            <a:ext cx="6858000" cy="9158748"/>
          </a:xfrm>
          <a:prstGeom prst="rect">
            <a:avLst/>
          </a:prstGeom>
        </p:spPr>
      </p:pic>
    </p:spTree>
    <p:extLst>
      <p:ext uri="{BB962C8B-B14F-4D97-AF65-F5344CB8AC3E}">
        <p14:creationId xmlns:p14="http://schemas.microsoft.com/office/powerpoint/2010/main" val="1987227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latin typeface="Calibri" pitchFamily="34" charset="0"/>
              </a:rPr>
              <a:t>You will be able to download my main slides</a:t>
            </a:r>
            <a:endParaRPr lang="en-US" sz="3600" b="1" dirty="0">
              <a:latin typeface="Calibri" pitchFamily="34" charset="0"/>
            </a:endParaRPr>
          </a:p>
        </p:txBody>
      </p:sp>
      <p:sp>
        <p:nvSpPr>
          <p:cNvPr id="3" name="Content Placeholder 2"/>
          <p:cNvSpPr>
            <a:spLocks noGrp="1"/>
          </p:cNvSpPr>
          <p:nvPr>
            <p:ph idx="1"/>
          </p:nvPr>
        </p:nvSpPr>
        <p:spPr/>
        <p:txBody>
          <a:bodyPr/>
          <a:lstStyle/>
          <a:p>
            <a:r>
              <a:rPr lang="en-GB" dirty="0">
                <a:latin typeface="Calibri" pitchFamily="34" charset="0"/>
              </a:rPr>
              <a:t>You don’t need to take notes.</a:t>
            </a:r>
          </a:p>
          <a:p>
            <a:r>
              <a:rPr lang="en-GB" dirty="0">
                <a:latin typeface="Calibri" pitchFamily="34" charset="0"/>
              </a:rPr>
              <a:t>I’ll put the main slides I use up on my website later today </a:t>
            </a:r>
            <a:r>
              <a:rPr lang="en-GB" dirty="0">
                <a:solidFill>
                  <a:srgbClr val="008000"/>
                </a:solidFill>
                <a:latin typeface="Calibri" pitchFamily="34" charset="0"/>
              </a:rPr>
              <a:t>(http://phil-race.co.uk/)</a:t>
            </a:r>
          </a:p>
          <a:p>
            <a:r>
              <a:rPr lang="en-GB" dirty="0">
                <a:latin typeface="Calibri" pitchFamily="34" charset="0"/>
              </a:rPr>
              <a:t>I won’t post pictures and video-clips, as this would make the file-size too large.</a:t>
            </a:r>
          </a:p>
          <a:p>
            <a:r>
              <a:rPr lang="en-GB" dirty="0">
                <a:latin typeface="Calibri" pitchFamily="34" charset="0"/>
              </a:rPr>
              <a:t>I may sometimes go through slides quite fast, but you can study them as you wish at your leisure.</a:t>
            </a:r>
            <a:endParaRPr lang="en-US" dirty="0">
              <a:latin typeface="Calibri" pitchFamily="34" charset="0"/>
            </a:endParaRPr>
          </a:p>
        </p:txBody>
      </p:sp>
    </p:spTree>
    <p:extLst>
      <p:ext uri="{BB962C8B-B14F-4D97-AF65-F5344CB8AC3E}">
        <p14:creationId xmlns:p14="http://schemas.microsoft.com/office/powerpoint/2010/main" val="3598339417"/>
      </p:ext>
    </p:extLst>
  </p:cSld>
  <p:clrMapOvr>
    <a:masterClrMapping/>
  </p:clrMapOvr>
  <p:transition/>
</p:sld>
</file>

<file path=ppt/theme/theme1.xml><?xml version="1.0" encoding="utf-8"?>
<a:theme xmlns:a="http://schemas.openxmlformats.org/drawingml/2006/main" name="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5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26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70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110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7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8.xml><?xml version="1.0" encoding="utf-8"?>
<a:theme xmlns:a="http://schemas.openxmlformats.org/drawingml/2006/main" name="8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9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88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1.xml><?xml version="1.0" encoding="utf-8"?>
<a:theme xmlns:a="http://schemas.openxmlformats.org/drawingml/2006/main" name="8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2.xml><?xml version="1.0" encoding="utf-8"?>
<a:theme xmlns:a="http://schemas.openxmlformats.org/drawingml/2006/main" name="1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3.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4.xml><?xml version="1.0" encoding="utf-8"?>
<a:theme xmlns:a="http://schemas.openxmlformats.org/drawingml/2006/main" name="8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7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96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4_Professional">
  <a:themeElements>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ahoma" charset="0"/>
          </a:defRPr>
        </a:defPPr>
      </a:lstStyle>
    </a:lnDef>
  </a:objectDefaults>
  <a:extraClrSchemeLst>
    <a:extraClrScheme>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clrMap bg1="lt1" tx1="dk1" bg2="lt2" tx2="dk2" accent1="accent1" accent2="accent2" accent3="accent3" accent4="accent4" accent5="accent5" accent6="accent6" hlink="hlink" folHlink="folHlink"/>
    </a:extraClrScheme>
    <a:extraClrScheme>
      <a:clrScheme name="Professional 2">
        <a:dk1>
          <a:srgbClr val="000000"/>
        </a:dk1>
        <a:lt1>
          <a:srgbClr val="FFFFFF"/>
        </a:lt1>
        <a:dk2>
          <a:srgbClr val="000000"/>
        </a:dk2>
        <a:lt2>
          <a:srgbClr val="B2B2B2"/>
        </a:lt2>
        <a:accent1>
          <a:srgbClr val="99CCFF"/>
        </a:accent1>
        <a:accent2>
          <a:srgbClr val="CCCCFF"/>
        </a:accent2>
        <a:accent3>
          <a:srgbClr val="FFFFFF"/>
        </a:accent3>
        <a:accent4>
          <a:srgbClr val="000000"/>
        </a:accent4>
        <a:accent5>
          <a:srgbClr val="CAE2FF"/>
        </a:accent5>
        <a:accent6>
          <a:srgbClr val="B9B9E7"/>
        </a:accent6>
        <a:hlink>
          <a:srgbClr val="FF99CC"/>
        </a:hlink>
        <a:folHlink>
          <a:srgbClr val="CBCBCB"/>
        </a:folHlink>
      </a:clrScheme>
      <a:clrMap bg1="lt1" tx1="dk1" bg2="lt2" tx2="dk2" accent1="accent1" accent2="accent2" accent3="accent3" accent4="accent4" accent5="accent5" accent6="accent6" hlink="hlink" folHlink="folHlink"/>
    </a:extraClrScheme>
    <a:extraClrScheme>
      <a:clrScheme name="Professional 3">
        <a:dk1>
          <a:srgbClr val="000000"/>
        </a:dk1>
        <a:lt1>
          <a:srgbClr val="FFFFFF"/>
        </a:lt1>
        <a:dk2>
          <a:srgbClr val="000000"/>
        </a:dk2>
        <a:lt2>
          <a:srgbClr val="B2B2B2"/>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Professional 4">
        <a:dk1>
          <a:srgbClr val="000000"/>
        </a:dk1>
        <a:lt1>
          <a:srgbClr val="FFFFFF"/>
        </a:lt1>
        <a:dk2>
          <a:srgbClr val="000000"/>
        </a:dk2>
        <a:lt2>
          <a:srgbClr val="B2B2B2"/>
        </a:lt2>
        <a:accent1>
          <a:srgbClr val="FF0033"/>
        </a:accent1>
        <a:accent2>
          <a:srgbClr val="CC6600"/>
        </a:accent2>
        <a:accent3>
          <a:srgbClr val="FFFFFF"/>
        </a:accent3>
        <a:accent4>
          <a:srgbClr val="000000"/>
        </a:accent4>
        <a:accent5>
          <a:srgbClr val="FFAAAD"/>
        </a:accent5>
        <a:accent6>
          <a:srgbClr val="B95C00"/>
        </a:accent6>
        <a:hlink>
          <a:srgbClr val="999933"/>
        </a:hlink>
        <a:folHlink>
          <a:srgbClr val="A50021"/>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0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3931</Words>
  <Application>Microsoft Office PowerPoint</Application>
  <PresentationFormat>On-screen Show (4:3)</PresentationFormat>
  <Paragraphs>503</Paragraphs>
  <Slides>58</Slides>
  <Notes>36</Notes>
  <HiddenSlides>0</HiddenSlides>
  <MMClips>1</MMClips>
  <ScaleCrop>false</ScaleCrop>
  <HeadingPairs>
    <vt:vector size="6" baseType="variant">
      <vt:variant>
        <vt:lpstr>Fonts Used</vt:lpstr>
      </vt:variant>
      <vt:variant>
        <vt:i4>14</vt:i4>
      </vt:variant>
      <vt:variant>
        <vt:lpstr>Theme</vt:lpstr>
      </vt:variant>
      <vt:variant>
        <vt:i4>24</vt:i4>
      </vt:variant>
      <vt:variant>
        <vt:lpstr>Slide Titles</vt:lpstr>
      </vt:variant>
      <vt:variant>
        <vt:i4>58</vt:i4>
      </vt:variant>
    </vt:vector>
  </HeadingPairs>
  <TitlesOfParts>
    <vt:vector size="96" baseType="lpstr">
      <vt:lpstr>AR CARTER</vt:lpstr>
      <vt:lpstr>Arial</vt:lpstr>
      <vt:lpstr>Arial Rounded MT Bold</vt:lpstr>
      <vt:lpstr>Bradley Hand ITC</vt:lpstr>
      <vt:lpstr>Calibri</vt:lpstr>
      <vt:lpstr>Calibri Light</vt:lpstr>
      <vt:lpstr>Comic Sans MS</vt:lpstr>
      <vt:lpstr>Curlz MT</vt:lpstr>
      <vt:lpstr>Monotype Sorts</vt:lpstr>
      <vt:lpstr>Segoe UI</vt:lpstr>
      <vt:lpstr>Tahoma</vt:lpstr>
      <vt:lpstr>Times New Roman</vt:lpstr>
      <vt:lpstr>Trebuchet MS</vt:lpstr>
      <vt:lpstr>Wingdings</vt:lpstr>
      <vt:lpstr>5_Custom Design</vt:lpstr>
      <vt:lpstr>83_Custom Design</vt:lpstr>
      <vt:lpstr>79_Custom Design</vt:lpstr>
      <vt:lpstr>96_Custom Design</vt:lpstr>
      <vt:lpstr>9_Custom Design</vt:lpstr>
      <vt:lpstr>44_Custom Design</vt:lpstr>
      <vt:lpstr>2_LeedsMet template</vt:lpstr>
      <vt:lpstr>4_Professional</vt:lpstr>
      <vt:lpstr>105_Custom Design</vt:lpstr>
      <vt:lpstr>53_Custom Design</vt:lpstr>
      <vt:lpstr>126_Custom Design</vt:lpstr>
      <vt:lpstr>70_Custom Design</vt:lpstr>
      <vt:lpstr>Office Theme</vt:lpstr>
      <vt:lpstr>110_Custom Design</vt:lpstr>
      <vt:lpstr>11_Office Theme</vt:lpstr>
      <vt:lpstr>1_LeedsMet template</vt:lpstr>
      <vt:lpstr>7_Office Theme</vt:lpstr>
      <vt:lpstr>84_Custom Design</vt:lpstr>
      <vt:lpstr>94_Custom Design</vt:lpstr>
      <vt:lpstr>88_Custom Design</vt:lpstr>
      <vt:lpstr>85_Custom Design</vt:lpstr>
      <vt:lpstr>11_Custom Design</vt:lpstr>
      <vt:lpstr>3_Office Theme</vt:lpstr>
      <vt:lpstr>81_Custom Design</vt:lpstr>
      <vt:lpstr>Making feedback effective</vt:lpstr>
      <vt:lpstr> About Phil…</vt:lpstr>
      <vt:lpstr>Making learning happen</vt:lpstr>
      <vt:lpstr>Factors underpinning successful teaching</vt:lpstr>
      <vt:lpstr>Thought for the day: Einstein</vt:lpstr>
      <vt:lpstr>Intended learning outcomes</vt:lpstr>
      <vt:lpstr>Announcement about mobile phones and laptops...</vt:lpstr>
      <vt:lpstr>PowerPoint Presentation</vt:lpstr>
      <vt:lpstr>You will be able to download my main slides</vt:lpstr>
      <vt:lpstr>How do teaching, learning, assessment and feedback need to vary across disciplines?  (after Biglan, 1973, Trowler, 2014, Berry O’Donovan, 2018)</vt:lpstr>
      <vt:lpstr>How do teaching, learning, assessment and feedback need to vary across disciplines?  (after Biglan, 1973, Trowler, 2014, Berry O’Donovan, 2018)</vt:lpstr>
      <vt:lpstr>Discussion task: taking stock of some feedback approaches</vt:lpstr>
      <vt:lpstr>Discussion task: taking stock of some feedback approaches</vt:lpstr>
      <vt:lpstr>Feedback and emotions</vt:lpstr>
      <vt:lpstr>PowerPoint Presentation</vt:lpstr>
      <vt:lpstr>Download anytime Phil’s materials on learning and feedback</vt:lpstr>
      <vt:lpstr>Teaching, learning and enthusiasm</vt:lpstr>
      <vt:lpstr>Time-constrained assessed written Post-it exercise</vt:lpstr>
      <vt:lpstr>The NSS Assessment and Feedback Agenda (2005-16)</vt:lpstr>
      <vt:lpstr>The new NSS statements (2017)</vt:lpstr>
      <vt:lpstr>PowerPoint Presentation</vt:lpstr>
      <vt:lpstr>PowerPoint Presentation</vt:lpstr>
      <vt:lpstr>PowerPoint Presentation</vt:lpstr>
      <vt:lpstr>We can’t carry on trying to use traditional assessment and feedback processes</vt:lpstr>
      <vt:lpstr>Developing students’ feedback literacy</vt:lpstr>
      <vt:lpstr>Factors underpinning feedback literacy</vt:lpstr>
      <vt:lpstr>Task: think about ghastly feedback</vt:lpstr>
      <vt:lpstr>Feedback needs to have a future focus</vt:lpstr>
      <vt:lpstr>Quality feedback: 3 functions</vt:lpstr>
      <vt:lpstr>PowerPoint Presentation</vt:lpstr>
      <vt:lpstr>Feedback works badly when it…</vt:lpstr>
      <vt:lpstr>Individual task on ways of giving students feedback</vt:lpstr>
      <vt:lpstr>Group task</vt:lpstr>
      <vt:lpstr>PowerPoint Presentation</vt:lpstr>
      <vt:lpstr>PowerPoint Presentation</vt:lpstr>
      <vt:lpstr>PowerPoint Presentation</vt:lpstr>
      <vt:lpstr>PowerPoint Presentation</vt:lpstr>
      <vt:lpstr>PowerPoint Presentation</vt:lpstr>
      <vt:lpstr>Fishing for feedback?</vt:lpstr>
      <vt:lpstr>How’s your feedback?  (After Nicol and MacFarlane-Dick, 2006)</vt:lpstr>
      <vt:lpstr>Bringing assessment and feedback to life Questions employers might ask at interview that could help us frame some of our assignments</vt:lpstr>
      <vt:lpstr>PowerPoint Presentation</vt:lpstr>
      <vt:lpstr>PowerPoint Presentation</vt:lpstr>
      <vt:lpstr>PowerPoint Presentation</vt:lpstr>
      <vt:lpstr>What’s wrong with feedback?</vt:lpstr>
      <vt:lpstr>But what’s really wrong with feedback?</vt:lpstr>
      <vt:lpstr>The importance of dialogic assessment</vt:lpstr>
      <vt:lpstr>Royce Sadler on feedback:</vt:lpstr>
      <vt:lpstr>Modern institutions are moving away from being the providers of content, (where everything used to be about ‘delivery’), towards foregrounding two major functions: </vt:lpstr>
      <vt:lpstr>PowerPoint Presentation</vt:lpstr>
      <vt:lpstr>Looking ahead to the next sessions</vt:lpstr>
      <vt:lpstr>PowerPoint Presentation</vt:lpstr>
      <vt:lpstr>May I wish you a very merry Christmas</vt:lpstr>
      <vt:lpstr>PowerPoint Presentation</vt:lpstr>
      <vt:lpstr>Useful references and further reading (1)</vt:lpstr>
      <vt:lpstr>Useful references and further reading (2)</vt:lpstr>
      <vt:lpstr>Useful references and further reading (3)</vt:lpstr>
      <vt:lpstr>Useful references and further reading (4)</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Steve Denton Pro-Vice-Chancellor Registrar and Secretary   Professional administration – myths, realities and challenges</dc:title>
  <dc:creator/>
  <cp:lastModifiedBy/>
  <cp:revision>210</cp:revision>
  <dcterms:created xsi:type="dcterms:W3CDTF">2006-05-11T10:54:55Z</dcterms:created>
  <dcterms:modified xsi:type="dcterms:W3CDTF">2018-12-06T17:58:05Z</dcterms:modified>
</cp:coreProperties>
</file>