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Masters/slideMaster134.xml" ContentType="application/vnd.openxmlformats-officedocument.presentationml.slideMaster+xml"/>
  <Override PartName="/ppt/slideMasters/slideMaster135.xml" ContentType="application/vnd.openxmlformats-officedocument.presentationml.slideMaster+xml"/>
  <Override PartName="/ppt/slideMasters/slideMaster136.xml" ContentType="application/vnd.openxmlformats-officedocument.presentationml.slideMaster+xml"/>
  <Override PartName="/ppt/slideMasters/slideMaster137.xml" ContentType="application/vnd.openxmlformats-officedocument.presentationml.slideMaster+xml"/>
  <Override PartName="/ppt/slideMasters/slideMaster138.xml" ContentType="application/vnd.openxmlformats-officedocument.presentationml.slideMaster+xml"/>
  <Override PartName="/ppt/slideMasters/slideMaster139.xml" ContentType="application/vnd.openxmlformats-officedocument.presentationml.slideMaster+xml"/>
  <Override PartName="/ppt/slideMasters/slideMaster140.xml" ContentType="application/vnd.openxmlformats-officedocument.presentationml.slideMaster+xml"/>
  <Override PartName="/ppt/slideMasters/slideMaster141.xml" ContentType="application/vnd.openxmlformats-officedocument.presentationml.slideMaster+xml"/>
  <Override PartName="/ppt/slideMasters/slideMaster142.xml" ContentType="application/vnd.openxmlformats-officedocument.presentationml.slideMaster+xml"/>
  <Override PartName="/ppt/slideMasters/slideMaster143.xml" ContentType="application/vnd.openxmlformats-officedocument.presentationml.slideMaster+xml"/>
  <Override PartName="/ppt/slideMasters/slideMaster144.xml" ContentType="application/vnd.openxmlformats-officedocument.presentationml.slideMaster+xml"/>
  <Override PartName="/ppt/slideMasters/slideMaster145.xml" ContentType="application/vnd.openxmlformats-officedocument.presentationml.slideMaster+xml"/>
  <Override PartName="/ppt/slideMasters/slideMaster146.xml" ContentType="application/vnd.openxmlformats-officedocument.presentationml.slideMaster+xml"/>
  <Override PartName="/ppt/slideMasters/slideMaster147.xml" ContentType="application/vnd.openxmlformats-officedocument.presentationml.slideMaster+xml"/>
  <Override PartName="/ppt/slideMasters/slideMaster148.xml" ContentType="application/vnd.openxmlformats-officedocument.presentationml.slideMaster+xml"/>
  <Override PartName="/ppt/slideMasters/slideMaster14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slideLayouts/slideLayout7.xml" ContentType="application/vnd.openxmlformats-officedocument.presentationml.slideLayout+xml"/>
  <Override PartName="/ppt/theme/theme31.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2.xml" ContentType="application/vnd.openxmlformats-officedocument.theme+xml"/>
  <Override PartName="/ppt/theme/theme33.xml" ContentType="application/vnd.openxmlformats-officedocument.theme+xml"/>
  <Override PartName="/ppt/slideLayouts/slideLayout10.xml" ContentType="application/vnd.openxmlformats-officedocument.presentationml.slideLayout+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4.xml" ContentType="application/vnd.openxmlformats-officedocument.theme+xml"/>
  <Override PartName="/ppt/slideLayouts/slideLayout13.xml" ContentType="application/vnd.openxmlformats-officedocument.presentationml.slideLayout+xml"/>
  <Override PartName="/ppt/theme/theme45.xml" ContentType="application/vnd.openxmlformats-officedocument.theme+xml"/>
  <Override PartName="/ppt/theme/theme46.xml" ContentType="application/vnd.openxmlformats-officedocument.theme+xml"/>
  <Override PartName="/ppt/slideLayouts/slideLayout14.xml" ContentType="application/vnd.openxmlformats-officedocument.presentationml.slideLayout+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0.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slideLayouts/slideLayout19.xml" ContentType="application/vnd.openxmlformats-officedocument.presentationml.slideLayout+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slideLayouts/slideLayout20.xml" ContentType="application/vnd.openxmlformats-officedocument.presentationml.slideLayout+xml"/>
  <Override PartName="/ppt/theme/theme74.xml" ContentType="application/vnd.openxmlformats-officedocument.theme+xml"/>
  <Override PartName="/ppt/slideLayouts/slideLayout21.xml" ContentType="application/vnd.openxmlformats-officedocument.presentationml.slideLayout+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slideLayouts/slideLayout22.xml" ContentType="application/vnd.openxmlformats-officedocument.presentationml.slideLayout+xml"/>
  <Override PartName="/ppt/theme/theme88.xml" ContentType="application/vnd.openxmlformats-officedocument.theme+xml"/>
  <Override PartName="/ppt/theme/theme89.xml" ContentType="application/vnd.openxmlformats-officedocument.theme+xml"/>
  <Override PartName="/ppt/theme/theme90.xml" ContentType="application/vnd.openxmlformats-officedocument.theme+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slideLayouts/slideLayout23.xml" ContentType="application/vnd.openxmlformats-officedocument.presentationml.slideLayout+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slideLayouts/slideLayout24.xml" ContentType="application/vnd.openxmlformats-officedocument.presentationml.slideLayout+xml"/>
  <Override PartName="/ppt/theme/theme102.xml" ContentType="application/vnd.openxmlformats-officedocument.theme+xml"/>
  <Override PartName="/ppt/theme/theme103.xml" ContentType="application/vnd.openxmlformats-officedocument.theme+xml"/>
  <Override PartName="/ppt/theme/theme104.xml" ContentType="application/vnd.openxmlformats-officedocument.theme+xml"/>
  <Override PartName="/ppt/theme/theme105.xml" ContentType="application/vnd.openxmlformats-officedocument.theme+xml"/>
  <Override PartName="/ppt/slideLayouts/slideLayout25.xml" ContentType="application/vnd.openxmlformats-officedocument.presentationml.slideLayout+xml"/>
  <Override PartName="/ppt/theme/theme106.xml" ContentType="application/vnd.openxmlformats-officedocument.theme+xml"/>
  <Override PartName="/ppt/theme/theme107.xml" ContentType="application/vnd.openxmlformats-officedocument.theme+xml"/>
  <Override PartName="/ppt/slideLayouts/slideLayout26.xml" ContentType="application/vnd.openxmlformats-officedocument.presentationml.slideLayout+xml"/>
  <Override PartName="/ppt/theme/theme108.xml" ContentType="application/vnd.openxmlformats-officedocument.theme+xml"/>
  <Override PartName="/ppt/slideLayouts/slideLayout27.xml" ContentType="application/vnd.openxmlformats-officedocument.presentationml.slideLayout+xml"/>
  <Override PartName="/ppt/theme/theme109.xml" ContentType="application/vnd.openxmlformats-officedocument.theme+xml"/>
  <Override PartName="/ppt/slideLayouts/slideLayout28.xml" ContentType="application/vnd.openxmlformats-officedocument.presentationml.slideLayout+xml"/>
  <Override PartName="/ppt/theme/theme110.xml" ContentType="application/vnd.openxmlformats-officedocument.theme+xml"/>
  <Override PartName="/ppt/slideLayouts/slideLayout29.xml" ContentType="application/vnd.openxmlformats-officedocument.presentationml.slideLayout+xml"/>
  <Override PartName="/ppt/theme/theme111.xml" ContentType="application/vnd.openxmlformats-officedocument.theme+xml"/>
  <Override PartName="/ppt/slideLayouts/slideLayout30.xml" ContentType="application/vnd.openxmlformats-officedocument.presentationml.slideLayout+xml"/>
  <Override PartName="/ppt/theme/theme112.xml" ContentType="application/vnd.openxmlformats-officedocument.theme+xml"/>
  <Override PartName="/ppt/slideLayouts/slideLayout31.xml" ContentType="application/vnd.openxmlformats-officedocument.presentationml.slideLayout+xml"/>
  <Override PartName="/ppt/theme/theme113.xml" ContentType="application/vnd.openxmlformats-officedocument.theme+xml"/>
  <Override PartName="/ppt/theme/theme114.xml" ContentType="application/vnd.openxmlformats-officedocument.theme+xml"/>
  <Override PartName="/ppt/theme/theme115.xml" ContentType="application/vnd.openxmlformats-officedocument.theme+xml"/>
  <Override PartName="/ppt/theme/theme116.xml" ContentType="application/vnd.openxmlformats-officedocument.theme+xml"/>
  <Override PartName="/ppt/theme/theme117.xml" ContentType="application/vnd.openxmlformats-officedocument.theme+xml"/>
  <Override PartName="/ppt/slideLayouts/slideLayout32.xml" ContentType="application/vnd.openxmlformats-officedocument.presentationml.slideLayout+xml"/>
  <Override PartName="/ppt/theme/theme118.xml" ContentType="application/vnd.openxmlformats-officedocument.theme+xml"/>
  <Override PartName="/ppt/slideLayouts/slideLayout33.xml" ContentType="application/vnd.openxmlformats-officedocument.presentationml.slideLayout+xml"/>
  <Override PartName="/ppt/theme/theme119.xml" ContentType="application/vnd.openxmlformats-officedocument.theme+xml"/>
  <Override PartName="/ppt/slideLayouts/slideLayout34.xml" ContentType="application/vnd.openxmlformats-officedocument.presentationml.slideLayout+xml"/>
  <Override PartName="/ppt/theme/theme120.xml" ContentType="application/vnd.openxmlformats-officedocument.theme+xml"/>
  <Override PartName="/ppt/theme/theme121.xml" ContentType="application/vnd.openxmlformats-officedocument.theme+xml"/>
  <Override PartName="/ppt/theme/theme122.xml" ContentType="application/vnd.openxmlformats-officedocument.theme+xml"/>
  <Override PartName="/ppt/slideLayouts/slideLayout35.xml" ContentType="application/vnd.openxmlformats-officedocument.presentationml.slideLayout+xml"/>
  <Override PartName="/ppt/theme/theme123.xml" ContentType="application/vnd.openxmlformats-officedocument.theme+xml"/>
  <Override PartName="/ppt/slideLayouts/slideLayout36.xml" ContentType="application/vnd.openxmlformats-officedocument.presentationml.slideLayout+xml"/>
  <Override PartName="/ppt/theme/theme124.xml" ContentType="application/vnd.openxmlformats-officedocument.theme+xml"/>
  <Override PartName="/ppt/slideLayouts/slideLayout37.xml" ContentType="application/vnd.openxmlformats-officedocument.presentationml.slideLayout+xml"/>
  <Override PartName="/ppt/theme/theme125.xml" ContentType="application/vnd.openxmlformats-officedocument.theme+xml"/>
  <Override PartName="/ppt/slideLayouts/slideLayout38.xml" ContentType="application/vnd.openxmlformats-officedocument.presentationml.slideLayout+xml"/>
  <Override PartName="/ppt/theme/theme12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27.xml" ContentType="application/vnd.openxmlformats-officedocument.theme+xml"/>
  <Override PartName="/ppt/slideLayouts/slideLayout41.xml" ContentType="application/vnd.openxmlformats-officedocument.presentationml.slideLayout+xml"/>
  <Override PartName="/ppt/theme/theme128.xml" ContentType="application/vnd.openxmlformats-officedocument.theme+xml"/>
  <Override PartName="/ppt/slideLayouts/slideLayout42.xml" ContentType="application/vnd.openxmlformats-officedocument.presentationml.slideLayout+xml"/>
  <Override PartName="/ppt/theme/theme129.xml" ContentType="application/vnd.openxmlformats-officedocument.theme+xml"/>
  <Override PartName="/ppt/slideLayouts/slideLayout43.xml" ContentType="application/vnd.openxmlformats-officedocument.presentationml.slideLayout+xml"/>
  <Override PartName="/ppt/theme/theme130.xml" ContentType="application/vnd.openxmlformats-officedocument.theme+xml"/>
  <Override PartName="/ppt/slideLayouts/slideLayout44.xml" ContentType="application/vnd.openxmlformats-officedocument.presentationml.slideLayout+xml"/>
  <Override PartName="/ppt/theme/theme131.xml" ContentType="application/vnd.openxmlformats-officedocument.theme+xml"/>
  <Override PartName="/ppt/slideLayouts/slideLayout45.xml" ContentType="application/vnd.openxmlformats-officedocument.presentationml.slideLayout+xml"/>
  <Override PartName="/ppt/theme/theme132.xml" ContentType="application/vnd.openxmlformats-officedocument.theme+xml"/>
  <Override PartName="/ppt/slideLayouts/slideLayout46.xml" ContentType="application/vnd.openxmlformats-officedocument.presentationml.slideLayout+xml"/>
  <Override PartName="/ppt/theme/theme133.xml" ContentType="application/vnd.openxmlformats-officedocument.theme+xml"/>
  <Override PartName="/ppt/slideLayouts/slideLayout47.xml" ContentType="application/vnd.openxmlformats-officedocument.presentationml.slideLayout+xml"/>
  <Override PartName="/ppt/theme/theme134.xml" ContentType="application/vnd.openxmlformats-officedocument.theme+xml"/>
  <Override PartName="/ppt/slideLayouts/slideLayout48.xml" ContentType="application/vnd.openxmlformats-officedocument.presentationml.slideLayout+xml"/>
  <Override PartName="/ppt/theme/theme135.xml" ContentType="application/vnd.openxmlformats-officedocument.theme+xml"/>
  <Override PartName="/ppt/slideLayouts/slideLayout49.xml" ContentType="application/vnd.openxmlformats-officedocument.presentationml.slideLayout+xml"/>
  <Override PartName="/ppt/theme/theme136.xml" ContentType="application/vnd.openxmlformats-officedocument.theme+xml"/>
  <Override PartName="/ppt/slideLayouts/slideLayout50.xml" ContentType="application/vnd.openxmlformats-officedocument.presentationml.slideLayout+xml"/>
  <Override PartName="/ppt/theme/theme137.xml" ContentType="application/vnd.openxmlformats-officedocument.theme+xml"/>
  <Override PartName="/ppt/slideLayouts/slideLayout51.xml" ContentType="application/vnd.openxmlformats-officedocument.presentationml.slideLayout+xml"/>
  <Override PartName="/ppt/theme/theme138.xml" ContentType="application/vnd.openxmlformats-officedocument.theme+xml"/>
  <Override PartName="/ppt/slideLayouts/slideLayout52.xml" ContentType="application/vnd.openxmlformats-officedocument.presentationml.slideLayout+xml"/>
  <Override PartName="/ppt/theme/theme139.xml" ContentType="application/vnd.openxmlformats-officedocument.theme+xml"/>
  <Override PartName="/ppt/slideLayouts/slideLayout53.xml" ContentType="application/vnd.openxmlformats-officedocument.presentationml.slideLayout+xml"/>
  <Override PartName="/ppt/theme/theme140.xml" ContentType="application/vnd.openxmlformats-officedocument.theme+xml"/>
  <Override PartName="/ppt/slideLayouts/slideLayout54.xml" ContentType="application/vnd.openxmlformats-officedocument.presentationml.slideLayout+xml"/>
  <Override PartName="/ppt/theme/theme141.xml" ContentType="application/vnd.openxmlformats-officedocument.theme+xml"/>
  <Override PartName="/ppt/slideLayouts/slideLayout55.xml" ContentType="application/vnd.openxmlformats-officedocument.presentationml.slideLayout+xml"/>
  <Override PartName="/ppt/theme/theme142.xml" ContentType="application/vnd.openxmlformats-officedocument.theme+xml"/>
  <Override PartName="/ppt/slideLayouts/slideLayout56.xml" ContentType="application/vnd.openxmlformats-officedocument.presentationml.slideLayout+xml"/>
  <Override PartName="/ppt/theme/theme14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44.xml" ContentType="application/vnd.openxmlformats-officedocument.theme+xml"/>
  <Override PartName="/ppt/slideLayouts/slideLayout59.xml" ContentType="application/vnd.openxmlformats-officedocument.presentationml.slideLayout+xml"/>
  <Override PartName="/ppt/theme/theme145.xml" ContentType="application/vnd.openxmlformats-officedocument.theme+xml"/>
  <Override PartName="/ppt/slideLayouts/slideLayout60.xml" ContentType="application/vnd.openxmlformats-officedocument.presentationml.slideLayout+xml"/>
  <Override PartName="/ppt/theme/theme146.xml" ContentType="application/vnd.openxmlformats-officedocument.theme+xml"/>
  <Override PartName="/ppt/slideLayouts/slideLayout61.xml" ContentType="application/vnd.openxmlformats-officedocument.presentationml.slideLayout+xml"/>
  <Override PartName="/ppt/theme/theme147.xml" ContentType="application/vnd.openxmlformats-officedocument.theme+xml"/>
  <Override PartName="/ppt/slideLayouts/slideLayout62.xml" ContentType="application/vnd.openxmlformats-officedocument.presentationml.slideLayout+xml"/>
  <Override PartName="/ppt/theme/theme148.xml" ContentType="application/vnd.openxmlformats-officedocument.theme+xml"/>
  <Override PartName="/ppt/slideLayouts/slideLayout63.xml" ContentType="application/vnd.openxmlformats-officedocument.presentationml.slideLayout+xml"/>
  <Override PartName="/ppt/theme/theme149.xml" ContentType="application/vnd.openxmlformats-officedocument.theme+xml"/>
  <Override PartName="/ppt/theme/theme150.xml" ContentType="application/vnd.openxmlformats-officedocument.theme+xml"/>
  <Override PartName="/ppt/theme/theme15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898" r:id="rId1"/>
    <p:sldMasterId id="2147483904" r:id="rId2"/>
    <p:sldMasterId id="2147483906" r:id="rId3"/>
    <p:sldMasterId id="2147483914" r:id="rId4"/>
    <p:sldMasterId id="2147483916" r:id="rId5"/>
    <p:sldMasterId id="2147483918" r:id="rId6"/>
    <p:sldMasterId id="2147483920" r:id="rId7"/>
    <p:sldMasterId id="2147483922" r:id="rId8"/>
    <p:sldMasterId id="2147483924" r:id="rId9"/>
    <p:sldMasterId id="2147483926" r:id="rId10"/>
    <p:sldMasterId id="2147483928" r:id="rId11"/>
    <p:sldMasterId id="2147483930" r:id="rId12"/>
    <p:sldMasterId id="2147483932" r:id="rId13"/>
    <p:sldMasterId id="2147483934" r:id="rId14"/>
    <p:sldMasterId id="2147483936" r:id="rId15"/>
    <p:sldMasterId id="2147483938" r:id="rId16"/>
    <p:sldMasterId id="2147483940" r:id="rId17"/>
    <p:sldMasterId id="2147483942" r:id="rId18"/>
    <p:sldMasterId id="2147483944" r:id="rId19"/>
    <p:sldMasterId id="2147483946" r:id="rId20"/>
    <p:sldMasterId id="2147483948" r:id="rId21"/>
    <p:sldMasterId id="2147483950" r:id="rId22"/>
    <p:sldMasterId id="2147483962" r:id="rId23"/>
    <p:sldMasterId id="2147483966" r:id="rId24"/>
    <p:sldMasterId id="2147483968" r:id="rId25"/>
    <p:sldMasterId id="2147483970" r:id="rId26"/>
    <p:sldMasterId id="2147483972" r:id="rId27"/>
    <p:sldMasterId id="2147483974" r:id="rId28"/>
    <p:sldMasterId id="2147483976" r:id="rId29"/>
    <p:sldMasterId id="2147483978" r:id="rId30"/>
    <p:sldMasterId id="2147483979" r:id="rId31"/>
    <p:sldMasterId id="2147484014" r:id="rId32"/>
    <p:sldMasterId id="2147484016" r:id="rId33"/>
    <p:sldMasterId id="2147484018" r:id="rId34"/>
    <p:sldMasterId id="2147484020" r:id="rId35"/>
    <p:sldMasterId id="2147484022" r:id="rId36"/>
    <p:sldMasterId id="2147484024" r:id="rId37"/>
    <p:sldMasterId id="2147484026" r:id="rId38"/>
    <p:sldMasterId id="2147484028" r:id="rId39"/>
    <p:sldMasterId id="2147484030" r:id="rId40"/>
    <p:sldMasterId id="2147484032" r:id="rId41"/>
    <p:sldMasterId id="2147484034" r:id="rId42"/>
    <p:sldMasterId id="2147484036" r:id="rId43"/>
    <p:sldMasterId id="2147484038" r:id="rId44"/>
    <p:sldMasterId id="2147484041" r:id="rId45"/>
    <p:sldMasterId id="2147484048" r:id="rId46"/>
    <p:sldMasterId id="2147484050" r:id="rId47"/>
    <p:sldMasterId id="2147484052" r:id="rId48"/>
    <p:sldMasterId id="2147484059" r:id="rId49"/>
    <p:sldMasterId id="2147484061" r:id="rId50"/>
    <p:sldMasterId id="2147484065" r:id="rId51"/>
    <p:sldMasterId id="2147484095" r:id="rId52"/>
    <p:sldMasterId id="2147484102" r:id="rId53"/>
    <p:sldMasterId id="2147484105" r:id="rId54"/>
    <p:sldMasterId id="2147484115" r:id="rId55"/>
    <p:sldMasterId id="2147484117" r:id="rId56"/>
    <p:sldMasterId id="2147484119" r:id="rId57"/>
    <p:sldMasterId id="2147484121" r:id="rId58"/>
    <p:sldMasterId id="2147484123" r:id="rId59"/>
    <p:sldMasterId id="2147484125" r:id="rId60"/>
    <p:sldMasterId id="2147484127" r:id="rId61"/>
    <p:sldMasterId id="2147484129" r:id="rId62"/>
    <p:sldMasterId id="2147484131" r:id="rId63"/>
    <p:sldMasterId id="2147484133" r:id="rId64"/>
    <p:sldMasterId id="2147484135" r:id="rId65"/>
    <p:sldMasterId id="2147484137" r:id="rId66"/>
    <p:sldMasterId id="2147484139" r:id="rId67"/>
    <p:sldMasterId id="2147484141" r:id="rId68"/>
    <p:sldMasterId id="2147484143" r:id="rId69"/>
    <p:sldMasterId id="2147484145" r:id="rId70"/>
    <p:sldMasterId id="2147484147" r:id="rId71"/>
    <p:sldMasterId id="2147484157" r:id="rId72"/>
    <p:sldMasterId id="2147484162" r:id="rId73"/>
    <p:sldMasterId id="2147484168" r:id="rId74"/>
    <p:sldMasterId id="2147484171" r:id="rId75"/>
    <p:sldMasterId id="2147484173" r:id="rId76"/>
    <p:sldMasterId id="2147484175" r:id="rId77"/>
    <p:sldMasterId id="2147484177" r:id="rId78"/>
    <p:sldMasterId id="2147484179" r:id="rId79"/>
    <p:sldMasterId id="2147484181" r:id="rId80"/>
    <p:sldMasterId id="2147484188" r:id="rId81"/>
    <p:sldMasterId id="2147484190" r:id="rId82"/>
    <p:sldMasterId id="2147484192" r:id="rId83"/>
    <p:sldMasterId id="2147484199" r:id="rId84"/>
    <p:sldMasterId id="2147484201" r:id="rId85"/>
    <p:sldMasterId id="2147484203" r:id="rId86"/>
    <p:sldMasterId id="2147484205" r:id="rId87"/>
    <p:sldMasterId id="2147484207" r:id="rId88"/>
    <p:sldMasterId id="2147484208" r:id="rId89"/>
    <p:sldMasterId id="2147484228" r:id="rId90"/>
    <p:sldMasterId id="2147484230" r:id="rId91"/>
    <p:sldMasterId id="2147484232" r:id="rId92"/>
    <p:sldMasterId id="2147484234" r:id="rId93"/>
    <p:sldMasterId id="2147484236" r:id="rId94"/>
    <p:sldMasterId id="2147484238" r:id="rId95"/>
    <p:sldMasterId id="2147484241" r:id="rId96"/>
    <p:sldMasterId id="2147484249" r:id="rId97"/>
    <p:sldMasterId id="2147484252" r:id="rId98"/>
    <p:sldMasterId id="2147484254" r:id="rId99"/>
    <p:sldMasterId id="2147484256" r:id="rId100"/>
    <p:sldMasterId id="2147484258" r:id="rId101"/>
    <p:sldMasterId id="2147484269" r:id="rId102"/>
    <p:sldMasterId id="2147484271" r:id="rId103"/>
    <p:sldMasterId id="2147484274" r:id="rId104"/>
    <p:sldMasterId id="2147484304" r:id="rId105"/>
    <p:sldMasterId id="2147484306" r:id="rId106"/>
    <p:sldMasterId id="2147484308" r:id="rId107"/>
    <p:sldMasterId id="2147484310" r:id="rId108"/>
    <p:sldMasterId id="2147484319" r:id="rId109"/>
    <p:sldMasterId id="2147484321" r:id="rId110"/>
    <p:sldMasterId id="2147484323" r:id="rId111"/>
    <p:sldMasterId id="2147484325" r:id="rId112"/>
    <p:sldMasterId id="2147484328" r:id="rId113"/>
    <p:sldMasterId id="2147484330" r:id="rId114"/>
    <p:sldMasterId id="2147484332" r:id="rId115"/>
    <p:sldMasterId id="2147484334" r:id="rId116"/>
    <p:sldMasterId id="2147484336" r:id="rId117"/>
    <p:sldMasterId id="2147484338" r:id="rId118"/>
    <p:sldMasterId id="2147484340" r:id="rId119"/>
    <p:sldMasterId id="2147484342" r:id="rId120"/>
    <p:sldMasterId id="2147484344" r:id="rId121"/>
    <p:sldMasterId id="2147484346" r:id="rId122"/>
    <p:sldMasterId id="2147484350" r:id="rId123"/>
    <p:sldMasterId id="2147484352" r:id="rId124"/>
    <p:sldMasterId id="2147484354" r:id="rId125"/>
    <p:sldMasterId id="2147484356" r:id="rId126"/>
    <p:sldMasterId id="2147484359" r:id="rId127"/>
    <p:sldMasterId id="2147484366" r:id="rId128"/>
    <p:sldMasterId id="2147484369" r:id="rId129"/>
    <p:sldMasterId id="2147484371" r:id="rId130"/>
    <p:sldMasterId id="2147484373" r:id="rId131"/>
    <p:sldMasterId id="2147484375" r:id="rId132"/>
    <p:sldMasterId id="2147484377" r:id="rId133"/>
    <p:sldMasterId id="2147484379" r:id="rId134"/>
    <p:sldMasterId id="2147484381" r:id="rId135"/>
    <p:sldMasterId id="2147484383" r:id="rId136"/>
    <p:sldMasterId id="2147484385" r:id="rId137"/>
    <p:sldMasterId id="2147484387" r:id="rId138"/>
    <p:sldMasterId id="2147484389" r:id="rId139"/>
    <p:sldMasterId id="2147484391" r:id="rId140"/>
    <p:sldMasterId id="2147484393" r:id="rId141"/>
    <p:sldMasterId id="2147484395" r:id="rId142"/>
    <p:sldMasterId id="2147484397" r:id="rId143"/>
    <p:sldMasterId id="2147484399" r:id="rId144"/>
    <p:sldMasterId id="2147484401" r:id="rId145"/>
    <p:sldMasterId id="2147484404" r:id="rId146"/>
    <p:sldMasterId id="2147484406" r:id="rId147"/>
    <p:sldMasterId id="2147484408" r:id="rId148"/>
    <p:sldMasterId id="2147484410" r:id="rId149"/>
  </p:sldMasterIdLst>
  <p:notesMasterIdLst>
    <p:notesMasterId r:id="rId263"/>
  </p:notesMasterIdLst>
  <p:handoutMasterIdLst>
    <p:handoutMasterId r:id="rId264"/>
  </p:handoutMasterIdLst>
  <p:sldIdLst>
    <p:sldId id="1211" r:id="rId150"/>
    <p:sldId id="1339" r:id="rId151"/>
    <p:sldId id="1340" r:id="rId152"/>
    <p:sldId id="1508" r:id="rId153"/>
    <p:sldId id="1412" r:id="rId154"/>
    <p:sldId id="1341" r:id="rId155"/>
    <p:sldId id="1556" r:id="rId156"/>
    <p:sldId id="1541" r:id="rId157"/>
    <p:sldId id="1542" r:id="rId158"/>
    <p:sldId id="1527" r:id="rId159"/>
    <p:sldId id="1559" r:id="rId160"/>
    <p:sldId id="1417" r:id="rId161"/>
    <p:sldId id="1552" r:id="rId162"/>
    <p:sldId id="1536" r:id="rId163"/>
    <p:sldId id="1517" r:id="rId164"/>
    <p:sldId id="1518" r:id="rId165"/>
    <p:sldId id="1519" r:id="rId166"/>
    <p:sldId id="1520" r:id="rId167"/>
    <p:sldId id="1563" r:id="rId168"/>
    <p:sldId id="1564" r:id="rId169"/>
    <p:sldId id="1565" r:id="rId170"/>
    <p:sldId id="1522" r:id="rId171"/>
    <p:sldId id="1523" r:id="rId172"/>
    <p:sldId id="1524" r:id="rId173"/>
    <p:sldId id="1525" r:id="rId174"/>
    <p:sldId id="1526" r:id="rId175"/>
    <p:sldId id="1539" r:id="rId176"/>
    <p:sldId id="1566" r:id="rId177"/>
    <p:sldId id="1492" r:id="rId178"/>
    <p:sldId id="1561" r:id="rId179"/>
    <p:sldId id="1562" r:id="rId180"/>
    <p:sldId id="1511" r:id="rId181"/>
    <p:sldId id="1488" r:id="rId182"/>
    <p:sldId id="1512" r:id="rId183"/>
    <p:sldId id="1513" r:id="rId184"/>
    <p:sldId id="1514" r:id="rId185"/>
    <p:sldId id="1515" r:id="rId186"/>
    <p:sldId id="1510" r:id="rId187"/>
    <p:sldId id="1498" r:id="rId188"/>
    <p:sldId id="1553" r:id="rId189"/>
    <p:sldId id="1375" r:id="rId190"/>
    <p:sldId id="1376" r:id="rId191"/>
    <p:sldId id="1373" r:id="rId192"/>
    <p:sldId id="1557" r:id="rId193"/>
    <p:sldId id="1567" r:id="rId194"/>
    <p:sldId id="1568" r:id="rId195"/>
    <p:sldId id="1569" r:id="rId196"/>
    <p:sldId id="1570" r:id="rId197"/>
    <p:sldId id="1571" r:id="rId198"/>
    <p:sldId id="1572" r:id="rId199"/>
    <p:sldId id="1573" r:id="rId200"/>
    <p:sldId id="1574" r:id="rId201"/>
    <p:sldId id="1575" r:id="rId202"/>
    <p:sldId id="1576" r:id="rId203"/>
    <p:sldId id="1577" r:id="rId204"/>
    <p:sldId id="1578" r:id="rId205"/>
    <p:sldId id="1579" r:id="rId206"/>
    <p:sldId id="1580" r:id="rId207"/>
    <p:sldId id="1581" r:id="rId208"/>
    <p:sldId id="1582" r:id="rId209"/>
    <p:sldId id="1583" r:id="rId210"/>
    <p:sldId id="1584" r:id="rId211"/>
    <p:sldId id="1585" r:id="rId212"/>
    <p:sldId id="1586" r:id="rId213"/>
    <p:sldId id="1587" r:id="rId214"/>
    <p:sldId id="1588" r:id="rId215"/>
    <p:sldId id="1589" r:id="rId216"/>
    <p:sldId id="1590" r:id="rId217"/>
    <p:sldId id="1591" r:id="rId218"/>
    <p:sldId id="1592" r:id="rId219"/>
    <p:sldId id="1593" r:id="rId220"/>
    <p:sldId id="1594" r:id="rId221"/>
    <p:sldId id="1595" r:id="rId222"/>
    <p:sldId id="1596" r:id="rId223"/>
    <p:sldId id="1597" r:id="rId224"/>
    <p:sldId id="1598" r:id="rId225"/>
    <p:sldId id="1599" r:id="rId226"/>
    <p:sldId id="1600" r:id="rId227"/>
    <p:sldId id="1601" r:id="rId228"/>
    <p:sldId id="1602" r:id="rId229"/>
    <p:sldId id="1603" r:id="rId230"/>
    <p:sldId id="1604" r:id="rId231"/>
    <p:sldId id="1605" r:id="rId232"/>
    <p:sldId id="1606" r:id="rId233"/>
    <p:sldId id="1619" r:id="rId234"/>
    <p:sldId id="1620" r:id="rId235"/>
    <p:sldId id="1621" r:id="rId236"/>
    <p:sldId id="1622" r:id="rId237"/>
    <p:sldId id="1623" r:id="rId238"/>
    <p:sldId id="1537" r:id="rId239"/>
    <p:sldId id="1607" r:id="rId240"/>
    <p:sldId id="1608" r:id="rId241"/>
    <p:sldId id="1609" r:id="rId242"/>
    <p:sldId id="1610" r:id="rId243"/>
    <p:sldId id="1611" r:id="rId244"/>
    <p:sldId id="1612" r:id="rId245"/>
    <p:sldId id="1613" r:id="rId246"/>
    <p:sldId id="1614" r:id="rId247"/>
    <p:sldId id="1615" r:id="rId248"/>
    <p:sldId id="1616" r:id="rId249"/>
    <p:sldId id="1617" r:id="rId250"/>
    <p:sldId id="1618" r:id="rId251"/>
    <p:sldId id="1624" r:id="rId252"/>
    <p:sldId id="1625" r:id="rId253"/>
    <p:sldId id="1626" r:id="rId254"/>
    <p:sldId id="1627" r:id="rId255"/>
    <p:sldId id="1628" r:id="rId256"/>
    <p:sldId id="1629" r:id="rId257"/>
    <p:sldId id="1630" r:id="rId258"/>
    <p:sldId id="1631" r:id="rId259"/>
    <p:sldId id="1035" r:id="rId260"/>
    <p:sldId id="1202" r:id="rId261"/>
    <p:sldId id="1036" r:id="rId262"/>
  </p:sldIdLst>
  <p:sldSz cx="9144000" cy="6858000" type="screen4x3"/>
  <p:notesSz cx="6858000" cy="9144000"/>
  <p:defaultTextStyle>
    <a:defPPr>
      <a:defRPr lang="en-US"/>
    </a:defPPr>
    <a:lvl1pPr algn="l" rtl="0" eaLnBrk="0" fontAlgn="base" hangingPunct="0">
      <a:spcBef>
        <a:spcPct val="0"/>
      </a:spcBef>
      <a:spcAft>
        <a:spcPct val="0"/>
      </a:spcAft>
      <a:defRPr sz="2800" b="1"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2800" b="1"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800" b="1"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800" b="1"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800" b="1" kern="1200">
        <a:solidFill>
          <a:schemeClr val="tx1"/>
        </a:solidFill>
        <a:latin typeface="Comic Sans MS" pitchFamily="66" charset="0"/>
        <a:ea typeface="+mn-ea"/>
        <a:cs typeface="+mn-cs"/>
      </a:defRPr>
    </a:lvl5pPr>
    <a:lvl6pPr marL="2286000" algn="l" defTabSz="914400" rtl="0" eaLnBrk="1" latinLnBrk="0" hangingPunct="1">
      <a:defRPr sz="2800" b="1" kern="1200">
        <a:solidFill>
          <a:schemeClr val="tx1"/>
        </a:solidFill>
        <a:latin typeface="Comic Sans MS" pitchFamily="66" charset="0"/>
        <a:ea typeface="+mn-ea"/>
        <a:cs typeface="+mn-cs"/>
      </a:defRPr>
    </a:lvl6pPr>
    <a:lvl7pPr marL="2743200" algn="l" defTabSz="914400" rtl="0" eaLnBrk="1" latinLnBrk="0" hangingPunct="1">
      <a:defRPr sz="2800" b="1" kern="1200">
        <a:solidFill>
          <a:schemeClr val="tx1"/>
        </a:solidFill>
        <a:latin typeface="Comic Sans MS" pitchFamily="66" charset="0"/>
        <a:ea typeface="+mn-ea"/>
        <a:cs typeface="+mn-cs"/>
      </a:defRPr>
    </a:lvl7pPr>
    <a:lvl8pPr marL="3200400" algn="l" defTabSz="914400" rtl="0" eaLnBrk="1" latinLnBrk="0" hangingPunct="1">
      <a:defRPr sz="2800" b="1" kern="1200">
        <a:solidFill>
          <a:schemeClr val="tx1"/>
        </a:solidFill>
        <a:latin typeface="Comic Sans MS" pitchFamily="66" charset="0"/>
        <a:ea typeface="+mn-ea"/>
        <a:cs typeface="+mn-cs"/>
      </a:defRPr>
    </a:lvl8pPr>
    <a:lvl9pPr marL="3657600" algn="l" defTabSz="914400" rtl="0" eaLnBrk="1" latinLnBrk="0" hangingPunct="1">
      <a:defRPr sz="2800" b="1"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990000"/>
    <a:srgbClr val="FF00FF"/>
    <a:srgbClr val="FFFF00"/>
    <a:srgbClr val="FFFF99"/>
    <a:srgbClr val="000099"/>
    <a:srgbClr val="4F81BD"/>
    <a:srgbClr val="66FF66"/>
    <a:srgbClr val="FFCCCC"/>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964" autoAdjust="0"/>
    <p:restoredTop sz="94500" autoAdjust="0"/>
  </p:normalViewPr>
  <p:slideViewPr>
    <p:cSldViewPr>
      <p:cViewPr varScale="1">
        <p:scale>
          <a:sx n="74" d="100"/>
          <a:sy n="74" d="100"/>
        </p:scale>
        <p:origin x="456" y="54"/>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24" d="100"/>
          <a:sy n="24" d="100"/>
        </p:scale>
        <p:origin x="-1066" y="-77"/>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 Target="slides/slide10.xml"/><Relationship Id="rId170" Type="http://schemas.openxmlformats.org/officeDocument/2006/relationships/slide" Target="slides/slide21.xml"/><Relationship Id="rId191" Type="http://schemas.openxmlformats.org/officeDocument/2006/relationships/slide" Target="slides/slide42.xml"/><Relationship Id="rId205" Type="http://schemas.openxmlformats.org/officeDocument/2006/relationships/slide" Target="slides/slide56.xml"/><Relationship Id="rId226" Type="http://schemas.openxmlformats.org/officeDocument/2006/relationships/slide" Target="slides/slide77.xml"/><Relationship Id="rId247" Type="http://schemas.openxmlformats.org/officeDocument/2006/relationships/slide" Target="slides/slide98.xml"/><Relationship Id="rId107" Type="http://schemas.openxmlformats.org/officeDocument/2006/relationships/slideMaster" Target="slideMasters/slideMaster107.xml"/><Relationship Id="rId268" Type="http://schemas.openxmlformats.org/officeDocument/2006/relationships/tableStyles" Target="tableStyles.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Master" Target="slideMasters/slideMaster149.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 Target="slides/slide11.xml"/><Relationship Id="rId181" Type="http://schemas.openxmlformats.org/officeDocument/2006/relationships/slide" Target="slides/slide32.xml"/><Relationship Id="rId216" Type="http://schemas.openxmlformats.org/officeDocument/2006/relationships/slide" Target="slides/slide67.xml"/><Relationship Id="rId237" Type="http://schemas.openxmlformats.org/officeDocument/2006/relationships/slide" Target="slides/slide88.xml"/><Relationship Id="rId258" Type="http://schemas.openxmlformats.org/officeDocument/2006/relationships/slide" Target="slides/slide109.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Master" Target="slideMasters/slideMaster139.xml"/><Relationship Id="rId85" Type="http://schemas.openxmlformats.org/officeDocument/2006/relationships/slideMaster" Target="slideMasters/slideMaster85.xml"/><Relationship Id="rId150" Type="http://schemas.openxmlformats.org/officeDocument/2006/relationships/slide" Target="slides/slide1.xml"/><Relationship Id="rId171" Type="http://schemas.openxmlformats.org/officeDocument/2006/relationships/slide" Target="slides/slide22.xml"/><Relationship Id="rId192" Type="http://schemas.openxmlformats.org/officeDocument/2006/relationships/slide" Target="slides/slide43.xml"/><Relationship Id="rId206" Type="http://schemas.openxmlformats.org/officeDocument/2006/relationships/slide" Target="slides/slide57.xml"/><Relationship Id="rId227" Type="http://schemas.openxmlformats.org/officeDocument/2006/relationships/slide" Target="slides/slide78.xml"/><Relationship Id="rId248" Type="http://schemas.openxmlformats.org/officeDocument/2006/relationships/slide" Target="slides/slide99.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Master" Target="slideMasters/slideMaster108.xml"/><Relationship Id="rId129" Type="http://schemas.openxmlformats.org/officeDocument/2006/relationships/slideMaster" Target="slideMasters/slideMaster129.xml"/><Relationship Id="rId54" Type="http://schemas.openxmlformats.org/officeDocument/2006/relationships/slideMaster" Target="slideMasters/slideMaster54.xml"/><Relationship Id="rId75" Type="http://schemas.openxmlformats.org/officeDocument/2006/relationships/slideMaster" Target="slideMasters/slideMaster75.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61" Type="http://schemas.openxmlformats.org/officeDocument/2006/relationships/slide" Target="slides/slide12.xml"/><Relationship Id="rId182" Type="http://schemas.openxmlformats.org/officeDocument/2006/relationships/slide" Target="slides/slide33.xml"/><Relationship Id="rId217" Type="http://schemas.openxmlformats.org/officeDocument/2006/relationships/slide" Target="slides/slide68.xml"/><Relationship Id="rId6" Type="http://schemas.openxmlformats.org/officeDocument/2006/relationships/slideMaster" Target="slideMasters/slideMaster6.xml"/><Relationship Id="rId238" Type="http://schemas.openxmlformats.org/officeDocument/2006/relationships/slide" Target="slides/slide89.xml"/><Relationship Id="rId259" Type="http://schemas.openxmlformats.org/officeDocument/2006/relationships/slide" Target="slides/slide110.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35" Type="http://schemas.openxmlformats.org/officeDocument/2006/relationships/slideMaster" Target="slideMasters/slideMaster135.xml"/><Relationship Id="rId151" Type="http://schemas.openxmlformats.org/officeDocument/2006/relationships/slide" Target="slides/slide2.xml"/><Relationship Id="rId156" Type="http://schemas.openxmlformats.org/officeDocument/2006/relationships/slide" Target="slides/slide7.xml"/><Relationship Id="rId177" Type="http://schemas.openxmlformats.org/officeDocument/2006/relationships/slide" Target="slides/slide28.xml"/><Relationship Id="rId198" Type="http://schemas.openxmlformats.org/officeDocument/2006/relationships/slide" Target="slides/slide49.xml"/><Relationship Id="rId172" Type="http://schemas.openxmlformats.org/officeDocument/2006/relationships/slide" Target="slides/slide23.xml"/><Relationship Id="rId193" Type="http://schemas.openxmlformats.org/officeDocument/2006/relationships/slide" Target="slides/slide44.xml"/><Relationship Id="rId202" Type="http://schemas.openxmlformats.org/officeDocument/2006/relationships/slide" Target="slides/slide53.xml"/><Relationship Id="rId207" Type="http://schemas.openxmlformats.org/officeDocument/2006/relationships/slide" Target="slides/slide58.xml"/><Relationship Id="rId223" Type="http://schemas.openxmlformats.org/officeDocument/2006/relationships/slide" Target="slides/slide74.xml"/><Relationship Id="rId228" Type="http://schemas.openxmlformats.org/officeDocument/2006/relationships/slide" Target="slides/slide79.xml"/><Relationship Id="rId244" Type="http://schemas.openxmlformats.org/officeDocument/2006/relationships/slide" Target="slides/slide95.xml"/><Relationship Id="rId249" Type="http://schemas.openxmlformats.org/officeDocument/2006/relationships/slide" Target="slides/slide100.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260" Type="http://schemas.openxmlformats.org/officeDocument/2006/relationships/slide" Target="slides/slide111.xml"/><Relationship Id="rId265" Type="http://schemas.openxmlformats.org/officeDocument/2006/relationships/presProps" Target="presProps.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Master" Target="slideMasters/slideMaster141.xml"/><Relationship Id="rId146" Type="http://schemas.openxmlformats.org/officeDocument/2006/relationships/slideMaster" Target="slideMasters/slideMaster146.xml"/><Relationship Id="rId167" Type="http://schemas.openxmlformats.org/officeDocument/2006/relationships/slide" Target="slides/slide18.xml"/><Relationship Id="rId188" Type="http://schemas.openxmlformats.org/officeDocument/2006/relationships/slide" Target="slides/slide39.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13.xml"/><Relationship Id="rId183" Type="http://schemas.openxmlformats.org/officeDocument/2006/relationships/slide" Target="slides/slide34.xml"/><Relationship Id="rId213" Type="http://schemas.openxmlformats.org/officeDocument/2006/relationships/slide" Target="slides/slide64.xml"/><Relationship Id="rId218" Type="http://schemas.openxmlformats.org/officeDocument/2006/relationships/slide" Target="slides/slide69.xml"/><Relationship Id="rId234" Type="http://schemas.openxmlformats.org/officeDocument/2006/relationships/slide" Target="slides/slide85.xml"/><Relationship Id="rId239"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50" Type="http://schemas.openxmlformats.org/officeDocument/2006/relationships/slide" Target="slides/slide101.xml"/><Relationship Id="rId255" Type="http://schemas.openxmlformats.org/officeDocument/2006/relationships/slide" Target="slides/slide106.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Master" Target="slideMasters/slideMaster136.xml"/><Relationship Id="rId157" Type="http://schemas.openxmlformats.org/officeDocument/2006/relationships/slide" Target="slides/slide8.xml"/><Relationship Id="rId178" Type="http://schemas.openxmlformats.org/officeDocument/2006/relationships/slide" Target="slides/slide29.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3.xml"/><Relationship Id="rId173" Type="http://schemas.openxmlformats.org/officeDocument/2006/relationships/slide" Target="slides/slide24.xml"/><Relationship Id="rId194" Type="http://schemas.openxmlformats.org/officeDocument/2006/relationships/slide" Target="slides/slide45.xml"/><Relationship Id="rId199" Type="http://schemas.openxmlformats.org/officeDocument/2006/relationships/slide" Target="slides/slide50.xml"/><Relationship Id="rId203" Type="http://schemas.openxmlformats.org/officeDocument/2006/relationships/slide" Target="slides/slide54.xml"/><Relationship Id="rId208" Type="http://schemas.openxmlformats.org/officeDocument/2006/relationships/slide" Target="slides/slide59.xml"/><Relationship Id="rId229" Type="http://schemas.openxmlformats.org/officeDocument/2006/relationships/slide" Target="slides/slide80.xml"/><Relationship Id="rId19" Type="http://schemas.openxmlformats.org/officeDocument/2006/relationships/slideMaster" Target="slideMasters/slideMaster19.xml"/><Relationship Id="rId224" Type="http://schemas.openxmlformats.org/officeDocument/2006/relationships/slide" Target="slides/slide75.xml"/><Relationship Id="rId240" Type="http://schemas.openxmlformats.org/officeDocument/2006/relationships/slide" Target="slides/slide91.xml"/><Relationship Id="rId245" Type="http://schemas.openxmlformats.org/officeDocument/2006/relationships/slide" Target="slides/slide96.xml"/><Relationship Id="rId261" Type="http://schemas.openxmlformats.org/officeDocument/2006/relationships/slide" Target="slides/slide112.xml"/><Relationship Id="rId266" Type="http://schemas.openxmlformats.org/officeDocument/2006/relationships/viewProps" Target="viewProps.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Master" Target="slideMasters/slideMaster147.xml"/><Relationship Id="rId168" Type="http://schemas.openxmlformats.org/officeDocument/2006/relationships/slide" Target="slides/slide19.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 Target="slides/slide14.xml"/><Relationship Id="rId184" Type="http://schemas.openxmlformats.org/officeDocument/2006/relationships/slide" Target="slides/slide35.xml"/><Relationship Id="rId189" Type="http://schemas.openxmlformats.org/officeDocument/2006/relationships/slide" Target="slides/slide40.xml"/><Relationship Id="rId219" Type="http://schemas.openxmlformats.org/officeDocument/2006/relationships/slide" Target="slides/slide70.xml"/><Relationship Id="rId3" Type="http://schemas.openxmlformats.org/officeDocument/2006/relationships/slideMaster" Target="slideMasters/slideMaster3.xml"/><Relationship Id="rId214" Type="http://schemas.openxmlformats.org/officeDocument/2006/relationships/slide" Target="slides/slide65.xml"/><Relationship Id="rId230" Type="http://schemas.openxmlformats.org/officeDocument/2006/relationships/slide" Target="slides/slide81.xml"/><Relationship Id="rId235" Type="http://schemas.openxmlformats.org/officeDocument/2006/relationships/slide" Target="slides/slide86.xml"/><Relationship Id="rId251" Type="http://schemas.openxmlformats.org/officeDocument/2006/relationships/slide" Target="slides/slide102.xml"/><Relationship Id="rId256" Type="http://schemas.openxmlformats.org/officeDocument/2006/relationships/slide" Target="slides/slide107.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 Target="slides/slide9.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 Target="slides/slide4.xml"/><Relationship Id="rId174" Type="http://schemas.openxmlformats.org/officeDocument/2006/relationships/slide" Target="slides/slide25.xml"/><Relationship Id="rId179" Type="http://schemas.openxmlformats.org/officeDocument/2006/relationships/slide" Target="slides/slide30.xml"/><Relationship Id="rId195" Type="http://schemas.openxmlformats.org/officeDocument/2006/relationships/slide" Target="slides/slide46.xml"/><Relationship Id="rId209" Type="http://schemas.openxmlformats.org/officeDocument/2006/relationships/slide" Target="slides/slide60.xml"/><Relationship Id="rId190" Type="http://schemas.openxmlformats.org/officeDocument/2006/relationships/slide" Target="slides/slide41.xml"/><Relationship Id="rId204" Type="http://schemas.openxmlformats.org/officeDocument/2006/relationships/slide" Target="slides/slide55.xml"/><Relationship Id="rId220" Type="http://schemas.openxmlformats.org/officeDocument/2006/relationships/slide" Target="slides/slide71.xml"/><Relationship Id="rId225" Type="http://schemas.openxmlformats.org/officeDocument/2006/relationships/slide" Target="slides/slide76.xml"/><Relationship Id="rId241" Type="http://schemas.openxmlformats.org/officeDocument/2006/relationships/slide" Target="slides/slide92.xml"/><Relationship Id="rId246" Type="http://schemas.openxmlformats.org/officeDocument/2006/relationships/slide" Target="slides/slide97.xml"/><Relationship Id="rId267" Type="http://schemas.openxmlformats.org/officeDocument/2006/relationships/theme" Target="theme/theme1.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262" Type="http://schemas.openxmlformats.org/officeDocument/2006/relationships/slide" Target="slides/slide113.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48" Type="http://schemas.openxmlformats.org/officeDocument/2006/relationships/slideMaster" Target="slideMasters/slideMaster148.xml"/><Relationship Id="rId164" Type="http://schemas.openxmlformats.org/officeDocument/2006/relationships/slide" Target="slides/slide15.xml"/><Relationship Id="rId169" Type="http://schemas.openxmlformats.org/officeDocument/2006/relationships/slide" Target="slides/slide20.xml"/><Relationship Id="rId185"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31.xml"/><Relationship Id="rId210" Type="http://schemas.openxmlformats.org/officeDocument/2006/relationships/slide" Target="slides/slide61.xml"/><Relationship Id="rId215" Type="http://schemas.openxmlformats.org/officeDocument/2006/relationships/slide" Target="slides/slide66.xml"/><Relationship Id="rId236" Type="http://schemas.openxmlformats.org/officeDocument/2006/relationships/slide" Target="slides/slide87.xml"/><Relationship Id="rId257" Type="http://schemas.openxmlformats.org/officeDocument/2006/relationships/slide" Target="slides/slide108.xml"/><Relationship Id="rId26" Type="http://schemas.openxmlformats.org/officeDocument/2006/relationships/slideMaster" Target="slideMasters/slideMaster26.xml"/><Relationship Id="rId231" Type="http://schemas.openxmlformats.org/officeDocument/2006/relationships/slide" Target="slides/slide82.xml"/><Relationship Id="rId252" Type="http://schemas.openxmlformats.org/officeDocument/2006/relationships/slide" Target="slides/slide103.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 Target="slides/slide5.xml"/><Relationship Id="rId175" Type="http://schemas.openxmlformats.org/officeDocument/2006/relationships/slide" Target="slides/slide26.xml"/><Relationship Id="rId196" Type="http://schemas.openxmlformats.org/officeDocument/2006/relationships/slide" Target="slides/slide47.xml"/><Relationship Id="rId200" Type="http://schemas.openxmlformats.org/officeDocument/2006/relationships/slide" Target="slides/slide51.xml"/><Relationship Id="rId16" Type="http://schemas.openxmlformats.org/officeDocument/2006/relationships/slideMaster" Target="slideMasters/slideMaster16.xml"/><Relationship Id="rId221" Type="http://schemas.openxmlformats.org/officeDocument/2006/relationships/slide" Target="slides/slide72.xml"/><Relationship Id="rId242" Type="http://schemas.openxmlformats.org/officeDocument/2006/relationships/slide" Target="slides/slide93.xml"/><Relationship Id="rId263" Type="http://schemas.openxmlformats.org/officeDocument/2006/relationships/notesMaster" Target="notesMasters/notesMaster1.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Master" Target="slideMasters/slideMaster144.xml"/><Relationship Id="rId90" Type="http://schemas.openxmlformats.org/officeDocument/2006/relationships/slideMaster" Target="slideMasters/slideMaster90.xml"/><Relationship Id="rId165" Type="http://schemas.openxmlformats.org/officeDocument/2006/relationships/slide" Target="slides/slide16.xml"/><Relationship Id="rId186" Type="http://schemas.openxmlformats.org/officeDocument/2006/relationships/slide" Target="slides/slide37.xml"/><Relationship Id="rId211" Type="http://schemas.openxmlformats.org/officeDocument/2006/relationships/slide" Target="slides/slide62.xml"/><Relationship Id="rId232" Type="http://schemas.openxmlformats.org/officeDocument/2006/relationships/slide" Target="slides/slide83.xml"/><Relationship Id="rId253" Type="http://schemas.openxmlformats.org/officeDocument/2006/relationships/slide" Target="slides/slide104.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Master" Target="slideMasters/slideMaster134.xml"/><Relationship Id="rId80" Type="http://schemas.openxmlformats.org/officeDocument/2006/relationships/slideMaster" Target="slideMasters/slideMaster80.xml"/><Relationship Id="rId155" Type="http://schemas.openxmlformats.org/officeDocument/2006/relationships/slide" Target="slides/slide6.xml"/><Relationship Id="rId176" Type="http://schemas.openxmlformats.org/officeDocument/2006/relationships/slide" Target="slides/slide27.xml"/><Relationship Id="rId197" Type="http://schemas.openxmlformats.org/officeDocument/2006/relationships/slide" Target="slides/slide48.xml"/><Relationship Id="rId201" Type="http://schemas.openxmlformats.org/officeDocument/2006/relationships/slide" Target="slides/slide52.xml"/><Relationship Id="rId222" Type="http://schemas.openxmlformats.org/officeDocument/2006/relationships/slide" Target="slides/slide73.xml"/><Relationship Id="rId243" Type="http://schemas.openxmlformats.org/officeDocument/2006/relationships/slide" Target="slides/slide94.xml"/><Relationship Id="rId264" Type="http://schemas.openxmlformats.org/officeDocument/2006/relationships/handoutMaster" Target="handoutMasters/handoutMaster1.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24" Type="http://schemas.openxmlformats.org/officeDocument/2006/relationships/slideMaster" Target="slideMasters/slideMaster124.xml"/><Relationship Id="rId70" Type="http://schemas.openxmlformats.org/officeDocument/2006/relationships/slideMaster" Target="slideMasters/slideMaster70.xml"/><Relationship Id="rId91" Type="http://schemas.openxmlformats.org/officeDocument/2006/relationships/slideMaster" Target="slideMasters/slideMaster91.xml"/><Relationship Id="rId145" Type="http://schemas.openxmlformats.org/officeDocument/2006/relationships/slideMaster" Target="slideMasters/slideMaster145.xml"/><Relationship Id="rId166" Type="http://schemas.openxmlformats.org/officeDocument/2006/relationships/slide" Target="slides/slide17.xml"/><Relationship Id="rId187" Type="http://schemas.openxmlformats.org/officeDocument/2006/relationships/slide" Target="slides/slide38.xml"/><Relationship Id="rId1" Type="http://schemas.openxmlformats.org/officeDocument/2006/relationships/slideMaster" Target="slideMasters/slideMaster1.xml"/><Relationship Id="rId212" Type="http://schemas.openxmlformats.org/officeDocument/2006/relationships/slide" Target="slides/slide63.xml"/><Relationship Id="rId233" Type="http://schemas.openxmlformats.org/officeDocument/2006/relationships/slide" Target="slides/slide84.xml"/><Relationship Id="rId254" Type="http://schemas.openxmlformats.org/officeDocument/2006/relationships/slide" Target="slides/slide10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152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b="0" i="1">
                <a:latin typeface="Times New Roman" pitchFamily="18" charset="0"/>
              </a:defRPr>
            </a:lvl1pPr>
          </a:lstStyle>
          <a:p>
            <a:endParaRPr lang="en-GB"/>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latin typeface="Times New Roman" pitchFamily="18" charset="0"/>
              </a:defRPr>
            </a:lvl1pPr>
          </a:lstStyle>
          <a:p>
            <a:endParaRPr lang="en-GB"/>
          </a:p>
        </p:txBody>
      </p:sp>
      <p:sp>
        <p:nvSpPr>
          <p:cNvPr id="2052" name="Rectangle 4"/>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b="0" i="1">
                <a:latin typeface="Times New Roman" pitchFamily="18" charset="0"/>
              </a:defRPr>
            </a:lvl1pPr>
          </a:lstStyle>
          <a:p>
            <a:endParaRPr lang="en-GB"/>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latin typeface="Times New Roman" pitchFamily="18" charset="0"/>
              </a:defRPr>
            </a:lvl1pPr>
          </a:lstStyle>
          <a:p>
            <a:fld id="{F46D71DA-5519-4470-853E-67BA4984C499}" type="slidenum">
              <a:rPr lang="en-GB"/>
              <a:pPr/>
              <a:t>‹#›</a:t>
            </a:fld>
            <a:endParaRPr lang="en-GB"/>
          </a:p>
        </p:txBody>
      </p:sp>
    </p:spTree>
    <p:extLst>
      <p:ext uri="{BB962C8B-B14F-4D97-AF65-F5344CB8AC3E}">
        <p14:creationId xmlns:p14="http://schemas.microsoft.com/office/powerpoint/2010/main" val="23855007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latin typeface="Calibri" pitchFamily="34" charset="0"/>
              </a:rPr>
              <a:pPr/>
              <a:t>1</a:t>
            </a:fld>
            <a:endParaRPr lang="en-GB" dirty="0">
              <a:solidFill>
                <a:srgbClr val="000000"/>
              </a:solidFill>
              <a:latin typeface="Calibri" pitchFamily="34" charset="0"/>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extLst>
      <p:ext uri="{BB962C8B-B14F-4D97-AF65-F5344CB8AC3E}">
        <p14:creationId xmlns:p14="http://schemas.microsoft.com/office/powerpoint/2010/main" val="730541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14</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extLst>
      <p:ext uri="{BB962C8B-B14F-4D97-AF65-F5344CB8AC3E}">
        <p14:creationId xmlns:p14="http://schemas.microsoft.com/office/powerpoint/2010/main" val="1930505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16</a:t>
            </a:fld>
            <a:endParaRPr lang="en-GB" dirty="0" smtClean="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2809756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5EB7C21-AE44-4F0C-850D-FBE33DF5E7C2}" type="slidenum">
              <a:rPr lang="en-GB" smtClean="0">
                <a:solidFill>
                  <a:srgbClr val="000000"/>
                </a:solidFill>
              </a:rPr>
              <a:pPr/>
              <a:t>17</a:t>
            </a:fld>
            <a:endParaRPr lang="en-GB" dirty="0" smtClean="0">
              <a:solidFill>
                <a:srgbClr val="000000"/>
              </a:solidFill>
            </a:endParaRPr>
          </a:p>
        </p:txBody>
      </p:sp>
      <p:sp>
        <p:nvSpPr>
          <p:cNvPr id="53251" name="Rectangle 2"/>
          <p:cNvSpPr>
            <a:spLocks noGrp="1" noRot="1" noChangeAspect="1" noChangeArrowheads="1" noTextEdit="1"/>
          </p:cNvSpPr>
          <p:nvPr>
            <p:ph type="sldImg"/>
          </p:nvPr>
        </p:nvSpPr>
        <p:spPr>
          <a:xfrm>
            <a:off x="1150938" y="692150"/>
            <a:ext cx="4556125" cy="3416300"/>
          </a:xfrm>
          <a:ln/>
        </p:spPr>
      </p:sp>
      <p:sp>
        <p:nvSpPr>
          <p:cNvPr id="53252"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1367593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61EC269-9874-4172-AD16-A20F6232218B}" type="slidenum">
              <a:rPr lang="en-GB" smtClean="0">
                <a:solidFill>
                  <a:srgbClr val="000000"/>
                </a:solidFill>
              </a:rPr>
              <a:pPr/>
              <a:t>18</a:t>
            </a:fld>
            <a:endParaRPr lang="en-GB" dirty="0" smtClean="0">
              <a:solidFill>
                <a:srgbClr val="000000"/>
              </a:solidFill>
            </a:endParaRPr>
          </a:p>
        </p:txBody>
      </p:sp>
      <p:sp>
        <p:nvSpPr>
          <p:cNvPr id="54275" name="Rectangle 2"/>
          <p:cNvSpPr>
            <a:spLocks noGrp="1" noRot="1" noChangeAspect="1" noChangeArrowheads="1" noTextEdit="1"/>
          </p:cNvSpPr>
          <p:nvPr>
            <p:ph type="sldImg"/>
          </p:nvPr>
        </p:nvSpPr>
        <p:spPr>
          <a:xfrm>
            <a:off x="1150938" y="692150"/>
            <a:ext cx="4556125" cy="3416300"/>
          </a:xfrm>
          <a:ln/>
        </p:spPr>
      </p:sp>
      <p:sp>
        <p:nvSpPr>
          <p:cNvPr id="54276"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1461323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22</a:t>
            </a:fld>
            <a:endParaRPr lang="en-GB">
              <a:solidFill>
                <a:srgbClr val="000000"/>
              </a:solidFill>
            </a:endParaRPr>
          </a:p>
        </p:txBody>
      </p:sp>
    </p:spTree>
    <p:extLst>
      <p:ext uri="{BB962C8B-B14F-4D97-AF65-F5344CB8AC3E}">
        <p14:creationId xmlns:p14="http://schemas.microsoft.com/office/powerpoint/2010/main" val="1809754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smtClean="0"/>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23</a:t>
            </a:fld>
            <a:endParaRPr lang="en-US">
              <a:solidFill>
                <a:srgbClr val="000000"/>
              </a:solidFill>
            </a:endParaRPr>
          </a:p>
        </p:txBody>
      </p:sp>
    </p:spTree>
    <p:extLst>
      <p:ext uri="{BB962C8B-B14F-4D97-AF65-F5344CB8AC3E}">
        <p14:creationId xmlns:p14="http://schemas.microsoft.com/office/powerpoint/2010/main" val="3437181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24</a:t>
            </a:fld>
            <a:endParaRPr lang="en-GB">
              <a:solidFill>
                <a:srgbClr val="000000"/>
              </a:solidFill>
            </a:endParaRPr>
          </a:p>
        </p:txBody>
      </p:sp>
    </p:spTree>
    <p:extLst>
      <p:ext uri="{BB962C8B-B14F-4D97-AF65-F5344CB8AC3E}">
        <p14:creationId xmlns:p14="http://schemas.microsoft.com/office/powerpoint/2010/main" val="2580256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25</a:t>
            </a:fld>
            <a:endParaRPr lang="en-GB" dirty="0">
              <a:solidFill>
                <a:srgbClr val="000000"/>
              </a:solidFill>
            </a:endParaRPr>
          </a:p>
        </p:txBody>
      </p:sp>
    </p:spTree>
    <p:extLst>
      <p:ext uri="{BB962C8B-B14F-4D97-AF65-F5344CB8AC3E}">
        <p14:creationId xmlns:p14="http://schemas.microsoft.com/office/powerpoint/2010/main" val="3218444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75BC881-36EA-4748-B1FE-4985DDC5EDCC}"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2199090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75BC881-36EA-4748-B1FE-4985DDC5EDCC}"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1669222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extLst>
      <p:ext uri="{BB962C8B-B14F-4D97-AF65-F5344CB8AC3E}">
        <p14:creationId xmlns:p14="http://schemas.microsoft.com/office/powerpoint/2010/main" val="468088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75BC881-36EA-4748-B1FE-4985DDC5EDCC}"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2848339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3FB56F1-60F1-488B-A081-8D7FD241E705}" type="slidenum">
              <a:rPr lang="en-GB" smtClean="0">
                <a:solidFill>
                  <a:prstClr val="black"/>
                </a:solidFill>
              </a:rPr>
              <a:pPr/>
              <a:t>41</a:t>
            </a:fld>
            <a:endParaRPr lang="en-GB">
              <a:solidFill>
                <a:prstClr val="black"/>
              </a:solidFill>
            </a:endParaRPr>
          </a:p>
        </p:txBody>
      </p:sp>
    </p:spTree>
    <p:extLst>
      <p:ext uri="{BB962C8B-B14F-4D97-AF65-F5344CB8AC3E}">
        <p14:creationId xmlns:p14="http://schemas.microsoft.com/office/powerpoint/2010/main" val="263361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43</a:t>
            </a:fld>
            <a:endParaRPr lang="en-GB">
              <a:solidFill>
                <a:srgbClr val="000000"/>
              </a:solidFill>
            </a:endParaRPr>
          </a:p>
        </p:txBody>
      </p:sp>
    </p:spTree>
    <p:extLst>
      <p:ext uri="{BB962C8B-B14F-4D97-AF65-F5344CB8AC3E}">
        <p14:creationId xmlns:p14="http://schemas.microsoft.com/office/powerpoint/2010/main" val="1939959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44</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extLst>
      <p:ext uri="{BB962C8B-B14F-4D97-AF65-F5344CB8AC3E}">
        <p14:creationId xmlns:p14="http://schemas.microsoft.com/office/powerpoint/2010/main" val="3841794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0E9BB56-B69A-4A19-A3F7-497798BDC6BD}" type="slidenum">
              <a:rPr lang="en-GB">
                <a:solidFill>
                  <a:srgbClr val="000000"/>
                </a:solidFill>
              </a:rPr>
              <a:pPr/>
              <a:t>45</a:t>
            </a:fld>
            <a:endParaRPr lang="en-GB" dirty="0">
              <a:solidFill>
                <a:srgbClr val="000000"/>
              </a:solidFill>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124656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488757E5-A981-4945-8126-F351778C602B}" type="slidenum">
              <a:rPr lang="en-GB">
                <a:solidFill>
                  <a:srgbClr val="000000"/>
                </a:solidFill>
              </a:rPr>
              <a:pPr/>
              <a:t>46</a:t>
            </a:fld>
            <a:endParaRPr lang="en-GB" dirty="0">
              <a:solidFill>
                <a:srgbClr val="000000"/>
              </a:solidFill>
            </a:endParaRPr>
          </a:p>
        </p:txBody>
      </p:sp>
      <p:sp>
        <p:nvSpPr>
          <p:cNvPr id="117763" name="Rectangle 2"/>
          <p:cNvSpPr>
            <a:spLocks noGrp="1" noRot="1" noChangeAspect="1" noChangeArrowheads="1" noTextEdit="1"/>
          </p:cNvSpPr>
          <p:nvPr>
            <p:ph type="sldImg"/>
          </p:nvPr>
        </p:nvSpPr>
        <p:spPr>
          <a:xfrm>
            <a:off x="1150938" y="692150"/>
            <a:ext cx="4556125" cy="3416300"/>
          </a:xfrm>
          <a:ln/>
        </p:spPr>
      </p:sp>
      <p:sp>
        <p:nvSpPr>
          <p:cNvPr id="117764"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extLst>
      <p:ext uri="{BB962C8B-B14F-4D97-AF65-F5344CB8AC3E}">
        <p14:creationId xmlns:p14="http://schemas.microsoft.com/office/powerpoint/2010/main" val="3451701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ADFE2C-3E41-42C2-8157-E54A78D26B5B}"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125288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ADFE2C-3E41-42C2-8157-E54A78D26B5B}"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280621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prstClr val="black"/>
                </a:solidFill>
              </a:rPr>
              <a:pPr>
                <a:defRPr/>
              </a:pPr>
              <a:t>49</a:t>
            </a:fld>
            <a:endParaRPr lang="en-GB" dirty="0">
              <a:solidFill>
                <a:prstClr val="black"/>
              </a:solidFill>
            </a:endParaRPr>
          </a:p>
        </p:txBody>
      </p:sp>
    </p:spTree>
    <p:extLst>
      <p:ext uri="{BB962C8B-B14F-4D97-AF65-F5344CB8AC3E}">
        <p14:creationId xmlns:p14="http://schemas.microsoft.com/office/powerpoint/2010/main" val="37622254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3705B441-2BD2-44DC-8A10-0E4A4408FD7E}" type="slidenum">
              <a:rPr lang="en-GB">
                <a:solidFill>
                  <a:srgbClr val="000000"/>
                </a:solidFill>
              </a:rPr>
              <a:pPr/>
              <a:t>50</a:t>
            </a:fld>
            <a:endParaRPr lang="en-GB" dirty="0">
              <a:solidFill>
                <a:srgbClr val="000000"/>
              </a:solidFill>
            </a:endParaRPr>
          </a:p>
        </p:txBody>
      </p:sp>
      <p:sp>
        <p:nvSpPr>
          <p:cNvPr id="118787" name="Rectangle 2"/>
          <p:cNvSpPr>
            <a:spLocks noGrp="1" noRot="1" noChangeAspect="1" noChangeArrowheads="1" noTextEdit="1"/>
          </p:cNvSpPr>
          <p:nvPr>
            <p:ph type="sldImg"/>
          </p:nvPr>
        </p:nvSpPr>
        <p:spPr>
          <a:xfrm>
            <a:off x="1150938" y="692150"/>
            <a:ext cx="4556125" cy="3416300"/>
          </a:xfrm>
          <a:ln/>
        </p:spPr>
      </p:sp>
      <p:sp>
        <p:nvSpPr>
          <p:cNvPr id="118788"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extLst>
      <p:ext uri="{BB962C8B-B14F-4D97-AF65-F5344CB8AC3E}">
        <p14:creationId xmlns:p14="http://schemas.microsoft.com/office/powerpoint/2010/main" val="4023888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smtClean="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a:endParaRPr lang="en-US" sz="2400" b="0" dirty="0" smtClean="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GB" sz="1000" b="0" i="1" dirty="0" smtClean="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a:endParaRPr lang="en-US" sz="2400" b="0" dirty="0" smtClean="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a:endParaRPr lang="en-US" sz="2400" b="0" dirty="0" smtClean="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a:endParaRPr lang="en-US" sz="2400" b="0" dirty="0" smtClean="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GB" sz="1000" b="0" i="1" dirty="0" smtClean="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a:endParaRPr lang="en-US" sz="2400" b="0" dirty="0" smtClean="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a:endParaRPr lang="en-US" sz="2400" b="0" dirty="0" smtClean="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CC9F89A7-5327-4499-9021-86204D377D94}" type="slidenum">
              <a:rPr lang="en-GB">
                <a:solidFill>
                  <a:srgbClr val="000000"/>
                </a:solidFill>
              </a:rPr>
              <a:pPr/>
              <a:t>51</a:t>
            </a:fld>
            <a:endParaRPr lang="en-GB" dirty="0">
              <a:solidFill>
                <a:srgbClr val="000000"/>
              </a:solidFill>
            </a:endParaRPr>
          </a:p>
        </p:txBody>
      </p:sp>
      <p:sp>
        <p:nvSpPr>
          <p:cNvPr id="119811" name="Rectangle 2"/>
          <p:cNvSpPr>
            <a:spLocks noGrp="1" noRot="1" noChangeAspect="1" noChangeArrowheads="1" noTextEdit="1"/>
          </p:cNvSpPr>
          <p:nvPr>
            <p:ph type="sldImg"/>
          </p:nvPr>
        </p:nvSpPr>
        <p:spPr>
          <a:xfrm>
            <a:off x="1150938" y="692150"/>
            <a:ext cx="4556125" cy="3416300"/>
          </a:xfrm>
          <a:ln/>
        </p:spPr>
      </p:sp>
      <p:sp>
        <p:nvSpPr>
          <p:cNvPr id="119812"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extLst>
      <p:ext uri="{BB962C8B-B14F-4D97-AF65-F5344CB8AC3E}">
        <p14:creationId xmlns:p14="http://schemas.microsoft.com/office/powerpoint/2010/main" val="18973909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1E7918A6-274E-49C2-AE12-872A22CD5749}" type="slidenum">
              <a:rPr lang="en-GB" smtClean="0">
                <a:solidFill>
                  <a:srgbClr val="000000"/>
                </a:solidFill>
              </a:rPr>
              <a:pPr>
                <a:defRPr/>
              </a:pPr>
              <a:t>52</a:t>
            </a:fld>
            <a:endParaRPr lang="en-GB">
              <a:solidFill>
                <a:srgbClr val="000000"/>
              </a:solidFill>
            </a:endParaRPr>
          </a:p>
        </p:txBody>
      </p:sp>
    </p:spTree>
    <p:extLst>
      <p:ext uri="{BB962C8B-B14F-4D97-AF65-F5344CB8AC3E}">
        <p14:creationId xmlns:p14="http://schemas.microsoft.com/office/powerpoint/2010/main" val="60338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3AC486EE-3642-4806-B267-C39764D222CC}" type="slidenum">
              <a:rPr lang="en-GB">
                <a:solidFill>
                  <a:srgbClr val="000000"/>
                </a:solidFill>
              </a:rPr>
              <a:pPr/>
              <a:t>53</a:t>
            </a:fld>
            <a:endParaRPr lang="en-GB">
              <a:solidFill>
                <a:srgbClr val="000000"/>
              </a:solidFill>
            </a:endParaRPr>
          </a:p>
        </p:txBody>
      </p:sp>
      <p:sp>
        <p:nvSpPr>
          <p:cNvPr id="121859" name="Rectangle 2"/>
          <p:cNvSpPr>
            <a:spLocks noGrp="1" noRot="1" noChangeAspect="1" noChangeArrowheads="1" noTextEdit="1"/>
          </p:cNvSpPr>
          <p:nvPr>
            <p:ph type="sldImg"/>
          </p:nvPr>
        </p:nvSpPr>
        <p:spPr>
          <a:xfrm>
            <a:off x="1150938" y="692150"/>
            <a:ext cx="4556125" cy="3416300"/>
          </a:xfrm>
          <a:ln/>
        </p:spPr>
      </p:sp>
      <p:sp>
        <p:nvSpPr>
          <p:cNvPr id="12186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extLst>
      <p:ext uri="{BB962C8B-B14F-4D97-AF65-F5344CB8AC3E}">
        <p14:creationId xmlns:p14="http://schemas.microsoft.com/office/powerpoint/2010/main" val="12200705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69B8B44E-CA31-47EF-BE21-85E50BEF8DF8}" type="slidenum">
              <a:rPr lang="en-GB">
                <a:solidFill>
                  <a:srgbClr val="000000"/>
                </a:solidFill>
              </a:rPr>
              <a:pPr/>
              <a:t>54</a:t>
            </a:fld>
            <a:endParaRPr lang="en-GB">
              <a:solidFill>
                <a:srgbClr val="000000"/>
              </a:solidFill>
            </a:endParaRPr>
          </a:p>
        </p:txBody>
      </p:sp>
      <p:sp>
        <p:nvSpPr>
          <p:cNvPr id="122883" name="Rectangle 2"/>
          <p:cNvSpPr>
            <a:spLocks noGrp="1" noRot="1" noChangeAspect="1" noChangeArrowheads="1" noTextEdit="1"/>
          </p:cNvSpPr>
          <p:nvPr>
            <p:ph type="sldImg"/>
          </p:nvPr>
        </p:nvSpPr>
        <p:spPr>
          <a:xfrm>
            <a:off x="1150938" y="692150"/>
            <a:ext cx="4556125" cy="3416300"/>
          </a:xfrm>
          <a:ln/>
        </p:spPr>
      </p:sp>
      <p:sp>
        <p:nvSpPr>
          <p:cNvPr id="12288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extLst>
      <p:ext uri="{BB962C8B-B14F-4D97-AF65-F5344CB8AC3E}">
        <p14:creationId xmlns:p14="http://schemas.microsoft.com/office/powerpoint/2010/main" val="38554359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1E7918A6-274E-49C2-AE12-872A22CD5749}" type="slidenum">
              <a:rPr lang="en-GB" smtClean="0">
                <a:solidFill>
                  <a:srgbClr val="000000"/>
                </a:solidFill>
              </a:rPr>
              <a:pPr>
                <a:defRPr/>
              </a:pPr>
              <a:t>55</a:t>
            </a:fld>
            <a:endParaRPr lang="en-GB">
              <a:solidFill>
                <a:srgbClr val="000000"/>
              </a:solidFill>
            </a:endParaRPr>
          </a:p>
        </p:txBody>
      </p:sp>
    </p:spTree>
    <p:extLst>
      <p:ext uri="{BB962C8B-B14F-4D97-AF65-F5344CB8AC3E}">
        <p14:creationId xmlns:p14="http://schemas.microsoft.com/office/powerpoint/2010/main" val="37150910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67736897-36D9-459B-9B8F-2D1EABC460FE}" type="slidenum">
              <a:rPr lang="en-GB">
                <a:solidFill>
                  <a:srgbClr val="000000"/>
                </a:solidFill>
              </a:rPr>
              <a:pPr/>
              <a:t>56</a:t>
            </a:fld>
            <a:endParaRPr lang="en-GB" dirty="0">
              <a:solidFill>
                <a:srgbClr val="000000"/>
              </a:solidFill>
            </a:endParaRPr>
          </a:p>
        </p:txBody>
      </p:sp>
      <p:sp>
        <p:nvSpPr>
          <p:cNvPr id="123907" name="Rectangle 2"/>
          <p:cNvSpPr>
            <a:spLocks noGrp="1" noRot="1" noChangeAspect="1" noChangeArrowheads="1" noTextEdit="1"/>
          </p:cNvSpPr>
          <p:nvPr>
            <p:ph type="sldImg"/>
          </p:nvPr>
        </p:nvSpPr>
        <p:spPr>
          <a:xfrm>
            <a:off x="1150938" y="692150"/>
            <a:ext cx="4556125" cy="3416300"/>
          </a:xfrm>
          <a:ln/>
        </p:spPr>
      </p:sp>
      <p:sp>
        <p:nvSpPr>
          <p:cNvPr id="123908"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extLst>
      <p:ext uri="{BB962C8B-B14F-4D97-AF65-F5344CB8AC3E}">
        <p14:creationId xmlns:p14="http://schemas.microsoft.com/office/powerpoint/2010/main" val="622262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45D961E3-7B4B-43BB-BE08-5DC36F955DF6}" type="slidenum">
              <a:rPr lang="en-GB">
                <a:solidFill>
                  <a:srgbClr val="000000"/>
                </a:solidFill>
              </a:rPr>
              <a:pPr/>
              <a:t>57</a:t>
            </a:fld>
            <a:endParaRPr lang="en-GB" dirty="0">
              <a:solidFill>
                <a:srgbClr val="000000"/>
              </a:solidFill>
            </a:endParaRPr>
          </a:p>
        </p:txBody>
      </p:sp>
      <p:sp>
        <p:nvSpPr>
          <p:cNvPr id="124931" name="Rectangle 2"/>
          <p:cNvSpPr>
            <a:spLocks noGrp="1" noRot="1" noChangeAspect="1" noChangeArrowheads="1" noTextEdit="1"/>
          </p:cNvSpPr>
          <p:nvPr>
            <p:ph type="sldImg"/>
          </p:nvPr>
        </p:nvSpPr>
        <p:spPr>
          <a:xfrm>
            <a:off x="1150938" y="692150"/>
            <a:ext cx="4556125" cy="3416300"/>
          </a:xfrm>
          <a:ln/>
        </p:spPr>
      </p:sp>
      <p:sp>
        <p:nvSpPr>
          <p:cNvPr id="124932"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extLst>
      <p:ext uri="{BB962C8B-B14F-4D97-AF65-F5344CB8AC3E}">
        <p14:creationId xmlns:p14="http://schemas.microsoft.com/office/powerpoint/2010/main" val="40756447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B4FD862F-5BEF-4858-9A1C-47876B8105AF}" type="slidenum">
              <a:rPr lang="en-GB">
                <a:solidFill>
                  <a:srgbClr val="000000"/>
                </a:solidFill>
              </a:rPr>
              <a:pPr/>
              <a:t>58</a:t>
            </a:fld>
            <a:endParaRPr lang="en-GB" dirty="0">
              <a:solidFill>
                <a:srgbClr val="000000"/>
              </a:solidFill>
            </a:endParaRPr>
          </a:p>
        </p:txBody>
      </p:sp>
      <p:sp>
        <p:nvSpPr>
          <p:cNvPr id="125955" name="Rectangle 2"/>
          <p:cNvSpPr>
            <a:spLocks noGrp="1" noRot="1" noChangeAspect="1" noChangeArrowheads="1" noTextEdit="1"/>
          </p:cNvSpPr>
          <p:nvPr>
            <p:ph type="sldImg"/>
          </p:nvPr>
        </p:nvSpPr>
        <p:spPr>
          <a:xfrm>
            <a:off x="1150938" y="692150"/>
            <a:ext cx="4556125" cy="3416300"/>
          </a:xfrm>
          <a:ln/>
        </p:spPr>
      </p:sp>
      <p:sp>
        <p:nvSpPr>
          <p:cNvPr id="125956"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extLst>
      <p:ext uri="{BB962C8B-B14F-4D97-AF65-F5344CB8AC3E}">
        <p14:creationId xmlns:p14="http://schemas.microsoft.com/office/powerpoint/2010/main" val="30579496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F0947455-07AF-4A96-B01A-3BC0DF8E37FF}" type="slidenum">
              <a:rPr lang="en-GB">
                <a:solidFill>
                  <a:srgbClr val="000000"/>
                </a:solidFill>
              </a:rPr>
              <a:pPr/>
              <a:t>59</a:t>
            </a:fld>
            <a:endParaRPr lang="en-GB" dirty="0">
              <a:solidFill>
                <a:srgbClr val="000000"/>
              </a:solidFill>
            </a:endParaRPr>
          </a:p>
        </p:txBody>
      </p:sp>
      <p:sp>
        <p:nvSpPr>
          <p:cNvPr id="126979" name="Rectangle 2"/>
          <p:cNvSpPr>
            <a:spLocks noGrp="1" noRot="1" noChangeAspect="1" noChangeArrowheads="1" noTextEdit="1"/>
          </p:cNvSpPr>
          <p:nvPr>
            <p:ph type="sldImg"/>
          </p:nvPr>
        </p:nvSpPr>
        <p:spPr>
          <a:xfrm>
            <a:off x="1150938" y="692150"/>
            <a:ext cx="4556125" cy="3416300"/>
          </a:xfrm>
          <a:ln/>
        </p:spPr>
      </p:sp>
      <p:sp>
        <p:nvSpPr>
          <p:cNvPr id="126980"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extLst>
      <p:ext uri="{BB962C8B-B14F-4D97-AF65-F5344CB8AC3E}">
        <p14:creationId xmlns:p14="http://schemas.microsoft.com/office/powerpoint/2010/main" val="36938041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29880E15-F66C-43B7-9D4D-E4E4BE3FC131}" type="slidenum">
              <a:rPr lang="en-GB">
                <a:solidFill>
                  <a:srgbClr val="000000"/>
                </a:solidFill>
              </a:rPr>
              <a:pPr/>
              <a:t>60</a:t>
            </a:fld>
            <a:endParaRPr lang="en-GB" dirty="0">
              <a:solidFill>
                <a:srgbClr val="000000"/>
              </a:solidFill>
            </a:endParaRPr>
          </a:p>
        </p:txBody>
      </p:sp>
      <p:sp>
        <p:nvSpPr>
          <p:cNvPr id="128003" name="Rectangle 2"/>
          <p:cNvSpPr>
            <a:spLocks noGrp="1" noRot="1" noChangeAspect="1" noChangeArrowheads="1" noTextEdit="1"/>
          </p:cNvSpPr>
          <p:nvPr>
            <p:ph type="sldImg"/>
          </p:nvPr>
        </p:nvSpPr>
        <p:spPr>
          <a:xfrm>
            <a:off x="1150938" y="692150"/>
            <a:ext cx="4556125" cy="3416300"/>
          </a:xfrm>
          <a:ln/>
        </p:spPr>
      </p:sp>
      <p:sp>
        <p:nvSpPr>
          <p:cNvPr id="128004"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extLst>
      <p:ext uri="{BB962C8B-B14F-4D97-AF65-F5344CB8AC3E}">
        <p14:creationId xmlns:p14="http://schemas.microsoft.com/office/powerpoint/2010/main" val="3972913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5</a:t>
            </a:fld>
            <a:endParaRPr lang="en-GB" dirty="0">
              <a:solidFill>
                <a:prstClr val="black"/>
              </a:solidFill>
            </a:endParaRPr>
          </a:p>
        </p:txBody>
      </p:sp>
    </p:spTree>
    <p:extLst>
      <p:ext uri="{BB962C8B-B14F-4D97-AF65-F5344CB8AC3E}">
        <p14:creationId xmlns:p14="http://schemas.microsoft.com/office/powerpoint/2010/main" val="5167843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61</a:t>
            </a:fld>
            <a:endParaRPr lang="en-GB">
              <a:solidFill>
                <a:srgbClr val="000000"/>
              </a:solidFill>
            </a:endParaRPr>
          </a:p>
        </p:txBody>
      </p:sp>
    </p:spTree>
    <p:extLst>
      <p:ext uri="{BB962C8B-B14F-4D97-AF65-F5344CB8AC3E}">
        <p14:creationId xmlns:p14="http://schemas.microsoft.com/office/powerpoint/2010/main" val="26176269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62</a:t>
            </a:fld>
            <a:endParaRPr lang="en-GB" dirty="0">
              <a:solidFill>
                <a:srgbClr val="000000"/>
              </a:solidFill>
            </a:endParaRPr>
          </a:p>
        </p:txBody>
      </p:sp>
    </p:spTree>
    <p:extLst>
      <p:ext uri="{BB962C8B-B14F-4D97-AF65-F5344CB8AC3E}">
        <p14:creationId xmlns:p14="http://schemas.microsoft.com/office/powerpoint/2010/main" val="23646945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FFCC4565-EC8B-468B-9078-897913D08FFB}" type="slidenum">
              <a:rPr lang="en-GB">
                <a:solidFill>
                  <a:srgbClr val="000000"/>
                </a:solidFill>
              </a:rPr>
              <a:pPr/>
              <a:t>63</a:t>
            </a:fld>
            <a:endParaRPr lang="en-GB" dirty="0">
              <a:solidFill>
                <a:srgbClr val="000000"/>
              </a:solidFill>
            </a:endParaRPr>
          </a:p>
        </p:txBody>
      </p:sp>
      <p:sp>
        <p:nvSpPr>
          <p:cNvPr id="130051" name="Rectangle 2"/>
          <p:cNvSpPr>
            <a:spLocks noGrp="1" noRot="1" noChangeAspect="1" noChangeArrowheads="1" noTextEdit="1"/>
          </p:cNvSpPr>
          <p:nvPr>
            <p:ph type="sldImg"/>
          </p:nvPr>
        </p:nvSpPr>
        <p:spPr>
          <a:xfrm>
            <a:off x="1150938" y="692150"/>
            <a:ext cx="4556125" cy="3416300"/>
          </a:xfrm>
          <a:ln/>
        </p:spPr>
      </p:sp>
      <p:sp>
        <p:nvSpPr>
          <p:cNvPr id="130052"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extLst>
      <p:ext uri="{BB962C8B-B14F-4D97-AF65-F5344CB8AC3E}">
        <p14:creationId xmlns:p14="http://schemas.microsoft.com/office/powerpoint/2010/main" val="4692994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64</a:t>
            </a:fld>
            <a:endParaRPr lang="en-GB" dirty="0">
              <a:solidFill>
                <a:srgbClr val="000000"/>
              </a:solidFill>
            </a:endParaRPr>
          </a:p>
        </p:txBody>
      </p:sp>
    </p:spTree>
    <p:extLst>
      <p:ext uri="{BB962C8B-B14F-4D97-AF65-F5344CB8AC3E}">
        <p14:creationId xmlns:p14="http://schemas.microsoft.com/office/powerpoint/2010/main" val="26822334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65</a:t>
            </a:fld>
            <a:endParaRPr lang="en-GB" dirty="0">
              <a:solidFill>
                <a:srgbClr val="000000"/>
              </a:solidFill>
            </a:endParaRPr>
          </a:p>
        </p:txBody>
      </p:sp>
    </p:spTree>
    <p:extLst>
      <p:ext uri="{BB962C8B-B14F-4D97-AF65-F5344CB8AC3E}">
        <p14:creationId xmlns:p14="http://schemas.microsoft.com/office/powerpoint/2010/main" val="18580185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43000" y="685800"/>
            <a:ext cx="4572000" cy="3429000"/>
          </a:xfrm>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fld id="{C9F5DBD7-E30B-4921-9C33-845DBB6180F2}" type="slidenum">
              <a:rPr lang="en-US">
                <a:solidFill>
                  <a:srgbClr val="000000"/>
                </a:solidFill>
              </a:rPr>
              <a:pPr/>
              <a:t>66</a:t>
            </a:fld>
            <a:endParaRPr lang="en-US">
              <a:solidFill>
                <a:srgbClr val="000000"/>
              </a:solidFill>
            </a:endParaRPr>
          </a:p>
        </p:txBody>
      </p:sp>
    </p:spTree>
    <p:extLst>
      <p:ext uri="{BB962C8B-B14F-4D97-AF65-F5344CB8AC3E}">
        <p14:creationId xmlns:p14="http://schemas.microsoft.com/office/powerpoint/2010/main" val="38531078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xfrm>
            <a:off x="1150938" y="692150"/>
            <a:ext cx="4556125" cy="3416300"/>
          </a:xfrm>
          <a:ln/>
        </p:spPr>
      </p:sp>
      <p:sp>
        <p:nvSpPr>
          <p:cNvPr id="106499" name="Notes Placeholder 2"/>
          <p:cNvSpPr>
            <a:spLocks noGrp="1"/>
          </p:cNvSpPr>
          <p:nvPr>
            <p:ph type="body" idx="1"/>
          </p:nvPr>
        </p:nvSpPr>
        <p:spPr>
          <a:noFill/>
          <a:ln/>
        </p:spPr>
        <p:txBody>
          <a:bodyPr/>
          <a:lstStyle/>
          <a:p>
            <a:endParaRPr lang="en-US" dirty="0" smtClean="0">
              <a:latin typeface="Calibri" pitchFamily="34" charset="0"/>
            </a:endParaRPr>
          </a:p>
        </p:txBody>
      </p:sp>
      <p:sp>
        <p:nvSpPr>
          <p:cNvPr id="4" name="Slide Number Placeholder 3"/>
          <p:cNvSpPr>
            <a:spLocks noGrp="1"/>
          </p:cNvSpPr>
          <p:nvPr>
            <p:ph type="sldNum" sz="quarter" idx="5"/>
          </p:nvPr>
        </p:nvSpPr>
        <p:spPr/>
        <p:txBody>
          <a:bodyPr/>
          <a:lstStyle/>
          <a:p>
            <a:pPr>
              <a:defRPr/>
            </a:pPr>
            <a:fld id="{47CCDDF6-662C-4CD8-9AAB-E92353894D62}" type="slidenum">
              <a:rPr lang="en-GB">
                <a:solidFill>
                  <a:srgbClr val="000000"/>
                </a:solidFill>
              </a:rPr>
              <a:pPr>
                <a:defRPr/>
              </a:pPr>
              <a:t>67</a:t>
            </a:fld>
            <a:endParaRPr lang="en-GB" dirty="0">
              <a:solidFill>
                <a:srgbClr val="000000"/>
              </a:solidFill>
            </a:endParaRPr>
          </a:p>
        </p:txBody>
      </p:sp>
    </p:spTree>
    <p:extLst>
      <p:ext uri="{BB962C8B-B14F-4D97-AF65-F5344CB8AC3E}">
        <p14:creationId xmlns:p14="http://schemas.microsoft.com/office/powerpoint/2010/main" val="12877102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69</a:t>
            </a:fld>
            <a:endParaRPr lang="en-GB" dirty="0">
              <a:solidFill>
                <a:srgbClr val="000000"/>
              </a:solidFill>
            </a:endParaRPr>
          </a:p>
        </p:txBody>
      </p:sp>
    </p:spTree>
    <p:extLst>
      <p:ext uri="{BB962C8B-B14F-4D97-AF65-F5344CB8AC3E}">
        <p14:creationId xmlns:p14="http://schemas.microsoft.com/office/powerpoint/2010/main" val="12743168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r"/>
            <a:fld id="{61346E0C-4167-4304-BD30-0A53C392214D}" type="slidenum">
              <a:rPr lang="en-GB" altLang="en-US" sz="1200" b="0">
                <a:solidFill>
                  <a:srgbClr val="000000"/>
                </a:solidFill>
                <a:latin typeface="Arial" panose="020B0604020202020204" pitchFamily="34" charset="0"/>
              </a:rPr>
              <a:pPr algn="r"/>
              <a:t>77</a:t>
            </a:fld>
            <a:endParaRPr lang="en-GB" altLang="en-US" sz="1200" b="0">
              <a:solidFill>
                <a:srgbClr val="000000"/>
              </a:solidFill>
              <a:latin typeface="Arial" panose="020B0604020202020204" pitchFamily="34" charset="0"/>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2268585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150938" y="692150"/>
            <a:ext cx="4556125" cy="3416300"/>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r"/>
            <a:fld id="{141BDA08-2E30-4C44-B9DC-5A5A2B63330E}" type="slidenum">
              <a:rPr lang="en-GB" altLang="en-US" sz="1000" b="0">
                <a:solidFill>
                  <a:srgbClr val="000000"/>
                </a:solidFill>
              </a:rPr>
              <a:pPr algn="r"/>
              <a:t>78</a:t>
            </a:fld>
            <a:endParaRPr lang="en-GB" altLang="en-US" sz="1000" b="0">
              <a:solidFill>
                <a:srgbClr val="000000"/>
              </a:solidFill>
            </a:endParaRPr>
          </a:p>
        </p:txBody>
      </p:sp>
    </p:spTree>
    <p:extLst>
      <p:ext uri="{BB962C8B-B14F-4D97-AF65-F5344CB8AC3E}">
        <p14:creationId xmlns:p14="http://schemas.microsoft.com/office/powerpoint/2010/main" val="1680159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6</a:t>
            </a:fld>
            <a:endParaRPr lang="en-GB" dirty="0">
              <a:solidFill>
                <a:srgbClr val="000000"/>
              </a:solidFill>
            </a:endParaRPr>
          </a:p>
        </p:txBody>
      </p:sp>
    </p:spTree>
    <p:extLst>
      <p:ext uri="{BB962C8B-B14F-4D97-AF65-F5344CB8AC3E}">
        <p14:creationId xmlns:p14="http://schemas.microsoft.com/office/powerpoint/2010/main" val="35092233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1150938" y="692150"/>
            <a:ext cx="4556125" cy="3416300"/>
          </a:xfrm>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r"/>
            <a:fld id="{D9233DE7-8F11-4B31-A9EB-2A656FDC31C8}" type="slidenum">
              <a:rPr lang="en-GB" altLang="en-US" sz="1000" b="0">
                <a:solidFill>
                  <a:srgbClr val="000000"/>
                </a:solidFill>
              </a:rPr>
              <a:pPr algn="r"/>
              <a:t>79</a:t>
            </a:fld>
            <a:endParaRPr lang="en-GB" altLang="en-US" sz="1000" b="0">
              <a:solidFill>
                <a:srgbClr val="000000"/>
              </a:solidFill>
            </a:endParaRPr>
          </a:p>
        </p:txBody>
      </p:sp>
    </p:spTree>
    <p:extLst>
      <p:ext uri="{BB962C8B-B14F-4D97-AF65-F5344CB8AC3E}">
        <p14:creationId xmlns:p14="http://schemas.microsoft.com/office/powerpoint/2010/main" val="3204114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1150938" y="692150"/>
            <a:ext cx="4556125" cy="3416300"/>
          </a:xfrm>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r"/>
            <a:fld id="{49523C6F-421E-458E-9E3F-E6AF6D592948}" type="slidenum">
              <a:rPr lang="en-GB" altLang="en-US" sz="1000" b="0">
                <a:solidFill>
                  <a:srgbClr val="000000"/>
                </a:solidFill>
              </a:rPr>
              <a:pPr algn="r"/>
              <a:t>80</a:t>
            </a:fld>
            <a:endParaRPr lang="en-GB" altLang="en-US" sz="1000" b="0">
              <a:solidFill>
                <a:srgbClr val="000000"/>
              </a:solidFill>
            </a:endParaRPr>
          </a:p>
        </p:txBody>
      </p:sp>
    </p:spTree>
    <p:extLst>
      <p:ext uri="{BB962C8B-B14F-4D97-AF65-F5344CB8AC3E}">
        <p14:creationId xmlns:p14="http://schemas.microsoft.com/office/powerpoint/2010/main" val="15624568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1150938" y="692150"/>
            <a:ext cx="4556125" cy="3416300"/>
          </a:xfrm>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r"/>
            <a:fld id="{81B9EEA0-5FC0-44C0-BA0F-951665EBDB77}" type="slidenum">
              <a:rPr lang="en-GB" altLang="en-US" sz="1000" b="0">
                <a:solidFill>
                  <a:srgbClr val="000000"/>
                </a:solidFill>
              </a:rPr>
              <a:pPr algn="r"/>
              <a:t>81</a:t>
            </a:fld>
            <a:endParaRPr lang="en-GB" altLang="en-US" sz="1000" b="0">
              <a:solidFill>
                <a:srgbClr val="000000"/>
              </a:solidFill>
            </a:endParaRPr>
          </a:p>
        </p:txBody>
      </p:sp>
    </p:spTree>
    <p:extLst>
      <p:ext uri="{BB962C8B-B14F-4D97-AF65-F5344CB8AC3E}">
        <p14:creationId xmlns:p14="http://schemas.microsoft.com/office/powerpoint/2010/main" val="3323474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50938" y="692150"/>
            <a:ext cx="4556125" cy="3416300"/>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r"/>
            <a:fld id="{568B9F9E-BEAF-4749-905A-5D1B63115B44}" type="slidenum">
              <a:rPr lang="en-GB" altLang="en-US" sz="1000" b="0">
                <a:solidFill>
                  <a:srgbClr val="000000"/>
                </a:solidFill>
              </a:rPr>
              <a:pPr algn="r"/>
              <a:t>82</a:t>
            </a:fld>
            <a:endParaRPr lang="en-GB" altLang="en-US" sz="1000" b="0">
              <a:solidFill>
                <a:srgbClr val="000000"/>
              </a:solidFill>
            </a:endParaRPr>
          </a:p>
        </p:txBody>
      </p:sp>
    </p:spTree>
    <p:extLst>
      <p:ext uri="{BB962C8B-B14F-4D97-AF65-F5344CB8AC3E}">
        <p14:creationId xmlns:p14="http://schemas.microsoft.com/office/powerpoint/2010/main" val="1591181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1150938" y="692150"/>
            <a:ext cx="4556125" cy="3416300"/>
          </a:xfrm>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r"/>
            <a:fld id="{69AB90E6-2F07-482B-9A67-BABD700DE720}" type="slidenum">
              <a:rPr lang="en-GB" altLang="en-US" sz="1000" b="0">
                <a:solidFill>
                  <a:srgbClr val="000000"/>
                </a:solidFill>
              </a:rPr>
              <a:pPr algn="r"/>
              <a:t>83</a:t>
            </a:fld>
            <a:endParaRPr lang="en-GB" altLang="en-US" sz="1000" b="0">
              <a:solidFill>
                <a:srgbClr val="000000"/>
              </a:solidFill>
            </a:endParaRPr>
          </a:p>
        </p:txBody>
      </p:sp>
    </p:spTree>
    <p:extLst>
      <p:ext uri="{BB962C8B-B14F-4D97-AF65-F5344CB8AC3E}">
        <p14:creationId xmlns:p14="http://schemas.microsoft.com/office/powerpoint/2010/main" val="12233091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0938" y="692150"/>
            <a:ext cx="4556125" cy="3416300"/>
          </a:xfrm>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r"/>
            <a:fld id="{779ABA53-ECAC-4CC6-A16D-3E556C23E2A7}" type="slidenum">
              <a:rPr lang="en-GB" altLang="en-US" sz="1000" b="0">
                <a:solidFill>
                  <a:srgbClr val="000000"/>
                </a:solidFill>
              </a:rPr>
              <a:pPr algn="r"/>
              <a:t>84</a:t>
            </a:fld>
            <a:endParaRPr lang="en-GB" altLang="en-US" sz="1000" b="0">
              <a:solidFill>
                <a:srgbClr val="000000"/>
              </a:solidFill>
            </a:endParaRPr>
          </a:p>
        </p:txBody>
      </p:sp>
    </p:spTree>
    <p:extLst>
      <p:ext uri="{BB962C8B-B14F-4D97-AF65-F5344CB8AC3E}">
        <p14:creationId xmlns:p14="http://schemas.microsoft.com/office/powerpoint/2010/main" val="11895528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smtClean="0"/>
          </a:p>
        </p:txBody>
      </p:sp>
      <p:sp>
        <p:nvSpPr>
          <p:cNvPr id="45060" name="Slide Number Placeholder 3"/>
          <p:cNvSpPr>
            <a:spLocks noGrp="1"/>
          </p:cNvSpPr>
          <p:nvPr>
            <p:ph type="sldNum" sz="quarter" idx="5"/>
          </p:nvPr>
        </p:nvSpPr>
        <p:spPr>
          <a:noFill/>
        </p:spPr>
        <p:txBody>
          <a:bodyPr/>
          <a:lstStyle/>
          <a:p>
            <a:fld id="{08007301-76D3-4B7A-BC11-58C77780AB35}" type="slidenum">
              <a:rPr lang="en-GB">
                <a:solidFill>
                  <a:srgbClr val="000000"/>
                </a:solidFill>
              </a:rPr>
              <a:pPr/>
              <a:t>85</a:t>
            </a:fld>
            <a:endParaRPr lang="en-GB" dirty="0">
              <a:solidFill>
                <a:srgbClr val="000000"/>
              </a:solidFill>
            </a:endParaRPr>
          </a:p>
        </p:txBody>
      </p:sp>
    </p:spTree>
    <p:extLst>
      <p:ext uri="{BB962C8B-B14F-4D97-AF65-F5344CB8AC3E}">
        <p14:creationId xmlns:p14="http://schemas.microsoft.com/office/powerpoint/2010/main" val="10728649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87</a:t>
            </a:fld>
            <a:endParaRPr lang="en-GB" dirty="0">
              <a:solidFill>
                <a:srgbClr val="000000"/>
              </a:solidFill>
            </a:endParaRPr>
          </a:p>
        </p:txBody>
      </p:sp>
    </p:spTree>
    <p:extLst>
      <p:ext uri="{BB962C8B-B14F-4D97-AF65-F5344CB8AC3E}">
        <p14:creationId xmlns:p14="http://schemas.microsoft.com/office/powerpoint/2010/main" val="13218951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88</a:t>
            </a:fld>
            <a:endParaRPr lang="en-GB" dirty="0">
              <a:solidFill>
                <a:srgbClr val="000000"/>
              </a:solidFill>
            </a:endParaRPr>
          </a:p>
        </p:txBody>
      </p:sp>
    </p:spTree>
    <p:extLst>
      <p:ext uri="{BB962C8B-B14F-4D97-AF65-F5344CB8AC3E}">
        <p14:creationId xmlns:p14="http://schemas.microsoft.com/office/powerpoint/2010/main" val="25879717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89</a:t>
            </a:fld>
            <a:endParaRPr lang="en-GB" dirty="0">
              <a:solidFill>
                <a:srgbClr val="000000"/>
              </a:solidFill>
            </a:endParaRPr>
          </a:p>
        </p:txBody>
      </p:sp>
    </p:spTree>
    <p:extLst>
      <p:ext uri="{BB962C8B-B14F-4D97-AF65-F5344CB8AC3E}">
        <p14:creationId xmlns:p14="http://schemas.microsoft.com/office/powerpoint/2010/main" val="3450307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8</a:t>
            </a:fld>
            <a:endParaRPr lang="en-GB" dirty="0">
              <a:solidFill>
                <a:srgbClr val="000000"/>
              </a:solidFill>
            </a:endParaRPr>
          </a:p>
        </p:txBody>
      </p:sp>
    </p:spTree>
    <p:extLst>
      <p:ext uri="{BB962C8B-B14F-4D97-AF65-F5344CB8AC3E}">
        <p14:creationId xmlns:p14="http://schemas.microsoft.com/office/powerpoint/2010/main" val="18523166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90</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extLst>
      <p:ext uri="{BB962C8B-B14F-4D97-AF65-F5344CB8AC3E}">
        <p14:creationId xmlns:p14="http://schemas.microsoft.com/office/powerpoint/2010/main" val="39999118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EB4D23F-3F18-4B52-A131-26954D8723D1}" type="slidenum">
              <a:rPr lang="en-GB" smtClean="0">
                <a:solidFill>
                  <a:srgbClr val="000000"/>
                </a:solidFill>
              </a:rPr>
              <a:pPr/>
              <a:t>91</a:t>
            </a:fld>
            <a:endParaRPr lang="en-GB" dirty="0" smtClean="0">
              <a:solidFill>
                <a:srgbClr val="000000"/>
              </a:solidFill>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9067619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B43FF77-8B5E-45BF-B214-C86C644F6051}" type="slidenum">
              <a:rPr lang="en-GB" smtClean="0">
                <a:solidFill>
                  <a:srgbClr val="000000"/>
                </a:solidFill>
              </a:rPr>
              <a:pPr/>
              <a:t>92</a:t>
            </a:fld>
            <a:endParaRPr lang="en-GB" dirty="0" smtClean="0">
              <a:solidFill>
                <a:srgbClr val="000000"/>
              </a:solidFill>
            </a:endParaRPr>
          </a:p>
        </p:txBody>
      </p:sp>
      <p:sp>
        <p:nvSpPr>
          <p:cNvPr id="27651" name="Rectangle 2"/>
          <p:cNvSpPr>
            <a:spLocks noGrp="1" noRot="1" noChangeAspect="1" noChangeArrowheads="1" noTextEdit="1"/>
          </p:cNvSpPr>
          <p:nvPr>
            <p:ph type="sldImg"/>
          </p:nvPr>
        </p:nvSpPr>
        <p:spPr>
          <a:xfrm>
            <a:off x="1150938" y="692150"/>
            <a:ext cx="4556125" cy="3416300"/>
          </a:xfrm>
          <a:ln/>
        </p:spPr>
      </p:sp>
      <p:sp>
        <p:nvSpPr>
          <p:cNvPr id="2765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5681327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B3EF1C2-6057-4851-B6CA-63297B9649F6}" type="slidenum">
              <a:rPr lang="en-GB" smtClean="0">
                <a:solidFill>
                  <a:srgbClr val="000000"/>
                </a:solidFill>
              </a:rPr>
              <a:pPr/>
              <a:t>93</a:t>
            </a:fld>
            <a:endParaRPr lang="en-GB" dirty="0" smtClean="0">
              <a:solidFill>
                <a:srgbClr val="000000"/>
              </a:solidFill>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4430102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F08E08-4E57-474C-8023-CF278F0D587F}" type="slidenum">
              <a:rPr lang="en-GB" smtClean="0">
                <a:solidFill>
                  <a:srgbClr val="000000"/>
                </a:solidFill>
              </a:rPr>
              <a:pPr/>
              <a:t>94</a:t>
            </a:fld>
            <a:endParaRPr lang="en-GB" dirty="0" smtClean="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6608254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516FE5-762C-46A8-9742-8BC77C01C0C7}" type="slidenum">
              <a:rPr lang="en-GB">
                <a:solidFill>
                  <a:srgbClr val="000000"/>
                </a:solidFill>
              </a:rPr>
              <a:pPr/>
              <a:t>95</a:t>
            </a:fld>
            <a:endParaRPr lang="en-GB">
              <a:solidFill>
                <a:srgbClr val="000000"/>
              </a:solidFill>
            </a:endParaRPr>
          </a:p>
        </p:txBody>
      </p:sp>
      <p:sp>
        <p:nvSpPr>
          <p:cNvPr id="190466" name="Rectangle 2"/>
          <p:cNvSpPr>
            <a:spLocks noGrp="1" noRot="1" noChangeAspect="1" noChangeArrowheads="1" noTextEdit="1"/>
          </p:cNvSpPr>
          <p:nvPr>
            <p:ph type="sldImg"/>
          </p:nvPr>
        </p:nvSpPr>
        <p:spPr>
          <a:xfrm>
            <a:off x="1150938" y="692150"/>
            <a:ext cx="4556125" cy="3416300"/>
          </a:xfrm>
          <a:ln/>
        </p:spPr>
      </p:sp>
      <p:sp>
        <p:nvSpPr>
          <p:cNvPr id="190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316282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54B70-C7F1-47CB-AA41-A4E341294039}" type="slidenum">
              <a:rPr lang="en-GB">
                <a:solidFill>
                  <a:srgbClr val="000000"/>
                </a:solidFill>
              </a:rPr>
              <a:pPr/>
              <a:t>96</a:t>
            </a:fld>
            <a:endParaRPr lang="en-GB">
              <a:solidFill>
                <a:srgbClr val="000000"/>
              </a:solidFill>
            </a:endParaRPr>
          </a:p>
        </p:txBody>
      </p:sp>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412656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AF0CB-A590-4800-9562-FD29FD27160C}" type="slidenum">
              <a:rPr lang="en-GB">
                <a:solidFill>
                  <a:srgbClr val="000000"/>
                </a:solidFill>
              </a:rPr>
              <a:pPr/>
              <a:t>97</a:t>
            </a:fld>
            <a:endParaRPr lang="en-GB">
              <a:solidFill>
                <a:srgbClr val="000000"/>
              </a:solidFill>
            </a:endParaRPr>
          </a:p>
        </p:txBody>
      </p:sp>
      <p:sp>
        <p:nvSpPr>
          <p:cNvPr id="177154" name="Rectangle 2"/>
          <p:cNvSpPr>
            <a:spLocks noGrp="1" noRot="1" noChangeAspect="1" noChangeArrowheads="1" noTextEdit="1"/>
          </p:cNvSpPr>
          <p:nvPr>
            <p:ph type="sldImg"/>
          </p:nvPr>
        </p:nvSpPr>
        <p:spPr>
          <a:xfrm>
            <a:off x="1150938" y="692150"/>
            <a:ext cx="4556125" cy="3416300"/>
          </a:xfrm>
          <a:ln/>
        </p:spPr>
      </p:sp>
      <p:sp>
        <p:nvSpPr>
          <p:cNvPr id="177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475978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B56A6-F5E6-4AEC-9203-77DDD3124074}" type="slidenum">
              <a:rPr lang="en-GB">
                <a:solidFill>
                  <a:srgbClr val="000000"/>
                </a:solidFill>
              </a:rPr>
              <a:pPr/>
              <a:t>98</a:t>
            </a:fld>
            <a:endParaRPr lang="en-GB">
              <a:solidFill>
                <a:srgbClr val="000000"/>
              </a:solidFill>
            </a:endParaRPr>
          </a:p>
        </p:txBody>
      </p:sp>
      <p:sp>
        <p:nvSpPr>
          <p:cNvPr id="178178" name="Rectangle 2"/>
          <p:cNvSpPr>
            <a:spLocks noGrp="1" noRot="1" noChangeAspect="1" noChangeArrowheads="1" noTextEdit="1"/>
          </p:cNvSpPr>
          <p:nvPr>
            <p:ph type="sldImg"/>
          </p:nvPr>
        </p:nvSpPr>
        <p:spPr>
          <a:xfrm>
            <a:off x="1150938" y="692150"/>
            <a:ext cx="4556125" cy="3416300"/>
          </a:xfrm>
          <a:ln/>
        </p:spPr>
      </p:sp>
      <p:sp>
        <p:nvSpPr>
          <p:cNvPr id="17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884817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DE9FCF-9A89-4647-80F4-A8BD16F83A52}" type="slidenum">
              <a:rPr lang="en-GB">
                <a:solidFill>
                  <a:srgbClr val="000000"/>
                </a:solidFill>
              </a:rPr>
              <a:pPr/>
              <a:t>99</a:t>
            </a:fld>
            <a:endParaRPr lang="en-GB">
              <a:solidFill>
                <a:srgbClr val="000000"/>
              </a:solidFill>
            </a:endParaRPr>
          </a:p>
        </p:txBody>
      </p:sp>
      <p:sp>
        <p:nvSpPr>
          <p:cNvPr id="179202" name="Rectangle 2"/>
          <p:cNvSpPr>
            <a:spLocks noGrp="1" noRot="1" noChangeAspect="1" noChangeArrowheads="1" noTextEdit="1"/>
          </p:cNvSpPr>
          <p:nvPr>
            <p:ph type="sldImg"/>
          </p:nvPr>
        </p:nvSpPr>
        <p:spPr>
          <a:xfrm>
            <a:off x="1150938" y="692150"/>
            <a:ext cx="4556125" cy="3416300"/>
          </a:xfrm>
          <a:ln/>
        </p:spPr>
      </p:sp>
      <p:sp>
        <p:nvSpPr>
          <p:cNvPr id="179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64403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50938" y="692150"/>
            <a:ext cx="4556125" cy="3416300"/>
          </a:xfrm>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16365632-E40A-4911-AD4F-35C35BF3BBA4}" type="slidenum">
              <a:rPr lang="en-GB" smtClean="0">
                <a:solidFill>
                  <a:srgbClr val="000000"/>
                </a:solidFill>
              </a:rPr>
              <a:pPr/>
              <a:t>10</a:t>
            </a:fld>
            <a:endParaRPr lang="en-GB" smtClean="0">
              <a:solidFill>
                <a:srgbClr val="000000"/>
              </a:solidFill>
            </a:endParaRPr>
          </a:p>
        </p:txBody>
      </p:sp>
    </p:spTree>
    <p:extLst>
      <p:ext uri="{BB962C8B-B14F-4D97-AF65-F5344CB8AC3E}">
        <p14:creationId xmlns:p14="http://schemas.microsoft.com/office/powerpoint/2010/main" val="27028321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1CF9B-09E2-44A1-81AA-B5DE7CC01C72}" type="slidenum">
              <a:rPr lang="en-GB">
                <a:solidFill>
                  <a:srgbClr val="000000"/>
                </a:solidFill>
              </a:rPr>
              <a:pPr/>
              <a:t>100</a:t>
            </a:fld>
            <a:endParaRPr lang="en-GB">
              <a:solidFill>
                <a:srgbClr val="000000"/>
              </a:solidFill>
            </a:endParaRPr>
          </a:p>
        </p:txBody>
      </p:sp>
      <p:sp>
        <p:nvSpPr>
          <p:cNvPr id="180226" name="Rectangle 2"/>
          <p:cNvSpPr>
            <a:spLocks noGrp="1" noRot="1" noChangeAspect="1" noChangeArrowheads="1" noTextEdit="1"/>
          </p:cNvSpPr>
          <p:nvPr>
            <p:ph type="sldImg"/>
          </p:nvPr>
        </p:nvSpPr>
        <p:spPr>
          <a:xfrm>
            <a:off x="1150938" y="692150"/>
            <a:ext cx="4556125" cy="3416300"/>
          </a:xfrm>
          <a:ln/>
        </p:spPr>
      </p:sp>
      <p:sp>
        <p:nvSpPr>
          <p:cNvPr id="180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825232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7902E9-6B73-4BAF-A35B-F2A8EBE17FC3}" type="slidenum">
              <a:rPr lang="en-GB">
                <a:solidFill>
                  <a:srgbClr val="000000"/>
                </a:solidFill>
              </a:rPr>
              <a:pPr/>
              <a:t>101</a:t>
            </a:fld>
            <a:endParaRPr lang="en-GB">
              <a:solidFill>
                <a:srgbClr val="000000"/>
              </a:solidFill>
            </a:endParaRPr>
          </a:p>
        </p:txBody>
      </p:sp>
      <p:sp>
        <p:nvSpPr>
          <p:cNvPr id="181250" name="Rectangle 2"/>
          <p:cNvSpPr>
            <a:spLocks noGrp="1" noRot="1" noChangeAspect="1" noChangeArrowheads="1" noTextEdit="1"/>
          </p:cNvSpPr>
          <p:nvPr>
            <p:ph type="sldImg"/>
          </p:nvPr>
        </p:nvSpPr>
        <p:spPr>
          <a:xfrm>
            <a:off x="1150938" y="692150"/>
            <a:ext cx="4556125" cy="3416300"/>
          </a:xfrm>
          <a:ln/>
        </p:spPr>
      </p:sp>
      <p:sp>
        <p:nvSpPr>
          <p:cNvPr id="181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70419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7AE84-F142-4C8F-B419-5C8BABE5B49C}" type="slidenum">
              <a:rPr lang="en-GB">
                <a:solidFill>
                  <a:srgbClr val="000000"/>
                </a:solidFill>
              </a:rPr>
              <a:pPr/>
              <a:t>102</a:t>
            </a:fld>
            <a:endParaRPr lang="en-GB">
              <a:solidFill>
                <a:srgbClr val="000000"/>
              </a:solidFill>
            </a:endParaRPr>
          </a:p>
        </p:txBody>
      </p:sp>
      <p:sp>
        <p:nvSpPr>
          <p:cNvPr id="182274" name="Rectangle 2"/>
          <p:cNvSpPr>
            <a:spLocks noGrp="1" noRot="1" noChangeAspect="1" noChangeArrowheads="1" noTextEdit="1"/>
          </p:cNvSpPr>
          <p:nvPr>
            <p:ph type="sldImg"/>
          </p:nvPr>
        </p:nvSpPr>
        <p:spPr>
          <a:xfrm>
            <a:off x="1150938" y="692150"/>
            <a:ext cx="4556125" cy="3416300"/>
          </a:xfrm>
          <a:ln/>
        </p:spPr>
      </p:sp>
      <p:sp>
        <p:nvSpPr>
          <p:cNvPr id="182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040414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9309D733-715F-4CF3-A6C6-34EABCE89F3F}" type="slidenum">
              <a:rPr lang="en-GB" smtClean="0">
                <a:solidFill>
                  <a:srgbClr val="000000"/>
                </a:solidFill>
              </a:rPr>
              <a:pPr/>
              <a:t>103</a:t>
            </a:fld>
            <a:endParaRPr lang="en-GB" smtClean="0">
              <a:solidFill>
                <a:srgbClr val="000000"/>
              </a:solidFill>
            </a:endParaRPr>
          </a:p>
        </p:txBody>
      </p:sp>
      <p:sp>
        <p:nvSpPr>
          <p:cNvPr id="113667" name="Rectangle 2"/>
          <p:cNvSpPr>
            <a:spLocks noGrp="1" noRot="1" noChangeAspect="1" noChangeArrowheads="1" noTextEdit="1"/>
          </p:cNvSpPr>
          <p:nvPr>
            <p:ph type="sldImg"/>
          </p:nvPr>
        </p:nvSpPr>
        <p:spPr>
          <a:xfrm>
            <a:off x="1150938" y="692150"/>
            <a:ext cx="4556125" cy="3416300"/>
          </a:xfrm>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16889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105</a:t>
            </a:fld>
            <a:endParaRPr lang="en-GB" dirty="0">
              <a:solidFill>
                <a:srgbClr val="000000"/>
              </a:solidFill>
            </a:endParaRPr>
          </a:p>
        </p:txBody>
      </p:sp>
    </p:spTree>
    <p:extLst>
      <p:ext uri="{BB962C8B-B14F-4D97-AF65-F5344CB8AC3E}">
        <p14:creationId xmlns:p14="http://schemas.microsoft.com/office/powerpoint/2010/main" val="363362743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107</a:t>
            </a:fld>
            <a:endParaRPr lang="en-GB" dirty="0">
              <a:solidFill>
                <a:srgbClr val="000000"/>
              </a:solidFill>
            </a:endParaRPr>
          </a:p>
        </p:txBody>
      </p:sp>
    </p:spTree>
    <p:extLst>
      <p:ext uri="{BB962C8B-B14F-4D97-AF65-F5344CB8AC3E}">
        <p14:creationId xmlns:p14="http://schemas.microsoft.com/office/powerpoint/2010/main" val="161450695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108</a:t>
            </a:fld>
            <a:endParaRPr lang="en-GB" dirty="0">
              <a:solidFill>
                <a:srgbClr val="000000"/>
              </a:solidFill>
            </a:endParaRPr>
          </a:p>
        </p:txBody>
      </p:sp>
    </p:spTree>
    <p:extLst>
      <p:ext uri="{BB962C8B-B14F-4D97-AF65-F5344CB8AC3E}">
        <p14:creationId xmlns:p14="http://schemas.microsoft.com/office/powerpoint/2010/main" val="50152190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B494576A-CC0D-4BE3-8B19-81C754F05362}" type="slidenum">
              <a:rPr lang="en-GB" smtClean="0">
                <a:solidFill>
                  <a:srgbClr val="000000"/>
                </a:solidFill>
              </a:rPr>
              <a:pPr/>
              <a:t>111</a:t>
            </a:fld>
            <a:endParaRPr lang="en-GB" smtClean="0">
              <a:solidFill>
                <a:srgbClr val="000000"/>
              </a:solidFill>
            </a:endParaRPr>
          </a:p>
        </p:txBody>
      </p:sp>
      <p:sp>
        <p:nvSpPr>
          <p:cNvPr id="6147" name="Rectangle 2"/>
          <p:cNvSpPr>
            <a:spLocks noGrp="1" noRot="1" noChangeAspect="1" noChangeArrowheads="1" noTextEdit="1"/>
          </p:cNvSpPr>
          <p:nvPr>
            <p:ph type="sldImg"/>
          </p:nvPr>
        </p:nvSpPr>
        <p:spPr>
          <a:xfrm>
            <a:off x="1150938" y="692150"/>
            <a:ext cx="4556125" cy="3416300"/>
          </a:xfrm>
          <a:ln cap="flat"/>
        </p:spPr>
      </p:sp>
      <p:sp>
        <p:nvSpPr>
          <p:cNvPr id="61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312148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085566-3495-40E2-88A7-A58D975FD3F6}" type="slidenum">
              <a:rPr lang="en-GB">
                <a:solidFill>
                  <a:srgbClr val="000000"/>
                </a:solidFill>
              </a:rPr>
              <a:pPr/>
              <a:t>112</a:t>
            </a:fld>
            <a:endParaRPr lang="en-GB">
              <a:solidFill>
                <a:srgbClr val="000000"/>
              </a:solidFill>
            </a:endParaRPr>
          </a:p>
        </p:txBody>
      </p:sp>
      <p:sp>
        <p:nvSpPr>
          <p:cNvPr id="1208322" name="Rectangle 2"/>
          <p:cNvSpPr>
            <a:spLocks noGrp="1" noRot="1" noChangeAspect="1" noChangeArrowheads="1" noTextEdit="1"/>
          </p:cNvSpPr>
          <p:nvPr>
            <p:ph type="sldImg"/>
          </p:nvPr>
        </p:nvSpPr>
        <p:spPr>
          <a:xfrm>
            <a:off x="1150938" y="692150"/>
            <a:ext cx="4556125" cy="3416300"/>
          </a:xfrm>
          <a:ln/>
        </p:spPr>
      </p:sp>
      <p:sp>
        <p:nvSpPr>
          <p:cNvPr id="120832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78535547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113</a:t>
            </a:fld>
            <a:endParaRPr lang="en-GB" smtClean="0">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27893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A65BBED-9B1F-4465-A277-E7E9FF67544E}" type="slidenum">
              <a:rPr lang="en-GB">
                <a:solidFill>
                  <a:srgbClr val="000000"/>
                </a:solidFill>
              </a:rPr>
              <a:pPr/>
              <a:t>11</a:t>
            </a:fld>
            <a:endParaRPr lang="en-GB" dirty="0">
              <a:solidFill>
                <a:srgbClr val="000000"/>
              </a:solidFill>
            </a:endParaRPr>
          </a:p>
        </p:txBody>
      </p:sp>
      <p:sp>
        <p:nvSpPr>
          <p:cNvPr id="38915" name="Rectangle 2"/>
          <p:cNvSpPr>
            <a:spLocks noGrp="1" noRot="1" noChangeAspect="1" noChangeArrowheads="1" noTextEdit="1"/>
          </p:cNvSpPr>
          <p:nvPr>
            <p:ph type="sldImg"/>
          </p:nvPr>
        </p:nvSpPr>
        <p:spPr>
          <a:xfrm>
            <a:off x="1150938" y="692150"/>
            <a:ext cx="4556125" cy="3416300"/>
          </a:xfrm>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518156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8839843-2928-4079-B85D-0D2CED74C8D1}" type="slidenum">
              <a:rPr lang="en-GB" smtClean="0">
                <a:solidFill>
                  <a:srgbClr val="000000"/>
                </a:solidFill>
              </a:rPr>
              <a:pPr/>
              <a:t>12</a:t>
            </a:fld>
            <a:endParaRPr lang="en-GB" smtClean="0">
              <a:solidFill>
                <a:srgbClr val="000000"/>
              </a:solidFill>
            </a:endParaRPr>
          </a:p>
        </p:txBody>
      </p:sp>
      <p:sp>
        <p:nvSpPr>
          <p:cNvPr id="69635" name="Rectangle 2"/>
          <p:cNvSpPr>
            <a:spLocks noGrp="1" noRot="1" noChangeAspect="1" noChangeArrowheads="1" noTextEdit="1"/>
          </p:cNvSpPr>
          <p:nvPr>
            <p:ph type="sldImg"/>
          </p:nvPr>
        </p:nvSpPr>
        <p:spPr>
          <a:xfrm>
            <a:off x="1150938" y="692150"/>
            <a:ext cx="4556125" cy="3416300"/>
          </a:xfrm>
          <a:ln/>
        </p:spPr>
      </p:sp>
      <p:sp>
        <p:nvSpPr>
          <p:cNvPr id="696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91409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Choices&#8230;.ppt" TargetMode="External"/><Relationship Id="rId1" Type="http://schemas.openxmlformats.org/officeDocument/2006/relationships/slideMaster" Target="../slideMasters/slideMaster5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4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4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4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5445730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a:defRPr/>
            </a:pPr>
            <a:fld id="{15D6DB75-0499-49DE-A5F6-2F76A0DD07EC}" type="datetime2">
              <a:rPr lang="en-GB" sz="2400" b="0">
                <a:solidFill>
                  <a:srgbClr val="FFFFFF"/>
                </a:solidFill>
                <a:latin typeface="Tahoma" pitchFamily="34" charset="0"/>
              </a:rPr>
              <a:pPr algn="ctr">
                <a:defRPr/>
              </a:pPr>
              <a:t>Wednesday, 25 March 2015</a:t>
            </a:fld>
            <a:endParaRPr lang="en-GB" sz="2400" b="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algn="ctr">
              <a:defRPr/>
            </a:pPr>
            <a:r>
              <a:rPr lang="en-GB" sz="2400" b="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a:defRPr/>
            </a:pPr>
            <a:fld id="{5AD808E0-68C8-4DE2-8472-D3274C1776DA}" type="slidenum">
              <a:rPr lang="en-GB" sz="2400" b="0">
                <a:solidFill>
                  <a:srgbClr val="FFFFFF"/>
                </a:solidFill>
                <a:latin typeface="Tahoma" pitchFamily="34" charset="0"/>
              </a:rPr>
              <a:pPr algn="ctr">
                <a:defRPr/>
              </a:pPr>
              <a:t>‹#›</a:t>
            </a:fld>
            <a:endParaRPr lang="en-GB" sz="2400" b="0">
              <a:solidFill>
                <a:srgbClr val="FFFFFF"/>
              </a:solidFill>
              <a:latin typeface="Tahoma"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smtClean="0">
                <a:solidFill>
                  <a:srgbClr val="FF0000"/>
                </a:solidFill>
                <a:latin typeface="Calibri" pitchFamily="34" charset="0"/>
              </a:rPr>
              <a:t>http://phil-race.co.uk</a:t>
            </a:r>
            <a:r>
              <a:rPr lang="en-GB" sz="1400" dirty="0" smtClean="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4455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381000" y="6323013"/>
            <a:ext cx="1905000" cy="457200"/>
          </a:xfrm>
          <a:prstGeom prst="rect">
            <a:avLst/>
          </a:prstGeom>
          <a:ln/>
        </p:spPr>
        <p:txBody>
          <a:bodyPr/>
          <a:lstStyle>
            <a:lvl1pPr>
              <a:defRPr/>
            </a:lvl1pPr>
          </a:lstStyle>
          <a:p>
            <a:pPr eaLnBrk="1" fontAlgn="auto" hangingPunct="1">
              <a:spcBef>
                <a:spcPts val="0"/>
              </a:spcBef>
              <a:spcAft>
                <a:spcPts val="0"/>
              </a:spcAft>
              <a:defRPr/>
            </a:pPr>
            <a:fld id="{8EDF7B6F-2004-4788-9F05-B9AC607002D6}" type="datetime2">
              <a:rPr lang="en-US" sz="1800" b="0" smtClean="0">
                <a:solidFill>
                  <a:srgbClr val="000000"/>
                </a:solidFill>
                <a:latin typeface="Arial"/>
              </a:rPr>
              <a:pPr eaLnBrk="1" fontAlgn="auto" hangingPunct="1">
                <a:spcBef>
                  <a:spcPts val="0"/>
                </a:spcBef>
                <a:spcAft>
                  <a:spcPts val="0"/>
                </a:spcAft>
                <a:defRPr/>
              </a:pPr>
              <a:t>Wednesday, March 25, 2015</a:t>
            </a:fld>
            <a:endParaRPr lang="en-GB" sz="1800" b="0">
              <a:solidFill>
                <a:srgbClr val="000000"/>
              </a:solidFill>
              <a:latin typeface="Arial"/>
            </a:endParaRPr>
          </a:p>
        </p:txBody>
      </p:sp>
      <p:sp>
        <p:nvSpPr>
          <p:cNvPr id="6" name="Footer Placeholder 5"/>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eaLnBrk="1" fontAlgn="auto" hangingPunct="1">
              <a:spcBef>
                <a:spcPts val="0"/>
              </a:spcBef>
              <a:spcAft>
                <a:spcPts val="0"/>
              </a:spcAft>
              <a:defRPr/>
            </a:pPr>
            <a:endParaRPr lang="en-US" sz="1800" b="0">
              <a:solidFill>
                <a:srgbClr val="000000"/>
              </a:solidFill>
              <a:latin typeface="Arial"/>
            </a:endParaRPr>
          </a:p>
        </p:txBody>
      </p:sp>
      <p:sp>
        <p:nvSpPr>
          <p:cNvPr id="7" name="Slide Number Placeholder 6"/>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eaLnBrk="1" fontAlgn="auto" hangingPunct="1">
              <a:spcBef>
                <a:spcPts val="0"/>
              </a:spcBef>
              <a:spcAft>
                <a:spcPts val="0"/>
              </a:spcAft>
              <a:defRPr/>
            </a:pPr>
            <a:endParaRPr lang="en-US" sz="1800" b="0">
              <a:solidFill>
                <a:srgbClr val="000000"/>
              </a:solidFill>
              <a:latin typeface="Arial"/>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AutoShape 4">
            <a:hlinkClick r:id="rId2"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a:solidFill>
                <a:srgbClr val="FFFF66"/>
              </a:solidFill>
            </a:endParaRPr>
          </a:p>
        </p:txBody>
      </p:sp>
      <p:sp>
        <p:nvSpPr>
          <p:cNvPr id="5" name="AutoShape 5">
            <a:hlinkClick r:id="rId2" action="ppaction://hlinkpres?slideindex=1&amp;slidetitle=" highlightClick="1"/>
          </p:cNvPr>
          <p:cNvSpPr>
            <a:spLocks noChangeArrowheads="1"/>
          </p:cNvSpPr>
          <p:nvPr userDrawn="1"/>
        </p:nvSpPr>
        <p:spPr bwMode="auto">
          <a:xfrm>
            <a:off x="8172450" y="5949950"/>
            <a:ext cx="1042988" cy="1042988"/>
          </a:xfrm>
          <a:prstGeom prst="actionButtonBlank">
            <a:avLst/>
          </a:prstGeom>
          <a:noFill/>
          <a:ln w="12700">
            <a:noFill/>
            <a:miter lim="800000"/>
            <a:headEnd type="none" w="sm" len="sm"/>
            <a:tailEnd type="none" w="sm" len="sm"/>
          </a:ln>
          <a:effectLst/>
        </p:spPr>
        <p:txBody>
          <a:bodyPr wrap="none" lIns="90000" tIns="46800" rIns="90000" bIns="46800" anchor="ctr">
            <a:spAutoFit/>
          </a:bodyPr>
          <a:lstStyle/>
          <a:p>
            <a:pPr algn="ctr">
              <a:defRPr/>
            </a:pPr>
            <a:endParaRPr lang="en-GB" sz="1800">
              <a:solidFill>
                <a:srgbClr val="FFFF66"/>
              </a:solidFill>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3/25/2015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0" y="6329363"/>
            <a:ext cx="1892300" cy="444500"/>
          </a:xfrm>
          <a:prstGeom prst="rect">
            <a:avLst/>
          </a:prstGeom>
          <a:ln/>
        </p:spPr>
        <p:txBody>
          <a:bodyPr/>
          <a:lstStyle>
            <a:lvl1pPr>
              <a:defRPr/>
            </a:lvl1pPr>
          </a:lstStyle>
          <a:p>
            <a:pPr algn="ctr">
              <a:defRPr/>
            </a:pPr>
            <a:fld id="{F3CF0AB6-600C-480C-A5E2-EE921F17FE8E}" type="datetime2">
              <a:rPr lang="en-GB" sz="1800" b="0" smtClean="0">
                <a:solidFill>
                  <a:srgbClr val="FFFF66"/>
                </a:solidFill>
              </a:rPr>
              <a:pPr algn="ctr">
                <a:defRPr/>
              </a:pPr>
              <a:t>Wednesday, 25 March 2015</a:t>
            </a:fld>
            <a:endParaRPr lang="en-GB" sz="1800" b="0" dirty="0">
              <a:solidFill>
                <a:srgbClr val="FFFF66"/>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EB001800-297B-4005-8067-7248663263B0}"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white">
                    <a:tint val="75000"/>
                  </a:prstClr>
                </a:solidFill>
              </a:rPr>
              <a:pPr/>
              <a:t>3/25/2015</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4455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sz="4000" b="0"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sz="4000" b="0"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D5C67E5A-8D21-44FB-97A5-CC0DAF78C67C}"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1643138"/>
      </p:ext>
    </p:extLst>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2693830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13091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877265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4664829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809614044"/>
      </p:ext>
    </p:extLst>
  </p:cSld>
  <p:clrMapOvr>
    <a:masterClrMapping/>
  </p:clrMapOv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eaLnBrk="1" fontAlgn="auto" hangingPunct="1">
              <a:spcBef>
                <a:spcPts val="0"/>
              </a:spcBef>
              <a:spcAft>
                <a:spcPts val="0"/>
              </a:spcAft>
            </a:pPr>
            <a:fld id="{712BFDB6-5EB2-4EAD-B635-5741753271E7}" type="datetime2">
              <a:rPr lang="en-GB" sz="1800" b="0" smtClean="0">
                <a:solidFill>
                  <a:srgbClr val="000000"/>
                </a:solidFill>
                <a:latin typeface="Arial"/>
                <a:cs typeface="Arial" pitchFamily="34" charset="0"/>
              </a:rPr>
              <a:pPr eaLnBrk="1" fontAlgn="auto" hangingPunct="1">
                <a:spcBef>
                  <a:spcPts val="0"/>
                </a:spcBef>
                <a:spcAft>
                  <a:spcPts val="0"/>
                </a:spcAft>
              </a:pPr>
              <a:t>Wednesday, 25 March 2015</a:t>
            </a:fld>
            <a:endParaRPr lang="en-GB" sz="1800" b="0" dirty="0">
              <a:solidFill>
                <a:srgbClr val="000000"/>
              </a:solidFill>
              <a:latin typeface="Arial"/>
              <a:cs typeface="Arial" pitchFamily="34"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eaLnBrk="1" fontAlgn="auto" hangingPunct="1">
              <a:spcBef>
                <a:spcPts val="0"/>
              </a:spcBef>
              <a:spcAft>
                <a:spcPts val="0"/>
              </a:spcAft>
            </a:pPr>
            <a:endParaRPr lang="en-GB" sz="1800" b="0" dirty="0">
              <a:solidFill>
                <a:srgbClr val="000000"/>
              </a:solidFill>
              <a:latin typeface="Arial"/>
              <a:cs typeface="Arial" pitchFamily="34"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eaLnBrk="1" fontAlgn="auto" hangingPunct="1">
              <a:spcBef>
                <a:spcPts val="0"/>
              </a:spcBef>
              <a:spcAft>
                <a:spcPts val="0"/>
              </a:spcAft>
            </a:pPr>
            <a:fld id="{D7F7E5A3-CF98-4D9F-9B34-F4AE9FD14BF6}" type="slidenum">
              <a:rPr lang="en-GB" sz="1800" b="0" smtClean="0">
                <a:solidFill>
                  <a:srgbClr val="000000"/>
                </a:solidFill>
                <a:latin typeface="Arial"/>
                <a:cs typeface="Arial" pitchFamily="34" charset="0"/>
              </a:rPr>
              <a:pPr eaLnBrk="1" fontAlgn="auto" hangingPunct="1">
                <a:spcBef>
                  <a:spcPts val="0"/>
                </a:spcBef>
                <a:spcAft>
                  <a:spcPts val="0"/>
                </a:spcAft>
              </a:pPr>
              <a:t>‹#›</a:t>
            </a:fld>
            <a:endParaRPr lang="en-GB" sz="1800" b="0" dirty="0">
              <a:solidFill>
                <a:srgbClr val="000000"/>
              </a:solidFill>
              <a:latin typeface="Arial"/>
              <a:cs typeface="Arial" pitchFamily="34" charset="0"/>
            </a:endParaRPr>
          </a:p>
        </p:txBody>
      </p:sp>
    </p:spTree>
    <p:extLst>
      <p:ext uri="{BB962C8B-B14F-4D97-AF65-F5344CB8AC3E}">
        <p14:creationId xmlns:p14="http://schemas.microsoft.com/office/powerpoint/2010/main" val="188626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843898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xfrm>
            <a:off x="468313" y="6381750"/>
            <a:ext cx="1522412" cy="304800"/>
          </a:xfrm>
          <a:prstGeom prst="rect">
            <a:avLst/>
          </a:prstGeom>
          <a:ln/>
        </p:spPr>
        <p:txBody>
          <a:bodyPr/>
          <a:lstStyle>
            <a:lvl1pPr>
              <a:defRPr/>
            </a:lvl1pPr>
          </a:lstStyle>
          <a:p>
            <a:pPr eaLnBrk="1" hangingPunct="1">
              <a:defRPr/>
            </a:pPr>
            <a:endParaRPr lang="en-GB" altLang="en-US" sz="4000" b="0">
              <a:solidFill>
                <a:srgbClr val="000000"/>
              </a:solidFill>
            </a:endParaRPr>
          </a:p>
        </p:txBody>
      </p:sp>
      <p:sp>
        <p:nvSpPr>
          <p:cNvPr id="5" name="Rectangle 6"/>
          <p:cNvSpPr>
            <a:spLocks noGrp="1" noChangeArrowheads="1"/>
          </p:cNvSpPr>
          <p:nvPr>
            <p:ph type="ftr" sz="quarter" idx="11"/>
          </p:nvPr>
        </p:nvSpPr>
        <p:spPr>
          <a:xfrm flipH="1">
            <a:off x="3851275" y="6165850"/>
            <a:ext cx="73025" cy="358775"/>
          </a:xfrm>
          <a:prstGeom prst="rect">
            <a:avLst/>
          </a:prstGeom>
          <a:ln/>
        </p:spPr>
        <p:txBody>
          <a:bodyPr/>
          <a:lstStyle>
            <a:lvl1pPr>
              <a:defRPr/>
            </a:lvl1pPr>
          </a:lstStyle>
          <a:p>
            <a:pPr eaLnBrk="1" hangingPunct="1">
              <a:defRPr/>
            </a:pPr>
            <a:endParaRPr lang="en-GB" altLang="en-US" sz="4000" b="0">
              <a:solidFill>
                <a:srgbClr val="000000"/>
              </a:solidFill>
            </a:endParaRPr>
          </a:p>
        </p:txBody>
      </p:sp>
      <p:sp>
        <p:nvSpPr>
          <p:cNvPr id="6" name="Rectangle 7"/>
          <p:cNvSpPr>
            <a:spLocks noGrp="1" noChangeArrowheads="1"/>
          </p:cNvSpPr>
          <p:nvPr>
            <p:ph type="sldNum" sz="quarter" idx="12"/>
          </p:nvPr>
        </p:nvSpPr>
        <p:spPr>
          <a:xfrm>
            <a:off x="5867400" y="6308725"/>
            <a:ext cx="936625" cy="412750"/>
          </a:xfrm>
          <a:prstGeom prst="rect">
            <a:avLst/>
          </a:prstGeom>
          <a:ln/>
        </p:spPr>
        <p:txBody>
          <a:bodyPr/>
          <a:lstStyle>
            <a:lvl1pPr>
              <a:defRPr/>
            </a:lvl1pPr>
          </a:lstStyle>
          <a:p>
            <a:pPr eaLnBrk="1" hangingPunct="1">
              <a:defRPr/>
            </a:pPr>
            <a:endParaRPr lang="en-GB" altLang="en-US" sz="4000" b="0">
              <a:solidFill>
                <a:srgbClr val="000000"/>
              </a:solidFill>
            </a:endParaRPr>
          </a:p>
        </p:txBody>
      </p:sp>
    </p:spTree>
    <p:extLst>
      <p:ext uri="{BB962C8B-B14F-4D97-AF65-F5344CB8AC3E}">
        <p14:creationId xmlns:p14="http://schemas.microsoft.com/office/powerpoint/2010/main" val="40595359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fontAlgn="auto" hangingPunct="1">
              <a:spcBef>
                <a:spcPts val="0"/>
              </a:spcBef>
              <a:spcAft>
                <a:spcPts val="0"/>
              </a:spcAft>
              <a:defRPr/>
            </a:pPr>
            <a:endParaRPr lang="en-GB" sz="1800" b="0">
              <a:solidFill>
                <a:srgbClr val="000000"/>
              </a:solidFill>
              <a:latin typeface="Aria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1" fontAlgn="auto" hangingPunct="1">
              <a:spcBef>
                <a:spcPts val="0"/>
              </a:spcBef>
              <a:spcAft>
                <a:spcPts val="0"/>
              </a:spcAft>
              <a:defRPr/>
            </a:pPr>
            <a:endParaRPr lang="en-GB" sz="1800" b="0">
              <a:solidFill>
                <a:srgbClr val="000000"/>
              </a:solidFill>
              <a:latin typeface="Aria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a:solidFill>
                <a:srgbClr val="000000"/>
              </a:solidFill>
              <a:latin typeface="Aria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a:solidFill>
                <a:srgbClr val="000000"/>
              </a:solidFill>
              <a:latin typeface="Aria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a:solidFill>
                <a:srgbClr val="000000"/>
              </a:solidFill>
              <a:latin typeface="Aria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a:solidFill>
                <a:srgbClr val="000000"/>
              </a:solidFill>
              <a:latin typeface="Aria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a:solidFill>
                <a:srgbClr val="000000"/>
              </a:solidFill>
              <a:latin typeface="Aria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Arial"/>
            </a:endParaRPr>
          </a:p>
        </p:txBody>
      </p:sp>
      <p:sp>
        <p:nvSpPr>
          <p:cNvPr id="44" name="TextBox 43"/>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www.phil-race.co.uk</a:t>
            </a:r>
          </a:p>
        </p:txBody>
      </p:sp>
      <p:pic>
        <p:nvPicPr>
          <p:cNvPr id="45" name="Picture 7" descr="Leeds Met 06" hidden="1"/>
          <p:cNvPicPr>
            <a:picLocks noChangeAspect="1" noChangeArrowheads="1"/>
          </p:cNvPicPr>
          <p:nvPr/>
        </p:nvPicPr>
        <p:blipFill>
          <a:blip r:embed="rId2" cstate="print"/>
          <a:srcRect/>
          <a:stretch>
            <a:fillRect/>
          </a:stretch>
        </p:blipFill>
        <p:spPr bwMode="auto">
          <a:xfrm>
            <a:off x="0" y="0"/>
            <a:ext cx="9144000" cy="6877050"/>
          </a:xfrm>
          <a:prstGeom prst="rect">
            <a:avLst/>
          </a:prstGeom>
          <a:noFill/>
          <a:ln w="9525">
            <a:noFill/>
            <a:miter lim="800000"/>
            <a:headEnd/>
            <a:tailEnd/>
          </a:ln>
        </p:spPr>
      </p:pic>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spTree>
    <p:extLst>
      <p:ext uri="{BB962C8B-B14F-4D97-AF65-F5344CB8AC3E}">
        <p14:creationId xmlns:p14="http://schemas.microsoft.com/office/powerpoint/2010/main" val="30746709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4634677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7624406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3768399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2970000"/>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9138463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3885870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92610092"/>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2295428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b="1">
                <a:latin typeface="Times New Roman" pitchFamily="18" charset="0"/>
              </a:defRPr>
            </a:lvl1pPr>
          </a:lstStyle>
          <a:p>
            <a:pPr>
              <a:defRPr/>
            </a:pPr>
            <a:fld id="{539848E0-7F51-47BB-A4C7-9F30DF9BF240}" type="datetimeFigureOut">
              <a:rPr lang="en-GB"/>
              <a:pPr>
                <a:defRPr/>
              </a:pPr>
              <a:t>25/03/2015</a:t>
            </a:fld>
            <a:endParaRPr lang="en-GB"/>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en-GB"/>
          </a:p>
        </p:txBody>
      </p:sp>
      <p:sp>
        <p:nvSpPr>
          <p:cNvPr id="4" name="Slide Number Placeholder 3"/>
          <p:cNvSpPr>
            <a:spLocks noGrp="1"/>
          </p:cNvSpPr>
          <p:nvPr>
            <p:ph type="sldNum" sz="quarter" idx="12"/>
          </p:nvPr>
        </p:nvSpPr>
        <p:spPr/>
        <p:txBody>
          <a:bodyPr/>
          <a:lstStyle>
            <a:lvl1pPr eaLnBrk="0" hangingPunct="0">
              <a:defRPr b="1" smtClean="0">
                <a:latin typeface="Times New Roman" panose="02020603050405020304" pitchFamily="18" charset="0"/>
              </a:defRPr>
            </a:lvl1pPr>
          </a:lstStyle>
          <a:p>
            <a:pPr>
              <a:defRPr/>
            </a:pPr>
            <a:fld id="{09B0054B-2B3D-4BB6-8CF0-3036495143F2}" type="slidenum">
              <a:rPr lang="en-GB" altLang="en-US"/>
              <a:pPr>
                <a:defRPr/>
              </a:pPr>
              <a:t>‹#›</a:t>
            </a:fld>
            <a:endParaRPr lang="en-GB" altLang="en-US"/>
          </a:p>
        </p:txBody>
      </p:sp>
    </p:spTree>
    <p:extLst>
      <p:ext uri="{BB962C8B-B14F-4D97-AF65-F5344CB8AC3E}">
        <p14:creationId xmlns:p14="http://schemas.microsoft.com/office/powerpoint/2010/main" val="33108648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fld id="{D7D60709-E805-4CC4-A975-0CAC5AD3B47B}" type="datetime2">
              <a:rPr lang="en-GB">
                <a:solidFill>
                  <a:srgbClr val="FFFFFF"/>
                </a:solidFill>
              </a:rPr>
              <a:pPr>
                <a:defRPr/>
              </a:pPr>
              <a:t>Wednesday, 25 March 2015</a:t>
            </a:fld>
            <a:endParaRPr lang="en-GB">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B5EF43A-4B75-4FB8-AD73-F058845931D7}"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427773837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2148920-819C-4DD1-A753-205F391DD998}" type="datetime2">
              <a:rPr lang="en-GB"/>
              <a:pPr>
                <a:defRPr/>
              </a:pPr>
              <a:t>Wednesday, 25 March 2015</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93D64B-E474-4769-A430-9CD8C486EAA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487460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32265268"/>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1" hangingPunct="1">
              <a:defRPr/>
            </a:pPr>
            <a:endParaRPr lang="en-GB" sz="4000" b="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b="1"/>
            </a:lvl1pPr>
          </a:lstStyle>
          <a:p>
            <a:r>
              <a:rPr lang="en-US" altLang="en-US" dirty="0" smtClean="0"/>
              <a:t>Click to edit Master subtitle style</a:t>
            </a:r>
            <a:endParaRPr lang="en-GB" altLang="en-US" dirty="0"/>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279896330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77388819"/>
      </p:ext>
    </p:extLst>
  </p:cSld>
  <p:clrMapOvr>
    <a:masterClrMapping/>
  </p:clrMapOv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67241728"/>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03843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94457147"/>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537751"/>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1" hangingPunct="1">
              <a:defRPr/>
            </a:pPr>
            <a:endParaRPr lang="en-GB" sz="4000" b="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411406839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23830357"/>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8498898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494541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822302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545076"/>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2.xml"/><Relationship Id="rId1" Type="http://schemas.openxmlformats.org/officeDocument/2006/relationships/slideLayout" Target="../slideLayouts/slideLayout24.xml"/></Relationships>
</file>

<file path=ppt/slideMasters/_rels/slideMaster103.xml.rels><?xml version="1.0" encoding="UTF-8" standalone="yes"?>
<Relationships xmlns="http://schemas.openxmlformats.org/package/2006/relationships"><Relationship Id="rId1" Type="http://schemas.openxmlformats.org/officeDocument/2006/relationships/theme" Target="../theme/theme103.xml"/></Relationships>
</file>

<file path=ppt/slideMasters/_rels/slideMaster10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6.xml"/><Relationship Id="rId1" Type="http://schemas.openxmlformats.org/officeDocument/2006/relationships/slideLayout" Target="../slideLayouts/slideLayout2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8.xml"/><Relationship Id="rId1" Type="http://schemas.openxmlformats.org/officeDocument/2006/relationships/slideLayout" Target="../slideLayouts/slideLayout2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9.xml"/><Relationship Id="rId1" Type="http://schemas.openxmlformats.org/officeDocument/2006/relationships/slideLayout" Target="../slideLayouts/slideLayout2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xml"/></Relationships>
</file>

<file path=ppt/slideMasters/_rels/slideMaster11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0.xml"/><Relationship Id="rId1" Type="http://schemas.openxmlformats.org/officeDocument/2006/relationships/slideLayout" Target="../slideLayouts/slideLayout2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1.xml.rels><?xml version="1.0" encoding="UTF-8" standalone="yes"?>
<Relationships xmlns="http://schemas.openxmlformats.org/package/2006/relationships"><Relationship Id="rId3" Type="http://schemas.openxmlformats.org/officeDocument/2006/relationships/hyperlink" Target="brunel%20pieces%203/00%20main%20menu.ppt" TargetMode="External"/><Relationship Id="rId2" Type="http://schemas.openxmlformats.org/officeDocument/2006/relationships/theme" Target="../theme/theme111.xml"/><Relationship Id="rId1" Type="http://schemas.openxmlformats.org/officeDocument/2006/relationships/slideLayout" Target="../slideLayouts/slideLayout29.xml"/><Relationship Id="rId6" Type="http://schemas.openxmlformats.org/officeDocument/2006/relationships/hyperlink" Target="Organising%20your%20studies/organising%20choices.ppt" TargetMode="External"/><Relationship Id="rId5" Type="http://schemas.openxmlformats.org/officeDocument/2006/relationships/hyperlink" Target="brunel%20pieces%203/Choices&#8230;.ppt" TargetMode="External"/><Relationship Id="rId4" Type="http://schemas.openxmlformats.org/officeDocument/2006/relationships/hyperlink" Target="brunel%20pieces%203/coffee.ppt" TargetMode="External"/></Relationships>
</file>

<file path=ppt/slideMasters/_rels/slideMaster11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2.xml"/><Relationship Id="rId1" Type="http://schemas.openxmlformats.org/officeDocument/2006/relationships/slideLayout" Target="../slideLayouts/slideLayout3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3.xml"/><Relationship Id="rId1" Type="http://schemas.openxmlformats.org/officeDocument/2006/relationships/slideLayout" Target="../slideLayouts/slideLayout31.xm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5.xml"/></Relationships>
</file>

<file path=ppt/slideMasters/_rels/slideMaster11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8.xml"/><Relationship Id="rId1" Type="http://schemas.openxmlformats.org/officeDocument/2006/relationships/slideLayout" Target="../slideLayouts/slideLayout3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9.xml"/><Relationship Id="rId1" Type="http://schemas.openxmlformats.org/officeDocument/2006/relationships/slideLayout" Target="../slideLayouts/slideLayout3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2.xml"/></Relationships>
</file>

<file path=ppt/slideMasters/_rels/slideMaster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20.xml"/><Relationship Id="rId1" Type="http://schemas.openxmlformats.org/officeDocument/2006/relationships/slideLayout" Target="../slideLayouts/slideLayout34.xml"/></Relationships>
</file>

<file path=ppt/slideMasters/_rels/slideMaster12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3.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4.xml.rels><?xml version="1.0" encoding="UTF-8" standalone="yes"?>
<Relationships xmlns="http://schemas.openxmlformats.org/package/2006/relationships"><Relationship Id="rId3" Type="http://schemas.openxmlformats.org/officeDocument/2006/relationships/hyperlink" Target="brunel%20pieces%203/00%20main%20menu.ppt" TargetMode="External"/><Relationship Id="rId2" Type="http://schemas.openxmlformats.org/officeDocument/2006/relationships/theme" Target="../theme/theme124.xml"/><Relationship Id="rId1" Type="http://schemas.openxmlformats.org/officeDocument/2006/relationships/slideLayout" Target="../slideLayouts/slideLayout36.xml"/><Relationship Id="rId6" Type="http://schemas.openxmlformats.org/officeDocument/2006/relationships/hyperlink" Target="Organising%20your%20studies/organising%20choices.ppt" TargetMode="External"/><Relationship Id="rId5" Type="http://schemas.openxmlformats.org/officeDocument/2006/relationships/hyperlink" Target="brunel%20pieces%203/Choices&#8230;.ppt" TargetMode="External"/><Relationship Id="rId4" Type="http://schemas.openxmlformats.org/officeDocument/2006/relationships/hyperlink" Target="brunel%20pieces%203/coffee.ppt" TargetMode="External"/></Relationships>
</file>

<file path=ppt/slideMasters/_rels/slideMaster125.xml.rels><?xml version="1.0" encoding="UTF-8" standalone="yes"?>
<Relationships xmlns="http://schemas.openxmlformats.org/package/2006/relationships"><Relationship Id="rId3" Type="http://schemas.openxmlformats.org/officeDocument/2006/relationships/hyperlink" Target="brunel%20pieces%203/00%20main%20menu.ppt" TargetMode="External"/><Relationship Id="rId2" Type="http://schemas.openxmlformats.org/officeDocument/2006/relationships/theme" Target="../theme/theme125.xml"/><Relationship Id="rId1" Type="http://schemas.openxmlformats.org/officeDocument/2006/relationships/slideLayout" Target="../slideLayouts/slideLayout37.xml"/><Relationship Id="rId6" Type="http://schemas.openxmlformats.org/officeDocument/2006/relationships/hyperlink" Target="Organising%20your%20studies/organising%20choices.ppt" TargetMode="External"/><Relationship Id="rId5" Type="http://schemas.openxmlformats.org/officeDocument/2006/relationships/hyperlink" Target="brunel%20pieces%203/Choices&#8230;.ppt" TargetMode="External"/><Relationship Id="rId4" Type="http://schemas.openxmlformats.org/officeDocument/2006/relationships/hyperlink" Target="brunel%20pieces%203/coffee.ppt" TargetMode="External"/></Relationships>
</file>

<file path=ppt/slideMasters/_rels/slideMaster126.xml.rels><?xml version="1.0" encoding="UTF-8" standalone="yes"?>
<Relationships xmlns="http://schemas.openxmlformats.org/package/2006/relationships"><Relationship Id="rId3" Type="http://schemas.openxmlformats.org/officeDocument/2006/relationships/hyperlink" Target="brunel%20pieces%203/00%20main%20menu.ppt" TargetMode="External"/><Relationship Id="rId2" Type="http://schemas.openxmlformats.org/officeDocument/2006/relationships/theme" Target="../theme/theme126.xml"/><Relationship Id="rId1" Type="http://schemas.openxmlformats.org/officeDocument/2006/relationships/slideLayout" Target="../slideLayouts/slideLayout38.xml"/><Relationship Id="rId6" Type="http://schemas.openxmlformats.org/officeDocument/2006/relationships/hyperlink" Target="Organising%20your%20studies/organising%20choices.ppt" TargetMode="External"/><Relationship Id="rId5" Type="http://schemas.openxmlformats.org/officeDocument/2006/relationships/hyperlink" Target="brunel%20pieces%203/Choices&#8230;.ppt" TargetMode="External"/><Relationship Id="rId4" Type="http://schemas.openxmlformats.org/officeDocument/2006/relationships/hyperlink" Target="brunel%20pieces%203/coffee.ppt" TargetMode="External"/></Relationships>
</file>

<file path=ppt/slideMasters/_rels/slideMaster127.xml.rels><?xml version="1.0" encoding="UTF-8" standalone="yes"?>
<Relationships xmlns="http://schemas.openxmlformats.org/package/2006/relationships"><Relationship Id="rId3" Type="http://schemas.openxmlformats.org/officeDocument/2006/relationships/theme" Target="../theme/theme127.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8.xml"/><Relationship Id="rId1" Type="http://schemas.openxmlformats.org/officeDocument/2006/relationships/slideLayout" Target="../slideLayouts/slideLayout4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9.xml"/><Relationship Id="rId1" Type="http://schemas.openxmlformats.org/officeDocument/2006/relationships/slideLayout" Target="../slideLayouts/slideLayout4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xml"/></Relationships>
</file>

<file path=ppt/slideMasters/_rels/slideMaster1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0.xml"/><Relationship Id="rId1" Type="http://schemas.openxmlformats.org/officeDocument/2006/relationships/slideLayout" Target="../slideLayouts/slideLayout43.xml"/></Relationships>
</file>

<file path=ppt/slideMasters/_rels/slideMaster13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1.xml"/><Relationship Id="rId1" Type="http://schemas.openxmlformats.org/officeDocument/2006/relationships/slideLayout" Target="../slideLayouts/slideLayout4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2.xml"/><Relationship Id="rId1" Type="http://schemas.openxmlformats.org/officeDocument/2006/relationships/slideLayout" Target="../slideLayouts/slideLayout4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3.xml"/><Relationship Id="rId1" Type="http://schemas.openxmlformats.org/officeDocument/2006/relationships/slideLayout" Target="../slideLayouts/slideLayout4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4.xml"/><Relationship Id="rId1" Type="http://schemas.openxmlformats.org/officeDocument/2006/relationships/slideLayout" Target="../slideLayouts/slideLayout4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5.xml"/><Relationship Id="rId1" Type="http://schemas.openxmlformats.org/officeDocument/2006/relationships/slideLayout" Target="../slideLayouts/slideLayout4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6.xml"/><Relationship Id="rId1" Type="http://schemas.openxmlformats.org/officeDocument/2006/relationships/slideLayout" Target="../slideLayouts/slideLayout49.xml"/></Relationships>
</file>

<file path=ppt/slideMasters/_rels/slideMaster13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7.xml"/><Relationship Id="rId1" Type="http://schemas.openxmlformats.org/officeDocument/2006/relationships/slideLayout" Target="../slideLayouts/slideLayout50.xml"/></Relationships>
</file>

<file path=ppt/slideMasters/_rels/slideMaster138.xml.rels><?xml version="1.0" encoding="UTF-8" standalone="yes"?>
<Relationships xmlns="http://schemas.openxmlformats.org/package/2006/relationships"><Relationship Id="rId2" Type="http://schemas.openxmlformats.org/officeDocument/2006/relationships/theme" Target="../theme/theme138.xml"/><Relationship Id="rId1" Type="http://schemas.openxmlformats.org/officeDocument/2006/relationships/slideLayout" Target="../slideLayouts/slideLayout51.xml"/></Relationships>
</file>

<file path=ppt/slideMasters/_rels/slideMaster139.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5.jpeg"/><Relationship Id="rId7" Type="http://schemas.openxmlformats.org/officeDocument/2006/relationships/hyperlink" Target="disruptive%20behaviour%20bradford.ppt#-1,1,PowerPoint Presentation" TargetMode="External"/><Relationship Id="rId2" Type="http://schemas.openxmlformats.org/officeDocument/2006/relationships/theme" Target="../theme/theme139.xml"/><Relationship Id="rId1" Type="http://schemas.openxmlformats.org/officeDocument/2006/relationships/slideLayout" Target="../slideLayouts/slideLayout52.xml"/><Relationship Id="rId6" Type="http://schemas.openxmlformats.org/officeDocument/2006/relationships/hyperlink" Target="lec%20book%20pics.ppt#-1,1,PowerPoint Presentation"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xml"/></Relationships>
</file>

<file path=ppt/slideMasters/_rels/slideMaster140.xml.rels><?xml version="1.0" encoding="UTF-8" standalone="yes"?>
<Relationships xmlns="http://schemas.openxmlformats.org/package/2006/relationships"><Relationship Id="rId3" Type="http://schemas.openxmlformats.org/officeDocument/2006/relationships/hyperlink" Target="coffee.ppt" TargetMode="External"/><Relationship Id="rId7" Type="http://schemas.openxmlformats.org/officeDocument/2006/relationships/hyperlink" Target="name%20labels.ppt" TargetMode="External"/><Relationship Id="rId2" Type="http://schemas.openxmlformats.org/officeDocument/2006/relationships/theme" Target="../theme/theme140.xml"/><Relationship Id="rId1" Type="http://schemas.openxmlformats.org/officeDocument/2006/relationships/slideLayout" Target="../slideLayouts/slideLayout53.xml"/><Relationship Id="rId6" Type="http://schemas.openxmlformats.org/officeDocument/2006/relationships/hyperlink" Target="disruptive%20behaviour%20bradford.ppt#-1,1,PowerPoint Presentation" TargetMode="External"/><Relationship Id="rId5" Type="http://schemas.openxmlformats.org/officeDocument/2006/relationships/hyperlink" Target="lec%20book%20pics.ppt#-1,1,PowerPoint Presentation" TargetMode="External"/><Relationship Id="rId4" Type="http://schemas.openxmlformats.org/officeDocument/2006/relationships/hyperlink" Target="Choices&#8230;.ppt" TargetMode="External"/></Relationships>
</file>

<file path=ppt/slideMasters/_rels/slideMaster141.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141.xml"/><Relationship Id="rId1" Type="http://schemas.openxmlformats.org/officeDocument/2006/relationships/slideLayout" Target="../slideLayouts/slideLayout54.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142.xml.rels><?xml version="1.0" encoding="UTF-8" standalone="yes"?>
<Relationships xmlns="http://schemas.openxmlformats.org/package/2006/relationships"><Relationship Id="rId2" Type="http://schemas.openxmlformats.org/officeDocument/2006/relationships/theme" Target="../theme/theme142.xml"/><Relationship Id="rId1" Type="http://schemas.openxmlformats.org/officeDocument/2006/relationships/slideLayout" Target="../slideLayouts/slideLayout55.xml"/></Relationships>
</file>

<file path=ppt/slideMasters/_rels/slideMaster14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3.xml"/><Relationship Id="rId1" Type="http://schemas.openxmlformats.org/officeDocument/2006/relationships/slideLayout" Target="../slideLayouts/slideLayout5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44.xml.rels><?xml version="1.0" encoding="UTF-8" standalone="yes"?>
<Relationships xmlns="http://schemas.openxmlformats.org/package/2006/relationships"><Relationship Id="rId3" Type="http://schemas.openxmlformats.org/officeDocument/2006/relationships/theme" Target="../theme/theme144.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4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5.xml"/><Relationship Id="rId1" Type="http://schemas.openxmlformats.org/officeDocument/2006/relationships/slideLayout" Target="../slideLayouts/slideLayout5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6.xml"/><Relationship Id="rId1" Type="http://schemas.openxmlformats.org/officeDocument/2006/relationships/slideLayout" Target="../slideLayouts/slideLayout60.xml"/></Relationships>
</file>

<file path=ppt/slideMasters/_rels/slideMaster1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7.xml"/><Relationship Id="rId1" Type="http://schemas.openxmlformats.org/officeDocument/2006/relationships/slideLayout" Target="../slideLayouts/slideLayout6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8.xml"/><Relationship Id="rId1" Type="http://schemas.openxmlformats.org/officeDocument/2006/relationships/slideLayout" Target="../slideLayouts/slideLayout6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4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9.xml"/><Relationship Id="rId1" Type="http://schemas.openxmlformats.org/officeDocument/2006/relationships/slideLayout" Target="../slideLayouts/slideLayout6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hyperlink" Target="00%20main%20menu.ppt" TargetMode="External"/><Relationship Id="rId4"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1.xml"/><Relationship Id="rId1" Type="http://schemas.openxmlformats.org/officeDocument/2006/relationships/slideLayout" Target="../slideLayouts/slideLayout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theme" Target="../theme/theme32.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hyperlink" Target="00%20main%20menu.ppt" TargetMode="External"/></Relationships>
</file>

<file path=ppt/slideMasters/_rels/slideMaster3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1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theme" Target="../theme/theme44.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5.xml"/><Relationship Id="rId1" Type="http://schemas.openxmlformats.org/officeDocument/2006/relationships/slideLayout" Target="../slideLayouts/slideLayout13.xml"/></Relationships>
</file>

<file path=ppt/slideMasters/_rels/slideMaster4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7.xml"/><Relationship Id="rId1" Type="http://schemas.openxmlformats.org/officeDocument/2006/relationships/slideLayout" Target="../slideLayouts/slideLayout1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1.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slideLayout" Target="../slideLayouts/slideLayout17.xml"/><Relationship Id="rId7" Type="http://schemas.openxmlformats.org/officeDocument/2006/relationships/hyperlink" Target="coffee.ppt" TargetMode="Externa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hyperlink" Target="00%20main%20menu.ppt" TargetMode="External"/><Relationship Id="rId5" Type="http://schemas.openxmlformats.org/officeDocument/2006/relationships/theme" Target="../theme/theme51.xml"/><Relationship Id="rId4" Type="http://schemas.openxmlformats.org/officeDocument/2006/relationships/slideLayout" Target="../slideLayouts/slideLayout18.xml"/><Relationship Id="rId9" Type="http://schemas.openxmlformats.org/officeDocument/2006/relationships/hyperlink" Target="../Organising%20your%20studies/organising%20choices.ppt" TargetMode="External"/></Relationships>
</file>

<file path=ppt/slideMasters/_rels/slideMaster5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4.xml.rels><?xml version="1.0" encoding="UTF-8" standalone="yes"?>
<Relationships xmlns="http://schemas.openxmlformats.org/package/2006/relationships"><Relationship Id="rId2" Type="http://schemas.openxmlformats.org/officeDocument/2006/relationships/theme" Target="../theme/theme54.xml"/><Relationship Id="rId1" Type="http://schemas.openxmlformats.org/officeDocument/2006/relationships/slideLayout" Target="../slideLayouts/slideLayout19.xml"/></Relationships>
</file>

<file path=ppt/slideMasters/_rels/slideMaster5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xml"/></Relationships>
</file>

<file path=ppt/slideMasters/_rels/slideMaster6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2.xml"/></Relationships>
</file>

<file path=ppt/slideMasters/_rels/slideMaster7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3.xm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74.xml"/><Relationship Id="rId1" Type="http://schemas.openxmlformats.org/officeDocument/2006/relationships/slideLayout" Target="../slideLayouts/slideLayout2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75.xml"/><Relationship Id="rId1" Type="http://schemas.openxmlformats.org/officeDocument/2006/relationships/slideLayout" Target="../slideLayouts/slideLayout21.xm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specific%20pp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6" Type="http://schemas.openxmlformats.org/officeDocument/2006/relationships/hyperlink" Target="Choices&#8230;.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specific%20ppt/Choices&#8230;.ppt" TargetMode="External"/></Relationships>
</file>

<file path=ppt/slideMasters/_rels/slideMaster77.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77.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78.xml.rels><?xml version="1.0" encoding="UTF-8" standalone="yes"?>
<Relationships xmlns="http://schemas.openxmlformats.org/package/2006/relationships"><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xml"/></Relationships>
</file>

<file path=ppt/slideMasters/_rels/slideMaster8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2.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8.xml"/><Relationship Id="rId1" Type="http://schemas.openxmlformats.org/officeDocument/2006/relationships/slideLayout" Target="../slideLayouts/slideLayout22.xm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97.xml"/><Relationship Id="rId1" Type="http://schemas.openxmlformats.org/officeDocument/2006/relationships/slideLayout" Target="../slideLayouts/slideLayout23.xm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400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4000">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400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400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400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lgn="l">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390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smtClean="0"/>
              <a:t>Click to edit Master title style</a:t>
            </a:r>
            <a:endParaRPr lang="en-GB" altLang="en-US" dirty="0"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b="0" dirty="0">
                <a:solidFill>
                  <a:srgbClr val="000000"/>
                </a:solidFill>
              </a:rPr>
              <a:t>Leeds Metropolitan University</a:t>
            </a:r>
          </a:p>
          <a:p>
            <a:pPr>
              <a:defRPr/>
            </a:pPr>
            <a:r>
              <a:rPr lang="en-GB" altLang="en-US" b="0"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270"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1800" b="0" dirty="0">
              <a:solidFill>
                <a:srgbClr val="000000"/>
              </a:solidFill>
              <a:latin typeface="Calibri" pitchFamily="34" charset="0"/>
              <a:cs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smtClean="0"/>
              <a:t>Click to edit Master title style</a:t>
            </a:r>
            <a:endParaRPr lang="en-GB" altLang="en-US" dirty="0" smtClean="0"/>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gr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Calibri" pitchFamily="34" charset="0"/>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30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smtClean="0">
                <a:solidFill>
                  <a:srgbClr val="FF0000"/>
                </a:solidFill>
                <a:latin typeface="Arial Rounded MT Bold"/>
              </a:rPr>
              <a:t>http://phil-race.co.uk/</a:t>
            </a:r>
            <a:endParaRPr lang="en-GB" sz="1400" b="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31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smtClean="0">
                <a:solidFill>
                  <a:srgbClr val="FF0000"/>
                </a:solidFill>
                <a:latin typeface="Arial Rounded MT Bold"/>
              </a:rPr>
              <a:t>http://phil-race.co.uk</a:t>
            </a:r>
            <a:endParaRPr lang="en-GB" sz="1400" b="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3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32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sldLayoutIdLst>
    <p:sldLayoutId id="214748432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fontAlgn="base">
        <a:lnSpc>
          <a:spcPct val="85000"/>
        </a:lnSpc>
        <a:spcBef>
          <a:spcPct val="0"/>
        </a:spcBef>
        <a:spcAft>
          <a:spcPct val="0"/>
        </a:spcAft>
        <a:defRPr sz="4000">
          <a:solidFill>
            <a:srgbClr val="008000"/>
          </a:solidFill>
          <a:latin typeface="Arial Rounded MT Bold" pitchFamily="34" charset="0"/>
        </a:defRPr>
      </a:lvl6pPr>
      <a:lvl7pPr marL="914400" algn="ctr" rtl="0" fontAlgn="base">
        <a:lnSpc>
          <a:spcPct val="85000"/>
        </a:lnSpc>
        <a:spcBef>
          <a:spcPct val="0"/>
        </a:spcBef>
        <a:spcAft>
          <a:spcPct val="0"/>
        </a:spcAft>
        <a:defRPr sz="4000">
          <a:solidFill>
            <a:srgbClr val="008000"/>
          </a:solidFill>
          <a:latin typeface="Arial Rounded MT Bold" pitchFamily="34" charset="0"/>
        </a:defRPr>
      </a:lvl7pPr>
      <a:lvl8pPr marL="1371600" algn="ctr" rtl="0" fontAlgn="base">
        <a:lnSpc>
          <a:spcPct val="85000"/>
        </a:lnSpc>
        <a:spcBef>
          <a:spcPct val="0"/>
        </a:spcBef>
        <a:spcAft>
          <a:spcPct val="0"/>
        </a:spcAft>
        <a:defRPr sz="4000">
          <a:solidFill>
            <a:srgbClr val="008000"/>
          </a:solidFill>
          <a:latin typeface="Arial Rounded MT Bold" pitchFamily="34" charset="0"/>
        </a:defRPr>
      </a:lvl8pPr>
      <a:lvl9pPr marL="1828800" algn="ctr" rtl="0" fontAlgn="base">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cSld>
  <p:clrMap bg1="lt1" tx1="dk1" bg2="lt2" tx2="dk2" accent1="accent1" accent2="accent2" accent3="accent3" accent4="accent4" accent5="accent5" accent6="accent6" hlink="hlink" folHlink="folHlink"/>
  <p:sldLayoutIdLst>
    <p:sldLayoutId id="214748432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4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4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4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32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4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4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4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33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34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a:defRPr/>
              </a:pPr>
              <a:endParaRPr lang="en-GB" sz="1800" b="0" dirty="0">
                <a:solidFill>
                  <a:srgbClr val="FFFF66"/>
                </a:solidFill>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lgn="ctr">
                <a:defRPr/>
              </a:pPr>
              <a:endParaRPr lang="en-GB" sz="1800" b="0" dirty="0">
                <a:solidFill>
                  <a:srgbClr val="FFFF66"/>
                </a:solidFill>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lgn="ctr">
                <a:defRPr/>
              </a:pPr>
              <a:endParaRPr lang="en-GB" sz="1800" b="0" dirty="0">
                <a:solidFill>
                  <a:srgbClr val="FFFF66"/>
                </a:solidFill>
              </a:endParaRPr>
            </a:p>
          </p:txBody>
        </p:sp>
      </p:grpSp>
      <p:sp>
        <p:nvSpPr>
          <p:cNvPr id="1027"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1028"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atin typeface="+mn-lt"/>
              </a:defRPr>
            </a:lvl1pPr>
          </a:lstStyle>
          <a:p>
            <a:pPr algn="ctr">
              <a:defRPr/>
            </a:pPr>
            <a:endParaRPr lang="en-GB" b="0" dirty="0">
              <a:solidFill>
                <a:srgbClr val="FFFF66"/>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mn-lt"/>
              </a:defRPr>
            </a:lvl1pPr>
          </a:lstStyle>
          <a:p>
            <a:pPr>
              <a:defRPr/>
            </a:pPr>
            <a:endParaRPr lang="en-GB" b="0" dirty="0">
              <a:solidFill>
                <a:srgbClr val="FFFF66"/>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atin typeface="+mn-lt"/>
              </a:defRPr>
            </a:lvl1pPr>
          </a:lstStyle>
          <a:p>
            <a:pPr>
              <a:defRPr/>
            </a:pPr>
            <a:fld id="{F0E10B11-C85F-48B6-85FA-27D679FD1912}" type="slidenum">
              <a:rPr lang="en-GB" b="0">
                <a:solidFill>
                  <a:srgbClr val="FFFF66"/>
                </a:solidFill>
              </a:rPr>
              <a:pPr>
                <a:defRPr/>
              </a:pPr>
              <a:t>‹#›</a:t>
            </a:fld>
            <a:endParaRPr lang="en-GB" b="0"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434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smtClean="0">
                <a:solidFill>
                  <a:srgbClr val="FF0000"/>
                </a:solidFill>
                <a:latin typeface="Arial Rounded MT Bold"/>
              </a:rPr>
              <a:t>http://phil-race.co.uk</a:t>
            </a:r>
            <a:endParaRPr lang="en-GB" sz="1400" b="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201752452"/>
      </p:ext>
    </p:extLst>
  </p:cSld>
  <p:clrMap bg1="lt1" tx1="dk1" bg2="lt2" tx2="dk2" accent1="accent1" accent2="accent2" accent3="accent3" accent4="accent4" accent5="accent5" accent6="accent6" hlink="hlink" folHlink="folHlink"/>
  <p:sldLayoutIdLst>
    <p:sldLayoutId id="214748435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extLst>
      <p:ext uri="{BB962C8B-B14F-4D97-AF65-F5344CB8AC3E}">
        <p14:creationId xmlns:p14="http://schemas.microsoft.com/office/powerpoint/2010/main" val="4116114551"/>
      </p:ext>
    </p:extLst>
  </p:cSld>
  <p:clrMap bg1="lt1" tx1="dk1" bg2="lt2" tx2="dk2" accent1="accent1" accent2="accent2" accent3="accent3" accent4="accent4" accent5="accent5" accent6="accent6" hlink="hlink" folHlink="folHlink"/>
  <p:sldLayoutIdLst>
    <p:sldLayoutId id="2147484353" r:id="rId1"/>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fontAlgn="base">
        <a:lnSpc>
          <a:spcPct val="85000"/>
        </a:lnSpc>
        <a:spcBef>
          <a:spcPct val="0"/>
        </a:spcBef>
        <a:spcAft>
          <a:spcPct val="0"/>
        </a:spcAft>
        <a:defRPr sz="4000">
          <a:solidFill>
            <a:srgbClr val="008000"/>
          </a:solidFill>
          <a:latin typeface="Arial Rounded MT Bold" pitchFamily="34" charset="0"/>
        </a:defRPr>
      </a:lvl6pPr>
      <a:lvl7pPr marL="914400" algn="ctr" rtl="0" fontAlgn="base">
        <a:lnSpc>
          <a:spcPct val="85000"/>
        </a:lnSpc>
        <a:spcBef>
          <a:spcPct val="0"/>
        </a:spcBef>
        <a:spcAft>
          <a:spcPct val="0"/>
        </a:spcAft>
        <a:defRPr sz="4000">
          <a:solidFill>
            <a:srgbClr val="008000"/>
          </a:solidFill>
          <a:latin typeface="Arial Rounded MT Bold" pitchFamily="34" charset="0"/>
        </a:defRPr>
      </a:lvl7pPr>
      <a:lvl8pPr marL="1371600" algn="ctr" rtl="0" fontAlgn="base">
        <a:lnSpc>
          <a:spcPct val="85000"/>
        </a:lnSpc>
        <a:spcBef>
          <a:spcPct val="0"/>
        </a:spcBef>
        <a:spcAft>
          <a:spcPct val="0"/>
        </a:spcAft>
        <a:defRPr sz="4000">
          <a:solidFill>
            <a:srgbClr val="008000"/>
          </a:solidFill>
          <a:latin typeface="Arial Rounded MT Bold" pitchFamily="34" charset="0"/>
        </a:defRPr>
      </a:lvl8pPr>
      <a:lvl9pPr marL="1828800" algn="ctr" rtl="0" fontAlgn="base">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extLst>
      <p:ext uri="{BB962C8B-B14F-4D97-AF65-F5344CB8AC3E}">
        <p14:creationId xmlns:p14="http://schemas.microsoft.com/office/powerpoint/2010/main" val="474064812"/>
      </p:ext>
    </p:extLst>
  </p:cSld>
  <p:clrMap bg1="lt1" tx1="dk1" bg2="lt2" tx2="dk2" accent1="accent1" accent2="accent2" accent3="accent3" accent4="accent4" accent5="accent5" accent6="accent6" hlink="hlink" folHlink="folHlink"/>
  <p:sldLayoutIdLst>
    <p:sldLayoutId id="2147484355" r:id="rId1"/>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fontAlgn="base">
        <a:lnSpc>
          <a:spcPct val="85000"/>
        </a:lnSpc>
        <a:spcBef>
          <a:spcPct val="0"/>
        </a:spcBef>
        <a:spcAft>
          <a:spcPct val="0"/>
        </a:spcAft>
        <a:defRPr sz="4000">
          <a:solidFill>
            <a:srgbClr val="008000"/>
          </a:solidFill>
          <a:latin typeface="Arial Rounded MT Bold" pitchFamily="34" charset="0"/>
        </a:defRPr>
      </a:lvl6pPr>
      <a:lvl7pPr marL="914400" algn="ctr" rtl="0" fontAlgn="base">
        <a:lnSpc>
          <a:spcPct val="85000"/>
        </a:lnSpc>
        <a:spcBef>
          <a:spcPct val="0"/>
        </a:spcBef>
        <a:spcAft>
          <a:spcPct val="0"/>
        </a:spcAft>
        <a:defRPr sz="4000">
          <a:solidFill>
            <a:srgbClr val="008000"/>
          </a:solidFill>
          <a:latin typeface="Arial Rounded MT Bold" pitchFamily="34" charset="0"/>
        </a:defRPr>
      </a:lvl7pPr>
      <a:lvl8pPr marL="1371600" algn="ctr" rtl="0" fontAlgn="base">
        <a:lnSpc>
          <a:spcPct val="85000"/>
        </a:lnSpc>
        <a:spcBef>
          <a:spcPct val="0"/>
        </a:spcBef>
        <a:spcAft>
          <a:spcPct val="0"/>
        </a:spcAft>
        <a:defRPr sz="4000">
          <a:solidFill>
            <a:srgbClr val="008000"/>
          </a:solidFill>
          <a:latin typeface="Arial Rounded MT Bold" pitchFamily="34" charset="0"/>
        </a:defRPr>
      </a:lvl8pPr>
      <a:lvl9pPr marL="1828800" algn="ctr" rtl="0" fontAlgn="base">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extLst>
      <p:ext uri="{BB962C8B-B14F-4D97-AF65-F5344CB8AC3E}">
        <p14:creationId xmlns:p14="http://schemas.microsoft.com/office/powerpoint/2010/main" val="1068903429"/>
      </p:ext>
    </p:extLst>
  </p:cSld>
  <p:clrMap bg1="lt1" tx1="dk1" bg2="lt2" tx2="dk2" accent1="accent1" accent2="accent2" accent3="accent3" accent4="accent4" accent5="accent5" accent6="accent6" hlink="hlink" folHlink="folHlink"/>
  <p:sldLayoutIdLst>
    <p:sldLayoutId id="2147484357" r:id="rId1"/>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fontAlgn="base">
        <a:lnSpc>
          <a:spcPct val="85000"/>
        </a:lnSpc>
        <a:spcBef>
          <a:spcPct val="0"/>
        </a:spcBef>
        <a:spcAft>
          <a:spcPct val="0"/>
        </a:spcAft>
        <a:defRPr sz="4000">
          <a:solidFill>
            <a:srgbClr val="008000"/>
          </a:solidFill>
          <a:latin typeface="Arial Rounded MT Bold" pitchFamily="34" charset="0"/>
        </a:defRPr>
      </a:lvl6pPr>
      <a:lvl7pPr marL="914400" algn="ctr" rtl="0" fontAlgn="base">
        <a:lnSpc>
          <a:spcPct val="85000"/>
        </a:lnSpc>
        <a:spcBef>
          <a:spcPct val="0"/>
        </a:spcBef>
        <a:spcAft>
          <a:spcPct val="0"/>
        </a:spcAft>
        <a:defRPr sz="4000">
          <a:solidFill>
            <a:srgbClr val="008000"/>
          </a:solidFill>
          <a:latin typeface="Arial Rounded MT Bold" pitchFamily="34" charset="0"/>
        </a:defRPr>
      </a:lvl7pPr>
      <a:lvl8pPr marL="1371600" algn="ctr" rtl="0" fontAlgn="base">
        <a:lnSpc>
          <a:spcPct val="85000"/>
        </a:lnSpc>
        <a:spcBef>
          <a:spcPct val="0"/>
        </a:spcBef>
        <a:spcAft>
          <a:spcPct val="0"/>
        </a:spcAft>
        <a:defRPr sz="4000">
          <a:solidFill>
            <a:srgbClr val="008000"/>
          </a:solidFill>
          <a:latin typeface="Arial Rounded MT Bold" pitchFamily="34" charset="0"/>
        </a:defRPr>
      </a:lvl8pPr>
      <a:lvl9pPr marL="1828800" algn="ctr" rtl="0" fontAlgn="base">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5"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4" name="AutoShape 39">
            <a:hlinkClick r:id="rId6"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5" name="AutoShape 40">
            <a:hlinkClick r:id="rId7"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6" name="AutoShape 4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Tree>
    <p:extLst>
      <p:ext uri="{BB962C8B-B14F-4D97-AF65-F5344CB8AC3E}">
        <p14:creationId xmlns:p14="http://schemas.microsoft.com/office/powerpoint/2010/main" val="1048982602"/>
      </p:ext>
    </p:extLst>
  </p:cSld>
  <p:clrMap bg1="lt1" tx1="dk1" bg2="lt2" tx2="dk2" accent1="accent1" accent2="accent2" accent3="accent3" accent4="accent4" accent5="accent5" accent6="accent6" hlink="hlink" folHlink="folHlink"/>
  <p:sldLayoutIdLst>
    <p:sldLayoutId id="2147484360" r:id="rId1"/>
    <p:sldLayoutId id="2147484361"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extLst>
      <p:ext uri="{BB962C8B-B14F-4D97-AF65-F5344CB8AC3E}">
        <p14:creationId xmlns:p14="http://schemas.microsoft.com/office/powerpoint/2010/main" val="434886936"/>
      </p:ext>
    </p:extLst>
  </p:cSld>
  <p:clrMap bg1="lt1" tx1="dk1" bg2="lt2" tx2="dk2" accent1="accent1" accent2="accent2" accent3="accent3" accent4="accent4" accent5="accent5" accent6="accent6" hlink="hlink" folHlink="folHlink"/>
  <p:sldLayoutIdLst>
    <p:sldLayoutId id="21474843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extLst>
      <p:ext uri="{BB962C8B-B14F-4D97-AF65-F5344CB8AC3E}">
        <p14:creationId xmlns:p14="http://schemas.microsoft.com/office/powerpoint/2010/main" val="3739795896"/>
      </p:ext>
    </p:extLst>
  </p:cSld>
  <p:clrMap bg1="lt1" tx1="dk1" bg2="lt2" tx2="dk2" accent1="accent1" accent2="accent2" accent3="accent3" accent4="accent4" accent5="accent5" accent6="accent6" hlink="hlink" folHlink="folHlink"/>
  <p:sldLayoutIdLst>
    <p:sldLayoutId id="214748437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fontAlgn="auto" hangingPunct="1">
              <a:spcBef>
                <a:spcPts val="0"/>
              </a:spcBef>
              <a:spcAft>
                <a:spcPts val="0"/>
              </a:spcAft>
              <a:defRPr/>
            </a:pPr>
            <a:endParaRPr lang="en-GB" sz="1800" b="0">
              <a:solidFill>
                <a:srgbClr val="000000"/>
              </a:solidFill>
              <a:latin typeface="Arial"/>
            </a:endParaRPr>
          </a:p>
        </p:txBody>
      </p:sp>
      <p:sp>
        <p:nvSpPr>
          <p:cNvPr id="2051"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0000"/>
                </a:solidFill>
              </a:defRPr>
            </a:lvl1pPr>
          </a:lstStyle>
          <a:p>
            <a:pPr eaLnBrk="1" fontAlgn="auto" hangingPunct="1">
              <a:spcBef>
                <a:spcPts val="0"/>
              </a:spcBef>
              <a:spcAft>
                <a:spcPts val="0"/>
              </a:spcAft>
            </a:pPr>
            <a:endParaRPr lang="en-US" b="0">
              <a:latin typeface="Arial"/>
            </a:endParaRPr>
          </a:p>
        </p:txBody>
      </p:sp>
      <p:pic>
        <p:nvPicPr>
          <p:cNvPr id="2054" name="Picture 8" descr="LeedsMetRoseLogo"/>
          <p:cNvPicPr>
            <a:picLocks noChangeAspect="1" noChangeArrowheads="1"/>
          </p:cNvPicPr>
          <p:nvPr/>
        </p:nvPicPr>
        <p:blipFill>
          <a:blip r:embed="rId3" cstate="print"/>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grpSp>
    </p:spTree>
    <p:extLst>
      <p:ext uri="{BB962C8B-B14F-4D97-AF65-F5344CB8AC3E}">
        <p14:creationId xmlns:p14="http://schemas.microsoft.com/office/powerpoint/2010/main" val="2149192539"/>
      </p:ext>
    </p:extLst>
  </p:cSld>
  <p:clrMap bg1="lt1" tx1="dk1" bg2="lt2" tx2="dk2" accent1="accent1" accent2="accent2" accent3="accent3" accent4="accent4" accent5="accent5" accent6="accent6" hlink="hlink" folHlink="folHlink"/>
  <p:sldLayoutIdLst>
    <p:sldLayoutId id="214748437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extLst>
      <p:ext uri="{BB962C8B-B14F-4D97-AF65-F5344CB8AC3E}">
        <p14:creationId xmlns:p14="http://schemas.microsoft.com/office/powerpoint/2010/main" val="984036048"/>
      </p:ext>
    </p:extLst>
  </p:cSld>
  <p:clrMap bg1="lt1" tx1="dk1" bg2="lt2" tx2="dk2" accent1="accent1" accent2="accent2" accent3="accent3" accent4="accent4" accent5="accent5" accent6="accent6" hlink="hlink" folHlink="folHlink"/>
  <p:sldLayoutIdLst>
    <p:sldLayoutId id="214748437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extLst>
      <p:ext uri="{BB962C8B-B14F-4D97-AF65-F5344CB8AC3E}">
        <p14:creationId xmlns:p14="http://schemas.microsoft.com/office/powerpoint/2010/main" val="4210415688"/>
      </p:ext>
    </p:extLst>
  </p:cSld>
  <p:clrMap bg1="lt1" tx1="dk1" bg2="lt2" tx2="dk2" accent1="accent1" accent2="accent2" accent3="accent3" accent4="accent4" accent5="accent5" accent6="accent6" hlink="hlink" folHlink="folHlink"/>
  <p:sldLayoutIdLst>
    <p:sldLayoutId id="214748437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extLst>
      <p:ext uri="{BB962C8B-B14F-4D97-AF65-F5344CB8AC3E}">
        <p14:creationId xmlns:p14="http://schemas.microsoft.com/office/powerpoint/2010/main" val="1547291278"/>
      </p:ext>
    </p:extLst>
  </p:cSld>
  <p:clrMap bg1="lt1" tx1="dk1" bg2="lt2" tx2="dk2" accent1="accent1" accent2="accent2" accent3="accent3" accent4="accent4" accent5="accent5" accent6="accent6" hlink="hlink" folHlink="folHlink"/>
  <p:sldLayoutIdLst>
    <p:sldLayoutId id="214748437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extLst>
      <p:ext uri="{BB962C8B-B14F-4D97-AF65-F5344CB8AC3E}">
        <p14:creationId xmlns:p14="http://schemas.microsoft.com/office/powerpoint/2010/main" val="44844249"/>
      </p:ext>
    </p:extLst>
  </p:cSld>
  <p:clrMap bg1="lt1" tx1="dk1" bg2="lt2" tx2="dk2" accent1="accent1" accent2="accent2" accent3="accent3" accent4="accent4" accent5="accent5" accent6="accent6" hlink="hlink" folHlink="folHlink"/>
  <p:sldLayoutIdLst>
    <p:sldLayoutId id="214748438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extLst>
      <p:ext uri="{BB962C8B-B14F-4D97-AF65-F5344CB8AC3E}">
        <p14:creationId xmlns:p14="http://schemas.microsoft.com/office/powerpoint/2010/main" val="2260148079"/>
      </p:ext>
    </p:extLst>
  </p:cSld>
  <p:clrMap bg1="lt1" tx1="dk1" bg2="lt2" tx2="dk2" accent1="accent1" accent2="accent2" accent3="accent3" accent4="accent4" accent5="accent5" accent6="accent6" hlink="hlink" folHlink="folHlink"/>
  <p:sldLayoutIdLst>
    <p:sldLayoutId id="214748438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3"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1707285851"/>
      </p:ext>
    </p:extLst>
  </p:cSld>
  <p:clrMap bg1="lt1" tx1="dk1" bg2="lt2" tx2="dk2" accent1="accent1" accent2="accent2" accent3="accent3" accent4="accent4" accent5="accent5" accent6="accent6" hlink="hlink" folHlink="folHlink"/>
  <p:sldLayoutIdLst>
    <p:sldLayoutId id="2147484384" r:id="rId1"/>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0"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1031"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2"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3"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4"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1035"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eaLnBrk="1" hangingPunct="1"/>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2747174868"/>
      </p:ext>
    </p:extLst>
  </p:cSld>
  <p:clrMap bg1="lt1" tx1="dk1" bg2="lt2" tx2="dk2" accent1="accent1" accent2="accent2" accent3="accent3" accent4="accent4" accent5="accent5" accent6="accent6" hlink="hlink" folHlink="folHlink"/>
  <p:sldLayoutIdLst>
    <p:sldLayoutId id="2147484386" r:id="rId1"/>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a:defRPr>
            </a:lvl1pPr>
          </a:lstStyle>
          <a:p>
            <a:pPr>
              <a:defRPr/>
            </a:pPr>
            <a:fld id="{1E19D2DC-DA6C-4ADF-BFF9-CD88F521BC8E}" type="datetimeFigureOut">
              <a:rPr lang="en-GB"/>
              <a:pPr>
                <a:defRPr/>
              </a:pPr>
              <a:t>25/03/2015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smtClean="0">
                <a:solidFill>
                  <a:srgbClr val="898989"/>
                </a:solidFill>
                <a:latin typeface="Calibri" panose="020F0502020204030204" pitchFamily="34" charset="0"/>
              </a:defRPr>
            </a:lvl1pPr>
          </a:lstStyle>
          <a:p>
            <a:pPr>
              <a:defRPr/>
            </a:pPr>
            <a:fld id="{7BFE710C-77F3-4FFE-8B53-78CA535FE4DF}" type="slidenum">
              <a:rPr lang="en-GB" altLang="en-US"/>
              <a:pPr>
                <a:defRPr/>
              </a:pPr>
              <a:t>‹#›</a:t>
            </a:fld>
            <a:endParaRPr lang="en-GB" altLang="en-US"/>
          </a:p>
        </p:txBody>
      </p:sp>
    </p:spTree>
    <p:extLst>
      <p:ext uri="{BB962C8B-B14F-4D97-AF65-F5344CB8AC3E}">
        <p14:creationId xmlns:p14="http://schemas.microsoft.com/office/powerpoint/2010/main" val="2084004817"/>
      </p:ext>
    </p:extLst>
  </p:cSld>
  <p:clrMap bg1="lt1" tx1="dk1" bg2="lt2" tx2="dk2" accent1="accent1" accent2="accent2" accent3="accent3" accent4="accent4" accent5="accent5" accent6="accent6" hlink="hlink" folHlink="folHlink"/>
  <p:sldLayoutIdLst>
    <p:sldLayoutId id="2147484388"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6" y="228602"/>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50627" name="Rectangle 3"/>
          <p:cNvSpPr>
            <a:spLocks noGrp="1" noRot="1" noChangeArrowheads="1"/>
          </p:cNvSpPr>
          <p:nvPr>
            <p:ph type="body" idx="1"/>
          </p:nvPr>
        </p:nvSpPr>
        <p:spPr bwMode="auto">
          <a:xfrm>
            <a:off x="301626" y="1676402"/>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05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Wednesday, 25 March 2015</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5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5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350" b="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350" b="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350" b="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3400930" y="6391253"/>
            <a:ext cx="184731" cy="300082"/>
          </a:xfrm>
          <a:prstGeom prst="actionButtonBlank">
            <a:avLst/>
          </a:prstGeom>
          <a:noFill/>
          <a:ln w="12700">
            <a:noFill/>
            <a:miter lim="800000"/>
            <a:headEnd/>
            <a:tailEnd/>
          </a:ln>
          <a:effectLst/>
        </p:spPr>
        <p:txBody>
          <a:bodyPr wrap="none" anchor="ctr">
            <a:spAutoFit/>
          </a:bodyPr>
          <a:lstStyle/>
          <a:p>
            <a:pPr algn="ctr">
              <a:defRPr/>
            </a:pPr>
            <a:endParaRPr lang="en-GB" sz="1350" b="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4" y="580866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350" b="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4" y="581501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350" b="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3400930" y="6238853"/>
            <a:ext cx="184731" cy="300082"/>
          </a:xfrm>
          <a:prstGeom prst="actionButtonBlank">
            <a:avLst/>
          </a:prstGeom>
          <a:noFill/>
          <a:ln w="12700">
            <a:noFill/>
            <a:miter lim="800000"/>
            <a:headEnd/>
            <a:tailEnd/>
          </a:ln>
          <a:effectLst/>
        </p:spPr>
        <p:txBody>
          <a:bodyPr wrap="none" anchor="ctr">
            <a:spAutoFit/>
          </a:bodyPr>
          <a:lstStyle/>
          <a:p>
            <a:pPr algn="ctr">
              <a:defRPr/>
            </a:pPr>
            <a:endParaRPr lang="en-GB" sz="1350" b="0" dirty="0">
              <a:solidFill>
                <a:srgbClr val="FFFF66"/>
              </a:solidFill>
            </a:endParaRPr>
          </a:p>
        </p:txBody>
      </p:sp>
    </p:spTree>
    <p:extLst>
      <p:ext uri="{BB962C8B-B14F-4D97-AF65-F5344CB8AC3E}">
        <p14:creationId xmlns:p14="http://schemas.microsoft.com/office/powerpoint/2010/main" val="3639753204"/>
      </p:ext>
    </p:extLst>
  </p:cSld>
  <p:clrMap bg1="dk2" tx1="lt1" bg2="dk1" tx2="lt2" accent1="accent1" accent2="accent2" accent3="accent3" accent4="accent4" accent5="accent5" accent6="accent6" hlink="hlink" folHlink="folHlink"/>
  <p:sldLayoutIdLst>
    <p:sldLayoutId id="2147484390"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rial" charset="0"/>
        </a:defRPr>
      </a:lvl5pPr>
      <a:lvl6pPr marL="342900" algn="ctr" rtl="0" fontAlgn="base">
        <a:spcBef>
          <a:spcPct val="0"/>
        </a:spcBef>
        <a:spcAft>
          <a:spcPct val="0"/>
        </a:spcAft>
        <a:defRPr sz="3300">
          <a:solidFill>
            <a:schemeClr val="tx2"/>
          </a:solidFill>
          <a:effectLst>
            <a:outerShdw blurRad="38100" dist="38100" dir="2700000" algn="tl">
              <a:srgbClr val="000000"/>
            </a:outerShdw>
          </a:effectLst>
          <a:latin typeface="Arial" charset="0"/>
        </a:defRPr>
      </a:lvl6pPr>
      <a:lvl7pPr marL="685800" algn="ctr" rtl="0" fontAlgn="base">
        <a:spcBef>
          <a:spcPct val="0"/>
        </a:spcBef>
        <a:spcAft>
          <a:spcPct val="0"/>
        </a:spcAft>
        <a:defRPr sz="3300">
          <a:solidFill>
            <a:schemeClr val="tx2"/>
          </a:solidFill>
          <a:effectLst>
            <a:outerShdw blurRad="38100" dist="38100" dir="2700000" algn="tl">
              <a:srgbClr val="000000"/>
            </a:outerShdw>
          </a:effectLst>
          <a:latin typeface="Arial" charset="0"/>
        </a:defRPr>
      </a:lvl7pPr>
      <a:lvl8pPr marL="1028700" algn="ctr" rtl="0" fontAlgn="base">
        <a:spcBef>
          <a:spcPct val="0"/>
        </a:spcBef>
        <a:spcAft>
          <a:spcPct val="0"/>
        </a:spcAft>
        <a:defRPr sz="3300">
          <a:solidFill>
            <a:schemeClr val="tx2"/>
          </a:solidFill>
          <a:effectLst>
            <a:outerShdw blurRad="38100" dist="38100" dir="2700000" algn="tl">
              <a:srgbClr val="000000"/>
            </a:outerShdw>
          </a:effectLst>
          <a:latin typeface="Arial" charset="0"/>
        </a:defRPr>
      </a:lvl8pPr>
      <a:lvl9pPr marL="1371600" algn="ctr" rtl="0" fontAlgn="base">
        <a:spcBef>
          <a:spcPct val="0"/>
        </a:spcBef>
        <a:spcAft>
          <a:spcPct val="0"/>
        </a:spcAft>
        <a:defRPr sz="3300">
          <a:solidFill>
            <a:schemeClr val="tx2"/>
          </a:solidFill>
          <a:effectLst>
            <a:outerShdw blurRad="38100" dist="38100" dir="2700000" algn="tl">
              <a:srgbClr val="000000"/>
            </a:outerShdw>
          </a:effectLst>
          <a:latin typeface="Arial" charset="0"/>
        </a:defRPr>
      </a:lvl9pPr>
    </p:titleStyle>
    <p:bodyStyle>
      <a:lvl1pPr marL="257175" indent="-257175"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effectLst>
            <a:outerShdw blurRad="38100" dist="38100" dir="2700000" algn="tl">
              <a:srgbClr val="000000"/>
            </a:outerShdw>
          </a:effectLst>
          <a:latin typeface="+mn-lt"/>
        </a:defRPr>
      </a:lvl2pPr>
      <a:lvl3pPr marL="857250" indent="-171450" algn="l" rtl="0" eaLnBrk="0" fontAlgn="base" hangingPunct="0">
        <a:spcBef>
          <a:spcPct val="20000"/>
        </a:spcBef>
        <a:spcAft>
          <a:spcPct val="0"/>
        </a:spcAft>
        <a:buClr>
          <a:schemeClr val="hlink"/>
        </a:buClr>
        <a:buFont typeface="Wingdings" pitchFamily="2" charset="2"/>
        <a:buChar char="§"/>
        <a:defRPr sz="1800">
          <a:solidFill>
            <a:schemeClr val="tx1"/>
          </a:solidFill>
          <a:effectLst>
            <a:outerShdw blurRad="38100" dist="38100" dir="2700000" algn="tl">
              <a:srgbClr val="000000"/>
            </a:outerShdw>
          </a:effectLst>
          <a:latin typeface="+mn-lt"/>
        </a:defRPr>
      </a:lvl3pPr>
      <a:lvl4pPr marL="1200150" indent="-171450" algn="l" rtl="0" eaLnBrk="0" fontAlgn="base" hangingPunct="0">
        <a:spcBef>
          <a:spcPct val="20000"/>
        </a:spcBef>
        <a:spcAft>
          <a:spcPct val="0"/>
        </a:spcAft>
        <a:buChar char="–"/>
        <a:defRPr sz="1500">
          <a:solidFill>
            <a:schemeClr val="tx1"/>
          </a:solidFill>
          <a:effectLst>
            <a:outerShdw blurRad="38100" dist="38100" dir="2700000" algn="tl">
              <a:srgbClr val="000000"/>
            </a:outerShdw>
          </a:effectLst>
          <a:latin typeface="+mn-lt"/>
        </a:defRPr>
      </a:lvl4pPr>
      <a:lvl5pPr marL="1543050" indent="-171450" algn="l" rtl="0" eaLnBrk="0" fontAlgn="base" hangingPunct="0">
        <a:spcBef>
          <a:spcPct val="20000"/>
        </a:spcBef>
        <a:spcAft>
          <a:spcPct val="0"/>
        </a:spcAft>
        <a:buClr>
          <a:schemeClr val="hlink"/>
        </a:buClr>
        <a:buFont typeface="Wingdings" pitchFamily="2" charset="2"/>
        <a:buChar char="§"/>
        <a:defRPr sz="1500">
          <a:solidFill>
            <a:schemeClr val="tx1"/>
          </a:solidFill>
          <a:effectLst>
            <a:outerShdw blurRad="38100" dist="38100" dir="2700000" algn="tl">
              <a:srgbClr val="000000"/>
            </a:outerShdw>
          </a:effectLst>
          <a:latin typeface="+mn-lt"/>
        </a:defRPr>
      </a:lvl5pPr>
      <a:lvl6pPr marL="1885950" indent="-171450" algn="l" rtl="0" fontAlgn="base">
        <a:spcBef>
          <a:spcPct val="20000"/>
        </a:spcBef>
        <a:spcAft>
          <a:spcPct val="0"/>
        </a:spcAft>
        <a:buClr>
          <a:schemeClr val="hlink"/>
        </a:buClr>
        <a:buFont typeface="Wingdings" pitchFamily="2" charset="2"/>
        <a:buChar char="§"/>
        <a:defRPr sz="1500">
          <a:solidFill>
            <a:schemeClr val="tx1"/>
          </a:solidFill>
          <a:effectLst>
            <a:outerShdw blurRad="38100" dist="38100" dir="2700000" algn="tl">
              <a:srgbClr val="000000"/>
            </a:outerShdw>
          </a:effectLst>
          <a:latin typeface="+mn-lt"/>
        </a:defRPr>
      </a:lvl6pPr>
      <a:lvl7pPr marL="2228850" indent="-171450" algn="l" rtl="0" fontAlgn="base">
        <a:spcBef>
          <a:spcPct val="20000"/>
        </a:spcBef>
        <a:spcAft>
          <a:spcPct val="0"/>
        </a:spcAft>
        <a:buClr>
          <a:schemeClr val="hlink"/>
        </a:buClr>
        <a:buFont typeface="Wingdings" pitchFamily="2" charset="2"/>
        <a:buChar char="§"/>
        <a:defRPr sz="1500">
          <a:solidFill>
            <a:schemeClr val="tx1"/>
          </a:solidFill>
          <a:effectLst>
            <a:outerShdw blurRad="38100" dist="38100" dir="2700000" algn="tl">
              <a:srgbClr val="000000"/>
            </a:outerShdw>
          </a:effectLst>
          <a:latin typeface="+mn-lt"/>
        </a:defRPr>
      </a:lvl7pPr>
      <a:lvl8pPr marL="2571750" indent="-171450" algn="l" rtl="0" fontAlgn="base">
        <a:spcBef>
          <a:spcPct val="20000"/>
        </a:spcBef>
        <a:spcAft>
          <a:spcPct val="0"/>
        </a:spcAft>
        <a:buClr>
          <a:schemeClr val="hlink"/>
        </a:buClr>
        <a:buFont typeface="Wingdings" pitchFamily="2" charset="2"/>
        <a:buChar char="§"/>
        <a:defRPr sz="1500">
          <a:solidFill>
            <a:schemeClr val="tx1"/>
          </a:solidFill>
          <a:effectLst>
            <a:outerShdw blurRad="38100" dist="38100" dir="2700000" algn="tl">
              <a:srgbClr val="000000"/>
            </a:outerShdw>
          </a:effectLst>
          <a:latin typeface="+mn-lt"/>
        </a:defRPr>
      </a:lvl8pPr>
      <a:lvl9pPr marL="2914650" indent="-171450" algn="l" rtl="0" fontAlgn="base">
        <a:spcBef>
          <a:spcPct val="20000"/>
        </a:spcBef>
        <a:spcAft>
          <a:spcPct val="0"/>
        </a:spcAft>
        <a:buClr>
          <a:schemeClr val="hlink"/>
        </a:buClr>
        <a:buFont typeface="Wingdings" pitchFamily="2" charset="2"/>
        <a:buChar char="§"/>
        <a:defRPr sz="1500">
          <a:solidFill>
            <a:schemeClr val="tx1"/>
          </a:solidFill>
          <a:effectLst>
            <a:outerShdw blurRad="38100" dist="38100" dir="2700000" algn="tl">
              <a:srgbClr val="000000"/>
            </a:outerShdw>
          </a:effectLst>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cSld>
    <p:bg bwMode="ltGray">
      <p:bgPr shadeToTitle="1">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effectLst/>
      </p:bgPr>
    </p:bg>
    <p:spTree>
      <p:nvGrpSpPr>
        <p:cNvPr id="1" name=""/>
        <p:cNvGrpSpPr/>
        <p:nvPr/>
      </p:nvGrpSpPr>
      <p:grpSpPr>
        <a:xfrm>
          <a:off x="0" y="0"/>
          <a:ext cx="0" cy="0"/>
          <a:chOff x="0" y="0"/>
          <a:chExt cx="0" cy="0"/>
        </a:xfrm>
      </p:grpSpPr>
      <p:sp>
        <p:nvSpPr>
          <p:cNvPr id="1010690" name="Rectangle 2"/>
          <p:cNvSpPr>
            <a:spLocks noGrp="1" noChangeArrowheads="1"/>
          </p:cNvSpPr>
          <p:nvPr>
            <p:ph type="body" idx="1"/>
          </p:nvPr>
        </p:nvSpPr>
        <p:spPr bwMode="auto">
          <a:xfrm>
            <a:off x="0" y="1066800"/>
            <a:ext cx="9144000" cy="5791200"/>
          </a:xfrm>
          <a:prstGeom prst="rect">
            <a:avLst/>
          </a:prstGeom>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ln w="12700">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9" name="Rectangle 3"/>
          <p:cNvSpPr>
            <a:spLocks noGrp="1" noChangeArrowheads="1"/>
          </p:cNvSpPr>
          <p:nvPr>
            <p:ph type="title"/>
          </p:nvPr>
        </p:nvSpPr>
        <p:spPr bwMode="auto">
          <a:xfrm>
            <a:off x="0" y="0"/>
            <a:ext cx="9144000" cy="1066800"/>
          </a:xfrm>
          <a:prstGeom prst="rect">
            <a:avLst/>
          </a:prstGeom>
          <a:gradFill rotWithShape="0">
            <a:gsLst>
              <a:gs pos="0">
                <a:srgbClr val="FFBF00"/>
              </a:gs>
              <a:gs pos="10001">
                <a:srgbClr val="F27300"/>
              </a:gs>
              <a:gs pos="25000">
                <a:srgbClr val="8F0040"/>
              </a:gs>
              <a:gs pos="50000">
                <a:srgbClr val="400040"/>
              </a:gs>
              <a:gs pos="80000">
                <a:srgbClr val="000040"/>
              </a:gs>
              <a:gs pos="100000">
                <a:srgbClr val="000000"/>
              </a:gs>
            </a:gsLst>
            <a:path path="shape">
              <a:fillToRect l="50000" t="50000" r="50000" b="50000"/>
            </a:path>
          </a:gradFill>
          <a:ln w="12700">
            <a:noFill/>
            <a:miter lim="800000"/>
            <a:headEnd/>
            <a:tailEnd/>
          </a:ln>
        </p:spPr>
        <p:txBody>
          <a:bodyPr vert="horz" wrap="square" lIns="92075" tIns="46038" rIns="92075" bIns="46038" numCol="1" anchor="ctr" anchorCtr="0" compatLnSpc="1">
            <a:prstTxWarp prst="textNoShape">
              <a:avLst/>
            </a:prstTxWarp>
          </a:bodyPr>
          <a:lstStyle/>
          <a:p>
            <a:pPr lvl="0"/>
            <a:r>
              <a:rPr lang="en-US" smtClean="0"/>
              <a:t>Towards Active Learning</a:t>
            </a:r>
          </a:p>
        </p:txBody>
      </p:sp>
      <p:sp>
        <p:nvSpPr>
          <p:cNvPr id="1010692" name="Rectangle 4"/>
          <p:cNvSpPr>
            <a:spLocks noGrp="1" noChangeArrowheads="1"/>
          </p:cNvSpPr>
          <p:nvPr>
            <p:ph type="dt" sz="half" idx="2"/>
          </p:nvPr>
        </p:nvSpPr>
        <p:spPr bwMode="auto">
          <a:xfrm>
            <a:off x="457200" y="6413500"/>
            <a:ext cx="2355850" cy="4445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80000"/>
              </a:lnSpc>
              <a:defRPr sz="900">
                <a:solidFill>
                  <a:srgbClr val="66FF33"/>
                </a:solidFill>
                <a:latin typeface="+mj-lt"/>
              </a:defRPr>
            </a:lvl1pPr>
          </a:lstStyle>
          <a:p>
            <a:pPr algn="ctr">
              <a:defRPr/>
            </a:pPr>
            <a:fld id="{60911A02-E2A4-48FA-9D6D-C6B67E2B53B0}" type="datetime2">
              <a:rPr lang="en-GB" b="0"/>
              <a:pPr algn="ctr">
                <a:defRPr/>
              </a:pPr>
              <a:t>Wednesday, 25 March 2015</a:t>
            </a:fld>
            <a:endParaRPr lang="en-GB" b="0" dirty="0"/>
          </a:p>
        </p:txBody>
      </p:sp>
      <p:sp>
        <p:nvSpPr>
          <p:cNvPr id="1010693" name="Rectangle 5"/>
          <p:cNvSpPr>
            <a:spLocks noGrp="1" noChangeArrowheads="1"/>
          </p:cNvSpPr>
          <p:nvPr>
            <p:ph type="ftr" sz="quarter" idx="3"/>
          </p:nvPr>
        </p:nvSpPr>
        <p:spPr bwMode="auto">
          <a:xfrm>
            <a:off x="3657600" y="6413500"/>
            <a:ext cx="4565650" cy="4445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80000"/>
              </a:lnSpc>
              <a:defRPr sz="1050">
                <a:solidFill>
                  <a:srgbClr val="CCCC00"/>
                </a:solidFill>
                <a:latin typeface="+mj-lt"/>
              </a:defRPr>
            </a:lvl1pPr>
          </a:lstStyle>
          <a:p>
            <a:pPr algn="ctr">
              <a:defRPr/>
            </a:pPr>
            <a:endParaRPr lang="en-US" b="0" dirty="0"/>
          </a:p>
        </p:txBody>
      </p:sp>
      <p:sp>
        <p:nvSpPr>
          <p:cNvPr id="1010694" name="Rectangle 6"/>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050"/>
            </a:lvl1pPr>
          </a:lstStyle>
          <a:p>
            <a:pPr>
              <a:defRPr/>
            </a:pPr>
            <a:fld id="{05335A88-9A6F-485D-8EAE-85A7FCEF86C8}" type="slidenum">
              <a:rPr lang="en-GB" b="0">
                <a:solidFill>
                  <a:srgbClr val="FFFF66"/>
                </a:solidFill>
                <a:latin typeface="Comic Sans MS"/>
              </a:rPr>
              <a:pPr>
                <a:defRPr/>
              </a:pPr>
              <a:t>‹#›</a:t>
            </a:fld>
            <a:endParaRPr lang="en-GB" b="0" dirty="0">
              <a:solidFill>
                <a:srgbClr val="FFFF66"/>
              </a:solidFill>
              <a:latin typeface="Comic Sans MS"/>
            </a:endParaRPr>
          </a:p>
        </p:txBody>
      </p:sp>
      <p:sp>
        <p:nvSpPr>
          <p:cNvPr id="1010695"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350" b="0" dirty="0">
              <a:solidFill>
                <a:srgbClr val="FFFF66"/>
              </a:solidFill>
              <a:latin typeface="Comic Sans MS"/>
            </a:endParaRPr>
          </a:p>
        </p:txBody>
      </p:sp>
      <p:sp>
        <p:nvSpPr>
          <p:cNvPr id="1010696"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350" b="0" dirty="0">
              <a:solidFill>
                <a:srgbClr val="FFFF66"/>
              </a:solidFill>
              <a:latin typeface="Comic Sans MS"/>
            </a:endParaRPr>
          </a:p>
        </p:txBody>
      </p:sp>
      <p:sp>
        <p:nvSpPr>
          <p:cNvPr id="1010697"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350" b="0" dirty="0">
              <a:solidFill>
                <a:srgbClr val="FFFF66"/>
              </a:solidFill>
              <a:latin typeface="Comic Sans MS"/>
            </a:endParaRPr>
          </a:p>
        </p:txBody>
      </p:sp>
      <p:sp>
        <p:nvSpPr>
          <p:cNvPr id="1010698" name="AutoShape 10">
            <a:hlinkClick r:id="rId6" action="ppaction://hlinkpres?slideindex=1&amp;slidetitle=PowerPoint Presentation" highlightClick="1"/>
          </p:cNvPr>
          <p:cNvSpPr>
            <a:spLocks noChangeArrowheads="1"/>
          </p:cNvSpPr>
          <p:nvPr userDrawn="1"/>
        </p:nvSpPr>
        <p:spPr bwMode="auto">
          <a:xfrm>
            <a:off x="3400930" y="6391253"/>
            <a:ext cx="184731" cy="300082"/>
          </a:xfrm>
          <a:prstGeom prst="actionButtonBlank">
            <a:avLst/>
          </a:prstGeom>
          <a:noFill/>
          <a:ln w="12700">
            <a:noFill/>
            <a:miter lim="800000"/>
            <a:headEnd/>
            <a:tailEnd/>
          </a:ln>
          <a:effectLst/>
        </p:spPr>
        <p:txBody>
          <a:bodyPr wrap="none" anchor="ctr">
            <a:spAutoFit/>
          </a:bodyPr>
          <a:lstStyle/>
          <a:p>
            <a:pPr algn="ctr">
              <a:defRPr/>
            </a:pPr>
            <a:endParaRPr lang="en-GB" sz="1350" b="0" dirty="0">
              <a:solidFill>
                <a:srgbClr val="FFFF66"/>
              </a:solidFill>
              <a:latin typeface="Comic Sans MS"/>
            </a:endParaRPr>
          </a:p>
        </p:txBody>
      </p:sp>
      <p:sp>
        <p:nvSpPr>
          <p:cNvPr id="1010699" name="AutoShape 11">
            <a:hlinkClick r:id="rId4" action="ppaction://hlinkpres?slideindex=1&amp;slidetitle=" highlightClick="1"/>
          </p:cNvPr>
          <p:cNvSpPr>
            <a:spLocks noChangeArrowheads="1"/>
          </p:cNvSpPr>
          <p:nvPr userDrawn="1"/>
        </p:nvSpPr>
        <p:spPr bwMode="auto">
          <a:xfrm>
            <a:off x="8101014" y="580866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350" b="0" dirty="0">
              <a:solidFill>
                <a:srgbClr val="FFFF66"/>
              </a:solidFill>
              <a:latin typeface="Comic Sans MS"/>
            </a:endParaRPr>
          </a:p>
        </p:txBody>
      </p:sp>
      <p:sp>
        <p:nvSpPr>
          <p:cNvPr id="1010700" name="AutoShape 12">
            <a:hlinkClick r:id="rId4" action="ppaction://hlinkpres?slideindex=1&amp;slidetitle=" highlightClick="1"/>
          </p:cNvPr>
          <p:cNvSpPr>
            <a:spLocks noChangeArrowheads="1"/>
          </p:cNvSpPr>
          <p:nvPr userDrawn="1"/>
        </p:nvSpPr>
        <p:spPr bwMode="auto">
          <a:xfrm>
            <a:off x="8101014" y="581501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350" b="0" dirty="0">
              <a:solidFill>
                <a:srgbClr val="FFFF66"/>
              </a:solidFill>
              <a:latin typeface="Comic Sans MS"/>
            </a:endParaRPr>
          </a:p>
        </p:txBody>
      </p:sp>
      <p:sp>
        <p:nvSpPr>
          <p:cNvPr id="1010701" name="AutoShape 13">
            <a:hlinkClick r:id="rId7" action="ppaction://hlinkpres?slideindex=1&amp;slidetitle=" highlightClick="1"/>
          </p:cNvPr>
          <p:cNvSpPr>
            <a:spLocks noChangeArrowheads="1"/>
          </p:cNvSpPr>
          <p:nvPr userDrawn="1"/>
        </p:nvSpPr>
        <p:spPr bwMode="auto">
          <a:xfrm>
            <a:off x="3400930" y="6238853"/>
            <a:ext cx="184731" cy="300082"/>
          </a:xfrm>
          <a:prstGeom prst="actionButtonBlank">
            <a:avLst/>
          </a:prstGeom>
          <a:noFill/>
          <a:ln w="12700">
            <a:noFill/>
            <a:miter lim="800000"/>
            <a:headEnd/>
            <a:tailEnd/>
          </a:ln>
          <a:effectLst/>
        </p:spPr>
        <p:txBody>
          <a:bodyPr wrap="none" anchor="ctr">
            <a:spAutoFit/>
          </a:bodyPr>
          <a:lstStyle/>
          <a:p>
            <a:pPr algn="ctr">
              <a:defRPr/>
            </a:pPr>
            <a:endParaRPr lang="en-GB" sz="1350" b="0" dirty="0">
              <a:solidFill>
                <a:srgbClr val="FFFF66"/>
              </a:solidFill>
              <a:latin typeface="Comic Sans MS"/>
            </a:endParaRPr>
          </a:p>
        </p:txBody>
      </p:sp>
    </p:spTree>
    <p:extLst>
      <p:ext uri="{BB962C8B-B14F-4D97-AF65-F5344CB8AC3E}">
        <p14:creationId xmlns:p14="http://schemas.microsoft.com/office/powerpoint/2010/main" val="3610379923"/>
      </p:ext>
    </p:extLst>
  </p:cSld>
  <p:clrMap bg1="lt1" tx1="dk1" bg2="lt2" tx2="dk2" accent1="accent1" accent2="accent2" accent3="accent3" accent4="accent4" accent5="accent5" accent6="accent6" hlink="hlink" folHlink="folHlink"/>
  <p:sldLayoutIdLst>
    <p:sldLayoutId id="214748439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10690">
                                            <p:txEl>
                                              <p:pRg st="0" end="0"/>
                                            </p:txEl>
                                          </p:spTgt>
                                        </p:tgtEl>
                                        <p:attrNameLst>
                                          <p:attrName>style.visibility</p:attrName>
                                        </p:attrNameLst>
                                      </p:cBhvr>
                                      <p:to>
                                        <p:strVal val="visible"/>
                                      </p:to>
                                    </p:set>
                                    <p:animEffect transition="in" filter="dissolve">
                                      <p:cBhvr>
                                        <p:cTn id="7" dur="500"/>
                                        <p:tgtEl>
                                          <p:spTgt spid="1010690">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10690">
                                            <p:txEl>
                                              <p:pRg st="1" end="1"/>
                                            </p:txEl>
                                          </p:spTgt>
                                        </p:tgtEl>
                                        <p:attrNameLst>
                                          <p:attrName>style.visibility</p:attrName>
                                        </p:attrNameLst>
                                      </p:cBhvr>
                                      <p:to>
                                        <p:strVal val="visible"/>
                                      </p:to>
                                    </p:set>
                                    <p:animEffect transition="in" filter="dissolve">
                                      <p:cBhvr>
                                        <p:cTn id="10" dur="500"/>
                                        <p:tgtEl>
                                          <p:spTgt spid="1010690">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10690">
                                            <p:txEl>
                                              <p:pRg st="2" end="2"/>
                                            </p:txEl>
                                          </p:spTgt>
                                        </p:tgtEl>
                                        <p:attrNameLst>
                                          <p:attrName>style.visibility</p:attrName>
                                        </p:attrNameLst>
                                      </p:cBhvr>
                                      <p:to>
                                        <p:strVal val="visible"/>
                                      </p:to>
                                    </p:set>
                                    <p:animEffect transition="in" filter="dissolve">
                                      <p:cBhvr>
                                        <p:cTn id="13" dur="500"/>
                                        <p:tgtEl>
                                          <p:spTgt spid="1010690">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10690">
                                            <p:txEl>
                                              <p:pRg st="3" end="3"/>
                                            </p:txEl>
                                          </p:spTgt>
                                        </p:tgtEl>
                                        <p:attrNameLst>
                                          <p:attrName>style.visibility</p:attrName>
                                        </p:attrNameLst>
                                      </p:cBhvr>
                                      <p:to>
                                        <p:strVal val="visible"/>
                                      </p:to>
                                    </p:set>
                                    <p:animEffect transition="in" filter="dissolve">
                                      <p:cBhvr>
                                        <p:cTn id="16" dur="500"/>
                                        <p:tgtEl>
                                          <p:spTgt spid="1010690">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10690">
                                            <p:txEl>
                                              <p:pRg st="4" end="4"/>
                                            </p:txEl>
                                          </p:spTgt>
                                        </p:tgtEl>
                                        <p:attrNameLst>
                                          <p:attrName>style.visibility</p:attrName>
                                        </p:attrNameLst>
                                      </p:cBhvr>
                                      <p:to>
                                        <p:strVal val="visible"/>
                                      </p:to>
                                    </p:set>
                                    <p:animEffect transition="in" filter="dissolve">
                                      <p:cBhvr>
                                        <p:cTn id="19" dur="500"/>
                                        <p:tgtEl>
                                          <p:spTgt spid="10106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0" grpId="0" build="p" autoUpdateAnimBg="0">
        <p:tmplLst>
          <p:tmpl lvl="1">
            <p:tnLst>
              <p:par>
                <p:cTn presetID="9" presetClass="entr" presetSubtype="0" fill="hold" nodeType="click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Lst>
      </p:bldP>
    </p:bldLst>
  </p:timing>
  <p:hf hdr="0" ftr="0"/>
  <p:txStyles>
    <p:titleStyle>
      <a:lvl1pPr algn="ctr" rtl="0" eaLnBrk="0" fontAlgn="base" hangingPunct="0">
        <a:lnSpc>
          <a:spcPct val="80000"/>
        </a:lnSpc>
        <a:spcBef>
          <a:spcPct val="0"/>
        </a:spcBef>
        <a:spcAft>
          <a:spcPct val="0"/>
        </a:spcAft>
        <a:defRPr sz="3600" b="1">
          <a:solidFill>
            <a:srgbClr val="FFFF00"/>
          </a:solidFill>
          <a:latin typeface="+mj-lt"/>
          <a:ea typeface="+mj-ea"/>
          <a:cs typeface="+mj-cs"/>
        </a:defRPr>
      </a:lvl1pPr>
      <a:lvl2pPr algn="ctr" rtl="0" eaLnBrk="0" fontAlgn="base" hangingPunct="0">
        <a:lnSpc>
          <a:spcPct val="80000"/>
        </a:lnSpc>
        <a:spcBef>
          <a:spcPct val="0"/>
        </a:spcBef>
        <a:spcAft>
          <a:spcPct val="0"/>
        </a:spcAft>
        <a:defRPr sz="3600" b="1">
          <a:solidFill>
            <a:srgbClr val="FFFF00"/>
          </a:solidFill>
          <a:latin typeface="Arial Rounded MT Bold" pitchFamily="34" charset="0"/>
        </a:defRPr>
      </a:lvl2pPr>
      <a:lvl3pPr algn="ctr" rtl="0" eaLnBrk="0" fontAlgn="base" hangingPunct="0">
        <a:lnSpc>
          <a:spcPct val="80000"/>
        </a:lnSpc>
        <a:spcBef>
          <a:spcPct val="0"/>
        </a:spcBef>
        <a:spcAft>
          <a:spcPct val="0"/>
        </a:spcAft>
        <a:defRPr sz="3600" b="1">
          <a:solidFill>
            <a:srgbClr val="FFFF00"/>
          </a:solidFill>
          <a:latin typeface="Arial Rounded MT Bold" pitchFamily="34" charset="0"/>
        </a:defRPr>
      </a:lvl3pPr>
      <a:lvl4pPr algn="ctr" rtl="0" eaLnBrk="0" fontAlgn="base" hangingPunct="0">
        <a:lnSpc>
          <a:spcPct val="80000"/>
        </a:lnSpc>
        <a:spcBef>
          <a:spcPct val="0"/>
        </a:spcBef>
        <a:spcAft>
          <a:spcPct val="0"/>
        </a:spcAft>
        <a:defRPr sz="3600" b="1">
          <a:solidFill>
            <a:srgbClr val="FFFF00"/>
          </a:solidFill>
          <a:latin typeface="Arial Rounded MT Bold" pitchFamily="34" charset="0"/>
        </a:defRPr>
      </a:lvl4pPr>
      <a:lvl5pPr algn="ctr" rtl="0" eaLnBrk="0" fontAlgn="base" hangingPunct="0">
        <a:lnSpc>
          <a:spcPct val="80000"/>
        </a:lnSpc>
        <a:spcBef>
          <a:spcPct val="0"/>
        </a:spcBef>
        <a:spcAft>
          <a:spcPct val="0"/>
        </a:spcAft>
        <a:defRPr sz="3600" b="1">
          <a:solidFill>
            <a:srgbClr val="FFFF00"/>
          </a:solidFill>
          <a:latin typeface="Arial Rounded MT Bold" pitchFamily="34" charset="0"/>
        </a:defRPr>
      </a:lvl5pPr>
      <a:lvl6pPr marL="342900" algn="ctr" rtl="0" fontAlgn="base">
        <a:lnSpc>
          <a:spcPct val="80000"/>
        </a:lnSpc>
        <a:spcBef>
          <a:spcPct val="0"/>
        </a:spcBef>
        <a:spcAft>
          <a:spcPct val="0"/>
        </a:spcAft>
        <a:defRPr sz="3600" b="1">
          <a:solidFill>
            <a:srgbClr val="FFFF00"/>
          </a:solidFill>
          <a:latin typeface="Arial Rounded MT Bold" pitchFamily="34" charset="0"/>
        </a:defRPr>
      </a:lvl6pPr>
      <a:lvl7pPr marL="685800" algn="ctr" rtl="0" fontAlgn="base">
        <a:lnSpc>
          <a:spcPct val="80000"/>
        </a:lnSpc>
        <a:spcBef>
          <a:spcPct val="0"/>
        </a:spcBef>
        <a:spcAft>
          <a:spcPct val="0"/>
        </a:spcAft>
        <a:defRPr sz="3600" b="1">
          <a:solidFill>
            <a:srgbClr val="FFFF00"/>
          </a:solidFill>
          <a:latin typeface="Arial Rounded MT Bold" pitchFamily="34" charset="0"/>
        </a:defRPr>
      </a:lvl7pPr>
      <a:lvl8pPr marL="1028700" algn="ctr" rtl="0" fontAlgn="base">
        <a:lnSpc>
          <a:spcPct val="80000"/>
        </a:lnSpc>
        <a:spcBef>
          <a:spcPct val="0"/>
        </a:spcBef>
        <a:spcAft>
          <a:spcPct val="0"/>
        </a:spcAft>
        <a:defRPr sz="3600" b="1">
          <a:solidFill>
            <a:srgbClr val="FFFF00"/>
          </a:solidFill>
          <a:latin typeface="Arial Rounded MT Bold" pitchFamily="34" charset="0"/>
        </a:defRPr>
      </a:lvl8pPr>
      <a:lvl9pPr marL="1371600" algn="ctr" rtl="0" fontAlgn="base">
        <a:lnSpc>
          <a:spcPct val="80000"/>
        </a:lnSpc>
        <a:spcBef>
          <a:spcPct val="0"/>
        </a:spcBef>
        <a:spcAft>
          <a:spcPct val="0"/>
        </a:spcAft>
        <a:defRPr sz="3600" b="1">
          <a:solidFill>
            <a:srgbClr val="FFFF00"/>
          </a:solidFill>
          <a:latin typeface="Arial Rounded MT Bold" pitchFamily="34" charset="0"/>
        </a:defRPr>
      </a:lvl9pPr>
    </p:titleStyle>
    <p:bodyStyle>
      <a:lvl1pPr marL="384572" indent="-384572" algn="l" rtl="0" eaLnBrk="0" fontAlgn="base" hangingPunct="0">
        <a:lnSpc>
          <a:spcPct val="90000"/>
        </a:lnSpc>
        <a:spcBef>
          <a:spcPct val="20000"/>
        </a:spcBef>
        <a:spcAft>
          <a:spcPct val="0"/>
        </a:spcAft>
        <a:buClr>
          <a:srgbClr val="CC0066"/>
        </a:buClr>
        <a:buFont typeface="Wingdings" pitchFamily="2" charset="2"/>
        <a:buChar char="v"/>
        <a:defRPr sz="3000" b="1">
          <a:solidFill>
            <a:schemeClr val="bg1"/>
          </a:solidFill>
          <a:latin typeface="+mn-lt"/>
          <a:ea typeface="+mn-ea"/>
          <a:cs typeface="+mn-cs"/>
        </a:defRPr>
      </a:lvl1pPr>
      <a:lvl2pPr marL="684610" indent="-214313" algn="l" rtl="0" eaLnBrk="0" fontAlgn="base" hangingPunct="0">
        <a:lnSpc>
          <a:spcPct val="90000"/>
        </a:lnSpc>
        <a:spcBef>
          <a:spcPct val="20000"/>
        </a:spcBef>
        <a:spcAft>
          <a:spcPct val="0"/>
        </a:spcAft>
        <a:buClr>
          <a:srgbClr val="CC0066"/>
        </a:buClr>
        <a:buFont typeface="Wingdings" pitchFamily="2" charset="2"/>
        <a:buChar char="v"/>
        <a:defRPr sz="2700" b="1">
          <a:solidFill>
            <a:schemeClr val="bg1"/>
          </a:solidFill>
          <a:latin typeface="+mn-lt"/>
        </a:defRPr>
      </a:lvl2pPr>
      <a:lvl3pPr marL="941785" indent="-171450" algn="l" rtl="0" eaLnBrk="0" fontAlgn="base" hangingPunct="0">
        <a:lnSpc>
          <a:spcPct val="90000"/>
        </a:lnSpc>
        <a:spcBef>
          <a:spcPct val="20000"/>
        </a:spcBef>
        <a:spcAft>
          <a:spcPct val="0"/>
        </a:spcAft>
        <a:buClr>
          <a:srgbClr val="CC0066"/>
        </a:buClr>
        <a:buFont typeface="Wingdings" pitchFamily="2" charset="2"/>
        <a:buChar char="v"/>
        <a:defRPr sz="2100" b="1">
          <a:solidFill>
            <a:schemeClr val="bg1"/>
          </a:solidFill>
          <a:latin typeface="+mn-lt"/>
        </a:defRPr>
      </a:lvl3pPr>
      <a:lvl4pPr marL="1200150" indent="-171450" algn="l" rtl="0" eaLnBrk="0" fontAlgn="base" hangingPunct="0">
        <a:lnSpc>
          <a:spcPct val="90000"/>
        </a:lnSpc>
        <a:spcBef>
          <a:spcPct val="20000"/>
        </a:spcBef>
        <a:spcAft>
          <a:spcPct val="0"/>
        </a:spcAft>
        <a:buClr>
          <a:srgbClr val="CC0066"/>
        </a:buClr>
        <a:buFont typeface="Wingdings" pitchFamily="2" charset="2"/>
        <a:buChar char="v"/>
        <a:defRPr sz="1500">
          <a:solidFill>
            <a:schemeClr val="bg1"/>
          </a:solidFill>
          <a:latin typeface="+mn-lt"/>
        </a:defRPr>
      </a:lvl4pPr>
      <a:lvl5pPr marL="1543050" indent="-171450" algn="l" rtl="0" eaLnBrk="0" fontAlgn="base" hangingPunct="0">
        <a:lnSpc>
          <a:spcPct val="90000"/>
        </a:lnSpc>
        <a:spcBef>
          <a:spcPct val="20000"/>
        </a:spcBef>
        <a:spcAft>
          <a:spcPct val="0"/>
        </a:spcAft>
        <a:buClr>
          <a:srgbClr val="CC0066"/>
        </a:buClr>
        <a:buFont typeface="Wingdings" pitchFamily="2" charset="2"/>
        <a:buChar char="v"/>
        <a:defRPr sz="1500">
          <a:solidFill>
            <a:schemeClr val="bg1"/>
          </a:solidFill>
          <a:latin typeface="+mn-lt"/>
        </a:defRPr>
      </a:lvl5pPr>
      <a:lvl6pPr marL="1885950" indent="-171450" algn="l" rtl="0" fontAlgn="base">
        <a:lnSpc>
          <a:spcPct val="90000"/>
        </a:lnSpc>
        <a:spcBef>
          <a:spcPct val="20000"/>
        </a:spcBef>
        <a:spcAft>
          <a:spcPct val="0"/>
        </a:spcAft>
        <a:buClr>
          <a:srgbClr val="CC0066"/>
        </a:buClr>
        <a:buFont typeface="Wingdings" pitchFamily="2" charset="2"/>
        <a:buChar char="v"/>
        <a:defRPr sz="1500">
          <a:solidFill>
            <a:schemeClr val="bg1"/>
          </a:solidFill>
          <a:latin typeface="+mn-lt"/>
        </a:defRPr>
      </a:lvl6pPr>
      <a:lvl7pPr marL="2228850" indent="-171450" algn="l" rtl="0" fontAlgn="base">
        <a:lnSpc>
          <a:spcPct val="90000"/>
        </a:lnSpc>
        <a:spcBef>
          <a:spcPct val="20000"/>
        </a:spcBef>
        <a:spcAft>
          <a:spcPct val="0"/>
        </a:spcAft>
        <a:buClr>
          <a:srgbClr val="CC0066"/>
        </a:buClr>
        <a:buFont typeface="Wingdings" pitchFamily="2" charset="2"/>
        <a:buChar char="v"/>
        <a:defRPr sz="1500">
          <a:solidFill>
            <a:schemeClr val="bg1"/>
          </a:solidFill>
          <a:latin typeface="+mn-lt"/>
        </a:defRPr>
      </a:lvl7pPr>
      <a:lvl8pPr marL="2571750" indent="-171450" algn="l" rtl="0" fontAlgn="base">
        <a:lnSpc>
          <a:spcPct val="90000"/>
        </a:lnSpc>
        <a:spcBef>
          <a:spcPct val="20000"/>
        </a:spcBef>
        <a:spcAft>
          <a:spcPct val="0"/>
        </a:spcAft>
        <a:buClr>
          <a:srgbClr val="CC0066"/>
        </a:buClr>
        <a:buFont typeface="Wingdings" pitchFamily="2" charset="2"/>
        <a:buChar char="v"/>
        <a:defRPr sz="1500">
          <a:solidFill>
            <a:schemeClr val="bg1"/>
          </a:solidFill>
          <a:latin typeface="+mn-lt"/>
        </a:defRPr>
      </a:lvl8pPr>
      <a:lvl9pPr marL="2914650" indent="-171450" algn="l" rtl="0" fontAlgn="base">
        <a:lnSpc>
          <a:spcPct val="90000"/>
        </a:lnSpc>
        <a:spcBef>
          <a:spcPct val="20000"/>
        </a:spcBef>
        <a:spcAft>
          <a:spcPct val="0"/>
        </a:spcAft>
        <a:buClr>
          <a:srgbClr val="CC0066"/>
        </a:buClr>
        <a:buFont typeface="Wingdings" pitchFamily="2" charset="2"/>
        <a:buChar char="v"/>
        <a:defRPr sz="1500">
          <a:solidFill>
            <a:schemeClr val="bg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4" y="5805488"/>
            <a:ext cx="7775575" cy="369332"/>
          </a:xfrm>
          <a:prstGeom prst="rect">
            <a:avLst/>
          </a:prstGeom>
          <a:noFill/>
          <a:ln w="9525">
            <a:noFill/>
            <a:miter lim="800000"/>
            <a:headEnd/>
            <a:tailEnd/>
          </a:ln>
          <a:effectLst/>
        </p:spPr>
        <p:txBody>
          <a:bodyPr>
            <a:spAutoFit/>
          </a:bodyPr>
          <a:lstStyle/>
          <a:p>
            <a:pPr algn="ctr">
              <a:spcBef>
                <a:spcPct val="50000"/>
              </a:spcBef>
              <a:defRPr/>
            </a:pPr>
            <a:endParaRPr lang="en-US" sz="1800" b="0">
              <a:solidFill>
                <a:srgbClr val="000000"/>
              </a:solidFill>
            </a:endParaRPr>
          </a:p>
        </p:txBody>
      </p:sp>
      <p:sp>
        <p:nvSpPr>
          <p:cNvPr id="13317" name="Rectangle 5"/>
          <p:cNvSpPr>
            <a:spLocks noGrp="1" noChangeArrowheads="1"/>
          </p:cNvSpPr>
          <p:nvPr>
            <p:ph type="body" idx="1"/>
          </p:nvPr>
        </p:nvSpPr>
        <p:spPr bwMode="auto">
          <a:xfrm>
            <a:off x="358776"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3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3000" b="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3000" b="0">
              <a:solidFill>
                <a:srgbClr val="000000"/>
              </a:solidFill>
            </a:endParaRPr>
          </a:p>
        </p:txBody>
      </p:sp>
      <p:sp>
        <p:nvSpPr>
          <p:cNvPr id="9" name="Oval 7"/>
          <p:cNvSpPr>
            <a:spLocks noChangeArrowheads="1"/>
          </p:cNvSpPr>
          <p:nvPr/>
        </p:nvSpPr>
        <p:spPr bwMode="auto">
          <a:xfrm>
            <a:off x="8332789" y="6049963"/>
            <a:ext cx="568325" cy="577850"/>
          </a:xfrm>
          <a:prstGeom prst="ellipse">
            <a:avLst/>
          </a:prstGeom>
          <a:solidFill>
            <a:srgbClr val="FF99FF"/>
          </a:solidFill>
          <a:ln w="50800">
            <a:noFill/>
            <a:round/>
            <a:headEnd/>
            <a:tailEnd/>
          </a:ln>
        </p:spPr>
        <p:txBody>
          <a:bodyPr wrap="none" anchor="ctr"/>
          <a:lstStyle/>
          <a:p>
            <a:pPr algn="ctr">
              <a:defRPr/>
            </a:pPr>
            <a:endParaRPr lang="en-US" sz="3000" b="0">
              <a:solidFill>
                <a:srgbClr val="000000"/>
              </a:solidFill>
            </a:endParaRPr>
          </a:p>
        </p:txBody>
      </p:sp>
      <p:sp>
        <p:nvSpPr>
          <p:cNvPr id="10" name="Oval 8"/>
          <p:cNvSpPr>
            <a:spLocks noChangeArrowheads="1"/>
          </p:cNvSpPr>
          <p:nvPr/>
        </p:nvSpPr>
        <p:spPr bwMode="auto">
          <a:xfrm>
            <a:off x="8421689" y="6138863"/>
            <a:ext cx="403225" cy="411162"/>
          </a:xfrm>
          <a:prstGeom prst="ellipse">
            <a:avLst/>
          </a:prstGeom>
          <a:solidFill>
            <a:srgbClr val="FF3300"/>
          </a:solidFill>
          <a:ln w="50800">
            <a:noFill/>
            <a:round/>
            <a:headEnd/>
            <a:tailEnd/>
          </a:ln>
        </p:spPr>
        <p:txBody>
          <a:bodyPr wrap="none" anchor="ctr"/>
          <a:lstStyle/>
          <a:p>
            <a:pPr algn="ctr">
              <a:defRPr/>
            </a:pPr>
            <a:endParaRPr lang="en-US" sz="3000" b="0">
              <a:solidFill>
                <a:srgbClr val="000000"/>
              </a:solidFill>
            </a:endParaRPr>
          </a:p>
        </p:txBody>
      </p:sp>
      <p:sp>
        <p:nvSpPr>
          <p:cNvPr id="11" name="Oval 9"/>
          <p:cNvSpPr>
            <a:spLocks noChangeArrowheads="1"/>
          </p:cNvSpPr>
          <p:nvPr/>
        </p:nvSpPr>
        <p:spPr bwMode="auto">
          <a:xfrm>
            <a:off x="8505826" y="6221415"/>
            <a:ext cx="231775" cy="230187"/>
          </a:xfrm>
          <a:prstGeom prst="ellipse">
            <a:avLst/>
          </a:prstGeom>
          <a:solidFill>
            <a:srgbClr val="FFFF66"/>
          </a:solidFill>
          <a:ln w="50800">
            <a:noFill/>
            <a:round/>
            <a:headEnd/>
            <a:tailEnd/>
          </a:ln>
        </p:spPr>
        <p:txBody>
          <a:bodyPr wrap="none" lIns="69056" tIns="34529" rIns="69056" bIns="34529" anchor="ctr"/>
          <a:lstStyle/>
          <a:p>
            <a:pPr algn="ctr">
              <a:defRPr/>
            </a:pPr>
            <a:endParaRPr lang="en-US" sz="2100" b="0" dirty="0">
              <a:solidFill>
                <a:srgbClr val="000000"/>
              </a:solidFill>
            </a:endParaRPr>
          </a:p>
        </p:txBody>
      </p:sp>
      <p:sp>
        <p:nvSpPr>
          <p:cNvPr id="12" name="TextBox 11"/>
          <p:cNvSpPr txBox="1"/>
          <p:nvPr/>
        </p:nvSpPr>
        <p:spPr>
          <a:xfrm>
            <a:off x="3500439" y="6550026"/>
            <a:ext cx="2643187" cy="253916"/>
          </a:xfrm>
          <a:prstGeom prst="rect">
            <a:avLst/>
          </a:prstGeom>
          <a:noFill/>
        </p:spPr>
        <p:txBody>
          <a:bodyPr>
            <a:spAutoFit/>
          </a:bodyPr>
          <a:lstStyle/>
          <a:p>
            <a:pPr>
              <a:defRPr/>
            </a:pPr>
            <a:r>
              <a:rPr lang="en-GB" sz="1050" b="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350" b="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350" b="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350" b="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3400930" y="6391253"/>
            <a:ext cx="184731" cy="300082"/>
          </a:xfrm>
          <a:prstGeom prst="actionButtonBlank">
            <a:avLst/>
          </a:prstGeom>
          <a:noFill/>
          <a:ln w="12700">
            <a:noFill/>
            <a:miter lim="800000"/>
            <a:headEnd/>
            <a:tailEnd/>
          </a:ln>
          <a:effectLst/>
        </p:spPr>
        <p:txBody>
          <a:bodyPr wrap="none" anchor="ctr">
            <a:spAutoFit/>
          </a:bodyPr>
          <a:lstStyle/>
          <a:p>
            <a:pPr algn="ctr">
              <a:defRPr/>
            </a:pPr>
            <a:endParaRPr lang="en-GB" sz="1350" b="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4" y="580866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350" b="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4" y="581501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350" b="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3400930" y="6238853"/>
            <a:ext cx="184731" cy="300082"/>
          </a:xfrm>
          <a:prstGeom prst="actionButtonBlank">
            <a:avLst/>
          </a:prstGeom>
          <a:noFill/>
          <a:ln w="12700">
            <a:noFill/>
            <a:miter lim="800000"/>
            <a:headEnd/>
            <a:tailEnd/>
          </a:ln>
          <a:effectLst/>
        </p:spPr>
        <p:txBody>
          <a:bodyPr wrap="none" anchor="ctr">
            <a:spAutoFit/>
          </a:bodyPr>
          <a:lstStyle/>
          <a:p>
            <a:pPr algn="ctr">
              <a:defRPr/>
            </a:pPr>
            <a:endParaRPr lang="en-GB" sz="1350" b="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4" y="603091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350" b="0" dirty="0">
              <a:solidFill>
                <a:srgbClr val="FFFF66"/>
              </a:solidFill>
            </a:endParaRPr>
          </a:p>
        </p:txBody>
      </p:sp>
    </p:spTree>
    <p:extLst>
      <p:ext uri="{BB962C8B-B14F-4D97-AF65-F5344CB8AC3E}">
        <p14:creationId xmlns:p14="http://schemas.microsoft.com/office/powerpoint/2010/main" val="2048329786"/>
      </p:ext>
    </p:extLst>
  </p:cSld>
  <p:clrMap bg1="lt1" tx1="dk1" bg2="lt2" tx2="dk2" accent1="accent1" accent2="accent2" accent3="accent3" accent4="accent4" accent5="accent5" accent6="accent6" hlink="hlink" folHlink="folHlink"/>
  <p:sldLayoutIdLst>
    <p:sldLayoutId id="214748439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3000">
          <a:solidFill>
            <a:srgbClr val="008000"/>
          </a:solidFill>
          <a:latin typeface="+mj-lt"/>
          <a:ea typeface="+mj-ea"/>
          <a:cs typeface="+mj-cs"/>
        </a:defRPr>
      </a:lvl1pPr>
      <a:lvl2pPr algn="ctr" rtl="0" eaLnBrk="1" fontAlgn="base" hangingPunct="1">
        <a:lnSpc>
          <a:spcPct val="85000"/>
        </a:lnSpc>
        <a:spcBef>
          <a:spcPct val="0"/>
        </a:spcBef>
        <a:spcAft>
          <a:spcPct val="0"/>
        </a:spcAft>
        <a:defRPr sz="3000">
          <a:solidFill>
            <a:srgbClr val="008000"/>
          </a:solidFill>
          <a:latin typeface="Arial Rounded MT Bold" pitchFamily="34" charset="0"/>
        </a:defRPr>
      </a:lvl2pPr>
      <a:lvl3pPr algn="ctr" rtl="0" eaLnBrk="1" fontAlgn="base" hangingPunct="1">
        <a:lnSpc>
          <a:spcPct val="85000"/>
        </a:lnSpc>
        <a:spcBef>
          <a:spcPct val="0"/>
        </a:spcBef>
        <a:spcAft>
          <a:spcPct val="0"/>
        </a:spcAft>
        <a:defRPr sz="3000">
          <a:solidFill>
            <a:srgbClr val="008000"/>
          </a:solidFill>
          <a:latin typeface="Arial Rounded MT Bold" pitchFamily="34" charset="0"/>
        </a:defRPr>
      </a:lvl3pPr>
      <a:lvl4pPr algn="ctr" rtl="0" eaLnBrk="1" fontAlgn="base" hangingPunct="1">
        <a:lnSpc>
          <a:spcPct val="85000"/>
        </a:lnSpc>
        <a:spcBef>
          <a:spcPct val="0"/>
        </a:spcBef>
        <a:spcAft>
          <a:spcPct val="0"/>
        </a:spcAft>
        <a:defRPr sz="3000">
          <a:solidFill>
            <a:srgbClr val="008000"/>
          </a:solidFill>
          <a:latin typeface="Arial Rounded MT Bold" pitchFamily="34" charset="0"/>
        </a:defRPr>
      </a:lvl4pPr>
      <a:lvl5pPr algn="ctr" rtl="0" eaLnBrk="1" fontAlgn="base" hangingPunct="1">
        <a:lnSpc>
          <a:spcPct val="85000"/>
        </a:lnSpc>
        <a:spcBef>
          <a:spcPct val="0"/>
        </a:spcBef>
        <a:spcAft>
          <a:spcPct val="0"/>
        </a:spcAft>
        <a:defRPr sz="3000">
          <a:solidFill>
            <a:srgbClr val="008000"/>
          </a:solidFill>
          <a:latin typeface="Arial Rounded MT Bold" pitchFamily="34" charset="0"/>
        </a:defRPr>
      </a:lvl5pPr>
      <a:lvl6pPr marL="342900" algn="ctr" rtl="0" eaLnBrk="1" fontAlgn="base" hangingPunct="1">
        <a:lnSpc>
          <a:spcPct val="85000"/>
        </a:lnSpc>
        <a:spcBef>
          <a:spcPct val="0"/>
        </a:spcBef>
        <a:spcAft>
          <a:spcPct val="0"/>
        </a:spcAft>
        <a:defRPr sz="3000">
          <a:solidFill>
            <a:srgbClr val="008000"/>
          </a:solidFill>
          <a:latin typeface="Arial Rounded MT Bold" pitchFamily="34" charset="0"/>
        </a:defRPr>
      </a:lvl6pPr>
      <a:lvl7pPr marL="685800" algn="ctr" rtl="0" eaLnBrk="1" fontAlgn="base" hangingPunct="1">
        <a:lnSpc>
          <a:spcPct val="85000"/>
        </a:lnSpc>
        <a:spcBef>
          <a:spcPct val="0"/>
        </a:spcBef>
        <a:spcAft>
          <a:spcPct val="0"/>
        </a:spcAft>
        <a:defRPr sz="3000">
          <a:solidFill>
            <a:srgbClr val="008000"/>
          </a:solidFill>
          <a:latin typeface="Arial Rounded MT Bold" pitchFamily="34" charset="0"/>
        </a:defRPr>
      </a:lvl7pPr>
      <a:lvl8pPr marL="1028700" algn="ctr" rtl="0" eaLnBrk="1" fontAlgn="base" hangingPunct="1">
        <a:lnSpc>
          <a:spcPct val="85000"/>
        </a:lnSpc>
        <a:spcBef>
          <a:spcPct val="0"/>
        </a:spcBef>
        <a:spcAft>
          <a:spcPct val="0"/>
        </a:spcAft>
        <a:defRPr sz="3000">
          <a:solidFill>
            <a:srgbClr val="008000"/>
          </a:solidFill>
          <a:latin typeface="Arial Rounded MT Bold" pitchFamily="34" charset="0"/>
        </a:defRPr>
      </a:lvl8pPr>
      <a:lvl9pPr marL="1371600" algn="ctr" rtl="0" eaLnBrk="1" fontAlgn="base" hangingPunct="1">
        <a:lnSpc>
          <a:spcPct val="85000"/>
        </a:lnSpc>
        <a:spcBef>
          <a:spcPct val="0"/>
        </a:spcBef>
        <a:spcAft>
          <a:spcPct val="0"/>
        </a:spcAft>
        <a:defRPr sz="3000">
          <a:solidFill>
            <a:srgbClr val="008000"/>
          </a:solidFill>
          <a:latin typeface="Arial Rounded MT Bold" pitchFamily="34" charset="0"/>
        </a:defRPr>
      </a:lvl9pPr>
    </p:titleStyle>
    <p:bodyStyle>
      <a:lvl1pPr marL="400050" indent="-40005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ea typeface="+mn-ea"/>
          <a:cs typeface="+mn-cs"/>
        </a:defRPr>
      </a:lvl1pPr>
      <a:lvl2pPr marL="748904" indent="-214313" algn="l" rtl="0" eaLnBrk="1" fontAlgn="base" hangingPunct="1">
        <a:lnSpc>
          <a:spcPct val="90000"/>
        </a:lnSpc>
        <a:spcBef>
          <a:spcPct val="35000"/>
        </a:spcBef>
        <a:spcAft>
          <a:spcPct val="0"/>
        </a:spcAft>
        <a:buClr>
          <a:srgbClr val="009900"/>
        </a:buClr>
        <a:buFont typeface="Wingdings" pitchFamily="2" charset="2"/>
        <a:buChar char="v"/>
        <a:defRPr sz="2100" b="1">
          <a:solidFill>
            <a:srgbClr val="660066"/>
          </a:solidFill>
          <a:latin typeface="+mn-lt"/>
        </a:defRPr>
      </a:lvl2pPr>
      <a:lvl3pPr marL="1054894" indent="-171450" algn="l" rtl="0" eaLnBrk="1" fontAlgn="base" hangingPunct="1">
        <a:lnSpc>
          <a:spcPct val="90000"/>
        </a:lnSpc>
        <a:spcBef>
          <a:spcPct val="35000"/>
        </a:spcBef>
        <a:spcAft>
          <a:spcPct val="0"/>
        </a:spcAft>
        <a:buClr>
          <a:srgbClr val="009900"/>
        </a:buClr>
        <a:buFont typeface="Wingdings" pitchFamily="2" charset="2"/>
        <a:buChar char="v"/>
        <a:defRPr sz="1800" b="1">
          <a:solidFill>
            <a:srgbClr val="660066"/>
          </a:solidFill>
          <a:latin typeface="+mn-lt"/>
        </a:defRPr>
      </a:lvl3pPr>
      <a:lvl4pPr marL="136088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4pPr>
      <a:lvl5pPr marL="16668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5pPr>
      <a:lvl6pPr marL="20097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6pPr>
      <a:lvl7pPr marL="23526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7pPr>
      <a:lvl8pPr marL="26955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8pPr>
      <a:lvl9pPr marL="30384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grpSp>
    </p:spTree>
    <p:extLst>
      <p:ext uri="{BB962C8B-B14F-4D97-AF65-F5344CB8AC3E}">
        <p14:creationId xmlns:p14="http://schemas.microsoft.com/office/powerpoint/2010/main" val="241660413"/>
      </p:ext>
    </p:extLst>
  </p:cSld>
  <p:clrMap bg1="lt1" tx1="dk1" bg2="lt2" tx2="dk2" accent1="accent1" accent2="accent2" accent3="accent3" accent4="accent4" accent5="accent5" accent6="accent6" hlink="hlink" folHlink="folHlink"/>
  <p:sldLayoutIdLst>
    <p:sldLayoutId id="2147484396"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hf sldNum="0" hdr="0" ftr="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extLst>
      <p:ext uri="{BB962C8B-B14F-4D97-AF65-F5344CB8AC3E}">
        <p14:creationId xmlns:p14="http://schemas.microsoft.com/office/powerpoint/2010/main" val="1389318402"/>
      </p:ext>
    </p:extLst>
  </p:cSld>
  <p:clrMap bg1="lt1" tx1="dk1" bg2="lt2" tx2="dk2" accent1="accent1" accent2="accent2" accent3="accent3" accent4="accent4" accent5="accent5" accent6="accent6" hlink="hlink" folHlink="folHlink"/>
  <p:sldLayoutIdLst>
    <p:sldLayoutId id="214748439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1143641688"/>
      </p:ext>
    </p:extLst>
  </p:cSld>
  <p:clrMap bg1="lt1" tx1="dk1" bg2="lt2" tx2="dk2" accent1="accent1" accent2="accent2" accent3="accent3" accent4="accent4" accent5="accent5" accent6="accent6" hlink="hlink" folHlink="folHlink"/>
  <p:sldLayoutIdLst>
    <p:sldLayoutId id="2147484400" r:id="rId1"/>
    <p:sldLayoutId id="2147484403"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extLst>
      <p:ext uri="{BB962C8B-B14F-4D97-AF65-F5344CB8AC3E}">
        <p14:creationId xmlns:p14="http://schemas.microsoft.com/office/powerpoint/2010/main" val="2245320181"/>
      </p:ext>
    </p:extLst>
  </p:cSld>
  <p:clrMap bg1="lt1" tx1="dk1" bg2="lt2" tx2="dk2" accent1="accent1" accent2="accent2" accent3="accent3" accent4="accent4" accent5="accent5" accent6="accent6" hlink="hlink" folHlink="folHlink"/>
  <p:sldLayoutIdLst>
    <p:sldLayoutId id="214748440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1" hangingPunct="1">
              <a:defRPr/>
            </a:pPr>
            <a:r>
              <a:rPr lang="en-GB" altLang="en-US" b="0">
                <a:solidFill>
                  <a:srgbClr val="000000"/>
                </a:solidFill>
              </a:rPr>
              <a:t>Leeds Metropolitan University</a:t>
            </a:r>
          </a:p>
          <a:p>
            <a:pPr eaLnBrk="1" hangingPunct="1">
              <a:defRPr/>
            </a:pPr>
            <a:r>
              <a:rPr lang="en-GB" altLang="en-US" b="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a:solidFill>
                  <a:srgbClr val="000000"/>
                </a:solidFill>
              </a:endParaRPr>
            </a:p>
          </p:txBody>
        </p:sp>
      </p:grpSp>
    </p:spTree>
    <p:extLst>
      <p:ext uri="{BB962C8B-B14F-4D97-AF65-F5344CB8AC3E}">
        <p14:creationId xmlns:p14="http://schemas.microsoft.com/office/powerpoint/2010/main" val="2725193136"/>
      </p:ext>
    </p:extLst>
  </p:cSld>
  <p:clrMap bg1="lt1" tx1="dk1" bg2="lt2" tx2="dk2" accent1="accent1" accent2="accent2" accent3="accent3" accent4="accent4" accent5="accent5" accent6="accent6" hlink="hlink" folHlink="folHlink"/>
  <p:sldLayoutIdLst>
    <p:sldLayoutId id="2147484405"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2534764620"/>
      </p:ext>
    </p:extLst>
  </p:cSld>
  <p:clrMap bg1="lt1" tx1="dk1" bg2="lt2" tx2="dk2" accent1="accent1" accent2="accent2" accent3="accent3" accent4="accent4" accent5="accent5" accent6="accent6" hlink="hlink" folHlink="folHlink"/>
  <p:sldLayoutIdLst>
    <p:sldLayoutId id="214748440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Arial"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31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31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31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31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31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Calibri"/>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3100" b="0" dirty="0">
              <a:solidFill>
                <a:srgbClr val="000000"/>
              </a:solidFill>
              <a:latin typeface="Arial"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3100" b="0" dirty="0">
              <a:solidFill>
                <a:srgbClr val="000000"/>
              </a:solidFill>
              <a:latin typeface="Arial"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3100" b="0" dirty="0">
              <a:solidFill>
                <a:srgbClr val="000000"/>
              </a:solidFill>
              <a:latin typeface="Arial"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3100" b="0" dirty="0">
              <a:solidFill>
                <a:srgbClr val="000000"/>
              </a:solidFill>
              <a:latin typeface="Arial" charset="0"/>
            </a:endParaRPr>
          </a:p>
        </p:txBody>
      </p:sp>
    </p:spTree>
    <p:extLst>
      <p:ext uri="{BB962C8B-B14F-4D97-AF65-F5344CB8AC3E}">
        <p14:creationId xmlns:p14="http://schemas.microsoft.com/office/powerpoint/2010/main" val="806580181"/>
      </p:ext>
    </p:extLst>
  </p:cSld>
  <p:clrMap bg1="lt1" tx1="dk1" bg2="lt2" tx2="dk2" accent1="accent1" accent2="accent2" accent3="accent3" accent4="accent4" accent5="accent5" accent6="accent6" hlink="hlink" folHlink="folHlink"/>
  <p:sldLayoutIdLst>
    <p:sldLayoutId id="214748440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Arial"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31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31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31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31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31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Calibri"/>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3100" b="0" dirty="0">
              <a:solidFill>
                <a:srgbClr val="000000"/>
              </a:solidFill>
              <a:latin typeface="Arial"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3100" b="0" dirty="0">
              <a:solidFill>
                <a:srgbClr val="000000"/>
              </a:solidFill>
              <a:latin typeface="Arial"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3100" b="0" dirty="0">
              <a:solidFill>
                <a:srgbClr val="000000"/>
              </a:solidFill>
              <a:latin typeface="Arial"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3100" b="0" dirty="0">
              <a:solidFill>
                <a:srgbClr val="000000"/>
              </a:solidFill>
              <a:latin typeface="Arial" charset="0"/>
            </a:endParaRPr>
          </a:p>
        </p:txBody>
      </p:sp>
    </p:spTree>
    <p:extLst>
      <p:ext uri="{BB962C8B-B14F-4D97-AF65-F5344CB8AC3E}">
        <p14:creationId xmlns:p14="http://schemas.microsoft.com/office/powerpoint/2010/main" val="2406766234"/>
      </p:ext>
    </p:extLst>
  </p:cSld>
  <p:clrMap bg1="lt1" tx1="dk1" bg2="lt2" tx2="dk2" accent1="accent1" accent2="accent2" accent3="accent3" accent4="accent4" accent5="accent5" accent6="accent6" hlink="hlink" folHlink="folHlink"/>
  <p:sldLayoutIdLst>
    <p:sldLayoutId id="214748441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cSld>
  <p:clrMap bg1="lt1" tx1="dk1" bg2="lt2" tx2="dk2" accent1="accent1" accent2="accent2" accent3="accent3" accent4="accent4" accent5="accent5" accent6="accent6" hlink="hlink" folHlink="folHlink"/>
  <p:sldLayoutIdLst>
    <p:sldLayoutId id="2147484043" r:id="rId1"/>
    <p:sldLayoutId id="2147484194"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5"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358" r:id="rId1"/>
    <p:sldLayoutId id="2147484362" r:id="rId2"/>
    <p:sldLayoutId id="2147484363" r:id="rId3"/>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22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Tree>
  </p:cSld>
  <p:clrMap bg1="lt1" tx1="dk1" bg2="lt2" tx2="dk2" accent1="accent1" accent2="accent2" accent3="accent3" accent4="accent4" accent5="accent5" accent6="accent6" hlink="hlink" folHlink="folHlink"/>
  <p:sldLayoutIdLst>
    <p:sldLayoutId id="2147484364" r:id="rId1"/>
    <p:sldLayoutId id="2147484365"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436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039" r:id="rId1"/>
    <p:sldLayoutId id="2147484040"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smtClean="0"/>
              <a:t>Click to edit Master title style</a:t>
            </a:r>
            <a:endParaRPr lang="en-GB" altLang="en-US" dirty="0"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1" hangingPunct="1">
              <a:defRPr/>
            </a:pPr>
            <a:r>
              <a:rPr lang="en-GB" altLang="en-US" b="0" dirty="0">
                <a:solidFill>
                  <a:srgbClr val="000000"/>
                </a:solidFill>
              </a:rPr>
              <a:t>Leeds Metropolitan University</a:t>
            </a:r>
          </a:p>
          <a:p>
            <a:pPr eaLnBrk="1" hangingPunct="1">
              <a:defRPr/>
            </a:pPr>
            <a:r>
              <a:rPr lang="en-GB" altLang="en-US" b="0"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0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25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6"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7"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4" name="AutoShape 39">
            <a:hlinkClick r:id="rId8"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5" name="AutoShape 40">
            <a:hlinkClick r:id="rId9"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6" name="AutoShape 41">
            <a:hlinkClick r:id="rId6"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31DC8AE-B192-402A-B14F-F0E519CCB1CE}" type="datetimeFigureOut">
              <a:rPr lang="en-US" b="0" smtClean="0">
                <a:solidFill>
                  <a:prstClr val="black">
                    <a:tint val="75000"/>
                  </a:prstClr>
                </a:solidFill>
                <a:latin typeface="Calibri"/>
              </a:rPr>
              <a:pPr eaLnBrk="1" fontAlgn="auto" hangingPunct="1">
                <a:spcBef>
                  <a:spcPts val="0"/>
                </a:spcBef>
                <a:spcAft>
                  <a:spcPts val="0"/>
                </a:spcAft>
              </a:pPr>
              <a:t>3/25/2015</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CBEBAEE5-C1FE-4140-965B-64058E2C0C83}" type="slidenum">
              <a:rPr lang="en-US" b="0" smtClean="0">
                <a:solidFill>
                  <a:prstClr val="black">
                    <a:tint val="75000"/>
                  </a:prstClr>
                </a:solidFill>
                <a:latin typeface="Calibri"/>
              </a:rPr>
              <a:pPr eaLnBrk="1" fontAlgn="auto" hangingPunct="1">
                <a:spcBef>
                  <a:spcPts val="0"/>
                </a:spcBef>
                <a:spcAft>
                  <a:spcPts val="0"/>
                </a:spcAft>
              </a:pPr>
              <a:t>‹#›</a:t>
            </a:fld>
            <a:endParaRPr lang="en-US" b="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10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4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4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4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28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grpSp>
      <p:sp>
        <p:nvSpPr>
          <p:cNvPr id="2051"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2052"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Calibri" pitchFamily="34" charset="0"/>
              </a:defRPr>
            </a:lvl1pPr>
          </a:lstStyle>
          <a:p>
            <a:pPr eaLnBrk="1" hangingPunct="1">
              <a:defRPr/>
            </a:pPr>
            <a:endParaRPr lang="en-GB" b="0" dirty="0">
              <a:solidFill>
                <a:srgbClr val="FFFFFF"/>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Calibri" pitchFamily="34" charset="0"/>
              </a:defRPr>
            </a:lvl1pPr>
          </a:lstStyle>
          <a:p>
            <a:pPr eaLnBrk="1" hangingPunct="1">
              <a:defRPr/>
            </a:pPr>
            <a:endParaRPr lang="en-GB" b="0" dirty="0">
              <a:solidFill>
                <a:srgbClr val="FFFFFF"/>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Calibri" pitchFamily="34" charset="0"/>
              </a:defRPr>
            </a:lvl1pPr>
          </a:lstStyle>
          <a:p>
            <a:pPr eaLnBrk="1" hangingPunct="1">
              <a:defRPr/>
            </a:pPr>
            <a:fld id="{63FDA21F-5B9E-47D6-A12F-A7C53918AC09}" type="slidenum">
              <a:rPr lang="en-GB" b="0" smtClean="0">
                <a:solidFill>
                  <a:srgbClr val="FFFFFF"/>
                </a:solidFill>
              </a:rPr>
              <a:pPr eaLnBrk="1" hangingPunct="1">
                <a:defRPr/>
              </a:pPr>
              <a:t>‹#›</a:t>
            </a:fld>
            <a:endParaRPr lang="en-GB" b="0" dirty="0">
              <a:solidFill>
                <a:srgbClr val="FFFFFF"/>
              </a:solidFill>
            </a:endParaRPr>
          </a:p>
        </p:txBody>
      </p:sp>
    </p:spTree>
  </p:cSld>
  <p:clrMap bg1="dk2" tx1="lt1" bg2="dk1" tx2="lt2" accent1="accent1" accent2="accent2" accent3="accent3" accent4="accent4" accent5="accent5" accent6="accent6" hlink="hlink" folHlink="folHlink"/>
  <p:sldLayoutIdLst>
    <p:sldLayoutId id="214748417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Calibri" pitchFamily="34" charset="0"/>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Calibri" pitchFamily="34" charset="0"/>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Calibri" pitchFamily="34" charset="0"/>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Calibri" pitchFamily="34" charset="0"/>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b="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0" dirty="0" smtClean="0">
                <a:solidFill>
                  <a:srgbClr val="FF0000"/>
                </a:solidFill>
                <a:latin typeface="Arial Rounded MT Bold"/>
              </a:rPr>
              <a:t>http://phil-race.co.uk/</a:t>
            </a:r>
            <a:endParaRPr lang="en-GB" sz="1400" b="0" dirty="0">
              <a:solidFill>
                <a:srgbClr val="FF0000"/>
              </a:solidFill>
              <a:latin typeface="Arial Rounded MT Bold"/>
            </a:endParaRPr>
          </a:p>
        </p:txBody>
      </p:sp>
      <p:sp>
        <p:nvSpPr>
          <p:cNvPr id="13" name="AutoShape 20">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21">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22">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23">
            <a:hlinkClick r:id="rId6"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b="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0" dirty="0" smtClean="0">
                <a:solidFill>
                  <a:srgbClr val="FF0000"/>
                </a:solidFill>
                <a:latin typeface="Arial Rounded MT Bold"/>
              </a:rPr>
              <a:t>http://phil-race.co.uk/</a:t>
            </a:r>
            <a:endParaRPr lang="en-GB" sz="1400" b="0" dirty="0">
              <a:solidFill>
                <a:srgbClr val="FF0000"/>
              </a:solidFill>
              <a:latin typeface="Arial Rounded MT Bold"/>
            </a:endParaRPr>
          </a:p>
        </p:txBody>
      </p:sp>
      <p:sp>
        <p:nvSpPr>
          <p:cNvPr id="13" name="AutoShape 7">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8">
            <a:hlinkClick r:id="rId4" action="ppaction://hlinkpres?slideindex=1&amp;slidetitle=" highlightClick="1"/>
          </p:cNvPr>
          <p:cNvSpPr>
            <a:spLocks noChangeArrowheads="1"/>
          </p:cNvSpPr>
          <p:nvPr/>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a:defRPr/>
            </a:pPr>
            <a:endParaRPr lang="en-GB" sz="1800" b="0" dirty="0">
              <a:solidFill>
                <a:srgbClr val="FFFF66"/>
              </a:solidFill>
            </a:endParaRPr>
          </a:p>
        </p:txBody>
      </p:sp>
      <p:sp>
        <p:nvSpPr>
          <p:cNvPr id="17" name="AutoShape 11">
            <a:hlinkClick r:id="rId4" action="ppaction://hlinkpres?slideindex=1&amp;slidetitle=" highlightClick="1"/>
          </p:cNvPr>
          <p:cNvSpPr>
            <a:spLocks noChangeArrowheads="1"/>
          </p:cNvSpPr>
          <p:nvPr/>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8" name="AutoShape 12">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9" name="AutoShape 13">
            <a:hlinkClick r:id="rId7" action="ppaction://hlinkpres?slideindex=1&amp;slidetitle=" highlightClick="1"/>
          </p:cNvPr>
          <p:cNvSpPr>
            <a:spLocks noChangeArrowheads="1"/>
          </p:cNvSpPr>
          <p:nvPr/>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a:defRPr/>
            </a:pPr>
            <a:endParaRPr lang="en-GB" sz="1800" b="0" dirty="0">
              <a:solidFill>
                <a:srgbClr val="FFFF66"/>
              </a:solidFill>
            </a:endParaRPr>
          </a:p>
        </p:txBody>
      </p:sp>
      <p:sp>
        <p:nvSpPr>
          <p:cNvPr id="20" name="AutoShape 14">
            <a:hlinkClick r:id="rId8" action="ppaction://hlinkpres?slideindex=1&amp;slidetitle=" highlightClick="1"/>
          </p:cNvPr>
          <p:cNvSpPr>
            <a:spLocks noChangeArrowheads="1"/>
          </p:cNvSpPr>
          <p:nvPr/>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eaLnBrk="1" hangingPunct="1">
              <a:defRPr/>
            </a:pPr>
            <a:fld id="{CA05AF16-4932-4EE1-938A-62E4C3C44C45}" type="datetimeFigureOut">
              <a:rPr lang="en-US" b="0">
                <a:solidFill>
                  <a:prstClr val="white">
                    <a:tint val="75000"/>
                  </a:prstClr>
                </a:solidFill>
              </a:rPr>
              <a:pPr eaLnBrk="1" hangingPunct="1">
                <a:defRPr/>
              </a:pPr>
              <a:t>3/25/2015</a:t>
            </a:fld>
            <a:endParaRPr lang="en-US" b="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b="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59244AFF-84A4-41D1-B6C9-F3B7007BF501}" type="slidenum">
              <a:rPr lang="en-US" b="0">
                <a:solidFill>
                  <a:prstClr val="white">
                    <a:tint val="75000"/>
                  </a:prstClr>
                </a:solidFill>
              </a:rPr>
              <a:pPr eaLnBrk="1" hangingPunct="1">
                <a:defRPr/>
              </a:pPr>
              <a:t>‹#›</a:t>
            </a:fld>
            <a:endParaRPr lang="en-US" b="0">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7" name="AutoShape 3">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8" name="AutoShape 4">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9" name="AutoShape 5">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0" name="AutoShape 6">
            <a:hlinkClick r:id="rId6" action="ppaction://hlinkpres?slideindex=1&amp;slidetitle=Metacognition " highlightClick="1"/>
          </p:cNvPr>
          <p:cNvSpPr>
            <a:spLocks noChangeArrowheads="1"/>
          </p:cNvSpPr>
          <p:nvPr/>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1" name="AutoShape 7">
            <a:hlinkClick r:id="rId4" action="ppaction://hlinkpres?slideindex=1&amp;slidetitle=" highlightClick="1"/>
          </p:cNvPr>
          <p:cNvSpPr>
            <a:spLocks noChangeArrowheads="1"/>
          </p:cNvSpPr>
          <p:nvPr/>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7"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8"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9"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20"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28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400" b="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4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0"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smtClean="0"/>
              <a:t>Click to edit Master title style</a:t>
            </a:r>
          </a:p>
        </p:txBody>
      </p:sp>
      <p:sp>
        <p:nvSpPr>
          <p:cNvPr id="1027" name="Rectangle 16"/>
          <p:cNvSpPr>
            <a:spLocks noGrp="1" noChangeArrowheads="1"/>
          </p:cNvSpPr>
          <p:nvPr>
            <p:ph type="body" idx="1"/>
          </p:nvPr>
        </p:nvSpPr>
        <p:spPr bwMode="auto">
          <a:xfrm>
            <a:off x="844550"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0" y="6330950"/>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a:defRPr/>
            </a:pPr>
            <a:endParaRPr lang="en-US" b="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250"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hyperlink" Target="file:///C:\Users\Phil\Desktop\brunel%20pieces%203\Newcastle.pptx#-1,1,Slide 1" TargetMode="External"/><Relationship Id="rId4" Type="http://schemas.openxmlformats.org/officeDocument/2006/relationships/hyperlink" Target="about%20phil%202.ppt"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tinyurl.com/l7yddya" TargetMode="External"/><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7.jpeg"/><Relationship Id="rId5" Type="http://schemas.openxmlformats.org/officeDocument/2006/relationships/hyperlink" Target="http://tinyurl.com/oqfkkdc" TargetMode="External"/><Relationship Id="rId4" Type="http://schemas.openxmlformats.org/officeDocument/2006/relationships/hyperlink" Target="http://tinyurl.com/nxhohe3" TargetMode="Externa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6.xml"/></Relationships>
</file>

<file path=ppt/slides/_rels/slide103.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73.xml"/><Relationship Id="rId1" Type="http://schemas.openxmlformats.org/officeDocument/2006/relationships/slideLayout" Target="../slideLayouts/slideLayout6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4.xml"/><Relationship Id="rId4" Type="http://schemas.openxmlformats.org/officeDocument/2006/relationships/image" Target="../media/image9.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hyperlink" Target="ntfphoto.pp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hyperlink" Target="http://www.slate.com/articles/health_and_science/science/2010/02/dont_touch_that_dial.html?utm_content=bufferde90c&amp;utm_medium=social&amp;utm_source=twitter.com&amp;utm_campaign=buffer" TargetMode="Externa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cs.cmu.edu/~rgs/alice26a.gif" TargetMode="Externa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hyperlink" Target="file:///C:\Users\Phil\Desktop\brunel%20pieces%203\How%20students%20really%20learn%202014.pptx#-1,1, Part 2 How students really learn "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authenticity.ppt"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hyperlink" Target="http://www.heacademy.ac.uk/assets/documents/assessment/A_Marked_Improvement.pdf" TargetMode="External"/><Relationship Id="rId2" Type="http://schemas.openxmlformats.org/officeDocument/2006/relationships/notesSlide" Target="../notesSlides/notesSlide6.xml"/><Relationship Id="rId1" Type="http://schemas.openxmlformats.org/officeDocument/2006/relationships/slideLayout" Target="../slideLayouts/slideLayout32.xml"/><Relationship Id="rId4" Type="http://schemas.openxmlformats.org/officeDocument/2006/relationships/hyperlink" Target="http://pearsonblueskies.com/"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7.xml"/></Relationships>
</file>

<file path=ppt/slides/_rels/slide86.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59.xml"/><Relationship Id="rId6" Type="http://schemas.openxmlformats.org/officeDocument/2006/relationships/hyperlink" Target="http://www.sciencemag.org/search?author1=Daniel+M.+Wegner&amp;sortspec=date&amp;submit=Submit" TargetMode="External"/><Relationship Id="rId5" Type="http://schemas.openxmlformats.org/officeDocument/2006/relationships/hyperlink" Target="http://www.sciencemag.org/search?author1=Jenny+Liu&amp;sortspec=date&amp;submit=Submit" TargetMode="External"/><Relationship Id="rId4" Type="http://schemas.openxmlformats.org/officeDocument/2006/relationships/hyperlink" Target="#corresp-1"/></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2.xml"/></Relationships>
</file>

<file path=ppt/slides/_rels/slide9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2.xml"/><Relationship Id="rId1" Type="http://schemas.openxmlformats.org/officeDocument/2006/relationships/slideLayout" Target="../slideLayouts/slideLayout53.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audio" Target="file:///C:\Users\Phil\Desktop\glass.mp3" TargetMode="External"/><Relationship Id="rId1" Type="http://schemas.microsoft.com/office/2007/relationships/media" Target="file:///C:\Users\Phil\Desktop\glass.mp3" TargetMode="External"/><Relationship Id="rId5" Type="http://schemas.openxmlformats.org/officeDocument/2006/relationships/image" Target="../media/image14.png"/><Relationship Id="rId4" Type="http://schemas.openxmlformats.org/officeDocument/2006/relationships/notesSlide" Target="../notesSlides/notesSlide6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179512" y="0"/>
            <a:ext cx="7121393" cy="4365104"/>
          </a:xfrm>
          <a:noFill/>
        </p:spPr>
        <p:txBody>
          <a:bodyPr lIns="92075" tIns="46038" rIns="92075" bIns="46038"/>
          <a:lstStyle/>
          <a:p>
            <a:pPr algn="ctr"/>
            <a:r>
              <a:rPr lang="en-US" sz="3600" dirty="0" smtClean="0">
                <a:solidFill>
                  <a:schemeClr val="tx1"/>
                </a:solidFill>
                <a:latin typeface="Calibri" pitchFamily="34" charset="0"/>
              </a:rPr>
              <a:t/>
            </a:r>
            <a:br>
              <a:rPr lang="en-US" sz="3600" dirty="0" smtClean="0">
                <a:solidFill>
                  <a:schemeClr val="tx1"/>
                </a:solidFill>
                <a:latin typeface="Calibri" pitchFamily="34" charset="0"/>
              </a:rPr>
            </a:br>
            <a:r>
              <a:rPr lang="en-US" sz="5400" dirty="0" smtClean="0">
                <a:solidFill>
                  <a:schemeClr val="tx1"/>
                </a:solidFill>
                <a:latin typeface="Calibri" pitchFamily="34" charset="0"/>
              </a:rPr>
              <a:t>Making Learning Happen</a:t>
            </a:r>
            <a:r>
              <a:rPr lang="en-US" sz="4400" dirty="0" smtClean="0">
                <a:solidFill>
                  <a:schemeClr val="tx1"/>
                </a:solidFill>
                <a:latin typeface="Calibri" pitchFamily="34" charset="0"/>
              </a:rPr>
              <a:t> </a:t>
            </a:r>
            <a:r>
              <a:rPr lang="en-US" sz="4000" dirty="0" smtClean="0">
                <a:solidFill>
                  <a:srgbClr val="FF0000"/>
                </a:solidFill>
                <a:latin typeface="Calibri" pitchFamily="34" charset="0"/>
              </a:rPr>
              <a:t/>
            </a:r>
            <a:br>
              <a:rPr lang="en-US" sz="4000" dirty="0" smtClean="0">
                <a:solidFill>
                  <a:srgbClr val="FF0000"/>
                </a:solidFill>
                <a:latin typeface="Calibri" pitchFamily="34" charset="0"/>
              </a:rPr>
            </a:br>
            <a:r>
              <a:rPr lang="en-US" sz="3600" dirty="0" smtClean="0">
                <a:latin typeface="Calibri" pitchFamily="34" charset="0"/>
              </a:rPr>
              <a:t/>
            </a:r>
            <a:br>
              <a:rPr lang="en-US" sz="3600" dirty="0" smtClean="0">
                <a:latin typeface="Calibri" pitchFamily="34" charset="0"/>
              </a:rPr>
            </a:br>
            <a:r>
              <a:rPr lang="en-US" sz="3600" dirty="0" smtClean="0">
                <a:solidFill>
                  <a:srgbClr val="FF0000"/>
                </a:solidFill>
                <a:latin typeface="Calibri" pitchFamily="34" charset="0"/>
              </a:rPr>
              <a:t>University of Derby</a:t>
            </a:r>
            <a:r>
              <a:rPr lang="en-US" sz="3600" dirty="0" smtClean="0">
                <a:latin typeface="Calibri" pitchFamily="34" charset="0"/>
              </a:rPr>
              <a:t/>
            </a:r>
            <a:br>
              <a:rPr lang="en-US" sz="3600" dirty="0" smtClean="0">
                <a:latin typeface="Calibri" pitchFamily="34" charset="0"/>
              </a:rPr>
            </a:br>
            <a:r>
              <a:rPr lang="en-GB" sz="3200" dirty="0" smtClean="0">
                <a:solidFill>
                  <a:srgbClr val="00B0F0"/>
                </a:solidFill>
              </a:rPr>
              <a:t>25</a:t>
            </a:r>
            <a:r>
              <a:rPr lang="en-GB" sz="3200" baseline="30000" dirty="0" smtClean="0">
                <a:solidFill>
                  <a:srgbClr val="00B0F0"/>
                </a:solidFill>
              </a:rPr>
              <a:t>th</a:t>
            </a:r>
            <a:r>
              <a:rPr lang="en-GB" sz="3200" dirty="0" smtClean="0">
                <a:solidFill>
                  <a:srgbClr val="00B0F0"/>
                </a:solidFill>
                <a:latin typeface="Calibri" pitchFamily="34" charset="0"/>
              </a:rPr>
              <a:t> March 2015</a:t>
            </a:r>
            <a:r>
              <a:rPr lang="en-GB" sz="3200" dirty="0" smtClean="0">
                <a:solidFill>
                  <a:srgbClr val="008000"/>
                </a:solidFill>
                <a:latin typeface="Calibri" pitchFamily="34" charset="0"/>
              </a:rPr>
              <a:t/>
            </a:r>
            <a:br>
              <a:rPr lang="en-GB" sz="3200" dirty="0" smtClean="0">
                <a:solidFill>
                  <a:srgbClr val="008000"/>
                </a:solidFill>
                <a:latin typeface="Calibri" pitchFamily="34" charset="0"/>
              </a:rPr>
            </a:br>
            <a:r>
              <a:rPr lang="en-GB" sz="2400" dirty="0" smtClean="0">
                <a:solidFill>
                  <a:srgbClr val="008000"/>
                </a:solidFill>
                <a:latin typeface="Calibri" pitchFamily="34" charset="0"/>
              </a:rPr>
              <a:t> </a:t>
            </a:r>
            <a:br>
              <a:rPr lang="en-GB" sz="2400" dirty="0" smtClean="0">
                <a:solidFill>
                  <a:srgbClr val="008000"/>
                </a:solidFill>
                <a:latin typeface="Calibri" pitchFamily="34" charset="0"/>
              </a:rPr>
            </a:br>
            <a:endParaRPr lang="en-GB" sz="4400" b="1" dirty="0" smtClean="0">
              <a:solidFill>
                <a:srgbClr val="008000"/>
              </a:solidFill>
              <a:latin typeface="Calibri" pitchFamily="34" charset="0"/>
            </a:endParaRP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1" hangingPunct="1"/>
            <a:endParaRPr lang="en-US" sz="4400" b="0" dirty="0">
              <a:solidFill>
                <a:srgbClr val="000000"/>
              </a:solidFill>
              <a:latin typeface="Calibri" pitchFamily="34" charset="0"/>
            </a:endParaRPr>
          </a:p>
        </p:txBody>
      </p:sp>
      <p:sp>
        <p:nvSpPr>
          <p:cNvPr id="6" name="Rectangle 8">
            <a:hlinkClick r:id="rId4" action="ppaction://hlinkpres?slideindex=1&amp;slidetitle="/>
          </p:cNvPr>
          <p:cNvSpPr>
            <a:spLocks noChangeArrowheads="1"/>
          </p:cNvSpPr>
          <p:nvPr/>
        </p:nvSpPr>
        <p:spPr bwMode="auto">
          <a:xfrm>
            <a:off x="251520" y="3645024"/>
            <a:ext cx="6912768" cy="2808312"/>
          </a:xfrm>
          <a:prstGeom prst="rect">
            <a:avLst/>
          </a:prstGeom>
          <a:solidFill>
            <a:schemeClr val="tx1"/>
          </a:solidFill>
          <a:ln w="12700">
            <a:noFill/>
            <a:miter lim="800000"/>
            <a:headEnd/>
            <a:tailEnd/>
          </a:ln>
        </p:spPr>
        <p:txBody>
          <a:bodyPr lIns="92075" tIns="46038" rIns="92075" bIns="46038" anchor="ctr"/>
          <a:lstStyle/>
          <a:p>
            <a:pPr marL="723900" indent="-723900" algn="ctr">
              <a:spcBef>
                <a:spcPct val="20000"/>
              </a:spcBef>
              <a:buClr>
                <a:srgbClr val="7E9CE8"/>
              </a:buClr>
              <a:buFont typeface="Wingdings" pitchFamily="2" charset="2"/>
              <a:buNone/>
            </a:pPr>
            <a:r>
              <a:rPr lang="en-GB" sz="3600" dirty="0">
                <a:solidFill>
                  <a:srgbClr val="000000"/>
                </a:solidFill>
                <a:latin typeface="Calibri" pitchFamily="34" charset="0"/>
              </a:rPr>
              <a:t>Phil </a:t>
            </a:r>
            <a:r>
              <a:rPr lang="en-GB" sz="3600" dirty="0" smtClean="0">
                <a:solidFill>
                  <a:srgbClr val="000000"/>
                </a:solidFill>
                <a:latin typeface="Calibri" pitchFamily="34" charset="0"/>
              </a:rPr>
              <a:t>Race</a:t>
            </a:r>
          </a:p>
          <a:p>
            <a:pPr marL="723900" indent="-723900" algn="ctr">
              <a:spcBef>
                <a:spcPct val="20000"/>
              </a:spcBef>
              <a:buClr>
                <a:srgbClr val="7E9CE8"/>
              </a:buClr>
            </a:pPr>
            <a:r>
              <a:rPr lang="en-GB" sz="1600" dirty="0" smtClean="0">
                <a:solidFill>
                  <a:srgbClr val="000000"/>
                </a:solidFill>
                <a:latin typeface="Calibri" pitchFamily="34" charset="0"/>
              </a:rPr>
              <a:t>BSc  PhD  PGCE  FCIPD  PFHEA   NTF</a:t>
            </a:r>
          </a:p>
          <a:p>
            <a:pPr marL="723900" indent="-723900" algn="ctr">
              <a:spcBef>
                <a:spcPct val="20000"/>
              </a:spcBef>
              <a:buClr>
                <a:srgbClr val="7E9CE8"/>
              </a:buClr>
            </a:pPr>
            <a:r>
              <a:rPr lang="en-GB" sz="2400" dirty="0" smtClean="0">
                <a:solidFill>
                  <a:srgbClr val="008000"/>
                </a:solidFill>
                <a:latin typeface="Calibri" pitchFamily="34" charset="0"/>
              </a:rPr>
              <a:t>(from Newcastle-upon-Tyne)</a:t>
            </a:r>
            <a:endParaRPr lang="en-GB" sz="1600" dirty="0" smtClean="0">
              <a:solidFill>
                <a:srgbClr val="000000"/>
              </a:solidFill>
              <a:latin typeface="Calibri" pitchFamily="34" charset="0"/>
            </a:endParaRPr>
          </a:p>
          <a:p>
            <a:pPr algn="ctr">
              <a:lnSpc>
                <a:spcPct val="90000"/>
              </a:lnSpc>
              <a:buClr>
                <a:srgbClr val="FF3399"/>
              </a:buClr>
              <a:buSzPct val="75000"/>
              <a:buFont typeface="Monotype Sorts" pitchFamily="2" charset="2"/>
              <a:buNone/>
            </a:pPr>
            <a:r>
              <a:rPr lang="en-GB" sz="2400" dirty="0" smtClean="0">
                <a:solidFill>
                  <a:srgbClr val="002060"/>
                </a:solidFill>
                <a:latin typeface="Calibri" pitchFamily="34" charset="0"/>
              </a:rPr>
              <a:t>Follow Phil on Twitter:   @RacePhil</a:t>
            </a:r>
            <a:r>
              <a:rPr lang="en-GB" sz="2000" dirty="0" smtClean="0">
                <a:solidFill>
                  <a:srgbClr val="4F81BD"/>
                </a:solidFill>
                <a:latin typeface="Calibri" pitchFamily="34" charset="0"/>
              </a:rPr>
              <a:t> </a:t>
            </a:r>
            <a:endParaRPr lang="en-GB" sz="2000" dirty="0">
              <a:solidFill>
                <a:srgbClr val="4F81BD"/>
              </a:solidFill>
              <a:latin typeface="Calibri" pitchFamily="34" charset="0"/>
            </a:endParaRPr>
          </a:p>
          <a:p>
            <a:pPr marL="723900" indent="-723900" algn="ctr">
              <a:spcBef>
                <a:spcPct val="20000"/>
              </a:spcBef>
              <a:buClr>
                <a:srgbClr val="7E9CE8"/>
              </a:buClr>
              <a:buFont typeface="Wingdings" pitchFamily="2" charset="2"/>
              <a:buNone/>
            </a:pPr>
            <a:r>
              <a:rPr lang="en-GB" sz="1800" dirty="0">
                <a:solidFill>
                  <a:srgbClr val="000000"/>
                </a:solidFill>
                <a:latin typeface="Calibri" pitchFamily="34" charset="0"/>
              </a:rPr>
              <a:t>Visiting Professor:  University of </a:t>
            </a:r>
            <a:r>
              <a:rPr lang="en-GB" sz="1800" dirty="0" smtClean="0">
                <a:solidFill>
                  <a:srgbClr val="000000"/>
                </a:solidFill>
                <a:latin typeface="Calibri" pitchFamily="34" charset="0"/>
              </a:rPr>
              <a:t>Plymouth and University Campus Suffolk</a:t>
            </a:r>
          </a:p>
          <a:p>
            <a:pPr marL="723900" indent="-723900" algn="ctr">
              <a:spcBef>
                <a:spcPct val="20000"/>
              </a:spcBef>
              <a:buClr>
                <a:srgbClr val="7E9CE8"/>
              </a:buClr>
              <a:buFont typeface="Wingdings" pitchFamily="2" charset="2"/>
              <a:buNone/>
            </a:pPr>
            <a:r>
              <a:rPr lang="en-GB" sz="1800" dirty="0" smtClean="0">
                <a:solidFill>
                  <a:srgbClr val="000000"/>
                </a:solidFill>
                <a:latin typeface="Calibri" pitchFamily="34" charset="0"/>
              </a:rPr>
              <a:t>Emeritus </a:t>
            </a:r>
            <a:r>
              <a:rPr lang="en-GB" sz="1800" dirty="0">
                <a:solidFill>
                  <a:srgbClr val="000000"/>
                </a:solidFill>
                <a:latin typeface="Calibri" pitchFamily="34" charset="0"/>
              </a:rPr>
              <a:t>Professor, Leeds Metropolitan University</a:t>
            </a:r>
          </a:p>
        </p:txBody>
      </p:sp>
      <p:sp>
        <p:nvSpPr>
          <p:cNvPr id="7" name="Action Button: Custom 6">
            <a:hlinkClick r:id="rId5" action="ppaction://hlinkpres?slideindex=1&amp;slidetitle=Slide 1" highlightClick="1"/>
          </p:cNvPr>
          <p:cNvSpPr/>
          <p:nvPr/>
        </p:nvSpPr>
        <p:spPr>
          <a:xfrm>
            <a:off x="7164288" y="342900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GB" sz="4400" b="0">
              <a:solidFill>
                <a:srgbClr val="FFFFFF"/>
              </a:solidFill>
              <a:latin typeface="Calibri" pitchFamily="34" charset="0"/>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7"/>
          <p:cNvSpPr txBox="1">
            <a:spLocks noChangeArrowheads="1"/>
          </p:cNvSpPr>
          <p:nvPr/>
        </p:nvSpPr>
        <p:spPr bwMode="auto">
          <a:xfrm>
            <a:off x="4860032" y="0"/>
            <a:ext cx="4283968" cy="8125301"/>
          </a:xfrm>
          <a:prstGeom prst="rect">
            <a:avLst/>
          </a:prstGeom>
          <a:noFill/>
          <a:ln w="9525">
            <a:noFill/>
            <a:miter lim="800000"/>
            <a:headEnd/>
            <a:tailEnd/>
          </a:ln>
        </p:spPr>
        <p:txBody>
          <a:bodyPr wrap="square">
            <a:spAutoFit/>
          </a:bodyPr>
          <a:lstStyle/>
          <a:p>
            <a:pPr algn="ctr" eaLnBrk="1" hangingPunct="1">
              <a:spcBef>
                <a:spcPct val="50000"/>
              </a:spcBef>
            </a:pPr>
            <a:endParaRPr lang="en-GB" sz="2400" dirty="0" smtClean="0">
              <a:latin typeface="Calibri" pitchFamily="34" charset="0"/>
            </a:endParaRPr>
          </a:p>
          <a:p>
            <a:pPr algn="ctr" eaLnBrk="1" hangingPunct="1">
              <a:spcBef>
                <a:spcPct val="50000"/>
              </a:spcBef>
            </a:pPr>
            <a:r>
              <a:rPr lang="en-GB" sz="2400" dirty="0" smtClean="0">
                <a:latin typeface="Calibri" pitchFamily="34" charset="0"/>
              </a:rPr>
              <a:t>3rd edition</a:t>
            </a:r>
          </a:p>
          <a:p>
            <a:pPr algn="ctr" eaLnBrk="1" hangingPunct="1">
              <a:spcBef>
                <a:spcPct val="50000"/>
              </a:spcBef>
            </a:pPr>
            <a:r>
              <a:rPr lang="en-GB" sz="2400" dirty="0" smtClean="0">
                <a:latin typeface="Calibri" pitchFamily="34" charset="0"/>
              </a:rPr>
              <a:t>Phil Race</a:t>
            </a:r>
            <a:endParaRPr lang="en-GB" sz="2400" dirty="0">
              <a:latin typeface="Calibri" pitchFamily="34" charset="0"/>
            </a:endParaRPr>
          </a:p>
          <a:p>
            <a:pPr algn="ctr" eaLnBrk="1" hangingPunct="1">
              <a:spcBef>
                <a:spcPct val="50000"/>
              </a:spcBef>
            </a:pPr>
            <a:r>
              <a:rPr lang="en-GB" sz="2400" dirty="0" smtClean="0">
                <a:latin typeface="Calibri" pitchFamily="34" charset="0"/>
              </a:rPr>
              <a:t>2014: Sage: London</a:t>
            </a:r>
          </a:p>
          <a:p>
            <a:pPr algn="ctr" eaLnBrk="1" hangingPunct="1">
              <a:spcBef>
                <a:spcPct val="50000"/>
              </a:spcBef>
            </a:pPr>
            <a:endParaRPr lang="en-GB" sz="2400" dirty="0" smtClean="0">
              <a:latin typeface="Calibri" pitchFamily="34" charset="0"/>
            </a:endParaRPr>
          </a:p>
          <a:p>
            <a:pPr algn="ctr"/>
            <a:r>
              <a:rPr lang="en-GB" sz="2400" dirty="0" smtClean="0">
                <a:solidFill>
                  <a:srgbClr val="FFFF00"/>
                </a:solidFill>
                <a:latin typeface="Calibri" pitchFamily="34" charset="0"/>
              </a:rPr>
              <a:t>Three short videos</a:t>
            </a:r>
            <a:endParaRPr lang="en-GB" sz="2400" dirty="0" smtClean="0">
              <a:latin typeface="Calibri" pitchFamily="34" charset="0"/>
            </a:endParaRPr>
          </a:p>
          <a:p>
            <a:pPr algn="ctr"/>
            <a:r>
              <a:rPr lang="en-GB" sz="2400" dirty="0" smtClean="0">
                <a:latin typeface="Calibri" pitchFamily="34" charset="0"/>
              </a:rPr>
              <a:t> (1) About making learning happen in general: </a:t>
            </a:r>
            <a:r>
              <a:rPr lang="en-GB" sz="2400" u="sng" dirty="0" smtClean="0">
                <a:latin typeface="Calibri" pitchFamily="34" charset="0"/>
                <a:hlinkClick r:id="rId3"/>
              </a:rPr>
              <a:t>http://tinyurl.com/l7yddya</a:t>
            </a:r>
            <a:r>
              <a:rPr lang="en-GB" sz="2400" dirty="0" smtClean="0">
                <a:latin typeface="Calibri" pitchFamily="34" charset="0"/>
              </a:rPr>
              <a:t> </a:t>
            </a:r>
          </a:p>
          <a:p>
            <a:pPr algn="ctr"/>
            <a:endParaRPr lang="en-GB" sz="2400" dirty="0" smtClean="0">
              <a:latin typeface="Calibri" pitchFamily="34" charset="0"/>
            </a:endParaRPr>
          </a:p>
          <a:p>
            <a:pPr algn="ctr"/>
            <a:r>
              <a:rPr lang="en-GB" sz="2400" dirty="0" smtClean="0">
                <a:latin typeface="Calibri" pitchFamily="34" charset="0"/>
              </a:rPr>
              <a:t>(2) Five top tips for lecturers: </a:t>
            </a:r>
            <a:r>
              <a:rPr lang="en-GB" sz="2400" u="sng" dirty="0" smtClean="0">
                <a:latin typeface="Calibri" pitchFamily="34" charset="0"/>
                <a:hlinkClick r:id="rId4"/>
              </a:rPr>
              <a:t>http://tinyurl.com/nxhohe3</a:t>
            </a:r>
            <a:r>
              <a:rPr lang="en-GB" sz="2400" dirty="0" smtClean="0">
                <a:latin typeface="Calibri" pitchFamily="34" charset="0"/>
              </a:rPr>
              <a:t> </a:t>
            </a:r>
          </a:p>
          <a:p>
            <a:pPr algn="ctr"/>
            <a:endParaRPr lang="en-GB" sz="2400" dirty="0" smtClean="0">
              <a:latin typeface="Calibri" pitchFamily="34" charset="0"/>
            </a:endParaRPr>
          </a:p>
          <a:p>
            <a:pPr algn="ctr"/>
            <a:r>
              <a:rPr lang="en-GB" sz="2400" dirty="0" smtClean="0">
                <a:latin typeface="Calibri" pitchFamily="34" charset="0"/>
              </a:rPr>
              <a:t>(3) On being an author, and the changes in the 3</a:t>
            </a:r>
            <a:r>
              <a:rPr lang="en-GB" sz="2400" baseline="30000" dirty="0" smtClean="0">
                <a:latin typeface="Calibri" pitchFamily="34" charset="0"/>
              </a:rPr>
              <a:t>rd</a:t>
            </a:r>
            <a:r>
              <a:rPr lang="en-GB" sz="2400" dirty="0" smtClean="0">
                <a:latin typeface="Calibri" pitchFamily="34" charset="0"/>
              </a:rPr>
              <a:t> edition: </a:t>
            </a:r>
            <a:r>
              <a:rPr lang="en-GB" sz="2400" u="sng" dirty="0" smtClean="0">
                <a:latin typeface="Calibri" pitchFamily="34" charset="0"/>
                <a:hlinkClick r:id="rId5"/>
              </a:rPr>
              <a:t>http://tinyurl.com/oqfkkdc</a:t>
            </a:r>
            <a:r>
              <a:rPr lang="en-GB" sz="2400" dirty="0" smtClean="0">
                <a:latin typeface="Calibri" pitchFamily="34" charset="0"/>
              </a:rPr>
              <a:t> </a:t>
            </a:r>
          </a:p>
          <a:p>
            <a:pPr algn="ctr" eaLnBrk="1" hangingPunct="1">
              <a:spcBef>
                <a:spcPct val="50000"/>
              </a:spcBef>
            </a:pPr>
            <a:endParaRPr lang="en-GB" sz="2000" dirty="0" smtClean="0">
              <a:solidFill>
                <a:srgbClr val="FFFF00"/>
              </a:solidFill>
              <a:latin typeface="Calibri" pitchFamily="34" charset="0"/>
            </a:endParaRPr>
          </a:p>
          <a:p>
            <a:pPr algn="ctr" eaLnBrk="1" hangingPunct="1">
              <a:spcBef>
                <a:spcPct val="50000"/>
              </a:spcBef>
            </a:pPr>
            <a:endParaRPr lang="en-GB" sz="2000" dirty="0">
              <a:solidFill>
                <a:srgbClr val="FFFF00"/>
              </a:solidFill>
              <a:latin typeface="Calibri" pitchFamily="34" charset="0"/>
            </a:endParaRPr>
          </a:p>
          <a:p>
            <a:pPr algn="ctr" eaLnBrk="1" hangingPunct="1">
              <a:spcBef>
                <a:spcPct val="50000"/>
              </a:spcBef>
            </a:pPr>
            <a:endParaRPr lang="en-GB" sz="2000" dirty="0">
              <a:solidFill>
                <a:srgbClr val="FFFFFF"/>
              </a:solidFill>
              <a:latin typeface="Calibri" pitchFamily="34" charset="0"/>
            </a:endParaRPr>
          </a:p>
        </p:txBody>
      </p:sp>
      <p:pic>
        <p:nvPicPr>
          <p:cNvPr id="5" name="Picture 4" descr="mlh3e.jpg"/>
          <p:cNvPicPr>
            <a:picLocks noChangeAspect="1"/>
          </p:cNvPicPr>
          <p:nvPr/>
        </p:nvPicPr>
        <p:blipFill>
          <a:blip r:embed="rId6" cstate="email"/>
          <a:stretch>
            <a:fillRect/>
          </a:stretch>
        </p:blipFill>
        <p:spPr>
          <a:xfrm>
            <a:off x="0" y="0"/>
            <a:ext cx="4852737" cy="6858000"/>
          </a:xfrm>
          <a:prstGeom prst="rect">
            <a:avLst/>
          </a:prstGeo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Get them to self-assess...</a:t>
            </a:r>
          </a:p>
        </p:txBody>
      </p:sp>
      <p:sp>
        <p:nvSpPr>
          <p:cNvPr id="43011" name="Rectangle 3"/>
          <p:cNvSpPr>
            <a:spLocks noGrp="1" noChangeArrowheads="1"/>
          </p:cNvSpPr>
          <p:nvPr>
            <p:ph idx="1"/>
          </p:nvPr>
        </p:nvSpPr>
        <p:spPr>
          <a:noFill/>
          <a:ln/>
        </p:spPr>
        <p:txBody>
          <a:bodyPr/>
          <a:lstStyle/>
          <a:p>
            <a:r>
              <a:rPr lang="en-GB" sz="2800" dirty="0"/>
              <a:t>Collect their scores or grades – e.g. pass a sheet round in a lecture.</a:t>
            </a:r>
          </a:p>
          <a:p>
            <a:r>
              <a:rPr lang="en-GB" sz="2800" dirty="0"/>
              <a:t>Most students (e.g. 9 in 10) will be within the 5%.</a:t>
            </a:r>
          </a:p>
          <a:p>
            <a:r>
              <a:rPr lang="en-GB" sz="2800" dirty="0"/>
              <a:t>Arrange to talk to those where the difference is more than 5% or one grade.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Students who under-estimate their grade…</a:t>
            </a:r>
          </a:p>
        </p:txBody>
      </p:sp>
      <p:sp>
        <p:nvSpPr>
          <p:cNvPr id="4403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a:t>These students often need their esteem boosted.</a:t>
            </a:r>
          </a:p>
          <a:p>
            <a:r>
              <a:rPr lang="en-GB" sz="2600"/>
              <a:t>Remind them about the assessment criteria, and how these illustrate the intended standards associated with the learning outcomes.</a:t>
            </a:r>
          </a:p>
          <a:p>
            <a:r>
              <a:rPr lang="en-GB" sz="2600"/>
              <a:t>Check that they weren’t just trying not to be seen as over-confident.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Students who over-estimate their grade…</a:t>
            </a:r>
          </a:p>
        </p:txBody>
      </p:sp>
      <p:sp>
        <p:nvSpPr>
          <p:cNvPr id="173059"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This usually indicates they’ve got a blind spot.</a:t>
            </a:r>
          </a:p>
          <a:p>
            <a:r>
              <a:rPr lang="en-GB" sz="2600" dirty="0"/>
              <a:t>Talk them through their work, and find out exactly where they’ve lost marks which they thought they had gained.</a:t>
            </a:r>
          </a:p>
          <a:p>
            <a:r>
              <a:rPr lang="en-GB" sz="2600" dirty="0"/>
              <a:t>Check with them that they can now see what was being looked for.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827584" y="476672"/>
            <a:ext cx="6480720" cy="2314203"/>
          </a:xfrm>
        </p:spPr>
        <p:txBody>
          <a:bodyPr/>
          <a:lstStyle/>
          <a:p>
            <a:pPr algn="ctr">
              <a:defRPr/>
            </a:pPr>
            <a:r>
              <a:rPr lang="en-US" i="1" dirty="0" smtClean="0">
                <a:solidFill>
                  <a:schemeClr val="tx2">
                    <a:lumMod val="40000"/>
                    <a:lumOff val="60000"/>
                  </a:schemeClr>
                </a:solidFill>
              </a:rPr>
              <a:t/>
            </a:r>
            <a:br>
              <a:rPr lang="en-US" i="1" dirty="0" smtClean="0">
                <a:solidFill>
                  <a:schemeClr val="tx2">
                    <a:lumMod val="40000"/>
                    <a:lumOff val="60000"/>
                  </a:schemeClr>
                </a:solidFill>
              </a:rPr>
            </a:br>
            <a:r>
              <a:rPr lang="en-US" i="1" dirty="0" smtClean="0">
                <a:solidFill>
                  <a:srgbClr val="660066"/>
                </a:solidFill>
              </a:rPr>
              <a:t>Assessment and feedback are </a:t>
            </a:r>
            <a:r>
              <a:rPr lang="en-US" i="1" dirty="0" smtClean="0">
                <a:solidFill>
                  <a:srgbClr val="FF0000"/>
                </a:solidFill>
              </a:rPr>
              <a:t>broken</a:t>
            </a:r>
            <a:r>
              <a:rPr lang="en-US" i="1" dirty="0" smtClean="0">
                <a:solidFill>
                  <a:srgbClr val="660066"/>
                </a:solidFill>
              </a:rPr>
              <a:t>!</a:t>
            </a:r>
            <a:endParaRPr lang="en-GB" sz="6600" dirty="0" smtClean="0">
              <a:solidFill>
                <a:srgbClr val="660066"/>
              </a:solidFill>
            </a:endParaRPr>
          </a:p>
        </p:txBody>
      </p:sp>
      <p:sp>
        <p:nvSpPr>
          <p:cNvPr id="58371" name="Rectangle 3"/>
          <p:cNvSpPr>
            <a:spLocks noGrp="1" noChangeArrowheads="1"/>
          </p:cNvSpPr>
          <p:nvPr>
            <p:ph type="subTitle" idx="1"/>
          </p:nvPr>
        </p:nvSpPr>
        <p:spPr>
          <a:xfrm>
            <a:off x="1115616" y="3212976"/>
            <a:ext cx="6192688" cy="2558852"/>
          </a:xfrm>
        </p:spPr>
        <p:txBody>
          <a:bodyPr/>
          <a:lstStyle/>
          <a:p>
            <a:pPr algn="ctr"/>
            <a:r>
              <a:rPr lang="en-GB" sz="2800" b="1" dirty="0" smtClean="0">
                <a:solidFill>
                  <a:srgbClr val="FF0000"/>
                </a:solidFill>
              </a:rPr>
              <a:t>The status quo is not an option</a:t>
            </a:r>
          </a:p>
        </p:txBody>
      </p:sp>
      <p:sp>
        <p:nvSpPr>
          <p:cNvPr id="4" name="Rectangle 8">
            <a:hlinkClick r:id="rId3" action="ppaction://hlinkpres?slideindex=1&amp;slidetitle="/>
          </p:cNvPr>
          <p:cNvSpPr>
            <a:spLocks noChangeArrowheads="1"/>
          </p:cNvSpPr>
          <p:nvPr/>
        </p:nvSpPr>
        <p:spPr bwMode="auto">
          <a:xfrm>
            <a:off x="899592" y="4581128"/>
            <a:ext cx="6388100" cy="1697608"/>
          </a:xfrm>
          <a:prstGeom prst="rect">
            <a:avLst/>
          </a:prstGeom>
          <a:noFill/>
          <a:ln w="12700">
            <a:noFill/>
            <a:miter lim="800000"/>
            <a:headEnd/>
            <a:tailEnd/>
          </a:ln>
        </p:spPr>
        <p:txBody>
          <a:bodyPr lIns="92075" tIns="46038" rIns="92075" bIns="46038" anchor="ctr"/>
          <a:lstStyle/>
          <a:p>
            <a:pPr marL="723900" indent="-723900" algn="ctr">
              <a:spcBef>
                <a:spcPct val="20000"/>
              </a:spcBef>
              <a:buClr>
                <a:srgbClr val="7E9CE8"/>
              </a:buClr>
              <a:buFont typeface="Wingdings" pitchFamily="2" charset="2"/>
              <a:buNone/>
            </a:pPr>
            <a:r>
              <a:rPr lang="en-GB" dirty="0">
                <a:solidFill>
                  <a:srgbClr val="000000"/>
                </a:solidFill>
                <a:latin typeface="Arial" pitchFamily="34" charset="0"/>
              </a:rPr>
              <a:t>Phil </a:t>
            </a:r>
            <a:r>
              <a:rPr lang="en-GB" dirty="0" smtClean="0">
                <a:solidFill>
                  <a:srgbClr val="000000"/>
                </a:solidFill>
                <a:latin typeface="Arial" pitchFamily="34" charset="0"/>
              </a:rPr>
              <a:t>Race</a:t>
            </a:r>
            <a:endParaRPr lang="en-GB" dirty="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solidFill>
                  <a:srgbClr val="FF0000"/>
                </a:solidFill>
              </a:rPr>
              <a:t>The five NSS statements in the UK:</a:t>
            </a:r>
            <a:endParaRPr lang="en-GB" sz="3600" b="1" dirty="0">
              <a:solidFill>
                <a:srgbClr val="FF0000"/>
              </a:solidFill>
            </a:endParaRPr>
          </a:p>
        </p:txBody>
      </p:sp>
      <p:sp>
        <p:nvSpPr>
          <p:cNvPr id="3" name="Content Placeholder 2"/>
          <p:cNvSpPr>
            <a:spLocks noGrp="1"/>
          </p:cNvSpPr>
          <p:nvPr>
            <p:ph idx="1"/>
          </p:nvPr>
        </p:nvSpPr>
        <p:spPr/>
        <p:txBody>
          <a:bodyPr/>
          <a:lstStyle/>
          <a:p>
            <a:pPr>
              <a:lnSpc>
                <a:spcPct val="100000"/>
              </a:lnSpc>
              <a:buFont typeface="Wingdings" pitchFamily="2" charset="2"/>
              <a:buAutoNum type="arabicPeriod" startAt="5"/>
              <a:tabLst>
                <a:tab pos="571500" algn="l"/>
              </a:tabLst>
            </a:pPr>
            <a:r>
              <a:rPr lang="en-GB" sz="2600" dirty="0" smtClean="0"/>
              <a:t>The criteria used in marking have been clear in advance.</a:t>
            </a:r>
          </a:p>
          <a:p>
            <a:pPr>
              <a:lnSpc>
                <a:spcPct val="100000"/>
              </a:lnSpc>
              <a:buFont typeface="Wingdings" pitchFamily="2" charset="2"/>
              <a:buAutoNum type="arabicPeriod" startAt="5"/>
              <a:tabLst>
                <a:tab pos="571500" algn="l"/>
              </a:tabLst>
            </a:pPr>
            <a:r>
              <a:rPr lang="en-GB" sz="2600" dirty="0" smtClean="0"/>
              <a:t>Assessment arrangements and marking have been fair.</a:t>
            </a:r>
          </a:p>
          <a:p>
            <a:pPr>
              <a:lnSpc>
                <a:spcPct val="100000"/>
              </a:lnSpc>
              <a:buFont typeface="Wingdings" pitchFamily="2" charset="2"/>
              <a:buAutoNum type="arabicPeriod" startAt="5"/>
              <a:tabLst>
                <a:tab pos="571500" algn="l"/>
              </a:tabLst>
            </a:pPr>
            <a:r>
              <a:rPr lang="en-GB" sz="2600" dirty="0" smtClean="0"/>
              <a:t>Feedback on my work has been prompt.</a:t>
            </a:r>
          </a:p>
          <a:p>
            <a:pPr>
              <a:lnSpc>
                <a:spcPct val="100000"/>
              </a:lnSpc>
              <a:buFont typeface="Wingdings" pitchFamily="2" charset="2"/>
              <a:buAutoNum type="arabicPeriod" startAt="5"/>
              <a:tabLst>
                <a:tab pos="571500" algn="l"/>
              </a:tabLst>
            </a:pPr>
            <a:r>
              <a:rPr lang="en-GB" sz="2600" dirty="0" smtClean="0"/>
              <a:t>I have received detailed comments on my work.</a:t>
            </a:r>
          </a:p>
          <a:p>
            <a:pPr>
              <a:lnSpc>
                <a:spcPct val="100000"/>
              </a:lnSpc>
              <a:buFont typeface="Wingdings" pitchFamily="2" charset="2"/>
              <a:buAutoNum type="arabicPeriod" startAt="5"/>
              <a:tabLst>
                <a:tab pos="571500" algn="l"/>
              </a:tabLst>
            </a:pPr>
            <a:r>
              <a:rPr lang="en-GB" sz="2600" dirty="0" smtClean="0"/>
              <a:t>Feedback on my work has helped me to clarify things I did not understand.</a:t>
            </a: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short,</a:t>
            </a:r>
            <a:endParaRPr lang="en-US" dirty="0"/>
          </a:p>
        </p:txBody>
      </p:sp>
      <p:sp>
        <p:nvSpPr>
          <p:cNvPr id="3" name="Content Placeholder 2"/>
          <p:cNvSpPr>
            <a:spLocks noGrp="1"/>
          </p:cNvSpPr>
          <p:nvPr>
            <p:ph idx="1"/>
          </p:nvPr>
        </p:nvSpPr>
        <p:spPr/>
        <p:txBody>
          <a:bodyPr/>
          <a:lstStyle/>
          <a:p>
            <a:r>
              <a:rPr lang="en-GB" dirty="0" smtClean="0"/>
              <a:t>We assess </a:t>
            </a:r>
            <a:r>
              <a:rPr lang="en-GB" dirty="0" smtClean="0">
                <a:solidFill>
                  <a:srgbClr val="008000"/>
                </a:solidFill>
              </a:rPr>
              <a:t>far too much</a:t>
            </a:r>
            <a:r>
              <a:rPr lang="en-GB" dirty="0" smtClean="0"/>
              <a:t>,</a:t>
            </a:r>
          </a:p>
          <a:p>
            <a:r>
              <a:rPr lang="en-GB" dirty="0" smtClean="0"/>
              <a:t>Using the </a:t>
            </a:r>
            <a:r>
              <a:rPr lang="en-GB" dirty="0" smtClean="0">
                <a:solidFill>
                  <a:srgbClr val="008000"/>
                </a:solidFill>
              </a:rPr>
              <a:t>same old ways far too often</a:t>
            </a:r>
            <a:r>
              <a:rPr lang="en-GB" dirty="0" smtClean="0"/>
              <a:t>,</a:t>
            </a:r>
          </a:p>
          <a:p>
            <a:r>
              <a:rPr lang="en-GB" dirty="0" smtClean="0"/>
              <a:t>Assessment takes </a:t>
            </a:r>
            <a:r>
              <a:rPr lang="en-GB" dirty="0" smtClean="0">
                <a:solidFill>
                  <a:srgbClr val="008000"/>
                </a:solidFill>
              </a:rPr>
              <a:t>far too much of our time </a:t>
            </a:r>
            <a:r>
              <a:rPr lang="en-GB" dirty="0" smtClean="0"/>
              <a:t>– and far too much time of our students.</a:t>
            </a:r>
          </a:p>
          <a:p>
            <a:r>
              <a:rPr lang="en-GB" dirty="0" smtClean="0"/>
              <a:t>And we </a:t>
            </a:r>
            <a:r>
              <a:rPr lang="en-GB" dirty="0" smtClean="0">
                <a:solidFill>
                  <a:srgbClr val="008000"/>
                </a:solidFill>
              </a:rPr>
              <a:t>drive down the quality of learning </a:t>
            </a:r>
            <a:r>
              <a:rPr lang="en-GB" dirty="0" smtClean="0"/>
              <a:t>by our assessment.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solidFill>
                  <a:srgbClr val="FF0000"/>
                </a:solidFill>
              </a:rPr>
              <a:t>What students think...</a:t>
            </a:r>
            <a:br>
              <a:rPr lang="en-GB" sz="3600" b="1" dirty="0" smtClean="0">
                <a:solidFill>
                  <a:srgbClr val="FF0000"/>
                </a:solidFill>
              </a:rPr>
            </a:br>
            <a:r>
              <a:rPr lang="en-GB" sz="2400" b="1" dirty="0" smtClean="0">
                <a:solidFill>
                  <a:srgbClr val="FF0000"/>
                </a:solidFill>
              </a:rPr>
              <a:t>(Flint and Johnson, 2011, p.2)</a:t>
            </a:r>
            <a:endParaRPr lang="en-GB" sz="3600" b="1" dirty="0">
              <a:solidFill>
                <a:srgbClr val="FF0000"/>
              </a:solidFill>
            </a:endParaRPr>
          </a:p>
        </p:txBody>
      </p:sp>
      <p:sp>
        <p:nvSpPr>
          <p:cNvPr id="3" name="Content Placeholder 2"/>
          <p:cNvSpPr>
            <a:spLocks noGrp="1"/>
          </p:cNvSpPr>
          <p:nvPr>
            <p:ph idx="1"/>
          </p:nvPr>
        </p:nvSpPr>
        <p:spPr/>
        <p:txBody>
          <a:bodyPr/>
          <a:lstStyle/>
          <a:p>
            <a:pPr>
              <a:lnSpc>
                <a:spcPct val="100000"/>
              </a:lnSpc>
              <a:buNone/>
            </a:pPr>
            <a:r>
              <a:rPr lang="en-GB" sz="2400" dirty="0" smtClean="0"/>
              <a:t>Student evaluations frequently reveal poor assessment practices that:</a:t>
            </a:r>
          </a:p>
          <a:p>
            <a:pPr>
              <a:lnSpc>
                <a:spcPct val="100000"/>
              </a:lnSpc>
              <a:buFont typeface="+mj-lt"/>
              <a:buAutoNum type="arabicPeriod"/>
            </a:pPr>
            <a:r>
              <a:rPr lang="en-GB" sz="2400" dirty="0" smtClean="0"/>
              <a:t>Lack authenticity and relevance to real world tasks;</a:t>
            </a:r>
          </a:p>
          <a:p>
            <a:pPr>
              <a:lnSpc>
                <a:spcPct val="100000"/>
              </a:lnSpc>
              <a:buFont typeface="+mj-lt"/>
              <a:buAutoNum type="arabicPeriod"/>
            </a:pPr>
            <a:r>
              <a:rPr lang="en-GB" sz="2400" dirty="0" smtClean="0"/>
              <a:t>Make unreasonable demands on students;</a:t>
            </a:r>
          </a:p>
          <a:p>
            <a:pPr>
              <a:lnSpc>
                <a:spcPct val="100000"/>
              </a:lnSpc>
              <a:buFont typeface="+mj-lt"/>
              <a:buAutoNum type="arabicPeriod"/>
            </a:pPr>
            <a:r>
              <a:rPr lang="en-GB" sz="2400" dirty="0" smtClean="0"/>
              <a:t>Are narrow in scope;</a:t>
            </a:r>
          </a:p>
          <a:p>
            <a:pPr>
              <a:lnSpc>
                <a:spcPct val="100000"/>
              </a:lnSpc>
              <a:buFont typeface="+mj-lt"/>
              <a:buAutoNum type="arabicPeriod"/>
            </a:pPr>
            <a:r>
              <a:rPr lang="en-GB" sz="2400" dirty="0" smtClean="0"/>
              <a:t>Have little long-term benefit;</a:t>
            </a:r>
          </a:p>
          <a:p>
            <a:pPr>
              <a:lnSpc>
                <a:spcPct val="100000"/>
              </a:lnSpc>
              <a:buFont typeface="+mj-lt"/>
              <a:buAutoNum type="arabicPeriod"/>
            </a:pPr>
            <a:r>
              <a:rPr lang="en-GB" sz="2400" dirty="0" smtClean="0"/>
              <a:t>Fail to reward genuine effort;</a:t>
            </a:r>
          </a:p>
          <a:p>
            <a:pPr>
              <a:lnSpc>
                <a:spcPct val="100000"/>
              </a:lnSpc>
              <a:buFont typeface="+mj-lt"/>
              <a:buAutoNum type="arabicPeriod"/>
            </a:pPr>
            <a:r>
              <a:rPr lang="en-GB" sz="2400" dirty="0" smtClean="0"/>
              <a:t>Have unclear expectations and assessment criteria;</a:t>
            </a:r>
          </a:p>
          <a:p>
            <a:pPr>
              <a:lnSpc>
                <a:spcPct val="100000"/>
              </a:lnSpc>
              <a:buFont typeface="+mj-lt"/>
              <a:buAutoNum type="arabicPeriod"/>
            </a:pPr>
            <a:r>
              <a:rPr lang="en-GB" sz="2400" dirty="0" smtClean="0"/>
              <a:t>Fail to provide adequate feedback to students;</a:t>
            </a:r>
          </a:p>
          <a:p>
            <a:pPr>
              <a:lnSpc>
                <a:spcPct val="100000"/>
              </a:lnSpc>
              <a:buFont typeface="+mj-lt"/>
              <a:buAutoNum type="arabicPeriod"/>
            </a:pPr>
            <a:r>
              <a:rPr lang="en-GB" sz="2400" dirty="0" smtClean="0"/>
              <a:t>Rely heavily on factual recall rather than on higher-order thinking and problem-solving skills.</a:t>
            </a: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what’s wrong with feedback?</a:t>
            </a:r>
            <a:endParaRPr lang="en-US" dirty="0"/>
          </a:p>
        </p:txBody>
      </p:sp>
      <p:sp>
        <p:nvSpPr>
          <p:cNvPr id="3" name="Content Placeholder 2"/>
          <p:cNvSpPr>
            <a:spLocks noGrp="1"/>
          </p:cNvSpPr>
          <p:nvPr>
            <p:ph idx="1"/>
          </p:nvPr>
        </p:nvSpPr>
        <p:spPr/>
        <p:txBody>
          <a:bodyPr/>
          <a:lstStyle/>
          <a:p>
            <a:r>
              <a:rPr lang="en-GB" dirty="0" smtClean="0"/>
              <a:t>Students get it too late.</a:t>
            </a:r>
          </a:p>
          <a:p>
            <a:r>
              <a:rPr lang="en-GB" dirty="0" smtClean="0"/>
              <a:t>And too often, it’s just words on paper.</a:t>
            </a:r>
          </a:p>
          <a:p>
            <a:r>
              <a:rPr lang="en-GB" dirty="0" smtClean="0"/>
              <a:t>It doesn’t help them enough.</a:t>
            </a:r>
          </a:p>
          <a:p>
            <a:r>
              <a:rPr lang="en-GB" dirty="0" smtClean="0"/>
              <a:t>They often don’t take enough notice of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But what’s </a:t>
            </a:r>
            <a:r>
              <a:rPr lang="en-GB" sz="3200" b="1" dirty="0" smtClean="0">
                <a:solidFill>
                  <a:srgbClr val="FF0000"/>
                </a:solidFill>
              </a:rPr>
              <a:t>really</a:t>
            </a:r>
            <a:r>
              <a:rPr lang="en-GB" sz="3200" b="1" dirty="0" smtClean="0"/>
              <a:t> wrong with feedback?</a:t>
            </a:r>
            <a:endParaRPr lang="en-US" sz="3200" b="1" dirty="0"/>
          </a:p>
        </p:txBody>
      </p:sp>
      <p:sp>
        <p:nvSpPr>
          <p:cNvPr id="3" name="Content Placeholder 2"/>
          <p:cNvSpPr>
            <a:spLocks noGrp="1"/>
          </p:cNvSpPr>
          <p:nvPr>
            <p:ph idx="1"/>
          </p:nvPr>
        </p:nvSpPr>
        <p:spPr/>
        <p:txBody>
          <a:bodyPr/>
          <a:lstStyle/>
          <a:p>
            <a:r>
              <a:rPr lang="en-GB" dirty="0" smtClean="0"/>
              <a:t>It’s one-way – monologic.</a:t>
            </a:r>
          </a:p>
          <a:p>
            <a:r>
              <a:rPr lang="en-GB" dirty="0" smtClean="0"/>
              <a:t>What students want is </a:t>
            </a:r>
            <a:r>
              <a:rPr lang="en-GB" dirty="0" smtClean="0">
                <a:solidFill>
                  <a:srgbClr val="FF0000"/>
                </a:solidFill>
              </a:rPr>
              <a:t>dialogue</a:t>
            </a:r>
            <a:r>
              <a:rPr lang="en-GB" dirty="0" smtClean="0"/>
              <a:t>.</a:t>
            </a:r>
          </a:p>
          <a:p>
            <a:r>
              <a:rPr lang="en-GB" dirty="0" smtClean="0"/>
              <a:t>They want to talk to us about their work.</a:t>
            </a:r>
          </a:p>
          <a:p>
            <a:r>
              <a:rPr lang="en-GB" dirty="0" smtClean="0"/>
              <a:t>But they’re </a:t>
            </a:r>
            <a:r>
              <a:rPr lang="en-GB" dirty="0" smtClean="0">
                <a:solidFill>
                  <a:srgbClr val="FF0000"/>
                </a:solidFill>
              </a:rPr>
              <a:t>scared</a:t>
            </a:r>
            <a:r>
              <a:rPr lang="en-GB" dirty="0" smtClean="0"/>
              <a:t> to talk to us, for various reasons:</a:t>
            </a:r>
          </a:p>
          <a:p>
            <a:pPr lvl="1"/>
            <a:r>
              <a:rPr lang="en-GB" dirty="0" smtClean="0"/>
              <a:t>In case it leads to lower marks;</a:t>
            </a:r>
          </a:p>
          <a:p>
            <a:pPr lvl="1"/>
            <a:r>
              <a:rPr lang="en-GB" dirty="0" smtClean="0"/>
              <a:t>In case they’re ‘found out’;</a:t>
            </a:r>
          </a:p>
          <a:p>
            <a:pPr lvl="1"/>
            <a:r>
              <a:rPr lang="en-GB" dirty="0" smtClean="0"/>
              <a:t>In case they feel stupid.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238"/>
            <a:ext cx="7931224" cy="1451570"/>
          </a:xfrm>
          <a:noFill/>
          <a:ln>
            <a:noFill/>
          </a:ln>
        </p:spPr>
        <p:txBody>
          <a:bodyPr vert="horz" wrap="square" lIns="91440" tIns="45720" rIns="91440" bIns="45720" numCol="1" anchor="b" anchorCtr="0" compatLnSpc="1">
            <a:prstTxWarp prst="textNoShape">
              <a:avLst/>
            </a:prstTxWarp>
          </a:bodyPr>
          <a:lstStyle/>
          <a:p>
            <a:pPr algn="l"/>
            <a:r>
              <a:rPr lang="en-GB" sz="3600" b="1" dirty="0" smtClean="0">
                <a:solidFill>
                  <a:srgbClr val="FF0000"/>
                </a:solidFill>
              </a:rPr>
              <a:t>Four key literacies students need, to succeed in higher education</a:t>
            </a:r>
            <a:br>
              <a:rPr lang="en-GB" sz="3600" b="1" dirty="0" smtClean="0">
                <a:solidFill>
                  <a:srgbClr val="FF0000"/>
                </a:solidFill>
              </a:rPr>
            </a:br>
            <a:r>
              <a:rPr lang="en-GB" sz="2400" b="1" dirty="0" smtClean="0"/>
              <a:t>(Based on Sally Brown, 2015)</a:t>
            </a:r>
            <a:endParaRPr lang="en-GB" sz="2400" b="1" dirty="0"/>
          </a:p>
        </p:txBody>
      </p:sp>
      <p:sp>
        <p:nvSpPr>
          <p:cNvPr id="3" name="Content Placeholder 2"/>
          <p:cNvSpPr>
            <a:spLocks noGrp="1"/>
          </p:cNvSpPr>
          <p:nvPr>
            <p:ph idx="1"/>
          </p:nvPr>
        </p:nvSpPr>
        <p:spPr>
          <a:xfrm>
            <a:off x="468313" y="2060847"/>
            <a:ext cx="8229600" cy="4268515"/>
          </a:xfrm>
          <a:noFill/>
          <a:ln>
            <a:noFill/>
          </a:ln>
        </p:spPr>
        <p:txBody>
          <a:bodyPr vert="horz" wrap="square" lIns="91440" tIns="45720" rIns="91440" bIns="45720" numCol="1" anchor="t" anchorCtr="0" compatLnSpc="1">
            <a:prstTxWarp prst="textNoShape">
              <a:avLst/>
            </a:prstTxWarp>
          </a:bodyPr>
          <a:lstStyle/>
          <a:p>
            <a:pPr>
              <a:lnSpc>
                <a:spcPct val="100000"/>
              </a:lnSpc>
              <a:buFont typeface="+mj-lt"/>
              <a:buAutoNum type="arabicPeriod"/>
            </a:pPr>
            <a:r>
              <a:rPr lang="en-GB" sz="2600" dirty="0" smtClean="0">
                <a:solidFill>
                  <a:srgbClr val="008000"/>
                </a:solidFill>
              </a:rPr>
              <a:t>Academic literacy</a:t>
            </a:r>
            <a:r>
              <a:rPr lang="en-GB" sz="2600" dirty="0" smtClean="0"/>
              <a:t>: getting their heads around how higher education works; </a:t>
            </a:r>
          </a:p>
          <a:p>
            <a:pPr>
              <a:lnSpc>
                <a:spcPct val="100000"/>
              </a:lnSpc>
              <a:buFont typeface="+mj-lt"/>
              <a:buAutoNum type="arabicPeriod"/>
            </a:pPr>
            <a:r>
              <a:rPr lang="en-GB" sz="2600" dirty="0" smtClean="0">
                <a:solidFill>
                  <a:srgbClr val="008000"/>
                </a:solidFill>
              </a:rPr>
              <a:t>Information literacy</a:t>
            </a:r>
            <a:r>
              <a:rPr lang="en-GB" sz="2600" dirty="0" smtClean="0"/>
              <a:t>: achieving skills regarding how to </a:t>
            </a:r>
            <a:r>
              <a:rPr lang="en-GB" sz="2600" dirty="0" smtClean="0">
                <a:solidFill>
                  <a:srgbClr val="FF0000"/>
                </a:solidFill>
              </a:rPr>
              <a:t>locate</a:t>
            </a:r>
            <a:r>
              <a:rPr lang="en-GB" sz="2600" dirty="0" smtClean="0"/>
              <a:t> and, most importantly, </a:t>
            </a:r>
            <a:r>
              <a:rPr lang="en-GB" sz="2600" dirty="0" smtClean="0">
                <a:solidFill>
                  <a:srgbClr val="FF0000"/>
                </a:solidFill>
              </a:rPr>
              <a:t>select</a:t>
            </a:r>
            <a:r>
              <a:rPr lang="en-GB" sz="2600" dirty="0" smtClean="0"/>
              <a:t> information, and then make good </a:t>
            </a:r>
            <a:r>
              <a:rPr lang="en-GB" sz="2600" dirty="0" smtClean="0">
                <a:solidFill>
                  <a:srgbClr val="FF0000"/>
                </a:solidFill>
              </a:rPr>
              <a:t>use</a:t>
            </a:r>
            <a:r>
              <a:rPr lang="en-GB" sz="2600" dirty="0" smtClean="0"/>
              <a:t> of it; </a:t>
            </a:r>
          </a:p>
          <a:p>
            <a:pPr>
              <a:lnSpc>
                <a:spcPct val="100000"/>
              </a:lnSpc>
              <a:buFont typeface="+mj-lt"/>
              <a:buAutoNum type="arabicPeriod"/>
            </a:pPr>
            <a:r>
              <a:rPr lang="en-GB" sz="2600" dirty="0" smtClean="0">
                <a:solidFill>
                  <a:srgbClr val="008000"/>
                </a:solidFill>
              </a:rPr>
              <a:t>Assessment literacy</a:t>
            </a:r>
            <a:r>
              <a:rPr lang="en-GB" sz="2600" dirty="0" smtClean="0"/>
              <a:t>: becoming able to address how assessment systems work in higher education;</a:t>
            </a:r>
          </a:p>
          <a:p>
            <a:pPr>
              <a:lnSpc>
                <a:spcPct val="100000"/>
              </a:lnSpc>
              <a:buFont typeface="+mj-lt"/>
              <a:buAutoNum type="arabicPeriod"/>
            </a:pPr>
            <a:r>
              <a:rPr lang="en-GB" sz="2600" dirty="0" smtClean="0">
                <a:solidFill>
                  <a:srgbClr val="008000"/>
                </a:solidFill>
              </a:rPr>
              <a:t>Social literacy</a:t>
            </a:r>
            <a:r>
              <a:rPr lang="en-GB" sz="2600" dirty="0" smtClean="0"/>
              <a:t>: gaining the ability to apply emotional intelligence to work effectively with others. </a:t>
            </a:r>
            <a:endParaRPr lang="en-GB" sz="2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5334000" y="980728"/>
            <a:ext cx="3810000" cy="5478423"/>
          </a:xfrm>
          <a:prstGeom prst="rect">
            <a:avLst/>
          </a:prstGeom>
          <a:noFill/>
          <a:ln w="9525">
            <a:noFill/>
            <a:miter lim="800000"/>
            <a:headEnd/>
            <a:tailEnd/>
          </a:ln>
        </p:spPr>
        <p:txBody>
          <a:bodyPr wrap="square">
            <a:spAutoFit/>
          </a:bodyPr>
          <a:lstStyle/>
          <a:p>
            <a:pPr algn="ctr">
              <a:spcBef>
                <a:spcPct val="50000"/>
              </a:spcBef>
            </a:pPr>
            <a:r>
              <a:rPr lang="en-GB" dirty="0" smtClean="0">
                <a:solidFill>
                  <a:srgbClr val="FFFF00"/>
                </a:solidFill>
              </a:rPr>
              <a:t>Don’t buy this!</a:t>
            </a:r>
          </a:p>
          <a:p>
            <a:pPr algn="ctr">
              <a:spcBef>
                <a:spcPct val="50000"/>
              </a:spcBef>
            </a:pPr>
            <a:r>
              <a:rPr lang="en-GB" dirty="0" smtClean="0">
                <a:solidFill>
                  <a:srgbClr val="FFFFFF"/>
                </a:solidFill>
              </a:rPr>
              <a:t>The </a:t>
            </a:r>
            <a:r>
              <a:rPr lang="en-GB" dirty="0">
                <a:solidFill>
                  <a:srgbClr val="FFFFFF"/>
                </a:solidFill>
              </a:rPr>
              <a:t>Lecturer’s Toolkit</a:t>
            </a:r>
          </a:p>
          <a:p>
            <a:pPr algn="ctr">
              <a:spcBef>
                <a:spcPct val="50000"/>
              </a:spcBef>
            </a:pPr>
            <a:r>
              <a:rPr lang="en-GB" dirty="0">
                <a:solidFill>
                  <a:srgbClr val="FFFFFF"/>
                </a:solidFill>
              </a:rPr>
              <a:t>3rd Edition</a:t>
            </a:r>
          </a:p>
          <a:p>
            <a:pPr algn="ctr">
              <a:spcBef>
                <a:spcPct val="50000"/>
              </a:spcBef>
            </a:pPr>
            <a:r>
              <a:rPr lang="en-GB" dirty="0">
                <a:solidFill>
                  <a:srgbClr val="FFFF00"/>
                </a:solidFill>
              </a:rPr>
              <a:t>Phil Race</a:t>
            </a:r>
          </a:p>
          <a:p>
            <a:pPr algn="ctr">
              <a:spcBef>
                <a:spcPct val="50000"/>
              </a:spcBef>
            </a:pPr>
            <a:r>
              <a:rPr lang="en-GB" dirty="0">
                <a:solidFill>
                  <a:srgbClr val="FFFF00"/>
                </a:solidFill>
              </a:rPr>
              <a:t>Routledge, London, 2006</a:t>
            </a:r>
            <a:r>
              <a:rPr lang="en-GB" dirty="0" smtClean="0">
                <a:solidFill>
                  <a:srgbClr val="FFFF00"/>
                </a:solidFill>
              </a:rPr>
              <a:t>.</a:t>
            </a:r>
          </a:p>
          <a:p>
            <a:pPr algn="ctr">
              <a:spcBef>
                <a:spcPct val="50000"/>
              </a:spcBef>
            </a:pPr>
            <a:r>
              <a:rPr lang="en-GB" dirty="0" smtClean="0">
                <a:solidFill>
                  <a:srgbClr val="FF99FF"/>
                </a:solidFill>
              </a:rPr>
              <a:t>4</a:t>
            </a:r>
            <a:r>
              <a:rPr lang="en-GB" baseline="30000" dirty="0" smtClean="0">
                <a:solidFill>
                  <a:srgbClr val="FF99FF"/>
                </a:solidFill>
              </a:rPr>
              <a:t>th</a:t>
            </a:r>
            <a:r>
              <a:rPr lang="en-GB" dirty="0" smtClean="0">
                <a:solidFill>
                  <a:srgbClr val="FF99FF"/>
                </a:solidFill>
              </a:rPr>
              <a:t> 2015 edition is up to date, and is out!</a:t>
            </a:r>
            <a:endParaRPr lang="en-GB" dirty="0">
              <a:solidFill>
                <a:srgbClr val="FF99FF"/>
              </a:solidFill>
            </a:endParaRPr>
          </a:p>
        </p:txBody>
      </p:sp>
      <p:pic>
        <p:nvPicPr>
          <p:cNvPr id="4099" name="Picture 6" descr="toolkit 3rd edition"/>
          <p:cNvPicPr>
            <a:picLocks noChangeAspect="1" noChangeArrowheads="1"/>
          </p:cNvPicPr>
          <p:nvPr/>
        </p:nvPicPr>
        <p:blipFill>
          <a:blip r:embed="rId3" cstate="email">
            <a:lum contrast="24000"/>
          </a:blip>
          <a:srcRect/>
          <a:stretch>
            <a:fillRect/>
          </a:stretch>
        </p:blipFill>
        <p:spPr bwMode="auto">
          <a:xfrm>
            <a:off x="468313" y="404813"/>
            <a:ext cx="4895850" cy="6453187"/>
          </a:xfrm>
          <a:prstGeom prst="rect">
            <a:avLst/>
          </a:prstGeom>
          <a:noFill/>
          <a:ln w="9525">
            <a:noFill/>
            <a:miter lim="800000"/>
            <a:headEnd/>
            <a:tailEnd/>
          </a:ln>
        </p:spPr>
      </p:pic>
      <p:cxnSp>
        <p:nvCxnSpPr>
          <p:cNvPr id="5" name="Straight Connector 4"/>
          <p:cNvCxnSpPr/>
          <p:nvPr/>
        </p:nvCxnSpPr>
        <p:spPr bwMode="auto">
          <a:xfrm flipH="1">
            <a:off x="611560" y="476672"/>
            <a:ext cx="4680520" cy="6120680"/>
          </a:xfrm>
          <a:prstGeom prst="line">
            <a:avLst/>
          </a:prstGeom>
          <a:solidFill>
            <a:schemeClr val="accent1"/>
          </a:solidFill>
          <a:ln w="76200" cap="flat" cmpd="sng" algn="ctr">
            <a:solidFill>
              <a:srgbClr val="990000"/>
            </a:solidFill>
            <a:prstDash val="solid"/>
            <a:round/>
            <a:headEnd type="none" w="med" len="med"/>
            <a:tailEnd type="none" w="med" len="med"/>
          </a:ln>
          <a:effectLst/>
        </p:spPr>
      </p:cxnSp>
      <p:cxnSp>
        <p:nvCxnSpPr>
          <p:cNvPr id="7" name="Straight Connector 6"/>
          <p:cNvCxnSpPr/>
          <p:nvPr/>
        </p:nvCxnSpPr>
        <p:spPr bwMode="auto">
          <a:xfrm>
            <a:off x="683568" y="404664"/>
            <a:ext cx="4608512" cy="6453336"/>
          </a:xfrm>
          <a:prstGeom prst="line">
            <a:avLst/>
          </a:prstGeom>
          <a:solidFill>
            <a:schemeClr val="accent1"/>
          </a:solidFill>
          <a:ln w="76200" cap="flat" cmpd="sng" algn="ctr">
            <a:solidFill>
              <a:srgbClr val="990000"/>
            </a:solidFill>
            <a:prstDash val="solid"/>
            <a:round/>
            <a:headEnd type="none" w="med" len="med"/>
            <a:tailEnd type="none" w="med" len="med"/>
          </a:ln>
          <a:effectLst/>
        </p:spPr>
      </p:cxnSp>
      <p:pic>
        <p:nvPicPr>
          <p:cNvPr id="6" name="Picture 5" descr="toolkit 4th edition.jpg"/>
          <p:cNvPicPr>
            <a:picLocks noChangeAspect="1"/>
          </p:cNvPicPr>
          <p:nvPr/>
        </p:nvPicPr>
        <p:blipFill>
          <a:blip r:embed="rId4" cstate="email"/>
          <a:stretch>
            <a:fillRect/>
          </a:stretch>
        </p:blipFill>
        <p:spPr>
          <a:xfrm>
            <a:off x="323528" y="6093"/>
            <a:ext cx="5270698" cy="68519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b" anchorCtr="0" compatLnSpc="1">
            <a:prstTxWarp prst="textNoShape">
              <a:avLst/>
            </a:prstTxWarp>
          </a:bodyPr>
          <a:lstStyle/>
          <a:p>
            <a:pPr algn="l"/>
            <a:r>
              <a:rPr lang="en-GB" sz="3200" b="1" dirty="0" smtClean="0"/>
              <a:t>Assessment literacy: students do better if they can: </a:t>
            </a:r>
            <a:endParaRPr lang="en-GB" sz="3200" b="1" dirty="0"/>
          </a:p>
        </p:txBody>
      </p:sp>
      <p:sp>
        <p:nvSpPr>
          <p:cNvPr id="3" name="Content Placeholder 2"/>
          <p:cNvSpPr>
            <a:spLocks noGrp="1"/>
          </p:cNvSpPr>
          <p:nvPr>
            <p:ph idx="1"/>
          </p:nvPr>
        </p:nvSpPr>
        <p:spPr>
          <a:xfrm>
            <a:off x="0" y="1124744"/>
            <a:ext cx="9144000" cy="5204619"/>
          </a:xfrm>
          <a:noFill/>
          <a:ln>
            <a:noFill/>
          </a:ln>
        </p:spPr>
        <p:txBody>
          <a:bodyPr vert="horz" wrap="square" lIns="91440" tIns="45720" rIns="91440" bIns="45720" numCol="1" anchor="t" anchorCtr="0" compatLnSpc="1">
            <a:prstTxWarp prst="textNoShape">
              <a:avLst/>
            </a:prstTxWarp>
          </a:bodyPr>
          <a:lstStyle/>
          <a:p>
            <a:pPr>
              <a:lnSpc>
                <a:spcPct val="100000"/>
              </a:lnSpc>
            </a:pPr>
            <a:r>
              <a:rPr lang="en-GB" sz="2800" dirty="0" smtClean="0"/>
              <a:t>Make sense of key terms such as criteria, weightings, and level;</a:t>
            </a:r>
          </a:p>
          <a:p>
            <a:pPr>
              <a:lnSpc>
                <a:spcPct val="100000"/>
              </a:lnSpc>
            </a:pPr>
            <a:r>
              <a:rPr lang="en-GB" sz="2800" dirty="0" smtClean="0"/>
              <a:t>Handle a variety of assessment methods (e.g. presentations, portfolios, posters, assessed web participation, </a:t>
            </a:r>
            <a:r>
              <a:rPr lang="en-GB" sz="2800" dirty="0" err="1" smtClean="0"/>
              <a:t>practicals</a:t>
            </a:r>
            <a:r>
              <a:rPr lang="en-GB" sz="2800" dirty="0" smtClean="0"/>
              <a:t>, </a:t>
            </a:r>
            <a:r>
              <a:rPr lang="en-GB" sz="2800" dirty="0" err="1" smtClean="0"/>
              <a:t>vivas</a:t>
            </a:r>
            <a:r>
              <a:rPr lang="en-GB" sz="2800" dirty="0" smtClean="0"/>
              <a:t> etc) and get practice in using them;</a:t>
            </a:r>
          </a:p>
          <a:p>
            <a:pPr>
              <a:lnSpc>
                <a:spcPct val="100000"/>
              </a:lnSpc>
            </a:pPr>
            <a:r>
              <a:rPr lang="en-GB" sz="2800" dirty="0" smtClean="0"/>
              <a:t>Be wisely strategic in their behaviours, putting more work into aspects of an assignment with high weightings, interrogating criteria to find out what is really required and so on;</a:t>
            </a:r>
          </a:p>
          <a:p>
            <a:pPr>
              <a:lnSpc>
                <a:spcPct val="100000"/>
              </a:lnSpc>
            </a:pPr>
            <a:r>
              <a:rPr lang="en-GB" sz="2800" dirty="0" smtClean="0"/>
              <a:t>Gain clarity on how the assessment regulations work in their University.</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ln>
            <a:noFill/>
          </a:ln>
        </p:spPr>
        <p:txBody>
          <a:bodyPr/>
          <a:lstStyle/>
          <a:p>
            <a:pPr>
              <a:defRPr/>
            </a:pPr>
            <a:r>
              <a:rPr lang="en-US" smtClean="0">
                <a:solidFill>
                  <a:srgbClr val="FFFF00"/>
                </a:solidFill>
              </a:rPr>
              <a:t>Action planning statements</a:t>
            </a:r>
          </a:p>
        </p:txBody>
      </p:sp>
      <p:sp>
        <p:nvSpPr>
          <p:cNvPr id="132099" name="Rectangle 3"/>
          <p:cNvSpPr>
            <a:spLocks noGrp="1" noChangeArrowheads="1"/>
          </p:cNvSpPr>
          <p:nvPr>
            <p:ph idx="1"/>
          </p:nvPr>
        </p:nvSpPr>
        <p:spPr>
          <a:noFill/>
          <a:ln>
            <a:noFill/>
          </a:ln>
        </p:spPr>
        <p:txBody>
          <a:bodyPr/>
          <a:lstStyle/>
          <a:p>
            <a:pPr marL="571500" indent="-571500">
              <a:spcBef>
                <a:spcPct val="20000"/>
              </a:spcBef>
            </a:pPr>
            <a:r>
              <a:rPr lang="en-US" sz="3600" dirty="0" smtClean="0">
                <a:solidFill>
                  <a:srgbClr val="FFFF00"/>
                </a:solidFill>
                <a:latin typeface="Comic Sans MS" pitchFamily="66" charset="0"/>
              </a:rPr>
              <a:t>One thing I’m going to do is…</a:t>
            </a:r>
          </a:p>
          <a:p>
            <a:pPr marL="571500" indent="-571500">
              <a:spcBef>
                <a:spcPct val="20000"/>
              </a:spcBef>
            </a:pPr>
            <a:r>
              <a:rPr lang="en-US" sz="3600" dirty="0" smtClean="0">
                <a:solidFill>
                  <a:srgbClr val="FFFF00"/>
                </a:solidFill>
                <a:latin typeface="Comic Sans MS" pitchFamily="66" charset="0"/>
              </a:rPr>
              <a:t>One idea I’m taking away is…</a:t>
            </a:r>
          </a:p>
          <a:p>
            <a:pPr marL="571500" indent="-571500">
              <a:spcBef>
                <a:spcPct val="20000"/>
              </a:spcBef>
            </a:pPr>
            <a:r>
              <a:rPr lang="en-US" sz="3600" dirty="0" smtClean="0">
                <a:solidFill>
                  <a:srgbClr val="FFFF00"/>
                </a:solidFill>
                <a:latin typeface="Comic Sans MS" pitchFamily="66" charset="0"/>
              </a:rPr>
              <a:t>I’m going to think more about…</a:t>
            </a:r>
          </a:p>
          <a:p>
            <a:pPr marL="571500" indent="-571500">
              <a:spcBef>
                <a:spcPct val="20000"/>
              </a:spcBef>
            </a:pPr>
            <a:r>
              <a:rPr lang="en-US" sz="3600" dirty="0" smtClean="0">
                <a:solidFill>
                  <a:srgbClr val="FFFF00"/>
                </a:solidFill>
                <a:latin typeface="Comic Sans MS" pitchFamily="66" charset="0"/>
              </a:rPr>
              <a:t>I have found out that …</a:t>
            </a:r>
          </a:p>
          <a:p>
            <a:pPr marL="571500" indent="-571500">
              <a:spcBef>
                <a:spcPct val="20000"/>
              </a:spcBef>
            </a:pPr>
            <a:r>
              <a:rPr lang="en-US" sz="3600" dirty="0" smtClean="0">
                <a:solidFill>
                  <a:srgbClr val="FFFF00"/>
                </a:solidFill>
                <a:latin typeface="Comic Sans MS" pitchFamily="66" charset="0"/>
              </a:rPr>
              <a:t>I’d like to know …</a:t>
            </a:r>
          </a:p>
          <a:p>
            <a:pPr marL="571500" indent="-571500">
              <a:spcBef>
                <a:spcPct val="20000"/>
              </a:spcBef>
            </a:pPr>
            <a:r>
              <a:rPr lang="en-US" sz="3600" dirty="0" smtClean="0">
                <a:solidFill>
                  <a:srgbClr val="FFFF00"/>
                </a:solidFill>
                <a:latin typeface="Comic Sans MS" pitchFamily="66" charset="0"/>
              </a:rPr>
              <a:t>In future, I’m not going to…</a:t>
            </a:r>
          </a:p>
        </p:txBody>
      </p:sp>
      <p:sp>
        <p:nvSpPr>
          <p:cNvPr id="3076" name="Text Box 4"/>
          <p:cNvSpPr txBox="1">
            <a:spLocks noChangeArrowheads="1"/>
          </p:cNvSpPr>
          <p:nvPr/>
        </p:nvSpPr>
        <p:spPr bwMode="auto">
          <a:xfrm>
            <a:off x="684213" y="6165850"/>
            <a:ext cx="3959225" cy="396875"/>
          </a:xfrm>
          <a:prstGeom prst="rect">
            <a:avLst/>
          </a:prstGeom>
          <a:noFill/>
          <a:ln w="12700">
            <a:noFill/>
            <a:miter lim="800000"/>
            <a:headEnd type="none" w="sm" len="sm"/>
            <a:tailEnd type="none" w="sm" len="sm"/>
          </a:ln>
        </p:spPr>
        <p:txBody>
          <a:bodyPr>
            <a:spAutoFit/>
          </a:bodyPr>
          <a:lstStyle/>
          <a:p>
            <a:pPr algn="ctr">
              <a:spcBef>
                <a:spcPct val="50000"/>
              </a:spcBef>
            </a:pPr>
            <a:fld id="{568C3A45-657D-4618-97E9-DFF72C677128}" type="datetime2">
              <a:rPr lang="en-GB" sz="2000" b="0">
                <a:solidFill>
                  <a:srgbClr val="000000"/>
                </a:solidFill>
                <a:latin typeface="Tahoma" pitchFamily="34" charset="0"/>
              </a:rPr>
              <a:pPr algn="ctr">
                <a:spcBef>
                  <a:spcPct val="50000"/>
                </a:spcBef>
              </a:pPr>
              <a:t>Wednesday, 25 March 2015</a:t>
            </a:fld>
            <a:endParaRPr lang="en-GB" sz="2000" b="0">
              <a:solidFill>
                <a:srgbClr val="000000"/>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2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2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2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2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20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2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656386" name="Rectangle 2"/>
          <p:cNvSpPr>
            <a:spLocks noGrp="1" noChangeArrowheads="1"/>
          </p:cNvSpPr>
          <p:nvPr>
            <p:ph type="title"/>
          </p:nvPr>
        </p:nvSpPr>
        <p:spPr>
          <a:xfrm>
            <a:off x="0" y="0"/>
            <a:ext cx="9144000" cy="836613"/>
          </a:xfrm>
          <a:ln/>
        </p:spPr>
        <p:txBody>
          <a:bodyPr/>
          <a:lstStyle/>
          <a:p>
            <a:r>
              <a:rPr lang="en-GB" sz="3600" b="1" dirty="0">
                <a:solidFill>
                  <a:srgbClr val="FFFF00"/>
                </a:solidFill>
              </a:rPr>
              <a:t>Back to our intended outcomes…</a:t>
            </a:r>
          </a:p>
        </p:txBody>
      </p:sp>
      <p:sp>
        <p:nvSpPr>
          <p:cNvPr id="656387" name="Rectangle 3"/>
          <p:cNvSpPr>
            <a:spLocks noGrp="1" noChangeArrowheads="1"/>
          </p:cNvSpPr>
          <p:nvPr>
            <p:ph idx="1"/>
          </p:nvPr>
        </p:nvSpPr>
        <p:spPr>
          <a:xfrm>
            <a:off x="0" y="692697"/>
            <a:ext cx="9144000" cy="5760492"/>
          </a:xfrm>
        </p:spPr>
        <p:txBody>
          <a:bodyPr/>
          <a:lstStyle/>
          <a:p>
            <a:pPr>
              <a:lnSpc>
                <a:spcPct val="100000"/>
              </a:lnSpc>
              <a:spcBef>
                <a:spcPts val="600"/>
              </a:spcBef>
              <a:buClr>
                <a:srgbClr val="FFFF00"/>
              </a:buClr>
              <a:buFont typeface="Wingdings" pitchFamily="2" charset="2"/>
              <a:buNone/>
            </a:pPr>
            <a:r>
              <a:rPr lang="en-GB" sz="2800" dirty="0" smtClean="0">
                <a:solidFill>
                  <a:srgbClr val="FFFF00"/>
                </a:solidFill>
                <a:latin typeface="Calibri" pitchFamily="34" charset="0"/>
              </a:rPr>
              <a:t>Do </a:t>
            </a:r>
            <a:r>
              <a:rPr lang="en-GB" sz="2800" dirty="0">
                <a:solidFill>
                  <a:srgbClr val="FFFF00"/>
                </a:solidFill>
                <a:latin typeface="Calibri" pitchFamily="34" charset="0"/>
              </a:rPr>
              <a:t>you now feel enabled to…</a:t>
            </a:r>
          </a:p>
          <a:p>
            <a:pPr>
              <a:lnSpc>
                <a:spcPct val="100000"/>
              </a:lnSpc>
              <a:spcBef>
                <a:spcPts val="600"/>
              </a:spcBef>
              <a:buClr>
                <a:srgbClr val="FFFF00"/>
              </a:buClr>
              <a:buFont typeface="Wingdings" pitchFamily="2" charset="2"/>
              <a:buNone/>
            </a:pPr>
            <a:r>
              <a:rPr lang="en-GB" sz="2800" dirty="0">
                <a:latin typeface="Calibri" pitchFamily="34" charset="0"/>
              </a:rPr>
              <a:t>	</a:t>
            </a:r>
            <a:r>
              <a:rPr lang="en-GB" sz="2800" dirty="0">
                <a:solidFill>
                  <a:srgbClr val="00FF00"/>
                </a:solidFill>
                <a:latin typeface="Calibri" pitchFamily="34" charset="0"/>
              </a:rPr>
              <a:t>two hands = very much better,</a:t>
            </a:r>
            <a:r>
              <a:rPr lang="en-GB" sz="2800" dirty="0">
                <a:latin typeface="Calibri" pitchFamily="34" charset="0"/>
              </a:rPr>
              <a:t> </a:t>
            </a:r>
            <a:endParaRPr lang="en-GB" sz="2800" dirty="0" smtClean="0">
              <a:latin typeface="Calibri" pitchFamily="34" charset="0"/>
            </a:endParaRPr>
          </a:p>
          <a:p>
            <a:pPr>
              <a:lnSpc>
                <a:spcPct val="100000"/>
              </a:lnSpc>
              <a:spcBef>
                <a:spcPts val="600"/>
              </a:spcBef>
              <a:buClr>
                <a:srgbClr val="FFFF00"/>
              </a:buClr>
              <a:buFont typeface="Wingdings" pitchFamily="2" charset="2"/>
              <a:buNone/>
            </a:pPr>
            <a:r>
              <a:rPr lang="en-GB" sz="2800" dirty="0" smtClean="0">
                <a:solidFill>
                  <a:srgbClr val="FF9900"/>
                </a:solidFill>
              </a:rPr>
              <a:t>	</a:t>
            </a:r>
            <a:r>
              <a:rPr lang="en-GB" sz="2800" dirty="0" smtClean="0">
                <a:solidFill>
                  <a:srgbClr val="FF9900"/>
                </a:solidFill>
                <a:latin typeface="Calibri" pitchFamily="34" charset="0"/>
              </a:rPr>
              <a:t>one </a:t>
            </a:r>
            <a:r>
              <a:rPr lang="en-GB" sz="2800" dirty="0">
                <a:solidFill>
                  <a:srgbClr val="FF9900"/>
                </a:solidFill>
                <a:latin typeface="Calibri" pitchFamily="34" charset="0"/>
              </a:rPr>
              <a:t>hand = somewhat better</a:t>
            </a:r>
            <a:r>
              <a:rPr lang="en-GB" sz="2800" dirty="0" smtClean="0">
                <a:latin typeface="Calibri" pitchFamily="34" charset="0"/>
              </a:rPr>
              <a:t>, </a:t>
            </a:r>
          </a:p>
          <a:p>
            <a:pPr>
              <a:lnSpc>
                <a:spcPct val="100000"/>
              </a:lnSpc>
              <a:spcBef>
                <a:spcPts val="600"/>
              </a:spcBef>
              <a:buClr>
                <a:srgbClr val="FFFF00"/>
              </a:buClr>
              <a:buFont typeface="Wingdings" pitchFamily="2" charset="2"/>
              <a:buNone/>
            </a:pPr>
            <a:r>
              <a:rPr lang="en-GB" sz="2800" dirty="0" smtClean="0">
                <a:solidFill>
                  <a:srgbClr val="FF0066"/>
                </a:solidFill>
              </a:rPr>
              <a:t>	</a:t>
            </a:r>
            <a:r>
              <a:rPr lang="en-GB" sz="2800" dirty="0" smtClean="0">
                <a:solidFill>
                  <a:srgbClr val="FF0066"/>
                </a:solidFill>
                <a:latin typeface="Calibri" pitchFamily="34" charset="0"/>
              </a:rPr>
              <a:t>no </a:t>
            </a:r>
            <a:r>
              <a:rPr lang="en-GB" sz="2800" dirty="0">
                <a:solidFill>
                  <a:srgbClr val="FF0066"/>
                </a:solidFill>
                <a:latin typeface="Calibri" pitchFamily="34" charset="0"/>
              </a:rPr>
              <a:t>hands = no </a:t>
            </a:r>
            <a:r>
              <a:rPr lang="en-GB" sz="2800" dirty="0" smtClean="0">
                <a:solidFill>
                  <a:srgbClr val="FF0066"/>
                </a:solidFill>
                <a:latin typeface="Calibri" pitchFamily="34" charset="0"/>
              </a:rPr>
              <a:t>better</a:t>
            </a:r>
            <a:endParaRPr lang="en-GB" sz="2800" dirty="0">
              <a:latin typeface="Calibri" pitchFamily="34" charset="0"/>
            </a:endParaRPr>
          </a:p>
          <a:p>
            <a:pPr lvl="0">
              <a:buFont typeface="+mj-lt"/>
              <a:buAutoNum type="arabicPeriod"/>
            </a:pPr>
            <a:r>
              <a:rPr lang="en-GB" sz="2800" dirty="0" smtClean="0">
                <a:solidFill>
                  <a:schemeClr val="bg1"/>
                </a:solidFill>
              </a:rPr>
              <a:t>Think afresh about how students really learn.</a:t>
            </a:r>
          </a:p>
          <a:p>
            <a:pPr lvl="0">
              <a:buFont typeface="+mj-lt"/>
              <a:buAutoNum type="arabicPeriod"/>
            </a:pPr>
            <a:r>
              <a:rPr lang="en-GB" sz="2800" dirty="0" smtClean="0">
                <a:solidFill>
                  <a:schemeClr val="bg1"/>
                </a:solidFill>
              </a:rPr>
              <a:t>Help students develop the literacies they need to continue in higher education.</a:t>
            </a:r>
          </a:p>
          <a:p>
            <a:pPr lvl="0">
              <a:buFont typeface="+mj-lt"/>
              <a:buAutoNum type="arabicPeriod"/>
            </a:pPr>
            <a:r>
              <a:rPr lang="en-GB" sz="2800" dirty="0" smtClean="0">
                <a:solidFill>
                  <a:schemeClr val="bg1"/>
                </a:solidFill>
              </a:rPr>
              <a:t>Address in your own work with students  seven factors underpinning successful learning.</a:t>
            </a:r>
          </a:p>
          <a:p>
            <a:pPr lvl="0">
              <a:buFont typeface="+mj-lt"/>
              <a:buAutoNum type="arabicPeriod"/>
            </a:pPr>
            <a:r>
              <a:rPr lang="en-GB" sz="2800" dirty="0" smtClean="0">
                <a:solidFill>
                  <a:schemeClr val="bg1"/>
                </a:solidFill>
              </a:rPr>
              <a:t>Get better feedback to more students in less time!</a:t>
            </a:r>
          </a:p>
          <a:p>
            <a:pPr lvl="0">
              <a:buFont typeface="+mj-lt"/>
              <a:buAutoNum type="arabicPeriod"/>
            </a:pPr>
            <a:r>
              <a:rPr lang="en-GB" sz="2800" dirty="0" smtClean="0">
                <a:solidFill>
                  <a:schemeClr val="bg1"/>
                </a:solidFill>
              </a:rPr>
              <a:t>Get students assessing their own and each others’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63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563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638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56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87" grpId="0" build="p"/>
    </p:bld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403648" y="642918"/>
            <a:ext cx="7200800" cy="5622925"/>
          </a:xfrm>
          <a:prstGeom prst="rect">
            <a:avLst/>
          </a:prstGeom>
          <a:noFill/>
          <a:ln w="12700">
            <a:noFill/>
            <a:miter lim="800000"/>
            <a:headEnd/>
            <a:tailEnd/>
          </a:ln>
        </p:spPr>
        <p:txBody>
          <a:bodyPr lIns="92075" tIns="46038" rIns="92075" bIns="46038" anchor="ctr"/>
          <a:lstStyle/>
          <a:p>
            <a:pPr algn="ctr">
              <a:lnSpc>
                <a:spcPct val="90000"/>
              </a:lnSpc>
              <a:buClr>
                <a:srgbClr val="FF3399"/>
              </a:buClr>
              <a:buSzPct val="75000"/>
              <a:buFont typeface="Monotype Sorts" pitchFamily="2" charset="2"/>
              <a:buNone/>
            </a:pPr>
            <a:endParaRPr lang="en-GB" sz="4400" dirty="0">
              <a:solidFill>
                <a:srgbClr val="CCFFFF"/>
              </a:solidFill>
              <a:latin typeface="Calibri" pitchFamily="34" charset="0"/>
            </a:endParaRPr>
          </a:p>
          <a:p>
            <a:pPr algn="ctr">
              <a:lnSpc>
                <a:spcPct val="90000"/>
              </a:lnSpc>
              <a:buClr>
                <a:srgbClr val="FF3399"/>
              </a:buClr>
              <a:buSzPct val="75000"/>
              <a:buFont typeface="Monotype Sorts" pitchFamily="2" charset="2"/>
              <a:buNone/>
            </a:pPr>
            <a:r>
              <a:rPr lang="en-GB" sz="6600" dirty="0">
                <a:solidFill>
                  <a:srgbClr val="CCFFFF"/>
                </a:solidFill>
                <a:latin typeface="Calibri" pitchFamily="34" charset="0"/>
              </a:rPr>
              <a:t>Thank you…</a:t>
            </a:r>
          </a:p>
          <a:p>
            <a:pPr algn="ctr">
              <a:lnSpc>
                <a:spcPct val="90000"/>
              </a:lnSpc>
              <a:buClr>
                <a:srgbClr val="FF3399"/>
              </a:buClr>
              <a:buSzPct val="75000"/>
              <a:buFont typeface="Monotype Sorts" pitchFamily="2" charset="2"/>
              <a:buNone/>
            </a:pPr>
            <a:endParaRPr lang="en-GB" sz="4400" dirty="0">
              <a:solidFill>
                <a:srgbClr val="FFFF00"/>
              </a:solidFill>
              <a:latin typeface="Calibri" pitchFamily="34" charset="0"/>
            </a:endParaRPr>
          </a:p>
          <a:p>
            <a:pPr algn="ctr">
              <a:lnSpc>
                <a:spcPct val="90000"/>
              </a:lnSpc>
              <a:buClr>
                <a:srgbClr val="FF3399"/>
              </a:buClr>
              <a:buSzPct val="75000"/>
              <a:buFont typeface="Monotype Sorts" pitchFamily="2" charset="2"/>
              <a:buNone/>
            </a:pPr>
            <a:r>
              <a:rPr lang="en-GB" sz="4400" dirty="0" smtClean="0">
                <a:solidFill>
                  <a:srgbClr val="FF66CC"/>
                </a:solidFill>
                <a:latin typeface="Calibri" pitchFamily="34" charset="0"/>
              </a:rPr>
              <a:t>http://phil-race.co.uk/</a:t>
            </a:r>
          </a:p>
          <a:p>
            <a:pPr algn="ctr">
              <a:lnSpc>
                <a:spcPct val="90000"/>
              </a:lnSpc>
              <a:buClr>
                <a:srgbClr val="FF3399"/>
              </a:buClr>
              <a:buSzPct val="75000"/>
              <a:buFont typeface="Monotype Sorts" pitchFamily="2" charset="2"/>
              <a:buNone/>
            </a:pPr>
            <a:endParaRPr lang="en-GB" sz="4400" dirty="0" smtClean="0">
              <a:solidFill>
                <a:srgbClr val="00B0F0"/>
              </a:solidFill>
              <a:latin typeface="Calibri" pitchFamily="34" charset="0"/>
            </a:endParaRPr>
          </a:p>
          <a:p>
            <a:pPr algn="ctr">
              <a:lnSpc>
                <a:spcPct val="90000"/>
              </a:lnSpc>
              <a:buClr>
                <a:srgbClr val="FF3399"/>
              </a:buClr>
              <a:buSzPct val="75000"/>
              <a:buFont typeface="Monotype Sorts" pitchFamily="2" charset="2"/>
              <a:buNone/>
            </a:pPr>
            <a:r>
              <a:rPr lang="en-GB" sz="4400" dirty="0" smtClean="0">
                <a:solidFill>
                  <a:srgbClr val="00B0F0"/>
                </a:solidFill>
                <a:latin typeface="Calibri" pitchFamily="34" charset="0"/>
              </a:rPr>
              <a:t>Follow Phil on Twitter</a:t>
            </a:r>
          </a:p>
          <a:p>
            <a:pPr algn="ctr">
              <a:lnSpc>
                <a:spcPct val="90000"/>
              </a:lnSpc>
              <a:buClr>
                <a:srgbClr val="FF3399"/>
              </a:buClr>
              <a:buSzPct val="75000"/>
              <a:buFont typeface="Monotype Sorts" pitchFamily="2" charset="2"/>
              <a:buNone/>
            </a:pPr>
            <a:r>
              <a:rPr lang="en-GB" sz="4400" dirty="0" smtClean="0">
                <a:solidFill>
                  <a:srgbClr val="00B0F0"/>
                </a:solidFill>
                <a:latin typeface="Calibri" pitchFamily="34" charset="0"/>
              </a:rPr>
              <a:t>@RacePhil </a:t>
            </a:r>
            <a:endParaRPr lang="en-GB" sz="4400" dirty="0">
              <a:solidFill>
                <a:srgbClr val="00B0F0"/>
              </a:solidFill>
              <a:latin typeface="Calibri" pitchFamily="34" charset="0"/>
            </a:endParaRPr>
          </a:p>
          <a:p>
            <a:pPr algn="ctr">
              <a:lnSpc>
                <a:spcPct val="90000"/>
              </a:lnSpc>
              <a:buClr>
                <a:srgbClr val="FF3399"/>
              </a:buClr>
              <a:buSzPct val="75000"/>
              <a:buFont typeface="Monotype Sorts" pitchFamily="2" charset="2"/>
              <a:buNone/>
            </a:pPr>
            <a:endParaRPr lang="en-GB" sz="4400" dirty="0">
              <a:solidFill>
                <a:srgbClr val="FF66CC"/>
              </a:solidFill>
              <a:latin typeface="Calibri" pitchFamily="34" charset="0"/>
            </a:endParaRPr>
          </a:p>
          <a:p>
            <a:pPr algn="ctr">
              <a:lnSpc>
                <a:spcPct val="90000"/>
              </a:lnSpc>
              <a:buClr>
                <a:srgbClr val="FF3399"/>
              </a:buClr>
              <a:buSzPct val="75000"/>
              <a:buFont typeface="Monotype Sorts" pitchFamily="2" charset="2"/>
              <a:buNone/>
            </a:pPr>
            <a:r>
              <a:rPr lang="en-GB" sz="4400" dirty="0">
                <a:solidFill>
                  <a:srgbClr val="CCCCFF"/>
                </a:solidFill>
                <a:latin typeface="Calibri" pitchFamily="34" charset="0"/>
              </a:rPr>
              <a:t>e-mail: </a:t>
            </a:r>
            <a:endParaRPr lang="en-GB" sz="4800" dirty="0">
              <a:solidFill>
                <a:srgbClr val="CCCCFF"/>
              </a:solidFill>
              <a:latin typeface="Calibri" pitchFamily="34" charset="0"/>
            </a:endParaRPr>
          </a:p>
          <a:p>
            <a:pPr algn="ctr">
              <a:lnSpc>
                <a:spcPct val="90000"/>
              </a:lnSpc>
              <a:buClr>
                <a:srgbClr val="FF3399"/>
              </a:buClr>
              <a:buSzPct val="75000"/>
              <a:buFont typeface="Monotype Sorts" pitchFamily="2" charset="2"/>
              <a:buNone/>
            </a:pPr>
            <a:r>
              <a:rPr lang="en-GB" sz="4400" dirty="0" smtClean="0">
                <a:solidFill>
                  <a:srgbClr val="FFFF00"/>
                </a:solidFill>
                <a:latin typeface="Calibri" pitchFamily="34" charset="0"/>
              </a:rPr>
              <a:t>phil@phil-race.co.uk</a:t>
            </a:r>
            <a:endParaRPr lang="en-GB" sz="4400" dirty="0">
              <a:solidFill>
                <a:srgbClr val="FFFF00"/>
              </a:solidFill>
              <a:latin typeface="Calibri" pitchFamily="34" charset="0"/>
            </a:endParaRPr>
          </a:p>
          <a:p>
            <a:pPr algn="ctr">
              <a:lnSpc>
                <a:spcPct val="90000"/>
              </a:lnSpc>
              <a:buClr>
                <a:srgbClr val="FF3399"/>
              </a:buClr>
              <a:buSzPct val="75000"/>
              <a:buFont typeface="Monotype Sorts" pitchFamily="2" charset="2"/>
              <a:buNone/>
            </a:pPr>
            <a:endParaRPr lang="en-GB" sz="4400" dirty="0">
              <a:solidFill>
                <a:srgbClr val="CCFFFF"/>
              </a:solidFill>
              <a:latin typeface="Calibri" pitchFamily="34" charset="0"/>
            </a:endParaRPr>
          </a:p>
          <a:p>
            <a:pPr algn="ctr">
              <a:lnSpc>
                <a:spcPct val="90000"/>
              </a:lnSpc>
              <a:buClr>
                <a:srgbClr val="FF3399"/>
              </a:buClr>
              <a:buSzPct val="75000"/>
              <a:buFont typeface="Monotype Sorts" pitchFamily="2" charset="2"/>
              <a:buNone/>
            </a:pPr>
            <a:endParaRPr lang="en-GB" sz="4400" dirty="0">
              <a:solidFill>
                <a:srgbClr val="CCFFFF"/>
              </a:solidFill>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a:defRPr/>
            </a:pPr>
            <a:r>
              <a:rPr lang="en-GB" sz="3600" b="1" dirty="0" smtClean="0">
                <a:latin typeface="Calibri" pitchFamily="34" charset="0"/>
              </a:rPr>
              <a:t>Intended learning outcomes…</a:t>
            </a:r>
          </a:p>
        </p:txBody>
      </p:sp>
      <p:sp>
        <p:nvSpPr>
          <p:cNvPr id="479235" name="Rectangle 3"/>
          <p:cNvSpPr>
            <a:spLocks noGrp="1" noChangeArrowheads="1"/>
          </p:cNvSpPr>
          <p:nvPr>
            <p:ph idx="1"/>
          </p:nvPr>
        </p:nvSpPr>
        <p:spPr>
          <a:xfrm>
            <a:off x="0" y="908650"/>
            <a:ext cx="9144000" cy="5949351"/>
          </a:xfrm>
          <a:noFill/>
        </p:spPr>
        <p:txBody>
          <a:bodyPr/>
          <a:lstStyle/>
          <a:p>
            <a:pPr marL="685800" indent="-685800">
              <a:lnSpc>
                <a:spcPct val="100000"/>
              </a:lnSpc>
              <a:buNone/>
            </a:pPr>
            <a:r>
              <a:rPr lang="en-GB" sz="2800" dirty="0" smtClean="0">
                <a:latin typeface="Calibri" pitchFamily="34" charset="0"/>
              </a:rPr>
              <a:t>After participating in today’s workshop, you should be able to:</a:t>
            </a:r>
          </a:p>
          <a:p>
            <a:pPr lvl="0">
              <a:buFont typeface="+mj-lt"/>
              <a:buAutoNum type="arabicPeriod"/>
            </a:pPr>
            <a:r>
              <a:rPr lang="en-GB" sz="2800" dirty="0" smtClean="0">
                <a:latin typeface="Calibri" pitchFamily="34" charset="0"/>
              </a:rPr>
              <a:t>Think afresh about how students </a:t>
            </a:r>
            <a:r>
              <a:rPr lang="en-GB" sz="2800" dirty="0" smtClean="0">
                <a:solidFill>
                  <a:srgbClr val="FF00FF"/>
                </a:solidFill>
                <a:latin typeface="Calibri" pitchFamily="34" charset="0"/>
              </a:rPr>
              <a:t>really</a:t>
            </a:r>
            <a:r>
              <a:rPr lang="en-GB" sz="2800" dirty="0" smtClean="0">
                <a:latin typeface="Calibri" pitchFamily="34" charset="0"/>
              </a:rPr>
              <a:t> learn.</a:t>
            </a:r>
          </a:p>
          <a:p>
            <a:pPr lvl="0">
              <a:buFont typeface="+mj-lt"/>
              <a:buAutoNum type="arabicPeriod"/>
            </a:pPr>
            <a:r>
              <a:rPr lang="en-GB" sz="2800" dirty="0" smtClean="0"/>
              <a:t>Help students develop the </a:t>
            </a:r>
            <a:r>
              <a:rPr lang="en-GB" sz="2800" dirty="0" smtClean="0">
                <a:solidFill>
                  <a:srgbClr val="FF00FF"/>
                </a:solidFill>
              </a:rPr>
              <a:t>literacies</a:t>
            </a:r>
            <a:r>
              <a:rPr lang="en-GB" sz="2800" dirty="0" smtClean="0"/>
              <a:t> they need to continue in higher education.</a:t>
            </a:r>
            <a:endParaRPr lang="en-GB" sz="2800" dirty="0" smtClean="0">
              <a:latin typeface="Calibri" pitchFamily="34" charset="0"/>
            </a:endParaRPr>
          </a:p>
          <a:p>
            <a:pPr lvl="0">
              <a:buFont typeface="+mj-lt"/>
              <a:buAutoNum type="arabicPeriod"/>
            </a:pPr>
            <a:r>
              <a:rPr lang="en-GB" sz="2800" dirty="0" smtClean="0">
                <a:latin typeface="Calibri" pitchFamily="34" charset="0"/>
              </a:rPr>
              <a:t>Address in your own work with students  </a:t>
            </a:r>
            <a:r>
              <a:rPr lang="en-GB" sz="2800" dirty="0" smtClean="0">
                <a:solidFill>
                  <a:srgbClr val="FF00FF"/>
                </a:solidFill>
                <a:latin typeface="Calibri" pitchFamily="34" charset="0"/>
              </a:rPr>
              <a:t>seven</a:t>
            </a:r>
            <a:r>
              <a:rPr lang="en-GB" sz="2800" dirty="0" smtClean="0">
                <a:latin typeface="Calibri" pitchFamily="34" charset="0"/>
              </a:rPr>
              <a:t> </a:t>
            </a:r>
            <a:r>
              <a:rPr lang="en-GB" sz="2800" dirty="0" smtClean="0">
                <a:solidFill>
                  <a:srgbClr val="FF00FF"/>
                </a:solidFill>
                <a:latin typeface="Calibri" pitchFamily="34" charset="0"/>
              </a:rPr>
              <a:t>factors</a:t>
            </a:r>
            <a:r>
              <a:rPr lang="en-GB" sz="2800" dirty="0" smtClean="0">
                <a:latin typeface="Calibri" pitchFamily="34" charset="0"/>
              </a:rPr>
              <a:t> underpinning successful learning.</a:t>
            </a:r>
          </a:p>
          <a:p>
            <a:pPr lvl="0">
              <a:buFont typeface="+mj-lt"/>
              <a:buAutoNum type="arabicPeriod"/>
            </a:pPr>
            <a:r>
              <a:rPr lang="en-GB" sz="2800" dirty="0" smtClean="0">
                <a:latin typeface="Calibri" pitchFamily="34" charset="0"/>
              </a:rPr>
              <a:t>Get better </a:t>
            </a:r>
            <a:r>
              <a:rPr lang="en-GB" sz="2800" dirty="0" smtClean="0">
                <a:solidFill>
                  <a:srgbClr val="FF00FF"/>
                </a:solidFill>
                <a:latin typeface="Calibri" pitchFamily="34" charset="0"/>
              </a:rPr>
              <a:t>feedback</a:t>
            </a:r>
            <a:r>
              <a:rPr lang="en-GB" sz="2800" dirty="0" smtClean="0">
                <a:latin typeface="Calibri" pitchFamily="34" charset="0"/>
              </a:rPr>
              <a:t> to more students in less time!</a:t>
            </a:r>
          </a:p>
          <a:p>
            <a:pPr lvl="0">
              <a:buFont typeface="+mj-lt"/>
              <a:buAutoNum type="arabicPeriod"/>
            </a:pPr>
            <a:r>
              <a:rPr lang="en-GB" sz="2800" dirty="0" smtClean="0">
                <a:latin typeface="Calibri" pitchFamily="34" charset="0"/>
              </a:rPr>
              <a:t>Get students </a:t>
            </a:r>
            <a:r>
              <a:rPr lang="en-GB" sz="2800" dirty="0" smtClean="0">
                <a:solidFill>
                  <a:srgbClr val="FF00FF"/>
                </a:solidFill>
                <a:latin typeface="Calibri" pitchFamily="34" charset="0"/>
              </a:rPr>
              <a:t>assessing</a:t>
            </a:r>
            <a:r>
              <a:rPr lang="en-GB" sz="2800" dirty="0" smtClean="0">
                <a:latin typeface="Calibri" pitchFamily="34" charset="0"/>
              </a:rPr>
              <a:t> their own and each others’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9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92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92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92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92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92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So what can we do in lectures?</a:t>
            </a:r>
            <a:endParaRPr lang="en-GB" sz="3600" dirty="0"/>
          </a:p>
        </p:txBody>
      </p:sp>
      <p:sp>
        <p:nvSpPr>
          <p:cNvPr id="3" name="Content Placeholder 2"/>
          <p:cNvSpPr>
            <a:spLocks noGrp="1"/>
          </p:cNvSpPr>
          <p:nvPr>
            <p:ph idx="1"/>
          </p:nvPr>
        </p:nvSpPr>
        <p:spPr/>
        <p:txBody>
          <a:bodyPr/>
          <a:lstStyle/>
          <a:p>
            <a:pPr>
              <a:lnSpc>
                <a:spcPct val="100000"/>
              </a:lnSpc>
            </a:pPr>
            <a:r>
              <a:rPr lang="en-GB" dirty="0" smtClean="0"/>
              <a:t>We still meet students in lecture theatres and other large-group sessions, so what do we do? We’ve got to </a:t>
            </a:r>
            <a:r>
              <a:rPr lang="en-GB" dirty="0" smtClean="0">
                <a:solidFill>
                  <a:srgbClr val="FF00FF"/>
                </a:solidFill>
              </a:rPr>
              <a:t>inspire</a:t>
            </a:r>
            <a:r>
              <a:rPr lang="en-GB" dirty="0" smtClean="0"/>
              <a:t> them, arouse their </a:t>
            </a:r>
            <a:r>
              <a:rPr lang="en-GB" dirty="0" smtClean="0">
                <a:solidFill>
                  <a:srgbClr val="FF00FF"/>
                </a:solidFill>
              </a:rPr>
              <a:t>curiosity</a:t>
            </a:r>
            <a:r>
              <a:rPr lang="en-GB" dirty="0" smtClean="0"/>
              <a:t>, get them </a:t>
            </a:r>
            <a:r>
              <a:rPr lang="en-GB" dirty="0" smtClean="0">
                <a:solidFill>
                  <a:srgbClr val="FF00FF"/>
                </a:solidFill>
              </a:rPr>
              <a:t>thinking</a:t>
            </a:r>
            <a:r>
              <a:rPr lang="en-GB" dirty="0" smtClean="0"/>
              <a:t>, and (above all) start making their learning happen. </a:t>
            </a:r>
          </a:p>
          <a:p>
            <a:pPr>
              <a:lnSpc>
                <a:spcPct val="100000"/>
              </a:lnSpc>
            </a:pPr>
            <a:endParaRPr lang="en-GB"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r>
              <a:rPr lang="en-GB" dirty="0" smtClean="0">
                <a:latin typeface="Tahoma" pitchFamily="34" charset="0"/>
              </a:rPr>
              <a:t/>
            </a:r>
            <a:br>
              <a:rPr lang="en-GB" dirty="0" smtClean="0">
                <a:latin typeface="Tahoma" pitchFamily="34" charset="0"/>
              </a:rPr>
            </a:br>
            <a:r>
              <a:rPr lang="en-GB" b="1" dirty="0" smtClean="0">
                <a:solidFill>
                  <a:srgbClr val="FFFF00"/>
                </a:solidFill>
                <a:latin typeface="Tahoma" pitchFamily="34" charset="0"/>
              </a:rPr>
              <a:t>Where we’re at in 2015</a:t>
            </a:r>
            <a:r>
              <a:rPr lang="en-GB" b="1" dirty="0" smtClean="0">
                <a:latin typeface="Tahoma" pitchFamily="34" charset="0"/>
              </a:rPr>
              <a:t/>
            </a:r>
            <a:br>
              <a:rPr lang="en-GB" b="1" dirty="0" smtClean="0">
                <a:latin typeface="Tahoma" pitchFamily="34" charset="0"/>
              </a:rPr>
            </a:br>
            <a:endParaRPr lang="en-GB" sz="4400" b="1" dirty="0" smtClean="0">
              <a:latin typeface="Tahoma" pitchFamily="34" charset="0"/>
            </a:endParaRPr>
          </a:p>
        </p:txBody>
      </p:sp>
      <p:sp>
        <p:nvSpPr>
          <p:cNvPr id="34819" name="Rectangle 3"/>
          <p:cNvSpPr>
            <a:spLocks noGrp="1" noRot="1" noChangeArrowheads="1"/>
          </p:cNvSpPr>
          <p:nvPr>
            <p:ph type="subTitle" idx="1"/>
          </p:nvPr>
        </p:nvSpPr>
        <p:spPr>
          <a:xfrm>
            <a:off x="323528" y="3048000"/>
            <a:ext cx="6820240" cy="3810000"/>
          </a:xfrm>
          <a:noFill/>
        </p:spPr>
        <p:txBody>
          <a:bodyPr lIns="92075" tIns="46038" rIns="92075" bIns="46038" anchor="ctr"/>
          <a:lstStyle/>
          <a:p>
            <a:pPr lvl="3" algn="ctr">
              <a:buNone/>
            </a:pPr>
            <a:r>
              <a:rPr lang="en-GB" sz="3200" b="1" dirty="0" smtClean="0"/>
              <a:t>Adjusting teaching to the digital age of online learning, MOOCs and social media to make learning happen</a:t>
            </a:r>
            <a:r>
              <a:rPr lang="en-GB" sz="3200" b="1" dirty="0"/>
              <a:t>.</a:t>
            </a:r>
            <a:endParaRPr lang="en-GB" sz="4800" b="1" dirty="0"/>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sz="4000" b="0"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smtClean="0">
                <a:latin typeface="Calibri" pitchFamily="34" charset="0"/>
              </a:rPr>
              <a:t>Getting to know each other</a:t>
            </a:r>
            <a:endParaRPr lang="en-GB" sz="3600" b="1" dirty="0">
              <a:latin typeface="Calibri" pitchFamily="34" charset="0"/>
            </a:endParaRPr>
          </a:p>
        </p:txBody>
      </p:sp>
      <p:sp>
        <p:nvSpPr>
          <p:cNvPr id="3" name="Content Placeholder 2"/>
          <p:cNvSpPr>
            <a:spLocks noGrp="1"/>
          </p:cNvSpPr>
          <p:nvPr>
            <p:ph idx="1"/>
          </p:nvPr>
        </p:nvSpPr>
        <p:spPr/>
        <p:txBody>
          <a:bodyPr/>
          <a:lstStyle/>
          <a:p>
            <a:pPr>
              <a:buNone/>
            </a:pPr>
            <a:r>
              <a:rPr lang="en-GB" dirty="0" smtClean="0"/>
              <a:t>In turn, please..</a:t>
            </a:r>
          </a:p>
          <a:p>
            <a:pPr>
              <a:buFont typeface="+mj-lt"/>
              <a:buAutoNum type="arabicPeriod"/>
            </a:pPr>
            <a:r>
              <a:rPr lang="en-GB" dirty="0" smtClean="0"/>
              <a:t>Say one or two sentences about... </a:t>
            </a:r>
          </a:p>
          <a:p>
            <a:pPr lvl="1"/>
            <a:r>
              <a:rPr lang="en-GB" dirty="0" smtClean="0">
                <a:solidFill>
                  <a:srgbClr val="008000"/>
                </a:solidFill>
              </a:rPr>
              <a:t> who you are</a:t>
            </a:r>
            <a:r>
              <a:rPr lang="en-GB" dirty="0" smtClean="0"/>
              <a:t>, </a:t>
            </a:r>
          </a:p>
          <a:p>
            <a:pPr lvl="1"/>
            <a:r>
              <a:rPr lang="en-GB" dirty="0" smtClean="0">
                <a:solidFill>
                  <a:srgbClr val="990000"/>
                </a:solidFill>
              </a:rPr>
              <a:t> where you come from</a:t>
            </a:r>
            <a:r>
              <a:rPr lang="en-GB" dirty="0" smtClean="0"/>
              <a:t>, and </a:t>
            </a:r>
          </a:p>
          <a:p>
            <a:pPr lvl="1"/>
            <a:r>
              <a:rPr lang="en-GB" dirty="0" smtClean="0">
                <a:solidFill>
                  <a:srgbClr val="FF0000"/>
                </a:solidFill>
              </a:rPr>
              <a:t> what you do</a:t>
            </a:r>
            <a:r>
              <a:rPr lang="en-GB" dirty="0" smtClean="0"/>
              <a:t>.</a:t>
            </a:r>
          </a:p>
          <a:p>
            <a:pPr>
              <a:buFont typeface="+mj-lt"/>
              <a:buAutoNum type="arabicPeriod"/>
            </a:pPr>
            <a:r>
              <a:rPr lang="en-GB" dirty="0" smtClean="0">
                <a:solidFill>
                  <a:srgbClr val="FF0000"/>
                </a:solidFill>
              </a:rPr>
              <a:t>(Optional)</a:t>
            </a:r>
            <a:r>
              <a:rPr lang="en-GB" dirty="0" smtClean="0"/>
              <a:t> Share with us one thing that not many people know about you!</a:t>
            </a:r>
            <a:endParaRPr lang="en-GB"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smtClean="0">
                <a:latin typeface="Calibri" pitchFamily="34" charset="0"/>
              </a:rPr>
              <a:t>Post-it exercise</a:t>
            </a:r>
          </a:p>
        </p:txBody>
      </p:sp>
      <p:sp>
        <p:nvSpPr>
          <p:cNvPr id="36868" name="Rectangle 3"/>
          <p:cNvSpPr>
            <a:spLocks noGrp="1" noChangeArrowheads="1"/>
          </p:cNvSpPr>
          <p:nvPr>
            <p:ph idx="1"/>
          </p:nvPr>
        </p:nvSpPr>
        <p:spPr/>
        <p:txBody>
          <a:bodyPr/>
          <a:lstStyle/>
          <a:p>
            <a:pPr>
              <a:lnSpc>
                <a:spcPct val="100000"/>
              </a:lnSpc>
            </a:pPr>
            <a:r>
              <a:rPr lang="en-GB" sz="2800" dirty="0" smtClean="0">
                <a:latin typeface="Calibri" pitchFamily="34" charset="0"/>
              </a:rPr>
              <a:t>On a post-it, </a:t>
            </a:r>
            <a:r>
              <a:rPr lang="en-GB" sz="2800" dirty="0" smtClean="0">
                <a:solidFill>
                  <a:srgbClr val="FF0000"/>
                </a:solidFill>
                <a:latin typeface="Calibri" pitchFamily="34" charset="0"/>
              </a:rPr>
              <a:t>in your best handwriting</a:t>
            </a:r>
            <a:r>
              <a:rPr lang="en-GB" sz="2800" dirty="0" smtClean="0">
                <a:latin typeface="Calibri" pitchFamily="34" charset="0"/>
              </a:rPr>
              <a:t>, please write your own completion of the starter:</a:t>
            </a:r>
          </a:p>
          <a:p>
            <a:pPr>
              <a:lnSpc>
                <a:spcPct val="100000"/>
              </a:lnSpc>
              <a:buFont typeface="Wingdings" pitchFamily="2" charset="2"/>
              <a:buNone/>
            </a:pPr>
            <a:r>
              <a:rPr lang="en-GB" sz="2800" dirty="0" smtClean="0">
                <a:latin typeface="Calibri" pitchFamily="34" charset="0"/>
              </a:rPr>
              <a:t>	</a:t>
            </a:r>
            <a:r>
              <a:rPr lang="en-GB" sz="3600" dirty="0" smtClean="0">
                <a:solidFill>
                  <a:srgbClr val="C00000"/>
                </a:solidFill>
                <a:latin typeface="Calibri" pitchFamily="34" charset="0"/>
              </a:rPr>
              <a:t>“Assessment a</a:t>
            </a:r>
            <a:r>
              <a:rPr lang="en-GB" sz="3600" dirty="0" smtClean="0">
                <a:solidFill>
                  <a:srgbClr val="C00000"/>
                </a:solidFill>
              </a:rPr>
              <a:t>nd feedback </a:t>
            </a:r>
            <a:r>
              <a:rPr lang="en-GB" sz="3600" dirty="0" smtClean="0">
                <a:solidFill>
                  <a:srgbClr val="C00000"/>
                </a:solidFill>
                <a:latin typeface="Calibri" pitchFamily="34" charset="0"/>
              </a:rPr>
              <a:t>would be much better if only I …”</a:t>
            </a:r>
            <a:endParaRPr lang="en-GB" dirty="0" smtClean="0">
              <a:solidFill>
                <a:srgbClr val="C00000"/>
              </a:solidFill>
              <a:latin typeface="Calibri" pitchFamily="34" charset="0"/>
            </a:endParaRPr>
          </a:p>
          <a:p>
            <a:pPr>
              <a:lnSpc>
                <a:spcPct val="100000"/>
              </a:lnSpc>
            </a:pPr>
            <a:r>
              <a:rPr lang="en-GB" sz="2800" dirty="0" smtClean="0">
                <a:latin typeface="Calibri" pitchFamily="34" charset="0"/>
              </a:rPr>
              <a:t>Please swap post-its so that you’ve no idea who has yours.</a:t>
            </a:r>
          </a:p>
          <a:p>
            <a:pPr>
              <a:lnSpc>
                <a:spcPct val="100000"/>
              </a:lnSpc>
            </a:pPr>
            <a:r>
              <a:rPr lang="en-GB" sz="2800" dirty="0" smtClean="0">
                <a:latin typeface="Calibri" pitchFamily="34" charset="0"/>
              </a:rPr>
              <a:t>If chosen, please read out with </a:t>
            </a:r>
            <a:r>
              <a:rPr lang="en-GB" sz="2800" dirty="0" smtClean="0">
                <a:solidFill>
                  <a:srgbClr val="FF0000"/>
                </a:solidFill>
                <a:latin typeface="Calibri" pitchFamily="34" charset="0"/>
              </a:rPr>
              <a:t>passion and drama </a:t>
            </a:r>
            <a:r>
              <a:rPr lang="en-GB" sz="2800" dirty="0" smtClean="0">
                <a:latin typeface="Calibri" pitchFamily="34" charset="0"/>
              </a:rPr>
              <a:t>the post-it you now have.</a:t>
            </a:r>
          </a:p>
          <a:p>
            <a:pPr>
              <a:lnSpc>
                <a:spcPct val="100000"/>
              </a:lnSpc>
            </a:pPr>
            <a:r>
              <a:rPr lang="en-GB" sz="2800" dirty="0" smtClean="0">
                <a:latin typeface="Calibri" pitchFamily="34" charset="0"/>
              </a:rPr>
              <a:t>Please place them all on the chart as directed.</a:t>
            </a:r>
          </a:p>
        </p:txBody>
      </p:sp>
    </p:spTree>
  </p:cSld>
  <p:clrMapOvr>
    <a:masterClrMapping/>
  </p:clrMapOvr>
  <p:timing>
    <p:tnLst>
      <p:par>
        <p:cTn id="1" dur="indefinite" restart="never" nodeType="tmRoot"/>
      </p:par>
    </p:tnLst>
    <p:bldLst>
      <p:bldP spid="36868" grpId="0" build="p">
        <p:tmplLst>
          <p:tmpl lvl="1">
            <p:tnLst>
              <p:par>
                <p:cTn presetID="1" presetClass="entr" presetSubtype="0" fill="hold" nodeType="click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Lst>
      </p:b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29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a:defRPr/>
            </a:pPr>
            <a:r>
              <a:rPr lang="en-GB" sz="3600" b="1" dirty="0" smtClean="0">
                <a:latin typeface="Calibri" pitchFamily="34" charset="0"/>
              </a:rPr>
              <a:t>Post-its…</a:t>
            </a:r>
          </a:p>
        </p:txBody>
      </p:sp>
      <p:sp>
        <p:nvSpPr>
          <p:cNvPr id="37891" name="Rectangle 3"/>
          <p:cNvSpPr>
            <a:spLocks noGrp="1" noChangeArrowheads="1"/>
          </p:cNvSpPr>
          <p:nvPr>
            <p:ph idx="1"/>
          </p:nvPr>
        </p:nvSpPr>
        <p:spPr>
          <a:xfrm>
            <a:off x="538162" y="1412776"/>
            <a:ext cx="8605838" cy="4257757"/>
          </a:xfrm>
          <a:noFill/>
          <a:ln cap="flat"/>
        </p:spPr>
        <p:txBody>
          <a:bodyPr/>
          <a:lstStyle/>
          <a:p>
            <a:pPr>
              <a:lnSpc>
                <a:spcPct val="100000"/>
              </a:lnSpc>
            </a:pPr>
            <a:r>
              <a:rPr lang="en-GB" sz="2600" dirty="0" smtClean="0">
                <a:latin typeface="Calibri" pitchFamily="34" charset="0"/>
              </a:rPr>
              <a:t>A small, equal opportunities, non-threatening space.</a:t>
            </a:r>
          </a:p>
          <a:p>
            <a:pPr>
              <a:lnSpc>
                <a:spcPct val="100000"/>
              </a:lnSpc>
            </a:pPr>
            <a:r>
              <a:rPr lang="en-GB" sz="2600" dirty="0" smtClean="0">
                <a:latin typeface="Calibri" pitchFamily="34" charset="0"/>
              </a:rPr>
              <a:t>Just about everyone is willing to jot something down on a post-it in answer to a question, whereas they may not offer a spoken answer to a question, or write responses on a blank sheet of paper.</a:t>
            </a:r>
          </a:p>
          <a:p>
            <a:pPr>
              <a:lnSpc>
                <a:spcPct val="100000"/>
              </a:lnSpc>
            </a:pPr>
            <a:r>
              <a:rPr lang="en-GB" sz="2600" dirty="0" smtClean="0">
                <a:latin typeface="Calibri" pitchFamily="34" charset="0"/>
              </a:rPr>
              <a:t>Post-its allow everyone the same opportunity to respond, including the quiet or shy students.</a:t>
            </a:r>
          </a:p>
          <a:p>
            <a:pPr>
              <a:lnSpc>
                <a:spcPct val="100000"/>
              </a:lnSpc>
            </a:pPr>
            <a:r>
              <a:rPr lang="en-GB" sz="2600" dirty="0" smtClean="0">
                <a:latin typeface="Calibri" pitchFamily="34" charset="0"/>
              </a:rPr>
              <a:t>Post-its can be swapped, and students can read out someone else’s ideas, in the relative comfort of anonymity.</a:t>
            </a:r>
          </a:p>
          <a:p>
            <a:pPr>
              <a:lnSpc>
                <a:spcPct val="100000"/>
              </a:lnSpc>
            </a:pPr>
            <a:endParaRPr lang="en-GB" sz="2600" dirty="0" smtClean="0">
              <a:latin typeface="Calibri" pitchFamily="34" charset="0"/>
            </a:endParaRPr>
          </a:p>
        </p:txBody>
      </p:sp>
      <p:sp>
        <p:nvSpPr>
          <p:cNvPr id="1164292" name="Rectangle 4"/>
          <p:cNvSpPr>
            <a:spLocks noChangeArrowheads="1"/>
          </p:cNvSpPr>
          <p:nvPr/>
        </p:nvSpPr>
        <p:spPr bwMode="auto">
          <a:xfrm>
            <a:off x="6934200" y="0"/>
            <a:ext cx="2209800" cy="1143000"/>
          </a:xfrm>
          <a:prstGeom prst="rect">
            <a:avLst/>
          </a:prstGeom>
          <a:solidFill>
            <a:srgbClr val="FFFF00"/>
          </a:solidFill>
          <a:ln w="12700">
            <a:solidFill>
              <a:schemeClr val="tx1"/>
            </a:solidFill>
            <a:miter lim="800000"/>
            <a:headEnd type="none" w="sm" len="sm"/>
            <a:tailEnd type="none" w="sm" len="sm"/>
          </a:ln>
          <a:effectLst>
            <a:outerShdw dist="117088" dir="2436078" algn="ctr" rotWithShape="0">
              <a:srgbClr val="000000"/>
            </a:outerShdw>
          </a:effectLst>
        </p:spPr>
        <p:txBody>
          <a:bodyPr wrap="none" anchor="ctr"/>
          <a:lstStyle/>
          <a:p>
            <a:pPr algn="ctr">
              <a:defRPr/>
            </a:pPr>
            <a:endParaRPr lang="en-GB" sz="2000" dirty="0">
              <a:solidFill>
                <a:srgbClr val="FFFF00"/>
              </a:solidFill>
              <a:latin typeface="Times New Roman" pitchFamily="18" charset="0"/>
            </a:endParaRPr>
          </a:p>
        </p:txBody>
      </p:sp>
    </p:spTree>
  </p:cSld>
  <p:clrMapOvr>
    <a:masterClrMapping/>
  </p:clrMapOvr>
  <p:timing>
    <p:tnLst>
      <p:par>
        <p:cTn id="1" dur="indefinite" restart="never" nodeType="tmRoot"/>
      </p:par>
    </p:tnLst>
    <p:bldLst>
      <p:bldP spid="37891" grpId="0" build="p" autoUpdateAnimBg="0">
        <p:tmplLst>
          <p:tmpl lvl="1">
            <p:tnLst>
              <p:par>
                <p:cTn presetID="1" presetClass="entr" presetSubtype="0" fill="hold" nodeType="clickEffect">
                  <p:stCondLst>
                    <p:cond delay="0"/>
                  </p:stCondLst>
                  <p:childTnLst>
                    <p:set>
                      <p:cBhvr>
                        <p:cTn dur="1" fill="hold">
                          <p:stCondLst>
                            <p:cond delay="499"/>
                          </p:stCondLst>
                        </p:cTn>
                        <p:tgtEl>
                          <p:spTgt spid="37891"/>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499"/>
                          </p:stCondLst>
                        </p:cTn>
                        <p:tgtEl>
                          <p:spTgt spid="37891"/>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499"/>
                          </p:stCondLst>
                        </p:cTn>
                        <p:tgtEl>
                          <p:spTgt spid="37891"/>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499"/>
                          </p:stCondLst>
                        </p:cTn>
                        <p:tgtEl>
                          <p:spTgt spid="37891"/>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499"/>
                          </p:stCondLst>
                        </p:cTn>
                        <p:tgtEl>
                          <p:spTgt spid="37891"/>
                        </p:tgtEl>
                        <p:attrNameLst>
                          <p:attrName>style.visibility</p:attrName>
                        </p:attrNameLst>
                      </p:cBhvr>
                      <p:to>
                        <p:strVal val="visible"/>
                      </p:to>
                    </p:set>
                  </p:childTnLst>
                </p:cTn>
              </p:par>
            </p:tnLst>
          </p:tmpl>
        </p:tmplLst>
      </p:b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a:defRPr/>
            </a:pPr>
            <a:r>
              <a:rPr lang="en-GB" sz="3600" b="1" dirty="0" smtClean="0">
                <a:latin typeface="Calibri" pitchFamily="34" charset="0"/>
              </a:rPr>
              <a:t>Finding out where a group is starting from…</a:t>
            </a:r>
          </a:p>
        </p:txBody>
      </p:sp>
      <p:sp>
        <p:nvSpPr>
          <p:cNvPr id="1165315" name="Rectangle 3"/>
          <p:cNvSpPr>
            <a:spLocks noGrp="1" noChangeArrowheads="1"/>
          </p:cNvSpPr>
          <p:nvPr>
            <p:ph idx="1"/>
          </p:nvPr>
        </p:nvSpPr>
        <p:spPr/>
        <p:txBody>
          <a:bodyPr/>
          <a:lstStyle/>
          <a:p>
            <a:pPr>
              <a:lnSpc>
                <a:spcPct val="100000"/>
              </a:lnSpc>
              <a:defRPr/>
            </a:pPr>
            <a:r>
              <a:rPr lang="en-GB" sz="2600" dirty="0" smtClean="0">
                <a:latin typeface="Calibri" pitchFamily="34" charset="0"/>
              </a:rPr>
              <a:t>Post-its are particularly useful for open-ended questions, such as </a:t>
            </a:r>
            <a:r>
              <a:rPr lang="en-GB" sz="2600" dirty="0" smtClean="0">
                <a:solidFill>
                  <a:srgbClr val="0000CC"/>
                </a:solidFill>
                <a:latin typeface="Calibri" pitchFamily="34" charset="0"/>
              </a:rPr>
              <a:t>‘economics would be much better for me if only I …’</a:t>
            </a:r>
          </a:p>
          <a:p>
            <a:pPr>
              <a:lnSpc>
                <a:spcPct val="100000"/>
              </a:lnSpc>
              <a:defRPr/>
            </a:pPr>
            <a:r>
              <a:rPr lang="en-GB" sz="2600" dirty="0" smtClean="0">
                <a:latin typeface="Calibri" pitchFamily="34" charset="0"/>
              </a:rPr>
              <a:t>Responses can be posted on a flipchart or wall, and used as an exhibit.</a:t>
            </a:r>
          </a:p>
          <a:p>
            <a:pPr>
              <a:lnSpc>
                <a:spcPct val="100000"/>
              </a:lnSpc>
              <a:defRPr/>
            </a:pPr>
            <a:r>
              <a:rPr lang="en-GB" sz="2600" dirty="0" smtClean="0">
                <a:latin typeface="Calibri" pitchFamily="34" charset="0"/>
              </a:rPr>
              <a:t>Post-its can be a fast way of finding out what the real intended learning outcomes are for a group.</a:t>
            </a:r>
          </a:p>
          <a:p>
            <a:pPr>
              <a:lnSpc>
                <a:spcPct val="100000"/>
              </a:lnSpc>
              <a:defRPr/>
            </a:pPr>
            <a:r>
              <a:rPr lang="en-GB" sz="2600" dirty="0" smtClean="0">
                <a:latin typeface="Calibri" pitchFamily="34" charset="0"/>
              </a:rPr>
              <a:t>They can also provide a measure of the learning </a:t>
            </a:r>
            <a:r>
              <a:rPr lang="en-GB" sz="2600" dirty="0" smtClean="0">
                <a:solidFill>
                  <a:srgbClr val="FF0000"/>
                </a:solidFill>
                <a:latin typeface="Calibri" pitchFamily="34" charset="0"/>
              </a:rPr>
              <a:t>incomes</a:t>
            </a:r>
            <a:r>
              <a:rPr lang="en-GB" sz="2600" dirty="0" smtClean="0">
                <a:latin typeface="Calibri" pitchFamily="34" charset="0"/>
              </a:rPr>
              <a:t> of the group.</a:t>
            </a:r>
          </a:p>
        </p:txBody>
      </p:sp>
    </p:spTree>
  </p:cSld>
  <p:clrMapOvr>
    <a:masterClrMapping/>
  </p:clrMapOvr>
  <p:timing>
    <p:tnLst>
      <p:par>
        <p:cTn id="1" dur="indefinite" restart="never" nodeType="tmRoot"/>
      </p:par>
    </p:tnLst>
    <p:bldLst>
      <p:bldP spid="1165315" grpId="0" build="p" autoUpdateAnimBg="0">
        <p:tmplLst>
          <p:tmpl lvl="1">
            <p:tnLst>
              <p:par>
                <p:cTn presetID="1" presetClass="entr" presetSubtype="0" fill="hold" nodeType="clickEffect">
                  <p:stCondLst>
                    <p:cond delay="0"/>
                  </p:stCondLst>
                  <p:childTnLst>
                    <p:set>
                      <p:cBhvr>
                        <p:cTn dur="1" fill="hold">
                          <p:stCondLst>
                            <p:cond delay="499"/>
                          </p:stCondLst>
                        </p:cTn>
                        <p:tgtEl>
                          <p:spTgt spid="1165315"/>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499"/>
                          </p:stCondLst>
                        </p:cTn>
                        <p:tgtEl>
                          <p:spTgt spid="1165315"/>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499"/>
                          </p:stCondLst>
                        </p:cTn>
                        <p:tgtEl>
                          <p:spTgt spid="1165315"/>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499"/>
                          </p:stCondLst>
                        </p:cTn>
                        <p:tgtEl>
                          <p:spTgt spid="1165315"/>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499"/>
                          </p:stCondLst>
                        </p:cTn>
                        <p:tgtEl>
                          <p:spTgt spid="1165315"/>
                        </p:tgtEl>
                        <p:attrNameLst>
                          <p:attrName>style.visibility</p:attrName>
                        </p:attrNameLst>
                      </p:cBhvr>
                      <p:to>
                        <p:strVal val="visible"/>
                      </p:to>
                    </p:set>
                  </p:childTnLst>
                </p:cTn>
              </p:par>
            </p:tnLst>
          </p:tmpl>
        </p:tmplLst>
      </p:b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eaLnBrk="1" hangingPunct="1"/>
            <a:r>
              <a:rPr lang="en-GB" altLang="en-US" sz="3600" b="1" smtClean="0"/>
              <a:t>Getting feedback to my students would be much better for me if only I .</a:t>
            </a:r>
            <a:r>
              <a:rPr lang="en-GB" altLang="en-US" sz="3600" smtClean="0"/>
              <a:t>..</a:t>
            </a:r>
          </a:p>
        </p:txBody>
      </p:sp>
      <p:sp>
        <p:nvSpPr>
          <p:cNvPr id="2051" name="Content Placeholder 2"/>
          <p:cNvSpPr>
            <a:spLocks noGrp="1"/>
          </p:cNvSpPr>
          <p:nvPr>
            <p:ph idx="1"/>
          </p:nvPr>
        </p:nvSpPr>
        <p:spPr/>
        <p:txBody>
          <a:bodyPr/>
          <a:lstStyle/>
          <a:p>
            <a:pPr eaLnBrk="1" hangingPunct="1">
              <a:lnSpc>
                <a:spcPct val="100000"/>
              </a:lnSpc>
            </a:pPr>
            <a:r>
              <a:rPr lang="en-GB" altLang="en-US" sz="2000" smtClean="0"/>
              <a:t>Cared more about it;</a:t>
            </a:r>
          </a:p>
          <a:p>
            <a:pPr eaLnBrk="1" hangingPunct="1">
              <a:lnSpc>
                <a:spcPct val="100000"/>
              </a:lnSpc>
            </a:pPr>
            <a:r>
              <a:rPr lang="en-GB" altLang="en-US" sz="2000" smtClean="0"/>
              <a:t>Could express myself more clearly</a:t>
            </a:r>
          </a:p>
          <a:p>
            <a:pPr eaLnBrk="1" hangingPunct="1">
              <a:lnSpc>
                <a:spcPct val="100000"/>
              </a:lnSpc>
            </a:pPr>
            <a:r>
              <a:rPr lang="en-GB" altLang="en-US" sz="2000" smtClean="0"/>
              <a:t>Had something more to say to the poor performing students than ‘you have not done what you were very clearly asked to do’;</a:t>
            </a:r>
          </a:p>
          <a:p>
            <a:pPr eaLnBrk="1" hangingPunct="1">
              <a:lnSpc>
                <a:spcPct val="100000"/>
              </a:lnSpc>
            </a:pPr>
            <a:r>
              <a:rPr lang="en-GB" altLang="en-US" sz="2000" smtClean="0"/>
              <a:t>Could figure out how to use the 1000 characters available in BBL more effectively;</a:t>
            </a:r>
          </a:p>
          <a:p>
            <a:pPr eaLnBrk="1" hangingPunct="1">
              <a:lnSpc>
                <a:spcPct val="100000"/>
              </a:lnSpc>
            </a:pPr>
            <a:r>
              <a:rPr lang="en-GB" altLang="en-US" sz="2000" smtClean="0"/>
              <a:t>Could be bothered;</a:t>
            </a:r>
          </a:p>
          <a:p>
            <a:pPr eaLnBrk="1" hangingPunct="1">
              <a:lnSpc>
                <a:spcPct val="100000"/>
              </a:lnSpc>
            </a:pPr>
            <a:r>
              <a:rPr lang="en-GB" altLang="en-US" sz="2000" smtClean="0"/>
              <a:t>Knew the Department’s attitude and relationship with feedback collection and review;</a:t>
            </a:r>
          </a:p>
          <a:p>
            <a:pPr eaLnBrk="1" hangingPunct="1">
              <a:lnSpc>
                <a:spcPct val="100000"/>
              </a:lnSpc>
            </a:pPr>
            <a:r>
              <a:rPr lang="en-GB" altLang="en-US" sz="2000" smtClean="0"/>
              <a:t>Had more time;</a:t>
            </a:r>
          </a:p>
          <a:p>
            <a:pPr eaLnBrk="1" hangingPunct="1">
              <a:lnSpc>
                <a:spcPct val="100000"/>
              </a:lnSpc>
            </a:pPr>
            <a:r>
              <a:rPr lang="en-GB" altLang="en-US" sz="2000" smtClean="0"/>
              <a:t>Could say what I really wanted to;</a:t>
            </a:r>
          </a:p>
          <a:p>
            <a:pPr eaLnBrk="1" hangingPunct="1">
              <a:lnSpc>
                <a:spcPct val="100000"/>
              </a:lnSpc>
            </a:pPr>
            <a:r>
              <a:rPr lang="en-GB" altLang="en-US" sz="2000" smtClean="0"/>
              <a:t>Could provide both one-to-one and written feedback;</a:t>
            </a:r>
          </a:p>
          <a:p>
            <a:pPr eaLnBrk="1" hangingPunct="1">
              <a:lnSpc>
                <a:spcPct val="100000"/>
              </a:lnSpc>
            </a:pPr>
            <a:r>
              <a:rPr lang="en-GB" altLang="en-US" sz="2000" smtClean="0"/>
              <a:t>Understood students’ learning activities better.</a:t>
            </a:r>
          </a:p>
          <a:p>
            <a:pPr eaLnBrk="1" hangingPunct="1">
              <a:lnSpc>
                <a:spcPct val="100000"/>
              </a:lnSpc>
            </a:pPr>
            <a:endParaRPr lang="en-GB" altLang="en-US" sz="200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58"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eaLnBrk="1" hangingPunct="1">
              <a:spcBef>
                <a:spcPct val="50000"/>
              </a:spcBef>
            </a:pPr>
            <a:r>
              <a:rPr lang="en-GB" sz="3600" dirty="0" smtClean="0">
                <a:solidFill>
                  <a:srgbClr val="FFFF00"/>
                </a:solidFill>
                <a:effectLst>
                  <a:outerShdw blurRad="38100" dist="38100" dir="2700000" algn="tl">
                    <a:srgbClr val="000000">
                      <a:alpha val="43137"/>
                    </a:srgbClr>
                  </a:outerShdw>
                </a:effectLst>
                <a:latin typeface="Arial Rounded MT Bold"/>
              </a:rPr>
              <a:t>This slide has two purposes….</a:t>
            </a:r>
          </a:p>
          <a:p>
            <a:pPr eaLnBrk="1" hangingPunct="1">
              <a:spcBef>
                <a:spcPct val="50000"/>
              </a:spcBef>
            </a:pPr>
            <a:r>
              <a:rPr lang="en-GB" sz="3600" dirty="0" smtClean="0">
                <a:solidFill>
                  <a:srgbClr val="FFFF00"/>
                </a:solidFill>
                <a:effectLst>
                  <a:outerShdw blurRad="38100" dist="38100" dir="2700000" algn="tl">
                    <a:srgbClr val="000000">
                      <a:alpha val="43137"/>
                    </a:srgbClr>
                  </a:outerShdw>
                </a:effectLst>
                <a:latin typeface="Arial Rounded MT Bold"/>
              </a:rPr>
              <a:t>To focus the data projector, when necessary, and…</a:t>
            </a:r>
          </a:p>
          <a:p>
            <a:pPr eaLnBrk="1" hangingPunct="1">
              <a:spcBef>
                <a:spcPct val="50000"/>
              </a:spcBef>
            </a:pPr>
            <a:r>
              <a:rPr lang="en-GB" sz="3600" dirty="0" smtClean="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6" name="Rectangle 4"/>
          <p:cNvSpPr>
            <a:spLocks noChangeArrowheads="1"/>
          </p:cNvSpPr>
          <p:nvPr/>
        </p:nvSpPr>
        <p:spPr bwMode="auto">
          <a:xfrm>
            <a:off x="250825" y="188913"/>
            <a:ext cx="8713788" cy="935037"/>
          </a:xfrm>
          <a:prstGeom prst="rect">
            <a:avLst/>
          </a:prstGeom>
          <a:noFill/>
          <a:ln w="9525" algn="ctr">
            <a:noFill/>
            <a:miter lim="800000"/>
            <a:headEnd/>
            <a:tailEnd/>
          </a:ln>
        </p:spPr>
        <p:txBody>
          <a:bodyPr anchor="ctr"/>
          <a:lstStyle/>
          <a:p>
            <a:pPr algn="ctr" eaLnBrk="1" hangingPunct="1">
              <a:lnSpc>
                <a:spcPct val="85000"/>
              </a:lnSpc>
              <a:defRPr/>
            </a:pPr>
            <a:r>
              <a:rPr lang="en-GB" sz="3600" b="0" kern="0" dirty="0">
                <a:solidFill>
                  <a:srgbClr val="008000"/>
                </a:solidFill>
                <a:latin typeface="Arial Rounded MT Bold"/>
              </a:rPr>
              <a:t>Feedback to students would work much better for me if only I…</a:t>
            </a:r>
            <a:endParaRPr lang="en-GB" sz="3600" b="0" dirty="0">
              <a:solidFill>
                <a:srgbClr val="008000"/>
              </a:solidFill>
              <a:latin typeface="Arial Rounded MT Bold" pitchFamily="34" charset="0"/>
            </a:endParaRPr>
          </a:p>
        </p:txBody>
      </p:sp>
      <p:sp>
        <p:nvSpPr>
          <p:cNvPr id="3075" name="Rectangle 5"/>
          <p:cNvSpPr>
            <a:spLocks noChangeArrowheads="1"/>
          </p:cNvSpPr>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lnSpc>
                <a:spcPct val="70000"/>
              </a:lnSpc>
              <a:spcBef>
                <a:spcPct val="35000"/>
              </a:spcBef>
              <a:buClr>
                <a:srgbClr val="009900"/>
              </a:buClr>
              <a:buFont typeface="Wingdings" panose="05000000000000000000" pitchFamily="2" charset="2"/>
              <a:buChar char="v"/>
            </a:pPr>
            <a:r>
              <a:rPr lang="en-GB" altLang="en-US" smtClean="0">
                <a:solidFill>
                  <a:srgbClr val="660066"/>
                </a:solidFill>
                <a:latin typeface="Arial" panose="020B0604020202020204" pitchFamily="34" charset="0"/>
              </a:rPr>
              <a:t>Thought they’d read and digest it.</a:t>
            </a:r>
          </a:p>
          <a:p>
            <a:pPr eaLnBrk="1" hangingPunct="1">
              <a:lnSpc>
                <a:spcPct val="70000"/>
              </a:lnSpc>
              <a:spcBef>
                <a:spcPct val="35000"/>
              </a:spcBef>
              <a:buClr>
                <a:srgbClr val="009900"/>
              </a:buClr>
              <a:buFont typeface="Wingdings" panose="05000000000000000000" pitchFamily="2" charset="2"/>
              <a:buChar char="v"/>
            </a:pPr>
            <a:r>
              <a:rPr lang="en-GB" altLang="en-US" smtClean="0">
                <a:solidFill>
                  <a:srgbClr val="660066"/>
                </a:solidFill>
                <a:latin typeface="Arial" panose="020B0604020202020204" pitchFamily="34" charset="0"/>
              </a:rPr>
              <a:t>Could give them back their essays to keep.</a:t>
            </a:r>
          </a:p>
          <a:p>
            <a:pPr eaLnBrk="1" hangingPunct="1">
              <a:lnSpc>
                <a:spcPct val="70000"/>
              </a:lnSpc>
              <a:spcBef>
                <a:spcPct val="35000"/>
              </a:spcBef>
              <a:buClr>
                <a:srgbClr val="009900"/>
              </a:buClr>
              <a:buFont typeface="Wingdings" panose="05000000000000000000" pitchFamily="2" charset="2"/>
              <a:buChar char="v"/>
            </a:pPr>
            <a:r>
              <a:rPr lang="en-GB" altLang="en-US" smtClean="0">
                <a:solidFill>
                  <a:srgbClr val="660066"/>
                </a:solidFill>
                <a:latin typeface="Arial" panose="020B0604020202020204" pitchFamily="34" charset="0"/>
              </a:rPr>
              <a:t>Thought it would make a difference.</a:t>
            </a:r>
          </a:p>
          <a:p>
            <a:pPr eaLnBrk="1" hangingPunct="1">
              <a:lnSpc>
                <a:spcPct val="70000"/>
              </a:lnSpc>
              <a:spcBef>
                <a:spcPct val="35000"/>
              </a:spcBef>
              <a:buClr>
                <a:srgbClr val="009900"/>
              </a:buClr>
              <a:buFont typeface="Wingdings" panose="05000000000000000000" pitchFamily="2" charset="2"/>
              <a:buChar char="v"/>
            </a:pPr>
            <a:r>
              <a:rPr lang="en-GB" altLang="en-US" smtClean="0">
                <a:solidFill>
                  <a:srgbClr val="660066"/>
                </a:solidFill>
                <a:latin typeface="Arial" panose="020B0604020202020204" pitchFamily="34" charset="0"/>
              </a:rPr>
              <a:t>Was able to do it more quickly.</a:t>
            </a:r>
          </a:p>
          <a:p>
            <a:pPr eaLnBrk="1" hangingPunct="1">
              <a:lnSpc>
                <a:spcPct val="70000"/>
              </a:lnSpc>
              <a:spcBef>
                <a:spcPct val="35000"/>
              </a:spcBef>
              <a:buClr>
                <a:srgbClr val="009900"/>
              </a:buClr>
              <a:buFont typeface="Wingdings" panose="05000000000000000000" pitchFamily="2" charset="2"/>
              <a:buChar char="v"/>
            </a:pPr>
            <a:r>
              <a:rPr lang="en-GB" altLang="en-US" smtClean="0">
                <a:solidFill>
                  <a:srgbClr val="660066"/>
                </a:solidFill>
                <a:latin typeface="Arial" panose="020B0604020202020204" pitchFamily="34" charset="0"/>
              </a:rPr>
              <a:t>Could be in the right frame of mind when meeting them face to face.</a:t>
            </a:r>
          </a:p>
          <a:p>
            <a:pPr eaLnBrk="1" hangingPunct="1">
              <a:lnSpc>
                <a:spcPct val="70000"/>
              </a:lnSpc>
              <a:spcBef>
                <a:spcPct val="35000"/>
              </a:spcBef>
              <a:buClr>
                <a:srgbClr val="009900"/>
              </a:buClr>
              <a:buFont typeface="Wingdings" panose="05000000000000000000" pitchFamily="2" charset="2"/>
              <a:buChar char="v"/>
            </a:pPr>
            <a:r>
              <a:rPr lang="en-GB" altLang="en-US" smtClean="0">
                <a:solidFill>
                  <a:srgbClr val="660066"/>
                </a:solidFill>
                <a:latin typeface="Arial" panose="020B0604020202020204" pitchFamily="34" charset="0"/>
              </a:rPr>
              <a:t>Could be sure they would understand what I’m trying to tell them.</a:t>
            </a:r>
          </a:p>
          <a:p>
            <a:pPr eaLnBrk="1" hangingPunct="1">
              <a:lnSpc>
                <a:spcPct val="70000"/>
              </a:lnSpc>
              <a:spcBef>
                <a:spcPct val="35000"/>
              </a:spcBef>
              <a:buClr>
                <a:srgbClr val="009900"/>
              </a:buClr>
              <a:buFont typeface="Wingdings" panose="05000000000000000000" pitchFamily="2" charset="2"/>
              <a:buChar char="v"/>
            </a:pPr>
            <a:r>
              <a:rPr lang="en-GB" altLang="en-US" smtClean="0">
                <a:solidFill>
                  <a:srgbClr val="660066"/>
                </a:solidFill>
                <a:latin typeface="Arial" panose="020B0604020202020204" pitchFamily="34" charset="0"/>
              </a:rPr>
              <a:t>Could get them to turn up to receive feedback.</a:t>
            </a:r>
          </a:p>
          <a:p>
            <a:pPr eaLnBrk="1" hangingPunct="1">
              <a:lnSpc>
                <a:spcPct val="70000"/>
              </a:lnSpc>
              <a:spcBef>
                <a:spcPct val="35000"/>
              </a:spcBef>
              <a:buClr>
                <a:srgbClr val="009900"/>
              </a:buClr>
              <a:buFont typeface="Wingdings" panose="05000000000000000000" pitchFamily="2" charset="2"/>
              <a:buChar char="v"/>
            </a:pPr>
            <a:r>
              <a:rPr lang="en-GB" altLang="en-US" smtClean="0">
                <a:solidFill>
                  <a:srgbClr val="660066"/>
                </a:solidFill>
                <a:latin typeface="Arial" panose="020B0604020202020204" pitchFamily="34" charset="0"/>
              </a:rPr>
              <a:t>Had some expectations that they would use it to improve their next mark.</a:t>
            </a:r>
          </a:p>
          <a:p>
            <a:pPr eaLnBrk="1" hangingPunct="1">
              <a:lnSpc>
                <a:spcPct val="70000"/>
              </a:lnSpc>
              <a:spcBef>
                <a:spcPct val="35000"/>
              </a:spcBef>
              <a:buClr>
                <a:srgbClr val="009900"/>
              </a:buClr>
              <a:buFont typeface="Wingdings" panose="05000000000000000000" pitchFamily="2" charset="2"/>
              <a:buChar char="v"/>
            </a:pPr>
            <a:r>
              <a:rPr lang="en-GB" altLang="en-US" smtClean="0">
                <a:solidFill>
                  <a:srgbClr val="660066"/>
                </a:solidFill>
                <a:latin typeface="Arial" panose="020B0604020202020204" pitchFamily="34" charset="0"/>
              </a:rPr>
              <a:t>Cared less about the judgements I make, and how to articulate these in writing.</a:t>
            </a:r>
          </a:p>
          <a:p>
            <a:pPr eaLnBrk="1" hangingPunct="1">
              <a:lnSpc>
                <a:spcPct val="70000"/>
              </a:lnSpc>
              <a:spcBef>
                <a:spcPct val="35000"/>
              </a:spcBef>
              <a:buClr>
                <a:srgbClr val="009900"/>
              </a:buClr>
              <a:buFont typeface="Wingdings" panose="05000000000000000000" pitchFamily="2" charset="2"/>
              <a:buChar char="v"/>
            </a:pPr>
            <a:r>
              <a:rPr lang="en-GB" altLang="en-US" smtClean="0">
                <a:solidFill>
                  <a:srgbClr val="660066"/>
                </a:solidFill>
                <a:latin typeface="Arial" panose="020B0604020202020204" pitchFamily="34" charset="0"/>
              </a:rPr>
              <a:t>Could get more of them to attend workshops, and engage in the learning activities.</a:t>
            </a:r>
          </a:p>
          <a:p>
            <a:pPr eaLnBrk="1" hangingPunct="1">
              <a:lnSpc>
                <a:spcPct val="70000"/>
              </a:lnSpc>
              <a:spcBef>
                <a:spcPct val="35000"/>
              </a:spcBef>
              <a:buClr>
                <a:srgbClr val="009900"/>
              </a:buClr>
              <a:buFont typeface="Wingdings" panose="05000000000000000000" pitchFamily="2" charset="2"/>
              <a:buChar char="v"/>
            </a:pPr>
            <a:r>
              <a:rPr lang="en-GB" altLang="en-US" smtClean="0">
                <a:solidFill>
                  <a:srgbClr val="660066"/>
                </a:solidFill>
                <a:latin typeface="Arial" panose="020B0604020202020204" pitchFamily="34" charset="0"/>
              </a:rPr>
              <a:t>Knew the students better.</a:t>
            </a:r>
          </a:p>
          <a:p>
            <a:pPr eaLnBrk="1" hangingPunct="1">
              <a:lnSpc>
                <a:spcPct val="70000"/>
              </a:lnSpc>
              <a:spcBef>
                <a:spcPct val="35000"/>
              </a:spcBef>
              <a:buClr>
                <a:srgbClr val="009900"/>
              </a:buClr>
              <a:buFont typeface="Wingdings" panose="05000000000000000000" pitchFamily="2" charset="2"/>
              <a:buChar char="v"/>
            </a:pPr>
            <a:r>
              <a:rPr lang="en-GB" altLang="en-US" smtClean="0">
                <a:solidFill>
                  <a:srgbClr val="660066"/>
                </a:solidFill>
                <a:latin typeface="Arial" panose="020B0604020202020204" pitchFamily="34" charset="0"/>
              </a:rPr>
              <a:t>Could discuss this with my students.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ltLang="en-US" sz="3600" smtClean="0"/>
              <a:t>Feedback to students would work much better for me if only I…</a:t>
            </a:r>
          </a:p>
        </p:txBody>
      </p:sp>
      <p:sp>
        <p:nvSpPr>
          <p:cNvPr id="4099" name="Rectangle 3"/>
          <p:cNvSpPr>
            <a:spLocks noGrp="1" noChangeArrowheads="1"/>
          </p:cNvSpPr>
          <p:nvPr>
            <p:ph type="body" idx="1"/>
          </p:nvPr>
        </p:nvSpPr>
        <p:spPr/>
        <p:txBody>
          <a:bodyPr/>
          <a:lstStyle/>
          <a:p>
            <a:pPr eaLnBrk="1" hangingPunct="1">
              <a:lnSpc>
                <a:spcPct val="70000"/>
              </a:lnSpc>
            </a:pPr>
            <a:r>
              <a:rPr lang="en-GB" altLang="en-US" sz="2000" smtClean="0"/>
              <a:t>Knew them personally, and their profiles.</a:t>
            </a:r>
          </a:p>
          <a:p>
            <a:pPr eaLnBrk="1" hangingPunct="1">
              <a:lnSpc>
                <a:spcPct val="70000"/>
              </a:lnSpc>
            </a:pPr>
            <a:r>
              <a:rPr lang="en-GB" altLang="en-US" sz="2000" smtClean="0"/>
              <a:t>Knew how to phrase it in terms students understand.</a:t>
            </a:r>
          </a:p>
          <a:p>
            <a:pPr eaLnBrk="1" hangingPunct="1">
              <a:lnSpc>
                <a:spcPct val="70000"/>
              </a:lnSpc>
            </a:pPr>
            <a:r>
              <a:rPr lang="en-GB" altLang="en-US" sz="2000" smtClean="0"/>
              <a:t>Saw evidence of improvement as a result of that feedback.</a:t>
            </a:r>
          </a:p>
          <a:p>
            <a:pPr eaLnBrk="1" hangingPunct="1">
              <a:lnSpc>
                <a:spcPct val="70000"/>
              </a:lnSpc>
            </a:pPr>
            <a:r>
              <a:rPr lang="en-GB" altLang="en-US" sz="2000" smtClean="0"/>
              <a:t>Knew what to say to them.</a:t>
            </a:r>
          </a:p>
          <a:p>
            <a:pPr eaLnBrk="1" hangingPunct="1">
              <a:lnSpc>
                <a:spcPct val="70000"/>
              </a:lnSpc>
            </a:pPr>
            <a:r>
              <a:rPr lang="en-GB" altLang="en-US" sz="2000" smtClean="0"/>
              <a:t>Made more time for giving effective feedback.</a:t>
            </a:r>
          </a:p>
          <a:p>
            <a:pPr eaLnBrk="1" hangingPunct="1">
              <a:lnSpc>
                <a:spcPct val="70000"/>
              </a:lnSpc>
            </a:pPr>
            <a:r>
              <a:rPr lang="en-GB" altLang="en-US" sz="2000" smtClean="0"/>
              <a:t>Could be clearer about why they got the grade they did.</a:t>
            </a:r>
          </a:p>
          <a:p>
            <a:pPr eaLnBrk="1" hangingPunct="1">
              <a:lnSpc>
                <a:spcPct val="70000"/>
              </a:lnSpc>
            </a:pPr>
            <a:r>
              <a:rPr lang="en-GB" altLang="en-US" sz="2000" smtClean="0"/>
              <a:t>Knew they would read the comments and not just look at the grade.</a:t>
            </a:r>
          </a:p>
          <a:p>
            <a:pPr eaLnBrk="1" hangingPunct="1">
              <a:lnSpc>
                <a:spcPct val="70000"/>
              </a:lnSpc>
            </a:pPr>
            <a:r>
              <a:rPr lang="en-GB" altLang="en-US" sz="2000" smtClean="0"/>
              <a:t>Could identify better what the student needs to do to improve the next piece of work – feedforward.</a:t>
            </a:r>
          </a:p>
          <a:p>
            <a:pPr eaLnBrk="1" hangingPunct="1">
              <a:lnSpc>
                <a:spcPct val="70000"/>
              </a:lnSpc>
            </a:pPr>
            <a:r>
              <a:rPr lang="en-GB" altLang="en-US" sz="2000" smtClean="0"/>
              <a:t>Could do this as a dialogue.</a:t>
            </a:r>
          </a:p>
          <a:p>
            <a:pPr eaLnBrk="1" hangingPunct="1">
              <a:lnSpc>
                <a:spcPct val="70000"/>
              </a:lnSpc>
            </a:pPr>
            <a:r>
              <a:rPr lang="en-GB" altLang="en-US" sz="2000" smtClean="0"/>
              <a:t>Didn’t take so long over it.</a:t>
            </a:r>
          </a:p>
          <a:p>
            <a:pPr eaLnBrk="1" hangingPunct="1">
              <a:lnSpc>
                <a:spcPct val="70000"/>
              </a:lnSpc>
            </a:pPr>
            <a:r>
              <a:rPr lang="en-GB" altLang="en-US" sz="2000" smtClean="0"/>
              <a:t>Had the chance to discuss it and explain it.</a:t>
            </a:r>
          </a:p>
          <a:p>
            <a:pPr eaLnBrk="1" hangingPunct="1">
              <a:lnSpc>
                <a:spcPct val="70000"/>
              </a:lnSpc>
            </a:pPr>
            <a:r>
              <a:rPr lang="en-GB" altLang="en-US" sz="2000" smtClean="0"/>
              <a:t>Had a clue what I’m talking about!</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400" dirty="0" smtClean="0">
                <a:solidFill>
                  <a:srgbClr val="FFFFFF"/>
                </a:solidFill>
              </a:rPr>
              <a:t>Now is the decade of Universities’</a:t>
            </a:r>
            <a:br>
              <a:rPr lang="en-GB" sz="4400" dirty="0" smtClean="0">
                <a:solidFill>
                  <a:srgbClr val="FFFFFF"/>
                </a:solidFill>
              </a:rPr>
            </a:br>
            <a:r>
              <a:rPr lang="en-GB" sz="4400" dirty="0" smtClean="0">
                <a:solidFill>
                  <a:srgbClr val="FFFFFF"/>
                </a:solidFill>
              </a:rPr>
              <a:t>dis-content!</a:t>
            </a:r>
            <a:endParaRPr lang="en-GB" sz="4400" dirty="0">
              <a:solidFill>
                <a:srgbClr val="FFFFFF"/>
              </a:solidFill>
            </a:endParaRPr>
          </a:p>
        </p:txBody>
      </p:sp>
      <p:sp>
        <p:nvSpPr>
          <p:cNvPr id="5" name="Subtitle 4"/>
          <p:cNvSpPr>
            <a:spLocks noGrp="1"/>
          </p:cNvSpPr>
          <p:nvPr>
            <p:ph type="subTitle" idx="1"/>
          </p:nvPr>
        </p:nvSpPr>
        <p:spPr/>
        <p:txBody>
          <a:bodyPr/>
          <a:lstStyle/>
          <a:p>
            <a:r>
              <a:rPr lang="en-GB" sz="4000" b="1" dirty="0" smtClean="0">
                <a:solidFill>
                  <a:schemeClr val="accent1">
                    <a:lumMod val="60000"/>
                    <a:lumOff val="40000"/>
                  </a:schemeClr>
                </a:solidFill>
              </a:rPr>
              <a:t>Never mind the content – feel the learning</a:t>
            </a:r>
            <a:endParaRPr lang="en-GB" sz="4000" b="1" dirty="0">
              <a:solidFill>
                <a:schemeClr val="accent1">
                  <a:lumMod val="60000"/>
                  <a:lumOff val="40000"/>
                </a:schemeClr>
              </a:solidFill>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13"/>
            <a:ext cx="8713788" cy="1871935"/>
          </a:xfrm>
        </p:spPr>
        <p:txBody>
          <a:bodyPr/>
          <a:lstStyle/>
          <a:p>
            <a:pPr algn="l">
              <a:lnSpc>
                <a:spcPct val="100000"/>
              </a:lnSpc>
            </a:pPr>
            <a:r>
              <a:rPr lang="en-GB" sz="3200" dirty="0" smtClean="0">
                <a:latin typeface="Calibri" pitchFamily="34" charset="0"/>
              </a:rPr>
              <a:t>I predict a move of universities away from being the guardians of content, (where everything was about ‘delivery’), towards two major functions: </a:t>
            </a:r>
          </a:p>
        </p:txBody>
      </p:sp>
      <p:sp>
        <p:nvSpPr>
          <p:cNvPr id="19459" name="Rectangle 3"/>
          <p:cNvSpPr>
            <a:spLocks noGrp="1" noChangeArrowheads="1"/>
          </p:cNvSpPr>
          <p:nvPr>
            <p:ph type="body" idx="1"/>
          </p:nvPr>
        </p:nvSpPr>
        <p:spPr>
          <a:xfrm>
            <a:off x="358775" y="2204864"/>
            <a:ext cx="8605838" cy="3662536"/>
          </a:xfrm>
        </p:spPr>
        <p:txBody>
          <a:bodyPr/>
          <a:lstStyle/>
          <a:p>
            <a:pPr eaLnBrk="1" hangingPunct="1">
              <a:buFont typeface="+mj-lt"/>
              <a:buAutoNum type="arabicPeriod"/>
            </a:pPr>
            <a:r>
              <a:rPr lang="en-GB" sz="3600" dirty="0" smtClean="0">
                <a:latin typeface="Calibri" pitchFamily="34" charset="0"/>
              </a:rPr>
              <a:t>Recognising and accrediting </a:t>
            </a:r>
            <a:r>
              <a:rPr lang="en-GB" sz="3600" dirty="0" smtClean="0">
                <a:solidFill>
                  <a:srgbClr val="FF0000"/>
                </a:solidFill>
                <a:latin typeface="Calibri" pitchFamily="34" charset="0"/>
              </a:rPr>
              <a:t>achievement</a:t>
            </a:r>
            <a:r>
              <a:rPr lang="en-GB" sz="3600" dirty="0" smtClean="0">
                <a:latin typeface="Calibri" pitchFamily="34" charset="0"/>
              </a:rPr>
              <a:t>, wherever learning has taken place (i.e. getting the </a:t>
            </a:r>
            <a:r>
              <a:rPr lang="en-GB" sz="3600" dirty="0" smtClean="0">
                <a:solidFill>
                  <a:schemeClr val="accent2">
                    <a:lumMod val="60000"/>
                    <a:lumOff val="40000"/>
                  </a:schemeClr>
                </a:solidFill>
                <a:latin typeface="Calibri" pitchFamily="34" charset="0"/>
              </a:rPr>
              <a:t>assessment</a:t>
            </a:r>
            <a:r>
              <a:rPr lang="en-GB" sz="3600" dirty="0" smtClean="0">
                <a:latin typeface="Calibri" pitchFamily="34" charset="0"/>
              </a:rPr>
              <a:t> right);</a:t>
            </a:r>
          </a:p>
          <a:p>
            <a:pPr eaLnBrk="1" hangingPunct="1">
              <a:buFont typeface="+mj-lt"/>
              <a:buAutoNum type="arabicPeriod"/>
            </a:pPr>
            <a:r>
              <a:rPr lang="en-GB" sz="3600" dirty="0" smtClean="0">
                <a:latin typeface="Calibri" pitchFamily="34" charset="0"/>
              </a:rPr>
              <a:t>Supporting student </a:t>
            </a:r>
            <a:r>
              <a:rPr lang="en-GB" sz="3600" dirty="0" smtClean="0">
                <a:solidFill>
                  <a:srgbClr val="FF0000"/>
                </a:solidFill>
                <a:latin typeface="Calibri" pitchFamily="34" charset="0"/>
              </a:rPr>
              <a:t>learning</a:t>
            </a:r>
            <a:r>
              <a:rPr lang="en-GB" sz="3600" dirty="0" smtClean="0">
                <a:latin typeface="Calibri" pitchFamily="34" charset="0"/>
              </a:rPr>
              <a:t> and </a:t>
            </a:r>
            <a:r>
              <a:rPr lang="en-GB" sz="3600" dirty="0" smtClean="0">
                <a:solidFill>
                  <a:srgbClr val="008000"/>
                </a:solidFill>
                <a:latin typeface="Calibri" pitchFamily="34" charset="0"/>
              </a:rPr>
              <a:t>engagement</a:t>
            </a:r>
            <a:r>
              <a:rPr lang="en-GB" sz="3600" dirty="0" smtClean="0">
                <a:latin typeface="Calibri" pitchFamily="34" charset="0"/>
              </a:rPr>
              <a:t> (not least by making </a:t>
            </a:r>
            <a:r>
              <a:rPr lang="en-GB" sz="3600" dirty="0" smtClean="0">
                <a:solidFill>
                  <a:schemeClr val="accent2">
                    <a:lumMod val="60000"/>
                    <a:lumOff val="40000"/>
                  </a:schemeClr>
                </a:solidFill>
                <a:latin typeface="Calibri" pitchFamily="34" charset="0"/>
              </a:rPr>
              <a:t>feedback</a:t>
            </a:r>
            <a:r>
              <a:rPr lang="en-GB" sz="3600" dirty="0" smtClean="0">
                <a:latin typeface="Calibri" pitchFamily="34" charset="0"/>
              </a:rPr>
              <a:t> work well for students).</a:t>
            </a:r>
          </a:p>
          <a:p>
            <a:pPr eaLnBrk="1" hangingPunct="1"/>
            <a:endParaRPr lang="en-GB" sz="3600" dirty="0" smtClean="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latin typeface="Calibri" pitchFamily="34" charset="0"/>
              </a:rPr>
              <a:t>One of my main worries...</a:t>
            </a:r>
            <a:endParaRPr lang="en-GB" sz="3600" dirty="0">
              <a:latin typeface="Calibri" pitchFamily="34" charset="0"/>
            </a:endParaRPr>
          </a:p>
        </p:txBody>
      </p:sp>
      <p:sp>
        <p:nvSpPr>
          <p:cNvPr id="3" name="Content Placeholder 2"/>
          <p:cNvSpPr>
            <a:spLocks noGrp="1"/>
          </p:cNvSpPr>
          <p:nvPr>
            <p:ph idx="1"/>
          </p:nvPr>
        </p:nvSpPr>
        <p:spPr/>
        <p:txBody>
          <a:bodyPr/>
          <a:lstStyle/>
          <a:p>
            <a:pPr>
              <a:buNone/>
            </a:pPr>
            <a:r>
              <a:rPr lang="en-GB" sz="2800" dirty="0" smtClean="0">
                <a:latin typeface="Calibri" pitchFamily="34" charset="0"/>
              </a:rPr>
              <a:t>We still tend to try to measure...</a:t>
            </a:r>
          </a:p>
          <a:p>
            <a:pPr>
              <a:buNone/>
            </a:pPr>
            <a:r>
              <a:rPr lang="en-GB" sz="2800" dirty="0" smtClean="0">
                <a:latin typeface="Calibri" pitchFamily="34" charset="0"/>
              </a:rPr>
              <a:t>	</a:t>
            </a:r>
            <a:r>
              <a:rPr lang="en-GB" sz="2800" dirty="0" smtClean="0">
                <a:solidFill>
                  <a:srgbClr val="FF00FF"/>
                </a:solidFill>
                <a:latin typeface="Calibri" pitchFamily="34" charset="0"/>
              </a:rPr>
              <a:t>...what’s in students’ heads, and what they can do with what’s there</a:t>
            </a:r>
          </a:p>
          <a:p>
            <a:pPr>
              <a:buNone/>
            </a:pPr>
            <a:r>
              <a:rPr lang="en-GB" sz="2800" dirty="0" smtClean="0">
                <a:latin typeface="Calibri" pitchFamily="34" charset="0"/>
              </a:rPr>
              <a:t>	in terms of two unsatisfactory proxies ... </a:t>
            </a:r>
          </a:p>
          <a:p>
            <a:pPr>
              <a:buAutoNum type="arabicPeriod"/>
            </a:pPr>
            <a:r>
              <a:rPr lang="en-GB" sz="2800" dirty="0" smtClean="0">
                <a:solidFill>
                  <a:srgbClr val="006600"/>
                </a:solidFill>
                <a:latin typeface="Calibri" pitchFamily="34" charset="0"/>
              </a:rPr>
              <a:t>what comes out of students’ </a:t>
            </a:r>
            <a:r>
              <a:rPr lang="en-GB" sz="2800" dirty="0" smtClean="0">
                <a:solidFill>
                  <a:srgbClr val="FF00FF"/>
                </a:solidFill>
                <a:latin typeface="Calibri" pitchFamily="34" charset="0"/>
              </a:rPr>
              <a:t>pens</a:t>
            </a:r>
            <a:r>
              <a:rPr lang="en-GB" sz="2800" dirty="0" smtClean="0">
                <a:solidFill>
                  <a:srgbClr val="006600"/>
                </a:solidFill>
                <a:latin typeface="Calibri" pitchFamily="34" charset="0"/>
              </a:rPr>
              <a:t> in exams;</a:t>
            </a:r>
          </a:p>
          <a:p>
            <a:pPr marL="742950" indent="-742950">
              <a:buNone/>
            </a:pPr>
            <a:r>
              <a:rPr lang="en-GB" sz="2800" b="0" dirty="0" smtClean="0">
                <a:solidFill>
                  <a:srgbClr val="006600"/>
                </a:solidFill>
                <a:latin typeface="Calibri" pitchFamily="34" charset="0"/>
              </a:rPr>
              <a:t>	</a:t>
            </a:r>
            <a:r>
              <a:rPr lang="en-GB" sz="3600" dirty="0" smtClean="0">
                <a:solidFill>
                  <a:srgbClr val="FF0000"/>
                </a:solidFill>
                <a:latin typeface="Creepy" pitchFamily="82" charset="0"/>
              </a:rPr>
              <a:t>(Recently in England called </a:t>
            </a:r>
            <a:r>
              <a:rPr lang="en-GB" sz="3600" dirty="0" err="1" smtClean="0">
                <a:solidFill>
                  <a:srgbClr val="FF0000"/>
                </a:solidFill>
                <a:latin typeface="Creepy" pitchFamily="82" charset="0"/>
              </a:rPr>
              <a:t>Govian</a:t>
            </a:r>
            <a:r>
              <a:rPr lang="en-GB" sz="3600" dirty="0" smtClean="0">
                <a:solidFill>
                  <a:srgbClr val="FF0000"/>
                </a:solidFill>
                <a:latin typeface="Creepy" pitchFamily="82" charset="0"/>
              </a:rPr>
              <a:t> Assessment?) </a:t>
            </a:r>
            <a:endParaRPr lang="en-GB" sz="2800" dirty="0" smtClean="0">
              <a:solidFill>
                <a:srgbClr val="FF0000"/>
              </a:solidFill>
              <a:latin typeface="Creepy" pitchFamily="82" charset="0"/>
            </a:endParaRPr>
          </a:p>
          <a:p>
            <a:pPr>
              <a:buNone/>
            </a:pPr>
            <a:r>
              <a:rPr lang="en-GB" sz="2800" dirty="0" smtClean="0">
                <a:solidFill>
                  <a:srgbClr val="006600"/>
                </a:solidFill>
                <a:latin typeface="Calibri" pitchFamily="34" charset="0"/>
              </a:rPr>
              <a:t>2.	what comes out of their </a:t>
            </a:r>
            <a:r>
              <a:rPr lang="en-GB" sz="2800" dirty="0" smtClean="0">
                <a:solidFill>
                  <a:srgbClr val="FF00FF"/>
                </a:solidFill>
                <a:latin typeface="Calibri" pitchFamily="34" charset="0"/>
              </a:rPr>
              <a:t>keyboards</a:t>
            </a:r>
            <a:r>
              <a:rPr lang="en-GB" sz="2800" dirty="0" smtClean="0">
                <a:solidFill>
                  <a:srgbClr val="006600"/>
                </a:solidFill>
                <a:latin typeface="Calibri" pitchFamily="34" charset="0"/>
              </a:rPr>
              <a:t> in essays and reports</a:t>
            </a:r>
            <a:r>
              <a:rPr lang="en-GB" sz="2800" dirty="0" smtClean="0">
                <a:latin typeface="Calibri"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smtClean="0">
                <a:latin typeface="Calibri" pitchFamily="34" charset="0"/>
              </a:rPr>
              <a:t>Albert Einstein</a:t>
            </a:r>
            <a:endParaRPr lang="en-US" sz="3600" b="1" dirty="0">
              <a:latin typeface="Calibri" pitchFamily="34" charset="0"/>
            </a:endParaRPr>
          </a:p>
        </p:txBody>
      </p:sp>
      <p:sp>
        <p:nvSpPr>
          <p:cNvPr id="3" name="Content Placeholder 2"/>
          <p:cNvSpPr>
            <a:spLocks noGrp="1"/>
          </p:cNvSpPr>
          <p:nvPr>
            <p:ph idx="1"/>
          </p:nvPr>
        </p:nvSpPr>
        <p:spPr/>
        <p:txBody>
          <a:bodyPr/>
          <a:lstStyle/>
          <a:p>
            <a:pPr>
              <a:buNone/>
            </a:pPr>
            <a:r>
              <a:rPr lang="en-GB" dirty="0" smtClean="0">
                <a:latin typeface="Calibri" pitchFamily="34" charset="0"/>
              </a:rPr>
              <a:t>“It is simply madness to keep doing the same thing, and expect different results”</a:t>
            </a:r>
            <a:endParaRPr lang="en-US" dirty="0">
              <a:latin typeface="Calibri" pitchFamily="34" charset="0"/>
            </a:endParaRPr>
          </a:p>
        </p:txBody>
      </p:sp>
      <p:pic>
        <p:nvPicPr>
          <p:cNvPr id="4" name="Picture 3" descr="244px-Albert_Einstein_Head.jpg"/>
          <p:cNvPicPr>
            <a:picLocks noChangeAspect="1"/>
          </p:cNvPicPr>
          <p:nvPr/>
        </p:nvPicPr>
        <p:blipFill>
          <a:blip r:embed="rId3" cstate="email"/>
          <a:stretch>
            <a:fillRect/>
          </a:stretch>
        </p:blipFill>
        <p:spPr>
          <a:xfrm>
            <a:off x="3643306" y="2357430"/>
            <a:ext cx="2324100" cy="30289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1980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smtClean="0">
                <a:latin typeface="Calibri" pitchFamily="34" charset="0"/>
              </a:rPr>
              <a:t>What kinds of madness?</a:t>
            </a:r>
            <a:endParaRPr lang="en-GB" sz="3600" b="1" dirty="0">
              <a:latin typeface="Calibri" pitchFamily="34" charset="0"/>
            </a:endParaRPr>
          </a:p>
        </p:txBody>
      </p:sp>
      <p:sp>
        <p:nvSpPr>
          <p:cNvPr id="3" name="Content Placeholder 2"/>
          <p:cNvSpPr>
            <a:spLocks noGrp="1"/>
          </p:cNvSpPr>
          <p:nvPr>
            <p:ph idx="1"/>
          </p:nvPr>
        </p:nvSpPr>
        <p:spPr>
          <a:xfrm>
            <a:off x="358775" y="908720"/>
            <a:ext cx="8605838" cy="4958681"/>
          </a:xfrm>
        </p:spPr>
        <p:txBody>
          <a:bodyPr/>
          <a:lstStyle/>
          <a:p>
            <a:pPr lvl="0">
              <a:buFont typeface="+mj-lt"/>
              <a:buAutoNum type="arabicPeriod"/>
            </a:pPr>
            <a:r>
              <a:rPr lang="en-GB" sz="2600" dirty="0" smtClean="0">
                <a:solidFill>
                  <a:srgbClr val="FF00FF"/>
                </a:solidFill>
                <a:latin typeface="Calibri" pitchFamily="34" charset="0"/>
              </a:rPr>
              <a:t>Lecturing</a:t>
            </a:r>
            <a:r>
              <a:rPr lang="en-GB" sz="2600" dirty="0" smtClean="0">
                <a:latin typeface="Calibri" pitchFamily="34" charset="0"/>
              </a:rPr>
              <a:t>, in the traditional way (Students don’t now expect to write notes, and often don’t come with pens).</a:t>
            </a:r>
          </a:p>
          <a:p>
            <a:pPr lvl="0">
              <a:buFont typeface="+mj-lt"/>
              <a:buAutoNum type="arabicPeriod"/>
            </a:pPr>
            <a:r>
              <a:rPr lang="en-GB" sz="2600" dirty="0" smtClean="0">
                <a:latin typeface="Calibri" pitchFamily="34" charset="0"/>
              </a:rPr>
              <a:t>Spending hours </a:t>
            </a:r>
            <a:r>
              <a:rPr lang="en-GB" sz="2600" dirty="0" smtClean="0">
                <a:solidFill>
                  <a:srgbClr val="FF00FF"/>
                </a:solidFill>
                <a:latin typeface="Calibri" pitchFamily="34" charset="0"/>
              </a:rPr>
              <a:t>hand-writing feedback </a:t>
            </a:r>
            <a:r>
              <a:rPr lang="en-GB" sz="2600" dirty="0" smtClean="0">
                <a:latin typeface="Calibri" pitchFamily="34" charset="0"/>
              </a:rPr>
              <a:t>comments on students’ work (Students take little notice, and get feedback too late).</a:t>
            </a:r>
          </a:p>
          <a:p>
            <a:pPr lvl="0">
              <a:buFont typeface="+mj-lt"/>
              <a:buAutoNum type="arabicPeriod"/>
            </a:pPr>
            <a:r>
              <a:rPr lang="en-GB" sz="2600" dirty="0" smtClean="0">
                <a:latin typeface="Calibri" pitchFamily="34" charset="0"/>
              </a:rPr>
              <a:t>Marking </a:t>
            </a:r>
            <a:r>
              <a:rPr lang="en-GB" sz="2600" dirty="0" smtClean="0">
                <a:solidFill>
                  <a:srgbClr val="FF00FF"/>
                </a:solidFill>
                <a:latin typeface="Calibri" pitchFamily="34" charset="0"/>
              </a:rPr>
              <a:t>essays</a:t>
            </a:r>
            <a:r>
              <a:rPr lang="en-GB" sz="2600" dirty="0" smtClean="0">
                <a:latin typeface="Calibri" pitchFamily="34" charset="0"/>
              </a:rPr>
              <a:t> (reliability of essays as an assessment method is notoriously poor)</a:t>
            </a:r>
          </a:p>
          <a:p>
            <a:pPr lvl="0">
              <a:buFont typeface="+mj-lt"/>
              <a:buAutoNum type="arabicPeriod"/>
            </a:pPr>
            <a:r>
              <a:rPr lang="en-GB" sz="2600" dirty="0" smtClean="0">
                <a:latin typeface="Calibri" pitchFamily="34" charset="0"/>
              </a:rPr>
              <a:t>Marking huge piles of </a:t>
            </a:r>
            <a:r>
              <a:rPr lang="en-GB" sz="2600" dirty="0" smtClean="0">
                <a:solidFill>
                  <a:srgbClr val="FF00FF"/>
                </a:solidFill>
                <a:latin typeface="Calibri" pitchFamily="34" charset="0"/>
              </a:rPr>
              <a:t>exam scripts </a:t>
            </a:r>
            <a:r>
              <a:rPr lang="en-GB" sz="2600" dirty="0" smtClean="0">
                <a:latin typeface="Calibri" pitchFamily="34" charset="0"/>
              </a:rPr>
              <a:t>(written exams only measure what comes out of pens, we need to assess what’s in heads).</a:t>
            </a:r>
          </a:p>
          <a:p>
            <a:pPr lvl="0">
              <a:buFont typeface="+mj-lt"/>
              <a:buAutoNum type="arabicPeriod"/>
            </a:pPr>
            <a:r>
              <a:rPr lang="en-GB" sz="2600" dirty="0" smtClean="0">
                <a:latin typeface="Calibri" pitchFamily="34" charset="0"/>
              </a:rPr>
              <a:t>Ignoring the fact that students can get to some of the best ‘content’ in the world </a:t>
            </a:r>
            <a:r>
              <a:rPr lang="en-GB" sz="2600" dirty="0" smtClean="0">
                <a:solidFill>
                  <a:srgbClr val="FF00FF"/>
                </a:solidFill>
                <a:latin typeface="Calibri" pitchFamily="34" charset="0"/>
              </a:rPr>
              <a:t>by themselves</a:t>
            </a:r>
            <a:r>
              <a:rPr lang="en-GB" sz="2600" dirty="0" smtClean="0">
                <a:latin typeface="Calibri" pitchFamily="34" charset="0"/>
              </a:rPr>
              <a:t>, at no charge, on their laptops, tablets and mobile phones.</a:t>
            </a:r>
          </a:p>
          <a:p>
            <a:pPr>
              <a:buFont typeface="+mj-lt"/>
              <a:buAutoNum type="arabicPeriod"/>
            </a:pPr>
            <a:endParaRPr lang="en-GB" sz="2600" dirty="0">
              <a:latin typeface="Calibri"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smtClean="0">
                <a:latin typeface="Calibri" pitchFamily="34" charset="0"/>
              </a:rPr>
              <a:t>How we can proceed...</a:t>
            </a:r>
          </a:p>
        </p:txBody>
      </p:sp>
      <p:sp>
        <p:nvSpPr>
          <p:cNvPr id="3" name="Content Placeholder 2"/>
          <p:cNvSpPr>
            <a:spLocks noGrp="1"/>
          </p:cNvSpPr>
          <p:nvPr>
            <p:ph idx="1"/>
          </p:nvPr>
        </p:nvSpPr>
        <p:spPr>
          <a:xfrm>
            <a:off x="358775" y="908721"/>
            <a:ext cx="8605838" cy="4958680"/>
          </a:xfrm>
        </p:spPr>
        <p:txBody>
          <a:bodyPr/>
          <a:lstStyle/>
          <a:p>
            <a:pPr>
              <a:lnSpc>
                <a:spcPct val="100000"/>
              </a:lnSpc>
            </a:pPr>
            <a:r>
              <a:rPr lang="en-GB" sz="2800" dirty="0" smtClean="0"/>
              <a:t>We’ve got to stop wasting our time and energy doing these ‘mad’ things, and focus our expertise on helping students to become excellent learners, getting feedback to them in ways that work much better than old-hat written comments, and transforming assessment into something which causes learning, not just attempting to measure snapshots of what has been memorised.</a:t>
            </a:r>
          </a:p>
          <a:p>
            <a:pPr>
              <a:lnSpc>
                <a:spcPct val="100000"/>
              </a:lnSpc>
            </a:pPr>
            <a:r>
              <a:rPr lang="en-GB" sz="2800" dirty="0" smtClean="0"/>
              <a:t>Presently, too many staff waste much of their time and energy trying to do things that don’t work, and will never work.</a:t>
            </a:r>
            <a:endParaRPr lang="en-GB" sz="28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83568" y="548680"/>
            <a:ext cx="7776864" cy="5832648"/>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1">
              <a:solidFill>
                <a:prstClr val="white"/>
              </a:solidFill>
            </a:endParaRPr>
          </a:p>
        </p:txBody>
      </p:sp>
      <p:sp>
        <p:nvSpPr>
          <p:cNvPr id="5" name="Rectangle 4"/>
          <p:cNvSpPr/>
          <p:nvPr/>
        </p:nvSpPr>
        <p:spPr>
          <a:xfrm>
            <a:off x="251520" y="2708920"/>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smtClean="0">
                <a:solidFill>
                  <a:prstClr val="black"/>
                </a:solidFill>
              </a:rPr>
              <a:t>Evaluating programmes, strengths and areas for improvement</a:t>
            </a:r>
            <a:endParaRPr lang="en-GB" sz="1800" b="1" dirty="0">
              <a:solidFill>
                <a:prstClr val="black"/>
              </a:solidFill>
            </a:endParaRPr>
          </a:p>
        </p:txBody>
      </p:sp>
      <p:sp>
        <p:nvSpPr>
          <p:cNvPr id="6" name="Rectangle 5"/>
          <p:cNvSpPr/>
          <p:nvPr/>
        </p:nvSpPr>
        <p:spPr>
          <a:xfrm>
            <a:off x="6732240" y="2708920"/>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smtClean="0">
                <a:solidFill>
                  <a:prstClr val="black"/>
                </a:solidFill>
              </a:rPr>
              <a:t>Considering delivery modes: face-to-face, </a:t>
            </a:r>
            <a:r>
              <a:rPr lang="en-GB" sz="1800" b="1" dirty="0">
                <a:solidFill>
                  <a:prstClr val="black"/>
                </a:solidFill>
              </a:rPr>
              <a:t>o</a:t>
            </a:r>
            <a:r>
              <a:rPr lang="en-GB" sz="1800" b="1" dirty="0" smtClean="0">
                <a:solidFill>
                  <a:prstClr val="black"/>
                </a:solidFill>
              </a:rPr>
              <a:t>nline, PBL, blended…</a:t>
            </a:r>
            <a:endParaRPr lang="en-GB" sz="1800" b="1" dirty="0">
              <a:solidFill>
                <a:prstClr val="black"/>
              </a:solidFill>
            </a:endParaRPr>
          </a:p>
        </p:txBody>
      </p:sp>
      <p:sp>
        <p:nvSpPr>
          <p:cNvPr id="7" name="Rectangle 6"/>
          <p:cNvSpPr/>
          <p:nvPr/>
        </p:nvSpPr>
        <p:spPr>
          <a:xfrm>
            <a:off x="3347864" y="188640"/>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smtClean="0">
                <a:solidFill>
                  <a:prstClr val="black"/>
                </a:solidFill>
              </a:rPr>
              <a:t>Determining and reviewing subject material: currency, relevance, level</a:t>
            </a:r>
            <a:endParaRPr lang="en-GB" sz="1800" b="1" dirty="0">
              <a:solidFill>
                <a:prstClr val="black"/>
              </a:solidFill>
            </a:endParaRPr>
          </a:p>
        </p:txBody>
      </p:sp>
      <p:sp>
        <p:nvSpPr>
          <p:cNvPr id="8" name="Rectangle 7"/>
          <p:cNvSpPr/>
          <p:nvPr/>
        </p:nvSpPr>
        <p:spPr>
          <a:xfrm>
            <a:off x="3347864" y="5301208"/>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smtClean="0">
                <a:solidFill>
                  <a:prstClr val="black"/>
                </a:solidFill>
              </a:rPr>
              <a:t>Designing fit for purpose assessment methods and approaches</a:t>
            </a:r>
            <a:endParaRPr lang="en-GB" sz="1800" b="1" dirty="0">
              <a:solidFill>
                <a:prstClr val="black"/>
              </a:solidFill>
            </a:endParaRPr>
          </a:p>
        </p:txBody>
      </p:sp>
      <p:sp>
        <p:nvSpPr>
          <p:cNvPr id="9" name="Rectangle 8"/>
          <p:cNvSpPr/>
          <p:nvPr/>
        </p:nvSpPr>
        <p:spPr>
          <a:xfrm>
            <a:off x="611560" y="764704"/>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smtClean="0">
                <a:solidFill>
                  <a:prstClr val="black"/>
                </a:solidFill>
              </a:rPr>
              <a:t>Enhancing quality, seeking continuous improvement</a:t>
            </a:r>
            <a:endParaRPr lang="en-GB" sz="1800" b="1" dirty="0">
              <a:solidFill>
                <a:prstClr val="black"/>
              </a:solidFill>
            </a:endParaRPr>
          </a:p>
        </p:txBody>
      </p:sp>
      <p:sp>
        <p:nvSpPr>
          <p:cNvPr id="10" name="Rectangle 9"/>
          <p:cNvSpPr/>
          <p:nvPr/>
        </p:nvSpPr>
        <p:spPr>
          <a:xfrm>
            <a:off x="6300192" y="692696"/>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smtClean="0">
                <a:solidFill>
                  <a:prstClr val="black"/>
                </a:solidFill>
              </a:rPr>
              <a:t>Designing and refining learning outcomes</a:t>
            </a:r>
            <a:endParaRPr lang="en-GB" sz="1800" b="1" dirty="0">
              <a:solidFill>
                <a:prstClr val="black"/>
              </a:solidFill>
            </a:endParaRPr>
          </a:p>
        </p:txBody>
      </p:sp>
      <p:sp>
        <p:nvSpPr>
          <p:cNvPr id="11" name="Rectangle 10"/>
          <p:cNvSpPr/>
          <p:nvPr/>
        </p:nvSpPr>
        <p:spPr>
          <a:xfrm>
            <a:off x="611560" y="4725144"/>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smtClean="0">
                <a:solidFill>
                  <a:prstClr val="black"/>
                </a:solidFill>
              </a:rPr>
              <a:t>Assuring quality, matching HEI, national and PRSB requirements</a:t>
            </a:r>
            <a:endParaRPr lang="en-GB" sz="1800" b="1" dirty="0">
              <a:solidFill>
                <a:prstClr val="black"/>
              </a:solidFill>
            </a:endParaRPr>
          </a:p>
        </p:txBody>
      </p:sp>
      <p:sp>
        <p:nvSpPr>
          <p:cNvPr id="12" name="Rectangle 11"/>
          <p:cNvSpPr/>
          <p:nvPr/>
        </p:nvSpPr>
        <p:spPr>
          <a:xfrm>
            <a:off x="6300192" y="4725144"/>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smtClean="0">
                <a:solidFill>
                  <a:prstClr val="black"/>
                </a:solidFill>
              </a:rPr>
              <a:t>Thinking through student support</a:t>
            </a:r>
            <a:endParaRPr lang="en-GB" sz="1800" b="1" dirty="0">
              <a:solidFill>
                <a:prstClr val="black"/>
              </a:solidFill>
            </a:endParaRPr>
          </a:p>
        </p:txBody>
      </p:sp>
      <p:sp>
        <p:nvSpPr>
          <p:cNvPr id="24" name="Rectangle 23"/>
          <p:cNvSpPr/>
          <p:nvPr/>
        </p:nvSpPr>
        <p:spPr>
          <a:xfrm>
            <a:off x="3347864" y="2708920"/>
            <a:ext cx="2448272" cy="1440160"/>
          </a:xfrm>
          <a:prstGeom prst="rect">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3200" b="1" dirty="0" smtClean="0">
                <a:solidFill>
                  <a:prstClr val="black"/>
                </a:solidFill>
              </a:rPr>
              <a:t>Curriculum</a:t>
            </a:r>
          </a:p>
          <a:p>
            <a:pPr algn="ctr" fontAlgn="auto">
              <a:spcBef>
                <a:spcPts val="0"/>
              </a:spcBef>
              <a:spcAft>
                <a:spcPts val="0"/>
              </a:spcAft>
            </a:pPr>
            <a:r>
              <a:rPr lang="en-GB" sz="3200" b="1" dirty="0" smtClean="0">
                <a:solidFill>
                  <a:prstClr val="black"/>
                </a:solidFill>
              </a:rPr>
              <a:t>Design</a:t>
            </a:r>
          </a:p>
          <a:p>
            <a:pPr algn="ctr" fontAlgn="auto">
              <a:spcBef>
                <a:spcPts val="0"/>
              </a:spcBef>
              <a:spcAft>
                <a:spcPts val="0"/>
              </a:spcAft>
            </a:pPr>
            <a:r>
              <a:rPr lang="en-GB" sz="3200" b="1" dirty="0" smtClean="0">
                <a:solidFill>
                  <a:prstClr val="black"/>
                </a:solidFill>
              </a:rPr>
              <a:t>Essentials</a:t>
            </a:r>
          </a:p>
          <a:p>
            <a:pPr algn="ctr" fontAlgn="auto">
              <a:spcBef>
                <a:spcPts val="0"/>
              </a:spcBef>
              <a:spcAft>
                <a:spcPts val="0"/>
              </a:spcAft>
            </a:pPr>
            <a:r>
              <a:rPr lang="en-GB" sz="2000" dirty="0" smtClean="0">
                <a:solidFill>
                  <a:prstClr val="black"/>
                </a:solidFill>
              </a:rPr>
              <a:t>(after Sally Brown)</a:t>
            </a:r>
            <a:endParaRPr lang="en-GB" sz="20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Some recent thoughts on lectures, feedback and assessment</a:t>
            </a:r>
            <a:endParaRPr lang="en-GB" dirty="0"/>
          </a:p>
        </p:txBody>
      </p:sp>
      <p:sp>
        <p:nvSpPr>
          <p:cNvPr id="5" name="Subtitle 4"/>
          <p:cNvSpPr>
            <a:spLocks noGrp="1"/>
          </p:cNvSpPr>
          <p:nvPr>
            <p:ph type="subTitle" idx="1"/>
          </p:nvPr>
        </p:nvSpPr>
        <p:spPr>
          <a:xfrm>
            <a:off x="0" y="3789040"/>
            <a:ext cx="7003976" cy="2362200"/>
          </a:xfrm>
        </p:spPr>
        <p:txBody>
          <a:bodyPr/>
          <a:lstStyle/>
          <a:p>
            <a:r>
              <a:rPr lang="en-GB" sz="3600" b="1" dirty="0" smtClean="0"/>
              <a:t>What the gurus </a:t>
            </a:r>
          </a:p>
          <a:p>
            <a:r>
              <a:rPr lang="en-GB" sz="3600" b="1" dirty="0" smtClean="0"/>
              <a:t>(and others) say</a:t>
            </a:r>
            <a:endParaRPr lang="en-GB" sz="3600" b="1"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a:endParaRPr lang="en-US" sz="2400" b="0" dirty="0" smtClean="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a:endParaRPr lang="en-US" sz="2400" b="0" dirty="0" smtClean="0">
              <a:solidFill>
                <a:srgbClr val="000000"/>
              </a:solidFill>
              <a:latin typeface="Tahoma" pitchFamily="34" charset="0"/>
            </a:endParaRPr>
          </a:p>
        </p:txBody>
      </p:sp>
      <p:sp>
        <p:nvSpPr>
          <p:cNvPr id="5124" name="Rectangle 5"/>
          <p:cNvSpPr>
            <a:spLocks noGrp="1" noChangeArrowheads="1"/>
          </p:cNvSpPr>
          <p:nvPr>
            <p:ph type="title"/>
          </p:nvPr>
        </p:nvSpPr>
        <p:spPr>
          <a:xfrm>
            <a:off x="838200" y="0"/>
            <a:ext cx="7759700" cy="1092200"/>
          </a:xfrm>
          <a:noFill/>
          <a:ln>
            <a:noFill/>
          </a:ln>
        </p:spPr>
        <p:txBody>
          <a:bodyPr/>
          <a:lstStyle/>
          <a:p>
            <a:pPr>
              <a:defRPr/>
            </a:pPr>
            <a:r>
              <a:rPr lang="en-GB" sz="5400" b="0" dirty="0" smtClean="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000" dirty="0" smtClean="0">
                <a:solidFill>
                  <a:schemeClr val="bg1"/>
                </a:solidFill>
                <a:latin typeface="Calibri" pitchFamily="34" charset="0"/>
              </a:rPr>
              <a:t>Born a Geordie</a:t>
            </a:r>
          </a:p>
          <a:p>
            <a:pPr>
              <a:lnSpc>
                <a:spcPct val="100000"/>
              </a:lnSpc>
              <a:spcBef>
                <a:spcPct val="30000"/>
              </a:spcBef>
              <a:buSzTx/>
              <a:buFont typeface="Wingdings" pitchFamily="2" charset="2"/>
              <a:buChar char="v"/>
            </a:pPr>
            <a:r>
              <a:rPr lang="en-GB" sz="2000" dirty="0" smtClean="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000" dirty="0" smtClean="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000" dirty="0" smtClean="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000" dirty="0" smtClean="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000" dirty="0" smtClean="0">
                <a:solidFill>
                  <a:srgbClr val="FFFF00"/>
                </a:solidFill>
                <a:latin typeface="Calibri" pitchFamily="34" charset="0"/>
              </a:rPr>
              <a:t>Then a lecturer and warden</a:t>
            </a:r>
          </a:p>
          <a:p>
            <a:pPr>
              <a:lnSpc>
                <a:spcPct val="100000"/>
              </a:lnSpc>
              <a:spcBef>
                <a:spcPct val="30000"/>
              </a:spcBef>
              <a:buSzTx/>
              <a:buFont typeface="Wingdings" pitchFamily="2" charset="2"/>
              <a:buChar char="v"/>
            </a:pPr>
            <a:r>
              <a:rPr lang="en-GB" sz="2000" dirty="0" smtClean="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000" dirty="0" smtClean="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000" dirty="0" smtClean="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000" dirty="0" smtClean="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000" dirty="0" smtClean="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000" dirty="0" smtClean="0">
                <a:solidFill>
                  <a:schemeClr val="bg1"/>
                </a:solidFill>
                <a:latin typeface="Calibri" pitchFamily="34" charset="0"/>
              </a:rPr>
              <a:t>And now ‘retired’! (1995, 2009)</a:t>
            </a:r>
          </a:p>
          <a:p>
            <a:pPr>
              <a:lnSpc>
                <a:spcPct val="100000"/>
              </a:lnSpc>
              <a:spcBef>
                <a:spcPct val="30000"/>
              </a:spcBef>
              <a:buSzTx/>
              <a:buFont typeface="Wingdings" pitchFamily="2" charset="2"/>
              <a:buChar char="v"/>
            </a:pPr>
            <a:r>
              <a:rPr lang="en-GB" sz="2000" dirty="0" smtClean="0">
                <a:solidFill>
                  <a:srgbClr val="FFCCCC"/>
                </a:solidFill>
                <a:latin typeface="Calibri" pitchFamily="34" charset="0"/>
              </a:rPr>
              <a:t>Working with students on learning techniques</a:t>
            </a:r>
          </a:p>
          <a:p>
            <a:pPr>
              <a:lnSpc>
                <a:spcPct val="100000"/>
              </a:lnSpc>
              <a:spcBef>
                <a:spcPct val="30000"/>
              </a:spcBef>
              <a:buSzTx/>
              <a:buFont typeface="Wingdings" pitchFamily="2" charset="2"/>
              <a:buChar char="v"/>
            </a:pPr>
            <a:r>
              <a:rPr lang="en-GB" sz="2000" dirty="0" smtClean="0">
                <a:solidFill>
                  <a:srgbClr val="FFFF66"/>
                </a:solidFill>
                <a:latin typeface="Calibri" pitchFamily="34" charset="0"/>
              </a:rPr>
              <a:t>And lecturers on teaching and assessment strategies</a:t>
            </a:r>
          </a:p>
          <a:p>
            <a:pPr>
              <a:lnSpc>
                <a:spcPct val="100000"/>
              </a:lnSpc>
              <a:spcBef>
                <a:spcPct val="30000"/>
              </a:spcBef>
              <a:buSzTx/>
              <a:buFont typeface="Wingdings" pitchFamily="2" charset="2"/>
              <a:buChar char="v"/>
            </a:pPr>
            <a:r>
              <a:rPr lang="en-GB" sz="2000" dirty="0" smtClean="0">
                <a:solidFill>
                  <a:srgbClr val="66FF33"/>
                </a:solidFill>
                <a:latin typeface="Calibri" pitchFamily="34" charset="0"/>
              </a:rPr>
              <a:t>And trainers on training design</a:t>
            </a:r>
          </a:p>
          <a:p>
            <a:pPr>
              <a:lnSpc>
                <a:spcPct val="100000"/>
              </a:lnSpc>
              <a:spcBef>
                <a:spcPct val="30000"/>
              </a:spcBef>
              <a:buSzTx/>
              <a:buFont typeface="Wingdings" pitchFamily="2" charset="2"/>
              <a:buNone/>
            </a:pPr>
            <a:r>
              <a:rPr lang="en-GB" sz="2000" dirty="0" smtClean="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000" dirty="0" smtClean="0">
                <a:solidFill>
                  <a:srgbClr val="FFCCFF"/>
                </a:solidFill>
                <a:latin typeface="Calibri" pitchFamily="34" charset="0"/>
              </a:rPr>
              <a:t>Visiting Prof: Plymouth</a:t>
            </a:r>
          </a:p>
          <a:p>
            <a:pPr>
              <a:lnSpc>
                <a:spcPct val="100000"/>
              </a:lnSpc>
              <a:spcBef>
                <a:spcPct val="30000"/>
              </a:spcBef>
              <a:buSzTx/>
              <a:buFont typeface="Wingdings" pitchFamily="2" charset="2"/>
              <a:buChar char="v"/>
            </a:pPr>
            <a:r>
              <a:rPr lang="en-GB" sz="2000" dirty="0" smtClean="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000" dirty="0" smtClean="0">
                <a:solidFill>
                  <a:srgbClr val="FFCCFF"/>
                </a:solidFill>
                <a:latin typeface="Calibri" pitchFamily="34" charset="0"/>
              </a:rPr>
              <a:t>Travelling around as usual!</a:t>
            </a:r>
          </a:p>
          <a:p>
            <a:pPr>
              <a:lnSpc>
                <a:spcPct val="100000"/>
              </a:lnSpc>
              <a:spcBef>
                <a:spcPct val="30000"/>
              </a:spcBef>
              <a:buSzTx/>
              <a:buFont typeface="Wingdings" pitchFamily="2" charset="2"/>
              <a:buChar char="v"/>
            </a:pPr>
            <a:r>
              <a:rPr lang="en-GB" sz="2000" dirty="0" smtClean="0">
                <a:solidFill>
                  <a:srgbClr val="FFCCFF"/>
                </a:solidFill>
                <a:latin typeface="Calibri" pitchFamily="34" charset="0"/>
              </a:rPr>
              <a:t>Based at Newcastle, UK</a:t>
            </a:r>
          </a:p>
          <a:p>
            <a:pPr>
              <a:lnSpc>
                <a:spcPct val="100000"/>
              </a:lnSpc>
              <a:spcBef>
                <a:spcPct val="30000"/>
              </a:spcBef>
              <a:buSzTx/>
              <a:buFont typeface="Wingdings" pitchFamily="2" charset="2"/>
              <a:buChar char="v"/>
            </a:pPr>
            <a:r>
              <a:rPr lang="en-GB" sz="2000" dirty="0" smtClean="0">
                <a:solidFill>
                  <a:srgbClr val="FFCCFF"/>
                </a:solidFill>
                <a:latin typeface="Calibri" pitchFamily="34" charset="0"/>
              </a:rPr>
              <a:t>And on trains</a:t>
            </a:r>
          </a:p>
          <a:p>
            <a:pPr>
              <a:lnSpc>
                <a:spcPct val="100000"/>
              </a:lnSpc>
              <a:spcBef>
                <a:spcPct val="30000"/>
              </a:spcBef>
              <a:buSzTx/>
              <a:buFont typeface="Wingdings" pitchFamily="2" charset="2"/>
              <a:buChar char="v"/>
            </a:pPr>
            <a:r>
              <a:rPr lang="en-GB" sz="2000" dirty="0" smtClean="0">
                <a:solidFill>
                  <a:srgbClr val="FFCCFF"/>
                </a:solidFill>
                <a:latin typeface="Calibri" pitchFamily="34" charset="0"/>
              </a:rPr>
              <a:t>And still a Geordie.</a:t>
            </a:r>
          </a:p>
        </p:txBody>
      </p:sp>
      <p:sp>
        <p:nvSpPr>
          <p:cNvPr id="6151" name="AutoShape 11">
            <a:hlinkClick r:id="rId3" action="ppaction://hlinkfile" highlightClick="1"/>
          </p:cNvPr>
          <p:cNvSpPr>
            <a:spLocks noChangeArrowheads="1"/>
          </p:cNvSpPr>
          <p:nvPr/>
        </p:nvSpPr>
        <p:spPr bwMode="auto">
          <a:xfrm>
            <a:off x="5105400" y="6096000"/>
            <a:ext cx="1804988" cy="762000"/>
          </a:xfrm>
          <a:prstGeom prst="actionButtonBlank">
            <a:avLst/>
          </a:prstGeom>
          <a:noFill/>
          <a:ln w="12700">
            <a:noFill/>
            <a:miter lim="800000"/>
            <a:headEnd type="none" w="sm" len="sm"/>
            <a:tailEnd type="none" w="sm" len="sm"/>
          </a:ln>
        </p:spPr>
        <p:txBody>
          <a:bodyPr wrap="none" anchor="ctr"/>
          <a:lstStyle/>
          <a:p>
            <a:pPr algn="ctr"/>
            <a:endParaRPr lang="en-US" sz="2400" b="0" dirty="0" smtClean="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a:spcBef>
                <a:spcPct val="50000"/>
              </a:spcBef>
            </a:pPr>
            <a:endParaRPr lang="en-US" sz="2400" b="0" dirty="0" smtClean="0">
              <a:solidFill>
                <a:srgbClr val="000000"/>
              </a:solidFill>
              <a:latin typeface="Tahoma" pitchFamily="34" charset="0"/>
            </a:endParaRPr>
          </a:p>
        </p:txBody>
      </p:sp>
      <p:sp>
        <p:nvSpPr>
          <p:cNvPr id="164878" name="Text Box 14"/>
          <p:cNvSpPr txBox="1">
            <a:spLocks noChangeArrowheads="1"/>
          </p:cNvSpPr>
          <p:nvPr/>
        </p:nvSpPr>
        <p:spPr bwMode="auto">
          <a:xfrm>
            <a:off x="1692275" y="5853113"/>
            <a:ext cx="5832475" cy="830997"/>
          </a:xfrm>
          <a:prstGeom prst="rect">
            <a:avLst/>
          </a:prstGeom>
          <a:noFill/>
          <a:ln w="12700">
            <a:noFill/>
            <a:miter lim="800000"/>
            <a:headEnd type="none" w="sm" len="sm"/>
            <a:tailEnd type="none" w="sm" len="sm"/>
          </a:ln>
        </p:spPr>
        <p:txBody>
          <a:bodyPr>
            <a:spAutoFit/>
          </a:bodyPr>
          <a:lstStyle/>
          <a:p>
            <a:pPr algn="ctr"/>
            <a:r>
              <a:rPr lang="en-GB" sz="2400" dirty="0" smtClean="0">
                <a:solidFill>
                  <a:srgbClr val="FFFF00"/>
                </a:solidFill>
                <a:latin typeface="Calibri" pitchFamily="34" charset="0"/>
              </a:rPr>
              <a:t>And an expert…</a:t>
            </a:r>
          </a:p>
          <a:p>
            <a:pPr algn="ctr"/>
            <a:r>
              <a:rPr lang="en-GB" sz="2400" dirty="0" smtClean="0">
                <a:solidFill>
                  <a:srgbClr val="FFFF00"/>
                </a:solidFill>
                <a:latin typeface="Calibri" pitchFamily="34" charset="0"/>
              </a:rPr>
              <a:t>on train routes and timetables!</a:t>
            </a:r>
          </a:p>
        </p:txBody>
      </p:sp>
      <p:sp>
        <p:nvSpPr>
          <p:cNvPr id="6154" name="AutoShape 16">
            <a:hlinkClick r:id="rId4" action="ppaction://hlinkpres?slideindex=1&amp;slidetitle=" highlightClick="1"/>
          </p:cNvPr>
          <p:cNvSpPr>
            <a:spLocks noChangeArrowheads="1"/>
          </p:cNvSpPr>
          <p:nvPr/>
        </p:nvSpPr>
        <p:spPr bwMode="auto">
          <a:xfrm>
            <a:off x="4859338" y="5373688"/>
            <a:ext cx="3889375" cy="719137"/>
          </a:xfrm>
          <a:prstGeom prst="actionButtonBlank">
            <a:avLst/>
          </a:prstGeom>
          <a:noFill/>
          <a:ln w="12700">
            <a:noFill/>
            <a:miter lim="800000"/>
            <a:headEnd type="none" w="sm" len="sm"/>
            <a:tailEnd type="none" w="sm" len="sm"/>
          </a:ln>
        </p:spPr>
        <p:txBody>
          <a:bodyPr wrap="none" anchor="ctr"/>
          <a:lstStyle/>
          <a:p>
            <a:pPr algn="ctr"/>
            <a:endParaRPr lang="en-US" sz="2400" b="0" dirty="0" smtClean="0">
              <a:solidFill>
                <a:srgbClr val="000000"/>
              </a:solidFill>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solidFill>
                  <a:srgbClr val="FF00FF"/>
                </a:solidFill>
              </a:rPr>
              <a:t>How it used to be</a:t>
            </a:r>
            <a:endParaRPr lang="en-GB" sz="3600" dirty="0">
              <a:solidFill>
                <a:srgbClr val="FF00FF"/>
              </a:solidFill>
            </a:endParaRPr>
          </a:p>
        </p:txBody>
      </p:sp>
      <p:sp>
        <p:nvSpPr>
          <p:cNvPr id="3" name="Content Placeholder 2"/>
          <p:cNvSpPr>
            <a:spLocks noGrp="1"/>
          </p:cNvSpPr>
          <p:nvPr>
            <p:ph idx="1"/>
          </p:nvPr>
        </p:nvSpPr>
        <p:spPr>
          <a:xfrm>
            <a:off x="358775" y="1052737"/>
            <a:ext cx="8605838" cy="4814664"/>
          </a:xfrm>
        </p:spPr>
        <p:txBody>
          <a:bodyPr/>
          <a:lstStyle/>
          <a:p>
            <a:r>
              <a:rPr lang="en-GB" sz="2400" dirty="0" smtClean="0">
                <a:latin typeface="Courier New" pitchFamily="49" charset="0"/>
                <a:cs typeface="Courier New" pitchFamily="49" charset="0"/>
              </a:rPr>
              <a:t>Once, lecturers imagined that students would be honoured to sit for hours at a time, looking at them and listening to them, and writing down everything they said and everything they wrote on the blackboard. In some lectures, students could come out with up to four handwritten pages of notes. </a:t>
            </a:r>
          </a:p>
          <a:p>
            <a:r>
              <a:rPr lang="en-GB" sz="2400" dirty="0" smtClean="0">
                <a:latin typeface="Courier New" pitchFamily="49" charset="0"/>
                <a:cs typeface="Courier New" pitchFamily="49" charset="0"/>
              </a:rPr>
              <a:t>If they did just that, and gave bits of it back in exams, they got degrees. In seminars then, nothing much happened most of the time. </a:t>
            </a:r>
          </a:p>
          <a:p>
            <a:r>
              <a:rPr lang="en-GB" sz="2400" dirty="0" smtClean="0">
                <a:latin typeface="Courier New" pitchFamily="49" charset="0"/>
                <a:cs typeface="Courier New" pitchFamily="49" charset="0"/>
              </a:rPr>
              <a:t>Perhaps it was thus when our recent Minister of Education was a student?</a:t>
            </a:r>
            <a:endParaRPr lang="en-GB" sz="2400" dirty="0">
              <a:latin typeface="Courier New" pitchFamily="49" charset="0"/>
              <a:cs typeface="Courier New" pitchFamily="49"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solidFill>
                  <a:srgbClr val="FF00FF"/>
                </a:solidFill>
              </a:rPr>
              <a:t>But now...</a:t>
            </a:r>
          </a:p>
        </p:txBody>
      </p:sp>
      <p:sp>
        <p:nvSpPr>
          <p:cNvPr id="3" name="Content Placeholder 2"/>
          <p:cNvSpPr>
            <a:spLocks noGrp="1"/>
          </p:cNvSpPr>
          <p:nvPr>
            <p:ph idx="1"/>
          </p:nvPr>
        </p:nvSpPr>
        <p:spPr/>
        <p:txBody>
          <a:bodyPr/>
          <a:lstStyle/>
          <a:p>
            <a:r>
              <a:rPr lang="en-GB" dirty="0" smtClean="0"/>
              <a:t>In our digital age, things have changed rather a lot. Many students don’t come with pens for a start – they do have </a:t>
            </a:r>
            <a:r>
              <a:rPr lang="en-GB" dirty="0" err="1" smtClean="0"/>
              <a:t>smartphones</a:t>
            </a:r>
            <a:r>
              <a:rPr lang="en-GB" dirty="0" smtClean="0"/>
              <a:t>, laptops and tablets. The amount of information around has grown exponentially. Students may see hundreds of screens of it per lecture by the time they’ve downloaded the slides, explored the </a:t>
            </a:r>
            <a:r>
              <a:rPr lang="en-GB" dirty="0" err="1" smtClean="0"/>
              <a:t>weblinks</a:t>
            </a:r>
            <a:r>
              <a:rPr lang="en-GB" dirty="0" smtClean="0"/>
              <a:t> and digested the </a:t>
            </a:r>
            <a:r>
              <a:rPr lang="en-GB" dirty="0" err="1" smtClean="0"/>
              <a:t>ebooks</a:t>
            </a:r>
            <a:r>
              <a:rPr lang="en-GB" dirty="0" smtClean="0"/>
              <a:t>. </a:t>
            </a:r>
            <a:endParaRPr lang="en-GB"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solidFill>
                  <a:srgbClr val="008000"/>
                </a:solidFill>
                <a:latin typeface="Calibri" pitchFamily="34" charset="0"/>
              </a:rPr>
              <a:t>Boud et al on assessment</a:t>
            </a:r>
            <a:endParaRPr lang="en-GB" sz="3600" dirty="0">
              <a:solidFill>
                <a:srgbClr val="008000"/>
              </a:solidFill>
              <a:latin typeface="Calibri" pitchFamily="34" charset="0"/>
            </a:endParaRPr>
          </a:p>
        </p:txBody>
      </p:sp>
      <p:sp>
        <p:nvSpPr>
          <p:cNvPr id="5" name="Content Placeholder 4"/>
          <p:cNvSpPr>
            <a:spLocks noGrp="1"/>
          </p:cNvSpPr>
          <p:nvPr>
            <p:ph idx="1"/>
          </p:nvPr>
        </p:nvSpPr>
        <p:spPr>
          <a:xfrm>
            <a:off x="0" y="1196975"/>
            <a:ext cx="8964613" cy="4670425"/>
          </a:xfrm>
        </p:spPr>
        <p:txBody>
          <a:bodyPr/>
          <a:lstStyle/>
          <a:p>
            <a:pPr>
              <a:lnSpc>
                <a:spcPct val="100000"/>
              </a:lnSpc>
            </a:pPr>
            <a:r>
              <a:rPr lang="en-GB" sz="2800" dirty="0" smtClean="0">
                <a:latin typeface="Calibri" pitchFamily="34" charset="0"/>
              </a:rPr>
              <a:t>Assessment is a central feature of teaching and the curriculum. It powerfully frames how students learn and what students achieve. It is one of the most significant influences on students’ experience of higher education and all that they gain from it. The reason for an explicit focus on improving assessment practice is the </a:t>
            </a:r>
            <a:r>
              <a:rPr lang="en-GB" sz="2800" dirty="0" smtClean="0">
                <a:solidFill>
                  <a:srgbClr val="FF0000"/>
                </a:solidFill>
                <a:latin typeface="Calibri" pitchFamily="34" charset="0"/>
              </a:rPr>
              <a:t>huge impact it has on the quality of learning. </a:t>
            </a:r>
            <a:r>
              <a:rPr lang="en-GB" sz="2800" dirty="0" smtClean="0">
                <a:latin typeface="Calibri" pitchFamily="34" charset="0"/>
              </a:rPr>
              <a:t>(Boud and Associates, 2010, p.1)</a:t>
            </a:r>
            <a:endParaRPr lang="en-GB" sz="2800" dirty="0">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solidFill>
                  <a:srgbClr val="008000"/>
                </a:solidFill>
                <a:latin typeface="Calibri" pitchFamily="34" charset="0"/>
              </a:rPr>
              <a:t>Higher Education Academy on assessment:</a:t>
            </a:r>
            <a:endParaRPr lang="en-GB" sz="3600" dirty="0">
              <a:solidFill>
                <a:srgbClr val="008000"/>
              </a:solidFill>
              <a:latin typeface="Calibri" pitchFamily="34" charset="0"/>
            </a:endParaRPr>
          </a:p>
        </p:txBody>
      </p:sp>
      <p:sp>
        <p:nvSpPr>
          <p:cNvPr id="5" name="Content Placeholder 4"/>
          <p:cNvSpPr>
            <a:spLocks noGrp="1"/>
          </p:cNvSpPr>
          <p:nvPr>
            <p:ph idx="1"/>
          </p:nvPr>
        </p:nvSpPr>
        <p:spPr/>
        <p:txBody>
          <a:bodyPr/>
          <a:lstStyle/>
          <a:p>
            <a:pPr>
              <a:lnSpc>
                <a:spcPct val="100000"/>
              </a:lnSpc>
            </a:pPr>
            <a:r>
              <a:rPr lang="en-GB" sz="2600" dirty="0" smtClean="0"/>
              <a:t>Assessment of student learning is a fundamental function of higher education. It is the means by which we assure and express academic standards and has a vital impact on student behaviour, staff time, university reputations, league tables and, most of all, students’ future lives. The National Student Survey (in the UK), despite its limitations, has made more visible what researchers in the field have known for many years: </a:t>
            </a:r>
            <a:r>
              <a:rPr lang="en-GB" sz="2600" dirty="0" smtClean="0">
                <a:solidFill>
                  <a:srgbClr val="FF0000"/>
                </a:solidFill>
              </a:rPr>
              <a:t>assessment in our universities is far from perfect.</a:t>
            </a:r>
          </a:p>
          <a:p>
            <a:pPr>
              <a:lnSpc>
                <a:spcPct val="100000"/>
              </a:lnSpc>
            </a:pPr>
            <a:r>
              <a:rPr lang="en-GB" sz="2000" dirty="0" smtClean="0"/>
              <a:t>(Higher Education Academy (2012) </a:t>
            </a:r>
            <a:r>
              <a:rPr lang="en-GB" sz="2000" i="1" dirty="0" smtClean="0"/>
              <a:t>A marked improvement; transforming assessment in higher education</a:t>
            </a:r>
            <a:r>
              <a:rPr lang="en-GB" sz="2000" dirty="0" smtClean="0"/>
              <a:t>, York: HEA. p.7)</a:t>
            </a:r>
            <a:endParaRPr lang="en-GB"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solidFill>
                  <a:srgbClr val="008000"/>
                </a:solidFill>
                <a:latin typeface="Calibri" pitchFamily="34" charset="0"/>
              </a:rPr>
              <a:t>Royce Sadler on feedback:</a:t>
            </a:r>
            <a:endParaRPr lang="en-GB" sz="3600" dirty="0">
              <a:solidFill>
                <a:srgbClr val="008000"/>
              </a:solidFill>
              <a:latin typeface="Calibri" pitchFamily="34" charset="0"/>
            </a:endParaRPr>
          </a:p>
        </p:txBody>
      </p:sp>
      <p:sp>
        <p:nvSpPr>
          <p:cNvPr id="5" name="Content Placeholder 4"/>
          <p:cNvSpPr>
            <a:spLocks noGrp="1"/>
          </p:cNvSpPr>
          <p:nvPr>
            <p:ph idx="1"/>
          </p:nvPr>
        </p:nvSpPr>
        <p:spPr/>
        <p:txBody>
          <a:bodyPr/>
          <a:lstStyle/>
          <a:p>
            <a:pPr>
              <a:lnSpc>
                <a:spcPct val="100000"/>
              </a:lnSpc>
            </a:pPr>
            <a:r>
              <a:rPr lang="en-GB" sz="2800" dirty="0" smtClean="0">
                <a:latin typeface="Calibri" pitchFamily="34" charset="0"/>
              </a:rPr>
              <a:t>Higher education teachers are often frustrated by the modest impact feedback has in improving learning. The status of feedback deserves to be challenged on the grounds that it is essentially about telling. For students to become self-sustaining producers of high quality intellectual and professional goods, they must be equipped to </a:t>
            </a:r>
            <a:r>
              <a:rPr lang="en-GB" sz="2800" dirty="0" smtClean="0">
                <a:solidFill>
                  <a:srgbClr val="FF0000"/>
                </a:solidFill>
                <a:latin typeface="Calibri" pitchFamily="34" charset="0"/>
              </a:rPr>
              <a:t>take control of their own learning and performance</a:t>
            </a:r>
            <a:r>
              <a:rPr lang="en-GB" sz="2800" dirty="0" smtClean="0">
                <a:latin typeface="Calibri" pitchFamily="34" charset="0"/>
              </a:rPr>
              <a:t>. (Sadler, 2013)</a:t>
            </a:r>
          </a:p>
          <a:p>
            <a:pPr>
              <a:lnSpc>
                <a:spcPct val="100000"/>
              </a:lnSpc>
              <a:buNone/>
            </a:pPr>
            <a:r>
              <a:rPr lang="en-AU" sz="2000" dirty="0" smtClean="0">
                <a:solidFill>
                  <a:srgbClr val="008000"/>
                </a:solidFill>
              </a:rPr>
              <a:t>Sadler, D. R. (2013). Opening up feedback: Teaching learners to see. In Merry, S., Price, M., Carless, D., &amp; </a:t>
            </a:r>
            <a:r>
              <a:rPr lang="en-AU" sz="2000" dirty="0" err="1" smtClean="0">
                <a:solidFill>
                  <a:srgbClr val="008000"/>
                </a:solidFill>
              </a:rPr>
              <a:t>Taras</a:t>
            </a:r>
            <a:r>
              <a:rPr lang="en-AU" sz="2000" dirty="0" smtClean="0">
                <a:solidFill>
                  <a:srgbClr val="008000"/>
                </a:solidFill>
              </a:rPr>
              <a:t>, M. (Eds.) </a:t>
            </a:r>
            <a:r>
              <a:rPr lang="en-AU" sz="2000" i="1" dirty="0" smtClean="0">
                <a:solidFill>
                  <a:srgbClr val="008000"/>
                </a:solidFill>
              </a:rPr>
              <a:t>Reconceptualising feedback in higher education: Developing dialogue with students</a:t>
            </a:r>
            <a:r>
              <a:rPr lang="en-AU" sz="2000" dirty="0" smtClean="0">
                <a:solidFill>
                  <a:srgbClr val="008000"/>
                </a:solidFill>
              </a:rPr>
              <a:t>. (Ch. 5, 54‑63). London: </a:t>
            </a:r>
            <a:r>
              <a:rPr lang="en-AU" sz="2000" dirty="0" err="1" smtClean="0">
                <a:solidFill>
                  <a:srgbClr val="008000"/>
                </a:solidFill>
              </a:rPr>
              <a:t>Routledge</a:t>
            </a:r>
            <a:r>
              <a:rPr lang="en-AU" sz="2000" dirty="0" smtClean="0">
                <a:solidFill>
                  <a:srgbClr val="008000"/>
                </a:solidFill>
              </a:rPr>
              <a:t>.</a:t>
            </a:r>
            <a:endParaRPr lang="en-GB" sz="2000" dirty="0" smtClean="0">
              <a:solidFill>
                <a:srgbClr val="008000"/>
              </a:solidFill>
            </a:endParaRPr>
          </a:p>
          <a:p>
            <a:pPr>
              <a:lnSpc>
                <a:spcPct val="100000"/>
              </a:lnSpc>
            </a:pPr>
            <a:endParaRPr lang="en-GB" sz="2800" dirty="0" smtClean="0">
              <a:latin typeface="Calibri" pitchFamily="34" charset="0"/>
            </a:endParaRPr>
          </a:p>
          <a:p>
            <a:pPr>
              <a:lnSpc>
                <a:spcPct val="100000"/>
              </a:lnSpc>
            </a:pPr>
            <a:endParaRPr lang="en-GB" sz="28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solidFill>
                  <a:srgbClr val="008000"/>
                </a:solidFill>
                <a:latin typeface="Calibri" pitchFamily="34" charset="0"/>
              </a:rPr>
              <a:t>Dylan </a:t>
            </a:r>
            <a:r>
              <a:rPr lang="en-GB" sz="3600" dirty="0" err="1" smtClean="0">
                <a:solidFill>
                  <a:srgbClr val="008000"/>
                </a:solidFill>
                <a:latin typeface="Calibri" pitchFamily="34" charset="0"/>
              </a:rPr>
              <a:t>Wiliam</a:t>
            </a:r>
            <a:r>
              <a:rPr lang="en-GB" sz="3600" dirty="0" smtClean="0">
                <a:solidFill>
                  <a:srgbClr val="008000"/>
                </a:solidFill>
                <a:latin typeface="Calibri" pitchFamily="34" charset="0"/>
              </a:rPr>
              <a:t> on feedback April 2014 (online)</a:t>
            </a:r>
            <a:endParaRPr lang="en-GB" sz="3600" dirty="0">
              <a:solidFill>
                <a:srgbClr val="008000"/>
              </a:solidFill>
              <a:latin typeface="Calibri" pitchFamily="34" charset="0"/>
            </a:endParaRPr>
          </a:p>
        </p:txBody>
      </p:sp>
      <p:sp>
        <p:nvSpPr>
          <p:cNvPr id="3" name="Content Placeholder 2"/>
          <p:cNvSpPr>
            <a:spLocks noGrp="1"/>
          </p:cNvSpPr>
          <p:nvPr>
            <p:ph idx="1"/>
          </p:nvPr>
        </p:nvSpPr>
        <p:spPr>
          <a:xfrm>
            <a:off x="0" y="1196975"/>
            <a:ext cx="8964613" cy="4670425"/>
          </a:xfrm>
        </p:spPr>
        <p:txBody>
          <a:bodyPr/>
          <a:lstStyle/>
          <a:p>
            <a:r>
              <a:rPr lang="en-GB" sz="2600" dirty="0" smtClean="0">
                <a:latin typeface="Calibri" pitchFamily="34" charset="0"/>
              </a:rPr>
              <a:t>There really is a lot of rot talked about how feedback should and should not be given.</a:t>
            </a:r>
          </a:p>
          <a:p>
            <a:r>
              <a:rPr lang="en-GB" sz="2600" dirty="0" smtClean="0">
                <a:latin typeface="Calibri" pitchFamily="34" charset="0"/>
              </a:rPr>
              <a:t>...people forget that the only good feedback is that which is acted upon, which is why </a:t>
            </a:r>
            <a:r>
              <a:rPr lang="en-GB" sz="2600" dirty="0" smtClean="0">
                <a:solidFill>
                  <a:srgbClr val="FF00FF"/>
                </a:solidFill>
                <a:latin typeface="Calibri" pitchFamily="34" charset="0"/>
              </a:rPr>
              <a:t>the only thing that matters is the relationship between the teacher and the student</a:t>
            </a:r>
            <a:r>
              <a:rPr lang="en-GB" sz="2600" dirty="0" smtClean="0">
                <a:latin typeface="Calibri" pitchFamily="34" charset="0"/>
              </a:rPr>
              <a:t>. </a:t>
            </a:r>
          </a:p>
          <a:p>
            <a:r>
              <a:rPr lang="en-GB" sz="2600" dirty="0" smtClean="0">
                <a:latin typeface="Calibri" pitchFamily="34" charset="0"/>
              </a:rPr>
              <a:t>Every teacher knows that the same feedback given to one student will improve that student’s learning but to another student, of similar achievement, will make that student give up. Teachers need to know their students, so that they know when to push, and they know when to back off. ...hardly any studies look at the responses cued in the individual recipient by the feedback.</a:t>
            </a:r>
          </a:p>
          <a:p>
            <a:endParaRPr lang="en-GB" sz="2600" dirty="0">
              <a:latin typeface="Calibri"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solidFill>
                  <a:srgbClr val="008000"/>
                </a:solidFill>
                <a:latin typeface="Calibri" pitchFamily="34" charset="0"/>
              </a:rPr>
              <a:t>Sally Brown (2015)</a:t>
            </a:r>
            <a:endParaRPr lang="en-GB" sz="3600" dirty="0">
              <a:solidFill>
                <a:srgbClr val="008000"/>
              </a:solidFill>
              <a:latin typeface="Calibri" pitchFamily="34" charset="0"/>
            </a:endParaRPr>
          </a:p>
        </p:txBody>
      </p:sp>
      <p:sp>
        <p:nvSpPr>
          <p:cNvPr id="5" name="Content Placeholder 4"/>
          <p:cNvSpPr>
            <a:spLocks noGrp="1"/>
          </p:cNvSpPr>
          <p:nvPr>
            <p:ph idx="1"/>
          </p:nvPr>
        </p:nvSpPr>
        <p:spPr/>
        <p:txBody>
          <a:bodyPr/>
          <a:lstStyle/>
          <a:p>
            <a:pPr>
              <a:lnSpc>
                <a:spcPct val="100000"/>
              </a:lnSpc>
            </a:pPr>
            <a:r>
              <a:rPr lang="en-GB" sz="2800" dirty="0" smtClean="0">
                <a:latin typeface="Calibri" pitchFamily="34" charset="0"/>
              </a:rPr>
              <a:t>Many argue that the era of lectures has passed, that it is archaic to expect students to sit physically present in the same room as the lecturer, passively listening to and noting what is said, and thereby absorbing content.</a:t>
            </a:r>
          </a:p>
          <a:p>
            <a:pPr>
              <a:lnSpc>
                <a:spcPct val="100000"/>
              </a:lnSpc>
            </a:pPr>
            <a:r>
              <a:rPr lang="en-GB" sz="2800" dirty="0" smtClean="0">
                <a:latin typeface="Calibri" pitchFamily="34" charset="0"/>
              </a:rPr>
              <a:t> If you sit at the back of the lecture theatre and watch what students are actually doing on their laptops and mobile devices, </a:t>
            </a:r>
            <a:r>
              <a:rPr lang="en-GB" sz="2800" dirty="0" smtClean="0">
                <a:solidFill>
                  <a:schemeClr val="accent2">
                    <a:lumMod val="60000"/>
                    <a:lumOff val="40000"/>
                  </a:schemeClr>
                </a:solidFill>
                <a:latin typeface="Calibri" pitchFamily="34" charset="0"/>
              </a:rPr>
              <a:t>it is evident that few students nowadays simply sit and make traditional lecture notes with pens and paper.</a:t>
            </a:r>
            <a:r>
              <a:rPr lang="en-GB" sz="2800" dirty="0" smtClean="0">
                <a:latin typeface="Calibri" pitchFamily="34" charset="0"/>
              </a:rPr>
              <a:t> </a:t>
            </a:r>
            <a:endParaRPr lang="en-GB" sz="2800" dirty="0">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solidFill>
                  <a:srgbClr val="008000"/>
                </a:solidFill>
                <a:latin typeface="Calibri" pitchFamily="34" charset="0"/>
              </a:rPr>
              <a:t>Ken Bain on lectures, 2004</a:t>
            </a:r>
          </a:p>
        </p:txBody>
      </p:sp>
      <p:sp>
        <p:nvSpPr>
          <p:cNvPr id="5" name="Content Placeholder 4"/>
          <p:cNvSpPr>
            <a:spLocks noGrp="1"/>
          </p:cNvSpPr>
          <p:nvPr>
            <p:ph idx="1"/>
          </p:nvPr>
        </p:nvSpPr>
        <p:spPr>
          <a:xfrm>
            <a:off x="358775" y="1066801"/>
            <a:ext cx="8605838" cy="4800600"/>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00000"/>
              </a:lnSpc>
            </a:pPr>
            <a:r>
              <a:rPr lang="en-GB" sz="2800" dirty="0" smtClean="0">
                <a:latin typeface="Calibri" pitchFamily="34" charset="0"/>
              </a:rPr>
              <a:t>But lectures from highly effective teachers nearly always have the same five features of critical learning... </a:t>
            </a:r>
          </a:p>
          <a:p>
            <a:pPr>
              <a:lnSpc>
                <a:spcPct val="100000"/>
              </a:lnSpc>
            </a:pPr>
            <a:r>
              <a:rPr lang="en-GB" sz="2800" dirty="0" smtClean="0">
                <a:latin typeface="Calibri" pitchFamily="34" charset="0"/>
              </a:rPr>
              <a:t>They begin with a question (sometimes embedded in a story), continue with some attempt to help student understand the significance of the question (connecting it to larger questions, raising it in provocative ways, noting its implications), stimulate students to engage the question critically, making an argument about how to answer that question (complete with evidence, reasoning and conclusion), and end with conclusions. (Bain, 2004, p.107).</a:t>
            </a:r>
            <a:endParaRPr lang="en-GB" sz="2800" dirty="0">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solidFill>
                  <a:srgbClr val="008000"/>
                </a:solidFill>
                <a:latin typeface="Calibri" pitchFamily="34" charset="0"/>
              </a:rPr>
              <a:t>Information overload...</a:t>
            </a:r>
          </a:p>
        </p:txBody>
      </p:sp>
      <p:sp>
        <p:nvSpPr>
          <p:cNvPr id="5" name="Content Placeholder 4"/>
          <p:cNvSpPr>
            <a:spLocks noGrp="1"/>
          </p:cNvSpPr>
          <p:nvPr>
            <p:ph idx="1"/>
          </p:nvPr>
        </p:nvSpPr>
        <p:spPr>
          <a:xfrm>
            <a:off x="0" y="980728"/>
            <a:ext cx="8964613" cy="467042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00000"/>
              </a:lnSpc>
            </a:pPr>
            <a:r>
              <a:rPr lang="en-GB" sz="2600" dirty="0" smtClean="0">
                <a:latin typeface="Calibri" pitchFamily="34" charset="0"/>
              </a:rPr>
              <a:t>A respected Swiss scientist, Conrad </a:t>
            </a:r>
            <a:r>
              <a:rPr lang="en-GB" sz="2600" dirty="0" err="1" smtClean="0">
                <a:latin typeface="Calibri" pitchFamily="34" charset="0"/>
              </a:rPr>
              <a:t>Gessner</a:t>
            </a:r>
            <a:r>
              <a:rPr lang="en-GB" sz="2600" dirty="0" smtClean="0">
                <a:latin typeface="Calibri" pitchFamily="34" charset="0"/>
              </a:rPr>
              <a:t>, might have been the first to raise the alarm about the effects of information overload. In a landmark book, he described how the modern world overwhelmed people with data and that this overabundance was both "confusing and harmful" to the mind.</a:t>
            </a:r>
          </a:p>
          <a:p>
            <a:pPr>
              <a:lnSpc>
                <a:spcPct val="100000"/>
              </a:lnSpc>
            </a:pPr>
            <a:r>
              <a:rPr lang="en-GB" sz="2600" dirty="0" smtClean="0">
                <a:latin typeface="Calibri" pitchFamily="34" charset="0"/>
              </a:rPr>
              <a:t>It's worth noting that </a:t>
            </a:r>
            <a:r>
              <a:rPr lang="en-GB" sz="2600" dirty="0" err="1" smtClean="0">
                <a:latin typeface="Calibri" pitchFamily="34" charset="0"/>
              </a:rPr>
              <a:t>Gessner</a:t>
            </a:r>
            <a:r>
              <a:rPr lang="en-GB" sz="2600" dirty="0" smtClean="0">
                <a:latin typeface="Calibri" pitchFamily="34" charset="0"/>
              </a:rPr>
              <a:t>, for his part, never once used e-mail and was completely ignorant about computers. </a:t>
            </a:r>
          </a:p>
          <a:p>
            <a:pPr>
              <a:lnSpc>
                <a:spcPct val="100000"/>
              </a:lnSpc>
            </a:pPr>
            <a:r>
              <a:rPr lang="en-GB" sz="2600" dirty="0" smtClean="0">
                <a:latin typeface="Calibri" pitchFamily="34" charset="0"/>
              </a:rPr>
              <a:t>That's not because he was a technophobe but because he </a:t>
            </a:r>
            <a:r>
              <a:rPr lang="en-GB" sz="2600" dirty="0" smtClean="0">
                <a:solidFill>
                  <a:srgbClr val="FF00FF"/>
                </a:solidFill>
                <a:latin typeface="Calibri" pitchFamily="34" charset="0"/>
              </a:rPr>
              <a:t>died in 1565</a:t>
            </a:r>
            <a:r>
              <a:rPr lang="en-GB" sz="2600" dirty="0" smtClean="0">
                <a:latin typeface="Calibri" pitchFamily="34" charset="0"/>
              </a:rPr>
              <a:t>. His warnings referred to the seemingly unmanageable flood of information unleashed by the printing press.</a:t>
            </a:r>
          </a:p>
          <a:p>
            <a:pPr>
              <a:lnSpc>
                <a:spcPct val="100000"/>
              </a:lnSpc>
            </a:pPr>
            <a:endParaRPr lang="en-GB" sz="2600" dirty="0">
              <a:latin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lnSpc>
                <a:spcPct val="100000"/>
              </a:lnSpc>
            </a:pPr>
            <a:r>
              <a:rPr lang="en-GB" sz="2600" dirty="0" smtClean="0"/>
              <a:t>Worries about information overload are as old as information itself, with each generation reimagining the dangerous impacts of technology on mind and brain. From a historical perspective, what strikes home is not the evolution of these social concerns, but their similarity from one century to the next, to the point where they arrive anew with little having changed except the label.</a:t>
            </a:r>
          </a:p>
          <a:p>
            <a:r>
              <a:rPr lang="en-GB" sz="2400" dirty="0" smtClean="0">
                <a:solidFill>
                  <a:srgbClr val="FF0000"/>
                </a:solidFill>
              </a:rPr>
              <a:t>A history of media technology scares, from the printing press to </a:t>
            </a:r>
            <a:r>
              <a:rPr lang="en-GB" sz="2400" dirty="0" err="1" smtClean="0">
                <a:solidFill>
                  <a:srgbClr val="FF0000"/>
                </a:solidFill>
              </a:rPr>
              <a:t>Facebook</a:t>
            </a:r>
            <a:r>
              <a:rPr lang="en-GB" sz="2400" dirty="0" smtClean="0">
                <a:solidFill>
                  <a:srgbClr val="FF0000"/>
                </a:solidFill>
              </a:rPr>
              <a:t>.</a:t>
            </a:r>
          </a:p>
          <a:p>
            <a:pPr>
              <a:buNone/>
            </a:pPr>
            <a:r>
              <a:rPr lang="en-GB" sz="2000" u="sng" dirty="0" smtClean="0">
                <a:hlinkClick r:id="rId2"/>
              </a:rPr>
              <a:t>http://www.slate.com/articles/health_and_science/science/2010/02/dont_touch_that_dial.html?utm_content=bufferde90c&amp;utm_medium=social&amp;utm_source=twitter.com&amp;utm_campaign=buffer</a:t>
            </a:r>
            <a:r>
              <a:rPr lang="en-GB" sz="2000" dirty="0" smtClean="0"/>
              <a:t> </a:t>
            </a:r>
          </a:p>
          <a:p>
            <a:pPr>
              <a:lnSpc>
                <a:spcPct val="100000"/>
              </a:lnSpc>
            </a:pPr>
            <a:endParaRPr lang="en-GB" sz="2600" dirty="0" smtClean="0"/>
          </a:p>
          <a:p>
            <a:pPr>
              <a:lnSpc>
                <a:spcPct val="100000"/>
              </a:lnSpc>
            </a:pPr>
            <a:endParaRPr lang="en-GB" sz="2600" dirty="0"/>
          </a:p>
        </p:txBody>
      </p:sp>
      <p:sp>
        <p:nvSpPr>
          <p:cNvPr id="6"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solidFill>
                  <a:srgbClr val="008000"/>
                </a:solidFill>
                <a:latin typeface="Calibri" pitchFamily="34" charset="0"/>
              </a:rPr>
              <a:t>Vaughan Bell continues...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smtClean="0">
                <a:latin typeface="Calibri" pitchFamily="34" charset="0"/>
              </a:rPr>
              <a:t>Announcement about mobile phones and laptops...</a:t>
            </a:r>
            <a:endParaRPr lang="en-GB" sz="3600" dirty="0">
              <a:latin typeface="Calibri" pitchFamily="34" charset="0"/>
            </a:endParaRPr>
          </a:p>
        </p:txBody>
      </p:sp>
      <p:sp>
        <p:nvSpPr>
          <p:cNvPr id="5" name="Content Placeholder 4"/>
          <p:cNvSpPr>
            <a:spLocks noGrp="1"/>
          </p:cNvSpPr>
          <p:nvPr>
            <p:ph idx="1"/>
          </p:nvPr>
        </p:nvSpPr>
        <p:spPr/>
        <p:txBody>
          <a:bodyPr/>
          <a:lstStyle/>
          <a:p>
            <a:r>
              <a:rPr lang="en-GB" sz="3600" i="1" dirty="0" smtClean="0">
                <a:latin typeface="Calibri" pitchFamily="34" charset="0"/>
              </a:rPr>
              <a:t>Good morning everyone – please turn  </a:t>
            </a:r>
            <a:r>
              <a:rPr lang="en-GB" sz="4400" i="1" dirty="0" smtClean="0">
                <a:solidFill>
                  <a:srgbClr val="FF0000"/>
                </a:solidFill>
                <a:latin typeface="Calibri" pitchFamily="34" charset="0"/>
              </a:rPr>
              <a:t>on</a:t>
            </a:r>
            <a:r>
              <a:rPr lang="en-GB" sz="4400" i="1" dirty="0" smtClean="0">
                <a:latin typeface="Calibri" pitchFamily="34" charset="0"/>
              </a:rPr>
              <a:t> </a:t>
            </a:r>
            <a:r>
              <a:rPr lang="en-GB" sz="3600" i="1" dirty="0" smtClean="0">
                <a:latin typeface="Calibri" pitchFamily="34" charset="0"/>
              </a:rPr>
              <a:t>your ‘phones and computers.</a:t>
            </a:r>
            <a:endParaRPr lang="en-GB" sz="3600" dirty="0" smtClean="0">
              <a:latin typeface="Calibri" pitchFamily="34" charset="0"/>
            </a:endParaRPr>
          </a:p>
          <a:p>
            <a:r>
              <a:rPr lang="en-GB" sz="3600" i="1" dirty="0" smtClean="0">
                <a:latin typeface="Calibri" pitchFamily="34" charset="0"/>
              </a:rPr>
              <a:t>Please post your thoughts, comments and ideas to the hashtag  </a:t>
            </a:r>
            <a:r>
              <a:rPr lang="en-GB" sz="3600" i="1" dirty="0" smtClean="0">
                <a:solidFill>
                  <a:srgbClr val="00B050"/>
                </a:solidFill>
                <a:latin typeface="Calibri" pitchFamily="34" charset="0"/>
              </a:rPr>
              <a:t>#</a:t>
            </a:r>
            <a:r>
              <a:rPr lang="en-GB" sz="3600" i="1" dirty="0" err="1" smtClean="0">
                <a:solidFill>
                  <a:srgbClr val="00B050"/>
                </a:solidFill>
                <a:latin typeface="Calibri" pitchFamily="34" charset="0"/>
              </a:rPr>
              <a:t>philatderby</a:t>
            </a:r>
            <a:r>
              <a:rPr lang="en-GB" sz="3600" i="1" dirty="0" smtClean="0">
                <a:solidFill>
                  <a:srgbClr val="00B050"/>
                </a:solidFill>
                <a:latin typeface="Calibri" pitchFamily="34" charset="0"/>
              </a:rPr>
              <a:t> </a:t>
            </a:r>
            <a:r>
              <a:rPr lang="en-GB" sz="3600" i="1" dirty="0" smtClean="0">
                <a:latin typeface="Calibri" pitchFamily="34" charset="0"/>
              </a:rPr>
              <a:t>– and where possible post links to some of the texts, theories, images and people you may mention. Thanks</a:t>
            </a:r>
            <a:r>
              <a:rPr lang="en-GB" sz="3600" dirty="0" smtClean="0">
                <a:latin typeface="Calibri" pitchFamily="34" charset="0"/>
              </a:rPr>
              <a:t>!</a:t>
            </a:r>
          </a:p>
          <a:p>
            <a:pPr>
              <a:buNone/>
            </a:pPr>
            <a:endParaRPr lang="en-GB" sz="3600" dirty="0">
              <a:latin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And perhaps most important...</a:t>
            </a:r>
            <a:endParaRPr lang="en-GB" sz="3600" dirty="0"/>
          </a:p>
        </p:txBody>
      </p:sp>
      <p:sp>
        <p:nvSpPr>
          <p:cNvPr id="3" name="Content Placeholder 2"/>
          <p:cNvSpPr>
            <a:spLocks noGrp="1"/>
          </p:cNvSpPr>
          <p:nvPr>
            <p:ph idx="1"/>
          </p:nvPr>
        </p:nvSpPr>
        <p:spPr/>
        <p:txBody>
          <a:bodyPr/>
          <a:lstStyle/>
          <a:p>
            <a:r>
              <a:rPr lang="en-GB" dirty="0" smtClean="0"/>
              <a:t>We assess </a:t>
            </a:r>
            <a:r>
              <a:rPr lang="en-GB" smtClean="0"/>
              <a:t>far too </a:t>
            </a:r>
            <a:r>
              <a:rPr lang="en-GB" dirty="0" smtClean="0"/>
              <a:t>much.</a:t>
            </a:r>
          </a:p>
          <a:p>
            <a:r>
              <a:rPr lang="en-GB" dirty="0" smtClean="0"/>
              <a:t>We over-assess in universities, probably by a factor of three or four.</a:t>
            </a:r>
          </a:p>
          <a:p>
            <a:r>
              <a:rPr lang="en-GB" dirty="0" smtClean="0"/>
              <a:t>We need much shorter – and better – assessments elements.</a:t>
            </a:r>
            <a:endParaRPr lang="en-GB"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descr="alice26th">
            <a:hlinkClick r:id="rId2"/>
          </p:cNvPr>
          <p:cNvPicPr>
            <a:picLocks noChangeAspect="1" noChangeArrowheads="1"/>
          </p:cNvPicPr>
          <p:nvPr/>
        </p:nvPicPr>
        <p:blipFill>
          <a:blip r:embed="rId3" cstate="email"/>
          <a:srcRect/>
          <a:stretch>
            <a:fillRect/>
          </a:stretch>
        </p:blipFill>
        <p:spPr bwMode="auto">
          <a:xfrm>
            <a:off x="0" y="692696"/>
            <a:ext cx="3357586" cy="5634046"/>
          </a:xfrm>
          <a:prstGeom prst="rect">
            <a:avLst/>
          </a:prstGeom>
          <a:ln>
            <a:noFill/>
          </a:ln>
          <a:effectLst>
            <a:softEdge rad="112500"/>
          </a:effectLst>
        </p:spPr>
      </p:pic>
      <p:sp>
        <p:nvSpPr>
          <p:cNvPr id="9219" name="Rectangle 3"/>
          <p:cNvSpPr>
            <a:spLocks noGrp="1" noChangeArrowheads="1"/>
          </p:cNvSpPr>
          <p:nvPr>
            <p:ph type="body" idx="4294967295"/>
          </p:nvPr>
        </p:nvSpPr>
        <p:spPr>
          <a:xfrm>
            <a:off x="2699792" y="404664"/>
            <a:ext cx="6444208" cy="6120680"/>
          </a:xfrm>
          <a:solidFill>
            <a:schemeClr val="bg1"/>
          </a:solidFill>
        </p:spPr>
        <p:txBody>
          <a:bodyPr>
            <a:noAutofit/>
          </a:bodyPr>
          <a:lstStyle/>
          <a:p>
            <a:pPr marL="273050" indent="-273050" eaLnBrk="1" hangingPunct="1">
              <a:spcBef>
                <a:spcPts val="1200"/>
              </a:spcBef>
              <a:spcAft>
                <a:spcPts val="600"/>
              </a:spcAft>
              <a:buClr>
                <a:srgbClr val="EB641B"/>
              </a:buClr>
              <a:buFont typeface="Wingdings" pitchFamily="2" charset="2"/>
              <a:buNone/>
            </a:pPr>
            <a:r>
              <a:rPr lang="en-AU" b="1" i="1" dirty="0" smtClean="0"/>
              <a:t>	“[The] pupils got it all by heart; and, when Examination-time came, they wrote it down; and the Examiner said ‘Beautiful! What depth!’ </a:t>
            </a:r>
          </a:p>
          <a:p>
            <a:pPr marL="273050" indent="-273050" eaLnBrk="1" hangingPunct="1">
              <a:spcBef>
                <a:spcPts val="1200"/>
              </a:spcBef>
              <a:spcAft>
                <a:spcPts val="600"/>
              </a:spcAft>
              <a:buClr>
                <a:srgbClr val="EB641B"/>
              </a:buClr>
              <a:buFont typeface="Wingdings" pitchFamily="2" charset="2"/>
              <a:buNone/>
            </a:pPr>
            <a:r>
              <a:rPr lang="en-AU" b="1" i="1" dirty="0" smtClean="0"/>
              <a:t>	They became teachers in their turn, and they said all these things over again; and their pupils wrote it down, and the examiner accepted it; and </a:t>
            </a:r>
            <a:r>
              <a:rPr lang="en-AU" b="1" i="1" dirty="0" smtClean="0">
                <a:effectLst>
                  <a:glow rad="101600">
                    <a:srgbClr val="FFFF00">
                      <a:alpha val="60000"/>
                    </a:srgbClr>
                  </a:glow>
                </a:effectLst>
              </a:rPr>
              <a:t>nobody had the ghost of an idea what it meant</a:t>
            </a:r>
            <a:r>
              <a:rPr lang="en-AU" b="1" i="1" dirty="0" smtClean="0"/>
              <a:t>”</a:t>
            </a:r>
            <a:r>
              <a:rPr lang="en-AU" sz="4800" b="1" dirty="0" smtClean="0">
                <a:solidFill>
                  <a:srgbClr val="FF0000"/>
                </a:solidFill>
              </a:rPr>
              <a:t/>
            </a:r>
            <a:br>
              <a:rPr lang="en-AU" sz="4800" b="1" dirty="0" smtClean="0">
                <a:solidFill>
                  <a:srgbClr val="FF0000"/>
                </a:solidFill>
              </a:rPr>
            </a:br>
            <a:r>
              <a:rPr lang="en-AU" sz="4800" b="1" dirty="0" smtClean="0">
                <a:solidFill>
                  <a:srgbClr val="FF0000"/>
                </a:solidFill>
              </a:rPr>
              <a:t>Lewis Carroll, 1893</a:t>
            </a:r>
          </a:p>
        </p:txBody>
      </p:sp>
      <p:sp>
        <p:nvSpPr>
          <p:cNvPr id="4" name="Oval 3"/>
          <p:cNvSpPr>
            <a:spLocks noChangeArrowheads="1"/>
          </p:cNvSpPr>
          <p:nvPr/>
        </p:nvSpPr>
        <p:spPr bwMode="auto">
          <a:xfrm>
            <a:off x="2235200" y="2006600"/>
            <a:ext cx="4445000" cy="3987800"/>
          </a:xfrm>
          <a:prstGeom prst="ellipse">
            <a:avLst/>
          </a:prstGeom>
          <a:noFill/>
          <a:ln w="50800">
            <a:solidFill>
              <a:schemeClr val="tx1"/>
            </a:solidFill>
            <a:round/>
            <a:headEnd/>
            <a:tailEnd/>
          </a:ln>
        </p:spPr>
        <p:txBody>
          <a:bodyPr wrap="none" anchor="ctr"/>
          <a:lstStyle/>
          <a:p>
            <a:endParaRPr lang="en-US" sz="4000" b="0" dirty="0">
              <a:solidFill>
                <a:srgbClr val="000000"/>
              </a:solidFill>
            </a:endParaRPr>
          </a:p>
        </p:txBody>
      </p:sp>
      <p:sp>
        <p:nvSpPr>
          <p:cNvPr id="5"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a:lnSpc>
                <a:spcPct val="80000"/>
              </a:lnSpc>
            </a:pPr>
            <a:r>
              <a:rPr lang="en-US" sz="2400" dirty="0">
                <a:solidFill>
                  <a:srgbClr val="000000"/>
                </a:solidFill>
              </a:rPr>
              <a:t>Active</a:t>
            </a:r>
          </a:p>
          <a:p>
            <a:pPr algn="ctr">
              <a:lnSpc>
                <a:spcPct val="80000"/>
              </a:lnSpc>
            </a:pPr>
            <a:r>
              <a:rPr lang="en-US" sz="2400" dirty="0">
                <a:solidFill>
                  <a:srgbClr val="000000"/>
                </a:solidFill>
              </a:rPr>
              <a:t>Experimentation</a:t>
            </a:r>
          </a:p>
        </p:txBody>
      </p:sp>
      <p:sp>
        <p:nvSpPr>
          <p:cNvPr id="6"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a:lnSpc>
                <a:spcPct val="80000"/>
              </a:lnSpc>
            </a:pPr>
            <a:r>
              <a:rPr lang="en-US" sz="2400" dirty="0">
                <a:solidFill>
                  <a:srgbClr val="000000"/>
                </a:solidFill>
              </a:rPr>
              <a:t>Concrete</a:t>
            </a:r>
          </a:p>
          <a:p>
            <a:pPr algn="ctr">
              <a:lnSpc>
                <a:spcPct val="80000"/>
              </a:lnSpc>
            </a:pPr>
            <a:r>
              <a:rPr lang="en-US" sz="2400" dirty="0">
                <a:solidFill>
                  <a:srgbClr val="000000"/>
                </a:solidFill>
              </a:rPr>
              <a:t>Experience</a:t>
            </a:r>
          </a:p>
        </p:txBody>
      </p:sp>
      <p:sp>
        <p:nvSpPr>
          <p:cNvPr id="7"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a:lnSpc>
                <a:spcPct val="80000"/>
              </a:lnSpc>
            </a:pPr>
            <a:r>
              <a:rPr lang="en-US" sz="2400" dirty="0">
                <a:solidFill>
                  <a:srgbClr val="000000"/>
                </a:solidFill>
              </a:rPr>
              <a:t>Reflective</a:t>
            </a:r>
          </a:p>
          <a:p>
            <a:pPr algn="ctr">
              <a:lnSpc>
                <a:spcPct val="80000"/>
              </a:lnSpc>
            </a:pPr>
            <a:r>
              <a:rPr lang="en-US" sz="2400" dirty="0">
                <a:solidFill>
                  <a:srgbClr val="000000"/>
                </a:solidFill>
              </a:rPr>
              <a:t>Observation</a:t>
            </a:r>
          </a:p>
        </p:txBody>
      </p:sp>
      <p:sp>
        <p:nvSpPr>
          <p:cNvPr id="8"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a:lnSpc>
                <a:spcPct val="80000"/>
              </a:lnSpc>
            </a:pPr>
            <a:r>
              <a:rPr lang="en-US" sz="2400" dirty="0">
                <a:solidFill>
                  <a:srgbClr val="000000"/>
                </a:solidFill>
              </a:rPr>
              <a:t>Abstract</a:t>
            </a:r>
          </a:p>
          <a:p>
            <a:pPr algn="ctr">
              <a:lnSpc>
                <a:spcPct val="80000"/>
              </a:lnSpc>
            </a:pPr>
            <a:r>
              <a:rPr lang="en-US" sz="2400" dirty="0">
                <a:solidFill>
                  <a:srgbClr val="000000"/>
                </a:solidFill>
              </a:rPr>
              <a:t>Conceptualisation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remove"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style.rotation</p:attrName>
                                        </p:attrNameLst>
                                      </p:cBhvr>
                                      <p:tavLst>
                                        <p:tav tm="0">
                                          <p:val>
                                            <p:fltVal val="720"/>
                                          </p:val>
                                        </p:tav>
                                        <p:tav tm="100000">
                                          <p:val>
                                            <p:fltVal val="0"/>
                                          </p:val>
                                        </p:tav>
                                      </p:tavLst>
                                    </p:anim>
                                    <p:anim calcmode="lin" valueType="num">
                                      <p:cBhvr>
                                        <p:cTn id="9" dur="3000" fill="hold"/>
                                        <p:tgtEl>
                                          <p:spTgt spid="4"/>
                                        </p:tgtEl>
                                        <p:attrNameLst>
                                          <p:attrName>ppt_h</p:attrName>
                                        </p:attrNameLst>
                                      </p:cBhvr>
                                      <p:tavLst>
                                        <p:tav tm="0">
                                          <p:val>
                                            <p:fltVal val="0"/>
                                          </p:val>
                                        </p:tav>
                                        <p:tav tm="100000">
                                          <p:val>
                                            <p:strVal val="#ppt_h"/>
                                          </p:val>
                                        </p:tav>
                                      </p:tavLst>
                                    </p:anim>
                                    <p:anim calcmode="lin" valueType="num">
                                      <p:cBhvr>
                                        <p:cTn id="10" dur="3000" fill="hold"/>
                                        <p:tgtEl>
                                          <p:spTgt spid="4"/>
                                        </p:tgtEl>
                                        <p:attrNameLst>
                                          <p:attrName>ppt_w</p:attrName>
                                        </p:attrNameLst>
                                      </p:cBhvr>
                                      <p:tavLst>
                                        <p:tav tm="0">
                                          <p:val>
                                            <p:fltVal val="0"/>
                                          </p:val>
                                        </p:tav>
                                        <p:tav tm="100000">
                                          <p:val>
                                            <p:strVal val="#ppt_w"/>
                                          </p:val>
                                        </p:tav>
                                      </p:tavLst>
                                    </p:anim>
                                  </p:childTnLst>
                                </p:cTn>
                              </p:par>
                              <p:par>
                                <p:cTn id="11" presetID="35" presetClass="entr" presetSubtype="0" fill="remove"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000"/>
                                        <p:tgtEl>
                                          <p:spTgt spid="5"/>
                                        </p:tgtEl>
                                      </p:cBhvr>
                                    </p:animEffect>
                                    <p:anim calcmode="lin" valueType="num">
                                      <p:cBhvr>
                                        <p:cTn id="14" dur="3000" fill="hold"/>
                                        <p:tgtEl>
                                          <p:spTgt spid="5"/>
                                        </p:tgtEl>
                                        <p:attrNameLst>
                                          <p:attrName>style.rotation</p:attrName>
                                        </p:attrNameLst>
                                      </p:cBhvr>
                                      <p:tavLst>
                                        <p:tav tm="0">
                                          <p:val>
                                            <p:fltVal val="720"/>
                                          </p:val>
                                        </p:tav>
                                        <p:tav tm="100000">
                                          <p:val>
                                            <p:fltVal val="0"/>
                                          </p:val>
                                        </p:tav>
                                      </p:tavLst>
                                    </p:anim>
                                    <p:anim calcmode="lin" valueType="num">
                                      <p:cBhvr>
                                        <p:cTn id="15" dur="3000" fill="hold"/>
                                        <p:tgtEl>
                                          <p:spTgt spid="5"/>
                                        </p:tgtEl>
                                        <p:attrNameLst>
                                          <p:attrName>ppt_h</p:attrName>
                                        </p:attrNameLst>
                                      </p:cBhvr>
                                      <p:tavLst>
                                        <p:tav tm="0">
                                          <p:val>
                                            <p:fltVal val="0"/>
                                          </p:val>
                                        </p:tav>
                                        <p:tav tm="100000">
                                          <p:val>
                                            <p:strVal val="#ppt_h"/>
                                          </p:val>
                                        </p:tav>
                                      </p:tavLst>
                                    </p:anim>
                                    <p:anim calcmode="lin" valueType="num">
                                      <p:cBhvr>
                                        <p:cTn id="16" dur="3000" fill="hold"/>
                                        <p:tgtEl>
                                          <p:spTgt spid="5"/>
                                        </p:tgtEl>
                                        <p:attrNameLst>
                                          <p:attrName>ppt_w</p:attrName>
                                        </p:attrNameLst>
                                      </p:cBhvr>
                                      <p:tavLst>
                                        <p:tav tm="0">
                                          <p:val>
                                            <p:fltVal val="0"/>
                                          </p:val>
                                        </p:tav>
                                        <p:tav tm="100000">
                                          <p:val>
                                            <p:strVal val="#ppt_w"/>
                                          </p:val>
                                        </p:tav>
                                      </p:tavLst>
                                    </p:anim>
                                  </p:childTnLst>
                                </p:cTn>
                              </p:par>
                              <p:par>
                                <p:cTn id="17" presetID="35" presetClass="entr" presetSubtype="0" fill="remove"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anim calcmode="lin" valueType="num">
                                      <p:cBhvr>
                                        <p:cTn id="20" dur="3000" fill="hold"/>
                                        <p:tgtEl>
                                          <p:spTgt spid="6"/>
                                        </p:tgtEl>
                                        <p:attrNameLst>
                                          <p:attrName>style.rotation</p:attrName>
                                        </p:attrNameLst>
                                      </p:cBhvr>
                                      <p:tavLst>
                                        <p:tav tm="0">
                                          <p:val>
                                            <p:fltVal val="720"/>
                                          </p:val>
                                        </p:tav>
                                        <p:tav tm="100000">
                                          <p:val>
                                            <p:fltVal val="0"/>
                                          </p:val>
                                        </p:tav>
                                      </p:tavLst>
                                    </p:anim>
                                    <p:anim calcmode="lin" valueType="num">
                                      <p:cBhvr>
                                        <p:cTn id="21" dur="3000" fill="hold"/>
                                        <p:tgtEl>
                                          <p:spTgt spid="6"/>
                                        </p:tgtEl>
                                        <p:attrNameLst>
                                          <p:attrName>ppt_h</p:attrName>
                                        </p:attrNameLst>
                                      </p:cBhvr>
                                      <p:tavLst>
                                        <p:tav tm="0">
                                          <p:val>
                                            <p:fltVal val="0"/>
                                          </p:val>
                                        </p:tav>
                                        <p:tav tm="100000">
                                          <p:val>
                                            <p:strVal val="#ppt_h"/>
                                          </p:val>
                                        </p:tav>
                                      </p:tavLst>
                                    </p:anim>
                                    <p:anim calcmode="lin" valueType="num">
                                      <p:cBhvr>
                                        <p:cTn id="22" dur="3000" fill="hold"/>
                                        <p:tgtEl>
                                          <p:spTgt spid="6"/>
                                        </p:tgtEl>
                                        <p:attrNameLst>
                                          <p:attrName>ppt_w</p:attrName>
                                        </p:attrNameLst>
                                      </p:cBhvr>
                                      <p:tavLst>
                                        <p:tav tm="0">
                                          <p:val>
                                            <p:fltVal val="0"/>
                                          </p:val>
                                        </p:tav>
                                        <p:tav tm="100000">
                                          <p:val>
                                            <p:strVal val="#ppt_w"/>
                                          </p:val>
                                        </p:tav>
                                      </p:tavLst>
                                    </p:anim>
                                  </p:childTnLst>
                                </p:cTn>
                              </p:par>
                              <p:par>
                                <p:cTn id="23" presetID="35" presetClass="entr" presetSubtype="0" fill="remove"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3000"/>
                                        <p:tgtEl>
                                          <p:spTgt spid="7"/>
                                        </p:tgtEl>
                                      </p:cBhvr>
                                    </p:animEffect>
                                    <p:anim calcmode="lin" valueType="num">
                                      <p:cBhvr>
                                        <p:cTn id="26" dur="3000" fill="hold"/>
                                        <p:tgtEl>
                                          <p:spTgt spid="7"/>
                                        </p:tgtEl>
                                        <p:attrNameLst>
                                          <p:attrName>style.rotation</p:attrName>
                                        </p:attrNameLst>
                                      </p:cBhvr>
                                      <p:tavLst>
                                        <p:tav tm="0">
                                          <p:val>
                                            <p:fltVal val="720"/>
                                          </p:val>
                                        </p:tav>
                                        <p:tav tm="100000">
                                          <p:val>
                                            <p:fltVal val="0"/>
                                          </p:val>
                                        </p:tav>
                                      </p:tavLst>
                                    </p:anim>
                                    <p:anim calcmode="lin" valueType="num">
                                      <p:cBhvr>
                                        <p:cTn id="27" dur="3000" fill="hold"/>
                                        <p:tgtEl>
                                          <p:spTgt spid="7"/>
                                        </p:tgtEl>
                                        <p:attrNameLst>
                                          <p:attrName>ppt_h</p:attrName>
                                        </p:attrNameLst>
                                      </p:cBhvr>
                                      <p:tavLst>
                                        <p:tav tm="0">
                                          <p:val>
                                            <p:fltVal val="0"/>
                                          </p:val>
                                        </p:tav>
                                        <p:tav tm="100000">
                                          <p:val>
                                            <p:strVal val="#ppt_h"/>
                                          </p:val>
                                        </p:tav>
                                      </p:tavLst>
                                    </p:anim>
                                    <p:anim calcmode="lin" valueType="num">
                                      <p:cBhvr>
                                        <p:cTn id="28" dur="3000" fill="hold"/>
                                        <p:tgtEl>
                                          <p:spTgt spid="7"/>
                                        </p:tgtEl>
                                        <p:attrNameLst>
                                          <p:attrName>ppt_w</p:attrName>
                                        </p:attrNameLst>
                                      </p:cBhvr>
                                      <p:tavLst>
                                        <p:tav tm="0">
                                          <p:val>
                                            <p:fltVal val="0"/>
                                          </p:val>
                                        </p:tav>
                                        <p:tav tm="100000">
                                          <p:val>
                                            <p:strVal val="#ppt_w"/>
                                          </p:val>
                                        </p:tav>
                                      </p:tavLst>
                                    </p:anim>
                                  </p:childTnLst>
                                </p:cTn>
                              </p:par>
                              <p:par>
                                <p:cTn id="29" presetID="35" presetClass="entr" presetSubtype="0" fill="remove"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3000"/>
                                        <p:tgtEl>
                                          <p:spTgt spid="8"/>
                                        </p:tgtEl>
                                      </p:cBhvr>
                                    </p:animEffect>
                                    <p:anim calcmode="lin" valueType="num">
                                      <p:cBhvr>
                                        <p:cTn id="32" dur="3000" fill="hold"/>
                                        <p:tgtEl>
                                          <p:spTgt spid="8"/>
                                        </p:tgtEl>
                                        <p:attrNameLst>
                                          <p:attrName>style.rotation</p:attrName>
                                        </p:attrNameLst>
                                      </p:cBhvr>
                                      <p:tavLst>
                                        <p:tav tm="0">
                                          <p:val>
                                            <p:fltVal val="720"/>
                                          </p:val>
                                        </p:tav>
                                        <p:tav tm="100000">
                                          <p:val>
                                            <p:fltVal val="0"/>
                                          </p:val>
                                        </p:tav>
                                      </p:tavLst>
                                    </p:anim>
                                    <p:anim calcmode="lin" valueType="num">
                                      <p:cBhvr>
                                        <p:cTn id="33" dur="3000" fill="hold"/>
                                        <p:tgtEl>
                                          <p:spTgt spid="8"/>
                                        </p:tgtEl>
                                        <p:attrNameLst>
                                          <p:attrName>ppt_h</p:attrName>
                                        </p:attrNameLst>
                                      </p:cBhvr>
                                      <p:tavLst>
                                        <p:tav tm="0">
                                          <p:val>
                                            <p:fltVal val="0"/>
                                          </p:val>
                                        </p:tav>
                                        <p:tav tm="100000">
                                          <p:val>
                                            <p:strVal val="#ppt_h"/>
                                          </p:val>
                                        </p:tav>
                                      </p:tavLst>
                                    </p:anim>
                                    <p:anim calcmode="lin" valueType="num">
                                      <p:cBhvr>
                                        <p:cTn id="34"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00977"/>
            <a:ext cx="8713788" cy="510909"/>
          </a:xfrm>
          <a:noFill/>
        </p:spPr>
        <p:txBody>
          <a:bodyPr wrap="square" rtlCol="0">
            <a:spAutoFit/>
          </a:bodyPr>
          <a:lstStyle/>
          <a:p>
            <a:pPr eaLnBrk="0" hangingPunct="0"/>
            <a:r>
              <a:rPr lang="en-GB" sz="3200" kern="1200" dirty="0" smtClean="0">
                <a:latin typeface="Calibri" pitchFamily="34" charset="0"/>
                <a:ea typeface="+mn-ea"/>
                <a:cs typeface="+mn-cs"/>
              </a:rPr>
              <a:t>So now, it’s time to re-think:</a:t>
            </a:r>
            <a:endParaRPr lang="en-GB" sz="3200" kern="1200" dirty="0">
              <a:latin typeface="Calibri" pitchFamily="34" charset="0"/>
              <a:ea typeface="+mn-ea"/>
              <a:cs typeface="+mn-cs"/>
            </a:endParaRPr>
          </a:p>
        </p:txBody>
      </p:sp>
      <p:sp>
        <p:nvSpPr>
          <p:cNvPr id="3" name="Content Placeholder 2"/>
          <p:cNvSpPr>
            <a:spLocks noGrp="1"/>
          </p:cNvSpPr>
          <p:nvPr>
            <p:ph idx="1"/>
          </p:nvPr>
        </p:nvSpPr>
        <p:spPr/>
        <p:txBody>
          <a:bodyPr/>
          <a:lstStyle/>
          <a:p>
            <a:pPr>
              <a:lnSpc>
                <a:spcPct val="100000"/>
              </a:lnSpc>
              <a:buFont typeface="+mj-lt"/>
              <a:buAutoNum type="arabicPeriod"/>
            </a:pPr>
            <a:r>
              <a:rPr lang="en-GB" dirty="0" smtClean="0">
                <a:latin typeface="Calibri" pitchFamily="34" charset="0"/>
              </a:rPr>
              <a:t>How students </a:t>
            </a:r>
            <a:r>
              <a:rPr lang="en-GB" dirty="0" smtClean="0">
                <a:solidFill>
                  <a:srgbClr val="FF0000"/>
                </a:solidFill>
                <a:latin typeface="Calibri" pitchFamily="34" charset="0"/>
              </a:rPr>
              <a:t>really</a:t>
            </a:r>
            <a:r>
              <a:rPr lang="en-GB" dirty="0" smtClean="0">
                <a:latin typeface="Calibri" pitchFamily="34" charset="0"/>
              </a:rPr>
              <a:t> learn – and how we can help make learning happen for them;</a:t>
            </a:r>
          </a:p>
          <a:p>
            <a:pPr>
              <a:lnSpc>
                <a:spcPct val="100000"/>
              </a:lnSpc>
              <a:buFont typeface="+mj-lt"/>
              <a:buAutoNum type="arabicPeriod"/>
            </a:pPr>
            <a:r>
              <a:rPr lang="en-GB" dirty="0" smtClean="0">
                <a:latin typeface="Calibri" pitchFamily="34" charset="0"/>
              </a:rPr>
              <a:t>How to make </a:t>
            </a:r>
            <a:r>
              <a:rPr lang="en-GB" dirty="0" smtClean="0">
                <a:solidFill>
                  <a:srgbClr val="FF0000"/>
                </a:solidFill>
                <a:latin typeface="Calibri" pitchFamily="34" charset="0"/>
              </a:rPr>
              <a:t>feedback</a:t>
            </a:r>
            <a:r>
              <a:rPr lang="en-GB" dirty="0" smtClean="0">
                <a:latin typeface="Calibri" pitchFamily="34" charset="0"/>
              </a:rPr>
              <a:t> really work for students;</a:t>
            </a:r>
          </a:p>
          <a:p>
            <a:pPr>
              <a:lnSpc>
                <a:spcPct val="100000"/>
              </a:lnSpc>
              <a:buFont typeface="+mj-lt"/>
              <a:buAutoNum type="arabicPeriod"/>
            </a:pPr>
            <a:r>
              <a:rPr lang="en-GB" dirty="0" smtClean="0">
                <a:latin typeface="Calibri" pitchFamily="34" charset="0"/>
              </a:rPr>
              <a:t>How best to </a:t>
            </a:r>
            <a:r>
              <a:rPr lang="en-GB" dirty="0" smtClean="0">
                <a:solidFill>
                  <a:srgbClr val="FF0000"/>
                </a:solidFill>
                <a:latin typeface="Calibri" pitchFamily="34" charset="0"/>
              </a:rPr>
              <a:t>measure</a:t>
            </a:r>
            <a:r>
              <a:rPr lang="en-GB" dirty="0" smtClean="0">
                <a:latin typeface="Calibri" pitchFamily="34" charset="0"/>
              </a:rPr>
              <a:t> and </a:t>
            </a:r>
            <a:r>
              <a:rPr lang="en-GB" dirty="0" smtClean="0">
                <a:solidFill>
                  <a:srgbClr val="FF0000"/>
                </a:solidFill>
                <a:latin typeface="Calibri" pitchFamily="34" charset="0"/>
              </a:rPr>
              <a:t>accredit</a:t>
            </a:r>
            <a:r>
              <a:rPr lang="en-GB" dirty="0" smtClean="0">
                <a:latin typeface="Calibri" pitchFamily="34" charset="0"/>
              </a:rPr>
              <a:t> students’ achievement (not just more of the same old tired methods).</a:t>
            </a:r>
          </a:p>
          <a:p>
            <a:pPr>
              <a:lnSpc>
                <a:spcPct val="100000"/>
              </a:lnSpc>
              <a:buNone/>
            </a:pPr>
            <a:r>
              <a:rPr lang="en-GB" dirty="0" smtClean="0">
                <a:latin typeface="Calibri" pitchFamily="34" charset="0"/>
              </a:rPr>
              <a:t>	Today we’ll touch on all three of these areas.</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r>
              <a:rPr lang="en-GB" dirty="0" smtClean="0">
                <a:latin typeface="Tahoma" pitchFamily="34" charset="0"/>
              </a:rPr>
              <a:t/>
            </a:r>
            <a:br>
              <a:rPr lang="en-GB" dirty="0" smtClean="0">
                <a:latin typeface="Tahoma" pitchFamily="34" charset="0"/>
              </a:rPr>
            </a:br>
            <a:r>
              <a:rPr lang="en-GB" b="1" dirty="0" smtClean="0">
                <a:solidFill>
                  <a:srgbClr val="FFFF00"/>
                </a:solidFill>
                <a:latin typeface="Tahoma" pitchFamily="34" charset="0"/>
              </a:rPr>
              <a:t>How students </a:t>
            </a:r>
            <a:r>
              <a:rPr lang="en-GB" b="1" i="1" dirty="0" smtClean="0">
                <a:solidFill>
                  <a:srgbClr val="FFFF00"/>
                </a:solidFill>
                <a:latin typeface="Tahoma" pitchFamily="34" charset="0"/>
              </a:rPr>
              <a:t>really</a:t>
            </a:r>
            <a:r>
              <a:rPr lang="en-GB" b="1" dirty="0" smtClean="0">
                <a:solidFill>
                  <a:srgbClr val="FFFF00"/>
                </a:solidFill>
                <a:latin typeface="Tahoma" pitchFamily="34" charset="0"/>
              </a:rPr>
              <a:t> learn</a:t>
            </a:r>
            <a:r>
              <a:rPr lang="en-GB" b="1" dirty="0" smtClean="0">
                <a:latin typeface="Tahoma" pitchFamily="34" charset="0"/>
              </a:rPr>
              <a:t/>
            </a:r>
            <a:br>
              <a:rPr lang="en-GB" b="1" dirty="0" smtClean="0">
                <a:latin typeface="Tahoma" pitchFamily="34" charset="0"/>
              </a:rPr>
            </a:br>
            <a:endParaRPr lang="en-GB" sz="4400" b="1" dirty="0" smtClean="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3600" b="1" dirty="0" smtClean="0"/>
              <a:t>Seven factors underpinning successful learning based on asking 200,000 people about their learning in the last 20 years – ditching learning theories which don’t work!</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sz="4000" b="0" dirty="0">
              <a:solidFill>
                <a:srgbClr val="000000"/>
              </a:solidFill>
            </a:endParaRPr>
          </a:p>
        </p:txBody>
      </p:sp>
      <p:sp>
        <p:nvSpPr>
          <p:cNvPr id="5" name="AutoShape 36">
            <a:hlinkClick r:id="rId4" action="ppaction://hlinkpres?slideindex=1&amp;slidetitle= Part 2 How students really learn " highlightClick="1"/>
          </p:cNvPr>
          <p:cNvSpPr>
            <a:spLocks noChangeArrowheads="1"/>
          </p:cNvSpPr>
          <p:nvPr/>
        </p:nvSpPr>
        <p:spPr bwMode="auto">
          <a:xfrm>
            <a:off x="7127614" y="5301208"/>
            <a:ext cx="2016386" cy="830997"/>
          </a:xfrm>
          <a:prstGeom prst="actionButtonBlank">
            <a:avLst/>
          </a:prstGeom>
          <a:solidFill>
            <a:schemeClr val="accent1"/>
          </a:solidFill>
          <a:ln w="9525">
            <a:noFill/>
            <a:miter lim="800000"/>
            <a:headEnd/>
            <a:tailEnd/>
          </a:ln>
        </p:spPr>
        <p:txBody>
          <a:bodyPr wrap="none" anchor="ctr">
            <a:spAutoFit/>
          </a:bodyPr>
          <a:lstStyle/>
          <a:p>
            <a:pPr algn="ctr" eaLnBrk="1" hangingPunct="1"/>
            <a:r>
              <a:rPr lang="en-GB" sz="2400" dirty="0">
                <a:solidFill>
                  <a:schemeClr val="bg1"/>
                </a:solidFill>
                <a:latin typeface="Calibri" pitchFamily="34" charset="0"/>
              </a:rPr>
              <a:t>How students </a:t>
            </a:r>
            <a:endParaRPr lang="en-GB" sz="2400" dirty="0" smtClean="0">
              <a:solidFill>
                <a:schemeClr val="bg1"/>
              </a:solidFill>
              <a:latin typeface="Calibri" pitchFamily="34" charset="0"/>
            </a:endParaRPr>
          </a:p>
          <a:p>
            <a:pPr algn="ctr" eaLnBrk="1" hangingPunct="1"/>
            <a:r>
              <a:rPr lang="en-GB" sz="2400" i="1" dirty="0" smtClean="0">
                <a:solidFill>
                  <a:schemeClr val="bg1"/>
                </a:solidFill>
                <a:latin typeface="Calibri" pitchFamily="34" charset="0"/>
              </a:rPr>
              <a:t>really</a:t>
            </a:r>
            <a:r>
              <a:rPr lang="en-GB" sz="2400" dirty="0" smtClean="0">
                <a:solidFill>
                  <a:schemeClr val="bg1"/>
                </a:solidFill>
                <a:latin typeface="Calibri" pitchFamily="34" charset="0"/>
              </a:rPr>
              <a:t> </a:t>
            </a:r>
            <a:r>
              <a:rPr lang="en-GB" sz="2400" dirty="0">
                <a:solidFill>
                  <a:schemeClr val="bg1"/>
                </a:solidFill>
                <a:latin typeface="Calibri" pitchFamily="34" charset="0"/>
              </a:rPr>
              <a:t>learn</a:t>
            </a: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P spid="34819" grpId="1" build="p"/>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endParaRPr lang="en-US" sz="4000" b="0" dirty="0">
              <a:solidFill>
                <a:srgbClr val="000000"/>
              </a:solidFill>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a:endParaRPr lang="en-US" sz="2000" dirty="0">
              <a:solidFill>
                <a:srgbClr val="000000"/>
              </a:solidFill>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sz="4000" b="0" dirty="0">
              <a:solidFill>
                <a:srgbClr val="000000"/>
              </a:solidFill>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sz="4000" b="0" dirty="0">
              <a:solidFill>
                <a:srgbClr val="000000"/>
              </a:solidFill>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r>
              <a:rPr lang="en-GB" sz="3200" dirty="0" smtClean="0">
                <a:solidFill>
                  <a:srgbClr val="CC00CC"/>
                </a:solidFill>
              </a:rPr>
              <a:t/>
            </a:r>
            <a:br>
              <a:rPr lang="en-GB" sz="3200" dirty="0" smtClean="0">
                <a:solidFill>
                  <a:srgbClr val="CC00CC"/>
                </a:solidFill>
              </a:rPr>
            </a:br>
            <a:r>
              <a:rPr lang="en-GB" b="1" dirty="0" smtClean="0">
                <a:solidFill>
                  <a:srgbClr val="000066"/>
                </a:solidFill>
              </a:rPr>
              <a:t>How Students </a:t>
            </a:r>
            <a:r>
              <a:rPr lang="en-GB" b="1" i="1" dirty="0" smtClean="0">
                <a:solidFill>
                  <a:srgbClr val="000066"/>
                </a:solidFill>
              </a:rPr>
              <a:t>Really </a:t>
            </a:r>
            <a:r>
              <a:rPr lang="en-GB" b="1" dirty="0" smtClean="0">
                <a:solidFill>
                  <a:srgbClr val="000066"/>
                </a:solidFill>
              </a:rPr>
              <a:t>Learn</a:t>
            </a:r>
            <a:r>
              <a:rPr lang="en-GB" b="1" dirty="0" smtClean="0">
                <a:solidFill>
                  <a:srgbClr val="CC00CC"/>
                </a:solidFill>
              </a:rPr>
              <a:t/>
            </a:r>
            <a:br>
              <a:rPr lang="en-GB" b="1" dirty="0" smtClean="0">
                <a:solidFill>
                  <a:srgbClr val="CC00CC"/>
                </a:solidFill>
              </a:rPr>
            </a:br>
            <a:r>
              <a:rPr lang="en-GB" sz="3600" b="1" dirty="0" smtClean="0">
                <a:solidFill>
                  <a:srgbClr val="CC00CC"/>
                </a:solidFill>
              </a:rPr>
              <a:t>‘Ripples’ model of learning</a:t>
            </a:r>
            <a:endParaRPr lang="en-GB" sz="3200" dirty="0" smtClean="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sz="4000" b="0" dirty="0">
              <a:solidFill>
                <a:srgbClr val="000000"/>
              </a:solidFill>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a:endParaRPr lang="en-US" dirty="0">
              <a:solidFill>
                <a:srgbClr val="000000"/>
              </a:solidFill>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sz="4000" b="0" dirty="0">
              <a:solidFill>
                <a:srgbClr val="000000"/>
              </a:solidFill>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indent="-723900" algn="ctr">
              <a:spcBef>
                <a:spcPct val="20000"/>
              </a:spcBef>
              <a:buClr>
                <a:srgbClr val="009999"/>
              </a:buClr>
              <a:buFont typeface="Wingdings" pitchFamily="2" charset="2"/>
              <a:buNone/>
            </a:pPr>
            <a:r>
              <a:rPr lang="en-GB" dirty="0">
                <a:solidFill>
                  <a:srgbClr val="000000"/>
                </a:solidFill>
                <a:latin typeface="Calibri" pitchFamily="34" charset="0"/>
              </a:rPr>
              <a:t>Phil </a:t>
            </a:r>
            <a:r>
              <a:rPr lang="en-GB" dirty="0" smtClean="0">
                <a:solidFill>
                  <a:srgbClr val="000000"/>
                </a:solidFill>
                <a:latin typeface="Calibri" pitchFamily="34" charset="0"/>
              </a:rPr>
              <a:t>Race</a:t>
            </a:r>
            <a:endParaRPr lang="en-GB" dirty="0">
              <a:solidFill>
                <a:srgbClr val="000000"/>
              </a:solidFill>
              <a:latin typeface="Calibri" pitchFamily="34" charset="0"/>
            </a:endParaRP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w="9525" algn="ctr">
            <a:noFill/>
            <a:miter lim="800000"/>
            <a:headEnd/>
            <a:tailEnd/>
          </a:ln>
        </p:spPr>
        <p:txBody>
          <a:bodyPr anchor="ctr"/>
          <a:lstStyle/>
          <a:p>
            <a:pPr eaLnBrk="0" hangingPunct="0"/>
            <a:r>
              <a:rPr lang="en-GB" b="1" kern="1200" dirty="0" smtClean="0">
                <a:latin typeface="Calibri" pitchFamily="34" charset="0"/>
                <a:ea typeface="+mn-ea"/>
                <a:cs typeface="+mn-cs"/>
              </a:rPr>
              <a:t>Five of the seven factors underpinning successful learning</a:t>
            </a:r>
          </a:p>
        </p:txBody>
      </p:sp>
      <p:sp>
        <p:nvSpPr>
          <p:cNvPr id="63491" name="Rectangle 3"/>
          <p:cNvSpPr>
            <a:spLocks noGrp="1" noChangeArrowheads="1"/>
          </p:cNvSpPr>
          <p:nvPr>
            <p:ph idx="1"/>
          </p:nvPr>
        </p:nvSpPr>
        <p:spPr>
          <a:noFill/>
        </p:spPr>
        <p:txBody>
          <a:bodyPr/>
          <a:lstStyle/>
          <a:p>
            <a:pPr eaLnBrk="1" hangingPunct="1">
              <a:lnSpc>
                <a:spcPct val="100000"/>
              </a:lnSpc>
            </a:pPr>
            <a:r>
              <a:rPr lang="en-GB" sz="3600" dirty="0" smtClean="0"/>
              <a:t>learning by </a:t>
            </a:r>
            <a:r>
              <a:rPr lang="en-GB" sz="3600" dirty="0" smtClean="0">
                <a:solidFill>
                  <a:srgbClr val="FF0000"/>
                </a:solidFill>
              </a:rPr>
              <a:t>doing</a:t>
            </a:r>
          </a:p>
          <a:p>
            <a:pPr eaLnBrk="1" hangingPunct="1">
              <a:lnSpc>
                <a:spcPct val="100000"/>
              </a:lnSpc>
            </a:pPr>
            <a:r>
              <a:rPr lang="en-GB" sz="3600" dirty="0" smtClean="0"/>
              <a:t>learning from </a:t>
            </a:r>
            <a:r>
              <a:rPr lang="en-GB" sz="3600" dirty="0" smtClean="0">
                <a:solidFill>
                  <a:srgbClr val="FF0000"/>
                </a:solidFill>
              </a:rPr>
              <a:t>feedback</a:t>
            </a:r>
          </a:p>
          <a:p>
            <a:pPr eaLnBrk="1" hangingPunct="1">
              <a:lnSpc>
                <a:spcPct val="100000"/>
              </a:lnSpc>
            </a:pPr>
            <a:r>
              <a:rPr lang="en-GB" sz="3600" dirty="0" smtClean="0">
                <a:solidFill>
                  <a:srgbClr val="FF0000"/>
                </a:solidFill>
              </a:rPr>
              <a:t>wanting</a:t>
            </a:r>
            <a:r>
              <a:rPr lang="en-GB" sz="3600" dirty="0" smtClean="0"/>
              <a:t> to learn</a:t>
            </a:r>
          </a:p>
          <a:p>
            <a:pPr eaLnBrk="1" hangingPunct="1">
              <a:lnSpc>
                <a:spcPct val="100000"/>
              </a:lnSpc>
            </a:pPr>
            <a:r>
              <a:rPr lang="en-GB" sz="3600" dirty="0" smtClean="0">
                <a:solidFill>
                  <a:srgbClr val="FF0000"/>
                </a:solidFill>
              </a:rPr>
              <a:t>needing</a:t>
            </a:r>
            <a:r>
              <a:rPr lang="en-GB" sz="3600" dirty="0" smtClean="0"/>
              <a:t> to learn</a:t>
            </a:r>
          </a:p>
          <a:p>
            <a:pPr eaLnBrk="1" hangingPunct="1">
              <a:lnSpc>
                <a:spcPct val="100000"/>
              </a:lnSpc>
            </a:pPr>
            <a:r>
              <a:rPr lang="en-GB" sz="3600" dirty="0" smtClean="0">
                <a:solidFill>
                  <a:srgbClr val="FF0000"/>
                </a:solidFill>
              </a:rPr>
              <a:t>...</a:t>
            </a:r>
            <a:endParaRPr lang="en-GB" sz="3600" dirty="0" smtClean="0"/>
          </a:p>
        </p:txBody>
      </p:sp>
      <p:sp>
        <p:nvSpPr>
          <p:cNvPr id="62468"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1" hangingPunct="1"/>
            <a:endParaRPr lang="en-US" sz="4000" b="0" dirty="0">
              <a:solidFill>
                <a:srgbClr val="000000"/>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4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2"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914399"/>
          </a:xfrm>
        </p:spPr>
        <p:txBody>
          <a:bodyPr/>
          <a:lstStyle/>
          <a:p>
            <a:pPr algn="l"/>
            <a:r>
              <a:rPr lang="en-GB" sz="3200" b="1" dirty="0" smtClean="0">
                <a:solidFill>
                  <a:schemeClr val="accent2"/>
                </a:solidFill>
              </a:rPr>
              <a:t>‘Do you </a:t>
            </a:r>
            <a:r>
              <a:rPr lang="en-GB" sz="3200" b="1" dirty="0" smtClean="0">
                <a:solidFill>
                  <a:srgbClr val="FF0000"/>
                </a:solidFill>
              </a:rPr>
              <a:t>understand</a:t>
            </a:r>
            <a:r>
              <a:rPr lang="en-GB" sz="3200" b="1" dirty="0" smtClean="0">
                <a:solidFill>
                  <a:schemeClr val="accent2"/>
                </a:solidFill>
              </a:rPr>
              <a:t>?’ lecturer asks student.</a:t>
            </a:r>
            <a:endParaRPr lang="en-US" sz="3200" b="1" dirty="0"/>
          </a:p>
        </p:txBody>
      </p:sp>
      <p:sp>
        <p:nvSpPr>
          <p:cNvPr id="3" name="Content Placeholder 2"/>
          <p:cNvSpPr>
            <a:spLocks noGrp="1"/>
          </p:cNvSpPr>
          <p:nvPr>
            <p:ph idx="1"/>
          </p:nvPr>
        </p:nvSpPr>
        <p:spPr>
          <a:xfrm>
            <a:off x="228600" y="838200"/>
            <a:ext cx="8915400" cy="5638799"/>
          </a:xfrm>
        </p:spPr>
        <p:txBody>
          <a:bodyPr/>
          <a:lstStyle/>
          <a:p>
            <a:pPr marL="171450" indent="-171450">
              <a:lnSpc>
                <a:spcPct val="100000"/>
              </a:lnSpc>
              <a:buNone/>
            </a:pPr>
            <a:r>
              <a:rPr lang="en-GB" sz="2000" dirty="0" smtClean="0">
                <a:solidFill>
                  <a:srgbClr val="006600"/>
                </a:solidFill>
              </a:rPr>
              <a:t>‘Understand </a:t>
            </a:r>
            <a:r>
              <a:rPr lang="en-GB" sz="2000" dirty="0" smtClean="0">
                <a:solidFill>
                  <a:srgbClr val="FF0000"/>
                </a:solidFill>
              </a:rPr>
              <a:t>what</a:t>
            </a:r>
            <a:r>
              <a:rPr lang="en-GB" sz="2000" dirty="0" smtClean="0">
                <a:solidFill>
                  <a:srgbClr val="006600"/>
                </a:solidFill>
              </a:rPr>
              <a:t>?’ </a:t>
            </a:r>
            <a:r>
              <a:rPr lang="en-GB" sz="2000" dirty="0" smtClean="0">
                <a:solidFill>
                  <a:schemeClr val="accent2"/>
                </a:solidFill>
              </a:rPr>
              <a:t>thinks student. </a:t>
            </a:r>
          </a:p>
          <a:p>
            <a:pPr marL="171450" indent="-171450">
              <a:lnSpc>
                <a:spcPct val="100000"/>
              </a:lnSpc>
              <a:buNone/>
            </a:pPr>
            <a:r>
              <a:rPr lang="en-GB" sz="2000" dirty="0" smtClean="0">
                <a:solidFill>
                  <a:srgbClr val="006600"/>
                </a:solidFill>
              </a:rPr>
              <a:t>‘</a:t>
            </a:r>
            <a:r>
              <a:rPr lang="en-GB" sz="2000" dirty="0" smtClean="0">
                <a:solidFill>
                  <a:srgbClr val="FF0000"/>
                </a:solidFill>
              </a:rPr>
              <a:t>What</a:t>
            </a:r>
            <a:r>
              <a:rPr lang="en-GB" sz="2000" dirty="0" smtClean="0">
                <a:solidFill>
                  <a:srgbClr val="006600"/>
                </a:solidFill>
              </a:rPr>
              <a:t> am I supposed to understand?’ </a:t>
            </a:r>
          </a:p>
          <a:p>
            <a:pPr marL="171450" indent="-171450">
              <a:lnSpc>
                <a:spcPct val="100000"/>
              </a:lnSpc>
              <a:buNone/>
            </a:pPr>
            <a:r>
              <a:rPr lang="en-GB" sz="2000" dirty="0" smtClean="0">
                <a:solidFill>
                  <a:srgbClr val="006600"/>
                </a:solidFill>
              </a:rPr>
              <a:t>‘What will he/she think of me if I say “</a:t>
            </a:r>
            <a:r>
              <a:rPr lang="en-GB" sz="2000" dirty="0" smtClean="0">
                <a:solidFill>
                  <a:srgbClr val="FF0000"/>
                </a:solidFill>
              </a:rPr>
              <a:t>no</a:t>
            </a:r>
            <a:r>
              <a:rPr lang="en-GB" sz="2000" dirty="0" smtClean="0">
                <a:solidFill>
                  <a:srgbClr val="006600"/>
                </a:solidFill>
              </a:rPr>
              <a:t>”?’ </a:t>
            </a:r>
          </a:p>
          <a:p>
            <a:pPr marL="171450" indent="-171450">
              <a:lnSpc>
                <a:spcPct val="100000"/>
              </a:lnSpc>
              <a:buNone/>
            </a:pPr>
            <a:r>
              <a:rPr lang="en-GB" sz="2000" dirty="0" smtClean="0">
                <a:solidFill>
                  <a:srgbClr val="006600"/>
                </a:solidFill>
              </a:rPr>
              <a:t>‘If I say “</a:t>
            </a:r>
            <a:r>
              <a:rPr lang="en-GB" sz="2000" dirty="0" smtClean="0">
                <a:solidFill>
                  <a:srgbClr val="FF0000"/>
                </a:solidFill>
              </a:rPr>
              <a:t>yes</a:t>
            </a:r>
            <a:r>
              <a:rPr lang="en-GB" sz="2000" dirty="0" smtClean="0">
                <a:solidFill>
                  <a:srgbClr val="006600"/>
                </a:solidFill>
              </a:rPr>
              <a:t>” will he/she ask me a difficult question to catch me out?’ </a:t>
            </a:r>
          </a:p>
          <a:p>
            <a:pPr marL="171450" indent="-171450">
              <a:lnSpc>
                <a:spcPct val="100000"/>
              </a:lnSpc>
              <a:buNone/>
            </a:pPr>
            <a:r>
              <a:rPr lang="en-GB" sz="2000" dirty="0" smtClean="0">
                <a:solidFill>
                  <a:srgbClr val="006600"/>
                </a:solidFill>
              </a:rPr>
              <a:t>‘</a:t>
            </a:r>
            <a:r>
              <a:rPr lang="en-GB" sz="2000" dirty="0" smtClean="0">
                <a:solidFill>
                  <a:srgbClr val="FF0000"/>
                </a:solidFill>
              </a:rPr>
              <a:t>Why</a:t>
            </a:r>
            <a:r>
              <a:rPr lang="en-GB" sz="2000" dirty="0" smtClean="0">
                <a:solidFill>
                  <a:srgbClr val="006600"/>
                </a:solidFill>
              </a:rPr>
              <a:t> am I being asked this anyway?’ </a:t>
            </a:r>
          </a:p>
          <a:p>
            <a:pPr marL="171450" indent="-171450">
              <a:lnSpc>
                <a:spcPct val="100000"/>
              </a:lnSpc>
              <a:buNone/>
            </a:pPr>
            <a:r>
              <a:rPr lang="en-GB" sz="2000" dirty="0" smtClean="0">
                <a:solidFill>
                  <a:srgbClr val="006600"/>
                </a:solidFill>
              </a:rPr>
              <a:t>‘Is it going to be </a:t>
            </a:r>
            <a:r>
              <a:rPr lang="en-GB" sz="2000" dirty="0" smtClean="0">
                <a:solidFill>
                  <a:srgbClr val="FF0000"/>
                </a:solidFill>
              </a:rPr>
              <a:t>important</a:t>
            </a:r>
            <a:r>
              <a:rPr lang="en-GB" sz="2000" dirty="0" smtClean="0">
                <a:solidFill>
                  <a:srgbClr val="006600"/>
                </a:solidFill>
              </a:rPr>
              <a:t> for me to understand this?’. </a:t>
            </a:r>
          </a:p>
          <a:p>
            <a:pPr marL="171450" indent="-171450">
              <a:lnSpc>
                <a:spcPct val="100000"/>
              </a:lnSpc>
              <a:buNone/>
            </a:pPr>
            <a:r>
              <a:rPr lang="en-GB" sz="2000" dirty="0" smtClean="0">
                <a:solidFill>
                  <a:srgbClr val="006600"/>
                </a:solidFill>
              </a:rPr>
              <a:t>‘How will I </a:t>
            </a:r>
            <a:r>
              <a:rPr lang="en-GB" sz="2000" dirty="0" smtClean="0">
                <a:solidFill>
                  <a:srgbClr val="FF0000"/>
                </a:solidFill>
              </a:rPr>
              <a:t>know</a:t>
            </a:r>
            <a:r>
              <a:rPr lang="en-GB" sz="2000" dirty="0" smtClean="0">
                <a:solidFill>
                  <a:srgbClr val="006600"/>
                </a:solidFill>
              </a:rPr>
              <a:t> when I understand it?’. </a:t>
            </a:r>
          </a:p>
          <a:p>
            <a:pPr marL="171450" indent="-171450">
              <a:lnSpc>
                <a:spcPct val="100000"/>
              </a:lnSpc>
              <a:buNone/>
            </a:pPr>
            <a:r>
              <a:rPr lang="en-GB" sz="2000" dirty="0" smtClean="0">
                <a:solidFill>
                  <a:srgbClr val="006600"/>
                </a:solidFill>
              </a:rPr>
              <a:t>‘What will I be able to </a:t>
            </a:r>
            <a:r>
              <a:rPr lang="en-GB" sz="2000" dirty="0" smtClean="0">
                <a:solidFill>
                  <a:srgbClr val="FF0000"/>
                </a:solidFill>
              </a:rPr>
              <a:t>do</a:t>
            </a:r>
            <a:r>
              <a:rPr lang="en-GB" sz="2000" dirty="0" smtClean="0">
                <a:solidFill>
                  <a:srgbClr val="006600"/>
                </a:solidFill>
              </a:rPr>
              <a:t> when I understand it?’.</a:t>
            </a:r>
          </a:p>
          <a:p>
            <a:pPr marL="171450" indent="-171450">
              <a:lnSpc>
                <a:spcPct val="100000"/>
              </a:lnSpc>
              <a:buNone/>
            </a:pPr>
            <a:r>
              <a:rPr lang="en-GB" sz="2000" dirty="0" smtClean="0">
                <a:solidFill>
                  <a:srgbClr val="006600"/>
                </a:solidFill>
              </a:rPr>
              <a:t>‘How will I be able to </a:t>
            </a:r>
            <a:r>
              <a:rPr lang="en-GB" sz="2000" dirty="0" smtClean="0">
                <a:solidFill>
                  <a:srgbClr val="FF0000"/>
                </a:solidFill>
              </a:rPr>
              <a:t>demonstrate</a:t>
            </a:r>
            <a:r>
              <a:rPr lang="en-GB" sz="2000" dirty="0" smtClean="0">
                <a:solidFill>
                  <a:srgbClr val="006600"/>
                </a:solidFill>
              </a:rPr>
              <a:t> my understanding of it?’. </a:t>
            </a:r>
          </a:p>
          <a:p>
            <a:pPr marL="171450" indent="-171450">
              <a:lnSpc>
                <a:spcPct val="100000"/>
              </a:lnSpc>
              <a:buNone/>
            </a:pPr>
            <a:r>
              <a:rPr lang="en-GB" sz="2000" dirty="0" smtClean="0">
                <a:solidFill>
                  <a:srgbClr val="006600"/>
                </a:solidFill>
              </a:rPr>
              <a:t>‘Do I </a:t>
            </a:r>
            <a:r>
              <a:rPr lang="en-GB" sz="2000" dirty="0" smtClean="0">
                <a:solidFill>
                  <a:srgbClr val="FF0000"/>
                </a:solidFill>
              </a:rPr>
              <a:t>actually</a:t>
            </a:r>
            <a:r>
              <a:rPr lang="en-GB" sz="2000" dirty="0" smtClean="0">
                <a:solidFill>
                  <a:srgbClr val="006600"/>
                </a:solidFill>
              </a:rPr>
              <a:t> have to understand it, or will it be enough simply to demonstrate my understanding of it, by doing something I can do, even when I don’t understand it?’. </a:t>
            </a:r>
          </a:p>
          <a:p>
            <a:pPr marL="171450" indent="-171450">
              <a:lnSpc>
                <a:spcPct val="100000"/>
              </a:lnSpc>
              <a:buNone/>
            </a:pPr>
            <a:r>
              <a:rPr lang="en-GB" sz="2000" dirty="0" smtClean="0">
                <a:solidFill>
                  <a:srgbClr val="006600"/>
                </a:solidFill>
              </a:rPr>
              <a:t>‘Does </a:t>
            </a:r>
            <a:r>
              <a:rPr lang="en-GB" sz="2000" dirty="0" smtClean="0">
                <a:solidFill>
                  <a:srgbClr val="FF0000"/>
                </a:solidFill>
              </a:rPr>
              <a:t>he/she</a:t>
            </a:r>
            <a:r>
              <a:rPr lang="en-GB" sz="2000" dirty="0" smtClean="0">
                <a:solidFill>
                  <a:srgbClr val="006600"/>
                </a:solidFill>
              </a:rPr>
              <a:t> understand it, anyway?’</a:t>
            </a:r>
          </a:p>
          <a:p>
            <a:pPr marL="171450" indent="-171450">
              <a:lnSpc>
                <a:spcPct val="100000"/>
              </a:lnSpc>
              <a:buNone/>
            </a:pPr>
            <a:r>
              <a:rPr lang="en-GB" sz="2000" dirty="0" smtClean="0">
                <a:solidFill>
                  <a:schemeClr val="accent2"/>
                </a:solidFill>
              </a:rPr>
              <a:t>‘</a:t>
            </a:r>
            <a:r>
              <a:rPr lang="en-GB" sz="2000" dirty="0" err="1" smtClean="0">
                <a:solidFill>
                  <a:schemeClr val="accent2"/>
                </a:solidFill>
              </a:rPr>
              <a:t>Mmmm</a:t>
            </a:r>
            <a:r>
              <a:rPr lang="en-GB" sz="2000" dirty="0" smtClean="0">
                <a:solidFill>
                  <a:schemeClr val="accent2"/>
                </a:solidFill>
              </a:rPr>
              <a:t>’ replies student (as soon as possible after all that thinking). … continued…</a:t>
            </a:r>
          </a:p>
          <a:p>
            <a:pPr>
              <a:lnSpc>
                <a:spcPct val="100000"/>
              </a:lnSpc>
              <a:buNone/>
            </a:pP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grpId="0" nodeType="clickEffect">
                                  <p:stCondLst>
                                    <p:cond delay="0"/>
                                  </p:stCondLst>
                                  <p:iterate type="lt">
                                    <p:tmPct val="10000"/>
                                  </p:iterate>
                                  <p:childTnLst>
                                    <p:animMotion origin="layout" path="M 0 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  -0.071 0.01333  C -0.051 0.01867  -0.032 0.02133  -0.017 0.02  C -0.004 0.02  0.01 0.01733  0.025 0.01333  C 0.069 0  0.102 -0.028  0.098 -0.048  C 0.095 -0.068  0.057 -0.07333  0.013 -0.06  C -0.008 -0.05333  -0.027 -0.044  -0.04 -0.03333  C -0.051 -0.02533  -0.062 -0.016  -0.074 -0.004  C -0.109 0.03467  -0.13 0.07733  -0.12 0.09333  C -0.111 0.10933  -0.074 0.092  -0.039 0.05467  C -0.022 0.036  -0.008 0.01733  0 0  Z" pathEditMode="relative" ptsTypes="">
                                      <p:cBhvr>
                                        <p:cTn id="6" dur="5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609600"/>
            <a:ext cx="8605838" cy="5257801"/>
          </a:xfrm>
        </p:spPr>
        <p:txBody>
          <a:bodyPr/>
          <a:lstStyle/>
          <a:p>
            <a:pPr>
              <a:lnSpc>
                <a:spcPct val="100000"/>
              </a:lnSpc>
              <a:buNone/>
            </a:pPr>
            <a:r>
              <a:rPr lang="en-GB" sz="2200" dirty="0" smtClean="0"/>
              <a:t>‘So you don’t understand it then?’ alleges lecturer.</a:t>
            </a:r>
          </a:p>
          <a:p>
            <a:pPr>
              <a:lnSpc>
                <a:spcPct val="100000"/>
              </a:lnSpc>
              <a:buNone/>
            </a:pPr>
            <a:r>
              <a:rPr lang="en-GB" sz="2200" dirty="0" smtClean="0">
                <a:solidFill>
                  <a:srgbClr val="006600"/>
                </a:solidFill>
              </a:rPr>
              <a:t>‘Well, …’ replies student.</a:t>
            </a:r>
          </a:p>
          <a:p>
            <a:pPr>
              <a:lnSpc>
                <a:spcPct val="100000"/>
              </a:lnSpc>
              <a:buNone/>
            </a:pPr>
            <a:r>
              <a:rPr lang="en-GB" sz="2200" dirty="0" smtClean="0"/>
              <a:t>‘So you understand it well?’ smiles lecturer.</a:t>
            </a:r>
          </a:p>
          <a:p>
            <a:pPr>
              <a:lnSpc>
                <a:spcPct val="100000"/>
              </a:lnSpc>
              <a:buNone/>
            </a:pPr>
            <a:r>
              <a:rPr lang="en-GB" sz="2200" dirty="0" smtClean="0">
                <a:solidFill>
                  <a:srgbClr val="006600"/>
                </a:solidFill>
              </a:rPr>
              <a:t>‘Just about’ replies student.</a:t>
            </a:r>
          </a:p>
          <a:p>
            <a:pPr>
              <a:lnSpc>
                <a:spcPct val="100000"/>
              </a:lnSpc>
              <a:buNone/>
            </a:pPr>
            <a:r>
              <a:rPr lang="en-GB" sz="2200" dirty="0" smtClean="0"/>
              <a:t>‘Ah, good’ says lecturer. ‘I made myself clear then?’</a:t>
            </a:r>
          </a:p>
          <a:p>
            <a:pPr>
              <a:lnSpc>
                <a:spcPct val="100000"/>
              </a:lnSpc>
              <a:buNone/>
            </a:pPr>
            <a:r>
              <a:rPr lang="en-GB" sz="2200" dirty="0" smtClean="0">
                <a:solidFill>
                  <a:srgbClr val="006600"/>
                </a:solidFill>
              </a:rPr>
              <a:t>‘Of course’ replies student.</a:t>
            </a:r>
          </a:p>
          <a:p>
            <a:pPr>
              <a:lnSpc>
                <a:spcPct val="100000"/>
              </a:lnSpc>
              <a:buNone/>
            </a:pPr>
            <a:endParaRPr lang="en-GB" sz="2200" dirty="0" smtClean="0">
              <a:solidFill>
                <a:srgbClr val="006600"/>
              </a:solidFill>
            </a:endParaRPr>
          </a:p>
          <a:p>
            <a:pPr>
              <a:lnSpc>
                <a:spcPct val="100000"/>
              </a:lnSpc>
              <a:buNone/>
            </a:pPr>
            <a:r>
              <a:rPr lang="en-GB" sz="2200" dirty="0" smtClean="0">
                <a:solidFill>
                  <a:srgbClr val="C00000"/>
                </a:solidFill>
              </a:rPr>
              <a:t>[Because of things like this, the word ‘understand’ is best avoided in intended learning outcomes – and in life in general, except to get people </a:t>
            </a:r>
            <a:r>
              <a:rPr lang="en-GB" sz="2200" smtClean="0">
                <a:solidFill>
                  <a:srgbClr val="C00000"/>
                </a:solidFill>
              </a:rPr>
              <a:t>thinking].</a:t>
            </a:r>
            <a:endParaRPr lang="en-GB" sz="2200" dirty="0" smtClean="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1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10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10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100"/>
                                  </p:iterate>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wd">
                                    <p:tmAbs val="100"/>
                                  </p:iterate>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wd">
                                    <p:tmAbs val="100"/>
                                  </p:iterate>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wd">
                                    <p:tmAbs val="100"/>
                                  </p:iterate>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eaLnBrk="1" hangingPunct="1">
              <a:lnSpc>
                <a:spcPct val="85000"/>
              </a:lnSpc>
              <a:defRPr/>
            </a:pPr>
            <a:r>
              <a:rPr lang="en-GB" sz="4000" kern="0" dirty="0" smtClean="0">
                <a:solidFill>
                  <a:srgbClr val="008000"/>
                </a:solidFill>
                <a:latin typeface="Calibri" pitchFamily="34" charset="0"/>
                <a:cs typeface="Arial" pitchFamily="34" charset="0"/>
              </a:rPr>
              <a:t>Five of the seven factors underpinning successful learning</a:t>
            </a:r>
          </a:p>
        </p:txBody>
      </p:sp>
      <p:sp>
        <p:nvSpPr>
          <p:cNvPr id="5" name="Rectangle 3"/>
          <p:cNvSpPr txBox="1">
            <a:spLocks noChangeArrowheads="1"/>
          </p:cNvSpPr>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33400" indent="-533400" eaLnBrk="1" hangingPunct="1">
              <a:spcBef>
                <a:spcPct val="35000"/>
              </a:spcBef>
              <a:buClr>
                <a:srgbClr val="009900"/>
              </a:buClr>
              <a:buFont typeface="Wingdings" pitchFamily="2" charset="2"/>
              <a:buChar char="v"/>
              <a:defRPr/>
            </a:pPr>
            <a:r>
              <a:rPr lang="en-GB" sz="4000" kern="0" dirty="0" smtClean="0">
                <a:solidFill>
                  <a:srgbClr val="660066"/>
                </a:solidFill>
                <a:latin typeface="Calibri" pitchFamily="34" charset="0"/>
                <a:cs typeface="Arial" pitchFamily="34" charset="0"/>
              </a:rPr>
              <a:t>learning by </a:t>
            </a:r>
            <a:r>
              <a:rPr lang="en-GB" sz="4000" kern="0" dirty="0" smtClean="0">
                <a:solidFill>
                  <a:srgbClr val="FF0000"/>
                </a:solidFill>
                <a:latin typeface="Calibri" pitchFamily="34" charset="0"/>
                <a:cs typeface="Arial" pitchFamily="34" charset="0"/>
              </a:rPr>
              <a:t>doing</a:t>
            </a:r>
          </a:p>
          <a:p>
            <a:pPr marL="533400" indent="-533400" eaLnBrk="1" hangingPunct="1">
              <a:spcBef>
                <a:spcPct val="35000"/>
              </a:spcBef>
              <a:buClr>
                <a:srgbClr val="009900"/>
              </a:buClr>
              <a:buFont typeface="Wingdings" pitchFamily="2" charset="2"/>
              <a:buChar char="v"/>
              <a:defRPr/>
            </a:pPr>
            <a:r>
              <a:rPr lang="en-GB" sz="4000" kern="0" dirty="0" smtClean="0">
                <a:solidFill>
                  <a:srgbClr val="660066"/>
                </a:solidFill>
                <a:latin typeface="Calibri" pitchFamily="34" charset="0"/>
                <a:cs typeface="Arial" pitchFamily="34" charset="0"/>
              </a:rPr>
              <a:t>learning from </a:t>
            </a:r>
            <a:r>
              <a:rPr lang="en-GB" sz="4000" kern="0" dirty="0" smtClean="0">
                <a:solidFill>
                  <a:srgbClr val="FF0000"/>
                </a:solidFill>
                <a:latin typeface="Calibri" pitchFamily="34" charset="0"/>
                <a:cs typeface="Arial" pitchFamily="34" charset="0"/>
              </a:rPr>
              <a:t>feedback</a:t>
            </a:r>
          </a:p>
          <a:p>
            <a:pPr marL="533400" indent="-533400" eaLnBrk="1" hangingPunct="1">
              <a:spcBef>
                <a:spcPct val="35000"/>
              </a:spcBef>
              <a:buClr>
                <a:srgbClr val="009900"/>
              </a:buClr>
              <a:buFont typeface="Wingdings" pitchFamily="2" charset="2"/>
              <a:buChar char="v"/>
              <a:defRPr/>
            </a:pPr>
            <a:r>
              <a:rPr lang="en-GB" sz="4000" kern="0" dirty="0" smtClean="0">
                <a:solidFill>
                  <a:srgbClr val="FF0000"/>
                </a:solidFill>
                <a:latin typeface="Calibri" pitchFamily="34" charset="0"/>
                <a:cs typeface="Arial" pitchFamily="34" charset="0"/>
              </a:rPr>
              <a:t>wanting</a:t>
            </a:r>
            <a:r>
              <a:rPr lang="en-GB" sz="4000" kern="0" dirty="0" smtClean="0">
                <a:solidFill>
                  <a:srgbClr val="660066"/>
                </a:solidFill>
                <a:latin typeface="Calibri" pitchFamily="34" charset="0"/>
                <a:cs typeface="Arial" pitchFamily="34" charset="0"/>
              </a:rPr>
              <a:t> to learn</a:t>
            </a:r>
          </a:p>
          <a:p>
            <a:pPr marL="533400" indent="-533400" eaLnBrk="1" hangingPunct="1">
              <a:spcBef>
                <a:spcPct val="35000"/>
              </a:spcBef>
              <a:buClr>
                <a:srgbClr val="009900"/>
              </a:buClr>
              <a:buFont typeface="Wingdings" pitchFamily="2" charset="2"/>
              <a:buChar char="v"/>
              <a:defRPr/>
            </a:pPr>
            <a:r>
              <a:rPr lang="en-GB" sz="4000" kern="0" dirty="0" smtClean="0">
                <a:solidFill>
                  <a:srgbClr val="FF0000"/>
                </a:solidFill>
                <a:latin typeface="Calibri" pitchFamily="34" charset="0"/>
                <a:cs typeface="Arial" pitchFamily="34" charset="0"/>
              </a:rPr>
              <a:t>needing</a:t>
            </a:r>
            <a:r>
              <a:rPr lang="en-GB" sz="4000" kern="0" dirty="0" smtClean="0">
                <a:solidFill>
                  <a:srgbClr val="660066"/>
                </a:solidFill>
                <a:latin typeface="Calibri" pitchFamily="34" charset="0"/>
                <a:cs typeface="Arial" pitchFamily="34" charset="0"/>
              </a:rPr>
              <a:t> to learn</a:t>
            </a:r>
          </a:p>
          <a:p>
            <a:pPr marL="533400" indent="-533400" eaLnBrk="1" hangingPunct="1">
              <a:spcBef>
                <a:spcPct val="35000"/>
              </a:spcBef>
              <a:buClr>
                <a:srgbClr val="009900"/>
              </a:buClr>
              <a:buFont typeface="Wingdings" pitchFamily="2" charset="2"/>
              <a:buChar char="v"/>
              <a:defRPr/>
            </a:pPr>
            <a:r>
              <a:rPr lang="en-GB" sz="4000" kern="0" dirty="0" smtClean="0">
                <a:solidFill>
                  <a:srgbClr val="FF0000"/>
                </a:solidFill>
                <a:latin typeface="Calibri" pitchFamily="34" charset="0"/>
                <a:cs typeface="Arial" pitchFamily="34" charset="0"/>
              </a:rPr>
              <a:t>making</a:t>
            </a:r>
            <a:r>
              <a:rPr lang="en-GB" sz="4000" kern="0" dirty="0" smtClean="0">
                <a:solidFill>
                  <a:srgbClr val="660066"/>
                </a:solidFill>
                <a:latin typeface="Calibri" pitchFamily="34" charset="0"/>
                <a:cs typeface="Arial" pitchFamily="34" charset="0"/>
              </a:rPr>
              <a:t> </a:t>
            </a:r>
            <a:r>
              <a:rPr lang="en-GB" sz="4000" kern="0" dirty="0" smtClean="0">
                <a:solidFill>
                  <a:srgbClr val="FF0000"/>
                </a:solidFill>
                <a:latin typeface="Calibri" pitchFamily="34" charset="0"/>
                <a:cs typeface="Arial" pitchFamily="34" charset="0"/>
              </a:rPr>
              <a:t>sense</a:t>
            </a:r>
            <a:r>
              <a:rPr lang="en-GB" sz="4000" kern="0" dirty="0" smtClean="0">
                <a:solidFill>
                  <a:srgbClr val="660066"/>
                </a:solidFill>
                <a:latin typeface="Calibri" pitchFamily="34" charset="0"/>
                <a:cs typeface="Arial" pitchFamily="34" charset="0"/>
              </a:rPr>
              <a:t> – ‘getting one’s head round it’</a:t>
            </a:r>
          </a:p>
        </p:txBody>
      </p:sp>
      <p:sp>
        <p:nvSpPr>
          <p:cNvPr id="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1" hangingPunct="1"/>
            <a:endParaRPr lang="en-US" sz="4000" b="0" dirty="0">
              <a:solidFill>
                <a:srgbClr val="000000"/>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dirty="0" smtClean="0">
                <a:latin typeface="Calibri" pitchFamily="34" charset="0"/>
              </a:rPr>
              <a:t>You don’t need to take notes.</a:t>
            </a:r>
          </a:p>
          <a:p>
            <a:r>
              <a:rPr lang="en-GB" dirty="0" smtClean="0">
                <a:latin typeface="Calibri" pitchFamily="34" charset="0"/>
              </a:rPr>
              <a:t>I’ll put the main slides up on my website this evening: </a:t>
            </a:r>
            <a:r>
              <a:rPr lang="en-GB" dirty="0" smtClean="0">
                <a:solidFill>
                  <a:srgbClr val="008000"/>
                </a:solidFill>
                <a:latin typeface="Calibri" pitchFamily="34" charset="0"/>
              </a:rPr>
              <a:t>(http://phil-race.co.uk/)</a:t>
            </a:r>
          </a:p>
          <a:p>
            <a:r>
              <a:rPr lang="en-GB" dirty="0" smtClean="0">
                <a:latin typeface="Calibri" pitchFamily="34" charset="0"/>
              </a:rPr>
              <a:t>I won’t include the pictures and video-clips, as this would make the file-size too large.</a:t>
            </a:r>
          </a:p>
          <a:p>
            <a:r>
              <a:rPr lang="en-GB" dirty="0" smtClean="0">
                <a:latin typeface="Calibri" pitchFamily="34" charset="0"/>
              </a:rPr>
              <a:t>I may sometimes go through slides quite fast, but you can study them as you wish at your leisure.</a:t>
            </a:r>
            <a:endParaRPr lang="en-US" dirty="0">
              <a:latin typeface="Calibri" pitchFamily="34"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type="title"/>
          </p:nvPr>
        </p:nvSpPr>
        <p:spPr>
          <a:noFill/>
        </p:spPr>
        <p:txBody>
          <a:bodyPr/>
          <a:lstStyle/>
          <a:p>
            <a:pPr eaLnBrk="1" hangingPunct="1"/>
            <a:r>
              <a:rPr lang="en-GB" sz="5400" dirty="0" smtClean="0">
                <a:latin typeface="Old English Text MT" pitchFamily="66" charset="0"/>
              </a:rPr>
              <a:t>Traditional views...</a:t>
            </a:r>
          </a:p>
        </p:txBody>
      </p:sp>
      <p:sp>
        <p:nvSpPr>
          <p:cNvPr id="65538" name="Rectangle 2"/>
          <p:cNvSpPr>
            <a:spLocks noGrp="1" noChangeArrowheads="1"/>
          </p:cNvSpPr>
          <p:nvPr>
            <p:ph idx="1"/>
          </p:nvPr>
        </p:nvSpPr>
        <p:spPr>
          <a:noFill/>
        </p:spPr>
        <p:txBody>
          <a:bodyPr/>
          <a:lstStyle/>
          <a:p>
            <a:pPr marL="812800" indent="-812800" eaLnBrk="1" hangingPunct="1">
              <a:buFont typeface="Wingdings" pitchFamily="2" charset="2"/>
              <a:buAutoNum type="alphaUcPeriod"/>
            </a:pPr>
            <a:r>
              <a:rPr lang="en-US" sz="4400" dirty="0" smtClean="0">
                <a:latin typeface="Old English Text MT" pitchFamily="66" charset="0"/>
              </a:rPr>
              <a:t>active experimentation</a:t>
            </a:r>
          </a:p>
          <a:p>
            <a:pPr marL="812800" indent="-812800" eaLnBrk="1" hangingPunct="1">
              <a:buFont typeface="Wingdings" pitchFamily="2" charset="2"/>
              <a:buAutoNum type="alphaUcPeriod"/>
            </a:pPr>
            <a:r>
              <a:rPr lang="en-US" sz="4400" dirty="0" smtClean="0">
                <a:latin typeface="Old English Text MT" pitchFamily="66" charset="0"/>
              </a:rPr>
              <a:t>concrete experience</a:t>
            </a:r>
          </a:p>
          <a:p>
            <a:pPr marL="812800" indent="-812800" eaLnBrk="1" hangingPunct="1">
              <a:buFont typeface="Wingdings" pitchFamily="2" charset="2"/>
              <a:buAutoNum type="alphaUcPeriod"/>
            </a:pPr>
            <a:r>
              <a:rPr lang="en-US" sz="4400" dirty="0" smtClean="0">
                <a:latin typeface="Old English Text MT" pitchFamily="66" charset="0"/>
              </a:rPr>
              <a:t>reflective observation</a:t>
            </a:r>
          </a:p>
          <a:p>
            <a:pPr marL="812800" indent="-812800" eaLnBrk="1" hangingPunct="1">
              <a:buFont typeface="Wingdings" pitchFamily="2" charset="2"/>
              <a:buAutoNum type="alphaUcPeriod"/>
            </a:pPr>
            <a:r>
              <a:rPr lang="en-US" sz="4400" dirty="0" smtClean="0">
                <a:latin typeface="Old English Text MT" pitchFamily="66" charset="0"/>
              </a:rPr>
              <a:t>abstract conceptualisation</a:t>
            </a:r>
            <a:endParaRPr lang="en-GB" sz="4400" dirty="0" smtClean="0">
              <a:latin typeface="Old English Text MT" pitchFamily="66" charset="0"/>
            </a:endParaRPr>
          </a:p>
        </p:txBody>
      </p:sp>
      <p:sp>
        <p:nvSpPr>
          <p:cNvPr id="6349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sz="4000" b="0"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 calcmode="lin" valueType="num">
                                      <p:cBhvr additive="base">
                                        <p:cTn id="7" dur="500" fill="hold"/>
                                        <p:tgtEl>
                                          <p:spTgt spid="655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8">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0" end="0"/>
                                            </p:txEl>
                                          </p:spTgt>
                                        </p:tgtEl>
                                        <p:attrNameLst>
                                          <p:attrName>ppt_c</p:attrName>
                                        </p:attrNameLst>
                                      </p:cBhvr>
                                      <p:to>
                                        <a:srgbClr val="CC0066"/>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8">
                                            <p:txEl>
                                              <p:pRg st="1" end="1"/>
                                            </p:txEl>
                                          </p:spTgt>
                                        </p:tgtEl>
                                        <p:attrNameLst>
                                          <p:attrName>style.visibility</p:attrName>
                                        </p:attrNameLst>
                                      </p:cBhvr>
                                      <p:to>
                                        <p:strVal val="visible"/>
                                      </p:to>
                                    </p:set>
                                    <p:anim calcmode="lin" valueType="num">
                                      <p:cBhvr additive="base">
                                        <p:cTn id="13" dur="500" fill="hold"/>
                                        <p:tgtEl>
                                          <p:spTgt spid="6553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8">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1" end="1"/>
                                            </p:txEl>
                                          </p:spTgt>
                                        </p:tgtEl>
                                        <p:attrNameLst>
                                          <p:attrName>ppt_c</p:attrName>
                                        </p:attrNameLst>
                                      </p:cBhvr>
                                      <p:to>
                                        <a:srgbClr val="CC0066"/>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38">
                                            <p:txEl>
                                              <p:pRg st="2" end="2"/>
                                            </p:txEl>
                                          </p:spTgt>
                                        </p:tgtEl>
                                        <p:attrNameLst>
                                          <p:attrName>style.visibility</p:attrName>
                                        </p:attrNameLst>
                                      </p:cBhvr>
                                      <p:to>
                                        <p:strVal val="visible"/>
                                      </p:to>
                                    </p:set>
                                    <p:anim calcmode="lin" valueType="num">
                                      <p:cBhvr additive="base">
                                        <p:cTn id="19" dur="500" fill="hold"/>
                                        <p:tgtEl>
                                          <p:spTgt spid="6553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8">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2" end="2"/>
                                            </p:txEl>
                                          </p:spTgt>
                                        </p:tgtEl>
                                        <p:attrNameLst>
                                          <p:attrName>ppt_c</p:attrName>
                                        </p:attrNameLst>
                                      </p:cBhvr>
                                      <p:to>
                                        <a:srgbClr val="CC0066"/>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538">
                                            <p:txEl>
                                              <p:pRg st="3" end="3"/>
                                            </p:txEl>
                                          </p:spTgt>
                                        </p:tgtEl>
                                        <p:attrNameLst>
                                          <p:attrName>style.visibility</p:attrName>
                                        </p:attrNameLst>
                                      </p:cBhvr>
                                      <p:to>
                                        <p:strVal val="visible"/>
                                      </p:to>
                                    </p:set>
                                    <p:anim calcmode="lin" valueType="num">
                                      <p:cBhvr additive="base">
                                        <p:cTn id="25" dur="500" fill="hold"/>
                                        <p:tgtEl>
                                          <p:spTgt spid="6553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538">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3" end="3"/>
                                            </p:txEl>
                                          </p:spTgt>
                                        </p:tgtEl>
                                        <p:attrNameLst>
                                          <p:attrName>ppt_c</p:attrName>
                                        </p:attrNameLst>
                                      </p:cBhvr>
                                      <p:to>
                                        <a:srgbClr val="CC00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anchor="ctr"/>
          <a:lstStyle/>
          <a:p>
            <a:pPr algn="ctr">
              <a:lnSpc>
                <a:spcPct val="85000"/>
              </a:lnSpc>
            </a:pPr>
            <a:r>
              <a:rPr lang="en-US" sz="4000" dirty="0">
                <a:solidFill>
                  <a:srgbClr val="008000"/>
                </a:solidFill>
                <a:latin typeface="Calibri" pitchFamily="34" charset="0"/>
              </a:rPr>
              <a:t>Is it a cycle?</a:t>
            </a:r>
          </a:p>
        </p:txBody>
      </p:sp>
      <p:sp>
        <p:nvSpPr>
          <p:cNvPr id="64515"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endParaRPr lang="en-US" sz="4000" b="0" dirty="0">
              <a:solidFill>
                <a:srgbClr val="000000"/>
              </a:solidFill>
            </a:endParaRPr>
          </a:p>
        </p:txBody>
      </p:sp>
      <p:sp>
        <p:nvSpPr>
          <p:cNvPr id="67588"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a:lnSpc>
                <a:spcPct val="80000"/>
              </a:lnSpc>
            </a:pPr>
            <a:r>
              <a:rPr lang="en-US" sz="2400" dirty="0">
                <a:solidFill>
                  <a:srgbClr val="000000"/>
                </a:solidFill>
              </a:rPr>
              <a:t>Active</a:t>
            </a:r>
          </a:p>
          <a:p>
            <a:pPr algn="ctr">
              <a:lnSpc>
                <a:spcPct val="80000"/>
              </a:lnSpc>
            </a:pPr>
            <a:r>
              <a:rPr lang="en-US" sz="2400" dirty="0">
                <a:solidFill>
                  <a:srgbClr val="000000"/>
                </a:solidFill>
              </a:rPr>
              <a:t>Experimentation</a:t>
            </a:r>
          </a:p>
        </p:txBody>
      </p:sp>
      <p:sp>
        <p:nvSpPr>
          <p:cNvPr id="67589"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a:lnSpc>
                <a:spcPct val="80000"/>
              </a:lnSpc>
            </a:pPr>
            <a:r>
              <a:rPr lang="en-US" sz="2400" dirty="0">
                <a:solidFill>
                  <a:srgbClr val="000000"/>
                </a:solidFill>
              </a:rPr>
              <a:t>Concrete</a:t>
            </a:r>
          </a:p>
          <a:p>
            <a:pPr algn="ctr">
              <a:lnSpc>
                <a:spcPct val="80000"/>
              </a:lnSpc>
            </a:pPr>
            <a:r>
              <a:rPr lang="en-US" sz="2400" dirty="0">
                <a:solidFill>
                  <a:srgbClr val="000000"/>
                </a:solidFill>
              </a:rPr>
              <a:t>Experience</a:t>
            </a:r>
          </a:p>
        </p:txBody>
      </p:sp>
      <p:sp>
        <p:nvSpPr>
          <p:cNvPr id="67590"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a:lnSpc>
                <a:spcPct val="80000"/>
              </a:lnSpc>
            </a:pPr>
            <a:r>
              <a:rPr lang="en-US" sz="2400" dirty="0">
                <a:solidFill>
                  <a:srgbClr val="000000"/>
                </a:solidFill>
              </a:rPr>
              <a:t>Reflective</a:t>
            </a:r>
          </a:p>
          <a:p>
            <a:pPr algn="ctr">
              <a:lnSpc>
                <a:spcPct val="80000"/>
              </a:lnSpc>
            </a:pPr>
            <a:r>
              <a:rPr lang="en-US" sz="2400" dirty="0">
                <a:solidFill>
                  <a:srgbClr val="000000"/>
                </a:solidFill>
              </a:rPr>
              <a:t>Observation</a:t>
            </a:r>
          </a:p>
        </p:txBody>
      </p:sp>
      <p:sp>
        <p:nvSpPr>
          <p:cNvPr id="67591"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a:lnSpc>
                <a:spcPct val="80000"/>
              </a:lnSpc>
            </a:pPr>
            <a:r>
              <a:rPr lang="en-US" sz="2400" dirty="0">
                <a:solidFill>
                  <a:srgbClr val="000000"/>
                </a:solidFill>
              </a:rPr>
              <a:t>Abstract</a:t>
            </a:r>
          </a:p>
          <a:p>
            <a:pPr algn="ctr">
              <a:lnSpc>
                <a:spcPct val="80000"/>
              </a:lnSpc>
            </a:pPr>
            <a:r>
              <a:rPr lang="en-US" sz="2400" dirty="0">
                <a:solidFill>
                  <a:srgbClr val="000000"/>
                </a:solidFill>
              </a:rPr>
              <a:t>Conceptualisation</a:t>
            </a:r>
          </a:p>
        </p:txBody>
      </p:sp>
      <p:sp>
        <p:nvSpPr>
          <p:cNvPr id="64520"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sz="4000" b="0"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dissolve">
                                      <p:cBhvr>
                                        <p:cTn id="7" dur="500"/>
                                        <p:tgtEl>
                                          <p:spTgt spid="675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89"/>
                                        </p:tgtEl>
                                        <p:attrNameLst>
                                          <p:attrName>style.visibility</p:attrName>
                                        </p:attrNameLst>
                                      </p:cBhvr>
                                      <p:to>
                                        <p:strVal val="visible"/>
                                      </p:to>
                                    </p:set>
                                    <p:animEffect transition="in" filter="dissolve">
                                      <p:cBhvr>
                                        <p:cTn id="12" dur="500"/>
                                        <p:tgtEl>
                                          <p:spTgt spid="6758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590"/>
                                        </p:tgtEl>
                                        <p:attrNameLst>
                                          <p:attrName>style.visibility</p:attrName>
                                        </p:attrNameLst>
                                      </p:cBhvr>
                                      <p:to>
                                        <p:strVal val="visible"/>
                                      </p:to>
                                    </p:set>
                                    <p:animEffect transition="in" filter="dissolve">
                                      <p:cBhvr>
                                        <p:cTn id="17" dur="500"/>
                                        <p:tgtEl>
                                          <p:spTgt spid="6759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7591"/>
                                        </p:tgtEl>
                                        <p:attrNameLst>
                                          <p:attrName>style.visibility</p:attrName>
                                        </p:attrNameLst>
                                      </p:cBhvr>
                                      <p:to>
                                        <p:strVal val="visible"/>
                                      </p:to>
                                    </p:set>
                                    <p:animEffect transition="in" filter="dissolve">
                                      <p:cBhvr>
                                        <p:cTn id="22" dur="500"/>
                                        <p:tgtEl>
                                          <p:spTgt spid="67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autoUpdateAnimBg="0"/>
      <p:bldP spid="67589" grpId="0" animBg="1" autoUpdateAnimBg="0"/>
      <p:bldP spid="67590" grpId="0" animBg="1" autoUpdateAnimBg="0"/>
      <p:bldP spid="67591"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552" y="-243408"/>
            <a:ext cx="7759700" cy="1092200"/>
          </a:xfrm>
          <a:prstGeom prst="rect">
            <a:avLst/>
          </a:prstGeom>
          <a:noFill/>
          <a:ln w="9525" algn="ctr">
            <a:noFill/>
            <a:miter lim="800000"/>
            <a:headEnd/>
            <a:tailEnd/>
          </a:ln>
        </p:spPr>
        <p:txBody>
          <a:bodyPr anchor="ctr"/>
          <a:lstStyle/>
          <a:p>
            <a:pPr algn="ctr" eaLnBrk="1" hangingPunct="1">
              <a:lnSpc>
                <a:spcPct val="85000"/>
              </a:lnSpc>
            </a:pPr>
            <a:r>
              <a:rPr lang="en-US" sz="4000" dirty="0" smtClean="0">
                <a:solidFill>
                  <a:srgbClr val="008000"/>
                </a:solidFill>
                <a:latin typeface="Calibri" pitchFamily="34" charset="0"/>
                <a:cs typeface="Arial" pitchFamily="34" charset="0"/>
              </a:rPr>
              <a:t>What’s missing?</a:t>
            </a:r>
            <a:endParaRPr lang="en-US" sz="4000" dirty="0">
              <a:solidFill>
                <a:srgbClr val="008000"/>
              </a:solidFill>
              <a:latin typeface="Calibri" pitchFamily="34" charset="0"/>
              <a:cs typeface="Arial" pitchFamily="34" charset="0"/>
            </a:endParaRPr>
          </a:p>
        </p:txBody>
      </p:sp>
      <p:sp>
        <p:nvSpPr>
          <p:cNvPr id="3"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pPr eaLnBrk="1" hangingPunct="1"/>
            <a:endParaRPr lang="en-US" sz="4000" b="0" dirty="0">
              <a:solidFill>
                <a:srgbClr val="000000"/>
              </a:solidFill>
              <a:cs typeface="Arial" pitchFamily="34" charset="0"/>
            </a:endParaRPr>
          </a:p>
        </p:txBody>
      </p:sp>
      <p:sp>
        <p:nvSpPr>
          <p:cNvPr id="4"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a:lnSpc>
                <a:spcPct val="80000"/>
              </a:lnSpc>
            </a:pPr>
            <a:r>
              <a:rPr lang="en-US" sz="2400" dirty="0">
                <a:solidFill>
                  <a:srgbClr val="000000"/>
                </a:solidFill>
                <a:cs typeface="Arial" pitchFamily="34" charset="0"/>
              </a:rPr>
              <a:t>Active</a:t>
            </a:r>
          </a:p>
          <a:p>
            <a:pPr algn="ctr">
              <a:lnSpc>
                <a:spcPct val="80000"/>
              </a:lnSpc>
            </a:pPr>
            <a:r>
              <a:rPr lang="en-US" sz="2400" dirty="0">
                <a:solidFill>
                  <a:srgbClr val="000000"/>
                </a:solidFill>
                <a:cs typeface="Arial" pitchFamily="34" charset="0"/>
              </a:rPr>
              <a:t>Experimentation</a:t>
            </a:r>
          </a:p>
        </p:txBody>
      </p:sp>
      <p:sp>
        <p:nvSpPr>
          <p:cNvPr id="5"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a:lnSpc>
                <a:spcPct val="80000"/>
              </a:lnSpc>
            </a:pPr>
            <a:r>
              <a:rPr lang="en-US" sz="2400" dirty="0">
                <a:solidFill>
                  <a:srgbClr val="000000"/>
                </a:solidFill>
                <a:cs typeface="Arial" pitchFamily="34" charset="0"/>
              </a:rPr>
              <a:t>Concrete</a:t>
            </a:r>
          </a:p>
          <a:p>
            <a:pPr algn="ctr">
              <a:lnSpc>
                <a:spcPct val="80000"/>
              </a:lnSpc>
            </a:pPr>
            <a:r>
              <a:rPr lang="en-US" sz="2400" dirty="0">
                <a:solidFill>
                  <a:srgbClr val="000000"/>
                </a:solidFill>
                <a:cs typeface="Arial" pitchFamily="34" charset="0"/>
              </a:rPr>
              <a:t>Experience</a:t>
            </a:r>
          </a:p>
        </p:txBody>
      </p:sp>
      <p:sp>
        <p:nvSpPr>
          <p:cNvPr id="6"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a:lnSpc>
                <a:spcPct val="80000"/>
              </a:lnSpc>
            </a:pPr>
            <a:r>
              <a:rPr lang="en-US" sz="2400" dirty="0">
                <a:solidFill>
                  <a:srgbClr val="000000"/>
                </a:solidFill>
                <a:cs typeface="Arial" pitchFamily="34" charset="0"/>
              </a:rPr>
              <a:t>Reflective</a:t>
            </a:r>
          </a:p>
          <a:p>
            <a:pPr algn="ctr">
              <a:lnSpc>
                <a:spcPct val="80000"/>
              </a:lnSpc>
            </a:pPr>
            <a:r>
              <a:rPr lang="en-US" sz="2400" dirty="0">
                <a:solidFill>
                  <a:srgbClr val="000000"/>
                </a:solidFill>
                <a:cs typeface="Arial" pitchFamily="34" charset="0"/>
              </a:rPr>
              <a:t>Observation</a:t>
            </a:r>
          </a:p>
        </p:txBody>
      </p:sp>
      <p:sp>
        <p:nvSpPr>
          <p:cNvPr id="7"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a:lnSpc>
                <a:spcPct val="80000"/>
              </a:lnSpc>
            </a:pPr>
            <a:r>
              <a:rPr lang="en-US" sz="2400" dirty="0">
                <a:solidFill>
                  <a:srgbClr val="000000"/>
                </a:solidFill>
                <a:cs typeface="Arial" pitchFamily="34" charset="0"/>
              </a:rPr>
              <a:t>Abstract</a:t>
            </a:r>
          </a:p>
          <a:p>
            <a:pPr algn="ctr">
              <a:lnSpc>
                <a:spcPct val="80000"/>
              </a:lnSpc>
            </a:pPr>
            <a:r>
              <a:rPr lang="en-US" sz="2400" dirty="0" err="1">
                <a:solidFill>
                  <a:srgbClr val="000000"/>
                </a:solidFill>
                <a:cs typeface="Arial" pitchFamily="34" charset="0"/>
              </a:rPr>
              <a:t>Conceptualisation</a:t>
            </a:r>
            <a:endParaRPr lang="en-US" sz="2400" dirty="0">
              <a:solidFill>
                <a:srgbClr val="000000"/>
              </a:solidFill>
              <a:cs typeface="Arial" pitchFamily="34" charset="0"/>
            </a:endParaRPr>
          </a:p>
        </p:txBody>
      </p:sp>
      <p:sp>
        <p:nvSpPr>
          <p:cNvPr id="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1" hangingPunct="1"/>
            <a:endParaRPr lang="en-US" sz="4000" b="0" dirty="0">
              <a:solidFill>
                <a:srgbClr val="000000"/>
              </a:solidFill>
              <a:cs typeface="Arial" pitchFamily="34" charset="0"/>
            </a:endParaRPr>
          </a:p>
        </p:txBody>
      </p:sp>
      <p:sp>
        <p:nvSpPr>
          <p:cNvPr id="9" name="Rectangle 4"/>
          <p:cNvSpPr>
            <a:spLocks noChangeArrowheads="1"/>
          </p:cNvSpPr>
          <p:nvPr/>
        </p:nvSpPr>
        <p:spPr bwMode="auto">
          <a:xfrm>
            <a:off x="467430" y="126870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a:lnSpc>
                <a:spcPct val="80000"/>
              </a:lnSpc>
            </a:pPr>
            <a:r>
              <a:rPr lang="en-US" dirty="0" smtClean="0">
                <a:solidFill>
                  <a:srgbClr val="FFFF00"/>
                </a:solidFill>
                <a:cs typeface="Arial" pitchFamily="34" charset="0"/>
              </a:rPr>
              <a:t>Feelings?</a:t>
            </a:r>
            <a:endParaRPr lang="en-US" dirty="0">
              <a:solidFill>
                <a:srgbClr val="FFFF00"/>
              </a:solidFill>
              <a:cs typeface="Arial" pitchFamily="34" charset="0"/>
            </a:endParaRPr>
          </a:p>
        </p:txBody>
      </p:sp>
      <p:sp>
        <p:nvSpPr>
          <p:cNvPr id="10" name="Rectangle 4"/>
          <p:cNvSpPr>
            <a:spLocks noChangeArrowheads="1"/>
          </p:cNvSpPr>
          <p:nvPr/>
        </p:nvSpPr>
        <p:spPr bwMode="auto">
          <a:xfrm>
            <a:off x="6388100" y="191679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a:lnSpc>
                <a:spcPct val="80000"/>
              </a:lnSpc>
            </a:pPr>
            <a:r>
              <a:rPr lang="en-US" dirty="0" smtClean="0">
                <a:solidFill>
                  <a:srgbClr val="FFFF00"/>
                </a:solidFill>
                <a:cs typeface="Arial" pitchFamily="34" charset="0"/>
              </a:rPr>
              <a:t>Emotions?</a:t>
            </a:r>
            <a:endParaRPr lang="en-US" dirty="0">
              <a:solidFill>
                <a:srgbClr val="FFFF00"/>
              </a:solidFill>
              <a:cs typeface="Arial" pitchFamily="34" charset="0"/>
            </a:endParaRPr>
          </a:p>
        </p:txBody>
      </p:sp>
      <p:sp>
        <p:nvSpPr>
          <p:cNvPr id="11" name="Rectangle 4"/>
          <p:cNvSpPr>
            <a:spLocks noChangeArrowheads="1"/>
          </p:cNvSpPr>
          <p:nvPr/>
        </p:nvSpPr>
        <p:spPr bwMode="auto">
          <a:xfrm>
            <a:off x="251400" y="522925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a:lnSpc>
                <a:spcPct val="80000"/>
              </a:lnSpc>
            </a:pPr>
            <a:r>
              <a:rPr lang="en-US" dirty="0" smtClean="0">
                <a:solidFill>
                  <a:srgbClr val="FFFF00"/>
                </a:solidFill>
                <a:cs typeface="Arial" pitchFamily="34" charset="0"/>
              </a:rPr>
              <a:t>People?</a:t>
            </a:r>
            <a:endParaRPr lang="en-US" dirty="0">
              <a:solidFill>
                <a:srgbClr val="FFFF00"/>
              </a:solidFill>
              <a:cs typeface="Arial" pitchFamily="34" charset="0"/>
            </a:endParaRPr>
          </a:p>
        </p:txBody>
      </p:sp>
      <p:sp>
        <p:nvSpPr>
          <p:cNvPr id="12" name="Rectangle 4"/>
          <p:cNvSpPr>
            <a:spLocks noChangeArrowheads="1"/>
          </p:cNvSpPr>
          <p:nvPr/>
        </p:nvSpPr>
        <p:spPr bwMode="auto">
          <a:xfrm>
            <a:off x="5796136" y="4941210"/>
            <a:ext cx="2971964" cy="437685"/>
          </a:xfrm>
          <a:prstGeom prst="rect">
            <a:avLst/>
          </a:prstGeom>
          <a:solidFill>
            <a:srgbClr val="FF0000"/>
          </a:solidFill>
          <a:ln w="12700">
            <a:solidFill>
              <a:schemeClr val="tx1"/>
            </a:solidFill>
            <a:miter lim="800000"/>
            <a:headEnd/>
            <a:tailEnd/>
          </a:ln>
        </p:spPr>
        <p:txBody>
          <a:bodyPr wrap="square" lIns="92075" tIns="46038" rIns="92075" bIns="46038">
            <a:spAutoFit/>
          </a:bodyPr>
          <a:lstStyle/>
          <a:p>
            <a:pPr algn="ctr">
              <a:lnSpc>
                <a:spcPct val="80000"/>
              </a:lnSpc>
            </a:pPr>
            <a:r>
              <a:rPr lang="en-US" dirty="0" smtClean="0">
                <a:solidFill>
                  <a:srgbClr val="FFFF00"/>
                </a:solidFill>
                <a:cs typeface="Arial" pitchFamily="34" charset="0"/>
              </a:rPr>
              <a:t>Communication?</a:t>
            </a:r>
            <a:endParaRPr lang="en-US" dirty="0">
              <a:solidFill>
                <a:srgbClr val="FFFF00"/>
              </a:solidFill>
              <a:cs typeface="Arial" pitchFamily="34" charset="0"/>
            </a:endParaRPr>
          </a:p>
        </p:txBody>
      </p:sp>
      <p:sp>
        <p:nvSpPr>
          <p:cNvPr id="13" name="Rectangle 4"/>
          <p:cNvSpPr>
            <a:spLocks noChangeArrowheads="1"/>
          </p:cNvSpPr>
          <p:nvPr/>
        </p:nvSpPr>
        <p:spPr bwMode="auto">
          <a:xfrm>
            <a:off x="251400" y="278091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a:lnSpc>
                <a:spcPct val="80000"/>
              </a:lnSpc>
            </a:pPr>
            <a:r>
              <a:rPr lang="en-US" dirty="0" smtClean="0">
                <a:solidFill>
                  <a:srgbClr val="FFFF00"/>
                </a:solidFill>
                <a:cs typeface="Arial" pitchFamily="34" charset="0"/>
              </a:rPr>
              <a:t>Judgments?</a:t>
            </a:r>
            <a:endParaRPr lang="en-US" dirty="0">
              <a:solidFill>
                <a:srgbClr val="FFFF00"/>
              </a:solidFill>
              <a:cs typeface="Arial" pitchFamily="34" charset="0"/>
            </a:endParaRPr>
          </a:p>
        </p:txBody>
      </p:sp>
      <p:sp>
        <p:nvSpPr>
          <p:cNvPr id="14" name="Rectangle 4"/>
          <p:cNvSpPr>
            <a:spLocks noChangeArrowheads="1"/>
          </p:cNvSpPr>
          <p:nvPr/>
        </p:nvSpPr>
        <p:spPr bwMode="auto">
          <a:xfrm>
            <a:off x="5868180" y="292493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a:lnSpc>
                <a:spcPct val="80000"/>
              </a:lnSpc>
            </a:pPr>
            <a:r>
              <a:rPr lang="en-US" dirty="0" smtClean="0">
                <a:solidFill>
                  <a:srgbClr val="FFFF00"/>
                </a:solidFill>
                <a:cs typeface="Arial" pitchFamily="34" charset="0"/>
              </a:rPr>
              <a:t>Desire?</a:t>
            </a:r>
            <a:endParaRPr lang="en-US" dirty="0">
              <a:solidFill>
                <a:srgbClr val="FFFF00"/>
              </a:solidFill>
              <a:cs typeface="Arial" pitchFamily="34" charset="0"/>
            </a:endParaRPr>
          </a:p>
        </p:txBody>
      </p:sp>
      <p:sp>
        <p:nvSpPr>
          <p:cNvPr id="15" name="Rectangle 4"/>
          <p:cNvSpPr>
            <a:spLocks noChangeArrowheads="1"/>
          </p:cNvSpPr>
          <p:nvPr/>
        </p:nvSpPr>
        <p:spPr bwMode="auto">
          <a:xfrm>
            <a:off x="6388100" y="105267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a:lnSpc>
                <a:spcPct val="80000"/>
              </a:lnSpc>
            </a:pPr>
            <a:r>
              <a:rPr lang="en-US" dirty="0" smtClean="0">
                <a:solidFill>
                  <a:srgbClr val="FFFF00"/>
                </a:solidFill>
                <a:cs typeface="Arial" pitchFamily="34" charset="0"/>
              </a:rPr>
              <a:t>Engagement?</a:t>
            </a:r>
            <a:endParaRPr lang="en-US" dirty="0">
              <a:solidFill>
                <a:srgbClr val="FFFF00"/>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50825" y="188913"/>
            <a:ext cx="8713788" cy="676275"/>
          </a:xfrm>
          <a:noFill/>
          <a:ln w="9525" algn="ctr">
            <a:noFill/>
            <a:miter lim="800000"/>
            <a:headEnd/>
            <a:tailEnd/>
          </a:ln>
        </p:spPr>
        <p:txBody>
          <a:bodyPr anchor="ctr"/>
          <a:lstStyle/>
          <a:p>
            <a:pPr>
              <a:defRPr/>
            </a:pPr>
            <a:r>
              <a:rPr lang="en-GB" kern="1200" dirty="0" smtClean="0">
                <a:latin typeface="Calibri" pitchFamily="34" charset="0"/>
                <a:ea typeface="+mn-ea"/>
                <a:cs typeface="Arial" pitchFamily="34" charset="0"/>
              </a:rPr>
              <a:t>Coffield et al on Kolb…</a:t>
            </a:r>
          </a:p>
        </p:txBody>
      </p:sp>
      <p:sp>
        <p:nvSpPr>
          <p:cNvPr id="66563" name="Rectangle 3"/>
          <p:cNvSpPr>
            <a:spLocks noGrp="1" noChangeArrowheads="1"/>
          </p:cNvSpPr>
          <p:nvPr>
            <p:ph idx="1"/>
          </p:nvPr>
        </p:nvSpPr>
        <p:spPr>
          <a:xfrm>
            <a:off x="0" y="1268413"/>
            <a:ext cx="9144000" cy="5811837"/>
          </a:xfrm>
          <a:noFill/>
        </p:spPr>
        <p:txBody>
          <a:bodyPr/>
          <a:lstStyle/>
          <a:p>
            <a:pPr eaLnBrk="1" hangingPunct="1">
              <a:lnSpc>
                <a:spcPct val="100000"/>
              </a:lnSpc>
              <a:buFont typeface="Wingdings" pitchFamily="2" charset="2"/>
              <a:buNone/>
            </a:pPr>
            <a:r>
              <a:rPr lang="en-GB" sz="2800" dirty="0" smtClean="0"/>
              <a:t>	“Kolb clearly believes that learning takes place in a cycle and that learners should use all four phases of that cycle to become effective...  But if Wierstra and de Jong’s (2002) analysis, which reduces Kolb’s model to a one-dimensional bipolar structure of reflection versus doing, proves to be accurate, then </a:t>
            </a:r>
            <a:r>
              <a:rPr lang="en-GB" sz="2800" dirty="0" smtClean="0">
                <a:solidFill>
                  <a:srgbClr val="CC0000"/>
                </a:solidFill>
              </a:rPr>
              <a:t>the notion of a learning cycle may be seriously flawed</a:t>
            </a:r>
            <a:r>
              <a:rPr lang="en-GB" sz="2800" dirty="0" smtClean="0"/>
              <a:t>”.</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noFill/>
          <a:ln w="9525" algn="ctr">
            <a:noFill/>
            <a:miter lim="800000"/>
            <a:headEnd/>
            <a:tailEnd/>
          </a:ln>
        </p:spPr>
        <p:txBody>
          <a:bodyPr anchor="ctr"/>
          <a:lstStyle/>
          <a:p>
            <a:pPr>
              <a:defRPr/>
            </a:pPr>
            <a:r>
              <a:rPr lang="en-GB" kern="1200" dirty="0" smtClean="0">
                <a:latin typeface="Calibri" pitchFamily="34" charset="0"/>
                <a:ea typeface="+mn-ea"/>
                <a:cs typeface="Arial" pitchFamily="34" charset="0"/>
              </a:rPr>
              <a:t>Coffield et al on Kolb</a:t>
            </a:r>
          </a:p>
        </p:txBody>
      </p:sp>
      <p:sp>
        <p:nvSpPr>
          <p:cNvPr id="67587" name="Rectangle 3"/>
          <p:cNvSpPr>
            <a:spLocks noGrp="1" noChangeArrowheads="1"/>
          </p:cNvSpPr>
          <p:nvPr>
            <p:ph idx="1"/>
          </p:nvPr>
        </p:nvSpPr>
        <p:spPr>
          <a:noFill/>
        </p:spPr>
        <p:txBody>
          <a:bodyPr/>
          <a:lstStyle/>
          <a:p>
            <a:pPr marL="216000" indent="0" eaLnBrk="1" hangingPunct="1">
              <a:lnSpc>
                <a:spcPct val="100000"/>
              </a:lnSpc>
              <a:buFont typeface="Wingdings" pitchFamily="2" charset="2"/>
              <a:buNone/>
            </a:pPr>
            <a:r>
              <a:rPr lang="en-GB" sz="2800" dirty="0" smtClean="0"/>
              <a:t>“Finally, it may be asked if too much is being expected of a relatively simple test which consists of nine (1976) or 12 (1985 and 1999) sets of four words to choose from. What is indisputable is that such simplicity has generated complexity, controversy and an </a:t>
            </a:r>
            <a:r>
              <a:rPr lang="en-GB" sz="2800" dirty="0" smtClean="0">
                <a:solidFill>
                  <a:srgbClr val="FF0000"/>
                </a:solidFill>
              </a:rPr>
              <a:t>enduring and frustrating lack of clarity</a:t>
            </a:r>
            <a:r>
              <a:rPr lang="en-GB" sz="2800" dirty="0" smtClean="0"/>
              <a:t>”.</a:t>
            </a:r>
            <a:endParaRPr lang="en-GB" dirty="0" smtClean="0"/>
          </a:p>
          <a:p>
            <a:pPr marL="182563" indent="-182563" eaLnBrk="1" hangingPunct="1">
              <a:lnSpc>
                <a:spcPct val="100000"/>
              </a:lnSpc>
              <a:buFont typeface="Wingdings" pitchFamily="2" charset="2"/>
              <a:buNone/>
            </a:pPr>
            <a:r>
              <a:rPr lang="en-GB" sz="2000" dirty="0" smtClean="0"/>
              <a:t>	</a:t>
            </a:r>
            <a:r>
              <a:rPr lang="en-GB" sz="2000" dirty="0" smtClean="0">
                <a:solidFill>
                  <a:srgbClr val="006600"/>
                </a:solidFill>
              </a:rPr>
              <a:t>Frank Coffield, David Moseley, Elaine Hall and Kathryn Ecclestone (2004) </a:t>
            </a:r>
            <a:r>
              <a:rPr lang="en-GB" sz="2000" i="1" dirty="0" smtClean="0">
                <a:solidFill>
                  <a:srgbClr val="006600"/>
                </a:solidFill>
              </a:rPr>
              <a:t>‘Learning styles and pedagogy in post-16 learning: a systematic and critical review’</a:t>
            </a:r>
            <a:r>
              <a:rPr lang="en-GB" sz="2000" dirty="0" smtClean="0">
                <a:solidFill>
                  <a:srgbClr val="006600"/>
                </a:solidFill>
              </a:rPr>
              <a:t> London, Learning Skills Research Centre, now LSN.</a:t>
            </a:r>
            <a:endParaRPr lang="en-GB" dirty="0" smtClean="0">
              <a:solidFill>
                <a:srgbClr val="006600"/>
              </a:solidFill>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a:ln w="9525" algn="ctr">
            <a:noFill/>
            <a:miter lim="800000"/>
            <a:headEnd/>
            <a:tailEnd/>
          </a:ln>
        </p:spPr>
        <p:txBody>
          <a:bodyPr anchor="ctr"/>
          <a:lstStyle/>
          <a:p>
            <a:pPr eaLnBrk="1" hangingPunct="1">
              <a:defRPr/>
            </a:pPr>
            <a:r>
              <a:rPr lang="en-GB" b="1" kern="1200" dirty="0" smtClean="0">
                <a:latin typeface="Calibri" pitchFamily="34" charset="0"/>
                <a:ea typeface="+mn-ea"/>
                <a:cs typeface="Arial" pitchFamily="34" charset="0"/>
              </a:rPr>
              <a:t>And on learning styles....</a:t>
            </a:r>
            <a:endParaRPr lang="en-GB" b="1" kern="1200" dirty="0">
              <a:latin typeface="Calibri" pitchFamily="34" charset="0"/>
              <a:ea typeface="+mn-ea"/>
              <a:cs typeface="Arial" pitchFamily="34" charset="0"/>
            </a:endParaRPr>
          </a:p>
        </p:txBody>
      </p:sp>
      <p:sp>
        <p:nvSpPr>
          <p:cNvPr id="4" name="Content Placeholder 3"/>
          <p:cNvSpPr>
            <a:spLocks noGrp="1"/>
          </p:cNvSpPr>
          <p:nvPr>
            <p:ph idx="1"/>
          </p:nvPr>
        </p:nvSpPr>
        <p:spPr/>
        <p:txBody>
          <a:bodyPr/>
          <a:lstStyle/>
          <a:p>
            <a:pPr>
              <a:lnSpc>
                <a:spcPct val="100000"/>
              </a:lnSpc>
              <a:buNone/>
            </a:pPr>
            <a:r>
              <a:rPr lang="en-US" sz="2600" dirty="0" smtClean="0"/>
              <a:t>The most telling argument, however, against any large-scale adoption of matching is that it is simply ‘unrealistic, given the demands for flexibility it would make on teachers and trainers’ (Reynolds 1997, 121). It is hard to imagine teachers routinely changing their teaching style to accommodate up to 30 different learning styles in each class, or even to accommodate </a:t>
            </a:r>
            <a:r>
              <a:rPr lang="en-GB" sz="2600" dirty="0" smtClean="0"/>
              <a:t>four...</a:t>
            </a:r>
          </a:p>
          <a:p>
            <a:pPr>
              <a:lnSpc>
                <a:spcPct val="100000"/>
              </a:lnSpc>
            </a:pPr>
            <a:r>
              <a:rPr lang="en-GB" sz="2600" dirty="0" smtClean="0"/>
              <a:t>... </a:t>
            </a:r>
            <a:r>
              <a:rPr lang="en-GB" sz="2600" dirty="0" smtClean="0">
                <a:solidFill>
                  <a:srgbClr val="FF0000"/>
                </a:solidFill>
              </a:rPr>
              <a:t>Should </a:t>
            </a:r>
            <a:r>
              <a:rPr lang="en-US" sz="2600" dirty="0" smtClean="0">
                <a:solidFill>
                  <a:srgbClr val="FF0000"/>
                </a:solidFill>
              </a:rPr>
              <a:t>research into learning styles be discontinued</a:t>
            </a:r>
            <a:r>
              <a:rPr lang="en-US" sz="2600" dirty="0" smtClean="0"/>
              <a:t>, as </a:t>
            </a:r>
            <a:r>
              <a:rPr lang="en-GB" sz="2600" dirty="0" smtClean="0"/>
              <a:t>Reynolds has argued?</a:t>
            </a:r>
            <a:endParaRPr lang="en-GB" sz="2600"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844550" y="0"/>
            <a:ext cx="7759700" cy="1196752"/>
          </a:xfrm>
          <a:prstGeom prst="rect">
            <a:avLst/>
          </a:prstGeom>
          <a:noFill/>
          <a:ln w="9525" algn="ctr">
            <a:noFill/>
            <a:miter lim="800000"/>
            <a:headEnd/>
            <a:tailEnd/>
          </a:ln>
        </p:spPr>
        <p:txBody>
          <a:bodyPr anchor="ctr"/>
          <a:lstStyle/>
          <a:p>
            <a:pPr algn="ctr">
              <a:lnSpc>
                <a:spcPct val="85000"/>
              </a:lnSpc>
            </a:pPr>
            <a:r>
              <a:rPr lang="en-US" sz="4000" dirty="0">
                <a:solidFill>
                  <a:srgbClr val="008000"/>
                </a:solidFill>
                <a:latin typeface="Calibri" pitchFamily="34" charset="0"/>
              </a:rPr>
              <a:t>Is </a:t>
            </a:r>
            <a:r>
              <a:rPr lang="en-US" sz="4000" i="1" dirty="0">
                <a:solidFill>
                  <a:srgbClr val="008000"/>
                </a:solidFill>
                <a:latin typeface="Calibri" pitchFamily="34" charset="0"/>
              </a:rPr>
              <a:t>this</a:t>
            </a:r>
            <a:r>
              <a:rPr lang="en-US" sz="4000" dirty="0">
                <a:solidFill>
                  <a:srgbClr val="008000"/>
                </a:solidFill>
                <a:latin typeface="Calibri" pitchFamily="34" charset="0"/>
              </a:rPr>
              <a:t> a cycle?</a:t>
            </a:r>
          </a:p>
        </p:txBody>
      </p:sp>
      <p:sp>
        <p:nvSpPr>
          <p:cNvPr id="68611" name="Oval 3"/>
          <p:cNvSpPr>
            <a:spLocks noChangeArrowheads="1"/>
          </p:cNvSpPr>
          <p:nvPr/>
        </p:nvSpPr>
        <p:spPr bwMode="auto">
          <a:xfrm>
            <a:off x="2244725" y="2006600"/>
            <a:ext cx="4435475" cy="3987800"/>
          </a:xfrm>
          <a:prstGeom prst="ellipse">
            <a:avLst/>
          </a:prstGeom>
          <a:solidFill>
            <a:srgbClr val="CC99FF"/>
          </a:solidFill>
          <a:ln w="50800">
            <a:solidFill>
              <a:schemeClr val="tx1"/>
            </a:solidFill>
            <a:round/>
            <a:headEnd/>
            <a:tailEnd/>
          </a:ln>
        </p:spPr>
        <p:txBody>
          <a:bodyPr wrap="none" anchor="ctr"/>
          <a:lstStyle/>
          <a:p>
            <a:endParaRPr lang="en-US" sz="4000" b="0" dirty="0">
              <a:solidFill>
                <a:srgbClr val="000000"/>
              </a:solidFill>
            </a:endParaRPr>
          </a:p>
        </p:txBody>
      </p:sp>
      <p:sp>
        <p:nvSpPr>
          <p:cNvPr id="73732" name="Rectangle 4"/>
          <p:cNvSpPr>
            <a:spLocks noChangeArrowheads="1"/>
          </p:cNvSpPr>
          <p:nvPr/>
        </p:nvSpPr>
        <p:spPr bwMode="auto">
          <a:xfrm>
            <a:off x="2627313" y="1700213"/>
            <a:ext cx="3471862"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a:lnSpc>
                <a:spcPct val="80000"/>
              </a:lnSpc>
              <a:defRPr/>
            </a:pPr>
            <a:r>
              <a:rPr lang="en-US" sz="3000" dirty="0">
                <a:solidFill>
                  <a:srgbClr val="FFFFFF"/>
                </a:solidFill>
                <a:effectLst>
                  <a:outerShdw blurRad="38100" dist="38100" dir="2700000" algn="tl">
                    <a:srgbClr val="000000"/>
                  </a:outerShdw>
                </a:effectLst>
              </a:rPr>
              <a:t>Wanting/Needing</a:t>
            </a:r>
          </a:p>
        </p:txBody>
      </p:sp>
      <p:sp>
        <p:nvSpPr>
          <p:cNvPr id="73733" name="Rectangle 5"/>
          <p:cNvSpPr>
            <a:spLocks noChangeArrowheads="1"/>
          </p:cNvSpPr>
          <p:nvPr/>
        </p:nvSpPr>
        <p:spPr bwMode="auto">
          <a:xfrm>
            <a:off x="5181600" y="38163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a:lnSpc>
                <a:spcPct val="80000"/>
              </a:lnSpc>
              <a:defRPr/>
            </a:pPr>
            <a:r>
              <a:rPr lang="en-US" sz="3000" dirty="0">
                <a:solidFill>
                  <a:srgbClr val="FFFFFF"/>
                </a:solidFill>
                <a:effectLst>
                  <a:outerShdw blurRad="38100" dist="38100" dir="2700000" algn="tl">
                    <a:srgbClr val="000000"/>
                  </a:outerShdw>
                </a:effectLst>
              </a:rPr>
              <a:t>Doing</a:t>
            </a:r>
          </a:p>
        </p:txBody>
      </p:sp>
      <p:sp>
        <p:nvSpPr>
          <p:cNvPr id="73734" name="Rectangle 6"/>
          <p:cNvSpPr>
            <a:spLocks noChangeArrowheads="1"/>
          </p:cNvSpPr>
          <p:nvPr/>
        </p:nvSpPr>
        <p:spPr bwMode="auto">
          <a:xfrm>
            <a:off x="3124200" y="57975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a:lnSpc>
                <a:spcPct val="80000"/>
              </a:lnSpc>
              <a:defRPr/>
            </a:pPr>
            <a:r>
              <a:rPr lang="en-US" sz="3000" dirty="0">
                <a:solidFill>
                  <a:srgbClr val="FFFFFF"/>
                </a:solidFill>
                <a:effectLst>
                  <a:outerShdw blurRad="38100" dist="38100" dir="2700000" algn="tl">
                    <a:srgbClr val="000000"/>
                  </a:outerShdw>
                </a:effectLst>
              </a:rPr>
              <a:t>Feedback</a:t>
            </a:r>
          </a:p>
        </p:txBody>
      </p:sp>
      <p:sp>
        <p:nvSpPr>
          <p:cNvPr id="73735" name="Rectangle 7"/>
          <p:cNvSpPr>
            <a:spLocks noChangeArrowheads="1"/>
          </p:cNvSpPr>
          <p:nvPr/>
        </p:nvSpPr>
        <p:spPr bwMode="auto">
          <a:xfrm>
            <a:off x="609600" y="38163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a:lnSpc>
                <a:spcPct val="80000"/>
              </a:lnSpc>
              <a:defRPr/>
            </a:pPr>
            <a:r>
              <a:rPr lang="en-US" sz="3000" dirty="0">
                <a:solidFill>
                  <a:srgbClr val="FFFFFF"/>
                </a:solidFill>
                <a:effectLst>
                  <a:outerShdw blurRad="38100" dist="38100" dir="2700000" algn="tl">
                    <a:srgbClr val="000000"/>
                  </a:outerShdw>
                </a:effectLst>
              </a:rPr>
              <a:t>Making sense</a:t>
            </a:r>
          </a:p>
        </p:txBody>
      </p:sp>
      <p:sp>
        <p:nvSpPr>
          <p:cNvPr id="8" name="TextBox 7"/>
          <p:cNvSpPr txBox="1"/>
          <p:nvPr/>
        </p:nvSpPr>
        <p:spPr>
          <a:xfrm>
            <a:off x="4000496" y="1071546"/>
            <a:ext cx="4786346" cy="584775"/>
          </a:xfrm>
          <a:prstGeom prst="rect">
            <a:avLst/>
          </a:prstGeom>
          <a:noFill/>
        </p:spPr>
        <p:txBody>
          <a:bodyPr wrap="square" rtlCol="0">
            <a:spAutoFit/>
          </a:bodyPr>
          <a:lstStyle/>
          <a:p>
            <a:r>
              <a:rPr lang="en-GB" dirty="0">
                <a:solidFill>
                  <a:srgbClr val="C00000"/>
                </a:solidFill>
                <a:latin typeface="Verdana" pitchFamily="34" charset="0"/>
              </a:rPr>
              <a:t>- No!</a:t>
            </a:r>
            <a:r>
              <a:rPr lang="en-GB" sz="3200" b="0" dirty="0">
                <a:solidFill>
                  <a:srgbClr val="C00000"/>
                </a:solidFill>
              </a:rPr>
              <a:t> </a:t>
            </a:r>
            <a:r>
              <a:rPr lang="en-GB" dirty="0" smtClean="0">
                <a:solidFill>
                  <a:srgbClr val="C00000"/>
                </a:solidFill>
                <a:latin typeface="Verdana" pitchFamily="34" charset="0"/>
              </a:rPr>
              <a:t>It’s not a cycle</a:t>
            </a:r>
            <a:endParaRPr lang="en-GB" dirty="0">
              <a:solidFill>
                <a:srgbClr val="C00000"/>
              </a:solidFill>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dissolve">
                                      <p:cBhvr>
                                        <p:cTn id="7" dur="500"/>
                                        <p:tgtEl>
                                          <p:spTgt spid="737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3733"/>
                                        </p:tgtEl>
                                        <p:attrNameLst>
                                          <p:attrName>style.visibility</p:attrName>
                                        </p:attrNameLst>
                                      </p:cBhvr>
                                      <p:to>
                                        <p:strVal val="visible"/>
                                      </p:to>
                                    </p:set>
                                    <p:animEffect transition="in" filter="dissolve">
                                      <p:cBhvr>
                                        <p:cTn id="12" dur="500"/>
                                        <p:tgtEl>
                                          <p:spTgt spid="737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3734"/>
                                        </p:tgtEl>
                                        <p:attrNameLst>
                                          <p:attrName>style.visibility</p:attrName>
                                        </p:attrNameLst>
                                      </p:cBhvr>
                                      <p:to>
                                        <p:strVal val="visible"/>
                                      </p:to>
                                    </p:set>
                                    <p:animEffect transition="in" filter="dissolve">
                                      <p:cBhvr>
                                        <p:cTn id="17" dur="500"/>
                                        <p:tgtEl>
                                          <p:spTgt spid="7373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3735"/>
                                        </p:tgtEl>
                                        <p:attrNameLst>
                                          <p:attrName>style.visibility</p:attrName>
                                        </p:attrNameLst>
                                      </p:cBhvr>
                                      <p:to>
                                        <p:strVal val="visible"/>
                                      </p:to>
                                    </p:set>
                                    <p:animEffect transition="in" filter="dissolve">
                                      <p:cBhvr>
                                        <p:cTn id="22" dur="500"/>
                                        <p:tgtEl>
                                          <p:spTgt spid="7373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500"/>
                                  </p:iterate>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animBg="1" autoUpdateAnimBg="0"/>
      <p:bldP spid="73733" grpId="0" animBg="1" autoUpdateAnimBg="0"/>
      <p:bldP spid="73734" grpId="0" animBg="1" autoUpdateAnimBg="0"/>
      <p:bldP spid="73735" grpId="0" animBg="1" autoUpdateAnimBg="0"/>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noFill/>
          <a:ln w="9525" algn="ctr">
            <a:noFill/>
            <a:miter lim="800000"/>
            <a:headEnd/>
            <a:tailEnd/>
          </a:ln>
        </p:spPr>
        <p:txBody>
          <a:bodyPr anchor="ctr"/>
          <a:lstStyle/>
          <a:p>
            <a:pPr eaLnBrk="0" hangingPunct="0"/>
            <a:r>
              <a:rPr lang="en-US" b="1" kern="1200" dirty="0" smtClean="0">
                <a:latin typeface="Calibri" pitchFamily="34" charset="0"/>
                <a:ea typeface="+mn-ea"/>
                <a:cs typeface="+mn-cs"/>
              </a:rPr>
              <a:t>Ripples on a pond….</a:t>
            </a:r>
          </a:p>
        </p:txBody>
      </p:sp>
      <p:sp>
        <p:nvSpPr>
          <p:cNvPr id="75779"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a:r>
              <a:rPr lang="en-US" dirty="0">
                <a:solidFill>
                  <a:srgbClr val="000000"/>
                </a:solidFill>
              </a:rPr>
              <a:t>Wanting/</a:t>
            </a:r>
          </a:p>
          <a:p>
            <a:pPr algn="ctr"/>
            <a:r>
              <a:rPr lang="en-US" dirty="0">
                <a:solidFill>
                  <a:srgbClr val="000000"/>
                </a:solidFill>
              </a:rPr>
              <a:t>Needing</a:t>
            </a:r>
          </a:p>
        </p:txBody>
      </p:sp>
      <p:sp>
        <p:nvSpPr>
          <p:cNvPr id="696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sz="4000" b="0"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dissolve">
                                      <p:cBhvr>
                                        <p:cTn id="7" dur="5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Oval 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sz="4000" b="0" dirty="0">
              <a:solidFill>
                <a:srgbClr val="000000"/>
              </a:solidFill>
            </a:endParaRPr>
          </a:p>
        </p:txBody>
      </p:sp>
      <p:sp>
        <p:nvSpPr>
          <p:cNvPr id="77827"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a:r>
              <a:rPr lang="en-US" dirty="0">
                <a:solidFill>
                  <a:srgbClr val="000000"/>
                </a:solidFill>
              </a:rPr>
              <a:t>Wanting/</a:t>
            </a:r>
          </a:p>
          <a:p>
            <a:pPr algn="ctr"/>
            <a:r>
              <a:rPr lang="en-US" dirty="0">
                <a:solidFill>
                  <a:srgbClr val="000000"/>
                </a:solidFill>
              </a:rPr>
              <a:t>Needing</a:t>
            </a:r>
          </a:p>
        </p:txBody>
      </p:sp>
      <p:sp>
        <p:nvSpPr>
          <p:cNvPr id="77828" name="Rectangle 4"/>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r>
              <a:rPr lang="en-US" sz="3200" dirty="0">
                <a:solidFill>
                  <a:srgbClr val="FFFFFF"/>
                </a:solidFill>
              </a:rPr>
              <a:t>Doing</a:t>
            </a:r>
          </a:p>
        </p:txBody>
      </p:sp>
      <p:sp>
        <p:nvSpPr>
          <p:cNvPr id="70661" name="Rectangle 5"/>
          <p:cNvSpPr>
            <a:spLocks noChangeArrowheads="1"/>
          </p:cNvSpPr>
          <p:nvPr/>
        </p:nvSpPr>
        <p:spPr bwMode="auto">
          <a:xfrm>
            <a:off x="0" y="0"/>
            <a:ext cx="9144000" cy="1752600"/>
          </a:xfrm>
          <a:prstGeom prst="rect">
            <a:avLst/>
          </a:prstGeom>
          <a:noFill/>
          <a:ln w="9525" algn="ctr">
            <a:noFill/>
            <a:miter lim="800000"/>
            <a:headEnd/>
            <a:tailEnd/>
          </a:ln>
        </p:spPr>
        <p:txBody>
          <a:bodyPr anchor="ctr"/>
          <a:lstStyle/>
          <a:p>
            <a:pPr algn="ctr">
              <a:lnSpc>
                <a:spcPct val="85000"/>
              </a:lnSpc>
            </a:pPr>
            <a:r>
              <a:rPr lang="en-US" sz="4000" dirty="0">
                <a:solidFill>
                  <a:srgbClr val="008000"/>
                </a:solidFill>
                <a:latin typeface="Calibri" pitchFamily="34" charset="0"/>
              </a:rPr>
              <a:t>Ripples on a pond….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dissolve">
                                      <p:cBhvr>
                                        <p:cTn id="7" dur="500"/>
                                        <p:tgtEl>
                                          <p:spTgt spid="778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826"/>
                                        </p:tgtEl>
                                        <p:attrNameLst>
                                          <p:attrName>style.visibility</p:attrName>
                                        </p:attrNameLst>
                                      </p:cBhvr>
                                      <p:to>
                                        <p:strVal val="visible"/>
                                      </p:to>
                                    </p:set>
                                    <p:animEffect transition="in" filter="dissolve">
                                      <p:cBhvr>
                                        <p:cTn id="12" dur="500"/>
                                        <p:tgtEl>
                                          <p:spTgt spid="778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7828"/>
                                        </p:tgtEl>
                                        <p:attrNameLst>
                                          <p:attrName>style.visibility</p:attrName>
                                        </p:attrNameLst>
                                      </p:cBhvr>
                                      <p:to>
                                        <p:strVal val="visible"/>
                                      </p:to>
                                    </p:set>
                                    <p:anim calcmode="lin" valueType="num">
                                      <p:cBhvr additive="base">
                                        <p:cTn id="17" dur="500" fill="hold"/>
                                        <p:tgtEl>
                                          <p:spTgt spid="77828"/>
                                        </p:tgtEl>
                                        <p:attrNameLst>
                                          <p:attrName>ppt_x</p:attrName>
                                        </p:attrNameLst>
                                      </p:cBhvr>
                                      <p:tavLst>
                                        <p:tav tm="0">
                                          <p:val>
                                            <p:strVal val="0-#ppt_w/2"/>
                                          </p:val>
                                        </p:tav>
                                        <p:tav tm="100000">
                                          <p:val>
                                            <p:strVal val="#ppt_x"/>
                                          </p:val>
                                        </p:tav>
                                      </p:tavLst>
                                    </p:anim>
                                    <p:anim calcmode="lin" valueType="num">
                                      <p:cBhvr additive="base">
                                        <p:cTn id="18" dur="500" fill="hold"/>
                                        <p:tgtEl>
                                          <p:spTgt spid="778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P spid="77827" grpId="0" animBg="1" autoUpdateAnimBg="0"/>
      <p:bldP spid="77828"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0"/>
            <a:ext cx="9144000" cy="1752600"/>
          </a:xfrm>
          <a:prstGeom prst="rect">
            <a:avLst/>
          </a:prstGeom>
          <a:noFill/>
          <a:ln w="9525" algn="ctr">
            <a:noFill/>
            <a:miter lim="800000"/>
            <a:headEnd/>
            <a:tailEnd/>
          </a:ln>
        </p:spPr>
        <p:txBody>
          <a:bodyPr anchor="ctr"/>
          <a:lstStyle/>
          <a:p>
            <a:pPr algn="ctr">
              <a:lnSpc>
                <a:spcPct val="85000"/>
              </a:lnSpc>
            </a:pPr>
            <a:r>
              <a:rPr lang="en-US" sz="4000" dirty="0">
                <a:solidFill>
                  <a:srgbClr val="008000"/>
                </a:solidFill>
                <a:latin typeface="Calibri" pitchFamily="34" charset="0"/>
              </a:rPr>
              <a:t>Ripples on a pond….</a:t>
            </a:r>
          </a:p>
        </p:txBody>
      </p:sp>
      <p:sp>
        <p:nvSpPr>
          <p:cNvPr id="79875" name="Oval 3"/>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sz="4000" b="0" dirty="0">
              <a:solidFill>
                <a:srgbClr val="000000"/>
              </a:solidFill>
            </a:endParaRPr>
          </a:p>
        </p:txBody>
      </p:sp>
      <p:sp>
        <p:nvSpPr>
          <p:cNvPr id="71684" name="Oval 4"/>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sz="4000" b="0" dirty="0">
              <a:solidFill>
                <a:srgbClr val="000000"/>
              </a:solidFill>
            </a:endParaRPr>
          </a:p>
        </p:txBody>
      </p:sp>
      <p:sp>
        <p:nvSpPr>
          <p:cNvPr id="71685" name="Oval 5"/>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a:r>
              <a:rPr lang="en-US" dirty="0">
                <a:solidFill>
                  <a:srgbClr val="000000"/>
                </a:solidFill>
              </a:rPr>
              <a:t>Wanting/</a:t>
            </a:r>
          </a:p>
          <a:p>
            <a:pPr algn="ctr"/>
            <a:r>
              <a:rPr lang="en-US" dirty="0">
                <a:solidFill>
                  <a:srgbClr val="000000"/>
                </a:solidFill>
              </a:rPr>
              <a:t>Needing</a:t>
            </a:r>
          </a:p>
        </p:txBody>
      </p:sp>
      <p:sp>
        <p:nvSpPr>
          <p:cNvPr id="71686" name="Rectangle 6"/>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r>
              <a:rPr lang="en-US" sz="3200" dirty="0">
                <a:solidFill>
                  <a:srgbClr val="FFFFFF"/>
                </a:solidFill>
              </a:rPr>
              <a:t>Doing</a:t>
            </a:r>
          </a:p>
        </p:txBody>
      </p:sp>
      <p:sp>
        <p:nvSpPr>
          <p:cNvPr id="71687" name="Rectangle 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r>
              <a:rPr lang="en-US" sz="3200" dirty="0">
                <a:solidFill>
                  <a:srgbClr val="000000"/>
                </a:solidFill>
              </a:rPr>
              <a:t>Making sense</a:t>
            </a:r>
          </a:p>
        </p:txBody>
      </p:sp>
      <p:sp>
        <p:nvSpPr>
          <p:cNvPr id="7168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sz="4000" b="0"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dissolve">
                                      <p:cBhvr>
                                        <p:cTn id="7" dur="5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solidFill>
                  <a:srgbClr val="008000"/>
                </a:solidFill>
                <a:latin typeface="Calibri" pitchFamily="34" charset="0"/>
              </a:rPr>
              <a:t>Thanks to students</a:t>
            </a:r>
            <a:endParaRPr lang="en-US" sz="3600" dirty="0">
              <a:solidFill>
                <a:srgbClr val="008000"/>
              </a:solidFill>
              <a:latin typeface="Calibri" pitchFamily="34" charset="0"/>
            </a:endParaRPr>
          </a:p>
        </p:txBody>
      </p:sp>
      <p:sp>
        <p:nvSpPr>
          <p:cNvPr id="3" name="Content Placeholder 2"/>
          <p:cNvSpPr>
            <a:spLocks noGrp="1"/>
          </p:cNvSpPr>
          <p:nvPr>
            <p:ph idx="1"/>
          </p:nvPr>
        </p:nvSpPr>
        <p:spPr/>
        <p:txBody>
          <a:bodyPr/>
          <a:lstStyle/>
          <a:p>
            <a:pPr>
              <a:lnSpc>
                <a:spcPct val="100000"/>
              </a:lnSpc>
            </a:pPr>
            <a:r>
              <a:rPr lang="en-GB" sz="2800" dirty="0" smtClean="0"/>
              <a:t>I could not do what I do nowadays if I did not continue to spend a fair bit of my time working with </a:t>
            </a:r>
            <a:r>
              <a:rPr lang="en-GB" sz="2800" dirty="0" smtClean="0">
                <a:solidFill>
                  <a:srgbClr val="FF0000"/>
                </a:solidFill>
              </a:rPr>
              <a:t>students</a:t>
            </a:r>
            <a:r>
              <a:rPr lang="en-GB" sz="2800" dirty="0" smtClean="0"/>
              <a:t> – they’ve taught me most of what I know.</a:t>
            </a:r>
            <a:endParaRPr lang="en-US" sz="2800" dirty="0"/>
          </a:p>
        </p:txBody>
      </p:sp>
      <p:sp>
        <p:nvSpPr>
          <p:cNvPr id="4" name="AutoShape 92">
            <a:hlinkClick r:id="rId3" action="ppaction://hlinkpres?slideindex=1&amp;slidetitle=" highlightClick="1"/>
          </p:cNvPr>
          <p:cNvSpPr>
            <a:spLocks noChangeArrowheads="1"/>
          </p:cNvSpPr>
          <p:nvPr/>
        </p:nvSpPr>
        <p:spPr bwMode="auto">
          <a:xfrm>
            <a:off x="5292080" y="3140968"/>
            <a:ext cx="2710999" cy="954107"/>
          </a:xfrm>
          <a:prstGeom prst="actionButtonBlank">
            <a:avLst/>
          </a:prstGeom>
          <a:gradFill rotWithShape="0">
            <a:gsLst>
              <a:gs pos="0">
                <a:srgbClr val="FF8200"/>
              </a:gs>
              <a:gs pos="10001">
                <a:srgbClr val="FF0000"/>
              </a:gs>
              <a:gs pos="35001">
                <a:srgbClr val="BA0066"/>
              </a:gs>
              <a:gs pos="70000">
                <a:srgbClr val="66008F"/>
              </a:gs>
              <a:gs pos="100000">
                <a:srgbClr val="000082"/>
              </a:gs>
            </a:gsLst>
            <a:path path="rect">
              <a:fillToRect l="50000" t="50000" r="50000" b="50000"/>
            </a:path>
          </a:gradFill>
          <a:ln w="12700">
            <a:noFill/>
            <a:miter lim="800000"/>
            <a:headEnd/>
            <a:tailEnd/>
          </a:ln>
        </p:spPr>
        <p:txBody>
          <a:bodyPr wrap="none" anchor="ctr">
            <a:spAutoFit/>
          </a:bodyPr>
          <a:lstStyle/>
          <a:p>
            <a:r>
              <a:rPr lang="en-GB" dirty="0" smtClean="0">
                <a:solidFill>
                  <a:srgbClr val="FFFF00"/>
                </a:solidFill>
              </a:rPr>
              <a:t>Students are </a:t>
            </a:r>
          </a:p>
          <a:p>
            <a:r>
              <a:rPr lang="en-GB" dirty="0" smtClean="0">
                <a:solidFill>
                  <a:srgbClr val="FFFF00"/>
                </a:solidFill>
              </a:rPr>
              <a:t>ahead of us...</a:t>
            </a:r>
            <a:endParaRPr lang="en-GB"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1752600"/>
          </a:xfrm>
          <a:prstGeom prst="rect">
            <a:avLst/>
          </a:prstGeom>
          <a:noFill/>
          <a:ln w="9525" algn="ctr">
            <a:noFill/>
            <a:miter lim="800000"/>
            <a:headEnd/>
            <a:tailEnd/>
          </a:ln>
        </p:spPr>
        <p:txBody>
          <a:bodyPr anchor="ctr"/>
          <a:lstStyle/>
          <a:p>
            <a:pPr algn="ctr">
              <a:lnSpc>
                <a:spcPct val="85000"/>
              </a:lnSpc>
            </a:pPr>
            <a:r>
              <a:rPr lang="en-US" sz="4000" dirty="0">
                <a:solidFill>
                  <a:srgbClr val="008000"/>
                </a:solidFill>
                <a:latin typeface="Calibri" pitchFamily="34" charset="0"/>
              </a:rPr>
              <a:t>Ripples on a pond….</a:t>
            </a:r>
          </a:p>
        </p:txBody>
      </p:sp>
      <p:sp>
        <p:nvSpPr>
          <p:cNvPr id="81923"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sz="4000" b="0" dirty="0">
              <a:solidFill>
                <a:srgbClr val="000000"/>
              </a:solidFill>
            </a:endParaRPr>
          </a:p>
        </p:txBody>
      </p:sp>
      <p:sp>
        <p:nvSpPr>
          <p:cNvPr id="72708"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sz="4000" b="0" dirty="0">
              <a:solidFill>
                <a:srgbClr val="000000"/>
              </a:solidFill>
            </a:endParaRPr>
          </a:p>
        </p:txBody>
      </p:sp>
      <p:sp>
        <p:nvSpPr>
          <p:cNvPr id="72709"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sz="4000" b="0" dirty="0">
              <a:solidFill>
                <a:srgbClr val="000000"/>
              </a:solidFill>
            </a:endParaRPr>
          </a:p>
        </p:txBody>
      </p:sp>
      <p:sp>
        <p:nvSpPr>
          <p:cNvPr id="72710"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a:r>
              <a:rPr lang="en-US" dirty="0">
                <a:solidFill>
                  <a:srgbClr val="000000"/>
                </a:solidFill>
              </a:rPr>
              <a:t>Wanting/</a:t>
            </a:r>
          </a:p>
          <a:p>
            <a:pPr algn="ctr"/>
            <a:r>
              <a:rPr lang="en-US" dirty="0">
                <a:solidFill>
                  <a:srgbClr val="000000"/>
                </a:solidFill>
              </a:rPr>
              <a:t>Needing</a:t>
            </a:r>
          </a:p>
        </p:txBody>
      </p:sp>
      <p:sp>
        <p:nvSpPr>
          <p:cNvPr id="72711"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r>
              <a:rPr lang="en-US" sz="3200" dirty="0">
                <a:solidFill>
                  <a:srgbClr val="FFFFFF"/>
                </a:solidFill>
              </a:rPr>
              <a:t>Doing</a:t>
            </a:r>
          </a:p>
        </p:txBody>
      </p:sp>
      <p:sp>
        <p:nvSpPr>
          <p:cNvPr id="72712"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r>
              <a:rPr lang="en-US" sz="3200" dirty="0">
                <a:solidFill>
                  <a:srgbClr val="000000"/>
                </a:solidFill>
              </a:rPr>
              <a:t>Feedback</a:t>
            </a:r>
          </a:p>
        </p:txBody>
      </p:sp>
      <p:sp>
        <p:nvSpPr>
          <p:cNvPr id="7271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sz="4000" b="0" dirty="0">
              <a:solidFill>
                <a:srgbClr val="000000"/>
              </a:solidFill>
            </a:endParaRPr>
          </a:p>
        </p:txBody>
      </p:sp>
      <p:sp>
        <p:nvSpPr>
          <p:cNvPr id="72714"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r>
              <a:rPr lang="en-US" sz="3200" dirty="0">
                <a:solidFill>
                  <a:srgbClr val="000000"/>
                </a:solidFill>
              </a:rPr>
              <a:t>Making sense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ox(out)">
                                      <p:cBhvr>
                                        <p:cTn id="7"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a:defRPr/>
            </a:pPr>
            <a:r>
              <a:rPr lang="en-GB" dirty="0" smtClean="0">
                <a:latin typeface="Calibri" pitchFamily="34" charset="0"/>
                <a:ea typeface="+mn-ea"/>
                <a:cs typeface="Arial" pitchFamily="34" charset="0"/>
              </a:rPr>
              <a:t>But there are still two things missing</a:t>
            </a:r>
            <a:endParaRPr lang="en-GB" dirty="0">
              <a:latin typeface="Calibri" pitchFamily="34" charset="0"/>
              <a:ea typeface="+mn-ea"/>
              <a:cs typeface="Arial" pitchFamily="34" charset="0"/>
            </a:endParaRPr>
          </a:p>
        </p:txBody>
      </p:sp>
      <p:sp>
        <p:nvSpPr>
          <p:cNvPr id="3" name="Content Placeholder 2"/>
          <p:cNvSpPr>
            <a:spLocks noGrp="1"/>
          </p:cNvSpPr>
          <p:nvPr>
            <p:ph idx="1"/>
          </p:nvPr>
        </p:nvSpPr>
        <p:spPr/>
        <p:txBody>
          <a:bodyPr/>
          <a:lstStyle/>
          <a:p>
            <a:r>
              <a:rPr lang="en-GB" dirty="0" smtClean="0"/>
              <a:t>One has never really ‘got’ something until one has done both of two more things...</a:t>
            </a:r>
            <a:endParaRPr lang="en-GB"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a:defRPr/>
            </a:pPr>
            <a:r>
              <a:rPr lang="en-GB" dirty="0" smtClean="0">
                <a:latin typeface="Calibri" pitchFamily="34" charset="0"/>
                <a:ea typeface="+mn-ea"/>
                <a:cs typeface="Arial" pitchFamily="34" charset="0"/>
              </a:rPr>
              <a:t>5: Think back to your own teaching</a:t>
            </a:r>
            <a:endParaRPr lang="en-GB" dirty="0">
              <a:latin typeface="Calibri" pitchFamily="34" charset="0"/>
              <a:ea typeface="+mn-ea"/>
              <a:cs typeface="Arial" pitchFamily="34" charset="0"/>
            </a:endParaRPr>
          </a:p>
        </p:txBody>
      </p:sp>
      <p:sp>
        <p:nvSpPr>
          <p:cNvPr id="3" name="Content Placeholder 2"/>
          <p:cNvSpPr>
            <a:spLocks noGrp="1"/>
          </p:cNvSpPr>
          <p:nvPr>
            <p:ph idx="1"/>
          </p:nvPr>
        </p:nvSpPr>
        <p:spPr/>
        <p:txBody>
          <a:bodyPr/>
          <a:lstStyle/>
          <a:p>
            <a:pPr>
              <a:lnSpc>
                <a:spcPct val="100000"/>
              </a:lnSpc>
            </a:pPr>
            <a:r>
              <a:rPr lang="en-GB" sz="2600" dirty="0" smtClean="0"/>
              <a:t>Think of something you’ve taught for some time. Think back particularly to the </a:t>
            </a:r>
            <a:r>
              <a:rPr lang="en-GB" sz="2600" dirty="0" smtClean="0">
                <a:solidFill>
                  <a:srgbClr val="FF0000"/>
                </a:solidFill>
              </a:rPr>
              <a:t>first</a:t>
            </a:r>
            <a:r>
              <a:rPr lang="en-GB" sz="2600" dirty="0" smtClean="0"/>
              <a:t> time you taught it.</a:t>
            </a:r>
          </a:p>
          <a:p>
            <a:pPr>
              <a:lnSpc>
                <a:spcPct val="100000"/>
              </a:lnSpc>
            </a:pPr>
            <a:r>
              <a:rPr lang="en-GB" sz="2600" dirty="0" smtClean="0"/>
              <a:t>To what extent did you find that you ‘had your head around it’ </a:t>
            </a:r>
            <a:r>
              <a:rPr lang="en-GB" sz="2600" dirty="0" smtClean="0">
                <a:solidFill>
                  <a:srgbClr val="FF0000"/>
                </a:solidFill>
              </a:rPr>
              <a:t>much</a:t>
            </a:r>
            <a:r>
              <a:rPr lang="en-GB" sz="2600" dirty="0" smtClean="0"/>
              <a:t> </a:t>
            </a:r>
            <a:r>
              <a:rPr lang="en-GB" sz="2600" dirty="0" smtClean="0">
                <a:solidFill>
                  <a:srgbClr val="FF0000"/>
                </a:solidFill>
              </a:rPr>
              <a:t>better</a:t>
            </a:r>
            <a:r>
              <a:rPr lang="en-GB" sz="2600" dirty="0" smtClean="0"/>
              <a:t> after teaching it for the first time?</a:t>
            </a:r>
          </a:p>
          <a:p>
            <a:pPr lvl="1">
              <a:lnSpc>
                <a:spcPct val="100000"/>
              </a:lnSpc>
            </a:pPr>
            <a:r>
              <a:rPr lang="en-GB" sz="2600" dirty="0" smtClean="0">
                <a:solidFill>
                  <a:srgbClr val="FF0000"/>
                </a:solidFill>
              </a:rPr>
              <a:t>Very much better: raise two hands</a:t>
            </a:r>
          </a:p>
          <a:p>
            <a:pPr lvl="1">
              <a:lnSpc>
                <a:spcPct val="100000"/>
              </a:lnSpc>
            </a:pPr>
            <a:r>
              <a:rPr lang="en-GB" sz="2600" dirty="0" smtClean="0">
                <a:solidFill>
                  <a:srgbClr val="333399"/>
                </a:solidFill>
              </a:rPr>
              <a:t>Somewhat better: raise one hand</a:t>
            </a:r>
          </a:p>
          <a:p>
            <a:pPr lvl="1">
              <a:lnSpc>
                <a:spcPct val="100000"/>
              </a:lnSpc>
            </a:pPr>
            <a:r>
              <a:rPr lang="en-GB" sz="2600" dirty="0" smtClean="0">
                <a:solidFill>
                  <a:schemeClr val="bg2">
                    <a:lumMod val="75000"/>
                  </a:schemeClr>
                </a:solidFill>
              </a:rPr>
              <a:t>No better: raise no hand</a:t>
            </a:r>
            <a:endParaRPr lang="en-GB" sz="2600" dirty="0">
              <a:solidFill>
                <a:schemeClr val="bg2">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a:lnSpc>
                <a:spcPct val="80000"/>
              </a:lnSpc>
            </a:pPr>
            <a:r>
              <a:rPr lang="en-US" sz="4000" dirty="0">
                <a:solidFill>
                  <a:srgbClr val="008000"/>
                </a:solidFill>
                <a:latin typeface="Calibri" pitchFamily="34" charset="0"/>
              </a:rPr>
              <a:t>Ripples on a pond….</a:t>
            </a:r>
          </a:p>
        </p:txBody>
      </p:sp>
      <p:sp>
        <p:nvSpPr>
          <p:cNvPr id="86021"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a:endParaRPr lang="en-US" sz="2000" dirty="0">
              <a:solidFill>
                <a:srgbClr val="000000"/>
              </a:solidFill>
            </a:endParaRPr>
          </a:p>
        </p:txBody>
      </p:sp>
      <p:sp>
        <p:nvSpPr>
          <p:cNvPr id="86022"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sz="4000" b="0" dirty="0">
              <a:solidFill>
                <a:srgbClr val="000000"/>
              </a:solidFill>
            </a:endParaRPr>
          </a:p>
        </p:txBody>
      </p:sp>
      <p:sp>
        <p:nvSpPr>
          <p:cNvPr id="7475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sz="4000" b="0" dirty="0">
              <a:solidFill>
                <a:srgbClr val="000000"/>
              </a:solidFill>
            </a:endParaRPr>
          </a:p>
        </p:txBody>
      </p:sp>
      <p:sp>
        <p:nvSpPr>
          <p:cNvPr id="7475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sz="4000" b="0" dirty="0">
              <a:solidFill>
                <a:srgbClr val="000000"/>
              </a:solidFill>
            </a:endParaRPr>
          </a:p>
        </p:txBody>
      </p:sp>
      <p:sp>
        <p:nvSpPr>
          <p:cNvPr id="7476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a:r>
              <a:rPr lang="en-US" dirty="0">
                <a:solidFill>
                  <a:srgbClr val="000000"/>
                </a:solidFill>
              </a:rPr>
              <a:t>Wanting/</a:t>
            </a:r>
          </a:p>
          <a:p>
            <a:pPr algn="ctr"/>
            <a:r>
              <a:rPr lang="en-US" dirty="0">
                <a:solidFill>
                  <a:srgbClr val="000000"/>
                </a:solidFill>
              </a:rPr>
              <a:t>Needing</a:t>
            </a:r>
          </a:p>
        </p:txBody>
      </p:sp>
      <p:sp>
        <p:nvSpPr>
          <p:cNvPr id="74761"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r>
              <a:rPr lang="en-US" sz="3200" dirty="0">
                <a:solidFill>
                  <a:srgbClr val="FFFFFF"/>
                </a:solidFill>
              </a:rPr>
              <a:t>Doing</a:t>
            </a:r>
          </a:p>
        </p:txBody>
      </p:sp>
      <p:sp>
        <p:nvSpPr>
          <p:cNvPr id="74762"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r>
              <a:rPr lang="en-US" sz="3200" dirty="0">
                <a:solidFill>
                  <a:srgbClr val="000000"/>
                </a:solidFill>
              </a:rPr>
              <a:t>Feedback</a:t>
            </a:r>
          </a:p>
        </p:txBody>
      </p:sp>
      <p:sp>
        <p:nvSpPr>
          <p:cNvPr id="86028" name="Text Box 12"/>
          <p:cNvSpPr txBox="1">
            <a:spLocks noChangeArrowheads="1"/>
          </p:cNvSpPr>
          <p:nvPr/>
        </p:nvSpPr>
        <p:spPr bwMode="auto">
          <a:xfrm>
            <a:off x="714348" y="260648"/>
            <a:ext cx="7494671" cy="523220"/>
          </a:xfrm>
          <a:prstGeom prst="rect">
            <a:avLst/>
          </a:prstGeom>
          <a:noFill/>
          <a:ln w="12700">
            <a:noFill/>
            <a:miter lim="800000"/>
            <a:headEnd type="none" w="sm" len="sm"/>
            <a:tailEnd type="none" w="sm" len="sm"/>
          </a:ln>
        </p:spPr>
        <p:txBody>
          <a:bodyPr wrap="square">
            <a:spAutoFit/>
          </a:bodyPr>
          <a:lstStyle/>
          <a:p>
            <a:pPr algn="ctr"/>
            <a:r>
              <a:rPr lang="en-GB" dirty="0" smtClean="0">
                <a:solidFill>
                  <a:srgbClr val="FFFFFF"/>
                </a:solidFill>
              </a:rPr>
              <a:t>Verbalising</a:t>
            </a:r>
            <a:endParaRPr lang="en-GB" dirty="0">
              <a:solidFill>
                <a:srgbClr val="FFFFFF"/>
              </a:solidFill>
            </a:endParaRPr>
          </a:p>
        </p:txBody>
      </p:sp>
      <p:sp>
        <p:nvSpPr>
          <p:cNvPr id="74765"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sz="4000" b="0" dirty="0">
              <a:solidFill>
                <a:srgbClr val="000000"/>
              </a:solidFill>
            </a:endParaRPr>
          </a:p>
        </p:txBody>
      </p:sp>
      <p:sp>
        <p:nvSpPr>
          <p:cNvPr id="74766"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r>
              <a:rPr lang="en-US" sz="3200" dirty="0">
                <a:solidFill>
                  <a:srgbClr val="000000"/>
                </a:solidFill>
              </a:rPr>
              <a:t>Making sense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box(out)">
                                      <p:cBhvr>
                                        <p:cTn id="7" dur="500"/>
                                        <p:tgtEl>
                                          <p:spTgt spid="860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21"/>
                                        </p:tgtEl>
                                        <p:attrNameLst>
                                          <p:attrName>style.visibility</p:attrName>
                                        </p:attrNameLst>
                                      </p:cBhvr>
                                      <p:to>
                                        <p:strVal val="visible"/>
                                      </p:to>
                                    </p:set>
                                    <p:animEffect transition="in" filter="dissolve">
                                      <p:cBhvr>
                                        <p:cTn id="12" dur="500"/>
                                        <p:tgtEl>
                                          <p:spTgt spid="860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6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autoUpdateAnimBg="0"/>
      <p:bldP spid="86022" grpId="0" animBg="1"/>
      <p:bldP spid="86028"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a:defRPr/>
            </a:pPr>
            <a:r>
              <a:rPr lang="en-GB" dirty="0" smtClean="0">
                <a:latin typeface="Calibri" pitchFamily="34" charset="0"/>
                <a:ea typeface="+mn-ea"/>
                <a:cs typeface="Arial" pitchFamily="34" charset="0"/>
              </a:rPr>
              <a:t>6: Now think about assessing</a:t>
            </a:r>
            <a:endParaRPr lang="en-GB" dirty="0">
              <a:latin typeface="Calibri" pitchFamily="34" charset="0"/>
              <a:ea typeface="+mn-ea"/>
              <a:cs typeface="Arial" pitchFamily="34" charset="0"/>
            </a:endParaRPr>
          </a:p>
        </p:txBody>
      </p:sp>
      <p:sp>
        <p:nvSpPr>
          <p:cNvPr id="3" name="Content Placeholder 2"/>
          <p:cNvSpPr>
            <a:spLocks noGrp="1"/>
          </p:cNvSpPr>
          <p:nvPr>
            <p:ph idx="1"/>
          </p:nvPr>
        </p:nvSpPr>
        <p:spPr/>
        <p:txBody>
          <a:bodyPr/>
          <a:lstStyle/>
          <a:p>
            <a:pPr>
              <a:lnSpc>
                <a:spcPct val="100000"/>
              </a:lnSpc>
            </a:pPr>
            <a:r>
              <a:rPr lang="en-GB" sz="2600" dirty="0" smtClean="0"/>
              <a:t>Still thinking of the first time you taught that particular topic, think back to the first time you </a:t>
            </a:r>
            <a:r>
              <a:rPr lang="en-GB" sz="2600" dirty="0" smtClean="0">
                <a:solidFill>
                  <a:srgbClr val="FF0000"/>
                </a:solidFill>
              </a:rPr>
              <a:t>measured </a:t>
            </a:r>
            <a:r>
              <a:rPr lang="en-GB" sz="2600" dirty="0" smtClean="0"/>
              <a:t>students’ learning of the topic.</a:t>
            </a:r>
          </a:p>
          <a:p>
            <a:pPr>
              <a:lnSpc>
                <a:spcPct val="100000"/>
              </a:lnSpc>
            </a:pPr>
            <a:r>
              <a:rPr lang="en-GB" sz="2600" dirty="0" smtClean="0"/>
              <a:t>To what extent did you find that after </a:t>
            </a:r>
            <a:r>
              <a:rPr lang="en-GB" sz="2600" dirty="0" smtClean="0">
                <a:solidFill>
                  <a:srgbClr val="FF0000"/>
                </a:solidFill>
              </a:rPr>
              <a:t>assessing</a:t>
            </a:r>
            <a:r>
              <a:rPr lang="en-GB" sz="2600" dirty="0" smtClean="0"/>
              <a:t> students work, you yourself had ‘made sense’ of the topic even more deeply?</a:t>
            </a:r>
          </a:p>
          <a:p>
            <a:pPr lvl="1">
              <a:lnSpc>
                <a:spcPct val="100000"/>
              </a:lnSpc>
            </a:pPr>
            <a:r>
              <a:rPr lang="en-GB" sz="2600" dirty="0" smtClean="0">
                <a:solidFill>
                  <a:srgbClr val="FF0000"/>
                </a:solidFill>
              </a:rPr>
              <a:t>Very much better: raise two hands</a:t>
            </a:r>
          </a:p>
          <a:p>
            <a:pPr lvl="1">
              <a:lnSpc>
                <a:spcPct val="100000"/>
              </a:lnSpc>
            </a:pPr>
            <a:r>
              <a:rPr lang="en-GB" sz="2600" dirty="0" smtClean="0">
                <a:solidFill>
                  <a:srgbClr val="333399"/>
                </a:solidFill>
              </a:rPr>
              <a:t>Somewhat better: raise one hand</a:t>
            </a:r>
          </a:p>
          <a:p>
            <a:pPr lvl="1">
              <a:lnSpc>
                <a:spcPct val="100000"/>
              </a:lnSpc>
            </a:pPr>
            <a:r>
              <a:rPr lang="en-GB" sz="2600" dirty="0" smtClean="0">
                <a:solidFill>
                  <a:schemeClr val="bg2">
                    <a:lumMod val="75000"/>
                  </a:schemeClr>
                </a:solidFill>
              </a:rPr>
              <a:t>No better: raise no hand</a:t>
            </a:r>
          </a:p>
          <a:p>
            <a:pPr lvl="1">
              <a:lnSpc>
                <a:spcPct val="100000"/>
              </a:lnSpc>
            </a:pPr>
            <a:endParaRPr lang="en-GB" sz="2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a:lnSpc>
                <a:spcPct val="80000"/>
              </a:lnSpc>
            </a:pPr>
            <a:r>
              <a:rPr lang="en-US" sz="4400" dirty="0">
                <a:solidFill>
                  <a:srgbClr val="CCFF33"/>
                </a:solidFill>
              </a:rPr>
              <a:t>Ripples on a pond….</a:t>
            </a:r>
          </a:p>
        </p:txBody>
      </p:sp>
      <p:sp>
        <p:nvSpPr>
          <p:cNvPr id="3"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endParaRPr lang="en-US" sz="4000" b="0" dirty="0">
              <a:solidFill>
                <a:srgbClr val="000000"/>
              </a:solidFill>
            </a:endParaRPr>
          </a:p>
        </p:txBody>
      </p:sp>
      <p:sp>
        <p:nvSpPr>
          <p:cNvPr id="4"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a:endParaRPr lang="en-US" sz="2000" dirty="0">
              <a:solidFill>
                <a:srgbClr val="000000"/>
              </a:solidFill>
            </a:endParaRPr>
          </a:p>
        </p:txBody>
      </p:sp>
      <p:sp>
        <p:nvSpPr>
          <p:cNvPr id="5"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sz="4000" b="0" dirty="0">
              <a:solidFill>
                <a:srgbClr val="000000"/>
              </a:solidFill>
            </a:endParaRPr>
          </a:p>
        </p:txBody>
      </p:sp>
      <p:sp>
        <p:nvSpPr>
          <p:cNvPr id="6"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sz="4000" b="0" dirty="0">
              <a:solidFill>
                <a:srgbClr val="000000"/>
              </a:solidFill>
            </a:endParaRPr>
          </a:p>
        </p:txBody>
      </p:sp>
      <p:sp>
        <p:nvSpPr>
          <p:cNvPr id="7"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sz="4000" b="0" dirty="0">
              <a:solidFill>
                <a:srgbClr val="000000"/>
              </a:solidFill>
            </a:endParaRPr>
          </a:p>
        </p:txBody>
      </p:sp>
      <p:sp>
        <p:nvSpPr>
          <p:cNvPr id="8"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a:r>
              <a:rPr lang="en-US" dirty="0">
                <a:solidFill>
                  <a:srgbClr val="000000"/>
                </a:solidFill>
              </a:rPr>
              <a:t>Wanting/</a:t>
            </a:r>
          </a:p>
          <a:p>
            <a:pPr algn="ctr"/>
            <a:r>
              <a:rPr lang="en-US" dirty="0">
                <a:solidFill>
                  <a:srgbClr val="000000"/>
                </a:solidFill>
              </a:rPr>
              <a:t>Needing</a:t>
            </a:r>
          </a:p>
        </p:txBody>
      </p:sp>
      <p:sp>
        <p:nvSpPr>
          <p:cNvPr id="9"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r>
              <a:rPr lang="en-US" sz="3200" dirty="0">
                <a:solidFill>
                  <a:srgbClr val="FFFFFF"/>
                </a:solidFill>
              </a:rPr>
              <a:t>Doing</a:t>
            </a:r>
          </a:p>
        </p:txBody>
      </p:sp>
      <p:sp>
        <p:nvSpPr>
          <p:cNvPr id="10"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r>
              <a:rPr lang="en-US" sz="3200" dirty="0">
                <a:solidFill>
                  <a:srgbClr val="000000"/>
                </a:solidFill>
              </a:rPr>
              <a:t>Feedback</a:t>
            </a:r>
          </a:p>
        </p:txBody>
      </p:sp>
      <p:sp>
        <p:nvSpPr>
          <p:cNvPr id="12" name="Text Box 13"/>
          <p:cNvSpPr txBox="1">
            <a:spLocks noChangeArrowheads="1"/>
          </p:cNvSpPr>
          <p:nvPr/>
        </p:nvSpPr>
        <p:spPr bwMode="auto">
          <a:xfrm>
            <a:off x="6372200" y="1124744"/>
            <a:ext cx="2438400" cy="1354217"/>
          </a:xfrm>
          <a:prstGeom prst="rect">
            <a:avLst/>
          </a:prstGeom>
          <a:solidFill>
            <a:srgbClr val="33CC33"/>
          </a:solidFill>
          <a:ln w="12700">
            <a:noFill/>
            <a:miter lim="800000"/>
            <a:headEnd type="none" w="sm" len="sm"/>
            <a:tailEnd type="none" w="sm" len="sm"/>
          </a:ln>
        </p:spPr>
        <p:txBody>
          <a:bodyPr>
            <a:spAutoFit/>
          </a:bodyPr>
          <a:lstStyle/>
          <a:p>
            <a:pPr algn="ctr">
              <a:spcBef>
                <a:spcPct val="50000"/>
              </a:spcBef>
            </a:pPr>
            <a:r>
              <a:rPr lang="en-GB" sz="3200" dirty="0">
                <a:solidFill>
                  <a:srgbClr val="000000"/>
                </a:solidFill>
              </a:rPr>
              <a:t>Assessing</a:t>
            </a:r>
          </a:p>
          <a:p>
            <a:pPr algn="ctr">
              <a:spcBef>
                <a:spcPct val="50000"/>
              </a:spcBef>
            </a:pPr>
            <a:r>
              <a:rPr lang="en-GB" sz="2000" dirty="0">
                <a:solidFill>
                  <a:srgbClr val="000000"/>
                </a:solidFill>
              </a:rPr>
              <a:t>making informed judgements</a:t>
            </a:r>
          </a:p>
        </p:txBody>
      </p:sp>
      <p:sp>
        <p:nvSpPr>
          <p:cNvPr id="1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sz="4000" b="0" dirty="0">
              <a:solidFill>
                <a:srgbClr val="000000"/>
              </a:solidFill>
            </a:endParaRPr>
          </a:p>
        </p:txBody>
      </p:sp>
      <p:sp>
        <p:nvSpPr>
          <p:cNvPr id="1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r>
              <a:rPr lang="en-US" sz="3200" dirty="0">
                <a:solidFill>
                  <a:srgbClr val="000000"/>
                </a:solidFill>
              </a:rPr>
              <a:t>Making sense</a:t>
            </a:r>
          </a:p>
        </p:txBody>
      </p:sp>
      <p:sp>
        <p:nvSpPr>
          <p:cNvPr id="18" name="Text Box 12"/>
          <p:cNvSpPr txBox="1">
            <a:spLocks noChangeArrowheads="1"/>
          </p:cNvSpPr>
          <p:nvPr/>
        </p:nvSpPr>
        <p:spPr bwMode="auto">
          <a:xfrm>
            <a:off x="714348" y="260648"/>
            <a:ext cx="7494671" cy="523220"/>
          </a:xfrm>
          <a:prstGeom prst="rect">
            <a:avLst/>
          </a:prstGeom>
          <a:noFill/>
          <a:ln w="12700">
            <a:noFill/>
            <a:miter lim="800000"/>
            <a:headEnd type="none" w="sm" len="sm"/>
            <a:tailEnd type="none" w="sm" len="sm"/>
          </a:ln>
        </p:spPr>
        <p:txBody>
          <a:bodyPr wrap="square">
            <a:spAutoFit/>
          </a:bodyPr>
          <a:lstStyle/>
          <a:p>
            <a:pPr algn="ctr"/>
            <a:r>
              <a:rPr lang="en-GB" dirty="0" smtClean="0">
                <a:solidFill>
                  <a:srgbClr val="FFFFFF"/>
                </a:solidFill>
              </a:rPr>
              <a:t>Verbalising</a:t>
            </a:r>
            <a:endParaRPr lang="en-GB"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fltVal val="0"/>
                                          </p:val>
                                        </p:tav>
                                        <p:tav tm="100000">
                                          <p:val>
                                            <p:strVal val="#ppt_h"/>
                                          </p:val>
                                        </p:tav>
                                      </p:tavLst>
                                    </p:anim>
                                    <p:anim calcmode="lin" valueType="num">
                                      <p:cBhvr>
                                        <p:cTn id="24"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utoUpdateAnimBg="0"/>
      <p:bldP spid="5" grpId="0" animBg="1"/>
      <p:bldP spid="12" grpId="0" animBg="1" autoUpdateAnimBg="0"/>
      <p:bldP spid="18"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a:defRPr/>
            </a:pPr>
            <a:r>
              <a:rPr lang="en-GB" b="1" dirty="0" smtClean="0">
                <a:latin typeface="Calibri" pitchFamily="34" charset="0"/>
                <a:ea typeface="+mn-ea"/>
                <a:cs typeface="Arial" pitchFamily="34" charset="0"/>
              </a:rPr>
              <a:t>The guru Royce Sadler</a:t>
            </a:r>
            <a:br>
              <a:rPr lang="en-GB" b="1" dirty="0" smtClean="0">
                <a:latin typeface="Calibri" pitchFamily="34" charset="0"/>
                <a:ea typeface="+mn-ea"/>
                <a:cs typeface="Arial" pitchFamily="34" charset="0"/>
              </a:rPr>
            </a:br>
            <a:endParaRPr lang="en-GB" b="1" dirty="0" smtClean="0">
              <a:latin typeface="Calibri" pitchFamily="34" charset="0"/>
              <a:ea typeface="+mn-ea"/>
              <a:cs typeface="Arial" pitchFamily="34" charset="0"/>
            </a:endParaRPr>
          </a:p>
        </p:txBody>
      </p:sp>
      <p:sp>
        <p:nvSpPr>
          <p:cNvPr id="26627" name="Rectangle 3"/>
          <p:cNvSpPr>
            <a:spLocks noGrp="1" noChangeArrowheads="1"/>
          </p:cNvSpPr>
          <p:nvPr>
            <p:ph idx="1"/>
          </p:nvPr>
        </p:nvSpPr>
        <p:spPr>
          <a:xfrm>
            <a:off x="214313" y="1071563"/>
            <a:ext cx="8483600" cy="5130800"/>
          </a:xfrm>
        </p:spPr>
        <p:txBody>
          <a:bodyPr/>
          <a:lstStyle/>
          <a:p>
            <a:pPr eaLnBrk="1" hangingPunct="1">
              <a:lnSpc>
                <a:spcPct val="100000"/>
              </a:lnSpc>
              <a:buFontTx/>
              <a:buNone/>
            </a:pPr>
            <a:r>
              <a:rPr lang="en-AU" sz="2600" dirty="0" smtClean="0"/>
              <a:t>“The indispensable conditions for improvement are that the student comes to hold a concept of quality roughly similar to that held by the teacher, is able to monitor continuously the quality of what is being produced </a:t>
            </a:r>
            <a:r>
              <a:rPr lang="en-AU" sz="2600" b="1" i="1" dirty="0" smtClean="0">
                <a:solidFill>
                  <a:srgbClr val="FF0000"/>
                </a:solidFill>
              </a:rPr>
              <a:t>during the act of production itself</a:t>
            </a:r>
            <a:r>
              <a:rPr lang="en-AU" sz="2600" dirty="0" smtClean="0"/>
              <a:t>, and has a repertoire of alternative moves or strategies from which to draw at any given point. In other words, students have to be able to judge the quality of what they are producing and be able to regulate what they are doing </a:t>
            </a:r>
            <a:r>
              <a:rPr lang="en-AU" sz="2600" b="1" i="1" dirty="0" smtClean="0">
                <a:solidFill>
                  <a:srgbClr val="FF0000"/>
                </a:solidFill>
              </a:rPr>
              <a:t>during the doing of it</a:t>
            </a:r>
            <a:r>
              <a:rPr lang="en-AU" sz="2600" dirty="0" smtClean="0"/>
              <a:t>”. (Sadler 1989). (my italics)</a:t>
            </a:r>
            <a:endParaRPr lang="en-GB" sz="2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a:defRPr/>
            </a:pPr>
            <a:r>
              <a:rPr lang="en-GB" b="1" dirty="0" smtClean="0">
                <a:latin typeface="Calibri" pitchFamily="34" charset="0"/>
                <a:ea typeface="+mn-ea"/>
                <a:cs typeface="Arial" pitchFamily="34" charset="0"/>
              </a:rPr>
              <a:t>Royce Sadler...</a:t>
            </a:r>
          </a:p>
        </p:txBody>
      </p:sp>
      <p:sp>
        <p:nvSpPr>
          <p:cNvPr id="3" name="Content Placeholder 2"/>
          <p:cNvSpPr>
            <a:spLocks noGrp="1"/>
          </p:cNvSpPr>
          <p:nvPr>
            <p:ph idx="1"/>
          </p:nvPr>
        </p:nvSpPr>
        <p:spPr>
          <a:xfrm>
            <a:off x="358775" y="1071563"/>
            <a:ext cx="8605838" cy="4795837"/>
          </a:xfrm>
        </p:spPr>
        <p:txBody>
          <a:bodyPr/>
          <a:lstStyle/>
          <a:p>
            <a:pPr>
              <a:buFont typeface="Wingdings" pitchFamily="2" charset="2"/>
              <a:buNone/>
              <a:defRPr/>
            </a:pPr>
            <a:r>
              <a:rPr lang="en-GB" sz="2800" dirty="0" smtClean="0"/>
              <a:t>...is now the most cited author on formative feedback, writing about it since the mid-1980s. He is doing his absolute best work now. Here’s some of it...</a:t>
            </a:r>
          </a:p>
          <a:p>
            <a:pPr marL="450850" indent="-450850"/>
            <a:r>
              <a:rPr lang="en-GB" sz="1800" dirty="0" smtClean="0"/>
              <a:t>Sadler, D R (2009) </a:t>
            </a:r>
            <a:r>
              <a:rPr lang="en-GB" sz="1800" dirty="0" smtClean="0">
                <a:solidFill>
                  <a:srgbClr val="C00000"/>
                </a:solidFill>
              </a:rPr>
              <a:t>Indeterminacy in the use of preset criteria for assessment and grading</a:t>
            </a:r>
            <a:r>
              <a:rPr lang="en-GB" sz="1800" dirty="0" smtClean="0"/>
              <a:t> </a:t>
            </a:r>
            <a:r>
              <a:rPr lang="en-GB" sz="1800" i="1" dirty="0" smtClean="0"/>
              <a:t>Assessment and Evaluation in Higher Education </a:t>
            </a:r>
            <a:r>
              <a:rPr lang="en-GB" sz="1800" dirty="0" smtClean="0"/>
              <a:t>34:2 159-179</a:t>
            </a:r>
          </a:p>
          <a:p>
            <a:pPr marL="450850" lvl="0" indent="-450850"/>
            <a:r>
              <a:rPr lang="en-GB" sz="1800" dirty="0" smtClean="0"/>
              <a:t>Sadler, D R (2009) </a:t>
            </a:r>
            <a:r>
              <a:rPr lang="en-GB" sz="1800" dirty="0" smtClean="0">
                <a:solidFill>
                  <a:srgbClr val="C00000"/>
                </a:solidFill>
              </a:rPr>
              <a:t>Grade integrity and the representation of academic achievement </a:t>
            </a:r>
            <a:r>
              <a:rPr lang="en-US" sz="1800" i="1" dirty="0" smtClean="0"/>
              <a:t>Studies in Higher Education,</a:t>
            </a:r>
            <a:r>
              <a:rPr lang="en-US" sz="1800" dirty="0" smtClean="0"/>
              <a:t> 34:7, 807-826</a:t>
            </a:r>
            <a:endParaRPr lang="en-GB" sz="1800" i="1" dirty="0" smtClean="0"/>
          </a:p>
          <a:p>
            <a:pPr marL="450850" indent="-450850"/>
            <a:r>
              <a:rPr lang="en-GB" sz="1800" dirty="0" smtClean="0"/>
              <a:t>Sadler, D R (2007) </a:t>
            </a:r>
            <a:r>
              <a:rPr lang="en-GB" sz="1800" dirty="0" smtClean="0">
                <a:solidFill>
                  <a:srgbClr val="FF0000"/>
                </a:solidFill>
              </a:rPr>
              <a:t>Perils in the meticulous specification of goals and assessment criteria </a:t>
            </a:r>
            <a:r>
              <a:rPr lang="en-GB" sz="1800" i="1" dirty="0" smtClean="0"/>
              <a:t>Assessment in Education: Principles, Policy and Practice </a:t>
            </a:r>
            <a:r>
              <a:rPr lang="en-GB" sz="1800" dirty="0" smtClean="0"/>
              <a:t>14 387-392.</a:t>
            </a:r>
          </a:p>
          <a:p>
            <a:pPr marL="450850" indent="-450850"/>
            <a:r>
              <a:rPr lang="en-GB" sz="1800" dirty="0" smtClean="0"/>
              <a:t>Sadler, D R (2005) </a:t>
            </a:r>
            <a:r>
              <a:rPr lang="en-GB" sz="1800" dirty="0" smtClean="0">
                <a:solidFill>
                  <a:srgbClr val="C00000"/>
                </a:solidFill>
              </a:rPr>
              <a:t>Interpretations of criteria-based assessment and grading in higher education </a:t>
            </a:r>
            <a:r>
              <a:rPr lang="en-GB" sz="1800" i="1" dirty="0" smtClean="0"/>
              <a:t>Assessment and Evaluation in Higher Education </a:t>
            </a:r>
            <a:r>
              <a:rPr lang="en-GB" sz="1800" dirty="0" smtClean="0"/>
              <a:t>30 175-194.</a:t>
            </a:r>
          </a:p>
          <a:p>
            <a:pPr marL="450850" indent="-450850"/>
            <a:r>
              <a:rPr lang="en-GB" sz="1800" dirty="0" smtClean="0"/>
              <a:t>Sadler, D R (2002) </a:t>
            </a:r>
            <a:r>
              <a:rPr lang="en-GB" sz="1800" dirty="0" smtClean="0">
                <a:solidFill>
                  <a:srgbClr val="C00000"/>
                </a:solidFill>
              </a:rPr>
              <a:t>Ah! ... So that’s ‘Quality’  </a:t>
            </a:r>
            <a:r>
              <a:rPr lang="en-GB" sz="1800" dirty="0" smtClean="0"/>
              <a:t>In Schartz, P and Webb, G (</a:t>
            </a:r>
            <a:r>
              <a:rPr lang="en-GB" sz="1800" dirty="0" err="1" smtClean="0"/>
              <a:t>eds</a:t>
            </a:r>
            <a:r>
              <a:rPr lang="en-GB" sz="1800" dirty="0" smtClean="0"/>
              <a:t>) </a:t>
            </a:r>
            <a:r>
              <a:rPr lang="en-GB" sz="1800" i="1" dirty="0" smtClean="0"/>
              <a:t>Assessment Case Studies: experience and practice from higher education </a:t>
            </a:r>
            <a:r>
              <a:rPr lang="en-GB" sz="1800" dirty="0" smtClean="0"/>
              <a:t> London, Kogan Page.</a:t>
            </a:r>
            <a:endParaRPr lang="en-GB" sz="1800" dirty="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188640"/>
            <a:ext cx="8605838" cy="6984775"/>
          </a:xfrm>
        </p:spPr>
        <p:txBody>
          <a:bodyPr/>
          <a:lstStyle/>
          <a:p>
            <a:pPr>
              <a:buNone/>
            </a:pPr>
            <a:r>
              <a:rPr lang="en-AU" sz="1400" dirty="0" smtClean="0"/>
              <a:t>Sadler, D. R. (2013). Opening up feedback: Teaching learners to see. In Merry, S., Price, M., Carless, D., &amp; </a:t>
            </a:r>
            <a:r>
              <a:rPr lang="en-AU" sz="1400" dirty="0" err="1" smtClean="0"/>
              <a:t>Taras</a:t>
            </a:r>
            <a:r>
              <a:rPr lang="en-AU" sz="1400" dirty="0" smtClean="0"/>
              <a:t>, M. (Eds.) </a:t>
            </a:r>
            <a:r>
              <a:rPr lang="en-AU" sz="1400" i="1" dirty="0" smtClean="0"/>
              <a:t>Reconceptualising feedback in higher education: Developing dialogue with students</a:t>
            </a:r>
            <a:r>
              <a:rPr lang="en-AU" sz="1400" dirty="0" smtClean="0"/>
              <a:t>. (Ch. 5, 54‑63). London: </a:t>
            </a:r>
            <a:r>
              <a:rPr lang="en-AU" sz="1400" dirty="0" err="1" smtClean="0"/>
              <a:t>Routledge</a:t>
            </a:r>
            <a:r>
              <a:rPr lang="en-AU" sz="1400" dirty="0" smtClean="0"/>
              <a:t>..</a:t>
            </a:r>
            <a:endParaRPr lang="en-GB" sz="1400" dirty="0" smtClean="0"/>
          </a:p>
          <a:p>
            <a:pPr>
              <a:buNone/>
            </a:pPr>
            <a:r>
              <a:rPr lang="en-AU" sz="1400" dirty="0" smtClean="0"/>
              <a:t>Sadler, D. R. (2013). Assuring academic achievement standards: From moderation to calibration. </a:t>
            </a:r>
            <a:r>
              <a:rPr lang="en-AU" sz="1400" i="1" dirty="0" smtClean="0"/>
              <a:t>Assessment in Education: Principles, Policy and Practice</a:t>
            </a:r>
            <a:r>
              <a:rPr lang="en-AU" sz="1400" dirty="0" smtClean="0"/>
              <a:t>, 20, 5‑19.</a:t>
            </a:r>
            <a:endParaRPr lang="en-GB" sz="1400" dirty="0" smtClean="0"/>
          </a:p>
          <a:p>
            <a:pPr>
              <a:buNone/>
            </a:pPr>
            <a:r>
              <a:rPr lang="en-AU" sz="1400" dirty="0" smtClean="0"/>
              <a:t>Sadler, D. R. (2013). Making competent judgments of competence. In </a:t>
            </a:r>
            <a:r>
              <a:rPr lang="en-US" sz="1400" dirty="0" err="1" smtClean="0"/>
              <a:t>Blömeke</a:t>
            </a:r>
            <a:r>
              <a:rPr lang="en-US" sz="1400" dirty="0" smtClean="0"/>
              <a:t>, S., </a:t>
            </a:r>
            <a:r>
              <a:rPr lang="en-US" sz="1400" dirty="0" err="1" smtClean="0"/>
              <a:t>Zlatkin</a:t>
            </a:r>
            <a:r>
              <a:rPr lang="en-US" sz="1400" dirty="0" smtClean="0"/>
              <a:t>-</a:t>
            </a:r>
            <a:r>
              <a:rPr lang="en-AU" sz="1400" dirty="0" err="1" smtClean="0"/>
              <a:t>Troitschanskaia</a:t>
            </a:r>
            <a:r>
              <a:rPr lang="en-US" sz="1400" dirty="0" smtClean="0"/>
              <a:t>, O., Kuhn, C. &amp; </a:t>
            </a:r>
            <a:r>
              <a:rPr lang="en-US" sz="1400" dirty="0" err="1" smtClean="0"/>
              <a:t>Fege</a:t>
            </a:r>
            <a:r>
              <a:rPr lang="en-US" sz="1400" dirty="0" smtClean="0"/>
              <a:t>, J. (Eds.) </a:t>
            </a:r>
            <a:r>
              <a:rPr lang="en-US" sz="1400" i="1" dirty="0" smtClean="0"/>
              <a:t>Modeling and measuring competencies in </a:t>
            </a:r>
            <a:r>
              <a:rPr lang="en-AU" sz="1400" i="1" dirty="0" smtClean="0"/>
              <a:t>higher </a:t>
            </a:r>
            <a:r>
              <a:rPr lang="en-US" sz="1400" i="1" dirty="0" smtClean="0"/>
              <a:t>education: Tasks and challenges</a:t>
            </a:r>
            <a:r>
              <a:rPr lang="en-US" sz="1400" dirty="0" smtClean="0"/>
              <a:t>. Rotterdam: Sense Publishers. </a:t>
            </a:r>
            <a:r>
              <a:rPr lang="en-AU" sz="1400" dirty="0" smtClean="0"/>
              <a:t>(Ch. 1, 13‑27).</a:t>
            </a:r>
            <a:endParaRPr lang="en-GB" sz="1400" dirty="0" smtClean="0"/>
          </a:p>
          <a:p>
            <a:pPr>
              <a:buNone/>
            </a:pPr>
            <a:r>
              <a:rPr lang="en-AU" sz="1400" dirty="0" smtClean="0"/>
              <a:t>Sadler, D. R. (2012). Assessment, evaluation and quality assurance: Implications for integrity in reporting academic achievement in higher education. </a:t>
            </a:r>
            <a:r>
              <a:rPr lang="en-AU" sz="1400" i="1" dirty="0" smtClean="0"/>
              <a:t>Education Inquiry, </a:t>
            </a:r>
            <a:r>
              <a:rPr lang="en-AU" sz="1400" dirty="0" smtClean="0"/>
              <a:t>3, </a:t>
            </a:r>
            <a:r>
              <a:rPr lang="en-GB" sz="1400" dirty="0" smtClean="0"/>
              <a:t>201</a:t>
            </a:r>
            <a:r>
              <a:rPr lang="en-AU" sz="1400" dirty="0" smtClean="0"/>
              <a:t>‑216.  </a:t>
            </a:r>
            <a:endParaRPr lang="en-GB" sz="1400" dirty="0" smtClean="0"/>
          </a:p>
          <a:p>
            <a:pPr>
              <a:buNone/>
            </a:pPr>
            <a:r>
              <a:rPr lang="en-AU" sz="1400" dirty="0" smtClean="0"/>
              <a:t>Sadler, D. R. (2011). Academic freedom, achievement standards and professional identity. </a:t>
            </a:r>
            <a:r>
              <a:rPr lang="en-AU" sz="1400" i="1" dirty="0" smtClean="0"/>
              <a:t>Quality in Higher Education, </a:t>
            </a:r>
            <a:r>
              <a:rPr lang="en-AU" sz="1400" dirty="0" smtClean="0"/>
              <a:t>17, 103-118.</a:t>
            </a:r>
            <a:endParaRPr lang="en-GB" sz="1400" dirty="0" smtClean="0"/>
          </a:p>
          <a:p>
            <a:pPr>
              <a:buNone/>
            </a:pPr>
            <a:r>
              <a:rPr lang="en-AU" sz="1400" dirty="0" smtClean="0"/>
              <a:t>Sadler, D. R. (2010). Fidelity as a precondition for integrity in grading academic achievement. </a:t>
            </a:r>
            <a:r>
              <a:rPr lang="en-AU" sz="1400" i="1" dirty="0" smtClean="0"/>
              <a:t>Assessment and Evaluation in Higher Education</a:t>
            </a:r>
            <a:r>
              <a:rPr lang="en-AU" sz="1400" dirty="0" smtClean="0"/>
              <a:t>, 35, 727‑743. </a:t>
            </a:r>
            <a:endParaRPr lang="en-GB" sz="1400" dirty="0" smtClean="0"/>
          </a:p>
          <a:p>
            <a:pPr>
              <a:buNone/>
            </a:pPr>
            <a:r>
              <a:rPr lang="en-AU" sz="1400" dirty="0" smtClean="0"/>
              <a:t>Sadler, D. R. (2010). Beyond feedback: Developing student capability in complex appraisal. </a:t>
            </a:r>
            <a:r>
              <a:rPr lang="en-AU" sz="1400" i="1" dirty="0" smtClean="0"/>
              <a:t>Assessment &amp; Evaluation in Higher Education</a:t>
            </a:r>
            <a:r>
              <a:rPr lang="en-AU" sz="1400" dirty="0" smtClean="0"/>
              <a:t>, 35, 535‑550.</a:t>
            </a:r>
            <a:endParaRPr lang="en-GB" sz="1400" dirty="0" smtClean="0"/>
          </a:p>
          <a:p>
            <a:pPr>
              <a:buNone/>
            </a:pPr>
            <a:r>
              <a:rPr lang="en-AU" sz="1400" dirty="0" smtClean="0"/>
              <a:t>Sadler, D. R. (2010). Assessment in higher education. In P. Peterson, E. Baker, &amp; B. </a:t>
            </a:r>
            <a:r>
              <a:rPr lang="en-AU" sz="1400" dirty="0" err="1" smtClean="0"/>
              <a:t>McGaw</a:t>
            </a:r>
            <a:r>
              <a:rPr lang="en-AU" sz="1400" dirty="0" smtClean="0"/>
              <a:t> (</a:t>
            </a:r>
            <a:r>
              <a:rPr lang="en-AU" sz="1400" dirty="0" err="1" smtClean="0"/>
              <a:t>eds</a:t>
            </a:r>
            <a:r>
              <a:rPr lang="en-AU" sz="1400" dirty="0" smtClean="0"/>
              <a:t>,)</a:t>
            </a:r>
            <a:endParaRPr lang="en-GB" sz="1400" dirty="0" smtClean="0"/>
          </a:p>
          <a:p>
            <a:pPr>
              <a:buNone/>
            </a:pPr>
            <a:r>
              <a:rPr lang="en-AU" sz="1400" dirty="0" smtClean="0"/>
              <a:t>Sadler, D. R. (2009). Grade integrity and the representation of academic achievement. </a:t>
            </a:r>
            <a:r>
              <a:rPr lang="en-AU" sz="1400" i="1" dirty="0" smtClean="0"/>
              <a:t>Studies in Higher Education</a:t>
            </a:r>
            <a:r>
              <a:rPr lang="en-AU" sz="1400" dirty="0" smtClean="0"/>
              <a:t>, 34, 807‑826.</a:t>
            </a:r>
            <a:endParaRPr lang="en-GB" sz="1400" dirty="0" smtClean="0"/>
          </a:p>
          <a:p>
            <a:pPr>
              <a:buNone/>
            </a:pPr>
            <a:r>
              <a:rPr lang="en-AU" sz="1400" dirty="0" smtClean="0"/>
              <a:t>Sadler, D. R. (2009). Transforming holistic assessment and grading into a vehicle for complex learning. In G. </a:t>
            </a:r>
            <a:r>
              <a:rPr lang="en-AU" sz="1400" dirty="0" err="1" smtClean="0"/>
              <a:t>Joughin</a:t>
            </a:r>
            <a:r>
              <a:rPr lang="en-AU" sz="1400" dirty="0" smtClean="0"/>
              <a:t> (ed.) </a:t>
            </a:r>
            <a:r>
              <a:rPr lang="en-AU" sz="1400" i="1" dirty="0" smtClean="0"/>
              <a:t>Assessment, learning and judgement in higher education</a:t>
            </a:r>
            <a:r>
              <a:rPr lang="en-AU" sz="1400" dirty="0" smtClean="0"/>
              <a:t>. Dordrecht: Springer. (Ch. 4, 45-63) </a:t>
            </a:r>
            <a:endParaRPr lang="en-GB" sz="1400" dirty="0" smtClean="0"/>
          </a:p>
          <a:p>
            <a:pPr>
              <a:buNone/>
            </a:pPr>
            <a:r>
              <a:rPr lang="en-AU" sz="1400" dirty="0" smtClean="0"/>
              <a:t>Sadler, D. R. (2009). Indeterminacy in the use of preset criteria for assessment and grading in higher education. </a:t>
            </a:r>
            <a:r>
              <a:rPr lang="en-AU" sz="1400" i="1" dirty="0" smtClean="0"/>
              <a:t>Assessment and Evaluation in Higher Education</a:t>
            </a:r>
            <a:r>
              <a:rPr lang="en-AU" sz="1400" dirty="0" smtClean="0"/>
              <a:t>, 34, 159-179.</a:t>
            </a:r>
            <a:endParaRPr lang="en-GB" sz="1400" dirty="0" smtClean="0"/>
          </a:p>
          <a:p>
            <a:pPr>
              <a:buNone/>
            </a:pPr>
            <a:r>
              <a:rPr lang="en-AU" sz="1400" dirty="0" smtClean="0"/>
              <a:t>Sadler, D. R. (2007). Perils in the meticulous specification of goals and assessment criteria. </a:t>
            </a:r>
            <a:r>
              <a:rPr lang="en-AU" sz="1400" i="1" dirty="0" smtClean="0"/>
              <a:t>Assessment in Education: Principles, Policy &amp; Practice</a:t>
            </a:r>
            <a:r>
              <a:rPr lang="en-AU" sz="1400" dirty="0" smtClean="0"/>
              <a:t>. 14, 387‑392.</a:t>
            </a:r>
            <a:endParaRPr lang="en-GB" sz="1400" dirty="0" smtClean="0"/>
          </a:p>
          <a:p>
            <a:pPr>
              <a:buNone/>
            </a:pPr>
            <a:r>
              <a:rPr lang="en-AU" sz="1400" dirty="0" smtClean="0"/>
              <a:t>Sadler, D. R. (2005). Interpretations of criteria‑</a:t>
            </a:r>
            <a:r>
              <a:rPr lang="en-AU" sz="1400" dirty="0" err="1" smtClean="0"/>
              <a:t>based</a:t>
            </a:r>
            <a:r>
              <a:rPr lang="en-AU" sz="1400" dirty="0" smtClean="0"/>
              <a:t> assessment and grading in higher education. </a:t>
            </a:r>
            <a:r>
              <a:rPr lang="en-AU" sz="1400" i="1" dirty="0" smtClean="0"/>
              <a:t>Assessment and Evaluation in Higher Education</a:t>
            </a:r>
            <a:r>
              <a:rPr lang="en-AU" sz="1400" dirty="0" smtClean="0"/>
              <a:t>, 30, 175‑194.</a:t>
            </a:r>
            <a:endParaRPr lang="en-GB" sz="1400" dirty="0" smtClean="0"/>
          </a:p>
          <a:p>
            <a:pPr>
              <a:buNone/>
            </a:pPr>
            <a:endParaRPr lang="en-GB" sz="1400" dirty="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r>
              <a:rPr lang="en-US" sz="3200" dirty="0">
                <a:solidFill>
                  <a:srgbClr val="FFFFFF"/>
                </a:solidFill>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sz="4000" b="0" dirty="0">
              <a:solidFill>
                <a:srgbClr val="000000"/>
              </a:solidFill>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a:lnSpc>
                <a:spcPct val="80000"/>
              </a:lnSpc>
            </a:pPr>
            <a:r>
              <a:rPr lang="en-US" sz="4400" dirty="0">
                <a:solidFill>
                  <a:srgbClr val="CCFF33"/>
                </a:solidFill>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endParaRPr lang="en-US" sz="4000" b="0" dirty="0">
              <a:solidFill>
                <a:srgbClr val="000000"/>
              </a:solidFill>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algn="ctr"/>
            <a:endParaRPr lang="en-US" sz="2000" dirty="0">
              <a:solidFill>
                <a:srgbClr val="000000"/>
              </a:solidFill>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sz="4000" b="0" dirty="0">
              <a:solidFill>
                <a:srgbClr val="000000"/>
              </a:solidFill>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sz="4000" b="0" dirty="0">
              <a:solidFill>
                <a:srgbClr val="000000"/>
              </a:solidFill>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sz="4000" b="0" dirty="0">
              <a:solidFill>
                <a:srgbClr val="000000"/>
              </a:solidFill>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a:r>
              <a:rPr lang="en-US" dirty="0">
                <a:solidFill>
                  <a:srgbClr val="000000"/>
                </a:solidFill>
              </a:rPr>
              <a:t>Wanting/</a:t>
            </a:r>
          </a:p>
          <a:p>
            <a:pPr algn="ctr"/>
            <a:r>
              <a:rPr lang="en-US" dirty="0">
                <a:solidFill>
                  <a:srgbClr val="000000"/>
                </a:solidFill>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r>
              <a:rPr lang="en-US" sz="3200" dirty="0">
                <a:solidFill>
                  <a:srgbClr val="FFFFFF"/>
                </a:solidFill>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r>
              <a:rPr lang="en-US" sz="3200" dirty="0">
                <a:solidFill>
                  <a:srgbClr val="000000"/>
                </a:solidFill>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a:spcBef>
                <a:spcPct val="50000"/>
              </a:spcBef>
            </a:pPr>
            <a:r>
              <a:rPr lang="en-GB" sz="3200" dirty="0">
                <a:solidFill>
                  <a:srgbClr val="FFFF00"/>
                </a:solidFill>
              </a:rPr>
              <a:t>Assessing</a:t>
            </a:r>
          </a:p>
          <a:p>
            <a:pPr algn="ctr">
              <a:spcBef>
                <a:spcPct val="50000"/>
              </a:spcBef>
            </a:pPr>
            <a:r>
              <a:rPr lang="en-GB" sz="2000" dirty="0">
                <a:solidFill>
                  <a:srgbClr val="FFFF00"/>
                </a:solidFill>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sz="4000" b="0" dirty="0">
              <a:solidFill>
                <a:srgbClr val="000000"/>
              </a:solidFill>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r>
              <a:rPr lang="en-US" sz="3200" dirty="0">
                <a:solidFill>
                  <a:srgbClr val="000000"/>
                </a:solidFill>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algn="ctr"/>
            <a:r>
              <a:rPr lang="en-GB" sz="3600" dirty="0" smtClean="0">
                <a:solidFill>
                  <a:srgbClr val="FFFFFF"/>
                </a:solidFill>
              </a:rPr>
              <a:t>Verbalising</a:t>
            </a:r>
            <a:endParaRPr lang="en-GB" sz="3600" dirty="0">
              <a:solidFill>
                <a:srgbClr val="FFFFFF"/>
              </a:solidFill>
            </a:endParaRPr>
          </a:p>
        </p:txBody>
      </p:sp>
      <p:sp>
        <p:nvSpPr>
          <p:cNvPr id="26" name="Text Box 12"/>
          <p:cNvSpPr txBox="1">
            <a:spLocks noChangeArrowheads="1"/>
          </p:cNvSpPr>
          <p:nvPr/>
        </p:nvSpPr>
        <p:spPr bwMode="auto">
          <a:xfrm>
            <a:off x="0" y="0"/>
            <a:ext cx="9144000" cy="8494633"/>
          </a:xfrm>
          <a:prstGeom prst="rect">
            <a:avLst/>
          </a:prstGeom>
          <a:solidFill>
            <a:srgbClr val="FFFFCC">
              <a:alpha val="94118"/>
            </a:srgbClr>
          </a:solidFill>
          <a:ln w="9525">
            <a:noFill/>
            <a:miter lim="800000"/>
            <a:headEnd/>
            <a:tailEnd/>
          </a:ln>
        </p:spPr>
        <p:txBody>
          <a:bodyPr wrap="square">
            <a:spAutoFit/>
          </a:bodyPr>
          <a:lstStyle/>
          <a:p>
            <a:pPr marL="633413" indent="-633413">
              <a:lnSpc>
                <a:spcPct val="90000"/>
              </a:lnSpc>
              <a:spcBef>
                <a:spcPct val="30000"/>
              </a:spcBef>
              <a:buClr>
                <a:srgbClr val="009900"/>
              </a:buClr>
              <a:buFont typeface="+mj-lt"/>
              <a:buAutoNum type="arabicPeriod"/>
            </a:pPr>
            <a:endParaRPr lang="en-GB" dirty="0">
              <a:solidFill>
                <a:srgbClr val="59178A"/>
              </a:solidFill>
              <a:latin typeface="Calibri"/>
            </a:endParaRPr>
          </a:p>
          <a:p>
            <a:pPr marL="633413" indent="-633413">
              <a:lnSpc>
                <a:spcPct val="90000"/>
              </a:lnSpc>
              <a:spcBef>
                <a:spcPct val="30000"/>
              </a:spcBef>
              <a:buClr>
                <a:srgbClr val="009900"/>
              </a:buClr>
              <a:buFont typeface="+mj-lt"/>
              <a:buAutoNum type="arabicPeriod"/>
            </a:pPr>
            <a:endParaRPr lang="en-GB" dirty="0">
              <a:solidFill>
                <a:srgbClr val="59178A"/>
              </a:solidFill>
              <a:latin typeface="Calibri"/>
            </a:endParaRPr>
          </a:p>
          <a:p>
            <a:pPr marL="633413" indent="-633413">
              <a:lnSpc>
                <a:spcPct val="90000"/>
              </a:lnSpc>
              <a:spcBef>
                <a:spcPct val="30000"/>
              </a:spcBef>
              <a:buClr>
                <a:srgbClr val="009900"/>
              </a:buClr>
              <a:buFont typeface="+mj-lt"/>
              <a:buAutoNum type="arabicPeriod"/>
            </a:pPr>
            <a:r>
              <a:rPr lang="en-GB" dirty="0" smtClean="0">
                <a:solidFill>
                  <a:srgbClr val="59178A"/>
                </a:solidFill>
                <a:latin typeface="Calibri"/>
              </a:rPr>
              <a:t>Striving </a:t>
            </a:r>
            <a:r>
              <a:rPr lang="en-GB" dirty="0">
                <a:solidFill>
                  <a:srgbClr val="59178A"/>
                </a:solidFill>
                <a:latin typeface="Calibri"/>
              </a:rPr>
              <a:t>to enhance our students’ </a:t>
            </a:r>
            <a:r>
              <a:rPr lang="en-GB" dirty="0">
                <a:solidFill>
                  <a:srgbClr val="CC0000"/>
                </a:solidFill>
                <a:latin typeface="Calibri"/>
              </a:rPr>
              <a:t>want</a:t>
            </a:r>
            <a:r>
              <a:rPr lang="en-GB" dirty="0">
                <a:solidFill>
                  <a:srgbClr val="59178A"/>
                </a:solidFill>
                <a:latin typeface="Calibri"/>
              </a:rPr>
              <a:t> to learn;</a:t>
            </a:r>
          </a:p>
          <a:p>
            <a:pPr marL="633413" indent="-633413">
              <a:lnSpc>
                <a:spcPct val="90000"/>
              </a:lnSpc>
              <a:spcBef>
                <a:spcPct val="30000"/>
              </a:spcBef>
              <a:buClr>
                <a:srgbClr val="009900"/>
              </a:buClr>
              <a:buFont typeface="+mj-lt"/>
              <a:buAutoNum type="arabicPeriod"/>
            </a:pPr>
            <a:r>
              <a:rPr lang="en-GB" dirty="0" smtClean="0">
                <a:solidFill>
                  <a:srgbClr val="59178A"/>
                </a:solidFill>
                <a:latin typeface="Calibri"/>
              </a:rPr>
              <a:t>Helping </a:t>
            </a:r>
            <a:r>
              <a:rPr lang="en-GB" dirty="0">
                <a:solidFill>
                  <a:srgbClr val="59178A"/>
                </a:solidFill>
                <a:latin typeface="Calibri"/>
              </a:rPr>
              <a:t>students to develop ownership of the </a:t>
            </a:r>
            <a:r>
              <a:rPr lang="en-GB" dirty="0">
                <a:solidFill>
                  <a:srgbClr val="CC0000"/>
                </a:solidFill>
                <a:latin typeface="Calibri"/>
              </a:rPr>
              <a:t>need</a:t>
            </a:r>
            <a:r>
              <a:rPr lang="en-GB" dirty="0">
                <a:solidFill>
                  <a:srgbClr val="59178A"/>
                </a:solidFill>
                <a:latin typeface="Calibri"/>
              </a:rPr>
              <a:t> to learn;</a:t>
            </a:r>
          </a:p>
          <a:p>
            <a:pPr marL="633413" indent="-633413">
              <a:lnSpc>
                <a:spcPct val="90000"/>
              </a:lnSpc>
              <a:spcBef>
                <a:spcPct val="30000"/>
              </a:spcBef>
              <a:buClr>
                <a:srgbClr val="009900"/>
              </a:buClr>
              <a:buFont typeface="+mj-lt"/>
              <a:buAutoNum type="arabicPeriod"/>
            </a:pPr>
            <a:r>
              <a:rPr lang="en-GB" dirty="0" smtClean="0">
                <a:solidFill>
                  <a:srgbClr val="59178A"/>
                </a:solidFill>
                <a:latin typeface="Calibri"/>
              </a:rPr>
              <a:t>Keeping </a:t>
            </a:r>
            <a:r>
              <a:rPr lang="en-GB" dirty="0">
                <a:solidFill>
                  <a:srgbClr val="59178A"/>
                </a:solidFill>
                <a:latin typeface="Calibri"/>
              </a:rPr>
              <a:t>students </a:t>
            </a:r>
            <a:r>
              <a:rPr lang="en-GB" dirty="0" smtClean="0">
                <a:solidFill>
                  <a:srgbClr val="59178A"/>
                </a:solidFill>
                <a:latin typeface="Calibri"/>
              </a:rPr>
              <a:t>learning </a:t>
            </a:r>
            <a:r>
              <a:rPr lang="en-GB" dirty="0">
                <a:solidFill>
                  <a:srgbClr val="59178A"/>
                </a:solidFill>
                <a:latin typeface="Calibri"/>
              </a:rPr>
              <a:t>by </a:t>
            </a:r>
            <a:r>
              <a:rPr lang="en-GB" dirty="0">
                <a:solidFill>
                  <a:srgbClr val="CC0000"/>
                </a:solidFill>
                <a:latin typeface="Calibri"/>
              </a:rPr>
              <a:t>doing</a:t>
            </a:r>
            <a:r>
              <a:rPr lang="en-GB" dirty="0">
                <a:solidFill>
                  <a:srgbClr val="59178A"/>
                </a:solidFill>
                <a:latin typeface="Calibri"/>
              </a:rPr>
              <a:t>, practice, trial-and-error, repetition;</a:t>
            </a:r>
          </a:p>
          <a:p>
            <a:pPr marL="633413" indent="-633413">
              <a:lnSpc>
                <a:spcPct val="90000"/>
              </a:lnSpc>
              <a:spcBef>
                <a:spcPct val="30000"/>
              </a:spcBef>
              <a:buClr>
                <a:srgbClr val="009900"/>
              </a:buClr>
              <a:buFont typeface="+mj-lt"/>
              <a:buAutoNum type="arabicPeriod"/>
            </a:pPr>
            <a:r>
              <a:rPr lang="en-GB" dirty="0" smtClean="0">
                <a:solidFill>
                  <a:srgbClr val="59178A"/>
                </a:solidFill>
                <a:latin typeface="Calibri"/>
              </a:rPr>
              <a:t>Ensuring </a:t>
            </a:r>
            <a:r>
              <a:rPr lang="en-GB" dirty="0">
                <a:solidFill>
                  <a:srgbClr val="59178A"/>
                </a:solidFill>
                <a:latin typeface="Calibri"/>
              </a:rPr>
              <a:t>students get quick and useful </a:t>
            </a:r>
            <a:r>
              <a:rPr lang="en-GB" dirty="0">
                <a:solidFill>
                  <a:srgbClr val="CC0000"/>
                </a:solidFill>
                <a:latin typeface="Calibri"/>
              </a:rPr>
              <a:t>feedback</a:t>
            </a:r>
            <a:r>
              <a:rPr lang="en-GB" dirty="0">
                <a:solidFill>
                  <a:srgbClr val="59178A"/>
                </a:solidFill>
                <a:latin typeface="Calibri"/>
              </a:rPr>
              <a:t> – from us and from each other;</a:t>
            </a:r>
          </a:p>
          <a:p>
            <a:pPr marL="633413" indent="-633413">
              <a:lnSpc>
                <a:spcPct val="90000"/>
              </a:lnSpc>
              <a:spcBef>
                <a:spcPct val="30000"/>
              </a:spcBef>
              <a:buClr>
                <a:srgbClr val="009900"/>
              </a:buClr>
              <a:buFont typeface="+mj-lt"/>
              <a:buAutoNum type="arabicPeriod"/>
            </a:pPr>
            <a:r>
              <a:rPr lang="en-GB" dirty="0" smtClean="0">
                <a:solidFill>
                  <a:srgbClr val="59178A"/>
                </a:solidFill>
                <a:latin typeface="Calibri"/>
              </a:rPr>
              <a:t>Helping </a:t>
            </a:r>
            <a:r>
              <a:rPr lang="en-GB" dirty="0">
                <a:solidFill>
                  <a:srgbClr val="59178A"/>
                </a:solidFill>
                <a:latin typeface="Calibri"/>
              </a:rPr>
              <a:t>students to </a:t>
            </a:r>
            <a:r>
              <a:rPr lang="en-GB" dirty="0">
                <a:solidFill>
                  <a:srgbClr val="CC0000"/>
                </a:solidFill>
                <a:latin typeface="Calibri"/>
              </a:rPr>
              <a:t>make sense</a:t>
            </a:r>
            <a:r>
              <a:rPr lang="en-GB" dirty="0">
                <a:solidFill>
                  <a:srgbClr val="59178A"/>
                </a:solidFill>
                <a:latin typeface="Calibri"/>
              </a:rPr>
              <a:t> of what they learn.</a:t>
            </a:r>
          </a:p>
          <a:p>
            <a:pPr marL="633413" indent="-633413">
              <a:lnSpc>
                <a:spcPct val="90000"/>
              </a:lnSpc>
              <a:spcBef>
                <a:spcPct val="30000"/>
              </a:spcBef>
              <a:buClr>
                <a:srgbClr val="009900"/>
              </a:buClr>
              <a:buFont typeface="+mj-lt"/>
              <a:buAutoNum type="arabicPeriod"/>
            </a:pPr>
            <a:r>
              <a:rPr lang="en-GB" dirty="0" smtClean="0">
                <a:solidFill>
                  <a:srgbClr val="59178A"/>
                </a:solidFill>
                <a:latin typeface="Calibri"/>
              </a:rPr>
              <a:t>Getting </a:t>
            </a:r>
            <a:r>
              <a:rPr lang="en-GB" dirty="0">
                <a:solidFill>
                  <a:srgbClr val="59178A"/>
                </a:solidFill>
                <a:latin typeface="Calibri"/>
              </a:rPr>
              <a:t>students deepening their learning by </a:t>
            </a:r>
            <a:r>
              <a:rPr lang="en-GB" dirty="0">
                <a:solidFill>
                  <a:srgbClr val="FF0000"/>
                </a:solidFill>
                <a:latin typeface="Calibri"/>
              </a:rPr>
              <a:t>coaching</a:t>
            </a:r>
            <a:r>
              <a:rPr lang="en-GB" dirty="0">
                <a:solidFill>
                  <a:srgbClr val="59178A"/>
                </a:solidFill>
                <a:latin typeface="Calibri"/>
              </a:rPr>
              <a:t> other students, explaining things to </a:t>
            </a:r>
            <a:r>
              <a:rPr lang="en-GB" dirty="0" smtClean="0">
                <a:solidFill>
                  <a:srgbClr val="59178A"/>
                </a:solidFill>
                <a:latin typeface="Calibri"/>
              </a:rPr>
              <a:t>each other.</a:t>
            </a:r>
            <a:endParaRPr lang="en-GB" dirty="0">
              <a:solidFill>
                <a:srgbClr val="59178A"/>
              </a:solidFill>
              <a:latin typeface="Calibri"/>
            </a:endParaRPr>
          </a:p>
          <a:p>
            <a:pPr marL="633413" indent="-633413">
              <a:lnSpc>
                <a:spcPct val="90000"/>
              </a:lnSpc>
              <a:spcBef>
                <a:spcPct val="30000"/>
              </a:spcBef>
              <a:buClr>
                <a:srgbClr val="009900"/>
              </a:buClr>
              <a:buFont typeface="+mj-lt"/>
              <a:buAutoNum type="arabicPeriod"/>
            </a:pPr>
            <a:r>
              <a:rPr lang="en-GB" dirty="0" smtClean="0">
                <a:solidFill>
                  <a:srgbClr val="59178A"/>
                </a:solidFill>
                <a:latin typeface="Calibri"/>
              </a:rPr>
              <a:t>Allowing </a:t>
            </a:r>
            <a:r>
              <a:rPr lang="en-GB" dirty="0">
                <a:solidFill>
                  <a:srgbClr val="59178A"/>
                </a:solidFill>
                <a:latin typeface="Calibri"/>
              </a:rPr>
              <a:t>students to further deepen their learning by </a:t>
            </a:r>
            <a:r>
              <a:rPr lang="en-GB" dirty="0">
                <a:solidFill>
                  <a:srgbClr val="FF0000"/>
                </a:solidFill>
                <a:latin typeface="Calibri"/>
              </a:rPr>
              <a:t>assessing</a:t>
            </a:r>
            <a:r>
              <a:rPr lang="en-GB" dirty="0">
                <a:solidFill>
                  <a:srgbClr val="59178A"/>
                </a:solidFill>
                <a:latin typeface="Calibri"/>
              </a:rPr>
              <a:t> their own learning, and assessing others’ learning – </a:t>
            </a:r>
            <a:r>
              <a:rPr lang="en-GB" dirty="0">
                <a:solidFill>
                  <a:srgbClr val="FF0000"/>
                </a:solidFill>
                <a:latin typeface="Calibri"/>
              </a:rPr>
              <a:t>making informed judgements</a:t>
            </a:r>
            <a:r>
              <a:rPr lang="en-GB" dirty="0">
                <a:solidFill>
                  <a:srgbClr val="59178A"/>
                </a:solidFill>
                <a:latin typeface="Calibri"/>
              </a:rPr>
              <a:t>.</a:t>
            </a:r>
          </a:p>
          <a:p>
            <a:pPr marL="633413" indent="-633413">
              <a:lnSpc>
                <a:spcPct val="90000"/>
              </a:lnSpc>
              <a:spcBef>
                <a:spcPct val="30000"/>
              </a:spcBef>
              <a:buClr>
                <a:srgbClr val="009900"/>
              </a:buClr>
              <a:buFont typeface="+mj-lt"/>
              <a:buAutoNum type="arabicPeriod"/>
            </a:pPr>
            <a:endParaRPr lang="en-GB" dirty="0">
              <a:solidFill>
                <a:srgbClr val="59178A"/>
              </a:solidFill>
              <a:latin typeface="Calibri"/>
            </a:endParaRPr>
          </a:p>
          <a:p>
            <a:pPr marL="633413" indent="-633413">
              <a:lnSpc>
                <a:spcPct val="90000"/>
              </a:lnSpc>
              <a:spcBef>
                <a:spcPct val="30000"/>
              </a:spcBef>
              <a:buClr>
                <a:srgbClr val="009900"/>
              </a:buClr>
              <a:buFont typeface="+mj-lt"/>
              <a:buAutoNum type="arabicPeriod"/>
            </a:pPr>
            <a:endParaRPr lang="en-GB" dirty="0">
              <a:solidFill>
                <a:srgbClr val="59178A"/>
              </a:solidFill>
              <a:latin typeface="Calibri"/>
            </a:endParaRPr>
          </a:p>
          <a:p>
            <a:pPr marL="633413" indent="-633413">
              <a:lnSpc>
                <a:spcPct val="90000"/>
              </a:lnSpc>
              <a:spcBef>
                <a:spcPct val="30000"/>
              </a:spcBef>
              <a:buClr>
                <a:srgbClr val="009900"/>
              </a:buClr>
              <a:buFont typeface="+mj-lt"/>
              <a:buAutoNum type="arabicPeriod"/>
            </a:pPr>
            <a:endParaRPr lang="en-GB" dirty="0">
              <a:solidFill>
                <a:srgbClr val="59178A"/>
              </a:solidFill>
              <a:latin typeface="Calibri"/>
            </a:endParaRPr>
          </a:p>
        </p:txBody>
      </p:sp>
      <p:sp>
        <p:nvSpPr>
          <p:cNvPr id="2" name="Rectangle 2"/>
          <p:cNvSpPr>
            <a:spLocks noChangeArrowheads="1"/>
          </p:cNvSpPr>
          <p:nvPr/>
        </p:nvSpPr>
        <p:spPr bwMode="auto">
          <a:xfrm>
            <a:off x="0" y="0"/>
            <a:ext cx="9144000" cy="836613"/>
          </a:xfrm>
          <a:prstGeom prst="rect">
            <a:avLst/>
          </a:prstGeom>
          <a:solidFill>
            <a:srgbClr val="CCFFFF">
              <a:alpha val="27843"/>
            </a:srgbClr>
          </a:solidFill>
          <a:ln w="9525" algn="ctr">
            <a:noFill/>
            <a:miter lim="800000"/>
            <a:headEnd/>
            <a:tailEnd/>
          </a:ln>
        </p:spPr>
        <p:txBody>
          <a:bodyPr anchor="ctr"/>
          <a:lstStyle/>
          <a:p>
            <a:pPr algn="ctr">
              <a:lnSpc>
                <a:spcPct val="85000"/>
              </a:lnSpc>
            </a:pPr>
            <a:r>
              <a:rPr lang="en-US" sz="3600" dirty="0" smtClean="0">
                <a:solidFill>
                  <a:srgbClr val="008000"/>
                </a:solidFill>
                <a:latin typeface="Verdana" pitchFamily="34" charset="0"/>
              </a:rPr>
              <a:t>We can make learning happen by:</a:t>
            </a:r>
            <a:endParaRPr lang="en-US" sz="3600" dirty="0">
              <a:solidFill>
                <a:srgbClr val="008000"/>
              </a:solidFill>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Evidence-based practice</a:t>
            </a:r>
            <a:endParaRPr lang="en-GB" sz="3600" dirty="0"/>
          </a:p>
        </p:txBody>
      </p:sp>
      <p:sp>
        <p:nvSpPr>
          <p:cNvPr id="3" name="Content Placeholder 2"/>
          <p:cNvSpPr>
            <a:spLocks noGrp="1"/>
          </p:cNvSpPr>
          <p:nvPr>
            <p:ph idx="1"/>
          </p:nvPr>
        </p:nvSpPr>
        <p:spPr/>
        <p:txBody>
          <a:bodyPr/>
          <a:lstStyle/>
          <a:p>
            <a:r>
              <a:rPr lang="en-GB" dirty="0" smtClean="0"/>
              <a:t>In the last decade, there’s been a great deal of evidence-based research in assessment, feedback, learning and teaching. I’d like to alert you to how some of this can help us enhance learning.</a:t>
            </a:r>
          </a:p>
          <a:p>
            <a:r>
              <a:rPr lang="en-GB" dirty="0" smtClean="0"/>
              <a:t>The next two slides show just some of the published evidence.</a:t>
            </a:r>
            <a:endParaRPr lang="en-GB"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alibri" pitchFamily="34" charset="0"/>
              </a:rPr>
              <a:t>Seven things we can try to do</a:t>
            </a:r>
            <a:endParaRPr lang="en-GB" b="1" dirty="0">
              <a:latin typeface="Calibri" pitchFamily="34" charset="0"/>
            </a:endParaRPr>
          </a:p>
        </p:txBody>
      </p:sp>
      <p:sp>
        <p:nvSpPr>
          <p:cNvPr id="3" name="Content Placeholder 2"/>
          <p:cNvSpPr>
            <a:spLocks noGrp="1"/>
          </p:cNvSpPr>
          <p:nvPr>
            <p:ph idx="1"/>
          </p:nvPr>
        </p:nvSpPr>
        <p:spPr/>
        <p:txBody>
          <a:bodyPr/>
          <a:lstStyle/>
          <a:p>
            <a:pPr>
              <a:buNone/>
            </a:pPr>
            <a:r>
              <a:rPr lang="en-GB" sz="2800" dirty="0" smtClean="0">
                <a:solidFill>
                  <a:srgbClr val="FF0000"/>
                </a:solidFill>
                <a:latin typeface="Calibri" pitchFamily="34" charset="0"/>
              </a:rPr>
              <a:t>Intent</a:t>
            </a:r>
            <a:r>
              <a:rPr lang="en-GB" sz="2800" dirty="0" smtClean="0">
                <a:latin typeface="Calibri" pitchFamily="34" charset="0"/>
              </a:rPr>
              <a:t> – make the intended outcomes really clear. </a:t>
            </a:r>
          </a:p>
          <a:p>
            <a:pPr>
              <a:buNone/>
            </a:pPr>
            <a:r>
              <a:rPr lang="en-GB" sz="2800" dirty="0" smtClean="0">
                <a:solidFill>
                  <a:srgbClr val="FF0000"/>
                </a:solidFill>
                <a:latin typeface="Calibri" pitchFamily="34" charset="0"/>
              </a:rPr>
              <a:t>Need</a:t>
            </a:r>
            <a:r>
              <a:rPr lang="en-GB" sz="2800" dirty="0" smtClean="0">
                <a:latin typeface="Calibri" pitchFamily="34" charset="0"/>
              </a:rPr>
              <a:t> – find out what students think they need, and respond to this.	</a:t>
            </a:r>
          </a:p>
          <a:p>
            <a:pPr>
              <a:buNone/>
            </a:pPr>
            <a:r>
              <a:rPr lang="en-GB" sz="2800" dirty="0" smtClean="0">
                <a:solidFill>
                  <a:srgbClr val="FF0000"/>
                </a:solidFill>
                <a:latin typeface="Calibri" pitchFamily="34" charset="0"/>
              </a:rPr>
              <a:t>Support</a:t>
            </a:r>
            <a:r>
              <a:rPr lang="en-GB" sz="2800" dirty="0" smtClean="0">
                <a:latin typeface="Calibri" pitchFamily="34" charset="0"/>
              </a:rPr>
              <a:t> students in every way possible.</a:t>
            </a:r>
          </a:p>
          <a:p>
            <a:pPr>
              <a:buNone/>
            </a:pPr>
            <a:r>
              <a:rPr lang="en-GB" sz="2800" dirty="0" smtClean="0">
                <a:solidFill>
                  <a:srgbClr val="FF0000"/>
                </a:solidFill>
                <a:latin typeface="Calibri" pitchFamily="34" charset="0"/>
              </a:rPr>
              <a:t>People</a:t>
            </a:r>
            <a:r>
              <a:rPr lang="en-GB" sz="2800" dirty="0" smtClean="0">
                <a:latin typeface="Calibri" pitchFamily="34" charset="0"/>
              </a:rPr>
              <a:t>: students are people, they’re human, like us.</a:t>
            </a:r>
          </a:p>
          <a:p>
            <a:pPr>
              <a:buNone/>
            </a:pPr>
            <a:r>
              <a:rPr lang="en-GB" sz="2800" dirty="0" smtClean="0">
                <a:solidFill>
                  <a:srgbClr val="FF0000"/>
                </a:solidFill>
                <a:latin typeface="Calibri" pitchFamily="34" charset="0"/>
              </a:rPr>
              <a:t>Interact</a:t>
            </a:r>
            <a:r>
              <a:rPr lang="en-GB" sz="2800" dirty="0" smtClean="0">
                <a:latin typeface="Calibri" pitchFamily="34" charset="0"/>
              </a:rPr>
              <a:t> with students in large groups, small groups, online and one-to-one.</a:t>
            </a:r>
          </a:p>
          <a:p>
            <a:pPr>
              <a:buNone/>
            </a:pPr>
            <a:r>
              <a:rPr lang="en-GB" sz="2800" dirty="0" smtClean="0">
                <a:solidFill>
                  <a:srgbClr val="FF0000"/>
                </a:solidFill>
                <a:latin typeface="Calibri" pitchFamily="34" charset="0"/>
              </a:rPr>
              <a:t>Remember</a:t>
            </a:r>
            <a:r>
              <a:rPr lang="en-GB" sz="2800" dirty="0" smtClean="0">
                <a:latin typeface="Calibri" pitchFamily="34" charset="0"/>
              </a:rPr>
              <a:t> names, faces, what you said to each student last time, ...</a:t>
            </a:r>
          </a:p>
          <a:p>
            <a:pPr>
              <a:buNone/>
            </a:pPr>
            <a:r>
              <a:rPr lang="en-GB" sz="2800" dirty="0" smtClean="0">
                <a:solidFill>
                  <a:srgbClr val="FF0000"/>
                </a:solidFill>
                <a:latin typeface="Calibri" pitchFamily="34" charset="0"/>
              </a:rPr>
              <a:t>Evidence</a:t>
            </a:r>
            <a:r>
              <a:rPr lang="en-GB" sz="2800" dirty="0" smtClean="0">
                <a:latin typeface="Calibri" pitchFamily="34" charset="0"/>
              </a:rPr>
              <a:t>: keep students aware of the evidence which will lead to their success.</a:t>
            </a:r>
            <a:endParaRPr lang="en-GB" sz="2800" dirty="0">
              <a:latin typeface="Calibri" pitchFamily="34" charset="0"/>
            </a:endParaRPr>
          </a:p>
        </p:txBody>
      </p:sp>
      <p:sp>
        <p:nvSpPr>
          <p:cNvPr id="4" name="Rectangle 3"/>
          <p:cNvSpPr/>
          <p:nvPr/>
        </p:nvSpPr>
        <p:spPr bwMode="auto">
          <a:xfrm>
            <a:off x="395420" y="1268700"/>
            <a:ext cx="288040" cy="4680650"/>
          </a:xfrm>
          <a:prstGeom prst="rect">
            <a:avLst/>
          </a:prstGeom>
          <a:solidFill>
            <a:srgbClr val="FFFF00">
              <a:alpha val="25098"/>
            </a:srgbClr>
          </a:solidFill>
          <a:ln w="635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eaLnBrk="1" hangingPunct="1"/>
            <a:endParaRPr lang="en-GB" sz="4000" b="0"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Bridging the gap</a:t>
            </a:r>
            <a:endParaRPr lang="en-GB" dirty="0"/>
          </a:p>
        </p:txBody>
      </p:sp>
      <p:sp>
        <p:nvSpPr>
          <p:cNvPr id="3" name="Subtitle 2"/>
          <p:cNvSpPr>
            <a:spLocks noGrp="1"/>
          </p:cNvSpPr>
          <p:nvPr>
            <p:ph type="subTitle" idx="1"/>
          </p:nvPr>
        </p:nvSpPr>
        <p:spPr/>
        <p:txBody>
          <a:bodyPr/>
          <a:lstStyle/>
          <a:p>
            <a:r>
              <a:rPr lang="en-GB" b="1" dirty="0" smtClean="0"/>
              <a:t>Feedback and </a:t>
            </a:r>
            <a:r>
              <a:rPr lang="en-GB" b="1" dirty="0" err="1" smtClean="0"/>
              <a:t>feedforward</a:t>
            </a:r>
            <a:r>
              <a:rPr lang="en-GB" b="1" dirty="0" smtClean="0"/>
              <a:t> on exams</a:t>
            </a:r>
            <a:endParaRPr lang="en-GB" b="1"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solidFill>
                  <a:srgbClr val="FF0000"/>
                </a:solidFill>
              </a:rPr>
              <a:t>The problem</a:t>
            </a:r>
            <a:endParaRPr lang="en-GB" b="1" dirty="0">
              <a:solidFill>
                <a:srgbClr val="FF0000"/>
              </a:solidFill>
            </a:endParaRPr>
          </a:p>
        </p:txBody>
      </p:sp>
      <p:sp>
        <p:nvSpPr>
          <p:cNvPr id="5" name="Content Placeholder 4"/>
          <p:cNvSpPr>
            <a:spLocks noGrp="1"/>
          </p:cNvSpPr>
          <p:nvPr>
            <p:ph idx="1"/>
          </p:nvPr>
        </p:nvSpPr>
        <p:spPr/>
        <p:txBody>
          <a:bodyPr/>
          <a:lstStyle/>
          <a:p>
            <a:r>
              <a:rPr lang="en-GB" dirty="0" smtClean="0"/>
              <a:t>Even when students get a lot of good feedback on their coursework, this feedback doesn’t necessarily prove of much help regarding structuring exam answers.</a:t>
            </a:r>
            <a:endParaRPr lang="en-GB"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Feedback on exams</a:t>
            </a:r>
            <a:endParaRPr lang="en-GB" dirty="0"/>
          </a:p>
        </p:txBody>
      </p:sp>
      <p:sp>
        <p:nvSpPr>
          <p:cNvPr id="5" name="Content Placeholder 4"/>
          <p:cNvSpPr>
            <a:spLocks noGrp="1"/>
          </p:cNvSpPr>
          <p:nvPr>
            <p:ph idx="1"/>
          </p:nvPr>
        </p:nvSpPr>
        <p:spPr/>
        <p:txBody>
          <a:bodyPr/>
          <a:lstStyle/>
          <a:p>
            <a:r>
              <a:rPr lang="en-GB" dirty="0" smtClean="0"/>
              <a:t>“Feedback on exams is not feedback, it’s your fate”</a:t>
            </a:r>
          </a:p>
          <a:p>
            <a:r>
              <a:rPr lang="en-GB" dirty="0" err="1" smtClean="0"/>
              <a:t>Feedforward</a:t>
            </a:r>
            <a:r>
              <a:rPr lang="en-GB" dirty="0" smtClean="0"/>
              <a:t> is needed by students so their fate </a:t>
            </a:r>
            <a:r>
              <a:rPr lang="en-GB" smtClean="0"/>
              <a:t>is assured.</a:t>
            </a:r>
            <a:endParaRPr lang="en-GB"/>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1639887"/>
          </a:xfrm>
        </p:spPr>
        <p:txBody>
          <a:bodyPr/>
          <a:lstStyle/>
          <a:p>
            <a:pPr algn="l"/>
            <a:r>
              <a:rPr lang="en-GB" sz="2800" b="1" dirty="0" err="1" smtClean="0"/>
              <a:t>Hounsell</a:t>
            </a:r>
            <a:r>
              <a:rPr lang="en-GB" sz="2800" b="1" dirty="0" smtClean="0"/>
              <a:t>, D. (2008). The trouble with feedback:  New challenges, emerging strategies. </a:t>
            </a:r>
            <a:r>
              <a:rPr lang="en-GB" sz="2800" b="1" i="1" dirty="0" smtClean="0"/>
              <a:t>Interchange, Spring</a:t>
            </a:r>
            <a:r>
              <a:rPr lang="en-GB" sz="2800" b="1" dirty="0" smtClean="0"/>
              <a:t>, Accessed at www.tla.ed.ac.uk/interchange.</a:t>
            </a:r>
            <a:br>
              <a:rPr lang="en-GB" sz="2800" b="1" dirty="0" smtClean="0"/>
            </a:br>
            <a:endParaRPr lang="en-GB" sz="2800" b="1" dirty="0"/>
          </a:p>
        </p:txBody>
      </p:sp>
      <p:sp>
        <p:nvSpPr>
          <p:cNvPr id="5" name="Content Placeholder 4"/>
          <p:cNvSpPr>
            <a:spLocks noGrp="1"/>
          </p:cNvSpPr>
          <p:nvPr>
            <p:ph idx="1"/>
          </p:nvPr>
        </p:nvSpPr>
        <p:spPr>
          <a:xfrm>
            <a:off x="358775" y="1905000"/>
            <a:ext cx="8605838" cy="3962400"/>
          </a:xfrm>
        </p:spPr>
        <p:txBody>
          <a:bodyPr/>
          <a:lstStyle/>
          <a:p>
            <a:r>
              <a:rPr lang="en-GB" dirty="0" err="1" smtClean="0"/>
              <a:t>Feedforward</a:t>
            </a:r>
            <a:r>
              <a:rPr lang="en-GB" dirty="0" smtClean="0"/>
              <a:t> is a strategy that aims to ‘increase the value of feedback to the students by focusing comments not only on the past and present…but also on the future – what the student might aim to do, or do differently in the next assignment or assessment if they are to continue to do well or to do better’ (</a:t>
            </a:r>
            <a:r>
              <a:rPr lang="en-GB" dirty="0" err="1" smtClean="0"/>
              <a:t>Hounsell</a:t>
            </a:r>
            <a:r>
              <a:rPr lang="en-GB" dirty="0" smtClean="0"/>
              <a:t>, 2008, p. 5). </a:t>
            </a:r>
          </a:p>
          <a:p>
            <a:endParaRPr lang="en-GB"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2020887"/>
          </a:xfrm>
        </p:spPr>
        <p:txBody>
          <a:bodyPr/>
          <a:lstStyle/>
          <a:p>
            <a:pPr algn="l"/>
            <a:r>
              <a:rPr lang="en-GB" sz="3200" b="1" dirty="0" smtClean="0"/>
              <a:t>Sadler, D. R. (2010). Beyond feedback:  Developing student capability in complex appraisal. </a:t>
            </a:r>
            <a:r>
              <a:rPr lang="en-GB" sz="3200" b="1" i="1" dirty="0" smtClean="0"/>
              <a:t>Assessment &amp; Evaluation in Higher Education, 35</a:t>
            </a:r>
            <a:r>
              <a:rPr lang="en-GB" sz="3200" b="1" dirty="0" smtClean="0"/>
              <a:t>(5), 535-550.</a:t>
            </a:r>
            <a:br>
              <a:rPr lang="en-GB" sz="3200" b="1" dirty="0" smtClean="0"/>
            </a:br>
            <a:endParaRPr lang="en-GB" sz="3200" b="1" dirty="0"/>
          </a:p>
        </p:txBody>
      </p:sp>
      <p:sp>
        <p:nvSpPr>
          <p:cNvPr id="5" name="Content Placeholder 4"/>
          <p:cNvSpPr>
            <a:spLocks noGrp="1"/>
          </p:cNvSpPr>
          <p:nvPr>
            <p:ph idx="1"/>
          </p:nvPr>
        </p:nvSpPr>
        <p:spPr>
          <a:xfrm>
            <a:off x="358775" y="1905000"/>
            <a:ext cx="8605838" cy="4648200"/>
          </a:xfrm>
        </p:spPr>
        <p:txBody>
          <a:bodyPr/>
          <a:lstStyle/>
          <a:p>
            <a:r>
              <a:rPr lang="en-GB" sz="2400" dirty="0" smtClean="0"/>
              <a:t>Students need to be exposed to, and gain experience in making judgements about, a variety of works of different quality…They need planned rather than random exposure to exemplars, and experience in making judgements about quality. They need to create verbalised rationales and accounts of how various works could have been done better. Finally, they need to engage in evaluative conversations with teachers and other students. Together, these three provide the means by which students can develop a concept of quality that is similar in essence to that which the teacher possesses, and in particular to understand what makes for high quality (p. 544).</a:t>
            </a:r>
          </a:p>
          <a:p>
            <a:endParaRPr lang="en-GB" sz="24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One solution</a:t>
            </a:r>
            <a:endParaRPr lang="en-GB" dirty="0"/>
          </a:p>
        </p:txBody>
      </p:sp>
      <p:sp>
        <p:nvSpPr>
          <p:cNvPr id="5" name="Content Placeholder 4"/>
          <p:cNvSpPr>
            <a:spLocks noGrp="1"/>
          </p:cNvSpPr>
          <p:nvPr>
            <p:ph idx="1"/>
          </p:nvPr>
        </p:nvSpPr>
        <p:spPr/>
        <p:txBody>
          <a:bodyPr/>
          <a:lstStyle/>
          <a:p>
            <a:r>
              <a:rPr lang="en-GB" dirty="0" smtClean="0"/>
              <a:t>Have (say) three typical exam answers typed up (with students’ permission), with ‘track changes’ comments added:</a:t>
            </a:r>
          </a:p>
          <a:p>
            <a:pPr>
              <a:buFont typeface="+mj-lt"/>
              <a:buAutoNum type="arabicPeriod"/>
            </a:pPr>
            <a:r>
              <a:rPr lang="en-GB" dirty="0" smtClean="0"/>
              <a:t>To the external examiner.</a:t>
            </a:r>
          </a:p>
          <a:p>
            <a:pPr>
              <a:buFont typeface="+mj-lt"/>
              <a:buAutoNum type="arabicPeriod"/>
            </a:pPr>
            <a:r>
              <a:rPr lang="en-GB" dirty="0" smtClean="0"/>
              <a:t>To (future) candidates.</a:t>
            </a:r>
          </a:p>
          <a:p>
            <a:pPr>
              <a:buNone/>
            </a:pPr>
            <a:r>
              <a:rPr lang="en-GB" dirty="0" smtClean="0"/>
              <a:t>Make these available to students in advance (but not too far in advance).</a:t>
            </a:r>
            <a:endParaRPr lang="en-GB"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smtClean="0"/>
              <a:t>Fishing for feedback?</a:t>
            </a:r>
          </a:p>
        </p:txBody>
      </p:sp>
      <p:sp>
        <p:nvSpPr>
          <p:cNvPr id="249859" name="Rectangle 3"/>
          <p:cNvSpPr>
            <a:spLocks noGrp="1" noChangeArrowheads="1"/>
          </p:cNvSpPr>
          <p:nvPr>
            <p:ph idx="1"/>
          </p:nvPr>
        </p:nvSpPr>
        <p:spPr/>
        <p:txBody>
          <a:bodyPr/>
          <a:lstStyle/>
          <a:p>
            <a:pPr eaLnBrk="1" hangingPunct="1">
              <a:buFont typeface="Wingdings" panose="05000000000000000000" pitchFamily="2" charset="2"/>
              <a:buNone/>
              <a:defRPr/>
            </a:pPr>
            <a:r>
              <a:rPr lang="en-GB" dirty="0" smtClean="0">
                <a:solidFill>
                  <a:srgbClr val="006600"/>
                </a:solidFill>
              </a:rPr>
              <a:t>Feedback is like fish.</a:t>
            </a:r>
          </a:p>
          <a:p>
            <a:pPr eaLnBrk="1" hangingPunct="1">
              <a:buFont typeface="Wingdings" panose="05000000000000000000" pitchFamily="2" charset="2"/>
              <a:buNone/>
              <a:defRPr/>
            </a:pPr>
            <a:r>
              <a:rPr lang="en-GB" dirty="0" smtClean="0">
                <a:solidFill>
                  <a:srgbClr val="006600"/>
                </a:solidFill>
              </a:rPr>
              <a:t>If it is not used quickly, it becomes useless.</a:t>
            </a:r>
          </a:p>
          <a:p>
            <a:pPr eaLnBrk="1" hangingPunct="1">
              <a:buFont typeface="Wingdings" panose="05000000000000000000" pitchFamily="2" charset="2"/>
              <a:buNone/>
              <a:defRPr/>
            </a:pPr>
            <a:r>
              <a:rPr lang="en-GB" dirty="0" smtClean="0">
                <a:solidFill>
                  <a:srgbClr val="006600"/>
                </a:solidFill>
              </a:rPr>
              <a:t>	(Sally Brown).</a:t>
            </a:r>
          </a:p>
          <a:p>
            <a:pPr eaLnBrk="1" hangingPunct="1">
              <a:buFont typeface="Wingdings" panose="05000000000000000000" pitchFamily="2" charset="2"/>
              <a:buNone/>
              <a:defRPr/>
            </a:pPr>
            <a:r>
              <a:rPr lang="en-GB" dirty="0" smtClean="0">
                <a:solidFill>
                  <a:srgbClr val="0000CC"/>
                </a:solidFill>
              </a:rPr>
              <a:t>Give a man a fish,</a:t>
            </a:r>
          </a:p>
          <a:p>
            <a:pPr eaLnBrk="1" hangingPunct="1">
              <a:buFont typeface="Wingdings" panose="05000000000000000000" pitchFamily="2" charset="2"/>
              <a:buNone/>
              <a:defRPr/>
            </a:pPr>
            <a:r>
              <a:rPr lang="en-GB" dirty="0" smtClean="0">
                <a:solidFill>
                  <a:srgbClr val="0000CC"/>
                </a:solidFill>
              </a:rPr>
              <a:t>Feed him for a day.</a:t>
            </a:r>
          </a:p>
          <a:p>
            <a:pPr eaLnBrk="1" hangingPunct="1">
              <a:buFont typeface="Wingdings" panose="05000000000000000000" pitchFamily="2" charset="2"/>
              <a:buNone/>
              <a:defRPr/>
            </a:pPr>
            <a:r>
              <a:rPr lang="en-GB" dirty="0" smtClean="0">
                <a:solidFill>
                  <a:srgbClr val="0000CC"/>
                </a:solidFill>
              </a:rPr>
              <a:t>Teach a man to fish,</a:t>
            </a:r>
          </a:p>
          <a:p>
            <a:pPr eaLnBrk="1" hangingPunct="1">
              <a:buFont typeface="Wingdings" panose="05000000000000000000" pitchFamily="2" charset="2"/>
              <a:buNone/>
              <a:defRPr/>
            </a:pPr>
            <a:r>
              <a:rPr lang="en-GB" dirty="0" smtClean="0">
                <a:solidFill>
                  <a:srgbClr val="0000CC"/>
                </a:solidFill>
              </a:rPr>
              <a:t>Feed him for a lifetime.</a:t>
            </a:r>
          </a:p>
          <a:p>
            <a:pPr eaLnBrk="1" hangingPunct="1">
              <a:buFont typeface="Wingdings" panose="05000000000000000000" pitchFamily="2" charset="2"/>
              <a:buNone/>
              <a:defRPr/>
            </a:pPr>
            <a:r>
              <a:rPr lang="en-GB" dirty="0" smtClean="0">
                <a:solidFill>
                  <a:srgbClr val="0000CC"/>
                </a:solidFill>
              </a:rPr>
              <a:t>	</a:t>
            </a:r>
            <a:r>
              <a:rPr lang="en-GB" kern="1200" dirty="0" smtClean="0">
                <a:solidFill>
                  <a:srgbClr val="0000CC"/>
                </a:solidFill>
              </a:rPr>
              <a:t>(Maimonides: 1135-1204)</a:t>
            </a:r>
          </a:p>
          <a:p>
            <a:pPr eaLnBrk="1" hangingPunct="1">
              <a:buFont typeface="Wingdings" panose="05000000000000000000" pitchFamily="2" charset="2"/>
              <a:buNone/>
              <a:defRPr/>
            </a:pPr>
            <a:endParaRPr lang="en-GB" dirty="0" smtClean="0">
              <a:solidFill>
                <a:srgbClr val="0000CC"/>
              </a:solidFill>
            </a:endParaRPr>
          </a:p>
        </p:txBody>
      </p:sp>
      <p:sp>
        <p:nvSpPr>
          <p:cNvPr id="6" name="TextBox 5"/>
          <p:cNvSpPr txBox="1">
            <a:spLocks noChangeArrowheads="1"/>
          </p:cNvSpPr>
          <p:nvPr/>
        </p:nvSpPr>
        <p:spPr bwMode="auto">
          <a:xfrm>
            <a:off x="395288" y="5229225"/>
            <a:ext cx="8748712"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5000"/>
              </a:spcBef>
              <a:buClr>
                <a:srgbClr val="009900"/>
              </a:buClr>
              <a:buFont typeface="Wingdings" panose="05000000000000000000" pitchFamily="2" charset="2"/>
              <a:buChar char="v"/>
              <a:defRPr sz="3200" b="1">
                <a:solidFill>
                  <a:srgbClr val="660066"/>
                </a:solidFill>
                <a:latin typeface="Arial" panose="020B0604020202020204" pitchFamily="34" charset="0"/>
              </a:defRPr>
            </a:lvl1pPr>
            <a:lvl2pPr marL="742950" indent="-285750">
              <a:lnSpc>
                <a:spcPct val="90000"/>
              </a:lnSpc>
              <a:spcBef>
                <a:spcPct val="35000"/>
              </a:spcBef>
              <a:buClr>
                <a:srgbClr val="009900"/>
              </a:buClr>
              <a:buFont typeface="Wingdings" panose="05000000000000000000" pitchFamily="2" charset="2"/>
              <a:buChar char="v"/>
              <a:defRPr sz="2800" b="1">
                <a:solidFill>
                  <a:srgbClr val="660066"/>
                </a:solidFill>
                <a:latin typeface="Arial" panose="020B0604020202020204" pitchFamily="34" charset="0"/>
              </a:defRPr>
            </a:lvl2pPr>
            <a:lvl3pPr marL="1143000" indent="-228600">
              <a:lnSpc>
                <a:spcPct val="90000"/>
              </a:lnSpc>
              <a:spcBef>
                <a:spcPct val="35000"/>
              </a:spcBef>
              <a:buClr>
                <a:srgbClr val="009900"/>
              </a:buClr>
              <a:buFont typeface="Wingdings" panose="05000000000000000000" pitchFamily="2" charset="2"/>
              <a:buChar char="v"/>
              <a:defRPr sz="2400" b="1">
                <a:solidFill>
                  <a:srgbClr val="660066"/>
                </a:solidFill>
                <a:latin typeface="Arial" panose="020B0604020202020204" pitchFamily="34" charset="0"/>
              </a:defRPr>
            </a:lvl3pPr>
            <a:lvl4pPr marL="1600200" indent="-228600">
              <a:lnSpc>
                <a:spcPct val="90000"/>
              </a:lnSpc>
              <a:spcBef>
                <a:spcPct val="35000"/>
              </a:spcBef>
              <a:buClr>
                <a:srgbClr val="009900"/>
              </a:buClr>
              <a:buFont typeface="Wingdings" panose="05000000000000000000" pitchFamily="2" charset="2"/>
              <a:buChar char="v"/>
              <a:defRPr sz="2000" b="1">
                <a:solidFill>
                  <a:srgbClr val="660066"/>
                </a:solidFill>
                <a:latin typeface="Arial" panose="020B0604020202020204" pitchFamily="34" charset="0"/>
              </a:defRPr>
            </a:lvl4pPr>
            <a:lvl5pPr marL="2057400" indent="-228600">
              <a:lnSpc>
                <a:spcPct val="90000"/>
              </a:lnSpc>
              <a:spcBef>
                <a:spcPct val="35000"/>
              </a:spcBef>
              <a:buClr>
                <a:srgbClr val="009900"/>
              </a:buClr>
              <a:buFont typeface="Wingdings" panose="05000000000000000000" pitchFamily="2" charset="2"/>
              <a:buChar char="v"/>
              <a:defRPr sz="2000" b="1">
                <a:solidFill>
                  <a:srgbClr val="660066"/>
                </a:solidFill>
                <a:latin typeface="Arial" panose="020B0604020202020204" pitchFamily="34" charset="0"/>
              </a:defRPr>
            </a:lvl5pPr>
            <a:lvl6pPr marL="2514600" indent="-22860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Arial" panose="020B0604020202020204" pitchFamily="34" charset="0"/>
              </a:defRPr>
            </a:lvl6pPr>
            <a:lvl7pPr marL="2971800" indent="-22860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Arial" panose="020B0604020202020204" pitchFamily="34" charset="0"/>
              </a:defRPr>
            </a:lvl7pPr>
            <a:lvl8pPr marL="3429000" indent="-22860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Arial" panose="020B0604020202020204" pitchFamily="34" charset="0"/>
              </a:defRPr>
            </a:lvl8pPr>
            <a:lvl9pPr marL="3886200" indent="-22860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Arial" panose="020B0604020202020204" pitchFamily="34" charset="0"/>
              </a:defRPr>
            </a:lvl9pPr>
          </a:lstStyle>
          <a:p>
            <a:pPr>
              <a:lnSpc>
                <a:spcPct val="100000"/>
              </a:lnSpc>
              <a:spcBef>
                <a:spcPct val="0"/>
              </a:spcBef>
              <a:buClrTx/>
              <a:buFontTx/>
              <a:buNone/>
            </a:pPr>
            <a:r>
              <a:rPr lang="en-GB" altLang="en-US">
                <a:solidFill>
                  <a:srgbClr val="0000CC"/>
                </a:solidFill>
              </a:rPr>
              <a:t>And he’ll learn to drink beer in boats</a:t>
            </a:r>
          </a:p>
          <a:p>
            <a:pPr>
              <a:lnSpc>
                <a:spcPct val="100000"/>
              </a:lnSpc>
              <a:spcBef>
                <a:spcPct val="0"/>
              </a:spcBef>
              <a:buClrTx/>
              <a:buFontTx/>
              <a:buNone/>
            </a:pPr>
            <a:r>
              <a:rPr lang="en-GB" altLang="en-US">
                <a:solidFill>
                  <a:srgbClr val="0000CC"/>
                </a:solidFill>
              </a:rPr>
              <a:t>And you won’t see him for weeks!</a:t>
            </a:r>
          </a:p>
        </p:txBody>
      </p:sp>
      <p:sp>
        <p:nvSpPr>
          <p:cNvPr id="7" name="Rectangle 6"/>
          <p:cNvSpPr/>
          <p:nvPr/>
        </p:nvSpPr>
        <p:spPr>
          <a:xfrm>
            <a:off x="827088" y="6321425"/>
            <a:ext cx="5184775" cy="536575"/>
          </a:xfrm>
          <a:prstGeom prst="rect">
            <a:avLst/>
          </a:prstGeom>
          <a:solidFill>
            <a:schemeClr val="bg1"/>
          </a:solidFill>
        </p:spPr>
        <p:txBody>
          <a:bodyPr>
            <a:spAutoFit/>
          </a:bodyPr>
          <a:lstStyle/>
          <a:p>
            <a:pPr marL="533400" indent="-533400" eaLnBrk="1" hangingPunct="1">
              <a:lnSpc>
                <a:spcPct val="90000"/>
              </a:lnSpc>
              <a:spcBef>
                <a:spcPct val="35000"/>
              </a:spcBef>
              <a:buClr>
                <a:srgbClr val="009900"/>
              </a:buClr>
              <a:defRPr/>
            </a:pPr>
            <a:r>
              <a:rPr lang="en-GB" sz="3200" kern="0" dirty="0">
                <a:solidFill>
                  <a:srgbClr val="0000CC"/>
                </a:solidFill>
                <a:latin typeface="Arial"/>
              </a:rPr>
              <a:t>(Australian proverb).</a:t>
            </a:r>
          </a:p>
        </p:txBody>
      </p:sp>
      <p:sp>
        <p:nvSpPr>
          <p:cNvPr id="9" name="TextBox 8"/>
          <p:cNvSpPr txBox="1"/>
          <p:nvPr/>
        </p:nvSpPr>
        <p:spPr>
          <a:xfrm>
            <a:off x="0" y="3500438"/>
            <a:ext cx="6156325" cy="3259137"/>
          </a:xfrm>
          <a:prstGeom prst="rect">
            <a:avLst/>
          </a:prstGeom>
          <a:solidFill>
            <a:schemeClr val="bg1"/>
          </a:solidFill>
          <a:ln>
            <a:solidFill>
              <a:schemeClr val="tx1"/>
            </a:solidFill>
          </a:ln>
        </p:spPr>
        <p:txBody>
          <a:bodyPr>
            <a:spAutoFit/>
          </a:bodyPr>
          <a:lstStyle/>
          <a:p>
            <a:pPr marL="533400" indent="-533400" eaLnBrk="1" hangingPunct="1">
              <a:spcBef>
                <a:spcPct val="35000"/>
              </a:spcBef>
              <a:buClr>
                <a:srgbClr val="009900"/>
              </a:buClr>
              <a:defRPr/>
            </a:pPr>
            <a:r>
              <a:rPr lang="en-GB" kern="0" dirty="0">
                <a:solidFill>
                  <a:srgbClr val="660066"/>
                </a:solidFill>
                <a:latin typeface="Arial"/>
              </a:rPr>
              <a:t>	Make feedback </a:t>
            </a:r>
            <a:r>
              <a:rPr lang="en-GB" kern="0" dirty="0">
                <a:solidFill>
                  <a:srgbClr val="FF0000"/>
                </a:solidFill>
                <a:latin typeface="Arial"/>
              </a:rPr>
              <a:t>timely</a:t>
            </a:r>
            <a:r>
              <a:rPr lang="en-GB" kern="0" dirty="0">
                <a:solidFill>
                  <a:srgbClr val="660066"/>
                </a:solidFill>
                <a:latin typeface="Arial"/>
              </a:rPr>
              <a:t>, while it still matters to students, in time for them to use it towards further learning, or to receive further assistance.</a:t>
            </a:r>
          </a:p>
          <a:p>
            <a:pPr marL="533400" indent="-533400" eaLnBrk="1" hangingPunct="1">
              <a:spcBef>
                <a:spcPct val="35000"/>
              </a:spcBef>
              <a:buClr>
                <a:srgbClr val="009900"/>
              </a:buClr>
              <a:defRPr/>
            </a:pPr>
            <a:r>
              <a:rPr lang="en-GB" kern="0" dirty="0">
                <a:solidFill>
                  <a:srgbClr val="660066"/>
                </a:solidFill>
                <a:latin typeface="Arial"/>
              </a:rPr>
              <a:t>	(Graham Gibbs)</a:t>
            </a:r>
          </a:p>
          <a:p>
            <a:pPr algn="ctr">
              <a:defRPr/>
            </a:pPr>
            <a:endParaRPr lang="en-GB" dirty="0">
              <a:solidFill>
                <a:srgbClr val="00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autoUpdateAnimBg="0"/>
      <p:bldP spid="6" grpId="0" build="p" animBg="1"/>
      <p:bldP spid="7" grpId="0" animBg="1"/>
      <p:bldP spid="9" grpId="0" animBg="1"/>
      <p:bldP spid="9" grpId="1"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p:txBody>
          <a:bodyPr/>
          <a:lstStyle/>
          <a:p>
            <a:pPr eaLnBrk="1" hangingPunct="1"/>
            <a:r>
              <a:rPr lang="en-GB" altLang="en-US" sz="3200" b="1" smtClean="0">
                <a:solidFill>
                  <a:srgbClr val="FF0000"/>
                </a:solidFill>
              </a:rPr>
              <a:t>How to get feedback to a large group of students within 24 hours</a:t>
            </a:r>
            <a:endParaRPr lang="en-US" altLang="en-US" sz="3200" b="1" smtClean="0">
              <a:solidFill>
                <a:srgbClr val="FF0000"/>
              </a:solidFill>
            </a:endParaRPr>
          </a:p>
        </p:txBody>
      </p:sp>
      <p:sp>
        <p:nvSpPr>
          <p:cNvPr id="8195" name="Content Placeholder 4"/>
          <p:cNvSpPr>
            <a:spLocks noGrp="1"/>
          </p:cNvSpPr>
          <p:nvPr>
            <p:ph idx="1"/>
          </p:nvPr>
        </p:nvSpPr>
        <p:spPr/>
        <p:txBody>
          <a:bodyPr/>
          <a:lstStyle/>
          <a:p>
            <a:pPr eaLnBrk="1" hangingPunct="1">
              <a:lnSpc>
                <a:spcPct val="100000"/>
              </a:lnSpc>
            </a:pPr>
            <a:r>
              <a:rPr lang="en-GB" altLang="en-US" sz="2600" smtClean="0"/>
              <a:t>There are serious reservations about written feedback, but we can make even this work much better than it did.</a:t>
            </a:r>
          </a:p>
          <a:p>
            <a:pPr eaLnBrk="1" hangingPunct="1">
              <a:lnSpc>
                <a:spcPct val="100000"/>
              </a:lnSpc>
            </a:pPr>
            <a:r>
              <a:rPr lang="en-GB" altLang="en-US" sz="2600" smtClean="0"/>
              <a:t>The next few slides are about a way of giving students feedback on their work within 24 hours of them doing it.</a:t>
            </a:r>
          </a:p>
          <a:p>
            <a:pPr eaLnBrk="1" hangingPunct="1">
              <a:lnSpc>
                <a:spcPct val="100000"/>
              </a:lnSpc>
            </a:pPr>
            <a:r>
              <a:rPr lang="en-GB" altLang="en-US" sz="2600" smtClean="0"/>
              <a:t>There are three or more </a:t>
            </a:r>
            <a:r>
              <a:rPr lang="en-GB" altLang="en-US" sz="2600" smtClean="0">
                <a:solidFill>
                  <a:srgbClr val="CC0000"/>
                </a:solidFill>
              </a:rPr>
              <a:t>‘yes, but...’</a:t>
            </a:r>
            <a:r>
              <a:rPr lang="en-GB" altLang="en-US" sz="2600" smtClean="0"/>
              <a:t>s with this idea, but please hold these for around four minutes.</a:t>
            </a:r>
          </a:p>
          <a:p>
            <a:pPr eaLnBrk="1" hangingPunct="1">
              <a:lnSpc>
                <a:spcPct val="100000"/>
              </a:lnSpc>
            </a:pPr>
            <a:endParaRPr lang="en-US" altLang="en-US" sz="2600" smtClean="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altLang="en-US" sz="3200" b="1" smtClean="0"/>
              <a:t>Set the hand-in time to be at a whole-group session</a:t>
            </a:r>
          </a:p>
        </p:txBody>
      </p:sp>
      <p:sp>
        <p:nvSpPr>
          <p:cNvPr id="10243" name="Content Placeholder 2"/>
          <p:cNvSpPr>
            <a:spLocks noGrp="1"/>
          </p:cNvSpPr>
          <p:nvPr>
            <p:ph idx="1"/>
          </p:nvPr>
        </p:nvSpPr>
        <p:spPr/>
        <p:txBody>
          <a:bodyPr/>
          <a:lstStyle/>
          <a:p>
            <a:pPr eaLnBrk="1" hangingPunct="1">
              <a:lnSpc>
                <a:spcPct val="100000"/>
              </a:lnSpc>
            </a:pPr>
            <a:r>
              <a:rPr lang="en-GB" altLang="en-US" sz="2600" smtClean="0"/>
              <a:t>E.g. next Tuesday’s 10-11 lecture,</a:t>
            </a:r>
          </a:p>
          <a:p>
            <a:pPr eaLnBrk="1" hangingPunct="1">
              <a:lnSpc>
                <a:spcPct val="100000"/>
              </a:lnSpc>
            </a:pPr>
            <a:r>
              <a:rPr lang="en-GB" altLang="en-US" sz="2600" smtClean="0"/>
              <a:t>Deadline = 1003.</a:t>
            </a:r>
          </a:p>
          <a:p>
            <a:pPr eaLnBrk="1" hangingPunct="1">
              <a:lnSpc>
                <a:spcPct val="100000"/>
              </a:lnSpc>
            </a:pPr>
            <a:r>
              <a:rPr lang="en-GB" altLang="en-US" sz="2600" smtClean="0"/>
              <a:t>Let them pile up all their work at the  front.</a:t>
            </a:r>
          </a:p>
          <a:p>
            <a:pPr eaLnBrk="1" hangingPunct="1">
              <a:lnSpc>
                <a:spcPct val="100000"/>
              </a:lnSpc>
            </a:pPr>
            <a:r>
              <a:rPr lang="en-GB" altLang="en-US" sz="2600" smtClean="0"/>
              <a:t>At 1003, hand out to everyone a coloured sheet, containing numbered points. </a:t>
            </a:r>
          </a:p>
          <a:p>
            <a:pPr eaLnBrk="1" hangingPunct="1">
              <a:lnSpc>
                <a:spcPct val="100000"/>
              </a:lnSpc>
            </a:pPr>
            <a:r>
              <a:rPr lang="en-GB" altLang="en-US" sz="2600" smtClean="0"/>
              <a:t>(so you can say in feedback ‘</a:t>
            </a:r>
            <a:r>
              <a:rPr lang="en-GB" altLang="en-US" sz="2600" smtClean="0">
                <a:solidFill>
                  <a:srgbClr val="008000"/>
                </a:solidFill>
              </a:rPr>
              <a:t>please see point 3, blue sheet</a:t>
            </a:r>
            <a:r>
              <a:rPr lang="en-GB" altLang="en-US" sz="2600" smtClean="0"/>
              <a:t>’ and so on).</a:t>
            </a:r>
          </a:p>
          <a:p>
            <a:pPr eaLnBrk="1" hangingPunct="1">
              <a:lnSpc>
                <a:spcPct val="100000"/>
              </a:lnSpc>
            </a:pPr>
            <a:endParaRPr lang="en-GB" altLang="en-US" sz="260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03783"/>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smtClean="0">
                <a:latin typeface="Calibri" pitchFamily="34" charset="0"/>
              </a:rPr>
              <a:t>12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764704"/>
            <a:ext cx="8964613" cy="6093296"/>
          </a:xfrm>
        </p:spPr>
        <p:txBody>
          <a:bodyPr/>
          <a:lstStyle/>
          <a:p>
            <a:pPr marL="457200" indent="-457200">
              <a:lnSpc>
                <a:spcPct val="100000"/>
              </a:lnSpc>
              <a:spcBef>
                <a:spcPts val="0"/>
              </a:spcBef>
              <a:buFont typeface="+mj-lt"/>
              <a:buAutoNum type="arabicPeriod"/>
            </a:pPr>
            <a:r>
              <a:rPr lang="en-GB" sz="2400" dirty="0" smtClean="0">
                <a:latin typeface="Calibri" pitchFamily="34" charset="0"/>
              </a:rPr>
              <a:t>Knight, P. and Yorke, M. (2003) </a:t>
            </a:r>
            <a:r>
              <a:rPr lang="en-GB" sz="2400" i="1" dirty="0" smtClean="0">
                <a:solidFill>
                  <a:srgbClr val="FF0000"/>
                </a:solidFill>
                <a:latin typeface="Calibri" pitchFamily="34" charset="0"/>
              </a:rPr>
              <a:t>Assessment, learning and employability</a:t>
            </a:r>
            <a:r>
              <a:rPr lang="en-GB" sz="2400" dirty="0" smtClean="0">
                <a:solidFill>
                  <a:srgbClr val="FF0000"/>
                </a:solidFill>
                <a:latin typeface="Calibri" pitchFamily="34" charset="0"/>
              </a:rPr>
              <a:t> </a:t>
            </a:r>
            <a:r>
              <a:rPr lang="en-GB" sz="2400" dirty="0" smtClean="0">
                <a:latin typeface="Calibri" pitchFamily="34" charset="0"/>
              </a:rPr>
              <a:t>Maidenhead, UK SRHE/Open University Press.</a:t>
            </a:r>
          </a:p>
          <a:p>
            <a:pPr marL="457200" indent="-457200">
              <a:lnSpc>
                <a:spcPct val="100000"/>
              </a:lnSpc>
              <a:spcBef>
                <a:spcPts val="0"/>
              </a:spcBef>
              <a:buFont typeface="+mj-lt"/>
              <a:buAutoNum type="arabicPeriod"/>
            </a:pPr>
            <a:r>
              <a:rPr lang="en-GB" sz="2400" dirty="0" smtClean="0">
                <a:latin typeface="Calibri" pitchFamily="34" charset="0"/>
              </a:rPr>
              <a:t>Flint, N. R. and Johnson, B. (2011) </a:t>
            </a:r>
            <a:r>
              <a:rPr lang="en-GB" sz="2400" i="1" dirty="0" smtClean="0">
                <a:solidFill>
                  <a:srgbClr val="FF0000"/>
                </a:solidFill>
                <a:latin typeface="Calibri" pitchFamily="34" charset="0"/>
              </a:rPr>
              <a:t>Towards fairer university assessment – recognising the concerns of students</a:t>
            </a:r>
            <a:r>
              <a:rPr lang="en-GB" sz="2400" dirty="0" smtClean="0">
                <a:solidFill>
                  <a:srgbClr val="FF0000"/>
                </a:solidFill>
                <a:latin typeface="Calibri" pitchFamily="34" charset="0"/>
              </a:rPr>
              <a:t> </a:t>
            </a:r>
            <a:r>
              <a:rPr lang="en-GB" sz="2400" dirty="0" smtClean="0">
                <a:latin typeface="Calibri" pitchFamily="34" charset="0"/>
              </a:rPr>
              <a:t>London: Routledge.</a:t>
            </a:r>
          </a:p>
          <a:p>
            <a:pPr marL="457200" indent="-457200">
              <a:lnSpc>
                <a:spcPct val="100000"/>
              </a:lnSpc>
              <a:spcBef>
                <a:spcPts val="0"/>
              </a:spcBef>
              <a:buFont typeface="+mj-lt"/>
              <a:buAutoNum type="arabicPeriod"/>
            </a:pPr>
            <a:r>
              <a:rPr lang="en-GB" sz="2400" dirty="0" smtClean="0">
                <a:latin typeface="Calibri" pitchFamily="34" charset="0"/>
              </a:rPr>
              <a:t>HEA (2012) </a:t>
            </a:r>
            <a:r>
              <a:rPr lang="en-GB" sz="2400" i="1" dirty="0" smtClean="0">
                <a:solidFill>
                  <a:srgbClr val="FF0000"/>
                </a:solidFill>
                <a:latin typeface="Calibri" pitchFamily="34" charset="0"/>
              </a:rPr>
              <a:t>A Marked Improvement: transforming assessment in higher education </a:t>
            </a:r>
            <a:r>
              <a:rPr lang="en-GB" sz="2400" dirty="0" smtClean="0">
                <a:latin typeface="Calibri" pitchFamily="34" charset="0"/>
              </a:rPr>
              <a:t>York: Higher Education Academy (</a:t>
            </a:r>
            <a:r>
              <a:rPr lang="en-GB" sz="2400" dirty="0" smtClean="0">
                <a:latin typeface="Calibri" pitchFamily="34" charset="0"/>
                <a:hlinkClick r:id="rId3"/>
              </a:rPr>
              <a:t>http://www.heacademy.ac.uk/assets/documents/assessment/A_Marked_Improvement.pdf</a:t>
            </a:r>
            <a:r>
              <a:rPr lang="en-GB" sz="2400" dirty="0" smtClean="0">
                <a:latin typeface="Calibri" pitchFamily="34" charset="0"/>
              </a:rPr>
              <a:t> )</a:t>
            </a:r>
          </a:p>
          <a:p>
            <a:pPr marL="457200" lvl="0" indent="-457200">
              <a:lnSpc>
                <a:spcPct val="100000"/>
              </a:lnSpc>
              <a:spcBef>
                <a:spcPts val="0"/>
              </a:spcBef>
              <a:buFont typeface="+mj-lt"/>
              <a:buAutoNum type="arabicPeriod"/>
            </a:pPr>
            <a:r>
              <a:rPr lang="en-GB" sz="2400" dirty="0" smtClean="0">
                <a:latin typeface="Calibri" pitchFamily="34" charset="0"/>
              </a:rPr>
              <a:t>Boud, D. and Associates (2010) </a:t>
            </a:r>
            <a:r>
              <a:rPr lang="en-GB" sz="2400" i="1" dirty="0" smtClean="0">
                <a:solidFill>
                  <a:srgbClr val="FF0000"/>
                </a:solidFill>
                <a:latin typeface="Calibri" pitchFamily="34" charset="0"/>
              </a:rPr>
              <a:t>Assessment 2020: seven propositions for assessment reform in higher education </a:t>
            </a:r>
            <a:r>
              <a:rPr lang="en-GB" sz="2400" dirty="0" smtClean="0">
                <a:latin typeface="Calibri" pitchFamily="34" charset="0"/>
              </a:rPr>
              <a:t>Sydney: Australian Learning and Teaching Council.</a:t>
            </a:r>
          </a:p>
          <a:p>
            <a:pPr marL="457200" indent="-457200">
              <a:lnSpc>
                <a:spcPct val="100000"/>
              </a:lnSpc>
              <a:spcBef>
                <a:spcPts val="0"/>
              </a:spcBef>
              <a:buFont typeface="+mj-lt"/>
              <a:buAutoNum type="arabicPeriod"/>
            </a:pPr>
            <a:r>
              <a:rPr lang="en-GB" sz="2400" dirty="0" smtClean="0">
                <a:latin typeface="Calibri" pitchFamily="34" charset="0"/>
              </a:rPr>
              <a:t>Morgan, M. (2011) (ed.) </a:t>
            </a:r>
            <a:r>
              <a:rPr lang="en-US" sz="2400" i="1" dirty="0" smtClean="0">
                <a:solidFill>
                  <a:srgbClr val="FF0000"/>
                </a:solidFill>
                <a:latin typeface="Calibri" pitchFamily="34" charset="0"/>
              </a:rPr>
              <a:t>Improving the Student Experience: A practical guide for universities and colleges</a:t>
            </a:r>
            <a:r>
              <a:rPr lang="en-US" sz="2400" dirty="0" smtClean="0">
                <a:latin typeface="Calibri" pitchFamily="34" charset="0"/>
              </a:rPr>
              <a:t>, London: </a:t>
            </a:r>
            <a:r>
              <a:rPr lang="en-US" sz="2400" dirty="0" err="1" smtClean="0">
                <a:latin typeface="Calibri" pitchFamily="34" charset="0"/>
              </a:rPr>
              <a:t>Routledge</a:t>
            </a:r>
            <a:r>
              <a:rPr lang="en-US" sz="2400" dirty="0" smtClean="0">
                <a:latin typeface="Calibri" pitchFamily="34" charset="0"/>
              </a:rPr>
              <a:t>.</a:t>
            </a:r>
          </a:p>
          <a:p>
            <a:pPr marL="457200" lvl="0" indent="-457200">
              <a:lnSpc>
                <a:spcPct val="100000"/>
              </a:lnSpc>
              <a:spcBef>
                <a:spcPts val="0"/>
              </a:spcBef>
              <a:buFont typeface="+mj-lt"/>
              <a:buAutoNum type="arabicPeriod"/>
            </a:pPr>
            <a:r>
              <a:rPr lang="en-GB" sz="2400" dirty="0" smtClean="0">
                <a:latin typeface="Calibri" pitchFamily="34" charset="0"/>
              </a:rPr>
              <a:t>Blue Skies (2011) </a:t>
            </a:r>
            <a:r>
              <a:rPr lang="en-GB" sz="2400" i="1" dirty="0" smtClean="0">
                <a:solidFill>
                  <a:srgbClr val="FF0000"/>
                </a:solidFill>
                <a:latin typeface="Calibri" pitchFamily="34" charset="0"/>
              </a:rPr>
              <a:t>new thinking about the future of higher education</a:t>
            </a:r>
            <a:r>
              <a:rPr lang="en-GB" sz="2400" dirty="0" smtClean="0">
                <a:latin typeface="Calibri" pitchFamily="34" charset="0"/>
              </a:rPr>
              <a:t>: download free from </a:t>
            </a:r>
            <a:r>
              <a:rPr lang="en-GB" sz="2400" dirty="0" smtClean="0">
                <a:latin typeface="Calibri" pitchFamily="34" charset="0"/>
                <a:hlinkClick r:id="rId4"/>
              </a:rPr>
              <a:t>http://pearsonblueskies.com/</a:t>
            </a:r>
            <a:r>
              <a:rPr lang="en-GB" sz="2400" dirty="0" smtClean="0">
                <a:latin typeface="Calibri" pitchFamily="34" charset="0"/>
              </a:rPr>
              <a:t> </a:t>
            </a:r>
            <a:r>
              <a:rPr lang="en-US" sz="2400" dirty="0" smtClean="0">
                <a:latin typeface="Calibri" pitchFamily="34" charset="0"/>
              </a:rPr>
              <a:t/>
            </a:r>
            <a:br>
              <a:rPr lang="en-US" sz="2400" dirty="0" smtClean="0">
                <a:latin typeface="Calibri" pitchFamily="34" charset="0"/>
              </a:rPr>
            </a:br>
            <a:endParaRPr lang="en-GB" sz="2400" dirty="0" smtClean="0">
              <a:latin typeface="Calibri"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altLang="en-US" sz="3600" b="1" smtClean="0"/>
              <a:t>The blue sheet can contain....</a:t>
            </a:r>
          </a:p>
        </p:txBody>
      </p:sp>
      <p:sp>
        <p:nvSpPr>
          <p:cNvPr id="3" name="Content Placeholder 2"/>
          <p:cNvSpPr>
            <a:spLocks noGrp="1"/>
          </p:cNvSpPr>
          <p:nvPr>
            <p:ph idx="1"/>
          </p:nvPr>
        </p:nvSpPr>
        <p:spPr/>
        <p:txBody>
          <a:bodyPr/>
          <a:lstStyle/>
          <a:p>
            <a:pPr marL="533400" lvl="1" indent="-533400" eaLnBrk="1" hangingPunct="1">
              <a:lnSpc>
                <a:spcPct val="100000"/>
              </a:lnSpc>
              <a:defRPr/>
            </a:pPr>
            <a:r>
              <a:rPr lang="en-GB" sz="2600" dirty="0" smtClean="0">
                <a:ea typeface="+mn-ea"/>
                <a:cs typeface="+mn-cs"/>
              </a:rPr>
              <a:t>Illustration of what is expected as evidence of achievement of each of the intended learning outcomes</a:t>
            </a:r>
          </a:p>
          <a:p>
            <a:pPr marL="533400" lvl="1" indent="-533400" eaLnBrk="1" hangingPunct="1">
              <a:lnSpc>
                <a:spcPct val="100000"/>
              </a:lnSpc>
              <a:defRPr/>
            </a:pPr>
            <a:r>
              <a:rPr lang="en-GB" sz="2600" dirty="0" smtClean="0">
                <a:ea typeface="+mn-ea"/>
                <a:cs typeface="+mn-cs"/>
              </a:rPr>
              <a:t>Likely mistakes</a:t>
            </a:r>
          </a:p>
          <a:p>
            <a:pPr marL="533400" lvl="1" indent="-533400" eaLnBrk="1" hangingPunct="1">
              <a:lnSpc>
                <a:spcPct val="100000"/>
              </a:lnSpc>
              <a:defRPr/>
            </a:pPr>
            <a:r>
              <a:rPr lang="en-GB" sz="2600" dirty="0" smtClean="0">
                <a:ea typeface="+mn-ea"/>
                <a:cs typeface="+mn-cs"/>
              </a:rPr>
              <a:t>Features of a good answer</a:t>
            </a:r>
          </a:p>
          <a:p>
            <a:pPr marL="533400" lvl="1" indent="-533400" eaLnBrk="1" hangingPunct="1">
              <a:lnSpc>
                <a:spcPct val="100000"/>
              </a:lnSpc>
              <a:defRPr/>
            </a:pPr>
            <a:r>
              <a:rPr lang="en-GB" sz="2600" dirty="0" smtClean="0">
                <a:ea typeface="+mn-ea"/>
                <a:cs typeface="+mn-cs"/>
              </a:rPr>
              <a:t>Frequently needed explanations</a:t>
            </a:r>
          </a:p>
          <a:p>
            <a:pPr marL="533400" lvl="1" indent="-533400" eaLnBrk="1" hangingPunct="1">
              <a:lnSpc>
                <a:spcPct val="100000"/>
              </a:lnSpc>
              <a:defRPr/>
            </a:pPr>
            <a:r>
              <a:rPr lang="en-GB" sz="2600" dirty="0" smtClean="0">
                <a:solidFill>
                  <a:srgbClr val="FF0000"/>
                </a:solidFill>
                <a:ea typeface="+mn-ea"/>
                <a:cs typeface="+mn-cs"/>
              </a:rPr>
              <a:t>Things you otherwise would have to write time and time again on students’ work.</a:t>
            </a:r>
          </a:p>
          <a:p>
            <a:pPr marL="533400" lvl="1" indent="-533400" eaLnBrk="1" hangingPunct="1">
              <a:lnSpc>
                <a:spcPct val="100000"/>
              </a:lnSpc>
              <a:buFont typeface="Wingdings" panose="05000000000000000000" pitchFamily="2" charset="2"/>
              <a:buNone/>
              <a:defRPr/>
            </a:pPr>
            <a:r>
              <a:rPr lang="en-GB" sz="2600" dirty="0" smtClean="0">
                <a:ea typeface="+mn-ea"/>
                <a:cs typeface="+mn-cs"/>
              </a:rPr>
              <a:t>Let the students study this for 3 minutes until 1006 – it goes rather quiet!</a:t>
            </a:r>
          </a:p>
          <a:p>
            <a:pPr eaLnBrk="1" hangingPunct="1">
              <a:lnSpc>
                <a:spcPct val="100000"/>
              </a:lnSpc>
              <a:defRPr/>
            </a:pPr>
            <a:endParaRPr lang="en-GB" sz="26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altLang="en-US" sz="3600" b="1" smtClean="0"/>
              <a:t>At 1006...</a:t>
            </a:r>
          </a:p>
        </p:txBody>
      </p:sp>
      <p:sp>
        <p:nvSpPr>
          <p:cNvPr id="14339" name="Content Placeholder 2"/>
          <p:cNvSpPr>
            <a:spLocks noGrp="1"/>
          </p:cNvSpPr>
          <p:nvPr>
            <p:ph idx="1"/>
          </p:nvPr>
        </p:nvSpPr>
        <p:spPr/>
        <p:txBody>
          <a:bodyPr/>
          <a:lstStyle/>
          <a:p>
            <a:pPr eaLnBrk="1" hangingPunct="1"/>
            <a:r>
              <a:rPr lang="en-GB" altLang="en-US" sz="2600" smtClean="0"/>
              <a:t>Go into face-to-face </a:t>
            </a:r>
            <a:r>
              <a:rPr lang="en-GB" altLang="en-US" sz="2600" smtClean="0">
                <a:solidFill>
                  <a:srgbClr val="FF0000"/>
                </a:solidFill>
              </a:rPr>
              <a:t>oral</a:t>
            </a:r>
            <a:r>
              <a:rPr lang="en-GB" altLang="en-US" sz="2600" smtClean="0"/>
              <a:t> mode, until 1009....</a:t>
            </a:r>
          </a:p>
          <a:p>
            <a:pPr eaLnBrk="1" hangingPunct="1"/>
            <a:r>
              <a:rPr lang="en-GB" altLang="en-US" sz="2600" smtClean="0"/>
              <a:t>Spend a few minutes de-briefing the whole group and talking them through </a:t>
            </a:r>
            <a:r>
              <a:rPr lang="en-GB" altLang="en-US" sz="2600" smtClean="0">
                <a:solidFill>
                  <a:srgbClr val="FF0000"/>
                </a:solidFill>
              </a:rPr>
              <a:t>one</a:t>
            </a:r>
            <a:r>
              <a:rPr lang="en-GB" altLang="en-US" sz="2600" smtClean="0"/>
              <a:t> point on the handout…</a:t>
            </a:r>
          </a:p>
          <a:p>
            <a:pPr eaLnBrk="1" hangingPunct="1"/>
            <a:r>
              <a:rPr lang="en-GB" altLang="en-US" sz="2600" smtClean="0"/>
              <a:t>	…</a:t>
            </a:r>
            <a:r>
              <a:rPr lang="en-GB" altLang="en-US" sz="2600" smtClean="0">
                <a:solidFill>
                  <a:srgbClr val="008000"/>
                </a:solidFill>
              </a:rPr>
              <a:t>adding tone-of-voice, facial expression, body language, emphasis, and so on to the feedback.</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altLang="en-US" sz="3600" b="1" smtClean="0"/>
              <a:t>The rationale...</a:t>
            </a:r>
          </a:p>
        </p:txBody>
      </p:sp>
      <p:sp>
        <p:nvSpPr>
          <p:cNvPr id="16387" name="Content Placeholder 2"/>
          <p:cNvSpPr>
            <a:spLocks noGrp="1"/>
          </p:cNvSpPr>
          <p:nvPr>
            <p:ph idx="1"/>
          </p:nvPr>
        </p:nvSpPr>
        <p:spPr/>
        <p:txBody>
          <a:bodyPr/>
          <a:lstStyle/>
          <a:p>
            <a:pPr eaLnBrk="1" hangingPunct="1">
              <a:lnSpc>
                <a:spcPct val="100000"/>
              </a:lnSpc>
            </a:pPr>
            <a:r>
              <a:rPr lang="en-GB" altLang="en-US" sz="2600" smtClean="0"/>
              <a:t>Since </a:t>
            </a:r>
            <a:r>
              <a:rPr lang="en-GB" altLang="en-US" sz="2600" smtClean="0">
                <a:solidFill>
                  <a:srgbClr val="FF0000"/>
                </a:solidFill>
              </a:rPr>
              <a:t>most of the students will still have been doing the work in the last 24 hours </a:t>
            </a:r>
            <a:r>
              <a:rPr lang="en-GB" altLang="en-US" sz="2600" smtClean="0"/>
              <a:t>before handing it in, you’re giving them feedback while they still remember what they were doing.</a:t>
            </a:r>
          </a:p>
          <a:p>
            <a:pPr eaLnBrk="1" hangingPunct="1">
              <a:lnSpc>
                <a:spcPct val="100000"/>
              </a:lnSpc>
            </a:pPr>
            <a:r>
              <a:rPr lang="en-GB" altLang="en-US" sz="2600" smtClean="0"/>
              <a:t>They know what they didn’t do.</a:t>
            </a:r>
          </a:p>
          <a:p>
            <a:pPr eaLnBrk="1" hangingPunct="1">
              <a:lnSpc>
                <a:spcPct val="100000"/>
              </a:lnSpc>
            </a:pPr>
            <a:r>
              <a:rPr lang="en-GB" altLang="en-US" sz="2600" smtClean="0"/>
              <a:t>They know what they missed out because they couldn’t understand it.</a:t>
            </a:r>
          </a:p>
          <a:p>
            <a:pPr eaLnBrk="1" hangingPunct="1">
              <a:lnSpc>
                <a:spcPct val="100000"/>
              </a:lnSpc>
            </a:pPr>
            <a:endParaRPr lang="en-GB" altLang="en-US" sz="2600" smtClean="0"/>
          </a:p>
          <a:p>
            <a:pPr eaLnBrk="1" hangingPunct="1">
              <a:lnSpc>
                <a:spcPct val="100000"/>
              </a:lnSpc>
            </a:pPr>
            <a:endParaRPr lang="en-GB" altLang="en-US" sz="2600" smtClean="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altLang="en-US" sz="3200" b="1" smtClean="0"/>
              <a:t>Now take away their work to mark – in a third of the time it used to take you!</a:t>
            </a:r>
          </a:p>
        </p:txBody>
      </p:sp>
      <p:sp>
        <p:nvSpPr>
          <p:cNvPr id="18435" name="Content Placeholder 2"/>
          <p:cNvSpPr>
            <a:spLocks noGrp="1"/>
          </p:cNvSpPr>
          <p:nvPr>
            <p:ph idx="1"/>
          </p:nvPr>
        </p:nvSpPr>
        <p:spPr/>
        <p:txBody>
          <a:bodyPr/>
          <a:lstStyle/>
          <a:p>
            <a:pPr eaLnBrk="1" hangingPunct="1">
              <a:lnSpc>
                <a:spcPct val="100000"/>
              </a:lnSpc>
            </a:pPr>
            <a:r>
              <a:rPr lang="en-GB" altLang="en-US" sz="2600" smtClean="0"/>
              <a:t>You waste far less writing the </a:t>
            </a:r>
            <a:r>
              <a:rPr lang="en-GB" altLang="en-US" sz="2600" smtClean="0">
                <a:solidFill>
                  <a:srgbClr val="FF0000"/>
                </a:solidFill>
              </a:rPr>
              <a:t>same old things </a:t>
            </a:r>
            <a:r>
              <a:rPr lang="en-GB" altLang="en-US" sz="2600" smtClean="0"/>
              <a:t>on one piece of work after another, regarding frequently occurring mistakes;</a:t>
            </a:r>
          </a:p>
          <a:p>
            <a:pPr eaLnBrk="1" hangingPunct="1">
              <a:lnSpc>
                <a:spcPct val="100000"/>
              </a:lnSpc>
            </a:pPr>
            <a:r>
              <a:rPr lang="en-GB" altLang="en-US" sz="2600" smtClean="0"/>
              <a:t>Instead, you need just to write ‘</a:t>
            </a:r>
            <a:r>
              <a:rPr lang="en-GB" altLang="en-US" sz="2600" smtClean="0">
                <a:solidFill>
                  <a:srgbClr val="008000"/>
                </a:solidFill>
              </a:rPr>
              <a:t>please see point 4, blue sheet</a:t>
            </a:r>
            <a:r>
              <a:rPr lang="en-GB" altLang="en-US" sz="2600" smtClean="0"/>
              <a:t>’ (which takes seconds).</a:t>
            </a:r>
          </a:p>
          <a:p>
            <a:pPr eaLnBrk="1" hangingPunct="1">
              <a:lnSpc>
                <a:spcPct val="100000"/>
              </a:lnSpc>
            </a:pPr>
            <a:r>
              <a:rPr lang="en-GB" altLang="en-US" sz="2600" smtClean="0"/>
              <a:t>You can now make your comments relate more to each individual piece of work;</a:t>
            </a:r>
          </a:p>
          <a:p>
            <a:pPr eaLnBrk="1" hangingPunct="1">
              <a:lnSpc>
                <a:spcPct val="100000"/>
              </a:lnSpc>
            </a:pPr>
            <a:r>
              <a:rPr lang="en-GB" altLang="en-US" sz="2600" smtClean="0"/>
              <a:t>This means when students get their marked work back with feedback, they are more likely to use it, as it’s personal to them.</a:t>
            </a:r>
          </a:p>
          <a:p>
            <a:pPr eaLnBrk="1" hangingPunct="1">
              <a:lnSpc>
                <a:spcPct val="100000"/>
              </a:lnSpc>
            </a:pPr>
            <a:endParaRPr lang="en-GB" altLang="en-US" sz="2600" smtClean="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209800" y="1295400"/>
            <a:ext cx="1828800" cy="1828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2000"/>
              </a:lnSpc>
              <a:spcBef>
                <a:spcPts val="0"/>
              </a:spcBef>
              <a:spcAft>
                <a:spcPts val="0"/>
              </a:spcAft>
              <a:defRPr/>
            </a:pPr>
            <a:r>
              <a:rPr lang="en-GB" sz="2400" dirty="0">
                <a:solidFill>
                  <a:prstClr val="black"/>
                </a:solidFill>
              </a:rPr>
              <a:t>1</a:t>
            </a:r>
          </a:p>
          <a:p>
            <a:pPr algn="ctr" eaLnBrk="1" fontAlgn="auto" hangingPunct="1">
              <a:lnSpc>
                <a:spcPts val="2000"/>
              </a:lnSpc>
              <a:spcBef>
                <a:spcPts val="0"/>
              </a:spcBef>
              <a:spcAft>
                <a:spcPts val="0"/>
              </a:spcAft>
              <a:defRPr/>
            </a:pPr>
            <a:r>
              <a:rPr lang="en-GB" sz="1800" dirty="0">
                <a:solidFill>
                  <a:prstClr val="black"/>
                </a:solidFill>
              </a:rPr>
              <a:t>Prepare ‘blue sheet’ with anticipated</a:t>
            </a:r>
          </a:p>
          <a:p>
            <a:pPr algn="ctr" eaLnBrk="1" fontAlgn="auto" hangingPunct="1">
              <a:lnSpc>
                <a:spcPts val="2000"/>
              </a:lnSpc>
              <a:spcBef>
                <a:spcPts val="0"/>
              </a:spcBef>
              <a:spcAft>
                <a:spcPts val="0"/>
              </a:spcAft>
              <a:defRPr/>
            </a:pPr>
            <a:r>
              <a:rPr lang="en-GB" sz="1800" dirty="0">
                <a:solidFill>
                  <a:prstClr val="black"/>
                </a:solidFill>
              </a:rPr>
              <a:t>generic feedback</a:t>
            </a:r>
          </a:p>
        </p:txBody>
      </p:sp>
      <p:sp>
        <p:nvSpPr>
          <p:cNvPr id="3" name="Oval 2"/>
          <p:cNvSpPr/>
          <p:nvPr/>
        </p:nvSpPr>
        <p:spPr>
          <a:xfrm>
            <a:off x="3505200" y="2286000"/>
            <a:ext cx="2819400" cy="27432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dirty="0">
                <a:solidFill>
                  <a:prstClr val="black"/>
                </a:solidFill>
              </a:rPr>
              <a:t>Summary: providing feedback within 24 hours</a:t>
            </a:r>
          </a:p>
        </p:txBody>
      </p:sp>
      <p:sp>
        <p:nvSpPr>
          <p:cNvPr id="4" name="Oval 3"/>
          <p:cNvSpPr/>
          <p:nvPr/>
        </p:nvSpPr>
        <p:spPr>
          <a:xfrm>
            <a:off x="5791200" y="1295400"/>
            <a:ext cx="1828800" cy="1828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2000"/>
              </a:lnSpc>
              <a:spcBef>
                <a:spcPts val="0"/>
              </a:spcBef>
              <a:spcAft>
                <a:spcPts val="0"/>
              </a:spcAft>
              <a:defRPr/>
            </a:pPr>
            <a:r>
              <a:rPr lang="en-GB" sz="2400" dirty="0">
                <a:solidFill>
                  <a:prstClr val="black"/>
                </a:solidFill>
              </a:rPr>
              <a:t>3</a:t>
            </a:r>
            <a:endParaRPr lang="en-GB" sz="2000" dirty="0">
              <a:solidFill>
                <a:prstClr val="black"/>
              </a:solidFill>
            </a:endParaRPr>
          </a:p>
          <a:p>
            <a:pPr algn="ctr" eaLnBrk="1" fontAlgn="auto" hangingPunct="1">
              <a:lnSpc>
                <a:spcPts val="2000"/>
              </a:lnSpc>
              <a:spcBef>
                <a:spcPts val="0"/>
              </a:spcBef>
              <a:spcAft>
                <a:spcPts val="0"/>
              </a:spcAft>
              <a:defRPr/>
            </a:pPr>
            <a:r>
              <a:rPr lang="en-GB" sz="2000" dirty="0">
                <a:solidFill>
                  <a:prstClr val="black"/>
                </a:solidFill>
              </a:rPr>
              <a:t>Collect students’ work at start of lecture</a:t>
            </a:r>
          </a:p>
        </p:txBody>
      </p:sp>
      <p:sp>
        <p:nvSpPr>
          <p:cNvPr id="5" name="Oval 4"/>
          <p:cNvSpPr/>
          <p:nvPr/>
        </p:nvSpPr>
        <p:spPr>
          <a:xfrm>
            <a:off x="3962400" y="457200"/>
            <a:ext cx="1828800" cy="1828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2000"/>
              </a:lnSpc>
              <a:spcBef>
                <a:spcPts val="0"/>
              </a:spcBef>
              <a:spcAft>
                <a:spcPts val="0"/>
              </a:spcAft>
              <a:defRPr/>
            </a:pPr>
            <a:r>
              <a:rPr lang="en-GB" sz="2400" dirty="0">
                <a:solidFill>
                  <a:prstClr val="black"/>
                </a:solidFill>
              </a:rPr>
              <a:t>2</a:t>
            </a:r>
          </a:p>
          <a:p>
            <a:pPr algn="ctr" eaLnBrk="1" fontAlgn="auto" hangingPunct="1">
              <a:lnSpc>
                <a:spcPts val="2000"/>
              </a:lnSpc>
              <a:spcBef>
                <a:spcPts val="0"/>
              </a:spcBef>
              <a:spcAft>
                <a:spcPts val="0"/>
              </a:spcAft>
              <a:defRPr/>
            </a:pPr>
            <a:r>
              <a:rPr lang="en-GB" sz="2000" dirty="0">
                <a:solidFill>
                  <a:prstClr val="black"/>
                </a:solidFill>
              </a:rPr>
              <a:t>Set </a:t>
            </a:r>
          </a:p>
          <a:p>
            <a:pPr algn="ctr" eaLnBrk="1" fontAlgn="auto" hangingPunct="1">
              <a:lnSpc>
                <a:spcPts val="2000"/>
              </a:lnSpc>
              <a:spcBef>
                <a:spcPts val="0"/>
              </a:spcBef>
              <a:spcAft>
                <a:spcPts val="0"/>
              </a:spcAft>
              <a:defRPr/>
            </a:pPr>
            <a:r>
              <a:rPr lang="en-GB" sz="2000" dirty="0">
                <a:solidFill>
                  <a:prstClr val="black"/>
                </a:solidFill>
              </a:rPr>
              <a:t>hand-in deadline to be at lecture</a:t>
            </a:r>
          </a:p>
        </p:txBody>
      </p:sp>
      <p:sp>
        <p:nvSpPr>
          <p:cNvPr id="6" name="Oval 5"/>
          <p:cNvSpPr/>
          <p:nvPr/>
        </p:nvSpPr>
        <p:spPr>
          <a:xfrm>
            <a:off x="1752600" y="3276600"/>
            <a:ext cx="1828800" cy="1828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2000"/>
              </a:lnSpc>
              <a:spcBef>
                <a:spcPts val="0"/>
              </a:spcBef>
              <a:spcAft>
                <a:spcPts val="0"/>
              </a:spcAft>
              <a:defRPr/>
            </a:pPr>
            <a:r>
              <a:rPr lang="en-GB" sz="2400" dirty="0">
                <a:solidFill>
                  <a:prstClr val="black"/>
                </a:solidFill>
              </a:rPr>
              <a:t>7</a:t>
            </a:r>
            <a:endParaRPr lang="en-GB" sz="2000" dirty="0">
              <a:solidFill>
                <a:prstClr val="black"/>
              </a:solidFill>
            </a:endParaRPr>
          </a:p>
          <a:p>
            <a:pPr algn="ctr" eaLnBrk="1" fontAlgn="auto" hangingPunct="1">
              <a:lnSpc>
                <a:spcPts val="2000"/>
              </a:lnSpc>
              <a:spcBef>
                <a:spcPts val="0"/>
              </a:spcBef>
              <a:spcAft>
                <a:spcPts val="0"/>
              </a:spcAft>
              <a:defRPr/>
            </a:pPr>
            <a:r>
              <a:rPr lang="en-GB" sz="2000" dirty="0">
                <a:solidFill>
                  <a:prstClr val="black"/>
                </a:solidFill>
              </a:rPr>
              <a:t>Take away work to mark in a third of the time</a:t>
            </a:r>
          </a:p>
        </p:txBody>
      </p:sp>
      <p:sp>
        <p:nvSpPr>
          <p:cNvPr id="7" name="Oval 6"/>
          <p:cNvSpPr/>
          <p:nvPr/>
        </p:nvSpPr>
        <p:spPr>
          <a:xfrm>
            <a:off x="3048000" y="4800600"/>
            <a:ext cx="1828800" cy="1828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2000"/>
              </a:lnSpc>
              <a:spcBef>
                <a:spcPts val="0"/>
              </a:spcBef>
              <a:spcAft>
                <a:spcPts val="0"/>
              </a:spcAft>
              <a:defRPr/>
            </a:pPr>
            <a:r>
              <a:rPr lang="en-GB" sz="2400" dirty="0">
                <a:solidFill>
                  <a:prstClr val="black"/>
                </a:solidFill>
              </a:rPr>
              <a:t>6</a:t>
            </a:r>
          </a:p>
          <a:p>
            <a:pPr algn="ctr" eaLnBrk="1" fontAlgn="auto" hangingPunct="1">
              <a:lnSpc>
                <a:spcPts val="2000"/>
              </a:lnSpc>
              <a:spcBef>
                <a:spcPts val="0"/>
              </a:spcBef>
              <a:spcAft>
                <a:spcPts val="0"/>
              </a:spcAft>
              <a:defRPr/>
            </a:pPr>
            <a:r>
              <a:rPr lang="en-GB" sz="2000" dirty="0">
                <a:solidFill>
                  <a:prstClr val="black"/>
                </a:solidFill>
              </a:rPr>
              <a:t>Talk class through one important point</a:t>
            </a:r>
          </a:p>
        </p:txBody>
      </p:sp>
      <p:sp>
        <p:nvSpPr>
          <p:cNvPr id="8" name="Oval 7"/>
          <p:cNvSpPr/>
          <p:nvPr/>
        </p:nvSpPr>
        <p:spPr>
          <a:xfrm>
            <a:off x="6248400" y="3276600"/>
            <a:ext cx="1828800" cy="1828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2000"/>
              </a:lnSpc>
              <a:spcBef>
                <a:spcPts val="0"/>
              </a:spcBef>
              <a:spcAft>
                <a:spcPts val="0"/>
              </a:spcAft>
              <a:defRPr/>
            </a:pPr>
            <a:r>
              <a:rPr lang="en-GB" sz="2400" dirty="0">
                <a:solidFill>
                  <a:prstClr val="black"/>
                </a:solidFill>
              </a:rPr>
              <a:t>4</a:t>
            </a:r>
            <a:endParaRPr lang="en-GB" sz="2000" dirty="0">
              <a:solidFill>
                <a:prstClr val="black"/>
              </a:solidFill>
            </a:endParaRPr>
          </a:p>
          <a:p>
            <a:pPr algn="ctr" eaLnBrk="1" fontAlgn="auto" hangingPunct="1">
              <a:lnSpc>
                <a:spcPts val="2000"/>
              </a:lnSpc>
              <a:spcBef>
                <a:spcPts val="0"/>
              </a:spcBef>
              <a:spcAft>
                <a:spcPts val="0"/>
              </a:spcAft>
              <a:defRPr/>
            </a:pPr>
            <a:r>
              <a:rPr lang="en-GB" sz="2000" dirty="0">
                <a:solidFill>
                  <a:prstClr val="black"/>
                </a:solidFill>
              </a:rPr>
              <a:t>Hand out ‘blue sheet’</a:t>
            </a:r>
          </a:p>
        </p:txBody>
      </p:sp>
      <p:sp>
        <p:nvSpPr>
          <p:cNvPr id="9" name="Oval 8"/>
          <p:cNvSpPr/>
          <p:nvPr/>
        </p:nvSpPr>
        <p:spPr>
          <a:xfrm>
            <a:off x="5029200" y="4800600"/>
            <a:ext cx="1828800" cy="1828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2000"/>
              </a:lnSpc>
              <a:spcBef>
                <a:spcPts val="0"/>
              </a:spcBef>
              <a:spcAft>
                <a:spcPts val="0"/>
              </a:spcAft>
              <a:defRPr/>
            </a:pPr>
            <a:r>
              <a:rPr lang="en-GB" sz="2400" dirty="0">
                <a:solidFill>
                  <a:prstClr val="black"/>
                </a:solidFill>
              </a:rPr>
              <a:t>5</a:t>
            </a:r>
            <a:endParaRPr lang="en-GB" sz="2000" dirty="0">
              <a:solidFill>
                <a:prstClr val="black"/>
              </a:solidFill>
            </a:endParaRPr>
          </a:p>
          <a:p>
            <a:pPr algn="ctr" eaLnBrk="1" fontAlgn="auto" hangingPunct="1">
              <a:lnSpc>
                <a:spcPts val="2000"/>
              </a:lnSpc>
              <a:spcBef>
                <a:spcPts val="0"/>
              </a:spcBef>
              <a:spcAft>
                <a:spcPts val="0"/>
              </a:spcAft>
              <a:defRPr/>
            </a:pPr>
            <a:r>
              <a:rPr lang="en-GB" sz="2000" dirty="0">
                <a:solidFill>
                  <a:prstClr val="black"/>
                </a:solidFill>
              </a:rPr>
              <a:t>Let students read blue sheet for short while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
            <a:ext cx="9144000" cy="1124679"/>
          </a:xfrm>
        </p:spPr>
        <p:txBody>
          <a:bodyPr/>
          <a:lstStyle/>
          <a:p>
            <a:r>
              <a:rPr lang="en-GB" sz="3200" b="1" dirty="0" smtClean="0">
                <a:solidFill>
                  <a:srgbClr val="FF0000"/>
                </a:solidFill>
              </a:rPr>
              <a:t>Teaching – and research – and reflection:</a:t>
            </a:r>
            <a:br>
              <a:rPr lang="en-GB" sz="3200" b="1" dirty="0" smtClean="0">
                <a:solidFill>
                  <a:srgbClr val="FF0000"/>
                </a:solidFill>
              </a:rPr>
            </a:br>
            <a:r>
              <a:rPr lang="en-GB" sz="3200" b="1" dirty="0" smtClean="0">
                <a:solidFill>
                  <a:srgbClr val="FF0000"/>
                </a:solidFill>
              </a:rPr>
              <a:t>the ten most important words</a:t>
            </a:r>
          </a:p>
        </p:txBody>
      </p:sp>
      <p:sp>
        <p:nvSpPr>
          <p:cNvPr id="23555" name="Content Placeholder 2"/>
          <p:cNvSpPr>
            <a:spLocks noGrp="1"/>
          </p:cNvSpPr>
          <p:nvPr>
            <p:ph sz="half" idx="1"/>
          </p:nvPr>
        </p:nvSpPr>
        <p:spPr>
          <a:xfrm>
            <a:off x="285720" y="1643050"/>
            <a:ext cx="4225925" cy="3438532"/>
          </a:xfrm>
        </p:spPr>
        <p:txBody>
          <a:bodyPr/>
          <a:lstStyle/>
          <a:p>
            <a:r>
              <a:rPr lang="en-GB" dirty="0" smtClean="0"/>
              <a:t>Why?</a:t>
            </a:r>
          </a:p>
          <a:p>
            <a:r>
              <a:rPr lang="en-GB" dirty="0" smtClean="0"/>
              <a:t>What?</a:t>
            </a:r>
          </a:p>
          <a:p>
            <a:r>
              <a:rPr lang="en-GB" dirty="0" smtClean="0"/>
              <a:t>Who?</a:t>
            </a:r>
          </a:p>
          <a:p>
            <a:r>
              <a:rPr lang="en-GB" dirty="0" smtClean="0"/>
              <a:t>Where?</a:t>
            </a:r>
          </a:p>
          <a:p>
            <a:r>
              <a:rPr lang="en-GB" dirty="0" smtClean="0"/>
              <a:t>When?</a:t>
            </a:r>
          </a:p>
          <a:p>
            <a:r>
              <a:rPr lang="en-GB" dirty="0" smtClean="0"/>
              <a:t>How?</a:t>
            </a:r>
          </a:p>
        </p:txBody>
      </p:sp>
      <p:sp>
        <p:nvSpPr>
          <p:cNvPr id="23556" name="Content Placeholder 3"/>
          <p:cNvSpPr>
            <a:spLocks noGrp="1"/>
          </p:cNvSpPr>
          <p:nvPr>
            <p:ph sz="half" idx="2"/>
          </p:nvPr>
        </p:nvSpPr>
        <p:spPr>
          <a:xfrm>
            <a:off x="3714744" y="1714488"/>
            <a:ext cx="4227513" cy="3509970"/>
          </a:xfrm>
        </p:spPr>
        <p:txBody>
          <a:bodyPr/>
          <a:lstStyle/>
          <a:p>
            <a:r>
              <a:rPr lang="en-GB" dirty="0" smtClean="0"/>
              <a:t>Which?</a:t>
            </a:r>
          </a:p>
          <a:p>
            <a:r>
              <a:rPr lang="en-GB" dirty="0" smtClean="0"/>
              <a:t>So what?</a:t>
            </a:r>
          </a:p>
          <a:p>
            <a:r>
              <a:rPr lang="en-GB" dirty="0" smtClean="0"/>
              <a:t>Wow?</a:t>
            </a:r>
          </a:p>
          <a:p>
            <a:pPr>
              <a:buNone/>
            </a:pPr>
            <a:r>
              <a:rPr lang="en-GB" dirty="0" smtClean="0"/>
              <a:t>And the most powerful four-letter word in the English language...</a:t>
            </a:r>
          </a:p>
          <a:p>
            <a:pPr>
              <a:buNone/>
            </a:pPr>
            <a:r>
              <a:rPr lang="en-GB" sz="4000" dirty="0" smtClean="0">
                <a:solidFill>
                  <a:srgbClr val="CC0000"/>
                </a:solidFill>
              </a:rPr>
              <a:t>	????</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‘what’ </a:t>
            </a:r>
            <a:r>
              <a:rPr lang="en-GB" sz="3600" dirty="0" smtClean="0">
                <a:solidFill>
                  <a:srgbClr val="00B050"/>
                </a:solidFill>
              </a:rPr>
              <a:t>is getting ever less important</a:t>
            </a:r>
            <a:endParaRPr lang="en-GB" sz="3600" dirty="0">
              <a:solidFill>
                <a:srgbClr val="00B050"/>
              </a:solidFill>
            </a:endParaRPr>
          </a:p>
        </p:txBody>
      </p:sp>
      <p:sp>
        <p:nvSpPr>
          <p:cNvPr id="3" name="Content Placeholder 2"/>
          <p:cNvSpPr>
            <a:spLocks noGrp="1"/>
          </p:cNvSpPr>
          <p:nvPr>
            <p:ph idx="1"/>
          </p:nvPr>
        </p:nvSpPr>
        <p:spPr/>
        <p:txBody>
          <a:bodyPr/>
          <a:lstStyle/>
          <a:p>
            <a:pPr>
              <a:lnSpc>
                <a:spcPct val="100000"/>
              </a:lnSpc>
            </a:pPr>
            <a:r>
              <a:rPr lang="en-GB" sz="2000" dirty="0" smtClean="0"/>
              <a:t>Columbia University research published recently (2011)  in Science magazine shows that people are much less prepared to remember ‘</a:t>
            </a:r>
            <a:r>
              <a:rPr lang="en-GB" sz="2000" dirty="0" smtClean="0">
                <a:solidFill>
                  <a:srgbClr val="FF0000"/>
                </a:solidFill>
              </a:rPr>
              <a:t>what</a:t>
            </a:r>
            <a:r>
              <a:rPr lang="en-GB" sz="2000" dirty="0" smtClean="0"/>
              <a:t>’, but better at remembering </a:t>
            </a:r>
            <a:r>
              <a:rPr lang="en-GB" sz="2000" dirty="0" smtClean="0">
                <a:solidFill>
                  <a:srgbClr val="FF0000"/>
                </a:solidFill>
              </a:rPr>
              <a:t>where</a:t>
            </a:r>
            <a:r>
              <a:rPr lang="en-GB" sz="2000" dirty="0" smtClean="0"/>
              <a:t> to access information, and </a:t>
            </a:r>
            <a:r>
              <a:rPr lang="en-GB" sz="2000" dirty="0" smtClean="0">
                <a:solidFill>
                  <a:srgbClr val="FF0000"/>
                </a:solidFill>
              </a:rPr>
              <a:t>how</a:t>
            </a:r>
            <a:r>
              <a:rPr lang="en-GB" sz="2000" dirty="0" smtClean="0"/>
              <a:t> to do so.</a:t>
            </a:r>
          </a:p>
          <a:p>
            <a:pPr>
              <a:lnSpc>
                <a:spcPct val="100000"/>
              </a:lnSpc>
            </a:pPr>
            <a:r>
              <a:rPr lang="en-GB" sz="2000" dirty="0" smtClean="0"/>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1800" i="1" dirty="0" smtClean="0">
                <a:solidFill>
                  <a:schemeClr val="tx1"/>
                </a:solidFill>
              </a:rPr>
              <a:t>Published Online July 14 2011 </a:t>
            </a:r>
            <a:r>
              <a:rPr lang="en-US" sz="1800" i="1" dirty="0" smtClean="0">
                <a:solidFill>
                  <a:schemeClr val="tx1"/>
                </a:solidFill>
                <a:hlinkClick r:id="rId2" action="ppaction://hlinkfile"/>
              </a:rPr>
              <a:t>&lt; Science Express Index</a:t>
            </a:r>
            <a:r>
              <a:rPr lang="en-US" sz="1800" i="1" dirty="0" smtClean="0">
                <a:solidFill>
                  <a:schemeClr val="tx1"/>
                </a:solidFill>
              </a:rPr>
              <a:t>  Science DOI: 10.1126/science.1207745 </a:t>
            </a:r>
            <a:endParaRPr lang="en-US" sz="1800" dirty="0" smtClean="0">
              <a:solidFill>
                <a:schemeClr val="tx1"/>
              </a:solidFill>
            </a:endParaRPr>
          </a:p>
          <a:p>
            <a:pPr>
              <a:buNone/>
            </a:pPr>
            <a:r>
              <a:rPr lang="en-US" sz="1800" dirty="0" smtClean="0">
                <a:solidFill>
                  <a:schemeClr val="tx1"/>
                </a:solidFill>
              </a:rPr>
              <a:t>Report: Google Effects on Memory: Cognitive Consequences of Having Information at Our Fingertips </a:t>
            </a:r>
            <a:r>
              <a:rPr lang="en-US" sz="1800" dirty="0" smtClean="0">
                <a:solidFill>
                  <a:schemeClr val="tx1"/>
                </a:solidFill>
                <a:hlinkClick r:id="rId3" action="ppaction://hlinkfile"/>
              </a:rPr>
              <a:t>Betsy Sparrow</a:t>
            </a:r>
            <a:r>
              <a:rPr lang="en-US" sz="1800" dirty="0" smtClean="0">
                <a:solidFill>
                  <a:schemeClr val="tx1"/>
                </a:solidFill>
              </a:rPr>
              <a:t>,</a:t>
            </a:r>
            <a:r>
              <a:rPr lang="en-US" sz="1800" dirty="0" smtClean="0">
                <a:solidFill>
                  <a:schemeClr val="tx1"/>
                </a:solidFill>
                <a:hlinkClick r:id="rId4" action="ppaction://hlinkfile"/>
              </a:rPr>
              <a:t>*</a:t>
            </a:r>
            <a:r>
              <a:rPr lang="en-US" sz="1800" dirty="0" smtClean="0">
                <a:solidFill>
                  <a:schemeClr val="tx1"/>
                </a:solidFill>
              </a:rPr>
              <a:t>, </a:t>
            </a:r>
            <a:r>
              <a:rPr lang="en-US" sz="1800" dirty="0" smtClean="0">
                <a:solidFill>
                  <a:schemeClr val="tx1"/>
                </a:solidFill>
                <a:hlinkClick r:id="rId5" action="ppaction://hlinkfile"/>
              </a:rPr>
              <a:t>Jenny Liu</a:t>
            </a:r>
            <a:r>
              <a:rPr lang="en-US" sz="1800" dirty="0" smtClean="0">
                <a:solidFill>
                  <a:schemeClr val="tx1"/>
                </a:solidFill>
              </a:rPr>
              <a:t>,  </a:t>
            </a:r>
            <a:r>
              <a:rPr lang="en-US" sz="1800" dirty="0" smtClean="0">
                <a:solidFill>
                  <a:schemeClr val="tx1"/>
                </a:solidFill>
                <a:hlinkClick r:id="rId6" action="ppaction://hlinkfile"/>
              </a:rPr>
              <a:t>Daniel M. Wegner</a:t>
            </a:r>
            <a:endParaRPr lang="en-US" sz="1800" dirty="0" smtClean="0">
              <a:solidFill>
                <a:schemeClr val="tx1"/>
              </a:solidFill>
            </a:endParaRPr>
          </a:p>
          <a:p>
            <a:pPr>
              <a:lnSpc>
                <a:spcPct val="100000"/>
              </a:lnSpc>
            </a:pPr>
            <a:endParaRPr lang="en-GB" sz="2000" dirty="0"/>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indent="-533400" eaLnBrk="1" hangingPunct="1">
              <a:lnSpc>
                <a:spcPct val="90000"/>
              </a:lnSpc>
              <a:spcBef>
                <a:spcPct val="35000"/>
              </a:spcBef>
              <a:buClr>
                <a:srgbClr val="009900"/>
              </a:buClr>
              <a:buFont typeface="Wingdings" pitchFamily="2" charset="2"/>
              <a:buChar char="v"/>
              <a:defRPr/>
            </a:pPr>
            <a:r>
              <a:rPr lang="en-GB" kern="0" dirty="0" smtClean="0">
                <a:solidFill>
                  <a:srgbClr val="660066"/>
                </a:solidFill>
                <a:latin typeface="Arial"/>
              </a:rPr>
              <a:t>Why? </a:t>
            </a:r>
            <a:r>
              <a:rPr lang="en-GB" kern="0" dirty="0" smtClean="0">
                <a:solidFill>
                  <a:srgbClr val="C00000"/>
                </a:solidFill>
                <a:latin typeface="Arial"/>
              </a:rPr>
              <a:t>(rationale)</a:t>
            </a:r>
          </a:p>
          <a:p>
            <a:pPr marL="533400" indent="-533400" eaLnBrk="1" hangingPunct="1">
              <a:lnSpc>
                <a:spcPct val="90000"/>
              </a:lnSpc>
              <a:spcBef>
                <a:spcPct val="35000"/>
              </a:spcBef>
              <a:buClr>
                <a:srgbClr val="009900"/>
              </a:buClr>
              <a:buFont typeface="Wingdings" pitchFamily="2" charset="2"/>
              <a:buChar char="v"/>
              <a:defRPr/>
            </a:pPr>
            <a:r>
              <a:rPr lang="en-GB" sz="1600" kern="0" dirty="0" smtClean="0">
                <a:solidFill>
                  <a:srgbClr val="660066"/>
                </a:solidFill>
                <a:latin typeface="Arial"/>
              </a:rPr>
              <a:t>What? </a:t>
            </a:r>
            <a:r>
              <a:rPr lang="en-GB" sz="1600" kern="0" dirty="0" smtClean="0">
                <a:solidFill>
                  <a:srgbClr val="C00000"/>
                </a:solidFill>
                <a:latin typeface="Arial"/>
              </a:rPr>
              <a:t>(content)</a:t>
            </a:r>
          </a:p>
          <a:p>
            <a:pPr marL="533400" indent="-533400" eaLnBrk="1" hangingPunct="1">
              <a:lnSpc>
                <a:spcPct val="90000"/>
              </a:lnSpc>
              <a:spcBef>
                <a:spcPct val="35000"/>
              </a:spcBef>
              <a:buClr>
                <a:srgbClr val="009900"/>
              </a:buClr>
              <a:buFont typeface="Wingdings" pitchFamily="2" charset="2"/>
              <a:buChar char="v"/>
              <a:defRPr/>
            </a:pPr>
            <a:r>
              <a:rPr lang="en-GB" kern="0" dirty="0" smtClean="0">
                <a:solidFill>
                  <a:srgbClr val="660066"/>
                </a:solidFill>
                <a:latin typeface="Arial"/>
              </a:rPr>
              <a:t>Who? </a:t>
            </a:r>
            <a:r>
              <a:rPr lang="en-GB" kern="0" dirty="0" smtClean="0">
                <a:solidFill>
                  <a:srgbClr val="C00000"/>
                </a:solidFill>
                <a:latin typeface="Arial"/>
              </a:rPr>
              <a:t>(people, you, me, them)</a:t>
            </a:r>
          </a:p>
          <a:p>
            <a:pPr marL="533400" indent="-533400" eaLnBrk="1" hangingPunct="1">
              <a:lnSpc>
                <a:spcPct val="90000"/>
              </a:lnSpc>
              <a:spcBef>
                <a:spcPct val="35000"/>
              </a:spcBef>
              <a:buClr>
                <a:srgbClr val="009900"/>
              </a:buClr>
              <a:buFont typeface="Wingdings" pitchFamily="2" charset="2"/>
              <a:buChar char="v"/>
              <a:defRPr/>
            </a:pPr>
            <a:r>
              <a:rPr lang="en-GB" kern="0" dirty="0" smtClean="0">
                <a:solidFill>
                  <a:srgbClr val="660066"/>
                </a:solidFill>
                <a:latin typeface="Arial"/>
              </a:rPr>
              <a:t>Where? </a:t>
            </a:r>
            <a:r>
              <a:rPr lang="en-GB" kern="0" dirty="0" smtClean="0">
                <a:solidFill>
                  <a:srgbClr val="C00000"/>
                </a:solidFill>
                <a:latin typeface="Arial"/>
              </a:rPr>
              <a:t>(locations)</a:t>
            </a:r>
          </a:p>
          <a:p>
            <a:pPr marL="533400" indent="-533400" eaLnBrk="1" hangingPunct="1">
              <a:lnSpc>
                <a:spcPct val="90000"/>
              </a:lnSpc>
              <a:spcBef>
                <a:spcPct val="35000"/>
              </a:spcBef>
              <a:buClr>
                <a:srgbClr val="009900"/>
              </a:buClr>
              <a:buFont typeface="Wingdings" pitchFamily="2" charset="2"/>
              <a:buChar char="v"/>
              <a:defRPr/>
            </a:pPr>
            <a:r>
              <a:rPr lang="en-GB" kern="0" dirty="0" smtClean="0">
                <a:solidFill>
                  <a:srgbClr val="660066"/>
                </a:solidFill>
                <a:latin typeface="Arial"/>
              </a:rPr>
              <a:t>When? </a:t>
            </a:r>
            <a:r>
              <a:rPr lang="en-GB" kern="0" dirty="0" smtClean="0">
                <a:solidFill>
                  <a:srgbClr val="C00000"/>
                </a:solidFill>
                <a:latin typeface="Arial"/>
              </a:rPr>
              <a:t>(times)</a:t>
            </a:r>
          </a:p>
          <a:p>
            <a:pPr marL="533400" indent="-533400" eaLnBrk="1" hangingPunct="1">
              <a:lnSpc>
                <a:spcPct val="90000"/>
              </a:lnSpc>
              <a:spcBef>
                <a:spcPct val="35000"/>
              </a:spcBef>
              <a:buClr>
                <a:srgbClr val="009900"/>
              </a:buClr>
              <a:buFont typeface="Wingdings" pitchFamily="2" charset="2"/>
              <a:buChar char="v"/>
              <a:defRPr/>
            </a:pPr>
            <a:r>
              <a:rPr lang="en-GB" kern="0" dirty="0" smtClean="0">
                <a:solidFill>
                  <a:srgbClr val="660066"/>
                </a:solidFill>
                <a:latin typeface="Arial"/>
              </a:rPr>
              <a:t>How? </a:t>
            </a:r>
            <a:r>
              <a:rPr lang="en-GB" kern="0" dirty="0" smtClean="0">
                <a:solidFill>
                  <a:srgbClr val="C00000"/>
                </a:solidFill>
                <a:latin typeface="Arial"/>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indent="-533400" eaLnBrk="1" hangingPunct="1">
              <a:lnSpc>
                <a:spcPct val="90000"/>
              </a:lnSpc>
              <a:spcBef>
                <a:spcPct val="35000"/>
              </a:spcBef>
              <a:buClr>
                <a:srgbClr val="009900"/>
              </a:buClr>
              <a:buFont typeface="Wingdings" pitchFamily="2" charset="2"/>
              <a:buChar char="v"/>
              <a:defRPr/>
            </a:pPr>
            <a:r>
              <a:rPr lang="en-GB" kern="0" dirty="0" smtClean="0">
                <a:solidFill>
                  <a:srgbClr val="660066"/>
                </a:solidFill>
                <a:latin typeface="Arial"/>
              </a:rPr>
              <a:t>Which? </a:t>
            </a:r>
            <a:r>
              <a:rPr lang="en-GB" kern="0" dirty="0" smtClean="0">
                <a:solidFill>
                  <a:srgbClr val="C00000"/>
                </a:solidFill>
                <a:latin typeface="Arial"/>
              </a:rPr>
              <a:t>(decisions)</a:t>
            </a:r>
          </a:p>
          <a:p>
            <a:pPr marL="533400" indent="-533400" eaLnBrk="1" hangingPunct="1">
              <a:lnSpc>
                <a:spcPct val="90000"/>
              </a:lnSpc>
              <a:spcBef>
                <a:spcPct val="35000"/>
              </a:spcBef>
              <a:buClr>
                <a:srgbClr val="009900"/>
              </a:buClr>
              <a:buFont typeface="Wingdings" pitchFamily="2" charset="2"/>
              <a:buChar char="v"/>
              <a:defRPr/>
            </a:pPr>
            <a:r>
              <a:rPr lang="en-GB" kern="0" dirty="0" smtClean="0">
                <a:solidFill>
                  <a:srgbClr val="660066"/>
                </a:solidFill>
                <a:latin typeface="Arial"/>
              </a:rPr>
              <a:t>So what? </a:t>
            </a:r>
            <a:r>
              <a:rPr lang="en-GB" kern="0" dirty="0" smtClean="0">
                <a:solidFill>
                  <a:srgbClr val="C00000"/>
                </a:solidFill>
                <a:latin typeface="Arial"/>
              </a:rPr>
              <a:t>(importance?)</a:t>
            </a:r>
          </a:p>
          <a:p>
            <a:pPr marL="533400" indent="-533400" eaLnBrk="1" hangingPunct="1">
              <a:lnSpc>
                <a:spcPct val="90000"/>
              </a:lnSpc>
              <a:spcBef>
                <a:spcPct val="35000"/>
              </a:spcBef>
              <a:buClr>
                <a:srgbClr val="009900"/>
              </a:buClr>
              <a:buFont typeface="Wingdings" pitchFamily="2" charset="2"/>
              <a:buChar char="v"/>
              <a:defRPr/>
            </a:pPr>
            <a:r>
              <a:rPr lang="en-GB" kern="0" dirty="0" smtClean="0">
                <a:solidFill>
                  <a:srgbClr val="660066"/>
                </a:solidFill>
                <a:latin typeface="Arial"/>
              </a:rPr>
              <a:t>Wow? </a:t>
            </a:r>
            <a:r>
              <a:rPr lang="en-GB" kern="0" dirty="0" smtClean="0">
                <a:solidFill>
                  <a:srgbClr val="C00000"/>
                </a:solidFill>
                <a:latin typeface="Arial"/>
              </a:rPr>
              <a:t>(impact?)</a:t>
            </a:r>
          </a:p>
          <a:p>
            <a:pPr marL="533400" indent="-533400" eaLnBrk="1" hangingPunct="1">
              <a:lnSpc>
                <a:spcPct val="90000"/>
              </a:lnSpc>
              <a:spcBef>
                <a:spcPct val="35000"/>
              </a:spcBef>
              <a:buClr>
                <a:srgbClr val="009900"/>
              </a:buClr>
              <a:buFont typeface="Wingdings" pitchFamily="2" charset="2"/>
              <a:buNone/>
              <a:defRPr/>
            </a:pPr>
            <a:r>
              <a:rPr lang="en-GB" kern="0" dirty="0" smtClean="0">
                <a:solidFill>
                  <a:srgbClr val="660066"/>
                </a:solidFill>
                <a:latin typeface="Arial"/>
              </a:rPr>
              <a:t>And the most powerful four-letter word in the English language...</a:t>
            </a:r>
          </a:p>
          <a:p>
            <a:pPr marL="533400" indent="-533400" eaLnBrk="1" hangingPunct="1">
              <a:lnSpc>
                <a:spcPct val="90000"/>
              </a:lnSpc>
              <a:spcBef>
                <a:spcPct val="35000"/>
              </a:spcBef>
              <a:buClr>
                <a:srgbClr val="009900"/>
              </a:buClr>
              <a:buFont typeface="Wingdings" pitchFamily="2" charset="2"/>
              <a:buNone/>
              <a:defRPr/>
            </a:pPr>
            <a:r>
              <a:rPr lang="en-GB" sz="3600" kern="0" dirty="0" smtClean="0">
                <a:solidFill>
                  <a:srgbClr val="CC0000"/>
                </a:solidFill>
                <a:latin typeface="Arial"/>
              </a:rPr>
              <a:t>	????</a:t>
            </a:r>
          </a:p>
        </p:txBody>
      </p:sp>
      <p:sp>
        <p:nvSpPr>
          <p:cNvPr id="5" name="Title 1"/>
          <p:cNvSpPr txBox="1">
            <a:spLocks/>
          </p:cNvSpPr>
          <p:nvPr/>
        </p:nvSpPr>
        <p:spPr>
          <a:xfrm>
            <a:off x="0" y="1"/>
            <a:ext cx="9144000" cy="1124679"/>
          </a:xfrm>
          <a:prstGeom prst="rect">
            <a:avLst/>
          </a:prstGeom>
        </p:spPr>
        <p:txBody>
          <a:bodyPr/>
          <a:lstStyle/>
          <a:p>
            <a:pPr algn="ctr" eaLnBrk="1" hangingPunct="1">
              <a:lnSpc>
                <a:spcPct val="85000"/>
              </a:lnSpc>
              <a:defRPr/>
            </a:pPr>
            <a:r>
              <a:rPr lang="en-GB" sz="3200" kern="0" smtClean="0">
                <a:solidFill>
                  <a:srgbClr val="FF0000"/>
                </a:solidFill>
                <a:latin typeface="Arial Rounded MT Bold"/>
              </a:rPr>
              <a:t>Teaching – and research – and reflection:</a:t>
            </a:r>
            <a:br>
              <a:rPr lang="en-GB" sz="3200" kern="0" smtClean="0">
                <a:solidFill>
                  <a:srgbClr val="FF0000"/>
                </a:solidFill>
                <a:latin typeface="Arial Rounded MT Bold"/>
              </a:rPr>
            </a:br>
            <a:r>
              <a:rPr lang="en-GB" sz="3200" kern="0" smtClean="0">
                <a:solidFill>
                  <a:srgbClr val="FF0000"/>
                </a:solidFill>
                <a:latin typeface="Arial Rounded MT Bold"/>
              </a:rPr>
              <a:t>the ten most important words</a:t>
            </a:r>
            <a:endParaRPr lang="en-GB" sz="3200" kern="0" dirty="0" smtClean="0">
              <a:solidFill>
                <a:srgbClr val="FF0000"/>
              </a:solidFill>
              <a:latin typeface="Arial Rounded MT Bold"/>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8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13"/>
            <a:ext cx="8893175" cy="73975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smtClean="0">
                <a:latin typeface="Calibri" pitchFamily="34" charset="0"/>
              </a:rPr>
              <a:t>Boud et al 2010: ‘Assessment 2020’</a:t>
            </a:r>
            <a:endParaRPr lang="en-US" sz="3600" b="1" dirty="0">
              <a:latin typeface="Calibri" pitchFamily="34" charset="0"/>
            </a:endParaRPr>
          </a:p>
        </p:txBody>
      </p:sp>
      <p:sp>
        <p:nvSpPr>
          <p:cNvPr id="3" name="Content Placeholder 2"/>
          <p:cNvSpPr>
            <a:spLocks noGrp="1"/>
          </p:cNvSpPr>
          <p:nvPr>
            <p:ph idx="1"/>
          </p:nvPr>
        </p:nvSpPr>
        <p:spPr>
          <a:xfrm>
            <a:off x="0" y="785794"/>
            <a:ext cx="8964613" cy="6072205"/>
          </a:xfrm>
        </p:spPr>
        <p:txBody>
          <a:bodyPr/>
          <a:lstStyle/>
          <a:p>
            <a:pPr>
              <a:lnSpc>
                <a:spcPct val="100000"/>
              </a:lnSpc>
              <a:buNone/>
            </a:pPr>
            <a:r>
              <a:rPr lang="en-GB" sz="2800" dirty="0" smtClean="0">
                <a:solidFill>
                  <a:srgbClr val="C00000"/>
                </a:solidFill>
              </a:rPr>
              <a:t>Assessment has most effect when...:</a:t>
            </a:r>
          </a:p>
          <a:p>
            <a:pPr>
              <a:lnSpc>
                <a:spcPct val="100000"/>
              </a:lnSpc>
              <a:buFont typeface="+mj-lt"/>
              <a:buAutoNum type="arabicPeriod"/>
            </a:pPr>
            <a:r>
              <a:rPr lang="en-GB" sz="2400" dirty="0" smtClean="0"/>
              <a:t>It is used to </a:t>
            </a:r>
            <a:r>
              <a:rPr lang="en-GB" sz="2400" dirty="0" smtClean="0">
                <a:solidFill>
                  <a:srgbClr val="FF0000"/>
                </a:solidFill>
              </a:rPr>
              <a:t>engage</a:t>
            </a:r>
            <a:r>
              <a:rPr lang="en-GB" sz="2400" dirty="0" smtClean="0"/>
              <a:t> students in learning that is productive.</a:t>
            </a:r>
          </a:p>
          <a:p>
            <a:pPr>
              <a:lnSpc>
                <a:spcPct val="100000"/>
              </a:lnSpc>
              <a:buFont typeface="+mj-lt"/>
              <a:buAutoNum type="arabicPeriod"/>
            </a:pPr>
            <a:r>
              <a:rPr lang="en-GB" sz="2400" dirty="0" smtClean="0"/>
              <a:t>Feedback is used to actively </a:t>
            </a:r>
            <a:r>
              <a:rPr lang="en-GB" sz="2400" dirty="0" smtClean="0">
                <a:solidFill>
                  <a:srgbClr val="FF0000"/>
                </a:solidFill>
              </a:rPr>
              <a:t>improve</a:t>
            </a:r>
            <a:r>
              <a:rPr lang="en-GB" sz="2400" dirty="0" smtClean="0"/>
              <a:t> student learning.</a:t>
            </a:r>
          </a:p>
          <a:p>
            <a:pPr>
              <a:lnSpc>
                <a:spcPct val="100000"/>
              </a:lnSpc>
              <a:buFont typeface="+mj-lt"/>
              <a:buAutoNum type="arabicPeriod"/>
            </a:pPr>
            <a:r>
              <a:rPr lang="en-US" sz="2400" dirty="0" smtClean="0"/>
              <a:t>Students and teachers become </a:t>
            </a:r>
            <a:r>
              <a:rPr lang="en-US" sz="2400" dirty="0" smtClean="0">
                <a:solidFill>
                  <a:srgbClr val="FF0000"/>
                </a:solidFill>
              </a:rPr>
              <a:t>responsible partners</a:t>
            </a:r>
            <a:r>
              <a:rPr lang="en-US" sz="2400" dirty="0" smtClean="0"/>
              <a:t> in learning and assessment.</a:t>
            </a:r>
          </a:p>
          <a:p>
            <a:pPr>
              <a:lnSpc>
                <a:spcPct val="100000"/>
              </a:lnSpc>
              <a:buFont typeface="+mj-lt"/>
              <a:buAutoNum type="arabicPeriod"/>
            </a:pPr>
            <a:r>
              <a:rPr lang="en-US" sz="2400" dirty="0" smtClean="0"/>
              <a:t>Students are </a:t>
            </a:r>
            <a:r>
              <a:rPr lang="en-US" sz="2400" dirty="0" smtClean="0">
                <a:solidFill>
                  <a:srgbClr val="FF0000"/>
                </a:solidFill>
              </a:rPr>
              <a:t>inducted</a:t>
            </a:r>
            <a:r>
              <a:rPr lang="en-US" sz="2400" dirty="0" smtClean="0"/>
              <a:t> into the assessment practices and cultures of higher education.</a:t>
            </a:r>
          </a:p>
          <a:p>
            <a:pPr>
              <a:lnSpc>
                <a:spcPct val="100000"/>
              </a:lnSpc>
              <a:buFont typeface="+mj-lt"/>
              <a:buAutoNum type="arabicPeriod"/>
            </a:pPr>
            <a:r>
              <a:rPr lang="en-US" sz="2400" dirty="0" smtClean="0"/>
              <a:t>Assessment </a:t>
            </a:r>
            <a:r>
              <a:rPr lang="en-US" sz="2400" dirty="0" smtClean="0">
                <a:solidFill>
                  <a:srgbClr val="FF0000"/>
                </a:solidFill>
              </a:rPr>
              <a:t>for</a:t>
            </a:r>
            <a:r>
              <a:rPr lang="en-US" sz="2400" dirty="0" smtClean="0"/>
              <a:t> learning is placed at the centre of subject and program design.</a:t>
            </a:r>
          </a:p>
          <a:p>
            <a:pPr>
              <a:lnSpc>
                <a:spcPct val="100000"/>
              </a:lnSpc>
              <a:buFont typeface="+mj-lt"/>
              <a:buAutoNum type="arabicPeriod"/>
            </a:pPr>
            <a:r>
              <a:rPr lang="en-US" sz="2400" dirty="0" smtClean="0"/>
              <a:t>Assessment </a:t>
            </a:r>
            <a:r>
              <a:rPr lang="en-US" sz="2400" dirty="0" smtClean="0">
                <a:solidFill>
                  <a:srgbClr val="FF0000"/>
                </a:solidFill>
              </a:rPr>
              <a:t>for</a:t>
            </a:r>
            <a:r>
              <a:rPr lang="en-US" sz="2400" dirty="0" smtClean="0"/>
              <a:t> learning is a focus for staff and institutional development.</a:t>
            </a:r>
          </a:p>
          <a:p>
            <a:pPr>
              <a:lnSpc>
                <a:spcPct val="100000"/>
              </a:lnSpc>
              <a:buFont typeface="+mj-lt"/>
              <a:buAutoNum type="arabicPeriod"/>
            </a:pPr>
            <a:r>
              <a:rPr lang="en-US" sz="2400" dirty="0" smtClean="0"/>
              <a:t>Assessment provides inclusive and trustworthy representation of student </a:t>
            </a:r>
            <a:r>
              <a:rPr lang="en-US" sz="2400" dirty="0" smtClean="0">
                <a:solidFill>
                  <a:srgbClr val="FF0000"/>
                </a:solidFill>
              </a:rPr>
              <a:t>achievement</a:t>
            </a:r>
            <a:r>
              <a:rPr lang="en-US" sz="2400" dirty="0" smtClean="0"/>
              <a:t>.</a:t>
            </a:r>
          </a:p>
          <a:p>
            <a:pPr>
              <a:lnSpc>
                <a:spcPct val="100000"/>
              </a:lnSpc>
              <a:buFont typeface="+mj-lt"/>
              <a:buAutoNum type="arabicPeriod"/>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96881"/>
          </a:xfrm>
        </p:spPr>
        <p:txBody>
          <a:bodyPr/>
          <a:lstStyle/>
          <a:p>
            <a:r>
              <a:rPr lang="en-GB" dirty="0" smtClean="0">
                <a:solidFill>
                  <a:srgbClr val="FFFF00"/>
                </a:solidFill>
              </a:rPr>
              <a:t>Boud et al, 2010</a:t>
            </a:r>
            <a:endParaRPr lang="en-US" dirty="0">
              <a:solidFill>
                <a:srgbClr val="FFFF00"/>
              </a:solidFill>
            </a:endParaRPr>
          </a:p>
        </p:txBody>
      </p:sp>
      <p:sp>
        <p:nvSpPr>
          <p:cNvPr id="3" name="Content Placeholder 2"/>
          <p:cNvSpPr>
            <a:spLocks noGrp="1"/>
          </p:cNvSpPr>
          <p:nvPr>
            <p:ph idx="1"/>
          </p:nvPr>
        </p:nvSpPr>
        <p:spPr>
          <a:xfrm>
            <a:off x="358775" y="785795"/>
            <a:ext cx="8605838" cy="5857916"/>
          </a:xfrm>
          <a:ln>
            <a:solidFill>
              <a:schemeClr val="tx1"/>
            </a:solidFill>
          </a:ln>
        </p:spPr>
        <p:txBody>
          <a:bodyPr/>
          <a:lstStyle/>
          <a:p>
            <a:pPr marL="0" indent="0">
              <a:lnSpc>
                <a:spcPct val="100000"/>
              </a:lnSpc>
              <a:buNone/>
            </a:pPr>
            <a:r>
              <a:rPr lang="en-US" sz="1500" dirty="0" smtClean="0">
                <a:solidFill>
                  <a:schemeClr val="tx1"/>
                </a:solidFill>
              </a:rPr>
              <a:t>David </a:t>
            </a:r>
            <a:r>
              <a:rPr lang="en-US" sz="1500" dirty="0" err="1" smtClean="0">
                <a:solidFill>
                  <a:schemeClr val="tx1"/>
                </a:solidFill>
              </a:rPr>
              <a:t>Boud</a:t>
            </a:r>
            <a:r>
              <a:rPr lang="en-US" sz="1500" dirty="0" smtClean="0">
                <a:solidFill>
                  <a:schemeClr val="tx1"/>
                </a:solidFill>
              </a:rPr>
              <a:t> (University of Technology, Sydney), Royce Sadler (Griffith University), Gordon </a:t>
            </a:r>
            <a:r>
              <a:rPr lang="en-US" sz="1500" dirty="0" err="1" smtClean="0">
                <a:solidFill>
                  <a:schemeClr val="tx1"/>
                </a:solidFill>
              </a:rPr>
              <a:t>Joughin</a:t>
            </a:r>
            <a:r>
              <a:rPr lang="en-US" sz="1500" dirty="0" smtClean="0">
                <a:solidFill>
                  <a:schemeClr val="tx1"/>
                </a:solidFill>
              </a:rPr>
              <a:t> (University of Wollongong), Richard James (University of Melbourne), Mark Freeman (University of Sydney), Sally </a:t>
            </a:r>
            <a:r>
              <a:rPr lang="en-US" sz="1500" dirty="0" err="1" smtClean="0">
                <a:solidFill>
                  <a:schemeClr val="tx1"/>
                </a:solidFill>
              </a:rPr>
              <a:t>Kift</a:t>
            </a:r>
            <a:r>
              <a:rPr lang="en-US" sz="1500" dirty="0" smtClean="0">
                <a:solidFill>
                  <a:schemeClr val="tx1"/>
                </a:solidFill>
              </a:rPr>
              <a:t> (Queensland University of Technology), </a:t>
            </a:r>
            <a:r>
              <a:rPr lang="en-US" sz="1500" dirty="0" err="1" smtClean="0">
                <a:solidFill>
                  <a:schemeClr val="tx1"/>
                </a:solidFill>
              </a:rPr>
              <a:t>Filip</a:t>
            </a:r>
            <a:r>
              <a:rPr lang="en-US" sz="1500" dirty="0" smtClean="0">
                <a:solidFill>
                  <a:schemeClr val="tx1"/>
                </a:solidFill>
              </a:rPr>
              <a:t> </a:t>
            </a:r>
            <a:r>
              <a:rPr lang="en-US" sz="1500" dirty="0" err="1" smtClean="0">
                <a:solidFill>
                  <a:schemeClr val="tx1"/>
                </a:solidFill>
              </a:rPr>
              <a:t>Dochy</a:t>
            </a:r>
            <a:r>
              <a:rPr lang="en-US" sz="1500" dirty="0" smtClean="0">
                <a:solidFill>
                  <a:schemeClr val="tx1"/>
                </a:solidFill>
              </a:rPr>
              <a:t> (University of Leuven), Dai </a:t>
            </a:r>
            <a:r>
              <a:rPr lang="en-US" sz="1500" dirty="0" err="1" smtClean="0">
                <a:solidFill>
                  <a:schemeClr val="tx1"/>
                </a:solidFill>
              </a:rPr>
              <a:t>Hounsell</a:t>
            </a:r>
            <a:r>
              <a:rPr lang="en-US" sz="1500" dirty="0" smtClean="0">
                <a:solidFill>
                  <a:schemeClr val="tx1"/>
                </a:solidFill>
              </a:rPr>
              <a:t> (University of Edinburgh), Margaret Price (Oxford Brookes University), Tom Angelo (La Trobe University), Angela Brew (Macquarie University), Ian Cameron (University of Queensland), Denise Chalmers (University of Western Australia), Paul Hager (University of Technology, Sydney), Kerri-Lee Harris (University of Melbourne), Claire Hughes (University of Queensland), Peter Hutchings (Australian Learning and Teaching Council), Kerri-Lee Krause (Griffith University), Duncan </a:t>
            </a:r>
            <a:r>
              <a:rPr lang="en-US" sz="1500" dirty="0" err="1" smtClean="0">
                <a:solidFill>
                  <a:schemeClr val="tx1"/>
                </a:solidFill>
              </a:rPr>
              <a:t>Nulty</a:t>
            </a:r>
            <a:r>
              <a:rPr lang="en-US" sz="1500" dirty="0" smtClean="0">
                <a:solidFill>
                  <a:schemeClr val="tx1"/>
                </a:solidFill>
              </a:rPr>
              <a:t> (Griffith University), Ron Oliver (Edith Cowan University), Jon </a:t>
            </a:r>
            <a:r>
              <a:rPr lang="en-US" sz="1500" dirty="0" err="1" smtClean="0">
                <a:solidFill>
                  <a:schemeClr val="tx1"/>
                </a:solidFill>
              </a:rPr>
              <a:t>Yorke</a:t>
            </a:r>
            <a:r>
              <a:rPr lang="en-US" sz="1500" dirty="0" smtClean="0">
                <a:solidFill>
                  <a:schemeClr val="tx1"/>
                </a:solidFill>
              </a:rPr>
              <a:t> (Curtin University), </a:t>
            </a:r>
            <a:r>
              <a:rPr lang="en-US" sz="1500" dirty="0" err="1" smtClean="0">
                <a:solidFill>
                  <a:schemeClr val="tx1"/>
                </a:solidFill>
              </a:rPr>
              <a:t>Iouri</a:t>
            </a:r>
            <a:r>
              <a:rPr lang="en-US" sz="1500" dirty="0" smtClean="0">
                <a:solidFill>
                  <a:schemeClr val="tx1"/>
                </a:solidFill>
              </a:rPr>
              <a:t> </a:t>
            </a:r>
            <a:r>
              <a:rPr lang="en-US" sz="1500" dirty="0" err="1" smtClean="0">
                <a:solidFill>
                  <a:schemeClr val="tx1"/>
                </a:solidFill>
              </a:rPr>
              <a:t>Belski</a:t>
            </a:r>
            <a:r>
              <a:rPr lang="en-US" sz="1500" dirty="0" smtClean="0">
                <a:solidFill>
                  <a:schemeClr val="tx1"/>
                </a:solidFill>
              </a:rPr>
              <a:t> (RMIT University), Ben Bradley (Charles </a:t>
            </a:r>
            <a:r>
              <a:rPr lang="en-US" sz="1500" dirty="0" err="1" smtClean="0">
                <a:solidFill>
                  <a:schemeClr val="tx1"/>
                </a:solidFill>
              </a:rPr>
              <a:t>Sturt</a:t>
            </a:r>
            <a:r>
              <a:rPr lang="en-US" sz="1500" dirty="0" smtClean="0">
                <a:solidFill>
                  <a:schemeClr val="tx1"/>
                </a:solidFill>
              </a:rPr>
              <a:t> University), Simone </a:t>
            </a:r>
            <a:r>
              <a:rPr lang="en-US" sz="1500" dirty="0" err="1" smtClean="0">
                <a:solidFill>
                  <a:schemeClr val="tx1"/>
                </a:solidFill>
              </a:rPr>
              <a:t>Buzwell</a:t>
            </a:r>
            <a:r>
              <a:rPr lang="en-US" sz="1500" dirty="0" smtClean="0">
                <a:solidFill>
                  <a:schemeClr val="tx1"/>
                </a:solidFill>
              </a:rPr>
              <a:t> (Swinburne University of Technology), Stuart Campbell (University of Western Sydney), Philip Candy (University of Southern Queensland), Peter Cherry (Central Queensland University), Rick Cummings (Murdoch University), Anne Cummins (Australian Catholic University), Elizabeth Deane (Australian National University), Marcia Devlin (</a:t>
            </a:r>
            <a:r>
              <a:rPr lang="en-US" sz="1500" dirty="0" err="1" smtClean="0">
                <a:solidFill>
                  <a:schemeClr val="tx1"/>
                </a:solidFill>
              </a:rPr>
              <a:t>Deakin</a:t>
            </a:r>
            <a:r>
              <a:rPr lang="en-US" sz="1500" dirty="0" smtClean="0">
                <a:solidFill>
                  <a:schemeClr val="tx1"/>
                </a:solidFill>
              </a:rPr>
              <a:t> University), Christine Ewan (Australian Learning and Teaching Council), Paul </a:t>
            </a:r>
            <a:r>
              <a:rPr lang="en-US" sz="1500" dirty="0" err="1" smtClean="0">
                <a:solidFill>
                  <a:schemeClr val="tx1"/>
                </a:solidFill>
              </a:rPr>
              <a:t>Gadek</a:t>
            </a:r>
            <a:r>
              <a:rPr lang="en-US" sz="1500" dirty="0" smtClean="0">
                <a:solidFill>
                  <a:schemeClr val="tx1"/>
                </a:solidFill>
              </a:rPr>
              <a:t> (James Cook University), Susan Hamilton (University of Queensland), Margaret Hicks (University of South Australia), </a:t>
            </a:r>
            <a:r>
              <a:rPr lang="en-US" sz="1500" dirty="0" err="1" smtClean="0">
                <a:solidFill>
                  <a:schemeClr val="tx1"/>
                </a:solidFill>
              </a:rPr>
              <a:t>Marnie</a:t>
            </a:r>
            <a:r>
              <a:rPr lang="en-US" sz="1500" dirty="0" smtClean="0">
                <a:solidFill>
                  <a:schemeClr val="tx1"/>
                </a:solidFill>
              </a:rPr>
              <a:t> Hughes-Warrington (</a:t>
            </a:r>
            <a:r>
              <a:rPr lang="en-US" sz="1500" dirty="0" err="1" smtClean="0">
                <a:solidFill>
                  <a:schemeClr val="tx1"/>
                </a:solidFill>
              </a:rPr>
              <a:t>Monash</a:t>
            </a:r>
            <a:r>
              <a:rPr lang="en-US" sz="1500" dirty="0" smtClean="0">
                <a:solidFill>
                  <a:schemeClr val="tx1"/>
                </a:solidFill>
              </a:rPr>
              <a:t> University), Gail </a:t>
            </a:r>
            <a:r>
              <a:rPr lang="en-US" sz="1500" dirty="0" err="1" smtClean="0">
                <a:solidFill>
                  <a:schemeClr val="tx1"/>
                </a:solidFill>
              </a:rPr>
              <a:t>Huon</a:t>
            </a:r>
            <a:r>
              <a:rPr lang="en-US" sz="1500" dirty="0" smtClean="0">
                <a:solidFill>
                  <a:schemeClr val="tx1"/>
                </a:solidFill>
              </a:rPr>
              <a:t> (University of Newcastle), Margot Kearns (University of Notre Dame, Sydney), Don </a:t>
            </a:r>
            <a:r>
              <a:rPr lang="en-US" sz="1500" dirty="0" err="1" smtClean="0">
                <a:solidFill>
                  <a:schemeClr val="tx1"/>
                </a:solidFill>
              </a:rPr>
              <a:t>Maconachie</a:t>
            </a:r>
            <a:r>
              <a:rPr lang="en-US" sz="1500" dirty="0" smtClean="0">
                <a:solidFill>
                  <a:schemeClr val="tx1"/>
                </a:solidFill>
              </a:rPr>
              <a:t> (University of the Sunshine Coast), Vi McLean (Queensland University of Technology,) </a:t>
            </a:r>
            <a:r>
              <a:rPr lang="en-US" sz="1500" dirty="0" err="1" smtClean="0">
                <a:solidFill>
                  <a:schemeClr val="tx1"/>
                </a:solidFill>
              </a:rPr>
              <a:t>Raoul</a:t>
            </a:r>
            <a:r>
              <a:rPr lang="en-US" sz="1500" dirty="0" smtClean="0">
                <a:solidFill>
                  <a:schemeClr val="tx1"/>
                </a:solidFill>
              </a:rPr>
              <a:t> </a:t>
            </a:r>
            <a:r>
              <a:rPr lang="en-US" sz="1500" dirty="0" err="1" smtClean="0">
                <a:solidFill>
                  <a:schemeClr val="tx1"/>
                </a:solidFill>
              </a:rPr>
              <a:t>Mortley</a:t>
            </a:r>
            <a:r>
              <a:rPr lang="en-US" sz="1500" dirty="0" smtClean="0">
                <a:solidFill>
                  <a:schemeClr val="tx1"/>
                </a:solidFill>
              </a:rPr>
              <a:t> (Bond University), Kylie O’Brien (Victoria University), Gary O’Donovan (University of Tasmania), Beverley Oliver (Curtin University), Simon </a:t>
            </a:r>
            <a:r>
              <a:rPr lang="en-US" sz="1500" dirty="0" err="1" smtClean="0">
                <a:solidFill>
                  <a:schemeClr val="tx1"/>
                </a:solidFill>
              </a:rPr>
              <a:t>Pyke</a:t>
            </a:r>
            <a:r>
              <a:rPr lang="en-US" sz="1500" dirty="0" smtClean="0">
                <a:solidFill>
                  <a:schemeClr val="tx1"/>
                </a:solidFill>
              </a:rPr>
              <a:t> (University of Adelaide), Heather </a:t>
            </a:r>
            <a:r>
              <a:rPr lang="en-US" sz="1500" dirty="0" err="1" smtClean="0">
                <a:solidFill>
                  <a:schemeClr val="tx1"/>
                </a:solidFill>
              </a:rPr>
              <a:t>Smigiel</a:t>
            </a:r>
            <a:r>
              <a:rPr lang="en-US" sz="1500" dirty="0" smtClean="0">
                <a:solidFill>
                  <a:schemeClr val="tx1"/>
                </a:solidFill>
              </a:rPr>
              <a:t> (Flinders University), Janet Taylor (Southern Cross University), Keith </a:t>
            </a:r>
            <a:r>
              <a:rPr lang="en-US" sz="1500" dirty="0" err="1" smtClean="0">
                <a:solidFill>
                  <a:schemeClr val="tx1"/>
                </a:solidFill>
              </a:rPr>
              <a:t>Trigwell</a:t>
            </a:r>
            <a:r>
              <a:rPr lang="en-US" sz="1500" dirty="0" smtClean="0">
                <a:solidFill>
                  <a:schemeClr val="tx1"/>
                </a:solidFill>
              </a:rPr>
              <a:t> (University of Sydney), Neil </a:t>
            </a:r>
            <a:r>
              <a:rPr lang="en-US" sz="1500" dirty="0" err="1" smtClean="0">
                <a:solidFill>
                  <a:schemeClr val="tx1"/>
                </a:solidFill>
              </a:rPr>
              <a:t>Trivett</a:t>
            </a:r>
            <a:r>
              <a:rPr lang="en-US" sz="1500" dirty="0" smtClean="0">
                <a:solidFill>
                  <a:schemeClr val="tx1"/>
                </a:solidFill>
              </a:rPr>
              <a:t> (University of </a:t>
            </a:r>
            <a:r>
              <a:rPr lang="en-US" sz="1500" dirty="0" err="1" smtClean="0">
                <a:solidFill>
                  <a:schemeClr val="tx1"/>
                </a:solidFill>
              </a:rPr>
              <a:t>Ballarat</a:t>
            </a:r>
            <a:r>
              <a:rPr lang="en-US" sz="1500" dirty="0" smtClean="0">
                <a:solidFill>
                  <a:schemeClr val="tx1"/>
                </a:solidFill>
              </a:rPr>
              <a:t>), Graham Webb (University of New England). </a:t>
            </a:r>
          </a:p>
          <a:p>
            <a:pPr>
              <a:buNone/>
            </a:pPr>
            <a:endParaRPr lang="en-US" sz="1500" dirty="0">
              <a:solidFill>
                <a:schemeClr val="tx1"/>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26" y="828048"/>
            <a:ext cx="9144000" cy="5697296"/>
          </a:xfrm>
        </p:spPr>
        <p:txBody>
          <a:bodyPr/>
          <a:lstStyle/>
          <a:p>
            <a:pPr marL="457200" indent="-457200">
              <a:lnSpc>
                <a:spcPct val="100000"/>
              </a:lnSpc>
              <a:spcBef>
                <a:spcPts val="0"/>
              </a:spcBef>
              <a:buFont typeface="+mj-lt"/>
              <a:buAutoNum type="arabicPeriod" startAt="7"/>
            </a:pPr>
            <a:r>
              <a:rPr lang="en-GB" sz="2400" dirty="0" smtClean="0">
                <a:latin typeface="Calibri" pitchFamily="34" charset="0"/>
              </a:rPr>
              <a:t>Race, P. (2014) </a:t>
            </a:r>
            <a:r>
              <a:rPr lang="en-GB" sz="2400" i="1" dirty="0" smtClean="0">
                <a:solidFill>
                  <a:srgbClr val="FF0000"/>
                </a:solidFill>
                <a:latin typeface="Calibri" pitchFamily="34" charset="0"/>
              </a:rPr>
              <a:t>Making learning happen: </a:t>
            </a:r>
            <a:r>
              <a:rPr lang="en-GB" sz="2400" i="1" dirty="0" smtClean="0">
                <a:solidFill>
                  <a:srgbClr val="FF0000"/>
                </a:solidFill>
              </a:rPr>
              <a:t>3</a:t>
            </a:r>
            <a:r>
              <a:rPr lang="en-GB" sz="2400" i="1" baseline="30000" dirty="0" smtClean="0">
                <a:solidFill>
                  <a:srgbClr val="FF0000"/>
                </a:solidFill>
              </a:rPr>
              <a:t>rd</a:t>
            </a:r>
            <a:r>
              <a:rPr lang="en-GB" sz="2400" i="1" dirty="0" smtClean="0">
                <a:solidFill>
                  <a:srgbClr val="FF0000"/>
                </a:solidFill>
                <a:latin typeface="Calibri" pitchFamily="34" charset="0"/>
              </a:rPr>
              <a:t> edition </a:t>
            </a:r>
            <a:r>
              <a:rPr lang="en-GB" sz="2400" dirty="0" smtClean="0">
                <a:latin typeface="Calibri" pitchFamily="34" charset="0"/>
              </a:rPr>
              <a:t>London: Sage Publications.</a:t>
            </a:r>
            <a:endParaRPr lang="en-GB" sz="2400" dirty="0" smtClean="0">
              <a:solidFill>
                <a:srgbClr val="00B050"/>
              </a:solidFill>
              <a:latin typeface="Calibri" pitchFamily="34" charset="0"/>
            </a:endParaRPr>
          </a:p>
          <a:p>
            <a:pPr marL="457200" lvl="0" indent="-457200">
              <a:lnSpc>
                <a:spcPct val="100000"/>
              </a:lnSpc>
              <a:spcBef>
                <a:spcPts val="0"/>
              </a:spcBef>
              <a:buFont typeface="+mj-lt"/>
              <a:buAutoNum type="arabicPeriod" startAt="7"/>
            </a:pPr>
            <a:r>
              <a:rPr lang="en-GB" sz="2400" dirty="0" smtClean="0">
                <a:latin typeface="Calibri" pitchFamily="34" charset="0"/>
              </a:rPr>
              <a:t>Hunt, D. and Chalmers, L. (eds) (2012) </a:t>
            </a:r>
            <a:r>
              <a:rPr lang="en-GB" sz="2400" i="1" dirty="0" smtClean="0">
                <a:solidFill>
                  <a:srgbClr val="FF0000"/>
                </a:solidFill>
                <a:latin typeface="Calibri" pitchFamily="34" charset="0"/>
              </a:rPr>
              <a:t>University Teaching in Focus: a learning-centred approach</a:t>
            </a:r>
            <a:r>
              <a:rPr lang="en-GB" sz="2400" i="1" dirty="0" smtClean="0">
                <a:latin typeface="Calibri" pitchFamily="34" charset="0"/>
              </a:rPr>
              <a:t> </a:t>
            </a:r>
            <a:r>
              <a:rPr lang="en-GB" sz="2400" dirty="0" smtClean="0">
                <a:latin typeface="Calibri" pitchFamily="34" charset="0"/>
              </a:rPr>
              <a:t>see </a:t>
            </a:r>
            <a:r>
              <a:rPr lang="en-US" sz="2400" dirty="0" smtClean="0">
                <a:solidFill>
                  <a:srgbClr val="009900"/>
                </a:solidFill>
                <a:latin typeface="Calibri" pitchFamily="34" charset="0"/>
              </a:rPr>
              <a:t>Chapter 5: Using effective assessment to promote learning, Sally Brown and Phil Race </a:t>
            </a:r>
            <a:r>
              <a:rPr lang="en-US" sz="2400" dirty="0" smtClean="0">
                <a:latin typeface="Calibri" pitchFamily="34" charset="0"/>
              </a:rPr>
              <a:t>Australia: ACER Press, and London: </a:t>
            </a:r>
            <a:r>
              <a:rPr lang="en-US" sz="2400" dirty="0" err="1" smtClean="0">
                <a:latin typeface="Calibri" pitchFamily="34" charset="0"/>
              </a:rPr>
              <a:t>Routledge</a:t>
            </a:r>
            <a:r>
              <a:rPr lang="en-US" sz="2400" dirty="0" smtClean="0">
                <a:latin typeface="Calibri" pitchFamily="34" charset="0"/>
              </a:rPr>
              <a:t>.</a:t>
            </a:r>
          </a:p>
          <a:p>
            <a:pPr marL="457200" indent="-457200">
              <a:lnSpc>
                <a:spcPct val="100000"/>
              </a:lnSpc>
              <a:spcBef>
                <a:spcPts val="0"/>
              </a:spcBef>
              <a:buFont typeface="+mj-lt"/>
              <a:buAutoNum type="arabicPeriod" startAt="7"/>
            </a:pPr>
            <a:r>
              <a:rPr lang="en-US" sz="2400" dirty="0" smtClean="0">
                <a:latin typeface="Calibri" pitchFamily="34" charset="0"/>
              </a:rPr>
              <a:t>Price, M., Rust, C., O’Donovan, B. and Handley, K. (2012) </a:t>
            </a:r>
            <a:r>
              <a:rPr lang="en-US" sz="2400" i="1" dirty="0" smtClean="0">
                <a:solidFill>
                  <a:srgbClr val="FF0000"/>
                </a:solidFill>
                <a:latin typeface="Calibri" pitchFamily="34" charset="0"/>
              </a:rPr>
              <a:t>Assessment Literacy</a:t>
            </a:r>
            <a:r>
              <a:rPr lang="en-US" sz="2400" dirty="0" smtClean="0">
                <a:solidFill>
                  <a:srgbClr val="FF0000"/>
                </a:solidFill>
                <a:latin typeface="Calibri" pitchFamily="34" charset="0"/>
              </a:rPr>
              <a:t>, </a:t>
            </a:r>
            <a:r>
              <a:rPr lang="en-US" sz="2400" dirty="0"/>
              <a:t>Oxford: the Oxford Centre for Staff and Learning Development (based on the ‘</a:t>
            </a:r>
            <a:r>
              <a:rPr lang="en-US" sz="2400" dirty="0" err="1"/>
              <a:t>ASKe</a:t>
            </a:r>
            <a:r>
              <a:rPr lang="en-US" sz="2400" dirty="0"/>
              <a:t>’ Project). </a:t>
            </a:r>
          </a:p>
          <a:p>
            <a:pPr marL="457200" indent="-457200">
              <a:lnSpc>
                <a:spcPct val="100000"/>
              </a:lnSpc>
              <a:spcBef>
                <a:spcPts val="0"/>
              </a:spcBef>
              <a:buFont typeface="+mj-lt"/>
              <a:buAutoNum type="arabicPeriod" startAt="7"/>
            </a:pPr>
            <a:r>
              <a:rPr lang="en-US" sz="2400" dirty="0" err="1" smtClean="0"/>
              <a:t>Sambell</a:t>
            </a:r>
            <a:r>
              <a:rPr lang="en-US" sz="2400" dirty="0" smtClean="0"/>
              <a:t>, K., McDowell, L. and Montgomery, C. (2013) </a:t>
            </a:r>
            <a:r>
              <a:rPr lang="en-US" sz="2400" dirty="0" smtClean="0">
                <a:solidFill>
                  <a:srgbClr val="FF0000"/>
                </a:solidFill>
              </a:rPr>
              <a:t>Assessment </a:t>
            </a:r>
            <a:r>
              <a:rPr lang="en-US" sz="2400" u="sng" dirty="0" smtClean="0">
                <a:solidFill>
                  <a:srgbClr val="FF0000"/>
                </a:solidFill>
              </a:rPr>
              <a:t>for</a:t>
            </a:r>
            <a:r>
              <a:rPr lang="en-US" sz="2400" dirty="0" smtClean="0">
                <a:solidFill>
                  <a:srgbClr val="FF0000"/>
                </a:solidFill>
              </a:rPr>
              <a:t> Learning in Higher Education, </a:t>
            </a:r>
            <a:r>
              <a:rPr lang="en-US" sz="2400" dirty="0"/>
              <a:t>London: </a:t>
            </a:r>
            <a:r>
              <a:rPr lang="en-US" sz="2400" dirty="0" err="1"/>
              <a:t>Routledge</a:t>
            </a:r>
            <a:r>
              <a:rPr lang="en-US" sz="2400" dirty="0"/>
              <a:t>.</a:t>
            </a:r>
          </a:p>
          <a:p>
            <a:pPr marL="457200" lvl="0" indent="-457200">
              <a:lnSpc>
                <a:spcPct val="100000"/>
              </a:lnSpc>
              <a:spcBef>
                <a:spcPts val="0"/>
              </a:spcBef>
              <a:buFont typeface="+mj-lt"/>
              <a:buAutoNum type="arabicPeriod" startAt="7"/>
            </a:pPr>
            <a:r>
              <a:rPr lang="en-US" sz="2400" dirty="0" smtClean="0">
                <a:latin typeface="Calibri" pitchFamily="34" charset="0"/>
              </a:rPr>
              <a:t>Brown, S. (2015) </a:t>
            </a:r>
            <a:r>
              <a:rPr lang="en-US" sz="2400" i="1" dirty="0" smtClean="0">
                <a:solidFill>
                  <a:srgbClr val="FF0000"/>
                </a:solidFill>
                <a:latin typeface="Calibri" pitchFamily="34" charset="0"/>
              </a:rPr>
              <a:t>Learning, teaching and assessment in higher education: global perspectives,</a:t>
            </a:r>
            <a:r>
              <a:rPr lang="en-US" sz="2400" i="1" dirty="0" smtClean="0">
                <a:latin typeface="Calibri" pitchFamily="34" charset="0"/>
              </a:rPr>
              <a:t> </a:t>
            </a:r>
            <a:r>
              <a:rPr lang="en-US" sz="2400" dirty="0" smtClean="0">
                <a:latin typeface="Calibri" pitchFamily="34" charset="0"/>
              </a:rPr>
              <a:t>Basingstoke: Palgrave-Macmillan.</a:t>
            </a:r>
          </a:p>
          <a:p>
            <a:pPr marL="457200" lvl="0" indent="-457200">
              <a:lnSpc>
                <a:spcPct val="100000"/>
              </a:lnSpc>
              <a:spcBef>
                <a:spcPts val="0"/>
              </a:spcBef>
              <a:buFont typeface="+mj-lt"/>
              <a:buAutoNum type="arabicPeriod" startAt="7"/>
            </a:pPr>
            <a:r>
              <a:rPr lang="en-US" sz="2400" dirty="0"/>
              <a:t>Race, P. (2015) </a:t>
            </a:r>
            <a:r>
              <a:rPr lang="en-US" sz="2400" i="1" dirty="0" smtClean="0">
                <a:solidFill>
                  <a:srgbClr val="FF0000"/>
                </a:solidFill>
              </a:rPr>
              <a:t>The Lecturer’s Toolkit: 4</a:t>
            </a:r>
            <a:r>
              <a:rPr lang="en-US" sz="2400" i="1" baseline="30000" dirty="0" smtClean="0">
                <a:solidFill>
                  <a:srgbClr val="FF0000"/>
                </a:solidFill>
              </a:rPr>
              <a:t>th</a:t>
            </a:r>
            <a:r>
              <a:rPr lang="en-US" sz="2400" i="1" dirty="0" smtClean="0">
                <a:solidFill>
                  <a:srgbClr val="FF0000"/>
                </a:solidFill>
              </a:rPr>
              <a:t> edition</a:t>
            </a:r>
            <a:r>
              <a:rPr lang="en-US" sz="2400" i="1" dirty="0" smtClean="0">
                <a:solidFill>
                  <a:srgbClr val="002060"/>
                </a:solidFill>
              </a:rPr>
              <a:t>, </a:t>
            </a:r>
            <a:r>
              <a:rPr lang="en-US" sz="2400" dirty="0"/>
              <a:t>London</a:t>
            </a:r>
            <a:r>
              <a:rPr lang="en-US" sz="2400" dirty="0" smtClean="0">
                <a:solidFill>
                  <a:srgbClr val="002060"/>
                </a:solidFill>
              </a:rPr>
              <a:t>, </a:t>
            </a:r>
            <a:r>
              <a:rPr lang="en-US" sz="2400" dirty="0" err="1"/>
              <a:t>Routledge</a:t>
            </a:r>
            <a:r>
              <a:rPr lang="en-US" sz="2400" dirty="0" smtClean="0">
                <a:solidFill>
                  <a:srgbClr val="002060"/>
                </a:solidFill>
              </a:rPr>
              <a:t>.</a:t>
            </a:r>
            <a:endParaRPr lang="en-US" sz="2400" dirty="0" smtClean="0">
              <a:solidFill>
                <a:srgbClr val="002060"/>
              </a:solidFill>
              <a:latin typeface="Calibri" pitchFamily="34" charset="0"/>
            </a:endParaRPr>
          </a:p>
        </p:txBody>
      </p:sp>
      <p:sp>
        <p:nvSpPr>
          <p:cNvPr id="4" name="Title 1"/>
          <p:cNvSpPr txBox="1">
            <a:spLocks/>
          </p:cNvSpPr>
          <p:nvPr/>
        </p:nvSpPr>
        <p:spPr bwMode="auto">
          <a:xfrm>
            <a:off x="250825" y="1"/>
            <a:ext cx="8713788" cy="828047"/>
          </a:xfrm>
          <a:prstGeom prst="rect">
            <a:avLst/>
          </a:prstGeom>
          <a:noFill/>
        </p:spPr>
        <p:txBody>
          <a:bodyPr wrap="square" rtlCol="0">
            <a:spAutoFit/>
          </a:bodyPr>
          <a:lstStyle/>
          <a:p>
            <a:pPr algn="ctr">
              <a:lnSpc>
                <a:spcPct val="85000"/>
              </a:lnSpc>
              <a:defRPr/>
            </a:pPr>
            <a:r>
              <a:rPr lang="en-GB" dirty="0" smtClean="0">
                <a:solidFill>
                  <a:srgbClr val="008000"/>
                </a:solidFill>
                <a:latin typeface="Calibri"/>
              </a:rPr>
              <a:t>12 sources about assessment, feedback and learning in higher education</a:t>
            </a:r>
            <a:endParaRPr lang="en-US" dirty="0">
              <a:solidFill>
                <a:srgbClr val="008000"/>
              </a:solidFill>
              <a:latin typeface="Calibri"/>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lvl="3" algn="ctr"/>
            <a:r>
              <a:rPr lang="en-GB" dirty="0" smtClean="0">
                <a:latin typeface="Tahoma" pitchFamily="34" charset="0"/>
              </a:rPr>
              <a:t/>
            </a:r>
            <a:br>
              <a:rPr lang="en-GB" dirty="0" smtClean="0">
                <a:latin typeface="Tahoma" pitchFamily="34" charset="0"/>
              </a:rPr>
            </a:br>
            <a:r>
              <a:rPr lang="en-GB" sz="4400" dirty="0" smtClean="0">
                <a:solidFill>
                  <a:srgbClr val="FFFF00"/>
                </a:solidFill>
              </a:rPr>
              <a:t>Getting better feedback to more students in less time </a:t>
            </a:r>
            <a:endParaRPr lang="en-GB" sz="9600" b="1" dirty="0" smtClean="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4400" b="1" dirty="0" smtClean="0"/>
              <a:t>– not just written comments! </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sz="4000" b="0"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P spid="34819" grpId="1"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quarter" idx="10"/>
          </p:nvPr>
        </p:nvSpPr>
        <p:spPr/>
        <p:txBody>
          <a:bodyPr/>
          <a:lstStyle/>
          <a:p>
            <a:pPr>
              <a:defRPr/>
            </a:pPr>
            <a:fld id="{6D583A34-F902-4FC2-BCA9-AE262BC97A3E}" type="datetime2">
              <a:rPr lang="en-GB">
                <a:solidFill>
                  <a:srgbClr val="FFFFFF"/>
                </a:solidFill>
              </a:rPr>
              <a:pPr>
                <a:defRPr/>
              </a:pPr>
              <a:t>Wednesday, 25 March 2015</a:t>
            </a:fld>
            <a:endParaRPr lang="en-GB" dirty="0">
              <a:solidFill>
                <a:srgbClr val="FFFFFF"/>
              </a:solidFill>
            </a:endParaRPr>
          </a:p>
        </p:txBody>
      </p:sp>
      <p:sp>
        <p:nvSpPr>
          <p:cNvPr id="6" name="Rectangle 6"/>
          <p:cNvSpPr>
            <a:spLocks noGrp="1" noChangeArrowheads="1"/>
          </p:cNvSpPr>
          <p:nvPr>
            <p:ph type="sldNum" sz="quarter" idx="12"/>
          </p:nvPr>
        </p:nvSpPr>
        <p:spPr/>
        <p:txBody>
          <a:bodyPr/>
          <a:lstStyle/>
          <a:p>
            <a:pPr>
              <a:defRPr/>
            </a:pPr>
            <a:fld id="{9A740002-C61B-42CF-A46D-5E42B2B40B51}" type="slidenum">
              <a:rPr lang="en-GB">
                <a:solidFill>
                  <a:srgbClr val="FFFFFF"/>
                </a:solidFill>
              </a:rPr>
              <a:pPr>
                <a:defRPr/>
              </a:pPr>
              <a:t>91</a:t>
            </a:fld>
            <a:endParaRPr lang="en-GB" dirty="0">
              <a:solidFill>
                <a:srgbClr val="FFFFFF"/>
              </a:solidFill>
            </a:endParaRPr>
          </a:p>
        </p:txBody>
      </p:sp>
      <p:sp>
        <p:nvSpPr>
          <p:cNvPr id="1045508" name="Rectangle 4"/>
          <p:cNvSpPr>
            <a:spLocks noGrp="1" noRot="1" noChangeArrowheads="1"/>
          </p:cNvSpPr>
          <p:nvPr>
            <p:ph type="ctrTitle"/>
          </p:nvPr>
        </p:nvSpPr>
        <p:spPr/>
        <p:txBody>
          <a:bodyPr/>
          <a:lstStyle/>
          <a:p>
            <a:pPr eaLnBrk="1" hangingPunct="1">
              <a:defRPr/>
            </a:pPr>
            <a:r>
              <a:rPr lang="en-GB" dirty="0" smtClean="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smtClean="0"/>
              <a:t>Making all the channels work</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D411F38-D546-4819-B2EF-6DCE3DC34B22}" type="datetime2">
              <a:rPr lang="en-GB"/>
              <a:pPr>
                <a:defRPr/>
              </a:pPr>
              <a:t>Wednesday, 25 March 2015</a:t>
            </a:fld>
            <a:endParaRPr lang="en-GB" dirty="0"/>
          </a:p>
        </p:txBody>
      </p:sp>
      <p:sp>
        <p:nvSpPr>
          <p:cNvPr id="22531" name="Slide Number Placeholder 5"/>
          <p:cNvSpPr>
            <a:spLocks noGrp="1"/>
          </p:cNvSpPr>
          <p:nvPr>
            <p:ph type="sldNum" sz="quarter" idx="12"/>
          </p:nvPr>
        </p:nvSpPr>
        <p:spPr>
          <a:noFill/>
        </p:spPr>
        <p:txBody>
          <a:bodyPr/>
          <a:lstStyle/>
          <a:p>
            <a:fld id="{46DC32AF-1608-4502-B5F4-3BB91011CEAF}" type="slidenum">
              <a:rPr lang="en-GB" smtClean="0">
                <a:solidFill>
                  <a:srgbClr val="000000"/>
                </a:solidFill>
              </a:rPr>
              <a:pPr/>
              <a:t>92</a:t>
            </a:fld>
            <a:endParaRPr lang="en-GB" dirty="0" smtClean="0">
              <a:solidFill>
                <a:srgbClr val="000000"/>
              </a:solidFill>
            </a:endParaRPr>
          </a:p>
        </p:txBody>
      </p:sp>
      <p:sp>
        <p:nvSpPr>
          <p:cNvPr id="22532" name="Rectangle 2"/>
          <p:cNvSpPr>
            <a:spLocks noGrp="1" noChangeArrowheads="1"/>
          </p:cNvSpPr>
          <p:nvPr>
            <p:ph type="title"/>
          </p:nvPr>
        </p:nvSpPr>
        <p:spPr/>
        <p:txBody>
          <a:bodyPr/>
          <a:lstStyle/>
          <a:p>
            <a:pPr eaLnBrk="1" hangingPunct="1"/>
            <a:r>
              <a:rPr lang="en-GB" dirty="0" smtClean="0"/>
              <a:t>Thirty Second Theatre</a:t>
            </a:r>
          </a:p>
        </p:txBody>
      </p:sp>
      <p:pic>
        <p:nvPicPr>
          <p:cNvPr id="22533" name="Picture 3" descr="lect book 2"/>
          <p:cNvPicPr>
            <a:picLocks noGrp="1" noChangeAspect="1" noChangeArrowheads="1"/>
          </p:cNvPicPr>
          <p:nvPr>
            <p:ph type="body" idx="1"/>
          </p:nvPr>
        </p:nvPicPr>
        <p:blipFill>
          <a:blip r:embed="rId3" cstate="email">
            <a:lum bright="-18000" contrast="42000"/>
          </a:blip>
          <a:srcRect/>
          <a:stretch>
            <a:fillRect/>
          </a:stretch>
        </p:blipFill>
        <p:spPr>
          <a:xfrm>
            <a:off x="1143000" y="1646636"/>
            <a:ext cx="6858000" cy="4354115"/>
          </a:xfr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2700" dirty="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dirty="0"/>
              <a:t>Please work in pairs, moving around the room, talking to different people using the script which follows…</a:t>
            </a:r>
            <a:endParaRPr lang="en-GB" dirty="0">
              <a:solidFill>
                <a:srgbClr val="66FF33"/>
              </a:solidFill>
            </a:endParaRPr>
          </a:p>
          <a:p>
            <a:pPr eaLnBrk="1" hangingPunct="1">
              <a:lnSpc>
                <a:spcPct val="100000"/>
              </a:lnSpc>
              <a:buFont typeface="Wingdings" pitchFamily="2" charset="2"/>
              <a:buNone/>
            </a:pPr>
            <a:r>
              <a:rPr lang="en-GB" dirty="0"/>
              <a:t>The script:</a:t>
            </a:r>
          </a:p>
          <a:p>
            <a:pPr eaLnBrk="1" hangingPunct="1">
              <a:lnSpc>
                <a:spcPct val="100000"/>
              </a:lnSpc>
              <a:buFont typeface="Wingdings" pitchFamily="2" charset="2"/>
              <a:buNone/>
            </a:pPr>
            <a:r>
              <a:rPr lang="en-GB" dirty="0">
                <a:solidFill>
                  <a:srgbClr val="009900"/>
                </a:solidFill>
              </a:rPr>
              <a:t>A		‘Hello’ (or equivalent).</a:t>
            </a:r>
          </a:p>
          <a:p>
            <a:pPr eaLnBrk="1" hangingPunct="1">
              <a:lnSpc>
                <a:spcPct val="100000"/>
              </a:lnSpc>
              <a:buFont typeface="Wingdings" pitchFamily="2" charset="2"/>
              <a:buNone/>
            </a:pPr>
            <a:r>
              <a:rPr lang="en-GB" dirty="0">
                <a:solidFill>
                  <a:srgbClr val="0000CC"/>
                </a:solidFill>
              </a:rPr>
              <a:t>B 		‘Hello’ (or equivalent).</a:t>
            </a:r>
          </a:p>
          <a:p>
            <a:pPr eaLnBrk="1" hangingPunct="1">
              <a:lnSpc>
                <a:spcPct val="100000"/>
              </a:lnSpc>
              <a:buFont typeface="Wingdings" pitchFamily="2" charset="2"/>
              <a:buNone/>
            </a:pPr>
            <a:r>
              <a:rPr lang="en-GB" dirty="0">
                <a:solidFill>
                  <a:srgbClr val="009900"/>
                </a:solidFill>
              </a:rPr>
              <a:t>A 		‘You are late’.</a:t>
            </a:r>
          </a:p>
          <a:p>
            <a:pPr eaLnBrk="1" hangingPunct="1">
              <a:lnSpc>
                <a:spcPct val="100000"/>
              </a:lnSpc>
              <a:buFont typeface="Wingdings" pitchFamily="2" charset="2"/>
              <a:buNone/>
            </a:pPr>
            <a:r>
              <a:rPr lang="en-GB" dirty="0">
                <a:solidFill>
                  <a:srgbClr val="0000CC"/>
                </a:solidFill>
              </a:rPr>
              <a:t>B 		‘I know’.</a:t>
            </a:r>
          </a:p>
          <a:p>
            <a:pPr eaLnBrk="1" hangingPunct="1">
              <a:lnSpc>
                <a:spcPct val="100000"/>
              </a:lnSpc>
              <a:buFont typeface="Wingdings" pitchFamily="2" charset="2"/>
              <a:buNone/>
            </a:pPr>
            <a:r>
              <a:rPr lang="en-GB" dirty="0">
                <a:solidFill>
                  <a:srgbClr val="FF0000"/>
                </a:solidFill>
              </a:rPr>
              <a:t>Try to do it completely differently each time.</a:t>
            </a:r>
          </a:p>
        </p:txBody>
      </p:sp>
      <p:pic>
        <p:nvPicPr>
          <p:cNvPr id="7" name="glass">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5"/>
          <a:srcRect/>
          <a:stretch>
            <a:fillRect/>
          </a:stretch>
        </p:blipFill>
        <p:spPr bwMode="auto">
          <a:xfrm>
            <a:off x="5605895" y="5335732"/>
            <a:ext cx="431223" cy="43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5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55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969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5"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23558" grpId="0" build="p"/>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p:txBody>
          <a:bodyPr/>
          <a:lstStyle/>
          <a:p>
            <a:pPr eaLnBrk="1" hangingPunct="1"/>
            <a:r>
              <a:rPr lang="en-GB" sz="2700" dirty="0">
                <a:solidFill>
                  <a:schemeClr val="accent6">
                    <a:lumMod val="60000"/>
                    <a:lumOff val="40000"/>
                  </a:schemeClr>
                </a:solidFill>
              </a:rPr>
              <a:t>The power of face-to-face communication</a:t>
            </a:r>
            <a:endParaRPr lang="en-US" sz="2700" dirty="0">
              <a:solidFill>
                <a:schemeClr val="accent6">
                  <a:lumMod val="60000"/>
                  <a:lumOff val="40000"/>
                </a:schemeClr>
              </a:solidFill>
            </a:endParaRPr>
          </a:p>
        </p:txBody>
      </p:sp>
      <p:sp>
        <p:nvSpPr>
          <p:cNvPr id="24582" name="Rectangle 3"/>
          <p:cNvSpPr>
            <a:spLocks noGrp="1" noChangeArrowheads="1"/>
          </p:cNvSpPr>
          <p:nvPr>
            <p:ph idx="1"/>
          </p:nvPr>
        </p:nvSpPr>
        <p:spPr>
          <a:xfrm>
            <a:off x="358776" y="1196977"/>
            <a:ext cx="8605838" cy="5340301"/>
          </a:xfrm>
        </p:spPr>
        <p:txBody>
          <a:bodyPr/>
          <a:lstStyle/>
          <a:p>
            <a:pPr eaLnBrk="1" hangingPunct="1">
              <a:lnSpc>
                <a:spcPct val="100000"/>
              </a:lnSpc>
            </a:pPr>
            <a:r>
              <a:rPr lang="en-GB" dirty="0"/>
              <a:t>When explaining </a:t>
            </a:r>
            <a:r>
              <a:rPr lang="en-GB" dirty="0">
                <a:solidFill>
                  <a:srgbClr val="FF0000"/>
                </a:solidFill>
              </a:rPr>
              <a:t>assessment criteria </a:t>
            </a:r>
            <a:r>
              <a:rPr lang="en-GB" dirty="0"/>
              <a:t>to students, and when linking these to </a:t>
            </a:r>
            <a:r>
              <a:rPr lang="en-GB" dirty="0">
                <a:solidFill>
                  <a:srgbClr val="FF0000"/>
                </a:solidFill>
              </a:rPr>
              <a:t>evidence of achievement </a:t>
            </a:r>
            <a:r>
              <a:rPr lang="en-GB" dirty="0"/>
              <a:t>of the </a:t>
            </a:r>
            <a:r>
              <a:rPr lang="en-GB" dirty="0">
                <a:solidFill>
                  <a:srgbClr val="FF0000"/>
                </a:solidFill>
              </a:rPr>
              <a:t>intended learning outcomes</a:t>
            </a:r>
            <a:r>
              <a:rPr lang="en-GB" dirty="0"/>
              <a:t>, we need to make the most of face-to-face whole group contexts </a:t>
            </a:r>
            <a:r>
              <a:rPr lang="en-GB" dirty="0" smtClean="0"/>
              <a:t>and…</a:t>
            </a:r>
            <a:endParaRPr lang="en-GB" dirty="0"/>
          </a:p>
          <a:p>
            <a:pPr lvl="1" eaLnBrk="1" hangingPunct="1">
              <a:lnSpc>
                <a:spcPct val="100000"/>
              </a:lnSpc>
            </a:pPr>
            <a:r>
              <a:rPr lang="en-GB" sz="2400" dirty="0">
                <a:solidFill>
                  <a:srgbClr val="008000"/>
                </a:solidFill>
              </a:rPr>
              <a:t>Tone of voice</a:t>
            </a:r>
          </a:p>
          <a:p>
            <a:pPr lvl="1" eaLnBrk="1" hangingPunct="1">
              <a:lnSpc>
                <a:spcPct val="100000"/>
              </a:lnSpc>
            </a:pPr>
            <a:r>
              <a:rPr lang="en-GB" sz="2400" dirty="0">
                <a:solidFill>
                  <a:srgbClr val="008000"/>
                </a:solidFill>
              </a:rPr>
              <a:t>Body language</a:t>
            </a:r>
          </a:p>
          <a:p>
            <a:pPr lvl="1" eaLnBrk="1" hangingPunct="1">
              <a:lnSpc>
                <a:spcPct val="100000"/>
              </a:lnSpc>
            </a:pPr>
            <a:r>
              <a:rPr lang="en-GB" sz="2400" dirty="0">
                <a:solidFill>
                  <a:srgbClr val="008000"/>
                </a:solidFill>
              </a:rPr>
              <a:t>Facial expression</a:t>
            </a:r>
          </a:p>
          <a:p>
            <a:pPr lvl="1" eaLnBrk="1" hangingPunct="1">
              <a:lnSpc>
                <a:spcPct val="100000"/>
              </a:lnSpc>
            </a:pPr>
            <a:r>
              <a:rPr lang="en-GB" sz="2400" dirty="0">
                <a:solidFill>
                  <a:srgbClr val="008000"/>
                </a:solidFill>
              </a:rPr>
              <a:t>Eye contact</a:t>
            </a:r>
          </a:p>
          <a:p>
            <a:pPr lvl="1" eaLnBrk="1" hangingPunct="1">
              <a:lnSpc>
                <a:spcPct val="100000"/>
              </a:lnSpc>
            </a:pPr>
            <a:r>
              <a:rPr lang="en-GB" sz="2400" dirty="0">
                <a:solidFill>
                  <a:srgbClr val="008000"/>
                </a:solidFill>
              </a:rPr>
              <a:t>The chance to repeat things</a:t>
            </a:r>
          </a:p>
          <a:p>
            <a:pPr lvl="1" eaLnBrk="1" hangingPunct="1">
              <a:lnSpc>
                <a:spcPct val="100000"/>
              </a:lnSpc>
            </a:pPr>
            <a:r>
              <a:rPr lang="en-GB" sz="2400" dirty="0">
                <a:solidFill>
                  <a:srgbClr val="008000"/>
                </a:solidFill>
              </a:rPr>
              <a:t>The chance to respond to puzzled looks</a:t>
            </a:r>
          </a:p>
          <a:p>
            <a:pPr eaLnBrk="1" hangingPunct="1">
              <a:lnSpc>
                <a:spcPct val="100000"/>
              </a:lnSpc>
            </a:pPr>
            <a:r>
              <a:rPr lang="en-GB" dirty="0"/>
              <a:t>Some things can’t work nearly so well just on paper or on screens.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Rot="1" noChangeArrowheads="1"/>
          </p:cNvSpPr>
          <p:nvPr>
            <p:ph type="ctrTitle"/>
          </p:nvPr>
        </p:nvSpPr>
        <p:spPr/>
        <p:txBody>
          <a:bodyPr/>
          <a:lstStyle/>
          <a:p>
            <a:r>
              <a:rPr lang="en-GB"/>
              <a:t>Feedback without marks</a:t>
            </a:r>
          </a:p>
        </p:txBody>
      </p:sp>
      <p:sp>
        <p:nvSpPr>
          <p:cNvPr id="184325" name="Rectangle 5"/>
          <p:cNvSpPr>
            <a:spLocks noGrp="1" noRot="1" noChangeArrowheads="1"/>
          </p:cNvSpPr>
          <p:nvPr>
            <p:ph type="subTitle" idx="1"/>
          </p:nvPr>
        </p:nvSpPr>
        <p:spPr/>
        <p:txBody>
          <a:bodyPr/>
          <a:lstStyle/>
          <a:p>
            <a:r>
              <a:rPr lang="en-GB" b="1" dirty="0"/>
              <a:t>Marks often destroy the value of our feedback to students!</a:t>
            </a:r>
          </a:p>
        </p:txBody>
      </p:sp>
      <p:sp>
        <p:nvSpPr>
          <p:cNvPr id="4" name="Rectangle 4"/>
          <p:cNvSpPr>
            <a:spLocks noGrp="1" noChangeArrowheads="1"/>
          </p:cNvSpPr>
          <p:nvPr>
            <p:ph type="dt" sz="quarter" idx="4294967295"/>
          </p:nvPr>
        </p:nvSpPr>
        <p:spPr>
          <a:xfrm>
            <a:off x="0" y="6245225"/>
            <a:ext cx="2286000" cy="476250"/>
          </a:xfrm>
          <a:prstGeom prst="rect">
            <a:avLst/>
          </a:prstGeom>
        </p:spPr>
        <p:txBody>
          <a:bodyPr/>
          <a:lstStyle/>
          <a:p>
            <a:pPr algn="ctr"/>
            <a:fld id="{A3250E62-AEFB-4DA1-8618-FF43FB1DCA0A}" type="datetime2">
              <a:rPr lang="en-US" sz="1800" b="0">
                <a:solidFill>
                  <a:srgbClr val="FFFFFF"/>
                </a:solidFill>
              </a:rPr>
              <a:pPr algn="ctr"/>
              <a:t>Wednesday, March 25, 2015</a:t>
            </a:fld>
            <a:endParaRPr lang="en-GB" sz="1800" b="0">
              <a:solidFill>
                <a:srgbClr val="FFFFFF"/>
              </a:solidFill>
            </a:endParaRPr>
          </a:p>
        </p:txBody>
      </p:sp>
      <p:sp>
        <p:nvSpPr>
          <p:cNvPr id="6" name="Rectangle 6"/>
          <p:cNvSpPr>
            <a:spLocks noGrp="1" noChangeArrowheads="1"/>
          </p:cNvSpPr>
          <p:nvPr>
            <p:ph type="sldNum" sz="quarter" idx="4294967295"/>
          </p:nvPr>
        </p:nvSpPr>
        <p:spPr>
          <a:xfrm>
            <a:off x="6858000" y="6245225"/>
            <a:ext cx="2286000" cy="476250"/>
          </a:xfrm>
          <a:prstGeom prst="rect">
            <a:avLst/>
          </a:prstGeom>
        </p:spPr>
        <p:txBody>
          <a:bodyPr/>
          <a:lstStyle/>
          <a:p>
            <a:pPr algn="ctr"/>
            <a:fld id="{E292ADCE-322B-4869-B47E-2AA8AF94DFCB}" type="slidenum">
              <a:rPr lang="en-GB" sz="1800" b="0">
                <a:solidFill>
                  <a:srgbClr val="FFFFFF"/>
                </a:solidFill>
              </a:rPr>
              <a:pPr algn="ctr"/>
              <a:t>95</a:t>
            </a:fld>
            <a:endParaRPr lang="en-GB" sz="1800" b="0">
              <a:solidFill>
                <a:srgbClr val="FFFFFF"/>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Feedback versus marks or grades</a:t>
            </a:r>
          </a:p>
        </p:txBody>
      </p:sp>
      <p:sp>
        <p:nvSpPr>
          <p:cNvPr id="40963" name="Rectangle 3"/>
          <p:cNvSpPr>
            <a:spLocks noGrp="1" noChangeArrowheads="1"/>
          </p:cNvSpPr>
          <p:nvPr>
            <p:ph idx="1"/>
          </p:nvPr>
        </p:nvSpPr>
        <p:spPr>
          <a:noFill/>
          <a:ln/>
        </p:spPr>
        <p:txBody>
          <a:bodyPr/>
          <a:lstStyle/>
          <a:p>
            <a:r>
              <a:rPr lang="en-GB" sz="3200"/>
              <a:t>Feedback may be eclipsed by marks or grades.</a:t>
            </a:r>
          </a:p>
          <a:p>
            <a:r>
              <a:rPr lang="en-GB" sz="3200"/>
              <a:t>Students may be blinded by the mark or grade, and not even try to make sense of the feedback they receive.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GB" sz="3200"/>
              <a:t>Just a mark (or grade) is the least effective form of feedback!</a:t>
            </a:r>
          </a:p>
        </p:txBody>
      </p:sp>
      <p:sp>
        <p:nvSpPr>
          <p:cNvPr id="172035" name="Rectangle 3"/>
          <p:cNvSpPr>
            <a:spLocks noGrp="1" noChangeArrowheads="1"/>
          </p:cNvSpPr>
          <p:nvPr>
            <p:ph idx="1"/>
          </p:nvPr>
        </p:nvSpPr>
        <p:spPr>
          <a:noFill/>
          <a:ln/>
        </p:spPr>
        <p:txBody>
          <a:bodyPr/>
          <a:lstStyle/>
          <a:p>
            <a:r>
              <a:rPr lang="en-GB" sz="3200" dirty="0"/>
              <a:t>It’s what students look at first.</a:t>
            </a:r>
          </a:p>
          <a:p>
            <a:r>
              <a:rPr lang="en-GB" sz="3200" dirty="0"/>
              <a:t>If the mark is good, they smile and file – quite often they don’t even read the feedback.</a:t>
            </a:r>
          </a:p>
          <a:p>
            <a:r>
              <a:rPr lang="en-GB" sz="3200" dirty="0"/>
              <a:t>If it’s low, they frown and bin it – very often without reading the feedback.</a:t>
            </a:r>
          </a:p>
          <a:p>
            <a:endParaRPr lang="en-GB"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But there are ways round this...</a:t>
            </a:r>
          </a:p>
        </p:txBody>
      </p:sp>
      <p:sp>
        <p:nvSpPr>
          <p:cNvPr id="41987" name="Rectangle 3"/>
          <p:cNvSpPr>
            <a:spLocks noGrp="1" noChangeArrowheads="1"/>
          </p:cNvSpPr>
          <p:nvPr>
            <p:ph idx="1"/>
          </p:nvPr>
        </p:nvSpPr>
        <p:spPr>
          <a:noFill/>
          <a:ln/>
        </p:spPr>
        <p:txBody>
          <a:bodyPr/>
          <a:lstStyle/>
          <a:p>
            <a:r>
              <a:rPr lang="en-GB" sz="2800"/>
              <a:t>Give students back their work with feedback but with no marks or grades (keeping your record of their marks).</a:t>
            </a:r>
          </a:p>
          <a:p>
            <a:r>
              <a:rPr lang="en-GB" sz="2800"/>
              <a:t>Ask them to work out their marks from the feedback you have given them (and from the feedback you gave to others too).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Suggest that their marks will count!</a:t>
            </a:r>
          </a:p>
        </p:txBody>
      </p:sp>
      <p:sp>
        <p:nvSpPr>
          <p:cNvPr id="174083" name="Rectangle 3"/>
          <p:cNvSpPr>
            <a:spLocks noGrp="1" noChangeArrowheads="1"/>
          </p:cNvSpPr>
          <p:nvPr>
            <p:ph idx="1"/>
          </p:nvPr>
        </p:nvSpPr>
        <p:spPr>
          <a:noFill/>
          <a:ln/>
        </p:spPr>
        <p:txBody>
          <a:bodyPr/>
          <a:lstStyle/>
          <a:p>
            <a:pPr>
              <a:spcBef>
                <a:spcPct val="25000"/>
              </a:spcBef>
            </a:pPr>
            <a:r>
              <a:rPr lang="en-GB" sz="2800" dirty="0"/>
              <a:t>Tell them that if their self-assessment scores are within (say) 5% of your own scores, the </a:t>
            </a:r>
            <a:r>
              <a:rPr lang="en-GB" sz="2800" dirty="0">
                <a:solidFill>
                  <a:srgbClr val="FF6699"/>
                </a:solidFill>
                <a:effectLst>
                  <a:outerShdw blurRad="38100" dist="38100" dir="2700000" algn="tl">
                    <a:srgbClr val="000000"/>
                  </a:outerShdw>
                </a:effectLst>
              </a:rPr>
              <a:t>higher</a:t>
            </a:r>
            <a:r>
              <a:rPr lang="en-GB" sz="2800" dirty="0"/>
              <a:t> number will go forward into their assessment record.</a:t>
            </a:r>
          </a:p>
          <a:p>
            <a:pPr>
              <a:spcBef>
                <a:spcPct val="25000"/>
              </a:spcBef>
            </a:pPr>
            <a:r>
              <a:rPr lang="en-GB" sz="2800" dirty="0"/>
              <a:t>But explain that you will talk individually to those students whose score is different by more than 5% from yours.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0.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10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10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10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0.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90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10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10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10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1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1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1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0.xml><?xml version="1.0" encoding="utf-8"?>
<a:theme xmlns:a="http://schemas.openxmlformats.org/drawingml/2006/main" name="3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1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117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5.xml><?xml version="1.0" encoding="utf-8"?>
<a:theme xmlns:a="http://schemas.openxmlformats.org/drawingml/2006/main" name="119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120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1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1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1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0.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1.xml><?xml version="1.0" encoding="utf-8"?>
<a:theme xmlns:a="http://schemas.openxmlformats.org/drawingml/2006/main" name="1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2.xml><?xml version="1.0" encoding="utf-8"?>
<a:theme xmlns:a="http://schemas.openxmlformats.org/drawingml/2006/main" name="1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3.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4.xml><?xml version="1.0" encoding="utf-8"?>
<a:theme xmlns:a="http://schemas.openxmlformats.org/drawingml/2006/main" name="1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5.xml><?xml version="1.0" encoding="utf-8"?>
<a:theme xmlns:a="http://schemas.openxmlformats.org/drawingml/2006/main" name="1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6.xml><?xml version="1.0" encoding="utf-8"?>
<a:theme xmlns:a="http://schemas.openxmlformats.org/drawingml/2006/main" name="1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7.xml><?xml version="1.0" encoding="utf-8"?>
<a:theme xmlns:a="http://schemas.openxmlformats.org/drawingml/2006/main" name="1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9.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0.xml><?xml version="1.0" encoding="utf-8"?>
<a:theme xmlns:a="http://schemas.openxmlformats.org/drawingml/2006/main" name="6_Professional">
  <a:themeElements>
    <a:clrScheme name="4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4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4_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4_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4_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41.xml><?xml version="1.0" encoding="utf-8"?>
<a:theme xmlns:a="http://schemas.openxmlformats.org/drawingml/2006/main" name="1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2.xml><?xml version="1.0" encoding="utf-8"?>
<a:theme xmlns:a="http://schemas.openxmlformats.org/drawingml/2006/main" name="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43.xml><?xml version="1.0" encoding="utf-8"?>
<a:theme xmlns:a="http://schemas.openxmlformats.org/drawingml/2006/main" name="1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4.xml><?xml version="1.0" encoding="utf-8"?>
<a:theme xmlns:a="http://schemas.openxmlformats.org/drawingml/2006/main" name="1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5.xml><?xml version="1.0" encoding="utf-8"?>
<a:theme xmlns:a="http://schemas.openxmlformats.org/drawingml/2006/main" name="1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6.xml><?xml version="1.0" encoding="utf-8"?>
<a:theme xmlns:a="http://schemas.openxmlformats.org/drawingml/2006/main" name="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47.xml><?xml version="1.0" encoding="utf-8"?>
<a:theme xmlns:a="http://schemas.openxmlformats.org/drawingml/2006/main" name="1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8.xml><?xml version="1.0" encoding="utf-8"?>
<a:theme xmlns:a="http://schemas.openxmlformats.org/drawingml/2006/main" name="1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9.xml><?xml version="1.0" encoding="utf-8"?>
<a:theme xmlns:a="http://schemas.openxmlformats.org/drawingml/2006/main" name="1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0.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5.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5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5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5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6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6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6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6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6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6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6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6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6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Network Blitz">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9.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0.xml><?xml version="1.0" encoding="utf-8"?>
<a:theme xmlns:a="http://schemas.openxmlformats.org/drawingml/2006/main" name="7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0.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3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sional">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9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ppt3B.tmp</Template>
  <TotalTime>0</TotalTime>
  <Words>7155</Words>
  <Application>Microsoft Office PowerPoint</Application>
  <PresentationFormat>On-screen Show (4:3)</PresentationFormat>
  <Paragraphs>751</Paragraphs>
  <Slides>113</Slides>
  <Notes>79</Notes>
  <HiddenSlides>0</HiddenSlides>
  <MMClips>1</MMClips>
  <ScaleCrop>false</ScaleCrop>
  <HeadingPairs>
    <vt:vector size="6" baseType="variant">
      <vt:variant>
        <vt:lpstr>Fonts Used</vt:lpstr>
      </vt:variant>
      <vt:variant>
        <vt:i4>14</vt:i4>
      </vt:variant>
      <vt:variant>
        <vt:lpstr>Theme</vt:lpstr>
      </vt:variant>
      <vt:variant>
        <vt:i4>149</vt:i4>
      </vt:variant>
      <vt:variant>
        <vt:lpstr>Slide Titles</vt:lpstr>
      </vt:variant>
      <vt:variant>
        <vt:i4>113</vt:i4>
      </vt:variant>
    </vt:vector>
  </HeadingPairs>
  <TitlesOfParts>
    <vt:vector size="276" baseType="lpstr">
      <vt:lpstr>Arial</vt:lpstr>
      <vt:lpstr>Arial Black</vt:lpstr>
      <vt:lpstr>Arial Rounded MT Bold</vt:lpstr>
      <vt:lpstr>Calibri</vt:lpstr>
      <vt:lpstr>Comic Sans MS</vt:lpstr>
      <vt:lpstr>Courier New</vt:lpstr>
      <vt:lpstr>Creepy</vt:lpstr>
      <vt:lpstr>Monotype Sorts</vt:lpstr>
      <vt:lpstr>Old English Text MT</vt:lpstr>
      <vt:lpstr>Tahoma</vt:lpstr>
      <vt:lpstr>Times New Roman</vt:lpstr>
      <vt:lpstr>Trebuchet MS</vt:lpstr>
      <vt:lpstr>Verdana</vt:lpstr>
      <vt:lpstr>Wingdings</vt:lpstr>
      <vt:lpstr>4_Custom Design</vt:lpstr>
      <vt:lpstr>7_Custom Design</vt:lpstr>
      <vt:lpstr>8_Custom Design</vt:lpstr>
      <vt:lpstr>3_Custom Design</vt:lpstr>
      <vt:lpstr>5_Custom Design</vt:lpstr>
      <vt:lpstr>6_Custom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21_Custom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32_Custom Design</vt:lpstr>
      <vt:lpstr>75_Custom Design</vt:lpstr>
      <vt:lpstr>33_Custom Design</vt:lpstr>
      <vt:lpstr>34_Custom Design</vt:lpstr>
      <vt:lpstr>35_Custom Design</vt:lpstr>
      <vt:lpstr>36_Custom Design</vt:lpstr>
      <vt:lpstr>37_Custom Design</vt:lpstr>
      <vt:lpstr>38_Custom Design</vt:lpstr>
      <vt:lpstr>39_Custom Design</vt:lpstr>
      <vt:lpstr>40_Custom Design</vt:lpstr>
      <vt:lpstr>41_Custom Design</vt:lpstr>
      <vt:lpstr>76_Custom Design</vt:lpstr>
      <vt:lpstr>42_Custom Design</vt:lpstr>
      <vt:lpstr>43_Custom Design</vt:lpstr>
      <vt:lpstr>44_Custom Design</vt:lpstr>
      <vt:lpstr>1_LeedsMet template</vt:lpstr>
      <vt:lpstr>45_Custom Design</vt:lpstr>
      <vt:lpstr>46_Custom Design</vt:lpstr>
      <vt:lpstr>47_Custom Design</vt:lpstr>
      <vt:lpstr>48_Custom Design</vt:lpstr>
      <vt:lpstr>49_Custom Design</vt:lpstr>
      <vt:lpstr>50_Custom Design</vt:lpstr>
      <vt:lpstr>51_Custom Design</vt:lpstr>
      <vt:lpstr>101_Custom Design</vt:lpstr>
      <vt:lpstr>Office Theme</vt:lpstr>
      <vt:lpstr>52_Custom Design</vt:lpstr>
      <vt:lpstr>53_Custom Design</vt:lpstr>
      <vt:lpstr>54_Custom Design</vt:lpstr>
      <vt:lpstr>55_Custom Design</vt:lpstr>
      <vt:lpstr>56_Custom Design</vt:lpstr>
      <vt:lpstr>57_Custom Design</vt:lpstr>
      <vt:lpstr>58_Custom Design</vt:lpstr>
      <vt:lpstr>59_Custom Design</vt:lpstr>
      <vt:lpstr>60_Custom Design</vt:lpstr>
      <vt:lpstr>61_Custom Design</vt:lpstr>
      <vt:lpstr>62_Custom Design</vt:lpstr>
      <vt:lpstr>63_Custom Design</vt:lpstr>
      <vt:lpstr>64_Custom Design</vt:lpstr>
      <vt:lpstr>65_Custom Design</vt:lpstr>
      <vt:lpstr>66_Custom Design</vt:lpstr>
      <vt:lpstr>67_Custom Design</vt:lpstr>
      <vt:lpstr>68_Custom Design</vt:lpstr>
      <vt:lpstr>95_Custom Design</vt:lpstr>
      <vt:lpstr>69_Custom Design</vt:lpstr>
      <vt:lpstr>81_Custom Design</vt:lpstr>
      <vt:lpstr>Network Blitz</vt:lpstr>
      <vt:lpstr>91_Custom Design</vt:lpstr>
      <vt:lpstr>94_Custom Design</vt:lpstr>
      <vt:lpstr>Theme1</vt:lpstr>
      <vt:lpstr>70_Custom Design</vt:lpstr>
      <vt:lpstr>71_Custom Design</vt:lpstr>
      <vt:lpstr>72_Custom Design</vt:lpstr>
      <vt:lpstr>93_Custom Design</vt:lpstr>
      <vt:lpstr>102_Custom Design</vt:lpstr>
      <vt:lpstr>73_Custom Design</vt:lpstr>
      <vt:lpstr>74_Custom Design</vt:lpstr>
      <vt:lpstr>77_Custom Design</vt:lpstr>
      <vt:lpstr>78_Custom Design</vt:lpstr>
      <vt:lpstr>79_Custom Design</vt:lpstr>
      <vt:lpstr>80_Custom Design</vt:lpstr>
      <vt:lpstr>82_Custom Design</vt:lpstr>
      <vt:lpstr>83_Custom Design</vt:lpstr>
      <vt:lpstr>84_Custom Design</vt:lpstr>
      <vt:lpstr>85_Custom Design</vt:lpstr>
      <vt:lpstr>86_Custom Design</vt:lpstr>
      <vt:lpstr>87_Custom Design</vt:lpstr>
      <vt:lpstr>88_Custom Design</vt:lpstr>
      <vt:lpstr>3_Professional</vt:lpstr>
      <vt:lpstr>89_Custom Design</vt:lpstr>
      <vt:lpstr>92_Custom Design</vt:lpstr>
      <vt:lpstr>96_Custom Design</vt:lpstr>
      <vt:lpstr>97_Custom Design</vt:lpstr>
      <vt:lpstr>2_LeedsMet template</vt:lpstr>
      <vt:lpstr>3_LeedsMet template</vt:lpstr>
      <vt:lpstr>109_Custom Design</vt:lpstr>
      <vt:lpstr>98_Custom Design</vt:lpstr>
      <vt:lpstr>99_Custom Design</vt:lpstr>
      <vt:lpstr>100_Custom Design</vt:lpstr>
      <vt:lpstr>103_Custom Design</vt:lpstr>
      <vt:lpstr>104_Custom Design</vt:lpstr>
      <vt:lpstr>105_Custom Design</vt:lpstr>
      <vt:lpstr>90_Custom Design</vt:lpstr>
      <vt:lpstr>106_Custom Design</vt:lpstr>
      <vt:lpstr>107_Custom Design</vt:lpstr>
      <vt:lpstr>108_Custom Design</vt:lpstr>
      <vt:lpstr>110_Custom Design</vt:lpstr>
      <vt:lpstr>111_Custom Design</vt:lpstr>
      <vt:lpstr>112_Custom Design</vt:lpstr>
      <vt:lpstr>113_Custom Design</vt:lpstr>
      <vt:lpstr>114_Custom Design</vt:lpstr>
      <vt:lpstr>3_Network Blitz</vt:lpstr>
      <vt:lpstr>115_Custom Design</vt:lpstr>
      <vt:lpstr>116_Custom Design</vt:lpstr>
      <vt:lpstr>118_Custom Design</vt:lpstr>
      <vt:lpstr>117_Custom Design</vt:lpstr>
      <vt:lpstr>119_Custom Design</vt:lpstr>
      <vt:lpstr>120_Custom Design</vt:lpstr>
      <vt:lpstr>121_Custom Design</vt:lpstr>
      <vt:lpstr>122_Custom Design</vt:lpstr>
      <vt:lpstr>123_Custom Design</vt:lpstr>
      <vt:lpstr>4_LeedsMet template</vt:lpstr>
      <vt:lpstr>124_Custom Design</vt:lpstr>
      <vt:lpstr>125_Custom Design</vt:lpstr>
      <vt:lpstr>126_Custom Design</vt:lpstr>
      <vt:lpstr>127_Custom Design</vt:lpstr>
      <vt:lpstr>128_Custom Design</vt:lpstr>
      <vt:lpstr>129_Custom Design</vt:lpstr>
      <vt:lpstr>130_Custom Design</vt:lpstr>
      <vt:lpstr>1_Office Theme</vt:lpstr>
      <vt:lpstr>2_Clouds</vt:lpstr>
      <vt:lpstr>6_Professional</vt:lpstr>
      <vt:lpstr>131_Custom Design</vt:lpstr>
      <vt:lpstr>5_LeedsMet template</vt:lpstr>
      <vt:lpstr>132_Custom Design</vt:lpstr>
      <vt:lpstr>133_Custom Design</vt:lpstr>
      <vt:lpstr>134_Custom Design</vt:lpstr>
      <vt:lpstr>6_LeedsMet template</vt:lpstr>
      <vt:lpstr>135_Custom Design</vt:lpstr>
      <vt:lpstr>136_Custom Design</vt:lpstr>
      <vt:lpstr>137_Custom Design</vt:lpstr>
      <vt:lpstr> Making Learning Happen   University of Derby 25th March 2015   </vt:lpstr>
      <vt:lpstr>PowerPoint Presentation</vt:lpstr>
      <vt:lpstr> About Phil…</vt:lpstr>
      <vt:lpstr>Announcement about mobile phones and laptops...</vt:lpstr>
      <vt:lpstr>You will be able to download my main slides</vt:lpstr>
      <vt:lpstr>Thanks to students</vt:lpstr>
      <vt:lpstr>Evidence-based practice</vt:lpstr>
      <vt:lpstr>12 sources about assessment, feedback and learning in higher education</vt:lpstr>
      <vt:lpstr>PowerPoint Presentation</vt:lpstr>
      <vt:lpstr>PowerPoint Presentation</vt:lpstr>
      <vt:lpstr>PowerPoint Presentation</vt:lpstr>
      <vt:lpstr>Intended learning outcomes…</vt:lpstr>
      <vt:lpstr>So what can we do in lectures?</vt:lpstr>
      <vt:lpstr> Where we’re at in 2015 </vt:lpstr>
      <vt:lpstr>Getting to know each other</vt:lpstr>
      <vt:lpstr>Post-it exercise</vt:lpstr>
      <vt:lpstr>Post-its…</vt:lpstr>
      <vt:lpstr>Finding out where a group is starting from…</vt:lpstr>
      <vt:lpstr>Getting feedback to my students would be much better for me if only I ...</vt:lpstr>
      <vt:lpstr>PowerPoint Presentation</vt:lpstr>
      <vt:lpstr>Feedback to students would work much better for me if only I…</vt:lpstr>
      <vt:lpstr>Now is the decade of Universities’ dis-content!</vt:lpstr>
      <vt:lpstr>I predict a move of universities away from being the guardians of content, (where everything was about ‘delivery’), towards two major functions: </vt:lpstr>
      <vt:lpstr>One of my main worries...</vt:lpstr>
      <vt:lpstr>Albert Einstein</vt:lpstr>
      <vt:lpstr>What kinds of madness?</vt:lpstr>
      <vt:lpstr>How we can proceed...</vt:lpstr>
      <vt:lpstr>PowerPoint Presentation</vt:lpstr>
      <vt:lpstr>Some recent thoughts on lectures, feedback and assessment</vt:lpstr>
      <vt:lpstr>How it used to be</vt:lpstr>
      <vt:lpstr>But now...</vt:lpstr>
      <vt:lpstr>Boud et al on assessment</vt:lpstr>
      <vt:lpstr>Higher Education Academy on assessment:</vt:lpstr>
      <vt:lpstr>Royce Sadler on feedback:</vt:lpstr>
      <vt:lpstr>Dylan Wiliam on feedback April 2014 (online)</vt:lpstr>
      <vt:lpstr>Sally Brown (2015)</vt:lpstr>
      <vt:lpstr>Ken Bain on lectures, 2004</vt:lpstr>
      <vt:lpstr>Information overload...</vt:lpstr>
      <vt:lpstr>Vaughan Bell continues...</vt:lpstr>
      <vt:lpstr>And perhaps most important...</vt:lpstr>
      <vt:lpstr>PowerPoint Presentation</vt:lpstr>
      <vt:lpstr>PowerPoint Presentation</vt:lpstr>
      <vt:lpstr>So now, it’s time to re-think:</vt:lpstr>
      <vt:lpstr> How students really learn </vt:lpstr>
      <vt:lpstr> How Students Really Learn ‘Ripples’ model of learning</vt:lpstr>
      <vt:lpstr>Five of the seven factors underpinning successful learning</vt:lpstr>
      <vt:lpstr>‘Do you understand?’ lecturer asks student.</vt:lpstr>
      <vt:lpstr>PowerPoint Presentation</vt:lpstr>
      <vt:lpstr>PowerPoint Presentation</vt:lpstr>
      <vt:lpstr>Traditional views...</vt:lpstr>
      <vt:lpstr>PowerPoint Presentation</vt:lpstr>
      <vt:lpstr>PowerPoint Presentation</vt:lpstr>
      <vt:lpstr>Coffield et al on Kolb…</vt:lpstr>
      <vt:lpstr>Coffield et al on Kolb</vt:lpstr>
      <vt:lpstr>And on learning styles....</vt:lpstr>
      <vt:lpstr>PowerPoint Presentation</vt:lpstr>
      <vt:lpstr>Ripples on a pond….</vt:lpstr>
      <vt:lpstr>PowerPoint Presentation</vt:lpstr>
      <vt:lpstr>PowerPoint Presentation</vt:lpstr>
      <vt:lpstr>PowerPoint Presentation</vt:lpstr>
      <vt:lpstr>But there are still two things missing</vt:lpstr>
      <vt:lpstr>5: Think back to your own teaching</vt:lpstr>
      <vt:lpstr>PowerPoint Presentation</vt:lpstr>
      <vt:lpstr>6: Now think about assessing</vt:lpstr>
      <vt:lpstr>PowerPoint Presentation</vt:lpstr>
      <vt:lpstr>The guru Royce Sadler </vt:lpstr>
      <vt:lpstr>Royce Sadler...</vt:lpstr>
      <vt:lpstr>PowerPoint Presentation</vt:lpstr>
      <vt:lpstr>PowerPoint Presentation</vt:lpstr>
      <vt:lpstr>Seven things we can try to do</vt:lpstr>
      <vt:lpstr>Bridging the gap</vt:lpstr>
      <vt:lpstr>The problem</vt:lpstr>
      <vt:lpstr>Feedback on exams</vt:lpstr>
      <vt:lpstr>Hounsell, D. (2008). The trouble with feedback:  New challenges, emerging strategies. Interchange, Spring, Accessed at www.tla.ed.ac.uk/interchange. </vt:lpstr>
      <vt:lpstr>Sadler, D. R. (2010). Beyond feedback:  Developing student capability in complex appraisal. Assessment &amp; Evaluation in Higher Education, 35(5), 535-550. </vt:lpstr>
      <vt:lpstr>One solution</vt:lpstr>
      <vt:lpstr>Fishing for feedback?</vt:lpstr>
      <vt:lpstr>How to get feedback to a large group of students within 24 hours</vt:lpstr>
      <vt:lpstr>Set the hand-in time to be at a whole-group session</vt:lpstr>
      <vt:lpstr>The blue sheet can contain....</vt:lpstr>
      <vt:lpstr>At 1006...</vt:lpstr>
      <vt:lpstr>The rationale...</vt:lpstr>
      <vt:lpstr>Now take away their work to mark – in a third of the time it used to take you!</vt:lpstr>
      <vt:lpstr>PowerPoint Presentation</vt:lpstr>
      <vt:lpstr>Teaching – and research – and reflection: the ten most important words</vt:lpstr>
      <vt:lpstr>‘what’ is getting ever less important</vt:lpstr>
      <vt:lpstr>PowerPoint Presentation</vt:lpstr>
      <vt:lpstr>Boud et al 2010: ‘Assessment 2020’</vt:lpstr>
      <vt:lpstr>Boud et al, 2010</vt:lpstr>
      <vt:lpstr> Getting better feedback to more students in less time </vt:lpstr>
      <vt:lpstr>Face-to-face communication</vt:lpstr>
      <vt:lpstr>Thirty Second Theatre</vt:lpstr>
      <vt:lpstr>Face-to-face one-to-one feedback activity</vt:lpstr>
      <vt:lpstr>The power of face-to-face communication</vt:lpstr>
      <vt:lpstr>Feedback without marks</vt:lpstr>
      <vt:lpstr>Feedback versus marks or grades</vt:lpstr>
      <vt:lpstr>Just a mark (or grade) is the least effective form of feedback!</vt:lpstr>
      <vt:lpstr>But there are ways round this...</vt:lpstr>
      <vt:lpstr>Suggest that their marks will count!</vt:lpstr>
      <vt:lpstr>Get them to self-assess...</vt:lpstr>
      <vt:lpstr>Students who under-estimate their grade…</vt:lpstr>
      <vt:lpstr>Students who over-estimate their grade…</vt:lpstr>
      <vt:lpstr> Assessment and feedback are broken!</vt:lpstr>
      <vt:lpstr>The five NSS statements in the UK:</vt:lpstr>
      <vt:lpstr>In short,</vt:lpstr>
      <vt:lpstr>What students think... (Flint and Johnson, 2011, p.2)</vt:lpstr>
      <vt:lpstr>And what’s wrong with feedback?</vt:lpstr>
      <vt:lpstr>But what’s really wrong with feedback?</vt:lpstr>
      <vt:lpstr>Four key literacies students need, to succeed in higher education (Based on Sally Brown, 2015)</vt:lpstr>
      <vt:lpstr>Assessment literacy: students do better if they can: </vt:lpstr>
      <vt:lpstr>Action planning statements</vt:lpstr>
      <vt:lpstr>Back to our intended outcomes…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Active Learning</dc:title>
  <dc:creator/>
  <cp:lastModifiedBy/>
  <cp:revision>409</cp:revision>
  <dcterms:created xsi:type="dcterms:W3CDTF">1995-06-17T23:31:02Z</dcterms:created>
  <dcterms:modified xsi:type="dcterms:W3CDTF">2015-03-25T18:37:57Z</dcterms:modified>
</cp:coreProperties>
</file>