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theme/theme24.xml" ContentType="application/vnd.openxmlformats-officedocument.theme+xml"/>
  <Override PartName="/ppt/slideLayouts/slideLayout29.xml" ContentType="application/vnd.openxmlformats-officedocument.presentationml.slideLayout+xml"/>
  <Override PartName="/ppt/theme/theme25.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6" r:id="rId6"/>
    <p:sldMasterId id="2147484758" r:id="rId7"/>
    <p:sldMasterId id="2147484760" r:id="rId8"/>
    <p:sldMasterId id="2147484949" r:id="rId9"/>
    <p:sldMasterId id="2147485018" r:id="rId10"/>
    <p:sldMasterId id="2147485044" r:id="rId11"/>
    <p:sldMasterId id="2147485067" r:id="rId12"/>
    <p:sldMasterId id="2147485214" r:id="rId13"/>
    <p:sldMasterId id="2147485232" r:id="rId14"/>
    <p:sldMasterId id="2147485235" r:id="rId15"/>
    <p:sldMasterId id="2147485238" r:id="rId16"/>
    <p:sldMasterId id="2147485245" r:id="rId17"/>
    <p:sldMasterId id="2147485247" r:id="rId18"/>
    <p:sldMasterId id="2147485249" r:id="rId19"/>
    <p:sldMasterId id="2147485251" r:id="rId20"/>
    <p:sldMasterId id="2147485254" r:id="rId21"/>
    <p:sldMasterId id="2147485256" r:id="rId22"/>
    <p:sldMasterId id="2147485258" r:id="rId23"/>
    <p:sldMasterId id="2147485262" r:id="rId24"/>
    <p:sldMasterId id="2147485264" r:id="rId25"/>
    <p:sldMasterId id="2147485266" r:id="rId26"/>
  </p:sldMasterIdLst>
  <p:notesMasterIdLst>
    <p:notesMasterId r:id="rId90"/>
  </p:notesMasterIdLst>
  <p:sldIdLst>
    <p:sldId id="428" r:id="rId27"/>
    <p:sldId id="883" r:id="rId28"/>
    <p:sldId id="528" r:id="rId29"/>
    <p:sldId id="1496" r:id="rId30"/>
    <p:sldId id="531" r:id="rId31"/>
    <p:sldId id="639" r:id="rId32"/>
    <p:sldId id="1491" r:id="rId33"/>
    <p:sldId id="1212" r:id="rId34"/>
    <p:sldId id="1497" r:id="rId35"/>
    <p:sldId id="1143" r:id="rId36"/>
    <p:sldId id="1484" r:id="rId37"/>
    <p:sldId id="459" r:id="rId38"/>
    <p:sldId id="1498" r:id="rId39"/>
    <p:sldId id="258" r:id="rId40"/>
    <p:sldId id="895" r:id="rId41"/>
    <p:sldId id="508" r:id="rId42"/>
    <p:sldId id="1492" r:id="rId43"/>
    <p:sldId id="263" r:id="rId44"/>
    <p:sldId id="1463" r:id="rId45"/>
    <p:sldId id="1465" r:id="rId46"/>
    <p:sldId id="1466" r:id="rId47"/>
    <p:sldId id="1467" r:id="rId48"/>
    <p:sldId id="512" r:id="rId49"/>
    <p:sldId id="1468" r:id="rId50"/>
    <p:sldId id="1472" r:id="rId51"/>
    <p:sldId id="1473" r:id="rId52"/>
    <p:sldId id="1474" r:id="rId53"/>
    <p:sldId id="1475" r:id="rId54"/>
    <p:sldId id="1476" r:id="rId55"/>
    <p:sldId id="1130" r:id="rId56"/>
    <p:sldId id="1129" r:id="rId57"/>
    <p:sldId id="1128" r:id="rId58"/>
    <p:sldId id="327" r:id="rId59"/>
    <p:sldId id="332" r:id="rId60"/>
    <p:sldId id="329" r:id="rId61"/>
    <p:sldId id="333" r:id="rId62"/>
    <p:sldId id="331" r:id="rId63"/>
    <p:sldId id="257" r:id="rId64"/>
    <p:sldId id="1239" r:id="rId65"/>
    <p:sldId id="1487" r:id="rId66"/>
    <p:sldId id="1486" r:id="rId67"/>
    <p:sldId id="1092" r:id="rId68"/>
    <p:sldId id="1087" r:id="rId69"/>
    <p:sldId id="1088" r:id="rId70"/>
    <p:sldId id="256" r:id="rId71"/>
    <p:sldId id="1249" r:id="rId72"/>
    <p:sldId id="259" r:id="rId73"/>
    <p:sldId id="1139" r:id="rId74"/>
    <p:sldId id="1488" r:id="rId75"/>
    <p:sldId id="1495" r:id="rId76"/>
    <p:sldId id="1489" r:id="rId77"/>
    <p:sldId id="1493" r:id="rId78"/>
    <p:sldId id="1490" r:id="rId79"/>
    <p:sldId id="1138" r:id="rId80"/>
    <p:sldId id="1137" r:id="rId81"/>
    <p:sldId id="1149" r:id="rId82"/>
    <p:sldId id="1095" r:id="rId83"/>
    <p:sldId id="1108" r:id="rId84"/>
    <p:sldId id="1480" r:id="rId85"/>
    <p:sldId id="1156" r:id="rId86"/>
    <p:sldId id="1157" r:id="rId87"/>
    <p:sldId id="1158" r:id="rId88"/>
    <p:sldId id="1159" r:id="rId8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8000"/>
    <a:srgbClr val="FF6600"/>
    <a:srgbClr val="CC9900"/>
    <a:srgbClr val="FF9900"/>
    <a:srgbClr val="66FF33"/>
    <a:srgbClr val="CC0000"/>
    <a:srgbClr val="FFFF00"/>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48" autoAdjust="0"/>
    <p:restoredTop sz="94333" autoAdjust="0"/>
  </p:normalViewPr>
  <p:slideViewPr>
    <p:cSldViewPr>
      <p:cViewPr varScale="1">
        <p:scale>
          <a:sx n="69" d="100"/>
          <a:sy n="69" d="100"/>
        </p:scale>
        <p:origin x="123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slide" Target="slides/slide58.xml"/><Relationship Id="rId89"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51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04489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6406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306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555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7528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7772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434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220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708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875185-8ADF-441A-B0CA-835D65F99B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927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7841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506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3634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CF55C-A468-4F4A-A9FE-ECB16D66A76D}"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33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033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76414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122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955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9956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8574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4136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6916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142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472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FC9B06-4C6D-4C31-8E0A-AD03AAFA56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4929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12</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24164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236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9690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19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12639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88608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328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634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7865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500825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09239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37"/>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306854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132999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16229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91139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09732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8062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0B1D7F-33C8-4ED3-A1E1-44EF625BC720}"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12/12/2018</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1130A4-E241-4B31-81C0-CEEE80BF742A}" type="slidenum">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742844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634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FC0B7B-7F25-43FB-8A84-0CD1D47291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12/12/2018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B7664-3099-4966-91BB-67889C97EE2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022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07130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12 December 2018</a:t>
            </a:fld>
            <a:endParaRPr lang="en-GB" sz="1800" dirty="0">
              <a:solidFill>
                <a:srgbClr val="FFFF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781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12 December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hyperlink" Target="00%20main%20menu.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xml"/><Relationship Id="rId1" Type="http://schemas.openxmlformats.org/officeDocument/2006/relationships/slideLayout" Target="../slideLayouts/slideLayout20.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21.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4.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5.xml"/></Relationships>
</file>

<file path=ppt/slideMasters/_rels/slideMaster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2.xml"/><Relationship Id="rId1" Type="http://schemas.openxmlformats.org/officeDocument/2006/relationships/slideLayout" Target="../slideLayouts/slideLayout26.xml"/></Relationships>
</file>

<file path=ppt/slideMasters/_rels/slideMaster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3.xml"/><Relationship Id="rId1" Type="http://schemas.openxmlformats.org/officeDocument/2006/relationships/slideLayout" Target="../slideLayouts/slideLayout2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8.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9.xm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hyperlink" Target="../Organising%20your%20studies/organising%20choices.ppt" TargetMode="External"/><Relationship Id="rId3" Type="http://schemas.openxmlformats.org/officeDocument/2006/relationships/slideLayout" Target="../slideLayouts/slideLayout8.xml"/><Relationship Id="rId7" Type="http://schemas.openxmlformats.org/officeDocument/2006/relationships/hyperlink" Target="Choices&#8230;.ppt"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hyperlink" Target="coffee.ppt" TargetMode="External"/><Relationship Id="rId5" Type="http://schemas.openxmlformats.org/officeDocument/2006/relationships/hyperlink" Target="00%20main%20menu.ppt" TargetMode="Externa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2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45" r:id="rId1"/>
    <p:sldLayoutId id="21474852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12/12/2018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12/12/2018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01115021"/>
      </p:ext>
    </p:extLst>
  </p:cSld>
  <p:clrMap bg1="lt1" tx1="dk1" bg2="lt2" tx2="dk2" accent1="accent1" accent2="accent2" accent3="accent3" accent4="accent4" accent5="accent5" accent6="accent6" hlink="hlink" folHlink="folHlink"/>
  <p:sldLayoutIdLst>
    <p:sldLayoutId id="2147485215"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12/12/2018</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2462119709"/>
      </p:ext>
    </p:extLst>
  </p:cSld>
  <p:clrMap bg1="lt1" tx1="dk1" bg2="lt2" tx2="dk2" accent1="accent1" accent2="accent2" accent3="accent3" accent4="accent4" accent5="accent5" accent6="accent6" hlink="hlink" folHlink="folHlink"/>
  <p:sldLayoutIdLst>
    <p:sldLayoutId id="214748523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738626345"/>
      </p:ext>
    </p:extLst>
  </p:cSld>
  <p:clrMap bg1="lt1" tx1="dk1" bg2="lt2" tx2="dk2" accent1="accent1" accent2="accent2" accent3="accent3" accent4="accent4" accent5="accent5" accent6="accent6" hlink="hlink" folHlink="folHlink"/>
  <p:sldLayoutIdLst>
    <p:sldLayoutId id="21474852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66391435"/>
      </p:ext>
    </p:extLst>
  </p:cSld>
  <p:clrMap bg1="lt1" tx1="dk1" bg2="lt2" tx2="dk2" accent1="accent1" accent2="accent2" accent3="accent3" accent4="accent4" accent5="accent5" accent6="accent6" hlink="hlink" folHlink="folHlink"/>
  <p:sldLayoutIdLst>
    <p:sldLayoutId id="21474852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32501937"/>
      </p:ext>
    </p:extLst>
  </p:cSld>
  <p:clrMap bg1="lt1" tx1="dk1" bg2="lt2" tx2="dk2" accent1="accent1" accent2="accent2" accent3="accent3" accent4="accent4" accent5="accent5" accent6="accent6" hlink="hlink" folHlink="folHlink"/>
  <p:sldLayoutIdLst>
    <p:sldLayoutId id="21474852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268918340"/>
      </p:ext>
    </p:extLst>
  </p:cSld>
  <p:clrMap bg1="lt1" tx1="dk1" bg2="lt2" tx2="dk2" accent1="accent1" accent2="accent2" accent3="accent3" accent4="accent4" accent5="accent5" accent6="accent6" hlink="hlink" folHlink="folHlink"/>
  <p:sldLayoutIdLst>
    <p:sldLayoutId id="214748524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735672077"/>
      </p:ext>
    </p:extLst>
  </p:cSld>
  <p:clrMap bg1="lt1" tx1="dk1" bg2="lt2" tx2="dk2" accent1="accent1" accent2="accent2" accent3="accent3" accent4="accent4" accent5="accent5" accent6="accent6" hlink="hlink" folHlink="folHlink"/>
  <p:sldLayoutIdLst>
    <p:sldLayoutId id="21474852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 id="214748526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180012697"/>
      </p:ext>
    </p:extLst>
  </p:cSld>
  <p:clrMap bg1="lt1" tx1="dk1" bg2="lt2" tx2="dk2" accent1="accent1" accent2="accent2" accent3="accent3" accent4="accent4" accent5="accent5" accent6="accent6" hlink="hlink" folHlink="folHlink"/>
  <p:sldLayoutIdLst>
    <p:sldLayoutId id="21474852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12/12/2018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4506055"/>
      </p:ext>
    </p:extLst>
  </p:cSld>
  <p:clrMap bg1="lt1" tx1="dk1" bg2="lt2" tx2="dk2" accent1="accent1" accent2="accent2" accent3="accent3" accent4="accent4" accent5="accent5" accent6="accent6" hlink="hlink" folHlink="folHlink"/>
  <p:sldLayoutIdLst>
    <p:sldLayoutId id="21474852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2512163292"/>
      </p:ext>
    </p:extLst>
  </p:cSld>
  <p:clrMap bg1="lt1" tx1="dk1" bg2="lt2" tx2="dk2" accent1="accent1" accent2="accent2" accent3="accent3" accent4="accent4" accent5="accent5" accent6="accent6" hlink="hlink" folHlink="folHlink"/>
  <p:sldLayoutIdLst>
    <p:sldLayoutId id="21474852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131640853"/>
      </p:ext>
    </p:extLst>
  </p:cSld>
  <p:clrMap bg1="lt1" tx1="dk1" bg2="lt2" tx2="dk2" accent1="accent1" accent2="accent2" accent3="accent3" accent4="accent4" accent5="accent5" accent6="accent6" hlink="hlink" folHlink="folHlink"/>
  <p:sldLayoutIdLst>
    <p:sldLayoutId id="21474852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1D7F-33C8-4ED3-A1E1-44EF625BC720}" type="datetimeFigureOut">
              <a:rPr lang="en-GB" smtClean="0"/>
              <a:t>12/12/2018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130A4-E241-4B31-81C0-CEEE80BF742A}" type="slidenum">
              <a:rPr lang="en-GB" smtClean="0"/>
              <a:t>‹#›</a:t>
            </a:fld>
            <a:endParaRPr lang="en-GB"/>
          </a:p>
        </p:txBody>
      </p:sp>
    </p:spTree>
    <p:extLst>
      <p:ext uri="{BB962C8B-B14F-4D97-AF65-F5344CB8AC3E}">
        <p14:creationId xmlns:p14="http://schemas.microsoft.com/office/powerpoint/2010/main" val="1314451821"/>
      </p:ext>
    </p:extLst>
  </p:cSld>
  <p:clrMap bg1="lt1" tx1="dk1" bg2="lt2" tx2="dk2" accent1="accent1" accent2="accent2" accent3="accent3" accent4="accent4" accent5="accent5" accent6="accent6" hlink="hlink" folHlink="folHlink"/>
  <p:sldLayoutIdLst>
    <p:sldLayoutId id="21474852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29377131"/>
      </p:ext>
    </p:extLst>
  </p:cSld>
  <p:clrMap bg1="lt1" tx1="dk1" bg2="lt2" tx2="dk2" accent1="accent1" accent2="accent2" accent3="accent3" accent4="accent4" accent5="accent5" accent6="accent6" hlink="hlink" folHlink="folHlink"/>
  <p:sldLayoutIdLst>
    <p:sldLayoutId id="21474852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3364726825"/>
      </p:ext>
    </p:extLst>
  </p:cSld>
  <p:clrMap bg1="lt1" tx1="dk1" bg2="lt2" tx2="dk2" accent1="accent1" accent2="accent2" accent3="accent3" accent4="accent4" accent5="accent5" accent6="accent6" hlink="hlink" folHlink="folHlink"/>
  <p:sldLayoutIdLst>
    <p:sldLayoutId id="21474852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6"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7"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8"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 id="2147485260"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s.cmu.edu/~rgs/alice26a.gif" TargetMode="Externa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19.xml"/><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4.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oursera.org/lecture/university-teaching/interview-with-prof-royce-sadler-on-understanding-standards-TD6pE" TargetMode="External"/><Relationship Id="rId2" Type="http://schemas.openxmlformats.org/officeDocument/2006/relationships/hyperlink" Target="https://www.derby.ac.uk/media/derbyacuk/assets/organisation/about-us/learning-enhancement/documents/Assessment-and-Feedback-Strategy-2017-2020.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096430"/>
          </a:xfrm>
          <a:noFill/>
        </p:spPr>
        <p:txBody>
          <a:bodyPr/>
          <a:lstStyle/>
          <a:p>
            <a:pPr algn="ctr">
              <a:defRPr/>
            </a:pPr>
            <a:r>
              <a:rPr lang="en-US" sz="8800" dirty="0">
                <a:solidFill>
                  <a:srgbClr val="FF0000"/>
                </a:solidFill>
                <a:latin typeface="AR CARTER" panose="02000000000000000000" pitchFamily="2" charset="0"/>
              </a:rPr>
              <a:t>Assessment and Feedback </a:t>
            </a:r>
            <a:br>
              <a:rPr lang="en-US" sz="8800" dirty="0">
                <a:solidFill>
                  <a:srgbClr val="FF0000"/>
                </a:solidFill>
                <a:latin typeface="AR CARTER" panose="02000000000000000000" pitchFamily="2" charset="0"/>
              </a:rPr>
            </a:br>
            <a:r>
              <a:rPr lang="en-US" sz="4000" dirty="0">
                <a:solidFill>
                  <a:schemeClr val="accent1">
                    <a:lumMod val="40000"/>
                    <a:lumOff val="60000"/>
                  </a:schemeClr>
                </a:solidFill>
                <a:latin typeface="+mn-lt"/>
              </a:rPr>
              <a:t>– the sharp end of learning</a:t>
            </a:r>
            <a:endParaRPr lang="en-GB" sz="4000" dirty="0">
              <a:solidFill>
                <a:schemeClr val="accent1">
                  <a:lumMod val="40000"/>
                  <a:lumOff val="60000"/>
                </a:schemeClr>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84618" y="3645030"/>
            <a:ext cx="6589152" cy="954107"/>
          </a:xfrm>
          <a:prstGeom prst="rect">
            <a:avLst/>
          </a:prstGeom>
        </p:spPr>
        <p:txBody>
          <a:bodyPr wrap="square">
            <a:spAutoFit/>
          </a:bodyPr>
          <a:lstStyle/>
          <a:p>
            <a:pPr algn="ctr"/>
            <a:r>
              <a:rPr lang="en-GB" sz="2800" b="1" dirty="0">
                <a:latin typeface="Calibri" panose="020F0502020204030204" pitchFamily="34" charset="0"/>
              </a:rPr>
              <a:t> 12</a:t>
            </a:r>
            <a:r>
              <a:rPr lang="en-GB" sz="2800" b="1" baseline="30000" dirty="0">
                <a:latin typeface="Calibri" panose="020F0502020204030204" pitchFamily="34" charset="0"/>
              </a:rPr>
              <a:t>th</a:t>
            </a:r>
            <a:r>
              <a:rPr lang="en-GB" sz="2800" b="1" dirty="0">
                <a:latin typeface="Calibri" panose="020F0502020204030204" pitchFamily="34" charset="0"/>
              </a:rPr>
              <a:t>  December,</a:t>
            </a:r>
            <a:r>
              <a:rPr lang="en-GB" sz="2800" dirty="0">
                <a:latin typeface="Calibri" panose="020F0502020204030204" pitchFamily="34" charset="0"/>
              </a:rPr>
              <a:t> </a:t>
            </a:r>
            <a:r>
              <a:rPr lang="en-GB" sz="2800" b="1" dirty="0">
                <a:latin typeface="Calibri" panose="020F0502020204030204" pitchFamily="34" charset="0"/>
              </a:rPr>
              <a:t>2018</a:t>
            </a:r>
          </a:p>
          <a:p>
            <a:pPr algn="ctr"/>
            <a:r>
              <a:rPr lang="en-GB" sz="2800" b="1" dirty="0">
                <a:solidFill>
                  <a:schemeClr val="bg2">
                    <a:lumMod val="20000"/>
                    <a:lumOff val="80000"/>
                  </a:schemeClr>
                </a:solidFill>
                <a:latin typeface="Calibri" panose="020F0502020204030204" pitchFamily="34" charset="0"/>
              </a:rPr>
              <a:t>University of Derby</a:t>
            </a: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spTree>
    <p:extLst>
      <p:ext uri="{BB962C8B-B14F-4D97-AF65-F5344CB8AC3E}">
        <p14:creationId xmlns:p14="http://schemas.microsoft.com/office/powerpoint/2010/main" val="30816214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93389-5A11-4732-8E24-FA10288AE7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1142999" y="857250"/>
            <a:ext cx="6858000" cy="5143500"/>
          </a:xfrm>
          <a:prstGeom prst="rect">
            <a:avLst/>
          </a:prstGeom>
        </p:spPr>
      </p:pic>
      <p:pic>
        <p:nvPicPr>
          <p:cNvPr id="7" name="Picture 6">
            <a:extLst>
              <a:ext uri="{FF2B5EF4-FFF2-40B4-BE49-F238E27FC236}">
                <a16:creationId xmlns:a16="http://schemas.microsoft.com/office/drawing/2014/main" id="{DD54C942-ED73-4B1A-8AFE-5A36A6759B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150374" y="-1150374"/>
            <a:ext cx="6858000" cy="9158748"/>
          </a:xfrm>
          <a:prstGeom prst="rect">
            <a:avLst/>
          </a:prstGeom>
        </p:spPr>
      </p:pic>
    </p:spTree>
    <p:extLst>
      <p:ext uri="{BB962C8B-B14F-4D97-AF65-F5344CB8AC3E}">
        <p14:creationId xmlns:p14="http://schemas.microsoft.com/office/powerpoint/2010/main" val="99559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session, you should be better-able to:</a:t>
            </a:r>
          </a:p>
          <a:p>
            <a:pPr lvl="0">
              <a:buFont typeface="+mj-lt"/>
              <a:buAutoNum type="arabicPeriod"/>
            </a:pPr>
            <a:r>
              <a:rPr lang="en-GB" dirty="0"/>
              <a:t>Explore some of the main problems we have implementing assessment and feedback using traditional approaches.</a:t>
            </a:r>
          </a:p>
          <a:p>
            <a:pPr lvl="0">
              <a:buFont typeface="+mj-lt"/>
              <a:buAutoNum type="arabicPeriod"/>
            </a:pPr>
            <a:r>
              <a:rPr lang="en-GB" dirty="0"/>
              <a:t>Discuss possible ways of addressing some of these problems creatively, so that assessment and feedback can be firmly linked to student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156091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B43EFE6-C96E-4754-8334-B16FFC47EA4F}"/>
              </a:ext>
            </a:extLst>
          </p:cNvPr>
          <p:cNvGraphicFramePr>
            <a:graphicFrameLocks noChangeAspect="1"/>
          </p:cNvGraphicFramePr>
          <p:nvPr>
            <p:extLst/>
          </p:nvPr>
        </p:nvGraphicFramePr>
        <p:xfrm>
          <a:off x="95250" y="82550"/>
          <a:ext cx="9007475" cy="9109576"/>
        </p:xfrm>
        <a:graphic>
          <a:graphicData uri="http://schemas.openxmlformats.org/presentationml/2006/ole">
            <mc:AlternateContent xmlns:mc="http://schemas.openxmlformats.org/markup-compatibility/2006">
              <mc:Choice xmlns:v="urn:schemas-microsoft-com:vml" Requires="v">
                <p:oleObj spid="_x0000_s2059" name="Document" r:id="rId3" imgW="10059165" imgH="7426835" progId="Word.Document.12">
                  <p:embed/>
                </p:oleObj>
              </mc:Choice>
              <mc:Fallback>
                <p:oleObj name="Document" r:id="rId3" imgW="10059165" imgH="7426835" progId="Word.Document.12">
                  <p:embed/>
                  <p:pic>
                    <p:nvPicPr>
                      <p:cNvPr id="4" name="Object 3">
                        <a:extLst>
                          <a:ext uri="{FF2B5EF4-FFF2-40B4-BE49-F238E27FC236}">
                            <a16:creationId xmlns:a16="http://schemas.microsoft.com/office/drawing/2014/main" id="{3B43EFE6-C96E-4754-8334-B16FFC47EA4F}"/>
                          </a:ext>
                        </a:extLst>
                      </p:cNvPr>
                      <p:cNvPicPr/>
                      <p:nvPr/>
                    </p:nvPicPr>
                    <p:blipFill>
                      <a:blip r:embed="rId4"/>
                      <a:stretch>
                        <a:fillRect/>
                      </a:stretch>
                    </p:blipFill>
                    <p:spPr>
                      <a:xfrm>
                        <a:off x="95250" y="82550"/>
                        <a:ext cx="9007475" cy="9109576"/>
                      </a:xfrm>
                      <a:prstGeom prst="rect">
                        <a:avLst/>
                      </a:prstGeom>
                    </p:spPr>
                  </p:pic>
                </p:oleObj>
              </mc:Fallback>
            </mc:AlternateContent>
          </a:graphicData>
        </a:graphic>
      </p:graphicFrame>
    </p:spTree>
    <p:extLst>
      <p:ext uri="{BB962C8B-B14F-4D97-AF65-F5344CB8AC3E}">
        <p14:creationId xmlns:p14="http://schemas.microsoft.com/office/powerpoint/2010/main" val="175737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70C0"/>
                </a:solidFill>
              </a:rPr>
              <a:t>“Assessment and feedback would work much better with my students nowadays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extLst>
      <p:ext uri="{BB962C8B-B14F-4D97-AF65-F5344CB8AC3E}">
        <p14:creationId xmlns:p14="http://schemas.microsoft.com/office/powerpoint/2010/main" val="173465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extLst>
      <p:ext uri="{BB962C8B-B14F-4D97-AF65-F5344CB8AC3E}">
        <p14:creationId xmlns:p14="http://schemas.microsoft.com/office/powerpoint/2010/main" val="3810758203"/>
      </p:ext>
    </p:extLst>
  </p:cSld>
  <p:clrMapOvr>
    <a:overrideClrMapping bg1="dk1" tx1="lt1" bg2="dk2" tx2="lt2" accent1="accent1" accent2="accent2" accent3="accent3" accent4="accent4" accent5="accent5" accent6="accent6" hlink="hlink" folHlink="folHlink"/>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extLst>
      <p:ext uri="{BB962C8B-B14F-4D97-AF65-F5344CB8AC3E}">
        <p14:creationId xmlns:p14="http://schemas.microsoft.com/office/powerpoint/2010/main" val="342020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200" dirty="0">
                <a:solidFill>
                  <a:srgbClr val="008000"/>
                </a:solidFill>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81814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7674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lots of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064399375"/>
      </p:ext>
    </p:extLst>
  </p:cSld>
  <p:clrMapOvr>
    <a:overrideClrMapping bg1="dk1" tx1="lt1" bg2="dk2" tx2="lt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30014780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18987539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3600" b="1" dirty="0">
                <a:latin typeface="+mn-lt"/>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35697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400307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27341072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03257671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7200106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719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assessment and feedback to:</a:t>
            </a:r>
          </a:p>
        </p:txBody>
      </p:sp>
    </p:spTree>
    <p:extLst>
      <p:ext uri="{BB962C8B-B14F-4D97-AF65-F5344CB8AC3E}">
        <p14:creationId xmlns:p14="http://schemas.microsoft.com/office/powerpoint/2010/main" val="2157355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10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11813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67359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chemeClr val="bg1"/>
          </a:solidFill>
          <a:ln cap="flat">
            <a:solidFill>
              <a:schemeClr val="tx1"/>
            </a:solidFill>
          </a:ln>
          <a:effectLst>
            <a:outerShdw dist="107763" dir="2700000" algn="ctr" rotWithShape="0">
              <a:schemeClr val="tx2"/>
            </a:outerShdw>
          </a:effectLst>
        </p:spPr>
        <p:txBody>
          <a:bodyPr/>
          <a:lstStyle/>
          <a:p>
            <a:r>
              <a:rPr lang="en-GB" sz="3600">
                <a:effectLst>
                  <a:outerShdw blurRad="38100" dist="38100" dir="2700000" algn="tl">
                    <a:srgbClr val="FFFFFF"/>
                  </a:outerShdw>
                </a:effectLst>
                <a:latin typeface="Calibri"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time-constrained unseen written examinations.</a:t>
            </a:r>
          </a:p>
          <a:p>
            <a:pPr>
              <a:spcBef>
                <a:spcPct val="25000"/>
              </a:spcBef>
            </a:pPr>
            <a:r>
              <a:rPr lang="en-GB" sz="2800" dirty="0"/>
              <a:t>As we explore these, think of how other forms of exam can get round some of these concerns...</a:t>
            </a:r>
          </a:p>
          <a:p>
            <a:pPr lvl="1">
              <a:spcBef>
                <a:spcPct val="25000"/>
              </a:spcBef>
            </a:pPr>
            <a:r>
              <a:rPr lang="en-US" sz="1800" dirty="0"/>
              <a:t>open book</a:t>
            </a:r>
          </a:p>
          <a:p>
            <a:pPr lvl="1">
              <a:spcBef>
                <a:spcPct val="25000"/>
              </a:spcBef>
            </a:pPr>
            <a:r>
              <a:rPr lang="en-US" sz="1800" dirty="0"/>
              <a:t>open notes</a:t>
            </a:r>
          </a:p>
          <a:p>
            <a:pPr lvl="1">
              <a:spcBef>
                <a:spcPct val="25000"/>
              </a:spcBef>
            </a:pPr>
            <a:r>
              <a:rPr lang="en-US" sz="1800" dirty="0"/>
              <a:t>time unconstrained</a:t>
            </a:r>
          </a:p>
          <a:p>
            <a:pPr lvl="1">
              <a:spcBef>
                <a:spcPct val="25000"/>
              </a:spcBef>
            </a:pPr>
            <a:r>
              <a:rPr lang="en-US" sz="1800" dirty="0"/>
              <a:t>take-away</a:t>
            </a:r>
          </a:p>
          <a:p>
            <a:pPr lvl="1">
              <a:spcBef>
                <a:spcPct val="25000"/>
              </a:spcBef>
            </a:pPr>
            <a:r>
              <a:rPr lang="en-US" sz="1800" dirty="0"/>
              <a:t>in-tray</a:t>
            </a:r>
          </a:p>
          <a:p>
            <a:pPr lvl="1">
              <a:spcBef>
                <a:spcPct val="25000"/>
              </a:spcBef>
            </a:pPr>
            <a:r>
              <a:rPr lang="en-US" sz="1800" dirty="0"/>
              <a:t>multiple-choice</a:t>
            </a:r>
          </a:p>
          <a:p>
            <a:pPr lvl="1">
              <a:spcBef>
                <a:spcPct val="25000"/>
              </a:spcBef>
            </a:pPr>
            <a:r>
              <a:rPr lang="en-US" sz="1800" dirty="0"/>
              <a:t>others….</a:t>
            </a:r>
            <a:endParaRPr lang="en-GB" sz="1800" dirty="0"/>
          </a:p>
        </p:txBody>
      </p:sp>
    </p:spTree>
    <p:extLst>
      <p:ext uri="{BB962C8B-B14F-4D97-AF65-F5344CB8AC3E}">
        <p14:creationId xmlns:p14="http://schemas.microsoft.com/office/powerpoint/2010/main" val="41205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solidFill>
            <a:schemeClr val="bg1"/>
          </a:solidFill>
          <a:ln w="9525" cap="flat" algn="ctr">
            <a:solidFill>
              <a:schemeClr val="tx1"/>
            </a:solidFill>
            <a:miter lim="800000"/>
            <a:headEnd/>
            <a:tailEnd/>
          </a:ln>
          <a:effectLst>
            <a:outerShdw dist="107763"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a:ln>
                  <a:noFill/>
                </a:ln>
                <a:solidFill>
                  <a:srgbClr val="008000"/>
                </a:solidFill>
                <a:effectLst>
                  <a:outerShdw blurRad="38100" dist="38100" dir="2700000" algn="tl">
                    <a:srgbClr val="FFFFFF"/>
                  </a:outerShdw>
                </a:effectLst>
                <a:uLnTx/>
                <a:uFillTx/>
                <a:latin typeface="Calibri" pitchFamily="34" charset="0"/>
                <a:ea typeface="+mn-ea"/>
                <a:cs typeface="+mn-cs"/>
              </a:rPr>
              <a:t>Concerns about traditional exams</a:t>
            </a:r>
            <a:endParaRPr kumimoji="0" lang="en-GB" sz="3600" b="1" i="0" u="none" strike="noStrike" kern="1200" cap="none" spc="0" normalizeH="0" baseline="0" noProof="0" dirty="0">
              <a:ln>
                <a:noFill/>
              </a:ln>
              <a:solidFill>
                <a:srgbClr val="008000"/>
              </a:solidFill>
              <a:effectLst>
                <a:outerShdw blurRad="38100" dist="38100" dir="2700000" algn="tl">
                  <a:srgbClr val="FFFFFF"/>
                </a:outerShdw>
              </a:effectLst>
              <a:uLnTx/>
              <a:uFillTx/>
              <a:latin typeface="Calibri" pitchFamily="34" charset="0"/>
              <a:ea typeface="+mn-ea"/>
              <a:cs typeface="+mn-cs"/>
            </a:endParaRPr>
          </a:p>
        </p:txBody>
      </p:sp>
    </p:spTree>
    <p:extLst>
      <p:ext uri="{BB962C8B-B14F-4D97-AF65-F5344CB8AC3E}">
        <p14:creationId xmlns:p14="http://schemas.microsoft.com/office/powerpoint/2010/main" val="2536270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bg1"/>
          </a:solidFill>
          <a:ln w="9525" cap="flat" algn="ctr">
            <a:solidFill>
              <a:schemeClr val="tx1"/>
            </a:solidFill>
            <a:miter lim="800000"/>
            <a:headEnd/>
            <a:tailEnd/>
          </a:ln>
          <a:effectLst>
            <a:outerShdw dist="107763" dir="2700000" algn="ctr" rotWithShape="0">
              <a:schemeClr val="tx2"/>
            </a:outerShdw>
          </a:effectLst>
        </p:spPr>
        <p:txBody>
          <a:bodyPr vert="horz" wrap="square" lIns="91440" tIns="45720" rIns="91440" bIns="45720" numCol="1" anchor="ctr" anchorCtr="0" compatLnSpc="1">
            <a:prstTxWarp prst="textNoShape">
              <a:avLst/>
            </a:prstTxWarp>
          </a:bodyPr>
          <a:lstStyle/>
          <a:p>
            <a:r>
              <a:rPr lang="en-GB" sz="3600" dirty="0">
                <a:effectLst>
                  <a:outerShdw blurRad="38100" dist="38100" dir="2700000" algn="tl">
                    <a:srgbClr val="FFFFFF"/>
                  </a:outerShdw>
                </a:effectLst>
                <a:latin typeface="Calibri"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extLst>
      <p:ext uri="{BB962C8B-B14F-4D97-AF65-F5344CB8AC3E}">
        <p14:creationId xmlns:p14="http://schemas.microsoft.com/office/powerpoint/2010/main" val="239043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20" name="Rectangle 3"/>
          <p:cNvSpPr txBox="1">
            <a:spLocks noChangeArrowheads="1"/>
          </p:cNvSpPr>
          <p:nvPr/>
        </p:nvSpPr>
        <p:spPr>
          <a:xfrm>
            <a:off x="0" y="0"/>
            <a:ext cx="9144000" cy="7622704"/>
          </a:xfrm>
          <a:prstGeom prst="rect">
            <a:avLst/>
          </a:prstGeom>
          <a:solidFill>
            <a:srgbClr val="FFFFFF">
              <a:alpha val="66000"/>
            </a:srgbClr>
          </a:solidFill>
          <a:ln/>
        </p:spPr>
        <p:txBody>
          <a:bodyPr/>
          <a:lstStyle/>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If students are under too much pressure, the want to learn is damaged.</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The range of learning-by-doing may be too narrow.</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Feedback may be eclipsed by marks or grades. </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0099"/>
                </a:solidFill>
                <a:effectLst/>
                <a:uLnTx/>
                <a:uFillTx/>
                <a:latin typeface="Calibri"/>
                <a:ea typeface="+mn-ea"/>
                <a:cs typeface="+mn-cs"/>
              </a:rPr>
              <a:t>Concerns about continuous assessment</a:t>
            </a:r>
          </a:p>
        </p:txBody>
      </p:sp>
    </p:spTree>
    <p:extLst>
      <p:ext uri="{BB962C8B-B14F-4D97-AF65-F5344CB8AC3E}">
        <p14:creationId xmlns:p14="http://schemas.microsoft.com/office/powerpoint/2010/main" val="1404434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en-GB" sz="3600" dirty="0">
                <a:solidFill>
                  <a:srgbClr val="000099"/>
                </a:solidFill>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extLst>
      <p:ext uri="{BB962C8B-B14F-4D97-AF65-F5344CB8AC3E}">
        <p14:creationId xmlns:p14="http://schemas.microsoft.com/office/powerpoint/2010/main" val="4841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21229389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459"/>
            <a:ext cx="9147689" cy="6093541"/>
          </a:xfrm>
          <a:prstGeom prst="rect">
            <a:avLst/>
          </a:prstGeom>
        </p:spPr>
      </p:pic>
      <p:sp>
        <p:nvSpPr>
          <p:cNvPr id="5" name="Rectangle 4"/>
          <p:cNvSpPr/>
          <p:nvPr/>
        </p:nvSpPr>
        <p:spPr>
          <a:xfrm>
            <a:off x="1066800" y="152400"/>
            <a:ext cx="7877422" cy="467629"/>
          </a:xfrm>
          <a:prstGeom prst="rect">
            <a:avLst/>
          </a:prstGeom>
          <a:solidFill>
            <a:schemeClr val="tx1"/>
          </a:solidFill>
        </p:spPr>
        <p:txBody>
          <a:bodyPr wrap="square">
            <a:spAutoFit/>
          </a:bodyPr>
          <a:lstStyle/>
          <a:p>
            <a:pPr marL="0" marR="0" lvl="0" indent="0" algn="l" defTabSz="914400" rtl="0" eaLnBrk="1" fontAlgn="auto" latinLnBrk="0" hangingPunct="1">
              <a:lnSpc>
                <a:spcPct val="107000"/>
              </a:lnSpc>
              <a:spcBef>
                <a:spcPts val="0"/>
              </a:spcBef>
              <a:spcAft>
                <a:spcPts val="940"/>
              </a:spcAft>
              <a:buClrTx/>
              <a:buSzTx/>
              <a:buFontTx/>
              <a:buNone/>
              <a:tabLst/>
              <a:defRPr/>
            </a:pPr>
            <a:r>
              <a:rPr kumimoji="0" lang="en-US" sz="2400" b="1" i="0" u="none" strike="noStrike" kern="1800" cap="none" spc="0" normalizeH="0" baseline="0" noProof="0" dirty="0">
                <a:ln>
                  <a:noFill/>
                </a:ln>
                <a:solidFill>
                  <a:srgbClr val="FFFF00"/>
                </a:solidFill>
                <a:effectLst/>
                <a:uLnTx/>
                <a:uFillTx/>
                <a:latin typeface="Helvetica" panose="020B0604020202020204" pitchFamily="34" charset="0"/>
                <a:ea typeface="Times New Roman" panose="02020603050405020304" pitchFamily="18" charset="0"/>
                <a:cs typeface="Times New Roman" panose="02020603050405020304" pitchFamily="18" charset="0"/>
              </a:rPr>
              <a:t>In September:	The essay is failing us. Discuss</a:t>
            </a:r>
            <a:endParaRPr kumimoji="0" lang="en-US" sz="11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09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89FA-E9C5-4A27-BA4F-FF3D8A65B074}"/>
              </a:ext>
            </a:extLst>
          </p:cNvPr>
          <p:cNvSpPr>
            <a:spLocks noGrp="1"/>
          </p:cNvSpPr>
          <p:nvPr>
            <p:ph type="title"/>
          </p:nvPr>
        </p:nvSpPr>
        <p:spPr/>
        <p:txBody>
          <a:bodyPr/>
          <a:lstStyle/>
          <a:p>
            <a:r>
              <a:rPr lang="en-GB" sz="3600" dirty="0">
                <a:solidFill>
                  <a:srgbClr val="008000"/>
                </a:solidFill>
              </a:rPr>
              <a:t>Thanks for asking me back to Derby</a:t>
            </a:r>
          </a:p>
        </p:txBody>
      </p:sp>
      <p:sp>
        <p:nvSpPr>
          <p:cNvPr id="3" name="Content Placeholder 2">
            <a:extLst>
              <a:ext uri="{FF2B5EF4-FFF2-40B4-BE49-F238E27FC236}">
                <a16:creationId xmlns:a16="http://schemas.microsoft.com/office/drawing/2014/main" id="{95F9EDC0-9215-4C30-891C-3ABEF24A2325}"/>
              </a:ext>
            </a:extLst>
          </p:cNvPr>
          <p:cNvSpPr>
            <a:spLocks noGrp="1"/>
          </p:cNvSpPr>
          <p:nvPr>
            <p:ph idx="1"/>
          </p:nvPr>
        </p:nvSpPr>
        <p:spPr/>
        <p:txBody>
          <a:bodyPr/>
          <a:lstStyle/>
          <a:p>
            <a:r>
              <a:rPr lang="en-GB" dirty="0"/>
              <a:t>Were any of you with me last time I was here, on 15</a:t>
            </a:r>
            <a:r>
              <a:rPr lang="en-GB" baseline="30000" dirty="0"/>
              <a:t>th</a:t>
            </a:r>
            <a:r>
              <a:rPr lang="en-GB" dirty="0"/>
              <a:t> March 2015?</a:t>
            </a:r>
          </a:p>
          <a:p>
            <a:r>
              <a:rPr lang="en-GB" dirty="0"/>
              <a:t>Anyone remember what we did?</a:t>
            </a:r>
          </a:p>
          <a:p>
            <a:r>
              <a:rPr lang="en-GB" dirty="0"/>
              <a:t>I see that there were lots of downloads of the slides from then, but the link on my website got broken! (I’ve just reinstated it for anyone who wants it – but many new ideas today!</a:t>
            </a:r>
          </a:p>
        </p:txBody>
      </p:sp>
    </p:spTree>
    <p:extLst>
      <p:ext uri="{BB962C8B-B14F-4D97-AF65-F5344CB8AC3E}">
        <p14:creationId xmlns:p14="http://schemas.microsoft.com/office/powerpoint/2010/main" val="251488189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3126-4D0E-4613-96EC-32BC3CD5C9AB}"/>
              </a:ext>
            </a:extLst>
          </p:cNvPr>
          <p:cNvSpPr>
            <a:spLocks noGrp="1"/>
          </p:cNvSpPr>
          <p:nvPr>
            <p:ph type="title"/>
          </p:nvPr>
        </p:nvSpPr>
        <p:spPr>
          <a:xfrm>
            <a:off x="287114" y="457708"/>
            <a:ext cx="8713788" cy="431763"/>
          </a:xfrm>
        </p:spPr>
        <p:txBody>
          <a:bodyPr/>
          <a:lstStyle/>
          <a:p>
            <a:pPr>
              <a:tabLst>
                <a:tab pos="1260475" algn="l"/>
              </a:tabLst>
            </a:pPr>
            <a:r>
              <a:rPr lang="en-GB" sz="2800" b="1" dirty="0"/>
              <a:t>How might assessment and feedback need to vary across disciplines?</a:t>
            </a:r>
            <a:br>
              <a:rPr lang="en-GB" sz="2400" b="1" dirty="0"/>
            </a:br>
            <a:r>
              <a:rPr lang="en-GB" sz="3200" b="1" dirty="0"/>
              <a:t> </a:t>
            </a:r>
            <a:r>
              <a:rPr lang="en-GB" sz="2400" b="1" dirty="0"/>
              <a:t>(after </a:t>
            </a:r>
            <a:r>
              <a:rPr lang="en-GB" sz="2400" b="1" dirty="0" err="1"/>
              <a:t>Biglan</a:t>
            </a:r>
            <a:r>
              <a:rPr lang="en-GB" sz="2400" b="1" dirty="0"/>
              <a:t>, 1973, </a:t>
            </a:r>
            <a:r>
              <a:rPr lang="en-GB" sz="2400" b="1" dirty="0" err="1"/>
              <a:t>Trowler</a:t>
            </a:r>
            <a:r>
              <a:rPr lang="en-GB" sz="2400" b="1" dirty="0"/>
              <a:t>, 2014, Berry O’Donovan, 2018)</a:t>
            </a:r>
            <a:endParaRPr lang="en-GB" sz="3200" b="1" dirty="0"/>
          </a:p>
        </p:txBody>
      </p:sp>
      <p:sp>
        <p:nvSpPr>
          <p:cNvPr id="4" name="Rectangle 3">
            <a:extLst>
              <a:ext uri="{FF2B5EF4-FFF2-40B4-BE49-F238E27FC236}">
                <a16:creationId xmlns:a16="http://schemas.microsoft.com/office/drawing/2014/main" id="{7DEB3C47-2058-4FAE-BC29-F30E0C2ACA69}"/>
              </a:ext>
            </a:extLst>
          </p:cNvPr>
          <p:cNvSpPr/>
          <p:nvPr/>
        </p:nvSpPr>
        <p:spPr bwMode="auto">
          <a:xfrm>
            <a:off x="1259632" y="1599183"/>
            <a:ext cx="6768752" cy="4745851"/>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cxnSp>
        <p:nvCxnSpPr>
          <p:cNvPr id="6" name="Straight Connector 5">
            <a:extLst>
              <a:ext uri="{FF2B5EF4-FFF2-40B4-BE49-F238E27FC236}">
                <a16:creationId xmlns:a16="http://schemas.microsoft.com/office/drawing/2014/main" id="{0FBC82F9-D699-405F-9432-174936BD7E4D}"/>
              </a:ext>
            </a:extLst>
          </p:cNvPr>
          <p:cNvCxnSpPr>
            <a:cxnSpLocks/>
            <a:stCxn id="4" idx="0"/>
            <a:endCxn id="4" idx="2"/>
          </p:cNvCxnSpPr>
          <p:nvPr/>
        </p:nvCxnSpPr>
        <p:spPr bwMode="auto">
          <a:xfrm>
            <a:off x="4644008" y="1599183"/>
            <a:ext cx="0" cy="4745851"/>
          </a:xfrm>
          <a:prstGeom prst="line">
            <a:avLst/>
          </a:prstGeom>
          <a:solidFill>
            <a:srgbClr val="660066"/>
          </a:solidFill>
          <a:ln w="3810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36CA94B-807D-42FC-A1BD-895E51A9F776}"/>
              </a:ext>
            </a:extLst>
          </p:cNvPr>
          <p:cNvCxnSpPr>
            <a:cxnSpLocks/>
            <a:stCxn id="4" idx="1"/>
            <a:endCxn id="4" idx="3"/>
          </p:cNvCxnSpPr>
          <p:nvPr/>
        </p:nvCxnSpPr>
        <p:spPr bwMode="auto">
          <a:xfrm>
            <a:off x="1259632" y="4047455"/>
            <a:ext cx="6768752" cy="0"/>
          </a:xfrm>
          <a:prstGeom prst="line">
            <a:avLst/>
          </a:prstGeom>
          <a:solidFill>
            <a:srgbClr val="660066"/>
          </a:solidFill>
          <a:ln w="38100"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454DB332-3755-4BDF-9D42-47666B20265B}"/>
              </a:ext>
            </a:extLst>
          </p:cNvPr>
          <p:cNvSpPr txBox="1"/>
          <p:nvPr/>
        </p:nvSpPr>
        <p:spPr>
          <a:xfrm>
            <a:off x="4193958" y="1116074"/>
            <a:ext cx="9001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Hard </a:t>
            </a:r>
          </a:p>
        </p:txBody>
      </p:sp>
      <p:sp>
        <p:nvSpPr>
          <p:cNvPr id="10" name="TextBox 9">
            <a:extLst>
              <a:ext uri="{FF2B5EF4-FFF2-40B4-BE49-F238E27FC236}">
                <a16:creationId xmlns:a16="http://schemas.microsoft.com/office/drawing/2014/main" id="{D05CBAEC-F969-4AB5-A915-A10B82E27BF1}"/>
              </a:ext>
            </a:extLst>
          </p:cNvPr>
          <p:cNvSpPr txBox="1"/>
          <p:nvPr/>
        </p:nvSpPr>
        <p:spPr>
          <a:xfrm>
            <a:off x="4229873" y="6333947"/>
            <a:ext cx="10083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Soft  </a:t>
            </a:r>
          </a:p>
        </p:txBody>
      </p:sp>
      <p:sp>
        <p:nvSpPr>
          <p:cNvPr id="17" name="TextBox 16">
            <a:extLst>
              <a:ext uri="{FF2B5EF4-FFF2-40B4-BE49-F238E27FC236}">
                <a16:creationId xmlns:a16="http://schemas.microsoft.com/office/drawing/2014/main" id="{9618E8E6-C832-4A16-9D62-1DDE47204FEA}"/>
              </a:ext>
            </a:extLst>
          </p:cNvPr>
          <p:cNvSpPr txBox="1"/>
          <p:nvPr/>
        </p:nvSpPr>
        <p:spPr>
          <a:xfrm>
            <a:off x="7425" y="3741275"/>
            <a:ext cx="17607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Applied </a:t>
            </a:r>
          </a:p>
        </p:txBody>
      </p:sp>
      <p:sp>
        <p:nvSpPr>
          <p:cNvPr id="23" name="TextBox 22">
            <a:extLst>
              <a:ext uri="{FF2B5EF4-FFF2-40B4-BE49-F238E27FC236}">
                <a16:creationId xmlns:a16="http://schemas.microsoft.com/office/drawing/2014/main" id="{3F23A3BD-9EC9-4713-9F9F-33B7592C4DAA}"/>
              </a:ext>
            </a:extLst>
          </p:cNvPr>
          <p:cNvSpPr txBox="1"/>
          <p:nvPr/>
        </p:nvSpPr>
        <p:spPr>
          <a:xfrm>
            <a:off x="8060968" y="3794207"/>
            <a:ext cx="12241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Pure  </a:t>
            </a:r>
          </a:p>
        </p:txBody>
      </p:sp>
    </p:spTree>
    <p:extLst>
      <p:ext uri="{BB962C8B-B14F-4D97-AF65-F5344CB8AC3E}">
        <p14:creationId xmlns:p14="http://schemas.microsoft.com/office/powerpoint/2010/main" val="1707590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3126-4D0E-4613-96EC-32BC3CD5C9AB}"/>
              </a:ext>
            </a:extLst>
          </p:cNvPr>
          <p:cNvSpPr>
            <a:spLocks noGrp="1"/>
          </p:cNvSpPr>
          <p:nvPr>
            <p:ph type="title"/>
          </p:nvPr>
        </p:nvSpPr>
        <p:spPr>
          <a:xfrm>
            <a:off x="287114" y="457708"/>
            <a:ext cx="8713788" cy="431763"/>
          </a:xfrm>
        </p:spPr>
        <p:txBody>
          <a:bodyPr/>
          <a:lstStyle/>
          <a:p>
            <a:pPr>
              <a:tabLst>
                <a:tab pos="1260475" algn="l"/>
              </a:tabLst>
            </a:pPr>
            <a:r>
              <a:rPr lang="en-GB" sz="2800" b="1" dirty="0"/>
              <a:t>How do teaching, learning, assessment and feedback need to vary across disciplines?</a:t>
            </a:r>
            <a:br>
              <a:rPr lang="en-GB" sz="2400" b="1" dirty="0"/>
            </a:br>
            <a:r>
              <a:rPr lang="en-GB" sz="3200" b="1" dirty="0"/>
              <a:t> </a:t>
            </a:r>
            <a:r>
              <a:rPr lang="en-GB" sz="2400" b="1" dirty="0"/>
              <a:t>(after </a:t>
            </a:r>
            <a:r>
              <a:rPr lang="en-GB" sz="2400" b="1" dirty="0" err="1"/>
              <a:t>Biglan</a:t>
            </a:r>
            <a:r>
              <a:rPr lang="en-GB" sz="2400" b="1" dirty="0"/>
              <a:t>, 1973, </a:t>
            </a:r>
            <a:r>
              <a:rPr lang="en-GB" sz="2400" b="1" dirty="0" err="1"/>
              <a:t>Trowler</a:t>
            </a:r>
            <a:r>
              <a:rPr lang="en-GB" sz="2400" b="1" dirty="0"/>
              <a:t>, 2014, Berry O’Donovan, 2018)</a:t>
            </a:r>
            <a:endParaRPr lang="en-GB" sz="3200" b="1" dirty="0"/>
          </a:p>
        </p:txBody>
      </p:sp>
      <p:sp>
        <p:nvSpPr>
          <p:cNvPr id="4" name="Rectangle 3">
            <a:extLst>
              <a:ext uri="{FF2B5EF4-FFF2-40B4-BE49-F238E27FC236}">
                <a16:creationId xmlns:a16="http://schemas.microsoft.com/office/drawing/2014/main" id="{7DEB3C47-2058-4FAE-BC29-F30E0C2ACA69}"/>
              </a:ext>
            </a:extLst>
          </p:cNvPr>
          <p:cNvSpPr/>
          <p:nvPr/>
        </p:nvSpPr>
        <p:spPr bwMode="auto">
          <a:xfrm>
            <a:off x="1259632" y="1599183"/>
            <a:ext cx="6768752" cy="4745851"/>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cxnSp>
        <p:nvCxnSpPr>
          <p:cNvPr id="6" name="Straight Connector 5">
            <a:extLst>
              <a:ext uri="{FF2B5EF4-FFF2-40B4-BE49-F238E27FC236}">
                <a16:creationId xmlns:a16="http://schemas.microsoft.com/office/drawing/2014/main" id="{0FBC82F9-D699-405F-9432-174936BD7E4D}"/>
              </a:ext>
            </a:extLst>
          </p:cNvPr>
          <p:cNvCxnSpPr>
            <a:cxnSpLocks/>
            <a:stCxn id="4" idx="0"/>
            <a:endCxn id="4" idx="2"/>
          </p:cNvCxnSpPr>
          <p:nvPr/>
        </p:nvCxnSpPr>
        <p:spPr bwMode="auto">
          <a:xfrm>
            <a:off x="4644008" y="1599183"/>
            <a:ext cx="0" cy="4745851"/>
          </a:xfrm>
          <a:prstGeom prst="line">
            <a:avLst/>
          </a:prstGeom>
          <a:solidFill>
            <a:srgbClr val="660066"/>
          </a:solidFill>
          <a:ln w="3810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36CA94B-807D-42FC-A1BD-895E51A9F776}"/>
              </a:ext>
            </a:extLst>
          </p:cNvPr>
          <p:cNvCxnSpPr>
            <a:cxnSpLocks/>
            <a:stCxn id="4" idx="1"/>
            <a:endCxn id="4" idx="3"/>
          </p:cNvCxnSpPr>
          <p:nvPr/>
        </p:nvCxnSpPr>
        <p:spPr bwMode="auto">
          <a:xfrm>
            <a:off x="1259632" y="4047455"/>
            <a:ext cx="6768752" cy="0"/>
          </a:xfrm>
          <a:prstGeom prst="line">
            <a:avLst/>
          </a:prstGeom>
          <a:solidFill>
            <a:srgbClr val="660066"/>
          </a:solidFill>
          <a:ln w="38100"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454DB332-3755-4BDF-9D42-47666B20265B}"/>
              </a:ext>
            </a:extLst>
          </p:cNvPr>
          <p:cNvSpPr txBox="1"/>
          <p:nvPr/>
        </p:nvSpPr>
        <p:spPr>
          <a:xfrm>
            <a:off x="4193958" y="1116074"/>
            <a:ext cx="9001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Hard </a:t>
            </a:r>
          </a:p>
        </p:txBody>
      </p:sp>
      <p:sp>
        <p:nvSpPr>
          <p:cNvPr id="10" name="TextBox 9">
            <a:extLst>
              <a:ext uri="{FF2B5EF4-FFF2-40B4-BE49-F238E27FC236}">
                <a16:creationId xmlns:a16="http://schemas.microsoft.com/office/drawing/2014/main" id="{D05CBAEC-F969-4AB5-A915-A10B82E27BF1}"/>
              </a:ext>
            </a:extLst>
          </p:cNvPr>
          <p:cNvSpPr txBox="1"/>
          <p:nvPr/>
        </p:nvSpPr>
        <p:spPr>
          <a:xfrm>
            <a:off x="4229873" y="6333947"/>
            <a:ext cx="10083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Soft  </a:t>
            </a:r>
          </a:p>
        </p:txBody>
      </p:sp>
      <p:sp>
        <p:nvSpPr>
          <p:cNvPr id="17" name="TextBox 16">
            <a:extLst>
              <a:ext uri="{FF2B5EF4-FFF2-40B4-BE49-F238E27FC236}">
                <a16:creationId xmlns:a16="http://schemas.microsoft.com/office/drawing/2014/main" id="{9618E8E6-C832-4A16-9D62-1DDE47204FEA}"/>
              </a:ext>
            </a:extLst>
          </p:cNvPr>
          <p:cNvSpPr txBox="1"/>
          <p:nvPr/>
        </p:nvSpPr>
        <p:spPr>
          <a:xfrm>
            <a:off x="7425" y="3741275"/>
            <a:ext cx="17607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Applied </a:t>
            </a:r>
          </a:p>
        </p:txBody>
      </p:sp>
      <p:sp>
        <p:nvSpPr>
          <p:cNvPr id="23" name="TextBox 22">
            <a:extLst>
              <a:ext uri="{FF2B5EF4-FFF2-40B4-BE49-F238E27FC236}">
                <a16:creationId xmlns:a16="http://schemas.microsoft.com/office/drawing/2014/main" id="{3F23A3BD-9EC9-4713-9F9F-33B7592C4DAA}"/>
              </a:ext>
            </a:extLst>
          </p:cNvPr>
          <p:cNvSpPr txBox="1"/>
          <p:nvPr/>
        </p:nvSpPr>
        <p:spPr>
          <a:xfrm>
            <a:off x="8060968" y="3794207"/>
            <a:ext cx="12241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Pure  </a:t>
            </a:r>
          </a:p>
        </p:txBody>
      </p:sp>
      <p:sp>
        <p:nvSpPr>
          <p:cNvPr id="3" name="TextBox 2">
            <a:extLst>
              <a:ext uri="{FF2B5EF4-FFF2-40B4-BE49-F238E27FC236}">
                <a16:creationId xmlns:a16="http://schemas.microsoft.com/office/drawing/2014/main" id="{02666496-577A-41F2-8DCA-329826D9B199}"/>
              </a:ext>
            </a:extLst>
          </p:cNvPr>
          <p:cNvSpPr txBox="1"/>
          <p:nvPr/>
        </p:nvSpPr>
        <p:spPr>
          <a:xfrm>
            <a:off x="69686" y="1326907"/>
            <a:ext cx="8713788" cy="5355312"/>
          </a:xfrm>
          <a:prstGeom prst="rect">
            <a:avLst/>
          </a:prstGeom>
          <a:solidFill>
            <a:srgbClr val="FFFF00">
              <a:alpha val="69804"/>
            </a:srgbClr>
          </a:solidFill>
        </p:spPr>
        <p:txBody>
          <a:bodyPr wrap="square" numCol="1" rtlCol="0">
            <a:spAutoFit/>
          </a:bodyPr>
          <a:lstStyle/>
          <a:p>
            <a:r>
              <a:rPr lang="en-GB" sz="1800" b="1" dirty="0">
                <a:solidFill>
                  <a:srgbClr val="0070C0"/>
                </a:solidFill>
              </a:rPr>
              <a:t>On the grid, in your own discipline field, please work out where (point or area) you might pin some of the following (and other items of your choice);</a:t>
            </a:r>
          </a:p>
          <a:p>
            <a:endParaRPr lang="en-GB" sz="1800" b="1" dirty="0">
              <a:solidFill>
                <a:srgbClr val="0070C0"/>
              </a:solidFill>
            </a:endParaRPr>
          </a:p>
          <a:p>
            <a:pPr marL="1524000"/>
            <a:r>
              <a:rPr lang="en-GB" sz="1800" b="1" dirty="0">
                <a:solidFill>
                  <a:srgbClr val="0070C0"/>
                </a:solidFill>
              </a:rPr>
              <a:t>A typical exam question</a:t>
            </a:r>
          </a:p>
          <a:p>
            <a:pPr marL="1524000"/>
            <a:r>
              <a:rPr lang="en-GB" sz="1800" b="1" dirty="0">
                <a:solidFill>
                  <a:srgbClr val="0070C0"/>
                </a:solidFill>
              </a:rPr>
              <a:t>An essay</a:t>
            </a:r>
          </a:p>
          <a:p>
            <a:pPr marL="1524000"/>
            <a:r>
              <a:rPr lang="en-GB" sz="1800" b="1" dirty="0">
                <a:solidFill>
                  <a:srgbClr val="0070C0"/>
                </a:solidFill>
              </a:rPr>
              <a:t>A report</a:t>
            </a:r>
          </a:p>
          <a:p>
            <a:pPr marL="1524000"/>
            <a:r>
              <a:rPr lang="en-GB" sz="1800" b="1" dirty="0">
                <a:solidFill>
                  <a:srgbClr val="0070C0"/>
                </a:solidFill>
              </a:rPr>
              <a:t>A quantitative problem to be solved</a:t>
            </a:r>
          </a:p>
          <a:p>
            <a:pPr marL="1524000"/>
            <a:r>
              <a:rPr lang="en-GB" sz="1800" b="1" dirty="0">
                <a:solidFill>
                  <a:srgbClr val="0070C0"/>
                </a:solidFill>
              </a:rPr>
              <a:t>A critique</a:t>
            </a:r>
          </a:p>
          <a:p>
            <a:pPr marL="1524000"/>
            <a:r>
              <a:rPr lang="en-GB" sz="1800" b="1" dirty="0">
                <a:solidFill>
                  <a:srgbClr val="0070C0"/>
                </a:solidFill>
              </a:rPr>
              <a:t>A case study</a:t>
            </a:r>
          </a:p>
          <a:p>
            <a:pPr marL="1524000"/>
            <a:r>
              <a:rPr lang="en-GB" sz="1800" b="1" dirty="0">
                <a:solidFill>
                  <a:srgbClr val="0070C0"/>
                </a:solidFill>
              </a:rPr>
              <a:t>A proposition</a:t>
            </a:r>
          </a:p>
          <a:p>
            <a:pPr marL="1524000"/>
            <a:r>
              <a:rPr lang="en-GB" sz="1800" b="1" dirty="0">
                <a:solidFill>
                  <a:srgbClr val="0070C0"/>
                </a:solidFill>
              </a:rPr>
              <a:t>A model</a:t>
            </a:r>
          </a:p>
          <a:p>
            <a:pPr marL="1524000"/>
            <a:r>
              <a:rPr lang="en-GB" sz="1800" b="1" dirty="0">
                <a:solidFill>
                  <a:srgbClr val="0070C0"/>
                </a:solidFill>
              </a:rPr>
              <a:t>A theory</a:t>
            </a:r>
          </a:p>
          <a:p>
            <a:pPr marL="1524000"/>
            <a:r>
              <a:rPr lang="en-GB" sz="1800" b="1" dirty="0">
                <a:solidFill>
                  <a:srgbClr val="0070C0"/>
                </a:solidFill>
              </a:rPr>
              <a:t>A concept</a:t>
            </a:r>
          </a:p>
          <a:p>
            <a:pPr marL="1524000"/>
            <a:r>
              <a:rPr lang="en-GB" sz="1800" b="1" dirty="0">
                <a:solidFill>
                  <a:srgbClr val="0070C0"/>
                </a:solidFill>
              </a:rPr>
              <a:t>A job interview</a:t>
            </a:r>
          </a:p>
          <a:p>
            <a:pPr marL="1524000"/>
            <a:r>
              <a:rPr lang="en-GB" sz="1800" b="1" dirty="0">
                <a:solidFill>
                  <a:srgbClr val="0070C0"/>
                </a:solidFill>
              </a:rPr>
              <a:t>A typical journal paper</a:t>
            </a:r>
          </a:p>
          <a:p>
            <a:pPr marL="1524000"/>
            <a:r>
              <a:rPr lang="en-GB" sz="1800" b="1" dirty="0">
                <a:solidFill>
                  <a:srgbClr val="0070C0"/>
                </a:solidFill>
              </a:rPr>
              <a:t>A lecture</a:t>
            </a:r>
          </a:p>
          <a:p>
            <a:pPr marL="1524000"/>
            <a:r>
              <a:rPr lang="en-GB" sz="1800" b="1" dirty="0">
                <a:solidFill>
                  <a:srgbClr val="0070C0"/>
                </a:solidFill>
              </a:rPr>
              <a:t>A lab practical</a:t>
            </a:r>
          </a:p>
          <a:p>
            <a:pPr marL="1524000"/>
            <a:r>
              <a:rPr lang="en-GB" sz="1800" b="1" dirty="0">
                <a:solidFill>
                  <a:srgbClr val="0070C0"/>
                </a:solidFill>
              </a:rPr>
              <a:t>A review</a:t>
            </a:r>
          </a:p>
          <a:p>
            <a:pPr marL="1524000"/>
            <a:r>
              <a:rPr lang="en-GB" sz="1800" b="1" dirty="0">
                <a:solidFill>
                  <a:srgbClr val="0070C0"/>
                </a:solidFill>
              </a:rPr>
              <a:t>A proof</a:t>
            </a:r>
          </a:p>
        </p:txBody>
      </p:sp>
    </p:spTree>
    <p:extLst>
      <p:ext uri="{BB962C8B-B14F-4D97-AF65-F5344CB8AC3E}">
        <p14:creationId xmlns:p14="http://schemas.microsoft.com/office/powerpoint/2010/main" val="3063833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31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461840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1862000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93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1940566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600" dirty="0">
                <a:solidFill>
                  <a:srgbClr val="008000"/>
                </a:solidFill>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31717946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414868750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p:spPr>
        <p:txBody>
          <a:bodyPr/>
          <a:lstStyle/>
          <a:p>
            <a:r>
              <a:rPr lang="en-GB" sz="3600" b="1" dirty="0">
                <a:solidFill>
                  <a:schemeClr val="tx1"/>
                </a:solidFill>
              </a:rPr>
              <a:t>Discussion</a:t>
            </a:r>
            <a:r>
              <a:rPr lang="en-GB" sz="3600" b="1" dirty="0"/>
              <a:t>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dirty="0"/>
              <a:t>All feedback approaches have their pros and cons. Consider both, for each of the following:</a:t>
            </a:r>
          </a:p>
          <a:p>
            <a:pPr marL="514350" indent="-514350">
              <a:buFont typeface="+mj-lt"/>
              <a:buAutoNum type="arabicPeriod"/>
            </a:pPr>
            <a:r>
              <a:rPr lang="en-GB" dirty="0"/>
              <a:t>Written (printed) comments on students’ work.</a:t>
            </a:r>
          </a:p>
          <a:p>
            <a:pPr marL="514350" indent="-514350">
              <a:buFont typeface="+mj-lt"/>
              <a:buAutoNum type="arabicPeriod"/>
            </a:pPr>
            <a:r>
              <a:rPr lang="en-GB" dirty="0"/>
              <a:t>Marks or grades.</a:t>
            </a:r>
          </a:p>
          <a:p>
            <a:pPr marL="514350" indent="-514350">
              <a:buFont typeface="+mj-lt"/>
              <a:buAutoNum type="arabicPeriod"/>
            </a:pPr>
            <a:r>
              <a:rPr lang="en-GB" dirty="0"/>
              <a:t>Whole-class discussion of an assignment, when it has just been submitted.</a:t>
            </a:r>
          </a:p>
          <a:p>
            <a:pPr marL="514350" indent="-514350">
              <a:buFont typeface="+mj-lt"/>
              <a:buAutoNum type="arabicPeriod"/>
            </a:pPr>
            <a:r>
              <a:rPr lang="en-GB" dirty="0"/>
              <a:t>Face-to-face 1:1 dialogue with assessor.</a:t>
            </a:r>
          </a:p>
          <a:p>
            <a:pPr marL="514350" indent="-514350">
              <a:buFont typeface="+mj-lt"/>
              <a:buAutoNum type="arabicPeriod"/>
            </a:pPr>
            <a:r>
              <a:rPr lang="en-GB" dirty="0"/>
              <a:t>Students discussing feedback comments written for other students.</a:t>
            </a:r>
          </a:p>
          <a:p>
            <a:pPr marL="514350" indent="-514350">
              <a:buFont typeface="+mj-lt"/>
              <a:buAutoNum type="arabicPeriod"/>
            </a:pPr>
            <a:r>
              <a:rPr lang="en-GB" dirty="0"/>
              <a:t>Students giving peer-feedback on each others’ drafts (or final assignments).</a:t>
            </a:r>
          </a:p>
        </p:txBody>
      </p: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166376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925"/>
            <a:ext cx="8964613"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i="1" dirty="0">
                <a:latin typeface="Calibri" pitchFamily="34" charset="0"/>
              </a:rPr>
              <a:t>Good </a:t>
            </a:r>
            <a:r>
              <a:rPr lang="en-GB" i="1" dirty="0"/>
              <a:t>afternoon </a:t>
            </a:r>
            <a:r>
              <a:rPr lang="en-GB" i="1" dirty="0">
                <a:latin typeface="Calibri" pitchFamily="34" charset="0"/>
              </a:rPr>
              <a:t>everyone – please turn </a:t>
            </a:r>
            <a:r>
              <a:rPr lang="en-GB" sz="4000" i="1" dirty="0">
                <a:solidFill>
                  <a:srgbClr val="FF0000"/>
                </a:solidFill>
                <a:latin typeface="Calibri" pitchFamily="34" charset="0"/>
              </a:rPr>
              <a:t>on</a:t>
            </a:r>
            <a:r>
              <a:rPr lang="en-GB" sz="4000" i="1" dirty="0">
                <a:latin typeface="Calibri" pitchFamily="34" charset="0"/>
              </a:rPr>
              <a:t> </a:t>
            </a:r>
            <a:r>
              <a:rPr lang="en-GB" i="1" dirty="0">
                <a:latin typeface="Calibri" pitchFamily="34" charset="0"/>
              </a:rPr>
              <a:t>your ‘phones and computers.</a:t>
            </a:r>
            <a:endParaRPr lang="en-GB" dirty="0">
              <a:latin typeface="Calibri" pitchFamily="34" charset="0"/>
            </a:endParaRPr>
          </a:p>
          <a:p>
            <a:r>
              <a:rPr lang="en-GB" i="1" dirty="0">
                <a:latin typeface="Calibri" pitchFamily="34" charset="0"/>
              </a:rPr>
              <a:t>Please post your thoughts, comments and ideas during this session to the hashtag </a:t>
            </a:r>
            <a:r>
              <a:rPr lang="en-GB" i="1" dirty="0">
                <a:solidFill>
                  <a:srgbClr val="00B050"/>
                </a:solidFill>
                <a:latin typeface="Calibri" pitchFamily="34" charset="0"/>
              </a:rPr>
              <a:t>#</a:t>
            </a:r>
            <a:r>
              <a:rPr lang="en-GB" i="1" dirty="0">
                <a:solidFill>
                  <a:srgbClr val="00B050"/>
                </a:solidFill>
              </a:rPr>
              <a:t>philatderby18 </a:t>
            </a:r>
            <a:r>
              <a:rPr lang="en-GB" i="1" dirty="0">
                <a:latin typeface="Calibri" pitchFamily="34" charset="0"/>
              </a:rPr>
              <a:t>Thanks</a:t>
            </a:r>
            <a:r>
              <a:rPr lang="en-GB" dirty="0">
                <a:latin typeface="Calibri" pitchFamily="34" charset="0"/>
              </a:rPr>
              <a:t>!</a:t>
            </a:r>
          </a:p>
          <a:p>
            <a:r>
              <a:rPr lang="en-GB" dirty="0">
                <a:solidFill>
                  <a:srgbClr val="00B050"/>
                </a:solidFill>
              </a:rPr>
              <a:t>Try </a:t>
            </a:r>
            <a:r>
              <a:rPr lang="en-GB" dirty="0">
                <a:solidFill>
                  <a:srgbClr val="C00000"/>
                </a:solidFill>
              </a:rPr>
              <a:t>#</a:t>
            </a:r>
            <a:r>
              <a:rPr lang="en-GB" dirty="0" err="1">
                <a:solidFill>
                  <a:srgbClr val="C00000"/>
                </a:solidFill>
              </a:rPr>
              <a:t>LTHEchat</a:t>
            </a:r>
            <a:r>
              <a:rPr lang="en-GB" dirty="0">
                <a:solidFill>
                  <a:srgbClr val="C00000"/>
                </a:solidFill>
              </a:rPr>
              <a:t> </a:t>
            </a:r>
            <a:r>
              <a:rPr lang="en-GB" dirty="0">
                <a:solidFill>
                  <a:srgbClr val="00B050"/>
                </a:solidFill>
              </a:rPr>
              <a:t>on Wednesday evenings from 20.00-21.00. </a:t>
            </a:r>
          </a:p>
          <a:p>
            <a:pPr marL="0" indent="0">
              <a:buNone/>
            </a:pPr>
            <a:r>
              <a:rPr lang="en-GB" dirty="0">
                <a:solidFill>
                  <a:srgbClr val="0070C0"/>
                </a:solidFill>
              </a:rPr>
              <a:t>(Usual rules apply in this presentation: £1 to the first person to spot each of the first 3 typos)</a:t>
            </a:r>
          </a:p>
        </p:txBody>
      </p:sp>
    </p:spTree>
    <p:extLst>
      <p:ext uri="{BB962C8B-B14F-4D97-AF65-F5344CB8AC3E}">
        <p14:creationId xmlns:p14="http://schemas.microsoft.com/office/powerpoint/2010/main" val="3204603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p:spPr>
        <p:txBody>
          <a:bodyPr/>
          <a:lstStyle/>
          <a:p>
            <a:r>
              <a:rPr lang="en-GB" sz="3600" b="1" dirty="0">
                <a:solidFill>
                  <a:schemeClr val="tx1"/>
                </a:solidFill>
              </a:rPr>
              <a:t>Discussion</a:t>
            </a:r>
            <a:r>
              <a:rPr lang="en-GB" sz="3600" b="1" dirty="0"/>
              <a:t>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dirty="0"/>
              <a:t>All feedback approaches have their pros and cons. Consider both, for each of the following:</a:t>
            </a:r>
          </a:p>
          <a:p>
            <a:pPr marL="514350" indent="-514350">
              <a:buFont typeface="+mj-lt"/>
              <a:buAutoNum type="arabicPeriod"/>
            </a:pPr>
            <a:r>
              <a:rPr lang="en-GB" dirty="0"/>
              <a:t>Written (printed) comments on students’ work.</a:t>
            </a:r>
          </a:p>
          <a:p>
            <a:pPr marL="514350" indent="-514350">
              <a:buFont typeface="+mj-lt"/>
              <a:buAutoNum type="arabicPeriod"/>
            </a:pPr>
            <a:r>
              <a:rPr lang="en-GB" dirty="0"/>
              <a:t>Marks or grades.</a:t>
            </a:r>
          </a:p>
          <a:p>
            <a:pPr marL="514350" indent="-514350">
              <a:buFont typeface="+mj-lt"/>
              <a:buAutoNum type="arabicPeriod"/>
            </a:pPr>
            <a:r>
              <a:rPr lang="en-GB" dirty="0"/>
              <a:t>Whole-class discussion of an assignment, when it has just been submitted.</a:t>
            </a:r>
          </a:p>
          <a:p>
            <a:pPr marL="514350" indent="-514350">
              <a:buFont typeface="+mj-lt"/>
              <a:buAutoNum type="arabicPeriod"/>
            </a:pPr>
            <a:r>
              <a:rPr lang="en-GB" dirty="0"/>
              <a:t>Face-to-face 1:1 dialogue with assessor.</a:t>
            </a:r>
          </a:p>
          <a:p>
            <a:pPr marL="514350" indent="-514350">
              <a:buFont typeface="+mj-lt"/>
              <a:buAutoNum type="arabicPeriod"/>
            </a:pPr>
            <a:r>
              <a:rPr lang="en-GB" dirty="0"/>
              <a:t>Students discussing feedback comments written for other students.</a:t>
            </a:r>
          </a:p>
          <a:p>
            <a:pPr marL="514350" indent="-514350">
              <a:buFont typeface="+mj-lt"/>
              <a:buAutoNum type="arabicPeriod"/>
            </a:pPr>
            <a:r>
              <a:rPr lang="en-GB" dirty="0"/>
              <a:t>Students giving peer-feedback on each others’ drafts (or final assignments).</a:t>
            </a:r>
          </a:p>
        </p:txBody>
      </p:sp>
      <p:sp>
        <p:nvSpPr>
          <p:cNvPr id="4" name="TextBox 3">
            <a:extLst>
              <a:ext uri="{FF2B5EF4-FFF2-40B4-BE49-F238E27FC236}">
                <a16:creationId xmlns:a16="http://schemas.microsoft.com/office/drawing/2014/main" id="{A0972DEE-3B92-49C7-A282-950897865F48}"/>
              </a:ext>
            </a:extLst>
          </p:cNvPr>
          <p:cNvSpPr txBox="1"/>
          <p:nvPr/>
        </p:nvSpPr>
        <p:spPr>
          <a:xfrm>
            <a:off x="2699740" y="1772770"/>
            <a:ext cx="5472760" cy="5016758"/>
          </a:xfrm>
          <a:prstGeom prst="rect">
            <a:avLst/>
          </a:prstGeom>
          <a:solidFill>
            <a:srgbClr val="FFFF00"/>
          </a:solidFill>
        </p:spPr>
        <p:txBody>
          <a:bodyPr wrap="square" rtlCol="0">
            <a:spAutoFit/>
          </a:bodyPr>
          <a:lstStyle/>
          <a:p>
            <a:r>
              <a:rPr lang="en-GB" b="1" dirty="0">
                <a:latin typeface="Calibri" panose="020F0502020204030204" pitchFamily="34" charset="0"/>
                <a:cs typeface="Calibri" panose="020F0502020204030204" pitchFamily="34" charset="0"/>
              </a:rPr>
              <a:t>Scores out of 10:</a:t>
            </a:r>
          </a:p>
          <a:p>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Orig</a:t>
            </a:r>
            <a:r>
              <a:rPr lang="en-GB" b="1" dirty="0">
                <a:latin typeface="Calibri" panose="020F0502020204030204" pitchFamily="34" charset="0"/>
                <a:cs typeface="Calibri" panose="020F0502020204030204" pitchFamily="34" charset="0"/>
              </a:rPr>
              <a:t>  A    B   C   D   Final</a:t>
            </a:r>
          </a:p>
          <a:p>
            <a:r>
              <a:rPr lang="en-GB" b="1" dirty="0">
                <a:latin typeface="Calibri" panose="020F0502020204030204" pitchFamily="34" charset="0"/>
                <a:cs typeface="Calibri" panose="020F0502020204030204" pitchFamily="34" charset="0"/>
              </a:rPr>
              <a:t>1</a:t>
            </a:r>
          </a:p>
          <a:p>
            <a:r>
              <a:rPr lang="en-GB" b="1" dirty="0">
                <a:latin typeface="Calibri" panose="020F0502020204030204" pitchFamily="34" charset="0"/>
                <a:cs typeface="Calibri" panose="020F0502020204030204" pitchFamily="34" charset="0"/>
              </a:rPr>
              <a:t>2</a:t>
            </a:r>
          </a:p>
          <a:p>
            <a:r>
              <a:rPr lang="en-GB" b="1" dirty="0">
                <a:latin typeface="Calibri" panose="020F0502020204030204" pitchFamily="34" charset="0"/>
                <a:cs typeface="Calibri" panose="020F0502020204030204" pitchFamily="34" charset="0"/>
              </a:rPr>
              <a:t>3</a:t>
            </a:r>
          </a:p>
          <a:p>
            <a:r>
              <a:rPr lang="en-GB" b="1" dirty="0">
                <a:latin typeface="Calibri" panose="020F0502020204030204" pitchFamily="34" charset="0"/>
                <a:cs typeface="Calibri" panose="020F0502020204030204" pitchFamily="34" charset="0"/>
              </a:rPr>
              <a:t>4</a:t>
            </a:r>
          </a:p>
          <a:p>
            <a:r>
              <a:rPr lang="en-GB" b="1" dirty="0">
                <a:latin typeface="Calibri" panose="020F0502020204030204" pitchFamily="34" charset="0"/>
                <a:cs typeface="Calibri" panose="020F0502020204030204" pitchFamily="34" charset="0"/>
              </a:rPr>
              <a:t>5</a:t>
            </a:r>
          </a:p>
          <a:p>
            <a:r>
              <a:rPr lang="en-GB" b="1" dirty="0">
                <a:latin typeface="Calibri" panose="020F0502020204030204" pitchFamily="34" charset="0"/>
                <a:cs typeface="Calibri" panose="020F0502020204030204" pitchFamily="34" charset="0"/>
              </a:rPr>
              <a:t>6</a:t>
            </a:r>
          </a:p>
        </p:txBody>
      </p:sp>
      <p:cxnSp>
        <p:nvCxnSpPr>
          <p:cNvPr id="6" name="Straight Connector 5">
            <a:extLst>
              <a:ext uri="{FF2B5EF4-FFF2-40B4-BE49-F238E27FC236}">
                <a16:creationId xmlns:a16="http://schemas.microsoft.com/office/drawing/2014/main" id="{FE8DFFD0-2FFE-4F25-861A-BDC00FC845F2}"/>
              </a:ext>
            </a:extLst>
          </p:cNvPr>
          <p:cNvCxnSpPr/>
          <p:nvPr/>
        </p:nvCxnSpPr>
        <p:spPr bwMode="auto">
          <a:xfrm>
            <a:off x="2843760" y="3068950"/>
            <a:ext cx="5328740"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60CF655-718E-4C91-8A2B-662F3951A7EE}"/>
              </a:ext>
            </a:extLst>
          </p:cNvPr>
          <p:cNvCxnSpPr>
            <a:cxnSpLocks/>
          </p:cNvCxnSpPr>
          <p:nvPr/>
        </p:nvCxnSpPr>
        <p:spPr bwMode="auto">
          <a:xfrm>
            <a:off x="313180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7E4C560-809C-4934-921F-6854CFDB9581}"/>
              </a:ext>
            </a:extLst>
          </p:cNvPr>
          <p:cNvCxnSpPr>
            <a:cxnSpLocks/>
          </p:cNvCxnSpPr>
          <p:nvPr/>
        </p:nvCxnSpPr>
        <p:spPr bwMode="auto">
          <a:xfrm>
            <a:off x="478803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98A74B-B8A8-4681-A305-3DE9AE759A33}"/>
              </a:ext>
            </a:extLst>
          </p:cNvPr>
          <p:cNvCxnSpPr>
            <a:cxnSpLocks/>
          </p:cNvCxnSpPr>
          <p:nvPr/>
        </p:nvCxnSpPr>
        <p:spPr bwMode="auto">
          <a:xfrm>
            <a:off x="680431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FF1F3B5-8196-4E98-8979-D66811F25542}"/>
              </a:ext>
            </a:extLst>
          </p:cNvPr>
          <p:cNvCxnSpPr>
            <a:cxnSpLocks/>
          </p:cNvCxnSpPr>
          <p:nvPr/>
        </p:nvCxnSpPr>
        <p:spPr bwMode="auto">
          <a:xfrm>
            <a:off x="615622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99F763F-D24A-4FED-8D53-10B86DD78D0E}"/>
              </a:ext>
            </a:extLst>
          </p:cNvPr>
          <p:cNvCxnSpPr>
            <a:cxnSpLocks/>
          </p:cNvCxnSpPr>
          <p:nvPr/>
        </p:nvCxnSpPr>
        <p:spPr bwMode="auto">
          <a:xfrm>
            <a:off x="550813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1E74ED3-00D0-478B-B00C-6D096A7C49D9}"/>
              </a:ext>
            </a:extLst>
          </p:cNvPr>
          <p:cNvCxnSpPr>
            <a:cxnSpLocks/>
          </p:cNvCxnSpPr>
          <p:nvPr/>
        </p:nvCxnSpPr>
        <p:spPr bwMode="auto">
          <a:xfrm>
            <a:off x="413994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547908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p:spPr>
        <p:txBody>
          <a:bodyPr/>
          <a:lstStyle/>
          <a:p>
            <a:r>
              <a:rPr lang="en-GB" sz="3600" b="1" dirty="0"/>
              <a:t>Discussion task: taking stock of some feedback approaches</a:t>
            </a:r>
          </a:p>
        </p:txBody>
      </p:sp>
      <p:sp>
        <p:nvSpPr>
          <p:cNvPr id="7" name="Content Placeholder 2">
            <a:extLst>
              <a:ext uri="{FF2B5EF4-FFF2-40B4-BE49-F238E27FC236}">
                <a16:creationId xmlns:a16="http://schemas.microsoft.com/office/drawing/2014/main" id="{3E3BEF03-7FC7-4782-BB64-86F4044F2570}"/>
              </a:ext>
            </a:extLst>
          </p:cNvPr>
          <p:cNvSpPr>
            <a:spLocks noGrp="1"/>
          </p:cNvSpPr>
          <p:nvPr>
            <p:ph idx="1"/>
          </p:nvPr>
        </p:nvSpPr>
        <p:spPr>
          <a:xfrm>
            <a:off x="0" y="849686"/>
            <a:ext cx="8964613" cy="5819389"/>
          </a:xfrm>
        </p:spPr>
        <p:txBody>
          <a:bodyPr/>
          <a:lstStyle/>
          <a:p>
            <a:pPr marL="0" indent="0">
              <a:buNone/>
            </a:pPr>
            <a:r>
              <a:rPr lang="en-GB" dirty="0"/>
              <a:t>All feedback approaches have their pros and cons. Consider both, for each of the following:</a:t>
            </a:r>
          </a:p>
          <a:p>
            <a:pPr marL="514350" indent="-514350">
              <a:buFont typeface="+mj-lt"/>
              <a:buAutoNum type="arabicPeriod"/>
            </a:pPr>
            <a:r>
              <a:rPr lang="en-GB" dirty="0"/>
              <a:t>Written (printed) comments on students’ work.</a:t>
            </a:r>
          </a:p>
          <a:p>
            <a:pPr marL="514350" indent="-514350">
              <a:buFont typeface="+mj-lt"/>
              <a:buAutoNum type="arabicPeriod"/>
            </a:pPr>
            <a:r>
              <a:rPr lang="en-GB" dirty="0"/>
              <a:t>Marks or grades.</a:t>
            </a:r>
          </a:p>
          <a:p>
            <a:pPr marL="514350" indent="-514350">
              <a:buFont typeface="+mj-lt"/>
              <a:buAutoNum type="arabicPeriod"/>
            </a:pPr>
            <a:r>
              <a:rPr lang="en-GB" dirty="0"/>
              <a:t>Whole-class discussion of an assignment, when it has just been submitted.</a:t>
            </a:r>
          </a:p>
          <a:p>
            <a:pPr marL="514350" indent="-514350">
              <a:buFont typeface="+mj-lt"/>
              <a:buAutoNum type="arabicPeriod"/>
            </a:pPr>
            <a:r>
              <a:rPr lang="en-GB" dirty="0"/>
              <a:t>Face-to-face 1:1 dialogue with assessor.</a:t>
            </a:r>
          </a:p>
          <a:p>
            <a:pPr marL="514350" indent="-514350">
              <a:buFont typeface="+mj-lt"/>
              <a:buAutoNum type="arabicPeriod"/>
            </a:pPr>
            <a:r>
              <a:rPr lang="en-GB" dirty="0"/>
              <a:t>Students discussing feedback comments written for other students.</a:t>
            </a:r>
          </a:p>
          <a:p>
            <a:pPr marL="514350" indent="-514350">
              <a:buFont typeface="+mj-lt"/>
              <a:buAutoNum type="arabicPeriod"/>
            </a:pPr>
            <a:r>
              <a:rPr lang="en-GB" dirty="0"/>
              <a:t>Students giving peer-feedback on each others’ drafts (or final assignments).</a:t>
            </a:r>
          </a:p>
        </p:txBody>
      </p:sp>
      <p:sp>
        <p:nvSpPr>
          <p:cNvPr id="4" name="TextBox 3">
            <a:extLst>
              <a:ext uri="{FF2B5EF4-FFF2-40B4-BE49-F238E27FC236}">
                <a16:creationId xmlns:a16="http://schemas.microsoft.com/office/drawing/2014/main" id="{0D1C1277-0258-4E9A-B3C4-9084741B1611}"/>
              </a:ext>
            </a:extLst>
          </p:cNvPr>
          <p:cNvSpPr txBox="1"/>
          <p:nvPr/>
        </p:nvSpPr>
        <p:spPr>
          <a:xfrm>
            <a:off x="3799555" y="1514721"/>
            <a:ext cx="5364110" cy="4524315"/>
          </a:xfrm>
          <a:prstGeom prst="rect">
            <a:avLst/>
          </a:prstGeom>
          <a:solidFill>
            <a:srgbClr val="FF66FF">
              <a:alpha val="63922"/>
            </a:srgbClr>
          </a:solidFill>
          <a:ln>
            <a:solidFill>
              <a:schemeClr val="tx1"/>
            </a:solidFill>
          </a:ln>
        </p:spPr>
        <p:txBody>
          <a:bodyPr wrap="square" rtlCol="0">
            <a:spAutoFit/>
          </a:bodyPr>
          <a:lstStyle/>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it takes us.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Timeliness for students.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payoff for students.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‘Affective’ dimensions – how students feel about it.</a:t>
            </a:r>
          </a:p>
        </p:txBody>
      </p:sp>
    </p:spTree>
    <p:extLst>
      <p:ext uri="{BB962C8B-B14F-4D97-AF65-F5344CB8AC3E}">
        <p14:creationId xmlns:p14="http://schemas.microsoft.com/office/powerpoint/2010/main" val="3328877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p:spPr>
        <p:txBody>
          <a:bodyPr/>
          <a:lstStyle/>
          <a:p>
            <a:r>
              <a:rPr lang="en-GB" sz="3600" b="1" dirty="0"/>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dirty="0"/>
              <a:t>All feedback approaches have their pros and cons. Consider both, for each of the following:</a:t>
            </a:r>
          </a:p>
          <a:p>
            <a:pPr marL="514350" indent="-514350">
              <a:buFont typeface="+mj-lt"/>
              <a:buAutoNum type="arabicPeriod"/>
            </a:pPr>
            <a:r>
              <a:rPr lang="en-GB" dirty="0"/>
              <a:t>Written (printed) comments on students’ work.</a:t>
            </a:r>
          </a:p>
          <a:p>
            <a:pPr marL="514350" indent="-514350">
              <a:buFont typeface="+mj-lt"/>
              <a:buAutoNum type="arabicPeriod"/>
            </a:pPr>
            <a:r>
              <a:rPr lang="en-GB" dirty="0"/>
              <a:t>Marks or grades.</a:t>
            </a:r>
          </a:p>
          <a:p>
            <a:pPr marL="514350" indent="-514350">
              <a:buFont typeface="+mj-lt"/>
              <a:buAutoNum type="arabicPeriod"/>
            </a:pPr>
            <a:r>
              <a:rPr lang="en-GB" dirty="0"/>
              <a:t>Whole-class discussion of an assignment, when it has just been submitted.</a:t>
            </a:r>
          </a:p>
          <a:p>
            <a:pPr marL="514350" indent="-514350">
              <a:buFont typeface="+mj-lt"/>
              <a:buAutoNum type="arabicPeriod"/>
            </a:pPr>
            <a:r>
              <a:rPr lang="en-GB" dirty="0"/>
              <a:t>Face-to-face 1:1 dialogue with assessor.</a:t>
            </a:r>
          </a:p>
          <a:p>
            <a:pPr marL="514350" indent="-514350">
              <a:buFont typeface="+mj-lt"/>
              <a:buAutoNum type="arabicPeriod"/>
            </a:pPr>
            <a:r>
              <a:rPr lang="en-GB" dirty="0"/>
              <a:t>Students discussing feedback comments written for other students.</a:t>
            </a:r>
          </a:p>
          <a:p>
            <a:pPr marL="514350" indent="-514350">
              <a:buFont typeface="+mj-lt"/>
              <a:buAutoNum type="arabicPeriod"/>
            </a:pPr>
            <a:r>
              <a:rPr lang="en-GB" dirty="0"/>
              <a:t>Students giving peer-feedback on each others’ drafts (or final assignments).</a:t>
            </a:r>
          </a:p>
        </p:txBody>
      </p:sp>
      <p:sp>
        <p:nvSpPr>
          <p:cNvPr id="4" name="TextBox 3">
            <a:extLst>
              <a:ext uri="{FF2B5EF4-FFF2-40B4-BE49-F238E27FC236}">
                <a16:creationId xmlns:a16="http://schemas.microsoft.com/office/drawing/2014/main" id="{D1C602CD-2286-4655-8525-D26A9A2CE75A}"/>
              </a:ext>
            </a:extLst>
          </p:cNvPr>
          <p:cNvSpPr txBox="1"/>
          <p:nvPr/>
        </p:nvSpPr>
        <p:spPr>
          <a:xfrm>
            <a:off x="1547580" y="1772770"/>
            <a:ext cx="7429206" cy="4893647"/>
          </a:xfrm>
          <a:prstGeom prst="rect">
            <a:avLst/>
          </a:prstGeom>
          <a:solidFill>
            <a:srgbClr val="66FF33">
              <a:alpha val="72157"/>
            </a:srgbClr>
          </a:solidFill>
        </p:spPr>
        <p:txBody>
          <a:bodyPr wrap="square" rtlCol="0">
            <a:spAutoFit/>
          </a:bodyPr>
          <a:lstStyle/>
          <a:p>
            <a:pPr marL="514350" indent="-514350">
              <a:buFont typeface="+mj-lt"/>
              <a:buAutoNum type="arabicPeriod"/>
            </a:pPr>
            <a:r>
              <a:rPr lang="en-GB" sz="2400" b="1" dirty="0">
                <a:latin typeface="Calibri" panose="020F0502020204030204" pitchFamily="34" charset="0"/>
                <a:cs typeface="Calibri" panose="020F0502020204030204" pitchFamily="34" charset="0"/>
              </a:rPr>
              <a:t>Make an individual decision on the practicability score of each approach on a yellow post-it: 0 = of little value, ranging to 10 = highly valuable</a:t>
            </a:r>
          </a:p>
          <a:p>
            <a:pPr marL="514350" indent="-514350">
              <a:buFont typeface="+mj-lt"/>
              <a:buAutoNum type="arabicPeriod"/>
            </a:pPr>
            <a:r>
              <a:rPr lang="en-GB" sz="2400" b="1" dirty="0">
                <a:solidFill>
                  <a:schemeClr val="bg1"/>
                </a:solidFill>
                <a:highlight>
                  <a:srgbClr val="0000FF"/>
                </a:highlight>
                <a:latin typeface="Calibri" panose="020F0502020204030204" pitchFamily="34" charset="0"/>
                <a:cs typeface="Calibri" panose="020F0502020204030204" pitchFamily="34" charset="0"/>
              </a:rPr>
              <a:t>On a blue post-it, please add up the scores for your group.</a:t>
            </a:r>
          </a:p>
          <a:p>
            <a:pPr marL="514350" indent="-514350">
              <a:buAutoNum type="arabicPeriod"/>
            </a:pPr>
            <a:r>
              <a:rPr lang="en-GB" sz="2400" b="1" dirty="0">
                <a:highlight>
                  <a:srgbClr val="FFFF00"/>
                </a:highlight>
                <a:latin typeface="Calibri" panose="020F0502020204030204" pitchFamily="34" charset="0"/>
                <a:cs typeface="Calibri" panose="020F0502020204030204" pitchFamily="34" charset="0"/>
              </a:rPr>
              <a:t>On your original yellow post-it, please write new scores thinking about variable A.</a:t>
            </a:r>
          </a:p>
          <a:p>
            <a:pPr marL="514350" indent="-514350">
              <a:buAutoNum type="arabicPeriod"/>
            </a:pPr>
            <a:r>
              <a:rPr lang="en-GB" sz="2400" b="1" dirty="0">
                <a:highlight>
                  <a:srgbClr val="FFFF00"/>
                </a:highlight>
                <a:latin typeface="Calibri" panose="020F0502020204030204" pitchFamily="34" charset="0"/>
                <a:cs typeface="Calibri" panose="020F0502020204030204" pitchFamily="34" charset="0"/>
              </a:rPr>
              <a:t>Now do the same thinking about B.</a:t>
            </a:r>
          </a:p>
          <a:p>
            <a:pPr marL="514350" indent="-514350">
              <a:buAutoNum type="arabicPeriod"/>
            </a:pPr>
            <a:r>
              <a:rPr lang="en-GB" sz="2400" b="1" dirty="0">
                <a:highlight>
                  <a:srgbClr val="FFFF00"/>
                </a:highlight>
                <a:latin typeface="Calibri" panose="020F0502020204030204" pitchFamily="34" charset="0"/>
                <a:cs typeface="Calibri" panose="020F0502020204030204" pitchFamily="34" charset="0"/>
              </a:rPr>
              <a:t>Ditto variable C.</a:t>
            </a:r>
          </a:p>
          <a:p>
            <a:pPr marL="514350" indent="-514350">
              <a:buAutoNum type="arabicPeriod"/>
            </a:pPr>
            <a:r>
              <a:rPr lang="en-GB" sz="2400" b="1" dirty="0">
                <a:highlight>
                  <a:srgbClr val="FFFF00"/>
                </a:highlight>
                <a:latin typeface="Calibri" panose="020F0502020204030204" pitchFamily="34" charset="0"/>
                <a:cs typeface="Calibri" panose="020F0502020204030204" pitchFamily="34" charset="0"/>
              </a:rPr>
              <a:t>Ditto variable D.</a:t>
            </a:r>
          </a:p>
          <a:p>
            <a:pPr marL="514350" indent="-514350">
              <a:buAutoNum type="arabicPeriod"/>
            </a:pPr>
            <a:r>
              <a:rPr lang="en-GB" sz="2400" b="1" dirty="0">
                <a:highlight>
                  <a:srgbClr val="FFFF00"/>
                </a:highlight>
                <a:latin typeface="Calibri" panose="020F0502020204030204" pitchFamily="34" charset="0"/>
                <a:cs typeface="Calibri" panose="020F0502020204030204" pitchFamily="34" charset="0"/>
              </a:rPr>
              <a:t>Lastly, add a final score reflecting on the discussion.</a:t>
            </a:r>
          </a:p>
          <a:p>
            <a:pPr marL="514350" indent="-514350">
              <a:buAutoNum type="arabicPeriod"/>
            </a:pPr>
            <a:r>
              <a:rPr lang="en-GB" sz="2400" b="1" dirty="0">
                <a:highlight>
                  <a:srgbClr val="FF6600"/>
                </a:highlight>
                <a:latin typeface="Calibri" panose="020F0502020204030204" pitchFamily="34" charset="0"/>
                <a:cs typeface="Calibri" panose="020F0502020204030204" pitchFamily="34" charset="0"/>
              </a:rPr>
              <a:t>On an orange post-it, please add up revised scores for the group after all the discussion.</a:t>
            </a:r>
          </a:p>
        </p:txBody>
      </p:sp>
    </p:spTree>
    <p:extLst>
      <p:ext uri="{BB962C8B-B14F-4D97-AF65-F5344CB8AC3E}">
        <p14:creationId xmlns:p14="http://schemas.microsoft.com/office/powerpoint/2010/main" val="3791508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p:txBody>
          <a:bodyPr/>
          <a:lstStyle/>
          <a:p>
            <a:r>
              <a:rPr lang="en-GB" b="1" dirty="0"/>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dirty="0">
                <a:hlinkClick r:id="rId2" tooltip="https://www.youtube.com/watch?v=3jFVTCuSCOg"/>
              </a:rPr>
              <a:t>https://www.youtube.com/watch?v=3jFVTCuSCOg …</a:t>
            </a:r>
            <a:r>
              <a:rPr lang="en-GB" dirty="0"/>
              <a:t>​  particularly on how we can help students to learn how to get more from feedback from each other as well as us.</a:t>
            </a:r>
          </a:p>
        </p:txBody>
      </p:sp>
    </p:spTree>
    <p:extLst>
      <p:ext uri="{BB962C8B-B14F-4D97-AF65-F5344CB8AC3E}">
        <p14:creationId xmlns:p14="http://schemas.microsoft.com/office/powerpoint/2010/main" val="179877824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dirty="0">
                <a:solidFill>
                  <a:srgbClr val="FF6699"/>
                </a:solidFill>
                <a:effectLst>
                  <a:outerShdw blurRad="38100" dist="38100" dir="2700000" algn="tl">
                    <a:srgbClr val="000000">
                      <a:alpha val="43137"/>
                    </a:srgbClr>
                  </a:outerShdw>
                </a:effectLst>
                <a:highlight>
                  <a:srgbClr val="FFFF00"/>
                </a:highlight>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sz="2800" dirty="0"/>
              <a:t>Think back to some occasions, academic or otherwise, historic or recent when you received feedback that you would rather not have received;</a:t>
            </a:r>
          </a:p>
          <a:p>
            <a:r>
              <a:rPr lang="en-GB" sz="2800" dirty="0"/>
              <a:t>How did it make you feel?</a:t>
            </a:r>
          </a:p>
          <a:p>
            <a:r>
              <a:rPr lang="en-GB" sz="2800"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14067329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243580359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89054788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pic>
        <p:nvPicPr>
          <p:cNvPr id="7" name="Picture 6" descr="royce sadler.jpg"/>
          <p:cNvPicPr>
            <a:picLocks noChangeAspect="1"/>
          </p:cNvPicPr>
          <p:nvPr/>
        </p:nvPicPr>
        <p:blipFill>
          <a:blip r:embed="rId3" cstate="email"/>
          <a:stretch>
            <a:fillRect/>
          </a:stretch>
        </p:blipFill>
        <p:spPr>
          <a:xfrm>
            <a:off x="6824020" y="2064325"/>
            <a:ext cx="1963268" cy="2935728"/>
          </a:xfrm>
          <a:prstGeom prst="rect">
            <a:avLst/>
          </a:prstGeom>
        </p:spPr>
      </p:pic>
    </p:spTree>
    <p:extLst>
      <p:ext uri="{BB962C8B-B14F-4D97-AF65-F5344CB8AC3E}">
        <p14:creationId xmlns:p14="http://schemas.microsoft.com/office/powerpoint/2010/main" val="24804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Explore some of the main problems we have implementing assessment and feedback using traditional approaches.</a:t>
            </a: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Discuss possible ways of addressing some of these problems creatively, so that assessment and feedback can be firmly linked to student learning.</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p:spPr>
      </p:pic>
    </p:spTree>
    <p:extLst>
      <p:ext uri="{BB962C8B-B14F-4D97-AF65-F5344CB8AC3E}">
        <p14:creationId xmlns:p14="http://schemas.microsoft.com/office/powerpoint/2010/main" val="10886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000" dirty="0">
                <a:solidFill>
                  <a:srgbClr val="00B050"/>
                </a:solidFill>
                <a:latin typeface="Calibri" panose="020F0502020204030204" pitchFamily="34" charset="0"/>
                <a:cs typeface="Calibri" panose="020F0502020204030204" pitchFamily="34" charset="0"/>
              </a:rPr>
              <a:t>Name</a:t>
            </a:r>
            <a:r>
              <a:rPr lang="en-GB" sz="4800" dirty="0">
                <a:latin typeface="Calibri" panose="020F0502020204030204" pitchFamily="34" charset="0"/>
                <a:cs typeface="Calibri" panose="020F0502020204030204" pitchFamily="34" charset="0"/>
              </a:rPr>
              <a:t> </a:t>
            </a:r>
            <a:r>
              <a:rPr lang="en-GB" sz="4800" dirty="0">
                <a:solidFill>
                  <a:srgbClr val="00B050"/>
                </a:solidFill>
                <a:latin typeface="Calibri" panose="020F0502020204030204" pitchFamily="34" charset="0"/>
                <a:cs typeface="Calibri" panose="020F0502020204030204" pitchFamily="34" charset="0"/>
              </a:rPr>
              <a:t>labels</a:t>
            </a:r>
            <a:r>
              <a:rPr lang="en-GB" sz="4800" dirty="0">
                <a:latin typeface="Calibri" panose="020F0502020204030204" pitchFamily="34" charset="0"/>
                <a:cs typeface="Calibri" panose="020F0502020204030204" pitchFamily="34" charset="0"/>
              </a:rPr>
              <a:t>…</a:t>
            </a:r>
          </a:p>
        </p:txBody>
      </p:sp>
      <p:sp>
        <p:nvSpPr>
          <p:cNvPr id="4099" name="Rectangle 3"/>
          <p:cNvSpPr>
            <a:spLocks noGrp="1" noChangeArrowheads="1"/>
          </p:cNvSpPr>
          <p:nvPr>
            <p:ph idx="1"/>
          </p:nvPr>
        </p:nvSpPr>
        <p:spPr/>
        <p:txBody>
          <a:bodyPr/>
          <a:lstStyle/>
          <a:p>
            <a:r>
              <a:rPr lang="en-GB" sz="3200" dirty="0">
                <a:latin typeface="Calibri" panose="020F0502020204030204" pitchFamily="34" charset="0"/>
                <a:cs typeface="Calibri" panose="020F0502020204030204" pitchFamily="34" charset="0"/>
              </a:rPr>
              <a:t>Please write your first name, big and bold, on a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01" name="Text Box 5"/>
          <p:cNvSpPr txBox="1">
            <a:spLocks noChangeArrowheads="1"/>
          </p:cNvSpPr>
          <p:nvPr/>
        </p:nvSpPr>
        <p:spPr bwMode="auto">
          <a:xfrm>
            <a:off x="6992938" y="2908300"/>
            <a:ext cx="923925" cy="579438"/>
          </a:xfrm>
          <a:prstGeom prst="rect">
            <a:avLst/>
          </a:prstGeom>
          <a:noFill/>
          <a:ln w="12700">
            <a:noFill/>
            <a:miter lim="800000"/>
            <a:headEnd type="none" w="sm" len="sm"/>
            <a:tailEnd type="none" w="sm" len="sm"/>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993300"/>
                </a:solidFill>
                <a:effectLst/>
                <a:uLnTx/>
                <a:uFillTx/>
                <a:latin typeface="Times New Roman" pitchFamily="18" charset="0"/>
                <a:ea typeface="+mn-ea"/>
                <a:cs typeface="+mn-cs"/>
                <a:sym typeface="Symbol" pitchFamily="18" charset="2"/>
              </a:rPr>
              <a:t></a:t>
            </a:r>
            <a:r>
              <a:rPr kumimoji="0" lang="en-GB" sz="3200" b="1" i="0" u="none" strike="noStrike" kern="1200" cap="none" spc="0" normalizeH="0" baseline="0" noProof="0">
                <a:ln>
                  <a:noFill/>
                </a:ln>
                <a:solidFill>
                  <a:srgbClr val="FF0000"/>
                </a:solidFill>
                <a:effectLst/>
                <a:uLnTx/>
                <a:uFillTx/>
                <a:latin typeface="Times New Roman" pitchFamily="18" charset="0"/>
                <a:ea typeface="+mn-ea"/>
                <a:cs typeface="+mn-cs"/>
                <a:sym typeface="Symbol" pitchFamily="18" charset="2"/>
              </a:rPr>
              <a:t>A</a:t>
            </a:r>
            <a:r>
              <a:rPr kumimoji="0" lang="en-GB" sz="3200" b="1" i="0" u="none" strike="noStrike" kern="1200" cap="none" spc="0" normalizeH="0" baseline="0" noProof="0">
                <a:ln>
                  <a:noFill/>
                </a:ln>
                <a:solidFill>
                  <a:srgbClr val="0000CC"/>
                </a:solidFill>
                <a:effectLst/>
                <a:uLnTx/>
                <a:uFillTx/>
                <a:latin typeface="Times New Roman" pitchFamily="18" charset="0"/>
                <a:ea typeface="+mn-ea"/>
                <a:cs typeface="+mn-cs"/>
                <a:sym typeface="Symbol" pitchFamily="18" charset="2"/>
              </a:rPr>
              <a:t>3</a:t>
            </a:r>
            <a:endParaRPr kumimoji="0" lang="en-GB" sz="3200"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000" b="1" i="0" u="none" strike="noStrike" kern="1200" cap="none" spc="0" normalizeH="0" baseline="0" noProof="0">
                <a:ln>
                  <a:noFill/>
                </a:ln>
                <a:solidFill>
                  <a:srgbClr val="000000"/>
                </a:solidFill>
                <a:effectLst/>
                <a:uLnTx/>
                <a:uFillTx/>
                <a:latin typeface="Comic Sans MS" pitchFamily="66" charset="0"/>
                <a:ea typeface="+mn-ea"/>
                <a:cs typeface="+mn-cs"/>
              </a:rPr>
              <a:t>Phil</a:t>
            </a:r>
          </a:p>
        </p:txBody>
      </p:sp>
    </p:spTree>
    <p:extLst>
      <p:ext uri="{BB962C8B-B14F-4D97-AF65-F5344CB8AC3E}">
        <p14:creationId xmlns:p14="http://schemas.microsoft.com/office/powerpoint/2010/main" val="3561797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2992445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163090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November 2013.</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1422710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179390" y="655638"/>
            <a:ext cx="8518523" cy="5546726"/>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(2014) </a:t>
            </a:r>
            <a:r>
              <a:rPr lang="en-GB" sz="2000" i="1" dirty="0" err="1"/>
              <a:t>Msking</a:t>
            </a:r>
            <a:r>
              <a:rPr lang="en-GB" sz="2000" i="1" dirty="0"/>
              <a:t>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386439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anytime Phil’s materials on feedback, assessment, and learning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marL="0" indent="0">
              <a:buNone/>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8634903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36489416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p:txBody>
          <a:bodyPr/>
          <a:lstStyle/>
          <a:p>
            <a:r>
              <a:rPr lang="en-GB" sz="3200" b="1" dirty="0"/>
              <a:t>And there are so many great things in Derby’s assessment and feedback strategy.</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58777" y="1023815"/>
            <a:ext cx="8605838" cy="50167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1155CC"/>
                </a:solidFill>
                <a:effectLst/>
                <a:latin typeface="Calibri" panose="020F0502020204030204" pitchFamily="34" charset="0"/>
                <a:cs typeface="Calibri" panose="020F0502020204030204" pitchFamily="34" charset="0"/>
                <a:hlinkClick r:id="rId2"/>
              </a:rPr>
              <a:t>https://www.derby.ac.uk/media/derbyacuk/assets/organisation/about-us/learning-enhancement/documents/Assessment-and-Feedback-Strategy-2017-2020.pdf</a:t>
            </a:r>
            <a:r>
              <a:rPr kumimoji="0" lang="en-US" altLang="en-US" i="0" u="none" strike="noStrike" cap="none" normalizeH="0" baseline="0" dirty="0">
                <a:ln>
                  <a:noFill/>
                </a:ln>
                <a:solidFill>
                  <a:srgbClr val="1F497D"/>
                </a:solidFill>
                <a:effectLst/>
                <a:latin typeface="Calibri" panose="020F0502020204030204" pitchFamily="34" charset="0"/>
                <a:cs typeface="Calibri" panose="020F0502020204030204" pitchFamily="34" charset="0"/>
              </a:rPr>
              <a:t>.</a:t>
            </a:r>
            <a:r>
              <a:rPr kumimoji="0" lang="en-US" altLang="en-US" sz="240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Arial" panose="020B0604020202020204" pitchFamily="34" charset="0"/>
              </a:rPr>
              <a:t>And well worth looking at this clip from Coursera from Royce Sadler, whose work informs much of the modern thinking on assessment and feedback…</a:t>
            </a:r>
          </a:p>
          <a:p>
            <a:pPr marL="0" indent="0">
              <a:lnSpc>
                <a:spcPct val="100000"/>
              </a:lnSpc>
              <a:spcBef>
                <a:spcPct val="0"/>
              </a:spcBef>
              <a:buClrTx/>
              <a:buNone/>
            </a:pPr>
            <a:r>
              <a:rPr lang="en-GB" u="sng" dirty="0">
                <a:hlinkClick r:id="rId3"/>
              </a:rPr>
              <a:t>https://www.coursera.org/lecture/university-teaching/interview-with-prof-royce-sadler-on-understanding-standards-TD6pE</a:t>
            </a:r>
            <a:r>
              <a:rPr lang="en-GB" dirty="0"/>
              <a:t> </a:t>
            </a:r>
          </a:p>
        </p:txBody>
      </p:sp>
    </p:spTree>
    <p:extLst>
      <p:ext uri="{BB962C8B-B14F-4D97-AF65-F5344CB8AC3E}">
        <p14:creationId xmlns:p14="http://schemas.microsoft.com/office/powerpoint/2010/main" val="111891183"/>
      </p:ext>
    </p:extLst>
  </p:cSld>
  <p:clrMapOvr>
    <a:masterClrMapping/>
  </p:clrMapOvr>
  <p:transition/>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4112</Words>
  <Application>Microsoft Office PowerPoint</Application>
  <PresentationFormat>On-screen Show (4:3)</PresentationFormat>
  <Paragraphs>510</Paragraphs>
  <Slides>63</Slides>
  <Notes>35</Notes>
  <HiddenSlides>0</HiddenSlides>
  <MMClips>0</MMClips>
  <ScaleCrop>false</ScaleCrop>
  <HeadingPairs>
    <vt:vector size="8" baseType="variant">
      <vt:variant>
        <vt:lpstr>Fonts Used</vt:lpstr>
      </vt:variant>
      <vt:variant>
        <vt:i4>16</vt:i4>
      </vt:variant>
      <vt:variant>
        <vt:lpstr>Theme</vt:lpstr>
      </vt:variant>
      <vt:variant>
        <vt:i4>26</vt:i4>
      </vt:variant>
      <vt:variant>
        <vt:lpstr>Embedded OLE Servers</vt:lpstr>
      </vt:variant>
      <vt:variant>
        <vt:i4>1</vt:i4>
      </vt:variant>
      <vt:variant>
        <vt:lpstr>Slide Titles</vt:lpstr>
      </vt:variant>
      <vt:variant>
        <vt:i4>63</vt:i4>
      </vt:variant>
    </vt:vector>
  </HeadingPairs>
  <TitlesOfParts>
    <vt:vector size="106" baseType="lpstr">
      <vt:lpstr>AR CARTER</vt:lpstr>
      <vt:lpstr>Arial</vt:lpstr>
      <vt:lpstr>Arial Rounded MT Bold</vt:lpstr>
      <vt:lpstr>Bradley Hand ITC</vt:lpstr>
      <vt:lpstr>Calibri</vt:lpstr>
      <vt:lpstr>Calibri Light</vt:lpstr>
      <vt:lpstr>Comic Sans MS</vt:lpstr>
      <vt:lpstr>Creepy</vt:lpstr>
      <vt:lpstr>Curlz MT</vt:lpstr>
      <vt:lpstr>Helvetica</vt:lpstr>
      <vt:lpstr>Monotype Sorts</vt:lpstr>
      <vt:lpstr>Segoe UI</vt:lpstr>
      <vt:lpstr>Tahoma</vt:lpstr>
      <vt:lpstr>Times New Roman</vt:lpstr>
      <vt:lpstr>Trebuchet MS</vt:lpstr>
      <vt:lpstr>Wingdings</vt:lpstr>
      <vt:lpstr>5_Custom Design</vt:lpstr>
      <vt:lpstr>83_Custom Design</vt:lpstr>
      <vt:lpstr>79_Custom Design</vt:lpstr>
      <vt:lpstr>96_Custom Design</vt:lpstr>
      <vt:lpstr>9_Custom Design</vt:lpstr>
      <vt:lpstr>44_Custom Design</vt:lpstr>
      <vt:lpstr>2_LeedsMet template</vt:lpstr>
      <vt:lpstr>4_Professional</vt:lpstr>
      <vt:lpstr>105_Custom Design</vt:lpstr>
      <vt:lpstr>126_Custom Design</vt:lpstr>
      <vt:lpstr>70_Custom Design</vt:lpstr>
      <vt:lpstr>Office Theme</vt:lpstr>
      <vt:lpstr>1_LeedsMet template</vt:lpstr>
      <vt:lpstr>7_Office Theme</vt:lpstr>
      <vt:lpstr>84_Custom Design</vt:lpstr>
      <vt:lpstr>94_Custom Design</vt:lpstr>
      <vt:lpstr>11_Custom Design</vt:lpstr>
      <vt:lpstr>LeedsMet template</vt:lpstr>
      <vt:lpstr>4_LeedsMet template</vt:lpstr>
      <vt:lpstr>63_Custom Design</vt:lpstr>
      <vt:lpstr>6_Office Theme</vt:lpstr>
      <vt:lpstr>95_Custom Design</vt:lpstr>
      <vt:lpstr>6_Custom Design</vt:lpstr>
      <vt:lpstr>3_Office Theme</vt:lpstr>
      <vt:lpstr>5_Office Theme</vt:lpstr>
      <vt:lpstr>46_Custom Design</vt:lpstr>
      <vt:lpstr>Document</vt:lpstr>
      <vt:lpstr>Assessment and Feedback  – the sharp end of learning</vt:lpstr>
      <vt:lpstr>PowerPoint Presentation</vt:lpstr>
      <vt:lpstr> About Phil…</vt:lpstr>
      <vt:lpstr>Thanks for asking me back to Derby</vt:lpstr>
      <vt:lpstr>Announcement about mobile phones and laptops...</vt:lpstr>
      <vt:lpstr>Name labels…</vt:lpstr>
      <vt:lpstr>Download anytime Phil’s materials on feedback, assessment, and learning</vt:lpstr>
      <vt:lpstr>Thought for the day: Einstein</vt:lpstr>
      <vt:lpstr>And there are so many great things in Derby’s assessment and feedback strategy.</vt:lpstr>
      <vt:lpstr>Teaching, learning and enthusiasm</vt:lpstr>
      <vt:lpstr>PowerPoint Presentation</vt:lpstr>
      <vt:lpstr>Intended learning outcomes</vt:lpstr>
      <vt:lpstr>PowerPoint Presentation</vt:lpstr>
      <vt:lpstr>PowerPoint Presentation</vt:lpstr>
      <vt:lpstr>Time-constrained, assessed written Post-it exercise</vt:lpstr>
      <vt:lpstr>Now is the decade of  Universities’ dis-content!</vt:lpstr>
      <vt:lpstr>Teaching in modern institutions is moving away from providing subject content, (where everything was about ‘delivery’), towards foregrounding two major functions: </vt:lpstr>
      <vt:lpstr>We can’t carry on trying to use traditional assessment and feedback processes</vt:lpstr>
      <vt:lpstr>PowerPoint Presentation</vt:lpstr>
      <vt:lpstr> How students really learn </vt:lpstr>
      <vt:lpstr> How Students Really Learn ‘Ripples’ model of learning</vt:lpstr>
      <vt:lpstr>PowerPoint Presentation</vt:lpstr>
      <vt:lpstr>Which wavelength should I teach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main worries about assessment...</vt:lpstr>
      <vt:lpstr>PowerPoint Presentation</vt:lpstr>
      <vt:lpstr>Ten Concerns about exams</vt:lpstr>
      <vt:lpstr>PowerPoint Presentation</vt:lpstr>
      <vt:lpstr>Concerns about traditional exams</vt:lpstr>
      <vt:lpstr>PowerPoint Presentation</vt:lpstr>
      <vt:lpstr>Concerns about continuous assessment</vt:lpstr>
      <vt:lpstr>Five main problems with assessed essays</vt:lpstr>
      <vt:lpstr>PowerPoint Presentation</vt:lpstr>
      <vt:lpstr>How might assessment and feedback need to vary across disciplines?  (after Biglan, 1973, Trowler, 2014, Berry O’Donovan, 2018)</vt:lpstr>
      <vt:lpstr>How do teaching, learning, assessment and feedback need to vary across disciplines?  (after Biglan, 1973, Trowler, 2014, Berry O’Donovan, 2018)</vt:lpstr>
      <vt:lpstr>PowerPoint Presentation</vt:lpstr>
      <vt:lpstr>The NSS Assessment and Feedback Agenda (2005-16)</vt:lpstr>
      <vt:lpstr>The new NSS statements (2017)</vt:lpstr>
      <vt:lpstr>PowerPoint Presentation</vt:lpstr>
      <vt:lpstr>Developing students’ feedback literacy</vt:lpstr>
      <vt:lpstr>Factors underpinning feedback literacy</vt:lpstr>
      <vt:lpstr>Feedback needs to have a future focus</vt:lpstr>
      <vt:lpstr>Discussion task: taking stock of some feedback approaches</vt:lpstr>
      <vt:lpstr>Discussion task: taking stock of some feedback approaches</vt:lpstr>
      <vt:lpstr>Discussion task: taking stock of some feedback approaches</vt:lpstr>
      <vt:lpstr>Discussion task: taking stock of some feedback approaches</vt:lpstr>
      <vt:lpstr>Feedback and emotions</vt:lpstr>
      <vt:lpstr>Task: think about ghastly feedback</vt:lpstr>
      <vt:lpstr>Quality feedback: 3 functions</vt:lpstr>
      <vt:lpstr>The importance of dialogic assessment</vt:lpstr>
      <vt:lpstr>Royce Sadler on feedback:</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2018-12-12T18:17:29Z</dcterms:modified>
</cp:coreProperties>
</file>