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46" r:id="rId6"/>
    <p:sldMasterId id="2147484758" r:id="rId7"/>
    <p:sldMasterId id="2147484949" r:id="rId8"/>
    <p:sldMasterId id="2147485018" r:id="rId9"/>
    <p:sldMasterId id="2147485044" r:id="rId10"/>
    <p:sldMasterId id="2147485235" r:id="rId11"/>
    <p:sldMasterId id="2147485238" r:id="rId12"/>
    <p:sldMasterId id="2147485245" r:id="rId13"/>
    <p:sldMasterId id="2147485251" r:id="rId14"/>
    <p:sldMasterId id="2147485256" r:id="rId15"/>
    <p:sldMasterId id="2147485258" r:id="rId16"/>
    <p:sldMasterId id="2147485266" r:id="rId17"/>
  </p:sldMasterIdLst>
  <p:notesMasterIdLst>
    <p:notesMasterId r:id="rId35"/>
  </p:notesMasterIdLst>
  <p:sldIdLst>
    <p:sldId id="428" r:id="rId18"/>
    <p:sldId id="1212" r:id="rId19"/>
    <p:sldId id="1508" r:id="rId20"/>
    <p:sldId id="1143" r:id="rId21"/>
    <p:sldId id="1499" r:id="rId22"/>
    <p:sldId id="895" r:id="rId23"/>
    <p:sldId id="1509" r:id="rId24"/>
    <p:sldId id="1506" r:id="rId25"/>
    <p:sldId id="1507" r:id="rId26"/>
    <p:sldId id="1500" r:id="rId27"/>
    <p:sldId id="1502" r:id="rId28"/>
    <p:sldId id="1501" r:id="rId29"/>
    <p:sldId id="1503" r:id="rId30"/>
    <p:sldId id="1504" r:id="rId31"/>
    <p:sldId id="1505" r:id="rId32"/>
    <p:sldId id="1467" r:id="rId33"/>
    <p:sldId id="1480" r:id="rId34"/>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66FF"/>
    <a:srgbClr val="008000"/>
    <a:srgbClr val="FF6600"/>
    <a:srgbClr val="CC9900"/>
    <a:srgbClr val="FF9900"/>
    <a:srgbClr val="66FF33"/>
    <a:srgbClr val="FFFF00"/>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8" autoAdjust="0"/>
    <p:restoredTop sz="94333" autoAdjust="0"/>
  </p:normalViewPr>
  <p:slideViewPr>
    <p:cSldViewPr>
      <p:cViewPr varScale="1">
        <p:scale>
          <a:sx n="65" d="100"/>
          <a:sy n="65" d="100"/>
        </p:scale>
        <p:origin x="135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dirty="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9573F-6D8D-465D-A168-3A3B72D4B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24164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68574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09 January 2019</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7.xm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xml"/><Relationship Id="rId1" Type="http://schemas.openxmlformats.org/officeDocument/2006/relationships/slideLayout" Target="../slideLayouts/slideLayout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4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73862634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36639143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3250193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18001269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251216329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13164085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33647268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1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2582998"/>
          </a:xfrm>
          <a:noFill/>
        </p:spPr>
        <p:txBody>
          <a:bodyPr/>
          <a:lstStyle/>
          <a:p>
            <a:pPr algn="ctr">
              <a:defRPr/>
            </a:pPr>
            <a:r>
              <a:rPr lang="en-US" sz="8800" dirty="0">
                <a:solidFill>
                  <a:srgbClr val="FF0000"/>
                </a:solidFill>
                <a:latin typeface="AR CARTER" panose="02000000000000000000" pitchFamily="2" charset="0"/>
              </a:rPr>
              <a:t>Looking after Yourself</a:t>
            </a:r>
            <a:endParaRPr lang="en-GB" sz="4000" dirty="0">
              <a:solidFill>
                <a:schemeClr val="accent1">
                  <a:lumMod val="40000"/>
                  <a:lumOff val="60000"/>
                </a:schemeClr>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2" name="Rectangle 1"/>
          <p:cNvSpPr/>
          <p:nvPr/>
        </p:nvSpPr>
        <p:spPr>
          <a:xfrm>
            <a:off x="-44714" y="2985934"/>
            <a:ext cx="7649208" cy="1631216"/>
          </a:xfrm>
          <a:prstGeom prst="rect">
            <a:avLst/>
          </a:prstGeom>
        </p:spPr>
        <p:txBody>
          <a:bodyPr wrap="square">
            <a:spAutoFit/>
          </a:bodyPr>
          <a:lstStyle/>
          <a:p>
            <a:pPr algn="ctr"/>
            <a:r>
              <a:rPr lang="en-GB" sz="2800" b="1" dirty="0">
                <a:latin typeface="Calibri" panose="020F0502020204030204" pitchFamily="34" charset="0"/>
              </a:rPr>
              <a:t> 9</a:t>
            </a:r>
            <a:r>
              <a:rPr lang="en-GB" sz="2800" b="1" baseline="30000" dirty="0">
                <a:latin typeface="Calibri" panose="020F0502020204030204" pitchFamily="34" charset="0"/>
              </a:rPr>
              <a:t>th</a:t>
            </a:r>
            <a:r>
              <a:rPr lang="en-GB" sz="2800" b="1" dirty="0">
                <a:latin typeface="Calibri" panose="020F0502020204030204" pitchFamily="34" charset="0"/>
              </a:rPr>
              <a:t>   January,</a:t>
            </a:r>
            <a:r>
              <a:rPr lang="en-GB" sz="2800" dirty="0">
                <a:latin typeface="Calibri" panose="020F0502020204030204" pitchFamily="34" charset="0"/>
              </a:rPr>
              <a:t> </a:t>
            </a:r>
            <a:r>
              <a:rPr lang="en-GB" sz="2800" b="1" dirty="0">
                <a:latin typeface="Calibri" panose="020F0502020204030204" pitchFamily="34" charset="0"/>
              </a:rPr>
              <a:t>2019</a:t>
            </a:r>
          </a:p>
          <a:p>
            <a:pPr algn="ctr"/>
            <a:r>
              <a:rPr lang="en-GB" sz="3600" b="1" dirty="0">
                <a:solidFill>
                  <a:schemeClr val="bg2">
                    <a:lumMod val="20000"/>
                    <a:lumOff val="80000"/>
                  </a:schemeClr>
                </a:solidFill>
                <a:latin typeface="Calibri" panose="020F0502020204030204" pitchFamily="34" charset="0"/>
              </a:rPr>
              <a:t>Cork Institute of Technology</a:t>
            </a:r>
          </a:p>
          <a:p>
            <a:pPr algn="ctr"/>
            <a:r>
              <a:rPr lang="en-GB" sz="3600" b="1" dirty="0">
                <a:solidFill>
                  <a:srgbClr val="FFFF00"/>
                </a:solidFill>
                <a:latin typeface="Calibri" panose="020F0502020204030204" pitchFamily="34" charset="0"/>
              </a:rPr>
              <a:t>Learning and Teaching Conversations</a:t>
            </a: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pic>
        <p:nvPicPr>
          <p:cNvPr id="9" name="Picture 8">
            <a:extLst>
              <a:ext uri="{FF2B5EF4-FFF2-40B4-BE49-F238E27FC236}">
                <a16:creationId xmlns:a16="http://schemas.microsoft.com/office/drawing/2014/main" id="{243FCD2B-CB79-4341-8AE3-FF4BAF5A4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4522" y="5877340"/>
            <a:ext cx="999032" cy="10124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F0B04-976C-4CC8-9612-CE9EF8EA685C}"/>
              </a:ext>
            </a:extLst>
          </p:cNvPr>
          <p:cNvSpPr>
            <a:spLocks noGrp="1"/>
          </p:cNvSpPr>
          <p:nvPr>
            <p:ph type="title"/>
          </p:nvPr>
        </p:nvSpPr>
        <p:spPr/>
        <p:txBody>
          <a:bodyPr/>
          <a:lstStyle/>
          <a:p>
            <a:r>
              <a:rPr lang="en-GB" b="1" dirty="0">
                <a:solidFill>
                  <a:srgbClr val="0070C0"/>
                </a:solidFill>
              </a:rPr>
              <a:t>The benefits of observation and reflection</a:t>
            </a:r>
          </a:p>
        </p:txBody>
      </p:sp>
      <p:sp>
        <p:nvSpPr>
          <p:cNvPr id="5" name="Content Placeholder 4">
            <a:extLst>
              <a:ext uri="{FF2B5EF4-FFF2-40B4-BE49-F238E27FC236}">
                <a16:creationId xmlns:a16="http://schemas.microsoft.com/office/drawing/2014/main" id="{4FB77053-BBB9-4088-B373-6B0432B2D3AC}"/>
              </a:ext>
            </a:extLst>
          </p:cNvPr>
          <p:cNvSpPr>
            <a:spLocks noGrp="1"/>
          </p:cNvSpPr>
          <p:nvPr>
            <p:ph idx="1"/>
          </p:nvPr>
        </p:nvSpPr>
        <p:spPr/>
        <p:txBody>
          <a:bodyPr/>
          <a:lstStyle/>
          <a:p>
            <a:r>
              <a:rPr lang="en-US" dirty="0"/>
              <a:t>Sitting in, regularly, on colleagues’ sessions is one of the most productive ways to gain ideas to use in your own approaches. You’ll find things they do well which you would like to try, and (just as useful) you’ll notice things that they do less well which you will decide to avoid if at all possible.</a:t>
            </a:r>
            <a:endParaRPr lang="en-GB" dirty="0"/>
          </a:p>
          <a:p>
            <a:r>
              <a:rPr lang="en-US" dirty="0"/>
              <a:t>(Phil Race – 2015)</a:t>
            </a:r>
            <a:endParaRPr lang="en-GB" dirty="0"/>
          </a:p>
          <a:p>
            <a:endParaRPr lang="en-GB" dirty="0"/>
          </a:p>
        </p:txBody>
      </p:sp>
      <p:pic>
        <p:nvPicPr>
          <p:cNvPr id="6" name="Picture 5">
            <a:extLst>
              <a:ext uri="{FF2B5EF4-FFF2-40B4-BE49-F238E27FC236}">
                <a16:creationId xmlns:a16="http://schemas.microsoft.com/office/drawing/2014/main" id="{5C07F2D3-FE24-498A-84B0-2BB52BDAB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522" y="5877340"/>
            <a:ext cx="999032" cy="1012472"/>
          </a:xfrm>
          <a:prstGeom prst="rect">
            <a:avLst/>
          </a:prstGeom>
        </p:spPr>
      </p:pic>
    </p:spTree>
    <p:extLst>
      <p:ext uri="{BB962C8B-B14F-4D97-AF65-F5344CB8AC3E}">
        <p14:creationId xmlns:p14="http://schemas.microsoft.com/office/powerpoint/2010/main" val="3260336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8776-FFC7-4272-BA97-E0BEE406D322}"/>
              </a:ext>
            </a:extLst>
          </p:cNvPr>
          <p:cNvSpPr>
            <a:spLocks noGrp="1"/>
          </p:cNvSpPr>
          <p:nvPr>
            <p:ph type="title"/>
          </p:nvPr>
        </p:nvSpPr>
        <p:spPr/>
        <p:txBody>
          <a:bodyPr/>
          <a:lstStyle/>
          <a:p>
            <a:r>
              <a:rPr lang="en-GB" b="1" dirty="0">
                <a:solidFill>
                  <a:srgbClr val="0070C0"/>
                </a:solidFill>
              </a:rPr>
              <a:t>More time isn’t the answer</a:t>
            </a:r>
          </a:p>
        </p:txBody>
      </p:sp>
      <p:sp>
        <p:nvSpPr>
          <p:cNvPr id="3" name="Content Placeholder 2">
            <a:extLst>
              <a:ext uri="{FF2B5EF4-FFF2-40B4-BE49-F238E27FC236}">
                <a16:creationId xmlns:a16="http://schemas.microsoft.com/office/drawing/2014/main" id="{605BF28A-20FC-4BBF-87D8-CF6014793BC3}"/>
              </a:ext>
            </a:extLst>
          </p:cNvPr>
          <p:cNvSpPr>
            <a:spLocks noGrp="1"/>
          </p:cNvSpPr>
          <p:nvPr>
            <p:ph idx="1"/>
          </p:nvPr>
        </p:nvSpPr>
        <p:spPr/>
        <p:txBody>
          <a:bodyPr/>
          <a:lstStyle/>
          <a:p>
            <a:r>
              <a:rPr lang="en-US" dirty="0"/>
              <a:t>Whenever I start a workshop with a post-it task asking lecturers to complete the starter-sentence: ‘Teaching would be much better if only I …’, up to half of the responses tend to be’...had more time’. However, this is not the best answer to the question. More time isn’t what turns a poor lecturer into a better one; it’s ‘doing better things’ that works, and not just ‘doing the same things better’.</a:t>
            </a:r>
            <a:endParaRPr lang="en-GB" dirty="0"/>
          </a:p>
        </p:txBody>
      </p:sp>
      <p:pic>
        <p:nvPicPr>
          <p:cNvPr id="4" name="Picture 3">
            <a:extLst>
              <a:ext uri="{FF2B5EF4-FFF2-40B4-BE49-F238E27FC236}">
                <a16:creationId xmlns:a16="http://schemas.microsoft.com/office/drawing/2014/main" id="{A1BE8DB4-C6A5-452F-B901-3F06452E3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522" y="5877340"/>
            <a:ext cx="999032" cy="1012472"/>
          </a:xfrm>
          <a:prstGeom prst="rect">
            <a:avLst/>
          </a:prstGeom>
        </p:spPr>
      </p:pic>
    </p:spTree>
    <p:extLst>
      <p:ext uri="{BB962C8B-B14F-4D97-AF65-F5344CB8AC3E}">
        <p14:creationId xmlns:p14="http://schemas.microsoft.com/office/powerpoint/2010/main" val="38754544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AC6C-D8EC-46A9-B05D-543C51B6CA15}"/>
              </a:ext>
            </a:extLst>
          </p:cNvPr>
          <p:cNvSpPr>
            <a:spLocks noGrp="1"/>
          </p:cNvSpPr>
          <p:nvPr>
            <p:ph type="title"/>
          </p:nvPr>
        </p:nvSpPr>
        <p:spPr/>
        <p:txBody>
          <a:bodyPr/>
          <a:lstStyle/>
          <a:p>
            <a:r>
              <a:rPr lang="en-GB" b="1" dirty="0">
                <a:solidFill>
                  <a:srgbClr val="0070C0"/>
                </a:solidFill>
              </a:rPr>
              <a:t>Managing your workload</a:t>
            </a:r>
          </a:p>
        </p:txBody>
      </p:sp>
      <p:sp>
        <p:nvSpPr>
          <p:cNvPr id="3" name="Content Placeholder 2">
            <a:extLst>
              <a:ext uri="{FF2B5EF4-FFF2-40B4-BE49-F238E27FC236}">
                <a16:creationId xmlns:a16="http://schemas.microsoft.com/office/drawing/2014/main" id="{F29933A8-2845-44EF-9400-514B01949588}"/>
              </a:ext>
            </a:extLst>
          </p:cNvPr>
          <p:cNvSpPr>
            <a:spLocks noGrp="1"/>
          </p:cNvSpPr>
          <p:nvPr>
            <p:ph idx="1"/>
          </p:nvPr>
        </p:nvSpPr>
        <p:spPr/>
        <p:txBody>
          <a:bodyPr/>
          <a:lstStyle/>
          <a:p>
            <a:pPr lvl="0">
              <a:buFont typeface="+mj-lt"/>
              <a:buAutoNum type="arabicPeriod"/>
            </a:pPr>
            <a:r>
              <a:rPr lang="en-US" sz="2400" dirty="0"/>
              <a:t>Don’t waste energy on trying to turn the clock back! </a:t>
            </a:r>
          </a:p>
          <a:p>
            <a:pPr lvl="0">
              <a:buFont typeface="+mj-lt"/>
              <a:buAutoNum type="arabicPeriod"/>
            </a:pPr>
            <a:r>
              <a:rPr lang="en-US" sz="2400" dirty="0" err="1"/>
              <a:t>Prioritise</a:t>
            </a:r>
            <a:r>
              <a:rPr lang="en-US" sz="2400" dirty="0"/>
              <a:t> your own workload. </a:t>
            </a:r>
            <a:endParaRPr lang="en-GB" sz="2400" dirty="0"/>
          </a:p>
          <a:p>
            <a:pPr lvl="0">
              <a:buFont typeface="+mj-lt"/>
              <a:buAutoNum type="arabicPeriod"/>
            </a:pPr>
            <a:r>
              <a:rPr lang="en-US" sz="2400" dirty="0"/>
              <a:t>Don’t ask for permission to streamline your workload. </a:t>
            </a:r>
          </a:p>
          <a:p>
            <a:pPr lvl="0">
              <a:buFont typeface="+mj-lt"/>
              <a:buAutoNum type="arabicPeriod"/>
            </a:pPr>
            <a:r>
              <a:rPr lang="en-US" sz="2400" dirty="0"/>
              <a:t>Cut your assessment workload. </a:t>
            </a:r>
            <a:endParaRPr lang="en-GB" sz="2400" dirty="0"/>
          </a:p>
          <a:p>
            <a:pPr lvl="0">
              <a:buFont typeface="+mj-lt"/>
              <a:buAutoNum type="arabicPeriod"/>
            </a:pPr>
            <a:r>
              <a:rPr lang="en-US" sz="2400" dirty="0"/>
              <a:t>Look for more efficient ways of giving feedback to your students. </a:t>
            </a:r>
          </a:p>
          <a:p>
            <a:pPr lvl="0">
              <a:buFont typeface="+mj-lt"/>
              <a:buAutoNum type="arabicPeriod"/>
            </a:pPr>
            <a:r>
              <a:rPr lang="en-US" sz="2400" dirty="0"/>
              <a:t>Don’t play </a:t>
            </a:r>
            <a:r>
              <a:rPr lang="nl-NL" sz="2400" dirty="0"/>
              <a:t>‘email-tennis’. </a:t>
            </a:r>
          </a:p>
          <a:p>
            <a:pPr lvl="0">
              <a:buFont typeface="+mj-lt"/>
              <a:buAutoNum type="arabicPeriod"/>
            </a:pPr>
            <a:r>
              <a:rPr lang="en-US" sz="2400" dirty="0"/>
              <a:t>Make good use of learning resource materials. </a:t>
            </a:r>
          </a:p>
          <a:p>
            <a:pPr lvl="0">
              <a:buFont typeface="+mj-lt"/>
              <a:buAutoNum type="arabicPeriod"/>
            </a:pPr>
            <a:r>
              <a:rPr lang="en-US" sz="2400" dirty="0"/>
              <a:t>Make good use of your administrative and support staff. </a:t>
            </a:r>
          </a:p>
          <a:p>
            <a:pPr lvl="0">
              <a:buFont typeface="+mj-lt"/>
              <a:buAutoNum type="arabicPeriod"/>
            </a:pPr>
            <a:r>
              <a:rPr lang="en-US" sz="2400" dirty="0"/>
              <a:t>Make better use of feedback from students. </a:t>
            </a:r>
          </a:p>
          <a:p>
            <a:pPr lvl="0">
              <a:buFont typeface="+mj-lt"/>
              <a:buAutoNum type="arabicPeriod"/>
            </a:pPr>
            <a:r>
              <a:rPr lang="en-US" sz="2400" dirty="0"/>
              <a:t>Keep your materials well </a:t>
            </a:r>
            <a:r>
              <a:rPr lang="en-US" sz="2400" dirty="0" err="1"/>
              <a:t>organised</a:t>
            </a:r>
            <a:r>
              <a:rPr lang="en-US" sz="2400" dirty="0"/>
              <a:t>. </a:t>
            </a:r>
          </a:p>
          <a:p>
            <a:pPr lvl="0">
              <a:buFont typeface="+mj-lt"/>
              <a:buAutoNum type="arabicPeriod"/>
            </a:pPr>
            <a:r>
              <a:rPr lang="en-US" sz="2400" dirty="0"/>
              <a:t>Don’t carry your entire workload in your mind. </a:t>
            </a:r>
            <a:endParaRPr lang="en-GB" sz="2400" dirty="0"/>
          </a:p>
        </p:txBody>
      </p:sp>
      <p:pic>
        <p:nvPicPr>
          <p:cNvPr id="4" name="Picture 3">
            <a:extLst>
              <a:ext uri="{FF2B5EF4-FFF2-40B4-BE49-F238E27FC236}">
                <a16:creationId xmlns:a16="http://schemas.microsoft.com/office/drawing/2014/main" id="{90DB4AED-9881-4245-8AE0-808F6CCE7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522" y="5877340"/>
            <a:ext cx="999032" cy="1012472"/>
          </a:xfrm>
          <a:prstGeom prst="rect">
            <a:avLst/>
          </a:prstGeom>
        </p:spPr>
      </p:pic>
    </p:spTree>
    <p:extLst>
      <p:ext uri="{BB962C8B-B14F-4D97-AF65-F5344CB8AC3E}">
        <p14:creationId xmlns:p14="http://schemas.microsoft.com/office/powerpoint/2010/main" val="17809190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A241-D4E8-4FAC-96A9-D1F544BA5949}"/>
              </a:ext>
            </a:extLst>
          </p:cNvPr>
          <p:cNvSpPr>
            <a:spLocks noGrp="1"/>
          </p:cNvSpPr>
          <p:nvPr>
            <p:ph type="title"/>
          </p:nvPr>
        </p:nvSpPr>
        <p:spPr/>
        <p:txBody>
          <a:bodyPr/>
          <a:lstStyle/>
          <a:p>
            <a:r>
              <a:rPr lang="en-GB" b="1" dirty="0">
                <a:solidFill>
                  <a:srgbClr val="0070C0"/>
                </a:solidFill>
              </a:rPr>
              <a:t>Managing stress (1)</a:t>
            </a:r>
          </a:p>
        </p:txBody>
      </p:sp>
      <p:sp>
        <p:nvSpPr>
          <p:cNvPr id="3" name="Content Placeholder 2">
            <a:extLst>
              <a:ext uri="{FF2B5EF4-FFF2-40B4-BE49-F238E27FC236}">
                <a16:creationId xmlns:a16="http://schemas.microsoft.com/office/drawing/2014/main" id="{1245488B-A19E-44D9-955F-BA1BEBBDED02}"/>
              </a:ext>
            </a:extLst>
          </p:cNvPr>
          <p:cNvSpPr>
            <a:spLocks noGrp="1"/>
          </p:cNvSpPr>
          <p:nvPr>
            <p:ph idx="1"/>
          </p:nvPr>
        </p:nvSpPr>
        <p:spPr/>
        <p:txBody>
          <a:bodyPr/>
          <a:lstStyle/>
          <a:p>
            <a:pPr lvl="0">
              <a:buFont typeface="+mj-lt"/>
              <a:buAutoNum type="arabicPeriod"/>
            </a:pPr>
            <a:r>
              <a:rPr lang="en-US" sz="2400" dirty="0"/>
              <a:t>Don’t expect to be stressed, just because everyone else seems to be stressed. </a:t>
            </a:r>
            <a:endParaRPr lang="en-GB" sz="2400" dirty="0"/>
          </a:p>
          <a:p>
            <a:pPr lvl="0">
              <a:buFont typeface="+mj-lt"/>
              <a:buAutoNum type="arabicPeriod"/>
            </a:pPr>
            <a:r>
              <a:rPr lang="en-US" sz="2400" dirty="0"/>
              <a:t>Get better at </a:t>
            </a:r>
            <a:r>
              <a:rPr lang="en-US" sz="2400" dirty="0" err="1"/>
              <a:t>recognising</a:t>
            </a:r>
            <a:r>
              <a:rPr lang="en-US" sz="2400" dirty="0"/>
              <a:t> the physical signs of stress. </a:t>
            </a:r>
            <a:endParaRPr lang="en-GB" sz="2400" dirty="0"/>
          </a:p>
          <a:p>
            <a:pPr lvl="0">
              <a:buFont typeface="+mj-lt"/>
              <a:buAutoNum type="arabicPeriod"/>
            </a:pPr>
            <a:r>
              <a:rPr lang="en-US" sz="2400" dirty="0"/>
              <a:t>Get better at </a:t>
            </a:r>
            <a:r>
              <a:rPr lang="en-US" sz="2400" dirty="0" err="1"/>
              <a:t>recognising</a:t>
            </a:r>
            <a:r>
              <a:rPr lang="en-US" sz="2400" dirty="0"/>
              <a:t> the </a:t>
            </a:r>
            <a:r>
              <a:rPr lang="en-US" sz="2400" dirty="0" err="1"/>
              <a:t>behavioural</a:t>
            </a:r>
            <a:r>
              <a:rPr lang="en-US" sz="2400" dirty="0"/>
              <a:t> effects of stress. </a:t>
            </a:r>
            <a:endParaRPr lang="en-GB" sz="2400" dirty="0"/>
          </a:p>
          <a:p>
            <a:pPr lvl="0">
              <a:buFont typeface="+mj-lt"/>
              <a:buAutoNum type="arabicPeriod"/>
            </a:pPr>
            <a:r>
              <a:rPr lang="en-US" sz="2400" dirty="0"/>
              <a:t>Get better at helping those around you who are stressed. </a:t>
            </a:r>
            <a:endParaRPr lang="en-GB" sz="2400" dirty="0"/>
          </a:p>
          <a:p>
            <a:pPr lvl="0">
              <a:buFont typeface="+mj-lt"/>
              <a:buAutoNum type="arabicPeriod"/>
            </a:pPr>
            <a:r>
              <a:rPr lang="en-US" sz="2400" dirty="0"/>
              <a:t>Increase awareness of how the human body reacts to stress. </a:t>
            </a:r>
            <a:endParaRPr lang="en-GB" sz="2400" dirty="0"/>
          </a:p>
          <a:p>
            <a:pPr lvl="0">
              <a:buFont typeface="+mj-lt"/>
              <a:buAutoNum type="arabicPeriod"/>
            </a:pPr>
            <a:r>
              <a:rPr lang="en-US" sz="2400" dirty="0"/>
              <a:t>Don’t ignore stress. </a:t>
            </a:r>
            <a:endParaRPr lang="en-GB" sz="2400" dirty="0"/>
          </a:p>
          <a:p>
            <a:pPr lvl="0">
              <a:buFont typeface="+mj-lt"/>
              <a:buAutoNum type="arabicPeriod"/>
            </a:pPr>
            <a:r>
              <a:rPr lang="en-US" sz="2400" dirty="0"/>
              <a:t>Get over the myths surrounding stress. </a:t>
            </a:r>
            <a:endParaRPr lang="en-GB" sz="2400" dirty="0"/>
          </a:p>
          <a:p>
            <a:pPr lvl="0">
              <a:buFont typeface="+mj-lt"/>
              <a:buAutoNum type="arabicPeriod"/>
            </a:pPr>
            <a:r>
              <a:rPr lang="en-US" sz="2400" dirty="0"/>
              <a:t>Look to the environmental causes of stress. </a:t>
            </a:r>
            <a:endParaRPr lang="en-GB" sz="2400" dirty="0"/>
          </a:p>
          <a:p>
            <a:pPr lvl="0">
              <a:buFont typeface="+mj-lt"/>
              <a:buAutoNum type="arabicPeriod"/>
            </a:pPr>
            <a:r>
              <a:rPr lang="en-US" sz="2400" dirty="0"/>
              <a:t>Look to the social causes of stress. </a:t>
            </a:r>
            <a:endParaRPr lang="en-GB" sz="2400" dirty="0"/>
          </a:p>
          <a:p>
            <a:pPr lvl="0">
              <a:buFont typeface="+mj-lt"/>
              <a:buAutoNum type="arabicPeriod"/>
            </a:pPr>
            <a:r>
              <a:rPr lang="en-US" sz="2400" dirty="0"/>
              <a:t>Look to the </a:t>
            </a:r>
            <a:r>
              <a:rPr lang="en-US" sz="2400" dirty="0" err="1"/>
              <a:t>organisational</a:t>
            </a:r>
            <a:r>
              <a:rPr lang="en-US" sz="2400" dirty="0"/>
              <a:t> causes of stress. </a:t>
            </a:r>
            <a:endParaRPr lang="en-GB" sz="2400" dirty="0"/>
          </a:p>
          <a:p>
            <a:pPr>
              <a:buFont typeface="+mj-lt"/>
              <a:buAutoNum type="arabicPeriod"/>
            </a:pPr>
            <a:endParaRPr lang="en-GB" sz="2400" dirty="0"/>
          </a:p>
        </p:txBody>
      </p:sp>
      <p:pic>
        <p:nvPicPr>
          <p:cNvPr id="4" name="Picture 3">
            <a:extLst>
              <a:ext uri="{FF2B5EF4-FFF2-40B4-BE49-F238E27FC236}">
                <a16:creationId xmlns:a16="http://schemas.microsoft.com/office/drawing/2014/main" id="{3A07E89B-9594-4BF0-ABFB-F5EFDB837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522" y="5877340"/>
            <a:ext cx="999032" cy="1012472"/>
          </a:xfrm>
          <a:prstGeom prst="rect">
            <a:avLst/>
          </a:prstGeom>
        </p:spPr>
      </p:pic>
    </p:spTree>
    <p:extLst>
      <p:ext uri="{BB962C8B-B14F-4D97-AF65-F5344CB8AC3E}">
        <p14:creationId xmlns:p14="http://schemas.microsoft.com/office/powerpoint/2010/main" val="42534417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BAD7-BBCB-43A2-9C09-E0F49023CD9E}"/>
              </a:ext>
            </a:extLst>
          </p:cNvPr>
          <p:cNvSpPr>
            <a:spLocks noGrp="1"/>
          </p:cNvSpPr>
          <p:nvPr>
            <p:ph type="title"/>
          </p:nvPr>
        </p:nvSpPr>
        <p:spPr/>
        <p:txBody>
          <a:bodyPr/>
          <a:lstStyle/>
          <a:p>
            <a:r>
              <a:rPr lang="en-GB" b="1" dirty="0">
                <a:solidFill>
                  <a:srgbClr val="0070C0"/>
                </a:solidFill>
              </a:rPr>
              <a:t>Managing stress (2)</a:t>
            </a:r>
          </a:p>
        </p:txBody>
      </p:sp>
      <p:sp>
        <p:nvSpPr>
          <p:cNvPr id="3" name="Content Placeholder 2">
            <a:extLst>
              <a:ext uri="{FF2B5EF4-FFF2-40B4-BE49-F238E27FC236}">
                <a16:creationId xmlns:a16="http://schemas.microsoft.com/office/drawing/2014/main" id="{24E7341C-F504-41AC-9AA5-CB42DFA3C730}"/>
              </a:ext>
            </a:extLst>
          </p:cNvPr>
          <p:cNvSpPr>
            <a:spLocks noGrp="1"/>
          </p:cNvSpPr>
          <p:nvPr>
            <p:ph idx="1"/>
          </p:nvPr>
        </p:nvSpPr>
        <p:spPr/>
        <p:txBody>
          <a:bodyPr/>
          <a:lstStyle/>
          <a:p>
            <a:pPr lvl="0">
              <a:buFont typeface="+mj-lt"/>
              <a:buAutoNum type="arabicPeriod" startAt="11"/>
            </a:pPr>
            <a:r>
              <a:rPr lang="en-US" sz="2400" dirty="0"/>
              <a:t>Cultivate the right to feel stress, and to talk about it. </a:t>
            </a:r>
            <a:endParaRPr lang="en-GB" sz="2400" dirty="0"/>
          </a:p>
          <a:p>
            <a:pPr lvl="0">
              <a:buFont typeface="+mj-lt"/>
              <a:buAutoNum type="arabicPeriod" startAt="11"/>
            </a:pPr>
            <a:r>
              <a:rPr lang="en-US" sz="2400" dirty="0"/>
              <a:t>Don’t be afraid to go to the doctor. </a:t>
            </a:r>
            <a:endParaRPr lang="en-GB" sz="2400" dirty="0"/>
          </a:p>
          <a:p>
            <a:pPr lvl="0">
              <a:buFont typeface="+mj-lt"/>
              <a:buAutoNum type="arabicPeriod" startAt="11"/>
            </a:pPr>
            <a:r>
              <a:rPr lang="en-US" sz="2400" dirty="0"/>
              <a:t>Take a break. </a:t>
            </a:r>
            <a:endParaRPr lang="en-GB" sz="2400" dirty="0"/>
          </a:p>
          <a:p>
            <a:pPr lvl="0">
              <a:buFont typeface="+mj-lt"/>
              <a:buAutoNum type="arabicPeriod" startAt="11"/>
            </a:pPr>
            <a:r>
              <a:rPr lang="en-US" sz="2400" dirty="0"/>
              <a:t>When you take a well-deserved break, don’t waste it by feeling guilty. </a:t>
            </a:r>
            <a:endParaRPr lang="en-GB" sz="2400" dirty="0"/>
          </a:p>
          <a:p>
            <a:pPr lvl="0">
              <a:buFont typeface="+mj-lt"/>
              <a:buAutoNum type="arabicPeriod" startAt="11"/>
            </a:pPr>
            <a:r>
              <a:rPr lang="en-US" sz="2400" dirty="0"/>
              <a:t>Overcome powerlessness with action. </a:t>
            </a:r>
            <a:endParaRPr lang="en-GB" sz="2400" dirty="0"/>
          </a:p>
          <a:p>
            <a:pPr lvl="0">
              <a:buFont typeface="+mj-lt"/>
              <a:buAutoNum type="arabicPeriod" startAt="11"/>
            </a:pPr>
            <a:r>
              <a:rPr lang="en-US" sz="2400" dirty="0"/>
              <a:t>Try counselling. </a:t>
            </a:r>
            <a:endParaRPr lang="en-GB" sz="2400" dirty="0"/>
          </a:p>
          <a:p>
            <a:pPr lvl="0">
              <a:buFont typeface="+mj-lt"/>
              <a:buAutoNum type="arabicPeriod" startAt="11"/>
            </a:pPr>
            <a:r>
              <a:rPr lang="en-US" sz="2400" dirty="0"/>
              <a:t>Try not to </a:t>
            </a:r>
            <a:r>
              <a:rPr lang="en-GB" sz="2400" dirty="0"/>
              <a:t>personalise</a:t>
            </a:r>
            <a:r>
              <a:rPr lang="en-US" sz="2400" dirty="0"/>
              <a:t> a situation into hatred and blame. </a:t>
            </a:r>
            <a:endParaRPr lang="en-GB" sz="2400" dirty="0"/>
          </a:p>
          <a:p>
            <a:pPr lvl="0">
              <a:buFont typeface="+mj-lt"/>
              <a:buAutoNum type="arabicPeriod" startAt="11"/>
            </a:pPr>
            <a:r>
              <a:rPr lang="en-US" sz="2400" dirty="0"/>
              <a:t>Avoid compounding the problem. </a:t>
            </a:r>
            <a:endParaRPr lang="en-GB" sz="2400" dirty="0"/>
          </a:p>
          <a:p>
            <a:pPr lvl="0">
              <a:buFont typeface="+mj-lt"/>
              <a:buAutoNum type="arabicPeriod" startAt="11"/>
            </a:pPr>
            <a:r>
              <a:rPr lang="en-US" sz="2400" dirty="0"/>
              <a:t>Try to adopt a long-term perspective. </a:t>
            </a:r>
            <a:endParaRPr lang="en-GB" sz="2400" dirty="0"/>
          </a:p>
          <a:p>
            <a:pPr>
              <a:buFont typeface="+mj-lt"/>
              <a:buAutoNum type="arabicPeriod" startAt="11"/>
            </a:pPr>
            <a:endParaRPr lang="en-GB" sz="2400" dirty="0"/>
          </a:p>
        </p:txBody>
      </p:sp>
      <p:pic>
        <p:nvPicPr>
          <p:cNvPr id="4" name="Picture 3">
            <a:extLst>
              <a:ext uri="{FF2B5EF4-FFF2-40B4-BE49-F238E27FC236}">
                <a16:creationId xmlns:a16="http://schemas.microsoft.com/office/drawing/2014/main" id="{43A01A81-F265-48D2-9549-1C4D9D19C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522" y="5877340"/>
            <a:ext cx="999032" cy="1012472"/>
          </a:xfrm>
          <a:prstGeom prst="rect">
            <a:avLst/>
          </a:prstGeom>
        </p:spPr>
      </p:pic>
    </p:spTree>
    <p:extLst>
      <p:ext uri="{BB962C8B-B14F-4D97-AF65-F5344CB8AC3E}">
        <p14:creationId xmlns:p14="http://schemas.microsoft.com/office/powerpoint/2010/main" val="21858920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92C5-4D53-4D54-A945-B37CEE346614}"/>
              </a:ext>
            </a:extLst>
          </p:cNvPr>
          <p:cNvSpPr>
            <a:spLocks noGrp="1"/>
          </p:cNvSpPr>
          <p:nvPr>
            <p:ph type="title"/>
          </p:nvPr>
        </p:nvSpPr>
        <p:spPr/>
        <p:txBody>
          <a:bodyPr/>
          <a:lstStyle/>
          <a:p>
            <a:r>
              <a:rPr lang="de-DE" b="1" dirty="0">
                <a:solidFill>
                  <a:srgbClr val="0070C0"/>
                </a:solidFill>
              </a:rPr>
              <a:t>Feedback </a:t>
            </a:r>
            <a:r>
              <a:rPr lang="en-US" b="1" dirty="0">
                <a:solidFill>
                  <a:srgbClr val="0070C0"/>
                </a:solidFill>
              </a:rPr>
              <a:t>on your teaching</a:t>
            </a:r>
            <a:endParaRPr lang="en-GB" b="1" dirty="0">
              <a:solidFill>
                <a:srgbClr val="0070C0"/>
              </a:solidFill>
            </a:endParaRPr>
          </a:p>
        </p:txBody>
      </p:sp>
      <p:sp>
        <p:nvSpPr>
          <p:cNvPr id="3" name="Content Placeholder 2">
            <a:extLst>
              <a:ext uri="{FF2B5EF4-FFF2-40B4-BE49-F238E27FC236}">
                <a16:creationId xmlns:a16="http://schemas.microsoft.com/office/drawing/2014/main" id="{24FEB0EE-E573-4760-B2A0-B5CF9F551A30}"/>
              </a:ext>
            </a:extLst>
          </p:cNvPr>
          <p:cNvSpPr>
            <a:spLocks noGrp="1"/>
          </p:cNvSpPr>
          <p:nvPr>
            <p:ph idx="1"/>
          </p:nvPr>
        </p:nvSpPr>
        <p:spPr/>
        <p:txBody>
          <a:bodyPr/>
          <a:lstStyle/>
          <a:p>
            <a:pPr marL="0" indent="0">
              <a:buNone/>
            </a:pPr>
            <a:r>
              <a:rPr lang="en-US" dirty="0"/>
              <a:t>There are many ways of getting feedback about the effectiveness of your teaching. </a:t>
            </a:r>
            <a:endParaRPr lang="en-GB" dirty="0"/>
          </a:p>
          <a:p>
            <a:r>
              <a:rPr lang="en-GB" dirty="0"/>
              <a:t>Students</a:t>
            </a:r>
            <a:r>
              <a:rPr lang="fr-FR" dirty="0"/>
              <a:t>’ body </a:t>
            </a:r>
            <a:r>
              <a:rPr lang="en-GB" dirty="0"/>
              <a:t>language</a:t>
            </a:r>
          </a:p>
          <a:p>
            <a:r>
              <a:rPr lang="en-GB" dirty="0"/>
              <a:t>Coursework</a:t>
            </a:r>
          </a:p>
          <a:p>
            <a:r>
              <a:rPr lang="fr-FR" dirty="0"/>
              <a:t>Informal </a:t>
            </a:r>
            <a:r>
              <a:rPr lang="en-GB" dirty="0"/>
              <a:t>comments</a:t>
            </a:r>
            <a:r>
              <a:rPr lang="fr-FR" dirty="0"/>
              <a:t> </a:t>
            </a:r>
            <a:r>
              <a:rPr lang="en-GB" dirty="0"/>
              <a:t>from</a:t>
            </a:r>
            <a:r>
              <a:rPr lang="fr-FR" dirty="0"/>
              <a:t> </a:t>
            </a:r>
            <a:r>
              <a:rPr lang="en-GB" dirty="0"/>
              <a:t>particular</a:t>
            </a:r>
            <a:r>
              <a:rPr lang="fr-FR" dirty="0"/>
              <a:t> </a:t>
            </a:r>
            <a:r>
              <a:rPr lang="en-GB" dirty="0"/>
              <a:t>students</a:t>
            </a:r>
          </a:p>
          <a:p>
            <a:r>
              <a:rPr lang="fr-FR" dirty="0"/>
              <a:t>Peer feedback </a:t>
            </a:r>
            <a:r>
              <a:rPr lang="en-GB" dirty="0"/>
              <a:t>from</a:t>
            </a:r>
            <a:r>
              <a:rPr lang="fr-FR" dirty="0"/>
              <a:t> </a:t>
            </a:r>
            <a:r>
              <a:rPr lang="en-GB" dirty="0"/>
              <a:t>colleagues</a:t>
            </a:r>
          </a:p>
          <a:p>
            <a:r>
              <a:rPr lang="de-DE" dirty="0"/>
              <a:t>Feedback </a:t>
            </a:r>
            <a:r>
              <a:rPr lang="en-GB" dirty="0"/>
              <a:t>from</a:t>
            </a:r>
            <a:r>
              <a:rPr lang="fr-FR" dirty="0"/>
              <a:t> seeing </a:t>
            </a:r>
            <a:r>
              <a:rPr lang="en-GB" dirty="0"/>
              <a:t>yourself</a:t>
            </a:r>
            <a:r>
              <a:rPr lang="fr-FR" dirty="0"/>
              <a:t> </a:t>
            </a:r>
            <a:r>
              <a:rPr lang="en-US" dirty="0"/>
              <a:t>teach</a:t>
            </a:r>
          </a:p>
          <a:p>
            <a:r>
              <a:rPr lang="fr-FR" dirty="0"/>
              <a:t>Stop, start, continue</a:t>
            </a:r>
            <a:endParaRPr lang="en-GB" dirty="0"/>
          </a:p>
          <a:p>
            <a:pPr marL="0" indent="0">
              <a:buNone/>
            </a:pPr>
            <a:endParaRPr lang="en-GB" dirty="0"/>
          </a:p>
        </p:txBody>
      </p:sp>
      <p:pic>
        <p:nvPicPr>
          <p:cNvPr id="4" name="Picture 3">
            <a:extLst>
              <a:ext uri="{FF2B5EF4-FFF2-40B4-BE49-F238E27FC236}">
                <a16:creationId xmlns:a16="http://schemas.microsoft.com/office/drawing/2014/main" id="{D5874AE8-E599-441C-B8A3-B512B14D7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522" y="5877340"/>
            <a:ext cx="999032" cy="1012472"/>
          </a:xfrm>
          <a:prstGeom prst="rect">
            <a:avLst/>
          </a:prstGeom>
        </p:spPr>
      </p:pic>
    </p:spTree>
    <p:extLst>
      <p:ext uri="{BB962C8B-B14F-4D97-AF65-F5344CB8AC3E}">
        <p14:creationId xmlns:p14="http://schemas.microsoft.com/office/powerpoint/2010/main" val="42826976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pic>
        <p:nvPicPr>
          <p:cNvPr id="4" name="Picture 3">
            <a:extLst>
              <a:ext uri="{FF2B5EF4-FFF2-40B4-BE49-F238E27FC236}">
                <a16:creationId xmlns:a16="http://schemas.microsoft.com/office/drawing/2014/main" id="{9BEAE3AA-05AA-47C5-AC85-F34AD46E4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522" y="5877340"/>
            <a:ext cx="999032" cy="1012472"/>
          </a:xfrm>
          <a:prstGeom prst="rect">
            <a:avLst/>
          </a:prstGeom>
        </p:spPr>
      </p:pic>
    </p:spTree>
    <p:extLst>
      <p:ext uri="{BB962C8B-B14F-4D97-AF65-F5344CB8AC3E}">
        <p14:creationId xmlns:p14="http://schemas.microsoft.com/office/powerpoint/2010/main" val="18987539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p:spPr>
      </p:pic>
      <p:pic>
        <p:nvPicPr>
          <p:cNvPr id="5" name="Picture 4">
            <a:extLst>
              <a:ext uri="{FF2B5EF4-FFF2-40B4-BE49-F238E27FC236}">
                <a16:creationId xmlns:a16="http://schemas.microsoft.com/office/drawing/2014/main" id="{4BB627B4-178F-41D8-BED0-E3CA255FA7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4968" y="5833905"/>
            <a:ext cx="999032" cy="1012472"/>
          </a:xfrm>
          <a:prstGeom prst="rect">
            <a:avLst/>
          </a:prstGeom>
        </p:spPr>
      </p:pic>
    </p:spTree>
    <p:extLst>
      <p:ext uri="{BB962C8B-B14F-4D97-AF65-F5344CB8AC3E}">
        <p14:creationId xmlns:p14="http://schemas.microsoft.com/office/powerpoint/2010/main" val="10886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solidFill>
                  <a:srgbClr val="0070C0"/>
                </a:solidFill>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pic>
        <p:nvPicPr>
          <p:cNvPr id="5" name="Picture 4">
            <a:extLst>
              <a:ext uri="{FF2B5EF4-FFF2-40B4-BE49-F238E27FC236}">
                <a16:creationId xmlns:a16="http://schemas.microsoft.com/office/drawing/2014/main" id="{D446C5A9-F71A-4A7D-BE4E-130CE009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381" y="3609651"/>
            <a:ext cx="4117599" cy="3084225"/>
          </a:xfrm>
          <a:prstGeom prst="rect">
            <a:avLst/>
          </a:prstGeom>
        </p:spPr>
      </p:pic>
    </p:spTree>
    <p:extLst>
      <p:ext uri="{BB962C8B-B14F-4D97-AF65-F5344CB8AC3E}">
        <p14:creationId xmlns:p14="http://schemas.microsoft.com/office/powerpoint/2010/main" val="3648941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6BCB-F362-44E6-80EB-BC877ED011AB}"/>
              </a:ext>
            </a:extLst>
          </p:cNvPr>
          <p:cNvSpPr>
            <a:spLocks noGrp="1"/>
          </p:cNvSpPr>
          <p:nvPr>
            <p:ph type="title"/>
          </p:nvPr>
        </p:nvSpPr>
        <p:spPr/>
        <p:txBody>
          <a:bodyPr/>
          <a:lstStyle/>
          <a:p>
            <a:r>
              <a:rPr lang="en-GB" b="1" dirty="0">
                <a:solidFill>
                  <a:srgbClr val="0070C0"/>
                </a:solidFill>
              </a:rPr>
              <a:t>Intended learning outcomes</a:t>
            </a:r>
          </a:p>
        </p:txBody>
      </p:sp>
      <p:sp>
        <p:nvSpPr>
          <p:cNvPr id="3" name="Content Placeholder 2">
            <a:extLst>
              <a:ext uri="{FF2B5EF4-FFF2-40B4-BE49-F238E27FC236}">
                <a16:creationId xmlns:a16="http://schemas.microsoft.com/office/drawing/2014/main" id="{519F5D70-59DF-4332-AB7D-91D0812BA509}"/>
              </a:ext>
            </a:extLst>
          </p:cNvPr>
          <p:cNvSpPr>
            <a:spLocks noGrp="1"/>
          </p:cNvSpPr>
          <p:nvPr>
            <p:ph idx="1"/>
          </p:nvPr>
        </p:nvSpPr>
        <p:spPr/>
        <p:txBody>
          <a:bodyPr/>
          <a:lstStyle/>
          <a:p>
            <a:pPr marL="0" indent="0">
              <a:buNone/>
            </a:pPr>
            <a:r>
              <a:rPr lang="en-GB" dirty="0"/>
              <a:t>After participating in this short session, you should be better able to:</a:t>
            </a:r>
          </a:p>
          <a:p>
            <a:pPr marL="514350" indent="-514350">
              <a:buFont typeface="+mj-lt"/>
              <a:buAutoNum type="arabicPeriod"/>
            </a:pPr>
            <a:r>
              <a:rPr lang="en-GB" dirty="0"/>
              <a:t>Look after yourself better in your professional role.</a:t>
            </a:r>
          </a:p>
          <a:p>
            <a:pPr marL="514350" indent="-514350">
              <a:buFont typeface="+mj-lt"/>
              <a:buAutoNum type="arabicPeriod"/>
            </a:pPr>
            <a:r>
              <a:rPr lang="en-GB" dirty="0"/>
              <a:t>Help others to adjust their approach where necessary to look after themselves well.</a:t>
            </a:r>
          </a:p>
          <a:p>
            <a:pPr marL="0" indent="0">
              <a:buNone/>
            </a:pPr>
            <a:r>
              <a:rPr lang="en-GB" dirty="0"/>
              <a:t>(For more detail, please see Chapter 6 of the 4</a:t>
            </a:r>
            <a:r>
              <a:rPr lang="en-GB" baseline="30000" dirty="0"/>
              <a:t>th</a:t>
            </a:r>
            <a:r>
              <a:rPr lang="en-GB" dirty="0"/>
              <a:t> edition on ‘The Lecturer’s Toolkit’: 2015, Phil Race – lots of copies around at CIT, and this chapter downloadable from my website for a short while)</a:t>
            </a:r>
          </a:p>
        </p:txBody>
      </p:sp>
      <p:pic>
        <p:nvPicPr>
          <p:cNvPr id="4" name="Picture 3">
            <a:extLst>
              <a:ext uri="{FF2B5EF4-FFF2-40B4-BE49-F238E27FC236}">
                <a16:creationId xmlns:a16="http://schemas.microsoft.com/office/drawing/2014/main" id="{991F98AB-951C-40D5-8E78-EC7126891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522" y="5877340"/>
            <a:ext cx="999032" cy="1012472"/>
          </a:xfrm>
          <a:prstGeom prst="rect">
            <a:avLst/>
          </a:prstGeom>
        </p:spPr>
      </p:pic>
      <p:pic>
        <p:nvPicPr>
          <p:cNvPr id="5" name="Picture 4">
            <a:extLst>
              <a:ext uri="{FF2B5EF4-FFF2-40B4-BE49-F238E27FC236}">
                <a16:creationId xmlns:a16="http://schemas.microsoft.com/office/drawing/2014/main" id="{22015C9C-C5ED-4A81-991F-E17CDE284D93}"/>
              </a:ext>
            </a:extLst>
          </p:cNvPr>
          <p:cNvPicPr>
            <a:picLocks noChangeAspect="1"/>
          </p:cNvPicPr>
          <p:nvPr/>
        </p:nvPicPr>
        <p:blipFill>
          <a:blip r:embed="rId3"/>
          <a:stretch>
            <a:fillRect/>
          </a:stretch>
        </p:blipFill>
        <p:spPr>
          <a:xfrm>
            <a:off x="4145627" y="217029"/>
            <a:ext cx="4631759" cy="6018609"/>
          </a:xfrm>
          <a:prstGeom prst="rect">
            <a:avLst/>
          </a:prstGeom>
        </p:spPr>
      </p:pic>
    </p:spTree>
    <p:extLst>
      <p:ext uri="{BB962C8B-B14F-4D97-AF65-F5344CB8AC3E}">
        <p14:creationId xmlns:p14="http://schemas.microsoft.com/office/powerpoint/2010/main" val="4005464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Teaching, learning and </a:t>
            </a:r>
            <a:r>
              <a:rPr lang="en-GB" sz="4000" dirty="0">
                <a:solidFill>
                  <a:srgbClr val="CC0000"/>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assessment or feedback to </a:t>
            </a:r>
            <a:r>
              <a:rPr lang="en-GB" sz="40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dirty="0"/>
              <a:t> that enthusiasm.</a:t>
            </a:r>
          </a:p>
        </p:txBody>
      </p:sp>
      <p:pic>
        <p:nvPicPr>
          <p:cNvPr id="4" name="Picture 3">
            <a:extLst>
              <a:ext uri="{FF2B5EF4-FFF2-40B4-BE49-F238E27FC236}">
                <a16:creationId xmlns:a16="http://schemas.microsoft.com/office/drawing/2014/main" id="{B0A70CAF-8AEE-4DF6-AF70-BB4A7A9CB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522" y="5877340"/>
            <a:ext cx="999032" cy="1012472"/>
          </a:xfrm>
          <a:prstGeom prst="rect">
            <a:avLst/>
          </a:prstGeom>
        </p:spPr>
      </p:pic>
    </p:spTree>
    <p:extLst>
      <p:ext uri="{BB962C8B-B14F-4D97-AF65-F5344CB8AC3E}">
        <p14:creationId xmlns:p14="http://schemas.microsoft.com/office/powerpoint/2010/main" val="30816214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1D768-A026-4B61-8EDD-32A2FA08FB13}"/>
              </a:ext>
            </a:extLst>
          </p:cNvPr>
          <p:cNvSpPr>
            <a:spLocks noGrp="1"/>
          </p:cNvSpPr>
          <p:nvPr>
            <p:ph type="title"/>
          </p:nvPr>
        </p:nvSpPr>
        <p:spPr/>
        <p:txBody>
          <a:bodyPr/>
          <a:lstStyle/>
          <a:p>
            <a:r>
              <a:rPr lang="en-GB" dirty="0">
                <a:solidFill>
                  <a:srgbClr val="0070C0"/>
                </a:solidFill>
              </a:rPr>
              <a:t>Two old quotes</a:t>
            </a:r>
          </a:p>
        </p:txBody>
      </p:sp>
      <p:sp>
        <p:nvSpPr>
          <p:cNvPr id="5" name="Content Placeholder 4">
            <a:extLst>
              <a:ext uri="{FF2B5EF4-FFF2-40B4-BE49-F238E27FC236}">
                <a16:creationId xmlns:a16="http://schemas.microsoft.com/office/drawing/2014/main" id="{3394A491-194D-44CE-927F-0DF657A45B6F}"/>
              </a:ext>
            </a:extLst>
          </p:cNvPr>
          <p:cNvSpPr>
            <a:spLocks noGrp="1"/>
          </p:cNvSpPr>
          <p:nvPr>
            <p:ph idx="1"/>
          </p:nvPr>
        </p:nvSpPr>
        <p:spPr>
          <a:xfrm>
            <a:off x="358777" y="1196977"/>
            <a:ext cx="6157493" cy="4670425"/>
          </a:xfrm>
        </p:spPr>
        <p:txBody>
          <a:bodyPr/>
          <a:lstStyle/>
          <a:p>
            <a:r>
              <a:rPr lang="en-US" dirty="0"/>
              <a:t>It is the mark of an educated mind to be able to entertain a thought without accepting it.</a:t>
            </a:r>
            <a:endParaRPr lang="en-GB" dirty="0"/>
          </a:p>
          <a:p>
            <a:pPr marL="0" indent="0">
              <a:buNone/>
            </a:pPr>
            <a:r>
              <a:rPr lang="en-US" dirty="0"/>
              <a:t>(Aristotle)</a:t>
            </a:r>
            <a:endParaRPr lang="en-GB" dirty="0"/>
          </a:p>
          <a:p>
            <a:r>
              <a:rPr lang="en-US" dirty="0"/>
              <a:t>Success does not consist of never making mistakes, but in not making the same one a second time.</a:t>
            </a:r>
            <a:endParaRPr lang="en-GB" dirty="0"/>
          </a:p>
          <a:p>
            <a:pPr marL="0" indent="0">
              <a:buNone/>
            </a:pPr>
            <a:r>
              <a:rPr lang="en-US" dirty="0"/>
              <a:t>(George Bernard Shaw)</a:t>
            </a:r>
            <a:endParaRPr lang="en-GB" dirty="0"/>
          </a:p>
          <a:p>
            <a:endParaRPr lang="en-GB" dirty="0"/>
          </a:p>
        </p:txBody>
      </p:sp>
      <p:pic>
        <p:nvPicPr>
          <p:cNvPr id="7" name="Picture 6">
            <a:extLst>
              <a:ext uri="{FF2B5EF4-FFF2-40B4-BE49-F238E27FC236}">
                <a16:creationId xmlns:a16="http://schemas.microsoft.com/office/drawing/2014/main" id="{676CD7F7-0ABD-4B34-88CC-9811AE56914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0740" y="4681720"/>
            <a:ext cx="3873260" cy="2176280"/>
          </a:xfrm>
          <a:prstGeom prst="rect">
            <a:avLst/>
          </a:prstGeom>
        </p:spPr>
      </p:pic>
      <p:pic>
        <p:nvPicPr>
          <p:cNvPr id="9" name="Picture 8">
            <a:extLst>
              <a:ext uri="{FF2B5EF4-FFF2-40B4-BE49-F238E27FC236}">
                <a16:creationId xmlns:a16="http://schemas.microsoft.com/office/drawing/2014/main" id="{85C04D55-A645-4EA7-9E4E-E3EADF2029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02435" y="639516"/>
            <a:ext cx="1952625" cy="2343150"/>
          </a:xfrm>
          <a:prstGeom prst="rect">
            <a:avLst/>
          </a:prstGeom>
        </p:spPr>
      </p:pic>
      <p:pic>
        <p:nvPicPr>
          <p:cNvPr id="6" name="Picture 5">
            <a:extLst>
              <a:ext uri="{FF2B5EF4-FFF2-40B4-BE49-F238E27FC236}">
                <a16:creationId xmlns:a16="http://schemas.microsoft.com/office/drawing/2014/main" id="{F8B9E743-0DDF-4C55-B5EA-A27630F46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64840"/>
            <a:ext cx="999032" cy="1012472"/>
          </a:xfrm>
          <a:prstGeom prst="rect">
            <a:avLst/>
          </a:prstGeom>
        </p:spPr>
      </p:pic>
    </p:spTree>
    <p:extLst>
      <p:ext uri="{BB962C8B-B14F-4D97-AF65-F5344CB8AC3E}">
        <p14:creationId xmlns:p14="http://schemas.microsoft.com/office/powerpoint/2010/main" val="3713767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70C0"/>
                </a:solidFill>
              </a:rPr>
              <a:t>Time-constrained, confidential, written Post-it exercises</a:t>
            </a:r>
          </a:p>
        </p:txBody>
      </p:sp>
      <p:sp>
        <p:nvSpPr>
          <p:cNvPr id="36868" name="Rectangle 3"/>
          <p:cNvSpPr>
            <a:spLocks noGrp="1" noChangeArrowheads="1"/>
          </p:cNvSpPr>
          <p:nvPr>
            <p:ph idx="1"/>
          </p:nvPr>
        </p:nvSpPr>
        <p:spPr>
          <a:xfrm>
            <a:off x="358777" y="908651"/>
            <a:ext cx="7577804" cy="4958750"/>
          </a:xfrm>
        </p:spPr>
        <p:txBody>
          <a:bodyPr/>
          <a:lstStyle/>
          <a:p>
            <a:pPr>
              <a:lnSpc>
                <a:spcPct val="100000"/>
              </a:lnSpc>
            </a:pPr>
            <a:r>
              <a:rPr lang="en-GB" sz="2800" dirty="0"/>
              <a:t>On the </a:t>
            </a:r>
            <a:r>
              <a:rPr lang="en-GB" sz="2800" dirty="0">
                <a:highlight>
                  <a:srgbClr val="FFFF00"/>
                </a:highlight>
              </a:rPr>
              <a:t>wrong side </a:t>
            </a:r>
            <a:r>
              <a:rPr lang="en-GB" sz="2800" dirty="0"/>
              <a:t>of a yellow post-it, </a:t>
            </a:r>
            <a:r>
              <a:rPr lang="en-GB" sz="2800" dirty="0">
                <a:solidFill>
                  <a:srgbClr val="FF0000"/>
                </a:solidFill>
              </a:rPr>
              <a:t>in your best handwriting</a:t>
            </a:r>
            <a:r>
              <a:rPr lang="en-GB" sz="2800" dirty="0"/>
              <a:t>, please write your own short completion of the starter:</a:t>
            </a:r>
          </a:p>
          <a:p>
            <a:pPr>
              <a:lnSpc>
                <a:spcPct val="100000"/>
              </a:lnSpc>
              <a:buNone/>
            </a:pPr>
            <a:r>
              <a:rPr lang="en-GB" dirty="0">
                <a:solidFill>
                  <a:srgbClr val="0070C0"/>
                </a:solidFill>
              </a:rPr>
              <a:t>“My professional life would feel much better if only I…”</a:t>
            </a:r>
          </a:p>
          <a:p>
            <a:pPr>
              <a:lnSpc>
                <a:spcPct val="100000"/>
              </a:lnSpc>
              <a:buNone/>
            </a:pPr>
            <a:r>
              <a:rPr lang="en-GB" dirty="0">
                <a:solidFill>
                  <a:srgbClr val="0070C0"/>
                </a:solidFill>
              </a:rPr>
              <a:t>_________________________________</a:t>
            </a:r>
          </a:p>
          <a:p>
            <a:pPr>
              <a:lnSpc>
                <a:spcPct val="100000"/>
              </a:lnSpc>
            </a:pPr>
            <a:r>
              <a:rPr lang="en-GB" sz="2800" dirty="0"/>
              <a:t>On the </a:t>
            </a:r>
            <a:r>
              <a:rPr lang="en-GB" sz="2800" dirty="0">
                <a:highlight>
                  <a:srgbClr val="FF00FF"/>
                </a:highlight>
              </a:rPr>
              <a:t>wrong side </a:t>
            </a:r>
            <a:r>
              <a:rPr lang="en-GB" sz="2800" dirty="0"/>
              <a:t>of a pink post-it, please write your own completion of:</a:t>
            </a:r>
          </a:p>
          <a:p>
            <a:pPr>
              <a:lnSpc>
                <a:spcPct val="100000"/>
              </a:lnSpc>
            </a:pPr>
            <a:r>
              <a:rPr lang="en-GB" dirty="0">
                <a:solidFill>
                  <a:srgbClr val="0070C0"/>
                </a:solidFill>
              </a:rPr>
              <a:t>“One thing I wish I’d known earlier is….” </a:t>
            </a:r>
          </a:p>
          <a:p>
            <a:pPr marL="0" indent="0">
              <a:lnSpc>
                <a:spcPct val="100000"/>
              </a:lnSpc>
              <a:buNone/>
            </a:pPr>
            <a:r>
              <a:rPr lang="en-GB" dirty="0">
                <a:solidFill>
                  <a:schemeClr val="tx1"/>
                </a:solidFill>
              </a:rPr>
              <a:t>Now please stick your post-its wrong face up on the charts.</a:t>
            </a:r>
          </a:p>
          <a:p>
            <a:pPr>
              <a:lnSpc>
                <a:spcPct val="100000"/>
              </a:lnSpc>
            </a:pPr>
            <a:endParaRPr lang="en-GB" sz="2800" dirty="0"/>
          </a:p>
        </p:txBody>
      </p:sp>
      <p:sp>
        <p:nvSpPr>
          <p:cNvPr id="2" name="Rectangle 1">
            <a:extLst>
              <a:ext uri="{FF2B5EF4-FFF2-40B4-BE49-F238E27FC236}">
                <a16:creationId xmlns:a16="http://schemas.microsoft.com/office/drawing/2014/main" id="{25B378FD-5ED3-481B-8552-257A98638478}"/>
              </a:ext>
            </a:extLst>
          </p:cNvPr>
          <p:cNvSpPr/>
          <p:nvPr/>
        </p:nvSpPr>
        <p:spPr bwMode="auto">
          <a:xfrm>
            <a:off x="7864788" y="909044"/>
            <a:ext cx="914400" cy="914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a:ln>
                <a:noFill/>
              </a:ln>
              <a:solidFill>
                <a:schemeClr val="tx1"/>
              </a:solidFill>
              <a:effectLst/>
              <a:latin typeface="Comic Sans MS" pitchFamily="66" charset="0"/>
            </a:endParaRPr>
          </a:p>
        </p:txBody>
      </p:sp>
      <p:sp>
        <p:nvSpPr>
          <p:cNvPr id="5" name="Rectangle 4">
            <a:extLst>
              <a:ext uri="{FF2B5EF4-FFF2-40B4-BE49-F238E27FC236}">
                <a16:creationId xmlns:a16="http://schemas.microsoft.com/office/drawing/2014/main" id="{1BBED5E8-5D5B-4D2A-9EFE-86364EE46ADD}"/>
              </a:ext>
            </a:extLst>
          </p:cNvPr>
          <p:cNvSpPr/>
          <p:nvPr/>
        </p:nvSpPr>
        <p:spPr bwMode="auto">
          <a:xfrm>
            <a:off x="7936581" y="5491756"/>
            <a:ext cx="914400" cy="914400"/>
          </a:xfrm>
          <a:prstGeom prst="rect">
            <a:avLst/>
          </a:prstGeom>
          <a:solidFill>
            <a:srgbClr val="FF66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173465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0BD03-B3D3-491C-99E8-C875AFBE2B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036620" cy="6858000"/>
          </a:xfrm>
          <a:prstGeom prst="rect">
            <a:avLst/>
          </a:prstGeom>
        </p:spPr>
      </p:pic>
    </p:spTree>
    <p:extLst>
      <p:ext uri="{BB962C8B-B14F-4D97-AF65-F5344CB8AC3E}">
        <p14:creationId xmlns:p14="http://schemas.microsoft.com/office/powerpoint/2010/main" val="18657140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AE4990A-B74C-4CB3-A011-C55048E63402}"/>
              </a:ext>
            </a:extLst>
          </p:cNvPr>
          <p:cNvGraphicFramePr>
            <a:graphicFrameLocks noGrp="1"/>
          </p:cNvGraphicFramePr>
          <p:nvPr>
            <p:extLst>
              <p:ext uri="{D42A27DB-BD31-4B8C-83A1-F6EECF244321}">
                <p14:modId xmlns:p14="http://schemas.microsoft.com/office/powerpoint/2010/main" val="2450741926"/>
              </p:ext>
            </p:extLst>
          </p:nvPr>
        </p:nvGraphicFramePr>
        <p:xfrm>
          <a:off x="827480" y="0"/>
          <a:ext cx="7777080" cy="6710987"/>
        </p:xfrm>
        <a:graphic>
          <a:graphicData uri="http://schemas.openxmlformats.org/drawingml/2006/table">
            <a:tbl>
              <a:tblPr firstRow="1" firstCol="1" bandRow="1">
                <a:tableStyleId>{5C22544A-7EE6-4342-B048-85BDC9FD1C3A}</a:tableStyleId>
              </a:tblPr>
              <a:tblGrid>
                <a:gridCol w="468658">
                  <a:extLst>
                    <a:ext uri="{9D8B030D-6E8A-4147-A177-3AD203B41FA5}">
                      <a16:colId xmlns:a16="http://schemas.microsoft.com/office/drawing/2014/main" val="3511244641"/>
                    </a:ext>
                  </a:extLst>
                </a:gridCol>
                <a:gridCol w="7308422">
                  <a:extLst>
                    <a:ext uri="{9D8B030D-6E8A-4147-A177-3AD203B41FA5}">
                      <a16:colId xmlns:a16="http://schemas.microsoft.com/office/drawing/2014/main" val="4002264954"/>
                    </a:ext>
                  </a:extLst>
                </a:gridCol>
              </a:tblGrid>
              <a:tr h="385266">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 </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2000" b="1" dirty="0">
                          <a:solidFill>
                            <a:schemeClr val="tx1"/>
                          </a:solidFill>
                          <a:effectLst/>
                          <a:latin typeface="Comic Sans MS" panose="030F0702030302020204" pitchFamily="66" charset="0"/>
                        </a:rPr>
                        <a:t>Looking after yourself: checklist</a:t>
                      </a:r>
                      <a:endParaRPr lang="en-GB"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1835419917"/>
                  </a:ext>
                </a:extLst>
              </a:tr>
              <a:tr h="450533">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1</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manage time well, I’m normally punctual and I make sensible decisions about how much I can sensibly achieve at any time. </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3954618241"/>
                  </a:ext>
                </a:extLst>
              </a:tr>
              <a:tr h="450533">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2</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make sure I take proper meal breaks at work, not eating my lunch at my desk and regularly stopping to chat with colleagues.</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438259667"/>
                  </a:ext>
                </a:extLst>
              </a:tr>
              <a:tr h="450533">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3</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a:effectLst/>
                          <a:latin typeface="Comic Sans MS" panose="030F0702030302020204" pitchFamily="66" charset="0"/>
                        </a:rPr>
                        <a:t>I keep myself as fit as is compatible with my age/abilities and I take exercise within my working day to avoid getting overstressed/ uncomfortable from sitting too long.</a:t>
                      </a:r>
                      <a:endParaRPr lang="en-GB" sz="1400" b="1">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2124044023"/>
                  </a:ext>
                </a:extLst>
              </a:tr>
              <a:tr h="450533">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4</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a:effectLst/>
                          <a:latin typeface="Comic Sans MS" panose="030F0702030302020204" pitchFamily="66" charset="0"/>
                        </a:rPr>
                        <a:t>I have and use a good range of professional networks on whom I can draw to share practice and gain advice.</a:t>
                      </a:r>
                      <a:endParaRPr lang="en-GB" sz="1400" b="1">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1070648036"/>
                  </a:ext>
                </a:extLst>
              </a:tr>
              <a:tr h="450533">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5</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manage my interactions with students productively so that I feel I am giving them good support without running myself into the ground.</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2639155573"/>
                  </a:ext>
                </a:extLst>
              </a:tr>
              <a:tr h="220136">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6</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monitor my stress levels, noting when it feels as if work is getting on top of me.</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268082559"/>
                  </a:ext>
                </a:extLst>
              </a:tr>
              <a:tr h="450533">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7</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a:effectLst/>
                          <a:latin typeface="Comic Sans MS" panose="030F0702030302020204" pitchFamily="66" charset="0"/>
                        </a:rPr>
                        <a:t>I keep on top of my emails, without allowing masses of unanswered messages to pile up and I reply promptly to important requests.</a:t>
                      </a:r>
                      <a:endParaRPr lang="en-GB" sz="1400" b="1">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534106880"/>
                  </a:ext>
                </a:extLst>
              </a:tr>
              <a:tr h="450533">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8</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manage my paperwork well and am able to locate key papers when necessary without rummaging through an unsorted pile on my desk.</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1371681860"/>
                  </a:ext>
                </a:extLst>
              </a:tr>
              <a:tr h="450533">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9</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am good at keeping on top of my lesson preparation/ curriculum design and hence avoiding last-minute panics.</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2470812761"/>
                  </a:ext>
                </a:extLst>
              </a:tr>
              <a:tr h="450533">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10</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review my classroom and assessment practice regularly and reflect on how I could enhance my work year on year.</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3445278622"/>
                  </a:ext>
                </a:extLst>
              </a:tr>
              <a:tr h="450533">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11</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keep on top of my marking and don’t attempt to do huge amounts in unreasonably short time periods.</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3997459000"/>
                  </a:ext>
                </a:extLst>
              </a:tr>
              <a:tr h="313319">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12</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have a good work-life balance and don’t take too much work home.</a:t>
                      </a:r>
                    </a:p>
                  </a:txBody>
                  <a:tcPr marL="62091" marR="62091" marT="0" marB="0"/>
                </a:tc>
                <a:extLst>
                  <a:ext uri="{0D108BD9-81ED-4DB2-BD59-A6C34878D82A}">
                    <a16:rowId xmlns:a16="http://schemas.microsoft.com/office/drawing/2014/main" val="3093263863"/>
                  </a:ext>
                </a:extLst>
              </a:tr>
              <a:tr h="220136">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13</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notify my team leader/line manager when my workload is getting out of hand.</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2457713408"/>
                  </a:ext>
                </a:extLst>
              </a:tr>
              <a:tr h="220136">
                <a:tc>
                  <a:txBody>
                    <a:bodyPr/>
                    <a:lstStyle/>
                    <a:p>
                      <a:pPr>
                        <a:lnSpc>
                          <a:spcPct val="100000"/>
                        </a:lnSpc>
                        <a:spcAft>
                          <a:spcPts val="0"/>
                        </a:spcAft>
                        <a:tabLst>
                          <a:tab pos="6210935" algn="l"/>
                        </a:tabLst>
                      </a:pPr>
                      <a:r>
                        <a:rPr lang="en-GB" sz="1400" b="1">
                          <a:solidFill>
                            <a:schemeClr val="tx1"/>
                          </a:solidFill>
                          <a:effectLst/>
                          <a:latin typeface="Comic Sans MS" panose="030F0702030302020204" pitchFamily="66" charset="0"/>
                        </a:rPr>
                        <a:t>14</a:t>
                      </a:r>
                      <a:endParaRPr lang="en-GB" sz="1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have interests/ hobbies that matter to me and I make time for them.</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2135944349"/>
                  </a:ext>
                </a:extLst>
              </a:tr>
              <a:tr h="450533">
                <a:tc>
                  <a:txBody>
                    <a:bodyPr/>
                    <a:lstStyle/>
                    <a:p>
                      <a:pPr>
                        <a:lnSpc>
                          <a:spcPct val="100000"/>
                        </a:lnSpc>
                        <a:spcAft>
                          <a:spcPts val="0"/>
                        </a:spcAft>
                        <a:tabLst>
                          <a:tab pos="6210935" algn="l"/>
                        </a:tabLst>
                      </a:pPr>
                      <a:r>
                        <a:rPr lang="en-GB" sz="1400" b="1" dirty="0">
                          <a:solidFill>
                            <a:schemeClr val="tx1"/>
                          </a:solidFill>
                          <a:effectLst/>
                          <a:latin typeface="Comic Sans MS" panose="030F0702030302020204" pitchFamily="66" charset="0"/>
                        </a:rPr>
                        <a:t>15</a:t>
                      </a:r>
                      <a:endParaRPr lang="en-GB" sz="1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tc>
                  <a:txBody>
                    <a:bodyPr/>
                    <a:lstStyle/>
                    <a:p>
                      <a:pPr>
                        <a:lnSpc>
                          <a:spcPct val="100000"/>
                        </a:lnSpc>
                        <a:spcAft>
                          <a:spcPts val="0"/>
                        </a:spcAft>
                        <a:tabLst>
                          <a:tab pos="6210935" algn="l"/>
                        </a:tabLst>
                      </a:pPr>
                      <a:r>
                        <a:rPr lang="en-GB" sz="1400" b="1" dirty="0">
                          <a:effectLst/>
                          <a:latin typeface="Comic Sans MS" panose="030F0702030302020204" pitchFamily="66" charset="0"/>
                        </a:rPr>
                        <a:t>I make time for my friends outside work and don’t over-share my work problems with them.</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2091" marR="62091" marT="0" marB="0"/>
                </a:tc>
                <a:extLst>
                  <a:ext uri="{0D108BD9-81ED-4DB2-BD59-A6C34878D82A}">
                    <a16:rowId xmlns:a16="http://schemas.microsoft.com/office/drawing/2014/main" val="217637113"/>
                  </a:ext>
                </a:extLst>
              </a:tr>
            </a:tbl>
          </a:graphicData>
        </a:graphic>
      </p:graphicFrame>
    </p:spTree>
    <p:extLst>
      <p:ext uri="{BB962C8B-B14F-4D97-AF65-F5344CB8AC3E}">
        <p14:creationId xmlns:p14="http://schemas.microsoft.com/office/powerpoint/2010/main" val="404040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1EC884-D8D6-4BB6-BD7F-E3FD23009403}"/>
              </a:ext>
            </a:extLst>
          </p:cNvPr>
          <p:cNvSpPr/>
          <p:nvPr/>
        </p:nvSpPr>
        <p:spPr>
          <a:xfrm>
            <a:off x="2286000" y="-38258342"/>
            <a:ext cx="4572000" cy="32469851"/>
          </a:xfrm>
          <a:prstGeom prst="rect">
            <a:avLst/>
          </a:prstGeom>
        </p:spPr>
        <p:txBody>
          <a:bodyPr>
            <a:spAutoFit/>
          </a:bodyPr>
          <a:lstStyle/>
          <a:p>
            <a:pPr>
              <a:lnSpc>
                <a:spcPct val="107000"/>
              </a:lnSpc>
              <a:spcAft>
                <a:spcPts val="800"/>
              </a:spcAft>
            </a:pPr>
            <a:r>
              <a:rPr lang="en-GB" sz="2400" b="1" dirty="0">
                <a:ea typeface="Calibri" panose="020F0502020204030204" pitchFamily="34" charset="0"/>
                <a:cs typeface="Times New Roman" panose="02020603050405020304" pitchFamily="18" charset="0"/>
              </a:rPr>
              <a:t>Looking after yourself: checklist</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1	I manage time well, I’m normally punctual and I make sensible decisions about how much I can sensibly achieve at any time.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2	I make sure I take proper meal breaks at work, not eating my lunch at my desk and regularly stopping to chat with colleagues.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3	I keep myself as fit as is compatible with my age/abilities and I take exercise within my working day to avoid getting overstressed/ uncomfortable from sitting too long.</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4	I have and use a good range of professional networks on whom I can draw to share practice and gain advice.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5	I manage my interactions with students productively so that I feel I am giving them good support without running myself into the ground.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6	I monitor my stress levels, noting when it feels as if work is getting on top of me.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7	I keep on top of my emails, without allowing masses of unanswered messages to pile up and I reply promptly to important requests.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8	I manage my paperwork well and am able to locate key papers when necessary without rummaging through an unsorted pile on my desk.</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9	I am good at keeping on top of my lesson preparation/ curriculum design and hence avoiding last-minute panics.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10	I review my classroom and assessment practice regularly and reflect on how I could enhance my work year on year.</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11	I keep on top of my marking and don’t attempt to do huge amounts in unreasonably short time periods.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12	I have a good work-life balance and don’t take too much work home.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13	I notify my team leader/line manager when my workload is getting out of hand.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14	I have interests/ hobbies that matter to me and I make time for them.</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a typeface="Calibri" panose="020F0502020204030204" pitchFamily="34" charset="0"/>
                <a:cs typeface="Times New Roman" panose="02020603050405020304" pitchFamily="18" charset="0"/>
              </a:rPr>
              <a:t>15	I make time for my friends outside work and don’t over-share my work problems with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BDFAE01-BBC0-428A-9200-C3472C2E68EF}"/>
              </a:ext>
            </a:extLst>
          </p:cNvPr>
          <p:cNvSpPr/>
          <p:nvPr/>
        </p:nvSpPr>
        <p:spPr>
          <a:xfrm>
            <a:off x="2286000" y="-38258342"/>
            <a:ext cx="4572000" cy="22136381"/>
          </a:xfrm>
          <a:prstGeom prst="rect">
            <a:avLst/>
          </a:prstGeom>
        </p:spPr>
        <p:txBody>
          <a:bodyPr>
            <a:spAutoFit/>
          </a:bodyPr>
          <a:lstStyle/>
          <a:p>
            <a:pPr>
              <a:lnSpc>
                <a:spcPct val="107000"/>
              </a:lnSpc>
              <a:spcAft>
                <a:spcPts val="800"/>
              </a:spcAft>
            </a:pPr>
            <a:r>
              <a:rPr lang="en-GB" sz="2000" b="1" dirty="0">
                <a:ea typeface="Calibri" panose="020F0502020204030204" pitchFamily="34" charset="0"/>
                <a:cs typeface="Times New Roman" panose="02020603050405020304" pitchFamily="18" charset="0"/>
              </a:rPr>
              <a:t>Looking after yourself: checklist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1	I manage time well, I’m normally punctual and I make sensible decisions about how much I can sensibly achieve at any time.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2	I make sure I take proper meal breaks at work, not eating my lunch at my desk and regularly stopping to chat with colleagues.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3	I keep myself as fit as is compatible with my age/abilities and I take exercise within my working day to avoid getting overstressed/ uncomfortable from sitting too long.</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4	I have and use a good range of professional networks on whom I can draw to share practice and gain advice.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5	I manage my interactions with students productively so that I feel I am giving them good support without running myself into the ground.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6	I monitor my stress levels, noting when it feels as if work is getting on top of me.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7	I keep on top of my emails, without allowing masses of unanswered messages to pile up and I reply promptly to important requests.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8	I manage my paperwork well and am able to locate key papers when necessary without rummaging through an unsorted pile on my desk.</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9	I am good at keeping on top of my lesson preparation/ curriculum design and hence avoiding last-minute panics.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10	I review my classroom and assessment practice regularly and reflect on how I could enhance my work year on year.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11	I keep on top of my marking and don’t attempt to do huge amounts in unreasonably short time periods.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12	I have a good work-life balance and don’t take too much work home.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13	I notify my team leader/line manager when my workload is getting out of hand.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14	I have interests/ hobbies that matter to me and I make time for them.</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a typeface="Calibri" panose="020F0502020204030204" pitchFamily="34" charset="0"/>
                <a:cs typeface="Times New Roman" panose="02020603050405020304" pitchFamily="18" charset="0"/>
              </a:rPr>
              <a:t>15	I make time for my friends outside work and don’t over-share my work problems with them.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ED0CE92-3C52-4EE7-B75E-743971B0B3F5}"/>
              </a:ext>
            </a:extLst>
          </p:cNvPr>
          <p:cNvSpPr txBox="1"/>
          <p:nvPr/>
        </p:nvSpPr>
        <p:spPr>
          <a:xfrm>
            <a:off x="53690" y="88490"/>
            <a:ext cx="9036620" cy="7232749"/>
          </a:xfrm>
          <a:prstGeom prst="rect">
            <a:avLst/>
          </a:prstGeom>
          <a:noFill/>
        </p:spPr>
        <p:txBody>
          <a:bodyPr wrap="square" rtlCol="0">
            <a:spAutoFit/>
          </a:bodyPr>
          <a:lstStyle/>
          <a:p>
            <a:pPr marL="354013" indent="-354013"/>
            <a:r>
              <a:rPr lang="en-GB" sz="1600" b="1" dirty="0"/>
              <a:t>1	I manage time well, I’m normally punctual and I make sensible decisions about how much I can sensibly achieve at any time. </a:t>
            </a:r>
            <a:endParaRPr lang="en-GB" sz="1600" dirty="0"/>
          </a:p>
          <a:p>
            <a:pPr marL="354013" indent="-354013"/>
            <a:r>
              <a:rPr lang="en-GB" sz="1600" b="1" dirty="0"/>
              <a:t>2	I make sure I take proper meal breaks at work, not eating my lunch at my desk and regularly stopping to chat with colleagues.</a:t>
            </a:r>
            <a:endParaRPr lang="en-GB" sz="1600" dirty="0"/>
          </a:p>
          <a:p>
            <a:pPr marL="354013" indent="-354013"/>
            <a:r>
              <a:rPr lang="en-GB" sz="1600" b="1" dirty="0"/>
              <a:t>3	I keep myself as fit as is compatible with my age/abilities and I take exercise within my working day to avoid getting overstressed/ uncomfortable from sitting too long.</a:t>
            </a:r>
            <a:endParaRPr lang="en-GB" sz="1600" dirty="0"/>
          </a:p>
          <a:p>
            <a:pPr marL="354013" indent="-354013"/>
            <a:r>
              <a:rPr lang="en-GB" sz="1600" b="1" dirty="0"/>
              <a:t>4	I have and use a good range of professional networks on whom I can draw to share practice and gain advice.</a:t>
            </a:r>
            <a:endParaRPr lang="en-GB" sz="1600" dirty="0"/>
          </a:p>
          <a:p>
            <a:pPr marL="354013" indent="-354013"/>
            <a:r>
              <a:rPr lang="en-GB" sz="1600" b="1" dirty="0"/>
              <a:t>5	I manage my interactions with students productively so that I feel I am giving them good support without running myself into the ground.</a:t>
            </a:r>
            <a:endParaRPr lang="en-GB" sz="1600" dirty="0"/>
          </a:p>
          <a:p>
            <a:pPr marL="354013" indent="-354013"/>
            <a:r>
              <a:rPr lang="en-GB" sz="1600" b="1" dirty="0"/>
              <a:t>6	I monitor my stress levels, noting when it feels as if work is getting on top of me.</a:t>
            </a:r>
            <a:endParaRPr lang="en-GB" sz="1600" dirty="0"/>
          </a:p>
          <a:p>
            <a:pPr marL="354013" indent="-354013"/>
            <a:r>
              <a:rPr lang="en-GB" sz="1600" b="1" dirty="0"/>
              <a:t>7	I keep on top of my emails, without allowing masses of unanswered messages to pile up and I reply promptly to important requests.</a:t>
            </a:r>
            <a:endParaRPr lang="en-GB" sz="1600" dirty="0"/>
          </a:p>
          <a:p>
            <a:pPr marL="354013" indent="-354013"/>
            <a:r>
              <a:rPr lang="en-GB" sz="1600" b="1" dirty="0"/>
              <a:t>8	I manage my paperwork well and am able to locate key papers when necessary without rummaging through an unsorted pile on my desk.</a:t>
            </a:r>
            <a:endParaRPr lang="en-GB" sz="1600" dirty="0"/>
          </a:p>
          <a:p>
            <a:pPr marL="354013" indent="-354013"/>
            <a:r>
              <a:rPr lang="en-GB" sz="1600" b="1" dirty="0"/>
              <a:t>9	I am good at keeping on top of my lesson preparation/ curriculum design and hence avoiding last-minute panics.</a:t>
            </a:r>
            <a:endParaRPr lang="en-GB" sz="1600" dirty="0"/>
          </a:p>
          <a:p>
            <a:pPr marL="354013" indent="-354013"/>
            <a:r>
              <a:rPr lang="en-GB" sz="1600" b="1" dirty="0"/>
              <a:t>10	I review my classroom and assessment practice regularly and reflect on how I could enhance my work year on year.</a:t>
            </a:r>
            <a:endParaRPr lang="en-GB" sz="1600" dirty="0"/>
          </a:p>
          <a:p>
            <a:pPr marL="354013" indent="-354013"/>
            <a:r>
              <a:rPr lang="en-GB" sz="1600" b="1" dirty="0"/>
              <a:t>11	I keep on top of my marking and don’t attempt to do huge amounts in unreasonably short time periods.</a:t>
            </a:r>
            <a:endParaRPr lang="en-GB" sz="1600" dirty="0"/>
          </a:p>
          <a:p>
            <a:pPr marL="354013" indent="-354013"/>
            <a:r>
              <a:rPr lang="en-GB" sz="1600" b="1" dirty="0"/>
              <a:t>12	I have a good work-life balance and don’t take too much work home.</a:t>
            </a:r>
            <a:endParaRPr lang="en-GB" sz="1600" dirty="0"/>
          </a:p>
          <a:p>
            <a:pPr marL="354013" indent="-354013"/>
            <a:r>
              <a:rPr lang="en-GB" sz="1600" b="1" dirty="0"/>
              <a:t>13	I notify my team leader/line manager when my workload is getting out of hand.</a:t>
            </a:r>
            <a:endParaRPr lang="en-GB" sz="1600" dirty="0"/>
          </a:p>
          <a:p>
            <a:pPr marL="354013" indent="-354013"/>
            <a:r>
              <a:rPr lang="en-GB" sz="1600" b="1" dirty="0"/>
              <a:t>14	I have interests/ hobbies that matter to me and I make time for them.</a:t>
            </a:r>
            <a:endParaRPr lang="en-GB" sz="1600" dirty="0"/>
          </a:p>
          <a:p>
            <a:pPr marL="354013" indent="-354013"/>
            <a:r>
              <a:rPr lang="en-GB" sz="1600" b="1" dirty="0"/>
              <a:t>15	I make time for my friends outside work and don’t over-share my work problems with them.</a:t>
            </a:r>
            <a:endParaRPr lang="en-GB" sz="1600" dirty="0"/>
          </a:p>
          <a:p>
            <a:endParaRPr lang="en-GB" sz="1600" dirty="0"/>
          </a:p>
        </p:txBody>
      </p:sp>
    </p:spTree>
    <p:extLst>
      <p:ext uri="{BB962C8B-B14F-4D97-AF65-F5344CB8AC3E}">
        <p14:creationId xmlns:p14="http://schemas.microsoft.com/office/powerpoint/2010/main" val="12400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chemeClr val="folHlink"/>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chemeClr val="folHlink"/>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chemeClr val="folHlink"/>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1" end="11"/>
                                            </p:txEl>
                                          </p:spTgt>
                                        </p:tgtEl>
                                        <p:attrNameLst>
                                          <p:attrName>ppt_c</p:attrName>
                                        </p:attrNameLst>
                                      </p:cBhvr>
                                      <p:to>
                                        <a:schemeClr val="folHlink"/>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2" end="12"/>
                                            </p:txEl>
                                          </p:spTgt>
                                        </p:tgtEl>
                                        <p:attrNameLst>
                                          <p:attrName>ppt_c</p:attrName>
                                        </p:attrNameLst>
                                      </p:cBhvr>
                                      <p:to>
                                        <a:schemeClr val="folHlink"/>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3" end="13"/>
                                            </p:txEl>
                                          </p:spTgt>
                                        </p:tgtEl>
                                        <p:attrNameLst>
                                          <p:attrName>ppt_c</p:attrName>
                                        </p:attrNameLst>
                                      </p:cBhvr>
                                      <p:to>
                                        <a:schemeClr val="folHlink"/>
                                      </p:to>
                                    </p:animClr>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4" end="1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1181</Words>
  <Application>Microsoft Office PowerPoint</Application>
  <PresentationFormat>On-screen Show (4:3)</PresentationFormat>
  <Paragraphs>173</Paragraphs>
  <Slides>17</Slides>
  <Notes>3</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17</vt:i4>
      </vt:variant>
    </vt:vector>
  </HeadingPairs>
  <TitlesOfParts>
    <vt:vector size="43" baseType="lpstr">
      <vt:lpstr>AR CARTER</vt:lpstr>
      <vt:lpstr>Arial</vt:lpstr>
      <vt:lpstr>Arial Rounded MT Bold</vt:lpstr>
      <vt:lpstr>Calibri</vt:lpstr>
      <vt:lpstr>Comic Sans MS</vt:lpstr>
      <vt:lpstr>Curlz MT</vt:lpstr>
      <vt:lpstr>Monotype Sorts</vt:lpstr>
      <vt:lpstr>Times New Roman</vt:lpstr>
      <vt:lpstr>Wingdings</vt:lpstr>
      <vt:lpstr>5_Custom Design</vt:lpstr>
      <vt:lpstr>83_Custom Design</vt:lpstr>
      <vt:lpstr>79_Custom Design</vt:lpstr>
      <vt:lpstr>96_Custom Design</vt:lpstr>
      <vt:lpstr>9_Custom Design</vt:lpstr>
      <vt:lpstr>44_Custom Design</vt:lpstr>
      <vt:lpstr>2_LeedsMet template</vt:lpstr>
      <vt:lpstr>105_Custom Design</vt:lpstr>
      <vt:lpstr>126_Custom Design</vt:lpstr>
      <vt:lpstr>70_Custom Design</vt:lpstr>
      <vt:lpstr>84_Custom Design</vt:lpstr>
      <vt:lpstr>94_Custom Design</vt:lpstr>
      <vt:lpstr>11_Custom Design</vt:lpstr>
      <vt:lpstr>63_Custom Design</vt:lpstr>
      <vt:lpstr>95_Custom Design</vt:lpstr>
      <vt:lpstr>6_Custom Design</vt:lpstr>
      <vt:lpstr>46_Custom Design</vt:lpstr>
      <vt:lpstr>Looking after Yourself</vt:lpstr>
      <vt:lpstr>Thought for the day: Einstein</vt:lpstr>
      <vt:lpstr>Intended learning outcomes</vt:lpstr>
      <vt:lpstr>Teaching, learning and enthusiasm</vt:lpstr>
      <vt:lpstr>Two old quotes</vt:lpstr>
      <vt:lpstr>Time-constrained, confidential, written Post-it exercises</vt:lpstr>
      <vt:lpstr>PowerPoint Presentation</vt:lpstr>
      <vt:lpstr>PowerPoint Presentation</vt:lpstr>
      <vt:lpstr>PowerPoint Presentation</vt:lpstr>
      <vt:lpstr>The benefits of observation and reflection</vt:lpstr>
      <vt:lpstr>More time isn’t the answer</vt:lpstr>
      <vt:lpstr>Managing your workload</vt:lpstr>
      <vt:lpstr>Managing stress (1)</vt:lpstr>
      <vt:lpstr>Managing stress (2)</vt:lpstr>
      <vt:lpstr>Feedback on your teaching</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2019-01-09T20:28:11Z</dcterms:modified>
</cp:coreProperties>
</file>