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3.xml" ContentType="application/vnd.openxmlformats-officedocument.theme+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theme/theme15.xml" ContentType="application/vnd.openxmlformats-officedocument.theme+xml"/>
  <Override PartName="/ppt/slideLayouts/slideLayout20.xml" ContentType="application/vnd.openxmlformats-officedocument.presentationml.slideLayout+xml"/>
  <Override PartName="/ppt/theme/theme16.xml" ContentType="application/vnd.openxmlformats-officedocument.theme+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theme/theme18.xml" ContentType="application/vnd.openxmlformats-officedocument.theme+xml"/>
  <Override PartName="/ppt/slideLayouts/slideLayout23.xml" ContentType="application/vnd.openxmlformats-officedocument.presentationml.slideLayout+xml"/>
  <Override PartName="/ppt/theme/theme19.xml" ContentType="application/vnd.openxmlformats-officedocument.theme+xml"/>
  <Override PartName="/ppt/slideLayouts/slideLayout24.xml" ContentType="application/vnd.openxmlformats-officedocument.presentationml.slideLayout+xml"/>
  <Override PartName="/ppt/theme/theme20.xml" ContentType="application/vnd.openxmlformats-officedocument.theme+xml"/>
  <Override PartName="/ppt/slideLayouts/slideLayout25.xml" ContentType="application/vnd.openxmlformats-officedocument.presentationml.slideLayout+xml"/>
  <Override PartName="/ppt/theme/theme21.xml" ContentType="application/vnd.openxmlformats-officedocument.theme+xml"/>
  <Override PartName="/ppt/slideLayouts/slideLayout26.xml" ContentType="application/vnd.openxmlformats-officedocument.presentationml.slideLayout+xml"/>
  <Override PartName="/ppt/theme/theme22.xml" ContentType="application/vnd.openxmlformats-officedocument.theme+xml"/>
  <Override PartName="/ppt/slideLayouts/slideLayout27.xml" ContentType="application/vnd.openxmlformats-officedocument.presentationml.slideLayout+xml"/>
  <Override PartName="/ppt/theme/theme23.xml" ContentType="application/vnd.openxmlformats-officedocument.theme+xml"/>
  <Override PartName="/ppt/slideLayouts/slideLayout28.xml" ContentType="application/vnd.openxmlformats-officedocument.presentationml.slideLayout+xml"/>
  <Override PartName="/ppt/theme/theme24.xml" ContentType="application/vnd.openxmlformats-officedocument.theme+xml"/>
  <Override PartName="/ppt/slideLayouts/slideLayout29.xml" ContentType="application/vnd.openxmlformats-officedocument.presentationml.slideLayout+xml"/>
  <Override PartName="/ppt/theme/theme25.xml" ContentType="application/vnd.openxmlformats-officedocument.theme+xml"/>
  <Override PartName="/ppt/slideLayouts/slideLayout30.xml" ContentType="application/vnd.openxmlformats-officedocument.presentationml.slideLayout+xml"/>
  <Override PartName="/ppt/theme/theme26.xml" ContentType="application/vnd.openxmlformats-officedocument.theme+xml"/>
  <Override PartName="/ppt/slideLayouts/slideLayout31.xml" ContentType="application/vnd.openxmlformats-officedocument.presentationml.slideLayout+xml"/>
  <Override PartName="/ppt/theme/theme27.xml" ContentType="application/vnd.openxmlformats-officedocument.theme+xml"/>
  <Override PartName="/ppt/slideLayouts/slideLayout32.xml" ContentType="application/vnd.openxmlformats-officedocument.presentationml.slideLayout+xml"/>
  <Override PartName="/ppt/theme/theme28.xml" ContentType="application/vnd.openxmlformats-officedocument.theme+xml"/>
  <Override PartName="/ppt/slideLayouts/slideLayout33.xml" ContentType="application/vnd.openxmlformats-officedocument.presentationml.slideLayout+xml"/>
  <Override PartName="/ppt/theme/theme29.xml" ContentType="application/vnd.openxmlformats-officedocument.theme+xml"/>
  <Override PartName="/ppt/slideLayouts/slideLayout34.xml" ContentType="application/vnd.openxmlformats-officedocument.presentationml.slideLayout+xml"/>
  <Override PartName="/ppt/theme/theme30.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1.xml" ContentType="application/vnd.openxmlformats-officedocument.theme+xml"/>
  <Override PartName="/ppt/slideLayouts/slideLayout37.xml" ContentType="application/vnd.openxmlformats-officedocument.presentationml.slideLayout+xml"/>
  <Override PartName="/ppt/theme/theme32.xml" ContentType="application/vnd.openxmlformats-officedocument.theme+xml"/>
  <Override PartName="/ppt/slideLayouts/slideLayout38.xml" ContentType="application/vnd.openxmlformats-officedocument.presentationml.slideLayout+xml"/>
  <Override PartName="/ppt/theme/theme33.xml" ContentType="application/vnd.openxmlformats-officedocument.theme+xml"/>
  <Override PartName="/ppt/slideLayouts/slideLayout39.xml" ContentType="application/vnd.openxmlformats-officedocument.presentationml.slideLayout+xml"/>
  <Override PartName="/ppt/theme/theme34.xml" ContentType="application/vnd.openxmlformats-officedocument.theme+xml"/>
  <Override PartName="/ppt/slideLayouts/slideLayout40.xml" ContentType="application/vnd.openxmlformats-officedocument.presentationml.slideLayout+xml"/>
  <Override PartName="/ppt/theme/theme3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6.xml" ContentType="application/vnd.openxmlformats-officedocument.theme+xml"/>
  <Override PartName="/ppt/slideLayouts/slideLayout43.xml" ContentType="application/vnd.openxmlformats-officedocument.presentationml.slideLayout+xml"/>
  <Override PartName="/ppt/theme/theme37.xml" ContentType="application/vnd.openxmlformats-officedocument.theme+xml"/>
  <Override PartName="/ppt/slideLayouts/slideLayout44.xml" ContentType="application/vnd.openxmlformats-officedocument.presentationml.slideLayout+xml"/>
  <Override PartName="/ppt/theme/theme38.xml" ContentType="application/vnd.openxmlformats-officedocument.theme+xml"/>
  <Override PartName="/ppt/slideLayouts/slideLayout45.xml" ContentType="application/vnd.openxmlformats-officedocument.presentationml.slideLayout+xml"/>
  <Override PartName="/ppt/theme/theme39.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02" r:id="rId1"/>
    <p:sldMasterId id="2147484695" r:id="rId2"/>
    <p:sldMasterId id="2147484703" r:id="rId3"/>
    <p:sldMasterId id="2147484719" r:id="rId4"/>
    <p:sldMasterId id="2147484723" r:id="rId5"/>
    <p:sldMasterId id="2147484746" r:id="rId6"/>
    <p:sldMasterId id="2147484758" r:id="rId7"/>
    <p:sldMasterId id="2147484760" r:id="rId8"/>
    <p:sldMasterId id="2147484949" r:id="rId9"/>
    <p:sldMasterId id="2147484974" r:id="rId10"/>
    <p:sldMasterId id="2147485018" r:id="rId11"/>
    <p:sldMasterId id="2147485044" r:id="rId12"/>
    <p:sldMasterId id="2147485067" r:id="rId13"/>
    <p:sldMasterId id="2147485082" r:id="rId14"/>
    <p:sldMasterId id="2147485209" r:id="rId15"/>
    <p:sldMasterId id="2147485214" r:id="rId16"/>
    <p:sldMasterId id="2147485232" r:id="rId17"/>
    <p:sldMasterId id="2147485235" r:id="rId18"/>
    <p:sldMasterId id="2147485238" r:id="rId19"/>
    <p:sldMasterId id="2147485240" r:id="rId20"/>
    <p:sldMasterId id="2147485242" r:id="rId21"/>
    <p:sldMasterId id="2147485247" r:id="rId22"/>
    <p:sldMasterId id="2147485249" r:id="rId23"/>
    <p:sldMasterId id="2147485251" r:id="rId24"/>
    <p:sldMasterId id="2147485256" r:id="rId25"/>
    <p:sldMasterId id="2147485258" r:id="rId26"/>
    <p:sldMasterId id="2147485268" r:id="rId27"/>
    <p:sldMasterId id="2147485270" r:id="rId28"/>
    <p:sldMasterId id="2147485272" r:id="rId29"/>
    <p:sldMasterId id="2147485274" r:id="rId30"/>
    <p:sldMasterId id="2147485276" r:id="rId31"/>
    <p:sldMasterId id="2147485279" r:id="rId32"/>
    <p:sldMasterId id="2147485281" r:id="rId33"/>
    <p:sldMasterId id="2147485283" r:id="rId34"/>
    <p:sldMasterId id="2147485285" r:id="rId35"/>
    <p:sldMasterId id="2147485287" r:id="rId36"/>
    <p:sldMasterId id="2147485289" r:id="rId37"/>
    <p:sldMasterId id="2147485291" r:id="rId38"/>
    <p:sldMasterId id="2147485296" r:id="rId39"/>
    <p:sldMasterId id="2147485298" r:id="rId40"/>
  </p:sldMasterIdLst>
  <p:notesMasterIdLst>
    <p:notesMasterId r:id="rId170"/>
  </p:notesMasterIdLst>
  <p:sldIdLst>
    <p:sldId id="428" r:id="rId41"/>
    <p:sldId id="883" r:id="rId42"/>
    <p:sldId id="528" r:id="rId43"/>
    <p:sldId id="1582" r:id="rId44"/>
    <p:sldId id="1585" r:id="rId45"/>
    <p:sldId id="1586" r:id="rId46"/>
    <p:sldId id="1587" r:id="rId47"/>
    <p:sldId id="1588" r:id="rId48"/>
    <p:sldId id="1581" r:id="rId49"/>
    <p:sldId id="459" r:id="rId50"/>
    <p:sldId id="1110" r:id="rId51"/>
    <p:sldId id="1111" r:id="rId52"/>
    <p:sldId id="1498" r:id="rId53"/>
    <p:sldId id="1491" r:id="rId54"/>
    <p:sldId id="1212" r:id="rId55"/>
    <p:sldId id="1589" r:id="rId56"/>
    <p:sldId id="1487" r:id="rId57"/>
    <p:sldId id="758" r:id="rId58"/>
    <p:sldId id="884" r:id="rId59"/>
    <p:sldId id="530" r:id="rId60"/>
    <p:sldId id="1087" r:id="rId61"/>
    <p:sldId id="1088" r:id="rId62"/>
    <p:sldId id="1584" r:id="rId63"/>
    <p:sldId id="1591" r:id="rId64"/>
    <p:sldId id="1497" r:id="rId65"/>
    <p:sldId id="1143" r:id="rId66"/>
    <p:sldId id="895" r:id="rId67"/>
    <p:sldId id="508" r:id="rId68"/>
    <p:sldId id="1492" r:id="rId69"/>
    <p:sldId id="1590" r:id="rId70"/>
    <p:sldId id="263" r:id="rId71"/>
    <p:sldId id="1477" r:id="rId72"/>
    <p:sldId id="1463" r:id="rId73"/>
    <p:sldId id="1465" r:id="rId74"/>
    <p:sldId id="1466" r:id="rId75"/>
    <p:sldId id="1467" r:id="rId76"/>
    <p:sldId id="512" r:id="rId77"/>
    <p:sldId id="532" r:id="rId78"/>
    <p:sldId id="1471" r:id="rId79"/>
    <p:sldId id="1233" r:id="rId80"/>
    <p:sldId id="1473" r:id="rId81"/>
    <p:sldId id="1474" r:id="rId82"/>
    <p:sldId id="1475" r:id="rId83"/>
    <p:sldId id="1476" r:id="rId84"/>
    <p:sldId id="1130" r:id="rId85"/>
    <p:sldId id="1129" r:id="rId86"/>
    <p:sldId id="1085" r:id="rId87"/>
    <p:sldId id="1086" r:id="rId88"/>
    <p:sldId id="1128" r:id="rId89"/>
    <p:sldId id="1152" r:id="rId90"/>
    <p:sldId id="1153" r:id="rId91"/>
    <p:sldId id="327" r:id="rId92"/>
    <p:sldId id="332" r:id="rId93"/>
    <p:sldId id="329" r:id="rId94"/>
    <p:sldId id="333" r:id="rId95"/>
    <p:sldId id="331" r:id="rId96"/>
    <p:sldId id="257" r:id="rId97"/>
    <p:sldId id="1239" r:id="rId98"/>
    <p:sldId id="1092" r:id="rId99"/>
    <p:sldId id="256" r:id="rId100"/>
    <p:sldId id="1249" r:id="rId101"/>
    <p:sldId id="259" r:id="rId102"/>
    <p:sldId id="1139" r:id="rId103"/>
    <p:sldId id="1488" r:id="rId104"/>
    <p:sldId id="1495" r:id="rId105"/>
    <p:sldId id="1489" r:id="rId106"/>
    <p:sldId id="1490" r:id="rId107"/>
    <p:sldId id="1138" r:id="rId108"/>
    <p:sldId id="1137" r:id="rId109"/>
    <p:sldId id="1240" r:id="rId110"/>
    <p:sldId id="1260" r:id="rId111"/>
    <p:sldId id="1255" r:id="rId112"/>
    <p:sldId id="1256" r:id="rId113"/>
    <p:sldId id="1126" r:id="rId114"/>
    <p:sldId id="1148" r:id="rId115"/>
    <p:sldId id="1150" r:id="rId116"/>
    <p:sldId id="1151" r:id="rId117"/>
    <p:sldId id="1258" r:id="rId118"/>
    <p:sldId id="1259" r:id="rId119"/>
    <p:sldId id="1149" r:id="rId120"/>
    <p:sldId id="1095" r:id="rId121"/>
    <p:sldId id="757" r:id="rId122"/>
    <p:sldId id="759" r:id="rId123"/>
    <p:sldId id="760" r:id="rId124"/>
    <p:sldId id="761" r:id="rId125"/>
    <p:sldId id="762" r:id="rId126"/>
    <p:sldId id="763" r:id="rId127"/>
    <p:sldId id="764" r:id="rId128"/>
    <p:sldId id="765" r:id="rId129"/>
    <p:sldId id="766" r:id="rId130"/>
    <p:sldId id="767" r:id="rId131"/>
    <p:sldId id="768" r:id="rId132"/>
    <p:sldId id="769" r:id="rId133"/>
    <p:sldId id="770" r:id="rId134"/>
    <p:sldId id="771" r:id="rId135"/>
    <p:sldId id="772" r:id="rId136"/>
    <p:sldId id="773" r:id="rId137"/>
    <p:sldId id="774" r:id="rId138"/>
    <p:sldId id="885" r:id="rId139"/>
    <p:sldId id="775" r:id="rId140"/>
    <p:sldId id="776" r:id="rId141"/>
    <p:sldId id="777" r:id="rId142"/>
    <p:sldId id="778" r:id="rId143"/>
    <p:sldId id="779" r:id="rId144"/>
    <p:sldId id="1271" r:id="rId145"/>
    <p:sldId id="1272" r:id="rId146"/>
    <p:sldId id="1273" r:id="rId147"/>
    <p:sldId id="1274" r:id="rId148"/>
    <p:sldId id="1275" r:id="rId149"/>
    <p:sldId id="1276" r:id="rId150"/>
    <p:sldId id="1277" r:id="rId151"/>
    <p:sldId id="1278" r:id="rId152"/>
    <p:sldId id="1279" r:id="rId153"/>
    <p:sldId id="1280" r:id="rId154"/>
    <p:sldId id="1281" r:id="rId155"/>
    <p:sldId id="1291" r:id="rId156"/>
    <p:sldId id="1283" r:id="rId157"/>
    <p:sldId id="1284" r:id="rId158"/>
    <p:sldId id="1285" r:id="rId159"/>
    <p:sldId id="1286" r:id="rId160"/>
    <p:sldId id="1287" r:id="rId161"/>
    <p:sldId id="1288" r:id="rId162"/>
    <p:sldId id="1289" r:id="rId163"/>
    <p:sldId id="1108" r:id="rId164"/>
    <p:sldId id="1480" r:id="rId165"/>
    <p:sldId id="1156" r:id="rId166"/>
    <p:sldId id="1157" r:id="rId167"/>
    <p:sldId id="1158" r:id="rId168"/>
    <p:sldId id="1159" r:id="rId169"/>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66FF"/>
    <a:srgbClr val="FF6600"/>
    <a:srgbClr val="99FFCC"/>
    <a:srgbClr val="FFFF00"/>
    <a:srgbClr val="FFFFCC"/>
    <a:srgbClr val="FFFF66"/>
    <a:srgbClr val="CC0000"/>
    <a:srgbClr val="008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8" autoAdjust="0"/>
    <p:restoredTop sz="93933" autoAdjust="0"/>
  </p:normalViewPr>
  <p:slideViewPr>
    <p:cSldViewPr>
      <p:cViewPr varScale="1">
        <p:scale>
          <a:sx n="65" d="100"/>
          <a:sy n="65" d="100"/>
        </p:scale>
        <p:origin x="49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54498"/>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7.xml"/><Relationship Id="rId21" Type="http://schemas.openxmlformats.org/officeDocument/2006/relationships/slideMaster" Target="slideMasters/slideMaster21.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slide" Target="slides/slide23.xml"/><Relationship Id="rId68" Type="http://schemas.openxmlformats.org/officeDocument/2006/relationships/slide" Target="slides/slide28.xml"/><Relationship Id="rId84" Type="http://schemas.openxmlformats.org/officeDocument/2006/relationships/slide" Target="slides/slide44.xml"/><Relationship Id="rId89" Type="http://schemas.openxmlformats.org/officeDocument/2006/relationships/slide" Target="slides/slide49.xml"/><Relationship Id="rId112" Type="http://schemas.openxmlformats.org/officeDocument/2006/relationships/slide" Target="slides/slide72.xml"/><Relationship Id="rId133" Type="http://schemas.openxmlformats.org/officeDocument/2006/relationships/slide" Target="slides/slide93.xml"/><Relationship Id="rId138" Type="http://schemas.openxmlformats.org/officeDocument/2006/relationships/slide" Target="slides/slide98.xml"/><Relationship Id="rId154" Type="http://schemas.openxmlformats.org/officeDocument/2006/relationships/slide" Target="slides/slide114.xml"/><Relationship Id="rId159" Type="http://schemas.openxmlformats.org/officeDocument/2006/relationships/slide" Target="slides/slide119.xml"/><Relationship Id="rId170"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6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3.xml"/><Relationship Id="rId58" Type="http://schemas.openxmlformats.org/officeDocument/2006/relationships/slide" Target="slides/slide18.xml"/><Relationship Id="rId74" Type="http://schemas.openxmlformats.org/officeDocument/2006/relationships/slide" Target="slides/slide34.xml"/><Relationship Id="rId79" Type="http://schemas.openxmlformats.org/officeDocument/2006/relationships/slide" Target="slides/slide39.xml"/><Relationship Id="rId102" Type="http://schemas.openxmlformats.org/officeDocument/2006/relationships/slide" Target="slides/slide62.xml"/><Relationship Id="rId123" Type="http://schemas.openxmlformats.org/officeDocument/2006/relationships/slide" Target="slides/slide83.xml"/><Relationship Id="rId128" Type="http://schemas.openxmlformats.org/officeDocument/2006/relationships/slide" Target="slides/slide88.xml"/><Relationship Id="rId144" Type="http://schemas.openxmlformats.org/officeDocument/2006/relationships/slide" Target="slides/slide104.xml"/><Relationship Id="rId149" Type="http://schemas.openxmlformats.org/officeDocument/2006/relationships/slide" Target="slides/slide109.xml"/><Relationship Id="rId5" Type="http://schemas.openxmlformats.org/officeDocument/2006/relationships/slideMaster" Target="slideMasters/slideMaster5.xml"/><Relationship Id="rId90" Type="http://schemas.openxmlformats.org/officeDocument/2006/relationships/slide" Target="slides/slide50.xml"/><Relationship Id="rId95" Type="http://schemas.openxmlformats.org/officeDocument/2006/relationships/slide" Target="slides/slide55.xml"/><Relationship Id="rId160" Type="http://schemas.openxmlformats.org/officeDocument/2006/relationships/slide" Target="slides/slide120.xml"/><Relationship Id="rId165" Type="http://schemas.openxmlformats.org/officeDocument/2006/relationships/slide" Target="slides/slide12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3.xml"/><Relationship Id="rId48" Type="http://schemas.openxmlformats.org/officeDocument/2006/relationships/slide" Target="slides/slide8.xml"/><Relationship Id="rId64" Type="http://schemas.openxmlformats.org/officeDocument/2006/relationships/slide" Target="slides/slide24.xml"/><Relationship Id="rId69" Type="http://schemas.openxmlformats.org/officeDocument/2006/relationships/slide" Target="slides/slide29.xml"/><Relationship Id="rId113" Type="http://schemas.openxmlformats.org/officeDocument/2006/relationships/slide" Target="slides/slide73.xml"/><Relationship Id="rId118" Type="http://schemas.openxmlformats.org/officeDocument/2006/relationships/slide" Target="slides/slide78.xml"/><Relationship Id="rId134" Type="http://schemas.openxmlformats.org/officeDocument/2006/relationships/slide" Target="slides/slide94.xml"/><Relationship Id="rId139" Type="http://schemas.openxmlformats.org/officeDocument/2006/relationships/slide" Target="slides/slide99.xml"/><Relationship Id="rId80" Type="http://schemas.openxmlformats.org/officeDocument/2006/relationships/slide" Target="slides/slide40.xml"/><Relationship Id="rId85" Type="http://schemas.openxmlformats.org/officeDocument/2006/relationships/slide" Target="slides/slide45.xml"/><Relationship Id="rId150" Type="http://schemas.openxmlformats.org/officeDocument/2006/relationships/slide" Target="slides/slide110.xml"/><Relationship Id="rId155" Type="http://schemas.openxmlformats.org/officeDocument/2006/relationships/slide" Target="slides/slide115.xml"/><Relationship Id="rId171"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19.xml"/><Relationship Id="rId103" Type="http://schemas.openxmlformats.org/officeDocument/2006/relationships/slide" Target="slides/slide63.xml"/><Relationship Id="rId108" Type="http://schemas.openxmlformats.org/officeDocument/2006/relationships/slide" Target="slides/slide68.xml"/><Relationship Id="rId124" Type="http://schemas.openxmlformats.org/officeDocument/2006/relationships/slide" Target="slides/slide84.xml"/><Relationship Id="rId129" Type="http://schemas.openxmlformats.org/officeDocument/2006/relationships/slide" Target="slides/slide89.xml"/><Relationship Id="rId54" Type="http://schemas.openxmlformats.org/officeDocument/2006/relationships/slide" Target="slides/slide14.xml"/><Relationship Id="rId70" Type="http://schemas.openxmlformats.org/officeDocument/2006/relationships/slide" Target="slides/slide30.xml"/><Relationship Id="rId75" Type="http://schemas.openxmlformats.org/officeDocument/2006/relationships/slide" Target="slides/slide35.xml"/><Relationship Id="rId91" Type="http://schemas.openxmlformats.org/officeDocument/2006/relationships/slide" Target="slides/slide51.xml"/><Relationship Id="rId96" Type="http://schemas.openxmlformats.org/officeDocument/2006/relationships/slide" Target="slides/slide56.xml"/><Relationship Id="rId140" Type="http://schemas.openxmlformats.org/officeDocument/2006/relationships/slide" Target="slides/slide100.xml"/><Relationship Id="rId145" Type="http://schemas.openxmlformats.org/officeDocument/2006/relationships/slide" Target="slides/slide105.xml"/><Relationship Id="rId161" Type="http://schemas.openxmlformats.org/officeDocument/2006/relationships/slide" Target="slides/slide121.xml"/><Relationship Id="rId166" Type="http://schemas.openxmlformats.org/officeDocument/2006/relationships/slide" Target="slides/slide1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106" Type="http://schemas.openxmlformats.org/officeDocument/2006/relationships/slide" Target="slides/slide66.xml"/><Relationship Id="rId114" Type="http://schemas.openxmlformats.org/officeDocument/2006/relationships/slide" Target="slides/slide74.xml"/><Relationship Id="rId119" Type="http://schemas.openxmlformats.org/officeDocument/2006/relationships/slide" Target="slides/slide79.xml"/><Relationship Id="rId127" Type="http://schemas.openxmlformats.org/officeDocument/2006/relationships/slide" Target="slides/slide8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slide" Target="slides/slide41.xml"/><Relationship Id="rId86" Type="http://schemas.openxmlformats.org/officeDocument/2006/relationships/slide" Target="slides/slide46.xml"/><Relationship Id="rId94" Type="http://schemas.openxmlformats.org/officeDocument/2006/relationships/slide" Target="slides/slide54.xml"/><Relationship Id="rId99" Type="http://schemas.openxmlformats.org/officeDocument/2006/relationships/slide" Target="slides/slide59.xml"/><Relationship Id="rId101" Type="http://schemas.openxmlformats.org/officeDocument/2006/relationships/slide" Target="slides/slide61.xml"/><Relationship Id="rId122" Type="http://schemas.openxmlformats.org/officeDocument/2006/relationships/slide" Target="slides/slide82.xml"/><Relationship Id="rId130" Type="http://schemas.openxmlformats.org/officeDocument/2006/relationships/slide" Target="slides/slide90.xml"/><Relationship Id="rId135" Type="http://schemas.openxmlformats.org/officeDocument/2006/relationships/slide" Target="slides/slide95.xml"/><Relationship Id="rId143" Type="http://schemas.openxmlformats.org/officeDocument/2006/relationships/slide" Target="slides/slide103.xml"/><Relationship Id="rId148" Type="http://schemas.openxmlformats.org/officeDocument/2006/relationships/slide" Target="slides/slide108.xml"/><Relationship Id="rId151" Type="http://schemas.openxmlformats.org/officeDocument/2006/relationships/slide" Target="slides/slide111.xml"/><Relationship Id="rId156" Type="http://schemas.openxmlformats.org/officeDocument/2006/relationships/slide" Target="slides/slide116.xml"/><Relationship Id="rId164" Type="http://schemas.openxmlformats.org/officeDocument/2006/relationships/slide" Target="slides/slide124.xml"/><Relationship Id="rId169" Type="http://schemas.openxmlformats.org/officeDocument/2006/relationships/slide" Target="slides/slide1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9.xml"/><Relationship Id="rId34" Type="http://schemas.openxmlformats.org/officeDocument/2006/relationships/slideMaster" Target="slideMasters/slideMaster34.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slide" Target="slides/slide36.xml"/><Relationship Id="rId97" Type="http://schemas.openxmlformats.org/officeDocument/2006/relationships/slide" Target="slides/slide57.xml"/><Relationship Id="rId104" Type="http://schemas.openxmlformats.org/officeDocument/2006/relationships/slide" Target="slides/slide64.xml"/><Relationship Id="rId120" Type="http://schemas.openxmlformats.org/officeDocument/2006/relationships/slide" Target="slides/slide80.xml"/><Relationship Id="rId125" Type="http://schemas.openxmlformats.org/officeDocument/2006/relationships/slide" Target="slides/slide85.xml"/><Relationship Id="rId141" Type="http://schemas.openxmlformats.org/officeDocument/2006/relationships/slide" Target="slides/slide101.xml"/><Relationship Id="rId146" Type="http://schemas.openxmlformats.org/officeDocument/2006/relationships/slide" Target="slides/slide106.xml"/><Relationship Id="rId167" Type="http://schemas.openxmlformats.org/officeDocument/2006/relationships/slide" Target="slides/slide127.xml"/><Relationship Id="rId7" Type="http://schemas.openxmlformats.org/officeDocument/2006/relationships/slideMaster" Target="slideMasters/slideMaster7.xml"/><Relationship Id="rId71" Type="http://schemas.openxmlformats.org/officeDocument/2006/relationships/slide" Target="slides/slide31.xml"/><Relationship Id="rId92" Type="http://schemas.openxmlformats.org/officeDocument/2006/relationships/slide" Target="slides/slide52.xml"/><Relationship Id="rId162" Type="http://schemas.openxmlformats.org/officeDocument/2006/relationships/slide" Target="slides/slide12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5.xml"/><Relationship Id="rId66" Type="http://schemas.openxmlformats.org/officeDocument/2006/relationships/slide" Target="slides/slide26.xml"/><Relationship Id="rId87" Type="http://schemas.openxmlformats.org/officeDocument/2006/relationships/slide" Target="slides/slide47.xml"/><Relationship Id="rId110" Type="http://schemas.openxmlformats.org/officeDocument/2006/relationships/slide" Target="slides/slide70.xml"/><Relationship Id="rId115" Type="http://schemas.openxmlformats.org/officeDocument/2006/relationships/slide" Target="slides/slide75.xml"/><Relationship Id="rId131" Type="http://schemas.openxmlformats.org/officeDocument/2006/relationships/slide" Target="slides/slide91.xml"/><Relationship Id="rId136" Type="http://schemas.openxmlformats.org/officeDocument/2006/relationships/slide" Target="slides/slide96.xml"/><Relationship Id="rId157" Type="http://schemas.openxmlformats.org/officeDocument/2006/relationships/slide" Target="slides/slide117.xml"/><Relationship Id="rId61" Type="http://schemas.openxmlformats.org/officeDocument/2006/relationships/slide" Target="slides/slide21.xml"/><Relationship Id="rId82" Type="http://schemas.openxmlformats.org/officeDocument/2006/relationships/slide" Target="slides/slide42.xml"/><Relationship Id="rId152" Type="http://schemas.openxmlformats.org/officeDocument/2006/relationships/slide" Target="slides/slide112.xml"/><Relationship Id="rId173"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6.xml"/><Relationship Id="rId77" Type="http://schemas.openxmlformats.org/officeDocument/2006/relationships/slide" Target="slides/slide37.xml"/><Relationship Id="rId100" Type="http://schemas.openxmlformats.org/officeDocument/2006/relationships/slide" Target="slides/slide60.xml"/><Relationship Id="rId105" Type="http://schemas.openxmlformats.org/officeDocument/2006/relationships/slide" Target="slides/slide65.xml"/><Relationship Id="rId126" Type="http://schemas.openxmlformats.org/officeDocument/2006/relationships/slide" Target="slides/slide86.xml"/><Relationship Id="rId147" Type="http://schemas.openxmlformats.org/officeDocument/2006/relationships/slide" Target="slides/slide107.xml"/><Relationship Id="rId168" Type="http://schemas.openxmlformats.org/officeDocument/2006/relationships/slide" Target="slides/slide128.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93" Type="http://schemas.openxmlformats.org/officeDocument/2006/relationships/slide" Target="slides/slide53.xml"/><Relationship Id="rId98" Type="http://schemas.openxmlformats.org/officeDocument/2006/relationships/slide" Target="slides/slide58.xml"/><Relationship Id="rId121" Type="http://schemas.openxmlformats.org/officeDocument/2006/relationships/slide" Target="slides/slide81.xml"/><Relationship Id="rId142" Type="http://schemas.openxmlformats.org/officeDocument/2006/relationships/slide" Target="slides/slide102.xml"/><Relationship Id="rId163" Type="http://schemas.openxmlformats.org/officeDocument/2006/relationships/slide" Target="slides/slide123.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6.xml"/><Relationship Id="rId67" Type="http://schemas.openxmlformats.org/officeDocument/2006/relationships/slide" Target="slides/slide27.xml"/><Relationship Id="rId116" Type="http://schemas.openxmlformats.org/officeDocument/2006/relationships/slide" Target="slides/slide76.xml"/><Relationship Id="rId137" Type="http://schemas.openxmlformats.org/officeDocument/2006/relationships/slide" Target="slides/slide97.xml"/><Relationship Id="rId158" Type="http://schemas.openxmlformats.org/officeDocument/2006/relationships/slide" Target="slides/slide118.xml"/><Relationship Id="rId20" Type="http://schemas.openxmlformats.org/officeDocument/2006/relationships/slideMaster" Target="slideMasters/slideMaster20.xml"/><Relationship Id="rId41" Type="http://schemas.openxmlformats.org/officeDocument/2006/relationships/slide" Target="slides/slide1.xml"/><Relationship Id="rId62" Type="http://schemas.openxmlformats.org/officeDocument/2006/relationships/slide" Target="slides/slide22.xml"/><Relationship Id="rId83" Type="http://schemas.openxmlformats.org/officeDocument/2006/relationships/slide" Target="slides/slide43.xml"/><Relationship Id="rId88" Type="http://schemas.openxmlformats.org/officeDocument/2006/relationships/slide" Target="slides/slide48.xml"/><Relationship Id="rId111" Type="http://schemas.openxmlformats.org/officeDocument/2006/relationships/slide" Target="slides/slide71.xml"/><Relationship Id="rId132" Type="http://schemas.openxmlformats.org/officeDocument/2006/relationships/slide" Target="slides/slide92.xml"/><Relationship Id="rId153" Type="http://schemas.openxmlformats.org/officeDocument/2006/relationships/slide" Target="slides/slide113.xml"/><Relationship Id="rId17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9573F-6D8D-465D-A168-3A3B72D4BF9C}"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124164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2236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CC5AE9-0A61-480E-A345-BF81D1D33A9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9690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53833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197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71145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15519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1651B0-F35B-40BD-89E9-C49B81D584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04489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64067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0306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94562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05551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75282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7772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34345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2203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76596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2232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57080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F875185-8ADF-441A-B0CA-835D65F99BC3}"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082" name="Rectangle 2"/>
          <p:cNvSpPr>
            <a:spLocks noGrp="1" noRot="1" noChangeAspect="1" noChangeArrowheads="1" noTextEdit="1"/>
          </p:cNvSpPr>
          <p:nvPr>
            <p:ph type="sldImg"/>
          </p:nvPr>
        </p:nvSpPr>
        <p:spPr>
          <a:xfrm>
            <a:off x="1150938" y="692150"/>
            <a:ext cx="4556125" cy="3416300"/>
          </a:xfrm>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927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87841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03B993-33C2-4C03-8104-94DEF09FA61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5061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93634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CDCF55C-A468-4F4A-A9FE-ECB16D66A76D}"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106" name="Rectangle 2"/>
          <p:cNvSpPr>
            <a:spLocks noGrp="1" noRot="1" noChangeAspect="1"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339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10336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122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C0103D-919D-404D-A765-59DD853BCAE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41935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469B74-8BEA-40BC-B706-02B0D27CA9D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790279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E8C0C-4E2D-4CE8-AED3-ACCDDCC1E615}"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343267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017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41833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6942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15632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9556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995603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800" b="0" i="0" u="none" strike="noStrike" kern="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GB" sz="1800" b="0" i="0" u="none" strike="noStrike" kern="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321037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GB" sz="18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112981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516FE5-762C-46A8-9742-8BC77C01C0C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847872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254B70-C7F1-47CB-AA41-A4E341294039}"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66593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DAF0CB-A590-4800-9562-FD29FD27160C}"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334694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3B56A6-F5E6-4AEC-9203-77DDD3124074}"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898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10</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EDE9FCF-9A89-4647-80F4-A8BD16F83A52}"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2301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31CF9B-09E2-44A1-81AA-B5DE7CC01C72}"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03333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7902E9-6B73-4BAF-A35B-F2A8EBE17FC3}"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45859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6F7AE84-F142-4C8F-B419-5C8BABE5B49C}"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91523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5CF20E1-69FF-4C2D-AE00-6C2615E7513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44200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E06A77-A93E-4731-B4DC-9B34AF830837}"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8278850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2A5B99-32DD-4D24-9FEB-6DD82B9BABF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696626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076430-7C16-43CC-BC32-80D3D501646F}"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294775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156AACB-64DC-4BA3-AEDD-24D7F62EF2D3}"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7450498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0DB73D0-33EF-45D9-8D1C-17C187866E96}"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603" name="Rectangle 2"/>
          <p:cNvSpPr>
            <a:spLocks noGrp="1" noRot="1" noChangeAspect="1" noChangeArrowheads="1" noTextEdit="1"/>
          </p:cNvSpPr>
          <p:nvPr>
            <p:ph type="sldImg"/>
          </p:nvPr>
        </p:nvSpPr>
        <p:spPr>
          <a:xfrm>
            <a:off x="1150938" y="692150"/>
            <a:ext cx="4556125" cy="3416300"/>
          </a:xfrm>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41830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792031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CEED63-E161-4E93-A362-28F36F9892E6}"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0439534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9AE1917-049A-48FF-B49A-8125B6E16A49}"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40058512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pPr eaLnBrk="1" hangingPunct="1"/>
            <a:endParaRPr lang="en-US"/>
          </a:p>
        </p:txBody>
      </p:sp>
      <p:sp>
        <p:nvSpPr>
          <p:cNvPr id="2867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EAE72F0-1F5C-4E90-9ABD-D20E6E4C340C}"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078195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6A7871-E9EA-4797-BC3B-71A062328576}"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3326266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685740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41361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069161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491427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4723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68021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049EE-53FC-4187-915D-6A743F5D43C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7641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131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71076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12639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5886088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1/14/2019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168524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793519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1/14/2019</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81243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14/01/2019</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3280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A94-5F61-4F58-A450-7B337C555B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6E55F2C-23E3-4DEF-A0C4-1E91EC8ADC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5B3A6-8EB8-4EE5-BE45-4F10A009B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EC9DA-917E-4430-957F-A2BE023D2C6A}"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14/01/2019</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538E72-C02A-4CEC-8C19-8828311F0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52FCE2-5B8B-4FD2-AE8B-EA7D50E9B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9229-8553-416E-AFAB-746704246035}"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634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178654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500825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96543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453701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44" y="6550037"/>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306854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3132999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162296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09732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80622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gr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44" name="TextBox 43"/>
          <p:cNvSpPr txBox="1"/>
          <p:nvPr/>
        </p:nvSpPr>
        <p:spPr>
          <a:xfrm>
            <a:off x="3500444"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0000"/>
                </a:solidFill>
                <a:effectLst/>
                <a:uLnTx/>
                <a:uFillTx/>
                <a:latin typeface="Calibri" pitchFamily="34" charset="0"/>
                <a:ea typeface="+mn-ea"/>
                <a:cs typeface="+mn-cs"/>
              </a:rPr>
              <a:t>http://phil-race.co.uk</a:t>
            </a:r>
            <a:r>
              <a:rPr kumimoji="0" lang="en-GB" sz="1400" b="0" i="0" u="none" strike="noStrike" kern="0" cap="none" spc="0" normalizeH="0" baseline="0" noProof="0" dirty="0">
                <a:ln>
                  <a:noFill/>
                </a:ln>
                <a:solidFill>
                  <a:srgbClr val="FF0000"/>
                </a:solidFill>
                <a:effectLst/>
                <a:uLnTx/>
                <a:uFillTx/>
                <a:latin typeface="Calibri"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0000"/>
              </a:solidFill>
              <a:effectLst/>
              <a:uLnTx/>
              <a:uFillTx/>
              <a:latin typeface="Arial Rounded MT Bold"/>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741972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899178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400780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895275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14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441123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14869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202396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808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12651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131236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43530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1/14/2019</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282678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400884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7625AB-FC97-490A-8656-5AA518A81A15}" type="datetimeFigureOut">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14/01/2019</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BDDB8-C93E-4FB8-B9AD-85962E08A833}" type="slidenum">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3158060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3320946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535351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36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Monday, 14 January 2019</a:t>
            </a:fld>
            <a:endParaRPr lang="en-GB" sz="1800" dirty="0">
              <a:solidFill>
                <a:srgbClr val="FFFF6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781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Monday, 14 January 2019</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xml"/><Relationship Id="rId1" Type="http://schemas.openxmlformats.org/officeDocument/2006/relationships/slideLayout" Target="../slideLayouts/slideLayout1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hyperlink" Target="00%20main%20menu.ppt" TargetMode="Externa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xml"/><Relationship Id="rId1" Type="http://schemas.openxmlformats.org/officeDocument/2006/relationships/slideLayout" Target="../slideLayouts/slideLayout18.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9.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0.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1.xml"/></Relationships>
</file>

<file path=ppt/slideMasters/_rels/slideMaster1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8.xml"/><Relationship Id="rId1" Type="http://schemas.openxmlformats.org/officeDocument/2006/relationships/slideLayout" Target="../slideLayouts/slideLayout2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9.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9.xml"/><Relationship Id="rId1" Type="http://schemas.openxmlformats.org/officeDocument/2006/relationships/slideLayout" Target="../slideLayouts/slideLayout23.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0.xml"/><Relationship Id="rId1" Type="http://schemas.openxmlformats.org/officeDocument/2006/relationships/slideLayout" Target="../slideLayouts/slideLayout2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1.xml"/><Relationship Id="rId1" Type="http://schemas.openxmlformats.org/officeDocument/2006/relationships/slideLayout" Target="../slideLayouts/slideLayout2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xml"/><Relationship Id="rId1" Type="http://schemas.openxmlformats.org/officeDocument/2006/relationships/slideLayout" Target="../slideLayouts/slideLayout26.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3.xml"/><Relationship Id="rId1" Type="http://schemas.openxmlformats.org/officeDocument/2006/relationships/slideLayout" Target="../slideLayouts/slideLayout27.xml"/></Relationships>
</file>

<file path=ppt/slideMasters/_rels/slideMaster2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4.xml"/><Relationship Id="rId1" Type="http://schemas.openxmlformats.org/officeDocument/2006/relationships/slideLayout" Target="../slideLayouts/slideLayout28.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29.xm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6.xml"/><Relationship Id="rId1" Type="http://schemas.openxmlformats.org/officeDocument/2006/relationships/slideLayout" Target="../slideLayouts/slideLayout3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7.xml"/><Relationship Id="rId1" Type="http://schemas.openxmlformats.org/officeDocument/2006/relationships/slideLayout" Target="../slideLayouts/slideLayout31.xm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2.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0.xml"/><Relationship Id="rId1" Type="http://schemas.openxmlformats.org/officeDocument/2006/relationships/slideLayout" Target="../slideLayouts/slideLayout3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theme" Target="../theme/theme31.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2.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3.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9.xm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5.xml"/><Relationship Id="rId1" Type="http://schemas.openxmlformats.org/officeDocument/2006/relationships/slideLayout" Target="../slideLayouts/slideLayout4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theme" Target="../theme/theme36.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7.xml"/><Relationship Id="rId1" Type="http://schemas.openxmlformats.org/officeDocument/2006/relationships/slideLayout" Target="../slideLayouts/slideLayout43.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4.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3" Type="http://schemas.openxmlformats.org/officeDocument/2006/relationships/theme" Target="../theme/theme40.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hyperlink" Target="../Organising%20your%20studies/organising%20choices.ppt" TargetMode="External"/><Relationship Id="rId3" Type="http://schemas.openxmlformats.org/officeDocument/2006/relationships/slideLayout" Target="../slideLayouts/slideLayout7.xml"/><Relationship Id="rId7" Type="http://schemas.openxmlformats.org/officeDocument/2006/relationships/hyperlink" Target="Choices&#8230;.ppt" TargetMode="Externa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hyperlink" Target="coffee.ppt" TargetMode="External"/><Relationship Id="rId5" Type="http://schemas.openxmlformats.org/officeDocument/2006/relationships/hyperlink" Target="00%20main%20menu.ppt" TargetMode="Externa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xml"/><Relationship Id="rId1" Type="http://schemas.openxmlformats.org/officeDocument/2006/relationships/slideLayout" Target="../slideLayouts/slideLayout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1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2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20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145" r:id="rId1"/>
    <p:sldLayoutId id="214748525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1/14/2019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2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sldLayoutIdLst>
    <p:sldLayoutId id="2147485203"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1/14/2019</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288889074"/>
      </p:ext>
    </p:extLst>
  </p:cSld>
  <p:clrMap bg1="dk1" tx1="lt1" bg2="dk2" tx2="lt2" accent1="accent1" accent2="accent2" accent3="accent3" accent4="accent4" accent5="accent5" accent6="accent6" hlink="hlink" folHlink="folHlink"/>
  <p:sldLayoutIdLst>
    <p:sldLayoutId id="214748521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14/01/2019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01115021"/>
      </p:ext>
    </p:extLst>
  </p:cSld>
  <p:clrMap bg1="lt1" tx1="dk1" bg2="lt2" tx2="dk2" accent1="accent1" accent2="accent2" accent3="accent3" accent4="accent4" accent5="accent5" accent6="accent6" hlink="hlink" folHlink="folHlink"/>
  <p:sldLayoutIdLst>
    <p:sldLayoutId id="2147485215"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B1171-A46B-4366-8362-CAD09009A5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D3F3E-E660-4ECF-B796-49F79BCBE2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B6069-5878-4A85-88D4-35BBB32D42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3EC9DA-917E-4430-957F-A2BE023D2C6A}" type="datetimeFigureOut">
              <a:rPr lang="en-GB" smtClean="0"/>
              <a:t>14/01/2019</a:t>
            </a:fld>
            <a:endParaRPr lang="en-GB"/>
          </a:p>
        </p:txBody>
      </p:sp>
      <p:sp>
        <p:nvSpPr>
          <p:cNvPr id="5" name="Footer Placeholder 4">
            <a:extLst>
              <a:ext uri="{FF2B5EF4-FFF2-40B4-BE49-F238E27FC236}">
                <a16:creationId xmlns:a16="http://schemas.microsoft.com/office/drawing/2014/main" id="{E6895C94-11A7-491C-B088-A89D316F89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3F7859-6C88-42F9-9AB1-CF58907DEC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229229-8553-416E-AFAB-746704246035}" type="slidenum">
              <a:rPr lang="en-GB" smtClean="0"/>
              <a:t>‹#›</a:t>
            </a:fld>
            <a:endParaRPr lang="en-GB"/>
          </a:p>
        </p:txBody>
      </p:sp>
    </p:spTree>
    <p:extLst>
      <p:ext uri="{BB962C8B-B14F-4D97-AF65-F5344CB8AC3E}">
        <p14:creationId xmlns:p14="http://schemas.microsoft.com/office/powerpoint/2010/main" val="2462119709"/>
      </p:ext>
    </p:extLst>
  </p:cSld>
  <p:clrMap bg1="lt1" tx1="dk1" bg2="lt2" tx2="dk2" accent1="accent1" accent2="accent2" accent3="accent3" accent4="accent4" accent5="accent5" accent6="accent6" hlink="hlink" folHlink="folHlink"/>
  <p:sldLayoutIdLst>
    <p:sldLayoutId id="214748523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738626345"/>
      </p:ext>
    </p:extLst>
  </p:cSld>
  <p:clrMap bg1="lt1" tx1="dk1" bg2="lt2" tx2="dk2" accent1="accent1" accent2="accent2" accent3="accent3" accent4="accent4" accent5="accent5" accent6="accent6" hlink="hlink" folHlink="folHlink"/>
  <p:sldLayoutIdLst>
    <p:sldLayoutId id="214748523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366391435"/>
      </p:ext>
    </p:extLst>
  </p:cSld>
  <p:clrMap bg1="lt1" tx1="dk1" bg2="lt2" tx2="dk2" accent1="accent1" accent2="accent2" accent3="accent3" accent4="accent4" accent5="accent5" accent6="accent6" hlink="hlink" folHlink="folHlink"/>
  <p:sldLayoutIdLst>
    <p:sldLayoutId id="214748523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3690304514"/>
      </p:ext>
    </p:extLst>
  </p:cSld>
  <p:clrMap bg1="lt1" tx1="dk1" bg2="lt2" tx2="dk2" accent1="accent1" accent2="accent2" accent3="accent3" accent4="accent4" accent5="accent5" accent6="accent6" hlink="hlink" folHlink="folHlink"/>
  <p:sldLayoutIdLst>
    <p:sldLayoutId id="214748524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1643010522"/>
      </p:ext>
    </p:extLst>
  </p:cSld>
  <p:clrMap bg1="lt1" tx1="dk1" bg2="lt2" tx2="dk2" accent1="accent1" accent2="accent2" accent3="accent3" accent4="accent4" accent5="accent5" accent6="accent6" hlink="hlink" folHlink="folHlink"/>
  <p:sldLayoutIdLst>
    <p:sldLayoutId id="214748524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3268918340"/>
      </p:ext>
    </p:extLst>
  </p:cSld>
  <p:clrMap bg1="lt1" tx1="dk1" bg2="lt2" tx2="dk2" accent1="accent1" accent2="accent2" accent3="accent3" accent4="accent4" accent5="accent5" accent6="accent6" hlink="hlink" folHlink="folHlink"/>
  <p:sldLayoutIdLst>
    <p:sldLayoutId id="2147485248"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3735672077"/>
      </p:ext>
    </p:extLst>
  </p:cSld>
  <p:clrMap bg1="lt1" tx1="dk1" bg2="lt2" tx2="dk2" accent1="accent1" accent2="accent2" accent3="accent3" accent4="accent4" accent5="accent5" accent6="accent6" hlink="hlink" folHlink="folHlink"/>
  <p:sldLayoutIdLst>
    <p:sldLayoutId id="214748525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180012697"/>
      </p:ext>
    </p:extLst>
  </p:cSld>
  <p:clrMap bg1="lt1" tx1="dk1" bg2="lt2" tx2="dk2" accent1="accent1" accent2="accent2" accent3="accent3" accent4="accent4" accent5="accent5" accent6="accent6" hlink="hlink" folHlink="folHlink"/>
  <p:sldLayoutIdLst>
    <p:sldLayoutId id="214748525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2512163292"/>
      </p:ext>
    </p:extLst>
  </p:cSld>
  <p:clrMap bg1="lt1" tx1="dk1" bg2="lt2" tx2="dk2" accent1="accent1" accent2="accent2" accent3="accent3" accent4="accent4" accent5="accent5" accent6="accent6" hlink="hlink" folHlink="folHlink"/>
  <p:sldLayoutIdLst>
    <p:sldLayoutId id="214748525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131640853"/>
      </p:ext>
    </p:extLst>
  </p:cSld>
  <p:clrMap bg1="lt1" tx1="dk1" bg2="lt2" tx2="dk2" accent1="accent1" accent2="accent2" accent3="accent3" accent4="accent4" accent5="accent5" accent6="accent6" hlink="hlink" folHlink="folHlink"/>
  <p:sldLayoutIdLst>
    <p:sldLayoutId id="21474852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dirty="0">
              <a:solidFill>
                <a:srgbClr val="000000"/>
              </a:solidFill>
              <a:latin typeface="Calibri"/>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auto">
              <a:spcBef>
                <a:spcPts val="0"/>
              </a:spcBef>
              <a:spcAft>
                <a:spcPts val="0"/>
              </a:spcAft>
              <a:defRPr/>
            </a:pPr>
            <a:r>
              <a:rPr lang="en-GB" altLang="en-US">
                <a:solidFill>
                  <a:srgbClr val="FFFFFF"/>
                </a:solidFill>
                <a:latin typeface="Calibri"/>
              </a:rPr>
              <a:t>Leeds Metropolitan University</a:t>
            </a:r>
          </a:p>
          <a:p>
            <a:pPr fontAlgn="auto">
              <a:spcBef>
                <a:spcPts val="0"/>
              </a:spcBef>
              <a:spcAft>
                <a:spcPts val="0"/>
              </a:spcAft>
              <a:defRPr/>
            </a:pPr>
            <a:r>
              <a:rPr lang="en-GB" altLang="en-US">
                <a:solidFill>
                  <a:srgbClr val="FFFFFF"/>
                </a:solidFill>
                <a:latin typeface="Calibri"/>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grpSp>
    </p:spTree>
    <p:extLst>
      <p:ext uri="{BB962C8B-B14F-4D97-AF65-F5344CB8AC3E}">
        <p14:creationId xmlns:p14="http://schemas.microsoft.com/office/powerpoint/2010/main" val="3830320373"/>
      </p:ext>
    </p:extLst>
  </p:cSld>
  <p:clrMap bg1="dk1" tx1="lt1" bg2="dk2" tx2="lt2" accent1="accent1" accent2="accent2" accent3="accent3" accent4="accent4" accent5="accent5" accent6="accent6" hlink="hlink" folHlink="folHlink"/>
  <p:sldLayoutIdLst>
    <p:sldLayoutId id="214748526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806281165"/>
      </p:ext>
    </p:extLst>
  </p:cSld>
  <p:clrMap bg1="lt1" tx1="dk1" bg2="lt2" tx2="dk2" accent1="accent1" accent2="accent2" accent3="accent3" accent4="accent4" accent5="accent5" accent6="accent6" hlink="hlink" folHlink="folHlink"/>
  <p:sldLayoutIdLst>
    <p:sldLayoutId id="21474852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1954337085"/>
      </p:ext>
    </p:extLst>
  </p:cSld>
  <p:clrMap bg1="lt1" tx1="dk1" bg2="lt2" tx2="dk2" accent1="accent1" accent2="accent2" accent3="accent3" accent4="accent4" accent5="accent5" accent6="accent6" hlink="hlink" folHlink="folHlink"/>
  <p:sldLayoutIdLst>
    <p:sldLayoutId id="21474852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221269092"/>
      </p:ext>
    </p:extLst>
  </p:cSld>
  <p:clrMap bg1="lt1" tx1="dk1" bg2="lt2" tx2="dk2" accent1="accent1" accent2="accent2" accent3="accent3" accent4="accent4" accent5="accent5" accent6="accent6" hlink="hlink" folHlink="folHlink"/>
  <p:sldLayoutIdLst>
    <p:sldLayoutId id="214748527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2952675816"/>
      </p:ext>
    </p:extLst>
  </p:cSld>
  <p:clrMap bg1="lt1" tx1="dk1" bg2="lt2" tx2="dk2" accent1="accent1" accent2="accent2" accent3="accent3" accent4="accent4" accent5="accent5" accent6="accent6" hlink="hlink" folHlink="folHlink"/>
  <p:sldLayoutIdLst>
    <p:sldLayoutId id="2147485277" r:id="rId1"/>
    <p:sldLayoutId id="2147485278"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994458210"/>
      </p:ext>
    </p:extLst>
  </p:cSld>
  <p:clrMap bg1="lt1" tx1="dk1" bg2="lt2" tx2="dk2" accent1="accent1" accent2="accent2" accent3="accent3" accent4="accent4" accent5="accent5" accent6="accent6" hlink="hlink" folHlink="folHlink"/>
  <p:sldLayoutIdLst>
    <p:sldLayoutId id="214748528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extLst>
      <p:ext uri="{BB962C8B-B14F-4D97-AF65-F5344CB8AC3E}">
        <p14:creationId xmlns:p14="http://schemas.microsoft.com/office/powerpoint/2010/main" val="2943018890"/>
      </p:ext>
    </p:extLst>
  </p:cSld>
  <p:clrMap bg1="lt1" tx1="dk1" bg2="lt2" tx2="dk2" accent1="accent1" accent2="accent2" accent3="accent3" accent4="accent4" accent5="accent5" accent6="accent6" hlink="hlink" folHlink="folHlink"/>
  <p:sldLayoutIdLst>
    <p:sldLayoutId id="214748528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14/01/2019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3539723723"/>
      </p:ext>
    </p:extLst>
  </p:cSld>
  <p:clrMap bg1="lt1" tx1="dk1" bg2="lt2" tx2="dk2" accent1="accent1" accent2="accent2" accent3="accent3" accent4="accent4" accent5="accent5" accent6="accent6" hlink="hlink" folHlink="folHlink"/>
  <p:sldLayoutIdLst>
    <p:sldLayoutId id="21474852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extLst>
      <p:ext uri="{BB962C8B-B14F-4D97-AF65-F5344CB8AC3E}">
        <p14:creationId xmlns:p14="http://schemas.microsoft.com/office/powerpoint/2010/main" val="1881149849"/>
      </p:ext>
    </p:extLst>
  </p:cSld>
  <p:clrMap bg1="lt1" tx1="dk1" bg2="lt2" tx2="dk2" accent1="accent1" accent2="accent2" accent3="accent3" accent4="accent4" accent5="accent5" accent6="accent6" hlink="hlink" folHlink="folHlink"/>
  <p:sldLayoutIdLst>
    <p:sldLayoutId id="214748528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1/14/2019</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728414176"/>
      </p:ext>
    </p:extLst>
  </p:cSld>
  <p:clrMap bg1="dk1" tx1="lt1" bg2="dk2" tx2="lt2" accent1="accent1" accent2="accent2" accent3="accent3" accent4="accent4" accent5="accent5" accent6="accent6" hlink="hlink" folHlink="folHlink"/>
  <p:sldLayoutIdLst>
    <p:sldLayoutId id="2147485288" r:id="rId1"/>
    <p:sldLayoutId id="214748529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extLst>
      <p:ext uri="{BB962C8B-B14F-4D97-AF65-F5344CB8AC3E}">
        <p14:creationId xmlns:p14="http://schemas.microsoft.com/office/powerpoint/2010/main" val="1929189514"/>
      </p:ext>
    </p:extLst>
  </p:cSld>
  <p:clrMap bg1="lt1" tx1="dk1" bg2="lt2" tx2="dk2" accent1="accent1" accent2="accent2" accent3="accent3" accent4="accent4" accent5="accent5" accent6="accent6" hlink="hlink" folHlink="folHlink"/>
  <p:sldLayoutIdLst>
    <p:sldLayoutId id="214748529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14/01/2019</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634252278"/>
      </p:ext>
    </p:extLst>
  </p:cSld>
  <p:clrMap bg1="dk1" tx1="lt1" bg2="dk2" tx2="lt2" accent1="accent1" accent2="accent2" accent3="accent3" accent4="accent4" accent5="accent5" accent6="accent6" hlink="hlink" folHlink="folHlink"/>
  <p:sldLayoutIdLst>
    <p:sldLayoutId id="21474852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lgn="l" eaLnBrk="1" hangingPunct="1">
              <a:defRPr/>
            </a:pPr>
            <a:endParaRPr lang="en-GB" sz="400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grpSp>
    </p:spTree>
    <p:extLst>
      <p:ext uri="{BB962C8B-B14F-4D97-AF65-F5344CB8AC3E}">
        <p14:creationId xmlns:p14="http://schemas.microsoft.com/office/powerpoint/2010/main" val="3608330628"/>
      </p:ext>
    </p:extLst>
  </p:cSld>
  <p:clrMap bg1="lt1" tx1="dk1" bg2="lt2" tx2="dk2" accent1="accent1" accent2="accent2" accent3="accent3" accent4="accent4" accent5="accent5" accent6="accent6" hlink="hlink" folHlink="folHlink"/>
  <p:sldLayoutIdLst>
    <p:sldLayoutId id="214748529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460260951"/>
      </p:ext>
    </p:extLst>
  </p:cSld>
  <p:clrMap bg1="lt1" tx1="dk1" bg2="lt2" tx2="dk2" accent1="accent1" accent2="accent2" accent3="accent3" accent4="accent4" accent5="accent5" accent6="accent6" hlink="hlink" folHlink="folHlink"/>
  <p:sldLayoutIdLst>
    <p:sldLayoutId id="2147485299" r:id="rId1"/>
    <p:sldLayoutId id="214748530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5"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6"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7"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8"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 id="2147485260"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Choices&#8230;.ppt" TargetMode="External"/><Relationship Id="rId5" Type="http://schemas.openxmlformats.org/officeDocument/2006/relationships/image" Target="../media/image4.png"/><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hyperlink" Target="http://staff.napier.ac.uk/services/dlte/ENhance/Pages/ENhanceQuickGuides.aspx" TargetMode="Externa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7.xml"/></Relationships>
</file>

<file path=ppt/slides/_rels/slide12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6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7.jpeg"/></Relationships>
</file>

<file path=ppt/slides/_rels/slide126.xml.rels><?xml version="1.0" encoding="UTF-8" standalone="yes"?>
<Relationships xmlns="http://schemas.openxmlformats.org/package/2006/relationships"><Relationship Id="rId3" Type="http://schemas.openxmlformats.org/officeDocument/2006/relationships/hyperlink" Target="https://doi.org/10.1080/02602938.2018.1463354" TargetMode="External"/><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128.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68.xml"/><Relationship Id="rId1" Type="http://schemas.openxmlformats.org/officeDocument/2006/relationships/slideLayout" Target="../slideLayouts/slideLayout20.xml"/><Relationship Id="rId5" Type="http://schemas.openxmlformats.org/officeDocument/2006/relationships/hyperlink" Target="http://www.jisc.ac.uk/whatwedo/programmes/usersandinnovation/soundsgood.aspx" TargetMode="External"/><Relationship Id="rId4" Type="http://schemas.openxmlformats.org/officeDocument/2006/relationships/hyperlink" Target="http://www.pass.brad.ac.uk/"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www.seda.ac.uk/resources/files/publications_214_Educational%20Developments%2018.2.pdf" TargetMode="External"/><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hyperlink" Target="https://www.seda.ac.uk/resources/files/publications_214_Educational%20Developments%2018.2.pdf" TargetMode="Externa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hyperlink" Target="http://www.coursera.org/lecture/university-teaching/interview-with-prof-royce-sadler-on-understanding-standards-TD6pE"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11.jpg"/><Relationship Id="rId4" Type="http://schemas.openxmlformats.org/officeDocument/2006/relationships/image" Target="../media/image10.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phil-race.co.uk/2014/01/feedback-24-hours/"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doi.org/10.1080/02602938.2018.1463354" TargetMode="External"/><Relationship Id="rId1" Type="http://schemas.openxmlformats.org/officeDocument/2006/relationships/slideLayout" Target="../slideLayouts/slideLayout22.xml"/><Relationship Id="rId4" Type="http://schemas.openxmlformats.org/officeDocument/2006/relationships/image" Target="../media/image21.jp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hyperlink" Target="https://t.co/bs44uhKGgw" TargetMode="Externa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file:///C:\Users\Phil\Desktop\movies\ice%20scraping.wmv" TargetMode="External"/><Relationship Id="rId1" Type="http://schemas.microsoft.com/office/2007/relationships/media" Target="file:///C:\Users\Phil\Desktop\movies\ice%20scraping.wmv" TargetMode="External"/><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hyperlink" Target="file:///C:\Users\Phil\Desktop\current%20stuff\brunel%20pieces%203\Newcastle.pptx#-1,1,Slide 1" TargetMode="External"/><Relationship Id="rId2" Type="http://schemas.openxmlformats.org/officeDocument/2006/relationships/notesSlide" Target="../notesSlides/notesSlide44.xml"/><Relationship Id="rId1" Type="http://schemas.openxmlformats.org/officeDocument/2006/relationships/slideLayout" Target="../slideLayouts/slideLayout31.xml"/><Relationship Id="rId4" Type="http://schemas.openxmlformats.org/officeDocument/2006/relationships/hyperlink" Target="https://www.seda.ac.uk/resources/files/publications_214_Educational%20Developments%2018.2.pdf"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8.xml.rels><?xml version="1.0" encoding="UTF-8" standalone="yes"?>
<Relationships xmlns="http://schemas.openxmlformats.org/package/2006/relationships"><Relationship Id="rId2" Type="http://schemas.openxmlformats.org/officeDocument/2006/relationships/hyperlink" Target="http://phil-race.co.uk/whodunit/" TargetMode="External"/><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90.xml.rels><?xml version="1.0" encoding="UTF-8" standalone="yes"?>
<Relationships xmlns="http://schemas.openxmlformats.org/package/2006/relationships"><Relationship Id="rId2" Type="http://schemas.openxmlformats.org/officeDocument/2006/relationships/hyperlink" Target="https://phil-race.co.uk/2014/01/feedback-24-hours/" TargetMode="External"/><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9.xml.rels><?xml version="1.0" encoding="UTF-8" standalone="yes"?>
<Relationships xmlns="http://schemas.openxmlformats.org/package/2006/relationships"><Relationship Id="rId2" Type="http://schemas.openxmlformats.org/officeDocument/2006/relationships/hyperlink" Target="file:///C:\Users\Phil\Desktop\current%20stuff\brunel%20pieces%203\self%20assessment%20ten.ppt#-1,5,Slide 5" TargetMode="Externa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3096430"/>
          </a:xfrm>
          <a:noFill/>
        </p:spPr>
        <p:txBody>
          <a:bodyPr/>
          <a:lstStyle/>
          <a:p>
            <a:pPr algn="ctr">
              <a:defRPr/>
            </a:pPr>
            <a:r>
              <a:rPr lang="en-US" sz="7200" dirty="0">
                <a:solidFill>
                  <a:srgbClr val="FF0000"/>
                </a:solidFill>
                <a:latin typeface="AR CARTER" panose="02000000000000000000" pitchFamily="2" charset="0"/>
              </a:rPr>
              <a:t>Towards assessment as learning</a:t>
            </a:r>
            <a:br>
              <a:rPr lang="en-US" sz="8800" dirty="0">
                <a:solidFill>
                  <a:srgbClr val="FF0000"/>
                </a:solidFill>
                <a:latin typeface="AR CARTER" panose="02000000000000000000" pitchFamily="2" charset="0"/>
              </a:rPr>
            </a:br>
            <a:r>
              <a:rPr lang="en-US" sz="4000" dirty="0">
                <a:solidFill>
                  <a:schemeClr val="accent1">
                    <a:lumMod val="40000"/>
                    <a:lumOff val="60000"/>
                  </a:schemeClr>
                </a:solidFill>
                <a:latin typeface="+mn-lt"/>
              </a:rPr>
              <a:t>– Reinventing assessment and feedback for 2019</a:t>
            </a:r>
            <a:endParaRPr lang="en-GB" sz="4000" dirty="0">
              <a:solidFill>
                <a:schemeClr val="accent1">
                  <a:lumMod val="40000"/>
                  <a:lumOff val="60000"/>
                </a:schemeClr>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8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on Twitter:       @RacePhil </a:t>
            </a:r>
            <a:endParaRPr lang="en-GB" sz="18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251400" y="3581204"/>
            <a:ext cx="6589152" cy="954107"/>
          </a:xfrm>
          <a:prstGeom prst="rect">
            <a:avLst/>
          </a:prstGeom>
        </p:spPr>
        <p:txBody>
          <a:bodyPr wrap="square">
            <a:spAutoFit/>
          </a:bodyPr>
          <a:lstStyle/>
          <a:p>
            <a:pPr algn="ctr"/>
            <a:r>
              <a:rPr lang="en-GB" sz="2800" b="1" dirty="0">
                <a:latin typeface="Calibri" panose="020F0502020204030204" pitchFamily="34" charset="0"/>
              </a:rPr>
              <a:t> January 14</a:t>
            </a:r>
            <a:r>
              <a:rPr lang="en-GB" sz="2800" b="1" baseline="30000" dirty="0">
                <a:latin typeface="Calibri" panose="020F0502020204030204" pitchFamily="34" charset="0"/>
              </a:rPr>
              <a:t>th</a:t>
            </a:r>
            <a:r>
              <a:rPr lang="en-GB" sz="2800" b="1" dirty="0">
                <a:latin typeface="Calibri" panose="020F0502020204030204" pitchFamily="34" charset="0"/>
              </a:rPr>
              <a:t>  2019</a:t>
            </a:r>
          </a:p>
          <a:p>
            <a:pPr algn="ctr"/>
            <a:r>
              <a:rPr lang="en-GB" sz="2800" b="1" dirty="0">
                <a:solidFill>
                  <a:schemeClr val="bg2">
                    <a:lumMod val="20000"/>
                    <a:lumOff val="80000"/>
                  </a:schemeClr>
                </a:solidFill>
                <a:latin typeface="Calibri" panose="020F0502020204030204" pitchFamily="34" charset="0"/>
              </a:rPr>
              <a:t>NUBS</a:t>
            </a:r>
          </a:p>
        </p:txBody>
      </p:sp>
      <p:pic>
        <p:nvPicPr>
          <p:cNvPr id="7" name="Picture 6">
            <a:extLst>
              <a:ext uri="{FF2B5EF4-FFF2-40B4-BE49-F238E27FC236}">
                <a16:creationId xmlns:a16="http://schemas.microsoft.com/office/drawing/2014/main" id="{5E9558A3-9B81-470A-B7EA-7B01836C5E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4034" y="5709103"/>
            <a:ext cx="540075" cy="297099"/>
          </a:xfrm>
          <a:prstGeom prst="rect">
            <a:avLst/>
          </a:prstGeom>
        </p:spPr>
      </p:pic>
      <p:sp>
        <p:nvSpPr>
          <p:cNvPr id="8" name="AutoShape 39">
            <a:hlinkClick r:id="rId6" action="ppaction://hlinkpres?slideindex=1&amp;slidetitle=" highlightClick="1"/>
            <a:extLst>
              <a:ext uri="{FF2B5EF4-FFF2-40B4-BE49-F238E27FC236}">
                <a16:creationId xmlns:a16="http://schemas.microsoft.com/office/drawing/2014/main" id="{FC7AFAE8-27CB-48C6-8276-72F4AE6474E2}"/>
              </a:ext>
            </a:extLst>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Intended learning outcomes</a:t>
            </a:r>
          </a:p>
        </p:txBody>
      </p:sp>
      <p:sp>
        <p:nvSpPr>
          <p:cNvPr id="110595" name="Rectangle 3"/>
          <p:cNvSpPr>
            <a:spLocks noGrp="1" noChangeArrowheads="1"/>
          </p:cNvSpPr>
          <p:nvPr>
            <p:ph idx="1"/>
          </p:nvPr>
        </p:nvSpPr>
        <p:spPr>
          <a:xfrm>
            <a:off x="430212" y="908650"/>
            <a:ext cx="8390378" cy="5949351"/>
          </a:xfrm>
        </p:spPr>
        <p:txBody>
          <a:bodyPr/>
          <a:lstStyle/>
          <a:p>
            <a:pPr marL="0" indent="0">
              <a:buNone/>
            </a:pPr>
            <a:r>
              <a:rPr lang="en-GB" dirty="0"/>
              <a:t>After participating in this session, and in the breakout sessions which follow, you should be better-able to:</a:t>
            </a:r>
          </a:p>
          <a:p>
            <a:pPr lvl="0">
              <a:buFont typeface="+mj-lt"/>
              <a:buAutoNum type="arabicPeriod"/>
            </a:pPr>
            <a:r>
              <a:rPr lang="en-GB" dirty="0"/>
              <a:t>Identify and confront some of the main problems we have implementing assessment and feedback using traditional approaches.</a:t>
            </a:r>
          </a:p>
          <a:p>
            <a:pPr lvl="0">
              <a:buFont typeface="+mj-lt"/>
              <a:buAutoNum type="arabicPeriod"/>
            </a:pPr>
            <a:r>
              <a:rPr lang="en-GB" dirty="0"/>
              <a:t>Discuss possible ways of addressing some of these problems creatively, so that assessment and feedback can be firmly linked to student learning.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N	Try to avoid ‘final language’ in feedback</a:t>
            </a:r>
          </a:p>
        </p:txBody>
      </p:sp>
      <p:sp>
        <p:nvSpPr>
          <p:cNvPr id="3" name="Content Placeholder 2"/>
          <p:cNvSpPr>
            <a:spLocks noGrp="1"/>
          </p:cNvSpPr>
          <p:nvPr>
            <p:ph idx="1"/>
          </p:nvPr>
        </p:nvSpPr>
        <p:spPr/>
        <p:txBody>
          <a:bodyPr/>
          <a:lstStyle/>
          <a:p>
            <a:r>
              <a:rPr lang="en-GB" sz="3000" dirty="0"/>
              <a:t>‘Final language’ includes words such as ‘excellent’, ‘good’, ‘poor’, ‘adequate’, ‘satisfactory’, and so on – it doesn’t give students ‘anywhere to go next’.</a:t>
            </a:r>
          </a:p>
          <a:p>
            <a:r>
              <a:rPr lang="en-GB" sz="3000" dirty="0"/>
              <a:t>It is better to say things such as:</a:t>
            </a:r>
          </a:p>
          <a:p>
            <a:pPr marL="1255713" lvl="1" indent="-542925"/>
            <a:r>
              <a:rPr lang="en-GB" sz="2600" dirty="0">
                <a:solidFill>
                  <a:srgbClr val="002060"/>
                </a:solidFill>
              </a:rPr>
              <a:t>‘I really like how you approached so-and-so’</a:t>
            </a:r>
          </a:p>
          <a:p>
            <a:pPr marL="1255713" lvl="1" indent="-542925"/>
            <a:r>
              <a:rPr lang="en-GB" sz="2600" dirty="0">
                <a:solidFill>
                  <a:srgbClr val="002060"/>
                </a:solidFill>
              </a:rPr>
              <a:t>‘It might have helped if you’d done such-and such’</a:t>
            </a:r>
          </a:p>
          <a:p>
            <a:pPr marL="1255713" lvl="1" indent="-542925"/>
            <a:r>
              <a:rPr lang="en-GB" sz="2600" dirty="0">
                <a:solidFill>
                  <a:srgbClr val="002060"/>
                </a:solidFill>
              </a:rPr>
              <a:t>‘One thing you did really well was so-and-so’</a:t>
            </a:r>
          </a:p>
          <a:p>
            <a:pPr marL="1255713" lvl="1" indent="-542925"/>
            <a:r>
              <a:rPr lang="en-GB" sz="2600" dirty="0">
                <a:solidFill>
                  <a:srgbClr val="002060"/>
                </a:solidFill>
              </a:rPr>
              <a:t>‘You probably know that such-and-such didn’t really work’</a:t>
            </a:r>
          </a:p>
        </p:txBody>
      </p:sp>
    </p:spTree>
    <p:extLst>
      <p:ext uri="{BB962C8B-B14F-4D97-AF65-F5344CB8AC3E}">
        <p14:creationId xmlns:p14="http://schemas.microsoft.com/office/powerpoint/2010/main" val="2364870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O	Always make assessment design a team effort</a:t>
            </a:r>
          </a:p>
        </p:txBody>
      </p:sp>
      <p:sp>
        <p:nvSpPr>
          <p:cNvPr id="3" name="Content Placeholder 2"/>
          <p:cNvSpPr>
            <a:spLocks noGrp="1"/>
          </p:cNvSpPr>
          <p:nvPr>
            <p:ph idx="1"/>
          </p:nvPr>
        </p:nvSpPr>
        <p:spPr>
          <a:xfrm>
            <a:off x="358777" y="1255059"/>
            <a:ext cx="8605838" cy="4612343"/>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 doesn't make sense to do this alone without running your ideas past a colleague, quality assurer, student or all three. </a:t>
            </a:r>
          </a:p>
          <a:p>
            <a:r>
              <a:rPr lang="en-GB" sz="2800" dirty="0"/>
              <a:t>This can help avoid the biggest pitfalls around assuring manageability, authenticity, relevance and validity. </a:t>
            </a:r>
          </a:p>
          <a:p>
            <a:r>
              <a:rPr lang="en-GB" sz="2800" dirty="0"/>
              <a:t>Students can be particularly useful sounding boards to ensure that what you are asking students to do is clear and readily understandable. </a:t>
            </a:r>
          </a:p>
          <a:p>
            <a:r>
              <a:rPr lang="en-GB" sz="2800" dirty="0"/>
              <a:t>You won't get into glitches around university systems and regulations if you talk things through in advance with a Faculty manager or registrar. </a:t>
            </a:r>
          </a:p>
        </p:txBody>
      </p:sp>
    </p:spTree>
    <p:extLst>
      <p:ext uri="{BB962C8B-B14F-4D97-AF65-F5344CB8AC3E}">
        <p14:creationId xmlns:p14="http://schemas.microsoft.com/office/powerpoint/2010/main" val="3362669625"/>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1"/>
            <a:ext cx="9144000" cy="90872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a:lnSpc>
                <a:spcPct val="85000"/>
              </a:lnSpc>
              <a:defRPr sz="3600" b="1">
                <a:solidFill>
                  <a:srgbClr val="00B0F0"/>
                </a:solidFill>
                <a:latin typeface="Calibri" panose="020F0502020204030204" pitchFamily="34" charset="0"/>
                <a:ea typeface="+mj-ea"/>
                <a:cs typeface="Calibri" panose="020F0502020204030204" pitchFamily="34" charset="0"/>
              </a:defRPr>
            </a:lvl1pPr>
            <a:lvl2pPr algn="ctr">
              <a:lnSpc>
                <a:spcPct val="85000"/>
              </a:lnSpc>
              <a:defRPr>
                <a:solidFill>
                  <a:srgbClr val="008000"/>
                </a:solidFill>
                <a:latin typeface="Arial Rounded MT Bold" pitchFamily="34" charset="0"/>
              </a:defRPr>
            </a:lvl2pPr>
            <a:lvl3pPr algn="ctr">
              <a:lnSpc>
                <a:spcPct val="85000"/>
              </a:lnSpc>
              <a:defRPr>
                <a:solidFill>
                  <a:srgbClr val="008000"/>
                </a:solidFill>
                <a:latin typeface="Arial Rounded MT Bold" pitchFamily="34" charset="0"/>
              </a:defRPr>
            </a:lvl3pPr>
            <a:lvl4pPr algn="ctr">
              <a:lnSpc>
                <a:spcPct val="85000"/>
              </a:lnSpc>
              <a:defRPr>
                <a:solidFill>
                  <a:srgbClr val="008000"/>
                </a:solidFill>
                <a:latin typeface="Arial Rounded MT Bold" pitchFamily="34" charset="0"/>
              </a:defRPr>
            </a:lvl4pPr>
            <a:lvl5pPr algn="ctr">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sz="2800" dirty="0"/>
              <a:t>Fifteen ideas for making assessment and feedback more effective, efficient and manageable for us, and for students</a:t>
            </a:r>
            <a:endParaRPr lang="en-US" sz="2800" dirty="0"/>
          </a:p>
        </p:txBody>
      </p:sp>
      <p:sp>
        <p:nvSpPr>
          <p:cNvPr id="3" name="Content Placeholder 2"/>
          <p:cNvSpPr txBox="1">
            <a:spLocks/>
          </p:cNvSpPr>
          <p:nvPr/>
        </p:nvSpPr>
        <p:spPr>
          <a:xfrm>
            <a:off x="1" y="692634"/>
            <a:ext cx="9396536" cy="5174781"/>
          </a:xfrm>
          <a:prstGeom prst="rect">
            <a:avLst/>
          </a:prstGeom>
        </p:spPr>
        <p:txBody>
          <a:bodyPr/>
          <a:lst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a:lstStyle>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Design much shorter assessments.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Increase formative assessment and reduce summative assessment.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Don’t just use essays.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Make more use of oral feedback rather than written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Speed up feedback so students still care about it when they receive it.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giving feedback to each other, and sharing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Let students right into the meaning of assessment criteria, by explaining and illustrating these in whole-group contexts such as lectures.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Show students a range of evidence of achievement.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themselves formulating evidence of achievement.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themselves designing and applying assessment criteria.</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Make the most of feedback to students in small-group contexts, such as tutorials.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Use statement banks to speed up formulating useful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self-assessing, and give them feedback on their self-assessment.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Try to avoid ‘final language’ in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Always make assignment design a team effort.</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UcPeriod"/>
              <a:tabLst/>
              <a:defRPr/>
            </a:pPr>
            <a:endParaRPr kumimoji="0" lang="en-GB" sz="2100" b="1" i="0" u="none" strike="noStrike" kern="0" cap="none" spc="0" normalizeH="0" baseline="0" noProof="0" dirty="0">
              <a:ln>
                <a:noFill/>
              </a:ln>
              <a:solidFill>
                <a:srgbClr val="660066"/>
              </a:solidFill>
              <a:effectLst/>
              <a:uLnTx/>
              <a:uFillTx/>
              <a:latin typeface="Calibri"/>
              <a:ea typeface="+mn-ea"/>
              <a:cs typeface="+mn-cs"/>
            </a:endParaRP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UcPeriod"/>
              <a:tabLst/>
              <a:defRPr/>
            </a:pPr>
            <a:endParaRPr kumimoji="0" lang="en-GB" sz="2100" b="1" i="0" u="none" strike="noStrike" kern="0" cap="none" spc="0" normalizeH="0" baseline="0" noProof="0" dirty="0">
              <a:ln>
                <a:noFill/>
              </a:ln>
              <a:solidFill>
                <a:srgbClr val="660066"/>
              </a:solidFill>
              <a:effectLst/>
              <a:uLnTx/>
              <a:uFillTx/>
              <a:latin typeface="Calibri"/>
              <a:ea typeface="+mn-ea"/>
              <a:cs typeface="+mn-cs"/>
            </a:endParaRPr>
          </a:p>
        </p:txBody>
      </p:sp>
    </p:spTree>
    <p:extLst>
      <p:ext uri="{BB962C8B-B14F-4D97-AF65-F5344CB8AC3E}">
        <p14:creationId xmlns:p14="http://schemas.microsoft.com/office/powerpoint/2010/main" val="12431950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F0"/>
                </a:solidFill>
              </a:rPr>
              <a:t>Now your turn to make some informed judgements</a:t>
            </a:r>
          </a:p>
        </p:txBody>
      </p:sp>
      <p:sp>
        <p:nvSpPr>
          <p:cNvPr id="3" name="Content Placeholder 2"/>
          <p:cNvSpPr>
            <a:spLocks noGrp="1"/>
          </p:cNvSpPr>
          <p:nvPr>
            <p:ph idx="1"/>
          </p:nvPr>
        </p:nvSpPr>
        <p:spPr/>
        <p:txBody>
          <a:bodyPr/>
          <a:lstStyle/>
          <a:p>
            <a:r>
              <a:rPr lang="en-GB" sz="3000" dirty="0"/>
              <a:t>Please get into twos or threes where you’re sitting.</a:t>
            </a:r>
          </a:p>
          <a:p>
            <a:r>
              <a:rPr lang="en-GB" sz="3000" dirty="0"/>
              <a:t>In a minute, I’ll show again the slide with all 15 ideas on it.</a:t>
            </a:r>
          </a:p>
          <a:p>
            <a:r>
              <a:rPr lang="en-GB" sz="3000" dirty="0"/>
              <a:t>In your group, </a:t>
            </a:r>
            <a:r>
              <a:rPr lang="en-GB" sz="3000" dirty="0">
                <a:solidFill>
                  <a:srgbClr val="CC0000"/>
                </a:solidFill>
              </a:rPr>
              <a:t>discuss and argue</a:t>
            </a:r>
            <a:r>
              <a:rPr lang="en-GB" sz="3000" dirty="0"/>
              <a:t>, arranging your top 9 in a ‘diamond 9’ pattern, just jotting down the relevant letters on a bit of paper.</a:t>
            </a:r>
          </a:p>
          <a:p>
            <a:r>
              <a:rPr lang="en-GB" sz="3000" dirty="0"/>
              <a:t>At any point, insert </a:t>
            </a:r>
            <a:r>
              <a:rPr lang="en-GB" sz="3000" dirty="0">
                <a:solidFill>
                  <a:srgbClr val="FF0000"/>
                </a:solidFill>
              </a:rPr>
              <a:t>one better choice</a:t>
            </a:r>
            <a:r>
              <a:rPr lang="en-GB" sz="3000" dirty="0"/>
              <a:t>, and place it in order among your top 9.</a:t>
            </a:r>
          </a:p>
          <a:p>
            <a:r>
              <a:rPr lang="en-GB" sz="3000" dirty="0"/>
              <a:t>Be ready to justify your top choices to the rest of us.</a:t>
            </a:r>
          </a:p>
          <a:p>
            <a:endParaRPr lang="en-GB" sz="3000" dirty="0"/>
          </a:p>
        </p:txBody>
      </p:sp>
    </p:spTree>
    <p:extLst>
      <p:ext uri="{BB962C8B-B14F-4D97-AF65-F5344CB8AC3E}">
        <p14:creationId xmlns:p14="http://schemas.microsoft.com/office/powerpoint/2010/main" val="3994590675"/>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eaLnBrk="0" hangingPunct="0">
              <a:lnSpc>
                <a:spcPct val="85000"/>
              </a:lnSpc>
            </a:pPr>
            <a:r>
              <a:rPr lang="en-GB" sz="3600" b="1" dirty="0">
                <a:solidFill>
                  <a:srgbClr val="00B0F0"/>
                </a:solidFill>
                <a:latin typeface="+mj-lt"/>
                <a:ea typeface="+mj-ea"/>
                <a:cs typeface="+mj-cs"/>
              </a:rPr>
              <a:t>Pick the best 9 ideas: </a:t>
            </a:r>
          </a:p>
          <a:p>
            <a:pPr algn="ctr" eaLnBrk="0" hangingPunct="0">
              <a:lnSpc>
                <a:spcPct val="85000"/>
              </a:lnSpc>
            </a:pPr>
            <a:r>
              <a:rPr lang="en-GB" sz="3600" b="1" dirty="0">
                <a:solidFill>
                  <a:srgbClr val="00B0F0"/>
                </a:solidFill>
                <a:latin typeface="+mj-lt"/>
                <a:ea typeface="+mj-ea"/>
                <a:cs typeface="+mj-cs"/>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Calibri"/>
                <a:ea typeface="+mn-ea"/>
                <a:cs typeface="+mn-cs"/>
              </a:rPr>
              <a:t>best</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Calibri"/>
                <a:ea typeface="+mn-ea"/>
                <a:cs typeface="+mn-cs"/>
              </a:rPr>
              <a:t>next best</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8</a:t>
            </a:r>
          </a:p>
        </p:txBody>
      </p:sp>
      <p:sp>
        <p:nvSpPr>
          <p:cNvPr id="13"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9</a:t>
            </a:r>
          </a:p>
        </p:txBody>
      </p:sp>
      <p:sp>
        <p:nvSpPr>
          <p:cNvPr id="12"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7</a:t>
            </a:r>
          </a:p>
        </p:txBody>
      </p:sp>
    </p:spTree>
    <p:extLst>
      <p:ext uri="{BB962C8B-B14F-4D97-AF65-F5344CB8AC3E}">
        <p14:creationId xmlns:p14="http://schemas.microsoft.com/office/powerpoint/2010/main" val="25845452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dirty="0"/>
              <a:t>Extras slipped in responding to questions</a:t>
            </a:r>
            <a:br>
              <a:rPr lang="en-GB" dirty="0"/>
            </a:br>
            <a:endParaRPr lang="en-GB" dirty="0"/>
          </a:p>
        </p:txBody>
      </p:sp>
      <p:sp>
        <p:nvSpPr>
          <p:cNvPr id="184325" name="Rectangle 5"/>
          <p:cNvSpPr>
            <a:spLocks noGrp="1" noRot="1" noChangeArrowheads="1"/>
          </p:cNvSpPr>
          <p:nvPr>
            <p:ph type="subTitle" idx="1"/>
          </p:nvPr>
        </p:nvSpPr>
        <p:spPr/>
        <p:txBody>
          <a:bodyPr/>
          <a:lstStyle/>
          <a:p>
            <a:r>
              <a:rPr lang="en-GB" sz="4400" dirty="0"/>
              <a:t>Feedback without marks</a:t>
            </a:r>
            <a:endParaRPr lang="en-GB" b="1" dirty="0"/>
          </a:p>
          <a:p>
            <a:endParaRPr lang="en-GB" dirty="0"/>
          </a:p>
          <a:p>
            <a:r>
              <a:rPr lang="en-GB" b="1" dirty="0"/>
              <a:t>Marks often destroy the value of our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A3250E62-AEFB-4DA1-8618-FF43FB1DCA0A}" type="datetime2">
              <a:rPr kumimoji="0" lang="en-US" sz="1800" b="0" i="0" u="none" strike="noStrike" kern="1200" cap="none" spc="0" normalizeH="0" baseline="0" noProof="0">
                <a:ln>
                  <a:noFill/>
                </a:ln>
                <a:solidFill>
                  <a:srgbClr val="FFFFFF"/>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Monday, January 14, 2019</a:t>
            </a:fld>
            <a:endPar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E292ADCE-322B-4869-B47E-2AA8AF94DFCB}" type="slidenum">
              <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105</a:t>
            </a:fld>
            <a:endPar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1709648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extLst>
      <p:ext uri="{BB962C8B-B14F-4D97-AF65-F5344CB8AC3E}">
        <p14:creationId xmlns:p14="http://schemas.microsoft.com/office/powerpoint/2010/main" val="129135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sz="3200"/>
              <a:t>Just a mark (or grade) is the least effective form of feedback!</a:t>
            </a:r>
          </a:p>
        </p:txBody>
      </p:sp>
      <p:sp>
        <p:nvSpPr>
          <p:cNvPr id="172035" name="Rectangle 3"/>
          <p:cNvSpPr>
            <a:spLocks noGrp="1" noChangeArrowheads="1"/>
          </p:cNvSpPr>
          <p:nvPr>
            <p:ph idx="1"/>
          </p:nvPr>
        </p:nvSpPr>
        <p:spPr>
          <a:noFill/>
          <a:ln/>
        </p:spPr>
        <p:txBody>
          <a:bodyPr/>
          <a:lstStyle/>
          <a:p>
            <a:r>
              <a:rPr lang="en-GB" sz="3200" dirty="0"/>
              <a:t>It’s what students look at first.</a:t>
            </a:r>
          </a:p>
          <a:p>
            <a:r>
              <a:rPr lang="en-GB" sz="3200" dirty="0"/>
              <a:t>If the mark is good, they smile and file – quite often they don’t even read the feedback.</a:t>
            </a:r>
          </a:p>
          <a:p>
            <a:r>
              <a:rPr lang="en-GB" sz="3200" dirty="0"/>
              <a:t>If it’s low, they frown and bin it – very often without reading the feedback.</a:t>
            </a:r>
          </a:p>
          <a:p>
            <a:endParaRPr lang="en-GB" sz="3200" dirty="0"/>
          </a:p>
        </p:txBody>
      </p:sp>
    </p:spTree>
    <p:extLst>
      <p:ext uri="{BB962C8B-B14F-4D97-AF65-F5344CB8AC3E}">
        <p14:creationId xmlns:p14="http://schemas.microsoft.com/office/powerpoint/2010/main" val="153059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But there are ways round this...</a:t>
            </a:r>
          </a:p>
        </p:txBody>
      </p:sp>
      <p:sp>
        <p:nvSpPr>
          <p:cNvPr id="41987" name="Rectangle 3"/>
          <p:cNvSpPr>
            <a:spLocks noGrp="1" noChangeArrowheads="1"/>
          </p:cNvSpPr>
          <p:nvPr>
            <p:ph idx="1"/>
          </p:nvPr>
        </p:nvSpPr>
        <p:spPr>
          <a:noFill/>
          <a:ln/>
        </p:spPr>
        <p:txBody>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extLst>
      <p:ext uri="{BB962C8B-B14F-4D97-AF65-F5344CB8AC3E}">
        <p14:creationId xmlns:p14="http://schemas.microsoft.com/office/powerpoint/2010/main" val="135643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Suggest that their marks will count!</a:t>
            </a:r>
          </a:p>
        </p:txBody>
      </p:sp>
      <p:sp>
        <p:nvSpPr>
          <p:cNvPr id="174083" name="Rectangle 3"/>
          <p:cNvSpPr>
            <a:spLocks noGrp="1" noChangeArrowheads="1"/>
          </p:cNvSpPr>
          <p:nvPr>
            <p:ph idx="1"/>
          </p:nvPr>
        </p:nvSpPr>
        <p:spPr>
          <a:noFill/>
          <a:ln/>
        </p:spPr>
        <p:txBody>
          <a:bodyPr/>
          <a:lstStyle/>
          <a:p>
            <a:pPr>
              <a:spcBef>
                <a:spcPct val="25000"/>
              </a:spcBef>
            </a:pPr>
            <a:r>
              <a:rPr lang="en-GB" sz="2800" dirty="0"/>
              <a:t>Tell them that if their self-assessment scores are within (say) 5% of your own scores, the </a:t>
            </a:r>
            <a:r>
              <a:rPr lang="en-GB" sz="2800" dirty="0">
                <a:solidFill>
                  <a:srgbClr val="FF6699"/>
                </a:solidFill>
                <a:effectLst>
                  <a:outerShdw blurRad="38100" dist="38100" dir="2700000" algn="tl">
                    <a:srgbClr val="000000"/>
                  </a:outerShdw>
                </a:effectLst>
              </a:rPr>
              <a:t>higher</a:t>
            </a:r>
            <a:r>
              <a:rPr lang="en-GB" sz="2800" dirty="0"/>
              <a:t> number will go forward into their assessment record.</a:t>
            </a:r>
          </a:p>
          <a:p>
            <a:pPr>
              <a:spcBef>
                <a:spcPct val="25000"/>
              </a:spcBef>
            </a:pPr>
            <a:r>
              <a:rPr lang="en-GB" sz="2800" dirty="0"/>
              <a:t>But explain that you will talk individually to those students whose score is different by more than 5% from yours.</a:t>
            </a:r>
          </a:p>
        </p:txBody>
      </p:sp>
    </p:spTree>
    <p:extLst>
      <p:ext uri="{BB962C8B-B14F-4D97-AF65-F5344CB8AC3E}">
        <p14:creationId xmlns:p14="http://schemas.microsoft.com/office/powerpoint/2010/main" val="302451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551" y="1"/>
            <a:ext cx="9487224" cy="7029500"/>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232309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Assessment for learning</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1044681765"/>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Get them to self-assess...</a:t>
            </a:r>
          </a:p>
        </p:txBody>
      </p:sp>
      <p:sp>
        <p:nvSpPr>
          <p:cNvPr id="43011" name="Rectangle 3"/>
          <p:cNvSpPr>
            <a:spLocks noGrp="1" noChangeArrowheads="1"/>
          </p:cNvSpPr>
          <p:nvPr>
            <p:ph idx="1"/>
          </p:nvPr>
        </p:nvSpPr>
        <p:spPr>
          <a:noFill/>
          <a:ln/>
        </p:spPr>
        <p:txBody>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extLst>
      <p:ext uri="{BB962C8B-B14F-4D97-AF65-F5344CB8AC3E}">
        <p14:creationId xmlns:p14="http://schemas.microsoft.com/office/powerpoint/2010/main" val="213128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These students often need their esteem boosted.</a:t>
            </a:r>
          </a:p>
          <a:p>
            <a:r>
              <a:rPr lang="en-GB" sz="2600"/>
              <a:t>Remind them about the assessment criteria, and how these illustrate the intended standards associated with the learning outcomes.</a:t>
            </a:r>
          </a:p>
          <a:p>
            <a:r>
              <a:rPr lang="en-GB" sz="2600"/>
              <a:t>Check that they weren’t just trying not to be seen as over-confident.</a:t>
            </a:r>
          </a:p>
        </p:txBody>
      </p:sp>
    </p:spTree>
    <p:extLst>
      <p:ext uri="{BB962C8B-B14F-4D97-AF65-F5344CB8AC3E}">
        <p14:creationId xmlns:p14="http://schemas.microsoft.com/office/powerpoint/2010/main" val="24171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This usually indicates they’ve got a blind spot.</a:t>
            </a:r>
          </a:p>
          <a:p>
            <a:r>
              <a:rPr lang="en-GB" sz="2600" dirty="0"/>
              <a:t>Talk them through their work, and find out exactly where they’ve lost marks which they thought they had gained.</a:t>
            </a:r>
          </a:p>
          <a:p>
            <a:r>
              <a:rPr lang="en-GB" sz="2600" dirty="0"/>
              <a:t>Check with them that they can now see what was being looked for.</a:t>
            </a:r>
          </a:p>
        </p:txBody>
      </p:sp>
    </p:spTree>
    <p:extLst>
      <p:ext uri="{BB962C8B-B14F-4D97-AF65-F5344CB8AC3E}">
        <p14:creationId xmlns:p14="http://schemas.microsoft.com/office/powerpoint/2010/main" val="414999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Developing this idea further…</a:t>
            </a:r>
          </a:p>
        </p:txBody>
      </p:sp>
      <p:sp>
        <p:nvSpPr>
          <p:cNvPr id="17510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Think about getting students to indicate their expected score or grade at the point of handing their work in – for example on a self-assessment </a:t>
            </a:r>
            <a:r>
              <a:rPr lang="en-GB" sz="2600" dirty="0" err="1"/>
              <a:t>proforma</a:t>
            </a:r>
            <a:r>
              <a:rPr lang="en-GB" sz="2600" dirty="0"/>
              <a:t>.</a:t>
            </a:r>
          </a:p>
          <a:p>
            <a:r>
              <a:rPr lang="en-GB" sz="2600" dirty="0"/>
              <a:t>Think about getting students to work out how well they believe they have achieved each of the intended learning outcomes for the work concerned…</a:t>
            </a:r>
          </a:p>
          <a:p>
            <a:r>
              <a:rPr lang="en-GB" sz="2600" dirty="0"/>
              <a:t>Or how well they believe they have met each of the assessment criteria for the work.</a:t>
            </a:r>
          </a:p>
        </p:txBody>
      </p:sp>
    </p:spTree>
    <p:extLst>
      <p:ext uri="{BB962C8B-B14F-4D97-AF65-F5344CB8AC3E}">
        <p14:creationId xmlns:p14="http://schemas.microsoft.com/office/powerpoint/2010/main" val="69733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p:txBody>
          <a:bodyPr/>
          <a:lstStyle/>
          <a:p>
            <a:pPr eaLnBrk="1" hangingPunct="1">
              <a:defRPr/>
            </a:pPr>
            <a:r>
              <a:rPr lang="en-GB"/>
              <a:t>Get students to self-assess their work</a:t>
            </a:r>
          </a:p>
        </p:txBody>
      </p:sp>
      <p:sp>
        <p:nvSpPr>
          <p:cNvPr id="3075" name="Rectangle 3"/>
          <p:cNvSpPr>
            <a:spLocks noGrp="1" noRot="1" noChangeArrowheads="1"/>
          </p:cNvSpPr>
          <p:nvPr>
            <p:ph type="subTitle" idx="1"/>
          </p:nvPr>
        </p:nvSpPr>
        <p:spPr/>
        <p:txBody>
          <a:bodyPr/>
          <a:lstStyle/>
          <a:p>
            <a:pPr eaLnBrk="1" hangingPunct="1">
              <a:defRPr/>
            </a:pPr>
            <a:r>
              <a:rPr lang="en-GB" b="1" dirty="0"/>
              <a:t>At the point of handing it in to us!</a:t>
            </a:r>
          </a:p>
        </p:txBody>
      </p:sp>
    </p:spTree>
    <p:extLst>
      <p:ext uri="{BB962C8B-B14F-4D97-AF65-F5344CB8AC3E}">
        <p14:creationId xmlns:p14="http://schemas.microsoft.com/office/powerpoint/2010/main" val="168008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3000"/>
                                  </p:iterate>
                                  <p:childTnLst>
                                    <p:animMotion origin="layout" path="M 0.0 0.0  C 0.007 -0.01335  0.014 -0.02803  0.021 -0.04672  C 0.04 -0.10012  0.045 -0.15218  0.031 -0.16019  C 0.017 -0.16953  -0.01 -0.13215  -0.029 -0.07876  C -0.039 -0.05073  -0.045 -0.02403  -0.047 -0.004  C -0.05 0.01201  -0.051 0.02803  -0.051 0.04672  C -0.051 0.10679  -0.038 0.15618  -0.023 0.15618  C -0.008 0.15618  0.005 0.10679  0.005 0.04672  C 0.005 0.01869  0.002 -0.00801  -0.003 -0.0267  C -0.005 -0.04272  -0.01 -0.06007  -0.016 -0.07742  C -0.036 -0.13215  -0.063 -0.16953  -0.077 -0.16019  C -0.091 -0.15084  -0.086 -0.10012  -0.066 -0.04539  C -0.058 -0.02002  -0.047 0.00133  -0.036 0.01602  C -0.028 0.02937  -0.019 0.04138  -0.007 0.0534  C 0.029 0.09211  0.065 0.10946  0.075 0.09344  C 0.084 0.07742  0.064 0.03337  0.028 -0.004  C 0.013 -0.02002  -0.003 -0.03204  -0.016 -0.04005  C -0.028 -0.04806  -0.043 -0.05473  -0.059 -0.05873  C -0.103 -0.07208  -0.141 -0.06808  -0.144 -0.04672  C -0.148 -0.0267  -0.115 0.0  -0.071 0.01335  C -0.051 0.01869  -0.032 0.02136  -0.017 0.02002  C -0.004 0.02002  0.01 0.01735  0.025 0.01335  C 0.069 0.0  0.102 -0.02803  0.098 -0.04806  C 0.095 -0.06808  0.057 -0.07342  0.013 -0.06007  C -0.008 -0.0534  -0.027 -0.04405  -0.04 -0.03337  C -0.051 -0.02536  -0.062 -0.01602  -0.074 -0.004  C -0.109 0.03471  -0.13 0.07742  -0.12 0.09344  C -0.111 0.10946  -0.074 0.09211  -0.039 0.05473  C -0.022 0.03604  -0.008 0.01735  0.0 0.0  Z" pathEditMode="relative" ptsTypes="">
                                      <p:cBhvr>
                                        <p:cTn id="6" dur="2000" fill="hold"/>
                                        <p:tgtEl>
                                          <p:spTgt spid="3075">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ln w="12700" cmpd="sng"/>
        </p:spPr>
        <p:txBody>
          <a:bodyPr/>
          <a:lstStyle/>
          <a:p>
            <a:r>
              <a:rPr lang="en-GB" sz="4000"/>
              <a:t>Using student self-assessment to deepen their learning…</a:t>
            </a:r>
          </a:p>
        </p:txBody>
      </p:sp>
      <p:sp>
        <p:nvSpPr>
          <p:cNvPr id="9219" name="Rectangle 3"/>
          <p:cNvSpPr>
            <a:spLocks noGrp="1" noChangeArrowheads="1"/>
          </p:cNvSpPr>
          <p:nvPr>
            <p:ph type="subTitle" idx="1"/>
          </p:nvPr>
        </p:nvSpPr>
        <p:spPr>
          <a:ln w="12700" cmpd="sng"/>
        </p:spPr>
        <p:txBody>
          <a:bodyPr/>
          <a:lstStyle/>
          <a:p>
            <a:r>
              <a:rPr lang="en-GB" b="1" dirty="0"/>
              <a:t>…and to make tutor-marking more effective, and efficient – and to start tutor-student dialogues</a:t>
            </a:r>
          </a:p>
        </p:txBody>
      </p:sp>
    </p:spTree>
    <p:extLst>
      <p:ext uri="{BB962C8B-B14F-4D97-AF65-F5344CB8AC3E}">
        <p14:creationId xmlns:p14="http://schemas.microsoft.com/office/powerpoint/2010/main" val="10969487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1367879"/>
          </a:xfrm>
        </p:spPr>
        <p:txBody>
          <a:bodyPr/>
          <a:lstStyle/>
          <a:p>
            <a:pPr algn="l">
              <a:spcAft>
                <a:spcPts val="0"/>
              </a:spcAft>
            </a:pPr>
            <a:r>
              <a:rPr lang="en-GB" sz="2800" dirty="0">
                <a:latin typeface="Comic Sans MS"/>
                <a:ea typeface="Times New Roman"/>
              </a:rPr>
              <a:t>Self-Assessment of your Assignment </a:t>
            </a:r>
            <a:br>
              <a:rPr lang="en-GB" sz="1800" dirty="0">
                <a:solidFill>
                  <a:schemeClr val="tx1"/>
                </a:solidFill>
                <a:latin typeface="Times New Roman"/>
                <a:ea typeface="Times New Roman"/>
              </a:rPr>
            </a:br>
            <a:r>
              <a:rPr lang="en-GB" sz="1800" dirty="0">
                <a:solidFill>
                  <a:schemeClr val="tx1"/>
                </a:solidFill>
                <a:latin typeface="Comic Sans MS"/>
                <a:ea typeface="Times New Roman"/>
              </a:rPr>
              <a:t>Please respond to the following questions at the point just before handing your work in. This will help me to give you useful feedback about your work, and also will give me useful feedback about how you are finding the programme to date.      Thanks.</a:t>
            </a:r>
            <a:br>
              <a:rPr lang="en-GB" sz="1800" dirty="0">
                <a:solidFill>
                  <a:schemeClr val="tx1"/>
                </a:solidFill>
                <a:latin typeface="Times New Roman"/>
                <a:ea typeface="Times New Roman"/>
              </a:rPr>
            </a:br>
            <a:endParaRPr lang="en-GB" sz="1800" dirty="0">
              <a:solidFill>
                <a:schemeClr val="tx1"/>
              </a:solidFill>
            </a:endParaRPr>
          </a:p>
        </p:txBody>
      </p:sp>
      <p:graphicFrame>
        <p:nvGraphicFramePr>
          <p:cNvPr id="7" name="Table 6"/>
          <p:cNvGraphicFramePr>
            <a:graphicFrameLocks noGrp="1"/>
          </p:cNvGraphicFramePr>
          <p:nvPr/>
        </p:nvGraphicFramePr>
        <p:xfrm>
          <a:off x="1" y="1412776"/>
          <a:ext cx="9143999" cy="5461351"/>
        </p:xfrm>
        <a:graphic>
          <a:graphicData uri="http://schemas.openxmlformats.org/drawingml/2006/table">
            <a:tbl>
              <a:tblPr/>
              <a:tblGrid>
                <a:gridCol w="395535">
                  <a:extLst>
                    <a:ext uri="{9D8B030D-6E8A-4147-A177-3AD203B41FA5}">
                      <a16:colId xmlns:a16="http://schemas.microsoft.com/office/drawing/2014/main" val="20000"/>
                    </a:ext>
                  </a:extLst>
                </a:gridCol>
                <a:gridCol w="2874985">
                  <a:extLst>
                    <a:ext uri="{9D8B030D-6E8A-4147-A177-3AD203B41FA5}">
                      <a16:colId xmlns:a16="http://schemas.microsoft.com/office/drawing/2014/main" val="20001"/>
                    </a:ext>
                  </a:extLst>
                </a:gridCol>
                <a:gridCol w="2367138">
                  <a:extLst>
                    <a:ext uri="{9D8B030D-6E8A-4147-A177-3AD203B41FA5}">
                      <a16:colId xmlns:a16="http://schemas.microsoft.com/office/drawing/2014/main" val="20002"/>
                    </a:ext>
                  </a:extLst>
                </a:gridCol>
                <a:gridCol w="2194441">
                  <a:extLst>
                    <a:ext uri="{9D8B030D-6E8A-4147-A177-3AD203B41FA5}">
                      <a16:colId xmlns:a16="http://schemas.microsoft.com/office/drawing/2014/main" val="20003"/>
                    </a:ext>
                  </a:extLst>
                </a:gridCol>
                <a:gridCol w="1311900">
                  <a:extLst>
                    <a:ext uri="{9D8B030D-6E8A-4147-A177-3AD203B41FA5}">
                      <a16:colId xmlns:a16="http://schemas.microsoft.com/office/drawing/2014/main" val="20004"/>
                    </a:ext>
                  </a:extLst>
                </a:gridCol>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1</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2</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3</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9574">
                <a:tc>
                  <a:txBody>
                    <a:bodyPr/>
                    <a:lstStyle/>
                    <a:p>
                      <a:pPr marL="342900" lvl="0" indent="-342900" algn="r">
                        <a:spcAft>
                          <a:spcPts val="0"/>
                        </a:spcAft>
                        <a:buFont typeface="+mj-lt"/>
                        <a:buNone/>
                      </a:pPr>
                      <a:r>
                        <a:rPr lang="en-GB" sz="1600" b="1" dirty="0">
                          <a:solidFill>
                            <a:schemeClr val="tx1"/>
                          </a:solidFill>
                          <a:latin typeface="Times New Roman"/>
                          <a:ea typeface="Times New Roman"/>
                        </a:rPr>
                        <a:t>4</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1959">
                <a:tc>
                  <a:txBody>
                    <a:bodyPr/>
                    <a:lstStyle/>
                    <a:p>
                      <a:pPr marL="342900" lvl="0" indent="-342900" algn="r">
                        <a:spcAft>
                          <a:spcPts val="0"/>
                        </a:spcAft>
                        <a:buFont typeface="+mj-lt"/>
                        <a:buNone/>
                      </a:pPr>
                      <a:r>
                        <a:rPr lang="en-GB" sz="1600" b="1" dirty="0">
                          <a:solidFill>
                            <a:schemeClr val="tx1"/>
                          </a:solidFill>
                          <a:latin typeface="Times New Roman"/>
                          <a:ea typeface="Times New Roman"/>
                        </a:rPr>
                        <a:t>5</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924750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Self-assessment tutor dialogues</a:t>
            </a:r>
          </a:p>
        </p:txBody>
      </p:sp>
      <p:sp>
        <p:nvSpPr>
          <p:cNvPr id="1126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Getting students to really reflect:</a:t>
            </a:r>
          </a:p>
          <a:p>
            <a:r>
              <a:rPr lang="en-GB" sz="2600" dirty="0"/>
              <a:t>A way of evidencing good feedback practice for inspection purposes;</a:t>
            </a:r>
          </a:p>
          <a:p>
            <a:r>
              <a:rPr lang="en-GB" sz="2600" dirty="0"/>
              <a:t>Avoiding wasting your time – and students’ time;</a:t>
            </a:r>
          </a:p>
          <a:p>
            <a:r>
              <a:rPr lang="en-GB" sz="2600" dirty="0"/>
              <a:t>Making sure students actually read your feedback;</a:t>
            </a:r>
          </a:p>
          <a:p>
            <a:r>
              <a:rPr lang="en-GB" sz="2600" dirty="0"/>
              <a:t>Making sure you give your students the feedback they want as well as the feedback they need;</a:t>
            </a:r>
          </a:p>
          <a:p>
            <a:r>
              <a:rPr lang="en-GB" sz="2600" dirty="0"/>
              <a:t>Finding out more about your students;</a:t>
            </a:r>
          </a:p>
          <a:p>
            <a:r>
              <a:rPr lang="en-GB" sz="2600" dirty="0"/>
              <a:t>…and much more.</a:t>
            </a:r>
          </a:p>
        </p:txBody>
      </p:sp>
    </p:spTree>
    <p:extLst>
      <p:ext uri="{BB962C8B-B14F-4D97-AF65-F5344CB8AC3E}">
        <p14:creationId xmlns:p14="http://schemas.microsoft.com/office/powerpoint/2010/main" val="6309632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a:ea typeface="+mn-ea"/>
                <a:cs typeface="+mn-cs"/>
              </a:rPr>
              <a:t>Some questions to consider for self-assessment-tutor dialogues</a:t>
            </a:r>
          </a:p>
        </p:txBody>
      </p:sp>
      <p:sp>
        <p:nvSpPr>
          <p:cNvPr id="12291" name="Rectangle 3"/>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1	What do you honestly consider will be a fair score or grade for the work you are handing in?</a:t>
            </a: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Tree>
    <p:extLst>
      <p:ext uri="{BB962C8B-B14F-4D97-AF65-F5344CB8AC3E}">
        <p14:creationId xmlns:p14="http://schemas.microsoft.com/office/powerpoint/2010/main" val="781731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r>
              <a:rPr kumimoji="0" lang="en-GB" sz="3200" b="1" i="0" u="none" strike="noStrike" kern="1200" cap="none" spc="0" normalizeH="0" baseline="0" noProof="0">
                <a:ln>
                  <a:noFill/>
                </a:ln>
                <a:solidFill>
                  <a:srgbClr val="660066"/>
                </a:solidFill>
                <a:effectLst/>
                <a:uLnTx/>
                <a:uFillTx/>
                <a:latin typeface="Calibri"/>
                <a:ea typeface="+mn-ea"/>
                <a:cs typeface="+mn-cs"/>
              </a:rPr>
              <a:t>2	What do you think was the thing you did best in this assignment?</a:t>
            </a: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p:txBody>
      </p:sp>
      <p:sp>
        <p:nvSpPr>
          <p:cNvPr id="13315"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a:ln>
                  <a:noFill/>
                </a:ln>
                <a:solidFill>
                  <a:srgbClr val="FF0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352499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sz="3200" b="1" dirty="0"/>
              <a:t>Use link below to download the new materials on feedback and assessment produced in 2017-18 by </a:t>
            </a:r>
            <a:r>
              <a:rPr lang="en-GB" sz="3200" b="1" dirty="0">
                <a:solidFill>
                  <a:srgbClr val="002060"/>
                </a:solidFill>
              </a:rPr>
              <a:t>Kay Sambell, Sally Brown and Phil Race</a:t>
            </a:r>
            <a:r>
              <a:rPr lang="en-GB" sz="3200" b="1" dirty="0"/>
              <a:t> for Edinburgh Napier University, (adapted versions for Ireland launched last Thursday in Cork as ‘TACIT guides’)</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sz="2800" dirty="0">
                <a:hlinkClick r:id="rId2"/>
              </a:rPr>
              <a:t>http://staff.napier.ac.uk/services/dlte/ENhance/Pages/ENhanceQuickGuides.aspx</a:t>
            </a:r>
            <a:r>
              <a:rPr lang="en-GB" sz="2800" dirty="0"/>
              <a:t> </a:t>
            </a:r>
          </a:p>
        </p:txBody>
      </p:sp>
    </p:spTree>
    <p:extLst>
      <p:ext uri="{BB962C8B-B14F-4D97-AF65-F5344CB8AC3E}">
        <p14:creationId xmlns:p14="http://schemas.microsoft.com/office/powerpoint/2010/main" val="1775730782"/>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3	If you had the chance to do the assignment again from scratch, how (if at all) might you decide to go about it differently?</a:t>
            </a: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
        <p:nvSpPr>
          <p:cNvPr id="14339"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33181532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4	What did you find the hardest aspect of this assignment?</a:t>
            </a: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
        <p:nvSpPr>
          <p:cNvPr id="15363"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35834431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noChangeArrowheads="1"/>
          </p:cNvSpPr>
          <p:nvPr>
            <p:ph type="title"/>
          </p:nvPr>
        </p:nvSpPr>
        <p:spPr>
          <a:noFill/>
        </p:spPr>
        <p:txBody>
          <a:bodyPr/>
          <a:lstStyle/>
          <a:p>
            <a:r>
              <a:rPr lang="en-GB" sz="3200" dirty="0"/>
              <a:t>Some questions to consider for self-assessment-tutor dialogues</a:t>
            </a:r>
          </a:p>
        </p:txBody>
      </p:sp>
      <p:sp>
        <p:nvSpPr>
          <p:cNvPr id="16386" name="Content Placeholder 2"/>
          <p:cNvSpPr>
            <a:spLocks noGrp="1"/>
          </p:cNvSpPr>
          <p:nvPr>
            <p:ph idx="1"/>
          </p:nvPr>
        </p:nvSpPr>
        <p:spPr/>
        <p:txBody>
          <a:bodyPr/>
          <a:lstStyle/>
          <a:p>
            <a:pPr>
              <a:buFont typeface="Monotype Sorts" pitchFamily="2" charset="2"/>
              <a:buNone/>
            </a:pPr>
            <a:r>
              <a:rPr lang="en-GB" sz="3200" dirty="0"/>
              <a:t>5 Please jot down three short questions you would like me to answer about this example of your work:</a:t>
            </a:r>
          </a:p>
          <a:p>
            <a:pPr>
              <a:buFont typeface="Monotype Sorts" pitchFamily="2" charset="2"/>
              <a:buNone/>
            </a:pPr>
            <a:r>
              <a:rPr lang="en-GB" sz="3200" dirty="0"/>
              <a:t>(1)</a:t>
            </a:r>
          </a:p>
          <a:p>
            <a:pPr>
              <a:buFont typeface="Monotype Sorts" pitchFamily="2" charset="2"/>
              <a:buNone/>
            </a:pPr>
            <a:endParaRPr lang="en-GB" sz="3200" dirty="0"/>
          </a:p>
          <a:p>
            <a:pPr>
              <a:buFont typeface="Monotype Sorts" pitchFamily="2" charset="2"/>
              <a:buNone/>
            </a:pPr>
            <a:r>
              <a:rPr lang="en-GB" sz="3200" dirty="0"/>
              <a:t>(2)</a:t>
            </a:r>
          </a:p>
          <a:p>
            <a:pPr>
              <a:buFont typeface="Monotype Sorts" pitchFamily="2" charset="2"/>
              <a:buNone/>
            </a:pPr>
            <a:endParaRPr lang="en-GB" sz="3200" dirty="0"/>
          </a:p>
          <a:p>
            <a:pPr>
              <a:buFont typeface="Monotype Sorts" pitchFamily="2" charset="2"/>
              <a:buNone/>
            </a:pPr>
            <a:r>
              <a:rPr lang="en-GB" sz="3200" dirty="0"/>
              <a:t>(3)</a:t>
            </a:r>
            <a:endParaRPr lang="en-US" sz="3200" dirty="0"/>
          </a:p>
        </p:txBody>
      </p:sp>
    </p:spTree>
    <p:extLst>
      <p:ext uri="{BB962C8B-B14F-4D97-AF65-F5344CB8AC3E}">
        <p14:creationId xmlns:p14="http://schemas.microsoft.com/office/powerpoint/2010/main" val="18213917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4000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Students would soon get bored if they were to answer the same questions for several successive assignments.</a:t>
            </a:r>
          </a:p>
          <a:p>
            <a:pPr marL="635000" marR="0" lvl="0" indent="-635000" algn="l" defTabSz="914400" rtl="0" eaLnBrk="0" fontAlgn="base" latinLnBrk="0" hangingPunct="0">
              <a:lnSpc>
                <a:spcPct val="90000"/>
              </a:lnSpc>
              <a:spcBef>
                <a:spcPct val="4000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It is best to make the dialogue specific to the subject-matter of the assignment.</a:t>
            </a:r>
          </a:p>
          <a:p>
            <a:pPr marL="635000" marR="0" lvl="0" indent="-635000" algn="l" defTabSz="914400" rtl="0" eaLnBrk="0" fontAlgn="base" latinLnBrk="0" hangingPunct="0">
              <a:lnSpc>
                <a:spcPct val="90000"/>
              </a:lnSpc>
              <a:spcBef>
                <a:spcPct val="4000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4000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4000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
        <p:nvSpPr>
          <p:cNvPr id="17411" name="Rectangle 3"/>
          <p:cNvSpPr>
            <a:spLocks noChangeArrowheads="1"/>
          </p:cNvSpPr>
          <p:nvPr/>
        </p:nvSpPr>
        <p:spPr bwMode="auto">
          <a:xfrm>
            <a:off x="844550" y="349250"/>
            <a:ext cx="7759700" cy="10922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75000"/>
              </a:lnSpc>
              <a:spcBef>
                <a:spcPct val="0"/>
              </a:spcBef>
              <a:spcAft>
                <a:spcPct val="0"/>
              </a:spcAft>
              <a:buClrTx/>
              <a:buSzTx/>
              <a:buFontTx/>
              <a:buNone/>
              <a:tabLst/>
              <a:defRPr/>
            </a:pPr>
            <a:r>
              <a:rPr kumimoji="0" lang="en-GB" sz="3600" b="1" i="0" u="none" strike="noStrike" kern="1200" cap="none" spc="0" normalizeH="0" baseline="0" noProof="0">
                <a:ln>
                  <a:noFill/>
                </a:ln>
                <a:solidFill>
                  <a:srgbClr val="660066"/>
                </a:solidFill>
                <a:effectLst/>
                <a:uLnTx/>
                <a:uFillTx/>
                <a:latin typeface="Arial Rounded MT Bold" pitchFamily="34" charset="0"/>
                <a:ea typeface="+mn-ea"/>
                <a:cs typeface="+mn-cs"/>
              </a:rPr>
              <a:t>But this is just a start...</a:t>
            </a:r>
          </a:p>
        </p:txBody>
      </p:sp>
    </p:spTree>
    <p:extLst>
      <p:ext uri="{BB962C8B-B14F-4D97-AF65-F5344CB8AC3E}">
        <p14:creationId xmlns:p14="http://schemas.microsoft.com/office/powerpoint/2010/main" val="176551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eaLnBrk="0" hangingPunct="0">
              <a:lnSpc>
                <a:spcPct val="85000"/>
              </a:lnSpc>
            </a:pPr>
            <a:r>
              <a:rPr lang="en-US" sz="3600" b="1" dirty="0">
                <a:solidFill>
                  <a:srgbClr val="00B0F0"/>
                </a:solidFill>
                <a:latin typeface="+mj-lt"/>
                <a:ea typeface="+mj-ea"/>
                <a:cs typeface="+mj-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lang="en-GB" sz="2800" b="1" dirty="0">
                <a:solidFill>
                  <a:srgbClr val="336600"/>
                </a:solidFill>
                <a:latin typeface="Calibri"/>
              </a:rPr>
              <a:t>two</a:t>
            </a:r>
            <a:r>
              <a:rPr kumimoji="0" lang="en-GB" sz="2800" b="1" i="0" u="none" strike="noStrike" kern="1200" cap="none" spc="0" normalizeH="0" baseline="0" noProof="0" dirty="0">
                <a:ln>
                  <a:noFill/>
                </a:ln>
                <a:solidFill>
                  <a:srgbClr val="336600"/>
                </a:solidFill>
                <a:effectLst/>
                <a:uLnTx/>
                <a:uFillTx/>
                <a:latin typeface="Calibri"/>
              </a:rPr>
              <a:t> hands = very much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6600"/>
                </a:solidFill>
                <a:effectLst/>
                <a:uLnTx/>
                <a:uFillTx/>
                <a:latin typeface="Calibri"/>
              </a:rPr>
              <a:t>one hand = somewhat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0000"/>
                </a:solidFill>
                <a:effectLst/>
                <a:uLnTx/>
                <a:uFillTx/>
                <a:latin typeface="Calibri"/>
              </a:rPr>
              <a:t>touch left ear = no better</a:t>
            </a:r>
            <a:r>
              <a:rPr kumimoji="0" lang="en-GB" sz="2800" b="1" i="0" u="none" strike="noStrike" kern="1200" cap="none" spc="0" normalizeH="0" baseline="0" noProof="0" dirty="0">
                <a:ln>
                  <a:noFill/>
                </a:ln>
                <a:solidFill>
                  <a:srgbClr val="660066"/>
                </a:solidFill>
                <a:effectLst/>
                <a:uLnTx/>
                <a:uFillTx/>
                <a:latin typeface="Calibri"/>
              </a:rPr>
              <a:t>...</a:t>
            </a:r>
            <a:endParaRPr kumimoji="0" lang="en-US" sz="2800" b="1" i="0" u="none" strike="noStrike" kern="0" cap="none" spc="0" normalizeH="0" baseline="0" noProof="0" dirty="0">
              <a:ln>
                <a:noFill/>
              </a:ln>
              <a:solidFill>
                <a:srgbClr val="660066"/>
              </a:solidFill>
              <a:effectLst/>
              <a:uLnTx/>
              <a:uFillTx/>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Identify and confront some of the main problems we have implementing assessment and feedback using traditional approaches.</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Discuss possible ways of addressing some of these problems creatively, so that assessment and feedback can be firmly linked to student learning.</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1060" y="4005080"/>
            <a:ext cx="785411" cy="432060"/>
          </a:xfrm>
          <a:prstGeom prst="rect">
            <a:avLst/>
          </a:prstGeom>
          <a:solidFill>
            <a:schemeClr val="bg1"/>
          </a:solidFill>
        </p:spPr>
      </p:pic>
    </p:spTree>
    <p:extLst>
      <p:ext uri="{BB962C8B-B14F-4D97-AF65-F5344CB8AC3E}">
        <p14:creationId xmlns:p14="http://schemas.microsoft.com/office/powerpoint/2010/main" val="1088640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70C0"/>
                </a:solidFill>
              </a:rPr>
              <a:t>Useful references and further reading (1)</a:t>
            </a:r>
          </a:p>
        </p:txBody>
      </p:sp>
      <p:sp>
        <p:nvSpPr>
          <p:cNvPr id="207875" name="Rectangle 3"/>
          <p:cNvSpPr>
            <a:spLocks noGrp="1" noChangeArrowheads="1"/>
          </p:cNvSpPr>
          <p:nvPr>
            <p:ph type="body" idx="1"/>
          </p:nvPr>
        </p:nvSpPr>
        <p:spPr>
          <a:xfrm>
            <a:off x="179390" y="922338"/>
            <a:ext cx="9001227" cy="5615905"/>
          </a:xfrm>
        </p:spPr>
        <p:txBody>
          <a:bodyPr/>
          <a:lstStyle/>
          <a:p>
            <a:pPr marL="609600" indent="-609600" eaLnBrk="1" hangingPunct="1">
              <a:buNone/>
              <a:defRPr/>
            </a:pPr>
            <a:r>
              <a:rPr lang="en-GB" sz="1800" dirty="0"/>
              <a:t>Bain, K. (2004) </a:t>
            </a:r>
            <a:r>
              <a:rPr lang="en-GB" sz="1800" i="1" dirty="0"/>
              <a:t>What the best College Teachers do</a:t>
            </a:r>
            <a:r>
              <a:rPr lang="en-GB" sz="1800" dirty="0"/>
              <a:t>, Cambridge: Harvard University Press.</a:t>
            </a:r>
          </a:p>
          <a:p>
            <a:pPr marL="609600" indent="-609600" eaLnBrk="1" hangingPunct="1">
              <a:buFont typeface="Wingdings" pitchFamily="2" charset="2"/>
              <a:buNone/>
              <a:defRPr/>
            </a:pPr>
            <a:r>
              <a:rPr lang="en-GB" sz="1800" dirty="0">
                <a:cs typeface="Times New Roman" pitchFamily="18" charset="0"/>
              </a:rPr>
              <a:t>Biggs, J. and Tang, C. (2011) </a:t>
            </a:r>
            <a:r>
              <a:rPr lang="en-GB" sz="1800" i="1" dirty="0">
                <a:cs typeface="Times New Roman" pitchFamily="18" charset="0"/>
              </a:rPr>
              <a:t>Teaching for Quality Learning at University, </a:t>
            </a:r>
            <a:r>
              <a:rPr lang="en-GB" sz="1800" dirty="0">
                <a:cs typeface="Times New Roman" pitchFamily="18" charset="0"/>
              </a:rPr>
              <a:t>Maidenhead: Open University Press.</a:t>
            </a:r>
          </a:p>
          <a:p>
            <a:pPr marL="609600" indent="-609600" eaLnBrk="1" hangingPunct="1">
              <a:buFont typeface="Wingdings" pitchFamily="2" charset="2"/>
              <a:buNone/>
              <a:defRPr/>
            </a:pPr>
            <a:r>
              <a:rPr lang="en-GB" sz="1800" dirty="0">
                <a:cs typeface="Times New Roman" pitchFamily="18" charset="0"/>
              </a:rPr>
              <a:t>Bloxham, S. and Boyd, P. (2007) </a:t>
            </a:r>
            <a:r>
              <a:rPr lang="en-GB" sz="1800" i="1" dirty="0">
                <a:cs typeface="Times New Roman" pitchFamily="18" charset="0"/>
              </a:rPr>
              <a:t>Developing effective assessment in higher education: a practical guide</a:t>
            </a:r>
            <a:r>
              <a:rPr lang="en-GB" sz="1800" dirty="0">
                <a:cs typeface="Times New Roman" pitchFamily="18" charset="0"/>
              </a:rPr>
              <a:t>, Maidenhead, Open University Press.</a:t>
            </a:r>
          </a:p>
          <a:p>
            <a:pPr marL="609600" indent="-609600" eaLnBrk="1" hangingPunct="1">
              <a:buFont typeface="Wingdings" pitchFamily="2" charset="2"/>
              <a:buNone/>
              <a:defRPr/>
            </a:pPr>
            <a:r>
              <a:rPr lang="en-GB" sz="1800" dirty="0" err="1"/>
              <a:t>Boud</a:t>
            </a:r>
            <a:r>
              <a:rPr lang="en-GB" sz="1800" dirty="0"/>
              <a:t>, D. (1995) </a:t>
            </a:r>
            <a:r>
              <a:rPr lang="en-GB" sz="1800" i="1" dirty="0"/>
              <a:t>Enhancing learning through self-assessment,</a:t>
            </a:r>
            <a:r>
              <a:rPr lang="en-GB" sz="1800" dirty="0"/>
              <a:t> London: Routledge.</a:t>
            </a:r>
          </a:p>
          <a:p>
            <a:pPr marL="609600" indent="-609600" eaLnBrk="1" hangingPunct="1">
              <a:buFont typeface="Wingdings" pitchFamily="2" charset="2"/>
              <a:buNone/>
              <a:defRPr/>
            </a:pPr>
            <a:r>
              <a:rPr lang="en-GB" sz="1800" dirty="0"/>
              <a:t>Brown, S. and </a:t>
            </a:r>
            <a:r>
              <a:rPr lang="en-GB" sz="1800" dirty="0" err="1"/>
              <a:t>Glasner</a:t>
            </a:r>
            <a:r>
              <a:rPr lang="en-GB" sz="1800" dirty="0"/>
              <a:t>, A. (eds.) (1999) </a:t>
            </a:r>
            <a:r>
              <a:rPr lang="en-GB" sz="1800" i="1" dirty="0"/>
              <a:t>Assessment Matters in Higher Education, Choosing and Using Diverse Approaches</a:t>
            </a:r>
            <a:r>
              <a:rPr lang="en-GB" sz="1800" dirty="0"/>
              <a:t>, Maidenhead: Open University Press.</a:t>
            </a:r>
          </a:p>
          <a:p>
            <a:pPr marL="609600" indent="-609600" eaLnBrk="1" hangingPunct="1">
              <a:buNone/>
              <a:defRPr/>
            </a:pPr>
            <a:r>
              <a:rPr lang="en-US" sz="1800" dirty="0"/>
              <a:t>Brown, S. and Race, P. (2012) </a:t>
            </a:r>
            <a:r>
              <a:rPr lang="en-GB" sz="1800" i="1" dirty="0"/>
              <a:t>Using effective assessment to promote learning </a:t>
            </a:r>
            <a:r>
              <a:rPr lang="en-GB" sz="1800" dirty="0"/>
              <a:t>in Hunt, L. and Chambers, D. (2012) </a:t>
            </a:r>
            <a:r>
              <a:rPr lang="en-GB" sz="1800" i="1" dirty="0"/>
              <a:t>University Teaching in Focus, Victoria, Australia, Acer Press. P74-91.</a:t>
            </a:r>
          </a:p>
          <a:p>
            <a:pPr marL="609600" indent="-609600" eaLnBrk="1" hangingPunct="1">
              <a:buNone/>
              <a:defRPr/>
            </a:pPr>
            <a:r>
              <a:rPr lang="en-GB" sz="1800" dirty="0"/>
              <a:t>Brown, S. (2015) </a:t>
            </a:r>
            <a:r>
              <a:rPr lang="en-GB" sz="1800" i="1" dirty="0"/>
              <a:t>Learning , Teaching and Assessment in Higher Education: Global perspectives, </a:t>
            </a:r>
            <a:r>
              <a:rPr lang="en-GB" sz="1800" dirty="0"/>
              <a:t>London, Palgrave.</a:t>
            </a:r>
          </a:p>
          <a:p>
            <a:pPr eaLnBrk="1" hangingPunct="1">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endParaRPr lang="en-GB" sz="1800" dirty="0"/>
          </a:p>
          <a:p>
            <a:pPr eaLnBrk="1" hangingPunct="1">
              <a:buNone/>
              <a:defRPr/>
            </a:pPr>
            <a:r>
              <a:rPr lang="en-GB" sz="1800" dirty="0"/>
              <a:t>Carless, D. and Boud, D. (2018): The development of student feedback literacy: enabling uptake of feedback, Assessment &amp; Evaluation in Higher Education, </a:t>
            </a:r>
            <a:r>
              <a:rPr lang="en-GB" sz="1800" dirty="0">
                <a:hlinkClick r:id="rId3"/>
              </a:rPr>
              <a:t>https://doi.org/10.1080/02602938.2018.1463354</a:t>
            </a:r>
            <a:r>
              <a:rPr lang="en-GB" sz="1800" dirty="0"/>
              <a:t> </a:t>
            </a:r>
            <a:endParaRPr lang="en-US" sz="1800" dirty="0"/>
          </a:p>
          <a:p>
            <a:pPr marL="609600" indent="-609600" eaLnBrk="1" hangingPunct="1">
              <a:buNone/>
              <a:defRPr/>
            </a:pPr>
            <a:endParaRPr lang="en-GB" sz="1800" dirty="0"/>
          </a:p>
          <a:p>
            <a:pPr marL="609600" indent="-609600" eaLnBrk="1" hangingPunct="1">
              <a:defRPr/>
            </a:pPr>
            <a:endParaRPr lang="en-GB" sz="1800" dirty="0"/>
          </a:p>
          <a:p>
            <a:pPr eaLnBrk="1" hangingPunct="1">
              <a:lnSpc>
                <a:spcPct val="90000"/>
              </a:lnSpc>
              <a:buNone/>
              <a:defRPr/>
            </a:pPr>
            <a:endParaRPr lang="en-GB" sz="1800" dirty="0"/>
          </a:p>
        </p:txBody>
      </p:sp>
    </p:spTree>
    <p:extLst>
      <p:ext uri="{BB962C8B-B14F-4D97-AF65-F5344CB8AC3E}">
        <p14:creationId xmlns:p14="http://schemas.microsoft.com/office/powerpoint/2010/main" val="29924457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70C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31630900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70C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800" dirty="0" err="1"/>
              <a:t>Hawe</a:t>
            </a:r>
            <a:r>
              <a:rPr lang="en-GB" sz="1800" dirty="0"/>
              <a:t>, E., Lightfoot, U., &amp; Dixon, H. (2017). First-year students working with exemplars: Promoting self-efficacy, self-monitoring and self-regulation. Journal of Further and Higher Education, 1-15. </a:t>
            </a:r>
          </a:p>
          <a:p>
            <a:pPr eaLnBrk="1" hangingPunct="1">
              <a:buNone/>
              <a:defRPr/>
            </a:pPr>
            <a:r>
              <a:rPr lang="en-GB" sz="1800" dirty="0"/>
              <a:t>Hendry, G. D., White, P., &amp; Herbert, C. (2016). Providing Exemplar-Based “Feedforward” before an Assessment: The Role of Teacher Explanation. Active Learning in Higher Education, 17(2), 99-109. </a:t>
            </a:r>
          </a:p>
          <a:p>
            <a:pPr eaLnBrk="1" hangingPunct="1">
              <a:buNone/>
              <a:defRPr/>
            </a:pPr>
            <a:r>
              <a:rPr lang="en-GB" sz="1800" dirty="0"/>
              <a:t>Hounsell, D., McCune, V., Hounsell, J. and </a:t>
            </a:r>
            <a:r>
              <a:rPr lang="en-GB" sz="1800" dirty="0" err="1"/>
              <a:t>Litjens</a:t>
            </a:r>
            <a:r>
              <a:rPr lang="en-GB" sz="1800" dirty="0"/>
              <a:t>, J., (2008). The quality of guidance and feedback to students. </a:t>
            </a:r>
            <a:r>
              <a:rPr lang="en-GB" sz="1800" i="1" dirty="0"/>
              <a:t>Higher Education Research &amp; Development</a:t>
            </a:r>
            <a:r>
              <a:rPr lang="en-GB" sz="1800" dirty="0"/>
              <a:t>, </a:t>
            </a:r>
            <a:r>
              <a:rPr lang="en-GB" sz="1800" i="1" dirty="0"/>
              <a:t>27</a:t>
            </a:r>
            <a:r>
              <a:rPr lang="en-GB" sz="1800" dirty="0"/>
              <a:t>(1), pp.55-67. </a:t>
            </a:r>
          </a:p>
          <a:p>
            <a:pPr eaLnBrk="1" hangingPunct="1">
              <a:buNone/>
              <a:defRPr/>
            </a:pPr>
            <a:r>
              <a:rPr lang="en-GB" sz="1800" dirty="0"/>
              <a:t>Newton, P. M. (2018) How Common Is Commercial Contract Cheating in Higher Education and Is It Increasing? A Systematic Review </a:t>
            </a:r>
            <a:r>
              <a:rPr lang="en-GB" sz="1800" dirty="0">
                <a:hlinkClick r:id="rId3"/>
              </a:rPr>
              <a:t>https://www.frontiersin.org/articles/10.3389/feduc.2018.00067/full</a:t>
            </a:r>
            <a:r>
              <a:rPr lang="en-GB" sz="1800" dirty="0"/>
              <a:t> </a:t>
            </a:r>
          </a:p>
          <a:p>
            <a:pPr eaLnBrk="1" hangingPunct="1">
              <a:buFont typeface="Wingdings" pitchFamily="2" charset="2"/>
              <a:buNone/>
              <a:defRPr/>
            </a:pPr>
            <a:r>
              <a:rPr lang="en-GB" sz="1800" dirty="0"/>
              <a:t>Nicol, D. J. and Macfarlane-Dick, D. (2006) Formative assessment and self-regulated learning: A model and seven principles of good feedback practice, </a:t>
            </a:r>
            <a:r>
              <a:rPr lang="en-GB" sz="1800" i="1" dirty="0"/>
              <a:t>Studies in Higher Education </a:t>
            </a:r>
            <a:r>
              <a:rPr lang="en-GB" sz="1800" i="1" dirty="0" err="1"/>
              <a:t>Vol</a:t>
            </a:r>
            <a:r>
              <a:rPr lang="en-GB" sz="1800" i="1" dirty="0"/>
              <a:t> 31(2), 199-218.</a:t>
            </a:r>
          </a:p>
          <a:p>
            <a:pPr eaLnBrk="1" hangingPunct="1">
              <a:buNone/>
              <a:defRPr/>
            </a:pPr>
            <a:r>
              <a:rPr lang="en-GB" sz="1800" dirty="0"/>
              <a:t>PASS project Bradford </a:t>
            </a:r>
            <a:r>
              <a:rPr lang="en-GB" sz="1800" dirty="0">
                <a:hlinkClick r:id="rId4"/>
              </a:rPr>
              <a:t>http://www.pass.brad.ac.uk/</a:t>
            </a:r>
            <a:r>
              <a:rPr lang="en-GB" sz="1800" dirty="0"/>
              <a:t> Accessed January 2019.</a:t>
            </a:r>
          </a:p>
          <a:p>
            <a:pPr eaLnBrk="1" hangingPunct="1">
              <a:buNone/>
              <a:defRPr/>
            </a:pPr>
            <a:r>
              <a:rPr lang="en-GB" sz="1800" dirty="0"/>
              <a:t>Pickford, R. and Brown, S. (2006) </a:t>
            </a:r>
            <a:r>
              <a:rPr lang="en-GB" sz="1800" i="1" dirty="0"/>
              <a:t>Assessing skills and practice,</a:t>
            </a:r>
            <a:r>
              <a:rPr lang="en-GB" sz="1800" dirty="0"/>
              <a:t> London: Routledge. </a:t>
            </a:r>
          </a:p>
          <a:p>
            <a:pPr eaLnBrk="1" hangingPunct="1">
              <a:buNone/>
              <a:defRPr/>
            </a:pPr>
            <a:r>
              <a:rPr lang="en-GB" sz="1800" dirty="0" err="1"/>
              <a:t>Rotheram</a:t>
            </a:r>
            <a:r>
              <a:rPr lang="en-GB" sz="1800" dirty="0"/>
              <a:t>, B. (2009) </a:t>
            </a:r>
            <a:r>
              <a:rPr lang="en-GB" sz="1800" i="1" dirty="0"/>
              <a:t>Sounds Good,</a:t>
            </a:r>
            <a:r>
              <a:rPr lang="en-GB" sz="1800" dirty="0"/>
              <a:t> JISC project </a:t>
            </a:r>
            <a:r>
              <a:rPr lang="en-GB" sz="1800" dirty="0">
                <a:hlinkClick r:id="rId5"/>
              </a:rPr>
              <a:t>http://www.jisc.ac.uk/whatwedo/programmes/usersandinnovation/soundsgood.aspx</a:t>
            </a:r>
            <a:r>
              <a:rPr lang="en-GB" sz="1800" dirty="0"/>
              <a:t> </a:t>
            </a:r>
          </a:p>
          <a:p>
            <a:pPr eaLnBrk="1" hangingPunct="1">
              <a:buNone/>
              <a:defRPr/>
            </a:pPr>
            <a:endParaRPr lang="en-GB" sz="1800" dirty="0"/>
          </a:p>
          <a:p>
            <a:pPr eaLnBrk="1" hangingPunct="1">
              <a:lnSpc>
                <a:spcPct val="90000"/>
              </a:lnSpc>
              <a:buFont typeface="Wingdings" pitchFamily="2" charset="2"/>
              <a:buNone/>
              <a:defRPr/>
            </a:pPr>
            <a:endParaRPr lang="en-GB" sz="1800" dirty="0"/>
          </a:p>
        </p:txBody>
      </p:sp>
    </p:spTree>
    <p:extLst>
      <p:ext uri="{BB962C8B-B14F-4D97-AF65-F5344CB8AC3E}">
        <p14:creationId xmlns:p14="http://schemas.microsoft.com/office/powerpoint/2010/main" val="142271026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70C0"/>
                </a:solidFill>
              </a:rPr>
              <a:t>Useful references and further reading (4)</a:t>
            </a:r>
          </a:p>
        </p:txBody>
      </p:sp>
      <p:sp>
        <p:nvSpPr>
          <p:cNvPr id="48131" name="Content Placeholder 2"/>
          <p:cNvSpPr>
            <a:spLocks noGrp="1"/>
          </p:cNvSpPr>
          <p:nvPr>
            <p:ph idx="1"/>
          </p:nvPr>
        </p:nvSpPr>
        <p:spPr>
          <a:xfrm>
            <a:off x="179390" y="655638"/>
            <a:ext cx="8518523" cy="6202362"/>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(2014) </a:t>
            </a:r>
            <a:r>
              <a:rPr lang="en-GB" sz="2000" i="1" dirty="0"/>
              <a:t>Making Learning Happen (3</a:t>
            </a:r>
            <a:r>
              <a:rPr lang="en-GB" sz="2000" i="1" baseline="30000" dirty="0"/>
              <a:t>rd</a:t>
            </a:r>
            <a:r>
              <a:rPr lang="en-GB" sz="2000" i="1" dirty="0"/>
              <a:t> edition), </a:t>
            </a:r>
            <a:r>
              <a:rPr lang="en-GB" sz="2000" dirty="0"/>
              <a:t>London: Sage.</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Race, P. (2017) Fifteen ideas for making assessment and feedback more effective, efficient and manageable for us, and for students: SEDA Developments </a:t>
            </a:r>
            <a:r>
              <a:rPr lang="en-GB" sz="2000" dirty="0">
                <a:hlinkClick r:id="rId3"/>
              </a:rPr>
              <a:t>https://www.seda.ac.uk/resources/files/publications_214_Educational%20Developments%2018.2.pdf</a:t>
            </a:r>
            <a:r>
              <a:rPr lang="en-GB" sz="2000" dirty="0"/>
              <a:t>  (accessed January 2019)</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McArthur,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Sadler, D. Royce (2010) Beyond feedback: developing student capability in complex appraisal, </a:t>
            </a:r>
            <a:r>
              <a:rPr lang="en-GB" sz="2000" i="1" dirty="0"/>
              <a:t>Assessment &amp; Evaluation in Higher Education, 35: 5, 535-550.</a:t>
            </a:r>
            <a:endParaRPr lang="en-GB" sz="2000" dirty="0"/>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386439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BC66-BE1C-46AB-AD3A-40E491AB4285}"/>
              </a:ext>
            </a:extLst>
          </p:cNvPr>
          <p:cNvSpPr>
            <a:spLocks noGrp="1"/>
          </p:cNvSpPr>
          <p:nvPr>
            <p:ph type="title"/>
          </p:nvPr>
        </p:nvSpPr>
        <p:spPr/>
        <p:txBody>
          <a:bodyPr/>
          <a:lstStyle/>
          <a:p>
            <a:r>
              <a:rPr lang="en-GB" dirty="0">
                <a:solidFill>
                  <a:srgbClr val="00B0F0"/>
                </a:solidFill>
              </a:rPr>
              <a:t>Today</a:t>
            </a:r>
          </a:p>
        </p:txBody>
      </p:sp>
      <p:sp>
        <p:nvSpPr>
          <p:cNvPr id="3" name="Content Placeholder 2"/>
          <p:cNvSpPr>
            <a:spLocks noGrp="1"/>
          </p:cNvSpPr>
          <p:nvPr>
            <p:ph idx="1"/>
          </p:nvPr>
        </p:nvSpPr>
        <p:spPr/>
        <p:txBody>
          <a:bodyPr/>
          <a:lstStyle/>
          <a:p>
            <a:pPr>
              <a:lnSpc>
                <a:spcPct val="100000"/>
              </a:lnSpc>
            </a:pPr>
            <a:r>
              <a:rPr lang="en-GB" sz="2800" dirty="0"/>
              <a:t>We will look at the pros and cons of some of the most often-used processes and instruments in our traditional approaches to assessment, and explore what else we can do to improve assessment. </a:t>
            </a:r>
          </a:p>
          <a:p>
            <a:pPr>
              <a:lnSpc>
                <a:spcPct val="100000"/>
              </a:lnSpc>
            </a:pPr>
            <a:r>
              <a:rPr lang="en-GB" sz="2800" dirty="0"/>
              <a:t>We will also look at how we can use formative assessment to open up feedback dialogues with students to deepen their learning and help them to make the most of our feedback to them. We will explore how best we can make assessment better for students by involving them in self- and peer-assessment.</a:t>
            </a:r>
          </a:p>
          <a:p>
            <a:pPr>
              <a:lnSpc>
                <a:spcPct val="100000"/>
              </a:lnSpc>
            </a:pPr>
            <a:endParaRPr lang="en-GB" sz="2800" dirty="0"/>
          </a:p>
        </p:txBody>
      </p:sp>
    </p:spTree>
    <p:extLst>
      <p:ext uri="{BB962C8B-B14F-4D97-AF65-F5344CB8AC3E}">
        <p14:creationId xmlns:p14="http://schemas.microsoft.com/office/powerpoint/2010/main" val="206233045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Download anytime Phil’s materials on feedback, assessment, and learning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u="sng" dirty="0">
                <a:hlinkClick r:id="rId4"/>
              </a:rPr>
              <a:t>http://phil-race.co.uk/2015/01/assessment-bits-new-editions/</a:t>
            </a:r>
            <a:r>
              <a:rPr lang="en-GB" sz="2800" dirty="0"/>
              <a:t>  (extracts on assessment)</a:t>
            </a:r>
          </a:p>
          <a:p>
            <a:pPr marL="0" indent="0">
              <a:buNone/>
            </a:pPr>
            <a:endParaRPr lang="en-GB" sz="2800" u="sng" dirty="0">
              <a:hlinkClick r:id="rId5"/>
            </a:endParaRPr>
          </a:p>
          <a:p>
            <a:pPr>
              <a:buFont typeface="+mj-lt"/>
              <a:buAutoNum type="arabicPeriod"/>
            </a:pPr>
            <a:endParaRPr lang="en-GB" sz="2800" dirty="0"/>
          </a:p>
        </p:txBody>
      </p:sp>
    </p:spTree>
    <p:extLst>
      <p:ext uri="{BB962C8B-B14F-4D97-AF65-F5344CB8AC3E}">
        <p14:creationId xmlns:p14="http://schemas.microsoft.com/office/powerpoint/2010/main" val="8634903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solidFill>
                  <a:srgbClr val="FFFF00"/>
                </a:solidFill>
              </a:rPr>
              <a:t>It is simply madness, </a:t>
            </a:r>
          </a:p>
          <a:p>
            <a:pPr marL="0" indent="0" algn="ctr">
              <a:buNone/>
            </a:pPr>
            <a:r>
              <a:rPr lang="en-GB" sz="3600" dirty="0">
                <a:solidFill>
                  <a:srgbClr val="FFFF00"/>
                </a:solidFill>
              </a:rPr>
              <a:t>to keep doing the same things, </a:t>
            </a:r>
          </a:p>
          <a:p>
            <a:pPr marL="0" indent="0" algn="ctr">
              <a:buNone/>
            </a:pPr>
            <a:r>
              <a:rPr lang="en-GB" sz="3600" dirty="0">
                <a:solidFill>
                  <a:srgbClr val="FFFF00"/>
                </a:solidFill>
              </a:rPr>
              <a:t>and expect different results.</a:t>
            </a:r>
          </a:p>
        </p:txBody>
      </p:sp>
      <p:pic>
        <p:nvPicPr>
          <p:cNvPr id="5" name="Picture 4">
            <a:extLst>
              <a:ext uri="{FF2B5EF4-FFF2-40B4-BE49-F238E27FC236}">
                <a16:creationId xmlns:a16="http://schemas.microsoft.com/office/drawing/2014/main" id="{1424E33C-4FD1-4825-AC84-A1CEEE5AC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00" y="3656174"/>
            <a:ext cx="3816530" cy="2858714"/>
          </a:xfrm>
          <a:prstGeom prst="rect">
            <a:avLst/>
          </a:prstGeom>
        </p:spPr>
      </p:pic>
    </p:spTree>
    <p:extLst>
      <p:ext uri="{BB962C8B-B14F-4D97-AF65-F5344CB8AC3E}">
        <p14:creationId xmlns:p14="http://schemas.microsoft.com/office/powerpoint/2010/main" val="36489416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Reality Check</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5" y="717421"/>
            <a:ext cx="8605838" cy="5102772"/>
          </a:xfrm>
        </p:spPr>
        <p:txBody>
          <a:bodyPr/>
          <a:lstStyle/>
          <a:p>
            <a:pPr marL="0" indent="0">
              <a:buNone/>
            </a:pPr>
            <a:r>
              <a:rPr lang="en-GB" dirty="0">
                <a:solidFill>
                  <a:srgbClr val="FFFF00"/>
                </a:solidFill>
                <a:latin typeface="Calibri" pitchFamily="34" charset="0"/>
              </a:rPr>
              <a:t>Which of the following do you actually spend </a:t>
            </a:r>
            <a:r>
              <a:rPr lang="en-GB" i="1" dirty="0">
                <a:solidFill>
                  <a:srgbClr val="FFFF00"/>
                </a:solidFill>
                <a:latin typeface="Calibri" pitchFamily="34" charset="0"/>
              </a:rPr>
              <a:t>most</a:t>
            </a:r>
            <a:r>
              <a:rPr lang="en-GB" dirty="0">
                <a:solidFill>
                  <a:srgbClr val="FFFF00"/>
                </a:solidFill>
                <a:latin typeface="Calibri" pitchFamily="34" charset="0"/>
              </a:rPr>
              <a:t> of your time on…</a:t>
            </a:r>
          </a:p>
          <a:p>
            <a:pPr>
              <a:buClr>
                <a:srgbClr val="FFFF00"/>
              </a:buClr>
              <a:buFont typeface="+mj-lt"/>
              <a:buAutoNum type="alphaUcPeriod"/>
            </a:pPr>
            <a:r>
              <a:rPr lang="en-GB" dirty="0">
                <a:solidFill>
                  <a:schemeClr val="bg1"/>
                </a:solidFill>
              </a:rPr>
              <a:t>Actually teaching students?</a:t>
            </a:r>
            <a:endParaRPr lang="en-GB" dirty="0">
              <a:solidFill>
                <a:schemeClr val="bg1"/>
              </a:solidFill>
              <a:latin typeface="Calibri" pitchFamily="34" charset="0"/>
            </a:endParaRPr>
          </a:p>
          <a:p>
            <a:pPr>
              <a:buClr>
                <a:srgbClr val="FFFF00"/>
              </a:buClr>
              <a:buFont typeface="+mj-lt"/>
              <a:buAutoNum type="alphaUcPeriod"/>
            </a:pPr>
            <a:r>
              <a:rPr lang="en-GB" dirty="0">
                <a:solidFill>
                  <a:schemeClr val="bg1"/>
                </a:solidFill>
              </a:rPr>
              <a:t>Preparing materials to teach students?</a:t>
            </a:r>
          </a:p>
          <a:p>
            <a:pPr>
              <a:buClr>
                <a:srgbClr val="FFFF00"/>
              </a:buClr>
              <a:buFont typeface="+mj-lt"/>
              <a:buAutoNum type="alphaUcPeriod"/>
            </a:pPr>
            <a:r>
              <a:rPr lang="en-GB" dirty="0">
                <a:solidFill>
                  <a:schemeClr val="bg1"/>
                </a:solidFill>
              </a:rPr>
              <a:t>Assessing students’ work?</a:t>
            </a:r>
          </a:p>
          <a:p>
            <a:pPr>
              <a:buClr>
                <a:srgbClr val="FFFF00"/>
              </a:buClr>
              <a:buFont typeface="+mj-lt"/>
              <a:buAutoNum type="alphaUcPeriod"/>
            </a:pPr>
            <a:r>
              <a:rPr lang="en-GB" dirty="0">
                <a:solidFill>
                  <a:schemeClr val="bg1"/>
                </a:solidFill>
              </a:rPr>
              <a:t>Composing feedback on students’ work?</a:t>
            </a:r>
          </a:p>
          <a:p>
            <a:pPr>
              <a:buClr>
                <a:srgbClr val="FFFF00"/>
              </a:buClr>
              <a:buFont typeface="+mj-lt"/>
              <a:buAutoNum type="alphaUcPeriod"/>
            </a:pPr>
            <a:r>
              <a:rPr lang="en-GB" dirty="0">
                <a:solidFill>
                  <a:schemeClr val="bg1"/>
                </a:solidFill>
              </a:rPr>
              <a:t>Giving students feedback?</a:t>
            </a:r>
            <a:endParaRPr lang="en-GB" dirty="0">
              <a:solidFill>
                <a:schemeClr val="bg1"/>
              </a:solidFill>
              <a:latin typeface="Calibri" pitchFamily="34" charset="0"/>
            </a:endParaRP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	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		E = scratch your head</a:t>
            </a:r>
          </a:p>
        </p:txBody>
      </p:sp>
    </p:spTree>
    <p:extLst>
      <p:ext uri="{BB962C8B-B14F-4D97-AF65-F5344CB8AC3E}">
        <p14:creationId xmlns:p14="http://schemas.microsoft.com/office/powerpoint/2010/main" val="364940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Rationale</a:t>
            </a:r>
          </a:p>
        </p:txBody>
      </p:sp>
      <p:sp>
        <p:nvSpPr>
          <p:cNvPr id="3" name="Content Placeholder 2"/>
          <p:cNvSpPr>
            <a:spLocks noGrp="1"/>
          </p:cNvSpPr>
          <p:nvPr>
            <p:ph idx="1"/>
          </p:nvPr>
        </p:nvSpPr>
        <p:spPr/>
        <p:txBody>
          <a:bodyPr/>
          <a:lstStyle/>
          <a:p>
            <a:pPr>
              <a:lnSpc>
                <a:spcPct val="100000"/>
              </a:lnSpc>
            </a:pPr>
            <a:r>
              <a:rPr lang="en-GB" sz="2800" dirty="0"/>
              <a:t>This session starts from the premise that </a:t>
            </a:r>
            <a:r>
              <a:rPr lang="en-GB" sz="2800" dirty="0">
                <a:solidFill>
                  <a:srgbClr val="0070C0"/>
                </a:solidFill>
              </a:rPr>
              <a:t>‘assessment and feedback are broken’ </a:t>
            </a:r>
            <a:r>
              <a:rPr lang="en-GB" sz="2800" dirty="0"/>
              <a:t>in higher education at present. We spend far too much time doing them, and burn ourselves out, and are not measuring the right things! We will explore what we can do to make assessment and feedback more fit-for-purpose, and help them to be better drivers for students’ learning. </a:t>
            </a:r>
          </a:p>
        </p:txBody>
      </p:sp>
    </p:spTree>
    <p:extLst>
      <p:ext uri="{BB962C8B-B14F-4D97-AF65-F5344CB8AC3E}">
        <p14:creationId xmlns:p14="http://schemas.microsoft.com/office/powerpoint/2010/main" val="364715200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Why re-invent assessment and feedback now?</a:t>
            </a:r>
          </a:p>
        </p:txBody>
      </p:sp>
      <p:sp>
        <p:nvSpPr>
          <p:cNvPr id="3" name="Content Placeholder 2"/>
          <p:cNvSpPr>
            <a:spLocks noGrp="1"/>
          </p:cNvSpPr>
          <p:nvPr>
            <p:ph idx="1"/>
          </p:nvPr>
        </p:nvSpPr>
        <p:spPr>
          <a:xfrm>
            <a:off x="304800" y="1115164"/>
            <a:ext cx="8605838" cy="4670425"/>
          </a:xfrm>
        </p:spPr>
        <p:txBody>
          <a:bodyPr/>
          <a:lstStyle/>
          <a:p>
            <a:pPr>
              <a:buFont typeface="+mj-lt"/>
              <a:buAutoNum type="arabicPeriod"/>
            </a:pPr>
            <a:r>
              <a:rPr lang="en-GB" sz="2600" dirty="0"/>
              <a:t>They take far too much of our time and energy. Staff are burning themselves out trying to apply old assessment and feedback methods to much larger cohorts of students.</a:t>
            </a:r>
          </a:p>
          <a:p>
            <a:pPr>
              <a:buFont typeface="+mj-lt"/>
              <a:buAutoNum type="arabicPeriod"/>
            </a:pPr>
            <a:r>
              <a:rPr lang="en-GB" sz="2600" dirty="0"/>
              <a:t>Assessment and feedback are vitally important to students.</a:t>
            </a:r>
          </a:p>
          <a:p>
            <a:pPr>
              <a:buFont typeface="+mj-lt"/>
              <a:buAutoNum type="arabicPeriod"/>
            </a:pPr>
            <a:r>
              <a:rPr lang="en-GB" sz="2600" dirty="0"/>
              <a:t>Feedback from students continues to show their relative dissatisfaction with assessment and feedback.</a:t>
            </a:r>
          </a:p>
          <a:p>
            <a:pPr>
              <a:buFont typeface="+mj-lt"/>
              <a:buAutoNum type="arabicPeriod"/>
            </a:pPr>
            <a:r>
              <a:rPr lang="en-GB" sz="2600" dirty="0"/>
              <a:t>Assessment and feedback contribute strongly to the NSS, and therefore also to TEF.</a:t>
            </a:r>
          </a:p>
          <a:p>
            <a:pPr>
              <a:buFont typeface="+mj-lt"/>
              <a:buAutoNum type="arabicPeriod"/>
            </a:pPr>
            <a:r>
              <a:rPr lang="en-GB" sz="2600" dirty="0">
                <a:solidFill>
                  <a:schemeClr val="tx1"/>
                </a:solidFill>
              </a:rPr>
              <a:t>It is madness just to keep trying to do the same things better – we need to be ready to try something else.</a:t>
            </a:r>
          </a:p>
        </p:txBody>
      </p:sp>
    </p:spTree>
    <p:extLst>
      <p:ext uri="{BB962C8B-B14F-4D97-AF65-F5344CB8AC3E}">
        <p14:creationId xmlns:p14="http://schemas.microsoft.com/office/powerpoint/2010/main" val="19588167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197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Reinventing assessment and feedback</a:t>
            </a:r>
          </a:p>
        </p:txBody>
      </p:sp>
      <p:sp>
        <p:nvSpPr>
          <p:cNvPr id="3" name="Content Placeholder 2"/>
          <p:cNvSpPr>
            <a:spLocks noGrp="1"/>
          </p:cNvSpPr>
          <p:nvPr>
            <p:ph idx="1"/>
          </p:nvPr>
        </p:nvSpPr>
        <p:spPr>
          <a:xfrm>
            <a:off x="358775" y="908651"/>
            <a:ext cx="8605838" cy="4958750"/>
          </a:xfrm>
        </p:spPr>
        <p:txBody>
          <a:bodyPr/>
          <a:lstStyle/>
          <a:p>
            <a:r>
              <a:rPr lang="en-GB" sz="2600" dirty="0"/>
              <a:t>Part of the problem is that we tend to keep on trying to use the processes which used to work well enough years ago, but don’t satisfy today’s student needs and expectations – and often student numbers are higher too.</a:t>
            </a:r>
          </a:p>
          <a:p>
            <a:r>
              <a:rPr lang="en-GB" sz="2600" dirty="0"/>
              <a:t>Later in this session, I will outline a number of ideas for making assessment and feedback work towards better partnership with students, and which also make the processes more effective and efficient, and involve students themselves much more closely in the design of assessment and feedback.</a:t>
            </a:r>
          </a:p>
          <a:p>
            <a:endParaRPr lang="en-GB" sz="2600" dirty="0"/>
          </a:p>
        </p:txBody>
      </p:sp>
      <p:sp>
        <p:nvSpPr>
          <p:cNvPr id="4" name="Rectangle 3">
            <a:extLst>
              <a:ext uri="{FF2B5EF4-FFF2-40B4-BE49-F238E27FC236}">
                <a16:creationId xmlns:a16="http://schemas.microsoft.com/office/drawing/2014/main" id="{04F6F2DF-63D5-4D08-9609-57AD5E57D980}"/>
              </a:ext>
            </a:extLst>
          </p:cNvPr>
          <p:cNvSpPr/>
          <p:nvPr/>
        </p:nvSpPr>
        <p:spPr>
          <a:xfrm>
            <a:off x="827480" y="5176846"/>
            <a:ext cx="7056980" cy="1200329"/>
          </a:xfrm>
          <a:prstGeom prst="rect">
            <a:avLst/>
          </a:prstGeom>
        </p:spPr>
        <p:txBody>
          <a:bodyPr wrap="square">
            <a:spAutoFit/>
          </a:bodyPr>
          <a:lstStyle/>
          <a:p>
            <a:r>
              <a:rPr lang="en-GB" sz="2400" b="1" dirty="0">
                <a:latin typeface="Calibri" panose="020F0502020204030204" pitchFamily="34" charset="0"/>
                <a:cs typeface="Calibri" panose="020F0502020204030204" pitchFamily="34" charset="0"/>
                <a:hlinkClick r:id="rId2"/>
              </a:rPr>
              <a:t>https://www.seda.ac.uk/resources/files/publications_214_Educational%20Developments%2018.2.pdf</a:t>
            </a:r>
            <a:r>
              <a:rPr lang="en-GB" sz="2400" b="1" dirty="0">
                <a:latin typeface="Calibri" panose="020F0502020204030204" pitchFamily="34" charset="0"/>
                <a:cs typeface="Calibri" panose="020F0502020204030204" pitchFamily="34" charset="0"/>
              </a:rPr>
              <a:t> 	(2017, pp.21-24)</a:t>
            </a:r>
          </a:p>
        </p:txBody>
      </p:sp>
    </p:spTree>
    <p:extLst>
      <p:ext uri="{BB962C8B-B14F-4D97-AF65-F5344CB8AC3E}">
        <p14:creationId xmlns:p14="http://schemas.microsoft.com/office/powerpoint/2010/main" val="1223335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Finding out more about you…</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7" y="764631"/>
            <a:ext cx="8605838" cy="5102772"/>
          </a:xfrm>
        </p:spPr>
        <p:txBody>
          <a:bodyPr/>
          <a:lstStyle/>
          <a:p>
            <a:pPr marL="0" indent="0">
              <a:buNone/>
            </a:pPr>
            <a:r>
              <a:rPr lang="en-GB" dirty="0">
                <a:solidFill>
                  <a:schemeClr val="bg1"/>
                </a:solidFill>
                <a:latin typeface="Calibri" pitchFamily="34" charset="0"/>
              </a:rPr>
              <a:t>In the last 12 months, </a:t>
            </a:r>
          </a:p>
          <a:p>
            <a:pPr>
              <a:buClr>
                <a:srgbClr val="FFFF00"/>
              </a:buClr>
              <a:buFont typeface="+mj-lt"/>
              <a:buAutoNum type="alphaUcPeriod"/>
            </a:pPr>
            <a:r>
              <a:rPr lang="en-GB" dirty="0">
                <a:solidFill>
                  <a:schemeClr val="bg1"/>
                </a:solidFill>
              </a:rPr>
              <a:t>I’ve completed a MOOC</a:t>
            </a:r>
            <a:endParaRPr lang="en-GB" dirty="0">
              <a:solidFill>
                <a:schemeClr val="bg1"/>
              </a:solidFill>
              <a:latin typeface="Calibri" pitchFamily="34" charset="0"/>
            </a:endParaRPr>
          </a:p>
          <a:p>
            <a:pPr>
              <a:buClr>
                <a:srgbClr val="FFFF00"/>
              </a:buClr>
              <a:buFont typeface="+mj-lt"/>
              <a:buAutoNum type="alphaUcPeriod"/>
            </a:pPr>
            <a:r>
              <a:rPr lang="en-GB" dirty="0">
                <a:solidFill>
                  <a:schemeClr val="bg1"/>
                </a:solidFill>
              </a:rPr>
              <a:t>I’ve started one</a:t>
            </a:r>
          </a:p>
          <a:p>
            <a:pPr>
              <a:buClr>
                <a:srgbClr val="FFFF00"/>
              </a:buClr>
              <a:buFont typeface="+mj-lt"/>
              <a:buAutoNum type="alphaUcPeriod"/>
            </a:pPr>
            <a:r>
              <a:rPr lang="en-GB" dirty="0">
                <a:solidFill>
                  <a:schemeClr val="bg1"/>
                </a:solidFill>
              </a:rPr>
              <a:t>I’ve h</a:t>
            </a:r>
            <a:r>
              <a:rPr lang="en-GB" dirty="0">
                <a:solidFill>
                  <a:schemeClr val="bg1"/>
                </a:solidFill>
                <a:latin typeface="Calibri" pitchFamily="34" charset="0"/>
              </a:rPr>
              <a:t>elped to design one</a:t>
            </a:r>
          </a:p>
          <a:p>
            <a:pPr>
              <a:buClr>
                <a:srgbClr val="FFFF00"/>
              </a:buClr>
              <a:buFont typeface="+mj-lt"/>
              <a:buAutoNum type="alphaUcPeriod"/>
            </a:pPr>
            <a:r>
              <a:rPr lang="en-GB" dirty="0">
                <a:solidFill>
                  <a:schemeClr val="bg1"/>
                </a:solidFill>
              </a:rPr>
              <a:t>I’ve found one</a:t>
            </a:r>
          </a:p>
          <a:p>
            <a:pPr>
              <a:buClr>
                <a:srgbClr val="FFFF00"/>
              </a:buClr>
              <a:buFont typeface="+mj-lt"/>
              <a:buAutoNum type="alphaUcPeriod"/>
            </a:pPr>
            <a:r>
              <a:rPr lang="en-GB" dirty="0">
                <a:solidFill>
                  <a:schemeClr val="bg1"/>
                </a:solidFill>
                <a:latin typeface="Calibri" pitchFamily="34" charset="0"/>
              </a:rPr>
              <a:t>What’s a MOOC?</a:t>
            </a: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E = scratch your head</a:t>
            </a:r>
          </a:p>
        </p:txBody>
      </p:sp>
    </p:spTree>
    <p:extLst>
      <p:ext uri="{BB962C8B-B14F-4D97-AF65-F5344CB8AC3E}">
        <p14:creationId xmlns:p14="http://schemas.microsoft.com/office/powerpoint/2010/main" val="363531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461840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b="1" dirty="0">
                <a:solidFill>
                  <a:srgbClr val="00B0F0"/>
                </a:solidFill>
                <a:latin typeface="Calibri" panose="020F0502020204030204" pitchFamily="34" charset="0"/>
                <a:cs typeface="Calibri" panose="020F0502020204030204" pitchFamily="34" charset="0"/>
              </a:rPr>
              <a:t>The present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600" dirty="0">
                <a:solidFill>
                  <a:srgbClr val="000000"/>
                </a:solidFill>
              </a:rPr>
              <a:t>Assessment and feedback</a:t>
            </a:r>
          </a:p>
          <a:p>
            <a:pPr>
              <a:buFont typeface="+mj-lt"/>
              <a:buAutoNum type="arabicPeriod" startAt="8"/>
            </a:pPr>
            <a:r>
              <a:rPr lang="en-GB" sz="2600" dirty="0">
                <a:solidFill>
                  <a:srgbClr val="002060"/>
                </a:solidFill>
              </a:rPr>
              <a:t>The criteria used in marking have been clear in advance </a:t>
            </a:r>
          </a:p>
          <a:p>
            <a:pPr>
              <a:buFont typeface="+mj-lt"/>
              <a:buAutoNum type="arabicPeriod" startAt="8"/>
            </a:pPr>
            <a:r>
              <a:rPr lang="en-GB" sz="2600" dirty="0">
                <a:solidFill>
                  <a:srgbClr val="002060"/>
                </a:solidFill>
              </a:rPr>
              <a:t>Marking and assessment have been fair</a:t>
            </a:r>
          </a:p>
          <a:p>
            <a:pPr>
              <a:buFont typeface="+mj-lt"/>
              <a:buAutoNum type="arabicPeriod" startAt="8"/>
            </a:pPr>
            <a:r>
              <a:rPr lang="en-GB" sz="2600" dirty="0">
                <a:solidFill>
                  <a:srgbClr val="002060"/>
                </a:solidFill>
              </a:rPr>
              <a:t>Feedback on my work has been timely</a:t>
            </a:r>
          </a:p>
          <a:p>
            <a:pPr>
              <a:buFont typeface="+mj-lt"/>
              <a:buAutoNum type="arabicPeriod" startAt="8"/>
            </a:pPr>
            <a:r>
              <a:rPr lang="en-GB" sz="2600" dirty="0">
                <a:solidFill>
                  <a:srgbClr val="002060"/>
                </a:solidFill>
              </a:rPr>
              <a:t>I have received helpful comments on my work</a:t>
            </a:r>
          </a:p>
          <a:p>
            <a:pPr>
              <a:buNone/>
            </a:pPr>
            <a:r>
              <a:rPr lang="en-GB" sz="2600" dirty="0">
                <a:solidFill>
                  <a:srgbClr val="000000"/>
                </a:solidFill>
              </a:rPr>
              <a:t>Student voice</a:t>
            </a:r>
          </a:p>
          <a:p>
            <a:pPr lvl="0">
              <a:buFont typeface="+mj-lt"/>
              <a:buAutoNum type="arabicPeriod" startAt="23"/>
            </a:pPr>
            <a:r>
              <a:rPr lang="en-GB" sz="2600" dirty="0">
                <a:solidFill>
                  <a:srgbClr val="002060"/>
                </a:solidFill>
              </a:rPr>
              <a:t>I have had the right opportunities to provide feedback on my course</a:t>
            </a:r>
          </a:p>
          <a:p>
            <a:pPr lvl="0">
              <a:buFont typeface="+mj-lt"/>
              <a:buAutoNum type="arabicPeriod" startAt="23"/>
            </a:pPr>
            <a:r>
              <a:rPr lang="en-GB" sz="2600" dirty="0">
                <a:solidFill>
                  <a:srgbClr val="002060"/>
                </a:solidFill>
              </a:rPr>
              <a:t>Staff value students’ views and opinions about the course</a:t>
            </a:r>
          </a:p>
          <a:p>
            <a:pPr lvl="0">
              <a:buFont typeface="+mj-lt"/>
              <a:buAutoNum type="arabicPeriod" startAt="23"/>
            </a:pPr>
            <a:r>
              <a:rPr lang="en-US" sz="2600" dirty="0">
                <a:solidFill>
                  <a:srgbClr val="002060"/>
                </a:solidFill>
              </a:rPr>
              <a:t>It is clear how students’ feedback on the course has been acted on</a:t>
            </a:r>
            <a:endParaRPr lang="en-GB" sz="2600" dirty="0">
              <a:solidFill>
                <a:srgbClr val="002060"/>
              </a:solidFill>
            </a:endParaRPr>
          </a:p>
          <a:p>
            <a:endParaRPr lang="en-GB" sz="2600" dirty="0">
              <a:solidFill>
                <a:srgbClr val="002060"/>
              </a:solidFill>
            </a:endParaRPr>
          </a:p>
          <a:p>
            <a:endParaRPr lang="en-GB" sz="2600" dirty="0">
              <a:solidFill>
                <a:srgbClr val="002060"/>
              </a:solidFill>
            </a:endParaRPr>
          </a:p>
        </p:txBody>
      </p:sp>
    </p:spTree>
    <p:extLst>
      <p:ext uri="{BB962C8B-B14F-4D97-AF65-F5344CB8AC3E}">
        <p14:creationId xmlns:p14="http://schemas.microsoft.com/office/powerpoint/2010/main" val="1862000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3A4F-87D5-4AD5-8BF9-546298E8083F}"/>
              </a:ext>
            </a:extLst>
          </p:cNvPr>
          <p:cNvPicPr>
            <a:picLocks noChangeAspect="1"/>
          </p:cNvPicPr>
          <p:nvPr/>
        </p:nvPicPr>
        <p:blipFill rotWithShape="1">
          <a:blip r:embed="rId2"/>
          <a:srcRect l="3776" t="4850" r="761" b="20599"/>
          <a:stretch/>
        </p:blipFill>
        <p:spPr>
          <a:xfrm>
            <a:off x="0" y="-16773"/>
            <a:ext cx="9256707" cy="6918170"/>
          </a:xfrm>
          <a:prstGeom prst="rect">
            <a:avLst/>
          </a:prstGeom>
        </p:spPr>
      </p:pic>
    </p:spTree>
    <p:extLst>
      <p:ext uri="{BB962C8B-B14F-4D97-AF65-F5344CB8AC3E}">
        <p14:creationId xmlns:p14="http://schemas.microsoft.com/office/powerpoint/2010/main" val="346898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1079775"/>
          </a:xfrm>
        </p:spPr>
        <p:txBody>
          <a:bodyPr/>
          <a:lstStyle/>
          <a:p>
            <a:r>
              <a:rPr lang="en-GB" sz="3600" b="1" dirty="0">
                <a:solidFill>
                  <a:srgbClr val="FFFF00"/>
                </a:solidFill>
                <a:latin typeface="Calibri" pitchFamily="34" charset="0"/>
              </a:rPr>
              <a:t>HEA Fellowships?</a:t>
            </a:r>
            <a:br>
              <a:rPr lang="en-GB" sz="3600" b="1" dirty="0">
                <a:solidFill>
                  <a:srgbClr val="FFFF00"/>
                </a:solidFill>
                <a:latin typeface="Calibri" pitchFamily="34" charset="0"/>
              </a:rPr>
            </a:br>
            <a:r>
              <a:rPr lang="en-GB" sz="2400" b="1" dirty="0">
                <a:solidFill>
                  <a:srgbClr val="FFFF00"/>
                </a:solidFill>
                <a:latin typeface="Calibri" pitchFamily="34" charset="0"/>
              </a:rPr>
              <a:t>(Professional development relating to teaching, learning and assessment)</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250825" y="1484730"/>
            <a:ext cx="8893175" cy="4598702"/>
          </a:xfrm>
        </p:spPr>
        <p:txBody>
          <a:bodyPr/>
          <a:lstStyle/>
          <a:p>
            <a:pPr marL="0" indent="0">
              <a:buClr>
                <a:srgbClr val="FFFF00"/>
              </a:buClr>
              <a:buNone/>
            </a:pPr>
            <a:r>
              <a:rPr lang="en-GB" dirty="0">
                <a:solidFill>
                  <a:schemeClr val="bg1"/>
                </a:solidFill>
              </a:rPr>
              <a:t>How many of you are already:  (please raise hands)</a:t>
            </a:r>
          </a:p>
          <a:p>
            <a:pPr marL="0" indent="0">
              <a:buClr>
                <a:srgbClr val="FFFF00"/>
              </a:buClr>
              <a:buNone/>
            </a:pPr>
            <a:endParaRPr lang="en-GB" dirty="0">
              <a:solidFill>
                <a:srgbClr val="FFFF00"/>
              </a:solidFill>
            </a:endParaRPr>
          </a:p>
          <a:p>
            <a:pPr marL="0" indent="0">
              <a:buClr>
                <a:srgbClr val="FFFF00"/>
              </a:buClr>
              <a:buNone/>
            </a:pPr>
            <a:r>
              <a:rPr lang="en-GB" dirty="0">
                <a:solidFill>
                  <a:srgbClr val="FFFF00"/>
                </a:solidFill>
              </a:rPr>
              <a:t>Associate Fellow 		(AFHEA)  		23,538</a:t>
            </a:r>
          </a:p>
          <a:p>
            <a:pPr marL="0" indent="0">
              <a:buClr>
                <a:srgbClr val="FFFF00"/>
              </a:buClr>
              <a:buNone/>
            </a:pPr>
            <a:r>
              <a:rPr lang="en-GB" dirty="0">
                <a:solidFill>
                  <a:srgbClr val="99FFCC"/>
                </a:solidFill>
              </a:rPr>
              <a:t>Fellow 				(FHEA) 		75,033</a:t>
            </a:r>
          </a:p>
          <a:p>
            <a:pPr marL="0" indent="0">
              <a:buClr>
                <a:srgbClr val="FFFF00"/>
              </a:buClr>
              <a:buNone/>
            </a:pPr>
            <a:r>
              <a:rPr lang="en-GB" dirty="0">
                <a:solidFill>
                  <a:srgbClr val="FF66FF"/>
                </a:solidFill>
              </a:rPr>
              <a:t>Senior Fellow 			(SFHEA) 		9,557</a:t>
            </a:r>
          </a:p>
          <a:p>
            <a:pPr marL="0" indent="0">
              <a:buClr>
                <a:srgbClr val="FFFF00"/>
              </a:buClr>
              <a:buNone/>
            </a:pPr>
            <a:r>
              <a:rPr lang="en-GB" dirty="0">
                <a:solidFill>
                  <a:srgbClr val="00CCFF"/>
                </a:solidFill>
              </a:rPr>
              <a:t>Principal Fellow 		(PFHEA) 		995</a:t>
            </a:r>
          </a:p>
          <a:p>
            <a:pPr marL="0" indent="0">
              <a:buClr>
                <a:srgbClr val="FFFF00"/>
              </a:buClr>
              <a:buNone/>
            </a:pPr>
            <a:r>
              <a:rPr lang="en-GB" dirty="0">
                <a:solidFill>
                  <a:srgbClr val="FF6600"/>
                </a:solidFill>
                <a:latin typeface="Calibri" pitchFamily="34" charset="0"/>
              </a:rPr>
              <a:t>National Teaching Fellow 	(NTF) 		c.900</a:t>
            </a:r>
          </a:p>
          <a:p>
            <a:pPr marL="0" indent="0">
              <a:buClr>
                <a:srgbClr val="FFFF00"/>
              </a:buClr>
              <a:buNone/>
            </a:pPr>
            <a:r>
              <a:rPr lang="en-GB" sz="2800" dirty="0">
                <a:solidFill>
                  <a:schemeClr val="bg1"/>
                </a:solidFill>
              </a:rPr>
              <a:t>(Numbers at start of 2019; seem to be included in some league tables)</a:t>
            </a:r>
          </a:p>
        </p:txBody>
      </p:sp>
    </p:spTree>
    <p:extLst>
      <p:ext uri="{BB962C8B-B14F-4D97-AF65-F5344CB8AC3E}">
        <p14:creationId xmlns:p14="http://schemas.microsoft.com/office/powerpoint/2010/main" val="209632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506C-4F2B-4920-ADA4-AF8BAADDFDA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Experience of Royce Sadler on standards, assessment and feedback</a:t>
            </a:r>
          </a:p>
        </p:txBody>
      </p:sp>
      <p:sp>
        <p:nvSpPr>
          <p:cNvPr id="4" name="Rectangle 1">
            <a:extLst>
              <a:ext uri="{FF2B5EF4-FFF2-40B4-BE49-F238E27FC236}">
                <a16:creationId xmlns:a16="http://schemas.microsoft.com/office/drawing/2014/main" id="{A70A018E-E158-435F-AFBD-826EA5819C04}"/>
              </a:ext>
            </a:extLst>
          </p:cNvPr>
          <p:cNvSpPr>
            <a:spLocks noGrp="1" noChangeArrowheads="1"/>
          </p:cNvSpPr>
          <p:nvPr>
            <p:ph idx="1"/>
          </p:nvPr>
        </p:nvSpPr>
        <p:spPr bwMode="auto">
          <a:xfrm>
            <a:off x="376826" y="1400009"/>
            <a:ext cx="8605838" cy="24314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accent2">
                    <a:lumMod val="60000"/>
                    <a:lumOff val="40000"/>
                  </a:schemeClr>
                </a:solidFill>
                <a:latin typeface="Calibri" panose="020F0502020204030204" pitchFamily="34" charset="0"/>
                <a:cs typeface="Calibri" panose="020F0502020204030204" pitchFamily="34" charset="0"/>
              </a:rPr>
              <a:t>Well worth looking at this clip from Coursera from Royce Sadler, who’s work informs much of the modern thinking on assessment and feedback…</a:t>
            </a:r>
          </a:p>
        </p:txBody>
      </p:sp>
      <p:sp>
        <p:nvSpPr>
          <p:cNvPr id="3" name="Action Button: Video 2">
            <a:hlinkClick r:id="rId2" highlightClick="1"/>
            <a:extLst>
              <a:ext uri="{FF2B5EF4-FFF2-40B4-BE49-F238E27FC236}">
                <a16:creationId xmlns:a16="http://schemas.microsoft.com/office/drawing/2014/main" id="{E00B4A93-9BF2-4F94-B579-AA999288D87D}"/>
              </a:ext>
            </a:extLst>
          </p:cNvPr>
          <p:cNvSpPr/>
          <p:nvPr/>
        </p:nvSpPr>
        <p:spPr bwMode="auto">
          <a:xfrm>
            <a:off x="3275820" y="3717040"/>
            <a:ext cx="1042416" cy="1042416"/>
          </a:xfrm>
          <a:prstGeom prst="actionButtonMovie">
            <a:avLst/>
          </a:prstGeom>
          <a:solidFill>
            <a:srgbClr val="00CCFF"/>
          </a:solidFill>
          <a:ln w="9525" cap="flat" cmpd="sng" algn="ctr">
            <a:solidFill>
              <a:srgbClr val="C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000" b="0" i="0" u="none" strike="noStrike" cap="none" normalizeH="0" baseline="0" dirty="0">
              <a:ln>
                <a:noFill/>
              </a:ln>
              <a:solidFill>
                <a:schemeClr val="tx1"/>
              </a:solidFill>
              <a:effectLst/>
              <a:latin typeface="Comic Sans MS" pitchFamily="66" charset="0"/>
            </a:endParaRPr>
          </a:p>
        </p:txBody>
      </p:sp>
    </p:spTree>
    <p:extLst>
      <p:ext uri="{BB962C8B-B14F-4D97-AF65-F5344CB8AC3E}">
        <p14:creationId xmlns:p14="http://schemas.microsoft.com/office/powerpoint/2010/main" val="111891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Teaching, learning and </a:t>
            </a:r>
            <a:r>
              <a:rPr lang="en-GB" sz="3200" dirty="0">
                <a:latin typeface="Calibri" panose="020F0502020204030204" pitchFamily="34" charset="0"/>
                <a:cs typeface="Calibri" panose="020F0502020204030204" pitchFamily="34" charset="0"/>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assessment or feedback to </a:t>
            </a:r>
            <a:r>
              <a:rPr lang="en-GB" sz="4000" dirty="0">
                <a:solidFill>
                  <a:srgbClr val="FF0000"/>
                </a:solidFill>
                <a:effectLst>
                  <a:outerShdw blurRad="38100" dist="38100" dir="2700000" algn="tl">
                    <a:srgbClr val="000000">
                      <a:alpha val="43137"/>
                    </a:srgbClr>
                  </a:outerShdw>
                </a:effectLst>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30816214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79385" y="188925"/>
            <a:ext cx="878522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Time-constrained, assessed written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70C0"/>
                </a:solidFill>
              </a:rPr>
              <a:t>“Assessment and feedback would work much better with my students nowadays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what’s</a:t>
            </a:r>
            <a:r>
              <a:rPr lang="en-GB" sz="2800" dirty="0">
                <a:solidFill>
                  <a:srgbClr val="FF0000"/>
                </a:solidFill>
              </a:rPr>
              <a:t> </a:t>
            </a:r>
            <a:r>
              <a:rPr lang="en-GB" sz="2800" dirty="0"/>
              <a:t>on</a:t>
            </a:r>
            <a:r>
              <a:rPr lang="en-GB" sz="2800" dirty="0">
                <a:solidFill>
                  <a:srgbClr val="FF0000"/>
                </a:solidFill>
              </a:rPr>
              <a:t> </a:t>
            </a:r>
            <a:r>
              <a:rPr lang="en-GB" sz="2800" dirty="0"/>
              <a:t>the post-it you now have.</a:t>
            </a:r>
          </a:p>
          <a:p>
            <a:pPr>
              <a:lnSpc>
                <a:spcPct val="100000"/>
              </a:lnSpc>
            </a:pPr>
            <a:r>
              <a:rPr lang="en-GB" sz="2800" dirty="0"/>
              <a:t>Please place them all as directed.</a:t>
            </a:r>
          </a:p>
        </p:txBody>
      </p:sp>
    </p:spTree>
    <p:extLst>
      <p:ext uri="{BB962C8B-B14F-4D97-AF65-F5344CB8AC3E}">
        <p14:creationId xmlns:p14="http://schemas.microsoft.com/office/powerpoint/2010/main" val="1734651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Universities’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extLst>
      <p:ext uri="{BB962C8B-B14F-4D97-AF65-F5344CB8AC3E}">
        <p14:creationId xmlns:p14="http://schemas.microsoft.com/office/powerpoint/2010/main" val="3810758203"/>
      </p:ext>
    </p:extLst>
  </p:cSld>
  <p:clrMapOvr>
    <a:overrideClrMapping bg1="dk1" tx1="lt1" bg2="dk2" tx2="lt2" accent1="accent1" accent2="accent2" accent3="accent3" accent4="accent4" accent5="accent5" accent6="accent6" hlink="hlink" folHlink="folHlink"/>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Teaching in modern institutions is moving away from providing subject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extLst>
      <p:ext uri="{BB962C8B-B14F-4D97-AF65-F5344CB8AC3E}">
        <p14:creationId xmlns:p14="http://schemas.microsoft.com/office/powerpoint/2010/main" val="342020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1938282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We can’t carry on trying to use traditional assessment and feedback processes</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sz="2800" dirty="0"/>
              <a:t>We can’t continue trying to give students lots of feedback in traditional ways, as there are more students, and research shows that merely ‘telling’ them what to do with their work does not work.</a:t>
            </a:r>
          </a:p>
          <a:p>
            <a:r>
              <a:rPr lang="en-GB" sz="2800" dirty="0"/>
              <a:t>There is now a great deal of work on ‘contract cheating’, for example Newton, P. (2018) </a:t>
            </a:r>
            <a:r>
              <a:rPr lang="en-GB" sz="2800" dirty="0">
                <a:hlinkClick r:id="rId3"/>
              </a:rPr>
              <a:t>https://www.frontiersin.org/articles/10.3389/feduc.2018.00067/full</a:t>
            </a:r>
            <a:r>
              <a:rPr lang="en-GB" sz="2800" dirty="0"/>
              <a:t> </a:t>
            </a:r>
          </a:p>
          <a:p>
            <a:r>
              <a:rPr lang="en-GB" sz="2800" dirty="0"/>
              <a:t>And traditional written feedback doesn’t work: “Approaches that emphasise feedback as telling are insufficient because students are often not equipped to decode or act on statements satisfactorily, so key messages remain invisible” (Sadler 2010).</a:t>
            </a:r>
          </a:p>
          <a:p>
            <a:endParaRPr lang="en-GB" sz="2800" dirty="0"/>
          </a:p>
        </p:txBody>
      </p:sp>
      <p:pic>
        <p:nvPicPr>
          <p:cNvPr id="3" name="Picture 2">
            <a:extLst>
              <a:ext uri="{FF2B5EF4-FFF2-40B4-BE49-F238E27FC236}">
                <a16:creationId xmlns:a16="http://schemas.microsoft.com/office/drawing/2014/main" id="{36D47E25-529B-4721-A80D-D2CF7B317C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98710" y="3763055"/>
            <a:ext cx="3094945" cy="3094945"/>
          </a:xfrm>
          <a:prstGeom prst="rect">
            <a:avLst/>
          </a:prstGeom>
        </p:spPr>
      </p:pic>
      <p:pic>
        <p:nvPicPr>
          <p:cNvPr id="7" name="Picture 6">
            <a:extLst>
              <a:ext uri="{FF2B5EF4-FFF2-40B4-BE49-F238E27FC236}">
                <a16:creationId xmlns:a16="http://schemas.microsoft.com/office/drawing/2014/main" id="{6A73F673-7F38-446A-8D0C-C4D556537C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83178" y="1486025"/>
            <a:ext cx="2844573" cy="2844573"/>
          </a:xfrm>
          <a:prstGeom prst="rect">
            <a:avLst/>
          </a:prstGeom>
        </p:spPr>
      </p:pic>
    </p:spTree>
    <p:extLst>
      <p:ext uri="{BB962C8B-B14F-4D97-AF65-F5344CB8AC3E}">
        <p14:creationId xmlns:p14="http://schemas.microsoft.com/office/powerpoint/2010/main" val="818144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1837"/>
          </a:xfrm>
        </p:spPr>
        <p:txBody>
          <a:bodyPr>
            <a:normAutofit/>
          </a:bodyPr>
          <a:lstStyle/>
          <a:p>
            <a:r>
              <a:rPr lang="en-GB" sz="3600" b="1" dirty="0">
                <a:solidFill>
                  <a:srgbClr val="FFFF00"/>
                </a:solidFill>
                <a:latin typeface="Calibri" pitchFamily="34" charset="0"/>
              </a:rPr>
              <a:t>How’s your brain?</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457200" y="908650"/>
            <a:ext cx="8229600" cy="5217513"/>
          </a:xfrm>
        </p:spPr>
        <p:txBody>
          <a:bodyPr>
            <a:normAutofit lnSpcReduction="10000"/>
          </a:bodyPr>
          <a:lstStyle/>
          <a:p>
            <a:pPr marL="0" indent="0">
              <a:buNone/>
            </a:pPr>
            <a:r>
              <a:rPr lang="en-GB" b="1" dirty="0">
                <a:latin typeface="Calibri" pitchFamily="34" charset="0"/>
              </a:rPr>
              <a:t>My brain is:</a:t>
            </a:r>
          </a:p>
          <a:p>
            <a:pPr>
              <a:buFont typeface="+mj-lt"/>
              <a:buAutoNum type="alphaUcPeriod"/>
            </a:pPr>
            <a:r>
              <a:rPr lang="en-GB" b="1" dirty="0">
                <a:latin typeface="Calibri" pitchFamily="34" charset="0"/>
              </a:rPr>
              <a:t> 	Digital</a:t>
            </a:r>
          </a:p>
          <a:p>
            <a:pPr>
              <a:buFont typeface="+mj-lt"/>
              <a:buAutoNum type="alphaUcPeriod"/>
            </a:pPr>
            <a:r>
              <a:rPr lang="en-GB" b="1" dirty="0"/>
              <a:t> 	Analogue</a:t>
            </a:r>
          </a:p>
          <a:p>
            <a:pPr>
              <a:buFont typeface="+mj-lt"/>
              <a:buAutoNum type="alphaUcPeriod"/>
            </a:pPr>
            <a:r>
              <a:rPr lang="en-GB" b="1" dirty="0">
                <a:latin typeface="Calibri" pitchFamily="34" charset="0"/>
              </a:rPr>
              <a:t> 	Both</a:t>
            </a:r>
          </a:p>
          <a:p>
            <a:pPr>
              <a:buFont typeface="+mj-lt"/>
              <a:buAutoNum type="alphaUcPeriod"/>
            </a:pPr>
            <a:r>
              <a:rPr lang="en-GB" b="1" dirty="0"/>
              <a:t> 	Neither</a:t>
            </a:r>
          </a:p>
          <a:p>
            <a:pPr>
              <a:buFont typeface="+mj-lt"/>
              <a:buAutoNum type="alphaUcPeriod"/>
            </a:pPr>
            <a:r>
              <a:rPr lang="en-GB" b="1" dirty="0">
                <a:latin typeface="Calibri" pitchFamily="34" charset="0"/>
              </a:rPr>
              <a:t> 	Don’t know</a:t>
            </a:r>
          </a:p>
          <a:p>
            <a:pPr marL="0" indent="0">
              <a:buNone/>
            </a:pPr>
            <a:r>
              <a:rPr lang="en-GB" b="1" dirty="0">
                <a:solidFill>
                  <a:srgbClr val="FFC000"/>
                </a:solidFill>
                <a:latin typeface="Calibri" pitchFamily="34" charset="0"/>
              </a:rPr>
              <a:t>Voting:</a:t>
            </a:r>
            <a:r>
              <a:rPr lang="en-GB" b="1" dirty="0">
                <a:latin typeface="Calibri" pitchFamily="34" charset="0"/>
              </a:rPr>
              <a:t> </a:t>
            </a:r>
            <a:r>
              <a:rPr lang="en-GB" b="1" dirty="0">
                <a:solidFill>
                  <a:srgbClr val="92D050"/>
                </a:solidFill>
                <a:latin typeface="Calibri" pitchFamily="34" charset="0"/>
              </a:rPr>
              <a:t>A = 2 hands</a:t>
            </a:r>
            <a:r>
              <a:rPr lang="en-GB" b="1" dirty="0">
                <a:latin typeface="Calibri" pitchFamily="34" charset="0"/>
              </a:rPr>
              <a:t>, </a:t>
            </a:r>
            <a:r>
              <a:rPr lang="en-GB" b="1" dirty="0">
                <a:solidFill>
                  <a:schemeClr val="accent1">
                    <a:lumMod val="60000"/>
                    <a:lumOff val="40000"/>
                  </a:schemeClr>
                </a:solidFill>
                <a:latin typeface="Calibri" pitchFamily="34" charset="0"/>
              </a:rPr>
              <a:t>B = 1 hand</a:t>
            </a:r>
          </a:p>
          <a:p>
            <a:pPr marL="0" indent="0">
              <a:buNone/>
            </a:pPr>
            <a:r>
              <a:rPr lang="en-GB" b="1" dirty="0">
                <a:solidFill>
                  <a:srgbClr val="33CC33"/>
                </a:solidFill>
              </a:rPr>
              <a:t>C = touch left ear</a:t>
            </a:r>
            <a:r>
              <a:rPr lang="en-GB" b="1" dirty="0"/>
              <a:t>, </a:t>
            </a:r>
            <a:r>
              <a:rPr lang="en-GB" b="1" dirty="0">
                <a:solidFill>
                  <a:srgbClr val="FF6699"/>
                </a:solidFill>
              </a:rPr>
              <a:t>D = touch right ear</a:t>
            </a:r>
          </a:p>
          <a:p>
            <a:pPr marL="0" indent="0">
              <a:buNone/>
            </a:pPr>
            <a:r>
              <a:rPr lang="en-GB" b="1" dirty="0">
                <a:solidFill>
                  <a:schemeClr val="accent6">
                    <a:lumMod val="60000"/>
                    <a:lumOff val="40000"/>
                  </a:schemeClr>
                </a:solidFill>
                <a:latin typeface="Calibri" pitchFamily="34" charset="0"/>
              </a:rPr>
              <a:t>E </a:t>
            </a:r>
            <a:r>
              <a:rPr lang="en-GB" b="1" dirty="0">
                <a:solidFill>
                  <a:schemeClr val="accent6">
                    <a:lumMod val="60000"/>
                    <a:lumOff val="40000"/>
                  </a:schemeClr>
                </a:solidFill>
              </a:rPr>
              <a:t>= scratch your head</a:t>
            </a:r>
            <a:endParaRPr lang="en-GB" b="1" dirty="0">
              <a:solidFill>
                <a:schemeClr val="accent6">
                  <a:lumMod val="60000"/>
                  <a:lumOff val="40000"/>
                </a:schemeClr>
              </a:solidFill>
              <a:latin typeface="Calibri" pitchFamily="34" charset="0"/>
            </a:endParaRPr>
          </a:p>
        </p:txBody>
      </p:sp>
    </p:spTree>
    <p:extLst>
      <p:ext uri="{BB962C8B-B14F-4D97-AF65-F5344CB8AC3E}">
        <p14:creationId xmlns:p14="http://schemas.microsoft.com/office/powerpoint/2010/main" val="14788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176747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lots of people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064399375"/>
      </p:ext>
    </p:extLst>
  </p:cSld>
  <p:clrMapOvr>
    <a:overrideClrMapping bg1="dk1" tx1="lt1" bg2="dk2" tx2="lt2" accent1="accent1" accent2="accent2" accent3="accent3" accent4="accent4" accent5="accent5" accent6="accent6" hlink="hlink" folHlink="folHlink"/>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6" name="Rectangle 4"/>
          <p:cNvSpPr>
            <a:spLocks noGrp="1" noRot="1" noChangeArrowheads="1"/>
          </p:cNvSpPr>
          <p:nvPr>
            <p:ph type="title"/>
          </p:nvPr>
        </p:nvSpPr>
        <p:spPr>
          <a:xfrm>
            <a:off x="0" y="0"/>
            <a:ext cx="9144000" cy="1214422"/>
          </a:xfrm>
          <a:noFill/>
          <a:ln w="9525" algn="ctr">
            <a:noFill/>
            <a:miter lim="800000"/>
            <a:headEnd/>
            <a:tailEnd/>
          </a:ln>
        </p:spPr>
        <p:txBody>
          <a:bodyPr vert="horz" wrap="square" lIns="91440" tIns="45720" rIns="91440" bIns="45720" numCol="1" anchor="ctr" anchorCtr="0" compatLnSpc="1">
            <a:prstTxWarp prst="textNoShape">
              <a:avLst/>
            </a:prstTxWarp>
          </a:bodyPr>
          <a:lstStyle/>
          <a:p>
            <a:br>
              <a:rPr lang="en-GB" sz="3200" b="1" dirty="0">
                <a:solidFill>
                  <a:srgbClr val="FFFF00"/>
                </a:solidFill>
                <a:latin typeface="Calibri" panose="020F0502020204030204" pitchFamily="34" charset="0"/>
                <a:cs typeface="Calibri" panose="020F0502020204030204" pitchFamily="34" charset="0"/>
              </a:rPr>
            </a:br>
            <a:r>
              <a:rPr lang="en-GB" sz="3200" b="1" dirty="0">
                <a:solidFill>
                  <a:srgbClr val="FFFF00"/>
                </a:solidFill>
                <a:latin typeface="Calibri" panose="020F0502020204030204" pitchFamily="34" charset="0"/>
                <a:cs typeface="Calibri" panose="020F0502020204030204" pitchFamily="34" charset="0"/>
              </a:rPr>
              <a:t>How Students Really Learn</a:t>
            </a:r>
            <a:br>
              <a:rPr lang="en-GB" sz="3200" b="1" dirty="0">
                <a:solidFill>
                  <a:srgbClr val="FFFF00"/>
                </a:solidFill>
                <a:latin typeface="Calibri" panose="020F0502020204030204" pitchFamily="34" charset="0"/>
                <a:cs typeface="Calibri" panose="020F0502020204030204" pitchFamily="34" charset="0"/>
              </a:rPr>
            </a:br>
            <a:r>
              <a:rPr lang="en-GB" sz="3200" b="1" dirty="0">
                <a:solidFill>
                  <a:srgbClr val="FFFF00"/>
                </a:solidFill>
                <a:latin typeface="Calibri" panose="020F0502020204030204" pitchFamily="34" charset="0"/>
                <a:cs typeface="Calibri" panose="020F0502020204030204" pitchFamily="34" charset="0"/>
              </a:rPr>
              <a:t>‘Ripples’ model of learning</a:t>
            </a: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300147806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189875394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Which wavelength should I teach on?</a:t>
            </a:r>
          </a:p>
        </p:txBody>
      </p:sp>
      <p:sp>
        <p:nvSpPr>
          <p:cNvPr id="259075" name="Rectangle 3"/>
          <p:cNvSpPr>
            <a:spLocks noGrp="1" noChangeArrowheads="1"/>
          </p:cNvSpPr>
          <p:nvPr>
            <p:ph idx="1"/>
          </p:nvPr>
        </p:nvSpPr>
        <p:spPr>
          <a:xfrm>
            <a:off x="358777" y="1123963"/>
            <a:ext cx="8605838" cy="4743440"/>
          </a:xfrm>
        </p:spPr>
        <p:txBody>
          <a:bodyPr/>
          <a:lstStyle/>
          <a:p>
            <a:pPr>
              <a:buNone/>
              <a:defRPr/>
            </a:pPr>
            <a:r>
              <a:rPr lang="en-GB" sz="2800" dirty="0"/>
              <a:t>The only one that works for today’s students is </a:t>
            </a:r>
            <a:r>
              <a:rPr lang="en-GB" sz="4400" dirty="0">
                <a:solidFill>
                  <a:srgbClr val="9966FF"/>
                </a:solidFill>
                <a:highlight>
                  <a:srgbClr val="FFFF00"/>
                </a:highlight>
                <a:latin typeface="Times New Roman" panose="02020603050405020304" pitchFamily="18" charset="0"/>
                <a:cs typeface="Times New Roman" panose="02020603050405020304" pitchFamily="18" charset="0"/>
              </a:rPr>
              <a:t>WIIFM</a:t>
            </a:r>
            <a:endParaRPr lang="en-GB" sz="3600" dirty="0">
              <a:solidFill>
                <a:srgbClr val="9966FF"/>
              </a:solidFill>
              <a:highlight>
                <a:srgbClr val="FFFF00"/>
              </a:highlight>
              <a:latin typeface="Times New Roman" panose="02020603050405020304" pitchFamily="18" charset="0"/>
              <a:cs typeface="Times New Roman" panose="02020603050405020304" pitchFamily="18" charset="0"/>
            </a:endParaRPr>
          </a:p>
          <a:p>
            <a:pPr>
              <a:buNone/>
              <a:defRPr/>
            </a:pPr>
            <a:r>
              <a:rPr lang="en-GB" sz="3600" dirty="0">
                <a:solidFill>
                  <a:srgbClr val="9966FF"/>
                </a:solidFill>
              </a:rPr>
              <a:t>What’s in it for me?</a:t>
            </a:r>
          </a:p>
          <a:p>
            <a:pPr>
              <a:defRPr/>
            </a:pPr>
            <a:r>
              <a:rPr lang="en-GB" sz="2800" dirty="0"/>
              <a:t>Consciously address the </a:t>
            </a:r>
            <a:r>
              <a:rPr lang="en-GB" sz="2800" dirty="0">
                <a:solidFill>
                  <a:srgbClr val="FF0000"/>
                </a:solidFill>
              </a:rPr>
              <a:t>‘so what’ </a:t>
            </a:r>
            <a:r>
              <a:rPr lang="en-GB" sz="2800" dirty="0"/>
              <a:t>in students’ minds;</a:t>
            </a:r>
          </a:p>
          <a:p>
            <a:pPr>
              <a:defRPr/>
            </a:pPr>
            <a:r>
              <a:rPr lang="en-GB" sz="2800" dirty="0"/>
              <a:t>Warm up their </a:t>
            </a:r>
            <a:r>
              <a:rPr lang="en-GB" sz="2800" dirty="0">
                <a:solidFill>
                  <a:srgbClr val="FF0000"/>
                </a:solidFill>
              </a:rPr>
              <a:t>‘want’ </a:t>
            </a:r>
            <a:r>
              <a:rPr lang="en-GB" sz="2800" dirty="0"/>
              <a:t>to learn.</a:t>
            </a:r>
          </a:p>
          <a:p>
            <a:pPr>
              <a:defRPr/>
            </a:pPr>
            <a:r>
              <a:rPr lang="en-GB" sz="2800" dirty="0"/>
              <a:t>Clarify their </a:t>
            </a:r>
            <a:r>
              <a:rPr lang="en-GB" sz="2800" dirty="0">
                <a:solidFill>
                  <a:srgbClr val="FF0000"/>
                </a:solidFill>
              </a:rPr>
              <a:t>‘need’ </a:t>
            </a:r>
            <a:r>
              <a:rPr lang="en-GB" sz="2800" dirty="0"/>
              <a:t>to learn.</a:t>
            </a:r>
          </a:p>
          <a:p>
            <a:pPr>
              <a:defRPr/>
            </a:pPr>
            <a:r>
              <a:rPr lang="en-GB" sz="2800" dirty="0"/>
              <a:t>They learn far more readily if they are continuously aware of the benefits for them of putting energy into their learning.</a:t>
            </a:r>
          </a:p>
        </p:txBody>
      </p:sp>
    </p:spTree>
    <p:extLst>
      <p:ext uri="{BB962C8B-B14F-4D97-AF65-F5344CB8AC3E}">
        <p14:creationId xmlns:p14="http://schemas.microsoft.com/office/powerpoint/2010/main" val="35697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FFFF00"/>
                </a:solidFill>
                <a:latin typeface="Calibri" pitchFamily="34" charset="0"/>
              </a:rPr>
              <a:t>Another MCQ </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5" y="836641"/>
            <a:ext cx="8605838" cy="5030760"/>
          </a:xfrm>
        </p:spPr>
        <p:txBody>
          <a:bodyPr/>
          <a:lstStyle/>
          <a:p>
            <a:pPr marL="0" indent="0">
              <a:buNone/>
            </a:pPr>
            <a:r>
              <a:rPr lang="en-GB" dirty="0">
                <a:solidFill>
                  <a:schemeClr val="bg1"/>
                </a:solidFill>
                <a:latin typeface="Calibri" pitchFamily="34" charset="0"/>
              </a:rPr>
              <a:t>About learning styles,</a:t>
            </a:r>
          </a:p>
          <a:p>
            <a:pPr>
              <a:buClr>
                <a:srgbClr val="00B0F0"/>
              </a:buClr>
              <a:buFont typeface="+mj-lt"/>
              <a:buAutoNum type="alphaUcPeriod"/>
              <a:tabLst>
                <a:tab pos="6105525" algn="l"/>
              </a:tabLst>
            </a:pPr>
            <a:r>
              <a:rPr lang="en-GB" dirty="0">
                <a:solidFill>
                  <a:schemeClr val="bg1"/>
                </a:solidFill>
              </a:rPr>
              <a:t>I think they’re very important</a:t>
            </a:r>
          </a:p>
          <a:p>
            <a:pPr>
              <a:buClr>
                <a:srgbClr val="00B0F0"/>
              </a:buClr>
              <a:buFont typeface="+mj-lt"/>
              <a:buAutoNum type="alphaUcPeriod"/>
            </a:pPr>
            <a:r>
              <a:rPr lang="en-GB" dirty="0">
                <a:solidFill>
                  <a:schemeClr val="bg1"/>
                </a:solidFill>
              </a:rPr>
              <a:t>I think they’re a load of rubbish</a:t>
            </a:r>
          </a:p>
          <a:p>
            <a:pPr>
              <a:buClr>
                <a:srgbClr val="00B0F0"/>
              </a:buClr>
              <a:buFont typeface="+mj-lt"/>
              <a:buAutoNum type="alphaUcPeriod"/>
            </a:pPr>
            <a:r>
              <a:rPr lang="en-GB" dirty="0">
                <a:solidFill>
                  <a:schemeClr val="bg1"/>
                </a:solidFill>
                <a:latin typeface="Calibri" pitchFamily="34" charset="0"/>
              </a:rPr>
              <a:t>I know what mine is (or are)</a:t>
            </a:r>
          </a:p>
          <a:p>
            <a:pPr>
              <a:buClr>
                <a:srgbClr val="00B0F0"/>
              </a:buClr>
              <a:buFont typeface="+mj-lt"/>
              <a:buAutoNum type="alphaUcPeriod"/>
            </a:pPr>
            <a:r>
              <a:rPr lang="en-GB" dirty="0">
                <a:solidFill>
                  <a:schemeClr val="bg1"/>
                </a:solidFill>
              </a:rPr>
              <a:t>They can’t be changed</a:t>
            </a:r>
          </a:p>
          <a:p>
            <a:pPr>
              <a:buClr>
                <a:srgbClr val="00B0F0"/>
              </a:buClr>
              <a:buFont typeface="+mj-lt"/>
              <a:buAutoNum type="alphaUcPeriod"/>
            </a:pPr>
            <a:r>
              <a:rPr lang="en-GB" dirty="0">
                <a:solidFill>
                  <a:schemeClr val="bg1"/>
                </a:solidFill>
                <a:latin typeface="Calibri" pitchFamily="34" charset="0"/>
              </a:rPr>
              <a:t>They change over time</a:t>
            </a:r>
          </a:p>
          <a:p>
            <a:pPr marL="0" indent="0">
              <a:buNone/>
            </a:pPr>
            <a:r>
              <a:rPr lang="en-GB" sz="2400" dirty="0">
                <a:solidFill>
                  <a:srgbClr val="FFC000"/>
                </a:solidFill>
                <a:highlight>
                  <a:srgbClr val="000000"/>
                </a:highlight>
              </a:rPr>
              <a:t>Voting:</a:t>
            </a:r>
            <a:r>
              <a:rPr lang="en-GB" sz="2400" dirty="0">
                <a:highlight>
                  <a:srgbClr val="000000"/>
                </a:highlight>
              </a:rPr>
              <a:t> </a:t>
            </a:r>
            <a:r>
              <a:rPr lang="en-GB" sz="2400" dirty="0">
                <a:solidFill>
                  <a:srgbClr val="92D050"/>
                </a:solidFill>
                <a:highlight>
                  <a:srgbClr val="000000"/>
                </a:highlight>
              </a:rPr>
              <a:t>A = 2 hands</a:t>
            </a:r>
            <a:r>
              <a:rPr lang="en-GB" sz="2400" dirty="0">
                <a:highlight>
                  <a:srgbClr val="000000"/>
                </a:highlight>
              </a:rPr>
              <a:t>, 	</a:t>
            </a:r>
            <a:r>
              <a:rPr lang="en-GB" sz="2400" dirty="0">
                <a:solidFill>
                  <a:schemeClr val="accent1">
                    <a:lumMod val="60000"/>
                    <a:lumOff val="40000"/>
                  </a:schemeClr>
                </a:solidFill>
                <a:highlight>
                  <a:srgbClr val="000000"/>
                </a:highlight>
              </a:rPr>
              <a:t>B = 1 hand</a:t>
            </a:r>
          </a:p>
          <a:p>
            <a:pPr marL="0" indent="0">
              <a:buNone/>
            </a:pPr>
            <a:r>
              <a:rPr lang="en-GB" sz="2400" dirty="0">
                <a:solidFill>
                  <a:srgbClr val="33CC33"/>
                </a:solidFill>
                <a:highlight>
                  <a:srgbClr val="000000"/>
                </a:highlight>
              </a:rPr>
              <a:t>C = touch left ear</a:t>
            </a:r>
            <a:r>
              <a:rPr lang="en-GB" sz="2400" dirty="0">
                <a:highlight>
                  <a:srgbClr val="000000"/>
                </a:highlight>
              </a:rPr>
              <a:t>, 	</a:t>
            </a:r>
            <a:r>
              <a:rPr lang="en-GB" sz="2400" dirty="0">
                <a:solidFill>
                  <a:srgbClr val="FF6699"/>
                </a:solidFill>
                <a:highlight>
                  <a:srgbClr val="000000"/>
                </a:highlight>
              </a:rPr>
              <a:t>D = touch right ear  </a:t>
            </a:r>
          </a:p>
          <a:p>
            <a:pPr marL="0" indent="0">
              <a:buNone/>
            </a:pPr>
            <a:r>
              <a:rPr lang="en-GB" sz="2400" dirty="0">
                <a:solidFill>
                  <a:schemeClr val="accent6">
                    <a:lumMod val="60000"/>
                    <a:lumOff val="40000"/>
                  </a:schemeClr>
                </a:solidFill>
                <a:highlight>
                  <a:srgbClr val="000000"/>
                </a:highlight>
              </a:rPr>
              <a:t>E = scratch your head</a:t>
            </a:r>
          </a:p>
        </p:txBody>
      </p:sp>
    </p:spTree>
    <p:extLst>
      <p:ext uri="{BB962C8B-B14F-4D97-AF65-F5344CB8AC3E}">
        <p14:creationId xmlns:p14="http://schemas.microsoft.com/office/powerpoint/2010/main" val="1935727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So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pPr marL="0" indent="0">
              <a:buNone/>
            </a:pPr>
            <a:r>
              <a:rPr lang="en-GB" sz="4800" dirty="0">
                <a:highlight>
                  <a:srgbClr val="00FF00"/>
                </a:highlight>
              </a:rPr>
              <a:t>“No evidence to back idea of 			learning styles”</a:t>
            </a:r>
          </a:p>
          <a:p>
            <a:endParaRPr lang="en-GB" dirty="0"/>
          </a:p>
        </p:txBody>
      </p:sp>
    </p:spTree>
    <p:extLst>
      <p:ext uri="{BB962C8B-B14F-4D97-AF65-F5344CB8AC3E}">
        <p14:creationId xmlns:p14="http://schemas.microsoft.com/office/powerpoint/2010/main" val="18747599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F17B-7599-4984-99A6-C1202E364606}"/>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Happy New Year!</a:t>
            </a:r>
          </a:p>
        </p:txBody>
      </p:sp>
      <p:sp>
        <p:nvSpPr>
          <p:cNvPr id="3" name="Content Placeholder 2">
            <a:extLst>
              <a:ext uri="{FF2B5EF4-FFF2-40B4-BE49-F238E27FC236}">
                <a16:creationId xmlns:a16="http://schemas.microsoft.com/office/drawing/2014/main" id="{B638197B-2335-45F7-83DB-FB7FCBC09CC8}"/>
              </a:ext>
            </a:extLst>
          </p:cNvPr>
          <p:cNvSpPr>
            <a:spLocks noGrp="1"/>
          </p:cNvSpPr>
          <p:nvPr>
            <p:ph idx="1"/>
          </p:nvPr>
        </p:nvSpPr>
        <p:spPr/>
        <p:txBody>
          <a:bodyPr/>
          <a:lstStyle/>
          <a:p>
            <a:r>
              <a:rPr lang="en-GB" dirty="0"/>
              <a:t>How many of you were with me on Wednesday 21st June, 2017, when I ran a session here on ‘Learning, feedback, assessment and large group teaching’?</a:t>
            </a:r>
          </a:p>
          <a:p>
            <a:r>
              <a:rPr lang="en-GB" dirty="0"/>
              <a:t>What was the most important thing you learned then?</a:t>
            </a:r>
          </a:p>
          <a:p>
            <a:pPr marL="0" indent="0">
              <a:buNone/>
            </a:pPr>
            <a:endParaRPr lang="en-GB" dirty="0"/>
          </a:p>
        </p:txBody>
      </p:sp>
    </p:spTree>
    <p:extLst>
      <p:ext uri="{BB962C8B-B14F-4D97-AF65-F5344CB8AC3E}">
        <p14:creationId xmlns:p14="http://schemas.microsoft.com/office/powerpoint/2010/main" val="236815114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A2A36-E2EA-4775-BF6E-A72DF6DCF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568" y="0"/>
            <a:ext cx="8880863" cy="6858000"/>
          </a:xfrm>
          <a:prstGeom prst="rect">
            <a:avLst/>
          </a:prstGeom>
        </p:spPr>
      </p:pic>
    </p:spTree>
    <p:extLst>
      <p:ext uri="{BB962C8B-B14F-4D97-AF65-F5344CB8AC3E}">
        <p14:creationId xmlns:p14="http://schemas.microsoft.com/office/powerpoint/2010/main" val="52014112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203257671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72001069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41719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6943439"/>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b="1" dirty="0">
                <a:solidFill>
                  <a:srgbClr val="00B0F0"/>
                </a:solidFill>
                <a:latin typeface="Calibri" panose="020F0502020204030204" pitchFamily="34" charset="0"/>
                <a:ea typeface="+mj-ea"/>
                <a:cs typeface="Calibri" panose="020F0502020204030204" pitchFamily="34" charset="0"/>
              </a:rPr>
              <a:t>What else can we do to use assessment and feedback to:</a:t>
            </a:r>
          </a:p>
        </p:txBody>
      </p:sp>
    </p:spTree>
    <p:extLst>
      <p:ext uri="{BB962C8B-B14F-4D97-AF65-F5344CB8AC3E}">
        <p14:creationId xmlns:p14="http://schemas.microsoft.com/office/powerpoint/2010/main" val="2157355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100" b="1" i="0" u="none" strike="noStrike" kern="0" cap="none" spc="0" normalizeH="0" baseline="0" noProof="0" dirty="0">
              <a:ln>
                <a:noFill/>
              </a:ln>
              <a:solidFill>
                <a:prstClr val="white"/>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white"/>
                </a:solidFill>
                <a:effectLst/>
                <a:uLnTx/>
                <a:uFillTx/>
                <a:latin typeface="Calibri"/>
              </a:rPr>
              <a:t>We know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100" b="1" kern="0" dirty="0">
                <a:solidFill>
                  <a:prstClr val="white"/>
                </a:solidFill>
                <a:latin typeface="Calibri"/>
              </a:rPr>
              <a:t>w</a:t>
            </a:r>
            <a:r>
              <a:rPr kumimoji="0" lang="en-US" sz="3100" b="1" i="0" u="none" strike="noStrike" kern="0" cap="none" spc="0" normalizeH="0" baseline="0" noProof="0" dirty="0">
                <a:ln>
                  <a:noFill/>
                </a:ln>
                <a:solidFill>
                  <a:prstClr val="white"/>
                </a:solidFill>
                <a:effectLst/>
                <a:uLnTx/>
                <a:uFillTx/>
                <a:latin typeface="Calibri"/>
              </a:rPr>
              <a:t>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100" b="1" i="0" u="none" strike="noStrike" kern="0" cap="none" spc="0" normalizeH="0" baseline="0" noProof="0" dirty="0">
              <a:ln>
                <a:noFill/>
              </a:ln>
              <a:solidFill>
                <a:prstClr val="white"/>
              </a:solidFill>
              <a:effectLst/>
              <a:uLnTx/>
              <a:uFillTx/>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t>
            </a:r>
            <a:r>
              <a:rPr kumimoji="0" lang="en-US" sz="3200" b="1" i="1" u="none" strike="noStrike" kern="0" cap="none" spc="0" normalizeH="0" baseline="0" noProof="0" dirty="0">
                <a:ln>
                  <a:noFill/>
                </a:ln>
                <a:solidFill>
                  <a:prstClr val="black"/>
                </a:solidFill>
                <a:effectLst/>
                <a:uLnTx/>
                <a:uFillTx/>
                <a:latin typeface="Calibri"/>
                <a:ea typeface="+mn-ea"/>
                <a:cs typeface="+mn-cs"/>
              </a:rPr>
              <a:t>as</a:t>
            </a:r>
            <a:r>
              <a:rPr kumimoji="0" lang="en-US" sz="3200" b="1" i="0" u="none" strike="noStrike" kern="0" cap="none" spc="0" normalizeH="0" baseline="0" noProof="0" dirty="0">
                <a:ln>
                  <a:noFill/>
                </a:ln>
                <a:solidFill>
                  <a:prstClr val="black"/>
                </a:solidFill>
                <a:effectLst/>
                <a:uLnTx/>
                <a:uFillTx/>
                <a:latin typeface="Calibri"/>
                <a:ea typeface="+mn-ea"/>
                <a:cs typeface="+mn-cs"/>
              </a:rPr>
              <a: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10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0070C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3118131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Boud et al 2010: ‘Assessment 2020’</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322198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Boud et al, 2010</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1699498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667359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2BC1-FC9D-420F-98C3-22AF2B46052E}"/>
              </a:ext>
            </a:extLst>
          </p:cNvPr>
          <p:cNvSpPr>
            <a:spLocks noGrp="1"/>
          </p:cNvSpPr>
          <p:nvPr>
            <p:ph type="title"/>
          </p:nvPr>
        </p:nvSpPr>
        <p:spPr/>
        <p:txBody>
          <a:bodyPr/>
          <a:lstStyle/>
          <a:p>
            <a:r>
              <a:rPr lang="en-GB" b="1" dirty="0"/>
              <a:t>Your Programme Development Week</a:t>
            </a:r>
          </a:p>
        </p:txBody>
      </p:sp>
      <p:sp>
        <p:nvSpPr>
          <p:cNvPr id="3" name="Content Placeholder 2">
            <a:extLst>
              <a:ext uri="{FF2B5EF4-FFF2-40B4-BE49-F238E27FC236}">
                <a16:creationId xmlns:a16="http://schemas.microsoft.com/office/drawing/2014/main" id="{956286C7-8930-4192-8DBA-D085B1309F60}"/>
              </a:ext>
            </a:extLst>
          </p:cNvPr>
          <p:cNvSpPr>
            <a:spLocks noGrp="1"/>
          </p:cNvSpPr>
          <p:nvPr>
            <p:ph idx="1"/>
          </p:nvPr>
        </p:nvSpPr>
        <p:spPr/>
        <p:txBody>
          <a:bodyPr/>
          <a:lstStyle/>
          <a:p>
            <a:r>
              <a:rPr lang="en-GB" dirty="0"/>
              <a:t>This programme development week will review programme and module methods of assessment so as to establish a School-wide strategy that will enhance student learning, learning support and guidance and the overall quality of methods of assessment and feedback.</a:t>
            </a:r>
          </a:p>
          <a:p>
            <a:endParaRPr lang="en-GB" dirty="0"/>
          </a:p>
        </p:txBody>
      </p:sp>
    </p:spTree>
    <p:extLst>
      <p:ext uri="{BB962C8B-B14F-4D97-AF65-F5344CB8AC3E}">
        <p14:creationId xmlns:p14="http://schemas.microsoft.com/office/powerpoint/2010/main" val="208671790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The read-write industry</a:t>
            </a:r>
          </a:p>
        </p:txBody>
      </p:sp>
    </p:spTree>
    <p:extLst>
      <p:ext uri="{BB962C8B-B14F-4D97-AF65-F5344CB8AC3E}">
        <p14:creationId xmlns:p14="http://schemas.microsoft.com/office/powerpoint/2010/main" val="3266598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In the exam room you’re on your own</a:t>
            </a:r>
          </a:p>
        </p:txBody>
      </p:sp>
    </p:spTree>
    <p:extLst>
      <p:ext uri="{BB962C8B-B14F-4D97-AF65-F5344CB8AC3E}">
        <p14:creationId xmlns:p14="http://schemas.microsoft.com/office/powerpoint/2010/main" val="18696721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Ten Concerns about exams</a:t>
            </a:r>
          </a:p>
        </p:txBody>
      </p:sp>
      <p:sp>
        <p:nvSpPr>
          <p:cNvPr id="33795" name="Rectangle 3"/>
          <p:cNvSpPr>
            <a:spLocks noGrp="1" noChangeArrowheads="1"/>
          </p:cNvSpPr>
          <p:nvPr>
            <p:ph idx="1"/>
          </p:nvPr>
        </p:nvSpPr>
        <p:spPr>
          <a:noFill/>
          <a:ln/>
        </p:spPr>
        <p:txBody>
          <a:bodyPr/>
          <a:lstStyle/>
          <a:p>
            <a:pPr>
              <a:spcBef>
                <a:spcPct val="25000"/>
              </a:spcBef>
            </a:pPr>
            <a:r>
              <a:rPr lang="en-GB" sz="2800" dirty="0"/>
              <a:t>These ten concerns are about time-constrained unseen written examinations.</a:t>
            </a:r>
          </a:p>
          <a:p>
            <a:pPr>
              <a:spcBef>
                <a:spcPct val="25000"/>
              </a:spcBef>
            </a:pPr>
            <a:r>
              <a:rPr lang="en-GB" sz="2800" dirty="0"/>
              <a:t>As we explore these, think of how other forms of exam can get round some of these concerns...</a:t>
            </a:r>
          </a:p>
          <a:p>
            <a:pPr lvl="1">
              <a:spcBef>
                <a:spcPct val="25000"/>
              </a:spcBef>
            </a:pPr>
            <a:r>
              <a:rPr lang="en-US" sz="1800" dirty="0"/>
              <a:t>open book</a:t>
            </a:r>
          </a:p>
          <a:p>
            <a:pPr lvl="1">
              <a:spcBef>
                <a:spcPct val="25000"/>
              </a:spcBef>
            </a:pPr>
            <a:r>
              <a:rPr lang="en-US" sz="1800" dirty="0"/>
              <a:t>open notes</a:t>
            </a:r>
          </a:p>
          <a:p>
            <a:pPr lvl="1">
              <a:spcBef>
                <a:spcPct val="25000"/>
              </a:spcBef>
            </a:pPr>
            <a:r>
              <a:rPr lang="en-US" sz="1800" dirty="0"/>
              <a:t>time unconstrained</a:t>
            </a:r>
          </a:p>
          <a:p>
            <a:pPr lvl="1">
              <a:spcBef>
                <a:spcPct val="25000"/>
              </a:spcBef>
            </a:pPr>
            <a:r>
              <a:rPr lang="en-US" sz="1800" dirty="0"/>
              <a:t>take-away</a:t>
            </a:r>
          </a:p>
          <a:p>
            <a:pPr lvl="1">
              <a:spcBef>
                <a:spcPct val="25000"/>
              </a:spcBef>
            </a:pPr>
            <a:r>
              <a:rPr lang="en-US" sz="1800" dirty="0"/>
              <a:t>in-tray</a:t>
            </a:r>
          </a:p>
          <a:p>
            <a:pPr lvl="1">
              <a:spcBef>
                <a:spcPct val="25000"/>
              </a:spcBef>
            </a:pPr>
            <a:r>
              <a:rPr lang="en-US" sz="1800" dirty="0"/>
              <a:t>multiple-choice</a:t>
            </a:r>
          </a:p>
          <a:p>
            <a:pPr lvl="1">
              <a:spcBef>
                <a:spcPct val="25000"/>
              </a:spcBef>
            </a:pPr>
            <a:r>
              <a:rPr lang="en-US" sz="1800" dirty="0"/>
              <a:t>others….</a:t>
            </a:r>
            <a:endParaRPr lang="en-GB" sz="1800" dirty="0"/>
          </a:p>
        </p:txBody>
      </p:sp>
    </p:spTree>
    <p:extLst>
      <p:ext uri="{BB962C8B-B14F-4D97-AF65-F5344CB8AC3E}">
        <p14:creationId xmlns:p14="http://schemas.microsoft.com/office/powerpoint/2010/main" val="412055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3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37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37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37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3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r>
              <a:rPr kumimoji="0" lang="en-GB" sz="2400" b="1" i="0" u="none" strike="noStrike" kern="1200" cap="none" spc="0" normalizeH="0" baseline="0" noProof="0" dirty="0">
                <a:ln>
                  <a:noFill/>
                </a:ln>
                <a:solidFill>
                  <a:srgbClr val="59178A"/>
                </a:solidFill>
                <a:effectLst/>
                <a:uLnTx/>
                <a:uFillTx/>
                <a:latin typeface="Arial Rounded MT Bold"/>
                <a:ea typeface="+mn-ea"/>
                <a:cs typeface="+mn-cs"/>
              </a:rPr>
              <a:t> </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19" name="Rectangle 3"/>
          <p:cNvSpPr txBox="1">
            <a:spLocks noChangeArrowheads="1"/>
          </p:cNvSpPr>
          <p:nvPr/>
        </p:nvSpPr>
        <p:spPr>
          <a:xfrm>
            <a:off x="0" y="980729"/>
            <a:ext cx="9144000" cy="5877272"/>
          </a:xfrm>
          <a:prstGeom prst="rect">
            <a:avLst/>
          </a:prstGeom>
          <a:solidFill>
            <a:srgbClr val="FFFFFF">
              <a:alpha val="20000"/>
            </a:srgbClr>
          </a:solidFill>
          <a:ln/>
        </p:spPr>
        <p:txBody>
          <a:bodyPr/>
          <a:lstStyle/>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increase the ‘want’ to learn.</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are not ideal occasions for learning-by-doing.</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 amount of feedback that students receive is not optimal.</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help students to make sense of what they have learned.</a:t>
            </a:r>
          </a:p>
        </p:txBody>
      </p:sp>
      <p:sp>
        <p:nvSpPr>
          <p:cNvPr id="20" name="Rectangle 2"/>
          <p:cNvSpPr txBox="1">
            <a:spLocks noChangeArrowheads="1"/>
          </p:cNvSpPr>
          <p:nvPr/>
        </p:nvSpPr>
        <p:spPr>
          <a:xfrm>
            <a:off x="430212" y="0"/>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2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Concerns about traditional exams</a:t>
            </a:r>
          </a:p>
        </p:txBody>
      </p:sp>
    </p:spTree>
    <p:extLst>
      <p:ext uri="{BB962C8B-B14F-4D97-AF65-F5344CB8AC3E}">
        <p14:creationId xmlns:p14="http://schemas.microsoft.com/office/powerpoint/2010/main" val="2536270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Concerns about traditional exams</a:t>
            </a:r>
          </a:p>
        </p:txBody>
      </p:sp>
      <p:sp>
        <p:nvSpPr>
          <p:cNvPr id="37891" name="Rectangle 3"/>
          <p:cNvSpPr>
            <a:spLocks noGrp="1" noChangeArrowheads="1"/>
          </p:cNvSpPr>
          <p:nvPr>
            <p:ph idx="1"/>
          </p:nvPr>
        </p:nvSpPr>
        <p:spPr>
          <a:noFill/>
          <a:ln/>
        </p:spPr>
        <p:txBody>
          <a:bodyPr/>
          <a:lstStyle/>
          <a:p>
            <a:pPr marL="533400" indent="-533400">
              <a:spcBef>
                <a:spcPct val="25000"/>
              </a:spcBef>
              <a:buSzTx/>
              <a:buFont typeface="Monotype Sorts" pitchFamily="2" charset="2"/>
              <a:buAutoNum type="arabicPeriod" startAt="5"/>
            </a:pPr>
            <a:r>
              <a:rPr lang="en-GB" sz="2800"/>
              <a:t>We mark them in a rush.</a:t>
            </a:r>
          </a:p>
          <a:p>
            <a:pPr marL="533400" indent="-533400">
              <a:spcBef>
                <a:spcPct val="25000"/>
              </a:spcBef>
              <a:buSzTx/>
              <a:buFont typeface="Monotype Sorts" pitchFamily="2" charset="2"/>
              <a:buAutoNum type="arabicPeriod" startAt="5"/>
            </a:pPr>
            <a:r>
              <a:rPr lang="en-GB" sz="2800"/>
              <a:t>We’re often tired and bored when we mark them.</a:t>
            </a:r>
          </a:p>
          <a:p>
            <a:pPr marL="533400" indent="-533400">
              <a:spcBef>
                <a:spcPct val="25000"/>
              </a:spcBef>
              <a:buSzTx/>
              <a:buFont typeface="Monotype Sorts" pitchFamily="2" charset="2"/>
              <a:buAutoNum type="arabicPeriod" startAt="5"/>
            </a:pPr>
            <a:r>
              <a:rPr lang="en-GB" sz="2800"/>
              <a:t>We’re not good at marking them objectively.</a:t>
            </a:r>
          </a:p>
          <a:p>
            <a:pPr marL="533400" indent="-533400">
              <a:spcBef>
                <a:spcPct val="25000"/>
              </a:spcBef>
              <a:buSzTx/>
              <a:buFont typeface="Monotype Sorts" pitchFamily="2" charset="2"/>
              <a:buAutoNum type="arabicPeriod" startAt="5"/>
            </a:pPr>
            <a:r>
              <a:rPr lang="en-GB" sz="2800"/>
              <a:t>They favour candidates who happen to be skilled at taking exams.</a:t>
            </a:r>
          </a:p>
          <a:p>
            <a:pPr marL="533400" indent="-533400">
              <a:spcBef>
                <a:spcPct val="25000"/>
              </a:spcBef>
              <a:buSzTx/>
              <a:buFont typeface="Monotype Sorts" pitchFamily="2" charset="2"/>
              <a:buAutoNum type="arabicPeriod" startAt="5"/>
            </a:pPr>
            <a:r>
              <a:rPr lang="en-GB" sz="2800"/>
              <a:t>They force students into surface learning, and into rapidly clearing their minds of previous knowledge when preparing for the next exam.</a:t>
            </a:r>
          </a:p>
          <a:p>
            <a:pPr marL="533400" indent="-533400">
              <a:spcBef>
                <a:spcPct val="25000"/>
              </a:spcBef>
              <a:buSzTx/>
              <a:buFont typeface="Monotype Sorts" pitchFamily="2" charset="2"/>
              <a:buAutoNum type="arabicPeriod" startAt="5"/>
            </a:pPr>
            <a:r>
              <a:rPr lang="en-GB" sz="2800"/>
              <a:t>There are many important things which they don’t measure.</a:t>
            </a:r>
          </a:p>
        </p:txBody>
      </p:sp>
    </p:spTree>
    <p:extLst>
      <p:ext uri="{BB962C8B-B14F-4D97-AF65-F5344CB8AC3E}">
        <p14:creationId xmlns:p14="http://schemas.microsoft.com/office/powerpoint/2010/main" val="239043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20" name="Rectangle 3"/>
          <p:cNvSpPr txBox="1">
            <a:spLocks noChangeArrowheads="1"/>
          </p:cNvSpPr>
          <p:nvPr/>
        </p:nvSpPr>
        <p:spPr>
          <a:xfrm>
            <a:off x="0" y="0"/>
            <a:ext cx="9144000" cy="6858000"/>
          </a:xfrm>
          <a:prstGeom prst="rect">
            <a:avLst/>
          </a:prstGeom>
          <a:solidFill>
            <a:srgbClr val="FFFFFF">
              <a:alpha val="66000"/>
            </a:srgbClr>
          </a:solidFill>
          <a:ln/>
        </p:spPr>
        <p:txBody>
          <a:bodyPr/>
          <a:lstStyle/>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If students are under too much pressure, the want to learn is damaged.</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The range of learning-by-doing may be too narrow.</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Feedback may be eclipsed by marks or grades. </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Students may not have the opportunity to make sense of the feedback they receive.</a:t>
            </a:r>
          </a:p>
        </p:txBody>
      </p:sp>
      <p:sp>
        <p:nvSpPr>
          <p:cNvPr id="19" name="Rectangle 2"/>
          <p:cNvSpPr txBox="1">
            <a:spLocks noChangeArrowheads="1"/>
          </p:cNvSpPr>
          <p:nvPr/>
        </p:nvSpPr>
        <p:spPr>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2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Concerns about continuous assessment</a:t>
            </a:r>
          </a:p>
        </p:txBody>
      </p:sp>
    </p:spTree>
    <p:extLst>
      <p:ext uri="{BB962C8B-B14F-4D97-AF65-F5344CB8AC3E}">
        <p14:creationId xmlns:p14="http://schemas.microsoft.com/office/powerpoint/2010/main" val="1404434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20"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Concerns about continuous assessment</a:t>
            </a:r>
          </a:p>
        </p:txBody>
      </p:sp>
      <p:sp>
        <p:nvSpPr>
          <p:cNvPr id="44035" name="Rectangle 3"/>
          <p:cNvSpPr>
            <a:spLocks noGrp="1" noChangeArrowheads="1"/>
          </p:cNvSpPr>
          <p:nvPr>
            <p:ph idx="1"/>
          </p:nvPr>
        </p:nvSpPr>
        <p:spPr>
          <a:noFill/>
          <a:ln/>
        </p:spPr>
        <p:txBody>
          <a:bodyPr/>
          <a:lstStyle/>
          <a:p>
            <a:pPr marL="571500" indent="-571500">
              <a:spcBef>
                <a:spcPct val="35000"/>
              </a:spcBef>
              <a:buFont typeface="Wingdings" pitchFamily="2" charset="2"/>
              <a:buAutoNum type="arabicPeriod" startAt="5"/>
            </a:pPr>
            <a:r>
              <a:rPr lang="en-GB" sz="2400">
                <a:solidFill>
                  <a:schemeClr val="tx1"/>
                </a:solidFill>
              </a:rPr>
              <a:t>It may be hard to detect unwanted collaboration.</a:t>
            </a:r>
          </a:p>
          <a:p>
            <a:pPr marL="571500" indent="-571500">
              <a:spcBef>
                <a:spcPct val="35000"/>
              </a:spcBef>
              <a:buFont typeface="Wingdings" pitchFamily="2" charset="2"/>
              <a:buAutoNum type="arabicPeriod" startAt="5"/>
            </a:pPr>
            <a:r>
              <a:rPr lang="en-GB" sz="2400">
                <a:solidFill>
                  <a:schemeClr val="tx1"/>
                </a:solidFill>
              </a:rPr>
              <a:t>Too much time may be involved in marking.</a:t>
            </a:r>
          </a:p>
          <a:p>
            <a:pPr marL="571500" indent="-571500">
              <a:spcBef>
                <a:spcPct val="35000"/>
              </a:spcBef>
              <a:buFont typeface="Wingdings" pitchFamily="2" charset="2"/>
              <a:buAutoNum type="arabicPeriod" startAt="5"/>
            </a:pPr>
            <a:r>
              <a:rPr lang="en-GB" sz="2400">
                <a:solidFill>
                  <a:schemeClr val="tx1"/>
                </a:solidFill>
              </a:rPr>
              <a:t>Students may not be aware of the criteria used to assess their work.</a:t>
            </a:r>
          </a:p>
          <a:p>
            <a:pPr marL="571500" indent="-571500">
              <a:spcBef>
                <a:spcPct val="35000"/>
              </a:spcBef>
              <a:buFont typeface="Wingdings" pitchFamily="2" charset="2"/>
              <a:buAutoNum type="arabicPeriod" startAt="5"/>
            </a:pPr>
            <a:r>
              <a:rPr lang="en-GB" sz="2400">
                <a:solidFill>
                  <a:schemeClr val="tx1"/>
                </a:solidFill>
              </a:rPr>
              <a:t>Students may get the balance wrong between continuous assessment and exams.</a:t>
            </a:r>
          </a:p>
          <a:p>
            <a:pPr marL="571500" indent="-571500">
              <a:spcBef>
                <a:spcPct val="35000"/>
              </a:spcBef>
              <a:buFont typeface="Wingdings" pitchFamily="2" charset="2"/>
              <a:buAutoNum type="arabicPeriod" startAt="5"/>
            </a:pPr>
            <a:r>
              <a:rPr lang="en-GB" sz="2400">
                <a:solidFill>
                  <a:schemeClr val="tx1"/>
                </a:solidFill>
              </a:rPr>
              <a:t>Learning may become driven by assessment, and students may only do those things that are assessed.</a:t>
            </a:r>
          </a:p>
          <a:p>
            <a:pPr marL="571500" indent="-571500">
              <a:spcBef>
                <a:spcPct val="35000"/>
              </a:spcBef>
              <a:buFont typeface="Wingdings" pitchFamily="2" charset="2"/>
              <a:buAutoNum type="arabicPeriod" startAt="5"/>
            </a:pPr>
            <a:r>
              <a:rPr lang="en-GB" sz="2400">
                <a:solidFill>
                  <a:schemeClr val="tx1"/>
                </a:solidFill>
              </a:rPr>
              <a:t>Too little use may be made of the learning that can be achieved when students assess their own, and each other’s work.</a:t>
            </a:r>
          </a:p>
          <a:p>
            <a:pPr marL="571500" indent="-571500">
              <a:spcBef>
                <a:spcPct val="35000"/>
              </a:spcBef>
              <a:buFont typeface="Wingdings" pitchFamily="2" charset="2"/>
              <a:buAutoNum type="arabicPeriod" startAt="5"/>
            </a:pPr>
            <a:endParaRPr lang="en-GB" sz="2400">
              <a:solidFill>
                <a:schemeClr val="tx1"/>
              </a:solidFill>
            </a:endParaRPr>
          </a:p>
          <a:p>
            <a:pPr marL="571500" indent="-571500">
              <a:spcBef>
                <a:spcPct val="35000"/>
              </a:spcBef>
              <a:buFont typeface="Wingdings" pitchFamily="2" charset="2"/>
              <a:buAutoNum type="arabicPeriod" startAt="5"/>
            </a:pPr>
            <a:endParaRPr lang="en-GB" sz="2400">
              <a:solidFill>
                <a:schemeClr val="tx1"/>
              </a:solidFill>
            </a:endParaRPr>
          </a:p>
        </p:txBody>
      </p:sp>
    </p:spTree>
    <p:extLst>
      <p:ext uri="{BB962C8B-B14F-4D97-AF65-F5344CB8AC3E}">
        <p14:creationId xmlns:p14="http://schemas.microsoft.com/office/powerpoint/2010/main" val="48418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p:txBody>
          <a:bodyPr/>
          <a:lstStyle/>
          <a:p>
            <a:pPr lvl="0">
              <a:buFont typeface="+mj-lt"/>
              <a:buAutoNum type="arabicPeriod"/>
            </a:pPr>
            <a:r>
              <a:rPr lang="en-GB" sz="2400" dirty="0"/>
              <a:t>They take </a:t>
            </a:r>
            <a:r>
              <a:rPr lang="en-GB" sz="2400" dirty="0">
                <a:solidFill>
                  <a:srgbClr val="CC3399"/>
                </a:solidFill>
              </a:rPr>
              <a:t>a great deal of time to mark</a:t>
            </a:r>
            <a:r>
              <a:rPr lang="en-GB" sz="2400" dirty="0"/>
              <a:t>, let alone the time it takes for students to prepare, draft and compose them.</a:t>
            </a:r>
          </a:p>
          <a:p>
            <a:pPr lvl="0">
              <a:buFont typeface="+mj-lt"/>
              <a:buAutoNum type="arabicPeriod"/>
            </a:pPr>
            <a:r>
              <a:rPr lang="en-GB" sz="2400" dirty="0"/>
              <a:t>When most assessment is in the form of essays, students’ </a:t>
            </a:r>
            <a:r>
              <a:rPr lang="en-GB" sz="2400" dirty="0">
                <a:solidFill>
                  <a:srgbClr val="CC3399"/>
                </a:solidFill>
              </a:rPr>
              <a:t>skills at essay-writing are repeatedly tested</a:t>
            </a:r>
            <a:r>
              <a:rPr lang="en-GB" sz="2400" dirty="0"/>
              <a:t>, as the expense sometimes of their understanding of the subject.</a:t>
            </a:r>
          </a:p>
          <a:p>
            <a:pPr lvl="0">
              <a:buFont typeface="+mj-lt"/>
              <a:buAutoNum type="arabicPeriod"/>
            </a:pPr>
            <a:r>
              <a:rPr lang="en-GB" sz="2400" dirty="0"/>
              <a:t>Lots of research shows that </a:t>
            </a:r>
            <a:r>
              <a:rPr lang="en-GB" sz="2400" dirty="0">
                <a:solidFill>
                  <a:srgbClr val="CC3399"/>
                </a:solidFill>
              </a:rPr>
              <a:t>we’re not at all good at marking essays fairly</a:t>
            </a:r>
            <a:r>
              <a:rPr lang="en-GB" sz="2400" dirty="0"/>
              <a:t>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a:t>
            </a:r>
            <a:r>
              <a:rPr lang="en-GB" sz="2400" dirty="0">
                <a:solidFill>
                  <a:srgbClr val="CC3399"/>
                </a:solidFill>
              </a:rPr>
              <a:t>‘whodunit?’!</a:t>
            </a:r>
          </a:p>
          <a:p>
            <a:pPr>
              <a:buFont typeface="+mj-lt"/>
              <a:buAutoNum type="arabicPeriod"/>
            </a:pPr>
            <a:endParaRPr lang="en-GB" sz="2400" dirty="0"/>
          </a:p>
        </p:txBody>
      </p:sp>
    </p:spTree>
    <p:extLst>
      <p:ext uri="{BB962C8B-B14F-4D97-AF65-F5344CB8AC3E}">
        <p14:creationId xmlns:p14="http://schemas.microsoft.com/office/powerpoint/2010/main" val="21229389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4459"/>
            <a:ext cx="9147689" cy="6093541"/>
          </a:xfrm>
          <a:prstGeom prst="rect">
            <a:avLst/>
          </a:prstGeom>
        </p:spPr>
      </p:pic>
      <p:sp>
        <p:nvSpPr>
          <p:cNvPr id="5" name="Rectangle 4"/>
          <p:cNvSpPr/>
          <p:nvPr/>
        </p:nvSpPr>
        <p:spPr>
          <a:xfrm>
            <a:off x="1066800" y="152400"/>
            <a:ext cx="7877422" cy="467629"/>
          </a:xfrm>
          <a:prstGeom prst="rect">
            <a:avLst/>
          </a:prstGeom>
          <a:solidFill>
            <a:schemeClr val="tx1"/>
          </a:solidFill>
        </p:spPr>
        <p:txBody>
          <a:bodyPr wrap="square">
            <a:spAutoFit/>
          </a:bodyPr>
          <a:lstStyle/>
          <a:p>
            <a:pPr marL="0" marR="0" lvl="0" indent="0" algn="l" defTabSz="914400" rtl="0" eaLnBrk="1" fontAlgn="auto" latinLnBrk="0" hangingPunct="1">
              <a:lnSpc>
                <a:spcPct val="107000"/>
              </a:lnSpc>
              <a:spcBef>
                <a:spcPts val="0"/>
              </a:spcBef>
              <a:spcAft>
                <a:spcPts val="940"/>
              </a:spcAft>
              <a:buClrTx/>
              <a:buSzTx/>
              <a:buFontTx/>
              <a:buNone/>
              <a:tabLst/>
              <a:defRPr/>
            </a:pPr>
            <a:r>
              <a:rPr kumimoji="0" lang="en-US" sz="2400" b="1" i="0" u="none" strike="noStrike" kern="1800" cap="none" spc="0" normalizeH="0" baseline="0" noProof="0" dirty="0">
                <a:ln>
                  <a:noFill/>
                </a:ln>
                <a:solidFill>
                  <a:srgbClr val="FFFF00"/>
                </a:solidFill>
                <a:effectLst/>
                <a:uLnTx/>
                <a:uFillTx/>
                <a:latin typeface="Helvetica" panose="020B0604020202020204" pitchFamily="34" charset="0"/>
                <a:ea typeface="Times New Roman" panose="02020603050405020304" pitchFamily="18" charset="0"/>
                <a:cs typeface="Times New Roman" panose="02020603050405020304" pitchFamily="18" charset="0"/>
              </a:rPr>
              <a:t>In September:	The essay is failing us. Discuss</a:t>
            </a:r>
            <a:endParaRPr kumimoji="0" lang="en-US" sz="11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2098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3" name="Action Button: Blank 2">
            <a:hlinkClick r:id="rId3" highlightClick="1"/>
            <a:extLst>
              <a:ext uri="{FF2B5EF4-FFF2-40B4-BE49-F238E27FC236}">
                <a16:creationId xmlns:a16="http://schemas.microsoft.com/office/drawing/2014/main" id="{8C700EFF-57AA-4E73-A7EE-5F6CA059528F}"/>
              </a:ext>
            </a:extLst>
          </p:cNvPr>
          <p:cNvSpPr/>
          <p:nvPr/>
        </p:nvSpPr>
        <p:spPr>
          <a:xfrm>
            <a:off x="190500" y="3717040"/>
            <a:ext cx="564970" cy="46209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316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C8A2-9D77-4958-8A2F-3B918177C3ED}"/>
              </a:ext>
            </a:extLst>
          </p:cNvPr>
          <p:cNvSpPr>
            <a:spLocks noGrp="1"/>
          </p:cNvSpPr>
          <p:nvPr>
            <p:ph type="title"/>
          </p:nvPr>
        </p:nvSpPr>
        <p:spPr/>
        <p:txBody>
          <a:bodyPr/>
          <a:lstStyle/>
          <a:p>
            <a:r>
              <a:rPr lang="en-GB" b="1" dirty="0"/>
              <a:t>Your Aims (1)</a:t>
            </a:r>
          </a:p>
        </p:txBody>
      </p:sp>
      <p:sp>
        <p:nvSpPr>
          <p:cNvPr id="3" name="Content Placeholder 2">
            <a:extLst>
              <a:ext uri="{FF2B5EF4-FFF2-40B4-BE49-F238E27FC236}">
                <a16:creationId xmlns:a16="http://schemas.microsoft.com/office/drawing/2014/main" id="{BDF7AE94-E780-4A91-AD39-B88D08236220}"/>
              </a:ext>
            </a:extLst>
          </p:cNvPr>
          <p:cNvSpPr>
            <a:spLocks noGrp="1"/>
          </p:cNvSpPr>
          <p:nvPr>
            <p:ph idx="1"/>
          </p:nvPr>
        </p:nvSpPr>
        <p:spPr/>
        <p:txBody>
          <a:bodyPr/>
          <a:lstStyle/>
          <a:p>
            <a:pPr lvl="0"/>
            <a:r>
              <a:rPr lang="en-GB" sz="2800" dirty="0"/>
              <a:t>Ensuring that methods of assessment are fit for purpose and do actually measure the intended programme and module learning and knowledge outcomes; </a:t>
            </a:r>
          </a:p>
          <a:p>
            <a:pPr lvl="0"/>
            <a:r>
              <a:rPr lang="en-GB" sz="2800" dirty="0"/>
              <a:t>Improving student ‘assessment literacy’ and understanding of assessment requirements, marking policy, and the regulations governing student progression;  </a:t>
            </a:r>
          </a:p>
          <a:p>
            <a:pPr lvl="0"/>
            <a:r>
              <a:rPr lang="en-GB" sz="2800" dirty="0"/>
              <a:t>Improving the quality of assessment guidance and support and feedback - the assessment </a:t>
            </a:r>
            <a:r>
              <a:rPr lang="en-GB" sz="2800" i="1" dirty="0"/>
              <a:t>‘of</a:t>
            </a:r>
            <a:r>
              <a:rPr lang="en-GB" sz="2800" dirty="0"/>
              <a:t>’’ as well as assessment ‘</a:t>
            </a:r>
            <a:r>
              <a:rPr lang="en-GB" sz="2800" i="1" dirty="0"/>
              <a:t>for’</a:t>
            </a:r>
            <a:r>
              <a:rPr lang="en-GB" sz="2800" dirty="0"/>
              <a:t> learning;</a:t>
            </a:r>
          </a:p>
          <a:p>
            <a:pPr lvl="0"/>
            <a:r>
              <a:rPr lang="en-GB" sz="2800" dirty="0"/>
              <a:t>Ensuring that summative assessments by module meet Faculty assessment tariffs;</a:t>
            </a:r>
          </a:p>
        </p:txBody>
      </p:sp>
    </p:spTree>
    <p:extLst>
      <p:ext uri="{BB962C8B-B14F-4D97-AF65-F5344CB8AC3E}">
        <p14:creationId xmlns:p14="http://schemas.microsoft.com/office/powerpoint/2010/main" val="81594082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609599" y="61686"/>
            <a:ext cx="619349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David Carless (on Twitter</a:t>
            </a: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Feedback </a:t>
            </a: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as telling is seriously overrated!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093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Developing students’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dirty="0"/>
              <a:t>The danger with traditional methods of assessment and feedback is that assessment tends to be done on student’s work by staff, and feedback tends to be one-directional from staff to students.</a:t>
            </a:r>
          </a:p>
          <a:p>
            <a:r>
              <a:rPr lang="en-GB" dirty="0"/>
              <a:t>Carless and Boud (2018) stress that we want students to gain skills in making ‘evaluative judgements’ themselves on their work, rather than staff doing this.</a:t>
            </a:r>
          </a:p>
          <a:p>
            <a:pPr marL="0" indent="0">
              <a:buNone/>
            </a:pPr>
            <a:r>
              <a:rPr lang="en-GB" sz="2000" dirty="0"/>
              <a:t>David Carless &amp; David Boud (2018): The development of student feedback literacy: enabling uptake of feedback, Assessment &amp; Evaluation in Higher Education, </a:t>
            </a:r>
            <a:r>
              <a:rPr lang="en-GB" sz="2000" dirty="0">
                <a:hlinkClick r:id="rId2"/>
              </a:rPr>
              <a:t>https://doi.org/10.1080/02602938.2018.1463354</a:t>
            </a:r>
            <a:r>
              <a:rPr lang="en-GB" sz="2000" dirty="0"/>
              <a:t> </a:t>
            </a:r>
          </a:p>
        </p:txBody>
      </p:sp>
      <p:pic>
        <p:nvPicPr>
          <p:cNvPr id="7" name="Picture 6">
            <a:extLst>
              <a:ext uri="{FF2B5EF4-FFF2-40B4-BE49-F238E27FC236}">
                <a16:creationId xmlns:a16="http://schemas.microsoft.com/office/drawing/2014/main" id="{EDB47B40-5876-4AA5-A364-2BD0DEBFF5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101" y="1005632"/>
            <a:ext cx="1530653" cy="2300162"/>
          </a:xfrm>
          <a:prstGeom prst="rect">
            <a:avLst/>
          </a:prstGeom>
        </p:spPr>
      </p:pic>
      <p:pic>
        <p:nvPicPr>
          <p:cNvPr id="9" name="Picture 8">
            <a:extLst>
              <a:ext uri="{FF2B5EF4-FFF2-40B4-BE49-F238E27FC236}">
                <a16:creationId xmlns:a16="http://schemas.microsoft.com/office/drawing/2014/main" id="{1A00E220-2540-41F2-ABD7-C28A9F3AE42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07549" y="953220"/>
            <a:ext cx="1983350" cy="2485799"/>
          </a:xfrm>
          <a:prstGeom prst="rect">
            <a:avLst/>
          </a:prstGeom>
        </p:spPr>
      </p:pic>
    </p:spTree>
    <p:extLst>
      <p:ext uri="{BB962C8B-B14F-4D97-AF65-F5344CB8AC3E}">
        <p14:creationId xmlns:p14="http://schemas.microsoft.com/office/powerpoint/2010/main" val="1940566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Factors underpinning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a:xfrm>
            <a:off x="601224" y="1196977"/>
            <a:ext cx="8605838" cy="5472098"/>
          </a:xfrm>
        </p:spPr>
        <p:txBody>
          <a:bodyPr/>
          <a:lstStyle/>
          <a:p>
            <a:pPr marL="0" indent="0">
              <a:buNone/>
            </a:pPr>
            <a:r>
              <a:rPr lang="en-GB" sz="2800" dirty="0"/>
              <a:t>Carless and Boud (2018) examine in detail:</a:t>
            </a:r>
          </a:p>
          <a:p>
            <a:r>
              <a:rPr lang="en-GB" sz="2800" dirty="0"/>
              <a:t>Appreciating feedback</a:t>
            </a:r>
          </a:p>
          <a:p>
            <a:r>
              <a:rPr lang="en-GB" sz="2800" dirty="0"/>
              <a:t>Making judgements</a:t>
            </a:r>
          </a:p>
          <a:p>
            <a:r>
              <a:rPr lang="en-GB" sz="2800" dirty="0"/>
              <a:t>Managing affect</a:t>
            </a:r>
          </a:p>
          <a:p>
            <a:r>
              <a:rPr lang="en-GB" sz="2800" dirty="0"/>
              <a:t>Taking action</a:t>
            </a:r>
          </a:p>
          <a:p>
            <a:pPr marL="0" indent="0">
              <a:buNone/>
            </a:pPr>
            <a:r>
              <a:rPr lang="en-GB" sz="2800" dirty="0"/>
              <a:t>We need to enable our students to optimise each of these processes, if we wish to use assessment to promote their learning. They suggest that involving students in giving and receiving peer feedback, and in analysing exemplars, should be essential parts of the curriculum.</a:t>
            </a:r>
            <a:endParaRPr lang="en-US" sz="2800" dirty="0"/>
          </a:p>
          <a:p>
            <a:pPr marL="0" indent="0">
              <a:buNone/>
            </a:pPr>
            <a:endParaRPr lang="en-US" sz="2800" dirty="0"/>
          </a:p>
          <a:p>
            <a:endParaRPr lang="en-GB" sz="2800" dirty="0"/>
          </a:p>
        </p:txBody>
      </p:sp>
    </p:spTree>
    <p:extLst>
      <p:ext uri="{BB962C8B-B14F-4D97-AF65-F5344CB8AC3E}">
        <p14:creationId xmlns:p14="http://schemas.microsoft.com/office/powerpoint/2010/main" val="317179462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28D0-889A-42E8-8B59-2E52C9C5D49B}"/>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Feedback needs to have a future focus</a:t>
            </a:r>
          </a:p>
        </p:txBody>
      </p:sp>
      <p:sp>
        <p:nvSpPr>
          <p:cNvPr id="3" name="Content Placeholder 2">
            <a:extLst>
              <a:ext uri="{FF2B5EF4-FFF2-40B4-BE49-F238E27FC236}">
                <a16:creationId xmlns:a16="http://schemas.microsoft.com/office/drawing/2014/main" id="{115DCFBA-368E-48B5-A5C0-7D8F35408A65}"/>
              </a:ext>
            </a:extLst>
          </p:cNvPr>
          <p:cNvSpPr>
            <a:spLocks noGrp="1"/>
          </p:cNvSpPr>
          <p:nvPr>
            <p:ph idx="1"/>
          </p:nvPr>
        </p:nvSpPr>
        <p:spPr/>
        <p:txBody>
          <a:bodyPr/>
          <a:lstStyle/>
          <a:p>
            <a:pPr marL="0" indent="0">
              <a:buNone/>
            </a:pPr>
            <a:r>
              <a:rPr lang="en-GB" sz="2800" dirty="0"/>
              <a:t>Hounsell </a:t>
            </a:r>
            <a:r>
              <a:rPr lang="en-GB" sz="2800" i="1" dirty="0"/>
              <a:t>et al</a:t>
            </a:r>
            <a:r>
              <a:rPr lang="en-GB" sz="2800" dirty="0"/>
              <a:t> argue that we need to: </a:t>
            </a:r>
          </a:p>
          <a:p>
            <a:pPr marL="0" indent="0">
              <a:buNone/>
            </a:pPr>
            <a:r>
              <a:rPr lang="en-GB" sz="2800" dirty="0"/>
              <a:t>‘increase the value of feedback to the students by focusing comments not only on the past and present … </a:t>
            </a:r>
            <a:r>
              <a:rPr lang="en-GB" sz="2800" dirty="0">
                <a:solidFill>
                  <a:schemeClr val="accent2">
                    <a:lumMod val="60000"/>
                    <a:lumOff val="40000"/>
                  </a:schemeClr>
                </a:solidFill>
              </a:rPr>
              <a:t>but also on the future </a:t>
            </a:r>
            <a:r>
              <a:rPr lang="en-GB" sz="2800" dirty="0"/>
              <a:t>– what the student might aim to do, or do differently in the next assignment or assessment if they are to continue to do well or to do better’ </a:t>
            </a:r>
          </a:p>
          <a:p>
            <a:pPr marL="0" indent="0">
              <a:buNone/>
            </a:pPr>
            <a:r>
              <a:rPr lang="en-GB" sz="2800" dirty="0"/>
              <a:t>(Hounsell, McCune, Hounsell and Litjens 2008, p.5).</a:t>
            </a:r>
          </a:p>
          <a:p>
            <a:endParaRPr lang="en-GB" sz="2800" dirty="0"/>
          </a:p>
        </p:txBody>
      </p:sp>
    </p:spTree>
    <p:extLst>
      <p:ext uri="{BB962C8B-B14F-4D97-AF65-F5344CB8AC3E}">
        <p14:creationId xmlns:p14="http://schemas.microsoft.com/office/powerpoint/2010/main" val="414868750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258-E318-4325-B3EB-F234879DE1E9}"/>
              </a:ext>
            </a:extLst>
          </p:cNvPr>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Discussion task: taking stock of some feedback approaches</a:t>
            </a:r>
          </a:p>
        </p:txBody>
      </p:sp>
      <p:sp>
        <p:nvSpPr>
          <p:cNvPr id="3" name="Content Placeholder 2">
            <a:extLst>
              <a:ext uri="{FF2B5EF4-FFF2-40B4-BE49-F238E27FC236}">
                <a16:creationId xmlns:a16="http://schemas.microsoft.com/office/drawing/2014/main" id="{639CF5F1-80E0-4C54-9C19-87DC437AF868}"/>
              </a:ext>
            </a:extLst>
          </p:cNvPr>
          <p:cNvSpPr>
            <a:spLocks noGrp="1"/>
          </p:cNvSpPr>
          <p:nvPr>
            <p:ph idx="1"/>
          </p:nvPr>
        </p:nvSpPr>
        <p:spPr>
          <a:xfrm>
            <a:off x="107380" y="908651"/>
            <a:ext cx="8965185" cy="4958752"/>
          </a:xfrm>
        </p:spPr>
        <p:txBody>
          <a:bodyPr/>
          <a:lstStyle/>
          <a:p>
            <a:pPr marL="0" indent="0">
              <a:buNone/>
            </a:pPr>
            <a:r>
              <a:rPr lang="en-GB" sz="3000" dirty="0"/>
              <a:t>All feedback approaches have their pros and cons. Consider both, for each of the following:</a:t>
            </a:r>
          </a:p>
          <a:p>
            <a:pPr marL="514350" indent="-514350">
              <a:buFont typeface="+mj-lt"/>
              <a:buAutoNum type="arabicPeriod"/>
            </a:pPr>
            <a:r>
              <a:rPr lang="en-GB" sz="3000" dirty="0"/>
              <a:t>Written (printed) comments on students’ work.</a:t>
            </a:r>
          </a:p>
          <a:p>
            <a:pPr marL="514350" indent="-514350">
              <a:buFont typeface="+mj-lt"/>
              <a:buAutoNum type="arabicPeriod"/>
            </a:pPr>
            <a:r>
              <a:rPr lang="en-GB" sz="3000" dirty="0"/>
              <a:t>Marks or grades.</a:t>
            </a:r>
          </a:p>
          <a:p>
            <a:pPr marL="514350" indent="-514350">
              <a:buFont typeface="+mj-lt"/>
              <a:buAutoNum type="arabicPeriod"/>
            </a:pPr>
            <a:r>
              <a:rPr lang="en-GB" sz="3000" dirty="0"/>
              <a:t>Whole-class discussion of an assignment, when it has just been submitted.</a:t>
            </a:r>
          </a:p>
          <a:p>
            <a:pPr marL="514350" indent="-514350">
              <a:buFont typeface="+mj-lt"/>
              <a:buAutoNum type="arabicPeriod"/>
            </a:pPr>
            <a:r>
              <a:rPr lang="en-GB" sz="3000" dirty="0"/>
              <a:t>Face-to-face 1:1 dialogue with assessor.</a:t>
            </a:r>
          </a:p>
          <a:p>
            <a:pPr marL="514350" indent="-514350">
              <a:buFont typeface="+mj-lt"/>
              <a:buAutoNum type="arabicPeriod"/>
            </a:pPr>
            <a:r>
              <a:rPr lang="en-GB" sz="3000" dirty="0"/>
              <a:t>Students discussing feedback comments written for other students.</a:t>
            </a:r>
          </a:p>
          <a:p>
            <a:pPr marL="514350" indent="-514350">
              <a:buFont typeface="+mj-lt"/>
              <a:buAutoNum type="arabicPeriod"/>
            </a:pPr>
            <a:r>
              <a:rPr lang="en-GB" sz="3000" dirty="0"/>
              <a:t>Students giving peer-feedback on each others’ drafts (or final assignments).</a:t>
            </a:r>
          </a:p>
        </p:txBody>
      </p:sp>
      <p:cxnSp>
        <p:nvCxnSpPr>
          <p:cNvPr id="10" name="Straight Connector 9">
            <a:extLst>
              <a:ext uri="{FF2B5EF4-FFF2-40B4-BE49-F238E27FC236}">
                <a16:creationId xmlns:a16="http://schemas.microsoft.com/office/drawing/2014/main" id="{F7A619F5-FDCE-48FC-84A0-3832BDED1E1F}"/>
              </a:ext>
            </a:extLst>
          </p:cNvPr>
          <p:cNvCxnSpPr/>
          <p:nvPr/>
        </p:nvCxnSpPr>
        <p:spPr bwMode="auto">
          <a:xfrm>
            <a:off x="2843760" y="2204830"/>
            <a:ext cx="864120" cy="360050"/>
          </a:xfrm>
          <a:prstGeom prst="line">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4166376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258-E318-4325-B3EB-F234879DE1E9}"/>
              </a:ext>
            </a:extLst>
          </p:cNvPr>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Discussion task: taking stock of some feedback approaches</a:t>
            </a:r>
          </a:p>
        </p:txBody>
      </p:sp>
      <p:sp>
        <p:nvSpPr>
          <p:cNvPr id="3" name="Content Placeholder 2">
            <a:extLst>
              <a:ext uri="{FF2B5EF4-FFF2-40B4-BE49-F238E27FC236}">
                <a16:creationId xmlns:a16="http://schemas.microsoft.com/office/drawing/2014/main" id="{639CF5F1-80E0-4C54-9C19-87DC437AF868}"/>
              </a:ext>
            </a:extLst>
          </p:cNvPr>
          <p:cNvSpPr>
            <a:spLocks noGrp="1"/>
          </p:cNvSpPr>
          <p:nvPr>
            <p:ph idx="1"/>
          </p:nvPr>
        </p:nvSpPr>
        <p:spPr>
          <a:xfrm>
            <a:off x="107380" y="908651"/>
            <a:ext cx="8965185" cy="4958752"/>
          </a:xfrm>
        </p:spPr>
        <p:txBody>
          <a:bodyPr/>
          <a:lstStyle/>
          <a:p>
            <a:pPr marL="0" indent="0">
              <a:buNone/>
            </a:pPr>
            <a:r>
              <a:rPr lang="en-GB" sz="3000" dirty="0"/>
              <a:t>All feedback approaches have their pros and cons. Consider both, for each of the following:</a:t>
            </a:r>
          </a:p>
          <a:p>
            <a:pPr marL="514350" indent="-514350">
              <a:buFont typeface="+mj-lt"/>
              <a:buAutoNum type="arabicPeriod"/>
            </a:pPr>
            <a:r>
              <a:rPr lang="en-GB" sz="3000" dirty="0"/>
              <a:t>Written (printed) comments on students’ work.</a:t>
            </a:r>
          </a:p>
          <a:p>
            <a:pPr marL="514350" indent="-514350">
              <a:buFont typeface="+mj-lt"/>
              <a:buAutoNum type="arabicPeriod"/>
            </a:pPr>
            <a:r>
              <a:rPr lang="en-GB" sz="3000" dirty="0"/>
              <a:t>Marks or grades.</a:t>
            </a:r>
          </a:p>
          <a:p>
            <a:pPr marL="514350" indent="-514350">
              <a:buFont typeface="+mj-lt"/>
              <a:buAutoNum type="arabicPeriod"/>
            </a:pPr>
            <a:r>
              <a:rPr lang="en-GB" sz="3000" dirty="0"/>
              <a:t>Whole-class discussion of an assignment, when it has just been submitted.</a:t>
            </a:r>
          </a:p>
          <a:p>
            <a:pPr marL="514350" indent="-514350">
              <a:buFont typeface="+mj-lt"/>
              <a:buAutoNum type="arabicPeriod"/>
            </a:pPr>
            <a:r>
              <a:rPr lang="en-GB" sz="3000" dirty="0"/>
              <a:t>Face-to-face 1:1 dialogue with assessor.</a:t>
            </a:r>
          </a:p>
          <a:p>
            <a:pPr marL="514350" indent="-514350">
              <a:buFont typeface="+mj-lt"/>
              <a:buAutoNum type="arabicPeriod"/>
            </a:pPr>
            <a:r>
              <a:rPr lang="en-GB" sz="3000" dirty="0"/>
              <a:t>Students discussing feedback comments written for other students.</a:t>
            </a:r>
          </a:p>
          <a:p>
            <a:pPr marL="514350" indent="-514350">
              <a:buFont typeface="+mj-lt"/>
              <a:buAutoNum type="arabicPeriod"/>
            </a:pPr>
            <a:r>
              <a:rPr lang="en-GB" sz="3000" dirty="0"/>
              <a:t>Students giving peer-feedback on each others’ drafts (or final assignments).</a:t>
            </a:r>
          </a:p>
        </p:txBody>
      </p:sp>
      <p:sp>
        <p:nvSpPr>
          <p:cNvPr id="4" name="TextBox 3">
            <a:extLst>
              <a:ext uri="{FF2B5EF4-FFF2-40B4-BE49-F238E27FC236}">
                <a16:creationId xmlns:a16="http://schemas.microsoft.com/office/drawing/2014/main" id="{A0972DEE-3B92-49C7-A282-950897865F48}"/>
              </a:ext>
            </a:extLst>
          </p:cNvPr>
          <p:cNvSpPr txBox="1"/>
          <p:nvPr/>
        </p:nvSpPr>
        <p:spPr>
          <a:xfrm>
            <a:off x="2699740" y="1772770"/>
            <a:ext cx="5472760" cy="5016758"/>
          </a:xfrm>
          <a:prstGeom prst="rect">
            <a:avLst/>
          </a:prstGeom>
          <a:solidFill>
            <a:srgbClr val="FFFF00"/>
          </a:solidFill>
        </p:spPr>
        <p:txBody>
          <a:bodyPr wrap="square" rtlCol="0">
            <a:spAutoFit/>
          </a:bodyPr>
          <a:lstStyle/>
          <a:p>
            <a:r>
              <a:rPr lang="en-GB" b="1" dirty="0">
                <a:latin typeface="Calibri" panose="020F0502020204030204" pitchFamily="34" charset="0"/>
                <a:cs typeface="Calibri" panose="020F0502020204030204" pitchFamily="34" charset="0"/>
              </a:rPr>
              <a:t>Scores out of 10:</a:t>
            </a:r>
          </a:p>
          <a:p>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Orig</a:t>
            </a:r>
            <a:r>
              <a:rPr lang="en-GB" b="1" dirty="0">
                <a:latin typeface="Calibri" panose="020F0502020204030204" pitchFamily="34" charset="0"/>
                <a:cs typeface="Calibri" panose="020F0502020204030204" pitchFamily="34" charset="0"/>
              </a:rPr>
              <a:t>  A    B   C   D   Final</a:t>
            </a:r>
          </a:p>
          <a:p>
            <a:r>
              <a:rPr lang="en-GB" b="1" dirty="0">
                <a:latin typeface="Calibri" panose="020F0502020204030204" pitchFamily="34" charset="0"/>
                <a:cs typeface="Calibri" panose="020F0502020204030204" pitchFamily="34" charset="0"/>
              </a:rPr>
              <a:t>1</a:t>
            </a:r>
          </a:p>
          <a:p>
            <a:r>
              <a:rPr lang="en-GB" b="1" dirty="0">
                <a:latin typeface="Calibri" panose="020F0502020204030204" pitchFamily="34" charset="0"/>
                <a:cs typeface="Calibri" panose="020F0502020204030204" pitchFamily="34" charset="0"/>
              </a:rPr>
              <a:t>2</a:t>
            </a:r>
          </a:p>
          <a:p>
            <a:r>
              <a:rPr lang="en-GB" b="1" dirty="0">
                <a:latin typeface="Calibri" panose="020F0502020204030204" pitchFamily="34" charset="0"/>
                <a:cs typeface="Calibri" panose="020F0502020204030204" pitchFamily="34" charset="0"/>
              </a:rPr>
              <a:t>3</a:t>
            </a:r>
          </a:p>
          <a:p>
            <a:r>
              <a:rPr lang="en-GB" b="1" dirty="0">
                <a:latin typeface="Calibri" panose="020F0502020204030204" pitchFamily="34" charset="0"/>
                <a:cs typeface="Calibri" panose="020F0502020204030204" pitchFamily="34" charset="0"/>
              </a:rPr>
              <a:t>4</a:t>
            </a:r>
          </a:p>
          <a:p>
            <a:r>
              <a:rPr lang="en-GB" b="1" dirty="0">
                <a:latin typeface="Calibri" panose="020F0502020204030204" pitchFamily="34" charset="0"/>
                <a:cs typeface="Calibri" panose="020F0502020204030204" pitchFamily="34" charset="0"/>
              </a:rPr>
              <a:t>5</a:t>
            </a:r>
          </a:p>
          <a:p>
            <a:r>
              <a:rPr lang="en-GB" b="1" dirty="0">
                <a:latin typeface="Calibri" panose="020F0502020204030204" pitchFamily="34" charset="0"/>
                <a:cs typeface="Calibri" panose="020F0502020204030204" pitchFamily="34" charset="0"/>
              </a:rPr>
              <a:t>6</a:t>
            </a:r>
          </a:p>
        </p:txBody>
      </p:sp>
      <p:cxnSp>
        <p:nvCxnSpPr>
          <p:cNvPr id="6" name="Straight Connector 5">
            <a:extLst>
              <a:ext uri="{FF2B5EF4-FFF2-40B4-BE49-F238E27FC236}">
                <a16:creationId xmlns:a16="http://schemas.microsoft.com/office/drawing/2014/main" id="{FE8DFFD0-2FFE-4F25-861A-BDC00FC845F2}"/>
              </a:ext>
            </a:extLst>
          </p:cNvPr>
          <p:cNvCxnSpPr/>
          <p:nvPr/>
        </p:nvCxnSpPr>
        <p:spPr bwMode="auto">
          <a:xfrm>
            <a:off x="2843760" y="3068950"/>
            <a:ext cx="5328740"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F7A619F5-FDCE-48FC-84A0-3832BDED1E1F}"/>
              </a:ext>
            </a:extLst>
          </p:cNvPr>
          <p:cNvCxnSpPr/>
          <p:nvPr/>
        </p:nvCxnSpPr>
        <p:spPr bwMode="auto">
          <a:xfrm>
            <a:off x="2843760" y="2204830"/>
            <a:ext cx="864120" cy="360050"/>
          </a:xfrm>
          <a:prstGeom prst="line">
            <a:avLst/>
          </a:prstGeom>
          <a:solidFill>
            <a:srgbClr val="660066"/>
          </a:solidFill>
          <a:ln w="9525" cap="flat" cmpd="sng" algn="ctr">
            <a:no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860CF655-718E-4C91-8A2B-662F3951A7EE}"/>
              </a:ext>
            </a:extLst>
          </p:cNvPr>
          <p:cNvCxnSpPr>
            <a:cxnSpLocks/>
          </p:cNvCxnSpPr>
          <p:nvPr/>
        </p:nvCxnSpPr>
        <p:spPr bwMode="auto">
          <a:xfrm>
            <a:off x="3131800" y="2564880"/>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7E4C560-809C-4934-921F-6854CFDB9581}"/>
              </a:ext>
            </a:extLst>
          </p:cNvPr>
          <p:cNvCxnSpPr>
            <a:cxnSpLocks/>
          </p:cNvCxnSpPr>
          <p:nvPr/>
        </p:nvCxnSpPr>
        <p:spPr bwMode="auto">
          <a:xfrm>
            <a:off x="4788030" y="2624723"/>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098A74B-B8A8-4681-A305-3DE9AE759A33}"/>
              </a:ext>
            </a:extLst>
          </p:cNvPr>
          <p:cNvCxnSpPr>
            <a:cxnSpLocks/>
          </p:cNvCxnSpPr>
          <p:nvPr/>
        </p:nvCxnSpPr>
        <p:spPr bwMode="auto">
          <a:xfrm>
            <a:off x="6804310" y="2624723"/>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FF1F3B5-8196-4E98-8979-D66811F25542}"/>
              </a:ext>
            </a:extLst>
          </p:cNvPr>
          <p:cNvCxnSpPr>
            <a:cxnSpLocks/>
          </p:cNvCxnSpPr>
          <p:nvPr/>
        </p:nvCxnSpPr>
        <p:spPr bwMode="auto">
          <a:xfrm>
            <a:off x="6156220" y="2564880"/>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99F763F-D24A-4FED-8D53-10B86DD78D0E}"/>
              </a:ext>
            </a:extLst>
          </p:cNvPr>
          <p:cNvCxnSpPr>
            <a:cxnSpLocks/>
          </p:cNvCxnSpPr>
          <p:nvPr/>
        </p:nvCxnSpPr>
        <p:spPr bwMode="auto">
          <a:xfrm>
            <a:off x="5508130" y="2624723"/>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1E74ED3-00D0-478B-B00C-6D096A7C49D9}"/>
              </a:ext>
            </a:extLst>
          </p:cNvPr>
          <p:cNvCxnSpPr>
            <a:cxnSpLocks/>
          </p:cNvCxnSpPr>
          <p:nvPr/>
        </p:nvCxnSpPr>
        <p:spPr bwMode="auto">
          <a:xfrm>
            <a:off x="4139940" y="2564880"/>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547908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258-E318-4325-B3EB-F234879DE1E9}"/>
              </a:ext>
            </a:extLst>
          </p:cNvPr>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Discussion task: taking stock of some feedback approaches</a:t>
            </a:r>
          </a:p>
        </p:txBody>
      </p:sp>
      <p:sp>
        <p:nvSpPr>
          <p:cNvPr id="7" name="Content Placeholder 2">
            <a:extLst>
              <a:ext uri="{FF2B5EF4-FFF2-40B4-BE49-F238E27FC236}">
                <a16:creationId xmlns:a16="http://schemas.microsoft.com/office/drawing/2014/main" id="{3E3BEF03-7FC7-4782-BB64-86F4044F2570}"/>
              </a:ext>
            </a:extLst>
          </p:cNvPr>
          <p:cNvSpPr>
            <a:spLocks noGrp="1"/>
          </p:cNvSpPr>
          <p:nvPr>
            <p:ph idx="1"/>
          </p:nvPr>
        </p:nvSpPr>
        <p:spPr>
          <a:xfrm>
            <a:off x="0" y="849686"/>
            <a:ext cx="8964613" cy="5819389"/>
          </a:xfrm>
        </p:spPr>
        <p:txBody>
          <a:bodyPr/>
          <a:lstStyle/>
          <a:p>
            <a:pPr marL="0" indent="0">
              <a:buNone/>
            </a:pPr>
            <a:r>
              <a:rPr lang="en-GB" sz="3000" dirty="0"/>
              <a:t>All feedback approaches have their pros and cons. Consider both, for each of the following:</a:t>
            </a:r>
          </a:p>
          <a:p>
            <a:pPr marL="514350" indent="-514350">
              <a:buFont typeface="+mj-lt"/>
              <a:buAutoNum type="arabicPeriod"/>
            </a:pPr>
            <a:r>
              <a:rPr lang="en-GB" sz="3000" dirty="0"/>
              <a:t>Written (printed) comments on students’ work.</a:t>
            </a:r>
          </a:p>
          <a:p>
            <a:pPr marL="514350" indent="-514350">
              <a:buFont typeface="+mj-lt"/>
              <a:buAutoNum type="arabicPeriod"/>
            </a:pPr>
            <a:r>
              <a:rPr lang="en-GB" sz="3000" dirty="0"/>
              <a:t>Marks or grades.</a:t>
            </a:r>
          </a:p>
          <a:p>
            <a:pPr marL="514350" indent="-514350">
              <a:buFont typeface="+mj-lt"/>
              <a:buAutoNum type="arabicPeriod"/>
            </a:pPr>
            <a:r>
              <a:rPr lang="en-GB" sz="3000" dirty="0"/>
              <a:t>Whole-class discussion of an assignment, when it has just been submitted.</a:t>
            </a:r>
          </a:p>
          <a:p>
            <a:pPr marL="514350" indent="-514350">
              <a:buFont typeface="+mj-lt"/>
              <a:buAutoNum type="arabicPeriod"/>
            </a:pPr>
            <a:r>
              <a:rPr lang="en-GB" sz="3000" dirty="0"/>
              <a:t>Face-to-face 1:1 dialogue with assessor.</a:t>
            </a:r>
          </a:p>
          <a:p>
            <a:pPr marL="514350" indent="-514350">
              <a:buFont typeface="+mj-lt"/>
              <a:buAutoNum type="arabicPeriod"/>
            </a:pPr>
            <a:r>
              <a:rPr lang="en-GB" sz="3000" dirty="0"/>
              <a:t>Students discussing feedback comments written for other students.</a:t>
            </a:r>
          </a:p>
          <a:p>
            <a:pPr marL="514350" indent="-514350">
              <a:buFont typeface="+mj-lt"/>
              <a:buAutoNum type="arabicPeriod"/>
            </a:pPr>
            <a:r>
              <a:rPr lang="en-GB" sz="3000" dirty="0"/>
              <a:t>Students giving peer-feedback on each others’ drafts (or final assignments).</a:t>
            </a:r>
          </a:p>
        </p:txBody>
      </p:sp>
      <p:sp>
        <p:nvSpPr>
          <p:cNvPr id="4" name="TextBox 3">
            <a:extLst>
              <a:ext uri="{FF2B5EF4-FFF2-40B4-BE49-F238E27FC236}">
                <a16:creationId xmlns:a16="http://schemas.microsoft.com/office/drawing/2014/main" id="{0D1C1277-0258-4E9A-B3C4-9084741B1611}"/>
              </a:ext>
            </a:extLst>
          </p:cNvPr>
          <p:cNvSpPr txBox="1"/>
          <p:nvPr/>
        </p:nvSpPr>
        <p:spPr>
          <a:xfrm>
            <a:off x="3799555" y="1514721"/>
            <a:ext cx="5364110" cy="4524315"/>
          </a:xfrm>
          <a:prstGeom prst="rect">
            <a:avLst/>
          </a:prstGeom>
          <a:solidFill>
            <a:srgbClr val="FF66FF">
              <a:alpha val="63922"/>
            </a:srgbClr>
          </a:solidFill>
          <a:ln>
            <a:solidFill>
              <a:schemeClr val="tx1"/>
            </a:solidFill>
          </a:ln>
        </p:spPr>
        <p:txBody>
          <a:bodyPr wrap="square" rtlCol="0">
            <a:spAutoFit/>
          </a:bodyPr>
          <a:lstStyle/>
          <a:p>
            <a:pPr marL="742950" indent="-742950">
              <a:buFont typeface="+mj-lt"/>
              <a:buAutoNum type="alphaUcPeriod"/>
            </a:pPr>
            <a:r>
              <a:rPr lang="en-GB"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 it takes us.</a:t>
            </a:r>
          </a:p>
          <a:p>
            <a:pPr marL="742950" indent="-742950">
              <a:buFont typeface="+mj-lt"/>
              <a:buAutoNum type="alphaUcPeriod"/>
            </a:pPr>
            <a:r>
              <a:rPr lang="en-GB"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Timeliness for students.</a:t>
            </a:r>
          </a:p>
          <a:p>
            <a:pPr marL="742950" indent="-742950">
              <a:buFont typeface="+mj-lt"/>
              <a:buAutoNum type="alphaUcPeriod"/>
            </a:pPr>
            <a:r>
              <a:rPr lang="en-GB"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payoff for students.</a:t>
            </a:r>
          </a:p>
          <a:p>
            <a:pPr marL="742950" indent="-742950">
              <a:buFont typeface="+mj-lt"/>
              <a:buAutoNum type="alphaUcPeriod"/>
            </a:pPr>
            <a:r>
              <a:rPr lang="en-GB"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‘Affective’ dimensions – how students feel about it.</a:t>
            </a:r>
          </a:p>
        </p:txBody>
      </p:sp>
    </p:spTree>
    <p:extLst>
      <p:ext uri="{BB962C8B-B14F-4D97-AF65-F5344CB8AC3E}">
        <p14:creationId xmlns:p14="http://schemas.microsoft.com/office/powerpoint/2010/main" val="3328877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9C6D-3BE7-4946-9C76-4EEA65E20D29}"/>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Feedback and emotions</a:t>
            </a:r>
          </a:p>
        </p:txBody>
      </p:sp>
      <p:sp>
        <p:nvSpPr>
          <p:cNvPr id="3" name="Content Placeholder 2">
            <a:extLst>
              <a:ext uri="{FF2B5EF4-FFF2-40B4-BE49-F238E27FC236}">
                <a16:creationId xmlns:a16="http://schemas.microsoft.com/office/drawing/2014/main" id="{0C471D16-FFA0-4B0F-AE9A-B1F35C5D499E}"/>
              </a:ext>
            </a:extLst>
          </p:cNvPr>
          <p:cNvSpPr>
            <a:spLocks noGrp="1"/>
          </p:cNvSpPr>
          <p:nvPr>
            <p:ph idx="1"/>
          </p:nvPr>
        </p:nvSpPr>
        <p:spPr/>
        <p:txBody>
          <a:bodyPr/>
          <a:lstStyle/>
          <a:p>
            <a:r>
              <a:rPr lang="en-GB" dirty="0"/>
              <a:t>Probably feedback is for many people the most emotionally charged experience linked to assessment?</a:t>
            </a:r>
          </a:p>
          <a:p>
            <a:r>
              <a:rPr lang="en-GB" dirty="0"/>
              <a:t>How best can we help bring ‘compassion’ into feedback?</a:t>
            </a:r>
          </a:p>
          <a:p>
            <a:r>
              <a:rPr lang="en-GB" dirty="0"/>
              <a:t>It is well worth giving 20 minutes to watch this</a:t>
            </a:r>
            <a:r>
              <a:rPr lang="en-GB" dirty="0">
                <a:sym typeface="Wingdings" panose="05000000000000000000" pitchFamily="2" charset="2"/>
              </a:rPr>
              <a:t>: (Theo Gilbert and others)</a:t>
            </a:r>
            <a:r>
              <a:rPr lang="en-GB" dirty="0"/>
              <a:t> </a:t>
            </a:r>
            <a:r>
              <a:rPr lang="en-GB" dirty="0">
                <a:hlinkClick r:id="rId2" tooltip="https://www.youtube.com/watch?v=3jFVTCuSCOg"/>
              </a:rPr>
              <a:t>https://www.youtube.com/watch?v=3jFVTCuSCOg …</a:t>
            </a:r>
            <a:r>
              <a:rPr lang="en-GB" dirty="0"/>
              <a:t>​  particularly on how we can help students to learn how to get more from feedback from each other as well as us.</a:t>
            </a:r>
          </a:p>
        </p:txBody>
      </p:sp>
    </p:spTree>
    <p:extLst>
      <p:ext uri="{BB962C8B-B14F-4D97-AF65-F5344CB8AC3E}">
        <p14:creationId xmlns:p14="http://schemas.microsoft.com/office/powerpoint/2010/main" val="179877824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Task: think about </a:t>
            </a:r>
            <a:r>
              <a:rPr lang="en-GB" sz="3200" dirty="0">
                <a:solidFill>
                  <a:srgbClr val="00B0F0"/>
                </a:solidFill>
                <a:highlight>
                  <a:srgbClr val="FFFF00"/>
                </a:highlight>
                <a:latin typeface="Calibri" panose="020F0502020204030204" pitchFamily="34" charset="0"/>
                <a:cs typeface="Calibri" panose="020F0502020204030204" pitchFamily="34" charset="0"/>
              </a:rPr>
              <a:t>ghastly</a:t>
            </a:r>
            <a:r>
              <a:rPr lang="en-GB" sz="3200" dirty="0">
                <a:solidFill>
                  <a:srgbClr val="00B0F0"/>
                </a:solidFill>
                <a:latin typeface="Calibri" panose="020F0502020204030204" pitchFamily="34" charset="0"/>
                <a:cs typeface="Calibri" panose="020F0502020204030204" pitchFamily="34" charset="0"/>
              </a:rPr>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dirty="0"/>
              <a:t>Think back to some occasions, academic or otherwise, historic or recent when you received feedback that you would rather not have received;</a:t>
            </a:r>
          </a:p>
          <a:p>
            <a:r>
              <a:rPr lang="en-GB" dirty="0"/>
              <a:t>How did it make you </a:t>
            </a:r>
            <a:r>
              <a:rPr lang="en-GB" dirty="0">
                <a:solidFill>
                  <a:srgbClr val="00B0F0"/>
                </a:solidFill>
              </a:rPr>
              <a:t>feel</a:t>
            </a:r>
            <a:r>
              <a:rPr lang="en-GB" dirty="0"/>
              <a:t>?</a:t>
            </a:r>
          </a:p>
          <a:p>
            <a:r>
              <a:rPr lang="en-GB"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140673292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Quality feedback: 3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(after </a:t>
            </a:r>
            <a:r>
              <a:rPr lang="en-GB" sz="2800" dirty="0" err="1"/>
              <a:t>Dunworth</a:t>
            </a:r>
            <a:r>
              <a:rPr lang="en-GB" sz="2800" dirty="0"/>
              <a:t> &amp; Sanchez, 2016). </a:t>
            </a:r>
          </a:p>
          <a:p>
            <a:endParaRPr lang="en-GB" sz="2800" dirty="0"/>
          </a:p>
        </p:txBody>
      </p:sp>
    </p:spTree>
    <p:extLst>
      <p:ext uri="{BB962C8B-B14F-4D97-AF65-F5344CB8AC3E}">
        <p14:creationId xmlns:p14="http://schemas.microsoft.com/office/powerpoint/2010/main" val="24358035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2CB6-57A7-492A-9CA2-792A9F099D74}"/>
              </a:ext>
            </a:extLst>
          </p:cNvPr>
          <p:cNvSpPr>
            <a:spLocks noGrp="1"/>
          </p:cNvSpPr>
          <p:nvPr>
            <p:ph type="title"/>
          </p:nvPr>
        </p:nvSpPr>
        <p:spPr/>
        <p:txBody>
          <a:bodyPr/>
          <a:lstStyle/>
          <a:p>
            <a:r>
              <a:rPr lang="en-GB" b="1" dirty="0"/>
              <a:t>Your Aims (2)</a:t>
            </a:r>
            <a:endParaRPr lang="en-GB" dirty="0"/>
          </a:p>
        </p:txBody>
      </p:sp>
      <p:sp>
        <p:nvSpPr>
          <p:cNvPr id="3" name="Content Placeholder 2">
            <a:extLst>
              <a:ext uri="{FF2B5EF4-FFF2-40B4-BE49-F238E27FC236}">
                <a16:creationId xmlns:a16="http://schemas.microsoft.com/office/drawing/2014/main" id="{CB5A8F32-4E02-4C6E-BC24-E1C2099A2410}"/>
              </a:ext>
            </a:extLst>
          </p:cNvPr>
          <p:cNvSpPr>
            <a:spLocks noGrp="1"/>
          </p:cNvSpPr>
          <p:nvPr>
            <p:ph idx="1"/>
          </p:nvPr>
        </p:nvSpPr>
        <p:spPr/>
        <p:txBody>
          <a:bodyPr/>
          <a:lstStyle/>
          <a:p>
            <a:pPr lvl="0"/>
            <a:r>
              <a:rPr lang="en-GB" sz="2800" dirty="0"/>
              <a:t>Ensuring that summative assessments by module meet Faculty assessment tariffs;</a:t>
            </a:r>
          </a:p>
          <a:p>
            <a:pPr lvl="0"/>
            <a:r>
              <a:rPr lang="en-GB" sz="2800" dirty="0"/>
              <a:t>How to introduce formative methods of assessment across all programmes and modules;</a:t>
            </a:r>
          </a:p>
          <a:p>
            <a:pPr lvl="0"/>
            <a:r>
              <a:rPr lang="en-GB" sz="2800" dirty="0"/>
              <a:t>Reviewing the range of assessment methods to ensure that there is a variety of academic and career-relevant learning and practical skill-development opportunities;</a:t>
            </a:r>
          </a:p>
          <a:p>
            <a:pPr lvl="0"/>
            <a:r>
              <a:rPr lang="en-GB" sz="2800" dirty="0"/>
              <a:t>Designing innovative assessments methods which are valued by students and academics;</a:t>
            </a:r>
          </a:p>
          <a:p>
            <a:pPr lvl="0"/>
            <a:r>
              <a:rPr lang="en-GB" sz="2800" dirty="0"/>
              <a:t>Reviewing assessment and marking criteria and rubrics to establish common practice.  </a:t>
            </a:r>
          </a:p>
        </p:txBody>
      </p:sp>
    </p:spTree>
    <p:extLst>
      <p:ext uri="{BB962C8B-B14F-4D97-AF65-F5344CB8AC3E}">
        <p14:creationId xmlns:p14="http://schemas.microsoft.com/office/powerpoint/2010/main" val="361043623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0"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1"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2"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Needing</a:t>
            </a:r>
          </a:p>
        </p:txBody>
      </p:sp>
      <p:sp>
        <p:nvSpPr>
          <p:cNvPr id="8203" name="Rectangle 10"/>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204" name="Rectangle 11"/>
          <p:cNvSpPr>
            <a:spLocks noChangeArrowheads="1"/>
          </p:cNvSpPr>
          <p:nvPr/>
        </p:nvSpPr>
        <p:spPr bwMode="auto">
          <a:xfrm>
            <a:off x="3505200" y="6065838"/>
            <a:ext cx="25146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a:ln>
                  <a:noFill/>
                </a:ln>
                <a:solidFill>
                  <a:srgbClr val="FFFF00"/>
                </a:solidFill>
                <a:effectLst/>
                <a:uLnTx/>
                <a:uFillTx/>
                <a:latin typeface="Comic Sans MS" pitchFamily="66" charset="0"/>
                <a:ea typeface="+mn-ea"/>
                <a:cs typeface="Arial" charset="0"/>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Comic Sans MS" pitchFamily="66" charset="0"/>
                <a:ea typeface="+mn-ea"/>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7" name="Rectangle 17"/>
          <p:cNvSpPr>
            <a:spLocks noChangeArrowheads="1"/>
          </p:cNvSpPr>
          <p:nvPr/>
        </p:nvSpPr>
        <p:spPr bwMode="auto">
          <a:xfrm>
            <a:off x="2987675" y="5157788"/>
            <a:ext cx="2795588"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Making sense</a:t>
            </a:r>
          </a:p>
        </p:txBody>
      </p:sp>
      <p:sp>
        <p:nvSpPr>
          <p:cNvPr id="8208" name="Text Box 12"/>
          <p:cNvSpPr txBox="1">
            <a:spLocks noChangeArrowheads="1"/>
          </p:cNvSpPr>
          <p:nvPr/>
        </p:nvSpPr>
        <p:spPr bwMode="auto">
          <a:xfrm>
            <a:off x="714375" y="142875"/>
            <a:ext cx="7494588" cy="708025"/>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explaining, teaching</a:t>
            </a:r>
          </a:p>
        </p:txBody>
      </p:sp>
      <p:sp>
        <p:nvSpPr>
          <p:cNvPr id="18" name="Text Box 12"/>
          <p:cNvSpPr txBox="1">
            <a:spLocks noChangeArrowheads="1"/>
          </p:cNvSpPr>
          <p:nvPr/>
        </p:nvSpPr>
        <p:spPr bwMode="auto">
          <a:xfrm>
            <a:off x="0" y="0"/>
            <a:ext cx="9144000" cy="6964984"/>
          </a:xfrm>
          <a:prstGeom prst="rect">
            <a:avLst/>
          </a:prstGeom>
          <a:solidFill>
            <a:srgbClr val="FFFFCC">
              <a:alpha val="81176"/>
            </a:srgbClr>
          </a:solidFill>
          <a:ln w="9525">
            <a:noFill/>
            <a:miter lim="800000"/>
            <a:headEnd/>
            <a:tailEnd/>
          </a:ln>
        </p:spPr>
        <p:txBody>
          <a:bodyPr>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Motivates students – helps them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want</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to learn;</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students to identify what they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need</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to do next;</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students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take action</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to improve their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students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make sense</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of what they are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them to further make sense of their learning by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engaging in real dialogue</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with tutors and peers;</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them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make informed judgements </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on their own work, and each others’ work:</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them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reflect</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on their past work in ways they can use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improve their future work</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a:t>
            </a: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p:txBody>
      </p:sp>
      <p:sp>
        <p:nvSpPr>
          <p:cNvPr id="8210"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F0"/>
                </a:solidFill>
                <a:latin typeface="Calibri" panose="020F0502020204030204" pitchFamily="34" charset="0"/>
                <a:ea typeface="+mj-ea"/>
                <a:cs typeface="Calibri" panose="020F0502020204030204" pitchFamily="34" charset="0"/>
              </a:rPr>
              <a:t>Feedback (including feed forward) works well when it:</a:t>
            </a:r>
            <a:endParaRPr lang="en-US" sz="3200" b="1" dirty="0">
              <a:solidFill>
                <a:srgbClr val="00B0F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180419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Feedback works badly when it…</a:t>
            </a:r>
            <a:endParaRPr lang="en-US" sz="3200" b="1" dirty="0">
              <a:solidFill>
                <a:srgbClr val="00B0F0"/>
              </a:solidFill>
              <a:latin typeface="Calibri" panose="020F0502020204030204" pitchFamily="34" charset="0"/>
              <a:cs typeface="Calibri" panose="020F0502020204030204" pitchFamily="34" charset="0"/>
            </a:endParaRPr>
          </a:p>
        </p:txBody>
      </p:sp>
      <p:sp>
        <p:nvSpPr>
          <p:cNvPr id="9219" name="Rectangle 3"/>
          <p:cNvSpPr>
            <a:spLocks noGrp="1" noChangeArrowheads="1"/>
          </p:cNvSpPr>
          <p:nvPr>
            <p:ph idx="1"/>
          </p:nvPr>
        </p:nvSpPr>
        <p:spPr>
          <a:xfrm>
            <a:off x="358775" y="980661"/>
            <a:ext cx="8605838" cy="4886740"/>
          </a:xfrm>
        </p:spPr>
        <p:txBody>
          <a:bodyPr/>
          <a:lstStyle/>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Is just a monologue from tutors to students;</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Is just in words on paper or on a screen;</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Saps students’ confidence;</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Is taken no notice of.</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Is not even picked up.</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Directs students’ activities in inappropriate directions;</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Fails to articulate with learning outcomes;</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Fails to relate clearly to evidence of achievement of the assessment criteria;</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Relates only to what is easy to assess rather than what is at the heart of learning;</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Focuses on failings rather than achievements.</a:t>
            </a:r>
          </a:p>
          <a:p>
            <a:pPr eaLnBrk="1" hangingPunct="1">
              <a:buFont typeface="Wingdings" pitchFamily="2" charset="2"/>
              <a:buChar char="x"/>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82379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solidFill>
                  <a:srgbClr val="00B0F0"/>
                </a:solidFill>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sz="3600" dirty="0">
                <a:solidFill>
                  <a:srgbClr val="006600"/>
                </a:solidFill>
                <a:latin typeface="Calibri" panose="020F0502020204030204" pitchFamily="34" charset="0"/>
                <a:cs typeface="Calibri" panose="020F0502020204030204" pitchFamily="34" charset="0"/>
              </a:rPr>
              <a:t>Feedback is like fish.</a:t>
            </a:r>
          </a:p>
          <a:p>
            <a:pPr eaLnBrk="1" hangingPunct="1">
              <a:buFont typeface="Wingdings" pitchFamily="2" charset="2"/>
              <a:buNone/>
              <a:defRPr/>
            </a:pPr>
            <a:r>
              <a:rPr lang="en-GB" sz="3600" dirty="0">
                <a:solidFill>
                  <a:srgbClr val="006600"/>
                </a:solidFill>
                <a:latin typeface="Calibri" panose="020F0502020204030204" pitchFamily="34" charset="0"/>
                <a:cs typeface="Calibri" panose="020F0502020204030204" pitchFamily="34" charset="0"/>
              </a:rPr>
              <a:t>If it is not used quickly, it becomes useless.</a:t>
            </a:r>
          </a:p>
          <a:p>
            <a:pPr eaLnBrk="1" hangingPunct="1">
              <a:buFont typeface="Wingdings" pitchFamily="2" charset="2"/>
              <a:buNone/>
              <a:defRPr/>
            </a:pPr>
            <a:r>
              <a:rPr lang="en-GB" sz="3600" dirty="0">
                <a:solidFill>
                  <a:srgbClr val="006600"/>
                </a:solidFill>
                <a:latin typeface="Calibri" panose="020F0502020204030204" pitchFamily="34" charset="0"/>
                <a:cs typeface="Calibri" panose="020F0502020204030204" pitchFamily="34" charset="0"/>
              </a:rPr>
              <a:t>	(Sally Brown).</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Give a man a fish,</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Feed him for a day.</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Teach a man to fish,</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Feed him for a lifetime.</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	</a:t>
            </a:r>
            <a:r>
              <a:rPr lang="en-GB" kern="1200" dirty="0">
                <a:solidFill>
                  <a:srgbClr val="0000CC"/>
                </a:solidFill>
                <a:latin typeface="Calibri" panose="020F0502020204030204" pitchFamily="34" charset="0"/>
                <a:cs typeface="Calibri" panose="020F0502020204030204" pitchFamily="34" charset="0"/>
              </a:rPr>
              <a:t>(Maimonides: 1135-1204)</a:t>
            </a:r>
          </a:p>
          <a:p>
            <a:pPr eaLnBrk="1" hangingPunct="1">
              <a:buFont typeface="Wingdings" pitchFamily="2" charset="2"/>
              <a:buNone/>
              <a:defRPr/>
            </a:pPr>
            <a:endParaRPr lang="en-GB" dirty="0">
              <a:solidFill>
                <a:srgbClr val="0000CC"/>
              </a:solidFill>
              <a:latin typeface="Calibri" panose="020F0502020204030204" pitchFamily="34" charset="0"/>
              <a:cs typeface="Calibri" panose="020F0502020204030204" pitchFamily="34" charset="0"/>
            </a:endParaRPr>
          </a:p>
        </p:txBody>
      </p:sp>
      <p:sp>
        <p:nvSpPr>
          <p:cNvPr id="6" name="TextBox 5"/>
          <p:cNvSpPr txBox="1">
            <a:spLocks noChangeArrowheads="1"/>
          </p:cNvSpPr>
          <p:nvPr/>
        </p:nvSpPr>
        <p:spPr bwMode="auto">
          <a:xfrm>
            <a:off x="358777" y="5016500"/>
            <a:ext cx="6649637" cy="1077913"/>
          </a:xfrm>
          <a:prstGeom prst="rect">
            <a:avLst/>
          </a:prstGeom>
          <a:solidFill>
            <a:schemeClr val="bg1"/>
          </a:solid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(Australian proverb).</a:t>
            </a:r>
          </a:p>
        </p:txBody>
      </p:sp>
      <p:sp>
        <p:nvSpPr>
          <p:cNvPr id="9" name="TextBox 8"/>
          <p:cNvSpPr txBox="1"/>
          <p:nvPr/>
        </p:nvSpPr>
        <p:spPr>
          <a:xfrm>
            <a:off x="163757" y="3160607"/>
            <a:ext cx="6496533" cy="3711785"/>
          </a:xfrm>
          <a:prstGeom prst="rect">
            <a:avLst/>
          </a:prstGeom>
          <a:solidFill>
            <a:schemeClr val="bg1"/>
          </a:solidFill>
          <a:ln>
            <a:solidFill>
              <a:schemeClr val="tx1"/>
            </a:solidFill>
          </a:ln>
        </p:spPr>
        <p:txBody>
          <a:bodyPr wrap="square">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Make feedback </a:t>
            </a:r>
            <a:r>
              <a:rPr kumimoji="0" lang="en-GB"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timely</a:t>
            </a:r>
            <a:r>
              <a:rPr kumimoji="0" lang="en-GB" sz="32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B09766-064E-4537-9F26-CF04C66593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682381" y="2650758"/>
            <a:ext cx="2608265" cy="1956199"/>
          </a:xfrm>
          <a:prstGeom prst="rect">
            <a:avLst/>
          </a:prstGeom>
        </p:spPr>
      </p:pic>
    </p:spTree>
    <p:extLst>
      <p:ext uri="{BB962C8B-B14F-4D97-AF65-F5344CB8AC3E}">
        <p14:creationId xmlns:p14="http://schemas.microsoft.com/office/powerpoint/2010/main" val="216632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uiExpand="1" build="p" animBg="1"/>
      <p:bldP spid="7" grpId="0" animBg="1"/>
      <p:bldP spid="9" grpId="0" animBg="1"/>
      <p:bldP spid="9"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ce scraping.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679815"/>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7"/>
            <a:ext cx="8713788" cy="791743"/>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How’s your feedback? </a:t>
            </a:r>
            <a:br>
              <a:rPr lang="en-GB" sz="3200" b="1" dirty="0">
                <a:solidFill>
                  <a:srgbClr val="00B0F0"/>
                </a:solidFill>
                <a:latin typeface="Calibri" panose="020F0502020204030204" pitchFamily="34" charset="0"/>
                <a:cs typeface="Calibri" panose="020F0502020204030204" pitchFamily="34" charset="0"/>
              </a:rPr>
            </a:br>
            <a:r>
              <a:rPr lang="en-US" sz="3200" b="1" dirty="0">
                <a:solidFill>
                  <a:srgbClr val="00B0F0"/>
                </a:solidFill>
                <a:latin typeface="Calibri" panose="020F0502020204030204" pitchFamily="34" charset="0"/>
                <a:cs typeface="Calibri" panose="020F0502020204030204" pitchFamily="34" charset="0"/>
              </a:rPr>
              <a:t>(After Nicol and MacFarlane-Dick, 2006)</a:t>
            </a:r>
          </a:p>
        </p:txBody>
      </p:sp>
      <p:sp>
        <p:nvSpPr>
          <p:cNvPr id="16387" name="Rectangle 3"/>
          <p:cNvSpPr>
            <a:spLocks noGrp="1" noChangeArrowheads="1"/>
          </p:cNvSpPr>
          <p:nvPr>
            <p:ph type="body" idx="4294967295"/>
          </p:nvPr>
        </p:nvSpPr>
        <p:spPr>
          <a:xfrm>
            <a:off x="0" y="980660"/>
            <a:ext cx="9144000" cy="5615915"/>
          </a:xfrm>
        </p:spPr>
        <p:txBody>
          <a:bodyPr/>
          <a:lstStyle/>
          <a:p>
            <a:pPr>
              <a:lnSpc>
                <a:spcPct val="80000"/>
              </a:lnSpc>
              <a:spcBef>
                <a:spcPts val="0"/>
              </a:spcBef>
              <a:spcAft>
                <a:spcPts val="600"/>
              </a:spcAft>
              <a:buFont typeface="Wingdings" pitchFamily="2" charset="2"/>
              <a:buNone/>
            </a:pPr>
            <a:r>
              <a:rPr lang="en-US" sz="2800" dirty="0"/>
              <a:t>1. 	Helps clarify what good performance is (goals, criteria, expected standards);</a:t>
            </a:r>
          </a:p>
          <a:p>
            <a:pPr>
              <a:spcBef>
                <a:spcPts val="0"/>
              </a:spcBef>
              <a:spcAft>
                <a:spcPts val="600"/>
              </a:spcAft>
              <a:buFont typeface="Wingdings" pitchFamily="2" charset="2"/>
              <a:buNone/>
            </a:pPr>
            <a:r>
              <a:rPr lang="en-US" sz="2800" dirty="0"/>
              <a:t>2. 	Facilitates the development of self-assessment (reflection) in learning;</a:t>
            </a:r>
          </a:p>
          <a:p>
            <a:pPr>
              <a:spcBef>
                <a:spcPts val="0"/>
              </a:spcBef>
              <a:spcAft>
                <a:spcPts val="600"/>
              </a:spcAft>
              <a:buFont typeface="Wingdings" pitchFamily="2" charset="2"/>
              <a:buNone/>
            </a:pPr>
            <a:r>
              <a:rPr lang="en-US" sz="2800" dirty="0"/>
              <a:t>3. 	Delivers high quality information to students about their learning;</a:t>
            </a:r>
          </a:p>
          <a:p>
            <a:pPr>
              <a:spcBef>
                <a:spcPts val="0"/>
              </a:spcBef>
              <a:spcAft>
                <a:spcPts val="600"/>
              </a:spcAft>
              <a:buFont typeface="Wingdings" pitchFamily="2" charset="2"/>
              <a:buNone/>
            </a:pPr>
            <a:r>
              <a:rPr lang="en-US" sz="2800" dirty="0"/>
              <a:t>4. 	Encourages teacher and peer dialogue around learning;</a:t>
            </a:r>
          </a:p>
          <a:p>
            <a:pPr>
              <a:spcBef>
                <a:spcPts val="0"/>
              </a:spcBef>
              <a:spcAft>
                <a:spcPts val="600"/>
              </a:spcAft>
              <a:buFont typeface="Wingdings" pitchFamily="2" charset="2"/>
              <a:buNone/>
            </a:pPr>
            <a:r>
              <a:rPr lang="en-US" sz="2800" dirty="0"/>
              <a:t>5. 	Encourages positive motivational beliefs and self-esteem;</a:t>
            </a:r>
          </a:p>
          <a:p>
            <a:pPr>
              <a:spcBef>
                <a:spcPts val="0"/>
              </a:spcBef>
              <a:spcAft>
                <a:spcPts val="600"/>
              </a:spcAft>
              <a:buFont typeface="Wingdings" pitchFamily="2" charset="2"/>
              <a:buNone/>
            </a:pPr>
            <a:r>
              <a:rPr lang="en-US" sz="2800" dirty="0"/>
              <a:t>6. 	Provides opportunities to close the gap between current and desired performance;</a:t>
            </a:r>
          </a:p>
          <a:p>
            <a:pPr>
              <a:spcBef>
                <a:spcPts val="0"/>
              </a:spcBef>
              <a:spcAft>
                <a:spcPts val="600"/>
              </a:spcAft>
              <a:buFont typeface="Wingdings" pitchFamily="2" charset="2"/>
              <a:buNone/>
            </a:pPr>
            <a:r>
              <a:rPr lang="en-US" sz="2800" dirty="0"/>
              <a:t>7. 	Provides information to teachers that can be used to help shape the teaching.</a:t>
            </a:r>
          </a:p>
          <a:p>
            <a:pPr marL="361950" indent="-361950">
              <a:lnSpc>
                <a:spcPct val="80000"/>
              </a:lnSpc>
              <a:spcBef>
                <a:spcPts val="0"/>
              </a:spcBef>
              <a:spcAft>
                <a:spcPts val="600"/>
              </a:spcAft>
            </a:pPr>
            <a:endParaRPr lang="en-US" sz="2000" dirty="0"/>
          </a:p>
        </p:txBody>
      </p:sp>
    </p:spTree>
    <p:extLst>
      <p:ext uri="{BB962C8B-B14F-4D97-AF65-F5344CB8AC3E}">
        <p14:creationId xmlns:p14="http://schemas.microsoft.com/office/powerpoint/2010/main" val="12679756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9"/>
            <a:ext cx="7543800" cy="1002506"/>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Bringing assessment and feedback to life</a:t>
            </a:r>
            <a:br>
              <a:rPr lang="en-GB" sz="3200" b="1" dirty="0">
                <a:solidFill>
                  <a:srgbClr val="00B0F0"/>
                </a:solidFill>
                <a:latin typeface="Calibri" panose="020F0502020204030204" pitchFamily="34" charset="0"/>
                <a:cs typeface="Calibri" panose="020F0502020204030204" pitchFamily="34" charset="0"/>
              </a:rPr>
            </a:br>
            <a:r>
              <a:rPr lang="en-GB" sz="2400" b="1" dirty="0">
                <a:solidFill>
                  <a:srgbClr val="CC0000"/>
                </a:solidFill>
                <a:latin typeface="Calibri" panose="020F0502020204030204" pitchFamily="34" charset="0"/>
                <a:cs typeface="Calibri" panose="020F0502020204030204" pitchFamily="34" charset="0"/>
              </a:rPr>
              <a:t>Questions employers might ask at interview that could help us frame some of our assignments</a:t>
            </a:r>
            <a:endParaRPr lang="en-GB" sz="3200" b="1" dirty="0">
              <a:solidFill>
                <a:srgbClr val="CC0000"/>
              </a:solidFill>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107504" y="1124744"/>
            <a:ext cx="8640960" cy="5077619"/>
          </a:xfrm>
        </p:spPr>
        <p:txBody>
          <a:bodyPr/>
          <a:lstStyle/>
          <a:p>
            <a:pPr marL="0" indent="0">
              <a:buNone/>
            </a:pPr>
            <a:r>
              <a:rPr lang="en-GB" sz="2400" b="0" dirty="0"/>
              <a:t> </a:t>
            </a:r>
            <a:r>
              <a:rPr lang="en-GB" sz="2400" dirty="0"/>
              <a:t>Can you tell us about an occasion when:</a:t>
            </a:r>
          </a:p>
          <a:p>
            <a:r>
              <a:rPr lang="en-GB" sz="2400" dirty="0"/>
              <a:t>you worked together with colleagues in a group to produce a collective outcome?</a:t>
            </a:r>
          </a:p>
          <a:p>
            <a:r>
              <a:rPr lang="en-GB" sz="2400" dirty="0"/>
              <a:t>you had to work autonomously with incomplete information and self-derived data sources?</a:t>
            </a:r>
          </a:p>
          <a:p>
            <a:r>
              <a:rPr lang="en-GB" sz="2400" dirty="0"/>
              <a:t>you developed strategies to solve real life problems and tested them out?</a:t>
            </a:r>
          </a:p>
          <a:p>
            <a:r>
              <a:rPr lang="en-GB" sz="2400" dirty="0"/>
              <a:t>you had a leadership role in a team, and could you tell us your strategies to influence and persuade your colleagues to achieve a collective task?</a:t>
            </a:r>
          </a:p>
          <a:p>
            <a:r>
              <a:rPr lang="en-GB" sz="2400" dirty="0"/>
              <a:t>you had to communicate outcomes from your project work orally, in writing, through social media and/or through a visual medium?</a:t>
            </a:r>
            <a:br>
              <a:rPr lang="en-GB" sz="2400" dirty="0"/>
            </a:br>
            <a:endParaRPr lang="en-GB" sz="2400" dirty="0"/>
          </a:p>
          <a:p>
            <a:endParaRPr lang="en-GB" sz="2400" dirty="0"/>
          </a:p>
          <a:p>
            <a:endParaRPr lang="en-GB" sz="2400" dirty="0"/>
          </a:p>
        </p:txBody>
      </p:sp>
    </p:spTree>
    <p:extLst>
      <p:ext uri="{BB962C8B-B14F-4D97-AF65-F5344CB8AC3E}">
        <p14:creationId xmlns:p14="http://schemas.microsoft.com/office/powerpoint/2010/main" val="310820344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13020700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7146570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What’s wrong with feedback?</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82002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But what’s really wrong with feedback?</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282901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4E16-0E14-4E5B-8130-D02304E99868}"/>
              </a:ext>
            </a:extLst>
          </p:cNvPr>
          <p:cNvSpPr>
            <a:spLocks noGrp="1"/>
          </p:cNvSpPr>
          <p:nvPr>
            <p:ph type="title"/>
          </p:nvPr>
        </p:nvSpPr>
        <p:spPr/>
        <p:txBody>
          <a:bodyPr/>
          <a:lstStyle/>
          <a:p>
            <a:r>
              <a:rPr lang="en-GB" b="1" dirty="0"/>
              <a:t>NUBS aims to ensure that:</a:t>
            </a:r>
          </a:p>
        </p:txBody>
      </p:sp>
      <p:sp>
        <p:nvSpPr>
          <p:cNvPr id="3" name="Content Placeholder 2">
            <a:extLst>
              <a:ext uri="{FF2B5EF4-FFF2-40B4-BE49-F238E27FC236}">
                <a16:creationId xmlns:a16="http://schemas.microsoft.com/office/drawing/2014/main" id="{45EC9C6C-C839-4E29-80AB-AF3C32CD3FB9}"/>
              </a:ext>
            </a:extLst>
          </p:cNvPr>
          <p:cNvSpPr>
            <a:spLocks noGrp="1"/>
          </p:cNvSpPr>
          <p:nvPr>
            <p:ph idx="1"/>
          </p:nvPr>
        </p:nvSpPr>
        <p:spPr/>
        <p:txBody>
          <a:bodyPr/>
          <a:lstStyle/>
          <a:p>
            <a:pPr lvl="0">
              <a:buFont typeface="+mj-lt"/>
              <a:buAutoNum type="alphaLcParenR"/>
            </a:pPr>
            <a:r>
              <a:rPr lang="en-GB" sz="2800" dirty="0"/>
              <a:t>All methods of assessment used in NUBS actually measure the intended programme and module learning and knowledge outcomes;</a:t>
            </a:r>
          </a:p>
          <a:p>
            <a:pPr lvl="0">
              <a:buFont typeface="+mj-lt"/>
              <a:buAutoNum type="alphaLcParenR"/>
            </a:pPr>
            <a:r>
              <a:rPr lang="en-GB" sz="2800" dirty="0"/>
              <a:t>All summative assessments by module meet Faculty policy marking tariffs;</a:t>
            </a:r>
          </a:p>
          <a:p>
            <a:pPr lvl="0">
              <a:buFont typeface="+mj-lt"/>
              <a:buAutoNum type="alphaLcParenR"/>
            </a:pPr>
            <a:r>
              <a:rPr lang="en-GB" sz="2800" dirty="0"/>
              <a:t>Methods of assessment provide academic and career-relevant learning and practical skill-development opportunities;</a:t>
            </a:r>
          </a:p>
          <a:p>
            <a:pPr lvl="0">
              <a:buFont typeface="+mj-lt"/>
              <a:buAutoNum type="alphaLcParenR"/>
            </a:pPr>
            <a:r>
              <a:rPr lang="en-GB" sz="2800" dirty="0"/>
              <a:t>The introduction of formative methods of assessment within all programmes and across all modules have been considered.</a:t>
            </a:r>
          </a:p>
          <a:p>
            <a:pPr>
              <a:buFont typeface="+mj-lt"/>
              <a:buAutoNum type="alphaLcParenR"/>
            </a:pPr>
            <a:endParaRPr lang="en-GB" sz="2800" dirty="0"/>
          </a:p>
        </p:txBody>
      </p:sp>
    </p:spTree>
    <p:extLst>
      <p:ext uri="{BB962C8B-B14F-4D97-AF65-F5344CB8AC3E}">
        <p14:creationId xmlns:p14="http://schemas.microsoft.com/office/powerpoint/2010/main" val="284175715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The importance of dialogic assessment</a:t>
            </a:r>
          </a:p>
        </p:txBody>
      </p:sp>
      <p:sp>
        <p:nvSpPr>
          <p:cNvPr id="3" name="Content Placeholder 2"/>
          <p:cNvSpPr>
            <a:spLocks noGrp="1"/>
          </p:cNvSpPr>
          <p:nvPr>
            <p:ph idx="1"/>
          </p:nvPr>
        </p:nvSpPr>
        <p:spPr>
          <a:xfrm>
            <a:off x="468313" y="836640"/>
            <a:ext cx="8229600" cy="5365723"/>
          </a:xfrm>
        </p:spPr>
        <p:txBody>
          <a:bodyPr/>
          <a:lstStyle/>
          <a:p>
            <a:pPr marL="0">
              <a:lnSpc>
                <a:spcPct val="100000"/>
              </a:lnSpc>
              <a:spcBef>
                <a:spcPts val="0"/>
              </a:spcBef>
              <a:buNone/>
            </a:pPr>
            <a:r>
              <a:rPr lang="en-GB" sz="2200" dirty="0"/>
              <a:t>Students need to be exposed to, and gain experience in making judgements about, </a:t>
            </a:r>
            <a:r>
              <a:rPr lang="en-GB" sz="2200" dirty="0">
                <a:solidFill>
                  <a:srgbClr val="7030A0"/>
                </a:solidFill>
              </a:rPr>
              <a:t>a variety of works of different quality</a:t>
            </a:r>
            <a:r>
              <a:rPr lang="en-GB" sz="2200" dirty="0"/>
              <a:t>... They need planned rather than random exposure to exemplars, and experience in </a:t>
            </a:r>
            <a:r>
              <a:rPr lang="en-GB" sz="2200" dirty="0">
                <a:solidFill>
                  <a:srgbClr val="7030A0"/>
                </a:solidFill>
              </a:rPr>
              <a:t>making judgements </a:t>
            </a:r>
            <a:r>
              <a:rPr lang="en-GB" sz="2200" dirty="0"/>
              <a:t>about quality. They need to create </a:t>
            </a:r>
            <a:r>
              <a:rPr lang="en-GB" sz="2200" dirty="0">
                <a:solidFill>
                  <a:srgbClr val="7030A0"/>
                </a:solidFill>
              </a:rPr>
              <a:t>verbalised </a:t>
            </a:r>
            <a:r>
              <a:rPr lang="en-GB" sz="2200" dirty="0"/>
              <a:t>rationales and accounts of how various works could have been done better. Finally, they need to engage in evaluative </a:t>
            </a:r>
            <a:r>
              <a:rPr lang="en-GB" sz="2200" dirty="0">
                <a:solidFill>
                  <a:srgbClr val="7030A0"/>
                </a:solidFill>
              </a:rPr>
              <a:t>conversations</a:t>
            </a:r>
            <a:r>
              <a:rPr lang="en-GB" sz="2200" dirty="0"/>
              <a:t> with teachers and other students. Together, these three provide the means by which students can develop a </a:t>
            </a:r>
            <a:r>
              <a:rPr lang="en-GB" sz="2200" dirty="0">
                <a:solidFill>
                  <a:srgbClr val="7030A0"/>
                </a:solidFill>
              </a:rPr>
              <a:t>concept of quality </a:t>
            </a:r>
            <a:r>
              <a:rPr lang="en-GB" sz="2200" dirty="0"/>
              <a:t>that is similar in essence to that which the teacher possesses, and in particular to understand what makes for high quality. Although providing these experiences for students may appear to add more layers to the task of teaching, it is possible to organise this approach to </a:t>
            </a:r>
            <a:r>
              <a:rPr lang="en-GB" sz="2200" dirty="0">
                <a:solidFill>
                  <a:srgbClr val="7030A0"/>
                </a:solidFill>
              </a:rPr>
              <a:t>peer assessment </a:t>
            </a:r>
            <a:r>
              <a:rPr lang="en-GB" sz="2200" dirty="0"/>
              <a:t>so that it becomes a powerful strategy for higher education teaching. (Sadler 2010)</a:t>
            </a:r>
          </a:p>
          <a:p>
            <a:pPr marL="0">
              <a:lnSpc>
                <a:spcPct val="100000"/>
              </a:lnSpc>
              <a:spcBef>
                <a:spcPts val="0"/>
              </a:spcBef>
              <a:buNone/>
            </a:pPr>
            <a:endParaRPr lang="en-GB" sz="2200" dirty="0"/>
          </a:p>
        </p:txBody>
      </p:sp>
    </p:spTree>
    <p:extLst>
      <p:ext uri="{BB962C8B-B14F-4D97-AF65-F5344CB8AC3E}">
        <p14:creationId xmlns:p14="http://schemas.microsoft.com/office/powerpoint/2010/main" val="89054788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pic>
        <p:nvPicPr>
          <p:cNvPr id="7" name="Picture 6" descr="royce sadler.jpg"/>
          <p:cNvPicPr>
            <a:picLocks noChangeAspect="1"/>
          </p:cNvPicPr>
          <p:nvPr/>
        </p:nvPicPr>
        <p:blipFill>
          <a:blip r:embed="rId3" cstate="email"/>
          <a:stretch>
            <a:fillRect/>
          </a:stretch>
        </p:blipFill>
        <p:spPr>
          <a:xfrm>
            <a:off x="6824020" y="2064325"/>
            <a:ext cx="1963268" cy="2935728"/>
          </a:xfrm>
          <a:prstGeom prst="rect">
            <a:avLst/>
          </a:prstGeom>
        </p:spPr>
      </p:pic>
    </p:spTree>
    <p:extLst>
      <p:ext uri="{BB962C8B-B14F-4D97-AF65-F5344CB8AC3E}">
        <p14:creationId xmlns:p14="http://schemas.microsoft.com/office/powerpoint/2010/main" val="24804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3140961"/>
            <a:ext cx="6481762" cy="2016280"/>
          </a:xfrm>
          <a:noFill/>
        </p:spPr>
        <p:txBody>
          <a:bodyPr/>
          <a:lstStyle/>
          <a:p>
            <a:pPr algn="ctr">
              <a:defRPr/>
            </a:pPr>
            <a:r>
              <a:rPr lang="en-GB" sz="7200" dirty="0">
                <a:solidFill>
                  <a:srgbClr val="FF66FF"/>
                </a:solidFill>
              </a:rPr>
              <a:t>Reinventing Assessment</a:t>
            </a:r>
            <a:br>
              <a:rPr lang="en-GB" sz="4400" dirty="0">
                <a:solidFill>
                  <a:srgbClr val="FFFF00"/>
                </a:solidFill>
              </a:rPr>
            </a:br>
            <a:r>
              <a:rPr lang="en-GB" sz="4000" dirty="0">
                <a:solidFill>
                  <a:srgbClr val="FFFF00"/>
                </a:solidFill>
              </a:rPr>
              <a:t>Fifteen ideas </a:t>
            </a:r>
            <a:br>
              <a:rPr lang="en-GB" sz="4000" dirty="0">
                <a:solidFill>
                  <a:srgbClr val="FFFF00"/>
                </a:solidFill>
              </a:rPr>
            </a:br>
            <a:r>
              <a:rPr lang="en-GB" sz="3600" dirty="0">
                <a:solidFill>
                  <a:srgbClr val="FFFF00"/>
                </a:solidFill>
              </a:rPr>
              <a:t>for making assessment and feedback more effective, efficient and manageable for us, and for students</a:t>
            </a:r>
            <a:endParaRPr lang="en-GB" sz="3200" dirty="0">
              <a:solidFill>
                <a:srgbClr val="FFFF00"/>
              </a:solidFill>
            </a:endParaRPr>
          </a:p>
        </p:txBody>
      </p:sp>
      <p:sp>
        <p:nvSpPr>
          <p:cNvPr id="6" name="Action Button: Custom 5">
            <a:hlinkClick r:id="rId3"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6834ED2-7AAA-4DFF-A1FD-D03F921FCB78}"/>
              </a:ext>
            </a:extLst>
          </p:cNvPr>
          <p:cNvSpPr/>
          <p:nvPr/>
        </p:nvSpPr>
        <p:spPr>
          <a:xfrm>
            <a:off x="827480" y="5176846"/>
            <a:ext cx="7056980" cy="1384995"/>
          </a:xfrm>
          <a:prstGeom prst="rect">
            <a:avLst/>
          </a:prstGeom>
        </p:spPr>
        <p:txBody>
          <a:bodyPr wrap="square">
            <a:spAutoFit/>
          </a:bodyPr>
          <a:lstStyle/>
          <a:p>
            <a:r>
              <a:rPr lang="en-GB" sz="2800" b="1" dirty="0">
                <a:latin typeface="Calibri" panose="020F0502020204030204" pitchFamily="34" charset="0"/>
                <a:cs typeface="Calibri" panose="020F0502020204030204" pitchFamily="34" charset="0"/>
                <a:hlinkClick r:id="rId4"/>
              </a:rPr>
              <a:t>https://www.seda.ac.uk/resources/files/publications_214_Educational%20Developments%2018.2.pdf</a:t>
            </a:r>
            <a:r>
              <a:rPr lang="en-GB" sz="2800" b="1" dirty="0">
                <a:latin typeface="Calibri" panose="020F0502020204030204" pitchFamily="34" charset="0"/>
                <a:cs typeface="Calibri" panose="020F0502020204030204" pitchFamily="34" charset="0"/>
              </a:rPr>
              <a:t> 	(2017, pp.21-24)</a:t>
            </a:r>
          </a:p>
        </p:txBody>
      </p:sp>
    </p:spTree>
    <p:extLst>
      <p:ext uri="{BB962C8B-B14F-4D97-AF65-F5344CB8AC3E}">
        <p14:creationId xmlns:p14="http://schemas.microsoft.com/office/powerpoint/2010/main" val="22878007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Fifteen ideas for making assessment and feedback more effective, efficient and manageable for us, and for students</a:t>
            </a:r>
            <a:endParaRPr lang="en-US" sz="28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 y="692634"/>
            <a:ext cx="9396536" cy="5174781"/>
          </a:xfrm>
        </p:spPr>
        <p:txBody>
          <a:bodyPr/>
          <a:lstStyle/>
          <a:p>
            <a:pPr>
              <a:spcBef>
                <a:spcPts val="600"/>
              </a:spcBef>
              <a:buFont typeface="+mj-lt"/>
              <a:buAutoNum type="alphaUcPeriod"/>
            </a:pPr>
            <a:r>
              <a:rPr lang="en-GB" sz="2100" dirty="0"/>
              <a:t>Design much shorter assessments.</a:t>
            </a:r>
          </a:p>
          <a:p>
            <a:pPr>
              <a:spcBef>
                <a:spcPts val="600"/>
              </a:spcBef>
              <a:buFont typeface="+mj-lt"/>
              <a:buAutoNum type="alphaUcPeriod"/>
            </a:pPr>
            <a:r>
              <a:rPr lang="en-GB" sz="2100" dirty="0"/>
              <a:t>Increase formative assessment and reduce summative assessment.</a:t>
            </a:r>
          </a:p>
          <a:p>
            <a:pPr>
              <a:spcBef>
                <a:spcPts val="600"/>
              </a:spcBef>
              <a:buFont typeface="+mj-lt"/>
              <a:buAutoNum type="alphaUcPeriod"/>
            </a:pPr>
            <a:r>
              <a:rPr lang="en-GB" sz="2100" dirty="0"/>
              <a:t>Don’t just use essays.</a:t>
            </a:r>
          </a:p>
          <a:p>
            <a:pPr>
              <a:spcBef>
                <a:spcPts val="600"/>
              </a:spcBef>
              <a:buFont typeface="+mj-lt"/>
              <a:buAutoNum type="alphaUcPeriod"/>
            </a:pPr>
            <a:r>
              <a:rPr lang="en-GB" sz="2100" dirty="0"/>
              <a:t>Make more use of oral feedback rather than written feedback.</a:t>
            </a:r>
          </a:p>
          <a:p>
            <a:pPr>
              <a:spcBef>
                <a:spcPts val="600"/>
              </a:spcBef>
              <a:buFont typeface="+mj-lt"/>
              <a:buAutoNum type="alphaUcPeriod"/>
            </a:pPr>
            <a:r>
              <a:rPr lang="en-GB" sz="2100" dirty="0"/>
              <a:t>Speed up feedback so students still care about it when they receive it.</a:t>
            </a:r>
          </a:p>
          <a:p>
            <a:pPr>
              <a:spcBef>
                <a:spcPts val="600"/>
              </a:spcBef>
              <a:buFont typeface="+mj-lt"/>
              <a:buAutoNum type="alphaUcPeriod"/>
            </a:pPr>
            <a:r>
              <a:rPr lang="en-GB" sz="2100" dirty="0"/>
              <a:t>Get students giving feedback to each other, and sharing feedback.</a:t>
            </a:r>
          </a:p>
          <a:p>
            <a:pPr>
              <a:spcBef>
                <a:spcPts val="600"/>
              </a:spcBef>
              <a:buFont typeface="+mj-lt"/>
              <a:buAutoNum type="alphaUcPeriod"/>
            </a:pPr>
            <a:r>
              <a:rPr lang="en-GB" sz="2100" dirty="0"/>
              <a:t>Let students right into the meaning of assessment criteria, by explaining and illustrating these in whole-group contexts such as lectures.</a:t>
            </a:r>
          </a:p>
          <a:p>
            <a:pPr>
              <a:spcBef>
                <a:spcPts val="600"/>
              </a:spcBef>
              <a:buFont typeface="+mj-lt"/>
              <a:buAutoNum type="alphaUcPeriod"/>
            </a:pPr>
            <a:r>
              <a:rPr lang="en-GB" sz="2100" dirty="0"/>
              <a:t>Show students a range of evidence of achievement.</a:t>
            </a:r>
          </a:p>
          <a:p>
            <a:pPr>
              <a:spcBef>
                <a:spcPts val="600"/>
              </a:spcBef>
              <a:buFont typeface="+mj-lt"/>
              <a:buAutoNum type="alphaUcPeriod"/>
            </a:pPr>
            <a:r>
              <a:rPr lang="en-GB" sz="2100" dirty="0"/>
              <a:t>Get students themselves formulating evidence of achievement.</a:t>
            </a:r>
          </a:p>
          <a:p>
            <a:pPr>
              <a:spcBef>
                <a:spcPts val="600"/>
              </a:spcBef>
              <a:buFont typeface="+mj-lt"/>
              <a:buAutoNum type="alphaUcPeriod"/>
            </a:pPr>
            <a:r>
              <a:rPr lang="en-GB" sz="2100" dirty="0"/>
              <a:t>Get students themselves designing and applying assessment criteria.</a:t>
            </a:r>
          </a:p>
          <a:p>
            <a:pPr>
              <a:spcBef>
                <a:spcPts val="600"/>
              </a:spcBef>
              <a:buFont typeface="+mj-lt"/>
              <a:buAutoNum type="alphaUcPeriod"/>
            </a:pPr>
            <a:r>
              <a:rPr lang="en-GB" sz="2100" dirty="0"/>
              <a:t>Make the most of feedback to students in small-group contexts, such as tutorials.</a:t>
            </a:r>
          </a:p>
          <a:p>
            <a:pPr>
              <a:spcBef>
                <a:spcPts val="600"/>
              </a:spcBef>
              <a:buFont typeface="+mj-lt"/>
              <a:buAutoNum type="alphaUcPeriod"/>
            </a:pPr>
            <a:r>
              <a:rPr lang="en-GB" sz="2100" dirty="0"/>
              <a:t>Use statement banks to speed up formulating useful feedback.</a:t>
            </a:r>
          </a:p>
          <a:p>
            <a:pPr>
              <a:spcBef>
                <a:spcPts val="600"/>
              </a:spcBef>
              <a:buFont typeface="+mj-lt"/>
              <a:buAutoNum type="alphaUcPeriod"/>
            </a:pPr>
            <a:r>
              <a:rPr lang="en-GB" sz="2100" dirty="0"/>
              <a:t>Get students self-assessing, and give them feedback on their self-assessment.</a:t>
            </a:r>
          </a:p>
          <a:p>
            <a:pPr>
              <a:spcBef>
                <a:spcPts val="600"/>
              </a:spcBef>
              <a:buFont typeface="+mj-lt"/>
              <a:buAutoNum type="alphaUcPeriod"/>
            </a:pPr>
            <a:r>
              <a:rPr lang="en-GB" sz="2100" dirty="0"/>
              <a:t>Try to avoid ‘final language’ in feedback.</a:t>
            </a:r>
          </a:p>
          <a:p>
            <a:pPr>
              <a:spcBef>
                <a:spcPts val="600"/>
              </a:spcBef>
              <a:buFont typeface="+mj-lt"/>
              <a:buAutoNum type="alphaUcPeriod"/>
            </a:pPr>
            <a:r>
              <a:rPr lang="en-GB" sz="2100" dirty="0"/>
              <a:t>Always make assignment design a team effort.</a:t>
            </a:r>
          </a:p>
          <a:p>
            <a:pPr>
              <a:spcBef>
                <a:spcPts val="600"/>
              </a:spcBef>
              <a:buFont typeface="+mj-lt"/>
              <a:buAutoNum type="alphaUcPeriod"/>
            </a:pPr>
            <a:endParaRPr lang="en-GB" sz="2100" dirty="0"/>
          </a:p>
          <a:p>
            <a:pPr>
              <a:buFont typeface="+mj-lt"/>
              <a:buAutoNum type="alphaUcPeriod"/>
            </a:pPr>
            <a:endParaRPr lang="en-GB" sz="2100" dirty="0"/>
          </a:p>
          <a:p>
            <a:pPr>
              <a:buFont typeface="+mj-lt"/>
              <a:buAutoNum type="alphaUcPeriod"/>
            </a:pPr>
            <a:endParaRPr lang="en-GB" sz="2100" dirty="0"/>
          </a:p>
        </p:txBody>
      </p:sp>
    </p:spTree>
    <p:extLst>
      <p:ext uri="{BB962C8B-B14F-4D97-AF65-F5344CB8AC3E}">
        <p14:creationId xmlns:p14="http://schemas.microsoft.com/office/powerpoint/2010/main" val="51905156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908721"/>
            <a:ext cx="9396536" cy="4958694"/>
          </a:xfrm>
        </p:spPr>
        <p:txBody>
          <a:bodyPr/>
          <a:lstStyle/>
          <a:p>
            <a:pPr>
              <a:spcBef>
                <a:spcPts val="600"/>
              </a:spcBef>
              <a:buFont typeface="+mj-lt"/>
              <a:buAutoNum type="alphaUcPeriod"/>
            </a:pPr>
            <a:r>
              <a:rPr lang="en-GB" sz="2800" dirty="0"/>
              <a:t>Design much shorter assessments.</a:t>
            </a:r>
          </a:p>
          <a:p>
            <a:pPr>
              <a:spcBef>
                <a:spcPts val="600"/>
              </a:spcBef>
              <a:buFont typeface="+mj-lt"/>
              <a:buAutoNum type="alphaUcPeriod"/>
            </a:pPr>
            <a:r>
              <a:rPr lang="en-GB" sz="2800" dirty="0"/>
              <a:t>Increase formative assessment and reduce summative assessment.</a:t>
            </a:r>
          </a:p>
          <a:p>
            <a:pPr>
              <a:spcBef>
                <a:spcPts val="600"/>
              </a:spcBef>
              <a:buFont typeface="+mj-lt"/>
              <a:buAutoNum type="alphaUcPeriod"/>
            </a:pPr>
            <a:r>
              <a:rPr lang="en-GB" sz="2800" dirty="0"/>
              <a:t>Don’t just use essays.</a:t>
            </a:r>
          </a:p>
          <a:p>
            <a:pPr>
              <a:spcBef>
                <a:spcPts val="600"/>
              </a:spcBef>
              <a:buFont typeface="+mj-lt"/>
              <a:buAutoNum type="alphaUcPeriod"/>
            </a:pPr>
            <a:r>
              <a:rPr lang="en-GB" sz="2800" dirty="0"/>
              <a:t>Make more use of oral feedback rather than written feedback.</a:t>
            </a:r>
          </a:p>
          <a:p>
            <a:pPr>
              <a:spcBef>
                <a:spcPts val="600"/>
              </a:spcBef>
              <a:buFont typeface="+mj-lt"/>
              <a:buAutoNum type="alphaUcPeriod"/>
            </a:pPr>
            <a:r>
              <a:rPr lang="en-GB" sz="2800" dirty="0"/>
              <a:t>Speed up feedback so students still care about it when they receive it.</a:t>
            </a:r>
          </a:p>
          <a:p>
            <a:pPr>
              <a:spcBef>
                <a:spcPts val="600"/>
              </a:spcBef>
              <a:buFont typeface="+mj-lt"/>
              <a:buAutoNum type="alphaUcPeriod"/>
            </a:pPr>
            <a:r>
              <a:rPr lang="en-GB" sz="2800" dirty="0"/>
              <a:t>Get students giving feedback to each other, and sharing feedback.</a:t>
            </a:r>
          </a:p>
          <a:p>
            <a:pPr>
              <a:spcBef>
                <a:spcPts val="600"/>
              </a:spcBef>
              <a:buFont typeface="+mj-lt"/>
              <a:buAutoNum type="alphaUcPeriod"/>
            </a:pPr>
            <a:r>
              <a:rPr lang="en-GB" sz="2800" dirty="0"/>
              <a:t>Let students right into the meaning of assessment criteria, by explaining and illustrating these in whole-group contexts such as lectures.</a:t>
            </a:r>
          </a:p>
          <a:p>
            <a:pPr>
              <a:buFont typeface="+mj-lt"/>
              <a:buAutoNum type="alphaUcPeriod"/>
            </a:pPr>
            <a:endParaRPr lang="en-GB" sz="2800" dirty="0"/>
          </a:p>
        </p:txBody>
      </p:sp>
      <p:sp>
        <p:nvSpPr>
          <p:cNvPr id="5" name="Title 1"/>
          <p:cNvSpPr>
            <a:spLocks noGrp="1"/>
          </p:cNvSpPr>
          <p:nvPr>
            <p:ph type="title"/>
          </p:nvPr>
        </p:nvSpPr>
        <p:spPr>
          <a:xfrm>
            <a:off x="0" y="1"/>
            <a:ext cx="9144000" cy="90872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Fifteen ideas for making assessment and feedback more effective, efficient and manageable for us, and for students</a:t>
            </a:r>
            <a:endParaRPr lang="en-US" sz="2800" b="1"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5698082"/>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980660"/>
            <a:ext cx="9396536" cy="4886755"/>
          </a:xfrm>
        </p:spPr>
        <p:txBody>
          <a:bodyPr/>
          <a:lstStyle/>
          <a:p>
            <a:pPr>
              <a:spcBef>
                <a:spcPts val="600"/>
              </a:spcBef>
              <a:buFont typeface="+mj-lt"/>
              <a:buAutoNum type="alphaUcPeriod" startAt="8"/>
            </a:pPr>
            <a:r>
              <a:rPr lang="en-GB" sz="2800" dirty="0"/>
              <a:t>Show students a range of evidence of achievement.</a:t>
            </a:r>
          </a:p>
          <a:p>
            <a:pPr>
              <a:spcBef>
                <a:spcPts val="600"/>
              </a:spcBef>
              <a:buFont typeface="+mj-lt"/>
              <a:buAutoNum type="alphaUcPeriod" startAt="8"/>
            </a:pPr>
            <a:r>
              <a:rPr lang="en-GB" sz="2800" dirty="0"/>
              <a:t>Get students themselves formulating evidence of achievement.</a:t>
            </a:r>
          </a:p>
          <a:p>
            <a:pPr>
              <a:spcBef>
                <a:spcPts val="600"/>
              </a:spcBef>
              <a:buFont typeface="+mj-lt"/>
              <a:buAutoNum type="alphaUcPeriod" startAt="8"/>
            </a:pPr>
            <a:r>
              <a:rPr lang="en-GB" sz="2800" dirty="0"/>
              <a:t>Get students themselves designing and applying assessment criteria.</a:t>
            </a:r>
          </a:p>
          <a:p>
            <a:pPr>
              <a:spcBef>
                <a:spcPts val="600"/>
              </a:spcBef>
              <a:buFont typeface="+mj-lt"/>
              <a:buAutoNum type="alphaUcPeriod" startAt="8"/>
            </a:pPr>
            <a:r>
              <a:rPr lang="en-GB" sz="2800" dirty="0"/>
              <a:t>Make the most of feedback to students in small-group contexts, such as tutorials.</a:t>
            </a:r>
          </a:p>
          <a:p>
            <a:pPr>
              <a:spcBef>
                <a:spcPts val="600"/>
              </a:spcBef>
              <a:buFont typeface="+mj-lt"/>
              <a:buAutoNum type="alphaUcPeriod" startAt="8"/>
            </a:pPr>
            <a:r>
              <a:rPr lang="en-GB" sz="2800" dirty="0"/>
              <a:t>Use statement banks to speed up formulating useful feedback.</a:t>
            </a:r>
          </a:p>
          <a:p>
            <a:pPr>
              <a:spcBef>
                <a:spcPts val="600"/>
              </a:spcBef>
              <a:buFont typeface="+mj-lt"/>
              <a:buAutoNum type="alphaUcPeriod" startAt="8"/>
            </a:pPr>
            <a:r>
              <a:rPr lang="en-GB" sz="2800" dirty="0"/>
              <a:t>Get students self-assessing, and give them feedback on their self-assessment.</a:t>
            </a:r>
          </a:p>
          <a:p>
            <a:pPr>
              <a:spcBef>
                <a:spcPts val="600"/>
              </a:spcBef>
              <a:buFont typeface="+mj-lt"/>
              <a:buAutoNum type="alphaUcPeriod" startAt="8"/>
            </a:pPr>
            <a:r>
              <a:rPr lang="en-GB" sz="2800" dirty="0"/>
              <a:t>Try to avoid ‘final language’ in feedback.</a:t>
            </a:r>
          </a:p>
          <a:p>
            <a:pPr>
              <a:spcBef>
                <a:spcPts val="600"/>
              </a:spcBef>
              <a:buFont typeface="+mj-lt"/>
              <a:buAutoNum type="alphaUcPeriod" startAt="8"/>
            </a:pPr>
            <a:r>
              <a:rPr lang="en-GB" sz="2800" dirty="0"/>
              <a:t>Always make assignment design a team effort.</a:t>
            </a:r>
          </a:p>
          <a:p>
            <a:pPr>
              <a:buFont typeface="+mj-lt"/>
              <a:buAutoNum type="alphaUcPeriod" startAt="8"/>
            </a:pPr>
            <a:endParaRPr lang="en-GB" sz="2800" dirty="0"/>
          </a:p>
          <a:p>
            <a:pPr>
              <a:buFont typeface="+mj-lt"/>
              <a:buAutoNum type="alphaUcPeriod" startAt="8"/>
            </a:pPr>
            <a:endParaRPr lang="en-GB" sz="2800" dirty="0"/>
          </a:p>
        </p:txBody>
      </p:sp>
      <p:sp>
        <p:nvSpPr>
          <p:cNvPr id="5" name="Title 1"/>
          <p:cNvSpPr>
            <a:spLocks noGrp="1"/>
          </p:cNvSpPr>
          <p:nvPr>
            <p:ph type="title"/>
          </p:nvPr>
        </p:nvSpPr>
        <p:spPr>
          <a:xfrm>
            <a:off x="0" y="1"/>
            <a:ext cx="9144000" cy="90872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Fifteen ideas for making assessment and feedback more effective, efficient and manageable for us, and for students</a:t>
            </a:r>
            <a:endParaRPr lang="en-US" sz="2800" b="1"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5601400"/>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A	Design much shorter assessments</a:t>
            </a:r>
          </a:p>
        </p:txBody>
      </p:sp>
      <p:sp>
        <p:nvSpPr>
          <p:cNvPr id="3" name="Content Placeholder 2"/>
          <p:cNvSpPr>
            <a:spLocks noGrp="1"/>
          </p:cNvSpPr>
          <p:nvPr>
            <p:ph idx="1"/>
          </p:nvPr>
        </p:nvSpPr>
        <p:spPr>
          <a:xfrm>
            <a:off x="358777" y="908651"/>
            <a:ext cx="8605838" cy="4958752"/>
          </a:xfrm>
        </p:spPr>
        <p:txBody>
          <a:bodyPr/>
          <a:lstStyle/>
          <a:p>
            <a:pPr>
              <a:lnSpc>
                <a:spcPct val="100000"/>
              </a:lnSpc>
            </a:pPr>
            <a:r>
              <a:rPr lang="en-GB" sz="2600" dirty="0"/>
              <a:t>(e.g. a 300-word annotated bibliography instead of a 3000-word essay).</a:t>
            </a:r>
          </a:p>
          <a:p>
            <a:pPr>
              <a:lnSpc>
                <a:spcPct val="100000"/>
              </a:lnSpc>
            </a:pPr>
            <a:r>
              <a:rPr lang="en-GB" sz="2600" dirty="0"/>
              <a:t>We tend to keep using long assessments, because that’s what we’ve always done. As a result, we spend </a:t>
            </a:r>
            <a:r>
              <a:rPr lang="en-GB" sz="2600" dirty="0">
                <a:solidFill>
                  <a:srgbClr val="FF00FF"/>
                </a:solidFill>
              </a:rPr>
              <a:t>ages</a:t>
            </a:r>
            <a:r>
              <a:rPr lang="en-GB" sz="2600" dirty="0">
                <a:solidFill>
                  <a:srgbClr val="FF6699"/>
                </a:solidFill>
              </a:rPr>
              <a:t> </a:t>
            </a:r>
            <a:r>
              <a:rPr lang="en-GB" sz="2600" dirty="0">
                <a:solidFill>
                  <a:srgbClr val="FF00FF"/>
                </a:solidFill>
              </a:rPr>
              <a:t>marking</a:t>
            </a:r>
            <a:r>
              <a:rPr lang="en-GB" sz="2600" dirty="0"/>
              <a:t>, and too little time assessing.</a:t>
            </a:r>
          </a:p>
          <a:p>
            <a:pPr>
              <a:lnSpc>
                <a:spcPct val="100000"/>
              </a:lnSpc>
            </a:pPr>
            <a:r>
              <a:rPr lang="en-GB" sz="2600" dirty="0"/>
              <a:t>Students learn to ‘</a:t>
            </a:r>
            <a:r>
              <a:rPr lang="en-GB" sz="2600" dirty="0">
                <a:solidFill>
                  <a:srgbClr val="FF00FF"/>
                </a:solidFill>
              </a:rPr>
              <a:t>waffle</a:t>
            </a:r>
            <a:r>
              <a:rPr lang="en-GB" sz="2600" dirty="0"/>
              <a:t>’ with long assessments. A short assessment can be harder, and more intense. And we achieve better discrimination between best and worst.</a:t>
            </a:r>
          </a:p>
          <a:p>
            <a:pPr>
              <a:lnSpc>
                <a:spcPct val="100000"/>
              </a:lnSpc>
            </a:pPr>
            <a:r>
              <a:rPr lang="en-GB" sz="2600" dirty="0"/>
              <a:t>Shorter assessments are much, much </a:t>
            </a:r>
            <a:r>
              <a:rPr lang="en-GB" sz="2600" dirty="0">
                <a:solidFill>
                  <a:srgbClr val="FF00FF"/>
                </a:solidFill>
              </a:rPr>
              <a:t>faster</a:t>
            </a:r>
            <a:r>
              <a:rPr lang="en-GB" sz="2600" dirty="0"/>
              <a:t> to assess.</a:t>
            </a:r>
          </a:p>
          <a:p>
            <a:pPr>
              <a:lnSpc>
                <a:spcPct val="100000"/>
              </a:lnSpc>
            </a:pPr>
            <a:r>
              <a:rPr lang="en-GB" sz="2600" dirty="0"/>
              <a:t>Research shows we can actually assess short assessments much more </a:t>
            </a:r>
            <a:r>
              <a:rPr lang="en-GB" sz="2600" dirty="0">
                <a:solidFill>
                  <a:srgbClr val="FF00FF"/>
                </a:solidFill>
              </a:rPr>
              <a:t>reliably</a:t>
            </a:r>
            <a:r>
              <a:rPr lang="en-GB" sz="2600" dirty="0"/>
              <a:t>!</a:t>
            </a:r>
          </a:p>
          <a:p>
            <a:pPr>
              <a:lnSpc>
                <a:spcPct val="100000"/>
              </a:lnSpc>
            </a:pPr>
            <a:endParaRPr lang="en-GB" sz="2600" dirty="0"/>
          </a:p>
        </p:txBody>
      </p:sp>
    </p:spTree>
    <p:extLst>
      <p:ext uri="{BB962C8B-B14F-4D97-AF65-F5344CB8AC3E}">
        <p14:creationId xmlns:p14="http://schemas.microsoft.com/office/powerpoint/2010/main" val="2854705222"/>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B	Increase formative assessment and reduce summative assessment</a:t>
            </a:r>
          </a:p>
        </p:txBody>
      </p:sp>
      <p:sp>
        <p:nvSpPr>
          <p:cNvPr id="3" name="Content Placeholder 2"/>
          <p:cNvSpPr>
            <a:spLocks noGrp="1"/>
          </p:cNvSpPr>
          <p:nvPr>
            <p:ph idx="1"/>
          </p:nvPr>
        </p:nvSpPr>
        <p:spPr/>
        <p:txBody>
          <a:bodyPr/>
          <a:lstStyle/>
          <a:p>
            <a:r>
              <a:rPr lang="en-GB" sz="3000" dirty="0"/>
              <a:t>We know that students learn little or nothing from feedback on summative assessments.</a:t>
            </a:r>
          </a:p>
          <a:p>
            <a:r>
              <a:rPr lang="en-GB" sz="3000" dirty="0"/>
              <a:t>Some don’t even collect their marked work. </a:t>
            </a:r>
          </a:p>
          <a:p>
            <a:r>
              <a:rPr lang="en-GB" sz="3000" dirty="0"/>
              <a:t>Students often don’t learn from feedback on supposedly-formative assessments, as they’ve already moved on to the next task.</a:t>
            </a:r>
          </a:p>
          <a:p>
            <a:r>
              <a:rPr lang="en-GB" sz="3000" dirty="0"/>
              <a:t>Formative assessment can be a great learning experience. </a:t>
            </a:r>
          </a:p>
          <a:p>
            <a:r>
              <a:rPr lang="en-GB" sz="3000" dirty="0"/>
              <a:t>Students’ final results can benefit enormously from formative feedback. </a:t>
            </a:r>
          </a:p>
        </p:txBody>
      </p:sp>
    </p:spTree>
    <p:extLst>
      <p:ext uri="{BB962C8B-B14F-4D97-AF65-F5344CB8AC3E}">
        <p14:creationId xmlns:p14="http://schemas.microsoft.com/office/powerpoint/2010/main" val="1159130372"/>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C	Don’t just use essays</a:t>
            </a:r>
          </a:p>
        </p:txBody>
      </p:sp>
      <p:sp>
        <p:nvSpPr>
          <p:cNvPr id="3" name="Content Placeholder 2"/>
          <p:cNvSpPr>
            <a:spLocks noGrp="1"/>
          </p:cNvSpPr>
          <p:nvPr>
            <p:ph idx="1"/>
          </p:nvPr>
        </p:nvSpPr>
        <p:spPr>
          <a:xfrm>
            <a:off x="358777" y="980661"/>
            <a:ext cx="8605838" cy="4886742"/>
          </a:xfrm>
        </p:spPr>
        <p:txBody>
          <a:bodyPr/>
          <a:lstStyle/>
          <a:p>
            <a:r>
              <a:rPr lang="en-GB" sz="2800" dirty="0"/>
              <a:t>Essays take ages to write, and ages to mark. And we may not know who wrote them! </a:t>
            </a:r>
            <a:r>
              <a:rPr lang="en-GB" sz="2800" u="sng" dirty="0">
                <a:hlinkClick r:id="rId2"/>
              </a:rPr>
              <a:t>http://phil-race.co.uk/whodunit/</a:t>
            </a:r>
            <a:r>
              <a:rPr lang="en-GB" sz="2800" dirty="0"/>
              <a:t> </a:t>
            </a:r>
          </a:p>
          <a:p>
            <a:r>
              <a:rPr lang="en-GB" sz="2800" dirty="0"/>
              <a:t>Essays can be fine for giving students feedback, but not for assessment!</a:t>
            </a:r>
          </a:p>
          <a:p>
            <a:r>
              <a:rPr lang="en-GB" sz="2800" dirty="0"/>
              <a:t>Research shows we’re </a:t>
            </a:r>
            <a:r>
              <a:rPr lang="en-GB" sz="2800" dirty="0">
                <a:solidFill>
                  <a:srgbClr val="FF00FF"/>
                </a:solidFill>
              </a:rPr>
              <a:t>not at all good </a:t>
            </a:r>
            <a:r>
              <a:rPr lang="en-GB" sz="2800" dirty="0"/>
              <a:t>at assessing essays. Yet the mark or grade becomes much more important to students than the feedback.</a:t>
            </a:r>
          </a:p>
          <a:p>
            <a:r>
              <a:rPr lang="en-GB" sz="2800" dirty="0"/>
              <a:t>Marking can degenerate into copy-editing rather than assessing.</a:t>
            </a:r>
          </a:p>
          <a:p>
            <a:r>
              <a:rPr lang="en-GB" sz="2800" dirty="0"/>
              <a:t>Students are well aware whenever assessment is at all unfair.</a:t>
            </a:r>
          </a:p>
        </p:txBody>
      </p:sp>
    </p:spTree>
    <p:extLst>
      <p:ext uri="{BB962C8B-B14F-4D97-AF65-F5344CB8AC3E}">
        <p14:creationId xmlns:p14="http://schemas.microsoft.com/office/powerpoint/2010/main" val="2925409018"/>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D	Make more use of oral feedback rather than written feedback</a:t>
            </a:r>
          </a:p>
        </p:txBody>
      </p:sp>
      <p:sp>
        <p:nvSpPr>
          <p:cNvPr id="3" name="Content Placeholder 2"/>
          <p:cNvSpPr>
            <a:spLocks noGrp="1"/>
          </p:cNvSpPr>
          <p:nvPr>
            <p:ph idx="1"/>
          </p:nvPr>
        </p:nvSpPr>
        <p:spPr/>
        <p:txBody>
          <a:bodyPr/>
          <a:lstStyle/>
          <a:p>
            <a:r>
              <a:rPr lang="en-GB" sz="3000" dirty="0"/>
              <a:t>Face-to-face feedback can make good use of tone of voice, encouraging facial gestures, speed of speech, repetition where needed, body language, and so on.</a:t>
            </a:r>
          </a:p>
          <a:p>
            <a:r>
              <a:rPr lang="en-GB" sz="3000" dirty="0"/>
              <a:t>Students in large groups can learn from oral feedback on other students’ triumphs and disasters (with due anonymity).</a:t>
            </a:r>
          </a:p>
          <a:p>
            <a:r>
              <a:rPr lang="en-GB" sz="3000" dirty="0"/>
              <a:t>Even one-to-one, oral feedback can be much more powerful than written.</a:t>
            </a:r>
          </a:p>
          <a:p>
            <a:r>
              <a:rPr lang="en-GB" sz="3000" dirty="0"/>
              <a:t>Oral feedback can be retained and reviewed if ‘packaged up’ in podcasts or audio files.</a:t>
            </a:r>
          </a:p>
        </p:txBody>
      </p:sp>
    </p:spTree>
    <p:extLst>
      <p:ext uri="{BB962C8B-B14F-4D97-AF65-F5344CB8AC3E}">
        <p14:creationId xmlns:p14="http://schemas.microsoft.com/office/powerpoint/2010/main" val="1101484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Towards assessment as learning</a:t>
            </a:r>
          </a:p>
        </p:txBody>
      </p:sp>
      <p:sp>
        <p:nvSpPr>
          <p:cNvPr id="3" name="Content Placeholder 2"/>
          <p:cNvSpPr>
            <a:spLocks noGrp="1"/>
          </p:cNvSpPr>
          <p:nvPr>
            <p:ph idx="1"/>
          </p:nvPr>
        </p:nvSpPr>
        <p:spPr/>
        <p:txBody>
          <a:bodyPr/>
          <a:lstStyle/>
          <a:p>
            <a:pPr>
              <a:lnSpc>
                <a:spcPct val="100000"/>
              </a:lnSpc>
            </a:pPr>
            <a:r>
              <a:rPr lang="en-GB" sz="2600" dirty="0"/>
              <a:t>Last century, we had lots of assessment </a:t>
            </a:r>
            <a:r>
              <a:rPr lang="en-GB" sz="2600" dirty="0">
                <a:solidFill>
                  <a:srgbClr val="FF0000"/>
                </a:solidFill>
              </a:rPr>
              <a:t>of</a:t>
            </a:r>
            <a:r>
              <a:rPr lang="en-GB" sz="2600" dirty="0"/>
              <a:t> learning.</a:t>
            </a:r>
          </a:p>
          <a:p>
            <a:pPr>
              <a:lnSpc>
                <a:spcPct val="100000"/>
              </a:lnSpc>
            </a:pPr>
            <a:r>
              <a:rPr lang="en-GB" sz="2600" dirty="0"/>
              <a:t>We still need to do some of this, e.g. to assure fitness to practice.</a:t>
            </a:r>
          </a:p>
          <a:p>
            <a:pPr>
              <a:lnSpc>
                <a:spcPct val="100000"/>
              </a:lnSpc>
            </a:pPr>
            <a:r>
              <a:rPr lang="en-GB" sz="2600" dirty="0"/>
              <a:t>Some institutions have moved a long way towards assessment </a:t>
            </a:r>
            <a:r>
              <a:rPr lang="en-GB" sz="2600" i="1" dirty="0">
                <a:solidFill>
                  <a:srgbClr val="FF0000"/>
                </a:solidFill>
              </a:rPr>
              <a:t>for</a:t>
            </a:r>
            <a:r>
              <a:rPr lang="en-GB" sz="2600" dirty="0"/>
              <a:t> learning.</a:t>
            </a:r>
          </a:p>
          <a:p>
            <a:pPr>
              <a:lnSpc>
                <a:spcPct val="100000"/>
              </a:lnSpc>
            </a:pPr>
            <a:r>
              <a:rPr lang="en-GB" sz="2600" dirty="0"/>
              <a:t>I believe we now need to make a final jump – assessment </a:t>
            </a:r>
            <a:r>
              <a:rPr lang="en-GB" sz="2600" i="1" dirty="0">
                <a:solidFill>
                  <a:srgbClr val="FF0000"/>
                </a:solidFill>
              </a:rPr>
              <a:t>as</a:t>
            </a:r>
            <a:r>
              <a:rPr lang="en-GB" sz="2600" dirty="0"/>
              <a:t> learning.</a:t>
            </a:r>
          </a:p>
          <a:p>
            <a:pPr>
              <a:lnSpc>
                <a:spcPct val="100000"/>
              </a:lnSpc>
            </a:pPr>
            <a:r>
              <a:rPr lang="en-GB" sz="2600" dirty="0"/>
              <a:t>I’m going to help you to think of the extent to which each of a number of assessment methods can bring assessment and learning closer, and achieve assessment </a:t>
            </a:r>
            <a:r>
              <a:rPr lang="en-GB" sz="2600" dirty="0">
                <a:solidFill>
                  <a:srgbClr val="FF0000"/>
                </a:solidFill>
              </a:rPr>
              <a:t>as</a:t>
            </a:r>
            <a:r>
              <a:rPr lang="en-GB" sz="2600" dirty="0"/>
              <a:t> learning for students.</a:t>
            </a:r>
          </a:p>
        </p:txBody>
      </p:sp>
    </p:spTree>
    <p:extLst>
      <p:ext uri="{BB962C8B-B14F-4D97-AF65-F5344CB8AC3E}">
        <p14:creationId xmlns:p14="http://schemas.microsoft.com/office/powerpoint/2010/main" val="48980889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E	Speed up feedback so students still care about it when they receive it</a:t>
            </a:r>
          </a:p>
        </p:txBody>
      </p:sp>
      <p:sp>
        <p:nvSpPr>
          <p:cNvPr id="3" name="Content Placeholder 2"/>
          <p:cNvSpPr>
            <a:spLocks noGrp="1"/>
          </p:cNvSpPr>
          <p:nvPr>
            <p:ph idx="1"/>
          </p:nvPr>
        </p:nvSpPr>
        <p:spPr/>
        <p:txBody>
          <a:bodyPr/>
          <a:lstStyle/>
          <a:p>
            <a:r>
              <a:rPr lang="en-GB" sz="3000" dirty="0"/>
              <a:t>We’ve become preoccupied with the turn-around time for a batch of work for large groups of students.</a:t>
            </a:r>
          </a:p>
          <a:p>
            <a:r>
              <a:rPr lang="en-GB" sz="3000" dirty="0"/>
              <a:t>A lot of feedback can be given at the moment the work is submitted, before marking has even begun.</a:t>
            </a:r>
          </a:p>
          <a:p>
            <a:r>
              <a:rPr lang="en-GB" sz="3000" dirty="0"/>
              <a:t>Immediate feedback means that students still remember what they did – and what they had problems with.</a:t>
            </a:r>
          </a:p>
          <a:p>
            <a:r>
              <a:rPr lang="en-GB" sz="3000" dirty="0"/>
              <a:t>Ideally, give feedback within 24 hours of students doing the work? (</a:t>
            </a:r>
            <a:r>
              <a:rPr lang="en-GB" sz="3000" dirty="0">
                <a:hlinkClick r:id="rId2"/>
              </a:rPr>
              <a:t>https://phil-race.co.uk/2014/01/feedback-24-hours/</a:t>
            </a:r>
            <a:r>
              <a:rPr lang="en-GB" sz="3000" dirty="0"/>
              <a:t> )</a:t>
            </a:r>
          </a:p>
          <a:p>
            <a:endParaRPr lang="en-GB" sz="3000" dirty="0"/>
          </a:p>
        </p:txBody>
      </p:sp>
    </p:spTree>
    <p:extLst>
      <p:ext uri="{BB962C8B-B14F-4D97-AF65-F5344CB8AC3E}">
        <p14:creationId xmlns:p14="http://schemas.microsoft.com/office/powerpoint/2010/main" val="1605875661"/>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F	Get students giving feedback to each other, and sharing feedback</a:t>
            </a:r>
          </a:p>
        </p:txBody>
      </p:sp>
      <p:sp>
        <p:nvSpPr>
          <p:cNvPr id="3" name="Content Placeholder 2"/>
          <p:cNvSpPr>
            <a:spLocks noGrp="1"/>
          </p:cNvSpPr>
          <p:nvPr>
            <p:ph idx="1"/>
          </p:nvPr>
        </p:nvSpPr>
        <p:spPr/>
        <p:txBody>
          <a:bodyPr/>
          <a:lstStyle/>
          <a:p>
            <a:r>
              <a:rPr lang="en-GB" sz="3000" dirty="0"/>
              <a:t>Students learn a great deal from the process of explaining things to someone else.</a:t>
            </a:r>
          </a:p>
          <a:p>
            <a:r>
              <a:rPr lang="en-GB" sz="3000" dirty="0"/>
              <a:t>It’s often easier to learn from someone who has just mastered a concept than from someone who can’t remember the difficulties learning it.</a:t>
            </a:r>
          </a:p>
          <a:p>
            <a:r>
              <a:rPr lang="en-GB" sz="3000" dirty="0"/>
              <a:t>Students can benefit from much more feedback than we could give them.</a:t>
            </a:r>
          </a:p>
          <a:p>
            <a:r>
              <a:rPr lang="en-GB" sz="3000" dirty="0"/>
              <a:t>Students can learn much more from our feedback </a:t>
            </a:r>
            <a:r>
              <a:rPr lang="en-GB" sz="3000" dirty="0">
                <a:solidFill>
                  <a:srgbClr val="FF00FF"/>
                </a:solidFill>
              </a:rPr>
              <a:t>to their friends</a:t>
            </a:r>
            <a:r>
              <a:rPr lang="en-GB" sz="3000" dirty="0"/>
              <a:t>, than our feedback on their own work.</a:t>
            </a:r>
          </a:p>
        </p:txBody>
      </p:sp>
    </p:spTree>
    <p:extLst>
      <p:ext uri="{BB962C8B-B14F-4D97-AF65-F5344CB8AC3E}">
        <p14:creationId xmlns:p14="http://schemas.microsoft.com/office/powerpoint/2010/main" val="2046439726"/>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27"/>
            <a:ext cx="8893175" cy="141528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G	Let students right into the meaning of assessment criteria, by explaining and illustrating these in whole-group contexts such as lectures</a:t>
            </a:r>
          </a:p>
        </p:txBody>
      </p:sp>
      <p:sp>
        <p:nvSpPr>
          <p:cNvPr id="3" name="Content Placeholder 2"/>
          <p:cNvSpPr>
            <a:spLocks noGrp="1"/>
          </p:cNvSpPr>
          <p:nvPr>
            <p:ph idx="1"/>
          </p:nvPr>
        </p:nvSpPr>
        <p:spPr>
          <a:xfrm>
            <a:off x="358777" y="1780674"/>
            <a:ext cx="8605838" cy="4086728"/>
          </a:xfrm>
        </p:spPr>
        <p:txBody>
          <a:bodyPr/>
          <a:lstStyle/>
          <a:p>
            <a:r>
              <a:rPr lang="en-GB" sz="3000" dirty="0"/>
              <a:t>There should be no hidden agendas. </a:t>
            </a:r>
            <a:r>
              <a:rPr lang="en-GB" sz="3000" dirty="0">
                <a:solidFill>
                  <a:srgbClr val="FF00FF"/>
                </a:solidFill>
              </a:rPr>
              <a:t>Talk</a:t>
            </a:r>
            <a:r>
              <a:rPr lang="en-GB" sz="3000" dirty="0"/>
              <a:t> assessment every time you see whole groups of students.</a:t>
            </a:r>
          </a:p>
          <a:p>
            <a:r>
              <a:rPr lang="en-GB" sz="3000" dirty="0"/>
              <a:t>Try to avoid talking assessment to individual students seeking to ‘get ahead’.</a:t>
            </a:r>
          </a:p>
          <a:p>
            <a:r>
              <a:rPr lang="en-GB" sz="3000" dirty="0"/>
              <a:t>Make it clear how assessment criteria link to evidence of achievement of published learning outcomes.</a:t>
            </a:r>
          </a:p>
          <a:p>
            <a:r>
              <a:rPr lang="en-GB" sz="3000" dirty="0"/>
              <a:t>Give students safe practice at evidencing their achievement of assessment criteria.</a:t>
            </a:r>
          </a:p>
        </p:txBody>
      </p:sp>
    </p:spTree>
    <p:extLst>
      <p:ext uri="{BB962C8B-B14F-4D97-AF65-F5344CB8AC3E}">
        <p14:creationId xmlns:p14="http://schemas.microsoft.com/office/powerpoint/2010/main" val="719686278"/>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H	Show students a range of evidence of achievement</a:t>
            </a:r>
          </a:p>
        </p:txBody>
      </p:sp>
      <p:sp>
        <p:nvSpPr>
          <p:cNvPr id="3" name="Content Placeholder 2"/>
          <p:cNvSpPr>
            <a:spLocks noGrp="1"/>
          </p:cNvSpPr>
          <p:nvPr>
            <p:ph idx="1"/>
          </p:nvPr>
        </p:nvSpPr>
        <p:spPr/>
        <p:txBody>
          <a:bodyPr/>
          <a:lstStyle/>
          <a:p>
            <a:r>
              <a:rPr lang="en-GB" sz="3000" dirty="0"/>
              <a:t>Don’t just show students </a:t>
            </a:r>
            <a:r>
              <a:rPr lang="en-GB" sz="3000" dirty="0">
                <a:solidFill>
                  <a:srgbClr val="FF00FF"/>
                </a:solidFill>
              </a:rPr>
              <a:t>exemplars</a:t>
            </a:r>
            <a:r>
              <a:rPr lang="en-GB" sz="3000" dirty="0"/>
              <a:t> of ‘excellent work’.</a:t>
            </a:r>
          </a:p>
          <a:p>
            <a:r>
              <a:rPr lang="en-GB" sz="3000" dirty="0"/>
              <a:t>Let them see what can easily go wrong, and can lose them marks.</a:t>
            </a:r>
          </a:p>
          <a:p>
            <a:r>
              <a:rPr lang="en-GB" sz="3000" dirty="0"/>
              <a:t>When students are aware of a range between ‘excellent’ and ‘poor’, they can strive to be even better than excellent.</a:t>
            </a:r>
          </a:p>
          <a:p>
            <a:r>
              <a:rPr lang="en-GB" sz="3000" dirty="0"/>
              <a:t>The tendency to simply imitate excellent work is diminished.</a:t>
            </a:r>
          </a:p>
          <a:p>
            <a:pPr>
              <a:buNone/>
            </a:pPr>
            <a:r>
              <a:rPr lang="en-GB" sz="3000" dirty="0"/>
              <a:t>	(See the work of Royce Sadler)</a:t>
            </a:r>
          </a:p>
        </p:txBody>
      </p:sp>
    </p:spTree>
    <p:extLst>
      <p:ext uri="{BB962C8B-B14F-4D97-AF65-F5344CB8AC3E}">
        <p14:creationId xmlns:p14="http://schemas.microsoft.com/office/powerpoint/2010/main" val="3060094592"/>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32" y="188927"/>
            <a:ext cx="8893175"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I	Get students themselves formulating evidence of achievement</a:t>
            </a:r>
          </a:p>
        </p:txBody>
      </p:sp>
      <p:sp>
        <p:nvSpPr>
          <p:cNvPr id="3" name="Content Placeholder 2"/>
          <p:cNvSpPr>
            <a:spLocks noGrp="1"/>
          </p:cNvSpPr>
          <p:nvPr>
            <p:ph idx="1"/>
          </p:nvPr>
        </p:nvSpPr>
        <p:spPr/>
        <p:txBody>
          <a:bodyPr/>
          <a:lstStyle/>
          <a:p>
            <a:r>
              <a:rPr lang="en-GB" sz="3000" dirty="0"/>
              <a:t>When students have a feeling of </a:t>
            </a:r>
            <a:r>
              <a:rPr lang="en-GB" sz="3000" dirty="0">
                <a:solidFill>
                  <a:srgbClr val="FF00FF"/>
                </a:solidFill>
              </a:rPr>
              <a:t>ownership</a:t>
            </a:r>
            <a:r>
              <a:rPr lang="en-GB" sz="3000" dirty="0"/>
              <a:t> of their targets, they put much more into achieving the targets.</a:t>
            </a:r>
          </a:p>
          <a:p>
            <a:r>
              <a:rPr lang="en-GB" sz="3000" dirty="0"/>
              <a:t>When students formulate ‘good’ evidence, we can praise their choices.</a:t>
            </a:r>
          </a:p>
          <a:p>
            <a:r>
              <a:rPr lang="en-GB" sz="3000" dirty="0"/>
              <a:t>When students formulate ‘poor’ evidence, we can point them in a better direction.</a:t>
            </a:r>
          </a:p>
          <a:p>
            <a:r>
              <a:rPr lang="en-GB" sz="3000" dirty="0"/>
              <a:t>We can adopt their targets, when they are better than the ones we first thought of!</a:t>
            </a:r>
          </a:p>
        </p:txBody>
      </p:sp>
    </p:spTree>
    <p:extLst>
      <p:ext uri="{BB962C8B-B14F-4D97-AF65-F5344CB8AC3E}">
        <p14:creationId xmlns:p14="http://schemas.microsoft.com/office/powerpoint/2010/main" val="1502985731"/>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J	Get students themselves designing and applying assessment criteria</a:t>
            </a:r>
          </a:p>
        </p:txBody>
      </p:sp>
      <p:sp>
        <p:nvSpPr>
          <p:cNvPr id="3" name="Content Placeholder 2"/>
          <p:cNvSpPr>
            <a:spLocks noGrp="1"/>
          </p:cNvSpPr>
          <p:nvPr>
            <p:ph idx="1"/>
          </p:nvPr>
        </p:nvSpPr>
        <p:spPr/>
        <p:txBody>
          <a:bodyPr/>
          <a:lstStyle/>
          <a:p>
            <a:r>
              <a:rPr lang="en-GB" sz="3000" dirty="0"/>
              <a:t>Learning by assessing – </a:t>
            </a:r>
            <a:r>
              <a:rPr lang="en-GB" sz="3000" dirty="0">
                <a:solidFill>
                  <a:srgbClr val="FF00FF"/>
                </a:solidFill>
              </a:rPr>
              <a:t>‘making informed judgements’</a:t>
            </a:r>
            <a:r>
              <a:rPr lang="en-GB" sz="3000" dirty="0"/>
              <a:t> – is one of the deepest forms of learning.</a:t>
            </a:r>
          </a:p>
          <a:p>
            <a:r>
              <a:rPr lang="en-GB" sz="3000" dirty="0"/>
              <a:t>We can easily give students relevant things to assess in class time, and benefit from dialogue.</a:t>
            </a:r>
          </a:p>
          <a:p>
            <a:r>
              <a:rPr lang="en-GB" sz="3000" dirty="0"/>
              <a:t>Students can often think of better assessment criteria than the ones we first thought of ourselves.</a:t>
            </a:r>
          </a:p>
          <a:p>
            <a:r>
              <a:rPr lang="en-GB" sz="3000" dirty="0"/>
              <a:t>Applying assessment criteria helps students to internalise how to achieve them in their own work.</a:t>
            </a:r>
          </a:p>
        </p:txBody>
      </p:sp>
    </p:spTree>
    <p:extLst>
      <p:ext uri="{BB962C8B-B14F-4D97-AF65-F5344CB8AC3E}">
        <p14:creationId xmlns:p14="http://schemas.microsoft.com/office/powerpoint/2010/main" val="2785604276"/>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46341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K 	Make the most of feedback to students in small-group contexts, such as tutorials</a:t>
            </a:r>
          </a:p>
        </p:txBody>
      </p:sp>
      <p:sp>
        <p:nvSpPr>
          <p:cNvPr id="3" name="Content Placeholder 2"/>
          <p:cNvSpPr>
            <a:spLocks noGrp="1"/>
          </p:cNvSpPr>
          <p:nvPr>
            <p:ph idx="1"/>
          </p:nvPr>
        </p:nvSpPr>
        <p:spPr>
          <a:xfrm>
            <a:off x="358777" y="1652337"/>
            <a:ext cx="8605838" cy="4215065"/>
          </a:xfrm>
        </p:spPr>
        <p:txBody>
          <a:bodyPr/>
          <a:lstStyle/>
          <a:p>
            <a:r>
              <a:rPr lang="en-GB" sz="3000" dirty="0"/>
              <a:t>This can be less threatening than one-to-one feedback (oral or written), especially critical feedback, and can be much more manageable for us.</a:t>
            </a:r>
          </a:p>
          <a:p>
            <a:r>
              <a:rPr lang="en-GB" sz="3000" dirty="0"/>
              <a:t>Let students hear feedback on work that is better than theirs (retaining anonymity).</a:t>
            </a:r>
          </a:p>
          <a:p>
            <a:r>
              <a:rPr lang="en-GB" sz="3000" dirty="0"/>
              <a:t>Let students hear feedback on other students’ disasters (retaining anonymity).</a:t>
            </a:r>
          </a:p>
          <a:p>
            <a:r>
              <a:rPr lang="en-GB" sz="3000" dirty="0"/>
              <a:t>Allow students to see </a:t>
            </a:r>
            <a:r>
              <a:rPr lang="en-GB" sz="3000" dirty="0">
                <a:solidFill>
                  <a:srgbClr val="FF00FF"/>
                </a:solidFill>
              </a:rPr>
              <a:t>‘where they’re at’ </a:t>
            </a:r>
            <a:r>
              <a:rPr lang="en-GB" sz="3000" dirty="0"/>
              <a:t>compared to others in the cohort.</a:t>
            </a:r>
          </a:p>
        </p:txBody>
      </p:sp>
    </p:spTree>
    <p:extLst>
      <p:ext uri="{BB962C8B-B14F-4D97-AF65-F5344CB8AC3E}">
        <p14:creationId xmlns:p14="http://schemas.microsoft.com/office/powerpoint/2010/main" val="2323142129"/>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L	Use statement banks to speed up formulating useful feedback</a:t>
            </a:r>
          </a:p>
        </p:txBody>
      </p:sp>
      <p:sp>
        <p:nvSpPr>
          <p:cNvPr id="3" name="Content Placeholder 2"/>
          <p:cNvSpPr>
            <a:spLocks noGrp="1"/>
          </p:cNvSpPr>
          <p:nvPr>
            <p:ph idx="1"/>
          </p:nvPr>
        </p:nvSpPr>
        <p:spPr/>
        <p:txBody>
          <a:bodyPr/>
          <a:lstStyle/>
          <a:p>
            <a:r>
              <a:rPr lang="en-GB" sz="3000" dirty="0"/>
              <a:t>Especially with online feedback, compile a bank of useful feedback statements.</a:t>
            </a:r>
          </a:p>
          <a:p>
            <a:r>
              <a:rPr lang="en-GB" sz="3000" dirty="0"/>
              <a:t>Make sure that there are sufficient ‘praise’ comments, to counterbalance critical ones.</a:t>
            </a:r>
          </a:p>
          <a:p>
            <a:r>
              <a:rPr lang="en-GB" sz="3000" dirty="0"/>
              <a:t>Get students themselves to compose statements, so that they get a sharper idea of what is wanted in their work.</a:t>
            </a:r>
          </a:p>
          <a:p>
            <a:r>
              <a:rPr lang="en-GB" sz="3000" dirty="0"/>
              <a:t>Make sure that the feedback that different students receive is sufficiently different and personal, rather than just ‘out of the box’.</a:t>
            </a:r>
          </a:p>
        </p:txBody>
      </p:sp>
    </p:spTree>
    <p:extLst>
      <p:ext uri="{BB962C8B-B14F-4D97-AF65-F5344CB8AC3E}">
        <p14:creationId xmlns:p14="http://schemas.microsoft.com/office/powerpoint/2010/main" val="4063269481"/>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223863"/>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M	Get students self-assessing, and give them feedback on their self-assessment.</a:t>
            </a:r>
          </a:p>
        </p:txBody>
      </p:sp>
      <p:sp>
        <p:nvSpPr>
          <p:cNvPr id="3" name="Content Placeholder 2"/>
          <p:cNvSpPr>
            <a:spLocks noGrp="1"/>
          </p:cNvSpPr>
          <p:nvPr>
            <p:ph idx="1"/>
          </p:nvPr>
        </p:nvSpPr>
        <p:spPr>
          <a:xfrm>
            <a:off x="358777" y="1412790"/>
            <a:ext cx="8605838" cy="4454609"/>
          </a:xfrm>
        </p:spPr>
        <p:txBody>
          <a:bodyPr/>
          <a:lstStyle/>
          <a:p>
            <a:r>
              <a:rPr lang="en-GB" sz="2800" dirty="0"/>
              <a:t>Turn self-assessment into a productive </a:t>
            </a:r>
            <a:r>
              <a:rPr lang="en-GB" sz="2800" dirty="0">
                <a:solidFill>
                  <a:srgbClr val="FF00FF"/>
                </a:solidFill>
              </a:rPr>
              <a:t>dialogue</a:t>
            </a:r>
            <a:r>
              <a:rPr lang="en-GB" sz="2800" dirty="0"/>
              <a:t> with us.</a:t>
            </a:r>
          </a:p>
          <a:p>
            <a:r>
              <a:rPr lang="en-GB" sz="2800" dirty="0"/>
              <a:t>Ask students what mark or grade </a:t>
            </a:r>
            <a:r>
              <a:rPr lang="en-GB" sz="2800" dirty="0">
                <a:solidFill>
                  <a:srgbClr val="FF00FF"/>
                </a:solidFill>
              </a:rPr>
              <a:t>they believe </a:t>
            </a:r>
            <a:r>
              <a:rPr lang="en-GB" sz="2800" dirty="0"/>
              <a:t>the work should be earning.</a:t>
            </a:r>
          </a:p>
          <a:p>
            <a:r>
              <a:rPr lang="en-GB" sz="2800" dirty="0"/>
              <a:t>Ask students what they think they did </a:t>
            </a:r>
            <a:r>
              <a:rPr lang="en-GB" sz="2800" dirty="0">
                <a:solidFill>
                  <a:srgbClr val="FF00FF"/>
                </a:solidFill>
              </a:rPr>
              <a:t>best</a:t>
            </a:r>
            <a:r>
              <a:rPr lang="en-GB" sz="2800" dirty="0"/>
              <a:t>, and praise them when indeed they did do this well.</a:t>
            </a:r>
          </a:p>
          <a:p>
            <a:r>
              <a:rPr lang="en-GB" sz="2800" dirty="0"/>
              <a:t>Ask students what they found the </a:t>
            </a:r>
            <a:r>
              <a:rPr lang="en-GB" sz="2800" dirty="0">
                <a:solidFill>
                  <a:srgbClr val="FF00FF"/>
                </a:solidFill>
              </a:rPr>
              <a:t>hardest</a:t>
            </a:r>
            <a:r>
              <a:rPr lang="en-GB" sz="2800" dirty="0"/>
              <a:t> part of the task, and praise them when they succeeded, and empathise when they didn’t.</a:t>
            </a:r>
          </a:p>
          <a:p>
            <a:r>
              <a:rPr lang="en-GB" sz="2800" dirty="0"/>
              <a:t>Ask students what they might </a:t>
            </a:r>
            <a:r>
              <a:rPr lang="en-GB" sz="2800" dirty="0">
                <a:solidFill>
                  <a:srgbClr val="FF00FF"/>
                </a:solidFill>
              </a:rPr>
              <a:t>change</a:t>
            </a:r>
            <a:r>
              <a:rPr lang="en-GB" sz="2800" dirty="0"/>
              <a:t> if they had another hour to do the task.</a:t>
            </a:r>
          </a:p>
        </p:txBody>
      </p:sp>
    </p:spTree>
    <p:extLst>
      <p:ext uri="{BB962C8B-B14F-4D97-AF65-F5344CB8AC3E}">
        <p14:creationId xmlns:p14="http://schemas.microsoft.com/office/powerpoint/2010/main" val="354480115"/>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4"/>
            <a:ext cx="9144000" cy="1367879"/>
          </a:xfrm>
        </p:spPr>
        <p:txBody>
          <a:bodyPr/>
          <a:lstStyle/>
          <a:p>
            <a:pPr algn="l">
              <a:spcAft>
                <a:spcPts val="0"/>
              </a:spcAft>
            </a:pPr>
            <a:r>
              <a:rPr lang="en-GB" sz="3200" dirty="0">
                <a:solidFill>
                  <a:srgbClr val="00B0F0"/>
                </a:solidFill>
                <a:latin typeface="Calibri" panose="020F0502020204030204" pitchFamily="34" charset="0"/>
                <a:ea typeface="Times New Roman"/>
                <a:cs typeface="Calibri" panose="020F0502020204030204" pitchFamily="34" charset="0"/>
              </a:rPr>
              <a:t>Self-Assessment of your Assignment </a:t>
            </a:r>
            <a:br>
              <a:rPr lang="en-GB" sz="1800" dirty="0">
                <a:solidFill>
                  <a:srgbClr val="00B0F0"/>
                </a:solidFill>
                <a:latin typeface="Calibri" panose="020F0502020204030204" pitchFamily="34" charset="0"/>
                <a:ea typeface="Times New Roman"/>
                <a:cs typeface="Calibri" panose="020F0502020204030204" pitchFamily="34" charset="0"/>
              </a:rPr>
            </a:br>
            <a:r>
              <a:rPr lang="en-GB" sz="1800" dirty="0">
                <a:solidFill>
                  <a:srgbClr val="0070C0"/>
                </a:solidFill>
                <a:latin typeface="Calibri" panose="020F0502020204030204" pitchFamily="34" charset="0"/>
                <a:ea typeface="Times New Roman"/>
                <a:cs typeface="Calibri" panose="020F0502020204030204" pitchFamily="34" charset="0"/>
              </a:rPr>
              <a:t>Please respond to the following questions at the point just before handing your work in. This will help me to give you useful feedback about your work, and also will give me useful feedback about how you are finding the programme to date.      Thanks.</a:t>
            </a:r>
            <a:br>
              <a:rPr lang="en-GB" sz="1800" dirty="0">
                <a:solidFill>
                  <a:srgbClr val="00B0F0"/>
                </a:solidFill>
                <a:latin typeface="Calibri" panose="020F0502020204030204" pitchFamily="34" charset="0"/>
                <a:ea typeface="Times New Roman"/>
                <a:cs typeface="Calibri" panose="020F0502020204030204" pitchFamily="34" charset="0"/>
              </a:rPr>
            </a:br>
            <a:endParaRPr lang="en-GB" sz="1800" dirty="0">
              <a:solidFill>
                <a:srgbClr val="00B0F0"/>
              </a:solidFill>
              <a:latin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nvGraphicFramePr>
        <p:xfrm>
          <a:off x="7" y="1412778"/>
          <a:ext cx="9143999" cy="5461351"/>
        </p:xfrm>
        <a:graphic>
          <a:graphicData uri="http://schemas.openxmlformats.org/drawingml/2006/table">
            <a:tbl>
              <a:tblPr/>
              <a:tblGrid>
                <a:gridCol w="395535">
                  <a:extLst>
                    <a:ext uri="{9D8B030D-6E8A-4147-A177-3AD203B41FA5}">
                      <a16:colId xmlns:a16="http://schemas.microsoft.com/office/drawing/2014/main" val="20000"/>
                    </a:ext>
                  </a:extLst>
                </a:gridCol>
                <a:gridCol w="2874985">
                  <a:extLst>
                    <a:ext uri="{9D8B030D-6E8A-4147-A177-3AD203B41FA5}">
                      <a16:colId xmlns:a16="http://schemas.microsoft.com/office/drawing/2014/main" val="20001"/>
                    </a:ext>
                  </a:extLst>
                </a:gridCol>
                <a:gridCol w="2367138">
                  <a:extLst>
                    <a:ext uri="{9D8B030D-6E8A-4147-A177-3AD203B41FA5}">
                      <a16:colId xmlns:a16="http://schemas.microsoft.com/office/drawing/2014/main" val="20002"/>
                    </a:ext>
                  </a:extLst>
                </a:gridCol>
                <a:gridCol w="2194441">
                  <a:extLst>
                    <a:ext uri="{9D8B030D-6E8A-4147-A177-3AD203B41FA5}">
                      <a16:colId xmlns:a16="http://schemas.microsoft.com/office/drawing/2014/main" val="20003"/>
                    </a:ext>
                  </a:extLst>
                </a:gridCol>
                <a:gridCol w="1311900">
                  <a:extLst>
                    <a:ext uri="{9D8B030D-6E8A-4147-A177-3AD203B41FA5}">
                      <a16:colId xmlns:a16="http://schemas.microsoft.com/office/drawing/2014/main" val="20004"/>
                    </a:ext>
                  </a:extLst>
                </a:gridCol>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Comic Sans MS"/>
                          <a:ea typeface="Times New Roman"/>
                        </a:rPr>
                        <a:t>Questions</a:t>
                      </a: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1</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2</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3</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9574">
                <a:tc>
                  <a:txBody>
                    <a:bodyPr/>
                    <a:lstStyle/>
                    <a:p>
                      <a:pPr marL="342900" lvl="0" indent="-342900" algn="r">
                        <a:spcAft>
                          <a:spcPts val="0"/>
                        </a:spcAft>
                        <a:buFont typeface="+mj-lt"/>
                        <a:buNone/>
                      </a:pPr>
                      <a:r>
                        <a:rPr lang="en-GB" sz="1600" b="1" dirty="0">
                          <a:solidFill>
                            <a:schemeClr val="tx1"/>
                          </a:solidFill>
                          <a:latin typeface="Times New Roman"/>
                          <a:ea typeface="Times New Roman"/>
                        </a:rPr>
                        <a:t>4</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1959">
                <a:tc>
                  <a:txBody>
                    <a:bodyPr/>
                    <a:lstStyle/>
                    <a:p>
                      <a:pPr marL="342900" lvl="0" indent="-342900" algn="r">
                        <a:spcAft>
                          <a:spcPts val="0"/>
                        </a:spcAft>
                        <a:buFont typeface="+mj-lt"/>
                        <a:buNone/>
                      </a:pPr>
                      <a:r>
                        <a:rPr lang="en-GB" sz="1600" b="1" dirty="0">
                          <a:solidFill>
                            <a:schemeClr val="tx1"/>
                          </a:solidFill>
                          <a:latin typeface="Times New Roman"/>
                          <a:ea typeface="Times New Roman"/>
                        </a:rPr>
                        <a:t>5</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Action Button: Blank 2">
            <a:hlinkClick r:id="rId2" action="ppaction://hlinkpres?slideindex=5&amp;slidetitle=Slide 5" highlightClick="1"/>
            <a:extLst>
              <a:ext uri="{FF2B5EF4-FFF2-40B4-BE49-F238E27FC236}">
                <a16:creationId xmlns:a16="http://schemas.microsoft.com/office/drawing/2014/main" id="{A98DF89A-B5FD-4502-8BEA-CA0889A55489}"/>
              </a:ext>
            </a:extLst>
          </p:cNvPr>
          <p:cNvSpPr/>
          <p:nvPr/>
        </p:nvSpPr>
        <p:spPr bwMode="auto">
          <a:xfrm>
            <a:off x="1763610" y="1412778"/>
            <a:ext cx="864120" cy="576022"/>
          </a:xfrm>
          <a:prstGeom prst="actionButtonBlank">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000" b="0"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1895005726"/>
      </p:ext>
    </p:extLst>
  </p:cSld>
  <p:clrMapOvr>
    <a:masterClrMapping/>
  </p:clrMapOvr>
</p:sld>
</file>

<file path=ppt/theme/theme1.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8347</Words>
  <Application>Microsoft Office PowerPoint</Application>
  <PresentationFormat>On-screen Show (4:3)</PresentationFormat>
  <Paragraphs>912</Paragraphs>
  <Slides>129</Slides>
  <Notes>69</Notes>
  <HiddenSlides>0</HiddenSlides>
  <MMClips>1</MMClips>
  <ScaleCrop>false</ScaleCrop>
  <HeadingPairs>
    <vt:vector size="6" baseType="variant">
      <vt:variant>
        <vt:lpstr>Fonts Used</vt:lpstr>
      </vt:variant>
      <vt:variant>
        <vt:i4>16</vt:i4>
      </vt:variant>
      <vt:variant>
        <vt:lpstr>Theme</vt:lpstr>
      </vt:variant>
      <vt:variant>
        <vt:i4>40</vt:i4>
      </vt:variant>
      <vt:variant>
        <vt:lpstr>Slide Titles</vt:lpstr>
      </vt:variant>
      <vt:variant>
        <vt:i4>129</vt:i4>
      </vt:variant>
    </vt:vector>
  </HeadingPairs>
  <TitlesOfParts>
    <vt:vector size="185" baseType="lpstr">
      <vt:lpstr>AR CARTER</vt:lpstr>
      <vt:lpstr>Arial</vt:lpstr>
      <vt:lpstr>Arial Rounded MT Bold</vt:lpstr>
      <vt:lpstr>Calibri</vt:lpstr>
      <vt:lpstr>Calibri Light</vt:lpstr>
      <vt:lpstr>Comic Sans MS</vt:lpstr>
      <vt:lpstr>Creepy</vt:lpstr>
      <vt:lpstr>Curlz MT</vt:lpstr>
      <vt:lpstr>Helvetica</vt:lpstr>
      <vt:lpstr>Monotype Sorts</vt:lpstr>
      <vt:lpstr>Segoe UI</vt:lpstr>
      <vt:lpstr>Symbol</vt:lpstr>
      <vt:lpstr>Tahoma</vt:lpstr>
      <vt:lpstr>Times New Roman</vt:lpstr>
      <vt:lpstr>Trebuchet MS</vt:lpstr>
      <vt:lpstr>Wingdings</vt:lpstr>
      <vt:lpstr>5_Custom Design</vt:lpstr>
      <vt:lpstr>83_Custom Design</vt:lpstr>
      <vt:lpstr>79_Custom Design</vt:lpstr>
      <vt:lpstr>96_Custom Design</vt:lpstr>
      <vt:lpstr>9_Custom Design</vt:lpstr>
      <vt:lpstr>44_Custom Design</vt:lpstr>
      <vt:lpstr>2_LeedsMet template</vt:lpstr>
      <vt:lpstr>4_Professional</vt:lpstr>
      <vt:lpstr>105_Custom Design</vt:lpstr>
      <vt:lpstr>53_Custom Design</vt:lpstr>
      <vt:lpstr>126_Custom Design</vt:lpstr>
      <vt:lpstr>70_Custom Design</vt:lpstr>
      <vt:lpstr>Office Theme</vt:lpstr>
      <vt:lpstr>110_Custom Design</vt:lpstr>
      <vt:lpstr>11_Office Theme</vt:lpstr>
      <vt:lpstr>1_LeedsMet template</vt:lpstr>
      <vt:lpstr>7_Office Theme</vt:lpstr>
      <vt:lpstr>84_Custom Design</vt:lpstr>
      <vt:lpstr>94_Custom Design</vt:lpstr>
      <vt:lpstr>88_Custom Design</vt:lpstr>
      <vt:lpstr>85_Custom Design</vt:lpstr>
      <vt:lpstr>LeedsMet template</vt:lpstr>
      <vt:lpstr>4_LeedsMet template</vt:lpstr>
      <vt:lpstr>63_Custom Design</vt:lpstr>
      <vt:lpstr>95_Custom Design</vt:lpstr>
      <vt:lpstr>6_Custom Design</vt:lpstr>
      <vt:lpstr>6_LeedsMet template</vt:lpstr>
      <vt:lpstr>11_Custom Design</vt:lpstr>
      <vt:lpstr>89_Custom Design</vt:lpstr>
      <vt:lpstr>103_Custom Design</vt:lpstr>
      <vt:lpstr>120_Custom Design</vt:lpstr>
      <vt:lpstr>75_Custom Design</vt:lpstr>
      <vt:lpstr>106_Custom Design</vt:lpstr>
      <vt:lpstr>1_Office Theme</vt:lpstr>
      <vt:lpstr>81_Custom Design</vt:lpstr>
      <vt:lpstr>8_Office Theme</vt:lpstr>
      <vt:lpstr>72_Custom Design</vt:lpstr>
      <vt:lpstr>10_Office Theme</vt:lpstr>
      <vt:lpstr>3_LeedsMet template</vt:lpstr>
      <vt:lpstr>101_Custom Design</vt:lpstr>
      <vt:lpstr>Towards assessment as learning – Reinventing assessment and feedback for 2019</vt:lpstr>
      <vt:lpstr>PowerPoint Presentation</vt:lpstr>
      <vt:lpstr> About Phil…</vt:lpstr>
      <vt:lpstr>Happy New Year!</vt:lpstr>
      <vt:lpstr>Your Programme Development Week</vt:lpstr>
      <vt:lpstr>Your Aims (1)</vt:lpstr>
      <vt:lpstr>Your Aims (2)</vt:lpstr>
      <vt:lpstr>NUBS aims to ensure that:</vt:lpstr>
      <vt:lpstr>Towards assessment as learning</vt:lpstr>
      <vt:lpstr>Intended learning outcomes</vt:lpstr>
      <vt:lpstr>PowerPoint Presentation</vt:lpstr>
      <vt:lpstr>Use link below to download the new materials on feedback and assessment produced in 2017-18 by Kay Sambell, Sally Brown and Phil Race for Edinburgh Napier University, (adapted versions for Ireland launched last Thursday in Cork as ‘TACIT guides’)</vt:lpstr>
      <vt:lpstr>Today</vt:lpstr>
      <vt:lpstr>Download anytime Phil’s materials on feedback, assessment, and learning</vt:lpstr>
      <vt:lpstr>Thought for the day: Einstein</vt:lpstr>
      <vt:lpstr>Reality Check</vt:lpstr>
      <vt:lpstr>Rationale</vt:lpstr>
      <vt:lpstr>Why re-invent assessment and feedback now?</vt:lpstr>
      <vt:lpstr>Reinventing assessment and feedback</vt:lpstr>
      <vt:lpstr>Finding out more about you…</vt:lpstr>
      <vt:lpstr>The NSS Assessment and Feedback Agenda (2005-16)</vt:lpstr>
      <vt:lpstr>The present NSS statements (2017)</vt:lpstr>
      <vt:lpstr>PowerPoint Presentation</vt:lpstr>
      <vt:lpstr>HEA Fellowships? (Professional development relating to teaching, learning and assessment)</vt:lpstr>
      <vt:lpstr>Experience of Royce Sadler on standards, assessment and feedback</vt:lpstr>
      <vt:lpstr>Teaching, learning and enthusiasm</vt:lpstr>
      <vt:lpstr>Time-constrained, assessed written Post-it exercise</vt:lpstr>
      <vt:lpstr>Now is the decade of  Universities’ dis-content!</vt:lpstr>
      <vt:lpstr>Teaching in modern institutions is moving away from providing subject content, (where everything was about ‘delivery’), towards foregrounding two major functions: </vt:lpstr>
      <vt:lpstr>PowerPoint Presentation</vt:lpstr>
      <vt:lpstr>We can’t carry on trying to use traditional assessment and feedback processes</vt:lpstr>
      <vt:lpstr>How’s your brain?</vt:lpstr>
      <vt:lpstr>PowerPoint Presentation</vt:lpstr>
      <vt:lpstr> How students really learn </vt:lpstr>
      <vt:lpstr> How Students Really Learn ‘Ripples’ model of learning</vt:lpstr>
      <vt:lpstr>PowerPoint Presentation</vt:lpstr>
      <vt:lpstr>Which wavelength should I teach on?</vt:lpstr>
      <vt:lpstr>Another MCQ </vt:lpstr>
      <vt:lpstr>So what about learning styles?</vt:lpstr>
      <vt:lpstr>PowerPoint Presentation</vt:lpstr>
      <vt:lpstr>PowerPoint Presentation</vt:lpstr>
      <vt:lpstr>PowerPoint Presentation</vt:lpstr>
      <vt:lpstr>PowerPoint Presentation</vt:lpstr>
      <vt:lpstr>PowerPoint Presentation</vt:lpstr>
      <vt:lpstr>PowerPoint Presentation</vt:lpstr>
      <vt:lpstr>My main worries about assessment...</vt:lpstr>
      <vt:lpstr>Boud et al 2010: ‘Assessment 2020’</vt:lpstr>
      <vt:lpstr>Boud et al, 2010</vt:lpstr>
      <vt:lpstr>PowerPoint Presentation</vt:lpstr>
      <vt:lpstr>PowerPoint Presentation</vt:lpstr>
      <vt:lpstr>PowerPoint Presentation</vt:lpstr>
      <vt:lpstr>Ten Concerns about exams</vt:lpstr>
      <vt:lpstr>PowerPoint Presentation</vt:lpstr>
      <vt:lpstr>Concerns about traditional exams</vt:lpstr>
      <vt:lpstr>PowerPoint Presentation</vt:lpstr>
      <vt:lpstr>Concerns about continuous assessment</vt:lpstr>
      <vt:lpstr>Five main problems with assessed essays</vt:lpstr>
      <vt:lpstr>PowerPoint Presentation</vt:lpstr>
      <vt:lpstr>PowerPoint Presentation</vt:lpstr>
      <vt:lpstr>PowerPoint Presentation</vt:lpstr>
      <vt:lpstr>Developing students’ feedback literacy</vt:lpstr>
      <vt:lpstr>Factors underpinning feedback literacy</vt:lpstr>
      <vt:lpstr>Feedback needs to have a future focus</vt:lpstr>
      <vt:lpstr>Discussion task: taking stock of some feedback approaches</vt:lpstr>
      <vt:lpstr>Discussion task: taking stock of some feedback approaches</vt:lpstr>
      <vt:lpstr>Discussion task: taking stock of some feedback approaches</vt:lpstr>
      <vt:lpstr>Feedback and emotions</vt:lpstr>
      <vt:lpstr>Task: think about ghastly feedback</vt:lpstr>
      <vt:lpstr>Quality feedback: 3 functions</vt:lpstr>
      <vt:lpstr>PowerPoint Presentation</vt:lpstr>
      <vt:lpstr>Feedback works badly when it…</vt:lpstr>
      <vt:lpstr>Fishing for feedback?</vt:lpstr>
      <vt:lpstr>PowerPoint Presentation</vt:lpstr>
      <vt:lpstr>How’s your feedback?  (After Nicol and MacFarlane-Dick, 2006)</vt:lpstr>
      <vt:lpstr>Bringing assessment and feedback to life Questions employers might ask at interview that could help us frame some of our assignments</vt:lpstr>
      <vt:lpstr>PowerPoint Presentation</vt:lpstr>
      <vt:lpstr>PowerPoint Presentation</vt:lpstr>
      <vt:lpstr>What’s wrong with feedback?</vt:lpstr>
      <vt:lpstr>But what’s really wrong with feedback?</vt:lpstr>
      <vt:lpstr>The importance of dialogic assessment</vt:lpstr>
      <vt:lpstr>Royce Sadler on feedback:</vt:lpstr>
      <vt:lpstr>Reinventing Assessment Fifteen ideas  for making assessment and feedback more effective, efficient and manageable for us, and for students</vt:lpstr>
      <vt:lpstr>Fifteen ideas for making assessment and feedback more effective, efficient and manageable for us, and for students</vt:lpstr>
      <vt:lpstr>Fifteen ideas for making assessment and feedback more effective, efficient and manageable for us, and for students</vt:lpstr>
      <vt:lpstr>Fifteen ideas for making assessment and feedback more effective, efficient and manageable for us, and for students</vt:lpstr>
      <vt:lpstr>A Design much shorter assessments</vt:lpstr>
      <vt:lpstr>B Increase formative assessment and reduce summative assessment</vt:lpstr>
      <vt:lpstr>C Don’t just use essays</vt:lpstr>
      <vt:lpstr>D Make more use of oral feedback rather than written feedback</vt:lpstr>
      <vt:lpstr>E Speed up feedback so students still care about it when they receive it</vt:lpstr>
      <vt:lpstr>F Get students giving feedback to each other, and sharing feedback</vt:lpstr>
      <vt:lpstr>G Let students right into the meaning of assessment criteria, by explaining and illustrating these in whole-group contexts such as lectures</vt:lpstr>
      <vt:lpstr>H Show students a range of evidence of achievement</vt:lpstr>
      <vt:lpstr>I Get students themselves formulating evidence of achievement</vt:lpstr>
      <vt:lpstr>J Get students themselves designing and applying assessment criteria</vt:lpstr>
      <vt:lpstr>K  Make the most of feedback to students in small-group contexts, such as tutorials</vt:lpstr>
      <vt:lpstr>L Use statement banks to speed up formulating useful feedback</vt:lpstr>
      <vt:lpstr>M Get students self-assessing, and give them feedback on their self-assessment.</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N Try to avoid ‘final language’ in feedback</vt:lpstr>
      <vt:lpstr>O Always make assessment design a team effort</vt:lpstr>
      <vt:lpstr>PowerPoint Presentation</vt:lpstr>
      <vt:lpstr>Now your turn to make some informed judgements</vt:lpstr>
      <vt:lpstr>PowerPoint Presentation</vt:lpstr>
      <vt:lpstr>Extras slipped in responding to questions </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Developing this idea further…</vt:lpstr>
      <vt:lpstr>Get students to self-assess their work</vt:lpstr>
      <vt:lpstr>Using student self-assessment to deepen their learning…</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Self-assessment tutor dialogues</vt:lpstr>
      <vt:lpstr>PowerPoint Presentation</vt:lpstr>
      <vt:lpstr>PowerPoint Presentation</vt:lpstr>
      <vt:lpstr>PowerPoint Presentation</vt:lpstr>
      <vt:lpstr>PowerPoint Presentation</vt:lpstr>
      <vt:lpstr>Some questions to consider for self-assessment-tutor dialogues</vt:lpstr>
      <vt:lpstr>PowerPoint Presentation</vt:lpstr>
      <vt:lpstr>PowerPoint Presentation</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2019-01-14T15:29:53Z</dcterms:modified>
</cp:coreProperties>
</file>