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theme/theme27.xml" ContentType="application/vnd.openxmlformats-officedocument.theme+xml"/>
  <Override PartName="/ppt/slideLayouts/slideLayout31.xml" ContentType="application/vnd.openxmlformats-officedocument.presentationml.slideLayout+xml"/>
  <Override PartName="/ppt/theme/theme28.xml" ContentType="application/vnd.openxmlformats-officedocument.theme+xml"/>
  <Override PartName="/ppt/slideLayouts/slideLayout32.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slideLayouts/slideLayout33.xml" ContentType="application/vnd.openxmlformats-officedocument.presentationml.slideLayout+xml"/>
  <Override PartName="/ppt/theme/theme31.xml" ContentType="application/vnd.openxmlformats-officedocument.theme+xml"/>
  <Override PartName="/ppt/slideLayouts/slideLayout34.xml" ContentType="application/vnd.openxmlformats-officedocument.presentationml.slideLayout+xml"/>
  <Override PartName="/ppt/theme/theme32.xml" ContentType="application/vnd.openxmlformats-officedocument.theme+xml"/>
  <Override PartName="/ppt/slideLayouts/slideLayout35.xml" ContentType="application/vnd.openxmlformats-officedocument.presentationml.slideLayout+xml"/>
  <Override PartName="/ppt/theme/theme33.xml" ContentType="application/vnd.openxmlformats-officedocument.theme+xml"/>
  <Override PartName="/ppt/slideLayouts/slideLayout36.xml" ContentType="application/vnd.openxmlformats-officedocument.presentationml.slideLayout+xml"/>
  <Override PartName="/ppt/theme/theme34.xml" ContentType="application/vnd.openxmlformats-officedocument.theme+xml"/>
  <Override PartName="/ppt/slideLayouts/slideLayout37.xml" ContentType="application/vnd.openxmlformats-officedocument.presentationml.slideLayout+xml"/>
  <Override PartName="/ppt/theme/theme3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6.xml" ContentType="application/vnd.openxmlformats-officedocument.theme+xml"/>
  <Override PartName="/ppt/slideLayouts/slideLayout40.xml" ContentType="application/vnd.openxmlformats-officedocument.presentationml.slideLayout+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slideLayouts/slideLayout42.xml" ContentType="application/vnd.openxmlformats-officedocument.presentationml.slideLayout+xml"/>
  <Override PartName="/ppt/theme/theme3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949" r:id="rId9"/>
    <p:sldMasterId id="2147484974" r:id="rId10"/>
    <p:sldMasterId id="2147485018" r:id="rId11"/>
    <p:sldMasterId id="2147485044" r:id="rId12"/>
    <p:sldMasterId id="2147485067" r:id="rId13"/>
    <p:sldMasterId id="2147485082" r:id="rId14"/>
    <p:sldMasterId id="2147485209" r:id="rId15"/>
    <p:sldMasterId id="2147485214" r:id="rId16"/>
    <p:sldMasterId id="2147485232" r:id="rId17"/>
    <p:sldMasterId id="2147485235" r:id="rId18"/>
    <p:sldMasterId id="2147485238" r:id="rId19"/>
    <p:sldMasterId id="2147485240" r:id="rId20"/>
    <p:sldMasterId id="2147485242" r:id="rId21"/>
    <p:sldMasterId id="2147485247" r:id="rId22"/>
    <p:sldMasterId id="2147485249" r:id="rId23"/>
    <p:sldMasterId id="2147485251" r:id="rId24"/>
    <p:sldMasterId id="2147485256" r:id="rId25"/>
    <p:sldMasterId id="2147485258" r:id="rId26"/>
    <p:sldMasterId id="2147485268" r:id="rId27"/>
    <p:sldMasterId id="2147485270" r:id="rId28"/>
    <p:sldMasterId id="2147485272" r:id="rId29"/>
    <p:sldMasterId id="2147485274" r:id="rId30"/>
    <p:sldMasterId id="2147485276" r:id="rId31"/>
    <p:sldMasterId id="2147485279" r:id="rId32"/>
    <p:sldMasterId id="2147485281" r:id="rId33"/>
    <p:sldMasterId id="2147485283" r:id="rId34"/>
    <p:sldMasterId id="2147485285" r:id="rId35"/>
    <p:sldMasterId id="2147485287" r:id="rId36"/>
    <p:sldMasterId id="2147485289" r:id="rId37"/>
    <p:sldMasterId id="2147485291" r:id="rId38"/>
    <p:sldMasterId id="2147485296" r:id="rId39"/>
    <p:sldMasterId id="2147485298" r:id="rId40"/>
  </p:sldMasterIdLst>
  <p:notesMasterIdLst>
    <p:notesMasterId r:id="rId148"/>
  </p:notesMasterIdLst>
  <p:sldIdLst>
    <p:sldId id="428" r:id="rId41"/>
    <p:sldId id="883" r:id="rId42"/>
    <p:sldId id="528" r:id="rId43"/>
    <p:sldId id="1582" r:id="rId44"/>
    <p:sldId id="1581" r:id="rId45"/>
    <p:sldId id="459" r:id="rId46"/>
    <p:sldId id="1110" r:id="rId47"/>
    <p:sldId id="1111" r:id="rId48"/>
    <p:sldId id="1498" r:id="rId49"/>
    <p:sldId id="1491" r:id="rId50"/>
    <p:sldId id="1212" r:id="rId51"/>
    <p:sldId id="1589" r:id="rId52"/>
    <p:sldId id="1487" r:id="rId53"/>
    <p:sldId id="758" r:id="rId54"/>
    <p:sldId id="884" r:id="rId55"/>
    <p:sldId id="530" r:id="rId56"/>
    <p:sldId id="1087" r:id="rId57"/>
    <p:sldId id="1088" r:id="rId58"/>
    <p:sldId id="1584" r:id="rId59"/>
    <p:sldId id="1591" r:id="rId60"/>
    <p:sldId id="1497" r:id="rId61"/>
    <p:sldId id="1143" r:id="rId62"/>
    <p:sldId id="895" r:id="rId63"/>
    <p:sldId id="508" r:id="rId64"/>
    <p:sldId id="1492" r:id="rId65"/>
    <p:sldId id="1590" r:id="rId66"/>
    <p:sldId id="263" r:id="rId67"/>
    <p:sldId id="1477" r:id="rId68"/>
    <p:sldId id="1463" r:id="rId69"/>
    <p:sldId id="1465" r:id="rId70"/>
    <p:sldId id="1466" r:id="rId71"/>
    <p:sldId id="1467" r:id="rId72"/>
    <p:sldId id="512" r:id="rId73"/>
    <p:sldId id="532" r:id="rId74"/>
    <p:sldId id="1471" r:id="rId75"/>
    <p:sldId id="1233" r:id="rId76"/>
    <p:sldId id="1473" r:id="rId77"/>
    <p:sldId id="1474" r:id="rId78"/>
    <p:sldId id="1475" r:id="rId79"/>
    <p:sldId id="1476" r:id="rId80"/>
    <p:sldId id="1130" r:id="rId81"/>
    <p:sldId id="1129" r:id="rId82"/>
    <p:sldId id="1085" r:id="rId83"/>
    <p:sldId id="1086" r:id="rId84"/>
    <p:sldId id="1128" r:id="rId85"/>
    <p:sldId id="1152" r:id="rId86"/>
    <p:sldId id="1153" r:id="rId87"/>
    <p:sldId id="327" r:id="rId88"/>
    <p:sldId id="332" r:id="rId89"/>
    <p:sldId id="329" r:id="rId90"/>
    <p:sldId id="333" r:id="rId91"/>
    <p:sldId id="331" r:id="rId92"/>
    <p:sldId id="257" r:id="rId93"/>
    <p:sldId id="1239" r:id="rId94"/>
    <p:sldId id="1092" r:id="rId95"/>
    <p:sldId id="256" r:id="rId96"/>
    <p:sldId id="1249" r:id="rId97"/>
    <p:sldId id="259" r:id="rId98"/>
    <p:sldId id="1139" r:id="rId99"/>
    <p:sldId id="1488" r:id="rId100"/>
    <p:sldId id="1495" r:id="rId101"/>
    <p:sldId id="1489" r:id="rId102"/>
    <p:sldId id="1490" r:id="rId103"/>
    <p:sldId id="1138" r:id="rId104"/>
    <p:sldId id="1137" r:id="rId105"/>
    <p:sldId id="1240" r:id="rId106"/>
    <p:sldId id="1260" r:id="rId107"/>
    <p:sldId id="1255" r:id="rId108"/>
    <p:sldId id="1126" r:id="rId109"/>
    <p:sldId id="1148" r:id="rId110"/>
    <p:sldId id="1150" r:id="rId111"/>
    <p:sldId id="1151" r:id="rId112"/>
    <p:sldId id="1258" r:id="rId113"/>
    <p:sldId id="1259" r:id="rId114"/>
    <p:sldId id="1149" r:id="rId115"/>
    <p:sldId id="1095" r:id="rId116"/>
    <p:sldId id="757" r:id="rId117"/>
    <p:sldId id="759" r:id="rId118"/>
    <p:sldId id="760" r:id="rId119"/>
    <p:sldId id="761" r:id="rId120"/>
    <p:sldId id="777" r:id="rId121"/>
    <p:sldId id="779" r:id="rId122"/>
    <p:sldId id="1271" r:id="rId123"/>
    <p:sldId id="1272" r:id="rId124"/>
    <p:sldId id="1273" r:id="rId125"/>
    <p:sldId id="1274" r:id="rId126"/>
    <p:sldId id="1275" r:id="rId127"/>
    <p:sldId id="1276" r:id="rId128"/>
    <p:sldId id="1277" r:id="rId129"/>
    <p:sldId id="1278" r:id="rId130"/>
    <p:sldId id="1279" r:id="rId131"/>
    <p:sldId id="1280" r:id="rId132"/>
    <p:sldId id="1281" r:id="rId133"/>
    <p:sldId id="1291" r:id="rId134"/>
    <p:sldId id="1283" r:id="rId135"/>
    <p:sldId id="1284" r:id="rId136"/>
    <p:sldId id="1285" r:id="rId137"/>
    <p:sldId id="1286" r:id="rId138"/>
    <p:sldId id="1287" r:id="rId139"/>
    <p:sldId id="1288" r:id="rId140"/>
    <p:sldId id="1289" r:id="rId141"/>
    <p:sldId id="1108" r:id="rId142"/>
    <p:sldId id="1480" r:id="rId143"/>
    <p:sldId id="1156" r:id="rId144"/>
    <p:sldId id="1157" r:id="rId145"/>
    <p:sldId id="1158" r:id="rId146"/>
    <p:sldId id="1159" r:id="rId147"/>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66FF"/>
    <a:srgbClr val="FF6600"/>
    <a:srgbClr val="99FFCC"/>
    <a:srgbClr val="FFFF00"/>
    <a:srgbClr val="FFFFCC"/>
    <a:srgbClr val="FFFF66"/>
    <a:srgbClr val="CC0000"/>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48" autoAdjust="0"/>
    <p:restoredTop sz="93933" autoAdjust="0"/>
  </p:normalViewPr>
  <p:slideViewPr>
    <p:cSldViewPr>
      <p:cViewPr varScale="1">
        <p:scale>
          <a:sx n="70" d="100"/>
          <a:sy n="70" d="100"/>
        </p:scale>
        <p:origin x="120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33" Type="http://schemas.openxmlformats.org/officeDocument/2006/relationships/slide" Target="slides/slide93.xml"/><Relationship Id="rId138" Type="http://schemas.openxmlformats.org/officeDocument/2006/relationships/slide" Target="slides/slide98.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slide" Target="slides/slide83.xml"/><Relationship Id="rId128" Type="http://schemas.openxmlformats.org/officeDocument/2006/relationships/slide" Target="slides/slide88.xml"/><Relationship Id="rId144" Type="http://schemas.openxmlformats.org/officeDocument/2006/relationships/slide" Target="slides/slide104.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50.xml"/><Relationship Id="rId95" Type="http://schemas.openxmlformats.org/officeDocument/2006/relationships/slide" Target="slides/slide5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3.xml"/><Relationship Id="rId48" Type="http://schemas.openxmlformats.org/officeDocument/2006/relationships/slide" Target="slides/slide8.xml"/><Relationship Id="rId64" Type="http://schemas.openxmlformats.org/officeDocument/2006/relationships/slide" Target="slides/slide24.xml"/><Relationship Id="rId69" Type="http://schemas.openxmlformats.org/officeDocument/2006/relationships/slide" Target="slides/slide29.xml"/><Relationship Id="rId113" Type="http://schemas.openxmlformats.org/officeDocument/2006/relationships/slide" Target="slides/slide73.xml"/><Relationship Id="rId118" Type="http://schemas.openxmlformats.org/officeDocument/2006/relationships/slide" Target="slides/slide78.xml"/><Relationship Id="rId134" Type="http://schemas.openxmlformats.org/officeDocument/2006/relationships/slide" Target="slides/slide94.xml"/><Relationship Id="rId139" Type="http://schemas.openxmlformats.org/officeDocument/2006/relationships/slide" Target="slides/slide99.xml"/><Relationship Id="rId80" Type="http://schemas.openxmlformats.org/officeDocument/2006/relationships/slide" Target="slides/slide40.xml"/><Relationship Id="rId85" Type="http://schemas.openxmlformats.org/officeDocument/2006/relationships/slide" Target="slides/slide45.xml"/><Relationship Id="rId150"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slide" Target="slides/slide63.xml"/><Relationship Id="rId108" Type="http://schemas.openxmlformats.org/officeDocument/2006/relationships/slide" Target="slides/slide68.xml"/><Relationship Id="rId116" Type="http://schemas.openxmlformats.org/officeDocument/2006/relationships/slide" Target="slides/slide76.xml"/><Relationship Id="rId124" Type="http://schemas.openxmlformats.org/officeDocument/2006/relationships/slide" Target="slides/slide84.xml"/><Relationship Id="rId129" Type="http://schemas.openxmlformats.org/officeDocument/2006/relationships/slide" Target="slides/slide89.xml"/><Relationship Id="rId137" Type="http://schemas.openxmlformats.org/officeDocument/2006/relationships/slide" Target="slides/slide9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11" Type="http://schemas.openxmlformats.org/officeDocument/2006/relationships/slide" Target="slides/slide71.xml"/><Relationship Id="rId132" Type="http://schemas.openxmlformats.org/officeDocument/2006/relationships/slide" Target="slides/slide92.xml"/><Relationship Id="rId140" Type="http://schemas.openxmlformats.org/officeDocument/2006/relationships/slide" Target="slides/slide100.xml"/><Relationship Id="rId145"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14" Type="http://schemas.openxmlformats.org/officeDocument/2006/relationships/slide" Target="slides/slide74.xml"/><Relationship Id="rId119" Type="http://schemas.openxmlformats.org/officeDocument/2006/relationships/slide" Target="slides/slide79.xml"/><Relationship Id="rId127"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slide" Target="slides/slide82.xml"/><Relationship Id="rId130" Type="http://schemas.openxmlformats.org/officeDocument/2006/relationships/slide" Target="slides/slide90.xml"/><Relationship Id="rId135" Type="http://schemas.openxmlformats.org/officeDocument/2006/relationships/slide" Target="slides/slide95.xml"/><Relationship Id="rId143" Type="http://schemas.openxmlformats.org/officeDocument/2006/relationships/slide" Target="slides/slide103.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slide" Target="slides/slide85.xml"/><Relationship Id="rId141" Type="http://schemas.openxmlformats.org/officeDocument/2006/relationships/slide" Target="slides/slide101.xml"/><Relationship Id="rId146" Type="http://schemas.openxmlformats.org/officeDocument/2006/relationships/slide" Target="slides/slide106.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131" Type="http://schemas.openxmlformats.org/officeDocument/2006/relationships/slide" Target="slides/slide91.xml"/><Relationship Id="rId136" Type="http://schemas.openxmlformats.org/officeDocument/2006/relationships/slide" Target="slides/slide96.xml"/><Relationship Id="rId61" Type="http://schemas.openxmlformats.org/officeDocument/2006/relationships/slide" Target="slides/slide21.xml"/><Relationship Id="rId82" Type="http://schemas.openxmlformats.org/officeDocument/2006/relationships/slide" Target="slides/slide42.xml"/><Relationship Id="rId15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6.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26" Type="http://schemas.openxmlformats.org/officeDocument/2006/relationships/slide" Target="slides/slide86.xml"/><Relationship Id="rId147"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slide" Target="slides/slide81.xml"/><Relationship Id="rId142" Type="http://schemas.openxmlformats.org/officeDocument/2006/relationships/slide" Target="slides/slide10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24164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236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69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383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9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7114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1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04489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6406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306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456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555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28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777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4345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220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65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232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7080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27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784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506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3634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339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0336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22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4193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0279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4326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17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833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6942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5632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955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99560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2103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11298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4787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6659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34694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898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2301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0333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4585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91523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CF20E1-69FF-4C2D-AE00-6C2615E7513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4420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E06A77-A93E-4731-B4DC-9B34AF830837}"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827885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2A5B99-32DD-4D24-9FEB-6DD82B9BABF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69662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076430-7C16-43CC-BC32-80D3D501646F}"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9477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56AACB-64DC-4BA3-AEDD-24D7F62EF2D3}"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745049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DB73D0-33EF-45D9-8D1C-17C187866E9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41830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9203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CEED63-E161-4E93-A362-28F36F9892E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043953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E1917-049A-48FF-B49A-8125B6E16A4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005851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AE72F0-1F5C-4E90-9ABD-D20E6E4C340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7819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6A7871-E9EA-4797-BC3B-71A06232857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3326266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8574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802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41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31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7107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2639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88608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16852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1/19/2019</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12439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19/01/2019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19/01/2019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63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865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50082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9654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45370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30685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132999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16229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97323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8062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741972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89917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078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14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1486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0239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808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131236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43530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8267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0088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19/01/2019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15806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320946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535351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6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Saturday, 19 January 2019</a:t>
            </a:fld>
            <a:endParaRPr lang="en-GB" sz="1800" dirty="0">
              <a:solidFill>
                <a:srgbClr val="FFFF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81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Saturday, 19 January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hyperlink" Target="00%20main%20menu.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9.xml"/><Relationship Id="rId1" Type="http://schemas.openxmlformats.org/officeDocument/2006/relationships/slideLayout" Target="../slideLayouts/slideLayout2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4.xml"/><Relationship Id="rId1" Type="http://schemas.openxmlformats.org/officeDocument/2006/relationships/slideLayout" Target="../slideLayouts/slideLayout27.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28.xm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30.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1.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3.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theme" Target="../theme/theme3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40.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1.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7.xml"/><Relationship Id="rId7" Type="http://schemas.openxmlformats.org/officeDocument/2006/relationships/hyperlink" Target="Choices&#8230;.ppt"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2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 id="21474852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1/19/2019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88889074"/>
      </p:ext>
    </p:extLst>
  </p:cSld>
  <p:clrMap bg1="dk1" tx1="lt1" bg2="dk2" tx2="lt2" accent1="accent1" accent2="accent2" accent3="accent3" accent4="accent4" accent5="accent5" accent6="accent6" hlink="hlink" folHlink="folHlink"/>
  <p:sldLayoutIdLst>
    <p:sldLayoutId id="21474852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19/01/2019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19/01/2019</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462119709"/>
      </p:ext>
    </p:extLst>
  </p:cSld>
  <p:clrMap bg1="lt1" tx1="dk1" bg2="lt2" tx2="dk2" accent1="accent1" accent2="accent2" accent3="accent3" accent4="accent4" accent5="accent5" accent6="accent6" hlink="hlink" folHlink="folHlink"/>
  <p:sldLayoutIdLst>
    <p:sldLayoutId id="21474852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38626345"/>
      </p:ext>
    </p:extLst>
  </p:cSld>
  <p:clrMap bg1="lt1" tx1="dk1" bg2="lt2" tx2="dk2" accent1="accent1" accent2="accent2" accent3="accent3" accent4="accent4" accent5="accent5" accent6="accent6" hlink="hlink" folHlink="folHlink"/>
  <p:sldLayoutIdLst>
    <p:sldLayoutId id="21474852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66391435"/>
      </p:ext>
    </p:extLst>
  </p:cSld>
  <p:clrMap bg1="lt1" tx1="dk1" bg2="lt2" tx2="dk2" accent1="accent1" accent2="accent2" accent3="accent3" accent4="accent4" accent5="accent5" accent6="accent6" hlink="hlink" folHlink="folHlink"/>
  <p:sldLayoutIdLst>
    <p:sldLayoutId id="21474852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3690304514"/>
      </p:ext>
    </p:extLst>
  </p:cSld>
  <p:clrMap bg1="lt1" tx1="dk1" bg2="lt2" tx2="dk2" accent1="accent1" accent2="accent2" accent3="accent3" accent4="accent4" accent5="accent5" accent6="accent6" hlink="hlink" folHlink="folHlink"/>
  <p:sldLayoutIdLst>
    <p:sldLayoutId id="21474852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643010522"/>
      </p:ext>
    </p:extLst>
  </p:cSld>
  <p:clrMap bg1="lt1" tx1="dk1" bg2="lt2" tx2="dk2" accent1="accent1" accent2="accent2" accent3="accent3" accent4="accent4" accent5="accent5" accent6="accent6" hlink="hlink" folHlink="folHlink"/>
  <p:sldLayoutIdLst>
    <p:sldLayoutId id="21474852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268918340"/>
      </p:ext>
    </p:extLst>
  </p:cSld>
  <p:clrMap bg1="lt1" tx1="dk1" bg2="lt2" tx2="dk2" accent1="accent1" accent2="accent2" accent3="accent3" accent4="accent4" accent5="accent5" accent6="accent6" hlink="hlink" folHlink="folHlink"/>
  <p:sldLayoutIdLst>
    <p:sldLayoutId id="214748524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735672077"/>
      </p:ext>
    </p:extLst>
  </p:cSld>
  <p:clrMap bg1="lt1" tx1="dk1" bg2="lt2" tx2="dk2" accent1="accent1" accent2="accent2" accent3="accent3" accent4="accent4" accent5="accent5" accent6="accent6" hlink="hlink" folHlink="folHlink"/>
  <p:sldLayoutIdLst>
    <p:sldLayoutId id="21474852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80012697"/>
      </p:ext>
    </p:extLst>
  </p:cSld>
  <p:clrMap bg1="lt1" tx1="dk1" bg2="lt2" tx2="dk2" accent1="accent1" accent2="accent2" accent3="accent3" accent4="accent4" accent5="accent5" accent6="accent6" hlink="hlink" folHlink="folHlink"/>
  <p:sldLayoutIdLst>
    <p:sldLayoutId id="21474852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2512163292"/>
      </p:ext>
    </p:extLst>
  </p:cSld>
  <p:clrMap bg1="lt1" tx1="dk1" bg2="lt2" tx2="dk2" accent1="accent1" accent2="accent2" accent3="accent3" accent4="accent4" accent5="accent5" accent6="accent6" hlink="hlink" folHlink="folHlink"/>
  <p:sldLayoutIdLst>
    <p:sldLayoutId id="21474852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131640853"/>
      </p:ext>
    </p:extLst>
  </p:cSld>
  <p:clrMap bg1="lt1" tx1="dk1" bg2="lt2" tx2="dk2" accent1="accent1" accent2="accent2" accent3="accent3" accent4="accent4" accent5="accent5" accent6="accent6" hlink="hlink" folHlink="folHlink"/>
  <p:sldLayoutIdLst>
    <p:sldLayoutId id="21474852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3830320373"/>
      </p:ext>
    </p:extLst>
  </p:cSld>
  <p:clrMap bg1="dk1" tx1="lt1" bg2="dk2" tx2="lt2" accent1="accent1" accent2="accent2" accent3="accent3" accent4="accent4" accent5="accent5" accent6="accent6" hlink="hlink" folHlink="folHlink"/>
  <p:sldLayoutIdLst>
    <p:sldLayoutId id="214748526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806281165"/>
      </p:ext>
    </p:extLst>
  </p:cSld>
  <p:clrMap bg1="lt1" tx1="dk1" bg2="lt2" tx2="dk2" accent1="accent1" accent2="accent2" accent3="accent3" accent4="accent4" accent5="accent5" accent6="accent6" hlink="hlink" folHlink="folHlink"/>
  <p:sldLayoutIdLst>
    <p:sldLayoutId id="21474852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1954337085"/>
      </p:ext>
    </p:extLst>
  </p:cSld>
  <p:clrMap bg1="lt1" tx1="dk1" bg2="lt2" tx2="dk2" accent1="accent1" accent2="accent2" accent3="accent3" accent4="accent4" accent5="accent5" accent6="accent6" hlink="hlink" folHlink="folHlink"/>
  <p:sldLayoutIdLst>
    <p:sldLayoutId id="21474852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22126909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2952675816"/>
      </p:ext>
    </p:extLst>
  </p:cSld>
  <p:clrMap bg1="lt1" tx1="dk1" bg2="lt2" tx2="dk2" accent1="accent1" accent2="accent2" accent3="accent3" accent4="accent4" accent5="accent5" accent6="accent6" hlink="hlink" folHlink="folHlink"/>
  <p:sldLayoutIdLst>
    <p:sldLayoutId id="21474852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994458210"/>
      </p:ext>
    </p:extLst>
  </p:cSld>
  <p:clrMap bg1="lt1" tx1="dk1" bg2="lt2" tx2="dk2" accent1="accent1" accent2="accent2" accent3="accent3" accent4="accent4" accent5="accent5" accent6="accent6" hlink="hlink" folHlink="folHlink"/>
  <p:sldLayoutIdLst>
    <p:sldLayoutId id="21474852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extLst>
      <p:ext uri="{BB962C8B-B14F-4D97-AF65-F5344CB8AC3E}">
        <p14:creationId xmlns:p14="http://schemas.microsoft.com/office/powerpoint/2010/main" val="2943018890"/>
      </p:ext>
    </p:extLst>
  </p:cSld>
  <p:clrMap bg1="lt1" tx1="dk1" bg2="lt2" tx2="dk2" accent1="accent1" accent2="accent2" accent3="accent3" accent4="accent4" accent5="accent5" accent6="accent6" hlink="hlink" folHlink="folHlink"/>
  <p:sldLayoutIdLst>
    <p:sldLayoutId id="21474852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19/01/2019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539723723"/>
      </p:ext>
    </p:extLst>
  </p:cSld>
  <p:clrMap bg1="lt1" tx1="dk1" bg2="lt2" tx2="dk2" accent1="accent1" accent2="accent2" accent3="accent3" accent4="accent4" accent5="accent5" accent6="accent6" hlink="hlink" folHlink="folHlink"/>
  <p:sldLayoutIdLst>
    <p:sldLayoutId id="21474852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1881149849"/>
      </p:ext>
    </p:extLst>
  </p:cSld>
  <p:clrMap bg1="lt1" tx1="dk1" bg2="lt2" tx2="dk2" accent1="accent1" accent2="accent2" accent3="accent3" accent4="accent4" accent5="accent5" accent6="accent6" hlink="hlink" folHlink="folHlink"/>
  <p:sldLayoutIdLst>
    <p:sldLayoutId id="21474852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1/19/2019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728414176"/>
      </p:ext>
    </p:extLst>
  </p:cSld>
  <p:clrMap bg1="dk1" tx1="lt1" bg2="dk2" tx2="lt2" accent1="accent1" accent2="accent2" accent3="accent3" accent4="accent4" accent5="accent5" accent6="accent6" hlink="hlink" folHlink="folHlink"/>
  <p:sldLayoutIdLst>
    <p:sldLayoutId id="2147485288" r:id="rId1"/>
    <p:sldLayoutId id="214748529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929189514"/>
      </p:ext>
    </p:extLst>
  </p:cSld>
  <p:clrMap bg1="lt1" tx1="dk1" bg2="lt2" tx2="dk2" accent1="accent1" accent2="accent2" accent3="accent3" accent4="accent4" accent5="accent5" accent6="accent6" hlink="hlink" folHlink="folHlink"/>
  <p:sldLayoutIdLst>
    <p:sldLayoutId id="21474852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19/01/2019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34252278"/>
      </p:ext>
    </p:extLst>
  </p:cSld>
  <p:clrMap bg1="dk1" tx1="lt1" bg2="dk2" tx2="lt2" accent1="accent1" accent2="accent2" accent3="accent3" accent4="accent4" accent5="accent5" accent6="accent6" hlink="hlink" folHlink="folHlink"/>
  <p:sldLayoutIdLst>
    <p:sldLayoutId id="21474852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3608330628"/>
      </p:ext>
    </p:extLst>
  </p:cSld>
  <p:clrMap bg1="lt1" tx1="dk1" bg2="lt2" tx2="dk2" accent1="accent1" accent2="accent2" accent3="accent3" accent4="accent4" accent5="accent5" accent6="accent6" hlink="hlink" folHlink="folHlink"/>
  <p:sldLayoutIdLst>
    <p:sldLayoutId id="214748529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460260951"/>
      </p:ext>
    </p:extLst>
  </p:cSld>
  <p:clrMap bg1="lt1" tx1="dk1" bg2="lt2" tx2="dk2" accent1="accent1" accent2="accent2" accent3="accent3" accent4="accent4" accent5="accent5" accent6="accent6" hlink="hlink" folHlink="folHlink"/>
  <p:sldLayoutIdLst>
    <p:sldLayoutId id="2147485299" r:id="rId1"/>
    <p:sldLayoutId id="214748530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6"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7"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8"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 id="2147485260"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Choices&#8230;.ppt" TargetMode="Externa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4.xml"/></Relationships>
</file>

<file path=ppt/slides/_rels/slide10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6.jpeg"/></Relationships>
</file>

<file path=ppt/slides/_rels/slide104.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68.xml"/><Relationship Id="rId1" Type="http://schemas.openxmlformats.org/officeDocument/2006/relationships/slideLayout" Target="../slideLayouts/slideLayout19.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seda.ac.uk/resources/files/publications_214_Educational%20Developments%2018.2.pdf"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1.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21.xml"/><Relationship Id="rId4" Type="http://schemas.openxmlformats.org/officeDocument/2006/relationships/image" Target="../media/image21.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44.xml"/><Relationship Id="rId1" Type="http://schemas.openxmlformats.org/officeDocument/2006/relationships/slideLayout" Target="../slideLayouts/slideLayout30.xml"/><Relationship Id="rId4" Type="http://schemas.openxmlformats.org/officeDocument/2006/relationships/hyperlink" Target="https://www.seda.ac.uk/resources/files/publications_214_Educational%20Developments%2018.2.pdf"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096430"/>
          </a:xfrm>
          <a:noFill/>
        </p:spPr>
        <p:txBody>
          <a:bodyPr/>
          <a:lstStyle/>
          <a:p>
            <a:pPr algn="ctr">
              <a:defRPr/>
            </a:pPr>
            <a:r>
              <a:rPr lang="en-US" sz="7200" dirty="0">
                <a:solidFill>
                  <a:srgbClr val="FF0000"/>
                </a:solidFill>
                <a:latin typeface="AR CARTER" panose="02000000000000000000" pitchFamily="2" charset="0"/>
              </a:rPr>
              <a:t>Towards </a:t>
            </a:r>
            <a:r>
              <a:rPr lang="en-US" sz="5400" dirty="0">
                <a:solidFill>
                  <a:srgbClr val="FF0000"/>
                </a:solidFill>
                <a:latin typeface="AR CARTER" panose="02000000000000000000" pitchFamily="2" charset="0"/>
              </a:rPr>
              <a:t>assessment as learning</a:t>
            </a:r>
            <a:br>
              <a:rPr lang="en-US" sz="8800" dirty="0">
                <a:solidFill>
                  <a:srgbClr val="FF0000"/>
                </a:solidFill>
                <a:latin typeface="AR CARTER" panose="02000000000000000000" pitchFamily="2" charset="0"/>
              </a:rPr>
            </a:br>
            <a:r>
              <a:rPr lang="en-US" sz="4000" dirty="0">
                <a:solidFill>
                  <a:schemeClr val="accent1">
                    <a:lumMod val="40000"/>
                    <a:lumOff val="60000"/>
                  </a:schemeClr>
                </a:solidFill>
                <a:latin typeface="+mn-lt"/>
              </a:rPr>
              <a:t>– Reinventing assessment and feedback for 2019</a:t>
            </a:r>
            <a:endParaRPr lang="en-GB" sz="40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51400" y="3581204"/>
            <a:ext cx="6589152" cy="954107"/>
          </a:xfrm>
          <a:prstGeom prst="rect">
            <a:avLst/>
          </a:prstGeom>
        </p:spPr>
        <p:txBody>
          <a:bodyPr wrap="square">
            <a:spAutoFit/>
          </a:bodyPr>
          <a:lstStyle/>
          <a:p>
            <a:pPr algn="ctr"/>
            <a:r>
              <a:rPr lang="en-GB" sz="2800" b="1" dirty="0">
                <a:latin typeface="Calibri" panose="020F0502020204030204" pitchFamily="34" charset="0"/>
              </a:rPr>
              <a:t> January 14</a:t>
            </a:r>
            <a:r>
              <a:rPr lang="en-GB" sz="2800" b="1" baseline="30000" dirty="0">
                <a:latin typeface="Calibri" panose="020F0502020204030204" pitchFamily="34" charset="0"/>
              </a:rPr>
              <a:t>th</a:t>
            </a:r>
            <a:r>
              <a:rPr lang="en-GB" sz="2800" b="1" dirty="0">
                <a:latin typeface="Calibri" panose="020F0502020204030204" pitchFamily="34" charset="0"/>
              </a:rPr>
              <a:t>  2019</a:t>
            </a:r>
          </a:p>
          <a:p>
            <a:pPr algn="ctr"/>
            <a:r>
              <a:rPr lang="en-GB" sz="2800" b="1" dirty="0">
                <a:solidFill>
                  <a:schemeClr val="bg2">
                    <a:lumMod val="20000"/>
                    <a:lumOff val="80000"/>
                  </a:schemeClr>
                </a:solidFill>
                <a:latin typeface="Calibri" panose="020F0502020204030204" pitchFamily="34" charset="0"/>
              </a:rPr>
              <a:t>NUBS</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Download anytime Phil’s materials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marL="0" indent="0">
              <a:buNone/>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86349037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extLst>
      <p:ext uri="{BB962C8B-B14F-4D97-AF65-F5344CB8AC3E}">
        <p14:creationId xmlns:p14="http://schemas.microsoft.com/office/powerpoint/2010/main" val="18213917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Students would soon get bored if they were to answer the same questions for several successive assignments.</a:t>
            </a: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It is best to make the dialogue specific to the subject-matter of the assignment.</a:t>
            </a: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7411"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3600" b="1" i="0" u="none" strike="noStrike" kern="1200" cap="none" spc="0" normalizeH="0" baseline="0" noProof="0">
                <a:ln>
                  <a:noFill/>
                </a:ln>
                <a:solidFill>
                  <a:srgbClr val="660066"/>
                </a:solidFill>
                <a:effectLst/>
                <a:uLnTx/>
                <a:uFillTx/>
                <a:latin typeface="Arial Rounded MT Bold" pitchFamily="34" charset="0"/>
                <a:ea typeface="+mn-ea"/>
                <a:cs typeface="+mn-cs"/>
              </a:rPr>
              <a:t>But this is just a start...</a:t>
            </a:r>
          </a:p>
        </p:txBody>
      </p:sp>
    </p:spTree>
    <p:extLst>
      <p:ext uri="{BB962C8B-B14F-4D97-AF65-F5344CB8AC3E}">
        <p14:creationId xmlns:p14="http://schemas.microsoft.com/office/powerpoint/2010/main" val="17655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US" sz="3600" b="1" dirty="0">
                <a:solidFill>
                  <a:srgbClr val="00B0F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lang="en-GB" sz="2800" b="1" dirty="0">
                <a:solidFill>
                  <a:srgbClr val="336600"/>
                </a:solidFill>
                <a:latin typeface="Calibri"/>
              </a:rPr>
              <a:t>two</a:t>
            </a:r>
            <a:r>
              <a:rPr kumimoji="0" lang="en-GB" sz="2800" b="1" i="0" u="none" strike="noStrike" kern="1200" cap="none" spc="0" normalizeH="0" baseline="0" noProof="0" dirty="0">
                <a:ln>
                  <a:noFill/>
                </a:ln>
                <a:solidFill>
                  <a:srgbClr val="336600"/>
                </a:solidFill>
                <a:effectLst/>
                <a:uLnTx/>
                <a:uFillTx/>
                <a:latin typeface="Calibri"/>
              </a:rPr>
              <a:t>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confront some of the main problems we have implementing assessment and feedback using traditional approaches.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Discuss possible ways of addressing some of these problems creatively, so that assessment and feedback can be firmly linked to student learning.</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1088640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29924457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1630900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3"/>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86439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36489416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364940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6471520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19588167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Later in this session, I will outline a number of ideas for making assessment and feedback work towards better partnership with students, and which also make the processes more effective and efficient, and involve students themselves much more closely in the design of assessment and feedback.</a:t>
            </a:r>
          </a:p>
          <a:p>
            <a:endParaRPr lang="en-GB" sz="2600" dirty="0"/>
          </a:p>
        </p:txBody>
      </p:sp>
      <p:sp>
        <p:nvSpPr>
          <p:cNvPr id="4" name="Rectangle 3">
            <a:extLst>
              <a:ext uri="{FF2B5EF4-FFF2-40B4-BE49-F238E27FC236}">
                <a16:creationId xmlns:a16="http://schemas.microsoft.com/office/drawing/2014/main" id="{04F6F2DF-63D5-4D08-9609-57AD5E57D980}"/>
              </a:ext>
            </a:extLst>
          </p:cNvPr>
          <p:cNvSpPr/>
          <p:nvPr/>
        </p:nvSpPr>
        <p:spPr>
          <a:xfrm>
            <a:off x="827480" y="5176846"/>
            <a:ext cx="7056980" cy="1200329"/>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hlinkClick r:id="rId2"/>
              </a:rPr>
              <a:t>https://www.seda.ac.uk/resources/files/publications_214_Educational%20Developments%2018.2.pdf</a:t>
            </a:r>
            <a:r>
              <a:rPr lang="en-GB" sz="24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1223335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363531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46184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600" dirty="0">
                <a:solidFill>
                  <a:srgbClr val="000000"/>
                </a:solidFill>
              </a:rPr>
              <a:t>Assessment and feedback</a:t>
            </a:r>
          </a:p>
          <a:p>
            <a:pPr>
              <a:buFont typeface="+mj-lt"/>
              <a:buAutoNum type="arabicPeriod" startAt="8"/>
            </a:pPr>
            <a:r>
              <a:rPr lang="en-GB" sz="2600" dirty="0">
                <a:solidFill>
                  <a:srgbClr val="002060"/>
                </a:solidFill>
              </a:rPr>
              <a:t>The criteria used in marking have been clear in advance </a:t>
            </a:r>
          </a:p>
          <a:p>
            <a:pPr>
              <a:buFont typeface="+mj-lt"/>
              <a:buAutoNum type="arabicPeriod" startAt="8"/>
            </a:pPr>
            <a:r>
              <a:rPr lang="en-GB" sz="2600" dirty="0">
                <a:solidFill>
                  <a:srgbClr val="002060"/>
                </a:solidFill>
              </a:rPr>
              <a:t>Marking and assessment have been fair</a:t>
            </a:r>
          </a:p>
          <a:p>
            <a:pPr>
              <a:buFont typeface="+mj-lt"/>
              <a:buAutoNum type="arabicPeriod" startAt="8"/>
            </a:pPr>
            <a:r>
              <a:rPr lang="en-GB" sz="2600" dirty="0">
                <a:solidFill>
                  <a:srgbClr val="002060"/>
                </a:solidFill>
              </a:rPr>
              <a:t>Feedback on my work has been timely</a:t>
            </a:r>
          </a:p>
          <a:p>
            <a:pPr>
              <a:buFont typeface="+mj-lt"/>
              <a:buAutoNum type="arabicPeriod" startAt="8"/>
            </a:pPr>
            <a:r>
              <a:rPr lang="en-GB" sz="2600" dirty="0">
                <a:solidFill>
                  <a:srgbClr val="002060"/>
                </a:solidFill>
              </a:rPr>
              <a:t>I have received helpful comments on my work</a:t>
            </a:r>
          </a:p>
          <a:p>
            <a:pPr>
              <a:buNone/>
            </a:pPr>
            <a:r>
              <a:rPr lang="en-GB" sz="2600" dirty="0">
                <a:solidFill>
                  <a:srgbClr val="000000"/>
                </a:solidFill>
              </a:rPr>
              <a:t>Student voice</a:t>
            </a:r>
          </a:p>
          <a:p>
            <a:pPr lvl="0">
              <a:buFont typeface="+mj-lt"/>
              <a:buAutoNum type="arabicPeriod" startAt="23"/>
            </a:pPr>
            <a:r>
              <a:rPr lang="en-GB" sz="2600" dirty="0">
                <a:solidFill>
                  <a:srgbClr val="002060"/>
                </a:solidFill>
              </a:rPr>
              <a:t>I have had the right opportunities to provide feedback on my course</a:t>
            </a:r>
          </a:p>
          <a:p>
            <a:pPr lvl="0">
              <a:buFont typeface="+mj-lt"/>
              <a:buAutoNum type="arabicPeriod" startAt="23"/>
            </a:pPr>
            <a:r>
              <a:rPr lang="en-GB" sz="2600" dirty="0">
                <a:solidFill>
                  <a:srgbClr val="002060"/>
                </a:solidFill>
              </a:rPr>
              <a:t>Staff value students’ views and opinions about the course</a:t>
            </a:r>
          </a:p>
          <a:p>
            <a:pPr lvl="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1862000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a:srcRect l="3776" t="4850" r="761" b="20599"/>
          <a:stretch/>
        </p:blipFill>
        <p:spPr>
          <a:xfrm>
            <a:off x="0" y="-16773"/>
            <a:ext cx="9256707" cy="6918170"/>
          </a:xfrm>
          <a:prstGeom prst="rect">
            <a:avLst/>
          </a:prstGeom>
        </p:spPr>
      </p:pic>
    </p:spTree>
    <p:extLst>
      <p:ext uri="{BB962C8B-B14F-4D97-AF65-F5344CB8AC3E}">
        <p14:creationId xmlns:p14="http://schemas.microsoft.com/office/powerpoint/2010/main" val="34689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20963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111891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learning and </a:t>
            </a:r>
            <a:r>
              <a:rPr lang="en-GB" sz="3200" dirty="0">
                <a:latin typeface="Calibri" panose="020F0502020204030204" pitchFamily="34" charset="0"/>
                <a:cs typeface="Calibri" panose="020F0502020204030204" pitchFamily="34" charset="0"/>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a:t>
            </a:r>
            <a:r>
              <a:rPr lang="en-GB" sz="40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30816214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“Assessment and feedback would work much better with my students nowadays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173465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extLst>
      <p:ext uri="{BB962C8B-B14F-4D97-AF65-F5344CB8AC3E}">
        <p14:creationId xmlns:p14="http://schemas.microsoft.com/office/powerpoint/2010/main" val="3810758203"/>
      </p:ext>
    </p:extLst>
  </p:cSld>
  <p:clrMapOvr>
    <a:overrideClrMapping bg1="dk1" tx1="lt1" bg2="dk2"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342020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3828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81814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14788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7674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64399375"/>
      </p:ext>
    </p:extLst>
  </p:cSld>
  <p:clrMapOvr>
    <a:overrideClrMapping bg1="dk1" tx1="lt1" bg2="dk2" tx2="lt2" accent1="accent1" accent2="accent2" accent3="accent3" accent4="accent4" accent5="accent5" accent6="accent6" hlink="hlink" folHlink="folHlink"/>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noFill/>
          <a:ln w="9525" algn="ctr">
            <a:noFill/>
            <a:miter lim="800000"/>
            <a:headEnd/>
            <a:tailEnd/>
          </a:ln>
        </p:spPr>
        <p:txBody>
          <a:bodyPr vert="horz" wrap="square" lIns="91440" tIns="45720" rIns="91440" bIns="45720" numCol="1" anchor="ctr" anchorCtr="0" compatLnSpc="1">
            <a:prstTxWarp prst="textNoShape">
              <a:avLst/>
            </a:prstTxWarp>
          </a:bodyPr>
          <a:lstStyle/>
          <a:p>
            <a:br>
              <a:rPr lang="en-GB" sz="3200" b="1" dirty="0">
                <a:solidFill>
                  <a:srgbClr val="FFFF00"/>
                </a:solidFill>
                <a:latin typeface="Calibri" panose="020F0502020204030204" pitchFamily="34" charset="0"/>
                <a:cs typeface="Calibri" panose="020F0502020204030204" pitchFamily="34" charset="0"/>
              </a:rPr>
            </a:br>
            <a:r>
              <a:rPr lang="en-GB" sz="3200" b="1" dirty="0">
                <a:solidFill>
                  <a:srgbClr val="FFFF00"/>
                </a:solidFill>
                <a:latin typeface="Calibri" panose="020F0502020204030204" pitchFamily="34" charset="0"/>
                <a:cs typeface="Calibri" panose="020F0502020204030204" pitchFamily="34" charset="0"/>
              </a:rPr>
              <a:t>How Students Really Learn</a:t>
            </a:r>
            <a:br>
              <a:rPr lang="en-GB" sz="3200" b="1" dirty="0">
                <a:solidFill>
                  <a:srgbClr val="FFFF00"/>
                </a:solidFill>
                <a:latin typeface="Calibri" panose="020F0502020204030204" pitchFamily="34" charset="0"/>
                <a:cs typeface="Calibri" panose="020F0502020204030204" pitchFamily="34" charset="0"/>
              </a:rPr>
            </a:br>
            <a:r>
              <a:rPr lang="en-GB" sz="3200" b="1" dirty="0">
                <a:solidFill>
                  <a:srgbClr val="FFFF00"/>
                </a:solidFill>
                <a:latin typeface="Calibri" panose="020F0502020204030204" pitchFamily="34" charset="0"/>
                <a:cs typeface="Calibri" panose="020F0502020204030204" pitchFamily="34" charset="0"/>
              </a:rPr>
              <a:t>‘Ripples’ model of learning</a:t>
            </a: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0014780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8987539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5697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1935727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18747599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5201411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0325767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7200106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71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F17B-7599-4984-99A6-C1202E364606}"/>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Happy New Year!</a:t>
            </a:r>
          </a:p>
        </p:txBody>
      </p:sp>
      <p:sp>
        <p:nvSpPr>
          <p:cNvPr id="3" name="Content Placeholder 2">
            <a:extLst>
              <a:ext uri="{FF2B5EF4-FFF2-40B4-BE49-F238E27FC236}">
                <a16:creationId xmlns:a16="http://schemas.microsoft.com/office/drawing/2014/main" id="{B638197B-2335-45F7-83DB-FB7FCBC09CC8}"/>
              </a:ext>
            </a:extLst>
          </p:cNvPr>
          <p:cNvSpPr>
            <a:spLocks noGrp="1"/>
          </p:cNvSpPr>
          <p:nvPr>
            <p:ph idx="1"/>
          </p:nvPr>
        </p:nvSpPr>
        <p:spPr/>
        <p:txBody>
          <a:bodyPr/>
          <a:lstStyle/>
          <a:p>
            <a:r>
              <a:rPr lang="en-GB" dirty="0"/>
              <a:t>How many of you were with me on Wednesday 21st June, 2017, when I ran a session here on ‘Learning, feedback, assessment and large group teaching’?</a:t>
            </a:r>
          </a:p>
          <a:p>
            <a:r>
              <a:rPr lang="en-GB" dirty="0"/>
              <a:t>What was the most important thing you learned then?</a:t>
            </a:r>
          </a:p>
          <a:p>
            <a:pPr marL="0" indent="0">
              <a:buNone/>
            </a:pPr>
            <a:endParaRPr lang="en-GB" dirty="0"/>
          </a:p>
        </p:txBody>
      </p:sp>
    </p:spTree>
    <p:extLst>
      <p:ext uri="{BB962C8B-B14F-4D97-AF65-F5344CB8AC3E}">
        <p14:creationId xmlns:p14="http://schemas.microsoft.com/office/powerpoint/2010/main" val="23681511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What else can we do to use assessment and feedback to:</a:t>
            </a:r>
          </a:p>
        </p:txBody>
      </p:sp>
    </p:spTree>
    <p:extLst>
      <p:ext uri="{BB962C8B-B14F-4D97-AF65-F5344CB8AC3E}">
        <p14:creationId xmlns:p14="http://schemas.microsoft.com/office/powerpoint/2010/main" val="215735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100" b="1" i="0" u="none" strike="noStrike" kern="0" cap="none" spc="0" normalizeH="0" baseline="0" noProof="0" dirty="0">
              <a:ln>
                <a:noFill/>
              </a:ln>
              <a:solidFill>
                <a:prstClr val="white"/>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rPr>
              <a:t>We know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b="1" kern="0" dirty="0">
                <a:solidFill>
                  <a:prstClr val="white"/>
                </a:solidFill>
                <a:latin typeface="Calibri"/>
              </a:rPr>
              <a:t>w</a:t>
            </a:r>
            <a:r>
              <a:rPr kumimoji="0" lang="en-US" sz="3100" b="1" i="0" u="none" strike="noStrike" kern="0" cap="none" spc="0" normalizeH="0" baseline="0" noProof="0" dirty="0">
                <a:ln>
                  <a:noFill/>
                </a:ln>
                <a:solidFill>
                  <a:prstClr val="white"/>
                </a:solidFill>
                <a:effectLst/>
                <a:uLnTx/>
                <a:uFillTx/>
                <a:latin typeface="Calibri"/>
              </a:rPr>
              <a:t>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prstClr val="white"/>
              </a:solidFill>
              <a:effectLst/>
              <a:uLnTx/>
              <a:uFillTx/>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1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11813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2219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169949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6735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3266598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869672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extLst>
      <p:ext uri="{BB962C8B-B14F-4D97-AF65-F5344CB8AC3E}">
        <p14:creationId xmlns:p14="http://schemas.microsoft.com/office/powerpoint/2010/main" val="41205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Concerns about traditional exams</a:t>
            </a:r>
          </a:p>
        </p:txBody>
      </p:sp>
    </p:spTree>
    <p:extLst>
      <p:ext uri="{BB962C8B-B14F-4D97-AF65-F5344CB8AC3E}">
        <p14:creationId xmlns:p14="http://schemas.microsoft.com/office/powerpoint/2010/main" val="2536270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Towards assessment as learning</a:t>
            </a:r>
          </a:p>
        </p:txBody>
      </p:sp>
      <p:sp>
        <p:nvSpPr>
          <p:cNvPr id="3" name="Content Placeholder 2"/>
          <p:cNvSpPr>
            <a:spLocks noGrp="1"/>
          </p:cNvSpPr>
          <p:nvPr>
            <p:ph idx="1"/>
          </p:nvPr>
        </p:nvSpPr>
        <p:spPr/>
        <p:txBody>
          <a:bodyPr/>
          <a:lstStyle/>
          <a:p>
            <a:pPr>
              <a:lnSpc>
                <a:spcPct val="100000"/>
              </a:lnSpc>
            </a:pPr>
            <a:r>
              <a:rPr lang="en-GB" sz="2600" dirty="0"/>
              <a:t>Last century, we had lots of assessment </a:t>
            </a:r>
            <a:r>
              <a:rPr lang="en-GB" sz="2600" dirty="0">
                <a:solidFill>
                  <a:srgbClr val="FF0000"/>
                </a:solidFill>
              </a:rPr>
              <a:t>of</a:t>
            </a:r>
            <a:r>
              <a:rPr lang="en-GB" sz="2600" dirty="0"/>
              <a:t> learning.</a:t>
            </a:r>
          </a:p>
          <a:p>
            <a:pPr>
              <a:lnSpc>
                <a:spcPct val="100000"/>
              </a:lnSpc>
            </a:pPr>
            <a:r>
              <a:rPr lang="en-GB" sz="2600" dirty="0"/>
              <a:t>We still need to do some of this, e.g. to assure fitness to practice.</a:t>
            </a:r>
          </a:p>
          <a:p>
            <a:pPr>
              <a:lnSpc>
                <a:spcPct val="100000"/>
              </a:lnSpc>
            </a:pPr>
            <a:r>
              <a:rPr lang="en-GB" sz="2600" dirty="0"/>
              <a:t>Some institutions have moved a long way towards assessment </a:t>
            </a:r>
            <a:r>
              <a:rPr lang="en-GB" sz="2600" i="1" dirty="0">
                <a:solidFill>
                  <a:srgbClr val="FF0000"/>
                </a:solidFill>
              </a:rPr>
              <a:t>for</a:t>
            </a:r>
            <a:r>
              <a:rPr lang="en-GB" sz="2600" dirty="0"/>
              <a:t> learning.</a:t>
            </a:r>
          </a:p>
          <a:p>
            <a:pPr>
              <a:lnSpc>
                <a:spcPct val="100000"/>
              </a:lnSpc>
            </a:pPr>
            <a:r>
              <a:rPr lang="en-GB" sz="2600" dirty="0"/>
              <a:t>I believe we now need to make a final jump – assessment </a:t>
            </a:r>
            <a:r>
              <a:rPr lang="en-GB" sz="2600" i="1" dirty="0">
                <a:solidFill>
                  <a:srgbClr val="FF0000"/>
                </a:solidFill>
              </a:rPr>
              <a:t>as</a:t>
            </a:r>
            <a:r>
              <a:rPr lang="en-GB" sz="2600" dirty="0"/>
              <a:t> learning.</a:t>
            </a:r>
          </a:p>
          <a:p>
            <a:pPr>
              <a:lnSpc>
                <a:spcPct val="100000"/>
              </a:lnSpc>
            </a:pPr>
            <a:r>
              <a:rPr lang="en-GB" sz="2600" dirty="0"/>
              <a:t>I’m going to help you to think of the extent to which each of a number of assessment methods can bring assessment and learning closer, and achieve assessment </a:t>
            </a:r>
            <a:r>
              <a:rPr lang="en-GB" sz="2600" dirty="0">
                <a:solidFill>
                  <a:srgbClr val="FF0000"/>
                </a:solidFill>
              </a:rPr>
              <a:t>as</a:t>
            </a:r>
            <a:r>
              <a:rPr lang="en-GB" sz="2600" dirty="0"/>
              <a:t> learning for students.</a:t>
            </a:r>
          </a:p>
        </p:txBody>
      </p:sp>
    </p:spTree>
    <p:extLst>
      <p:ext uri="{BB962C8B-B14F-4D97-AF65-F5344CB8AC3E}">
        <p14:creationId xmlns:p14="http://schemas.microsoft.com/office/powerpoint/2010/main" val="489808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23904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6858000"/>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Concerns about continuous assessment</a:t>
            </a:r>
          </a:p>
        </p:txBody>
      </p:sp>
    </p:spTree>
    <p:extLst>
      <p:ext uri="{BB962C8B-B14F-4D97-AF65-F5344CB8AC3E}">
        <p14:creationId xmlns:p14="http://schemas.microsoft.com/office/powerpoint/2010/main" val="1404434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4841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21229389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In September: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098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93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194056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31717946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41486875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and in the breakout sessions which follow, you should be better-able to:</a:t>
            </a:r>
          </a:p>
          <a:p>
            <a:pPr lvl="0">
              <a:buFont typeface="+mj-lt"/>
              <a:buAutoNum type="arabicPeriod"/>
            </a:pPr>
            <a:r>
              <a:rPr lang="en-GB" dirty="0"/>
              <a:t>Identify and confront some of the main problems we have implementing assessment and feedback using traditional approaches.</a:t>
            </a:r>
          </a:p>
          <a:p>
            <a:pPr lvl="0">
              <a:buFont typeface="+mj-lt"/>
              <a:buAutoNum type="arabicPeriod"/>
            </a:pPr>
            <a:r>
              <a:rPr lang="en-GB" dirty="0"/>
              <a:t>Discuss possible ways of addressing some of these problems creatively, so that assessment and feedback can be firmly linked to student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166376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sp>
        <p:nvSpPr>
          <p:cNvPr id="4" name="TextBox 3">
            <a:extLst>
              <a:ext uri="{FF2B5EF4-FFF2-40B4-BE49-F238E27FC236}">
                <a16:creationId xmlns:a16="http://schemas.microsoft.com/office/drawing/2014/main" id="{A0972DEE-3B92-49C7-A282-950897865F48}"/>
              </a:ext>
            </a:extLst>
          </p:cNvPr>
          <p:cNvSpPr txBox="1"/>
          <p:nvPr/>
        </p:nvSpPr>
        <p:spPr>
          <a:xfrm>
            <a:off x="2699740" y="1772770"/>
            <a:ext cx="5472760" cy="5016758"/>
          </a:xfrm>
          <a:prstGeom prst="rect">
            <a:avLst/>
          </a:prstGeom>
          <a:solidFill>
            <a:srgbClr val="FFFF00"/>
          </a:solidFill>
        </p:spPr>
        <p:txBody>
          <a:bodyPr wrap="square" rtlCol="0">
            <a:spAutoFit/>
          </a:bodyPr>
          <a:lstStyle/>
          <a:p>
            <a:r>
              <a:rPr lang="en-GB" b="1" dirty="0">
                <a:latin typeface="Calibri" panose="020F0502020204030204" pitchFamily="34" charset="0"/>
                <a:cs typeface="Calibri" panose="020F0502020204030204" pitchFamily="34" charset="0"/>
              </a:rPr>
              <a:t>Scores out of 10:</a:t>
            </a:r>
          </a:p>
          <a:p>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Orig</a:t>
            </a:r>
            <a:r>
              <a:rPr lang="en-GB" b="1" dirty="0">
                <a:latin typeface="Calibri" panose="020F0502020204030204" pitchFamily="34" charset="0"/>
                <a:cs typeface="Calibri" panose="020F0502020204030204" pitchFamily="34" charset="0"/>
              </a:rPr>
              <a:t>  A    B   C   D   Final</a:t>
            </a:r>
          </a:p>
          <a:p>
            <a:r>
              <a:rPr lang="en-GB" b="1" dirty="0">
                <a:latin typeface="Calibri" panose="020F0502020204030204" pitchFamily="34" charset="0"/>
                <a:cs typeface="Calibri" panose="020F0502020204030204" pitchFamily="34" charset="0"/>
              </a:rPr>
              <a:t>1</a:t>
            </a:r>
          </a:p>
          <a:p>
            <a:r>
              <a:rPr lang="en-GB" b="1" dirty="0">
                <a:latin typeface="Calibri" panose="020F0502020204030204" pitchFamily="34" charset="0"/>
                <a:cs typeface="Calibri" panose="020F0502020204030204" pitchFamily="34" charset="0"/>
              </a:rPr>
              <a:t>2</a:t>
            </a:r>
          </a:p>
          <a:p>
            <a:r>
              <a:rPr lang="en-GB" b="1" dirty="0">
                <a:latin typeface="Calibri" panose="020F0502020204030204" pitchFamily="34" charset="0"/>
                <a:cs typeface="Calibri" panose="020F0502020204030204" pitchFamily="34" charset="0"/>
              </a:rPr>
              <a:t>3</a:t>
            </a:r>
          </a:p>
          <a:p>
            <a:r>
              <a:rPr lang="en-GB" b="1" dirty="0">
                <a:latin typeface="Calibri" panose="020F0502020204030204" pitchFamily="34" charset="0"/>
                <a:cs typeface="Calibri" panose="020F0502020204030204" pitchFamily="34" charset="0"/>
              </a:rPr>
              <a:t>4</a:t>
            </a:r>
          </a:p>
          <a:p>
            <a:r>
              <a:rPr lang="en-GB" b="1" dirty="0">
                <a:latin typeface="Calibri" panose="020F0502020204030204" pitchFamily="34" charset="0"/>
                <a:cs typeface="Calibri" panose="020F0502020204030204" pitchFamily="34" charset="0"/>
              </a:rPr>
              <a:t>5</a:t>
            </a:r>
          </a:p>
          <a:p>
            <a:r>
              <a:rPr lang="en-GB" b="1" dirty="0">
                <a:latin typeface="Calibri" panose="020F0502020204030204" pitchFamily="34" charset="0"/>
                <a:cs typeface="Calibri" panose="020F0502020204030204" pitchFamily="34" charset="0"/>
              </a:rPr>
              <a:t>6</a:t>
            </a:r>
          </a:p>
        </p:txBody>
      </p:sp>
      <p:cxnSp>
        <p:nvCxnSpPr>
          <p:cNvPr id="6" name="Straight Connector 5">
            <a:extLst>
              <a:ext uri="{FF2B5EF4-FFF2-40B4-BE49-F238E27FC236}">
                <a16:creationId xmlns:a16="http://schemas.microsoft.com/office/drawing/2014/main" id="{FE8DFFD0-2FFE-4F25-861A-BDC00FC845F2}"/>
              </a:ext>
            </a:extLst>
          </p:cNvPr>
          <p:cNvCxnSpPr/>
          <p:nvPr/>
        </p:nvCxnSpPr>
        <p:spPr bwMode="auto">
          <a:xfrm>
            <a:off x="2843760" y="3068950"/>
            <a:ext cx="532874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60CF655-718E-4C91-8A2B-662F3951A7EE}"/>
              </a:ext>
            </a:extLst>
          </p:cNvPr>
          <p:cNvCxnSpPr>
            <a:cxnSpLocks/>
          </p:cNvCxnSpPr>
          <p:nvPr/>
        </p:nvCxnSpPr>
        <p:spPr bwMode="auto">
          <a:xfrm>
            <a:off x="313180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7E4C560-809C-4934-921F-6854CFDB9581}"/>
              </a:ext>
            </a:extLst>
          </p:cNvPr>
          <p:cNvCxnSpPr>
            <a:cxnSpLocks/>
          </p:cNvCxnSpPr>
          <p:nvPr/>
        </p:nvCxnSpPr>
        <p:spPr bwMode="auto">
          <a:xfrm>
            <a:off x="47880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98A74B-B8A8-4681-A305-3DE9AE759A33}"/>
              </a:ext>
            </a:extLst>
          </p:cNvPr>
          <p:cNvCxnSpPr>
            <a:cxnSpLocks/>
          </p:cNvCxnSpPr>
          <p:nvPr/>
        </p:nvCxnSpPr>
        <p:spPr bwMode="auto">
          <a:xfrm>
            <a:off x="680431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FF1F3B5-8196-4E98-8979-D66811F25542}"/>
              </a:ext>
            </a:extLst>
          </p:cNvPr>
          <p:cNvCxnSpPr>
            <a:cxnSpLocks/>
          </p:cNvCxnSpPr>
          <p:nvPr/>
        </p:nvCxnSpPr>
        <p:spPr bwMode="auto">
          <a:xfrm>
            <a:off x="615622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99F763F-D24A-4FED-8D53-10B86DD78D0E}"/>
              </a:ext>
            </a:extLst>
          </p:cNvPr>
          <p:cNvCxnSpPr>
            <a:cxnSpLocks/>
          </p:cNvCxnSpPr>
          <p:nvPr/>
        </p:nvCxnSpPr>
        <p:spPr bwMode="auto">
          <a:xfrm>
            <a:off x="55081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1E74ED3-00D0-478B-B00C-6D096A7C49D9}"/>
              </a:ext>
            </a:extLst>
          </p:cNvPr>
          <p:cNvCxnSpPr>
            <a:cxnSpLocks/>
          </p:cNvCxnSpPr>
          <p:nvPr/>
        </p:nvCxnSpPr>
        <p:spPr bwMode="auto">
          <a:xfrm>
            <a:off x="413994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54790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7" name="Content Placeholder 2">
            <a:extLst>
              <a:ext uri="{FF2B5EF4-FFF2-40B4-BE49-F238E27FC236}">
                <a16:creationId xmlns:a16="http://schemas.microsoft.com/office/drawing/2014/main" id="{3E3BEF03-7FC7-4782-BB64-86F4044F2570}"/>
              </a:ext>
            </a:extLst>
          </p:cNvPr>
          <p:cNvSpPr>
            <a:spLocks noGrp="1"/>
          </p:cNvSpPr>
          <p:nvPr>
            <p:ph idx="1"/>
          </p:nvPr>
        </p:nvSpPr>
        <p:spPr>
          <a:xfrm>
            <a:off x="0" y="849686"/>
            <a:ext cx="8964613" cy="5819389"/>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sp>
        <p:nvSpPr>
          <p:cNvPr id="4" name="TextBox 3">
            <a:extLst>
              <a:ext uri="{FF2B5EF4-FFF2-40B4-BE49-F238E27FC236}">
                <a16:creationId xmlns:a16="http://schemas.microsoft.com/office/drawing/2014/main" id="{0D1C1277-0258-4E9A-B3C4-9084741B1611}"/>
              </a:ext>
            </a:extLst>
          </p:cNvPr>
          <p:cNvSpPr txBox="1"/>
          <p:nvPr/>
        </p:nvSpPr>
        <p:spPr>
          <a:xfrm>
            <a:off x="3799555" y="1514721"/>
            <a:ext cx="5364110" cy="4524315"/>
          </a:xfrm>
          <a:prstGeom prst="rect">
            <a:avLst/>
          </a:prstGeom>
          <a:solidFill>
            <a:srgbClr val="FF66FF">
              <a:alpha val="63922"/>
            </a:srgbClr>
          </a:solidFill>
          <a:ln>
            <a:solidFill>
              <a:schemeClr val="tx1"/>
            </a:solidFill>
          </a:ln>
        </p:spPr>
        <p:txBody>
          <a:bodyPr wrap="square" rtlCol="0">
            <a:spAutoFit/>
          </a:bodyPr>
          <a:lstStyle/>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it takes us.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Timeliness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payoff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‘Affective’ dimensions – how students feel about it.</a:t>
            </a:r>
          </a:p>
        </p:txBody>
      </p:sp>
    </p:spTree>
    <p:extLst>
      <p:ext uri="{BB962C8B-B14F-4D97-AF65-F5344CB8AC3E}">
        <p14:creationId xmlns:p14="http://schemas.microsoft.com/office/powerpoint/2010/main" val="3328877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dirty="0">
                <a:hlinkClick r:id="rId2" tooltip="https://www.youtube.com/watch?v=3jFVTCuSCOg"/>
              </a:rPr>
              <a:t>https://www.youtube.com/watch?v=3jFVTCuSCOg …</a:t>
            </a:r>
            <a:r>
              <a:rPr lang="en-GB" dirty="0"/>
              <a:t>​  particularly on how we can help students to learn how to get more from feedback from each other as well as us.</a:t>
            </a:r>
          </a:p>
        </p:txBody>
      </p:sp>
    </p:spTree>
    <p:extLst>
      <p:ext uri="{BB962C8B-B14F-4D97-AF65-F5344CB8AC3E}">
        <p14:creationId xmlns:p14="http://schemas.microsoft.com/office/powerpoint/2010/main" val="17987782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Task: think about </a:t>
            </a:r>
            <a:r>
              <a:rPr lang="en-GB" sz="3200" dirty="0">
                <a:solidFill>
                  <a:srgbClr val="00B0F0"/>
                </a:solidFill>
                <a:highlight>
                  <a:srgbClr val="FFFF00"/>
                </a:highlight>
                <a:latin typeface="Calibri" panose="020F0502020204030204" pitchFamily="34" charset="0"/>
                <a:cs typeface="Calibri" panose="020F0502020204030204" pitchFamily="34" charset="0"/>
              </a:rPr>
              <a:t>ghastly</a:t>
            </a:r>
            <a:r>
              <a:rPr lang="en-GB" sz="3200" dirty="0">
                <a:solidFill>
                  <a:srgbClr val="00B0F0"/>
                </a:solidFill>
                <a:latin typeface="Calibri" panose="020F0502020204030204" pitchFamily="34" charset="0"/>
                <a:cs typeface="Calibri" panose="020F0502020204030204" pitchFamily="34" charset="0"/>
              </a:rPr>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00B0F0"/>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40673292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(after </a:t>
            </a:r>
            <a:r>
              <a:rPr lang="en-GB" sz="2800" dirty="0" err="1"/>
              <a:t>Dunworth</a:t>
            </a:r>
            <a:r>
              <a:rPr lang="en-GB" sz="2800" dirty="0"/>
              <a:t> &amp; Sanchez, 2016). </a:t>
            </a:r>
          </a:p>
          <a:p>
            <a:endParaRPr lang="en-GB" sz="2800" dirty="0"/>
          </a:p>
        </p:txBody>
      </p:sp>
    </p:spTree>
    <p:extLst>
      <p:ext uri="{BB962C8B-B14F-4D97-AF65-F5344CB8AC3E}">
        <p14:creationId xmlns:p14="http://schemas.microsoft.com/office/powerpoint/2010/main" val="24358035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6964984"/>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Motivates students – 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want</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identify what they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need</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take action</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sense</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engaging in real dialogue</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informed judgements </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reflect</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on their past work in ways they can use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improve their future work</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t>
            </a: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p:txBody>
      </p:sp>
      <p:sp>
        <p:nvSpPr>
          <p:cNvPr id="8210"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F0"/>
                </a:solidFill>
                <a:latin typeface="Calibri" panose="020F0502020204030204" pitchFamily="34" charset="0"/>
                <a:ea typeface="+mj-ea"/>
                <a:cs typeface="Calibri" panose="020F0502020204030204" pitchFamily="34" charset="0"/>
              </a:rPr>
              <a:t>Feedback (including feed forward) works well when it:</a:t>
            </a:r>
            <a:endParaRPr lang="en-US" sz="3200" b="1" dirty="0">
              <a:solidFill>
                <a:srgbClr val="00B0F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80419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Feedback works badly when it…</a:t>
            </a:r>
            <a:endParaRPr lang="en-US" sz="3200" b="1" dirty="0">
              <a:solidFill>
                <a:srgbClr val="00B0F0"/>
              </a:solidFill>
              <a:latin typeface="Calibri" panose="020F0502020204030204" pitchFamily="34" charset="0"/>
              <a:cs typeface="Calibri" panose="020F0502020204030204" pitchFamily="34" charset="0"/>
            </a:endParaRPr>
          </a:p>
        </p:txBody>
      </p:sp>
      <p:sp>
        <p:nvSpPr>
          <p:cNvPr id="9219" name="Rectangle 3"/>
          <p:cNvSpPr>
            <a:spLocks noGrp="1" noChangeArrowheads="1"/>
          </p:cNvSpPr>
          <p:nvPr>
            <p:ph idx="1"/>
          </p:nvPr>
        </p:nvSpPr>
        <p:spPr>
          <a:xfrm>
            <a:off x="358775" y="980661"/>
            <a:ext cx="8605838" cy="4886740"/>
          </a:xfrm>
        </p:spPr>
        <p:txBody>
          <a:bodyPr/>
          <a:lstStyle/>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just a monologue from tutors to students;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just in words on paper or on a screen;</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Saps students’ confidence;</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taken no notice of.</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not even picked up.</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Directs students’ activities in inappropriate directions;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Fails to articulate with learning outcomes;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Fails to relate clearly to evidence of achievement of the assessment criteria;</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Relates only to what is easy to assess rather than what is at the heart of learning;</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Focuses on failings rather than achievements.</a:t>
            </a:r>
          </a:p>
          <a:p>
            <a:pPr eaLnBrk="1" hangingPunct="1">
              <a:buFont typeface="Wingdings" pitchFamily="2" charset="2"/>
              <a:buChar char="x"/>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237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solidFill>
                  <a:srgbClr val="00B0F0"/>
                </a:solidFill>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Feedback is like fish.</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If it is not used quickly, it becomes useless.</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	(Sally Brown).</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Give a man a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day.</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Teach a man to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lifetime.</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	</a:t>
            </a:r>
            <a:r>
              <a:rPr lang="en-GB" kern="1200" dirty="0">
                <a:solidFill>
                  <a:srgbClr val="0000CC"/>
                </a:solidFill>
                <a:latin typeface="Calibri" panose="020F0502020204030204" pitchFamily="34" charset="0"/>
                <a:cs typeface="Calibri" panose="020F0502020204030204" pitchFamily="34" charset="0"/>
              </a:rPr>
              <a:t>(Maimonides: 1135-1204)</a:t>
            </a:r>
          </a:p>
          <a:p>
            <a:pPr eaLnBrk="1" hangingPunct="1">
              <a:buFont typeface="Wingdings" pitchFamily="2" charset="2"/>
              <a:buNone/>
              <a:defRPr/>
            </a:pPr>
            <a:endParaRPr lang="en-GB" dirty="0">
              <a:solidFill>
                <a:srgbClr val="0000CC"/>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358777" y="5016500"/>
            <a:ext cx="6649637" cy="1077913"/>
          </a:xfrm>
          <a:prstGeom prst="rect">
            <a:avLst/>
          </a:prstGeom>
          <a:solidFill>
            <a:schemeClr val="bg1"/>
          </a:solid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(Australian proverb).</a:t>
            </a:r>
          </a:p>
        </p:txBody>
      </p:sp>
      <p:sp>
        <p:nvSpPr>
          <p:cNvPr id="9" name="TextBox 8"/>
          <p:cNvSpPr txBox="1"/>
          <p:nvPr/>
        </p:nvSpPr>
        <p:spPr>
          <a:xfrm>
            <a:off x="163757" y="3160607"/>
            <a:ext cx="6496533" cy="3711785"/>
          </a:xfrm>
          <a:prstGeom prst="rect">
            <a:avLst/>
          </a:prstGeom>
          <a:solidFill>
            <a:schemeClr val="bg1"/>
          </a:solidFill>
          <a:ln>
            <a:solidFill>
              <a:schemeClr val="tx1"/>
            </a:solidFill>
          </a:ln>
        </p:spPr>
        <p:txBody>
          <a:bodyPr wrap="square">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Make feedback </a:t>
            </a: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timely</a:t>
            </a: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21663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How’s your feedback? </a:t>
            </a:r>
            <a:br>
              <a:rPr lang="en-GB" sz="3200" b="1" dirty="0">
                <a:solidFill>
                  <a:srgbClr val="00B0F0"/>
                </a:solidFill>
                <a:latin typeface="Calibri" panose="020F0502020204030204" pitchFamily="34" charset="0"/>
                <a:cs typeface="Calibri" panose="020F0502020204030204" pitchFamily="34" charset="0"/>
              </a:rPr>
            </a:br>
            <a:r>
              <a:rPr lang="en-US" sz="3200" b="1" dirty="0">
                <a:solidFill>
                  <a:srgbClr val="00B0F0"/>
                </a:solidFill>
                <a:latin typeface="Calibri" panose="020F0502020204030204" pitchFamily="34" charset="0"/>
                <a:cs typeface="Calibri" panose="020F0502020204030204" pitchFamily="34" charset="0"/>
              </a:rPr>
              <a:t>(After Nicol and MacFarlane-Dick, 2006)</a:t>
            </a:r>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126797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104468176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100250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Bringing assessment and feedback to life</a:t>
            </a:r>
            <a:br>
              <a:rPr lang="en-GB" sz="3200" b="1" dirty="0">
                <a:solidFill>
                  <a:srgbClr val="00B0F0"/>
                </a:solidFill>
                <a:latin typeface="Calibri" panose="020F0502020204030204" pitchFamily="34" charset="0"/>
                <a:cs typeface="Calibri" panose="020F0502020204030204" pitchFamily="34" charset="0"/>
              </a:rPr>
            </a:br>
            <a:r>
              <a:rPr lang="en-GB" sz="2400" b="1" dirty="0">
                <a:solidFill>
                  <a:srgbClr val="CC0000"/>
                </a:solidFill>
                <a:latin typeface="Calibri" panose="020F0502020204030204" pitchFamily="34" charset="0"/>
                <a:cs typeface="Calibri" panose="020F0502020204030204" pitchFamily="34" charset="0"/>
              </a:rPr>
              <a:t>Questions employers might ask at interview that could help us frame some of our assignments</a:t>
            </a:r>
            <a:endParaRPr lang="en-GB" sz="3200" b="1" dirty="0">
              <a:solidFill>
                <a:srgbClr val="CC0000"/>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Tree>
    <p:extLst>
      <p:ext uri="{BB962C8B-B14F-4D97-AF65-F5344CB8AC3E}">
        <p14:creationId xmlns:p14="http://schemas.microsoft.com/office/powerpoint/2010/main" val="310820344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1302070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714657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What’s wrong with feedback?</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8200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But what’s really wrong with feedback?</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28290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89054788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24804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r>
              <a:rPr lang="en-GB" sz="2800" b="1" dirty="0">
                <a:latin typeface="Calibri" panose="020F0502020204030204" pitchFamily="34" charset="0"/>
                <a:cs typeface="Calibri" panose="020F0502020204030204" pitchFamily="34" charset="0"/>
                <a:hlinkClick r:id="rId4"/>
              </a:rPr>
              <a:t>https://www.seda.ac.uk/resources/files/publications_214_Educational%20Developments%2018.2.pdf</a:t>
            </a:r>
            <a:r>
              <a:rPr lang="en-GB" sz="28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2287800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51905156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6980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2017-18 by </a:t>
            </a:r>
            <a:r>
              <a:rPr lang="en-GB" sz="3200" b="1" dirty="0">
                <a:solidFill>
                  <a:srgbClr val="002060"/>
                </a:solidFill>
              </a:rPr>
              <a:t>Kay Sambell, Sally Brown and Phil Race</a:t>
            </a:r>
            <a:r>
              <a:rPr lang="en-GB" sz="3200" b="1" dirty="0"/>
              <a:t> for Edinburgh Napier University, (adapted versions for Ireland launched last Thursday in Cork as ‘TACIT guides’)</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177573078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80660"/>
            <a:ext cx="9396536" cy="4886755"/>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60140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sz="2800" dirty="0"/>
              <a:t>Fifteen ideas for making assessment and feedback more effective, efficient and manageable for us, and for students</a:t>
            </a:r>
            <a:endParaRPr lang="en-US" sz="280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Design much shorter assessments.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Increase formative assessment and reduce summative 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Don’t just use essays.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more use of oral feedback rather than written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Speed up feedback so students still care about it when they receive it.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giving feedback to each other, and sharing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Let students right into the meaning of assessment criteria, by explaining and illustrating these in whole-group contexts such as lectures.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Show students a range of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formulating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designing and applying assessment criteria.</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the most of feedback to students in small-group contexts, such as tutorials.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Use statement banks to speed up formulating useful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self-assessing, and give them feedback on their self-assessment.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Try to avoid ‘final language’ in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Always make assignment design a team effort.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1243195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GB" sz="3600" b="1" dirty="0">
                <a:solidFill>
                  <a:srgbClr val="00B0F0"/>
                </a:solidFill>
                <a:latin typeface="+mj-lt"/>
                <a:ea typeface="+mj-ea"/>
                <a:cs typeface="+mj-cs"/>
              </a:rPr>
              <a:t>Pick the best 9 ideas: </a:t>
            </a:r>
          </a:p>
          <a:p>
            <a:pPr algn="ctr" eaLnBrk="0" hangingPunct="0">
              <a:lnSpc>
                <a:spcPct val="85000"/>
              </a:lnSpc>
            </a:pPr>
            <a:r>
              <a:rPr lang="en-GB" sz="3600" b="1" dirty="0">
                <a:solidFill>
                  <a:srgbClr val="00B0F0"/>
                </a:solidFill>
                <a:latin typeface="+mj-lt"/>
                <a:ea typeface="+mj-ea"/>
                <a:cs typeface="+mj-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2584545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Extras slipped in responding to questions</a:t>
            </a:r>
            <a:br>
              <a:rPr lang="en-GB" dirty="0"/>
            </a:br>
            <a:endParaRPr lang="en-GB" dirty="0"/>
          </a:p>
        </p:txBody>
      </p:sp>
      <p:sp>
        <p:nvSpPr>
          <p:cNvPr id="184325" name="Rectangle 5"/>
          <p:cNvSpPr>
            <a:spLocks noGrp="1" noRot="1" noChangeArrowheads="1"/>
          </p:cNvSpPr>
          <p:nvPr>
            <p:ph type="subTitle" idx="1"/>
          </p:nvPr>
        </p:nvSpPr>
        <p:spPr/>
        <p:txBody>
          <a:bodyPr/>
          <a:lstStyle/>
          <a:p>
            <a:r>
              <a:rPr lang="en-GB" sz="4400" dirty="0"/>
              <a:t>Feedback without marks</a:t>
            </a:r>
            <a:endParaRPr lang="en-GB" b="1" dirty="0"/>
          </a:p>
          <a:p>
            <a:endParaRPr lang="en-GB" dirty="0"/>
          </a:p>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Saturday, January 19, 2019</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83</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170964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12913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15305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13564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30245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21312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24171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C66-BE1C-46AB-AD3A-40E491AB4285}"/>
              </a:ext>
            </a:extLst>
          </p:cNvPr>
          <p:cNvSpPr>
            <a:spLocks noGrp="1"/>
          </p:cNvSpPr>
          <p:nvPr>
            <p:ph type="title"/>
          </p:nvPr>
        </p:nvSpPr>
        <p:spPr/>
        <p:txBody>
          <a:bodyPr/>
          <a:lstStyle/>
          <a:p>
            <a:r>
              <a:rPr lang="en-GB" dirty="0">
                <a:solidFill>
                  <a:srgbClr val="00B0F0"/>
                </a:solidFill>
              </a:rPr>
              <a:t>Today</a:t>
            </a:r>
          </a:p>
        </p:txBody>
      </p:sp>
      <p:sp>
        <p:nvSpPr>
          <p:cNvPr id="3" name="Content Placeholder 2"/>
          <p:cNvSpPr>
            <a:spLocks noGrp="1"/>
          </p:cNvSpPr>
          <p:nvPr>
            <p:ph idx="1"/>
          </p:nvPr>
        </p:nvSpPr>
        <p:spPr/>
        <p:txBody>
          <a:bodyPr/>
          <a:lstStyle/>
          <a:p>
            <a:pPr>
              <a:lnSpc>
                <a:spcPct val="100000"/>
              </a:lnSpc>
            </a:pPr>
            <a:r>
              <a:rPr lang="en-GB" sz="2800" dirty="0"/>
              <a:t>We will look at the pros and cons of some of the most often-used processes and instruments in our traditional approaches to assessment, and explore what else we can do to improve assessment. </a:t>
            </a:r>
          </a:p>
          <a:p>
            <a:pPr>
              <a:lnSpc>
                <a:spcPct val="100000"/>
              </a:lnSpc>
            </a:pPr>
            <a:r>
              <a:rPr lang="en-GB" sz="2800" dirty="0"/>
              <a:t>We will also look at how we can use formative assessment to open up feedback dialogues with students to deepen their learning and help them to make the most of our feedback to them. We will explore how best we can make assessment better for students by involving them in self- and peer-assessment.</a:t>
            </a:r>
          </a:p>
          <a:p>
            <a:pPr>
              <a:lnSpc>
                <a:spcPct val="100000"/>
              </a:lnSpc>
            </a:pPr>
            <a:endParaRPr lang="en-GB" sz="2800" dirty="0"/>
          </a:p>
        </p:txBody>
      </p:sp>
    </p:spTree>
    <p:extLst>
      <p:ext uri="{BB962C8B-B14F-4D97-AF65-F5344CB8AC3E}">
        <p14:creationId xmlns:p14="http://schemas.microsoft.com/office/powerpoint/2010/main" val="206233045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41499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extLst>
      <p:ext uri="{BB962C8B-B14F-4D97-AF65-F5344CB8AC3E}">
        <p14:creationId xmlns:p14="http://schemas.microsoft.com/office/powerpoint/2010/main" val="6973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16800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10969487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24750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6309632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1	What do you honestly consider will be a fair score or grade for the work you are handing in?</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781731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a:ln>
                  <a:noFill/>
                </a:ln>
                <a:solidFill>
                  <a:srgbClr val="660066"/>
                </a:solidFill>
                <a:effectLst/>
                <a:uLnTx/>
                <a:uFillTx/>
                <a:latin typeface="Calibri"/>
                <a:ea typeface="+mn-ea"/>
                <a:cs typeface="+mn-cs"/>
              </a:rPr>
              <a:t>2	What do you think was the thing you did best in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524990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3	If you had the chance to do the assignment again from scratch, how (if at all) might you decide to go about it differently?</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3181532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4	What did you find the hardest aspect of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583443138"/>
      </p:ext>
    </p:extLst>
  </p:cSld>
  <p:clrMapOvr>
    <a:masterClrMapping/>
  </p:clrMapOvr>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6536</Words>
  <Application>Microsoft Office PowerPoint</Application>
  <PresentationFormat>On-screen Show (4:3)</PresentationFormat>
  <Paragraphs>791</Paragraphs>
  <Slides>107</Slides>
  <Notes>69</Notes>
  <HiddenSlides>0</HiddenSlides>
  <MMClips>0</MMClips>
  <ScaleCrop>false</ScaleCrop>
  <HeadingPairs>
    <vt:vector size="6" baseType="variant">
      <vt:variant>
        <vt:lpstr>Fonts Used</vt:lpstr>
      </vt:variant>
      <vt:variant>
        <vt:i4>16</vt:i4>
      </vt:variant>
      <vt:variant>
        <vt:lpstr>Theme</vt:lpstr>
      </vt:variant>
      <vt:variant>
        <vt:i4>40</vt:i4>
      </vt:variant>
      <vt:variant>
        <vt:lpstr>Slide Titles</vt:lpstr>
      </vt:variant>
      <vt:variant>
        <vt:i4>107</vt:i4>
      </vt:variant>
    </vt:vector>
  </HeadingPairs>
  <TitlesOfParts>
    <vt:vector size="163" baseType="lpstr">
      <vt:lpstr>AR CARTER</vt:lpstr>
      <vt:lpstr>Arial</vt:lpstr>
      <vt:lpstr>Arial Rounded MT Bold</vt:lpstr>
      <vt:lpstr>Calibri</vt:lpstr>
      <vt:lpstr>Calibri Light</vt:lpstr>
      <vt:lpstr>Comic Sans MS</vt:lpstr>
      <vt:lpstr>Creepy</vt:lpstr>
      <vt:lpstr>Curlz MT</vt:lpstr>
      <vt:lpstr>Helvetica</vt:lpstr>
      <vt:lpstr>Monotype Sorts</vt:lpstr>
      <vt:lpstr>Segoe UI</vt:lpstr>
      <vt:lpstr>Symbol</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105_Custom Design</vt:lpstr>
      <vt:lpstr>53_Custom Design</vt:lpstr>
      <vt:lpstr>126_Custom Design</vt:lpstr>
      <vt:lpstr>70_Custom Design</vt:lpstr>
      <vt:lpstr>Office Theme</vt:lpstr>
      <vt:lpstr>110_Custom Design</vt:lpstr>
      <vt:lpstr>11_Office Theme</vt:lpstr>
      <vt:lpstr>1_LeedsMet template</vt:lpstr>
      <vt:lpstr>7_Office Theme</vt:lpstr>
      <vt:lpstr>84_Custom Design</vt:lpstr>
      <vt:lpstr>94_Custom Design</vt:lpstr>
      <vt:lpstr>88_Custom Design</vt:lpstr>
      <vt:lpstr>85_Custom Design</vt:lpstr>
      <vt:lpstr>LeedsMet template</vt:lpstr>
      <vt:lpstr>4_LeedsMet template</vt:lpstr>
      <vt:lpstr>63_Custom Design</vt:lpstr>
      <vt:lpstr>95_Custom Design</vt:lpstr>
      <vt:lpstr>6_Custom Design</vt:lpstr>
      <vt:lpstr>6_LeedsMet template</vt:lpstr>
      <vt:lpstr>11_Custom Design</vt:lpstr>
      <vt:lpstr>89_Custom Design</vt:lpstr>
      <vt:lpstr>103_Custom Design</vt:lpstr>
      <vt:lpstr>120_Custom Design</vt:lpstr>
      <vt:lpstr>75_Custom Design</vt:lpstr>
      <vt:lpstr>106_Custom Design</vt:lpstr>
      <vt:lpstr>1_Office Theme</vt:lpstr>
      <vt:lpstr>81_Custom Design</vt:lpstr>
      <vt:lpstr>8_Office Theme</vt:lpstr>
      <vt:lpstr>72_Custom Design</vt:lpstr>
      <vt:lpstr>10_Office Theme</vt:lpstr>
      <vt:lpstr>3_LeedsMet template</vt:lpstr>
      <vt:lpstr>101_Custom Design</vt:lpstr>
      <vt:lpstr>Towards assessment as learning – Reinventing assessment and feedback for 2019</vt:lpstr>
      <vt:lpstr>PowerPoint Presentation</vt:lpstr>
      <vt:lpstr> About Phil…</vt:lpstr>
      <vt:lpstr>Happy New Year!</vt:lpstr>
      <vt:lpstr>Towards assessment as learning</vt:lpstr>
      <vt:lpstr>Intended learning outcomes</vt:lpstr>
      <vt:lpstr>PowerPoint Presentation</vt:lpstr>
      <vt:lpstr>Use link below to download the new materials on feedback and assessment produced in 2017-18 by Kay Sambell, Sally Brown and Phil Race for Edinburgh Napier University, (adapted versions for Ireland launched last Thursday in Cork as ‘TACIT guides’)</vt:lpstr>
      <vt:lpstr>Today</vt:lpstr>
      <vt:lpstr>Download anytime Phil’s materials on feedback, assessment, and learning</vt:lpstr>
      <vt:lpstr>Thought for the day: Einstein</vt:lpstr>
      <vt:lpstr>Reality Check</vt:lpstr>
      <vt:lpstr>Rationale</vt:lpstr>
      <vt:lpstr>Why re-invent assessment and feedback now?</vt:lpstr>
      <vt:lpstr>Reinventing assessment and feedback</vt:lpstr>
      <vt:lpstr>Finding out more about you…</vt:lpstr>
      <vt:lpstr>The NSS Assessment and Feedback Agenda (2005-16)</vt:lpstr>
      <vt:lpstr>The present NSS statements (2017)</vt:lpstr>
      <vt:lpstr>PowerPoint Presentation</vt:lpstr>
      <vt:lpstr>HEA Fellowships? (Professional development relating to teaching, learning and assessment)</vt:lpstr>
      <vt:lpstr>Experience of Royce Sadler on standards, assessment and feedback</vt:lpstr>
      <vt:lpstr>Teaching, learning and enthusiasm</vt:lpstr>
      <vt:lpstr>Time-constrained, assessed written Post-it exercise</vt:lpstr>
      <vt:lpstr>Now is the decade of  Universities’ dis-content!</vt:lpstr>
      <vt:lpstr>Teaching in modern institutions is moving away from providing subject content, (where everything was about ‘delivery’), towards foregrounding two major functions: </vt:lpstr>
      <vt:lpstr>PowerPoint Presentation</vt:lpstr>
      <vt:lpstr>We can’t carry on trying to use traditional assessment and feedback processes</vt:lpstr>
      <vt:lpstr>How’s your brain?</vt:lpstr>
      <vt:lpstr>PowerPoint Presentation</vt:lpstr>
      <vt:lpstr> How students really learn </vt:lpstr>
      <vt:lpstr> How Students Really Learn ‘Ripples’ model of learning</vt:lpstr>
      <vt:lpstr>PowerPoint Presentation</vt:lpstr>
      <vt:lpstr>Which wavelength should I teach on?</vt:lpstr>
      <vt:lpstr>Another MCQ </vt:lpstr>
      <vt:lpstr>So what about learning styles?</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PowerPoint Presentation</vt:lpstr>
      <vt:lpstr>PowerPoint Presentation</vt:lpstr>
      <vt:lpstr>PowerPoint Presentation</vt:lpstr>
      <vt:lpstr>Developing students’ feedback literacy</vt:lpstr>
      <vt:lpstr>Factors underpinning feedback literacy</vt:lpstr>
      <vt:lpstr>Feedback needs to have a future focus</vt:lpstr>
      <vt:lpstr>Discussion task: taking stock of some feedback approaches</vt:lpstr>
      <vt:lpstr>Discussion task: taking stock of some feedback approaches</vt:lpstr>
      <vt:lpstr>Discussion task: taking stock of some feedback approaches</vt:lpstr>
      <vt:lpstr>Feedback and emotions</vt:lpstr>
      <vt:lpstr>Task: think about ghastly feedback</vt:lpstr>
      <vt:lpstr>Quality feedback: 3 functions</vt:lpstr>
      <vt:lpstr>PowerPoint Presentation</vt:lpstr>
      <vt:lpstr>Feedback works badly when it…</vt:lpstr>
      <vt:lpstr>Fishing for feedback?</vt:lpstr>
      <vt:lpstr>How’s your feedback?  (After Nicol and MacFarlane-Dick, 2006)</vt:lpstr>
      <vt:lpstr>Bringing assessment and feedback to life Questions employers might ask at interview that could help us frame some of our assignments</vt:lpstr>
      <vt:lpstr>PowerPoint Presentation</vt:lpstr>
      <vt:lpstr>PowerPoint Presentation</vt:lpstr>
      <vt:lpstr>What’s wrong with feedback?</vt:lpstr>
      <vt:lpstr>But what’s really wrong with feedback?</vt:lpstr>
      <vt:lpstr>The importance of dialogic assessment</vt:lpstr>
      <vt:lpstr>Royce Sadler on feedback:</vt:lpstr>
      <vt:lpstr>Reinventing Assessment 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PowerPoint Presentation</vt:lpstr>
      <vt:lpstr>PowerPoint Presentation</vt:lpstr>
      <vt:lpstr>Extras slipped in responding to questions </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self-assessment-tutor dialogues</vt:lpstr>
      <vt:lpstr>PowerPoint Presentation</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2019-01-19T20:00:15Z</dcterms:modified>
</cp:coreProperties>
</file>