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7.xml" ContentType="application/vnd.openxmlformats-officedocument.theme+xml"/>
  <Override PartName="/ppt/slideLayouts/slideLayout33.xml" ContentType="application/vnd.openxmlformats-officedocument.presentationml.slideLayout+xml"/>
  <Override PartName="/ppt/theme/theme28.xml" ContentType="application/vnd.openxmlformats-officedocument.theme+xml"/>
  <Override PartName="/ppt/slideLayouts/slideLayout34.xml" ContentType="application/vnd.openxmlformats-officedocument.presentationml.slideLayout+xml"/>
  <Override PartName="/ppt/theme/theme29.xml" ContentType="application/vnd.openxmlformats-officedocument.theme+xml"/>
  <Override PartName="/ppt/slideLayouts/slideLayout35.xml" ContentType="application/vnd.openxmlformats-officedocument.presentationml.slideLayout+xml"/>
  <Override PartName="/ppt/theme/theme30.xml" ContentType="application/vnd.openxmlformats-officedocument.theme+xml"/>
  <Override PartName="/ppt/slideLayouts/slideLayout36.xml" ContentType="application/vnd.openxmlformats-officedocument.presentationml.slideLayout+xml"/>
  <Override PartName="/ppt/theme/theme31.xml" ContentType="application/vnd.openxmlformats-officedocument.theme+xml"/>
  <Override PartName="/ppt/slideLayouts/slideLayout37.xml" ContentType="application/vnd.openxmlformats-officedocument.presentationml.slideLayout+xml"/>
  <Override PartName="/ppt/theme/theme32.xml" ContentType="application/vnd.openxmlformats-officedocument.theme+xml"/>
  <Override PartName="/ppt/slideLayouts/slideLayout38.xml" ContentType="application/vnd.openxmlformats-officedocument.presentationml.slideLayout+xml"/>
  <Override PartName="/ppt/theme/theme33.xml" ContentType="application/vnd.openxmlformats-officedocument.theme+xml"/>
  <Override PartName="/ppt/slideLayouts/slideLayout39.xml" ContentType="application/vnd.openxmlformats-officedocument.presentationml.slideLayout+xml"/>
  <Override PartName="/ppt/theme/theme34.xml" ContentType="application/vnd.openxmlformats-officedocument.theme+xml"/>
  <Override PartName="/ppt/slideLayouts/slideLayout40.xml" ContentType="application/vnd.openxmlformats-officedocument.presentationml.slideLayout+xml"/>
  <Override PartName="/ppt/theme/theme35.xml" ContentType="application/vnd.openxmlformats-officedocument.theme+xml"/>
  <Override PartName="/ppt/slideLayouts/slideLayout41.xml" ContentType="application/vnd.openxmlformats-officedocument.presentationml.slideLayout+xml"/>
  <Override PartName="/ppt/theme/theme36.xml" ContentType="application/vnd.openxmlformats-officedocument.theme+xml"/>
  <Override PartName="/ppt/slideLayouts/slideLayout42.xml" ContentType="application/vnd.openxmlformats-officedocument.presentationml.slideLayout+xml"/>
  <Override PartName="/ppt/theme/theme37.xml" ContentType="application/vnd.openxmlformats-officedocument.theme+xml"/>
  <Override PartName="/ppt/slideLayouts/slideLayout43.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slideLayouts/slideLayout44.xml" ContentType="application/vnd.openxmlformats-officedocument.presentationml.slideLayout+xml"/>
  <Override PartName="/ppt/theme/theme40.xml" ContentType="application/vnd.openxmlformats-officedocument.theme+xml"/>
  <Override PartName="/ppt/slideLayouts/slideLayout45.xml" ContentType="application/vnd.openxmlformats-officedocument.presentationml.slideLayout+xml"/>
  <Override PartName="/ppt/theme/theme41.xml" ContentType="application/vnd.openxmlformats-officedocument.theme+xml"/>
  <Override PartName="/ppt/slideLayouts/slideLayout46.xml" ContentType="application/vnd.openxmlformats-officedocument.presentationml.slideLayout+xml"/>
  <Override PartName="/ppt/theme/theme42.xml" ContentType="application/vnd.openxmlformats-officedocument.theme+xml"/>
  <Override PartName="/ppt/slideLayouts/slideLayout47.xml" ContentType="application/vnd.openxmlformats-officedocument.presentationml.slideLayout+xml"/>
  <Override PartName="/ppt/theme/theme4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4.xml" ContentType="application/vnd.openxmlformats-officedocument.theme+xml"/>
  <Override PartName="/ppt/slideLayouts/slideLayout50.xml" ContentType="application/vnd.openxmlformats-officedocument.presentationml.slideLayout+xml"/>
  <Override PartName="/ppt/theme/theme45.xml" ContentType="application/vnd.openxmlformats-officedocument.theme+xml"/>
  <Override PartName="/ppt/slideLayouts/slideLayout51.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58" r:id="rId6"/>
    <p:sldMasterId id="2147484760" r:id="rId7"/>
    <p:sldMasterId id="2147484762" r:id="rId8"/>
    <p:sldMasterId id="2147484766" r:id="rId9"/>
    <p:sldMasterId id="2147484772" r:id="rId10"/>
    <p:sldMasterId id="2147484949" r:id="rId11"/>
    <p:sldMasterId id="2147485024" r:id="rId12"/>
    <p:sldMasterId id="2147485042" r:id="rId13"/>
    <p:sldMasterId id="2147485044" r:id="rId14"/>
    <p:sldMasterId id="2147485046" r:id="rId15"/>
    <p:sldMasterId id="2147485048" r:id="rId16"/>
    <p:sldMasterId id="2147485057" r:id="rId17"/>
    <p:sldMasterId id="2147485060" r:id="rId18"/>
    <p:sldMasterId id="2147485067" r:id="rId19"/>
    <p:sldMasterId id="2147485086" r:id="rId20"/>
    <p:sldMasterId id="2147485091" r:id="rId21"/>
    <p:sldMasterId id="2147485204" r:id="rId22"/>
    <p:sldMasterId id="2147485208" r:id="rId23"/>
    <p:sldMasterId id="2147485210" r:id="rId24"/>
    <p:sldMasterId id="2147485212" r:id="rId25"/>
    <p:sldMasterId id="2147485214" r:id="rId26"/>
    <p:sldMasterId id="2147485216" r:id="rId27"/>
    <p:sldMasterId id="2147485219" r:id="rId28"/>
    <p:sldMasterId id="2147485221" r:id="rId29"/>
    <p:sldMasterId id="2147485223" r:id="rId30"/>
    <p:sldMasterId id="2147485225" r:id="rId31"/>
    <p:sldMasterId id="2147485227" r:id="rId32"/>
    <p:sldMasterId id="2147485229" r:id="rId33"/>
    <p:sldMasterId id="2147485232" r:id="rId34"/>
    <p:sldMasterId id="2147485234" r:id="rId35"/>
    <p:sldMasterId id="2147485236" r:id="rId36"/>
    <p:sldMasterId id="2147485238" r:id="rId37"/>
    <p:sldMasterId id="2147485240" r:id="rId38"/>
    <p:sldMasterId id="2147485242" r:id="rId39"/>
    <p:sldMasterId id="2147485244" r:id="rId40"/>
    <p:sldMasterId id="2147485246" r:id="rId41"/>
    <p:sldMasterId id="2147485248" r:id="rId42"/>
    <p:sldMasterId id="2147485250" r:id="rId43"/>
    <p:sldMasterId id="2147485252" r:id="rId44"/>
    <p:sldMasterId id="2147485255" r:id="rId45"/>
    <p:sldMasterId id="2147485257" r:id="rId46"/>
  </p:sldMasterIdLst>
  <p:notesMasterIdLst>
    <p:notesMasterId r:id="rId190"/>
  </p:notesMasterIdLst>
  <p:sldIdLst>
    <p:sldId id="428" r:id="rId47"/>
    <p:sldId id="883" r:id="rId48"/>
    <p:sldId id="528" r:id="rId49"/>
    <p:sldId id="1194" r:id="rId50"/>
    <p:sldId id="1143" r:id="rId51"/>
    <p:sldId id="1237" r:id="rId52"/>
    <p:sldId id="1236" r:id="rId53"/>
    <p:sldId id="1221" r:id="rId54"/>
    <p:sldId id="639" r:id="rId55"/>
    <p:sldId id="986" r:id="rId56"/>
    <p:sldId id="459" r:id="rId57"/>
    <p:sldId id="1226" r:id="rId58"/>
    <p:sldId id="1227" r:id="rId59"/>
    <p:sldId id="1228" r:id="rId60"/>
    <p:sldId id="1229" r:id="rId61"/>
    <p:sldId id="1230" r:id="rId62"/>
    <p:sldId id="529" r:id="rId63"/>
    <p:sldId id="531" r:id="rId64"/>
    <p:sldId id="984" r:id="rId65"/>
    <p:sldId id="1589" r:id="rId66"/>
    <p:sldId id="895" r:id="rId67"/>
    <p:sldId id="509" r:id="rId68"/>
    <p:sldId id="1233" r:id="rId69"/>
    <p:sldId id="1232" r:id="rId70"/>
    <p:sldId id="1591" r:id="rId71"/>
    <p:sldId id="1584" r:id="rId72"/>
    <p:sldId id="896" r:id="rId73"/>
    <p:sldId id="1590" r:id="rId74"/>
    <p:sldId id="1467" r:id="rId75"/>
    <p:sldId id="1096" r:id="rId76"/>
    <p:sldId id="904" r:id="rId77"/>
    <p:sldId id="906" r:id="rId78"/>
    <p:sldId id="907" r:id="rId79"/>
    <p:sldId id="1431" r:id="rId80"/>
    <p:sldId id="908" r:id="rId81"/>
    <p:sldId id="909" r:id="rId82"/>
    <p:sldId id="911" r:id="rId83"/>
    <p:sldId id="912" r:id="rId84"/>
    <p:sldId id="913" r:id="rId85"/>
    <p:sldId id="915" r:id="rId86"/>
    <p:sldId id="916" r:id="rId87"/>
    <p:sldId id="917" r:id="rId88"/>
    <p:sldId id="512" r:id="rId89"/>
    <p:sldId id="919" r:id="rId90"/>
    <p:sldId id="920" r:id="rId91"/>
    <p:sldId id="921" r:id="rId92"/>
    <p:sldId id="924" r:id="rId93"/>
    <p:sldId id="925" r:id="rId94"/>
    <p:sldId id="926" r:id="rId95"/>
    <p:sldId id="1192" r:id="rId96"/>
    <p:sldId id="1181" r:id="rId97"/>
    <p:sldId id="1234" r:id="rId98"/>
    <p:sldId id="932" r:id="rId99"/>
    <p:sldId id="933" r:id="rId100"/>
    <p:sldId id="934" r:id="rId101"/>
    <p:sldId id="935" r:id="rId102"/>
    <p:sldId id="936" r:id="rId103"/>
    <p:sldId id="937" r:id="rId104"/>
    <p:sldId id="938" r:id="rId105"/>
    <p:sldId id="939" r:id="rId106"/>
    <p:sldId id="940" r:id="rId107"/>
    <p:sldId id="941" r:id="rId108"/>
    <p:sldId id="1473" r:id="rId109"/>
    <p:sldId id="1474" r:id="rId110"/>
    <p:sldId id="1222" r:id="rId111"/>
    <p:sldId id="1476" r:id="rId112"/>
    <p:sldId id="1592" r:id="rId113"/>
    <p:sldId id="1594" r:id="rId114"/>
    <p:sldId id="1595" r:id="rId115"/>
    <p:sldId id="1596" r:id="rId116"/>
    <p:sldId id="1597" r:id="rId117"/>
    <p:sldId id="1598" r:id="rId118"/>
    <p:sldId id="1599" r:id="rId119"/>
    <p:sldId id="1600" r:id="rId120"/>
    <p:sldId id="1601" r:id="rId121"/>
    <p:sldId id="1602" r:id="rId122"/>
    <p:sldId id="1603" r:id="rId123"/>
    <p:sldId id="1604" r:id="rId124"/>
    <p:sldId id="1605" r:id="rId125"/>
    <p:sldId id="1606" r:id="rId126"/>
    <p:sldId id="1607" r:id="rId127"/>
    <p:sldId id="1608" r:id="rId128"/>
    <p:sldId id="1609" r:id="rId129"/>
    <p:sldId id="1610" r:id="rId130"/>
    <p:sldId id="1611" r:id="rId131"/>
    <p:sldId id="1612" r:id="rId132"/>
    <p:sldId id="1613" r:id="rId133"/>
    <p:sldId id="1614" r:id="rId134"/>
    <p:sldId id="1615" r:id="rId135"/>
    <p:sldId id="1616" r:id="rId136"/>
    <p:sldId id="1617" r:id="rId137"/>
    <p:sldId id="1618" r:id="rId138"/>
    <p:sldId id="1619" r:id="rId139"/>
    <p:sldId id="1620" r:id="rId140"/>
    <p:sldId id="1622" r:id="rId141"/>
    <p:sldId id="1623" r:id="rId142"/>
    <p:sldId id="1624" r:id="rId143"/>
    <p:sldId id="1625" r:id="rId144"/>
    <p:sldId id="1626" r:id="rId145"/>
    <p:sldId id="1627" r:id="rId146"/>
    <p:sldId id="1628" r:id="rId147"/>
    <p:sldId id="1629" r:id="rId148"/>
    <p:sldId id="1630" r:id="rId149"/>
    <p:sldId id="1631" r:id="rId150"/>
    <p:sldId id="1632" r:id="rId151"/>
    <p:sldId id="1633" r:id="rId152"/>
    <p:sldId id="1635" r:id="rId153"/>
    <p:sldId id="1636" r:id="rId154"/>
    <p:sldId id="1637" r:id="rId155"/>
    <p:sldId id="1638" r:id="rId156"/>
    <p:sldId id="1639" r:id="rId157"/>
    <p:sldId id="1640" r:id="rId158"/>
    <p:sldId id="1641" r:id="rId159"/>
    <p:sldId id="1642" r:id="rId160"/>
    <p:sldId id="1643" r:id="rId161"/>
    <p:sldId id="1644" r:id="rId162"/>
    <p:sldId id="1645" r:id="rId163"/>
    <p:sldId id="1646" r:id="rId164"/>
    <p:sldId id="1647" r:id="rId165"/>
    <p:sldId id="1648" r:id="rId166"/>
    <p:sldId id="1649" r:id="rId167"/>
    <p:sldId id="1650" r:id="rId168"/>
    <p:sldId id="1651" r:id="rId169"/>
    <p:sldId id="1652" r:id="rId170"/>
    <p:sldId id="1653" r:id="rId171"/>
    <p:sldId id="1654" r:id="rId172"/>
    <p:sldId id="1655" r:id="rId173"/>
    <p:sldId id="1656" r:id="rId174"/>
    <p:sldId id="1657" r:id="rId175"/>
    <p:sldId id="1658" r:id="rId176"/>
    <p:sldId id="1659" r:id="rId177"/>
    <p:sldId id="1660" r:id="rId178"/>
    <p:sldId id="1661" r:id="rId179"/>
    <p:sldId id="1662" r:id="rId180"/>
    <p:sldId id="1664" r:id="rId181"/>
    <p:sldId id="1665" r:id="rId182"/>
    <p:sldId id="1663" r:id="rId183"/>
    <p:sldId id="1671" r:id="rId184"/>
    <p:sldId id="1666" r:id="rId185"/>
    <p:sldId id="1667" r:id="rId186"/>
    <p:sldId id="1668" r:id="rId187"/>
    <p:sldId id="1669" r:id="rId188"/>
    <p:sldId id="1670" r:id="rId18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FF6600"/>
    <a:srgbClr val="FF3300"/>
    <a:srgbClr val="9966FF"/>
    <a:srgbClr val="FFFFFF"/>
    <a:srgbClr val="660066"/>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varScale="1">
        <p:scale>
          <a:sx n="65" d="100"/>
          <a:sy n="65" d="100"/>
        </p:scale>
        <p:origin x="151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5408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 Target="slides/slide7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1.xml"/><Relationship Id="rId63" Type="http://schemas.openxmlformats.org/officeDocument/2006/relationships/slide" Target="slides/slide17.xml"/><Relationship Id="rId68" Type="http://schemas.openxmlformats.org/officeDocument/2006/relationships/slide" Target="slides/slide22.xml"/><Relationship Id="rId84" Type="http://schemas.openxmlformats.org/officeDocument/2006/relationships/slide" Target="slides/slide38.xml"/><Relationship Id="rId89" Type="http://schemas.openxmlformats.org/officeDocument/2006/relationships/slide" Target="slides/slide43.xml"/><Relationship Id="rId112" Type="http://schemas.openxmlformats.org/officeDocument/2006/relationships/slide" Target="slides/slide66.xml"/><Relationship Id="rId133" Type="http://schemas.openxmlformats.org/officeDocument/2006/relationships/slide" Target="slides/slide87.xml"/><Relationship Id="rId138" Type="http://schemas.openxmlformats.org/officeDocument/2006/relationships/slide" Target="slides/slide92.xml"/><Relationship Id="rId154" Type="http://schemas.openxmlformats.org/officeDocument/2006/relationships/slide" Target="slides/slide108.xml"/><Relationship Id="rId159" Type="http://schemas.openxmlformats.org/officeDocument/2006/relationships/slide" Target="slides/slide113.xml"/><Relationship Id="rId175" Type="http://schemas.openxmlformats.org/officeDocument/2006/relationships/slide" Target="slides/slide129.xml"/><Relationship Id="rId170" Type="http://schemas.openxmlformats.org/officeDocument/2006/relationships/slide" Target="slides/slide124.xml"/><Relationship Id="rId191"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6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7.xml"/><Relationship Id="rId58" Type="http://schemas.openxmlformats.org/officeDocument/2006/relationships/slide" Target="slides/slide12.xml"/><Relationship Id="rId74" Type="http://schemas.openxmlformats.org/officeDocument/2006/relationships/slide" Target="slides/slide28.xml"/><Relationship Id="rId79" Type="http://schemas.openxmlformats.org/officeDocument/2006/relationships/slide" Target="slides/slide33.xml"/><Relationship Id="rId102" Type="http://schemas.openxmlformats.org/officeDocument/2006/relationships/slide" Target="slides/slide56.xml"/><Relationship Id="rId123" Type="http://schemas.openxmlformats.org/officeDocument/2006/relationships/slide" Target="slides/slide77.xml"/><Relationship Id="rId128" Type="http://schemas.openxmlformats.org/officeDocument/2006/relationships/slide" Target="slides/slide82.xml"/><Relationship Id="rId144" Type="http://schemas.openxmlformats.org/officeDocument/2006/relationships/slide" Target="slides/slide98.xml"/><Relationship Id="rId149" Type="http://schemas.openxmlformats.org/officeDocument/2006/relationships/slide" Target="slides/slide103.xml"/><Relationship Id="rId5" Type="http://schemas.openxmlformats.org/officeDocument/2006/relationships/slideMaster" Target="slideMasters/slideMaster5.xml"/><Relationship Id="rId90" Type="http://schemas.openxmlformats.org/officeDocument/2006/relationships/slide" Target="slides/slide44.xml"/><Relationship Id="rId95" Type="http://schemas.openxmlformats.org/officeDocument/2006/relationships/slide" Target="slides/slide49.xml"/><Relationship Id="rId160" Type="http://schemas.openxmlformats.org/officeDocument/2006/relationships/slide" Target="slides/slide114.xml"/><Relationship Id="rId165" Type="http://schemas.openxmlformats.org/officeDocument/2006/relationships/slide" Target="slides/slide119.xml"/><Relationship Id="rId181" Type="http://schemas.openxmlformats.org/officeDocument/2006/relationships/slide" Target="slides/slide135.xml"/><Relationship Id="rId186" Type="http://schemas.openxmlformats.org/officeDocument/2006/relationships/slide" Target="slides/slide14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2.xml"/><Relationship Id="rId64" Type="http://schemas.openxmlformats.org/officeDocument/2006/relationships/slide" Target="slides/slide18.xml"/><Relationship Id="rId69" Type="http://schemas.openxmlformats.org/officeDocument/2006/relationships/slide" Target="slides/slide23.xml"/><Relationship Id="rId113" Type="http://schemas.openxmlformats.org/officeDocument/2006/relationships/slide" Target="slides/slide67.xml"/><Relationship Id="rId118" Type="http://schemas.openxmlformats.org/officeDocument/2006/relationships/slide" Target="slides/slide72.xml"/><Relationship Id="rId134" Type="http://schemas.openxmlformats.org/officeDocument/2006/relationships/slide" Target="slides/slide88.xml"/><Relationship Id="rId139" Type="http://schemas.openxmlformats.org/officeDocument/2006/relationships/slide" Target="slides/slide93.xml"/><Relationship Id="rId80" Type="http://schemas.openxmlformats.org/officeDocument/2006/relationships/slide" Target="slides/slide34.xml"/><Relationship Id="rId85" Type="http://schemas.openxmlformats.org/officeDocument/2006/relationships/slide" Target="slides/slide39.xml"/><Relationship Id="rId150" Type="http://schemas.openxmlformats.org/officeDocument/2006/relationships/slide" Target="slides/slide104.xml"/><Relationship Id="rId155" Type="http://schemas.openxmlformats.org/officeDocument/2006/relationships/slide" Target="slides/slide109.xml"/><Relationship Id="rId171" Type="http://schemas.openxmlformats.org/officeDocument/2006/relationships/slide" Target="slides/slide125.xml"/><Relationship Id="rId176" Type="http://schemas.openxmlformats.org/officeDocument/2006/relationships/slide" Target="slides/slide130.xml"/><Relationship Id="rId192"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3.xml"/><Relationship Id="rId103" Type="http://schemas.openxmlformats.org/officeDocument/2006/relationships/slide" Target="slides/slide57.xml"/><Relationship Id="rId108" Type="http://schemas.openxmlformats.org/officeDocument/2006/relationships/slide" Target="slides/slide62.xml"/><Relationship Id="rId124" Type="http://schemas.openxmlformats.org/officeDocument/2006/relationships/slide" Target="slides/slide78.xml"/><Relationship Id="rId129" Type="http://schemas.openxmlformats.org/officeDocument/2006/relationships/slide" Target="slides/slide83.xml"/><Relationship Id="rId54" Type="http://schemas.openxmlformats.org/officeDocument/2006/relationships/slide" Target="slides/slide8.xml"/><Relationship Id="rId70" Type="http://schemas.openxmlformats.org/officeDocument/2006/relationships/slide" Target="slides/slide24.xml"/><Relationship Id="rId75" Type="http://schemas.openxmlformats.org/officeDocument/2006/relationships/slide" Target="slides/slide29.xml"/><Relationship Id="rId91" Type="http://schemas.openxmlformats.org/officeDocument/2006/relationships/slide" Target="slides/slide45.xml"/><Relationship Id="rId96" Type="http://schemas.openxmlformats.org/officeDocument/2006/relationships/slide" Target="slides/slide50.xml"/><Relationship Id="rId140" Type="http://schemas.openxmlformats.org/officeDocument/2006/relationships/slide" Target="slides/slide94.xml"/><Relationship Id="rId145" Type="http://schemas.openxmlformats.org/officeDocument/2006/relationships/slide" Target="slides/slide99.xml"/><Relationship Id="rId161" Type="http://schemas.openxmlformats.org/officeDocument/2006/relationships/slide" Target="slides/slide115.xml"/><Relationship Id="rId166" Type="http://schemas.openxmlformats.org/officeDocument/2006/relationships/slide" Target="slides/slide120.xml"/><Relationship Id="rId182" Type="http://schemas.openxmlformats.org/officeDocument/2006/relationships/slide" Target="slides/slide136.xml"/><Relationship Id="rId187"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3.xml"/><Relationship Id="rId114" Type="http://schemas.openxmlformats.org/officeDocument/2006/relationships/slide" Target="slides/slide68.xml"/><Relationship Id="rId119" Type="http://schemas.openxmlformats.org/officeDocument/2006/relationships/slide" Target="slides/slide73.xml"/><Relationship Id="rId44" Type="http://schemas.openxmlformats.org/officeDocument/2006/relationships/slideMaster" Target="slideMasters/slideMaster44.xml"/><Relationship Id="rId60" Type="http://schemas.openxmlformats.org/officeDocument/2006/relationships/slide" Target="slides/slide14.xml"/><Relationship Id="rId65" Type="http://schemas.openxmlformats.org/officeDocument/2006/relationships/slide" Target="slides/slide19.xml"/><Relationship Id="rId81" Type="http://schemas.openxmlformats.org/officeDocument/2006/relationships/slide" Target="slides/slide35.xml"/><Relationship Id="rId86" Type="http://schemas.openxmlformats.org/officeDocument/2006/relationships/slide" Target="slides/slide40.xml"/><Relationship Id="rId130" Type="http://schemas.openxmlformats.org/officeDocument/2006/relationships/slide" Target="slides/slide84.xml"/><Relationship Id="rId135" Type="http://schemas.openxmlformats.org/officeDocument/2006/relationships/slide" Target="slides/slide89.xml"/><Relationship Id="rId151" Type="http://schemas.openxmlformats.org/officeDocument/2006/relationships/slide" Target="slides/slide105.xml"/><Relationship Id="rId156" Type="http://schemas.openxmlformats.org/officeDocument/2006/relationships/slide" Target="slides/slide110.xml"/><Relationship Id="rId177" Type="http://schemas.openxmlformats.org/officeDocument/2006/relationships/slide" Target="slides/slide131.xml"/><Relationship Id="rId172" Type="http://schemas.openxmlformats.org/officeDocument/2006/relationships/slide" Target="slides/slide126.xml"/><Relationship Id="rId193"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3.xml"/><Relationship Id="rId34" Type="http://schemas.openxmlformats.org/officeDocument/2006/relationships/slideMaster" Target="slideMasters/slideMaster34.xml"/><Relationship Id="rId50" Type="http://schemas.openxmlformats.org/officeDocument/2006/relationships/slide" Target="slides/slide4.xml"/><Relationship Id="rId55" Type="http://schemas.openxmlformats.org/officeDocument/2006/relationships/slide" Target="slides/slide9.xml"/><Relationship Id="rId76" Type="http://schemas.openxmlformats.org/officeDocument/2006/relationships/slide" Target="slides/slide30.xml"/><Relationship Id="rId97" Type="http://schemas.openxmlformats.org/officeDocument/2006/relationships/slide" Target="slides/slide51.xml"/><Relationship Id="rId104" Type="http://schemas.openxmlformats.org/officeDocument/2006/relationships/slide" Target="slides/slide58.xml"/><Relationship Id="rId120" Type="http://schemas.openxmlformats.org/officeDocument/2006/relationships/slide" Target="slides/slide74.xml"/><Relationship Id="rId125" Type="http://schemas.openxmlformats.org/officeDocument/2006/relationships/slide" Target="slides/slide79.xml"/><Relationship Id="rId141" Type="http://schemas.openxmlformats.org/officeDocument/2006/relationships/slide" Target="slides/slide95.xml"/><Relationship Id="rId146" Type="http://schemas.openxmlformats.org/officeDocument/2006/relationships/slide" Target="slides/slide100.xml"/><Relationship Id="rId167" Type="http://schemas.openxmlformats.org/officeDocument/2006/relationships/slide" Target="slides/slide121.xml"/><Relationship Id="rId188" Type="http://schemas.openxmlformats.org/officeDocument/2006/relationships/slide" Target="slides/slide142.xml"/><Relationship Id="rId7" Type="http://schemas.openxmlformats.org/officeDocument/2006/relationships/slideMaster" Target="slideMasters/slideMaster7.xml"/><Relationship Id="rId71" Type="http://schemas.openxmlformats.org/officeDocument/2006/relationships/slide" Target="slides/slide25.xml"/><Relationship Id="rId92" Type="http://schemas.openxmlformats.org/officeDocument/2006/relationships/slide" Target="slides/slide46.xml"/><Relationship Id="rId162" Type="http://schemas.openxmlformats.org/officeDocument/2006/relationships/slide" Target="slides/slide116.xml"/><Relationship Id="rId183" Type="http://schemas.openxmlformats.org/officeDocument/2006/relationships/slide" Target="slides/slide13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0.xml"/><Relationship Id="rId87" Type="http://schemas.openxmlformats.org/officeDocument/2006/relationships/slide" Target="slides/slide41.xml"/><Relationship Id="rId110" Type="http://schemas.openxmlformats.org/officeDocument/2006/relationships/slide" Target="slides/slide64.xml"/><Relationship Id="rId115" Type="http://schemas.openxmlformats.org/officeDocument/2006/relationships/slide" Target="slides/slide69.xml"/><Relationship Id="rId131" Type="http://schemas.openxmlformats.org/officeDocument/2006/relationships/slide" Target="slides/slide85.xml"/><Relationship Id="rId136" Type="http://schemas.openxmlformats.org/officeDocument/2006/relationships/slide" Target="slides/slide90.xml"/><Relationship Id="rId157" Type="http://schemas.openxmlformats.org/officeDocument/2006/relationships/slide" Target="slides/slide111.xml"/><Relationship Id="rId178" Type="http://schemas.openxmlformats.org/officeDocument/2006/relationships/slide" Target="slides/slide132.xml"/><Relationship Id="rId61" Type="http://schemas.openxmlformats.org/officeDocument/2006/relationships/slide" Target="slides/slide15.xml"/><Relationship Id="rId82" Type="http://schemas.openxmlformats.org/officeDocument/2006/relationships/slide" Target="slides/slide36.xml"/><Relationship Id="rId152" Type="http://schemas.openxmlformats.org/officeDocument/2006/relationships/slide" Target="slides/slide106.xml"/><Relationship Id="rId173" Type="http://schemas.openxmlformats.org/officeDocument/2006/relationships/slide" Target="slides/slide127.xml"/><Relationship Id="rId194"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0.xml"/><Relationship Id="rId77" Type="http://schemas.openxmlformats.org/officeDocument/2006/relationships/slide" Target="slides/slide31.xml"/><Relationship Id="rId100" Type="http://schemas.openxmlformats.org/officeDocument/2006/relationships/slide" Target="slides/slide54.xml"/><Relationship Id="rId105" Type="http://schemas.openxmlformats.org/officeDocument/2006/relationships/slide" Target="slides/slide59.xml"/><Relationship Id="rId126" Type="http://schemas.openxmlformats.org/officeDocument/2006/relationships/slide" Target="slides/slide80.xml"/><Relationship Id="rId147" Type="http://schemas.openxmlformats.org/officeDocument/2006/relationships/slide" Target="slides/slide101.xml"/><Relationship Id="rId168" Type="http://schemas.openxmlformats.org/officeDocument/2006/relationships/slide" Target="slides/slide122.xml"/><Relationship Id="rId8" Type="http://schemas.openxmlformats.org/officeDocument/2006/relationships/slideMaster" Target="slideMasters/slideMaster8.xml"/><Relationship Id="rId51" Type="http://schemas.openxmlformats.org/officeDocument/2006/relationships/slide" Target="slides/slide5.xml"/><Relationship Id="rId72" Type="http://schemas.openxmlformats.org/officeDocument/2006/relationships/slide" Target="slides/slide26.xml"/><Relationship Id="rId93" Type="http://schemas.openxmlformats.org/officeDocument/2006/relationships/slide" Target="slides/slide47.xml"/><Relationship Id="rId98" Type="http://schemas.openxmlformats.org/officeDocument/2006/relationships/slide" Target="slides/slide52.xml"/><Relationship Id="rId121" Type="http://schemas.openxmlformats.org/officeDocument/2006/relationships/slide" Target="slides/slide75.xml"/><Relationship Id="rId142" Type="http://schemas.openxmlformats.org/officeDocument/2006/relationships/slide" Target="slides/slide96.xml"/><Relationship Id="rId163" Type="http://schemas.openxmlformats.org/officeDocument/2006/relationships/slide" Target="slides/slide117.xml"/><Relationship Id="rId184" Type="http://schemas.openxmlformats.org/officeDocument/2006/relationships/slide" Target="slides/slide138.xml"/><Relationship Id="rId189" Type="http://schemas.openxmlformats.org/officeDocument/2006/relationships/slide" Target="slides/slide14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21.xml"/><Relationship Id="rId116" Type="http://schemas.openxmlformats.org/officeDocument/2006/relationships/slide" Target="slides/slide70.xml"/><Relationship Id="rId137" Type="http://schemas.openxmlformats.org/officeDocument/2006/relationships/slide" Target="slides/slide91.xml"/><Relationship Id="rId158" Type="http://schemas.openxmlformats.org/officeDocument/2006/relationships/slide" Target="slides/slide11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6.xml"/><Relationship Id="rId83" Type="http://schemas.openxmlformats.org/officeDocument/2006/relationships/slide" Target="slides/slide37.xml"/><Relationship Id="rId88" Type="http://schemas.openxmlformats.org/officeDocument/2006/relationships/slide" Target="slides/slide42.xml"/><Relationship Id="rId111" Type="http://schemas.openxmlformats.org/officeDocument/2006/relationships/slide" Target="slides/slide65.xml"/><Relationship Id="rId132" Type="http://schemas.openxmlformats.org/officeDocument/2006/relationships/slide" Target="slides/slide86.xml"/><Relationship Id="rId153" Type="http://schemas.openxmlformats.org/officeDocument/2006/relationships/slide" Target="slides/slide107.xml"/><Relationship Id="rId174" Type="http://schemas.openxmlformats.org/officeDocument/2006/relationships/slide" Target="slides/slide128.xml"/><Relationship Id="rId179" Type="http://schemas.openxmlformats.org/officeDocument/2006/relationships/slide" Target="slides/slide133.xml"/><Relationship Id="rId190"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1.xml"/><Relationship Id="rId106" Type="http://schemas.openxmlformats.org/officeDocument/2006/relationships/slide" Target="slides/slide60.xml"/><Relationship Id="rId127" Type="http://schemas.openxmlformats.org/officeDocument/2006/relationships/slide" Target="slides/slide8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6.xml"/><Relationship Id="rId73" Type="http://schemas.openxmlformats.org/officeDocument/2006/relationships/slide" Target="slides/slide27.xml"/><Relationship Id="rId78" Type="http://schemas.openxmlformats.org/officeDocument/2006/relationships/slide" Target="slides/slide32.xml"/><Relationship Id="rId94" Type="http://schemas.openxmlformats.org/officeDocument/2006/relationships/slide" Target="slides/slide48.xml"/><Relationship Id="rId99" Type="http://schemas.openxmlformats.org/officeDocument/2006/relationships/slide" Target="slides/slide53.xml"/><Relationship Id="rId101" Type="http://schemas.openxmlformats.org/officeDocument/2006/relationships/slide" Target="slides/slide55.xml"/><Relationship Id="rId122" Type="http://schemas.openxmlformats.org/officeDocument/2006/relationships/slide" Target="slides/slide76.xml"/><Relationship Id="rId143" Type="http://schemas.openxmlformats.org/officeDocument/2006/relationships/slide" Target="slides/slide97.xml"/><Relationship Id="rId148" Type="http://schemas.openxmlformats.org/officeDocument/2006/relationships/slide" Target="slides/slide102.xml"/><Relationship Id="rId164" Type="http://schemas.openxmlformats.org/officeDocument/2006/relationships/slide" Target="slides/slide118.xml"/><Relationship Id="rId169" Type="http://schemas.openxmlformats.org/officeDocument/2006/relationships/slide" Target="slides/slide123.xml"/><Relationship Id="rId185" Type="http://schemas.openxmlformats.org/officeDocument/2006/relationships/slide" Target="slides/slide1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4.xml"/><Relationship Id="rId26" Type="http://schemas.openxmlformats.org/officeDocument/2006/relationships/slideMaster" Target="slideMasters/slideMaster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17</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735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132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7387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436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754D35-949E-49C9-9925-7953605EEB7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031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52640A-E6F7-49A6-9E46-AA378CE1C5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3741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742551-417C-4980-9303-F41F02AFFCC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6636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B0974BB-B8E3-4181-AA16-4D3C17A514B2}" type="slidenum">
              <a:rPr lang="en-GB" smtClean="0">
                <a:solidFill>
                  <a:srgbClr val="000000"/>
                </a:solidFill>
                <a:latin typeface="Calibri" pitchFamily="34" charset="0"/>
              </a:rPr>
              <a:pPr/>
              <a:t>34</a:t>
            </a:fld>
            <a:endParaRPr lang="en-GB" dirty="0">
              <a:solidFill>
                <a:srgbClr val="000000"/>
              </a:solidFill>
              <a:latin typeface="Calibri" pitchFamily="34" charset="0"/>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Calibri" pitchFamily="34" charset="0"/>
            </a:endParaRPr>
          </a:p>
        </p:txBody>
      </p:sp>
    </p:spTree>
    <p:extLst>
      <p:ext uri="{BB962C8B-B14F-4D97-AF65-F5344CB8AC3E}">
        <p14:creationId xmlns:p14="http://schemas.microsoft.com/office/powerpoint/2010/main" val="298688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C06ED0-764C-4176-B065-5F0F7C42821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805208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A608C6-A6B8-458F-874A-30CB5521CE8A}"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4582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341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65C581-D0AF-4A80-827E-87A8CCB9807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3555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96855A-D0C3-42A3-8F95-126AE0A28DE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11944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1716F8-0EF3-458C-8B2E-1381C0594EF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577802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377EB8-04F6-4DE3-845B-6CF4ED51B95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23193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09D733-715F-4CF3-A6C6-34EABCE89F3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287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0576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B3BD7-E2BB-4B31-A828-D7E9EEBB404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61252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9B956-EC8B-4AD2-8704-6E4B4557154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557697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8757E5-A981-4945-8126-F351778C602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64414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0804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05B441-2BD2-44DC-8A10-0E4A4408FD7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406105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9F89A7-5327-4499-9021-86204D377D9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83368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736897-36D9-459B-9B8F-2D1EABC460F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778393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D961E3-7B4B-43BB-BE08-5DC36F955DF6}"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6308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65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FD862F-5BEF-4858-9A1C-47876B8105A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64623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947455-07AF-4A96-B01A-3BC0DF8E37F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383042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80E15-F66C-43B7-9D4D-E4E4BE3FC13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38327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05670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091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67778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628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1442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246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888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9</a:t>
            </a:fld>
            <a:endParaRPr lang="en-GB"/>
          </a:p>
        </p:txBody>
      </p:sp>
    </p:spTree>
    <p:extLst>
      <p:ext uri="{BB962C8B-B14F-4D97-AF65-F5344CB8AC3E}">
        <p14:creationId xmlns:p14="http://schemas.microsoft.com/office/powerpoint/2010/main" val="2518787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9734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46540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35970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38042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1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09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034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58617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11659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246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11</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13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88041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95670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12957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66341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6210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5432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684847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900792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561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9790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45335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44529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9209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963764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409625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8569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05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824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9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10434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40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309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241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62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6256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47677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71204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Tuesday, 29 January 2019</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67543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0456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348077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77019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4037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119138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645406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97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68793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93312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71175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29/01/2019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14640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2381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1595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2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29 January 2019</a:t>
            </a:fld>
            <a:endParaRPr lang="en-GB" sz="1800" dirty="0">
              <a:solidFill>
                <a:srgbClr val="FFFF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554708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6770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86205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120145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1/29/2019</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6484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00312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952450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071323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16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7348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Tuesday, 29 January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29/01/2019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13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hyperlink" Target="00%20main%20menu.ppt" TargetMode="Externa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8.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9.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30.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2.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6.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7.xml"/></Relationships>
</file>

<file path=ppt/slideMasters/_rels/slideMaster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3.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5.xml"/><Relationship Id="rId1" Type="http://schemas.openxmlformats.org/officeDocument/2006/relationships/slideLayout" Target="../slideLayouts/slideLayout4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6.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8.xml"/><Relationship Id="rId1" Type="http://schemas.openxmlformats.org/officeDocument/2006/relationships/slideLayout" Target="../slideLayouts/slideLayout43.xml"/></Relationships>
</file>

<file path=ppt/slideMasters/_rels/slideMaster3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4.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46.xm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3.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 id="2147485203"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206" r:id="rId1"/>
    <p:sldLayoutId id="214748520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1/29/2019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extLst>
      <p:ext uri="{BB962C8B-B14F-4D97-AF65-F5344CB8AC3E}">
        <p14:creationId xmlns:p14="http://schemas.microsoft.com/office/powerpoint/2010/main" val="2501503557"/>
      </p:ext>
    </p:extLst>
  </p:cSld>
  <p:clrMap bg1="lt1" tx1="dk1" bg2="lt2" tx2="dk2" accent1="accent1" accent2="accent2" accent3="accent3" accent4="accent4" accent5="accent5" accent6="accent6" hlink="hlink" folHlink="folHlink"/>
  <p:sldLayoutIdLst>
    <p:sldLayoutId id="214748520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29/01/2019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1/29/2019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381705223"/>
      </p:ext>
    </p:extLst>
  </p:cSld>
  <p:clrMap bg1="dk1" tx1="lt1" bg2="dk2" tx2="lt2" accent1="accent1" accent2="accent2" accent3="accent3" accent4="accent4" accent5="accent5" accent6="accent6" hlink="hlink" folHlink="folHlink"/>
  <p:sldLayoutIdLst>
    <p:sldLayoutId id="21474852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5814755"/>
      </p:ext>
    </p:extLst>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731593964"/>
      </p:ext>
    </p:extLst>
  </p:cSld>
  <p:clrMap bg1="dk1" tx1="lt1" bg2="dk2" tx2="lt2" accent1="accent1" accent2="accent2" accent3="accent3" accent4="accent4" accent5="accent5" accent6="accent6" hlink="hlink" folHlink="folHlink"/>
  <p:sldLayoutIdLst>
    <p:sldLayoutId id="214748521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4149922609"/>
      </p:ext>
    </p:extLst>
  </p:cSld>
  <p:clrMap bg1="lt1" tx1="dk1" bg2="lt2" tx2="dk2" accent1="accent1" accent2="accent2" accent3="accent3" accent4="accent4" accent5="accent5" accent6="accent6" hlink="hlink" folHlink="folHlink"/>
  <p:sldLayoutIdLst>
    <p:sldLayoutId id="2147485217" r:id="rId1"/>
    <p:sldLayoutId id="214748521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1419300"/>
      </p:ext>
    </p:extLst>
  </p:cSld>
  <p:clrMap bg1="lt1" tx1="dk1" bg2="lt2" tx2="dk2" accent1="accent1" accent2="accent2" accent3="accent3" accent4="accent4" accent5="accent5" accent6="accent6" hlink="hlink" folHlink="folHlink"/>
  <p:sldLayoutIdLst>
    <p:sldLayoutId id="21474852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106009929"/>
      </p:ext>
    </p:extLst>
  </p:cSld>
  <p:clrMap bg1="lt1" tx1="dk1" bg2="lt2" tx2="dk2" accent1="accent1" accent2="accent2" accent3="accent3" accent4="accent4" accent5="accent5" accent6="accent6" hlink="hlink" folHlink="folHlink"/>
  <p:sldLayoutIdLst>
    <p:sldLayoutId id="21474852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34993128"/>
      </p:ext>
    </p:extLst>
  </p:cSld>
  <p:clrMap bg1="lt1" tx1="dk1" bg2="lt2" tx2="dk2" accent1="accent1" accent2="accent2" accent3="accent3" accent4="accent4" accent5="accent5" accent6="accent6" hlink="hlink" folHlink="folHlink"/>
  <p:sldLayoutIdLst>
    <p:sldLayoutId id="21474852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29/01/2019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28096571"/>
      </p:ext>
    </p:extLst>
  </p:cSld>
  <p:clrMap bg1="dk1" tx1="lt1" bg2="dk2" tx2="lt2" accent1="accent1" accent2="accent2" accent3="accent3" accent4="accent4" accent5="accent5" accent6="accent6" hlink="hlink" folHlink="folHlink"/>
  <p:sldLayoutIdLst>
    <p:sldLayoutId id="21474852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440381811"/>
      </p:ext>
    </p:extLst>
  </p:cSld>
  <p:clrMap bg1="lt1" tx1="dk1" bg2="lt2" tx2="dk2" accent1="accent1" accent2="accent2" accent3="accent3" accent4="accent4" accent5="accent5" accent6="accent6" hlink="hlink" folHlink="folHlink"/>
  <p:sldLayoutIdLst>
    <p:sldLayoutId id="21474852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4154294489"/>
      </p:ext>
    </p:extLst>
  </p:cSld>
  <p:clrMap bg1="lt1" tx1="dk1" bg2="lt2" tx2="dk2" accent1="accent1" accent2="accent2" accent3="accent3" accent4="accent4" accent5="accent5" accent6="accent6" hlink="hlink" folHlink="folHlink"/>
  <p:sldLayoutIdLst>
    <p:sldLayoutId id="214748523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29/01/2019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1831433547"/>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040244976"/>
      </p:ext>
    </p:extLst>
  </p:cSld>
  <p:clrMap bg1="lt1" tx1="dk1" bg2="lt2" tx2="dk2" accent1="accent1" accent2="accent2" accent3="accent3" accent4="accent4" accent5="accent5" accent6="accent6" hlink="hlink" folHlink="folHlink"/>
  <p:sldLayoutIdLst>
    <p:sldLayoutId id="21474852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042499457"/>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551759137"/>
      </p:ext>
    </p:extLst>
  </p:cSld>
  <p:clrMap bg1="lt1" tx1="dk1" bg2="lt2" tx2="dk2" accent1="accent1" accent2="accent2" accent3="accent3" accent4="accent4" accent5="accent5" accent6="accent6" hlink="hlink" folHlink="folHlink"/>
  <p:sldLayoutIdLst>
    <p:sldLayoutId id="21474852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672897180"/>
      </p:ext>
    </p:extLst>
  </p:cSld>
  <p:clrMap bg1="lt1" tx1="dk1" bg2="lt2" tx2="dk2" accent1="accent1" accent2="accent2" accent3="accent3" accent4="accent4" accent5="accent5" accent6="accent6" hlink="hlink" folHlink="folHlink"/>
  <p:sldLayoutIdLst>
    <p:sldLayoutId id="21474852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81741099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1/29/2019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263032062"/>
      </p:ext>
    </p:extLst>
  </p:cSld>
  <p:clrMap bg1="dk1" tx1="lt1" bg2="dk2" tx2="lt2" accent1="accent1" accent2="accent2" accent3="accent3" accent4="accent4" accent5="accent5" accent6="accent6" hlink="hlink" folHlink="folHlink"/>
  <p:sldLayoutIdLst>
    <p:sldLayoutId id="21474852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1922291255"/>
      </p:ext>
    </p:extLst>
  </p:cSld>
  <p:clrMap bg1="lt1" tx1="dk1" bg2="lt2" tx2="dk2" accent1="accent1" accent2="accent2" accent3="accent3" accent4="accent4" accent5="accent5" accent6="accent6" hlink="hlink" folHlink="folHlink"/>
  <p:sldLayoutIdLst>
    <p:sldLayoutId id="21474852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4264179257"/>
      </p:ext>
    </p:extLst>
  </p:cSld>
  <p:clrMap bg1="dk1" tx1="lt1" bg2="dk2" tx2="lt2" accent1="accent1" accent2="accent2" accent3="accent3" accent4="accent4" accent5="accent5" accent6="accent6" hlink="hlink" folHlink="folHlink"/>
  <p:sldLayoutIdLst>
    <p:sldLayoutId id="214748524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4203885142"/>
      </p:ext>
    </p:extLst>
  </p:cSld>
  <p:clrMap bg1="lt1" tx1="dk1" bg2="lt2" tx2="dk2" accent1="accent1" accent2="accent2" accent3="accent3" accent4="accent4" accent5="accent5" accent6="accent6" hlink="hlink" folHlink="folHlink"/>
  <p:sldLayoutIdLst>
    <p:sldLayoutId id="21474852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3456881329"/>
      </p:ext>
    </p:extLst>
  </p:cSld>
  <p:clrMap bg1="lt1" tx1="dk1" bg2="lt2" tx2="dk2" accent1="accent1" accent2="accent2" accent3="accent3" accent4="accent4" accent5="accent5" accent6="accent6" hlink="hlink" folHlink="folHlink"/>
  <p:sldLayoutIdLst>
    <p:sldLayoutId id="2147485253" r:id="rId1"/>
    <p:sldLayoutId id="214748525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29/01/2019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596152208"/>
      </p:ext>
    </p:extLst>
  </p:cSld>
  <p:clrMap bg1="lt1" tx1="dk1" bg2="lt2" tx2="dk2" accent1="accent1" accent2="accent2" accent3="accent3" accent4="accent4" accent5="accent5" accent6="accent6" hlink="hlink" folHlink="folHlink"/>
  <p:sldLayoutIdLst>
    <p:sldLayoutId id="214748525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7.xml"/><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4.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74.xml"/><Relationship Id="rId1" Type="http://schemas.openxmlformats.org/officeDocument/2006/relationships/slideLayout" Target="../slideLayouts/slideLayout46.xml"/><Relationship Id="rId4" Type="http://schemas.openxmlformats.org/officeDocument/2006/relationships/hyperlink" Target="https://www.seda.ac.uk/resources/files/publications_214_Educational%20Developments%2018.2.pdf"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3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2.xml.rels><?xml version="1.0" encoding="UTF-8" standalone="yes"?>
<Relationships xmlns="http://schemas.openxmlformats.org/package/2006/relationships"><Relationship Id="rId2" Type="http://schemas.openxmlformats.org/officeDocument/2006/relationships/hyperlink" Target="https://phil-race.co.uk/2014/01/feedback-24-hours/" TargetMode="External"/><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1.xml.rels><?xml version="1.0" encoding="UTF-8" standalone="yes"?>
<Relationships xmlns="http://schemas.openxmlformats.org/package/2006/relationships"><Relationship Id="rId2" Type="http://schemas.openxmlformats.org/officeDocument/2006/relationships/hyperlink" Target="file:///C:\Users\Phil\Desktop\current%20stuff\brunel%20pieces%203\self%20assessment%20ten.ppt#-1,5,Slide 5" TargetMode="External"/><Relationship Id="rId1" Type="http://schemas.openxmlformats.org/officeDocument/2006/relationships/slideLayout" Target="../slideLayouts/slideLayout4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6.xml"/><Relationship Id="rId1" Type="http://schemas.openxmlformats.org/officeDocument/2006/relationships/slideLayout" Target="../slideLayouts/slideLayout50.xml"/><Relationship Id="rId5" Type="http://schemas.openxmlformats.org/officeDocument/2006/relationships/image" Target="../media/image15.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77.xml"/><Relationship Id="rId1" Type="http://schemas.openxmlformats.org/officeDocument/2006/relationships/slideLayout" Target="../slideLayouts/slideLayout5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1.xml"/></Relationships>
</file>

<file path=ppt/slides/_rels/slide142.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79.xml"/><Relationship Id="rId1" Type="http://schemas.openxmlformats.org/officeDocument/2006/relationships/slideLayout" Target="../slideLayouts/slideLayout51.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phil-race.co.uk/archive-of-downloads-from-previous-website/" TargetMode="External"/><Relationship Id="rId2" Type="http://schemas.openxmlformats.org/officeDocument/2006/relationships/notesSlide" Target="../notesSlides/notesSlide80.xml"/><Relationship Id="rId1" Type="http://schemas.openxmlformats.org/officeDocument/2006/relationships/slideLayout" Target="../slideLayouts/slideLayout51.xml"/><Relationship Id="rId4" Type="http://schemas.openxmlformats.org/officeDocument/2006/relationships/hyperlink" Target="https://www.seda.ac.uk/resources/files/publications_214_Educational%20Developments%2018.2.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1.xml"/><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hyperlink" Target="file:///C:\Users\Phil\Desktop\current%20stuff\brunel%20pieces%203\Newcastle.pptx#-1,1,Slide 1"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hyperlink" Target="Choices&#8230;.ppt" TargetMode="External"/><Relationship Id="rId5" Type="http://schemas.openxmlformats.org/officeDocument/2006/relationships/image" Target="../media/image15.png"/><Relationship Id="rId4" Type="http://schemas.openxmlformats.org/officeDocument/2006/relationships/hyperlink" Target="file:///C:\Users\Phil\Desktop\current%20stuff\brunel%20pieces%203\Newcastle.pptx#-1,1,Slide 1"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54.xml"/><Relationship Id="rId1" Type="http://schemas.openxmlformats.org/officeDocument/2006/relationships/slideLayout" Target="../slideLayouts/slideLayout35.xml"/><Relationship Id="rId5" Type="http://schemas.openxmlformats.org/officeDocument/2006/relationships/image" Target="../media/image18.jpg"/><Relationship Id="rId4" Type="http://schemas.openxmlformats.org/officeDocument/2006/relationships/image" Target="../media/image17.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3.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35.xml"/><Relationship Id="rId4" Type="http://schemas.openxmlformats.org/officeDocument/2006/relationships/image" Target="../media/image24.jp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736380"/>
          </a:xfrm>
          <a:noFill/>
        </p:spPr>
        <p:txBody>
          <a:bodyPr/>
          <a:lstStyle/>
          <a:p>
            <a:pPr algn="ctr">
              <a:defRPr/>
            </a:pPr>
            <a:r>
              <a:rPr lang="en-US" sz="8800" dirty="0">
                <a:solidFill>
                  <a:srgbClr val="FF0000"/>
                </a:solidFill>
                <a:latin typeface="AR CARTER" panose="02000000000000000000" pitchFamily="2" charset="0"/>
              </a:rPr>
              <a:t>Making Learning Happen</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29</a:t>
            </a:r>
            <a:r>
              <a:rPr lang="en-GB" sz="2800" b="1" baseline="30000" dirty="0">
                <a:latin typeface="Calibri" panose="020F0502020204030204" pitchFamily="34" charset="0"/>
              </a:rPr>
              <a:t>th</a:t>
            </a:r>
            <a:r>
              <a:rPr lang="en-GB" sz="2800" b="1" dirty="0">
                <a:latin typeface="Calibri" panose="020F0502020204030204" pitchFamily="34" charset="0"/>
              </a:rPr>
              <a:t> January 2019</a:t>
            </a:r>
          </a:p>
          <a:p>
            <a:pPr algn="ctr"/>
            <a:r>
              <a:rPr lang="en-GB" sz="2800" b="1" dirty="0">
                <a:latin typeface="Calibri" panose="020F0502020204030204" pitchFamily="34" charset="0"/>
              </a:rPr>
              <a:t>Glion Institute of Higher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Getting to know each other: </a:t>
            </a:r>
            <a:br>
              <a:rPr lang="en-GB" sz="3600" dirty="0">
                <a:solidFill>
                  <a:srgbClr val="00B0F0"/>
                </a:solidFill>
              </a:rPr>
            </a:br>
            <a:r>
              <a:rPr lang="en-GB" sz="3600" dirty="0">
                <a:solidFill>
                  <a:srgbClr val="00B0F0"/>
                </a:solidFill>
              </a:rPr>
              <a:t>a face-to-face thing…</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2324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7258-E318-4325-B3EB-F234879DE1E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Discussion task: taking stock of some feedback approaches</a:t>
            </a:r>
          </a:p>
        </p:txBody>
      </p:sp>
      <p:sp>
        <p:nvSpPr>
          <p:cNvPr id="3" name="Content Placeholder 2">
            <a:extLst>
              <a:ext uri="{FF2B5EF4-FFF2-40B4-BE49-F238E27FC236}">
                <a16:creationId xmlns:a16="http://schemas.microsoft.com/office/drawing/2014/main" id="{639CF5F1-80E0-4C54-9C19-87DC437AF868}"/>
              </a:ext>
            </a:extLst>
          </p:cNvPr>
          <p:cNvSpPr>
            <a:spLocks noGrp="1"/>
          </p:cNvSpPr>
          <p:nvPr>
            <p:ph idx="1"/>
          </p:nvPr>
        </p:nvSpPr>
        <p:spPr>
          <a:xfrm>
            <a:off x="107380" y="908651"/>
            <a:ext cx="8965185" cy="4958752"/>
          </a:xfrm>
        </p:spPr>
        <p:txBody>
          <a:bodyPr/>
          <a:lstStyle/>
          <a:p>
            <a:pPr marL="0" indent="0">
              <a:buNone/>
            </a:pPr>
            <a:r>
              <a:rPr lang="en-GB" sz="3000" dirty="0"/>
              <a:t>All feedback approaches have their pros and cons. Consider both, for each of the following:</a:t>
            </a:r>
          </a:p>
          <a:p>
            <a:pPr marL="514350" indent="-514350">
              <a:buFont typeface="+mj-lt"/>
              <a:buAutoNum type="arabicPeriod"/>
            </a:pPr>
            <a:r>
              <a:rPr lang="en-GB" sz="3000" dirty="0"/>
              <a:t>Written (printed) comments on students’ work.</a:t>
            </a:r>
          </a:p>
          <a:p>
            <a:pPr marL="514350" indent="-514350">
              <a:buFont typeface="+mj-lt"/>
              <a:buAutoNum type="arabicPeriod"/>
            </a:pPr>
            <a:r>
              <a:rPr lang="en-GB" sz="3000" dirty="0"/>
              <a:t>Marks or grades.</a:t>
            </a:r>
          </a:p>
          <a:p>
            <a:pPr marL="514350" indent="-514350">
              <a:buFont typeface="+mj-lt"/>
              <a:buAutoNum type="arabicPeriod"/>
            </a:pPr>
            <a:r>
              <a:rPr lang="en-GB" sz="3000" dirty="0"/>
              <a:t>Whole-class discussion of an assignment, when it has just been submitted.</a:t>
            </a:r>
          </a:p>
          <a:p>
            <a:pPr marL="514350" indent="-514350">
              <a:buFont typeface="+mj-lt"/>
              <a:buAutoNum type="arabicPeriod"/>
            </a:pPr>
            <a:r>
              <a:rPr lang="en-GB" sz="3000" dirty="0"/>
              <a:t>Face-to-face 1:1 dialogue with assessor.</a:t>
            </a:r>
          </a:p>
          <a:p>
            <a:pPr marL="514350" indent="-514350">
              <a:buFont typeface="+mj-lt"/>
              <a:buAutoNum type="arabicPeriod"/>
            </a:pPr>
            <a:r>
              <a:rPr lang="en-GB" sz="3000" dirty="0"/>
              <a:t>Students discussing feedback comments written for other students.</a:t>
            </a:r>
          </a:p>
          <a:p>
            <a:pPr marL="514350" indent="-514350">
              <a:buFont typeface="+mj-lt"/>
              <a:buAutoNum type="arabicPeriod"/>
            </a:pPr>
            <a:r>
              <a:rPr lang="en-GB" sz="3000" dirty="0"/>
              <a:t>Students giving peer-feedback on each others’ drafts (or final assignments).</a:t>
            </a:r>
          </a:p>
        </p:txBody>
      </p:sp>
      <p:cxnSp>
        <p:nvCxnSpPr>
          <p:cNvPr id="10" name="Straight Connector 9">
            <a:extLst>
              <a:ext uri="{FF2B5EF4-FFF2-40B4-BE49-F238E27FC236}">
                <a16:creationId xmlns:a16="http://schemas.microsoft.com/office/drawing/2014/main" id="{F7A619F5-FDCE-48FC-84A0-3832BDED1E1F}"/>
              </a:ext>
            </a:extLst>
          </p:cNvPr>
          <p:cNvCxnSpPr/>
          <p:nvPr/>
        </p:nvCxnSpPr>
        <p:spPr bwMode="auto">
          <a:xfrm>
            <a:off x="2843760" y="2204830"/>
            <a:ext cx="864120" cy="360050"/>
          </a:xfrm>
          <a:prstGeom prst="line">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3255732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408679771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369239845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(after </a:t>
            </a:r>
            <a:r>
              <a:rPr lang="en-GB" sz="2800" dirty="0" err="1"/>
              <a:t>Dunworth</a:t>
            </a:r>
            <a:r>
              <a:rPr lang="en-GB" sz="2800" dirty="0"/>
              <a:t> &amp; Sanchez, 2016). </a:t>
            </a:r>
          </a:p>
          <a:p>
            <a:endParaRPr lang="en-GB" sz="2800" dirty="0"/>
          </a:p>
        </p:txBody>
      </p:sp>
    </p:spTree>
    <p:extLst>
      <p:ext uri="{BB962C8B-B14F-4D97-AF65-F5344CB8AC3E}">
        <p14:creationId xmlns:p14="http://schemas.microsoft.com/office/powerpoint/2010/main" val="350284072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6964984"/>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Motivates students – 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want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identify what they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need</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take action</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students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make sense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engaging in real dialogue</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make informed judgements </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Helps them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reflect</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on their past work in ways they can use to </a:t>
            </a:r>
            <a:r>
              <a:rPr kumimoji="0" lang="en-GB" sz="28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improve their future work</a:t>
            </a: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t>
            </a: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Feedback (including feed forward) works well when it:</a:t>
            </a:r>
            <a:endParaRPr kumimoji="0" lang="en-US" sz="32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34943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Feedback works badly when it…</a:t>
            </a:r>
            <a:endParaRPr lang="en-US" sz="3200" b="1" dirty="0">
              <a:solidFill>
                <a:srgbClr val="00B0F0"/>
              </a:solidFill>
              <a:latin typeface="Calibri" panose="020F0502020204030204" pitchFamily="34" charset="0"/>
              <a:cs typeface="Calibri" panose="020F0502020204030204" pitchFamily="34" charset="0"/>
            </a:endParaRPr>
          </a:p>
        </p:txBody>
      </p:sp>
      <p:sp>
        <p:nvSpPr>
          <p:cNvPr id="9219" name="Rectangle 3"/>
          <p:cNvSpPr>
            <a:spLocks noGrp="1" noChangeArrowheads="1"/>
          </p:cNvSpPr>
          <p:nvPr>
            <p:ph idx="1"/>
          </p:nvPr>
        </p:nvSpPr>
        <p:spPr>
          <a:xfrm>
            <a:off x="358775" y="980661"/>
            <a:ext cx="8605838" cy="4886740"/>
          </a:xfrm>
        </p:spPr>
        <p:txBody>
          <a:bodyPr/>
          <a:lstStyle/>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a monologue from tutors to students;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just in words on paper or on a screen;</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Saps students’ confidence;</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taken no notice of.</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Is not even picked up.</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Directs students’ activities in inappropriate directions;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articulate with learning outcomes;</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Fails to relate clearly to evidence of achievement of the assessment criteria;</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Relates only to what is easy to assess rather than what is at the heart of learning;</a:t>
            </a:r>
          </a:p>
          <a:p>
            <a:pPr eaLnBrk="1" hangingPunct="1">
              <a:buFont typeface="Wingdings" pitchFamily="2" charset="2"/>
              <a:buChar char="x"/>
            </a:pPr>
            <a:r>
              <a:rPr lang="en-GB" sz="2400" dirty="0">
                <a:latin typeface="Calibri" panose="020F0502020204030204" pitchFamily="34" charset="0"/>
                <a:cs typeface="Calibri" panose="020F0502020204030204" pitchFamily="34" charset="0"/>
              </a:rPr>
              <a:t>Focuses on failings rather than achievements.</a:t>
            </a:r>
          </a:p>
          <a:p>
            <a:pPr eaLnBrk="1" hangingPunct="1">
              <a:buFont typeface="Wingdings" pitchFamily="2" charset="2"/>
              <a:buChar char="x"/>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3067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solidFill>
                  <a:srgbClr val="00B0F0"/>
                </a:solidFill>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Feedback is like fish.</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If it is not used quickly, it becomes useless.</a:t>
            </a:r>
          </a:p>
          <a:p>
            <a:pPr eaLnBrk="1" hangingPunct="1">
              <a:buFont typeface="Wingdings" pitchFamily="2" charset="2"/>
              <a:buNone/>
              <a:defRPr/>
            </a:pPr>
            <a:r>
              <a:rPr lang="en-GB" sz="3600" dirty="0">
                <a:solidFill>
                  <a:srgbClr val="006600"/>
                </a:solidFill>
                <a:latin typeface="Calibri" panose="020F0502020204030204" pitchFamily="34" charset="0"/>
                <a:cs typeface="Calibri" panose="020F0502020204030204" pitchFamily="34" charset="0"/>
              </a:rPr>
              <a:t>	(Sally Brown).</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Give a man a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day.</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Teach a man to fish,</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Feed him for a lifetime.</a:t>
            </a:r>
          </a:p>
          <a:p>
            <a:pPr eaLnBrk="1" hangingPunct="1">
              <a:buFont typeface="Wingdings" pitchFamily="2" charset="2"/>
              <a:buNone/>
              <a:defRPr/>
            </a:pPr>
            <a:r>
              <a:rPr lang="en-GB" dirty="0">
                <a:solidFill>
                  <a:srgbClr val="0000CC"/>
                </a:solidFill>
                <a:latin typeface="Calibri" panose="020F0502020204030204" pitchFamily="34" charset="0"/>
                <a:cs typeface="Calibri" panose="020F0502020204030204" pitchFamily="34" charset="0"/>
              </a:rPr>
              <a:t>	</a:t>
            </a:r>
            <a:r>
              <a:rPr lang="en-GB" kern="1200" dirty="0">
                <a:solidFill>
                  <a:srgbClr val="0000CC"/>
                </a:solidFill>
                <a:latin typeface="Calibri" panose="020F0502020204030204" pitchFamily="34" charset="0"/>
                <a:cs typeface="Calibri" panose="020F0502020204030204" pitchFamily="34" charset="0"/>
              </a:rPr>
              <a:t>(Maimonides: 1135-1204)</a:t>
            </a:r>
          </a:p>
          <a:p>
            <a:pPr eaLnBrk="1" hangingPunct="1">
              <a:buFont typeface="Wingdings" pitchFamily="2" charset="2"/>
              <a:buNone/>
              <a:defRPr/>
            </a:pPr>
            <a:endParaRPr lang="en-GB" dirty="0">
              <a:solidFill>
                <a:srgbClr val="0000CC"/>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358777" y="5016500"/>
            <a:ext cx="6649637" cy="1077913"/>
          </a:xfrm>
          <a:prstGeom prst="rect">
            <a:avLst/>
          </a:prstGeom>
          <a:solidFill>
            <a:schemeClr val="bg1"/>
          </a:solid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(Australian proverb).</a:t>
            </a:r>
          </a:p>
        </p:txBody>
      </p:sp>
      <p:sp>
        <p:nvSpPr>
          <p:cNvPr id="9" name="TextBox 8"/>
          <p:cNvSpPr txBox="1"/>
          <p:nvPr/>
        </p:nvSpPr>
        <p:spPr>
          <a:xfrm>
            <a:off x="163757" y="3160607"/>
            <a:ext cx="6496533" cy="3711785"/>
          </a:xfrm>
          <a:prstGeom prst="rect">
            <a:avLst/>
          </a:prstGeom>
          <a:solidFill>
            <a:schemeClr val="bg1"/>
          </a:solidFill>
          <a:ln>
            <a:solidFill>
              <a:schemeClr val="tx1"/>
            </a:solidFill>
          </a:ln>
        </p:spPr>
        <p:txBody>
          <a:bodyPr wrap="square">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Make feedback </a:t>
            </a: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timely</a:t>
            </a:r>
            <a:r>
              <a:rPr kumimoji="0" lang="en-GB" sz="32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40269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Bringing assessment and feedback to life</a:t>
            </a:r>
            <a:br>
              <a:rPr lang="en-GB" sz="3200" b="1" dirty="0">
                <a:solidFill>
                  <a:srgbClr val="00B0F0"/>
                </a:solidFill>
                <a:latin typeface="Calibri" panose="020F0502020204030204" pitchFamily="34" charset="0"/>
                <a:cs typeface="Calibri" panose="020F0502020204030204" pitchFamily="34" charset="0"/>
              </a:rPr>
            </a:br>
            <a:r>
              <a:rPr lang="en-GB" sz="2400" b="1" dirty="0">
                <a:solidFill>
                  <a:srgbClr val="CC0000"/>
                </a:solidFill>
                <a:latin typeface="Calibri" panose="020F0502020204030204" pitchFamily="34" charset="0"/>
                <a:cs typeface="Calibri" panose="020F0502020204030204" pitchFamily="34" charset="0"/>
              </a:rPr>
              <a:t>Questions employers might ask at interview that could help us frame some of our assignments</a:t>
            </a:r>
            <a:endParaRPr lang="en-GB" sz="3200" b="1" dirty="0">
              <a:solidFill>
                <a:srgbClr val="CC0000"/>
              </a:solidFill>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had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96178926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4121397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338798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first session, you should be better-able to:</a:t>
            </a:r>
          </a:p>
          <a:p>
            <a:pPr lvl="0">
              <a:buFont typeface="+mj-lt"/>
              <a:buAutoNum type="arabicPeriod"/>
            </a:pPr>
            <a:r>
              <a:rPr lang="en-GB" dirty="0"/>
              <a:t>Identify seven processes which underpin effective student learning.</a:t>
            </a:r>
          </a:p>
          <a:p>
            <a:pPr lvl="0">
              <a:buFont typeface="+mj-lt"/>
              <a:buAutoNum type="arabicPeriod"/>
            </a:pPr>
            <a:r>
              <a:rPr lang="en-GB" dirty="0"/>
              <a:t>Explore how to address these factors in teaching and learning at GIHE.</a:t>
            </a:r>
          </a:p>
          <a:p>
            <a:pPr lvl="0">
              <a:buFont typeface="+mj-lt"/>
              <a:buAutoNum type="arabicPeriod"/>
            </a:pPr>
            <a:r>
              <a:rPr lang="en-GB" dirty="0"/>
              <a:t>Think of what </a:t>
            </a:r>
            <a:r>
              <a:rPr lang="en-GB" dirty="0">
                <a:solidFill>
                  <a:srgbClr val="FF3300"/>
                </a:solidFill>
              </a:rPr>
              <a:t>else</a:t>
            </a:r>
            <a:r>
              <a:rPr lang="en-GB" dirty="0"/>
              <a:t> we may be able to do to make teaching, assessment and feedback fit for purpose.</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What’s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410280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But what’s really wrong with feedback?</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101827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2665365043"/>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9079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https://www.seda.ac.uk/resources/files/publications_214_Educational%20Developments%2018.2.pdf</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124003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80788269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19131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80660"/>
            <a:ext cx="9396536" cy="4886755"/>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746753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	Design much shorter assessments</a:t>
            </a:r>
          </a:p>
        </p:txBody>
      </p:sp>
      <p:sp>
        <p:nvSpPr>
          <p:cNvPr id="3" name="Content Placeholder 2"/>
          <p:cNvSpPr>
            <a:spLocks noGrp="1"/>
          </p:cNvSpPr>
          <p:nvPr>
            <p:ph idx="1"/>
          </p:nvPr>
        </p:nvSpPr>
        <p:spPr>
          <a:xfrm>
            <a:off x="358777" y="908651"/>
            <a:ext cx="8605838" cy="4958752"/>
          </a:xfrm>
        </p:spPr>
        <p:txBody>
          <a:bodyPr/>
          <a:lstStyle/>
          <a:p>
            <a:pPr>
              <a:lnSpc>
                <a:spcPct val="100000"/>
              </a:lnSpc>
            </a:pPr>
            <a:r>
              <a:rPr lang="en-GB" sz="2600" dirty="0"/>
              <a:t>(e.g. a 300-word annotated bibliography instead of a 3000-word essay).</a:t>
            </a:r>
          </a:p>
          <a:p>
            <a:pPr>
              <a:lnSpc>
                <a:spcPct val="100000"/>
              </a:lnSpc>
            </a:pPr>
            <a:r>
              <a:rPr lang="en-GB" sz="2600" dirty="0"/>
              <a:t>We tend to keep using long assessments, because that’s what we’ve always done. As a result, we spend </a:t>
            </a:r>
            <a:r>
              <a:rPr lang="en-GB" sz="2600" dirty="0">
                <a:solidFill>
                  <a:srgbClr val="FF00FF"/>
                </a:solidFill>
              </a:rPr>
              <a:t>ages</a:t>
            </a:r>
            <a:r>
              <a:rPr lang="en-GB" sz="2600" dirty="0">
                <a:solidFill>
                  <a:srgbClr val="FF6699"/>
                </a:solidFill>
              </a:rPr>
              <a:t> </a:t>
            </a:r>
            <a:r>
              <a:rPr lang="en-GB" sz="2600" dirty="0">
                <a:solidFill>
                  <a:srgbClr val="FF00FF"/>
                </a:solidFill>
              </a:rPr>
              <a:t>marking</a:t>
            </a:r>
            <a:r>
              <a:rPr lang="en-GB" sz="2600" dirty="0"/>
              <a:t>, and too little time assessing.</a:t>
            </a:r>
          </a:p>
          <a:p>
            <a:pPr>
              <a:lnSpc>
                <a:spcPct val="100000"/>
              </a:lnSpc>
            </a:pPr>
            <a:r>
              <a:rPr lang="en-GB" sz="2600" dirty="0"/>
              <a:t>Students learn to ‘</a:t>
            </a:r>
            <a:r>
              <a:rPr lang="en-GB" sz="2600" dirty="0">
                <a:solidFill>
                  <a:srgbClr val="FF00FF"/>
                </a:solidFill>
              </a:rPr>
              <a:t>waffle</a:t>
            </a:r>
            <a:r>
              <a:rPr lang="en-GB" sz="2600" dirty="0"/>
              <a:t>’ with long assessments. A short assessment can be harder, and more intense. And we achieve better discrimination between best and worst.</a:t>
            </a:r>
          </a:p>
          <a:p>
            <a:pPr>
              <a:lnSpc>
                <a:spcPct val="100000"/>
              </a:lnSpc>
            </a:pPr>
            <a:r>
              <a:rPr lang="en-GB" sz="2600" dirty="0"/>
              <a:t>Shorter assessments are much, much </a:t>
            </a:r>
            <a:r>
              <a:rPr lang="en-GB" sz="2600" dirty="0">
                <a:solidFill>
                  <a:srgbClr val="FF00FF"/>
                </a:solidFill>
              </a:rPr>
              <a:t>faster</a:t>
            </a:r>
            <a:r>
              <a:rPr lang="en-GB" sz="2600" dirty="0"/>
              <a:t> to assess.</a:t>
            </a:r>
          </a:p>
          <a:p>
            <a:pPr>
              <a:lnSpc>
                <a:spcPct val="100000"/>
              </a:lnSpc>
            </a:pPr>
            <a:r>
              <a:rPr lang="en-GB" sz="2600" dirty="0"/>
              <a:t>Research shows we can actually assess short assessments much more </a:t>
            </a:r>
            <a:r>
              <a:rPr lang="en-GB" sz="2600" dirty="0">
                <a:solidFill>
                  <a:srgbClr val="FF00FF"/>
                </a:solidFill>
              </a:rPr>
              <a:t>reliably</a:t>
            </a:r>
            <a:r>
              <a:rPr lang="en-GB" sz="2600" dirty="0"/>
              <a:t>!</a:t>
            </a:r>
          </a:p>
          <a:p>
            <a:pPr>
              <a:lnSpc>
                <a:spcPct val="100000"/>
              </a:lnSpc>
            </a:pPr>
            <a:endParaRPr lang="en-GB" sz="2600" dirty="0"/>
          </a:p>
        </p:txBody>
      </p:sp>
    </p:spTree>
    <p:extLst>
      <p:ext uri="{BB962C8B-B14F-4D97-AF65-F5344CB8AC3E}">
        <p14:creationId xmlns:p14="http://schemas.microsoft.com/office/powerpoint/2010/main" val="3091905119"/>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	Increase formative assessment and reduce summative assessment</a:t>
            </a:r>
          </a:p>
        </p:txBody>
      </p:sp>
      <p:sp>
        <p:nvSpPr>
          <p:cNvPr id="3" name="Content Placeholder 2"/>
          <p:cNvSpPr>
            <a:spLocks noGrp="1"/>
          </p:cNvSpPr>
          <p:nvPr>
            <p:ph idx="1"/>
          </p:nvPr>
        </p:nvSpPr>
        <p:spPr/>
        <p:txBody>
          <a:bodyPr/>
          <a:lstStyle/>
          <a:p>
            <a:r>
              <a:rPr lang="en-GB" sz="3000" dirty="0"/>
              <a:t>We know that students learn little or nothing from feedback on summative assessments.</a:t>
            </a:r>
          </a:p>
          <a:p>
            <a:r>
              <a:rPr lang="en-GB" sz="3000" dirty="0"/>
              <a:t>Some don’t even collect their marked work. </a:t>
            </a:r>
          </a:p>
          <a:p>
            <a:r>
              <a:rPr lang="en-GB" sz="3000" dirty="0"/>
              <a:t>Students often don’t learn from feedback on supposedly-formative assessments, as they’ve already moved on to the next task.</a:t>
            </a:r>
          </a:p>
          <a:p>
            <a:r>
              <a:rPr lang="en-GB" sz="3000" dirty="0"/>
              <a:t>Formative assessment can be a great learning experience. </a:t>
            </a:r>
          </a:p>
          <a:p>
            <a:r>
              <a:rPr lang="en-GB" sz="3000" dirty="0"/>
              <a:t>Students’ final results can benefit enormously from formative feedback. </a:t>
            </a:r>
          </a:p>
        </p:txBody>
      </p:sp>
    </p:spTree>
    <p:extLst>
      <p:ext uri="{BB962C8B-B14F-4D97-AF65-F5344CB8AC3E}">
        <p14:creationId xmlns:p14="http://schemas.microsoft.com/office/powerpoint/2010/main" val="23274302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defPPr>
              <a:defRPr lang="en-GB"/>
            </a:defPPr>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Learning, feedback and assessment:</a:t>
            </a:r>
          </a:p>
          <a:p>
            <a:r>
              <a:rPr lang="en-GB" dirty="0"/>
              <a:t>the ten most important words</a:t>
            </a:r>
          </a:p>
        </p:txBody>
      </p:sp>
    </p:spTree>
    <p:extLst>
      <p:ext uri="{BB962C8B-B14F-4D97-AF65-F5344CB8AC3E}">
        <p14:creationId xmlns:p14="http://schemas.microsoft.com/office/powerpoint/2010/main" val="3436505496"/>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C	Don’t just use essays</a:t>
            </a:r>
          </a:p>
        </p:txBody>
      </p:sp>
      <p:sp>
        <p:nvSpPr>
          <p:cNvPr id="3" name="Content Placeholder 2"/>
          <p:cNvSpPr>
            <a:spLocks noGrp="1"/>
          </p:cNvSpPr>
          <p:nvPr>
            <p:ph idx="1"/>
          </p:nvPr>
        </p:nvSpPr>
        <p:spPr>
          <a:xfrm>
            <a:off x="358777" y="980661"/>
            <a:ext cx="8605838" cy="4886742"/>
          </a:xfrm>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a:t>
            </a:r>
            <a:r>
              <a:rPr lang="en-GB" sz="2800" dirty="0">
                <a:solidFill>
                  <a:srgbClr val="FF00FF"/>
                </a:solidFill>
              </a:rPr>
              <a:t>not at all good </a:t>
            </a:r>
            <a:r>
              <a:rPr lang="en-GB" sz="2800" dirty="0"/>
              <a:t>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6134971"/>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D	Make more use of oral feedback rather than written feedback</a:t>
            </a:r>
          </a:p>
        </p:txBody>
      </p:sp>
      <p:sp>
        <p:nvSpPr>
          <p:cNvPr id="3" name="Content Placeholder 2"/>
          <p:cNvSpPr>
            <a:spLocks noGrp="1"/>
          </p:cNvSpPr>
          <p:nvPr>
            <p:ph idx="1"/>
          </p:nvPr>
        </p:nvSpPr>
        <p:spPr/>
        <p:txBody>
          <a:bodyPr/>
          <a:lstStyle/>
          <a:p>
            <a:r>
              <a:rPr lang="en-GB" sz="3000" dirty="0"/>
              <a:t>Face-to-face feedback can make good use of tone of voice, encouraging facial gestures, speed of speech, repetition where needed, body language, and so on.</a:t>
            </a:r>
          </a:p>
          <a:p>
            <a:r>
              <a:rPr lang="en-GB" sz="3000" dirty="0"/>
              <a:t>Students in large groups can learn from oral feedback on other students’ triumphs and disasters (with due anonymity).</a:t>
            </a:r>
          </a:p>
          <a:p>
            <a:r>
              <a:rPr lang="en-GB" sz="3000" dirty="0"/>
              <a:t>Even one-to-one, oral feedback can be much more powerful than written.</a:t>
            </a:r>
          </a:p>
          <a:p>
            <a:r>
              <a:rPr lang="en-GB" sz="3000" dirty="0"/>
              <a:t>Oral feedback can be retained and reviewed if ‘packaged up’ in podcasts or audio files.</a:t>
            </a:r>
          </a:p>
        </p:txBody>
      </p:sp>
    </p:spTree>
    <p:extLst>
      <p:ext uri="{BB962C8B-B14F-4D97-AF65-F5344CB8AC3E}">
        <p14:creationId xmlns:p14="http://schemas.microsoft.com/office/powerpoint/2010/main" val="3052332591"/>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E	Speed up feedback so students still care about it when they receive it</a:t>
            </a:r>
          </a:p>
        </p:txBody>
      </p:sp>
      <p:sp>
        <p:nvSpPr>
          <p:cNvPr id="3" name="Content Placeholder 2"/>
          <p:cNvSpPr>
            <a:spLocks noGrp="1"/>
          </p:cNvSpPr>
          <p:nvPr>
            <p:ph idx="1"/>
          </p:nvPr>
        </p:nvSpPr>
        <p:spPr/>
        <p:txBody>
          <a:bodyPr/>
          <a:lstStyle/>
          <a:p>
            <a:r>
              <a:rPr lang="en-GB" sz="3000" dirty="0"/>
              <a:t>We’ve become preoccupied with the turn-around time for a batch of work for large groups of students.</a:t>
            </a:r>
          </a:p>
          <a:p>
            <a:r>
              <a:rPr lang="en-GB" sz="3000" dirty="0"/>
              <a:t>A lot of feedback can be given at the moment the work is submitted, before marking has even begun.</a:t>
            </a:r>
          </a:p>
          <a:p>
            <a:r>
              <a:rPr lang="en-GB" sz="3000" dirty="0"/>
              <a:t>Immediate feedback means that students still remember what they did – and what they had problems with.</a:t>
            </a:r>
          </a:p>
          <a:p>
            <a:r>
              <a:rPr lang="en-GB" sz="3000" dirty="0"/>
              <a:t>Ideally, give feedback within 24 hours of students doing the work? (</a:t>
            </a:r>
            <a:r>
              <a:rPr lang="en-GB" sz="3000" dirty="0">
                <a:hlinkClick r:id="rId2"/>
              </a:rPr>
              <a:t>https://phil-race.co.uk/2014/01/feedback-24-hours/</a:t>
            </a:r>
            <a:r>
              <a:rPr lang="en-GB" sz="3000" dirty="0"/>
              <a:t> )</a:t>
            </a:r>
          </a:p>
          <a:p>
            <a:endParaRPr lang="en-GB" sz="3000" dirty="0"/>
          </a:p>
        </p:txBody>
      </p:sp>
    </p:spTree>
    <p:extLst>
      <p:ext uri="{BB962C8B-B14F-4D97-AF65-F5344CB8AC3E}">
        <p14:creationId xmlns:p14="http://schemas.microsoft.com/office/powerpoint/2010/main" val="24558549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	Get students giving feedback to each other, and sharing feedback</a:t>
            </a:r>
          </a:p>
        </p:txBody>
      </p:sp>
      <p:sp>
        <p:nvSpPr>
          <p:cNvPr id="3" name="Content Placeholder 2"/>
          <p:cNvSpPr>
            <a:spLocks noGrp="1"/>
          </p:cNvSpPr>
          <p:nvPr>
            <p:ph idx="1"/>
          </p:nvPr>
        </p:nvSpPr>
        <p:spPr/>
        <p:txBody>
          <a:bodyPr/>
          <a:lstStyle/>
          <a:p>
            <a:r>
              <a:rPr lang="en-GB" sz="3000" dirty="0"/>
              <a:t>Students learn a great deal from the process of explaining things to someone else.</a:t>
            </a:r>
          </a:p>
          <a:p>
            <a:r>
              <a:rPr lang="en-GB" sz="3000" dirty="0"/>
              <a:t>It’s often easier to learn from someone who has just mastered a concept than from someone who can’t remember the difficulties learning it.</a:t>
            </a:r>
          </a:p>
          <a:p>
            <a:r>
              <a:rPr lang="en-GB" sz="3000" dirty="0"/>
              <a:t>Students can benefit from much more feedback than we could give them.</a:t>
            </a:r>
          </a:p>
          <a:p>
            <a:r>
              <a:rPr lang="en-GB" sz="3000" dirty="0"/>
              <a:t>Students can learn much more from our feedback </a:t>
            </a:r>
            <a:r>
              <a:rPr lang="en-GB" sz="3000" dirty="0">
                <a:solidFill>
                  <a:srgbClr val="FF00FF"/>
                </a:solidFill>
              </a:rPr>
              <a:t>to their friends</a:t>
            </a:r>
            <a:r>
              <a:rPr lang="en-GB" sz="3000" dirty="0"/>
              <a:t>, than our feedback on their own work.</a:t>
            </a:r>
          </a:p>
        </p:txBody>
      </p:sp>
    </p:spTree>
    <p:extLst>
      <p:ext uri="{BB962C8B-B14F-4D97-AF65-F5344CB8AC3E}">
        <p14:creationId xmlns:p14="http://schemas.microsoft.com/office/powerpoint/2010/main" val="353017018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sz="3000" dirty="0"/>
              <a:t>There should be no hidden agendas. </a:t>
            </a:r>
            <a:r>
              <a:rPr lang="en-GB" sz="3000" dirty="0">
                <a:solidFill>
                  <a:srgbClr val="FF00FF"/>
                </a:solidFill>
              </a:rPr>
              <a:t>Talk</a:t>
            </a:r>
            <a:r>
              <a:rPr lang="en-GB" sz="3000" dirty="0"/>
              <a:t> assessment every time you see whole groups of students.</a:t>
            </a:r>
          </a:p>
          <a:p>
            <a:r>
              <a:rPr lang="en-GB" sz="3000" dirty="0"/>
              <a:t>Try to avoid talking assessment to individual students seeking to ‘get ahead’.</a:t>
            </a:r>
          </a:p>
          <a:p>
            <a:r>
              <a:rPr lang="en-GB" sz="3000" dirty="0"/>
              <a:t>Make it clear how assessment criteria link to evidence of achievement of published learning outcomes.</a:t>
            </a:r>
          </a:p>
          <a:p>
            <a:r>
              <a:rPr lang="en-GB" sz="3000" dirty="0"/>
              <a:t>Give students safe practice at evidencing their achievement of assessment criteria.</a:t>
            </a:r>
          </a:p>
        </p:txBody>
      </p:sp>
    </p:spTree>
    <p:extLst>
      <p:ext uri="{BB962C8B-B14F-4D97-AF65-F5344CB8AC3E}">
        <p14:creationId xmlns:p14="http://schemas.microsoft.com/office/powerpoint/2010/main" val="227204187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H	Show students a range of evidence of achievement</a:t>
            </a:r>
          </a:p>
        </p:txBody>
      </p:sp>
      <p:sp>
        <p:nvSpPr>
          <p:cNvPr id="3" name="Content Placeholder 2"/>
          <p:cNvSpPr>
            <a:spLocks noGrp="1"/>
          </p:cNvSpPr>
          <p:nvPr>
            <p:ph idx="1"/>
          </p:nvPr>
        </p:nvSpPr>
        <p:spPr/>
        <p:txBody>
          <a:bodyPr/>
          <a:lstStyle/>
          <a:p>
            <a:r>
              <a:rPr lang="en-GB" sz="3000" dirty="0"/>
              <a:t>Don’t just show students </a:t>
            </a:r>
            <a:r>
              <a:rPr lang="en-GB" sz="3000" dirty="0">
                <a:solidFill>
                  <a:srgbClr val="FF00FF"/>
                </a:solidFill>
              </a:rPr>
              <a:t>exemplars</a:t>
            </a:r>
            <a:r>
              <a:rPr lang="en-GB" sz="3000" dirty="0"/>
              <a:t> of ‘excellent work’.</a:t>
            </a:r>
          </a:p>
          <a:p>
            <a:r>
              <a:rPr lang="en-GB" sz="3000" dirty="0"/>
              <a:t>Let them see what can easily go wrong, and can lose them marks.</a:t>
            </a:r>
          </a:p>
          <a:p>
            <a:r>
              <a:rPr lang="en-GB" sz="3000" dirty="0"/>
              <a:t>When students are aware of a range between ‘excellent’ and ‘poor’, they can strive to be even better than excellent.</a:t>
            </a:r>
          </a:p>
          <a:p>
            <a:r>
              <a:rPr lang="en-GB" sz="3000" dirty="0"/>
              <a:t>The tendency to simply imitate excellent work is diminished.</a:t>
            </a:r>
          </a:p>
          <a:p>
            <a:pPr>
              <a:buNone/>
            </a:pPr>
            <a:r>
              <a:rPr lang="en-GB" sz="3000" dirty="0"/>
              <a:t>	(See the work of Royce Sadler)</a:t>
            </a:r>
          </a:p>
        </p:txBody>
      </p:sp>
    </p:spTree>
    <p:extLst>
      <p:ext uri="{BB962C8B-B14F-4D97-AF65-F5344CB8AC3E}">
        <p14:creationId xmlns:p14="http://schemas.microsoft.com/office/powerpoint/2010/main" val="862448754"/>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I	Get students themselves formulating evidence of achievement</a:t>
            </a:r>
          </a:p>
        </p:txBody>
      </p:sp>
      <p:sp>
        <p:nvSpPr>
          <p:cNvPr id="3" name="Content Placeholder 2"/>
          <p:cNvSpPr>
            <a:spLocks noGrp="1"/>
          </p:cNvSpPr>
          <p:nvPr>
            <p:ph idx="1"/>
          </p:nvPr>
        </p:nvSpPr>
        <p:spPr/>
        <p:txBody>
          <a:bodyPr/>
          <a:lstStyle/>
          <a:p>
            <a:r>
              <a:rPr lang="en-GB" sz="3000" dirty="0"/>
              <a:t>When students have a feeling of </a:t>
            </a:r>
            <a:r>
              <a:rPr lang="en-GB" sz="3000" dirty="0">
                <a:solidFill>
                  <a:srgbClr val="FF00FF"/>
                </a:solidFill>
              </a:rPr>
              <a:t>ownership</a:t>
            </a:r>
            <a:r>
              <a:rPr lang="en-GB" sz="3000" dirty="0"/>
              <a:t> of their targets, they put much more into achieving the targets.</a:t>
            </a:r>
          </a:p>
          <a:p>
            <a:r>
              <a:rPr lang="en-GB" sz="3000" dirty="0"/>
              <a:t>When students formulate ‘good’ evidence, we can praise their choices.</a:t>
            </a:r>
          </a:p>
          <a:p>
            <a:r>
              <a:rPr lang="en-GB" sz="3000" dirty="0"/>
              <a:t>When students formulate ‘poor’ evidence, we can point them in a better direction.</a:t>
            </a:r>
          </a:p>
          <a:p>
            <a:r>
              <a:rPr lang="en-GB" sz="3000" dirty="0"/>
              <a:t>We can adopt their targets, when they are better than the ones we first thought of!</a:t>
            </a:r>
          </a:p>
        </p:txBody>
      </p:sp>
    </p:spTree>
    <p:extLst>
      <p:ext uri="{BB962C8B-B14F-4D97-AF65-F5344CB8AC3E}">
        <p14:creationId xmlns:p14="http://schemas.microsoft.com/office/powerpoint/2010/main" val="41176874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a:t>
            </a:r>
            <a:r>
              <a:rPr lang="en-GB" sz="3000" dirty="0">
                <a:solidFill>
                  <a:srgbClr val="FF00FF"/>
                </a:solidFill>
              </a:rPr>
              <a:t>‘making informed judgements’</a:t>
            </a:r>
            <a:r>
              <a:rPr lang="en-GB" sz="3000" dirty="0"/>
              <a:t>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143440133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sz="3000" dirty="0"/>
              <a:t>This can be less threatening than one-to-one feedback (oral or written), especially critical feedback, and can be much more manageable for us.</a:t>
            </a:r>
          </a:p>
          <a:p>
            <a:r>
              <a:rPr lang="en-GB" sz="3000" dirty="0"/>
              <a:t>Let students hear feedback on work that is better than theirs (retaining anonymity).</a:t>
            </a:r>
          </a:p>
          <a:p>
            <a:r>
              <a:rPr lang="en-GB" sz="3000" dirty="0"/>
              <a:t>Let students hear feedback on other students’ disasters (retaining anonymity).</a:t>
            </a:r>
          </a:p>
          <a:p>
            <a:r>
              <a:rPr lang="en-GB" sz="3000" dirty="0"/>
              <a:t>Allow students to see </a:t>
            </a:r>
            <a:r>
              <a:rPr lang="en-GB" sz="3000" dirty="0">
                <a:solidFill>
                  <a:srgbClr val="FF00FF"/>
                </a:solidFill>
              </a:rPr>
              <a:t>‘where they’re at’ </a:t>
            </a:r>
            <a:r>
              <a:rPr lang="en-GB" sz="3000" dirty="0"/>
              <a:t>compared to others in the cohort.</a:t>
            </a:r>
          </a:p>
        </p:txBody>
      </p:sp>
    </p:spTree>
    <p:extLst>
      <p:ext uri="{BB962C8B-B14F-4D97-AF65-F5344CB8AC3E}">
        <p14:creationId xmlns:p14="http://schemas.microsoft.com/office/powerpoint/2010/main" val="69030926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L	Use statement banks to speed up formulating useful feedback</a:t>
            </a:r>
          </a:p>
        </p:txBody>
      </p:sp>
      <p:sp>
        <p:nvSpPr>
          <p:cNvPr id="3" name="Content Placeholder 2"/>
          <p:cNvSpPr>
            <a:spLocks noGrp="1"/>
          </p:cNvSpPr>
          <p:nvPr>
            <p:ph idx="1"/>
          </p:nvPr>
        </p:nvSpPr>
        <p:spPr/>
        <p:txBody>
          <a:bodyPr/>
          <a:lstStyle/>
          <a:p>
            <a:r>
              <a:rPr lang="en-GB" sz="3000" dirty="0"/>
              <a:t>Especially with online feedback, compile a bank of useful feedback statements.</a:t>
            </a:r>
          </a:p>
          <a:p>
            <a:r>
              <a:rPr lang="en-GB" sz="3000" dirty="0"/>
              <a:t>Make sure that there are sufficient ‘praise’ comments, to counterbalance critical ones.</a:t>
            </a:r>
          </a:p>
          <a:p>
            <a:r>
              <a:rPr lang="en-GB" sz="3000" dirty="0"/>
              <a:t>Get students themselves to compose statements, so that they get a sharper idea of what is wanted in their work.</a:t>
            </a:r>
          </a:p>
          <a:p>
            <a:r>
              <a:rPr lang="en-GB" sz="3000"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33666144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kern="1200" dirty="0">
                <a:solidFill>
                  <a:srgbClr val="00B0F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702962"/>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	Get students self-assessing, and give them feedback on their self-assessment.</a:t>
            </a:r>
          </a:p>
        </p:txBody>
      </p:sp>
      <p:sp>
        <p:nvSpPr>
          <p:cNvPr id="3" name="Content Placeholder 2"/>
          <p:cNvSpPr>
            <a:spLocks noGrp="1"/>
          </p:cNvSpPr>
          <p:nvPr>
            <p:ph idx="1"/>
          </p:nvPr>
        </p:nvSpPr>
        <p:spPr>
          <a:xfrm>
            <a:off x="358777" y="1412790"/>
            <a:ext cx="8605838" cy="4454609"/>
          </a:xfrm>
        </p:spPr>
        <p:txBody>
          <a:bodyPr/>
          <a:lstStyle/>
          <a:p>
            <a:r>
              <a:rPr lang="en-GB" sz="2800" dirty="0"/>
              <a:t>Turn self-assessment into a productive </a:t>
            </a:r>
            <a:r>
              <a:rPr lang="en-GB" sz="2800" dirty="0">
                <a:solidFill>
                  <a:srgbClr val="FF00FF"/>
                </a:solidFill>
              </a:rPr>
              <a:t>dialogue</a:t>
            </a:r>
            <a:r>
              <a:rPr lang="en-GB" sz="2800" dirty="0"/>
              <a:t> with us.</a:t>
            </a:r>
          </a:p>
          <a:p>
            <a:r>
              <a:rPr lang="en-GB" sz="2800" dirty="0"/>
              <a:t>Ask students what mark or grade </a:t>
            </a:r>
            <a:r>
              <a:rPr lang="en-GB" sz="2800" dirty="0">
                <a:solidFill>
                  <a:srgbClr val="FF00FF"/>
                </a:solidFill>
              </a:rPr>
              <a:t>they believe </a:t>
            </a:r>
            <a:r>
              <a:rPr lang="en-GB" sz="2800" dirty="0"/>
              <a:t>the work should be earning.</a:t>
            </a:r>
          </a:p>
          <a:p>
            <a:r>
              <a:rPr lang="en-GB" sz="2800" dirty="0"/>
              <a:t>Ask students what they think they did </a:t>
            </a:r>
            <a:r>
              <a:rPr lang="en-GB" sz="2800" dirty="0">
                <a:solidFill>
                  <a:srgbClr val="FF00FF"/>
                </a:solidFill>
              </a:rPr>
              <a:t>best</a:t>
            </a:r>
            <a:r>
              <a:rPr lang="en-GB" sz="2800" dirty="0"/>
              <a:t>, and praise them when indeed they did do this well.</a:t>
            </a:r>
          </a:p>
          <a:p>
            <a:r>
              <a:rPr lang="en-GB" sz="2800" dirty="0"/>
              <a:t>Ask students what they found the </a:t>
            </a:r>
            <a:r>
              <a:rPr lang="en-GB" sz="2800" dirty="0">
                <a:solidFill>
                  <a:srgbClr val="FF00FF"/>
                </a:solidFill>
              </a:rPr>
              <a:t>hardest</a:t>
            </a:r>
            <a:r>
              <a:rPr lang="en-GB" sz="2800" dirty="0"/>
              <a:t> part of the task, and praise them when they succeeded, and empathise when they didn’t.</a:t>
            </a:r>
          </a:p>
          <a:p>
            <a:r>
              <a:rPr lang="en-GB" sz="2800" dirty="0"/>
              <a:t>Ask students what they might </a:t>
            </a:r>
            <a:r>
              <a:rPr lang="en-GB" sz="2800" dirty="0">
                <a:solidFill>
                  <a:srgbClr val="FF00FF"/>
                </a:solidFill>
              </a:rPr>
              <a:t>change</a:t>
            </a:r>
            <a:r>
              <a:rPr lang="en-GB" sz="2800" dirty="0"/>
              <a:t> if they had another hour to do the task.</a:t>
            </a:r>
          </a:p>
        </p:txBody>
      </p:sp>
    </p:spTree>
    <p:extLst>
      <p:ext uri="{BB962C8B-B14F-4D97-AF65-F5344CB8AC3E}">
        <p14:creationId xmlns:p14="http://schemas.microsoft.com/office/powerpoint/2010/main" val="4157139208"/>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3200" dirty="0">
                <a:solidFill>
                  <a:srgbClr val="00B0F0"/>
                </a:solidFill>
                <a:latin typeface="Calibri" panose="020F0502020204030204" pitchFamily="34" charset="0"/>
                <a:ea typeface="Times New Roman"/>
                <a:cs typeface="Calibri" panose="020F0502020204030204" pitchFamily="34" charset="0"/>
              </a:rPr>
              <a:t>Self-Assessment of your Assignment </a:t>
            </a:r>
            <a:br>
              <a:rPr lang="en-GB" sz="1800" dirty="0">
                <a:solidFill>
                  <a:srgbClr val="00B0F0"/>
                </a:solidFill>
                <a:latin typeface="Calibri" panose="020F0502020204030204" pitchFamily="34" charset="0"/>
                <a:ea typeface="Times New Roman"/>
                <a:cs typeface="Calibri" panose="020F0502020204030204" pitchFamily="34" charset="0"/>
              </a:rPr>
            </a:br>
            <a:r>
              <a:rPr lang="en-GB" sz="1800" dirty="0">
                <a:solidFill>
                  <a:srgbClr val="0070C0"/>
                </a:solidFill>
                <a:latin typeface="Calibri" panose="020F0502020204030204" pitchFamily="34" charset="0"/>
                <a:ea typeface="Times New Roman"/>
                <a:cs typeface="Calibri" panose="020F0502020204030204" pitchFamily="34" charset="0"/>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rgbClr val="00B0F0"/>
                </a:solidFill>
                <a:latin typeface="Calibri" panose="020F0502020204030204" pitchFamily="34" charset="0"/>
                <a:ea typeface="Times New Roman"/>
                <a:cs typeface="Calibri" panose="020F0502020204030204" pitchFamily="34" charset="0"/>
              </a:rPr>
            </a:br>
            <a:endParaRPr lang="en-GB" sz="1800" dirty="0">
              <a:solidFill>
                <a:srgbClr val="00B0F0"/>
              </a:solidFill>
              <a:latin typeface="Calibri" panose="020F0502020204030204" pitchFamily="34" charset="0"/>
              <a:cs typeface="Calibri" panose="020F0502020204030204" pitchFamily="34" charset="0"/>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Comic Sans MS"/>
                          <a:ea typeface="Times New Roman"/>
                        </a:rPr>
                        <a:t>Questions</a:t>
                      </a: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Action Button: Blank 2">
            <a:hlinkClick r:id="rId2" action="ppaction://hlinkpres?slideindex=5&amp;slidetitle=Slide 5" highlightClick="1"/>
            <a:extLst>
              <a:ext uri="{FF2B5EF4-FFF2-40B4-BE49-F238E27FC236}">
                <a16:creationId xmlns:a16="http://schemas.microsoft.com/office/drawing/2014/main" id="{A98DF89A-B5FD-4502-8BEA-CA0889A55489}"/>
              </a:ext>
            </a:extLst>
          </p:cNvPr>
          <p:cNvSpPr/>
          <p:nvPr/>
        </p:nvSpPr>
        <p:spPr bwMode="auto">
          <a:xfrm>
            <a:off x="1763610" y="1412778"/>
            <a:ext cx="864120" cy="576022"/>
          </a:xfrm>
          <a:prstGeom prst="actionButtonBlank">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9698048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	Try to avoid ‘final language’ in feedback</a:t>
            </a:r>
          </a:p>
        </p:txBody>
      </p:sp>
      <p:sp>
        <p:nvSpPr>
          <p:cNvPr id="3" name="Content Placeholder 2"/>
          <p:cNvSpPr>
            <a:spLocks noGrp="1"/>
          </p:cNvSpPr>
          <p:nvPr>
            <p:ph idx="1"/>
          </p:nvPr>
        </p:nvSpPr>
        <p:spPr/>
        <p:txBody>
          <a:bodyPr/>
          <a:lstStyle/>
          <a:p>
            <a:r>
              <a:rPr lang="en-GB" sz="3000" dirty="0"/>
              <a:t>‘Final language’ includes words such as ‘excellent’, ‘good’, ‘poor’, ‘adequate’, ‘satisfactory’, and so on – it doesn’t give students ‘anywhere to go next’.</a:t>
            </a:r>
          </a:p>
          <a:p>
            <a:r>
              <a:rPr lang="en-GB" sz="3000" dirty="0"/>
              <a:t>It is better to say things such as:</a:t>
            </a:r>
          </a:p>
          <a:p>
            <a:pPr marL="1255713" lvl="1" indent="-542925"/>
            <a:r>
              <a:rPr lang="en-GB" sz="2600" dirty="0">
                <a:solidFill>
                  <a:srgbClr val="002060"/>
                </a:solidFill>
              </a:rPr>
              <a:t>‘I really like how you approached so-and-so’</a:t>
            </a:r>
          </a:p>
          <a:p>
            <a:pPr marL="1255713" lvl="1" indent="-542925"/>
            <a:r>
              <a:rPr lang="en-GB" sz="2600" dirty="0">
                <a:solidFill>
                  <a:srgbClr val="002060"/>
                </a:solidFill>
              </a:rPr>
              <a:t>‘It might have helped if you’d done such-and such’</a:t>
            </a:r>
          </a:p>
          <a:p>
            <a:pPr marL="1255713" lvl="1" indent="-542925"/>
            <a:r>
              <a:rPr lang="en-GB" sz="2600" dirty="0">
                <a:solidFill>
                  <a:srgbClr val="002060"/>
                </a:solidFill>
              </a:rPr>
              <a:t>‘One thing you did really well was so-and-so’</a:t>
            </a:r>
          </a:p>
          <a:p>
            <a:pPr marL="1255713" lvl="1" indent="-542925"/>
            <a:r>
              <a:rPr lang="en-GB" sz="2600" dirty="0">
                <a:solidFill>
                  <a:srgbClr val="002060"/>
                </a:solidFill>
              </a:rPr>
              <a:t>‘You probably know that such-and-such didn’t really work’</a:t>
            </a:r>
          </a:p>
        </p:txBody>
      </p:sp>
    </p:spTree>
    <p:extLst>
      <p:ext uri="{BB962C8B-B14F-4D97-AF65-F5344CB8AC3E}">
        <p14:creationId xmlns:p14="http://schemas.microsoft.com/office/powerpoint/2010/main" val="2845546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15972283"/>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Fifteen ideas for making assessment and feedback more effective, efficient and manageable for us, and for students</a:t>
            </a:r>
            <a:endPar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Design much shorter assessments.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Increase formative assessment and reduce summative 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Don’t just use essays.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more use of oral feedback rather than written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Speed up feedback so students still care about it when they receive it.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giving feedback to each other, and sharing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Let students right into the meaning of assessment criteria, by explaining and illustrating these in whole-group contexts such as lectures.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Show students a range of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formulating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designing and applying assessment criteria.</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the most of feedback to students in small-group contexts, such as tutorials.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Use statement banks to speed up formulating useful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Try to avoid ‘final language’ in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Always make assignment design a team effort.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0790128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Pick the best 9 ideas: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12750267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Your results...</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1610098713"/>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F0"/>
                </a:solidFill>
              </a:rPr>
              <a:t>Now your turn to make some informed judgements</a:t>
            </a:r>
          </a:p>
        </p:txBody>
      </p:sp>
      <p:sp>
        <p:nvSpPr>
          <p:cNvPr id="3" name="Content Placeholder 2"/>
          <p:cNvSpPr>
            <a:spLocks noGrp="1"/>
          </p:cNvSpPr>
          <p:nvPr>
            <p:ph idx="1"/>
          </p:nvPr>
        </p:nvSpPr>
        <p:spPr/>
        <p:txBody>
          <a:bodyPr/>
          <a:lstStyle/>
          <a:p>
            <a:r>
              <a:rPr lang="en-GB" sz="3000" dirty="0"/>
              <a:t>In a minute, I’ll show again the slide with all 15 ideas on it.</a:t>
            </a:r>
          </a:p>
          <a:p>
            <a:r>
              <a:rPr lang="en-GB" sz="3000" dirty="0"/>
              <a:t>In your group, </a:t>
            </a:r>
            <a:r>
              <a:rPr lang="en-GB" sz="3000" dirty="0">
                <a:solidFill>
                  <a:srgbClr val="CC0000"/>
                </a:solidFill>
              </a:rPr>
              <a:t>discuss and argue</a:t>
            </a:r>
            <a:r>
              <a:rPr lang="en-GB" sz="3000" dirty="0"/>
              <a:t>, arranging your top 9 in a ‘diamond 9’ pattern, just jotting down the relevant letters on a bit of paper.</a:t>
            </a:r>
          </a:p>
          <a:p>
            <a:r>
              <a:rPr lang="en-GB" sz="3000" dirty="0"/>
              <a:t>At any point, insert </a:t>
            </a:r>
            <a:r>
              <a:rPr lang="en-GB" sz="3000" dirty="0">
                <a:solidFill>
                  <a:srgbClr val="FF0000"/>
                </a:solidFill>
              </a:rPr>
              <a:t>one better choice</a:t>
            </a:r>
            <a:r>
              <a:rPr lang="en-GB" sz="3000" dirty="0"/>
              <a:t>, and place it in order among your top 9.</a:t>
            </a:r>
          </a:p>
          <a:p>
            <a:r>
              <a:rPr lang="en-GB" sz="3000" dirty="0"/>
              <a:t>Be ready to justify your top choices to the rest of us.</a:t>
            </a:r>
          </a:p>
          <a:p>
            <a:endParaRPr lang="en-GB" sz="3000" dirty="0"/>
          </a:p>
        </p:txBody>
      </p:sp>
    </p:spTree>
    <p:extLst>
      <p:ext uri="{BB962C8B-B14F-4D97-AF65-F5344CB8AC3E}">
        <p14:creationId xmlns:p14="http://schemas.microsoft.com/office/powerpoint/2010/main" val="2919440845"/>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8091-0EA3-4801-8A52-71EFE607FA3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What can I do when….?</a:t>
            </a:r>
          </a:p>
        </p:txBody>
      </p:sp>
      <p:sp>
        <p:nvSpPr>
          <p:cNvPr id="3" name="Content Placeholder 2">
            <a:extLst>
              <a:ext uri="{FF2B5EF4-FFF2-40B4-BE49-F238E27FC236}">
                <a16:creationId xmlns:a16="http://schemas.microsoft.com/office/drawing/2014/main" id="{A046C94C-700D-49F5-8DE5-5BD615C5EE37}"/>
              </a:ext>
            </a:extLst>
          </p:cNvPr>
          <p:cNvSpPr>
            <a:spLocks noGrp="1"/>
          </p:cNvSpPr>
          <p:nvPr>
            <p:ph idx="1"/>
          </p:nvPr>
        </p:nvSpPr>
        <p:spPr/>
        <p:txBody>
          <a:bodyPr/>
          <a:lstStyle/>
          <a:p>
            <a:r>
              <a:rPr lang="en-GB" dirty="0"/>
              <a:t>Now it’s over to you.</a:t>
            </a:r>
          </a:p>
          <a:p>
            <a:r>
              <a:rPr lang="en-GB" dirty="0"/>
              <a:t>Please jot down on post-its your ending to any question about teaching, learning or assessment starting with the words </a:t>
            </a:r>
            <a:r>
              <a:rPr lang="en-GB" dirty="0">
                <a:solidFill>
                  <a:srgbClr val="00B0F0"/>
                </a:solidFill>
              </a:rPr>
              <a:t>What can I do when….?</a:t>
            </a:r>
          </a:p>
          <a:p>
            <a:r>
              <a:rPr lang="en-GB" dirty="0"/>
              <a:t>Please swap post-its so you don’t know whose you’ve got.</a:t>
            </a:r>
          </a:p>
          <a:p>
            <a:r>
              <a:rPr lang="en-GB" dirty="0"/>
              <a:t>Please read out, when chosen, a question from a post-it you now have.</a:t>
            </a:r>
          </a:p>
        </p:txBody>
      </p:sp>
    </p:spTree>
    <p:extLst>
      <p:ext uri="{BB962C8B-B14F-4D97-AF65-F5344CB8AC3E}">
        <p14:creationId xmlns:p14="http://schemas.microsoft.com/office/powerpoint/2010/main" val="3507119260"/>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latin typeface="Calibri" panose="020F0502020204030204" pitchFamily="34" charset="0"/>
                <a:cs typeface="Calibri" panose="020F0502020204030204" pitchFamily="34" charset="0"/>
              </a:rPr>
              <a:t>Learning, feedback and assessment:</a:t>
            </a:r>
          </a:p>
          <a:p>
            <a:r>
              <a:rPr lang="en-GB" dirty="0">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161989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33767542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29022531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34480400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None/>
            </a:pPr>
            <a:r>
              <a:rPr lang="en-GB" sz="2000" dirty="0"/>
              <a:t>Race, P. (2001) </a:t>
            </a:r>
            <a:r>
              <a:rPr lang="en-GB" sz="2000" i="1" dirty="0"/>
              <a:t>A Briefing on Self, Peer &amp; Group Assessment</a:t>
            </a:r>
            <a:r>
              <a:rPr lang="en-GB" sz="2000" dirty="0"/>
              <a:t> </a:t>
            </a:r>
            <a:r>
              <a:rPr lang="en-GB" sz="2000" dirty="0">
                <a:hlinkClick r:id="rId3"/>
              </a:rPr>
              <a:t>https://phil-race.co.uk/archive-of-downloads-from-previous-website/</a:t>
            </a:r>
            <a:r>
              <a:rPr lang="en-GB" sz="2000" dirty="0"/>
              <a:t> </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4"/>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67182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Learning, feedback and assessment:</a:t>
            </a:r>
            <a:br>
              <a:rPr lang="en-GB" dirty="0"/>
            </a:br>
            <a:r>
              <a:rPr lang="en-GB" dirty="0"/>
              <a:t>the ten most important words</a:t>
            </a:r>
          </a:p>
        </p:txBody>
      </p:sp>
    </p:spTree>
    <p:extLst>
      <p:ext uri="{BB962C8B-B14F-4D97-AF65-F5344CB8AC3E}">
        <p14:creationId xmlns:p14="http://schemas.microsoft.com/office/powerpoint/2010/main" val="2265650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33322962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You will be able to download my main slides</a:t>
            </a:r>
            <a:endParaRPr lang="en-US" sz="3600" b="1" dirty="0">
              <a:solidFill>
                <a:srgbClr val="00B0F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later today</a:t>
            </a:r>
            <a:r>
              <a:rPr lang="en-GB" baseline="30000" dirty="0"/>
              <a: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philatgihe19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2937270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student learning happen effectively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dirty="0">
                <a:solidFill>
                  <a:srgbClr val="00B0F0"/>
                </a:solidFill>
              </a:rPr>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extLst>
      <p:ext uri="{BB962C8B-B14F-4D97-AF65-F5344CB8AC3E}">
        <p14:creationId xmlns:p14="http://schemas.microsoft.com/office/powerpoint/2010/main" val="4117097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ED2F-E894-4657-8A68-BB82B056A2B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latin typeface="Calibri" panose="020F0502020204030204" pitchFamily="34" charset="0"/>
                <a:cs typeface="Calibri" panose="020F0502020204030204" pitchFamily="34" charset="0"/>
              </a:rPr>
              <a:t>What sorts of evidence do students need?</a:t>
            </a:r>
          </a:p>
        </p:txBody>
      </p:sp>
      <p:sp>
        <p:nvSpPr>
          <p:cNvPr id="3" name="Content Placeholder 2">
            <a:extLst>
              <a:ext uri="{FF2B5EF4-FFF2-40B4-BE49-F238E27FC236}">
                <a16:creationId xmlns:a16="http://schemas.microsoft.com/office/drawing/2014/main" id="{FB2AA353-63C2-417A-9729-D2E28BC945EE}"/>
              </a:ext>
            </a:extLst>
          </p:cNvPr>
          <p:cNvSpPr>
            <a:spLocks noGrp="1"/>
          </p:cNvSpPr>
          <p:nvPr>
            <p:ph idx="1"/>
          </p:nvPr>
        </p:nvSpPr>
        <p:spPr/>
        <p:txBody>
          <a:bodyPr/>
          <a:lstStyle/>
          <a:p>
            <a:r>
              <a:rPr lang="en-GB" sz="2800" dirty="0"/>
              <a:t>Examples of good, bad and indifferent work, so they can see what they’re trying to do, and surpass the good examples.</a:t>
            </a:r>
          </a:p>
          <a:p>
            <a:r>
              <a:rPr lang="en-GB" sz="2800" dirty="0"/>
              <a:t>Examples of feedback (feed-forward) on examples of work, so they can fine-tune their approaches.</a:t>
            </a:r>
          </a:p>
          <a:p>
            <a:r>
              <a:rPr lang="en-GB" sz="2800" dirty="0"/>
              <a:t>Examples of assessment criteria they can apply to given examples of work (and indeed their own work) so they can see where they’re at in their learning.</a:t>
            </a:r>
          </a:p>
          <a:p>
            <a:r>
              <a:rPr lang="en-GB" sz="2800" dirty="0"/>
              <a:t>Rehearsal opportunities for new assessment formats, so they can fine-tune their approaches.</a:t>
            </a:r>
          </a:p>
        </p:txBody>
      </p:sp>
    </p:spTree>
    <p:extLst>
      <p:ext uri="{BB962C8B-B14F-4D97-AF65-F5344CB8AC3E}">
        <p14:creationId xmlns:p14="http://schemas.microsoft.com/office/powerpoint/2010/main" val="2656351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2353474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773"/>
            <a:ext cx="9256707" cy="6918170"/>
          </a:xfrm>
          <a:prstGeom prst="rect">
            <a:avLst/>
          </a:prstGeom>
        </p:spPr>
      </p:pic>
    </p:spTree>
    <p:extLst>
      <p:ext uri="{BB962C8B-B14F-4D97-AF65-F5344CB8AC3E}">
        <p14:creationId xmlns:p14="http://schemas.microsoft.com/office/powerpoint/2010/main" val="140993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5820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919101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latin typeface="Calibri" panose="020F0502020204030204" pitchFamily="34" charset="0"/>
                <a:cs typeface="Calibri" panose="020F0502020204030204" pitchFamily="34" charset="0"/>
              </a:rPr>
              <a:t>How you learn:</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38100">
                <a:solidFill>
                  <a:srgbClr val="660066"/>
                </a:solidFill>
              </a:ln>
              <a:solidFill>
                <a:srgbClr val="000000"/>
              </a:solidFill>
              <a:effectLst/>
              <a:uLnTx/>
              <a:uFillTx/>
              <a:latin typeface="Calibri" pitchFamily="34" charset="0"/>
              <a:ea typeface="+mn-ea"/>
              <a:cs typeface="+mn-cs"/>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4</a:t>
            </a:r>
          </a:p>
        </p:txBody>
      </p:sp>
    </p:spTree>
    <p:extLst>
      <p:ext uri="{BB962C8B-B14F-4D97-AF65-F5344CB8AC3E}">
        <p14:creationId xmlns:p14="http://schemas.microsoft.com/office/powerpoint/2010/main" val="269967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6971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practice</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trial and error</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having a go</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repetition</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13992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Task: who said this?</a:t>
            </a:r>
          </a:p>
        </p:txBody>
      </p:sp>
      <p:sp>
        <p:nvSpPr>
          <p:cNvPr id="20483" name="Rectangle 3"/>
          <p:cNvSpPr>
            <a:spLocks noGrp="1" noRot="1" noChangeArrowheads="1"/>
          </p:cNvSpPr>
          <p:nvPr>
            <p:ph idx="1"/>
          </p:nvPr>
        </p:nvSpPr>
        <p:spPr>
          <a:xfrm>
            <a:off x="301625" y="1341438"/>
            <a:ext cx="8540750" cy="4757737"/>
          </a:xfrm>
        </p:spPr>
        <p:txBody>
          <a:bodyPr/>
          <a:lstStyle/>
          <a:p>
            <a:pPr>
              <a:spcBef>
                <a:spcPct val="30000"/>
              </a:spcBef>
              <a:buFont typeface="Wingdings" pitchFamily="2" charset="2"/>
              <a:buNone/>
            </a:pPr>
            <a:r>
              <a:rPr lang="en-GB" dirty="0"/>
              <a:t>‘Learning is experience, </a:t>
            </a:r>
          </a:p>
          <a:p>
            <a:pPr>
              <a:spcBef>
                <a:spcPct val="30000"/>
              </a:spcBef>
              <a:buFont typeface="Wingdings" pitchFamily="2" charset="2"/>
              <a:buNone/>
            </a:pPr>
            <a:r>
              <a:rPr lang="en-GB" dirty="0"/>
              <a:t>Everything else is just information’</a:t>
            </a:r>
          </a:p>
          <a:p>
            <a:pPr>
              <a:spcBef>
                <a:spcPct val="30000"/>
              </a:spcBef>
              <a:buFont typeface="Wingdings" pitchFamily="2" charset="2"/>
              <a:buNone/>
            </a:pPr>
            <a:r>
              <a:rPr lang="en-GB" dirty="0"/>
              <a:t>‘Everything should be made as simple as possible,</a:t>
            </a:r>
          </a:p>
          <a:p>
            <a:pPr>
              <a:spcBef>
                <a:spcPct val="30000"/>
              </a:spcBef>
              <a:buFont typeface="Wingdings" pitchFamily="2" charset="2"/>
              <a:buNone/>
            </a:pPr>
            <a:r>
              <a:rPr lang="en-GB" dirty="0"/>
              <a:t>	but not simpler’.</a:t>
            </a:r>
          </a:p>
          <a:p>
            <a:pPr>
              <a:spcBef>
                <a:spcPct val="30000"/>
              </a:spcBef>
              <a:buFont typeface="Wingdings" pitchFamily="2" charset="2"/>
              <a:buNone/>
            </a:pPr>
            <a:r>
              <a:rPr lang="en-GB" dirty="0">
                <a:solidFill>
                  <a:schemeClr val="tx1"/>
                </a:solidFill>
              </a:rPr>
              <a:t>(Albert Einstein, 1879-1955).</a:t>
            </a:r>
          </a:p>
          <a:p>
            <a:pPr>
              <a:spcBef>
                <a:spcPct val="30000"/>
              </a:spcBef>
              <a:buFont typeface="Wingdings" pitchFamily="2" charset="2"/>
              <a:buNone/>
            </a:pPr>
            <a:endParaRPr lang="en-GB" dirty="0">
              <a:solidFill>
                <a:srgbClr val="FFFF00"/>
              </a:solidFill>
            </a:endParaRPr>
          </a:p>
          <a:p>
            <a:pPr>
              <a:spcBef>
                <a:spcPct val="30000"/>
              </a:spcBef>
              <a:buFont typeface="Wingdings" pitchFamily="2" charset="2"/>
              <a:buNone/>
            </a:pPr>
            <a:endParaRPr lang="en-GB" dirty="0"/>
          </a:p>
        </p:txBody>
      </p:sp>
      <p:sp>
        <p:nvSpPr>
          <p:cNvPr id="3379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1800" b="0">
              <a:solidFill>
                <a:srgbClr val="000000"/>
              </a:solidFill>
            </a:endParaRPr>
          </a:p>
        </p:txBody>
      </p:sp>
      <p:pic>
        <p:nvPicPr>
          <p:cNvPr id="20487" name="Picture 7" descr="einstein"/>
          <p:cNvPicPr>
            <a:picLocks noChangeAspect="1" noChangeArrowheads="1"/>
          </p:cNvPicPr>
          <p:nvPr/>
        </p:nvPicPr>
        <p:blipFill>
          <a:blip r:embed="rId4" cstate="email"/>
          <a:srcRect/>
          <a:stretch>
            <a:fillRect/>
          </a:stretch>
        </p:blipFill>
        <p:spPr bwMode="auto">
          <a:xfrm>
            <a:off x="6804025" y="4149725"/>
            <a:ext cx="2057400" cy="2343150"/>
          </a:xfrm>
          <a:prstGeom prst="rect">
            <a:avLst/>
          </a:prstGeom>
          <a:noFill/>
          <a:ln w="9525">
            <a:noFill/>
            <a:miter lim="800000"/>
            <a:headEnd/>
            <a:tailEnd/>
          </a:ln>
        </p:spPr>
      </p:pic>
    </p:spTree>
    <p:extLst>
      <p:ext uri="{BB962C8B-B14F-4D97-AF65-F5344CB8AC3E}">
        <p14:creationId xmlns:p14="http://schemas.microsoft.com/office/powerpoint/2010/main" val="2645420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2375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Another...</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pic>
        <p:nvPicPr>
          <p:cNvPr id="47111" name="Picture 7" descr="nbohr"/>
          <p:cNvPicPr>
            <a:picLocks noChangeAspect="1" noChangeArrowheads="1"/>
          </p:cNvPicPr>
          <p:nvPr/>
        </p:nvPicPr>
        <p:blipFill>
          <a:blip r:embed="rId3" cstate="email"/>
          <a:srcRect/>
          <a:stretch>
            <a:fillRect/>
          </a:stretch>
        </p:blipFill>
        <p:spPr bwMode="auto">
          <a:xfrm>
            <a:off x="5508130" y="4586281"/>
            <a:ext cx="1706562" cy="2089150"/>
          </a:xfrm>
          <a:prstGeom prst="rect">
            <a:avLst/>
          </a:prstGeom>
          <a:noFill/>
          <a:ln w="9525">
            <a:noFill/>
            <a:miter lim="800000"/>
            <a:headEnd/>
            <a:tailEnd/>
          </a:ln>
        </p:spPr>
      </p:pic>
    </p:spTree>
    <p:extLst>
      <p:ext uri="{BB962C8B-B14F-4D97-AF65-F5344CB8AC3E}">
        <p14:creationId xmlns:p14="http://schemas.microsoft.com/office/powerpoint/2010/main" val="736618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extLst>
      <p:ext uri="{BB962C8B-B14F-4D97-AF65-F5344CB8AC3E}">
        <p14:creationId xmlns:p14="http://schemas.microsoft.com/office/powerpoint/2010/main" val="25813311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FF0000"/>
                </a:solidFill>
              </a:rPr>
              <a:t>feel</a:t>
            </a:r>
            <a:r>
              <a:rPr lang="en-GB" dirty="0"/>
              <a:t> good about.</a:t>
            </a:r>
          </a:p>
          <a:p>
            <a:pPr eaLnBrk="1" hangingPunct="1"/>
            <a:r>
              <a:rPr lang="en-GB" dirty="0"/>
              <a:t>How can you justify feeling good about this? </a:t>
            </a:r>
            <a:r>
              <a:rPr lang="en-GB" dirty="0">
                <a:solidFill>
                  <a:srgbClr val="FF0000"/>
                </a:solidFill>
              </a:rPr>
              <a:t>What’s your evidence to support this feeling? </a:t>
            </a:r>
            <a:r>
              <a:rPr lang="en-GB" dirty="0"/>
              <a:t>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519340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feedback</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other people’s reactions</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praise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gaining confidence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43129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Students as partners…</a:t>
            </a:r>
            <a:endParaRPr lang="en-US" sz="3600" dirty="0">
              <a:solidFill>
                <a:srgbClr val="00B0F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4209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8848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38924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extLst>
      <p:ext uri="{BB962C8B-B14F-4D97-AF65-F5344CB8AC3E}">
        <p14:creationId xmlns:p14="http://schemas.microsoft.com/office/powerpoint/2010/main" val="57268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1124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70653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did not want to be seen not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05020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1557697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doing</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feedback</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997713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2480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3370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Teaching, learning and 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935392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Verdana" pitchFamily="34" charset="0"/>
                <a:ea typeface="+mn-ea"/>
                <a:cs typeface="+mn-cs"/>
              </a:rPr>
              <a:t>- No!</a:t>
            </a:r>
            <a:r>
              <a:rPr kumimoji="0" lang="en-GB" sz="3200" b="0" i="0" u="none" strike="noStrike" kern="1200" cap="none" spc="0" normalizeH="0" baseline="0" noProof="0" dirty="0">
                <a:ln>
                  <a:noFill/>
                </a:ln>
                <a:solidFill>
                  <a:srgbClr val="C00000"/>
                </a:solidFill>
                <a:effectLst/>
                <a:uLnTx/>
                <a:uFillTx/>
                <a:latin typeface="Comic Sans MS" pitchFamily="66" charset="0"/>
                <a:ea typeface="+mn-ea"/>
                <a:cs typeface="+mn-cs"/>
              </a:rPr>
              <a:t> </a:t>
            </a:r>
            <a:r>
              <a:rPr kumimoji="0" lang="en-GB" sz="2800" b="1" i="0" u="none" strike="noStrike" kern="1200" cap="none" spc="0" normalizeH="0" baseline="0" noProof="0" dirty="0">
                <a:ln>
                  <a:noFill/>
                </a:ln>
                <a:solidFill>
                  <a:srgbClr val="C00000"/>
                </a:solidFill>
                <a:effectLst/>
                <a:uLnTx/>
                <a:uFillTx/>
                <a:latin typeface="Verdana" pitchFamily="34" charset="0"/>
                <a:ea typeface="+mn-ea"/>
                <a:cs typeface="+mn-cs"/>
              </a:rPr>
              <a:t>It’s not a cycle</a:t>
            </a:r>
          </a:p>
        </p:txBody>
      </p:sp>
    </p:spTree>
    <p:extLst>
      <p:ext uri="{BB962C8B-B14F-4D97-AF65-F5344CB8AC3E}">
        <p14:creationId xmlns:p14="http://schemas.microsoft.com/office/powerpoint/2010/main" val="419836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solidFill>
                  <a:srgbClr val="00B0F0"/>
                </a:solidFill>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632072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170855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39429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23767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7153582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3230245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Calibri" pitchFamily="34" charset="0"/>
                <a:ea typeface="+mn-ea"/>
                <a:cs typeface="+mn-cs"/>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86028" name="Text Box 12"/>
          <p:cNvSpPr txBox="1">
            <a:spLocks noChangeArrowheads="1"/>
          </p:cNvSpPr>
          <p:nvPr/>
        </p:nvSpPr>
        <p:spPr bwMode="auto">
          <a:xfrm>
            <a:off x="714348" y="260648"/>
            <a:ext cx="7494671" cy="5232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41190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185983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omic Sans MS" pitchFamily="66" charset="0"/>
                <a:ea typeface="+mn-ea"/>
                <a:cs typeface="+mn-cs"/>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pic>
        <p:nvPicPr>
          <p:cNvPr id="16" name="Picture 15" descr="boud.jpg"/>
          <p:cNvPicPr>
            <a:picLocks noChangeAspect="1"/>
          </p:cNvPicPr>
          <p:nvPr/>
        </p:nvPicPr>
        <p:blipFill>
          <a:blip r:embed="rId4" cstate="email"/>
          <a:stretch>
            <a:fillRect/>
          </a:stretch>
        </p:blipFill>
        <p:spPr>
          <a:xfrm>
            <a:off x="6444208" y="2492896"/>
            <a:ext cx="2428875" cy="4052892"/>
          </a:xfrm>
          <a:prstGeom prst="rect">
            <a:avLst/>
          </a:prstGeom>
        </p:spPr>
      </p:pic>
      <p:sp>
        <p:nvSpPr>
          <p:cNvPr id="17" name="TextBox 16"/>
          <p:cNvSpPr txBox="1"/>
          <p:nvPr/>
        </p:nvSpPr>
        <p:spPr>
          <a:xfrm>
            <a:off x="6516216" y="5877272"/>
            <a:ext cx="228601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Comic Sans MS" pitchFamily="66" charset="0"/>
                <a:ea typeface="+mn-ea"/>
                <a:cs typeface="+mn-cs"/>
              </a:rPr>
              <a:t>David Boud</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Tree>
    <p:extLst>
      <p:ext uri="{BB962C8B-B14F-4D97-AF65-F5344CB8AC3E}">
        <p14:creationId xmlns:p14="http://schemas.microsoft.com/office/powerpoint/2010/main" val="245795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7" grpId="0"/>
      <p:bldP spid="1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71113603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14525205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What else can we do to use assessment and feedback to:</a:t>
            </a:r>
          </a:p>
        </p:txBody>
      </p:sp>
    </p:spTree>
    <p:extLst>
      <p:ext uri="{BB962C8B-B14F-4D97-AF65-F5344CB8AC3E}">
        <p14:creationId xmlns:p14="http://schemas.microsoft.com/office/powerpoint/2010/main" val="285208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6540"/>
            <a:ext cx="6697400" cy="3272013"/>
          </a:xfrm>
          <a:noFill/>
        </p:spPr>
        <p:txBody>
          <a:bodyPr/>
          <a:lstStyle/>
          <a:p>
            <a:pPr algn="ctr">
              <a:defRPr/>
            </a:pPr>
            <a:r>
              <a:rPr lang="en-US" sz="8800" dirty="0">
                <a:solidFill>
                  <a:srgbClr val="FF0000"/>
                </a:solidFill>
                <a:latin typeface="AR CARTER" panose="02000000000000000000" pitchFamily="2" charset="0"/>
              </a:rPr>
              <a:t>Teaching to Activate Learning</a:t>
            </a:r>
            <a:br>
              <a:rPr lang="en-US" sz="4400" dirty="0">
                <a:solidFill>
                  <a:srgbClr val="FFFF00"/>
                </a:solidFill>
                <a:latin typeface="+mn-lt"/>
              </a:rPr>
            </a:b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87405" y="4419762"/>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960636" y="3580992"/>
            <a:ext cx="604884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p>
        </p:txBody>
      </p:sp>
      <p:pic>
        <p:nvPicPr>
          <p:cNvPr id="7" name="Picture 6">
            <a:extLst>
              <a:ext uri="{FF2B5EF4-FFF2-40B4-BE49-F238E27FC236}">
                <a16:creationId xmlns:a16="http://schemas.microsoft.com/office/drawing/2014/main" id="{F2C7B59A-C98A-4973-B160-67FDCFCE59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60" y="5589300"/>
            <a:ext cx="540075" cy="297099"/>
          </a:xfrm>
          <a:prstGeom prst="rect">
            <a:avLst/>
          </a:prstGeom>
        </p:spPr>
      </p:pic>
    </p:spTree>
    <p:extLst>
      <p:ext uri="{BB962C8B-B14F-4D97-AF65-F5344CB8AC3E}">
        <p14:creationId xmlns:p14="http://schemas.microsoft.com/office/powerpoint/2010/main" val="4130796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188913"/>
            <a:ext cx="8713788" cy="35968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kern="1200" dirty="0">
                <a:solidFill>
                  <a:srgbClr val="00B0F0"/>
                </a:solidFill>
                <a:latin typeface="Calibri" panose="020F0502020204030204" pitchFamily="34" charset="0"/>
                <a:ea typeface="+mn-ea"/>
                <a:cs typeface="Calibri" panose="020F0502020204030204" pitchFamily="34" charset="0"/>
              </a:rPr>
              <a:t>Characteristics of teachers who get engagement going?</a:t>
            </a:r>
          </a:p>
        </p:txBody>
      </p:sp>
      <p:sp>
        <p:nvSpPr>
          <p:cNvPr id="10243" name="Content Placeholder 2"/>
          <p:cNvSpPr>
            <a:spLocks noGrp="1"/>
          </p:cNvSpPr>
          <p:nvPr>
            <p:ph idx="1"/>
          </p:nvPr>
        </p:nvSpPr>
        <p:spPr>
          <a:xfrm>
            <a:off x="0" y="764630"/>
            <a:ext cx="9144000" cy="5221610"/>
          </a:xfrm>
        </p:spPr>
        <p:txBody>
          <a:bodyPr/>
          <a:lstStyle/>
          <a:p>
            <a:pPr marL="514350" indent="-514350">
              <a:buFont typeface="+mj-lt"/>
              <a:buAutoNum type="alphaUcPeriod"/>
            </a:pPr>
            <a:r>
              <a:rPr lang="en-GB" sz="2800" dirty="0"/>
              <a:t>Knows subject  material thoroughly</a:t>
            </a:r>
          </a:p>
          <a:p>
            <a:pPr marL="514350" indent="-514350">
              <a:buFont typeface="+mj-lt"/>
              <a:buAutoNum type="alphaUcPeriod"/>
            </a:pPr>
            <a:r>
              <a:rPr lang="en-GB" sz="2800" dirty="0"/>
              <a:t>Adopts a scholarly approach to the practice of teaching</a:t>
            </a:r>
          </a:p>
          <a:p>
            <a:pPr marL="514350" indent="-514350">
              <a:buFont typeface="+mj-lt"/>
              <a:buAutoNum type="alphaUcPeriod"/>
            </a:pPr>
            <a:r>
              <a:rPr lang="en-GB" sz="2800" dirty="0"/>
              <a:t>Is reflective and regularly reviews own practice</a:t>
            </a:r>
          </a:p>
          <a:p>
            <a:pPr marL="514350" indent="-514350">
              <a:buFont typeface="+mj-lt"/>
              <a:buAutoNum type="alphaUcPeriod"/>
            </a:pPr>
            <a:r>
              <a:rPr lang="en-GB" sz="2800" dirty="0"/>
              <a:t>Is well organised and plans curriculum effectively</a:t>
            </a:r>
          </a:p>
          <a:p>
            <a:pPr marL="514350" indent="-514350">
              <a:buFont typeface="+mj-lt"/>
              <a:buAutoNum type="alphaUcPeriod"/>
            </a:pPr>
            <a:r>
              <a:rPr lang="en-GB" sz="2800" dirty="0"/>
              <a:t>Is passionate about teaching</a:t>
            </a:r>
          </a:p>
          <a:p>
            <a:pPr marL="514350" indent="-514350">
              <a:buFont typeface="+mj-lt"/>
              <a:buAutoNum type="alphaUcPeriod"/>
            </a:pPr>
            <a:r>
              <a:rPr lang="en-GB" sz="2800" dirty="0"/>
              <a:t>Has a student-centred orientation to teaching</a:t>
            </a:r>
          </a:p>
          <a:p>
            <a:pPr marL="514350" indent="-514350">
              <a:buFont typeface="+mj-lt"/>
              <a:buAutoNum type="alphaUcPeriod"/>
            </a:pPr>
            <a:r>
              <a:rPr lang="en-GB" sz="2800" dirty="0"/>
              <a:t>Regularly reviews innovations in learning and teaching and tries out ones relevant to own context</a:t>
            </a:r>
          </a:p>
          <a:p>
            <a:pPr marL="514350" indent="-514350">
              <a:buFont typeface="+mj-lt"/>
              <a:buAutoNum type="alphaUcPeriod"/>
            </a:pPr>
            <a:r>
              <a:rPr lang="en-GB" sz="2800" dirty="0"/>
              <a:t>Ensures that assessment practices are fit for purpose and contribute to learning</a:t>
            </a:r>
          </a:p>
          <a:p>
            <a:pPr marL="514350" indent="-514350">
              <a:buFont typeface="+mj-lt"/>
              <a:buAutoNum type="alphaUcPeriod"/>
            </a:pPr>
            <a:r>
              <a:rPr lang="en-GB" sz="2800" dirty="0"/>
              <a:t>Demonstrates empathy and emotional intelligence</a:t>
            </a:r>
          </a:p>
          <a:p>
            <a:pPr marL="514350" indent="-514350">
              <a:buFont typeface="+mj-lt"/>
              <a:buAutoNum type="alphaUcPeriod"/>
            </a:pPr>
            <a:endParaRPr lang="en-GB" sz="2800" dirty="0"/>
          </a:p>
        </p:txBody>
      </p:sp>
    </p:spTree>
    <p:extLst>
      <p:ext uri="{BB962C8B-B14F-4D97-AF65-F5344CB8AC3E}">
        <p14:creationId xmlns:p14="http://schemas.microsoft.com/office/powerpoint/2010/main" val="149379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271091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50BB-598E-45E8-94AD-9FCA8C7441AA}"/>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Outline programme</a:t>
            </a:r>
          </a:p>
        </p:txBody>
      </p:sp>
      <p:sp>
        <p:nvSpPr>
          <p:cNvPr id="3" name="Content Placeholder 2">
            <a:extLst>
              <a:ext uri="{FF2B5EF4-FFF2-40B4-BE49-F238E27FC236}">
                <a16:creationId xmlns:a16="http://schemas.microsoft.com/office/drawing/2014/main" id="{71CAF452-BD1C-4684-9C4E-EB1A97EA0959}"/>
              </a:ext>
            </a:extLst>
          </p:cNvPr>
          <p:cNvSpPr>
            <a:spLocks noGrp="1"/>
          </p:cNvSpPr>
          <p:nvPr>
            <p:ph idx="1"/>
          </p:nvPr>
        </p:nvSpPr>
        <p:spPr/>
        <p:txBody>
          <a:bodyPr/>
          <a:lstStyle/>
          <a:p>
            <a:pPr lvl="0">
              <a:buFont typeface="+mj-lt"/>
              <a:buAutoNum type="arabicPeriod"/>
            </a:pPr>
            <a:r>
              <a:rPr lang="en-GB" dirty="0"/>
              <a:t>How students really learn.</a:t>
            </a:r>
          </a:p>
          <a:p>
            <a:pPr lvl="0">
              <a:buFont typeface="+mj-lt"/>
              <a:buAutoNum type="arabicPeriod"/>
            </a:pPr>
            <a:r>
              <a:rPr lang="en-GB" dirty="0"/>
              <a:t>Teaching in medium sized and small group contexts.</a:t>
            </a:r>
          </a:p>
          <a:p>
            <a:pPr lvl="0">
              <a:buFont typeface="+mj-lt"/>
              <a:buAutoNum type="arabicPeriod"/>
            </a:pPr>
            <a:r>
              <a:rPr lang="en-GB" dirty="0"/>
              <a:t>Making assessment and feedback work- explore assessment strategies.</a:t>
            </a:r>
          </a:p>
          <a:p>
            <a:pPr lvl="0">
              <a:buFont typeface="+mj-lt"/>
              <a:buAutoNum type="arabicPeriod"/>
            </a:pPr>
            <a:r>
              <a:rPr lang="en-GB" dirty="0"/>
              <a:t>Conclusion / Plenary – Responding to problems identified by the group.</a:t>
            </a:r>
          </a:p>
          <a:p>
            <a:pPr marL="0" indent="0">
              <a:buNone/>
            </a:pPr>
            <a:endParaRPr lang="en-GB" dirty="0"/>
          </a:p>
        </p:txBody>
      </p:sp>
    </p:spTree>
    <p:extLst>
      <p:ext uri="{BB962C8B-B14F-4D97-AF65-F5344CB8AC3E}">
        <p14:creationId xmlns:p14="http://schemas.microsoft.com/office/powerpoint/2010/main" val="127509640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22832083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7200" dirty="0">
                <a:solidFill>
                  <a:srgbClr val="FF0000"/>
                </a:solidFill>
                <a:latin typeface="AR CARTER" panose="02000000000000000000" pitchFamily="2" charset="0"/>
              </a:rPr>
              <a:t>Towards assessment as learning</a:t>
            </a:r>
            <a:br>
              <a:rPr lang="en-US" sz="8800" dirty="0">
                <a:solidFill>
                  <a:srgbClr val="FF0000"/>
                </a:solidFill>
                <a:latin typeface="AR CARTER" panose="02000000000000000000" pitchFamily="2" charset="0"/>
              </a:rPr>
            </a:br>
            <a:r>
              <a:rPr lang="en-US" sz="4000" dirty="0">
                <a:solidFill>
                  <a:schemeClr val="accent1">
                    <a:lumMod val="40000"/>
                    <a:lumOff val="60000"/>
                  </a:schemeClr>
                </a:solidFill>
                <a:latin typeface="+mn-lt"/>
              </a:rPr>
              <a:t>– Reinventing assessment and feedback for 2019</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4304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88440576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392728752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5325312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168419768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270896161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towards better partnership with students,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2"/>
              </a:rPr>
              <a:t>https://www.seda.ac.uk/resources/files/publications_214_Educational%20Developments%2018.2.pdf</a:t>
            </a: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78045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18709959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fair</a:t>
            </a:r>
          </a:p>
          <a:p>
            <a:pPr>
              <a:buFont typeface="+mj-lt"/>
              <a:buAutoNum type="arabicPeriod" startAt="8"/>
            </a:pPr>
            <a:r>
              <a:rPr lang="en-GB" sz="2600" dirty="0">
                <a:solidFill>
                  <a:srgbClr val="002060"/>
                </a:solidFill>
              </a:rPr>
              <a:t>Feedback on my work has been timely</a:t>
            </a:r>
          </a:p>
          <a:p>
            <a:pPr>
              <a:buFont typeface="+mj-lt"/>
              <a:buAutoNum type="arabicPeriod" startAt="8"/>
            </a:pPr>
            <a:r>
              <a:rPr lang="en-GB" sz="2600" dirty="0">
                <a:solidFill>
                  <a:srgbClr val="002060"/>
                </a:solidFill>
              </a:rPr>
              <a:t>I have received helpful comments 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16063970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2AC3-EB52-42B8-8884-5DF71C86C2F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The agenda</a:t>
            </a:r>
          </a:p>
        </p:txBody>
      </p:sp>
      <p:sp>
        <p:nvSpPr>
          <p:cNvPr id="3" name="Content Placeholder 2">
            <a:extLst>
              <a:ext uri="{FF2B5EF4-FFF2-40B4-BE49-F238E27FC236}">
                <a16:creationId xmlns:a16="http://schemas.microsoft.com/office/drawing/2014/main" id="{DBA75A69-44F3-43EE-B9D0-496A86C583CA}"/>
              </a:ext>
            </a:extLst>
          </p:cNvPr>
          <p:cNvSpPr>
            <a:spLocks noGrp="1"/>
          </p:cNvSpPr>
          <p:nvPr>
            <p:ph idx="1"/>
          </p:nvPr>
        </p:nvSpPr>
        <p:spPr>
          <a:xfrm>
            <a:off x="466727" y="773965"/>
            <a:ext cx="8605838" cy="4670425"/>
          </a:xfrm>
        </p:spPr>
        <p:txBody>
          <a:bodyPr/>
          <a:lstStyle/>
          <a:p>
            <a:pPr marL="0" indent="0">
              <a:buNone/>
            </a:pPr>
            <a:r>
              <a:rPr lang="en-GB" dirty="0"/>
              <a:t>In the first part of this workshop, I’d like to get you thinking afresh about how learning happens, and how best we can help students to learn effectively, efficiently, and enjoyably.</a:t>
            </a:r>
          </a:p>
          <a:p>
            <a:pPr marL="0" indent="0">
              <a:buNone/>
            </a:pPr>
            <a:r>
              <a:rPr lang="en-GB" dirty="0"/>
              <a:t>I’d like to share my worries about some of the things which I think can get in the way of effective learning, and later in the day share some ideas about what we can do with teaching, feedback and assessment to make learning happen well.</a:t>
            </a:r>
          </a:p>
        </p:txBody>
      </p:sp>
    </p:spTree>
    <p:extLst>
      <p:ext uri="{BB962C8B-B14F-4D97-AF65-F5344CB8AC3E}">
        <p14:creationId xmlns:p14="http://schemas.microsoft.com/office/powerpoint/2010/main" val="407069681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40270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914642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942717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490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228719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2203629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5429610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3946049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1800" dirty="0"/>
              <a:t>open book</a:t>
            </a:r>
          </a:p>
          <a:p>
            <a:pPr lvl="1">
              <a:spcBef>
                <a:spcPct val="25000"/>
              </a:spcBef>
            </a:pPr>
            <a:r>
              <a:rPr lang="en-US" sz="1800" dirty="0"/>
              <a:t>open notes</a:t>
            </a:r>
          </a:p>
          <a:p>
            <a:pPr lvl="1">
              <a:spcBef>
                <a:spcPct val="25000"/>
              </a:spcBef>
            </a:pPr>
            <a:r>
              <a:rPr lang="en-US" sz="1800" dirty="0"/>
              <a:t>time unconstrained</a:t>
            </a:r>
          </a:p>
          <a:p>
            <a:pPr lvl="1">
              <a:spcBef>
                <a:spcPct val="25000"/>
              </a:spcBef>
            </a:pPr>
            <a:r>
              <a:rPr lang="en-US" sz="1800" dirty="0"/>
              <a:t>take-away</a:t>
            </a:r>
          </a:p>
          <a:p>
            <a:pPr lvl="1">
              <a:spcBef>
                <a:spcPct val="25000"/>
              </a:spcBef>
            </a:pPr>
            <a:r>
              <a:rPr lang="en-US" sz="1800" dirty="0"/>
              <a:t>in-tray</a:t>
            </a:r>
          </a:p>
          <a:p>
            <a:pPr lvl="1">
              <a:spcBef>
                <a:spcPct val="25000"/>
              </a:spcBef>
            </a:pPr>
            <a:r>
              <a:rPr lang="en-US" sz="1800" dirty="0"/>
              <a:t>multiple-choice</a:t>
            </a:r>
          </a:p>
          <a:p>
            <a:pPr lvl="1">
              <a:spcBef>
                <a:spcPct val="25000"/>
              </a:spcBef>
            </a:pPr>
            <a:r>
              <a:rPr lang="en-US" sz="1800" dirty="0"/>
              <a:t>others….</a:t>
            </a:r>
            <a:endParaRPr lang="en-GB" sz="1800" dirty="0"/>
          </a:p>
        </p:txBody>
      </p:sp>
    </p:spTree>
    <p:extLst>
      <p:ext uri="{BB962C8B-B14F-4D97-AF65-F5344CB8AC3E}">
        <p14:creationId xmlns:p14="http://schemas.microsoft.com/office/powerpoint/2010/main" val="7521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7090570" y="2841122"/>
            <a:ext cx="1081930" cy="584775"/>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5660538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traditional exams</a:t>
            </a:r>
          </a:p>
        </p:txBody>
      </p:sp>
    </p:spTree>
    <p:extLst>
      <p:ext uri="{BB962C8B-B14F-4D97-AF65-F5344CB8AC3E}">
        <p14:creationId xmlns:p14="http://schemas.microsoft.com/office/powerpoint/2010/main" val="2064901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13517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continuous assessment</a:t>
            </a:r>
          </a:p>
        </p:txBody>
      </p:sp>
    </p:spTree>
    <p:extLst>
      <p:ext uri="{BB962C8B-B14F-4D97-AF65-F5344CB8AC3E}">
        <p14:creationId xmlns:p14="http://schemas.microsoft.com/office/powerpoint/2010/main" val="1772992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29156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60745007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18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671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2092334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178128935"/>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994668711"/>
      </p:ext>
    </p:extLst>
  </p:cSld>
  <p:clrMapOvr>
    <a:masterClrMapping/>
  </p:clrMapOvr>
  <p:transition/>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8720</Words>
  <Application>Microsoft Office PowerPoint</Application>
  <PresentationFormat>On-screen Show (4:3)</PresentationFormat>
  <Paragraphs>1026</Paragraphs>
  <Slides>143</Slides>
  <Notes>80</Notes>
  <HiddenSlides>0</HiddenSlides>
  <MMClips>0</MMClips>
  <ScaleCrop>false</ScaleCrop>
  <HeadingPairs>
    <vt:vector size="6" baseType="variant">
      <vt:variant>
        <vt:lpstr>Fonts Used</vt:lpstr>
      </vt:variant>
      <vt:variant>
        <vt:i4>17</vt:i4>
      </vt:variant>
      <vt:variant>
        <vt:lpstr>Theme</vt:lpstr>
      </vt:variant>
      <vt:variant>
        <vt:i4>46</vt:i4>
      </vt:variant>
      <vt:variant>
        <vt:lpstr>Slide Titles</vt:lpstr>
      </vt:variant>
      <vt:variant>
        <vt:i4>143</vt:i4>
      </vt:variant>
    </vt:vector>
  </HeadingPairs>
  <TitlesOfParts>
    <vt:vector size="206" baseType="lpstr">
      <vt:lpstr>AR CARTER</vt:lpstr>
      <vt:lpstr>Arial</vt:lpstr>
      <vt:lpstr>Arial Rounded MT Bold</vt:lpstr>
      <vt:lpstr>Calibri</vt:lpstr>
      <vt:lpstr>Calibri Light</vt:lpstr>
      <vt:lpstr>Comic Sans MS</vt:lpstr>
      <vt:lpstr>Creepy</vt:lpstr>
      <vt:lpstr>Curlz MT</vt:lpstr>
      <vt:lpstr>Monotype Sorts</vt:lpstr>
      <vt:lpstr>Old English Text MT</vt:lpstr>
      <vt:lpstr>Segoe UI</vt:lpstr>
      <vt:lpstr>Symbol</vt:lpstr>
      <vt:lpstr>Tahoma</vt:lpstr>
      <vt:lpstr>Times New Roman</vt:lpstr>
      <vt:lpstr>Trebuchet MS</vt:lpstr>
      <vt:lpstr>Verdana</vt:lpstr>
      <vt:lpstr>Wingdings</vt:lpstr>
      <vt:lpstr>5_Custom Design</vt:lpstr>
      <vt:lpstr>83_Custom Design</vt:lpstr>
      <vt:lpstr>79_Custom Design</vt:lpstr>
      <vt:lpstr>96_Custom Design</vt:lpstr>
      <vt:lpstr>9_Custom Design</vt:lpstr>
      <vt:lpstr>2_LeedsMet template</vt:lpstr>
      <vt:lpstr>4_Professional</vt:lpstr>
      <vt:lpstr>81_Custom Design</vt:lpstr>
      <vt:lpstr>11_Custom Design</vt:lpstr>
      <vt:lpstr>114_Custom Design</vt:lpstr>
      <vt:lpstr>105_Custom Design</vt:lpstr>
      <vt:lpstr>91_Custom Design</vt:lpstr>
      <vt:lpstr>4_LeedsMet template</vt:lpstr>
      <vt:lpstr>70_Custom Design</vt:lpstr>
      <vt:lpstr>109_Custom Design</vt:lpstr>
      <vt:lpstr>92_Custom Design</vt:lpstr>
      <vt:lpstr>71_Custom Design</vt:lpstr>
      <vt:lpstr>72_Custom Design</vt:lpstr>
      <vt:lpstr>Office Theme</vt:lpstr>
      <vt:lpstr>108_Custom Design</vt:lpstr>
      <vt:lpstr>3_Theme1</vt:lpstr>
      <vt:lpstr>1_LeedsMet template</vt:lpstr>
      <vt:lpstr>1_Office Theme</vt:lpstr>
      <vt:lpstr>8_Office Theme</vt:lpstr>
      <vt:lpstr>63_Custom Design</vt:lpstr>
      <vt:lpstr>3_LeedsMet template</vt:lpstr>
      <vt:lpstr>175_Custom Design</vt:lpstr>
      <vt:lpstr>75_Custom Design</vt:lpstr>
      <vt:lpstr>89_Custom Design</vt:lpstr>
      <vt:lpstr>84_Custom Design</vt:lpstr>
      <vt:lpstr>10_Office Theme</vt:lpstr>
      <vt:lpstr>95_Custom Design</vt:lpstr>
      <vt:lpstr>6_Custom Design</vt:lpstr>
      <vt:lpstr>7_Office Theme</vt:lpstr>
      <vt:lpstr>94_Custom Design</vt:lpstr>
      <vt:lpstr>88_Custom Design</vt:lpstr>
      <vt:lpstr>85_Custom Design</vt:lpstr>
      <vt:lpstr>53_Custom Design</vt:lpstr>
      <vt:lpstr>110_Custom Design</vt:lpstr>
      <vt:lpstr>11_Office Theme</vt:lpstr>
      <vt:lpstr>126_Custom Design</vt:lpstr>
      <vt:lpstr>6_LeedsMet template</vt:lpstr>
      <vt:lpstr>103_Custom Design</vt:lpstr>
      <vt:lpstr>120_Custom Design</vt:lpstr>
      <vt:lpstr>44_Custom Design</vt:lpstr>
      <vt:lpstr>5_LeedsMet template</vt:lpstr>
      <vt:lpstr>Making Learning Happen</vt:lpstr>
      <vt:lpstr>PowerPoint Presentation</vt:lpstr>
      <vt:lpstr> About Phil…</vt:lpstr>
      <vt:lpstr>Students as partners…</vt:lpstr>
      <vt:lpstr>Teaching, learning and enthusiasm</vt:lpstr>
      <vt:lpstr>Thought for the day: Einstein</vt:lpstr>
      <vt:lpstr>Outline programme</vt:lpstr>
      <vt:lpstr>The agenda</vt:lpstr>
      <vt:lpstr>Name labels…</vt:lpstr>
      <vt:lpstr>Getting to know each other:  a face-to-face thing…</vt:lpstr>
      <vt:lpstr>Intended learning outcomes</vt:lpstr>
      <vt:lpstr>PowerPoint Presentation</vt:lpstr>
      <vt:lpstr>‘what’ is getting ever less important</vt:lpstr>
      <vt:lpstr>PowerPoint Presentation</vt:lpstr>
      <vt:lpstr>PowerPoint Presentation</vt:lpstr>
      <vt:lpstr>PowerPoint Presentation</vt:lpstr>
      <vt:lpstr>You will be able to download my main slides</vt:lpstr>
      <vt:lpstr>Mobile phones and laptops...</vt:lpstr>
      <vt:lpstr>You can download much of my published work</vt:lpstr>
      <vt:lpstr>Reality Check</vt:lpstr>
      <vt:lpstr>Time-constrained Post-it exercise</vt:lpstr>
      <vt:lpstr>Modern institutions are moving away from being the providers of content, (where everything used to be about ‘delivery’), towards foregrounding two major functions: </vt:lpstr>
      <vt:lpstr>PowerPoint Presentation</vt:lpstr>
      <vt:lpstr>What sorts of evidence do students need?</vt:lpstr>
      <vt:lpstr>HEA Fellowships? (Professional development relating to teaching, learning and assessment)</vt:lpstr>
      <vt:lpstr>PowerPoint Presentation</vt:lpstr>
      <vt:lpstr> How students really learn </vt:lpstr>
      <vt:lpstr>PowerPoint Presentation</vt:lpstr>
      <vt:lpstr>PowerPoint Presentation</vt:lpstr>
      <vt:lpstr>PowerPoint Presentation</vt:lpstr>
      <vt:lpstr>How you learn:</vt:lpstr>
      <vt:lpstr>1: How do you learn well?</vt:lpstr>
      <vt:lpstr>Most people’s views...</vt:lpstr>
      <vt:lpstr>Task: who said this?</vt:lpstr>
      <vt:lpstr>The first quote on experiential learning?</vt:lpstr>
      <vt:lpstr>Another...</vt:lpstr>
      <vt:lpstr>Next to feelings</vt:lpstr>
      <vt:lpstr>2: What makes you feel good?</vt:lpstr>
      <vt:lpstr>PowerPoint Presentation</vt:lpstr>
      <vt:lpstr>3: What can go wrong?</vt:lpstr>
      <vt:lpstr>PowerPoint Presentation</vt:lpstr>
      <vt:lpstr>Is there anyone there?</vt:lpstr>
      <vt:lpstr>Which wavelength should I teach on?</vt:lpstr>
      <vt:lpstr>4: And if there isn’t a ‘want’?</vt:lpstr>
      <vt:lpstr>PowerPoint Presentation</vt:lpstr>
      <vt:lpstr>Five of the seven factors underpinning successful learning</vt:lpstr>
      <vt:lpstr>PowerPoint Presentation</vt:lpstr>
      <vt:lpstr>Traditional views...</vt:lpstr>
      <vt:lpstr>PowerPoint Presentation</vt:lpstr>
      <vt:lpstr>PowerPoint Presentation</vt:lpstr>
      <vt:lpstr>But what about learning styles?</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PowerPoint Presentation</vt:lpstr>
      <vt:lpstr>PowerPoint Presentation</vt:lpstr>
      <vt:lpstr>PowerPoint Presentation</vt:lpstr>
      <vt:lpstr>PowerPoint Presentation</vt:lpstr>
      <vt:lpstr>Teaching to Activate Learning </vt:lpstr>
      <vt:lpstr>Characteristics of teachers who get engagement going?</vt:lpstr>
      <vt:lpstr>PowerPoint Presentation</vt:lpstr>
      <vt:lpstr>PowerPoint Presentation</vt:lpstr>
      <vt:lpstr>Towards assessment as learning – Reinventing assessment and feedback for 2019</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Rationale</vt:lpstr>
      <vt:lpstr>Rationale</vt:lpstr>
      <vt:lpstr>Why re-invent assessment and feedback now?</vt:lpstr>
      <vt:lpstr>Reinventing assessment and feedback</vt:lpstr>
      <vt:lpstr>The NSS Assessment and Feedback Agenda (2005-16)</vt:lpstr>
      <vt:lpstr>The present NSS statements (2017)</vt:lpstr>
      <vt:lpstr>Experience of Royce Sadler on standards, assessment and feedback</vt:lpstr>
      <vt:lpstr>We can’t carry on trying to use traditional assessment and feedback processes</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PowerPoint Presentation</vt:lpstr>
      <vt:lpstr>Developing students’ feedback literacy</vt:lpstr>
      <vt:lpstr>Factors underpinning feedback literacy</vt:lpstr>
      <vt:lpstr>Feedback needs to have a future focus</vt:lpstr>
      <vt:lpstr>Discussion task: taking stock of some feedback approaches</vt:lpstr>
      <vt:lpstr>Feedback and emotions</vt:lpstr>
      <vt:lpstr>Task: think about ghastly feedback</vt:lpstr>
      <vt:lpstr>Quality feedback: 3 functions</vt:lpstr>
      <vt:lpstr>PowerPoint Presentation</vt:lpstr>
      <vt:lpstr>Feedback works badly when it…</vt:lpstr>
      <vt:lpstr>Fishing for feedback?</vt:lpstr>
      <vt:lpstr>Bringing assessment and feedback to life Questions employers might ask at interview that could help us frame some of our assignments</vt:lpstr>
      <vt:lpstr>PowerPoint Presentation</vt:lpstr>
      <vt:lpstr>PowerPoint Presentation</vt:lpstr>
      <vt:lpstr>What’s wrong with feedback?</vt:lpstr>
      <vt:lpstr>But what’s really wrong with feedback?</vt:lpstr>
      <vt:lpstr>The importance of dialogic assessment</vt:lpstr>
      <vt:lpstr>Royce Sadler on feedback:</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N Try to avoid ‘final language’ in feedback</vt:lpstr>
      <vt:lpstr>O Always make assessment design a team effort</vt:lpstr>
      <vt:lpstr>PowerPoint Presentation</vt:lpstr>
      <vt:lpstr>PowerPoint Presentation</vt:lpstr>
      <vt:lpstr>PowerPoint Presentation</vt:lpstr>
      <vt:lpstr>Now your turn to make some informed judgements</vt:lpstr>
      <vt:lpstr>What can I do when….?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2019-01-29T17:10:37Z</dcterms:modified>
</cp:coreProperties>
</file>