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2.xml" ContentType="application/vnd.openxmlformats-officedocument.theme+xml"/>
  <Override PartName="/ppt/slideLayouts/slideLayout17.xml" ContentType="application/vnd.openxmlformats-officedocument.presentationml.slideLayout+xml"/>
  <Override PartName="/ppt/theme/theme13.xml" ContentType="application/vnd.openxmlformats-officedocument.theme+xml"/>
  <Override PartName="/ppt/slideLayouts/slideLayout18.xml" ContentType="application/vnd.openxmlformats-officedocument.presentationml.slideLayout+xml"/>
  <Override PartName="/ppt/theme/theme14.xml" ContentType="application/vnd.openxmlformats-officedocument.theme+xml"/>
  <Override PartName="/ppt/slideLayouts/slideLayout19.xml" ContentType="application/vnd.openxmlformats-officedocument.presentationml.slideLayout+xml"/>
  <Override PartName="/ppt/theme/theme15.xml" ContentType="application/vnd.openxmlformats-officedocument.theme+xml"/>
  <Override PartName="/ppt/slideLayouts/slideLayout20.xml" ContentType="application/vnd.openxmlformats-officedocument.presentationml.slideLayout+xml"/>
  <Override PartName="/ppt/theme/theme16.xml" ContentType="application/vnd.openxmlformats-officedocument.theme+xml"/>
  <Override PartName="/ppt/slideLayouts/slideLayout21.xml" ContentType="application/vnd.openxmlformats-officedocument.presentationml.slideLayout+xml"/>
  <Override PartName="/ppt/theme/theme17.xml" ContentType="application/vnd.openxmlformats-officedocument.theme+xml"/>
  <Override PartName="/ppt/slideLayouts/slideLayout22.xml" ContentType="application/vnd.openxmlformats-officedocument.presentationml.slideLayout+xml"/>
  <Override PartName="/ppt/theme/theme18.xml" ContentType="application/vnd.openxmlformats-officedocument.theme+xml"/>
  <Override PartName="/ppt/slideLayouts/slideLayout23.xml" ContentType="application/vnd.openxmlformats-officedocument.presentationml.slideLayout+xml"/>
  <Override PartName="/ppt/theme/theme19.xml" ContentType="application/vnd.openxmlformats-officedocument.theme+xml"/>
  <Override PartName="/ppt/slideLayouts/slideLayout24.xml" ContentType="application/vnd.openxmlformats-officedocument.presentationml.slideLayout+xml"/>
  <Override PartName="/ppt/theme/theme20.xml" ContentType="application/vnd.openxmlformats-officedocument.theme+xml"/>
  <Override PartName="/ppt/slideLayouts/slideLayout25.xml" ContentType="application/vnd.openxmlformats-officedocument.presentationml.slideLayout+xml"/>
  <Override PartName="/ppt/theme/theme21.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402" r:id="rId1"/>
    <p:sldMasterId id="2147484695" r:id="rId2"/>
    <p:sldMasterId id="2147484703" r:id="rId3"/>
    <p:sldMasterId id="2147484719" r:id="rId4"/>
    <p:sldMasterId id="2147484723" r:id="rId5"/>
    <p:sldMasterId id="2147484746" r:id="rId6"/>
    <p:sldMasterId id="2147484758" r:id="rId7"/>
    <p:sldMasterId id="2147484760" r:id="rId8"/>
    <p:sldMasterId id="2147484949" r:id="rId9"/>
    <p:sldMasterId id="2147485018" r:id="rId10"/>
    <p:sldMasterId id="2147485044" r:id="rId11"/>
    <p:sldMasterId id="2147485067" r:id="rId12"/>
    <p:sldMasterId id="2147485214" r:id="rId13"/>
    <p:sldMasterId id="2147485245" r:id="rId14"/>
    <p:sldMasterId id="2147485249" r:id="rId15"/>
    <p:sldMasterId id="2147485252" r:id="rId16"/>
    <p:sldMasterId id="2147485254" r:id="rId17"/>
    <p:sldMasterId id="2147485257" r:id="rId18"/>
    <p:sldMasterId id="2147485259" r:id="rId19"/>
    <p:sldMasterId id="2147485261" r:id="rId20"/>
    <p:sldMasterId id="2147485263" r:id="rId21"/>
    <p:sldMasterId id="2147485265" r:id="rId22"/>
  </p:sldMasterIdLst>
  <p:notesMasterIdLst>
    <p:notesMasterId r:id="rId99"/>
  </p:notesMasterIdLst>
  <p:sldIdLst>
    <p:sldId id="428" r:id="rId23"/>
    <p:sldId id="528" r:id="rId24"/>
    <p:sldId id="1241" r:id="rId25"/>
    <p:sldId id="1492" r:id="rId26"/>
    <p:sldId id="1581" r:id="rId27"/>
    <p:sldId id="1498" r:id="rId28"/>
    <p:sldId id="1253" r:id="rId29"/>
    <p:sldId id="529" r:id="rId30"/>
    <p:sldId id="1242" r:id="rId31"/>
    <p:sldId id="1155" r:id="rId32"/>
    <p:sldId id="1493" r:id="rId33"/>
    <p:sldId id="531" r:id="rId34"/>
    <p:sldId id="459" r:id="rId35"/>
    <p:sldId id="1594" r:id="rId36"/>
    <p:sldId id="758" r:id="rId37"/>
    <p:sldId id="884" r:id="rId38"/>
    <p:sldId id="1595" r:id="rId39"/>
    <p:sldId id="1598" r:id="rId40"/>
    <p:sldId id="1599" r:id="rId41"/>
    <p:sldId id="1600" r:id="rId42"/>
    <p:sldId id="1497" r:id="rId43"/>
    <p:sldId id="1591" r:id="rId44"/>
    <p:sldId id="1584" r:id="rId45"/>
    <p:sldId id="1110" r:id="rId46"/>
    <p:sldId id="1111" r:id="rId47"/>
    <p:sldId id="1252" r:id="rId48"/>
    <p:sldId id="1087" r:id="rId49"/>
    <p:sldId id="1088" r:id="rId50"/>
    <p:sldId id="1224" r:id="rId51"/>
    <p:sldId id="1473" r:id="rId52"/>
    <p:sldId id="1474" r:id="rId53"/>
    <p:sldId id="1475" r:id="rId54"/>
    <p:sldId id="1257" r:id="rId55"/>
    <p:sldId id="1130" r:id="rId56"/>
    <p:sldId id="1129" r:id="rId57"/>
    <p:sldId id="1085" r:id="rId58"/>
    <p:sldId id="1086" r:id="rId59"/>
    <p:sldId id="1128" r:id="rId60"/>
    <p:sldId id="1152" r:id="rId61"/>
    <p:sldId id="1153" r:id="rId62"/>
    <p:sldId id="327" r:id="rId63"/>
    <p:sldId id="332" r:id="rId64"/>
    <p:sldId id="329" r:id="rId65"/>
    <p:sldId id="333" r:id="rId66"/>
    <p:sldId id="331" r:id="rId67"/>
    <p:sldId id="1592" r:id="rId68"/>
    <p:sldId id="1149" r:id="rId69"/>
    <p:sldId id="509" r:id="rId70"/>
    <p:sldId id="1114" r:id="rId71"/>
    <p:sldId id="1148" r:id="rId72"/>
    <p:sldId id="757" r:id="rId73"/>
    <p:sldId id="759" r:id="rId74"/>
    <p:sldId id="762" r:id="rId75"/>
    <p:sldId id="763" r:id="rId76"/>
    <p:sldId id="764" r:id="rId77"/>
    <p:sldId id="765" r:id="rId78"/>
    <p:sldId id="766" r:id="rId79"/>
    <p:sldId id="767" r:id="rId80"/>
    <p:sldId id="768" r:id="rId81"/>
    <p:sldId id="769" r:id="rId82"/>
    <p:sldId id="770" r:id="rId83"/>
    <p:sldId id="771" r:id="rId84"/>
    <p:sldId id="772" r:id="rId85"/>
    <p:sldId id="773" r:id="rId86"/>
    <p:sldId id="774" r:id="rId87"/>
    <p:sldId id="775" r:id="rId88"/>
    <p:sldId id="776" r:id="rId89"/>
    <p:sldId id="777" r:id="rId90"/>
    <p:sldId id="778" r:id="rId91"/>
    <p:sldId id="779" r:id="rId92"/>
    <p:sldId id="1108" r:id="rId93"/>
    <p:sldId id="1480" r:id="rId94"/>
    <p:sldId id="1156" r:id="rId95"/>
    <p:sldId id="1157" r:id="rId96"/>
    <p:sldId id="1158" r:id="rId97"/>
    <p:sldId id="1159" r:id="rId98"/>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00"/>
    <a:srgbClr val="FFFFFF"/>
    <a:srgbClr val="FFFF66"/>
    <a:srgbClr val="CC0000"/>
    <a:srgbClr val="FF6699"/>
    <a:srgbClr val="FF6600"/>
    <a:srgbClr val="FF3300"/>
    <a:srgbClr val="9966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038" autoAdjust="0"/>
  </p:normalViewPr>
  <p:slideViewPr>
    <p:cSldViewPr>
      <p:cViewPr>
        <p:scale>
          <a:sx n="60" d="100"/>
          <a:sy n="60" d="100"/>
        </p:scale>
        <p:origin x="1626" y="16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33204"/>
    </p:cViewPr>
  </p:sorter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slide" Target="slides/slide52.xml"/><Relationship Id="rId79" Type="http://schemas.openxmlformats.org/officeDocument/2006/relationships/slide" Target="slides/slide57.xml"/><Relationship Id="rId87" Type="http://schemas.openxmlformats.org/officeDocument/2006/relationships/slide" Target="slides/slide65.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9.xml"/><Relationship Id="rId82" Type="http://schemas.openxmlformats.org/officeDocument/2006/relationships/slide" Target="slides/slide60.xml"/><Relationship Id="rId90" Type="http://schemas.openxmlformats.org/officeDocument/2006/relationships/slide" Target="slides/slide68.xml"/><Relationship Id="rId95" Type="http://schemas.openxmlformats.org/officeDocument/2006/relationships/slide" Target="slides/slide7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slide" Target="slides/slide58.xml"/><Relationship Id="rId85" Type="http://schemas.openxmlformats.org/officeDocument/2006/relationships/slide" Target="slides/slide63.xml"/><Relationship Id="rId93" Type="http://schemas.openxmlformats.org/officeDocument/2006/relationships/slide" Target="slides/slide71.xml"/><Relationship Id="rId98"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103"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slide" Target="slides/slide66.xml"/><Relationship Id="rId91" Type="http://schemas.openxmlformats.org/officeDocument/2006/relationships/slide" Target="slides/slide69.xml"/><Relationship Id="rId96"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slide" Target="slides/slide72.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slide" Target="slides/slide7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20072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C049EE-53FC-4187-915D-6A743F5D43C1}"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76414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54993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22550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95733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48171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41945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51301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92836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1049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2</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11964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F875185-8ADF-441A-B0CA-835D65F99BC3}"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082" name="Rectangle 2"/>
          <p:cNvSpPr>
            <a:spLocks noGrp="1" noRot="1" noChangeAspect="1" noChangeArrowheads="1" noTextEdit="1"/>
          </p:cNvSpPr>
          <p:nvPr>
            <p:ph type="sldImg"/>
          </p:nvPr>
        </p:nvSpPr>
        <p:spPr>
          <a:xfrm>
            <a:off x="1150938" y="692150"/>
            <a:ext cx="4556125" cy="3416300"/>
          </a:xfrm>
          <a:ln/>
        </p:spPr>
      </p:sp>
      <p:sp>
        <p:nvSpPr>
          <p:cNvPr id="174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0583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38D311-8C02-431B-86BD-364C9B366D4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30917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03B993-33C2-4C03-8104-94DEF09FA617}"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39188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38D311-8C02-431B-86BD-364C9B366D4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99111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CDCF55C-A468-4F4A-A9FE-ECB16D66A76D}"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106" name="Rectangle 2"/>
          <p:cNvSpPr>
            <a:spLocks noGrp="1" noRot="1" noChangeAspect="1" noChangeArrowheads="1" noTextEdit="1"/>
          </p:cNvSpPr>
          <p:nvPr>
            <p:ph type="sldImg"/>
          </p:nvPr>
        </p:nvSpPr>
        <p:spPr>
          <a:xfrm>
            <a:off x="1150938" y="692150"/>
            <a:ext cx="4556125" cy="3416300"/>
          </a:xfrm>
          <a:ln/>
        </p:spPr>
      </p:sp>
      <p:sp>
        <p:nvSpPr>
          <p:cNvPr id="175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31272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6955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CC5AE9-0A61-480E-A345-BF81D1D33A93}"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21325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0389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358A32-C884-4DD0-97E7-301B1D069677}" type="slidenum">
              <a:rPr kumimoji="0" lang="en-GB" sz="1800" b="0" i="0" u="none" strike="noStrike" kern="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GB" sz="1800" b="0" i="0" u="none" strike="noStrike" kern="0" cap="none" spc="0" normalizeH="0" baseline="0" noProof="0">
              <a:ln>
                <a:noFill/>
              </a:ln>
              <a:solidFill>
                <a:srgbClr val="000000"/>
              </a:solidFill>
              <a:effectLst/>
              <a:uLnTx/>
              <a:uFillTx/>
              <a:latin typeface="Arial" pitchFamily="34"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117855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38D311-8C02-431B-86BD-364C9B366D4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10195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GB" sz="1800" b="0" i="0" u="none" strike="noStrike" kern="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48334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102470-1571-4297-98E9-97B71B91159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42572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74371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741361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06916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49142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34723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79573F-6D8D-465D-A168-3A3B72D4BF9C}"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4100791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44159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p>
        </p:txBody>
      </p:sp>
      <p:sp>
        <p:nvSpPr>
          <p:cNvPr id="7987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B6886-9AB8-4328-86A1-C89F301BE134}"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92381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13</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358A32-C884-4DD0-97E7-301B1D069677}" type="slidenum">
              <a:rPr kumimoji="0" lang="en-GB" sz="1800" b="0" i="0" u="none" strike="noStrike" kern="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800" b="0" i="0" u="none" strike="noStrike" kern="0" cap="none" spc="0" normalizeH="0" baseline="0" noProof="0">
              <a:ln>
                <a:noFill/>
              </a:ln>
              <a:solidFill>
                <a:srgbClr val="000000"/>
              </a:solidFill>
              <a:effectLst/>
              <a:uLnTx/>
              <a:uFillTx/>
              <a:latin typeface="Arial" pitchFamily="34"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075280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800" b="0" i="0" u="none" strike="noStrike" kern="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82785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126391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7230809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3/7/2019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5413413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07/03/2019</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3280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055623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728974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4000" b="0" i="0" u="none" strike="noStrike" kern="1200" cap="none" spc="0" normalizeH="0" baseline="0" noProof="0" smtClean="0">
                <a:ln>
                  <a:noFill/>
                </a:ln>
                <a:solidFill>
                  <a:srgbClr val="000000"/>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07/03/2019</a:t>
            </a:fld>
            <a:endParaRPr kumimoji="0" lang="en-GB" alt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406744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977106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43D06FE-CF0F-4DFD-8581-12B13FB433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07/03/2019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6D532-4ADA-440E-877B-02062E7AF36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44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27625AB-FC97-490A-8656-5AA518A81A15}" type="datetimeFigureOut">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07/03/2019</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7BDDB8-C93E-4FB8-B9AD-85962E08A833}" type="slidenum">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444399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107196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68094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gr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44" name="TextBox 43"/>
          <p:cNvSpPr txBox="1"/>
          <p:nvPr/>
        </p:nvSpPr>
        <p:spPr>
          <a:xfrm>
            <a:off x="3500444" y="6550025"/>
            <a:ext cx="2643187" cy="55399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0000"/>
                </a:solidFill>
                <a:effectLst/>
                <a:uLnTx/>
                <a:uFillTx/>
                <a:latin typeface="Calibri" pitchFamily="34" charset="0"/>
                <a:ea typeface="+mn-ea"/>
                <a:cs typeface="+mn-cs"/>
              </a:rPr>
              <a:t>http://phil-race.co.uk</a:t>
            </a:r>
            <a:r>
              <a:rPr kumimoji="0" lang="en-GB" sz="1400" b="0" i="0" u="none" strike="noStrike" kern="0" cap="none" spc="0" normalizeH="0" baseline="0" noProof="0" dirty="0">
                <a:ln>
                  <a:noFill/>
                </a:ln>
                <a:solidFill>
                  <a:srgbClr val="FF0000"/>
                </a:solidFill>
                <a:effectLst/>
                <a:uLnTx/>
                <a:uFillTx/>
                <a:latin typeface="Calibri"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0000"/>
              </a:solidFill>
              <a:effectLst/>
              <a:uLnTx/>
              <a:uFillTx/>
              <a:latin typeface="Arial Rounded MT Bold"/>
              <a:ea typeface="+mn-ea"/>
              <a:cs typeface="+mn-cs"/>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2035484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897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2040718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612651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Thursday, 07 March 2019</a:t>
            </a:fld>
            <a:endParaRPr lang="en-GB" sz="1800" dirty="0">
              <a:solidFill>
                <a:srgbClr val="FFFF66"/>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Thursday, 07 March 2019</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xml"/><Relationship Id="rId1" Type="http://schemas.openxmlformats.org/officeDocument/2006/relationships/slideLayout" Target="../slideLayouts/slideLayout1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hyperlink" Target="00%20main%20menu.ppt" TargetMode="Externa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7.xml"/></Relationships>
</file>

<file path=ppt/slideMasters/_rels/slideMaster1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xml"/><Relationship Id="rId1" Type="http://schemas.openxmlformats.org/officeDocument/2006/relationships/slideLayout" Target="../slideLayouts/slideLayout18.xml"/></Relationships>
</file>

<file path=ppt/slideMasters/_rels/slideMaster1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xml"/><Relationship Id="rId1" Type="http://schemas.openxmlformats.org/officeDocument/2006/relationships/slideLayout" Target="../slideLayouts/slideLayout1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xml"/><Relationship Id="rId1" Type="http://schemas.openxmlformats.org/officeDocument/2006/relationships/slideLayout" Target="../slideLayouts/slideLayout2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1.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2.xml"/></Relationships>
</file>

<file path=ppt/slideMasters/_rels/slideMaster1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9.xml"/><Relationship Id="rId1"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0.xml"/><Relationship Id="rId1" Type="http://schemas.openxmlformats.org/officeDocument/2006/relationships/slideLayout" Target="../slideLayouts/slideLayout2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1.xml"/><Relationship Id="rId1" Type="http://schemas.openxmlformats.org/officeDocument/2006/relationships/slideLayout" Target="../slideLayouts/slideLayout25.xml"/></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xml"/><Relationship Id="rId1" Type="http://schemas.openxmlformats.org/officeDocument/2006/relationships/slideLayout" Target="../slideLayouts/slideLayout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xml"/><Relationship Id="rId1" Type="http://schemas.openxmlformats.org/officeDocument/2006/relationships/slideLayout" Target="../slideLayouts/slideLayout1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 id="2147485206"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sldLayoutIdLst>
    <p:sldLayoutId id="214748520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145" r:id="rId1"/>
    <p:sldLayoutId id="2147485256"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3/7/2019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 id="214748523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07/03/2019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01115021"/>
      </p:ext>
    </p:extLst>
  </p:cSld>
  <p:clrMap bg1="lt1" tx1="dk1" bg2="lt2" tx2="dk2" accent1="accent1" accent2="accent2" accent3="accent3" accent4="accent4" accent5="accent5" accent6="accent6" hlink="hlink" folHlink="folHlink"/>
  <p:sldLayoutIdLst>
    <p:sldLayoutId id="2147485215"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1960265288"/>
      </p:ext>
    </p:extLst>
  </p:cSld>
  <p:clrMap bg1="lt1" tx1="dk1" bg2="lt2" tx2="dk2" accent1="accent1" accent2="accent2" accent3="accent3" accent4="accent4" accent5="accent5" accent6="accent6" hlink="hlink" folHlink="folHlink"/>
  <p:sldLayoutIdLst>
    <p:sldLayoutId id="214748524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extLst>
      <p:ext uri="{BB962C8B-B14F-4D97-AF65-F5344CB8AC3E}">
        <p14:creationId xmlns:p14="http://schemas.microsoft.com/office/powerpoint/2010/main" val="2343659572"/>
      </p:ext>
    </p:extLst>
  </p:cSld>
  <p:clrMap bg1="lt1" tx1="dk1" bg2="lt2" tx2="dk2" accent1="accent1" accent2="accent2" accent3="accent3" accent4="accent4" accent5="accent5" accent6="accent6" hlink="hlink" folHlink="folHlink"/>
  <p:sldLayoutIdLst>
    <p:sldLayoutId id="214748525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6"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3"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3146522387"/>
      </p:ext>
    </p:extLst>
  </p:cSld>
  <p:clrMap bg1="lt1" tx1="dk1" bg2="lt2" tx2="dk2" accent1="accent1" accent2="accent2" accent3="accent3" accent4="accent4" accent5="accent5" accent6="accent6" hlink="hlink" folHlink="folHlink"/>
  <p:sldLayoutIdLst>
    <p:sldLayoutId id="214748525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06FE-CF0F-4DFD-8581-12B13FB433FF}" type="datetimeFigureOut">
              <a:rPr lang="en-GB" smtClean="0"/>
              <a:t>07/03/2019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6D532-4ADA-440E-877B-02062E7AF366}" type="slidenum">
              <a:rPr lang="en-GB" smtClean="0"/>
              <a:t>‹#›</a:t>
            </a:fld>
            <a:endParaRPr lang="en-GB"/>
          </a:p>
        </p:txBody>
      </p:sp>
    </p:spTree>
    <p:extLst>
      <p:ext uri="{BB962C8B-B14F-4D97-AF65-F5344CB8AC3E}">
        <p14:creationId xmlns:p14="http://schemas.microsoft.com/office/powerpoint/2010/main" val="990606332"/>
      </p:ext>
    </p:extLst>
  </p:cSld>
  <p:clrMap bg1="lt1" tx1="dk1" bg2="lt2" tx2="dk2" accent1="accent1" accent2="accent2" accent3="accent3" accent4="accent4" accent5="accent5" accent6="accent6" hlink="hlink" folHlink="folHlink"/>
  <p:sldLayoutIdLst>
    <p:sldLayoutId id="21474852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07/03/2019</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2730977839"/>
      </p:ext>
    </p:extLst>
  </p:cSld>
  <p:clrMap bg1="dk1" tx1="lt1" bg2="dk2" tx2="lt2" accent1="accent1" accent2="accent2" accent3="accent3" accent4="accent4" accent5="accent5" accent6="accent6" hlink="hlink" folHlink="folHlink"/>
  <p:sldLayoutIdLst>
    <p:sldLayoutId id="21474852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588387691"/>
      </p:ext>
    </p:extLst>
  </p:cSld>
  <p:clrMap bg1="lt1" tx1="dk1" bg2="lt2" tx2="dk2" accent1="accent1" accent2="accent2" accent3="accent3" accent4="accent4" accent5="accent5" accent6="accent6" hlink="hlink" folHlink="folHlink"/>
  <p:sldLayoutIdLst>
    <p:sldLayoutId id="214748526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2675832006"/>
      </p:ext>
    </p:extLst>
  </p:cSld>
  <p:clrMap bg1="lt1" tx1="dk1" bg2="lt2" tx2="dk2" accent1="accent1" accent2="accent2" accent3="accent3" accent4="accent4" accent5="accent5" accent6="accent6" hlink="hlink" folHlink="folHlink"/>
  <p:sldLayoutIdLst>
    <p:sldLayoutId id="214748526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GB" dirty="0">
              <a:solidFill>
                <a:srgbClr val="000000"/>
              </a:solidFill>
              <a:latin typeface="Calibri"/>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fontAlgn="auto">
              <a:spcBef>
                <a:spcPts val="0"/>
              </a:spcBef>
              <a:spcAft>
                <a:spcPts val="0"/>
              </a:spcAft>
              <a:defRPr/>
            </a:pPr>
            <a:r>
              <a:rPr lang="en-GB" altLang="en-US">
                <a:solidFill>
                  <a:srgbClr val="FFFFFF"/>
                </a:solidFill>
                <a:latin typeface="Calibri"/>
              </a:rPr>
              <a:t>Leeds Metropolitan University</a:t>
            </a:r>
          </a:p>
          <a:p>
            <a:pPr fontAlgn="auto">
              <a:spcBef>
                <a:spcPts val="0"/>
              </a:spcBef>
              <a:spcAft>
                <a:spcPts val="0"/>
              </a:spcAft>
              <a:defRPr/>
            </a:pPr>
            <a:r>
              <a:rPr lang="en-GB" altLang="en-US">
                <a:solidFill>
                  <a:srgbClr val="FFFFFF"/>
                </a:solidFill>
                <a:latin typeface="Calibri"/>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grpSp>
    </p:spTree>
    <p:extLst>
      <p:ext uri="{BB962C8B-B14F-4D97-AF65-F5344CB8AC3E}">
        <p14:creationId xmlns:p14="http://schemas.microsoft.com/office/powerpoint/2010/main" val="2401065944"/>
      </p:ext>
    </p:extLst>
  </p:cSld>
  <p:clrMap bg1="dk1" tx1="lt1" bg2="dk2" tx2="lt2" accent1="accent1" accent2="accent2" accent3="accent3" accent4="accent4" accent5="accent5" accent6="accent6" hlink="hlink" folHlink="folHlink"/>
  <p:sldLayoutIdLst>
    <p:sldLayoutId id="2147485264"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1371163629"/>
      </p:ext>
    </p:extLst>
  </p:cSld>
  <p:clrMap bg1="lt1" tx1="dk1" bg2="lt2" tx2="dk2" accent1="accent1" accent2="accent2" accent3="accent3" accent4="accent4" accent5="accent5" accent6="accent6" hlink="hlink" folHlink="folHlink"/>
  <p:sldLayoutIdLst>
    <p:sldLayoutId id="2147485266" r:id="rId1"/>
    <p:sldLayoutId id="214748526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20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file:///C:\Users\Phil\Desktop\current%20stuff\brunel%20pieces%203\Newcastle.pptx#-1,1,Slide 1"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hyperlink" Target="https://www.seda.ac.uk/resources/files/publications_214_Educational%20Developments%2018.2.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hyperlink" Target="https://www.seda.ac.uk/resources/files/publications_214_Educational%20Developments%2018.2.pdf"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hyperlink" Target="http://www.coursera.org/lecture/university-teaching/interview-with-prof-royce-sadler-on-understanding-standards-TD6pE"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taff.napier.ac.uk/services/dlte/ENhance/Pages/ENhanceQuickGuides.aspx"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phil-race.co.uk/2015/01/assessment-bits-new-editions/" TargetMode="External"/><Relationship Id="rId2" Type="http://schemas.openxmlformats.org/officeDocument/2006/relationships/hyperlink" Target="https://phil-race.co.uk/2016/10/lthe-tweetchat-lthechat-wed-oct-19-8-00-9-00-pm/"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file:///C:\Users\Phil\Desktop\current%20stuff\brunel%20pieces%203\Newcastle.pptx#-1,1,Slide 1" TargetMode="External"/><Relationship Id="rId2" Type="http://schemas.openxmlformats.org/officeDocument/2006/relationships/notesSlide" Target="../notesSlides/notesSlide29.xml"/><Relationship Id="rId1" Type="http://schemas.openxmlformats.org/officeDocument/2006/relationships/slideLayout" Target="../slideLayouts/slideLayout25.xml"/><Relationship Id="rId4" Type="http://schemas.openxmlformats.org/officeDocument/2006/relationships/hyperlink" Target="https://www.seda.ac.uk/resources/files/publications_214_Educational%20Developments%2018.2.pdf"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hyperlink" Target="http://phil-race.co.uk/whodunit/" TargetMode="Externa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hyperlink" Target="https://phil-race.co.uk/2014/01/feedback-24-hours/" TargetMode="Externa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12.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notesSlide" Target="../notesSlides/notesSlide35.xml"/><Relationship Id="rId1" Type="http://schemas.openxmlformats.org/officeDocument/2006/relationships/slideLayout" Target="../slideLayouts/slideLayout17.xml"/><Relationship Id="rId5" Type="http://schemas.openxmlformats.org/officeDocument/2006/relationships/hyperlink" Target="http://www.jisc.ac.uk/whatwedo/programmes/usersandinnovation/soundsgood.aspx" TargetMode="External"/><Relationship Id="rId4" Type="http://schemas.openxmlformats.org/officeDocument/2006/relationships/hyperlink" Target="http://www.pass.brad.ac.uk/"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332570"/>
            <a:ext cx="6697400" cy="2736380"/>
          </a:xfrm>
          <a:noFill/>
        </p:spPr>
        <p:txBody>
          <a:bodyPr/>
          <a:lstStyle/>
          <a:p>
            <a:pPr algn="ctr">
              <a:defRPr/>
            </a:pPr>
            <a:r>
              <a:rPr lang="en-US" sz="7200" dirty="0">
                <a:solidFill>
                  <a:srgbClr val="FF0000"/>
                </a:solidFill>
                <a:latin typeface="AR CARTER" panose="02000000000000000000" pitchFamily="2" charset="0"/>
              </a:rPr>
              <a:t>Effective assessment – </a:t>
            </a:r>
            <a:br>
              <a:rPr lang="en-US" sz="7200" dirty="0">
                <a:solidFill>
                  <a:srgbClr val="FF0000"/>
                </a:solidFill>
                <a:latin typeface="AR CARTER" panose="02000000000000000000" pitchFamily="2" charset="0"/>
              </a:rPr>
            </a:br>
            <a:r>
              <a:rPr lang="en-US" sz="7200" dirty="0">
                <a:solidFill>
                  <a:srgbClr val="FF0000"/>
                </a:solidFill>
                <a:latin typeface="AR CARTER" panose="02000000000000000000" pitchFamily="2" charset="0"/>
              </a:rPr>
              <a:t>Reinventing assessment</a:t>
            </a:r>
            <a:endParaRPr lang="en-GB" sz="32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0" y="4687516"/>
            <a:ext cx="7056980" cy="187219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28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18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4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1800" b="1" dirty="0">
                <a:solidFill>
                  <a:srgbClr val="4F81BD"/>
                </a:solidFill>
                <a:latin typeface="Arial" charset="0"/>
              </a:rPr>
              <a:t>Follow Phil on Twitter:        @RacePhil </a:t>
            </a:r>
            <a:endParaRPr lang="en-GB" sz="18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284618" y="3645030"/>
            <a:ext cx="6589152" cy="954107"/>
          </a:xfrm>
          <a:prstGeom prst="rect">
            <a:avLst/>
          </a:prstGeom>
        </p:spPr>
        <p:txBody>
          <a:bodyPr wrap="square">
            <a:spAutoFit/>
          </a:bodyPr>
          <a:lstStyle/>
          <a:p>
            <a:pPr algn="ctr"/>
            <a:r>
              <a:rPr lang="en-GB" sz="2800" b="1" dirty="0">
                <a:latin typeface="Calibri" panose="020F0502020204030204" pitchFamily="34" charset="0"/>
              </a:rPr>
              <a:t> 7</a:t>
            </a:r>
            <a:r>
              <a:rPr lang="en-GB" sz="2800" b="1" baseline="30000" dirty="0">
                <a:latin typeface="Calibri" panose="020F0502020204030204" pitchFamily="34" charset="0"/>
              </a:rPr>
              <a:t>th</a:t>
            </a:r>
            <a:r>
              <a:rPr lang="en-GB" sz="2800" b="1" dirty="0">
                <a:latin typeface="Calibri" panose="020F0502020204030204" pitchFamily="34" charset="0"/>
              </a:rPr>
              <a:t>  March,</a:t>
            </a:r>
            <a:r>
              <a:rPr lang="en-GB" sz="2800" dirty="0">
                <a:latin typeface="Calibri" panose="020F0502020204030204" pitchFamily="34" charset="0"/>
              </a:rPr>
              <a:t> </a:t>
            </a:r>
            <a:r>
              <a:rPr lang="en-GB" sz="2800" b="1" dirty="0">
                <a:latin typeface="Calibri" panose="020F0502020204030204" pitchFamily="34" charset="0"/>
              </a:rPr>
              <a:t>2019</a:t>
            </a:r>
          </a:p>
          <a:p>
            <a:pPr algn="ctr"/>
            <a:r>
              <a:rPr lang="en-GB" sz="2800" b="1" dirty="0">
                <a:latin typeface="Calibri" panose="020F0502020204030204" pitchFamily="34" charset="0"/>
              </a:rPr>
              <a:t>UCLAN: School of Medicine</a:t>
            </a:r>
          </a:p>
        </p:txBody>
      </p:sp>
      <p:pic>
        <p:nvPicPr>
          <p:cNvPr id="7" name="Picture 6">
            <a:extLst>
              <a:ext uri="{FF2B5EF4-FFF2-40B4-BE49-F238E27FC236}">
                <a16:creationId xmlns:a16="http://schemas.microsoft.com/office/drawing/2014/main" id="{8ADC0AD7-FC97-469C-9C68-79C1F4E66C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4034" y="5709103"/>
            <a:ext cx="540075" cy="2970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9"/>
            <a:ext cx="7543800" cy="642466"/>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solidFill>
                  <a:srgbClr val="00B0F0"/>
                </a:solidFill>
                <a:latin typeface="Calibri" panose="020F0502020204030204" pitchFamily="34" charset="0"/>
                <a:cs typeface="Calibri" panose="020F0502020204030204" pitchFamily="34" charset="0"/>
              </a:rPr>
              <a:t>Context</a:t>
            </a:r>
          </a:p>
        </p:txBody>
      </p:sp>
      <p:sp>
        <p:nvSpPr>
          <p:cNvPr id="43011" name="Rectangle 3"/>
          <p:cNvSpPr>
            <a:spLocks noGrp="1" noChangeArrowheads="1"/>
          </p:cNvSpPr>
          <p:nvPr>
            <p:ph type="body" idx="1"/>
          </p:nvPr>
        </p:nvSpPr>
        <p:spPr>
          <a:xfrm>
            <a:off x="285720" y="764706"/>
            <a:ext cx="8629680" cy="5361458"/>
          </a:xfrm>
        </p:spPr>
        <p:txBody>
          <a:bodyPr/>
          <a:lstStyle/>
          <a:p>
            <a:pPr eaLnBrk="1" hangingPunct="1"/>
            <a:r>
              <a:rPr lang="en-US" sz="2600" dirty="0"/>
              <a:t>Assessment and feedback can be powerful means of </a:t>
            </a:r>
            <a:r>
              <a:rPr lang="en-US" sz="2600" dirty="0">
                <a:solidFill>
                  <a:srgbClr val="CC3399"/>
                </a:solidFill>
              </a:rPr>
              <a:t>focusing student effort and enhancing achievement </a:t>
            </a:r>
            <a:r>
              <a:rPr lang="en-US" sz="2600" dirty="0"/>
              <a:t>if well designed (Biggs and Tang, 2011);</a:t>
            </a:r>
          </a:p>
          <a:p>
            <a:pPr eaLnBrk="1" hangingPunct="1"/>
            <a:r>
              <a:rPr lang="en-US" sz="2600" dirty="0"/>
              <a:t>Students </a:t>
            </a:r>
            <a:r>
              <a:rPr lang="en-US" sz="2600" dirty="0">
                <a:solidFill>
                  <a:srgbClr val="CC3399"/>
                </a:solidFill>
              </a:rPr>
              <a:t>in the early stages of their learning journey </a:t>
            </a:r>
            <a:r>
              <a:rPr lang="en-US" sz="2600" dirty="0"/>
              <a:t>are likely to need more support and positive feedback than later, when they are more robust and confident;</a:t>
            </a:r>
          </a:p>
          <a:p>
            <a:pPr eaLnBrk="1" hangingPunct="1"/>
            <a:r>
              <a:rPr lang="en-US" sz="2600" dirty="0"/>
              <a:t>The </a:t>
            </a:r>
            <a:r>
              <a:rPr lang="en-US" sz="2600" dirty="0">
                <a:solidFill>
                  <a:srgbClr val="CC3399"/>
                </a:solidFill>
              </a:rPr>
              <a:t>first six weeks </a:t>
            </a:r>
            <a:r>
              <a:rPr lang="en-US" sz="2600" dirty="0"/>
              <a:t>are crucial in helping students understand how assessment and feedback work;</a:t>
            </a:r>
          </a:p>
          <a:p>
            <a:pPr eaLnBrk="1" hangingPunct="1"/>
            <a:r>
              <a:rPr lang="en-US" sz="2600" dirty="0"/>
              <a:t>No single method of assessment is likely to be ubiquitously successful, so it’s worth using a </a:t>
            </a:r>
            <a:r>
              <a:rPr lang="en-US" sz="2600" dirty="0">
                <a:solidFill>
                  <a:srgbClr val="CC3399"/>
                </a:solidFill>
              </a:rPr>
              <a:t>variety</a:t>
            </a:r>
            <a:r>
              <a:rPr lang="en-US" sz="2600" dirty="0"/>
              <a:t> of approaches;</a:t>
            </a:r>
          </a:p>
          <a:p>
            <a:pPr eaLnBrk="1" hangingPunct="1"/>
            <a:r>
              <a:rPr lang="en-US" sz="2600" dirty="0"/>
              <a:t>Assessment needs to be </a:t>
            </a:r>
            <a:r>
              <a:rPr lang="en-US" sz="2600" dirty="0">
                <a:solidFill>
                  <a:srgbClr val="CC3399"/>
                </a:solidFill>
              </a:rPr>
              <a:t>manageable</a:t>
            </a:r>
            <a:r>
              <a:rPr lang="en-US" sz="2600" dirty="0"/>
              <a:t> for staff and students if it is going to engage students in learning activities. </a:t>
            </a:r>
          </a:p>
        </p:txBody>
      </p:sp>
    </p:spTree>
    <p:extLst>
      <p:ext uri="{BB962C8B-B14F-4D97-AF65-F5344CB8AC3E}">
        <p14:creationId xmlns:p14="http://schemas.microsoft.com/office/powerpoint/2010/main" val="3255188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66FF"/>
            </a:solidFill>
          </a:ln>
        </p:spPr>
        <p:txBody>
          <a:bodyPr>
            <a:spAutoFit/>
          </a:bodyPr>
          <a:lstStyle/>
          <a:p>
            <a:pPr marL="0" indent="0" algn="ctr">
              <a:buNone/>
            </a:pPr>
            <a:r>
              <a:rPr lang="en-GB" sz="3600" dirty="0">
                <a:solidFill>
                  <a:srgbClr val="FFFF00"/>
                </a:solidFill>
              </a:rPr>
              <a:t>It is simply madness, </a:t>
            </a:r>
          </a:p>
          <a:p>
            <a:pPr marL="0" indent="0" algn="ctr">
              <a:buNone/>
            </a:pPr>
            <a:r>
              <a:rPr lang="en-GB" sz="3600" dirty="0">
                <a:solidFill>
                  <a:srgbClr val="FFFF00"/>
                </a:solidFill>
              </a:rPr>
              <a:t>to keep doing the same things, </a:t>
            </a:r>
          </a:p>
          <a:p>
            <a:pPr marL="0" indent="0" algn="ctr">
              <a:buNone/>
            </a:pPr>
            <a:r>
              <a:rPr lang="en-GB" sz="3600" dirty="0">
                <a:solidFill>
                  <a:srgbClr val="FFFF00"/>
                </a:solidFill>
              </a:rPr>
              <a:t>and expect different results.</a:t>
            </a:r>
          </a:p>
        </p:txBody>
      </p:sp>
      <p:pic>
        <p:nvPicPr>
          <p:cNvPr id="5" name="Picture 4">
            <a:extLst>
              <a:ext uri="{FF2B5EF4-FFF2-40B4-BE49-F238E27FC236}">
                <a16:creationId xmlns:a16="http://schemas.microsoft.com/office/drawing/2014/main" id="{1424E33C-4FD1-4825-AC84-A1CEEE5AC9D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31800" y="3656174"/>
            <a:ext cx="3816530" cy="2858714"/>
          </a:xfrm>
          <a:prstGeom prst="rect">
            <a:avLst/>
          </a:prstGeom>
        </p:spPr>
      </p:pic>
    </p:spTree>
    <p:extLst>
      <p:ext uri="{BB962C8B-B14F-4D97-AF65-F5344CB8AC3E}">
        <p14:creationId xmlns:p14="http://schemas.microsoft.com/office/powerpoint/2010/main" val="212088495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000" i="1" dirty="0">
                <a:latin typeface="Calibri" pitchFamily="34" charset="0"/>
              </a:rPr>
              <a:t>Good morning</a:t>
            </a:r>
            <a:r>
              <a:rPr lang="en-GB" sz="3000" i="1" dirty="0"/>
              <a:t> </a:t>
            </a:r>
            <a:r>
              <a:rPr lang="en-GB" sz="3000" i="1" dirty="0">
                <a:latin typeface="Calibri" pitchFamily="34" charset="0"/>
              </a:rPr>
              <a:t>everyone – please turn </a:t>
            </a:r>
            <a:r>
              <a:rPr lang="en-GB" sz="3000" i="1" dirty="0">
                <a:solidFill>
                  <a:srgbClr val="FF0000"/>
                </a:solidFill>
                <a:latin typeface="Calibri" pitchFamily="34" charset="0"/>
              </a:rPr>
              <a:t>on</a:t>
            </a:r>
            <a:r>
              <a:rPr lang="en-GB" sz="3000" i="1" dirty="0">
                <a:latin typeface="Calibri" pitchFamily="34" charset="0"/>
              </a:rPr>
              <a:t> your ‘phones and computers.</a:t>
            </a:r>
            <a:endParaRPr lang="en-GB" sz="3000" dirty="0">
              <a:latin typeface="Calibri" pitchFamily="34" charset="0"/>
            </a:endParaRPr>
          </a:p>
          <a:p>
            <a:r>
              <a:rPr lang="en-GB" sz="3000" i="1" dirty="0">
                <a:latin typeface="Calibri" pitchFamily="34" charset="0"/>
              </a:rPr>
              <a:t>Please post your thoughts, comments and ideas during and after this session to the hashtag </a:t>
            </a:r>
            <a:r>
              <a:rPr lang="en-GB" sz="3000" i="1" dirty="0">
                <a:solidFill>
                  <a:srgbClr val="00B050"/>
                </a:solidFill>
                <a:latin typeface="Calibri" pitchFamily="34" charset="0"/>
              </a:rPr>
              <a:t>#</a:t>
            </a:r>
            <a:r>
              <a:rPr lang="en-GB" sz="3000" i="1" dirty="0">
                <a:solidFill>
                  <a:srgbClr val="00B050"/>
                </a:solidFill>
              </a:rPr>
              <a:t>philatuclan19 </a:t>
            </a:r>
            <a:r>
              <a:rPr lang="en-GB" sz="3000" i="1" dirty="0">
                <a:latin typeface="Calibri" pitchFamily="34" charset="0"/>
              </a:rPr>
              <a:t>Thanks</a:t>
            </a:r>
            <a:r>
              <a:rPr lang="en-GB" sz="3000" dirty="0">
                <a:latin typeface="Calibri" pitchFamily="34" charset="0"/>
              </a:rPr>
              <a:t>!</a:t>
            </a:r>
          </a:p>
          <a:p>
            <a:r>
              <a:rPr lang="en-GB" sz="3000" dirty="0">
                <a:solidFill>
                  <a:srgbClr val="00B050"/>
                </a:solidFill>
              </a:rPr>
              <a:t>Try </a:t>
            </a:r>
            <a:r>
              <a:rPr lang="en-GB" sz="3000" dirty="0">
                <a:solidFill>
                  <a:srgbClr val="C00000"/>
                </a:solidFill>
              </a:rPr>
              <a:t>#</a:t>
            </a:r>
            <a:r>
              <a:rPr lang="en-GB" sz="3000" dirty="0" err="1">
                <a:solidFill>
                  <a:srgbClr val="C00000"/>
                </a:solidFill>
              </a:rPr>
              <a:t>LTHEchat</a:t>
            </a:r>
            <a:r>
              <a:rPr lang="en-GB" sz="3000" dirty="0">
                <a:solidFill>
                  <a:srgbClr val="C00000"/>
                </a:solidFill>
              </a:rPr>
              <a:t> </a:t>
            </a:r>
            <a:r>
              <a:rPr lang="en-GB" sz="3000" dirty="0">
                <a:solidFill>
                  <a:srgbClr val="00B050"/>
                </a:solidFill>
              </a:rPr>
              <a:t>on Wednesday evenings from 20.00-21.00. Last night’s on feedback was great!</a:t>
            </a:r>
          </a:p>
          <a:p>
            <a:pPr marL="0" indent="0">
              <a:buNone/>
            </a:pPr>
            <a:r>
              <a:rPr lang="en-GB" sz="3000" dirty="0">
                <a:solidFill>
                  <a:srgbClr val="0070C0"/>
                </a:solidFill>
              </a:rPr>
              <a:t>Usual rules apply: £1 for the first person to tell me about each of the first three typos in these slides.</a:t>
            </a:r>
          </a:p>
        </p:txBody>
      </p:sp>
    </p:spTree>
    <p:extLst>
      <p:ext uri="{BB962C8B-B14F-4D97-AF65-F5344CB8AC3E}">
        <p14:creationId xmlns:p14="http://schemas.microsoft.com/office/powerpoint/2010/main" val="4201056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solidFill>
                  <a:srgbClr val="00B0F0"/>
                </a:solidFill>
                <a:latin typeface="Calibri" panose="020F0502020204030204" pitchFamily="34" charset="0"/>
                <a:cs typeface="Calibri" panose="020F0502020204030204" pitchFamily="34" charset="0"/>
              </a:rPr>
              <a:t>Intended learning outcome</a:t>
            </a:r>
          </a:p>
        </p:txBody>
      </p:sp>
      <p:sp>
        <p:nvSpPr>
          <p:cNvPr id="110595" name="Rectangle 3"/>
          <p:cNvSpPr>
            <a:spLocks noGrp="1" noChangeArrowheads="1"/>
          </p:cNvSpPr>
          <p:nvPr>
            <p:ph idx="1"/>
          </p:nvPr>
        </p:nvSpPr>
        <p:spPr>
          <a:xfrm>
            <a:off x="430212" y="908650"/>
            <a:ext cx="8390378" cy="5949351"/>
          </a:xfrm>
        </p:spPr>
        <p:txBody>
          <a:bodyPr/>
          <a:lstStyle/>
          <a:p>
            <a:pPr marL="0" indent="0">
              <a:buNone/>
            </a:pPr>
            <a:r>
              <a:rPr lang="en-GB" dirty="0"/>
              <a:t>After participating in this session, you should be better-able to:</a:t>
            </a:r>
          </a:p>
          <a:p>
            <a:pPr lvl="0">
              <a:buFont typeface="+mj-lt"/>
              <a:buAutoNum type="arabicPeriod"/>
            </a:pPr>
            <a:r>
              <a:rPr lang="en-GB" dirty="0"/>
              <a:t>Confront, re-examine  and address some of the problems we have with assessment.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0" y="3140961"/>
            <a:ext cx="6481762" cy="2016280"/>
          </a:xfrm>
          <a:noFill/>
        </p:spPr>
        <p:txBody>
          <a:bodyPr/>
          <a:lstStyle/>
          <a:p>
            <a:pPr algn="ctr">
              <a:defRPr/>
            </a:pPr>
            <a:r>
              <a:rPr lang="en-GB" sz="7200" dirty="0">
                <a:solidFill>
                  <a:srgbClr val="FF66FF"/>
                </a:solidFill>
              </a:rPr>
              <a:t>Reinventing Assessment</a:t>
            </a:r>
            <a:br>
              <a:rPr lang="en-GB" sz="4400" dirty="0">
                <a:solidFill>
                  <a:srgbClr val="FFFF00"/>
                </a:solidFill>
              </a:rPr>
            </a:br>
            <a:r>
              <a:rPr lang="en-GB" sz="4000" dirty="0">
                <a:solidFill>
                  <a:srgbClr val="FFFF00"/>
                </a:solidFill>
              </a:rPr>
              <a:t>Fifteen ideas </a:t>
            </a:r>
            <a:br>
              <a:rPr lang="en-GB" sz="4000" dirty="0">
                <a:solidFill>
                  <a:srgbClr val="FFFF00"/>
                </a:solidFill>
              </a:rPr>
            </a:br>
            <a:r>
              <a:rPr lang="en-GB" sz="3600" dirty="0">
                <a:solidFill>
                  <a:srgbClr val="FFFF00"/>
                </a:solidFill>
              </a:rPr>
              <a:t>for making assessment and feedback more effective, efficient and manageable for us, and for students</a:t>
            </a:r>
            <a:endParaRPr lang="en-GB" sz="3200" dirty="0">
              <a:solidFill>
                <a:srgbClr val="FFFF00"/>
              </a:solidFill>
            </a:endParaRPr>
          </a:p>
        </p:txBody>
      </p:sp>
      <p:sp>
        <p:nvSpPr>
          <p:cNvPr id="6" name="Action Button: Custom 5">
            <a:hlinkClick r:id="rId3"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6834ED2-7AAA-4DFF-A1FD-D03F921FCB78}"/>
              </a:ext>
            </a:extLst>
          </p:cNvPr>
          <p:cNvSpPr/>
          <p:nvPr/>
        </p:nvSpPr>
        <p:spPr>
          <a:xfrm>
            <a:off x="827480" y="5176846"/>
            <a:ext cx="7056980"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hlinkClick r:id="rId4"/>
              </a:rPr>
              <a:t>https://www.seda.ac.uk/resources/files/publications_214_Educational%20Developments%2018.2.pdf</a:t>
            </a: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(2017, pp.21-24)</a:t>
            </a:r>
          </a:p>
        </p:txBody>
      </p:sp>
    </p:spTree>
    <p:extLst>
      <p:ext uri="{BB962C8B-B14F-4D97-AF65-F5344CB8AC3E}">
        <p14:creationId xmlns:p14="http://schemas.microsoft.com/office/powerpoint/2010/main" val="1396705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Why re-invent assessment and feedback now?</a:t>
            </a:r>
          </a:p>
        </p:txBody>
      </p:sp>
      <p:sp>
        <p:nvSpPr>
          <p:cNvPr id="3" name="Content Placeholder 2"/>
          <p:cNvSpPr>
            <a:spLocks noGrp="1"/>
          </p:cNvSpPr>
          <p:nvPr>
            <p:ph idx="1"/>
          </p:nvPr>
        </p:nvSpPr>
        <p:spPr>
          <a:xfrm>
            <a:off x="304800" y="1115164"/>
            <a:ext cx="8605838" cy="4670425"/>
          </a:xfrm>
        </p:spPr>
        <p:txBody>
          <a:bodyPr/>
          <a:lstStyle/>
          <a:p>
            <a:pPr>
              <a:buFont typeface="+mj-lt"/>
              <a:buAutoNum type="arabicPeriod"/>
            </a:pPr>
            <a:r>
              <a:rPr lang="en-GB" sz="2600" dirty="0"/>
              <a:t>They take far too much of our time and energy. Staff are burning themselves out trying to apply old assessment and feedback methods to much larger cohorts of students.</a:t>
            </a:r>
          </a:p>
          <a:p>
            <a:pPr>
              <a:buFont typeface="+mj-lt"/>
              <a:buAutoNum type="arabicPeriod"/>
            </a:pPr>
            <a:r>
              <a:rPr lang="en-GB" sz="2600" dirty="0"/>
              <a:t>Assessment and feedback are vitally important to students.</a:t>
            </a:r>
          </a:p>
          <a:p>
            <a:pPr>
              <a:buFont typeface="+mj-lt"/>
              <a:buAutoNum type="arabicPeriod"/>
            </a:pPr>
            <a:r>
              <a:rPr lang="en-GB" sz="2600" dirty="0"/>
              <a:t>Feedback from students continues to show their relative dissatisfaction with assessment and feedback.</a:t>
            </a:r>
          </a:p>
          <a:p>
            <a:pPr>
              <a:buFont typeface="+mj-lt"/>
              <a:buAutoNum type="arabicPeriod"/>
            </a:pPr>
            <a:r>
              <a:rPr lang="en-GB" sz="2600" dirty="0"/>
              <a:t>Assessment and feedback contribute strongly to the NSS, and therefore also to TEF.</a:t>
            </a:r>
          </a:p>
          <a:p>
            <a:pPr>
              <a:buFont typeface="+mj-lt"/>
              <a:buAutoNum type="arabicPeriod"/>
            </a:pPr>
            <a:r>
              <a:rPr lang="en-GB" sz="2600" dirty="0">
                <a:solidFill>
                  <a:schemeClr val="tx1"/>
                </a:solidFill>
              </a:rPr>
              <a:t>It is madness just to keep trying to do the same things better – we need to be ready to try something else.</a:t>
            </a:r>
          </a:p>
        </p:txBody>
      </p:sp>
    </p:spTree>
    <p:extLst>
      <p:ext uri="{BB962C8B-B14F-4D97-AF65-F5344CB8AC3E}">
        <p14:creationId xmlns:p14="http://schemas.microsoft.com/office/powerpoint/2010/main" val="95218306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197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Reinventing assessment and feedback</a:t>
            </a:r>
          </a:p>
        </p:txBody>
      </p:sp>
      <p:sp>
        <p:nvSpPr>
          <p:cNvPr id="3" name="Content Placeholder 2"/>
          <p:cNvSpPr>
            <a:spLocks noGrp="1"/>
          </p:cNvSpPr>
          <p:nvPr>
            <p:ph idx="1"/>
          </p:nvPr>
        </p:nvSpPr>
        <p:spPr>
          <a:xfrm>
            <a:off x="358775" y="908651"/>
            <a:ext cx="8605838" cy="4958750"/>
          </a:xfrm>
        </p:spPr>
        <p:txBody>
          <a:bodyPr/>
          <a:lstStyle/>
          <a:p>
            <a:r>
              <a:rPr lang="en-GB" sz="2600" dirty="0"/>
              <a:t>Part of the problem is that we tend to keep on trying to use the processes which used to work well enough years ago, but don’t satisfy today’s student needs and expectations – and often student numbers are higher too.</a:t>
            </a:r>
          </a:p>
          <a:p>
            <a:r>
              <a:rPr lang="en-GB" sz="2600" dirty="0"/>
              <a:t>Later in this session, I will outline a number of ideas for making assessment and feedback work towards better partnership with students, and which also make the processes more effective and efficient, and involve students themselves much more closely in the design of assessment and feedback.</a:t>
            </a:r>
          </a:p>
          <a:p>
            <a:endParaRPr lang="en-GB" sz="2600" dirty="0"/>
          </a:p>
        </p:txBody>
      </p:sp>
      <p:sp>
        <p:nvSpPr>
          <p:cNvPr id="4" name="Rectangle 3">
            <a:extLst>
              <a:ext uri="{FF2B5EF4-FFF2-40B4-BE49-F238E27FC236}">
                <a16:creationId xmlns:a16="http://schemas.microsoft.com/office/drawing/2014/main" id="{04F6F2DF-63D5-4D08-9609-57AD5E57D980}"/>
              </a:ext>
            </a:extLst>
          </p:cNvPr>
          <p:cNvSpPr/>
          <p:nvPr/>
        </p:nvSpPr>
        <p:spPr>
          <a:xfrm>
            <a:off x="827480" y="5176846"/>
            <a:ext cx="7056980" cy="120032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2"/>
              </a:rPr>
              <a:t>https://www.seda.ac.uk/resources/files/publications_214_Educational%20Developments%2018.2.pdf</a:t>
            </a: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(2017, pp.21-24)</a:t>
            </a:r>
          </a:p>
        </p:txBody>
      </p:sp>
    </p:spTree>
    <p:extLst>
      <p:ext uri="{BB962C8B-B14F-4D97-AF65-F5344CB8AC3E}">
        <p14:creationId xmlns:p14="http://schemas.microsoft.com/office/powerpoint/2010/main" val="28813348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0"/>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solidFill>
                  <a:srgbClr val="00B0F0"/>
                </a:solidFill>
                <a:latin typeface="Calibri" panose="020F0502020204030204" pitchFamily="34" charset="0"/>
                <a:cs typeface="Calibri" panose="020F0502020204030204" pitchFamily="34" charset="0"/>
              </a:rPr>
              <a:t>Fifteen ideas for making assessment and feedback more effective, efficient and manageable for us, and for students</a:t>
            </a:r>
            <a:endParaRPr lang="en-US" sz="28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 y="692634"/>
            <a:ext cx="9396536" cy="5174781"/>
          </a:xfrm>
        </p:spPr>
        <p:txBody>
          <a:bodyPr/>
          <a:lstStyle/>
          <a:p>
            <a:pPr>
              <a:spcBef>
                <a:spcPts val="600"/>
              </a:spcBef>
              <a:buFont typeface="+mj-lt"/>
              <a:buAutoNum type="alphaUcPeriod"/>
            </a:pPr>
            <a:r>
              <a:rPr lang="en-GB" sz="2100" dirty="0"/>
              <a:t>Design much shorter assessments.</a:t>
            </a:r>
          </a:p>
          <a:p>
            <a:pPr>
              <a:spcBef>
                <a:spcPts val="600"/>
              </a:spcBef>
              <a:buFont typeface="+mj-lt"/>
              <a:buAutoNum type="alphaUcPeriod"/>
            </a:pPr>
            <a:r>
              <a:rPr lang="en-GB" sz="2100" dirty="0"/>
              <a:t>Increase formative assessment and reduce summative assessment.</a:t>
            </a:r>
          </a:p>
          <a:p>
            <a:pPr>
              <a:spcBef>
                <a:spcPts val="600"/>
              </a:spcBef>
              <a:buFont typeface="+mj-lt"/>
              <a:buAutoNum type="alphaUcPeriod"/>
            </a:pPr>
            <a:r>
              <a:rPr lang="en-GB" sz="2100" dirty="0"/>
              <a:t>Don’t just use essays.</a:t>
            </a:r>
          </a:p>
          <a:p>
            <a:pPr>
              <a:spcBef>
                <a:spcPts val="600"/>
              </a:spcBef>
              <a:buFont typeface="+mj-lt"/>
              <a:buAutoNum type="alphaUcPeriod"/>
            </a:pPr>
            <a:r>
              <a:rPr lang="en-GB" sz="2100" dirty="0"/>
              <a:t>Make more use of oral feedback rather than written feedback.</a:t>
            </a:r>
          </a:p>
          <a:p>
            <a:pPr>
              <a:spcBef>
                <a:spcPts val="600"/>
              </a:spcBef>
              <a:buFont typeface="+mj-lt"/>
              <a:buAutoNum type="alphaUcPeriod"/>
            </a:pPr>
            <a:r>
              <a:rPr lang="en-GB" sz="2100" dirty="0"/>
              <a:t>Speed up feedback so students still care about it when they receive it.</a:t>
            </a:r>
          </a:p>
          <a:p>
            <a:pPr>
              <a:spcBef>
                <a:spcPts val="600"/>
              </a:spcBef>
              <a:buFont typeface="+mj-lt"/>
              <a:buAutoNum type="alphaUcPeriod"/>
            </a:pPr>
            <a:r>
              <a:rPr lang="en-GB" sz="2100" dirty="0"/>
              <a:t>Get students giving feedback to each other, and sharing feedback.</a:t>
            </a:r>
          </a:p>
          <a:p>
            <a:pPr>
              <a:spcBef>
                <a:spcPts val="600"/>
              </a:spcBef>
              <a:buFont typeface="+mj-lt"/>
              <a:buAutoNum type="alphaUcPeriod"/>
            </a:pPr>
            <a:r>
              <a:rPr lang="en-GB" sz="2100" dirty="0"/>
              <a:t>Let students right into the meaning of assessment criteria, by explaining and illustrating these in whole-group contexts such as lectures.</a:t>
            </a:r>
          </a:p>
          <a:p>
            <a:pPr>
              <a:spcBef>
                <a:spcPts val="600"/>
              </a:spcBef>
              <a:buFont typeface="+mj-lt"/>
              <a:buAutoNum type="alphaUcPeriod"/>
            </a:pPr>
            <a:r>
              <a:rPr lang="en-GB" sz="2100" dirty="0"/>
              <a:t>Show students a range of evidence of achievement.</a:t>
            </a:r>
          </a:p>
          <a:p>
            <a:pPr>
              <a:spcBef>
                <a:spcPts val="600"/>
              </a:spcBef>
              <a:buFont typeface="+mj-lt"/>
              <a:buAutoNum type="alphaUcPeriod"/>
            </a:pPr>
            <a:r>
              <a:rPr lang="en-GB" sz="2100" dirty="0"/>
              <a:t>Get students themselves formulating evidence of achievement.</a:t>
            </a:r>
          </a:p>
          <a:p>
            <a:pPr>
              <a:spcBef>
                <a:spcPts val="600"/>
              </a:spcBef>
              <a:buFont typeface="+mj-lt"/>
              <a:buAutoNum type="alphaUcPeriod"/>
            </a:pPr>
            <a:r>
              <a:rPr lang="en-GB" sz="2100" dirty="0"/>
              <a:t>Get students themselves designing and applying assessment criteria.</a:t>
            </a:r>
          </a:p>
          <a:p>
            <a:pPr>
              <a:spcBef>
                <a:spcPts val="600"/>
              </a:spcBef>
              <a:buFont typeface="+mj-lt"/>
              <a:buAutoNum type="alphaUcPeriod"/>
            </a:pPr>
            <a:r>
              <a:rPr lang="en-GB" sz="2100" dirty="0"/>
              <a:t>Make the most of feedback to students in small-group contexts, such as tutorials.</a:t>
            </a:r>
          </a:p>
          <a:p>
            <a:pPr>
              <a:spcBef>
                <a:spcPts val="600"/>
              </a:spcBef>
              <a:buFont typeface="+mj-lt"/>
              <a:buAutoNum type="alphaUcPeriod"/>
            </a:pPr>
            <a:r>
              <a:rPr lang="en-GB" sz="2100" dirty="0"/>
              <a:t>Use statement banks to speed up formulating useful feedback.</a:t>
            </a:r>
          </a:p>
          <a:p>
            <a:pPr>
              <a:spcBef>
                <a:spcPts val="600"/>
              </a:spcBef>
              <a:buFont typeface="+mj-lt"/>
              <a:buAutoNum type="alphaUcPeriod"/>
            </a:pPr>
            <a:r>
              <a:rPr lang="en-GB" sz="2100" dirty="0"/>
              <a:t>Get students self-assessing, and give them feedback on their self-assessment.</a:t>
            </a:r>
          </a:p>
          <a:p>
            <a:pPr>
              <a:spcBef>
                <a:spcPts val="600"/>
              </a:spcBef>
              <a:buFont typeface="+mj-lt"/>
              <a:buAutoNum type="alphaUcPeriod"/>
            </a:pPr>
            <a:r>
              <a:rPr lang="en-GB" sz="2100" dirty="0"/>
              <a:t>Try to avoid ‘final language’ in feedback.</a:t>
            </a:r>
          </a:p>
          <a:p>
            <a:pPr>
              <a:spcBef>
                <a:spcPts val="600"/>
              </a:spcBef>
              <a:buFont typeface="+mj-lt"/>
              <a:buAutoNum type="alphaUcPeriod"/>
            </a:pPr>
            <a:r>
              <a:rPr lang="en-GB" sz="2100" dirty="0"/>
              <a:t>Always make assignment design a team effort.</a:t>
            </a:r>
          </a:p>
          <a:p>
            <a:pPr>
              <a:spcBef>
                <a:spcPts val="600"/>
              </a:spcBef>
              <a:buFont typeface="+mj-lt"/>
              <a:buAutoNum type="alphaUcPeriod"/>
            </a:pPr>
            <a:endParaRPr lang="en-GB" sz="2100" dirty="0"/>
          </a:p>
          <a:p>
            <a:pPr>
              <a:buFont typeface="+mj-lt"/>
              <a:buAutoNum type="alphaUcPeriod"/>
            </a:pPr>
            <a:endParaRPr lang="en-GB" sz="2100" dirty="0"/>
          </a:p>
          <a:p>
            <a:pPr>
              <a:buFont typeface="+mj-lt"/>
              <a:buAutoNum type="alphaUcPeriod"/>
            </a:pPr>
            <a:endParaRPr lang="en-GB" sz="2100" dirty="0"/>
          </a:p>
        </p:txBody>
      </p:sp>
    </p:spTree>
    <p:extLst>
      <p:ext uri="{BB962C8B-B14F-4D97-AF65-F5344CB8AC3E}">
        <p14:creationId xmlns:p14="http://schemas.microsoft.com/office/powerpoint/2010/main" val="298340384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7FCE-03C4-43A7-B3F2-C9454D680D34}"/>
              </a:ext>
            </a:extLst>
          </p:cNvPr>
          <p:cNvSpPr>
            <a:spLocks noGrp="1"/>
          </p:cNvSpPr>
          <p:nvPr>
            <p:ph type="title"/>
          </p:nvPr>
        </p:nvSpPr>
        <p:spPr>
          <a:xfrm>
            <a:off x="250825" y="188928"/>
            <a:ext cx="8713788" cy="538150"/>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solidFill>
                  <a:srgbClr val="00B0F0"/>
                </a:solidFill>
                <a:latin typeface="Calibri" panose="020F0502020204030204" pitchFamily="34" charset="0"/>
                <a:cs typeface="Calibri" panose="020F0502020204030204" pitchFamily="34" charset="0"/>
              </a:rPr>
              <a:t>Your initial thoughts on these 15</a:t>
            </a:r>
          </a:p>
        </p:txBody>
      </p:sp>
      <p:sp>
        <p:nvSpPr>
          <p:cNvPr id="3" name="Content Placeholder 2">
            <a:extLst>
              <a:ext uri="{FF2B5EF4-FFF2-40B4-BE49-F238E27FC236}">
                <a16:creationId xmlns:a16="http://schemas.microsoft.com/office/drawing/2014/main" id="{20052681-A7D8-428B-B64A-79D3C85E63B6}"/>
              </a:ext>
            </a:extLst>
          </p:cNvPr>
          <p:cNvSpPr>
            <a:spLocks noGrp="1"/>
          </p:cNvSpPr>
          <p:nvPr>
            <p:ph idx="1"/>
          </p:nvPr>
        </p:nvSpPr>
        <p:spPr>
          <a:xfrm>
            <a:off x="0" y="623888"/>
            <a:ext cx="8605838" cy="5140324"/>
          </a:xfrm>
        </p:spPr>
        <p:txBody>
          <a:bodyPr/>
          <a:lstStyle/>
          <a:p>
            <a:r>
              <a:rPr lang="en-GB" dirty="0"/>
              <a:t>Please make an alphabetical list A, B, …O.</a:t>
            </a:r>
          </a:p>
          <a:p>
            <a:r>
              <a:rPr lang="en-GB" dirty="0"/>
              <a:t>Give each of the 15 a score 10 = brilliant, 1 = not one to try, and in between.</a:t>
            </a:r>
          </a:p>
          <a:p>
            <a:r>
              <a:rPr lang="en-GB" dirty="0"/>
              <a:t>Now on a post-it, please draw 9 boxes.</a:t>
            </a:r>
          </a:p>
          <a:p>
            <a:r>
              <a:rPr lang="en-GB" dirty="0"/>
              <a:t>Diamond-9 the top 9 using your list, entering the top-scoring letter in the top box, down to lesser-scoring letters in the other boxes. </a:t>
            </a:r>
          </a:p>
        </p:txBody>
      </p:sp>
      <p:sp>
        <p:nvSpPr>
          <p:cNvPr id="15" name="TextBox 14">
            <a:extLst>
              <a:ext uri="{FF2B5EF4-FFF2-40B4-BE49-F238E27FC236}">
                <a16:creationId xmlns:a16="http://schemas.microsoft.com/office/drawing/2014/main" id="{78B2CC18-6980-4DA8-90ED-D1215F2D9DB3}"/>
              </a:ext>
            </a:extLst>
          </p:cNvPr>
          <p:cNvSpPr txBox="1"/>
          <p:nvPr/>
        </p:nvSpPr>
        <p:spPr>
          <a:xfrm>
            <a:off x="1021211" y="2760858"/>
            <a:ext cx="6647220" cy="4104570"/>
          </a:xfrm>
          <a:prstGeom prst="rect">
            <a:avLst/>
          </a:prstGeom>
          <a:solidFill>
            <a:srgbClr val="00B0F0"/>
          </a:solidFill>
        </p:spPr>
        <p:txBody>
          <a:bodyPr wrap="square" rtlCol="0">
            <a:spAutoFit/>
          </a:bodyPr>
          <a:lstStyle/>
          <a:p>
            <a:endParaRPr lang="en-GB" dirty="0"/>
          </a:p>
        </p:txBody>
      </p:sp>
      <p:sp>
        <p:nvSpPr>
          <p:cNvPr id="16" name="Rectangle 3">
            <a:extLst>
              <a:ext uri="{FF2B5EF4-FFF2-40B4-BE49-F238E27FC236}">
                <a16:creationId xmlns:a16="http://schemas.microsoft.com/office/drawing/2014/main" id="{FD08410A-5A8E-4ACC-84F5-55D11BB7C01B}"/>
              </a:ext>
            </a:extLst>
          </p:cNvPr>
          <p:cNvSpPr>
            <a:spLocks noChangeArrowheads="1"/>
          </p:cNvSpPr>
          <p:nvPr/>
        </p:nvSpPr>
        <p:spPr bwMode="auto">
          <a:xfrm>
            <a:off x="3551290" y="2930522"/>
            <a:ext cx="1193459" cy="53815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70C0"/>
                </a:solidFill>
                <a:effectLst/>
                <a:uLnTx/>
                <a:uFillTx/>
                <a:latin typeface="Calibri"/>
                <a:ea typeface="+mn-ea"/>
                <a:cs typeface="+mn-cs"/>
              </a:rPr>
              <a:t>best</a:t>
            </a:r>
          </a:p>
        </p:txBody>
      </p:sp>
      <p:sp>
        <p:nvSpPr>
          <p:cNvPr id="17" name="Rectangle 4">
            <a:extLst>
              <a:ext uri="{FF2B5EF4-FFF2-40B4-BE49-F238E27FC236}">
                <a16:creationId xmlns:a16="http://schemas.microsoft.com/office/drawing/2014/main" id="{E7DC171B-7399-44AD-AF7D-C51DC0B6A99A}"/>
              </a:ext>
            </a:extLst>
          </p:cNvPr>
          <p:cNvSpPr>
            <a:spLocks noChangeArrowheads="1"/>
          </p:cNvSpPr>
          <p:nvPr/>
        </p:nvSpPr>
        <p:spPr bwMode="auto">
          <a:xfrm>
            <a:off x="1722490" y="3616322"/>
            <a:ext cx="1193459" cy="53815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70C0"/>
                </a:solidFill>
                <a:effectLst/>
                <a:uLnTx/>
                <a:uFillTx/>
                <a:latin typeface="Calibri"/>
                <a:ea typeface="+mn-ea"/>
                <a:cs typeface="+mn-cs"/>
              </a:rPr>
              <a:t>next best</a:t>
            </a:r>
          </a:p>
        </p:txBody>
      </p:sp>
      <p:sp>
        <p:nvSpPr>
          <p:cNvPr id="18" name="Rectangle 5">
            <a:extLst>
              <a:ext uri="{FF2B5EF4-FFF2-40B4-BE49-F238E27FC236}">
                <a16:creationId xmlns:a16="http://schemas.microsoft.com/office/drawing/2014/main" id="{282142B2-AC02-4AFE-9085-6D615B92D66C}"/>
              </a:ext>
            </a:extLst>
          </p:cNvPr>
          <p:cNvSpPr>
            <a:spLocks noChangeArrowheads="1"/>
          </p:cNvSpPr>
          <p:nvPr/>
        </p:nvSpPr>
        <p:spPr bwMode="auto">
          <a:xfrm>
            <a:off x="5227690" y="3692522"/>
            <a:ext cx="1193459" cy="53815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70C0"/>
              </a:solidFill>
              <a:effectLst/>
              <a:uLnTx/>
              <a:uFillTx/>
              <a:latin typeface="Calibri"/>
              <a:ea typeface="+mn-ea"/>
              <a:cs typeface="+mn-cs"/>
            </a:endParaRPr>
          </a:p>
        </p:txBody>
      </p:sp>
      <p:sp>
        <p:nvSpPr>
          <p:cNvPr id="19" name="Rectangle 6">
            <a:extLst>
              <a:ext uri="{FF2B5EF4-FFF2-40B4-BE49-F238E27FC236}">
                <a16:creationId xmlns:a16="http://schemas.microsoft.com/office/drawing/2014/main" id="{F36221A4-9F3A-453D-8B14-C32BD512CD2A}"/>
              </a:ext>
            </a:extLst>
          </p:cNvPr>
          <p:cNvSpPr>
            <a:spLocks noChangeArrowheads="1"/>
          </p:cNvSpPr>
          <p:nvPr/>
        </p:nvSpPr>
        <p:spPr bwMode="auto">
          <a:xfrm>
            <a:off x="3627490" y="4530722"/>
            <a:ext cx="1193459" cy="53815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70C0"/>
              </a:solidFill>
              <a:effectLst/>
              <a:uLnTx/>
              <a:uFillTx/>
              <a:latin typeface="Calibri"/>
              <a:ea typeface="+mn-ea"/>
              <a:cs typeface="+mn-cs"/>
            </a:endParaRPr>
          </a:p>
        </p:txBody>
      </p:sp>
      <p:sp>
        <p:nvSpPr>
          <p:cNvPr id="20" name="Rectangle 7">
            <a:extLst>
              <a:ext uri="{FF2B5EF4-FFF2-40B4-BE49-F238E27FC236}">
                <a16:creationId xmlns:a16="http://schemas.microsoft.com/office/drawing/2014/main" id="{3DAA7BAD-FD9D-446C-A6AC-AA31FB9C75A3}"/>
              </a:ext>
            </a:extLst>
          </p:cNvPr>
          <p:cNvSpPr>
            <a:spLocks noChangeArrowheads="1"/>
          </p:cNvSpPr>
          <p:nvPr/>
        </p:nvSpPr>
        <p:spPr bwMode="auto">
          <a:xfrm>
            <a:off x="6294489" y="4530722"/>
            <a:ext cx="1193459" cy="53815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70C0"/>
              </a:solidFill>
              <a:effectLst/>
              <a:uLnTx/>
              <a:uFillTx/>
              <a:latin typeface="Calibri"/>
              <a:ea typeface="+mn-ea"/>
              <a:cs typeface="+mn-cs"/>
            </a:endParaRPr>
          </a:p>
        </p:txBody>
      </p:sp>
      <p:sp>
        <p:nvSpPr>
          <p:cNvPr id="21" name="Rectangle 8">
            <a:extLst>
              <a:ext uri="{FF2B5EF4-FFF2-40B4-BE49-F238E27FC236}">
                <a16:creationId xmlns:a16="http://schemas.microsoft.com/office/drawing/2014/main" id="{5652AE2D-2AC9-4085-AA3D-3F0E43A1D2EE}"/>
              </a:ext>
            </a:extLst>
          </p:cNvPr>
          <p:cNvSpPr>
            <a:spLocks noChangeArrowheads="1"/>
          </p:cNvSpPr>
          <p:nvPr/>
        </p:nvSpPr>
        <p:spPr bwMode="auto">
          <a:xfrm>
            <a:off x="1036690" y="4530722"/>
            <a:ext cx="1193459" cy="53815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70C0"/>
              </a:solidFill>
              <a:effectLst/>
              <a:uLnTx/>
              <a:uFillTx/>
              <a:latin typeface="Calibri"/>
              <a:ea typeface="+mn-ea"/>
              <a:cs typeface="+mn-cs"/>
            </a:endParaRPr>
          </a:p>
        </p:txBody>
      </p:sp>
      <p:sp>
        <p:nvSpPr>
          <p:cNvPr id="22" name="Rectangle 9">
            <a:extLst>
              <a:ext uri="{FF2B5EF4-FFF2-40B4-BE49-F238E27FC236}">
                <a16:creationId xmlns:a16="http://schemas.microsoft.com/office/drawing/2014/main" id="{ECB10231-01E3-4ACB-88A6-CB42451CD8E6}"/>
              </a:ext>
            </a:extLst>
          </p:cNvPr>
          <p:cNvSpPr>
            <a:spLocks noChangeArrowheads="1"/>
          </p:cNvSpPr>
          <p:nvPr/>
        </p:nvSpPr>
        <p:spPr bwMode="auto">
          <a:xfrm>
            <a:off x="5227690" y="5292722"/>
            <a:ext cx="1193459" cy="53815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70C0"/>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C8A5CF7A-4850-40DD-8D4A-80E8E2077971}"/>
              </a:ext>
            </a:extLst>
          </p:cNvPr>
          <p:cNvSpPr>
            <a:spLocks noChangeArrowheads="1"/>
          </p:cNvSpPr>
          <p:nvPr/>
        </p:nvSpPr>
        <p:spPr bwMode="auto">
          <a:xfrm>
            <a:off x="3779890" y="6130922"/>
            <a:ext cx="1193459" cy="538150"/>
          </a:xfrm>
          <a:prstGeom prst="rect">
            <a:avLst/>
          </a:prstGeom>
          <a:solidFill>
            <a:srgbClr val="00B0F0"/>
          </a:solid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70C0"/>
              </a:solidFill>
              <a:effectLst/>
              <a:uLnTx/>
              <a:uFillTx/>
              <a:latin typeface="Calibri"/>
              <a:ea typeface="+mn-ea"/>
              <a:cs typeface="+mn-cs"/>
            </a:endParaRPr>
          </a:p>
        </p:txBody>
      </p:sp>
      <p:sp>
        <p:nvSpPr>
          <p:cNvPr id="24" name="Rectangle 10">
            <a:extLst>
              <a:ext uri="{FF2B5EF4-FFF2-40B4-BE49-F238E27FC236}">
                <a16:creationId xmlns:a16="http://schemas.microsoft.com/office/drawing/2014/main" id="{23C48917-5E13-4E65-9D06-A5E1E6D54D2F}"/>
              </a:ext>
            </a:extLst>
          </p:cNvPr>
          <p:cNvSpPr>
            <a:spLocks noChangeArrowheads="1"/>
          </p:cNvSpPr>
          <p:nvPr/>
        </p:nvSpPr>
        <p:spPr bwMode="auto">
          <a:xfrm>
            <a:off x="2103490" y="5292722"/>
            <a:ext cx="1193459" cy="538150"/>
          </a:xfrm>
          <a:prstGeom prst="rect">
            <a:avLst/>
          </a:prstGeom>
          <a:solidFill>
            <a:srgbClr val="00B0F0"/>
          </a:solid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70C0"/>
              </a:solidFill>
              <a:effectLst/>
              <a:uLnTx/>
              <a:uFillTx/>
              <a:latin typeface="Calibri"/>
              <a:ea typeface="+mn-ea"/>
              <a:cs typeface="+mn-cs"/>
            </a:endParaRPr>
          </a:p>
        </p:txBody>
      </p:sp>
    </p:spTree>
    <p:extLst>
      <p:ext uri="{BB962C8B-B14F-4D97-AF65-F5344CB8AC3E}">
        <p14:creationId xmlns:p14="http://schemas.microsoft.com/office/powerpoint/2010/main" val="998229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F7083-0A7D-4D6D-B289-824A52C80BC5}"/>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solidFill>
                  <a:srgbClr val="00B0F0"/>
                </a:solidFill>
                <a:latin typeface="Calibri" panose="020F0502020204030204" pitchFamily="34" charset="0"/>
                <a:cs typeface="Calibri" panose="020F0502020204030204" pitchFamily="34" charset="0"/>
              </a:rPr>
              <a:t>Which letter scored highest on your post-it?</a:t>
            </a:r>
          </a:p>
        </p:txBody>
      </p:sp>
      <p:sp>
        <p:nvSpPr>
          <p:cNvPr id="3" name="Content Placeholder 2">
            <a:extLst>
              <a:ext uri="{FF2B5EF4-FFF2-40B4-BE49-F238E27FC236}">
                <a16:creationId xmlns:a16="http://schemas.microsoft.com/office/drawing/2014/main" id="{91D0CA69-63A9-4776-9C2F-A32CE814FD83}"/>
              </a:ext>
            </a:extLst>
          </p:cNvPr>
          <p:cNvSpPr>
            <a:spLocks noGrp="1"/>
          </p:cNvSpPr>
          <p:nvPr>
            <p:ph idx="1"/>
          </p:nvPr>
        </p:nvSpPr>
        <p:spPr/>
        <p:txBody>
          <a:bodyPr/>
          <a:lstStyle/>
          <a:p>
            <a:r>
              <a:rPr lang="en-GB" dirty="0"/>
              <a:t>Your top scoring letters:</a:t>
            </a:r>
          </a:p>
          <a:p>
            <a:endParaRPr lang="en-GB" dirty="0"/>
          </a:p>
          <a:p>
            <a:r>
              <a:rPr lang="en-GB" dirty="0"/>
              <a:t>Your next-top scoring letters:</a:t>
            </a:r>
          </a:p>
        </p:txBody>
      </p:sp>
    </p:spTree>
    <p:extLst>
      <p:ext uri="{BB962C8B-B14F-4D97-AF65-F5344CB8AC3E}">
        <p14:creationId xmlns:p14="http://schemas.microsoft.com/office/powerpoint/2010/main" val="20631693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very shortly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B0F0"/>
                </a:solidFill>
                <a:effectLst/>
                <a:uLnTx/>
                <a:uFillTx/>
                <a:latin typeface="Calibri"/>
                <a:ea typeface="+mn-ea"/>
                <a:cs typeface="+mn-cs"/>
              </a:rPr>
              <a:t>Pick the best 9 ideas: </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B0F0"/>
                </a:solidFill>
                <a:effectLst/>
                <a:uLnTx/>
                <a:uFillTx/>
                <a:latin typeface="Calibri"/>
                <a:ea typeface="+mn-ea"/>
                <a:cs typeface="+mn-cs"/>
              </a:rPr>
              <a:t>Diamond 9 </a:t>
            </a:r>
          </a:p>
        </p:txBody>
      </p:sp>
      <p:sp>
        <p:nvSpPr>
          <p:cNvPr id="5" name="Rectangle 3"/>
          <p:cNvSpPr>
            <a:spLocks noChangeArrowheads="1"/>
          </p:cNvSpPr>
          <p:nvPr/>
        </p:nvSpPr>
        <p:spPr bwMode="auto">
          <a:xfrm>
            <a:off x="3587752"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err="1">
                <a:ln>
                  <a:noFill/>
                </a:ln>
                <a:solidFill>
                  <a:srgbClr val="0070C0"/>
                </a:solidFill>
                <a:effectLst/>
                <a:uLnTx/>
                <a:uFillTx/>
                <a:latin typeface="Calibri"/>
                <a:ea typeface="+mn-ea"/>
                <a:cs typeface="+mn-cs"/>
              </a:rPr>
              <a:t>l.l.o.j.n.n.l.m.k.h.c.c.h</a:t>
            </a:r>
            <a:r>
              <a:rPr kumimoji="0" lang="en-GB" sz="2800" b="1" i="0" u="none" strike="noStrike" kern="0" cap="none" spc="0" normalizeH="0" baseline="0" noProof="0" dirty="0">
                <a:ln>
                  <a:noFill/>
                </a:ln>
                <a:solidFill>
                  <a:srgbClr val="0070C0"/>
                </a:solidFill>
                <a:effectLst/>
                <a:uLnTx/>
                <a:uFillTx/>
                <a:latin typeface="Calibri"/>
                <a:ea typeface="+mn-ea"/>
                <a:cs typeface="+mn-cs"/>
              </a:rPr>
              <a:t>.</a:t>
            </a:r>
          </a:p>
        </p:txBody>
      </p:sp>
      <p:sp>
        <p:nvSpPr>
          <p:cNvPr id="6" name="Rectangle 4"/>
          <p:cNvSpPr>
            <a:spLocks noChangeArrowheads="1"/>
          </p:cNvSpPr>
          <p:nvPr/>
        </p:nvSpPr>
        <p:spPr bwMode="auto">
          <a:xfrm>
            <a:off x="1758952"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err="1">
                <a:ln>
                  <a:noFill/>
                </a:ln>
                <a:solidFill>
                  <a:srgbClr val="0070C0"/>
                </a:solidFill>
                <a:effectLst/>
                <a:uLnTx/>
                <a:uFillTx/>
                <a:latin typeface="Calibri"/>
                <a:ea typeface="+mn-ea"/>
                <a:cs typeface="+mn-cs"/>
              </a:rPr>
              <a:t>c.k.c.k.h.c.c.f.c.c.n.b.g</a:t>
            </a:r>
            <a:r>
              <a:rPr kumimoji="0" lang="en-GB" sz="2800" b="1" i="0" u="none" strike="noStrike" kern="0" cap="none" spc="0" normalizeH="0" baseline="0" noProof="0">
                <a:ln>
                  <a:noFill/>
                </a:ln>
                <a:solidFill>
                  <a:srgbClr val="0070C0"/>
                </a:solidFill>
                <a:effectLst/>
                <a:uLnTx/>
                <a:uFillTx/>
                <a:latin typeface="Calibri"/>
                <a:ea typeface="+mn-ea"/>
                <a:cs typeface="+mn-cs"/>
              </a:rPr>
              <a:t>.</a:t>
            </a:r>
            <a:endParaRPr kumimoji="0" lang="en-GB" sz="2800" b="1" i="0" u="none" strike="noStrike" kern="0" cap="none" spc="0" normalizeH="0" baseline="0" noProof="0" dirty="0">
              <a:ln>
                <a:noFill/>
              </a:ln>
              <a:solidFill>
                <a:srgbClr val="0070C0"/>
              </a:solidFill>
              <a:effectLst/>
              <a:uLnTx/>
              <a:uFillTx/>
              <a:latin typeface="Calibri"/>
              <a:ea typeface="+mn-ea"/>
              <a:cs typeface="+mn-cs"/>
            </a:endParaRPr>
          </a:p>
        </p:txBody>
      </p:sp>
      <p:sp>
        <p:nvSpPr>
          <p:cNvPr id="7" name="Rectangle 5"/>
          <p:cNvSpPr>
            <a:spLocks noChangeArrowheads="1"/>
          </p:cNvSpPr>
          <p:nvPr/>
        </p:nvSpPr>
        <p:spPr bwMode="auto">
          <a:xfrm>
            <a:off x="5264152"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3</a:t>
            </a: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5</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6</a:t>
            </a: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4</a:t>
            </a: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8</a:t>
            </a:r>
          </a:p>
        </p:txBody>
      </p:sp>
      <p:sp>
        <p:nvSpPr>
          <p:cNvPr id="13"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9</a:t>
            </a:r>
          </a:p>
        </p:txBody>
      </p:sp>
      <p:sp>
        <p:nvSpPr>
          <p:cNvPr id="12"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7</a:t>
            </a:r>
          </a:p>
        </p:txBody>
      </p:sp>
    </p:spTree>
    <p:extLst>
      <p:ext uri="{BB962C8B-B14F-4D97-AF65-F5344CB8AC3E}">
        <p14:creationId xmlns:p14="http://schemas.microsoft.com/office/powerpoint/2010/main" val="1148357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506C-4F2B-4920-ADA4-AF8BAADDFDA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solidFill>
                  <a:srgbClr val="00B0F0"/>
                </a:solidFill>
                <a:latin typeface="Calibri" panose="020F0502020204030204" pitchFamily="34" charset="0"/>
                <a:cs typeface="Calibri" panose="020F0502020204030204" pitchFamily="34" charset="0"/>
              </a:rPr>
              <a:t>Experience of Royce Sadler on standards, assessment and feedback</a:t>
            </a:r>
          </a:p>
        </p:txBody>
      </p:sp>
      <p:sp>
        <p:nvSpPr>
          <p:cNvPr id="4" name="Rectangle 1">
            <a:extLst>
              <a:ext uri="{FF2B5EF4-FFF2-40B4-BE49-F238E27FC236}">
                <a16:creationId xmlns:a16="http://schemas.microsoft.com/office/drawing/2014/main" id="{A70A018E-E158-435F-AFBD-826EA5819C04}"/>
              </a:ext>
            </a:extLst>
          </p:cNvPr>
          <p:cNvSpPr>
            <a:spLocks noGrp="1" noChangeArrowheads="1"/>
          </p:cNvSpPr>
          <p:nvPr>
            <p:ph idx="1"/>
          </p:nvPr>
        </p:nvSpPr>
        <p:spPr bwMode="auto">
          <a:xfrm>
            <a:off x="376826" y="1400009"/>
            <a:ext cx="8605838" cy="24314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accent2">
                    <a:lumMod val="60000"/>
                    <a:lumOff val="40000"/>
                  </a:schemeClr>
                </a:solidFill>
                <a:latin typeface="Calibri" panose="020F0502020204030204" pitchFamily="34" charset="0"/>
                <a:cs typeface="Calibri" panose="020F0502020204030204" pitchFamily="34" charset="0"/>
              </a:rPr>
              <a:t>Well worth looking at this clip from Coursera from Royce Sadler, who’s work informs much of the modern thinking on assessment and feedback…</a:t>
            </a:r>
          </a:p>
        </p:txBody>
      </p:sp>
      <p:sp>
        <p:nvSpPr>
          <p:cNvPr id="3" name="Action Button: Video 2">
            <a:hlinkClick r:id="rId2" highlightClick="1"/>
            <a:extLst>
              <a:ext uri="{FF2B5EF4-FFF2-40B4-BE49-F238E27FC236}">
                <a16:creationId xmlns:a16="http://schemas.microsoft.com/office/drawing/2014/main" id="{E00B4A93-9BF2-4F94-B579-AA999288D87D}"/>
              </a:ext>
            </a:extLst>
          </p:cNvPr>
          <p:cNvSpPr/>
          <p:nvPr/>
        </p:nvSpPr>
        <p:spPr bwMode="auto">
          <a:xfrm>
            <a:off x="3275820" y="3717040"/>
            <a:ext cx="1042416" cy="1042416"/>
          </a:xfrm>
          <a:prstGeom prst="actionButtonMovie">
            <a:avLst/>
          </a:prstGeom>
          <a:solidFill>
            <a:srgbClr val="00CCFF"/>
          </a:solidFill>
          <a:ln w="9525" cap="flat" cmpd="sng" algn="ctr">
            <a:solidFill>
              <a:srgbClr val="C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733290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1079775"/>
          </a:xfrm>
        </p:spPr>
        <p:txBody>
          <a:bodyPr/>
          <a:lstStyle/>
          <a:p>
            <a:r>
              <a:rPr lang="en-GB" sz="3600" b="1" dirty="0">
                <a:solidFill>
                  <a:srgbClr val="FFFF00"/>
                </a:solidFill>
                <a:latin typeface="Calibri" pitchFamily="34" charset="0"/>
              </a:rPr>
              <a:t>HEA Fellowships?</a:t>
            </a:r>
            <a:br>
              <a:rPr lang="en-GB" sz="3600" b="1" dirty="0">
                <a:solidFill>
                  <a:srgbClr val="FFFF00"/>
                </a:solidFill>
                <a:latin typeface="Calibri" pitchFamily="34" charset="0"/>
              </a:rPr>
            </a:br>
            <a:r>
              <a:rPr lang="en-GB" sz="2400" b="1" dirty="0">
                <a:solidFill>
                  <a:srgbClr val="FFFF00"/>
                </a:solidFill>
                <a:latin typeface="Calibri" pitchFamily="34" charset="0"/>
              </a:rPr>
              <a:t>(Professional development relating to teaching, learning and assessment)</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250825" y="1484730"/>
            <a:ext cx="8893175" cy="4598702"/>
          </a:xfrm>
        </p:spPr>
        <p:txBody>
          <a:bodyPr/>
          <a:lstStyle/>
          <a:p>
            <a:pPr marL="0" indent="0">
              <a:buClr>
                <a:srgbClr val="FFFF00"/>
              </a:buClr>
              <a:buNone/>
            </a:pPr>
            <a:r>
              <a:rPr lang="en-GB" dirty="0">
                <a:solidFill>
                  <a:schemeClr val="bg1"/>
                </a:solidFill>
              </a:rPr>
              <a:t>How many of you are already:  (please raise hands)</a:t>
            </a:r>
          </a:p>
          <a:p>
            <a:pPr marL="0" indent="0">
              <a:buClr>
                <a:srgbClr val="FFFF00"/>
              </a:buClr>
              <a:buNone/>
            </a:pPr>
            <a:endParaRPr lang="en-GB" dirty="0">
              <a:solidFill>
                <a:srgbClr val="FFFF00"/>
              </a:solidFill>
            </a:endParaRPr>
          </a:p>
          <a:p>
            <a:pPr marL="0" indent="0">
              <a:buClr>
                <a:srgbClr val="FFFF00"/>
              </a:buClr>
              <a:buNone/>
            </a:pPr>
            <a:r>
              <a:rPr lang="en-GB" dirty="0">
                <a:solidFill>
                  <a:srgbClr val="FFFF00"/>
                </a:solidFill>
              </a:rPr>
              <a:t>Associate Fellow 		(AFHEA)  		23,538</a:t>
            </a:r>
          </a:p>
          <a:p>
            <a:pPr marL="0" indent="0">
              <a:buClr>
                <a:srgbClr val="FFFF00"/>
              </a:buClr>
              <a:buNone/>
            </a:pPr>
            <a:r>
              <a:rPr lang="en-GB" dirty="0">
                <a:solidFill>
                  <a:srgbClr val="99FFCC"/>
                </a:solidFill>
              </a:rPr>
              <a:t>Fellow 				(FHEA) 		75,033</a:t>
            </a:r>
          </a:p>
          <a:p>
            <a:pPr marL="0" indent="0">
              <a:buClr>
                <a:srgbClr val="FFFF00"/>
              </a:buClr>
              <a:buNone/>
            </a:pPr>
            <a:r>
              <a:rPr lang="en-GB" dirty="0">
                <a:solidFill>
                  <a:srgbClr val="FF66FF"/>
                </a:solidFill>
              </a:rPr>
              <a:t>Senior Fellow 			(SFHEA) 		9,557</a:t>
            </a:r>
          </a:p>
          <a:p>
            <a:pPr marL="0" indent="0">
              <a:buClr>
                <a:srgbClr val="FFFF00"/>
              </a:buClr>
              <a:buNone/>
            </a:pPr>
            <a:r>
              <a:rPr lang="en-GB" dirty="0">
                <a:solidFill>
                  <a:srgbClr val="00CCFF"/>
                </a:solidFill>
              </a:rPr>
              <a:t>Principal Fellow 		(PFHEA) 		995</a:t>
            </a:r>
          </a:p>
          <a:p>
            <a:pPr marL="0" indent="0">
              <a:buClr>
                <a:srgbClr val="FFFF00"/>
              </a:buClr>
              <a:buNone/>
            </a:pPr>
            <a:r>
              <a:rPr lang="en-GB" dirty="0">
                <a:solidFill>
                  <a:srgbClr val="FF6600"/>
                </a:solidFill>
                <a:latin typeface="Calibri" pitchFamily="34" charset="0"/>
              </a:rPr>
              <a:t>National Teaching Fellow 	(NTF) 		c.900</a:t>
            </a:r>
          </a:p>
          <a:p>
            <a:pPr marL="0" indent="0">
              <a:buClr>
                <a:srgbClr val="FFFF00"/>
              </a:buClr>
              <a:buNone/>
            </a:pPr>
            <a:r>
              <a:rPr lang="en-GB" sz="2800" dirty="0">
                <a:solidFill>
                  <a:schemeClr val="bg1"/>
                </a:solidFill>
              </a:rPr>
              <a:t>(Numbers at start of 2019; seem to be included in some league tables)</a:t>
            </a:r>
          </a:p>
        </p:txBody>
      </p:sp>
    </p:spTree>
    <p:extLst>
      <p:ext uri="{BB962C8B-B14F-4D97-AF65-F5344CB8AC3E}">
        <p14:creationId xmlns:p14="http://schemas.microsoft.com/office/powerpoint/2010/main" val="10518301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93A4F-87D5-4AD5-8BF9-546298E8083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6773"/>
            <a:ext cx="9256707" cy="6918170"/>
          </a:xfrm>
          <a:prstGeom prst="rect">
            <a:avLst/>
          </a:prstGeom>
        </p:spPr>
      </p:pic>
    </p:spTree>
    <p:extLst>
      <p:ext uri="{BB962C8B-B14F-4D97-AF65-F5344CB8AC3E}">
        <p14:creationId xmlns:p14="http://schemas.microsoft.com/office/powerpoint/2010/main" val="27253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2551" y="1"/>
            <a:ext cx="9487224" cy="7029500"/>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232309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Assessment for learning</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385963836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DA65-62BA-4D59-AEAB-518A24203C89}"/>
              </a:ext>
            </a:extLst>
          </p:cNvPr>
          <p:cNvSpPr>
            <a:spLocks noGrp="1"/>
          </p:cNvSpPr>
          <p:nvPr>
            <p:ph type="title"/>
          </p:nvPr>
        </p:nvSpPr>
        <p:spPr>
          <a:xfrm>
            <a:off x="250825" y="188925"/>
            <a:ext cx="8713788" cy="2663995"/>
          </a:xfrm>
        </p:spPr>
        <p:txBody>
          <a:bodyPr/>
          <a:lstStyle/>
          <a:p>
            <a:r>
              <a:rPr lang="en-GB" sz="3200" b="1" dirty="0"/>
              <a:t>Use link below to download the new materials on feedback and assessment produced in 2017-18 by </a:t>
            </a:r>
            <a:r>
              <a:rPr lang="en-GB" sz="3200" b="1" dirty="0">
                <a:solidFill>
                  <a:srgbClr val="002060"/>
                </a:solidFill>
              </a:rPr>
              <a:t>Kay Sambell, Sally Brown and Phil Race</a:t>
            </a:r>
            <a:r>
              <a:rPr lang="en-GB" sz="3200" b="1" dirty="0"/>
              <a:t> for Edinburgh Napier University, (adapted versions for Ireland launched last Thursday in Cork as ‘TACIT guides’)</a:t>
            </a:r>
          </a:p>
        </p:txBody>
      </p:sp>
      <p:sp>
        <p:nvSpPr>
          <p:cNvPr id="3" name="Content Placeholder 2">
            <a:extLst>
              <a:ext uri="{FF2B5EF4-FFF2-40B4-BE49-F238E27FC236}">
                <a16:creationId xmlns:a16="http://schemas.microsoft.com/office/drawing/2014/main" id="{126502B9-6A1E-496A-977F-89042A56B709}"/>
              </a:ext>
            </a:extLst>
          </p:cNvPr>
          <p:cNvSpPr>
            <a:spLocks noGrp="1"/>
          </p:cNvSpPr>
          <p:nvPr>
            <p:ph idx="1"/>
          </p:nvPr>
        </p:nvSpPr>
        <p:spPr>
          <a:xfrm>
            <a:off x="358777" y="3203406"/>
            <a:ext cx="8605838" cy="2663996"/>
          </a:xfrm>
        </p:spPr>
        <p:txBody>
          <a:bodyPr/>
          <a:lstStyle/>
          <a:p>
            <a:pPr marL="0" indent="0">
              <a:buNone/>
            </a:pPr>
            <a:r>
              <a:rPr lang="en-GB" sz="2800" dirty="0">
                <a:hlinkClick r:id="rId2"/>
              </a:rPr>
              <a:t>http://staff.napier.ac.uk/services/dlte/ENhance/Pages/ENhanceQuickGuides.aspx</a:t>
            </a:r>
            <a:r>
              <a:rPr lang="en-GB" sz="2800" dirty="0"/>
              <a:t> </a:t>
            </a:r>
          </a:p>
        </p:txBody>
      </p:sp>
    </p:spTree>
    <p:extLst>
      <p:ext uri="{BB962C8B-B14F-4D97-AF65-F5344CB8AC3E}">
        <p14:creationId xmlns:p14="http://schemas.microsoft.com/office/powerpoint/2010/main" val="267632940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Teaching, learning and enthusiasm</a:t>
            </a: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a:t>
            </a:r>
            <a:r>
              <a:rPr lang="en-GB" dirty="0">
                <a:solidFill>
                  <a:srgbClr val="9966FF"/>
                </a:solidFill>
              </a:rPr>
              <a:t>enthusiasm</a:t>
            </a:r>
            <a:r>
              <a:rPr lang="en-GB" dirty="0"/>
              <a:t> is, and we need to help our students to catch enthusiasm.</a:t>
            </a:r>
          </a:p>
          <a:p>
            <a:r>
              <a:rPr lang="en-GB" dirty="0"/>
              <a:t>We certainly don’t want feedback to </a:t>
            </a:r>
            <a:r>
              <a:rPr lang="en-GB" sz="4000" dirty="0">
                <a:solidFill>
                  <a:srgbClr val="FF0000"/>
                </a:solidFill>
                <a:latin typeface="Curlz MT" panose="04040404050702020202" pitchFamily="82" charset="0"/>
              </a:rPr>
              <a:t>damage</a:t>
            </a:r>
            <a:r>
              <a:rPr lang="en-GB" dirty="0"/>
              <a:t> that enthusiasm.</a:t>
            </a:r>
          </a:p>
        </p:txBody>
      </p:sp>
    </p:spTree>
    <p:extLst>
      <p:ext uri="{BB962C8B-B14F-4D97-AF65-F5344CB8AC3E}">
        <p14:creationId xmlns:p14="http://schemas.microsoft.com/office/powerpoint/2010/main" val="148929805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extLst>
      <p:ext uri="{BB962C8B-B14F-4D97-AF65-F5344CB8AC3E}">
        <p14:creationId xmlns:p14="http://schemas.microsoft.com/office/powerpoint/2010/main" val="461840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The new NSS statements (2017)</a:t>
            </a:r>
          </a:p>
        </p:txBody>
      </p:sp>
      <p:sp>
        <p:nvSpPr>
          <p:cNvPr id="3" name="Content Placeholder 2"/>
          <p:cNvSpPr>
            <a:spLocks noGrp="1"/>
          </p:cNvSpPr>
          <p:nvPr>
            <p:ph idx="1"/>
          </p:nvPr>
        </p:nvSpPr>
        <p:spPr>
          <a:xfrm>
            <a:off x="358775" y="620610"/>
            <a:ext cx="8605838" cy="5246791"/>
          </a:xfrm>
        </p:spPr>
        <p:txBody>
          <a:bodyPr/>
          <a:lstStyle/>
          <a:p>
            <a:pPr>
              <a:buNone/>
            </a:pPr>
            <a:r>
              <a:rPr lang="en-GB" sz="2800" dirty="0">
                <a:solidFill>
                  <a:srgbClr val="000000"/>
                </a:solidFill>
              </a:rPr>
              <a:t>Assessment and feedback</a:t>
            </a:r>
          </a:p>
          <a:p>
            <a:pPr>
              <a:buFont typeface="+mj-lt"/>
              <a:buAutoNum type="arabicPeriod" startAt="8"/>
            </a:pPr>
            <a:r>
              <a:rPr lang="en-GB" sz="2800" dirty="0">
                <a:solidFill>
                  <a:srgbClr val="002060"/>
                </a:solidFill>
              </a:rPr>
              <a:t>The criteria used in marking have been clear in advance </a:t>
            </a:r>
          </a:p>
          <a:p>
            <a:pPr>
              <a:buFont typeface="+mj-lt"/>
              <a:buAutoNum type="arabicPeriod" startAt="8"/>
            </a:pPr>
            <a:r>
              <a:rPr lang="en-GB" sz="2800" dirty="0">
                <a:solidFill>
                  <a:srgbClr val="002060"/>
                </a:solidFill>
              </a:rPr>
              <a:t>Marking and assessment have been fair</a:t>
            </a:r>
          </a:p>
          <a:p>
            <a:pPr>
              <a:buFont typeface="+mj-lt"/>
              <a:buAutoNum type="arabicPeriod" startAt="8"/>
            </a:pPr>
            <a:r>
              <a:rPr lang="en-GB" sz="2800" dirty="0">
                <a:solidFill>
                  <a:srgbClr val="002060"/>
                </a:solidFill>
              </a:rPr>
              <a:t>Feedback on my work has been timely</a:t>
            </a:r>
          </a:p>
          <a:p>
            <a:pPr>
              <a:buFont typeface="+mj-lt"/>
              <a:buAutoNum type="arabicPeriod" startAt="8"/>
            </a:pPr>
            <a:r>
              <a:rPr lang="en-GB" sz="2800" dirty="0">
                <a:solidFill>
                  <a:srgbClr val="002060"/>
                </a:solidFill>
              </a:rPr>
              <a:t>I have received helpful comments on my work</a:t>
            </a:r>
          </a:p>
          <a:p>
            <a:pPr>
              <a:buNone/>
            </a:pPr>
            <a:r>
              <a:rPr lang="en-GB" sz="2800" dirty="0">
                <a:solidFill>
                  <a:srgbClr val="000000"/>
                </a:solidFill>
              </a:rPr>
              <a:t>Student voice</a:t>
            </a:r>
          </a:p>
          <a:p>
            <a:pPr lvl="0">
              <a:buFont typeface="+mj-lt"/>
              <a:buAutoNum type="arabicPeriod" startAt="23"/>
            </a:pPr>
            <a:r>
              <a:rPr lang="en-GB" sz="2800" dirty="0">
                <a:solidFill>
                  <a:srgbClr val="002060"/>
                </a:solidFill>
              </a:rPr>
              <a:t>I have had the right opportunities to provide feedback on my course</a:t>
            </a:r>
          </a:p>
          <a:p>
            <a:pPr lvl="0">
              <a:buFont typeface="+mj-lt"/>
              <a:buAutoNum type="arabicPeriod" startAt="23"/>
            </a:pPr>
            <a:r>
              <a:rPr lang="en-GB" sz="2800" dirty="0">
                <a:solidFill>
                  <a:srgbClr val="002060"/>
                </a:solidFill>
              </a:rPr>
              <a:t>Staff value students’ views and opinions about the course</a:t>
            </a:r>
          </a:p>
          <a:p>
            <a:pPr lvl="0">
              <a:buFont typeface="+mj-lt"/>
              <a:buAutoNum type="arabicPeriod" startAt="23"/>
            </a:pPr>
            <a:r>
              <a:rPr lang="en-US" sz="2800" dirty="0">
                <a:solidFill>
                  <a:srgbClr val="002060"/>
                </a:solidFill>
              </a:rPr>
              <a:t>It is clear how students’ feedback on the course has been acted on</a:t>
            </a:r>
            <a:endParaRPr lang="en-GB" sz="2800" dirty="0">
              <a:solidFill>
                <a:srgbClr val="002060"/>
              </a:solidFill>
            </a:endParaRPr>
          </a:p>
          <a:p>
            <a:endParaRPr lang="en-GB" sz="2800" dirty="0">
              <a:solidFill>
                <a:srgbClr val="002060"/>
              </a:solidFill>
            </a:endParaRPr>
          </a:p>
          <a:p>
            <a:endParaRPr lang="en-GB" sz="2800" dirty="0">
              <a:solidFill>
                <a:srgbClr val="002060"/>
              </a:solidFill>
            </a:endParaRPr>
          </a:p>
        </p:txBody>
      </p:sp>
    </p:spTree>
    <p:extLst>
      <p:ext uri="{BB962C8B-B14F-4D97-AF65-F5344CB8AC3E}">
        <p14:creationId xmlns:p14="http://schemas.microsoft.com/office/powerpoint/2010/main" val="18620003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163286" y="-66432"/>
            <a:ext cx="912767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Seven factors underpinning successful learning: (Race, 2015)</a:t>
            </a:r>
          </a:p>
        </p:txBody>
      </p:sp>
      <p:sp>
        <p:nvSpPr>
          <p:cNvPr id="2" name="TextBox 1">
            <a:extLst>
              <a:ext uri="{FF2B5EF4-FFF2-40B4-BE49-F238E27FC236}">
                <a16:creationId xmlns:a16="http://schemas.microsoft.com/office/drawing/2014/main" id="{251B8C5A-274F-4AC5-967C-AE16BF9191AC}"/>
              </a:ext>
            </a:extLst>
          </p:cNvPr>
          <p:cNvSpPr txBox="1"/>
          <p:nvPr/>
        </p:nvSpPr>
        <p:spPr>
          <a:xfrm>
            <a:off x="-91780" y="5775236"/>
            <a:ext cx="4411603" cy="1200329"/>
          </a:xfrm>
          <a:prstGeom prst="rect">
            <a:avLst/>
          </a:prstGeom>
          <a:solidFill>
            <a:srgbClr val="FFFF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charset="0"/>
                <a:ea typeface="+mn-ea"/>
                <a:cs typeface="+mn-cs"/>
              </a:rPr>
              <a:t>Race, P. (2015) The Lecturer’s Toolkit, 4</a:t>
            </a:r>
            <a:r>
              <a:rPr kumimoji="0" lang="en-GB" sz="2400" b="1" i="0" u="none" strike="noStrike" kern="1200" cap="none" spc="0" normalizeH="0" baseline="30000" noProof="0" dirty="0">
                <a:ln>
                  <a:noFill/>
                </a:ln>
                <a:solidFill>
                  <a:prstClr val="black"/>
                </a:solidFill>
                <a:effectLst/>
                <a:uLnTx/>
                <a:uFillTx/>
                <a:latin typeface="Arial" charset="0"/>
                <a:ea typeface="+mn-ea"/>
                <a:cs typeface="+mn-cs"/>
              </a:rPr>
              <a:t>th </a:t>
            </a:r>
            <a:r>
              <a:rPr kumimoji="0" lang="en-GB" sz="2400" b="1" i="0" u="none" strike="noStrike" kern="1200" cap="none" spc="0" normalizeH="0" baseline="0" noProof="0" dirty="0">
                <a:ln>
                  <a:noFill/>
                </a:ln>
                <a:solidFill>
                  <a:prstClr val="black"/>
                </a:solidFill>
                <a:effectLst/>
                <a:uLnTx/>
                <a:uFillTx/>
                <a:latin typeface="Arial" charset="0"/>
                <a:ea typeface="+mn-ea"/>
                <a:cs typeface="+mn-cs"/>
              </a:rPr>
              <a:t>Edition: Chapter 1 (Routledge)</a:t>
            </a:r>
          </a:p>
        </p:txBody>
      </p:sp>
    </p:spTree>
    <p:extLst>
      <p:ext uri="{BB962C8B-B14F-4D97-AF65-F5344CB8AC3E}">
        <p14:creationId xmlns:p14="http://schemas.microsoft.com/office/powerpoint/2010/main" val="14530748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3C368-A47D-48D6-ACDF-5FAA7095CB8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Making learning happen</a:t>
            </a:r>
          </a:p>
        </p:txBody>
      </p:sp>
      <p:sp>
        <p:nvSpPr>
          <p:cNvPr id="3" name="Content Placeholder 2">
            <a:extLst>
              <a:ext uri="{FF2B5EF4-FFF2-40B4-BE49-F238E27FC236}">
                <a16:creationId xmlns:a16="http://schemas.microsoft.com/office/drawing/2014/main" id="{B766E1C2-ABAD-417C-84C8-9ABE58F09F83}"/>
              </a:ext>
            </a:extLst>
          </p:cNvPr>
          <p:cNvSpPr>
            <a:spLocks noGrp="1"/>
          </p:cNvSpPr>
          <p:nvPr>
            <p:ph idx="1"/>
          </p:nvPr>
        </p:nvSpPr>
        <p:spPr/>
        <p:txBody>
          <a:bodyPr/>
          <a:lstStyle/>
          <a:p>
            <a:pPr marL="3048000" indent="-3048000">
              <a:buNone/>
            </a:pPr>
            <a:r>
              <a:rPr lang="en-GB" dirty="0">
                <a:solidFill>
                  <a:srgbClr val="00B0F0"/>
                </a:solidFill>
              </a:rPr>
              <a:t>(20</a:t>
            </a:r>
            <a:r>
              <a:rPr lang="en-GB" baseline="30000" dirty="0">
                <a:solidFill>
                  <a:srgbClr val="00B0F0"/>
                </a:solidFill>
              </a:rPr>
              <a:t>th</a:t>
            </a:r>
            <a:r>
              <a:rPr lang="en-GB" dirty="0">
                <a:solidFill>
                  <a:srgbClr val="00B0F0"/>
                </a:solidFill>
              </a:rPr>
              <a:t> September: 	Factors underpinning successful teaching).</a:t>
            </a:r>
          </a:p>
          <a:p>
            <a:pPr marL="3048000" indent="-3048000">
              <a:buNone/>
            </a:pPr>
            <a:r>
              <a:rPr lang="en-GB" dirty="0">
                <a:solidFill>
                  <a:srgbClr val="00B0F0"/>
                </a:solidFill>
              </a:rPr>
              <a:t>(6</a:t>
            </a:r>
            <a:r>
              <a:rPr lang="en-GB" baseline="30000" dirty="0">
                <a:solidFill>
                  <a:srgbClr val="00B0F0"/>
                </a:solidFill>
              </a:rPr>
              <a:t>th</a:t>
            </a:r>
            <a:r>
              <a:rPr lang="en-GB" dirty="0">
                <a:solidFill>
                  <a:srgbClr val="00B0F0"/>
                </a:solidFill>
              </a:rPr>
              <a:t> December: 	Making feedback effective).</a:t>
            </a:r>
          </a:p>
          <a:p>
            <a:pPr marL="3048000" indent="-3048000">
              <a:buNone/>
            </a:pPr>
            <a:r>
              <a:rPr lang="en-GB" dirty="0"/>
              <a:t>7</a:t>
            </a:r>
            <a:r>
              <a:rPr lang="en-GB" baseline="30000" dirty="0"/>
              <a:t>th</a:t>
            </a:r>
            <a:r>
              <a:rPr lang="en-GB" dirty="0"/>
              <a:t> March: 	Effective assessment – reinventing assessment.</a:t>
            </a:r>
          </a:p>
          <a:p>
            <a:pPr marL="3048000" indent="-3048000">
              <a:buNone/>
            </a:pPr>
            <a:r>
              <a:rPr lang="en-GB" dirty="0"/>
              <a:t>6</a:t>
            </a:r>
            <a:r>
              <a:rPr lang="en-GB" baseline="30000" dirty="0"/>
              <a:t>th</a:t>
            </a:r>
            <a:r>
              <a:rPr lang="en-GB" dirty="0"/>
              <a:t> June??: 	Lecturing styles and methods.</a:t>
            </a:r>
          </a:p>
          <a:p>
            <a:pPr marL="3048000" indent="-3048000">
              <a:buNone/>
            </a:pPr>
            <a:r>
              <a:rPr lang="en-GB" dirty="0"/>
              <a:t>Date to be revised due to GMC visit?</a:t>
            </a:r>
          </a:p>
        </p:txBody>
      </p:sp>
    </p:spTree>
    <p:extLst>
      <p:ext uri="{BB962C8B-B14F-4D97-AF65-F5344CB8AC3E}">
        <p14:creationId xmlns:p14="http://schemas.microsoft.com/office/powerpoint/2010/main" val="317068169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145142735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no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308859904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
        <p:nvSpPr>
          <p:cNvPr id="2" name="TextBox 1">
            <a:extLst>
              <a:ext uri="{FF2B5EF4-FFF2-40B4-BE49-F238E27FC236}">
                <a16:creationId xmlns:a16="http://schemas.microsoft.com/office/drawing/2014/main" id="{4A31B799-203D-4F99-A46F-C7EA4E1CD936}"/>
              </a:ext>
            </a:extLst>
          </p:cNvPr>
          <p:cNvSpPr txBox="1"/>
          <p:nvPr/>
        </p:nvSpPr>
        <p:spPr>
          <a:xfrm>
            <a:off x="5148080" y="404580"/>
            <a:ext cx="3687420"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FF00FF"/>
                </a:highlight>
                <a:uLnTx/>
                <a:uFillTx/>
                <a:latin typeface="Calibri" panose="020F0502020204030204" pitchFamily="34" charset="0"/>
                <a:ea typeface="+mn-ea"/>
                <a:cs typeface="Calibri" panose="020F0502020204030204" pitchFamily="34" charset="0"/>
              </a:rPr>
              <a:t>Thanks, Dr Paul Kleiman</a:t>
            </a:r>
          </a:p>
        </p:txBody>
      </p:sp>
    </p:spTree>
    <p:extLst>
      <p:ext uri="{BB962C8B-B14F-4D97-AF65-F5344CB8AC3E}">
        <p14:creationId xmlns:p14="http://schemas.microsoft.com/office/powerpoint/2010/main" val="355376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will I be expected to show for this?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does a good one look like, and a bad 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Some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tools we can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use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face-to-face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contexts</a:t>
            </a:r>
          </a:p>
        </p:txBody>
      </p:sp>
    </p:spTree>
    <p:extLst>
      <p:ext uri="{BB962C8B-B14F-4D97-AF65-F5344CB8AC3E}">
        <p14:creationId xmlns:p14="http://schemas.microsoft.com/office/powerpoint/2010/main" val="82815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Some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Validity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Is assessment broken?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1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0" cap="none" spc="0" normalizeH="0" baseline="0" noProof="0" dirty="0">
                <a:ln>
                  <a:noFill/>
                </a:ln>
                <a:solidFill>
                  <a:prstClr val="white"/>
                </a:solidFill>
                <a:effectLst/>
                <a:uLnTx/>
                <a:uFillTx/>
                <a:latin typeface="Calibri"/>
                <a:ea typeface="+mn-ea"/>
                <a:cs typeface="+mn-cs"/>
              </a:rPr>
              <a:t>We know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0" cap="none" spc="0" normalizeH="0" baseline="0" noProof="0" dirty="0">
                <a:ln>
                  <a:noFill/>
                </a:ln>
                <a:solidFill>
                  <a:prstClr val="white"/>
                </a:solidFill>
                <a:effectLst/>
                <a:uLnTx/>
                <a:uFillTx/>
                <a:latin typeface="Calibri"/>
                <a:ea typeface="+mn-ea"/>
                <a:cs typeface="+mn-cs"/>
              </a:rPr>
              <a:t>what students think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100" b="1" i="0" u="none" strike="noStrike" kern="0" cap="none" spc="0" normalizeH="0" baseline="0" noProof="0" dirty="0">
              <a:ln>
                <a:noFill/>
              </a:ln>
              <a:solidFill>
                <a:prstClr val="white"/>
              </a:solidFill>
              <a:effectLst/>
              <a:uLnTx/>
              <a:uFillTx/>
              <a:latin typeface="Calibri"/>
              <a:ea typeface="+mn-ea"/>
              <a:cs typeface="+mn-cs"/>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Assessment </a:t>
            </a:r>
            <a:r>
              <a:rPr kumimoji="0" lang="en-US" sz="3200" b="1" i="1" u="none" strike="noStrike" kern="0" cap="none" spc="0" normalizeH="0" baseline="0" noProof="0" dirty="0">
                <a:ln>
                  <a:noFill/>
                </a:ln>
                <a:solidFill>
                  <a:prstClr val="black"/>
                </a:solidFill>
                <a:effectLst/>
                <a:uLnTx/>
                <a:uFillTx/>
                <a:latin typeface="Calibri"/>
                <a:ea typeface="+mn-ea"/>
                <a:cs typeface="+mn-cs"/>
              </a:rPr>
              <a:t>as</a:t>
            </a:r>
            <a:r>
              <a:rPr kumimoji="0" lang="en-US" sz="3200" b="1" i="0" u="none" strike="noStrike" kern="0" cap="none" spc="0" normalizeH="0" baseline="0" noProof="0" dirty="0">
                <a:ln>
                  <a:noFill/>
                </a:ln>
                <a:solidFill>
                  <a:prstClr val="black"/>
                </a:solidFill>
                <a:effectLst/>
                <a:uLnTx/>
                <a:uFillTx/>
                <a:latin typeface="Calibri"/>
                <a:ea typeface="+mn-ea"/>
                <a:cs typeface="+mn-cs"/>
              </a:rPr>
              <a: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Drives most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Whodunit?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Fairness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251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My main worries about assessment...</a:t>
            </a:r>
          </a:p>
        </p:txBody>
      </p:sp>
      <p:sp>
        <p:nvSpPr>
          <p:cNvPr id="3" name="Content Placeholder 2"/>
          <p:cNvSpPr>
            <a:spLocks noGrp="1"/>
          </p:cNvSpPr>
          <p:nvPr>
            <p:ph idx="1"/>
          </p:nvPr>
        </p:nvSpPr>
        <p:spPr/>
        <p:txBody>
          <a:bodyPr/>
          <a:lstStyle/>
          <a:p>
            <a:pPr>
              <a:buNone/>
            </a:pPr>
            <a:r>
              <a:rPr lang="en-GB" dirty="0"/>
              <a:t>Too often, we still tend to try to measure...</a:t>
            </a:r>
          </a:p>
          <a:p>
            <a:pPr>
              <a:buNone/>
            </a:pPr>
            <a:r>
              <a:rPr lang="en-GB" dirty="0"/>
              <a:t>	</a:t>
            </a:r>
            <a:r>
              <a:rPr lang="en-GB" dirty="0">
                <a:solidFill>
                  <a:srgbClr val="0070C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extLst>
      <p:ext uri="{BB962C8B-B14F-4D97-AF65-F5344CB8AC3E}">
        <p14:creationId xmlns:p14="http://schemas.microsoft.com/office/powerpoint/2010/main" val="588032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Boud et al 2010: ‘Assessment 2020’</a:t>
            </a:r>
            <a:endParaRPr lang="en-US" sz="32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extLst>
      <p:ext uri="{BB962C8B-B14F-4D97-AF65-F5344CB8AC3E}">
        <p14:creationId xmlns:p14="http://schemas.microsoft.com/office/powerpoint/2010/main" val="186034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Boud et al, 2010</a:t>
            </a:r>
            <a:endParaRPr lang="en-US" sz="32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extLst>
      <p:ext uri="{BB962C8B-B14F-4D97-AF65-F5344CB8AC3E}">
        <p14:creationId xmlns:p14="http://schemas.microsoft.com/office/powerpoint/2010/main" val="28108148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3093316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The read-write industry</a:t>
            </a:r>
          </a:p>
        </p:txBody>
      </p:sp>
    </p:spTree>
    <p:extLst>
      <p:ext uri="{BB962C8B-B14F-4D97-AF65-F5344CB8AC3E}">
        <p14:creationId xmlns:p14="http://schemas.microsoft.com/office/powerpoint/2010/main" val="168806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solidFill>
                  <a:srgbClr val="00B0F0"/>
                </a:solidFill>
                <a:latin typeface="Calibri" panose="020F0502020204030204" pitchFamily="34" charset="0"/>
                <a:cs typeface="Calibri" panose="020F0502020204030204" pitchFamily="34" charset="0"/>
              </a:rPr>
              <a:t>Download anytime Phil’s materials on feedback, assessment, and learning</a:t>
            </a:r>
          </a:p>
        </p:txBody>
      </p:sp>
      <p:sp>
        <p:nvSpPr>
          <p:cNvPr id="3" name="Content Placeholder 2"/>
          <p:cNvSpPr>
            <a:spLocks noGrp="1"/>
          </p:cNvSpPr>
          <p:nvPr>
            <p:ph idx="1"/>
          </p:nvPr>
        </p:nvSpPr>
        <p:spPr>
          <a:xfrm>
            <a:off x="358775" y="980661"/>
            <a:ext cx="8605838" cy="4886740"/>
          </a:xfrm>
        </p:spPr>
        <p:txBody>
          <a:bodyPr/>
          <a:lstStyle/>
          <a:p>
            <a:pPr>
              <a:buNone/>
            </a:pPr>
            <a:r>
              <a:rPr lang="en-GB" sz="2800" dirty="0"/>
              <a:t>Expanded discussion;</a:t>
            </a:r>
          </a:p>
          <a:p>
            <a:pPr>
              <a:buFont typeface="+mj-lt"/>
              <a:buAutoNum type="arabicPeriod"/>
            </a:pPr>
            <a:r>
              <a:rPr lang="en-GB" sz="2800" dirty="0">
                <a:hlinkClick r:id="rId2"/>
              </a:rPr>
              <a:t>https://phil-race.co.uk/2016/10/lthe-tweetchat-lthechat-wed-oct-19-8-00-9-00-pm/</a:t>
            </a:r>
            <a:r>
              <a:rPr lang="en-GB" sz="2800" dirty="0"/>
              <a:t> (feedback stuff from my most recent two books)</a:t>
            </a:r>
          </a:p>
          <a:p>
            <a:pPr>
              <a:buFont typeface="+mj-lt"/>
              <a:buAutoNum type="arabicPeriod"/>
            </a:pPr>
            <a:r>
              <a:rPr lang="en-GB" sz="2800" u="sng" dirty="0">
                <a:hlinkClick r:id="rId3"/>
              </a:rPr>
              <a:t>http://phil-race.co.uk/2015/01/assessment-bits-new-editions/</a:t>
            </a:r>
            <a:r>
              <a:rPr lang="en-GB" sz="2800" dirty="0"/>
              <a:t>  (extracts on assessment).</a:t>
            </a:r>
          </a:p>
        </p:txBody>
      </p:sp>
    </p:spTree>
    <p:extLst>
      <p:ext uri="{BB962C8B-B14F-4D97-AF65-F5344CB8AC3E}">
        <p14:creationId xmlns:p14="http://schemas.microsoft.com/office/powerpoint/2010/main" val="299425576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In the exam room you’re on your own</a:t>
            </a:r>
          </a:p>
        </p:txBody>
      </p:sp>
    </p:spTree>
    <p:extLst>
      <p:ext uri="{BB962C8B-B14F-4D97-AF65-F5344CB8AC3E}">
        <p14:creationId xmlns:p14="http://schemas.microsoft.com/office/powerpoint/2010/main" val="4190418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Ten Concerns about exams</a:t>
            </a:r>
          </a:p>
        </p:txBody>
      </p:sp>
      <p:sp>
        <p:nvSpPr>
          <p:cNvPr id="33795" name="Rectangle 3"/>
          <p:cNvSpPr>
            <a:spLocks noGrp="1" noChangeArrowheads="1"/>
          </p:cNvSpPr>
          <p:nvPr>
            <p:ph idx="1"/>
          </p:nvPr>
        </p:nvSpPr>
        <p:spPr>
          <a:noFill/>
          <a:ln/>
        </p:spPr>
        <p:txBody>
          <a:bodyPr/>
          <a:lstStyle/>
          <a:p>
            <a:pPr>
              <a:spcBef>
                <a:spcPct val="25000"/>
              </a:spcBef>
            </a:pPr>
            <a:r>
              <a:rPr lang="en-GB" sz="2800" dirty="0"/>
              <a:t>These ten concerns are about time-constrained unseen written examinations.</a:t>
            </a:r>
          </a:p>
          <a:p>
            <a:pPr>
              <a:spcBef>
                <a:spcPct val="25000"/>
              </a:spcBef>
            </a:pPr>
            <a:r>
              <a:rPr lang="en-GB" sz="2800" dirty="0"/>
              <a:t>As we explore these, think of how other forms of exam can get round some of these concerns...</a:t>
            </a:r>
          </a:p>
          <a:p>
            <a:pPr lvl="1">
              <a:spcBef>
                <a:spcPct val="25000"/>
              </a:spcBef>
            </a:pPr>
            <a:r>
              <a:rPr lang="en-US" sz="1800" dirty="0"/>
              <a:t>open book</a:t>
            </a:r>
          </a:p>
          <a:p>
            <a:pPr lvl="1">
              <a:spcBef>
                <a:spcPct val="25000"/>
              </a:spcBef>
            </a:pPr>
            <a:r>
              <a:rPr lang="en-US" sz="1800" dirty="0"/>
              <a:t>open notes</a:t>
            </a:r>
          </a:p>
          <a:p>
            <a:pPr lvl="1">
              <a:spcBef>
                <a:spcPct val="25000"/>
              </a:spcBef>
            </a:pPr>
            <a:r>
              <a:rPr lang="en-US" sz="1800" dirty="0"/>
              <a:t>time unconstrained</a:t>
            </a:r>
          </a:p>
          <a:p>
            <a:pPr lvl="1">
              <a:spcBef>
                <a:spcPct val="25000"/>
              </a:spcBef>
            </a:pPr>
            <a:r>
              <a:rPr lang="en-US" sz="1800" dirty="0"/>
              <a:t>take-away</a:t>
            </a:r>
          </a:p>
          <a:p>
            <a:pPr lvl="1">
              <a:spcBef>
                <a:spcPct val="25000"/>
              </a:spcBef>
            </a:pPr>
            <a:r>
              <a:rPr lang="en-US" sz="1800" dirty="0"/>
              <a:t>in-tray</a:t>
            </a:r>
          </a:p>
          <a:p>
            <a:pPr lvl="1">
              <a:spcBef>
                <a:spcPct val="25000"/>
              </a:spcBef>
            </a:pPr>
            <a:r>
              <a:rPr lang="en-US" sz="1800" dirty="0"/>
              <a:t>multiple-choice</a:t>
            </a:r>
          </a:p>
          <a:p>
            <a:pPr lvl="1">
              <a:spcBef>
                <a:spcPct val="25000"/>
              </a:spcBef>
            </a:pPr>
            <a:r>
              <a:rPr lang="en-US" sz="1800" dirty="0"/>
              <a:t>others….</a:t>
            </a:r>
            <a:endParaRPr lang="en-GB" sz="1800" dirty="0"/>
          </a:p>
        </p:txBody>
      </p:sp>
    </p:spTree>
    <p:extLst>
      <p:ext uri="{BB962C8B-B14F-4D97-AF65-F5344CB8AC3E}">
        <p14:creationId xmlns:p14="http://schemas.microsoft.com/office/powerpoint/2010/main" val="299051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37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37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37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37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379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379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mn-cs"/>
              </a:rPr>
              <a:t>Ripples on a pond….</a:t>
            </a:r>
          </a:p>
        </p:txBody>
      </p:sp>
      <p:sp>
        <p:nvSpPr>
          <p:cNvPr id="5"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6"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11" name="Rectangle 10"/>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12" name="Rectangle 11"/>
          <p:cNvSpPr>
            <a:spLocks noChangeArrowheads="1"/>
          </p:cNvSpPr>
          <p:nvPr/>
        </p:nvSpPr>
        <p:spPr bwMode="auto">
          <a:xfrm>
            <a:off x="3505200" y="6065838"/>
            <a:ext cx="25146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13"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14"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Rectangle 17"/>
          <p:cNvSpPr>
            <a:spLocks noChangeArrowheads="1"/>
          </p:cNvSpPr>
          <p:nvPr/>
        </p:nvSpPr>
        <p:spPr bwMode="auto">
          <a:xfrm>
            <a:off x="2987675" y="5157788"/>
            <a:ext cx="2795588"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16"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explaining, teaching</a:t>
            </a:r>
          </a:p>
        </p:txBody>
      </p:sp>
      <p:sp>
        <p:nvSpPr>
          <p:cNvPr id="18" name="Text Box 12"/>
          <p:cNvSpPr txBox="1">
            <a:spLocks noChangeArrowheads="1"/>
          </p:cNvSpPr>
          <p:nvPr/>
        </p:nvSpPr>
        <p:spPr bwMode="auto">
          <a:xfrm>
            <a:off x="0" y="0"/>
            <a:ext cx="9144000" cy="6858000"/>
          </a:xfrm>
          <a:prstGeom prst="rect">
            <a:avLst/>
          </a:prstGeom>
          <a:solidFill>
            <a:srgbClr val="FFFFCC">
              <a:alpha val="81176"/>
            </a:srgbClr>
          </a:solidFill>
          <a:ln w="9525">
            <a:noFill/>
            <a:miter lim="800000"/>
            <a:headEnd/>
            <a:tailEnd/>
          </a:ln>
        </p:spPr>
        <p:txBody>
          <a:bodyPr wrap="square">
            <a:no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Tx/>
              <a:buNone/>
              <a:tabLst/>
              <a:defRPr/>
            </a:pPr>
            <a:r>
              <a:rPr kumimoji="0" lang="en-GB" sz="2400" b="1" i="0" u="none" strike="noStrike" kern="1200" cap="none" spc="0" normalizeH="0" baseline="0" noProof="0" dirty="0">
                <a:ln>
                  <a:noFill/>
                </a:ln>
                <a:solidFill>
                  <a:srgbClr val="59178A"/>
                </a:solidFill>
                <a:effectLst/>
                <a:uLnTx/>
                <a:uFillTx/>
                <a:latin typeface="Arial Rounded MT Bold"/>
                <a:ea typeface="+mn-ea"/>
                <a:cs typeface="+mn-cs"/>
              </a:rPr>
              <a:t> </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p:txBody>
      </p:sp>
      <p:sp>
        <p:nvSpPr>
          <p:cNvPr id="19" name="Rectangle 3"/>
          <p:cNvSpPr txBox="1">
            <a:spLocks noChangeArrowheads="1"/>
          </p:cNvSpPr>
          <p:nvPr/>
        </p:nvSpPr>
        <p:spPr>
          <a:xfrm>
            <a:off x="0" y="980729"/>
            <a:ext cx="9144000" cy="5877272"/>
          </a:xfrm>
          <a:prstGeom prst="rect">
            <a:avLst/>
          </a:prstGeom>
          <a:solidFill>
            <a:srgbClr val="FFFFFF">
              <a:alpha val="20000"/>
            </a:srgbClr>
          </a:solidFill>
          <a:ln/>
        </p:spPr>
        <p:txBody>
          <a:bodyPr/>
          <a:lstStyle/>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don’t do much to increase the ‘want’ to learn.</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are not ideal occasions for learning-by-doing.</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 amount of feedback that students receive is not optimal.</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don’t do much to help students to make sense of what they have learned.</a:t>
            </a:r>
          </a:p>
        </p:txBody>
      </p:sp>
      <p:sp>
        <p:nvSpPr>
          <p:cNvPr id="20" name="Rectangle 2"/>
          <p:cNvSpPr txBox="1">
            <a:spLocks noChangeArrowheads="1"/>
          </p:cNvSpPr>
          <p:nvPr/>
        </p:nvSpPr>
        <p:spPr>
          <a:xfrm>
            <a:off x="430212" y="0"/>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200" b="1">
                <a:solidFill>
                  <a:srgbClr val="00B0F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B0F0"/>
                </a:solidFill>
                <a:effectLst/>
                <a:uLnTx/>
                <a:uFillTx/>
                <a:latin typeface="Calibri" panose="020F0502020204030204" pitchFamily="34" charset="0"/>
                <a:ea typeface="+mj-ea"/>
                <a:cs typeface="Calibri" panose="020F0502020204030204" pitchFamily="34" charset="0"/>
              </a:rPr>
              <a:t>Concerns about traditional exams</a:t>
            </a:r>
          </a:p>
        </p:txBody>
      </p:sp>
    </p:spTree>
    <p:extLst>
      <p:ext uri="{BB962C8B-B14F-4D97-AF65-F5344CB8AC3E}">
        <p14:creationId xmlns:p14="http://schemas.microsoft.com/office/powerpoint/2010/main" val="4066176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1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Concerns about traditional exams</a:t>
            </a:r>
          </a:p>
        </p:txBody>
      </p:sp>
      <p:sp>
        <p:nvSpPr>
          <p:cNvPr id="37891" name="Rectangle 3"/>
          <p:cNvSpPr>
            <a:spLocks noGrp="1" noChangeArrowheads="1"/>
          </p:cNvSpPr>
          <p:nvPr>
            <p:ph idx="1"/>
          </p:nvPr>
        </p:nvSpPr>
        <p:spPr>
          <a:noFill/>
          <a:ln/>
        </p:spPr>
        <p:txBody>
          <a:bodyPr/>
          <a:lstStyle/>
          <a:p>
            <a:pPr marL="533400" indent="-533400">
              <a:spcBef>
                <a:spcPct val="25000"/>
              </a:spcBef>
              <a:buSzTx/>
              <a:buFont typeface="Monotype Sorts" pitchFamily="2" charset="2"/>
              <a:buAutoNum type="arabicPeriod" startAt="5"/>
            </a:pPr>
            <a:r>
              <a:rPr lang="en-GB" sz="2800"/>
              <a:t>We mark them in a rush.</a:t>
            </a:r>
          </a:p>
          <a:p>
            <a:pPr marL="533400" indent="-533400">
              <a:spcBef>
                <a:spcPct val="25000"/>
              </a:spcBef>
              <a:buSzTx/>
              <a:buFont typeface="Monotype Sorts" pitchFamily="2" charset="2"/>
              <a:buAutoNum type="arabicPeriod" startAt="5"/>
            </a:pPr>
            <a:r>
              <a:rPr lang="en-GB" sz="2800"/>
              <a:t>We’re often tired and bored when we mark them.</a:t>
            </a:r>
          </a:p>
          <a:p>
            <a:pPr marL="533400" indent="-533400">
              <a:spcBef>
                <a:spcPct val="25000"/>
              </a:spcBef>
              <a:buSzTx/>
              <a:buFont typeface="Monotype Sorts" pitchFamily="2" charset="2"/>
              <a:buAutoNum type="arabicPeriod" startAt="5"/>
            </a:pPr>
            <a:r>
              <a:rPr lang="en-GB" sz="2800"/>
              <a:t>We’re not good at marking them objectively.</a:t>
            </a:r>
          </a:p>
          <a:p>
            <a:pPr marL="533400" indent="-533400">
              <a:spcBef>
                <a:spcPct val="25000"/>
              </a:spcBef>
              <a:buSzTx/>
              <a:buFont typeface="Monotype Sorts" pitchFamily="2" charset="2"/>
              <a:buAutoNum type="arabicPeriod" startAt="5"/>
            </a:pPr>
            <a:r>
              <a:rPr lang="en-GB" sz="2800"/>
              <a:t>They favour candidates who happen to be skilled at taking exams.</a:t>
            </a:r>
          </a:p>
          <a:p>
            <a:pPr marL="533400" indent="-533400">
              <a:spcBef>
                <a:spcPct val="25000"/>
              </a:spcBef>
              <a:buSzTx/>
              <a:buFont typeface="Monotype Sorts" pitchFamily="2" charset="2"/>
              <a:buAutoNum type="arabicPeriod" startAt="5"/>
            </a:pPr>
            <a:r>
              <a:rPr lang="en-GB" sz="2800"/>
              <a:t>They force students into surface learning, and into rapidly clearing their minds of previous knowledge when preparing for the next exam.</a:t>
            </a:r>
          </a:p>
          <a:p>
            <a:pPr marL="533400" indent="-533400">
              <a:spcBef>
                <a:spcPct val="25000"/>
              </a:spcBef>
              <a:buSzTx/>
              <a:buFont typeface="Monotype Sorts" pitchFamily="2" charset="2"/>
              <a:buAutoNum type="arabicPeriod" startAt="5"/>
            </a:pPr>
            <a:r>
              <a:rPr lang="en-GB" sz="2800"/>
              <a:t>There are many important things which they don’t measure.</a:t>
            </a:r>
          </a:p>
        </p:txBody>
      </p:sp>
    </p:spTree>
    <p:extLst>
      <p:ext uri="{BB962C8B-B14F-4D97-AF65-F5344CB8AC3E}">
        <p14:creationId xmlns:p14="http://schemas.microsoft.com/office/powerpoint/2010/main" val="194683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mn-cs"/>
              </a:rPr>
              <a:t>Ripples on a pond….</a:t>
            </a:r>
          </a:p>
        </p:txBody>
      </p:sp>
      <p:sp>
        <p:nvSpPr>
          <p:cNvPr id="5"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6"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11" name="Rectangle 10"/>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12" name="Rectangle 11"/>
          <p:cNvSpPr>
            <a:spLocks noChangeArrowheads="1"/>
          </p:cNvSpPr>
          <p:nvPr/>
        </p:nvSpPr>
        <p:spPr bwMode="auto">
          <a:xfrm>
            <a:off x="3505200" y="6065838"/>
            <a:ext cx="25146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13"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14"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Rectangle 17"/>
          <p:cNvSpPr>
            <a:spLocks noChangeArrowheads="1"/>
          </p:cNvSpPr>
          <p:nvPr/>
        </p:nvSpPr>
        <p:spPr bwMode="auto">
          <a:xfrm>
            <a:off x="2987675" y="5157788"/>
            <a:ext cx="2795588"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16"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explaining, teaching</a:t>
            </a:r>
          </a:p>
        </p:txBody>
      </p:sp>
      <p:sp>
        <p:nvSpPr>
          <p:cNvPr id="18" name="Text Box 12"/>
          <p:cNvSpPr txBox="1">
            <a:spLocks noChangeArrowheads="1"/>
          </p:cNvSpPr>
          <p:nvPr/>
        </p:nvSpPr>
        <p:spPr bwMode="auto">
          <a:xfrm>
            <a:off x="0" y="0"/>
            <a:ext cx="9144000" cy="6858000"/>
          </a:xfrm>
          <a:prstGeom prst="rect">
            <a:avLst/>
          </a:prstGeom>
          <a:solidFill>
            <a:srgbClr val="FFFFCC">
              <a:alpha val="81176"/>
            </a:srgbClr>
          </a:solidFill>
          <a:ln w="9525">
            <a:noFill/>
            <a:miter lim="800000"/>
            <a:headEnd/>
            <a:tailEnd/>
          </a:ln>
        </p:spPr>
        <p:txBody>
          <a:bodyPr wrap="square">
            <a:no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p:txBody>
      </p:sp>
      <p:sp>
        <p:nvSpPr>
          <p:cNvPr id="20" name="Rectangle 3"/>
          <p:cNvSpPr txBox="1">
            <a:spLocks noChangeArrowheads="1"/>
          </p:cNvSpPr>
          <p:nvPr/>
        </p:nvSpPr>
        <p:spPr>
          <a:xfrm>
            <a:off x="0" y="0"/>
            <a:ext cx="9144000" cy="6858000"/>
          </a:xfrm>
          <a:prstGeom prst="rect">
            <a:avLst/>
          </a:prstGeom>
          <a:solidFill>
            <a:srgbClr val="FFFFFF">
              <a:alpha val="66000"/>
            </a:srgbClr>
          </a:solidFill>
          <a:ln/>
        </p:spPr>
        <p:txBody>
          <a:bodyPr/>
          <a:lstStyle/>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endParaRPr kumimoji="0" lang="en-GB" sz="2800" b="1" i="0" u="none" strike="noStrike" kern="0" cap="none" spc="0" normalizeH="0" baseline="0" noProof="0" dirty="0">
              <a:ln>
                <a:noFill/>
              </a:ln>
              <a:solidFill>
                <a:srgbClr val="000000"/>
              </a:solidFill>
              <a:effectLst/>
              <a:uLnTx/>
              <a:uFillTx/>
              <a:latin typeface="Calibri"/>
              <a:ea typeface="+mn-ea"/>
              <a:cs typeface="+mn-cs"/>
            </a:endParaRP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endParaRPr kumimoji="0" lang="en-GB" sz="2800" b="1" i="0" u="none" strike="noStrike" kern="0" cap="none" spc="0" normalizeH="0" baseline="0" noProof="0" dirty="0">
              <a:ln>
                <a:noFill/>
              </a:ln>
              <a:solidFill>
                <a:srgbClr val="000000"/>
              </a:solidFill>
              <a:effectLst/>
              <a:uLnTx/>
              <a:uFillTx/>
              <a:latin typeface="Calibri"/>
              <a:ea typeface="+mn-ea"/>
              <a:cs typeface="+mn-cs"/>
            </a:endParaRP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endParaRPr kumimoji="0" lang="en-GB" sz="2800" b="1" i="0" u="none" strike="noStrike" kern="0" cap="none" spc="0" normalizeH="0" baseline="0" noProof="0" dirty="0">
              <a:ln>
                <a:noFill/>
              </a:ln>
              <a:solidFill>
                <a:srgbClr val="000000"/>
              </a:solidFill>
              <a:effectLst/>
              <a:uLnTx/>
              <a:uFillTx/>
              <a:latin typeface="Calibri"/>
              <a:ea typeface="+mn-ea"/>
              <a:cs typeface="+mn-cs"/>
            </a:endParaRP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If students are under too much pressure, the want to learn is damaged.</a:t>
            </a: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The range of learning-by-doing may be too narrow.</a:t>
            </a: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Feedback may be eclipsed by marks or grades. </a:t>
            </a: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Students may not have the opportunity to make sense of the feedback they receive.</a:t>
            </a:r>
          </a:p>
        </p:txBody>
      </p:sp>
      <p:sp>
        <p:nvSpPr>
          <p:cNvPr id="19" name="Rectangle 2"/>
          <p:cNvSpPr txBox="1">
            <a:spLocks noChangeArrowheads="1"/>
          </p:cNvSpPr>
          <p:nvPr/>
        </p:nvSpPr>
        <p:spPr>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200" b="1">
                <a:solidFill>
                  <a:srgbClr val="00B0F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B0F0"/>
                </a:solidFill>
                <a:effectLst/>
                <a:uLnTx/>
                <a:uFillTx/>
                <a:latin typeface="Calibri" panose="020F0502020204030204" pitchFamily="34" charset="0"/>
                <a:ea typeface="+mj-ea"/>
                <a:cs typeface="Calibri" panose="020F0502020204030204" pitchFamily="34" charset="0"/>
              </a:rPr>
              <a:t>Concerns about continuous assessment</a:t>
            </a:r>
          </a:p>
        </p:txBody>
      </p:sp>
    </p:spTree>
    <p:extLst>
      <p:ext uri="{BB962C8B-B14F-4D97-AF65-F5344CB8AC3E}">
        <p14:creationId xmlns:p14="http://schemas.microsoft.com/office/powerpoint/2010/main" val="38830984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20"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Concerns about continuous assessment</a:t>
            </a:r>
          </a:p>
        </p:txBody>
      </p:sp>
      <p:sp>
        <p:nvSpPr>
          <p:cNvPr id="44035" name="Rectangle 3"/>
          <p:cNvSpPr>
            <a:spLocks noGrp="1" noChangeArrowheads="1"/>
          </p:cNvSpPr>
          <p:nvPr>
            <p:ph idx="1"/>
          </p:nvPr>
        </p:nvSpPr>
        <p:spPr>
          <a:noFill/>
          <a:ln/>
        </p:spPr>
        <p:txBody>
          <a:bodyPr/>
          <a:lstStyle/>
          <a:p>
            <a:pPr marL="571500" indent="-571500">
              <a:spcBef>
                <a:spcPct val="35000"/>
              </a:spcBef>
              <a:buFont typeface="Wingdings" pitchFamily="2" charset="2"/>
              <a:buAutoNum type="arabicPeriod" startAt="5"/>
            </a:pPr>
            <a:r>
              <a:rPr lang="en-GB" sz="2400">
                <a:solidFill>
                  <a:schemeClr val="tx1"/>
                </a:solidFill>
              </a:rPr>
              <a:t>It may be hard to detect unwanted collaboration.</a:t>
            </a:r>
          </a:p>
          <a:p>
            <a:pPr marL="571500" indent="-571500">
              <a:spcBef>
                <a:spcPct val="35000"/>
              </a:spcBef>
              <a:buFont typeface="Wingdings" pitchFamily="2" charset="2"/>
              <a:buAutoNum type="arabicPeriod" startAt="5"/>
            </a:pPr>
            <a:r>
              <a:rPr lang="en-GB" sz="2400">
                <a:solidFill>
                  <a:schemeClr val="tx1"/>
                </a:solidFill>
              </a:rPr>
              <a:t>Too much time may be involved in marking.</a:t>
            </a:r>
          </a:p>
          <a:p>
            <a:pPr marL="571500" indent="-571500">
              <a:spcBef>
                <a:spcPct val="35000"/>
              </a:spcBef>
              <a:buFont typeface="Wingdings" pitchFamily="2" charset="2"/>
              <a:buAutoNum type="arabicPeriod" startAt="5"/>
            </a:pPr>
            <a:r>
              <a:rPr lang="en-GB" sz="2400">
                <a:solidFill>
                  <a:schemeClr val="tx1"/>
                </a:solidFill>
              </a:rPr>
              <a:t>Students may not be aware of the criteria used to assess their work.</a:t>
            </a:r>
          </a:p>
          <a:p>
            <a:pPr marL="571500" indent="-571500">
              <a:spcBef>
                <a:spcPct val="35000"/>
              </a:spcBef>
              <a:buFont typeface="Wingdings" pitchFamily="2" charset="2"/>
              <a:buAutoNum type="arabicPeriod" startAt="5"/>
            </a:pPr>
            <a:r>
              <a:rPr lang="en-GB" sz="2400">
                <a:solidFill>
                  <a:schemeClr val="tx1"/>
                </a:solidFill>
              </a:rPr>
              <a:t>Students may get the balance wrong between continuous assessment and exams.</a:t>
            </a:r>
          </a:p>
          <a:p>
            <a:pPr marL="571500" indent="-571500">
              <a:spcBef>
                <a:spcPct val="35000"/>
              </a:spcBef>
              <a:buFont typeface="Wingdings" pitchFamily="2" charset="2"/>
              <a:buAutoNum type="arabicPeriod" startAt="5"/>
            </a:pPr>
            <a:r>
              <a:rPr lang="en-GB" sz="2400">
                <a:solidFill>
                  <a:schemeClr val="tx1"/>
                </a:solidFill>
              </a:rPr>
              <a:t>Learning may become driven by assessment, and students may only do those things that are assessed.</a:t>
            </a:r>
          </a:p>
          <a:p>
            <a:pPr marL="571500" indent="-571500">
              <a:spcBef>
                <a:spcPct val="35000"/>
              </a:spcBef>
              <a:buFont typeface="Wingdings" pitchFamily="2" charset="2"/>
              <a:buAutoNum type="arabicPeriod" startAt="5"/>
            </a:pPr>
            <a:r>
              <a:rPr lang="en-GB" sz="2400">
                <a:solidFill>
                  <a:schemeClr val="tx1"/>
                </a:solidFill>
              </a:rPr>
              <a:t>Too little use may be made of the learning that can be achieved when students assess their own, and each other’s work.</a:t>
            </a:r>
          </a:p>
          <a:p>
            <a:pPr marL="571500" indent="-571500">
              <a:spcBef>
                <a:spcPct val="35000"/>
              </a:spcBef>
              <a:buFont typeface="Wingdings" pitchFamily="2" charset="2"/>
              <a:buAutoNum type="arabicPeriod" startAt="5"/>
            </a:pPr>
            <a:endParaRPr lang="en-GB" sz="2400">
              <a:solidFill>
                <a:schemeClr val="tx1"/>
              </a:solidFill>
            </a:endParaRPr>
          </a:p>
          <a:p>
            <a:pPr marL="571500" indent="-571500">
              <a:spcBef>
                <a:spcPct val="35000"/>
              </a:spcBef>
              <a:buFont typeface="Wingdings" pitchFamily="2" charset="2"/>
              <a:buAutoNum type="arabicPeriod" startAt="5"/>
            </a:pPr>
            <a:endParaRPr lang="en-GB" sz="2400">
              <a:solidFill>
                <a:schemeClr val="tx1"/>
              </a:solidFill>
            </a:endParaRPr>
          </a:p>
        </p:txBody>
      </p:sp>
    </p:spTree>
    <p:extLst>
      <p:ext uri="{BB962C8B-B14F-4D97-AF65-F5344CB8AC3E}">
        <p14:creationId xmlns:p14="http://schemas.microsoft.com/office/powerpoint/2010/main" val="120169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40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4E793-5431-46AF-B92F-60220C44FBCD}"/>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Five main problems with assessed essays</a:t>
            </a:r>
          </a:p>
        </p:txBody>
      </p:sp>
      <p:sp>
        <p:nvSpPr>
          <p:cNvPr id="5" name="Content Placeholder 4">
            <a:extLst>
              <a:ext uri="{FF2B5EF4-FFF2-40B4-BE49-F238E27FC236}">
                <a16:creationId xmlns:a16="http://schemas.microsoft.com/office/drawing/2014/main" id="{D477AB3C-5664-4A8E-A34E-9AEC73DBBEBA}"/>
              </a:ext>
            </a:extLst>
          </p:cNvPr>
          <p:cNvSpPr>
            <a:spLocks noGrp="1"/>
          </p:cNvSpPr>
          <p:nvPr>
            <p:ph idx="1"/>
          </p:nvPr>
        </p:nvSpPr>
        <p:spPr/>
        <p:txBody>
          <a:bodyPr/>
          <a:lstStyle/>
          <a:p>
            <a:pPr lvl="0">
              <a:buFont typeface="+mj-lt"/>
              <a:buAutoNum type="arabicPeriod"/>
            </a:pPr>
            <a:r>
              <a:rPr lang="en-GB" sz="2400" dirty="0"/>
              <a:t>They take </a:t>
            </a:r>
            <a:r>
              <a:rPr lang="en-GB" sz="2400" dirty="0">
                <a:solidFill>
                  <a:srgbClr val="CC3399"/>
                </a:solidFill>
              </a:rPr>
              <a:t>a great deal of time to mark</a:t>
            </a:r>
            <a:r>
              <a:rPr lang="en-GB" sz="2400" dirty="0"/>
              <a:t>, let alone the time it takes for students to prepare, draft and compose them.</a:t>
            </a:r>
          </a:p>
          <a:p>
            <a:pPr lvl="0">
              <a:buFont typeface="+mj-lt"/>
              <a:buAutoNum type="arabicPeriod"/>
            </a:pPr>
            <a:r>
              <a:rPr lang="en-GB" sz="2400" dirty="0"/>
              <a:t>When most assessment is in the form of essays, students’ </a:t>
            </a:r>
            <a:r>
              <a:rPr lang="en-GB" sz="2400" dirty="0">
                <a:solidFill>
                  <a:srgbClr val="CC3399"/>
                </a:solidFill>
              </a:rPr>
              <a:t>skills at essay-writing are repeatedly tested</a:t>
            </a:r>
            <a:r>
              <a:rPr lang="en-GB" sz="2400" dirty="0"/>
              <a:t>, as the expense sometimes of their understanding of the subject.</a:t>
            </a:r>
          </a:p>
          <a:p>
            <a:pPr lvl="0">
              <a:buFont typeface="+mj-lt"/>
              <a:buAutoNum type="arabicPeriod"/>
            </a:pPr>
            <a:r>
              <a:rPr lang="en-GB" sz="2400" dirty="0"/>
              <a:t>Lots of research shows that </a:t>
            </a:r>
            <a:r>
              <a:rPr lang="en-GB" sz="2400" dirty="0">
                <a:solidFill>
                  <a:srgbClr val="CC3399"/>
                </a:solidFill>
              </a:rPr>
              <a:t>we’re not at all good at marking essays fairly</a:t>
            </a:r>
            <a:r>
              <a:rPr lang="en-GB" sz="2400" dirty="0"/>
              <a:t> – different assessors often give the same essay very different marks.</a:t>
            </a:r>
          </a:p>
          <a:p>
            <a:pPr lvl="0">
              <a:buFont typeface="+mj-lt"/>
              <a:buAutoNum type="arabicPeriod"/>
            </a:pPr>
            <a:r>
              <a:rPr lang="en-GB" sz="2400" dirty="0"/>
              <a:t>Essay marks in the UK tend to lie between 35% for a poor one and 75% for a very good one, whereas in many other disciplines the marks for an assignment like a lab report can range across the whole 0-100% span more evenly.</a:t>
            </a:r>
          </a:p>
          <a:p>
            <a:pPr lvl="0">
              <a:buFont typeface="+mj-lt"/>
              <a:buAutoNum type="arabicPeriod"/>
            </a:pPr>
            <a:r>
              <a:rPr lang="en-GB" sz="2400" dirty="0"/>
              <a:t>With coursework essays, there can be doubt about  </a:t>
            </a:r>
            <a:r>
              <a:rPr lang="en-GB" sz="2400" dirty="0">
                <a:solidFill>
                  <a:srgbClr val="CC3399"/>
                </a:solidFill>
              </a:rPr>
              <a:t>‘whodunit?’!</a:t>
            </a:r>
          </a:p>
          <a:p>
            <a:pPr>
              <a:buFont typeface="+mj-lt"/>
              <a:buAutoNum type="arabicPeriod"/>
            </a:pPr>
            <a:endParaRPr lang="en-GB" sz="2400" dirty="0"/>
          </a:p>
        </p:txBody>
      </p:sp>
    </p:spTree>
    <p:extLst>
      <p:ext uri="{BB962C8B-B14F-4D97-AF65-F5344CB8AC3E}">
        <p14:creationId xmlns:p14="http://schemas.microsoft.com/office/powerpoint/2010/main" val="418399785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533398"/>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The importance of dialogic assessment</a:t>
            </a:r>
          </a:p>
        </p:txBody>
      </p:sp>
      <p:sp>
        <p:nvSpPr>
          <p:cNvPr id="3" name="Content Placeholder 2"/>
          <p:cNvSpPr>
            <a:spLocks noGrp="1"/>
          </p:cNvSpPr>
          <p:nvPr>
            <p:ph idx="1"/>
          </p:nvPr>
        </p:nvSpPr>
        <p:spPr>
          <a:xfrm>
            <a:off x="468313" y="836640"/>
            <a:ext cx="8229600" cy="5365723"/>
          </a:xfrm>
        </p:spPr>
        <p:txBody>
          <a:bodyPr/>
          <a:lstStyle/>
          <a:p>
            <a:pPr marL="0">
              <a:lnSpc>
                <a:spcPct val="100000"/>
              </a:lnSpc>
              <a:spcBef>
                <a:spcPts val="0"/>
              </a:spcBef>
              <a:buNone/>
            </a:pPr>
            <a:r>
              <a:rPr lang="en-GB" sz="2200" dirty="0"/>
              <a:t>Students need to be exposed to, and gain experience in making judgements about, </a:t>
            </a:r>
            <a:r>
              <a:rPr lang="en-GB" sz="2200" dirty="0">
                <a:solidFill>
                  <a:srgbClr val="7030A0"/>
                </a:solidFill>
              </a:rPr>
              <a:t>a variety of works of different quality</a:t>
            </a:r>
            <a:r>
              <a:rPr lang="en-GB" sz="2200" dirty="0"/>
              <a:t>... They need planned rather than random exposure to exemplars, and experience in </a:t>
            </a:r>
            <a:r>
              <a:rPr lang="en-GB" sz="2200" dirty="0">
                <a:solidFill>
                  <a:srgbClr val="7030A0"/>
                </a:solidFill>
              </a:rPr>
              <a:t>making judgements </a:t>
            </a:r>
            <a:r>
              <a:rPr lang="en-GB" sz="2200" dirty="0"/>
              <a:t>about quality. They need to create </a:t>
            </a:r>
            <a:r>
              <a:rPr lang="en-GB" sz="2200" dirty="0">
                <a:solidFill>
                  <a:srgbClr val="7030A0"/>
                </a:solidFill>
              </a:rPr>
              <a:t>verbalised </a:t>
            </a:r>
            <a:r>
              <a:rPr lang="en-GB" sz="2200" dirty="0"/>
              <a:t>rationales and accounts of how various works could have been done better. Finally, they need to engage in evaluative </a:t>
            </a:r>
            <a:r>
              <a:rPr lang="en-GB" sz="2200" dirty="0">
                <a:solidFill>
                  <a:srgbClr val="7030A0"/>
                </a:solidFill>
              </a:rPr>
              <a:t>conversations</a:t>
            </a:r>
            <a:r>
              <a:rPr lang="en-GB" sz="2200" dirty="0"/>
              <a:t> with teachers and other students. Together, these three provide the means by which students can develop a </a:t>
            </a:r>
            <a:r>
              <a:rPr lang="en-GB" sz="2200" dirty="0">
                <a:solidFill>
                  <a:srgbClr val="7030A0"/>
                </a:solidFill>
              </a:rPr>
              <a:t>concept of quality </a:t>
            </a:r>
            <a:r>
              <a:rPr lang="en-GB" sz="2200" dirty="0"/>
              <a:t>that is similar in essence to that which the teacher possesses, and in particular to understand what makes for high quality. Although providing these experiences for students may appear to add more layers to the task of teaching, it is possible to organise this approach to </a:t>
            </a:r>
            <a:r>
              <a:rPr lang="en-GB" sz="2200" dirty="0">
                <a:solidFill>
                  <a:srgbClr val="7030A0"/>
                </a:solidFill>
              </a:rPr>
              <a:t>peer assessment </a:t>
            </a:r>
            <a:r>
              <a:rPr lang="en-GB" sz="2200" dirty="0"/>
              <a:t>so that it becomes a powerful strategy for higher education teaching. (Sadler 2010)</a:t>
            </a:r>
          </a:p>
          <a:p>
            <a:pPr marL="0">
              <a:lnSpc>
                <a:spcPct val="100000"/>
              </a:lnSpc>
              <a:spcBef>
                <a:spcPts val="0"/>
              </a:spcBef>
              <a:buNone/>
            </a:pPr>
            <a:endParaRPr lang="en-GB" sz="2200" dirty="0"/>
          </a:p>
        </p:txBody>
      </p:sp>
    </p:spTree>
    <p:extLst>
      <p:ext uri="{BB962C8B-B14F-4D97-AF65-F5344CB8AC3E}">
        <p14:creationId xmlns:p14="http://schemas.microsoft.com/office/powerpoint/2010/main" val="89054788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Modern institutions are moving away from being the providers of content, (where everything used to be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and using real-world situations and simulations to bring learning to life). </a:t>
            </a:r>
            <a:endParaRPr lang="en-GB" sz="3000" dirty="0">
              <a:solidFill>
                <a:srgbClr val="008000"/>
              </a:solidFill>
            </a:endParaRPr>
          </a:p>
        </p:txBody>
      </p:sp>
    </p:spTree>
    <p:extLst>
      <p:ext uri="{BB962C8B-B14F-4D97-AF65-F5344CB8AC3E}">
        <p14:creationId xmlns:p14="http://schemas.microsoft.com/office/powerpoint/2010/main" val="4117097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Ensure students really us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 students to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lang="en-GB" sz="2800" b="1" dirty="0">
                <a:solidFill>
                  <a:srgbClr val="59178A"/>
                </a:solidFill>
                <a:latin typeface="Calibri"/>
              </a:rPr>
              <a:t>?</a:t>
            </a: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200" b="1" dirty="0">
                <a:solidFill>
                  <a:srgbClr val="00B0F0"/>
                </a:solidFill>
                <a:latin typeface="Calibri" panose="020F0502020204030204" pitchFamily="34" charset="0"/>
                <a:ea typeface="+mj-ea"/>
                <a:cs typeface="Calibri" panose="020F0502020204030204" pitchFamily="34" charset="0"/>
              </a:rPr>
              <a:t>What else can we do to use </a:t>
            </a:r>
          </a:p>
          <a:p>
            <a:pPr algn="ctr">
              <a:lnSpc>
                <a:spcPct val="85000"/>
              </a:lnSpc>
            </a:pPr>
            <a:r>
              <a:rPr lang="en-US" sz="3200" b="1" dirty="0">
                <a:solidFill>
                  <a:srgbClr val="00B0F0"/>
                </a:solidFill>
                <a:latin typeface="Calibri" panose="020F0502020204030204" pitchFamily="34" charset="0"/>
                <a:ea typeface="+mj-ea"/>
                <a:cs typeface="Calibri" panose="020F0502020204030204" pitchFamily="34" charset="0"/>
              </a:rPr>
              <a:t>teaching, assessment and feedback to:</a:t>
            </a:r>
          </a:p>
        </p:txBody>
      </p:sp>
    </p:spTree>
    <p:extLst>
      <p:ext uri="{BB962C8B-B14F-4D97-AF65-F5344CB8AC3E}">
        <p14:creationId xmlns:p14="http://schemas.microsoft.com/office/powerpoint/2010/main" val="1441437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Towards assessment as learning</a:t>
            </a:r>
          </a:p>
        </p:txBody>
      </p:sp>
      <p:sp>
        <p:nvSpPr>
          <p:cNvPr id="3" name="Content Placeholder 2"/>
          <p:cNvSpPr>
            <a:spLocks noGrp="1"/>
          </p:cNvSpPr>
          <p:nvPr>
            <p:ph idx="1"/>
          </p:nvPr>
        </p:nvSpPr>
        <p:spPr/>
        <p:txBody>
          <a:bodyPr/>
          <a:lstStyle/>
          <a:p>
            <a:pPr>
              <a:lnSpc>
                <a:spcPct val="100000"/>
              </a:lnSpc>
            </a:pPr>
            <a:r>
              <a:rPr lang="en-GB" sz="2600" dirty="0"/>
              <a:t>Last century, we had lots of assessment </a:t>
            </a:r>
            <a:r>
              <a:rPr lang="en-GB" sz="2600" dirty="0">
                <a:solidFill>
                  <a:srgbClr val="FF0000"/>
                </a:solidFill>
              </a:rPr>
              <a:t>of</a:t>
            </a:r>
            <a:r>
              <a:rPr lang="en-GB" sz="2600" dirty="0"/>
              <a:t> learning.</a:t>
            </a:r>
          </a:p>
          <a:p>
            <a:pPr>
              <a:lnSpc>
                <a:spcPct val="100000"/>
              </a:lnSpc>
            </a:pPr>
            <a:r>
              <a:rPr lang="en-GB" sz="2600" dirty="0"/>
              <a:t>We still need to do some of this, e.g. to assure fitness to practice.</a:t>
            </a:r>
          </a:p>
          <a:p>
            <a:pPr>
              <a:lnSpc>
                <a:spcPct val="100000"/>
              </a:lnSpc>
            </a:pPr>
            <a:r>
              <a:rPr lang="en-GB" sz="2600" dirty="0"/>
              <a:t>Some institutions have moved a long way towards assessment </a:t>
            </a:r>
            <a:r>
              <a:rPr lang="en-GB" sz="2600" i="1" dirty="0">
                <a:solidFill>
                  <a:srgbClr val="FF0000"/>
                </a:solidFill>
              </a:rPr>
              <a:t>for</a:t>
            </a:r>
            <a:r>
              <a:rPr lang="en-GB" sz="2600" dirty="0"/>
              <a:t> learning.</a:t>
            </a:r>
          </a:p>
          <a:p>
            <a:pPr>
              <a:lnSpc>
                <a:spcPct val="100000"/>
              </a:lnSpc>
            </a:pPr>
            <a:r>
              <a:rPr lang="en-GB" sz="2600" dirty="0"/>
              <a:t>I believe we now need to make a final jump – assessment </a:t>
            </a:r>
            <a:r>
              <a:rPr lang="en-GB" sz="2600" i="1" dirty="0">
                <a:solidFill>
                  <a:srgbClr val="FF0000"/>
                </a:solidFill>
              </a:rPr>
              <a:t>as</a:t>
            </a:r>
            <a:r>
              <a:rPr lang="en-GB" sz="2600" dirty="0"/>
              <a:t> learning.</a:t>
            </a:r>
          </a:p>
          <a:p>
            <a:pPr>
              <a:lnSpc>
                <a:spcPct val="100000"/>
              </a:lnSpc>
            </a:pPr>
            <a:r>
              <a:rPr lang="en-GB" sz="2600" dirty="0"/>
              <a:t>I’m going to help you to think of the extent to which each of a number of assessment methods can bring assessment and learning closer, and achieve assessment </a:t>
            </a:r>
            <a:r>
              <a:rPr lang="en-GB" sz="2600" dirty="0">
                <a:solidFill>
                  <a:srgbClr val="FF0000"/>
                </a:solidFill>
              </a:rPr>
              <a:t>as</a:t>
            </a:r>
            <a:r>
              <a:rPr lang="en-GB" sz="2600" dirty="0"/>
              <a:t> learning for students.</a:t>
            </a:r>
          </a:p>
        </p:txBody>
      </p:sp>
    </p:spTree>
    <p:extLst>
      <p:ext uri="{BB962C8B-B14F-4D97-AF65-F5344CB8AC3E}">
        <p14:creationId xmlns:p14="http://schemas.microsoft.com/office/powerpoint/2010/main" val="377257218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2239"/>
            <a:ext cx="7543800" cy="1002506"/>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Bringing assessment and feedback to life</a:t>
            </a:r>
            <a:br>
              <a:rPr lang="en-GB" sz="3200" b="1" dirty="0">
                <a:solidFill>
                  <a:srgbClr val="00B0F0"/>
                </a:solidFill>
                <a:latin typeface="Calibri" panose="020F0502020204030204" pitchFamily="34" charset="0"/>
                <a:cs typeface="Calibri" panose="020F0502020204030204" pitchFamily="34" charset="0"/>
              </a:rPr>
            </a:br>
            <a:r>
              <a:rPr lang="en-GB" sz="2400" b="1" dirty="0">
                <a:solidFill>
                  <a:srgbClr val="CC0000"/>
                </a:solidFill>
                <a:latin typeface="Calibri" panose="020F0502020204030204" pitchFamily="34" charset="0"/>
                <a:cs typeface="Calibri" panose="020F0502020204030204" pitchFamily="34" charset="0"/>
              </a:rPr>
              <a:t>Questions employers might ask at interview that could help us frame some of our assignments</a:t>
            </a:r>
            <a:endParaRPr lang="en-GB" sz="3200" b="1" dirty="0">
              <a:solidFill>
                <a:srgbClr val="CC0000"/>
              </a:solidFill>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107504" y="1124744"/>
            <a:ext cx="8640960" cy="5077619"/>
          </a:xfrm>
        </p:spPr>
        <p:txBody>
          <a:bodyPr/>
          <a:lstStyle/>
          <a:p>
            <a:pPr marL="0" indent="0">
              <a:buNone/>
            </a:pPr>
            <a:r>
              <a:rPr lang="en-GB" sz="2400" b="0" dirty="0"/>
              <a:t> </a:t>
            </a:r>
            <a:r>
              <a:rPr lang="en-GB" sz="2400" dirty="0"/>
              <a:t>Can you tell us about an occasion when:</a:t>
            </a:r>
          </a:p>
          <a:p>
            <a:r>
              <a:rPr lang="en-GB" sz="2400" dirty="0"/>
              <a:t>you worked together with colleagues in a group to produce a collective outcome?</a:t>
            </a:r>
          </a:p>
          <a:p>
            <a:r>
              <a:rPr lang="en-GB" sz="2400" dirty="0"/>
              <a:t>you had to work autonomously with incomplete information and self-derived data sources?</a:t>
            </a:r>
          </a:p>
          <a:p>
            <a:r>
              <a:rPr lang="en-GB" sz="2400" dirty="0"/>
              <a:t>you developed strategies to solve real life problems and tested them out?</a:t>
            </a:r>
          </a:p>
          <a:p>
            <a:r>
              <a:rPr lang="en-GB" sz="2400" dirty="0"/>
              <a:t>you had a leadership role in a team, and could you tell us your strategies to influence and persuade your colleagues to achieve a collective task?</a:t>
            </a:r>
          </a:p>
          <a:p>
            <a:r>
              <a:rPr lang="en-GB" sz="2400" dirty="0"/>
              <a:t>you had to communicate outcomes from your project work orally, in writing, through social media and/or through a visual medium?</a:t>
            </a:r>
            <a:br>
              <a:rPr lang="en-GB" sz="2400" dirty="0"/>
            </a:br>
            <a:endParaRPr lang="en-GB" sz="2400" dirty="0"/>
          </a:p>
          <a:p>
            <a:endParaRPr lang="en-GB" sz="2400" dirty="0"/>
          </a:p>
          <a:p>
            <a:endParaRPr lang="en-GB" sz="2400" dirty="0"/>
          </a:p>
        </p:txBody>
      </p:sp>
    </p:spTree>
    <p:extLst>
      <p:ext uri="{BB962C8B-B14F-4D97-AF65-F5344CB8AC3E}">
        <p14:creationId xmlns:p14="http://schemas.microsoft.com/office/powerpoint/2010/main" val="302004366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0" y="3140961"/>
            <a:ext cx="6481762" cy="2016280"/>
          </a:xfrm>
          <a:noFill/>
        </p:spPr>
        <p:txBody>
          <a:bodyPr/>
          <a:lstStyle/>
          <a:p>
            <a:pPr algn="ctr">
              <a:defRPr/>
            </a:pPr>
            <a:r>
              <a:rPr lang="en-GB" sz="7200" dirty="0">
                <a:solidFill>
                  <a:srgbClr val="FF66FF"/>
                </a:solidFill>
              </a:rPr>
              <a:t>Reinventing Assessment</a:t>
            </a:r>
            <a:br>
              <a:rPr lang="en-GB" sz="4400" dirty="0">
                <a:solidFill>
                  <a:srgbClr val="FFFF00"/>
                </a:solidFill>
              </a:rPr>
            </a:br>
            <a:r>
              <a:rPr lang="en-GB" sz="4000" dirty="0">
                <a:solidFill>
                  <a:srgbClr val="FFFF00"/>
                </a:solidFill>
              </a:rPr>
              <a:t>Fifteen ideas </a:t>
            </a:r>
            <a:br>
              <a:rPr lang="en-GB" sz="4000" dirty="0">
                <a:solidFill>
                  <a:srgbClr val="FFFF00"/>
                </a:solidFill>
              </a:rPr>
            </a:br>
            <a:r>
              <a:rPr lang="en-GB" sz="3600" dirty="0">
                <a:solidFill>
                  <a:srgbClr val="FFFF00"/>
                </a:solidFill>
              </a:rPr>
              <a:t>for making assessment and feedback more effective, efficient and manageable for us, and for students</a:t>
            </a:r>
            <a:endParaRPr lang="en-GB" sz="3200" dirty="0">
              <a:solidFill>
                <a:srgbClr val="FFFF00"/>
              </a:solidFill>
            </a:endParaRPr>
          </a:p>
        </p:txBody>
      </p:sp>
      <p:sp>
        <p:nvSpPr>
          <p:cNvPr id="6" name="Action Button: Custom 5">
            <a:hlinkClick r:id="rId3"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6834ED2-7AAA-4DFF-A1FD-D03F921FCB78}"/>
              </a:ext>
            </a:extLst>
          </p:cNvPr>
          <p:cNvSpPr/>
          <p:nvPr/>
        </p:nvSpPr>
        <p:spPr>
          <a:xfrm>
            <a:off x="827480" y="5176846"/>
            <a:ext cx="7056980"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hlinkClick r:id="rId4"/>
              </a:rPr>
              <a:t>https://www.seda.ac.uk/resources/files/publications_214_Educational%20Developments%2018.2.pdf</a:t>
            </a: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(2017, pp.21-24)</a:t>
            </a:r>
          </a:p>
        </p:txBody>
      </p:sp>
    </p:spTree>
    <p:extLst>
      <p:ext uri="{BB962C8B-B14F-4D97-AF65-F5344CB8AC3E}">
        <p14:creationId xmlns:p14="http://schemas.microsoft.com/office/powerpoint/2010/main" val="40043419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0"/>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solidFill>
                  <a:srgbClr val="00B0F0"/>
                </a:solidFill>
                <a:latin typeface="Calibri" panose="020F0502020204030204" pitchFamily="34" charset="0"/>
                <a:cs typeface="Calibri" panose="020F0502020204030204" pitchFamily="34" charset="0"/>
              </a:rPr>
              <a:t>Fifteen ideas for making assessment and feedback more effective, efficient and manageable for us, and for students</a:t>
            </a:r>
            <a:endParaRPr lang="en-US" sz="28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 y="692634"/>
            <a:ext cx="9396536" cy="5174781"/>
          </a:xfrm>
        </p:spPr>
        <p:txBody>
          <a:bodyPr/>
          <a:lstStyle/>
          <a:p>
            <a:pPr>
              <a:spcBef>
                <a:spcPts val="600"/>
              </a:spcBef>
              <a:buFont typeface="+mj-lt"/>
              <a:buAutoNum type="alphaUcPeriod"/>
            </a:pPr>
            <a:r>
              <a:rPr lang="en-GB" sz="2100" dirty="0"/>
              <a:t>Design much shorter assessments.</a:t>
            </a:r>
          </a:p>
          <a:p>
            <a:pPr>
              <a:spcBef>
                <a:spcPts val="600"/>
              </a:spcBef>
              <a:buFont typeface="+mj-lt"/>
              <a:buAutoNum type="alphaUcPeriod"/>
            </a:pPr>
            <a:r>
              <a:rPr lang="en-GB" sz="2100" dirty="0"/>
              <a:t>Increase formative assessment and reduce summative assessment.</a:t>
            </a:r>
          </a:p>
          <a:p>
            <a:pPr>
              <a:spcBef>
                <a:spcPts val="600"/>
              </a:spcBef>
              <a:buFont typeface="+mj-lt"/>
              <a:buAutoNum type="alphaUcPeriod"/>
            </a:pPr>
            <a:r>
              <a:rPr lang="en-GB" sz="2100" dirty="0"/>
              <a:t>Don’t just use essays.</a:t>
            </a:r>
          </a:p>
          <a:p>
            <a:pPr>
              <a:spcBef>
                <a:spcPts val="600"/>
              </a:spcBef>
              <a:buFont typeface="+mj-lt"/>
              <a:buAutoNum type="alphaUcPeriod"/>
            </a:pPr>
            <a:r>
              <a:rPr lang="en-GB" sz="2100" dirty="0"/>
              <a:t>Make more use of oral feedback rather than written feedback.</a:t>
            </a:r>
          </a:p>
          <a:p>
            <a:pPr>
              <a:spcBef>
                <a:spcPts val="600"/>
              </a:spcBef>
              <a:buFont typeface="+mj-lt"/>
              <a:buAutoNum type="alphaUcPeriod"/>
            </a:pPr>
            <a:r>
              <a:rPr lang="en-GB" sz="2100" dirty="0"/>
              <a:t>Speed up feedback so students still care about it when they receive it.</a:t>
            </a:r>
          </a:p>
          <a:p>
            <a:pPr>
              <a:spcBef>
                <a:spcPts val="600"/>
              </a:spcBef>
              <a:buFont typeface="+mj-lt"/>
              <a:buAutoNum type="alphaUcPeriod"/>
            </a:pPr>
            <a:r>
              <a:rPr lang="en-GB" sz="2100" dirty="0"/>
              <a:t>Get students giving feedback to each other, and sharing feedback.</a:t>
            </a:r>
          </a:p>
          <a:p>
            <a:pPr>
              <a:spcBef>
                <a:spcPts val="600"/>
              </a:spcBef>
              <a:buFont typeface="+mj-lt"/>
              <a:buAutoNum type="alphaUcPeriod"/>
            </a:pPr>
            <a:r>
              <a:rPr lang="en-GB" sz="2100" dirty="0"/>
              <a:t>Let students right into the meaning of assessment criteria, by explaining and illustrating these in whole-group contexts such as lectures.</a:t>
            </a:r>
          </a:p>
          <a:p>
            <a:pPr>
              <a:spcBef>
                <a:spcPts val="600"/>
              </a:spcBef>
              <a:buFont typeface="+mj-lt"/>
              <a:buAutoNum type="alphaUcPeriod"/>
            </a:pPr>
            <a:r>
              <a:rPr lang="en-GB" sz="2100" dirty="0"/>
              <a:t>Show students a range of evidence of achievement.</a:t>
            </a:r>
          </a:p>
          <a:p>
            <a:pPr>
              <a:spcBef>
                <a:spcPts val="600"/>
              </a:spcBef>
              <a:buFont typeface="+mj-lt"/>
              <a:buAutoNum type="alphaUcPeriod"/>
            </a:pPr>
            <a:r>
              <a:rPr lang="en-GB" sz="2100" dirty="0"/>
              <a:t>Get students themselves formulating evidence of achievement.</a:t>
            </a:r>
          </a:p>
          <a:p>
            <a:pPr>
              <a:spcBef>
                <a:spcPts val="600"/>
              </a:spcBef>
              <a:buFont typeface="+mj-lt"/>
              <a:buAutoNum type="alphaUcPeriod"/>
            </a:pPr>
            <a:r>
              <a:rPr lang="en-GB" sz="2100" dirty="0"/>
              <a:t>Get students themselves designing and applying assessment criteria.</a:t>
            </a:r>
          </a:p>
          <a:p>
            <a:pPr>
              <a:spcBef>
                <a:spcPts val="600"/>
              </a:spcBef>
              <a:buFont typeface="+mj-lt"/>
              <a:buAutoNum type="alphaUcPeriod"/>
            </a:pPr>
            <a:r>
              <a:rPr lang="en-GB" sz="2100" dirty="0"/>
              <a:t>Make the most of feedback to students in small-group contexts, such as tutorials.</a:t>
            </a:r>
          </a:p>
          <a:p>
            <a:pPr>
              <a:spcBef>
                <a:spcPts val="600"/>
              </a:spcBef>
              <a:buFont typeface="+mj-lt"/>
              <a:buAutoNum type="alphaUcPeriod"/>
            </a:pPr>
            <a:r>
              <a:rPr lang="en-GB" sz="2100" dirty="0"/>
              <a:t>Use statement banks to speed up formulating useful feedback.</a:t>
            </a:r>
          </a:p>
          <a:p>
            <a:pPr>
              <a:spcBef>
                <a:spcPts val="600"/>
              </a:spcBef>
              <a:buFont typeface="+mj-lt"/>
              <a:buAutoNum type="alphaUcPeriod"/>
            </a:pPr>
            <a:r>
              <a:rPr lang="en-GB" sz="2100" dirty="0"/>
              <a:t>Get students self-assessing, and give them feedback on their self-assessment.</a:t>
            </a:r>
          </a:p>
          <a:p>
            <a:pPr>
              <a:spcBef>
                <a:spcPts val="600"/>
              </a:spcBef>
              <a:buFont typeface="+mj-lt"/>
              <a:buAutoNum type="alphaUcPeriod"/>
            </a:pPr>
            <a:r>
              <a:rPr lang="en-GB" sz="2100" dirty="0"/>
              <a:t>Try to avoid ‘final language’ in feedback.</a:t>
            </a:r>
          </a:p>
          <a:p>
            <a:pPr>
              <a:spcBef>
                <a:spcPts val="600"/>
              </a:spcBef>
              <a:buFont typeface="+mj-lt"/>
              <a:buAutoNum type="alphaUcPeriod"/>
            </a:pPr>
            <a:r>
              <a:rPr lang="en-GB" sz="2100" dirty="0"/>
              <a:t>Always make assignment design a team effort.</a:t>
            </a:r>
          </a:p>
          <a:p>
            <a:pPr>
              <a:spcBef>
                <a:spcPts val="600"/>
              </a:spcBef>
              <a:buFont typeface="+mj-lt"/>
              <a:buAutoNum type="alphaUcPeriod"/>
            </a:pPr>
            <a:endParaRPr lang="en-GB" sz="2100" dirty="0"/>
          </a:p>
          <a:p>
            <a:pPr>
              <a:buFont typeface="+mj-lt"/>
              <a:buAutoNum type="alphaUcPeriod"/>
            </a:pPr>
            <a:endParaRPr lang="en-GB" sz="2100" dirty="0"/>
          </a:p>
          <a:p>
            <a:pPr>
              <a:buFont typeface="+mj-lt"/>
              <a:buAutoNum type="alphaUcPeriod"/>
            </a:pPr>
            <a:endParaRPr lang="en-GB" sz="2100" dirty="0"/>
          </a:p>
        </p:txBody>
      </p:sp>
    </p:spTree>
    <p:extLst>
      <p:ext uri="{BB962C8B-B14F-4D97-AF65-F5344CB8AC3E}">
        <p14:creationId xmlns:p14="http://schemas.microsoft.com/office/powerpoint/2010/main" val="45285348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A	Design much shorter assessments</a:t>
            </a:r>
          </a:p>
        </p:txBody>
      </p:sp>
      <p:sp>
        <p:nvSpPr>
          <p:cNvPr id="3" name="Content Placeholder 2"/>
          <p:cNvSpPr>
            <a:spLocks noGrp="1"/>
          </p:cNvSpPr>
          <p:nvPr>
            <p:ph idx="1"/>
          </p:nvPr>
        </p:nvSpPr>
        <p:spPr>
          <a:xfrm>
            <a:off x="358777" y="908651"/>
            <a:ext cx="8605838" cy="4958752"/>
          </a:xfrm>
        </p:spPr>
        <p:txBody>
          <a:bodyPr/>
          <a:lstStyle/>
          <a:p>
            <a:pPr>
              <a:lnSpc>
                <a:spcPct val="100000"/>
              </a:lnSpc>
            </a:pPr>
            <a:r>
              <a:rPr lang="en-GB" sz="2600" dirty="0"/>
              <a:t>(e.g. a 300-word annotated bibliography instead of a 3000-word essay).</a:t>
            </a:r>
          </a:p>
          <a:p>
            <a:pPr>
              <a:lnSpc>
                <a:spcPct val="100000"/>
              </a:lnSpc>
            </a:pPr>
            <a:r>
              <a:rPr lang="en-GB" sz="2600" dirty="0"/>
              <a:t>We tend to keep using long assessments, because that’s what we’ve always done. As a result, we spend </a:t>
            </a:r>
            <a:r>
              <a:rPr lang="en-GB" sz="2600" dirty="0">
                <a:solidFill>
                  <a:srgbClr val="FF00FF"/>
                </a:solidFill>
              </a:rPr>
              <a:t>ages</a:t>
            </a:r>
            <a:r>
              <a:rPr lang="en-GB" sz="2600" dirty="0">
                <a:solidFill>
                  <a:srgbClr val="FF6699"/>
                </a:solidFill>
              </a:rPr>
              <a:t> </a:t>
            </a:r>
            <a:r>
              <a:rPr lang="en-GB" sz="2600" dirty="0">
                <a:solidFill>
                  <a:srgbClr val="FF00FF"/>
                </a:solidFill>
              </a:rPr>
              <a:t>marking</a:t>
            </a:r>
            <a:r>
              <a:rPr lang="en-GB" sz="2600" dirty="0"/>
              <a:t>, and too little time assessing.</a:t>
            </a:r>
          </a:p>
          <a:p>
            <a:pPr>
              <a:lnSpc>
                <a:spcPct val="100000"/>
              </a:lnSpc>
            </a:pPr>
            <a:r>
              <a:rPr lang="en-GB" sz="2600" dirty="0"/>
              <a:t>Students learn to ‘</a:t>
            </a:r>
            <a:r>
              <a:rPr lang="en-GB" sz="2600" dirty="0">
                <a:solidFill>
                  <a:srgbClr val="FF00FF"/>
                </a:solidFill>
              </a:rPr>
              <a:t>waffle</a:t>
            </a:r>
            <a:r>
              <a:rPr lang="en-GB" sz="2600" dirty="0"/>
              <a:t>’ with long assessments. A short assessment can be harder, and more intense. And we achieve better discrimination between best and worst.</a:t>
            </a:r>
          </a:p>
          <a:p>
            <a:pPr>
              <a:lnSpc>
                <a:spcPct val="100000"/>
              </a:lnSpc>
            </a:pPr>
            <a:r>
              <a:rPr lang="en-GB" sz="2600" dirty="0"/>
              <a:t>Shorter assessments are much, much </a:t>
            </a:r>
            <a:r>
              <a:rPr lang="en-GB" sz="2600" dirty="0">
                <a:solidFill>
                  <a:srgbClr val="FF00FF"/>
                </a:solidFill>
              </a:rPr>
              <a:t>faster</a:t>
            </a:r>
            <a:r>
              <a:rPr lang="en-GB" sz="2600" dirty="0"/>
              <a:t> to assess.</a:t>
            </a:r>
          </a:p>
          <a:p>
            <a:pPr>
              <a:lnSpc>
                <a:spcPct val="100000"/>
              </a:lnSpc>
            </a:pPr>
            <a:r>
              <a:rPr lang="en-GB" sz="2600" dirty="0"/>
              <a:t>Research shows we can actually assess short assessments much more </a:t>
            </a:r>
            <a:r>
              <a:rPr lang="en-GB" sz="2600" dirty="0">
                <a:solidFill>
                  <a:srgbClr val="FF00FF"/>
                </a:solidFill>
              </a:rPr>
              <a:t>reliably</a:t>
            </a:r>
            <a:r>
              <a:rPr lang="en-GB" sz="2600" dirty="0"/>
              <a:t>!</a:t>
            </a:r>
          </a:p>
          <a:p>
            <a:pPr>
              <a:lnSpc>
                <a:spcPct val="100000"/>
              </a:lnSpc>
            </a:pPr>
            <a:endParaRPr lang="en-GB" sz="2600" dirty="0"/>
          </a:p>
        </p:txBody>
      </p:sp>
    </p:spTree>
    <p:extLst>
      <p:ext uri="{BB962C8B-B14F-4D97-AF65-F5344CB8AC3E}">
        <p14:creationId xmlns:p14="http://schemas.microsoft.com/office/powerpoint/2010/main" val="208631133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B	Increase formative assessment and reduce summative assessment</a:t>
            </a:r>
          </a:p>
        </p:txBody>
      </p:sp>
      <p:sp>
        <p:nvSpPr>
          <p:cNvPr id="3" name="Content Placeholder 2"/>
          <p:cNvSpPr>
            <a:spLocks noGrp="1"/>
          </p:cNvSpPr>
          <p:nvPr>
            <p:ph idx="1"/>
          </p:nvPr>
        </p:nvSpPr>
        <p:spPr/>
        <p:txBody>
          <a:bodyPr/>
          <a:lstStyle/>
          <a:p>
            <a:r>
              <a:rPr lang="en-GB" sz="3000" dirty="0"/>
              <a:t>We know that students learn little or nothing from feedback on summative assessments.</a:t>
            </a:r>
          </a:p>
          <a:p>
            <a:r>
              <a:rPr lang="en-GB" sz="3000" dirty="0"/>
              <a:t>Some don’t even collect their marked work. </a:t>
            </a:r>
          </a:p>
          <a:p>
            <a:r>
              <a:rPr lang="en-GB" sz="3000" dirty="0"/>
              <a:t>Students often don’t learn from feedback on supposedly-formative assessments, as they’ve already moved on to the next task.</a:t>
            </a:r>
          </a:p>
          <a:p>
            <a:r>
              <a:rPr lang="en-GB" sz="3000" dirty="0"/>
              <a:t>Formative assessment can be a great learning experience. </a:t>
            </a:r>
          </a:p>
          <a:p>
            <a:r>
              <a:rPr lang="en-GB" sz="3000" dirty="0"/>
              <a:t>Students’ final results can benefit enormously from formative feedback. </a:t>
            </a:r>
          </a:p>
        </p:txBody>
      </p:sp>
    </p:spTree>
    <p:extLst>
      <p:ext uri="{BB962C8B-B14F-4D97-AF65-F5344CB8AC3E}">
        <p14:creationId xmlns:p14="http://schemas.microsoft.com/office/powerpoint/2010/main" val="272819038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C	Don’t just use essays</a:t>
            </a:r>
          </a:p>
        </p:txBody>
      </p:sp>
      <p:sp>
        <p:nvSpPr>
          <p:cNvPr id="3" name="Content Placeholder 2"/>
          <p:cNvSpPr>
            <a:spLocks noGrp="1"/>
          </p:cNvSpPr>
          <p:nvPr>
            <p:ph idx="1"/>
          </p:nvPr>
        </p:nvSpPr>
        <p:spPr>
          <a:xfrm>
            <a:off x="358777" y="980661"/>
            <a:ext cx="8605838" cy="4886742"/>
          </a:xfrm>
        </p:spPr>
        <p:txBody>
          <a:bodyPr/>
          <a:lstStyle/>
          <a:p>
            <a:r>
              <a:rPr lang="en-GB" sz="2800" dirty="0"/>
              <a:t>Essays take ages to write, and ages to mark. And we may not know who wrote them! </a:t>
            </a:r>
            <a:r>
              <a:rPr lang="en-GB" sz="2800" u="sng" dirty="0">
                <a:hlinkClick r:id="rId2"/>
              </a:rPr>
              <a:t>http://phil-race.co.uk/whodunit/</a:t>
            </a:r>
            <a:r>
              <a:rPr lang="en-GB" sz="2800" dirty="0"/>
              <a:t> </a:t>
            </a:r>
          </a:p>
          <a:p>
            <a:r>
              <a:rPr lang="en-GB" sz="2800" dirty="0"/>
              <a:t>Essays can be fine for giving students feedback, but not for assessment!</a:t>
            </a:r>
          </a:p>
          <a:p>
            <a:r>
              <a:rPr lang="en-GB" sz="2800" dirty="0"/>
              <a:t>Research shows we’re </a:t>
            </a:r>
            <a:r>
              <a:rPr lang="en-GB" sz="2800" dirty="0">
                <a:solidFill>
                  <a:srgbClr val="FF00FF"/>
                </a:solidFill>
              </a:rPr>
              <a:t>not at all good </a:t>
            </a:r>
            <a:r>
              <a:rPr lang="en-GB" sz="2800" dirty="0"/>
              <a:t>at assessing essays. Yet the mark or grade becomes much more important to students than the feedback.</a:t>
            </a:r>
          </a:p>
          <a:p>
            <a:r>
              <a:rPr lang="en-GB" sz="2800" dirty="0"/>
              <a:t>Marking can degenerate into copy-editing rather than assessing.</a:t>
            </a:r>
          </a:p>
          <a:p>
            <a:r>
              <a:rPr lang="en-GB" sz="2800" dirty="0"/>
              <a:t>Students are well aware whenever assessment is at all unfair.</a:t>
            </a:r>
          </a:p>
        </p:txBody>
      </p:sp>
    </p:spTree>
    <p:extLst>
      <p:ext uri="{BB962C8B-B14F-4D97-AF65-F5344CB8AC3E}">
        <p14:creationId xmlns:p14="http://schemas.microsoft.com/office/powerpoint/2010/main" val="90070936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D	Make more use of oral feedback rather than written feedback</a:t>
            </a:r>
          </a:p>
        </p:txBody>
      </p:sp>
      <p:sp>
        <p:nvSpPr>
          <p:cNvPr id="3" name="Content Placeholder 2"/>
          <p:cNvSpPr>
            <a:spLocks noGrp="1"/>
          </p:cNvSpPr>
          <p:nvPr>
            <p:ph idx="1"/>
          </p:nvPr>
        </p:nvSpPr>
        <p:spPr/>
        <p:txBody>
          <a:bodyPr/>
          <a:lstStyle/>
          <a:p>
            <a:r>
              <a:rPr lang="en-GB" sz="3000" dirty="0"/>
              <a:t>Face-to-face feedback can make good use of tone of voice, encouraging facial gestures, speed of speech, repetition where needed, body language, and so on.</a:t>
            </a:r>
          </a:p>
          <a:p>
            <a:r>
              <a:rPr lang="en-GB" sz="3000" dirty="0"/>
              <a:t>Students in large groups can learn from oral feedback on other students’ triumphs and disasters (with due anonymity).</a:t>
            </a:r>
          </a:p>
          <a:p>
            <a:r>
              <a:rPr lang="en-GB" sz="3000" dirty="0"/>
              <a:t>Even one-to-one, oral feedback can be much more powerful than written.</a:t>
            </a:r>
          </a:p>
          <a:p>
            <a:r>
              <a:rPr lang="en-GB" sz="3000" dirty="0"/>
              <a:t>Oral feedback can be retained and reviewed if ‘packaged up’ in podcasts or audio files.</a:t>
            </a:r>
          </a:p>
        </p:txBody>
      </p:sp>
    </p:spTree>
    <p:extLst>
      <p:ext uri="{BB962C8B-B14F-4D97-AF65-F5344CB8AC3E}">
        <p14:creationId xmlns:p14="http://schemas.microsoft.com/office/powerpoint/2010/main" val="302755425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E	Speed up feedback so students still care about it when they receive it</a:t>
            </a:r>
          </a:p>
        </p:txBody>
      </p:sp>
      <p:sp>
        <p:nvSpPr>
          <p:cNvPr id="3" name="Content Placeholder 2"/>
          <p:cNvSpPr>
            <a:spLocks noGrp="1"/>
          </p:cNvSpPr>
          <p:nvPr>
            <p:ph idx="1"/>
          </p:nvPr>
        </p:nvSpPr>
        <p:spPr/>
        <p:txBody>
          <a:bodyPr/>
          <a:lstStyle/>
          <a:p>
            <a:r>
              <a:rPr lang="en-GB" sz="3000" dirty="0"/>
              <a:t>We’ve become preoccupied with the turn-around time for a batch of work for large groups of students.</a:t>
            </a:r>
          </a:p>
          <a:p>
            <a:r>
              <a:rPr lang="en-GB" sz="3000" dirty="0"/>
              <a:t>A lot of feedback can be given at the moment the work is submitted, before marking has even begun.</a:t>
            </a:r>
          </a:p>
          <a:p>
            <a:r>
              <a:rPr lang="en-GB" sz="3000" dirty="0"/>
              <a:t>Immediate feedback means that students still remember what they did – and what they had problems with.</a:t>
            </a:r>
          </a:p>
          <a:p>
            <a:r>
              <a:rPr lang="en-GB" sz="3000" dirty="0"/>
              <a:t>Ideally, give feedback within 24 hours of students doing the work? (</a:t>
            </a:r>
            <a:r>
              <a:rPr lang="en-GB" sz="3000" dirty="0">
                <a:hlinkClick r:id="rId2"/>
              </a:rPr>
              <a:t>https://phil-race.co.uk/2014/01/feedback-24-hours/</a:t>
            </a:r>
            <a:r>
              <a:rPr lang="en-GB" sz="3000" dirty="0"/>
              <a:t> )</a:t>
            </a:r>
          </a:p>
          <a:p>
            <a:endParaRPr lang="en-GB" sz="3000" dirty="0"/>
          </a:p>
        </p:txBody>
      </p:sp>
    </p:spTree>
    <p:extLst>
      <p:ext uri="{BB962C8B-B14F-4D97-AF65-F5344CB8AC3E}">
        <p14:creationId xmlns:p14="http://schemas.microsoft.com/office/powerpoint/2010/main" val="413616472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F	Get students giving feedback to each other, and sharing feedback</a:t>
            </a:r>
          </a:p>
        </p:txBody>
      </p:sp>
      <p:sp>
        <p:nvSpPr>
          <p:cNvPr id="3" name="Content Placeholder 2"/>
          <p:cNvSpPr>
            <a:spLocks noGrp="1"/>
          </p:cNvSpPr>
          <p:nvPr>
            <p:ph idx="1"/>
          </p:nvPr>
        </p:nvSpPr>
        <p:spPr/>
        <p:txBody>
          <a:bodyPr/>
          <a:lstStyle/>
          <a:p>
            <a:r>
              <a:rPr lang="en-GB" sz="3000" dirty="0"/>
              <a:t>Students learn a great deal from the process of explaining things to someone else.</a:t>
            </a:r>
          </a:p>
          <a:p>
            <a:r>
              <a:rPr lang="en-GB" sz="3000" dirty="0"/>
              <a:t>It’s often easier to learn from someone who has just mastered a concept than from someone who can’t remember the difficulties learning it.</a:t>
            </a:r>
          </a:p>
          <a:p>
            <a:r>
              <a:rPr lang="en-GB" sz="3000" dirty="0"/>
              <a:t>Students can benefit from much more feedback than we could give them.</a:t>
            </a:r>
          </a:p>
          <a:p>
            <a:r>
              <a:rPr lang="en-GB" sz="3000" dirty="0"/>
              <a:t>Students can learn much more from our feedback </a:t>
            </a:r>
            <a:r>
              <a:rPr lang="en-GB" sz="3000" dirty="0">
                <a:solidFill>
                  <a:srgbClr val="FF00FF"/>
                </a:solidFill>
              </a:rPr>
              <a:t>to their friends</a:t>
            </a:r>
            <a:r>
              <a:rPr lang="en-GB" sz="3000" dirty="0"/>
              <a:t>, than our feedback on their own work.</a:t>
            </a:r>
          </a:p>
        </p:txBody>
      </p:sp>
    </p:spTree>
    <p:extLst>
      <p:ext uri="{BB962C8B-B14F-4D97-AF65-F5344CB8AC3E}">
        <p14:creationId xmlns:p14="http://schemas.microsoft.com/office/powerpoint/2010/main" val="328962226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27"/>
            <a:ext cx="8893175" cy="141528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G	Let students right into the meaning of assessment criteria, by explaining and illustrating these in whole-group contexts such as lectures</a:t>
            </a:r>
          </a:p>
        </p:txBody>
      </p:sp>
      <p:sp>
        <p:nvSpPr>
          <p:cNvPr id="3" name="Content Placeholder 2"/>
          <p:cNvSpPr>
            <a:spLocks noGrp="1"/>
          </p:cNvSpPr>
          <p:nvPr>
            <p:ph idx="1"/>
          </p:nvPr>
        </p:nvSpPr>
        <p:spPr>
          <a:xfrm>
            <a:off x="358777" y="1780674"/>
            <a:ext cx="8605838" cy="4086728"/>
          </a:xfrm>
        </p:spPr>
        <p:txBody>
          <a:bodyPr/>
          <a:lstStyle/>
          <a:p>
            <a:r>
              <a:rPr lang="en-GB" sz="3000" dirty="0"/>
              <a:t>There should be no hidden agendas. </a:t>
            </a:r>
            <a:r>
              <a:rPr lang="en-GB" sz="3000" dirty="0">
                <a:solidFill>
                  <a:srgbClr val="FF00FF"/>
                </a:solidFill>
              </a:rPr>
              <a:t>Talk</a:t>
            </a:r>
            <a:r>
              <a:rPr lang="en-GB" sz="3000" dirty="0"/>
              <a:t> assessment every time you see whole groups of students.</a:t>
            </a:r>
          </a:p>
          <a:p>
            <a:r>
              <a:rPr lang="en-GB" sz="3000" dirty="0"/>
              <a:t>Try to avoid talking assessment to individual students seeking to ‘get ahead’.</a:t>
            </a:r>
          </a:p>
          <a:p>
            <a:r>
              <a:rPr lang="en-GB" sz="3000" dirty="0"/>
              <a:t>Make it clear how assessment criteria link to evidence of achievement of published learning outcomes.</a:t>
            </a:r>
          </a:p>
          <a:p>
            <a:r>
              <a:rPr lang="en-GB" sz="3000" dirty="0"/>
              <a:t>Give students safe practice at evidencing their achievement of assessment criteria.</a:t>
            </a:r>
          </a:p>
        </p:txBody>
      </p:sp>
    </p:spTree>
    <p:extLst>
      <p:ext uri="{BB962C8B-B14F-4D97-AF65-F5344CB8AC3E}">
        <p14:creationId xmlns:p14="http://schemas.microsoft.com/office/powerpoint/2010/main" val="189275119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ABC66-BE1C-46AB-AD3A-40E491AB4285}"/>
              </a:ext>
            </a:extLst>
          </p:cNvPr>
          <p:cNvSpPr>
            <a:spLocks noGrp="1"/>
          </p:cNvSpPr>
          <p:nvPr>
            <p:ph type="title"/>
          </p:nvPr>
        </p:nvSpPr>
        <p:spPr/>
        <p:txBody>
          <a:bodyPr/>
          <a:lstStyle/>
          <a:p>
            <a:r>
              <a:rPr lang="en-GB" dirty="0">
                <a:solidFill>
                  <a:srgbClr val="00B0F0"/>
                </a:solidFill>
              </a:rPr>
              <a:t>Today</a:t>
            </a:r>
          </a:p>
        </p:txBody>
      </p:sp>
      <p:sp>
        <p:nvSpPr>
          <p:cNvPr id="3" name="Content Placeholder 2"/>
          <p:cNvSpPr>
            <a:spLocks noGrp="1"/>
          </p:cNvSpPr>
          <p:nvPr>
            <p:ph idx="1"/>
          </p:nvPr>
        </p:nvSpPr>
        <p:spPr/>
        <p:txBody>
          <a:bodyPr/>
          <a:lstStyle/>
          <a:p>
            <a:pPr>
              <a:lnSpc>
                <a:spcPct val="100000"/>
              </a:lnSpc>
            </a:pPr>
            <a:r>
              <a:rPr lang="en-GB" sz="2800" dirty="0"/>
              <a:t>We will look at the pros and cons of some of the most often-used processes and instruments in our traditional approaches to assessment, and explore what else we can do to improve assessment. </a:t>
            </a:r>
          </a:p>
          <a:p>
            <a:pPr>
              <a:lnSpc>
                <a:spcPct val="100000"/>
              </a:lnSpc>
            </a:pPr>
            <a:r>
              <a:rPr lang="en-GB" sz="2800" dirty="0"/>
              <a:t>We will also look at how we can use formative assessment to open up feedback dialogues with students to deepen their learning and help them to make the most of our feedback to them. We will explore how best we can make assessment better for students by involving them in self- and peer-assessment.</a:t>
            </a:r>
          </a:p>
          <a:p>
            <a:pPr>
              <a:lnSpc>
                <a:spcPct val="100000"/>
              </a:lnSpc>
            </a:pPr>
            <a:endParaRPr lang="en-GB" sz="2800" dirty="0"/>
          </a:p>
        </p:txBody>
      </p:sp>
    </p:spTree>
    <p:extLst>
      <p:ext uri="{BB962C8B-B14F-4D97-AF65-F5344CB8AC3E}">
        <p14:creationId xmlns:p14="http://schemas.microsoft.com/office/powerpoint/2010/main" val="103826885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H	Show students a range of evidence of achievement</a:t>
            </a:r>
          </a:p>
        </p:txBody>
      </p:sp>
      <p:sp>
        <p:nvSpPr>
          <p:cNvPr id="3" name="Content Placeholder 2"/>
          <p:cNvSpPr>
            <a:spLocks noGrp="1"/>
          </p:cNvSpPr>
          <p:nvPr>
            <p:ph idx="1"/>
          </p:nvPr>
        </p:nvSpPr>
        <p:spPr/>
        <p:txBody>
          <a:bodyPr/>
          <a:lstStyle/>
          <a:p>
            <a:r>
              <a:rPr lang="en-GB" sz="3000" dirty="0"/>
              <a:t>Don’t just show students </a:t>
            </a:r>
            <a:r>
              <a:rPr lang="en-GB" sz="3000" dirty="0">
                <a:solidFill>
                  <a:srgbClr val="FF00FF"/>
                </a:solidFill>
              </a:rPr>
              <a:t>exemplars</a:t>
            </a:r>
            <a:r>
              <a:rPr lang="en-GB" sz="3000" dirty="0"/>
              <a:t> of ‘excellent work’.</a:t>
            </a:r>
          </a:p>
          <a:p>
            <a:r>
              <a:rPr lang="en-GB" sz="3000" dirty="0"/>
              <a:t>Let them see what can easily go wrong, and can lose them marks.</a:t>
            </a:r>
          </a:p>
          <a:p>
            <a:r>
              <a:rPr lang="en-GB" sz="3000" dirty="0"/>
              <a:t>When students are aware of a range between ‘excellent’ and ‘poor’, they can strive to be even better than excellent.</a:t>
            </a:r>
          </a:p>
          <a:p>
            <a:r>
              <a:rPr lang="en-GB" sz="3000" dirty="0"/>
              <a:t>The tendency to simply imitate excellent work is diminished.</a:t>
            </a:r>
          </a:p>
          <a:p>
            <a:pPr>
              <a:buNone/>
            </a:pPr>
            <a:r>
              <a:rPr lang="en-GB" sz="3000" dirty="0"/>
              <a:t>	(See the work of Royce Sadler)</a:t>
            </a:r>
          </a:p>
        </p:txBody>
      </p:sp>
    </p:spTree>
    <p:extLst>
      <p:ext uri="{BB962C8B-B14F-4D97-AF65-F5344CB8AC3E}">
        <p14:creationId xmlns:p14="http://schemas.microsoft.com/office/powerpoint/2010/main" val="320680009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32" y="188927"/>
            <a:ext cx="8893175"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I	Get students themselves formulating evidence of achievement</a:t>
            </a:r>
          </a:p>
        </p:txBody>
      </p:sp>
      <p:sp>
        <p:nvSpPr>
          <p:cNvPr id="3" name="Content Placeholder 2"/>
          <p:cNvSpPr>
            <a:spLocks noGrp="1"/>
          </p:cNvSpPr>
          <p:nvPr>
            <p:ph idx="1"/>
          </p:nvPr>
        </p:nvSpPr>
        <p:spPr/>
        <p:txBody>
          <a:bodyPr/>
          <a:lstStyle/>
          <a:p>
            <a:r>
              <a:rPr lang="en-GB" sz="3000" dirty="0"/>
              <a:t>When students have a feeling of </a:t>
            </a:r>
            <a:r>
              <a:rPr lang="en-GB" sz="3000" dirty="0">
                <a:solidFill>
                  <a:srgbClr val="FF00FF"/>
                </a:solidFill>
              </a:rPr>
              <a:t>ownership</a:t>
            </a:r>
            <a:r>
              <a:rPr lang="en-GB" sz="3000" dirty="0"/>
              <a:t> of their targets, they put much more into achieving the targets.</a:t>
            </a:r>
          </a:p>
          <a:p>
            <a:r>
              <a:rPr lang="en-GB" sz="3000" dirty="0"/>
              <a:t>When students formulate ‘good’ evidence, we can praise their choices.</a:t>
            </a:r>
          </a:p>
          <a:p>
            <a:r>
              <a:rPr lang="en-GB" sz="3000" dirty="0"/>
              <a:t>When students formulate ‘poor’ evidence, we can point them in a better direction.</a:t>
            </a:r>
          </a:p>
          <a:p>
            <a:r>
              <a:rPr lang="en-GB" sz="3000" dirty="0"/>
              <a:t>We can adopt their targets, when they are better than the ones we first thought of!</a:t>
            </a:r>
          </a:p>
        </p:txBody>
      </p:sp>
    </p:spTree>
    <p:extLst>
      <p:ext uri="{BB962C8B-B14F-4D97-AF65-F5344CB8AC3E}">
        <p14:creationId xmlns:p14="http://schemas.microsoft.com/office/powerpoint/2010/main" val="106454474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J	Get students themselves designing and applying assessment criteria</a:t>
            </a:r>
          </a:p>
        </p:txBody>
      </p:sp>
      <p:sp>
        <p:nvSpPr>
          <p:cNvPr id="3" name="Content Placeholder 2"/>
          <p:cNvSpPr>
            <a:spLocks noGrp="1"/>
          </p:cNvSpPr>
          <p:nvPr>
            <p:ph idx="1"/>
          </p:nvPr>
        </p:nvSpPr>
        <p:spPr/>
        <p:txBody>
          <a:bodyPr/>
          <a:lstStyle/>
          <a:p>
            <a:r>
              <a:rPr lang="en-GB" sz="3000" dirty="0"/>
              <a:t>Learning by assessing – </a:t>
            </a:r>
            <a:r>
              <a:rPr lang="en-GB" sz="3000" dirty="0">
                <a:solidFill>
                  <a:srgbClr val="FF00FF"/>
                </a:solidFill>
              </a:rPr>
              <a:t>‘making informed judgements’</a:t>
            </a:r>
            <a:r>
              <a:rPr lang="en-GB" sz="3000" dirty="0"/>
              <a:t> – is one of the deepest forms of learning.</a:t>
            </a:r>
          </a:p>
          <a:p>
            <a:r>
              <a:rPr lang="en-GB" sz="3000" dirty="0"/>
              <a:t>We can easily give students relevant things to assess in class time, and benefit from dialogue.</a:t>
            </a:r>
          </a:p>
          <a:p>
            <a:r>
              <a:rPr lang="en-GB" sz="3000" dirty="0"/>
              <a:t>Students can often think of better assessment criteria than the ones we first thought of ourselves.</a:t>
            </a:r>
          </a:p>
          <a:p>
            <a:r>
              <a:rPr lang="en-GB" sz="3000" dirty="0"/>
              <a:t>Applying assessment criteria helps students to internalise how to achieve them in their own work.</a:t>
            </a:r>
          </a:p>
        </p:txBody>
      </p:sp>
    </p:spTree>
    <p:extLst>
      <p:ext uri="{BB962C8B-B14F-4D97-AF65-F5344CB8AC3E}">
        <p14:creationId xmlns:p14="http://schemas.microsoft.com/office/powerpoint/2010/main" val="386791418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7"/>
            <a:ext cx="8713788" cy="1463410"/>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K 	Make the most of feedback to students in small-group contexts, such as tutorials</a:t>
            </a:r>
          </a:p>
        </p:txBody>
      </p:sp>
      <p:sp>
        <p:nvSpPr>
          <p:cNvPr id="3" name="Content Placeholder 2"/>
          <p:cNvSpPr>
            <a:spLocks noGrp="1"/>
          </p:cNvSpPr>
          <p:nvPr>
            <p:ph idx="1"/>
          </p:nvPr>
        </p:nvSpPr>
        <p:spPr>
          <a:xfrm>
            <a:off x="358777" y="1652337"/>
            <a:ext cx="8605838" cy="4215065"/>
          </a:xfrm>
        </p:spPr>
        <p:txBody>
          <a:bodyPr/>
          <a:lstStyle/>
          <a:p>
            <a:r>
              <a:rPr lang="en-GB" sz="3000" dirty="0"/>
              <a:t>This can be less threatening than one-to-one feedback (oral or written), especially critical feedback, and can be much more manageable for us.</a:t>
            </a:r>
          </a:p>
          <a:p>
            <a:r>
              <a:rPr lang="en-GB" sz="3000" dirty="0"/>
              <a:t>Let students hear feedback on work that is better than theirs (retaining anonymity).</a:t>
            </a:r>
          </a:p>
          <a:p>
            <a:r>
              <a:rPr lang="en-GB" sz="3000" dirty="0"/>
              <a:t>Let students hear feedback on other students’ disasters (retaining anonymity).</a:t>
            </a:r>
          </a:p>
          <a:p>
            <a:r>
              <a:rPr lang="en-GB" sz="3000" dirty="0"/>
              <a:t>Allow students to see </a:t>
            </a:r>
            <a:r>
              <a:rPr lang="en-GB" sz="3000" dirty="0">
                <a:solidFill>
                  <a:srgbClr val="FF00FF"/>
                </a:solidFill>
              </a:rPr>
              <a:t>‘where they’re at’ </a:t>
            </a:r>
            <a:r>
              <a:rPr lang="en-GB" sz="3000" dirty="0"/>
              <a:t>compared to others in the cohort.</a:t>
            </a:r>
          </a:p>
        </p:txBody>
      </p:sp>
    </p:spTree>
    <p:extLst>
      <p:ext uri="{BB962C8B-B14F-4D97-AF65-F5344CB8AC3E}">
        <p14:creationId xmlns:p14="http://schemas.microsoft.com/office/powerpoint/2010/main" val="265251691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L	Use statement banks to speed up formulating useful feedback</a:t>
            </a:r>
          </a:p>
        </p:txBody>
      </p:sp>
      <p:sp>
        <p:nvSpPr>
          <p:cNvPr id="3" name="Content Placeholder 2"/>
          <p:cNvSpPr>
            <a:spLocks noGrp="1"/>
          </p:cNvSpPr>
          <p:nvPr>
            <p:ph idx="1"/>
          </p:nvPr>
        </p:nvSpPr>
        <p:spPr/>
        <p:txBody>
          <a:bodyPr/>
          <a:lstStyle/>
          <a:p>
            <a:r>
              <a:rPr lang="en-GB" sz="3000" dirty="0"/>
              <a:t>Especially with online feedback, compile a bank of useful feedback statements.</a:t>
            </a:r>
          </a:p>
          <a:p>
            <a:r>
              <a:rPr lang="en-GB" sz="3000" dirty="0"/>
              <a:t>Make sure that there are sufficient ‘praise’ comments, to counterbalance critical ones.</a:t>
            </a:r>
          </a:p>
          <a:p>
            <a:r>
              <a:rPr lang="en-GB" sz="3000" dirty="0"/>
              <a:t>Get students themselves to compose statements, so that they get a sharper idea of what is wanted in their work.</a:t>
            </a:r>
          </a:p>
          <a:p>
            <a:r>
              <a:rPr lang="en-GB" sz="3000" dirty="0"/>
              <a:t>Make sure that the feedback that different students receive is sufficiently different and personal, rather than just ‘out of the box’.</a:t>
            </a:r>
          </a:p>
        </p:txBody>
      </p:sp>
    </p:spTree>
    <p:extLst>
      <p:ext uri="{BB962C8B-B14F-4D97-AF65-F5344CB8AC3E}">
        <p14:creationId xmlns:p14="http://schemas.microsoft.com/office/powerpoint/2010/main" val="113374000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7"/>
            <a:ext cx="8713788" cy="1223863"/>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M	Get students self-assessing, and give them feedback on their self-assessment.</a:t>
            </a:r>
          </a:p>
        </p:txBody>
      </p:sp>
      <p:sp>
        <p:nvSpPr>
          <p:cNvPr id="3" name="Content Placeholder 2"/>
          <p:cNvSpPr>
            <a:spLocks noGrp="1"/>
          </p:cNvSpPr>
          <p:nvPr>
            <p:ph idx="1"/>
          </p:nvPr>
        </p:nvSpPr>
        <p:spPr>
          <a:xfrm>
            <a:off x="358777" y="1412790"/>
            <a:ext cx="8605838" cy="4454609"/>
          </a:xfrm>
        </p:spPr>
        <p:txBody>
          <a:bodyPr/>
          <a:lstStyle/>
          <a:p>
            <a:r>
              <a:rPr lang="en-GB" sz="2800" dirty="0"/>
              <a:t>Turn self-assessment into a productive </a:t>
            </a:r>
            <a:r>
              <a:rPr lang="en-GB" sz="2800" dirty="0">
                <a:solidFill>
                  <a:srgbClr val="FF00FF"/>
                </a:solidFill>
              </a:rPr>
              <a:t>dialogue</a:t>
            </a:r>
            <a:r>
              <a:rPr lang="en-GB" sz="2800" dirty="0"/>
              <a:t> with us.</a:t>
            </a:r>
          </a:p>
          <a:p>
            <a:r>
              <a:rPr lang="en-GB" sz="2800" dirty="0"/>
              <a:t>Ask students what mark or grade </a:t>
            </a:r>
            <a:r>
              <a:rPr lang="en-GB" sz="2800" dirty="0">
                <a:solidFill>
                  <a:srgbClr val="FF00FF"/>
                </a:solidFill>
              </a:rPr>
              <a:t>they believe </a:t>
            </a:r>
            <a:r>
              <a:rPr lang="en-GB" sz="2800" dirty="0"/>
              <a:t>the work should be earning.</a:t>
            </a:r>
          </a:p>
          <a:p>
            <a:r>
              <a:rPr lang="en-GB" sz="2800" dirty="0"/>
              <a:t>Ask students what they think they did </a:t>
            </a:r>
            <a:r>
              <a:rPr lang="en-GB" sz="2800" dirty="0">
                <a:solidFill>
                  <a:srgbClr val="FF00FF"/>
                </a:solidFill>
              </a:rPr>
              <a:t>best</a:t>
            </a:r>
            <a:r>
              <a:rPr lang="en-GB" sz="2800" dirty="0"/>
              <a:t>, and praise them when indeed they did do this well.</a:t>
            </a:r>
          </a:p>
          <a:p>
            <a:r>
              <a:rPr lang="en-GB" sz="2800" dirty="0"/>
              <a:t>Ask students what they found the </a:t>
            </a:r>
            <a:r>
              <a:rPr lang="en-GB" sz="2800" dirty="0">
                <a:solidFill>
                  <a:srgbClr val="FF00FF"/>
                </a:solidFill>
              </a:rPr>
              <a:t>hardest</a:t>
            </a:r>
            <a:r>
              <a:rPr lang="en-GB" sz="2800" dirty="0"/>
              <a:t> part of the task, and praise them when they succeeded, and empathise when they didn’t.</a:t>
            </a:r>
          </a:p>
          <a:p>
            <a:r>
              <a:rPr lang="en-GB" sz="2800" dirty="0"/>
              <a:t>Ask students what they might </a:t>
            </a:r>
            <a:r>
              <a:rPr lang="en-GB" sz="2800" dirty="0">
                <a:solidFill>
                  <a:srgbClr val="FF00FF"/>
                </a:solidFill>
              </a:rPr>
              <a:t>change</a:t>
            </a:r>
            <a:r>
              <a:rPr lang="en-GB" sz="2800" dirty="0"/>
              <a:t> if they had another hour to do the task.</a:t>
            </a:r>
          </a:p>
        </p:txBody>
      </p:sp>
    </p:spTree>
    <p:extLst>
      <p:ext uri="{BB962C8B-B14F-4D97-AF65-F5344CB8AC3E}">
        <p14:creationId xmlns:p14="http://schemas.microsoft.com/office/powerpoint/2010/main" val="128421920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N	Try to avoid ‘final language’ in feedback</a:t>
            </a:r>
          </a:p>
        </p:txBody>
      </p:sp>
      <p:sp>
        <p:nvSpPr>
          <p:cNvPr id="3" name="Content Placeholder 2"/>
          <p:cNvSpPr>
            <a:spLocks noGrp="1"/>
          </p:cNvSpPr>
          <p:nvPr>
            <p:ph idx="1"/>
          </p:nvPr>
        </p:nvSpPr>
        <p:spPr/>
        <p:txBody>
          <a:bodyPr/>
          <a:lstStyle/>
          <a:p>
            <a:r>
              <a:rPr lang="en-GB" sz="3000" dirty="0"/>
              <a:t>‘Final language’ includes words such as ‘excellent’, ‘good’, ‘poor’, ‘adequate’, ‘satisfactory’, and so on – it doesn’t give students ‘anywhere to go next’.</a:t>
            </a:r>
          </a:p>
          <a:p>
            <a:r>
              <a:rPr lang="en-GB" sz="3000" dirty="0"/>
              <a:t>It is better to say things such as:</a:t>
            </a:r>
          </a:p>
          <a:p>
            <a:pPr marL="1255713" lvl="1" indent="-542925"/>
            <a:r>
              <a:rPr lang="en-GB" sz="2600" dirty="0">
                <a:solidFill>
                  <a:srgbClr val="002060"/>
                </a:solidFill>
              </a:rPr>
              <a:t>‘I really like how you approached so-and-so’</a:t>
            </a:r>
          </a:p>
          <a:p>
            <a:pPr marL="1255713" lvl="1" indent="-542925"/>
            <a:r>
              <a:rPr lang="en-GB" sz="2600" dirty="0">
                <a:solidFill>
                  <a:srgbClr val="002060"/>
                </a:solidFill>
              </a:rPr>
              <a:t>‘It might have helped if you’d done such-and such’</a:t>
            </a:r>
          </a:p>
          <a:p>
            <a:pPr marL="1255713" lvl="1" indent="-542925"/>
            <a:r>
              <a:rPr lang="en-GB" sz="2600" dirty="0">
                <a:solidFill>
                  <a:srgbClr val="002060"/>
                </a:solidFill>
              </a:rPr>
              <a:t>‘One thing you did really well was so-and-so’</a:t>
            </a:r>
          </a:p>
          <a:p>
            <a:pPr marL="1255713" lvl="1" indent="-542925"/>
            <a:r>
              <a:rPr lang="en-GB" sz="2600" dirty="0">
                <a:solidFill>
                  <a:srgbClr val="002060"/>
                </a:solidFill>
              </a:rPr>
              <a:t>‘You probably know that such-and-such didn’t really work’</a:t>
            </a:r>
          </a:p>
        </p:txBody>
      </p:sp>
    </p:spTree>
    <p:extLst>
      <p:ext uri="{BB962C8B-B14F-4D97-AF65-F5344CB8AC3E}">
        <p14:creationId xmlns:p14="http://schemas.microsoft.com/office/powerpoint/2010/main" val="22962961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O	Always make assessment design a team effort</a:t>
            </a:r>
          </a:p>
        </p:txBody>
      </p:sp>
      <p:sp>
        <p:nvSpPr>
          <p:cNvPr id="3" name="Content Placeholder 2"/>
          <p:cNvSpPr>
            <a:spLocks noGrp="1"/>
          </p:cNvSpPr>
          <p:nvPr>
            <p:ph idx="1"/>
          </p:nvPr>
        </p:nvSpPr>
        <p:spPr>
          <a:xfrm>
            <a:off x="358777" y="1255059"/>
            <a:ext cx="8605838" cy="4612343"/>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It doesn't make sense to do this alone without running your ideas past a colleague, quality assurer, student or all three. </a:t>
            </a:r>
          </a:p>
          <a:p>
            <a:r>
              <a:rPr lang="en-GB" sz="2800" dirty="0"/>
              <a:t>This can help avoid the biggest pitfalls around assuring manageability, authenticity, relevance and validity. </a:t>
            </a:r>
          </a:p>
          <a:p>
            <a:r>
              <a:rPr lang="en-GB" sz="2800" dirty="0"/>
              <a:t>Students can be particularly useful sounding boards to ensure that what you are asking students to do is clear and readily understandable. </a:t>
            </a:r>
          </a:p>
          <a:p>
            <a:r>
              <a:rPr lang="en-GB" sz="2800" dirty="0"/>
              <a:t>You won't get into glitches around university systems and regulations if you talk things through in advance with a Faculty manager or registrar. </a:t>
            </a:r>
          </a:p>
        </p:txBody>
      </p:sp>
    </p:spTree>
    <p:extLst>
      <p:ext uri="{BB962C8B-B14F-4D97-AF65-F5344CB8AC3E}">
        <p14:creationId xmlns:p14="http://schemas.microsoft.com/office/powerpoint/2010/main" val="339060912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1"/>
            <a:ext cx="9144000" cy="90872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a:lnSpc>
                <a:spcPct val="85000"/>
              </a:lnSpc>
              <a:defRPr sz="3600" b="1">
                <a:solidFill>
                  <a:srgbClr val="00B0F0"/>
                </a:solidFill>
                <a:latin typeface="Calibri" panose="020F0502020204030204" pitchFamily="34" charset="0"/>
                <a:ea typeface="+mj-ea"/>
                <a:cs typeface="Calibri" panose="020F0502020204030204" pitchFamily="34" charset="0"/>
              </a:defRPr>
            </a:lvl1pPr>
            <a:lvl2pPr algn="ctr">
              <a:lnSpc>
                <a:spcPct val="85000"/>
              </a:lnSpc>
              <a:defRPr>
                <a:solidFill>
                  <a:srgbClr val="008000"/>
                </a:solidFill>
                <a:latin typeface="Arial Rounded MT Bold" pitchFamily="34" charset="0"/>
              </a:defRPr>
            </a:lvl2pPr>
            <a:lvl3pPr algn="ctr">
              <a:lnSpc>
                <a:spcPct val="85000"/>
              </a:lnSpc>
              <a:defRPr>
                <a:solidFill>
                  <a:srgbClr val="008000"/>
                </a:solidFill>
                <a:latin typeface="Arial Rounded MT Bold" pitchFamily="34" charset="0"/>
              </a:defRPr>
            </a:lvl3pPr>
            <a:lvl4pPr algn="ctr">
              <a:lnSpc>
                <a:spcPct val="85000"/>
              </a:lnSpc>
              <a:defRPr>
                <a:solidFill>
                  <a:srgbClr val="008000"/>
                </a:solidFill>
                <a:latin typeface="Arial Rounded MT Bold" pitchFamily="34" charset="0"/>
              </a:defRPr>
            </a:lvl4pPr>
            <a:lvl5pPr algn="ctr">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B0F0"/>
                </a:solidFill>
                <a:effectLst/>
                <a:uLnTx/>
                <a:uFillTx/>
                <a:latin typeface="Calibri" panose="020F0502020204030204" pitchFamily="34" charset="0"/>
                <a:ea typeface="+mj-ea"/>
                <a:cs typeface="Calibri" panose="020F0502020204030204" pitchFamily="34" charset="0"/>
              </a:rPr>
              <a:t>Fifteen ideas for making assessment and feedback more effective, efficient and manageable for us, and for students</a:t>
            </a:r>
            <a:endParaRPr kumimoji="0" lang="en-US" sz="2800" b="1" i="0" u="none" strike="noStrike" kern="1200" cap="none" spc="0" normalizeH="0" baseline="0" noProof="0" dirty="0">
              <a:ln>
                <a:noFill/>
              </a:ln>
              <a:solidFill>
                <a:srgbClr val="00B0F0"/>
              </a:solidFill>
              <a:effectLst/>
              <a:uLnTx/>
              <a:uFillTx/>
              <a:latin typeface="Calibri" panose="020F0502020204030204" pitchFamily="34" charset="0"/>
              <a:ea typeface="+mj-ea"/>
              <a:cs typeface="Calibri" panose="020F0502020204030204" pitchFamily="34" charset="0"/>
            </a:endParaRPr>
          </a:p>
        </p:txBody>
      </p:sp>
      <p:sp>
        <p:nvSpPr>
          <p:cNvPr id="3" name="Content Placeholder 2"/>
          <p:cNvSpPr txBox="1">
            <a:spLocks/>
          </p:cNvSpPr>
          <p:nvPr/>
        </p:nvSpPr>
        <p:spPr>
          <a:xfrm>
            <a:off x="1" y="692634"/>
            <a:ext cx="9396536" cy="5174781"/>
          </a:xfrm>
          <a:prstGeom prst="rect">
            <a:avLst/>
          </a:prstGeom>
        </p:spPr>
        <p:txBody>
          <a:bodyPr/>
          <a:lst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a:lstStyle>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Design much shorter assessments.</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Increase formative assessment and reduce summative assessment.</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Don’t just use essays.</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Make more use of oral feedback rather than written feedback.</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Speed up feedback so students still care about it when they receive it.</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Get students giving feedback to each other, and sharing feedback.</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Let students right into the meaning of assessment criteria, by explaining and illustrating these in whole-group contexts such as lectures.</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Show students a range of evidence of achievement.</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Get students themselves formulating evidence of achievement.</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Get students themselves designing and applying assessment criteria.</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Make the most of feedback to students in small-group contexts, such as tutorials.</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Use statement banks to speed up formulating useful feedback.</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Get students self-assessing, and give them feedback on their self-assessment.</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Try to avoid ‘final language’ in feedback.</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Always make assignment design a team effort.</a:t>
            </a: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UcPeriod"/>
              <a:tabLst/>
              <a:defRPr/>
            </a:pPr>
            <a:endParaRPr kumimoji="0" lang="en-GB" sz="2100" b="1" i="0" u="none" strike="noStrike" kern="0" cap="none" spc="0" normalizeH="0" baseline="0" noProof="0" dirty="0">
              <a:ln>
                <a:noFill/>
              </a:ln>
              <a:solidFill>
                <a:srgbClr val="660066"/>
              </a:solidFill>
              <a:effectLst/>
              <a:uLnTx/>
              <a:uFillTx/>
              <a:latin typeface="Calibri"/>
              <a:ea typeface="+mn-ea"/>
              <a:cs typeface="+mn-cs"/>
            </a:endParaRP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UcPeriod"/>
              <a:tabLst/>
              <a:defRPr/>
            </a:pPr>
            <a:endParaRPr kumimoji="0" lang="en-GB" sz="2100" b="1" i="0" u="none" strike="noStrike" kern="0" cap="none" spc="0" normalizeH="0" baseline="0" noProof="0" dirty="0">
              <a:ln>
                <a:noFill/>
              </a:ln>
              <a:solidFill>
                <a:srgbClr val="660066"/>
              </a:solidFill>
              <a:effectLst/>
              <a:uLnTx/>
              <a:uFillTx/>
              <a:latin typeface="Calibri"/>
              <a:ea typeface="+mn-ea"/>
              <a:cs typeface="+mn-cs"/>
            </a:endParaRPr>
          </a:p>
        </p:txBody>
      </p:sp>
    </p:spTree>
    <p:extLst>
      <p:ext uri="{BB962C8B-B14F-4D97-AF65-F5344CB8AC3E}">
        <p14:creationId xmlns:p14="http://schemas.microsoft.com/office/powerpoint/2010/main" val="33649020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B0F0"/>
                </a:solidFill>
              </a:rPr>
              <a:t>Now your turn to make some informed judgements</a:t>
            </a:r>
          </a:p>
        </p:txBody>
      </p:sp>
      <p:sp>
        <p:nvSpPr>
          <p:cNvPr id="3" name="Content Placeholder 2"/>
          <p:cNvSpPr>
            <a:spLocks noGrp="1"/>
          </p:cNvSpPr>
          <p:nvPr>
            <p:ph idx="1"/>
          </p:nvPr>
        </p:nvSpPr>
        <p:spPr/>
        <p:txBody>
          <a:bodyPr/>
          <a:lstStyle/>
          <a:p>
            <a:r>
              <a:rPr lang="en-GB" sz="3000" dirty="0"/>
              <a:t>Please get into twos or threes where you’re sitting.</a:t>
            </a:r>
          </a:p>
          <a:p>
            <a:r>
              <a:rPr lang="en-GB" sz="3000" dirty="0"/>
              <a:t>In a minute, I’ll show again the slide with all 15 ideas on it.</a:t>
            </a:r>
          </a:p>
          <a:p>
            <a:r>
              <a:rPr lang="en-GB" sz="3000" dirty="0"/>
              <a:t>In your group, </a:t>
            </a:r>
            <a:r>
              <a:rPr lang="en-GB" sz="3000" dirty="0">
                <a:solidFill>
                  <a:srgbClr val="CC0000"/>
                </a:solidFill>
              </a:rPr>
              <a:t>discuss and argue</a:t>
            </a:r>
            <a:r>
              <a:rPr lang="en-GB" sz="3000" dirty="0"/>
              <a:t>, arranging your top 9 in a ‘diamond 9’ pattern, just jotting down the relevant letters on a bit of paper.</a:t>
            </a:r>
          </a:p>
          <a:p>
            <a:pPr marL="0" indent="0">
              <a:buNone/>
            </a:pPr>
            <a:endParaRPr lang="en-GB" sz="3000" dirty="0"/>
          </a:p>
        </p:txBody>
      </p:sp>
    </p:spTree>
    <p:extLst>
      <p:ext uri="{BB962C8B-B14F-4D97-AF65-F5344CB8AC3E}">
        <p14:creationId xmlns:p14="http://schemas.microsoft.com/office/powerpoint/2010/main" val="20765938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79385" y="188925"/>
            <a:ext cx="8785228"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Time-constrained assessed written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008000"/>
                </a:solidFill>
              </a:rPr>
              <a:t>“Assessment nowadays would be much better for me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what’s</a:t>
            </a:r>
            <a:r>
              <a:rPr lang="en-GB" sz="2800" dirty="0">
                <a:solidFill>
                  <a:srgbClr val="FF0000"/>
                </a:solidFill>
              </a:rPr>
              <a:t> </a:t>
            </a:r>
            <a:r>
              <a:rPr lang="en-GB" sz="2800" dirty="0"/>
              <a:t>on</a:t>
            </a:r>
            <a:r>
              <a:rPr lang="en-GB" sz="2800" dirty="0">
                <a:solidFill>
                  <a:srgbClr val="FF0000"/>
                </a:solidFill>
              </a:rPr>
              <a:t> </a:t>
            </a:r>
            <a:r>
              <a:rPr lang="en-GB" sz="2800" dirty="0"/>
              <a:t>the post-it you now have.</a:t>
            </a:r>
          </a:p>
          <a:p>
            <a:pPr>
              <a:lnSpc>
                <a:spcPct val="100000"/>
              </a:lnSpc>
            </a:pPr>
            <a:r>
              <a:rPr lang="en-GB" sz="2800" dirty="0"/>
              <a:t>Please place them all as directed.</a:t>
            </a:r>
          </a:p>
        </p:txBody>
      </p:sp>
    </p:spTree>
    <p:extLst>
      <p:ext uri="{BB962C8B-B14F-4D97-AF65-F5344CB8AC3E}">
        <p14:creationId xmlns:p14="http://schemas.microsoft.com/office/powerpoint/2010/main" val="9736260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B0F0"/>
                </a:solidFill>
                <a:effectLst/>
                <a:uLnTx/>
                <a:uFillTx/>
                <a:latin typeface="Calibri"/>
                <a:ea typeface="+mn-ea"/>
                <a:cs typeface="+mn-cs"/>
              </a:rPr>
              <a:t>Your revised prioritisation (homework): </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B0F0"/>
                </a:solidFill>
                <a:effectLst/>
                <a:uLnTx/>
                <a:uFillTx/>
                <a:latin typeface="Calibri"/>
                <a:ea typeface="+mn-ea"/>
                <a:cs typeface="+mn-cs"/>
              </a:rPr>
              <a:t>Diamond 9 </a:t>
            </a:r>
          </a:p>
        </p:txBody>
      </p:sp>
      <p:sp>
        <p:nvSpPr>
          <p:cNvPr id="5" name="Rectangle 3"/>
          <p:cNvSpPr>
            <a:spLocks noChangeArrowheads="1"/>
          </p:cNvSpPr>
          <p:nvPr/>
        </p:nvSpPr>
        <p:spPr bwMode="auto">
          <a:xfrm>
            <a:off x="3587752"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70C0"/>
                </a:solidFill>
                <a:effectLst/>
                <a:uLnTx/>
                <a:uFillTx/>
                <a:latin typeface="Calibri"/>
                <a:ea typeface="+mn-ea"/>
                <a:cs typeface="+mn-cs"/>
              </a:rPr>
              <a:t>best</a:t>
            </a:r>
          </a:p>
        </p:txBody>
      </p:sp>
      <p:sp>
        <p:nvSpPr>
          <p:cNvPr id="6" name="Rectangle 4"/>
          <p:cNvSpPr>
            <a:spLocks noChangeArrowheads="1"/>
          </p:cNvSpPr>
          <p:nvPr/>
        </p:nvSpPr>
        <p:spPr bwMode="auto">
          <a:xfrm>
            <a:off x="1758952"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70C0"/>
                </a:solidFill>
                <a:effectLst/>
                <a:uLnTx/>
                <a:uFillTx/>
                <a:latin typeface="Calibri"/>
                <a:ea typeface="+mn-ea"/>
                <a:cs typeface="+mn-cs"/>
              </a:rPr>
              <a:t>next best</a:t>
            </a:r>
          </a:p>
        </p:txBody>
      </p:sp>
      <p:sp>
        <p:nvSpPr>
          <p:cNvPr id="7" name="Rectangle 5"/>
          <p:cNvSpPr>
            <a:spLocks noChangeArrowheads="1"/>
          </p:cNvSpPr>
          <p:nvPr/>
        </p:nvSpPr>
        <p:spPr bwMode="auto">
          <a:xfrm>
            <a:off x="5264152"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3</a:t>
            </a: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5</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6</a:t>
            </a: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4</a:t>
            </a: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8</a:t>
            </a:r>
          </a:p>
        </p:txBody>
      </p:sp>
      <p:sp>
        <p:nvSpPr>
          <p:cNvPr id="13"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9</a:t>
            </a:r>
          </a:p>
        </p:txBody>
      </p:sp>
      <p:sp>
        <p:nvSpPr>
          <p:cNvPr id="12"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7</a:t>
            </a:r>
          </a:p>
        </p:txBody>
      </p:sp>
    </p:spTree>
    <p:extLst>
      <p:ext uri="{BB962C8B-B14F-4D97-AF65-F5344CB8AC3E}">
        <p14:creationId xmlns:p14="http://schemas.microsoft.com/office/powerpoint/2010/main" val="38980383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200" b="1" dirty="0">
                <a:solidFill>
                  <a:srgbClr val="00B0F0"/>
                </a:solidFill>
                <a:latin typeface="Calibri" panose="020F0502020204030204" pitchFamily="34" charset="0"/>
                <a:ea typeface="+mj-ea"/>
                <a:cs typeface="Calibri" panose="020F0502020204030204" pitchFamily="34" charset="0"/>
              </a:rPr>
              <a:t>Back to our intended learning outcome</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59178A"/>
              </a:solidFill>
              <a:effectLst/>
              <a:uLnTx/>
              <a:uFillTx/>
              <a:latin typeface="Arial" pitchFamily="34" charset="0"/>
              <a:ea typeface="+mn-ea"/>
              <a:cs typeface="+mn-cs"/>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Do you now feel better able to:</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336600"/>
                </a:solidFill>
                <a:effectLst/>
                <a:uLnTx/>
                <a:uFillTx/>
                <a:latin typeface="Calibri"/>
              </a:rPr>
              <a:t>2 hands = very much better</a:t>
            </a:r>
            <a:r>
              <a:rPr kumimoji="0" lang="en-GB" sz="2800" b="1" i="0" u="none" strike="noStrike" kern="1200" cap="none" spc="0" normalizeH="0" baseline="0" noProof="0" dirty="0">
                <a:ln>
                  <a:noFill/>
                </a:ln>
                <a:solidFill>
                  <a:srgbClr val="660066"/>
                </a:solidFill>
                <a:effectLst/>
                <a:uLnTx/>
                <a:uFillTx/>
                <a:latin typeface="Calibri"/>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6600"/>
                </a:solidFill>
                <a:effectLst/>
                <a:uLnTx/>
                <a:uFillTx/>
                <a:latin typeface="Calibri"/>
              </a:rPr>
              <a:t>one hand = somewhat  better</a:t>
            </a:r>
            <a:r>
              <a:rPr kumimoji="0" lang="en-GB" sz="2800" b="1" i="0" u="none" strike="noStrike" kern="1200" cap="none" spc="0" normalizeH="0" baseline="0" noProof="0" dirty="0">
                <a:ln>
                  <a:noFill/>
                </a:ln>
                <a:solidFill>
                  <a:srgbClr val="660066"/>
                </a:solidFill>
                <a:effectLst/>
                <a:uLnTx/>
                <a:uFillTx/>
                <a:latin typeface="Calibri"/>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0000"/>
                </a:solidFill>
                <a:effectLst/>
                <a:uLnTx/>
                <a:uFillTx/>
                <a:latin typeface="Calibri"/>
              </a:rPr>
              <a:t>touch left ear = no better</a:t>
            </a:r>
            <a:r>
              <a:rPr kumimoji="0" lang="en-GB" sz="2800" b="1" i="0" u="none" strike="noStrike" kern="1200" cap="none" spc="0" normalizeH="0" baseline="0" noProof="0" dirty="0">
                <a:ln>
                  <a:noFill/>
                </a:ln>
                <a:solidFill>
                  <a:srgbClr val="660066"/>
                </a:solidFill>
                <a:effectLst/>
                <a:uLnTx/>
                <a:uFillTx/>
                <a:latin typeface="Calibri"/>
              </a:rPr>
              <a:t>...</a:t>
            </a:r>
          </a:p>
          <a:p>
            <a:pPr marL="723900" lvl="0" indent="-723900">
              <a:lnSpc>
                <a:spcPct val="90000"/>
              </a:lnSpc>
              <a:spcBef>
                <a:spcPct val="35000"/>
              </a:spcBef>
              <a:buClr>
                <a:srgbClr val="009900"/>
              </a:buClr>
              <a:buFont typeface="+mj-lt"/>
              <a:buAutoNum type="arabicPeriod"/>
              <a:defRPr/>
            </a:pPr>
            <a:r>
              <a:rPr lang="en-GB" sz="2800" b="1" dirty="0">
                <a:solidFill>
                  <a:srgbClr val="660066"/>
                </a:solidFill>
                <a:latin typeface="Calibri"/>
              </a:rPr>
              <a:t>Confront, re-examine  and address some of the problems we have with assessment?</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endParaRPr kumimoji="0" lang="en-GB" sz="2800" b="1" i="0" u="none" strike="noStrike" kern="1200" cap="none" spc="0" normalizeH="0" baseline="0" noProof="0" dirty="0">
              <a:ln>
                <a:noFill/>
              </a:ln>
              <a:solidFill>
                <a:srgbClr val="660066"/>
              </a:solidFill>
              <a:effectLst/>
              <a:uLnTx/>
              <a:uFillTx/>
              <a:latin typeface="Calibri"/>
            </a:endParaRP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endParaRPr kumimoji="0" lang="en-US" sz="2800" b="1" i="0" u="none" strike="noStrike" kern="0" cap="none" spc="0" normalizeH="0" baseline="0" noProof="0" dirty="0">
              <a:ln>
                <a:noFill/>
              </a:ln>
              <a:solidFill>
                <a:srgbClr val="660066"/>
              </a:solidFill>
              <a:effectLst/>
              <a:uLnTx/>
              <a:uFillTx/>
              <a:latin typeface="Calibri"/>
            </a:endParaRPr>
          </a:p>
        </p:txBody>
      </p:sp>
    </p:spTree>
    <p:extLst>
      <p:ext uri="{BB962C8B-B14F-4D97-AF65-F5344CB8AC3E}">
        <p14:creationId xmlns:p14="http://schemas.microsoft.com/office/powerpoint/2010/main" val="2245917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4000" b="1" i="0" u="none" strike="noStrike" kern="1200" cap="none" spc="0" normalizeH="0" baseline="0" noProof="0" dirty="0">
              <a:ln>
                <a:noFill/>
              </a:ln>
              <a:solidFill>
                <a:srgbClr val="FF660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pic>
        <p:nvPicPr>
          <p:cNvPr id="4" name="Picture 3">
            <a:extLst>
              <a:ext uri="{FF2B5EF4-FFF2-40B4-BE49-F238E27FC236}">
                <a16:creationId xmlns:a16="http://schemas.microsoft.com/office/drawing/2014/main" id="{471397B4-90C2-48CC-8E16-E9AF0F01A7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1060" y="4005080"/>
            <a:ext cx="785411" cy="432060"/>
          </a:xfrm>
          <a:prstGeom prst="rect">
            <a:avLst/>
          </a:prstGeom>
          <a:solidFill>
            <a:schemeClr val="bg1"/>
          </a:solidFill>
        </p:spPr>
      </p:pic>
    </p:spTree>
    <p:extLst>
      <p:ext uri="{BB962C8B-B14F-4D97-AF65-F5344CB8AC3E}">
        <p14:creationId xmlns:p14="http://schemas.microsoft.com/office/powerpoint/2010/main" val="33135256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2238"/>
            <a:ext cx="7543800" cy="800100"/>
          </a:xfr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kern="1200" dirty="0">
                <a:solidFill>
                  <a:srgbClr val="00B0F0"/>
                </a:solidFill>
                <a:latin typeface="Calibri" panose="020F0502020204030204" pitchFamily="34" charset="0"/>
                <a:cs typeface="Calibri" panose="020F0502020204030204" pitchFamily="34" charset="0"/>
              </a:rPr>
              <a:t>Useful references and further reading (1)</a:t>
            </a:r>
          </a:p>
        </p:txBody>
      </p:sp>
      <p:sp>
        <p:nvSpPr>
          <p:cNvPr id="207875" name="Rectangle 3"/>
          <p:cNvSpPr>
            <a:spLocks noGrp="1" noChangeArrowheads="1"/>
          </p:cNvSpPr>
          <p:nvPr>
            <p:ph type="body" idx="1"/>
          </p:nvPr>
        </p:nvSpPr>
        <p:spPr>
          <a:xfrm>
            <a:off x="466829" y="922338"/>
            <a:ext cx="8713788" cy="5615905"/>
          </a:xfrm>
        </p:spPr>
        <p:txBody>
          <a:bodyPr/>
          <a:lstStyle/>
          <a:p>
            <a:pPr marL="609600" indent="-609600" eaLnBrk="1" hangingPunct="1">
              <a:buNone/>
              <a:defRPr/>
            </a:pPr>
            <a:r>
              <a:rPr lang="en-GB" sz="2000" dirty="0"/>
              <a:t>Bain, K. (2004) </a:t>
            </a:r>
            <a:r>
              <a:rPr lang="en-GB" sz="2000" i="1" dirty="0"/>
              <a:t>What the best College Teachers do</a:t>
            </a:r>
            <a:r>
              <a:rPr lang="en-GB" sz="2000" dirty="0"/>
              <a:t>, Cambridge: Harvard University Press.</a:t>
            </a:r>
          </a:p>
          <a:p>
            <a:pPr marL="609600" indent="-609600" eaLnBrk="1" hangingPunct="1">
              <a:buFont typeface="Wingdings" pitchFamily="2" charset="2"/>
              <a:buNone/>
              <a:defRPr/>
            </a:pPr>
            <a:r>
              <a:rPr lang="en-GB" sz="2000" dirty="0">
                <a:cs typeface="Times New Roman" pitchFamily="18" charset="0"/>
              </a:rPr>
              <a:t>Biggs, J. and Tang, C. (2011)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err="1"/>
              <a:t>Boud</a:t>
            </a:r>
            <a:r>
              <a:rPr lang="en-GB" sz="2000" dirty="0"/>
              <a:t>, D. (1995) </a:t>
            </a:r>
            <a:r>
              <a:rPr lang="en-GB" sz="2000" i="1" dirty="0"/>
              <a:t>Enhancing learning through self-assessment,</a:t>
            </a:r>
            <a:r>
              <a:rPr lang="en-GB" sz="2000" dirty="0"/>
              <a:t> London: Routledge.</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p>
          <a:p>
            <a:pPr marL="609600" indent="-609600" eaLnBrk="1" hangingPunct="1">
              <a:buNone/>
              <a:defRPr/>
            </a:pPr>
            <a:r>
              <a:rPr lang="en-GB" sz="2000" dirty="0"/>
              <a:t>Brown, S. (2015) </a:t>
            </a:r>
            <a:r>
              <a:rPr lang="en-GB" sz="2000" i="1" dirty="0"/>
              <a:t>Learning , Teaching and Assessment in Higher Education: Global perspectives, </a:t>
            </a:r>
            <a:r>
              <a:rPr lang="en-GB" sz="2000" dirty="0"/>
              <a:t>London, Palgrave.</a:t>
            </a:r>
          </a:p>
          <a:p>
            <a:pPr marL="609600" indent="-609600" eaLnBrk="1" hangingPunct="1">
              <a:defRPr/>
            </a:pPr>
            <a:endParaRPr lang="en-GB" sz="2000" dirty="0"/>
          </a:p>
          <a:p>
            <a:pPr eaLnBrk="1" hangingPunct="1">
              <a:lnSpc>
                <a:spcPct val="90000"/>
              </a:lnSpc>
              <a:buNone/>
              <a:defRPr/>
            </a:pPr>
            <a:endParaRPr lang="en-GB" sz="2000" dirty="0"/>
          </a:p>
        </p:txBody>
      </p:sp>
    </p:spTree>
    <p:extLst>
      <p:ext uri="{BB962C8B-B14F-4D97-AF65-F5344CB8AC3E}">
        <p14:creationId xmlns:p14="http://schemas.microsoft.com/office/powerpoint/2010/main" val="29924457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kern="1200" dirty="0">
                <a:solidFill>
                  <a:srgbClr val="00B0F0"/>
                </a:solidFill>
                <a:latin typeface="Calibri" panose="020F0502020204030204" pitchFamily="34" charset="0"/>
                <a:cs typeface="Calibri" panose="020F0502020204030204" pitchFamily="34" charset="0"/>
              </a:rPr>
              <a:t>Useful references and further reading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defRPr/>
            </a:pPr>
            <a:r>
              <a:rPr lang="en-US" sz="1700" dirty="0"/>
              <a:t>Carless, D., </a:t>
            </a:r>
            <a:r>
              <a:rPr lang="en-US" sz="1700" dirty="0" err="1"/>
              <a:t>Joughin</a:t>
            </a:r>
            <a:r>
              <a:rPr lang="en-US" sz="1700" dirty="0"/>
              <a:t>, G., </a:t>
            </a:r>
            <a:r>
              <a:rPr lang="en-US" sz="1700" dirty="0" err="1"/>
              <a:t>Ngar</a:t>
            </a:r>
            <a:r>
              <a:rPr lang="en-US" sz="1700" dirty="0"/>
              <a:t>-Fun Liu </a:t>
            </a:r>
            <a:r>
              <a:rPr lang="en-US" sz="1700" i="1" dirty="0"/>
              <a:t>et al</a:t>
            </a:r>
            <a:r>
              <a:rPr lang="en-US" sz="1700" dirty="0"/>
              <a:t> (2006) </a:t>
            </a:r>
            <a:r>
              <a:rPr lang="en-US" sz="1700" i="1" dirty="0"/>
              <a:t>How Assessment supports learning: Learning orientated assessment in action </a:t>
            </a:r>
            <a:r>
              <a:rPr lang="en-US" sz="1700" dirty="0"/>
              <a:t>Hong Kong: Hong Kong University Press.</a:t>
            </a:r>
          </a:p>
          <a:p>
            <a:pPr eaLnBrk="1" hangingPunct="1">
              <a:buFont typeface="Wingdings" pitchFamily="2" charset="2"/>
              <a:buNone/>
              <a:defRPr/>
            </a:pPr>
            <a:r>
              <a:rPr lang="en-GB" sz="1700" dirty="0"/>
              <a:t>Carroll, J. and Ryan, J. (2005) </a:t>
            </a:r>
            <a:r>
              <a:rPr lang="en-GB" sz="1700" i="1" dirty="0"/>
              <a:t>Teaching International students: improving learning for all. </a:t>
            </a:r>
            <a:r>
              <a:rPr lang="en-GB" sz="1700" dirty="0"/>
              <a:t>London: Routledge SEDA series.</a:t>
            </a:r>
          </a:p>
          <a:p>
            <a:pPr eaLnBrk="1" hangingPunct="1">
              <a:buNone/>
              <a:defRPr/>
            </a:pPr>
            <a:r>
              <a:rPr lang="en-GB" sz="1700" dirty="0" err="1"/>
              <a:t>Crosling</a:t>
            </a:r>
            <a:r>
              <a:rPr lang="en-GB" sz="1700" dirty="0"/>
              <a:t>, G., Thomas, L. and </a:t>
            </a:r>
            <a:r>
              <a:rPr lang="en-GB" sz="1700" dirty="0" err="1"/>
              <a:t>Heagney</a:t>
            </a:r>
            <a:r>
              <a:rPr lang="en-GB" sz="1700" dirty="0"/>
              <a:t>, M. (2008) </a:t>
            </a:r>
            <a:r>
              <a:rPr lang="en-GB" sz="1700" i="1" dirty="0"/>
              <a:t>Improving student retention in Higher Education,</a:t>
            </a:r>
            <a:r>
              <a:rPr lang="en-GB" sz="1700" dirty="0"/>
              <a:t> London and New York: Routledge </a:t>
            </a:r>
          </a:p>
          <a:p>
            <a:pPr marL="609600" indent="-609600" eaLnBrk="1" hangingPunct="1">
              <a:buFont typeface="Wingdings" pitchFamily="2" charset="2"/>
              <a:buNone/>
              <a:defRPr/>
            </a:pPr>
            <a:r>
              <a:rPr lang="en-GB" sz="1700" dirty="0"/>
              <a:t>Crooks, T. (1988) </a:t>
            </a:r>
            <a:r>
              <a:rPr lang="en-GB" sz="1700" i="1" dirty="0"/>
              <a:t>Assessing student performance, </a:t>
            </a:r>
            <a:r>
              <a:rPr lang="en-GB" sz="1700" dirty="0"/>
              <a:t>HERDSA Green Guide No 8 HERDSA (reprinted 1994).</a:t>
            </a:r>
          </a:p>
          <a:p>
            <a:pPr marL="609600" indent="-609600" eaLnBrk="1" hangingPunct="1">
              <a:buNone/>
              <a:defRPr/>
            </a:pPr>
            <a:r>
              <a:rPr lang="en-GB" sz="1700" dirty="0" err="1"/>
              <a:t>Dunworth</a:t>
            </a:r>
            <a:r>
              <a:rPr lang="en-GB" sz="1700" dirty="0"/>
              <a:t>, K. and Sanchez, H.S., (2016). Perceptions of quality in staff-student written feedback in higher education: a case study. </a:t>
            </a:r>
            <a:r>
              <a:rPr lang="en-GB" sz="1700" i="1" dirty="0"/>
              <a:t>Teaching in Higher Education</a:t>
            </a:r>
            <a:r>
              <a:rPr lang="en-GB" sz="1700" dirty="0"/>
              <a:t>, </a:t>
            </a:r>
            <a:r>
              <a:rPr lang="en-GB" sz="1700" i="1" dirty="0"/>
              <a:t>21</a:t>
            </a:r>
            <a:r>
              <a:rPr lang="en-GB" sz="1700" dirty="0"/>
              <a:t>(5), pp.576-589.</a:t>
            </a:r>
          </a:p>
          <a:p>
            <a:pPr marL="609600" indent="-609600" eaLnBrk="1" hangingPunct="1">
              <a:buNone/>
              <a:defRPr/>
            </a:pPr>
            <a:r>
              <a:rPr lang="en-GB" sz="1700" dirty="0"/>
              <a:t>Dweck, C. S. (2000) </a:t>
            </a:r>
            <a:r>
              <a:rPr lang="en-GB" sz="1700" i="1" dirty="0"/>
              <a:t>Self Theories: Their Role in Motivation, Personality and Development, </a:t>
            </a:r>
            <a:r>
              <a:rPr lang="en-GB" sz="1700" dirty="0"/>
              <a:t>Lillington, NC: Taylor &amp; Francis.</a:t>
            </a:r>
          </a:p>
          <a:p>
            <a:pPr marL="609600" indent="-609600" eaLnBrk="1" hangingPunct="1">
              <a:buFont typeface="Wingdings" pitchFamily="2" charset="2"/>
              <a:buNone/>
              <a:defRPr/>
            </a:pPr>
            <a:r>
              <a:rPr lang="en-GB" sz="1700" dirty="0" err="1"/>
              <a:t>Falchikov</a:t>
            </a:r>
            <a:r>
              <a:rPr lang="en-GB" sz="1700" dirty="0"/>
              <a:t>, N. (2004) </a:t>
            </a:r>
            <a:r>
              <a:rPr lang="en-GB" sz="1700" i="1" dirty="0"/>
              <a:t>Improving Assessment through Student Involvement: Practical Solutions for Aiding Learning in Higher and Further Education,</a:t>
            </a:r>
            <a:r>
              <a:rPr lang="en-GB" sz="1700" dirty="0"/>
              <a:t> London: Routledge.</a:t>
            </a:r>
          </a:p>
          <a:p>
            <a:pPr marL="609600" indent="-609600" eaLnBrk="1" hangingPunct="1">
              <a:buFont typeface="Wingdings" pitchFamily="2" charset="2"/>
              <a:buNone/>
              <a:defRPr/>
            </a:pPr>
            <a:r>
              <a:rPr lang="en-GB" sz="1700" dirty="0"/>
              <a:t>Gibbs, G. (1999) </a:t>
            </a:r>
            <a:r>
              <a:rPr lang="en-GB" sz="1700" i="1" dirty="0"/>
              <a:t>Using assessment strategically to change the way students learn</a:t>
            </a:r>
            <a:r>
              <a:rPr lang="en-GB" sz="1700" dirty="0"/>
              <a:t>, in Brown S. &amp; </a:t>
            </a:r>
            <a:r>
              <a:rPr lang="en-GB" sz="1700" dirty="0" err="1"/>
              <a:t>Glasner</a:t>
            </a:r>
            <a:r>
              <a:rPr lang="en-GB" sz="1700" dirty="0"/>
              <a:t>, A. (eds.), </a:t>
            </a:r>
            <a:r>
              <a:rPr lang="en-GB" sz="1700" i="1" dirty="0"/>
              <a:t>Assessment Matters in Higher Education: Choosing and Using Diverse Approaches, </a:t>
            </a:r>
            <a:r>
              <a:rPr lang="en-GB" sz="1700" dirty="0"/>
              <a:t>Maidenhead: SRHE/Open University Press.</a:t>
            </a:r>
          </a:p>
          <a:p>
            <a:pPr marL="609600" indent="-609600" eaLnBrk="1" hangingPunct="1">
              <a:buFont typeface="Wingdings" pitchFamily="2" charset="2"/>
              <a:buNone/>
              <a:defRPr/>
            </a:pPr>
            <a:r>
              <a:rPr lang="en-GB" sz="1700" dirty="0"/>
              <a:t>Higher Education Academy (2012) </a:t>
            </a:r>
            <a:r>
              <a:rPr lang="en-GB" sz="1700" i="1" dirty="0"/>
              <a:t>A marked improvement; transforming assessment in higher education</a:t>
            </a:r>
            <a:r>
              <a:rPr lang="en-GB" sz="1700" dirty="0"/>
              <a:t>, York: HEA.</a:t>
            </a:r>
          </a:p>
          <a:p>
            <a:pPr eaLnBrk="1" hangingPunct="1">
              <a:defRPr/>
            </a:pPr>
            <a:endParaRPr lang="en-GB" sz="1700" dirty="0"/>
          </a:p>
          <a:p>
            <a:pPr eaLnBrk="1" hangingPunct="1">
              <a:defRPr/>
            </a:pPr>
            <a:endParaRPr lang="en-GB" sz="1700" dirty="0"/>
          </a:p>
          <a:p>
            <a:pPr eaLnBrk="1" hangingPunct="1">
              <a:defRPr/>
            </a:pPr>
            <a:endParaRPr lang="en-GB" sz="1700" dirty="0"/>
          </a:p>
          <a:p>
            <a:pPr eaLnBrk="1" hangingPunct="1">
              <a:defRPr/>
            </a:pPr>
            <a:endParaRPr lang="en-GB" sz="1700" dirty="0"/>
          </a:p>
        </p:txBody>
      </p:sp>
    </p:spTree>
    <p:extLst>
      <p:ext uri="{BB962C8B-B14F-4D97-AF65-F5344CB8AC3E}">
        <p14:creationId xmlns:p14="http://schemas.microsoft.com/office/powerpoint/2010/main" val="31630900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kern="1200" dirty="0">
                <a:solidFill>
                  <a:srgbClr val="00B0F0"/>
                </a:solidFill>
                <a:latin typeface="Calibri" panose="020F0502020204030204" pitchFamily="34" charset="0"/>
                <a:cs typeface="Calibri" panose="020F0502020204030204" pitchFamily="34" charset="0"/>
              </a:rPr>
              <a:t>Useful references and further reading (3)</a:t>
            </a:r>
          </a:p>
        </p:txBody>
      </p:sp>
      <p:sp>
        <p:nvSpPr>
          <p:cNvPr id="43011" name="Rectangle 3"/>
          <p:cNvSpPr>
            <a:spLocks noGrp="1" noChangeArrowheads="1"/>
          </p:cNvSpPr>
          <p:nvPr>
            <p:ph type="body" idx="1"/>
          </p:nvPr>
        </p:nvSpPr>
        <p:spPr>
          <a:xfrm>
            <a:off x="142844" y="908720"/>
            <a:ext cx="8750331" cy="5473031"/>
          </a:xfrm>
        </p:spPr>
        <p:txBody>
          <a:bodyPr/>
          <a:lstStyle/>
          <a:p>
            <a:pPr eaLnBrk="1" hangingPunct="1">
              <a:buNone/>
              <a:defRPr/>
            </a:pPr>
            <a:r>
              <a:rPr lang="en-GB" sz="1800" dirty="0" err="1"/>
              <a:t>Hawe</a:t>
            </a:r>
            <a:r>
              <a:rPr lang="en-GB" sz="1800" dirty="0"/>
              <a:t>, E., Lightfoot, U., &amp; Dixon, H. (2017). First-year students working with exemplars: Promoting self-efficacy, self-monitoring and self-regulation. Journal of Further and Higher Education, 1-15. </a:t>
            </a:r>
          </a:p>
          <a:p>
            <a:pPr eaLnBrk="1" hangingPunct="1">
              <a:buNone/>
              <a:defRPr/>
            </a:pPr>
            <a:r>
              <a:rPr lang="en-GB" sz="1800" dirty="0"/>
              <a:t>Hendry, G. D., White, P., &amp; Herbert, C. (2016). Providing Exemplar-Based “Feedforward” before an Assessment: The Role of Teacher Explanation. Active Learning in Higher Education, 17(2), 99-109. </a:t>
            </a:r>
          </a:p>
          <a:p>
            <a:pPr eaLnBrk="1" hangingPunct="1">
              <a:buNone/>
              <a:defRPr/>
            </a:pPr>
            <a:r>
              <a:rPr lang="en-GB" sz="1800" dirty="0"/>
              <a:t>Hounsell, D., McCune, V., Hounsell, J. and </a:t>
            </a:r>
            <a:r>
              <a:rPr lang="en-GB" sz="1800" dirty="0" err="1"/>
              <a:t>Litjens</a:t>
            </a:r>
            <a:r>
              <a:rPr lang="en-GB" sz="1800" dirty="0"/>
              <a:t>, J., (2008). The quality of guidance and feedback to students. </a:t>
            </a:r>
            <a:r>
              <a:rPr lang="en-GB" sz="1800" i="1" dirty="0"/>
              <a:t>Higher Education Research &amp; Development</a:t>
            </a:r>
            <a:r>
              <a:rPr lang="en-GB" sz="1800" dirty="0"/>
              <a:t>, </a:t>
            </a:r>
            <a:r>
              <a:rPr lang="en-GB" sz="1800" i="1" dirty="0"/>
              <a:t>27</a:t>
            </a:r>
            <a:r>
              <a:rPr lang="en-GB" sz="1800" dirty="0"/>
              <a:t>(1), pp.55-67. </a:t>
            </a:r>
          </a:p>
          <a:p>
            <a:pPr eaLnBrk="1" hangingPunct="1">
              <a:buNone/>
              <a:defRPr/>
            </a:pPr>
            <a:r>
              <a:rPr lang="en-GB" sz="1800" dirty="0"/>
              <a:t>Newton, P. M. (2018) How Common Is Commercial Contract Cheating in Higher Education and Is It Increasing? A Systematic Review </a:t>
            </a:r>
            <a:r>
              <a:rPr lang="en-GB" sz="1800" dirty="0">
                <a:hlinkClick r:id="rId3"/>
              </a:rPr>
              <a:t>https://www.frontiersin.org/articles/10.3389/feduc.2018.00067/full</a:t>
            </a:r>
            <a:r>
              <a:rPr lang="en-GB" sz="1800" dirty="0"/>
              <a:t> </a:t>
            </a:r>
          </a:p>
          <a:p>
            <a:pPr eaLnBrk="1" hangingPunct="1">
              <a:buFont typeface="Wingdings" pitchFamily="2" charset="2"/>
              <a:buNone/>
              <a:defRPr/>
            </a:pPr>
            <a:r>
              <a:rPr lang="en-GB" sz="1800" dirty="0"/>
              <a:t>Nicol, D. J. and Macfarlane-Dick, D. (2006) Formative assessment and self-regulated learning: A model and seven principles of good feedback practice, </a:t>
            </a:r>
            <a:r>
              <a:rPr lang="en-GB" sz="1800" i="1" dirty="0"/>
              <a:t>Studies in Higher Education </a:t>
            </a:r>
            <a:r>
              <a:rPr lang="en-GB" sz="1800" i="1" dirty="0" err="1"/>
              <a:t>Vol</a:t>
            </a:r>
            <a:r>
              <a:rPr lang="en-GB" sz="1800" i="1" dirty="0"/>
              <a:t> 31(2), 199-218.</a:t>
            </a:r>
          </a:p>
          <a:p>
            <a:pPr eaLnBrk="1" hangingPunct="1">
              <a:buNone/>
              <a:defRPr/>
            </a:pPr>
            <a:r>
              <a:rPr lang="en-GB" sz="1800" dirty="0"/>
              <a:t>PASS project Bradford </a:t>
            </a:r>
            <a:r>
              <a:rPr lang="en-GB" sz="1800" dirty="0">
                <a:hlinkClick r:id="rId4"/>
              </a:rPr>
              <a:t>http://www.pass.brad.ac.uk/</a:t>
            </a:r>
            <a:r>
              <a:rPr lang="en-GB" sz="1800" dirty="0"/>
              <a:t> Accessed November 2013.</a:t>
            </a:r>
          </a:p>
          <a:p>
            <a:pPr eaLnBrk="1" hangingPunct="1">
              <a:buNone/>
              <a:defRPr/>
            </a:pPr>
            <a:r>
              <a:rPr lang="en-GB" sz="1800" dirty="0"/>
              <a:t>Pickford, R. and Brown, S. (2006) </a:t>
            </a:r>
            <a:r>
              <a:rPr lang="en-GB" sz="1800" i="1" dirty="0"/>
              <a:t>Assessing skills and practice,</a:t>
            </a:r>
            <a:r>
              <a:rPr lang="en-GB" sz="1800" dirty="0"/>
              <a:t> London: Routledge. </a:t>
            </a:r>
          </a:p>
          <a:p>
            <a:pPr eaLnBrk="1" hangingPunct="1">
              <a:buNone/>
              <a:defRPr/>
            </a:pPr>
            <a:r>
              <a:rPr lang="en-GB" sz="1800" dirty="0" err="1"/>
              <a:t>Rotheram</a:t>
            </a:r>
            <a:r>
              <a:rPr lang="en-GB" sz="1800" dirty="0"/>
              <a:t>, B. (2009) </a:t>
            </a:r>
            <a:r>
              <a:rPr lang="en-GB" sz="1800" i="1" dirty="0"/>
              <a:t>Sounds Good,</a:t>
            </a:r>
            <a:r>
              <a:rPr lang="en-GB" sz="1800" dirty="0"/>
              <a:t> JISC project </a:t>
            </a:r>
            <a:r>
              <a:rPr lang="en-GB" sz="1800" dirty="0">
                <a:hlinkClick r:id="rId5"/>
              </a:rPr>
              <a:t>http://www.jisc.ac.uk/whatwedo/programmes/usersandinnovation/soundsgood.aspx</a:t>
            </a:r>
            <a:r>
              <a:rPr lang="en-GB" sz="1800" dirty="0"/>
              <a:t> </a:t>
            </a:r>
          </a:p>
          <a:p>
            <a:pPr eaLnBrk="1" hangingPunct="1">
              <a:buNone/>
              <a:defRPr/>
            </a:pPr>
            <a:endParaRPr lang="en-GB" sz="1800" dirty="0"/>
          </a:p>
          <a:p>
            <a:pPr eaLnBrk="1" hangingPunct="1">
              <a:lnSpc>
                <a:spcPct val="90000"/>
              </a:lnSpc>
              <a:buFont typeface="Wingdings" pitchFamily="2" charset="2"/>
              <a:buNone/>
              <a:defRPr/>
            </a:pPr>
            <a:endParaRPr lang="en-GB" sz="1800" dirty="0"/>
          </a:p>
        </p:txBody>
      </p:sp>
    </p:spTree>
    <p:extLst>
      <p:ext uri="{BB962C8B-B14F-4D97-AF65-F5344CB8AC3E}">
        <p14:creationId xmlns:p14="http://schemas.microsoft.com/office/powerpoint/2010/main" val="14227102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kern="1200" dirty="0">
                <a:solidFill>
                  <a:srgbClr val="00B0F0"/>
                </a:solidFill>
                <a:latin typeface="Calibri" panose="020F0502020204030204" pitchFamily="34" charset="0"/>
                <a:cs typeface="Calibri" panose="020F0502020204030204" pitchFamily="34" charset="0"/>
              </a:rPr>
              <a:t>Useful references and further reading (4)</a:t>
            </a:r>
          </a:p>
        </p:txBody>
      </p:sp>
      <p:sp>
        <p:nvSpPr>
          <p:cNvPr id="48131" name="Content Placeholder 2"/>
          <p:cNvSpPr>
            <a:spLocks noGrp="1"/>
          </p:cNvSpPr>
          <p:nvPr>
            <p:ph idx="1"/>
          </p:nvPr>
        </p:nvSpPr>
        <p:spPr>
          <a:xfrm>
            <a:off x="468313" y="980728"/>
            <a:ext cx="8229600" cy="5221635"/>
          </a:xfrm>
        </p:spPr>
        <p:txBody>
          <a:bodyPr/>
          <a:lstStyle/>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Font typeface="Wingdings" pitchFamily="2" charset="2"/>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Font typeface="Wingdings" pitchFamily="2" charset="2"/>
              <a:buNone/>
            </a:pPr>
            <a:r>
              <a:rPr lang="en-GB" sz="2000" dirty="0"/>
              <a:t>Ryan, J. (2000) </a:t>
            </a:r>
            <a:r>
              <a:rPr lang="en-GB" sz="2000" i="1" dirty="0"/>
              <a:t>A Guide to Teaching International Students,</a:t>
            </a:r>
            <a:r>
              <a:rPr lang="en-GB" sz="2000" dirty="0"/>
              <a:t> Oxford Centre for Staff and Learning Development.</a:t>
            </a:r>
          </a:p>
          <a:p>
            <a:pPr eaLnBrk="1" hangingPunct="1">
              <a:buNone/>
            </a:pPr>
            <a:r>
              <a:rPr lang="en-GB" sz="2000" dirty="0" err="1">
                <a:solidFill>
                  <a:srgbClr val="000000"/>
                </a:solidFill>
                <a:latin typeface="Calibri" panose="020F0502020204030204" pitchFamily="34" charset="0"/>
              </a:rPr>
              <a:t>Scoles</a:t>
            </a:r>
            <a:r>
              <a:rPr lang="en-GB" sz="2000" dirty="0">
                <a:solidFill>
                  <a:srgbClr val="000000"/>
                </a:solidFill>
                <a:latin typeface="Calibri" panose="020F0502020204030204" pitchFamily="34" charset="0"/>
              </a:rPr>
              <a:t>, J., </a:t>
            </a:r>
            <a:r>
              <a:rPr lang="en-GB" sz="2000" dirty="0" err="1">
                <a:solidFill>
                  <a:srgbClr val="000000"/>
                </a:solidFill>
                <a:latin typeface="Calibri" panose="020F0502020204030204" pitchFamily="34" charset="0"/>
              </a:rPr>
              <a:t>Huxham</a:t>
            </a:r>
            <a:r>
              <a:rPr lang="en-GB" sz="2000" dirty="0">
                <a:solidFill>
                  <a:srgbClr val="000000"/>
                </a:solidFill>
                <a:latin typeface="Calibri" panose="020F0502020204030204" pitchFamily="34" charset="0"/>
              </a:rPr>
              <a:t>, M., &amp; </a:t>
            </a:r>
            <a:r>
              <a:rPr lang="en-GB" sz="2000" dirty="0" err="1">
                <a:solidFill>
                  <a:srgbClr val="000000"/>
                </a:solidFill>
                <a:latin typeface="Calibri" panose="020F0502020204030204" pitchFamily="34" charset="0"/>
              </a:rPr>
              <a:t>Mcarthur</a:t>
            </a:r>
            <a:r>
              <a:rPr lang="en-GB" sz="2000" dirty="0">
                <a:solidFill>
                  <a:srgbClr val="000000"/>
                </a:solidFill>
                <a:latin typeface="Calibri" panose="020F0502020204030204" pitchFamily="34" charset="0"/>
              </a:rPr>
              <a:t>, J. (2013). No longer exempt from good practice: Using exemplars to close the feedback gap for exams. </a:t>
            </a:r>
            <a:r>
              <a:rPr lang="en-GB" sz="2000" i="1" dirty="0">
                <a:solidFill>
                  <a:srgbClr val="000000"/>
                </a:solidFill>
                <a:latin typeface="Calibri" panose="020F0502020204030204" pitchFamily="34" charset="0"/>
              </a:rPr>
              <a:t>Assessment &amp; Evaluation in Higher Education, 38</a:t>
            </a:r>
            <a:r>
              <a:rPr lang="en-GB" sz="2000" dirty="0">
                <a:solidFill>
                  <a:srgbClr val="000000"/>
                </a:solidFill>
                <a:latin typeface="Calibri" panose="020F0502020204030204" pitchFamily="34" charset="0"/>
              </a:rPr>
              <a:t>(6), 631-645.</a:t>
            </a:r>
            <a:endParaRPr lang="en-GB" sz="2000" dirty="0"/>
          </a:p>
          <a:p>
            <a:pPr eaLnBrk="1" hangingPunct="1">
              <a:buFont typeface="Wingdings" pitchFamily="2" charset="2"/>
              <a:buNone/>
            </a:pPr>
            <a:r>
              <a:rPr lang="en-GB" sz="2000" dirty="0"/>
              <a:t>Stefani, L. and Carroll, J. (2001) </a:t>
            </a:r>
            <a:r>
              <a:rPr lang="en-GB" sz="2000" i="1" dirty="0"/>
              <a:t>A Briefing on Plagiarism, </a:t>
            </a:r>
            <a:r>
              <a:rPr lang="en-GB" sz="2000" dirty="0"/>
              <a:t>LTSN</a:t>
            </a:r>
            <a:r>
              <a:rPr lang="en-GB" sz="2000" i="1" dirty="0"/>
              <a:t> </a:t>
            </a:r>
          </a:p>
          <a:p>
            <a:pPr eaLnBrk="1" hangingPunct="1">
              <a:buFont typeface="Wingdings" pitchFamily="2" charset="2"/>
              <a:buNone/>
            </a:pPr>
            <a:r>
              <a:rPr lang="en-GB" sz="2000" dirty="0"/>
              <a:t>Sadler, D. Royce (2010) Beyond feedback: developing student capability in complex appraisal,</a:t>
            </a:r>
            <a:br>
              <a:rPr lang="en-GB" sz="2000" dirty="0"/>
            </a:br>
            <a:r>
              <a:rPr lang="en-GB" sz="2000" i="1" dirty="0"/>
              <a:t>Assessment &amp; Evaluation in Higher Education, 35: 5, 535-550.</a:t>
            </a:r>
          </a:p>
          <a:p>
            <a:pPr eaLnBrk="1" hangingPunct="1">
              <a:buNone/>
            </a:pPr>
            <a:r>
              <a:rPr lang="en-GB" sz="2000" dirty="0"/>
              <a:t>Yorke, M. (1999) </a:t>
            </a:r>
            <a:r>
              <a:rPr lang="en-GB" sz="2000" i="1" dirty="0"/>
              <a:t>Leaving Early: Undergraduate Non-completion in Higher Education,</a:t>
            </a:r>
            <a:r>
              <a:rPr lang="en-GB" sz="2000" dirty="0"/>
              <a:t> London: Routledge.</a:t>
            </a:r>
          </a:p>
          <a:p>
            <a:pPr eaLnBrk="1" hangingPunct="1">
              <a:buFont typeface="Wingdings" pitchFamily="2" charset="2"/>
              <a:buNone/>
            </a:pPr>
            <a:endParaRPr lang="en-GB" sz="2000" dirty="0"/>
          </a:p>
          <a:p>
            <a:endParaRPr lang="en-GB" sz="2000" dirty="0"/>
          </a:p>
        </p:txBody>
      </p:sp>
    </p:spTree>
    <p:extLst>
      <p:ext uri="{BB962C8B-B14F-4D97-AF65-F5344CB8AC3E}">
        <p14:creationId xmlns:p14="http://schemas.microsoft.com/office/powerpoint/2010/main" val="386439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You will be able to download my main slides</a:t>
            </a:r>
            <a:endParaRPr lang="en-US" sz="32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 later today </a:t>
            </a:r>
            <a:r>
              <a:rPr lang="en-GB" dirty="0">
                <a:solidFill>
                  <a:srgbClr val="008000"/>
                </a:solidFill>
                <a:latin typeface="Calibri" pitchFamily="34" charset="0"/>
              </a:rPr>
              <a:t>(http://phil-race.co.uk/)</a:t>
            </a:r>
          </a:p>
          <a:p>
            <a:r>
              <a:rPr lang="en-GB" dirty="0">
                <a:latin typeface="Calibri" pitchFamily="34" charset="0"/>
              </a:rPr>
              <a:t>I won’t post pictures and video-clips, as this would make the file-size too large.</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extLst>
      <p:ext uri="{BB962C8B-B14F-4D97-AF65-F5344CB8AC3E}">
        <p14:creationId xmlns:p14="http://schemas.microsoft.com/office/powerpoint/2010/main" val="359833941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93C5A-F501-4608-9070-0DC1CF29B2CC}"/>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Factors underpinning successful teaching</a:t>
            </a:r>
          </a:p>
        </p:txBody>
      </p:sp>
      <p:sp>
        <p:nvSpPr>
          <p:cNvPr id="3" name="Content Placeholder 2">
            <a:extLst>
              <a:ext uri="{FF2B5EF4-FFF2-40B4-BE49-F238E27FC236}">
                <a16:creationId xmlns:a16="http://schemas.microsoft.com/office/drawing/2014/main" id="{679828A7-DED7-4268-8F4A-FBD780D77ED8}"/>
              </a:ext>
            </a:extLst>
          </p:cNvPr>
          <p:cNvSpPr>
            <a:spLocks noGrp="1"/>
          </p:cNvSpPr>
          <p:nvPr>
            <p:ph idx="1"/>
          </p:nvPr>
        </p:nvSpPr>
        <p:spPr/>
        <p:txBody>
          <a:bodyPr/>
          <a:lstStyle/>
          <a:p>
            <a:r>
              <a:rPr lang="en-GB" dirty="0"/>
              <a:t>In sessions last year, we looked at the factors underpinning successful learning, ways of helping students to use effective feedback.</a:t>
            </a:r>
          </a:p>
          <a:p>
            <a:r>
              <a:rPr lang="en-GB" dirty="0"/>
              <a:t>Today on to the very important matter of assessment design. Assessment takes a lot of our time, and a lot of student time, and is crucial for their careers.</a:t>
            </a:r>
          </a:p>
          <a:p>
            <a:r>
              <a:rPr lang="en-GB" dirty="0"/>
              <a:t>“You can escape bad teaching, but you can’t escape bad assessment” (David Boud).</a:t>
            </a:r>
          </a:p>
        </p:txBody>
      </p:sp>
    </p:spTree>
    <p:extLst>
      <p:ext uri="{BB962C8B-B14F-4D97-AF65-F5344CB8AC3E}">
        <p14:creationId xmlns:p14="http://schemas.microsoft.com/office/powerpoint/2010/main" val="2574334394"/>
      </p:ext>
    </p:extLst>
  </p:cSld>
  <p:clrMapOvr>
    <a:masterClrMapping/>
  </p:clrMapOvr>
  <p:transition/>
</p:sld>
</file>

<file path=ppt/theme/theme1.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5638</Words>
  <Application>Microsoft Office PowerPoint</Application>
  <PresentationFormat>On-screen Show (4:3)</PresentationFormat>
  <Paragraphs>582</Paragraphs>
  <Slides>76</Slides>
  <Notes>36</Notes>
  <HiddenSlides>0</HiddenSlides>
  <MMClips>0</MMClips>
  <ScaleCrop>false</ScaleCrop>
  <HeadingPairs>
    <vt:vector size="6" baseType="variant">
      <vt:variant>
        <vt:lpstr>Fonts Used</vt:lpstr>
      </vt:variant>
      <vt:variant>
        <vt:i4>13</vt:i4>
      </vt:variant>
      <vt:variant>
        <vt:lpstr>Theme</vt:lpstr>
      </vt:variant>
      <vt:variant>
        <vt:i4>22</vt:i4>
      </vt:variant>
      <vt:variant>
        <vt:lpstr>Slide Titles</vt:lpstr>
      </vt:variant>
      <vt:variant>
        <vt:i4>76</vt:i4>
      </vt:variant>
    </vt:vector>
  </HeadingPairs>
  <TitlesOfParts>
    <vt:vector size="111" baseType="lpstr">
      <vt:lpstr>AR CARTER</vt:lpstr>
      <vt:lpstr>Arial</vt:lpstr>
      <vt:lpstr>Arial Rounded MT Bold</vt:lpstr>
      <vt:lpstr>Calibri</vt:lpstr>
      <vt:lpstr>Calibri Light</vt:lpstr>
      <vt:lpstr>Comic Sans MS</vt:lpstr>
      <vt:lpstr>Creepy</vt:lpstr>
      <vt:lpstr>Curlz MT</vt:lpstr>
      <vt:lpstr>Monotype Sorts</vt:lpstr>
      <vt:lpstr>Tahoma</vt:lpstr>
      <vt:lpstr>Times New Roman</vt:lpstr>
      <vt:lpstr>Trebuchet MS</vt:lpstr>
      <vt:lpstr>Wingdings</vt:lpstr>
      <vt:lpstr>5_Custom Design</vt:lpstr>
      <vt:lpstr>83_Custom Design</vt:lpstr>
      <vt:lpstr>79_Custom Design</vt:lpstr>
      <vt:lpstr>96_Custom Design</vt:lpstr>
      <vt:lpstr>9_Custom Design</vt:lpstr>
      <vt:lpstr>44_Custom Design</vt:lpstr>
      <vt:lpstr>2_LeedsMet template</vt:lpstr>
      <vt:lpstr>4_Professional</vt:lpstr>
      <vt:lpstr>105_Custom Design</vt:lpstr>
      <vt:lpstr>126_Custom Design</vt:lpstr>
      <vt:lpstr>70_Custom Design</vt:lpstr>
      <vt:lpstr>Office Theme</vt:lpstr>
      <vt:lpstr>1_LeedsMet template</vt:lpstr>
      <vt:lpstr>11_Custom Design</vt:lpstr>
      <vt:lpstr>81_Custom Design</vt:lpstr>
      <vt:lpstr>89_Custom Design</vt:lpstr>
      <vt:lpstr>1_Office Theme</vt:lpstr>
      <vt:lpstr>10_Office Theme</vt:lpstr>
      <vt:lpstr>95_Custom Design</vt:lpstr>
      <vt:lpstr>6_Custom Design</vt:lpstr>
      <vt:lpstr>6_LeedsMet template</vt:lpstr>
      <vt:lpstr>120_Custom Design</vt:lpstr>
      <vt:lpstr>Effective assessment –  Reinventing assessment</vt:lpstr>
      <vt:lpstr> About Phil…</vt:lpstr>
      <vt:lpstr>Making learning happen</vt:lpstr>
      <vt:lpstr>Download anytime Phil’s materials on feedback, assessment, and learning</vt:lpstr>
      <vt:lpstr>Towards assessment as learning</vt:lpstr>
      <vt:lpstr>Today</vt:lpstr>
      <vt:lpstr>Time-constrained assessed written Post-it exercise</vt:lpstr>
      <vt:lpstr>You will be able to download my main slides</vt:lpstr>
      <vt:lpstr>Factors underpinning successful teaching</vt:lpstr>
      <vt:lpstr>Context</vt:lpstr>
      <vt:lpstr>Thought for the day: Einstein</vt:lpstr>
      <vt:lpstr>Announcement about mobile phones and laptops...</vt:lpstr>
      <vt:lpstr>Intended learning outcome</vt:lpstr>
      <vt:lpstr>Reinventing Assessment Fifteen ideas  for making assessment and feedback more effective, efficient and manageable for us, and for students</vt:lpstr>
      <vt:lpstr>Why re-invent assessment and feedback now?</vt:lpstr>
      <vt:lpstr>Reinventing assessment and feedback</vt:lpstr>
      <vt:lpstr>Fifteen ideas for making assessment and feedback more effective, efficient and manageable for us, and for students</vt:lpstr>
      <vt:lpstr>Your initial thoughts on these 15</vt:lpstr>
      <vt:lpstr>Which letter scored highest on your post-it?</vt:lpstr>
      <vt:lpstr>PowerPoint Presentation</vt:lpstr>
      <vt:lpstr>Experience of Royce Sadler on standards, assessment and feedback</vt:lpstr>
      <vt:lpstr>HEA Fellowships? (Professional development relating to teaching, learning and assessment)</vt:lpstr>
      <vt:lpstr>PowerPoint Presentation</vt:lpstr>
      <vt:lpstr>PowerPoint Presentation</vt:lpstr>
      <vt:lpstr>Use link below to download the new materials on feedback and assessment produced in 2017-18 by Kay Sambell, Sally Brown and Phil Race for Edinburgh Napier University, (adapted versions for Ireland launched last Thursday in Cork as ‘TACIT guides’)</vt:lpstr>
      <vt:lpstr>Teaching, learning and enthusiasm</vt:lpstr>
      <vt:lpstr>The NSS Assessment and Feedback Agenda (2005-16)</vt:lpstr>
      <vt:lpstr>The new NSS statements (2017)</vt:lpstr>
      <vt:lpstr>PowerPoint Presentation</vt:lpstr>
      <vt:lpstr>PowerPoint Presentation</vt:lpstr>
      <vt:lpstr>PowerPoint Presentation</vt:lpstr>
      <vt:lpstr>PowerPoint Presentation</vt:lpstr>
      <vt:lpstr>PowerPoint Presentation</vt:lpstr>
      <vt:lpstr>PowerPoint Presentation</vt:lpstr>
      <vt:lpstr>My main worries about assessment...</vt:lpstr>
      <vt:lpstr>Boud et al 2010: ‘Assessment 2020’</vt:lpstr>
      <vt:lpstr>Boud et al, 2010</vt:lpstr>
      <vt:lpstr>PowerPoint Presentation</vt:lpstr>
      <vt:lpstr>PowerPoint Presentation</vt:lpstr>
      <vt:lpstr>PowerPoint Presentation</vt:lpstr>
      <vt:lpstr>Ten Concerns about exams</vt:lpstr>
      <vt:lpstr>PowerPoint Presentation</vt:lpstr>
      <vt:lpstr>Concerns about traditional exams</vt:lpstr>
      <vt:lpstr>PowerPoint Presentation</vt:lpstr>
      <vt:lpstr>Concerns about continuous assessment</vt:lpstr>
      <vt:lpstr>Five main problems with assessed essays</vt:lpstr>
      <vt:lpstr>The importance of dialogic assessment</vt:lpstr>
      <vt:lpstr>Modern institutions are moving away from being the providers of content, (where everything used to be about ‘delivery’), towards foregrounding two major functions: </vt:lpstr>
      <vt:lpstr>PowerPoint Presentation</vt:lpstr>
      <vt:lpstr>Bringing assessment and feedback to life Questions employers might ask at interview that could help us frame some of our assignments</vt:lpstr>
      <vt:lpstr>Reinventing Assessment Fifteen ideas  for making assessment and feedback more effective, efficient and manageable for us, and for students</vt:lpstr>
      <vt:lpstr>Fifteen ideas for making assessment and feedback more effective, efficient and manageable for us, and for students</vt:lpstr>
      <vt:lpstr>A Design much shorter assessments</vt:lpstr>
      <vt:lpstr>B Increase formative assessment and reduce summative assessment</vt:lpstr>
      <vt:lpstr>C Don’t just use essays</vt:lpstr>
      <vt:lpstr>D Make more use of oral feedback rather than written feedback</vt:lpstr>
      <vt:lpstr>E Speed up feedback so students still care about it when they receive it</vt:lpstr>
      <vt:lpstr>F Get students giving feedback to each other, and sharing feedback</vt:lpstr>
      <vt:lpstr>G Let students right into the meaning of assessment criteria, by explaining and illustrating these in whole-group contexts such as lectures</vt:lpstr>
      <vt:lpstr>H Show students a range of evidence of achievement</vt:lpstr>
      <vt:lpstr>I Get students themselves formulating evidence of achievement</vt:lpstr>
      <vt:lpstr>J Get students themselves designing and applying assessment criteria</vt:lpstr>
      <vt:lpstr>K  Make the most of feedback to students in small-group contexts, such as tutorials</vt:lpstr>
      <vt:lpstr>L Use statement banks to speed up formulating useful feedback</vt:lpstr>
      <vt:lpstr>M Get students self-assessing, and give them feedback on their self-assessment.</vt:lpstr>
      <vt:lpstr>N Try to avoid ‘final language’ in feedback</vt:lpstr>
      <vt:lpstr>O Always make assessment design a team effort</vt:lpstr>
      <vt:lpstr>PowerPoint Presentation</vt:lpstr>
      <vt:lpstr>Now your turn to make some informed judgements</vt:lpstr>
      <vt:lpstr>PowerPoint Presentation</vt:lpstr>
      <vt:lpstr>PowerPoint Presentation</vt:lpstr>
      <vt:lpstr>PowerPoint Presentation</vt:lpstr>
      <vt:lpstr>Useful references and further reading (1)</vt:lpstr>
      <vt:lpstr>Useful references and further reading (2)</vt:lpstr>
      <vt:lpstr>Useful references and further reading (3)</vt:lpstr>
      <vt:lpstr>Useful references and further reading (4)</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2019-03-07T20:09:32Z</dcterms:modified>
</cp:coreProperties>
</file>