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slideLayouts/slideLayout26.xml" ContentType="application/vnd.openxmlformats-officedocument.presentationml.slideLayout+xml"/>
  <Override PartName="/ppt/theme/theme23.xml" ContentType="application/vnd.openxmlformats-officedocument.theme+xml"/>
  <Override PartName="/ppt/slideLayouts/slideLayout27.xml" ContentType="application/vnd.openxmlformats-officedocument.presentationml.slideLayout+xml"/>
  <Override PartName="/ppt/theme/theme24.xml" ContentType="application/vnd.openxmlformats-officedocument.theme+xml"/>
  <Override PartName="/ppt/slideLayouts/slideLayout28.xml" ContentType="application/vnd.openxmlformats-officedocument.presentationml.slideLayout+xml"/>
  <Override PartName="/ppt/theme/theme2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6.xml" ContentType="application/vnd.openxmlformats-officedocument.theme+xml"/>
  <Override PartName="/ppt/slideLayouts/slideLayout31.xml" ContentType="application/vnd.openxmlformats-officedocument.presentationml.slideLayout+xml"/>
  <Override PartName="/ppt/theme/theme27.xml" ContentType="application/vnd.openxmlformats-officedocument.theme+xml"/>
  <Override PartName="/ppt/slideLayouts/slideLayout32.xml" ContentType="application/vnd.openxmlformats-officedocument.presentationml.slideLayout+xml"/>
  <Override PartName="/ppt/theme/theme28.xml" ContentType="application/vnd.openxmlformats-officedocument.theme+xml"/>
  <Override PartName="/ppt/slideLayouts/slideLayout33.xml" ContentType="application/vnd.openxmlformats-officedocument.presentationml.slideLayout+xml"/>
  <Override PartName="/ppt/theme/theme29.xml" ContentType="application/vnd.openxmlformats-officedocument.theme+xml"/>
  <Override PartName="/ppt/slideLayouts/slideLayout34.xml" ContentType="application/vnd.openxmlformats-officedocument.presentationml.slideLayout+xml"/>
  <Override PartName="/ppt/theme/theme30.xml" ContentType="application/vnd.openxmlformats-officedocument.theme+xml"/>
  <Override PartName="/ppt/slideLayouts/slideLayout35.xml" ContentType="application/vnd.openxmlformats-officedocument.presentationml.slideLayout+xml"/>
  <Override PartName="/ppt/theme/theme31.xml" ContentType="application/vnd.openxmlformats-officedocument.theme+xml"/>
  <Override PartName="/ppt/slideLayouts/slideLayout36.xml" ContentType="application/vnd.openxmlformats-officedocument.presentationml.slideLayout+xml"/>
  <Override PartName="/ppt/theme/theme32.xml" ContentType="application/vnd.openxmlformats-officedocument.theme+xml"/>
  <Override PartName="/ppt/slideLayouts/slideLayout37.xml" ContentType="application/vnd.openxmlformats-officedocument.presentationml.slideLayout+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slideLayouts/slideLayout39.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2.xml" ContentType="application/vnd.openxmlformats-officedocument.theme+xml"/>
  <Override PartName="/ppt/slideLayouts/slideLayout42.xml" ContentType="application/vnd.openxmlformats-officedocument.presentationml.slideLayout+xml"/>
  <Override PartName="/ppt/theme/theme43.xml" ContentType="application/vnd.openxmlformats-officedocument.theme+xml"/>
  <Override PartName="/ppt/slideLayouts/slideLayout43.xml" ContentType="application/vnd.openxmlformats-officedocument.presentationml.slideLayout+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slideLayouts/slideLayout47.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58" r:id="rId6"/>
    <p:sldMasterId id="2147484760" r:id="rId7"/>
    <p:sldMasterId id="2147484762" r:id="rId8"/>
    <p:sldMasterId id="2147484766" r:id="rId9"/>
    <p:sldMasterId id="2147484772" r:id="rId10"/>
    <p:sldMasterId id="2147484949" r:id="rId11"/>
    <p:sldMasterId id="2147485024" r:id="rId12"/>
    <p:sldMasterId id="2147485042" r:id="rId13"/>
    <p:sldMasterId id="2147485044" r:id="rId14"/>
    <p:sldMasterId id="2147485046" r:id="rId15"/>
    <p:sldMasterId id="2147485048" r:id="rId16"/>
    <p:sldMasterId id="2147485057" r:id="rId17"/>
    <p:sldMasterId id="2147485060" r:id="rId18"/>
    <p:sldMasterId id="2147485067" r:id="rId19"/>
    <p:sldMasterId id="2147485086" r:id="rId20"/>
    <p:sldMasterId id="2147485091" r:id="rId21"/>
    <p:sldMasterId id="2147485204" r:id="rId22"/>
    <p:sldMasterId id="2147485208" r:id="rId23"/>
    <p:sldMasterId id="2147485210" r:id="rId24"/>
    <p:sldMasterId id="2147485212" r:id="rId25"/>
    <p:sldMasterId id="2147485216" r:id="rId26"/>
    <p:sldMasterId id="2147485219" r:id="rId27"/>
    <p:sldMasterId id="2147485221" r:id="rId28"/>
    <p:sldMasterId id="2147485223" r:id="rId29"/>
    <p:sldMasterId id="2147485225" r:id="rId30"/>
    <p:sldMasterId id="2147485227" r:id="rId31"/>
    <p:sldMasterId id="2147485229" r:id="rId32"/>
    <p:sldMasterId id="2147485232" r:id="rId33"/>
    <p:sldMasterId id="2147485234" r:id="rId34"/>
    <p:sldMasterId id="2147485236" r:id="rId35"/>
    <p:sldMasterId id="2147485238" r:id="rId36"/>
    <p:sldMasterId id="2147485240" r:id="rId37"/>
    <p:sldMasterId id="2147485242" r:id="rId38"/>
    <p:sldMasterId id="2147485246" r:id="rId39"/>
    <p:sldMasterId id="2147485248" r:id="rId40"/>
    <p:sldMasterId id="2147485250" r:id="rId41"/>
    <p:sldMasterId id="2147485252" r:id="rId42"/>
    <p:sldMasterId id="2147485255" r:id="rId43"/>
    <p:sldMasterId id="2147485257" r:id="rId44"/>
    <p:sldMasterId id="2147485259" r:id="rId45"/>
    <p:sldMasterId id="2147485261" r:id="rId46"/>
    <p:sldMasterId id="2147485263" r:id="rId47"/>
    <p:sldMasterId id="2147485265" r:id="rId48"/>
  </p:sldMasterIdLst>
  <p:notesMasterIdLst>
    <p:notesMasterId r:id="rId183"/>
  </p:notesMasterIdLst>
  <p:sldIdLst>
    <p:sldId id="428" r:id="rId49"/>
    <p:sldId id="883" r:id="rId50"/>
    <p:sldId id="528" r:id="rId51"/>
    <p:sldId id="529" r:id="rId52"/>
    <p:sldId id="895" r:id="rId53"/>
    <p:sldId id="984" r:id="rId54"/>
    <p:sldId id="531" r:id="rId55"/>
    <p:sldId id="1194" r:id="rId56"/>
    <p:sldId id="976" r:id="rId57"/>
    <p:sldId id="260" r:id="rId58"/>
    <p:sldId id="1143" r:id="rId59"/>
    <p:sldId id="1514" r:id="rId60"/>
    <p:sldId id="1672" r:id="rId61"/>
    <p:sldId id="1673" r:id="rId62"/>
    <p:sldId id="1500" r:id="rId63"/>
    <p:sldId id="1501" r:id="rId64"/>
    <p:sldId id="1582" r:id="rId65"/>
    <p:sldId id="1237" r:id="rId66"/>
    <p:sldId id="1236" r:id="rId67"/>
    <p:sldId id="1221" r:id="rId68"/>
    <p:sldId id="639" r:id="rId69"/>
    <p:sldId id="986" r:id="rId70"/>
    <p:sldId id="459" r:id="rId71"/>
    <p:sldId id="834" r:id="rId72"/>
    <p:sldId id="1263" r:id="rId73"/>
    <p:sldId id="1226" r:id="rId74"/>
    <p:sldId id="1227" r:id="rId75"/>
    <p:sldId id="1228" r:id="rId76"/>
    <p:sldId id="1589" r:id="rId77"/>
    <p:sldId id="509" r:id="rId78"/>
    <p:sldId id="1233" r:id="rId79"/>
    <p:sldId id="1591" r:id="rId80"/>
    <p:sldId id="1584" r:id="rId81"/>
    <p:sldId id="896" r:id="rId82"/>
    <p:sldId id="1590" r:id="rId83"/>
    <p:sldId id="1467" r:id="rId84"/>
    <p:sldId id="1468" r:id="rId85"/>
    <p:sldId id="1096" r:id="rId86"/>
    <p:sldId id="904" r:id="rId87"/>
    <p:sldId id="906" r:id="rId88"/>
    <p:sldId id="907" r:id="rId89"/>
    <p:sldId id="1431" r:id="rId90"/>
    <p:sldId id="908" r:id="rId91"/>
    <p:sldId id="909" r:id="rId92"/>
    <p:sldId id="911" r:id="rId93"/>
    <p:sldId id="912" r:id="rId94"/>
    <p:sldId id="913" r:id="rId95"/>
    <p:sldId id="915" r:id="rId96"/>
    <p:sldId id="916" r:id="rId97"/>
    <p:sldId id="917" r:id="rId98"/>
    <p:sldId id="512" r:id="rId99"/>
    <p:sldId id="919" r:id="rId100"/>
    <p:sldId id="920" r:id="rId101"/>
    <p:sldId id="921" r:id="rId102"/>
    <p:sldId id="924" r:id="rId103"/>
    <p:sldId id="925" r:id="rId104"/>
    <p:sldId id="926" r:id="rId105"/>
    <p:sldId id="1192" r:id="rId106"/>
    <p:sldId id="1181" r:id="rId107"/>
    <p:sldId id="1234" r:id="rId108"/>
    <p:sldId id="932" r:id="rId109"/>
    <p:sldId id="933" r:id="rId110"/>
    <p:sldId id="934" r:id="rId111"/>
    <p:sldId id="935" r:id="rId112"/>
    <p:sldId id="936" r:id="rId113"/>
    <p:sldId id="937" r:id="rId114"/>
    <p:sldId id="938" r:id="rId115"/>
    <p:sldId id="939" r:id="rId116"/>
    <p:sldId id="940" r:id="rId117"/>
    <p:sldId id="941" r:id="rId118"/>
    <p:sldId id="1473" r:id="rId119"/>
    <p:sldId id="1474" r:id="rId120"/>
    <p:sldId id="1222" r:id="rId121"/>
    <p:sldId id="1476" r:id="rId122"/>
    <p:sldId id="256" r:id="rId123"/>
    <p:sldId id="1674" r:id="rId124"/>
    <p:sldId id="1595" r:id="rId125"/>
    <p:sldId id="1596" r:id="rId126"/>
    <p:sldId id="1597" r:id="rId127"/>
    <p:sldId id="1598" r:id="rId128"/>
    <p:sldId id="1599" r:id="rId129"/>
    <p:sldId id="1600" r:id="rId130"/>
    <p:sldId id="1602" r:id="rId131"/>
    <p:sldId id="1603" r:id="rId132"/>
    <p:sldId id="1604" r:id="rId133"/>
    <p:sldId id="1605" r:id="rId134"/>
    <p:sldId id="1606" r:id="rId135"/>
    <p:sldId id="1607" r:id="rId136"/>
    <p:sldId id="1608" r:id="rId137"/>
    <p:sldId id="1609" r:id="rId138"/>
    <p:sldId id="1610" r:id="rId139"/>
    <p:sldId id="1611" r:id="rId140"/>
    <p:sldId id="1612" r:id="rId141"/>
    <p:sldId id="1613" r:id="rId142"/>
    <p:sldId id="1614" r:id="rId143"/>
    <p:sldId id="1615" r:id="rId144"/>
    <p:sldId id="1616" r:id="rId145"/>
    <p:sldId id="1617" r:id="rId146"/>
    <p:sldId id="1618" r:id="rId147"/>
    <p:sldId id="1619" r:id="rId148"/>
    <p:sldId id="1620" r:id="rId149"/>
    <p:sldId id="1622" r:id="rId150"/>
    <p:sldId id="1623" r:id="rId151"/>
    <p:sldId id="1624" r:id="rId152"/>
    <p:sldId id="1625" r:id="rId153"/>
    <p:sldId id="1626" r:id="rId154"/>
    <p:sldId id="1628" r:id="rId155"/>
    <p:sldId id="1629" r:id="rId156"/>
    <p:sldId id="1642" r:id="rId157"/>
    <p:sldId id="1643" r:id="rId158"/>
    <p:sldId id="1646" r:id="rId159"/>
    <p:sldId id="1647" r:id="rId160"/>
    <p:sldId id="1648" r:id="rId161"/>
    <p:sldId id="1649" r:id="rId162"/>
    <p:sldId id="1650" r:id="rId163"/>
    <p:sldId id="1651" r:id="rId164"/>
    <p:sldId id="1652" r:id="rId165"/>
    <p:sldId id="1653" r:id="rId166"/>
    <p:sldId id="1654" r:id="rId167"/>
    <p:sldId id="1655" r:id="rId168"/>
    <p:sldId id="1656" r:id="rId169"/>
    <p:sldId id="1657" r:id="rId170"/>
    <p:sldId id="1658" r:id="rId171"/>
    <p:sldId id="1660" r:id="rId172"/>
    <p:sldId id="1661" r:id="rId173"/>
    <p:sldId id="1662" r:id="rId174"/>
    <p:sldId id="1664" r:id="rId175"/>
    <p:sldId id="1665" r:id="rId176"/>
    <p:sldId id="1671" r:id="rId177"/>
    <p:sldId id="1666" r:id="rId178"/>
    <p:sldId id="1667" r:id="rId179"/>
    <p:sldId id="1668" r:id="rId180"/>
    <p:sldId id="1669" r:id="rId181"/>
    <p:sldId id="1670" r:id="rId182"/>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0000"/>
    <a:srgbClr val="008000"/>
    <a:srgbClr val="FF6600"/>
    <a:srgbClr val="FF3300"/>
    <a:srgbClr val="9966FF"/>
    <a:srgbClr val="FFFFFF"/>
    <a:srgbClr val="660066"/>
    <a:srgbClr val="FF66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038" autoAdjust="0"/>
  </p:normalViewPr>
  <p:slideViewPr>
    <p:cSldViewPr>
      <p:cViewPr>
        <p:scale>
          <a:sx n="60" d="100"/>
          <a:sy n="60" d="100"/>
        </p:scale>
        <p:origin x="1662" y="1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16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5.xml"/><Relationship Id="rId68" Type="http://schemas.openxmlformats.org/officeDocument/2006/relationships/slide" Target="slides/slide20.xml"/><Relationship Id="rId84" Type="http://schemas.openxmlformats.org/officeDocument/2006/relationships/slide" Target="slides/slide36.xml"/><Relationship Id="rId89" Type="http://schemas.openxmlformats.org/officeDocument/2006/relationships/slide" Target="slides/slide41.xml"/><Relationship Id="rId112" Type="http://schemas.openxmlformats.org/officeDocument/2006/relationships/slide" Target="slides/slide64.xml"/><Relationship Id="rId133" Type="http://schemas.openxmlformats.org/officeDocument/2006/relationships/slide" Target="slides/slide85.xml"/><Relationship Id="rId138" Type="http://schemas.openxmlformats.org/officeDocument/2006/relationships/slide" Target="slides/slide90.xml"/><Relationship Id="rId154" Type="http://schemas.openxmlformats.org/officeDocument/2006/relationships/slide" Target="slides/slide106.xml"/><Relationship Id="rId159" Type="http://schemas.openxmlformats.org/officeDocument/2006/relationships/slide" Target="slides/slide111.xml"/><Relationship Id="rId175" Type="http://schemas.openxmlformats.org/officeDocument/2006/relationships/slide" Target="slides/slide127.xml"/><Relationship Id="rId170" Type="http://schemas.openxmlformats.org/officeDocument/2006/relationships/slide" Target="slides/slide122.xml"/><Relationship Id="rId16" Type="http://schemas.openxmlformats.org/officeDocument/2006/relationships/slideMaster" Target="slideMasters/slideMaster16.xml"/><Relationship Id="rId107" Type="http://schemas.openxmlformats.org/officeDocument/2006/relationships/slide" Target="slides/slide5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5.xml"/><Relationship Id="rId58" Type="http://schemas.openxmlformats.org/officeDocument/2006/relationships/slide" Target="slides/slide10.xml"/><Relationship Id="rId74" Type="http://schemas.openxmlformats.org/officeDocument/2006/relationships/slide" Target="slides/slide26.xml"/><Relationship Id="rId79" Type="http://schemas.openxmlformats.org/officeDocument/2006/relationships/slide" Target="slides/slide31.xml"/><Relationship Id="rId102" Type="http://schemas.openxmlformats.org/officeDocument/2006/relationships/slide" Target="slides/slide54.xml"/><Relationship Id="rId123" Type="http://schemas.openxmlformats.org/officeDocument/2006/relationships/slide" Target="slides/slide75.xml"/><Relationship Id="rId128" Type="http://schemas.openxmlformats.org/officeDocument/2006/relationships/slide" Target="slides/slide80.xml"/><Relationship Id="rId144" Type="http://schemas.openxmlformats.org/officeDocument/2006/relationships/slide" Target="slides/slide96.xml"/><Relationship Id="rId149" Type="http://schemas.openxmlformats.org/officeDocument/2006/relationships/slide" Target="slides/slide101.xml"/><Relationship Id="rId5" Type="http://schemas.openxmlformats.org/officeDocument/2006/relationships/slideMaster" Target="slideMasters/slideMaster5.xml"/><Relationship Id="rId90" Type="http://schemas.openxmlformats.org/officeDocument/2006/relationships/slide" Target="slides/slide42.xml"/><Relationship Id="rId95" Type="http://schemas.openxmlformats.org/officeDocument/2006/relationships/slide" Target="slides/slide47.xml"/><Relationship Id="rId160" Type="http://schemas.openxmlformats.org/officeDocument/2006/relationships/slide" Target="slides/slide112.xml"/><Relationship Id="rId165" Type="http://schemas.openxmlformats.org/officeDocument/2006/relationships/slide" Target="slides/slide117.xml"/><Relationship Id="rId181" Type="http://schemas.openxmlformats.org/officeDocument/2006/relationships/slide" Target="slides/slide133.xml"/><Relationship Id="rId186" Type="http://schemas.openxmlformats.org/officeDocument/2006/relationships/theme" Target="theme/theme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6.xml"/><Relationship Id="rId69" Type="http://schemas.openxmlformats.org/officeDocument/2006/relationships/slide" Target="slides/slide21.xml"/><Relationship Id="rId113" Type="http://schemas.openxmlformats.org/officeDocument/2006/relationships/slide" Target="slides/slide65.xml"/><Relationship Id="rId118" Type="http://schemas.openxmlformats.org/officeDocument/2006/relationships/slide" Target="slides/slide70.xml"/><Relationship Id="rId134" Type="http://schemas.openxmlformats.org/officeDocument/2006/relationships/slide" Target="slides/slide86.xml"/><Relationship Id="rId139" Type="http://schemas.openxmlformats.org/officeDocument/2006/relationships/slide" Target="slides/slide91.xml"/><Relationship Id="rId80" Type="http://schemas.openxmlformats.org/officeDocument/2006/relationships/slide" Target="slides/slide32.xml"/><Relationship Id="rId85" Type="http://schemas.openxmlformats.org/officeDocument/2006/relationships/slide" Target="slides/slide37.xml"/><Relationship Id="rId150" Type="http://schemas.openxmlformats.org/officeDocument/2006/relationships/slide" Target="slides/slide102.xml"/><Relationship Id="rId155" Type="http://schemas.openxmlformats.org/officeDocument/2006/relationships/slide" Target="slides/slide107.xml"/><Relationship Id="rId171" Type="http://schemas.openxmlformats.org/officeDocument/2006/relationships/slide" Target="slides/slide123.xml"/><Relationship Id="rId176" Type="http://schemas.openxmlformats.org/officeDocument/2006/relationships/slide" Target="slides/slide12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1.xml"/><Relationship Id="rId103" Type="http://schemas.openxmlformats.org/officeDocument/2006/relationships/slide" Target="slides/slide55.xml"/><Relationship Id="rId108" Type="http://schemas.openxmlformats.org/officeDocument/2006/relationships/slide" Target="slides/slide60.xml"/><Relationship Id="rId124" Type="http://schemas.openxmlformats.org/officeDocument/2006/relationships/slide" Target="slides/slide76.xml"/><Relationship Id="rId129" Type="http://schemas.openxmlformats.org/officeDocument/2006/relationships/slide" Target="slides/slide81.xml"/><Relationship Id="rId54" Type="http://schemas.openxmlformats.org/officeDocument/2006/relationships/slide" Target="slides/slide6.xml"/><Relationship Id="rId70" Type="http://schemas.openxmlformats.org/officeDocument/2006/relationships/slide" Target="slides/slide22.xml"/><Relationship Id="rId75" Type="http://schemas.openxmlformats.org/officeDocument/2006/relationships/slide" Target="slides/slide27.xml"/><Relationship Id="rId91" Type="http://schemas.openxmlformats.org/officeDocument/2006/relationships/slide" Target="slides/slide43.xml"/><Relationship Id="rId96" Type="http://schemas.openxmlformats.org/officeDocument/2006/relationships/slide" Target="slides/slide48.xml"/><Relationship Id="rId140" Type="http://schemas.openxmlformats.org/officeDocument/2006/relationships/slide" Target="slides/slide92.xml"/><Relationship Id="rId145" Type="http://schemas.openxmlformats.org/officeDocument/2006/relationships/slide" Target="slides/slide97.xml"/><Relationship Id="rId161" Type="http://schemas.openxmlformats.org/officeDocument/2006/relationships/slide" Target="slides/slide113.xml"/><Relationship Id="rId166" Type="http://schemas.openxmlformats.org/officeDocument/2006/relationships/slide" Target="slides/slide118.xml"/><Relationship Id="rId182" Type="http://schemas.openxmlformats.org/officeDocument/2006/relationships/slide" Target="slides/slide134.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xml"/><Relationship Id="rId114" Type="http://schemas.openxmlformats.org/officeDocument/2006/relationships/slide" Target="slides/slide66.xml"/><Relationship Id="rId119" Type="http://schemas.openxmlformats.org/officeDocument/2006/relationships/slide" Target="slides/slide71.xml"/><Relationship Id="rId44" Type="http://schemas.openxmlformats.org/officeDocument/2006/relationships/slideMaster" Target="slideMasters/slideMaster44.xml"/><Relationship Id="rId60" Type="http://schemas.openxmlformats.org/officeDocument/2006/relationships/slide" Target="slides/slide12.xml"/><Relationship Id="rId65" Type="http://schemas.openxmlformats.org/officeDocument/2006/relationships/slide" Target="slides/slide17.xml"/><Relationship Id="rId81" Type="http://schemas.openxmlformats.org/officeDocument/2006/relationships/slide" Target="slides/slide33.xml"/><Relationship Id="rId86" Type="http://schemas.openxmlformats.org/officeDocument/2006/relationships/slide" Target="slides/slide38.xml"/><Relationship Id="rId130" Type="http://schemas.openxmlformats.org/officeDocument/2006/relationships/slide" Target="slides/slide82.xml"/><Relationship Id="rId135" Type="http://schemas.openxmlformats.org/officeDocument/2006/relationships/slide" Target="slides/slide87.xml"/><Relationship Id="rId151" Type="http://schemas.openxmlformats.org/officeDocument/2006/relationships/slide" Target="slides/slide103.xml"/><Relationship Id="rId156" Type="http://schemas.openxmlformats.org/officeDocument/2006/relationships/slide" Target="slides/slide108.xml"/><Relationship Id="rId177" Type="http://schemas.openxmlformats.org/officeDocument/2006/relationships/slide" Target="slides/slide129.xml"/><Relationship Id="rId172" Type="http://schemas.openxmlformats.org/officeDocument/2006/relationships/slide" Target="slides/slide12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1.xml"/><Relationship Id="rId34" Type="http://schemas.openxmlformats.org/officeDocument/2006/relationships/slideMaster" Target="slideMasters/slideMaster34.xml"/><Relationship Id="rId50" Type="http://schemas.openxmlformats.org/officeDocument/2006/relationships/slide" Target="slides/slide2.xml"/><Relationship Id="rId55" Type="http://schemas.openxmlformats.org/officeDocument/2006/relationships/slide" Target="slides/slide7.xml"/><Relationship Id="rId76" Type="http://schemas.openxmlformats.org/officeDocument/2006/relationships/slide" Target="slides/slide28.xml"/><Relationship Id="rId97" Type="http://schemas.openxmlformats.org/officeDocument/2006/relationships/slide" Target="slides/slide49.xml"/><Relationship Id="rId104" Type="http://schemas.openxmlformats.org/officeDocument/2006/relationships/slide" Target="slides/slide56.xml"/><Relationship Id="rId120" Type="http://schemas.openxmlformats.org/officeDocument/2006/relationships/slide" Target="slides/slide72.xml"/><Relationship Id="rId125" Type="http://schemas.openxmlformats.org/officeDocument/2006/relationships/slide" Target="slides/slide77.xml"/><Relationship Id="rId141" Type="http://schemas.openxmlformats.org/officeDocument/2006/relationships/slide" Target="slides/slide93.xml"/><Relationship Id="rId146" Type="http://schemas.openxmlformats.org/officeDocument/2006/relationships/slide" Target="slides/slide98.xml"/><Relationship Id="rId167" Type="http://schemas.openxmlformats.org/officeDocument/2006/relationships/slide" Target="slides/slide119.xml"/><Relationship Id="rId7" Type="http://schemas.openxmlformats.org/officeDocument/2006/relationships/slideMaster" Target="slideMasters/slideMaster7.xml"/><Relationship Id="rId71" Type="http://schemas.openxmlformats.org/officeDocument/2006/relationships/slide" Target="slides/slide23.xml"/><Relationship Id="rId92" Type="http://schemas.openxmlformats.org/officeDocument/2006/relationships/slide" Target="slides/slide44.xml"/><Relationship Id="rId162" Type="http://schemas.openxmlformats.org/officeDocument/2006/relationships/slide" Target="slides/slide114.xml"/><Relationship Id="rId183"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8.xml"/><Relationship Id="rId87" Type="http://schemas.openxmlformats.org/officeDocument/2006/relationships/slide" Target="slides/slide39.xml"/><Relationship Id="rId110" Type="http://schemas.openxmlformats.org/officeDocument/2006/relationships/slide" Target="slides/slide62.xml"/><Relationship Id="rId115" Type="http://schemas.openxmlformats.org/officeDocument/2006/relationships/slide" Target="slides/slide67.xml"/><Relationship Id="rId131" Type="http://schemas.openxmlformats.org/officeDocument/2006/relationships/slide" Target="slides/slide83.xml"/><Relationship Id="rId136" Type="http://schemas.openxmlformats.org/officeDocument/2006/relationships/slide" Target="slides/slide88.xml"/><Relationship Id="rId157" Type="http://schemas.openxmlformats.org/officeDocument/2006/relationships/slide" Target="slides/slide109.xml"/><Relationship Id="rId178" Type="http://schemas.openxmlformats.org/officeDocument/2006/relationships/slide" Target="slides/slide130.xml"/><Relationship Id="rId61" Type="http://schemas.openxmlformats.org/officeDocument/2006/relationships/slide" Target="slides/slide13.xml"/><Relationship Id="rId82" Type="http://schemas.openxmlformats.org/officeDocument/2006/relationships/slide" Target="slides/slide34.xml"/><Relationship Id="rId152" Type="http://schemas.openxmlformats.org/officeDocument/2006/relationships/slide" Target="slides/slide104.xml"/><Relationship Id="rId173" Type="http://schemas.openxmlformats.org/officeDocument/2006/relationships/slide" Target="slides/slide12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8.xml"/><Relationship Id="rId77" Type="http://schemas.openxmlformats.org/officeDocument/2006/relationships/slide" Target="slides/slide29.xml"/><Relationship Id="rId100" Type="http://schemas.openxmlformats.org/officeDocument/2006/relationships/slide" Target="slides/slide52.xml"/><Relationship Id="rId105" Type="http://schemas.openxmlformats.org/officeDocument/2006/relationships/slide" Target="slides/slide57.xml"/><Relationship Id="rId126" Type="http://schemas.openxmlformats.org/officeDocument/2006/relationships/slide" Target="slides/slide78.xml"/><Relationship Id="rId147" Type="http://schemas.openxmlformats.org/officeDocument/2006/relationships/slide" Target="slides/slide99.xml"/><Relationship Id="rId168" Type="http://schemas.openxmlformats.org/officeDocument/2006/relationships/slide" Target="slides/slide120.xml"/><Relationship Id="rId8" Type="http://schemas.openxmlformats.org/officeDocument/2006/relationships/slideMaster" Target="slideMasters/slideMaster8.xml"/><Relationship Id="rId51" Type="http://schemas.openxmlformats.org/officeDocument/2006/relationships/slide" Target="slides/slide3.xml"/><Relationship Id="rId72" Type="http://schemas.openxmlformats.org/officeDocument/2006/relationships/slide" Target="slides/slide24.xml"/><Relationship Id="rId93" Type="http://schemas.openxmlformats.org/officeDocument/2006/relationships/slide" Target="slides/slide45.xml"/><Relationship Id="rId98" Type="http://schemas.openxmlformats.org/officeDocument/2006/relationships/slide" Target="slides/slide50.xml"/><Relationship Id="rId121" Type="http://schemas.openxmlformats.org/officeDocument/2006/relationships/slide" Target="slides/slide73.xml"/><Relationship Id="rId142" Type="http://schemas.openxmlformats.org/officeDocument/2006/relationships/slide" Target="slides/slide94.xml"/><Relationship Id="rId163" Type="http://schemas.openxmlformats.org/officeDocument/2006/relationships/slide" Target="slides/slide115.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19.xml"/><Relationship Id="rId116" Type="http://schemas.openxmlformats.org/officeDocument/2006/relationships/slide" Target="slides/slide68.xml"/><Relationship Id="rId137" Type="http://schemas.openxmlformats.org/officeDocument/2006/relationships/slide" Target="slides/slide89.xml"/><Relationship Id="rId158" Type="http://schemas.openxmlformats.org/officeDocument/2006/relationships/slide" Target="slides/slide11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4.xml"/><Relationship Id="rId83" Type="http://schemas.openxmlformats.org/officeDocument/2006/relationships/slide" Target="slides/slide35.xml"/><Relationship Id="rId88" Type="http://schemas.openxmlformats.org/officeDocument/2006/relationships/slide" Target="slides/slide40.xml"/><Relationship Id="rId111" Type="http://schemas.openxmlformats.org/officeDocument/2006/relationships/slide" Target="slides/slide63.xml"/><Relationship Id="rId132" Type="http://schemas.openxmlformats.org/officeDocument/2006/relationships/slide" Target="slides/slide84.xml"/><Relationship Id="rId153" Type="http://schemas.openxmlformats.org/officeDocument/2006/relationships/slide" Target="slides/slide105.xml"/><Relationship Id="rId174" Type="http://schemas.openxmlformats.org/officeDocument/2006/relationships/slide" Target="slides/slide126.xml"/><Relationship Id="rId179" Type="http://schemas.openxmlformats.org/officeDocument/2006/relationships/slide" Target="slides/slide13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9.xml"/><Relationship Id="rId106" Type="http://schemas.openxmlformats.org/officeDocument/2006/relationships/slide" Target="slides/slide58.xml"/><Relationship Id="rId127" Type="http://schemas.openxmlformats.org/officeDocument/2006/relationships/slide" Target="slides/slide7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4.xml"/><Relationship Id="rId73" Type="http://schemas.openxmlformats.org/officeDocument/2006/relationships/slide" Target="slides/slide25.xml"/><Relationship Id="rId78" Type="http://schemas.openxmlformats.org/officeDocument/2006/relationships/slide" Target="slides/slide30.xml"/><Relationship Id="rId94" Type="http://schemas.openxmlformats.org/officeDocument/2006/relationships/slide" Target="slides/slide46.xml"/><Relationship Id="rId99" Type="http://schemas.openxmlformats.org/officeDocument/2006/relationships/slide" Target="slides/slide51.xml"/><Relationship Id="rId101" Type="http://schemas.openxmlformats.org/officeDocument/2006/relationships/slide" Target="slides/slide53.xml"/><Relationship Id="rId122" Type="http://schemas.openxmlformats.org/officeDocument/2006/relationships/slide" Target="slides/slide74.xml"/><Relationship Id="rId143" Type="http://schemas.openxmlformats.org/officeDocument/2006/relationships/slide" Target="slides/slide95.xml"/><Relationship Id="rId148" Type="http://schemas.openxmlformats.org/officeDocument/2006/relationships/slide" Target="slides/slide100.xml"/><Relationship Id="rId164" Type="http://schemas.openxmlformats.org/officeDocument/2006/relationships/slide" Target="slides/slide116.xml"/><Relationship Id="rId169" Type="http://schemas.openxmlformats.org/officeDocument/2006/relationships/slide" Target="slides/slide121.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BC1CC7-9E6B-4157-9DA2-53AF544DAA2F}" type="slidenum">
              <a:rPr lang="en-GB" smtClean="0">
                <a:solidFill>
                  <a:srgbClr val="000000"/>
                </a:solidFill>
              </a:rPr>
              <a:pPr>
                <a:defRPr/>
              </a:pPr>
              <a:t>17</a:t>
            </a:fld>
            <a:endParaRPr lang="en-GB">
              <a:solidFill>
                <a:srgbClr val="000000"/>
              </a:solidFill>
            </a:endParaRPr>
          </a:p>
        </p:txBody>
      </p:sp>
    </p:spTree>
    <p:extLst>
      <p:ext uri="{BB962C8B-B14F-4D97-AF65-F5344CB8AC3E}">
        <p14:creationId xmlns:p14="http://schemas.microsoft.com/office/powerpoint/2010/main" val="154881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pPr/>
              <a:t>21</a:t>
            </a:fld>
            <a:endParaRPr lang="en-GB"/>
          </a:p>
        </p:txBody>
      </p:sp>
    </p:spTree>
    <p:extLst>
      <p:ext uri="{BB962C8B-B14F-4D97-AF65-F5344CB8AC3E}">
        <p14:creationId xmlns:p14="http://schemas.microsoft.com/office/powerpoint/2010/main" val="251878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23</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979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104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97355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132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73871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34</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1436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38</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754D35-949E-49C9-9925-7953605EEB7F}"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90311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52640A-E6F7-49A6-9E46-AA378CE1C5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374104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742551-417C-4980-9303-F41F02AFFCC9}"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0663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B0974BB-B8E3-4181-AA16-4D3C17A514B2}" type="slidenum">
              <a:rPr lang="en-GB" smtClean="0">
                <a:solidFill>
                  <a:srgbClr val="000000"/>
                </a:solidFill>
                <a:latin typeface="Calibri" pitchFamily="34" charset="0"/>
              </a:rPr>
              <a:pPr/>
              <a:t>42</a:t>
            </a:fld>
            <a:endParaRPr lang="en-GB" dirty="0">
              <a:solidFill>
                <a:srgbClr val="000000"/>
              </a:solidFill>
              <a:latin typeface="Calibri" pitchFamily="34" charset="0"/>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Calibri" pitchFamily="34" charset="0"/>
            </a:endParaRPr>
          </a:p>
        </p:txBody>
      </p:sp>
    </p:spTree>
    <p:extLst>
      <p:ext uri="{BB962C8B-B14F-4D97-AF65-F5344CB8AC3E}">
        <p14:creationId xmlns:p14="http://schemas.microsoft.com/office/powerpoint/2010/main" val="2986883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C06ED0-764C-4176-B065-5F0F7C42821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805208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A608C6-A6B8-458F-874A-30CB5521CE8A}"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445822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1341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65C581-D0AF-4A80-827E-87A8CCB98079}"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135558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96855A-D0C3-42A3-8F95-126AE0A28DE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01194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1716F8-0EF3-458C-8B2E-1381C0594EF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577802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377EB8-04F6-4DE3-845B-6CF4ED51B959}"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23193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09D733-715F-4CF3-A6C6-34EABCE89F3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22872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0576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B3BD7-E2BB-4B31-A828-D7E9EEBB404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612522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19B956-EC8B-4AD2-8704-6E4B4557154F}"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557697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8757E5-A981-4945-8126-F351778C602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644145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20804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05B441-2BD2-44DC-8A10-0E4A4408FD7E}"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406105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9F89A7-5327-4499-9021-86204D377D94}"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8336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69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736897-36D9-459B-9B8F-2D1EABC460FE}"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778393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D961E3-7B4B-43BB-BE08-5DC36F955DF6}"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863083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FD862F-5BEF-4858-9A1C-47876B8105AF}"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8646230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947455-07AF-4A96-B01A-3BC0DF8E37FF}"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383042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880E15-F66C-43B7-9D4D-E4E4BE3FC13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38327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40567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80912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CC4565-EC8B-468B-9078-897913D08F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667778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862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5</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1442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2466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8881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97340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359708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380422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3516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209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0342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5861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56515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116596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2465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F875185-8ADF-441A-B0CA-835D65F99B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13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880410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03B993-33C2-4C03-8104-94DEF09FA61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95670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129575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CF55C-A468-4F4A-A9FE-ECB16D66A76D}"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66341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96210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5432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800" b="0" i="0" u="none" strike="noStrike" kern="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GB" sz="1800" b="0" i="0" u="none" strike="noStrike" kern="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4096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A4F13-278D-41A4-A970-619E721755B9}" type="slidenum">
              <a:rPr kumimoji="0" lang="en-GB"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9824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GB"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68569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513598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9059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88242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09961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340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85436-79B7-4A40-9472-CC1F85078964}" type="slidenum">
              <a:rPr lang="en-GB">
                <a:solidFill>
                  <a:srgbClr val="000000"/>
                </a:solidFill>
              </a:rPr>
              <a:pPr/>
              <a:t>15</a:t>
            </a:fld>
            <a:endParaRPr lang="en-GB">
              <a:solidFill>
                <a:srgbClr val="000000"/>
              </a:solidFill>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8338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1F242-1178-45BC-9221-60C1FB4A5378}" type="slidenum">
              <a:rPr lang="en-GB">
                <a:solidFill>
                  <a:srgbClr val="000000"/>
                </a:solidFill>
              </a:rPr>
              <a:pPr/>
              <a:t>16</a:t>
            </a:fld>
            <a:endParaRPr lang="en-GB">
              <a:solidFill>
                <a:srgbClr val="000000"/>
              </a:solidFill>
            </a:endParaRPr>
          </a:p>
        </p:txBody>
      </p:sp>
      <p:sp>
        <p:nvSpPr>
          <p:cNvPr id="1444866" name="Rectangle 2"/>
          <p:cNvSpPr>
            <a:spLocks noGrp="1" noRot="1" noChangeAspect="1" noChangeArrowheads="1" noTextEdit="1"/>
          </p:cNvSpPr>
          <p:nvPr>
            <p:ph type="sldImg"/>
          </p:nvPr>
        </p:nvSpPr>
        <p:spPr>
          <a:xfrm>
            <a:off x="1150938" y="692150"/>
            <a:ext cx="4556125" cy="3416300"/>
          </a:xfrm>
          <a:ln/>
        </p:spPr>
      </p:sp>
      <p:sp>
        <p:nvSpPr>
          <p:cNvPr id="14448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55996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45638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062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6256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47677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71204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2BFDB6-5EB2-4EAD-B635-5741753271E7}" type="datetime2">
              <a:rPr kumimoji="0" lang="en-GB" sz="18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Wednesday, 13 March 2019</a:t>
            </a:fld>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F7E5A3-CF98-4D9F-9B34-F4AE9FD14BF6}" type="slidenum">
              <a:rPr kumimoji="0" lang="en-GB" sz="1800" b="0" i="0" u="none" strike="noStrike" kern="1200" cap="none" spc="0" normalizeH="0" baseline="0" noProof="0" smtClean="0">
                <a:ln>
                  <a:noFill/>
                </a:ln>
                <a:solidFill>
                  <a:srgbClr val="000000"/>
                </a:solidFill>
                <a:effectLst/>
                <a:uLnTx/>
                <a:uFillTx/>
                <a:latin typeface="Arial"/>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267543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3/13/2019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169364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182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348077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13/03/2019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67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977019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540376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64540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897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687931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933120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071175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13/03/2019</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14640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523815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1595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13/03/2019</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827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554708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alibri"/>
                <a:ea typeface="+mn-ea"/>
                <a:cs typeface="+mn-cs"/>
              </a:endParaRPr>
            </a:p>
          </p:txBody>
        </p:sp>
      </p:gr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alibri"/>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44" name="TextBox 43"/>
          <p:cNvSpPr txBox="1"/>
          <p:nvPr/>
        </p:nvSpPr>
        <p:spPr>
          <a:xfrm>
            <a:off x="3500444"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95245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16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73485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Wednesday, 13 March 2019</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250902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13/03/2019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6135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13/03/2019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4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6923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3/13/2019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26812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650984-068D-43D0-96BC-CBE8C03CC438}" type="datetimeFigureOut">
              <a:rPr kumimoji="0" lang="en-GB" sz="1800" b="0" i="0" u="none" strike="noStrike" kern="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13/03/2019</a:t>
            </a:fld>
            <a:endParaRPr kumimoji="0" lang="en-GB" sz="1800" b="0" i="0" u="none" strike="noStrike" kern="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CDFA3-42F7-4CA5-965E-ED8D97AE53D0}" type="slidenum">
              <a:rPr kumimoji="0" lang="en-GB" sz="1800" b="0" i="0" u="none" strike="noStrike" kern="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0005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13 March 2019</a:t>
            </a:fld>
            <a:endParaRPr lang="en-GB" sz="1800" dirty="0">
              <a:solidFill>
                <a:srgbClr val="FFFF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hyperlink" Target="00%20main%20menu.ppt" TargetMode="Externa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5.xml"/><Relationship Id="rId1" Type="http://schemas.openxmlformats.org/officeDocument/2006/relationships/slideLayout" Target="../slideLayouts/slideLayout1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2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7.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28.xml"/></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7.xml"/><Relationship Id="rId1" Type="http://schemas.openxmlformats.org/officeDocument/2006/relationships/slideLayout" Target="../slideLayouts/slideLayout3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4.xm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1.xml"/><Relationship Id="rId1" Type="http://schemas.openxmlformats.org/officeDocument/2006/relationships/slideLayout" Target="../slideLayouts/slideLayout35.xm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7.xml"/></Relationships>
</file>

<file path=ppt/slideMasters/_rels/slideMaster34.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4.xml"/><Relationship Id="rId1" Type="http://schemas.openxmlformats.org/officeDocument/2006/relationships/slideLayout" Target="../slideLayouts/slideLayout38.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0.xml"/><Relationship Id="rId1" Type="http://schemas.openxmlformats.org/officeDocument/2006/relationships/slideLayout" Target="../slideLayouts/slideLayout39.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theme" Target="../theme/theme4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3.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3.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46.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 id="2147485203"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2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206" r:id="rId1"/>
    <p:sldLayoutId id="214748520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3/13/2019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6" r:id="rId1"/>
    <p:sldLayoutId id="214748518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3/13/2019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extLst>
      <p:ext uri="{BB962C8B-B14F-4D97-AF65-F5344CB8AC3E}">
        <p14:creationId xmlns:p14="http://schemas.microsoft.com/office/powerpoint/2010/main" val="2501503557"/>
      </p:ext>
    </p:extLst>
  </p:cSld>
  <p:clrMap bg1="lt1" tx1="dk1" bg2="lt2" tx2="dk2" accent1="accent1" accent2="accent2" accent3="accent3" accent4="accent4" accent5="accent5" accent6="accent6" hlink="hlink" folHlink="folHlink"/>
  <p:sldLayoutIdLst>
    <p:sldLayoutId id="214748520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13/03/2019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369811414"/>
      </p:ext>
    </p:extLst>
  </p:cSld>
  <p:clrMap bg1="lt1" tx1="dk1" bg2="lt2" tx2="dk2" accent1="accent1" accent2="accent2" accent3="accent3" accent4="accent4" accent5="accent5" accent6="accent6" hlink="hlink" folHlink="folHlink"/>
  <p:sldLayoutIdLst>
    <p:sldLayoutId id="21474852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3/13/2019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3381705223"/>
      </p:ext>
    </p:extLst>
  </p:cSld>
  <p:clrMap bg1="dk1" tx1="lt1" bg2="dk2" tx2="lt2" accent1="accent1" accent2="accent2" accent3="accent3" accent4="accent4" accent5="accent5" accent6="accent6" hlink="hlink" folHlink="folHlink"/>
  <p:sldLayoutIdLst>
    <p:sldLayoutId id="21474852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05814755"/>
      </p:ext>
    </p:extLst>
  </p:cSld>
  <p:clrMap bg1="lt1" tx1="dk1" bg2="lt2" tx2="dk2" accent1="accent1" accent2="accent2" accent3="accent3" accent4="accent4" accent5="accent5" accent6="accent6" hlink="hlink" folHlink="folHlink"/>
  <p:sldLayoutIdLst>
    <p:sldLayoutId id="21474852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4149922609"/>
      </p:ext>
    </p:extLst>
  </p:cSld>
  <p:clrMap bg1="lt1" tx1="dk1" bg2="lt2" tx2="dk2" accent1="accent1" accent2="accent2" accent3="accent3" accent4="accent4" accent5="accent5" accent6="accent6" hlink="hlink" folHlink="folHlink"/>
  <p:sldLayoutIdLst>
    <p:sldLayoutId id="2147485217" r:id="rId1"/>
    <p:sldLayoutId id="214748521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991419300"/>
      </p:ext>
    </p:extLst>
  </p:cSld>
  <p:clrMap bg1="lt1" tx1="dk1" bg2="lt2" tx2="dk2" accent1="accent1" accent2="accent2" accent3="accent3" accent4="accent4" accent5="accent5" accent6="accent6" hlink="hlink" folHlink="folHlink"/>
  <p:sldLayoutIdLst>
    <p:sldLayoutId id="21474852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1106009929"/>
      </p:ext>
    </p:extLst>
  </p:cSld>
  <p:clrMap bg1="lt1" tx1="dk1" bg2="lt2" tx2="dk2" accent1="accent1" accent2="accent2" accent3="accent3" accent4="accent4" accent5="accent5" accent6="accent6" hlink="hlink" folHlink="folHlink"/>
  <p:sldLayoutIdLst>
    <p:sldLayoutId id="214748522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34993128"/>
      </p:ext>
    </p:extLst>
  </p:cSld>
  <p:clrMap bg1="lt1" tx1="dk1" bg2="lt2" tx2="dk2" accent1="accent1" accent2="accent2" accent3="accent3" accent4="accent4" accent5="accent5" accent6="accent6" hlink="hlink" folHlink="folHlink"/>
  <p:sldLayoutIdLst>
    <p:sldLayoutId id="21474852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13/03/2019</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528096571"/>
      </p:ext>
    </p:extLst>
  </p:cSld>
  <p:clrMap bg1="dk1" tx1="lt1" bg2="dk2" tx2="lt2" accent1="accent1" accent2="accent2" accent3="accent3" accent4="accent4" accent5="accent5" accent6="accent6" hlink="hlink" folHlink="folHlink"/>
  <p:sldLayoutIdLst>
    <p:sldLayoutId id="21474852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440381811"/>
      </p:ext>
    </p:extLst>
  </p:cSld>
  <p:clrMap bg1="lt1" tx1="dk1" bg2="lt2" tx2="dk2" accent1="accent1" accent2="accent2" accent3="accent3" accent4="accent4" accent5="accent5" accent6="accent6" hlink="hlink" folHlink="folHlink"/>
  <p:sldLayoutIdLst>
    <p:sldLayoutId id="214748522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4154294489"/>
      </p:ext>
    </p:extLst>
  </p:cSld>
  <p:clrMap bg1="lt1" tx1="dk1" bg2="lt2" tx2="dk2" accent1="accent1" accent2="accent2" accent3="accent3" accent4="accent4" accent5="accent5" accent6="accent6" hlink="hlink" folHlink="folHlink"/>
  <p:sldLayoutIdLst>
    <p:sldLayoutId id="214748523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13/03/2019</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1831433547"/>
      </p:ext>
    </p:extLst>
  </p:cSld>
  <p:clrMap bg1="lt1" tx1="dk1" bg2="lt2" tx2="dk2" accent1="accent1" accent2="accent2" accent3="accent3" accent4="accent4" accent5="accent5" accent6="accent6" hlink="hlink" folHlink="folHlink"/>
  <p:sldLayoutIdLst>
    <p:sldLayoutId id="214748523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040244976"/>
      </p:ext>
    </p:extLst>
  </p:cSld>
  <p:clrMap bg1="lt1" tx1="dk1" bg2="lt2" tx2="dk2" accent1="accent1" accent2="accent2" accent3="accent3" accent4="accent4" accent5="accent5" accent6="accent6" hlink="hlink" folHlink="folHlink"/>
  <p:sldLayoutIdLst>
    <p:sldLayoutId id="21474852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04249945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55175913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67289718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281741099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192229125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4264179257"/>
      </p:ext>
    </p:extLst>
  </p:cSld>
  <p:clrMap bg1="dk1" tx1="lt1" bg2="dk2" tx2="lt2" accent1="accent1" accent2="accent2" accent3="accent3" accent4="accent4" accent5="accent5" accent6="accent6" hlink="hlink" folHlink="folHlink"/>
  <p:sldLayoutIdLst>
    <p:sldLayoutId id="214748524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420388514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3456881329"/>
      </p:ext>
    </p:extLst>
  </p:cSld>
  <p:clrMap bg1="lt1" tx1="dk1" bg2="lt2" tx2="dk2" accent1="accent1" accent2="accent2" accent3="accent3" accent4="accent4" accent5="accent5" accent6="accent6" hlink="hlink" folHlink="folHlink"/>
  <p:sldLayoutIdLst>
    <p:sldLayoutId id="2147485253" r:id="rId1"/>
    <p:sldLayoutId id="214748525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13/03/2019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596152208"/>
      </p:ext>
    </p:extLst>
  </p:cSld>
  <p:clrMap bg1="lt1" tx1="dk1" bg2="lt2" tx2="dk2" accent1="accent1" accent2="accent2" accent3="accent3" accent4="accent4" accent5="accent5" accent6="accent6" hlink="hlink" folHlink="folHlink"/>
  <p:sldLayoutIdLst>
    <p:sldLayoutId id="214748525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112A-5C9E-4342-9B59-91E28FBAC56D}" type="datetimeFigureOut">
              <a:rPr lang="en-GB" smtClean="0"/>
              <a:t>13/03/2019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D7F-40BB-4F23-AFB9-1998A9E853FC}" type="slidenum">
              <a:rPr lang="en-GB" smtClean="0"/>
              <a:t>‹#›</a:t>
            </a:fld>
            <a:endParaRPr lang="en-GB"/>
          </a:p>
        </p:txBody>
      </p:sp>
    </p:spTree>
    <p:extLst>
      <p:ext uri="{BB962C8B-B14F-4D97-AF65-F5344CB8AC3E}">
        <p14:creationId xmlns:p14="http://schemas.microsoft.com/office/powerpoint/2010/main" val="748223583"/>
      </p:ext>
    </p:extLst>
  </p:cSld>
  <p:clrMap bg1="lt1" tx1="dk1" bg2="lt2" tx2="dk2" accent1="accent1" accent2="accent2" accent3="accent3" accent4="accent4" accent5="accent5" accent6="accent6" hlink="hlink" folHlink="folHlink"/>
  <p:sldLayoutIdLst>
    <p:sldLayoutId id="21474852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45034339"/>
      </p:ext>
    </p:extLst>
  </p:cSld>
  <p:clrMap bg1="lt1" tx1="dk1" bg2="lt2" tx2="dk2" accent1="accent1" accent2="accent2" accent3="accent3" accent4="accent4" accent5="accent5" accent6="accent6" hlink="hlink" folHlink="folHlink"/>
  <p:sldLayoutIdLst>
    <p:sldLayoutId id="21474852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3/13/2019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0718382"/>
      </p:ext>
    </p:extLst>
  </p:cSld>
  <p:clrMap bg1="lt1" tx1="dk1" bg2="lt2" tx2="dk2" accent1="accent1" accent2="accent2" accent3="accent3" accent4="accent4" accent5="accent5" accent6="accent6" hlink="hlink" folHlink="folHlink"/>
  <p:sldLayoutIdLst>
    <p:sldLayoutId id="21474852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D650984-068D-43D0-96BC-CBE8C03CC438}" type="datetimeFigureOut">
              <a:rPr lang="en-GB" b="0" smtClean="0">
                <a:solidFill>
                  <a:prstClr val="black">
                    <a:tint val="75000"/>
                  </a:prstClr>
                </a:solidFill>
                <a:latin typeface="Calibri"/>
              </a:rPr>
              <a:pPr eaLnBrk="1" fontAlgn="auto" hangingPunct="1">
                <a:spcBef>
                  <a:spcPts val="0"/>
                </a:spcBef>
                <a:spcAft>
                  <a:spcPts val="0"/>
                </a:spcAft>
              </a:pPr>
              <a:t>13/03/2019</a:t>
            </a:fld>
            <a:endParaRPr lang="en-GB"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1DCDFA3-42F7-4CA5-965E-ED8D97AE53D0}" type="slidenum">
              <a:rPr lang="en-GB" b="0" smtClean="0">
                <a:solidFill>
                  <a:prstClr val="black">
                    <a:tint val="75000"/>
                  </a:prstClr>
                </a:solidFill>
                <a:latin typeface="Calibri"/>
              </a:rPr>
              <a:pPr eaLnBrk="1" fontAlgn="auto" hangingPunct="1">
                <a:spcBef>
                  <a:spcPts val="0"/>
                </a:spcBef>
                <a:spcAft>
                  <a:spcPts val="0"/>
                </a:spcAft>
              </a:pPr>
              <a:t>‹#›</a:t>
            </a:fld>
            <a:endParaRPr lang="en-GB" b="0">
              <a:solidFill>
                <a:prstClr val="black">
                  <a:tint val="75000"/>
                </a:prstClr>
              </a:solidFill>
              <a:latin typeface="Calibri"/>
            </a:endParaRPr>
          </a:p>
        </p:txBody>
      </p:sp>
    </p:spTree>
    <p:extLst>
      <p:ext uri="{BB962C8B-B14F-4D97-AF65-F5344CB8AC3E}">
        <p14:creationId xmlns:p14="http://schemas.microsoft.com/office/powerpoint/2010/main" val="2743536642"/>
      </p:ext>
    </p:extLst>
  </p:cSld>
  <p:clrMap bg1="lt1" tx1="dk1" bg2="lt2" tx2="dk2" accent1="accent1" accent2="accent2" accent3="accent3" accent4="accent4" accent5="accent5" accent6="accent6" hlink="hlink" folHlink="folHlink"/>
  <p:sldLayoutIdLst>
    <p:sldLayoutId id="2147485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hyperlink" Target="http://phil-race.co.uk/2014/01/feedback-24-hours/" TargetMode="External"/><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33.xml"/><Relationship Id="rId4" Type="http://schemas.openxmlformats.org/officeDocument/2006/relationships/image" Target="../media/image26.jp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2" Type="http://schemas.openxmlformats.org/officeDocument/2006/relationships/hyperlink" Target="https://t.co/bs44uhKGgw"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hyperlink" Target="file:///C:\Users\Phil\Desktop\current%20stuff\brunel%20pieces%203\Newcastle.pptx#-1,1,Slide 1" TargetMode="External"/><Relationship Id="rId2" Type="http://schemas.openxmlformats.org/officeDocument/2006/relationships/notesSlide" Target="../notesSlides/notesSlide69.xml"/><Relationship Id="rId1" Type="http://schemas.openxmlformats.org/officeDocument/2006/relationships/slideLayout" Target="../slideLayouts/slideLayout39.xml"/><Relationship Id="rId4" Type="http://schemas.openxmlformats.org/officeDocument/2006/relationships/hyperlink" Target="https://www.seda.ac.uk/resources/files/publications_214_Educational%20Developments%2018.2.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3.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3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5.xml.rels><?xml version="1.0" encoding="UTF-8" standalone="yes"?>
<Relationships xmlns="http://schemas.openxmlformats.org/package/2006/relationships"><Relationship Id="rId2" Type="http://schemas.openxmlformats.org/officeDocument/2006/relationships/hyperlink" Target="https://phil-race.co.uk/2014/01/feedback-24-hours/" TargetMode="External"/><Relationship Id="rId1" Type="http://schemas.openxmlformats.org/officeDocument/2006/relationships/slideLayout" Target="../slideLayouts/slideLayout3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72.xml"/><Relationship Id="rId1" Type="http://schemas.openxmlformats.org/officeDocument/2006/relationships/slideLayout" Target="../slideLayouts/slideLayout42.xml"/><Relationship Id="rId5" Type="http://schemas.openxmlformats.org/officeDocument/2006/relationships/image" Target="../media/image4.png"/><Relationship Id="rId4" Type="http://schemas.openxmlformats.org/officeDocument/2006/relationships/image" Target="../media/image27.jpeg"/></Relationships>
</file>

<file path=ppt/slides/_rels/slide131.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73.xml"/><Relationship Id="rId1" Type="http://schemas.openxmlformats.org/officeDocument/2006/relationships/slideLayout" Target="../slideLayouts/slideLayout4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3.xml"/></Relationships>
</file>

<file path=ppt/slides/_rels/slide133.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75.xml"/><Relationship Id="rId1" Type="http://schemas.openxmlformats.org/officeDocument/2006/relationships/slideLayout" Target="../slideLayouts/slideLayout43.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phil-race.co.uk/archive-of-downloads-from-previous-website/" TargetMode="External"/><Relationship Id="rId2" Type="http://schemas.openxmlformats.org/officeDocument/2006/relationships/notesSlide" Target="../notesSlides/notesSlide76.xml"/><Relationship Id="rId1" Type="http://schemas.openxmlformats.org/officeDocument/2006/relationships/slideLayout" Target="../slideLayouts/slideLayout43.xml"/><Relationship Id="rId4" Type="http://schemas.openxmlformats.org/officeDocument/2006/relationships/hyperlink" Target="https://www.seda.ac.uk/resources/files/publications_214_Educational%20Developments%2018.2.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C:\Documents%20and%20Settings\user\Desktop\brunel%20pieces%203\how%20to%20lecture%20pics.pptx#-1,1,Slide 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12.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s.cmu.edu/~rgs/alice26a.gif" TargetMode="Externa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Choices&#8230;.ppt" TargetMode="External"/><Relationship Id="rId5" Type="http://schemas.openxmlformats.org/officeDocument/2006/relationships/image" Target="../media/image4.png"/><Relationship Id="rId4" Type="http://schemas.openxmlformats.org/officeDocument/2006/relationships/hyperlink" Target="file:///C:\Users\Phil\Desktop\current%20stuff\brunel%20pieces%203\Newcastle.pptx#-1,1,Slide 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2" Type="http://schemas.openxmlformats.org/officeDocument/2006/relationships/hyperlink" Target="https://www.seda.ac.uk/resources/files/publications_214_Educational%20Developments%2018.2.pdf" TargetMode="Externa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56.xml"/><Relationship Id="rId1" Type="http://schemas.openxmlformats.org/officeDocument/2006/relationships/slideLayout" Target="../slideLayouts/slideLayout33.xml"/><Relationship Id="rId5" Type="http://schemas.openxmlformats.org/officeDocument/2006/relationships/image" Target="../media/image20.jpg"/><Relationship Id="rId4" Type="http://schemas.openxmlformats.org/officeDocument/2006/relationships/image" Target="../media/image19.jp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3.xml"/><Relationship Id="rId1" Type="http://schemas.openxmlformats.org/officeDocument/2006/relationships/slideLayout" Target="../slideLayouts/slideLayout3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736380"/>
          </a:xfrm>
          <a:noFill/>
        </p:spPr>
        <p:txBody>
          <a:bodyPr/>
          <a:lstStyle/>
          <a:p>
            <a:pPr algn="ctr">
              <a:defRPr/>
            </a:pPr>
            <a:r>
              <a:rPr lang="en-GB" sz="6600" dirty="0">
                <a:solidFill>
                  <a:srgbClr val="FF0000"/>
                </a:solidFill>
                <a:latin typeface="AR CARTER" panose="02000000000000000000" pitchFamily="2" charset="0"/>
              </a:rPr>
              <a:t>Enhancing student experience of classroom engagement</a:t>
            </a:r>
            <a:endParaRPr lang="en-GB" sz="28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84618" y="3645030"/>
            <a:ext cx="6589152" cy="954107"/>
          </a:xfrm>
          <a:prstGeom prst="rect">
            <a:avLst/>
          </a:prstGeom>
        </p:spPr>
        <p:txBody>
          <a:bodyPr wrap="square">
            <a:spAutoFit/>
          </a:bodyPr>
          <a:lstStyle/>
          <a:p>
            <a:pPr algn="ctr"/>
            <a:r>
              <a:rPr lang="en-GB" sz="2800" b="1" dirty="0">
                <a:latin typeface="Calibri" panose="020F0502020204030204" pitchFamily="34" charset="0"/>
              </a:rPr>
              <a:t> 13</a:t>
            </a:r>
            <a:r>
              <a:rPr lang="en-GB" sz="2800" b="1" baseline="30000" dirty="0">
                <a:latin typeface="Calibri" panose="020F0502020204030204" pitchFamily="34" charset="0"/>
              </a:rPr>
              <a:t>th</a:t>
            </a:r>
            <a:r>
              <a:rPr lang="en-GB" sz="2800" b="1" dirty="0">
                <a:latin typeface="Calibri" panose="020F0502020204030204" pitchFamily="34" charset="0"/>
              </a:rPr>
              <a:t> March 2019</a:t>
            </a:r>
          </a:p>
          <a:p>
            <a:pPr algn="ctr"/>
            <a:r>
              <a:rPr lang="en-GB" sz="2800" b="1" dirty="0">
                <a:latin typeface="Calibri" panose="020F0502020204030204" pitchFamily="34" charset="0"/>
              </a:rPr>
              <a:t>UNN: Faculty of Business and Law</a:t>
            </a:r>
          </a:p>
        </p:txBody>
      </p:sp>
      <p:pic>
        <p:nvPicPr>
          <p:cNvPr id="7" name="Picture 6">
            <a:extLst>
              <a:ext uri="{FF2B5EF4-FFF2-40B4-BE49-F238E27FC236}">
                <a16:creationId xmlns:a16="http://schemas.microsoft.com/office/drawing/2014/main" id="{0D947C26-5A00-4A92-98A2-DACEA2ACA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30" y="5733320"/>
            <a:ext cx="608735" cy="334869"/>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val 2"/>
          <p:cNvSpPr/>
          <p:nvPr/>
        </p:nvSpPr>
        <p:spPr>
          <a:xfrm>
            <a:off x="3048000" y="1981200"/>
            <a:ext cx="30480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National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Student Survey: 2017 statements relevant to lectures</a:t>
            </a:r>
          </a:p>
        </p:txBody>
      </p:sp>
      <p:sp>
        <p:nvSpPr>
          <p:cNvPr id="5" name="Oval 4"/>
          <p:cNvSpPr/>
          <p:nvPr/>
        </p:nvSpPr>
        <p:spPr>
          <a:xfrm>
            <a:off x="3581400" y="381000"/>
            <a:ext cx="1981200" cy="1981200"/>
          </a:xfrm>
          <a:prstGeom prst="ellipse">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1</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are good at explaining things</a:t>
            </a:r>
          </a:p>
        </p:txBody>
      </p:sp>
      <p:sp>
        <p:nvSpPr>
          <p:cNvPr id="10" name="Oval 9"/>
          <p:cNvSpPr/>
          <p:nvPr/>
        </p:nvSpPr>
        <p:spPr>
          <a:xfrm>
            <a:off x="1600200" y="1371600"/>
            <a:ext cx="1981200" cy="19812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25</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I feel part </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of a</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community</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of staff </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and</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students</a:t>
            </a:r>
          </a:p>
        </p:txBody>
      </p:sp>
      <p:sp>
        <p:nvSpPr>
          <p:cNvPr id="11" name="Oval 10"/>
          <p:cNvSpPr/>
          <p:nvPr/>
        </p:nvSpPr>
        <p:spPr>
          <a:xfrm>
            <a:off x="5638800" y="1371600"/>
            <a:ext cx="1981200" cy="1981200"/>
          </a:xfrm>
          <a:prstGeom prst="ellipse">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2</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have made the subject interesting</a:t>
            </a:r>
          </a:p>
        </p:txBody>
      </p:sp>
      <p:sp>
        <p:nvSpPr>
          <p:cNvPr id="12" name="Oval 11"/>
          <p:cNvSpPr/>
          <p:nvPr/>
        </p:nvSpPr>
        <p:spPr>
          <a:xfrm>
            <a:off x="1676400" y="3505200"/>
            <a:ext cx="1981200" cy="19812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8</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criteria used in marking have been clear in advance</a:t>
            </a:r>
          </a:p>
        </p:txBody>
      </p:sp>
      <p:sp>
        <p:nvSpPr>
          <p:cNvPr id="13" name="Oval 12"/>
          <p:cNvSpPr/>
          <p:nvPr/>
        </p:nvSpPr>
        <p:spPr>
          <a:xfrm>
            <a:off x="5562600" y="3581400"/>
            <a:ext cx="1981200" cy="1981200"/>
          </a:xfrm>
          <a:prstGeom prst="ellipse">
            <a:avLst/>
          </a:prstGeom>
          <a:solidFill>
            <a:srgbClr val="66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3</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course is intellectually stimulating</a:t>
            </a:r>
          </a:p>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4" name="Oval 13"/>
          <p:cNvSpPr/>
          <p:nvPr/>
        </p:nvSpPr>
        <p:spPr>
          <a:xfrm>
            <a:off x="3581400" y="4419600"/>
            <a:ext cx="1981200" cy="19812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4</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course has challenged me to achieve my best work</a:t>
            </a:r>
          </a:p>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764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continuous assessment</a:t>
            </a:r>
          </a:p>
        </p:txBody>
      </p:sp>
      <p:sp>
        <p:nvSpPr>
          <p:cNvPr id="44035" name="Rectangle 3"/>
          <p:cNvSpPr>
            <a:spLocks noGrp="1" noChangeArrowheads="1"/>
          </p:cNvSpPr>
          <p:nvPr>
            <p:ph idx="1"/>
          </p:nvPr>
        </p:nvSpPr>
        <p:spPr>
          <a:noFill/>
          <a:ln/>
        </p:spPr>
        <p:txBody>
          <a:bodyPr/>
          <a:lstStyle/>
          <a:p>
            <a:pPr marL="571500" indent="-571500">
              <a:spcBef>
                <a:spcPct val="35000"/>
              </a:spcBef>
              <a:buFont typeface="Wingdings" pitchFamily="2" charset="2"/>
              <a:buAutoNum type="arabicPeriod" startAt="5"/>
            </a:pPr>
            <a:r>
              <a:rPr lang="en-GB" sz="2400">
                <a:solidFill>
                  <a:schemeClr val="tx1"/>
                </a:solidFill>
              </a:rPr>
              <a:t>It may be hard to detect unwanted collaboration.</a:t>
            </a:r>
          </a:p>
          <a:p>
            <a:pPr marL="571500" indent="-571500">
              <a:spcBef>
                <a:spcPct val="35000"/>
              </a:spcBef>
              <a:buFont typeface="Wingdings" pitchFamily="2" charset="2"/>
              <a:buAutoNum type="arabicPeriod" startAt="5"/>
            </a:pPr>
            <a:r>
              <a:rPr lang="en-GB" sz="2400">
                <a:solidFill>
                  <a:schemeClr val="tx1"/>
                </a:solidFill>
              </a:rPr>
              <a:t>Too much time may be involved in marking.</a:t>
            </a:r>
          </a:p>
          <a:p>
            <a:pPr marL="571500" indent="-571500">
              <a:spcBef>
                <a:spcPct val="35000"/>
              </a:spcBef>
              <a:buFont typeface="Wingdings" pitchFamily="2" charset="2"/>
              <a:buAutoNum type="arabicPeriod" startAt="5"/>
            </a:pPr>
            <a:r>
              <a:rPr lang="en-GB" sz="2400">
                <a:solidFill>
                  <a:schemeClr val="tx1"/>
                </a:solidFill>
              </a:rPr>
              <a:t>Students may not be aware of the criteria used to assess their work.</a:t>
            </a:r>
          </a:p>
          <a:p>
            <a:pPr marL="571500" indent="-571500">
              <a:spcBef>
                <a:spcPct val="35000"/>
              </a:spcBef>
              <a:buFont typeface="Wingdings" pitchFamily="2" charset="2"/>
              <a:buAutoNum type="arabicPeriod" startAt="5"/>
            </a:pPr>
            <a:r>
              <a:rPr lang="en-GB" sz="2400">
                <a:solidFill>
                  <a:schemeClr val="tx1"/>
                </a:solidFill>
              </a:rPr>
              <a:t>Students may get the balance wrong between continuous assessment and exams.</a:t>
            </a:r>
          </a:p>
          <a:p>
            <a:pPr marL="571500" indent="-571500">
              <a:spcBef>
                <a:spcPct val="35000"/>
              </a:spcBef>
              <a:buFont typeface="Wingdings" pitchFamily="2" charset="2"/>
              <a:buAutoNum type="arabicPeriod" startAt="5"/>
            </a:pPr>
            <a:r>
              <a:rPr lang="en-GB" sz="2400">
                <a:solidFill>
                  <a:schemeClr val="tx1"/>
                </a:solidFill>
              </a:rPr>
              <a:t>Learning may become driven by assessment, and students may only do those things that are assessed.</a:t>
            </a:r>
          </a:p>
          <a:p>
            <a:pPr marL="571500" indent="-571500">
              <a:spcBef>
                <a:spcPct val="35000"/>
              </a:spcBef>
              <a:buFont typeface="Wingdings" pitchFamily="2" charset="2"/>
              <a:buAutoNum type="arabicPeriod" startAt="5"/>
            </a:pPr>
            <a:r>
              <a:rPr lang="en-GB" sz="2400">
                <a:solidFill>
                  <a:schemeClr val="tx1"/>
                </a:solidFill>
              </a:rPr>
              <a:t>Too little use may be made of the learning that can be achieved when students assess their own, and each other’s work.</a:t>
            </a:r>
          </a:p>
          <a:p>
            <a:pPr marL="571500" indent="-571500">
              <a:spcBef>
                <a:spcPct val="35000"/>
              </a:spcBef>
              <a:buFont typeface="Wingdings" pitchFamily="2" charset="2"/>
              <a:buAutoNum type="arabicPeriod" startAt="5"/>
            </a:pPr>
            <a:endParaRPr lang="en-GB" sz="2400">
              <a:solidFill>
                <a:schemeClr val="tx1"/>
              </a:solidFill>
            </a:endParaRPr>
          </a:p>
          <a:p>
            <a:pPr marL="571500" indent="-571500">
              <a:spcBef>
                <a:spcPct val="35000"/>
              </a:spcBef>
              <a:buFont typeface="Wingdings" pitchFamily="2" charset="2"/>
              <a:buAutoNum type="arabicPeriod" startAt="5"/>
            </a:pPr>
            <a:endParaRPr lang="en-GB" sz="2400">
              <a:solidFill>
                <a:schemeClr val="tx1"/>
              </a:solidFill>
            </a:endParaRPr>
          </a:p>
        </p:txBody>
      </p:sp>
    </p:spTree>
    <p:extLst>
      <p:ext uri="{BB962C8B-B14F-4D97-AF65-F5344CB8AC3E}">
        <p14:creationId xmlns:p14="http://schemas.microsoft.com/office/powerpoint/2010/main" val="29156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t>
            </a:r>
            <a:r>
              <a:rPr lang="en-GB" sz="2400" dirty="0">
                <a:solidFill>
                  <a:srgbClr val="CC3399"/>
                </a:solidFill>
              </a:rPr>
              <a:t>a great deal of time to mark</a:t>
            </a:r>
            <a:r>
              <a:rPr lang="en-GB" sz="2400" dirty="0"/>
              <a:t>, let alone the time it takes for students to prepare, draft and compose them.</a:t>
            </a:r>
          </a:p>
          <a:p>
            <a:pPr lvl="0">
              <a:buFont typeface="+mj-lt"/>
              <a:buAutoNum type="arabicPeriod"/>
            </a:pPr>
            <a:r>
              <a:rPr lang="en-GB" sz="2400" dirty="0"/>
              <a:t>When most assessment is in the form of essays, students’ </a:t>
            </a:r>
            <a:r>
              <a:rPr lang="en-GB" sz="2400" dirty="0">
                <a:solidFill>
                  <a:srgbClr val="CC3399"/>
                </a:solidFill>
              </a:rPr>
              <a:t>skills at essay-writing are repeatedly tested</a:t>
            </a:r>
            <a:r>
              <a:rPr lang="en-GB" sz="2400" dirty="0"/>
              <a:t>, as the expense sometimes of their understanding of the subject.</a:t>
            </a:r>
          </a:p>
          <a:p>
            <a:pPr lvl="0">
              <a:buFont typeface="+mj-lt"/>
              <a:buAutoNum type="arabicPeriod"/>
            </a:pPr>
            <a:r>
              <a:rPr lang="en-GB" sz="2400" dirty="0"/>
              <a:t>Lots of research shows that </a:t>
            </a:r>
            <a:r>
              <a:rPr lang="en-GB" sz="2400" dirty="0">
                <a:solidFill>
                  <a:srgbClr val="CC3399"/>
                </a:solidFill>
              </a:rPr>
              <a:t>we’re not at all good at marking essays fairly</a:t>
            </a:r>
            <a:r>
              <a:rPr lang="en-GB" sz="2400" dirty="0"/>
              <a:t>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a:t>
            </a:r>
            <a:r>
              <a:rPr lang="en-GB" sz="2400" dirty="0">
                <a:solidFill>
                  <a:srgbClr val="CC3399"/>
                </a:solidFill>
              </a:rPr>
              <a:t>‘whodunit?’!</a:t>
            </a:r>
          </a:p>
          <a:p>
            <a:pPr>
              <a:buFont typeface="+mj-lt"/>
              <a:buAutoNum type="arabicPeriod"/>
            </a:pPr>
            <a:endParaRPr lang="en-GB" sz="2400" dirty="0"/>
          </a:p>
        </p:txBody>
      </p:sp>
    </p:spTree>
    <p:extLst>
      <p:ext uri="{BB962C8B-B14F-4D97-AF65-F5344CB8AC3E}">
        <p14:creationId xmlns:p14="http://schemas.microsoft.com/office/powerpoint/2010/main" val="260745007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Action Button: Blank 2">
            <a:hlinkClick r:id="rId3" highlightClick="1"/>
            <a:extLst>
              <a:ext uri="{FF2B5EF4-FFF2-40B4-BE49-F238E27FC236}">
                <a16:creationId xmlns:a16="http://schemas.microsoft.com/office/drawing/2014/main" id="{8C700EFF-57AA-4E73-A7EE-5F6CA059528F}"/>
              </a:ext>
            </a:extLst>
          </p:cNvPr>
          <p:cNvSpPr/>
          <p:nvPr/>
        </p:nvSpPr>
        <p:spPr>
          <a:xfrm>
            <a:off x="190500" y="3717040"/>
            <a:ext cx="564970" cy="4620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18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a:t>
            </a: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14171A"/>
                </a:solidFill>
                <a:effectLst/>
                <a:uLnTx/>
                <a:uFillTx/>
                <a:latin typeface="Segoe UI" panose="020B0502040204020203" pitchFamily="34" charset="0"/>
                <a:ea typeface="+mn-ea"/>
                <a:cs typeface="+mn-cs"/>
              </a:rPr>
              <a:t>Feedback </a:t>
            </a: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8671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2092334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Factors underpinning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a:xfrm>
            <a:off x="601224" y="1196977"/>
            <a:ext cx="8605838" cy="5472098"/>
          </a:xfrm>
        </p:spPr>
        <p:txBody>
          <a:bodyPr/>
          <a:lstStyle/>
          <a:p>
            <a:pPr marL="0" indent="0">
              <a:buNone/>
            </a:pPr>
            <a:r>
              <a:rPr lang="en-GB" sz="2800" dirty="0"/>
              <a:t>Carless and Boud (2018) examine in detail:</a:t>
            </a:r>
          </a:p>
          <a:p>
            <a:r>
              <a:rPr lang="en-GB" sz="2800" dirty="0"/>
              <a:t>Appreciating feedback</a:t>
            </a:r>
          </a:p>
          <a:p>
            <a:r>
              <a:rPr lang="en-GB" sz="2800" dirty="0"/>
              <a:t>Making judgements</a:t>
            </a:r>
          </a:p>
          <a:p>
            <a:r>
              <a:rPr lang="en-GB" sz="2800" dirty="0"/>
              <a:t>Managing affect</a:t>
            </a:r>
          </a:p>
          <a:p>
            <a:r>
              <a:rPr lang="en-GB" sz="2800" dirty="0"/>
              <a:t>Taking action</a:t>
            </a:r>
          </a:p>
          <a:p>
            <a:pPr marL="0" indent="0">
              <a:buNone/>
            </a:pPr>
            <a:r>
              <a:rPr lang="en-GB" sz="2800" dirty="0"/>
              <a:t>We need to enable our students to optimise each of these processes, if we wish to use assessment to promote their learning. They suggest that involving students in giving and receiving peer feedback, and in analysing exemplars, should be essential parts of the curriculum.</a:t>
            </a:r>
            <a:endParaRPr lang="en-US" sz="2800" dirty="0"/>
          </a:p>
          <a:p>
            <a:pPr marL="0" indent="0">
              <a:buNone/>
            </a:pPr>
            <a:endParaRPr lang="en-US" sz="2800" dirty="0"/>
          </a:p>
          <a:p>
            <a:endParaRPr lang="en-GB" sz="2800" dirty="0"/>
          </a:p>
        </p:txBody>
      </p:sp>
    </p:spTree>
    <p:extLst>
      <p:ext uri="{BB962C8B-B14F-4D97-AF65-F5344CB8AC3E}">
        <p14:creationId xmlns:p14="http://schemas.microsoft.com/office/powerpoint/2010/main" val="1178128935"/>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994668711"/>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C6D-3BE7-4946-9C76-4EEA65E20D29}"/>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Feedback and emotions</a:t>
            </a:r>
          </a:p>
        </p:txBody>
      </p:sp>
      <p:sp>
        <p:nvSpPr>
          <p:cNvPr id="3" name="Content Placeholder 2">
            <a:extLst>
              <a:ext uri="{FF2B5EF4-FFF2-40B4-BE49-F238E27FC236}">
                <a16:creationId xmlns:a16="http://schemas.microsoft.com/office/drawing/2014/main" id="{0C471D16-FFA0-4B0F-AE9A-B1F35C5D499E}"/>
              </a:ext>
            </a:extLst>
          </p:cNvPr>
          <p:cNvSpPr>
            <a:spLocks noGrp="1"/>
          </p:cNvSpPr>
          <p:nvPr>
            <p:ph idx="1"/>
          </p:nvPr>
        </p:nvSpPr>
        <p:spPr/>
        <p:txBody>
          <a:bodyPr/>
          <a:lstStyle/>
          <a:p>
            <a:r>
              <a:rPr lang="en-GB" dirty="0"/>
              <a:t>Probably feedback is for many people the most emotionally charged experience linked to assessment?</a:t>
            </a:r>
          </a:p>
          <a:p>
            <a:r>
              <a:rPr lang="en-GB" dirty="0"/>
              <a:t>How best can we help bring ‘compassion’ into feedback?</a:t>
            </a:r>
          </a:p>
          <a:p>
            <a:r>
              <a:rPr lang="en-GB" dirty="0"/>
              <a:t>It is well worth giving 20 minutes to watch this</a:t>
            </a:r>
            <a:r>
              <a:rPr lang="en-GB" dirty="0">
                <a:sym typeface="Wingdings" panose="05000000000000000000" pitchFamily="2" charset="2"/>
              </a:rPr>
              <a:t>: (Theo Gilbert and others)</a:t>
            </a:r>
            <a:r>
              <a:rPr lang="en-GB" dirty="0"/>
              <a:t> </a:t>
            </a:r>
            <a:r>
              <a:rPr lang="en-GB" dirty="0">
                <a:hlinkClick r:id="rId2" tooltip="https://www.youtube.com/watch?v=3jFVTCuSCOg"/>
              </a:rPr>
              <a:t>https://www.youtube.com/watch?v=3jFVTCuSCOg …</a:t>
            </a:r>
            <a:r>
              <a:rPr lang="en-GB" dirty="0"/>
              <a:t>​  particularly on how we can help students to learn how to get more from feedback from each other as well as us.</a:t>
            </a:r>
          </a:p>
        </p:txBody>
      </p:sp>
    </p:spTree>
    <p:extLst>
      <p:ext uri="{BB962C8B-B14F-4D97-AF65-F5344CB8AC3E}">
        <p14:creationId xmlns:p14="http://schemas.microsoft.com/office/powerpoint/2010/main" val="408679771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Task: think about </a:t>
            </a:r>
            <a:r>
              <a:rPr lang="en-GB" sz="3200" dirty="0">
                <a:solidFill>
                  <a:srgbClr val="00B0F0"/>
                </a:solidFill>
                <a:highlight>
                  <a:srgbClr val="FFFF00"/>
                </a:highlight>
                <a:latin typeface="Calibri" panose="020F0502020204030204" pitchFamily="34" charset="0"/>
                <a:cs typeface="Calibri" panose="020F0502020204030204" pitchFamily="34" charset="0"/>
              </a:rPr>
              <a:t>ghastly</a:t>
            </a:r>
            <a:r>
              <a:rPr lang="en-GB" sz="3200" dirty="0">
                <a:solidFill>
                  <a:srgbClr val="00B0F0"/>
                </a:solidFill>
                <a:latin typeface="Calibri" panose="020F0502020204030204" pitchFamily="34" charset="0"/>
                <a:cs typeface="Calibri" panose="020F0502020204030204" pitchFamily="34" charset="0"/>
              </a:rPr>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00B0F0"/>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3692398458"/>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140961"/>
            <a:ext cx="6481762" cy="2016280"/>
          </a:xfrm>
          <a:noFill/>
        </p:spPr>
        <p:txBody>
          <a:bodyPr/>
          <a:lstStyle/>
          <a:p>
            <a:pPr algn="ctr">
              <a:defRPr/>
            </a:pPr>
            <a:r>
              <a:rPr lang="en-GB" sz="7200" dirty="0">
                <a:solidFill>
                  <a:srgbClr val="FF66FF"/>
                </a:solidFill>
              </a:rPr>
              <a:t>Reinventing Assessment</a:t>
            </a:r>
            <a:br>
              <a:rPr lang="en-GB" sz="4400" dirty="0">
                <a:solidFill>
                  <a:srgbClr val="FFFF00"/>
                </a:solidFill>
              </a:rPr>
            </a:br>
            <a:r>
              <a:rPr lang="en-GB" sz="4000" dirty="0">
                <a:solidFill>
                  <a:srgbClr val="FFFF00"/>
                </a:solidFill>
              </a:rPr>
              <a:t>Fifteen ideas </a:t>
            </a:r>
            <a:br>
              <a:rPr lang="en-GB" sz="4000" dirty="0">
                <a:solidFill>
                  <a:srgbClr val="FFFF00"/>
                </a:solidFill>
              </a:rPr>
            </a:br>
            <a:r>
              <a:rPr lang="en-GB" sz="3600" dirty="0">
                <a:solidFill>
                  <a:srgbClr val="FFFF00"/>
                </a:solidFill>
              </a:rPr>
              <a:t>for making assessment and feedback more effective, efficient and manageable for us, and for students</a:t>
            </a:r>
            <a:endParaRPr lang="en-GB" sz="3200" dirty="0">
              <a:solidFill>
                <a:srgbClr val="FFFF00"/>
              </a:solidFill>
            </a:endParaRPr>
          </a:p>
        </p:txBody>
      </p:sp>
      <p:sp>
        <p:nvSpPr>
          <p:cNvPr id="6" name="Action Button: Custom 5">
            <a:hlinkClick r:id="rId3"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a:ln>
                <a:noFill/>
              </a:ln>
              <a:solidFill>
                <a:srgbClr val="FFFFFF"/>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6834ED2-7AAA-4DFF-A1FD-D03F921FCB78}"/>
              </a:ext>
            </a:extLst>
          </p:cNvPr>
          <p:cNvSpPr/>
          <p:nvPr/>
        </p:nvSpPr>
        <p:spPr>
          <a:xfrm>
            <a:off x="827480" y="5176846"/>
            <a:ext cx="7056980"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https://www.seda.ac.uk/resources/files/publications_214_Educational%20Developments%2018.2.pdf</a:t>
            </a: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(2017, pp.21-24)</a:t>
            </a:r>
          </a:p>
        </p:txBody>
      </p:sp>
    </p:spTree>
    <p:extLst>
      <p:ext uri="{BB962C8B-B14F-4D97-AF65-F5344CB8AC3E}">
        <p14:creationId xmlns:p14="http://schemas.microsoft.com/office/powerpoint/2010/main" val="1240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Teaching, learning and 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solidFill>
                  <a:srgbClr val="00B0F0"/>
                </a:solidFill>
                <a:latin typeface="Calibri" panose="020F0502020204030204" pitchFamily="34" charset="0"/>
                <a:cs typeface="Calibri" panose="020F0502020204030204" pitchFamily="34" charset="0"/>
              </a:rPr>
              <a:t>Fifteen ideas for making assessment and feedback more effective, efficient and manageable for us, and for students</a:t>
            </a:r>
            <a:endParaRPr lang="en-US" sz="28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3807882690"/>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A	Design much shorter assessments</a:t>
            </a:r>
          </a:p>
        </p:txBody>
      </p:sp>
      <p:sp>
        <p:nvSpPr>
          <p:cNvPr id="3" name="Content Placeholder 2"/>
          <p:cNvSpPr>
            <a:spLocks noGrp="1"/>
          </p:cNvSpPr>
          <p:nvPr>
            <p:ph idx="1"/>
          </p:nvPr>
        </p:nvSpPr>
        <p:spPr>
          <a:xfrm>
            <a:off x="358777" y="908651"/>
            <a:ext cx="8605838" cy="4958752"/>
          </a:xfrm>
        </p:spPr>
        <p:txBody>
          <a:bodyPr/>
          <a:lstStyle/>
          <a:p>
            <a:pPr>
              <a:lnSpc>
                <a:spcPct val="100000"/>
              </a:lnSpc>
            </a:pPr>
            <a:r>
              <a:rPr lang="en-GB" sz="2600" dirty="0"/>
              <a:t>(e.g. a 300-word annotated bibliography instead of a 3000-word essay).</a:t>
            </a:r>
          </a:p>
          <a:p>
            <a:pPr>
              <a:lnSpc>
                <a:spcPct val="100000"/>
              </a:lnSpc>
            </a:pPr>
            <a:r>
              <a:rPr lang="en-GB" sz="2600" dirty="0"/>
              <a:t>We tend to keep using long assessments, because that’s what we’ve always done. As a result, we spend </a:t>
            </a:r>
            <a:r>
              <a:rPr lang="en-GB" sz="2600" dirty="0">
                <a:solidFill>
                  <a:srgbClr val="FF00FF"/>
                </a:solidFill>
              </a:rPr>
              <a:t>ages</a:t>
            </a:r>
            <a:r>
              <a:rPr lang="en-GB" sz="2600" dirty="0">
                <a:solidFill>
                  <a:srgbClr val="FF6699"/>
                </a:solidFill>
              </a:rPr>
              <a:t> </a:t>
            </a:r>
            <a:r>
              <a:rPr lang="en-GB" sz="2600" dirty="0">
                <a:solidFill>
                  <a:srgbClr val="FF00FF"/>
                </a:solidFill>
              </a:rPr>
              <a:t>marking</a:t>
            </a:r>
            <a:r>
              <a:rPr lang="en-GB" sz="2600" dirty="0"/>
              <a:t>, and too little time assessing.</a:t>
            </a:r>
          </a:p>
          <a:p>
            <a:pPr>
              <a:lnSpc>
                <a:spcPct val="100000"/>
              </a:lnSpc>
            </a:pPr>
            <a:r>
              <a:rPr lang="en-GB" sz="2600" dirty="0"/>
              <a:t>Students learn to ‘</a:t>
            </a:r>
            <a:r>
              <a:rPr lang="en-GB" sz="2600" dirty="0">
                <a:solidFill>
                  <a:srgbClr val="FF00FF"/>
                </a:solidFill>
              </a:rPr>
              <a:t>waffle</a:t>
            </a:r>
            <a:r>
              <a:rPr lang="en-GB" sz="2600" dirty="0"/>
              <a:t>’ with long assessments. A short assessment can be harder, and more intense. And we achieve better discrimination between best and worst.</a:t>
            </a:r>
          </a:p>
          <a:p>
            <a:pPr>
              <a:lnSpc>
                <a:spcPct val="100000"/>
              </a:lnSpc>
            </a:pPr>
            <a:r>
              <a:rPr lang="en-GB" sz="2600" dirty="0"/>
              <a:t>Shorter assessments are much, much </a:t>
            </a:r>
            <a:r>
              <a:rPr lang="en-GB" sz="2600" dirty="0">
                <a:solidFill>
                  <a:srgbClr val="FF00FF"/>
                </a:solidFill>
              </a:rPr>
              <a:t>faster</a:t>
            </a:r>
            <a:r>
              <a:rPr lang="en-GB" sz="2600" dirty="0"/>
              <a:t> to assess.</a:t>
            </a:r>
          </a:p>
          <a:p>
            <a:pPr>
              <a:lnSpc>
                <a:spcPct val="100000"/>
              </a:lnSpc>
            </a:pPr>
            <a:r>
              <a:rPr lang="en-GB" sz="2600" dirty="0"/>
              <a:t>Research shows we can actually assess short assessments much more </a:t>
            </a:r>
            <a:r>
              <a:rPr lang="en-GB" sz="2600" dirty="0">
                <a:solidFill>
                  <a:srgbClr val="FF00FF"/>
                </a:solidFill>
              </a:rPr>
              <a:t>reliably</a:t>
            </a:r>
            <a:r>
              <a:rPr lang="en-GB" sz="2600" dirty="0"/>
              <a:t>!</a:t>
            </a:r>
          </a:p>
          <a:p>
            <a:pPr>
              <a:lnSpc>
                <a:spcPct val="100000"/>
              </a:lnSpc>
            </a:pPr>
            <a:endParaRPr lang="en-GB" sz="2600" dirty="0"/>
          </a:p>
        </p:txBody>
      </p:sp>
    </p:spTree>
    <p:extLst>
      <p:ext uri="{BB962C8B-B14F-4D97-AF65-F5344CB8AC3E}">
        <p14:creationId xmlns:p14="http://schemas.microsoft.com/office/powerpoint/2010/main" val="3091905119"/>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B	Increase formative assessment and reduce summative assessment</a:t>
            </a:r>
          </a:p>
        </p:txBody>
      </p:sp>
      <p:sp>
        <p:nvSpPr>
          <p:cNvPr id="3" name="Content Placeholder 2"/>
          <p:cNvSpPr>
            <a:spLocks noGrp="1"/>
          </p:cNvSpPr>
          <p:nvPr>
            <p:ph idx="1"/>
          </p:nvPr>
        </p:nvSpPr>
        <p:spPr/>
        <p:txBody>
          <a:bodyPr/>
          <a:lstStyle/>
          <a:p>
            <a:r>
              <a:rPr lang="en-GB" sz="3000" dirty="0"/>
              <a:t>We know that students learn little or nothing from feedback on summative assessments.</a:t>
            </a:r>
          </a:p>
          <a:p>
            <a:r>
              <a:rPr lang="en-GB" sz="3000" dirty="0"/>
              <a:t>Some don’t even collect their marked work. </a:t>
            </a:r>
          </a:p>
          <a:p>
            <a:r>
              <a:rPr lang="en-GB" sz="3000" dirty="0"/>
              <a:t>Students often don’t learn from feedback on supposedly-formative assessments, as they’ve already moved on to the next task.</a:t>
            </a:r>
          </a:p>
          <a:p>
            <a:r>
              <a:rPr lang="en-GB" sz="3000" dirty="0"/>
              <a:t>Formative assessment can be a great learning experience. </a:t>
            </a:r>
          </a:p>
          <a:p>
            <a:r>
              <a:rPr lang="en-GB" sz="3000" dirty="0"/>
              <a:t>Students’ final results can benefit enormously from formative feedback. </a:t>
            </a:r>
          </a:p>
        </p:txBody>
      </p:sp>
    </p:spTree>
    <p:extLst>
      <p:ext uri="{BB962C8B-B14F-4D97-AF65-F5344CB8AC3E}">
        <p14:creationId xmlns:p14="http://schemas.microsoft.com/office/powerpoint/2010/main" val="232743026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C	Don’t just use essays</a:t>
            </a:r>
          </a:p>
        </p:txBody>
      </p:sp>
      <p:sp>
        <p:nvSpPr>
          <p:cNvPr id="3" name="Content Placeholder 2"/>
          <p:cNvSpPr>
            <a:spLocks noGrp="1"/>
          </p:cNvSpPr>
          <p:nvPr>
            <p:ph idx="1"/>
          </p:nvPr>
        </p:nvSpPr>
        <p:spPr>
          <a:xfrm>
            <a:off x="358777" y="980661"/>
            <a:ext cx="8605838" cy="4886742"/>
          </a:xfrm>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a:t>
            </a:r>
            <a:r>
              <a:rPr lang="en-GB" sz="2800" dirty="0">
                <a:solidFill>
                  <a:srgbClr val="FF00FF"/>
                </a:solidFill>
              </a:rPr>
              <a:t>not at all good </a:t>
            </a:r>
            <a:r>
              <a:rPr lang="en-GB" sz="2800" dirty="0"/>
              <a:t>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p14="http://schemas.microsoft.com/office/powerpoint/2010/main" val="2613497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D	Make more use of oral feedback rather than written feedback</a:t>
            </a:r>
          </a:p>
        </p:txBody>
      </p:sp>
      <p:sp>
        <p:nvSpPr>
          <p:cNvPr id="3" name="Content Placeholder 2"/>
          <p:cNvSpPr>
            <a:spLocks noGrp="1"/>
          </p:cNvSpPr>
          <p:nvPr>
            <p:ph idx="1"/>
          </p:nvPr>
        </p:nvSpPr>
        <p:spPr/>
        <p:txBody>
          <a:bodyPr/>
          <a:lstStyle/>
          <a:p>
            <a:r>
              <a:rPr lang="en-GB" sz="3000" dirty="0"/>
              <a:t>Face-to-face feedback can make good use of tone of voice, encouraging facial gestures, speed of speech, repetition where needed, body language, and so on.</a:t>
            </a:r>
          </a:p>
          <a:p>
            <a:r>
              <a:rPr lang="en-GB" sz="3000" dirty="0"/>
              <a:t>Students in large groups can learn from oral feedback on other students’ triumphs and disasters (with due anonymity).</a:t>
            </a:r>
          </a:p>
          <a:p>
            <a:r>
              <a:rPr lang="en-GB" sz="3000" dirty="0"/>
              <a:t>Even one-to-one, oral feedback can be much more powerful than written.</a:t>
            </a:r>
          </a:p>
          <a:p>
            <a:r>
              <a:rPr lang="en-GB" sz="3000" dirty="0"/>
              <a:t>Oral feedback can be retained and reviewed if ‘packaged up’ in podcasts or audio files.</a:t>
            </a:r>
          </a:p>
        </p:txBody>
      </p:sp>
    </p:spTree>
    <p:extLst>
      <p:ext uri="{BB962C8B-B14F-4D97-AF65-F5344CB8AC3E}">
        <p14:creationId xmlns:p14="http://schemas.microsoft.com/office/powerpoint/2010/main" val="3052332591"/>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E	Speed up feedback so students still care about it when they receive it</a:t>
            </a:r>
          </a:p>
        </p:txBody>
      </p:sp>
      <p:sp>
        <p:nvSpPr>
          <p:cNvPr id="3" name="Content Placeholder 2"/>
          <p:cNvSpPr>
            <a:spLocks noGrp="1"/>
          </p:cNvSpPr>
          <p:nvPr>
            <p:ph idx="1"/>
          </p:nvPr>
        </p:nvSpPr>
        <p:spPr/>
        <p:txBody>
          <a:bodyPr/>
          <a:lstStyle/>
          <a:p>
            <a:r>
              <a:rPr lang="en-GB" sz="3000" dirty="0"/>
              <a:t>We’ve become preoccupied with the turn-around time for a batch of work for large groups of students.</a:t>
            </a:r>
          </a:p>
          <a:p>
            <a:r>
              <a:rPr lang="en-GB" sz="3000" dirty="0"/>
              <a:t>A lot of feedback can be given at the moment the work is submitted, before marking has even begun.</a:t>
            </a:r>
          </a:p>
          <a:p>
            <a:r>
              <a:rPr lang="en-GB" sz="3000" dirty="0"/>
              <a:t>Immediate feedback means that students still remember what they did – and what they had problems with.</a:t>
            </a:r>
          </a:p>
          <a:p>
            <a:r>
              <a:rPr lang="en-GB" sz="3000" dirty="0"/>
              <a:t>Ideally, give feedback within 24 hours of students doing the work? (</a:t>
            </a:r>
            <a:r>
              <a:rPr lang="en-GB" sz="3000" dirty="0">
                <a:hlinkClick r:id="rId2"/>
              </a:rPr>
              <a:t>https://phil-race.co.uk/2014/01/feedback-24-hours/</a:t>
            </a:r>
            <a:r>
              <a:rPr lang="en-GB" sz="3000" dirty="0"/>
              <a:t> )</a:t>
            </a:r>
          </a:p>
          <a:p>
            <a:endParaRPr lang="en-GB" sz="3000" dirty="0"/>
          </a:p>
        </p:txBody>
      </p:sp>
    </p:spTree>
    <p:extLst>
      <p:ext uri="{BB962C8B-B14F-4D97-AF65-F5344CB8AC3E}">
        <p14:creationId xmlns:p14="http://schemas.microsoft.com/office/powerpoint/2010/main" val="245585494"/>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F	Get students giving feedback to each other, and sharing feedback</a:t>
            </a:r>
          </a:p>
        </p:txBody>
      </p:sp>
      <p:sp>
        <p:nvSpPr>
          <p:cNvPr id="3" name="Content Placeholder 2"/>
          <p:cNvSpPr>
            <a:spLocks noGrp="1"/>
          </p:cNvSpPr>
          <p:nvPr>
            <p:ph idx="1"/>
          </p:nvPr>
        </p:nvSpPr>
        <p:spPr/>
        <p:txBody>
          <a:bodyPr/>
          <a:lstStyle/>
          <a:p>
            <a:r>
              <a:rPr lang="en-GB" sz="3000" dirty="0"/>
              <a:t>Students learn a great deal from the process of explaining things to someone else.</a:t>
            </a:r>
          </a:p>
          <a:p>
            <a:r>
              <a:rPr lang="en-GB" sz="3000" dirty="0"/>
              <a:t>It’s often easier to learn from someone who has just mastered a concept than from someone who can’t remember the difficulties learning it.</a:t>
            </a:r>
          </a:p>
          <a:p>
            <a:r>
              <a:rPr lang="en-GB" sz="3000" dirty="0"/>
              <a:t>Students can benefit from much more feedback than we could give them.</a:t>
            </a:r>
          </a:p>
          <a:p>
            <a:r>
              <a:rPr lang="en-GB" sz="3000" dirty="0"/>
              <a:t>Students can learn much more from our feedback </a:t>
            </a:r>
            <a:r>
              <a:rPr lang="en-GB" sz="3000" dirty="0">
                <a:solidFill>
                  <a:srgbClr val="FF00FF"/>
                </a:solidFill>
              </a:rPr>
              <a:t>to their friends</a:t>
            </a:r>
            <a:r>
              <a:rPr lang="en-GB" sz="3000" dirty="0"/>
              <a:t>, than our feedback on their own work.</a:t>
            </a:r>
          </a:p>
        </p:txBody>
      </p:sp>
    </p:spTree>
    <p:extLst>
      <p:ext uri="{BB962C8B-B14F-4D97-AF65-F5344CB8AC3E}">
        <p14:creationId xmlns:p14="http://schemas.microsoft.com/office/powerpoint/2010/main" val="3530170189"/>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sz="3000" dirty="0"/>
              <a:t>There should be no hidden agendas. </a:t>
            </a:r>
            <a:r>
              <a:rPr lang="en-GB" sz="3000" dirty="0">
                <a:solidFill>
                  <a:srgbClr val="FF00FF"/>
                </a:solidFill>
              </a:rPr>
              <a:t>Talk</a:t>
            </a:r>
            <a:r>
              <a:rPr lang="en-GB" sz="3000" dirty="0"/>
              <a:t> assessment every time you see whole groups of students.</a:t>
            </a:r>
          </a:p>
          <a:p>
            <a:r>
              <a:rPr lang="en-GB" sz="3000" dirty="0"/>
              <a:t>Try to avoid talking assessment to individual students seeking to ‘get ahead’.</a:t>
            </a:r>
          </a:p>
          <a:p>
            <a:r>
              <a:rPr lang="en-GB" sz="3000" dirty="0"/>
              <a:t>Make it clear how assessment criteria link to evidence of achievement of published learning outcomes.</a:t>
            </a:r>
          </a:p>
          <a:p>
            <a:r>
              <a:rPr lang="en-GB" sz="3000" dirty="0"/>
              <a:t>Give students safe practice at evidencing their achievement of assessment criteria.</a:t>
            </a:r>
          </a:p>
        </p:txBody>
      </p:sp>
    </p:spTree>
    <p:extLst>
      <p:ext uri="{BB962C8B-B14F-4D97-AF65-F5344CB8AC3E}">
        <p14:creationId xmlns:p14="http://schemas.microsoft.com/office/powerpoint/2010/main" val="2272041875"/>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H	Show students a range of evidence of achievement</a:t>
            </a:r>
          </a:p>
        </p:txBody>
      </p:sp>
      <p:sp>
        <p:nvSpPr>
          <p:cNvPr id="3" name="Content Placeholder 2"/>
          <p:cNvSpPr>
            <a:spLocks noGrp="1"/>
          </p:cNvSpPr>
          <p:nvPr>
            <p:ph idx="1"/>
          </p:nvPr>
        </p:nvSpPr>
        <p:spPr/>
        <p:txBody>
          <a:bodyPr/>
          <a:lstStyle/>
          <a:p>
            <a:r>
              <a:rPr lang="en-GB" sz="3000" dirty="0"/>
              <a:t>Don’t just show students </a:t>
            </a:r>
            <a:r>
              <a:rPr lang="en-GB" sz="3000" dirty="0">
                <a:solidFill>
                  <a:srgbClr val="FF00FF"/>
                </a:solidFill>
              </a:rPr>
              <a:t>exemplars</a:t>
            </a:r>
            <a:r>
              <a:rPr lang="en-GB" sz="3000" dirty="0"/>
              <a:t> of ‘excellent work’.</a:t>
            </a:r>
          </a:p>
          <a:p>
            <a:r>
              <a:rPr lang="en-GB" sz="3000" dirty="0"/>
              <a:t>Let them see what can easily go wrong, and can lose them marks.</a:t>
            </a:r>
          </a:p>
          <a:p>
            <a:r>
              <a:rPr lang="en-GB" sz="3000" dirty="0"/>
              <a:t>When students are aware of a range between ‘excellent’ and ‘poor’, they can strive to be even better than excellent.</a:t>
            </a:r>
          </a:p>
          <a:p>
            <a:r>
              <a:rPr lang="en-GB" sz="3000" dirty="0"/>
              <a:t>The tendency to simply imitate excellent work is diminished.</a:t>
            </a:r>
          </a:p>
          <a:p>
            <a:pPr>
              <a:buNone/>
            </a:pPr>
            <a:r>
              <a:rPr lang="en-GB" sz="3000" dirty="0"/>
              <a:t>	(See the work of Royce Sadler)</a:t>
            </a:r>
          </a:p>
        </p:txBody>
      </p:sp>
    </p:spTree>
    <p:extLst>
      <p:ext uri="{BB962C8B-B14F-4D97-AF65-F5344CB8AC3E}">
        <p14:creationId xmlns:p14="http://schemas.microsoft.com/office/powerpoint/2010/main" val="862448754"/>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I	Get students themselves formulating evidence of achievement</a:t>
            </a:r>
          </a:p>
        </p:txBody>
      </p:sp>
      <p:sp>
        <p:nvSpPr>
          <p:cNvPr id="3" name="Content Placeholder 2"/>
          <p:cNvSpPr>
            <a:spLocks noGrp="1"/>
          </p:cNvSpPr>
          <p:nvPr>
            <p:ph idx="1"/>
          </p:nvPr>
        </p:nvSpPr>
        <p:spPr/>
        <p:txBody>
          <a:bodyPr/>
          <a:lstStyle/>
          <a:p>
            <a:r>
              <a:rPr lang="en-GB" sz="3000" dirty="0"/>
              <a:t>When students have a feeling of </a:t>
            </a:r>
            <a:r>
              <a:rPr lang="en-GB" sz="3000" dirty="0">
                <a:solidFill>
                  <a:srgbClr val="FF00FF"/>
                </a:solidFill>
              </a:rPr>
              <a:t>ownership</a:t>
            </a:r>
            <a:r>
              <a:rPr lang="en-GB" sz="3000" dirty="0"/>
              <a:t> of their targets, they put much more into achieving the targets.</a:t>
            </a:r>
          </a:p>
          <a:p>
            <a:r>
              <a:rPr lang="en-GB" sz="3000" dirty="0"/>
              <a:t>When students formulate ‘good’ evidence, we can praise their choices.</a:t>
            </a:r>
          </a:p>
          <a:p>
            <a:r>
              <a:rPr lang="en-GB" sz="3000" dirty="0"/>
              <a:t>When students formulate ‘poor’ evidence, we can point them in a better direction.</a:t>
            </a:r>
          </a:p>
          <a:p>
            <a:r>
              <a:rPr lang="en-GB" sz="3000" dirty="0"/>
              <a:t>We can adopt their targets, when they are better than the ones we first thought of!</a:t>
            </a:r>
          </a:p>
        </p:txBody>
      </p:sp>
    </p:spTree>
    <p:extLst>
      <p:ext uri="{BB962C8B-B14F-4D97-AF65-F5344CB8AC3E}">
        <p14:creationId xmlns:p14="http://schemas.microsoft.com/office/powerpoint/2010/main" val="4117687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Sally Brown on lectures (2015)</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Many argue that the era of lectures has passed, that it is archaic to expect students to sit physically present in the same room as the lecturer, passively listening to and noting what is said, and thereby absorbing content.</a:t>
            </a:r>
          </a:p>
          <a:p>
            <a:pPr>
              <a:lnSpc>
                <a:spcPct val="100000"/>
              </a:lnSpc>
            </a:pPr>
            <a:r>
              <a:rPr lang="en-GB" sz="2800" dirty="0">
                <a:latin typeface="Calibri" pitchFamily="34" charset="0"/>
              </a:rPr>
              <a:t> If you sit at the back of the lecture theatre and watch what students are actually doing on their laptops and mobile devices, </a:t>
            </a:r>
            <a:r>
              <a:rPr lang="en-GB" sz="2800" dirty="0">
                <a:solidFill>
                  <a:schemeClr val="accent2">
                    <a:lumMod val="60000"/>
                    <a:lumOff val="40000"/>
                  </a:schemeClr>
                </a:solidFill>
                <a:latin typeface="Calibri" pitchFamily="34" charset="0"/>
              </a:rPr>
              <a:t>it is evident that few students nowadays simply sit and make traditional lecture notes with pens and paper.</a:t>
            </a:r>
            <a:r>
              <a:rPr lang="en-GB" sz="2800" dirty="0">
                <a:latin typeface="Calibri" pitchFamily="34" charset="0"/>
              </a:rPr>
              <a:t> </a:t>
            </a:r>
          </a:p>
        </p:txBody>
      </p:sp>
    </p:spTree>
    <p:extLst>
      <p:ext uri="{BB962C8B-B14F-4D97-AF65-F5344CB8AC3E}">
        <p14:creationId xmlns:p14="http://schemas.microsoft.com/office/powerpoint/2010/main" val="369910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a:t>
            </a:r>
            <a:r>
              <a:rPr lang="en-GB" sz="3000" dirty="0">
                <a:solidFill>
                  <a:srgbClr val="FF00FF"/>
                </a:solidFill>
              </a:rPr>
              <a:t>‘making informed judgements’</a:t>
            </a:r>
            <a:r>
              <a:rPr lang="en-GB" sz="3000" dirty="0"/>
              <a:t>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p14="http://schemas.microsoft.com/office/powerpoint/2010/main" val="1434401336"/>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sz="3000" dirty="0"/>
              <a:t>This can be less threatening than one-to-one feedback (oral or written), especially critical feedback, and can be much more manageable for us.</a:t>
            </a:r>
          </a:p>
          <a:p>
            <a:r>
              <a:rPr lang="en-GB" sz="3000" dirty="0"/>
              <a:t>Let students hear feedback on work that is better than theirs (retaining anonymity).</a:t>
            </a:r>
          </a:p>
          <a:p>
            <a:r>
              <a:rPr lang="en-GB" sz="3000" dirty="0"/>
              <a:t>Let students hear feedback on other students’ disasters (retaining anonymity).</a:t>
            </a:r>
          </a:p>
          <a:p>
            <a:r>
              <a:rPr lang="en-GB" sz="3000" dirty="0"/>
              <a:t>Allow students to see </a:t>
            </a:r>
            <a:r>
              <a:rPr lang="en-GB" sz="3000" dirty="0">
                <a:solidFill>
                  <a:srgbClr val="FF00FF"/>
                </a:solidFill>
              </a:rPr>
              <a:t>‘where they’re at’ </a:t>
            </a:r>
            <a:r>
              <a:rPr lang="en-GB" sz="3000" dirty="0"/>
              <a:t>compared to others in the cohort.</a:t>
            </a:r>
          </a:p>
        </p:txBody>
      </p:sp>
    </p:spTree>
    <p:extLst>
      <p:ext uri="{BB962C8B-B14F-4D97-AF65-F5344CB8AC3E}">
        <p14:creationId xmlns:p14="http://schemas.microsoft.com/office/powerpoint/2010/main" val="690309260"/>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L	Use statement banks to speed up formulating useful feedback</a:t>
            </a:r>
          </a:p>
        </p:txBody>
      </p:sp>
      <p:sp>
        <p:nvSpPr>
          <p:cNvPr id="3" name="Content Placeholder 2"/>
          <p:cNvSpPr>
            <a:spLocks noGrp="1"/>
          </p:cNvSpPr>
          <p:nvPr>
            <p:ph idx="1"/>
          </p:nvPr>
        </p:nvSpPr>
        <p:spPr/>
        <p:txBody>
          <a:bodyPr/>
          <a:lstStyle/>
          <a:p>
            <a:r>
              <a:rPr lang="en-GB" sz="3000" dirty="0"/>
              <a:t>Especially with online feedback, compile a bank of useful feedback statements.</a:t>
            </a:r>
          </a:p>
          <a:p>
            <a:r>
              <a:rPr lang="en-GB" sz="3000" dirty="0"/>
              <a:t>Make sure that there are sufficient ‘praise’ comments, to counterbalance critical ones.</a:t>
            </a:r>
          </a:p>
          <a:p>
            <a:r>
              <a:rPr lang="en-GB" sz="3000" dirty="0"/>
              <a:t>Get students themselves to compose statements, so that they get a sharper idea of what is wanted in their work.</a:t>
            </a:r>
          </a:p>
          <a:p>
            <a:r>
              <a:rPr lang="en-GB" sz="3000" dirty="0"/>
              <a:t>Make sure that the feedback that different students receive is sufficiently different and personal, rather than just ‘out of the box’.</a:t>
            </a:r>
          </a:p>
        </p:txBody>
      </p:sp>
    </p:spTree>
    <p:extLst>
      <p:ext uri="{BB962C8B-B14F-4D97-AF65-F5344CB8AC3E}">
        <p14:creationId xmlns:p14="http://schemas.microsoft.com/office/powerpoint/2010/main" val="3366614411"/>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M	Get students self-assessing, and give them feedback on their self-assessment.</a:t>
            </a:r>
          </a:p>
        </p:txBody>
      </p:sp>
      <p:sp>
        <p:nvSpPr>
          <p:cNvPr id="3" name="Content Placeholder 2"/>
          <p:cNvSpPr>
            <a:spLocks noGrp="1"/>
          </p:cNvSpPr>
          <p:nvPr>
            <p:ph idx="1"/>
          </p:nvPr>
        </p:nvSpPr>
        <p:spPr>
          <a:xfrm>
            <a:off x="358777" y="1412790"/>
            <a:ext cx="8605838" cy="4454609"/>
          </a:xfrm>
        </p:spPr>
        <p:txBody>
          <a:bodyPr/>
          <a:lstStyle/>
          <a:p>
            <a:r>
              <a:rPr lang="en-GB" sz="2800" dirty="0"/>
              <a:t>Turn self-assessment into a productive </a:t>
            </a:r>
            <a:r>
              <a:rPr lang="en-GB" sz="2800" dirty="0">
                <a:solidFill>
                  <a:srgbClr val="FF00FF"/>
                </a:solidFill>
              </a:rPr>
              <a:t>dialogue</a:t>
            </a:r>
            <a:r>
              <a:rPr lang="en-GB" sz="2800" dirty="0"/>
              <a:t> with us.</a:t>
            </a:r>
          </a:p>
          <a:p>
            <a:r>
              <a:rPr lang="en-GB" sz="2800" dirty="0"/>
              <a:t>Ask students what mark or grade </a:t>
            </a:r>
            <a:r>
              <a:rPr lang="en-GB" sz="2800" dirty="0">
                <a:solidFill>
                  <a:srgbClr val="FF00FF"/>
                </a:solidFill>
              </a:rPr>
              <a:t>they believe </a:t>
            </a:r>
            <a:r>
              <a:rPr lang="en-GB" sz="2800" dirty="0"/>
              <a:t>the work should be earning.</a:t>
            </a:r>
          </a:p>
          <a:p>
            <a:r>
              <a:rPr lang="en-GB" sz="2800" dirty="0"/>
              <a:t>Ask students what they think they did </a:t>
            </a:r>
            <a:r>
              <a:rPr lang="en-GB" sz="2800" dirty="0">
                <a:solidFill>
                  <a:srgbClr val="FF00FF"/>
                </a:solidFill>
              </a:rPr>
              <a:t>best</a:t>
            </a:r>
            <a:r>
              <a:rPr lang="en-GB" sz="2800" dirty="0"/>
              <a:t>, and praise them when indeed they did do this well.</a:t>
            </a:r>
          </a:p>
          <a:p>
            <a:r>
              <a:rPr lang="en-GB" sz="2800" dirty="0"/>
              <a:t>Ask students what they found the </a:t>
            </a:r>
            <a:r>
              <a:rPr lang="en-GB" sz="2800" dirty="0">
                <a:solidFill>
                  <a:srgbClr val="FF00FF"/>
                </a:solidFill>
              </a:rPr>
              <a:t>hardest</a:t>
            </a:r>
            <a:r>
              <a:rPr lang="en-GB" sz="2800" dirty="0"/>
              <a:t> part of the task, and praise them when they succeeded, and empathise when they didn’t.</a:t>
            </a:r>
          </a:p>
          <a:p>
            <a:r>
              <a:rPr lang="en-GB" sz="2800" dirty="0"/>
              <a:t>Ask students what they might </a:t>
            </a:r>
            <a:r>
              <a:rPr lang="en-GB" sz="2800" dirty="0">
                <a:solidFill>
                  <a:srgbClr val="FF00FF"/>
                </a:solidFill>
              </a:rPr>
              <a:t>change</a:t>
            </a:r>
            <a:r>
              <a:rPr lang="en-GB" sz="2800" dirty="0"/>
              <a:t> if they had another hour to do the task.</a:t>
            </a:r>
          </a:p>
        </p:txBody>
      </p:sp>
    </p:spTree>
    <p:extLst>
      <p:ext uri="{BB962C8B-B14F-4D97-AF65-F5344CB8AC3E}">
        <p14:creationId xmlns:p14="http://schemas.microsoft.com/office/powerpoint/2010/main" val="415713920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N	Try to avoid ‘final language’ in feedback</a:t>
            </a:r>
          </a:p>
        </p:txBody>
      </p:sp>
      <p:sp>
        <p:nvSpPr>
          <p:cNvPr id="3" name="Content Placeholder 2"/>
          <p:cNvSpPr>
            <a:spLocks noGrp="1"/>
          </p:cNvSpPr>
          <p:nvPr>
            <p:ph idx="1"/>
          </p:nvPr>
        </p:nvSpPr>
        <p:spPr/>
        <p:txBody>
          <a:bodyPr/>
          <a:lstStyle/>
          <a:p>
            <a:r>
              <a:rPr lang="en-GB" sz="3000" dirty="0"/>
              <a:t>‘Final language’ includes words such as ‘excellent’, ‘good’, ‘poor’, ‘adequate’, ‘satisfactory’, and so on – it doesn’t give students ‘anywhere to go next’.</a:t>
            </a:r>
          </a:p>
          <a:p>
            <a:r>
              <a:rPr lang="en-GB" sz="3000" dirty="0"/>
              <a:t>It is better to say things such as:</a:t>
            </a:r>
          </a:p>
          <a:p>
            <a:pPr marL="1255713" lvl="1" indent="-542925"/>
            <a:r>
              <a:rPr lang="en-GB" sz="2600" dirty="0">
                <a:solidFill>
                  <a:srgbClr val="002060"/>
                </a:solidFill>
              </a:rPr>
              <a:t>‘I really like how you approached so-and-so’</a:t>
            </a:r>
          </a:p>
          <a:p>
            <a:pPr marL="1255713" lvl="1" indent="-542925"/>
            <a:r>
              <a:rPr lang="en-GB" sz="2600" dirty="0">
                <a:solidFill>
                  <a:srgbClr val="002060"/>
                </a:solidFill>
              </a:rPr>
              <a:t>‘It might have helped if you’d done such-and such’</a:t>
            </a:r>
          </a:p>
          <a:p>
            <a:pPr marL="1255713" lvl="1" indent="-542925"/>
            <a:r>
              <a:rPr lang="en-GB" sz="2600" dirty="0">
                <a:solidFill>
                  <a:srgbClr val="002060"/>
                </a:solidFill>
              </a:rPr>
              <a:t>‘One thing you did really well was so-and-so’</a:t>
            </a:r>
          </a:p>
          <a:p>
            <a:pPr marL="1255713" lvl="1" indent="-542925"/>
            <a:r>
              <a:rPr lang="en-GB" sz="2600" dirty="0">
                <a:solidFill>
                  <a:srgbClr val="002060"/>
                </a:solidFill>
              </a:rPr>
              <a:t>‘You probably know that such-and-such didn’t really work’</a:t>
            </a:r>
          </a:p>
        </p:txBody>
      </p:sp>
    </p:spTree>
    <p:extLst>
      <p:ext uri="{BB962C8B-B14F-4D97-AF65-F5344CB8AC3E}">
        <p14:creationId xmlns:p14="http://schemas.microsoft.com/office/powerpoint/2010/main" val="2845546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p14="http://schemas.microsoft.com/office/powerpoint/2010/main" val="15972283"/>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Fifteen ideas for making assessment and feedback more effective, efficient and manageable for us, and for students</a:t>
            </a:r>
            <a:endParaRPr kumimoji="0" lang="en-US" sz="28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endParaRPr>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Design much shorter assessments.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Increase formative assessment and reduce summative 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Don’t just use essays.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more use of oral feedback rather than written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Speed up feedback so students still care about it when they receive it.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giving feedback to each other, and sharing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Let students right into the meaning of assessment criteria, by explaining and illustrating these in whole-group contexts such as lectures.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Show students a range of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formulating evidence of achievement.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themselves designing and applying assessment criteria.</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Make the most of feedback to students in small-group contexts, such as tutorials.</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Use statement banks to speed up formulating useful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Get students self-assessing, and give them feedback on their self-assessment.</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Try to avoid ‘final language’ in feedback.</a:t>
            </a:r>
          </a:p>
          <a:p>
            <a:pPr marL="533400" marR="0" lvl="0" indent="-533400" algn="l" defTabSz="914400" rtl="0" eaLnBrk="0" fontAlgn="base" latinLnBrk="0" hangingPunct="0">
              <a:lnSpc>
                <a:spcPct val="90000"/>
              </a:lnSpc>
              <a:spcBef>
                <a:spcPts val="600"/>
              </a:spcBef>
              <a:spcAft>
                <a:spcPct val="0"/>
              </a:spcAft>
              <a:buClr>
                <a:srgbClr val="009900"/>
              </a:buClr>
              <a:buSzTx/>
              <a:buFont typeface="+mj-lt"/>
              <a:buAutoNum type="alphaUcPeriod"/>
              <a:tabLst/>
              <a:defRPr/>
            </a:pPr>
            <a:r>
              <a:rPr kumimoji="0" lang="en-GB" sz="2100" b="1" i="0" u="none" strike="noStrike" kern="0" cap="none" spc="0" normalizeH="0" baseline="0" noProof="0" dirty="0">
                <a:ln>
                  <a:noFill/>
                </a:ln>
                <a:solidFill>
                  <a:srgbClr val="660066"/>
                </a:solidFill>
                <a:effectLst/>
                <a:uLnTx/>
                <a:uFillTx/>
                <a:latin typeface="Calibri"/>
                <a:ea typeface="+mn-ea"/>
                <a:cs typeface="+mn-cs"/>
              </a:rPr>
              <a:t>Always make assignment design a team effort.</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lphaUcPeriod"/>
              <a:tabLst/>
              <a:defRPr/>
            </a:pPr>
            <a:endParaRPr kumimoji="0" lang="en-GB" sz="2100" b="1" i="0" u="none" strike="noStrike" kern="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10790128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Pick the best 9 ideas: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70C0"/>
                </a:solidFill>
                <a:effectLst/>
                <a:uLnTx/>
                <a:uFillTx/>
                <a:latin typeface="Calibri"/>
                <a:ea typeface="+mn-ea"/>
                <a:cs typeface="+mn-cs"/>
              </a:rPr>
              <a:t>7</a:t>
            </a:r>
          </a:p>
        </p:txBody>
      </p:sp>
    </p:spTree>
    <p:extLst>
      <p:ext uri="{BB962C8B-B14F-4D97-AF65-F5344CB8AC3E}">
        <p14:creationId xmlns:p14="http://schemas.microsoft.com/office/powerpoint/2010/main" val="12750267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B0F0"/>
                </a:solidFill>
                <a:effectLst/>
                <a:uLnTx/>
                <a:uFillTx/>
                <a:latin typeface="Calibri"/>
                <a:ea typeface="+mn-ea"/>
                <a:cs typeface="+mn-cs"/>
              </a:rPr>
              <a:t>Your results...</a:t>
            </a:r>
          </a:p>
        </p:txBody>
      </p:sp>
      <p:sp>
        <p:nvSpPr>
          <p:cNvPr id="5" name="Rectangle 3"/>
          <p:cNvSpPr>
            <a:spLocks noChangeArrowheads="1"/>
          </p:cNvSpPr>
          <p:nvPr/>
        </p:nvSpPr>
        <p:spPr bwMode="auto">
          <a:xfrm>
            <a:off x="3635870" y="1772770"/>
            <a:ext cx="2376330" cy="50407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6" name="Rectangle 4"/>
          <p:cNvSpPr>
            <a:spLocks noChangeArrowheads="1"/>
          </p:cNvSpPr>
          <p:nvPr/>
        </p:nvSpPr>
        <p:spPr bwMode="auto">
          <a:xfrm>
            <a:off x="1331550" y="2673350"/>
            <a:ext cx="2395902" cy="3956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7" name="Rectangle 5"/>
          <p:cNvSpPr>
            <a:spLocks noChangeArrowheads="1"/>
          </p:cNvSpPr>
          <p:nvPr/>
        </p:nvSpPr>
        <p:spPr bwMode="auto">
          <a:xfrm>
            <a:off x="5264152" y="2670540"/>
            <a:ext cx="2476288" cy="52351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Calibri"/>
                <a:ea typeface="+mn-ea"/>
                <a:cs typeface="+mn-cs"/>
              </a:rPr>
              <a:t> </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
        <p:nvSpPr>
          <p:cNvPr id="15"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1610098713"/>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Back to our intended learning outcomes</a:t>
            </a:r>
          </a:p>
        </p:txBody>
      </p:sp>
      <p:sp>
        <p:nvSpPr>
          <p:cNvPr id="110595" name="Rectangle 3"/>
          <p:cNvSpPr>
            <a:spLocks noGrp="1" noChangeArrowheads="1"/>
          </p:cNvSpPr>
          <p:nvPr>
            <p:ph idx="1"/>
          </p:nvPr>
        </p:nvSpPr>
        <p:spPr>
          <a:xfrm>
            <a:off x="430212" y="764634"/>
            <a:ext cx="8390378" cy="6093367"/>
          </a:xfrm>
        </p:spPr>
        <p:txBody>
          <a:bodyPr/>
          <a:lstStyle/>
          <a:p>
            <a:pPr marL="0" indent="0">
              <a:buNone/>
            </a:pPr>
            <a:r>
              <a:rPr lang="en-GB" dirty="0"/>
              <a:t>Do you now feel better-able to:</a:t>
            </a:r>
          </a:p>
          <a:p>
            <a:pPr marL="0" indent="0">
              <a:buNone/>
            </a:pPr>
            <a:r>
              <a:rPr lang="en-GB" sz="2400" dirty="0">
                <a:solidFill>
                  <a:srgbClr val="00B050"/>
                </a:solidFill>
              </a:rPr>
              <a:t>(raise two hands = very much better, </a:t>
            </a:r>
          </a:p>
          <a:p>
            <a:pPr marL="0" indent="0">
              <a:buNone/>
            </a:pPr>
            <a:r>
              <a:rPr lang="en-GB" sz="2400" dirty="0">
                <a:solidFill>
                  <a:srgbClr val="00B050"/>
                </a:solidFill>
              </a:rPr>
              <a:t>Raise one hand = somewhat better</a:t>
            </a:r>
          </a:p>
          <a:p>
            <a:pPr marL="0" indent="0">
              <a:buNone/>
            </a:pPr>
            <a:r>
              <a:rPr lang="en-GB" sz="2400" dirty="0">
                <a:solidFill>
                  <a:srgbClr val="00B050"/>
                </a:solidFill>
              </a:rPr>
              <a:t>Scratch left ear = no better)</a:t>
            </a:r>
          </a:p>
          <a:p>
            <a:pPr lvl="0">
              <a:buFont typeface="+mj-lt"/>
              <a:buAutoNum type="arabicPeriod"/>
            </a:pPr>
            <a:r>
              <a:rPr lang="en-GB" sz="2600" dirty="0"/>
              <a:t>Identify and address seven factors which underpin student engagement?</a:t>
            </a:r>
          </a:p>
          <a:p>
            <a:pPr lvl="0">
              <a:buFont typeface="+mj-lt"/>
              <a:buAutoNum type="arabicPeriod"/>
            </a:pPr>
            <a:r>
              <a:rPr lang="en-GB" sz="2600" dirty="0"/>
              <a:t>Explore interactive processes which can enhance student engagement in large-group contexts?</a:t>
            </a:r>
          </a:p>
          <a:p>
            <a:pPr lvl="0">
              <a:buFont typeface="+mj-lt"/>
              <a:buAutoNum type="arabicPeriod"/>
            </a:pPr>
            <a:r>
              <a:rPr lang="en-GB" sz="2600" dirty="0"/>
              <a:t>Analyse and prioritise key characteristics of excellent teachers?</a:t>
            </a:r>
          </a:p>
          <a:p>
            <a:pPr lvl="0">
              <a:buFont typeface="+mj-lt"/>
              <a:buAutoNum type="arabicPeriod"/>
            </a:pPr>
            <a:r>
              <a:rPr lang="en-GB" sz="2600" dirty="0"/>
              <a:t>Effectively balance visual and verbal learning contexts?</a:t>
            </a:r>
          </a:p>
          <a:p>
            <a:pPr lvl="0">
              <a:buFont typeface="+mj-lt"/>
              <a:buAutoNum type="arabicPeriod"/>
            </a:pPr>
            <a:r>
              <a:rPr lang="en-GB" sz="2600" dirty="0"/>
              <a:t>Link learning effectively to assessment and feedback to students?</a:t>
            </a:r>
          </a:p>
          <a:p>
            <a:pPr>
              <a:buFont typeface="+mj-lt"/>
              <a:buAutoNum type="arabicPeriod"/>
            </a:pPr>
            <a:endParaRPr lang="en-GB" dirty="0"/>
          </a:p>
        </p:txBody>
      </p:sp>
    </p:spTree>
    <p:extLst>
      <p:ext uri="{BB962C8B-B14F-4D97-AF65-F5344CB8AC3E}">
        <p14:creationId xmlns:p14="http://schemas.microsoft.com/office/powerpoint/2010/main" val="355010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Disengaged students</a:t>
            </a:r>
          </a:p>
        </p:txBody>
      </p:sp>
      <p:sp>
        <p:nvSpPr>
          <p:cNvPr id="3" name="Content Placeholder 2"/>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GB" dirty="0"/>
              <a:t>Don’t live up to their potential and fail to achieve their very best;</a:t>
            </a:r>
          </a:p>
          <a:p>
            <a:r>
              <a:rPr lang="en-GB" dirty="0"/>
              <a:t>Make life more difficult for the staff who teach and support them;</a:t>
            </a:r>
          </a:p>
          <a:p>
            <a:r>
              <a:rPr lang="en-GB" dirty="0"/>
              <a:t>Drop out of higher education, thereby damaging their own prospects and institutions’ performance indicators;</a:t>
            </a:r>
          </a:p>
          <a:p>
            <a:pPr>
              <a:buNone/>
            </a:pPr>
            <a:r>
              <a:rPr lang="en-GB" dirty="0"/>
              <a:t>Institutions suffer both financially and in terms of their status and reputation from high attrition rates. </a:t>
            </a:r>
          </a:p>
        </p:txBody>
      </p:sp>
    </p:spTree>
    <p:extLst>
      <p:ext uri="{BB962C8B-B14F-4D97-AF65-F5344CB8AC3E}">
        <p14:creationId xmlns:p14="http://schemas.microsoft.com/office/powerpoint/2010/main" val="40062775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(1)</a:t>
            </a:r>
          </a:p>
        </p:txBody>
      </p:sp>
      <p:sp>
        <p:nvSpPr>
          <p:cNvPr id="207875" name="Rectangle 3"/>
          <p:cNvSpPr>
            <a:spLocks noGrp="1" noChangeArrowheads="1"/>
          </p:cNvSpPr>
          <p:nvPr>
            <p:ph type="body" idx="1"/>
          </p:nvPr>
        </p:nvSpPr>
        <p:spPr>
          <a:xfrm>
            <a:off x="179390" y="922338"/>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Font typeface="Wingdings" pitchFamily="2" charset="2"/>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Font typeface="Wingdings" pitchFamily="2" charset="2"/>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Font typeface="Wingdings" pitchFamily="2" charset="2"/>
              <a:buNone/>
              <a:defRPr/>
            </a:pPr>
            <a:r>
              <a:rPr lang="en-GB" sz="1800" dirty="0" err="1"/>
              <a:t>Boud</a:t>
            </a:r>
            <a:r>
              <a:rPr lang="en-GB" sz="1800" dirty="0"/>
              <a:t>, D. (1995) </a:t>
            </a:r>
            <a:r>
              <a:rPr lang="en-GB" sz="1800" i="1" dirty="0"/>
              <a:t>Enhancing learning through self-assessment,</a:t>
            </a:r>
            <a:r>
              <a:rPr lang="en-GB" sz="1800" dirty="0"/>
              <a:t> London: Routledge.</a:t>
            </a:r>
          </a:p>
          <a:p>
            <a:pPr marL="609600" indent="-609600" eaLnBrk="1" hangingPunct="1">
              <a:buFont typeface="Wingdings" pitchFamily="2" charset="2"/>
              <a:buNone/>
              <a:defRPr/>
            </a:pPr>
            <a:r>
              <a:rPr lang="en-GB" sz="1800" dirty="0"/>
              <a:t>Brown, S. and </a:t>
            </a:r>
            <a:r>
              <a:rPr lang="en-GB" sz="1800" dirty="0" err="1"/>
              <a:t>Glasner</a:t>
            </a:r>
            <a:r>
              <a:rPr lang="en-GB" sz="1800" dirty="0"/>
              <a:t>,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 Teaching and Assessment in Higher Education: Global perspectives, </a:t>
            </a:r>
            <a:r>
              <a:rPr lang="en-GB" sz="1800" dirty="0"/>
              <a:t>London, Palgrave.</a:t>
            </a:r>
          </a:p>
          <a:p>
            <a:pPr eaLnBrk="1" hangingPunct="1">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33767542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29022531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January 2019.</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34480400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(4)</a:t>
            </a:r>
          </a:p>
        </p:txBody>
      </p:sp>
      <p:sp>
        <p:nvSpPr>
          <p:cNvPr id="48131" name="Content Placeholder 2"/>
          <p:cNvSpPr>
            <a:spLocks noGrp="1"/>
          </p:cNvSpPr>
          <p:nvPr>
            <p:ph idx="1"/>
          </p:nvPr>
        </p:nvSpPr>
        <p:spPr>
          <a:xfrm>
            <a:off x="179390" y="655638"/>
            <a:ext cx="8518523" cy="6202362"/>
          </a:xfrm>
        </p:spPr>
        <p:txBody>
          <a:bodyPr/>
          <a:lstStyle/>
          <a:p>
            <a:pPr eaLnBrk="1" hangingPunct="1">
              <a:buNone/>
            </a:pPr>
            <a:r>
              <a:rPr lang="en-GB" sz="2000" dirty="0"/>
              <a:t>Race, P. (2001) </a:t>
            </a:r>
            <a:r>
              <a:rPr lang="en-GB" sz="2000" i="1" dirty="0"/>
              <a:t>A Briefing on Self, Peer &amp; Group Assessment</a:t>
            </a:r>
            <a:r>
              <a:rPr lang="en-GB" sz="2000" dirty="0"/>
              <a:t> </a:t>
            </a:r>
            <a:r>
              <a:rPr lang="en-GB" sz="2000" dirty="0">
                <a:hlinkClick r:id="rId3"/>
              </a:rPr>
              <a:t>https://phil-race.co.uk/archive-of-downloads-from-previous-website/</a:t>
            </a:r>
            <a:r>
              <a:rPr lang="en-GB" sz="2000" dirty="0"/>
              <a:t> </a:t>
            </a:r>
          </a:p>
          <a:p>
            <a:pPr eaLnBrk="1" hangingPunct="1">
              <a:buFont typeface="Wingdings" pitchFamily="2" charset="2"/>
              <a:buNone/>
            </a:pPr>
            <a:r>
              <a:rPr lang="en-GB" sz="2000" dirty="0"/>
              <a:t>Race, P. (2014) </a:t>
            </a:r>
            <a:r>
              <a:rPr lang="en-GB" sz="2000" i="1" dirty="0"/>
              <a:t>Making Learning Happen (3</a:t>
            </a:r>
            <a:r>
              <a:rPr lang="en-GB" sz="2000" i="1" baseline="30000" dirty="0"/>
              <a:t>rd</a:t>
            </a:r>
            <a:r>
              <a:rPr lang="en-GB" sz="2000" i="1" dirty="0"/>
              <a:t> edition), </a:t>
            </a:r>
            <a:r>
              <a:rPr lang="en-GB" sz="2000" dirty="0"/>
              <a:t>London: Sage.</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Race, P. (2017) Fifteen ideas for making assessment and feedback more effective, efficient and manageable for us, and for students: SEDA Developments </a:t>
            </a:r>
            <a:r>
              <a:rPr lang="en-GB" sz="2000" dirty="0">
                <a:hlinkClick r:id="rId4"/>
              </a:rPr>
              <a:t>https://www.seda.ac.uk/resources/files/publications_214_Educational%20Developments%2018.2.pdf</a:t>
            </a:r>
            <a:r>
              <a:rPr lang="en-GB" sz="2000" dirty="0"/>
              <a:t>  (accessed January 2019)</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McArthur,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Sadler, D. Royce (2010) Beyond feedback: developing student capability in complex appraisal, </a:t>
            </a:r>
            <a:r>
              <a:rPr lang="en-GB" sz="2000" i="1" dirty="0"/>
              <a:t>Assessment &amp; Evaluation in Higher Education, 35: 5, 535-550.</a:t>
            </a:r>
            <a:endParaRPr lang="en-GB" sz="2000" dirty="0"/>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167182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What annoys students in class?</a:t>
            </a:r>
          </a:p>
        </p:txBody>
      </p:sp>
      <p:sp>
        <p:nvSpPr>
          <p:cNvPr id="3" name="Content Placeholder 2"/>
          <p:cNvSpPr>
            <a:spLocks noGrp="1"/>
          </p:cNvSpPr>
          <p:nvPr>
            <p:ph idx="1"/>
          </p:nvPr>
        </p:nvSpPr>
        <p:spPr>
          <a:xfrm>
            <a:off x="538162" y="1052736"/>
            <a:ext cx="8605838" cy="4238377"/>
          </a:xfrm>
        </p:spPr>
        <p:txBody>
          <a:bodyPr/>
          <a:lstStyle/>
          <a:p>
            <a:r>
              <a:rPr lang="en-GB" sz="2800" dirty="0"/>
              <a:t>Staff who don’t appear to have done good preparation of content material;</a:t>
            </a:r>
          </a:p>
          <a:p>
            <a:r>
              <a:rPr lang="en-GB" sz="2800" dirty="0"/>
              <a:t>Material at the wrong level, that is too easy or goes right over their heads;</a:t>
            </a:r>
          </a:p>
          <a:p>
            <a:r>
              <a:rPr lang="en-GB" sz="2800" dirty="0"/>
              <a:t>Lecturers who seem jaded, unenthusiastic or uninterested in what they are teaching;</a:t>
            </a:r>
          </a:p>
          <a:p>
            <a:r>
              <a:rPr lang="en-GB" sz="2800" dirty="0"/>
              <a:t>Teaching formats that never change and over-use Power Point;</a:t>
            </a:r>
          </a:p>
          <a:p>
            <a:r>
              <a:rPr lang="en-GB" sz="2800" dirty="0"/>
              <a:t>Lack of interaction between the lecturer and students;</a:t>
            </a:r>
          </a:p>
          <a:p>
            <a:r>
              <a:rPr lang="en-GB" sz="2800" dirty="0"/>
              <a:t>Issues around timing, particularly over-running and rushing at the end.</a:t>
            </a:r>
          </a:p>
          <a:p>
            <a:endParaRPr lang="en-GB" sz="2800" dirty="0"/>
          </a:p>
        </p:txBody>
      </p:sp>
    </p:spTree>
    <p:extLst>
      <p:ext uri="{BB962C8B-B14F-4D97-AF65-F5344CB8AC3E}">
        <p14:creationId xmlns:p14="http://schemas.microsoft.com/office/powerpoint/2010/main" val="13308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Start reasonably punctually. (Punctuality is about respect).</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Make good use of </a:t>
            </a:r>
            <a:r>
              <a:rPr lang="en-GB" sz="2600" dirty="0">
                <a:solidFill>
                  <a:srgbClr val="FF00FF"/>
                </a:solidFill>
                <a:latin typeface="Calibri" pitchFamily="34" charset="0"/>
                <a:cs typeface="Times New Roman" pitchFamily="18" charset="0"/>
              </a:rPr>
              <a:t>intended learning outcomes</a:t>
            </a:r>
            <a:r>
              <a:rPr lang="en-GB" sz="2600" dirty="0">
                <a:solidFill>
                  <a:srgbClr val="000000"/>
                </a:solidFill>
                <a:latin typeface="Calibri" pitchFamily="34" charset="0"/>
                <a:cs typeface="Times New Roman" pitchFamily="18" charset="0"/>
              </a:rPr>
              <a:t>. (Targets).</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Always link lectures to </a:t>
            </a:r>
            <a:r>
              <a:rPr lang="en-GB" sz="2600" dirty="0">
                <a:solidFill>
                  <a:srgbClr val="FF00FF"/>
                </a:solidFill>
                <a:latin typeface="Calibri" pitchFamily="34" charset="0"/>
                <a:cs typeface="Times New Roman" pitchFamily="18" charset="0"/>
              </a:rPr>
              <a:t>assessment</a:t>
            </a:r>
            <a:r>
              <a:rPr lang="en-GB" sz="2600" dirty="0">
                <a:solidFill>
                  <a:srgbClr val="000000"/>
                </a:solidFill>
                <a:latin typeface="Calibri" pitchFamily="34" charset="0"/>
                <a:cs typeface="Times New Roman" pitchFamily="18" charset="0"/>
              </a:rPr>
              <a:t>. (That’s what they need)</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Lecturers should be </a:t>
            </a:r>
            <a:r>
              <a:rPr lang="en-GB" sz="2600" dirty="0">
                <a:solidFill>
                  <a:srgbClr val="FF00FF"/>
                </a:solidFill>
                <a:latin typeface="Calibri" pitchFamily="34" charset="0"/>
                <a:cs typeface="Times New Roman" pitchFamily="18" charset="0"/>
              </a:rPr>
              <a:t>seen and heard</a:t>
            </a:r>
            <a:r>
              <a:rPr lang="en-GB" sz="2600" dirty="0">
                <a:solidFill>
                  <a:srgbClr val="000000"/>
                </a:solidFill>
                <a:latin typeface="Calibri" pitchFamily="34" charset="0"/>
                <a:cs typeface="Times New Roman" pitchFamily="18" charset="0"/>
              </a:rPr>
              <a: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keep slides up </a:t>
            </a:r>
            <a:r>
              <a:rPr lang="en-GB" sz="2600" dirty="0">
                <a:solidFill>
                  <a:srgbClr val="FF00FF"/>
                </a:solidFill>
                <a:latin typeface="Calibri" pitchFamily="34" charset="0"/>
                <a:cs typeface="Times New Roman" pitchFamily="18" charset="0"/>
              </a:rPr>
              <a:t>too long</a:t>
            </a:r>
            <a:r>
              <a:rPr lang="en-GB" sz="2600" dirty="0">
                <a:solidFill>
                  <a:srgbClr val="000000"/>
                </a:solidFill>
                <a:latin typeface="Calibri" pitchFamily="34" charset="0"/>
                <a:cs typeface="Times New Roman" pitchFamily="18" charset="0"/>
              </a:rPr>
              <a:t>. (Use ‘B’)</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Avoid death by bullet point.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Try to cause the learners to </a:t>
            </a:r>
            <a:r>
              <a:rPr lang="en-GB" sz="2600" i="1" dirty="0">
                <a:solidFill>
                  <a:srgbClr val="FF00FF"/>
                </a:solidFill>
                <a:latin typeface="Calibri" pitchFamily="34" charset="0"/>
                <a:cs typeface="Times New Roman" pitchFamily="18" charset="0"/>
              </a:rPr>
              <a:t>like</a:t>
            </a:r>
            <a:r>
              <a:rPr lang="en-GB" sz="2600" dirty="0">
                <a:solidFill>
                  <a:srgbClr val="000000"/>
                </a:solidFill>
                <a:latin typeface="Calibri" pitchFamily="34" charset="0"/>
                <a:cs typeface="Times New Roman" pitchFamily="18" charset="0"/>
              </a:rPr>
              <a:t> you. (Smile).</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Think of what learners will be </a:t>
            </a:r>
            <a:r>
              <a:rPr lang="en-GB" sz="2600" i="1" dirty="0">
                <a:solidFill>
                  <a:srgbClr val="FF00FF"/>
                </a:solidFill>
                <a:latin typeface="Calibri" pitchFamily="34" charset="0"/>
                <a:cs typeface="Times New Roman" pitchFamily="18" charset="0"/>
              </a:rPr>
              <a:t>doing</a:t>
            </a:r>
            <a:r>
              <a:rPr lang="en-GB" sz="2600" dirty="0">
                <a:solidFill>
                  <a:srgbClr val="000000"/>
                </a:solidFill>
                <a:latin typeface="Calibri" pitchFamily="34" charset="0"/>
                <a:cs typeface="Times New Roman" pitchFamily="18" charset="0"/>
              </a:rPr>
              <a:t> during the lecture.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Get learners </a:t>
            </a:r>
            <a:r>
              <a:rPr lang="en-GB" sz="2600" dirty="0">
                <a:solidFill>
                  <a:srgbClr val="FF00FF"/>
                </a:solidFill>
                <a:latin typeface="Calibri" pitchFamily="34" charset="0"/>
                <a:cs typeface="Times New Roman" pitchFamily="18" charset="0"/>
              </a:rPr>
              <a:t>note-making</a:t>
            </a:r>
            <a:r>
              <a:rPr lang="en-GB" sz="2600" dirty="0">
                <a:solidFill>
                  <a:srgbClr val="000000"/>
                </a:solidFill>
                <a:latin typeface="Calibri" pitchFamily="34" charset="0"/>
                <a:cs typeface="Times New Roman" pitchFamily="18" charset="0"/>
              </a:rPr>
              <a:t>, not just note-taking.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put too much into that </a:t>
            </a:r>
            <a:r>
              <a:rPr lang="en-GB" sz="2600" dirty="0">
                <a:solidFill>
                  <a:srgbClr val="FF00FF"/>
                </a:solidFill>
                <a:latin typeface="Calibri" pitchFamily="34" charset="0"/>
                <a:cs typeface="Times New Roman" pitchFamily="18" charset="0"/>
              </a:rPr>
              <a:t>first</a:t>
            </a:r>
            <a:r>
              <a:rPr lang="en-GB" sz="2600" dirty="0">
                <a:solidFill>
                  <a:srgbClr val="000000"/>
                </a:solidFill>
                <a:latin typeface="Calibri" pitchFamily="34" charset="0"/>
                <a:cs typeface="Times New Roman" pitchFamily="18" charset="0"/>
              </a:rPr>
              <a:t> lecture. (No second chance to make the right first impression).</a:t>
            </a:r>
          </a:p>
        </p:txBody>
      </p:sp>
      <p:sp>
        <p:nvSpPr>
          <p:cNvPr id="4" name="TextBox 3"/>
          <p:cNvSpPr txBox="1"/>
          <p:nvPr/>
        </p:nvSpPr>
        <p:spPr>
          <a:xfrm>
            <a:off x="251520" y="0"/>
            <a:ext cx="8352928" cy="5847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sz="3200" dirty="0"/>
              <a:t>Making Lectures </a:t>
            </a:r>
            <a:r>
              <a:rPr lang="en-GB" sz="3200" dirty="0" err="1"/>
              <a:t>Unmissable</a:t>
            </a:r>
            <a:r>
              <a:rPr lang="en-GB" sz="3200" dirty="0"/>
              <a:t> in our digital age</a:t>
            </a:r>
          </a:p>
        </p:txBody>
      </p:sp>
    </p:spTree>
    <p:extLst>
      <p:ext uri="{BB962C8B-B14F-4D97-AF65-F5344CB8AC3E}">
        <p14:creationId xmlns:p14="http://schemas.microsoft.com/office/powerpoint/2010/main" val="322474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idx="1"/>
          </p:nvPr>
        </p:nvSpPr>
        <p:spPr>
          <a:xfrm>
            <a:off x="0" y="620689"/>
            <a:ext cx="8964613" cy="5246712"/>
          </a:xfrm>
        </p:spPr>
        <p:txBody>
          <a:bodyPr/>
          <a:lstStyle/>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Be kind to learners’ brains. (Concentration spans </a:t>
            </a:r>
            <a:r>
              <a:rPr lang="en-GB" sz="2600" dirty="0">
                <a:solidFill>
                  <a:srgbClr val="FF00FF"/>
                </a:solidFill>
                <a:latin typeface="Calibri" pitchFamily="34" charset="0"/>
                <a:cs typeface="Times New Roman" pitchFamily="18" charset="0"/>
              </a:rPr>
              <a:t>minutes</a:t>
            </a:r>
            <a:r>
              <a:rPr lang="en-GB" sz="2600" dirty="0">
                <a:solidFill>
                  <a:srgbClr val="000000"/>
                </a:solidFill>
                <a:latin typeface="Calibri" pitchFamily="34" charset="0"/>
                <a:cs typeface="Times New Roman" pitchFamily="18" charset="0"/>
              </a:rPr>
              <a:t>)</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Bring in some appropriate </a:t>
            </a:r>
            <a:r>
              <a:rPr lang="en-GB" sz="2600" dirty="0">
                <a:solidFill>
                  <a:srgbClr val="FF00FF"/>
                </a:solidFill>
                <a:latin typeface="Calibri" pitchFamily="34" charset="0"/>
                <a:cs typeface="Times New Roman" pitchFamily="18" charset="0"/>
              </a:rPr>
              <a:t>humour</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But don’t use humour if it’s </a:t>
            </a:r>
            <a:r>
              <a:rPr lang="en-GB" sz="2600" dirty="0">
                <a:solidFill>
                  <a:srgbClr val="FF00FF"/>
                </a:solidFill>
                <a:latin typeface="Calibri" pitchFamily="34" charset="0"/>
                <a:cs typeface="Times New Roman" pitchFamily="18" charset="0"/>
              </a:rPr>
              <a:t>not</a:t>
            </a:r>
            <a:r>
              <a:rPr lang="en-GB" sz="2600" dirty="0">
                <a:solidFill>
                  <a:srgbClr val="000000"/>
                </a:solidFill>
                <a:latin typeface="Calibri" pitchFamily="34" charset="0"/>
                <a:cs typeface="Times New Roman" pitchFamily="18" charset="0"/>
              </a:rPr>
              <a:t> working!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Give learners something to take away.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Flag up related sessions.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Think twice about giving out handout copies of your PowerPoint slides.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Keep yourself tuned into </a:t>
            </a:r>
            <a:r>
              <a:rPr lang="en-GB" sz="2600" dirty="0">
                <a:solidFill>
                  <a:srgbClr val="FF00FF"/>
                </a:solidFill>
                <a:latin typeface="Calibri" pitchFamily="34" charset="0"/>
                <a:cs typeface="Times New Roman" pitchFamily="18" charset="0"/>
              </a:rPr>
              <a:t>WIIFM</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be unkind to learners who missed your </a:t>
            </a:r>
            <a:r>
              <a:rPr lang="en-GB" sz="2600" i="1" dirty="0">
                <a:solidFill>
                  <a:srgbClr val="FF00FF"/>
                </a:solidFill>
                <a:latin typeface="Calibri" pitchFamily="34" charset="0"/>
                <a:cs typeface="Times New Roman" pitchFamily="18" charset="0"/>
              </a:rPr>
              <a:t>last</a:t>
            </a:r>
            <a:r>
              <a:rPr lang="en-GB" sz="2600" dirty="0">
                <a:solidFill>
                  <a:srgbClr val="000000"/>
                </a:solidFill>
                <a:latin typeface="Calibri" pitchFamily="34" charset="0"/>
                <a:cs typeface="Times New Roman" pitchFamily="18" charset="0"/>
              </a:rPr>
              <a:t> lecture.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over-run. (</a:t>
            </a:r>
            <a:r>
              <a:rPr lang="en-GB" sz="2600" i="1" dirty="0">
                <a:solidFill>
                  <a:srgbClr val="000000"/>
                </a:solidFill>
                <a:latin typeface="Calibri" pitchFamily="34" charset="0"/>
                <a:cs typeface="Times New Roman" pitchFamily="18" charset="0"/>
              </a:rPr>
              <a:t>You </a:t>
            </a:r>
            <a:r>
              <a:rPr lang="en-GB" sz="2600" dirty="0">
                <a:solidFill>
                  <a:srgbClr val="000000"/>
                </a:solidFill>
                <a:latin typeface="Calibri" pitchFamily="34" charset="0"/>
                <a:cs typeface="Times New Roman" pitchFamily="18" charset="0"/>
              </a:rPr>
              <a:t> might over-ru</a:t>
            </a:r>
            <a:r>
              <a:rPr lang="en-GB" sz="2600" dirty="0">
                <a:solidFill>
                  <a:srgbClr val="000000"/>
                </a:solidFill>
                <a:cs typeface="Times New Roman" pitchFamily="18" charset="0"/>
              </a:rPr>
              <a:t>n, but </a:t>
            </a:r>
            <a:r>
              <a:rPr lang="en-GB" sz="2600" i="1" dirty="0">
                <a:solidFill>
                  <a:srgbClr val="000000"/>
                </a:solidFill>
                <a:cs typeface="Times New Roman" pitchFamily="18" charset="0"/>
              </a:rPr>
              <a:t>they</a:t>
            </a:r>
            <a:r>
              <a:rPr lang="en-GB" sz="2600" dirty="0">
                <a:solidFill>
                  <a:srgbClr val="000000"/>
                </a:solidFill>
                <a:cs typeface="Times New Roman" pitchFamily="18" charset="0"/>
              </a:rPr>
              <a:t> won’t).</a:t>
            </a:r>
            <a:endParaRPr lang="en-GB" sz="2600" dirty="0">
              <a:solidFill>
                <a:srgbClr val="000000"/>
              </a:solidFill>
              <a:latin typeface="Calibri" pitchFamily="34" charset="0"/>
              <a:cs typeface="Times New Roman" pitchFamily="18" charset="0"/>
            </a:endParaRP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Pave the way towards your </a:t>
            </a:r>
            <a:r>
              <a:rPr lang="en-GB" sz="2600" dirty="0">
                <a:solidFill>
                  <a:srgbClr val="FF00FF"/>
                </a:solidFill>
                <a:latin typeface="Calibri" pitchFamily="34" charset="0"/>
                <a:cs typeface="Times New Roman" pitchFamily="18" charset="0"/>
              </a:rPr>
              <a:t>next</a:t>
            </a:r>
            <a:r>
              <a:rPr lang="en-GB" sz="2600" dirty="0">
                <a:solidFill>
                  <a:srgbClr val="000000"/>
                </a:solidFill>
                <a:latin typeface="Calibri" pitchFamily="34" charset="0"/>
                <a:cs typeface="Times New Roman" pitchFamily="18" charset="0"/>
              </a:rPr>
              <a:t> lecture. </a:t>
            </a:r>
          </a:p>
        </p:txBody>
      </p:sp>
      <p:sp>
        <p:nvSpPr>
          <p:cNvPr id="3" name="TextBox 2"/>
          <p:cNvSpPr txBox="1"/>
          <p:nvPr/>
        </p:nvSpPr>
        <p:spPr>
          <a:xfrm>
            <a:off x="251520" y="0"/>
            <a:ext cx="8352928" cy="5847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defPPr>
              <a:defRPr lang="en-GB"/>
            </a:defPPr>
            <a:lvl1pPr algn="ctr" eaLnBrk="1" hangingPunct="1">
              <a:lnSpc>
                <a:spcPct val="85000"/>
              </a:lnSpc>
              <a:defRPr sz="32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Making Lectures </a:t>
            </a:r>
            <a:r>
              <a:rPr lang="en-GB" i="1" dirty="0" err="1"/>
              <a:t>Unmissable</a:t>
            </a:r>
            <a:endParaRPr lang="en-GB" i="1" dirty="0"/>
          </a:p>
        </p:txBody>
      </p:sp>
    </p:spTree>
    <p:extLst>
      <p:ext uri="{BB962C8B-B14F-4D97-AF65-F5344CB8AC3E}">
        <p14:creationId xmlns:p14="http://schemas.microsoft.com/office/powerpoint/2010/main" val="404047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kern="1200" dirty="0">
                <a:solidFill>
                  <a:srgbClr val="00B0F0"/>
                </a:solidFill>
              </a:rPr>
              <a:t>How to lecture?</a:t>
            </a:r>
            <a:endParaRPr lang="en-US" sz="3200" kern="1200" dirty="0">
              <a:solidFill>
                <a:srgbClr val="00B0F0"/>
              </a:solidFill>
            </a:endParaRPr>
          </a:p>
        </p:txBody>
      </p:sp>
      <p:sp>
        <p:nvSpPr>
          <p:cNvPr id="3" name="Content Placeholder 2"/>
          <p:cNvSpPr>
            <a:spLocks noGrp="1"/>
          </p:cNvSpPr>
          <p:nvPr>
            <p:ph idx="1"/>
          </p:nvPr>
        </p:nvSpPr>
        <p:spPr/>
        <p:txBody>
          <a:bodyPr/>
          <a:lstStyle/>
          <a:p>
            <a:endParaRPr lang="en-US" dirty="0"/>
          </a:p>
        </p:txBody>
      </p:sp>
      <p:sp>
        <p:nvSpPr>
          <p:cNvPr id="4" name="Action Button: Custom 56">
            <a:hlinkClick r:id="rId3" action="ppaction://hlinkpres?slideindex=1&amp;slidetitle=Slide 1" highlightClick="1"/>
          </p:cNvPr>
          <p:cNvSpPr>
            <a:spLocks noChangeArrowheads="1"/>
          </p:cNvSpPr>
          <p:nvPr/>
        </p:nvSpPr>
        <p:spPr bwMode="auto">
          <a:xfrm>
            <a:off x="3714744" y="1667200"/>
            <a:ext cx="3963994" cy="523220"/>
          </a:xfrm>
          <a:prstGeom prst="actionButtonBlank">
            <a:avLst/>
          </a:prstGeom>
          <a:solidFill>
            <a:srgbClr val="FF0000"/>
          </a:solidFill>
          <a:ln w="9525">
            <a:noFill/>
            <a:miter lim="800000"/>
            <a:headEnd/>
            <a:tailEnd/>
          </a:ln>
        </p:spPr>
        <p:txBody>
          <a:bodyPr wrap="square" anchor="ctr">
            <a:spAutoFit/>
          </a:bodyPr>
          <a:lstStyle/>
          <a:p>
            <a:pPr algn="ctr"/>
            <a:r>
              <a:rPr lang="en-GB" dirty="0">
                <a:solidFill>
                  <a:srgbClr val="FFFF66"/>
                </a:solidFill>
                <a:latin typeface="Arial"/>
              </a:rPr>
              <a:t>How to lecture...</a:t>
            </a:r>
            <a:endParaRPr lang="en-US" dirty="0">
              <a:solidFill>
                <a:srgbClr val="FFFF66"/>
              </a:solidFill>
              <a:latin typeface="Arial"/>
            </a:endParaRPr>
          </a:p>
        </p:txBody>
      </p:sp>
    </p:spTree>
    <p:extLst>
      <p:ext uri="{BB962C8B-B14F-4D97-AF65-F5344CB8AC3E}">
        <p14:creationId xmlns:p14="http://schemas.microsoft.com/office/powerpoint/2010/main" val="39654116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27039618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50BB-598E-45E8-94AD-9FCA8C7441AA}"/>
              </a:ext>
            </a:extLst>
          </p:cNvPr>
          <p:cNvSpPr>
            <a:spLocks noGrp="1"/>
          </p:cNvSpPr>
          <p:nvPr>
            <p:ph type="title"/>
          </p:nvPr>
        </p:nvSpPr>
        <p:spPr>
          <a:xfrm>
            <a:off x="250825" y="188925"/>
            <a:ext cx="8713788" cy="50369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rPr>
              <a:t>Outline programme</a:t>
            </a:r>
          </a:p>
        </p:txBody>
      </p:sp>
      <p:sp>
        <p:nvSpPr>
          <p:cNvPr id="3" name="Content Placeholder 2">
            <a:extLst>
              <a:ext uri="{FF2B5EF4-FFF2-40B4-BE49-F238E27FC236}">
                <a16:creationId xmlns:a16="http://schemas.microsoft.com/office/drawing/2014/main" id="{71CAF452-BD1C-4684-9C4E-EB1A97EA0959}"/>
              </a:ext>
            </a:extLst>
          </p:cNvPr>
          <p:cNvSpPr>
            <a:spLocks noGrp="1"/>
          </p:cNvSpPr>
          <p:nvPr>
            <p:ph idx="1"/>
          </p:nvPr>
        </p:nvSpPr>
        <p:spPr>
          <a:xfrm>
            <a:off x="0" y="692621"/>
            <a:ext cx="9144000" cy="5174782"/>
          </a:xfrm>
        </p:spPr>
        <p:txBody>
          <a:bodyPr/>
          <a:lstStyle/>
          <a:p>
            <a:pPr marL="898525" indent="-898525">
              <a:buNone/>
            </a:pPr>
            <a:r>
              <a:rPr lang="en-GB" sz="2600" dirty="0"/>
              <a:t>1300	Introductions and participants’ expectations: post-it round. </a:t>
            </a:r>
          </a:p>
          <a:p>
            <a:pPr marL="898525" indent="-898525">
              <a:buNone/>
            </a:pPr>
            <a:r>
              <a:rPr lang="en-GB" sz="2600" dirty="0"/>
              <a:t>1320	Discussion of major trends in teaching, learning and assessment in the present age: ‘what the gurus say’;</a:t>
            </a:r>
          </a:p>
          <a:p>
            <a:pPr marL="898525" indent="-898525">
              <a:buNone/>
            </a:pPr>
            <a:r>
              <a:rPr lang="en-GB" sz="2600" dirty="0"/>
              <a:t>1340	How students </a:t>
            </a:r>
            <a:r>
              <a:rPr lang="en-GB" sz="2600" i="1" dirty="0"/>
              <a:t>really</a:t>
            </a:r>
            <a:r>
              <a:rPr lang="en-GB" sz="2600" dirty="0"/>
              <a:t> learn – seven underpinning factors we can address in our teaching.	</a:t>
            </a:r>
          </a:p>
          <a:p>
            <a:pPr marL="898525" indent="-898525">
              <a:buNone/>
            </a:pPr>
            <a:r>
              <a:rPr lang="en-GB" sz="2600" dirty="0"/>
              <a:t>1410	Interaction in large groups: some techniques and problems</a:t>
            </a:r>
          </a:p>
          <a:p>
            <a:pPr marL="898525" indent="-898525">
              <a:buNone/>
            </a:pPr>
            <a:r>
              <a:rPr lang="en-GB" sz="2600" dirty="0"/>
              <a:t>1430	Refreshment break</a:t>
            </a:r>
          </a:p>
          <a:p>
            <a:pPr marL="898525" indent="-898525">
              <a:buNone/>
            </a:pPr>
            <a:r>
              <a:rPr lang="en-GB" sz="2600" dirty="0"/>
              <a:t>1500	Exercise (group) analysing and prioritising attributes of excellent teachers.</a:t>
            </a:r>
          </a:p>
          <a:p>
            <a:pPr marL="898525" indent="-898525">
              <a:buNone/>
            </a:pPr>
            <a:r>
              <a:rPr lang="en-GB" sz="2600" dirty="0"/>
              <a:t>1530	Links between learning and assessment and feedback.</a:t>
            </a:r>
          </a:p>
          <a:p>
            <a:pPr marL="898525" indent="-898525">
              <a:buNone/>
            </a:pPr>
            <a:r>
              <a:rPr lang="en-GB" sz="2600" dirty="0"/>
              <a:t>1600	Action-planning to enhance student experience.</a:t>
            </a:r>
          </a:p>
          <a:p>
            <a:pPr marL="898525" indent="-898525">
              <a:buNone/>
            </a:pPr>
            <a:r>
              <a:rPr lang="en-GB" sz="2600" dirty="0"/>
              <a:t>1630	Close of workshop</a:t>
            </a:r>
            <a:r>
              <a:rPr lang="en-GB" sz="2800" dirty="0"/>
              <a:t>.</a:t>
            </a:r>
          </a:p>
          <a:p>
            <a:pPr marL="0" indent="0">
              <a:buNone/>
            </a:pPr>
            <a:endParaRPr lang="en-GB" sz="2800" dirty="0"/>
          </a:p>
        </p:txBody>
      </p:sp>
    </p:spTree>
    <p:extLst>
      <p:ext uri="{BB962C8B-B14F-4D97-AF65-F5344CB8AC3E}">
        <p14:creationId xmlns:p14="http://schemas.microsoft.com/office/powerpoint/2010/main" val="12750964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2AC3-EB52-42B8-8884-5DF71C86C2F9}"/>
              </a:ext>
            </a:extLst>
          </p:cNvPr>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The agenda</a:t>
            </a:r>
          </a:p>
        </p:txBody>
      </p:sp>
      <p:sp>
        <p:nvSpPr>
          <p:cNvPr id="3" name="Content Placeholder 2">
            <a:extLst>
              <a:ext uri="{FF2B5EF4-FFF2-40B4-BE49-F238E27FC236}">
                <a16:creationId xmlns:a16="http://schemas.microsoft.com/office/drawing/2014/main" id="{DBA75A69-44F3-43EE-B9D0-496A86C583CA}"/>
              </a:ext>
            </a:extLst>
          </p:cNvPr>
          <p:cNvSpPr>
            <a:spLocks noGrp="1"/>
          </p:cNvSpPr>
          <p:nvPr>
            <p:ph idx="1"/>
          </p:nvPr>
        </p:nvSpPr>
        <p:spPr>
          <a:xfrm>
            <a:off x="466727" y="773965"/>
            <a:ext cx="8605838" cy="4670425"/>
          </a:xfrm>
        </p:spPr>
        <p:txBody>
          <a:bodyPr/>
          <a:lstStyle/>
          <a:p>
            <a:pPr marL="0" indent="0">
              <a:buNone/>
            </a:pPr>
            <a:r>
              <a:rPr lang="en-GB" dirty="0"/>
              <a:t>In the first part of this workshop, I’d like to get you thinking afresh about how learning happens, and how best we can help students to engage, learning effectively, efficiently, and enjoyably.</a:t>
            </a:r>
          </a:p>
          <a:p>
            <a:pPr marL="0" indent="0">
              <a:buNone/>
            </a:pPr>
            <a:r>
              <a:rPr lang="en-GB" dirty="0"/>
              <a:t>I’d like to share my worries about some of the things which I think can get in the way of effective learning, and later share some ideas about what we can do with teaching, feedback and assessment to make learning happen well.</a:t>
            </a:r>
          </a:p>
        </p:txBody>
      </p:sp>
    </p:spTree>
    <p:extLst>
      <p:ext uri="{BB962C8B-B14F-4D97-AF65-F5344CB8AC3E}">
        <p14:creationId xmlns:p14="http://schemas.microsoft.com/office/powerpoint/2010/main" val="40706968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Name labels…</a:t>
            </a:r>
          </a:p>
        </p:txBody>
      </p:sp>
      <p:sp>
        <p:nvSpPr>
          <p:cNvPr id="4099" name="Rectangle 3"/>
          <p:cNvSpPr>
            <a:spLocks noGrp="1" noChangeArrowheads="1"/>
          </p:cNvSpPr>
          <p:nvPr>
            <p:ph idx="1"/>
          </p:nvPr>
        </p:nvSpPr>
        <p:spPr/>
        <p:txBody>
          <a:bodyPr/>
          <a:lstStyle/>
          <a:p>
            <a:r>
              <a:rPr lang="en-GB" sz="3200" dirty="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1" name="Text Box 5"/>
          <p:cNvSpPr txBox="1">
            <a:spLocks noChangeArrowheads="1"/>
          </p:cNvSpPr>
          <p:nvPr/>
        </p:nvSpPr>
        <p:spPr bwMode="auto">
          <a:xfrm>
            <a:off x="7090570" y="2841122"/>
            <a:ext cx="1081930" cy="584775"/>
          </a:xfrm>
          <a:prstGeom prst="rect">
            <a:avLst/>
          </a:prstGeom>
          <a:noFill/>
          <a:ln w="12700">
            <a:noFill/>
            <a:miter lim="800000"/>
            <a:headEnd type="none" w="sm" len="sm"/>
            <a:tailEnd type="none" w="sm" len="sm"/>
          </a:ln>
        </p:spPr>
        <p:txBody>
          <a:bodyPr wrap="square">
            <a:spAutoFit/>
          </a:bodyPr>
          <a:lstStyle/>
          <a:p>
            <a:pPr algn="l"/>
            <a:r>
              <a:rPr lang="en-GB" sz="3200" dirty="0">
                <a:solidFill>
                  <a:srgbClr val="993300"/>
                </a:solidFill>
                <a:sym typeface="Symbol" pitchFamily="18" charset="2"/>
              </a:rPr>
              <a:t></a:t>
            </a:r>
            <a:r>
              <a:rPr lang="en-GB" sz="3200" dirty="0">
                <a:solidFill>
                  <a:srgbClr val="FF0000"/>
                </a:solidFill>
                <a:sym typeface="Symbol" pitchFamily="18" charset="2"/>
              </a:rPr>
              <a:t>A</a:t>
            </a:r>
            <a:r>
              <a:rPr lang="en-GB" sz="3200" dirty="0">
                <a:solidFill>
                  <a:srgbClr val="0000CC"/>
                </a:solidFill>
                <a:sym typeface="Symbol" pitchFamily="18" charset="2"/>
              </a:rPr>
              <a:t>3</a:t>
            </a:r>
            <a:endParaRPr lang="en-GB" sz="3200"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extLst>
      <p:ext uri="{BB962C8B-B14F-4D97-AF65-F5344CB8AC3E}">
        <p14:creationId xmlns:p14="http://schemas.microsoft.com/office/powerpoint/2010/main" val="3566053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Getting to know each other: </a:t>
            </a:r>
            <a:br>
              <a:rPr lang="en-GB" sz="3600" dirty="0">
                <a:solidFill>
                  <a:srgbClr val="00B0F0"/>
                </a:solidFill>
              </a:rPr>
            </a:br>
            <a:r>
              <a:rPr lang="en-GB" sz="3600" dirty="0">
                <a:solidFill>
                  <a:srgbClr val="00B0F0"/>
                </a:solidFill>
              </a:rPr>
              <a:t>a face-to-face thing…</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12324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workshop, you should be better-able to:</a:t>
            </a:r>
          </a:p>
          <a:p>
            <a:pPr lvl="0">
              <a:buFont typeface="+mj-lt"/>
              <a:buAutoNum type="arabicPeriod"/>
            </a:pPr>
            <a:r>
              <a:rPr lang="en-GB" sz="2800" dirty="0"/>
              <a:t>Identify and address seven factors which underpin student engagement.</a:t>
            </a:r>
          </a:p>
          <a:p>
            <a:pPr lvl="0">
              <a:buFont typeface="+mj-lt"/>
              <a:buAutoNum type="arabicPeriod"/>
            </a:pPr>
            <a:r>
              <a:rPr lang="en-GB" sz="2800" dirty="0"/>
              <a:t>Explore interactive processes which can enhance student engagement in large-group contexts.</a:t>
            </a:r>
          </a:p>
          <a:p>
            <a:pPr lvl="0">
              <a:buFont typeface="+mj-lt"/>
              <a:buAutoNum type="arabicPeriod"/>
            </a:pPr>
            <a:r>
              <a:rPr lang="en-GB" sz="2800" dirty="0"/>
              <a:t>Analyse and prioritise key characteristics of excellent teachers.</a:t>
            </a:r>
          </a:p>
          <a:p>
            <a:pPr lvl="0">
              <a:buFont typeface="+mj-lt"/>
              <a:buAutoNum type="arabicPeriod"/>
            </a:pPr>
            <a:r>
              <a:rPr lang="en-GB" sz="2800" dirty="0"/>
              <a:t>Effectively balance visual and verbal learning contexts.</a:t>
            </a:r>
          </a:p>
          <a:p>
            <a:pPr lvl="0">
              <a:buFont typeface="+mj-lt"/>
              <a:buAutoNum type="arabicPeriod"/>
            </a:pPr>
            <a:r>
              <a:rPr lang="en-GB" sz="2800" dirty="0"/>
              <a:t>Link learning effectively to assessment and feedback to students.</a:t>
            </a:r>
          </a:p>
          <a:p>
            <a:pPr>
              <a:buFont typeface="+mj-lt"/>
              <a:buAutoNum type="arabicPeriod"/>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8003340" cy="60562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solidFill>
                  <a:srgbClr val="CC0000"/>
                </a:solidFill>
              </a:rPr>
              <a:t>VASCULAR</a:t>
            </a:r>
            <a:r>
              <a:rPr lang="en-GB" dirty="0"/>
              <a:t> learning outcomes (after Brown, 2019)</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727868"/>
            <a:ext cx="8784976" cy="5402264"/>
          </a:xfrm>
        </p:spPr>
        <p:txBody>
          <a:bodyPr/>
          <a:lstStyle/>
          <a:p>
            <a:pPr marL="352425" indent="-352425">
              <a:buNone/>
            </a:pPr>
            <a:r>
              <a:rPr lang="en-GB" sz="2200" dirty="0">
                <a:solidFill>
                  <a:srgbClr val="7030A0"/>
                </a:solidFill>
              </a:rPr>
              <a:t>Verifiable:</a:t>
            </a:r>
            <a:r>
              <a:rPr lang="en-GB" sz="2200" dirty="0"/>
              <a:t> Can we tell when they’ve been achieved? And can students?</a:t>
            </a:r>
          </a:p>
          <a:p>
            <a:pPr marL="352425" indent="-352425">
              <a:buNone/>
            </a:pPr>
            <a:r>
              <a:rPr lang="en-GB" sz="2200" dirty="0">
                <a:solidFill>
                  <a:srgbClr val="7030A0"/>
                </a:solidFill>
              </a:rPr>
              <a:t>Action orientated</a:t>
            </a:r>
            <a:r>
              <a:rPr lang="en-GB" sz="2200" dirty="0"/>
              <a:t>: Do they lead to real and useful activity?</a:t>
            </a:r>
          </a:p>
          <a:p>
            <a:pPr marL="352425" indent="-352425">
              <a:buNone/>
            </a:pPr>
            <a:r>
              <a:rPr lang="en-GB" sz="2200" dirty="0">
                <a:solidFill>
                  <a:srgbClr val="7030A0"/>
                </a:solidFill>
              </a:rPr>
              <a:t>Singular</a:t>
            </a:r>
            <a:r>
              <a:rPr lang="en-GB" sz="2200" dirty="0"/>
              <a:t>: i.e. not portmanteau outcomes combining two or more into one, making it difficult to assess if differently achieved, but readily </a:t>
            </a:r>
            <a:r>
              <a:rPr lang="en-GB" sz="2200" dirty="0" err="1"/>
              <a:t>matchable</a:t>
            </a:r>
            <a:r>
              <a:rPr lang="en-GB" sz="2200" dirty="0"/>
              <a:t> to student work produced?</a:t>
            </a:r>
          </a:p>
          <a:p>
            <a:pPr marL="352425" indent="-352425">
              <a:buNone/>
            </a:pPr>
            <a:r>
              <a:rPr lang="en-GB" sz="2200" dirty="0">
                <a:solidFill>
                  <a:srgbClr val="7030A0"/>
                </a:solidFill>
              </a:rPr>
              <a:t>Constructively aligned</a:t>
            </a:r>
            <a:r>
              <a:rPr lang="en-GB" sz="2200" dirty="0"/>
              <a:t>? (Biggs and Tang, 2011) so that there is clear alignment between aims (What do students need to be able to know and do?), what is taught/ learned, how these are assessed and evaluated);</a:t>
            </a:r>
          </a:p>
          <a:p>
            <a:pPr marL="352425" indent="-352425">
              <a:buNone/>
            </a:pPr>
            <a:r>
              <a:rPr lang="en-GB" sz="2200" dirty="0">
                <a:solidFill>
                  <a:srgbClr val="7030A0"/>
                </a:solidFill>
              </a:rPr>
              <a:t>Understandable</a:t>
            </a:r>
            <a:r>
              <a:rPr lang="en-GB" sz="2200" dirty="0"/>
              <a:t> i.e. using language codes that are meaningful to all stakeholders?</a:t>
            </a:r>
          </a:p>
          <a:p>
            <a:pPr marL="352425" indent="-352425">
              <a:buNone/>
            </a:pPr>
            <a:r>
              <a:rPr lang="en-GB" sz="2200" dirty="0">
                <a:solidFill>
                  <a:srgbClr val="7030A0"/>
                </a:solidFill>
              </a:rPr>
              <a:t>Level-appropriate</a:t>
            </a:r>
            <a:r>
              <a:rPr lang="en-GB" sz="2200" dirty="0"/>
              <a:t>? Suitable and differentiable between 1</a:t>
            </a:r>
            <a:r>
              <a:rPr lang="en-GB" sz="2200" baseline="30000" dirty="0"/>
              <a:t>st</a:t>
            </a:r>
            <a:r>
              <a:rPr lang="en-GB" sz="2200" dirty="0"/>
              <a:t> year, 2</a:t>
            </a:r>
            <a:r>
              <a:rPr lang="en-GB" sz="2200" baseline="30000" dirty="0"/>
              <a:t>nd</a:t>
            </a:r>
            <a:r>
              <a:rPr lang="en-GB" sz="2200" dirty="0"/>
              <a:t> year, 3</a:t>
            </a:r>
            <a:r>
              <a:rPr lang="en-GB" sz="2200" baseline="30000" dirty="0"/>
              <a:t>rd</a:t>
            </a:r>
            <a:r>
              <a:rPr lang="en-GB" sz="2200" dirty="0"/>
              <a:t> year, Masters, other PG? </a:t>
            </a:r>
          </a:p>
          <a:p>
            <a:pPr marL="352425" indent="-352425">
              <a:buNone/>
            </a:pPr>
            <a:r>
              <a:rPr lang="en-GB" sz="2200" dirty="0">
                <a:solidFill>
                  <a:srgbClr val="7030A0"/>
                </a:solidFill>
              </a:rPr>
              <a:t>Affective-inclusive</a:t>
            </a:r>
            <a:r>
              <a:rPr lang="en-GB" sz="2200" dirty="0"/>
              <a:t> i.e. not just covering actions but capabilities in the affective domain?</a:t>
            </a:r>
          </a:p>
          <a:p>
            <a:pPr marL="352425" indent="-352425">
              <a:buNone/>
            </a:pPr>
            <a:r>
              <a:rPr lang="en-GB" sz="2200" dirty="0">
                <a:solidFill>
                  <a:srgbClr val="7030A0"/>
                </a:solidFill>
              </a:rPr>
              <a:t>Regularly reviewed? </a:t>
            </a:r>
            <a:r>
              <a:rPr lang="en-GB" sz="2200" dirty="0"/>
              <a:t>Not just stuck in history and always fit-for-purpose</a:t>
            </a:r>
            <a:r>
              <a:rPr lang="en-GB" sz="2200" dirty="0">
                <a:solidFill>
                  <a:srgbClr val="7030A0"/>
                </a:solidFill>
              </a:rPr>
              <a:t>.</a:t>
            </a:r>
          </a:p>
          <a:p>
            <a:endParaRPr lang="en-GB" dirty="0"/>
          </a:p>
        </p:txBody>
      </p:sp>
      <p:sp>
        <p:nvSpPr>
          <p:cNvPr id="4" name="Rectangle 3">
            <a:extLst>
              <a:ext uri="{FF2B5EF4-FFF2-40B4-BE49-F238E27FC236}">
                <a16:creationId xmlns:a16="http://schemas.microsoft.com/office/drawing/2014/main" id="{34F70116-396C-4C5B-BF99-162EC157F2D2}"/>
              </a:ext>
            </a:extLst>
          </p:cNvPr>
          <p:cNvSpPr/>
          <p:nvPr/>
        </p:nvSpPr>
        <p:spPr>
          <a:xfrm>
            <a:off x="179512" y="727868"/>
            <a:ext cx="277688" cy="6007893"/>
          </a:xfrm>
          <a:prstGeom prst="rect">
            <a:avLst/>
          </a:prstGeom>
          <a:solidFill>
            <a:srgbClr val="FFFF00">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Tree>
    <p:extLst>
      <p:ext uri="{BB962C8B-B14F-4D97-AF65-F5344CB8AC3E}">
        <p14:creationId xmlns:p14="http://schemas.microsoft.com/office/powerpoint/2010/main" val="25243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8"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4587303" y="171281"/>
            <a:ext cx="4556697" cy="830997"/>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Do we get what we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3213912" y="4624367"/>
            <a:ext cx="5851858" cy="954107"/>
          </a:xfrm>
          <a:prstGeom prst="rect">
            <a:avLst/>
          </a:prstGeom>
          <a:solidFill>
            <a:srgbClr val="00B0F0">
              <a:alpha val="50196"/>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Have we any idea of how many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 these might also have been involved?</a:t>
            </a:r>
          </a:p>
        </p:txBody>
      </p:sp>
    </p:spTree>
    <p:extLst>
      <p:ext uri="{BB962C8B-B14F-4D97-AF65-F5344CB8AC3E}">
        <p14:creationId xmlns:p14="http://schemas.microsoft.com/office/powerpoint/2010/main" val="12423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defPPr>
              <a:defRPr lang="en-GB"/>
            </a:defPPr>
            <a:lvl1pPr algn="ctr" eaLnBrk="1" hangingPunct="1">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Learning, feedback and assessment:</a:t>
            </a:r>
          </a:p>
          <a:p>
            <a:r>
              <a:rPr lang="en-GB" dirty="0"/>
              <a:t>the ten most important words</a:t>
            </a:r>
          </a:p>
        </p:txBody>
      </p:sp>
    </p:spTree>
    <p:extLst>
      <p:ext uri="{BB962C8B-B14F-4D97-AF65-F5344CB8AC3E}">
        <p14:creationId xmlns:p14="http://schemas.microsoft.com/office/powerpoint/2010/main" val="34365054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kern="1200" dirty="0">
                <a:solidFill>
                  <a:srgbClr val="00B0F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recently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7029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latin typeface="Calibri" panose="020F0502020204030204" pitchFamily="34" charset="0"/>
                <a:cs typeface="Calibri" panose="020F0502020204030204" pitchFamily="34" charset="0"/>
              </a:rPr>
              <a:t>Learning, feedback and assessment:</a:t>
            </a:r>
          </a:p>
          <a:p>
            <a:r>
              <a:rPr lang="en-GB" dirty="0">
                <a:latin typeface="Calibri" panose="020F0502020204030204" pitchFamily="34" charset="0"/>
                <a:cs typeface="Calibri" panose="020F0502020204030204" pitchFamily="34" charset="0"/>
              </a:rPr>
              <a:t>the ten most important words</a:t>
            </a:r>
          </a:p>
        </p:txBody>
      </p:sp>
    </p:spTree>
    <p:extLst>
      <p:ext uri="{BB962C8B-B14F-4D97-AF65-F5344CB8AC3E}">
        <p14:creationId xmlns:p14="http://schemas.microsoft.com/office/powerpoint/2010/main" val="1619896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Reality Check</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717421"/>
            <a:ext cx="8605838" cy="5102772"/>
          </a:xfrm>
        </p:spPr>
        <p:txBody>
          <a:bodyPr/>
          <a:lstStyle/>
          <a:p>
            <a:pPr marL="0" indent="0">
              <a:buNone/>
            </a:pPr>
            <a:r>
              <a:rPr lang="en-GB" dirty="0">
                <a:solidFill>
                  <a:srgbClr val="FFFF00"/>
                </a:solidFill>
                <a:latin typeface="Calibri" pitchFamily="34" charset="0"/>
              </a:rPr>
              <a:t>Which of the following do you actually spend </a:t>
            </a:r>
            <a:r>
              <a:rPr lang="en-GB" i="1" dirty="0">
                <a:solidFill>
                  <a:srgbClr val="FFFF00"/>
                </a:solidFill>
                <a:latin typeface="Calibri" pitchFamily="34" charset="0"/>
              </a:rPr>
              <a:t>most</a:t>
            </a:r>
            <a:r>
              <a:rPr lang="en-GB" dirty="0">
                <a:solidFill>
                  <a:srgbClr val="FFFF00"/>
                </a:solidFill>
                <a:latin typeface="Calibri" pitchFamily="34" charset="0"/>
              </a:rPr>
              <a:t> of your time on…</a:t>
            </a:r>
          </a:p>
          <a:p>
            <a:pPr>
              <a:buClr>
                <a:srgbClr val="FFFF00"/>
              </a:buClr>
              <a:buFont typeface="+mj-lt"/>
              <a:buAutoNum type="alphaUcPeriod"/>
            </a:pPr>
            <a:r>
              <a:rPr lang="en-GB" dirty="0">
                <a:solidFill>
                  <a:schemeClr val="bg1"/>
                </a:solidFill>
              </a:rPr>
              <a:t>Actually teaching students?</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Preparing materials to teach students?</a:t>
            </a:r>
          </a:p>
          <a:p>
            <a:pPr>
              <a:buClr>
                <a:srgbClr val="FFFF00"/>
              </a:buClr>
              <a:buFont typeface="+mj-lt"/>
              <a:buAutoNum type="alphaUcPeriod"/>
            </a:pPr>
            <a:r>
              <a:rPr lang="en-GB" dirty="0">
                <a:solidFill>
                  <a:schemeClr val="bg1"/>
                </a:solidFill>
              </a:rPr>
              <a:t>Assessing students’ work?</a:t>
            </a:r>
          </a:p>
          <a:p>
            <a:pPr>
              <a:buClr>
                <a:srgbClr val="FFFF00"/>
              </a:buClr>
              <a:buFont typeface="+mj-lt"/>
              <a:buAutoNum type="alphaUcPeriod"/>
            </a:pPr>
            <a:r>
              <a:rPr lang="en-GB" dirty="0">
                <a:solidFill>
                  <a:schemeClr val="bg1"/>
                </a:solidFill>
              </a:rPr>
              <a:t>Composing feedback on students’ work?</a:t>
            </a:r>
          </a:p>
          <a:p>
            <a:pPr>
              <a:buClr>
                <a:srgbClr val="FFFF00"/>
              </a:buClr>
              <a:buFont typeface="+mj-lt"/>
              <a:buAutoNum type="alphaUcPeriod"/>
            </a:pPr>
            <a:r>
              <a:rPr lang="en-GB" dirty="0">
                <a:solidFill>
                  <a:schemeClr val="bg1"/>
                </a:solidFill>
              </a:rPr>
              <a:t>Giving students feedback?</a:t>
            </a:r>
            <a:endParaRPr lang="en-GB" dirty="0">
              <a:solidFill>
                <a:schemeClr val="bg1"/>
              </a:solidFill>
              <a:latin typeface="Calibri" pitchFamily="34" charset="0"/>
            </a:endParaRP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	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		E = scratch your head</a:t>
            </a:r>
          </a:p>
        </p:txBody>
      </p:sp>
    </p:spTree>
    <p:extLst>
      <p:ext uri="{BB962C8B-B14F-4D97-AF65-F5344CB8AC3E}">
        <p14:creationId xmlns:p14="http://schemas.microsoft.com/office/powerpoint/2010/main" val="2937270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retiring in June!</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dirty="0">
                <a:solidFill>
                  <a:srgbClr val="00B0F0"/>
                </a:solidFill>
              </a:rPr>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extLst>
      <p:ext uri="{BB962C8B-B14F-4D97-AF65-F5344CB8AC3E}">
        <p14:creationId xmlns:p14="http://schemas.microsoft.com/office/powerpoint/2010/main" val="411709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32848148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p>
          <a:p>
            <a:pPr marL="0" indent="0">
              <a:buClr>
                <a:srgbClr val="FFFF00"/>
              </a:buClr>
              <a:buNone/>
            </a:pPr>
            <a:endParaRPr lang="en-GB" dirty="0">
              <a:solidFill>
                <a:srgbClr val="FFFF00"/>
              </a:solidFill>
            </a:endParaRPr>
          </a:p>
          <a:p>
            <a:pPr marL="0" indent="0">
              <a:buClr>
                <a:srgbClr val="FFFF00"/>
              </a:buClr>
              <a:buNone/>
            </a:pPr>
            <a:r>
              <a:rPr lang="en-GB" dirty="0">
                <a:solidFill>
                  <a:srgbClr val="FFFF00"/>
                </a:solidFill>
              </a:rPr>
              <a:t>Associate Fellow 		(AFHEA)  		23,538</a:t>
            </a:r>
          </a:p>
          <a:p>
            <a:pPr marL="0" indent="0">
              <a:buClr>
                <a:srgbClr val="FFFF00"/>
              </a:buClr>
              <a:buNone/>
            </a:pPr>
            <a:r>
              <a:rPr lang="en-GB" dirty="0">
                <a:solidFill>
                  <a:srgbClr val="99FFCC"/>
                </a:solidFill>
              </a:rPr>
              <a:t>Fellow 				(FHEA) 		75,033</a:t>
            </a:r>
          </a:p>
          <a:p>
            <a:pPr marL="0" indent="0">
              <a:buClr>
                <a:srgbClr val="FFFF00"/>
              </a:buClr>
              <a:buNone/>
            </a:pPr>
            <a:r>
              <a:rPr lang="en-GB" dirty="0">
                <a:solidFill>
                  <a:srgbClr val="FF66FF"/>
                </a:solidFill>
              </a:rPr>
              <a:t>Senior Fellow 			(SFHEA) 		9,557</a:t>
            </a:r>
          </a:p>
          <a:p>
            <a:pPr marL="0" indent="0">
              <a:buClr>
                <a:srgbClr val="FFFF00"/>
              </a:buClr>
              <a:buNone/>
            </a:pPr>
            <a:r>
              <a:rPr lang="en-GB" dirty="0">
                <a:solidFill>
                  <a:srgbClr val="00CCFF"/>
                </a:solidFill>
              </a:rPr>
              <a:t>Principal Fellow 		(PFHEA) 		995</a:t>
            </a:r>
          </a:p>
          <a:p>
            <a:pPr marL="0" indent="0">
              <a:buClr>
                <a:srgbClr val="FFFF00"/>
              </a:buClr>
              <a:buNone/>
            </a:pPr>
            <a:r>
              <a:rPr lang="en-GB" dirty="0">
                <a:solidFill>
                  <a:srgbClr val="FF6600"/>
                </a:solidFill>
                <a:latin typeface="Calibri" pitchFamily="34" charset="0"/>
              </a:rPr>
              <a:t>National Teaching Fellow 	(NTF) 		c.900</a:t>
            </a:r>
          </a:p>
          <a:p>
            <a:pPr marL="0" indent="0">
              <a:buClr>
                <a:srgbClr val="FFFF00"/>
              </a:buClr>
              <a:buNone/>
            </a:pPr>
            <a:r>
              <a:rPr lang="en-GB" sz="2800" dirty="0">
                <a:solidFill>
                  <a:schemeClr val="bg1"/>
                </a:solidFill>
              </a:rPr>
              <a:t>(Numbers at start of 2019; seem to be included in some league tables)</a:t>
            </a:r>
          </a:p>
        </p:txBody>
      </p:sp>
    </p:spTree>
    <p:extLst>
      <p:ext uri="{BB962C8B-B14F-4D97-AF65-F5344CB8AC3E}">
        <p14:creationId xmlns:p14="http://schemas.microsoft.com/office/powerpoint/2010/main" val="2353474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776" t="4850" r="761" b="20599"/>
          <a:stretch/>
        </p:blipFill>
        <p:spPr>
          <a:xfrm>
            <a:off x="0" y="-16773"/>
            <a:ext cx="9256707" cy="6918170"/>
          </a:xfrm>
          <a:prstGeom prst="rect">
            <a:avLst/>
          </a:prstGeom>
        </p:spPr>
      </p:pic>
    </p:spTree>
    <p:extLst>
      <p:ext uri="{BB962C8B-B14F-4D97-AF65-F5344CB8AC3E}">
        <p14:creationId xmlns:p14="http://schemas.microsoft.com/office/powerpoint/2010/main" val="1409935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everyone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1958201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95420" y="-16518"/>
            <a:ext cx="8209140" cy="6828399"/>
          </a:xfrm>
        </p:spPr>
      </p:pic>
    </p:spTree>
    <p:extLst>
      <p:ext uri="{BB962C8B-B14F-4D97-AF65-F5344CB8AC3E}">
        <p14:creationId xmlns:p14="http://schemas.microsoft.com/office/powerpoint/2010/main" val="3919101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2207323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latin typeface="Calibri" panose="020F0502020204030204" pitchFamily="34" charset="0"/>
                <a:cs typeface="Calibri" panose="020F0502020204030204" pitchFamily="34" charset="0"/>
              </a:rPr>
              <a:t>How you learn:</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w="38100">
                <a:solidFill>
                  <a:srgbClr val="660066"/>
                </a:solidFill>
              </a:ln>
              <a:solidFill>
                <a:srgbClr val="000000"/>
              </a:solidFill>
              <a:effectLst/>
              <a:uLnTx/>
              <a:uFillTx/>
              <a:latin typeface="Calibri" pitchFamily="34" charset="0"/>
              <a:ea typeface="+mn-ea"/>
              <a:cs typeface="+mn-cs"/>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4331" name="Text Box 11"/>
          <p:cNvSpPr txBox="1">
            <a:spLocks noChangeArrowheads="1"/>
          </p:cNvSpPr>
          <p:nvPr/>
        </p:nvSpPr>
        <p:spPr bwMode="auto">
          <a:xfrm>
            <a:off x="4067175" y="3211513"/>
            <a:ext cx="576263" cy="710067"/>
          </a:xfrm>
          <a:prstGeom prst="rect">
            <a:avLst/>
          </a:prstGeom>
          <a:noFill/>
          <a:ln w="9525" algn="ctr">
            <a:noFill/>
            <a:miter lim="800000"/>
            <a:headEnd/>
            <a:tailEnd/>
          </a:ln>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Calibri" pitchFamily="34" charset="0"/>
                <a:ea typeface="+mn-ea"/>
                <a:cs typeface="+mn-cs"/>
              </a:rPr>
              <a:t>1</a:t>
            </a:r>
          </a:p>
        </p:txBody>
      </p:sp>
      <p:sp>
        <p:nvSpPr>
          <p:cNvPr id="184332" name="Text Box 12"/>
          <p:cNvSpPr txBox="1">
            <a:spLocks noChangeArrowheads="1"/>
          </p:cNvSpPr>
          <p:nvPr/>
        </p:nvSpPr>
        <p:spPr bwMode="auto">
          <a:xfrm>
            <a:off x="6011863" y="3284538"/>
            <a:ext cx="441444" cy="71006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Calibri" pitchFamily="34" charset="0"/>
                <a:ea typeface="+mn-ea"/>
                <a:cs typeface="+mn-cs"/>
              </a:rPr>
              <a:t>2</a:t>
            </a:r>
          </a:p>
        </p:txBody>
      </p:sp>
      <p:sp>
        <p:nvSpPr>
          <p:cNvPr id="184333" name="Text Box 13"/>
          <p:cNvSpPr txBox="1">
            <a:spLocks noChangeArrowheads="1"/>
          </p:cNvSpPr>
          <p:nvPr/>
        </p:nvSpPr>
        <p:spPr bwMode="auto">
          <a:xfrm flipH="1">
            <a:off x="4067175" y="4548188"/>
            <a:ext cx="919163" cy="710067"/>
          </a:xfrm>
          <a:prstGeom prst="rect">
            <a:avLst/>
          </a:prstGeom>
          <a:noFill/>
          <a:ln w="9525" algn="ctr">
            <a:noFill/>
            <a:miter lim="800000"/>
            <a:headEnd/>
            <a:tailEnd/>
          </a:ln>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Calibri" pitchFamily="34" charset="0"/>
                <a:ea typeface="+mn-ea"/>
                <a:cs typeface="+mn-cs"/>
              </a:rPr>
              <a:t>3</a:t>
            </a:r>
          </a:p>
        </p:txBody>
      </p:sp>
      <p:sp>
        <p:nvSpPr>
          <p:cNvPr id="184334" name="Text Box 14"/>
          <p:cNvSpPr txBox="1">
            <a:spLocks noChangeArrowheads="1"/>
          </p:cNvSpPr>
          <p:nvPr/>
        </p:nvSpPr>
        <p:spPr bwMode="auto">
          <a:xfrm>
            <a:off x="6011863" y="4579938"/>
            <a:ext cx="441444" cy="710067"/>
          </a:xfrm>
          <a:prstGeom prst="rect">
            <a:avLst/>
          </a:prstGeom>
          <a:noFill/>
          <a:ln w="9525" algn="ctr">
            <a:noFill/>
            <a:miter lim="800000"/>
            <a:headEnd/>
            <a:tailEnd/>
          </a:ln>
        </p:spPr>
        <p:txBody>
          <a:bodyPr wrap="none"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Calibri" pitchFamily="34" charset="0"/>
                <a:ea typeface="+mn-ea"/>
                <a:cs typeface="+mn-cs"/>
              </a:rPr>
              <a:t>4</a:t>
            </a:r>
          </a:p>
        </p:txBody>
      </p:sp>
    </p:spTree>
    <p:extLst>
      <p:ext uri="{BB962C8B-B14F-4D97-AF65-F5344CB8AC3E}">
        <p14:creationId xmlns:p14="http://schemas.microsoft.com/office/powerpoint/2010/main" val="2699678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rPr>
              <a:t>You will be able to download my main slides</a:t>
            </a:r>
            <a:endParaRPr lang="en-US" sz="3600" b="1" dirty="0">
              <a:solidFill>
                <a:srgbClr val="00B0F0"/>
              </a:solidFill>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later today</a:t>
            </a:r>
            <a:r>
              <a:rPr lang="en-GB" baseline="30000" dirty="0"/>
              <a:t>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a:t>Think (don’t write anything yet) of something that you’re good at, something that you know you do well.</a:t>
            </a:r>
          </a:p>
          <a:p>
            <a:pPr eaLnBrk="1" hangingPunct="1">
              <a:lnSpc>
                <a:spcPct val="100000"/>
              </a:lnSpc>
              <a:spcBef>
                <a:spcPct val="30000"/>
              </a:spcBef>
            </a:pPr>
            <a:r>
              <a:rPr lang="en-GB" sz="3400" dirty="0">
                <a:solidFill>
                  <a:srgbClr val="FF0000"/>
                </a:solidFill>
              </a:rPr>
              <a:t>How did you become good at it?  </a:t>
            </a:r>
            <a:r>
              <a:rPr lang="en-GB" sz="3400" dirty="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66971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practice</a:t>
            </a:r>
          </a:p>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trial and error</a:t>
            </a:r>
          </a:p>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having a go</a:t>
            </a:r>
          </a:p>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repetition</a:t>
            </a:r>
          </a:p>
          <a:p>
            <a:pPr marL="749300" marR="0" lvl="0" indent="-749300" algn="l" defTabSz="914400" rtl="0" eaLnBrk="0" fontAlgn="base" latinLnBrk="0" hangingPunct="0">
              <a:lnSpc>
                <a:spcPct val="90000"/>
              </a:lnSpc>
              <a:spcBef>
                <a:spcPct val="30000"/>
              </a:spcBef>
              <a:spcAft>
                <a:spcPct val="0"/>
              </a:spcAft>
              <a:buClr>
                <a:srgbClr val="FF3399"/>
              </a:buClr>
              <a:buSzTx/>
              <a:buFont typeface="Wingdings" panose="05000000000000000000" pitchFamily="2" charset="2"/>
              <a:buChar char="v"/>
              <a:tabLst/>
              <a:defRPr/>
            </a:pP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139923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Task: who said this?</a:t>
            </a:r>
          </a:p>
        </p:txBody>
      </p:sp>
      <p:sp>
        <p:nvSpPr>
          <p:cNvPr id="20483" name="Rectangle 3"/>
          <p:cNvSpPr>
            <a:spLocks noGrp="1" noRot="1" noChangeArrowheads="1"/>
          </p:cNvSpPr>
          <p:nvPr>
            <p:ph idx="1"/>
          </p:nvPr>
        </p:nvSpPr>
        <p:spPr>
          <a:xfrm>
            <a:off x="301625" y="1341438"/>
            <a:ext cx="8540750" cy="4757737"/>
          </a:xfrm>
        </p:spPr>
        <p:txBody>
          <a:bodyPr/>
          <a:lstStyle/>
          <a:p>
            <a:pPr>
              <a:spcBef>
                <a:spcPct val="30000"/>
              </a:spcBef>
              <a:buFont typeface="Wingdings" pitchFamily="2" charset="2"/>
              <a:buNone/>
            </a:pPr>
            <a:r>
              <a:rPr lang="en-GB" dirty="0"/>
              <a:t>‘Learning is experience, </a:t>
            </a:r>
          </a:p>
          <a:p>
            <a:pPr>
              <a:spcBef>
                <a:spcPct val="30000"/>
              </a:spcBef>
              <a:buFont typeface="Wingdings" pitchFamily="2" charset="2"/>
              <a:buNone/>
            </a:pPr>
            <a:r>
              <a:rPr lang="en-GB" dirty="0"/>
              <a:t>Everything else is just information’</a:t>
            </a:r>
          </a:p>
          <a:p>
            <a:pPr>
              <a:spcBef>
                <a:spcPct val="30000"/>
              </a:spcBef>
              <a:buFont typeface="Wingdings" pitchFamily="2" charset="2"/>
              <a:buNone/>
            </a:pPr>
            <a:r>
              <a:rPr lang="en-GB" dirty="0"/>
              <a:t>‘Everything should be made as simple as possible,</a:t>
            </a:r>
          </a:p>
          <a:p>
            <a:pPr>
              <a:spcBef>
                <a:spcPct val="30000"/>
              </a:spcBef>
              <a:buFont typeface="Wingdings" pitchFamily="2" charset="2"/>
              <a:buNone/>
            </a:pPr>
            <a:r>
              <a:rPr lang="en-GB" dirty="0"/>
              <a:t>	but not simpler’.</a:t>
            </a:r>
          </a:p>
          <a:p>
            <a:pPr>
              <a:spcBef>
                <a:spcPct val="30000"/>
              </a:spcBef>
              <a:buFont typeface="Wingdings" pitchFamily="2" charset="2"/>
              <a:buNone/>
            </a:pPr>
            <a:r>
              <a:rPr lang="en-GB" dirty="0">
                <a:solidFill>
                  <a:schemeClr val="tx1"/>
                </a:solidFill>
              </a:rPr>
              <a:t>(Albert Einstein, 1879-1955).</a:t>
            </a:r>
          </a:p>
          <a:p>
            <a:pPr>
              <a:spcBef>
                <a:spcPct val="30000"/>
              </a:spcBef>
              <a:buFont typeface="Wingdings" pitchFamily="2" charset="2"/>
              <a:buNone/>
            </a:pPr>
            <a:endParaRPr lang="en-GB" dirty="0">
              <a:solidFill>
                <a:srgbClr val="FFFF00"/>
              </a:solidFill>
            </a:endParaRPr>
          </a:p>
          <a:p>
            <a:pPr>
              <a:spcBef>
                <a:spcPct val="30000"/>
              </a:spcBef>
              <a:buFont typeface="Wingdings" pitchFamily="2" charset="2"/>
              <a:buNone/>
            </a:pPr>
            <a:endParaRPr lang="en-GB" dirty="0"/>
          </a:p>
        </p:txBody>
      </p:sp>
      <p:sp>
        <p:nvSpPr>
          <p:cNvPr id="3379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algn="ctr"/>
            <a:endParaRPr lang="en-US" sz="1800" b="0">
              <a:solidFill>
                <a:srgbClr val="000000"/>
              </a:solidFill>
            </a:endParaRPr>
          </a:p>
        </p:txBody>
      </p:sp>
    </p:spTree>
    <p:extLst>
      <p:ext uri="{BB962C8B-B14F-4D97-AF65-F5344CB8AC3E}">
        <p14:creationId xmlns:p14="http://schemas.microsoft.com/office/powerpoint/2010/main" val="2645420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a:t>“One must learn by </a:t>
            </a:r>
            <a:r>
              <a:rPr lang="en-GB" sz="3400" dirty="0">
                <a:solidFill>
                  <a:srgbClr val="FF0000"/>
                </a:solidFill>
              </a:rPr>
              <a:t>doing</a:t>
            </a:r>
            <a:r>
              <a:rPr lang="en-GB" sz="3400" dirty="0"/>
              <a:t> the thing; though you think you know it, you have no certainty until you try”.</a:t>
            </a:r>
          </a:p>
          <a:p>
            <a:pPr eaLnBrk="1" hangingPunct="1">
              <a:spcBef>
                <a:spcPct val="30000"/>
              </a:spcBef>
              <a:buFont typeface="Wingdings" pitchFamily="2" charset="2"/>
              <a:buNone/>
            </a:pPr>
            <a:r>
              <a:rPr lang="en-GB" sz="3400" dirty="0"/>
              <a:t>	(Sophocles, 495-406 BC)</a:t>
            </a:r>
          </a:p>
          <a:p>
            <a:pPr eaLnBrk="1" hangingPunct="1">
              <a:spcBef>
                <a:spcPct val="30000"/>
              </a:spcBef>
              <a:buFont typeface="Wingdings" pitchFamily="2" charset="2"/>
              <a:buNone/>
            </a:pPr>
            <a:endParaRPr lang="en-GB" sz="3400" dirty="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023756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Another...</a:t>
            </a:r>
          </a:p>
        </p:txBody>
      </p:sp>
      <p:sp>
        <p:nvSpPr>
          <p:cNvPr id="47107" name="Rectangle 3"/>
          <p:cNvSpPr>
            <a:spLocks noGrp="1" noChangeArrowheads="1"/>
          </p:cNvSpPr>
          <p:nvPr>
            <p:ph idx="1"/>
          </p:nvPr>
        </p:nvSpPr>
        <p:spPr>
          <a:xfrm>
            <a:off x="358775" y="1201738"/>
            <a:ext cx="8605838" cy="4138612"/>
          </a:xfrm>
          <a:noFill/>
        </p:spPr>
        <p:txBody>
          <a:bodyPr lIns="92075" tIns="46038" rIns="92075" bIns="46038"/>
          <a:lstStyle/>
          <a:p>
            <a:pPr eaLnBrk="1" hangingPunct="1">
              <a:spcBef>
                <a:spcPct val="0"/>
              </a:spcBef>
              <a:buFont typeface="Wingdings" pitchFamily="2" charset="2"/>
              <a:buNone/>
            </a:pPr>
            <a:r>
              <a:rPr lang="en-GB" sz="2800" dirty="0"/>
              <a:t>	An expert is a man who has made all the mistakes, </a:t>
            </a:r>
          </a:p>
          <a:p>
            <a:pPr eaLnBrk="1" hangingPunct="1">
              <a:spcBef>
                <a:spcPct val="0"/>
              </a:spcBef>
              <a:buFont typeface="Wingdings" pitchFamily="2" charset="2"/>
              <a:buNone/>
            </a:pPr>
            <a:r>
              <a:rPr lang="en-GB" sz="2800" dirty="0"/>
              <a:t>	which can be made,</a:t>
            </a:r>
          </a:p>
          <a:p>
            <a:pPr eaLnBrk="1" hangingPunct="1">
              <a:spcBef>
                <a:spcPct val="0"/>
              </a:spcBef>
              <a:buFont typeface="Wingdings" pitchFamily="2" charset="2"/>
              <a:buNone/>
            </a:pPr>
            <a:r>
              <a:rPr lang="en-GB" sz="2800" dirty="0"/>
              <a:t>	in a very narrow field.</a:t>
            </a:r>
          </a:p>
          <a:p>
            <a:pPr eaLnBrk="1" hangingPunct="1">
              <a:spcBef>
                <a:spcPct val="0"/>
              </a:spcBef>
              <a:buFont typeface="Wingdings" pitchFamily="2" charset="2"/>
              <a:buNone/>
            </a:pPr>
            <a:r>
              <a:rPr lang="en-GB" sz="2800" dirty="0"/>
              <a:t>	(</a:t>
            </a:r>
            <a:r>
              <a:rPr lang="en-GB" sz="2800" dirty="0" err="1"/>
              <a:t>Niels</a:t>
            </a:r>
            <a:r>
              <a:rPr lang="en-GB" sz="2800" dirty="0"/>
              <a:t> Bohr, 1885-1962)</a:t>
            </a:r>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r>
              <a:rPr lang="en-GB" sz="2800" dirty="0"/>
              <a:t>Therefore we need to allow learners to make mistakes, and help them to gain feedback in a constructive environment, to help them towards becoming experts.</a:t>
            </a:r>
          </a:p>
        </p:txBody>
      </p:sp>
      <p:pic>
        <p:nvPicPr>
          <p:cNvPr id="47111" name="Picture 7" descr="nboh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8130" y="4586281"/>
            <a:ext cx="1706562" cy="2089150"/>
          </a:xfrm>
          <a:prstGeom prst="rect">
            <a:avLst/>
          </a:prstGeom>
          <a:noFill/>
          <a:ln w="9525">
            <a:noFill/>
            <a:miter lim="800000"/>
            <a:headEnd/>
            <a:tailEnd/>
          </a:ln>
        </p:spPr>
      </p:pic>
    </p:spTree>
    <p:extLst>
      <p:ext uri="{BB962C8B-B14F-4D97-AF65-F5344CB8AC3E}">
        <p14:creationId xmlns:p14="http://schemas.microsoft.com/office/powerpoint/2010/main" val="736618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Next to feelings</a:t>
            </a:r>
          </a:p>
        </p:txBody>
      </p:sp>
      <p:sp>
        <p:nvSpPr>
          <p:cNvPr id="3" name="Content Placeholder 2"/>
          <p:cNvSpPr>
            <a:spLocks noGrp="1"/>
          </p:cNvSpPr>
          <p:nvPr>
            <p:ph idx="1"/>
          </p:nvPr>
        </p:nvSpPr>
        <p:spPr/>
        <p:txBody>
          <a:bodyPr/>
          <a:lstStyle/>
          <a:p>
            <a:r>
              <a:rPr lang="en-GB" dirty="0"/>
              <a:t>The educational psychologists got it wrong last century.</a:t>
            </a:r>
          </a:p>
          <a:p>
            <a:r>
              <a:rPr lang="en-GB" dirty="0"/>
              <a:t>They went into cognition, </a:t>
            </a:r>
            <a:r>
              <a:rPr lang="en-GB" dirty="0" err="1"/>
              <a:t>metacognition</a:t>
            </a:r>
            <a:r>
              <a:rPr lang="en-GB" dirty="0"/>
              <a:t>, memory and that sort of stuff.</a:t>
            </a:r>
          </a:p>
          <a:p>
            <a:r>
              <a:rPr lang="en-GB" dirty="0"/>
              <a:t>Interesting, but dull.</a:t>
            </a:r>
          </a:p>
          <a:p>
            <a:r>
              <a:rPr lang="en-GB" dirty="0"/>
              <a:t>Much more important: </a:t>
            </a:r>
            <a:r>
              <a:rPr lang="en-GB" dirty="0">
                <a:solidFill>
                  <a:srgbClr val="FF0000"/>
                </a:solidFill>
              </a:rPr>
              <a:t>feelings</a:t>
            </a:r>
            <a:r>
              <a:rPr lang="en-GB" dirty="0"/>
              <a:t>.</a:t>
            </a:r>
          </a:p>
          <a:p>
            <a:r>
              <a:rPr lang="en-GB" dirty="0"/>
              <a:t>Professor Alan Mortiboys gets right into this with his lifechanging work on emotional intelligence.</a:t>
            </a:r>
          </a:p>
          <a:p>
            <a:r>
              <a:rPr lang="en-GB" dirty="0"/>
              <a:t>Meanwhile....</a:t>
            </a:r>
          </a:p>
        </p:txBody>
      </p:sp>
    </p:spTree>
    <p:extLst>
      <p:ext uri="{BB962C8B-B14F-4D97-AF65-F5344CB8AC3E}">
        <p14:creationId xmlns:p14="http://schemas.microsoft.com/office/powerpoint/2010/main" val="25813311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2: What makes you feel good?</a:t>
            </a:r>
          </a:p>
        </p:txBody>
      </p:sp>
      <p:sp>
        <p:nvSpPr>
          <p:cNvPr id="51203" name="Rectangle 3"/>
          <p:cNvSpPr>
            <a:spLocks noGrp="1" noChangeArrowheads="1"/>
          </p:cNvSpPr>
          <p:nvPr>
            <p:ph idx="1"/>
          </p:nvPr>
        </p:nvSpPr>
        <p:spPr>
          <a:noFill/>
        </p:spPr>
        <p:txBody>
          <a:bodyPr/>
          <a:lstStyle/>
          <a:p>
            <a:pPr eaLnBrk="1" hangingPunct="1"/>
            <a:r>
              <a:rPr lang="en-GB" dirty="0"/>
              <a:t>Think of something about yourself that you </a:t>
            </a:r>
            <a:r>
              <a:rPr lang="en-GB" dirty="0">
                <a:solidFill>
                  <a:srgbClr val="FF0000"/>
                </a:solidFill>
              </a:rPr>
              <a:t>feel</a:t>
            </a:r>
            <a:r>
              <a:rPr lang="en-GB" dirty="0"/>
              <a:t> good about.</a:t>
            </a:r>
          </a:p>
          <a:p>
            <a:pPr eaLnBrk="1" hangingPunct="1"/>
            <a:r>
              <a:rPr lang="en-GB" dirty="0"/>
              <a:t>How can you justify feeling good about this? </a:t>
            </a:r>
            <a:r>
              <a:rPr lang="en-GB" dirty="0">
                <a:solidFill>
                  <a:srgbClr val="FF0000"/>
                </a:solidFill>
              </a:rPr>
              <a:t>What’s your evidence to support this feeling? </a:t>
            </a:r>
            <a:r>
              <a:rPr lang="en-GB" dirty="0"/>
              <a:t>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519340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feedback</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other people’s reactions</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praise</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gaining confidence</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743129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3: What can go wrong?</a:t>
            </a:r>
          </a:p>
        </p:txBody>
      </p:sp>
      <p:sp>
        <p:nvSpPr>
          <p:cNvPr id="55299" name="Rectangle 3"/>
          <p:cNvSpPr>
            <a:spLocks noGrp="1" noChangeArrowheads="1"/>
          </p:cNvSpPr>
          <p:nvPr>
            <p:ph idx="1"/>
          </p:nvPr>
        </p:nvSpPr>
        <p:spPr>
          <a:noFill/>
        </p:spPr>
        <p:txBody>
          <a:bodyPr/>
          <a:lstStyle/>
          <a:p>
            <a:pPr eaLnBrk="1" hangingPunct="1"/>
            <a:r>
              <a:rPr lang="en-GB" dirty="0"/>
              <a:t>Think of something that you’re </a:t>
            </a:r>
            <a:r>
              <a:rPr lang="en-GB" dirty="0">
                <a:solidFill>
                  <a:srgbClr val="FF0000"/>
                </a:solidFill>
              </a:rPr>
              <a:t>not</a:t>
            </a:r>
            <a:r>
              <a:rPr lang="en-GB" dirty="0"/>
              <a:t> good at, perhaps as a result of a bad learning experience.</a:t>
            </a:r>
          </a:p>
          <a:p>
            <a:r>
              <a:rPr lang="en-GB" dirty="0">
                <a:solidFill>
                  <a:srgbClr val="FF0000"/>
                </a:solidFill>
              </a:rPr>
              <a:t>What went wrong, and whose (if anyone’s) fault may it have been?    </a:t>
            </a:r>
            <a:r>
              <a:rPr lang="en-GB" dirty="0"/>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08848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did not really want to learn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could not see the point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bad teaching</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4389240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“making student engagement happen effectively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a:t>What station are you broadcasting on?</a:t>
            </a:r>
          </a:p>
        </p:txBody>
      </p:sp>
    </p:spTree>
    <p:extLst>
      <p:ext uri="{BB962C8B-B14F-4D97-AF65-F5344CB8AC3E}">
        <p14:creationId xmlns:p14="http://schemas.microsoft.com/office/powerpoint/2010/main" val="572686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Which wavelength should I teach on?</a:t>
            </a:r>
          </a:p>
        </p:txBody>
      </p:sp>
      <p:sp>
        <p:nvSpPr>
          <p:cNvPr id="259075" name="Rectangle 3"/>
          <p:cNvSpPr>
            <a:spLocks noGrp="1" noChangeArrowheads="1"/>
          </p:cNvSpPr>
          <p:nvPr>
            <p:ph idx="1"/>
          </p:nvPr>
        </p:nvSpPr>
        <p:spPr>
          <a:xfrm>
            <a:off x="358777" y="1123963"/>
            <a:ext cx="8605838" cy="4743440"/>
          </a:xfrm>
        </p:spPr>
        <p:txBody>
          <a:bodyPr/>
          <a:lstStyle/>
          <a:p>
            <a:pPr>
              <a:buNone/>
              <a:defRPr/>
            </a:pPr>
            <a:r>
              <a:rPr lang="en-GB" sz="2800" dirty="0"/>
              <a:t>The only one that works for today’s students is </a:t>
            </a:r>
            <a:r>
              <a:rPr lang="en-GB" sz="44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36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3600" dirty="0">
                <a:solidFill>
                  <a:srgbClr val="9966FF"/>
                </a:solidFill>
              </a:rPr>
              <a:t>What’s in it for me?</a:t>
            </a:r>
          </a:p>
          <a:p>
            <a:pPr>
              <a:defRPr/>
            </a:pPr>
            <a:r>
              <a:rPr lang="en-GB" sz="2800" dirty="0"/>
              <a:t>Consciously address the </a:t>
            </a:r>
            <a:r>
              <a:rPr lang="en-GB" sz="2800" dirty="0">
                <a:solidFill>
                  <a:srgbClr val="FF0000"/>
                </a:solidFill>
              </a:rPr>
              <a:t>‘so what’ </a:t>
            </a:r>
            <a:r>
              <a:rPr lang="en-GB" sz="2800" dirty="0"/>
              <a:t>in students’ minds;</a:t>
            </a:r>
          </a:p>
          <a:p>
            <a:pPr>
              <a:defRPr/>
            </a:pPr>
            <a:r>
              <a:rPr lang="en-GB" sz="2800" dirty="0"/>
              <a:t>Warm up their </a:t>
            </a:r>
            <a:r>
              <a:rPr lang="en-GB" sz="2800" dirty="0">
                <a:solidFill>
                  <a:srgbClr val="FF0000"/>
                </a:solidFill>
              </a:rPr>
              <a:t>‘want’ </a:t>
            </a:r>
            <a:r>
              <a:rPr lang="en-GB" sz="2800" dirty="0"/>
              <a:t>to learn.</a:t>
            </a:r>
          </a:p>
          <a:p>
            <a:pPr>
              <a:defRPr/>
            </a:pPr>
            <a:r>
              <a:rPr lang="en-GB" sz="2800" dirty="0"/>
              <a:t>Clarify their </a:t>
            </a:r>
            <a:r>
              <a:rPr lang="en-GB" sz="2800" dirty="0">
                <a:solidFill>
                  <a:srgbClr val="FF0000"/>
                </a:solidFill>
              </a:rPr>
              <a:t>‘need’ </a:t>
            </a:r>
            <a:r>
              <a:rPr lang="en-GB" sz="2800" dirty="0"/>
              <a:t>to learn.</a:t>
            </a:r>
          </a:p>
          <a:p>
            <a:pPr>
              <a:defRPr/>
            </a:pPr>
            <a:r>
              <a:rPr lang="en-GB" sz="2800" dirty="0"/>
              <a:t>They learn far more readily if they are continuously aware of the benefits for them of putting energy into their learning.</a:t>
            </a:r>
          </a:p>
        </p:txBody>
      </p:sp>
    </p:spTree>
    <p:extLst>
      <p:ext uri="{BB962C8B-B14F-4D97-AF65-F5344CB8AC3E}">
        <p14:creationId xmlns:p14="http://schemas.microsoft.com/office/powerpoint/2010/main" val="31124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4: And if there isn’t a ‘want’?</a:t>
            </a:r>
          </a:p>
        </p:txBody>
      </p:sp>
      <p:sp>
        <p:nvSpPr>
          <p:cNvPr id="59395" name="Rectangle 3"/>
          <p:cNvSpPr>
            <a:spLocks noGrp="1" noChangeArrowheads="1"/>
          </p:cNvSpPr>
          <p:nvPr>
            <p:ph idx="1"/>
          </p:nvPr>
        </p:nvSpPr>
        <p:spPr>
          <a:noFill/>
        </p:spPr>
        <p:txBody>
          <a:bodyPr/>
          <a:lstStyle/>
          <a:p>
            <a:pPr eaLnBrk="1" hangingPunct="1"/>
            <a:r>
              <a:rPr lang="en-GB" dirty="0"/>
              <a:t>Think of something that you did learn successfully, but at the time you didn’t </a:t>
            </a:r>
            <a:r>
              <a:rPr lang="en-GB" dirty="0">
                <a:solidFill>
                  <a:srgbClr val="FF0000"/>
                </a:solidFill>
              </a:rPr>
              <a:t>want</a:t>
            </a:r>
            <a:r>
              <a:rPr lang="en-GB" dirty="0"/>
              <a:t> to learn it.</a:t>
            </a:r>
          </a:p>
          <a:p>
            <a:pPr eaLnBrk="1" hangingPunct="1"/>
            <a:r>
              <a:rPr lang="en-GB" dirty="0">
                <a:solidFill>
                  <a:srgbClr val="FF0000"/>
                </a:solidFill>
              </a:rPr>
              <a:t>What kept you going</a:t>
            </a:r>
            <a:r>
              <a:rPr lang="en-GB" dirty="0"/>
              <a:t>, so that you did indeed succeed in learning it?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70653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strong support and encouragement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did not want to be seen not able to do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Calibri" panose="020F0502020204030204" pitchFamily="34" charset="0"/>
                <a:cs typeface="Calibri" panose="020F0502020204030204"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705020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Tree>
    <p:extLst>
      <p:ext uri="{BB962C8B-B14F-4D97-AF65-F5344CB8AC3E}">
        <p14:creationId xmlns:p14="http://schemas.microsoft.com/office/powerpoint/2010/main" val="1557697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learning by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doing</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learning from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feedback</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wanting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to learn</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needing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to learn</a:t>
            </a:r>
          </a:p>
          <a:p>
            <a:pPr marL="533400" marR="0" lvl="0" indent="-533400" algn="l" defTabSz="914400" rtl="0" eaLnBrk="1" fontAlgn="base" latinLnBrk="0" hangingPunct="1">
              <a:lnSpc>
                <a:spcPct val="100000"/>
              </a:lnSpc>
              <a:spcBef>
                <a:spcPct val="35000"/>
              </a:spcBef>
              <a:spcAft>
                <a:spcPct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making</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a:t>
            </a:r>
            <a:r>
              <a:rPr kumimoji="0" lang="en-GB" sz="3600" b="1" i="0" u="none" strike="noStrike" kern="0" cap="none" spc="0" normalizeH="0" baseline="0" noProof="0" dirty="0">
                <a:ln>
                  <a:noFill/>
                </a:ln>
                <a:solidFill>
                  <a:srgbClr val="FF0000"/>
                </a:solidFill>
                <a:effectLst/>
                <a:uLnTx/>
                <a:uFillTx/>
                <a:latin typeface="Calibri" pitchFamily="34" charset="0"/>
                <a:ea typeface="+mn-ea"/>
                <a:cs typeface="Arial" pitchFamily="34" charset="0"/>
              </a:rPr>
              <a:t>sense</a:t>
            </a:r>
            <a:r>
              <a:rPr kumimoji="0" lang="en-GB" sz="3600" b="1" i="0" u="none" strike="noStrike" kern="0" cap="none" spc="0" normalizeH="0" baseline="0" noProof="0" dirty="0">
                <a:ln>
                  <a:noFill/>
                </a:ln>
                <a:solidFill>
                  <a:srgbClr val="660066"/>
                </a:solidFill>
                <a:effectLst/>
                <a:uLnTx/>
                <a:uFillTx/>
                <a:latin typeface="Calibri" pitchFamily="34" charset="0"/>
                <a:ea typeface="+mn-ea"/>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Tree>
    <p:extLst>
      <p:ext uri="{BB962C8B-B14F-4D97-AF65-F5344CB8AC3E}">
        <p14:creationId xmlns:p14="http://schemas.microsoft.com/office/powerpoint/2010/main" val="997713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324802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233704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What’s missing in this old cycle?</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29229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41091657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You can download much of my published work</a:t>
            </a:r>
          </a:p>
        </p:txBody>
      </p:sp>
      <p:sp>
        <p:nvSpPr>
          <p:cNvPr id="3" name="Content Placeholder 2"/>
          <p:cNvSpPr>
            <a:spLocks noGrp="1"/>
          </p:cNvSpPr>
          <p:nvPr>
            <p:ph idx="1"/>
          </p:nvPr>
        </p:nvSpPr>
        <p:spPr>
          <a:xfrm>
            <a:off x="304800" y="854056"/>
            <a:ext cx="8605838" cy="459870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p>
          <a:p>
            <a:pPr>
              <a:buFont typeface="+mj-lt"/>
              <a:buAutoNum type="arabicPeriod"/>
            </a:pPr>
            <a:r>
              <a:rPr lang="en-GB" sz="2800" dirty="0">
                <a:hlinkClick r:id="rId6"/>
              </a:rPr>
              <a:t>http://phil-race.co.uk/2017/05/lectures-and-learning/</a:t>
            </a:r>
            <a:r>
              <a:rPr lang="en-GB" sz="2800" dirty="0"/>
              <a:t>  (extracts on lecturing)</a:t>
            </a:r>
          </a:p>
          <a:p>
            <a:pPr>
              <a:buFont typeface="+mj-lt"/>
              <a:buAutoNum type="arabicPeriod"/>
            </a:pPr>
            <a:endParaRPr lang="en-GB" sz="2800" u="sng" dirty="0">
              <a:hlinkClick r:id="rId7"/>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29353927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mic Sans MS" pitchFamily="66" charset="0"/>
                <a:ea typeface="+mn-ea"/>
                <a:cs typeface="+mn-cs"/>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Verdana" pitchFamily="34" charset="0"/>
                <a:ea typeface="+mn-ea"/>
                <a:cs typeface="+mn-cs"/>
              </a:rPr>
              <a:t>- No!</a:t>
            </a:r>
            <a:r>
              <a:rPr kumimoji="0" lang="en-GB" sz="3200" b="0" i="0" u="none" strike="noStrike" kern="1200" cap="none" spc="0" normalizeH="0" baseline="0" noProof="0" dirty="0">
                <a:ln>
                  <a:noFill/>
                </a:ln>
                <a:solidFill>
                  <a:srgbClr val="C00000"/>
                </a:solidFill>
                <a:effectLst/>
                <a:uLnTx/>
                <a:uFillTx/>
                <a:latin typeface="Comic Sans MS" pitchFamily="66" charset="0"/>
                <a:ea typeface="+mn-ea"/>
                <a:cs typeface="+mn-cs"/>
              </a:rPr>
              <a:t> </a:t>
            </a:r>
            <a:r>
              <a:rPr kumimoji="0" lang="en-GB" sz="2800" b="1" i="0" u="none" strike="noStrike" kern="1200" cap="none" spc="0" normalizeH="0" baseline="0" noProof="0" dirty="0">
                <a:ln>
                  <a:noFill/>
                </a:ln>
                <a:solidFill>
                  <a:srgbClr val="C00000"/>
                </a:solidFill>
                <a:effectLst/>
                <a:uLnTx/>
                <a:uFillTx/>
                <a:latin typeface="Verdana" pitchFamily="34" charset="0"/>
                <a:ea typeface="+mn-ea"/>
                <a:cs typeface="+mn-cs"/>
              </a:rPr>
              <a:t>It’s not a cycle</a:t>
            </a:r>
          </a:p>
        </p:txBody>
      </p:sp>
    </p:spTree>
    <p:extLst>
      <p:ext uri="{BB962C8B-B14F-4D97-AF65-F5344CB8AC3E}">
        <p14:creationId xmlns:p14="http://schemas.microsoft.com/office/powerpoint/2010/main" val="419836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solidFill>
                  <a:srgbClr val="00B0F0"/>
                </a:solidFill>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632072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Ripples on a pond….</a:t>
            </a:r>
          </a:p>
        </p:txBody>
      </p:sp>
    </p:spTree>
    <p:extLst>
      <p:ext uri="{BB962C8B-B14F-4D97-AF65-F5344CB8AC3E}">
        <p14:creationId xmlns:p14="http://schemas.microsoft.com/office/powerpoint/2010/main" val="1708557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39429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B0F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237679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extLst>
      <p:ext uri="{BB962C8B-B14F-4D97-AF65-F5344CB8AC3E}">
        <p14:creationId xmlns:p14="http://schemas.microsoft.com/office/powerpoint/2010/main" val="17153582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extLst>
      <p:ext uri="{BB962C8B-B14F-4D97-AF65-F5344CB8AC3E}">
        <p14:creationId xmlns:p14="http://schemas.microsoft.com/office/powerpoint/2010/main" val="3230245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8000"/>
                </a:solidFill>
                <a:effectLst/>
                <a:uLnTx/>
                <a:uFillTx/>
                <a:latin typeface="Calibri" pitchFamily="34" charset="0"/>
                <a:ea typeface="+mn-ea"/>
                <a:cs typeface="+mn-cs"/>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86028" name="Text Box 12"/>
          <p:cNvSpPr txBox="1">
            <a:spLocks noChangeArrowheads="1"/>
          </p:cNvSpPr>
          <p:nvPr/>
        </p:nvSpPr>
        <p:spPr bwMode="auto">
          <a:xfrm>
            <a:off x="714348" y="260648"/>
            <a:ext cx="7494671" cy="5232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Tree>
    <p:extLst>
      <p:ext uri="{BB962C8B-B14F-4D97-AF65-F5344CB8AC3E}">
        <p14:creationId xmlns:p14="http://schemas.microsoft.com/office/powerpoint/2010/main" val="4119014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F0"/>
                </a:solidFill>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extLst>
      <p:ext uri="{BB962C8B-B14F-4D97-AF65-F5344CB8AC3E}">
        <p14:creationId xmlns:p14="http://schemas.microsoft.com/office/powerpoint/2010/main" val="185983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philatunn19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r>
              <a:rPr lang="en-GB" sz="3600" dirty="0">
                <a:solidFill>
                  <a:srgbClr val="002060"/>
                </a:solidFill>
              </a:rPr>
              <a:t>(Tonight’s is on ‘authenticity in assessment’)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omic Sans MS" pitchFamily="66" charset="0"/>
                <a:ea typeface="+mn-ea"/>
                <a:cs typeface="+mn-cs"/>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Tree>
    <p:extLst>
      <p:ext uri="{BB962C8B-B14F-4D97-AF65-F5344CB8AC3E}">
        <p14:creationId xmlns:p14="http://schemas.microsoft.com/office/powerpoint/2010/main" val="2457951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71113603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14525205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37026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6943439"/>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What else can we do to:</a:t>
            </a:r>
          </a:p>
        </p:txBody>
      </p:sp>
    </p:spTree>
    <p:extLst>
      <p:ext uri="{BB962C8B-B14F-4D97-AF65-F5344CB8AC3E}">
        <p14:creationId xmlns:p14="http://schemas.microsoft.com/office/powerpoint/2010/main" val="2852086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C1242-81C8-417A-8781-FFF6A3B58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716"/>
            <a:ext cx="9105132" cy="6031831"/>
          </a:xfrm>
          <a:prstGeom prst="rect">
            <a:avLst/>
          </a:prstGeom>
        </p:spPr>
      </p:pic>
      <p:sp>
        <p:nvSpPr>
          <p:cNvPr id="6" name="TextBox 5">
            <a:extLst>
              <a:ext uri="{FF2B5EF4-FFF2-40B4-BE49-F238E27FC236}">
                <a16:creationId xmlns:a16="http://schemas.microsoft.com/office/drawing/2014/main" id="{6DD79C21-2438-4C3C-8807-DC998C20BD90}"/>
              </a:ext>
            </a:extLst>
          </p:cNvPr>
          <p:cNvSpPr txBox="1"/>
          <p:nvPr/>
        </p:nvSpPr>
        <p:spPr>
          <a:xfrm>
            <a:off x="1860885" y="6123619"/>
            <a:ext cx="599632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Adapted from Kruger, J. and Dunning, D. 2009</a:t>
            </a:r>
          </a:p>
        </p:txBody>
      </p:sp>
    </p:spTree>
    <p:extLst>
      <p:ext uri="{BB962C8B-B14F-4D97-AF65-F5344CB8AC3E}">
        <p14:creationId xmlns:p14="http://schemas.microsoft.com/office/powerpoint/2010/main" val="986282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188913"/>
            <a:ext cx="8713788" cy="35968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kern="1200" dirty="0">
                <a:solidFill>
                  <a:srgbClr val="00B0F0"/>
                </a:solidFill>
                <a:latin typeface="Calibri" panose="020F0502020204030204" pitchFamily="34" charset="0"/>
                <a:ea typeface="+mn-ea"/>
                <a:cs typeface="Calibri" panose="020F0502020204030204" pitchFamily="34" charset="0"/>
              </a:rPr>
              <a:t>Characteristics of teachers who get engagement going?</a:t>
            </a:r>
          </a:p>
        </p:txBody>
      </p:sp>
      <p:sp>
        <p:nvSpPr>
          <p:cNvPr id="10243" name="Content Placeholder 2"/>
          <p:cNvSpPr>
            <a:spLocks noGrp="1"/>
          </p:cNvSpPr>
          <p:nvPr>
            <p:ph idx="1"/>
          </p:nvPr>
        </p:nvSpPr>
        <p:spPr>
          <a:xfrm>
            <a:off x="0" y="764630"/>
            <a:ext cx="9144000" cy="5221610"/>
          </a:xfrm>
        </p:spPr>
        <p:txBody>
          <a:bodyPr/>
          <a:lstStyle/>
          <a:p>
            <a:pPr marL="514350" indent="-514350">
              <a:buFont typeface="+mj-lt"/>
              <a:buAutoNum type="alphaUcPeriod"/>
            </a:pPr>
            <a:r>
              <a:rPr lang="en-GB" sz="2800" dirty="0"/>
              <a:t>Knows subject  material thoroughly</a:t>
            </a:r>
          </a:p>
          <a:p>
            <a:pPr marL="514350" indent="-514350">
              <a:buFont typeface="+mj-lt"/>
              <a:buAutoNum type="alphaUcPeriod"/>
            </a:pPr>
            <a:r>
              <a:rPr lang="en-GB" sz="2800" dirty="0"/>
              <a:t>Adopts a scholarly approach to the practice of teaching</a:t>
            </a:r>
          </a:p>
          <a:p>
            <a:pPr marL="514350" indent="-514350">
              <a:buFont typeface="+mj-lt"/>
              <a:buAutoNum type="alphaUcPeriod"/>
            </a:pPr>
            <a:r>
              <a:rPr lang="en-GB" sz="2800" dirty="0"/>
              <a:t>Is reflective and regularly reviews own practice</a:t>
            </a:r>
          </a:p>
          <a:p>
            <a:pPr marL="514350" indent="-514350">
              <a:buFont typeface="+mj-lt"/>
              <a:buAutoNum type="alphaUcPeriod"/>
            </a:pPr>
            <a:r>
              <a:rPr lang="en-GB" sz="2800" dirty="0"/>
              <a:t>Is well organised and plans curriculum effectively</a:t>
            </a:r>
          </a:p>
          <a:p>
            <a:pPr marL="514350" indent="-514350">
              <a:buFont typeface="+mj-lt"/>
              <a:buAutoNum type="alphaUcPeriod"/>
            </a:pPr>
            <a:r>
              <a:rPr lang="en-GB" sz="2800" dirty="0"/>
              <a:t>Is passionate about teaching</a:t>
            </a:r>
          </a:p>
          <a:p>
            <a:pPr marL="514350" indent="-514350">
              <a:buFont typeface="+mj-lt"/>
              <a:buAutoNum type="alphaUcPeriod"/>
            </a:pPr>
            <a:r>
              <a:rPr lang="en-GB" sz="2800" dirty="0"/>
              <a:t>Has a student-centred orientation to teaching</a:t>
            </a:r>
          </a:p>
          <a:p>
            <a:pPr marL="514350" indent="-514350">
              <a:buFont typeface="+mj-lt"/>
              <a:buAutoNum type="alphaUcPeriod"/>
            </a:pPr>
            <a:r>
              <a:rPr lang="en-GB" sz="2800" dirty="0"/>
              <a:t>Regularly reviews innovations in learning and teaching and tries out ones relevant to own context</a:t>
            </a:r>
          </a:p>
          <a:p>
            <a:pPr marL="514350" indent="-514350">
              <a:buFont typeface="+mj-lt"/>
              <a:buAutoNum type="alphaUcPeriod"/>
            </a:pPr>
            <a:r>
              <a:rPr lang="en-GB" sz="2800" dirty="0"/>
              <a:t>Ensures that assessment practices are fit for purpose and contribute to learning</a:t>
            </a:r>
          </a:p>
          <a:p>
            <a:pPr marL="514350" indent="-514350">
              <a:buFont typeface="+mj-lt"/>
              <a:buAutoNum type="alphaUcPeriod"/>
            </a:pPr>
            <a:r>
              <a:rPr lang="en-GB" sz="2800" dirty="0"/>
              <a:t>Demonstrates empathy and emotional intelligence</a:t>
            </a:r>
          </a:p>
          <a:p>
            <a:pPr marL="514350" indent="-514350">
              <a:buFont typeface="+mj-lt"/>
              <a:buAutoNum type="alphaUcPeriod"/>
            </a:pPr>
            <a:endParaRPr lang="en-GB" sz="2800" dirty="0"/>
          </a:p>
        </p:txBody>
      </p:sp>
    </p:spTree>
    <p:extLst>
      <p:ext uri="{BB962C8B-B14F-4D97-AF65-F5344CB8AC3E}">
        <p14:creationId xmlns:p14="http://schemas.microsoft.com/office/powerpoint/2010/main" val="13548362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F0"/>
                </a:solidFill>
                <a:latin typeface="Calibri" panose="020F0502020204030204" pitchFamily="34" charset="0"/>
                <a:cs typeface="Calibri" panose="020F0502020204030204" pitchFamily="34" charset="0"/>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2710914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F0"/>
                </a:solidFill>
                <a:latin typeface="Calibri" panose="020F0502020204030204" pitchFamily="34" charset="0"/>
                <a:cs typeface="Calibri" panose="020F0502020204030204" pitchFamily="34" charset="0"/>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70C0"/>
                </a:solidFill>
              </a:rPr>
              <a:t>E,E,H,E</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70C0"/>
                </a:solidFill>
              </a:rPr>
              <a:t>I,F,A,A</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70C0"/>
                </a:solidFill>
              </a:rPr>
              <a:t>D,I,D,I</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kern="0" dirty="0">
                <a:solidFill>
                  <a:srgbClr val="0070C0"/>
                </a:solidFill>
              </a:rPr>
              <a:t>G,A,G,B</a:t>
            </a:r>
            <a:endParaRPr kumimoji="0" lang="en-GB" sz="2400" b="0" i="0" u="none" strike="noStrike" kern="0" cap="none" spc="0" normalizeH="0" baseline="0" noProof="0" dirty="0">
              <a:ln>
                <a:noFill/>
              </a:ln>
              <a:solidFill>
                <a:srgbClr val="0070C0"/>
              </a:solidFill>
              <a:effectLst/>
              <a:uLnTx/>
              <a:uFillTx/>
              <a:latin typeface="Comic Sans MS" pitchFamily="66" charset="0"/>
              <a:ea typeface="+mn-ea"/>
              <a:cs typeface="+mn-cs"/>
            </a:endParaRP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
        <p:nvSpPr>
          <p:cNvPr id="3" name="TextBox 2">
            <a:extLst>
              <a:ext uri="{FF2B5EF4-FFF2-40B4-BE49-F238E27FC236}">
                <a16:creationId xmlns:a16="http://schemas.microsoft.com/office/drawing/2014/main" id="{52B7A0E5-EA20-47AC-A016-230C8E812720}"/>
              </a:ext>
            </a:extLst>
          </p:cNvPr>
          <p:cNvSpPr txBox="1"/>
          <p:nvPr/>
        </p:nvSpPr>
        <p:spPr>
          <a:xfrm>
            <a:off x="323410" y="4794250"/>
            <a:ext cx="3785040" cy="1938992"/>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J Get students to co-create</a:t>
            </a:r>
          </a:p>
          <a:p>
            <a:r>
              <a:rPr lang="en-GB" sz="2400" b="1" dirty="0">
                <a:latin typeface="Calibri" panose="020F0502020204030204" pitchFamily="34" charset="0"/>
                <a:cs typeface="Calibri" panose="020F0502020204030204" pitchFamily="34" charset="0"/>
              </a:rPr>
              <a:t>Extensively uses active learning</a:t>
            </a:r>
          </a:p>
          <a:p>
            <a:r>
              <a:rPr lang="en-GB" sz="2400" b="1" dirty="0">
                <a:latin typeface="Calibri" panose="020F0502020204030204" pitchFamily="34" charset="0"/>
                <a:cs typeface="Calibri" panose="020F0502020204030204" pitchFamily="34" charset="0"/>
              </a:rPr>
              <a:t>Links to real world</a:t>
            </a:r>
          </a:p>
          <a:p>
            <a:r>
              <a:rPr lang="en-GB" sz="2400" b="1" dirty="0">
                <a:latin typeface="Calibri" panose="020F0502020204030204" pitchFamily="34" charset="0"/>
                <a:cs typeface="Calibri" panose="020F0502020204030204" pitchFamily="34" charset="0"/>
              </a:rPr>
              <a:t>Signposts to big picture</a:t>
            </a:r>
          </a:p>
        </p:txBody>
      </p:sp>
    </p:spTree>
    <p:extLst>
      <p:ext uri="{BB962C8B-B14F-4D97-AF65-F5344CB8AC3E}">
        <p14:creationId xmlns:p14="http://schemas.microsoft.com/office/powerpoint/2010/main" val="22832083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3096430"/>
          </a:xfrm>
          <a:noFill/>
        </p:spPr>
        <p:txBody>
          <a:bodyPr/>
          <a:lstStyle/>
          <a:p>
            <a:pPr algn="ctr">
              <a:defRPr/>
            </a:pPr>
            <a:r>
              <a:rPr lang="en-US" sz="7200" dirty="0">
                <a:solidFill>
                  <a:srgbClr val="FF0000"/>
                </a:solidFill>
                <a:latin typeface="AR CARTER" panose="02000000000000000000" pitchFamily="2" charset="0"/>
              </a:rPr>
              <a:t>Towards assessment as learning</a:t>
            </a:r>
            <a:endParaRPr lang="en-GB" sz="4000" dirty="0">
              <a:solidFill>
                <a:schemeClr val="accent1">
                  <a:lumMod val="40000"/>
                  <a:lumOff val="60000"/>
                </a:schemeClr>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4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18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18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034" y="5709103"/>
            <a:ext cx="540075" cy="297099"/>
          </a:xfrm>
          <a:prstGeom prst="rect">
            <a:avLst/>
          </a:prstGeom>
        </p:spPr>
      </p:pic>
      <p:sp>
        <p:nvSpPr>
          <p:cNvPr id="8" name="AutoShape 39">
            <a:hlinkClick r:id="rId6" action="ppaction://hlinkpres?slideindex=1&amp;slidetitle=" highlightClick="1"/>
            <a:extLst>
              <a:ext uri="{FF2B5EF4-FFF2-40B4-BE49-F238E27FC236}">
                <a16:creationId xmlns:a16="http://schemas.microsoft.com/office/drawing/2014/main" id="{FC7AFAE8-27CB-48C6-8276-72F4AE6474E2}"/>
              </a:ext>
            </a:extLst>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430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F0"/>
                </a:solidFill>
              </a:rPr>
              <a:t>Students as partners…</a:t>
            </a:r>
            <a:endParaRPr lang="en-US" sz="3600" dirty="0">
              <a:solidFill>
                <a:srgbClr val="00B0F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can’t ‘learn them’!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42090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51" y="1"/>
            <a:ext cx="9487224" cy="7029500"/>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232309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Assessment for learning</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88440576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2017-18 by </a:t>
            </a:r>
            <a:r>
              <a:rPr lang="en-GB" sz="3200" b="1" dirty="0">
                <a:solidFill>
                  <a:srgbClr val="002060"/>
                </a:solidFill>
              </a:rPr>
              <a:t>Kay Sambell, Sally Brown and Phil Race</a:t>
            </a:r>
            <a:r>
              <a:rPr lang="en-GB" sz="3200" b="1" dirty="0"/>
              <a:t> for Edinburgh Napier University, (adapted versions for Ireland launched last Thursday in Cork as ‘TACIT guides’)</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http://staff.napier.ac.uk/services/dlte/ENhance/Pages/ENhanceQuickGuides.aspx</a:t>
            </a:r>
            <a:r>
              <a:rPr lang="en-GB" sz="2800" dirty="0"/>
              <a:t> </a:t>
            </a:r>
          </a:p>
        </p:txBody>
      </p:sp>
    </p:spTree>
    <p:extLst>
      <p:ext uri="{BB962C8B-B14F-4D97-AF65-F5344CB8AC3E}">
        <p14:creationId xmlns:p14="http://schemas.microsoft.com/office/powerpoint/2010/main" val="392728752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Rationale</a:t>
            </a:r>
          </a:p>
        </p:txBody>
      </p:sp>
      <p:sp>
        <p:nvSpPr>
          <p:cNvPr id="3" name="Content Placeholder 2"/>
          <p:cNvSpPr>
            <a:spLocks noGrp="1"/>
          </p:cNvSpPr>
          <p:nvPr>
            <p:ph idx="1"/>
          </p:nvPr>
        </p:nvSpPr>
        <p:spPr/>
        <p:txBody>
          <a:bodyPr/>
          <a:lstStyle/>
          <a:p>
            <a:pPr>
              <a:lnSpc>
                <a:spcPct val="100000"/>
              </a:lnSpc>
            </a:pPr>
            <a:r>
              <a:rPr lang="en-GB" sz="2800" dirty="0"/>
              <a:t>This session starts from the premise that </a:t>
            </a:r>
            <a:r>
              <a:rPr lang="en-GB" sz="2800" dirty="0">
                <a:solidFill>
                  <a:srgbClr val="0070C0"/>
                </a:solidFill>
              </a:rPr>
              <a:t>‘assessment and feedback are broken’ </a:t>
            </a:r>
            <a:r>
              <a:rPr lang="en-GB" sz="2800" dirty="0"/>
              <a:t>in higher education at present. We spend far too much time doing them, and burn ourselves out, and are not measuring the right things! We will explore what we can do to make assessment and feedback more fit-for-purpose, and help them to be better drivers for students’ learning. </a:t>
            </a:r>
          </a:p>
        </p:txBody>
      </p:sp>
    </p:spTree>
    <p:extLst>
      <p:ext uri="{BB962C8B-B14F-4D97-AF65-F5344CB8AC3E}">
        <p14:creationId xmlns:p14="http://schemas.microsoft.com/office/powerpoint/2010/main" val="365325312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Why re-invent assessment and feedback now?</a:t>
            </a:r>
          </a:p>
        </p:txBody>
      </p:sp>
      <p:sp>
        <p:nvSpPr>
          <p:cNvPr id="3" name="Content Placeholder 2"/>
          <p:cNvSpPr>
            <a:spLocks noGrp="1"/>
          </p:cNvSpPr>
          <p:nvPr>
            <p:ph idx="1"/>
          </p:nvPr>
        </p:nvSpPr>
        <p:spPr>
          <a:xfrm>
            <a:off x="304800" y="1115164"/>
            <a:ext cx="8605838" cy="4670425"/>
          </a:xfrm>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therefore also to TEF.</a:t>
            </a:r>
          </a:p>
          <a:p>
            <a:pPr>
              <a:buFont typeface="+mj-lt"/>
              <a:buAutoNum type="arabicPeriod"/>
            </a:pPr>
            <a:r>
              <a:rPr lang="en-GB" sz="2600" dirty="0">
                <a:solidFill>
                  <a:schemeClr val="tx1"/>
                </a:solidFill>
              </a:rPr>
              <a:t>It is madness just to keep trying to do the same things better – we need to be ready to try something else.</a:t>
            </a:r>
          </a:p>
        </p:txBody>
      </p:sp>
    </p:spTree>
    <p:extLst>
      <p:ext uri="{BB962C8B-B14F-4D97-AF65-F5344CB8AC3E}">
        <p14:creationId xmlns:p14="http://schemas.microsoft.com/office/powerpoint/2010/main" val="270896161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7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Reinventing assessment and feedback</a:t>
            </a:r>
          </a:p>
        </p:txBody>
      </p:sp>
      <p:sp>
        <p:nvSpPr>
          <p:cNvPr id="3" name="Content Placeholder 2"/>
          <p:cNvSpPr>
            <a:spLocks noGrp="1"/>
          </p:cNvSpPr>
          <p:nvPr>
            <p:ph idx="1"/>
          </p:nvPr>
        </p:nvSpPr>
        <p:spPr>
          <a:xfrm>
            <a:off x="358775" y="908651"/>
            <a:ext cx="8605838" cy="4958750"/>
          </a:xfrm>
        </p:spPr>
        <p:txBody>
          <a:bodyPr/>
          <a:lstStyle/>
          <a:p>
            <a:r>
              <a:rPr lang="en-GB" sz="2600" dirty="0"/>
              <a:t>Part of the problem is that we tend to keep on trying to use the processes which used to work well enough years ago, but don’t satisfy today’s student needs and expectations – and often student numbers are higher too.</a:t>
            </a:r>
          </a:p>
          <a:p>
            <a:r>
              <a:rPr lang="en-GB" sz="2600" dirty="0"/>
              <a:t>Later in this session, I will outline a number of ideas for making assessment and feedback work towards better partnership with students, and which also make the processes more effective and efficient, and involve students themselves much more closely in the design of assessment and feedback.</a:t>
            </a:r>
          </a:p>
          <a:p>
            <a:endParaRPr lang="en-GB" sz="2600" dirty="0"/>
          </a:p>
        </p:txBody>
      </p:sp>
      <p:sp>
        <p:nvSpPr>
          <p:cNvPr id="4" name="Rectangle 3">
            <a:extLst>
              <a:ext uri="{FF2B5EF4-FFF2-40B4-BE49-F238E27FC236}">
                <a16:creationId xmlns:a16="http://schemas.microsoft.com/office/drawing/2014/main" id="{04F6F2DF-63D5-4D08-9609-57AD5E57D980}"/>
              </a:ext>
            </a:extLst>
          </p:cNvPr>
          <p:cNvSpPr/>
          <p:nvPr/>
        </p:nvSpPr>
        <p:spPr>
          <a:xfrm>
            <a:off x="827480" y="5176846"/>
            <a:ext cx="7056980"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2"/>
              </a:rPr>
              <a:t>https://www.seda.ac.uk/resources/files/publications_214_Educational%20Developments%2018.2.pdf</a:t>
            </a: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(2017, pp.21-24)</a:t>
            </a:r>
          </a:p>
        </p:txBody>
      </p:sp>
    </p:spTree>
    <p:extLst>
      <p:ext uri="{BB962C8B-B14F-4D97-AF65-F5344CB8AC3E}">
        <p14:creationId xmlns:p14="http://schemas.microsoft.com/office/powerpoint/2010/main" val="780453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The NSS Assessment and Feedback Agenda</a:t>
            </a:r>
            <a:br>
              <a:rPr lang="en-GB" sz="3200" b="1" dirty="0">
                <a:solidFill>
                  <a:srgbClr val="00B0F0"/>
                </a:solidFill>
                <a:latin typeface="Calibri" panose="020F0502020204030204" pitchFamily="34" charset="0"/>
                <a:cs typeface="Calibri" panose="020F0502020204030204" pitchFamily="34" charset="0"/>
              </a:rPr>
            </a:br>
            <a:r>
              <a:rPr lang="en-GB" sz="3200" b="1" dirty="0">
                <a:solidFill>
                  <a:srgbClr val="00B0F0"/>
                </a:solidFill>
                <a:latin typeface="Calibri" panose="020F0502020204030204" pitchFamily="34" charset="0"/>
                <a:cs typeface="Calibri" panose="020F0502020204030204" pitchFamily="34" charset="0"/>
              </a:rPr>
              <a:t>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18709959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b="1" dirty="0">
                <a:solidFill>
                  <a:srgbClr val="00B0F0"/>
                </a:solidFill>
                <a:latin typeface="Calibri" panose="020F0502020204030204" pitchFamily="34" charset="0"/>
                <a:cs typeface="Calibri" panose="020F0502020204030204" pitchFamily="34" charset="0"/>
              </a:rPr>
              <a:t>The present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600" dirty="0">
                <a:solidFill>
                  <a:srgbClr val="000000"/>
                </a:solidFill>
              </a:rPr>
              <a:t>Assessment and feedback</a:t>
            </a:r>
          </a:p>
          <a:p>
            <a:pPr>
              <a:buFont typeface="+mj-lt"/>
              <a:buAutoNum type="arabicPeriod" startAt="8"/>
            </a:pPr>
            <a:r>
              <a:rPr lang="en-GB" sz="2600" dirty="0">
                <a:solidFill>
                  <a:srgbClr val="002060"/>
                </a:solidFill>
              </a:rPr>
              <a:t>The criteria used in marking have been clear in advance </a:t>
            </a:r>
          </a:p>
          <a:p>
            <a:pPr>
              <a:buFont typeface="+mj-lt"/>
              <a:buAutoNum type="arabicPeriod" startAt="8"/>
            </a:pPr>
            <a:r>
              <a:rPr lang="en-GB" sz="2600" dirty="0">
                <a:solidFill>
                  <a:srgbClr val="002060"/>
                </a:solidFill>
              </a:rPr>
              <a:t>Marking and assessment have been fair</a:t>
            </a:r>
          </a:p>
          <a:p>
            <a:pPr>
              <a:buFont typeface="+mj-lt"/>
              <a:buAutoNum type="arabicPeriod" startAt="8"/>
            </a:pPr>
            <a:r>
              <a:rPr lang="en-GB" sz="2600" dirty="0">
                <a:solidFill>
                  <a:srgbClr val="002060"/>
                </a:solidFill>
              </a:rPr>
              <a:t>Feedback on my work has been timely</a:t>
            </a:r>
          </a:p>
          <a:p>
            <a:pPr>
              <a:buFont typeface="+mj-lt"/>
              <a:buAutoNum type="arabicPeriod" startAt="8"/>
            </a:pPr>
            <a:r>
              <a:rPr lang="en-GB" sz="2600" dirty="0">
                <a:solidFill>
                  <a:srgbClr val="002060"/>
                </a:solidFill>
              </a:rPr>
              <a:t>I have received helpful comments on my work</a:t>
            </a:r>
          </a:p>
          <a:p>
            <a:pPr>
              <a:buNone/>
            </a:pPr>
            <a:r>
              <a:rPr lang="en-GB" sz="2600" dirty="0">
                <a:solidFill>
                  <a:srgbClr val="000000"/>
                </a:solidFill>
              </a:rPr>
              <a:t>Student voice</a:t>
            </a:r>
          </a:p>
          <a:p>
            <a:pPr lvl="0">
              <a:buFont typeface="+mj-lt"/>
              <a:buAutoNum type="arabicPeriod" startAt="23"/>
            </a:pPr>
            <a:r>
              <a:rPr lang="en-GB" sz="2600" dirty="0">
                <a:solidFill>
                  <a:srgbClr val="002060"/>
                </a:solidFill>
              </a:rPr>
              <a:t>I have had the right opportunities to provide feedback on my course</a:t>
            </a:r>
          </a:p>
          <a:p>
            <a:pPr lvl="0">
              <a:buFont typeface="+mj-lt"/>
              <a:buAutoNum type="arabicPeriod" startAt="23"/>
            </a:pPr>
            <a:r>
              <a:rPr lang="en-GB" sz="2600" dirty="0">
                <a:solidFill>
                  <a:srgbClr val="002060"/>
                </a:solidFill>
              </a:rPr>
              <a:t>Staff value students’ views and opinions about the course</a:t>
            </a:r>
          </a:p>
          <a:p>
            <a:pPr lvl="0">
              <a:buFont typeface="+mj-lt"/>
              <a:buAutoNum type="arabicPeriod" startAt="23"/>
            </a:pPr>
            <a:r>
              <a:rPr lang="en-US" sz="2600" dirty="0">
                <a:solidFill>
                  <a:srgbClr val="002060"/>
                </a:solidFill>
              </a:rPr>
              <a:t>It is clear how students’ feedback on the course has been acted on</a:t>
            </a:r>
            <a:endParaRPr lang="en-GB" sz="2600" dirty="0">
              <a:solidFill>
                <a:srgbClr val="002060"/>
              </a:solidFill>
            </a:endParaRPr>
          </a:p>
          <a:p>
            <a:endParaRPr lang="en-GB" sz="2600" dirty="0">
              <a:solidFill>
                <a:srgbClr val="002060"/>
              </a:solidFill>
            </a:endParaRPr>
          </a:p>
          <a:p>
            <a:endParaRPr lang="en-GB" sz="2600" dirty="0">
              <a:solidFill>
                <a:srgbClr val="002060"/>
              </a:solidFill>
            </a:endParaRPr>
          </a:p>
        </p:txBody>
      </p:sp>
    </p:spTree>
    <p:extLst>
      <p:ext uri="{BB962C8B-B14F-4D97-AF65-F5344CB8AC3E}">
        <p14:creationId xmlns:p14="http://schemas.microsoft.com/office/powerpoint/2010/main" val="160639702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240270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914642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ea typeface="+mn-ea"/>
                <a:cs typeface="+mn-cs"/>
              </a:rPr>
              <a:t>We know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t>
            </a:r>
            <a:r>
              <a:rPr kumimoji="0" lang="en-US" sz="3200" b="1" i="1" u="none" strike="noStrike" kern="0" cap="none" spc="0" normalizeH="0" baseline="0" noProof="0" dirty="0">
                <a:ln>
                  <a:noFill/>
                </a:ln>
                <a:solidFill>
                  <a:prstClr val="black"/>
                </a:solidFill>
                <a:effectLst/>
                <a:uLnTx/>
                <a:uFillTx/>
                <a:latin typeface="Calibri"/>
                <a:ea typeface="+mn-ea"/>
                <a:cs typeface="+mn-cs"/>
              </a:rPr>
              <a:t>as</a:t>
            </a:r>
            <a:r>
              <a:rPr kumimoji="0" lang="en-US" sz="3200" b="1" i="0" u="none" strike="noStrike" kern="0" cap="none" spc="0" normalizeH="0" baseline="0" noProof="0" dirty="0">
                <a:ln>
                  <a:noFill/>
                </a:ln>
                <a:solidFill>
                  <a:prstClr val="black"/>
                </a:solidFill>
                <a:effectLst/>
                <a:uLnTx/>
                <a:uFillTx/>
                <a:latin typeface="Calibri"/>
                <a:ea typeface="+mn-ea"/>
                <a:cs typeface="+mn-cs"/>
              </a:rPr>
              <a: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9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Who I 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74" y="0"/>
            <a:ext cx="9145074" cy="6858805"/>
          </a:xfrm>
          <a:prstGeom prst="rect">
            <a:avLst/>
          </a:prstGeom>
        </p:spPr>
      </p:pic>
    </p:spTree>
    <p:extLst>
      <p:ext uri="{BB962C8B-B14F-4D97-AF65-F5344CB8AC3E}">
        <p14:creationId xmlns:p14="http://schemas.microsoft.com/office/powerpoint/2010/main" val="1604612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0070C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3942717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 ‘Assessment 2020’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24901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2287196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extLst>
              <a:ext uri="{28A0092B-C50C-407E-A947-70E740481C1C}">
                <a14:useLocalDpi xmlns:a14="http://schemas.microsoft.com/office/drawing/2010/main" val="0"/>
              </a:ext>
            </a:extLst>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2203629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35429610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39460498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Ten Concerns about exams</a:t>
            </a:r>
          </a:p>
        </p:txBody>
      </p:sp>
      <p:sp>
        <p:nvSpPr>
          <p:cNvPr id="33795" name="Rectangle 3"/>
          <p:cNvSpPr>
            <a:spLocks noGrp="1" noChangeArrowheads="1"/>
          </p:cNvSpPr>
          <p:nvPr>
            <p:ph idx="1"/>
          </p:nvPr>
        </p:nvSpPr>
        <p:spPr>
          <a:noFill/>
          <a:ln/>
        </p:spPr>
        <p:txBody>
          <a:bodyPr/>
          <a:lstStyle/>
          <a:p>
            <a:pPr>
              <a:spcBef>
                <a:spcPct val="25000"/>
              </a:spcBef>
            </a:pPr>
            <a:r>
              <a:rPr lang="en-GB" sz="2800" dirty="0"/>
              <a:t>These ten concerns are about time-constrained unseen written examinations.</a:t>
            </a:r>
          </a:p>
          <a:p>
            <a:pPr>
              <a:spcBef>
                <a:spcPct val="25000"/>
              </a:spcBef>
            </a:pPr>
            <a:r>
              <a:rPr lang="en-GB" sz="2800" dirty="0"/>
              <a:t>As we explore these, think of how other forms of exam can get round some of these concerns...</a:t>
            </a:r>
          </a:p>
          <a:p>
            <a:pPr lvl="1">
              <a:spcBef>
                <a:spcPct val="25000"/>
              </a:spcBef>
            </a:pPr>
            <a:r>
              <a:rPr lang="en-US" sz="2400" dirty="0">
                <a:solidFill>
                  <a:srgbClr val="00B050"/>
                </a:solidFill>
              </a:rPr>
              <a:t>open book</a:t>
            </a:r>
          </a:p>
          <a:p>
            <a:pPr lvl="1">
              <a:spcBef>
                <a:spcPct val="25000"/>
              </a:spcBef>
            </a:pPr>
            <a:r>
              <a:rPr lang="en-US" sz="2400" dirty="0">
                <a:solidFill>
                  <a:srgbClr val="00B050"/>
                </a:solidFill>
              </a:rPr>
              <a:t>open notes</a:t>
            </a:r>
          </a:p>
          <a:p>
            <a:pPr lvl="1">
              <a:spcBef>
                <a:spcPct val="25000"/>
              </a:spcBef>
            </a:pPr>
            <a:r>
              <a:rPr lang="en-US" sz="2400" dirty="0">
                <a:solidFill>
                  <a:srgbClr val="00B050"/>
                </a:solidFill>
              </a:rPr>
              <a:t>time unconstrained</a:t>
            </a:r>
          </a:p>
          <a:p>
            <a:pPr lvl="1">
              <a:spcBef>
                <a:spcPct val="25000"/>
              </a:spcBef>
            </a:pPr>
            <a:r>
              <a:rPr lang="en-US" sz="2400" dirty="0">
                <a:solidFill>
                  <a:srgbClr val="00B050"/>
                </a:solidFill>
              </a:rPr>
              <a:t>take-away</a:t>
            </a:r>
          </a:p>
          <a:p>
            <a:pPr lvl="1">
              <a:spcBef>
                <a:spcPct val="25000"/>
              </a:spcBef>
            </a:pPr>
            <a:r>
              <a:rPr lang="en-US" sz="2400" dirty="0">
                <a:solidFill>
                  <a:srgbClr val="00B050"/>
                </a:solidFill>
              </a:rPr>
              <a:t>in-tray</a:t>
            </a:r>
          </a:p>
          <a:p>
            <a:pPr lvl="1">
              <a:spcBef>
                <a:spcPct val="25000"/>
              </a:spcBef>
            </a:pPr>
            <a:r>
              <a:rPr lang="en-US" sz="2400" dirty="0">
                <a:solidFill>
                  <a:srgbClr val="00B050"/>
                </a:solidFill>
              </a:rPr>
              <a:t>multiple-choice</a:t>
            </a:r>
          </a:p>
          <a:p>
            <a:pPr lvl="1">
              <a:spcBef>
                <a:spcPct val="25000"/>
              </a:spcBef>
            </a:pPr>
            <a:r>
              <a:rPr lang="en-US" sz="2400" dirty="0">
                <a:solidFill>
                  <a:srgbClr val="00B050"/>
                </a:solidFill>
              </a:rPr>
              <a:t>others….</a:t>
            </a:r>
            <a:endParaRPr lang="en-GB" sz="2400" dirty="0">
              <a:solidFill>
                <a:srgbClr val="00B050"/>
              </a:solidFill>
            </a:endParaRPr>
          </a:p>
        </p:txBody>
      </p:sp>
    </p:spTree>
    <p:extLst>
      <p:ext uri="{BB962C8B-B14F-4D97-AF65-F5344CB8AC3E}">
        <p14:creationId xmlns:p14="http://schemas.microsoft.com/office/powerpoint/2010/main" val="7521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3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37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37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r>
              <a:rPr kumimoji="0" lang="en-GB" sz="2400" b="1" i="0" u="none" strike="noStrike" kern="1200" cap="none" spc="0" normalizeH="0" baseline="0" noProof="0" dirty="0">
                <a:ln>
                  <a:noFill/>
                </a:ln>
                <a:solidFill>
                  <a:srgbClr val="59178A"/>
                </a:solidFill>
                <a:effectLst/>
                <a:uLnTx/>
                <a:uFillTx/>
                <a:latin typeface="Arial Rounded MT Bold"/>
                <a:ea typeface="+mn-ea"/>
                <a:cs typeface="+mn-cs"/>
              </a:rPr>
              <a:t> </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19" name="Rectangle 3"/>
          <p:cNvSpPr txBox="1">
            <a:spLocks noChangeArrowheads="1"/>
          </p:cNvSpPr>
          <p:nvPr/>
        </p:nvSpPr>
        <p:spPr>
          <a:xfrm>
            <a:off x="0" y="980729"/>
            <a:ext cx="9144000" cy="5877272"/>
          </a:xfrm>
          <a:prstGeom prst="rect">
            <a:avLst/>
          </a:prstGeom>
          <a:solidFill>
            <a:srgbClr val="FFFFFF">
              <a:alpha val="20000"/>
            </a:srgbClr>
          </a:solidFill>
          <a:ln/>
        </p:spPr>
        <p:txBody>
          <a:bodyPr/>
          <a:lstStyle/>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increase the ‘want’ to learn.</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are not ideal occasions for learning-by-doing.</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 amount of feedback that students receive is not optimal.</a:t>
            </a:r>
          </a:p>
          <a:p>
            <a:pPr marL="533400" marR="0" lvl="0" indent="-533400" algn="l" defTabSz="914400" rtl="0" eaLnBrk="1" fontAlgn="base" latinLnBrk="0" hangingPunct="1">
              <a:lnSpc>
                <a:spcPct val="90000"/>
              </a:lnSpc>
              <a:spcBef>
                <a:spcPct val="25000"/>
              </a:spcBef>
              <a:spcAft>
                <a:spcPct val="0"/>
              </a:spcAft>
              <a:buClr>
                <a:srgbClr val="009900"/>
              </a:buClr>
              <a:buSzTx/>
              <a:buFont typeface="Monotype Sorts" pitchFamily="2" charset="2"/>
              <a:buAutoNum type="arabicPeriod"/>
              <a:tabLst/>
              <a:defRPr/>
            </a:pPr>
            <a:r>
              <a:rPr kumimoji="0" lang="en-GB" sz="2800" b="1" i="0" u="none" strike="noStrike" kern="0" cap="none" spc="0" normalizeH="0" baseline="0" noProof="0">
                <a:ln>
                  <a:noFill/>
                </a:ln>
                <a:solidFill>
                  <a:srgbClr val="000000"/>
                </a:solidFill>
                <a:effectLst/>
                <a:uLnTx/>
                <a:uFillTx/>
                <a:latin typeface="Calibri"/>
                <a:ea typeface="+mn-ea"/>
                <a:cs typeface="+mn-cs"/>
              </a:rPr>
              <a:t>They don’t do much to help students to make sense of what they have learned.</a:t>
            </a:r>
          </a:p>
        </p:txBody>
      </p:sp>
      <p:sp>
        <p:nvSpPr>
          <p:cNvPr id="20" name="Rectangle 2"/>
          <p:cNvSpPr txBox="1">
            <a:spLocks noChangeArrowheads="1"/>
          </p:cNvSpPr>
          <p:nvPr/>
        </p:nvSpPr>
        <p:spPr>
          <a:xfrm>
            <a:off x="430212" y="0"/>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Concerns about traditional exams</a:t>
            </a:r>
          </a:p>
        </p:txBody>
      </p:sp>
    </p:spTree>
    <p:extLst>
      <p:ext uri="{BB962C8B-B14F-4D97-AF65-F5344CB8AC3E}">
        <p14:creationId xmlns:p14="http://schemas.microsoft.com/office/powerpoint/2010/main" val="2064901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19"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Concerns about traditional exams</a:t>
            </a:r>
          </a:p>
        </p:txBody>
      </p:sp>
      <p:sp>
        <p:nvSpPr>
          <p:cNvPr id="37891" name="Rectangle 3"/>
          <p:cNvSpPr>
            <a:spLocks noGrp="1" noChangeArrowheads="1"/>
          </p:cNvSpPr>
          <p:nvPr>
            <p:ph idx="1"/>
          </p:nvPr>
        </p:nvSpPr>
        <p:spPr>
          <a:noFill/>
          <a:ln/>
        </p:spPr>
        <p:txBody>
          <a:bodyPr/>
          <a:lstStyle/>
          <a:p>
            <a:pPr marL="533400" indent="-533400">
              <a:spcBef>
                <a:spcPct val="25000"/>
              </a:spcBef>
              <a:buSzTx/>
              <a:buFont typeface="Monotype Sorts" pitchFamily="2" charset="2"/>
              <a:buAutoNum type="arabicPeriod" startAt="5"/>
            </a:pPr>
            <a:r>
              <a:rPr lang="en-GB" sz="2800"/>
              <a:t>We mark them in a rush.</a:t>
            </a:r>
          </a:p>
          <a:p>
            <a:pPr marL="533400" indent="-533400">
              <a:spcBef>
                <a:spcPct val="25000"/>
              </a:spcBef>
              <a:buSzTx/>
              <a:buFont typeface="Monotype Sorts" pitchFamily="2" charset="2"/>
              <a:buAutoNum type="arabicPeriod" startAt="5"/>
            </a:pPr>
            <a:r>
              <a:rPr lang="en-GB" sz="2800"/>
              <a:t>We’re often tired and bored when we mark them.</a:t>
            </a:r>
          </a:p>
          <a:p>
            <a:pPr marL="533400" indent="-533400">
              <a:spcBef>
                <a:spcPct val="25000"/>
              </a:spcBef>
              <a:buSzTx/>
              <a:buFont typeface="Monotype Sorts" pitchFamily="2" charset="2"/>
              <a:buAutoNum type="arabicPeriod" startAt="5"/>
            </a:pPr>
            <a:r>
              <a:rPr lang="en-GB" sz="2800"/>
              <a:t>We’re not good at marking them objectively.</a:t>
            </a:r>
          </a:p>
          <a:p>
            <a:pPr marL="533400" indent="-533400">
              <a:spcBef>
                <a:spcPct val="25000"/>
              </a:spcBef>
              <a:buSzTx/>
              <a:buFont typeface="Monotype Sorts" pitchFamily="2" charset="2"/>
              <a:buAutoNum type="arabicPeriod" startAt="5"/>
            </a:pPr>
            <a:r>
              <a:rPr lang="en-GB" sz="2800"/>
              <a:t>They favour candidates who happen to be skilled at taking exams.</a:t>
            </a:r>
          </a:p>
          <a:p>
            <a:pPr marL="533400" indent="-533400">
              <a:spcBef>
                <a:spcPct val="25000"/>
              </a:spcBef>
              <a:buSzTx/>
              <a:buFont typeface="Monotype Sorts" pitchFamily="2" charset="2"/>
              <a:buAutoNum type="arabicPeriod" startAt="5"/>
            </a:pPr>
            <a:r>
              <a:rPr lang="en-GB" sz="2800"/>
              <a:t>They force students into surface learning, and into rapidly clearing their minds of previous knowledge when preparing for the next exam.</a:t>
            </a:r>
          </a:p>
          <a:p>
            <a:pPr marL="533400" indent="-533400">
              <a:spcBef>
                <a:spcPct val="25000"/>
              </a:spcBef>
              <a:buSzTx/>
              <a:buFont typeface="Monotype Sorts" pitchFamily="2" charset="2"/>
              <a:buAutoNum type="arabicPeriod" startAt="5"/>
            </a:pPr>
            <a:r>
              <a:rPr lang="en-GB" sz="2800"/>
              <a:t>There are many important things which they don’t measure.</a:t>
            </a:r>
          </a:p>
        </p:txBody>
      </p:sp>
    </p:spTree>
    <p:extLst>
      <p:ext uri="{BB962C8B-B14F-4D97-AF65-F5344CB8AC3E}">
        <p14:creationId xmlns:p14="http://schemas.microsoft.com/office/powerpoint/2010/main" val="135172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mn-cs"/>
              </a:rPr>
              <a:t>Ripples on a pond….</a:t>
            </a:r>
          </a:p>
        </p:txBody>
      </p:sp>
      <p:sp>
        <p:nvSpPr>
          <p:cNvPr id="5"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6"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11" name="Rectangle 10"/>
          <p:cNvSpPr>
            <a:spLocks noChangeArrowheads="1"/>
          </p:cNvSpPr>
          <p:nvPr/>
        </p:nvSpPr>
        <p:spPr bwMode="auto">
          <a:xfrm>
            <a:off x="3810000" y="4618038"/>
            <a:ext cx="14478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12" name="Rectangle 11"/>
          <p:cNvSpPr>
            <a:spLocks noChangeArrowheads="1"/>
          </p:cNvSpPr>
          <p:nvPr/>
        </p:nvSpPr>
        <p:spPr bwMode="auto">
          <a:xfrm>
            <a:off x="3505200" y="6065838"/>
            <a:ext cx="2514600"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13"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14"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Rectangle 17"/>
          <p:cNvSpPr>
            <a:spLocks noChangeArrowheads="1"/>
          </p:cNvSpPr>
          <p:nvPr/>
        </p:nvSpPr>
        <p:spPr bwMode="auto">
          <a:xfrm>
            <a:off x="2987675" y="5157788"/>
            <a:ext cx="2795588" cy="585418"/>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16" name="Text Box 12"/>
          <p:cNvSpPr txBox="1">
            <a:spLocks noChangeArrowheads="1"/>
          </p:cNvSpPr>
          <p:nvPr/>
        </p:nvSpPr>
        <p:spPr bwMode="auto">
          <a:xfrm>
            <a:off x="714348" y="142852"/>
            <a:ext cx="7494671" cy="707886"/>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omic Sans MS" pitchFamily="66" charset="0"/>
                <a:ea typeface="+mn-ea"/>
                <a:cs typeface="+mn-cs"/>
              </a:rPr>
              <a:t>explaining, teaching</a:t>
            </a:r>
          </a:p>
        </p:txBody>
      </p:sp>
      <p:sp>
        <p:nvSpPr>
          <p:cNvPr id="18" name="Text Box 12"/>
          <p:cNvSpPr txBox="1">
            <a:spLocks noChangeArrowheads="1"/>
          </p:cNvSpPr>
          <p:nvPr/>
        </p:nvSpPr>
        <p:spPr bwMode="auto">
          <a:xfrm>
            <a:off x="0" y="0"/>
            <a:ext cx="9144000" cy="6858000"/>
          </a:xfrm>
          <a:prstGeom prst="rect">
            <a:avLst/>
          </a:prstGeom>
          <a:solidFill>
            <a:srgbClr val="FFFFCC">
              <a:alpha val="81176"/>
            </a:srgbClr>
          </a:solidFill>
          <a:ln w="9525">
            <a:noFill/>
            <a:miter lim="800000"/>
            <a:headEnd/>
            <a:tailEnd/>
          </a:ln>
        </p:spPr>
        <p:txBody>
          <a:bodyPr wrap="square">
            <a:no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400" b="1" i="0" u="none" strike="noStrike" kern="1200" cap="none" spc="0" normalizeH="0" baseline="0" noProof="0" dirty="0">
              <a:ln>
                <a:noFill/>
              </a:ln>
              <a:solidFill>
                <a:srgbClr val="59178A"/>
              </a:solidFill>
              <a:effectLst/>
              <a:uLnTx/>
              <a:uFillTx/>
              <a:latin typeface="Arial Rounded MT Bold"/>
              <a:ea typeface="+mn-ea"/>
              <a:cs typeface="+mn-cs"/>
            </a:endParaRPr>
          </a:p>
        </p:txBody>
      </p:sp>
      <p:sp>
        <p:nvSpPr>
          <p:cNvPr id="20" name="Rectangle 3"/>
          <p:cNvSpPr txBox="1">
            <a:spLocks noChangeArrowheads="1"/>
          </p:cNvSpPr>
          <p:nvPr/>
        </p:nvSpPr>
        <p:spPr>
          <a:xfrm>
            <a:off x="0" y="0"/>
            <a:ext cx="9144000" cy="6858000"/>
          </a:xfrm>
          <a:prstGeom prst="rect">
            <a:avLst/>
          </a:prstGeom>
          <a:solidFill>
            <a:srgbClr val="FFFFFF">
              <a:alpha val="66000"/>
            </a:srgbClr>
          </a:solidFill>
          <a:ln/>
        </p:spPr>
        <p:txBody>
          <a:bodyPr/>
          <a:lstStyle/>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endParaRPr kumimoji="0" lang="en-GB" sz="2800" b="1" i="0" u="none" strike="noStrike" kern="0" cap="none" spc="0" normalizeH="0" baseline="0" noProof="0" dirty="0">
              <a:ln>
                <a:noFill/>
              </a:ln>
              <a:solidFill>
                <a:srgbClr val="000000"/>
              </a:solidFill>
              <a:effectLst/>
              <a:uLnTx/>
              <a:uFillTx/>
              <a:latin typeface="Calibri"/>
              <a:ea typeface="+mn-ea"/>
              <a:cs typeface="+mn-cs"/>
            </a:endParaRP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If students are under too much pressure, the want to learn is damaged.</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The range of learning-by-doing may be too narrow.</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Feedback may be eclipsed by marks or grades. </a:t>
            </a:r>
          </a:p>
          <a:p>
            <a:pPr marL="685800" marR="0" lvl="0" indent="-685800" algn="l" defTabSz="914400" rtl="0" eaLnBrk="1" fontAlgn="base" latinLnBrk="0" hangingPunct="1">
              <a:lnSpc>
                <a:spcPct val="90000"/>
              </a:lnSpc>
              <a:spcBef>
                <a:spcPct val="35000"/>
              </a:spcBef>
              <a:spcAft>
                <a:spcPct val="0"/>
              </a:spcAft>
              <a:buClr>
                <a:srgbClr val="009900"/>
              </a:buClr>
              <a:buSzTx/>
              <a:buFont typeface="Wingdings" pitchFamily="2" charset="2"/>
              <a:buAutoNum type="arabicPeriod"/>
              <a:tabLst/>
              <a:defRPr/>
            </a:pPr>
            <a:r>
              <a:rPr kumimoji="0" lang="en-GB" sz="2800" b="1" i="0" u="none" strike="noStrike" kern="0" cap="none" spc="0" normalizeH="0" baseline="0" noProof="0" dirty="0">
                <a:ln>
                  <a:noFill/>
                </a:ln>
                <a:solidFill>
                  <a:srgbClr val="000000"/>
                </a:solidFill>
                <a:effectLst/>
                <a:uLnTx/>
                <a:uFillTx/>
                <a:latin typeface="Calibri"/>
                <a:ea typeface="+mn-ea"/>
                <a:cs typeface="+mn-cs"/>
              </a:rPr>
              <a:t>Students may not have the opportunity to make sense of the feedback they receive.</a:t>
            </a:r>
          </a:p>
        </p:txBody>
      </p:sp>
      <p:sp>
        <p:nvSpPr>
          <p:cNvPr id="19" name="Rectangle 2"/>
          <p:cNvSpPr txBox="1">
            <a:spLocks noChangeArrowheads="1"/>
          </p:cNvSpPr>
          <p:nvPr/>
        </p:nvSpPr>
        <p:spPr>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2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B0F0"/>
                </a:solidFill>
                <a:effectLst/>
                <a:uLnTx/>
                <a:uFillTx/>
                <a:latin typeface="Calibri" panose="020F0502020204030204" pitchFamily="34" charset="0"/>
                <a:ea typeface="+mj-ea"/>
                <a:cs typeface="Calibri" panose="020F0502020204030204" pitchFamily="34" charset="0"/>
              </a:rPr>
              <a:t>Concerns about continuous assessment</a:t>
            </a:r>
          </a:p>
        </p:txBody>
      </p:sp>
    </p:spTree>
    <p:extLst>
      <p:ext uri="{BB962C8B-B14F-4D97-AF65-F5344CB8AC3E}">
        <p14:creationId xmlns:p14="http://schemas.microsoft.com/office/powerpoint/2010/main" val="1772992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20" grpId="0" build="p" autoUpdateAnimBg="0"/>
    </p:bldLst>
  </p:timing>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7910</Words>
  <Application>Microsoft Office PowerPoint</Application>
  <PresentationFormat>On-screen Show (4:3)</PresentationFormat>
  <Paragraphs>969</Paragraphs>
  <Slides>134</Slides>
  <Notes>76</Notes>
  <HiddenSlides>0</HiddenSlides>
  <MMClips>1</MMClips>
  <ScaleCrop>false</ScaleCrop>
  <HeadingPairs>
    <vt:vector size="6" baseType="variant">
      <vt:variant>
        <vt:lpstr>Fonts Used</vt:lpstr>
      </vt:variant>
      <vt:variant>
        <vt:i4>16</vt:i4>
      </vt:variant>
      <vt:variant>
        <vt:lpstr>Theme</vt:lpstr>
      </vt:variant>
      <vt:variant>
        <vt:i4>48</vt:i4>
      </vt:variant>
      <vt:variant>
        <vt:lpstr>Slide Titles</vt:lpstr>
      </vt:variant>
      <vt:variant>
        <vt:i4>134</vt:i4>
      </vt:variant>
    </vt:vector>
  </HeadingPairs>
  <TitlesOfParts>
    <vt:vector size="198" baseType="lpstr">
      <vt:lpstr>AR CARTER</vt:lpstr>
      <vt:lpstr>Arial</vt:lpstr>
      <vt:lpstr>Arial Rounded MT Bold</vt:lpstr>
      <vt:lpstr>Calibri</vt:lpstr>
      <vt:lpstr>Calibri Light</vt:lpstr>
      <vt:lpstr>Comic Sans MS</vt:lpstr>
      <vt:lpstr>Creepy</vt:lpstr>
      <vt:lpstr>Curlz MT</vt:lpstr>
      <vt:lpstr>Monotype Sorts</vt:lpstr>
      <vt:lpstr>Old English Text MT</vt:lpstr>
      <vt:lpstr>Segoe UI</vt:lpstr>
      <vt:lpstr>Tahoma</vt:lpstr>
      <vt:lpstr>Times New Roman</vt:lpstr>
      <vt:lpstr>Trebuchet MS</vt:lpstr>
      <vt:lpstr>Verdana</vt:lpstr>
      <vt:lpstr>Wingdings</vt:lpstr>
      <vt:lpstr>5_Custom Design</vt:lpstr>
      <vt:lpstr>83_Custom Design</vt:lpstr>
      <vt:lpstr>79_Custom Design</vt:lpstr>
      <vt:lpstr>96_Custom Design</vt:lpstr>
      <vt:lpstr>9_Custom Design</vt:lpstr>
      <vt:lpstr>2_LeedsMet template</vt:lpstr>
      <vt:lpstr>4_Professional</vt:lpstr>
      <vt:lpstr>81_Custom Design</vt:lpstr>
      <vt:lpstr>11_Custom Design</vt:lpstr>
      <vt:lpstr>114_Custom Design</vt:lpstr>
      <vt:lpstr>105_Custom Design</vt:lpstr>
      <vt:lpstr>91_Custom Design</vt:lpstr>
      <vt:lpstr>4_LeedsMet template</vt:lpstr>
      <vt:lpstr>70_Custom Design</vt:lpstr>
      <vt:lpstr>109_Custom Design</vt:lpstr>
      <vt:lpstr>92_Custom Design</vt:lpstr>
      <vt:lpstr>71_Custom Design</vt:lpstr>
      <vt:lpstr>72_Custom Design</vt:lpstr>
      <vt:lpstr>Office Theme</vt:lpstr>
      <vt:lpstr>108_Custom Design</vt:lpstr>
      <vt:lpstr>3_Theme1</vt:lpstr>
      <vt:lpstr>1_LeedsMet template</vt:lpstr>
      <vt:lpstr>1_Office Theme</vt:lpstr>
      <vt:lpstr>8_Office Theme</vt:lpstr>
      <vt:lpstr>63_Custom Design</vt:lpstr>
      <vt:lpstr>175_Custom Design</vt:lpstr>
      <vt:lpstr>75_Custom Design</vt:lpstr>
      <vt:lpstr>89_Custom Design</vt:lpstr>
      <vt:lpstr>84_Custom Design</vt:lpstr>
      <vt:lpstr>10_Office Theme</vt:lpstr>
      <vt:lpstr>95_Custom Design</vt:lpstr>
      <vt:lpstr>6_Custom Design</vt:lpstr>
      <vt:lpstr>7_Office Theme</vt:lpstr>
      <vt:lpstr>94_Custom Design</vt:lpstr>
      <vt:lpstr>88_Custom Design</vt:lpstr>
      <vt:lpstr>85_Custom Design</vt:lpstr>
      <vt:lpstr>53_Custom Design</vt:lpstr>
      <vt:lpstr>110_Custom Design</vt:lpstr>
      <vt:lpstr>126_Custom Design</vt:lpstr>
      <vt:lpstr>6_LeedsMet template</vt:lpstr>
      <vt:lpstr>103_Custom Design</vt:lpstr>
      <vt:lpstr>120_Custom Design</vt:lpstr>
      <vt:lpstr>44_Custom Design</vt:lpstr>
      <vt:lpstr>5_LeedsMet template</vt:lpstr>
      <vt:lpstr>2_Office Theme</vt:lpstr>
      <vt:lpstr>5_Office Theme</vt:lpstr>
      <vt:lpstr>6_Office Theme</vt:lpstr>
      <vt:lpstr>3_Office Theme</vt:lpstr>
      <vt:lpstr>Enhancing student experience of classroom engagement</vt:lpstr>
      <vt:lpstr>PowerPoint Presentation</vt:lpstr>
      <vt:lpstr> About Phil…</vt:lpstr>
      <vt:lpstr>You will be able to download my main slides</vt:lpstr>
      <vt:lpstr>Time-constrained Post-it exercise</vt:lpstr>
      <vt:lpstr>You can download much of my published work</vt:lpstr>
      <vt:lpstr>Mobile phones and laptops...</vt:lpstr>
      <vt:lpstr>Students as partners…</vt:lpstr>
      <vt:lpstr>PowerPoint Presentation</vt:lpstr>
      <vt:lpstr>PowerPoint Presentation</vt:lpstr>
      <vt:lpstr>Teaching, learning and enthusiasm</vt:lpstr>
      <vt:lpstr>Sally Brown on lectures (2015)</vt:lpstr>
      <vt:lpstr>Disengaged students</vt:lpstr>
      <vt:lpstr>What annoys students in class?</vt:lpstr>
      <vt:lpstr> </vt:lpstr>
      <vt:lpstr>PowerPoint Presentation</vt:lpstr>
      <vt:lpstr>How to lecture?</vt:lpstr>
      <vt:lpstr>Thought for the day: Einstein</vt:lpstr>
      <vt:lpstr>Outline programme</vt:lpstr>
      <vt:lpstr>The agenda</vt:lpstr>
      <vt:lpstr>Name labels…</vt:lpstr>
      <vt:lpstr>Getting to know each other:  a face-to-face thing…</vt:lpstr>
      <vt:lpstr>Intended learning outcomes</vt:lpstr>
      <vt:lpstr>VASCULAR learning outcomes (after Brown, 2019)</vt:lpstr>
      <vt:lpstr>PowerPoint Presentation</vt:lpstr>
      <vt:lpstr>PowerPoint Presentation</vt:lpstr>
      <vt:lpstr>‘what’ is getting ever less important</vt:lpstr>
      <vt:lpstr>PowerPoint Presentation</vt:lpstr>
      <vt:lpstr>Reality Check</vt:lpstr>
      <vt:lpstr>Modern institutions are moving away from being the providers of content, (where everything used to be about ‘delivery’), towards foregrounding two major functions: </vt:lpstr>
      <vt:lpstr>PowerPoint Presentation</vt:lpstr>
      <vt:lpstr>HEA Fellowships? (Professional development relating to teaching, learning and assessment)</vt:lpstr>
      <vt:lpstr>PowerPoint Presentation</vt:lpstr>
      <vt:lpstr> How students really learn </vt:lpstr>
      <vt:lpstr>PowerPoint Presentation</vt:lpstr>
      <vt:lpstr>PowerPoint Presentation</vt:lpstr>
      <vt:lpstr>PowerPoint Presentation</vt:lpstr>
      <vt:lpstr>PowerPoint Presentation</vt:lpstr>
      <vt:lpstr>How you learn:</vt:lpstr>
      <vt:lpstr>1: How do you learn well?</vt:lpstr>
      <vt:lpstr>Most people’s views...</vt:lpstr>
      <vt:lpstr>Task: who said this?</vt:lpstr>
      <vt:lpstr>The first quote on experiential learning?</vt:lpstr>
      <vt:lpstr>Another...</vt:lpstr>
      <vt:lpstr>Next to feelings</vt:lpstr>
      <vt:lpstr>2: What makes you feel good?</vt:lpstr>
      <vt:lpstr>PowerPoint Presentation</vt:lpstr>
      <vt:lpstr>3: What can go wrong?</vt:lpstr>
      <vt:lpstr>PowerPoint Presentation</vt:lpstr>
      <vt:lpstr>Is there anyone there?</vt:lpstr>
      <vt:lpstr>Which wavelength should I teach on?</vt:lpstr>
      <vt:lpstr>4: And if there isn’t a ‘want’?</vt:lpstr>
      <vt:lpstr>PowerPoint Presentation</vt:lpstr>
      <vt:lpstr>Five of the seven factors underpinning successful learning</vt:lpstr>
      <vt:lpstr>PowerPoint Presentation</vt:lpstr>
      <vt:lpstr>Traditional views...</vt:lpstr>
      <vt:lpstr>PowerPoint Presentation</vt:lpstr>
      <vt:lpstr>PowerPoint Presentation</vt:lpstr>
      <vt:lpstr>But what about learning styles?</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PowerPoint Presentation</vt:lpstr>
      <vt:lpstr>PowerPoint Presentation</vt:lpstr>
      <vt:lpstr>PowerPoint Presentation</vt:lpstr>
      <vt:lpstr>PowerPoint Presentation</vt:lpstr>
      <vt:lpstr>PowerPoint Presentation</vt:lpstr>
      <vt:lpstr>Characteristics of teachers who get engagement going?</vt:lpstr>
      <vt:lpstr>PowerPoint Presentation</vt:lpstr>
      <vt:lpstr>PowerPoint Presentation</vt:lpstr>
      <vt:lpstr>Towards assessment as learning</vt:lpstr>
      <vt:lpstr>PowerPoint Presentation</vt:lpstr>
      <vt:lpstr>Use link below to download the new materials on feedback and assessment produced in 2017-18 by Kay Sambell, Sally Brown and Phil Race for Edinburgh Napier University, (adapted versions for Ireland launched last Thursday in Cork as ‘TACIT guides’)</vt:lpstr>
      <vt:lpstr>Rationale</vt:lpstr>
      <vt:lpstr>Why re-invent assessment and feedback now?</vt:lpstr>
      <vt:lpstr>Reinventing assessment and feedback</vt:lpstr>
      <vt:lpstr>The NSS Assessment and Feedback Agenda  (2005-16)</vt:lpstr>
      <vt:lpstr>The present NSS statements (2017)</vt:lpstr>
      <vt:lpstr>Experience of Royce Sadler on standards, assessment and feedback</vt:lpstr>
      <vt:lpstr>We can’t carry on trying to use traditional assessment and feedback processes</vt:lpstr>
      <vt:lpstr>PowerPoint Presentation</vt:lpstr>
      <vt:lpstr>My main worries about assessment...</vt:lpstr>
      <vt:lpstr>Boud et al 2010: ‘Assessment 2020’</vt:lpstr>
      <vt:lpstr>Boud et al, 2010</vt:lpstr>
      <vt:lpstr>PowerPoint Presentation</vt:lpstr>
      <vt:lpstr>PowerPoint Presentation</vt:lpstr>
      <vt:lpstr>PowerPoint Presentation</vt:lpstr>
      <vt:lpstr>Ten Concerns about exams</vt:lpstr>
      <vt:lpstr>PowerPoint Presentation</vt:lpstr>
      <vt:lpstr>Concerns about traditional exams</vt:lpstr>
      <vt:lpstr>PowerPoint Presentation</vt:lpstr>
      <vt:lpstr>Concerns about continuous assessment</vt:lpstr>
      <vt:lpstr>Five main problems with assessed essays</vt:lpstr>
      <vt:lpstr>PowerPoint Presentation</vt:lpstr>
      <vt:lpstr>PowerPoint Presentation</vt:lpstr>
      <vt:lpstr>Developing students’ feedback literacy</vt:lpstr>
      <vt:lpstr>Factors underpinning feedback literacy</vt:lpstr>
      <vt:lpstr>Feedback needs to have a future focus</vt:lpstr>
      <vt:lpstr>Feedback and emotions</vt:lpstr>
      <vt:lpstr>Task: think about ghastly feedback</vt:lpstr>
      <vt:lpstr>Reinventing Assessment 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N Try to avoid ‘final language’ in feedback</vt:lpstr>
      <vt:lpstr>O Always make assessment design a team effort</vt:lpstr>
      <vt:lpstr>PowerPoint Presentation</vt:lpstr>
      <vt:lpstr>PowerPoint Presentation</vt:lpstr>
      <vt:lpstr>PowerPoint Presentation</vt:lpstr>
      <vt:lpstr>Back to our intended learning outcomes</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2019-03-13T18:52:03Z</dcterms:modified>
</cp:coreProperties>
</file>