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slideLayouts/slideLayout4.xml" ContentType="application/vnd.openxmlformats-officedocument.presentationml.slideLayout+xml"/>
  <Override PartName="/ppt/theme/theme5.xml" ContentType="application/vnd.openxmlformats-officedocument.theme+xml"/>
  <Override PartName="/ppt/slideLayouts/slideLayout5.xml" ContentType="application/vnd.openxmlformats-officedocument.presentationml.slideLayout+xml"/>
  <Override PartName="/ppt/theme/theme6.xml" ContentType="application/vnd.openxmlformats-officedocument.theme+xml"/>
  <Override PartName="/ppt/slideLayouts/slideLayout6.xml" ContentType="application/vnd.openxmlformats-officedocument.presentationml.slideLayout+xml"/>
  <Override PartName="/ppt/theme/theme7.xml" ContentType="application/vnd.openxmlformats-officedocument.theme+xml"/>
  <Override PartName="/ppt/slideLayouts/slideLayout7.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slideLayout8.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slideLayouts/slideLayout9.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slideLayouts/slideLayout10.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slideLayouts/slideLayout11.xml" ContentType="application/vnd.openxmlformats-officedocument.presentationml.slideLayout+xml"/>
  <Override PartName="/ppt/theme/theme23.xml" ContentType="application/vnd.openxmlformats-officedocument.theme+xml"/>
  <Override PartName="/ppt/theme/theme2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402" r:id="rId1"/>
    <p:sldMasterId id="2147484695" r:id="rId2"/>
    <p:sldMasterId id="2147484703" r:id="rId3"/>
    <p:sldMasterId id="2147484719" r:id="rId4"/>
    <p:sldMasterId id="2147484723" r:id="rId5"/>
    <p:sldMasterId id="2147484746" r:id="rId6"/>
    <p:sldMasterId id="2147484758" r:id="rId7"/>
    <p:sldMasterId id="2147484760" r:id="rId8"/>
    <p:sldMasterId id="2147484762" r:id="rId9"/>
    <p:sldMasterId id="2147484766" r:id="rId10"/>
    <p:sldMasterId id="2147484949" r:id="rId11"/>
    <p:sldMasterId id="2147484974" r:id="rId12"/>
    <p:sldMasterId id="2147485002" r:id="rId13"/>
    <p:sldMasterId id="2147485018" r:id="rId14"/>
    <p:sldMasterId id="2147485024" r:id="rId15"/>
    <p:sldMasterId id="2147485044" r:id="rId16"/>
    <p:sldMasterId id="2147485060" r:id="rId17"/>
    <p:sldMasterId id="2147485086" r:id="rId18"/>
    <p:sldMasterId id="2147485126" r:id="rId19"/>
    <p:sldMasterId id="2147485155" r:id="rId20"/>
    <p:sldMasterId id="2147485219" r:id="rId21"/>
    <p:sldMasterId id="2147485227" r:id="rId22"/>
    <p:sldMasterId id="2147485231" r:id="rId23"/>
  </p:sldMasterIdLst>
  <p:notesMasterIdLst>
    <p:notesMasterId r:id="rId48"/>
  </p:notesMasterIdLst>
  <p:sldIdLst>
    <p:sldId id="428" r:id="rId24"/>
    <p:sldId id="1237" r:id="rId25"/>
    <p:sldId id="528" r:id="rId26"/>
    <p:sldId id="1241" r:id="rId27"/>
    <p:sldId id="1468" r:id="rId28"/>
    <p:sldId id="459" r:id="rId29"/>
    <p:sldId id="1467" r:id="rId30"/>
    <p:sldId id="1249" r:id="rId31"/>
    <p:sldId id="1469" r:id="rId32"/>
    <p:sldId id="1470" r:id="rId33"/>
    <p:sldId id="1252" r:id="rId34"/>
    <p:sldId id="1096" r:id="rId35"/>
    <p:sldId id="1253" r:id="rId36"/>
    <p:sldId id="1258" r:id="rId37"/>
    <p:sldId id="1261" r:id="rId38"/>
    <p:sldId id="1263" r:id="rId39"/>
    <p:sldId id="256" r:id="rId40"/>
    <p:sldId id="1250" r:id="rId41"/>
    <p:sldId id="1259" r:id="rId42"/>
    <p:sldId id="1260" r:id="rId43"/>
    <p:sldId id="834" r:id="rId44"/>
    <p:sldId id="1264" r:id="rId45"/>
    <p:sldId id="1257" r:id="rId46"/>
    <p:sldId id="1115" r:id="rId47"/>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FFFF00"/>
    <a:srgbClr val="FF3300"/>
    <a:srgbClr val="00B0F0"/>
    <a:srgbClr val="9966FF"/>
    <a:srgbClr val="008000"/>
    <a:srgbClr val="FF6699"/>
    <a:srgbClr val="CCFFFF"/>
    <a:srgbClr val="CC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3763" autoAdjust="0"/>
  </p:normalViewPr>
  <p:slideViewPr>
    <p:cSldViewPr>
      <p:cViewPr varScale="1">
        <p:scale>
          <a:sx n="65" d="100"/>
          <a:sy n="65" d="100"/>
        </p:scale>
        <p:origin x="612"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3.xml"/><Relationship Id="rId39" Type="http://schemas.openxmlformats.org/officeDocument/2006/relationships/slide" Target="slides/slide16.xml"/><Relationship Id="rId3" Type="http://schemas.openxmlformats.org/officeDocument/2006/relationships/slideMaster" Target="slideMasters/slideMaster3.xml"/><Relationship Id="rId21" Type="http://schemas.openxmlformats.org/officeDocument/2006/relationships/slideMaster" Target="slideMasters/slideMaster21.xml"/><Relationship Id="rId34" Type="http://schemas.openxmlformats.org/officeDocument/2006/relationships/slide" Target="slides/slide11.xml"/><Relationship Id="rId42" Type="http://schemas.openxmlformats.org/officeDocument/2006/relationships/slide" Target="slides/slide19.xml"/><Relationship Id="rId47" Type="http://schemas.openxmlformats.org/officeDocument/2006/relationships/slide" Target="slides/slide24.xml"/><Relationship Id="rId50"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2.xml"/><Relationship Id="rId33" Type="http://schemas.openxmlformats.org/officeDocument/2006/relationships/slide" Target="slides/slide10.xml"/><Relationship Id="rId38" Type="http://schemas.openxmlformats.org/officeDocument/2006/relationships/slide" Target="slides/slide15.xml"/><Relationship Id="rId46"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6.xml"/><Relationship Id="rId41"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xml"/><Relationship Id="rId32" Type="http://schemas.openxmlformats.org/officeDocument/2006/relationships/slide" Target="slides/slide9.xml"/><Relationship Id="rId37" Type="http://schemas.openxmlformats.org/officeDocument/2006/relationships/slide" Target="slides/slide14.xml"/><Relationship Id="rId40" Type="http://schemas.openxmlformats.org/officeDocument/2006/relationships/slide" Target="slides/slide17.xml"/><Relationship Id="rId45" Type="http://schemas.openxmlformats.org/officeDocument/2006/relationships/slide" Target="slides/slide22.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5.xml"/><Relationship Id="rId36" Type="http://schemas.openxmlformats.org/officeDocument/2006/relationships/slide" Target="slides/slide13.xml"/><Relationship Id="rId49"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8.xml"/><Relationship Id="rId44" Type="http://schemas.openxmlformats.org/officeDocument/2006/relationships/slide" Target="slides/slide21.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4.xml"/><Relationship Id="rId30" Type="http://schemas.openxmlformats.org/officeDocument/2006/relationships/slide" Target="slides/slide7.xml"/><Relationship Id="rId35" Type="http://schemas.openxmlformats.org/officeDocument/2006/relationships/slide" Target="slides/slide12.xml"/><Relationship Id="rId43" Type="http://schemas.openxmlformats.org/officeDocument/2006/relationships/slide" Target="slides/slide20.xml"/><Relationship Id="rId48" Type="http://schemas.openxmlformats.org/officeDocument/2006/relationships/notesMaster" Target="notesMasters/notesMaster1.xml"/><Relationship Id="rId8" Type="http://schemas.openxmlformats.org/officeDocument/2006/relationships/slideMaster" Target="slideMasters/slideMaster8.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1</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A631C7F5-B5FB-403A-9831-632E0DA287B6}" type="slidenum">
              <a:rPr lang="en-GB" smtClean="0">
                <a:solidFill>
                  <a:srgbClr val="000000"/>
                </a:solidFill>
              </a:rPr>
              <a:pPr/>
              <a:t>3</a:t>
            </a:fld>
            <a:endParaRPr lang="en-GB" dirty="0">
              <a:solidFill>
                <a:srgbClr val="000000"/>
              </a:solidFill>
            </a:endParaRPr>
          </a:p>
        </p:txBody>
      </p:sp>
      <p:sp>
        <p:nvSpPr>
          <p:cNvPr id="19459" name="Rectangle 2"/>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0" name="Rectangle 3"/>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1" name="Rectangle 4"/>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2" name="Rectangle 5"/>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3" name="Rectangle 6"/>
          <p:cNvSpPr>
            <a:spLocks noChangeArrowheads="1"/>
          </p:cNvSpPr>
          <p:nvPr/>
        </p:nvSpPr>
        <p:spPr bwMode="auto">
          <a:xfrm>
            <a:off x="388620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4" name="Rectangle 7"/>
          <p:cNvSpPr>
            <a:spLocks noChangeArrowheads="1"/>
          </p:cNvSpPr>
          <p:nvPr/>
        </p:nvSpPr>
        <p:spPr bwMode="auto">
          <a:xfrm>
            <a:off x="3886200" y="8686800"/>
            <a:ext cx="2971800" cy="457200"/>
          </a:xfrm>
          <a:prstGeom prst="rect">
            <a:avLst/>
          </a:prstGeom>
          <a:noFill/>
          <a:ln w="9525">
            <a:noFill/>
            <a:miter lim="800000"/>
            <a:headEnd/>
            <a:tailEnd/>
          </a:ln>
        </p:spPr>
        <p:txBody>
          <a:bodyPr lIns="19050" tIns="0" rIns="19050" bIns="0" anchor="b"/>
          <a:lstStyle/>
          <a:p>
            <a:pPr algn="r" eaLnBrk="0" hangingPunct="0"/>
            <a:r>
              <a:rPr lang="en-GB" sz="1000" i="1" dirty="0">
                <a:solidFill>
                  <a:srgbClr val="000000"/>
                </a:solidFill>
                <a:latin typeface="Times New Roman" pitchFamily="18" charset="0"/>
              </a:rPr>
              <a:t>2</a:t>
            </a:r>
          </a:p>
        </p:txBody>
      </p:sp>
      <p:sp>
        <p:nvSpPr>
          <p:cNvPr id="19465" name="Rectangle 8"/>
          <p:cNvSpPr>
            <a:spLocks noChangeArrowheads="1"/>
          </p:cNvSpPr>
          <p:nvPr/>
        </p:nvSpPr>
        <p:spPr bwMode="auto">
          <a:xfrm>
            <a:off x="0" y="868680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6" name="Rectangle 9"/>
          <p:cNvSpPr>
            <a:spLocks noChangeArrowheads="1"/>
          </p:cNvSpPr>
          <p:nvPr/>
        </p:nvSpPr>
        <p:spPr bwMode="auto">
          <a:xfrm>
            <a:off x="0" y="0"/>
            <a:ext cx="29718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19467" name="Rectangle 10"/>
          <p:cNvSpPr>
            <a:spLocks noGrp="1" noRot="1" noChangeAspect="1" noChangeArrowheads="1" noTextEdit="1"/>
          </p:cNvSpPr>
          <p:nvPr>
            <p:ph type="sldImg"/>
          </p:nvPr>
        </p:nvSpPr>
        <p:spPr>
          <a:xfrm>
            <a:off x="1150938" y="692150"/>
            <a:ext cx="4556125" cy="3416300"/>
          </a:xfrm>
          <a:ln cap="flat"/>
        </p:spPr>
      </p:sp>
      <p:sp>
        <p:nvSpPr>
          <p:cNvPr id="19468" name="Rectangle 11"/>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292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50C95F2-0D8D-4B98-8C69-7F85BD686F2C}" type="slidenum">
              <a:rPr lang="en-GB" smtClean="0">
                <a:solidFill>
                  <a:srgbClr val="000000"/>
                </a:solidFill>
                <a:latin typeface="Arial" pitchFamily="34" charset="0"/>
              </a:rPr>
              <a:pPr/>
              <a:t>6</a:t>
            </a:fld>
            <a:endParaRPr lang="en-GB" dirty="0">
              <a:solidFill>
                <a:srgbClr val="000000"/>
              </a:solidFill>
              <a:latin typeface="Arial" pitchFamily="34" charset="0"/>
            </a:endParaRPr>
          </a:p>
        </p:txBody>
      </p:sp>
      <p:sp>
        <p:nvSpPr>
          <p:cNvPr id="77827" name="Rectangle 2"/>
          <p:cNvSpPr>
            <a:spLocks noGrp="1" noRot="1" noChangeAspect="1"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a:ln/>
        </p:spPr>
        <p:txBody>
          <a:bodyPr/>
          <a:lstStyle/>
          <a:p>
            <a:pPr eaLnBrk="1" hangingPunct="1"/>
            <a:endParaRPr lang="en-US" dirty="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9F08E08-4E57-474C-8023-CF278F0D587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59199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23D98E-C04C-4AA4-A211-4ABB68A5FCF3}"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12859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3/28/2019</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72739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19B9B9-35AD-4C4A-A16A-05A32AC7D501}" type="datetime1">
              <a:rPr kumimoji="0" lang="en-GB"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28/03/2019</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54652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786DF0-D118-494F-AB90-4D0E7245AB8B}" type="datetimeFigureOut">
              <a:rPr lang="en-GB" smtClean="0"/>
              <a:t>28/03/2019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A6DA44-2426-4F73-8E44-D7232B7BB1D4}" type="slidenum">
              <a:rPr lang="en-GB" smtClean="0"/>
              <a:t>‹#›</a:t>
            </a:fld>
            <a:endParaRPr lang="en-GB"/>
          </a:p>
        </p:txBody>
      </p:sp>
    </p:spTree>
    <p:extLst>
      <p:ext uri="{BB962C8B-B14F-4D97-AF65-F5344CB8AC3E}">
        <p14:creationId xmlns:p14="http://schemas.microsoft.com/office/powerpoint/2010/main" val="125750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algn="ctr" eaLnBrk="0" hangingPunct="0">
              <a:defRPr/>
            </a:pPr>
            <a:fld id="{15D6DB75-0499-49DE-A5F6-2F76A0DD07EC}" type="datetime2">
              <a:rPr lang="en-GB" sz="2400">
                <a:solidFill>
                  <a:srgbClr val="FFFFFF"/>
                </a:solidFill>
                <a:latin typeface="Tahoma" pitchFamily="34" charset="0"/>
              </a:rPr>
              <a:pPr algn="ctr" eaLnBrk="0" hangingPunct="0">
                <a:defRPr/>
              </a:pPr>
              <a:t>Thursday, 28 March 2019</a:t>
            </a:fld>
            <a:endParaRPr lang="en-GB" sz="2400">
              <a:solidFill>
                <a:srgbClr val="FFFFFF"/>
              </a:solidFill>
              <a:latin typeface="Tahoma" pitchFamily="34" charset="0"/>
            </a:endParaRPr>
          </a:p>
        </p:txBody>
      </p:sp>
      <p:sp>
        <p:nvSpPr>
          <p:cNvPr id="3" name="Rectangle 18"/>
          <p:cNvSpPr>
            <a:spLocks noGrp="1" noChangeArrowheads="1"/>
          </p:cNvSpPr>
          <p:nvPr>
            <p:ph type="ftr" sz="quarter" idx="11"/>
          </p:nvPr>
        </p:nvSpPr>
        <p:spPr>
          <a:xfrm>
            <a:off x="3511552" y="6330962"/>
            <a:ext cx="2882900" cy="442913"/>
          </a:xfrm>
          <a:prstGeom prst="rect">
            <a:avLst/>
          </a:prstGeom>
          <a:ln/>
        </p:spPr>
        <p:txBody>
          <a:bodyPr/>
          <a:lstStyle>
            <a:lvl1pPr>
              <a:defRPr/>
            </a:lvl1pPr>
          </a:lstStyle>
          <a:p>
            <a:pPr algn="ctr" eaLnBrk="0" hangingPunct="0">
              <a:defRPr/>
            </a:pPr>
            <a:r>
              <a:rPr lang="en-GB" sz="2400">
                <a:solidFill>
                  <a:srgbClr val="FFFFFF"/>
                </a:solidFill>
                <a:latin typeface="Tahoma" pitchFamily="34" charset="0"/>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algn="ctr" eaLnBrk="0" hangingPunct="0">
              <a:defRPr/>
            </a:pPr>
            <a:fld id="{5AD808E0-68C8-4DE2-8472-D3274C1776DA}" type="slidenum">
              <a:rPr lang="en-GB" sz="2400">
                <a:solidFill>
                  <a:srgbClr val="FFFFFF"/>
                </a:solidFill>
                <a:latin typeface="Tahoma" pitchFamily="34" charset="0"/>
              </a:rPr>
              <a:pPr algn="ctr" eaLnBrk="0" hangingPunct="0">
                <a:defRPr/>
              </a:pPr>
              <a:t>‹#›</a:t>
            </a:fld>
            <a:endParaRPr lang="en-GB" sz="2400">
              <a:solidFill>
                <a:srgbClr val="FFFFFF"/>
              </a:solidFill>
              <a:latin typeface="Tahoma"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grpSp>
        <p:nvGrpSpPr>
          <p:cNvPr id="2" name="Group 8"/>
          <p:cNvGrpSpPr>
            <a:grpSpLocks/>
          </p:cNvGrpSpPr>
          <p:nvPr/>
        </p:nvGrpSpPr>
        <p:grpSpPr bwMode="auto">
          <a:xfrm>
            <a:off x="7493006"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8" name="Oval 4"/>
          <p:cNvSpPr>
            <a:spLocks noChangeArrowheads="1"/>
          </p:cNvSpPr>
          <p:nvPr/>
        </p:nvSpPr>
        <p:spPr bwMode="auto">
          <a:xfrm>
            <a:off x="7686681" y="1041412"/>
            <a:ext cx="1071563" cy="1071563"/>
          </a:xfrm>
          <a:prstGeom prst="ellipse">
            <a:avLst/>
          </a:prstGeom>
          <a:solidFill>
            <a:srgbClr val="33CC33"/>
          </a:solidFill>
          <a:ln w="12700">
            <a:noFill/>
            <a:round/>
            <a:headEnd type="none" w="sm" len="sm"/>
            <a:tailEnd type="none" w="sm" len="sm"/>
          </a:ln>
        </p:spPr>
        <p:txBody>
          <a:bodyPr wrap="none" anchor="ctr"/>
          <a:lstStyle/>
          <a:p>
            <a:pPr algn="ctr">
              <a:defRPr/>
            </a:pPr>
            <a:endParaRPr lang="en-US" sz="4000" b="0" dirty="0">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4000" dirty="0">
              <a:solidFill>
                <a:srgbClr val="000000"/>
              </a:solidFill>
            </a:endParaRPr>
          </a:p>
        </p:txBody>
      </p:sp>
      <p:sp>
        <p:nvSpPr>
          <p:cNvPr id="40" name="Oval 6">
            <a:hlinkClick r:id="" action="ppaction://hlinkshowjump?jump=previousslide"/>
          </p:cNvPr>
          <p:cNvSpPr>
            <a:spLocks noChangeArrowheads="1"/>
          </p:cNvSpPr>
          <p:nvPr/>
        </p:nvSpPr>
        <p:spPr bwMode="auto">
          <a:xfrm>
            <a:off x="7858131" y="1214450"/>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4000" b="0" dirty="0">
              <a:solidFill>
                <a:srgbClr val="000000"/>
              </a:solidFill>
            </a:endParaRPr>
          </a:p>
        </p:txBody>
      </p:sp>
      <p:sp>
        <p:nvSpPr>
          <p:cNvPr id="41" name="Oval 7"/>
          <p:cNvSpPr>
            <a:spLocks noChangeArrowheads="1"/>
          </p:cNvSpPr>
          <p:nvPr/>
        </p:nvSpPr>
        <p:spPr bwMode="auto">
          <a:xfrm>
            <a:off x="7947031" y="1306513"/>
            <a:ext cx="568325" cy="577850"/>
          </a:xfrm>
          <a:prstGeom prst="ellipse">
            <a:avLst/>
          </a:prstGeom>
          <a:solidFill>
            <a:srgbClr val="FF99FF"/>
          </a:solidFill>
          <a:ln w="50800">
            <a:noFill/>
            <a:round/>
            <a:headEnd/>
            <a:tailEnd/>
          </a:ln>
        </p:spPr>
        <p:txBody>
          <a:bodyPr wrap="none" anchor="ctr"/>
          <a:lstStyle/>
          <a:p>
            <a:pPr algn="ctr">
              <a:defRPr/>
            </a:pPr>
            <a:endParaRPr lang="en-US" sz="4000" b="0" dirty="0">
              <a:solidFill>
                <a:srgbClr val="000000"/>
              </a:solidFill>
            </a:endParaRPr>
          </a:p>
        </p:txBody>
      </p:sp>
      <p:sp>
        <p:nvSpPr>
          <p:cNvPr id="42" name="Oval 8"/>
          <p:cNvSpPr>
            <a:spLocks noChangeArrowheads="1"/>
          </p:cNvSpPr>
          <p:nvPr/>
        </p:nvSpPr>
        <p:spPr bwMode="auto">
          <a:xfrm>
            <a:off x="8035931" y="1393825"/>
            <a:ext cx="403225" cy="412750"/>
          </a:xfrm>
          <a:prstGeom prst="ellipse">
            <a:avLst/>
          </a:prstGeom>
          <a:solidFill>
            <a:srgbClr val="FF3300"/>
          </a:solidFill>
          <a:ln w="50800">
            <a:noFill/>
            <a:round/>
            <a:headEnd/>
            <a:tailEnd/>
          </a:ln>
        </p:spPr>
        <p:txBody>
          <a:bodyPr wrap="none" anchor="ctr"/>
          <a:lstStyle/>
          <a:p>
            <a:pPr algn="ctr">
              <a:defRPr/>
            </a:pPr>
            <a:endParaRPr lang="en-US" sz="4000" b="0" dirty="0">
              <a:solidFill>
                <a:srgbClr val="000000"/>
              </a:solidFill>
            </a:endParaRPr>
          </a:p>
        </p:txBody>
      </p:sp>
      <p:sp>
        <p:nvSpPr>
          <p:cNvPr id="43" name="Oval 9"/>
          <p:cNvSpPr>
            <a:spLocks noChangeArrowheads="1"/>
          </p:cNvSpPr>
          <p:nvPr/>
        </p:nvSpPr>
        <p:spPr bwMode="auto">
          <a:xfrm>
            <a:off x="8121651" y="1476387"/>
            <a:ext cx="230188" cy="231775"/>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44" name="TextBox 43"/>
          <p:cNvSpPr txBox="1"/>
          <p:nvPr/>
        </p:nvSpPr>
        <p:spPr>
          <a:xfrm>
            <a:off x="3500444" y="6550025"/>
            <a:ext cx="2643187" cy="553998"/>
          </a:xfrm>
          <a:prstGeom prst="rect">
            <a:avLst/>
          </a:prstGeom>
          <a:noFill/>
        </p:spPr>
        <p:txBody>
          <a:bodyPr>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1600" dirty="0">
                <a:solidFill>
                  <a:srgbClr val="FF0000"/>
                </a:solidFill>
                <a:latin typeface="Calibri" pitchFamily="34" charset="0"/>
              </a:rPr>
              <a:t>http://phil-race.co.uk</a:t>
            </a:r>
            <a:r>
              <a:rPr lang="en-GB" sz="1400" dirty="0">
                <a:solidFill>
                  <a:srgbClr val="FF0000"/>
                </a:solidFill>
                <a:latin typeface="Calibri" pitchFamily="34" charset="0"/>
              </a:rPr>
              <a:t>/</a:t>
            </a:r>
          </a:p>
          <a:p>
            <a:pPr eaLnBrk="1" hangingPunct="1">
              <a:defRPr/>
            </a:pPr>
            <a:endParaRPr lang="en-GB" sz="1400" dirty="0">
              <a:solidFill>
                <a:srgbClr val="FF0000"/>
              </a:solidFill>
              <a:latin typeface="Arial Rounded MT Bold"/>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44551"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1758950"/>
            <a:ext cx="3803650" cy="4102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solidFill>
                <a:srgbClr val="6600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024247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06337341"/>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1.xml"/><Relationship Id="rId1" Type="http://schemas.openxmlformats.org/officeDocument/2006/relationships/slideLayout" Target="../slideLayouts/slideLayout8.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2.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4.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6.xml"/><Relationship Id="rId1" Type="http://schemas.openxmlformats.org/officeDocument/2006/relationships/slideLayout" Target="../slideLayouts/slideLayout9.xml"/></Relationships>
</file>

<file path=ppt/slideMasters/_rels/slideMaster1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8.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9.xml.rels><?xml version="1.0" encoding="UTF-8" standalone="yes"?>
<Relationships xmlns="http://schemas.openxmlformats.org/package/2006/relationships"><Relationship Id="rId8" Type="http://schemas.openxmlformats.org/officeDocument/2006/relationships/hyperlink" Target="Choices&#8230;.ppt" TargetMode="External"/><Relationship Id="rId3" Type="http://schemas.openxmlformats.org/officeDocument/2006/relationships/hyperlink" Target="../../../Phil/Desktop/brunel%20pieces%202/coffee.ppt" TargetMode="External"/><Relationship Id="rId7" Type="http://schemas.openxmlformats.org/officeDocument/2006/relationships/hyperlink" Target="../../../Phil/Desktop/brunel%20pieces%202/name%20labels.ppt" TargetMode="External"/><Relationship Id="rId2" Type="http://schemas.openxmlformats.org/officeDocument/2006/relationships/hyperlink" Target="00%20main%20menu.ppt" TargetMode="External"/><Relationship Id="rId1" Type="http://schemas.openxmlformats.org/officeDocument/2006/relationships/theme" Target="../theme/theme19.xml"/><Relationship Id="rId6" Type="http://schemas.openxmlformats.org/officeDocument/2006/relationships/hyperlink" Target="../../../Phil/Desktop/brunel%20pieces%202/disruptive%20behaviour%20bradford.ppt#-1,1,PowerPoint Presentation" TargetMode="External"/><Relationship Id="rId5" Type="http://schemas.openxmlformats.org/officeDocument/2006/relationships/hyperlink" Target="../../../Phil/Desktop/brunel%20pieces%202/lec%20book%20pics.ppt#-1,1,PowerPoint Presentation" TargetMode="External"/><Relationship Id="rId4" Type="http://schemas.openxmlformats.org/officeDocument/2006/relationships/hyperlink" Target="../../../Phil/Desktop/brunel%20pieces%202/Choices&#8230;.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10.xml"/></Relationships>
</file>

<file path=ppt/slideMasters/_rels/slideMaster21.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1.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hyperlink" Target="00%20main%20menu.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4.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6.xml"/><Relationship Id="rId1" Type="http://schemas.openxmlformats.org/officeDocument/2006/relationships/slideLayout" Target="../slideLayouts/slideLayout5.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6.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8.xml"/><Relationship Id="rId1" Type="http://schemas.openxmlformats.org/officeDocument/2006/relationships/slideLayout" Target="../slideLayouts/slideLayout7.xml"/></Relationships>
</file>

<file path=ppt/slideMasters/_rels/slideMaster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5229"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b="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b="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b="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a:defRPr/>
            </a:pPr>
            <a:endParaRPr lang="en-US" sz="2000" b="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a:defRPr/>
            </a:pPr>
            <a:endParaRPr lang="en-US" sz="2000" b="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a:defRPr/>
            </a:pPr>
            <a:r>
              <a:rPr lang="en-GB" sz="1400"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dirty="0">
              <a:solidFill>
                <a:srgbClr val="000000"/>
              </a:solidFill>
              <a:latin typeface="Times New Roman" pitchFamily="18" charset="0"/>
            </a:endParaRPr>
          </a:p>
        </p:txBody>
      </p:sp>
    </p:spTree>
    <p:extLst>
      <p:ext uri="{BB962C8B-B14F-4D97-AF65-F5344CB8AC3E}">
        <p14:creationId xmlns:p14="http://schemas.microsoft.com/office/powerpoint/2010/main" val="3946368148"/>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523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cs typeface="Arial" pitchFamily="34" charset="0"/>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06974564"/>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
        <p:nvSpPr>
          <p:cNvPr id="13" name="AutoShape 7">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8">
            <a:hlinkClick r:id="rId4" action="ppaction://hlinkpres?slideindex=1&amp;slidetitle=" highlightClick="1"/>
          </p:cNvPr>
          <p:cNvSpPr>
            <a:spLocks noChangeArrowheads="1"/>
          </p:cNvSpPr>
          <p:nvPr userDrawn="1"/>
        </p:nvSpPr>
        <p:spPr bwMode="auto">
          <a:xfrm>
            <a:off x="228600" y="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9">
            <a:hlinkClick r:id="rId5" action="ppaction://hlinkpres?slideindex=1&amp;slidetitle=PowerPoint Presentation" highlightClick="1"/>
          </p:cNvPr>
          <p:cNvSpPr>
            <a:spLocks noChangeArrowheads="1"/>
          </p:cNvSpPr>
          <p:nvPr userDrawn="1"/>
        </p:nvSpPr>
        <p:spPr bwMode="auto">
          <a:xfrm>
            <a:off x="0"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10">
            <a:hlinkClick r:id="rId6" action="ppaction://hlinkpres?slideindex=1&amp;slidetitle=PowerPoint Presentation" highlightClick="1"/>
          </p:cNvPr>
          <p:cNvSpPr>
            <a:spLocks noChangeArrowheads="1"/>
          </p:cNvSpPr>
          <p:nvPr userDrawn="1"/>
        </p:nvSpPr>
        <p:spPr bwMode="auto">
          <a:xfrm>
            <a:off x="2971800" y="60198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17" name="AutoShape 11">
            <a:hlinkClick r:id="rId4" action="ppaction://hlinkpres?slideindex=1&amp;slidetitle=" highlightClick="1"/>
          </p:cNvPr>
          <p:cNvSpPr>
            <a:spLocks noChangeArrowheads="1"/>
          </p:cNvSpPr>
          <p:nvPr userDrawn="1"/>
        </p:nvSpPr>
        <p:spPr bwMode="auto">
          <a:xfrm>
            <a:off x="8101013" y="580866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12">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13">
            <a:hlinkClick r:id="rId7" action="ppaction://hlinkpres?slideindex=1&amp;slidetitle=" highlightClick="1"/>
          </p:cNvPr>
          <p:cNvSpPr>
            <a:spLocks noChangeArrowheads="1"/>
          </p:cNvSpPr>
          <p:nvPr userDrawn="1"/>
        </p:nvSpPr>
        <p:spPr bwMode="auto">
          <a:xfrm>
            <a:off x="2971800" y="58674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20" name="AutoShape 14">
            <a:hlinkClick r:id="rId8" action="ppaction://hlinkpres?slideindex=1&amp;slidetitle=" highlightClick="1"/>
          </p:cNvPr>
          <p:cNvSpPr>
            <a:spLocks noChangeArrowheads="1"/>
          </p:cNvSpPr>
          <p:nvPr userDrawn="1"/>
        </p:nvSpPr>
        <p:spPr bwMode="auto">
          <a:xfrm>
            <a:off x="8316913" y="60309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809610685"/>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470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69642286"/>
      </p:ext>
    </p:extLst>
  </p:cSld>
  <p:clrMap bg1="lt1" tx1="dk1" bg2="lt2" tx2="dk2" accent1="accent1" accent2="accent2" accent3="accent3" accent4="accent4" accent5="accent5" accent6="accent6" hlink="hlink" folHlink="folHlink"/>
  <p:sldLayoutIdLst>
    <p:sldLayoutId id="214748515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a:defRPr/>
            </a:pPr>
            <a:r>
              <a:rPr lang="en-GB" sz="1400"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a:solidFill>
                <a:srgbClr val="000000"/>
              </a:solidFill>
              <a:latin typeface="Times New Roman" pitchFamily="18" charset="0"/>
            </a:endParaRPr>
          </a:p>
        </p:txBody>
      </p:sp>
    </p:spTree>
    <p:extLst>
      <p:ext uri="{BB962C8B-B14F-4D97-AF65-F5344CB8AC3E}">
        <p14:creationId xmlns:p14="http://schemas.microsoft.com/office/powerpoint/2010/main" val="868190121"/>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Arial" pitchFamily="34" charset="0"/>
              </a:rPr>
              <a:t>http://phil-race.co.uk/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Tree>
    <p:extLst>
      <p:ext uri="{BB962C8B-B14F-4D97-AF65-F5344CB8AC3E}">
        <p14:creationId xmlns:p14="http://schemas.microsoft.com/office/powerpoint/2010/main" val="1848109619"/>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28/03/2019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625941246"/>
      </p:ext>
    </p:extLst>
  </p:cSld>
  <p:clrMap bg1="lt1" tx1="dk1" bg2="lt2" tx2="dk2" accent1="accent1" accent2="accent2" accent3="accent3" accent4="accent4" accent5="accent5" accent6="accent6" hlink="hlink" folHlink="folHlink"/>
  <p:sldLayoutIdLst>
    <p:sldLayoutId id="214748523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4704" r:id="rId1"/>
    <p:sldLayoutId id="2147485228"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501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474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075" name="Rectangle 3"/>
          <p:cNvSpPr>
            <a:spLocks noGrp="1" noChangeArrowheads="1"/>
          </p:cNvSpPr>
          <p:nvPr>
            <p:ph type="title"/>
          </p:nvPr>
        </p:nvSpPr>
        <p:spPr bwMode="auto">
          <a:xfrm>
            <a:off x="457200" y="122250"/>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9"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GB" altLang="en-US"/>
              <a:t>Leeds Metropolitan University</a:t>
            </a:r>
          </a:p>
          <a:p>
            <a:pPr>
              <a:defRPr/>
            </a:pPr>
            <a:r>
              <a:rPr lang="en-GB" altLang="en-US"/>
              <a:t>Innovation North – Faculty Of Information And Technology</a:t>
            </a:r>
          </a:p>
        </p:txBody>
      </p:sp>
      <p:pic>
        <p:nvPicPr>
          <p:cNvPr id="3078" name="Picture 8" descr="LeedsMetRose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9" y="188925"/>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Tree>
  </p:cSld>
  <p:clrMap bg1="dk1" tx1="lt1" bg2="dk2" tx2="lt2" accent1="accent1" accent2="accent2" accent3="accent3" accent4="accent4" accent5="accent5" accent6="accent6" hlink="hlink" folHlink="folHlink"/>
  <p:sldLayoutIdLst>
    <p:sldLayoutId id="2147484759"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3" cstate="email">
            <a:extLst>
              <a:ext uri="{28A0092B-C50C-407E-A947-70E740481C1C}">
                <a14:useLocalDpi xmlns:a14="http://schemas.microsoft.com/office/drawing/2010/main"/>
              </a:ext>
            </a:extLst>
          </a:blip>
          <a:srcRect/>
          <a:tile tx="0" ty="0" sx="100000" sy="100000" flip="none" algn="tl"/>
        </a:blip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44552" y="349250"/>
            <a:ext cx="7759700" cy="1092200"/>
          </a:xfrm>
          <a:prstGeom prst="rect">
            <a:avLst/>
          </a:prstGeom>
          <a:solidFill>
            <a:srgbClr val="FFCCFF"/>
          </a:solidFill>
          <a:ln w="12700">
            <a:solidFill>
              <a:schemeClr val="tx1"/>
            </a:solidFill>
            <a:miter lim="800000"/>
            <a:headEnd/>
            <a:tailEnd/>
          </a:ln>
          <a:effectLst>
            <a:outerShdw dist="107763" dir="2700000" algn="ctr" rotWithShape="0">
              <a:schemeClr val="tx2"/>
            </a:outerShdw>
          </a:effectLst>
        </p:spPr>
        <p:txBody>
          <a:bodyPr vert="horz" wrap="square" lIns="92075" tIns="46038" rIns="92075" bIns="46038" numCol="1" anchor="ctr" anchorCtr="0" compatLnSpc="1">
            <a:prstTxWarp prst="textNoShape">
              <a:avLst/>
            </a:prstTxWarp>
          </a:bodyPr>
          <a:lstStyle/>
          <a:p>
            <a:pPr lvl="0"/>
            <a:r>
              <a:rPr lang="en-GB" dirty="0"/>
              <a:t>Click to edit Master title style</a:t>
            </a:r>
          </a:p>
        </p:txBody>
      </p:sp>
      <p:sp>
        <p:nvSpPr>
          <p:cNvPr id="1027" name="Rectangle 16"/>
          <p:cNvSpPr>
            <a:spLocks noGrp="1" noChangeArrowheads="1"/>
          </p:cNvSpPr>
          <p:nvPr>
            <p:ph type="body" idx="1"/>
          </p:nvPr>
        </p:nvSpPr>
        <p:spPr bwMode="auto">
          <a:xfrm>
            <a:off x="844552" y="1758950"/>
            <a:ext cx="7759700" cy="4102100"/>
          </a:xfrm>
          <a:prstGeom prst="rect">
            <a:avLst/>
          </a:prstGeom>
          <a:solidFill>
            <a:srgbClr val="CCCCFF"/>
          </a:solidFill>
          <a:ln w="12700">
            <a:solidFill>
              <a:schemeClr val="tx1"/>
            </a:solidFill>
            <a:miter lim="800000"/>
            <a:headEnd/>
            <a:tailEnd/>
          </a:ln>
        </p:spPr>
        <p:txBody>
          <a:bodyPr vert="horz" wrap="square" lIns="92075" tIns="46038" rIns="92075" bIns="46038"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41"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b="1">
                <a:solidFill>
                  <a:schemeClr val="accent1"/>
                </a:solidFill>
                <a:latin typeface="+mn-lt"/>
              </a:defRPr>
            </a:lvl1pPr>
          </a:lstStyle>
          <a:p>
            <a:pPr eaLnBrk="0" hangingPunct="0">
              <a:defRPr/>
            </a:pPr>
            <a:endParaRPr lang="en-US" dirty="0">
              <a:solidFill>
                <a:srgbClr val="6600FF"/>
              </a:solidFill>
            </a:endParaRPr>
          </a:p>
        </p:txBody>
      </p:sp>
      <p:sp>
        <p:nvSpPr>
          <p:cNvPr id="1042" name="Rectangle 18"/>
          <p:cNvSpPr>
            <a:spLocks noGrp="1" noChangeArrowheads="1"/>
          </p:cNvSpPr>
          <p:nvPr>
            <p:ph type="ftr" sz="quarter" idx="3"/>
          </p:nvPr>
        </p:nvSpPr>
        <p:spPr bwMode="auto">
          <a:xfrm>
            <a:off x="3511552" y="6330962"/>
            <a:ext cx="28829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nSpc>
                <a:spcPct val="75000"/>
              </a:lnSpc>
              <a:defRPr sz="1600" b="1">
                <a:solidFill>
                  <a:srgbClr val="0033CC"/>
                </a:solidFill>
                <a:latin typeface="+mn-lt"/>
              </a:defRPr>
            </a:lvl1pPr>
          </a:lstStyle>
          <a:p>
            <a:pPr algn="ctr" eaLnBrk="0" hangingPunct="0">
              <a:defRPr/>
            </a:pPr>
            <a:endParaRPr lang="en-US" dirty="0"/>
          </a:p>
        </p:txBody>
      </p:sp>
      <p:sp>
        <p:nvSpPr>
          <p:cNvPr id="1043"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mn-lt"/>
              </a:defRPr>
            </a:lvl1pPr>
          </a:lstStyle>
          <a:p>
            <a:pPr eaLnBrk="0" hangingPunct="0">
              <a:defRPr/>
            </a:pPr>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61" r:id="rId1"/>
  </p:sldLayoutIdLst>
  <p:txStyles>
    <p:titleStyle>
      <a:lvl1pPr algn="ctr" rtl="0" eaLnBrk="0" fontAlgn="base" hangingPunct="0">
        <a:lnSpc>
          <a:spcPct val="75000"/>
        </a:lnSpc>
        <a:spcBef>
          <a:spcPct val="0"/>
        </a:spcBef>
        <a:spcAft>
          <a:spcPct val="0"/>
        </a:spcAft>
        <a:defRPr sz="4400" b="1">
          <a:solidFill>
            <a:schemeClr val="tx2"/>
          </a:solidFill>
          <a:latin typeface="Calibri" pitchFamily="34" charset="0"/>
          <a:ea typeface="+mj-ea"/>
          <a:cs typeface="+mj-cs"/>
        </a:defRPr>
      </a:lvl1pPr>
      <a:lvl2pPr algn="ctr" rtl="0" eaLnBrk="0" fontAlgn="base" hangingPunct="0">
        <a:lnSpc>
          <a:spcPct val="75000"/>
        </a:lnSpc>
        <a:spcBef>
          <a:spcPct val="0"/>
        </a:spcBef>
        <a:spcAft>
          <a:spcPct val="0"/>
        </a:spcAft>
        <a:defRPr sz="4400" b="1">
          <a:solidFill>
            <a:schemeClr val="tx2"/>
          </a:solidFill>
          <a:latin typeface="Arial" charset="0"/>
        </a:defRPr>
      </a:lvl2pPr>
      <a:lvl3pPr algn="ctr" rtl="0" eaLnBrk="0" fontAlgn="base" hangingPunct="0">
        <a:lnSpc>
          <a:spcPct val="75000"/>
        </a:lnSpc>
        <a:spcBef>
          <a:spcPct val="0"/>
        </a:spcBef>
        <a:spcAft>
          <a:spcPct val="0"/>
        </a:spcAft>
        <a:defRPr sz="4400" b="1">
          <a:solidFill>
            <a:schemeClr val="tx2"/>
          </a:solidFill>
          <a:latin typeface="Arial" charset="0"/>
        </a:defRPr>
      </a:lvl3pPr>
      <a:lvl4pPr algn="ctr" rtl="0" eaLnBrk="0" fontAlgn="base" hangingPunct="0">
        <a:lnSpc>
          <a:spcPct val="75000"/>
        </a:lnSpc>
        <a:spcBef>
          <a:spcPct val="0"/>
        </a:spcBef>
        <a:spcAft>
          <a:spcPct val="0"/>
        </a:spcAft>
        <a:defRPr sz="4400" b="1">
          <a:solidFill>
            <a:schemeClr val="tx2"/>
          </a:solidFill>
          <a:latin typeface="Arial" charset="0"/>
        </a:defRPr>
      </a:lvl4pPr>
      <a:lvl5pPr algn="ctr" rtl="0" eaLnBrk="0" fontAlgn="base" hangingPunct="0">
        <a:lnSpc>
          <a:spcPct val="75000"/>
        </a:lnSpc>
        <a:spcBef>
          <a:spcPct val="0"/>
        </a:spcBef>
        <a:spcAft>
          <a:spcPct val="0"/>
        </a:spcAft>
        <a:defRPr sz="4400" b="1">
          <a:solidFill>
            <a:schemeClr val="tx2"/>
          </a:solidFill>
          <a:latin typeface="Arial" charset="0"/>
        </a:defRPr>
      </a:lvl5pPr>
      <a:lvl6pPr marL="457200" algn="ctr" rtl="0" eaLnBrk="0" fontAlgn="base" hangingPunct="0">
        <a:lnSpc>
          <a:spcPct val="75000"/>
        </a:lnSpc>
        <a:spcBef>
          <a:spcPct val="0"/>
        </a:spcBef>
        <a:spcAft>
          <a:spcPct val="0"/>
        </a:spcAft>
        <a:defRPr sz="4400" b="1">
          <a:solidFill>
            <a:schemeClr val="tx2"/>
          </a:solidFill>
          <a:latin typeface="Arial" charset="0"/>
        </a:defRPr>
      </a:lvl6pPr>
      <a:lvl7pPr marL="914400" algn="ctr" rtl="0" eaLnBrk="0" fontAlgn="base" hangingPunct="0">
        <a:lnSpc>
          <a:spcPct val="75000"/>
        </a:lnSpc>
        <a:spcBef>
          <a:spcPct val="0"/>
        </a:spcBef>
        <a:spcAft>
          <a:spcPct val="0"/>
        </a:spcAft>
        <a:defRPr sz="4400" b="1">
          <a:solidFill>
            <a:schemeClr val="tx2"/>
          </a:solidFill>
          <a:latin typeface="Arial" charset="0"/>
        </a:defRPr>
      </a:lvl7pPr>
      <a:lvl8pPr marL="1371600" algn="ctr" rtl="0" eaLnBrk="0" fontAlgn="base" hangingPunct="0">
        <a:lnSpc>
          <a:spcPct val="75000"/>
        </a:lnSpc>
        <a:spcBef>
          <a:spcPct val="0"/>
        </a:spcBef>
        <a:spcAft>
          <a:spcPct val="0"/>
        </a:spcAft>
        <a:defRPr sz="4400" b="1">
          <a:solidFill>
            <a:schemeClr val="tx2"/>
          </a:solidFill>
          <a:latin typeface="Arial" charset="0"/>
        </a:defRPr>
      </a:lvl8pPr>
      <a:lvl9pPr marL="1828800" algn="ctr" rtl="0" eaLnBrk="0" fontAlgn="base" hangingPunct="0">
        <a:lnSpc>
          <a:spcPct val="75000"/>
        </a:lnSpc>
        <a:spcBef>
          <a:spcPct val="0"/>
        </a:spcBef>
        <a:spcAft>
          <a:spcPct val="0"/>
        </a:spcAft>
        <a:defRPr sz="4400" b="1">
          <a:solidFill>
            <a:schemeClr val="tx2"/>
          </a:solidFill>
          <a:latin typeface="Arial" charset="0"/>
        </a:defRPr>
      </a:lvl9pPr>
    </p:titleStyle>
    <p:bodyStyle>
      <a:lvl1pPr marL="342900" indent="-342900" algn="l" rtl="0" eaLnBrk="0" fontAlgn="base" hangingPunct="0">
        <a:lnSpc>
          <a:spcPct val="90000"/>
        </a:lnSpc>
        <a:spcBef>
          <a:spcPct val="0"/>
        </a:spcBef>
        <a:spcAft>
          <a:spcPct val="0"/>
        </a:spcAft>
        <a:buClr>
          <a:srgbClr val="FF3399"/>
        </a:buClr>
        <a:buSzPct val="75000"/>
        <a:buFont typeface="Monotype Sorts" pitchFamily="2" charset="2"/>
        <a:buChar char="u"/>
        <a:defRPr sz="4000" b="1">
          <a:solidFill>
            <a:schemeClr val="tx1"/>
          </a:solidFill>
          <a:latin typeface="+mn-lt"/>
          <a:ea typeface="+mn-ea"/>
          <a:cs typeface="+mn-cs"/>
        </a:defRPr>
      </a:lvl1pPr>
      <a:lvl2pPr marL="742950" indent="-285750" algn="l" rtl="0" eaLnBrk="0" fontAlgn="base" hangingPunct="0">
        <a:lnSpc>
          <a:spcPct val="90000"/>
        </a:lnSpc>
        <a:spcBef>
          <a:spcPct val="0"/>
        </a:spcBef>
        <a:spcAft>
          <a:spcPct val="0"/>
        </a:spcAft>
        <a:buClr>
          <a:srgbClr val="FF3399"/>
        </a:buClr>
        <a:buSzPct val="75000"/>
        <a:buFont typeface="Monotype Sorts" pitchFamily="2" charset="2"/>
        <a:buChar char="u"/>
        <a:defRPr sz="2800">
          <a:solidFill>
            <a:schemeClr val="tx1"/>
          </a:solidFill>
          <a:latin typeface="+mn-lt"/>
        </a:defRPr>
      </a:lvl2pPr>
      <a:lvl3pPr marL="1143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400">
          <a:solidFill>
            <a:schemeClr val="tx1"/>
          </a:solidFill>
          <a:latin typeface="+mn-lt"/>
        </a:defRPr>
      </a:lvl3pPr>
      <a:lvl4pPr marL="1600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4pPr>
      <a:lvl5pPr marL="20574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5pPr>
      <a:lvl6pPr marL="25146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6pPr>
      <a:lvl7pPr marL="29718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7pPr>
      <a:lvl8pPr marL="34290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8pPr>
      <a:lvl9pPr marL="3886200" indent="-228600" algn="l" rtl="0" eaLnBrk="0" fontAlgn="base" hangingPunct="0">
        <a:lnSpc>
          <a:spcPct val="90000"/>
        </a:lnSpc>
        <a:spcBef>
          <a:spcPct val="0"/>
        </a:spcBef>
        <a:spcAft>
          <a:spcPct val="0"/>
        </a:spcAft>
        <a:buClr>
          <a:srgbClr val="FF3399"/>
        </a:buClr>
        <a:buSzPct val="75000"/>
        <a:buFont typeface="Monotype Sorts" pitchFamily="2" charset="2"/>
        <a:buChar char="u"/>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file:///C:\Users\Phil\Desktop\current%20stuff\brunel%20pieces%203\Newcastle.pptx#-1,1,Slide 1"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hyperlink" Target="https://vimeo.com/293922682" TargetMode="External"/><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sally-brown.net/2019/03/08/invigorating-the-curriculum-with-vascular-learning-outcomes/" TargetMode="Externa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hyperlink" Target="../york.bmp"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phil-race.co.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sally-brown.net/2019/03/08/invigorating-the-curriculum-with-vascular-learning-outcom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124915" y="449154"/>
            <a:ext cx="7200998" cy="2736380"/>
          </a:xfrm>
          <a:noFill/>
        </p:spPr>
        <p:txBody>
          <a:bodyPr/>
          <a:lstStyle/>
          <a:p>
            <a:pPr algn="ctr">
              <a:defRPr/>
            </a:pPr>
            <a:r>
              <a:rPr lang="en-GB" sz="8000" dirty="0">
                <a:solidFill>
                  <a:srgbClr val="FF0000"/>
                </a:solidFill>
                <a:latin typeface="AR CARTER" panose="02000000000000000000" pitchFamily="2" charset="0"/>
              </a:rPr>
              <a:t>‘Beyond the Tyranny of learning outcomes?’</a:t>
            </a:r>
            <a:endParaRPr lang="en-GB" sz="3600" dirty="0">
              <a:solidFill>
                <a:srgbClr val="92D050"/>
              </a:solidFill>
              <a:latin typeface="+mn-lt"/>
            </a:endParaRPr>
          </a:p>
        </p:txBody>
      </p:sp>
      <p:sp>
        <p:nvSpPr>
          <p:cNvPr id="5" name="Rectangle 8">
            <a:hlinkClick r:id="rId3" action="ppaction://hlinkpres?slideindex=1&amp;slidetitle="/>
          </p:cNvPr>
          <p:cNvSpPr>
            <a:spLocks noChangeArrowheads="1"/>
          </p:cNvSpPr>
          <p:nvPr/>
        </p:nvSpPr>
        <p:spPr bwMode="auto">
          <a:xfrm>
            <a:off x="251400" y="4293120"/>
            <a:ext cx="7056980" cy="2266586"/>
          </a:xfrm>
          <a:prstGeom prst="rect">
            <a:avLst/>
          </a:prstGeom>
          <a:solidFill>
            <a:srgbClr val="FFFFFF"/>
          </a:solidFill>
          <a:ln w="12700">
            <a:noFill/>
            <a:miter lim="800000"/>
            <a:headEnd/>
            <a:tailEnd/>
          </a:ln>
        </p:spPr>
        <p:txBody>
          <a:bodyPr lIns="92075" tIns="46038" rIns="92075" bIns="46038" anchor="ctr"/>
          <a:lstStyle/>
          <a:p>
            <a:pPr marL="723900" indent="-723900" algn="ctr" eaLnBrk="0" hangingPunct="0">
              <a:spcBef>
                <a:spcPct val="20000"/>
              </a:spcBef>
              <a:buClr>
                <a:srgbClr val="7E9CE8"/>
              </a:buClr>
              <a:buFont typeface="Wingdings" pitchFamily="2" charset="2"/>
              <a:buNone/>
            </a:pPr>
            <a:r>
              <a:rPr lang="en-GB" sz="2800" b="1" dirty="0">
                <a:solidFill>
                  <a:srgbClr val="000000"/>
                </a:solidFill>
                <a:latin typeface="Arial" pitchFamily="34" charset="0"/>
              </a:rPr>
              <a:t>Phil Race</a:t>
            </a:r>
          </a:p>
          <a:p>
            <a:pPr marL="723900" indent="-723900" algn="ctr" eaLnBrk="0" hangingPunct="0">
              <a:spcBef>
                <a:spcPct val="20000"/>
              </a:spcBef>
              <a:buClr>
                <a:srgbClr val="7E9CE8"/>
              </a:buClr>
              <a:buFont typeface="Wingdings" pitchFamily="2" charset="2"/>
              <a:buNone/>
            </a:pPr>
            <a:r>
              <a:rPr lang="en-GB" sz="1800" b="1" dirty="0">
                <a:solidFill>
                  <a:srgbClr val="008000"/>
                </a:solidFill>
                <a:latin typeface="Arial" pitchFamily="34" charset="0"/>
              </a:rPr>
              <a:t>(from Newcastle-upon-Tyne)</a:t>
            </a:r>
          </a:p>
          <a:p>
            <a:pPr marL="723900" indent="-723900" algn="ctr" eaLnBrk="0" hangingPunct="0">
              <a:spcBef>
                <a:spcPct val="20000"/>
              </a:spcBef>
              <a:buClr>
                <a:srgbClr val="7E9CE8"/>
              </a:buClr>
              <a:buFont typeface="Wingdings" pitchFamily="2" charset="2"/>
              <a:buNone/>
            </a:pPr>
            <a:r>
              <a:rPr lang="en-GB" sz="1400" b="1" dirty="0">
                <a:solidFill>
                  <a:srgbClr val="000000"/>
                </a:solidFill>
                <a:latin typeface="Arial" pitchFamily="34" charset="0"/>
              </a:rPr>
              <a:t>BSc  PhD  PGCE  FCIPD  PFHEA   NTF </a:t>
            </a:r>
          </a:p>
          <a:p>
            <a:pPr algn="ctr" eaLnBrk="0" hangingPunct="0">
              <a:lnSpc>
                <a:spcPct val="90000"/>
              </a:lnSpc>
              <a:buClr>
                <a:srgbClr val="FF3399"/>
              </a:buClr>
              <a:buSzPct val="75000"/>
              <a:buFont typeface="Monotype Sorts" pitchFamily="2" charset="2"/>
              <a:buNone/>
            </a:pPr>
            <a:r>
              <a:rPr lang="en-GB" sz="1800" b="1" dirty="0">
                <a:solidFill>
                  <a:srgbClr val="4F81BD"/>
                </a:solidFill>
                <a:latin typeface="Arial" charset="0"/>
              </a:rPr>
              <a:t>Follow Phil 	@RacePhil </a:t>
            </a:r>
            <a:endParaRPr lang="en-GB" sz="1800" b="1" dirty="0">
              <a:solidFill>
                <a:srgbClr val="4F81BD"/>
              </a:solidFill>
              <a:latin typeface="Arial" pitchFamily="34" charset="0"/>
            </a:endParaRP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Visiting Professor:  University of Plymouth and Edge Hill University</a:t>
            </a: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Emeritus Professor, Leeds Beckett University</a:t>
            </a:r>
          </a:p>
        </p:txBody>
      </p:sp>
      <p:sp>
        <p:nvSpPr>
          <p:cNvPr id="6" name="Action Button: Custom 5">
            <a:hlinkClick r:id="rId4" action="ppaction://hlinkpres?slideindex=1&amp;slidetitle=Slide 1" highlightClick="1"/>
          </p:cNvPr>
          <p:cNvSpPr/>
          <p:nvPr/>
        </p:nvSpPr>
        <p:spPr>
          <a:xfrm>
            <a:off x="7308380" y="2924930"/>
            <a:ext cx="1042416" cy="1042416"/>
          </a:xfrm>
          <a:prstGeom prst="actionButtonBlank">
            <a:avLst/>
          </a:prstGeom>
          <a:solidFill>
            <a:srgbClr val="FFFFFF">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400">
              <a:solidFill>
                <a:srgbClr val="FFFFFF"/>
              </a:solidFill>
              <a:latin typeface="Calibri" pitchFamily="34" charset="0"/>
            </a:endParaRPr>
          </a:p>
        </p:txBody>
      </p:sp>
      <p:sp>
        <p:nvSpPr>
          <p:cNvPr id="2" name="Rectangle 1"/>
          <p:cNvSpPr/>
          <p:nvPr/>
        </p:nvSpPr>
        <p:spPr>
          <a:xfrm>
            <a:off x="251400" y="3446138"/>
            <a:ext cx="7056980" cy="830997"/>
          </a:xfrm>
          <a:prstGeom prst="rect">
            <a:avLst/>
          </a:prstGeom>
          <a:solidFill>
            <a:srgbClr val="FFFF00"/>
          </a:solidFill>
        </p:spPr>
        <p:txBody>
          <a:bodyPr wrap="square">
            <a:spAutoFit/>
          </a:bodyPr>
          <a:lstStyle/>
          <a:p>
            <a:pPr algn="ctr"/>
            <a:r>
              <a:rPr lang="en-GB" sz="2400" b="1" dirty="0">
                <a:solidFill>
                  <a:schemeClr val="bg1"/>
                </a:solidFill>
              </a:rPr>
              <a:t>28</a:t>
            </a:r>
            <a:r>
              <a:rPr lang="en-GB" sz="2400" b="1" baseline="30000" dirty="0">
                <a:solidFill>
                  <a:schemeClr val="bg1"/>
                </a:solidFill>
              </a:rPr>
              <a:t>th</a:t>
            </a:r>
            <a:r>
              <a:rPr lang="en-GB" sz="2400" b="1" dirty="0">
                <a:solidFill>
                  <a:schemeClr val="bg1"/>
                </a:solidFill>
              </a:rPr>
              <a:t> March 2019 ANTF Symposium, </a:t>
            </a:r>
          </a:p>
          <a:p>
            <a:pPr algn="ctr"/>
            <a:r>
              <a:rPr lang="en-GB" sz="2400" b="1" dirty="0">
                <a:solidFill>
                  <a:schemeClr val="bg1"/>
                </a:solidFill>
              </a:rPr>
              <a:t>Birmingham City University</a:t>
            </a:r>
            <a:endParaRPr lang="en-GB" sz="2400" dirty="0">
              <a:solidFill>
                <a:schemeClr val="bg1"/>
              </a:solidFill>
            </a:endParaRPr>
          </a:p>
        </p:txBody>
      </p:sp>
      <p:pic>
        <p:nvPicPr>
          <p:cNvPr id="4" name="Picture 3">
            <a:extLst>
              <a:ext uri="{FF2B5EF4-FFF2-40B4-BE49-F238E27FC236}">
                <a16:creationId xmlns:a16="http://schemas.microsoft.com/office/drawing/2014/main" id="{8A45BB1C-F28A-4BBD-AE07-498817CD29B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9194" y="5517290"/>
            <a:ext cx="540075" cy="29709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7453-3396-4FAB-9A69-65EB04A0E248}"/>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SMART learning outcomes?</a:t>
            </a:r>
          </a:p>
        </p:txBody>
      </p:sp>
      <p:sp>
        <p:nvSpPr>
          <p:cNvPr id="3" name="Content Placeholder 2">
            <a:extLst>
              <a:ext uri="{FF2B5EF4-FFF2-40B4-BE49-F238E27FC236}">
                <a16:creationId xmlns:a16="http://schemas.microsoft.com/office/drawing/2014/main" id="{1508C163-5947-48A4-82CC-77D4D752FD08}"/>
              </a:ext>
            </a:extLst>
          </p:cNvPr>
          <p:cNvSpPr>
            <a:spLocks noGrp="1"/>
          </p:cNvSpPr>
          <p:nvPr>
            <p:ph idx="1"/>
          </p:nvPr>
        </p:nvSpPr>
        <p:spPr/>
        <p:txBody>
          <a:bodyPr/>
          <a:lstStyle/>
          <a:p>
            <a:r>
              <a:rPr lang="en-GB" sz="4400" dirty="0"/>
              <a:t>Specific,</a:t>
            </a:r>
          </a:p>
          <a:p>
            <a:r>
              <a:rPr lang="en-GB" sz="4400" dirty="0"/>
              <a:t>Measureable,</a:t>
            </a:r>
          </a:p>
          <a:p>
            <a:r>
              <a:rPr lang="en-GB" sz="4400" dirty="0"/>
              <a:t>Achievable, </a:t>
            </a:r>
          </a:p>
          <a:p>
            <a:r>
              <a:rPr lang="en-GB" sz="4400" dirty="0"/>
              <a:t>Realistic,</a:t>
            </a:r>
          </a:p>
          <a:p>
            <a:r>
              <a:rPr lang="en-GB" sz="4400" dirty="0"/>
              <a:t>Time-constrained.</a:t>
            </a:r>
          </a:p>
        </p:txBody>
      </p:sp>
      <p:sp>
        <p:nvSpPr>
          <p:cNvPr id="5" name="Rectangle 4">
            <a:extLst>
              <a:ext uri="{FF2B5EF4-FFF2-40B4-BE49-F238E27FC236}">
                <a16:creationId xmlns:a16="http://schemas.microsoft.com/office/drawing/2014/main" id="{7283C179-9E1E-412C-A243-154FDD50A7CB}"/>
              </a:ext>
            </a:extLst>
          </p:cNvPr>
          <p:cNvSpPr/>
          <p:nvPr/>
        </p:nvSpPr>
        <p:spPr bwMode="auto">
          <a:xfrm>
            <a:off x="971500" y="980660"/>
            <a:ext cx="360050" cy="4392610"/>
          </a:xfrm>
          <a:prstGeom prst="rect">
            <a:avLst/>
          </a:prstGeom>
          <a:solidFill>
            <a:srgbClr val="FFFF00">
              <a:alpha val="45882"/>
            </a:srgbClr>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a:ln>
                <a:noFill/>
              </a:ln>
              <a:solidFill>
                <a:schemeClr val="tx1"/>
              </a:solidFill>
              <a:effectLst/>
              <a:latin typeface="Comic Sans MS" pitchFamily="66" charset="0"/>
            </a:endParaRPr>
          </a:p>
        </p:txBody>
      </p:sp>
    </p:spTree>
    <p:extLst>
      <p:ext uri="{BB962C8B-B14F-4D97-AF65-F5344CB8AC3E}">
        <p14:creationId xmlns:p14="http://schemas.microsoft.com/office/powerpoint/2010/main" val="22312727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5B63-3C1D-41CF-83CE-F60C96E77E97}"/>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Task 1</a:t>
            </a:r>
          </a:p>
        </p:txBody>
      </p:sp>
      <p:sp>
        <p:nvSpPr>
          <p:cNvPr id="3" name="Content Placeholder 2">
            <a:extLst>
              <a:ext uri="{FF2B5EF4-FFF2-40B4-BE49-F238E27FC236}">
                <a16:creationId xmlns:a16="http://schemas.microsoft.com/office/drawing/2014/main" id="{D0406AE5-F39B-4297-B784-78C4B265382E}"/>
              </a:ext>
            </a:extLst>
          </p:cNvPr>
          <p:cNvSpPr>
            <a:spLocks noGrp="1"/>
          </p:cNvSpPr>
          <p:nvPr>
            <p:ph idx="1"/>
          </p:nvPr>
        </p:nvSpPr>
        <p:spPr/>
        <p:txBody>
          <a:bodyPr/>
          <a:lstStyle/>
          <a:p>
            <a:r>
              <a:rPr lang="en-GB" sz="2800" dirty="0"/>
              <a:t>On a purple post-it, please jot down a few words about what you want from this session.</a:t>
            </a:r>
          </a:p>
          <a:p>
            <a:r>
              <a:rPr lang="en-GB" sz="2800" dirty="0"/>
              <a:t>On a blue post-it, please jot down a word or two about what you’re already bringing to this session?</a:t>
            </a:r>
          </a:p>
          <a:p>
            <a:r>
              <a:rPr lang="en-GB" sz="2800" dirty="0"/>
              <a:t>Now please swap post-its randomly.</a:t>
            </a:r>
          </a:p>
          <a:p>
            <a:r>
              <a:rPr lang="en-GB" sz="2800" dirty="0"/>
              <a:t>If chosen, please read out what’s on the post-its you now have, with </a:t>
            </a:r>
            <a:r>
              <a:rPr lang="en-GB" sz="2800" dirty="0">
                <a:solidFill>
                  <a:srgbClr val="FF0000"/>
                </a:solidFill>
              </a:rPr>
              <a:t>passion and drama</a:t>
            </a:r>
            <a:r>
              <a:rPr lang="en-GB" sz="2800" dirty="0"/>
              <a:t>.</a:t>
            </a:r>
          </a:p>
          <a:p>
            <a:r>
              <a:rPr lang="en-GB" sz="2800" dirty="0"/>
              <a:t>Please stick them up on a chart or wall.</a:t>
            </a:r>
          </a:p>
        </p:txBody>
      </p:sp>
      <p:sp>
        <p:nvSpPr>
          <p:cNvPr id="4" name="Rectangle 3">
            <a:extLst>
              <a:ext uri="{FF2B5EF4-FFF2-40B4-BE49-F238E27FC236}">
                <a16:creationId xmlns:a16="http://schemas.microsoft.com/office/drawing/2014/main" id="{733464A1-E275-45C9-BAD2-4A04437A454C}"/>
              </a:ext>
            </a:extLst>
          </p:cNvPr>
          <p:cNvSpPr/>
          <p:nvPr/>
        </p:nvSpPr>
        <p:spPr bwMode="auto">
          <a:xfrm>
            <a:off x="827480" y="171755"/>
            <a:ext cx="914400" cy="914400"/>
          </a:xfrm>
          <a:prstGeom prst="rect">
            <a:avLst/>
          </a:prstGeom>
          <a:solidFill>
            <a:srgbClr val="CC00CC"/>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dirty="0">
              <a:ln>
                <a:noFill/>
              </a:ln>
              <a:solidFill>
                <a:schemeClr val="tx1"/>
              </a:solidFill>
              <a:effectLst/>
              <a:latin typeface="Comic Sans MS" pitchFamily="66" charset="0"/>
            </a:endParaRPr>
          </a:p>
        </p:txBody>
      </p:sp>
      <p:sp>
        <p:nvSpPr>
          <p:cNvPr id="5" name="Rectangle 4">
            <a:extLst>
              <a:ext uri="{FF2B5EF4-FFF2-40B4-BE49-F238E27FC236}">
                <a16:creationId xmlns:a16="http://schemas.microsoft.com/office/drawing/2014/main" id="{B8FAA15B-45C3-4D4E-A1A2-432F5851E810}"/>
              </a:ext>
            </a:extLst>
          </p:cNvPr>
          <p:cNvSpPr/>
          <p:nvPr/>
        </p:nvSpPr>
        <p:spPr bwMode="auto">
          <a:xfrm>
            <a:off x="7596420" y="199455"/>
            <a:ext cx="914400" cy="914400"/>
          </a:xfrm>
          <a:prstGeom prst="rect">
            <a:avLst/>
          </a:prstGeom>
          <a:solidFill>
            <a:srgbClr val="00B0F0"/>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dirty="0">
              <a:ln>
                <a:noFill/>
              </a:ln>
              <a:solidFill>
                <a:schemeClr val="tx1"/>
              </a:solidFill>
              <a:effectLst/>
              <a:latin typeface="Comic Sans MS" pitchFamily="66" charset="0"/>
            </a:endParaRPr>
          </a:p>
        </p:txBody>
      </p:sp>
    </p:spTree>
    <p:extLst>
      <p:ext uri="{BB962C8B-B14F-4D97-AF65-F5344CB8AC3E}">
        <p14:creationId xmlns:p14="http://schemas.microsoft.com/office/powerpoint/2010/main" val="338718715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0" y="1"/>
            <a:ext cx="8964613" cy="908732"/>
          </a:xfrm>
          <a:noFill/>
          <a:ln w="12700">
            <a:noFill/>
            <a:miter lim="800000"/>
            <a:headEnd/>
            <a:tailEnd/>
          </a:ln>
          <a:effectLst/>
        </p:spPr>
        <p:txBody>
          <a:bodyPr vert="horz" lIns="92075" tIns="46038" rIns="92075" bIns="46038" rtlCol="0" anchor="ctr">
            <a:normAutofit/>
          </a:bodyPr>
          <a:lstStyle/>
          <a:p>
            <a:pPr eaLnBrk="0" hangingPunct="0">
              <a:lnSpc>
                <a:spcPct val="80000"/>
              </a:lnSpc>
            </a:pPr>
            <a:endParaRPr lang="en-GB" sz="3200" kern="1200" dirty="0">
              <a:solidFill>
                <a:srgbClr val="800080"/>
              </a:solidFill>
              <a:ea typeface="+mn-ea"/>
              <a:cs typeface="+mn-cs"/>
            </a:endParaRPr>
          </a:p>
        </p:txBody>
      </p:sp>
      <p:sp>
        <p:nvSpPr>
          <p:cNvPr id="24582" name="Rectangle 3"/>
          <p:cNvSpPr>
            <a:spLocks noGrp="1" noChangeArrowheads="1"/>
          </p:cNvSpPr>
          <p:nvPr>
            <p:ph idx="1"/>
          </p:nvPr>
        </p:nvSpPr>
        <p:spPr>
          <a:xfrm>
            <a:off x="358777" y="980729"/>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467430" y="908733"/>
            <a:ext cx="8352928" cy="1872177"/>
          </a:xfrm>
          <a:prstGeom prst="rect">
            <a:avLst/>
          </a:prstGeom>
          <a:solidFill>
            <a:srgbClr val="FFFF00"/>
          </a:solid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will I be expected to show for this?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What does a good one look like, and a bad one?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000000"/>
                </a:solidFill>
                <a:effectLst/>
                <a:uLnTx/>
                <a:uFillTx/>
                <a:latin typeface="Comic Sans MS" pitchFamily="66" charset="0"/>
                <a:ea typeface="+mn-ea"/>
                <a:cs typeface="+mn-cs"/>
              </a:rPr>
              <a:t>Where does this fit into the big picture?</a:t>
            </a:r>
          </a:p>
        </p:txBody>
      </p:sp>
      <p:sp>
        <p:nvSpPr>
          <p:cNvPr id="5" name="TextBox 4"/>
          <p:cNvSpPr txBox="1"/>
          <p:nvPr/>
        </p:nvSpPr>
        <p:spPr>
          <a:xfrm>
            <a:off x="467430" y="2"/>
            <a:ext cx="8399094" cy="908731"/>
          </a:xfrm>
          <a:prstGeom prst="rect">
            <a:avLst/>
          </a:prstGeom>
          <a:solidFill>
            <a:schemeClr val="accent2"/>
          </a:solidFill>
        </p:spPr>
        <p:txBody>
          <a:bodyPr wrap="none" rtlCol="0">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0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Constructive Alignment: John Biggs</a:t>
            </a:r>
          </a:p>
        </p:txBody>
      </p:sp>
      <p:sp>
        <p:nvSpPr>
          <p:cNvPr id="7" name="TextBox 6"/>
          <p:cNvSpPr txBox="1"/>
          <p:nvPr/>
        </p:nvSpPr>
        <p:spPr>
          <a:xfrm>
            <a:off x="251401" y="2996946"/>
            <a:ext cx="2520350" cy="2246769"/>
          </a:xfrm>
          <a:prstGeom prst="rect">
            <a:avLst/>
          </a:prstGeom>
          <a:solidFill>
            <a:srgbClr val="CCFFCC"/>
          </a:solidFill>
          <a:ln>
            <a:solidFill>
              <a:srgbClr val="CC0000"/>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Some of the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tools we can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use in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face-to-face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C00000"/>
                </a:solidFill>
                <a:effectLst/>
                <a:uLnTx/>
                <a:uFillTx/>
                <a:latin typeface="Comic Sans MS" pitchFamily="66" charset="0"/>
                <a:ea typeface="+mn-ea"/>
                <a:cs typeface="+mn-cs"/>
              </a:rPr>
              <a:t>contexts</a:t>
            </a:r>
          </a:p>
        </p:txBody>
      </p:sp>
    </p:spTree>
    <p:extLst>
      <p:ext uri="{BB962C8B-B14F-4D97-AF65-F5344CB8AC3E}">
        <p14:creationId xmlns:p14="http://schemas.microsoft.com/office/powerpoint/2010/main" val="419378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5"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923DB-7AEF-43BF-8AA0-4A1F6662229D}"/>
              </a:ext>
            </a:extLst>
          </p:cNvPr>
          <p:cNvSpPr>
            <a:spLocks noGrp="1"/>
          </p:cNvSpPr>
          <p:nvPr>
            <p:ph type="title"/>
          </p:nvPr>
        </p:nvSpPr>
        <p:spPr>
          <a:xfrm>
            <a:off x="0" y="620610"/>
            <a:ext cx="9143999" cy="1584220"/>
          </a:xfrm>
        </p:spPr>
        <p:txBody>
          <a:bodyPr/>
          <a:lstStyle/>
          <a:p>
            <a:r>
              <a:rPr lang="en-GB" sz="3200" b="1" dirty="0">
                <a:solidFill>
                  <a:srgbClr val="00B0F0"/>
                </a:solidFill>
              </a:rPr>
              <a:t>“Micro-management of learning is killing creativity”</a:t>
            </a:r>
            <a:br>
              <a:rPr lang="en-GB" sz="3200" b="1" dirty="0"/>
            </a:br>
            <a:br>
              <a:rPr lang="en-GB" sz="3200" b="1" dirty="0"/>
            </a:br>
            <a:r>
              <a:rPr lang="en-GB" sz="2800" b="1" dirty="0"/>
              <a:t>Learning outcomes are very well intentioned, but their use discourages students from thinking outside the tick box, says Robert Nelson</a:t>
            </a:r>
            <a:r>
              <a:rPr lang="en-GB" sz="3200" b="1" dirty="0"/>
              <a:t> (</a:t>
            </a:r>
            <a:r>
              <a:rPr lang="en-GB" sz="2800" b="1" dirty="0"/>
              <a:t>July 12, 2018 THE)</a:t>
            </a:r>
          </a:p>
        </p:txBody>
      </p:sp>
      <p:sp>
        <p:nvSpPr>
          <p:cNvPr id="3" name="Content Placeholder 2">
            <a:extLst>
              <a:ext uri="{FF2B5EF4-FFF2-40B4-BE49-F238E27FC236}">
                <a16:creationId xmlns:a16="http://schemas.microsoft.com/office/drawing/2014/main" id="{931A3C2F-35D6-43D8-93FF-5A02993ED186}"/>
              </a:ext>
            </a:extLst>
          </p:cNvPr>
          <p:cNvSpPr>
            <a:spLocks noGrp="1"/>
          </p:cNvSpPr>
          <p:nvPr>
            <p:ph idx="1"/>
          </p:nvPr>
        </p:nvSpPr>
        <p:spPr>
          <a:xfrm>
            <a:off x="358777" y="2636890"/>
            <a:ext cx="8605838" cy="3230512"/>
          </a:xfrm>
        </p:spPr>
        <p:txBody>
          <a:bodyPr/>
          <a:lstStyle/>
          <a:p>
            <a:pPr marL="0" indent="0">
              <a:buNone/>
            </a:pPr>
            <a:r>
              <a:rPr lang="en-GB" dirty="0"/>
              <a:t>“Internationally, education discourages imaginative growth. Institutions all say that they want creativity to be cultivated and it is often mentioned as a graduate attribute. But the grid of expectations around individual courses makes engaging the imagination uncompetitive for all but an exceptionally talented elite”.</a:t>
            </a:r>
          </a:p>
        </p:txBody>
      </p:sp>
    </p:spTree>
    <p:extLst>
      <p:ext uri="{BB962C8B-B14F-4D97-AF65-F5344CB8AC3E}">
        <p14:creationId xmlns:p14="http://schemas.microsoft.com/office/powerpoint/2010/main" val="134991089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97596-FFF8-44A7-89FB-EA970396F3B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These concerns are  not new!</a:t>
            </a:r>
          </a:p>
        </p:txBody>
      </p:sp>
      <p:sp>
        <p:nvSpPr>
          <p:cNvPr id="3" name="Content Placeholder 2">
            <a:extLst>
              <a:ext uri="{FF2B5EF4-FFF2-40B4-BE49-F238E27FC236}">
                <a16:creationId xmlns:a16="http://schemas.microsoft.com/office/drawing/2014/main" id="{129C4593-2279-4C85-A3B2-DDFC337D5EF1}"/>
              </a:ext>
            </a:extLst>
          </p:cNvPr>
          <p:cNvSpPr>
            <a:spLocks noGrp="1"/>
          </p:cNvSpPr>
          <p:nvPr>
            <p:ph idx="1"/>
          </p:nvPr>
        </p:nvSpPr>
        <p:spPr/>
        <p:txBody>
          <a:bodyPr/>
          <a:lstStyle/>
          <a:p>
            <a:pPr marL="0" indent="0">
              <a:buNone/>
            </a:pPr>
            <a:r>
              <a:rPr lang="en-GB" dirty="0" err="1"/>
              <a:t>Westera</a:t>
            </a:r>
            <a:r>
              <a:rPr lang="en-GB" dirty="0"/>
              <a:t> (2001):</a:t>
            </a:r>
          </a:p>
          <a:p>
            <a:pPr marL="0" indent="0">
              <a:buNone/>
            </a:pPr>
            <a:r>
              <a:rPr lang="en-GB" dirty="0"/>
              <a:t>…The competence concept is quite troublesome, and it is argued that the term has </a:t>
            </a:r>
            <a:r>
              <a:rPr lang="en-GB"/>
              <a:t>no significance </a:t>
            </a:r>
            <a:r>
              <a:rPr lang="en-GB" dirty="0"/>
              <a:t>beyond that which is associated with the term ‘skills’. </a:t>
            </a:r>
          </a:p>
        </p:txBody>
      </p:sp>
    </p:spTree>
    <p:extLst>
      <p:ext uri="{BB962C8B-B14F-4D97-AF65-F5344CB8AC3E}">
        <p14:creationId xmlns:p14="http://schemas.microsoft.com/office/powerpoint/2010/main" val="1279218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4220-4758-494B-8C8F-B53559CF687A}"/>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“We don’t need those learning outcomes” : Paul Kleiman reports…</a:t>
            </a:r>
          </a:p>
        </p:txBody>
      </p:sp>
      <p:sp>
        <p:nvSpPr>
          <p:cNvPr id="3" name="Content Placeholder 2">
            <a:extLst>
              <a:ext uri="{FF2B5EF4-FFF2-40B4-BE49-F238E27FC236}">
                <a16:creationId xmlns:a16="http://schemas.microsoft.com/office/drawing/2014/main" id="{A6D956D8-38C4-4AB7-86BA-7E9DE7DAC1CE}"/>
              </a:ext>
            </a:extLst>
          </p:cNvPr>
          <p:cNvSpPr>
            <a:spLocks noGrp="1"/>
          </p:cNvSpPr>
          <p:nvPr>
            <p:ph idx="1"/>
          </p:nvPr>
        </p:nvSpPr>
        <p:spPr/>
        <p:txBody>
          <a:bodyPr/>
          <a:lstStyle/>
          <a:p>
            <a:r>
              <a:rPr lang="en-GB" sz="2800" dirty="0"/>
              <a:t>“Through the introduction of the new assessment model we have seen a significant improvement in assessment participation and achievement. In a single academic year modular failure has reduced from 18.70% to 0.37%, non-submissions from 10.43% to 0% and extenuating circumstances from 17.39% to 6.59%. The model has made space for teaching staff to spend more time with students.”</a:t>
            </a:r>
          </a:p>
          <a:p>
            <a:pPr marL="0" indent="0">
              <a:buNone/>
            </a:pPr>
            <a:r>
              <a:rPr lang="en-GB" sz="2800" dirty="0"/>
              <a:t>Via Twitter, on Kleiman, 2018</a:t>
            </a:r>
          </a:p>
        </p:txBody>
      </p:sp>
    </p:spTree>
    <p:extLst>
      <p:ext uri="{BB962C8B-B14F-4D97-AF65-F5344CB8AC3E}">
        <p14:creationId xmlns:p14="http://schemas.microsoft.com/office/powerpoint/2010/main" val="224892087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28" y="152401"/>
            <a:ext cx="9128798" cy="6810374"/>
          </a:xfrm>
          <a:prstGeom prst="rect">
            <a:avLst/>
          </a:prstGeom>
        </p:spPr>
      </p:pic>
      <p:sp>
        <p:nvSpPr>
          <p:cNvPr id="5" name="TextBox 4">
            <a:extLst>
              <a:ext uri="{FF2B5EF4-FFF2-40B4-BE49-F238E27FC236}">
                <a16:creationId xmlns:a16="http://schemas.microsoft.com/office/drawing/2014/main" id="{D95BB0F9-6185-4B29-8D08-B27D90986F1D}"/>
              </a:ext>
            </a:extLst>
          </p:cNvPr>
          <p:cNvSpPr txBox="1"/>
          <p:nvPr/>
        </p:nvSpPr>
        <p:spPr>
          <a:xfrm>
            <a:off x="4587303" y="171281"/>
            <a:ext cx="4556697" cy="830997"/>
          </a:xfrm>
          <a:prstGeom prst="rect">
            <a:avLst/>
          </a:prstGeom>
          <a:solidFill>
            <a:srgbClr val="FFFF00"/>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Do we get what we ask for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with intended learning outcomes?</a:t>
            </a:r>
          </a:p>
        </p:txBody>
      </p:sp>
      <p:sp>
        <p:nvSpPr>
          <p:cNvPr id="6" name="TextBox 5">
            <a:extLst>
              <a:ext uri="{FF2B5EF4-FFF2-40B4-BE49-F238E27FC236}">
                <a16:creationId xmlns:a16="http://schemas.microsoft.com/office/drawing/2014/main" id="{BFA789BE-0951-4E9E-8277-B8B0966D2FA3}"/>
              </a:ext>
            </a:extLst>
          </p:cNvPr>
          <p:cNvSpPr txBox="1"/>
          <p:nvPr/>
        </p:nvSpPr>
        <p:spPr>
          <a:xfrm>
            <a:off x="3213912" y="4624367"/>
            <a:ext cx="5851858" cy="954107"/>
          </a:xfrm>
          <a:prstGeom prst="rect">
            <a:avLst/>
          </a:prstGeom>
          <a:solidFill>
            <a:srgbClr val="00B0F0">
              <a:alpha val="50196"/>
            </a:srgb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Have we any idea of how many of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 these might also have been involved?</a:t>
            </a:r>
          </a:p>
        </p:txBody>
      </p:sp>
    </p:spTree>
    <p:extLst>
      <p:ext uri="{BB962C8B-B14F-4D97-AF65-F5344CB8AC3E}">
        <p14:creationId xmlns:p14="http://schemas.microsoft.com/office/powerpoint/2010/main" val="395300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5E9D56C-EB8E-4ED5-82D0-6A6E586CA6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576581" cy="6858000"/>
          </a:xfrm>
          <a:prstGeom prst="rect">
            <a:avLst/>
          </a:prstGeom>
        </p:spPr>
      </p:pic>
      <p:sp>
        <p:nvSpPr>
          <p:cNvPr id="6" name="Rectangle 5">
            <a:extLst>
              <a:ext uri="{FF2B5EF4-FFF2-40B4-BE49-F238E27FC236}">
                <a16:creationId xmlns:a16="http://schemas.microsoft.com/office/drawing/2014/main" id="{0722C74F-448A-4E37-A8F2-0E35F8D4A6C8}"/>
              </a:ext>
            </a:extLst>
          </p:cNvPr>
          <p:cNvSpPr/>
          <p:nvPr/>
        </p:nvSpPr>
        <p:spPr>
          <a:xfrm>
            <a:off x="4572000" y="624479"/>
            <a:ext cx="4572000" cy="4062651"/>
          </a:xfrm>
          <a:prstGeom prst="rect">
            <a:avLst/>
          </a:prstGeom>
        </p:spPr>
        <p:txBody>
          <a:bodyPr>
            <a:spAutoFit/>
          </a:bodyPr>
          <a:lstStyle/>
          <a:p>
            <a:r>
              <a:rPr lang="en-GB" sz="2400" b="1" dirty="0">
                <a:latin typeface="Calibri" panose="020F0502020204030204" pitchFamily="34" charset="0"/>
                <a:ea typeface="Calibri" panose="020F0502020204030204" pitchFamily="34" charset="0"/>
                <a:cs typeface="Times New Roman" panose="02020603050405020304" pitchFamily="18" charset="0"/>
              </a:rPr>
              <a:t>Art and Design Pedagogy in Higher Education: Knowledge, Values and Ambiguity in the Creative Curriculum (Routledge Research in Higher Education) Hardcover: 2017</a:t>
            </a:r>
          </a:p>
          <a:p>
            <a:endParaRPr lang="en-GB" sz="2400" b="1" dirty="0">
              <a:latin typeface="Calibri" panose="020F0502020204030204" pitchFamily="34" charset="0"/>
              <a:ea typeface="Calibri" panose="020F0502020204030204" pitchFamily="34" charset="0"/>
              <a:cs typeface="Times New Roman" panose="02020603050405020304" pitchFamily="18" charset="0"/>
            </a:endParaRPr>
          </a:p>
          <a:p>
            <a:r>
              <a:rPr lang="en-GB" sz="2400" b="1" dirty="0">
                <a:latin typeface="Calibri" panose="020F0502020204030204" pitchFamily="34" charset="0"/>
                <a:ea typeface="Calibri" panose="020F0502020204030204" pitchFamily="34" charset="0"/>
                <a:cs typeface="Times New Roman" panose="02020603050405020304" pitchFamily="18" charset="0"/>
              </a:rPr>
              <a:t>Susan Orr and Alison Shreeve </a:t>
            </a:r>
          </a:p>
          <a:p>
            <a:endParaRPr lang="en-GB" sz="2400" b="1" dirty="0">
              <a:latin typeface="Calibri" panose="020F0502020204030204" pitchFamily="34" charset="0"/>
              <a:cs typeface="Times New Roman" panose="02020603050405020304" pitchFamily="18" charset="0"/>
            </a:endParaRPr>
          </a:p>
          <a:p>
            <a:r>
              <a:rPr lang="en-GB" u="sng" dirty="0">
                <a:hlinkClick r:id="rId3"/>
              </a:rPr>
              <a:t>https://vimeo.com/293922682</a:t>
            </a:r>
            <a:endParaRPr lang="en-GB" dirty="0"/>
          </a:p>
          <a:p>
            <a:endParaRPr lang="en-GB" sz="2400" b="1" dirty="0"/>
          </a:p>
        </p:txBody>
      </p:sp>
    </p:spTree>
    <p:extLst>
      <p:ext uri="{BB962C8B-B14F-4D97-AF65-F5344CB8AC3E}">
        <p14:creationId xmlns:p14="http://schemas.microsoft.com/office/powerpoint/2010/main" val="469625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6936D-8CE5-41EF-B8DC-994DA7B1EFDF}"/>
              </a:ext>
            </a:extLst>
          </p:cNvPr>
          <p:cNvSpPr>
            <a:spLocks noGrp="1"/>
          </p:cNvSpPr>
          <p:nvPr>
            <p:ph type="title"/>
          </p:nvPr>
        </p:nvSpPr>
        <p:spPr>
          <a:xfrm>
            <a:off x="250825" y="188925"/>
            <a:ext cx="8713788" cy="35967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Matters arising?</a:t>
            </a:r>
          </a:p>
        </p:txBody>
      </p:sp>
      <p:sp>
        <p:nvSpPr>
          <p:cNvPr id="3" name="Content Placeholder 2">
            <a:extLst>
              <a:ext uri="{FF2B5EF4-FFF2-40B4-BE49-F238E27FC236}">
                <a16:creationId xmlns:a16="http://schemas.microsoft.com/office/drawing/2014/main" id="{EA58D823-7293-4DDA-9B22-03BEEE10D89B}"/>
              </a:ext>
            </a:extLst>
          </p:cNvPr>
          <p:cNvSpPr>
            <a:spLocks noGrp="1"/>
          </p:cNvSpPr>
          <p:nvPr>
            <p:ph idx="1"/>
          </p:nvPr>
        </p:nvSpPr>
        <p:spPr>
          <a:xfrm>
            <a:off x="107380" y="548601"/>
            <a:ext cx="9036620" cy="5318802"/>
          </a:xfrm>
        </p:spPr>
        <p:txBody>
          <a:bodyPr numCol="1"/>
          <a:lstStyle/>
          <a:p>
            <a:pPr marL="0" indent="0">
              <a:buNone/>
            </a:pPr>
            <a:r>
              <a:rPr lang="en-GB" sz="2600" dirty="0"/>
              <a:t>I hope to ask you to share your experience regarding:</a:t>
            </a:r>
          </a:p>
          <a:p>
            <a:pPr lvl="0">
              <a:buFont typeface="+mj-lt"/>
              <a:buAutoNum type="arabicPeriod"/>
            </a:pPr>
            <a:r>
              <a:rPr lang="en-GB" sz="2600" dirty="0"/>
              <a:t>Why and how learning outcomes may have become ‘a tyranny’? </a:t>
            </a:r>
          </a:p>
          <a:p>
            <a:pPr lvl="0">
              <a:buFont typeface="+mj-lt"/>
              <a:buAutoNum type="arabicPeriod"/>
            </a:pPr>
            <a:r>
              <a:rPr lang="en-GB" sz="2600" dirty="0"/>
              <a:t>What else, </a:t>
            </a:r>
            <a:r>
              <a:rPr lang="en-GB" sz="2600" dirty="0">
                <a:solidFill>
                  <a:srgbClr val="008000"/>
                </a:solidFill>
              </a:rPr>
              <a:t>with hindsight</a:t>
            </a:r>
            <a:r>
              <a:rPr lang="en-GB" sz="2600" dirty="0"/>
              <a:t>, might be now be included in the ways we use intended outcomes, and what</a:t>
            </a:r>
            <a:r>
              <a:rPr lang="en-GB" sz="2600" dirty="0">
                <a:solidFill>
                  <a:srgbClr val="008000"/>
                </a:solidFill>
              </a:rPr>
              <a:t>, with foresight</a:t>
            </a:r>
            <a:r>
              <a:rPr lang="en-GB" sz="2600" dirty="0"/>
              <a:t>, could be added to our approaches?</a:t>
            </a:r>
          </a:p>
          <a:p>
            <a:pPr>
              <a:buFont typeface="+mj-lt"/>
              <a:buAutoNum type="arabicPeriod"/>
            </a:pPr>
            <a:r>
              <a:rPr lang="en-GB" sz="2600" dirty="0"/>
              <a:t>How might we make better use of students </a:t>
            </a:r>
            <a:r>
              <a:rPr lang="en-GB" sz="2600" dirty="0">
                <a:solidFill>
                  <a:srgbClr val="008000"/>
                </a:solidFill>
              </a:rPr>
              <a:t>‘learning </a:t>
            </a:r>
            <a:r>
              <a:rPr lang="en-GB" sz="2600" i="1" dirty="0">
                <a:solidFill>
                  <a:srgbClr val="008000"/>
                </a:solidFill>
              </a:rPr>
              <a:t>incomes’</a:t>
            </a:r>
            <a:r>
              <a:rPr lang="en-GB" sz="2600" dirty="0">
                <a:solidFill>
                  <a:srgbClr val="008000"/>
                </a:solidFill>
              </a:rPr>
              <a:t>?</a:t>
            </a:r>
          </a:p>
          <a:p>
            <a:pPr>
              <a:buFont typeface="+mj-lt"/>
              <a:buAutoNum type="arabicPeriod"/>
            </a:pPr>
            <a:r>
              <a:rPr lang="en-GB" sz="2600" dirty="0"/>
              <a:t>Can we improve things by finding out about </a:t>
            </a:r>
            <a:r>
              <a:rPr lang="en-GB" sz="2600" i="1" dirty="0">
                <a:solidFill>
                  <a:srgbClr val="008000"/>
                </a:solidFill>
              </a:rPr>
              <a:t>emergent</a:t>
            </a:r>
            <a:r>
              <a:rPr lang="en-GB" sz="2600" dirty="0">
                <a:solidFill>
                  <a:srgbClr val="008000"/>
                </a:solidFill>
              </a:rPr>
              <a:t> learning outcomes</a:t>
            </a:r>
            <a:r>
              <a:rPr lang="en-GB" sz="2600" dirty="0"/>
              <a:t> which occur? (Are these often more important than the intended ones?).</a:t>
            </a:r>
          </a:p>
          <a:p>
            <a:pPr>
              <a:buFont typeface="+mj-lt"/>
              <a:buAutoNum type="arabicPeriod"/>
            </a:pPr>
            <a:r>
              <a:rPr lang="en-GB" sz="2600" dirty="0"/>
              <a:t>How best can we address </a:t>
            </a:r>
            <a:r>
              <a:rPr lang="en-GB" sz="2600" dirty="0">
                <a:solidFill>
                  <a:srgbClr val="008000"/>
                </a:solidFill>
              </a:rPr>
              <a:t>learning </a:t>
            </a:r>
            <a:r>
              <a:rPr lang="en-GB" sz="2600" i="1" dirty="0">
                <a:solidFill>
                  <a:srgbClr val="008000"/>
                </a:solidFill>
              </a:rPr>
              <a:t>outgoings</a:t>
            </a:r>
            <a:r>
              <a:rPr lang="en-GB" sz="2600" dirty="0">
                <a:solidFill>
                  <a:srgbClr val="008000"/>
                </a:solidFill>
              </a:rPr>
              <a:t> </a:t>
            </a:r>
            <a:r>
              <a:rPr lang="en-GB" sz="2600" dirty="0"/>
              <a:t>– important aspects of learning that can’t be assessed, but will be really valuable five years later in career?</a:t>
            </a:r>
          </a:p>
          <a:p>
            <a:pPr>
              <a:buFont typeface="+mj-lt"/>
              <a:buAutoNum type="arabicPeriod"/>
            </a:pPr>
            <a:r>
              <a:rPr lang="en-GB" sz="2600" dirty="0"/>
              <a:t>How can Sally’s </a:t>
            </a:r>
            <a:r>
              <a:rPr lang="en-GB" sz="2600" dirty="0">
                <a:solidFill>
                  <a:srgbClr val="FF0000"/>
                </a:solidFill>
              </a:rPr>
              <a:t>VASCULAR </a:t>
            </a:r>
            <a:r>
              <a:rPr lang="en-GB" sz="2600" dirty="0"/>
              <a:t>approach remedy the problems?</a:t>
            </a:r>
          </a:p>
          <a:p>
            <a:pPr>
              <a:buFont typeface="+mj-lt"/>
              <a:buAutoNum type="arabicPeriod"/>
            </a:pPr>
            <a:endParaRPr lang="en-GB" sz="2600" dirty="0"/>
          </a:p>
        </p:txBody>
      </p:sp>
    </p:spTree>
    <p:extLst>
      <p:ext uri="{BB962C8B-B14F-4D97-AF65-F5344CB8AC3E}">
        <p14:creationId xmlns:p14="http://schemas.microsoft.com/office/powerpoint/2010/main" val="352394189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E68ED-105D-499E-AD69-597FEAC61781}"/>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Learning </a:t>
            </a:r>
            <a:r>
              <a:rPr lang="en-GB" sz="3600" b="1" i="1" dirty="0">
                <a:solidFill>
                  <a:srgbClr val="00B0F0"/>
                </a:solidFill>
              </a:rPr>
              <a:t>incomes</a:t>
            </a:r>
          </a:p>
        </p:txBody>
      </p:sp>
      <p:sp>
        <p:nvSpPr>
          <p:cNvPr id="3" name="Content Placeholder 2">
            <a:extLst>
              <a:ext uri="{FF2B5EF4-FFF2-40B4-BE49-F238E27FC236}">
                <a16:creationId xmlns:a16="http://schemas.microsoft.com/office/drawing/2014/main" id="{09755A63-3791-4D5C-BC58-54E6DD72E916}"/>
              </a:ext>
            </a:extLst>
          </p:cNvPr>
          <p:cNvSpPr>
            <a:spLocks noGrp="1"/>
          </p:cNvSpPr>
          <p:nvPr>
            <p:ph idx="1"/>
          </p:nvPr>
        </p:nvSpPr>
        <p:spPr/>
        <p:txBody>
          <a:bodyPr/>
          <a:lstStyle/>
          <a:p>
            <a:pPr marL="0" indent="0">
              <a:buNone/>
            </a:pPr>
            <a:r>
              <a:rPr lang="en-GB" sz="2800" dirty="0"/>
              <a:t>These may be different for each different learner. By learning </a:t>
            </a:r>
            <a:r>
              <a:rPr lang="en-GB" sz="2800" i="1" dirty="0"/>
              <a:t>incomes</a:t>
            </a:r>
            <a:r>
              <a:rPr lang="en-GB" sz="2800" dirty="0"/>
              <a:t>, I mean all the things learners are bringing to the learning situation. These include:</a:t>
            </a:r>
          </a:p>
          <a:p>
            <a:pPr lvl="0"/>
            <a:r>
              <a:rPr lang="en-GB" sz="2800" dirty="0"/>
              <a:t>what they already know about the subject</a:t>
            </a:r>
          </a:p>
          <a:p>
            <a:pPr lvl="0"/>
            <a:r>
              <a:rPr lang="en-GB" sz="2800" dirty="0"/>
              <a:t>what they can already do, related to the subject</a:t>
            </a:r>
          </a:p>
          <a:p>
            <a:pPr lvl="0"/>
            <a:r>
              <a:rPr lang="en-GB" sz="2800" dirty="0"/>
              <a:t>other things in their experience which they can link to the new subject.</a:t>
            </a:r>
          </a:p>
          <a:p>
            <a:pPr marL="0" lvl="0" indent="0">
              <a:buNone/>
            </a:pPr>
            <a:r>
              <a:rPr lang="en-GB" sz="2800" dirty="0"/>
              <a:t>(Race, 2014)</a:t>
            </a:r>
          </a:p>
          <a:p>
            <a:endParaRPr lang="en-GB" sz="2800" dirty="0"/>
          </a:p>
        </p:txBody>
      </p:sp>
    </p:spTree>
    <p:extLst>
      <p:ext uri="{BB962C8B-B14F-4D97-AF65-F5344CB8AC3E}">
        <p14:creationId xmlns:p14="http://schemas.microsoft.com/office/powerpoint/2010/main" val="306902880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1CD2-098C-457A-8ABD-5289863960C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200" b="1" dirty="0">
                <a:solidFill>
                  <a:srgbClr val="00B0F0"/>
                </a:solidFill>
                <a:latin typeface="Calibri" panose="020F0502020204030204" pitchFamily="34" charset="0"/>
                <a:cs typeface="Calibri" panose="020F0502020204030204" pitchFamily="34" charset="0"/>
              </a:rPr>
              <a:t>Thought for the day: Einstein</a:t>
            </a:r>
          </a:p>
        </p:txBody>
      </p:sp>
      <p:sp>
        <p:nvSpPr>
          <p:cNvPr id="3" name="Content Placeholder 2">
            <a:extLst>
              <a:ext uri="{FF2B5EF4-FFF2-40B4-BE49-F238E27FC236}">
                <a16:creationId xmlns:a16="http://schemas.microsoft.com/office/drawing/2014/main" id="{85F79034-A1A8-42A9-9232-C5B4C8758F7D}"/>
              </a:ext>
            </a:extLst>
          </p:cNvPr>
          <p:cNvSpPr>
            <a:spLocks noGrp="1"/>
          </p:cNvSpPr>
          <p:nvPr>
            <p:ph idx="1"/>
          </p:nvPr>
        </p:nvSpPr>
        <p:spPr>
          <a:xfrm>
            <a:off x="971497" y="1412720"/>
            <a:ext cx="7201005" cy="1975926"/>
          </a:xfrm>
          <a:ln w="76200">
            <a:solidFill>
              <a:srgbClr val="FF66FF"/>
            </a:solidFill>
          </a:ln>
        </p:spPr>
        <p:txBody>
          <a:bodyPr>
            <a:spAutoFit/>
          </a:bodyPr>
          <a:lstStyle/>
          <a:p>
            <a:pPr marL="0" indent="0" algn="ctr">
              <a:buNone/>
            </a:pPr>
            <a:r>
              <a:rPr lang="en-GB" sz="3600" dirty="0">
                <a:solidFill>
                  <a:srgbClr val="FFFF00"/>
                </a:solidFill>
              </a:rPr>
              <a:t>It is simply madness, </a:t>
            </a:r>
          </a:p>
          <a:p>
            <a:pPr marL="0" indent="0" algn="ctr">
              <a:buNone/>
            </a:pPr>
            <a:r>
              <a:rPr lang="en-GB" sz="3600" dirty="0">
                <a:solidFill>
                  <a:srgbClr val="FFFF00"/>
                </a:solidFill>
              </a:rPr>
              <a:t>to keep doing the same things, </a:t>
            </a:r>
          </a:p>
          <a:p>
            <a:pPr marL="0" indent="0" algn="ctr">
              <a:buNone/>
            </a:pPr>
            <a:r>
              <a:rPr lang="en-GB" sz="3600" dirty="0">
                <a:solidFill>
                  <a:srgbClr val="FFFF00"/>
                </a:solidFill>
              </a:rPr>
              <a:t>and expect different results.</a:t>
            </a:r>
          </a:p>
        </p:txBody>
      </p:sp>
      <p:pic>
        <p:nvPicPr>
          <p:cNvPr id="5" name="Picture 4">
            <a:extLst>
              <a:ext uri="{FF2B5EF4-FFF2-40B4-BE49-F238E27FC236}">
                <a16:creationId xmlns:a16="http://schemas.microsoft.com/office/drawing/2014/main" id="{1424E33C-4FD1-4825-AC84-A1CEEE5A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00" y="3656174"/>
            <a:ext cx="3816530" cy="2858714"/>
          </a:xfrm>
          <a:prstGeom prst="rect">
            <a:avLst/>
          </a:prstGeom>
        </p:spPr>
      </p:pic>
    </p:spTree>
    <p:extLst>
      <p:ext uri="{BB962C8B-B14F-4D97-AF65-F5344CB8AC3E}">
        <p14:creationId xmlns:p14="http://schemas.microsoft.com/office/powerpoint/2010/main" val="7940357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37CA-23F3-4C9A-8FFD-5FC3CA0AA0A2}"/>
              </a:ext>
            </a:extLst>
          </p:cNvPr>
          <p:cNvSpPr>
            <a:spLocks noGrp="1"/>
          </p:cNvSpPr>
          <p:nvPr>
            <p:ph type="title"/>
          </p:nvPr>
        </p:nvSpPr>
        <p:spPr>
          <a:xfrm>
            <a:off x="0" y="188925"/>
            <a:ext cx="8964613" cy="43168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Benefits of learning </a:t>
            </a:r>
            <a:r>
              <a:rPr lang="en-GB" sz="3600" b="1" i="1" dirty="0">
                <a:solidFill>
                  <a:srgbClr val="00B0F0"/>
                </a:solidFill>
              </a:rPr>
              <a:t>incomes</a:t>
            </a:r>
            <a:r>
              <a:rPr lang="en-GB" sz="3600" b="1" dirty="0">
                <a:solidFill>
                  <a:srgbClr val="00B0F0"/>
                </a:solidFill>
              </a:rPr>
              <a:t>: </a:t>
            </a:r>
            <a:r>
              <a:rPr lang="en-GB" sz="3200" b="1" dirty="0">
                <a:solidFill>
                  <a:srgbClr val="00B0F0"/>
                </a:solidFill>
              </a:rPr>
              <a:t>they</a:t>
            </a:r>
            <a:r>
              <a:rPr lang="en-GB" sz="3600" b="1" dirty="0">
                <a:solidFill>
                  <a:srgbClr val="00B0F0"/>
                </a:solidFill>
              </a:rPr>
              <a:t> help us to:</a:t>
            </a:r>
          </a:p>
        </p:txBody>
      </p:sp>
      <p:sp>
        <p:nvSpPr>
          <p:cNvPr id="6" name="Content Placeholder 5">
            <a:extLst>
              <a:ext uri="{FF2B5EF4-FFF2-40B4-BE49-F238E27FC236}">
                <a16:creationId xmlns:a16="http://schemas.microsoft.com/office/drawing/2014/main" id="{76B92B51-5C48-4B2D-82E3-BCE56C3230A6}"/>
              </a:ext>
            </a:extLst>
          </p:cNvPr>
          <p:cNvSpPr>
            <a:spLocks noGrp="1"/>
          </p:cNvSpPr>
          <p:nvPr>
            <p:ph idx="1"/>
          </p:nvPr>
        </p:nvSpPr>
        <p:spPr>
          <a:xfrm>
            <a:off x="0" y="764631"/>
            <a:ext cx="8964615" cy="5102772"/>
          </a:xfrm>
        </p:spPr>
        <p:txBody>
          <a:bodyPr/>
          <a:lstStyle/>
          <a:p>
            <a:r>
              <a:rPr lang="en-GB" sz="2400" dirty="0"/>
              <a:t>avoid spending too much time telling the class all sorts of things they already know. We still may need to cover some of these things for the sake of the learners who don’t yet know them, but we can minimize the tedium for those who already do know them.</a:t>
            </a:r>
          </a:p>
          <a:p>
            <a:r>
              <a:rPr lang="en-GB" sz="2400" dirty="0"/>
              <a:t>give learners the chance to explain things they already know to each other – the explainers learn a great deal and we avoid boring them with our own explanations.</a:t>
            </a:r>
          </a:p>
          <a:p>
            <a:r>
              <a:rPr lang="en-GB" sz="2400" dirty="0"/>
              <a:t>spot misconceptions that some of our learners may have about things we’re going to build on. We can then put them right on these as we introduce topics.</a:t>
            </a:r>
          </a:p>
          <a:p>
            <a:r>
              <a:rPr lang="en-GB" sz="2400" dirty="0"/>
              <a:t>build on what members of the class </a:t>
            </a:r>
            <a:r>
              <a:rPr lang="en-GB" sz="2400" i="1" dirty="0"/>
              <a:t>want</a:t>
            </a:r>
            <a:r>
              <a:rPr lang="en-GB" sz="2400" dirty="0"/>
              <a:t> to find out. This helps learners to feel an increased degree of ownership of what we tell them – in effect, we’re structuring the curriculum around </a:t>
            </a:r>
            <a:r>
              <a:rPr lang="en-GB" sz="2400" i="1" dirty="0"/>
              <a:t>their</a:t>
            </a:r>
            <a:r>
              <a:rPr lang="en-GB" sz="2400" dirty="0"/>
              <a:t> questions.</a:t>
            </a:r>
          </a:p>
          <a:p>
            <a:pPr marL="0" indent="0">
              <a:buNone/>
            </a:pPr>
            <a:r>
              <a:rPr lang="en-GB" sz="2400" dirty="0"/>
              <a:t>(Race, 2014)</a:t>
            </a:r>
          </a:p>
          <a:p>
            <a:endParaRPr lang="en-GB" sz="2400" dirty="0"/>
          </a:p>
        </p:txBody>
      </p:sp>
    </p:spTree>
    <p:extLst>
      <p:ext uri="{BB962C8B-B14F-4D97-AF65-F5344CB8AC3E}">
        <p14:creationId xmlns:p14="http://schemas.microsoft.com/office/powerpoint/2010/main" val="192937268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EB1E6-206F-46CD-839A-D913F3F12163}"/>
              </a:ext>
            </a:extLst>
          </p:cNvPr>
          <p:cNvSpPr>
            <a:spLocks noGrp="1"/>
          </p:cNvSpPr>
          <p:nvPr>
            <p:ph type="title"/>
          </p:nvPr>
        </p:nvSpPr>
        <p:spPr>
          <a:xfrm>
            <a:off x="457200" y="122239"/>
            <a:ext cx="7543800" cy="498371"/>
          </a:xfrm>
          <a:noFill/>
          <a:ln w="9525" algn="ctr">
            <a:noFill/>
            <a:miter lim="800000"/>
            <a:headEnd/>
            <a:tailEnd/>
          </a:ln>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FF0000"/>
                </a:solidFill>
              </a:rPr>
              <a:t>VASCULAR</a:t>
            </a:r>
            <a:r>
              <a:rPr lang="en-GB" sz="3600" dirty="0">
                <a:solidFill>
                  <a:srgbClr val="00B0F0"/>
                </a:solidFill>
              </a:rPr>
              <a:t> learning outcomes</a:t>
            </a:r>
          </a:p>
        </p:txBody>
      </p:sp>
      <p:sp>
        <p:nvSpPr>
          <p:cNvPr id="3" name="Content Placeholder 2">
            <a:extLst>
              <a:ext uri="{FF2B5EF4-FFF2-40B4-BE49-F238E27FC236}">
                <a16:creationId xmlns:a16="http://schemas.microsoft.com/office/drawing/2014/main" id="{14A88B89-2B65-4C66-A018-8C71A650F919}"/>
              </a:ext>
            </a:extLst>
          </p:cNvPr>
          <p:cNvSpPr>
            <a:spLocks noGrp="1"/>
          </p:cNvSpPr>
          <p:nvPr>
            <p:ph idx="1"/>
          </p:nvPr>
        </p:nvSpPr>
        <p:spPr>
          <a:xfrm>
            <a:off x="179512" y="620610"/>
            <a:ext cx="8784976" cy="5311084"/>
          </a:xfrm>
        </p:spPr>
        <p:txBody>
          <a:bodyPr/>
          <a:lstStyle/>
          <a:p>
            <a:pPr marL="176213" indent="-176213">
              <a:buNone/>
            </a:pPr>
            <a:r>
              <a:rPr lang="en-GB" sz="2200" dirty="0">
                <a:solidFill>
                  <a:srgbClr val="7030A0"/>
                </a:solidFill>
              </a:rPr>
              <a:t>Verifiable:</a:t>
            </a:r>
            <a:r>
              <a:rPr lang="en-GB" sz="2200" dirty="0"/>
              <a:t> Can we tell when they’ve been achieved? And can students?</a:t>
            </a:r>
          </a:p>
          <a:p>
            <a:pPr marL="176213" indent="-176213">
              <a:buNone/>
            </a:pPr>
            <a:r>
              <a:rPr lang="en-GB" sz="2200" dirty="0">
                <a:solidFill>
                  <a:srgbClr val="7030A0"/>
                </a:solidFill>
              </a:rPr>
              <a:t>Action orientated</a:t>
            </a:r>
            <a:r>
              <a:rPr lang="en-GB" sz="2200" dirty="0"/>
              <a:t>: Do they lead to real and useful activity?</a:t>
            </a:r>
          </a:p>
          <a:p>
            <a:pPr marL="176213" indent="-176213">
              <a:buNone/>
            </a:pPr>
            <a:r>
              <a:rPr lang="en-GB" sz="2200" dirty="0">
                <a:solidFill>
                  <a:srgbClr val="7030A0"/>
                </a:solidFill>
              </a:rPr>
              <a:t>Singular</a:t>
            </a:r>
            <a:r>
              <a:rPr lang="en-GB" sz="2200" dirty="0"/>
              <a:t>: i.e. not portmanteau outcomes combining two or more into one, making it difficult to assess if differently achieved, but readily </a:t>
            </a:r>
            <a:r>
              <a:rPr lang="en-GB" sz="2200" dirty="0" err="1"/>
              <a:t>matchable</a:t>
            </a:r>
            <a:r>
              <a:rPr lang="en-GB" sz="2200" dirty="0"/>
              <a:t> to student work produced?</a:t>
            </a:r>
          </a:p>
          <a:p>
            <a:pPr marL="176213" indent="-176213">
              <a:buNone/>
            </a:pPr>
            <a:r>
              <a:rPr lang="en-GB" sz="2200" dirty="0">
                <a:solidFill>
                  <a:srgbClr val="7030A0"/>
                </a:solidFill>
              </a:rPr>
              <a:t>Constructively aligned</a:t>
            </a:r>
            <a:r>
              <a:rPr lang="en-GB" sz="2200" dirty="0"/>
              <a:t>? (Biggs and Tang, 2011) so that there is clear alignment between aims (What do students need to be able to know and do?, What is taught / learned, how these are assessed and evaluated);</a:t>
            </a:r>
          </a:p>
          <a:p>
            <a:pPr marL="176213" indent="-176213">
              <a:buNone/>
            </a:pPr>
            <a:r>
              <a:rPr lang="en-GB" sz="2200" dirty="0">
                <a:solidFill>
                  <a:srgbClr val="7030A0"/>
                </a:solidFill>
              </a:rPr>
              <a:t>Understandable</a:t>
            </a:r>
            <a:r>
              <a:rPr lang="en-GB" sz="2200" dirty="0"/>
              <a:t> i.e. using language codes that are meaningful to all stakeholders?</a:t>
            </a:r>
          </a:p>
          <a:p>
            <a:pPr marL="176213" indent="-176213">
              <a:buNone/>
            </a:pPr>
            <a:r>
              <a:rPr lang="en-GB" sz="2200" dirty="0">
                <a:solidFill>
                  <a:srgbClr val="7030A0"/>
                </a:solidFill>
              </a:rPr>
              <a:t>Level-appropriate</a:t>
            </a:r>
            <a:r>
              <a:rPr lang="en-GB" sz="2200" dirty="0"/>
              <a:t>? Suitable and differentiable between1</a:t>
            </a:r>
            <a:r>
              <a:rPr lang="en-GB" sz="2200" baseline="30000" dirty="0"/>
              <a:t>st</a:t>
            </a:r>
            <a:r>
              <a:rPr lang="en-GB" sz="2200" dirty="0"/>
              <a:t> year, 2</a:t>
            </a:r>
            <a:r>
              <a:rPr lang="en-GB" sz="2200" baseline="30000" dirty="0"/>
              <a:t>nd</a:t>
            </a:r>
            <a:r>
              <a:rPr lang="en-GB" sz="2200" dirty="0"/>
              <a:t> year, 3</a:t>
            </a:r>
            <a:r>
              <a:rPr lang="en-GB" sz="2200" baseline="30000" dirty="0"/>
              <a:t>rd</a:t>
            </a:r>
            <a:r>
              <a:rPr lang="en-GB" sz="2200" dirty="0"/>
              <a:t> year, Masters, other PG, NTFs? </a:t>
            </a:r>
          </a:p>
          <a:p>
            <a:pPr marL="176213" indent="-176213">
              <a:buNone/>
            </a:pPr>
            <a:r>
              <a:rPr lang="en-GB" sz="2200" dirty="0">
                <a:solidFill>
                  <a:srgbClr val="7030A0"/>
                </a:solidFill>
              </a:rPr>
              <a:t>Affective-inclusive</a:t>
            </a:r>
            <a:r>
              <a:rPr lang="en-GB" sz="2200" dirty="0"/>
              <a:t> i.e. not just covering actions but capabilities in the affective domain?</a:t>
            </a:r>
          </a:p>
          <a:p>
            <a:pPr marL="176213" indent="-176213">
              <a:buNone/>
            </a:pPr>
            <a:r>
              <a:rPr lang="en-GB" sz="2200" dirty="0">
                <a:solidFill>
                  <a:srgbClr val="7030A0"/>
                </a:solidFill>
              </a:rPr>
              <a:t>Regularly reviewed? </a:t>
            </a:r>
            <a:r>
              <a:rPr lang="en-GB" sz="2200" dirty="0"/>
              <a:t>Not just stuck in history and always fit-for-purpose</a:t>
            </a:r>
            <a:r>
              <a:rPr lang="en-GB" sz="2200" dirty="0">
                <a:solidFill>
                  <a:srgbClr val="7030A0"/>
                </a:solidFill>
              </a:rPr>
              <a:t>.</a:t>
            </a:r>
          </a:p>
          <a:p>
            <a:endParaRPr lang="en-GB" sz="2200" dirty="0"/>
          </a:p>
        </p:txBody>
      </p:sp>
      <p:sp>
        <p:nvSpPr>
          <p:cNvPr id="4" name="Rectangle 3">
            <a:extLst>
              <a:ext uri="{FF2B5EF4-FFF2-40B4-BE49-F238E27FC236}">
                <a16:creationId xmlns:a16="http://schemas.microsoft.com/office/drawing/2014/main" id="{833B58C7-C194-4076-92F1-963C8D0628B1}"/>
              </a:ext>
            </a:extLst>
          </p:cNvPr>
          <p:cNvSpPr/>
          <p:nvPr/>
        </p:nvSpPr>
        <p:spPr>
          <a:xfrm>
            <a:off x="179512" y="620611"/>
            <a:ext cx="277688" cy="6115150"/>
          </a:xfrm>
          <a:prstGeom prst="rect">
            <a:avLst/>
          </a:prstGeom>
          <a:solidFill>
            <a:srgbClr val="FF3300">
              <a:alpha val="1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640486E7-8C4D-49D1-82E7-0D59E58E4B4F}"/>
              </a:ext>
            </a:extLst>
          </p:cNvPr>
          <p:cNvSpPr/>
          <p:nvPr/>
        </p:nvSpPr>
        <p:spPr>
          <a:xfrm>
            <a:off x="0" y="0"/>
            <a:ext cx="8001000" cy="62060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hlinkClick r:id="rId2"/>
              </a:rPr>
              <a:t>https://sally-brown.net/2019/03/08/invigorating-the-curriculum-with-vascular-learning-outcomes/</a:t>
            </a:r>
            <a:endParaRPr lang="en-GB" sz="2400"/>
          </a:p>
        </p:txBody>
      </p:sp>
    </p:spTree>
    <p:extLst>
      <p:ext uri="{BB962C8B-B14F-4D97-AF65-F5344CB8AC3E}">
        <p14:creationId xmlns:p14="http://schemas.microsoft.com/office/powerpoint/2010/main" val="254918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6151A-2ADE-48F6-B918-757F864601B0}"/>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b="1" dirty="0">
                <a:solidFill>
                  <a:srgbClr val="00B0F0"/>
                </a:solidFill>
              </a:rPr>
              <a:t>What are your emergent learning outcomes from the last 40 mins?</a:t>
            </a:r>
          </a:p>
        </p:txBody>
      </p:sp>
      <p:sp>
        <p:nvSpPr>
          <p:cNvPr id="3" name="Content Placeholder 2">
            <a:extLst>
              <a:ext uri="{FF2B5EF4-FFF2-40B4-BE49-F238E27FC236}">
                <a16:creationId xmlns:a16="http://schemas.microsoft.com/office/drawing/2014/main" id="{D404FC08-3BDB-438D-9BB0-C8AB1438D68B}"/>
              </a:ext>
            </a:extLst>
          </p:cNvPr>
          <p:cNvSpPr>
            <a:spLocks noGrp="1"/>
          </p:cNvSpPr>
          <p:nvPr>
            <p:ph idx="1"/>
          </p:nvPr>
        </p:nvSpPr>
        <p:spPr/>
        <p:txBody>
          <a:bodyPr/>
          <a:lstStyle/>
          <a:p>
            <a:r>
              <a:rPr lang="en-GB" dirty="0"/>
              <a:t>Volunteers?</a:t>
            </a:r>
          </a:p>
        </p:txBody>
      </p:sp>
    </p:spTree>
    <p:extLst>
      <p:ext uri="{BB962C8B-B14F-4D97-AF65-F5344CB8AC3E}">
        <p14:creationId xmlns:p14="http://schemas.microsoft.com/office/powerpoint/2010/main" val="329410379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F84C-CB62-4A40-AA9E-E8E878368FFC}"/>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References</a:t>
            </a:r>
          </a:p>
        </p:txBody>
      </p:sp>
      <p:sp>
        <p:nvSpPr>
          <p:cNvPr id="3" name="Content Placeholder 2">
            <a:extLst>
              <a:ext uri="{FF2B5EF4-FFF2-40B4-BE49-F238E27FC236}">
                <a16:creationId xmlns:a16="http://schemas.microsoft.com/office/drawing/2014/main" id="{C620ADA9-D98C-41CD-8606-3A318049F3D2}"/>
              </a:ext>
            </a:extLst>
          </p:cNvPr>
          <p:cNvSpPr>
            <a:spLocks noGrp="1"/>
          </p:cNvSpPr>
          <p:nvPr>
            <p:ph idx="1"/>
          </p:nvPr>
        </p:nvSpPr>
        <p:spPr/>
        <p:txBody>
          <a:bodyPr/>
          <a:lstStyle/>
          <a:p>
            <a:pPr marL="625475" indent="-625475">
              <a:buNone/>
            </a:pPr>
            <a:r>
              <a:rPr lang="en-GB" sz="2400" dirty="0"/>
              <a:t>Kleiman, P. (2017) ‘Case Study 2 “We Don’t Need Those Learning Outcomes”: assessing creativity and creative assessment’ in Evans, C. and Elkington, S., Transforming Assessment In Higher Education. York: </a:t>
            </a:r>
            <a:r>
              <a:rPr lang="en-GB" sz="2400" dirty="0" err="1"/>
              <a:t>HEAcademy</a:t>
            </a:r>
            <a:r>
              <a:rPr lang="en-GB" sz="2400" dirty="0"/>
              <a:t> </a:t>
            </a:r>
          </a:p>
          <a:p>
            <a:pPr marL="625475" indent="-625475">
              <a:buNone/>
            </a:pPr>
            <a:r>
              <a:rPr lang="en-GB" sz="2400" dirty="0"/>
              <a:t>Nelson, R. (2018) </a:t>
            </a:r>
            <a:r>
              <a:rPr lang="en-GB" sz="2400" i="1" dirty="0"/>
              <a:t>Creativity Crisis: Toward a Post-constructivist Educational Future</a:t>
            </a:r>
            <a:r>
              <a:rPr lang="en-GB" sz="2400" dirty="0"/>
              <a:t>: Monash University Press; </a:t>
            </a:r>
          </a:p>
          <a:p>
            <a:pPr marL="625475" indent="-625475">
              <a:buNone/>
            </a:pPr>
            <a:r>
              <a:rPr lang="en-GB" sz="2400" i="1" dirty="0"/>
              <a:t>	‘Micro-management of learning is killing creativity Learning outcomes are very well intentioned, but their use discourages students from thinking outside the tick box’ </a:t>
            </a:r>
            <a:r>
              <a:rPr lang="en-GB" sz="2400" dirty="0"/>
              <a:t>THE, July 12</a:t>
            </a:r>
          </a:p>
          <a:p>
            <a:pPr marL="625475" indent="-625475">
              <a:buNone/>
            </a:pPr>
            <a:r>
              <a:rPr lang="en-GB" sz="2400" dirty="0"/>
              <a:t>Race, P. (2014) </a:t>
            </a:r>
            <a:r>
              <a:rPr lang="en-GB" sz="2400" i="1" dirty="0"/>
              <a:t>Making learning happen: 3</a:t>
            </a:r>
            <a:r>
              <a:rPr lang="en-GB" sz="2400" i="1" baseline="30000" dirty="0"/>
              <a:t>rd</a:t>
            </a:r>
            <a:r>
              <a:rPr lang="en-GB" sz="2400" i="1" dirty="0"/>
              <a:t> edition, </a:t>
            </a:r>
            <a:r>
              <a:rPr lang="en-GB" sz="2400" dirty="0"/>
              <a:t>London: Sage. </a:t>
            </a:r>
          </a:p>
          <a:p>
            <a:pPr marL="625475" indent="-625475">
              <a:buNone/>
            </a:pPr>
            <a:r>
              <a:rPr lang="en-GB" sz="2400" dirty="0" err="1"/>
              <a:t>Westera</a:t>
            </a:r>
            <a:r>
              <a:rPr lang="en-GB" sz="2400" dirty="0"/>
              <a:t>, W. (2001) Competences in education: a confusion of tongues,</a:t>
            </a:r>
            <a:r>
              <a:rPr lang="en-GB" sz="2400" i="1" dirty="0"/>
              <a:t> </a:t>
            </a:r>
            <a:r>
              <a:rPr lang="nl-NL" sz="2400" i="1" dirty="0"/>
              <a:t>j. curriculum studies, </a:t>
            </a:r>
            <a:r>
              <a:rPr lang="nl-NL" sz="2400" dirty="0"/>
              <a:t>2001, vol. 33, no. 1, 75–88.</a:t>
            </a:r>
          </a:p>
          <a:p>
            <a:pPr marL="625475" indent="-625475">
              <a:buNone/>
            </a:pPr>
            <a:r>
              <a:rPr lang="nl-NL" sz="2400" dirty="0"/>
              <a:t>Race, P (2019) Beyond the tyranny of learning outcomes, </a:t>
            </a:r>
            <a:r>
              <a:rPr lang="nl-NL" sz="2400" i="1" dirty="0"/>
              <a:t>The Lecturer’s Toolkit, 5th editon, </a:t>
            </a:r>
            <a:r>
              <a:rPr lang="nl-NL" sz="2400" i="1" dirty="0">
                <a:solidFill>
                  <a:srgbClr val="FF0000"/>
                </a:solidFill>
              </a:rPr>
              <a:t>if ever finished!</a:t>
            </a:r>
            <a:endParaRPr lang="nl-NL" sz="2400" dirty="0"/>
          </a:p>
          <a:p>
            <a:pPr marL="0" indent="0">
              <a:buNone/>
            </a:pPr>
            <a:endParaRPr lang="en-GB" sz="2400" dirty="0"/>
          </a:p>
        </p:txBody>
      </p:sp>
      <p:pic>
        <p:nvPicPr>
          <p:cNvPr id="5" name="Picture 4">
            <a:extLst>
              <a:ext uri="{FF2B5EF4-FFF2-40B4-BE49-F238E27FC236}">
                <a16:creationId xmlns:a16="http://schemas.microsoft.com/office/drawing/2014/main" id="{1DC9C712-B3E9-4079-855D-F212775926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9657" y="1984161"/>
            <a:ext cx="2024343" cy="3096055"/>
          </a:xfrm>
          <a:prstGeom prst="rect">
            <a:avLst/>
          </a:prstGeom>
        </p:spPr>
      </p:pic>
    </p:spTree>
    <p:extLst>
      <p:ext uri="{BB962C8B-B14F-4D97-AF65-F5344CB8AC3E}">
        <p14:creationId xmlns:p14="http://schemas.microsoft.com/office/powerpoint/2010/main" val="24658217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0" y="642926"/>
            <a:ext cx="91440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5400" b="1" i="0" u="none" strike="noStrike" kern="1200" cap="none" spc="0" normalizeH="0" baseline="0" noProof="0" dirty="0">
                <a:ln>
                  <a:noFill/>
                </a:ln>
                <a:solidFill>
                  <a:srgbClr val="CCFFFF"/>
                </a:solidFill>
                <a:effectLst/>
                <a:uLnTx/>
                <a:uFillTx/>
                <a:latin typeface="Arial" charset="0"/>
                <a:ea typeface="+mn-ea"/>
                <a:cs typeface="+mn-cs"/>
              </a:rPr>
              <a:t>Thank you…</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b="1" i="0" u="none" strike="noStrike" kern="1200" cap="none" spc="0" normalizeH="0" baseline="0" noProof="0" dirty="0">
              <a:ln>
                <a:noFill/>
              </a:ln>
              <a:solidFill>
                <a:srgbClr val="FF660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54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FFFF00"/>
                </a:solidFill>
                <a:effectLst/>
                <a:uLnTx/>
                <a:uFillTx/>
                <a:latin typeface="Arial" charset="0"/>
                <a:ea typeface="+mn-ea"/>
                <a:cs typeface="+mn-cs"/>
              </a:rPr>
              <a:t>Website: </a:t>
            </a:r>
            <a:r>
              <a:rPr kumimoji="0" lang="en-GB" sz="3600" b="1" i="0" u="none" strike="noStrike" kern="1200" cap="none" spc="0" normalizeH="0" baseline="0" noProof="0" dirty="0">
                <a:ln>
                  <a:noFill/>
                </a:ln>
                <a:solidFill>
                  <a:srgbClr val="FF66CC"/>
                </a:solidFill>
                <a:effectLst/>
                <a:uLnTx/>
                <a:uFillTx/>
                <a:latin typeface="Arial" charset="0"/>
                <a:ea typeface="+mn-ea"/>
                <a:cs typeface="+mn-cs"/>
                <a:hlinkClick r:id="rId3"/>
              </a:rPr>
              <a:t>http://phil-race.co.uk</a:t>
            </a:r>
            <a:r>
              <a:rPr kumimoji="0" lang="en-GB" sz="3600" b="1" i="0" u="none" strike="noStrike" kern="1200" cap="none" spc="0" normalizeH="0" baseline="0" noProof="0" dirty="0">
                <a:ln>
                  <a:noFill/>
                </a:ln>
                <a:solidFill>
                  <a:srgbClr val="FF66CC"/>
                </a:solidFill>
                <a:effectLst/>
                <a:uLnTx/>
                <a:uFillTx/>
                <a:latin typeface="Arial" charset="0"/>
                <a:ea typeface="+mn-ea"/>
                <a:cs typeface="+mn-cs"/>
              </a:rPr>
              <a:t>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00B0F0"/>
                </a:solidFill>
                <a:effectLst/>
                <a:uLnTx/>
                <a:uFillTx/>
                <a:latin typeface="Arial" charset="0"/>
                <a:ea typeface="+mn-ea"/>
                <a:cs typeface="+mn-cs"/>
              </a:rPr>
              <a:t>Follow Phil        @RacePhil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FF66CC"/>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CCCCFF"/>
                </a:solidFill>
                <a:effectLst/>
                <a:uLnTx/>
                <a:uFillTx/>
                <a:latin typeface="Arial" charset="0"/>
                <a:ea typeface="+mn-ea"/>
                <a:cs typeface="+mn-cs"/>
              </a:rPr>
              <a:t>e-mail:  </a:t>
            </a:r>
            <a:r>
              <a:rPr kumimoji="0" lang="en-GB" sz="3600" b="1" i="0" u="none" strike="noStrike" kern="1200" cap="none" spc="0" normalizeH="0" baseline="0" noProof="0" dirty="0">
                <a:ln>
                  <a:noFill/>
                </a:ln>
                <a:solidFill>
                  <a:srgbClr val="FFFF00"/>
                </a:solidFill>
                <a:effectLst/>
                <a:uLnTx/>
                <a:uFillTx/>
                <a:latin typeface="Arial" charset="0"/>
                <a:ea typeface="+mn-ea"/>
                <a:cs typeface="+mn-cs"/>
              </a:rPr>
              <a:t>phil@phil-race.co.uk</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p:txBody>
      </p:sp>
      <p:pic>
        <p:nvPicPr>
          <p:cNvPr id="3" name="Picture 2">
            <a:extLst>
              <a:ext uri="{FF2B5EF4-FFF2-40B4-BE49-F238E27FC236}">
                <a16:creationId xmlns:a16="http://schemas.microsoft.com/office/drawing/2014/main" id="{679536E1-BF09-4514-BB55-E3FB0A88076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328349" y="329611"/>
            <a:ext cx="2636890" cy="1977668"/>
          </a:xfrm>
          <a:prstGeom prst="rect">
            <a:avLst/>
          </a:prstGeom>
        </p:spPr>
      </p:pic>
      <p:pic>
        <p:nvPicPr>
          <p:cNvPr id="4" name="Picture 3">
            <a:extLst>
              <a:ext uri="{FF2B5EF4-FFF2-40B4-BE49-F238E27FC236}">
                <a16:creationId xmlns:a16="http://schemas.microsoft.com/office/drawing/2014/main" id="{471397B4-90C2-48CC-8E16-E9AF0F01A7B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71060" y="4005080"/>
            <a:ext cx="785411" cy="432060"/>
          </a:xfrm>
          <a:prstGeom prst="rect">
            <a:avLst/>
          </a:prstGeom>
        </p:spPr>
      </p:pic>
    </p:spTree>
    <p:extLst>
      <p:ext uri="{BB962C8B-B14F-4D97-AF65-F5344CB8AC3E}">
        <p14:creationId xmlns:p14="http://schemas.microsoft.com/office/powerpoint/2010/main" val="288156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8C3D91"/>
            </a:gs>
            <a:gs pos="6000">
              <a:srgbClr val="7005D4"/>
            </a:gs>
            <a:gs pos="14999">
              <a:srgbClr val="181CC7"/>
            </a:gs>
            <a:gs pos="30000">
              <a:srgbClr val="0A128C"/>
            </a:gs>
            <a:gs pos="50000">
              <a:srgbClr val="000000"/>
            </a:gs>
            <a:gs pos="70000">
              <a:srgbClr val="0A128C"/>
            </a:gs>
            <a:gs pos="85001">
              <a:srgbClr val="181CC7"/>
            </a:gs>
            <a:gs pos="94000">
              <a:srgbClr val="7005D4"/>
            </a:gs>
            <a:gs pos="100000">
              <a:srgbClr val="8C3D91"/>
            </a:gs>
          </a:gsLst>
          <a:lin ang="18900000" scaled="1"/>
        </a:gra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6147"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pPr algn="ctr" eaLnBrk="0" hangingPunct="0"/>
            <a:endParaRPr lang="en-US" sz="2400" dirty="0">
              <a:solidFill>
                <a:srgbClr val="000000"/>
              </a:solidFill>
              <a:latin typeface="Tahoma" pitchFamily="34" charset="0"/>
            </a:endParaRPr>
          </a:p>
        </p:txBody>
      </p:sp>
      <p:sp>
        <p:nvSpPr>
          <p:cNvPr id="5124" name="Rectangle 5"/>
          <p:cNvSpPr>
            <a:spLocks noGrp="1" noChangeArrowheads="1"/>
          </p:cNvSpPr>
          <p:nvPr>
            <p:ph type="title"/>
          </p:nvPr>
        </p:nvSpPr>
        <p:spPr>
          <a:xfrm>
            <a:off x="838201" y="0"/>
            <a:ext cx="7759700" cy="1092200"/>
          </a:xfrm>
          <a:noFill/>
          <a:ln>
            <a:noFill/>
          </a:ln>
        </p:spPr>
        <p:txBody>
          <a:bodyPr/>
          <a:lstStyle/>
          <a:p>
            <a:pPr>
              <a:defRPr/>
            </a:pPr>
            <a:r>
              <a:rPr lang="en-GB" sz="5400" b="0" dirty="0">
                <a:solidFill>
                  <a:srgbClr val="FFFF00"/>
                </a:solidFill>
                <a:latin typeface="Trebuchet MS" pitchFamily="34" charset="0"/>
              </a:rPr>
              <a:t> About Phil…</a:t>
            </a:r>
          </a:p>
        </p:txBody>
      </p:sp>
      <p:sp>
        <p:nvSpPr>
          <p:cNvPr id="6149" name="Rectangle 6"/>
          <p:cNvSpPr>
            <a:spLocks noGrp="1" noChangeArrowheads="1"/>
          </p:cNvSpPr>
          <p:nvPr>
            <p:ph type="body" sz="half" idx="1"/>
          </p:nvPr>
        </p:nvSpPr>
        <p:spPr>
          <a:xfrm>
            <a:off x="179388" y="914400"/>
            <a:ext cx="4462462" cy="59436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First a musician</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writer</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scientist</a:t>
            </a:r>
          </a:p>
          <a:p>
            <a:pPr>
              <a:lnSpc>
                <a:spcPct val="100000"/>
              </a:lnSpc>
              <a:spcBef>
                <a:spcPct val="30000"/>
              </a:spcBef>
              <a:buSzTx/>
              <a:buFont typeface="Wingdings" pitchFamily="2" charset="2"/>
              <a:buChar char="v"/>
            </a:pPr>
            <a:r>
              <a:rPr lang="en-GB" sz="2400" dirty="0">
                <a:solidFill>
                  <a:schemeClr val="bg1"/>
                </a:solidFill>
                <a:latin typeface="Calibri" pitchFamily="34" charset="0"/>
              </a:rPr>
              <a:t>Then a researcher</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Then a lecturer and warden at what is now USW</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Got interested in how students learn</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the effects assessment and feedback have on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And how we teach them</a:t>
            </a:r>
          </a:p>
          <a:p>
            <a:pPr>
              <a:lnSpc>
                <a:spcPct val="100000"/>
              </a:lnSpc>
              <a:spcBef>
                <a:spcPct val="30000"/>
              </a:spcBef>
              <a:buSzTx/>
              <a:buFont typeface="Wingdings" pitchFamily="2" charset="2"/>
              <a:buChar char="v"/>
            </a:pPr>
            <a:r>
              <a:rPr lang="en-GB" sz="2400" dirty="0">
                <a:solidFill>
                  <a:srgbClr val="FFFF00"/>
                </a:solidFill>
                <a:latin typeface="Calibri" pitchFamily="34" charset="0"/>
              </a:rPr>
              <a:t>Gradually became an educational developer</a:t>
            </a:r>
          </a:p>
          <a:p>
            <a:pPr>
              <a:lnSpc>
                <a:spcPct val="100000"/>
              </a:lnSpc>
              <a:spcBef>
                <a:spcPct val="30000"/>
              </a:spcBef>
              <a:buSzTx/>
              <a:buFont typeface="Wingdings" pitchFamily="2" charset="2"/>
              <a:buChar char="v"/>
            </a:pPr>
            <a:endParaRPr lang="en-GB" sz="2400" dirty="0">
              <a:solidFill>
                <a:srgbClr val="FFFF00"/>
              </a:solidFill>
              <a:latin typeface="Calibri" pitchFamily="34" charset="0"/>
            </a:endParaRPr>
          </a:p>
        </p:txBody>
      </p:sp>
      <p:sp>
        <p:nvSpPr>
          <p:cNvPr id="6150" name="Rectangle 7"/>
          <p:cNvSpPr>
            <a:spLocks noGrp="1" noChangeArrowheads="1"/>
          </p:cNvSpPr>
          <p:nvPr>
            <p:ph type="body" sz="half" idx="2"/>
          </p:nvPr>
        </p:nvSpPr>
        <p:spPr>
          <a:xfrm>
            <a:off x="4427538" y="990600"/>
            <a:ext cx="4716462" cy="5867400"/>
          </a:xfrm>
          <a:noFill/>
          <a:ln>
            <a:noFill/>
          </a:ln>
        </p:spPr>
        <p:txBody>
          <a:bodyPr/>
          <a:lstStyle/>
          <a:p>
            <a:pPr>
              <a:lnSpc>
                <a:spcPct val="100000"/>
              </a:lnSpc>
              <a:spcBef>
                <a:spcPct val="30000"/>
              </a:spcBef>
              <a:buSzTx/>
              <a:buFont typeface="Wingdings" pitchFamily="2" charset="2"/>
              <a:buChar char="v"/>
            </a:pPr>
            <a:r>
              <a:rPr lang="en-GB" sz="2400" dirty="0">
                <a:solidFill>
                  <a:schemeClr val="bg1"/>
                </a:solidFill>
                <a:latin typeface="Calibri" pitchFamily="34" charset="0"/>
              </a:rPr>
              <a:t>And retiring in June!</a:t>
            </a:r>
          </a:p>
          <a:p>
            <a:pPr>
              <a:lnSpc>
                <a:spcPct val="100000"/>
              </a:lnSpc>
              <a:spcBef>
                <a:spcPct val="30000"/>
              </a:spcBef>
              <a:buSzTx/>
              <a:buFont typeface="Wingdings" pitchFamily="2" charset="2"/>
              <a:buChar char="v"/>
            </a:pPr>
            <a:endParaRPr lang="en-GB" sz="2400" dirty="0">
              <a:solidFill>
                <a:srgbClr val="66FF33"/>
              </a:solidFill>
              <a:latin typeface="Calibri" pitchFamily="34" charset="0"/>
            </a:endParaRPr>
          </a:p>
          <a:p>
            <a:pPr>
              <a:lnSpc>
                <a:spcPct val="100000"/>
              </a:lnSpc>
              <a:spcBef>
                <a:spcPct val="30000"/>
              </a:spcBef>
              <a:buSzTx/>
              <a:buFont typeface="Wingdings" pitchFamily="2" charset="2"/>
              <a:buNone/>
            </a:pPr>
            <a:r>
              <a:rPr lang="en-GB" sz="2400" dirty="0">
                <a:solidFill>
                  <a:srgbClr val="FFCCFF"/>
                </a:solidFill>
                <a:latin typeface="Calibri" pitchFamily="34" charset="0"/>
              </a:rPr>
              <a:t>Currently…</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Visiting Prof: Plymouth &amp; Edge Hill</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Emeritus Prof: Leeds Beckett</a:t>
            </a:r>
          </a:p>
          <a:p>
            <a:pPr>
              <a:lnSpc>
                <a:spcPct val="100000"/>
              </a:lnSpc>
              <a:spcBef>
                <a:spcPct val="30000"/>
              </a:spcBef>
              <a:buSzTx/>
              <a:buFont typeface="Wingdings" pitchFamily="2" charset="2"/>
              <a:buChar char="v"/>
            </a:pPr>
            <a:r>
              <a:rPr lang="en-GB" sz="2400" dirty="0">
                <a:solidFill>
                  <a:srgbClr val="FFCCFF"/>
                </a:solidFill>
                <a:latin typeface="Calibri" pitchFamily="34" charset="0"/>
              </a:rPr>
              <a:t>Based at Newcastle, UK</a:t>
            </a:r>
          </a:p>
          <a:p>
            <a:pPr>
              <a:lnSpc>
                <a:spcPct val="100000"/>
              </a:lnSpc>
              <a:spcBef>
                <a:spcPct val="30000"/>
              </a:spcBef>
              <a:buSzTx/>
              <a:buNone/>
            </a:pPr>
            <a:r>
              <a:rPr lang="en-GB" sz="2400" dirty="0">
                <a:solidFill>
                  <a:srgbClr val="FFCCFF"/>
                </a:solidFill>
                <a:latin typeface="Calibri" pitchFamily="34" charset="0"/>
              </a:rPr>
              <a:t>	And on trains</a:t>
            </a:r>
          </a:p>
        </p:txBody>
      </p:sp>
      <p:sp>
        <p:nvSpPr>
          <p:cNvPr id="6151" name="AutoShape 11">
            <a:hlinkClick r:id="rId3" action="ppaction://hlinkfile" highlightClick="1"/>
          </p:cNvPr>
          <p:cNvSpPr>
            <a:spLocks noChangeArrowheads="1"/>
          </p:cNvSpPr>
          <p:nvPr/>
        </p:nvSpPr>
        <p:spPr bwMode="auto">
          <a:xfrm>
            <a:off x="5105401" y="6096000"/>
            <a:ext cx="1804988" cy="762000"/>
          </a:xfrm>
          <a:prstGeom prst="actionButtonBlank">
            <a:avLst/>
          </a:prstGeom>
          <a:noFill/>
          <a:ln w="12700">
            <a:noFill/>
            <a:miter lim="800000"/>
            <a:headEnd type="none" w="sm" len="sm"/>
            <a:tailEnd type="none" w="sm" len="sm"/>
          </a:ln>
        </p:spPr>
        <p:txBody>
          <a:bodyPr wrap="none" anchor="ctr"/>
          <a:lstStyle/>
          <a:p>
            <a:pPr algn="ctr" eaLnBrk="0" hangingPunct="0"/>
            <a:endParaRPr lang="en-US" sz="2400" dirty="0">
              <a:solidFill>
                <a:srgbClr val="000000"/>
              </a:solidFill>
              <a:latin typeface="Tahoma" pitchFamily="34" charset="0"/>
            </a:endParaRPr>
          </a:p>
        </p:txBody>
      </p:sp>
      <p:sp>
        <p:nvSpPr>
          <p:cNvPr id="6152" name="Text Box 13"/>
          <p:cNvSpPr txBox="1">
            <a:spLocks noChangeArrowheads="1"/>
          </p:cNvSpPr>
          <p:nvPr/>
        </p:nvSpPr>
        <p:spPr bwMode="auto">
          <a:xfrm>
            <a:off x="1619250" y="5949950"/>
            <a:ext cx="6192838" cy="457200"/>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US" sz="2400" dirty="0">
              <a:solidFill>
                <a:srgbClr val="000000"/>
              </a:solidFill>
              <a:latin typeface="Tahoma" pitchFamily="34" charset="0"/>
            </a:endParaRPr>
          </a:p>
        </p:txBody>
      </p:sp>
      <p:sp>
        <p:nvSpPr>
          <p:cNvPr id="164878" name="Text Box 14"/>
          <p:cNvSpPr txBox="1">
            <a:spLocks noChangeArrowheads="1"/>
          </p:cNvSpPr>
          <p:nvPr/>
        </p:nvSpPr>
        <p:spPr bwMode="auto">
          <a:xfrm>
            <a:off x="3923916" y="5733268"/>
            <a:ext cx="4536349" cy="830997"/>
          </a:xfrm>
          <a:prstGeom prst="rect">
            <a:avLst/>
          </a:prstGeom>
          <a:noFill/>
          <a:ln w="12700">
            <a:noFill/>
            <a:miter lim="800000"/>
            <a:headEnd type="none" w="sm" len="sm"/>
            <a:tailEnd type="none" w="sm" len="sm"/>
          </a:ln>
        </p:spPr>
        <p:txBody>
          <a:bodyPr wrap="square">
            <a:spAutoFit/>
          </a:bodyPr>
          <a:lstStyle/>
          <a:p>
            <a:pPr algn="ctr" eaLnBrk="0" hangingPunct="0"/>
            <a:r>
              <a:rPr lang="en-GB" sz="2400" b="1" dirty="0">
                <a:solidFill>
                  <a:srgbClr val="FFFF00"/>
                </a:solidFill>
                <a:latin typeface="Calibri" pitchFamily="34" charset="0"/>
              </a:rPr>
              <a:t>And an expert…</a:t>
            </a:r>
          </a:p>
          <a:p>
            <a:pPr algn="ctr" eaLnBrk="0" hangingPunct="0"/>
            <a:r>
              <a:rPr lang="en-GB" sz="2400" b="1" dirty="0">
                <a:solidFill>
                  <a:srgbClr val="FFFF00"/>
                </a:solidFill>
                <a:latin typeface="Calibri" pitchFamily="34" charset="0"/>
              </a:rPr>
              <a:t>on train routes and timetables!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lt">
                                    <p:tmPct val="10000"/>
                                  </p:iterate>
                                  <p:childTnLst>
                                    <p:set>
                                      <p:cBhvr>
                                        <p:cTn id="6" dur="1" fill="hold">
                                          <p:stCondLst>
                                            <p:cond delay="0"/>
                                          </p:stCondLst>
                                        </p:cTn>
                                        <p:tgtEl>
                                          <p:spTgt spid="164878"/>
                                        </p:tgtEl>
                                        <p:attrNameLst>
                                          <p:attrName>style.visibility</p:attrName>
                                        </p:attrNameLst>
                                      </p:cBhvr>
                                      <p:to>
                                        <p:strVal val="visible"/>
                                      </p:to>
                                    </p:set>
                                    <p:animEffect transition="in" filter="dissolve">
                                      <p:cBhvr>
                                        <p:cTn id="7" dur="500"/>
                                        <p:tgtEl>
                                          <p:spTgt spid="164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78"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3C368-A47D-48D6-ACDF-5FAA7095CB8E}"/>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Summary</a:t>
            </a:r>
          </a:p>
        </p:txBody>
      </p:sp>
      <p:sp>
        <p:nvSpPr>
          <p:cNvPr id="3" name="Content Placeholder 2">
            <a:extLst>
              <a:ext uri="{FF2B5EF4-FFF2-40B4-BE49-F238E27FC236}">
                <a16:creationId xmlns:a16="http://schemas.microsoft.com/office/drawing/2014/main" id="{B766E1C2-ABAD-417C-84C8-9ABE58F09F83}"/>
              </a:ext>
            </a:extLst>
          </p:cNvPr>
          <p:cNvSpPr>
            <a:spLocks noGrp="1"/>
          </p:cNvSpPr>
          <p:nvPr>
            <p:ph idx="1"/>
          </p:nvPr>
        </p:nvSpPr>
        <p:spPr/>
        <p:txBody>
          <a:bodyPr/>
          <a:lstStyle/>
          <a:p>
            <a:pPr marL="0" indent="0">
              <a:buNone/>
            </a:pPr>
            <a:r>
              <a:rPr lang="en-GB" sz="2800" dirty="0"/>
              <a:t>A provocative and interactive session, looking at what can go wrong with intended learning outcomes (for students and for staff) as presently used in curriculum design, and exploring creative enhancements we can make so they become much more fit for purpose, not least </a:t>
            </a:r>
            <a:r>
              <a:rPr lang="en-GB" sz="2800" dirty="0">
                <a:solidFill>
                  <a:srgbClr val="FF0000"/>
                </a:solidFill>
              </a:rPr>
              <a:t>VASCULAR</a:t>
            </a:r>
            <a:r>
              <a:rPr lang="en-GB" sz="2800" dirty="0"/>
              <a:t> learning outcomes!</a:t>
            </a:r>
          </a:p>
        </p:txBody>
      </p:sp>
      <p:pic>
        <p:nvPicPr>
          <p:cNvPr id="4" name="Picture 3">
            <a:extLst>
              <a:ext uri="{FF2B5EF4-FFF2-40B4-BE49-F238E27FC236}">
                <a16:creationId xmlns:a16="http://schemas.microsoft.com/office/drawing/2014/main" id="{EF15F2A1-B77E-428D-B3D8-1CFFD0A6EB1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627730" y="3625073"/>
            <a:ext cx="4608640" cy="3232927"/>
          </a:xfrm>
          <a:prstGeom prst="rect">
            <a:avLst/>
          </a:prstGeom>
        </p:spPr>
      </p:pic>
    </p:spTree>
    <p:extLst>
      <p:ext uri="{BB962C8B-B14F-4D97-AF65-F5344CB8AC3E}">
        <p14:creationId xmlns:p14="http://schemas.microsoft.com/office/powerpoint/2010/main" val="317068169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C53D0-6E81-4732-BE5E-E2F9BCD3165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Slides and links</a:t>
            </a:r>
          </a:p>
        </p:txBody>
      </p:sp>
      <p:sp>
        <p:nvSpPr>
          <p:cNvPr id="3" name="Content Placeholder 2">
            <a:extLst>
              <a:ext uri="{FF2B5EF4-FFF2-40B4-BE49-F238E27FC236}">
                <a16:creationId xmlns:a16="http://schemas.microsoft.com/office/drawing/2014/main" id="{ED3C74A1-3F4D-427F-B9AF-84A7CF5F4D3A}"/>
              </a:ext>
            </a:extLst>
          </p:cNvPr>
          <p:cNvSpPr>
            <a:spLocks noGrp="1"/>
          </p:cNvSpPr>
          <p:nvPr>
            <p:ph idx="1"/>
          </p:nvPr>
        </p:nvSpPr>
        <p:spPr/>
        <p:txBody>
          <a:bodyPr/>
          <a:lstStyle/>
          <a:p>
            <a:r>
              <a:rPr lang="en-GB" dirty="0"/>
              <a:t>You’ll be able to download these slides from my website, after I get home to Newcastle, or possibly before, on </a:t>
            </a:r>
            <a:r>
              <a:rPr lang="en-GB" dirty="0">
                <a:hlinkClick r:id="rId2"/>
              </a:rPr>
              <a:t>http://phil-race.co.uk</a:t>
            </a:r>
            <a:r>
              <a:rPr lang="en-GB" dirty="0"/>
              <a:t> </a:t>
            </a:r>
          </a:p>
          <a:p>
            <a:r>
              <a:rPr lang="en-GB" dirty="0"/>
              <a:t>Usual rules apply: £1 immediately to the first spotter of each of the first three typos or spelling errors.</a:t>
            </a:r>
          </a:p>
        </p:txBody>
      </p:sp>
    </p:spTree>
    <p:extLst>
      <p:ext uri="{BB962C8B-B14F-4D97-AF65-F5344CB8AC3E}">
        <p14:creationId xmlns:p14="http://schemas.microsoft.com/office/powerpoint/2010/main" val="196510719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0825" y="188917"/>
            <a:ext cx="8713788" cy="575717"/>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Intended learning outcomes?</a:t>
            </a:r>
          </a:p>
        </p:txBody>
      </p:sp>
      <p:sp>
        <p:nvSpPr>
          <p:cNvPr id="110595" name="Rectangle 3"/>
          <p:cNvSpPr>
            <a:spLocks noGrp="1" noChangeArrowheads="1"/>
          </p:cNvSpPr>
          <p:nvPr>
            <p:ph idx="1"/>
          </p:nvPr>
        </p:nvSpPr>
        <p:spPr>
          <a:xfrm>
            <a:off x="250825" y="729222"/>
            <a:ext cx="8552083" cy="5949351"/>
          </a:xfrm>
        </p:spPr>
        <p:txBody>
          <a:bodyPr/>
          <a:lstStyle/>
          <a:p>
            <a:pPr marL="0" indent="0">
              <a:buNone/>
            </a:pPr>
            <a:r>
              <a:rPr lang="en-GB" sz="2800" dirty="0"/>
              <a:t>By the end of this session, participants will be able to:</a:t>
            </a:r>
          </a:p>
          <a:p>
            <a:pPr lvl="0">
              <a:buFont typeface="+mj-lt"/>
              <a:buAutoNum type="arabicPeriod"/>
            </a:pPr>
            <a:r>
              <a:rPr lang="en-GB" sz="2800" dirty="0"/>
              <a:t>Think again about the benefits – and pitfalls – for students and for staff, of intended learning outcomes as they are presently employed.</a:t>
            </a:r>
          </a:p>
          <a:p>
            <a:pPr lvl="0">
              <a:buFont typeface="+mj-lt"/>
              <a:buAutoNum type="arabicPeriod"/>
            </a:pPr>
            <a:r>
              <a:rPr lang="en-GB" sz="2800" dirty="0"/>
              <a:t>Explore how intended learning outcomes can be extended (or sometimes replaced?) by collecting </a:t>
            </a:r>
            <a:r>
              <a:rPr lang="en-GB" sz="2800" dirty="0">
                <a:solidFill>
                  <a:srgbClr val="008000"/>
                </a:solidFill>
              </a:rPr>
              <a:t>learning </a:t>
            </a:r>
            <a:r>
              <a:rPr lang="en-GB" sz="2800" i="1" dirty="0">
                <a:solidFill>
                  <a:srgbClr val="008000"/>
                </a:solidFill>
              </a:rPr>
              <a:t>incomes</a:t>
            </a:r>
            <a:r>
              <a:rPr lang="en-GB" sz="2800" dirty="0">
                <a:solidFill>
                  <a:srgbClr val="008000"/>
                </a:solidFill>
              </a:rPr>
              <a:t> </a:t>
            </a:r>
            <a:r>
              <a:rPr lang="en-GB" sz="2800" dirty="0"/>
              <a:t>of students, collecting and evaluating students’ </a:t>
            </a:r>
            <a:r>
              <a:rPr lang="en-GB" sz="2800" i="1" dirty="0">
                <a:solidFill>
                  <a:srgbClr val="008000"/>
                </a:solidFill>
              </a:rPr>
              <a:t>emergent</a:t>
            </a:r>
            <a:r>
              <a:rPr lang="en-GB" sz="2800" dirty="0">
                <a:solidFill>
                  <a:srgbClr val="008000"/>
                </a:solidFill>
              </a:rPr>
              <a:t> learning outcomes</a:t>
            </a:r>
            <a:r>
              <a:rPr lang="en-GB" sz="2800" dirty="0"/>
              <a:t>, and formulating intended learning </a:t>
            </a:r>
            <a:r>
              <a:rPr lang="en-GB" sz="2800" i="1" dirty="0"/>
              <a:t>outgoings</a:t>
            </a:r>
            <a:r>
              <a:rPr lang="en-GB" sz="2800" dirty="0"/>
              <a:t> into the curriculum.</a:t>
            </a:r>
          </a:p>
          <a:p>
            <a:pPr lvl="0">
              <a:buFont typeface="+mj-lt"/>
              <a:buAutoNum type="arabicPeriod"/>
            </a:pPr>
            <a:r>
              <a:rPr lang="en-GB" sz="2800" dirty="0"/>
              <a:t>Breath life into the whole picture of outcomes, by </a:t>
            </a:r>
            <a:r>
              <a:rPr lang="en-GB" sz="2800" dirty="0">
                <a:solidFill>
                  <a:srgbClr val="FF0000"/>
                </a:solidFill>
              </a:rPr>
              <a:t>VASCULAR</a:t>
            </a:r>
            <a:r>
              <a:rPr lang="en-GB" sz="2800" dirty="0"/>
              <a:t> approaches (Sally Brown, 2019)</a:t>
            </a:r>
          </a:p>
          <a:p>
            <a:pPr marL="0" lvl="0" indent="0">
              <a:buNone/>
            </a:pPr>
            <a:r>
              <a:rPr lang="en-GB" sz="2800" dirty="0">
                <a:hlinkClick r:id="rId3"/>
              </a:rPr>
              <a:t>https://sally-brown.net/2019/03/08/invigorating-the-curriculum-with-vascular-learning-outcomes/</a:t>
            </a:r>
            <a:endParaRPr lang="en-GB"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17BCD-F0FD-49B3-A85D-5FEC706E8430}"/>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234EFB53-249F-44C3-82E5-2CD9F1DD77A8}"/>
              </a:ext>
            </a:extLst>
          </p:cNvPr>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395420" y="-16518"/>
            <a:ext cx="8209140" cy="6828399"/>
          </a:xfrm>
        </p:spPr>
      </p:pic>
    </p:spTree>
    <p:extLst>
      <p:ext uri="{BB962C8B-B14F-4D97-AF65-F5344CB8AC3E}">
        <p14:creationId xmlns:p14="http://schemas.microsoft.com/office/powerpoint/2010/main" val="3619355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7AC-AA84-40A3-AB67-805F49BC44F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Rationale</a:t>
            </a:r>
          </a:p>
        </p:txBody>
      </p:sp>
      <p:sp>
        <p:nvSpPr>
          <p:cNvPr id="3" name="Content Placeholder 2">
            <a:extLst>
              <a:ext uri="{FF2B5EF4-FFF2-40B4-BE49-F238E27FC236}">
                <a16:creationId xmlns:a16="http://schemas.microsoft.com/office/drawing/2014/main" id="{139A3ECD-655F-4367-8441-E20663695907}"/>
              </a:ext>
            </a:extLst>
          </p:cNvPr>
          <p:cNvSpPr>
            <a:spLocks noGrp="1"/>
          </p:cNvSpPr>
          <p:nvPr>
            <p:ph idx="1"/>
          </p:nvPr>
        </p:nvSpPr>
        <p:spPr/>
        <p:txBody>
          <a:bodyPr/>
          <a:lstStyle/>
          <a:p>
            <a:r>
              <a:rPr lang="en-GB" sz="2800" dirty="0"/>
              <a:t>This workshop will use the experiences (good and bad) of participants on the ways intended learning outcomes are presently used. </a:t>
            </a:r>
          </a:p>
          <a:p>
            <a:r>
              <a:rPr lang="en-GB" sz="2800" dirty="0"/>
              <a:t>Using learning outcomes may have been a significant step forward in curriculum design, replacing content-based lists of topics, but perhaps it is timely to re-visit such key questions such as: to what extent can further developing the ways we use intended learning outcomes improve the learning experience of students, and the teaching approaches of staff? </a:t>
            </a:r>
          </a:p>
        </p:txBody>
      </p:sp>
    </p:spTree>
    <p:extLst>
      <p:ext uri="{BB962C8B-B14F-4D97-AF65-F5344CB8AC3E}">
        <p14:creationId xmlns:p14="http://schemas.microsoft.com/office/powerpoint/2010/main" val="263364838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CBAD20-0E72-461F-A689-540107E5E1D5}"/>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Abstract</a:t>
            </a:r>
          </a:p>
        </p:txBody>
      </p:sp>
      <p:sp>
        <p:nvSpPr>
          <p:cNvPr id="5" name="Content Placeholder 4">
            <a:extLst>
              <a:ext uri="{FF2B5EF4-FFF2-40B4-BE49-F238E27FC236}">
                <a16:creationId xmlns:a16="http://schemas.microsoft.com/office/drawing/2014/main" id="{3DBD21D9-9A45-490D-9163-7EE1D4D11437}"/>
              </a:ext>
            </a:extLst>
          </p:cNvPr>
          <p:cNvSpPr>
            <a:spLocks noGrp="1"/>
          </p:cNvSpPr>
          <p:nvPr>
            <p:ph idx="1"/>
          </p:nvPr>
        </p:nvSpPr>
        <p:spPr/>
        <p:txBody>
          <a:bodyPr/>
          <a:lstStyle/>
          <a:p>
            <a:r>
              <a:rPr lang="en-GB" sz="2600" dirty="0"/>
              <a:t>With the widespread adoption of ‘constructive alignment’ approaches, that we’ve all been expected to swear allegiance to over the last couple of decades, I’ve become increasingly worried that ‘intended learning outcomes’ have become too dominant in the overall picture of how we structure our teaching, and how we try to measure students’ learning…..</a:t>
            </a:r>
          </a:p>
          <a:p>
            <a:r>
              <a:rPr lang="en-US" sz="2600" dirty="0"/>
              <a:t>This workshop aims to allow us to bring our collective experience to bear on working out how we can reconsider how, where, when – and indeed whether the intended learning outcomes we use to define student learning fit in, and what else we may need to do to harmonize our teaching and provision to students’ lived experience of learning.</a:t>
            </a:r>
            <a:endParaRPr lang="en-GB" sz="2600" dirty="0"/>
          </a:p>
          <a:p>
            <a:endParaRPr lang="en-GB" sz="2600" dirty="0"/>
          </a:p>
        </p:txBody>
      </p:sp>
    </p:spTree>
    <p:extLst>
      <p:ext uri="{BB962C8B-B14F-4D97-AF65-F5344CB8AC3E}">
        <p14:creationId xmlns:p14="http://schemas.microsoft.com/office/powerpoint/2010/main" val="611828143"/>
      </p:ext>
    </p:extLst>
  </p:cSld>
  <p:clrMapOvr>
    <a:masterClrMapping/>
  </p:clrMapOvr>
  <p:transition/>
</p:sld>
</file>

<file path=ppt/theme/theme1.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5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6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2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9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7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7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0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1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7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9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4_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1573</Words>
  <Application>Microsoft Office PowerPoint</Application>
  <PresentationFormat>On-screen Show (4:3)</PresentationFormat>
  <Paragraphs>150</Paragraphs>
  <Slides>24</Slides>
  <Notes>5</Notes>
  <HiddenSlides>0</HiddenSlides>
  <MMClips>0</MMClips>
  <ScaleCrop>false</ScaleCrop>
  <HeadingPairs>
    <vt:vector size="6" baseType="variant">
      <vt:variant>
        <vt:lpstr>Fonts Used</vt:lpstr>
      </vt:variant>
      <vt:variant>
        <vt:i4>10</vt:i4>
      </vt:variant>
      <vt:variant>
        <vt:lpstr>Theme</vt:lpstr>
      </vt:variant>
      <vt:variant>
        <vt:i4>23</vt:i4>
      </vt:variant>
      <vt:variant>
        <vt:lpstr>Slide Titles</vt:lpstr>
      </vt:variant>
      <vt:variant>
        <vt:i4>24</vt:i4>
      </vt:variant>
    </vt:vector>
  </HeadingPairs>
  <TitlesOfParts>
    <vt:vector size="57" baseType="lpstr">
      <vt:lpstr>AR CARTER</vt:lpstr>
      <vt:lpstr>Arial</vt:lpstr>
      <vt:lpstr>Arial Rounded MT Bold</vt:lpstr>
      <vt:lpstr>Calibri</vt:lpstr>
      <vt:lpstr>Comic Sans MS</vt:lpstr>
      <vt:lpstr>Monotype Sorts</vt:lpstr>
      <vt:lpstr>Tahoma</vt:lpstr>
      <vt:lpstr>Times New Roman</vt:lpstr>
      <vt:lpstr>Trebuchet MS</vt:lpstr>
      <vt:lpstr>Wingdings</vt:lpstr>
      <vt:lpstr>5_Custom Design</vt:lpstr>
      <vt:lpstr>83_Custom Design</vt:lpstr>
      <vt:lpstr>79_Custom Design</vt:lpstr>
      <vt:lpstr>96_Custom Design</vt:lpstr>
      <vt:lpstr>9_Custom Design</vt:lpstr>
      <vt:lpstr>44_Custom Design</vt:lpstr>
      <vt:lpstr>2_LeedsMet template</vt:lpstr>
      <vt:lpstr>4_Professional</vt:lpstr>
      <vt:lpstr>81_Custom Design</vt:lpstr>
      <vt:lpstr>11_Custom Design</vt:lpstr>
      <vt:lpstr>105_Custom Design</vt:lpstr>
      <vt:lpstr>53_Custom Design</vt:lpstr>
      <vt:lpstr>63_Custom Design</vt:lpstr>
      <vt:lpstr>126_Custom Design</vt:lpstr>
      <vt:lpstr>91_Custom Design</vt:lpstr>
      <vt:lpstr>70_Custom Design</vt:lpstr>
      <vt:lpstr>72_Custom Design</vt:lpstr>
      <vt:lpstr>108_Custom Design</vt:lpstr>
      <vt:lpstr>121_Custom Design</vt:lpstr>
      <vt:lpstr>5_Office Theme</vt:lpstr>
      <vt:lpstr>175_Custom Design</vt:lpstr>
      <vt:lpstr>71_Custom Design</vt:lpstr>
      <vt:lpstr>LeedsMet template</vt:lpstr>
      <vt:lpstr>‘Beyond the Tyranny of learning outcomes?’</vt:lpstr>
      <vt:lpstr>Thought for the day: Einstein</vt:lpstr>
      <vt:lpstr> About Phil…</vt:lpstr>
      <vt:lpstr>Summary</vt:lpstr>
      <vt:lpstr>Slides and links</vt:lpstr>
      <vt:lpstr>Intended learning outcomes?</vt:lpstr>
      <vt:lpstr>PowerPoint Presentation</vt:lpstr>
      <vt:lpstr>Rationale</vt:lpstr>
      <vt:lpstr>Abstract</vt:lpstr>
      <vt:lpstr>SMART learning outcomes?</vt:lpstr>
      <vt:lpstr>Task 1</vt:lpstr>
      <vt:lpstr>PowerPoint Presentation</vt:lpstr>
      <vt:lpstr>“Micro-management of learning is killing creativity”  Learning outcomes are very well intentioned, but their use discourages students from thinking outside the tick box, says Robert Nelson (July 12, 2018 THE)</vt:lpstr>
      <vt:lpstr>These concerns are  not new!</vt:lpstr>
      <vt:lpstr>“We don’t need those learning outcomes” : Paul Kleiman reports…</vt:lpstr>
      <vt:lpstr>PowerPoint Presentation</vt:lpstr>
      <vt:lpstr>PowerPoint Presentation</vt:lpstr>
      <vt:lpstr>Matters arising?</vt:lpstr>
      <vt:lpstr>Learning incomes</vt:lpstr>
      <vt:lpstr>Benefits of learning incomes: they help us to:</vt:lpstr>
      <vt:lpstr>VASCULAR learning outcomes</vt:lpstr>
      <vt:lpstr>What are your emergent learning outcomes from the last 40 mins?</vt:lpstr>
      <vt:lpstr>References</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2019-03-29T18:04:31Z</dcterms:modified>
</cp:coreProperties>
</file>